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330" r:id="rId3"/>
    <p:sldId id="275" r:id="rId4"/>
    <p:sldId id="334" r:id="rId5"/>
    <p:sldId id="257" r:id="rId6"/>
    <p:sldId id="258" r:id="rId7"/>
    <p:sldId id="259" r:id="rId8"/>
    <p:sldId id="261" r:id="rId9"/>
    <p:sldId id="262" r:id="rId10"/>
    <p:sldId id="263" r:id="rId11"/>
    <p:sldId id="336" r:id="rId12"/>
    <p:sldId id="264" r:id="rId13"/>
    <p:sldId id="268" r:id="rId14"/>
    <p:sldId id="322" r:id="rId15"/>
    <p:sldId id="270" r:id="rId16"/>
    <p:sldId id="331" r:id="rId17"/>
    <p:sldId id="283" r:id="rId18"/>
    <p:sldId id="285" r:id="rId19"/>
    <p:sldId id="328" r:id="rId20"/>
    <p:sldId id="277" r:id="rId21"/>
    <p:sldId id="335" r:id="rId22"/>
    <p:sldId id="284" r:id="rId23"/>
    <p:sldId id="286" r:id="rId24"/>
    <p:sldId id="326" r:id="rId25"/>
    <p:sldId id="325" r:id="rId26"/>
    <p:sldId id="333" r:id="rId27"/>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4" d="100"/>
          <a:sy n="74" d="100"/>
        </p:scale>
        <p:origin x="-696" y="1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 Id="rId4"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 Id="rId4"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33E42-321D-41B8-8755-9FBD84CBBF72}" type="doc">
      <dgm:prSet loTypeId="urn:microsoft.com/office/officeart/2005/8/layout/pList2#2" loCatId="list" qsTypeId="urn:microsoft.com/office/officeart/2005/8/quickstyle/simple1" qsCatId="simple" csTypeId="urn:microsoft.com/office/officeart/2005/8/colors/colorful5" csCatId="colorful" phldr="1"/>
      <dgm:spPr/>
    </dgm:pt>
    <dgm:pt modelId="{DDB1EC26-4464-4BC7-A700-6F1F5A66D969}">
      <dgm:prSet phldrT="[Text]" custT="1"/>
      <dgm:spPr>
        <a:effectLst>
          <a:outerShdw blurRad="50800" dist="76200" dir="5400000" algn="ctr" rotWithShape="0">
            <a:schemeClr val="tx2"/>
          </a:outerShdw>
        </a:effectLst>
      </dgm:spPr>
      <dgm:t>
        <a:bodyPr/>
        <a:lstStyle/>
        <a:p>
          <a:pPr algn="ctr"/>
          <a:r>
            <a:rPr lang="en-US" sz="2000" b="1" dirty="0" smtClean="0"/>
            <a:t>Chemical Dependency Treatment</a:t>
          </a:r>
        </a:p>
        <a:p>
          <a:pPr marL="233363" indent="-182563" algn="l">
            <a:tabLst>
              <a:tab pos="112713" algn="l"/>
            </a:tabLst>
          </a:pPr>
          <a:r>
            <a:rPr lang="en-US" sz="1400" dirty="0" smtClean="0"/>
            <a:t>- </a:t>
          </a:r>
          <a:r>
            <a:rPr lang="en-US" sz="1400" b="0" dirty="0" smtClean="0"/>
            <a:t>Social Justice CD     Curriculum</a:t>
          </a:r>
        </a:p>
        <a:p>
          <a:pPr marL="233363" indent="-182563" algn="l">
            <a:tabLst>
              <a:tab pos="112713" algn="l"/>
            </a:tabLst>
          </a:pPr>
          <a:r>
            <a:rPr lang="en-US" sz="1400" b="0" dirty="0" smtClean="0"/>
            <a:t>- CD Education (group/1:1)</a:t>
          </a:r>
        </a:p>
        <a:p>
          <a:pPr marL="233363" indent="-182563" algn="l"/>
          <a:r>
            <a:rPr lang="en-US" sz="1400" b="1" dirty="0" smtClean="0"/>
            <a:t>- Expressive Arts/ Music</a:t>
          </a:r>
        </a:p>
        <a:p>
          <a:pPr marL="233363" indent="-182563" algn="l"/>
          <a:r>
            <a:rPr lang="en-US" sz="1400" dirty="0" smtClean="0"/>
            <a:t>- Sports, Weight Lifting  and Running</a:t>
          </a:r>
          <a:endParaRPr lang="en-US" sz="1700" dirty="0"/>
        </a:p>
      </dgm:t>
    </dgm:pt>
    <dgm:pt modelId="{4761D633-7A66-4F5C-BEE7-433094FB3279}" type="parTrans" cxnId="{D55C4698-E00B-4A27-9A37-491E8A3C6C30}">
      <dgm:prSet/>
      <dgm:spPr/>
      <dgm:t>
        <a:bodyPr/>
        <a:lstStyle/>
        <a:p>
          <a:endParaRPr lang="en-US"/>
        </a:p>
      </dgm:t>
    </dgm:pt>
    <dgm:pt modelId="{B667D4B9-35FB-4247-9BB2-620A2067E486}" type="sibTrans" cxnId="{D55C4698-E00B-4A27-9A37-491E8A3C6C30}">
      <dgm:prSet/>
      <dgm:spPr/>
      <dgm:t>
        <a:bodyPr/>
        <a:lstStyle/>
        <a:p>
          <a:endParaRPr lang="en-US"/>
        </a:p>
      </dgm:t>
    </dgm:pt>
    <dgm:pt modelId="{587E1077-C34E-4439-8628-6CB626568453}">
      <dgm:prSet phldrT="[Text]" custT="1"/>
      <dgm:spPr>
        <a:effectLst>
          <a:outerShdw blurRad="50800" dist="76200" dir="5400000" algn="ctr" rotWithShape="0">
            <a:schemeClr val="tx2"/>
          </a:outerShdw>
        </a:effectLst>
      </dgm:spPr>
      <dgm:t>
        <a:bodyPr/>
        <a:lstStyle/>
        <a:p>
          <a:pPr algn="ctr">
            <a:lnSpc>
              <a:spcPct val="50000"/>
            </a:lnSpc>
          </a:pPr>
          <a:endParaRPr lang="en-US" sz="2000" b="1" dirty="0" smtClean="0"/>
        </a:p>
        <a:p>
          <a:pPr algn="ctr">
            <a:lnSpc>
              <a:spcPct val="50000"/>
            </a:lnSpc>
          </a:pPr>
          <a:r>
            <a:rPr lang="en-US" sz="2000" b="1" dirty="0" smtClean="0"/>
            <a:t>Cultural</a:t>
          </a:r>
        </a:p>
        <a:p>
          <a:pPr algn="ctr">
            <a:lnSpc>
              <a:spcPct val="60000"/>
            </a:lnSpc>
          </a:pPr>
          <a:r>
            <a:rPr lang="en-US" sz="2000" b="1" dirty="0" smtClean="0"/>
            <a:t>Program</a:t>
          </a:r>
          <a:endParaRPr lang="en-US" sz="1100" b="1" dirty="0" smtClean="0"/>
        </a:p>
        <a:p>
          <a:pPr marL="166688" indent="-166688" algn="l">
            <a:lnSpc>
              <a:spcPct val="60000"/>
            </a:lnSpc>
          </a:pPr>
          <a:r>
            <a:rPr lang="en-US" sz="1400" dirty="0" smtClean="0"/>
            <a:t>- Root Digging</a:t>
          </a:r>
        </a:p>
        <a:p>
          <a:pPr marL="166688" indent="-166688" algn="l">
            <a:lnSpc>
              <a:spcPct val="60000"/>
            </a:lnSpc>
          </a:pPr>
          <a:r>
            <a:rPr lang="en-US" sz="1400" dirty="0" smtClean="0"/>
            <a:t>- Rights of Passage</a:t>
          </a:r>
        </a:p>
        <a:p>
          <a:pPr marL="166688" indent="-166688" algn="l">
            <a:lnSpc>
              <a:spcPct val="90000"/>
            </a:lnSpc>
          </a:pPr>
          <a:r>
            <a:rPr lang="en-US" sz="1400" dirty="0" smtClean="0"/>
            <a:t>- Guest Speakers, Dancers, Drummers</a:t>
          </a:r>
        </a:p>
        <a:p>
          <a:pPr marL="166688" indent="-166688" algn="l">
            <a:lnSpc>
              <a:spcPct val="90000"/>
            </a:lnSpc>
          </a:pPr>
          <a:r>
            <a:rPr lang="en-US" sz="1400" dirty="0" smtClean="0"/>
            <a:t>- Sweat Lodge Ceremonies</a:t>
          </a:r>
        </a:p>
        <a:p>
          <a:pPr marL="166688" indent="-166688" algn="l">
            <a:lnSpc>
              <a:spcPct val="90000"/>
            </a:lnSpc>
          </a:pPr>
          <a:r>
            <a:rPr lang="en-US" sz="1400" dirty="0" smtClean="0"/>
            <a:t>- Cultural Projects</a:t>
          </a:r>
        </a:p>
        <a:p>
          <a:pPr marL="166688" indent="-166688" algn="l">
            <a:lnSpc>
              <a:spcPct val="90000"/>
            </a:lnSpc>
          </a:pPr>
          <a:r>
            <a:rPr lang="en-US" sz="1400" dirty="0" smtClean="0"/>
            <a:t>-Groups</a:t>
          </a:r>
        </a:p>
        <a:p>
          <a:pPr algn="l">
            <a:lnSpc>
              <a:spcPct val="90000"/>
            </a:lnSpc>
          </a:pPr>
          <a:endParaRPr lang="en-US" sz="1400" dirty="0"/>
        </a:p>
      </dgm:t>
    </dgm:pt>
    <dgm:pt modelId="{A8B22FF8-3A1F-4A9B-B9B4-BA1A5EB437FB}" type="parTrans" cxnId="{C6704923-E1C5-4AFD-9EF7-8F3934A8822D}">
      <dgm:prSet/>
      <dgm:spPr/>
      <dgm:t>
        <a:bodyPr/>
        <a:lstStyle/>
        <a:p>
          <a:endParaRPr lang="en-US"/>
        </a:p>
      </dgm:t>
    </dgm:pt>
    <dgm:pt modelId="{D381FEED-9340-44E8-9329-2D882FF5C1F6}" type="sibTrans" cxnId="{C6704923-E1C5-4AFD-9EF7-8F3934A8822D}">
      <dgm:prSet/>
      <dgm:spPr/>
      <dgm:t>
        <a:bodyPr/>
        <a:lstStyle/>
        <a:p>
          <a:endParaRPr lang="en-US"/>
        </a:p>
      </dgm:t>
    </dgm:pt>
    <dgm:pt modelId="{5061F399-36C0-4E1D-B450-DD41A5ABD379}">
      <dgm:prSet phldrT="[Text]" custT="1"/>
      <dgm:spPr>
        <a:effectLst>
          <a:outerShdw blurRad="50800" dist="76200" dir="5400000" algn="ctr" rotWithShape="0">
            <a:schemeClr val="tx2"/>
          </a:outerShdw>
        </a:effectLst>
      </dgm:spPr>
      <dgm:t>
        <a:bodyPr/>
        <a:lstStyle/>
        <a:p>
          <a:pPr algn="ctr">
            <a:lnSpc>
              <a:spcPct val="50000"/>
            </a:lnSpc>
          </a:pPr>
          <a:endParaRPr lang="en-US" sz="2100" b="1" dirty="0" smtClean="0"/>
        </a:p>
        <a:p>
          <a:pPr algn="ctr">
            <a:lnSpc>
              <a:spcPct val="50000"/>
            </a:lnSpc>
          </a:pPr>
          <a:r>
            <a:rPr lang="en-US" sz="2100" b="1" dirty="0" smtClean="0"/>
            <a:t>Education</a:t>
          </a:r>
        </a:p>
        <a:p>
          <a:pPr algn="ctr">
            <a:lnSpc>
              <a:spcPct val="50000"/>
            </a:lnSpc>
          </a:pPr>
          <a:r>
            <a:rPr lang="en-US" sz="2100" b="1" dirty="0" smtClean="0"/>
            <a:t>Program</a:t>
          </a:r>
        </a:p>
        <a:p>
          <a:pPr marL="166688" indent="-166688" algn="l">
            <a:lnSpc>
              <a:spcPct val="90000"/>
            </a:lnSpc>
          </a:pPr>
          <a:r>
            <a:rPr lang="en-US" sz="1600" dirty="0" smtClean="0"/>
            <a:t>-</a:t>
          </a:r>
          <a:r>
            <a:rPr lang="en-US" sz="1400" dirty="0" smtClean="0"/>
            <a:t> GEDs</a:t>
          </a:r>
        </a:p>
        <a:p>
          <a:pPr marL="166688" indent="-166688" algn="l">
            <a:lnSpc>
              <a:spcPct val="90000"/>
            </a:lnSpc>
          </a:pPr>
          <a:r>
            <a:rPr lang="en-US" sz="1400" dirty="0" smtClean="0"/>
            <a:t>- High school credit</a:t>
          </a:r>
        </a:p>
        <a:p>
          <a:pPr marL="166688" indent="-166688" algn="l">
            <a:lnSpc>
              <a:spcPct val="90000"/>
            </a:lnSpc>
          </a:pPr>
          <a:r>
            <a:rPr lang="en-US" sz="1400" dirty="0" smtClean="0"/>
            <a:t>- High school credit retrieval</a:t>
          </a:r>
        </a:p>
        <a:p>
          <a:pPr marL="166688" indent="-166688" algn="l">
            <a:lnSpc>
              <a:spcPct val="90000"/>
            </a:lnSpc>
          </a:pPr>
          <a:endParaRPr lang="en-US" sz="1400" dirty="0" smtClean="0"/>
        </a:p>
        <a:p>
          <a:pPr algn="l">
            <a:lnSpc>
              <a:spcPct val="90000"/>
            </a:lnSpc>
          </a:pPr>
          <a:endParaRPr lang="en-US" sz="1600" dirty="0"/>
        </a:p>
      </dgm:t>
    </dgm:pt>
    <dgm:pt modelId="{5ED4D870-683E-4857-8592-37A5ABFFDE50}" type="parTrans" cxnId="{2E47F31B-2B4B-483B-BA18-863B8A2667A5}">
      <dgm:prSet/>
      <dgm:spPr/>
      <dgm:t>
        <a:bodyPr/>
        <a:lstStyle/>
        <a:p>
          <a:endParaRPr lang="en-US"/>
        </a:p>
      </dgm:t>
    </dgm:pt>
    <dgm:pt modelId="{727810BE-755B-4C54-BEE9-4C4BCE38498C}" type="sibTrans" cxnId="{2E47F31B-2B4B-483B-BA18-863B8A2667A5}">
      <dgm:prSet/>
      <dgm:spPr/>
      <dgm:t>
        <a:bodyPr/>
        <a:lstStyle/>
        <a:p>
          <a:endParaRPr lang="en-US"/>
        </a:p>
      </dgm:t>
    </dgm:pt>
    <dgm:pt modelId="{F625AF4D-7546-4687-8D92-33127D70C24F}" type="pres">
      <dgm:prSet presAssocID="{38D33E42-321D-41B8-8755-9FBD84CBBF72}" presName="Name0" presStyleCnt="0">
        <dgm:presLayoutVars>
          <dgm:dir/>
          <dgm:resizeHandles val="exact"/>
        </dgm:presLayoutVars>
      </dgm:prSet>
      <dgm:spPr/>
    </dgm:pt>
    <dgm:pt modelId="{5B7A6BB7-462A-4804-AA8C-3D9BC18A4BDF}" type="pres">
      <dgm:prSet presAssocID="{38D33E42-321D-41B8-8755-9FBD84CBBF72}" presName="bkgdShp" presStyleLbl="alignAccFollowNode1" presStyleIdx="0" presStyleCnt="1" custLinFactNeighborX="-321" custLinFactNeighborY="1742"/>
      <dgm:spPr>
        <a:effectLst>
          <a:outerShdw blurRad="50800" dist="76200" dir="5400000" algn="ctr" rotWithShape="0">
            <a:schemeClr val="tx2"/>
          </a:outerShdw>
        </a:effectLst>
      </dgm:spPr>
      <dgm:t>
        <a:bodyPr/>
        <a:lstStyle/>
        <a:p>
          <a:endParaRPr lang="en-US"/>
        </a:p>
      </dgm:t>
    </dgm:pt>
    <dgm:pt modelId="{670D2D12-24BA-4802-A6B9-521A8F60BEF4}" type="pres">
      <dgm:prSet presAssocID="{38D33E42-321D-41B8-8755-9FBD84CBBF72}" presName="linComp" presStyleCnt="0"/>
      <dgm:spPr/>
    </dgm:pt>
    <dgm:pt modelId="{DEC9BA00-9B92-4AA1-B248-CE4F96C7AF52}" type="pres">
      <dgm:prSet presAssocID="{DDB1EC26-4464-4BC7-A700-6F1F5A66D969}" presName="compNode" presStyleCnt="0"/>
      <dgm:spPr/>
    </dgm:pt>
    <dgm:pt modelId="{5F917686-6C7D-4438-BF7A-37E1AB227588}" type="pres">
      <dgm:prSet presAssocID="{DDB1EC26-4464-4BC7-A700-6F1F5A66D969}" presName="node" presStyleLbl="node1" presStyleIdx="0" presStyleCnt="3" custLinFactNeighborX="-1285" custLinFactNeighborY="1426">
        <dgm:presLayoutVars>
          <dgm:bulletEnabled val="1"/>
        </dgm:presLayoutVars>
      </dgm:prSet>
      <dgm:spPr/>
      <dgm:t>
        <a:bodyPr/>
        <a:lstStyle/>
        <a:p>
          <a:endParaRPr lang="en-US"/>
        </a:p>
      </dgm:t>
    </dgm:pt>
    <dgm:pt modelId="{585569F2-FBF6-404D-A114-77380C191ADC}" type="pres">
      <dgm:prSet presAssocID="{DDB1EC26-4464-4BC7-A700-6F1F5A66D969}" presName="invisiNode" presStyleLbl="node1" presStyleIdx="0" presStyleCnt="3"/>
      <dgm:spPr/>
    </dgm:pt>
    <dgm:pt modelId="{85A07CD5-BC05-4E5B-9D3C-4121081B99F9}" type="pres">
      <dgm:prSet presAssocID="{DDB1EC26-4464-4BC7-A700-6F1F5A66D969}" presName="imagNode" presStyleLbl="fgImgPlace1" presStyleIdx="0" presStyleCnt="3" custScaleX="94714" custScaleY="103067" custLinFactNeighborY="5550"/>
      <dgm:spPr>
        <a:blipFill rotWithShape="0">
          <a:blip xmlns:r="http://schemas.openxmlformats.org/officeDocument/2006/relationships" r:embed="rId1"/>
          <a:stretch>
            <a:fillRect/>
          </a:stretch>
        </a:blipFill>
        <a:effectLst>
          <a:outerShdw blurRad="50800" dist="76200" dir="5400000" algn="ctr" rotWithShape="0">
            <a:schemeClr val="tx2"/>
          </a:outerShdw>
        </a:effectLst>
      </dgm:spPr>
    </dgm:pt>
    <dgm:pt modelId="{E2ED03FD-BF30-403B-AFFD-53FC9A09510B}" type="pres">
      <dgm:prSet presAssocID="{B667D4B9-35FB-4247-9BB2-620A2067E486}" presName="sibTrans" presStyleLbl="sibTrans2D1" presStyleIdx="0" presStyleCnt="0"/>
      <dgm:spPr/>
      <dgm:t>
        <a:bodyPr/>
        <a:lstStyle/>
        <a:p>
          <a:endParaRPr lang="en-US"/>
        </a:p>
      </dgm:t>
    </dgm:pt>
    <dgm:pt modelId="{9C972E06-995A-4D66-ADA8-3B7F0A07361E}" type="pres">
      <dgm:prSet presAssocID="{587E1077-C34E-4439-8628-6CB626568453}" presName="compNode" presStyleCnt="0"/>
      <dgm:spPr/>
    </dgm:pt>
    <dgm:pt modelId="{4C2A8C23-48D0-498C-AD75-1110035F1332}" type="pres">
      <dgm:prSet presAssocID="{587E1077-C34E-4439-8628-6CB626568453}" presName="node" presStyleLbl="node1" presStyleIdx="1" presStyleCnt="3" custScaleX="108411" custLinFactNeighborX="-1094" custLinFactNeighborY="1426">
        <dgm:presLayoutVars>
          <dgm:bulletEnabled val="1"/>
        </dgm:presLayoutVars>
      </dgm:prSet>
      <dgm:spPr/>
      <dgm:t>
        <a:bodyPr/>
        <a:lstStyle/>
        <a:p>
          <a:endParaRPr lang="en-US"/>
        </a:p>
      </dgm:t>
    </dgm:pt>
    <dgm:pt modelId="{308924D2-ABE4-4778-8209-187FA48CBBB5}" type="pres">
      <dgm:prSet presAssocID="{587E1077-C34E-4439-8628-6CB626568453}" presName="invisiNode" presStyleLbl="node1" presStyleIdx="1" presStyleCnt="3"/>
      <dgm:spPr/>
    </dgm:pt>
    <dgm:pt modelId="{7F232AA5-BF21-4A07-89DB-1AF7B5B0F1AF}" type="pres">
      <dgm:prSet presAssocID="{587E1077-C34E-4439-8628-6CB626568453}" presName="imagNode" presStyleLbl="fgImgPlace1" presStyleIdx="1" presStyleCnt="3" custLinFactNeighborX="-1094" custLinFactNeighborY="2376"/>
      <dgm:spPr>
        <a:blipFill rotWithShape="0">
          <a:blip xmlns:r="http://schemas.openxmlformats.org/officeDocument/2006/relationships" r:embed="rId2"/>
          <a:stretch>
            <a:fillRect/>
          </a:stretch>
        </a:blipFill>
        <a:effectLst>
          <a:outerShdw blurRad="50800" dist="76200" dir="5400000" algn="ctr" rotWithShape="0">
            <a:schemeClr val="tx2"/>
          </a:outerShdw>
        </a:effectLst>
      </dgm:spPr>
    </dgm:pt>
    <dgm:pt modelId="{D16FCAC7-B269-4C79-AAC7-8D5AF933592C}" type="pres">
      <dgm:prSet presAssocID="{D381FEED-9340-44E8-9329-2D882FF5C1F6}" presName="sibTrans" presStyleLbl="sibTrans2D1" presStyleIdx="0" presStyleCnt="0"/>
      <dgm:spPr/>
      <dgm:t>
        <a:bodyPr/>
        <a:lstStyle/>
        <a:p>
          <a:endParaRPr lang="en-US"/>
        </a:p>
      </dgm:t>
    </dgm:pt>
    <dgm:pt modelId="{50F753F2-B606-46C3-AB0B-DDD9F0202E80}" type="pres">
      <dgm:prSet presAssocID="{5061F399-36C0-4E1D-B450-DD41A5ABD379}" presName="compNode" presStyleCnt="0"/>
      <dgm:spPr/>
    </dgm:pt>
    <dgm:pt modelId="{596C7F71-51D8-4768-B916-39AB366BFB21}" type="pres">
      <dgm:prSet presAssocID="{5061F399-36C0-4E1D-B450-DD41A5ABD379}" presName="node" presStyleLbl="node1" presStyleIdx="2" presStyleCnt="3" custLinFactNeighborX="-1756" custLinFactNeighborY="1426">
        <dgm:presLayoutVars>
          <dgm:bulletEnabled val="1"/>
        </dgm:presLayoutVars>
      </dgm:prSet>
      <dgm:spPr/>
      <dgm:t>
        <a:bodyPr/>
        <a:lstStyle/>
        <a:p>
          <a:endParaRPr lang="en-US"/>
        </a:p>
      </dgm:t>
    </dgm:pt>
    <dgm:pt modelId="{2B3C79EC-C79B-4C86-837A-144FE3478716}" type="pres">
      <dgm:prSet presAssocID="{5061F399-36C0-4E1D-B450-DD41A5ABD379}" presName="invisiNode" presStyleLbl="node1" presStyleIdx="2" presStyleCnt="3"/>
      <dgm:spPr/>
    </dgm:pt>
    <dgm:pt modelId="{3653AD3C-3F95-4FD4-9808-F3A803256C8D}" type="pres">
      <dgm:prSet presAssocID="{5061F399-36C0-4E1D-B450-DD41A5ABD379}" presName="imagNode" presStyleLbl="fgImgPlace1" presStyleIdx="2" presStyleCnt="3" custLinFactNeighborX="1366" custLinFactNeighborY="4017"/>
      <dgm:spPr>
        <a:blipFill rotWithShape="0">
          <a:blip xmlns:r="http://schemas.openxmlformats.org/officeDocument/2006/relationships" r:embed="rId3"/>
          <a:stretch>
            <a:fillRect/>
          </a:stretch>
        </a:blipFill>
        <a:effectLst>
          <a:outerShdw blurRad="50800" dist="76200" dir="5400000" algn="ctr" rotWithShape="0">
            <a:schemeClr val="tx2"/>
          </a:outerShdw>
        </a:effectLst>
      </dgm:spPr>
    </dgm:pt>
  </dgm:ptLst>
  <dgm:cxnLst>
    <dgm:cxn modelId="{C6704923-E1C5-4AFD-9EF7-8F3934A8822D}" srcId="{38D33E42-321D-41B8-8755-9FBD84CBBF72}" destId="{587E1077-C34E-4439-8628-6CB626568453}" srcOrd="1" destOrd="0" parTransId="{A8B22FF8-3A1F-4A9B-B9B4-BA1A5EB437FB}" sibTransId="{D381FEED-9340-44E8-9329-2D882FF5C1F6}"/>
    <dgm:cxn modelId="{A4B9F015-FD43-4AEC-A6B7-7C88C13588FA}" type="presOf" srcId="{B667D4B9-35FB-4247-9BB2-620A2067E486}" destId="{E2ED03FD-BF30-403B-AFFD-53FC9A09510B}" srcOrd="0" destOrd="0" presId="urn:microsoft.com/office/officeart/2005/8/layout/pList2#2"/>
    <dgm:cxn modelId="{00698D55-E4E0-48EC-B8B2-8096F599C9F4}" type="presOf" srcId="{587E1077-C34E-4439-8628-6CB626568453}" destId="{4C2A8C23-48D0-498C-AD75-1110035F1332}" srcOrd="0" destOrd="0" presId="urn:microsoft.com/office/officeart/2005/8/layout/pList2#2"/>
    <dgm:cxn modelId="{D55C4698-E00B-4A27-9A37-491E8A3C6C30}" srcId="{38D33E42-321D-41B8-8755-9FBD84CBBF72}" destId="{DDB1EC26-4464-4BC7-A700-6F1F5A66D969}" srcOrd="0" destOrd="0" parTransId="{4761D633-7A66-4F5C-BEE7-433094FB3279}" sibTransId="{B667D4B9-35FB-4247-9BB2-620A2067E486}"/>
    <dgm:cxn modelId="{8C2A79B2-2AB2-4ED5-AEB7-99050AD198CE}" type="presOf" srcId="{D381FEED-9340-44E8-9329-2D882FF5C1F6}" destId="{D16FCAC7-B269-4C79-AAC7-8D5AF933592C}" srcOrd="0" destOrd="0" presId="urn:microsoft.com/office/officeart/2005/8/layout/pList2#2"/>
    <dgm:cxn modelId="{2E47F31B-2B4B-483B-BA18-863B8A2667A5}" srcId="{38D33E42-321D-41B8-8755-9FBD84CBBF72}" destId="{5061F399-36C0-4E1D-B450-DD41A5ABD379}" srcOrd="2" destOrd="0" parTransId="{5ED4D870-683E-4857-8592-37A5ABFFDE50}" sibTransId="{727810BE-755B-4C54-BEE9-4C4BCE38498C}"/>
    <dgm:cxn modelId="{2356659F-C80D-4791-8024-59D027F9F6E8}" type="presOf" srcId="{38D33E42-321D-41B8-8755-9FBD84CBBF72}" destId="{F625AF4D-7546-4687-8D92-33127D70C24F}" srcOrd="0" destOrd="0" presId="urn:microsoft.com/office/officeart/2005/8/layout/pList2#2"/>
    <dgm:cxn modelId="{C1465963-1D27-43CD-8D48-4CCB5F77D0B6}" type="presOf" srcId="{5061F399-36C0-4E1D-B450-DD41A5ABD379}" destId="{596C7F71-51D8-4768-B916-39AB366BFB21}" srcOrd="0" destOrd="0" presId="urn:microsoft.com/office/officeart/2005/8/layout/pList2#2"/>
    <dgm:cxn modelId="{A74E8DE3-3557-4275-B036-42CF65A5362C}" type="presOf" srcId="{DDB1EC26-4464-4BC7-A700-6F1F5A66D969}" destId="{5F917686-6C7D-4438-BF7A-37E1AB227588}" srcOrd="0" destOrd="0" presId="urn:microsoft.com/office/officeart/2005/8/layout/pList2#2"/>
    <dgm:cxn modelId="{A966202E-FE5D-425E-9540-B340A4152513}" type="presParOf" srcId="{F625AF4D-7546-4687-8D92-33127D70C24F}" destId="{5B7A6BB7-462A-4804-AA8C-3D9BC18A4BDF}" srcOrd="0" destOrd="0" presId="urn:microsoft.com/office/officeart/2005/8/layout/pList2#2"/>
    <dgm:cxn modelId="{9D876969-5ACC-4AE4-839C-6DF7A3152A62}" type="presParOf" srcId="{F625AF4D-7546-4687-8D92-33127D70C24F}" destId="{670D2D12-24BA-4802-A6B9-521A8F60BEF4}" srcOrd="1" destOrd="0" presId="urn:microsoft.com/office/officeart/2005/8/layout/pList2#2"/>
    <dgm:cxn modelId="{DB10C644-4135-4E3D-99A1-FBE6774EE94D}" type="presParOf" srcId="{670D2D12-24BA-4802-A6B9-521A8F60BEF4}" destId="{DEC9BA00-9B92-4AA1-B248-CE4F96C7AF52}" srcOrd="0" destOrd="0" presId="urn:microsoft.com/office/officeart/2005/8/layout/pList2#2"/>
    <dgm:cxn modelId="{5D5639BE-2F42-4C53-A857-33A8784A90C2}" type="presParOf" srcId="{DEC9BA00-9B92-4AA1-B248-CE4F96C7AF52}" destId="{5F917686-6C7D-4438-BF7A-37E1AB227588}" srcOrd="0" destOrd="0" presId="urn:microsoft.com/office/officeart/2005/8/layout/pList2#2"/>
    <dgm:cxn modelId="{961745AC-B6BE-4F4F-912B-29647BBB2260}" type="presParOf" srcId="{DEC9BA00-9B92-4AA1-B248-CE4F96C7AF52}" destId="{585569F2-FBF6-404D-A114-77380C191ADC}" srcOrd="1" destOrd="0" presId="urn:microsoft.com/office/officeart/2005/8/layout/pList2#2"/>
    <dgm:cxn modelId="{6A4148C2-1998-402F-8086-CA2B574D34C9}" type="presParOf" srcId="{DEC9BA00-9B92-4AA1-B248-CE4F96C7AF52}" destId="{85A07CD5-BC05-4E5B-9D3C-4121081B99F9}" srcOrd="2" destOrd="0" presId="urn:microsoft.com/office/officeart/2005/8/layout/pList2#2"/>
    <dgm:cxn modelId="{579C00AE-9137-4E20-9E65-1332F88F706B}" type="presParOf" srcId="{670D2D12-24BA-4802-A6B9-521A8F60BEF4}" destId="{E2ED03FD-BF30-403B-AFFD-53FC9A09510B}" srcOrd="1" destOrd="0" presId="urn:microsoft.com/office/officeart/2005/8/layout/pList2#2"/>
    <dgm:cxn modelId="{7634F802-634A-430C-976E-800D717E80EB}" type="presParOf" srcId="{670D2D12-24BA-4802-A6B9-521A8F60BEF4}" destId="{9C972E06-995A-4D66-ADA8-3B7F0A07361E}" srcOrd="2" destOrd="0" presId="urn:microsoft.com/office/officeart/2005/8/layout/pList2#2"/>
    <dgm:cxn modelId="{56515E23-CC44-47FB-B804-FBDF2D281EDE}" type="presParOf" srcId="{9C972E06-995A-4D66-ADA8-3B7F0A07361E}" destId="{4C2A8C23-48D0-498C-AD75-1110035F1332}" srcOrd="0" destOrd="0" presId="urn:microsoft.com/office/officeart/2005/8/layout/pList2#2"/>
    <dgm:cxn modelId="{518A73E5-A274-4CC1-AFFF-033178486514}" type="presParOf" srcId="{9C972E06-995A-4D66-ADA8-3B7F0A07361E}" destId="{308924D2-ABE4-4778-8209-187FA48CBBB5}" srcOrd="1" destOrd="0" presId="urn:microsoft.com/office/officeart/2005/8/layout/pList2#2"/>
    <dgm:cxn modelId="{FF6933DB-ABD8-4B3C-8E42-8A43309A5BA4}" type="presParOf" srcId="{9C972E06-995A-4D66-ADA8-3B7F0A07361E}" destId="{7F232AA5-BF21-4A07-89DB-1AF7B5B0F1AF}" srcOrd="2" destOrd="0" presId="urn:microsoft.com/office/officeart/2005/8/layout/pList2#2"/>
    <dgm:cxn modelId="{3A08116F-BCF2-47C1-AD9A-8ECA8C3AB944}" type="presParOf" srcId="{670D2D12-24BA-4802-A6B9-521A8F60BEF4}" destId="{D16FCAC7-B269-4C79-AAC7-8D5AF933592C}" srcOrd="3" destOrd="0" presId="urn:microsoft.com/office/officeart/2005/8/layout/pList2#2"/>
    <dgm:cxn modelId="{6864ACFD-AFEE-4B11-A8D4-C7065BF62A4C}" type="presParOf" srcId="{670D2D12-24BA-4802-A6B9-521A8F60BEF4}" destId="{50F753F2-B606-46C3-AB0B-DDD9F0202E80}" srcOrd="4" destOrd="0" presId="urn:microsoft.com/office/officeart/2005/8/layout/pList2#2"/>
    <dgm:cxn modelId="{550A9934-281C-4841-A1A8-B1204AD0591F}" type="presParOf" srcId="{50F753F2-B606-46C3-AB0B-DDD9F0202E80}" destId="{596C7F71-51D8-4768-B916-39AB366BFB21}" srcOrd="0" destOrd="0" presId="urn:microsoft.com/office/officeart/2005/8/layout/pList2#2"/>
    <dgm:cxn modelId="{939DF253-4519-44C7-9C2C-7E3200F991B5}" type="presParOf" srcId="{50F753F2-B606-46C3-AB0B-DDD9F0202E80}" destId="{2B3C79EC-C79B-4C86-837A-144FE3478716}" srcOrd="1" destOrd="0" presId="urn:microsoft.com/office/officeart/2005/8/layout/pList2#2"/>
    <dgm:cxn modelId="{CAF922DE-7AA6-4E0D-8DF9-61ADBE7CA6E0}" type="presParOf" srcId="{50F753F2-B606-46C3-AB0B-DDD9F0202E80}" destId="{3653AD3C-3F95-4FD4-9808-F3A803256C8D}" srcOrd="2" destOrd="0" presId="urn:microsoft.com/office/officeart/2005/8/layout/p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71D48C-F7DE-4733-9E25-09BA210C9B77}" type="doc">
      <dgm:prSet loTypeId="urn:microsoft.com/office/officeart/2005/8/layout/radial6" loCatId="cycle" qsTypeId="urn:microsoft.com/office/officeart/2005/8/quickstyle/3d1" qsCatId="3D" csTypeId="urn:microsoft.com/office/officeart/2005/8/colors/accent1_2" csCatId="accent1" phldr="1"/>
      <dgm:spPr/>
      <dgm:t>
        <a:bodyPr/>
        <a:lstStyle/>
        <a:p>
          <a:endParaRPr lang="en-US"/>
        </a:p>
      </dgm:t>
    </dgm:pt>
    <dgm:pt modelId="{774EF69F-5D2B-4462-B5DC-D7B660BE4312}">
      <dgm:prSet phldrT="[Text]" phldr="1"/>
      <dgm:spPr/>
      <dgm:t>
        <a:bodyPr/>
        <a:lstStyle/>
        <a:p>
          <a:endParaRPr lang="en-US" dirty="0"/>
        </a:p>
      </dgm:t>
    </dgm:pt>
    <dgm:pt modelId="{B800AE94-562D-40DE-8C80-B2449E2A2965}" type="parTrans" cxnId="{5E425A27-AA31-430B-A1A3-E76425984991}">
      <dgm:prSet/>
      <dgm:spPr/>
      <dgm:t>
        <a:bodyPr/>
        <a:lstStyle/>
        <a:p>
          <a:endParaRPr lang="en-US"/>
        </a:p>
      </dgm:t>
    </dgm:pt>
    <dgm:pt modelId="{4DFFE676-FADA-4940-905B-CD5F81402CC1}" type="sibTrans" cxnId="{5E425A27-AA31-430B-A1A3-E76425984991}">
      <dgm:prSet/>
      <dgm:spPr/>
      <dgm:t>
        <a:bodyPr/>
        <a:lstStyle/>
        <a:p>
          <a:endParaRPr lang="en-US"/>
        </a:p>
      </dgm:t>
    </dgm:pt>
    <dgm:pt modelId="{526D549D-0E7D-43E3-9DFD-797B26F22E25}">
      <dgm:prSet phldrT="[Text]" custT="1"/>
      <dgm:spPr>
        <a:blipFill rotWithShape="0">
          <a:blip xmlns:r="http://schemas.openxmlformats.org/officeDocument/2006/relationships" r:embed="rId1"/>
          <a:stretch>
            <a:fillRect/>
          </a:stretch>
        </a:blipFill>
        <a:scene3d>
          <a:camera prst="orthographicFront"/>
          <a:lightRig rig="balanced" dir="t"/>
        </a:scene3d>
        <a:sp3d prstMaterial="plastic">
          <a:bevelT w="120900" h="88900"/>
          <a:bevelB w="88900" h="31750" prst="angle"/>
        </a:sp3d>
      </dgm:spPr>
      <dgm:t>
        <a:bodyPr/>
        <a:lstStyle/>
        <a:p>
          <a:r>
            <a:rPr lang="en-US" sz="1400" b="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Salmon</a:t>
          </a:r>
          <a:endParaRPr lang="en-US" sz="1400" b="0" cap="none" spc="0" baseline="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FCBE400-0B14-4339-B42A-3432081C2213}" type="parTrans" cxnId="{4BE8713E-DE14-444F-8E08-81BDC18A52A9}">
      <dgm:prSet/>
      <dgm:spPr/>
      <dgm:t>
        <a:bodyPr/>
        <a:lstStyle/>
        <a:p>
          <a:endParaRPr lang="en-US"/>
        </a:p>
      </dgm:t>
    </dgm:pt>
    <dgm:pt modelId="{62FA7C62-7AA8-4C98-813B-6E3C1B823F30}" type="sibTrans" cxnId="{4BE8713E-DE14-444F-8E08-81BDC18A52A9}">
      <dgm:prSet/>
      <dgm:spPr/>
      <dgm:t>
        <a:bodyPr/>
        <a:lstStyle/>
        <a:p>
          <a:endParaRPr lang="en-US" dirty="0"/>
        </a:p>
      </dgm:t>
    </dgm:pt>
    <dgm:pt modelId="{044523DA-C62B-404F-8346-07E72A08426A}">
      <dgm:prSet phldrT="[Text]"/>
      <dgm:spPr>
        <a:blipFill rotWithShape="0">
          <a:blip xmlns:r="http://schemas.openxmlformats.org/officeDocument/2006/relationships" r:embed="rId2"/>
          <a:stretch>
            <a:fillRect/>
          </a:stretch>
        </a:blipFill>
      </dgm:spPr>
      <dgm:t>
        <a:bodyPr/>
        <a:lstStyle/>
        <a:p>
          <a:r>
            <a:rPr lang="en-US" b="1" dirty="0" smtClean="0">
              <a:solidFill>
                <a:srgbClr val="FFC000"/>
              </a:solidFill>
            </a:rPr>
            <a:t>COYOTE</a:t>
          </a:r>
          <a:endParaRPr lang="en-US" b="1" dirty="0">
            <a:solidFill>
              <a:srgbClr val="FFC000"/>
            </a:solidFill>
          </a:endParaRPr>
        </a:p>
      </dgm:t>
    </dgm:pt>
    <dgm:pt modelId="{A3F305FA-D3BF-43E3-99A9-CDBC2C90A22C}" type="parTrans" cxnId="{A3A5C375-FCF9-480D-827A-F0BCDFEEE6A7}">
      <dgm:prSet/>
      <dgm:spPr/>
      <dgm:t>
        <a:bodyPr/>
        <a:lstStyle/>
        <a:p>
          <a:endParaRPr lang="en-US"/>
        </a:p>
      </dgm:t>
    </dgm:pt>
    <dgm:pt modelId="{BF450481-39C2-4384-840D-E92BF32F1078}" type="sibTrans" cxnId="{A3A5C375-FCF9-480D-827A-F0BCDFEEE6A7}">
      <dgm:prSet/>
      <dgm:spPr/>
      <dgm:t>
        <a:bodyPr/>
        <a:lstStyle/>
        <a:p>
          <a:endParaRPr lang="en-US" dirty="0"/>
        </a:p>
      </dgm:t>
    </dgm:pt>
    <dgm:pt modelId="{5E09DE8C-4B41-487F-A208-7CC132B2BF92}">
      <dgm:prSet phldrT="[Text]" custT="1"/>
      <dgm:spPr>
        <a:blipFill rotWithShape="0">
          <a:blip xmlns:r="http://schemas.openxmlformats.org/officeDocument/2006/relationships" r:embed="rId3"/>
          <a:stretch>
            <a:fillRect/>
          </a:stretch>
        </a:blipFill>
      </dgm:spPr>
      <dgm:t>
        <a:bodyPr/>
        <a:lstStyle/>
        <a:p>
          <a:r>
            <a:rPr lang="en-US" sz="1800" b="1" dirty="0" smtClean="0">
              <a:solidFill>
                <a:srgbClr val="FF0000"/>
              </a:solidFill>
            </a:rPr>
            <a:t>ELK</a:t>
          </a:r>
          <a:endParaRPr lang="en-US" sz="1800" b="1" dirty="0">
            <a:solidFill>
              <a:srgbClr val="FF0000"/>
            </a:solidFill>
          </a:endParaRPr>
        </a:p>
      </dgm:t>
    </dgm:pt>
    <dgm:pt modelId="{20C2294B-BD91-4A5C-8CB6-1754FE9C3D18}" type="parTrans" cxnId="{EC5F97AD-6485-4F4F-A857-591C21CE56EF}">
      <dgm:prSet/>
      <dgm:spPr/>
      <dgm:t>
        <a:bodyPr/>
        <a:lstStyle/>
        <a:p>
          <a:endParaRPr lang="en-US"/>
        </a:p>
      </dgm:t>
    </dgm:pt>
    <dgm:pt modelId="{902B3B48-9BE4-484A-A8A5-38CA845BDA95}" type="sibTrans" cxnId="{EC5F97AD-6485-4F4F-A857-591C21CE56EF}">
      <dgm:prSet/>
      <dgm:spPr/>
      <dgm:t>
        <a:bodyPr/>
        <a:lstStyle/>
        <a:p>
          <a:endParaRPr lang="en-US" dirty="0"/>
        </a:p>
      </dgm:t>
    </dgm:pt>
    <dgm:pt modelId="{D1CEFC23-DCC4-4724-A01F-9DCFD36C6764}">
      <dgm:prSet phldrT="[Text]"/>
      <dgm:spPr>
        <a:blipFill rotWithShape="0">
          <a:blip xmlns:r="http://schemas.openxmlformats.org/officeDocument/2006/relationships" r:embed="rId4"/>
          <a:stretch>
            <a:fillRect/>
          </a:stretch>
        </a:blipFill>
      </dgm:spPr>
      <dgm:t>
        <a:bodyPr>
          <a:sp3d/>
        </a:bodyPr>
        <a:lstStyle/>
        <a:p>
          <a:r>
            <a:rPr lang="en-US" b="1" dirty="0" smtClean="0">
              <a:ln w="3175">
                <a:noFill/>
              </a:ln>
              <a:solidFill>
                <a:schemeClr val="tx1"/>
              </a:solidFill>
              <a:effectLst>
                <a:innerShdw blurRad="63500" dist="50800" dir="2700000">
                  <a:schemeClr val="bg1">
                    <a:alpha val="89000"/>
                  </a:schemeClr>
                </a:innerShdw>
              </a:effectLst>
            </a:rPr>
            <a:t>Eagle</a:t>
          </a:r>
          <a:endParaRPr lang="en-US" b="1" dirty="0">
            <a:ln w="3175">
              <a:noFill/>
            </a:ln>
            <a:solidFill>
              <a:schemeClr val="tx1"/>
            </a:solidFill>
            <a:effectLst>
              <a:innerShdw blurRad="63500" dist="50800" dir="2700000">
                <a:schemeClr val="bg1">
                  <a:alpha val="89000"/>
                </a:schemeClr>
              </a:innerShdw>
            </a:effectLst>
          </a:endParaRPr>
        </a:p>
      </dgm:t>
    </dgm:pt>
    <dgm:pt modelId="{4C64CD6A-BB1A-483E-ABD2-0062FF105926}" type="parTrans" cxnId="{7049D52C-7039-459F-AF6A-CB074C82C5DB}">
      <dgm:prSet/>
      <dgm:spPr/>
      <dgm:t>
        <a:bodyPr/>
        <a:lstStyle/>
        <a:p>
          <a:endParaRPr lang="en-US"/>
        </a:p>
      </dgm:t>
    </dgm:pt>
    <dgm:pt modelId="{88902ACE-B557-491C-BF4B-9597425519C5}" type="sibTrans" cxnId="{7049D52C-7039-459F-AF6A-CB074C82C5DB}">
      <dgm:prSet/>
      <dgm:spPr/>
      <dgm:t>
        <a:bodyPr/>
        <a:lstStyle/>
        <a:p>
          <a:endParaRPr lang="en-US" dirty="0"/>
        </a:p>
      </dgm:t>
    </dgm:pt>
    <dgm:pt modelId="{7F552BF2-266A-4C4E-8796-A7DC1CED6C1B}" type="pres">
      <dgm:prSet presAssocID="{6471D48C-F7DE-4733-9E25-09BA210C9B77}" presName="Name0" presStyleCnt="0">
        <dgm:presLayoutVars>
          <dgm:chMax val="1"/>
          <dgm:dir/>
          <dgm:animLvl val="ctr"/>
          <dgm:resizeHandles val="exact"/>
        </dgm:presLayoutVars>
      </dgm:prSet>
      <dgm:spPr/>
      <dgm:t>
        <a:bodyPr/>
        <a:lstStyle/>
        <a:p>
          <a:endParaRPr lang="en-US"/>
        </a:p>
      </dgm:t>
    </dgm:pt>
    <dgm:pt modelId="{9B85EF98-0437-4656-A976-431C71B52A4A}" type="pres">
      <dgm:prSet presAssocID="{774EF69F-5D2B-4462-B5DC-D7B660BE4312}" presName="centerShape" presStyleLbl="node0" presStyleIdx="0" presStyleCnt="1"/>
      <dgm:spPr/>
      <dgm:t>
        <a:bodyPr/>
        <a:lstStyle/>
        <a:p>
          <a:endParaRPr lang="en-US"/>
        </a:p>
      </dgm:t>
    </dgm:pt>
    <dgm:pt modelId="{5086A0FF-353B-4995-8E78-C8C47A2C2DA7}" type="pres">
      <dgm:prSet presAssocID="{526D549D-0E7D-43E3-9DFD-797B26F22E25}" presName="node" presStyleLbl="node1" presStyleIdx="0" presStyleCnt="4" custScaleX="123165" custScaleY="67893" custRadScaleRad="96402" custRadScaleInc="-5061">
        <dgm:presLayoutVars>
          <dgm:bulletEnabled val="1"/>
        </dgm:presLayoutVars>
      </dgm:prSet>
      <dgm:spPr/>
      <dgm:t>
        <a:bodyPr/>
        <a:lstStyle/>
        <a:p>
          <a:endParaRPr lang="en-US"/>
        </a:p>
      </dgm:t>
    </dgm:pt>
    <dgm:pt modelId="{FB9A346A-91AF-4112-98EC-2A5C110BFB9B}" type="pres">
      <dgm:prSet presAssocID="{526D549D-0E7D-43E3-9DFD-797B26F22E25}" presName="dummy" presStyleCnt="0"/>
      <dgm:spPr/>
    </dgm:pt>
    <dgm:pt modelId="{31FA6ED4-8858-4364-8AE4-699BDA46F4C7}" type="pres">
      <dgm:prSet presAssocID="{62FA7C62-7AA8-4C98-813B-6E3C1B823F30}" presName="sibTrans" presStyleLbl="sibTrans2D1" presStyleIdx="0" presStyleCnt="4"/>
      <dgm:spPr/>
      <dgm:t>
        <a:bodyPr/>
        <a:lstStyle/>
        <a:p>
          <a:endParaRPr lang="en-US"/>
        </a:p>
      </dgm:t>
    </dgm:pt>
    <dgm:pt modelId="{31BA84F2-E4A7-488B-9917-20A068AF451F}" type="pres">
      <dgm:prSet presAssocID="{044523DA-C62B-404F-8346-07E72A08426A}" presName="node" presStyleLbl="node1" presStyleIdx="1" presStyleCnt="4" custRadScaleRad="100185" custRadScaleInc="3384">
        <dgm:presLayoutVars>
          <dgm:bulletEnabled val="1"/>
        </dgm:presLayoutVars>
      </dgm:prSet>
      <dgm:spPr/>
      <dgm:t>
        <a:bodyPr/>
        <a:lstStyle/>
        <a:p>
          <a:endParaRPr lang="en-US"/>
        </a:p>
      </dgm:t>
    </dgm:pt>
    <dgm:pt modelId="{37BF5D31-A98D-481D-B743-10D7113787BD}" type="pres">
      <dgm:prSet presAssocID="{044523DA-C62B-404F-8346-07E72A08426A}" presName="dummy" presStyleCnt="0"/>
      <dgm:spPr/>
    </dgm:pt>
    <dgm:pt modelId="{A7B2C9ED-B804-44DD-98E3-6784335E6DAB}" type="pres">
      <dgm:prSet presAssocID="{BF450481-39C2-4384-840D-E92BF32F1078}" presName="sibTrans" presStyleLbl="sibTrans2D1" presStyleIdx="1" presStyleCnt="4"/>
      <dgm:spPr/>
      <dgm:t>
        <a:bodyPr/>
        <a:lstStyle/>
        <a:p>
          <a:endParaRPr lang="en-US"/>
        </a:p>
      </dgm:t>
    </dgm:pt>
    <dgm:pt modelId="{0408EB52-506B-4F6A-8EAE-BB9951E21C0E}" type="pres">
      <dgm:prSet presAssocID="{5E09DE8C-4B41-487F-A208-7CC132B2BF92}" presName="node" presStyleLbl="node1" presStyleIdx="2" presStyleCnt="4" custRadScaleRad="98705" custRadScaleInc="-3158">
        <dgm:presLayoutVars>
          <dgm:bulletEnabled val="1"/>
        </dgm:presLayoutVars>
      </dgm:prSet>
      <dgm:spPr/>
      <dgm:t>
        <a:bodyPr/>
        <a:lstStyle/>
        <a:p>
          <a:endParaRPr lang="en-US"/>
        </a:p>
      </dgm:t>
    </dgm:pt>
    <dgm:pt modelId="{A500669E-CABB-4933-9E0D-FF33FC8B9574}" type="pres">
      <dgm:prSet presAssocID="{5E09DE8C-4B41-487F-A208-7CC132B2BF92}" presName="dummy" presStyleCnt="0"/>
      <dgm:spPr/>
    </dgm:pt>
    <dgm:pt modelId="{BE05796C-822B-4A09-BACC-DD2D5F1A65F7}" type="pres">
      <dgm:prSet presAssocID="{902B3B48-9BE4-484A-A8A5-38CA845BDA95}" presName="sibTrans" presStyleLbl="sibTrans2D1" presStyleIdx="2" presStyleCnt="4"/>
      <dgm:spPr/>
      <dgm:t>
        <a:bodyPr/>
        <a:lstStyle/>
        <a:p>
          <a:endParaRPr lang="en-US"/>
        </a:p>
      </dgm:t>
    </dgm:pt>
    <dgm:pt modelId="{4BE2C8DD-194F-4B94-AE73-F7174B5C5C36}" type="pres">
      <dgm:prSet presAssocID="{D1CEFC23-DCC4-4724-A01F-9DCFD36C6764}" presName="node" presStyleLbl="node1" presStyleIdx="3" presStyleCnt="4" custScaleX="140736" custScaleY="124701" custRadScaleRad="101429" custRadScaleInc="-5632">
        <dgm:presLayoutVars>
          <dgm:bulletEnabled val="1"/>
        </dgm:presLayoutVars>
      </dgm:prSet>
      <dgm:spPr/>
      <dgm:t>
        <a:bodyPr/>
        <a:lstStyle/>
        <a:p>
          <a:endParaRPr lang="en-US"/>
        </a:p>
      </dgm:t>
    </dgm:pt>
    <dgm:pt modelId="{CDC58486-AC7B-4BAD-9DA1-C53AB73687DE}" type="pres">
      <dgm:prSet presAssocID="{D1CEFC23-DCC4-4724-A01F-9DCFD36C6764}" presName="dummy" presStyleCnt="0"/>
      <dgm:spPr/>
    </dgm:pt>
    <dgm:pt modelId="{BEEA271A-1244-4298-8B48-DC9855B35157}" type="pres">
      <dgm:prSet presAssocID="{88902ACE-B557-491C-BF4B-9597425519C5}" presName="sibTrans" presStyleLbl="sibTrans2D1" presStyleIdx="3" presStyleCnt="4"/>
      <dgm:spPr/>
      <dgm:t>
        <a:bodyPr/>
        <a:lstStyle/>
        <a:p>
          <a:endParaRPr lang="en-US"/>
        </a:p>
      </dgm:t>
    </dgm:pt>
  </dgm:ptLst>
  <dgm:cxnLst>
    <dgm:cxn modelId="{D4049185-108A-48CA-8327-F39357E44D98}" type="presOf" srcId="{5E09DE8C-4B41-487F-A208-7CC132B2BF92}" destId="{0408EB52-506B-4F6A-8EAE-BB9951E21C0E}" srcOrd="0" destOrd="0" presId="urn:microsoft.com/office/officeart/2005/8/layout/radial6"/>
    <dgm:cxn modelId="{9EA0E7D4-1FD1-4F0A-B2B5-5D69921CAC05}" type="presOf" srcId="{62FA7C62-7AA8-4C98-813B-6E3C1B823F30}" destId="{31FA6ED4-8858-4364-8AE4-699BDA46F4C7}" srcOrd="0" destOrd="0" presId="urn:microsoft.com/office/officeart/2005/8/layout/radial6"/>
    <dgm:cxn modelId="{B70287DA-EF60-44DD-AA6A-D84CB0C604E8}" type="presOf" srcId="{BF450481-39C2-4384-840D-E92BF32F1078}" destId="{A7B2C9ED-B804-44DD-98E3-6784335E6DAB}" srcOrd="0" destOrd="0" presId="urn:microsoft.com/office/officeart/2005/8/layout/radial6"/>
    <dgm:cxn modelId="{27702736-F261-402D-8A81-9D748E085C74}" type="presOf" srcId="{88902ACE-B557-491C-BF4B-9597425519C5}" destId="{BEEA271A-1244-4298-8B48-DC9855B35157}" srcOrd="0" destOrd="0" presId="urn:microsoft.com/office/officeart/2005/8/layout/radial6"/>
    <dgm:cxn modelId="{241D0C37-E4BA-449E-AB0D-6D3ABDD859D5}" type="presOf" srcId="{774EF69F-5D2B-4462-B5DC-D7B660BE4312}" destId="{9B85EF98-0437-4656-A976-431C71B52A4A}" srcOrd="0" destOrd="0" presId="urn:microsoft.com/office/officeart/2005/8/layout/radial6"/>
    <dgm:cxn modelId="{A3A5C375-FCF9-480D-827A-F0BCDFEEE6A7}" srcId="{774EF69F-5D2B-4462-B5DC-D7B660BE4312}" destId="{044523DA-C62B-404F-8346-07E72A08426A}" srcOrd="1" destOrd="0" parTransId="{A3F305FA-D3BF-43E3-99A9-CDBC2C90A22C}" sibTransId="{BF450481-39C2-4384-840D-E92BF32F1078}"/>
    <dgm:cxn modelId="{C731F46A-FD24-4A27-BAF9-25FD14E1DC12}" type="presOf" srcId="{526D549D-0E7D-43E3-9DFD-797B26F22E25}" destId="{5086A0FF-353B-4995-8E78-C8C47A2C2DA7}" srcOrd="0" destOrd="0" presId="urn:microsoft.com/office/officeart/2005/8/layout/radial6"/>
    <dgm:cxn modelId="{5E425A27-AA31-430B-A1A3-E76425984991}" srcId="{6471D48C-F7DE-4733-9E25-09BA210C9B77}" destId="{774EF69F-5D2B-4462-B5DC-D7B660BE4312}" srcOrd="0" destOrd="0" parTransId="{B800AE94-562D-40DE-8C80-B2449E2A2965}" sibTransId="{4DFFE676-FADA-4940-905B-CD5F81402CC1}"/>
    <dgm:cxn modelId="{23710854-EEB2-495D-8917-A8517AEB2EC5}" type="presOf" srcId="{6471D48C-F7DE-4733-9E25-09BA210C9B77}" destId="{7F552BF2-266A-4C4E-8796-A7DC1CED6C1B}" srcOrd="0" destOrd="0" presId="urn:microsoft.com/office/officeart/2005/8/layout/radial6"/>
    <dgm:cxn modelId="{22516236-AD53-4667-BA64-0360469AC8DF}" type="presOf" srcId="{902B3B48-9BE4-484A-A8A5-38CA845BDA95}" destId="{BE05796C-822B-4A09-BACC-DD2D5F1A65F7}" srcOrd="0" destOrd="0" presId="urn:microsoft.com/office/officeart/2005/8/layout/radial6"/>
    <dgm:cxn modelId="{015303DA-637C-4132-AA11-D9B8169CB0E8}" type="presOf" srcId="{D1CEFC23-DCC4-4724-A01F-9DCFD36C6764}" destId="{4BE2C8DD-194F-4B94-AE73-F7174B5C5C36}" srcOrd="0" destOrd="0" presId="urn:microsoft.com/office/officeart/2005/8/layout/radial6"/>
    <dgm:cxn modelId="{7049D52C-7039-459F-AF6A-CB074C82C5DB}" srcId="{774EF69F-5D2B-4462-B5DC-D7B660BE4312}" destId="{D1CEFC23-DCC4-4724-A01F-9DCFD36C6764}" srcOrd="3" destOrd="0" parTransId="{4C64CD6A-BB1A-483E-ABD2-0062FF105926}" sibTransId="{88902ACE-B557-491C-BF4B-9597425519C5}"/>
    <dgm:cxn modelId="{EC5F97AD-6485-4F4F-A857-591C21CE56EF}" srcId="{774EF69F-5D2B-4462-B5DC-D7B660BE4312}" destId="{5E09DE8C-4B41-487F-A208-7CC132B2BF92}" srcOrd="2" destOrd="0" parTransId="{20C2294B-BD91-4A5C-8CB6-1754FE9C3D18}" sibTransId="{902B3B48-9BE4-484A-A8A5-38CA845BDA95}"/>
    <dgm:cxn modelId="{4B727607-EF27-42EA-9676-565CDC099F06}" type="presOf" srcId="{044523DA-C62B-404F-8346-07E72A08426A}" destId="{31BA84F2-E4A7-488B-9917-20A068AF451F}" srcOrd="0" destOrd="0" presId="urn:microsoft.com/office/officeart/2005/8/layout/radial6"/>
    <dgm:cxn modelId="{4BE8713E-DE14-444F-8E08-81BDC18A52A9}" srcId="{774EF69F-5D2B-4462-B5DC-D7B660BE4312}" destId="{526D549D-0E7D-43E3-9DFD-797B26F22E25}" srcOrd="0" destOrd="0" parTransId="{0FCBE400-0B14-4339-B42A-3432081C2213}" sibTransId="{62FA7C62-7AA8-4C98-813B-6E3C1B823F30}"/>
    <dgm:cxn modelId="{0D09F204-37BF-477A-A79A-D769ECA59228}" type="presParOf" srcId="{7F552BF2-266A-4C4E-8796-A7DC1CED6C1B}" destId="{9B85EF98-0437-4656-A976-431C71B52A4A}" srcOrd="0" destOrd="0" presId="urn:microsoft.com/office/officeart/2005/8/layout/radial6"/>
    <dgm:cxn modelId="{9FBD7F5E-2658-4EED-9F85-955E8E01555E}" type="presParOf" srcId="{7F552BF2-266A-4C4E-8796-A7DC1CED6C1B}" destId="{5086A0FF-353B-4995-8E78-C8C47A2C2DA7}" srcOrd="1" destOrd="0" presId="urn:microsoft.com/office/officeart/2005/8/layout/radial6"/>
    <dgm:cxn modelId="{06377A80-57CE-4E2A-857D-CBFD8169A61F}" type="presParOf" srcId="{7F552BF2-266A-4C4E-8796-A7DC1CED6C1B}" destId="{FB9A346A-91AF-4112-98EC-2A5C110BFB9B}" srcOrd="2" destOrd="0" presId="urn:microsoft.com/office/officeart/2005/8/layout/radial6"/>
    <dgm:cxn modelId="{15D58B74-8D6E-4FF5-988D-9AE3DEAF1C80}" type="presParOf" srcId="{7F552BF2-266A-4C4E-8796-A7DC1CED6C1B}" destId="{31FA6ED4-8858-4364-8AE4-699BDA46F4C7}" srcOrd="3" destOrd="0" presId="urn:microsoft.com/office/officeart/2005/8/layout/radial6"/>
    <dgm:cxn modelId="{2268215B-EAF8-4595-A7B5-798F675268A8}" type="presParOf" srcId="{7F552BF2-266A-4C4E-8796-A7DC1CED6C1B}" destId="{31BA84F2-E4A7-488B-9917-20A068AF451F}" srcOrd="4" destOrd="0" presId="urn:microsoft.com/office/officeart/2005/8/layout/radial6"/>
    <dgm:cxn modelId="{98ACD087-56B3-484E-8AC0-74D4FD8E32EF}" type="presParOf" srcId="{7F552BF2-266A-4C4E-8796-A7DC1CED6C1B}" destId="{37BF5D31-A98D-481D-B743-10D7113787BD}" srcOrd="5" destOrd="0" presId="urn:microsoft.com/office/officeart/2005/8/layout/radial6"/>
    <dgm:cxn modelId="{6AA2FA4B-85EC-43AE-A6B5-712AA67A95D5}" type="presParOf" srcId="{7F552BF2-266A-4C4E-8796-A7DC1CED6C1B}" destId="{A7B2C9ED-B804-44DD-98E3-6784335E6DAB}" srcOrd="6" destOrd="0" presId="urn:microsoft.com/office/officeart/2005/8/layout/radial6"/>
    <dgm:cxn modelId="{5657AF42-654D-468A-B1C2-1C127452EC90}" type="presParOf" srcId="{7F552BF2-266A-4C4E-8796-A7DC1CED6C1B}" destId="{0408EB52-506B-4F6A-8EAE-BB9951E21C0E}" srcOrd="7" destOrd="0" presId="urn:microsoft.com/office/officeart/2005/8/layout/radial6"/>
    <dgm:cxn modelId="{9A113DC1-68A1-430C-876D-8274AE28CD17}" type="presParOf" srcId="{7F552BF2-266A-4C4E-8796-A7DC1CED6C1B}" destId="{A500669E-CABB-4933-9E0D-FF33FC8B9574}" srcOrd="8" destOrd="0" presId="urn:microsoft.com/office/officeart/2005/8/layout/radial6"/>
    <dgm:cxn modelId="{24FABDC9-30A7-4803-ACDC-8B012AC5DEDC}" type="presParOf" srcId="{7F552BF2-266A-4C4E-8796-A7DC1CED6C1B}" destId="{BE05796C-822B-4A09-BACC-DD2D5F1A65F7}" srcOrd="9" destOrd="0" presId="urn:microsoft.com/office/officeart/2005/8/layout/radial6"/>
    <dgm:cxn modelId="{6A2D8F9B-D986-44A2-87F5-2AFD8A64BE0C}" type="presParOf" srcId="{7F552BF2-266A-4C4E-8796-A7DC1CED6C1B}" destId="{4BE2C8DD-194F-4B94-AE73-F7174B5C5C36}" srcOrd="10" destOrd="0" presId="urn:microsoft.com/office/officeart/2005/8/layout/radial6"/>
    <dgm:cxn modelId="{BC65EA77-22E8-470C-B66D-6CB2B2147B09}" type="presParOf" srcId="{7F552BF2-266A-4C4E-8796-A7DC1CED6C1B}" destId="{CDC58486-AC7B-4BAD-9DA1-C53AB73687DE}" srcOrd="11" destOrd="0" presId="urn:microsoft.com/office/officeart/2005/8/layout/radial6"/>
    <dgm:cxn modelId="{86227A04-1656-4128-A000-E132AD75A417}" type="presParOf" srcId="{7F552BF2-266A-4C4E-8796-A7DC1CED6C1B}" destId="{BEEA271A-1244-4298-8B48-DC9855B3515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A6BB7-462A-4804-AA8C-3D9BC18A4BDF}">
      <dsp:nvSpPr>
        <dsp:cNvPr id="0" name=""/>
        <dsp:cNvSpPr/>
      </dsp:nvSpPr>
      <dsp:spPr>
        <a:xfrm>
          <a:off x="0" y="37631"/>
          <a:ext cx="8534400" cy="2160270"/>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a:outerShdw blurRad="50800" dist="76200" dir="5400000" algn="ctr" rotWithShape="0">
            <a:schemeClr val="tx2"/>
          </a:outerShdw>
        </a:effectLst>
      </dsp:spPr>
      <dsp:style>
        <a:lnRef idx="2">
          <a:scrgbClr r="0" g="0" b="0"/>
        </a:lnRef>
        <a:fillRef idx="1">
          <a:scrgbClr r="0" g="0" b="0"/>
        </a:fillRef>
        <a:effectRef idx="0">
          <a:scrgbClr r="0" g="0" b="0"/>
        </a:effectRef>
        <a:fontRef idx="minor"/>
      </dsp:style>
    </dsp:sp>
    <dsp:sp modelId="{85A07CD5-BC05-4E5B-9D3C-4121081B99F9}">
      <dsp:nvSpPr>
        <dsp:cNvPr id="0" name=""/>
        <dsp:cNvSpPr/>
      </dsp:nvSpPr>
      <dsp:spPr>
        <a:xfrm>
          <a:off x="324447" y="351665"/>
          <a:ext cx="2311389" cy="163278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a:outerShdw blurRad="50800" dist="76200" dir="5400000" algn="ctr" rotWithShape="0">
            <a:schemeClr val="tx2"/>
          </a:outerShdw>
        </a:effectLst>
      </dsp:spPr>
      <dsp:style>
        <a:lnRef idx="2">
          <a:scrgbClr r="0" g="0" b="0"/>
        </a:lnRef>
        <a:fillRef idx="1">
          <a:scrgbClr r="0" g="0" b="0"/>
        </a:fillRef>
        <a:effectRef idx="0">
          <a:scrgbClr r="0" g="0" b="0"/>
        </a:effectRef>
        <a:fontRef idx="minor"/>
      </dsp:style>
    </dsp:sp>
    <dsp:sp modelId="{5F917686-6C7D-4438-BF7A-37E1AB227588}">
      <dsp:nvSpPr>
        <dsp:cNvPr id="0" name=""/>
        <dsp:cNvSpPr/>
      </dsp:nvSpPr>
      <dsp:spPr>
        <a:xfrm rot="10800000">
          <a:off x="228589" y="2160269"/>
          <a:ext cx="2440388" cy="2640330"/>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outerShdw blurRad="50800" dist="76200" dir="5400000" algn="ctr" rotWithShape="0">
            <a:schemeClr val="tx2"/>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smtClean="0"/>
            <a:t>Chemical Dependency Treatment</a:t>
          </a:r>
        </a:p>
        <a:p>
          <a:pPr marL="233363" lvl="0" indent="-182563" algn="l" defTabSz="889000">
            <a:lnSpc>
              <a:spcPct val="90000"/>
            </a:lnSpc>
            <a:spcBef>
              <a:spcPct val="0"/>
            </a:spcBef>
            <a:spcAft>
              <a:spcPct val="35000"/>
            </a:spcAft>
            <a:tabLst>
              <a:tab pos="112713" algn="l"/>
            </a:tabLst>
          </a:pPr>
          <a:r>
            <a:rPr lang="en-US" sz="1400" kern="1200" dirty="0" smtClean="0"/>
            <a:t>- </a:t>
          </a:r>
          <a:r>
            <a:rPr lang="en-US" sz="1400" b="0" kern="1200" dirty="0" smtClean="0"/>
            <a:t>Social Justice CD     Curriculum</a:t>
          </a:r>
        </a:p>
        <a:p>
          <a:pPr marL="233363" lvl="0" indent="-182563" algn="l" defTabSz="889000">
            <a:lnSpc>
              <a:spcPct val="90000"/>
            </a:lnSpc>
            <a:spcBef>
              <a:spcPct val="0"/>
            </a:spcBef>
            <a:spcAft>
              <a:spcPct val="35000"/>
            </a:spcAft>
            <a:tabLst>
              <a:tab pos="112713" algn="l"/>
            </a:tabLst>
          </a:pPr>
          <a:r>
            <a:rPr lang="en-US" sz="1400" b="0" kern="1200" dirty="0" smtClean="0"/>
            <a:t>- CD Education (group/1:1)</a:t>
          </a:r>
        </a:p>
        <a:p>
          <a:pPr marL="233363" lvl="0" indent="-182563" algn="l" defTabSz="889000">
            <a:lnSpc>
              <a:spcPct val="90000"/>
            </a:lnSpc>
            <a:spcBef>
              <a:spcPct val="0"/>
            </a:spcBef>
            <a:spcAft>
              <a:spcPct val="35000"/>
            </a:spcAft>
          </a:pPr>
          <a:r>
            <a:rPr lang="en-US" sz="1400" b="1" kern="1200" dirty="0" smtClean="0"/>
            <a:t>- Expressive Arts/ Music</a:t>
          </a:r>
        </a:p>
        <a:p>
          <a:pPr marL="233363" lvl="0" indent="-182563" algn="l" defTabSz="889000">
            <a:lnSpc>
              <a:spcPct val="90000"/>
            </a:lnSpc>
            <a:spcBef>
              <a:spcPct val="0"/>
            </a:spcBef>
            <a:spcAft>
              <a:spcPct val="35000"/>
            </a:spcAft>
          </a:pPr>
          <a:r>
            <a:rPr lang="en-US" sz="1400" kern="1200" dirty="0" smtClean="0"/>
            <a:t>- Sports, Weight Lifting  and Running</a:t>
          </a:r>
          <a:endParaRPr lang="en-US" sz="1700" kern="1200" dirty="0"/>
        </a:p>
      </dsp:txBody>
      <dsp:txXfrm rot="10800000">
        <a:off x="303639" y="2160269"/>
        <a:ext cx="2290288" cy="2565280"/>
      </dsp:txXfrm>
    </dsp:sp>
    <dsp:sp modelId="{7F232AA5-BF21-4A07-89DB-1AF7B5B0F1AF}">
      <dsp:nvSpPr>
        <dsp:cNvPr id="0" name=""/>
        <dsp:cNvSpPr/>
      </dsp:nvSpPr>
      <dsp:spPr>
        <a:xfrm>
          <a:off x="3020307" y="325676"/>
          <a:ext cx="2440388" cy="1584198"/>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a:outerShdw blurRad="50800" dist="76200" dir="5400000" algn="ctr" rotWithShape="0">
            <a:schemeClr val="tx2"/>
          </a:outerShdw>
        </a:effectLst>
      </dsp:spPr>
      <dsp:style>
        <a:lnRef idx="2">
          <a:scrgbClr r="0" g="0" b="0"/>
        </a:lnRef>
        <a:fillRef idx="1">
          <a:scrgbClr r="0" g="0" b="0"/>
        </a:fillRef>
        <a:effectRef idx="0">
          <a:scrgbClr r="0" g="0" b="0"/>
        </a:effectRef>
        <a:fontRef idx="minor"/>
      </dsp:style>
    </dsp:sp>
    <dsp:sp modelId="{4C2A8C23-48D0-498C-AD75-1110035F1332}">
      <dsp:nvSpPr>
        <dsp:cNvPr id="0" name=""/>
        <dsp:cNvSpPr/>
      </dsp:nvSpPr>
      <dsp:spPr>
        <a:xfrm rot="10800000">
          <a:off x="2917677" y="2160269"/>
          <a:ext cx="2645649" cy="2640330"/>
        </a:xfrm>
        <a:prstGeom prst="round2SameRect">
          <a:avLst>
            <a:gd name="adj1" fmla="val 10500"/>
            <a:gd name="adj2" fmla="val 0"/>
          </a:avLst>
        </a:prstGeom>
        <a:solidFill>
          <a:schemeClr val="accent5">
            <a:hueOff val="-419932"/>
            <a:satOff val="22824"/>
            <a:lumOff val="-4216"/>
            <a:alphaOff val="0"/>
          </a:schemeClr>
        </a:solidFill>
        <a:ln w="25400" cap="flat" cmpd="sng" algn="ctr">
          <a:solidFill>
            <a:schemeClr val="lt1">
              <a:hueOff val="0"/>
              <a:satOff val="0"/>
              <a:lumOff val="0"/>
              <a:alphaOff val="0"/>
            </a:schemeClr>
          </a:solidFill>
          <a:prstDash val="solid"/>
        </a:ln>
        <a:effectLst>
          <a:outerShdw blurRad="50800" dist="76200" dir="5400000" algn="ctr" rotWithShape="0">
            <a:schemeClr val="tx2"/>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50000"/>
            </a:lnSpc>
            <a:spcBef>
              <a:spcPct val="0"/>
            </a:spcBef>
            <a:spcAft>
              <a:spcPct val="35000"/>
            </a:spcAft>
          </a:pPr>
          <a:endParaRPr lang="en-US" sz="2000" b="1" kern="1200" dirty="0" smtClean="0"/>
        </a:p>
        <a:p>
          <a:pPr lvl="0" algn="ctr" defTabSz="889000">
            <a:lnSpc>
              <a:spcPct val="50000"/>
            </a:lnSpc>
            <a:spcBef>
              <a:spcPct val="0"/>
            </a:spcBef>
            <a:spcAft>
              <a:spcPct val="35000"/>
            </a:spcAft>
          </a:pPr>
          <a:r>
            <a:rPr lang="en-US" sz="2000" b="1" kern="1200" dirty="0" smtClean="0"/>
            <a:t>Cultural</a:t>
          </a:r>
        </a:p>
        <a:p>
          <a:pPr lvl="0" algn="ctr" defTabSz="889000">
            <a:lnSpc>
              <a:spcPct val="60000"/>
            </a:lnSpc>
            <a:spcBef>
              <a:spcPct val="0"/>
            </a:spcBef>
            <a:spcAft>
              <a:spcPct val="35000"/>
            </a:spcAft>
          </a:pPr>
          <a:r>
            <a:rPr lang="en-US" sz="2000" b="1" kern="1200" dirty="0" smtClean="0"/>
            <a:t>Program</a:t>
          </a:r>
          <a:endParaRPr lang="en-US" sz="1100" b="1" kern="1200" dirty="0" smtClean="0"/>
        </a:p>
        <a:p>
          <a:pPr marL="166688" lvl="0" indent="-166688" algn="l" defTabSz="889000">
            <a:lnSpc>
              <a:spcPct val="60000"/>
            </a:lnSpc>
            <a:spcBef>
              <a:spcPct val="0"/>
            </a:spcBef>
            <a:spcAft>
              <a:spcPct val="35000"/>
            </a:spcAft>
          </a:pPr>
          <a:r>
            <a:rPr lang="en-US" sz="1400" kern="1200" dirty="0" smtClean="0"/>
            <a:t>- Root Digging</a:t>
          </a:r>
        </a:p>
        <a:p>
          <a:pPr marL="166688" lvl="0" indent="-166688" algn="l" defTabSz="889000">
            <a:lnSpc>
              <a:spcPct val="60000"/>
            </a:lnSpc>
            <a:spcBef>
              <a:spcPct val="0"/>
            </a:spcBef>
            <a:spcAft>
              <a:spcPct val="35000"/>
            </a:spcAft>
          </a:pPr>
          <a:r>
            <a:rPr lang="en-US" sz="1400" kern="1200" dirty="0" smtClean="0"/>
            <a:t>- Rights of Passage</a:t>
          </a:r>
        </a:p>
        <a:p>
          <a:pPr marL="166688" lvl="0" indent="-166688" algn="l" defTabSz="889000">
            <a:lnSpc>
              <a:spcPct val="90000"/>
            </a:lnSpc>
            <a:spcBef>
              <a:spcPct val="0"/>
            </a:spcBef>
            <a:spcAft>
              <a:spcPct val="35000"/>
            </a:spcAft>
          </a:pPr>
          <a:r>
            <a:rPr lang="en-US" sz="1400" kern="1200" dirty="0" smtClean="0"/>
            <a:t>- Guest Speakers, Dancers, Drummers</a:t>
          </a:r>
        </a:p>
        <a:p>
          <a:pPr marL="166688" lvl="0" indent="-166688" algn="l" defTabSz="889000">
            <a:lnSpc>
              <a:spcPct val="90000"/>
            </a:lnSpc>
            <a:spcBef>
              <a:spcPct val="0"/>
            </a:spcBef>
            <a:spcAft>
              <a:spcPct val="35000"/>
            </a:spcAft>
          </a:pPr>
          <a:r>
            <a:rPr lang="en-US" sz="1400" kern="1200" dirty="0" smtClean="0"/>
            <a:t>- Sweat Lodge Ceremonies</a:t>
          </a:r>
        </a:p>
        <a:p>
          <a:pPr marL="166688" lvl="0" indent="-166688" algn="l" defTabSz="889000">
            <a:lnSpc>
              <a:spcPct val="90000"/>
            </a:lnSpc>
            <a:spcBef>
              <a:spcPct val="0"/>
            </a:spcBef>
            <a:spcAft>
              <a:spcPct val="35000"/>
            </a:spcAft>
          </a:pPr>
          <a:r>
            <a:rPr lang="en-US" sz="1400" kern="1200" dirty="0" smtClean="0"/>
            <a:t>- Cultural Projects</a:t>
          </a:r>
        </a:p>
        <a:p>
          <a:pPr marL="166688" lvl="0" indent="-166688" algn="l" defTabSz="889000">
            <a:lnSpc>
              <a:spcPct val="90000"/>
            </a:lnSpc>
            <a:spcBef>
              <a:spcPct val="0"/>
            </a:spcBef>
            <a:spcAft>
              <a:spcPct val="35000"/>
            </a:spcAft>
          </a:pPr>
          <a:r>
            <a:rPr lang="en-US" sz="1400" kern="1200" dirty="0" smtClean="0"/>
            <a:t>-Groups</a:t>
          </a:r>
        </a:p>
        <a:p>
          <a:pPr lvl="0" algn="l" defTabSz="889000">
            <a:lnSpc>
              <a:spcPct val="90000"/>
            </a:lnSpc>
            <a:spcBef>
              <a:spcPct val="0"/>
            </a:spcBef>
            <a:spcAft>
              <a:spcPct val="35000"/>
            </a:spcAft>
          </a:pPr>
          <a:endParaRPr lang="en-US" sz="1400" kern="1200" dirty="0"/>
        </a:p>
      </dsp:txBody>
      <dsp:txXfrm rot="10800000">
        <a:off x="2998876" y="2160269"/>
        <a:ext cx="2483251" cy="2559131"/>
      </dsp:txXfrm>
    </dsp:sp>
    <dsp:sp modelId="{3653AD3C-3F95-4FD4-9808-F3A803256C8D}">
      <dsp:nvSpPr>
        <dsp:cNvPr id="0" name=""/>
        <dsp:cNvSpPr/>
      </dsp:nvSpPr>
      <dsp:spPr>
        <a:xfrm>
          <a:off x="5867399" y="351673"/>
          <a:ext cx="2440388" cy="1584198"/>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a:outerShdw blurRad="50800" dist="76200" dir="5400000" algn="ctr" rotWithShape="0">
            <a:schemeClr val="tx2"/>
          </a:outerShdw>
        </a:effectLst>
      </dsp:spPr>
      <dsp:style>
        <a:lnRef idx="2">
          <a:scrgbClr r="0" g="0" b="0"/>
        </a:lnRef>
        <a:fillRef idx="1">
          <a:scrgbClr r="0" g="0" b="0"/>
        </a:fillRef>
        <a:effectRef idx="0">
          <a:scrgbClr r="0" g="0" b="0"/>
        </a:effectRef>
        <a:fontRef idx="minor"/>
      </dsp:style>
    </dsp:sp>
    <dsp:sp modelId="{596C7F71-51D8-4768-B916-39AB366BFB21}">
      <dsp:nvSpPr>
        <dsp:cNvPr id="0" name=""/>
        <dsp:cNvSpPr/>
      </dsp:nvSpPr>
      <dsp:spPr>
        <a:xfrm rot="10800000">
          <a:off x="5791210" y="2160269"/>
          <a:ext cx="2440388" cy="2640330"/>
        </a:xfrm>
        <a:prstGeom prst="round2SameRect">
          <a:avLst>
            <a:gd name="adj1" fmla="val 10500"/>
            <a:gd name="adj2" fmla="val 0"/>
          </a:avLst>
        </a:prstGeom>
        <a:solidFill>
          <a:schemeClr val="accent5">
            <a:hueOff val="-839865"/>
            <a:satOff val="45647"/>
            <a:lumOff val="-8432"/>
            <a:alphaOff val="0"/>
          </a:schemeClr>
        </a:solidFill>
        <a:ln w="25400" cap="flat" cmpd="sng" algn="ctr">
          <a:solidFill>
            <a:schemeClr val="lt1">
              <a:hueOff val="0"/>
              <a:satOff val="0"/>
              <a:lumOff val="0"/>
              <a:alphaOff val="0"/>
            </a:schemeClr>
          </a:solidFill>
          <a:prstDash val="solid"/>
        </a:ln>
        <a:effectLst>
          <a:outerShdw blurRad="50800" dist="76200" dir="5400000" algn="ctr" rotWithShape="0">
            <a:schemeClr val="tx2"/>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50000"/>
            </a:lnSpc>
            <a:spcBef>
              <a:spcPct val="0"/>
            </a:spcBef>
            <a:spcAft>
              <a:spcPct val="35000"/>
            </a:spcAft>
          </a:pPr>
          <a:endParaRPr lang="en-US" sz="2100" b="1" kern="1200" dirty="0" smtClean="0"/>
        </a:p>
        <a:p>
          <a:pPr lvl="0" algn="ctr" defTabSz="933450">
            <a:lnSpc>
              <a:spcPct val="50000"/>
            </a:lnSpc>
            <a:spcBef>
              <a:spcPct val="0"/>
            </a:spcBef>
            <a:spcAft>
              <a:spcPct val="35000"/>
            </a:spcAft>
          </a:pPr>
          <a:r>
            <a:rPr lang="en-US" sz="2100" b="1" kern="1200" dirty="0" smtClean="0"/>
            <a:t>Education</a:t>
          </a:r>
        </a:p>
        <a:p>
          <a:pPr lvl="0" algn="ctr" defTabSz="933450">
            <a:lnSpc>
              <a:spcPct val="50000"/>
            </a:lnSpc>
            <a:spcBef>
              <a:spcPct val="0"/>
            </a:spcBef>
            <a:spcAft>
              <a:spcPct val="35000"/>
            </a:spcAft>
          </a:pPr>
          <a:r>
            <a:rPr lang="en-US" sz="2100" b="1" kern="1200" dirty="0" smtClean="0"/>
            <a:t>Program</a:t>
          </a:r>
        </a:p>
        <a:p>
          <a:pPr marL="166688" lvl="0" indent="-166688" algn="l" defTabSz="933450">
            <a:lnSpc>
              <a:spcPct val="90000"/>
            </a:lnSpc>
            <a:spcBef>
              <a:spcPct val="0"/>
            </a:spcBef>
            <a:spcAft>
              <a:spcPct val="35000"/>
            </a:spcAft>
          </a:pPr>
          <a:r>
            <a:rPr lang="en-US" sz="1600" kern="1200" dirty="0" smtClean="0"/>
            <a:t>-</a:t>
          </a:r>
          <a:r>
            <a:rPr lang="en-US" sz="1400" kern="1200" dirty="0" smtClean="0"/>
            <a:t> GEDs</a:t>
          </a:r>
        </a:p>
        <a:p>
          <a:pPr marL="166688" lvl="0" indent="-166688" algn="l" defTabSz="933450">
            <a:lnSpc>
              <a:spcPct val="90000"/>
            </a:lnSpc>
            <a:spcBef>
              <a:spcPct val="0"/>
            </a:spcBef>
            <a:spcAft>
              <a:spcPct val="35000"/>
            </a:spcAft>
          </a:pPr>
          <a:r>
            <a:rPr lang="en-US" sz="1400" kern="1200" dirty="0" smtClean="0"/>
            <a:t>- High school credit</a:t>
          </a:r>
        </a:p>
        <a:p>
          <a:pPr marL="166688" lvl="0" indent="-166688" algn="l" defTabSz="933450">
            <a:lnSpc>
              <a:spcPct val="90000"/>
            </a:lnSpc>
            <a:spcBef>
              <a:spcPct val="0"/>
            </a:spcBef>
            <a:spcAft>
              <a:spcPct val="35000"/>
            </a:spcAft>
          </a:pPr>
          <a:r>
            <a:rPr lang="en-US" sz="1400" kern="1200" dirty="0" smtClean="0"/>
            <a:t>- High school credit retrieval</a:t>
          </a:r>
        </a:p>
        <a:p>
          <a:pPr marL="166688" lvl="0" indent="-166688" algn="l" defTabSz="933450">
            <a:lnSpc>
              <a:spcPct val="90000"/>
            </a:lnSpc>
            <a:spcBef>
              <a:spcPct val="0"/>
            </a:spcBef>
            <a:spcAft>
              <a:spcPct val="35000"/>
            </a:spcAft>
          </a:pPr>
          <a:endParaRPr lang="en-US" sz="1400" kern="1200" dirty="0" smtClean="0"/>
        </a:p>
        <a:p>
          <a:pPr lvl="0" algn="l" defTabSz="933450">
            <a:lnSpc>
              <a:spcPct val="90000"/>
            </a:lnSpc>
            <a:spcBef>
              <a:spcPct val="0"/>
            </a:spcBef>
            <a:spcAft>
              <a:spcPct val="35000"/>
            </a:spcAft>
          </a:pPr>
          <a:endParaRPr lang="en-US" sz="1600" kern="1200" dirty="0"/>
        </a:p>
      </dsp:txBody>
      <dsp:txXfrm rot="10800000">
        <a:off x="5866260" y="2160269"/>
        <a:ext cx="2290288" cy="2565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A271A-1244-4298-8B48-DC9855B35157}">
      <dsp:nvSpPr>
        <dsp:cNvPr id="0" name=""/>
        <dsp:cNvSpPr/>
      </dsp:nvSpPr>
      <dsp:spPr>
        <a:xfrm>
          <a:off x="2692419" y="492884"/>
          <a:ext cx="3483365" cy="3483365"/>
        </a:xfrm>
        <a:prstGeom prst="blockArc">
          <a:avLst>
            <a:gd name="adj1" fmla="val 10821810"/>
            <a:gd name="adj2" fmla="val 16159868"/>
            <a:gd name="adj3" fmla="val 4640"/>
          </a:avLst>
        </a:prstGeom>
        <a:gradFill rotWithShape="0">
          <a:gsLst>
            <a:gs pos="0">
              <a:schemeClr val="accent1">
                <a:tint val="60000"/>
                <a:hueOff val="0"/>
                <a:satOff val="0"/>
                <a:lumOff val="0"/>
                <a:alphaOff val="0"/>
                <a:tint val="75000"/>
                <a:shade val="85000"/>
                <a:satMod val="230000"/>
              </a:schemeClr>
            </a:gs>
            <a:gs pos="25000">
              <a:schemeClr val="accent1">
                <a:tint val="60000"/>
                <a:hueOff val="0"/>
                <a:satOff val="0"/>
                <a:lumOff val="0"/>
                <a:alphaOff val="0"/>
                <a:tint val="90000"/>
                <a:shade val="70000"/>
                <a:satMod val="220000"/>
              </a:schemeClr>
            </a:gs>
            <a:gs pos="50000">
              <a:schemeClr val="accent1">
                <a:tint val="60000"/>
                <a:hueOff val="0"/>
                <a:satOff val="0"/>
                <a:lumOff val="0"/>
                <a:alphaOff val="0"/>
                <a:tint val="90000"/>
                <a:shade val="58000"/>
                <a:satMod val="225000"/>
              </a:schemeClr>
            </a:gs>
            <a:gs pos="65000">
              <a:schemeClr val="accent1">
                <a:tint val="60000"/>
                <a:hueOff val="0"/>
                <a:satOff val="0"/>
                <a:lumOff val="0"/>
                <a:alphaOff val="0"/>
                <a:tint val="90000"/>
                <a:shade val="58000"/>
                <a:satMod val="225000"/>
              </a:schemeClr>
            </a:gs>
            <a:gs pos="80000">
              <a:schemeClr val="accent1">
                <a:tint val="60000"/>
                <a:hueOff val="0"/>
                <a:satOff val="0"/>
                <a:lumOff val="0"/>
                <a:alphaOff val="0"/>
                <a:tint val="90000"/>
                <a:shade val="69000"/>
                <a:satMod val="220000"/>
              </a:schemeClr>
            </a:gs>
            <a:gs pos="100000">
              <a:schemeClr val="accent1">
                <a:tint val="6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E05796C-822B-4A09-BACC-DD2D5F1A65F7}">
      <dsp:nvSpPr>
        <dsp:cNvPr id="0" name=""/>
        <dsp:cNvSpPr/>
      </dsp:nvSpPr>
      <dsp:spPr>
        <a:xfrm>
          <a:off x="2690916" y="409772"/>
          <a:ext cx="3483365" cy="3483365"/>
        </a:xfrm>
        <a:prstGeom prst="blockArc">
          <a:avLst>
            <a:gd name="adj1" fmla="val 5293161"/>
            <a:gd name="adj2" fmla="val 10653824"/>
            <a:gd name="adj3" fmla="val 4640"/>
          </a:avLst>
        </a:prstGeom>
        <a:gradFill rotWithShape="0">
          <a:gsLst>
            <a:gs pos="0">
              <a:schemeClr val="accent1">
                <a:tint val="60000"/>
                <a:hueOff val="0"/>
                <a:satOff val="0"/>
                <a:lumOff val="0"/>
                <a:alphaOff val="0"/>
                <a:tint val="75000"/>
                <a:shade val="85000"/>
                <a:satMod val="230000"/>
              </a:schemeClr>
            </a:gs>
            <a:gs pos="25000">
              <a:schemeClr val="accent1">
                <a:tint val="60000"/>
                <a:hueOff val="0"/>
                <a:satOff val="0"/>
                <a:lumOff val="0"/>
                <a:alphaOff val="0"/>
                <a:tint val="90000"/>
                <a:shade val="70000"/>
                <a:satMod val="220000"/>
              </a:schemeClr>
            </a:gs>
            <a:gs pos="50000">
              <a:schemeClr val="accent1">
                <a:tint val="60000"/>
                <a:hueOff val="0"/>
                <a:satOff val="0"/>
                <a:lumOff val="0"/>
                <a:alphaOff val="0"/>
                <a:tint val="90000"/>
                <a:shade val="58000"/>
                <a:satMod val="225000"/>
              </a:schemeClr>
            </a:gs>
            <a:gs pos="65000">
              <a:schemeClr val="accent1">
                <a:tint val="60000"/>
                <a:hueOff val="0"/>
                <a:satOff val="0"/>
                <a:lumOff val="0"/>
                <a:alphaOff val="0"/>
                <a:tint val="90000"/>
                <a:shade val="58000"/>
                <a:satMod val="225000"/>
              </a:schemeClr>
            </a:gs>
            <a:gs pos="80000">
              <a:schemeClr val="accent1">
                <a:tint val="60000"/>
                <a:hueOff val="0"/>
                <a:satOff val="0"/>
                <a:lumOff val="0"/>
                <a:alphaOff val="0"/>
                <a:tint val="90000"/>
                <a:shade val="69000"/>
                <a:satMod val="220000"/>
              </a:schemeClr>
            </a:gs>
            <a:gs pos="100000">
              <a:schemeClr val="accent1">
                <a:tint val="6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7B2C9ED-B804-44DD-98E3-6784335E6DAB}">
      <dsp:nvSpPr>
        <dsp:cNvPr id="0" name=""/>
        <dsp:cNvSpPr/>
      </dsp:nvSpPr>
      <dsp:spPr>
        <a:xfrm>
          <a:off x="2719698" y="409121"/>
          <a:ext cx="3483365" cy="3483365"/>
        </a:xfrm>
        <a:prstGeom prst="blockArc">
          <a:avLst>
            <a:gd name="adj1" fmla="val 105676"/>
            <a:gd name="adj2" fmla="val 5351336"/>
            <a:gd name="adj3" fmla="val 4640"/>
          </a:avLst>
        </a:prstGeom>
        <a:gradFill rotWithShape="0">
          <a:gsLst>
            <a:gs pos="0">
              <a:schemeClr val="accent1">
                <a:tint val="60000"/>
                <a:hueOff val="0"/>
                <a:satOff val="0"/>
                <a:lumOff val="0"/>
                <a:alphaOff val="0"/>
                <a:tint val="75000"/>
                <a:shade val="85000"/>
                <a:satMod val="230000"/>
              </a:schemeClr>
            </a:gs>
            <a:gs pos="25000">
              <a:schemeClr val="accent1">
                <a:tint val="60000"/>
                <a:hueOff val="0"/>
                <a:satOff val="0"/>
                <a:lumOff val="0"/>
                <a:alphaOff val="0"/>
                <a:tint val="90000"/>
                <a:shade val="70000"/>
                <a:satMod val="220000"/>
              </a:schemeClr>
            </a:gs>
            <a:gs pos="50000">
              <a:schemeClr val="accent1">
                <a:tint val="60000"/>
                <a:hueOff val="0"/>
                <a:satOff val="0"/>
                <a:lumOff val="0"/>
                <a:alphaOff val="0"/>
                <a:tint val="90000"/>
                <a:shade val="58000"/>
                <a:satMod val="225000"/>
              </a:schemeClr>
            </a:gs>
            <a:gs pos="65000">
              <a:schemeClr val="accent1">
                <a:tint val="60000"/>
                <a:hueOff val="0"/>
                <a:satOff val="0"/>
                <a:lumOff val="0"/>
                <a:alphaOff val="0"/>
                <a:tint val="90000"/>
                <a:shade val="58000"/>
                <a:satMod val="225000"/>
              </a:schemeClr>
            </a:gs>
            <a:gs pos="80000">
              <a:schemeClr val="accent1">
                <a:tint val="60000"/>
                <a:hueOff val="0"/>
                <a:satOff val="0"/>
                <a:lumOff val="0"/>
                <a:alphaOff val="0"/>
                <a:tint val="90000"/>
                <a:shade val="69000"/>
                <a:satMod val="220000"/>
              </a:schemeClr>
            </a:gs>
            <a:gs pos="100000">
              <a:schemeClr val="accent1">
                <a:tint val="6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1FA6ED4-8858-4364-8AE4-699BDA46F4C7}">
      <dsp:nvSpPr>
        <dsp:cNvPr id="0" name=""/>
        <dsp:cNvSpPr/>
      </dsp:nvSpPr>
      <dsp:spPr>
        <a:xfrm>
          <a:off x="2719176" y="492361"/>
          <a:ext cx="3483365" cy="3483365"/>
        </a:xfrm>
        <a:prstGeom prst="blockArc">
          <a:avLst>
            <a:gd name="adj1" fmla="val 16105790"/>
            <a:gd name="adj2" fmla="val 21537455"/>
            <a:gd name="adj3" fmla="val 4640"/>
          </a:avLst>
        </a:prstGeom>
        <a:gradFill rotWithShape="0">
          <a:gsLst>
            <a:gs pos="0">
              <a:schemeClr val="accent1">
                <a:tint val="60000"/>
                <a:hueOff val="0"/>
                <a:satOff val="0"/>
                <a:lumOff val="0"/>
                <a:alphaOff val="0"/>
                <a:tint val="75000"/>
                <a:shade val="85000"/>
                <a:satMod val="230000"/>
              </a:schemeClr>
            </a:gs>
            <a:gs pos="25000">
              <a:schemeClr val="accent1">
                <a:tint val="60000"/>
                <a:hueOff val="0"/>
                <a:satOff val="0"/>
                <a:lumOff val="0"/>
                <a:alphaOff val="0"/>
                <a:tint val="90000"/>
                <a:shade val="70000"/>
                <a:satMod val="220000"/>
              </a:schemeClr>
            </a:gs>
            <a:gs pos="50000">
              <a:schemeClr val="accent1">
                <a:tint val="60000"/>
                <a:hueOff val="0"/>
                <a:satOff val="0"/>
                <a:lumOff val="0"/>
                <a:alphaOff val="0"/>
                <a:tint val="90000"/>
                <a:shade val="58000"/>
                <a:satMod val="225000"/>
              </a:schemeClr>
            </a:gs>
            <a:gs pos="65000">
              <a:schemeClr val="accent1">
                <a:tint val="60000"/>
                <a:hueOff val="0"/>
                <a:satOff val="0"/>
                <a:lumOff val="0"/>
                <a:alphaOff val="0"/>
                <a:tint val="90000"/>
                <a:shade val="58000"/>
                <a:satMod val="225000"/>
              </a:schemeClr>
            </a:gs>
            <a:gs pos="80000">
              <a:schemeClr val="accent1">
                <a:tint val="60000"/>
                <a:hueOff val="0"/>
                <a:satOff val="0"/>
                <a:lumOff val="0"/>
                <a:alphaOff val="0"/>
                <a:tint val="90000"/>
                <a:shade val="69000"/>
                <a:satMod val="220000"/>
              </a:schemeClr>
            </a:gs>
            <a:gs pos="100000">
              <a:schemeClr val="accent1">
                <a:tint val="6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B85EF98-0437-4656-A976-431C71B52A4A}">
      <dsp:nvSpPr>
        <dsp:cNvPr id="0" name=""/>
        <dsp:cNvSpPr/>
      </dsp:nvSpPr>
      <dsp:spPr>
        <a:xfrm>
          <a:off x="3656035" y="1371232"/>
          <a:ext cx="1603325" cy="1603325"/>
        </a:xfrm>
        <a:prstGeom prst="ellipse">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3890837" y="1606034"/>
        <a:ext cx="1133721" cy="1133721"/>
      </dsp:txXfrm>
    </dsp:sp>
    <dsp:sp modelId="{5086A0FF-353B-4995-8E78-C8C47A2C2DA7}">
      <dsp:nvSpPr>
        <dsp:cNvPr id="0" name=""/>
        <dsp:cNvSpPr/>
      </dsp:nvSpPr>
      <dsp:spPr>
        <a:xfrm>
          <a:off x="3723084" y="152413"/>
          <a:ext cx="1382315" cy="761981"/>
        </a:xfrm>
        <a:prstGeom prst="ellipse">
          <a:avLst/>
        </a:prstGeom>
        <a:blipFill rotWithShape="0">
          <a:blip xmlns:r="http://schemas.openxmlformats.org/officeDocument/2006/relationships" r:embed="rId1"/>
          <a:stretch>
            <a:fillRect/>
          </a:stretch>
        </a:blipFill>
        <a:ln>
          <a:noFill/>
        </a:ln>
        <a:effectLst>
          <a:outerShdw blurRad="76200" dist="50800" dir="5400000" rotWithShape="0">
            <a:srgbClr val="4E3B30">
              <a:alpha val="60000"/>
            </a:srgbClr>
          </a:outerShdw>
        </a:effectLst>
        <a:scene3d>
          <a:camera prst="orthographicFront"/>
          <a:lightRig rig="balanced"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cap="none" spc="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Salmon</a:t>
          </a:r>
          <a:endParaRPr lang="en-US" sz="1400" b="0" kern="1200" cap="none" spc="0" baseline="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3925519" y="264003"/>
        <a:ext cx="977445" cy="538801"/>
      </dsp:txXfrm>
    </dsp:sp>
    <dsp:sp modelId="{31BA84F2-E4A7-488B-9917-20A068AF451F}">
      <dsp:nvSpPr>
        <dsp:cNvPr id="0" name=""/>
        <dsp:cNvSpPr/>
      </dsp:nvSpPr>
      <dsp:spPr>
        <a:xfrm>
          <a:off x="5600692" y="1641929"/>
          <a:ext cx="1122327" cy="1122327"/>
        </a:xfrm>
        <a:prstGeom prst="ellipse">
          <a:avLst/>
        </a:prstGeom>
        <a:blipFill rotWithShape="0">
          <a:blip xmlns:r="http://schemas.openxmlformats.org/officeDocument/2006/relationships" r:embed="rId2"/>
          <a:stretch>
            <a:fillRect/>
          </a:stretch>
        </a:blip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solidFill>
                <a:srgbClr val="FFC000"/>
              </a:solidFill>
            </a:rPr>
            <a:t>COYOTE</a:t>
          </a:r>
          <a:endParaRPr lang="en-US" sz="1700" b="1" kern="1200" dirty="0">
            <a:solidFill>
              <a:srgbClr val="FFC000"/>
            </a:solidFill>
          </a:endParaRPr>
        </a:p>
      </dsp:txBody>
      <dsp:txXfrm>
        <a:off x="5765053" y="1806290"/>
        <a:ext cx="793605" cy="793605"/>
      </dsp:txXfrm>
    </dsp:sp>
    <dsp:sp modelId="{0408EB52-506B-4F6A-8EAE-BB9951E21C0E}">
      <dsp:nvSpPr>
        <dsp:cNvPr id="0" name=""/>
        <dsp:cNvSpPr/>
      </dsp:nvSpPr>
      <dsp:spPr>
        <a:xfrm>
          <a:off x="3924299" y="3290748"/>
          <a:ext cx="1122327" cy="1122327"/>
        </a:xfrm>
        <a:prstGeom prst="ellipse">
          <a:avLst/>
        </a:prstGeom>
        <a:blipFill rotWithShape="0">
          <a:blip xmlns:r="http://schemas.openxmlformats.org/officeDocument/2006/relationships" r:embed="rId3"/>
          <a:stretch>
            <a:fillRect/>
          </a:stretch>
        </a:blip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0000"/>
              </a:solidFill>
            </a:rPr>
            <a:t>ELK</a:t>
          </a:r>
          <a:endParaRPr lang="en-US" sz="1800" b="1" kern="1200" dirty="0">
            <a:solidFill>
              <a:srgbClr val="FF0000"/>
            </a:solidFill>
          </a:endParaRPr>
        </a:p>
      </dsp:txBody>
      <dsp:txXfrm>
        <a:off x="4088660" y="3455109"/>
        <a:ext cx="793605" cy="793605"/>
      </dsp:txXfrm>
    </dsp:sp>
    <dsp:sp modelId="{4BE2C8DD-194F-4B94-AE73-F7174B5C5C36}">
      <dsp:nvSpPr>
        <dsp:cNvPr id="0" name=""/>
        <dsp:cNvSpPr/>
      </dsp:nvSpPr>
      <dsp:spPr>
        <a:xfrm>
          <a:off x="1943098" y="1523996"/>
          <a:ext cx="1579519" cy="1399553"/>
        </a:xfrm>
        <a:prstGeom prst="ellipse">
          <a:avLst/>
        </a:prstGeom>
        <a:blipFill rotWithShape="0">
          <a:blip xmlns:r="http://schemas.openxmlformats.org/officeDocument/2006/relationships" r:embed="rId4"/>
          <a:stretch>
            <a:fillRect/>
          </a:stretch>
        </a:blip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sp3d/>
        </a:bodyPr>
        <a:lstStyle/>
        <a:p>
          <a:pPr lvl="0" algn="ctr" defTabSz="755650">
            <a:lnSpc>
              <a:spcPct val="90000"/>
            </a:lnSpc>
            <a:spcBef>
              <a:spcPct val="0"/>
            </a:spcBef>
            <a:spcAft>
              <a:spcPct val="35000"/>
            </a:spcAft>
          </a:pPr>
          <a:r>
            <a:rPr lang="en-US" sz="1700" b="1" kern="1200" dirty="0" smtClean="0">
              <a:ln w="3175">
                <a:noFill/>
              </a:ln>
              <a:solidFill>
                <a:schemeClr val="tx1"/>
              </a:solidFill>
              <a:effectLst>
                <a:innerShdw blurRad="63500" dist="50800" dir="2700000">
                  <a:schemeClr val="bg1">
                    <a:alpha val="89000"/>
                  </a:schemeClr>
                </a:innerShdw>
              </a:effectLst>
            </a:rPr>
            <a:t>Eagle</a:t>
          </a:r>
          <a:endParaRPr lang="en-US" sz="1700" b="1" kern="1200" dirty="0">
            <a:ln w="3175">
              <a:noFill/>
            </a:ln>
            <a:solidFill>
              <a:schemeClr val="tx1"/>
            </a:solidFill>
            <a:effectLst>
              <a:innerShdw blurRad="63500" dist="50800" dir="2700000">
                <a:schemeClr val="bg1">
                  <a:alpha val="89000"/>
                </a:schemeClr>
              </a:innerShdw>
            </a:effectLst>
          </a:endParaRPr>
        </a:p>
      </dsp:txBody>
      <dsp:txXfrm>
        <a:off x="2174413" y="1728956"/>
        <a:ext cx="1116889" cy="989633"/>
      </dsp:txXfrm>
    </dsp:sp>
  </dsp:spTree>
</dsp:drawing>
</file>

<file path=ppt/diagrams/layout1.xml><?xml version="1.0" encoding="utf-8"?>
<dgm:layoutDef xmlns:dgm="http://schemas.openxmlformats.org/drawingml/2006/diagram" xmlns:a="http://schemas.openxmlformats.org/drawingml/2006/main" uniqueId="urn:microsoft.com/office/officeart/2005/8/layout/pList2#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3EA7ACE2-5379-4E70-BFDC-F590BB7809F7}" type="datetimeFigureOut">
              <a:rPr lang="en-US"/>
              <a:pPr>
                <a:defRPr/>
              </a:pPr>
              <a:t>8/15/2017</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669"/>
            <a:ext cx="3037840" cy="461804"/>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88653741-A0F9-4585-AAA2-9768DECAA91A}" type="slidenum">
              <a:rPr lang="en-US"/>
              <a:pPr>
                <a:defRPr/>
              </a:pPr>
              <a:t>‹#›</a:t>
            </a:fld>
            <a:endParaRPr lang="en-US" dirty="0"/>
          </a:p>
        </p:txBody>
      </p:sp>
    </p:spTree>
    <p:extLst>
      <p:ext uri="{BB962C8B-B14F-4D97-AF65-F5344CB8AC3E}">
        <p14:creationId xmlns:p14="http://schemas.microsoft.com/office/powerpoint/2010/main" val="666780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United_States_Secretary_of_the_Interio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Secretary_of_Health,_Education,_and_Welfar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history of The Healing Lodge of the Seven Nations begins in 1986 when The Confederated Tribe of the Colville Reservation, The Spokane Tribe of Indians, The </a:t>
            </a:r>
            <a:r>
              <a:rPr lang="en-US" dirty="0" err="1" smtClean="0"/>
              <a:t>Kalispel</a:t>
            </a:r>
            <a:r>
              <a:rPr lang="en-US" dirty="0" smtClean="0"/>
              <a:t> Tribe of Indians, The Kootenai Tribe of Idaho, The Coeur d’Alene Tribe of Indians, The Nez Perce Tribe, and The Confederated Tribes of the Umatilla (the “Seven Nations”) banded together to talk about creating a chemical dependency treatment solution for youth.</a:t>
            </a:r>
          </a:p>
          <a:p>
            <a:r>
              <a:rPr lang="en-US" dirty="0" smtClean="0"/>
              <a:t>The consortium of tribes knew that they would be the most successful if they combined their limited resources to develop one collective program rather than creating their own. With the help of Indian Health Services (IHS), they established a treatment program in 1988 named Inland Tribal Consortium (ITC) Youth Treatment. Because of its central location among the Seven Nations, the Spokane area was chosen as a location for the program. Once the program was established and services were expanded to all adolescents (Native or non-Native), additional funding was attracted from the State of Washington so that the program could serve youth covered by state-funded medical plans.</a:t>
            </a:r>
          </a:p>
          <a:p>
            <a:r>
              <a:rPr lang="en-US" dirty="0" smtClean="0"/>
              <a:t>The Healing Lodge of the Seven Nations is one of twelve Indian Health Services Regional Youth Treatment Centers around the country.</a:t>
            </a:r>
          </a:p>
          <a:p>
            <a:endParaRPr lang="en-US" dirty="0"/>
          </a:p>
        </p:txBody>
      </p:sp>
      <p:sp>
        <p:nvSpPr>
          <p:cNvPr id="4" name="Slide Number Placeholder 3"/>
          <p:cNvSpPr>
            <a:spLocks noGrp="1"/>
          </p:cNvSpPr>
          <p:nvPr>
            <p:ph type="sldNum" sz="quarter" idx="10"/>
          </p:nvPr>
        </p:nvSpPr>
        <p:spPr/>
        <p:txBody>
          <a:bodyPr/>
          <a:lstStyle/>
          <a:p>
            <a:pPr>
              <a:defRPr/>
            </a:pPr>
            <a:fld id="{88653741-A0F9-4585-AAA2-9768DECAA91A}"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picture depicts a lot our residents where they</a:t>
            </a:r>
            <a:r>
              <a:rPr lang="en-US" baseline="0" dirty="0" smtClean="0"/>
              <a:t> are seen but not heard. They sometimes feel like they don’t have a voice </a:t>
            </a:r>
            <a:r>
              <a:rPr lang="en-US" baseline="0" smtClean="0"/>
              <a:t>but they want help!</a:t>
            </a:r>
            <a:endParaRPr lang="en-US"/>
          </a:p>
        </p:txBody>
      </p:sp>
      <p:sp>
        <p:nvSpPr>
          <p:cNvPr id="4" name="Slide Number Placeholder 3"/>
          <p:cNvSpPr>
            <a:spLocks noGrp="1"/>
          </p:cNvSpPr>
          <p:nvPr>
            <p:ph type="sldNum" sz="quarter" idx="10"/>
          </p:nvPr>
        </p:nvSpPr>
        <p:spPr/>
        <p:txBody>
          <a:bodyPr/>
          <a:lstStyle/>
          <a:p>
            <a:pPr>
              <a:defRPr/>
            </a:pPr>
            <a:fld id="{88653741-A0F9-4585-AAA2-9768DECAA91A}"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Indian Self-Determination and Education Assistance Act of 1975</a:t>
            </a:r>
            <a:r>
              <a:rPr lang="en-US" dirty="0" smtClean="0"/>
              <a:t> (Public Law 93-638) authorized the </a:t>
            </a:r>
            <a:r>
              <a:rPr lang="en-US" dirty="0" smtClean="0">
                <a:hlinkClick r:id="rId3" tooltip="United States Secretary of the Interior"/>
              </a:rPr>
              <a:t>Secretary of the Interior</a:t>
            </a:r>
            <a:r>
              <a:rPr lang="en-US" dirty="0" smtClean="0"/>
              <a:t>, the </a:t>
            </a:r>
            <a:r>
              <a:rPr lang="en-US" dirty="0" smtClean="0">
                <a:hlinkClick r:id="rId4" tooltip="Secretary of Health, Education, and Welfare"/>
              </a:rPr>
              <a:t>Secretary of Health, Education, and Welfare</a:t>
            </a:r>
            <a:r>
              <a:rPr lang="en-US" dirty="0" smtClean="0"/>
              <a:t>, and some other government agencies to enter into contracts with, and make grants directly to, federally recognized Indian tribes. The tribes would have authority for how they administered the funds, which gave them greater control over their welfare. The ISDEAA is codified at Title 25, United States Code, beginning at section 450.</a:t>
            </a:r>
            <a:endParaRPr lang="en-US" dirty="0"/>
          </a:p>
        </p:txBody>
      </p:sp>
      <p:sp>
        <p:nvSpPr>
          <p:cNvPr id="4" name="Slide Number Placeholder 3"/>
          <p:cNvSpPr>
            <a:spLocks noGrp="1"/>
          </p:cNvSpPr>
          <p:nvPr>
            <p:ph type="sldNum" sz="quarter" idx="10"/>
          </p:nvPr>
        </p:nvSpPr>
        <p:spPr/>
        <p:txBody>
          <a:bodyPr/>
          <a:lstStyle/>
          <a:p>
            <a:pPr>
              <a:defRPr/>
            </a:pPr>
            <a:fld id="{88653741-A0F9-4585-AAA2-9768DECAA91A}"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Healing Lodge treats adolescents within a beautiful facility in Spokane Valley, Washington. The campus features 50 acres of rolling terrain, filled with beautiful timbered land and basalt rocks of the natural woods. </a:t>
            </a:r>
            <a:r>
              <a:rPr lang="en-US" smtClean="0"/>
              <a:t>The Healing Lodge moved to its current campus in 1996 to offer staff and residents a permanent place to call home.</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849E5D-7CD0-4EF6-A392-85890E62F0C0}"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53741-A0F9-4585-AAA2-9768DECAA91A}" type="slidenum">
              <a:rPr lang="en-US" smtClean="0"/>
              <a:pPr>
                <a:defRPr/>
              </a:pPr>
              <a:t>6</a:t>
            </a:fld>
            <a:endParaRPr lang="en-US" dirty="0"/>
          </a:p>
        </p:txBody>
      </p:sp>
    </p:spTree>
    <p:extLst>
      <p:ext uri="{BB962C8B-B14F-4D97-AF65-F5344CB8AC3E}">
        <p14:creationId xmlns:p14="http://schemas.microsoft.com/office/powerpoint/2010/main" val="203948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Medicine Wheel </a:t>
            </a:r>
          </a:p>
          <a:p>
            <a:r>
              <a:rPr lang="en-US" dirty="0" smtClean="0"/>
              <a:t>In Native American spirituality, the Medicine Wheel represents harmony and connections and is considered a major symbol of peaceful interaction among all living beings on Earth. The medicine wheel is important to the healing lodge</a:t>
            </a:r>
            <a:r>
              <a:rPr lang="en-US" baseline="0" dirty="0" smtClean="0"/>
              <a:t> because we form our animal teachings around the medicine wheel East is for Coyote, South is for the Elk, West is for the Eagle and North is for the Salmon.</a:t>
            </a:r>
            <a:endParaRPr lang="en-US" dirty="0" smtClean="0"/>
          </a:p>
        </p:txBody>
      </p:sp>
      <p:sp>
        <p:nvSpPr>
          <p:cNvPr id="4" name="Slide Number Placeholder 3"/>
          <p:cNvSpPr>
            <a:spLocks noGrp="1"/>
          </p:cNvSpPr>
          <p:nvPr>
            <p:ph type="sldNum" sz="quarter" idx="10"/>
          </p:nvPr>
        </p:nvSpPr>
        <p:spPr/>
        <p:txBody>
          <a:bodyPr/>
          <a:lstStyle/>
          <a:p>
            <a:pPr>
              <a:defRPr/>
            </a:pPr>
            <a:fld id="{88653741-A0F9-4585-AAA2-9768DECAA91A}" type="slidenum">
              <a:rPr lang="en-US" smtClean="0"/>
              <a:pPr>
                <a:defRPr/>
              </a:pPr>
              <a:t>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fld id="{F294B8D6-22D6-4A42-B7C0-D99357DB6E15}" type="datetimeFigureOut">
              <a:rPr lang="en-US"/>
              <a:pPr>
                <a:defRPr/>
              </a:pPr>
              <a:t>8/15/2017</a:t>
            </a:fld>
            <a:endParaRPr lang="en-US" dirty="0"/>
          </a:p>
        </p:txBody>
      </p:sp>
      <p:sp>
        <p:nvSpPr>
          <p:cNvPr id="6" name="Footer Placeholder 1"/>
          <p:cNvSpPr>
            <a:spLocks noGrp="1"/>
          </p:cNvSpPr>
          <p:nvPr>
            <p:ph type="ftr" sz="quarter" idx="11"/>
          </p:nvPr>
        </p:nvSpPr>
        <p:spPr/>
        <p:txBody>
          <a:bodyPr/>
          <a:lstStyle>
            <a:lvl1pPr>
              <a:defRPr/>
            </a:lvl1pPr>
          </a:lstStyle>
          <a:p>
            <a:pPr>
              <a:defRPr/>
            </a:pPr>
            <a:endParaRPr lang="en-US" dirty="0"/>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042868D1-34CC-4DF8-9D6E-35E3EBE57E1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fld id="{C67B1EF1-96A4-4200-9D19-87BB695E7EE7}" type="datetimeFigureOut">
              <a:rPr lang="en-US"/>
              <a:pPr>
                <a:defRPr/>
              </a:pPr>
              <a:t>8/15/2017</a:t>
            </a:fld>
            <a:endParaRPr lang="en-US" dirty="0"/>
          </a:p>
        </p:txBody>
      </p:sp>
      <p:sp>
        <p:nvSpPr>
          <p:cNvPr id="5" name="Footer Placeholder 27"/>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186F76A2-6A32-41D0-8821-A159157A1E7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1F95E5-3D32-4B93-9B9D-D8389E227F51}" type="datetimeFigureOut">
              <a:rPr lang="en-US"/>
              <a:pPr>
                <a:defRPr/>
              </a:pPr>
              <a:t>8/15/2017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3F0FFF-DB52-4814-BE33-A035BA631B6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HL H RGB"/>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381000" y="152400"/>
            <a:ext cx="1981200" cy="855663"/>
          </a:xfrm>
          <a:prstGeom prst="rect">
            <a:avLst/>
          </a:prstGeom>
          <a:noFill/>
          <a:ln w="9525">
            <a:noFill/>
            <a:miter lim="800000"/>
            <a:headEnd/>
            <a:tailEnd/>
          </a:ln>
        </p:spPr>
      </p:pic>
      <p:pic>
        <p:nvPicPr>
          <p:cNvPr id="5" name="Picture 3" descr="HL Color Bar 2"/>
          <p:cNvPicPr>
            <a:picLocks noChangeAspect="1" noChangeArrowheads="1"/>
          </p:cNvPicPr>
          <p:nvPr userDrawn="1"/>
        </p:nvPicPr>
        <p:blipFill>
          <a:blip r:embed="rId3" cstate="print"/>
          <a:srcRect/>
          <a:stretch>
            <a:fillRect/>
          </a:stretch>
        </p:blipFill>
        <p:spPr bwMode="auto">
          <a:xfrm>
            <a:off x="0" y="6629400"/>
            <a:ext cx="9144000" cy="228600"/>
          </a:xfrm>
          <a:prstGeom prst="rect">
            <a:avLst/>
          </a:prstGeom>
          <a:noFill/>
          <a:ln w="9525">
            <a:noFill/>
            <a:miter lim="800000"/>
            <a:headEnd/>
            <a:tailEnd/>
          </a:ln>
        </p:spPr>
      </p:pic>
      <p:sp>
        <p:nvSpPr>
          <p:cNvPr id="22" name="Title 21"/>
          <p:cNvSpPr>
            <a:spLocks noGrp="1"/>
          </p:cNvSpPr>
          <p:nvPr>
            <p:ph type="title"/>
          </p:nvPr>
        </p:nvSpPr>
        <p:spPr>
          <a:xfrm>
            <a:off x="228600" y="914400"/>
            <a:ext cx="8686800" cy="838200"/>
          </a:xfrm>
        </p:spPr>
        <p:txBody>
          <a:bodyPr/>
          <a:lstStyle/>
          <a:p>
            <a:r>
              <a:rPr lang="en-US" dirty="0" smtClean="0"/>
              <a:t>Click to edit Master title style</a:t>
            </a:r>
            <a:endParaRPr lang="en-US" dirty="0"/>
          </a:p>
        </p:txBody>
      </p:sp>
      <p:sp>
        <p:nvSpPr>
          <p:cNvPr id="27" name="Content Placeholder 26"/>
          <p:cNvSpPr>
            <a:spLocks noGrp="1"/>
          </p:cNvSpPr>
          <p:nvPr>
            <p:ph idx="1"/>
          </p:nvPr>
        </p:nvSpPr>
        <p:spPr>
          <a:xfrm>
            <a:off x="304800" y="1752600"/>
            <a:ext cx="8686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24"/>
          <p:cNvSpPr>
            <a:spLocks noGrp="1"/>
          </p:cNvSpPr>
          <p:nvPr>
            <p:ph type="dt" sz="half" idx="10"/>
          </p:nvPr>
        </p:nvSpPr>
        <p:spPr/>
        <p:txBody>
          <a:bodyPr/>
          <a:lstStyle>
            <a:lvl1pPr>
              <a:defRPr/>
            </a:lvl1pPr>
          </a:lstStyle>
          <a:p>
            <a:pPr>
              <a:defRPr/>
            </a:pPr>
            <a:fld id="{126B95D5-3B22-452B-ABFF-2FF13B32C550}" type="datetimeFigureOut">
              <a:rPr lang="en-US"/>
              <a:pPr>
                <a:defRPr/>
              </a:pPr>
              <a:t>8/15/2017</a:t>
            </a:fld>
            <a:endParaRPr lang="en-US" dirty="0"/>
          </a:p>
        </p:txBody>
      </p:sp>
      <p:sp>
        <p:nvSpPr>
          <p:cNvPr id="7"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dirty="0"/>
          </a:p>
        </p:txBody>
      </p:sp>
      <p:sp>
        <p:nvSpPr>
          <p:cNvPr id="8" name="Slide Number Placeholder 15"/>
          <p:cNvSpPr>
            <a:spLocks noGrp="1"/>
          </p:cNvSpPr>
          <p:nvPr>
            <p:ph type="sldNum" sz="quarter" idx="12"/>
          </p:nvPr>
        </p:nvSpPr>
        <p:spPr>
          <a:xfrm>
            <a:off x="8229600" y="6473825"/>
            <a:ext cx="758825" cy="247650"/>
          </a:xfrm>
        </p:spPr>
        <p:txBody>
          <a:bodyPr/>
          <a:lstStyle>
            <a:lvl1pPr>
              <a:defRPr/>
            </a:lvl1pPr>
          </a:lstStyle>
          <a:p>
            <a:pPr>
              <a:defRPr/>
            </a:pPr>
            <a:fld id="{12D79736-6DAD-43E2-B7FA-6013C20EAE1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fld id="{073BFF5B-A77A-4BFA-B9FD-D9FF4DB5322A}" type="datetimeFigureOut">
              <a:rPr lang="en-US"/>
              <a:pPr>
                <a:defRPr/>
              </a:pPr>
              <a:t>8/15/2017</a:t>
            </a:fld>
            <a:endParaRPr lang="en-US" dirty="0"/>
          </a:p>
        </p:txBody>
      </p:sp>
      <p:sp>
        <p:nvSpPr>
          <p:cNvPr id="7" name="Footer Placeholder 10"/>
          <p:cNvSpPr>
            <a:spLocks noGrp="1"/>
          </p:cNvSpPr>
          <p:nvPr>
            <p:ph type="ftr" sz="quarter" idx="11"/>
          </p:nvPr>
        </p:nvSpPr>
        <p:spPr/>
        <p:txBody>
          <a:bodyPr/>
          <a:lstStyle>
            <a:lvl1pPr>
              <a:defRPr/>
            </a:lvl1pPr>
          </a:lstStyle>
          <a:p>
            <a:pPr>
              <a:defRPr/>
            </a:pPr>
            <a:endParaRPr lang="en-US" dirty="0"/>
          </a:p>
        </p:txBody>
      </p:sp>
      <p:sp>
        <p:nvSpPr>
          <p:cNvPr id="9" name="Slide Number Placeholder 15"/>
          <p:cNvSpPr>
            <a:spLocks noGrp="1"/>
          </p:cNvSpPr>
          <p:nvPr>
            <p:ph type="sldNum" sz="quarter" idx="12"/>
          </p:nvPr>
        </p:nvSpPr>
        <p:spPr/>
        <p:txBody>
          <a:bodyPr/>
          <a:lstStyle>
            <a:lvl1pPr>
              <a:defRPr/>
            </a:lvl1pPr>
          </a:lstStyle>
          <a:p>
            <a:pPr>
              <a:defRPr/>
            </a:pPr>
            <a:fld id="{86B85F33-0328-4D69-A1C7-45AEF5B01A78}"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fld id="{BDF94335-90A6-44CF-8588-378AE27DCD10}" type="datetimeFigureOut">
              <a:rPr lang="en-US"/>
              <a:pPr>
                <a:defRPr/>
              </a:pPr>
              <a:t>8/15/2017</a:t>
            </a:fld>
            <a:endParaRPr lang="en-US" dirty="0"/>
          </a:p>
        </p:txBody>
      </p:sp>
      <p:sp>
        <p:nvSpPr>
          <p:cNvPr id="6" name="Footer Placeholder 27"/>
          <p:cNvSpPr>
            <a:spLocks noGrp="1"/>
          </p:cNvSpPr>
          <p:nvPr>
            <p:ph type="ftr" sz="quarter" idx="11"/>
          </p:nvPr>
        </p:nvSpPr>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B1426088-76B2-4870-BCD9-4E99B6BCBE2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291DA4CF-95FD-4F66-8A1C-949B9BA6A4A1}" type="datetimeFigureOut">
              <a:rPr lang="en-US"/>
              <a:pPr>
                <a:defRPr/>
              </a:pPr>
              <a:t>8/15/2017</a:t>
            </a:fld>
            <a:endParaRPr lang="en-US" dirty="0"/>
          </a:p>
        </p:txBody>
      </p:sp>
      <p:sp>
        <p:nvSpPr>
          <p:cNvPr id="9" name="Footer Placeholder 5"/>
          <p:cNvSpPr>
            <a:spLocks noGrp="1"/>
          </p:cNvSpPr>
          <p:nvPr>
            <p:ph type="ftr" sz="quarter" idx="11"/>
          </p:nvPr>
        </p:nvSpPr>
        <p:spPr/>
        <p:txBody>
          <a:bodyPr/>
          <a:lstStyle>
            <a:lvl1pPr>
              <a:defRPr/>
            </a:lvl1pPr>
          </a:lstStyle>
          <a:p>
            <a:pPr>
              <a:defRPr/>
            </a:pPr>
            <a:endParaRPr lang="en-US" dirty="0"/>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09997B27-2A5C-4433-98F9-7F9C7576522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fld id="{91C59280-6678-4160-8B87-D803565DC12F}" type="datetimeFigureOut">
              <a:rPr lang="en-US"/>
              <a:pPr>
                <a:defRPr/>
              </a:pPr>
              <a:t>8/15/2017</a:t>
            </a:fld>
            <a:endParaRPr lang="en-US" dirty="0"/>
          </a:p>
        </p:txBody>
      </p:sp>
      <p:sp>
        <p:nvSpPr>
          <p:cNvPr id="4" name="Footer Placeholder 27"/>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33AA4864-172D-4528-B72D-DFD5CCA8DA5F}"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DEA3F013-4DFB-41B6-93F8-8FE5D0579D4D}" type="datetimeFigureOut">
              <a:rPr lang="en-US"/>
              <a:pPr>
                <a:defRPr/>
              </a:pPr>
              <a:t>8/15/2017</a:t>
            </a:fld>
            <a:endParaRPr lang="en-US" dirty="0"/>
          </a:p>
        </p:txBody>
      </p:sp>
      <p:sp>
        <p:nvSpPr>
          <p:cNvPr id="3" name="Footer Placeholder 23"/>
          <p:cNvSpPr>
            <a:spLocks noGrp="1"/>
          </p:cNvSpPr>
          <p:nvPr>
            <p:ph type="ftr" sz="quarter" idx="11"/>
          </p:nvPr>
        </p:nvSpPr>
        <p:spPr/>
        <p:txBody>
          <a:bodyPr/>
          <a:lstStyle>
            <a:lvl1pPr>
              <a:defRPr/>
            </a:lvl1pPr>
          </a:lstStyle>
          <a:p>
            <a:pPr>
              <a:defRPr/>
            </a:pPr>
            <a:endParaRPr lang="en-US" dirty="0"/>
          </a:p>
        </p:txBody>
      </p:sp>
      <p:sp>
        <p:nvSpPr>
          <p:cNvPr id="4" name="Slide Number Placeholder 6"/>
          <p:cNvSpPr>
            <a:spLocks noGrp="1"/>
          </p:cNvSpPr>
          <p:nvPr>
            <p:ph type="sldNum" sz="quarter" idx="12"/>
          </p:nvPr>
        </p:nvSpPr>
        <p:spPr/>
        <p:txBody>
          <a:bodyPr/>
          <a:lstStyle>
            <a:lvl1pPr>
              <a:defRPr/>
            </a:lvl1pPr>
          </a:lstStyle>
          <a:p>
            <a:pPr>
              <a:defRPr/>
            </a:pPr>
            <a:fld id="{FCE80B46-7EB7-486D-B600-FB8B09B5B58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0B4E35FA-4169-424F-B777-73162129CAFB}" type="datetimeFigureOut">
              <a:rPr lang="en-US"/>
              <a:pPr>
                <a:defRPr/>
              </a:pPr>
              <a:t>8/15/2017</a:t>
            </a:fld>
            <a:endParaRPr lang="en-US" dirty="0"/>
          </a:p>
        </p:txBody>
      </p:sp>
      <p:sp>
        <p:nvSpPr>
          <p:cNvPr id="7" name="Footer Placeholder 28"/>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430DDEBE-85A8-4EFD-A936-104AF5CA057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594A2D32-1401-447B-A23A-461379D9DF39}" type="datetimeFigureOut">
              <a:rPr lang="en-US"/>
              <a:pPr>
                <a:defRPr/>
              </a:pPr>
              <a:t>8/15/2017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30"/>
          <p:cNvSpPr>
            <a:spLocks noGrp="1"/>
          </p:cNvSpPr>
          <p:nvPr>
            <p:ph type="sldNum" sz="quarter" idx="12"/>
          </p:nvPr>
        </p:nvSpPr>
        <p:spPr/>
        <p:txBody>
          <a:bodyPr/>
          <a:lstStyle>
            <a:lvl1pPr>
              <a:defRPr/>
            </a:lvl1pPr>
          </a:lstStyle>
          <a:p>
            <a:pPr>
              <a:defRPr/>
            </a:pPr>
            <a:fld id="{9061A681-EF4A-435F-8B2E-73181C3AD4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fld id="{A456926A-063C-4205-BD56-15A1AA704D47}" type="datetimeFigureOut">
              <a:rPr lang="en-US"/>
              <a:pPr>
                <a:defRPr/>
              </a:pPr>
              <a:t>8/15/2017</a:t>
            </a:fld>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endParaRPr lang="en-US" dirty="0"/>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fld id="{C1329517-1DB8-4909-8D97-CC9A7FB6C7E7}" type="slidenum">
              <a:rPr lang="en-US"/>
              <a:pPr>
                <a:defRPr/>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56" r:id="rId4"/>
    <p:sldLayoutId id="2147483762" r:id="rId5"/>
    <p:sldLayoutId id="2147483757" r:id="rId6"/>
    <p:sldLayoutId id="2147483763" r:id="rId7"/>
    <p:sldLayoutId id="2147483764" r:id="rId8"/>
    <p:sldLayoutId id="2147483765" r:id="rId9"/>
    <p:sldLayoutId id="2147483758" r:id="rId10"/>
    <p:sldLayoutId id="2147483766"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Calibri" pitchFamily="34" charset="0"/>
        </a:defRPr>
      </a:lvl2pPr>
      <a:lvl3pPr algn="l" rtl="0" eaLnBrk="0" fontAlgn="base" hangingPunct="0">
        <a:spcBef>
          <a:spcPct val="0"/>
        </a:spcBef>
        <a:spcAft>
          <a:spcPct val="0"/>
        </a:spcAft>
        <a:defRPr sz="3600">
          <a:solidFill>
            <a:schemeClr val="tx2"/>
          </a:solidFill>
          <a:latin typeface="Calibri" pitchFamily="34" charset="0"/>
        </a:defRPr>
      </a:lvl3pPr>
      <a:lvl4pPr algn="l" rtl="0" eaLnBrk="0" fontAlgn="base" hangingPunct="0">
        <a:spcBef>
          <a:spcPct val="0"/>
        </a:spcBef>
        <a:spcAft>
          <a:spcPct val="0"/>
        </a:spcAft>
        <a:defRPr sz="3600">
          <a:solidFill>
            <a:schemeClr val="tx2"/>
          </a:solidFill>
          <a:latin typeface="Calibri" pitchFamily="34" charset="0"/>
        </a:defRPr>
      </a:lvl4pPr>
      <a:lvl5pPr algn="l" rtl="0" eaLnBrk="0" fontAlgn="base" hangingPunct="0">
        <a:spcBef>
          <a:spcPct val="0"/>
        </a:spcBef>
        <a:spcAft>
          <a:spcPct val="0"/>
        </a:spcAft>
        <a:defRPr sz="3600">
          <a:solidFill>
            <a:schemeClr val="tx2"/>
          </a:solidFill>
          <a:latin typeface="Calibri" pitchFamily="34" charset="0"/>
        </a:defRPr>
      </a:lvl5pPr>
      <a:lvl6pPr marL="457200" algn="l" rtl="0" fontAlgn="base">
        <a:spcBef>
          <a:spcPct val="0"/>
        </a:spcBef>
        <a:spcAft>
          <a:spcPct val="0"/>
        </a:spcAft>
        <a:defRPr sz="3600">
          <a:solidFill>
            <a:schemeClr val="tx2"/>
          </a:solidFill>
          <a:latin typeface="Calibri" pitchFamily="34" charset="0"/>
        </a:defRPr>
      </a:lvl6pPr>
      <a:lvl7pPr marL="914400" algn="l" rtl="0" fontAlgn="base">
        <a:spcBef>
          <a:spcPct val="0"/>
        </a:spcBef>
        <a:spcAft>
          <a:spcPct val="0"/>
        </a:spcAft>
        <a:defRPr sz="3600">
          <a:solidFill>
            <a:schemeClr val="tx2"/>
          </a:solidFill>
          <a:latin typeface="Calibri" pitchFamily="34" charset="0"/>
        </a:defRPr>
      </a:lvl7pPr>
      <a:lvl8pPr marL="1371600" algn="l" rtl="0" fontAlgn="base">
        <a:spcBef>
          <a:spcPct val="0"/>
        </a:spcBef>
        <a:spcAft>
          <a:spcPct val="0"/>
        </a:spcAft>
        <a:defRPr sz="3600">
          <a:solidFill>
            <a:schemeClr val="tx2"/>
          </a:solidFill>
          <a:latin typeface="Calibri" pitchFamily="34" charset="0"/>
        </a:defRPr>
      </a:lvl8pPr>
      <a:lvl9pPr marL="1828800" algn="l" rtl="0" fontAlgn="base">
        <a:spcBef>
          <a:spcPct val="0"/>
        </a:spcBef>
        <a:spcAft>
          <a:spcPct val="0"/>
        </a:spcAft>
        <a:defRPr sz="3600">
          <a:solidFill>
            <a:schemeClr val="tx2"/>
          </a:solidFill>
          <a:latin typeface="Calibri"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sharonr\Desktop\Kawika%20FT%20Josh_%20Neva%20Gone%20Stop%20fix%202.wav" TargetMode="External"/><Relationship Id="rId1" Type="http://schemas.openxmlformats.org/officeDocument/2006/relationships/audio" Target="file:///F:\Audio\Samantha_%20Grandpa%20fix.wav"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876800"/>
            <a:ext cx="8458200" cy="1222375"/>
          </a:xfrm>
        </p:spPr>
        <p:txBody>
          <a:bodyPr/>
          <a:lstStyle/>
          <a:p>
            <a:pPr eaLnBrk="1" fontAlgn="auto" hangingPunct="1">
              <a:spcAft>
                <a:spcPts val="0"/>
              </a:spcAft>
              <a:defRPr/>
            </a:pPr>
            <a:r>
              <a:rPr lang="en-US" sz="3200" dirty="0" smtClean="0"/>
              <a:t>Residential Treatment for Addicted Youth</a:t>
            </a:r>
            <a:endParaRPr lang="en-US" sz="3200" dirty="0"/>
          </a:p>
        </p:txBody>
      </p:sp>
      <p:pic>
        <p:nvPicPr>
          <p:cNvPr id="10243" name="Picture 2" descr="HL H RGB"/>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9600" y="914400"/>
            <a:ext cx="7721600" cy="333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descr="Picture 014.jpg"/>
          <p:cNvPicPr>
            <a:picLocks noGrp="1" noChangeAspect="1"/>
          </p:cNvPicPr>
          <p:nvPr>
            <p:ph idx="1"/>
          </p:nvPr>
        </p:nvPicPr>
        <p:blipFill>
          <a:blip r:embed="rId2" cstate="print"/>
          <a:srcRect/>
          <a:stretch>
            <a:fillRect/>
          </a:stretch>
        </p:blipFill>
        <p:spPr>
          <a:xfrm>
            <a:off x="990600" y="1066800"/>
            <a:ext cx="7315200" cy="4979811"/>
          </a:xfrm>
        </p:spPr>
      </p:pic>
      <p:sp>
        <p:nvSpPr>
          <p:cNvPr id="2" name="Title 1"/>
          <p:cNvSpPr>
            <a:spLocks noGrp="1"/>
          </p:cNvSpPr>
          <p:nvPr>
            <p:ph type="title"/>
          </p:nvPr>
        </p:nvSpPr>
        <p:spPr>
          <a:xfrm>
            <a:off x="1143000" y="1143000"/>
            <a:ext cx="8686800" cy="838200"/>
          </a:xfrm>
        </p:spPr>
        <p:txBody>
          <a:bodyPr/>
          <a:lstStyle/>
          <a:p>
            <a:pPr eaLnBrk="1" fontAlgn="auto" hangingPunct="1">
              <a:spcAft>
                <a:spcPts val="0"/>
              </a:spcAft>
              <a:defRPr/>
            </a:pPr>
            <a:r>
              <a:rPr lang="en-US" dirty="0" smtClean="0"/>
              <a:t>The inner circle and flags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M:\Publishing Images\Images\HL7N_Spring_2017 _00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95400"/>
            <a:ext cx="7408551" cy="490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493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descr="Tipi.JPG"/>
          <p:cNvPicPr>
            <a:picLocks noGrp="1" noChangeAspect="1"/>
          </p:cNvPicPr>
          <p:nvPr>
            <p:ph idx="1"/>
          </p:nvPr>
        </p:nvPicPr>
        <p:blipFill>
          <a:blip r:embed="rId2" cstate="print"/>
          <a:srcRect/>
          <a:stretch>
            <a:fillRect/>
          </a:stretch>
        </p:blipFill>
        <p:spPr>
          <a:xfrm>
            <a:off x="304800" y="1143000"/>
            <a:ext cx="5486400" cy="3886200"/>
          </a:xfrm>
        </p:spPr>
      </p:pic>
      <p:pic>
        <p:nvPicPr>
          <p:cNvPr id="19459" name="Picture 5" descr="Picture 011.jpg"/>
          <p:cNvPicPr>
            <a:picLocks noChangeAspect="1"/>
          </p:cNvPicPr>
          <p:nvPr/>
        </p:nvPicPr>
        <p:blipFill>
          <a:blip r:embed="rId3" cstate="print"/>
          <a:srcRect/>
          <a:stretch>
            <a:fillRect/>
          </a:stretch>
        </p:blipFill>
        <p:spPr bwMode="auto">
          <a:xfrm>
            <a:off x="5943600" y="1066800"/>
            <a:ext cx="3048000" cy="2286000"/>
          </a:xfrm>
          <a:prstGeom prst="rect">
            <a:avLst/>
          </a:prstGeom>
          <a:noFill/>
          <a:ln w="9525">
            <a:noFill/>
            <a:miter lim="800000"/>
            <a:headEnd/>
            <a:tailEnd/>
          </a:ln>
        </p:spPr>
      </p:pic>
      <p:pic>
        <p:nvPicPr>
          <p:cNvPr id="19460" name="Picture 6" descr="Picture 012.jpg"/>
          <p:cNvPicPr>
            <a:picLocks noChangeAspect="1"/>
          </p:cNvPicPr>
          <p:nvPr/>
        </p:nvPicPr>
        <p:blipFill>
          <a:blip r:embed="rId4" cstate="print"/>
          <a:srcRect/>
          <a:stretch>
            <a:fillRect/>
          </a:stretch>
        </p:blipFill>
        <p:spPr bwMode="auto">
          <a:xfrm>
            <a:off x="5943600" y="3429000"/>
            <a:ext cx="3048000" cy="2286000"/>
          </a:xfrm>
          <a:prstGeom prst="rect">
            <a:avLst/>
          </a:prstGeom>
          <a:noFill/>
          <a:ln w="9525">
            <a:noFill/>
            <a:miter lim="800000"/>
            <a:headEnd/>
            <a:tailEnd/>
          </a:ln>
        </p:spPr>
      </p:pic>
      <p:sp>
        <p:nvSpPr>
          <p:cNvPr id="2" name="Title 1"/>
          <p:cNvSpPr>
            <a:spLocks noGrp="1"/>
          </p:cNvSpPr>
          <p:nvPr>
            <p:ph type="title"/>
          </p:nvPr>
        </p:nvSpPr>
        <p:spPr>
          <a:xfrm>
            <a:off x="3352800" y="152400"/>
            <a:ext cx="4876800" cy="838200"/>
          </a:xfrm>
        </p:spPr>
        <p:txBody>
          <a:bodyPr/>
          <a:lstStyle/>
          <a:p>
            <a:pPr eaLnBrk="1" fontAlgn="auto" hangingPunct="1">
              <a:spcAft>
                <a:spcPts val="0"/>
              </a:spcAft>
              <a:defRPr/>
            </a:pPr>
            <a:r>
              <a:rPr lang="en-US" dirty="0" smtClean="0">
                <a:solidFill>
                  <a:schemeClr val="tx2">
                    <a:lumMod val="60000"/>
                    <a:lumOff val="40000"/>
                  </a:schemeClr>
                </a:solidFill>
              </a:rPr>
              <a:t>Outdoor recreation</a:t>
            </a:r>
            <a:endParaRPr lang="en-US" dirty="0">
              <a:solidFill>
                <a:schemeClr val="tx2">
                  <a:lumMod val="60000"/>
                  <a:lumOff val="40000"/>
                </a:schemeClr>
              </a:solidFill>
            </a:endParaRPr>
          </a:p>
        </p:txBody>
      </p:sp>
      <p:pic>
        <p:nvPicPr>
          <p:cNvPr id="19462" name="Picture 7" descr="Healing Lodge.bmp"/>
          <p:cNvPicPr>
            <a:picLocks noChangeAspect="1"/>
          </p:cNvPicPr>
          <p:nvPr/>
        </p:nvPicPr>
        <p:blipFill>
          <a:blip r:embed="rId5" cstate="print"/>
          <a:srcRect/>
          <a:stretch>
            <a:fillRect/>
          </a:stretch>
        </p:blipFill>
        <p:spPr bwMode="auto">
          <a:xfrm>
            <a:off x="2895600" y="4454525"/>
            <a:ext cx="2895600" cy="217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5" descr="Canadian Goose 7 05.JPG"/>
          <p:cNvPicPr>
            <a:picLocks noGrp="1" noChangeAspect="1"/>
          </p:cNvPicPr>
          <p:nvPr>
            <p:ph idx="1"/>
          </p:nvPr>
        </p:nvPicPr>
        <p:blipFill>
          <a:blip r:embed="rId2" cstate="print"/>
          <a:srcRect/>
          <a:stretch>
            <a:fillRect/>
          </a:stretch>
        </p:blipFill>
        <p:spPr>
          <a:xfrm>
            <a:off x="228600" y="1143000"/>
            <a:ext cx="3068638" cy="2971800"/>
          </a:xfrm>
        </p:spPr>
      </p:pic>
      <p:pic>
        <p:nvPicPr>
          <p:cNvPr id="22531" name="Picture 7" descr="Fall 2007 1.jpg"/>
          <p:cNvPicPr>
            <a:picLocks noChangeAspect="1"/>
          </p:cNvPicPr>
          <p:nvPr/>
        </p:nvPicPr>
        <p:blipFill>
          <a:blip r:embed="rId3" cstate="print"/>
          <a:srcRect/>
          <a:stretch>
            <a:fillRect/>
          </a:stretch>
        </p:blipFill>
        <p:spPr bwMode="auto">
          <a:xfrm>
            <a:off x="4038600" y="3048000"/>
            <a:ext cx="4835525" cy="3627438"/>
          </a:xfrm>
          <a:prstGeom prst="rect">
            <a:avLst/>
          </a:prstGeom>
          <a:noFill/>
          <a:ln w="9525">
            <a:noFill/>
            <a:miter lim="800000"/>
            <a:headEnd/>
            <a:tailEnd/>
          </a:ln>
        </p:spPr>
      </p:pic>
      <p:pic>
        <p:nvPicPr>
          <p:cNvPr id="22532" name="Picture 6" descr="Hoary Marmot.JPG"/>
          <p:cNvPicPr>
            <a:picLocks noChangeAspect="1"/>
          </p:cNvPicPr>
          <p:nvPr/>
        </p:nvPicPr>
        <p:blipFill>
          <a:blip r:embed="rId4" cstate="print"/>
          <a:srcRect/>
          <a:stretch>
            <a:fillRect/>
          </a:stretch>
        </p:blipFill>
        <p:spPr bwMode="auto">
          <a:xfrm>
            <a:off x="3276600" y="1143000"/>
            <a:ext cx="2613025" cy="2667000"/>
          </a:xfrm>
          <a:prstGeom prst="rect">
            <a:avLst/>
          </a:prstGeom>
          <a:noFill/>
          <a:ln w="9525">
            <a:noFill/>
            <a:miter lim="800000"/>
            <a:headEnd/>
            <a:tailEnd/>
          </a:ln>
        </p:spPr>
      </p:pic>
      <p:pic>
        <p:nvPicPr>
          <p:cNvPr id="22533" name="Picture 9" descr="Winter Wonderland.jpg"/>
          <p:cNvPicPr>
            <a:picLocks noChangeAspect="1"/>
          </p:cNvPicPr>
          <p:nvPr/>
        </p:nvPicPr>
        <p:blipFill>
          <a:blip r:embed="rId5" cstate="print"/>
          <a:srcRect/>
          <a:stretch>
            <a:fillRect/>
          </a:stretch>
        </p:blipFill>
        <p:spPr bwMode="auto">
          <a:xfrm>
            <a:off x="228600" y="3733800"/>
            <a:ext cx="3794125" cy="2846388"/>
          </a:xfrm>
          <a:prstGeom prst="rect">
            <a:avLst/>
          </a:prstGeom>
          <a:noFill/>
          <a:ln w="9525">
            <a:noFill/>
            <a:miter lim="800000"/>
            <a:headEnd/>
            <a:tailEnd/>
          </a:ln>
        </p:spPr>
      </p:pic>
      <p:pic>
        <p:nvPicPr>
          <p:cNvPr id="22534" name="Picture 10" descr="Deer in Medicine Wheel.JPG"/>
          <p:cNvPicPr>
            <a:picLocks noChangeAspect="1"/>
          </p:cNvPicPr>
          <p:nvPr/>
        </p:nvPicPr>
        <p:blipFill>
          <a:blip r:embed="rId6" cstate="print"/>
          <a:srcRect/>
          <a:stretch>
            <a:fillRect/>
          </a:stretch>
        </p:blipFill>
        <p:spPr bwMode="auto">
          <a:xfrm>
            <a:off x="5867400" y="1143000"/>
            <a:ext cx="3048000" cy="2209800"/>
          </a:xfrm>
          <a:prstGeom prst="rect">
            <a:avLst/>
          </a:prstGeom>
          <a:noFill/>
          <a:ln w="9525">
            <a:noFill/>
            <a:miter lim="800000"/>
            <a:headEnd/>
            <a:tailEnd/>
          </a:ln>
        </p:spPr>
      </p:pic>
      <p:sp>
        <p:nvSpPr>
          <p:cNvPr id="2" name="Title 1"/>
          <p:cNvSpPr>
            <a:spLocks noGrp="1"/>
          </p:cNvSpPr>
          <p:nvPr>
            <p:ph type="title"/>
          </p:nvPr>
        </p:nvSpPr>
        <p:spPr>
          <a:xfrm>
            <a:off x="4267200" y="152400"/>
            <a:ext cx="5105400" cy="838200"/>
          </a:xfrm>
        </p:spPr>
        <p:txBody>
          <a:bodyPr/>
          <a:lstStyle/>
          <a:p>
            <a:pPr eaLnBrk="1" fontAlgn="auto" hangingPunct="1">
              <a:spcAft>
                <a:spcPts val="0"/>
              </a:spcAft>
              <a:defRPr/>
            </a:pPr>
            <a:r>
              <a:rPr lang="en-US" dirty="0" smtClean="0"/>
              <a:t>Wildlife at the lodge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8686800" cy="838200"/>
          </a:xfrm>
        </p:spPr>
        <p:txBody>
          <a:bodyPr>
            <a:normAutofit/>
          </a:bodyPr>
          <a:lstStyle/>
          <a:p>
            <a:r>
              <a:rPr lang="en-US" sz="3200" dirty="0" smtClean="0"/>
              <a:t>Overall Compliance standards</a:t>
            </a:r>
            <a:endParaRPr lang="en-US" sz="3200" dirty="0"/>
          </a:p>
        </p:txBody>
      </p:sp>
      <p:sp>
        <p:nvSpPr>
          <p:cNvPr id="3" name="Content Placeholder 2"/>
          <p:cNvSpPr>
            <a:spLocks noGrp="1"/>
          </p:cNvSpPr>
          <p:nvPr>
            <p:ph idx="1"/>
          </p:nvPr>
        </p:nvSpPr>
        <p:spPr>
          <a:xfrm>
            <a:off x="533400" y="1295400"/>
            <a:ext cx="8229600" cy="5105400"/>
          </a:xfrm>
        </p:spPr>
        <p:txBody>
          <a:bodyPr/>
          <a:lstStyle/>
          <a:p>
            <a:r>
              <a:rPr lang="en-US" sz="2800" dirty="0" smtClean="0"/>
              <a:t>Washington State Administrative Code (WAC): 203</a:t>
            </a:r>
          </a:p>
          <a:p>
            <a:r>
              <a:rPr lang="en-US" sz="2800" dirty="0" smtClean="0"/>
              <a:t>Department of Health (DOH): 593</a:t>
            </a:r>
          </a:p>
          <a:p>
            <a:r>
              <a:rPr lang="en-US" sz="2800" dirty="0" smtClean="0"/>
              <a:t>Indian Health Service (Food Service): 45</a:t>
            </a:r>
          </a:p>
          <a:p>
            <a:r>
              <a:rPr lang="en-US" sz="2800" dirty="0" smtClean="0"/>
              <a:t>USDA (Food Service): 300 pages of standards</a:t>
            </a:r>
          </a:p>
          <a:p>
            <a:r>
              <a:rPr lang="en-US" sz="2800" dirty="0" smtClean="0"/>
              <a:t>CARF International: 1200</a:t>
            </a:r>
          </a:p>
          <a:p>
            <a:r>
              <a:rPr lang="en-US" sz="2800" dirty="0" smtClean="0"/>
              <a:t>FIRE MARSHALS (state and local)</a:t>
            </a:r>
          </a:p>
          <a:p>
            <a:r>
              <a:rPr lang="en-US" sz="2800" dirty="0" smtClean="0"/>
              <a:t>FINANCIAL OMB A-133: Federal Single Audit Act</a:t>
            </a:r>
          </a:p>
          <a:p>
            <a:r>
              <a:rPr lang="en-US" sz="2800" dirty="0" smtClean="0"/>
              <a:t>Spokane Public Schools Contract</a:t>
            </a:r>
          </a:p>
          <a:p>
            <a:r>
              <a:rPr lang="en-US" sz="2800" dirty="0" smtClean="0"/>
              <a:t>Behavioral Health Organizations</a:t>
            </a:r>
            <a:r>
              <a:rPr lang="en-US" sz="2800" dirty="0"/>
              <a:t> </a:t>
            </a:r>
            <a:r>
              <a:rPr lang="en-US" sz="2800" dirty="0" smtClean="0"/>
              <a:t>(BHO)</a:t>
            </a:r>
          </a:p>
          <a:p>
            <a:r>
              <a:rPr lang="en-US" sz="2800" dirty="0" smtClean="0"/>
              <a:t>OSHA Audit</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686800" cy="838200"/>
          </a:xfrm>
        </p:spPr>
        <p:txBody>
          <a:bodyPr/>
          <a:lstStyle/>
          <a:p>
            <a:pPr algn="r" eaLnBrk="1" fontAlgn="auto" hangingPunct="1">
              <a:spcAft>
                <a:spcPts val="0"/>
              </a:spcAft>
              <a:defRPr/>
            </a:pPr>
            <a:r>
              <a:rPr lang="en-US" dirty="0" smtClean="0"/>
              <a:t>Resident profile</a:t>
            </a:r>
            <a:endParaRPr lang="en-US" dirty="0"/>
          </a:p>
        </p:txBody>
      </p:sp>
      <p:sp>
        <p:nvSpPr>
          <p:cNvPr id="3" name="Content Placeholder 2"/>
          <p:cNvSpPr>
            <a:spLocks noGrp="1"/>
          </p:cNvSpPr>
          <p:nvPr>
            <p:ph idx="1"/>
          </p:nvPr>
        </p:nvSpPr>
        <p:spPr>
          <a:xfrm>
            <a:off x="304800" y="1524000"/>
            <a:ext cx="8686800" cy="4525963"/>
          </a:xfrm>
        </p:spPr>
        <p:txBody>
          <a:bodyPr>
            <a:normAutofit fontScale="92500" lnSpcReduction="10000"/>
          </a:bodyPr>
          <a:lstStyle/>
          <a:p>
            <a:pPr eaLnBrk="1" fontAlgn="auto" hangingPunct="1">
              <a:spcAft>
                <a:spcPts val="0"/>
              </a:spcAft>
              <a:buFont typeface="Wingdings 2"/>
              <a:buChar char=""/>
              <a:defRPr/>
            </a:pPr>
            <a:r>
              <a:rPr lang="en-US" dirty="0" smtClean="0"/>
              <a:t>Average number of residents served/yr: 190+</a:t>
            </a:r>
          </a:p>
          <a:p>
            <a:pPr eaLnBrk="1" fontAlgn="auto" hangingPunct="1">
              <a:spcAft>
                <a:spcPts val="0"/>
              </a:spcAft>
              <a:buFont typeface="Wingdings 2"/>
              <a:buChar char=""/>
              <a:defRPr/>
            </a:pPr>
            <a:r>
              <a:rPr lang="en-US" dirty="0" smtClean="0"/>
              <a:t>Serve youth ages 13-17 years old</a:t>
            </a:r>
          </a:p>
          <a:p>
            <a:pPr eaLnBrk="1" fontAlgn="auto" hangingPunct="1">
              <a:spcAft>
                <a:spcPts val="0"/>
              </a:spcAft>
              <a:buFont typeface="Wingdings 2"/>
              <a:buChar char=""/>
              <a:defRPr/>
            </a:pPr>
            <a:r>
              <a:rPr lang="en-US" dirty="0" smtClean="0"/>
              <a:t>Serve approximately 70% native youth, serve all. </a:t>
            </a:r>
          </a:p>
          <a:p>
            <a:pPr eaLnBrk="1" fontAlgn="auto" hangingPunct="1">
              <a:spcAft>
                <a:spcPts val="0"/>
              </a:spcAft>
              <a:buFont typeface="Wingdings 2"/>
              <a:buChar char=""/>
              <a:defRPr/>
            </a:pPr>
            <a:r>
              <a:rPr lang="en-US" dirty="0" smtClean="0"/>
              <a:t>We serve more males than females</a:t>
            </a:r>
          </a:p>
          <a:p>
            <a:pPr eaLnBrk="1" fontAlgn="auto" hangingPunct="1">
              <a:spcAft>
                <a:spcPts val="0"/>
              </a:spcAft>
              <a:buFont typeface="Wingdings 2"/>
              <a:buChar char=""/>
              <a:defRPr/>
            </a:pPr>
            <a:r>
              <a:rPr lang="en-US" dirty="0"/>
              <a:t>We have 45 beds: 29 male and 16 </a:t>
            </a:r>
            <a:r>
              <a:rPr lang="en-US" dirty="0" smtClean="0"/>
              <a:t>female</a:t>
            </a:r>
          </a:p>
          <a:p>
            <a:pPr eaLnBrk="1" fontAlgn="auto" hangingPunct="1">
              <a:spcAft>
                <a:spcPts val="0"/>
              </a:spcAft>
              <a:buFont typeface="Wingdings 2"/>
              <a:buChar char=""/>
              <a:defRPr/>
            </a:pPr>
            <a:r>
              <a:rPr lang="en-US" dirty="0" smtClean="0"/>
              <a:t>Top three drugs of choice: 1)Marijuana, 2)Alcohol, and 3) Amphetamines</a:t>
            </a:r>
          </a:p>
          <a:p>
            <a:pPr eaLnBrk="1" fontAlgn="auto" hangingPunct="1">
              <a:spcAft>
                <a:spcPts val="0"/>
              </a:spcAft>
              <a:buFont typeface="Wingdings 2"/>
              <a:buChar char=""/>
              <a:defRPr/>
            </a:pPr>
            <a:r>
              <a:rPr lang="en-US" dirty="0" smtClean="0"/>
              <a:t>Top three mental health diagnosis: 1)ADHD, 2)Depression/Anxiety and PTSD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Holistic and therapeutic community</a:t>
            </a:r>
          </a:p>
        </p:txBody>
      </p:sp>
      <p:sp>
        <p:nvSpPr>
          <p:cNvPr id="3" name="Content Placeholder 2"/>
          <p:cNvSpPr>
            <a:spLocks noGrp="1"/>
          </p:cNvSpPr>
          <p:nvPr>
            <p:ph idx="1"/>
          </p:nvPr>
        </p:nvSpPr>
        <p:spPr/>
        <p:txBody>
          <a:bodyPr/>
          <a:lstStyle/>
          <a:p>
            <a:endParaRPr lang="en-US" dirty="0" smtClean="0"/>
          </a:p>
          <a:p>
            <a:r>
              <a:rPr lang="en-US" dirty="0" smtClean="0"/>
              <a:t>Voluntary </a:t>
            </a:r>
            <a:r>
              <a:rPr lang="en-US" dirty="0"/>
              <a:t>Program ( not lock down)</a:t>
            </a:r>
          </a:p>
          <a:p>
            <a:r>
              <a:rPr lang="en-US" dirty="0"/>
              <a:t>Hands-Off Facility</a:t>
            </a:r>
          </a:p>
          <a:p>
            <a:r>
              <a:rPr lang="en-US" dirty="0"/>
              <a:t>Multi-Disciplinary Team Approach</a:t>
            </a:r>
          </a:p>
          <a:p>
            <a:r>
              <a:rPr lang="en-US" sz="3000" dirty="0"/>
              <a:t>Treating Youth with Respect and Dignity at all times.</a:t>
            </a:r>
          </a:p>
          <a:p>
            <a:r>
              <a:rPr lang="en-US" sz="3000" dirty="0"/>
              <a:t>Create a Safe Place </a:t>
            </a:r>
          </a:p>
          <a:p>
            <a:endParaRPr lang="en-US" dirty="0"/>
          </a:p>
        </p:txBody>
      </p:sp>
    </p:spTree>
    <p:extLst>
      <p:ext uri="{BB962C8B-B14F-4D97-AF65-F5344CB8AC3E}">
        <p14:creationId xmlns:p14="http://schemas.microsoft.com/office/powerpoint/2010/main" val="4123512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p:spPr>
        <p:txBody>
          <a:bodyPr/>
          <a:lstStyle/>
          <a:p>
            <a:pPr algn="r" eaLnBrk="1" fontAlgn="auto" hangingPunct="1">
              <a:spcAft>
                <a:spcPts val="0"/>
              </a:spcAft>
              <a:defRPr/>
            </a:pPr>
            <a:r>
              <a:rPr lang="en-US" dirty="0" smtClean="0"/>
              <a:t>Program components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43517197"/>
              </p:ext>
            </p:extLst>
          </p:nvPr>
        </p:nvGraphicFramePr>
        <p:xfrm>
          <a:off x="304800" y="1447800"/>
          <a:ext cx="8534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5B7A6BB7-462A-4804-AA8C-3D9BC18A4BDF}"/>
                                            </p:graphicEl>
                                          </p:spTgt>
                                        </p:tgtEl>
                                        <p:attrNameLst>
                                          <p:attrName>style.visibility</p:attrName>
                                        </p:attrNameLst>
                                      </p:cBhvr>
                                      <p:to>
                                        <p:strVal val="visible"/>
                                      </p:to>
                                    </p:set>
                                    <p:animEffect transition="in" filter="fade">
                                      <p:cBhvr>
                                        <p:cTn id="7" dur="500"/>
                                        <p:tgtEl>
                                          <p:spTgt spid="4">
                                            <p:graphicEl>
                                              <a:dgm id="{5B7A6BB7-462A-4804-AA8C-3D9BC18A4BD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85A07CD5-BC05-4E5B-9D3C-4121081B99F9}"/>
                                            </p:graphicEl>
                                          </p:spTgt>
                                        </p:tgtEl>
                                        <p:attrNameLst>
                                          <p:attrName>style.visibility</p:attrName>
                                        </p:attrNameLst>
                                      </p:cBhvr>
                                      <p:to>
                                        <p:strVal val="visible"/>
                                      </p:to>
                                    </p:set>
                                    <p:animEffect transition="in" filter="fade">
                                      <p:cBhvr>
                                        <p:cTn id="12" dur="2000"/>
                                        <p:tgtEl>
                                          <p:spTgt spid="4">
                                            <p:graphicEl>
                                              <a:dgm id="{85A07CD5-BC05-4E5B-9D3C-4121081B99F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5F917686-6C7D-4438-BF7A-37E1AB227588}"/>
                                            </p:graphicEl>
                                          </p:spTgt>
                                        </p:tgtEl>
                                        <p:attrNameLst>
                                          <p:attrName>style.visibility</p:attrName>
                                        </p:attrNameLst>
                                      </p:cBhvr>
                                      <p:to>
                                        <p:strVal val="visible"/>
                                      </p:to>
                                    </p:set>
                                    <p:animEffect transition="in" filter="fade">
                                      <p:cBhvr>
                                        <p:cTn id="15" dur="1000"/>
                                        <p:tgtEl>
                                          <p:spTgt spid="4">
                                            <p:graphicEl>
                                              <a:dgm id="{5F917686-6C7D-4438-BF7A-37E1AB22758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7F232AA5-BF21-4A07-89DB-1AF7B5B0F1AF}"/>
                                            </p:graphicEl>
                                          </p:spTgt>
                                        </p:tgtEl>
                                        <p:attrNameLst>
                                          <p:attrName>style.visibility</p:attrName>
                                        </p:attrNameLst>
                                      </p:cBhvr>
                                      <p:to>
                                        <p:strVal val="visible"/>
                                      </p:to>
                                    </p:set>
                                    <p:animEffect transition="in" filter="fade">
                                      <p:cBhvr>
                                        <p:cTn id="20" dur="2000"/>
                                        <p:tgtEl>
                                          <p:spTgt spid="4">
                                            <p:graphicEl>
                                              <a:dgm id="{7F232AA5-BF21-4A07-89DB-1AF7B5B0F1A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4C2A8C23-48D0-498C-AD75-1110035F1332}"/>
                                            </p:graphicEl>
                                          </p:spTgt>
                                        </p:tgtEl>
                                        <p:attrNameLst>
                                          <p:attrName>style.visibility</p:attrName>
                                        </p:attrNameLst>
                                      </p:cBhvr>
                                      <p:to>
                                        <p:strVal val="visible"/>
                                      </p:to>
                                    </p:set>
                                    <p:animEffect transition="in" filter="fade">
                                      <p:cBhvr>
                                        <p:cTn id="23" dur="1000"/>
                                        <p:tgtEl>
                                          <p:spTgt spid="4">
                                            <p:graphicEl>
                                              <a:dgm id="{4C2A8C23-48D0-498C-AD75-1110035F133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3653AD3C-3F95-4FD4-9808-F3A803256C8D}"/>
                                            </p:graphicEl>
                                          </p:spTgt>
                                        </p:tgtEl>
                                        <p:attrNameLst>
                                          <p:attrName>style.visibility</p:attrName>
                                        </p:attrNameLst>
                                      </p:cBhvr>
                                      <p:to>
                                        <p:strVal val="visible"/>
                                      </p:to>
                                    </p:set>
                                    <p:animEffect transition="in" filter="fade">
                                      <p:cBhvr>
                                        <p:cTn id="28" dur="2000"/>
                                        <p:tgtEl>
                                          <p:spTgt spid="4">
                                            <p:graphicEl>
                                              <a:dgm id="{3653AD3C-3F95-4FD4-9808-F3A803256C8D}"/>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596C7F71-51D8-4768-B916-39AB366BFB21}"/>
                                            </p:graphicEl>
                                          </p:spTgt>
                                        </p:tgtEl>
                                        <p:attrNameLst>
                                          <p:attrName>style.visibility</p:attrName>
                                        </p:attrNameLst>
                                      </p:cBhvr>
                                      <p:to>
                                        <p:strVal val="visible"/>
                                      </p:to>
                                    </p:set>
                                    <p:animEffect transition="in" filter="fade">
                                      <p:cBhvr>
                                        <p:cTn id="31" dur="1000"/>
                                        <p:tgtEl>
                                          <p:spTgt spid="4">
                                            <p:graphicEl>
                                              <a:dgm id="{596C7F71-51D8-4768-B916-39AB366BFB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686800" cy="838200"/>
          </a:xfrm>
        </p:spPr>
        <p:txBody>
          <a:bodyPr>
            <a:normAutofit/>
          </a:bodyPr>
          <a:lstStyle/>
          <a:p>
            <a:pPr algn="r" eaLnBrk="1" fontAlgn="auto" hangingPunct="1">
              <a:spcAft>
                <a:spcPts val="0"/>
              </a:spcAft>
              <a:defRPr/>
            </a:pPr>
            <a:r>
              <a:rPr lang="en-US" sz="3200" dirty="0" smtClean="0"/>
              <a:t>Program components (cont’d)</a:t>
            </a:r>
            <a:endParaRPr lang="en-US" sz="3200" dirty="0"/>
          </a:p>
        </p:txBody>
      </p:sp>
      <p:sp>
        <p:nvSpPr>
          <p:cNvPr id="6" name="Rounded Rectangle 5"/>
          <p:cNvSpPr/>
          <p:nvPr/>
        </p:nvSpPr>
        <p:spPr>
          <a:xfrm>
            <a:off x="304800" y="1365250"/>
            <a:ext cx="8534400" cy="1871663"/>
          </a:xfrm>
          <a:prstGeom prst="roundRect">
            <a:avLst>
              <a:gd name="adj" fmla="val 10000"/>
            </a:avLst>
          </a:prstGeom>
          <a:effectLst>
            <a:outerShdw blurRad="50800" dist="76200" dir="5400000" algn="ctr" rotWithShape="0">
              <a:schemeClr val="tx2"/>
            </a:outerShdw>
          </a:effectLst>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rgbClr r="0" g="0" b="0"/>
          </a:effectRef>
          <a:fontRef idx="minor">
            <a:schemeClr val="dk1">
              <a:hueOff val="0"/>
              <a:satOff val="0"/>
              <a:lumOff val="0"/>
              <a:alphaOff val="0"/>
            </a:schemeClr>
          </a:fontRef>
        </p:style>
      </p:sp>
      <p:grpSp>
        <p:nvGrpSpPr>
          <p:cNvPr id="4" name="Group 7"/>
          <p:cNvGrpSpPr>
            <a:grpSpLocks/>
          </p:cNvGrpSpPr>
          <p:nvPr/>
        </p:nvGrpSpPr>
        <p:grpSpPr bwMode="auto">
          <a:xfrm>
            <a:off x="533400" y="3200657"/>
            <a:ext cx="2506658" cy="2288918"/>
            <a:chOff x="228600" y="1868126"/>
            <a:chExt cx="2506979" cy="2288460"/>
          </a:xfrm>
        </p:grpSpPr>
        <p:sp>
          <p:nvSpPr>
            <p:cNvPr id="17" name="Round Same Side Corner Rectangle 16"/>
            <p:cNvSpPr/>
            <p:nvPr/>
          </p:nvSpPr>
          <p:spPr>
            <a:xfrm rot="10800000">
              <a:off x="228600" y="1867869"/>
              <a:ext cx="2506984" cy="2288717"/>
            </a:xfrm>
            <a:prstGeom prst="round2SameRect">
              <a:avLst>
                <a:gd name="adj1" fmla="val 10500"/>
                <a:gd name="adj2" fmla="val 0"/>
              </a:avLst>
            </a:prstGeom>
            <a:effectLst>
              <a:outerShdw blurRad="50800" dist="76200" dir="5400000" algn="ctr" rotWithShape="0">
                <a:schemeClr val="tx2"/>
              </a:outerShdw>
            </a:effectLst>
          </p:spPr>
          <p:style>
            <a:lnRef idx="2">
              <a:schemeClr val="lt1">
                <a:hueOff val="0"/>
                <a:satOff val="0"/>
                <a:lumOff val="0"/>
                <a:alphaOff val="0"/>
              </a:schemeClr>
            </a:lnRef>
            <a:fillRef idx="1">
              <a:schemeClr val="accent5">
                <a:hueOff val="0"/>
                <a:satOff val="0"/>
                <a:lumOff val="0"/>
                <a:alphaOff val="0"/>
              </a:schemeClr>
            </a:fillRef>
            <a:effectRef idx="0">
              <a:scrgbClr r="0" g="0" b="0"/>
            </a:effectRef>
            <a:fontRef idx="minor">
              <a:schemeClr val="lt1"/>
            </a:fontRef>
          </p:style>
        </p:sp>
        <p:sp>
          <p:nvSpPr>
            <p:cNvPr id="18" name="Round Same Side Corner Rectangle 6"/>
            <p:cNvSpPr/>
            <p:nvPr/>
          </p:nvSpPr>
          <p:spPr>
            <a:xfrm rot="21600000">
              <a:off x="298459" y="1872631"/>
              <a:ext cx="2367266" cy="2217293"/>
            </a:xfrm>
            <a:prstGeom prst="rect">
              <a:avLst/>
            </a:prstGeom>
          </p:spPr>
          <p:style>
            <a:lnRef idx="0">
              <a:scrgbClr r="0" g="0" b="0"/>
            </a:lnRef>
            <a:fillRef idx="0">
              <a:scrgbClr r="0" g="0" b="0"/>
            </a:fillRef>
            <a:effectRef idx="0">
              <a:scrgbClr r="0" g="0" b="0"/>
            </a:effectRef>
            <a:fontRef idx="minor">
              <a:schemeClr val="lt1"/>
            </a:fontRef>
          </p:style>
          <p:txBody>
            <a:bodyPr lIns="206248" tIns="206248" rIns="206248" bIns="206248" spcCol="1270"/>
            <a:lstStyle/>
            <a:p>
              <a:pPr algn="ctr" defTabSz="1289050" fontAlgn="auto">
                <a:lnSpc>
                  <a:spcPct val="90000"/>
                </a:lnSpc>
                <a:spcAft>
                  <a:spcPct val="35000"/>
                </a:spcAft>
                <a:defRPr/>
              </a:pPr>
              <a:r>
                <a:rPr lang="en-US" sz="2000" b="1" dirty="0"/>
                <a:t>Mental Health</a:t>
              </a:r>
            </a:p>
            <a:p>
              <a:pPr algn="ctr" defTabSz="1289050" fontAlgn="auto">
                <a:lnSpc>
                  <a:spcPct val="50000"/>
                </a:lnSpc>
                <a:spcAft>
                  <a:spcPct val="35000"/>
                </a:spcAft>
                <a:defRPr/>
              </a:pPr>
              <a:endParaRPr lang="en-US" sz="800" b="1" dirty="0"/>
            </a:p>
            <a:p>
              <a:pPr marL="284163" indent="-233363" defTabSz="1289050" fontAlgn="auto">
                <a:lnSpc>
                  <a:spcPct val="90000"/>
                </a:lnSpc>
                <a:spcAft>
                  <a:spcPct val="35000"/>
                </a:spcAft>
                <a:buFont typeface="Arial"/>
                <a:buChar char="•"/>
                <a:defRPr/>
              </a:pPr>
              <a:r>
                <a:rPr lang="en-US" sz="1400" dirty="0" smtClean="0"/>
                <a:t>Mental Health Counselors</a:t>
              </a:r>
            </a:p>
            <a:p>
              <a:pPr marL="284163" indent="-233363" defTabSz="1289050" fontAlgn="auto">
                <a:lnSpc>
                  <a:spcPct val="90000"/>
                </a:lnSpc>
                <a:spcAft>
                  <a:spcPct val="35000"/>
                </a:spcAft>
                <a:buFont typeface="Arial"/>
                <a:buChar char="•"/>
                <a:defRPr/>
              </a:pPr>
              <a:r>
                <a:rPr lang="en-US" sz="1400" dirty="0" smtClean="0"/>
                <a:t>1 on 1’s</a:t>
              </a:r>
              <a:endParaRPr lang="en-US" sz="1400" dirty="0"/>
            </a:p>
            <a:p>
              <a:pPr marL="284163" indent="-233363" defTabSz="1289050" fontAlgn="auto">
                <a:lnSpc>
                  <a:spcPct val="90000"/>
                </a:lnSpc>
                <a:spcAft>
                  <a:spcPct val="35000"/>
                </a:spcAft>
                <a:buFont typeface="Arial"/>
                <a:buChar char="•"/>
                <a:defRPr/>
              </a:pPr>
              <a:r>
                <a:rPr lang="en-US" sz="1400" dirty="0" smtClean="0"/>
                <a:t>Groups</a:t>
              </a:r>
              <a:endParaRPr lang="en-US" sz="1400" dirty="0"/>
            </a:p>
          </p:txBody>
        </p:sp>
      </p:grpSp>
      <p:sp>
        <p:nvSpPr>
          <p:cNvPr id="9" name="Rounded Rectangle 8"/>
          <p:cNvSpPr/>
          <p:nvPr/>
        </p:nvSpPr>
        <p:spPr bwMode="auto">
          <a:xfrm>
            <a:off x="533400" y="1600200"/>
            <a:ext cx="2506662" cy="1373187"/>
          </a:xfrm>
          <a:prstGeom prst="roundRect">
            <a:avLst>
              <a:gd name="adj" fmla="val 10000"/>
            </a:avLst>
          </a:prstGeom>
          <a:blipFill rotWithShape="0">
            <a:blip r:embed="rId2" cstate="print"/>
            <a:stretch>
              <a:fillRect/>
            </a:stretch>
          </a:blipFill>
          <a:effectLst>
            <a:outerShdw blurRad="50800" dist="76200" dir="5400000" algn="ctr" rotWithShape="0">
              <a:schemeClr val="tx2"/>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grpSp>
        <p:nvGrpSpPr>
          <p:cNvPr id="5" name="Group 9"/>
          <p:cNvGrpSpPr>
            <a:grpSpLocks/>
          </p:cNvGrpSpPr>
          <p:nvPr/>
        </p:nvGrpSpPr>
        <p:grpSpPr bwMode="auto">
          <a:xfrm>
            <a:off x="3290888" y="3204467"/>
            <a:ext cx="2506662" cy="2288283"/>
            <a:chOff x="2986283" y="1872376"/>
            <a:chExt cx="2506979" cy="2288460"/>
          </a:xfrm>
        </p:grpSpPr>
        <p:sp>
          <p:nvSpPr>
            <p:cNvPr id="15" name="Round Same Side Corner Rectangle 14"/>
            <p:cNvSpPr/>
            <p:nvPr/>
          </p:nvSpPr>
          <p:spPr>
            <a:xfrm rot="10800000">
              <a:off x="2986283" y="1873072"/>
              <a:ext cx="2506979" cy="2287764"/>
            </a:xfrm>
            <a:prstGeom prst="round2SameRect">
              <a:avLst>
                <a:gd name="adj1" fmla="val 10500"/>
                <a:gd name="adj2" fmla="val 0"/>
              </a:avLst>
            </a:prstGeom>
            <a:effectLst>
              <a:outerShdw blurRad="50800" dist="76200" dir="5400000" algn="ctr" rotWithShape="0">
                <a:schemeClr val="tx2"/>
              </a:outerShdw>
            </a:effectLst>
          </p:spPr>
          <p:style>
            <a:lnRef idx="2">
              <a:schemeClr val="lt1">
                <a:hueOff val="0"/>
                <a:satOff val="0"/>
                <a:lumOff val="0"/>
                <a:alphaOff val="0"/>
              </a:schemeClr>
            </a:lnRef>
            <a:fillRef idx="1">
              <a:schemeClr val="accent5">
                <a:hueOff val="-419932"/>
                <a:satOff val="22824"/>
                <a:lumOff val="-4216"/>
                <a:alphaOff val="0"/>
              </a:schemeClr>
            </a:fillRef>
            <a:effectRef idx="0">
              <a:scrgbClr r="0" g="0" b="0"/>
            </a:effectRef>
            <a:fontRef idx="minor">
              <a:schemeClr val="lt1"/>
            </a:fontRef>
          </p:style>
        </p:sp>
        <p:sp>
          <p:nvSpPr>
            <p:cNvPr id="16" name="Round Same Side Corner Rectangle 9"/>
            <p:cNvSpPr/>
            <p:nvPr/>
          </p:nvSpPr>
          <p:spPr>
            <a:xfrm rot="21600000">
              <a:off x="3056142" y="1873072"/>
              <a:ext cx="2367261" cy="2217909"/>
            </a:xfrm>
            <a:prstGeom prst="rect">
              <a:avLst/>
            </a:prstGeom>
          </p:spPr>
          <p:style>
            <a:lnRef idx="0">
              <a:scrgbClr r="0" g="0" b="0"/>
            </a:lnRef>
            <a:fillRef idx="0">
              <a:scrgbClr r="0" g="0" b="0"/>
            </a:fillRef>
            <a:effectRef idx="0">
              <a:scrgbClr r="0" g="0" b="0"/>
            </a:effectRef>
            <a:fontRef idx="minor">
              <a:schemeClr val="lt1"/>
            </a:fontRef>
          </p:style>
          <p:txBody>
            <a:bodyPr lIns="206248" tIns="206248" rIns="206248" bIns="206248" spcCol="1270"/>
            <a:lstStyle/>
            <a:p>
              <a:pPr algn="ctr" defTabSz="1289050" fontAlgn="auto">
                <a:lnSpc>
                  <a:spcPct val="90000"/>
                </a:lnSpc>
                <a:spcAft>
                  <a:spcPct val="35000"/>
                </a:spcAft>
                <a:defRPr/>
              </a:pPr>
              <a:endParaRPr lang="en-US" sz="1400" dirty="0" smtClean="0"/>
            </a:p>
          </p:txBody>
        </p:sp>
      </p:grpSp>
      <p:grpSp>
        <p:nvGrpSpPr>
          <p:cNvPr id="7" name="Group 20"/>
          <p:cNvGrpSpPr>
            <a:grpSpLocks/>
          </p:cNvGrpSpPr>
          <p:nvPr/>
        </p:nvGrpSpPr>
        <p:grpSpPr bwMode="auto">
          <a:xfrm>
            <a:off x="6048375" y="1614488"/>
            <a:ext cx="2506663" cy="3878262"/>
            <a:chOff x="6048761" y="1614548"/>
            <a:chExt cx="2506979" cy="3878562"/>
          </a:xfrm>
        </p:grpSpPr>
        <p:sp>
          <p:nvSpPr>
            <p:cNvPr id="11" name="Rounded Rectangle 10"/>
            <p:cNvSpPr/>
            <p:nvPr/>
          </p:nvSpPr>
          <p:spPr>
            <a:xfrm>
              <a:off x="6048761" y="1614548"/>
              <a:ext cx="2506979" cy="1373293"/>
            </a:xfrm>
            <a:prstGeom prst="roundRect">
              <a:avLst>
                <a:gd name="adj" fmla="val 10000"/>
              </a:avLst>
            </a:prstGeom>
            <a:blipFill rotWithShape="0">
              <a:blip r:embed="rId3" cstate="print"/>
              <a:stretch>
                <a:fillRect/>
              </a:stretch>
            </a:blipFill>
            <a:effectLst>
              <a:outerShdw blurRad="50800" dist="76200" dir="5400000" algn="ctr" rotWithShape="0">
                <a:schemeClr val="tx2"/>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grpSp>
          <p:nvGrpSpPr>
            <p:cNvPr id="8" name="Group 11"/>
            <p:cNvGrpSpPr>
              <a:grpSpLocks/>
            </p:cNvGrpSpPr>
            <p:nvPr/>
          </p:nvGrpSpPr>
          <p:grpSpPr bwMode="auto">
            <a:xfrm>
              <a:off x="6048761" y="3204650"/>
              <a:ext cx="2506979" cy="2288460"/>
              <a:chOff x="5743961" y="1872376"/>
              <a:chExt cx="2506979" cy="2288460"/>
            </a:xfrm>
          </p:grpSpPr>
          <p:sp>
            <p:nvSpPr>
              <p:cNvPr id="13" name="Round Same Side Corner Rectangle 12"/>
              <p:cNvSpPr/>
              <p:nvPr/>
            </p:nvSpPr>
            <p:spPr>
              <a:xfrm rot="10800000">
                <a:off x="5743961" y="1873072"/>
                <a:ext cx="2506979" cy="2287764"/>
              </a:xfrm>
              <a:prstGeom prst="round2SameRect">
                <a:avLst>
                  <a:gd name="adj1" fmla="val 10500"/>
                  <a:gd name="adj2" fmla="val 0"/>
                </a:avLst>
              </a:prstGeom>
              <a:effectLst>
                <a:outerShdw blurRad="50800" dist="76200" dir="5400000" algn="ctr" rotWithShape="0">
                  <a:schemeClr val="tx2"/>
                </a:outerShdw>
              </a:effectLst>
            </p:spPr>
            <p:style>
              <a:lnRef idx="2">
                <a:schemeClr val="lt1">
                  <a:hueOff val="0"/>
                  <a:satOff val="0"/>
                  <a:lumOff val="0"/>
                  <a:alphaOff val="0"/>
                </a:schemeClr>
              </a:lnRef>
              <a:fillRef idx="1">
                <a:schemeClr val="accent5">
                  <a:hueOff val="-839864"/>
                  <a:satOff val="45647"/>
                  <a:lumOff val="-8432"/>
                  <a:alphaOff val="0"/>
                </a:schemeClr>
              </a:fillRef>
              <a:effectRef idx="0">
                <a:scrgbClr r="0" g="0" b="0"/>
              </a:effectRef>
              <a:fontRef idx="minor">
                <a:schemeClr val="lt1"/>
              </a:fontRef>
            </p:style>
          </p:sp>
          <p:sp>
            <p:nvSpPr>
              <p:cNvPr id="14" name="Round Same Side Corner Rectangle 12"/>
              <p:cNvSpPr/>
              <p:nvPr/>
            </p:nvSpPr>
            <p:spPr>
              <a:xfrm rot="21600000">
                <a:off x="5813820" y="1873072"/>
                <a:ext cx="2367261" cy="2217909"/>
              </a:xfrm>
              <a:prstGeom prst="rect">
                <a:avLst/>
              </a:prstGeom>
            </p:spPr>
            <p:style>
              <a:lnRef idx="0">
                <a:scrgbClr r="0" g="0" b="0"/>
              </a:lnRef>
              <a:fillRef idx="0">
                <a:scrgbClr r="0" g="0" b="0"/>
              </a:fillRef>
              <a:effectRef idx="0">
                <a:scrgbClr r="0" g="0" b="0"/>
              </a:effectRef>
              <a:fontRef idx="minor">
                <a:schemeClr val="lt1"/>
              </a:fontRef>
            </p:style>
            <p:txBody>
              <a:bodyPr lIns="206248" tIns="206248" rIns="206248" bIns="206248" spcCol="1270"/>
              <a:lstStyle/>
              <a:p>
                <a:pPr algn="ctr" defTabSz="1289050" fontAlgn="auto">
                  <a:lnSpc>
                    <a:spcPct val="90000"/>
                  </a:lnSpc>
                  <a:spcAft>
                    <a:spcPct val="35000"/>
                  </a:spcAft>
                  <a:defRPr/>
                </a:pPr>
                <a:r>
                  <a:rPr lang="en-US" sz="2000" b="1" dirty="0"/>
                  <a:t>Food </a:t>
                </a:r>
                <a:r>
                  <a:rPr lang="en-US" sz="2000" b="1" dirty="0" smtClean="0"/>
                  <a:t>Service</a:t>
                </a:r>
                <a:endParaRPr lang="en-US" sz="2000" b="1" dirty="0"/>
              </a:p>
              <a:p>
                <a:pPr marL="166688" indent="-166688" defTabSz="1289050" fontAlgn="auto">
                  <a:lnSpc>
                    <a:spcPct val="90000"/>
                  </a:lnSpc>
                  <a:spcAft>
                    <a:spcPts val="240"/>
                  </a:spcAft>
                  <a:buSzPct val="96000"/>
                  <a:buFont typeface="Arial"/>
                  <a:buChar char="•"/>
                  <a:defRPr/>
                </a:pPr>
                <a:r>
                  <a:rPr lang="en-US" sz="1400" dirty="0" smtClean="0"/>
                  <a:t>3 meals per day with 3 snacks per day.</a:t>
                </a:r>
              </a:p>
              <a:p>
                <a:pPr marL="166688" indent="-166688" defTabSz="1289050" fontAlgn="auto">
                  <a:lnSpc>
                    <a:spcPct val="90000"/>
                  </a:lnSpc>
                  <a:spcAft>
                    <a:spcPts val="240"/>
                  </a:spcAft>
                  <a:buSzPct val="96000"/>
                  <a:buFont typeface="Arial"/>
                  <a:buChar char="•"/>
                  <a:defRPr/>
                </a:pPr>
                <a:r>
                  <a:rPr lang="en-US" sz="1400" dirty="0" smtClean="0"/>
                  <a:t>Sugar-free Diet</a:t>
                </a:r>
              </a:p>
              <a:p>
                <a:pPr marL="166688" indent="-166688" defTabSz="1289050" fontAlgn="auto">
                  <a:lnSpc>
                    <a:spcPct val="90000"/>
                  </a:lnSpc>
                  <a:spcAft>
                    <a:spcPts val="240"/>
                  </a:spcAft>
                  <a:buSzPct val="92000"/>
                  <a:buFont typeface="Arial"/>
                  <a:buChar char="•"/>
                  <a:defRPr/>
                </a:pPr>
                <a:r>
                  <a:rPr lang="en-US" sz="1400" dirty="0" smtClean="0"/>
                  <a:t> Caffeine-free Diet</a:t>
                </a:r>
                <a:endParaRPr lang="en-US" sz="1400" dirty="0"/>
              </a:p>
              <a:p>
                <a:pPr marL="166688" indent="-166688" defTabSz="1289050" fontAlgn="auto">
                  <a:lnSpc>
                    <a:spcPct val="90000"/>
                  </a:lnSpc>
                  <a:spcAft>
                    <a:spcPts val="240"/>
                  </a:spcAft>
                  <a:defRPr/>
                </a:pPr>
                <a:endParaRPr lang="en-US" sz="2000" b="1" dirty="0"/>
              </a:p>
            </p:txBody>
          </p:sp>
        </p:grpSp>
      </p:grpSp>
      <p:sp>
        <p:nvSpPr>
          <p:cNvPr id="3" name="Rectangle 2"/>
          <p:cNvSpPr/>
          <p:nvPr/>
        </p:nvSpPr>
        <p:spPr>
          <a:xfrm>
            <a:off x="3505200" y="3352800"/>
            <a:ext cx="2133600" cy="2090829"/>
          </a:xfrm>
          <a:prstGeom prst="rect">
            <a:avLst/>
          </a:prstGeom>
        </p:spPr>
        <p:txBody>
          <a:bodyPr wrap="square">
            <a:spAutoFit/>
          </a:bodyPr>
          <a:lstStyle/>
          <a:p>
            <a:pPr algn="ctr" defTabSz="1289050" fontAlgn="auto">
              <a:lnSpc>
                <a:spcPct val="90000"/>
              </a:lnSpc>
              <a:spcAft>
                <a:spcPct val="35000"/>
              </a:spcAft>
              <a:defRPr/>
            </a:pPr>
            <a:r>
              <a:rPr lang="en-US" sz="2000" b="1" dirty="0" smtClean="0">
                <a:solidFill>
                  <a:schemeClr val="bg1"/>
                </a:solidFill>
                <a:latin typeface="+mn-lt"/>
              </a:rPr>
              <a:t>Recreation</a:t>
            </a:r>
          </a:p>
          <a:p>
            <a:pPr algn="ctr" defTabSz="1289050" fontAlgn="auto">
              <a:lnSpc>
                <a:spcPct val="50000"/>
              </a:lnSpc>
              <a:spcAft>
                <a:spcPct val="35000"/>
              </a:spcAft>
              <a:defRPr/>
            </a:pPr>
            <a:endParaRPr lang="en-US" sz="800" dirty="0">
              <a:solidFill>
                <a:schemeClr val="bg1"/>
              </a:solidFill>
              <a:latin typeface="+mn-lt"/>
            </a:endParaRPr>
          </a:p>
          <a:p>
            <a:pPr marL="166688" indent="-166688" defTabSz="1289050" fontAlgn="auto">
              <a:lnSpc>
                <a:spcPct val="90000"/>
              </a:lnSpc>
              <a:spcAft>
                <a:spcPts val="240"/>
              </a:spcAft>
              <a:buSzPct val="96000"/>
              <a:buFont typeface="Arial"/>
              <a:buChar char="•"/>
              <a:defRPr/>
            </a:pPr>
            <a:r>
              <a:rPr lang="en-US" sz="1200" dirty="0" smtClean="0">
                <a:solidFill>
                  <a:schemeClr val="bg1"/>
                </a:solidFill>
                <a:latin typeface="+mn-lt"/>
              </a:rPr>
              <a:t>Basketball</a:t>
            </a:r>
          </a:p>
          <a:p>
            <a:pPr marL="166688" indent="-166688" defTabSz="1289050" fontAlgn="auto">
              <a:lnSpc>
                <a:spcPct val="90000"/>
              </a:lnSpc>
              <a:spcAft>
                <a:spcPts val="240"/>
              </a:spcAft>
              <a:buSzPct val="96000"/>
              <a:buFont typeface="Arial"/>
              <a:buChar char="•"/>
              <a:defRPr/>
            </a:pPr>
            <a:r>
              <a:rPr lang="en-US" sz="1200" dirty="0" smtClean="0">
                <a:solidFill>
                  <a:schemeClr val="bg1"/>
                </a:solidFill>
                <a:latin typeface="+mn-lt"/>
              </a:rPr>
              <a:t>Softball</a:t>
            </a:r>
          </a:p>
          <a:p>
            <a:pPr marL="166688" indent="-166688" defTabSz="1289050" fontAlgn="auto">
              <a:lnSpc>
                <a:spcPct val="90000"/>
              </a:lnSpc>
              <a:spcAft>
                <a:spcPts val="240"/>
              </a:spcAft>
              <a:buSzPct val="96000"/>
              <a:buFont typeface="Arial"/>
              <a:buChar char="•"/>
              <a:defRPr/>
            </a:pPr>
            <a:r>
              <a:rPr lang="en-US" sz="1200" dirty="0" smtClean="0">
                <a:solidFill>
                  <a:schemeClr val="bg1"/>
                </a:solidFill>
                <a:latin typeface="+mn-lt"/>
              </a:rPr>
              <a:t>Running</a:t>
            </a:r>
          </a:p>
          <a:p>
            <a:pPr marL="166688" indent="-166688" defTabSz="1289050" fontAlgn="auto">
              <a:lnSpc>
                <a:spcPct val="90000"/>
              </a:lnSpc>
              <a:spcAft>
                <a:spcPts val="240"/>
              </a:spcAft>
              <a:buSzPct val="96000"/>
              <a:buFont typeface="Arial"/>
              <a:buChar char="•"/>
              <a:defRPr/>
            </a:pPr>
            <a:r>
              <a:rPr lang="en-US" sz="1200" dirty="0" smtClean="0">
                <a:solidFill>
                  <a:schemeClr val="bg1"/>
                </a:solidFill>
                <a:latin typeface="+mn-lt"/>
              </a:rPr>
              <a:t>Hiking</a:t>
            </a:r>
          </a:p>
          <a:p>
            <a:pPr marL="166688" indent="-166688" defTabSz="1289050" fontAlgn="auto">
              <a:lnSpc>
                <a:spcPct val="90000"/>
              </a:lnSpc>
              <a:spcAft>
                <a:spcPts val="240"/>
              </a:spcAft>
              <a:buSzPct val="96000"/>
              <a:buFont typeface="Arial"/>
              <a:buChar char="•"/>
              <a:defRPr/>
            </a:pPr>
            <a:r>
              <a:rPr lang="en-US" sz="1200" dirty="0" smtClean="0">
                <a:solidFill>
                  <a:schemeClr val="bg1"/>
                </a:solidFill>
                <a:latin typeface="+mn-lt"/>
              </a:rPr>
              <a:t>Volley Ball</a:t>
            </a:r>
          </a:p>
          <a:p>
            <a:pPr marL="166688" indent="-166688" defTabSz="1289050" fontAlgn="auto">
              <a:lnSpc>
                <a:spcPct val="90000"/>
              </a:lnSpc>
              <a:spcAft>
                <a:spcPts val="240"/>
              </a:spcAft>
              <a:buSzPct val="96000"/>
              <a:buFont typeface="Arial"/>
              <a:buChar char="•"/>
              <a:defRPr/>
            </a:pPr>
            <a:r>
              <a:rPr lang="en-US" sz="1200" dirty="0" smtClean="0">
                <a:solidFill>
                  <a:schemeClr val="bg1"/>
                </a:solidFill>
                <a:latin typeface="+mn-lt"/>
              </a:rPr>
              <a:t>Weight lifting</a:t>
            </a:r>
          </a:p>
          <a:p>
            <a:pPr marL="166688" indent="-166688" defTabSz="1289050" fontAlgn="auto">
              <a:lnSpc>
                <a:spcPct val="90000"/>
              </a:lnSpc>
              <a:spcAft>
                <a:spcPts val="240"/>
              </a:spcAft>
              <a:buSzPct val="96000"/>
              <a:buFont typeface="Arial"/>
              <a:buChar char="•"/>
              <a:defRPr/>
            </a:pPr>
            <a:r>
              <a:rPr lang="en-US" sz="1200" dirty="0" smtClean="0">
                <a:solidFill>
                  <a:schemeClr val="bg1"/>
                </a:solidFill>
                <a:latin typeface="+mn-lt"/>
              </a:rPr>
              <a:t>Disc Golf</a:t>
            </a:r>
          </a:p>
          <a:p>
            <a:pPr marL="166688" indent="-166688" defTabSz="1289050" fontAlgn="auto">
              <a:lnSpc>
                <a:spcPct val="90000"/>
              </a:lnSpc>
              <a:spcAft>
                <a:spcPts val="240"/>
              </a:spcAft>
              <a:buSzPct val="96000"/>
              <a:buFont typeface="Arial"/>
              <a:buChar char="•"/>
              <a:defRPr/>
            </a:pPr>
            <a:endParaRPr lang="en-US" sz="1200" b="1" dirty="0">
              <a:solidFill>
                <a:schemeClr val="bg2">
                  <a:lumMod val="90000"/>
                </a:schemeClr>
              </a:solidFill>
            </a:endParaRPr>
          </a:p>
        </p:txBody>
      </p:sp>
      <p:pic>
        <p:nvPicPr>
          <p:cNvPr id="21" name="Picture 20" descr="Deekon's iPad 048.jpg"/>
          <p:cNvPicPr>
            <a:picLocks noChangeAspect="1"/>
          </p:cNvPicPr>
          <p:nvPr/>
        </p:nvPicPr>
        <p:blipFill>
          <a:blip r:embed="rId4" cstate="print"/>
          <a:srcRect r="38298"/>
          <a:stretch>
            <a:fillRect/>
          </a:stretch>
        </p:blipFill>
        <p:spPr>
          <a:xfrm rot="5400000">
            <a:off x="3871154" y="1081848"/>
            <a:ext cx="1325492" cy="2514600"/>
          </a:xfrm>
          <a:prstGeom prst="roundRect">
            <a:avLst>
              <a:gd name="adj" fmla="val 11111"/>
            </a:avLst>
          </a:prstGeom>
          <a:ln w="57150" cap="rnd">
            <a:solidFill>
              <a:schemeClr val="bg1"/>
            </a:solidFill>
            <a:prstDash val="solid"/>
          </a:ln>
          <a:effectLst>
            <a:outerShdw blurRad="50800" dist="38100" dir="5400000" sx="102000" sy="102000" algn="t" rotWithShape="0">
              <a:schemeClr val="tx2">
                <a:alpha val="84000"/>
              </a:schemeClr>
            </a:outerShdw>
          </a:effectLst>
          <a:scene3d>
            <a:camera prst="perspectiveFront" fov="5400000"/>
            <a:lightRig rig="threePt" dir="t">
              <a:rot lat="0" lon="0" rev="19200000"/>
            </a:lightRig>
          </a:scene3d>
          <a:sp3d extrusionH="25400">
            <a:extrusionClr>
              <a:srgbClr val="FFFFFF"/>
            </a:extrusion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534400" cy="533400"/>
          </a:xfrm>
        </p:spPr>
        <p:txBody>
          <a:bodyPr>
            <a:normAutofit fontScale="90000"/>
          </a:bodyPr>
          <a:lstStyle/>
          <a:p>
            <a:pPr algn="r"/>
            <a:r>
              <a:rPr lang="en-US" dirty="0" smtClean="0"/>
              <a:t>Cultural projects</a:t>
            </a:r>
            <a:endParaRPr lang="en-US" dirty="0"/>
          </a:p>
        </p:txBody>
      </p:sp>
      <p:pic>
        <p:nvPicPr>
          <p:cNvPr id="5" name="Picture 2" descr="N:\Culture\Resident work 2016\IMG_016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877218"/>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N:\Culture\Resident work 2016\medwheel necklace2. 516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905000"/>
            <a:ext cx="33528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711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graffitti copy.jpg"/>
          <p:cNvPicPr>
            <a:picLocks noGrp="1" noChangeAspect="1"/>
          </p:cNvPicPr>
          <p:nvPr>
            <p:ph idx="1"/>
          </p:nvPr>
        </p:nvPicPr>
        <p:blipFill>
          <a:blip r:embed="rId3" cstate="print"/>
          <a:stretch>
            <a:fillRect/>
          </a:stretch>
        </p:blipFill>
        <p:spPr>
          <a:xfrm>
            <a:off x="0" y="0"/>
            <a:ext cx="9448800" cy="7239000"/>
          </a:xfrm>
        </p:spPr>
      </p:pic>
    </p:spTree>
    <p:extLst>
      <p:ext uri="{BB962C8B-B14F-4D97-AF65-F5344CB8AC3E}">
        <p14:creationId xmlns:p14="http://schemas.microsoft.com/office/powerpoint/2010/main" val="500943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69283760"/>
              </p:ext>
            </p:extLst>
          </p:nvPr>
        </p:nvGraphicFramePr>
        <p:xfrm>
          <a:off x="228600" y="1295400"/>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905000" y="533400"/>
            <a:ext cx="6858000" cy="523220"/>
          </a:xfrm>
          <a:prstGeom prst="rect">
            <a:avLst/>
          </a:prstGeom>
          <a:noFill/>
          <a:effectLst>
            <a:reflection blurRad="6350" stA="52000" endA="300" endPos="35000" dir="5400000" sy="-100000" algn="bl" rotWithShape="0"/>
          </a:effectLst>
        </p:spPr>
        <p:txBody>
          <a:bodyPr>
            <a:spAutoFit/>
          </a:bodyPr>
          <a:lstStyle/>
          <a:p>
            <a:pPr algn="r" fontAlgn="auto">
              <a:spcBef>
                <a:spcPts val="0"/>
              </a:spcBef>
              <a:spcAft>
                <a:spcPts val="0"/>
              </a:spcAft>
              <a:defRPr/>
            </a:pPr>
            <a:r>
              <a:rPr lang="en-US" sz="2800" dirty="0" smtClean="0">
                <a:latin typeface="+mn-lt"/>
                <a:cs typeface="+mn-cs"/>
              </a:rPr>
              <a:t>ANIMAL TEACHINGS</a:t>
            </a:r>
            <a:endParaRPr lang="en-US" sz="2800" dirty="0">
              <a:latin typeface="+mn-lt"/>
              <a:cs typeface="+mn-cs"/>
            </a:endParaRPr>
          </a:p>
        </p:txBody>
      </p:sp>
      <p:pic>
        <p:nvPicPr>
          <p:cNvPr id="29700" name="Picture 6" descr="Logo_no_text.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4121125" y="2943896"/>
            <a:ext cx="1158875" cy="1143979"/>
          </a:xfrm>
          <a:prstGeom prst="rect">
            <a:avLst/>
          </a:prstGeom>
          <a:noFill/>
          <a:ln w="9525">
            <a:noFill/>
            <a:miter lim="800000"/>
            <a:headEnd/>
            <a:tailEnd/>
          </a:ln>
        </p:spPr>
      </p:pic>
      <p:sp>
        <p:nvSpPr>
          <p:cNvPr id="2" name="TextBox 1"/>
          <p:cNvSpPr txBox="1"/>
          <p:nvPr/>
        </p:nvSpPr>
        <p:spPr>
          <a:xfrm>
            <a:off x="6215130" y="4648200"/>
            <a:ext cx="2743200" cy="1077218"/>
          </a:xfrm>
          <a:prstGeom prst="rect">
            <a:avLst/>
          </a:prstGeom>
          <a:noFill/>
        </p:spPr>
        <p:txBody>
          <a:bodyPr wrap="square" rtlCol="0">
            <a:spAutoFit/>
          </a:bodyPr>
          <a:lstStyle/>
          <a:p>
            <a:r>
              <a:rPr lang="en-US" sz="1600" dirty="0" smtClean="0"/>
              <a:t>Teachings through stories</a:t>
            </a:r>
          </a:p>
          <a:p>
            <a:r>
              <a:rPr lang="en-US" sz="1600" dirty="0" smtClean="0"/>
              <a:t>Teachings through skits</a:t>
            </a:r>
          </a:p>
          <a:p>
            <a:r>
              <a:rPr lang="en-US" sz="1600" dirty="0" smtClean="0"/>
              <a:t>Discussing traits</a:t>
            </a:r>
          </a:p>
          <a:p>
            <a:r>
              <a:rPr lang="en-US" sz="1600" dirty="0" smtClean="0"/>
              <a:t>Bring self-awareness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B85EF98-0437-4656-A976-431C71B52A4A}"/>
                                            </p:graphicEl>
                                          </p:spTgt>
                                        </p:tgtEl>
                                        <p:attrNameLst>
                                          <p:attrName>style.visibility</p:attrName>
                                        </p:attrNameLst>
                                      </p:cBhvr>
                                      <p:to>
                                        <p:strVal val="visible"/>
                                      </p:to>
                                    </p:set>
                                    <p:animEffect transition="in" filter="fade">
                                      <p:cBhvr>
                                        <p:cTn id="7" dur="2000"/>
                                        <p:tgtEl>
                                          <p:spTgt spid="5">
                                            <p:graphicEl>
                                              <a:dgm id="{9B85EF98-0437-4656-A976-431C71B52A4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5086A0FF-353B-4995-8E78-C8C47A2C2DA7}"/>
                                            </p:graphicEl>
                                          </p:spTgt>
                                        </p:tgtEl>
                                        <p:attrNameLst>
                                          <p:attrName>style.visibility</p:attrName>
                                        </p:attrNameLst>
                                      </p:cBhvr>
                                      <p:to>
                                        <p:strVal val="visible"/>
                                      </p:to>
                                    </p:set>
                                    <p:animEffect transition="in" filter="fade">
                                      <p:cBhvr>
                                        <p:cTn id="12" dur="2000"/>
                                        <p:tgtEl>
                                          <p:spTgt spid="5">
                                            <p:graphicEl>
                                              <a:dgm id="{5086A0FF-353B-4995-8E78-C8C47A2C2DA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1FA6ED4-8858-4364-8AE4-699BDA46F4C7}"/>
                                            </p:graphicEl>
                                          </p:spTgt>
                                        </p:tgtEl>
                                        <p:attrNameLst>
                                          <p:attrName>style.visibility</p:attrName>
                                        </p:attrNameLst>
                                      </p:cBhvr>
                                      <p:to>
                                        <p:strVal val="visible"/>
                                      </p:to>
                                    </p:set>
                                    <p:animEffect transition="in" filter="fade">
                                      <p:cBhvr>
                                        <p:cTn id="17" dur="2000"/>
                                        <p:tgtEl>
                                          <p:spTgt spid="5">
                                            <p:graphicEl>
                                              <a:dgm id="{31FA6ED4-8858-4364-8AE4-699BDA46F4C7}"/>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31BA84F2-E4A7-488B-9917-20A068AF451F}"/>
                                            </p:graphicEl>
                                          </p:spTgt>
                                        </p:tgtEl>
                                        <p:attrNameLst>
                                          <p:attrName>style.visibility</p:attrName>
                                        </p:attrNameLst>
                                      </p:cBhvr>
                                      <p:to>
                                        <p:strVal val="visible"/>
                                      </p:to>
                                    </p:set>
                                    <p:animEffect transition="in" filter="fade">
                                      <p:cBhvr>
                                        <p:cTn id="20" dur="2000"/>
                                        <p:tgtEl>
                                          <p:spTgt spid="5">
                                            <p:graphicEl>
                                              <a:dgm id="{31BA84F2-E4A7-488B-9917-20A068AF451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A7B2C9ED-B804-44DD-98E3-6784335E6DAB}"/>
                                            </p:graphicEl>
                                          </p:spTgt>
                                        </p:tgtEl>
                                        <p:attrNameLst>
                                          <p:attrName>style.visibility</p:attrName>
                                        </p:attrNameLst>
                                      </p:cBhvr>
                                      <p:to>
                                        <p:strVal val="visible"/>
                                      </p:to>
                                    </p:set>
                                    <p:animEffect transition="in" filter="fade">
                                      <p:cBhvr>
                                        <p:cTn id="25" dur="2000"/>
                                        <p:tgtEl>
                                          <p:spTgt spid="5">
                                            <p:graphicEl>
                                              <a:dgm id="{A7B2C9ED-B804-44DD-98E3-6784335E6DAB}"/>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0408EB52-506B-4F6A-8EAE-BB9951E21C0E}"/>
                                            </p:graphicEl>
                                          </p:spTgt>
                                        </p:tgtEl>
                                        <p:attrNameLst>
                                          <p:attrName>style.visibility</p:attrName>
                                        </p:attrNameLst>
                                      </p:cBhvr>
                                      <p:to>
                                        <p:strVal val="visible"/>
                                      </p:to>
                                    </p:set>
                                    <p:animEffect transition="in" filter="fade">
                                      <p:cBhvr>
                                        <p:cTn id="28" dur="2000"/>
                                        <p:tgtEl>
                                          <p:spTgt spid="5">
                                            <p:graphicEl>
                                              <a:dgm id="{0408EB52-506B-4F6A-8EAE-BB9951E21C0E}"/>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graphicEl>
                                              <a:dgm id="{BE05796C-822B-4A09-BACC-DD2D5F1A65F7}"/>
                                            </p:graphicEl>
                                          </p:spTgt>
                                        </p:tgtEl>
                                        <p:attrNameLst>
                                          <p:attrName>style.visibility</p:attrName>
                                        </p:attrNameLst>
                                      </p:cBhvr>
                                      <p:to>
                                        <p:strVal val="visible"/>
                                      </p:to>
                                    </p:set>
                                    <p:animEffect transition="in" filter="fade">
                                      <p:cBhvr>
                                        <p:cTn id="33" dur="2000"/>
                                        <p:tgtEl>
                                          <p:spTgt spid="5">
                                            <p:graphicEl>
                                              <a:dgm id="{BE05796C-822B-4A09-BACC-DD2D5F1A65F7}"/>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graphicEl>
                                              <a:dgm id="{4BE2C8DD-194F-4B94-AE73-F7174B5C5C36}"/>
                                            </p:graphicEl>
                                          </p:spTgt>
                                        </p:tgtEl>
                                        <p:attrNameLst>
                                          <p:attrName>style.visibility</p:attrName>
                                        </p:attrNameLst>
                                      </p:cBhvr>
                                      <p:to>
                                        <p:strVal val="visible"/>
                                      </p:to>
                                    </p:set>
                                    <p:animEffect transition="in" filter="fade">
                                      <p:cBhvr>
                                        <p:cTn id="36" dur="2000"/>
                                        <p:tgtEl>
                                          <p:spTgt spid="5">
                                            <p:graphicEl>
                                              <a:dgm id="{4BE2C8DD-194F-4B94-AE73-F7174B5C5C36}"/>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BEEA271A-1244-4298-8B48-DC9855B35157}"/>
                                            </p:graphicEl>
                                          </p:spTgt>
                                        </p:tgtEl>
                                        <p:attrNameLst>
                                          <p:attrName>style.visibility</p:attrName>
                                        </p:attrNameLst>
                                      </p:cBhvr>
                                      <p:to>
                                        <p:strVal val="visible"/>
                                      </p:to>
                                    </p:set>
                                    <p:animEffect transition="in" filter="fade">
                                      <p:cBhvr>
                                        <p:cTn id="39" dur="2000"/>
                                        <p:tgtEl>
                                          <p:spTgt spid="5">
                                            <p:graphicEl>
                                              <a:dgm id="{BEEA271A-1244-4298-8B48-DC9855B3515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M:\Publishing Images\Images\HL7N_0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31098" y="1752600"/>
            <a:ext cx="683420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552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686800" cy="838200"/>
          </a:xfrm>
        </p:spPr>
        <p:txBody>
          <a:bodyPr/>
          <a:lstStyle/>
          <a:p>
            <a:pPr algn="r"/>
            <a:r>
              <a:rPr lang="en-US" dirty="0" smtClean="0"/>
              <a:t>Rites of Passage</a:t>
            </a:r>
            <a:endParaRPr lang="en-US" dirty="0"/>
          </a:p>
        </p:txBody>
      </p:sp>
      <p:pic>
        <p:nvPicPr>
          <p:cNvPr id="4" name="Content Placeholder 3" descr="Loren Swan Teepee.JPG"/>
          <p:cNvPicPr>
            <a:picLocks noGrp="1" noChangeAspect="1"/>
          </p:cNvPicPr>
          <p:nvPr>
            <p:ph idx="1"/>
          </p:nvPr>
        </p:nvPicPr>
        <p:blipFill>
          <a:blip r:embed="rId2" cstate="print"/>
          <a:stretch>
            <a:fillRect/>
          </a:stretch>
        </p:blipFill>
        <p:spPr>
          <a:xfrm>
            <a:off x="2514600" y="1828800"/>
            <a:ext cx="4114800" cy="408764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686800" cy="838200"/>
          </a:xfrm>
        </p:spPr>
        <p:txBody>
          <a:bodyPr/>
          <a:lstStyle/>
          <a:p>
            <a:pPr algn="r"/>
            <a:r>
              <a:rPr lang="en-US" dirty="0" smtClean="0"/>
              <a:t>Music program</a:t>
            </a:r>
            <a:endParaRPr lang="en-US" dirty="0"/>
          </a:p>
        </p:txBody>
      </p:sp>
      <p:sp>
        <p:nvSpPr>
          <p:cNvPr id="7" name="TextBox 6"/>
          <p:cNvSpPr txBox="1"/>
          <p:nvPr/>
        </p:nvSpPr>
        <p:spPr>
          <a:xfrm>
            <a:off x="381000" y="1945481"/>
            <a:ext cx="2971800" cy="3416320"/>
          </a:xfrm>
          <a:prstGeom prst="rect">
            <a:avLst/>
          </a:prstGeom>
          <a:noFill/>
        </p:spPr>
        <p:txBody>
          <a:bodyPr wrap="square" rtlCol="0">
            <a:spAutoFit/>
          </a:bodyPr>
          <a:lstStyle/>
          <a:p>
            <a:r>
              <a:rPr lang="en-US" dirty="0" smtClean="0"/>
              <a:t>The Music Program records hundreds of songs by our young residents. Many of those songs have been selected to be on a featured album.</a:t>
            </a:r>
          </a:p>
          <a:p>
            <a:endParaRPr lang="en-US" dirty="0" smtClean="0"/>
          </a:p>
          <a:p>
            <a:r>
              <a:rPr lang="en-US" dirty="0" smtClean="0"/>
              <a:t>The Music Program has become a core therapeutic tool for the clinical team in addressing trauma and addiction.</a:t>
            </a:r>
            <a:endParaRPr lang="en-US" dirty="0"/>
          </a:p>
        </p:txBody>
      </p:sp>
      <p:pic>
        <p:nvPicPr>
          <p:cNvPr id="3074"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295400"/>
            <a:ext cx="4553210" cy="5031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Samantha_ Grandpa fix.wav">
            <a:hlinkClick r:id="" action="ppaction://media"/>
          </p:cNvPr>
          <p:cNvPicPr>
            <a:picLocks noRot="1" noChangeAspect="1"/>
          </p:cNvPicPr>
          <p:nvPr>
            <a:audioFile r:link="rId1"/>
          </p:nvPr>
        </p:nvPicPr>
        <p:blipFill>
          <a:blip r:embed="rId5" cstate="print"/>
          <a:stretch>
            <a:fillRect/>
          </a:stretch>
        </p:blipFill>
        <p:spPr>
          <a:xfrm>
            <a:off x="762000" y="5715000"/>
            <a:ext cx="533400" cy="533400"/>
          </a:xfrm>
          <a:prstGeom prst="rect">
            <a:avLst/>
          </a:prstGeom>
        </p:spPr>
      </p:pic>
      <p:pic>
        <p:nvPicPr>
          <p:cNvPr id="10" name="Kawika FT Josh_ Neva Gone Stop fix 2.wav">
            <a:hlinkClick r:id="" action="ppaction://media"/>
          </p:cNvPr>
          <p:cNvPicPr>
            <a:picLocks noRot="1" noChangeAspect="1"/>
          </p:cNvPicPr>
          <p:nvPr>
            <a:audioFile r:link="rId2"/>
          </p:nvPr>
        </p:nvPicPr>
        <p:blipFill>
          <a:blip r:embed="rId6" cstate="print"/>
          <a:stretch>
            <a:fillRect/>
          </a:stretch>
        </p:blipFill>
        <p:spPr>
          <a:xfrm>
            <a:off x="2514600" y="5638800"/>
            <a:ext cx="5334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41" fill="hold"/>
                                        <p:tgtEl>
                                          <p:spTgt spid="9"/>
                                        </p:tgtEl>
                                      </p:cBhvr>
                                    </p:cmd>
                                  </p:childTnLst>
                                </p:cTn>
                              </p:par>
                            </p:childTnLst>
                          </p:cTn>
                        </p:par>
                        <p:par>
                          <p:cTn id="7" fill="hold">
                            <p:stCondLst>
                              <p:cond delay="69041"/>
                            </p:stCondLst>
                            <p:childTnLst>
                              <p:par>
                                <p:cTn id="8" presetID="1" presetClass="mediacall" presetSubtype="0" fill="hold" nodeType="afterEffect">
                                  <p:stCondLst>
                                    <p:cond delay="0"/>
                                  </p:stCondLst>
                                  <p:childTnLst>
                                    <p:cmd type="call" cmd="playFrom(0.0)">
                                      <p:cBhvr>
                                        <p:cTn id="9" dur="900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CALENDAR PROJECT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2050" name="Picture 2" descr="C:\Users\danielles\AppData\Local\Microsoft\Windows\Temporary Internet Files\Content.Outlook\CU0ENR2O\IMG_6245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828800"/>
            <a:ext cx="6507480" cy="433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474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CALENDAR PROJECT</a:t>
            </a:r>
            <a:endParaRPr lang="en-US" dirty="0"/>
          </a:p>
        </p:txBody>
      </p:sp>
      <p:sp>
        <p:nvSpPr>
          <p:cNvPr id="3" name="Content Placeholder 2"/>
          <p:cNvSpPr>
            <a:spLocks noGrp="1"/>
          </p:cNvSpPr>
          <p:nvPr>
            <p:ph idx="1"/>
          </p:nvPr>
        </p:nvSpPr>
        <p:spPr>
          <a:xfrm>
            <a:off x="304800" y="1752600"/>
            <a:ext cx="8686800" cy="4525963"/>
          </a:xfrm>
        </p:spPr>
        <p:txBody>
          <a:bodyPr/>
          <a:lstStyle/>
          <a:p>
            <a:pPr marL="0" indent="0">
              <a:buNone/>
            </a:pPr>
            <a:endParaRPr lang="en-US" dirty="0"/>
          </a:p>
        </p:txBody>
      </p:sp>
      <p:pic>
        <p:nvPicPr>
          <p:cNvPr id="1026" name="Picture 2" descr="C:\Users\danielles\AppData\Local\Microsoft\Windows\Temporary Internet Files\Content.Outlook\CU0ENR2O\IMG_6247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828800"/>
            <a:ext cx="65532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3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descr="Picture 001.jpg"/>
          <p:cNvPicPr>
            <a:picLocks noGrp="1" noChangeAspect="1"/>
          </p:cNvPicPr>
          <p:nvPr>
            <p:ph idx="1"/>
          </p:nvPr>
        </p:nvPicPr>
        <p:blipFill>
          <a:blip r:embed="rId2" cstate="print"/>
          <a:srcRect/>
          <a:stretch>
            <a:fillRect/>
          </a:stretch>
        </p:blipFill>
        <p:spPr>
          <a:xfrm>
            <a:off x="0" y="0"/>
            <a:ext cx="9144000" cy="6964363"/>
          </a:xfrm>
        </p:spPr>
      </p:pic>
      <p:sp>
        <p:nvSpPr>
          <p:cNvPr id="2" name="Title 1"/>
          <p:cNvSpPr>
            <a:spLocks noGrp="1"/>
          </p:cNvSpPr>
          <p:nvPr>
            <p:ph type="title"/>
          </p:nvPr>
        </p:nvSpPr>
        <p:spPr/>
        <p:txBody>
          <a:bodyPr/>
          <a:lstStyle/>
          <a:p>
            <a:pPr eaLnBrk="1" fontAlgn="auto" hangingPunct="1">
              <a:spcAft>
                <a:spcPts val="0"/>
              </a:spcAft>
              <a:defRPr/>
            </a:pPr>
            <a:r>
              <a:rPr lang="en-US" dirty="0" smtClean="0"/>
              <a:t>A rainbow of hope for our youth</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838200"/>
          </a:xfrm>
        </p:spPr>
        <p:txBody>
          <a:bodyPr/>
          <a:lstStyle/>
          <a:p>
            <a:pPr eaLnBrk="1" fontAlgn="auto" hangingPunct="1">
              <a:spcAft>
                <a:spcPts val="0"/>
              </a:spcAft>
              <a:defRPr/>
            </a:pPr>
            <a:r>
              <a:rPr lang="en-US" dirty="0" smtClean="0"/>
              <a:t>Seven tribal nations came together</a:t>
            </a:r>
            <a:endParaRPr lang="en-US" dirty="0"/>
          </a:p>
        </p:txBody>
      </p:sp>
      <p:sp>
        <p:nvSpPr>
          <p:cNvPr id="3" name="Content Placeholder 2"/>
          <p:cNvSpPr>
            <a:spLocks noGrp="1"/>
          </p:cNvSpPr>
          <p:nvPr>
            <p:ph idx="1"/>
          </p:nvPr>
        </p:nvSpPr>
        <p:spPr>
          <a:xfrm>
            <a:off x="304800" y="2027237"/>
            <a:ext cx="8305800" cy="4449763"/>
          </a:xfrm>
        </p:spPr>
        <p:txBody>
          <a:bodyPr>
            <a:normAutofit/>
          </a:bodyPr>
          <a:lstStyle/>
          <a:p>
            <a:pPr eaLnBrk="1" fontAlgn="auto" hangingPunct="1">
              <a:spcAft>
                <a:spcPts val="0"/>
              </a:spcAft>
              <a:buFont typeface="Wingdings 2"/>
              <a:buChar char=""/>
              <a:defRPr/>
            </a:pPr>
            <a:r>
              <a:rPr lang="en-US" sz="2800" dirty="0" smtClean="0"/>
              <a:t>Vision and Foresight of Tribal leaders.</a:t>
            </a:r>
          </a:p>
          <a:p>
            <a:pPr eaLnBrk="1" fontAlgn="auto" hangingPunct="1">
              <a:spcAft>
                <a:spcPts val="0"/>
              </a:spcAft>
              <a:buFont typeface="Wingdings 2"/>
              <a:buChar char=""/>
              <a:defRPr/>
            </a:pPr>
            <a:r>
              <a:rPr lang="en-US" sz="2800" dirty="0" smtClean="0"/>
              <a:t>Spokane, </a:t>
            </a:r>
            <a:r>
              <a:rPr lang="en-US" sz="2800" dirty="0" err="1" smtClean="0"/>
              <a:t>Kalispel</a:t>
            </a:r>
            <a:r>
              <a:rPr lang="en-US" sz="2800" dirty="0" smtClean="0"/>
              <a:t>, Colville, Nez Perce, Kootenai, Coeur D’Alene and Umatilla Tribe.</a:t>
            </a:r>
          </a:p>
          <a:p>
            <a:pPr eaLnBrk="1" fontAlgn="auto" hangingPunct="1">
              <a:spcAft>
                <a:spcPts val="0"/>
              </a:spcAft>
              <a:buFont typeface="Wingdings 2"/>
              <a:buChar char=""/>
              <a:defRPr/>
            </a:pPr>
            <a:r>
              <a:rPr lang="en-US" sz="2800" dirty="0" smtClean="0"/>
              <a:t>Addressed concern of sending “our children” to far away places for help.</a:t>
            </a:r>
          </a:p>
          <a:p>
            <a:pPr eaLnBrk="1" fontAlgn="auto" hangingPunct="1">
              <a:spcAft>
                <a:spcPts val="0"/>
              </a:spcAft>
              <a:buFont typeface="Wingdings 2"/>
              <a:buChar char=""/>
              <a:defRPr/>
            </a:pPr>
            <a:r>
              <a:rPr lang="en-US" sz="2800" dirty="0" smtClean="0"/>
              <a:t>Central site was selected (Spokane)</a:t>
            </a:r>
          </a:p>
          <a:p>
            <a:pPr eaLnBrk="1" fontAlgn="auto" hangingPunct="1">
              <a:spcAft>
                <a:spcPts val="0"/>
              </a:spcAft>
              <a:buFont typeface="Wingdings 2"/>
              <a:buChar char=""/>
              <a:defRPr/>
            </a:pPr>
            <a:r>
              <a:rPr lang="en-US" sz="2800" dirty="0" smtClean="0"/>
              <a:t>Created through Public Law 93.638.</a:t>
            </a:r>
          </a:p>
          <a:p>
            <a:pPr eaLnBrk="1" fontAlgn="auto" hangingPunct="1">
              <a:spcAft>
                <a:spcPts val="0"/>
              </a:spcAft>
              <a:buFont typeface="Wingdings 2"/>
              <a:buChar char=""/>
              <a:defRPr/>
            </a:pPr>
            <a:r>
              <a:rPr lang="en-US" sz="2800" dirty="0" smtClean="0"/>
              <a:t>Evolved, continued to grow and dream facility was opened in 1996.</a:t>
            </a:r>
            <a:endParaRPr lang="en-US"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danielles\AppData\Local\Microsoft\Windows\Temporary Internet Files\Content.Outlook\CU0ENR2O\HL7N_007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143000"/>
            <a:ext cx="7848600" cy="515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700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bg2">
                <a:shade val="30000"/>
                <a:satMod val="455000"/>
              </a:schemeClr>
              <a:schemeClr val="bg2">
                <a:tint val="95000"/>
                <a:satMod val="120000"/>
              </a:schemeClr>
            </a:duotone>
            <a:lum/>
          </a:blip>
          <a:srcRect/>
          <a:stretch>
            <a:fillRect/>
          </a:stretch>
        </a:blipFill>
        <a:effectLst/>
      </p:bgPr>
    </p:bg>
    <p:spTree>
      <p:nvGrpSpPr>
        <p:cNvPr id="1" name=""/>
        <p:cNvGrpSpPr/>
        <p:nvPr/>
      </p:nvGrpSpPr>
      <p:grpSpPr>
        <a:xfrm>
          <a:off x="0" y="0"/>
          <a:ext cx="0" cy="0"/>
          <a:chOff x="0" y="0"/>
          <a:chExt cx="0" cy="0"/>
        </a:xfrm>
      </p:grpSpPr>
      <p:pic>
        <p:nvPicPr>
          <p:cNvPr id="10" name="Picture 4" descr="Picture 006"/>
          <p:cNvPicPr>
            <a:picLocks noGrp="1" noChangeAspect="1" noChangeArrowheads="1"/>
          </p:cNvPicPr>
          <p:nvPr>
            <p:ph idx="1"/>
          </p:nvPr>
        </p:nvPicPr>
        <p:blipFill>
          <a:blip r:embed="rId4" cstate="print"/>
          <a:srcRect/>
          <a:stretch>
            <a:fillRect/>
          </a:stretch>
        </p:blipFill>
        <p:spPr>
          <a:xfrm>
            <a:off x="762000" y="1143000"/>
            <a:ext cx="7772400" cy="5107202"/>
          </a:xfrm>
        </p:spPr>
      </p:pic>
      <p:sp>
        <p:nvSpPr>
          <p:cNvPr id="2" name="Title 1"/>
          <p:cNvSpPr>
            <a:spLocks noGrp="1"/>
          </p:cNvSpPr>
          <p:nvPr>
            <p:ph type="title"/>
          </p:nvPr>
        </p:nvSpPr>
        <p:spPr>
          <a:xfrm>
            <a:off x="1066800" y="1143000"/>
            <a:ext cx="8686800" cy="838200"/>
          </a:xfrm>
        </p:spPr>
        <p:txBody>
          <a:bodyPr/>
          <a:lstStyle/>
          <a:p>
            <a:pPr eaLnBrk="1" fontAlgn="auto" hangingPunct="1">
              <a:spcAft>
                <a:spcPts val="0"/>
              </a:spcAft>
              <a:defRPr/>
            </a:pPr>
            <a:r>
              <a:rPr lang="en-US" dirty="0" smtClean="0"/>
              <a:t>Our facility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155" decel="100000"/>
                                        <p:tgtEl>
                                          <p:spTgt spid="10"/>
                                        </p:tgtEl>
                                      </p:cBhvr>
                                    </p:animEffect>
                                    <p:animScale>
                                      <p:cBhvr>
                                        <p:cTn id="8" dur="1155" decel="100000"/>
                                        <p:tgtEl>
                                          <p:spTgt spid="10"/>
                                        </p:tgtEl>
                                      </p:cBhvr>
                                      <p:from x="10000" y="10000"/>
                                      <p:to x="200000" y="450000"/>
                                    </p:animScale>
                                    <p:animScale>
                                      <p:cBhvr>
                                        <p:cTn id="9" dur="1845" accel="100000" fill="hold">
                                          <p:stCondLst>
                                            <p:cond delay="1155"/>
                                          </p:stCondLst>
                                        </p:cTn>
                                        <p:tgtEl>
                                          <p:spTgt spid="10"/>
                                        </p:tgtEl>
                                      </p:cBhvr>
                                      <p:from x="200000" y="450000"/>
                                      <p:to x="100000" y="100000"/>
                                    </p:animScale>
                                    <p:set>
                                      <p:cBhvr>
                                        <p:cTn id="10" dur="1155" fill="hold"/>
                                        <p:tgtEl>
                                          <p:spTgt spid="10"/>
                                        </p:tgtEl>
                                        <p:attrNameLst>
                                          <p:attrName>ppt_x</p:attrName>
                                        </p:attrNameLst>
                                      </p:cBhvr>
                                      <p:to>
                                        <p:strVal val="(0.5)"/>
                                      </p:to>
                                    </p:set>
                                    <p:anim from="(0.5)" to="(#ppt_x)" calcmode="lin" valueType="num">
                                      <p:cBhvr>
                                        <p:cTn id="11" dur="1845" accel="100000" fill="hold">
                                          <p:stCondLst>
                                            <p:cond delay="1155"/>
                                          </p:stCondLst>
                                        </p:cTn>
                                        <p:tgtEl>
                                          <p:spTgt spid="10"/>
                                        </p:tgtEl>
                                        <p:attrNameLst>
                                          <p:attrName>ppt_x</p:attrName>
                                        </p:attrNameLst>
                                      </p:cBhvr>
                                    </p:anim>
                                    <p:set>
                                      <p:cBhvr>
                                        <p:cTn id="12" dur="1155" fill="hold"/>
                                        <p:tgtEl>
                                          <p:spTgt spid="10"/>
                                        </p:tgtEl>
                                        <p:attrNameLst>
                                          <p:attrName>ppt_y</p:attrName>
                                        </p:attrNameLst>
                                      </p:cBhvr>
                                      <p:to>
                                        <p:strVal val="(#ppt_y+0.4)"/>
                                      </p:to>
                                    </p:set>
                                    <p:anim from="(#ppt_y+0.4)" to="(#ppt_y)" calcmode="lin" valueType="num">
                                      <p:cBhvr>
                                        <p:cTn id="13" dur="1845" accel="100000" fill="hold">
                                          <p:stCondLst>
                                            <p:cond delay="1155"/>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Picture 002.jpg"/>
          <p:cNvPicPr>
            <a:picLocks noGrp="1" noChangeAspect="1"/>
          </p:cNvPicPr>
          <p:nvPr>
            <p:ph idx="1"/>
          </p:nvPr>
        </p:nvPicPr>
        <p:blipFill>
          <a:blip r:embed="rId3" cstate="print"/>
          <a:srcRect/>
          <a:stretch>
            <a:fillRect/>
          </a:stretch>
        </p:blipFill>
        <p:spPr>
          <a:xfrm>
            <a:off x="533400" y="989013"/>
            <a:ext cx="8153400" cy="5564187"/>
          </a:xfrm>
        </p:spPr>
      </p:pic>
      <p:sp>
        <p:nvSpPr>
          <p:cNvPr id="2" name="Title 1"/>
          <p:cNvSpPr>
            <a:spLocks noGrp="1"/>
          </p:cNvSpPr>
          <p:nvPr>
            <p:ph type="title"/>
          </p:nvPr>
        </p:nvSpPr>
        <p:spPr>
          <a:xfrm>
            <a:off x="685800" y="1143000"/>
            <a:ext cx="2438400" cy="838200"/>
          </a:xfrm>
        </p:spPr>
        <p:txBody>
          <a:bodyPr>
            <a:normAutofit fontScale="90000"/>
          </a:bodyPr>
          <a:lstStyle/>
          <a:p>
            <a:pPr eaLnBrk="1" fontAlgn="auto" hangingPunct="1">
              <a:spcAft>
                <a:spcPts val="0"/>
              </a:spcAft>
              <a:defRPr/>
            </a:pPr>
            <a:r>
              <a:rPr lang="en-US" dirty="0" smtClean="0"/>
              <a:t>Entrance</a:t>
            </a:r>
            <a:br>
              <a:rPr lang="en-US" dirty="0" smtClean="0"/>
            </a:b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descr="Picture 011.jpg"/>
          <p:cNvPicPr>
            <a:picLocks noGrp="1" noChangeAspect="1"/>
          </p:cNvPicPr>
          <p:nvPr>
            <p:ph idx="1"/>
          </p:nvPr>
        </p:nvPicPr>
        <p:blipFill>
          <a:blip r:embed="rId2" cstate="print"/>
          <a:srcRect/>
          <a:stretch>
            <a:fillRect/>
          </a:stretch>
        </p:blipFill>
        <p:spPr>
          <a:xfrm>
            <a:off x="381000" y="1066800"/>
            <a:ext cx="8382000" cy="5410200"/>
          </a:xfrm>
        </p:spPr>
      </p:pic>
      <p:sp>
        <p:nvSpPr>
          <p:cNvPr id="2" name="Title 1"/>
          <p:cNvSpPr>
            <a:spLocks noGrp="1"/>
          </p:cNvSpPr>
          <p:nvPr>
            <p:ph type="title"/>
          </p:nvPr>
        </p:nvSpPr>
        <p:spPr>
          <a:xfrm>
            <a:off x="3886200" y="228600"/>
            <a:ext cx="4800600" cy="838200"/>
          </a:xfrm>
        </p:spPr>
        <p:txBody>
          <a:bodyPr/>
          <a:lstStyle/>
          <a:p>
            <a:pPr eaLnBrk="1" fontAlgn="auto" hangingPunct="1">
              <a:spcAft>
                <a:spcPts val="0"/>
              </a:spcAft>
              <a:defRPr/>
            </a:pPr>
            <a:r>
              <a:rPr lang="en-US" dirty="0" smtClean="0">
                <a:solidFill>
                  <a:schemeClr val="tx2">
                    <a:lumMod val="60000"/>
                    <a:lumOff val="40000"/>
                  </a:schemeClr>
                </a:solidFill>
              </a:rPr>
              <a:t>School and Cafeteria</a:t>
            </a:r>
            <a:endParaRPr lang="en-US"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descr="Picture 005.jpg"/>
          <p:cNvPicPr>
            <a:picLocks noGrp="1" noChangeAspect="1"/>
          </p:cNvPicPr>
          <p:nvPr>
            <p:ph idx="1"/>
          </p:nvPr>
        </p:nvPicPr>
        <p:blipFill>
          <a:blip r:embed="rId3" cstate="print"/>
          <a:srcRect/>
          <a:stretch>
            <a:fillRect/>
          </a:stretch>
        </p:blipFill>
        <p:spPr>
          <a:xfrm>
            <a:off x="838200" y="1066800"/>
            <a:ext cx="7848600" cy="5342922"/>
          </a:xfrm>
        </p:spPr>
      </p:pic>
      <p:sp>
        <p:nvSpPr>
          <p:cNvPr id="2" name="Title 1"/>
          <p:cNvSpPr>
            <a:spLocks noGrp="1"/>
          </p:cNvSpPr>
          <p:nvPr>
            <p:ph type="title"/>
          </p:nvPr>
        </p:nvSpPr>
        <p:spPr>
          <a:xfrm>
            <a:off x="2971800" y="914400"/>
            <a:ext cx="5486400" cy="838200"/>
          </a:xfrm>
        </p:spPr>
        <p:txBody>
          <a:bodyPr/>
          <a:lstStyle/>
          <a:p>
            <a:pPr eaLnBrk="1" fontAlgn="auto" hangingPunct="1">
              <a:spcAft>
                <a:spcPts val="0"/>
              </a:spcAft>
              <a:defRPr/>
            </a:pPr>
            <a:r>
              <a:rPr lang="en-US" dirty="0" smtClean="0"/>
              <a:t>The medicine wheel</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3" descr="Talking Circle 1.JPG"/>
          <p:cNvPicPr>
            <a:picLocks noGrp="1" noChangeAspect="1"/>
          </p:cNvPicPr>
          <p:nvPr>
            <p:ph idx="1"/>
          </p:nvPr>
        </p:nvPicPr>
        <p:blipFill>
          <a:blip r:embed="rId2" cstate="print"/>
          <a:srcRect/>
          <a:stretch>
            <a:fillRect/>
          </a:stretch>
        </p:blipFill>
        <p:spPr>
          <a:xfrm>
            <a:off x="838200" y="1066800"/>
            <a:ext cx="7850687" cy="5257800"/>
          </a:xfrm>
        </p:spPr>
      </p:pic>
      <p:sp>
        <p:nvSpPr>
          <p:cNvPr id="2" name="Title 1"/>
          <p:cNvSpPr>
            <a:spLocks noGrp="1"/>
          </p:cNvSpPr>
          <p:nvPr>
            <p:ph type="title"/>
          </p:nvPr>
        </p:nvSpPr>
        <p:spPr>
          <a:xfrm>
            <a:off x="3733800" y="152400"/>
            <a:ext cx="4267200" cy="838200"/>
          </a:xfrm>
        </p:spPr>
        <p:txBody>
          <a:bodyPr/>
          <a:lstStyle/>
          <a:p>
            <a:pPr eaLnBrk="1" fontAlgn="auto" hangingPunct="1">
              <a:spcAft>
                <a:spcPts val="0"/>
              </a:spcAft>
              <a:defRPr/>
            </a:pPr>
            <a:r>
              <a:rPr lang="en-US" dirty="0" smtClean="0">
                <a:solidFill>
                  <a:schemeClr val="tx2">
                    <a:lumMod val="60000"/>
                    <a:lumOff val="40000"/>
                  </a:schemeClr>
                </a:solidFill>
              </a:rPr>
              <a:t>The talking circle</a:t>
            </a:r>
            <a:endParaRPr lang="en-US"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12723</TotalTime>
  <Words>923</Words>
  <Application>Microsoft Office PowerPoint</Application>
  <PresentationFormat>On-screen Show (4:3)</PresentationFormat>
  <Paragraphs>114</Paragraphs>
  <Slides>26</Slides>
  <Notes>6</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Trek</vt:lpstr>
      <vt:lpstr>Residential Treatment for Addicted Youth</vt:lpstr>
      <vt:lpstr>PowerPoint Presentation</vt:lpstr>
      <vt:lpstr>Seven tribal nations came together</vt:lpstr>
      <vt:lpstr>PowerPoint Presentation</vt:lpstr>
      <vt:lpstr>Our facility</vt:lpstr>
      <vt:lpstr>Entrance </vt:lpstr>
      <vt:lpstr>School and Cafeteria</vt:lpstr>
      <vt:lpstr>The medicine wheel</vt:lpstr>
      <vt:lpstr>The talking circle</vt:lpstr>
      <vt:lpstr>The inner circle and flags</vt:lpstr>
      <vt:lpstr>PowerPoint Presentation</vt:lpstr>
      <vt:lpstr>Outdoor recreation</vt:lpstr>
      <vt:lpstr>Wildlife at the lodge</vt:lpstr>
      <vt:lpstr>Overall Compliance standards</vt:lpstr>
      <vt:lpstr>Resident profile</vt:lpstr>
      <vt:lpstr>Holistic and therapeutic community</vt:lpstr>
      <vt:lpstr>Program components</vt:lpstr>
      <vt:lpstr>Program components (cont’d)</vt:lpstr>
      <vt:lpstr>Cultural projects</vt:lpstr>
      <vt:lpstr>PowerPoint Presentation</vt:lpstr>
      <vt:lpstr>PowerPoint Presentation</vt:lpstr>
      <vt:lpstr>Rites of Passage</vt:lpstr>
      <vt:lpstr>Music program</vt:lpstr>
      <vt:lpstr>CALENDAR PROJECT</vt:lpstr>
      <vt:lpstr>CALENDAR PROJECT</vt:lpstr>
      <vt:lpstr>A rainbow of hope for our youth</vt:lpstr>
    </vt:vector>
  </TitlesOfParts>
  <Company>Healing Lodge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Treatment for Addicted Youth</dc:title>
  <dc:creator>martinaw</dc:creator>
  <cp:lastModifiedBy>danielles</cp:lastModifiedBy>
  <cp:revision>206</cp:revision>
  <cp:lastPrinted>2016-07-22T19:11:01Z</cp:lastPrinted>
  <dcterms:created xsi:type="dcterms:W3CDTF">2009-09-22T19:26:07Z</dcterms:created>
  <dcterms:modified xsi:type="dcterms:W3CDTF">2017-08-15T20:52:36Z</dcterms:modified>
</cp:coreProperties>
</file>