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6" r:id="rId3"/>
    <p:sldId id="267" r:id="rId4"/>
    <p:sldId id="257" r:id="rId5"/>
    <p:sldId id="258" r:id="rId6"/>
    <p:sldId id="259" r:id="rId7"/>
    <p:sldId id="261" r:id="rId8"/>
    <p:sldId id="263" r:id="rId9"/>
    <p:sldId id="262" r:id="rId10"/>
    <p:sldId id="264" r:id="rId11"/>
    <p:sldId id="265" r:id="rId12"/>
  </p:sldIdLst>
  <p:sldSz cx="12192000" cy="6858000"/>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7" autoAdjust="0"/>
    <p:restoredTop sz="94660"/>
  </p:normalViewPr>
  <p:slideViewPr>
    <p:cSldViewPr snapToGrid="0">
      <p:cViewPr varScale="1">
        <p:scale>
          <a:sx n="44" d="100"/>
          <a:sy n="44" d="100"/>
        </p:scale>
        <p:origin x="78"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10/4/2017</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10/4/2017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10/4/2017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10/4/2017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10/4/2017</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dirty="0" smtClean="0"/>
              <a:t>Heritage University </a:t>
            </a:r>
            <a:br>
              <a:rPr lang="en-US" sz="2800" dirty="0" smtClean="0"/>
            </a:br>
            <a:r>
              <a:rPr lang="en-US" sz="2800" dirty="0" smtClean="0"/>
              <a:t>Garrett Lee Smith Suicide Prevention grant</a:t>
            </a:r>
            <a:endParaRPr lang="en-US" sz="2800" dirty="0"/>
          </a:p>
        </p:txBody>
      </p:sp>
      <p:sp>
        <p:nvSpPr>
          <p:cNvPr id="3" name="Subtitle 2"/>
          <p:cNvSpPr>
            <a:spLocks noGrp="1"/>
          </p:cNvSpPr>
          <p:nvPr>
            <p:ph type="subTitle" idx="1"/>
          </p:nvPr>
        </p:nvSpPr>
        <p:spPr/>
        <p:txBody>
          <a:bodyPr>
            <a:normAutofit fontScale="85000" lnSpcReduction="20000"/>
          </a:bodyPr>
          <a:lstStyle/>
          <a:p>
            <a:pPr algn="l"/>
            <a:r>
              <a:rPr lang="en-US" sz="1400" b="1" dirty="0" smtClean="0"/>
              <a:t>Principle Investigators (PI’s)</a:t>
            </a:r>
          </a:p>
          <a:p>
            <a:pPr algn="l"/>
            <a:r>
              <a:rPr lang="en-US" sz="1400" b="1" dirty="0" smtClean="0"/>
              <a:t>Maxine Janis, Associate Professor &amp; President’s Liaison for Native American Affairs</a:t>
            </a:r>
            <a:endParaRPr lang="en-US" sz="1400" b="1" dirty="0"/>
          </a:p>
          <a:p>
            <a:pPr algn="l"/>
            <a:r>
              <a:rPr lang="en-US" sz="1400" b="1" dirty="0" smtClean="0"/>
              <a:t>Corey Hodge, Chair, Social Work</a:t>
            </a:r>
          </a:p>
          <a:p>
            <a:pPr algn="l"/>
            <a:r>
              <a:rPr lang="en-US" sz="1400" b="1" dirty="0" smtClean="0"/>
              <a:t>Interns:  Sasha Longee, Social Work</a:t>
            </a:r>
          </a:p>
          <a:p>
            <a:pPr algn="l"/>
            <a:r>
              <a:rPr lang="en-US" sz="1400" b="1" dirty="0"/>
              <a:t>	</a:t>
            </a:r>
            <a:r>
              <a:rPr lang="en-US" sz="1400" b="1" dirty="0" smtClean="0"/>
              <a:t>     Brenda Lewis, Business</a:t>
            </a:r>
            <a:endParaRPr lang="en-US" sz="1400" b="1" dirty="0"/>
          </a:p>
        </p:txBody>
      </p:sp>
    </p:spTree>
    <p:extLst>
      <p:ext uri="{BB962C8B-B14F-4D97-AF65-F5344CB8AC3E}">
        <p14:creationId xmlns:p14="http://schemas.microsoft.com/office/powerpoint/2010/main" val="6065095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 Suicide Prevention Initiatives</a:t>
            </a:r>
          </a:p>
        </p:txBody>
      </p:sp>
      <p:sp>
        <p:nvSpPr>
          <p:cNvPr id="3" name="Content Placeholder 2"/>
          <p:cNvSpPr>
            <a:spLocks noGrp="1"/>
          </p:cNvSpPr>
          <p:nvPr>
            <p:ph idx="1"/>
          </p:nvPr>
        </p:nvSpPr>
        <p:spPr/>
        <p:txBody>
          <a:bodyPr/>
          <a:lstStyle/>
          <a:p>
            <a:r>
              <a:rPr lang="en-US" dirty="0" smtClean="0"/>
              <a:t>Tepee/Lodge – Cross-Cultural Learning space, Talking Circle</a:t>
            </a:r>
          </a:p>
          <a:p>
            <a:r>
              <a:rPr lang="en-US" dirty="0" smtClean="0"/>
              <a:t>Native American Heritage Month</a:t>
            </a:r>
          </a:p>
          <a:p>
            <a:r>
              <a:rPr lang="en-US" dirty="0" smtClean="0"/>
              <a:t>All Nations Powwow – Stand Strong Special</a:t>
            </a:r>
          </a:p>
          <a:p>
            <a:r>
              <a:rPr lang="en-US" dirty="0" smtClean="0"/>
              <a:t>Wellness Through Laughter Comedy Show</a:t>
            </a:r>
          </a:p>
          <a:p>
            <a:r>
              <a:rPr lang="en-US" dirty="0" smtClean="0"/>
              <a:t>Gun Lock Safety event</a:t>
            </a:r>
          </a:p>
          <a:p>
            <a:r>
              <a:rPr lang="en-US" dirty="0"/>
              <a:t>Comfort Care packages</a:t>
            </a:r>
          </a:p>
          <a:p>
            <a:pPr marL="0" indent="0">
              <a:buNone/>
            </a:pPr>
            <a:endParaRPr lang="en-US" dirty="0" smtClean="0"/>
          </a:p>
          <a:p>
            <a:pPr marL="0" indent="0">
              <a:buNone/>
            </a:pPr>
            <a:endParaRPr lang="en-US" dirty="0" smtClean="0"/>
          </a:p>
          <a:p>
            <a:endParaRPr lang="en-US" dirty="0" smtClean="0"/>
          </a:p>
          <a:p>
            <a:endParaRPr lang="en-US" dirty="0"/>
          </a:p>
        </p:txBody>
      </p:sp>
    </p:spTree>
    <p:extLst>
      <p:ext uri="{BB962C8B-B14F-4D97-AF65-F5344CB8AC3E}">
        <p14:creationId xmlns:p14="http://schemas.microsoft.com/office/powerpoint/2010/main" val="26704238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4" name="Content Placeholder 3"/>
          <p:cNvPicPr>
            <a:picLocks noGrp="1" noChangeAspect="1"/>
          </p:cNvPicPr>
          <p:nvPr>
            <p:ph idx="1"/>
          </p:nvPr>
        </p:nvPicPr>
        <p:blipFill>
          <a:blip r:embed="rId2"/>
          <a:stretch>
            <a:fillRect/>
          </a:stretch>
        </p:blipFill>
        <p:spPr>
          <a:xfrm>
            <a:off x="3526971" y="2557463"/>
            <a:ext cx="4724400" cy="3625623"/>
          </a:xfrm>
          <a:prstGeom prst="rect">
            <a:avLst/>
          </a:prstGeom>
        </p:spPr>
      </p:pic>
    </p:spTree>
    <p:extLst>
      <p:ext uri="{BB962C8B-B14F-4D97-AF65-F5344CB8AC3E}">
        <p14:creationId xmlns:p14="http://schemas.microsoft.com/office/powerpoint/2010/main" val="18062756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Náx̱shsim </a:t>
            </a:r>
            <a:r>
              <a:rPr lang="en-US" i="1" dirty="0" err="1"/>
              <a:t>Natash</a:t>
            </a:r>
            <a:r>
              <a:rPr lang="en-US" i="1" dirty="0"/>
              <a:t> </a:t>
            </a:r>
            <a:r>
              <a:rPr lang="en-US" i="1" dirty="0" err="1" smtClean="0"/>
              <a:t>Wa</a:t>
            </a:r>
            <a:r>
              <a:rPr lang="en-US" i="1" dirty="0" smtClean="0"/>
              <a:t> (We Are One) Project</a:t>
            </a:r>
            <a:endParaRPr lang="en-US" dirty="0"/>
          </a:p>
        </p:txBody>
      </p:sp>
      <p:sp>
        <p:nvSpPr>
          <p:cNvPr id="3" name="Text Placeholder 2"/>
          <p:cNvSpPr>
            <a:spLocks noGrp="1"/>
          </p:cNvSpPr>
          <p:nvPr>
            <p:ph type="body" idx="1"/>
          </p:nvPr>
        </p:nvSpPr>
        <p:spPr/>
        <p:txBody>
          <a:bodyPr>
            <a:normAutofit fontScale="77500" lnSpcReduction="20000"/>
          </a:bodyPr>
          <a:lstStyle/>
          <a:p>
            <a:r>
              <a:rPr lang="en-US" i="1" dirty="0"/>
              <a:t>Náx̱shsim </a:t>
            </a:r>
            <a:r>
              <a:rPr lang="en-US" i="1" dirty="0" err="1"/>
              <a:t>Natash</a:t>
            </a:r>
            <a:r>
              <a:rPr lang="en-US" i="1" dirty="0"/>
              <a:t> </a:t>
            </a:r>
            <a:r>
              <a:rPr lang="en-US" i="1" dirty="0" err="1"/>
              <a:t>Wa</a:t>
            </a:r>
            <a:r>
              <a:rPr lang="en-US" i="1" dirty="0"/>
              <a:t> </a:t>
            </a:r>
            <a:r>
              <a:rPr lang="en-US" dirty="0"/>
              <a:t>(pronounced like </a:t>
            </a:r>
            <a:r>
              <a:rPr lang="en-US" dirty="0" err="1"/>
              <a:t>Nahhh</a:t>
            </a:r>
            <a:r>
              <a:rPr lang="en-US" dirty="0"/>
              <a:t>-</a:t>
            </a:r>
            <a:r>
              <a:rPr lang="en-US" dirty="0" err="1"/>
              <a:t>ka</a:t>
            </a:r>
            <a:r>
              <a:rPr lang="en-US" dirty="0"/>
              <a:t>-</a:t>
            </a:r>
            <a:r>
              <a:rPr lang="en-US" dirty="0" err="1"/>
              <a:t>shh</a:t>
            </a:r>
            <a:r>
              <a:rPr lang="en-US" dirty="0"/>
              <a:t>-him </a:t>
            </a:r>
            <a:r>
              <a:rPr lang="en-US" dirty="0" err="1"/>
              <a:t>Nahhh-Tahh-shh-Wa</a:t>
            </a:r>
            <a:r>
              <a:rPr lang="en-US" dirty="0"/>
              <a:t>) is the </a:t>
            </a:r>
            <a:r>
              <a:rPr lang="en-US" dirty="0" err="1"/>
              <a:t>Ichishkíin</a:t>
            </a:r>
            <a:r>
              <a:rPr lang="en-US" dirty="0"/>
              <a:t> </a:t>
            </a:r>
            <a:r>
              <a:rPr lang="en-US" dirty="0" err="1"/>
              <a:t>Sinwit</a:t>
            </a:r>
            <a:r>
              <a:rPr lang="en-US" dirty="0"/>
              <a:t> language phrase that translates as </a:t>
            </a:r>
            <a:endParaRPr lang="en-US" dirty="0" smtClean="0"/>
          </a:p>
          <a:p>
            <a:r>
              <a:rPr lang="en-US" dirty="0" smtClean="0"/>
              <a:t>“</a:t>
            </a:r>
            <a:r>
              <a:rPr lang="en-US" dirty="0"/>
              <a:t>We are one.” </a:t>
            </a:r>
          </a:p>
        </p:txBody>
      </p:sp>
    </p:spTree>
    <p:extLst>
      <p:ext uri="{BB962C8B-B14F-4D97-AF65-F5344CB8AC3E}">
        <p14:creationId xmlns:p14="http://schemas.microsoft.com/office/powerpoint/2010/main" val="28278520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1033" y="927425"/>
            <a:ext cx="9601196" cy="1303867"/>
          </a:xfrm>
        </p:spPr>
        <p:txBody>
          <a:bodyPr>
            <a:normAutofit/>
          </a:bodyPr>
          <a:lstStyle/>
          <a:p>
            <a:r>
              <a:rPr lang="en-US" sz="3600" dirty="0" smtClean="0"/>
              <a:t>THRIVE Suicide Prevention Project</a:t>
            </a:r>
            <a:endParaRPr lang="en-US" sz="3600" dirty="0"/>
          </a:p>
        </p:txBody>
      </p:sp>
      <p:sp>
        <p:nvSpPr>
          <p:cNvPr id="3" name="Content Placeholder 2"/>
          <p:cNvSpPr>
            <a:spLocks noGrp="1"/>
          </p:cNvSpPr>
          <p:nvPr>
            <p:ph idx="1"/>
          </p:nvPr>
        </p:nvSpPr>
        <p:spPr/>
        <p:txBody>
          <a:bodyPr>
            <a:normAutofit fontScale="62500" lnSpcReduction="20000"/>
          </a:bodyPr>
          <a:lstStyle/>
          <a:p>
            <a:r>
              <a:rPr lang="en-US" dirty="0"/>
              <a:t>Through the GLS funding streams, THRIVE is able to provide funding each year for Heritage to coordinate and implement suicide early intervention and prevention strategies targeting their students, faculty, and AI/AN youth in their local community (Yakama Nation). </a:t>
            </a:r>
            <a:endParaRPr lang="en-US" dirty="0" smtClean="0"/>
          </a:p>
          <a:p>
            <a:pPr>
              <a:spcAft>
                <a:spcPts val="1800"/>
              </a:spcAft>
            </a:pPr>
            <a:r>
              <a:rPr lang="en-US" sz="3600" dirty="0"/>
              <a:t>SP Training and </a:t>
            </a:r>
            <a:r>
              <a:rPr lang="en-US" sz="3600" dirty="0" smtClean="0"/>
              <a:t>Technical </a:t>
            </a:r>
            <a:r>
              <a:rPr lang="en-US" sz="3600" dirty="0"/>
              <a:t>Assistance                     </a:t>
            </a:r>
          </a:p>
          <a:p>
            <a:r>
              <a:rPr lang="en-US" sz="3600" dirty="0"/>
              <a:t>SP Resources: </a:t>
            </a:r>
          </a:p>
          <a:p>
            <a:pPr lvl="1"/>
            <a:r>
              <a:rPr lang="en-US" sz="3100" dirty="0"/>
              <a:t>Educational Materials</a:t>
            </a:r>
          </a:p>
          <a:p>
            <a:pPr lvl="1">
              <a:spcAft>
                <a:spcPts val="1800"/>
              </a:spcAft>
            </a:pPr>
            <a:r>
              <a:rPr lang="en-US" sz="3100" dirty="0"/>
              <a:t>Media </a:t>
            </a:r>
            <a:r>
              <a:rPr lang="en-US" sz="3100" dirty="0" smtClean="0"/>
              <a:t>Campaigns</a:t>
            </a:r>
          </a:p>
          <a:p>
            <a:pPr lvl="2">
              <a:spcAft>
                <a:spcPts val="1800"/>
              </a:spcAft>
            </a:pPr>
            <a:r>
              <a:rPr lang="en-US" sz="2900" dirty="0" smtClean="0"/>
              <a:t>Lived Experience Videos </a:t>
            </a:r>
            <a:endParaRPr lang="en-US" sz="2900" dirty="0"/>
          </a:p>
          <a:p>
            <a:endParaRPr lang="en-US" dirty="0" smtClean="0"/>
          </a:p>
          <a:p>
            <a:endParaRPr lang="en-US"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8270" y="3233615"/>
            <a:ext cx="1760540" cy="2700215"/>
          </a:xfrm>
          <a:prstGeom prst="rect">
            <a:avLst/>
          </a:prstGeom>
        </p:spPr>
      </p:pic>
    </p:spTree>
    <p:extLst>
      <p:ext uri="{BB962C8B-B14F-4D97-AF65-F5344CB8AC3E}">
        <p14:creationId xmlns:p14="http://schemas.microsoft.com/office/powerpoint/2010/main" val="938241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Heritage University (HU)Suicide Prevention </a:t>
            </a:r>
            <a:endParaRPr lang="en-US" dirty="0"/>
          </a:p>
        </p:txBody>
      </p:sp>
      <p:sp>
        <p:nvSpPr>
          <p:cNvPr id="3" name="Content Placeholder 2"/>
          <p:cNvSpPr>
            <a:spLocks noGrp="1"/>
          </p:cNvSpPr>
          <p:nvPr>
            <p:ph idx="1"/>
          </p:nvPr>
        </p:nvSpPr>
        <p:spPr/>
        <p:txBody>
          <a:bodyPr/>
          <a:lstStyle/>
          <a:p>
            <a:endParaRPr lang="en-US" dirty="0" smtClean="0"/>
          </a:p>
          <a:p>
            <a:r>
              <a:rPr lang="en-US" dirty="0"/>
              <a:t>Strength- based approaches</a:t>
            </a:r>
          </a:p>
          <a:p>
            <a:r>
              <a:rPr lang="en-US" dirty="0" smtClean="0"/>
              <a:t>Cultural Protective Factors</a:t>
            </a:r>
          </a:p>
          <a:p>
            <a:r>
              <a:rPr lang="en-US" dirty="0" smtClean="0"/>
              <a:t>Cultural Responsiveness</a:t>
            </a:r>
          </a:p>
          <a:p>
            <a:r>
              <a:rPr lang="en-US" dirty="0" smtClean="0"/>
              <a:t>HU Initiatives</a:t>
            </a:r>
          </a:p>
          <a:p>
            <a:endParaRPr lang="en-US" dirty="0"/>
          </a:p>
        </p:txBody>
      </p:sp>
    </p:spTree>
    <p:extLst>
      <p:ext uri="{BB962C8B-B14F-4D97-AF65-F5344CB8AC3E}">
        <p14:creationId xmlns:p14="http://schemas.microsoft.com/office/powerpoint/2010/main" val="2274625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Strength-Based approaches</a:t>
            </a:r>
            <a:endParaRPr lang="en-US" dirty="0"/>
          </a:p>
        </p:txBody>
      </p:sp>
      <p:pic>
        <p:nvPicPr>
          <p:cNvPr id="6" name="Content Placeholder 5"/>
          <p:cNvPicPr>
            <a:picLocks noGrp="1" noChangeAspect="1"/>
          </p:cNvPicPr>
          <p:nvPr>
            <p:ph idx="1"/>
          </p:nvPr>
        </p:nvPicPr>
        <p:blipFill>
          <a:blip r:embed="rId2"/>
          <a:stretch>
            <a:fillRect/>
          </a:stretch>
        </p:blipFill>
        <p:spPr>
          <a:xfrm>
            <a:off x="2999874" y="2557463"/>
            <a:ext cx="5823284" cy="3682916"/>
          </a:xfrm>
          <a:prstGeom prst="rect">
            <a:avLst/>
          </a:prstGeom>
        </p:spPr>
      </p:pic>
    </p:spTree>
    <p:extLst>
      <p:ext uri="{BB962C8B-B14F-4D97-AF65-F5344CB8AC3E}">
        <p14:creationId xmlns:p14="http://schemas.microsoft.com/office/powerpoint/2010/main" val="34347153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Cultural Protective Factors</a:t>
            </a:r>
            <a:endParaRPr lang="en-US" dirty="0"/>
          </a:p>
        </p:txBody>
      </p:sp>
      <p:pic>
        <p:nvPicPr>
          <p:cNvPr id="4" name="Content Placeholder 3"/>
          <p:cNvPicPr>
            <a:picLocks noGrp="1" noChangeAspect="1"/>
          </p:cNvPicPr>
          <p:nvPr>
            <p:ph idx="1"/>
          </p:nvPr>
        </p:nvPicPr>
        <p:blipFill>
          <a:blip r:embed="rId2"/>
          <a:stretch>
            <a:fillRect/>
          </a:stretch>
        </p:blipFill>
        <p:spPr>
          <a:xfrm>
            <a:off x="2971800" y="2608118"/>
            <a:ext cx="6608618" cy="3564082"/>
          </a:xfrm>
          <a:prstGeom prst="rect">
            <a:avLst/>
          </a:prstGeom>
        </p:spPr>
      </p:pic>
    </p:spTree>
    <p:extLst>
      <p:ext uri="{BB962C8B-B14F-4D97-AF65-F5344CB8AC3E}">
        <p14:creationId xmlns:p14="http://schemas.microsoft.com/office/powerpoint/2010/main" val="4324987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 Culturally Responsive</a:t>
            </a:r>
            <a:endParaRPr lang="en-US" dirty="0"/>
          </a:p>
        </p:txBody>
      </p:sp>
      <p:pic>
        <p:nvPicPr>
          <p:cNvPr id="5" name="Content Placeholder 4"/>
          <p:cNvPicPr>
            <a:picLocks noGrp="1" noChangeAspect="1"/>
          </p:cNvPicPr>
          <p:nvPr>
            <p:ph sz="half" idx="1"/>
          </p:nvPr>
        </p:nvPicPr>
        <p:blipFill>
          <a:blip r:embed="rId2"/>
          <a:stretch>
            <a:fillRect/>
          </a:stretch>
        </p:blipFill>
        <p:spPr>
          <a:xfrm>
            <a:off x="1295403" y="2524991"/>
            <a:ext cx="4222170" cy="3387435"/>
          </a:xfrm>
          <a:prstGeom prst="rect">
            <a:avLst/>
          </a:prstGeom>
        </p:spPr>
      </p:pic>
      <p:pic>
        <p:nvPicPr>
          <p:cNvPr id="6" name="Content Placeholder 5"/>
          <p:cNvPicPr>
            <a:picLocks noGrp="1" noChangeAspect="1"/>
          </p:cNvPicPr>
          <p:nvPr>
            <p:ph sz="half" idx="2"/>
          </p:nvPr>
        </p:nvPicPr>
        <p:blipFill>
          <a:blip r:embed="rId3"/>
          <a:stretch>
            <a:fillRect/>
          </a:stretch>
        </p:blipFill>
        <p:spPr>
          <a:xfrm>
            <a:off x="6181725" y="2524991"/>
            <a:ext cx="4718050" cy="3387435"/>
          </a:xfrm>
          <a:prstGeom prst="rect">
            <a:avLst/>
          </a:prstGeom>
        </p:spPr>
      </p:pic>
    </p:spTree>
    <p:extLst>
      <p:ext uri="{BB962C8B-B14F-4D97-AF65-F5344CB8AC3E}">
        <p14:creationId xmlns:p14="http://schemas.microsoft.com/office/powerpoint/2010/main" val="34388338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Advisory Board</a:t>
            </a:r>
            <a:endParaRPr lang="en-US" dirty="0"/>
          </a:p>
        </p:txBody>
      </p:sp>
      <p:pic>
        <p:nvPicPr>
          <p:cNvPr id="4" name="Content Placeholder 3"/>
          <p:cNvPicPr>
            <a:picLocks noGrp="1" noChangeAspect="1"/>
          </p:cNvPicPr>
          <p:nvPr>
            <p:ph idx="1"/>
          </p:nvPr>
        </p:nvPicPr>
        <p:blipFill>
          <a:blip r:embed="rId2"/>
          <a:stretch>
            <a:fillRect/>
          </a:stretch>
        </p:blipFill>
        <p:spPr>
          <a:xfrm>
            <a:off x="1569027" y="2597728"/>
            <a:ext cx="9102437" cy="3501736"/>
          </a:xfrm>
          <a:prstGeom prst="rect">
            <a:avLst/>
          </a:prstGeom>
        </p:spPr>
      </p:pic>
    </p:spTree>
    <p:extLst>
      <p:ext uri="{BB962C8B-B14F-4D97-AF65-F5344CB8AC3E}">
        <p14:creationId xmlns:p14="http://schemas.microsoft.com/office/powerpoint/2010/main" val="18778466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 Suicide Prevention Initiatives</a:t>
            </a:r>
            <a:endParaRPr lang="en-US" dirty="0"/>
          </a:p>
        </p:txBody>
      </p:sp>
      <p:sp>
        <p:nvSpPr>
          <p:cNvPr id="3" name="Content Placeholder 2"/>
          <p:cNvSpPr>
            <a:spLocks noGrp="1"/>
          </p:cNvSpPr>
          <p:nvPr>
            <p:ph idx="1"/>
          </p:nvPr>
        </p:nvSpPr>
        <p:spPr/>
        <p:txBody>
          <a:bodyPr/>
          <a:lstStyle/>
          <a:p>
            <a:r>
              <a:rPr lang="en-US" dirty="0" smtClean="0"/>
              <a:t>Question, Persuade, Refer (QPR) Gatekeeper Training</a:t>
            </a:r>
          </a:p>
          <a:p>
            <a:r>
              <a:rPr lang="en-US" dirty="0" smtClean="0"/>
              <a:t>Applied Suicide Intervention Skills (ASIST) Training</a:t>
            </a:r>
          </a:p>
          <a:p>
            <a:r>
              <a:rPr lang="en-US" dirty="0" smtClean="0"/>
              <a:t>Internships</a:t>
            </a:r>
          </a:p>
          <a:p>
            <a:r>
              <a:rPr lang="en-US" dirty="0" smtClean="0"/>
              <a:t>Crisis Response Plan</a:t>
            </a:r>
          </a:p>
          <a:p>
            <a:r>
              <a:rPr lang="en-US" dirty="0" smtClean="0"/>
              <a:t>Campus-Community Collaborations</a:t>
            </a:r>
          </a:p>
        </p:txBody>
      </p:sp>
    </p:spTree>
    <p:extLst>
      <p:ext uri="{BB962C8B-B14F-4D97-AF65-F5344CB8AC3E}">
        <p14:creationId xmlns:p14="http://schemas.microsoft.com/office/powerpoint/2010/main" val="10651431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168</TotalTime>
  <Words>220</Words>
  <Application>Microsoft Office PowerPoint</Application>
  <PresentationFormat>Widescreen</PresentationFormat>
  <Paragraphs>43</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Garamond</vt:lpstr>
      <vt:lpstr>Organic</vt:lpstr>
      <vt:lpstr>Heritage University  Garrett Lee Smith Suicide Prevention grant</vt:lpstr>
      <vt:lpstr>Náx̱shsim Natash Wa (We Are One) Project</vt:lpstr>
      <vt:lpstr>THRIVE Suicide Prevention Project</vt:lpstr>
      <vt:lpstr>Heritage University (HU)Suicide Prevention </vt:lpstr>
      <vt:lpstr>Strength-Based approaches</vt:lpstr>
      <vt:lpstr>Cultural Protective Factors</vt:lpstr>
      <vt:lpstr>HU- Culturally Responsive</vt:lpstr>
      <vt:lpstr>Advisory Board</vt:lpstr>
      <vt:lpstr>HU Suicide Prevention Initiatives</vt:lpstr>
      <vt:lpstr>HU Suicide Prevention Initiatives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Janis, Maxine</dc:creator>
  <cp:lastModifiedBy>Lisa Griggs</cp:lastModifiedBy>
  <cp:revision>12</cp:revision>
  <cp:lastPrinted>2017-10-03T20:15:59Z</cp:lastPrinted>
  <dcterms:created xsi:type="dcterms:W3CDTF">2017-10-03T18:31:01Z</dcterms:created>
  <dcterms:modified xsi:type="dcterms:W3CDTF">2017-10-04T17:31:51Z</dcterms:modified>
</cp:coreProperties>
</file>