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56" r:id="rId2"/>
    <p:sldId id="572" r:id="rId3"/>
    <p:sldId id="592" r:id="rId4"/>
    <p:sldId id="594" r:id="rId5"/>
    <p:sldId id="593" r:id="rId6"/>
    <p:sldId id="577" r:id="rId7"/>
    <p:sldId id="591" r:id="rId8"/>
    <p:sldId id="576" r:id="rId9"/>
    <p:sldId id="519" r:id="rId10"/>
    <p:sldId id="586" r:id="rId11"/>
    <p:sldId id="587" r:id="rId12"/>
    <p:sldId id="588" r:id="rId13"/>
    <p:sldId id="589" r:id="rId14"/>
    <p:sldId id="590" r:id="rId15"/>
    <p:sldId id="573" r:id="rId16"/>
    <p:sldId id="574" r:id="rId17"/>
    <p:sldId id="575" r:id="rId18"/>
    <p:sldId id="570" r:id="rId19"/>
    <p:sldId id="595" r:id="rId20"/>
    <p:sldId id="596" r:id="rId21"/>
    <p:sldId id="597" r:id="rId22"/>
    <p:sldId id="598" r:id="rId23"/>
    <p:sldId id="599" r:id="rId24"/>
    <p:sldId id="600" r:id="rId25"/>
    <p:sldId id="27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oskey, Asha (IHS/POR)" initials="PA(" lastIdx="3" clrIdx="0">
    <p:extLst>
      <p:ext uri="{19B8F6BF-5375-455C-9EA6-DF929625EA0E}">
        <p15:presenceInfo xmlns:p15="http://schemas.microsoft.com/office/powerpoint/2012/main" userId="S-1-5-21-1547161642-606747145-682003330-2812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5411" autoAdjust="0"/>
  </p:normalViewPr>
  <p:slideViewPr>
    <p:cSldViewPr>
      <p:cViewPr varScale="1">
        <p:scale>
          <a:sx n="42" d="100"/>
          <a:sy n="42" d="100"/>
        </p:scale>
        <p:origin x="62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649"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135" y="0"/>
            <a:ext cx="3038648" cy="465138"/>
          </a:xfrm>
          <a:prstGeom prst="rect">
            <a:avLst/>
          </a:prstGeom>
        </p:spPr>
        <p:txBody>
          <a:bodyPr vert="horz" lIns="91427" tIns="45713" rIns="91427" bIns="45713" rtlCol="0"/>
          <a:lstStyle>
            <a:lvl1pPr algn="r">
              <a:defRPr sz="1200"/>
            </a:lvl1pPr>
          </a:lstStyle>
          <a:p>
            <a:fld id="{E309F8E3-914E-4753-A5D9-282F1E1594A4}" type="datetimeFigureOut">
              <a:rPr lang="en-US" smtClean="0"/>
              <a:t>10/5/2017</a:t>
            </a:fld>
            <a:endParaRPr lang="en-US" dirty="0"/>
          </a:p>
        </p:txBody>
      </p:sp>
      <p:sp>
        <p:nvSpPr>
          <p:cNvPr id="4" name="Footer Placeholder 3"/>
          <p:cNvSpPr>
            <a:spLocks noGrp="1"/>
          </p:cNvSpPr>
          <p:nvPr>
            <p:ph type="ftr" sz="quarter" idx="2"/>
          </p:nvPr>
        </p:nvSpPr>
        <p:spPr>
          <a:xfrm>
            <a:off x="2" y="8829675"/>
            <a:ext cx="3038649"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5" y="8829675"/>
            <a:ext cx="3038648" cy="465138"/>
          </a:xfrm>
          <a:prstGeom prst="rect">
            <a:avLst/>
          </a:prstGeom>
        </p:spPr>
        <p:txBody>
          <a:bodyPr vert="horz" lIns="91427" tIns="45713" rIns="91427" bIns="45713" rtlCol="0" anchor="b"/>
          <a:lstStyle>
            <a:lvl1pPr algn="r">
              <a:defRPr sz="1200"/>
            </a:lvl1pPr>
          </a:lstStyle>
          <a:p>
            <a:fld id="{1EA3E148-855A-4DE7-857A-19B320BD12F7}" type="slidenum">
              <a:rPr lang="en-US" smtClean="0"/>
              <a:t>‹#›</a:t>
            </a:fld>
            <a:endParaRPr lang="en-US" dirty="0"/>
          </a:p>
        </p:txBody>
      </p:sp>
    </p:spTree>
    <p:extLst>
      <p:ext uri="{BB962C8B-B14F-4D97-AF65-F5344CB8AC3E}">
        <p14:creationId xmlns:p14="http://schemas.microsoft.com/office/powerpoint/2010/main" val="2126604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649" cy="465138"/>
          </a:xfrm>
          <a:prstGeom prst="rect">
            <a:avLst/>
          </a:prstGeom>
        </p:spPr>
        <p:txBody>
          <a:bodyPr vert="horz" lIns="91416" tIns="45708" rIns="91416" bIns="45708" rtlCol="0"/>
          <a:lstStyle>
            <a:lvl1pPr algn="l">
              <a:defRPr sz="1200"/>
            </a:lvl1pPr>
          </a:lstStyle>
          <a:p>
            <a:endParaRPr lang="en-US" dirty="0"/>
          </a:p>
        </p:txBody>
      </p:sp>
      <p:sp>
        <p:nvSpPr>
          <p:cNvPr id="3" name="Date Placeholder 2"/>
          <p:cNvSpPr>
            <a:spLocks noGrp="1"/>
          </p:cNvSpPr>
          <p:nvPr>
            <p:ph type="dt" idx="1"/>
          </p:nvPr>
        </p:nvSpPr>
        <p:spPr>
          <a:xfrm>
            <a:off x="3970135" y="0"/>
            <a:ext cx="3038648" cy="465138"/>
          </a:xfrm>
          <a:prstGeom prst="rect">
            <a:avLst/>
          </a:prstGeom>
        </p:spPr>
        <p:txBody>
          <a:bodyPr vert="horz" lIns="91416" tIns="45708" rIns="91416" bIns="45708" rtlCol="0"/>
          <a:lstStyle>
            <a:lvl1pPr algn="r">
              <a:defRPr sz="1200"/>
            </a:lvl1pPr>
          </a:lstStyle>
          <a:p>
            <a:fld id="{A78A9759-1886-4F1C-BD7E-1DACA9D8593C}" type="datetimeFigureOut">
              <a:rPr lang="en-US" smtClean="0"/>
              <a:t>10/5/2017</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1416" tIns="45708" rIns="91416" bIns="45708" rtlCol="0" anchor="ctr"/>
          <a:lstStyle/>
          <a:p>
            <a:endParaRPr lang="en-US" dirty="0"/>
          </a:p>
        </p:txBody>
      </p:sp>
      <p:sp>
        <p:nvSpPr>
          <p:cNvPr id="5" name="Notes Placeholder 4"/>
          <p:cNvSpPr>
            <a:spLocks noGrp="1"/>
          </p:cNvSpPr>
          <p:nvPr>
            <p:ph type="body" sz="quarter" idx="3"/>
          </p:nvPr>
        </p:nvSpPr>
        <p:spPr>
          <a:xfrm>
            <a:off x="701848" y="4416436"/>
            <a:ext cx="5608320" cy="4183063"/>
          </a:xfrm>
          <a:prstGeom prst="rect">
            <a:avLst/>
          </a:prstGeom>
        </p:spPr>
        <p:txBody>
          <a:bodyPr vert="horz" lIns="91416" tIns="45708" rIns="91416" bIns="457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8829675"/>
            <a:ext cx="3038649" cy="465138"/>
          </a:xfrm>
          <a:prstGeom prst="rect">
            <a:avLst/>
          </a:prstGeom>
        </p:spPr>
        <p:txBody>
          <a:bodyPr vert="horz" lIns="91416" tIns="45708" rIns="91416"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5" y="8829675"/>
            <a:ext cx="3038648" cy="465138"/>
          </a:xfrm>
          <a:prstGeom prst="rect">
            <a:avLst/>
          </a:prstGeom>
        </p:spPr>
        <p:txBody>
          <a:bodyPr vert="horz" lIns="91416" tIns="45708" rIns="91416" bIns="45708" rtlCol="0" anchor="b"/>
          <a:lstStyle>
            <a:lvl1pPr algn="r">
              <a:defRPr sz="1200"/>
            </a:lvl1pPr>
          </a:lstStyle>
          <a:p>
            <a:fld id="{C85B0A02-D819-448E-8BCA-1DD395A4E017}" type="slidenum">
              <a:rPr lang="en-US" smtClean="0"/>
              <a:t>‹#›</a:t>
            </a:fld>
            <a:endParaRPr lang="en-US" dirty="0"/>
          </a:p>
        </p:txBody>
      </p:sp>
    </p:spTree>
    <p:extLst>
      <p:ext uri="{BB962C8B-B14F-4D97-AF65-F5344CB8AC3E}">
        <p14:creationId xmlns:p14="http://schemas.microsoft.com/office/powerpoint/2010/main" val="401383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a:t>
            </a:fld>
            <a:endParaRPr lang="en-US" dirty="0"/>
          </a:p>
        </p:txBody>
      </p:sp>
    </p:spTree>
    <p:extLst>
      <p:ext uri="{BB962C8B-B14F-4D97-AF65-F5344CB8AC3E}">
        <p14:creationId xmlns:p14="http://schemas.microsoft.com/office/powerpoint/2010/main" val="248845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10</a:t>
            </a:fld>
            <a:endParaRPr lang="en-US" dirty="0"/>
          </a:p>
        </p:txBody>
      </p:sp>
    </p:spTree>
    <p:extLst>
      <p:ext uri="{BB962C8B-B14F-4D97-AF65-F5344CB8AC3E}">
        <p14:creationId xmlns:p14="http://schemas.microsoft.com/office/powerpoint/2010/main" val="120641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11</a:t>
            </a:fld>
            <a:endParaRPr lang="en-US" dirty="0"/>
          </a:p>
        </p:txBody>
      </p:sp>
    </p:spTree>
    <p:extLst>
      <p:ext uri="{BB962C8B-B14F-4D97-AF65-F5344CB8AC3E}">
        <p14:creationId xmlns:p14="http://schemas.microsoft.com/office/powerpoint/2010/main" val="336816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12</a:t>
            </a:fld>
            <a:endParaRPr lang="en-US" dirty="0"/>
          </a:p>
        </p:txBody>
      </p:sp>
    </p:spTree>
    <p:extLst>
      <p:ext uri="{BB962C8B-B14F-4D97-AF65-F5344CB8AC3E}">
        <p14:creationId xmlns:p14="http://schemas.microsoft.com/office/powerpoint/2010/main" val="224881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13</a:t>
            </a:fld>
            <a:endParaRPr lang="en-US" dirty="0"/>
          </a:p>
        </p:txBody>
      </p:sp>
    </p:spTree>
    <p:extLst>
      <p:ext uri="{BB962C8B-B14F-4D97-AF65-F5344CB8AC3E}">
        <p14:creationId xmlns:p14="http://schemas.microsoft.com/office/powerpoint/2010/main" val="747660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14</a:t>
            </a:fld>
            <a:endParaRPr lang="en-US" dirty="0"/>
          </a:p>
        </p:txBody>
      </p:sp>
    </p:spTree>
    <p:extLst>
      <p:ext uri="{BB962C8B-B14F-4D97-AF65-F5344CB8AC3E}">
        <p14:creationId xmlns:p14="http://schemas.microsoft.com/office/powerpoint/2010/main" val="2770250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704446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266229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17</a:t>
            </a:fld>
            <a:endParaRPr lang="en-US" dirty="0"/>
          </a:p>
        </p:txBody>
      </p:sp>
    </p:spTree>
    <p:extLst>
      <p:ext uri="{BB962C8B-B14F-4D97-AF65-F5344CB8AC3E}">
        <p14:creationId xmlns:p14="http://schemas.microsoft.com/office/powerpoint/2010/main" val="3243914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18</a:t>
            </a:fld>
            <a:endParaRPr lang="en-US" dirty="0"/>
          </a:p>
        </p:txBody>
      </p:sp>
    </p:spTree>
    <p:extLst>
      <p:ext uri="{BB962C8B-B14F-4D97-AF65-F5344CB8AC3E}">
        <p14:creationId xmlns:p14="http://schemas.microsoft.com/office/powerpoint/2010/main" val="416996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29841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5528" marR="0" lvl="1"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lang="en-US" altLang="en-US" sz="1200"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t>2</a:t>
            </a:fld>
            <a:endParaRPr lang="en-US" dirty="0"/>
          </a:p>
        </p:txBody>
      </p:sp>
    </p:spTree>
    <p:extLst>
      <p:ext uri="{BB962C8B-B14F-4D97-AF65-F5344CB8AC3E}">
        <p14:creationId xmlns:p14="http://schemas.microsoft.com/office/powerpoint/2010/main" val="1340100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6647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36362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65161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40087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805746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25</a:t>
            </a:fld>
            <a:endParaRPr lang="en-US" dirty="0"/>
          </a:p>
        </p:txBody>
      </p:sp>
    </p:spTree>
    <p:extLst>
      <p:ext uri="{BB962C8B-B14F-4D97-AF65-F5344CB8AC3E}">
        <p14:creationId xmlns:p14="http://schemas.microsoft.com/office/powerpoint/2010/main" val="2059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5528" marR="0" lvl="1"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lang="en-US" altLang="en-US" sz="1200"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t>3</a:t>
            </a:fld>
            <a:endParaRPr lang="en-US" dirty="0"/>
          </a:p>
        </p:txBody>
      </p:sp>
    </p:spTree>
    <p:extLst>
      <p:ext uri="{BB962C8B-B14F-4D97-AF65-F5344CB8AC3E}">
        <p14:creationId xmlns:p14="http://schemas.microsoft.com/office/powerpoint/2010/main" val="25390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5528" marR="0" lvl="1"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lang="en-US" altLang="en-US" sz="1200"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t>4</a:t>
            </a:fld>
            <a:endParaRPr lang="en-US" dirty="0"/>
          </a:p>
        </p:txBody>
      </p:sp>
    </p:spTree>
    <p:extLst>
      <p:ext uri="{BB962C8B-B14F-4D97-AF65-F5344CB8AC3E}">
        <p14:creationId xmlns:p14="http://schemas.microsoft.com/office/powerpoint/2010/main" val="293510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t>5</a:t>
            </a:fld>
            <a:endParaRPr lang="en-US" dirty="0"/>
          </a:p>
        </p:txBody>
      </p:sp>
    </p:spTree>
    <p:extLst>
      <p:ext uri="{BB962C8B-B14F-4D97-AF65-F5344CB8AC3E}">
        <p14:creationId xmlns:p14="http://schemas.microsoft.com/office/powerpoint/2010/main" val="116086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t>6</a:t>
            </a:fld>
            <a:endParaRPr lang="en-US" dirty="0"/>
          </a:p>
        </p:txBody>
      </p:sp>
    </p:spTree>
    <p:extLst>
      <p:ext uri="{BB962C8B-B14F-4D97-AF65-F5344CB8AC3E}">
        <p14:creationId xmlns:p14="http://schemas.microsoft.com/office/powerpoint/2010/main" val="2411615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t>7</a:t>
            </a:fld>
            <a:endParaRPr lang="en-US" dirty="0"/>
          </a:p>
        </p:txBody>
      </p:sp>
    </p:spTree>
    <p:extLst>
      <p:ext uri="{BB962C8B-B14F-4D97-AF65-F5344CB8AC3E}">
        <p14:creationId xmlns:p14="http://schemas.microsoft.com/office/powerpoint/2010/main" val="615636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5528" marR="0" lvl="1"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lang="en-US" altLang="en-US" sz="1200" baseline="0"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t>8</a:t>
            </a:fld>
            <a:endParaRPr lang="en-US" dirty="0"/>
          </a:p>
        </p:txBody>
      </p:sp>
    </p:spTree>
    <p:extLst>
      <p:ext uri="{BB962C8B-B14F-4D97-AF65-F5344CB8AC3E}">
        <p14:creationId xmlns:p14="http://schemas.microsoft.com/office/powerpoint/2010/main" val="639316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9</a:t>
            </a:fld>
            <a:endParaRPr lang="en-US" dirty="0"/>
          </a:p>
        </p:txBody>
      </p:sp>
    </p:spTree>
    <p:extLst>
      <p:ext uri="{BB962C8B-B14F-4D97-AF65-F5344CB8AC3E}">
        <p14:creationId xmlns:p14="http://schemas.microsoft.com/office/powerpoint/2010/main" val="284394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2D985E49-3E3E-4FCA-B03B-5CEE78AEC2E8}" type="datetimeFigureOut">
              <a:rPr lang="en-US" smtClean="0"/>
              <a:t>10/5/2017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6637991-C83F-4E28-985A-DA5670F7A21B}"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D985E49-3E3E-4FCA-B03B-5CEE78AEC2E8}"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D6637991-C83F-4E28-985A-DA5670F7A21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D985E49-3E3E-4FCA-B03B-5CEE78AEC2E8}" type="datetimeFigureOut">
              <a:rPr lang="en-US" smtClean="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D985E49-3E3E-4FCA-B03B-5CEE78AEC2E8}" type="datetimeFigureOut">
              <a:rPr lang="en-US" smtClean="0"/>
              <a:t>10/5/2017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D985E49-3E3E-4FCA-B03B-5CEE78AEC2E8}" type="datetimeFigureOut">
              <a:rPr lang="en-US" smtClean="0"/>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85E49-3E3E-4FCA-B03B-5CEE78AEC2E8}" type="datetimeFigureOut">
              <a:rPr lang="en-US" smtClean="0"/>
              <a:t>10/5/2017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D985E49-3E3E-4FCA-B03B-5CEE78AEC2E8}" type="datetimeFigureOut">
              <a:rPr lang="en-US" smtClean="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985E49-3E3E-4FCA-B03B-5CEE78AEC2E8}" type="datetimeFigureOut">
              <a:rPr lang="en-US" smtClean="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D985E49-3E3E-4FCA-B03B-5CEE78AEC2E8}" type="datetimeFigureOut">
              <a:rPr lang="en-US" smtClean="0"/>
              <a:t>10/5/2017</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637991-C83F-4E28-985A-DA5670F7A21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allcounted.com/accessCode;jsessionid=503BD1D2018CB0C96722FC5275DDB237?did=cfl5vly7458d7&amp;infomsg=This+survey+requires+an+access+code+before+proceeding.&amp;returnUrl=aHR0cDovL3d3dy5hbGxjb3VudGVkLmNvbS9zP2RpZD1jZmw1dmx5NzQ1OGQ3Jmxhbmc9ZW5fVVM=" TargetMode="External"/><Relationship Id="rId5" Type="http://schemas.openxmlformats.org/officeDocument/2006/relationships/image" Target="../media/image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ihs.gov/newsroom/pressreleases/2017pressreleases/ihs-awards-16-5-million-in-grants-to-support-behavioral-health-programs/" TargetMode="External"/><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matthew.ellis@ihs.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ihs.gov/ehsct/index.cfm?module=classes&amp;catID=4" TargetMode="External"/><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1676400"/>
          </a:xfrm>
        </p:spPr>
        <p:txBody>
          <a:bodyPr>
            <a:normAutofit fontScale="90000"/>
          </a:bodyPr>
          <a:lstStyle/>
          <a:p>
            <a:pPr algn="ctr"/>
            <a:r>
              <a:rPr lang="en-US" b="1" dirty="0">
                <a:solidFill>
                  <a:schemeClr val="bg1"/>
                </a:solidFill>
                <a:latin typeface="Arial" pitchFamily="34" charset="0"/>
                <a:cs typeface="Arial" pitchFamily="34" charset="0"/>
              </a:rPr>
              <a:t>Indian Health Service</a:t>
            </a:r>
            <a:br>
              <a:rPr lang="en-US" b="1" dirty="0">
                <a:solidFill>
                  <a:schemeClr val="bg1"/>
                </a:solidFill>
                <a:latin typeface="Arial" pitchFamily="34" charset="0"/>
                <a:cs typeface="Arial" pitchFamily="34" charset="0"/>
              </a:rPr>
            </a:br>
            <a:r>
              <a:rPr lang="en-US" b="1" dirty="0">
                <a:solidFill>
                  <a:schemeClr val="bg1"/>
                </a:solidFill>
                <a:latin typeface="Arial" pitchFamily="34" charset="0"/>
                <a:cs typeface="Arial" pitchFamily="34" charset="0"/>
              </a:rPr>
              <a:t>Portland Area Director’s Update</a:t>
            </a:r>
          </a:p>
        </p:txBody>
      </p:sp>
      <p:sp>
        <p:nvSpPr>
          <p:cNvPr id="3" name="Subtitle 2"/>
          <p:cNvSpPr>
            <a:spLocks noGrp="1"/>
          </p:cNvSpPr>
          <p:nvPr>
            <p:ph type="subTitle" idx="1"/>
          </p:nvPr>
        </p:nvSpPr>
        <p:spPr>
          <a:xfrm>
            <a:off x="685800" y="4572000"/>
            <a:ext cx="7772400" cy="1905000"/>
          </a:xfrm>
        </p:spPr>
        <p:txBody>
          <a:bodyPr>
            <a:normAutofit/>
          </a:bodyPr>
          <a:lstStyle/>
          <a:p>
            <a:pPr algn="ctr">
              <a:lnSpc>
                <a:spcPct val="80000"/>
              </a:lnSpc>
            </a:pPr>
            <a:r>
              <a:rPr lang="en-US" sz="2400" b="1" dirty="0">
                <a:solidFill>
                  <a:schemeClr val="bg1"/>
                </a:solidFill>
                <a:latin typeface="Arial" pitchFamily="34" charset="0"/>
                <a:cs typeface="Arial" pitchFamily="34" charset="0"/>
              </a:rPr>
              <a:t>Dean M Seyler - Area Director</a:t>
            </a:r>
          </a:p>
          <a:p>
            <a:pPr algn="ctr">
              <a:lnSpc>
                <a:spcPct val="80000"/>
              </a:lnSpc>
            </a:pPr>
            <a:r>
              <a:rPr lang="en-US" sz="2400" b="1" dirty="0" smtClean="0">
                <a:solidFill>
                  <a:schemeClr val="bg1"/>
                </a:solidFill>
                <a:latin typeface="Arial" pitchFamily="34" charset="0"/>
                <a:cs typeface="Arial" pitchFamily="34" charset="0"/>
              </a:rPr>
              <a:t>October 10, </a:t>
            </a:r>
            <a:r>
              <a:rPr lang="en-US" sz="2400" b="1" dirty="0">
                <a:solidFill>
                  <a:schemeClr val="bg1"/>
                </a:solidFill>
                <a:latin typeface="Arial" pitchFamily="34" charset="0"/>
                <a:cs typeface="Arial" pitchFamily="34" charset="0"/>
              </a:rPr>
              <a:t>2017</a:t>
            </a:r>
          </a:p>
          <a:p>
            <a:r>
              <a:rPr lang="en-US" sz="2400" b="1" dirty="0" smtClean="0">
                <a:solidFill>
                  <a:schemeClr val="bg1"/>
                </a:solidFill>
                <a:latin typeface="+mj-lt"/>
              </a:rPr>
              <a:t>Yakama Legends Casino &amp; Hotel</a:t>
            </a:r>
            <a:endParaRPr lang="en-US" sz="2400" b="1" dirty="0">
              <a:solidFill>
                <a:schemeClr val="bg1"/>
              </a:solidFill>
              <a:latin typeface="+mj-lt"/>
            </a:endParaRPr>
          </a:p>
          <a:p>
            <a:r>
              <a:rPr lang="en-US" sz="2400" b="1" dirty="0" smtClean="0">
                <a:solidFill>
                  <a:schemeClr val="bg1"/>
                </a:solidFill>
                <a:latin typeface="+mj-lt"/>
              </a:rPr>
              <a:t>NPAIHB Quarterly Board Meeting</a:t>
            </a:r>
            <a:endParaRPr lang="en-US" sz="2400" b="1" dirty="0">
              <a:solidFill>
                <a:schemeClr val="bg1"/>
              </a:solidFill>
              <a:latin typeface="+mj-lt"/>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Picture 1" descr="image001"/>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2209800" y="2362200"/>
            <a:ext cx="1478280" cy="147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2362200"/>
            <a:ext cx="1662664" cy="14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7328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9060" y="1886393"/>
            <a:ext cx="8686800" cy="4792039"/>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lvl="0" fontAlgn="base">
              <a:spcAft>
                <a:spcPct val="0"/>
              </a:spcAft>
              <a:buClrTx/>
              <a:buSzTx/>
              <a:defRPr/>
            </a:pPr>
            <a:endParaRPr lang="en-US" dirty="0">
              <a:solidFill>
                <a:schemeClr val="bg1"/>
              </a:solidFill>
              <a:latin typeface="+mj-lt"/>
            </a:endParaRPr>
          </a:p>
          <a:p>
            <a:pPr marL="457200" lvl="1" indent="0" fontAlgn="base">
              <a:spcAft>
                <a:spcPct val="0"/>
              </a:spcAft>
              <a:buClrTx/>
              <a:buSzTx/>
              <a:defRPr/>
            </a:pPr>
            <a:endParaRPr lang="en-US" sz="2200" dirty="0">
              <a:solidFill>
                <a:schemeClr val="bg1"/>
              </a:solidFill>
              <a:latin typeface="+mj-lt"/>
            </a:endParaRPr>
          </a:p>
          <a:p>
            <a:pPr marL="800100" lvl="1" indent="-342900" fontAlgn="base">
              <a:spcAft>
                <a:spcPct val="0"/>
              </a:spcAft>
              <a:buClrTx/>
              <a:buSzTx/>
              <a:buFont typeface="Wingdings" panose="05000000000000000000" pitchFamily="2" charset="2"/>
              <a:buChar char="v"/>
              <a:defRPr/>
            </a:pPr>
            <a:endParaRPr lang="en-US" sz="2200" b="1" kern="0" dirty="0">
              <a:solidFill>
                <a:srgbClr val="000000"/>
              </a:solidFill>
              <a:latin typeface="+mj-lt"/>
            </a:endParaRPr>
          </a:p>
          <a:p>
            <a:pPr marL="457200" lvl="1" indent="0" fontAlgn="base">
              <a:spcAft>
                <a:spcPct val="0"/>
              </a:spcAft>
              <a:buClrTx/>
              <a:buSzTx/>
              <a:defRPr/>
            </a:pPr>
            <a:endParaRPr lang="en-US" sz="2400" b="1" kern="0" dirty="0">
              <a:solidFill>
                <a:srgbClr val="000000"/>
              </a:solidFill>
              <a:latin typeface="+mj-lt"/>
            </a:endParaRPr>
          </a:p>
          <a:p>
            <a:pPr marL="1138428" lvl="1" indent="-342900">
              <a:buClrTx/>
              <a:buSzTx/>
              <a:buFont typeface="Wingdings" panose="05000000000000000000" pitchFamily="2" charset="2"/>
              <a:buChar char="v"/>
            </a:pPr>
            <a:endParaRPr lang="en-US" sz="2400" dirty="0">
              <a:solidFill>
                <a:schemeClr val="bg1"/>
              </a:solidFill>
              <a:latin typeface="+mj-lt"/>
            </a:endParaRPr>
          </a:p>
        </p:txBody>
      </p:sp>
      <p:sp>
        <p:nvSpPr>
          <p:cNvPr id="3" name="TextBox 2"/>
          <p:cNvSpPr txBox="1"/>
          <p:nvPr/>
        </p:nvSpPr>
        <p:spPr>
          <a:xfrm>
            <a:off x="2226155" y="408431"/>
            <a:ext cx="4852610" cy="1200329"/>
          </a:xfrm>
          <a:prstGeom prst="rect">
            <a:avLst/>
          </a:prstGeom>
          <a:noFill/>
        </p:spPr>
        <p:txBody>
          <a:bodyPr wrap="none" rtlCol="0">
            <a:spAutoFit/>
          </a:bodyPr>
          <a:lstStyle/>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Indian Health Service</a:t>
            </a:r>
          </a:p>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Portland Area </a:t>
            </a:r>
          </a:p>
        </p:txBody>
      </p:sp>
      <p:pic>
        <p:nvPicPr>
          <p:cNvPr id="7" name="Picture 6"/>
          <p:cNvPicPr>
            <a:picLocks noChangeAspect="1"/>
          </p:cNvPicPr>
          <p:nvPr/>
        </p:nvPicPr>
        <p:blipFill>
          <a:blip r:embed="rId6"/>
          <a:stretch>
            <a:fillRect/>
          </a:stretch>
        </p:blipFill>
        <p:spPr>
          <a:xfrm>
            <a:off x="685800" y="1516782"/>
            <a:ext cx="8024366" cy="5341218"/>
          </a:xfrm>
          <a:prstGeom prst="rect">
            <a:avLst/>
          </a:prstGeom>
        </p:spPr>
      </p:pic>
    </p:spTree>
    <p:extLst>
      <p:ext uri="{BB962C8B-B14F-4D97-AF65-F5344CB8AC3E}">
        <p14:creationId xmlns:p14="http://schemas.microsoft.com/office/powerpoint/2010/main" val="513123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9060" y="1886393"/>
            <a:ext cx="8686800" cy="4792039"/>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800100" lvl="1" indent="-342900" fontAlgn="base">
              <a:spcAft>
                <a:spcPct val="0"/>
              </a:spcAft>
              <a:buClrTx/>
              <a:buSzTx/>
              <a:buFont typeface="Wingdings" panose="05000000000000000000" pitchFamily="2" charset="2"/>
              <a:buChar char="v"/>
              <a:defRPr/>
            </a:pPr>
            <a:endParaRPr lang="en-US" dirty="0">
              <a:solidFill>
                <a:schemeClr val="bg1"/>
              </a:solidFill>
              <a:latin typeface="+mj-lt"/>
            </a:endParaRPr>
          </a:p>
          <a:p>
            <a:pPr marL="457200" lvl="1" indent="0" fontAlgn="base">
              <a:spcAft>
                <a:spcPct val="0"/>
              </a:spcAft>
              <a:buClrTx/>
              <a:buSzTx/>
              <a:defRPr/>
            </a:pPr>
            <a:endParaRPr lang="en-US" sz="2200" dirty="0">
              <a:solidFill>
                <a:schemeClr val="bg1"/>
              </a:solidFill>
              <a:latin typeface="+mj-lt"/>
            </a:endParaRPr>
          </a:p>
          <a:p>
            <a:pPr marL="800100" lvl="1" indent="-342900" fontAlgn="base">
              <a:spcAft>
                <a:spcPct val="0"/>
              </a:spcAft>
              <a:buClrTx/>
              <a:buSzTx/>
              <a:buFont typeface="Wingdings" panose="05000000000000000000" pitchFamily="2" charset="2"/>
              <a:buChar char="v"/>
              <a:defRPr/>
            </a:pPr>
            <a:endParaRPr lang="en-US" sz="2200" b="1" kern="0" dirty="0">
              <a:solidFill>
                <a:srgbClr val="000000"/>
              </a:solidFill>
              <a:latin typeface="+mj-lt"/>
            </a:endParaRPr>
          </a:p>
          <a:p>
            <a:pPr marL="457200" lvl="1" indent="0" fontAlgn="base">
              <a:spcAft>
                <a:spcPct val="0"/>
              </a:spcAft>
              <a:buClrTx/>
              <a:buSzTx/>
              <a:defRPr/>
            </a:pPr>
            <a:endParaRPr lang="en-US" sz="2400" b="1" kern="0" dirty="0">
              <a:solidFill>
                <a:srgbClr val="000000"/>
              </a:solidFill>
              <a:latin typeface="+mj-lt"/>
            </a:endParaRPr>
          </a:p>
          <a:p>
            <a:pPr marL="1138428" lvl="1" indent="-342900">
              <a:buClrTx/>
              <a:buSzTx/>
              <a:buFont typeface="Wingdings" panose="05000000000000000000" pitchFamily="2" charset="2"/>
              <a:buChar char="v"/>
            </a:pPr>
            <a:endParaRPr lang="en-US" sz="2400" dirty="0">
              <a:solidFill>
                <a:schemeClr val="bg1"/>
              </a:solidFill>
              <a:latin typeface="+mj-lt"/>
            </a:endParaRPr>
          </a:p>
        </p:txBody>
      </p:sp>
      <p:sp>
        <p:nvSpPr>
          <p:cNvPr id="3" name="TextBox 2"/>
          <p:cNvSpPr txBox="1"/>
          <p:nvPr/>
        </p:nvSpPr>
        <p:spPr>
          <a:xfrm>
            <a:off x="2226155" y="408431"/>
            <a:ext cx="4852610" cy="1200329"/>
          </a:xfrm>
          <a:prstGeom prst="rect">
            <a:avLst/>
          </a:prstGeom>
          <a:noFill/>
        </p:spPr>
        <p:txBody>
          <a:bodyPr wrap="none" rtlCol="0">
            <a:spAutoFit/>
          </a:bodyPr>
          <a:lstStyle/>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Indian Health Service</a:t>
            </a:r>
          </a:p>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Portland Area </a:t>
            </a:r>
          </a:p>
        </p:txBody>
      </p:sp>
      <p:pic>
        <p:nvPicPr>
          <p:cNvPr id="7" name="Picture 6"/>
          <p:cNvPicPr>
            <a:picLocks noChangeAspect="1"/>
          </p:cNvPicPr>
          <p:nvPr/>
        </p:nvPicPr>
        <p:blipFill>
          <a:blip r:embed="rId6"/>
          <a:stretch>
            <a:fillRect/>
          </a:stretch>
        </p:blipFill>
        <p:spPr>
          <a:xfrm>
            <a:off x="671827" y="1490471"/>
            <a:ext cx="7961266" cy="5299217"/>
          </a:xfrm>
          <a:prstGeom prst="rect">
            <a:avLst/>
          </a:prstGeom>
        </p:spPr>
      </p:pic>
    </p:spTree>
    <p:extLst>
      <p:ext uri="{BB962C8B-B14F-4D97-AF65-F5344CB8AC3E}">
        <p14:creationId xmlns:p14="http://schemas.microsoft.com/office/powerpoint/2010/main" val="2292944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9060" y="1886393"/>
            <a:ext cx="8686800" cy="4792039"/>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800100" lvl="1" indent="-342900" fontAlgn="base">
              <a:spcAft>
                <a:spcPct val="0"/>
              </a:spcAft>
              <a:buClrTx/>
              <a:buSzTx/>
              <a:buFont typeface="Wingdings" panose="05000000000000000000" pitchFamily="2" charset="2"/>
              <a:buChar char="v"/>
              <a:defRPr/>
            </a:pPr>
            <a:endParaRPr lang="en-US" dirty="0">
              <a:solidFill>
                <a:schemeClr val="bg1"/>
              </a:solidFill>
              <a:latin typeface="+mj-lt"/>
            </a:endParaRPr>
          </a:p>
          <a:p>
            <a:pPr marL="457200" lvl="1" indent="0" fontAlgn="base">
              <a:spcAft>
                <a:spcPct val="0"/>
              </a:spcAft>
              <a:buClrTx/>
              <a:buSzTx/>
              <a:defRPr/>
            </a:pPr>
            <a:endParaRPr lang="en-US" sz="2200" dirty="0">
              <a:solidFill>
                <a:schemeClr val="bg1"/>
              </a:solidFill>
              <a:latin typeface="+mj-lt"/>
            </a:endParaRPr>
          </a:p>
          <a:p>
            <a:pPr marL="800100" lvl="1" indent="-342900" fontAlgn="base">
              <a:spcAft>
                <a:spcPct val="0"/>
              </a:spcAft>
              <a:buClrTx/>
              <a:buSzTx/>
              <a:buFont typeface="Wingdings" panose="05000000000000000000" pitchFamily="2" charset="2"/>
              <a:buChar char="v"/>
              <a:defRPr/>
            </a:pPr>
            <a:endParaRPr lang="en-US" sz="2200" b="1" kern="0" dirty="0">
              <a:solidFill>
                <a:srgbClr val="000000"/>
              </a:solidFill>
              <a:latin typeface="+mj-lt"/>
            </a:endParaRPr>
          </a:p>
          <a:p>
            <a:pPr marL="457200" lvl="1" indent="0" fontAlgn="base">
              <a:spcAft>
                <a:spcPct val="0"/>
              </a:spcAft>
              <a:buClrTx/>
              <a:buSzTx/>
              <a:defRPr/>
            </a:pPr>
            <a:endParaRPr lang="en-US" sz="2400" b="1" kern="0" dirty="0">
              <a:solidFill>
                <a:srgbClr val="000000"/>
              </a:solidFill>
              <a:latin typeface="+mj-lt"/>
            </a:endParaRPr>
          </a:p>
          <a:p>
            <a:pPr marL="1138428" lvl="1" indent="-342900">
              <a:buClrTx/>
              <a:buSzTx/>
              <a:buFont typeface="Wingdings" panose="05000000000000000000" pitchFamily="2" charset="2"/>
              <a:buChar char="v"/>
            </a:pPr>
            <a:endParaRPr lang="en-US" sz="2400" dirty="0">
              <a:solidFill>
                <a:schemeClr val="bg1"/>
              </a:solidFill>
              <a:latin typeface="+mj-lt"/>
            </a:endParaRPr>
          </a:p>
        </p:txBody>
      </p:sp>
      <p:sp>
        <p:nvSpPr>
          <p:cNvPr id="3" name="TextBox 2"/>
          <p:cNvSpPr txBox="1"/>
          <p:nvPr/>
        </p:nvSpPr>
        <p:spPr>
          <a:xfrm>
            <a:off x="2226155" y="408431"/>
            <a:ext cx="4852610" cy="1200329"/>
          </a:xfrm>
          <a:prstGeom prst="rect">
            <a:avLst/>
          </a:prstGeom>
          <a:noFill/>
        </p:spPr>
        <p:txBody>
          <a:bodyPr wrap="none" rtlCol="0">
            <a:spAutoFit/>
          </a:bodyPr>
          <a:lstStyle/>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Indian Health Service</a:t>
            </a:r>
          </a:p>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Portland Area </a:t>
            </a:r>
          </a:p>
        </p:txBody>
      </p:sp>
      <p:pic>
        <p:nvPicPr>
          <p:cNvPr id="7" name="Picture 6"/>
          <p:cNvPicPr>
            <a:picLocks noChangeAspect="1"/>
          </p:cNvPicPr>
          <p:nvPr/>
        </p:nvPicPr>
        <p:blipFill>
          <a:blip r:embed="rId6"/>
          <a:stretch>
            <a:fillRect/>
          </a:stretch>
        </p:blipFill>
        <p:spPr>
          <a:xfrm>
            <a:off x="552788" y="1490471"/>
            <a:ext cx="8063894" cy="5367529"/>
          </a:xfrm>
          <a:prstGeom prst="rect">
            <a:avLst/>
          </a:prstGeom>
        </p:spPr>
      </p:pic>
    </p:spTree>
    <p:extLst>
      <p:ext uri="{BB962C8B-B14F-4D97-AF65-F5344CB8AC3E}">
        <p14:creationId xmlns:p14="http://schemas.microsoft.com/office/powerpoint/2010/main" val="4016387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9060" y="1886393"/>
            <a:ext cx="8686800" cy="4792039"/>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800100" lvl="1" indent="-342900" fontAlgn="base">
              <a:spcAft>
                <a:spcPct val="0"/>
              </a:spcAft>
              <a:buClrTx/>
              <a:buSzTx/>
              <a:buFont typeface="Wingdings" panose="05000000000000000000" pitchFamily="2" charset="2"/>
              <a:buChar char="v"/>
              <a:defRPr/>
            </a:pPr>
            <a:endParaRPr lang="en-US" dirty="0">
              <a:solidFill>
                <a:schemeClr val="bg1"/>
              </a:solidFill>
              <a:latin typeface="+mj-lt"/>
            </a:endParaRPr>
          </a:p>
          <a:p>
            <a:pPr marL="457200" lvl="1" indent="0" fontAlgn="base">
              <a:spcAft>
                <a:spcPct val="0"/>
              </a:spcAft>
              <a:buClrTx/>
              <a:buSzTx/>
              <a:defRPr/>
            </a:pPr>
            <a:endParaRPr lang="en-US" sz="2200" dirty="0">
              <a:solidFill>
                <a:schemeClr val="bg1"/>
              </a:solidFill>
              <a:latin typeface="+mj-lt"/>
            </a:endParaRPr>
          </a:p>
          <a:p>
            <a:pPr marL="800100" lvl="1" indent="-342900" fontAlgn="base">
              <a:spcAft>
                <a:spcPct val="0"/>
              </a:spcAft>
              <a:buClrTx/>
              <a:buSzTx/>
              <a:buFont typeface="Wingdings" panose="05000000000000000000" pitchFamily="2" charset="2"/>
              <a:buChar char="v"/>
              <a:defRPr/>
            </a:pPr>
            <a:endParaRPr lang="en-US" sz="2200" b="1" kern="0" dirty="0">
              <a:solidFill>
                <a:srgbClr val="000000"/>
              </a:solidFill>
              <a:latin typeface="+mj-lt"/>
            </a:endParaRPr>
          </a:p>
          <a:p>
            <a:pPr marL="457200" lvl="1" indent="0" fontAlgn="base">
              <a:spcAft>
                <a:spcPct val="0"/>
              </a:spcAft>
              <a:buClrTx/>
              <a:buSzTx/>
              <a:defRPr/>
            </a:pPr>
            <a:endParaRPr lang="en-US" sz="2400" b="1" kern="0" dirty="0">
              <a:solidFill>
                <a:srgbClr val="000000"/>
              </a:solidFill>
              <a:latin typeface="+mj-lt"/>
            </a:endParaRPr>
          </a:p>
          <a:p>
            <a:pPr marL="1138428" lvl="1" indent="-342900">
              <a:buClrTx/>
              <a:buSzTx/>
              <a:buFont typeface="Wingdings" panose="05000000000000000000" pitchFamily="2" charset="2"/>
              <a:buChar char="v"/>
            </a:pPr>
            <a:endParaRPr lang="en-US" sz="2400" dirty="0">
              <a:solidFill>
                <a:schemeClr val="bg1"/>
              </a:solidFill>
              <a:latin typeface="+mj-lt"/>
            </a:endParaRPr>
          </a:p>
        </p:txBody>
      </p:sp>
      <p:sp>
        <p:nvSpPr>
          <p:cNvPr id="3" name="TextBox 2"/>
          <p:cNvSpPr txBox="1"/>
          <p:nvPr/>
        </p:nvSpPr>
        <p:spPr>
          <a:xfrm>
            <a:off x="2226155" y="408431"/>
            <a:ext cx="4852610" cy="1200329"/>
          </a:xfrm>
          <a:prstGeom prst="rect">
            <a:avLst/>
          </a:prstGeom>
          <a:noFill/>
        </p:spPr>
        <p:txBody>
          <a:bodyPr wrap="none" rtlCol="0">
            <a:spAutoFit/>
          </a:bodyPr>
          <a:lstStyle/>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Indian Health Service</a:t>
            </a:r>
          </a:p>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Portland Area </a:t>
            </a:r>
          </a:p>
        </p:txBody>
      </p:sp>
      <p:pic>
        <p:nvPicPr>
          <p:cNvPr id="7" name="Picture 6"/>
          <p:cNvPicPr>
            <a:picLocks noChangeAspect="1"/>
          </p:cNvPicPr>
          <p:nvPr/>
        </p:nvPicPr>
        <p:blipFill>
          <a:blip r:embed="rId6"/>
          <a:stretch>
            <a:fillRect/>
          </a:stretch>
        </p:blipFill>
        <p:spPr>
          <a:xfrm>
            <a:off x="685800" y="1566462"/>
            <a:ext cx="7886181" cy="5249240"/>
          </a:xfrm>
          <a:prstGeom prst="rect">
            <a:avLst/>
          </a:prstGeom>
        </p:spPr>
      </p:pic>
    </p:spTree>
    <p:extLst>
      <p:ext uri="{BB962C8B-B14F-4D97-AF65-F5344CB8AC3E}">
        <p14:creationId xmlns:p14="http://schemas.microsoft.com/office/powerpoint/2010/main" val="3792799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9060" y="1886393"/>
            <a:ext cx="8686800" cy="4792039"/>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800100" lvl="1" indent="-342900" fontAlgn="base">
              <a:spcAft>
                <a:spcPct val="0"/>
              </a:spcAft>
              <a:buClrTx/>
              <a:buSzTx/>
              <a:buFont typeface="Wingdings" panose="05000000000000000000" pitchFamily="2" charset="2"/>
              <a:buChar char="v"/>
              <a:defRPr/>
            </a:pPr>
            <a:endParaRPr lang="en-US" dirty="0">
              <a:solidFill>
                <a:schemeClr val="bg1"/>
              </a:solidFill>
              <a:latin typeface="+mj-lt"/>
            </a:endParaRPr>
          </a:p>
          <a:p>
            <a:pPr marL="457200" lvl="1" indent="0" fontAlgn="base">
              <a:spcAft>
                <a:spcPct val="0"/>
              </a:spcAft>
              <a:buClrTx/>
              <a:buSzTx/>
              <a:defRPr/>
            </a:pPr>
            <a:endParaRPr lang="en-US" sz="2200" dirty="0">
              <a:solidFill>
                <a:schemeClr val="bg1"/>
              </a:solidFill>
              <a:latin typeface="+mj-lt"/>
            </a:endParaRPr>
          </a:p>
          <a:p>
            <a:pPr marL="800100" lvl="1" indent="-342900" fontAlgn="base">
              <a:spcAft>
                <a:spcPct val="0"/>
              </a:spcAft>
              <a:buClrTx/>
              <a:buSzTx/>
              <a:buFont typeface="Wingdings" panose="05000000000000000000" pitchFamily="2" charset="2"/>
              <a:buChar char="v"/>
              <a:defRPr/>
            </a:pPr>
            <a:endParaRPr lang="en-US" sz="2200" b="1" kern="0" dirty="0">
              <a:solidFill>
                <a:srgbClr val="000000"/>
              </a:solidFill>
              <a:latin typeface="+mj-lt"/>
            </a:endParaRPr>
          </a:p>
          <a:p>
            <a:pPr marL="457200" lvl="1" indent="0" fontAlgn="base">
              <a:spcAft>
                <a:spcPct val="0"/>
              </a:spcAft>
              <a:buClrTx/>
              <a:buSzTx/>
              <a:defRPr/>
            </a:pPr>
            <a:endParaRPr lang="en-US" sz="2400" b="1" kern="0" dirty="0">
              <a:solidFill>
                <a:srgbClr val="000000"/>
              </a:solidFill>
              <a:latin typeface="+mj-lt"/>
            </a:endParaRPr>
          </a:p>
          <a:p>
            <a:pPr marL="1138428" lvl="1" indent="-342900">
              <a:buClrTx/>
              <a:buSzTx/>
              <a:buFont typeface="Wingdings" panose="05000000000000000000" pitchFamily="2" charset="2"/>
              <a:buChar char="v"/>
            </a:pPr>
            <a:endParaRPr lang="en-US" sz="2400" dirty="0">
              <a:solidFill>
                <a:schemeClr val="bg1"/>
              </a:solidFill>
              <a:latin typeface="+mj-lt"/>
            </a:endParaRPr>
          </a:p>
        </p:txBody>
      </p:sp>
      <p:sp>
        <p:nvSpPr>
          <p:cNvPr id="3" name="TextBox 2"/>
          <p:cNvSpPr txBox="1"/>
          <p:nvPr/>
        </p:nvSpPr>
        <p:spPr>
          <a:xfrm>
            <a:off x="2226155" y="408431"/>
            <a:ext cx="4852610" cy="1200329"/>
          </a:xfrm>
          <a:prstGeom prst="rect">
            <a:avLst/>
          </a:prstGeom>
          <a:noFill/>
        </p:spPr>
        <p:txBody>
          <a:bodyPr wrap="none" rtlCol="0">
            <a:spAutoFit/>
          </a:bodyPr>
          <a:lstStyle/>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Indian Health Service</a:t>
            </a:r>
          </a:p>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Portland Area </a:t>
            </a:r>
          </a:p>
        </p:txBody>
      </p:sp>
      <p:pic>
        <p:nvPicPr>
          <p:cNvPr id="7" name="Picture 6"/>
          <p:cNvPicPr>
            <a:picLocks noChangeAspect="1"/>
          </p:cNvPicPr>
          <p:nvPr/>
        </p:nvPicPr>
        <p:blipFill>
          <a:blip r:embed="rId6"/>
          <a:stretch>
            <a:fillRect/>
          </a:stretch>
        </p:blipFill>
        <p:spPr>
          <a:xfrm>
            <a:off x="1447800" y="1536191"/>
            <a:ext cx="6564630" cy="5321809"/>
          </a:xfrm>
          <a:prstGeom prst="rect">
            <a:avLst/>
          </a:prstGeom>
        </p:spPr>
      </p:pic>
    </p:spTree>
    <p:extLst>
      <p:ext uri="{BB962C8B-B14F-4D97-AF65-F5344CB8AC3E}">
        <p14:creationId xmlns:p14="http://schemas.microsoft.com/office/powerpoint/2010/main" val="2744651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3048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1900" b="1" u="sng" dirty="0" smtClean="0">
                <a:solidFill>
                  <a:srgbClr val="000000"/>
                </a:solidFill>
                <a:cs typeface="Arial" panose="020B0604020202020204" pitchFamily="34" charset="0"/>
              </a:rPr>
              <a:t>Small Ambulatory Program (SAP)</a:t>
            </a:r>
            <a:endParaRPr lang="en-US" sz="1900" b="1" u="sng" dirty="0">
              <a:solidFill>
                <a:srgbClr val="000000"/>
              </a:solidFill>
              <a:cs typeface="Arial" panose="020B0604020202020204" pitchFamily="34" charset="0"/>
            </a:endParaRP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IHS is Accepting Applications for this Health </a:t>
            </a:r>
            <a:r>
              <a:rPr lang="en-US" sz="1900" dirty="0">
                <a:solidFill>
                  <a:srgbClr val="000000">
                    <a:lumMod val="95000"/>
                    <a:lumOff val="5000"/>
                  </a:srgbClr>
                </a:solidFill>
                <a:cs typeface="Arial" panose="020B0604020202020204" pitchFamily="34" charset="0"/>
              </a:rPr>
              <a:t>F</a:t>
            </a:r>
            <a:r>
              <a:rPr lang="en-US" sz="1900" dirty="0" smtClean="0">
                <a:solidFill>
                  <a:srgbClr val="000000">
                    <a:lumMod val="95000"/>
                    <a:lumOff val="5000"/>
                  </a:srgbClr>
                </a:solidFill>
                <a:cs typeface="Arial" panose="020B0604020202020204" pitchFamily="34" charset="0"/>
              </a:rPr>
              <a:t>acility </a:t>
            </a:r>
            <a:r>
              <a:rPr lang="en-US" sz="1900" dirty="0">
                <a:solidFill>
                  <a:srgbClr val="000000">
                    <a:lumMod val="95000"/>
                    <a:lumOff val="5000"/>
                  </a:srgbClr>
                </a:solidFill>
                <a:cs typeface="Arial" panose="020B0604020202020204" pitchFamily="34" charset="0"/>
              </a:rPr>
              <a:t>C</a:t>
            </a:r>
            <a:r>
              <a:rPr lang="en-US" sz="1900" dirty="0" smtClean="0">
                <a:solidFill>
                  <a:srgbClr val="000000">
                    <a:lumMod val="95000"/>
                    <a:lumOff val="5000"/>
                  </a:srgbClr>
                </a:solidFill>
                <a:cs typeface="Arial" panose="020B0604020202020204" pitchFamily="34" charset="0"/>
              </a:rPr>
              <a:t>onstruction </a:t>
            </a:r>
            <a:r>
              <a:rPr lang="en-US" sz="1900" dirty="0">
                <a:solidFill>
                  <a:srgbClr val="000000">
                    <a:lumMod val="95000"/>
                    <a:lumOff val="5000"/>
                  </a:srgbClr>
                </a:solidFill>
                <a:cs typeface="Arial" panose="020B0604020202020204" pitchFamily="34" charset="0"/>
              </a:rPr>
              <a:t>F</a:t>
            </a:r>
            <a:r>
              <a:rPr lang="en-US" sz="1900" dirty="0" smtClean="0">
                <a:solidFill>
                  <a:srgbClr val="000000">
                    <a:lumMod val="95000"/>
                    <a:lumOff val="5000"/>
                  </a:srgbClr>
                </a:solidFill>
                <a:cs typeface="Arial" panose="020B0604020202020204" pitchFamily="34" charset="0"/>
              </a:rPr>
              <a:t>unding </a:t>
            </a:r>
            <a:r>
              <a:rPr lang="en-US" sz="1900" dirty="0">
                <a:solidFill>
                  <a:srgbClr val="000000">
                    <a:lumMod val="95000"/>
                    <a:lumOff val="5000"/>
                  </a:srgbClr>
                </a:solidFill>
                <a:cs typeface="Arial" panose="020B0604020202020204" pitchFamily="34" charset="0"/>
              </a:rPr>
              <a:t>O</a:t>
            </a:r>
            <a:r>
              <a:rPr lang="en-US" sz="1900" dirty="0" smtClean="0">
                <a:solidFill>
                  <a:srgbClr val="000000">
                    <a:lumMod val="95000"/>
                    <a:lumOff val="5000"/>
                  </a:srgbClr>
                </a:solidFill>
                <a:cs typeface="Arial" panose="020B0604020202020204" pitchFamily="34" charset="0"/>
              </a:rPr>
              <a:t>pportunity.   </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$5.0M Reserved / Max Award is $2.0M</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3-5 Awards Anticipated (Highly Competitive)</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Applications Due: December 1</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Download </a:t>
            </a:r>
            <a:r>
              <a:rPr lang="en-US" sz="1900" dirty="0">
                <a:solidFill>
                  <a:srgbClr val="000000">
                    <a:lumMod val="95000"/>
                    <a:lumOff val="5000"/>
                  </a:srgbClr>
                </a:solidFill>
                <a:cs typeface="Arial" panose="020B0604020202020204" pitchFamily="34" charset="0"/>
              </a:rPr>
              <a:t>Application Kit</a:t>
            </a:r>
            <a:r>
              <a:rPr lang="en-US" sz="1900" dirty="0" smtClean="0">
                <a:solidFill>
                  <a:srgbClr val="000000">
                    <a:lumMod val="95000"/>
                    <a:lumOff val="5000"/>
                  </a:srgbClr>
                </a:solidFill>
                <a:cs typeface="Arial" panose="020B0604020202020204" pitchFamily="34" charset="0"/>
              </a:rPr>
              <a:t>:  </a:t>
            </a:r>
            <a:r>
              <a:rPr lang="en-US" sz="1900" u="sng" dirty="0" smtClean="0">
                <a:solidFill>
                  <a:srgbClr val="0000FF"/>
                </a:solidFill>
                <a:cs typeface="Arial" panose="020B0604020202020204" pitchFamily="34" charset="0"/>
              </a:rPr>
              <a:t>https://www.ihs.gov/dfpc</a:t>
            </a:r>
            <a:r>
              <a:rPr lang="en-US" sz="1700" dirty="0" smtClean="0">
                <a:solidFill>
                  <a:srgbClr val="000000">
                    <a:lumMod val="95000"/>
                    <a:lumOff val="5000"/>
                  </a:srgbClr>
                </a:solidFill>
                <a:cs typeface="Arial" panose="020B0604020202020204" pitchFamily="34" charset="0"/>
              </a:rPr>
              <a:t> </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Portland Area IHS Will Provide Two Webinars on Application Process</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October 31</a:t>
            </a:r>
            <a:r>
              <a:rPr lang="en-US" sz="1700" baseline="30000" dirty="0" smtClean="0">
                <a:solidFill>
                  <a:srgbClr val="000000">
                    <a:lumMod val="95000"/>
                    <a:lumOff val="5000"/>
                  </a:srgbClr>
                </a:solidFill>
                <a:cs typeface="Arial" panose="020B0604020202020204" pitchFamily="34" charset="0"/>
              </a:rPr>
              <a:t>st</a:t>
            </a:r>
            <a:r>
              <a:rPr lang="en-US" sz="1700" dirty="0" smtClean="0">
                <a:solidFill>
                  <a:srgbClr val="000000">
                    <a:lumMod val="95000"/>
                    <a:lumOff val="5000"/>
                  </a:srgbClr>
                </a:solidFill>
                <a:cs typeface="Arial" panose="020B0604020202020204" pitchFamily="34" charset="0"/>
              </a:rPr>
              <a:t> and November 7</a:t>
            </a:r>
            <a:r>
              <a:rPr lang="en-US" sz="1700" baseline="30000" dirty="0" smtClean="0">
                <a:solidFill>
                  <a:srgbClr val="000000">
                    <a:lumMod val="95000"/>
                    <a:lumOff val="5000"/>
                  </a:srgbClr>
                </a:solidFill>
                <a:cs typeface="Arial" panose="020B0604020202020204" pitchFamily="34" charset="0"/>
              </a:rPr>
              <a:t>th</a:t>
            </a:r>
            <a:r>
              <a:rPr lang="en-US" sz="1700" dirty="0" smtClean="0">
                <a:solidFill>
                  <a:srgbClr val="000000">
                    <a:lumMod val="95000"/>
                    <a:lumOff val="5000"/>
                  </a:srgbClr>
                </a:solidFill>
                <a:cs typeface="Arial" panose="020B0604020202020204" pitchFamily="34" charset="0"/>
              </a:rPr>
              <a:t> </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If You Plan to Apply,  Please Contact</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CAPT Jason Lovett - </a:t>
            </a:r>
            <a:r>
              <a:rPr lang="en-US" sz="1700" u="sng" dirty="0" smtClean="0">
                <a:solidFill>
                  <a:srgbClr val="0000FF"/>
                </a:solidFill>
                <a:cs typeface="Arial" panose="020B0604020202020204" pitchFamily="34" charset="0"/>
              </a:rPr>
              <a:t>jason.lovett@ihs.gov </a:t>
            </a:r>
            <a:r>
              <a:rPr lang="en-US" sz="1700" dirty="0" smtClean="0">
                <a:solidFill>
                  <a:schemeClr val="bg1"/>
                </a:solidFill>
                <a:cs typeface="Arial" panose="020B0604020202020204" pitchFamily="34" charset="0"/>
              </a:rPr>
              <a:t>OR</a:t>
            </a:r>
            <a:endParaRPr lang="en-US" sz="1700" dirty="0" smtClean="0">
              <a:solidFill>
                <a:srgbClr val="0000FF"/>
              </a:solidFill>
              <a:cs typeface="Arial" panose="020B0604020202020204" pitchFamily="34" charset="0"/>
            </a:endParaRP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Gene Kompkoff </a:t>
            </a:r>
            <a:r>
              <a:rPr lang="en-US" sz="1700" dirty="0">
                <a:solidFill>
                  <a:srgbClr val="000000">
                    <a:lumMod val="95000"/>
                    <a:lumOff val="5000"/>
                  </a:srgbClr>
                </a:solidFill>
                <a:cs typeface="Arial" panose="020B0604020202020204" pitchFamily="34" charset="0"/>
              </a:rPr>
              <a:t>- </a:t>
            </a:r>
            <a:r>
              <a:rPr lang="en-US" sz="1700" u="sng" dirty="0" smtClean="0">
                <a:solidFill>
                  <a:srgbClr val="0000FF"/>
                </a:solidFill>
                <a:cs typeface="Arial" panose="020B0604020202020204" pitchFamily="34" charset="0"/>
              </a:rPr>
              <a:t>gene.kompkoff@ihs.gov</a:t>
            </a:r>
            <a:endParaRPr lang="en-US" sz="1700" dirty="0" smtClean="0">
              <a:solidFill>
                <a:srgbClr val="000000">
                  <a:lumMod val="95000"/>
                  <a:lumOff val="5000"/>
                </a:srgbClr>
              </a:solidFill>
              <a:cs typeface="Arial" panose="020B0604020202020204" pitchFamily="34" charset="0"/>
            </a:endParaRPr>
          </a:p>
          <a:p>
            <a:pPr marL="928116" lvl="2" indent="-342900">
              <a:buClrTx/>
              <a:buSzTx/>
              <a:buFont typeface="Wingdings" panose="05000000000000000000" pitchFamily="2" charset="2"/>
              <a:buChar char="v"/>
            </a:pPr>
            <a:r>
              <a:rPr lang="en-US" sz="1700" dirty="0">
                <a:solidFill>
                  <a:srgbClr val="000000">
                    <a:lumMod val="95000"/>
                    <a:lumOff val="5000"/>
                  </a:srgbClr>
                </a:solidFill>
                <a:cs typeface="Arial" panose="020B0604020202020204" pitchFamily="34" charset="0"/>
              </a:rPr>
              <a:t> </a:t>
            </a:r>
            <a:r>
              <a:rPr lang="en-US" sz="1700" dirty="0" smtClean="0">
                <a:solidFill>
                  <a:srgbClr val="000000">
                    <a:lumMod val="95000"/>
                    <a:lumOff val="5000"/>
                  </a:srgbClr>
                </a:solidFill>
                <a:cs typeface="Arial" panose="020B0604020202020204" pitchFamily="34" charset="0"/>
              </a:rPr>
              <a:t>Available to Answer Questions, Provide Facilities Data, and Webinar Information</a:t>
            </a:r>
            <a:endParaRPr lang="en-US" sz="1700" u="sng" dirty="0" smtClean="0">
              <a:solidFill>
                <a:srgbClr val="0000FF"/>
              </a:solidFill>
              <a:cs typeface="Arial" panose="020B0604020202020204" pitchFamily="34" charset="0"/>
            </a:endParaRPr>
          </a:p>
          <a:p>
            <a:pPr marL="585216" lvl="2" indent="0">
              <a:buClrTx/>
              <a:buSzTx/>
            </a:pPr>
            <a:endParaRPr lang="en-US" sz="1700" dirty="0" smtClean="0">
              <a:solidFill>
                <a:srgbClr val="000000">
                  <a:lumMod val="95000"/>
                  <a:lumOff val="5000"/>
                </a:srgbClr>
              </a:solidFill>
              <a:cs typeface="Arial" panose="020B0604020202020204" pitchFamily="34" charset="0"/>
            </a:endParaRPr>
          </a:p>
          <a:p>
            <a:pPr marL="928116" lvl="2" indent="-342900">
              <a:buClrTx/>
              <a:buSzTx/>
              <a:buFont typeface="Wingdings" panose="05000000000000000000" pitchFamily="2" charset="2"/>
              <a:buChar char="v"/>
            </a:pPr>
            <a:endParaRPr lang="en-US" sz="1700" dirty="0" smtClean="0">
              <a:solidFill>
                <a:srgbClr val="000000">
                  <a:lumMod val="95000"/>
                  <a:lumOff val="5000"/>
                </a:srgbClr>
              </a:solidFill>
              <a:cs typeface="Arial" panose="020B0604020202020204" pitchFamily="34" charset="0"/>
            </a:endParaRPr>
          </a:p>
          <a:p>
            <a:pPr marL="662940" lvl="1" indent="-342900">
              <a:buClrTx/>
              <a:buSzTx/>
              <a:buFont typeface="Wingdings" panose="05000000000000000000" pitchFamily="2" charset="2"/>
              <a:buChar char="v"/>
            </a:pPr>
            <a:endParaRPr lang="en-US" sz="1900" dirty="0" smtClean="0">
              <a:solidFill>
                <a:srgbClr val="000000">
                  <a:lumMod val="95000"/>
                  <a:lumOff val="5000"/>
                </a:srgbClr>
              </a:solidFill>
              <a:cs typeface="Arial" panose="020B0604020202020204" pitchFamily="34" charset="0"/>
            </a:endParaRPr>
          </a:p>
          <a:p>
            <a:pPr marL="320040" lvl="1" indent="0">
              <a:buClrTx/>
              <a:buSzTx/>
            </a:pPr>
            <a:endParaRPr lang="en-US" sz="1900" dirty="0" smtClean="0">
              <a:solidFill>
                <a:srgbClr val="000000">
                  <a:lumMod val="95000"/>
                  <a:lumOff val="5000"/>
                </a:srgbClr>
              </a:solidFill>
              <a:cs typeface="Arial" panose="020B0604020202020204" pitchFamily="34" charset="0"/>
            </a:endParaRPr>
          </a:p>
          <a:p>
            <a:pPr marL="320040" lvl="1" indent="0">
              <a:buClrTx/>
              <a:buSzTx/>
            </a:pPr>
            <a:endParaRPr lang="en-US" sz="2400" dirty="0">
              <a:solidFill>
                <a:srgbClr val="000000">
                  <a:lumMod val="95000"/>
                  <a:lumOff val="5000"/>
                </a:srgbClr>
              </a:solidFill>
              <a:cs typeface="Arial" panose="020B0604020202020204" pitchFamily="34" charset="0"/>
            </a:endParaRPr>
          </a:p>
          <a:p>
            <a:pPr marL="795528" lvl="1" indent="-475488">
              <a:buClrTx/>
              <a:buSzTx/>
              <a:buFont typeface="Wingdings" panose="05000000000000000000" pitchFamily="2" charset="2"/>
              <a:buChar char="v"/>
            </a:pPr>
            <a:endParaRPr lang="en-US" sz="2200" b="1" u="sng" dirty="0">
              <a:solidFill>
                <a:srgbClr val="000000"/>
              </a:solidFill>
              <a:cs typeface="Arial" panose="020B0604020202020204" pitchFamily="34" charset="0"/>
            </a:endParaRPr>
          </a:p>
          <a:p>
            <a:pPr marL="0" indent="-475488">
              <a:buClrTx/>
              <a:buSzTx/>
              <a:buFont typeface="Wingdings" panose="05000000000000000000" pitchFamily="2" charset="2"/>
              <a:buChar char="v"/>
            </a:pPr>
            <a:endParaRPr lang="en-US" sz="2100" dirty="0">
              <a:solidFill>
                <a:srgbClr val="000000">
                  <a:lumMod val="95000"/>
                  <a:lumOff val="5000"/>
                </a:srgbClr>
              </a:solidFill>
              <a:cs typeface="Arial" panose="020B0604020202020204" pitchFamily="34" charset="0"/>
            </a:endParaRPr>
          </a:p>
          <a:p>
            <a:pPr marL="342900" indent="-342900">
              <a:buClr>
                <a:schemeClr val="bg1">
                  <a:lumMod val="75000"/>
                  <a:lumOff val="25000"/>
                </a:schemeClr>
              </a:buClr>
              <a:buFont typeface="Wingdings" pitchFamily="2" charset="2"/>
              <a:buChar char="v"/>
            </a:pPr>
            <a:endParaRPr lang="en-US" sz="2000" dirty="0" smtClean="0">
              <a:solidFill>
                <a:schemeClr val="bg1"/>
              </a:solidFill>
              <a:latin typeface="+mj-lt"/>
            </a:endParaRPr>
          </a:p>
        </p:txBody>
      </p:sp>
    </p:spTree>
    <p:extLst>
      <p:ext uri="{BB962C8B-B14F-4D97-AF65-F5344CB8AC3E}">
        <p14:creationId xmlns:p14="http://schemas.microsoft.com/office/powerpoint/2010/main" val="3298164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3048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1900" b="1" u="sng" dirty="0" smtClean="0">
                <a:solidFill>
                  <a:srgbClr val="000000"/>
                </a:solidFill>
                <a:cs typeface="Arial" panose="020B0604020202020204" pitchFamily="34" charset="0"/>
              </a:rPr>
              <a:t>Annual Combined Space Verification</a:t>
            </a:r>
            <a:endParaRPr lang="en-US" sz="1900" b="1" u="sng" dirty="0">
              <a:solidFill>
                <a:srgbClr val="000000"/>
              </a:solidFill>
              <a:cs typeface="Arial" panose="020B0604020202020204" pitchFamily="34" charset="0"/>
            </a:endParaRP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Will Be Sent to Tribes in Early November</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Verify the Amount and Location of Facility Space Used for IHS PSFA’s</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Response Due Date: December 31, 2017</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Please Review the Provided Data and Certify if is Accurate</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Used to Calculate Share of Equipment and M&amp;I Funds</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Used to Update and Maintain the CMS Facilities List for Encounter Rate Billing</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Used to Verify Facility Type and Other Statistical Items</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If Data is Not Accurate, Please Follow Included Instructions to Update</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Questions:</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Jonathan McNamara – Health Facilities Engineering – </a:t>
            </a:r>
            <a:r>
              <a:rPr lang="en-US" sz="1700" dirty="0" smtClean="0">
                <a:solidFill>
                  <a:srgbClr val="0000FF"/>
                </a:solidFill>
                <a:cs typeface="Arial" panose="020B0604020202020204" pitchFamily="34" charset="0"/>
              </a:rPr>
              <a:t>jonathan.mcnamara.ihs.gov </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Peggy Ollgaard – Business Office – </a:t>
            </a:r>
            <a:r>
              <a:rPr lang="en-US" sz="1700" dirty="0" smtClean="0">
                <a:solidFill>
                  <a:srgbClr val="0000FF"/>
                </a:solidFill>
                <a:cs typeface="Arial" panose="020B0604020202020204" pitchFamily="34" charset="0"/>
              </a:rPr>
              <a:t>peggy.ollgaard@ihs.gov</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Mary Brickell – Statistics – </a:t>
            </a:r>
            <a:r>
              <a:rPr lang="en-US" sz="1700" dirty="0" smtClean="0">
                <a:solidFill>
                  <a:srgbClr val="0000FF"/>
                </a:solidFill>
                <a:cs typeface="Arial" panose="020B0604020202020204" pitchFamily="34" charset="0"/>
              </a:rPr>
              <a:t>mary.brickell@ihs.gov</a:t>
            </a:r>
          </a:p>
          <a:p>
            <a:pPr marL="928116" lvl="2" indent="-342900">
              <a:buClrTx/>
              <a:buSzTx/>
              <a:buFont typeface="Wingdings" panose="05000000000000000000" pitchFamily="2" charset="2"/>
              <a:buChar char="v"/>
            </a:pPr>
            <a:endParaRPr lang="en-US" sz="1500" dirty="0" smtClean="0">
              <a:solidFill>
                <a:srgbClr val="000000">
                  <a:lumMod val="95000"/>
                  <a:lumOff val="5000"/>
                </a:srgbClr>
              </a:solidFill>
              <a:cs typeface="Arial" panose="020B0604020202020204" pitchFamily="34" charset="0"/>
            </a:endParaRPr>
          </a:p>
          <a:p>
            <a:pPr marL="585216" lvl="2" indent="0">
              <a:buClrTx/>
              <a:buSzTx/>
            </a:pPr>
            <a:endParaRPr lang="en-US" sz="1700" dirty="0" smtClean="0">
              <a:solidFill>
                <a:srgbClr val="000000">
                  <a:lumMod val="95000"/>
                  <a:lumOff val="5000"/>
                </a:srgbClr>
              </a:solidFill>
              <a:cs typeface="Arial" panose="020B0604020202020204" pitchFamily="34" charset="0"/>
            </a:endParaRPr>
          </a:p>
          <a:p>
            <a:pPr marL="928116" lvl="2" indent="-342900">
              <a:buClrTx/>
              <a:buSzTx/>
              <a:buFont typeface="Wingdings" panose="05000000000000000000" pitchFamily="2" charset="2"/>
              <a:buChar char="v"/>
            </a:pPr>
            <a:endParaRPr lang="en-US" sz="1700" dirty="0" smtClean="0">
              <a:solidFill>
                <a:srgbClr val="000000">
                  <a:lumMod val="95000"/>
                  <a:lumOff val="5000"/>
                </a:srgbClr>
              </a:solidFill>
              <a:cs typeface="Arial" panose="020B0604020202020204" pitchFamily="34" charset="0"/>
            </a:endParaRPr>
          </a:p>
          <a:p>
            <a:pPr marL="662940" lvl="1" indent="-342900">
              <a:buClrTx/>
              <a:buSzTx/>
              <a:buFont typeface="Wingdings" panose="05000000000000000000" pitchFamily="2" charset="2"/>
              <a:buChar char="v"/>
            </a:pPr>
            <a:endParaRPr lang="en-US" sz="1900" dirty="0" smtClean="0">
              <a:solidFill>
                <a:srgbClr val="000000">
                  <a:lumMod val="95000"/>
                  <a:lumOff val="5000"/>
                </a:srgbClr>
              </a:solidFill>
              <a:cs typeface="Arial" panose="020B0604020202020204" pitchFamily="34" charset="0"/>
            </a:endParaRPr>
          </a:p>
          <a:p>
            <a:pPr marL="320040" lvl="1" indent="0">
              <a:buClrTx/>
              <a:buSzTx/>
            </a:pPr>
            <a:endParaRPr lang="en-US" sz="1900" dirty="0" smtClean="0">
              <a:solidFill>
                <a:srgbClr val="000000">
                  <a:lumMod val="95000"/>
                  <a:lumOff val="5000"/>
                </a:srgbClr>
              </a:solidFill>
              <a:cs typeface="Arial" panose="020B0604020202020204" pitchFamily="34" charset="0"/>
            </a:endParaRPr>
          </a:p>
          <a:p>
            <a:pPr marL="320040" lvl="1" indent="0">
              <a:buClrTx/>
              <a:buSzTx/>
            </a:pPr>
            <a:endParaRPr lang="en-US" sz="2400" dirty="0">
              <a:solidFill>
                <a:srgbClr val="000000">
                  <a:lumMod val="95000"/>
                  <a:lumOff val="5000"/>
                </a:srgbClr>
              </a:solidFill>
              <a:cs typeface="Arial" panose="020B0604020202020204" pitchFamily="34" charset="0"/>
            </a:endParaRPr>
          </a:p>
          <a:p>
            <a:pPr marL="795528" lvl="1" indent="-475488">
              <a:buClrTx/>
              <a:buSzTx/>
              <a:buFont typeface="Wingdings" panose="05000000000000000000" pitchFamily="2" charset="2"/>
              <a:buChar char="v"/>
            </a:pPr>
            <a:endParaRPr lang="en-US" sz="2200" b="1" u="sng" dirty="0">
              <a:solidFill>
                <a:srgbClr val="000000"/>
              </a:solidFill>
              <a:cs typeface="Arial" panose="020B0604020202020204" pitchFamily="34" charset="0"/>
            </a:endParaRPr>
          </a:p>
          <a:p>
            <a:pPr marL="0" indent="-475488">
              <a:buClrTx/>
              <a:buSzTx/>
              <a:buFont typeface="Wingdings" panose="05000000000000000000" pitchFamily="2" charset="2"/>
              <a:buChar char="v"/>
            </a:pPr>
            <a:endParaRPr lang="en-US" sz="2100" dirty="0">
              <a:solidFill>
                <a:srgbClr val="000000">
                  <a:lumMod val="95000"/>
                  <a:lumOff val="5000"/>
                </a:srgbClr>
              </a:solidFill>
              <a:cs typeface="Arial" panose="020B0604020202020204" pitchFamily="34" charset="0"/>
            </a:endParaRPr>
          </a:p>
          <a:p>
            <a:pPr marL="342900" indent="-342900">
              <a:buClr>
                <a:schemeClr val="bg1">
                  <a:lumMod val="75000"/>
                  <a:lumOff val="25000"/>
                </a:schemeClr>
              </a:buClr>
              <a:buFont typeface="Wingdings" pitchFamily="2" charset="2"/>
              <a:buChar char="v"/>
            </a:pPr>
            <a:endParaRPr lang="en-US" sz="2000" dirty="0" smtClean="0">
              <a:solidFill>
                <a:schemeClr val="bg1"/>
              </a:solidFill>
              <a:latin typeface="+mj-lt"/>
            </a:endParaRPr>
          </a:p>
        </p:txBody>
      </p:sp>
    </p:spTree>
    <p:extLst>
      <p:ext uri="{BB962C8B-B14F-4D97-AF65-F5344CB8AC3E}">
        <p14:creationId xmlns:p14="http://schemas.microsoft.com/office/powerpoint/2010/main" val="1279431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34200" cy="1477962"/>
          </a:xfrm>
        </p:spPr>
        <p:txBody>
          <a:bodyPr>
            <a:normAutofit/>
          </a:bodyPr>
          <a:lstStyle/>
          <a:p>
            <a:r>
              <a:rPr lang="en-US" sz="4800" dirty="0">
                <a:solidFill>
                  <a:prstClr val="black"/>
                </a:solidFill>
              </a:rPr>
              <a:t/>
            </a:r>
            <a:br>
              <a:rPr lang="en-US" sz="4800" dirty="0">
                <a:solidFill>
                  <a:prstClr val="black"/>
                </a:solidFill>
              </a:rPr>
            </a:b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26155" y="228600"/>
            <a:ext cx="4852610" cy="1200329"/>
          </a:xfrm>
          <a:prstGeom prst="rect">
            <a:avLst/>
          </a:prstGeom>
          <a:noFill/>
        </p:spPr>
        <p:txBody>
          <a:bodyPr wrap="none" rtlCol="0">
            <a:spAutoFit/>
          </a:bodyPr>
          <a:lstStyle/>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Indian Health Service</a:t>
            </a:r>
          </a:p>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Portland Area </a:t>
            </a:r>
          </a:p>
        </p:txBody>
      </p:sp>
      <p:pic>
        <p:nvPicPr>
          <p:cNvPr id="1028" name="Picture 4"/>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990601" y="1409050"/>
            <a:ext cx="7238999" cy="525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869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4800" y="1752600"/>
            <a:ext cx="8686800" cy="4876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2800" b="1" u="sng" dirty="0" smtClean="0">
                <a:solidFill>
                  <a:srgbClr val="000000"/>
                </a:solidFill>
                <a:cs typeface="Arial" panose="020B0604020202020204" pitchFamily="34" charset="0"/>
              </a:rPr>
              <a:t>A</a:t>
            </a:r>
          </a:p>
          <a:p>
            <a:pPr marL="1138428" lvl="1" indent="-342900">
              <a:buClr>
                <a:schemeClr val="bg1">
                  <a:lumMod val="75000"/>
                  <a:lumOff val="25000"/>
                </a:schemeClr>
              </a:buClr>
              <a:buFont typeface="Wingdings" pitchFamily="2" charset="2"/>
              <a:buChar char="v"/>
            </a:pPr>
            <a:r>
              <a:rPr lang="en-US" b="1" u="sng" dirty="0" smtClean="0">
                <a:solidFill>
                  <a:srgbClr val="000000"/>
                </a:solidFill>
                <a:cs typeface="Arial" panose="020B0604020202020204" pitchFamily="34" charset="0"/>
              </a:rPr>
              <a:t>J</a:t>
            </a:r>
            <a:endParaRPr lang="en-US" sz="2200" dirty="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endParaRPr lang="en-US" sz="2200" b="1" u="sng" dirty="0">
              <a:solidFill>
                <a:srgbClr val="000000"/>
              </a:solidFill>
              <a:cs typeface="Arial" panose="020B0604020202020204" pitchFamily="34" charset="0"/>
            </a:endParaRPr>
          </a:p>
          <a:p>
            <a:pPr marL="800100" lvl="1" indent="-342900" fontAlgn="base">
              <a:spcAft>
                <a:spcPct val="0"/>
              </a:spcAft>
              <a:buClrTx/>
              <a:buSzTx/>
              <a:buFont typeface="Wingdings" panose="05000000000000000000" pitchFamily="2" charset="2"/>
              <a:buChar char="v"/>
              <a:defRPr/>
            </a:pPr>
            <a:endParaRPr lang="en-US" sz="2200" kern="0" dirty="0">
              <a:solidFill>
                <a:srgbClr val="000000"/>
              </a:solidFill>
              <a:latin typeface="Arial"/>
            </a:endParaRPr>
          </a:p>
          <a:p>
            <a:pPr marL="0">
              <a:buClr>
                <a:schemeClr val="bg1">
                  <a:lumMod val="75000"/>
                  <a:lumOff val="25000"/>
                </a:schemeClr>
              </a:buClr>
            </a:pPr>
            <a:endParaRPr lang="en-US" sz="2200" b="1" u="sng" dirty="0">
              <a:solidFill>
                <a:srgbClr val="000000"/>
              </a:solidFill>
              <a:latin typeface="+mj-lt"/>
              <a:cs typeface="Arial" panose="020B0604020202020204" pitchFamily="34" charset="0"/>
            </a:endParaRPr>
          </a:p>
          <a:p>
            <a:pPr marL="457200" lvl="1" indent="0" fontAlgn="base">
              <a:spcAft>
                <a:spcPct val="0"/>
              </a:spcAft>
              <a:buClrTx/>
              <a:buSzTx/>
              <a:defRPr/>
            </a:pPr>
            <a:endParaRPr lang="en-US" sz="2200" b="1" kern="0" dirty="0">
              <a:solidFill>
                <a:srgbClr val="000000"/>
              </a:solidFill>
              <a:latin typeface="Arial"/>
            </a:endParaRPr>
          </a:p>
          <a:p>
            <a:pPr marL="457200" lvl="1" indent="0" fontAlgn="base">
              <a:spcAft>
                <a:spcPct val="0"/>
              </a:spcAft>
              <a:buClrTx/>
              <a:buSzTx/>
              <a:defRPr/>
            </a:pPr>
            <a:endParaRPr lang="en-US" sz="2200" b="1" kern="0" dirty="0">
              <a:solidFill>
                <a:srgbClr val="000000"/>
              </a:solidFill>
              <a:latin typeface="Arial"/>
            </a:endParaRPr>
          </a:p>
          <a:p>
            <a:pPr marL="1138428" lvl="1" indent="-342900">
              <a:buClrTx/>
              <a:buSzTx/>
              <a:buFont typeface="Wingdings" panose="05000000000000000000" pitchFamily="2" charset="2"/>
              <a:buChar char="v"/>
            </a:pPr>
            <a:endParaRPr lang="en-US" dirty="0">
              <a:solidFill>
                <a:schemeClr val="bg1"/>
              </a:solidFill>
              <a:latin typeface="+mj-lt"/>
            </a:endParaRPr>
          </a:p>
        </p:txBody>
      </p:sp>
      <p:sp>
        <p:nvSpPr>
          <p:cNvPr id="7" name="TextBox 6"/>
          <p:cNvSpPr txBox="1"/>
          <p:nvPr/>
        </p:nvSpPr>
        <p:spPr>
          <a:xfrm>
            <a:off x="2226155" y="408431"/>
            <a:ext cx="4852610" cy="1200329"/>
          </a:xfrm>
          <a:prstGeom prst="rect">
            <a:avLst/>
          </a:prstGeom>
          <a:noFill/>
        </p:spPr>
        <p:txBody>
          <a:bodyPr wrap="none" rtlCol="0">
            <a:spAutoFit/>
          </a:bodyPr>
          <a:lstStyle/>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Indian Health Service</a:t>
            </a:r>
          </a:p>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Portland Area </a:t>
            </a:r>
          </a:p>
        </p:txBody>
      </p:sp>
      <p:pic>
        <p:nvPicPr>
          <p:cNvPr id="3" name="Picture 2"/>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53088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2000" dirty="0" smtClean="0">
                <a:solidFill>
                  <a:schemeClr val="bg1"/>
                </a:solidFill>
                <a:latin typeface="Arial" panose="020B0604020202020204" pitchFamily="34" charset="0"/>
                <a:cs typeface="Arial" panose="020B0604020202020204" pitchFamily="34" charset="0"/>
              </a:rPr>
              <a:t>Portland Area IHS Multi-Conference Series</a:t>
            </a:r>
          </a:p>
          <a:p>
            <a:pPr marL="342900" indent="-342900">
              <a:buClr>
                <a:schemeClr val="bg1">
                  <a:lumMod val="75000"/>
                  <a:lumOff val="25000"/>
                </a:schemeClr>
              </a:buClr>
              <a:buFont typeface="Wingdings" pitchFamily="2" charset="2"/>
              <a:buChar char="v"/>
            </a:pPr>
            <a:r>
              <a:rPr lang="en-US" dirty="0" smtClean="0">
                <a:solidFill>
                  <a:schemeClr val="bg1"/>
                </a:solidFill>
                <a:latin typeface="Arial" panose="020B0604020202020204" pitchFamily="34" charset="0"/>
                <a:cs typeface="Arial" panose="020B0604020202020204" pitchFamily="34" charset="0"/>
              </a:rPr>
              <a:t>Nov. 13-17, 2017 at Spokane NATIVE Project.</a:t>
            </a:r>
          </a:p>
          <a:p>
            <a:pPr marL="1138428" lvl="1" indent="-342900">
              <a:buClr>
                <a:schemeClr val="bg1">
                  <a:lumMod val="75000"/>
                  <a:lumOff val="25000"/>
                </a:schemeClr>
              </a:buClr>
              <a:buFont typeface="Wingdings" pitchFamily="2" charset="2"/>
              <a:buChar char="v"/>
            </a:pPr>
            <a:r>
              <a:rPr lang="en-US" sz="1800" b="1" dirty="0" smtClean="0">
                <a:solidFill>
                  <a:schemeClr val="bg1"/>
                </a:solidFill>
                <a:latin typeface="Arial" panose="020B0604020202020204" pitchFamily="34" charset="0"/>
                <a:cs typeface="Arial" panose="020B0604020202020204" pitchFamily="34" charset="0"/>
              </a:rPr>
              <a:t>AAAHC Achieving Accreditation Workshop </a:t>
            </a:r>
          </a:p>
          <a:p>
            <a:pPr marL="1403604" lvl="2" indent="-342900">
              <a:buClr>
                <a:schemeClr val="bg1">
                  <a:lumMod val="75000"/>
                  <a:lumOff val="25000"/>
                </a:schemeClr>
              </a:buClr>
              <a:buFont typeface="Wingdings" pitchFamily="2" charset="2"/>
              <a:buChar char="v"/>
            </a:pPr>
            <a:r>
              <a:rPr lang="en-US" sz="1600" dirty="0" smtClean="0">
                <a:solidFill>
                  <a:schemeClr val="bg1"/>
                </a:solidFill>
                <a:latin typeface="Arial" panose="020B0604020202020204" pitchFamily="34" charset="0"/>
                <a:cs typeface="Arial" panose="020B0604020202020204" pitchFamily="34" charset="0"/>
              </a:rPr>
              <a:t>Nov. 13 (afternoon) - Nov. 14 (all day)</a:t>
            </a:r>
          </a:p>
          <a:p>
            <a:pPr marL="1403604" lvl="2" indent="-342900">
              <a:buClr>
                <a:schemeClr val="bg1">
                  <a:lumMod val="75000"/>
                  <a:lumOff val="25000"/>
                </a:schemeClr>
              </a:buClr>
              <a:buFont typeface="Wingdings" pitchFamily="2" charset="2"/>
              <a:buChar char="v"/>
            </a:pPr>
            <a:r>
              <a:rPr lang="en-US" sz="1600" dirty="0" smtClean="0">
                <a:solidFill>
                  <a:schemeClr val="bg1"/>
                </a:solidFill>
                <a:latin typeface="Arial" panose="020B0604020202020204" pitchFamily="34" charset="0"/>
                <a:cs typeface="Arial" panose="020B0604020202020204" pitchFamily="34" charset="0"/>
              </a:rPr>
              <a:t>Currently all slots are filled</a:t>
            </a:r>
            <a:endParaRPr lang="en-US" dirty="0" smtClean="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r>
              <a:rPr lang="en-US" sz="1800" b="1" dirty="0" smtClean="0">
                <a:solidFill>
                  <a:schemeClr val="bg1"/>
                </a:solidFill>
                <a:latin typeface="Arial" panose="020B0604020202020204" pitchFamily="34" charset="0"/>
                <a:cs typeface="Arial" panose="020B0604020202020204" pitchFamily="34" charset="0"/>
              </a:rPr>
              <a:t>Pain Skills Intensive Seminar </a:t>
            </a:r>
            <a:r>
              <a:rPr lang="en-US" sz="1800" dirty="0" smtClean="0">
                <a:solidFill>
                  <a:schemeClr val="bg1"/>
                </a:solidFill>
                <a:latin typeface="Arial" panose="020B0604020202020204" pitchFamily="34" charset="0"/>
                <a:cs typeface="Arial" panose="020B0604020202020204" pitchFamily="34" charset="0"/>
              </a:rPr>
              <a:t>(HOPE Committee and UNM sponsored)</a:t>
            </a:r>
          </a:p>
          <a:p>
            <a:pPr marL="1403604" lvl="2" indent="-342900">
              <a:buClr>
                <a:schemeClr val="bg1">
                  <a:lumMod val="75000"/>
                  <a:lumOff val="25000"/>
                </a:schemeClr>
              </a:buClr>
              <a:buFont typeface="Wingdings" pitchFamily="2" charset="2"/>
              <a:buChar char="v"/>
            </a:pPr>
            <a:r>
              <a:rPr lang="en-US" sz="1600" dirty="0" smtClean="0">
                <a:solidFill>
                  <a:schemeClr val="bg1"/>
                </a:solidFill>
                <a:latin typeface="Arial" panose="020B0604020202020204" pitchFamily="34" charset="0"/>
                <a:cs typeface="Arial" panose="020B0604020202020204" pitchFamily="34" charset="0"/>
              </a:rPr>
              <a:t>Nov. 15 (all day)</a:t>
            </a:r>
          </a:p>
          <a:p>
            <a:pPr marL="1403604" lvl="2" indent="-342900">
              <a:buClr>
                <a:schemeClr val="bg1">
                  <a:lumMod val="75000"/>
                  <a:lumOff val="25000"/>
                </a:schemeClr>
              </a:buClr>
              <a:buFont typeface="Wingdings" pitchFamily="2" charset="2"/>
              <a:buChar char="v"/>
            </a:pPr>
            <a:r>
              <a:rPr lang="en-US" dirty="0" smtClean="0">
                <a:solidFill>
                  <a:schemeClr val="bg1"/>
                </a:solidFill>
                <a:latin typeface="Arial" panose="020B0604020202020204" pitchFamily="34" charset="0"/>
                <a:cs typeface="Arial" panose="020B0604020202020204" pitchFamily="34" charset="0"/>
              </a:rPr>
              <a:t>Medication Assisted Treatment (MAT) DATA waiver training Nov. 16 (morning)</a:t>
            </a:r>
          </a:p>
          <a:p>
            <a:pPr marL="1403604" lvl="2" indent="-342900">
              <a:buClr>
                <a:schemeClr val="bg1">
                  <a:lumMod val="75000"/>
                  <a:lumOff val="25000"/>
                </a:schemeClr>
              </a:buClr>
              <a:buFont typeface="Wingdings" pitchFamily="2" charset="2"/>
              <a:buChar char="v"/>
            </a:pPr>
            <a:r>
              <a:rPr lang="en-US" dirty="0" smtClean="0">
                <a:solidFill>
                  <a:schemeClr val="bg1"/>
                </a:solidFill>
                <a:latin typeface="Arial" panose="020B0604020202020204" pitchFamily="34" charset="0"/>
                <a:cs typeface="Arial" panose="020B0604020202020204" pitchFamily="34" charset="0"/>
              </a:rPr>
              <a:t>Registration </a:t>
            </a:r>
            <a:r>
              <a:rPr lang="en-US" dirty="0" smtClean="0">
                <a:solidFill>
                  <a:schemeClr val="bg1"/>
                </a:solidFill>
                <a:latin typeface="Arial" panose="020B0604020202020204" pitchFamily="34" charset="0"/>
                <a:cs typeface="Arial" panose="020B0604020202020204" pitchFamily="34" charset="0"/>
                <a:hlinkClick r:id="rId6"/>
              </a:rPr>
              <a:t>link</a:t>
            </a:r>
            <a:r>
              <a:rPr lang="en-US" dirty="0" smtClean="0">
                <a:solidFill>
                  <a:schemeClr val="bg1"/>
                </a:solidFill>
                <a:latin typeface="Arial" panose="020B0604020202020204" pitchFamily="34" charset="0"/>
                <a:cs typeface="Arial" panose="020B0604020202020204" pitchFamily="34" charset="0"/>
              </a:rPr>
              <a:t>- Access code psi11152017</a:t>
            </a:r>
          </a:p>
          <a:p>
            <a:pPr marL="1138428" lvl="1" indent="-342900">
              <a:buClr>
                <a:schemeClr val="bg1">
                  <a:lumMod val="75000"/>
                  <a:lumOff val="25000"/>
                </a:schemeClr>
              </a:buClr>
              <a:buFont typeface="Wingdings" pitchFamily="2" charset="2"/>
              <a:buChar char="v"/>
            </a:pPr>
            <a:r>
              <a:rPr lang="en-US" sz="1800" b="1" dirty="0" smtClean="0">
                <a:solidFill>
                  <a:schemeClr val="bg1"/>
                </a:solidFill>
                <a:latin typeface="Arial" panose="020B0604020202020204" pitchFamily="34" charset="0"/>
                <a:cs typeface="Arial" panose="020B0604020202020204" pitchFamily="34" charset="0"/>
              </a:rPr>
              <a:t>Portland Area Fall Clinical Director’s Meeting</a:t>
            </a:r>
          </a:p>
          <a:p>
            <a:pPr marL="1403604" lvl="2" indent="-342900">
              <a:buClr>
                <a:schemeClr val="bg1">
                  <a:lumMod val="75000"/>
                  <a:lumOff val="25000"/>
                </a:schemeClr>
              </a:buClr>
              <a:buFont typeface="Wingdings" pitchFamily="2" charset="2"/>
              <a:buChar char="v"/>
            </a:pPr>
            <a:r>
              <a:rPr lang="en-US" sz="1600" dirty="0" smtClean="0">
                <a:solidFill>
                  <a:schemeClr val="bg1"/>
                </a:solidFill>
                <a:latin typeface="Arial" panose="020B0604020202020204" pitchFamily="34" charset="0"/>
                <a:cs typeface="Arial" panose="020B0604020202020204" pitchFamily="34" charset="0"/>
              </a:rPr>
              <a:t>Nov 16 (afternoon) – Nov 17 (morning)</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5570" y="5638800"/>
            <a:ext cx="2217620" cy="950409"/>
          </a:xfrm>
          <a:prstGeom prst="rect">
            <a:avLst/>
          </a:prstGeom>
        </p:spPr>
      </p:pic>
    </p:spTree>
    <p:extLst>
      <p:ext uri="{BB962C8B-B14F-4D97-AF65-F5344CB8AC3E}">
        <p14:creationId xmlns:p14="http://schemas.microsoft.com/office/powerpoint/2010/main" val="415663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smtClean="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4800" y="1447800"/>
            <a:ext cx="8686800" cy="54102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457200" lvl="0" indent="-457200" fontAlgn="base">
              <a:spcAft>
                <a:spcPct val="0"/>
              </a:spcAft>
              <a:buClrTx/>
              <a:buSzTx/>
              <a:buFont typeface="Wingdings" panose="05000000000000000000" pitchFamily="2" charset="2"/>
              <a:buChar char="v"/>
              <a:defRPr/>
            </a:pPr>
            <a:endParaRPr lang="en-US" sz="2800" b="1" u="sng" kern="0" dirty="0" smtClean="0">
              <a:solidFill>
                <a:srgbClr val="000000"/>
              </a:solidFill>
              <a:latin typeface="+mj-lt"/>
            </a:endParaRPr>
          </a:p>
          <a:p>
            <a:pPr marL="457200" indent="-457200" fontAlgn="base">
              <a:spcAft>
                <a:spcPct val="0"/>
              </a:spcAft>
              <a:buClrTx/>
              <a:buSzTx/>
              <a:buFont typeface="Wingdings" panose="05000000000000000000" pitchFamily="2" charset="2"/>
              <a:buChar char="v"/>
              <a:defRPr/>
            </a:pPr>
            <a:r>
              <a:rPr lang="en-US" sz="2800" b="1" u="sng" kern="0" dirty="0" smtClean="0">
                <a:solidFill>
                  <a:srgbClr val="000000"/>
                </a:solidFill>
                <a:latin typeface="+mj-lt"/>
              </a:rPr>
              <a:t>H.R. 601 Continuing Appropriations Act, 2018</a:t>
            </a:r>
          </a:p>
          <a:p>
            <a:pPr marL="0" fontAlgn="base">
              <a:spcAft>
                <a:spcPct val="0"/>
              </a:spcAft>
              <a:buClrTx/>
              <a:buSzTx/>
              <a:defRPr/>
            </a:pPr>
            <a:endParaRPr lang="en-US" b="1" u="sng" kern="0" dirty="0" smtClean="0">
              <a:solidFill>
                <a:srgbClr val="000000"/>
              </a:solidFill>
              <a:latin typeface="+mj-lt"/>
            </a:endParaRPr>
          </a:p>
          <a:p>
            <a:pPr marL="1252728" lvl="1" indent="-457200" fontAlgn="base">
              <a:spcAft>
                <a:spcPct val="0"/>
              </a:spcAft>
              <a:buClrTx/>
              <a:buSzTx/>
              <a:buFont typeface="Wingdings" panose="05000000000000000000" pitchFamily="2" charset="2"/>
              <a:buChar char="v"/>
              <a:defRPr/>
            </a:pPr>
            <a:r>
              <a:rPr lang="en-US" sz="2000" kern="0" dirty="0" smtClean="0">
                <a:solidFill>
                  <a:srgbClr val="000000"/>
                </a:solidFill>
                <a:latin typeface="+mj-lt"/>
              </a:rPr>
              <a:t>H.R. 601, the “Continuing Appropriations Act, 2018”</a:t>
            </a:r>
            <a:r>
              <a:rPr lang="en-US" sz="2000" kern="0" dirty="0">
                <a:solidFill>
                  <a:schemeClr val="bg1"/>
                </a:solidFill>
                <a:latin typeface="+mj-lt"/>
              </a:rPr>
              <a:t> was signed into law by the President on September 8, 2017. </a:t>
            </a:r>
            <a:endParaRPr lang="en-US" sz="2000" kern="0" dirty="0" smtClean="0">
              <a:solidFill>
                <a:schemeClr val="bg1"/>
              </a:solidFill>
              <a:latin typeface="+mj-lt"/>
            </a:endParaRPr>
          </a:p>
          <a:p>
            <a:pPr marL="795528" lvl="1" indent="0" fontAlgn="base">
              <a:spcAft>
                <a:spcPct val="0"/>
              </a:spcAft>
              <a:buClrTx/>
              <a:buSzTx/>
              <a:defRPr/>
            </a:pPr>
            <a:endParaRPr lang="en-US" sz="2000" u="sng" kern="0" dirty="0">
              <a:solidFill>
                <a:schemeClr val="bg1"/>
              </a:solidFill>
              <a:latin typeface="+mj-lt"/>
            </a:endParaRPr>
          </a:p>
          <a:p>
            <a:pPr marL="1252728" lvl="1" indent="-457200" fontAlgn="base">
              <a:spcAft>
                <a:spcPct val="0"/>
              </a:spcAft>
              <a:buClrTx/>
              <a:buSzTx/>
              <a:buFont typeface="Wingdings" panose="05000000000000000000" pitchFamily="2" charset="2"/>
              <a:buChar char="v"/>
              <a:defRPr/>
            </a:pPr>
            <a:r>
              <a:rPr lang="en-US" sz="2000" kern="0" dirty="0" smtClean="0">
                <a:solidFill>
                  <a:schemeClr val="bg1"/>
                </a:solidFill>
                <a:latin typeface="+mj-lt"/>
              </a:rPr>
              <a:t>The continuing resolution provides fiscal year 2018 appropriations through December 8, 2017, for the continuing projects and activities of the Federal Government.</a:t>
            </a:r>
          </a:p>
          <a:p>
            <a:pPr marL="1252728" lvl="1" indent="-457200" fontAlgn="base">
              <a:spcAft>
                <a:spcPct val="0"/>
              </a:spcAft>
              <a:buClrTx/>
              <a:buSzTx/>
              <a:buFont typeface="Wingdings" panose="05000000000000000000" pitchFamily="2" charset="2"/>
              <a:buChar char="v"/>
              <a:defRPr/>
            </a:pPr>
            <a:endParaRPr lang="en-US" kern="0" dirty="0" smtClean="0">
              <a:solidFill>
                <a:schemeClr val="bg1"/>
              </a:solidFill>
              <a:latin typeface="+mj-lt"/>
            </a:endParaRPr>
          </a:p>
          <a:p>
            <a:pPr marL="795528" lvl="1" indent="0" fontAlgn="base">
              <a:spcAft>
                <a:spcPct val="0"/>
              </a:spcAft>
              <a:buClrTx/>
              <a:buSzTx/>
              <a:defRPr/>
            </a:pPr>
            <a:endParaRPr lang="en-US" u="sng" kern="0" dirty="0">
              <a:solidFill>
                <a:schemeClr val="bg1"/>
              </a:solidFill>
              <a:latin typeface="+mj-lt"/>
            </a:endParaRPr>
          </a:p>
        </p:txBody>
      </p:sp>
      <p:sp>
        <p:nvSpPr>
          <p:cNvPr id="3" name="TextBox 2"/>
          <p:cNvSpPr txBox="1"/>
          <p:nvPr/>
        </p:nvSpPr>
        <p:spPr>
          <a:xfrm>
            <a:off x="2375593" y="408432"/>
            <a:ext cx="4852611" cy="1200329"/>
          </a:xfrm>
          <a:prstGeom prst="rect">
            <a:avLst/>
          </a:prstGeom>
          <a:noFill/>
        </p:spPr>
        <p:txBody>
          <a:bodyPr wrap="none" rtlCol="0">
            <a:spAutoFit/>
          </a:bodyPr>
          <a:lstStyle/>
          <a:p>
            <a:pPr lvl="0" algn="ctr"/>
            <a:r>
              <a:rPr lang="en-US" sz="3600" b="1">
                <a:ln w="6350">
                  <a:noFill/>
                </a:ln>
                <a:solidFill>
                  <a:prstClr val="black"/>
                </a:solidFill>
                <a:effectLst>
                  <a:outerShdw blurRad="114300" dist="101600" dir="2700000" algn="tl" rotWithShape="0">
                    <a:srgbClr val="000000">
                      <a:alpha val="40000"/>
                    </a:srgbClr>
                  </a:outerShdw>
                </a:effectLst>
                <a:latin typeface="Arial"/>
              </a:rPr>
              <a:t>Indian Health Service</a:t>
            </a:r>
          </a:p>
          <a:p>
            <a:pPr lvl="0" algn="ctr"/>
            <a:r>
              <a:rPr lang="en-US" sz="3600" b="1">
                <a:ln w="6350">
                  <a:noFill/>
                </a:ln>
                <a:solidFill>
                  <a:prstClr val="black"/>
                </a:solidFill>
                <a:effectLst>
                  <a:outerShdw blurRad="114300" dist="101600" dir="2700000" algn="tl" rotWithShape="0">
                    <a:srgbClr val="000000">
                      <a:alpha val="40000"/>
                    </a:srgbClr>
                  </a:outerShdw>
                </a:effectLst>
                <a:latin typeface="Arial"/>
              </a:rPr>
              <a:t>Portland Area </a:t>
            </a:r>
            <a:endParaRPr lang="en-US" sz="3600" b="1" dirty="0">
              <a:ln w="6350">
                <a:noFill/>
              </a:ln>
              <a:solidFill>
                <a:prstClr val="black"/>
              </a:solidFill>
              <a:effectLst>
                <a:outerShdw blurRad="114300" dist="101600" dir="2700000" algn="tl" rotWithShape="0">
                  <a:srgbClr val="000000">
                    <a:alpha val="40000"/>
                  </a:srgbClr>
                </a:outerShdw>
              </a:effectLst>
              <a:latin typeface="Arial"/>
            </a:endParaRPr>
          </a:p>
        </p:txBody>
      </p:sp>
    </p:spTree>
    <p:extLst>
      <p:ext uri="{BB962C8B-B14F-4D97-AF65-F5344CB8AC3E}">
        <p14:creationId xmlns:p14="http://schemas.microsoft.com/office/powerpoint/2010/main" val="40263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2000" dirty="0" smtClean="0">
                <a:solidFill>
                  <a:schemeClr val="bg1"/>
                </a:solidFill>
                <a:latin typeface="Arial" panose="020B0604020202020204" pitchFamily="34" charset="0"/>
                <a:cs typeface="Arial" panose="020B0604020202020204" pitchFamily="34" charset="0"/>
              </a:rPr>
              <a:t>Portland Area Opiate Procurement</a:t>
            </a:r>
          </a:p>
          <a:p>
            <a:pPr marL="803275" lvl="1" indent="-342900">
              <a:buClr>
                <a:schemeClr val="bg1">
                  <a:lumMod val="75000"/>
                  <a:lumOff val="25000"/>
                </a:schemeClr>
              </a:buClr>
              <a:buFont typeface="Wingdings" pitchFamily="2" charset="2"/>
              <a:buChar char="v"/>
            </a:pPr>
            <a:r>
              <a:rPr lang="en-US" sz="1800" dirty="0" smtClean="0">
                <a:solidFill>
                  <a:schemeClr val="bg1"/>
                </a:solidFill>
                <a:latin typeface="Arial" panose="020B0604020202020204" pitchFamily="34" charset="0"/>
                <a:cs typeface="Arial" panose="020B0604020202020204" pitchFamily="34" charset="0"/>
              </a:rPr>
              <a:t>4</a:t>
            </a:r>
            <a:r>
              <a:rPr lang="en-US" sz="1800" baseline="30000" dirty="0" smtClean="0">
                <a:solidFill>
                  <a:schemeClr val="bg1"/>
                </a:solidFill>
                <a:latin typeface="Arial" panose="020B0604020202020204" pitchFamily="34" charset="0"/>
                <a:cs typeface="Arial" panose="020B0604020202020204" pitchFamily="34" charset="0"/>
              </a:rPr>
              <a:t>th</a:t>
            </a:r>
            <a:r>
              <a:rPr lang="en-US" sz="1800" dirty="0" smtClean="0">
                <a:solidFill>
                  <a:schemeClr val="bg1"/>
                </a:solidFill>
                <a:latin typeface="Arial" panose="020B0604020202020204" pitchFamily="34" charset="0"/>
                <a:cs typeface="Arial" panose="020B0604020202020204" pitchFamily="34" charset="0"/>
              </a:rPr>
              <a:t> year of data collection for 6 Federal and 11 Tribal sites utilizing the VA Pharmacy Prime Vendor (PPV)</a:t>
            </a:r>
          </a:p>
          <a:p>
            <a:pPr marL="803275" lvl="1" indent="-342900">
              <a:buClr>
                <a:schemeClr val="bg1">
                  <a:lumMod val="75000"/>
                  <a:lumOff val="25000"/>
                </a:schemeClr>
              </a:buClr>
              <a:buFont typeface="Wingdings" pitchFamily="2" charset="2"/>
              <a:buChar char="v"/>
            </a:pPr>
            <a:r>
              <a:rPr lang="en-US" dirty="0" smtClean="0">
                <a:solidFill>
                  <a:schemeClr val="bg1"/>
                </a:solidFill>
                <a:latin typeface="Arial" panose="020B0604020202020204" pitchFamily="34" charset="0"/>
                <a:cs typeface="Arial" panose="020B0604020202020204" pitchFamily="34" charset="0"/>
              </a:rPr>
              <a:t>Assesses procurement of 9 commonly prescribed opiates</a:t>
            </a:r>
          </a:p>
          <a:p>
            <a:pPr marL="1068451" lvl="2" indent="-342900">
              <a:buClr>
                <a:schemeClr val="bg1">
                  <a:lumMod val="75000"/>
                  <a:lumOff val="25000"/>
                </a:schemeClr>
              </a:buClr>
              <a:buFont typeface="Wingdings" pitchFamily="2" charset="2"/>
              <a:buChar char="v"/>
            </a:pPr>
            <a:r>
              <a:rPr lang="en-US" dirty="0">
                <a:solidFill>
                  <a:schemeClr val="bg1"/>
                </a:solidFill>
                <a:latin typeface="Arial" panose="020B0604020202020204" pitchFamily="34" charset="0"/>
                <a:cs typeface="Arial" panose="020B0604020202020204" pitchFamily="34" charset="0"/>
              </a:rPr>
              <a:t>C</a:t>
            </a:r>
            <a:r>
              <a:rPr lang="en-US" dirty="0" smtClean="0">
                <a:solidFill>
                  <a:schemeClr val="bg1"/>
                </a:solidFill>
                <a:latin typeface="Arial" panose="020B0604020202020204" pitchFamily="34" charset="0"/>
                <a:cs typeface="Arial" panose="020B0604020202020204" pitchFamily="34" charset="0"/>
              </a:rPr>
              <a:t>odeine/acetaminophen, hydrocodone/acetaminophen, oxycodone/acetaminophen, fentanyl, hydromorphone, methadone, morphine, oxycodone, tramadol</a:t>
            </a:r>
          </a:p>
          <a:p>
            <a:pPr marL="803275" lvl="1" indent="-342900">
              <a:buClr>
                <a:schemeClr val="bg1">
                  <a:lumMod val="75000"/>
                  <a:lumOff val="25000"/>
                </a:schemeClr>
              </a:buClr>
              <a:buFont typeface="Wingdings" pitchFamily="2" charset="2"/>
              <a:buChar char="v"/>
            </a:pPr>
            <a:r>
              <a:rPr lang="en-US" sz="1800" dirty="0" smtClean="0">
                <a:solidFill>
                  <a:schemeClr val="bg1"/>
                </a:solidFill>
                <a:latin typeface="Arial" panose="020B0604020202020204" pitchFamily="34" charset="0"/>
                <a:cs typeface="Arial" panose="020B0604020202020204" pitchFamily="34" charset="0"/>
              </a:rPr>
              <a:t>Also tracking procurement of associated drugs:</a:t>
            </a:r>
          </a:p>
          <a:p>
            <a:pPr marL="1068451" lvl="2" indent="-342900">
              <a:buClr>
                <a:schemeClr val="bg1">
                  <a:lumMod val="75000"/>
                  <a:lumOff val="25000"/>
                </a:schemeClr>
              </a:buClr>
              <a:buFont typeface="Wingdings" pitchFamily="2" charset="2"/>
              <a:buChar char="v"/>
            </a:pPr>
            <a:r>
              <a:rPr lang="en-US" sz="1600" dirty="0" smtClean="0">
                <a:solidFill>
                  <a:schemeClr val="bg1"/>
                </a:solidFill>
                <a:latin typeface="Arial" panose="020B0604020202020204" pitchFamily="34" charset="0"/>
                <a:cs typeface="Arial" panose="020B0604020202020204" pitchFamily="34" charset="0"/>
              </a:rPr>
              <a:t>Naloxone- utilized to reverse opiate overdose</a:t>
            </a:r>
          </a:p>
          <a:p>
            <a:pPr marL="1068451" lvl="2" indent="-342900">
              <a:buClr>
                <a:schemeClr val="bg1">
                  <a:lumMod val="75000"/>
                  <a:lumOff val="25000"/>
                </a:schemeClr>
              </a:buClr>
              <a:buFont typeface="Wingdings" pitchFamily="2" charset="2"/>
              <a:buChar char="v"/>
            </a:pPr>
            <a:r>
              <a:rPr lang="en-US" dirty="0" smtClean="0">
                <a:solidFill>
                  <a:schemeClr val="bg1"/>
                </a:solidFill>
                <a:latin typeface="Arial" panose="020B0604020202020204" pitchFamily="34" charset="0"/>
                <a:cs typeface="Arial" panose="020B0604020202020204" pitchFamily="34" charset="0"/>
              </a:rPr>
              <a:t>Naltrexone, buprenorphine/naloxone- used to treat opiate use disorders</a:t>
            </a:r>
          </a:p>
          <a:p>
            <a:pPr marL="803275" lvl="1" indent="-342900">
              <a:buClr>
                <a:schemeClr val="bg1">
                  <a:lumMod val="75000"/>
                  <a:lumOff val="25000"/>
                </a:schemeClr>
              </a:buClr>
              <a:buFont typeface="Wingdings" pitchFamily="2" charset="2"/>
              <a:buChar char="v"/>
            </a:pPr>
            <a:r>
              <a:rPr lang="en-US" sz="1800" dirty="0" smtClean="0">
                <a:solidFill>
                  <a:schemeClr val="bg1"/>
                </a:solidFill>
                <a:latin typeface="Arial" panose="020B0604020202020204" pitchFamily="34" charset="0"/>
                <a:cs typeface="Arial" panose="020B0604020202020204" pitchFamily="34" charset="0"/>
              </a:rPr>
              <a:t>Individualized reports with analysis and recommendations for best practices on appropriate and judicious opiate prescribing are provided to each included Federal and Tribal clinic.</a:t>
            </a:r>
          </a:p>
        </p:txBody>
      </p:sp>
    </p:spTree>
    <p:extLst>
      <p:ext uri="{BB962C8B-B14F-4D97-AF65-F5344CB8AC3E}">
        <p14:creationId xmlns:p14="http://schemas.microsoft.com/office/powerpoint/2010/main" val="1726727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2000" dirty="0" smtClean="0">
                <a:solidFill>
                  <a:schemeClr val="bg1"/>
                </a:solidFill>
                <a:latin typeface="Arial" panose="020B0604020202020204" pitchFamily="34" charset="0"/>
                <a:cs typeface="Arial" panose="020B0604020202020204" pitchFamily="34" charset="0"/>
              </a:rPr>
              <a:t>Key trends:</a:t>
            </a:r>
          </a:p>
          <a:p>
            <a:pPr marL="342900" indent="-342900">
              <a:buClr>
                <a:schemeClr val="bg1">
                  <a:lumMod val="75000"/>
                  <a:lumOff val="25000"/>
                </a:schemeClr>
              </a:buClr>
              <a:buFont typeface="Wingdings" pitchFamily="2" charset="2"/>
              <a:buChar char="v"/>
            </a:pPr>
            <a:r>
              <a:rPr lang="en-US" dirty="0" smtClean="0">
                <a:solidFill>
                  <a:schemeClr val="bg1"/>
                </a:solidFill>
                <a:latin typeface="Arial" panose="020B0604020202020204" pitchFamily="34" charset="0"/>
                <a:cs typeface="Arial" panose="020B0604020202020204" pitchFamily="34" charset="0"/>
              </a:rPr>
              <a:t>Procurement of hydrocodone/APAP is down 27.3%</a:t>
            </a:r>
            <a:endParaRPr lang="en-US" sz="1800" dirty="0" smtClean="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stretch>
            <a:fillRect/>
          </a:stretch>
        </p:blipFill>
        <p:spPr>
          <a:xfrm>
            <a:off x="1234440" y="2590800"/>
            <a:ext cx="6553600" cy="3770840"/>
          </a:xfrm>
          <a:prstGeom prst="rect">
            <a:avLst/>
          </a:prstGeom>
        </p:spPr>
      </p:pic>
    </p:spTree>
    <p:extLst>
      <p:ext uri="{BB962C8B-B14F-4D97-AF65-F5344CB8AC3E}">
        <p14:creationId xmlns:p14="http://schemas.microsoft.com/office/powerpoint/2010/main" val="79321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2000" dirty="0" smtClean="0">
                <a:solidFill>
                  <a:schemeClr val="bg1"/>
                </a:solidFill>
                <a:latin typeface="Arial" panose="020B0604020202020204" pitchFamily="34" charset="0"/>
                <a:cs typeface="Arial" panose="020B0604020202020204" pitchFamily="34" charset="0"/>
              </a:rPr>
              <a:t>Key trends:</a:t>
            </a:r>
          </a:p>
          <a:p>
            <a:pPr marL="342900" indent="-342900">
              <a:buClr>
                <a:schemeClr val="bg1">
                  <a:lumMod val="75000"/>
                  <a:lumOff val="25000"/>
                </a:schemeClr>
              </a:buClr>
              <a:buFont typeface="Wingdings" pitchFamily="2" charset="2"/>
              <a:buChar char="v"/>
            </a:pPr>
            <a:r>
              <a:rPr lang="en-US" dirty="0" smtClean="0">
                <a:solidFill>
                  <a:schemeClr val="bg1"/>
                </a:solidFill>
                <a:latin typeface="Arial" panose="020B0604020202020204" pitchFamily="34" charset="0"/>
                <a:cs typeface="Arial" panose="020B0604020202020204" pitchFamily="34" charset="0"/>
              </a:rPr>
              <a:t>Procurement of methadone is down 50.0%</a:t>
            </a:r>
            <a:endParaRPr lang="en-US" sz="1800" dirty="0" smtClean="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stretch>
            <a:fillRect/>
          </a:stretch>
        </p:blipFill>
        <p:spPr>
          <a:xfrm>
            <a:off x="1371600" y="2667000"/>
            <a:ext cx="6416440" cy="3861746"/>
          </a:xfrm>
          <a:prstGeom prst="rect">
            <a:avLst/>
          </a:prstGeom>
        </p:spPr>
      </p:pic>
    </p:spTree>
    <p:extLst>
      <p:ext uri="{BB962C8B-B14F-4D97-AF65-F5344CB8AC3E}">
        <p14:creationId xmlns:p14="http://schemas.microsoft.com/office/powerpoint/2010/main" val="396324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2000" dirty="0" smtClean="0">
                <a:solidFill>
                  <a:schemeClr val="bg1"/>
                </a:solidFill>
                <a:latin typeface="Arial" panose="020B0604020202020204" pitchFamily="34" charset="0"/>
                <a:cs typeface="Arial" panose="020B0604020202020204" pitchFamily="34" charset="0"/>
              </a:rPr>
              <a:t>Key trends:</a:t>
            </a:r>
          </a:p>
          <a:p>
            <a:pPr marL="342900" indent="-342900">
              <a:buClr>
                <a:schemeClr val="bg1">
                  <a:lumMod val="75000"/>
                  <a:lumOff val="25000"/>
                </a:schemeClr>
              </a:buClr>
              <a:buFont typeface="Wingdings" pitchFamily="2" charset="2"/>
              <a:buChar char="v"/>
            </a:pPr>
            <a:r>
              <a:rPr lang="en-US" dirty="0" smtClean="0">
                <a:solidFill>
                  <a:schemeClr val="bg1"/>
                </a:solidFill>
                <a:latin typeface="Arial" panose="020B0604020202020204" pitchFamily="34" charset="0"/>
                <a:cs typeface="Arial" panose="020B0604020202020204" pitchFamily="34" charset="0"/>
              </a:rPr>
              <a:t>Overall procurement is down 25.0%</a:t>
            </a:r>
            <a:endParaRPr lang="en-US" sz="1800" dirty="0" smtClean="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stretch>
            <a:fillRect/>
          </a:stretch>
        </p:blipFill>
        <p:spPr>
          <a:xfrm>
            <a:off x="1234440" y="2672947"/>
            <a:ext cx="6385560" cy="3836592"/>
          </a:xfrm>
          <a:prstGeom prst="rect">
            <a:avLst/>
          </a:prstGeom>
        </p:spPr>
      </p:pic>
    </p:spTree>
    <p:extLst>
      <p:ext uri="{BB962C8B-B14F-4D97-AF65-F5344CB8AC3E}">
        <p14:creationId xmlns:p14="http://schemas.microsoft.com/office/powerpoint/2010/main" val="2982984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fontScale="92500" lnSpcReduction="10000"/>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2000" dirty="0" smtClean="0">
                <a:solidFill>
                  <a:schemeClr val="bg1"/>
                </a:solidFill>
                <a:latin typeface="Arial" panose="020B0604020202020204" pitchFamily="34" charset="0"/>
                <a:cs typeface="Arial" panose="020B0604020202020204" pitchFamily="34" charset="0"/>
              </a:rPr>
              <a:t>Key Recommendations:</a:t>
            </a:r>
          </a:p>
          <a:p>
            <a:pPr marL="747713" lvl="1" indent="-342900">
              <a:buClr>
                <a:schemeClr val="bg1">
                  <a:lumMod val="75000"/>
                  <a:lumOff val="25000"/>
                </a:schemeClr>
              </a:buClr>
              <a:buFont typeface="Wingdings" pitchFamily="2" charset="2"/>
              <a:buChar char="v"/>
            </a:pPr>
            <a:r>
              <a:rPr lang="en-US" sz="1700" dirty="0" smtClean="0">
                <a:solidFill>
                  <a:schemeClr val="bg1"/>
                </a:solidFill>
                <a:latin typeface="Arial" panose="020B0604020202020204" pitchFamily="34" charset="0"/>
                <a:cs typeface="Arial" panose="020B0604020202020204" pitchFamily="34" charset="0"/>
              </a:rPr>
              <a:t>Utilize </a:t>
            </a:r>
            <a:r>
              <a:rPr lang="en-US" sz="1700" dirty="0">
                <a:solidFill>
                  <a:schemeClr val="bg1"/>
                </a:solidFill>
                <a:latin typeface="Arial" panose="020B0604020202020204" pitchFamily="34" charset="0"/>
                <a:cs typeface="Arial" panose="020B0604020202020204" pitchFamily="34" charset="0"/>
              </a:rPr>
              <a:t>a facility policy on chronic opioid therapy (COT)/chronic pain </a:t>
            </a:r>
            <a:r>
              <a:rPr lang="en-US" sz="1700" dirty="0" smtClean="0">
                <a:solidFill>
                  <a:schemeClr val="bg1"/>
                </a:solidFill>
                <a:latin typeface="Arial" panose="020B0604020202020204" pitchFamily="34" charset="0"/>
                <a:cs typeface="Arial" panose="020B0604020202020204" pitchFamily="34" charset="0"/>
              </a:rPr>
              <a:t>management.</a:t>
            </a:r>
          </a:p>
          <a:p>
            <a:pPr marL="747713" lvl="1" indent="-342900">
              <a:buClr>
                <a:schemeClr val="bg1">
                  <a:lumMod val="75000"/>
                  <a:lumOff val="25000"/>
                </a:schemeClr>
              </a:buClr>
              <a:buFont typeface="Wingdings" pitchFamily="2" charset="2"/>
              <a:buChar char="v"/>
            </a:pPr>
            <a:r>
              <a:rPr lang="en-US" sz="1700" dirty="0" smtClean="0">
                <a:solidFill>
                  <a:schemeClr val="bg1"/>
                </a:solidFill>
                <a:latin typeface="Arial" panose="020B0604020202020204" pitchFamily="34" charset="0"/>
                <a:cs typeface="Arial" panose="020B0604020202020204" pitchFamily="34" charset="0"/>
              </a:rPr>
              <a:t>Assure </a:t>
            </a:r>
            <a:r>
              <a:rPr lang="en-US" sz="1700" dirty="0">
                <a:solidFill>
                  <a:schemeClr val="bg1"/>
                </a:solidFill>
                <a:latin typeface="Arial" panose="020B0604020202020204" pitchFamily="34" charset="0"/>
                <a:cs typeface="Arial" panose="020B0604020202020204" pitchFamily="34" charset="0"/>
              </a:rPr>
              <a:t>policies are congruent with the IHS Chronic Non-Cancer Pain Management </a:t>
            </a:r>
            <a:r>
              <a:rPr lang="en-US" sz="1700" dirty="0" smtClean="0">
                <a:solidFill>
                  <a:schemeClr val="bg1"/>
                </a:solidFill>
                <a:latin typeface="Arial" panose="020B0604020202020204" pitchFamily="34" charset="0"/>
                <a:cs typeface="Arial" panose="020B0604020202020204" pitchFamily="34" charset="0"/>
              </a:rPr>
              <a:t>policy.</a:t>
            </a:r>
          </a:p>
          <a:p>
            <a:pPr marL="747713" lvl="1" indent="-342900">
              <a:buClr>
                <a:schemeClr val="bg1">
                  <a:lumMod val="75000"/>
                  <a:lumOff val="25000"/>
                </a:schemeClr>
              </a:buClr>
              <a:buFont typeface="Wingdings" pitchFamily="2" charset="2"/>
              <a:buChar char="v"/>
            </a:pPr>
            <a:r>
              <a:rPr lang="en-US" sz="1700" dirty="0" smtClean="0">
                <a:solidFill>
                  <a:schemeClr val="bg1"/>
                </a:solidFill>
                <a:latin typeface="Arial" panose="020B0604020202020204" pitchFamily="34" charset="0"/>
                <a:cs typeface="Arial" panose="020B0604020202020204" pitchFamily="34" charset="0"/>
              </a:rPr>
              <a:t>Assure </a:t>
            </a:r>
            <a:r>
              <a:rPr lang="en-US" sz="1700" dirty="0">
                <a:solidFill>
                  <a:schemeClr val="bg1"/>
                </a:solidFill>
                <a:latin typeface="Arial" panose="020B0604020202020204" pitchFamily="34" charset="0"/>
                <a:cs typeface="Arial" panose="020B0604020202020204" pitchFamily="34" charset="0"/>
              </a:rPr>
              <a:t>all prescribers of Controlled Substances have had training on appropriate pain </a:t>
            </a:r>
            <a:r>
              <a:rPr lang="en-US" sz="1700" dirty="0" smtClean="0">
                <a:solidFill>
                  <a:schemeClr val="bg1"/>
                </a:solidFill>
                <a:latin typeface="Arial" panose="020B0604020202020204" pitchFamily="34" charset="0"/>
                <a:cs typeface="Arial" panose="020B0604020202020204" pitchFamily="34" charset="0"/>
              </a:rPr>
              <a:t>management.</a:t>
            </a:r>
          </a:p>
          <a:p>
            <a:pPr marL="747713" lvl="1" indent="-342900">
              <a:buClr>
                <a:schemeClr val="bg1">
                  <a:lumMod val="75000"/>
                  <a:lumOff val="25000"/>
                </a:schemeClr>
              </a:buClr>
              <a:buFont typeface="Wingdings" pitchFamily="2" charset="2"/>
              <a:buChar char="v"/>
            </a:pPr>
            <a:r>
              <a:rPr lang="en-US" sz="1700" dirty="0" smtClean="0">
                <a:solidFill>
                  <a:schemeClr val="bg1"/>
                </a:solidFill>
                <a:latin typeface="Arial" panose="020B0604020202020204" pitchFamily="34" charset="0"/>
                <a:cs typeface="Arial" panose="020B0604020202020204" pitchFamily="34" charset="0"/>
              </a:rPr>
              <a:t>Conduct </a:t>
            </a:r>
            <a:r>
              <a:rPr lang="en-US" sz="1700" dirty="0">
                <a:solidFill>
                  <a:schemeClr val="bg1"/>
                </a:solidFill>
                <a:latin typeface="Arial" panose="020B0604020202020204" pitchFamily="34" charset="0"/>
                <a:cs typeface="Arial" panose="020B0604020202020204" pitchFamily="34" charset="0"/>
              </a:rPr>
              <a:t>at least annual peer review among your prescribers to assure compliance with facility policies on </a:t>
            </a:r>
            <a:r>
              <a:rPr lang="en-US" sz="1700" dirty="0" smtClean="0">
                <a:solidFill>
                  <a:schemeClr val="bg1"/>
                </a:solidFill>
                <a:latin typeface="Arial" panose="020B0604020202020204" pitchFamily="34" charset="0"/>
                <a:cs typeface="Arial" panose="020B0604020202020204" pitchFamily="34" charset="0"/>
              </a:rPr>
              <a:t>COT.</a:t>
            </a:r>
          </a:p>
          <a:p>
            <a:pPr marL="747713" lvl="1" indent="-342900">
              <a:buClr>
                <a:schemeClr val="bg1">
                  <a:lumMod val="75000"/>
                  <a:lumOff val="25000"/>
                </a:schemeClr>
              </a:buClr>
              <a:buFont typeface="Wingdings" pitchFamily="2" charset="2"/>
              <a:buChar char="v"/>
            </a:pPr>
            <a:r>
              <a:rPr lang="en-US" sz="1700" dirty="0" smtClean="0">
                <a:solidFill>
                  <a:schemeClr val="bg1"/>
                </a:solidFill>
                <a:latin typeface="Arial" panose="020B0604020202020204" pitchFamily="34" charset="0"/>
                <a:cs typeface="Arial" panose="020B0604020202020204" pitchFamily="34" charset="0"/>
              </a:rPr>
              <a:t>Implement </a:t>
            </a:r>
            <a:r>
              <a:rPr lang="en-US" sz="1700" dirty="0">
                <a:solidFill>
                  <a:schemeClr val="bg1"/>
                </a:solidFill>
                <a:latin typeface="Arial" panose="020B0604020202020204" pitchFamily="34" charset="0"/>
                <a:cs typeface="Arial" panose="020B0604020202020204" pitchFamily="34" charset="0"/>
              </a:rPr>
              <a:t>a First Responder and Take-Home Naloxone (co-prescribing) program, esp. for those prescribed </a:t>
            </a:r>
            <a:r>
              <a:rPr lang="en-US" sz="1700" dirty="0" smtClean="0">
                <a:solidFill>
                  <a:schemeClr val="bg1"/>
                </a:solidFill>
                <a:latin typeface="Arial" panose="020B0604020202020204" pitchFamily="34" charset="0"/>
                <a:cs typeface="Arial" panose="020B0604020202020204" pitchFamily="34" charset="0"/>
              </a:rPr>
              <a:t>methadone.</a:t>
            </a:r>
          </a:p>
          <a:p>
            <a:pPr marL="747713" lvl="1" indent="-342900">
              <a:buClr>
                <a:schemeClr val="bg1">
                  <a:lumMod val="75000"/>
                  <a:lumOff val="25000"/>
                </a:schemeClr>
              </a:buClr>
              <a:buFont typeface="Wingdings" pitchFamily="2" charset="2"/>
              <a:buChar char="v"/>
            </a:pPr>
            <a:r>
              <a:rPr lang="en-US" sz="1700" dirty="0" smtClean="0">
                <a:solidFill>
                  <a:schemeClr val="bg1"/>
                </a:solidFill>
                <a:latin typeface="Arial" panose="020B0604020202020204" pitchFamily="34" charset="0"/>
                <a:cs typeface="Arial" panose="020B0604020202020204" pitchFamily="34" charset="0"/>
              </a:rPr>
              <a:t>Transition </a:t>
            </a:r>
            <a:r>
              <a:rPr lang="en-US" sz="1700" dirty="0">
                <a:solidFill>
                  <a:schemeClr val="bg1"/>
                </a:solidFill>
                <a:latin typeface="Arial" panose="020B0604020202020204" pitchFamily="34" charset="0"/>
                <a:cs typeface="Arial" panose="020B0604020202020204" pitchFamily="34" charset="0"/>
              </a:rPr>
              <a:t>as many patients as possible off of </a:t>
            </a:r>
            <a:r>
              <a:rPr lang="en-US" sz="1700" dirty="0" smtClean="0">
                <a:solidFill>
                  <a:schemeClr val="bg1"/>
                </a:solidFill>
                <a:latin typeface="Arial" panose="020B0604020202020204" pitchFamily="34" charset="0"/>
                <a:cs typeface="Arial" panose="020B0604020202020204" pitchFamily="34" charset="0"/>
              </a:rPr>
              <a:t>methadone.</a:t>
            </a:r>
          </a:p>
          <a:p>
            <a:pPr marL="747713" lvl="1" indent="-342900">
              <a:buClr>
                <a:schemeClr val="bg1">
                  <a:lumMod val="75000"/>
                  <a:lumOff val="25000"/>
                </a:schemeClr>
              </a:buClr>
              <a:buFont typeface="Wingdings" pitchFamily="2" charset="2"/>
              <a:buChar char="v"/>
            </a:pPr>
            <a:r>
              <a:rPr lang="en-US" sz="1700" dirty="0" smtClean="0">
                <a:solidFill>
                  <a:schemeClr val="bg1"/>
                </a:solidFill>
                <a:latin typeface="Arial" panose="020B0604020202020204" pitchFamily="34" charset="0"/>
                <a:cs typeface="Arial" panose="020B0604020202020204" pitchFamily="34" charset="0"/>
              </a:rPr>
              <a:t>Develop </a:t>
            </a:r>
            <a:r>
              <a:rPr lang="en-US" sz="1700" dirty="0">
                <a:solidFill>
                  <a:schemeClr val="bg1"/>
                </a:solidFill>
                <a:latin typeface="Arial" panose="020B0604020202020204" pitchFamily="34" charset="0"/>
                <a:cs typeface="Arial" panose="020B0604020202020204" pitchFamily="34" charset="0"/>
              </a:rPr>
              <a:t>local capacity for Medication-Assisted Therapy for opioid </a:t>
            </a:r>
            <a:r>
              <a:rPr lang="en-US" sz="1700" dirty="0" smtClean="0">
                <a:solidFill>
                  <a:schemeClr val="bg1"/>
                </a:solidFill>
                <a:latin typeface="Arial" panose="020B0604020202020204" pitchFamily="34" charset="0"/>
                <a:cs typeface="Arial" panose="020B0604020202020204" pitchFamily="34" charset="0"/>
              </a:rPr>
              <a:t>dependence.</a:t>
            </a:r>
          </a:p>
          <a:p>
            <a:pPr marL="747713" lvl="1" indent="-342900">
              <a:buClr>
                <a:schemeClr val="bg1">
                  <a:lumMod val="75000"/>
                  <a:lumOff val="25000"/>
                </a:schemeClr>
              </a:buClr>
              <a:buFont typeface="Wingdings" pitchFamily="2" charset="2"/>
              <a:buChar char="v"/>
            </a:pPr>
            <a:r>
              <a:rPr lang="en-US" sz="1700" dirty="0" smtClean="0">
                <a:solidFill>
                  <a:schemeClr val="bg1"/>
                </a:solidFill>
                <a:latin typeface="Arial" panose="020B0604020202020204" pitchFamily="34" charset="0"/>
                <a:cs typeface="Arial" panose="020B0604020202020204" pitchFamily="34" charset="0"/>
              </a:rPr>
              <a:t>Follow </a:t>
            </a:r>
            <a:r>
              <a:rPr lang="en-US" sz="1700" dirty="0">
                <a:solidFill>
                  <a:schemeClr val="bg1"/>
                </a:solidFill>
                <a:latin typeface="Arial" panose="020B0604020202020204" pitchFamily="34" charset="0"/>
                <a:cs typeface="Arial" panose="020B0604020202020204" pitchFamily="34" charset="0"/>
              </a:rPr>
              <a:t>CDC recommendations to limit acute opiate prescriptions to 3 days, rarely more than 7 days, of </a:t>
            </a:r>
            <a:r>
              <a:rPr lang="en-US" sz="1700" dirty="0" smtClean="0">
                <a:solidFill>
                  <a:schemeClr val="bg1"/>
                </a:solidFill>
                <a:latin typeface="Arial" panose="020B0604020202020204" pitchFamily="34" charset="0"/>
                <a:cs typeface="Arial" panose="020B0604020202020204" pitchFamily="34" charset="0"/>
              </a:rPr>
              <a:t>therapy.</a:t>
            </a:r>
          </a:p>
          <a:p>
            <a:pPr marL="747713" lvl="1" indent="-342900">
              <a:buClr>
                <a:schemeClr val="bg1">
                  <a:lumMod val="75000"/>
                  <a:lumOff val="25000"/>
                </a:schemeClr>
              </a:buClr>
              <a:buFont typeface="Wingdings" pitchFamily="2" charset="2"/>
              <a:buChar char="v"/>
            </a:pPr>
            <a:r>
              <a:rPr lang="en-US" sz="1700" dirty="0" smtClean="0">
                <a:solidFill>
                  <a:schemeClr val="bg1"/>
                </a:solidFill>
                <a:latin typeface="Arial" panose="020B0604020202020204" pitchFamily="34" charset="0"/>
                <a:cs typeface="Arial" panose="020B0604020202020204" pitchFamily="34" charset="0"/>
              </a:rPr>
              <a:t>Obtain </a:t>
            </a:r>
            <a:r>
              <a:rPr lang="en-US" sz="1700" dirty="0">
                <a:solidFill>
                  <a:schemeClr val="bg1"/>
                </a:solidFill>
                <a:latin typeface="Arial" panose="020B0604020202020204" pitchFamily="34" charset="0"/>
                <a:cs typeface="Arial" panose="020B0604020202020204" pitchFamily="34" charset="0"/>
              </a:rPr>
              <a:t>a Prescription Drug Monitoring Program (PDMP) report on all new patients receiving controlled substances, all patients receiving more than 7 days of medication for acute pain, and at each visit for patients on chronic opioid therapy.</a:t>
            </a:r>
            <a:endParaRPr lang="en-US" sz="17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635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117178" cy="914400"/>
          </a:xfrm>
        </p:spPr>
        <p:txBody>
          <a:bodyPr/>
          <a:lstStyle/>
          <a:p>
            <a:pPr algn="ctr"/>
            <a:r>
              <a:rPr lang="en-US" b="1" dirty="0">
                <a:solidFill>
                  <a:schemeClr val="bg1"/>
                </a:solidFill>
              </a:rPr>
              <a:t>	</a:t>
            </a:r>
          </a:p>
        </p:txBody>
      </p:sp>
      <p:sp>
        <p:nvSpPr>
          <p:cNvPr id="3" name="Text Placeholder 2"/>
          <p:cNvSpPr>
            <a:spLocks noGrp="1"/>
          </p:cNvSpPr>
          <p:nvPr>
            <p:ph type="body" idx="1"/>
          </p:nvPr>
        </p:nvSpPr>
        <p:spPr>
          <a:xfrm>
            <a:off x="914400" y="990600"/>
            <a:ext cx="7364621" cy="1676401"/>
          </a:xfrm>
        </p:spPr>
        <p:txBody>
          <a:bodyPr>
            <a:noAutofit/>
          </a:bodyPr>
          <a:lstStyle/>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r>
              <a:rPr lang="en-US" sz="3200" b="1" dirty="0">
                <a:solidFill>
                  <a:schemeClr val="bg1"/>
                </a:solidFill>
                <a:latin typeface="+mj-lt"/>
              </a:rPr>
              <a:t>Questions or Comments</a:t>
            </a:r>
          </a:p>
        </p:txBody>
      </p:sp>
      <p:sp>
        <p:nvSpPr>
          <p:cNvPr id="4" name="TextBox 3"/>
          <p:cNvSpPr txBox="1"/>
          <p:nvPr/>
        </p:nvSpPr>
        <p:spPr>
          <a:xfrm>
            <a:off x="86833" y="4724400"/>
            <a:ext cx="9006840" cy="2092881"/>
          </a:xfrm>
          <a:prstGeom prst="rect">
            <a:avLst/>
          </a:prstGeom>
          <a:noFill/>
        </p:spPr>
        <p:txBody>
          <a:bodyPr wrap="square" rtlCol="0">
            <a:spAutoFit/>
          </a:bodyPr>
          <a:lstStyle/>
          <a:p>
            <a:r>
              <a:rPr lang="en-US" sz="1400" b="1" dirty="0">
                <a:solidFill>
                  <a:schemeClr val="accent1"/>
                </a:solidFill>
              </a:rPr>
              <a:t>Our Mission... to raise the physical, mental, social, and spiritual health of American Indians and Alaska Natives to the highest level.</a:t>
            </a:r>
          </a:p>
          <a:p>
            <a:endParaRPr lang="en-US" sz="1400" b="1" dirty="0">
              <a:solidFill>
                <a:schemeClr val="accent1"/>
              </a:solidFill>
            </a:endParaRPr>
          </a:p>
          <a:p>
            <a:r>
              <a:rPr lang="en-US" sz="1400" b="1" dirty="0">
                <a:solidFill>
                  <a:schemeClr val="accent1"/>
                </a:solidFill>
              </a:rPr>
              <a:t>Our Goal... to assure that comprehensive, culturally acceptable personal and public health services are available and accessible to American Indian and Alaska Native people.</a:t>
            </a:r>
          </a:p>
          <a:p>
            <a:endParaRPr lang="en-US" sz="1400" b="1" dirty="0">
              <a:solidFill>
                <a:schemeClr val="accent1"/>
              </a:solidFill>
            </a:endParaRPr>
          </a:p>
          <a:p>
            <a:r>
              <a:rPr lang="en-US" sz="1400" b="1" dirty="0">
                <a:solidFill>
                  <a:schemeClr val="accent1"/>
                </a:solidFill>
              </a:rPr>
              <a:t>Our Foundation... to uphold the Federal Government's obligation to promote healthy American Indian and Alaska Native people, communities, and cultures and to honor and protect the inherent sovereign rights of Tribes.</a:t>
            </a:r>
          </a:p>
          <a:p>
            <a:endParaRPr lang="en-US" dirty="0"/>
          </a:p>
        </p:txBody>
      </p:sp>
      <p:pic>
        <p:nvPicPr>
          <p:cNvPr id="7"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528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smtClean="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4800" y="1447800"/>
            <a:ext cx="8686800" cy="54102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457200" lvl="0" indent="-457200" fontAlgn="base">
              <a:spcAft>
                <a:spcPct val="0"/>
              </a:spcAft>
              <a:buClrTx/>
              <a:buSzTx/>
              <a:buFont typeface="Wingdings" panose="05000000000000000000" pitchFamily="2" charset="2"/>
              <a:buChar char="v"/>
              <a:defRPr/>
            </a:pPr>
            <a:endParaRPr lang="en-US" sz="2800" b="1" u="sng" kern="0" dirty="0" smtClean="0">
              <a:solidFill>
                <a:srgbClr val="000000"/>
              </a:solidFill>
              <a:latin typeface="+mj-lt"/>
            </a:endParaRPr>
          </a:p>
          <a:p>
            <a:pPr marL="457200" indent="-457200" fontAlgn="base">
              <a:spcAft>
                <a:spcPct val="0"/>
              </a:spcAft>
              <a:buClrTx/>
              <a:buSzTx/>
              <a:buFont typeface="Wingdings" panose="05000000000000000000" pitchFamily="2" charset="2"/>
              <a:buChar char="v"/>
              <a:defRPr/>
            </a:pPr>
            <a:r>
              <a:rPr lang="en-US" sz="2400" b="1" u="sng" kern="0" dirty="0" smtClean="0">
                <a:solidFill>
                  <a:srgbClr val="000000"/>
                </a:solidFill>
                <a:latin typeface="+mj-lt"/>
              </a:rPr>
              <a:t>A.S.A.P Area Pool </a:t>
            </a:r>
          </a:p>
          <a:p>
            <a:pPr marL="1252728" lvl="1" indent="-457200" fontAlgn="base">
              <a:spcAft>
                <a:spcPct val="0"/>
              </a:spcAft>
              <a:buClrTx/>
              <a:buSzTx/>
              <a:buFont typeface="Wingdings" panose="05000000000000000000" pitchFamily="2" charset="2"/>
              <a:buChar char="v"/>
              <a:defRPr/>
            </a:pPr>
            <a:r>
              <a:rPr lang="en-US" sz="2000" kern="0" dirty="0" smtClean="0">
                <a:solidFill>
                  <a:srgbClr val="000000"/>
                </a:solidFill>
                <a:latin typeface="+mj-lt"/>
              </a:rPr>
              <a:t>Letter to Tribes seeking comments to discontinue; sent 10-06 with 30 day comment</a:t>
            </a:r>
            <a:endParaRPr lang="en-US" sz="2000" u="sng" kern="0" dirty="0">
              <a:solidFill>
                <a:schemeClr val="bg1"/>
              </a:solidFill>
              <a:latin typeface="+mj-lt"/>
            </a:endParaRPr>
          </a:p>
          <a:p>
            <a:pPr marL="1252728" lvl="1" indent="-457200" fontAlgn="base">
              <a:spcAft>
                <a:spcPct val="0"/>
              </a:spcAft>
              <a:buClrTx/>
              <a:buSzTx/>
              <a:buFont typeface="Wingdings" panose="05000000000000000000" pitchFamily="2" charset="2"/>
              <a:buChar char="v"/>
              <a:defRPr/>
            </a:pPr>
            <a:r>
              <a:rPr lang="en-US" sz="2000" kern="0" dirty="0">
                <a:solidFill>
                  <a:schemeClr val="bg1"/>
                </a:solidFill>
                <a:latin typeface="+mj-lt"/>
              </a:rPr>
              <a:t>The number of referrals have declined</a:t>
            </a:r>
          </a:p>
          <a:p>
            <a:pPr marL="1252728" lvl="1" indent="-457200" fontAlgn="base">
              <a:spcAft>
                <a:spcPct val="0"/>
              </a:spcAft>
              <a:buClrTx/>
              <a:buSzTx/>
              <a:buFont typeface="Wingdings" panose="05000000000000000000" pitchFamily="2" charset="2"/>
              <a:buChar char="v"/>
              <a:defRPr/>
            </a:pPr>
            <a:r>
              <a:rPr lang="en-US" sz="2000" kern="0" dirty="0">
                <a:solidFill>
                  <a:schemeClr val="bg1"/>
                </a:solidFill>
                <a:latin typeface="+mj-lt"/>
              </a:rPr>
              <a:t>Not all </a:t>
            </a:r>
            <a:r>
              <a:rPr lang="en-US" sz="2000" kern="0" dirty="0" smtClean="0">
                <a:solidFill>
                  <a:schemeClr val="bg1"/>
                </a:solidFill>
                <a:latin typeface="+mj-lt"/>
              </a:rPr>
              <a:t>tribes who have </a:t>
            </a:r>
            <a:r>
              <a:rPr lang="en-US" sz="2000" kern="0" dirty="0">
                <a:solidFill>
                  <a:schemeClr val="bg1"/>
                </a:solidFill>
                <a:latin typeface="+mj-lt"/>
              </a:rPr>
              <a:t>retained shares with ASAP utilize the funding.</a:t>
            </a:r>
          </a:p>
          <a:p>
            <a:pPr marL="1252728" lvl="1" indent="-457200" fontAlgn="base">
              <a:spcAft>
                <a:spcPct val="0"/>
              </a:spcAft>
              <a:buClrTx/>
              <a:buSzTx/>
              <a:buFont typeface="Wingdings" panose="05000000000000000000" pitchFamily="2" charset="2"/>
              <a:buChar char="v"/>
              <a:defRPr/>
            </a:pPr>
            <a:r>
              <a:rPr lang="en-US" sz="2000" kern="0" dirty="0">
                <a:solidFill>
                  <a:schemeClr val="bg1"/>
                </a:solidFill>
                <a:latin typeface="+mj-lt"/>
              </a:rPr>
              <a:t>The Affordable Care Act has provided extensive funding for substance use disorder treatment that was not been available in prior years. </a:t>
            </a:r>
          </a:p>
          <a:p>
            <a:pPr marL="1252728" lvl="1" indent="-457200" fontAlgn="base">
              <a:spcAft>
                <a:spcPct val="0"/>
              </a:spcAft>
              <a:buClrTx/>
              <a:buSzTx/>
              <a:buFont typeface="Wingdings" panose="05000000000000000000" pitchFamily="2" charset="2"/>
              <a:buChar char="v"/>
              <a:defRPr/>
            </a:pPr>
            <a:r>
              <a:rPr lang="en-US" sz="2000" kern="0" dirty="0">
                <a:solidFill>
                  <a:schemeClr val="bg1"/>
                </a:solidFill>
                <a:latin typeface="+mj-lt"/>
              </a:rPr>
              <a:t>Difficulty in increasing the number of substance use disorder treatment facilities as recognized IHS vendors.  Facilities would rather negotiate treatment fees per each tribe.</a:t>
            </a:r>
          </a:p>
          <a:p>
            <a:pPr marL="1252728" lvl="1" indent="-457200" fontAlgn="base">
              <a:spcAft>
                <a:spcPct val="0"/>
              </a:spcAft>
              <a:buClrTx/>
              <a:buSzTx/>
              <a:buFont typeface="Wingdings" panose="05000000000000000000" pitchFamily="2" charset="2"/>
              <a:buChar char="v"/>
              <a:defRPr/>
            </a:pPr>
            <a:endParaRPr lang="en-US" sz="2000" kern="0" dirty="0" smtClean="0">
              <a:solidFill>
                <a:schemeClr val="bg1"/>
              </a:solidFill>
              <a:latin typeface="+mj-lt"/>
            </a:endParaRPr>
          </a:p>
          <a:p>
            <a:pPr marL="795528" lvl="1" indent="0" fontAlgn="base">
              <a:spcAft>
                <a:spcPct val="0"/>
              </a:spcAft>
              <a:buClrTx/>
              <a:buSzTx/>
              <a:defRPr/>
            </a:pPr>
            <a:endParaRPr lang="en-US" sz="2000" kern="0" dirty="0" smtClean="0">
              <a:solidFill>
                <a:schemeClr val="bg1"/>
              </a:solidFill>
              <a:latin typeface="+mj-lt"/>
            </a:endParaRPr>
          </a:p>
          <a:p>
            <a:pPr marL="1252728" lvl="1" indent="-457200" fontAlgn="base">
              <a:spcAft>
                <a:spcPct val="0"/>
              </a:spcAft>
              <a:buClrTx/>
              <a:buSzTx/>
              <a:buFont typeface="Wingdings" panose="05000000000000000000" pitchFamily="2" charset="2"/>
              <a:buChar char="v"/>
              <a:defRPr/>
            </a:pPr>
            <a:endParaRPr lang="en-US" kern="0" dirty="0" smtClean="0">
              <a:solidFill>
                <a:schemeClr val="bg1"/>
              </a:solidFill>
              <a:latin typeface="+mj-lt"/>
            </a:endParaRPr>
          </a:p>
          <a:p>
            <a:pPr marL="795528" lvl="1" indent="0" fontAlgn="base">
              <a:spcAft>
                <a:spcPct val="0"/>
              </a:spcAft>
              <a:buClrTx/>
              <a:buSzTx/>
              <a:defRPr/>
            </a:pPr>
            <a:endParaRPr lang="en-US" u="sng" kern="0" dirty="0">
              <a:solidFill>
                <a:schemeClr val="bg1"/>
              </a:solidFill>
              <a:latin typeface="+mj-lt"/>
            </a:endParaRPr>
          </a:p>
        </p:txBody>
      </p:sp>
      <p:sp>
        <p:nvSpPr>
          <p:cNvPr id="3" name="TextBox 2"/>
          <p:cNvSpPr txBox="1"/>
          <p:nvPr/>
        </p:nvSpPr>
        <p:spPr>
          <a:xfrm>
            <a:off x="2375593" y="408432"/>
            <a:ext cx="4852611" cy="1200329"/>
          </a:xfrm>
          <a:prstGeom prst="rect">
            <a:avLst/>
          </a:prstGeom>
          <a:noFill/>
        </p:spPr>
        <p:txBody>
          <a:bodyPr wrap="none" rtlCol="0">
            <a:spAutoFit/>
          </a:bodyPr>
          <a:lstStyle/>
          <a:p>
            <a:pPr lvl="0" algn="ctr"/>
            <a:r>
              <a:rPr lang="en-US" sz="3600" b="1">
                <a:ln w="6350">
                  <a:noFill/>
                </a:ln>
                <a:solidFill>
                  <a:prstClr val="black"/>
                </a:solidFill>
                <a:effectLst>
                  <a:outerShdw blurRad="114300" dist="101600" dir="2700000" algn="tl" rotWithShape="0">
                    <a:srgbClr val="000000">
                      <a:alpha val="40000"/>
                    </a:srgbClr>
                  </a:outerShdw>
                </a:effectLst>
                <a:latin typeface="Arial"/>
              </a:rPr>
              <a:t>Indian Health Service</a:t>
            </a:r>
          </a:p>
          <a:p>
            <a:pPr lvl="0" algn="ctr"/>
            <a:r>
              <a:rPr lang="en-US" sz="3600" b="1">
                <a:ln w="6350">
                  <a:noFill/>
                </a:ln>
                <a:solidFill>
                  <a:prstClr val="black"/>
                </a:solidFill>
                <a:effectLst>
                  <a:outerShdw blurRad="114300" dist="101600" dir="2700000" algn="tl" rotWithShape="0">
                    <a:srgbClr val="000000">
                      <a:alpha val="40000"/>
                    </a:srgbClr>
                  </a:outerShdw>
                </a:effectLst>
                <a:latin typeface="Arial"/>
              </a:rPr>
              <a:t>Portland Area </a:t>
            </a:r>
            <a:endParaRPr lang="en-US" sz="3600" b="1" dirty="0">
              <a:ln w="6350">
                <a:noFill/>
              </a:ln>
              <a:solidFill>
                <a:prstClr val="black"/>
              </a:solidFill>
              <a:effectLst>
                <a:outerShdw blurRad="114300" dist="101600" dir="2700000" algn="tl" rotWithShape="0">
                  <a:srgbClr val="000000">
                    <a:alpha val="40000"/>
                  </a:srgbClr>
                </a:outerShdw>
              </a:effectLst>
              <a:latin typeface="Arial"/>
            </a:endParaRPr>
          </a:p>
        </p:txBody>
      </p:sp>
    </p:spTree>
    <p:extLst>
      <p:ext uri="{BB962C8B-B14F-4D97-AF65-F5344CB8AC3E}">
        <p14:creationId xmlns:p14="http://schemas.microsoft.com/office/powerpoint/2010/main" val="925552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smtClean="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4800" y="1447800"/>
            <a:ext cx="8686800" cy="5410200"/>
          </a:xfrm>
          <a:prstGeom prst="rect">
            <a:avLst/>
          </a:prstGeom>
        </p:spPr>
        <p:txBody>
          <a:bodyPr vert="horz" anchor="t">
            <a:normAutofit fontScale="92500" lnSpcReduction="10000"/>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457200" indent="-457200" fontAlgn="base">
              <a:spcAft>
                <a:spcPct val="0"/>
              </a:spcAft>
              <a:buClrTx/>
              <a:buSzTx/>
              <a:buFont typeface="Wingdings" panose="05000000000000000000" pitchFamily="2" charset="2"/>
              <a:buChar char="v"/>
              <a:defRPr/>
            </a:pPr>
            <a:r>
              <a:rPr lang="en-US" sz="2400" b="1" u="sng" kern="0" dirty="0" smtClean="0">
                <a:solidFill>
                  <a:srgbClr val="000000"/>
                </a:solidFill>
                <a:latin typeface="+mj-lt"/>
              </a:rPr>
              <a:t>IHS Awards $16.5 Million in Grants to Support Behavioral Health Programs </a:t>
            </a:r>
          </a:p>
          <a:p>
            <a:pPr marL="1252728" lvl="1" indent="-457200" fontAlgn="base">
              <a:spcAft>
                <a:spcPct val="0"/>
              </a:spcAft>
              <a:buClrTx/>
              <a:buSzTx/>
              <a:buFont typeface="Wingdings" panose="05000000000000000000" pitchFamily="2" charset="2"/>
              <a:buChar char="v"/>
              <a:defRPr/>
            </a:pPr>
            <a:r>
              <a:rPr lang="en-US" sz="2000" kern="0" dirty="0" smtClean="0">
                <a:solidFill>
                  <a:srgbClr val="000000"/>
                </a:solidFill>
                <a:latin typeface="+mj-lt"/>
              </a:rPr>
              <a:t>Substance Abuse and Suicide Prevention (SASP)</a:t>
            </a:r>
          </a:p>
          <a:p>
            <a:pPr marL="1517904" lvl="2" indent="-457200" fontAlgn="base">
              <a:spcAft>
                <a:spcPct val="0"/>
              </a:spcAft>
              <a:buClrTx/>
              <a:buSzTx/>
              <a:buFont typeface="Wingdings" panose="05000000000000000000" pitchFamily="2" charset="2"/>
              <a:buChar char="v"/>
              <a:defRPr/>
            </a:pPr>
            <a:r>
              <a:rPr lang="en-US" u="sng" kern="0" dirty="0" smtClean="0">
                <a:solidFill>
                  <a:srgbClr val="000000"/>
                </a:solidFill>
                <a:latin typeface="+mj-lt"/>
              </a:rPr>
              <a:t>Cow Creek Ban of Umpqua Tribe of Indians</a:t>
            </a:r>
          </a:p>
          <a:p>
            <a:pPr marL="1517904" lvl="2" indent="-457200" fontAlgn="base">
              <a:spcAft>
                <a:spcPct val="0"/>
              </a:spcAft>
              <a:buClrTx/>
              <a:buSzTx/>
              <a:buFont typeface="Wingdings" panose="05000000000000000000" pitchFamily="2" charset="2"/>
              <a:buChar char="v"/>
              <a:defRPr/>
            </a:pPr>
            <a:r>
              <a:rPr lang="en-US" u="sng" kern="0" dirty="0" smtClean="0">
                <a:solidFill>
                  <a:srgbClr val="000000"/>
                </a:solidFill>
                <a:latin typeface="+mj-lt"/>
              </a:rPr>
              <a:t>Northwest Portland Area Indian Health Board</a:t>
            </a:r>
          </a:p>
          <a:p>
            <a:pPr marL="1517904" lvl="2" indent="-457200" fontAlgn="base">
              <a:spcAft>
                <a:spcPct val="0"/>
              </a:spcAft>
              <a:buClrTx/>
              <a:buSzTx/>
              <a:buFont typeface="Wingdings" panose="05000000000000000000" pitchFamily="2" charset="2"/>
              <a:buChar char="v"/>
              <a:defRPr/>
            </a:pPr>
            <a:r>
              <a:rPr lang="en-US" u="sng" kern="0" dirty="0" smtClean="0">
                <a:solidFill>
                  <a:srgbClr val="000000"/>
                </a:solidFill>
                <a:latin typeface="+mj-lt"/>
              </a:rPr>
              <a:t>Port Gamble S’Klallam Tribe</a:t>
            </a:r>
          </a:p>
          <a:p>
            <a:pPr marL="1517904" lvl="2" indent="-457200" fontAlgn="base">
              <a:spcAft>
                <a:spcPct val="0"/>
              </a:spcAft>
              <a:buClrTx/>
              <a:buSzTx/>
              <a:buFont typeface="Wingdings" panose="05000000000000000000" pitchFamily="2" charset="2"/>
              <a:buChar char="v"/>
              <a:defRPr/>
            </a:pPr>
            <a:r>
              <a:rPr lang="en-US" u="sng" kern="0" dirty="0" smtClean="0">
                <a:solidFill>
                  <a:srgbClr val="000000"/>
                </a:solidFill>
                <a:latin typeface="+mj-lt"/>
              </a:rPr>
              <a:t>Seattle Indian Health Board</a:t>
            </a:r>
            <a:endParaRPr lang="en-US" u="sng" kern="0" dirty="0">
              <a:solidFill>
                <a:schemeClr val="bg1"/>
              </a:solidFill>
              <a:latin typeface="+mj-lt"/>
            </a:endParaRPr>
          </a:p>
          <a:p>
            <a:pPr marL="1252728" lvl="1" indent="-457200" fontAlgn="base">
              <a:spcAft>
                <a:spcPct val="0"/>
              </a:spcAft>
              <a:buClrTx/>
              <a:buSzTx/>
              <a:buFont typeface="Wingdings" panose="05000000000000000000" pitchFamily="2" charset="2"/>
              <a:buChar char="v"/>
              <a:defRPr/>
            </a:pPr>
            <a:r>
              <a:rPr lang="en-US" sz="2000" kern="0" dirty="0" smtClean="0">
                <a:solidFill>
                  <a:schemeClr val="bg1"/>
                </a:solidFill>
                <a:latin typeface="+mj-lt"/>
              </a:rPr>
              <a:t>Domestic Violence Prevention Program (DVPP)</a:t>
            </a:r>
          </a:p>
          <a:p>
            <a:pPr marL="1517904" lvl="2" indent="-457200" fontAlgn="base">
              <a:spcAft>
                <a:spcPct val="0"/>
              </a:spcAft>
              <a:buClrTx/>
              <a:buSzTx/>
              <a:buFont typeface="Wingdings" panose="05000000000000000000" pitchFamily="2" charset="2"/>
              <a:buChar char="v"/>
              <a:defRPr/>
            </a:pPr>
            <a:r>
              <a:rPr lang="en-US" kern="0" dirty="0" smtClean="0">
                <a:solidFill>
                  <a:schemeClr val="bg1"/>
                </a:solidFill>
                <a:latin typeface="+mj-lt"/>
              </a:rPr>
              <a:t>Confederated Tribes of Siletz Indians</a:t>
            </a:r>
          </a:p>
          <a:p>
            <a:pPr marL="1517904" lvl="2" indent="-457200" fontAlgn="base">
              <a:spcAft>
                <a:spcPct val="0"/>
              </a:spcAft>
              <a:buClrTx/>
              <a:buSzTx/>
              <a:buFont typeface="Wingdings" panose="05000000000000000000" pitchFamily="2" charset="2"/>
              <a:buChar char="v"/>
              <a:defRPr/>
            </a:pPr>
            <a:r>
              <a:rPr lang="en-US" kern="0" dirty="0" smtClean="0">
                <a:solidFill>
                  <a:schemeClr val="bg1"/>
                </a:solidFill>
                <a:latin typeface="+mj-lt"/>
              </a:rPr>
              <a:t>Nez Perce Tribe</a:t>
            </a:r>
          </a:p>
          <a:p>
            <a:pPr marL="1517904" lvl="2" indent="-457200" fontAlgn="base">
              <a:spcAft>
                <a:spcPct val="0"/>
              </a:spcAft>
              <a:buClrTx/>
              <a:buSzTx/>
              <a:buFont typeface="Wingdings" panose="05000000000000000000" pitchFamily="2" charset="2"/>
              <a:buChar char="v"/>
              <a:defRPr/>
            </a:pPr>
            <a:r>
              <a:rPr lang="en-US" kern="0" dirty="0" smtClean="0">
                <a:solidFill>
                  <a:schemeClr val="bg1"/>
                </a:solidFill>
                <a:latin typeface="+mj-lt"/>
              </a:rPr>
              <a:t>Northwest Portland Indian Health Board</a:t>
            </a:r>
            <a:endParaRPr lang="en-US" kern="0" dirty="0">
              <a:solidFill>
                <a:schemeClr val="bg1"/>
              </a:solidFill>
              <a:latin typeface="+mj-lt"/>
            </a:endParaRPr>
          </a:p>
          <a:p>
            <a:pPr marL="1252728" lvl="1" indent="-457200" fontAlgn="base">
              <a:spcAft>
                <a:spcPct val="0"/>
              </a:spcAft>
              <a:buClrTx/>
              <a:buSzTx/>
              <a:buFont typeface="Wingdings" panose="05000000000000000000" pitchFamily="2" charset="2"/>
              <a:buChar char="v"/>
              <a:defRPr/>
            </a:pPr>
            <a:r>
              <a:rPr lang="en-US" sz="2000" kern="0" dirty="0" smtClean="0">
                <a:solidFill>
                  <a:schemeClr val="bg1"/>
                </a:solidFill>
                <a:latin typeface="+mj-lt"/>
              </a:rPr>
              <a:t>Behavioral Health Integration Initiative (BH2I)</a:t>
            </a:r>
          </a:p>
          <a:p>
            <a:pPr marL="1517904" lvl="2" indent="-457200" fontAlgn="base">
              <a:spcAft>
                <a:spcPct val="0"/>
              </a:spcAft>
              <a:buClrTx/>
              <a:buSzTx/>
              <a:buFont typeface="Wingdings" panose="05000000000000000000" pitchFamily="2" charset="2"/>
              <a:buChar char="v"/>
              <a:defRPr/>
            </a:pPr>
            <a:r>
              <a:rPr lang="en-US" kern="0" dirty="0" err="1" smtClean="0">
                <a:solidFill>
                  <a:schemeClr val="bg1"/>
                </a:solidFill>
                <a:latin typeface="+mj-lt"/>
              </a:rPr>
              <a:t>Yellowhawk</a:t>
            </a:r>
            <a:r>
              <a:rPr lang="en-US" kern="0" dirty="0" smtClean="0">
                <a:solidFill>
                  <a:schemeClr val="bg1"/>
                </a:solidFill>
                <a:latin typeface="+mj-lt"/>
              </a:rPr>
              <a:t> Tribal Health Center</a:t>
            </a:r>
          </a:p>
          <a:p>
            <a:pPr marL="1252728" lvl="1" indent="-457200" fontAlgn="base">
              <a:spcAft>
                <a:spcPct val="0"/>
              </a:spcAft>
              <a:buClrTx/>
              <a:buSzTx/>
              <a:buFont typeface="Wingdings" panose="05000000000000000000" pitchFamily="2" charset="2"/>
              <a:buChar char="v"/>
              <a:defRPr/>
            </a:pPr>
            <a:r>
              <a:rPr lang="en-US" sz="2000" kern="0" dirty="0" smtClean="0">
                <a:solidFill>
                  <a:schemeClr val="bg1"/>
                </a:solidFill>
                <a:latin typeface="+mj-lt"/>
              </a:rPr>
              <a:t>Preventing Alcohol-Related Deaths (PARD)</a:t>
            </a:r>
          </a:p>
          <a:p>
            <a:pPr marL="795528" lvl="1" indent="0" fontAlgn="base">
              <a:spcAft>
                <a:spcPct val="0"/>
              </a:spcAft>
              <a:buClrTx/>
              <a:buSzTx/>
              <a:defRPr/>
            </a:pPr>
            <a:endParaRPr lang="en-US" sz="2000" kern="0" dirty="0">
              <a:solidFill>
                <a:schemeClr val="bg1"/>
              </a:solidFill>
              <a:latin typeface="+mj-lt"/>
            </a:endParaRPr>
          </a:p>
          <a:p>
            <a:pPr marL="795528" lvl="1" indent="0" fontAlgn="base">
              <a:spcAft>
                <a:spcPct val="0"/>
              </a:spcAft>
              <a:buClrTx/>
              <a:buSzTx/>
              <a:defRPr/>
            </a:pPr>
            <a:r>
              <a:rPr lang="en-US" sz="2000" kern="0" dirty="0" smtClean="0">
                <a:solidFill>
                  <a:schemeClr val="bg1"/>
                </a:solidFill>
                <a:latin typeface="+mj-lt"/>
              </a:rPr>
              <a:t>Here </a:t>
            </a:r>
            <a:r>
              <a:rPr lang="en-US" sz="2000" kern="0" dirty="0">
                <a:solidFill>
                  <a:schemeClr val="bg1"/>
                </a:solidFill>
                <a:latin typeface="+mj-lt"/>
              </a:rPr>
              <a:t>is the link to the full release: </a:t>
            </a:r>
            <a:r>
              <a:rPr lang="en-US" sz="2000" kern="0" dirty="0">
                <a:solidFill>
                  <a:schemeClr val="bg1"/>
                </a:solidFill>
                <a:latin typeface="+mj-lt"/>
                <a:hlinkClick r:id="rId6"/>
              </a:rPr>
              <a:t>https://www.ihs.gov/newsroom/pressreleases/2017pressreleases/ihs-awards-16-5-million-in-grants-to-support-behavioral-health-programs</a:t>
            </a:r>
            <a:r>
              <a:rPr lang="en-US" sz="2000" kern="0" dirty="0" smtClean="0">
                <a:solidFill>
                  <a:schemeClr val="bg1"/>
                </a:solidFill>
                <a:latin typeface="+mj-lt"/>
                <a:hlinkClick r:id="rId6"/>
              </a:rPr>
              <a:t>/</a:t>
            </a:r>
            <a:endParaRPr lang="en-US" sz="2000" kern="0" dirty="0" smtClean="0">
              <a:solidFill>
                <a:schemeClr val="bg1"/>
              </a:solidFill>
              <a:latin typeface="+mj-lt"/>
            </a:endParaRPr>
          </a:p>
          <a:p>
            <a:pPr marL="1252728" lvl="1" indent="-457200" fontAlgn="base">
              <a:spcAft>
                <a:spcPct val="0"/>
              </a:spcAft>
              <a:buClrTx/>
              <a:buSzTx/>
              <a:buFont typeface="Wingdings" panose="05000000000000000000" pitchFamily="2" charset="2"/>
              <a:buChar char="v"/>
              <a:defRPr/>
            </a:pPr>
            <a:endParaRPr lang="en-US" sz="2000" kern="0" dirty="0" smtClean="0">
              <a:solidFill>
                <a:schemeClr val="bg1"/>
              </a:solidFill>
              <a:latin typeface="+mj-lt"/>
            </a:endParaRPr>
          </a:p>
          <a:p>
            <a:pPr marL="795528" lvl="1" indent="0" fontAlgn="base">
              <a:spcAft>
                <a:spcPct val="0"/>
              </a:spcAft>
              <a:buClrTx/>
              <a:buSzTx/>
              <a:defRPr/>
            </a:pPr>
            <a:endParaRPr lang="en-US" sz="2000" kern="0" dirty="0" smtClean="0">
              <a:solidFill>
                <a:schemeClr val="bg1"/>
              </a:solidFill>
              <a:latin typeface="+mj-lt"/>
            </a:endParaRPr>
          </a:p>
          <a:p>
            <a:pPr marL="1252728" lvl="1" indent="-457200" fontAlgn="base">
              <a:spcAft>
                <a:spcPct val="0"/>
              </a:spcAft>
              <a:buClrTx/>
              <a:buSzTx/>
              <a:buFont typeface="Wingdings" panose="05000000000000000000" pitchFamily="2" charset="2"/>
              <a:buChar char="v"/>
              <a:defRPr/>
            </a:pPr>
            <a:endParaRPr lang="en-US" kern="0" dirty="0" smtClean="0">
              <a:solidFill>
                <a:schemeClr val="bg1"/>
              </a:solidFill>
              <a:latin typeface="+mj-lt"/>
            </a:endParaRPr>
          </a:p>
          <a:p>
            <a:pPr marL="795528" lvl="1" indent="0" fontAlgn="base">
              <a:spcAft>
                <a:spcPct val="0"/>
              </a:spcAft>
              <a:buClrTx/>
              <a:buSzTx/>
              <a:defRPr/>
            </a:pPr>
            <a:endParaRPr lang="en-US" u="sng" kern="0" dirty="0">
              <a:solidFill>
                <a:schemeClr val="bg1"/>
              </a:solidFill>
              <a:latin typeface="+mj-lt"/>
            </a:endParaRPr>
          </a:p>
        </p:txBody>
      </p:sp>
      <p:sp>
        <p:nvSpPr>
          <p:cNvPr id="3" name="TextBox 2"/>
          <p:cNvSpPr txBox="1"/>
          <p:nvPr/>
        </p:nvSpPr>
        <p:spPr>
          <a:xfrm>
            <a:off x="2375593" y="408432"/>
            <a:ext cx="4852611" cy="1200329"/>
          </a:xfrm>
          <a:prstGeom prst="rect">
            <a:avLst/>
          </a:prstGeom>
          <a:noFill/>
        </p:spPr>
        <p:txBody>
          <a:bodyPr wrap="none" rtlCol="0">
            <a:spAutoFit/>
          </a:bodyPr>
          <a:lstStyle/>
          <a:p>
            <a:pPr lvl="0" algn="ctr"/>
            <a:r>
              <a:rPr lang="en-US" sz="3600" b="1">
                <a:ln w="6350">
                  <a:noFill/>
                </a:ln>
                <a:solidFill>
                  <a:prstClr val="black"/>
                </a:solidFill>
                <a:effectLst>
                  <a:outerShdw blurRad="114300" dist="101600" dir="2700000" algn="tl" rotWithShape="0">
                    <a:srgbClr val="000000">
                      <a:alpha val="40000"/>
                    </a:srgbClr>
                  </a:outerShdw>
                </a:effectLst>
                <a:latin typeface="Arial"/>
              </a:rPr>
              <a:t>Indian Health Service</a:t>
            </a:r>
          </a:p>
          <a:p>
            <a:pPr lvl="0" algn="ctr"/>
            <a:r>
              <a:rPr lang="en-US" sz="3600" b="1">
                <a:ln w="6350">
                  <a:noFill/>
                </a:ln>
                <a:solidFill>
                  <a:prstClr val="black"/>
                </a:solidFill>
                <a:effectLst>
                  <a:outerShdw blurRad="114300" dist="101600" dir="2700000" algn="tl" rotWithShape="0">
                    <a:srgbClr val="000000">
                      <a:alpha val="40000"/>
                    </a:srgbClr>
                  </a:outerShdw>
                </a:effectLst>
                <a:latin typeface="Arial"/>
              </a:rPr>
              <a:t>Portland Area </a:t>
            </a:r>
            <a:endParaRPr lang="en-US" sz="3600" b="1" dirty="0">
              <a:ln w="6350">
                <a:noFill/>
              </a:ln>
              <a:solidFill>
                <a:prstClr val="black"/>
              </a:solidFill>
              <a:effectLst>
                <a:outerShdw blurRad="114300" dist="101600" dir="2700000" algn="tl" rotWithShape="0">
                  <a:srgbClr val="000000">
                    <a:alpha val="40000"/>
                  </a:srgbClr>
                </a:outerShdw>
              </a:effectLst>
              <a:latin typeface="Arial"/>
            </a:endParaRPr>
          </a:p>
        </p:txBody>
      </p:sp>
    </p:spTree>
    <p:extLst>
      <p:ext uri="{BB962C8B-B14F-4D97-AF65-F5344CB8AC3E}">
        <p14:creationId xmlns:p14="http://schemas.microsoft.com/office/powerpoint/2010/main" val="3046500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34200" cy="1477962"/>
          </a:xfrm>
        </p:spPr>
        <p:txBody>
          <a:bodyPr>
            <a:normAutofit/>
          </a:bodyPr>
          <a:lstStyle/>
          <a:p>
            <a:r>
              <a:rPr lang="en-US" sz="4800" dirty="0">
                <a:solidFill>
                  <a:prstClr val="black"/>
                </a:solidFill>
              </a:rPr>
              <a:t/>
            </a:r>
            <a:br>
              <a:rPr lang="en-US" sz="4800" dirty="0">
                <a:solidFill>
                  <a:prstClr val="black"/>
                </a:solidFill>
              </a:rPr>
            </a:b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0886" y="1524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20683"/>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10886" y="1788591"/>
            <a:ext cx="9056914" cy="5221809"/>
          </a:xfrm>
          <a:prstGeom prst="rect">
            <a:avLst/>
          </a:prstGeom>
        </p:spPr>
        <p:txBody>
          <a:bodyPr vert="horz" anchor="t">
            <a:normAutofit fontScale="32500" lnSpcReduction="20000"/>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a:buClr>
                <a:schemeClr val="bg1">
                  <a:lumMod val="75000"/>
                  <a:lumOff val="25000"/>
                </a:schemeClr>
              </a:buClr>
            </a:pPr>
            <a:endParaRPr lang="en-US" sz="2400" b="1" dirty="0">
              <a:solidFill>
                <a:schemeClr val="bg1"/>
              </a:solidFill>
              <a:latin typeface="+mj-lt"/>
            </a:endParaRPr>
          </a:p>
          <a:p>
            <a:pPr marL="0">
              <a:buClr>
                <a:schemeClr val="bg1">
                  <a:lumMod val="75000"/>
                  <a:lumOff val="25000"/>
                </a:schemeClr>
              </a:buClr>
            </a:pPr>
            <a:endParaRPr lang="en-US" sz="2200" dirty="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r>
              <a:rPr lang="en-US" sz="7400" b="1" u="sng" dirty="0" smtClean="0">
                <a:solidFill>
                  <a:schemeClr val="bg1"/>
                </a:solidFill>
                <a:cs typeface="Arial" panose="020B0604020202020204" pitchFamily="34" charset="0"/>
              </a:rPr>
              <a:t>CDC-IHS Healthcare Infection Control Training</a:t>
            </a:r>
          </a:p>
          <a:p>
            <a:pPr marL="1138428" lvl="1" indent="-342900">
              <a:buClr>
                <a:schemeClr val="bg1">
                  <a:lumMod val="75000"/>
                  <a:lumOff val="25000"/>
                </a:schemeClr>
              </a:buClr>
              <a:buFont typeface="Wingdings" pitchFamily="2" charset="2"/>
              <a:buChar char="v"/>
            </a:pPr>
            <a:r>
              <a:rPr lang="en-US" sz="5500" dirty="0" smtClean="0">
                <a:solidFill>
                  <a:schemeClr val="bg1"/>
                </a:solidFill>
                <a:cs typeface="Arial" panose="020B0604020202020204" pitchFamily="34" charset="0"/>
              </a:rPr>
              <a:t>Date: Week of 1/22/18 (Dates TBD)</a:t>
            </a:r>
          </a:p>
          <a:p>
            <a:pPr marL="1138428" lvl="1" indent="-342900">
              <a:buClr>
                <a:schemeClr val="bg1">
                  <a:lumMod val="75000"/>
                  <a:lumOff val="25000"/>
                </a:schemeClr>
              </a:buClr>
              <a:buFont typeface="Wingdings" pitchFamily="2" charset="2"/>
              <a:buChar char="v"/>
            </a:pPr>
            <a:r>
              <a:rPr lang="en-US" sz="5500" dirty="0" smtClean="0">
                <a:solidFill>
                  <a:schemeClr val="bg1"/>
                </a:solidFill>
                <a:cs typeface="Arial" panose="020B0604020202020204" pitchFamily="34" charset="0"/>
              </a:rPr>
              <a:t>Portland, OR (Hotel TBD)</a:t>
            </a:r>
          </a:p>
          <a:p>
            <a:pPr marL="1138428" lvl="1" indent="-342900">
              <a:buClr>
                <a:schemeClr val="bg1">
                  <a:lumMod val="75000"/>
                  <a:lumOff val="25000"/>
                </a:schemeClr>
              </a:buClr>
              <a:buFont typeface="Wingdings" pitchFamily="2" charset="2"/>
              <a:buChar char="v"/>
            </a:pPr>
            <a:r>
              <a:rPr lang="en-US" sz="5500" dirty="0" smtClean="0">
                <a:solidFill>
                  <a:schemeClr val="bg1"/>
                </a:solidFill>
                <a:cs typeface="Arial" panose="020B0604020202020204" pitchFamily="34" charset="0"/>
              </a:rPr>
              <a:t>Open to all Portland Area IHS/Tribal/Urban</a:t>
            </a:r>
          </a:p>
          <a:p>
            <a:pPr marL="1138428" lvl="1" indent="-342900">
              <a:buClr>
                <a:schemeClr val="bg1">
                  <a:lumMod val="75000"/>
                  <a:lumOff val="25000"/>
                </a:schemeClr>
              </a:buClr>
              <a:buFont typeface="Wingdings" pitchFamily="2" charset="2"/>
              <a:buChar char="v"/>
            </a:pPr>
            <a:r>
              <a:rPr lang="en-US" sz="5500" dirty="0" smtClean="0">
                <a:solidFill>
                  <a:schemeClr val="bg1"/>
                </a:solidFill>
                <a:cs typeface="Arial" panose="020B0604020202020204" pitchFamily="34" charset="0"/>
              </a:rPr>
              <a:t>Register thru IHS Environmental Health Support Center </a:t>
            </a:r>
          </a:p>
          <a:p>
            <a:pPr marL="1403604" lvl="2" indent="-342900">
              <a:buClr>
                <a:schemeClr val="bg1">
                  <a:lumMod val="75000"/>
                  <a:lumOff val="25000"/>
                </a:schemeClr>
              </a:buClr>
              <a:buFont typeface="Wingdings" pitchFamily="2" charset="2"/>
              <a:buChar char="v"/>
            </a:pPr>
            <a:r>
              <a:rPr lang="en-US" sz="5500" dirty="0">
                <a:solidFill>
                  <a:schemeClr val="bg1"/>
                </a:solidFill>
                <a:cs typeface="Arial" panose="020B0604020202020204" pitchFamily="34" charset="0"/>
                <a:hlinkClick r:id="rId6"/>
              </a:rPr>
              <a:t>https://</a:t>
            </a:r>
            <a:r>
              <a:rPr lang="en-US" sz="5500" dirty="0" smtClean="0">
                <a:solidFill>
                  <a:schemeClr val="bg1"/>
                </a:solidFill>
                <a:cs typeface="Arial" panose="020B0604020202020204" pitchFamily="34" charset="0"/>
                <a:hlinkClick r:id="rId6"/>
              </a:rPr>
              <a:t>www.ihs.gov/ehsct/index.cfm?module=classes&amp;catID=4</a:t>
            </a:r>
            <a:r>
              <a:rPr lang="en-US" sz="5500" dirty="0" smtClean="0">
                <a:solidFill>
                  <a:schemeClr val="bg1"/>
                </a:solidFill>
                <a:cs typeface="Arial" panose="020B0604020202020204" pitchFamily="34" charset="0"/>
              </a:rPr>
              <a:t>  </a:t>
            </a:r>
          </a:p>
          <a:p>
            <a:pPr marL="795528" lvl="1" indent="0">
              <a:buClr>
                <a:schemeClr val="bg1">
                  <a:lumMod val="75000"/>
                  <a:lumOff val="25000"/>
                </a:schemeClr>
              </a:buClr>
            </a:pPr>
            <a:endParaRPr lang="en-US" sz="2900" dirty="0" smtClean="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endParaRPr lang="en-US" sz="2200" dirty="0" smtClean="0">
              <a:solidFill>
                <a:schemeClr val="bg1"/>
              </a:solidFill>
              <a:latin typeface="Arial" panose="020B0604020202020204" pitchFamily="34" charset="0"/>
              <a:cs typeface="Arial" panose="020B0604020202020204" pitchFamily="34" charset="0"/>
            </a:endParaRPr>
          </a:p>
          <a:p>
            <a:pPr marL="457200" lvl="1" indent="0" fontAlgn="base">
              <a:spcAft>
                <a:spcPct val="0"/>
              </a:spcAft>
              <a:buClrTx/>
              <a:buSzTx/>
              <a:defRPr/>
            </a:pPr>
            <a:r>
              <a:rPr lang="en-US" sz="4200" b="1" kern="0" dirty="0" smtClean="0">
                <a:solidFill>
                  <a:schemeClr val="bg1"/>
                </a:solidFill>
              </a:rPr>
              <a:t> </a:t>
            </a:r>
            <a:r>
              <a:rPr lang="en-US" sz="7400" b="1" u="sng" kern="0" dirty="0" smtClean="0">
                <a:solidFill>
                  <a:schemeClr val="bg1"/>
                </a:solidFill>
              </a:rPr>
              <a:t>Who Should Attend:</a:t>
            </a:r>
          </a:p>
          <a:p>
            <a:pPr marL="1284732" lvl="3" indent="-342900" fontAlgn="base">
              <a:spcAft>
                <a:spcPct val="0"/>
              </a:spcAft>
              <a:buClrTx/>
              <a:buSzTx/>
              <a:buFont typeface="Wingdings" panose="05000000000000000000" pitchFamily="2" charset="2"/>
              <a:buChar char="v"/>
              <a:defRPr/>
            </a:pPr>
            <a:r>
              <a:rPr lang="en-US" sz="5000" dirty="0" smtClean="0">
                <a:solidFill>
                  <a:schemeClr val="bg1"/>
                </a:solidFill>
              </a:rPr>
              <a:t>Clinic Leaders </a:t>
            </a:r>
          </a:p>
          <a:p>
            <a:pPr marL="1284732" lvl="3" indent="-342900" fontAlgn="base">
              <a:spcAft>
                <a:spcPct val="0"/>
              </a:spcAft>
              <a:buClrTx/>
              <a:buSzTx/>
              <a:buFont typeface="Wingdings" panose="05000000000000000000" pitchFamily="2" charset="2"/>
              <a:buChar char="v"/>
              <a:defRPr/>
            </a:pPr>
            <a:r>
              <a:rPr lang="en-US" sz="5000" dirty="0" smtClean="0">
                <a:solidFill>
                  <a:schemeClr val="bg1"/>
                </a:solidFill>
              </a:rPr>
              <a:t>Clinic Medical Directors</a:t>
            </a:r>
          </a:p>
          <a:p>
            <a:pPr marL="1284732" lvl="3" indent="-342900" fontAlgn="base">
              <a:spcAft>
                <a:spcPct val="0"/>
              </a:spcAft>
              <a:buClrTx/>
              <a:buSzTx/>
              <a:buFont typeface="Wingdings" panose="05000000000000000000" pitchFamily="2" charset="2"/>
              <a:buChar char="v"/>
              <a:defRPr/>
            </a:pPr>
            <a:r>
              <a:rPr lang="en-US" sz="5000" dirty="0" smtClean="0">
                <a:solidFill>
                  <a:schemeClr val="bg1"/>
                </a:solidFill>
              </a:rPr>
              <a:t>Clinic Healthcare </a:t>
            </a:r>
            <a:r>
              <a:rPr lang="en-US" sz="5000" dirty="0">
                <a:solidFill>
                  <a:schemeClr val="bg1"/>
                </a:solidFill>
              </a:rPr>
              <a:t>P</a:t>
            </a:r>
            <a:r>
              <a:rPr lang="en-US" sz="5000" dirty="0" smtClean="0">
                <a:solidFill>
                  <a:schemeClr val="bg1"/>
                </a:solidFill>
              </a:rPr>
              <a:t>roviders</a:t>
            </a:r>
          </a:p>
          <a:p>
            <a:pPr marL="1284732" lvl="3" indent="-342900" fontAlgn="base">
              <a:spcAft>
                <a:spcPct val="0"/>
              </a:spcAft>
              <a:buClrTx/>
              <a:buSzTx/>
              <a:buFont typeface="Wingdings" panose="05000000000000000000" pitchFamily="2" charset="2"/>
              <a:buChar char="v"/>
              <a:defRPr/>
            </a:pPr>
            <a:r>
              <a:rPr lang="en-US" sz="5000" dirty="0" smtClean="0">
                <a:solidFill>
                  <a:schemeClr val="bg1"/>
                </a:solidFill>
              </a:rPr>
              <a:t>Infection Control Officers</a:t>
            </a:r>
          </a:p>
          <a:p>
            <a:pPr marL="1284732" lvl="3" indent="-342900" fontAlgn="base">
              <a:spcAft>
                <a:spcPct val="0"/>
              </a:spcAft>
              <a:buClrTx/>
              <a:buSzTx/>
              <a:buFont typeface="Wingdings" panose="05000000000000000000" pitchFamily="2" charset="2"/>
              <a:buChar char="v"/>
              <a:defRPr/>
            </a:pPr>
            <a:r>
              <a:rPr lang="en-US" sz="5000" dirty="0" smtClean="0">
                <a:solidFill>
                  <a:schemeClr val="bg1"/>
                </a:solidFill>
              </a:rPr>
              <a:t>Clinic Risk Management</a:t>
            </a:r>
          </a:p>
          <a:p>
            <a:pPr marL="1284732" lvl="3" indent="-342900" fontAlgn="base">
              <a:spcAft>
                <a:spcPct val="0"/>
              </a:spcAft>
              <a:buClrTx/>
              <a:buSzTx/>
              <a:buFont typeface="Wingdings" panose="05000000000000000000" pitchFamily="2" charset="2"/>
              <a:buChar char="v"/>
              <a:defRPr/>
            </a:pPr>
            <a:r>
              <a:rPr lang="en-US" sz="5000" dirty="0" smtClean="0">
                <a:solidFill>
                  <a:schemeClr val="bg1"/>
                </a:solidFill>
              </a:rPr>
              <a:t>Accreditation Managers</a:t>
            </a:r>
          </a:p>
          <a:p>
            <a:pPr marL="1284732" lvl="3" indent="-342900" fontAlgn="base">
              <a:spcAft>
                <a:spcPct val="0"/>
              </a:spcAft>
              <a:buClrTx/>
              <a:buSzTx/>
              <a:buFont typeface="Wingdings" panose="05000000000000000000" pitchFamily="2" charset="2"/>
              <a:buChar char="v"/>
              <a:defRPr/>
            </a:pPr>
            <a:r>
              <a:rPr lang="en-US" sz="5000" dirty="0" smtClean="0">
                <a:solidFill>
                  <a:schemeClr val="bg1"/>
                </a:solidFill>
              </a:rPr>
              <a:t>Facility Managers</a:t>
            </a:r>
          </a:p>
          <a:p>
            <a:pPr marL="795528" lvl="1" indent="0">
              <a:buClr>
                <a:schemeClr val="bg1">
                  <a:lumMod val="75000"/>
                  <a:lumOff val="25000"/>
                </a:schemeClr>
              </a:buClr>
            </a:pPr>
            <a:endParaRPr lang="en-US" sz="3300" dirty="0" smtClean="0">
              <a:solidFill>
                <a:schemeClr val="bg1"/>
              </a:solidFill>
              <a:latin typeface="Arial" panose="020B0604020202020204" pitchFamily="34" charset="0"/>
              <a:cs typeface="Arial" panose="020B0604020202020204" pitchFamily="34" charset="0"/>
            </a:endParaRPr>
          </a:p>
          <a:p>
            <a:pPr marL="795528" lvl="1" indent="0">
              <a:buClr>
                <a:schemeClr val="bg1">
                  <a:lumMod val="75000"/>
                  <a:lumOff val="25000"/>
                </a:schemeClr>
              </a:buClr>
            </a:pPr>
            <a:r>
              <a:rPr lang="en-US" sz="5000" b="1" dirty="0" smtClean="0">
                <a:solidFill>
                  <a:schemeClr val="bg1"/>
                </a:solidFill>
                <a:cs typeface="Arial" panose="020B0604020202020204" pitchFamily="34" charset="0"/>
              </a:rPr>
              <a:t>POC: </a:t>
            </a:r>
            <a:r>
              <a:rPr lang="en-US" sz="4500" dirty="0" smtClean="0">
                <a:solidFill>
                  <a:schemeClr val="bg1"/>
                </a:solidFill>
                <a:cs typeface="Arial" panose="020B0604020202020204" pitchFamily="34" charset="0"/>
              </a:rPr>
              <a:t>LCDR Matthew Ellis, MPH REHS</a:t>
            </a:r>
          </a:p>
          <a:p>
            <a:pPr marL="795528" lvl="1" indent="0">
              <a:buClr>
                <a:schemeClr val="bg1">
                  <a:lumMod val="75000"/>
                  <a:lumOff val="25000"/>
                </a:schemeClr>
              </a:buClr>
            </a:pPr>
            <a:r>
              <a:rPr lang="en-US" sz="4500" dirty="0">
                <a:solidFill>
                  <a:schemeClr val="bg1"/>
                </a:solidFill>
                <a:cs typeface="Arial" panose="020B0604020202020204" pitchFamily="34" charset="0"/>
              </a:rPr>
              <a:t> </a:t>
            </a:r>
            <a:r>
              <a:rPr lang="en-US" sz="4500" dirty="0" smtClean="0">
                <a:solidFill>
                  <a:schemeClr val="bg1"/>
                </a:solidFill>
                <a:cs typeface="Arial" panose="020B0604020202020204" pitchFamily="34" charset="0"/>
              </a:rPr>
              <a:t>         </a:t>
            </a:r>
            <a:r>
              <a:rPr lang="en-US" sz="4500" dirty="0" smtClean="0">
                <a:solidFill>
                  <a:schemeClr val="bg1"/>
                </a:solidFill>
                <a:cs typeface="Arial" panose="020B0604020202020204" pitchFamily="34" charset="0"/>
                <a:hlinkClick r:id="rId7"/>
              </a:rPr>
              <a:t>matthew.ellis@ihs.gov</a:t>
            </a:r>
            <a:r>
              <a:rPr lang="en-US" sz="4500" dirty="0">
                <a:solidFill>
                  <a:schemeClr val="bg1"/>
                </a:solidFill>
                <a:cs typeface="Arial" panose="020B0604020202020204" pitchFamily="34" charset="0"/>
              </a:rPr>
              <a:t> </a:t>
            </a:r>
            <a:r>
              <a:rPr lang="en-US" sz="4500" dirty="0" smtClean="0">
                <a:solidFill>
                  <a:schemeClr val="bg1"/>
                </a:solidFill>
                <a:cs typeface="Arial" panose="020B0604020202020204" pitchFamily="34" charset="0"/>
              </a:rPr>
              <a:t>/ (503) 414-7788</a:t>
            </a:r>
          </a:p>
          <a:p>
            <a:pPr marL="795528" lvl="1" indent="0">
              <a:buClr>
                <a:schemeClr val="bg1">
                  <a:lumMod val="75000"/>
                  <a:lumOff val="25000"/>
                </a:schemeClr>
              </a:buClr>
            </a:pPr>
            <a:r>
              <a:rPr lang="en-US" dirty="0">
                <a:solidFill>
                  <a:schemeClr val="bg1"/>
                </a:solidFill>
                <a:latin typeface="Arial" panose="020B0604020202020204" pitchFamily="34" charset="0"/>
                <a:cs typeface="Arial" panose="020B0604020202020204" pitchFamily="34" charset="0"/>
              </a:rPr>
              <a:t>	</a:t>
            </a:r>
          </a:p>
          <a:p>
            <a:pPr marL="0">
              <a:buClr>
                <a:schemeClr val="bg1">
                  <a:lumMod val="75000"/>
                  <a:lumOff val="25000"/>
                </a:schemeClr>
              </a:buClr>
            </a:pPr>
            <a:r>
              <a:rPr lang="en-US" sz="2200" dirty="0">
                <a:solidFill>
                  <a:schemeClr val="bg1"/>
                </a:solidFill>
                <a:latin typeface="Arial" panose="020B0604020202020204" pitchFamily="34" charset="0"/>
                <a:cs typeface="Arial" panose="020B0604020202020204" pitchFamily="34" charset="0"/>
              </a:rPr>
              <a:t>	</a:t>
            </a:r>
          </a:p>
          <a:p>
            <a:pPr marL="342900" lvl="0" indent="-342900">
              <a:buClrTx/>
              <a:buSzTx/>
              <a:buFont typeface="Wingdings" panose="05000000000000000000" pitchFamily="2" charset="2"/>
              <a:buChar char="v"/>
            </a:pPr>
            <a:endParaRPr lang="en-US" b="1" dirty="0">
              <a:solidFill>
                <a:prstClr val="black"/>
              </a:solidFill>
              <a:latin typeface="Arial" panose="020B0604020202020204" pitchFamily="34" charset="0"/>
              <a:cs typeface="Arial" panose="020B0604020202020204" pitchFamily="34" charset="0"/>
            </a:endParaRPr>
          </a:p>
          <a:p>
            <a:pPr marL="795528" lvl="1" indent="0">
              <a:buClr>
                <a:schemeClr val="bg1">
                  <a:lumMod val="75000"/>
                  <a:lumOff val="25000"/>
                </a:schemeClr>
              </a:buClr>
            </a:pPr>
            <a:endParaRPr lang="en-US" sz="2200" b="1" dirty="0">
              <a:solidFill>
                <a:schemeClr val="bg1"/>
              </a:solidFill>
              <a:latin typeface="+mj-lt"/>
            </a:endParaRPr>
          </a:p>
        </p:txBody>
      </p:sp>
      <p:sp>
        <p:nvSpPr>
          <p:cNvPr id="7" name="TextBox 6"/>
          <p:cNvSpPr txBox="1"/>
          <p:nvPr/>
        </p:nvSpPr>
        <p:spPr>
          <a:xfrm>
            <a:off x="2226155" y="408431"/>
            <a:ext cx="4852610" cy="1200329"/>
          </a:xfrm>
          <a:prstGeom prst="rect">
            <a:avLst/>
          </a:prstGeom>
          <a:noFill/>
        </p:spPr>
        <p:txBody>
          <a:bodyPr wrap="none" rtlCol="0">
            <a:spAutoFit/>
          </a:bodyPr>
          <a:lstStyle/>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Indian Health Service</a:t>
            </a:r>
          </a:p>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Portland Area </a:t>
            </a:r>
          </a:p>
        </p:txBody>
      </p:sp>
    </p:spTree>
    <p:extLst>
      <p:ext uri="{BB962C8B-B14F-4D97-AF65-F5344CB8AC3E}">
        <p14:creationId xmlns:p14="http://schemas.microsoft.com/office/powerpoint/2010/main" val="3819882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34200" cy="1477962"/>
          </a:xfrm>
        </p:spPr>
        <p:txBody>
          <a:bodyPr>
            <a:normAutofit fontScale="90000"/>
          </a:bodyPr>
          <a:lstStyle/>
          <a:p>
            <a:pPr lvl="0">
              <a:spcBef>
                <a:spcPts val="0"/>
              </a:spcBef>
            </a:pPr>
            <a:r>
              <a:rPr lang="en-US" sz="3600" dirty="0" smtClean="0">
                <a:solidFill>
                  <a:prstClr val="black"/>
                </a:solidFill>
                <a:ea typeface="+mn-ea"/>
                <a:cs typeface="+mn-cs"/>
              </a:rPr>
              <a:t/>
            </a:r>
            <a:br>
              <a:rPr lang="en-US" sz="3600" dirty="0" smtClean="0">
                <a:solidFill>
                  <a:prstClr val="black"/>
                </a:solidFill>
                <a:ea typeface="+mn-ea"/>
                <a:cs typeface="+mn-cs"/>
              </a:rPr>
            </a:br>
            <a:r>
              <a:rPr lang="en-US" sz="3600" dirty="0">
                <a:solidFill>
                  <a:prstClr val="black"/>
                </a:solidFill>
                <a:ea typeface="+mn-ea"/>
                <a:cs typeface="+mn-cs"/>
              </a:rPr>
              <a:t/>
            </a:r>
            <a:br>
              <a:rPr lang="en-US" sz="3600" dirty="0">
                <a:solidFill>
                  <a:prstClr val="black"/>
                </a:solidFill>
                <a:ea typeface="+mn-ea"/>
                <a:cs typeface="+mn-cs"/>
              </a:rPr>
            </a:br>
            <a:r>
              <a:rPr lang="en-US" sz="3600" dirty="0" smtClean="0">
                <a:solidFill>
                  <a:prstClr val="black"/>
                </a:solidFill>
                <a:ea typeface="+mn-ea"/>
                <a:cs typeface="+mn-cs"/>
              </a:rPr>
              <a:t>Indian </a:t>
            </a:r>
            <a:r>
              <a:rPr lang="en-US" sz="3600" dirty="0">
                <a:solidFill>
                  <a:prstClr val="black"/>
                </a:solidFill>
                <a:ea typeface="+mn-ea"/>
                <a:cs typeface="+mn-cs"/>
              </a:rPr>
              <a:t>Health Service</a:t>
            </a:r>
            <a:br>
              <a:rPr lang="en-US" sz="3600" dirty="0">
                <a:solidFill>
                  <a:prstClr val="black"/>
                </a:solidFill>
                <a:ea typeface="+mn-ea"/>
                <a:cs typeface="+mn-cs"/>
              </a:rPr>
            </a:br>
            <a:r>
              <a:rPr lang="en-US" sz="3600" dirty="0">
                <a:solidFill>
                  <a:prstClr val="black"/>
                </a:solidFill>
                <a:ea typeface="+mn-ea"/>
                <a:cs typeface="+mn-cs"/>
              </a:rPr>
              <a:t>Portland Area </a:t>
            </a:r>
            <a:br>
              <a:rPr lang="en-US" sz="3600" dirty="0">
                <a:solidFill>
                  <a:prstClr val="black"/>
                </a:solidFill>
                <a:ea typeface="+mn-ea"/>
                <a:cs typeface="+mn-cs"/>
              </a:rPr>
            </a:br>
            <a:r>
              <a:rPr lang="en-US" sz="4800" dirty="0" smtClean="0">
                <a:solidFill>
                  <a:prstClr val="black"/>
                </a:solidFill>
              </a:rPr>
              <a:t/>
            </a:r>
            <a:br>
              <a:rPr lang="en-US" sz="4800" dirty="0" smtClean="0">
                <a:solidFill>
                  <a:prstClr val="black"/>
                </a:solidFill>
              </a:rPr>
            </a:b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7189"/>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24187"/>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131106" y="1528907"/>
            <a:ext cx="8915400" cy="5344444"/>
          </a:xfrm>
          <a:prstGeom prst="rect">
            <a:avLst/>
          </a:prstGeom>
        </p:spPr>
        <p:txBody>
          <a:bodyPr vert="horz" anchor="t">
            <a:normAutofit fontScale="40000" lnSpcReduction="20000"/>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a:buClr>
                <a:schemeClr val="bg1">
                  <a:lumMod val="75000"/>
                  <a:lumOff val="25000"/>
                </a:schemeClr>
              </a:buClr>
            </a:pPr>
            <a:r>
              <a:rPr lang="en-US" sz="6100" b="1" dirty="0">
                <a:ln w="6350">
                  <a:noFill/>
                </a:ln>
                <a:solidFill>
                  <a:prstClr val="black"/>
                </a:solidFill>
                <a:effectLst>
                  <a:outerShdw blurRad="114300" dist="101600" dir="2700000" algn="tl" rotWithShape="0">
                    <a:srgbClr val="000000">
                      <a:alpha val="40000"/>
                    </a:srgbClr>
                  </a:outerShdw>
                </a:effectLst>
                <a:latin typeface="Arial"/>
                <a:ea typeface="+mj-ea"/>
                <a:cs typeface="+mj-cs"/>
              </a:rPr>
              <a:t>Accelerated Model for </a:t>
            </a:r>
            <a:r>
              <a:rPr lang="en-US" sz="61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improvement - </a:t>
            </a:r>
            <a:r>
              <a:rPr lang="en-US" sz="6100" b="1" dirty="0">
                <a:ln w="6350">
                  <a:noFill/>
                </a:ln>
                <a:solidFill>
                  <a:prstClr val="black"/>
                </a:solidFill>
                <a:effectLst>
                  <a:outerShdw blurRad="114300" dist="101600" dir="2700000" algn="tl" rotWithShape="0">
                    <a:srgbClr val="000000">
                      <a:alpha val="40000"/>
                    </a:srgbClr>
                  </a:outerShdw>
                </a:effectLst>
                <a:latin typeface="Arial"/>
                <a:ea typeface="+mj-ea"/>
                <a:cs typeface="+mj-cs"/>
              </a:rPr>
              <a:t>Ami</a:t>
            </a:r>
            <a:r>
              <a:rPr lang="en-US" sz="61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 Waves</a:t>
            </a:r>
          </a:p>
          <a:p>
            <a:pPr marL="0">
              <a:buClr>
                <a:schemeClr val="bg1">
                  <a:lumMod val="75000"/>
                  <a:lumOff val="25000"/>
                </a:schemeClr>
              </a:buClr>
            </a:pPr>
            <a:endParaRPr lang="en-US" sz="61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endParaRPr>
          </a:p>
          <a:p>
            <a:pPr marL="0">
              <a:buClr>
                <a:schemeClr val="bg1">
                  <a:lumMod val="75000"/>
                  <a:lumOff val="25000"/>
                </a:schemeClr>
              </a:buClr>
            </a:pPr>
            <a:endParaRPr lang="en-US" sz="2900" dirty="0" smtClean="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r>
              <a:rPr lang="en-US" sz="5100" b="1" u="sng" dirty="0" smtClean="0">
                <a:solidFill>
                  <a:schemeClr val="bg1"/>
                </a:solidFill>
                <a:latin typeface="Arial" panose="020B0604020202020204" pitchFamily="34" charset="0"/>
                <a:cs typeface="Arial" panose="020B0604020202020204" pitchFamily="34" charset="0"/>
              </a:rPr>
              <a:t>Colville Service Unit</a:t>
            </a:r>
          </a:p>
          <a:p>
            <a:pPr marL="1138428" lvl="1"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September 25-27, 2017</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Billing Errors</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Procurement Process</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PRC Referrals</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PRC Payments</a:t>
            </a:r>
          </a:p>
          <a:p>
            <a:pPr marL="1403604" lvl="2" indent="-342900">
              <a:buClr>
                <a:schemeClr val="bg1">
                  <a:lumMod val="75000"/>
                  <a:lumOff val="25000"/>
                </a:schemeClr>
              </a:buClr>
              <a:buFont typeface="Wingdings" pitchFamily="2" charset="2"/>
              <a:buChar char="v"/>
            </a:pPr>
            <a:endParaRPr lang="en-US" dirty="0" smtClean="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r>
              <a:rPr lang="en-US" sz="5100" b="1" u="sng" dirty="0" smtClean="0">
                <a:solidFill>
                  <a:schemeClr val="bg1"/>
                </a:solidFill>
                <a:latin typeface="Arial" panose="020B0604020202020204" pitchFamily="34" charset="0"/>
                <a:cs typeface="Arial" panose="020B0604020202020204" pitchFamily="34" charset="0"/>
              </a:rPr>
              <a:t>Wellpinit Service Unit</a:t>
            </a:r>
          </a:p>
          <a:p>
            <a:pPr marL="1138428" lvl="1"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September 27-Oct 2, 2017</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Infection Control Process</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Optimizing access of patient care</a:t>
            </a:r>
          </a:p>
          <a:p>
            <a:pPr marL="1138428" lvl="1" indent="-342900">
              <a:buClr>
                <a:schemeClr val="bg1">
                  <a:lumMod val="75000"/>
                  <a:lumOff val="25000"/>
                </a:schemeClr>
              </a:buClr>
              <a:buFont typeface="Wingdings" pitchFamily="2" charset="2"/>
              <a:buChar char="v"/>
            </a:pPr>
            <a:endParaRPr lang="en-US" dirty="0" smtClean="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r>
              <a:rPr lang="en-US" sz="5100" b="1" u="sng" dirty="0" smtClean="0">
                <a:solidFill>
                  <a:schemeClr val="bg1"/>
                </a:solidFill>
                <a:latin typeface="Arial" panose="020B0604020202020204" pitchFamily="34" charset="0"/>
                <a:cs typeface="Arial" panose="020B0604020202020204" pitchFamily="34" charset="0"/>
              </a:rPr>
              <a:t>Yakama Service Unit</a:t>
            </a:r>
          </a:p>
          <a:p>
            <a:pPr marL="1138428" lvl="1"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October 3-5,2017</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Referral process (Direct Care)</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Patient access to follow-up care and patient scheduling</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Phone access for patients</a:t>
            </a:r>
          </a:p>
          <a:p>
            <a:pPr marL="342900" indent="-342900">
              <a:buClr>
                <a:schemeClr val="bg1">
                  <a:lumMod val="75000"/>
                  <a:lumOff val="25000"/>
                </a:schemeClr>
              </a:buClr>
              <a:buFont typeface="Wingdings" pitchFamily="2" charset="2"/>
              <a:buChar char="v"/>
            </a:pPr>
            <a:endParaRPr lang="en-US" sz="2200" dirty="0" smtClean="0">
              <a:solidFill>
                <a:schemeClr val="bg1"/>
              </a:solidFill>
              <a:latin typeface="Arial" panose="020B0604020202020204" pitchFamily="34" charset="0"/>
              <a:cs typeface="Arial" panose="020B0604020202020204" pitchFamily="34" charset="0"/>
            </a:endParaRPr>
          </a:p>
          <a:p>
            <a:pPr marL="0">
              <a:buClr>
                <a:schemeClr val="bg1">
                  <a:lumMod val="75000"/>
                  <a:lumOff val="25000"/>
                </a:schemeClr>
              </a:buClr>
            </a:pPr>
            <a:endParaRPr lang="en-US" dirty="0" smtClean="0">
              <a:solidFill>
                <a:schemeClr val="bg1"/>
              </a:solidFill>
              <a:latin typeface="Arial" panose="020B0604020202020204" pitchFamily="34" charset="0"/>
              <a:cs typeface="Arial" panose="020B0604020202020204" pitchFamily="34" charset="0"/>
            </a:endParaRPr>
          </a:p>
          <a:p>
            <a:pPr marL="795528" lvl="1" indent="0">
              <a:buClr>
                <a:schemeClr val="bg1">
                  <a:lumMod val="75000"/>
                  <a:lumOff val="25000"/>
                </a:schemeClr>
              </a:buClr>
            </a:pPr>
            <a:endParaRPr lang="en-US" dirty="0" smtClean="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endParaRPr lang="en-US" dirty="0" smtClean="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endParaRPr lang="en-US" dirty="0" smtClean="0">
              <a:solidFill>
                <a:schemeClr val="bg1"/>
              </a:solidFill>
              <a:latin typeface="Arial" panose="020B0604020202020204" pitchFamily="34" charset="0"/>
              <a:cs typeface="Arial" panose="020B0604020202020204" pitchFamily="34" charset="0"/>
            </a:endParaRPr>
          </a:p>
          <a:p>
            <a:pPr marL="0">
              <a:buClr>
                <a:schemeClr val="bg1">
                  <a:lumMod val="75000"/>
                  <a:lumOff val="25000"/>
                </a:schemeClr>
              </a:buClr>
            </a:pPr>
            <a:r>
              <a:rPr lang="en-US" sz="2200" dirty="0" smtClean="0">
                <a:solidFill>
                  <a:schemeClr val="bg1"/>
                </a:solidFill>
                <a:latin typeface="Arial" panose="020B0604020202020204" pitchFamily="34" charset="0"/>
                <a:cs typeface="Arial" panose="020B0604020202020204" pitchFamily="34" charset="0"/>
              </a:rPr>
              <a:t>	</a:t>
            </a:r>
            <a:endParaRPr lang="en-US" sz="2200" dirty="0">
              <a:solidFill>
                <a:schemeClr val="bg1"/>
              </a:solidFill>
              <a:latin typeface="Arial" panose="020B0604020202020204" pitchFamily="34" charset="0"/>
              <a:cs typeface="Arial" panose="020B0604020202020204" pitchFamily="34" charset="0"/>
            </a:endParaRPr>
          </a:p>
          <a:p>
            <a:pPr marL="342900" lvl="0" indent="-342900">
              <a:buClrTx/>
              <a:buSzTx/>
              <a:buFont typeface="Wingdings" panose="05000000000000000000" pitchFamily="2" charset="2"/>
              <a:buChar char="v"/>
            </a:pPr>
            <a:endParaRPr lang="en-US" b="1" dirty="0">
              <a:solidFill>
                <a:prstClr val="black"/>
              </a:solidFill>
              <a:latin typeface="Arial" panose="020B0604020202020204" pitchFamily="34" charset="0"/>
              <a:cs typeface="Arial" panose="020B0604020202020204" pitchFamily="34" charset="0"/>
            </a:endParaRPr>
          </a:p>
          <a:p>
            <a:pPr marL="795528" lvl="1" indent="0">
              <a:buClr>
                <a:schemeClr val="bg1">
                  <a:lumMod val="75000"/>
                  <a:lumOff val="25000"/>
                </a:schemeClr>
              </a:buClr>
            </a:pPr>
            <a:endParaRPr lang="en-US" sz="2200" b="1" dirty="0" smtClean="0">
              <a:solidFill>
                <a:schemeClr val="bg1"/>
              </a:solidFill>
              <a:latin typeface="+mj-lt"/>
            </a:endParaRPr>
          </a:p>
        </p:txBody>
      </p:sp>
    </p:spTree>
    <p:extLst>
      <p:ext uri="{BB962C8B-B14F-4D97-AF65-F5344CB8AC3E}">
        <p14:creationId xmlns:p14="http://schemas.microsoft.com/office/powerpoint/2010/main" val="4271071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34200" cy="1477962"/>
          </a:xfrm>
        </p:spPr>
        <p:txBody>
          <a:bodyPr>
            <a:normAutofit fontScale="90000"/>
          </a:bodyPr>
          <a:lstStyle/>
          <a:p>
            <a:pPr lvl="0">
              <a:spcBef>
                <a:spcPts val="0"/>
              </a:spcBef>
            </a:pPr>
            <a:r>
              <a:rPr lang="en-US" sz="3600" dirty="0" smtClean="0">
                <a:solidFill>
                  <a:prstClr val="black"/>
                </a:solidFill>
                <a:ea typeface="+mn-ea"/>
                <a:cs typeface="+mn-cs"/>
              </a:rPr>
              <a:t/>
            </a:r>
            <a:br>
              <a:rPr lang="en-US" sz="3600" dirty="0" smtClean="0">
                <a:solidFill>
                  <a:prstClr val="black"/>
                </a:solidFill>
                <a:ea typeface="+mn-ea"/>
                <a:cs typeface="+mn-cs"/>
              </a:rPr>
            </a:br>
            <a:r>
              <a:rPr lang="en-US" sz="3600" dirty="0">
                <a:solidFill>
                  <a:prstClr val="black"/>
                </a:solidFill>
                <a:ea typeface="+mn-ea"/>
                <a:cs typeface="+mn-cs"/>
              </a:rPr>
              <a:t/>
            </a:r>
            <a:br>
              <a:rPr lang="en-US" sz="3600" dirty="0">
                <a:solidFill>
                  <a:prstClr val="black"/>
                </a:solidFill>
                <a:ea typeface="+mn-ea"/>
                <a:cs typeface="+mn-cs"/>
              </a:rPr>
            </a:br>
            <a:r>
              <a:rPr lang="en-US" sz="3600" dirty="0" smtClean="0">
                <a:solidFill>
                  <a:prstClr val="black"/>
                </a:solidFill>
                <a:ea typeface="+mn-ea"/>
                <a:cs typeface="+mn-cs"/>
              </a:rPr>
              <a:t>Indian </a:t>
            </a:r>
            <a:r>
              <a:rPr lang="en-US" sz="3600" dirty="0">
                <a:solidFill>
                  <a:prstClr val="black"/>
                </a:solidFill>
                <a:ea typeface="+mn-ea"/>
                <a:cs typeface="+mn-cs"/>
              </a:rPr>
              <a:t>Health Service</a:t>
            </a:r>
            <a:br>
              <a:rPr lang="en-US" sz="3600" dirty="0">
                <a:solidFill>
                  <a:prstClr val="black"/>
                </a:solidFill>
                <a:ea typeface="+mn-ea"/>
                <a:cs typeface="+mn-cs"/>
              </a:rPr>
            </a:br>
            <a:r>
              <a:rPr lang="en-US" sz="3600" dirty="0">
                <a:solidFill>
                  <a:prstClr val="black"/>
                </a:solidFill>
                <a:ea typeface="+mn-ea"/>
                <a:cs typeface="+mn-cs"/>
              </a:rPr>
              <a:t>Portland Area </a:t>
            </a:r>
            <a:br>
              <a:rPr lang="en-US" sz="3600" dirty="0">
                <a:solidFill>
                  <a:prstClr val="black"/>
                </a:solidFill>
                <a:ea typeface="+mn-ea"/>
                <a:cs typeface="+mn-cs"/>
              </a:rPr>
            </a:br>
            <a:r>
              <a:rPr lang="en-US" sz="4800" dirty="0" smtClean="0">
                <a:solidFill>
                  <a:prstClr val="black"/>
                </a:solidFill>
              </a:rPr>
              <a:t/>
            </a:r>
            <a:br>
              <a:rPr lang="en-US" sz="4800" dirty="0" smtClean="0">
                <a:solidFill>
                  <a:prstClr val="black"/>
                </a:solidFill>
              </a:rPr>
            </a:b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35623"/>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131106" y="1528907"/>
            <a:ext cx="8915400" cy="5344444"/>
          </a:xfrm>
          <a:prstGeom prst="rect">
            <a:avLst/>
          </a:prstGeom>
        </p:spPr>
        <p:txBody>
          <a:bodyPr vert="horz" anchor="t">
            <a:normAutofit fontScale="40000" lnSpcReduction="20000"/>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a:buClr>
                <a:schemeClr val="bg1">
                  <a:lumMod val="75000"/>
                  <a:lumOff val="25000"/>
                </a:schemeClr>
              </a:buClr>
            </a:pPr>
            <a:r>
              <a:rPr lang="en-US" sz="6100" b="1" dirty="0">
                <a:ln w="6350">
                  <a:noFill/>
                </a:ln>
                <a:solidFill>
                  <a:prstClr val="black"/>
                </a:solidFill>
                <a:effectLst>
                  <a:outerShdw blurRad="114300" dist="101600" dir="2700000" algn="tl" rotWithShape="0">
                    <a:srgbClr val="000000">
                      <a:alpha val="40000"/>
                    </a:srgbClr>
                  </a:outerShdw>
                </a:effectLst>
                <a:latin typeface="Arial"/>
                <a:ea typeface="+mj-ea"/>
                <a:cs typeface="+mj-cs"/>
              </a:rPr>
              <a:t>Accelerated Model for </a:t>
            </a:r>
            <a:r>
              <a:rPr lang="en-US" sz="61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improvement </a:t>
            </a:r>
            <a:r>
              <a:rPr lang="en-US" sz="6100" b="1" dirty="0">
                <a:ln w="6350">
                  <a:noFill/>
                </a:ln>
                <a:solidFill>
                  <a:prstClr val="black"/>
                </a:solidFill>
                <a:effectLst>
                  <a:outerShdw blurRad="114300" dist="101600" dir="2700000" algn="tl" rotWithShape="0">
                    <a:srgbClr val="000000">
                      <a:alpha val="40000"/>
                    </a:srgbClr>
                  </a:outerShdw>
                </a:effectLst>
                <a:latin typeface="Arial"/>
                <a:ea typeface="+mj-ea"/>
                <a:cs typeface="+mj-cs"/>
              </a:rPr>
              <a:t>-Ami™ </a:t>
            </a:r>
            <a:r>
              <a:rPr lang="en-US" sz="61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Waves</a:t>
            </a:r>
          </a:p>
          <a:p>
            <a:pPr marL="0">
              <a:buClr>
                <a:schemeClr val="bg1">
                  <a:lumMod val="75000"/>
                  <a:lumOff val="25000"/>
                </a:schemeClr>
              </a:buClr>
            </a:pPr>
            <a:endParaRPr lang="en-US" sz="2900" dirty="0" smtClean="0">
              <a:solidFill>
                <a:schemeClr val="bg1"/>
              </a:solidFill>
              <a:latin typeface="Arial" panose="020B0604020202020204" pitchFamily="34" charset="0"/>
              <a:cs typeface="Arial" panose="020B0604020202020204" pitchFamily="34" charset="0"/>
            </a:endParaRPr>
          </a:p>
          <a:p>
            <a:pPr marL="0">
              <a:buClr>
                <a:schemeClr val="bg1">
                  <a:lumMod val="75000"/>
                  <a:lumOff val="25000"/>
                </a:schemeClr>
              </a:buClr>
            </a:pPr>
            <a:endParaRPr lang="en-US" sz="2900" dirty="0">
              <a:solidFill>
                <a:schemeClr val="bg1"/>
              </a:solidFill>
              <a:latin typeface="Arial" panose="020B0604020202020204" pitchFamily="34" charset="0"/>
              <a:cs typeface="Arial" panose="020B0604020202020204" pitchFamily="34" charset="0"/>
            </a:endParaRPr>
          </a:p>
          <a:p>
            <a:pPr marL="0">
              <a:buClr>
                <a:schemeClr val="bg1">
                  <a:lumMod val="75000"/>
                  <a:lumOff val="25000"/>
                </a:schemeClr>
              </a:buClr>
            </a:pPr>
            <a:endParaRPr lang="en-US" sz="2900" dirty="0" smtClean="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r>
              <a:rPr lang="en-US" sz="5100" b="1" u="sng" dirty="0" smtClean="0">
                <a:solidFill>
                  <a:schemeClr val="bg1"/>
                </a:solidFill>
                <a:latin typeface="Arial" panose="020B0604020202020204" pitchFamily="34" charset="0"/>
                <a:cs typeface="Arial" panose="020B0604020202020204" pitchFamily="34" charset="0"/>
              </a:rPr>
              <a:t>Warm Springs Service Unit</a:t>
            </a:r>
          </a:p>
          <a:p>
            <a:pPr marL="1138428" lvl="1"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October 17-19, 2017</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Increase Patient Satisfaction</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Medical Supply Management</a:t>
            </a:r>
          </a:p>
          <a:p>
            <a:pPr marL="1403604" lvl="2" indent="-342900">
              <a:buClr>
                <a:schemeClr val="bg1">
                  <a:lumMod val="75000"/>
                  <a:lumOff val="25000"/>
                </a:schemeClr>
              </a:buClr>
              <a:buFont typeface="Wingdings" pitchFamily="2" charset="2"/>
              <a:buChar char="v"/>
            </a:pPr>
            <a:endParaRPr lang="en-US" dirty="0" smtClean="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r>
              <a:rPr lang="en-US" sz="5100" b="1" u="sng" dirty="0" smtClean="0">
                <a:solidFill>
                  <a:schemeClr val="bg1"/>
                </a:solidFill>
                <a:latin typeface="Arial" panose="020B0604020202020204" pitchFamily="34" charset="0"/>
                <a:cs typeface="Arial" panose="020B0604020202020204" pitchFamily="34" charset="0"/>
              </a:rPr>
              <a:t>Fort Hall Service Unit</a:t>
            </a:r>
          </a:p>
          <a:p>
            <a:pPr marL="1138428" lvl="1"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October 25-27 27-Oct 2, 2017</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Increased Access to Care/Patient Satisfaction</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Pharmacy Point of Sale (POS) Billing</a:t>
            </a:r>
          </a:p>
          <a:p>
            <a:pPr marL="1138428" lvl="1" indent="-342900">
              <a:buClr>
                <a:schemeClr val="bg1">
                  <a:lumMod val="75000"/>
                  <a:lumOff val="25000"/>
                </a:schemeClr>
              </a:buClr>
              <a:buFont typeface="Wingdings" pitchFamily="2" charset="2"/>
              <a:buChar char="v"/>
            </a:pPr>
            <a:endParaRPr lang="en-US" dirty="0" smtClean="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r>
              <a:rPr lang="en-US" sz="5100" b="1" u="sng" dirty="0" smtClean="0">
                <a:solidFill>
                  <a:schemeClr val="bg1"/>
                </a:solidFill>
                <a:latin typeface="Arial" panose="020B0604020202020204" pitchFamily="34" charset="0"/>
                <a:cs typeface="Arial" panose="020B0604020202020204" pitchFamily="34" charset="0"/>
              </a:rPr>
              <a:t>Western Oregon Service Unit</a:t>
            </a:r>
          </a:p>
          <a:p>
            <a:pPr marL="1138428" lvl="1"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FY17</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Health Information Management (HIM) Scanning</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Lab Draw/Operations</a:t>
            </a:r>
          </a:p>
          <a:p>
            <a:pPr marL="1403604" lvl="2" indent="-342900">
              <a:buClr>
                <a:schemeClr val="bg1">
                  <a:lumMod val="75000"/>
                  <a:lumOff val="25000"/>
                </a:schemeClr>
              </a:buClr>
              <a:buFont typeface="Wingdings" pitchFamily="2" charset="2"/>
              <a:buChar char="v"/>
            </a:pPr>
            <a:r>
              <a:rPr lang="en-US" sz="3400" dirty="0" smtClean="0">
                <a:solidFill>
                  <a:schemeClr val="bg1"/>
                </a:solidFill>
                <a:latin typeface="Arial" panose="020B0604020202020204" pitchFamily="34" charset="0"/>
                <a:cs typeface="Arial" panose="020B0604020202020204" pitchFamily="34" charset="0"/>
              </a:rPr>
              <a:t>Lab Inventory</a:t>
            </a:r>
          </a:p>
          <a:p>
            <a:pPr marL="342900" indent="-342900">
              <a:buClr>
                <a:schemeClr val="bg1">
                  <a:lumMod val="75000"/>
                  <a:lumOff val="25000"/>
                </a:schemeClr>
              </a:buClr>
              <a:buFont typeface="Wingdings" pitchFamily="2" charset="2"/>
              <a:buChar char="v"/>
            </a:pPr>
            <a:endParaRPr lang="en-US" sz="2200" dirty="0" smtClean="0">
              <a:solidFill>
                <a:schemeClr val="bg1"/>
              </a:solidFill>
              <a:latin typeface="Arial" panose="020B0604020202020204" pitchFamily="34" charset="0"/>
              <a:cs typeface="Arial" panose="020B0604020202020204" pitchFamily="34" charset="0"/>
            </a:endParaRPr>
          </a:p>
          <a:p>
            <a:pPr marL="0">
              <a:buClr>
                <a:schemeClr val="bg1">
                  <a:lumMod val="75000"/>
                  <a:lumOff val="25000"/>
                </a:schemeClr>
              </a:buClr>
            </a:pPr>
            <a:endParaRPr lang="en-US" dirty="0" smtClean="0">
              <a:solidFill>
                <a:schemeClr val="bg1"/>
              </a:solidFill>
              <a:latin typeface="Arial" panose="020B0604020202020204" pitchFamily="34" charset="0"/>
              <a:cs typeface="Arial" panose="020B0604020202020204" pitchFamily="34" charset="0"/>
            </a:endParaRPr>
          </a:p>
          <a:p>
            <a:pPr marL="795528" lvl="1" indent="0">
              <a:buClr>
                <a:schemeClr val="bg1">
                  <a:lumMod val="75000"/>
                  <a:lumOff val="25000"/>
                </a:schemeClr>
              </a:buClr>
            </a:pPr>
            <a:endParaRPr lang="en-US" dirty="0" smtClean="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endParaRPr lang="en-US" dirty="0" smtClean="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endParaRPr lang="en-US" dirty="0" smtClean="0">
              <a:solidFill>
                <a:schemeClr val="bg1"/>
              </a:solidFill>
              <a:latin typeface="Arial" panose="020B0604020202020204" pitchFamily="34" charset="0"/>
              <a:cs typeface="Arial" panose="020B0604020202020204" pitchFamily="34" charset="0"/>
            </a:endParaRPr>
          </a:p>
          <a:p>
            <a:pPr marL="0">
              <a:buClr>
                <a:schemeClr val="bg1">
                  <a:lumMod val="75000"/>
                  <a:lumOff val="25000"/>
                </a:schemeClr>
              </a:buClr>
            </a:pPr>
            <a:r>
              <a:rPr lang="en-US" sz="2200" dirty="0" smtClean="0">
                <a:solidFill>
                  <a:schemeClr val="bg1"/>
                </a:solidFill>
                <a:latin typeface="Arial" panose="020B0604020202020204" pitchFamily="34" charset="0"/>
                <a:cs typeface="Arial" panose="020B0604020202020204" pitchFamily="34" charset="0"/>
              </a:rPr>
              <a:t>	</a:t>
            </a:r>
            <a:endParaRPr lang="en-US" sz="2200" dirty="0">
              <a:solidFill>
                <a:schemeClr val="bg1"/>
              </a:solidFill>
              <a:latin typeface="Arial" panose="020B0604020202020204" pitchFamily="34" charset="0"/>
              <a:cs typeface="Arial" panose="020B0604020202020204" pitchFamily="34" charset="0"/>
            </a:endParaRPr>
          </a:p>
          <a:p>
            <a:pPr marL="342900" lvl="0" indent="-342900">
              <a:buClrTx/>
              <a:buSzTx/>
              <a:buFont typeface="Wingdings" panose="05000000000000000000" pitchFamily="2" charset="2"/>
              <a:buChar char="v"/>
            </a:pPr>
            <a:endParaRPr lang="en-US" b="1" dirty="0">
              <a:solidFill>
                <a:prstClr val="black"/>
              </a:solidFill>
              <a:latin typeface="Arial" panose="020B0604020202020204" pitchFamily="34" charset="0"/>
              <a:cs typeface="Arial" panose="020B0604020202020204" pitchFamily="34" charset="0"/>
            </a:endParaRPr>
          </a:p>
          <a:p>
            <a:pPr marL="795528" lvl="1" indent="0">
              <a:buClr>
                <a:schemeClr val="bg1">
                  <a:lumMod val="75000"/>
                  <a:lumOff val="25000"/>
                </a:schemeClr>
              </a:buClr>
            </a:pPr>
            <a:endParaRPr lang="en-US" sz="2200" b="1" dirty="0" smtClean="0">
              <a:solidFill>
                <a:schemeClr val="bg1"/>
              </a:solidFill>
              <a:latin typeface="+mj-lt"/>
            </a:endParaRPr>
          </a:p>
        </p:txBody>
      </p:sp>
    </p:spTree>
    <p:extLst>
      <p:ext uri="{BB962C8B-B14F-4D97-AF65-F5344CB8AC3E}">
        <p14:creationId xmlns:p14="http://schemas.microsoft.com/office/powerpoint/2010/main" val="148530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smtClean="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4800" y="1447800"/>
            <a:ext cx="8686800" cy="54102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457200" lvl="0" indent="-457200" fontAlgn="base">
              <a:spcAft>
                <a:spcPct val="0"/>
              </a:spcAft>
              <a:buClrTx/>
              <a:buSzTx/>
              <a:buFont typeface="Wingdings" panose="05000000000000000000" pitchFamily="2" charset="2"/>
              <a:buChar char="v"/>
              <a:defRPr/>
            </a:pPr>
            <a:endParaRPr lang="en-US" sz="2800" b="1" u="sng" kern="0" dirty="0" smtClean="0">
              <a:solidFill>
                <a:srgbClr val="000000"/>
              </a:solidFill>
              <a:latin typeface="+mj-lt"/>
            </a:endParaRPr>
          </a:p>
          <a:p>
            <a:pPr marL="457200" indent="-457200" fontAlgn="base">
              <a:spcAft>
                <a:spcPct val="0"/>
              </a:spcAft>
              <a:buClrTx/>
              <a:buSzTx/>
              <a:buFont typeface="Wingdings" panose="05000000000000000000" pitchFamily="2" charset="2"/>
              <a:buChar char="v"/>
              <a:defRPr/>
            </a:pPr>
            <a:r>
              <a:rPr lang="en-US" sz="2800" b="1" u="sng" kern="0" dirty="0" smtClean="0">
                <a:solidFill>
                  <a:srgbClr val="000000"/>
                </a:solidFill>
                <a:latin typeface="+mj-lt"/>
              </a:rPr>
              <a:t>FY17 CHEF</a:t>
            </a:r>
          </a:p>
          <a:p>
            <a:pPr marL="0" fontAlgn="base">
              <a:spcAft>
                <a:spcPct val="0"/>
              </a:spcAft>
              <a:buClrTx/>
              <a:buSzTx/>
              <a:defRPr/>
            </a:pPr>
            <a:endParaRPr lang="en-US" b="1" u="sng" kern="0" dirty="0" smtClean="0">
              <a:solidFill>
                <a:srgbClr val="000000"/>
              </a:solidFill>
              <a:latin typeface="+mj-lt"/>
            </a:endParaRPr>
          </a:p>
          <a:p>
            <a:pPr marL="1252728" lvl="1" indent="-457200" fontAlgn="base">
              <a:spcAft>
                <a:spcPct val="0"/>
              </a:spcAft>
              <a:buClrTx/>
              <a:buSzTx/>
              <a:buFont typeface="Wingdings" panose="05000000000000000000" pitchFamily="2" charset="2"/>
              <a:buChar char="v"/>
              <a:defRPr/>
            </a:pPr>
            <a:r>
              <a:rPr lang="en-US" sz="2000" kern="0" dirty="0" smtClean="0">
                <a:solidFill>
                  <a:srgbClr val="000000"/>
                </a:solidFill>
                <a:latin typeface="+mj-lt"/>
              </a:rPr>
              <a:t>$1,725,099 submitted for Portland Area</a:t>
            </a:r>
            <a:endParaRPr lang="en-US" sz="2000" kern="0" dirty="0" smtClean="0">
              <a:solidFill>
                <a:schemeClr val="bg1"/>
              </a:solidFill>
              <a:latin typeface="+mj-lt"/>
            </a:endParaRPr>
          </a:p>
          <a:p>
            <a:pPr marL="1252728" lvl="1" indent="-457200" fontAlgn="base">
              <a:spcAft>
                <a:spcPct val="0"/>
              </a:spcAft>
              <a:buClrTx/>
              <a:buSzTx/>
              <a:buFont typeface="Wingdings" panose="05000000000000000000" pitchFamily="2" charset="2"/>
              <a:buChar char="v"/>
              <a:defRPr/>
            </a:pPr>
            <a:r>
              <a:rPr lang="en-US" sz="2000" kern="0" dirty="0" smtClean="0">
                <a:solidFill>
                  <a:schemeClr val="bg1"/>
                </a:solidFill>
                <a:latin typeface="+mj-lt"/>
              </a:rPr>
              <a:t>$650,606 has been returned</a:t>
            </a:r>
          </a:p>
          <a:p>
            <a:pPr marL="1252728" lvl="1" indent="-457200" fontAlgn="base">
              <a:spcAft>
                <a:spcPct val="0"/>
              </a:spcAft>
              <a:buClrTx/>
              <a:buSzTx/>
              <a:buFont typeface="Wingdings" panose="05000000000000000000" pitchFamily="2" charset="2"/>
              <a:buChar char="v"/>
              <a:defRPr/>
            </a:pPr>
            <a:r>
              <a:rPr lang="en-US" sz="2000" kern="0" dirty="0" smtClean="0">
                <a:solidFill>
                  <a:schemeClr val="bg1"/>
                </a:solidFill>
                <a:latin typeface="+mj-lt"/>
              </a:rPr>
              <a:t>$24,484,022 current balance (as of September 25, 2017)</a:t>
            </a:r>
          </a:p>
          <a:p>
            <a:pPr marL="1252728" lvl="1" indent="-457200" fontAlgn="base">
              <a:spcAft>
                <a:spcPct val="0"/>
              </a:spcAft>
              <a:buClrTx/>
              <a:buSzTx/>
              <a:buFont typeface="Wingdings" panose="05000000000000000000" pitchFamily="2" charset="2"/>
              <a:buChar char="v"/>
              <a:defRPr/>
            </a:pPr>
            <a:endParaRPr lang="en-US" kern="0" dirty="0" smtClean="0">
              <a:solidFill>
                <a:schemeClr val="bg1"/>
              </a:solidFill>
              <a:latin typeface="+mj-lt"/>
            </a:endParaRPr>
          </a:p>
          <a:p>
            <a:pPr marL="795528" lvl="1" indent="0" fontAlgn="base">
              <a:spcAft>
                <a:spcPct val="0"/>
              </a:spcAft>
              <a:buClrTx/>
              <a:buSzTx/>
              <a:defRPr/>
            </a:pPr>
            <a:endParaRPr lang="en-US" u="sng" kern="0" dirty="0">
              <a:solidFill>
                <a:schemeClr val="bg1"/>
              </a:solidFill>
              <a:latin typeface="+mj-lt"/>
            </a:endParaRPr>
          </a:p>
        </p:txBody>
      </p:sp>
      <p:sp>
        <p:nvSpPr>
          <p:cNvPr id="3" name="TextBox 2"/>
          <p:cNvSpPr txBox="1"/>
          <p:nvPr/>
        </p:nvSpPr>
        <p:spPr>
          <a:xfrm>
            <a:off x="2375599" y="408432"/>
            <a:ext cx="4852610" cy="1200329"/>
          </a:xfrm>
          <a:prstGeom prst="rect">
            <a:avLst/>
          </a:prstGeom>
          <a:noFill/>
        </p:spPr>
        <p:txBody>
          <a:bodyPr wrap="none" rtlCol="0">
            <a:spAutoFit/>
          </a:bodyPr>
          <a:lstStyle/>
          <a:p>
            <a:pPr algn="ctr"/>
            <a:r>
              <a:rPr lang="en-US" sz="36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Indian Health Service</a:t>
            </a:r>
          </a:p>
          <a:p>
            <a:pPr algn="ctr"/>
            <a:r>
              <a:rPr lang="en-US" sz="36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Portland Area</a:t>
            </a:r>
            <a:endParaRPr lang="en-US" sz="3600" dirty="0"/>
          </a:p>
        </p:txBody>
      </p:sp>
    </p:spTree>
    <p:extLst>
      <p:ext uri="{BB962C8B-B14F-4D97-AF65-F5344CB8AC3E}">
        <p14:creationId xmlns:p14="http://schemas.microsoft.com/office/powerpoint/2010/main" val="731494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9060" y="1886393"/>
            <a:ext cx="8686800" cy="4792039"/>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457200" lvl="0" indent="-457200" fontAlgn="base">
              <a:spcAft>
                <a:spcPct val="0"/>
              </a:spcAft>
              <a:buClrTx/>
              <a:buSzTx/>
              <a:buFont typeface="Wingdings" panose="05000000000000000000" pitchFamily="2" charset="2"/>
              <a:buChar char="v"/>
              <a:defRPr/>
            </a:pPr>
            <a:r>
              <a:rPr lang="en-US" b="1" u="sng" kern="0" dirty="0" smtClean="0">
                <a:solidFill>
                  <a:srgbClr val="000000"/>
                </a:solidFill>
                <a:latin typeface="Arial"/>
              </a:rPr>
              <a:t>YRTC – NARA Update  </a:t>
            </a:r>
          </a:p>
          <a:p>
            <a:pPr marL="457200" lvl="0" indent="-457200" fontAlgn="base">
              <a:spcAft>
                <a:spcPct val="0"/>
              </a:spcAft>
              <a:buClrTx/>
              <a:buSzTx/>
              <a:buFont typeface="Wingdings" panose="05000000000000000000" pitchFamily="2" charset="2"/>
              <a:buChar char="v"/>
              <a:defRPr/>
            </a:pPr>
            <a:endParaRPr lang="en-US" b="1" u="sng" kern="0" dirty="0" smtClean="0">
              <a:solidFill>
                <a:srgbClr val="000000"/>
              </a:solidFill>
              <a:latin typeface="Arial"/>
            </a:endParaRPr>
          </a:p>
          <a:p>
            <a:pPr marL="800100" lvl="1" indent="-342900" fontAlgn="base">
              <a:spcAft>
                <a:spcPct val="0"/>
              </a:spcAft>
              <a:buClrTx/>
              <a:buSzTx/>
              <a:buFont typeface="Wingdings" panose="05000000000000000000" pitchFamily="2" charset="2"/>
              <a:buChar char="v"/>
              <a:defRPr/>
            </a:pPr>
            <a:r>
              <a:rPr lang="en-US" b="1" dirty="0" smtClean="0">
                <a:solidFill>
                  <a:schemeClr val="bg1"/>
                </a:solidFill>
                <a:latin typeface="+mj-lt"/>
              </a:rPr>
              <a:t>24 bed license granted on 10-02-2017</a:t>
            </a:r>
          </a:p>
          <a:p>
            <a:pPr marL="800100" lvl="1" indent="-342900" fontAlgn="base">
              <a:spcAft>
                <a:spcPct val="0"/>
              </a:spcAft>
              <a:buClrTx/>
              <a:buSzTx/>
              <a:buFont typeface="Wingdings" panose="05000000000000000000" pitchFamily="2" charset="2"/>
              <a:buChar char="v"/>
              <a:defRPr/>
            </a:pPr>
            <a:r>
              <a:rPr lang="en-US" b="1" dirty="0" smtClean="0">
                <a:solidFill>
                  <a:schemeClr val="bg1"/>
                </a:solidFill>
                <a:latin typeface="+mj-lt"/>
              </a:rPr>
              <a:t>Combining Services Under One Roof</a:t>
            </a:r>
          </a:p>
          <a:p>
            <a:pPr marL="800100" lvl="1" indent="-342900" fontAlgn="base">
              <a:spcAft>
                <a:spcPct val="0"/>
              </a:spcAft>
              <a:buClrTx/>
              <a:buSzTx/>
              <a:buFont typeface="Wingdings" panose="05000000000000000000" pitchFamily="2" charset="2"/>
              <a:buChar char="v"/>
              <a:defRPr/>
            </a:pPr>
            <a:r>
              <a:rPr lang="en-US" b="1" dirty="0" smtClean="0">
                <a:solidFill>
                  <a:schemeClr val="bg1"/>
                </a:solidFill>
                <a:latin typeface="+mj-lt"/>
              </a:rPr>
              <a:t>Staffing of facility in process</a:t>
            </a:r>
          </a:p>
          <a:p>
            <a:pPr marL="800100" lvl="1" indent="-342900" fontAlgn="base">
              <a:spcAft>
                <a:spcPct val="0"/>
              </a:spcAft>
              <a:buClrTx/>
              <a:buSzTx/>
              <a:buFont typeface="Wingdings" panose="05000000000000000000" pitchFamily="2" charset="2"/>
              <a:buChar char="v"/>
              <a:defRPr/>
            </a:pPr>
            <a:r>
              <a:rPr lang="en-US" b="1" dirty="0" smtClean="0">
                <a:solidFill>
                  <a:schemeClr val="bg1"/>
                </a:solidFill>
                <a:latin typeface="+mj-lt"/>
              </a:rPr>
              <a:t>Projected opening date – 10-16-2017</a:t>
            </a:r>
          </a:p>
          <a:p>
            <a:pPr marL="800100" lvl="1" indent="-342900" fontAlgn="base">
              <a:spcAft>
                <a:spcPct val="0"/>
              </a:spcAft>
              <a:buClrTx/>
              <a:buSzTx/>
              <a:buFont typeface="Wingdings" panose="05000000000000000000" pitchFamily="2" charset="2"/>
              <a:buChar char="v"/>
              <a:defRPr/>
            </a:pPr>
            <a:r>
              <a:rPr lang="en-US" b="1" dirty="0" smtClean="0">
                <a:solidFill>
                  <a:schemeClr val="bg1"/>
                </a:solidFill>
                <a:latin typeface="+mj-lt"/>
              </a:rPr>
              <a:t>620 NE 2</a:t>
            </a:r>
            <a:r>
              <a:rPr lang="en-US" b="1" baseline="30000" dirty="0" smtClean="0">
                <a:solidFill>
                  <a:schemeClr val="bg1"/>
                </a:solidFill>
                <a:latin typeface="+mj-lt"/>
              </a:rPr>
              <a:t>nd</a:t>
            </a:r>
            <a:r>
              <a:rPr lang="en-US" b="1" dirty="0" smtClean="0">
                <a:solidFill>
                  <a:schemeClr val="bg1"/>
                </a:solidFill>
                <a:latin typeface="+mj-lt"/>
              </a:rPr>
              <a:t> St. Gresham Oregon </a:t>
            </a:r>
            <a:endParaRPr lang="en-US" dirty="0">
              <a:solidFill>
                <a:schemeClr val="bg1"/>
              </a:solidFill>
              <a:latin typeface="+mj-lt"/>
            </a:endParaRPr>
          </a:p>
          <a:p>
            <a:pPr marL="800100" lvl="1" indent="-342900" fontAlgn="base">
              <a:spcAft>
                <a:spcPct val="0"/>
              </a:spcAft>
              <a:buClrTx/>
              <a:buSzTx/>
              <a:buFont typeface="Wingdings" panose="05000000000000000000" pitchFamily="2" charset="2"/>
              <a:buChar char="v"/>
              <a:defRPr/>
            </a:pPr>
            <a:endParaRPr lang="en-US" dirty="0">
              <a:solidFill>
                <a:schemeClr val="bg1"/>
              </a:solidFill>
              <a:latin typeface="+mj-lt"/>
            </a:endParaRPr>
          </a:p>
          <a:p>
            <a:pPr marL="457200" lvl="1" indent="0" fontAlgn="base">
              <a:spcAft>
                <a:spcPct val="0"/>
              </a:spcAft>
              <a:buClrTx/>
              <a:buSzTx/>
              <a:defRPr/>
            </a:pPr>
            <a:endParaRPr lang="en-US" sz="2200" dirty="0">
              <a:solidFill>
                <a:schemeClr val="bg1"/>
              </a:solidFill>
              <a:latin typeface="+mj-lt"/>
            </a:endParaRPr>
          </a:p>
          <a:p>
            <a:pPr marL="800100" lvl="1" indent="-342900" fontAlgn="base">
              <a:spcAft>
                <a:spcPct val="0"/>
              </a:spcAft>
              <a:buClrTx/>
              <a:buSzTx/>
              <a:buFont typeface="Wingdings" panose="05000000000000000000" pitchFamily="2" charset="2"/>
              <a:buChar char="v"/>
              <a:defRPr/>
            </a:pPr>
            <a:endParaRPr lang="en-US" sz="2200" b="1" kern="0" dirty="0">
              <a:solidFill>
                <a:srgbClr val="000000"/>
              </a:solidFill>
              <a:latin typeface="+mj-lt"/>
            </a:endParaRPr>
          </a:p>
          <a:p>
            <a:pPr marL="457200" lvl="1" indent="0" fontAlgn="base">
              <a:spcAft>
                <a:spcPct val="0"/>
              </a:spcAft>
              <a:buClrTx/>
              <a:buSzTx/>
              <a:defRPr/>
            </a:pPr>
            <a:endParaRPr lang="en-US" sz="2400" b="1" kern="0" dirty="0">
              <a:solidFill>
                <a:srgbClr val="000000"/>
              </a:solidFill>
              <a:latin typeface="+mj-lt"/>
            </a:endParaRPr>
          </a:p>
          <a:p>
            <a:pPr marL="1138428" lvl="1" indent="-342900">
              <a:buClrTx/>
              <a:buSzTx/>
              <a:buFont typeface="Wingdings" panose="05000000000000000000" pitchFamily="2" charset="2"/>
              <a:buChar char="v"/>
            </a:pPr>
            <a:endParaRPr lang="en-US" sz="2400" dirty="0">
              <a:solidFill>
                <a:schemeClr val="bg1"/>
              </a:solidFill>
              <a:latin typeface="+mj-lt"/>
            </a:endParaRPr>
          </a:p>
        </p:txBody>
      </p:sp>
      <p:sp>
        <p:nvSpPr>
          <p:cNvPr id="3" name="TextBox 2"/>
          <p:cNvSpPr txBox="1"/>
          <p:nvPr/>
        </p:nvSpPr>
        <p:spPr>
          <a:xfrm>
            <a:off x="2226155" y="408431"/>
            <a:ext cx="4852610" cy="1200329"/>
          </a:xfrm>
          <a:prstGeom prst="rect">
            <a:avLst/>
          </a:prstGeom>
          <a:noFill/>
        </p:spPr>
        <p:txBody>
          <a:bodyPr wrap="none" rtlCol="0">
            <a:spAutoFit/>
          </a:bodyPr>
          <a:lstStyle/>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Indian Health Service</a:t>
            </a:r>
          </a:p>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Portland Area </a:t>
            </a:r>
          </a:p>
        </p:txBody>
      </p:sp>
    </p:spTree>
    <p:extLst>
      <p:ext uri="{BB962C8B-B14F-4D97-AF65-F5344CB8AC3E}">
        <p14:creationId xmlns:p14="http://schemas.microsoft.com/office/powerpoint/2010/main" val="3803658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294495</TotalTime>
  <Words>1281</Words>
  <Application>Microsoft Office PowerPoint</Application>
  <PresentationFormat>On-screen Show (4:3)</PresentationFormat>
  <Paragraphs>305</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Times New Roman</vt:lpstr>
      <vt:lpstr>Wingdings</vt:lpstr>
      <vt:lpstr>Wingdings 2</vt:lpstr>
      <vt:lpstr>Wingdings 3</vt:lpstr>
      <vt:lpstr>Apex</vt:lpstr>
      <vt:lpstr>Indian Health Service Portland Area Director’s Update</vt:lpstr>
      <vt:lpstr> </vt:lpstr>
      <vt:lpstr> </vt:lpstr>
      <vt:lpstr> </vt:lpstr>
      <vt:lpstr> </vt:lpstr>
      <vt:lpstr>  Indian Health Service Portland Area   </vt:lpstr>
      <vt:lpstr>  Indian Health Service Portland Area   </vt:lpstr>
      <vt:lpstr> </vt:lpstr>
      <vt:lpstr> </vt:lpstr>
      <vt:lpstr> </vt:lpstr>
      <vt:lpstr> </vt:lpstr>
      <vt:lpstr> </vt:lpstr>
      <vt:lpstr> </vt:lpstr>
      <vt:lpstr> </vt:lpstr>
      <vt:lpstr>Indian Health Service Portland Area</vt:lpstr>
      <vt:lpstr>Indian Health Service Portland Area</vt:lpstr>
      <vt:lpstr> </vt:lpstr>
      <vt:lpstr> </vt:lpstr>
      <vt:lpstr>Indian Health Service Portland Area</vt:lpstr>
      <vt:lpstr>Indian Health Service Portland Area</vt:lpstr>
      <vt:lpstr>Indian Health Service Portland Area</vt:lpstr>
      <vt:lpstr>Indian Health Service Portland Area</vt:lpstr>
      <vt:lpstr>Indian Health Service Portland Area</vt:lpstr>
      <vt:lpstr>Indian Health Service Portland Area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Seyler, Dean M (IHS/POR)</dc:creator>
  <cp:lastModifiedBy>Lisa Griggs</cp:lastModifiedBy>
  <cp:revision>859</cp:revision>
  <cp:lastPrinted>2017-07-13T14:53:16Z</cp:lastPrinted>
  <dcterms:created xsi:type="dcterms:W3CDTF">2011-08-31T16:04:47Z</dcterms:created>
  <dcterms:modified xsi:type="dcterms:W3CDTF">2017-10-05T13:39:11Z</dcterms:modified>
</cp:coreProperties>
</file>