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1"/>
  </p:notesMasterIdLst>
  <p:sldIdLst>
    <p:sldId id="331" r:id="rId2"/>
    <p:sldId id="330" r:id="rId3"/>
    <p:sldId id="30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32" r:id="rId17"/>
    <p:sldId id="333" r:id="rId18"/>
    <p:sldId id="273" r:id="rId19"/>
    <p:sldId id="306" r:id="rId20"/>
    <p:sldId id="274" r:id="rId21"/>
    <p:sldId id="328" r:id="rId22"/>
    <p:sldId id="340" r:id="rId23"/>
    <p:sldId id="275" r:id="rId24"/>
    <p:sldId id="276" r:id="rId25"/>
    <p:sldId id="341" r:id="rId26"/>
    <p:sldId id="277" r:id="rId27"/>
    <p:sldId id="278" r:id="rId28"/>
    <p:sldId id="279" r:id="rId29"/>
    <p:sldId id="345" r:id="rId30"/>
    <p:sldId id="280" r:id="rId31"/>
    <p:sldId id="343" r:id="rId32"/>
    <p:sldId id="314" r:id="rId33"/>
    <p:sldId id="281" r:id="rId34"/>
    <p:sldId id="282" r:id="rId35"/>
    <p:sldId id="284" r:id="rId36"/>
    <p:sldId id="285" r:id="rId37"/>
    <p:sldId id="286" r:id="rId38"/>
    <p:sldId id="287" r:id="rId39"/>
    <p:sldId id="289" r:id="rId40"/>
    <p:sldId id="290" r:id="rId41"/>
    <p:sldId id="291" r:id="rId42"/>
    <p:sldId id="342" r:id="rId43"/>
    <p:sldId id="294" r:id="rId44"/>
    <p:sldId id="295" r:id="rId45"/>
    <p:sldId id="296" r:id="rId46"/>
    <p:sldId id="337" r:id="rId47"/>
    <p:sldId id="339" r:id="rId48"/>
    <p:sldId id="344" r:id="rId49"/>
    <p:sldId id="297" r:id="rId50"/>
    <p:sldId id="327" r:id="rId51"/>
    <p:sldId id="298" r:id="rId52"/>
    <p:sldId id="335" r:id="rId53"/>
    <p:sldId id="299" r:id="rId54"/>
    <p:sldId id="300" r:id="rId55"/>
    <p:sldId id="301" r:id="rId56"/>
    <p:sldId id="302" r:id="rId57"/>
    <p:sldId id="303" r:id="rId58"/>
    <p:sldId id="304" r:id="rId59"/>
    <p:sldId id="305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60C"/>
    <a:srgbClr val="FE3237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 varScale="1">
        <p:scale>
          <a:sx n="46" d="100"/>
          <a:sy n="46" d="100"/>
        </p:scale>
        <p:origin x="-96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2A4247-022D-4E83-8E0A-73DD93E21858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4E824F-81B8-44E3-AAE2-BEEAABD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Community Health,  Tribal Hallway.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024268-5DB6-44E9-A798-9C6CAFE89A7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66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IHS has 12 Area offices throughout the US.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7BD00C-A5A4-402C-A358-FB64E5658D4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28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All MCH work completed on I.H.S computer systems.   (Not</a:t>
            </a:r>
            <a:r>
              <a:rPr lang="en-US" altLang="en-US" baseline="0" dirty="0" smtClean="0">
                <a:ea typeface="ＭＳ Ｐゴシック" pitchFamily="34" charset="-128"/>
              </a:rPr>
              <a:t> currently hooked up to tribal system)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904052-587D-4EB9-8EFE-0B391993838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03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6FCC11-EA26-4040-B951-0EFAC59377F3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74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F6CCD0-33D8-4261-954B-B605107B373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39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0FFC22-8EEA-4060-9AA6-64D548DA7FC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23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Majority of MCH</a:t>
            </a:r>
            <a:r>
              <a:rPr lang="en-US" altLang="en-US" baseline="0" dirty="0" smtClean="0">
                <a:ea typeface="ＭＳ Ｐゴシック" pitchFamily="34" charset="-128"/>
              </a:rPr>
              <a:t> staff time spent on 2 area’s:  PN thru PP.  NB -  6years, Immunization Register.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F3FFC9-5F66-41FB-9F04-E0DF100DA5B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23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1971-2017:  M  &amp;  F  total. Current</a:t>
            </a:r>
            <a:r>
              <a:rPr lang="en-US" baseline="0" dirty="0" smtClean="0"/>
              <a:t> Totals, does not include anybody moving into area or ‘Deaths’ from 1971-2017. Year Total, not fiscal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5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1971-2017: M &amp; F 10YR span total. Current</a:t>
            </a:r>
            <a:r>
              <a:rPr lang="en-US" baseline="0" dirty="0" smtClean="0"/>
              <a:t> Totals, does not include anybody moving into area or ‘Deaths’ from 1971-2017.  Year </a:t>
            </a:r>
            <a:r>
              <a:rPr lang="en-US" baseline="0" dirty="0" err="1" smtClean="0"/>
              <a:t>Total,JAN</a:t>
            </a:r>
            <a:r>
              <a:rPr lang="en-US" baseline="0" dirty="0" smtClean="0"/>
              <a:t>-DEC, not fiscal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0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Total Case-load, All area’s split into Active, Inactive  Birth-6 years.     ( not prenatal</a:t>
            </a:r>
            <a:r>
              <a:rPr lang="en-US" altLang="en-US" baseline="0" dirty="0" smtClean="0">
                <a:ea typeface="ＭＳ Ｐゴシック" pitchFamily="34" charset="-128"/>
              </a:rPr>
              <a:t> )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6EE87B-43B4-4F98-89E4-783302490A9F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637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MCH</a:t>
            </a:r>
            <a:r>
              <a:rPr lang="en-US" baseline="0" dirty="0" smtClean="0"/>
              <a:t> Area’s:  Yak Valley- Yakima to </a:t>
            </a:r>
            <a:r>
              <a:rPr lang="en-US" baseline="0" dirty="0" err="1" smtClean="0"/>
              <a:t>Mabton</a:t>
            </a:r>
            <a:r>
              <a:rPr lang="en-US" baseline="0" dirty="0" smtClean="0"/>
              <a:t>, WS to </a:t>
            </a:r>
            <a:r>
              <a:rPr lang="en-US" baseline="0" dirty="0" err="1" smtClean="0"/>
              <a:t>Grandiew</a:t>
            </a:r>
            <a:r>
              <a:rPr lang="en-US" baseline="0" dirty="0" smtClean="0"/>
              <a:t>.  (Active/Inactive)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Community Health,  Tribal Hallway.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024268-5DB6-44E9-A798-9C6CAFE89A7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28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Some NO PN care (show </a:t>
            </a:r>
            <a:r>
              <a:rPr lang="en-US" altLang="en-US" dirty="0" err="1" smtClean="0">
                <a:ea typeface="ＭＳ Ｐゴシック" pitchFamily="34" charset="-128"/>
              </a:rPr>
              <a:t>up@hospital</a:t>
            </a:r>
            <a:r>
              <a:rPr lang="en-US" altLang="en-US" dirty="0" smtClean="0">
                <a:ea typeface="ＭＳ Ｐゴシック" pitchFamily="34" charset="-128"/>
              </a:rPr>
              <a:t> for delivery). Others Deliver,</a:t>
            </a:r>
            <a:r>
              <a:rPr lang="en-US" altLang="en-US" baseline="0" dirty="0" smtClean="0">
                <a:ea typeface="ＭＳ Ｐゴシック" pitchFamily="34" charset="-128"/>
              </a:rPr>
              <a:t> No I.H.S referral or visits, </a:t>
            </a:r>
            <a:r>
              <a:rPr lang="en-US" altLang="en-US" baseline="0" dirty="0" err="1" smtClean="0">
                <a:ea typeface="ＭＳ Ｐゴシック" pitchFamily="34" charset="-128"/>
              </a:rPr>
              <a:t>c.seat</a:t>
            </a:r>
            <a:r>
              <a:rPr lang="en-US" altLang="en-US" baseline="0" dirty="0" smtClean="0">
                <a:ea typeface="ＭＳ Ｐゴシック" pitchFamily="34" charset="-128"/>
              </a:rPr>
              <a:t> only.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1A6F5A-FF2F-4D55-9460-8C08E5898A0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650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Previous OB Intake Clinic: 5984. 1989-2015. Current  daily/weekly Intakes</a:t>
            </a:r>
            <a:r>
              <a:rPr lang="en-US" baseline="0" dirty="0" smtClean="0"/>
              <a:t>  instead of “clinic.”  W/change in </a:t>
            </a:r>
            <a:r>
              <a:rPr lang="en-US" baseline="0" dirty="0" err="1" smtClean="0"/>
              <a:t>I.h.s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Appt</a:t>
            </a:r>
            <a:r>
              <a:rPr lang="en-US" baseline="0" dirty="0" smtClean="0"/>
              <a:t> system.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08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Currently 2 local hospitals.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18A791-D129-45FC-9836-CC10EF3A417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46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Some NB’s registered 6mos</a:t>
            </a:r>
            <a:r>
              <a:rPr lang="en-US" altLang="en-US" baseline="0" dirty="0" smtClean="0">
                <a:ea typeface="ＭＳ Ｐゴシック" pitchFamily="34" charset="-128"/>
              </a:rPr>
              <a:t> or older, due to </a:t>
            </a:r>
            <a:r>
              <a:rPr lang="en-US" altLang="en-US" baseline="0" dirty="0" err="1" smtClean="0">
                <a:ea typeface="ＭＳ Ｐゴシック" pitchFamily="34" charset="-128"/>
              </a:rPr>
              <a:t>pvt</a:t>
            </a:r>
            <a:r>
              <a:rPr lang="en-US" altLang="en-US" baseline="0" dirty="0" smtClean="0">
                <a:ea typeface="ＭＳ Ｐゴシック" pitchFamily="34" charset="-128"/>
              </a:rPr>
              <a:t> care.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332C33-CCEA-4CF8-81BF-08E29FCDA193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660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FY 2017 NB Total’s.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4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176379-4CFC-42B7-B5AC-70B3E48746AE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710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New</a:t>
            </a:r>
            <a:r>
              <a:rPr lang="en-US" altLang="en-US" baseline="0" dirty="0" smtClean="0">
                <a:ea typeface="ＭＳ Ｐゴシック" pitchFamily="34" charset="-128"/>
              </a:rPr>
              <a:t> list, all area’s printed beginning of each QTR. Forecasted until end of QTR.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E27D97-2A0D-4460-A283-7FA27DDAC9DC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78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D7B97F-91AA-4D68-B275-ED8D7F931E0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182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PVT</a:t>
            </a:r>
            <a:r>
              <a:rPr lang="en-US" baseline="0" dirty="0" smtClean="0"/>
              <a:t> Care: </a:t>
            </a:r>
            <a:r>
              <a:rPr lang="en-US" baseline="0" dirty="0" err="1" smtClean="0"/>
              <a:t>Yvfwc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Topp,Wap,Yak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G.view</a:t>
            </a:r>
            <a:r>
              <a:rPr lang="en-US" baseline="0" dirty="0" smtClean="0"/>
              <a:t>). ARFM.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9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MCH:</a:t>
            </a:r>
            <a:r>
              <a:rPr lang="en-US" altLang="en-US" baseline="0" dirty="0" smtClean="0">
                <a:ea typeface="ＭＳ Ｐゴシック" pitchFamily="34" charset="-128"/>
              </a:rPr>
              <a:t> TWCC prior to DEC 2006. WAP:     .  WS:   - 2017.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6DFA5A-D9E7-4A00-A6DB-D8EB5B10FCB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2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Yakama REZ: 1.2 Million</a:t>
            </a:r>
            <a:r>
              <a:rPr lang="en-US" baseline="0" dirty="0" smtClean="0"/>
              <a:t> Acres. Ceded Land: 11.5 Million Acres.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4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447DBF-94FC-4A5F-8C49-1B74350EAEC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05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3DBC82-1FF2-4E33-A88A-F018D093CBF2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533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8D31AE-B52A-450D-8F87-321D06A93EE5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038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72C568-6ABC-4BB1-BD6E-3A4439A64F26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016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F609C5-6B9B-495A-ABE7-1837FAC6047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437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MCH featured into NPAIHB newsletter, July 2017 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075534-B89B-4722-BB57-415A599A8705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928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7D3BFD-5D48-4443-A535-71C6DFD5C8F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96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2FFC38-E1F8-4BAF-B397-28EE5AC6B29E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26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69E5CD-BC17-417A-9C77-3A01CD244EDF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184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00B561-CF84-4BC0-AFC4-D8DD21D36AD3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61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D46AA7-BEDE-4C97-A89E-3C9DD4E4A08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57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77353A-42B6-4A39-94C8-4C260B6C033E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386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Does include I.H.S,</a:t>
            </a:r>
            <a:r>
              <a:rPr lang="en-US" altLang="en-US" baseline="0" dirty="0" smtClean="0">
                <a:ea typeface="ＭＳ Ｐゴシック" pitchFamily="34" charset="-128"/>
              </a:rPr>
              <a:t> for WS outreach.  Their reporting numbers are separate.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245B9A-EC60-4735-BAC9-33011D719E79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168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0E5459-0BEF-4713-8B97-52DF53D9435F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1644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Current WS Outreach: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159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Previous WAP</a:t>
            </a:r>
            <a:r>
              <a:rPr lang="en-US" baseline="0" dirty="0" smtClean="0"/>
              <a:t> WCC: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44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Wcc</a:t>
            </a:r>
            <a:r>
              <a:rPr lang="en-US" dirty="0" smtClean="0"/>
              <a:t>:  1981-2017.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2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71AE4E-5AAD-4A8D-8FE1-6154A83CF23B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532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71AE4E-5AAD-4A8D-8FE1-6154A83CF23B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577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02E84A-1FB7-4A91-91C5-35FE14AD9DF3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582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AUDIO </a:t>
            </a:r>
            <a:r>
              <a:rPr lang="en-US" baseline="0" dirty="0" err="1" smtClean="0"/>
              <a:t>Appt’s</a:t>
            </a:r>
            <a:r>
              <a:rPr lang="en-US" baseline="0" dirty="0" smtClean="0"/>
              <a:t>:  past 3 years.  Some regular patients from  Oregon, Idaho – Northern WA.  Sept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824F-81B8-44E3-AAE2-BEEAABD745D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  MCH</a:t>
            </a:r>
            <a:r>
              <a:rPr lang="en-US" altLang="en-US" baseline="0" dirty="0" smtClean="0">
                <a:ea typeface="ＭＳ Ｐゴシック" pitchFamily="34" charset="-128"/>
              </a:rPr>
              <a:t> Topics. May be general info to the YN,  or to Portland.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28B9A5-2A11-415B-B2B3-24B04D36450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8297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282 Current Children.  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E92FC4-571C-4408-B8FC-E1726752EBFF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148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8060F7-E345-469B-A8BE-CF28D64BB3E3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6115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Previous years car seats purchased by MCH program budget. Native CARS: 100 </a:t>
            </a:r>
            <a:r>
              <a:rPr lang="en-US" altLang="en-US" dirty="0" err="1" smtClean="0">
                <a:ea typeface="ＭＳ Ｐゴシック" pitchFamily="34" charset="-128"/>
              </a:rPr>
              <a:t>cs</a:t>
            </a:r>
            <a:r>
              <a:rPr lang="en-US" altLang="en-US" dirty="0" smtClean="0">
                <a:ea typeface="ＭＳ Ｐゴシック" pitchFamily="34" charset="-128"/>
              </a:rPr>
              <a:t>,</a:t>
            </a:r>
            <a:r>
              <a:rPr lang="en-US" altLang="en-US" baseline="0" dirty="0" smtClean="0">
                <a:ea typeface="ＭＳ Ｐゴシック" pitchFamily="34" charset="-128"/>
              </a:rPr>
              <a:t> 50 B, 69 NB= 219. 29 Left as of last week.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A18A39-2CAD-4047-86EA-ED318A280F02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7906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62EE70-8E66-450B-8BD1-AFD16E3E6D1F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562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8655D0-219C-4E8F-AFDD-06F1DD567E29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8144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4DD0CF-E978-419A-B526-F675B8440749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4990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3516A2-10C8-46DB-B7B7-49A019D80AE6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89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  MCH:  YN Tribal program.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92AF48-C7F0-491D-80C8-085C29232B7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42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Per</a:t>
            </a:r>
            <a:r>
              <a:rPr lang="en-US" altLang="en-US" baseline="0" dirty="0" smtClean="0">
                <a:ea typeface="ＭＳ Ｐゴシック" pitchFamily="34" charset="-128"/>
              </a:rPr>
              <a:t> Yakama Nation.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F95DBC-D7B2-4B2A-96E5-5F31D8D4720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0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MCH is a 638</a:t>
            </a:r>
            <a:r>
              <a:rPr lang="en-US" altLang="en-US" baseline="0" dirty="0" smtClean="0">
                <a:ea typeface="ＭＳ Ｐゴシック" pitchFamily="34" charset="-128"/>
              </a:rPr>
              <a:t> IHS Contracted Program.   QTRLY Reports to PAO.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7DF02B-7868-4F80-BF82-71D2B59615F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94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MCH located within the Yakama IHS Clinic. Federal facilities provided svc’s to all federally </a:t>
            </a:r>
            <a:r>
              <a:rPr lang="en-US" altLang="en-US" dirty="0" err="1" smtClean="0">
                <a:ea typeface="ＭＳ Ｐゴシック" pitchFamily="34" charset="-128"/>
              </a:rPr>
              <a:t>recog</a:t>
            </a:r>
            <a:r>
              <a:rPr lang="en-US" altLang="en-US" dirty="0" smtClean="0">
                <a:ea typeface="ＭＳ Ｐゴシック" pitchFamily="34" charset="-128"/>
              </a:rPr>
              <a:t>. Tribes.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E1810B-519A-4C53-918F-9673E185572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3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4FFB4-286B-4842-9AE7-82B496D5D856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E5E45-FB69-4030-8613-A3148E7A23FD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69F68-6E42-4182-88B9-FBD2E6BE9224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98BC7-DE25-436D-841A-FA36F5DA502A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5AEC4-8D36-492E-922D-7D9008C1D8DE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45837-D54B-45D5-8D6F-119FB74A83B6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A0383-AC1D-49A4-B05F-693BE2906A66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73694-97CD-480D-97F6-8362247048F2}" type="datetime1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EE78-2E28-4D94-BFC9-1FE05F07F54B}" type="datetime1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7734-7422-47DD-990C-448854476C0B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39EBC-8590-4B07-BF85-3B04A93AFB54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58E102-F2DC-4FBD-990C-5FE8369C090E}" type="datetime1">
              <a:rPr lang="en-US" smtClean="0"/>
              <a:t>10/10/2017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YN Maternal Child Health (MCH)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217755-333E-4653-80C3-69DB99E03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regina.brown@ihs.gov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3276600"/>
            <a:ext cx="5524500" cy="28352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3200" b="1" i="1" u="sng" dirty="0" smtClean="0">
                <a:solidFill>
                  <a:srgbClr val="008080"/>
                </a:solidFill>
                <a:ea typeface="ＭＳ Ｐゴシック" pitchFamily="34" charset="-128"/>
              </a:rPr>
              <a:t>October</a:t>
            </a:r>
            <a:r>
              <a:rPr lang="en-US" altLang="en-US" sz="3200" i="1" dirty="0" smtClean="0">
                <a:solidFill>
                  <a:srgbClr val="00808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00808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Northwest Portland Area Indian Health Board</a:t>
            </a:r>
            <a:b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Quarterly Board Meeting</a:t>
            </a:r>
            <a:b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Toppenish  WA  98948</a:t>
            </a:r>
            <a:r>
              <a:rPr lang="en-US" alt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  <a:t>YN  MCH</a:t>
            </a:r>
            <a:endParaRPr lang="en-US" altLang="en-US" sz="240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"/>
            <a:ext cx="4038600" cy="1905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75000"/>
              </a:lnSpc>
            </a:pPr>
            <a:r>
              <a:rPr lang="en-US" altLang="en-US" sz="3200" b="1" i="1" dirty="0" smtClean="0">
                <a:ea typeface="ＭＳ Ｐゴシック" pitchFamily="34" charset="-128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dirty="0" smtClean="0">
                <a:solidFill>
                  <a:srgbClr val="0070C0"/>
                </a:solidFill>
                <a:ea typeface="ＭＳ Ｐゴシック" pitchFamily="34" charset="-128"/>
              </a:rPr>
              <a:t>Y A K A M A </a:t>
            </a:r>
            <a:r>
              <a:rPr lang="en-US" altLang="en-US" sz="3200" b="1" i="1" dirty="0" smtClean="0">
                <a:solidFill>
                  <a:srgbClr val="0070C0"/>
                </a:solidFill>
                <a:ea typeface="ＭＳ Ｐゴシック" pitchFamily="34" charset="-128"/>
              </a:rPr>
              <a:t> Nation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200" b="1" i="1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200" b="1" i="1" dirty="0" smtClean="0">
                <a:solidFill>
                  <a:srgbClr val="0070C0"/>
                </a:solidFill>
                <a:ea typeface="ＭＳ Ｐゴシック" pitchFamily="34" charset="-128"/>
              </a:rPr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27" y="4038600"/>
            <a:ext cx="1358900" cy="185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611" y="313661"/>
            <a:ext cx="3627434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Portland  Area  Office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1143000"/>
            <a:ext cx="71628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Indian Health Service: 12 Area Offices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Times New Roman"/>
              </a:rPr>
              <a:t>Alaska			- Albuquerque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Times New Roman"/>
              </a:rPr>
              <a:t>Bemidji			- Billings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Times New Roman"/>
              </a:rPr>
              <a:t>California		- Great Plains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Times New Roman"/>
              </a:rPr>
              <a:t>Nashville		- Navajo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Times New Roman"/>
              </a:rPr>
              <a:t>Oklahoma		- Phoenix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Times New Roman"/>
              </a:rPr>
              <a:t>Portland	</a:t>
            </a:r>
            <a:r>
              <a:rPr lang="en-US" altLang="ja-JP" sz="2400" kern="0" dirty="0">
                <a:solidFill>
                  <a:srgbClr val="000000"/>
                </a:solidFill>
                <a:latin typeface="Times New Roman"/>
              </a:rPr>
              <a:t>	- Tucson</a:t>
            </a:r>
          </a:p>
          <a:p>
            <a:pPr>
              <a:spcBef>
                <a:spcPct val="20000"/>
              </a:spcBef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Federal, Tribal 638/Compact &amp; Urban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I.H.S  Headquarters,  Rockville  MD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Portland  Area  Office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189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RPMS  Computer  System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Scheduling &amp; Letters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Immunization  Register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Report 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Electronic  Health  Records / EHR (2007)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Documentation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:  Chart Reviews, Phone Calls, Hospital Visits (NB &amp; PP), PN Intakes, Home Visits, Counseling, WCC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E-Mail,  Outlook:  IHS.GOV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  </a:t>
            </a:r>
            <a:r>
              <a:rPr lang="en-US" altLang="en-US" sz="3600" b="1" i="1" dirty="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295400"/>
            <a:ext cx="2286000" cy="583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54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5400" kern="0" dirty="0" smtClean="0">
                <a:solidFill>
                  <a:srgbClr val="000000"/>
                </a:solidFill>
                <a:latin typeface="Times New Roman"/>
              </a:rPr>
              <a:t>MCH</a:t>
            </a:r>
            <a:endParaRPr lang="en-US" altLang="en-US" sz="54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  GOALS    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 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&amp;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600" kern="0" dirty="0" smtClean="0">
                <a:solidFill>
                  <a:srgbClr val="000000"/>
                </a:solidFill>
                <a:latin typeface="Times New Roman"/>
              </a:rPr>
              <a:t>Objectives</a:t>
            </a:r>
            <a:endParaRPr lang="en-US" altLang="en-US" sz="36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62400"/>
            <a:ext cx="228317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Goals &amp; Objectives</a:t>
            </a:r>
            <a:r>
              <a:rPr lang="en-US" altLang="en-US" sz="3600" i="1" dirty="0" smtClean="0">
                <a:ea typeface="ＭＳ Ｐゴシック" pitchFamily="34" charset="-128"/>
              </a:rPr>
              <a:t>: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399" y="949325"/>
            <a:ext cx="62785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Improve Health Care through Immunizations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Decrease Death Rates: Fetal, Infant, Children &amp; Adolescent, Maternal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Reduce STD’s in Pregnancies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Encourage Women’s Health Care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Decrease BBTD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b="1" u="sng" kern="0" dirty="0" smtClean="0">
                <a:solidFill>
                  <a:srgbClr val="000000"/>
                </a:solidFill>
                <a:latin typeface="Times New Roman"/>
              </a:rPr>
              <a:t>WCC</a:t>
            </a:r>
            <a:r>
              <a:rPr lang="en-US" altLang="en-US" sz="2800" b="1" u="sng" kern="0" dirty="0">
                <a:solidFill>
                  <a:srgbClr val="000000"/>
                </a:solidFill>
                <a:latin typeface="Times New Roman"/>
              </a:rPr>
              <a:t>, MCH </a:t>
            </a:r>
            <a:r>
              <a:rPr lang="en-US" altLang="en-US" sz="2800" b="1" u="sng" kern="0" dirty="0" smtClean="0">
                <a:solidFill>
                  <a:srgbClr val="000000"/>
                </a:solidFill>
                <a:latin typeface="Times New Roman"/>
              </a:rPr>
              <a:t>Intake/Referral’s</a:t>
            </a:r>
            <a:r>
              <a:rPr lang="en-US" altLang="en-US" sz="2800" b="1" u="sng" kern="0" dirty="0">
                <a:solidFill>
                  <a:srgbClr val="000000"/>
                </a:solidFill>
                <a:latin typeface="Times New Roman"/>
              </a:rPr>
              <a:t>, W</a:t>
            </a:r>
            <a:r>
              <a:rPr lang="en-US" altLang="en-US" sz="2800" b="1" u="sng" kern="0" dirty="0" smtClean="0">
                <a:solidFill>
                  <a:srgbClr val="000000"/>
                </a:solidFill>
                <a:latin typeface="Times New Roman"/>
              </a:rPr>
              <a:t>HC</a:t>
            </a:r>
            <a:r>
              <a:rPr lang="en-US" altLang="en-US" sz="2800" b="1" u="sng" kern="0" dirty="0">
                <a:solidFill>
                  <a:srgbClr val="000000"/>
                </a:solidFill>
                <a:latin typeface="Times New Roman"/>
              </a:rPr>
              <a:t>:  </a:t>
            </a:r>
            <a:r>
              <a:rPr lang="en-US" altLang="en-US" sz="2800" b="1" u="sng" kern="0" dirty="0" smtClean="0">
                <a:solidFill>
                  <a:srgbClr val="000000"/>
                </a:solidFill>
                <a:latin typeface="Times New Roman"/>
              </a:rPr>
              <a:t>IHS &amp; Private  Care, Injury Prevention</a:t>
            </a:r>
            <a:endParaRPr lang="en-US" altLang="en-US" sz="2800" b="1" u="sng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 </a:t>
            </a:r>
            <a:r>
              <a:rPr lang="en-US" altLang="en-US" sz="3600" b="1" i="1" dirty="0" smtClean="0">
                <a:ea typeface="ＭＳ Ｐゴシック" pitchFamily="34" charset="-128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143000"/>
            <a:ext cx="2819400" cy="56569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44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</a:rPr>
              <a:t>MCH</a:t>
            </a:r>
            <a:endParaRPr lang="en-US" altLang="en-US" sz="44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44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Program   Activities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      &amp;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   Clinics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2438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914400"/>
            <a:ext cx="6934200" cy="5268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4000" b="1" u="sng" kern="0" dirty="0">
                <a:solidFill>
                  <a:srgbClr val="000000"/>
                </a:solidFill>
                <a:latin typeface="Times New Roman"/>
              </a:rPr>
              <a:t>Case-Management 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Prenatal </a:t>
            </a: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</a:t>
            </a: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Post-Partum</a:t>
            </a:r>
            <a:endParaRPr lang="en-US" altLang="ja-JP" sz="44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100" kern="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ja-JP" sz="3100" kern="0" baseline="30000" dirty="0">
                <a:solidFill>
                  <a:srgbClr val="000000"/>
                </a:solidFill>
                <a:latin typeface="Times New Roman"/>
              </a:rPr>
              <a:t>st</a:t>
            </a:r>
            <a:r>
              <a:rPr lang="en-US" altLang="ja-JP" sz="3100" kern="0" dirty="0">
                <a:solidFill>
                  <a:srgbClr val="000000"/>
                </a:solidFill>
                <a:latin typeface="Times New Roman"/>
              </a:rPr>
              <a:t>,  2</a:t>
            </a:r>
            <a:r>
              <a:rPr lang="en-US" altLang="ja-JP" sz="3100" kern="0" baseline="30000" dirty="0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altLang="ja-JP" sz="3100" kern="0" dirty="0">
                <a:solidFill>
                  <a:srgbClr val="000000"/>
                </a:solidFill>
                <a:latin typeface="Times New Roman"/>
              </a:rPr>
              <a:t>  &amp;  3</a:t>
            </a:r>
            <a:r>
              <a:rPr lang="en-US" altLang="ja-JP" sz="3100" kern="0" baseline="30000" dirty="0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altLang="ja-JP" sz="3100" kern="0" dirty="0">
                <a:solidFill>
                  <a:srgbClr val="000000"/>
                </a:solidFill>
                <a:latin typeface="Times New Roman"/>
              </a:rPr>
              <a:t>  Trimester 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6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Children</a:t>
            </a:r>
            <a:r>
              <a:rPr lang="en-US" altLang="en-US" sz="3100" kern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100" b="1" kern="0" dirty="0">
                <a:solidFill>
                  <a:srgbClr val="000000"/>
                </a:solidFill>
                <a:latin typeface="Times New Roman"/>
              </a:rPr>
              <a:t>    -</a:t>
            </a:r>
            <a:r>
              <a:rPr lang="en-US" altLang="en-US" sz="3100" kern="0" dirty="0">
                <a:solidFill>
                  <a:srgbClr val="000000"/>
                </a:solidFill>
                <a:latin typeface="Times New Roman"/>
              </a:rPr>
              <a:t>Birth - 6 year  Age Groups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100" b="1" kern="0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4000" b="1" u="sng" kern="0" dirty="0">
                <a:solidFill>
                  <a:srgbClr val="000000"/>
                </a:solidFill>
                <a:latin typeface="Times New Roman"/>
              </a:rPr>
              <a:t>I.H.S  Eligible/Registered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533400"/>
          <a:ext cx="7586327" cy="5597949"/>
        </p:xfrm>
        <a:graphic>
          <a:graphicData uri="http://schemas.openxmlformats.org/drawingml/2006/table">
            <a:tbl>
              <a:tblPr firstRow="1" firstCol="1" bandRow="1"/>
              <a:tblGrid>
                <a:gridCol w="2076428"/>
                <a:gridCol w="1498358"/>
                <a:gridCol w="1500923"/>
                <a:gridCol w="2510618"/>
              </a:tblGrid>
              <a:tr h="62266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r>
                        <a:rPr lang="en-US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endParaRPr lang="en-US" sz="3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622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1971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y/o)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1981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y/o)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1991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y/o)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y/o)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y/o)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(9 month)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24188" y="1098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AF278">
                    <a:shade val="50000"/>
                  </a:srgbClr>
                </a:solidFill>
              </a:rPr>
              <a:t>YN Maternal Child Health (MCH)</a:t>
            </a: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16853"/>
              </p:ext>
            </p:extLst>
          </p:nvPr>
        </p:nvGraphicFramePr>
        <p:xfrm>
          <a:off x="685800" y="685796"/>
          <a:ext cx="7848601" cy="5275067"/>
        </p:xfrm>
        <a:graphic>
          <a:graphicData uri="http://schemas.openxmlformats.org/drawingml/2006/table">
            <a:tbl>
              <a:tblPr firstRow="1" firstCol="1" bandRow="1"/>
              <a:tblGrid>
                <a:gridCol w="2568633"/>
                <a:gridCol w="1853538"/>
                <a:gridCol w="1856710"/>
                <a:gridCol w="1569720"/>
              </a:tblGrid>
              <a:tr h="53340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10-YR SPAN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1971 - 2017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50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37-46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-Olds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27-36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-Olds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17-26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-Olds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7-16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-Olds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Birth-6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-Olds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5378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5342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10,720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24188" y="1368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981075"/>
            <a:ext cx="6934200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4000" b="1" kern="0" dirty="0">
                <a:solidFill>
                  <a:srgbClr val="000000"/>
                </a:solidFill>
                <a:latin typeface="Times New Roman"/>
              </a:rPr>
              <a:t>	    </a:t>
            </a:r>
            <a:r>
              <a:rPr lang="en-US" altLang="en-US" sz="4000" b="1" u="sng" kern="0" dirty="0">
                <a:solidFill>
                  <a:srgbClr val="000000"/>
                </a:solidFill>
                <a:latin typeface="Times New Roman"/>
              </a:rPr>
              <a:t>Area  Locations: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Harrah/Brownstown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Toppenish/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/>
              </a:rPr>
              <a:t>Satus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Wapato City/Parker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White Swan/Medicine Valley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Off  Reservation: 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Yakima, Union Gap, Selah, Naches, Ellensburg, Cle </a:t>
            </a:r>
            <a:r>
              <a:rPr lang="en-US" altLang="ja-JP" sz="2600" kern="0" dirty="0" err="1">
                <a:solidFill>
                  <a:srgbClr val="000000"/>
                </a:solidFill>
                <a:latin typeface="Times New Roman"/>
              </a:rPr>
              <a:t>Elum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, Zillah, Granger, Sunnyside, Grandview, Goldendale</a:t>
            </a:r>
            <a:endParaRPr lang="en-US" altLang="ja-JP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1400" b="1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100" u="sng" kern="0" dirty="0" smtClean="0">
                <a:solidFill>
                  <a:srgbClr val="000000"/>
                </a:solidFill>
                <a:latin typeface="Times New Roman"/>
              </a:rPr>
              <a:t>Out </a:t>
            </a:r>
            <a:r>
              <a:rPr lang="en-US" altLang="en-US" sz="3100" u="sng" kern="0" dirty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altLang="en-US" sz="3100" u="sng" kern="0" dirty="0" smtClean="0">
                <a:solidFill>
                  <a:srgbClr val="000000"/>
                </a:solidFill>
                <a:latin typeface="Times New Roman"/>
              </a:rPr>
              <a:t>State/Local Area </a:t>
            </a:r>
            <a:endParaRPr lang="en-US" altLang="en-US" sz="3100" u="sng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96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3048000"/>
            <a:ext cx="5524500" cy="3048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3200" i="1" u="sng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Program  </a:t>
            </a:r>
            <a:r>
              <a:rPr lang="en-US" altLang="en-US" sz="3200" b="1" i="1" u="sng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Location</a:t>
            </a:r>
            <a:r>
              <a:rPr lang="en-US" altLang="en-US" sz="3200" i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:</a:t>
            </a:r>
            <a:r>
              <a:rPr lang="en-US" altLang="en-US" sz="3200" i="1" dirty="0" smtClean="0"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  <a:t>Yakama Indian Health Clinic 401 Buster Road</a:t>
            </a:r>
            <a:b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  <a:t>Toppenish  WA  98948</a:t>
            </a:r>
            <a:r>
              <a:rPr lang="en-US" altLang="en-US" sz="3200" i="1" dirty="0" smtClean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2400" i="1" dirty="0" err="1" smtClean="0">
                <a:solidFill>
                  <a:srgbClr val="0070C0"/>
                </a:solidFill>
                <a:ea typeface="ＭＳ Ｐゴシック" pitchFamily="34" charset="-128"/>
              </a:rPr>
              <a:t>Ph</a:t>
            </a:r>
            <a: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  <a:t>: (509)865-1757 / 1712</a:t>
            </a:r>
            <a:b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  <a:t>Fax:  (509)865-6514</a:t>
            </a:r>
            <a:b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2400" b="1" i="1" u="sng" dirty="0" smtClean="0">
                <a:solidFill>
                  <a:srgbClr val="0070C0"/>
                </a:solidFill>
                <a:ea typeface="ＭＳ Ｐゴシック" pitchFamily="34" charset="-128"/>
              </a:rPr>
              <a:t>Hours</a:t>
            </a:r>
            <a:r>
              <a:rPr lang="en-US" altLang="en-US" sz="2400" i="1" dirty="0" smtClean="0">
                <a:solidFill>
                  <a:srgbClr val="0070C0"/>
                </a:solidFill>
                <a:ea typeface="ＭＳ Ｐゴシック" pitchFamily="34" charset="-128"/>
              </a:rPr>
              <a:t>: 7:00am – 5:00pm  M-F</a:t>
            </a:r>
            <a:endParaRPr lang="en-US" altLang="en-US" sz="240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"/>
            <a:ext cx="4038600" cy="1905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r>
              <a:rPr lang="en-US" altLang="en-US" sz="3200" b="1" i="1" dirty="0" smtClean="0">
                <a:ea typeface="ＭＳ Ｐゴシック" pitchFamily="34" charset="-128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200" b="1" i="1" dirty="0" smtClean="0">
                <a:ea typeface="ＭＳ Ｐゴシック" pitchFamily="34" charset="-128"/>
              </a:rPr>
              <a:t>Yakama  Nation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200" b="1" i="1" dirty="0" smtClean="0">
                <a:ea typeface="ＭＳ Ｐゴシック" pitchFamily="34" charset="-128"/>
              </a:rPr>
              <a:t> Maternal  Child Health  (MCH) 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YN Maternal Child Health (MCH)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4666"/>
          <a:stretch/>
        </p:blipFill>
        <p:spPr>
          <a:xfrm>
            <a:off x="5334000" y="304800"/>
            <a:ext cx="3505200" cy="3276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38600"/>
            <a:ext cx="127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053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PN Case-Load:  5  Area’s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Prenatal  1</a:t>
            </a:r>
            <a:r>
              <a:rPr lang="en-US" altLang="en-US" sz="3200" kern="0" baseline="30000" dirty="0">
                <a:solidFill>
                  <a:srgbClr val="000000"/>
                </a:solidFill>
                <a:latin typeface="Times New Roman"/>
              </a:rPr>
              <a:t>st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, 2</a:t>
            </a:r>
            <a:r>
              <a:rPr lang="en-US" altLang="en-US" sz="3200" kern="0" baseline="30000" dirty="0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&amp; 3</a:t>
            </a:r>
            <a:r>
              <a:rPr lang="en-US" altLang="en-US" sz="3200" kern="0" baseline="30000" dirty="0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Trimester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I.H.S Medical </a:t>
            </a:r>
            <a:r>
              <a:rPr lang="en-US" altLang="ja-JP" sz="2600" kern="0" dirty="0" smtClean="0">
                <a:solidFill>
                  <a:srgbClr val="000000"/>
                </a:solidFill>
                <a:latin typeface="Times New Roman"/>
              </a:rPr>
              <a:t>Referrals,  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Daily/Weekly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  Self Referrals (2</a:t>
            </a:r>
            <a:r>
              <a:rPr lang="en-US" altLang="ja-JP" sz="2600" kern="0" baseline="30000" dirty="0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&amp; 3</a:t>
            </a:r>
            <a:r>
              <a:rPr lang="en-US" altLang="ja-JP" sz="2600" kern="0" baseline="30000" dirty="0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Trimester)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MCH Intakes  Daily/Weekly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OB Referrals 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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Outside Providers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Monitored: HV, T/C, Office Visits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PN Lists Updated monthly (reports)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6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800" b="1" u="sng" kern="0" dirty="0" smtClean="0">
                <a:solidFill>
                  <a:srgbClr val="000000"/>
                </a:solidFill>
                <a:latin typeface="Times New Roman"/>
              </a:rPr>
              <a:t>Not </a:t>
            </a:r>
            <a:r>
              <a:rPr lang="en-US" altLang="en-US" sz="2800" b="1" u="sng" kern="0" dirty="0">
                <a:solidFill>
                  <a:srgbClr val="000000"/>
                </a:solidFill>
                <a:latin typeface="Times New Roman"/>
              </a:rPr>
              <a:t>All PN patient’s come thru I.H.S/MCH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MCH   PRENATAL   CASE-LOAD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64114"/>
              </p:ext>
            </p:extLst>
          </p:nvPr>
        </p:nvGraphicFramePr>
        <p:xfrm>
          <a:off x="685800" y="685800"/>
          <a:ext cx="7848599" cy="4391022"/>
        </p:xfrm>
        <a:graphic>
          <a:graphicData uri="http://schemas.openxmlformats.org/drawingml/2006/table">
            <a:tbl>
              <a:tblPr firstRow="1" firstCol="1" bandRow="1"/>
              <a:tblGrid>
                <a:gridCol w="3048000"/>
                <a:gridCol w="838200"/>
                <a:gridCol w="990600"/>
                <a:gridCol w="762000"/>
                <a:gridCol w="2209799"/>
              </a:tblGrid>
              <a:tr h="40730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KJIH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TRIMESTER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HARRAH/B.town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Toppenish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Wapato City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Swan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 Rez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9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E060C"/>
                </a:solidFill>
              </a:rPr>
              <a:t>Previous OB Intake Clinic Total</a:t>
            </a:r>
            <a:endParaRPr lang="en-US" dirty="0">
              <a:solidFill>
                <a:srgbClr val="FE060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08219"/>
              </p:ext>
            </p:extLst>
          </p:nvPr>
        </p:nvGraphicFramePr>
        <p:xfrm>
          <a:off x="609599" y="533403"/>
          <a:ext cx="7924801" cy="4752268"/>
        </p:xfrm>
        <a:graphic>
          <a:graphicData uri="http://schemas.openxmlformats.org/drawingml/2006/table">
            <a:tbl>
              <a:tblPr firstRow="1" firstCol="1" bandRow="1"/>
              <a:tblGrid>
                <a:gridCol w="1519825"/>
                <a:gridCol w="1628384"/>
                <a:gridCol w="975824"/>
                <a:gridCol w="1086795"/>
                <a:gridCol w="1411267"/>
                <a:gridCol w="1302706"/>
              </a:tblGrid>
              <a:tr h="861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SCHED.APPT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DROP-IN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OVER-BOOK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NO-SHOW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 SEEN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2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2012- DEC 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2002-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1992-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1989-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11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549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Hospital  Visits:  Weekly, MON - FRI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PN List: Deliveries Monitored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Weekly  Staff  Rotation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Toppenish Community Hospital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Virginia Mason ( YVMH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NB Car Seat Delivered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PP/Early Deliveries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Unknown Pregnancy, Not on PN List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100" b="1" u="sng" kern="0" dirty="0">
                <a:solidFill>
                  <a:srgbClr val="000000"/>
                </a:solidFill>
                <a:latin typeface="Times New Roman"/>
              </a:rPr>
              <a:t>Not all PN’s deliver locally ( Seattle or Out of State 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44566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Newborns:  Divided into 5 Area’s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000" kern="0" dirty="0">
                <a:solidFill>
                  <a:srgbClr val="000000"/>
                </a:solidFill>
                <a:latin typeface="Times New Roman"/>
              </a:rPr>
              <a:t>Newborn PE (within 2 days)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Activated on MCH Immunization Register weekly/monthly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Family contact by MCHO {Active/Inactive} 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NB/PP Info entered into </a:t>
            </a:r>
            <a:r>
              <a:rPr lang="en-US" altLang="ja-JP" sz="2600" kern="0" dirty="0" smtClean="0">
                <a:solidFill>
                  <a:srgbClr val="000000"/>
                </a:solidFill>
                <a:latin typeface="Times New Roman"/>
              </a:rPr>
              <a:t>E.H.R</a:t>
            </a:r>
            <a:endParaRPr lang="en-US" altLang="ja-JP" sz="2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Registration Packets w/I.H.S Registration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6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800" b="1" u="sng" kern="0" dirty="0" smtClean="0">
                <a:solidFill>
                  <a:srgbClr val="000000"/>
                </a:solidFill>
                <a:latin typeface="Times New Roman"/>
              </a:rPr>
              <a:t>Not </a:t>
            </a:r>
            <a:r>
              <a:rPr lang="en-US" altLang="en-US" sz="2800" b="1" u="sng" kern="0" dirty="0">
                <a:solidFill>
                  <a:srgbClr val="000000"/>
                </a:solidFill>
                <a:latin typeface="Times New Roman"/>
              </a:rPr>
              <a:t>all NB’s register w/I.H.S after delivery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14444"/>
            <a:ext cx="8183880" cy="11101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FY-2017 Newborn Deliveries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20966"/>
              </p:ext>
            </p:extLst>
          </p:nvPr>
        </p:nvGraphicFramePr>
        <p:xfrm>
          <a:off x="533400" y="457199"/>
          <a:ext cx="7664126" cy="5422884"/>
        </p:xfrm>
        <a:graphic>
          <a:graphicData uri="http://schemas.openxmlformats.org/drawingml/2006/table">
            <a:tbl>
              <a:tblPr firstRow="1" firstCol="1" bandRow="1"/>
              <a:tblGrid>
                <a:gridCol w="665232"/>
                <a:gridCol w="476339"/>
                <a:gridCol w="505905"/>
                <a:gridCol w="505905"/>
                <a:gridCol w="559287"/>
                <a:gridCol w="559287"/>
                <a:gridCol w="529721"/>
                <a:gridCol w="529721"/>
                <a:gridCol w="540398"/>
                <a:gridCol w="811132"/>
                <a:gridCol w="880692"/>
                <a:gridCol w="1100507"/>
              </a:tblGrid>
              <a:tr h="7350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FY-17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YVMH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*( WA)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*STATE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NEWBORNS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BAD"/>
                    </a:solidFill>
                  </a:tcPr>
                </a:tc>
              </a:tr>
              <a:tr h="472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46"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*2M, 1 F = Sunnyside.  1M, 1 F= Seattle. 1M, 1 F = Spokane. 1M = Richland.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F= Hood River, OR. 1 F=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Forks, ND. 1 F= The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Dalles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OR. 2 F= Madras, OR.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M= Phoenix, AZ.  1M= Lewiston, ID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                                    M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Male.    F = Female.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21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Birth-6 Years </a:t>
            </a: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Case-Load:</a:t>
            </a:r>
            <a:endParaRPr lang="en-US" altLang="en-US" sz="2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b="1" u="sng" kern="0" dirty="0">
                <a:solidFill>
                  <a:srgbClr val="000000"/>
                </a:solidFill>
                <a:latin typeface="Times New Roman"/>
              </a:rPr>
              <a:t>ACTIVE </a:t>
            </a:r>
            <a:r>
              <a:rPr lang="en-US" altLang="ja-JP" sz="2600" b="1" u="sng" kern="0" dirty="0" smtClean="0">
                <a:solidFill>
                  <a:srgbClr val="000000"/>
                </a:solidFill>
                <a:latin typeface="Times New Roman"/>
              </a:rPr>
              <a:t> List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:  WCC/Immunizations </a:t>
            </a:r>
            <a:r>
              <a:rPr lang="en-US" altLang="ja-JP" sz="2600" u="sng" kern="0" dirty="0">
                <a:solidFill>
                  <a:srgbClr val="000000"/>
                </a:solidFill>
                <a:latin typeface="Times New Roman"/>
              </a:rPr>
              <a:t>completed @ Yakama I.H.S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.  PCP  @  Yakama I.H.S.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b="1" u="sng" kern="0" dirty="0">
                <a:solidFill>
                  <a:srgbClr val="000000"/>
                </a:solidFill>
                <a:latin typeface="Times New Roman"/>
              </a:rPr>
              <a:t>*INACTIVE </a:t>
            </a:r>
            <a:r>
              <a:rPr lang="en-US" altLang="ja-JP" sz="2600" b="1" u="sng" kern="0" dirty="0" smtClean="0">
                <a:solidFill>
                  <a:srgbClr val="000000"/>
                </a:solidFill>
                <a:latin typeface="Times New Roman"/>
              </a:rPr>
              <a:t> List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:  Private Care for </a:t>
            </a:r>
            <a:r>
              <a:rPr lang="en-US" altLang="ja-JP" sz="2600" u="sng" kern="0" dirty="0">
                <a:solidFill>
                  <a:srgbClr val="000000"/>
                </a:solidFill>
                <a:latin typeface="Times New Roman"/>
              </a:rPr>
              <a:t>WCC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600" u="sng" kern="0" dirty="0">
                <a:solidFill>
                  <a:srgbClr val="000000"/>
                </a:solidFill>
                <a:latin typeface="Times New Roman"/>
              </a:rPr>
              <a:t>&amp; Immunizations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- PCP </a:t>
            </a:r>
            <a:r>
              <a:rPr lang="en-US" altLang="ja-JP" sz="2600" u="sng" kern="0" dirty="0">
                <a:solidFill>
                  <a:srgbClr val="000000"/>
                </a:solidFill>
                <a:latin typeface="Times New Roman"/>
              </a:rPr>
              <a:t>Outside of Yakama I.H.S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.  (Dental, Pharmacy, Medical Walk-Ins, </a:t>
            </a:r>
            <a:r>
              <a:rPr lang="en-US" altLang="ja-JP" sz="2600" kern="0" dirty="0" smtClean="0">
                <a:solidFill>
                  <a:srgbClr val="000000"/>
                </a:solidFill>
                <a:latin typeface="Times New Roman"/>
              </a:rPr>
              <a:t>PRC, </a:t>
            </a:r>
            <a:r>
              <a:rPr lang="en-US" altLang="ja-JP" sz="2600" kern="0" dirty="0" err="1" smtClean="0">
                <a:solidFill>
                  <a:srgbClr val="000000"/>
                </a:solidFill>
                <a:latin typeface="Times New Roman"/>
              </a:rPr>
              <a:t>Wic</a:t>
            </a:r>
            <a:r>
              <a:rPr lang="en-US" altLang="ja-JP" sz="26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@ Yakama I.H.S)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ja-JP" sz="2600" b="1" kern="0" dirty="0">
                <a:solidFill>
                  <a:srgbClr val="000000"/>
                </a:solidFill>
                <a:latin typeface="Times New Roman"/>
              </a:rPr>
              <a:t>*</a:t>
            </a: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Does Not Count on QTRLY Reports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Out </a:t>
            </a: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State/Local Area:  </a:t>
            </a: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Inactive  </a:t>
            </a: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altLang="en-US" sz="3200" b="1" u="sng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281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000" b="1" u="sng" kern="0" dirty="0">
                <a:solidFill>
                  <a:srgbClr val="000000"/>
                </a:solidFill>
                <a:latin typeface="Times New Roman"/>
              </a:rPr>
              <a:t>Case-Load Guidelines Birth - 6  Years: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Master List beginning of each QTR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Chart Review: 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 UTD &amp; Target List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Reminder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Due Letters once per month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Schedule/Monitor WCC Due List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Phone Call: APPT  Reminders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Home Visit’s: 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/>
              </a:rPr>
              <a:t>Rtn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Letters, (Active)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Transfers:  Area to Area, Re-Activate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Document  All  Pt  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Contacts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451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WA  formerly Child-Profile: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Immunization Information System      { WA- IIS }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HEW 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Resolution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Inactive  Case-Load  Only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Private Care: WA  Providers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Does Not Require Release of Information 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100" b="1" u="sng" kern="0" dirty="0">
                <a:solidFill>
                  <a:srgbClr val="000000"/>
                </a:solidFill>
                <a:latin typeface="Times New Roman"/>
              </a:rPr>
              <a:t> EHR  Documentation:  All Immunization  Updates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FY-2018,1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QTR- Active/Inactive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85137"/>
              </p:ext>
            </p:extLst>
          </p:nvPr>
        </p:nvGraphicFramePr>
        <p:xfrm>
          <a:off x="609600" y="609600"/>
          <a:ext cx="7924799" cy="4572001"/>
        </p:xfrm>
        <a:graphic>
          <a:graphicData uri="http://schemas.openxmlformats.org/drawingml/2006/table">
            <a:tbl>
              <a:tblPr firstRow="1" firstCol="1" bandRow="1"/>
              <a:tblGrid>
                <a:gridCol w="3145139"/>
                <a:gridCol w="1286648"/>
                <a:gridCol w="1491560"/>
                <a:gridCol w="2001452"/>
              </a:tblGrid>
              <a:tr h="653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Inactive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HARRAH/</a:t>
                      </a:r>
                      <a:r>
                        <a:rPr lang="en-US" sz="3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B.town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Toppenish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Wapato City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Swan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 </a:t>
                      </a:r>
                      <a:r>
                        <a:rPr lang="en-US" sz="3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2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69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Program  Activities &amp; Clinics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0106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Well  Child  Clinics: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Toppenish </a:t>
            </a:r>
            <a:r>
              <a:rPr lang="en-US" altLang="en-US" sz="3200" kern="0" dirty="0" err="1" smtClean="0">
                <a:solidFill>
                  <a:srgbClr val="000000"/>
                </a:solidFill>
                <a:latin typeface="Times New Roman"/>
              </a:rPr>
              <a:t>Wcc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 Daily, </a:t>
            </a:r>
            <a:r>
              <a:rPr lang="en-US" altLang="en-US" sz="3200" kern="0" dirty="0" err="1" smtClean="0">
                <a:solidFill>
                  <a:srgbClr val="000000"/>
                </a:solidFill>
                <a:latin typeface="Times New Roman"/>
              </a:rPr>
              <a:t>Appt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: 865-1709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-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APPT’s  by  I.H.S  PCP 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/>
              </a:rPr>
              <a:t>Team currently</a:t>
            </a:r>
            <a:endParaRPr lang="en-US" altLang="en-US" sz="24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White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Swan WCC: 2 per month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 -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APPT’s by MCH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 -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MCH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/>
              </a:rPr>
              <a:t>Ph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: (509)865-2102, X-360/X-312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Wapato WCC: Closed  May  2011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600" kern="0" dirty="0">
                <a:solidFill>
                  <a:srgbClr val="000000"/>
                </a:solidFill>
                <a:latin typeface="Times New Roman"/>
              </a:rPr>
              <a:t>No E.H.R Connection, No running water in exam room. Renovation: June 2016- present.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Previous TOPP WCC Clinic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55792"/>
              </p:ext>
            </p:extLst>
          </p:nvPr>
        </p:nvGraphicFramePr>
        <p:xfrm>
          <a:off x="502920" y="609599"/>
          <a:ext cx="8183879" cy="4495802"/>
        </p:xfrm>
        <a:graphic>
          <a:graphicData uri="http://schemas.openxmlformats.org/drawingml/2006/table">
            <a:tbl>
              <a:tblPr firstRow="1" firstCol="1" bandRow="1"/>
              <a:tblGrid>
                <a:gridCol w="1567125"/>
                <a:gridCol w="1687770"/>
                <a:gridCol w="1009925"/>
                <a:gridCol w="1120619"/>
                <a:gridCol w="1455188"/>
                <a:gridCol w="1343252"/>
              </a:tblGrid>
              <a:tr h="1143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DROP-IN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OVER-BOOK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NO-SHOW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#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 SEEN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62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2002 –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 2006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10,965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1992-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26,173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29,438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 1981-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1989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5759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41,640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4629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9647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46,604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45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Activities &amp; Other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5461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altLang="en-US" sz="4400" u="sng" kern="0" dirty="0">
                <a:solidFill>
                  <a:srgbClr val="000000"/>
                </a:solidFill>
                <a:latin typeface="Times New Roman"/>
              </a:rPr>
              <a:t>GSA  Vehicles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kern="0" dirty="0">
                <a:solidFill>
                  <a:srgbClr val="000000"/>
                </a:solidFill>
                <a:latin typeface="Times New Roman"/>
              </a:rPr>
              <a:t>GSA  Truck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kern="0" dirty="0">
                <a:solidFill>
                  <a:srgbClr val="000000"/>
                </a:solidFill>
                <a:latin typeface="Times New Roman"/>
              </a:rPr>
              <a:t>GSA  VAN (traded SUV 5/17)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Outreach  Clinics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Hospital  Visits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Home  Visits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Local  Trainings/Meetings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Tribal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Permits &amp; WA 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Drivers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License  Required</a:t>
            </a:r>
            <a:endParaRPr lang="en-US" altLang="en-US" sz="26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  </a:t>
            </a:r>
            <a:r>
              <a:rPr lang="en-US" altLang="en-US" sz="3600" b="1" i="1" dirty="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2667000" cy="54968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54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54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5400" kern="0" dirty="0">
                <a:solidFill>
                  <a:srgbClr val="000000"/>
                </a:solidFill>
                <a:latin typeface="Times New Roman"/>
              </a:rPr>
              <a:t>Injury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16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Prevention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2514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Injury  Prevention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Child  Restraints (car </a:t>
            </a:r>
            <a:r>
              <a:rPr lang="en-US" altLang="en-US" sz="3200" u="sng" kern="0" dirty="0" smtClean="0">
                <a:solidFill>
                  <a:srgbClr val="000000"/>
                </a:solidFill>
                <a:latin typeface="Times New Roman"/>
              </a:rPr>
              <a:t>seats) </a:t>
            </a:r>
            <a:endParaRPr lang="en-US" altLang="en-US" sz="3200" u="sng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Newborn Car Seat Carrier’s, on-going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Convertible &amp; Booster Seats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(dependent upon budget)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Paperwork Completed in Advance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Documented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by PCC &amp; into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EHR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Must be Up-To-Date with WCC/ Immunizations (</a:t>
            </a:r>
            <a:r>
              <a:rPr lang="en-US" altLang="ja-JP" sz="2800" kern="0" dirty="0" err="1">
                <a:solidFill>
                  <a:srgbClr val="000000"/>
                </a:solidFill>
                <a:latin typeface="Times New Roman"/>
              </a:rPr>
              <a:t>Appt’s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 available daily)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 smtClean="0">
                <a:solidFill>
                  <a:srgbClr val="000000"/>
                </a:solidFill>
                <a:latin typeface="Times New Roman"/>
              </a:rPr>
              <a:t>Re-Started</a:t>
            </a: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: April  2017 with Grant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Injury  Prevention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56076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Newborn </a:t>
            </a:r>
            <a:r>
              <a:rPr lang="en-US" altLang="en-US" sz="3200" u="sng" kern="0" dirty="0" smtClean="0">
                <a:solidFill>
                  <a:srgbClr val="000000"/>
                </a:solidFill>
                <a:latin typeface="Times New Roman"/>
              </a:rPr>
              <a:t>RF Car </a:t>
            </a: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Seat Carrier: 5-22 </a:t>
            </a:r>
            <a:r>
              <a:rPr lang="en-US" altLang="en-US" sz="3200" u="sng" kern="0" dirty="0" err="1">
                <a:solidFill>
                  <a:srgbClr val="000000"/>
                </a:solidFill>
                <a:latin typeface="Times New Roman"/>
              </a:rPr>
              <a:t>lb</a:t>
            </a:r>
            <a:endParaRPr lang="en-US" altLang="en-US" sz="3200" u="sng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2 weeks prior to Due Date/EDC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Delivered to hospital, weekly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Grant NB Order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Rec’d: March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2017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Convertible Car Seats: 5-65 </a:t>
            </a:r>
            <a:r>
              <a:rPr lang="en-US" altLang="en-US" sz="3200" u="sng" kern="0" dirty="0" err="1" smtClean="0">
                <a:solidFill>
                  <a:srgbClr val="000000"/>
                </a:solidFill>
                <a:latin typeface="Times New Roman"/>
              </a:rPr>
              <a:t>lb</a:t>
            </a:r>
            <a:endParaRPr lang="en-US" altLang="en-US" sz="3200" u="sng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High-Back  Booster: </a:t>
            </a: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4yr - </a:t>
            </a: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8yr</a:t>
            </a:r>
            <a:endParaRPr lang="en-US" altLang="en-US" sz="3200" u="sng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-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Prior purchases, dependent upon budget </a:t>
            </a:r>
            <a:endParaRPr lang="en-US" altLang="en-US" sz="2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Current Native CARS Project </a:t>
            </a:r>
            <a:endParaRPr lang="en-US" altLang="en-US" sz="2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     </a:t>
            </a:r>
            <a:endParaRPr lang="en-US" altLang="en-US" sz="28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Injury  Prevention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143000"/>
            <a:ext cx="70104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000" b="1" u="sng" kern="0" dirty="0">
                <a:solidFill>
                  <a:srgbClr val="000000"/>
                </a:solidFill>
                <a:latin typeface="Times New Roman"/>
              </a:rPr>
              <a:t>Native CARS </a:t>
            </a:r>
            <a:r>
              <a:rPr lang="en-US" altLang="en-US" sz="3000" u="sng" kern="0" dirty="0">
                <a:solidFill>
                  <a:srgbClr val="000000"/>
                </a:solidFill>
                <a:latin typeface="Times New Roman"/>
              </a:rPr>
              <a:t>(Children Always Ride Safe)Mini-Grant </a:t>
            </a:r>
            <a:r>
              <a:rPr lang="en-US" altLang="en-US" sz="3000" b="1" u="sng" kern="0" dirty="0">
                <a:solidFill>
                  <a:srgbClr val="000000"/>
                </a:solidFill>
                <a:latin typeface="Times New Roman"/>
              </a:rPr>
              <a:t>Award: 1-Yr Project</a:t>
            </a:r>
            <a:r>
              <a:rPr lang="en-US" altLang="en-US" sz="3000" kern="0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Dec 19, 2016 - Dec 18, 2017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Previous Pilot 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Project,  6 NW  Tribes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6  Project  Choices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RPMS Referral Patch &amp; Car Seat Distribution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Project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Funding Doubled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: Car Seat TECH Training Project, Travel cost ( 4 staff ) </a:t>
            </a:r>
          </a:p>
          <a:p>
            <a:pPr>
              <a:spcBef>
                <a:spcPct val="20000"/>
              </a:spcBef>
              <a:defRPr/>
            </a:pPr>
            <a:endParaRPr lang="en-US" altLang="en-US" sz="8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Funding  Received: February  2017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Injury  Prevention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143000"/>
            <a:ext cx="7010400" cy="48998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000" b="1" u="sng" kern="0" dirty="0">
                <a:solidFill>
                  <a:srgbClr val="000000"/>
                </a:solidFill>
                <a:latin typeface="Times New Roman"/>
              </a:rPr>
              <a:t>#1</a:t>
            </a:r>
            <a:r>
              <a:rPr lang="en-US" altLang="en-US" sz="3000" u="sng" kern="0" dirty="0">
                <a:solidFill>
                  <a:srgbClr val="000000"/>
                </a:solidFill>
                <a:latin typeface="Times New Roman"/>
              </a:rPr>
              <a:t>: RPMS  Patch &amp; Car Seat Distribution</a:t>
            </a:r>
            <a:r>
              <a:rPr lang="en-US" altLang="en-US" sz="3000" kern="0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RPMS  Patch  Installed:  JAN  2017               </a:t>
            </a:r>
            <a:r>
              <a:rPr lang="en-US" altLang="ja-JP" sz="2400" b="1" kern="0" dirty="0" smtClean="0">
                <a:solidFill>
                  <a:srgbClr val="000000"/>
                </a:solidFill>
                <a:latin typeface="Times New Roman"/>
              </a:rPr>
              <a:t>*</a:t>
            </a:r>
            <a:r>
              <a:rPr lang="en-US" altLang="ja-JP" sz="2400" b="1" kern="0" dirty="0" err="1" smtClean="0">
                <a:solidFill>
                  <a:srgbClr val="000000"/>
                </a:solidFill>
                <a:latin typeface="Times New Roman"/>
              </a:rPr>
              <a:t>Trng</a:t>
            </a:r>
            <a:r>
              <a:rPr lang="en-US" altLang="ja-JP" sz="2400" b="1" kern="0" dirty="0" smtClean="0">
                <a:solidFill>
                  <a:srgbClr val="000000"/>
                </a:solidFill>
                <a:latin typeface="Times New Roman"/>
              </a:rPr>
              <a:t> &amp; Lunch </a:t>
            </a:r>
            <a:r>
              <a:rPr lang="en-US" altLang="ja-JP" sz="2400" b="1" kern="0" dirty="0">
                <a:solidFill>
                  <a:srgbClr val="000000"/>
                </a:solidFill>
                <a:latin typeface="Times New Roman"/>
              </a:rPr>
              <a:t>Cost Included, </a:t>
            </a:r>
            <a:r>
              <a:rPr lang="en-US" altLang="ja-JP" sz="2400" b="1" kern="0" dirty="0" smtClean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</a:t>
            </a:r>
            <a:r>
              <a:rPr lang="en-US" altLang="ja-JP" sz="24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b="1" kern="0" dirty="0" err="1">
                <a:solidFill>
                  <a:srgbClr val="000000"/>
                </a:solidFill>
                <a:latin typeface="Times New Roman"/>
              </a:rPr>
              <a:t>H.Start</a:t>
            </a:r>
            <a:endParaRPr lang="en-US" altLang="ja-JP" sz="2400" b="1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Car Seat Observation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Survey’s: 200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b="1" kern="0" dirty="0" smtClean="0">
                <a:solidFill>
                  <a:srgbClr val="000000"/>
                </a:solidFill>
                <a:latin typeface="Times New Roman"/>
              </a:rPr>
              <a:t>     *</a:t>
            </a:r>
            <a:r>
              <a:rPr lang="en-US" altLang="ja-JP" sz="2400" b="1" kern="0" dirty="0">
                <a:solidFill>
                  <a:srgbClr val="000000"/>
                </a:solidFill>
                <a:latin typeface="Times New Roman"/>
              </a:rPr>
              <a:t>Age Group: NB-8 years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Includes $4000 order of NB car seats         69 Total Received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Provided Convertible Car Seats:  100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Provided High-Back Booster Seats:  50 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b="1" u="sng" kern="0" dirty="0">
                <a:solidFill>
                  <a:srgbClr val="000000"/>
                </a:solidFill>
                <a:latin typeface="Times New Roman"/>
              </a:rPr>
              <a:t>Car/Booster Seat’s Received: Feb 24, 2017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r>
              <a:rPr lang="en-US" altLang="en-US" sz="3600" b="1" i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031458"/>
            <a:ext cx="27432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48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800" kern="0" dirty="0" smtClean="0">
                <a:solidFill>
                  <a:srgbClr val="000000"/>
                </a:solidFill>
                <a:latin typeface="Times New Roman"/>
              </a:rPr>
              <a:t>MCH</a:t>
            </a:r>
          </a:p>
          <a:p>
            <a:pPr>
              <a:spcBef>
                <a:spcPct val="20000"/>
              </a:spcBef>
              <a:defRPr/>
            </a:pPr>
            <a:endParaRPr lang="en-US" altLang="en-US" sz="3200" kern="0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800" kern="0" dirty="0" smtClean="0">
                <a:solidFill>
                  <a:srgbClr val="000000"/>
                </a:solidFill>
                <a:latin typeface="Times New Roman"/>
              </a:rPr>
              <a:t>Program</a:t>
            </a:r>
            <a:endParaRPr lang="en-US" altLang="en-US" sz="48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16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800" kern="0" dirty="0">
                <a:solidFill>
                  <a:srgbClr val="000000"/>
                </a:solidFill>
                <a:latin typeface="Times New Roman"/>
              </a:rPr>
              <a:t>Reports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92" y="3657600"/>
            <a:ext cx="2362200" cy="2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r>
              <a:rPr lang="en-US" altLang="en-US" sz="3600" b="1" i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143000"/>
            <a:ext cx="7010400" cy="49121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000" u="sng" kern="0" dirty="0">
                <a:solidFill>
                  <a:srgbClr val="000000"/>
                </a:solidFill>
                <a:latin typeface="Times New Roman"/>
              </a:rPr>
              <a:t>MCH  </a:t>
            </a:r>
            <a:r>
              <a:rPr lang="en-US" altLang="en-US" sz="3000" u="sng" kern="0" dirty="0" smtClean="0">
                <a:solidFill>
                  <a:srgbClr val="000000"/>
                </a:solidFill>
                <a:latin typeface="Times New Roman"/>
              </a:rPr>
              <a:t>Program &amp; Individual Reports</a:t>
            </a:r>
            <a:r>
              <a:rPr lang="en-US" altLang="en-US" sz="3000" u="sng" kern="0" dirty="0">
                <a:solidFill>
                  <a:srgbClr val="000000"/>
                </a:solidFill>
                <a:latin typeface="Times New Roman"/>
              </a:rPr>
              <a:t>: </a:t>
            </a:r>
            <a:endParaRPr lang="en-US" altLang="en-US" sz="2400" b="1" u="sng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Weekly  Staff  Meeting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Program Schedule/Clinics/Percentage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Total  Contacts: 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Chart Reviews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Phone Calls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Intakes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Hospital Visits (PP/NB)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Car Seat/Booster Seat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</a:t>
            </a:r>
            <a:endParaRPr lang="en-US" altLang="en-US" sz="28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1200" y="3429000"/>
            <a:ext cx="6553200" cy="2819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b="1" i="1" u="sng" dirty="0" smtClean="0">
                <a:ea typeface="ＭＳ Ｐゴシック" pitchFamily="34" charset="-128"/>
              </a:rPr>
              <a:t/>
            </a:r>
            <a:br>
              <a:rPr lang="en-US" altLang="en-US" sz="2800" b="1" i="1" u="sng" dirty="0" smtClean="0"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M. Smith/</a:t>
            </a:r>
            <a:r>
              <a:rPr lang="en-US" altLang="en-US" sz="3200" i="1" dirty="0" err="1" smtClean="0">
                <a:solidFill>
                  <a:srgbClr val="C00000"/>
                </a:solidFill>
                <a:ea typeface="ＭＳ Ｐゴシック" pitchFamily="34" charset="-128"/>
              </a:rPr>
              <a:t>Squeochs</a:t>
            </a: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  -</a:t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  <a:r>
              <a:rPr lang="en-US" altLang="en-US" sz="3200" i="1" baseline="30000" dirty="0" smtClean="0">
                <a:solidFill>
                  <a:srgbClr val="C00000"/>
                </a:solidFill>
                <a:ea typeface="ＭＳ Ｐゴシック" pitchFamily="34" charset="-128"/>
              </a:rPr>
              <a:t>st</a:t>
            </a: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  Manager  1971</a:t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R. George -  Retired 2016</a:t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34+ </a:t>
            </a:r>
            <a:r>
              <a:rPr lang="en-US" altLang="en-US" sz="3200" i="1" dirty="0" err="1" smtClean="0">
                <a:solidFill>
                  <a:srgbClr val="C00000"/>
                </a:solidFill>
                <a:ea typeface="ＭＳ Ｐゴシック" pitchFamily="34" charset="-128"/>
              </a:rPr>
              <a:t>Yrs</a:t>
            </a: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altLang="en-US" sz="3200" i="1" dirty="0" smtClean="0">
                <a:solidFill>
                  <a:srgbClr val="C00000"/>
                </a:solidFill>
                <a:ea typeface="ＭＳ Ｐゴシック" pitchFamily="34" charset="-128"/>
              </a:rPr>
              <a:t>( Both Enrolled Yakama )</a:t>
            </a:r>
            <a:r>
              <a:rPr lang="en-US" altLang="en-US" sz="2800" i="1" dirty="0" smtClean="0">
                <a:ea typeface="ＭＳ Ｐゴシック" pitchFamily="34" charset="-128"/>
              </a:rPr>
              <a:t/>
            </a:r>
            <a:br>
              <a:rPr lang="en-US" altLang="en-US" sz="2800" i="1" dirty="0" smtClean="0">
                <a:ea typeface="ＭＳ Ｐゴシック" pitchFamily="34" charset="-128"/>
              </a:rPr>
            </a:br>
            <a:endParaRPr lang="en-US" altLang="en-US" sz="2800" dirty="0" smtClean="0">
              <a:ea typeface="ＭＳ Ｐゴシック" pitchFamily="34" charset="-128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7162800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endParaRPr lang="en-US" altLang="en-US" sz="1000" i="1" dirty="0" smtClean="0">
              <a:latin typeface="Arial Black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endParaRPr lang="en-US" altLang="en-US" sz="800" i="1" dirty="0" smtClean="0">
              <a:latin typeface="Arial Black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i="1" dirty="0" smtClean="0">
                <a:latin typeface="Arial Black" pitchFamily="34" charset="0"/>
                <a:ea typeface="ＭＳ Ｐゴシック" pitchFamily="34" charset="-128"/>
              </a:rPr>
              <a:t>YN – MCH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i="1" dirty="0" smtClean="0">
                <a:latin typeface="Arial Black" pitchFamily="34" charset="0"/>
                <a:ea typeface="ＭＳ Ｐゴシック" pitchFamily="34" charset="-128"/>
              </a:rPr>
              <a:t>638  Contracted  Program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i="1" dirty="0" smtClean="0">
                <a:latin typeface="Arial Black" pitchFamily="34" charset="0"/>
                <a:ea typeface="ＭＳ Ｐゴシック" pitchFamily="34" charset="-128"/>
              </a:rPr>
              <a:t>Indian  Health  Services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i="1" dirty="0" smtClean="0">
                <a:latin typeface="Arial Black" pitchFamily="34" charset="0"/>
                <a:ea typeface="ＭＳ Ｐゴシック" pitchFamily="34" charset="-128"/>
              </a:rPr>
              <a:t>Master   Contract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i="1" dirty="0" smtClean="0">
                <a:latin typeface="Arial Black" pitchFamily="34" charset="0"/>
                <a:ea typeface="ＭＳ Ｐゴシック" pitchFamily="34" charset="-128"/>
              </a:rPr>
              <a:t>  ( 1971 - 2017 )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i="1" dirty="0" smtClean="0">
                <a:latin typeface="Arial Black" pitchFamily="34" charset="0"/>
                <a:ea typeface="ＭＳ Ｐゴシック" pitchFamily="34" charset="-128"/>
              </a:rPr>
              <a:t>46 years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78275"/>
            <a:ext cx="167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r>
              <a:rPr lang="en-US" altLang="en-US" sz="3600" b="1" i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143000"/>
            <a:ext cx="6858000" cy="516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Monthly  YN  Reports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-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Includes WCC &amp; Audiology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/>
              </a:rPr>
              <a:t>Appt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#’s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Due last Thursday of Month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Total Number’s used for GC Report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Quarterly  Reports:  PAO &amp; YN</a:t>
            </a:r>
            <a:endParaRPr lang="en-US" altLang="ja-JP" sz="2800" u="sng" kern="0" dirty="0">
              <a:solidFill>
                <a:srgbClr val="000000"/>
              </a:solidFill>
              <a:latin typeface="Times New Roman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/>
              </a:rPr>
              <a:t>Quarterly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3-27 months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Two-YR-Old 19-35 months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Adolescent  11-17 years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Adult  18 &amp; above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Influenza ( 2 QTR’s per YR 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r>
              <a:rPr lang="en-US" altLang="en-US" sz="3600" b="1" i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143000"/>
            <a:ext cx="6858000" cy="4949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u="sng" kern="0" dirty="0">
                <a:solidFill>
                  <a:srgbClr val="000000"/>
                </a:solidFill>
                <a:latin typeface="Times New Roman"/>
              </a:rPr>
              <a:t>Quarterly  Reports:  PAO/YN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Due </a:t>
            </a:r>
            <a:r>
              <a:rPr lang="en-US" altLang="ja-JP" sz="3200" kern="0" dirty="0" smtClean="0">
                <a:solidFill>
                  <a:srgbClr val="000000"/>
                </a:solidFill>
                <a:latin typeface="Times New Roman"/>
              </a:rPr>
              <a:t>after  </a:t>
            </a: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end  of  each Quarter: 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en-US" sz="2800" kern="0" baseline="30000" dirty="0">
                <a:solidFill>
                  <a:srgbClr val="000000"/>
                </a:solidFill>
                <a:latin typeface="Times New Roman"/>
              </a:rPr>
              <a:t>st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:  OCTOBER - DECEMBER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en-US" sz="2800" kern="0" baseline="30000" dirty="0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:  JANUARY - MARCH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en-US" sz="2800" kern="0" baseline="30000" dirty="0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:  APRIL - JUNE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en-US" sz="2800" kern="0" baseline="30000" dirty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:  JULY - SEPTEMBER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- </a:t>
            </a:r>
            <a:r>
              <a:rPr lang="en-US" altLang="en-US" sz="3000" kern="0" dirty="0">
                <a:solidFill>
                  <a:srgbClr val="000000"/>
                </a:solidFill>
                <a:latin typeface="Times New Roman"/>
              </a:rPr>
              <a:t>Percentage Totals entered to I.H.S National data-base each QTR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  -</a:t>
            </a:r>
            <a:r>
              <a:rPr lang="en-US" altLang="en-US" sz="3000" kern="0" dirty="0">
                <a:solidFill>
                  <a:srgbClr val="000000"/>
                </a:solidFill>
                <a:latin typeface="Times New Roman"/>
              </a:rPr>
              <a:t>Total # Included with monthly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FY-2017, 4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QTR, </a:t>
            </a:r>
            <a:r>
              <a:rPr lang="en-US" dirty="0" err="1" smtClean="0">
                <a:solidFill>
                  <a:srgbClr val="7030A0"/>
                </a:solidFill>
              </a:rPr>
              <a:t>Qtrly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Rpt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78125"/>
              </p:ext>
            </p:extLst>
          </p:nvPr>
        </p:nvGraphicFramePr>
        <p:xfrm>
          <a:off x="762000" y="685799"/>
          <a:ext cx="7586330" cy="4209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266"/>
                <a:gridCol w="1517266"/>
                <a:gridCol w="1517266"/>
                <a:gridCol w="1517266"/>
                <a:gridCol w="1517266"/>
              </a:tblGrid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9058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Harrah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63%</a:t>
                      </a:r>
                      <a:endParaRPr lang="en-US" sz="3200" b="1" dirty="0"/>
                    </a:p>
                  </a:txBody>
                  <a:tcPr/>
                </a:tc>
              </a:tr>
              <a:tr h="46663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TOPP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39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87%</a:t>
                      </a:r>
                      <a:endParaRPr lang="en-US" sz="3200" b="1" dirty="0"/>
                    </a:p>
                  </a:txBody>
                  <a:tcPr/>
                </a:tc>
              </a:tr>
              <a:tr h="49058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WAP.C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19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84%</a:t>
                      </a:r>
                      <a:endParaRPr lang="en-US" sz="3200" b="1" dirty="0"/>
                    </a:p>
                  </a:txBody>
                  <a:tcPr/>
                </a:tc>
              </a:tr>
              <a:tr h="49058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83%</a:t>
                      </a:r>
                      <a:endParaRPr lang="en-US" sz="3200" b="1" dirty="0"/>
                    </a:p>
                  </a:txBody>
                  <a:tcPr/>
                </a:tc>
              </a:tr>
              <a:tr h="49058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Off </a:t>
                      </a:r>
                      <a:r>
                        <a:rPr lang="en-US" sz="2400" b="1" dirty="0" err="1" smtClean="0"/>
                        <a:t>Rez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94%</a:t>
                      </a:r>
                      <a:endParaRPr lang="en-US" sz="3200" b="1" dirty="0"/>
                    </a:p>
                  </a:txBody>
                  <a:tcPr/>
                </a:tc>
              </a:tr>
              <a:tr h="790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Wingdings" panose="05000000000000000000" pitchFamily="2" charset="2"/>
                        </a:rPr>
                        <a:t>  Total 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112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29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141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79%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146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r>
              <a:rPr lang="en-US" altLang="en-US" sz="3600" b="1" i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371600"/>
            <a:ext cx="3581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4800" u="sng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800" u="sng" kern="0" dirty="0" smtClean="0">
                <a:solidFill>
                  <a:srgbClr val="000000"/>
                </a:solidFill>
                <a:latin typeface="Times New Roman"/>
              </a:rPr>
              <a:t>MCH</a:t>
            </a:r>
            <a:r>
              <a:rPr lang="en-US" altLang="en-US" sz="48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altLang="en-US" sz="4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Collaborations</a:t>
            </a:r>
          </a:p>
          <a:p>
            <a:pPr>
              <a:spcBef>
                <a:spcPct val="20000"/>
              </a:spcBef>
              <a:defRPr/>
            </a:pPr>
            <a:endParaRPr lang="en-US" altLang="en-US" sz="44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92" y="3657600"/>
            <a:ext cx="2362200" cy="2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Collaborations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143000"/>
            <a:ext cx="7086600" cy="497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kern="0" dirty="0" err="1" smtClean="0">
                <a:solidFill>
                  <a:srgbClr val="000000"/>
                </a:solidFill>
                <a:latin typeface="Times New Roman"/>
              </a:rPr>
              <a:t>WhiteSwan</a:t>
            </a:r>
            <a:r>
              <a:rPr lang="en-US" altLang="en-US" sz="3600" kern="0" dirty="0" smtClean="0">
                <a:solidFill>
                  <a:srgbClr val="000000"/>
                </a:solidFill>
                <a:latin typeface="Times New Roman"/>
              </a:rPr>
              <a:t> Health Clinic Outreach</a:t>
            </a:r>
            <a:endParaRPr lang="en-US" altLang="en-US" sz="3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2  </a:t>
            </a:r>
            <a:r>
              <a:rPr lang="en-US" altLang="ja-JP" sz="3200" kern="0" dirty="0" smtClean="0">
                <a:solidFill>
                  <a:srgbClr val="000000"/>
                </a:solidFill>
                <a:latin typeface="Times New Roman"/>
              </a:rPr>
              <a:t>per month, 24 </a:t>
            </a: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Clinics per year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AM  Clinics:  9:00-11:00   March      through  October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PM  Winter  Clinics:  1:00-3:00    November  through  February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MCH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: Coordinate, scheduling, reminder letters, phone calls, home visits &amp; arranging transportation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Collaborations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143000"/>
            <a:ext cx="7086600" cy="5959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YN-White Swan  Health  Clinic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3200" kern="0" dirty="0">
                <a:solidFill>
                  <a:srgbClr val="000000"/>
                </a:solidFill>
                <a:latin typeface="Times New Roman"/>
              </a:rPr>
              <a:t>80 Bird Song Lane                                   White Swan  WA  98952                      Phone:  (509)874-2979                          Fax:  (509)874-2113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altLang="ja-JP" sz="14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WS Medical Director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:  Abdulla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/>
              </a:rPr>
              <a:t>Shirzad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34+  Years  Collaboration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en-US" sz="3000" kern="0" dirty="0">
                <a:solidFill>
                  <a:srgbClr val="000000"/>
                </a:solidFill>
                <a:latin typeface="Times New Roman"/>
              </a:rPr>
              <a:t>Clinic Totals Reported on monthly/yearly MCH reports</a:t>
            </a:r>
          </a:p>
          <a:p>
            <a:pPr>
              <a:spcBef>
                <a:spcPct val="20000"/>
              </a:spcBef>
              <a:defRPr/>
            </a:pPr>
            <a:endParaRPr lang="en-US" altLang="en-US" sz="30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WS WCC, AM/PM Clinic Total’s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184"/>
              </p:ext>
            </p:extLst>
          </p:nvPr>
        </p:nvGraphicFramePr>
        <p:xfrm>
          <a:off x="685799" y="609600"/>
          <a:ext cx="7848601" cy="4809741"/>
        </p:xfrm>
        <a:graphic>
          <a:graphicData uri="http://schemas.openxmlformats.org/drawingml/2006/table">
            <a:tbl>
              <a:tblPr firstRow="1" firstCol="1" bandRow="1"/>
              <a:tblGrid>
                <a:gridCol w="1502923"/>
                <a:gridCol w="1618626"/>
                <a:gridCol w="968550"/>
                <a:gridCol w="1074709"/>
                <a:gridCol w="1395572"/>
                <a:gridCol w="1288221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SCHED.APPT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DROP-IN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OVER-BOOK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NO-SHOW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 SEEN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2012- SEP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2002-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 1992-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6538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1989-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1991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12,468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7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Wapato WCC, Clinic Total’s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60714"/>
              </p:ext>
            </p:extLst>
          </p:nvPr>
        </p:nvGraphicFramePr>
        <p:xfrm>
          <a:off x="761999" y="838199"/>
          <a:ext cx="7586328" cy="3640200"/>
        </p:xfrm>
        <a:graphic>
          <a:graphicData uri="http://schemas.openxmlformats.org/drawingml/2006/table">
            <a:tbl>
              <a:tblPr firstRow="1" firstCol="1" bandRow="1"/>
              <a:tblGrid>
                <a:gridCol w="1452701"/>
                <a:gridCol w="1564536"/>
                <a:gridCol w="936185"/>
                <a:gridCol w="1038796"/>
                <a:gridCol w="1348937"/>
                <a:gridCol w="1245173"/>
              </a:tblGrid>
              <a:tr h="1142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DROP-IN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OVER-BOOK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NO-SHOW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#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 SEEN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2012-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9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2002-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589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Topp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Wap</a:t>
            </a:r>
            <a:r>
              <a:rPr lang="en-US" dirty="0" smtClean="0">
                <a:solidFill>
                  <a:srgbClr val="002060"/>
                </a:solidFill>
              </a:rPr>
              <a:t>, WS Clinic’s Combined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04853"/>
              </p:ext>
            </p:extLst>
          </p:nvPr>
        </p:nvGraphicFramePr>
        <p:xfrm>
          <a:off x="781335" y="609600"/>
          <a:ext cx="7924799" cy="4648536"/>
        </p:xfrm>
        <a:graphic>
          <a:graphicData uri="http://schemas.openxmlformats.org/drawingml/2006/table">
            <a:tbl>
              <a:tblPr firstRow="1" firstCol="1" bandRow="1"/>
              <a:tblGrid>
                <a:gridCol w="1066800"/>
                <a:gridCol w="1066800"/>
                <a:gridCol w="1295400"/>
                <a:gridCol w="1066800"/>
                <a:gridCol w="914400"/>
                <a:gridCol w="1143000"/>
                <a:gridCol w="1371599"/>
              </a:tblGrid>
              <a:tr h="999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DROP-IN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OVER-BOOK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NO-SHOW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 SEEN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9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1981-  NOV 2006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41,198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4629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9647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46,162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2002-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 1989-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12,468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1981-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2017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53,591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5233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9647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828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Collaborations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143000"/>
            <a:ext cx="6705600" cy="5521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Audiology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PRC Contracted Tribal Program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8 Clinics </a:t>
            </a: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per month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, 2 days per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week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Appointments: ½ Hour  to 1 Hour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u="sng" kern="0" dirty="0" smtClean="0">
                <a:solidFill>
                  <a:srgbClr val="000000"/>
                </a:solidFill>
                <a:latin typeface="Times New Roman"/>
              </a:rPr>
              <a:t>Appointment’s  </a:t>
            </a: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preferred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APPT’s:  </a:t>
            </a: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865-1712,  865-1757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MCH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: Scheduling, HA Drop-Off’s  &amp;  HA  Pick-Up’s, reminder appointment calls, Daily 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messages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   (Sept 2014) 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70104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7010400" cy="14478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  Outline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6934200" cy="4659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1.    YN - MCH Chain of Command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2.    Portland  Area  Office ( PAO )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3.    MCH Goals &amp; Objectives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4.    MCH Program Activities/Clinics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5.    Injury Prevention Project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6.    Reports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7.   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Collaborations</a:t>
            </a:r>
            <a:endParaRPr lang="en-US" altLang="en-US" sz="2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8.   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Pending  Grants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9.   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MCH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Staff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16125"/>
            <a:ext cx="2087228" cy="21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Collaborations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143000"/>
            <a:ext cx="67056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</a:rPr>
              <a:t>Audiology, Svc Provided:</a:t>
            </a:r>
            <a:endParaRPr lang="en-US" altLang="en-US" sz="44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kern="0" dirty="0" smtClean="0">
                <a:solidFill>
                  <a:srgbClr val="000000"/>
                </a:solidFill>
                <a:latin typeface="Times New Roman"/>
              </a:rPr>
              <a:t>Hearing Screenings</a:t>
            </a:r>
            <a:endParaRPr lang="en-US" altLang="ja-JP" sz="2800" b="1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kern="0" dirty="0" smtClean="0">
                <a:solidFill>
                  <a:srgbClr val="000000"/>
                </a:solidFill>
                <a:latin typeface="Times New Roman"/>
              </a:rPr>
              <a:t>Hearing Aid Checks &amp; Adjustments</a:t>
            </a:r>
            <a:endParaRPr lang="en-US" altLang="ja-JP" sz="2800" b="1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kern="0" dirty="0" smtClean="0">
                <a:solidFill>
                  <a:srgbClr val="000000"/>
                </a:solidFill>
                <a:latin typeface="Times New Roman"/>
              </a:rPr>
              <a:t>Referral’s</a:t>
            </a:r>
            <a:endParaRPr lang="en-US" altLang="ja-JP" sz="2800" b="1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kern="0" dirty="0" smtClean="0">
                <a:solidFill>
                  <a:srgbClr val="000000"/>
                </a:solidFill>
                <a:latin typeface="Times New Roman"/>
              </a:rPr>
              <a:t>Hearing Aide’s</a:t>
            </a:r>
            <a:endParaRPr lang="en-US" altLang="ja-JP" sz="2800" b="1" u="sng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kern="0" dirty="0" smtClean="0">
                <a:solidFill>
                  <a:srgbClr val="000000"/>
                </a:solidFill>
                <a:latin typeface="Times New Roman"/>
              </a:rPr>
              <a:t>Batteries</a:t>
            </a:r>
            <a:endParaRPr lang="en-US" altLang="ja-JP" sz="2800" b="1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kern="0" dirty="0" smtClean="0">
                <a:solidFill>
                  <a:srgbClr val="000000"/>
                </a:solidFill>
                <a:latin typeface="Times New Roman"/>
              </a:rPr>
              <a:t>All Age Groups (head start, seniors)</a:t>
            </a:r>
            <a:endParaRPr lang="en-US" altLang="ja-JP" sz="2800" b="1" u="sng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HA payment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: PRC, Private Insurance or Private Pay 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Collaborations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181100"/>
            <a:ext cx="6400800" cy="485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Audiology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Office Location:  Yakama  I.H.S                           Community Health, Tribal Hallway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MCH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/Clinic Reports:  Kept &amp; DNKA appointment’s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Clinic Totals included w/MCH report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Audiologist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: Linda Simpson,          - 1 Person Program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- 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Previous I.H.S program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Audiology Clinic, 3 Year Totals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14385"/>
              </p:ext>
            </p:extLst>
          </p:nvPr>
        </p:nvGraphicFramePr>
        <p:xfrm>
          <a:off x="685800" y="761998"/>
          <a:ext cx="7662529" cy="4223593"/>
        </p:xfrm>
        <a:graphic>
          <a:graphicData uri="http://schemas.openxmlformats.org/drawingml/2006/table">
            <a:tbl>
              <a:tblPr firstRow="1" firstCol="1" bandRow="1"/>
              <a:tblGrid>
                <a:gridCol w="1469526"/>
                <a:gridCol w="1574492"/>
                <a:gridCol w="943529"/>
                <a:gridCol w="1050828"/>
                <a:gridCol w="1364561"/>
                <a:gridCol w="1259593"/>
              </a:tblGrid>
              <a:tr h="962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SCHED.APPT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DROP-IN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OVER-BOOK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NO-SHOW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 SEEN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4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426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Collaborations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065213"/>
            <a:ext cx="6781800" cy="47582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kern="0" dirty="0">
                <a:solidFill>
                  <a:srgbClr val="000000"/>
                </a:solidFill>
                <a:latin typeface="Times New Roman"/>
              </a:rPr>
              <a:t>YN  Child-Care  Program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Total List of Children by Child-Care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MCH Review Immunization Records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Total List of Children </a:t>
            </a: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only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 (not by center location)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Provide List of Children ‘Due’ &amp; monitor for future WCC/Immun.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b="1" u="sng" kern="0" dirty="0" smtClean="0">
                <a:solidFill>
                  <a:srgbClr val="000000"/>
                </a:solidFill>
                <a:latin typeface="Times New Roman"/>
              </a:rPr>
              <a:t>New  </a:t>
            </a: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Collaboration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: April  2017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 -Total # will be included in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r>
              <a:rPr lang="en-US" altLang="en-US" sz="3600" b="1" i="1" dirty="0" smtClean="0">
                <a:ea typeface="ＭＳ Ｐゴシック" pitchFamily="34" charset="-128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908903"/>
            <a:ext cx="2286000" cy="49428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800" kern="0" dirty="0" smtClean="0">
                <a:solidFill>
                  <a:srgbClr val="000000"/>
                </a:solidFill>
                <a:latin typeface="Times New Roman"/>
              </a:rPr>
              <a:t>Grants</a:t>
            </a:r>
          </a:p>
          <a:p>
            <a:pPr>
              <a:spcBef>
                <a:spcPct val="20000"/>
              </a:spcBef>
              <a:defRPr/>
            </a:pPr>
            <a:endParaRPr lang="en-US" altLang="en-US" sz="4800" kern="0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800" kern="0" dirty="0" smtClean="0">
                <a:solidFill>
                  <a:srgbClr val="000000"/>
                </a:solidFill>
                <a:latin typeface="Times New Roman"/>
              </a:rPr>
              <a:t>Projects</a:t>
            </a:r>
            <a:endParaRPr lang="en-US" altLang="en-US" sz="4800" kern="0" dirty="0">
              <a:solidFill>
                <a:srgbClr val="000000"/>
              </a:solidFill>
              <a:latin typeface="Times New Roman"/>
            </a:endParaRPr>
          </a:p>
          <a:p>
            <a:pPr lvl="1">
              <a:spcBef>
                <a:spcPct val="20000"/>
              </a:spcBef>
              <a:defRPr/>
            </a:pP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28" y="3581400"/>
            <a:ext cx="2362200" cy="2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42913"/>
            <a:ext cx="7162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70104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200" b="1" i="1" u="sng" dirty="0" smtClean="0">
                <a:ea typeface="ＭＳ Ｐゴシック" pitchFamily="34" charset="-128"/>
              </a:rPr>
              <a:t>Completed  Grant  App’s</a:t>
            </a:r>
            <a:r>
              <a:rPr lang="en-US" altLang="en-US" sz="3200" i="1" dirty="0" smtClean="0">
                <a:ea typeface="ＭＳ Ｐゴシック" pitchFamily="34" charset="-128"/>
              </a:rPr>
              <a:t>:  </a:t>
            </a:r>
            <a:r>
              <a:rPr lang="en-US" altLang="en-US" sz="3200" b="1" i="1" dirty="0" smtClean="0">
                <a:ea typeface="ＭＳ Ｐゴシック" pitchFamily="34" charset="-128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973138"/>
            <a:ext cx="6934200" cy="59770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Native CARS, NPAIHB FY-2017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IA 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Highway  Safety  FY-2017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Convertible Car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Seats &amp; Booster Seats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BIA  Highway  Safety  FY-2018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Newborn Car Seat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Carrier’s, Convertible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</a:rPr>
              <a:t>   Car Seats &amp; Booster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Seats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Canopy’s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Folding Tables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Latch Manuals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Registration Cost, CPS Tech Training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r>
              <a:rPr lang="en-US" altLang="en-US" sz="3600" b="1" i="1" dirty="0" smtClean="0">
                <a:ea typeface="ＭＳ Ｐゴシック" pitchFamily="34" charset="-128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181100"/>
            <a:ext cx="2362200" cy="4911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altLang="en-US" sz="54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5400" kern="0" dirty="0">
                <a:solidFill>
                  <a:srgbClr val="000000"/>
                </a:solidFill>
                <a:latin typeface="Times New Roman"/>
              </a:rPr>
              <a:t>MCH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54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5400" kern="0" dirty="0">
                <a:solidFill>
                  <a:srgbClr val="000000"/>
                </a:solidFill>
                <a:latin typeface="Times New Roman"/>
              </a:rPr>
              <a:t>STAFF</a:t>
            </a:r>
          </a:p>
          <a:p>
            <a:pPr>
              <a:spcBef>
                <a:spcPct val="20000"/>
              </a:spcBef>
              <a:defRPr/>
            </a:pPr>
            <a:endParaRPr lang="en-US" altLang="en-US" sz="54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34" y="3733800"/>
            <a:ext cx="2362200" cy="2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Staff  ( 5 )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181100"/>
            <a:ext cx="66294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Enrolled  Yakama  Members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sz="4000" kern="0" dirty="0">
                <a:solidFill>
                  <a:srgbClr val="000000"/>
                </a:solidFill>
                <a:latin typeface="Times New Roman"/>
              </a:rPr>
              <a:t>    -3  Regular  FT  Staff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sz="4000" kern="0" dirty="0">
                <a:solidFill>
                  <a:srgbClr val="000000"/>
                </a:solidFill>
                <a:latin typeface="Times New Roman"/>
              </a:rPr>
              <a:t>    -1  </a:t>
            </a:r>
            <a:r>
              <a:rPr lang="en-US" altLang="ja-JP" sz="4000" kern="0" dirty="0" smtClean="0">
                <a:solidFill>
                  <a:srgbClr val="000000"/>
                </a:solidFill>
                <a:latin typeface="Times New Roman"/>
              </a:rPr>
              <a:t>FT, Native  </a:t>
            </a:r>
            <a:r>
              <a:rPr lang="en-US" altLang="ja-JP" sz="4000" kern="0" dirty="0">
                <a:solidFill>
                  <a:srgbClr val="000000"/>
                </a:solidFill>
                <a:latin typeface="Times New Roman"/>
              </a:rPr>
              <a:t>WF</a:t>
            </a:r>
          </a:p>
          <a:p>
            <a:pPr>
              <a:spcBef>
                <a:spcPct val="20000"/>
              </a:spcBef>
              <a:defRPr/>
            </a:pPr>
            <a:endParaRPr lang="en-US" altLang="ja-JP" sz="4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ja-JP" sz="4000" kern="0" dirty="0">
                <a:solidFill>
                  <a:srgbClr val="000000"/>
                </a:solidFill>
                <a:latin typeface="Times New Roman"/>
              </a:rPr>
              <a:t>Enrolled,  Other  Tribe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    -1  Regular  FT  Staff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Staff</a:t>
            </a:r>
            <a:r>
              <a:rPr lang="en-US" altLang="en-US" sz="36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143000"/>
            <a:ext cx="7010400" cy="64448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u="sng" kern="0" dirty="0">
                <a:solidFill>
                  <a:srgbClr val="000000"/>
                </a:solidFill>
                <a:latin typeface="Times New Roman"/>
              </a:rPr>
              <a:t>NPAIHB  Report  Completed  By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Regina L. Brown/YN                                                                         MCH  </a:t>
            </a:r>
            <a:r>
              <a:rPr lang="en-US" altLang="en-US" sz="3200" kern="0" dirty="0" err="1" smtClean="0">
                <a:solidFill>
                  <a:srgbClr val="000000"/>
                </a:solidFill>
                <a:latin typeface="Times New Roman"/>
              </a:rPr>
              <a:t>Mgr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 &amp; Immunization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Coordinator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26+ Years with YN-MCH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2 Years  w/YN  prior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800" kern="0" dirty="0">
                <a:solidFill>
                  <a:srgbClr val="000000"/>
                </a:solidFill>
                <a:latin typeface="Times New Roman"/>
              </a:rPr>
              <a:t>            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Office  Location:  Yakama I.H.S Community Health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-E-mail: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  <a:hlinkClick r:id="rId3"/>
              </a:rPr>
              <a:t>regina.brown@ihs.gov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-Hours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:  Mon-Fri  8a-5p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34975"/>
            <a:ext cx="6781800" cy="49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7056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Thank  You</a:t>
            </a:r>
            <a:r>
              <a:rPr lang="en-US" altLang="en-US" sz="3600" i="1" dirty="0" smtClean="0">
                <a:ea typeface="ＭＳ Ｐゴシック" pitchFamily="34" charset="-128"/>
              </a:rPr>
              <a:t> !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1143000"/>
            <a:ext cx="6629400" cy="6704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800" kern="0" dirty="0">
                <a:solidFill>
                  <a:srgbClr val="000000"/>
                </a:solidFill>
                <a:latin typeface="Times New Roman"/>
              </a:rPr>
              <a:t>Be Wise-Immunize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6600" kern="0" dirty="0">
                <a:solidFill>
                  <a:srgbClr val="000000"/>
                </a:solidFill>
                <a:latin typeface="Times New Roman"/>
              </a:rPr>
              <a:t>Buckle-Up</a:t>
            </a:r>
          </a:p>
          <a:p>
            <a:pPr>
              <a:spcBef>
                <a:spcPct val="20000"/>
              </a:spcBef>
              <a:defRPr/>
            </a:pPr>
            <a:endParaRPr lang="en-US" altLang="ja-JP" sz="28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52800"/>
            <a:ext cx="2362200" cy="2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7010400" cy="83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7675"/>
            <a:ext cx="7010400" cy="14478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36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</a:t>
            </a:r>
            <a:endParaRPr lang="en-US" altLang="en-US" sz="3600" b="1" i="1" dirty="0" smtClean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2743200" cy="52568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   </a:t>
            </a:r>
          </a:p>
          <a:p>
            <a:pPr>
              <a:spcBef>
                <a:spcPct val="20000"/>
              </a:spcBef>
              <a:defRPr/>
            </a:pPr>
            <a:endParaRPr lang="en-US" altLang="en-US" sz="4400" kern="0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</a:rPr>
              <a:t>MCH </a:t>
            </a:r>
          </a:p>
          <a:p>
            <a:pPr>
              <a:spcBef>
                <a:spcPct val="20000"/>
              </a:spcBef>
              <a:defRPr/>
            </a:pPr>
            <a:endParaRPr lang="en-US" altLang="en-US" sz="2800" kern="0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</a:rPr>
              <a:t>Chain </a:t>
            </a: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of </a:t>
            </a:r>
          </a:p>
          <a:p>
            <a:pPr>
              <a:spcBef>
                <a:spcPct val="20000"/>
              </a:spcBef>
              <a:defRPr/>
            </a:pPr>
            <a:endParaRPr lang="en-US" altLang="en-US" sz="11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Command</a:t>
            </a:r>
          </a:p>
          <a:p>
            <a:pPr>
              <a:spcBef>
                <a:spcPct val="20000"/>
              </a:spcBef>
              <a:defRPr/>
            </a:pPr>
            <a:endParaRPr lang="en-US" altLang="en-US" sz="28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62400"/>
            <a:ext cx="1905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7086600" cy="68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31813"/>
            <a:ext cx="7239000" cy="1239837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en-US" altLang="en-US" sz="8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Chain  of  Command</a:t>
            </a:r>
            <a:r>
              <a:rPr lang="en-US" altLang="en-US" sz="3600" i="1" dirty="0" smtClean="0">
                <a:ea typeface="ＭＳ Ｐゴシック" pitchFamily="34" charset="-128"/>
              </a:rPr>
              <a:t>:  </a:t>
            </a:r>
            <a:r>
              <a:rPr lang="en-US" altLang="en-US" sz="3600" b="1" i="1" dirty="0" smtClean="0">
                <a:ea typeface="ＭＳ Ｐゴシック" pitchFamily="34" charset="-128"/>
              </a:rPr>
              <a:t>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371600"/>
            <a:ext cx="6858000" cy="5803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HEW  Committee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Tribal  Director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800" kern="0" dirty="0">
                <a:solidFill>
                  <a:srgbClr val="000000"/>
                </a:solidFill>
                <a:latin typeface="Times New Roman"/>
              </a:rPr>
              <a:t>Human  SVC  Deputy  Director</a:t>
            </a:r>
            <a:endParaRPr lang="en-US" altLang="ja-JP" sz="38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800" kern="0" dirty="0">
                <a:solidFill>
                  <a:srgbClr val="000000"/>
                </a:solidFill>
                <a:latin typeface="Times New Roman"/>
              </a:rPr>
              <a:t>MCH  Manager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800" kern="0" dirty="0">
                <a:solidFill>
                  <a:srgbClr val="000000"/>
                </a:solidFill>
                <a:latin typeface="Times New Roman"/>
              </a:rPr>
              <a:t>MCH  Outreach ( 3 )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Trainee ( </a:t>
            </a:r>
            <a:r>
              <a:rPr lang="en-US" altLang="en-US" sz="4000" kern="0" dirty="0" smtClean="0">
                <a:solidFill>
                  <a:srgbClr val="000000"/>
                </a:solidFill>
                <a:latin typeface="Times New Roman"/>
              </a:rPr>
              <a:t>YN-NWF &amp; PFP </a:t>
            </a: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Summer Youth ( 4-8wks )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40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6781800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"/>
            <a:ext cx="6705600" cy="8382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en-US" altLang="en-US" sz="3600" b="1" i="1" u="sng" dirty="0" smtClean="0">
                <a:ea typeface="ＭＳ Ｐゴシック" pitchFamily="34" charset="-128"/>
              </a:rPr>
              <a:t>MCH  Report</a:t>
            </a:r>
            <a:r>
              <a:rPr lang="en-US" altLang="en-US" sz="3600" i="1" dirty="0" smtClean="0">
                <a:ea typeface="ＭＳ Ｐゴシック" pitchFamily="34" charset="-128"/>
              </a:rPr>
              <a:t>:   </a:t>
            </a:r>
            <a:r>
              <a:rPr lang="en-US" altLang="en-US" sz="3600" b="1" i="1" dirty="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600200"/>
            <a:ext cx="2590800" cy="4610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Portland              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</a:rPr>
              <a:t>Area </a:t>
            </a:r>
            <a:endParaRPr lang="en-US" altLang="en-US" sz="44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1600" kern="0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latin typeface="Times New Roman"/>
              </a:rPr>
              <a:t>Office</a:t>
            </a:r>
            <a:endParaRPr lang="en-US" altLang="en-US" sz="44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1600" kern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( PAO )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4400" kern="0" dirty="0">
                <a:solidFill>
                  <a:srgbClr val="000000"/>
                </a:solidFill>
                <a:latin typeface="Times New Roman"/>
              </a:rPr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1400"/>
            <a:ext cx="2209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67818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800" smtClean="0">
                <a:ea typeface="ＭＳ Ｐゴシック" pitchFamily="34" charset="-128"/>
              </a:rPr>
              <a:t>   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34975"/>
            <a:ext cx="67056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altLang="en-US" sz="3000" b="1" i="1" u="sng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3000" b="1" i="1" u="sng" dirty="0" smtClean="0">
                <a:ea typeface="ＭＳ Ｐゴシック" pitchFamily="34" charset="-128"/>
              </a:rPr>
              <a:t>Portland  Area  Office</a:t>
            </a:r>
            <a:r>
              <a:rPr lang="en-US" altLang="en-US" sz="3000" i="1" dirty="0" smtClean="0">
                <a:ea typeface="ＭＳ Ｐゴシック" pitchFamily="34" charset="-128"/>
              </a:rPr>
              <a:t>: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846138"/>
            <a:ext cx="6858000" cy="5521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Yakama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I.H.S  Clinic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Federal  I.H.S  Facility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1 out of  3  I.H.S  Facilities in WA State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Provides services to </a:t>
            </a:r>
            <a:r>
              <a:rPr lang="en-US" altLang="ja-JP" sz="2800" b="1" u="sng" kern="0" dirty="0">
                <a:solidFill>
                  <a:srgbClr val="000000"/>
                </a:solidFill>
                <a:latin typeface="Times New Roman"/>
              </a:rPr>
              <a:t>All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</a:rPr>
              <a:t> federally recognized tribes &amp; descendants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b="1" u="sng" kern="0" dirty="0">
                <a:solidFill>
                  <a:srgbClr val="000000"/>
                </a:solidFill>
                <a:latin typeface="Times New Roman"/>
              </a:rPr>
              <a:t>PAO </a:t>
            </a:r>
            <a:r>
              <a:rPr lang="en-US" altLang="en-US" sz="3200" b="1" kern="0" dirty="0">
                <a:solidFill>
                  <a:srgbClr val="000000"/>
                </a:solidFill>
                <a:latin typeface="Times New Roman"/>
              </a:rPr>
              <a:t>=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  WA, Oregon &amp; Idaho Tribes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	- Federal:   6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	- Tribal 638 / Compact:   47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	- Urban:   3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YN Maternal Child Health (MCH)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1578</TotalTime>
  <Words>3171</Words>
  <Application>Microsoft Office PowerPoint</Application>
  <PresentationFormat>On-screen Show (4:3)</PresentationFormat>
  <Paragraphs>1104</Paragraphs>
  <Slides>59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Aspect</vt:lpstr>
      <vt:lpstr>October  Northwest Portland Area Indian Health Board Quarterly Board Meeting  Toppenish  WA  98948  YN  MCH</vt:lpstr>
      <vt:lpstr>Program  Location:  Yakama Indian Health Clinic 401 Buster Road Toppenish  WA  98948 Ph: (509)865-1757 / 1712 Fax:  (509)865-6514 Hours: 7:00am – 5:00pm  M-F</vt:lpstr>
      <vt:lpstr>PowerPoint Presentation</vt:lpstr>
      <vt:lpstr>                     M. Smith/Squeochs  - 1st  Manager  1971  R. George -  Retired 2016 34+ Yrs ( Both Enrolled Yakama )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PowerPoint Presentation</vt:lpstr>
      <vt:lpstr>PowerPoint Presentation</vt:lpstr>
      <vt:lpstr>    </vt:lpstr>
      <vt:lpstr>PowerPoint Presentation</vt:lpstr>
      <vt:lpstr>    </vt:lpstr>
      <vt:lpstr>MCH   PRENATAL   CASE-LOAD</vt:lpstr>
      <vt:lpstr>Previous OB Intake Clinic Total</vt:lpstr>
      <vt:lpstr>    </vt:lpstr>
      <vt:lpstr>    </vt:lpstr>
      <vt:lpstr>FY-2017 Newborn Deliveries</vt:lpstr>
      <vt:lpstr>    </vt:lpstr>
      <vt:lpstr>    </vt:lpstr>
      <vt:lpstr>    </vt:lpstr>
      <vt:lpstr>FY-2018,1st QTR- Active/Inactive</vt:lpstr>
      <vt:lpstr>    </vt:lpstr>
      <vt:lpstr>Previous TOPP WCC Clinic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FY-2017, 4th QTR, Qtrly Rpt</vt:lpstr>
      <vt:lpstr>    </vt:lpstr>
      <vt:lpstr>    </vt:lpstr>
      <vt:lpstr>    </vt:lpstr>
      <vt:lpstr>WS WCC, AM/PM Clinic Total’s</vt:lpstr>
      <vt:lpstr>Wapato WCC, Clinic Total’s</vt:lpstr>
      <vt:lpstr>Topp, Wap, WS Clinic’s Combined</vt:lpstr>
      <vt:lpstr>    </vt:lpstr>
      <vt:lpstr>    </vt:lpstr>
      <vt:lpstr>    </vt:lpstr>
      <vt:lpstr>Audiology Clinic, 3 Year Totals </vt:lpstr>
      <vt:lpstr>   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rbrown1</dc:creator>
  <cp:lastModifiedBy>rbrown1</cp:lastModifiedBy>
  <cp:revision>281</cp:revision>
  <cp:lastPrinted>2017-10-10T15:19:42Z</cp:lastPrinted>
  <dcterms:created xsi:type="dcterms:W3CDTF">2017-10-06T18:01:14Z</dcterms:created>
  <dcterms:modified xsi:type="dcterms:W3CDTF">2017-10-10T15:28:18Z</dcterms:modified>
</cp:coreProperties>
</file>