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848" r:id="rId2"/>
  </p:sldMasterIdLst>
  <p:notesMasterIdLst>
    <p:notesMasterId r:id="rId23"/>
  </p:notesMasterIdLst>
  <p:handoutMasterIdLst>
    <p:handoutMasterId r:id="rId24"/>
  </p:handoutMasterIdLst>
  <p:sldIdLst>
    <p:sldId id="651" r:id="rId3"/>
    <p:sldId id="650" r:id="rId4"/>
    <p:sldId id="649" r:id="rId5"/>
    <p:sldId id="532" r:id="rId6"/>
    <p:sldId id="533" r:id="rId7"/>
    <p:sldId id="589" r:id="rId8"/>
    <p:sldId id="536" r:id="rId9"/>
    <p:sldId id="603" r:id="rId10"/>
    <p:sldId id="647" r:id="rId11"/>
    <p:sldId id="644" r:id="rId12"/>
    <p:sldId id="645" r:id="rId13"/>
    <p:sldId id="646" r:id="rId14"/>
    <p:sldId id="601" r:id="rId15"/>
    <p:sldId id="639" r:id="rId16"/>
    <p:sldId id="534" r:id="rId17"/>
    <p:sldId id="640" r:id="rId18"/>
    <p:sldId id="641" r:id="rId19"/>
    <p:sldId id="642" r:id="rId20"/>
    <p:sldId id="648" r:id="rId21"/>
    <p:sldId id="623" r:id="rId2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Gaston" initials="" lastIdx="1" clrIdx="0"/>
  <p:cmAuthor id="1" name="Stephanie Craig" initials="SC"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696" autoAdjust="0"/>
  </p:normalViewPr>
  <p:slideViewPr>
    <p:cSldViewPr>
      <p:cViewPr>
        <p:scale>
          <a:sx n="40" d="100"/>
          <a:sy n="40" d="100"/>
        </p:scale>
        <p:origin x="3654" y="7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57" tIns="45777" rIns="91557" bIns="45777" rtlCol="0"/>
          <a:lstStyle>
            <a:lvl1pPr algn="l">
              <a:defRPr sz="1200"/>
            </a:lvl1pPr>
          </a:lstStyle>
          <a:p>
            <a:endParaRPr lang="en-US"/>
          </a:p>
        </p:txBody>
      </p:sp>
      <p:sp>
        <p:nvSpPr>
          <p:cNvPr id="3" name="Date Placeholder 2"/>
          <p:cNvSpPr>
            <a:spLocks noGrp="1"/>
          </p:cNvSpPr>
          <p:nvPr>
            <p:ph type="dt" sz="quarter" idx="1"/>
          </p:nvPr>
        </p:nvSpPr>
        <p:spPr>
          <a:xfrm>
            <a:off x="3977533" y="1"/>
            <a:ext cx="3043980" cy="465773"/>
          </a:xfrm>
          <a:prstGeom prst="rect">
            <a:avLst/>
          </a:prstGeom>
        </p:spPr>
        <p:txBody>
          <a:bodyPr vert="horz" lIns="91557" tIns="45777" rIns="91557" bIns="45777" rtlCol="0"/>
          <a:lstStyle>
            <a:lvl1pPr algn="r">
              <a:defRPr sz="1200"/>
            </a:lvl1pPr>
          </a:lstStyle>
          <a:p>
            <a:fld id="{25235B15-4278-4F7D-A303-3851778946D0}" type="datetimeFigureOut">
              <a:rPr lang="en-US" smtClean="0"/>
              <a:pPr/>
              <a:t>10/3/2017</a:t>
            </a:fld>
            <a:endParaRPr lang="en-US"/>
          </a:p>
        </p:txBody>
      </p:sp>
      <p:sp>
        <p:nvSpPr>
          <p:cNvPr id="4" name="Footer Placeholder 3"/>
          <p:cNvSpPr>
            <a:spLocks noGrp="1"/>
          </p:cNvSpPr>
          <p:nvPr>
            <p:ph type="ftr" sz="quarter" idx="2"/>
          </p:nvPr>
        </p:nvSpPr>
        <p:spPr>
          <a:xfrm>
            <a:off x="0" y="8841739"/>
            <a:ext cx="3043980" cy="465773"/>
          </a:xfrm>
          <a:prstGeom prst="rect">
            <a:avLst/>
          </a:prstGeom>
        </p:spPr>
        <p:txBody>
          <a:bodyPr vert="horz" lIns="91557" tIns="45777" rIns="91557" bIns="45777" rtlCol="0" anchor="b"/>
          <a:lstStyle>
            <a:lvl1pPr algn="l">
              <a:defRPr sz="1200"/>
            </a:lvl1pPr>
          </a:lstStyle>
          <a:p>
            <a:endParaRPr lang="en-US"/>
          </a:p>
        </p:txBody>
      </p:sp>
      <p:sp>
        <p:nvSpPr>
          <p:cNvPr id="5" name="Slide Number Placeholder 4"/>
          <p:cNvSpPr>
            <a:spLocks noGrp="1"/>
          </p:cNvSpPr>
          <p:nvPr>
            <p:ph type="sldNum" sz="quarter" idx="3"/>
          </p:nvPr>
        </p:nvSpPr>
        <p:spPr>
          <a:xfrm>
            <a:off x="3977533" y="8841739"/>
            <a:ext cx="3043980" cy="465773"/>
          </a:xfrm>
          <a:prstGeom prst="rect">
            <a:avLst/>
          </a:prstGeom>
        </p:spPr>
        <p:txBody>
          <a:bodyPr vert="horz" lIns="91557" tIns="45777" rIns="91557" bIns="45777"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1786517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9" rIns="93296" bIns="46649" rtlCol="0"/>
          <a:lstStyle>
            <a:lvl1pPr algn="l">
              <a:defRPr sz="1200"/>
            </a:lvl1pPr>
          </a:lstStyle>
          <a:p>
            <a:endParaRPr lang="en-US"/>
          </a:p>
        </p:txBody>
      </p:sp>
      <p:sp>
        <p:nvSpPr>
          <p:cNvPr id="3" name="Date Placeholder 2"/>
          <p:cNvSpPr>
            <a:spLocks noGrp="1"/>
          </p:cNvSpPr>
          <p:nvPr>
            <p:ph type="dt" idx="1"/>
          </p:nvPr>
        </p:nvSpPr>
        <p:spPr>
          <a:xfrm>
            <a:off x="3978131" y="1"/>
            <a:ext cx="3043343" cy="465455"/>
          </a:xfrm>
          <a:prstGeom prst="rect">
            <a:avLst/>
          </a:prstGeom>
        </p:spPr>
        <p:txBody>
          <a:bodyPr vert="horz" lIns="93296" tIns="46649" rIns="93296" bIns="46649" rtlCol="0"/>
          <a:lstStyle>
            <a:lvl1pPr algn="r">
              <a:defRPr sz="1200"/>
            </a:lvl1pPr>
          </a:lstStyle>
          <a:p>
            <a:fld id="{7D2502FA-F8EB-469C-9490-72CD0A3E30E2}" type="datetimeFigureOut">
              <a:rPr lang="en-US" smtClean="0"/>
              <a:pPr/>
              <a:t>10/3/2017</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296" tIns="46649" rIns="93296" bIns="4664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6" tIns="46649" rIns="93296" bIns="466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296" tIns="46649" rIns="93296" bIns="46649"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296" tIns="46649" rIns="93296" bIns="46649"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19725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rldefense.proofpoint.com/v2/url?u=http-3A__www.HealthyNativeYouth.org&amp;d=DQMFAw&amp;c=6vgNTiRn9_pqCD9hKx9JgXN1VapJQ8JVoF8oWH1AgfQ&amp;r=BLBjf_GJn4XZFplzLlqXRcPLgBdcEQ25VEPYFl-LL00&amp;m=WloNBkLRkwuUC6H_f6yc1eReY3O8SRnOP9mLqBGx4iE&amp;s=ivVKCHP3rbAlWF0TfX9ttylMfcz1oE2GTBDjx31e-jg&amp;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rldefense.proofpoint.com/v2/url?u=http-3A__www.facebook.com_HealthyNativeYouth&amp;d=DQMFAw&amp;c=6vgNTiRn9_pqCD9hKx9JgXN1VapJQ8JVoF8oWH1AgfQ&amp;r=BLBjf_GJn4XZFplzLlqXRcPLgBdcEQ25VEPYFl-LL00&amp;m=WloNBkLRkwuUC6H_f6yc1eReY3O8SRnOP9mLqBGx4iE&amp;s=WbdiK9j5HVPDgpYZ9EC6GPJYkfBAygI0CMJvMtC83X8&amp;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defRPr/>
            </a:pPr>
            <a:r>
              <a:rPr lang="en-US" dirty="0" smtClean="0"/>
              <a:t>We recognized that, to be effective, health curricula must be age-appropriate, culturally-relevant, and reflect the values and learning styles of the learners being taught. Finding curricula that meet these requirements for American Indian and Alaska Native youth can be really challenging. </a:t>
            </a:r>
          </a:p>
          <a:p>
            <a:endParaRPr lang="en-US" dirty="0" smtClean="0"/>
          </a:p>
          <a:p>
            <a:r>
              <a:rPr lang="en-US" dirty="0" smtClean="0"/>
              <a:t>Designed a website that could help teachers/educators</a:t>
            </a:r>
            <a:r>
              <a:rPr lang="en-US" baseline="0" dirty="0" smtClean="0"/>
              <a:t> do just that…</a:t>
            </a:r>
            <a:endParaRPr lang="en-US" dirty="0" smtClean="0"/>
          </a:p>
          <a:p>
            <a:endParaRPr lang="en-US" dirty="0" smtClean="0"/>
          </a:p>
          <a:p>
            <a:r>
              <a:rPr lang="en-US" dirty="0" smtClean="0"/>
              <a:t>www.HealthyNativeYouth.org is a one-stop-shop for tribal health educators, teachers, and parents.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076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13</a:t>
            </a:fld>
            <a:endParaRPr lang="en-US"/>
          </a:p>
        </p:txBody>
      </p:sp>
    </p:spTree>
    <p:extLst>
      <p:ext uri="{BB962C8B-B14F-4D97-AF65-F5344CB8AC3E}">
        <p14:creationId xmlns:p14="http://schemas.microsoft.com/office/powerpoint/2010/main" val="4015551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let us know if you select or use a program on the site. (10 minutes!)</a:t>
            </a:r>
          </a:p>
          <a:p>
            <a:endParaRPr lang="en-US" dirty="0" smtClean="0"/>
          </a:p>
          <a:p>
            <a:r>
              <a:rPr lang="en-US" dirty="0" smtClean="0"/>
              <a:t>This is what we use to show the reach of the programs available on the site – who is using them and how many</a:t>
            </a:r>
            <a:r>
              <a:rPr lang="en-US" baseline="0" dirty="0" smtClean="0"/>
              <a:t> youth have been taught.</a:t>
            </a:r>
            <a:r>
              <a:rPr lang="en-US" dirty="0" smtClean="0"/>
              <a: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14</a:t>
            </a:fld>
            <a:endParaRPr lang="en-US"/>
          </a:p>
        </p:txBody>
      </p:sp>
    </p:spTree>
    <p:extLst>
      <p:ext uri="{BB962C8B-B14F-4D97-AF65-F5344CB8AC3E}">
        <p14:creationId xmlns:p14="http://schemas.microsoft.com/office/powerpoint/2010/main" val="9560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Also, help us grow.</a:t>
            </a:r>
            <a:r>
              <a:rPr lang="en-US" b="1" baseline="0" dirty="0" smtClean="0"/>
              <a:t> </a:t>
            </a:r>
          </a:p>
          <a:p>
            <a:endParaRPr lang="en-US" b="1" baseline="0" dirty="0" smtClean="0"/>
          </a:p>
          <a:p>
            <a:r>
              <a:rPr lang="en-US" b="1" dirty="0" smtClean="0"/>
              <a:t>If you have a health program that you’d like to share… </a:t>
            </a:r>
            <a:r>
              <a:rPr lang="en-US" dirty="0" smtClean="0"/>
              <a:t>Consider housing it here! It will be made available to educators across Indian Country, and you’ll receive feedback on program uptake and reach, with the ability to update training materials and lesson plans as needed.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16</a:t>
            </a:fld>
            <a:endParaRPr lang="en-US"/>
          </a:p>
        </p:txBody>
      </p:sp>
    </p:spTree>
    <p:extLst>
      <p:ext uri="{BB962C8B-B14F-4D97-AF65-F5344CB8AC3E}">
        <p14:creationId xmlns:p14="http://schemas.microsoft.com/office/powerpoint/2010/main" val="298138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site with your community networks: </a:t>
            </a:r>
            <a:r>
              <a:rPr lang="en-US" u="sng" dirty="0">
                <a:hlinkClick r:id="rId3"/>
              </a:rPr>
              <a:t>www.HealthyNativeYouth.org</a:t>
            </a:r>
            <a:r>
              <a:rPr lang="en-US" dirty="0"/>
              <a:t> </a:t>
            </a:r>
            <a:br>
              <a:rPr lang="en-US" dirty="0"/>
            </a:br>
            <a:r>
              <a:rPr lang="en-US" dirty="0"/>
              <a:t/>
            </a:r>
            <a:br>
              <a:rPr lang="en-US" dirty="0"/>
            </a:br>
            <a:r>
              <a:rPr lang="en-US" dirty="0"/>
              <a:t>Sign up to receive updates about curricula available on the site (</a:t>
            </a:r>
            <a:r>
              <a:rPr lang="en-US" i="1" dirty="0"/>
              <a:t>in the red bar at the bottom of the homepage</a:t>
            </a:r>
            <a:r>
              <a:rPr lang="en-US" dirty="0"/>
              <a:t>)</a:t>
            </a:r>
            <a:br>
              <a:rPr lang="en-US" dirty="0"/>
            </a:br>
            <a:r>
              <a:rPr lang="en-US" dirty="0"/>
              <a:t/>
            </a:r>
            <a:br>
              <a:rPr lang="en-US" dirty="0"/>
            </a:br>
            <a:r>
              <a:rPr lang="en-US" dirty="0"/>
              <a:t>Follow the site on Facebook (</a:t>
            </a:r>
            <a:r>
              <a:rPr lang="en-US" u="sng" dirty="0">
                <a:hlinkClick r:id="rId4"/>
              </a:rPr>
              <a:t>www.facebook.com/HealthyNativeYouth</a:t>
            </a:r>
            <a:r>
              <a:rPr lang="en-US" dirty="0"/>
              <a:t>)</a:t>
            </a:r>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813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defRPr/>
            </a:pPr>
            <a:r>
              <a:rPr lang="en-US" dirty="0" smtClean="0"/>
              <a:t>From the Curricula tab…</a:t>
            </a:r>
          </a:p>
          <a:p>
            <a:pPr defTabSz="914276">
              <a:defRPr/>
            </a:pPr>
            <a:endParaRPr lang="en-US" dirty="0" smtClean="0"/>
          </a:p>
          <a:p>
            <a:pPr defTabSz="914276">
              <a:defRPr/>
            </a:pPr>
            <a:r>
              <a:rPr lang="en-US" dirty="0" smtClean="0"/>
              <a:t>You can click on the program name to learn more about each curriculum, including intended age-group, where it can be implemented, and how much time will be required. </a:t>
            </a:r>
          </a:p>
          <a:p>
            <a:pPr defTabSz="91427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filter your search by age, </a:t>
            </a:r>
            <a:r>
              <a:rPr lang="en-US" dirty="0" err="1" smtClean="0"/>
              <a:t>lgbt</a:t>
            </a:r>
            <a:r>
              <a:rPr lang="en-US" dirty="0" smtClean="0"/>
              <a:t> inclusivity, program setting, and evidence</a:t>
            </a:r>
            <a:r>
              <a:rPr lang="en-US" baseline="0" dirty="0" smtClean="0"/>
              <a:t> of effectiveness.</a:t>
            </a:r>
            <a:r>
              <a:rPr lang="en-US" dirty="0" smtClean="0"/>
              <a: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6</a:t>
            </a:fld>
            <a:endParaRPr lang="en-US"/>
          </a:p>
        </p:txBody>
      </p:sp>
    </p:spTree>
    <p:extLst>
      <p:ext uri="{BB962C8B-B14F-4D97-AF65-F5344CB8AC3E}">
        <p14:creationId xmlns:p14="http://schemas.microsoft.com/office/powerpoint/2010/main" val="147507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compare</a:t>
            </a:r>
            <a:r>
              <a:rPr lang="en-US" baseline="0" dirty="0" smtClean="0"/>
              <a:t> two or more programs to each other… by class size, cost, or program duration.</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7</a:t>
            </a:fld>
            <a:endParaRPr lang="en-US"/>
          </a:p>
        </p:txBody>
      </p:sp>
    </p:spTree>
    <p:extLst>
      <p:ext uri="{BB962C8B-B14F-4D97-AF65-F5344CB8AC3E}">
        <p14:creationId xmlns:p14="http://schemas.microsoft.com/office/powerpoint/2010/main" val="133218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Once you’ve</a:t>
            </a:r>
            <a:r>
              <a:rPr lang="en-US" baseline="0" dirty="0" smtClean="0"/>
              <a:t> selected a program, each has folder tabs that contain l</a:t>
            </a:r>
            <a:r>
              <a:rPr lang="en-US" dirty="0" smtClean="0"/>
              <a:t>esson plans, handouts, and supplemental materials. Many include recorded videos and webinars to help prepare you to facilitate the program. </a:t>
            </a:r>
          </a:p>
          <a:p>
            <a:pPr defTabSz="882762">
              <a:defRPr/>
            </a:pPr>
            <a:endParaRPr lang="en-US" dirty="0" smtClean="0"/>
          </a:p>
          <a:p>
            <a:pPr defTabSz="882762">
              <a:defRPr/>
            </a:pPr>
            <a:r>
              <a:rPr lang="en-US" dirty="0" smtClean="0"/>
              <a:t>We also provide information about how the program was designed or adapted, and evaluated with AI/AN youth.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8</a:t>
            </a:fld>
            <a:endParaRPr lang="en-US"/>
          </a:p>
        </p:txBody>
      </p:sp>
    </p:spTree>
    <p:extLst>
      <p:ext uri="{BB962C8B-B14F-4D97-AF65-F5344CB8AC3E}">
        <p14:creationId xmlns:p14="http://schemas.microsoft.com/office/powerpoint/2010/main" val="137549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1-hour webinar training will prepare adults who work with Native youth to help youth who post or view concerning posts on social media, and connect them to appropriate services. </a:t>
            </a:r>
          </a:p>
          <a:p>
            <a:endParaRPr lang="en-US" dirty="0" smtClean="0"/>
          </a:p>
          <a:p>
            <a:r>
              <a:rPr lang="en-US" dirty="0" smtClean="0"/>
              <a:t>The</a:t>
            </a:r>
            <a:r>
              <a:rPr lang="en-US" baseline="0" dirty="0" smtClean="0"/>
              <a:t> training is </a:t>
            </a:r>
            <a:r>
              <a:rPr lang="en-US" dirty="0" smtClean="0"/>
              <a:t>designed for </a:t>
            </a:r>
            <a:r>
              <a:rPr lang="en-US" b="1" dirty="0" smtClean="0"/>
              <a:t>adults</a:t>
            </a:r>
            <a:r>
              <a:rPr lang="en-US" dirty="0" smtClean="0"/>
              <a:t> who work with Native</a:t>
            </a:r>
            <a:r>
              <a:rPr lang="en-US" baseline="0" dirty="0" smtClean="0"/>
              <a:t> youth, including: </a:t>
            </a:r>
            <a:r>
              <a:rPr lang="en-US" dirty="0"/>
              <a:t>parents, mentors, teachers, coaches, health educators.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9</a:t>
            </a:fld>
            <a:endParaRPr lang="en-US"/>
          </a:p>
        </p:txBody>
      </p:sp>
    </p:spTree>
    <p:extLst>
      <p:ext uri="{BB962C8B-B14F-4D97-AF65-F5344CB8AC3E}">
        <p14:creationId xmlns:p14="http://schemas.microsoft.com/office/powerpoint/2010/main" val="218188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6584">
              <a:defRPr/>
            </a:pPr>
            <a:r>
              <a:rPr lang="en-US" sz="1300" dirty="0"/>
              <a:t>Emerging research suggests that nearly one-third of AI/AN youth see concerning messages on social media on a daily or weekly basis.</a:t>
            </a:r>
          </a:p>
          <a:p>
            <a:pPr defTabSz="466584">
              <a:defRPr/>
            </a:pPr>
            <a:endParaRPr lang="en-US" sz="1300" dirty="0"/>
          </a:p>
          <a:p>
            <a:pPr defTabSz="466584">
              <a:defRPr/>
            </a:pPr>
            <a:r>
              <a:rPr lang="en-US" sz="1300" dirty="0"/>
              <a:t>These include posts that express depression, grief, intent to hurt one’s self, or intent to hurt others, that have been posted on a social media site, such as Facebook, Instagram, Twitter, or Snapchat. </a:t>
            </a:r>
          </a:p>
          <a:p>
            <a:pPr defTabSz="466584">
              <a:defRPr/>
            </a:pPr>
            <a:endParaRPr lang="en-US" sz="1300" dirty="0"/>
          </a:p>
          <a:p>
            <a:pPr defTabSz="466584">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45983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one-hour training includes a 30-minute video, that you can share with adults in your community to better understand</a:t>
            </a:r>
            <a:r>
              <a:rPr lang="en-US" baseline="0" dirty="0" smtClean="0"/>
              <a:t> the issue.</a:t>
            </a:r>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11</a:t>
            </a:fld>
            <a:endParaRPr lang="en-US">
              <a:solidFill>
                <a:prstClr val="black"/>
              </a:solidFill>
              <a:latin typeface="Calibri"/>
            </a:endParaRPr>
          </a:p>
        </p:txBody>
      </p:sp>
    </p:spTree>
    <p:extLst>
      <p:ext uri="{BB962C8B-B14F-4D97-AF65-F5344CB8AC3E}">
        <p14:creationId xmlns:p14="http://schemas.microsoft.com/office/powerpoint/2010/main" val="23456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“Resource” tab, we’ve also created two Community Awareness activity guides that you can use to raise</a:t>
            </a:r>
            <a:r>
              <a:rPr lang="en-US" baseline="0" dirty="0" smtClean="0"/>
              <a:t> awareness about this topic: one for youth and one for adults. </a:t>
            </a:r>
          </a:p>
          <a:p>
            <a:endParaRPr lang="en-US" baseline="0" dirty="0" smtClean="0"/>
          </a:p>
          <a:p>
            <a:r>
              <a:rPr lang="en-US" baseline="0" dirty="0" smtClean="0"/>
              <a:t>It can be used just about anywhere: at </a:t>
            </a:r>
            <a:r>
              <a:rPr lang="en-US" baseline="0" dirty="0"/>
              <a:t>school events</a:t>
            </a:r>
            <a:r>
              <a:rPr lang="en-US" baseline="0" dirty="0" smtClean="0"/>
              <a:t>, at a staff meeting, a </a:t>
            </a:r>
            <a:r>
              <a:rPr lang="en-US" baseline="0" dirty="0"/>
              <a:t>tribal </a:t>
            </a:r>
            <a:r>
              <a:rPr lang="en-US" baseline="0" dirty="0" smtClean="0"/>
              <a:t>council meeting, or at </a:t>
            </a:r>
            <a:r>
              <a:rPr lang="en-US" baseline="0" dirty="0"/>
              <a:t>tribal </a:t>
            </a:r>
            <a:r>
              <a:rPr lang="en-US" baseline="0" dirty="0" smtClean="0"/>
              <a:t>gatherings.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E286808-CB27-E145-A74A-AFC72F853803}" type="slidenum">
              <a:rPr lang="en-US" smtClean="0"/>
              <a:t>12</a:t>
            </a:fld>
            <a:endParaRPr lang="en-US"/>
          </a:p>
        </p:txBody>
      </p:sp>
    </p:spTree>
    <p:extLst>
      <p:ext uri="{BB962C8B-B14F-4D97-AF65-F5344CB8AC3E}">
        <p14:creationId xmlns:p14="http://schemas.microsoft.com/office/powerpoint/2010/main" val="368446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10/3/2017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2146787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1394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746EEA38-A9B4-4AE0-9C23-4A8F80AC6D9E}" type="datetimeFigureOut">
              <a:rPr lang="en-US" smtClean="0">
                <a:solidFill>
                  <a:srgbClr val="775F55"/>
                </a:solidFill>
              </a:rPr>
              <a:pPr/>
              <a:t>10/3/2017</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081683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66757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0533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48200" y="1676400"/>
            <a:ext cx="4191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1676400"/>
            <a:ext cx="3810000" cy="2057400"/>
          </a:xfrm>
        </p:spPr>
        <p:txBody>
          <a:bodyPr/>
          <a:lstStyle/>
          <a:p>
            <a:pPr lvl="0"/>
            <a:r>
              <a:rPr lang="en-US" dirty="0" smtClean="0"/>
              <a:t>Click to edit Master text styles</a:t>
            </a:r>
          </a:p>
        </p:txBody>
      </p:sp>
      <p:sp>
        <p:nvSpPr>
          <p:cNvPr id="5" name="Content Placeholder 4"/>
          <p:cNvSpPr>
            <a:spLocks noGrp="1"/>
          </p:cNvSpPr>
          <p:nvPr>
            <p:ph sz="quarter" idx="3"/>
          </p:nvPr>
        </p:nvSpPr>
        <p:spPr>
          <a:xfrm>
            <a:off x="609600" y="3962400"/>
            <a:ext cx="3810000" cy="2057400"/>
          </a:xfrm>
        </p:spPr>
        <p:txBody>
          <a:bodyPr/>
          <a:lstStyle/>
          <a:p>
            <a:pPr lvl="0"/>
            <a:r>
              <a:rPr lang="en-US" dirty="0" smtClean="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solidFill>
                <a:srgbClr val="775F55"/>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a:p>
        </p:txBody>
      </p:sp>
    </p:spTree>
    <p:extLst>
      <p:ext uri="{BB962C8B-B14F-4D97-AF65-F5344CB8AC3E}">
        <p14:creationId xmlns:p14="http://schemas.microsoft.com/office/powerpoint/2010/main" val="23710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2667000" y="6461125"/>
            <a:ext cx="3810000" cy="396875"/>
          </a:xfrm>
          <a:prstGeom prst="rect">
            <a:avLst/>
          </a:prstGeom>
        </p:spPr>
        <p:txBody>
          <a:bodyPr/>
          <a:lstStyle/>
          <a:p>
            <a:pPr fontAlgn="base">
              <a:spcBef>
                <a:spcPct val="0"/>
              </a:spcBef>
              <a:spcAft>
                <a:spcPct val="0"/>
              </a:spcAft>
              <a:defRPr/>
            </a:pPr>
            <a:r>
              <a:rPr lang="en-US" smtClean="0"/>
              <a:t>Northwest Portland Area Indian Health Board</a:t>
            </a:r>
            <a:endParaRPr lang="en-US"/>
          </a:p>
        </p:txBody>
      </p:sp>
      <p:sp>
        <p:nvSpPr>
          <p:cNvPr id="5" name="Date Placeholder 4"/>
          <p:cNvSpPr>
            <a:spLocks noGrp="1"/>
          </p:cNvSpPr>
          <p:nvPr>
            <p:ph type="dt" sz="half" idx="11"/>
          </p:nvPr>
        </p:nvSpPr>
        <p:spPr>
          <a:xfrm>
            <a:off x="457200" y="6461125"/>
            <a:ext cx="2133600" cy="396875"/>
          </a:xfrm>
          <a:prstGeom prst="rect">
            <a:avLst/>
          </a:prstGeom>
        </p:spPr>
        <p:txBody>
          <a:bodyPr/>
          <a:lstStyle/>
          <a:p>
            <a:pPr fontAlgn="base">
              <a:spcBef>
                <a:spcPct val="0"/>
              </a:spcBef>
              <a:spcAft>
                <a:spcPct val="0"/>
              </a:spcAft>
              <a:defRPr/>
            </a:pPr>
            <a:fld id="{11B48FDB-D342-4F06-80C3-CC7634C7F97A}" type="datetime1">
              <a:rPr lang="en-US" smtClean="0"/>
              <a:pPr fontAlgn="base">
                <a:spcBef>
                  <a:spcPct val="0"/>
                </a:spcBef>
                <a:spcAft>
                  <a:spcPct val="0"/>
                </a:spcAft>
                <a:defRPr/>
              </a:pPr>
              <a:t>10/3/2017</a:t>
            </a:fld>
            <a:endParaRPr lang="en-US" dirty="0"/>
          </a:p>
        </p:txBody>
      </p:sp>
      <p:sp>
        <p:nvSpPr>
          <p:cNvPr id="6" name="Slide Number Placeholder 5"/>
          <p:cNvSpPr>
            <a:spLocks noGrp="1"/>
          </p:cNvSpPr>
          <p:nvPr>
            <p:ph type="sldNum" sz="quarter" idx="12"/>
          </p:nvPr>
        </p:nvSpPr>
        <p:spPr>
          <a:xfrm>
            <a:off x="6553200" y="6461125"/>
            <a:ext cx="2133600" cy="396875"/>
          </a:xfrm>
          <a:prstGeom prst="rect">
            <a:avLst/>
          </a:prstGeom>
        </p:spPr>
        <p:txBody>
          <a:bodyPr/>
          <a:lstStyle/>
          <a:p>
            <a:pPr fontAlgn="base">
              <a:spcBef>
                <a:spcPct val="0"/>
              </a:spcBef>
              <a:spcAft>
                <a:spcPct val="0"/>
              </a:spcAft>
              <a:defRPr/>
            </a:pPr>
            <a:fld id="{7AD814E6-D563-43F1-AFB9-B14F2854572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861180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10/3/2017</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86876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10/3/2017</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19283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10/3/2017</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314025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10/3/2017</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023862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10/3/2017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775F55"/>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38915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10/3/2017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476076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10/3/2017</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002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10/3/2017</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24407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10/3/2017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endParaRPr lang="en-US" dirty="0">
              <a:solidFill>
                <a:prstClr val="black"/>
              </a:solidFill>
            </a:endParaRPr>
          </a:p>
        </p:txBody>
      </p:sp>
    </p:spTree>
    <p:extLst>
      <p:ext uri="{BB962C8B-B14F-4D97-AF65-F5344CB8AC3E}">
        <p14:creationId xmlns:p14="http://schemas.microsoft.com/office/powerpoint/2010/main" val="142155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10/3/2017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59324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7708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10/3/2017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50289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10/3/2017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976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2015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23067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_Me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58952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811567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46EEA38-A9B4-4AE0-9C23-4A8F80AC6D9E}" type="datetimeFigureOut">
              <a:rPr lang="en-US" smtClean="0">
                <a:solidFill>
                  <a:srgbClr val="775F55"/>
                </a:solidFill>
              </a:rPr>
              <a:pPr/>
              <a:t>10/3/2017</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C76AEF22-2011-43AB-AF1D-9FF59D25813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670031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6EEA38-A9B4-4AE0-9C23-4A8F80AC6D9E}" type="datetimeFigureOut">
              <a:rPr lang="en-US" smtClean="0">
                <a:solidFill>
                  <a:srgbClr val="775F55"/>
                </a:solidFill>
              </a:rPr>
              <a:pPr/>
              <a:t>10/3/2017</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C76AEF22-2011-43AB-AF1D-9FF59D25813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6053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1554128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25374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46EEA38-A9B4-4AE0-9C23-4A8F80AC6D9E}" type="datetimeFigureOut">
              <a:rPr lang="en-US" smtClean="0">
                <a:solidFill>
                  <a:srgbClr val="775F55"/>
                </a:solidFill>
              </a:rPr>
              <a:pPr/>
              <a:t>10/3/2017</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31619466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9" r:id="rId14"/>
    <p:sldLayoutId id="2147483861"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10/3/2017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169602053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n7teaLjD3iI"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ww.healthynativeyouth.org/about/feedback"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233006446" TargetMode="External"/><Relationship Id="rId2" Type="http://schemas.openxmlformats.org/officeDocument/2006/relationships/hyperlink" Target="https://vimeo.com/233006812" TargetMode="External"/><Relationship Id="rId1" Type="http://schemas.openxmlformats.org/officeDocument/2006/relationships/slideLayout" Target="../slideLayouts/slideLayout9.xml"/><Relationship Id="rId4" Type="http://schemas.openxmlformats.org/officeDocument/2006/relationships/hyperlink" Target="https://vimeo.com/23300626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5" t="8056" r="11094" b="5278"/>
          <a:stretch/>
        </p:blipFill>
        <p:spPr bwMode="auto">
          <a:xfrm>
            <a:off x="-685800" y="0"/>
            <a:ext cx="106606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72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57200" y="1810082"/>
            <a:ext cx="8382000" cy="3539430"/>
          </a:xfrm>
          <a:prstGeom prst="rect">
            <a:avLst/>
          </a:prstGeom>
          <a:noFill/>
          <a:ln w="9525">
            <a:noFill/>
            <a:miter lim="800000"/>
            <a:headEnd/>
            <a:tailEnd/>
          </a:ln>
        </p:spPr>
        <p:txBody>
          <a:bodyPr wrap="square">
            <a:spAutoFit/>
          </a:bodyPr>
          <a:lstStyle/>
          <a:p>
            <a:r>
              <a:rPr lang="en-US" sz="3200" b="1" dirty="0"/>
              <a:t>Concerning posts </a:t>
            </a:r>
            <a:r>
              <a:rPr lang="en-US" sz="3200" dirty="0"/>
              <a:t>include those that express depression or intent to hurt one’s self or others, that have been posted on a social media site, such as Facebook, Instagram, Twitter, or Snapchat. </a:t>
            </a:r>
          </a:p>
          <a:p>
            <a:endParaRPr lang="en-US" sz="3200" dirty="0"/>
          </a:p>
          <a:p>
            <a:endParaRPr lang="en-US" sz="3200" dirty="0"/>
          </a:p>
          <a:p>
            <a:endParaRPr lang="en-US" sz="3200" dirty="0"/>
          </a:p>
        </p:txBody>
      </p:sp>
      <p:sp>
        <p:nvSpPr>
          <p:cNvPr id="4" name="Title 3"/>
          <p:cNvSpPr>
            <a:spLocks noGrp="1"/>
          </p:cNvSpPr>
          <p:nvPr>
            <p:ph type="title"/>
          </p:nvPr>
        </p:nvSpPr>
        <p:spPr/>
        <p:txBody>
          <a:bodyPr/>
          <a:lstStyle/>
          <a:p>
            <a:r>
              <a:rPr lang="en-US" dirty="0"/>
              <a:t>What are “Concerning Posts”?</a:t>
            </a:r>
          </a:p>
        </p:txBody>
      </p:sp>
      <p:pic>
        <p:nvPicPr>
          <p:cNvPr id="5" name="Picture 4"/>
          <p:cNvPicPr/>
          <p:nvPr/>
        </p:nvPicPr>
        <p:blipFill rotWithShape="1">
          <a:blip r:embed="rId3"/>
          <a:srcRect l="25776" t="38397" r="51256" b="50351"/>
          <a:stretch/>
        </p:blipFill>
        <p:spPr bwMode="auto">
          <a:xfrm>
            <a:off x="623681" y="4099428"/>
            <a:ext cx="9293290" cy="2468194"/>
          </a:xfrm>
          <a:prstGeom prst="rect">
            <a:avLst/>
          </a:prstGeom>
          <a:ln w="57150">
            <a:solidFill>
              <a:schemeClr val="accent1">
                <a:lumMod val="20000"/>
                <a:lumOff val="8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6389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1" y="1755161"/>
            <a:ext cx="9054364" cy="1465016"/>
          </a:xfrm>
          <a:prstGeom prst="rect">
            <a:avLst/>
          </a:prstGeom>
          <a:noFill/>
          <a:ln w="9525">
            <a:noFill/>
            <a:miter lim="800000"/>
            <a:headEnd/>
            <a:tailEnd/>
          </a:ln>
        </p:spPr>
        <p:txBody>
          <a:bodyPr wrap="square">
            <a:spAutoFit/>
          </a:bodyPr>
          <a:lstStyle/>
          <a:p>
            <a:pPr algn="ctr" defTabSz="914400">
              <a:spcBef>
                <a:spcPct val="20000"/>
              </a:spcBef>
              <a:spcAft>
                <a:spcPts val="1200"/>
              </a:spcAft>
              <a:buClr>
                <a:srgbClr val="94B6D2"/>
              </a:buClr>
              <a:buSzPct val="85000"/>
            </a:pPr>
            <a:r>
              <a:rPr lang="en-US" sz="3600" dirty="0">
                <a:solidFill>
                  <a:prstClr val="black"/>
                </a:solidFill>
                <a:latin typeface="Tw Cen MT"/>
              </a:rPr>
              <a:t>Please click </a:t>
            </a:r>
            <a:r>
              <a:rPr lang="en-US" sz="3600" dirty="0">
                <a:solidFill>
                  <a:prstClr val="black"/>
                </a:solidFill>
                <a:latin typeface="Tw Cen MT"/>
                <a:hlinkClick r:id="rId3"/>
              </a:rPr>
              <a:t>here</a:t>
            </a:r>
            <a:r>
              <a:rPr lang="en-US" sz="3600" dirty="0">
                <a:solidFill>
                  <a:prstClr val="black"/>
                </a:solidFill>
                <a:latin typeface="Tw Cen MT"/>
              </a:rPr>
              <a:t> to watch the training video.</a:t>
            </a:r>
          </a:p>
          <a:p>
            <a:pPr defTabSz="914400">
              <a:spcBef>
                <a:spcPct val="20000"/>
              </a:spcBef>
              <a:spcAft>
                <a:spcPts val="1200"/>
              </a:spcAft>
              <a:buClr>
                <a:srgbClr val="94B6D2"/>
              </a:buClr>
              <a:buSzPct val="85000"/>
            </a:pPr>
            <a:endParaRPr lang="en-US" sz="3600" dirty="0">
              <a:solidFill>
                <a:prstClr val="black"/>
              </a:solidFill>
              <a:latin typeface="Tw Cen MT"/>
            </a:endParaRPr>
          </a:p>
        </p:txBody>
      </p:sp>
      <p:sp>
        <p:nvSpPr>
          <p:cNvPr id="4" name="Title 3"/>
          <p:cNvSpPr>
            <a:spLocks noGrp="1"/>
          </p:cNvSpPr>
          <p:nvPr>
            <p:ph type="title"/>
          </p:nvPr>
        </p:nvSpPr>
        <p:spPr/>
        <p:txBody>
          <a:bodyPr>
            <a:normAutofit fontScale="90000"/>
          </a:bodyPr>
          <a:lstStyle/>
          <a:p>
            <a:pPr marL="274320" indent="-274320">
              <a:spcBef>
                <a:spcPct val="20000"/>
              </a:spcBef>
            </a:pPr>
            <a:r>
              <a:rPr lang="en-US" b="1" dirty="0"/>
              <a:t>1. Watch the video training </a:t>
            </a:r>
            <a:r>
              <a:rPr lang="en-US" dirty="0"/>
              <a:t>(30 min.)</a:t>
            </a:r>
            <a:endParaRPr lang="en-US" sz="4000" b="1" dirty="0"/>
          </a:p>
        </p:txBody>
      </p:sp>
      <p:pic>
        <p:nvPicPr>
          <p:cNvPr id="5" name="Picture 2">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16" t="16389" r="19583" b="14815"/>
          <a:stretch/>
        </p:blipFill>
        <p:spPr bwMode="auto">
          <a:xfrm>
            <a:off x="1304488" y="2599635"/>
            <a:ext cx="6445390" cy="399077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4040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Awareness Activity</a:t>
            </a:r>
            <a:endParaRPr lang="en-US" dirty="0"/>
          </a:p>
        </p:txBody>
      </p:sp>
      <p:pic>
        <p:nvPicPr>
          <p:cNvPr id="10" name="Picture 9"/>
          <p:cNvPicPr>
            <a:picLocks noChangeAspect="1"/>
          </p:cNvPicPr>
          <p:nvPr/>
        </p:nvPicPr>
        <p:blipFill>
          <a:blip r:embed="rId3"/>
          <a:stretch>
            <a:fillRect/>
          </a:stretch>
        </p:blipFill>
        <p:spPr>
          <a:xfrm>
            <a:off x="1345453" y="1551575"/>
            <a:ext cx="6459818" cy="5549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905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33"/>
          <a:stretch/>
        </p:blipFill>
        <p:spPr bwMode="auto">
          <a:xfrm>
            <a:off x="-3352800" y="-1"/>
            <a:ext cx="15925800" cy="821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0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9" t="10794" r="36964" b="5872"/>
          <a:stretch/>
        </p:blipFill>
        <p:spPr bwMode="auto">
          <a:xfrm>
            <a:off x="-395178" y="-1219200"/>
            <a:ext cx="12053778" cy="917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258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259" r="64896" b="19815"/>
          <a:stretch/>
        </p:blipFill>
        <p:spPr bwMode="auto">
          <a:xfrm>
            <a:off x="1219200" y="-76200"/>
            <a:ext cx="6477000" cy="684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039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4724400"/>
          </a:xfrm>
        </p:spPr>
        <p:txBody>
          <a:bodyPr>
            <a:normAutofit/>
          </a:bodyPr>
          <a:lstStyle/>
          <a:p>
            <a:pPr algn="ctr"/>
            <a:r>
              <a:rPr lang="en-US" sz="5400" b="1" dirty="0" smtClean="0"/>
              <a:t>Back-To-School Challenge</a:t>
            </a:r>
            <a:endParaRPr lang="en-US" sz="5400" dirty="0"/>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296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50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the Back-to-School Challenge</a:t>
            </a:r>
            <a:endParaRPr lang="en-US" dirty="0"/>
          </a:p>
        </p:txBody>
      </p:sp>
      <p:sp>
        <p:nvSpPr>
          <p:cNvPr id="3" name="Text Placeholder 2"/>
          <p:cNvSpPr>
            <a:spLocks noGrp="1"/>
          </p:cNvSpPr>
          <p:nvPr>
            <p:ph type="body" idx="1"/>
          </p:nvPr>
        </p:nvSpPr>
        <p:spPr>
          <a:xfrm>
            <a:off x="533400" y="1722120"/>
            <a:ext cx="8153400" cy="4526280"/>
          </a:xfrm>
        </p:spPr>
        <p:txBody>
          <a:bodyPr/>
          <a:lstStyle/>
          <a:p>
            <a:r>
              <a:rPr lang="en-US" dirty="0" smtClean="0"/>
              <a:t>A </a:t>
            </a:r>
            <a:r>
              <a:rPr lang="en-US" dirty="0"/>
              <a:t>3-month </a:t>
            </a:r>
            <a:r>
              <a:rPr lang="en-US" dirty="0" smtClean="0"/>
              <a:t>challenge </a:t>
            </a:r>
            <a:r>
              <a:rPr lang="en-US" dirty="0"/>
              <a:t>to help students </a:t>
            </a:r>
            <a:r>
              <a:rPr lang="en-US" dirty="0" smtClean="0"/>
              <a:t>                            grades </a:t>
            </a:r>
            <a:r>
              <a:rPr lang="en-US" dirty="0"/>
              <a:t>6-12 develop skills for healthy relationships. Earn your class free school </a:t>
            </a:r>
            <a:r>
              <a:rPr lang="en-US" dirty="0" smtClean="0"/>
              <a:t>supplies!</a:t>
            </a:r>
            <a:endParaRPr lang="en-US" dirty="0"/>
          </a:p>
          <a:p>
            <a:endParaRPr lang="en-US" dirty="0"/>
          </a:p>
          <a:p>
            <a:r>
              <a:rPr lang="en-US" dirty="0"/>
              <a:t>Step 1: Select a </a:t>
            </a:r>
            <a:r>
              <a:rPr lang="en-US" dirty="0" smtClean="0"/>
              <a:t>curriculum from HNY.</a:t>
            </a:r>
          </a:p>
          <a:p>
            <a:r>
              <a:rPr lang="en-US" dirty="0" smtClean="0"/>
              <a:t>Step 2: Implement it with a group of students</a:t>
            </a:r>
          </a:p>
          <a:p>
            <a:r>
              <a:rPr lang="en-US" dirty="0" smtClean="0"/>
              <a:t>Step 3: Complete the </a:t>
            </a:r>
            <a:r>
              <a:rPr lang="en-US" b="1" dirty="0"/>
              <a:t>Feedback </a:t>
            </a:r>
            <a:r>
              <a:rPr lang="en-US" b="1" dirty="0" smtClean="0"/>
              <a:t>Form </a:t>
            </a:r>
            <a:r>
              <a:rPr lang="en-US" dirty="0" smtClean="0"/>
              <a:t>by Dec 1st: </a:t>
            </a:r>
            <a:r>
              <a:rPr lang="en-US" sz="2800" dirty="0">
                <a:hlinkClick r:id="rId2"/>
              </a:rPr>
              <a:t>https://</a:t>
            </a:r>
            <a:r>
              <a:rPr lang="en-US" sz="2800" dirty="0" smtClean="0">
                <a:hlinkClick r:id="rId2"/>
              </a:rPr>
              <a:t>www.healthynativeyouth.org/about/feedback</a:t>
            </a:r>
            <a:r>
              <a:rPr lang="en-US" sz="2800" dirty="0" smtClean="0"/>
              <a:t> </a:t>
            </a:r>
          </a:p>
          <a:p>
            <a:endParaRPr lang="en-US" dirty="0"/>
          </a:p>
          <a:p>
            <a:endParaRPr lang="en-US" dirty="0"/>
          </a:p>
        </p:txBody>
      </p:sp>
    </p:spTree>
    <p:extLst>
      <p:ext uri="{BB962C8B-B14F-4D97-AF65-F5344CB8AC3E}">
        <p14:creationId xmlns:p14="http://schemas.microsoft.com/office/powerpoint/2010/main" val="241420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b="1" dirty="0" smtClean="0"/>
              <a:t>Win Prizes!!!</a:t>
            </a:r>
            <a:endParaRPr lang="en-US" sz="6600" b="1" dirty="0"/>
          </a:p>
        </p:txBody>
      </p:sp>
      <p:sp>
        <p:nvSpPr>
          <p:cNvPr id="3" name="Text Placeholder 2"/>
          <p:cNvSpPr>
            <a:spLocks noGrp="1"/>
          </p:cNvSpPr>
          <p:nvPr>
            <p:ph type="body" idx="1"/>
          </p:nvPr>
        </p:nvSpPr>
        <p:spPr>
          <a:xfrm>
            <a:off x="381000" y="1798320"/>
            <a:ext cx="8458200" cy="5593080"/>
          </a:xfrm>
        </p:spPr>
        <p:txBody>
          <a:bodyPr>
            <a:normAutofit/>
          </a:bodyPr>
          <a:lstStyle/>
          <a:p>
            <a:endParaRPr lang="en-US" sz="2000" dirty="0"/>
          </a:p>
          <a:p>
            <a:pPr>
              <a:spcAft>
                <a:spcPts val="1200"/>
              </a:spcAft>
            </a:pPr>
            <a:r>
              <a:rPr lang="en-US" sz="4000" dirty="0" smtClean="0"/>
              <a:t> First 10 entries = </a:t>
            </a:r>
            <a:r>
              <a:rPr lang="en-US" sz="4000" b="1" dirty="0" smtClean="0"/>
              <a:t>$250 in                         				School Supplies</a:t>
            </a:r>
          </a:p>
          <a:p>
            <a:r>
              <a:rPr lang="en-US" sz="4000" dirty="0" smtClean="0"/>
              <a:t> All Participants = </a:t>
            </a:r>
            <a:r>
              <a:rPr lang="en-US" sz="4000" b="1" dirty="0" smtClean="0"/>
              <a:t>We R Native</a:t>
            </a:r>
          </a:p>
          <a:p>
            <a:pPr marL="0" indent="0">
              <a:buNone/>
            </a:pPr>
            <a:r>
              <a:rPr lang="en-US" sz="4000" b="1" dirty="0" smtClean="0"/>
              <a:t>			     	Promo Kits</a:t>
            </a:r>
          </a:p>
          <a:p>
            <a:pPr marL="2148840" lvl="6" indent="0">
              <a:buNone/>
            </a:pPr>
            <a:endParaRPr lang="en-US" sz="2000" dirty="0" smtClean="0"/>
          </a:p>
          <a:p>
            <a:endParaRPr lang="en-US" sz="4000" dirty="0"/>
          </a:p>
          <a:p>
            <a:endParaRPr lang="en-US" sz="40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1312"/>
          <a:stretch/>
        </p:blipFill>
        <p:spPr bwMode="auto">
          <a:xfrm>
            <a:off x="-76200" y="5638800"/>
            <a:ext cx="9296400" cy="133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342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36" y="-152400"/>
            <a:ext cx="121030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36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70" t="15000" r="24999" b="22222"/>
          <a:stretch/>
        </p:blipFill>
        <p:spPr bwMode="auto">
          <a:xfrm>
            <a:off x="-76200" y="16910"/>
            <a:ext cx="9448800" cy="585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 t="78889" r="63031" b="14445"/>
          <a:stretch/>
        </p:blipFill>
        <p:spPr bwMode="auto">
          <a:xfrm>
            <a:off x="1143000" y="6019800"/>
            <a:ext cx="64960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34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229600" cy="2554545"/>
          </a:xfrm>
          <a:prstGeom prst="rect">
            <a:avLst/>
          </a:prstGeom>
        </p:spPr>
        <p:txBody>
          <a:bodyPr wrap="square">
            <a:spAutoFit/>
          </a:bodyPr>
          <a:lstStyle/>
          <a:p>
            <a:r>
              <a:rPr lang="en-US" sz="3200" i="1" dirty="0" smtClean="0">
                <a:solidFill>
                  <a:prstClr val="black"/>
                </a:solidFill>
              </a:rPr>
              <a:t>This project </a:t>
            </a:r>
            <a:r>
              <a:rPr lang="en-US" sz="3200" i="1" dirty="0">
                <a:solidFill>
                  <a:prstClr val="black"/>
                </a:solidFill>
              </a:rPr>
              <a:t>is funded by the Indian Health Service HIV and behavioral health </a:t>
            </a:r>
            <a:r>
              <a:rPr lang="en-US" sz="3200" i="1" dirty="0" smtClean="0">
                <a:solidFill>
                  <a:prstClr val="black"/>
                </a:solidFill>
              </a:rPr>
              <a:t>programs. </a:t>
            </a:r>
            <a:r>
              <a:rPr lang="en-US" sz="3200" i="1" dirty="0">
                <a:solidFill>
                  <a:prstClr val="black"/>
                </a:solidFill>
              </a:rPr>
              <a:t>This work is also supported </a:t>
            </a:r>
            <a:r>
              <a:rPr lang="en-US" sz="3200" i="1" dirty="0" smtClean="0">
                <a:solidFill>
                  <a:prstClr val="black"/>
                </a:solidFill>
              </a:rPr>
              <a:t>with </a:t>
            </a:r>
            <a:r>
              <a:rPr lang="en-US" sz="3200" i="1" dirty="0">
                <a:solidFill>
                  <a:prstClr val="black"/>
                </a:solidFill>
              </a:rPr>
              <a:t>funds from the Secretary’s Minority AIDS Initiative Fund.</a:t>
            </a:r>
          </a:p>
        </p:txBody>
      </p:sp>
    </p:spTree>
    <p:extLst>
      <p:ext uri="{BB962C8B-B14F-4D97-AF65-F5344CB8AC3E}">
        <p14:creationId xmlns:p14="http://schemas.microsoft.com/office/powerpoint/2010/main" val="1568460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05800" cy="6001643"/>
          </a:xfrm>
          <a:prstGeom prst="rect">
            <a:avLst/>
          </a:prstGeom>
        </p:spPr>
        <p:txBody>
          <a:bodyPr wrap="square">
            <a:spAutoFit/>
          </a:bodyPr>
          <a:lstStyle/>
          <a:p>
            <a:r>
              <a:rPr lang="en-US" sz="4800" dirty="0"/>
              <a:t>Long Version:</a:t>
            </a:r>
          </a:p>
          <a:p>
            <a:r>
              <a:rPr lang="en-US" sz="4800" u="sng" dirty="0">
                <a:hlinkClick r:id="rId2"/>
              </a:rPr>
              <a:t>https://vimeo.com/233006812</a:t>
            </a:r>
            <a:endParaRPr lang="en-US" sz="4800" dirty="0"/>
          </a:p>
          <a:p>
            <a:r>
              <a:rPr lang="en-US" sz="4800" dirty="0"/>
              <a:t> </a:t>
            </a:r>
          </a:p>
          <a:p>
            <a:r>
              <a:rPr lang="en-US" sz="4800" dirty="0"/>
              <a:t>Short Version (One Minute):</a:t>
            </a:r>
          </a:p>
          <a:p>
            <a:r>
              <a:rPr lang="en-US" sz="4800" u="sng" dirty="0">
                <a:hlinkClick r:id="rId3"/>
              </a:rPr>
              <a:t>https://vimeo.com/233006446</a:t>
            </a:r>
            <a:endParaRPr lang="en-US" sz="4800" dirty="0"/>
          </a:p>
          <a:p>
            <a:r>
              <a:rPr lang="en-US" sz="4800" dirty="0"/>
              <a:t> </a:t>
            </a:r>
          </a:p>
          <a:p>
            <a:r>
              <a:rPr lang="en-US" sz="4800" dirty="0"/>
              <a:t>30 Second Spot:</a:t>
            </a:r>
          </a:p>
          <a:p>
            <a:r>
              <a:rPr lang="en-US" sz="4800" u="sng" dirty="0">
                <a:hlinkClick r:id="rId4"/>
              </a:rPr>
              <a:t>https://vimeo.com/233006264</a:t>
            </a:r>
            <a:endParaRPr lang="en-US" sz="4800" dirty="0"/>
          </a:p>
        </p:txBody>
      </p:sp>
    </p:spTree>
    <p:extLst>
      <p:ext uri="{BB962C8B-B14F-4D97-AF65-F5344CB8AC3E}">
        <p14:creationId xmlns:p14="http://schemas.microsoft.com/office/powerpoint/2010/main" val="419604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15" t="5902" r="50000" b="11913"/>
          <a:stretch/>
        </p:blipFill>
        <p:spPr bwMode="auto">
          <a:xfrm>
            <a:off x="0" y="-49807"/>
            <a:ext cx="9296400" cy="1026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251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31" t="8333" r="14406" b="4501"/>
          <a:stretch/>
        </p:blipFill>
        <p:spPr bwMode="auto">
          <a:xfrm>
            <a:off x="-304800" y="15240"/>
            <a:ext cx="9917430"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4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88" t="12779" r="36987" b="11852"/>
          <a:stretch/>
        </p:blipFill>
        <p:spPr bwMode="auto">
          <a:xfrm>
            <a:off x="304800" y="102658"/>
            <a:ext cx="8559800" cy="888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39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3" t="10317" r="34821" b="9048"/>
          <a:stretch/>
        </p:blipFill>
        <p:spPr bwMode="auto">
          <a:xfrm>
            <a:off x="0" y="152400"/>
            <a:ext cx="919274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41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00" t="33556" r="22750" b="7778"/>
          <a:stretch/>
        </p:blipFill>
        <p:spPr bwMode="auto">
          <a:xfrm>
            <a:off x="-152400" y="289560"/>
            <a:ext cx="9294899" cy="565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94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12" t="8333" r="18907" b="8056"/>
          <a:stretch/>
        </p:blipFill>
        <p:spPr bwMode="auto">
          <a:xfrm>
            <a:off x="-1066800" y="36562"/>
            <a:ext cx="10820400" cy="773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9507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2870</TotalTime>
  <Words>719</Words>
  <Application>Microsoft Office PowerPoint</Application>
  <PresentationFormat>On-screen Show (4:3)</PresentationFormat>
  <Paragraphs>75</Paragraphs>
  <Slides>20</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Calibri</vt:lpstr>
      <vt:lpstr>Corbel</vt:lpstr>
      <vt:lpstr>Georgia</vt:lpstr>
      <vt:lpstr>Maiandra GD</vt:lpstr>
      <vt:lpstr>Tw Cen MT</vt:lpstr>
      <vt:lpstr>Wingdings</vt:lpstr>
      <vt:lpstr>Wingdings 2</vt:lpstr>
      <vt:lpstr>Median</vt:lpstr>
      <vt:lpstr>Civic</vt:lpstr>
      <vt:lpstr>PowerPoint Presentation</vt:lpstr>
      <vt:lpstr>PowerPoint Presentation</vt:lpstr>
      <vt:lpstr>PowerPoint Presentation</vt:lpstr>
      <vt:lpstr>Healthy Native Youth Website</vt:lpstr>
      <vt:lpstr>Healthy Native Youth Website</vt:lpstr>
      <vt:lpstr>PowerPoint Presentation</vt:lpstr>
      <vt:lpstr>PowerPoint Presentation</vt:lpstr>
      <vt:lpstr>PowerPoint Presentation</vt:lpstr>
      <vt:lpstr>PowerPoint Presentation</vt:lpstr>
      <vt:lpstr>What are “Concerning Posts”?</vt:lpstr>
      <vt:lpstr>1. Watch the video training (30 min.)</vt:lpstr>
      <vt:lpstr>Community Awareness Activity</vt:lpstr>
      <vt:lpstr>PowerPoint Presentation</vt:lpstr>
      <vt:lpstr>PowerPoint Presentation</vt:lpstr>
      <vt:lpstr>PowerPoint Presentation</vt:lpstr>
      <vt:lpstr>Back-To-School Challenge</vt:lpstr>
      <vt:lpstr>Take the Back-to-School Challenge</vt:lpstr>
      <vt:lpstr>Win Prizes!!!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Lisa Griggs</cp:lastModifiedBy>
  <cp:revision>262</cp:revision>
  <cp:lastPrinted>2017-09-13T20:07:07Z</cp:lastPrinted>
  <dcterms:created xsi:type="dcterms:W3CDTF">2009-02-09T20:07:18Z</dcterms:created>
  <dcterms:modified xsi:type="dcterms:W3CDTF">2017-10-03T16:57:43Z</dcterms:modified>
</cp:coreProperties>
</file>