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519" r:id="rId3"/>
    <p:sldId id="533" r:id="rId4"/>
    <p:sldId id="542" r:id="rId5"/>
    <p:sldId id="518" r:id="rId6"/>
    <p:sldId id="570" r:id="rId7"/>
    <p:sldId id="571" r:id="rId8"/>
    <p:sldId id="565" r:id="rId9"/>
    <p:sldId id="566" r:id="rId10"/>
    <p:sldId id="568" r:id="rId11"/>
    <p:sldId id="567" r:id="rId12"/>
    <p:sldId id="569" r:id="rId13"/>
    <p:sldId id="558" r:id="rId14"/>
    <p:sldId id="560" r:id="rId15"/>
    <p:sldId id="554" r:id="rId16"/>
    <p:sldId id="272"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oskey, Asha (IHS/POR)" initials="PA("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68599" autoAdjust="0"/>
  </p:normalViewPr>
  <p:slideViewPr>
    <p:cSldViewPr>
      <p:cViewPr>
        <p:scale>
          <a:sx n="49" d="100"/>
          <a:sy n="49" d="100"/>
        </p:scale>
        <p:origin x="-157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70764" cy="480388"/>
          </a:xfrm>
          <a:prstGeom prst="rect">
            <a:avLst/>
          </a:prstGeom>
        </p:spPr>
        <p:txBody>
          <a:bodyPr vert="horz" lIns="94837" tIns="47418" rIns="94837" bIns="47418" rtlCol="0"/>
          <a:lstStyle>
            <a:lvl1pPr algn="l">
              <a:defRPr sz="1200"/>
            </a:lvl1pPr>
          </a:lstStyle>
          <a:p>
            <a:endParaRPr lang="en-US" dirty="0"/>
          </a:p>
        </p:txBody>
      </p:sp>
      <p:sp>
        <p:nvSpPr>
          <p:cNvPr id="3" name="Date Placeholder 2"/>
          <p:cNvSpPr>
            <a:spLocks noGrp="1"/>
          </p:cNvSpPr>
          <p:nvPr>
            <p:ph type="dt" sz="quarter" idx="1"/>
          </p:nvPr>
        </p:nvSpPr>
        <p:spPr>
          <a:xfrm>
            <a:off x="4142750" y="0"/>
            <a:ext cx="3170763" cy="480388"/>
          </a:xfrm>
          <a:prstGeom prst="rect">
            <a:avLst/>
          </a:prstGeom>
        </p:spPr>
        <p:txBody>
          <a:bodyPr vert="horz" lIns="94837" tIns="47418" rIns="94837" bIns="47418" rtlCol="0"/>
          <a:lstStyle>
            <a:lvl1pPr algn="r">
              <a:defRPr sz="1200"/>
            </a:lvl1pPr>
          </a:lstStyle>
          <a:p>
            <a:fld id="{E309F8E3-914E-4753-A5D9-282F1E1594A4}" type="datetimeFigureOut">
              <a:rPr lang="en-US" smtClean="0"/>
              <a:t>7/13/2017</a:t>
            </a:fld>
            <a:endParaRPr lang="en-US" dirty="0"/>
          </a:p>
        </p:txBody>
      </p:sp>
      <p:sp>
        <p:nvSpPr>
          <p:cNvPr id="4" name="Footer Placeholder 3"/>
          <p:cNvSpPr>
            <a:spLocks noGrp="1"/>
          </p:cNvSpPr>
          <p:nvPr>
            <p:ph type="ftr" sz="quarter" idx="2"/>
          </p:nvPr>
        </p:nvSpPr>
        <p:spPr>
          <a:xfrm>
            <a:off x="3" y="9119173"/>
            <a:ext cx="3170764" cy="480388"/>
          </a:xfrm>
          <a:prstGeom prst="rect">
            <a:avLst/>
          </a:prstGeom>
        </p:spPr>
        <p:txBody>
          <a:bodyPr vert="horz" lIns="94837" tIns="47418" rIns="94837" bIns="474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750" y="9119173"/>
            <a:ext cx="3170763" cy="480388"/>
          </a:xfrm>
          <a:prstGeom prst="rect">
            <a:avLst/>
          </a:prstGeom>
        </p:spPr>
        <p:txBody>
          <a:bodyPr vert="horz" lIns="94837" tIns="47418" rIns="94837" bIns="47418" rtlCol="0" anchor="b"/>
          <a:lstStyle>
            <a:lvl1pPr algn="r">
              <a:defRPr sz="1200"/>
            </a:lvl1pPr>
          </a:lstStyle>
          <a:p>
            <a:fld id="{1EA3E148-855A-4DE7-857A-19B320BD12F7}" type="slidenum">
              <a:rPr lang="en-US" smtClean="0"/>
              <a:t>‹#›</a:t>
            </a:fld>
            <a:endParaRPr lang="en-US" dirty="0"/>
          </a:p>
        </p:txBody>
      </p:sp>
    </p:spTree>
    <p:extLst>
      <p:ext uri="{BB962C8B-B14F-4D97-AF65-F5344CB8AC3E}">
        <p14:creationId xmlns:p14="http://schemas.microsoft.com/office/powerpoint/2010/main" val="2126604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170764" cy="480388"/>
          </a:xfrm>
          <a:prstGeom prst="rect">
            <a:avLst/>
          </a:prstGeom>
        </p:spPr>
        <p:txBody>
          <a:bodyPr vert="horz" lIns="94826" tIns="47413" rIns="94826" bIns="47413" rtlCol="0"/>
          <a:lstStyle>
            <a:lvl1pPr algn="l">
              <a:defRPr sz="1200"/>
            </a:lvl1pPr>
          </a:lstStyle>
          <a:p>
            <a:endParaRPr lang="en-US" dirty="0"/>
          </a:p>
        </p:txBody>
      </p:sp>
      <p:sp>
        <p:nvSpPr>
          <p:cNvPr id="3" name="Date Placeholder 2"/>
          <p:cNvSpPr>
            <a:spLocks noGrp="1"/>
          </p:cNvSpPr>
          <p:nvPr>
            <p:ph type="dt" idx="1"/>
          </p:nvPr>
        </p:nvSpPr>
        <p:spPr>
          <a:xfrm>
            <a:off x="4142750" y="0"/>
            <a:ext cx="3170763" cy="480388"/>
          </a:xfrm>
          <a:prstGeom prst="rect">
            <a:avLst/>
          </a:prstGeom>
        </p:spPr>
        <p:txBody>
          <a:bodyPr vert="horz" lIns="94826" tIns="47413" rIns="94826" bIns="47413" rtlCol="0"/>
          <a:lstStyle>
            <a:lvl1pPr algn="r">
              <a:defRPr sz="1200"/>
            </a:lvl1pPr>
          </a:lstStyle>
          <a:p>
            <a:fld id="{A78A9759-1886-4F1C-BD7E-1DACA9D8593C}" type="datetimeFigureOut">
              <a:rPr lang="en-US" smtClean="0"/>
              <a:t>7/13/2017</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4826" tIns="47413" rIns="94826" bIns="47413" rtlCol="0" anchor="ctr"/>
          <a:lstStyle/>
          <a:p>
            <a:endParaRPr lang="en-US" dirty="0"/>
          </a:p>
        </p:txBody>
      </p:sp>
      <p:sp>
        <p:nvSpPr>
          <p:cNvPr id="5" name="Notes Placeholder 4"/>
          <p:cNvSpPr>
            <a:spLocks noGrp="1"/>
          </p:cNvSpPr>
          <p:nvPr>
            <p:ph type="body" sz="quarter" idx="3"/>
          </p:nvPr>
        </p:nvSpPr>
        <p:spPr>
          <a:xfrm>
            <a:off x="732363" y="4561238"/>
            <a:ext cx="5852160" cy="4320213"/>
          </a:xfrm>
          <a:prstGeom prst="rect">
            <a:avLst/>
          </a:prstGeom>
        </p:spPr>
        <p:txBody>
          <a:bodyPr vert="horz" lIns="94826" tIns="47413" rIns="94826" bIns="474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0" y="9119173"/>
            <a:ext cx="3170764" cy="480388"/>
          </a:xfrm>
          <a:prstGeom prst="rect">
            <a:avLst/>
          </a:prstGeom>
        </p:spPr>
        <p:txBody>
          <a:bodyPr vert="horz" lIns="94826" tIns="47413" rIns="94826" bIns="474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750" y="9119173"/>
            <a:ext cx="3170763" cy="480388"/>
          </a:xfrm>
          <a:prstGeom prst="rect">
            <a:avLst/>
          </a:prstGeom>
        </p:spPr>
        <p:txBody>
          <a:bodyPr vert="horz" lIns="94826" tIns="47413" rIns="94826" bIns="47413" rtlCol="0" anchor="b"/>
          <a:lstStyle>
            <a:lvl1pPr algn="r">
              <a:defRPr sz="1200"/>
            </a:lvl1pPr>
          </a:lstStyle>
          <a:p>
            <a:fld id="{C85B0A02-D819-448E-8BCA-1DD395A4E017}" type="slidenum">
              <a:rPr lang="en-US" smtClean="0"/>
              <a:t>‹#›</a:t>
            </a:fld>
            <a:endParaRPr lang="en-US" dirty="0"/>
          </a:p>
        </p:txBody>
      </p:sp>
    </p:spTree>
    <p:extLst>
      <p:ext uri="{BB962C8B-B14F-4D97-AF65-F5344CB8AC3E}">
        <p14:creationId xmlns:p14="http://schemas.microsoft.com/office/powerpoint/2010/main" val="401383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a:t>
            </a:fld>
            <a:endParaRPr lang="en-US" dirty="0"/>
          </a:p>
        </p:txBody>
      </p:sp>
    </p:spTree>
    <p:extLst>
      <p:ext uri="{BB962C8B-B14F-4D97-AF65-F5344CB8AC3E}">
        <p14:creationId xmlns:p14="http://schemas.microsoft.com/office/powerpoint/2010/main" val="248845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10</a:t>
            </a:fld>
            <a:endParaRPr lang="en-US" dirty="0"/>
          </a:p>
        </p:txBody>
      </p:sp>
    </p:spTree>
    <p:extLst>
      <p:ext uri="{BB962C8B-B14F-4D97-AF65-F5344CB8AC3E}">
        <p14:creationId xmlns:p14="http://schemas.microsoft.com/office/powerpoint/2010/main" val="719328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lt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11</a:t>
            </a:fld>
            <a:endParaRPr lang="en-US" dirty="0"/>
          </a:p>
        </p:txBody>
      </p:sp>
    </p:spTree>
    <p:extLst>
      <p:ext uri="{BB962C8B-B14F-4D97-AF65-F5344CB8AC3E}">
        <p14:creationId xmlns:p14="http://schemas.microsoft.com/office/powerpoint/2010/main" val="2672861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44268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solidFill>
                <a:srgbClr val="000000">
                  <a:lumMod val="95000"/>
                  <a:lumOff val="5000"/>
                </a:srgbClr>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13</a:t>
            </a:fld>
            <a:endParaRPr lang="en-US" dirty="0"/>
          </a:p>
        </p:txBody>
      </p:sp>
    </p:spTree>
    <p:extLst>
      <p:ext uri="{BB962C8B-B14F-4D97-AF65-F5344CB8AC3E}">
        <p14:creationId xmlns:p14="http://schemas.microsoft.com/office/powerpoint/2010/main" val="233705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093" indent="-237093" defTabSz="948368">
              <a:buFont typeface="Arial" panose="020B0604020202020204" pitchFamily="34" charset="0"/>
              <a:buAutoNum type="arabicPeriod"/>
              <a:defRPr/>
            </a:pPr>
            <a:endParaRPr lang="en-US" dirty="0">
              <a:solidFill>
                <a:srgbClr val="000000">
                  <a:lumMod val="95000"/>
                  <a:lumOff val="5000"/>
                </a:srgbClr>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fld id="{C85B0A02-D819-448E-8BCA-1DD395A4E017}" type="slidenum">
              <a:rPr lang="en-US" smtClean="0"/>
              <a:t>14</a:t>
            </a:fld>
            <a:endParaRPr lang="en-US" dirty="0"/>
          </a:p>
        </p:txBody>
      </p:sp>
    </p:spTree>
    <p:extLst>
      <p:ext uri="{BB962C8B-B14F-4D97-AF65-F5344CB8AC3E}">
        <p14:creationId xmlns:p14="http://schemas.microsoft.com/office/powerpoint/2010/main" val="845310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835082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16</a:t>
            </a:fld>
            <a:endParaRPr lang="en-US" dirty="0"/>
          </a:p>
        </p:txBody>
      </p:sp>
    </p:spTree>
    <p:extLst>
      <p:ext uri="{BB962C8B-B14F-4D97-AF65-F5344CB8AC3E}">
        <p14:creationId xmlns:p14="http://schemas.microsoft.com/office/powerpoint/2010/main" val="20590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2</a:t>
            </a:fld>
            <a:endParaRPr lang="en-US" dirty="0"/>
          </a:p>
        </p:txBody>
      </p:sp>
    </p:spTree>
    <p:extLst>
      <p:ext uri="{BB962C8B-B14F-4D97-AF65-F5344CB8AC3E}">
        <p14:creationId xmlns:p14="http://schemas.microsoft.com/office/powerpoint/2010/main" val="2843941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3</a:t>
            </a:fld>
            <a:endParaRPr lang="en-US" dirty="0"/>
          </a:p>
        </p:txBody>
      </p:sp>
    </p:spTree>
    <p:extLst>
      <p:ext uri="{BB962C8B-B14F-4D97-AF65-F5344CB8AC3E}">
        <p14:creationId xmlns:p14="http://schemas.microsoft.com/office/powerpoint/2010/main" val="320247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b="1" dirty="0"/>
          </a:p>
        </p:txBody>
      </p:sp>
      <p:sp>
        <p:nvSpPr>
          <p:cNvPr id="4" name="Slide Number Placeholder 3"/>
          <p:cNvSpPr>
            <a:spLocks noGrp="1"/>
          </p:cNvSpPr>
          <p:nvPr>
            <p:ph type="sldNum" sz="quarter" idx="10"/>
          </p:nvPr>
        </p:nvSpPr>
        <p:spPr/>
        <p:txBody>
          <a:bodyPr/>
          <a:lstStyle/>
          <a:p>
            <a:fld id="{C85B0A02-D819-448E-8BCA-1DD395A4E017}" type="slidenum">
              <a:rPr lang="en-US" smtClean="0"/>
              <a:t>4</a:t>
            </a:fld>
            <a:endParaRPr lang="en-US" dirty="0"/>
          </a:p>
        </p:txBody>
      </p:sp>
    </p:spTree>
    <p:extLst>
      <p:ext uri="{BB962C8B-B14F-4D97-AF65-F5344CB8AC3E}">
        <p14:creationId xmlns:p14="http://schemas.microsoft.com/office/powerpoint/2010/main" val="104778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5</a:t>
            </a:fld>
            <a:endParaRPr lang="en-US" dirty="0"/>
          </a:p>
        </p:txBody>
      </p:sp>
    </p:spTree>
    <p:extLst>
      <p:ext uri="{BB962C8B-B14F-4D97-AF65-F5344CB8AC3E}">
        <p14:creationId xmlns:p14="http://schemas.microsoft.com/office/powerpoint/2010/main" val="1110223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6</a:t>
            </a:fld>
            <a:endParaRPr lang="en-US" dirty="0"/>
          </a:p>
        </p:txBody>
      </p:sp>
    </p:spTree>
    <p:extLst>
      <p:ext uri="{BB962C8B-B14F-4D97-AF65-F5344CB8AC3E}">
        <p14:creationId xmlns:p14="http://schemas.microsoft.com/office/powerpoint/2010/main" val="416996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7</a:t>
            </a:fld>
            <a:endParaRPr lang="en-US" dirty="0"/>
          </a:p>
        </p:txBody>
      </p:sp>
    </p:spTree>
    <p:extLst>
      <p:ext uri="{BB962C8B-B14F-4D97-AF65-F5344CB8AC3E}">
        <p14:creationId xmlns:p14="http://schemas.microsoft.com/office/powerpoint/2010/main" val="2836779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781" indent="-177781">
              <a:buFont typeface="Arial" panose="020B0604020202020204" pitchFamily="34" charset="0"/>
              <a:buChar char="•"/>
              <a:defRPr/>
            </a:pPr>
            <a:endParaRPr lang="en-US" alt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8</a:t>
            </a:fld>
            <a:endParaRPr lang="en-US" dirty="0"/>
          </a:p>
        </p:txBody>
      </p:sp>
    </p:spTree>
    <p:extLst>
      <p:ext uri="{BB962C8B-B14F-4D97-AF65-F5344CB8AC3E}">
        <p14:creationId xmlns:p14="http://schemas.microsoft.com/office/powerpoint/2010/main" val="362660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781" indent="-177781">
              <a:buFont typeface="Arial" panose="020B0604020202020204" pitchFamily="34" charset="0"/>
              <a:buChar char="•"/>
              <a:defRPr/>
            </a:pP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9</a:t>
            </a:fld>
            <a:endParaRPr lang="en-US" dirty="0"/>
          </a:p>
        </p:txBody>
      </p:sp>
    </p:spTree>
    <p:extLst>
      <p:ext uri="{BB962C8B-B14F-4D97-AF65-F5344CB8AC3E}">
        <p14:creationId xmlns:p14="http://schemas.microsoft.com/office/powerpoint/2010/main" val="102444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6637991-C83F-4E28-985A-DA5670F7A21B}"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6637991-C83F-4E28-985A-DA5670F7A21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985E49-3E3E-4FCA-B03B-5CEE78AEC2E8}" type="datetimeFigureOut">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985E49-3E3E-4FCA-B03B-5CEE78AEC2E8}" type="datetimeFigureOut">
              <a:rPr lang="en-US" smtClean="0"/>
              <a:t>7/13/2017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637991-C83F-4E28-985A-DA5670F7A21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ihs.gov/newsroom/triballeaderletters/" TargetMode="External"/><Relationship Id="rId5" Type="http://schemas.openxmlformats.org/officeDocument/2006/relationships/image" Target="../media/image6.png"/><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matthew.ellis@ihs.gov" TargetMode="External"/><Relationship Id="rId5" Type="http://schemas.openxmlformats.org/officeDocument/2006/relationships/image" Target="../media/image6.png"/><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6.pn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ihs.gov/aboutihs/keyleaders/" TargetMode="External"/><Relationship Id="rId5" Type="http://schemas.openxmlformats.org/officeDocument/2006/relationships/image" Target="../media/image6.png"/><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hs.gov/newsroom/triballeaderletters/" TargetMode="External"/><Relationship Id="rId5" Type="http://schemas.openxmlformats.org/officeDocument/2006/relationships/image" Target="../media/image6.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cvent.com/events/2017-ai-an-national-behavioral-health-conference/event-summary-31de468d0e6748f8853fc8dec152a2f0.aspx" TargetMode="External"/><Relationship Id="rId5" Type="http://schemas.openxmlformats.org/officeDocument/2006/relationships/image" Target="../media/image6.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diabetesinindiancountry.com/ehome/index.php?eventid=235113&amp;" TargetMode="External"/><Relationship Id="rId5" Type="http://schemas.openxmlformats.org/officeDocument/2006/relationships/image" Target="../media/image6.pn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676400"/>
          </a:xfrm>
        </p:spPr>
        <p:txBody>
          <a:bodyPr>
            <a:normAutofit fontScale="90000"/>
          </a:bodyPr>
          <a:lstStyle/>
          <a:p>
            <a:pPr algn="ctr"/>
            <a:r>
              <a:rPr lang="en-US" b="1" dirty="0">
                <a:solidFill>
                  <a:schemeClr val="bg1"/>
                </a:solidFill>
                <a:latin typeface="Arial" pitchFamily="34" charset="0"/>
                <a:cs typeface="Arial" pitchFamily="34" charset="0"/>
              </a:rPr>
              <a:t>Indian Health Service</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Portland Area Director’s Update</a:t>
            </a:r>
          </a:p>
        </p:txBody>
      </p:sp>
      <p:sp>
        <p:nvSpPr>
          <p:cNvPr id="3" name="Subtitle 2"/>
          <p:cNvSpPr>
            <a:spLocks noGrp="1"/>
          </p:cNvSpPr>
          <p:nvPr>
            <p:ph type="subTitle" idx="1"/>
          </p:nvPr>
        </p:nvSpPr>
        <p:spPr>
          <a:xfrm>
            <a:off x="685800" y="4572000"/>
            <a:ext cx="7772400" cy="1905000"/>
          </a:xfrm>
        </p:spPr>
        <p:txBody>
          <a:bodyPr>
            <a:normAutofit/>
          </a:bodyPr>
          <a:lstStyle/>
          <a:p>
            <a:pPr algn="ctr">
              <a:lnSpc>
                <a:spcPct val="80000"/>
              </a:lnSpc>
            </a:pPr>
            <a:r>
              <a:rPr lang="en-US" sz="2400" b="1" dirty="0">
                <a:solidFill>
                  <a:schemeClr val="bg1"/>
                </a:solidFill>
                <a:latin typeface="Arial" pitchFamily="34" charset="0"/>
                <a:cs typeface="Arial" pitchFamily="34" charset="0"/>
              </a:rPr>
              <a:t>Dean M Seyler - Area Director</a:t>
            </a:r>
          </a:p>
          <a:p>
            <a:pPr algn="ctr">
              <a:lnSpc>
                <a:spcPct val="80000"/>
              </a:lnSpc>
            </a:pPr>
            <a:r>
              <a:rPr lang="en-US" sz="2400" b="1" dirty="0" smtClean="0">
                <a:solidFill>
                  <a:schemeClr val="bg1"/>
                </a:solidFill>
                <a:latin typeface="Arial" pitchFamily="34" charset="0"/>
                <a:cs typeface="Arial" pitchFamily="34" charset="0"/>
              </a:rPr>
              <a:t>July 18, </a:t>
            </a:r>
            <a:r>
              <a:rPr lang="en-US" sz="2400" b="1" dirty="0">
                <a:solidFill>
                  <a:schemeClr val="bg1"/>
                </a:solidFill>
                <a:latin typeface="Arial" pitchFamily="34" charset="0"/>
                <a:cs typeface="Arial" pitchFamily="34" charset="0"/>
              </a:rPr>
              <a:t>2017</a:t>
            </a:r>
          </a:p>
          <a:p>
            <a:r>
              <a:rPr lang="en-US" sz="2400" b="1" dirty="0">
                <a:solidFill>
                  <a:schemeClr val="bg1"/>
                </a:solidFill>
                <a:latin typeface="+mj-lt"/>
              </a:rPr>
              <a:t>Cow Creek Seven Feathers Casino/Resort</a:t>
            </a:r>
          </a:p>
          <a:p>
            <a:r>
              <a:rPr lang="en-US" sz="2400" b="1" dirty="0" smtClean="0">
                <a:solidFill>
                  <a:schemeClr val="bg1"/>
                </a:solidFill>
                <a:latin typeface="+mj-lt"/>
              </a:rPr>
              <a:t>NPAIHB Quarterly Board Meeting</a:t>
            </a:r>
            <a:endParaRPr lang="en-US" sz="2400" b="1" dirty="0">
              <a:solidFill>
                <a:schemeClr val="bg1"/>
              </a:solidFill>
              <a:latin typeface="+mj-l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 name="Picture 1" descr="image001"/>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2209800" y="2362200"/>
            <a:ext cx="1478280" cy="147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2362200"/>
            <a:ext cx="1662664" cy="149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7328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r>
              <a:rPr lang="en-US" sz="2800" b="1" u="sng" kern="0" dirty="0" smtClean="0">
                <a:solidFill>
                  <a:srgbClr val="000000"/>
                </a:solidFill>
                <a:latin typeface="Arial"/>
              </a:rPr>
              <a:t>National Budget Workgroup</a:t>
            </a:r>
          </a:p>
          <a:p>
            <a:pPr marL="457200" lvl="0" indent="-457200" fontAlgn="base">
              <a:spcAft>
                <a:spcPct val="0"/>
              </a:spcAft>
              <a:buClrTx/>
              <a:buSzTx/>
              <a:buFont typeface="Wingdings" panose="05000000000000000000" pitchFamily="2" charset="2"/>
              <a:buChar char="v"/>
              <a:defRPr/>
            </a:pPr>
            <a:r>
              <a:rPr lang="en-US" sz="2200" dirty="0" smtClean="0">
                <a:solidFill>
                  <a:schemeClr val="bg1"/>
                </a:solidFill>
                <a:latin typeface="+mj-lt"/>
              </a:rPr>
              <a:t>When: April 24-25, </a:t>
            </a:r>
            <a:r>
              <a:rPr lang="en-US" sz="2200" dirty="0">
                <a:solidFill>
                  <a:schemeClr val="bg1"/>
                </a:solidFill>
                <a:latin typeface="+mj-lt"/>
              </a:rPr>
              <a:t>2017 </a:t>
            </a:r>
            <a:endParaRPr lang="en-US" sz="2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mj-lt"/>
              </a:rPr>
              <a:t>Location:</a:t>
            </a:r>
            <a:r>
              <a:rPr lang="en-US" sz="2200" dirty="0">
                <a:solidFill>
                  <a:schemeClr val="bg1"/>
                </a:solidFill>
                <a:latin typeface="+mj-lt"/>
              </a:rPr>
              <a:t> </a:t>
            </a:r>
            <a:r>
              <a:rPr lang="en-US" sz="2200" dirty="0" smtClean="0">
                <a:solidFill>
                  <a:schemeClr val="bg1"/>
                </a:solidFill>
                <a:latin typeface="+mj-lt"/>
              </a:rPr>
              <a:t>Spokane, WA</a:t>
            </a: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Portland Area Elected Representatives:</a:t>
            </a:r>
          </a:p>
          <a:p>
            <a:pPr marL="1065276" lvl="2" indent="-342900" fontAlgn="base">
              <a:spcAft>
                <a:spcPct val="0"/>
              </a:spcAft>
              <a:buClrTx/>
              <a:buSzTx/>
              <a:buFont typeface="Wingdings" panose="05000000000000000000" pitchFamily="2" charset="2"/>
              <a:buChar char="v"/>
              <a:defRPr/>
            </a:pPr>
            <a:r>
              <a:rPr lang="en-US" sz="2200" dirty="0">
                <a:solidFill>
                  <a:schemeClr val="bg1"/>
                </a:solidFill>
                <a:latin typeface="+mj-lt"/>
              </a:rPr>
              <a:t>Andrew Joseph Jr., The Confederated Tribes of the Colville Reservation </a:t>
            </a:r>
            <a:endParaRPr lang="en-US" sz="2200" dirty="0" smtClean="0">
              <a:solidFill>
                <a:schemeClr val="bg1"/>
              </a:solidFill>
              <a:latin typeface="+mj-lt"/>
            </a:endParaRPr>
          </a:p>
          <a:p>
            <a:pPr marL="1065276" lvl="2" indent="-342900" fontAlgn="base">
              <a:spcAft>
                <a:spcPct val="0"/>
              </a:spcAft>
              <a:buClrTx/>
              <a:buSzTx/>
              <a:buFont typeface="Wingdings" panose="05000000000000000000" pitchFamily="2" charset="2"/>
              <a:buChar char="v"/>
              <a:defRPr/>
            </a:pPr>
            <a:r>
              <a:rPr lang="en-US" sz="2200" dirty="0">
                <a:solidFill>
                  <a:schemeClr val="bg1"/>
                </a:solidFill>
                <a:latin typeface="+mj-lt"/>
              </a:rPr>
              <a:t>Steve Kutz, Cowlitz Indian Tribe </a:t>
            </a:r>
            <a:endParaRPr lang="en-US" sz="2200" dirty="0" smtClean="0">
              <a:solidFill>
                <a:schemeClr val="bg1"/>
              </a:solidFill>
              <a:latin typeface="+mj-lt"/>
            </a:endParaRPr>
          </a:p>
          <a:p>
            <a:pPr marL="1065276" lvl="2"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Technical Team: Laura Platero, NPAIHB and Nichole Swanberg, PAIHS.</a:t>
            </a:r>
          </a:p>
          <a:p>
            <a:pPr marL="1065276" lvl="2"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Workgroup Suggestion: 12-year phase-in plan to achieve full funding calculated at a 36% increase for FY 2020.</a:t>
            </a:r>
          </a:p>
          <a:p>
            <a:pPr marL="722376" lvl="2" indent="0" fontAlgn="base">
              <a:spcAft>
                <a:spcPct val="0"/>
              </a:spcAft>
              <a:buClrTx/>
              <a:buSzTx/>
              <a:defRPr/>
            </a:pPr>
            <a:endParaRPr lang="en-US" sz="2200" kern="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1793571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447800"/>
            <a:ext cx="8686800" cy="5257800"/>
          </a:xfrm>
          <a:prstGeom prst="rect">
            <a:avLst/>
          </a:prstGeom>
        </p:spPr>
        <p:txBody>
          <a:bodyPr vert="horz" anchor="t">
            <a:normAutofit fontScale="92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endParaRPr lang="en-US" sz="2800" b="1" u="sng" kern="0" dirty="0" smtClean="0">
              <a:solidFill>
                <a:srgbClr val="000000"/>
              </a:solidFill>
              <a:latin typeface="+mj-lt"/>
            </a:endParaRPr>
          </a:p>
          <a:p>
            <a:pPr marL="457200" indent="-457200" fontAlgn="base">
              <a:spcAft>
                <a:spcPct val="0"/>
              </a:spcAft>
              <a:buClrTx/>
              <a:buSzTx/>
              <a:buFont typeface="Wingdings" panose="05000000000000000000" pitchFamily="2" charset="2"/>
              <a:buChar char="v"/>
              <a:defRPr/>
            </a:pPr>
            <a:r>
              <a:rPr lang="en-US" sz="2800" b="1" u="sng" kern="0" dirty="0" smtClean="0">
                <a:solidFill>
                  <a:srgbClr val="000000"/>
                </a:solidFill>
                <a:latin typeface="+mj-lt"/>
              </a:rPr>
              <a:t>Elimination of PRC Risk Pool</a:t>
            </a:r>
            <a:endParaRPr lang="en-US" sz="2800" b="1" u="sng" kern="0" dirty="0">
              <a:solidFill>
                <a:srgbClr val="000000"/>
              </a:solidFill>
              <a:latin typeface="+mj-lt"/>
            </a:endParaRP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Fund balance will be returned to Tribes who are currently participating in the pool in the 4</a:t>
            </a:r>
            <a:r>
              <a:rPr lang="en-US" sz="2200" kern="0" baseline="30000" dirty="0" smtClean="0">
                <a:solidFill>
                  <a:schemeClr val="bg1"/>
                </a:solidFill>
                <a:latin typeface="+mj-lt"/>
              </a:rPr>
              <a:t>th</a:t>
            </a:r>
            <a:r>
              <a:rPr lang="en-US" sz="2200" kern="0" dirty="0" smtClean="0">
                <a:solidFill>
                  <a:schemeClr val="bg1"/>
                </a:solidFill>
                <a:latin typeface="+mj-lt"/>
              </a:rPr>
              <a:t> QTR.</a:t>
            </a: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All future funds that would have normally been withheld at the Area will be added to the 638 contract.</a:t>
            </a:r>
          </a:p>
          <a:p>
            <a:pPr marL="457200" lvl="1" indent="0" fontAlgn="base">
              <a:spcAft>
                <a:spcPct val="0"/>
              </a:spcAft>
              <a:buClrTx/>
              <a:buSzTx/>
              <a:defRPr/>
            </a:pPr>
            <a:endParaRPr lang="en-US" sz="2200" kern="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200" b="1" u="sng" kern="0" dirty="0" smtClean="0">
                <a:solidFill>
                  <a:schemeClr val="bg1"/>
                </a:solidFill>
                <a:latin typeface="+mj-lt"/>
              </a:rPr>
              <a:t>PRC Pool Participants</a:t>
            </a:r>
          </a:p>
          <a:p>
            <a:pPr marL="457200" lvl="1" indent="0" fontAlgn="base">
              <a:spcAft>
                <a:spcPct val="0"/>
              </a:spcAft>
              <a:buClrTx/>
              <a:buSzTx/>
              <a:defRPr/>
            </a:pPr>
            <a:r>
              <a:rPr lang="en-US" sz="2200" kern="0" dirty="0" smtClean="0">
                <a:solidFill>
                  <a:schemeClr val="bg1"/>
                </a:solidFill>
                <a:latin typeface="+mj-lt"/>
              </a:rPr>
              <a:t>     Colville Service Unit</a:t>
            </a:r>
          </a:p>
          <a:p>
            <a:pPr marL="457200" lvl="1" indent="0" fontAlgn="base">
              <a:spcAft>
                <a:spcPct val="0"/>
              </a:spcAft>
              <a:buClrTx/>
              <a:buSzTx/>
              <a:defRPr/>
            </a:pPr>
            <a:r>
              <a:rPr lang="en-US" sz="2200" kern="0" dirty="0" smtClean="0">
                <a:solidFill>
                  <a:schemeClr val="bg1"/>
                </a:solidFill>
                <a:latin typeface="+mj-lt"/>
              </a:rPr>
              <a:t>     Wellpinit Service Unit</a:t>
            </a:r>
          </a:p>
          <a:p>
            <a:pPr marL="457200" lvl="1" indent="0" fontAlgn="base">
              <a:spcAft>
                <a:spcPct val="0"/>
              </a:spcAft>
              <a:buClrTx/>
              <a:buSzTx/>
              <a:defRPr/>
            </a:pPr>
            <a:r>
              <a:rPr lang="en-US" sz="2200" kern="0" dirty="0" smtClean="0">
                <a:solidFill>
                  <a:schemeClr val="bg1"/>
                </a:solidFill>
                <a:latin typeface="+mj-lt"/>
              </a:rPr>
              <a:t>     Yakama Tribe</a:t>
            </a:r>
          </a:p>
          <a:p>
            <a:pPr marL="457200" lvl="1" indent="0" fontAlgn="base">
              <a:spcAft>
                <a:spcPct val="0"/>
              </a:spcAft>
              <a:buClrTx/>
              <a:buSzTx/>
              <a:defRPr/>
            </a:pPr>
            <a:r>
              <a:rPr lang="en-US" sz="2200" kern="0" dirty="0" smtClean="0">
                <a:solidFill>
                  <a:schemeClr val="bg1"/>
                </a:solidFill>
                <a:latin typeface="+mj-lt"/>
              </a:rPr>
              <a:t>     Warm Springs Tribe</a:t>
            </a:r>
          </a:p>
          <a:p>
            <a:pPr marL="457200" lvl="1" indent="0" fontAlgn="base">
              <a:spcAft>
                <a:spcPct val="0"/>
              </a:spcAft>
              <a:buClrTx/>
              <a:buSzTx/>
              <a:defRPr/>
            </a:pPr>
            <a:r>
              <a:rPr lang="en-US" sz="2200" kern="0" dirty="0" smtClean="0">
                <a:solidFill>
                  <a:schemeClr val="bg1"/>
                </a:solidFill>
                <a:latin typeface="+mj-lt"/>
              </a:rPr>
              <a:t>     Cow Creek Tribe</a:t>
            </a:r>
          </a:p>
          <a:p>
            <a:pPr marL="457200" lvl="1" indent="0" fontAlgn="base">
              <a:spcAft>
                <a:spcPct val="0"/>
              </a:spcAft>
              <a:buClrTx/>
              <a:buSzTx/>
              <a:defRPr/>
            </a:pPr>
            <a:r>
              <a:rPr lang="en-US" sz="2200" kern="0" dirty="0" smtClean="0">
                <a:solidFill>
                  <a:schemeClr val="bg1"/>
                </a:solidFill>
                <a:latin typeface="+mj-lt"/>
              </a:rPr>
              <a:t>     Burns Tribe</a:t>
            </a:r>
          </a:p>
          <a:p>
            <a:pPr marL="457200" lvl="1" indent="0" fontAlgn="base">
              <a:spcAft>
                <a:spcPct val="0"/>
              </a:spcAft>
              <a:buClrTx/>
              <a:buSzTx/>
              <a:defRPr/>
            </a:pPr>
            <a:r>
              <a:rPr lang="en-US" sz="2200" kern="0" dirty="0" smtClean="0">
                <a:solidFill>
                  <a:schemeClr val="bg1"/>
                </a:solidFill>
                <a:latin typeface="+mj-lt"/>
              </a:rPr>
              <a:t>     NW Band of Shoshoni Tribe</a:t>
            </a:r>
          </a:p>
          <a:p>
            <a:pPr marL="457200" lvl="1" indent="0" fontAlgn="base">
              <a:spcAft>
                <a:spcPct val="0"/>
              </a:spcAft>
              <a:buClrTx/>
              <a:buSzTx/>
              <a:defRPr/>
            </a:pPr>
            <a:r>
              <a:rPr lang="en-US" sz="2200" kern="0" dirty="0" smtClean="0">
                <a:solidFill>
                  <a:schemeClr val="bg1"/>
                </a:solidFill>
                <a:latin typeface="+mj-lt"/>
              </a:rPr>
              <a:t>     Hoh PSSU</a:t>
            </a: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2460859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4495800"/>
          </a:xfrm>
          <a:prstGeom prst="rect">
            <a:avLst/>
          </a:prstGeom>
        </p:spPr>
        <p:txBody>
          <a:bodyPr vert="horz" anchor="t">
            <a:normAutofit fontScale="850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1900" b="1" u="sng" dirty="0" smtClean="0">
                <a:solidFill>
                  <a:srgbClr val="000000"/>
                </a:solidFill>
                <a:cs typeface="Arial" panose="020B0604020202020204" pitchFamily="34" charset="0"/>
              </a:rPr>
              <a:t>Facilities Engineering Deficiency System (FEDS) Update</a:t>
            </a:r>
            <a:endParaRPr lang="en-US" sz="1900" b="1" u="sng" dirty="0">
              <a:solidFill>
                <a:srgbClr val="000000"/>
              </a:solidFill>
              <a:cs typeface="Arial" panose="020B0604020202020204" pitchFamily="34" charset="0"/>
            </a:endParaRP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Acting IHS Director Sent a DTLL on June 26</a:t>
            </a:r>
            <a:r>
              <a:rPr lang="en-US" sz="1900" baseline="30000" dirty="0" smtClean="0">
                <a:solidFill>
                  <a:srgbClr val="000000">
                    <a:lumMod val="95000"/>
                    <a:lumOff val="5000"/>
                  </a:srgbClr>
                </a:solidFill>
                <a:cs typeface="Arial" panose="020B0604020202020204" pitchFamily="34" charset="0"/>
              </a:rPr>
              <a:t>th</a:t>
            </a:r>
            <a:r>
              <a:rPr lang="en-US" sz="1900" dirty="0" smtClean="0">
                <a:solidFill>
                  <a:srgbClr val="000000">
                    <a:lumMod val="95000"/>
                    <a:lumOff val="5000"/>
                  </a:srgbClr>
                </a:solidFill>
                <a:cs typeface="Arial" panose="020B0604020202020204" pitchFamily="34" charset="0"/>
              </a:rPr>
              <a:t> to </a:t>
            </a:r>
            <a:r>
              <a:rPr lang="en-US" sz="1900" u="sng" dirty="0" smtClean="0">
                <a:solidFill>
                  <a:srgbClr val="000000">
                    <a:lumMod val="95000"/>
                    <a:lumOff val="5000"/>
                  </a:srgbClr>
                </a:solidFill>
                <a:cs typeface="Arial" panose="020B0604020202020204" pitchFamily="34" charset="0"/>
              </a:rPr>
              <a:t>encourage</a:t>
            </a:r>
            <a:r>
              <a:rPr lang="en-US" sz="1900" dirty="0" smtClean="0">
                <a:solidFill>
                  <a:srgbClr val="000000">
                    <a:lumMod val="95000"/>
                    <a:lumOff val="5000"/>
                  </a:srgbClr>
                </a:solidFill>
                <a:cs typeface="Arial" panose="020B0604020202020204" pitchFamily="34" charset="0"/>
              </a:rPr>
              <a:t> all tribal sites to update facility deficiency data by September 1,  </a:t>
            </a:r>
            <a:r>
              <a:rPr lang="en-US" sz="1900" dirty="0" smtClean="0">
                <a:solidFill>
                  <a:srgbClr val="0066FF"/>
                </a:solidFill>
                <a:cs typeface="Arial" panose="020B0604020202020204" pitchFamily="34" charset="0"/>
                <a:hlinkClick r:id="rId6"/>
              </a:rPr>
              <a:t>https://www.ihs.gov/newsroom/triballeaderletters/</a:t>
            </a:r>
            <a:r>
              <a:rPr lang="en-US" sz="1900" dirty="0" smtClean="0">
                <a:solidFill>
                  <a:srgbClr val="0066FF"/>
                </a:solidFill>
                <a:cs typeface="Arial" panose="020B0604020202020204" pitchFamily="34" charset="0"/>
              </a:rPr>
              <a:t> </a:t>
            </a:r>
            <a:r>
              <a:rPr lang="en-US" sz="1900" dirty="0" smtClean="0">
                <a:solidFill>
                  <a:srgbClr val="000000">
                    <a:lumMod val="95000"/>
                    <a:lumOff val="5000"/>
                  </a:srgbClr>
                </a:solidFill>
                <a:cs typeface="Arial" panose="020B0604020202020204" pitchFamily="34" charset="0"/>
              </a:rPr>
              <a:t> </a:t>
            </a:r>
          </a:p>
          <a:p>
            <a:pPr marL="320040" lvl="1" indent="0">
              <a:buClrTx/>
              <a:buSzTx/>
            </a:pPr>
            <a:endParaRPr lang="en-US" sz="19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Tribes </a:t>
            </a:r>
            <a:r>
              <a:rPr lang="en-US" sz="1900" u="sng" dirty="0" smtClean="0">
                <a:solidFill>
                  <a:srgbClr val="000000">
                    <a:lumMod val="95000"/>
                    <a:lumOff val="5000"/>
                  </a:srgbClr>
                </a:solidFill>
                <a:cs typeface="Arial" panose="020B0604020202020204" pitchFamily="34" charset="0"/>
              </a:rPr>
              <a:t>With</a:t>
            </a:r>
            <a:r>
              <a:rPr lang="en-US" sz="1900" dirty="0" smtClean="0">
                <a:solidFill>
                  <a:srgbClr val="000000">
                    <a:lumMod val="95000"/>
                    <a:lumOff val="5000"/>
                  </a:srgbClr>
                </a:solidFill>
                <a:cs typeface="Arial" panose="020B0604020202020204" pitchFamily="34" charset="0"/>
              </a:rPr>
              <a:t> Retained Facilities Program Shares</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Health Facilities Engineering (HFE) Updates FEDS Data on a Regular Basis</a:t>
            </a:r>
          </a:p>
          <a:p>
            <a:pPr marL="928116" lvl="2" indent="-342900">
              <a:buClrTx/>
              <a:buSzTx/>
              <a:buFont typeface="Wingdings" panose="05000000000000000000" pitchFamily="2" charset="2"/>
              <a:buChar char="v"/>
            </a:pPr>
            <a:r>
              <a:rPr lang="en-US" sz="1700" dirty="0">
                <a:solidFill>
                  <a:srgbClr val="000000">
                    <a:lumMod val="95000"/>
                    <a:lumOff val="5000"/>
                  </a:srgbClr>
                </a:solidFill>
                <a:cs typeface="Arial" panose="020B0604020202020204" pitchFamily="34" charset="0"/>
              </a:rPr>
              <a:t>HFE </a:t>
            </a:r>
            <a:r>
              <a:rPr lang="en-US" sz="1700" dirty="0" smtClean="0">
                <a:solidFill>
                  <a:srgbClr val="000000">
                    <a:lumMod val="95000"/>
                    <a:lumOff val="5000"/>
                  </a:srgbClr>
                </a:solidFill>
                <a:cs typeface="Arial" panose="020B0604020202020204" pitchFamily="34" charset="0"/>
              </a:rPr>
              <a:t>Providing Current </a:t>
            </a:r>
            <a:r>
              <a:rPr lang="en-US" sz="1700" dirty="0">
                <a:solidFill>
                  <a:srgbClr val="000000">
                    <a:lumMod val="95000"/>
                    <a:lumOff val="5000"/>
                  </a:srgbClr>
                </a:solidFill>
                <a:cs typeface="Arial" panose="020B0604020202020204" pitchFamily="34" charset="0"/>
              </a:rPr>
              <a:t>FEDS Data for </a:t>
            </a:r>
            <a:r>
              <a:rPr lang="en-US" sz="1700" dirty="0" smtClean="0">
                <a:solidFill>
                  <a:srgbClr val="000000">
                    <a:lumMod val="95000"/>
                    <a:lumOff val="5000"/>
                  </a:srgbClr>
                </a:solidFill>
                <a:cs typeface="Arial" panose="020B0604020202020204" pitchFamily="34" charset="0"/>
              </a:rPr>
              <a:t>Review and Confirmation by Tribal Health Directors (THDs)</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Likely No Action Necessary by These Tribes</a:t>
            </a:r>
          </a:p>
          <a:p>
            <a:pPr marL="585216" lvl="2" indent="0">
              <a:buClrTx/>
              <a:buSzTx/>
            </a:pP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Tribes </a:t>
            </a:r>
            <a:r>
              <a:rPr lang="en-US" sz="1900" u="sng" dirty="0" smtClean="0">
                <a:solidFill>
                  <a:srgbClr val="000000">
                    <a:lumMod val="95000"/>
                    <a:lumOff val="5000"/>
                  </a:srgbClr>
                </a:solidFill>
                <a:cs typeface="Arial" panose="020B0604020202020204" pitchFamily="34" charset="0"/>
              </a:rPr>
              <a:t>Without</a:t>
            </a:r>
            <a:r>
              <a:rPr lang="en-US" sz="1900" dirty="0" smtClean="0">
                <a:solidFill>
                  <a:srgbClr val="000000">
                    <a:lumMod val="95000"/>
                    <a:lumOff val="5000"/>
                  </a:srgbClr>
                </a:solidFill>
                <a:cs typeface="Arial" panose="020B0604020202020204" pitchFamily="34" charset="0"/>
              </a:rPr>
              <a:t> Retained Facilities Program Shares</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HFE Sent Instructions to THDs for Submitting Facility Deficiency Information</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Technical Assistance Available via Phone to Clarify Submission Instructions</a:t>
            </a:r>
          </a:p>
          <a:p>
            <a:pPr marL="585216" lvl="2" indent="0">
              <a:buClrTx/>
              <a:buSzTx/>
            </a:pPr>
            <a:r>
              <a:rPr lang="en-US" sz="1900" dirty="0" smtClean="0">
                <a:solidFill>
                  <a:srgbClr val="000000">
                    <a:lumMod val="95000"/>
                    <a:lumOff val="5000"/>
                  </a:srgbClr>
                </a:solidFill>
                <a:cs typeface="Arial" panose="020B0604020202020204" pitchFamily="34" charset="0"/>
              </a:rPr>
              <a:t> </a:t>
            </a:r>
          </a:p>
          <a:p>
            <a:pPr marL="662940" lvl="1" indent="-342900">
              <a:buClrTx/>
              <a:buSzTx/>
              <a:buFont typeface="Wingdings" panose="05000000000000000000" pitchFamily="2" charset="2"/>
              <a:buChar char="v"/>
            </a:pPr>
            <a:r>
              <a:rPr lang="en-US" sz="1900" dirty="0">
                <a:solidFill>
                  <a:srgbClr val="000000">
                    <a:lumMod val="95000"/>
                    <a:lumOff val="5000"/>
                  </a:srgbClr>
                </a:solidFill>
                <a:cs typeface="Arial" panose="020B0604020202020204" pitchFamily="34" charset="0"/>
              </a:rPr>
              <a:t>Federal Sites</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FEDS Update is Required. </a:t>
            </a:r>
          </a:p>
          <a:p>
            <a:pPr marL="928116" lvl="2" indent="-342900">
              <a:buClrTx/>
              <a:buSzTx/>
              <a:buFont typeface="Wingdings" panose="05000000000000000000" pitchFamily="2" charset="2"/>
              <a:buChar char="v"/>
            </a:pPr>
            <a:r>
              <a:rPr lang="en-US" sz="1700" dirty="0" smtClean="0">
                <a:solidFill>
                  <a:srgbClr val="000000">
                    <a:lumMod val="95000"/>
                    <a:lumOff val="5000"/>
                  </a:srgbClr>
                </a:solidFill>
                <a:cs typeface="Arial" panose="020B0604020202020204" pitchFamily="34" charset="0"/>
              </a:rPr>
              <a:t>HFE Updates </a:t>
            </a:r>
            <a:r>
              <a:rPr lang="en-US" sz="1700" dirty="0">
                <a:solidFill>
                  <a:srgbClr val="000000">
                    <a:lumMod val="95000"/>
                    <a:lumOff val="5000"/>
                  </a:srgbClr>
                </a:solidFill>
                <a:cs typeface="Arial" panose="020B0604020202020204" pitchFamily="34" charset="0"/>
              </a:rPr>
              <a:t>Data Annually</a:t>
            </a:r>
            <a:r>
              <a:rPr lang="en-US" sz="1700" dirty="0" smtClean="0">
                <a:solidFill>
                  <a:srgbClr val="000000">
                    <a:lumMod val="95000"/>
                    <a:lumOff val="5000"/>
                  </a:srgbClr>
                </a:solidFill>
                <a:cs typeface="Arial" panose="020B0604020202020204" pitchFamily="34" charset="0"/>
              </a:rPr>
              <a:t>.</a:t>
            </a:r>
          </a:p>
          <a:p>
            <a:pPr marL="585216" lvl="2" indent="0">
              <a:buClrTx/>
              <a:buSzTx/>
            </a:pPr>
            <a:r>
              <a:rPr lang="en-US" sz="1700" dirty="0">
                <a:solidFill>
                  <a:srgbClr val="000000">
                    <a:lumMod val="95000"/>
                    <a:lumOff val="5000"/>
                  </a:srgbClr>
                </a:solidFill>
                <a:cs typeface="Arial" panose="020B0604020202020204" pitchFamily="34" charset="0"/>
              </a:rPr>
              <a:t> </a:t>
            </a: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r>
              <a:rPr lang="en-US" sz="1900" dirty="0" smtClean="0">
                <a:solidFill>
                  <a:srgbClr val="000000">
                    <a:lumMod val="95000"/>
                    <a:lumOff val="5000"/>
                  </a:srgbClr>
                </a:solidFill>
                <a:cs typeface="Arial" panose="020B0604020202020204" pitchFamily="34" charset="0"/>
              </a:rPr>
              <a:t>Questions:  CAPT Jason Lovett, Acting HFE Director, 503-414-5531</a:t>
            </a:r>
          </a:p>
          <a:p>
            <a:pPr marL="585216" lvl="2" indent="0">
              <a:buClrTx/>
              <a:buSzTx/>
            </a:pPr>
            <a:endParaRPr lang="en-US" sz="1700" dirty="0" smtClean="0">
              <a:solidFill>
                <a:srgbClr val="000000">
                  <a:lumMod val="95000"/>
                  <a:lumOff val="5000"/>
                </a:srgbClr>
              </a:solidFill>
              <a:cs typeface="Arial" panose="020B0604020202020204" pitchFamily="34" charset="0"/>
            </a:endParaRPr>
          </a:p>
          <a:p>
            <a:pPr marL="928116" lvl="2" indent="-342900">
              <a:buClrTx/>
              <a:buSzTx/>
              <a:buFont typeface="Wingdings" panose="05000000000000000000" pitchFamily="2" charset="2"/>
              <a:buChar char="v"/>
            </a:pPr>
            <a:endParaRPr lang="en-US" sz="1700" dirty="0" smtClean="0">
              <a:solidFill>
                <a:srgbClr val="000000">
                  <a:lumMod val="95000"/>
                  <a:lumOff val="5000"/>
                </a:srgbClr>
              </a:solidFill>
              <a:cs typeface="Arial" panose="020B0604020202020204" pitchFamily="34" charset="0"/>
            </a:endParaRPr>
          </a:p>
          <a:p>
            <a:pPr marL="662940" lvl="1" indent="-342900">
              <a:buClrTx/>
              <a:buSzTx/>
              <a:buFont typeface="Wingdings" panose="05000000000000000000" pitchFamily="2" charset="2"/>
              <a:buChar char="v"/>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1900" dirty="0" smtClean="0">
              <a:solidFill>
                <a:srgbClr val="000000">
                  <a:lumMod val="95000"/>
                  <a:lumOff val="5000"/>
                </a:srgbClr>
              </a:solidFill>
              <a:cs typeface="Arial" panose="020B0604020202020204" pitchFamily="34" charset="0"/>
            </a:endParaRPr>
          </a:p>
          <a:p>
            <a:pPr marL="320040" lvl="1" indent="0">
              <a:buClrTx/>
              <a:buSzTx/>
            </a:pPr>
            <a:endParaRPr lang="en-US" sz="2400" dirty="0">
              <a:solidFill>
                <a:srgbClr val="000000">
                  <a:lumMod val="95000"/>
                  <a:lumOff val="5000"/>
                </a:srgbClr>
              </a:solidFill>
              <a:cs typeface="Arial" panose="020B0604020202020204" pitchFamily="34" charset="0"/>
            </a:endParaRPr>
          </a:p>
          <a:p>
            <a:pPr marL="795528" lvl="1" indent="-475488">
              <a:buClrTx/>
              <a:buSzTx/>
              <a:buFont typeface="Wingdings" panose="05000000000000000000" pitchFamily="2" charset="2"/>
              <a:buChar char="v"/>
            </a:pPr>
            <a:endParaRPr lang="en-US" sz="2200" b="1" u="sng" dirty="0">
              <a:solidFill>
                <a:srgbClr val="000000"/>
              </a:solidFill>
              <a:cs typeface="Arial" panose="020B0604020202020204" pitchFamily="34" charset="0"/>
            </a:endParaRPr>
          </a:p>
          <a:p>
            <a:pPr marL="0" indent="-475488">
              <a:buClrTx/>
              <a:buSzTx/>
              <a:buFont typeface="Wingdings" panose="05000000000000000000" pitchFamily="2" charset="2"/>
              <a:buChar char="v"/>
            </a:pPr>
            <a:endParaRPr lang="en-US" sz="2100" dirty="0">
              <a:solidFill>
                <a:srgbClr val="000000">
                  <a:lumMod val="95000"/>
                  <a:lumOff val="5000"/>
                </a:srgbClr>
              </a:solidFill>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000" dirty="0" smtClean="0">
              <a:solidFill>
                <a:schemeClr val="bg1"/>
              </a:solidFill>
              <a:latin typeface="+mj-lt"/>
            </a:endParaRPr>
          </a:p>
        </p:txBody>
      </p:sp>
      <p:sp>
        <p:nvSpPr>
          <p:cNvPr id="7" name="Title 6"/>
          <p:cNvSpPr txBox="1">
            <a:spLocks noGrp="1"/>
          </p:cNvSpPr>
          <p:nvPr>
            <p:ph type="title"/>
          </p:nvPr>
        </p:nvSpPr>
        <p:spPr>
          <a:xfrm>
            <a:off x="1234440" y="285355"/>
            <a:ext cx="6934200" cy="1477963"/>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141616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496" y="518319"/>
            <a:ext cx="6934200" cy="1477962"/>
          </a:xfrm>
        </p:spPr>
        <p:txBody>
          <a:bodyPr>
            <a:normAutofit fontScale="90000"/>
          </a:body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r>
              <a:rPr lang="en-US" sz="4800" dirty="0">
                <a:solidFill>
                  <a:prstClr val="black"/>
                </a:solidFill>
              </a:rPr>
              <a:t/>
            </a:r>
            <a:br>
              <a:rPr lang="en-US" sz="4800" dirty="0">
                <a:solidFill>
                  <a:prstClr val="black"/>
                </a:solidFill>
              </a:rPr>
            </a:b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1524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2286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600200"/>
            <a:ext cx="8686800" cy="4709160"/>
          </a:xfrm>
          <a:prstGeom prst="rect">
            <a:avLst/>
          </a:prstGeom>
        </p:spPr>
        <p:txBody>
          <a:bodyPr vert="horz" anchor="t">
            <a:normAutofit fontScale="92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1900" b="1" u="sng" dirty="0">
                <a:solidFill>
                  <a:srgbClr val="000000"/>
                </a:solidFill>
                <a:latin typeface="+mj-lt"/>
                <a:cs typeface="Arial" panose="020B0604020202020204" pitchFamily="34" charset="0"/>
              </a:rPr>
              <a:t>IHS Tribal Medical Equipment Awards</a:t>
            </a:r>
          </a:p>
          <a:p>
            <a:pPr marL="662940" lvl="1"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Funds Available Annually to Support New and Replacement Health Facility Projects Using Non-IHS Construction Funds.</a:t>
            </a:r>
          </a:p>
          <a:p>
            <a:pPr marL="320040" lvl="1" indent="0">
              <a:buClrTx/>
              <a:buSzTx/>
            </a:pPr>
            <a:endParaRPr lang="en-US" sz="1900" dirty="0">
              <a:solidFill>
                <a:srgbClr val="000000">
                  <a:lumMod val="95000"/>
                  <a:lumOff val="5000"/>
                </a:srgbClr>
              </a:solidFill>
              <a:latin typeface="+mj-lt"/>
              <a:cs typeface="Arial" panose="020B0604020202020204" pitchFamily="34" charset="0"/>
            </a:endParaRPr>
          </a:p>
          <a:p>
            <a:pPr marL="662940" lvl="1"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Four Portland Area Tribes Selected to Receive Funds for FY-2017.</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Colville - $204,212</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Stillaguamish - $251,958</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Swinomish - $211,404</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Lower Elwha - $251,958</a:t>
            </a:r>
          </a:p>
          <a:p>
            <a:pPr marL="585216" lvl="2" indent="0">
              <a:buClrTx/>
              <a:buSzTx/>
            </a:pPr>
            <a:endParaRPr lang="en-US" sz="1900" dirty="0">
              <a:solidFill>
                <a:srgbClr val="000000">
                  <a:lumMod val="95000"/>
                  <a:lumOff val="5000"/>
                </a:srgbClr>
              </a:solidFill>
              <a:latin typeface="+mj-lt"/>
              <a:cs typeface="Arial" panose="020B0604020202020204" pitchFamily="34" charset="0"/>
            </a:endParaRPr>
          </a:p>
          <a:p>
            <a:pPr marL="662940" lvl="1"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Funds Released Upon Receipt of Signed Construction Contract.</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Submission Deadline: September 30, 2018</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Award Amount Adjusted Based on Actual Construction Cost</a:t>
            </a:r>
          </a:p>
          <a:p>
            <a:pPr marL="928116" lvl="2"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Potential For Additional Funds After All Initial Awards Are Made </a:t>
            </a:r>
          </a:p>
          <a:p>
            <a:pPr marL="585216" lvl="2" indent="0">
              <a:buClrTx/>
              <a:buSzTx/>
            </a:pPr>
            <a:r>
              <a:rPr lang="en-US" sz="1900" dirty="0">
                <a:solidFill>
                  <a:srgbClr val="000000">
                    <a:lumMod val="95000"/>
                    <a:lumOff val="5000"/>
                  </a:srgbClr>
                </a:solidFill>
                <a:latin typeface="+mj-lt"/>
                <a:cs typeface="Arial" panose="020B0604020202020204" pitchFamily="34" charset="0"/>
              </a:rPr>
              <a:t> </a:t>
            </a:r>
          </a:p>
          <a:p>
            <a:pPr marL="662940" lvl="1" indent="-342900">
              <a:buClrTx/>
              <a:buSzTx/>
              <a:buFont typeface="Wingdings" panose="05000000000000000000" pitchFamily="2" charset="2"/>
              <a:buChar char="v"/>
            </a:pPr>
            <a:r>
              <a:rPr lang="en-US" sz="1900" dirty="0">
                <a:solidFill>
                  <a:srgbClr val="000000">
                    <a:lumMod val="95000"/>
                    <a:lumOff val="5000"/>
                  </a:srgbClr>
                </a:solidFill>
                <a:latin typeface="+mj-lt"/>
                <a:cs typeface="Arial" panose="020B0604020202020204" pitchFamily="34" charset="0"/>
              </a:rPr>
              <a:t>Questions: Jonathan McNamara, Biomedical Program Support Specialist, 503-414-7770</a:t>
            </a:r>
          </a:p>
          <a:p>
            <a:pPr marL="585216" lvl="2" indent="0">
              <a:buClrTx/>
              <a:buSzTx/>
            </a:pPr>
            <a:endParaRPr lang="en-US" sz="1900" dirty="0" smtClean="0">
              <a:solidFill>
                <a:prstClr val="black"/>
              </a:solidFill>
              <a:latin typeface="+mj-lt"/>
              <a:cs typeface="Arial" panose="020B0604020202020204" pitchFamily="34" charset="0"/>
            </a:endParaRPr>
          </a:p>
          <a:p>
            <a:pPr marL="585216" lvl="2" indent="0">
              <a:buClrTx/>
              <a:buSzTx/>
            </a:pPr>
            <a:endParaRPr lang="en-US" sz="1700" dirty="0">
              <a:solidFill>
                <a:prstClr val="black"/>
              </a:solidFill>
              <a:latin typeface="+mj-lt"/>
              <a:cs typeface="Arial" panose="020B0604020202020204" pitchFamily="34" charset="0"/>
            </a:endParaRPr>
          </a:p>
          <a:p>
            <a:pPr marL="795528" lvl="1" indent="0">
              <a:buClr>
                <a:schemeClr val="bg1">
                  <a:lumMod val="75000"/>
                  <a:lumOff val="25000"/>
                </a:schemeClr>
              </a:buClr>
            </a:pPr>
            <a:endParaRPr lang="en-US" sz="2200" b="1" dirty="0" smtClean="0">
              <a:solidFill>
                <a:schemeClr val="bg1"/>
              </a:solidFill>
              <a:latin typeface="+mj-lt"/>
            </a:endParaRPr>
          </a:p>
        </p:txBody>
      </p:sp>
    </p:spTree>
    <p:extLst>
      <p:ext uri="{BB962C8B-B14F-4D97-AF65-F5344CB8AC3E}">
        <p14:creationId xmlns:p14="http://schemas.microsoft.com/office/powerpoint/2010/main" val="3694169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934200" cy="1477962"/>
          </a:xfrm>
        </p:spPr>
        <p:txBody>
          <a:bodyPr>
            <a:normAutofit/>
          </a:bodyPr>
          <a:lstStyle/>
          <a:p>
            <a:r>
              <a:rPr lang="en-US" sz="4800" dirty="0">
                <a:solidFill>
                  <a:prstClr val="black"/>
                </a:solidFill>
              </a:rPr>
              <a:t/>
            </a:r>
            <a:br>
              <a:rPr lang="en-US" sz="4800" dirty="0">
                <a:solidFill>
                  <a:prstClr val="black"/>
                </a:solidFill>
              </a:rPr>
            </a:b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76200" y="1600200"/>
            <a:ext cx="8991600" cy="50292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b="1" u="sng" dirty="0" smtClean="0">
                <a:solidFill>
                  <a:srgbClr val="000000"/>
                </a:solidFill>
                <a:latin typeface="+mj-lt"/>
                <a:cs typeface="Arial" panose="020B0604020202020204" pitchFamily="34" charset="0"/>
              </a:rPr>
              <a:t>Healthcare Infection Prevention &amp; Control</a:t>
            </a:r>
          </a:p>
          <a:p>
            <a:pPr marL="1138428" lvl="1"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LCDR Matthew Ellis, Institutional Environmental Health Officer, facilitated an Association for Professionals in Infection Control and Epidemiology(APIC) </a:t>
            </a:r>
            <a:r>
              <a:rPr lang="en-US" i="1" dirty="0" smtClean="0">
                <a:solidFill>
                  <a:srgbClr val="000000"/>
                </a:solidFill>
                <a:latin typeface="+mj-lt"/>
                <a:cs typeface="Arial" panose="020B0604020202020204" pitchFamily="34" charset="0"/>
              </a:rPr>
              <a:t>Infection Prevention for Ambulatory Centers (ASC 101): Meeting CMS Conditions for Coverage </a:t>
            </a:r>
            <a:r>
              <a:rPr lang="en-US" dirty="0">
                <a:solidFill>
                  <a:srgbClr val="000000"/>
                </a:solidFill>
                <a:latin typeface="+mj-lt"/>
                <a:cs typeface="Arial" panose="020B0604020202020204" pitchFamily="34" charset="0"/>
              </a:rPr>
              <a:t>T</a:t>
            </a:r>
            <a:r>
              <a:rPr lang="en-US" dirty="0" smtClean="0">
                <a:solidFill>
                  <a:srgbClr val="000000"/>
                </a:solidFill>
                <a:latin typeface="+mj-lt"/>
                <a:cs typeface="Arial" panose="020B0604020202020204" pitchFamily="34" charset="0"/>
              </a:rPr>
              <a:t>raining </a:t>
            </a:r>
            <a:r>
              <a:rPr lang="en-US" dirty="0">
                <a:solidFill>
                  <a:srgbClr val="000000"/>
                </a:solidFill>
                <a:latin typeface="+mj-lt"/>
                <a:cs typeface="Arial" panose="020B0604020202020204" pitchFamily="34" charset="0"/>
              </a:rPr>
              <a:t>C</a:t>
            </a:r>
            <a:r>
              <a:rPr lang="en-US" dirty="0" smtClean="0">
                <a:solidFill>
                  <a:srgbClr val="000000"/>
                </a:solidFill>
                <a:latin typeface="+mj-lt"/>
                <a:cs typeface="Arial" panose="020B0604020202020204" pitchFamily="34" charset="0"/>
              </a:rPr>
              <a:t>ourse June 27-29 at Northern Quest</a:t>
            </a:r>
          </a:p>
          <a:p>
            <a:pPr marL="795528" lvl="1" indent="0">
              <a:buClr>
                <a:schemeClr val="bg1">
                  <a:lumMod val="75000"/>
                  <a:lumOff val="25000"/>
                </a:schemeClr>
              </a:buClr>
            </a:pPr>
            <a:endParaRPr lang="en-US" dirty="0" smtClean="0">
              <a:solidFill>
                <a:srgbClr val="000000"/>
              </a:solidFill>
              <a:latin typeface="+mj-lt"/>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Area attendees included (27): Infection Control Officers, Clinical Directors, Physicians, QI Managers, Risk Managers, Dentists, Dental Hygienists, RNs,  Administrators</a:t>
            </a:r>
            <a:endParaRPr lang="en-US" dirty="0">
              <a:solidFill>
                <a:srgbClr val="000000"/>
              </a:solidFill>
              <a:latin typeface="+mj-lt"/>
              <a:cs typeface="Arial" panose="020B0604020202020204" pitchFamily="34" charset="0"/>
            </a:endParaRPr>
          </a:p>
          <a:p>
            <a:pPr marL="795528" lvl="1" indent="0">
              <a:buClr>
                <a:schemeClr val="bg1">
                  <a:lumMod val="75000"/>
                  <a:lumOff val="25000"/>
                </a:schemeClr>
              </a:buClr>
            </a:pPr>
            <a:endParaRPr lang="en-US" dirty="0" smtClean="0">
              <a:solidFill>
                <a:srgbClr val="000000"/>
              </a:solidFill>
              <a:latin typeface="+mj-lt"/>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Training Objectives:</a:t>
            </a:r>
          </a:p>
          <a:p>
            <a:pPr marL="1403604" lvl="2"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Understand Regulatory </a:t>
            </a:r>
            <a:r>
              <a:rPr lang="en-US" dirty="0">
                <a:solidFill>
                  <a:srgbClr val="000000"/>
                </a:solidFill>
                <a:latin typeface="+mj-lt"/>
                <a:cs typeface="Arial" panose="020B0604020202020204" pitchFamily="34" charset="0"/>
              </a:rPr>
              <a:t>R</a:t>
            </a:r>
            <a:r>
              <a:rPr lang="en-US" dirty="0" smtClean="0">
                <a:solidFill>
                  <a:srgbClr val="000000"/>
                </a:solidFill>
                <a:latin typeface="+mj-lt"/>
                <a:cs typeface="Arial" panose="020B0604020202020204" pitchFamily="34" charset="0"/>
              </a:rPr>
              <a:t>equirements</a:t>
            </a:r>
          </a:p>
          <a:p>
            <a:pPr marL="1403604" lvl="2" indent="-342900">
              <a:buClr>
                <a:schemeClr val="bg1">
                  <a:lumMod val="75000"/>
                  <a:lumOff val="25000"/>
                </a:schemeClr>
              </a:buClr>
              <a:buFont typeface="Wingdings" pitchFamily="2" charset="2"/>
              <a:buChar char="v"/>
            </a:pPr>
            <a:r>
              <a:rPr lang="en-US" dirty="0">
                <a:solidFill>
                  <a:srgbClr val="000000"/>
                </a:solidFill>
                <a:latin typeface="+mj-lt"/>
                <a:cs typeface="Arial" panose="020B0604020202020204" pitchFamily="34" charset="0"/>
              </a:rPr>
              <a:t>P</a:t>
            </a:r>
            <a:r>
              <a:rPr lang="en-US" dirty="0" smtClean="0">
                <a:solidFill>
                  <a:srgbClr val="000000"/>
                </a:solidFill>
                <a:latin typeface="+mj-lt"/>
                <a:cs typeface="Arial" panose="020B0604020202020204" pitchFamily="34" charset="0"/>
              </a:rPr>
              <a:t>rotect or Obtain </a:t>
            </a:r>
            <a:r>
              <a:rPr lang="en-US" dirty="0">
                <a:solidFill>
                  <a:srgbClr val="000000"/>
                </a:solidFill>
                <a:latin typeface="+mj-lt"/>
                <a:cs typeface="Arial" panose="020B0604020202020204" pitchFamily="34" charset="0"/>
              </a:rPr>
              <a:t>A</a:t>
            </a:r>
            <a:r>
              <a:rPr lang="en-US" dirty="0" smtClean="0">
                <a:solidFill>
                  <a:srgbClr val="000000"/>
                </a:solidFill>
                <a:latin typeface="+mj-lt"/>
                <a:cs typeface="Arial" panose="020B0604020202020204" pitchFamily="34" charset="0"/>
              </a:rPr>
              <a:t>ccreditation </a:t>
            </a:r>
            <a:r>
              <a:rPr lang="en-US" dirty="0">
                <a:solidFill>
                  <a:srgbClr val="000000"/>
                </a:solidFill>
                <a:latin typeface="+mj-lt"/>
                <a:cs typeface="Arial" panose="020B0604020202020204" pitchFamily="34" charset="0"/>
              </a:rPr>
              <a:t>S</a:t>
            </a:r>
            <a:r>
              <a:rPr lang="en-US" dirty="0" smtClean="0">
                <a:solidFill>
                  <a:srgbClr val="000000"/>
                </a:solidFill>
                <a:latin typeface="+mj-lt"/>
                <a:cs typeface="Arial" panose="020B0604020202020204" pitchFamily="34" charset="0"/>
              </a:rPr>
              <a:t>tatus</a:t>
            </a:r>
          </a:p>
          <a:p>
            <a:pPr marL="1403604" lvl="2"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Implement New </a:t>
            </a:r>
            <a:r>
              <a:rPr lang="en-US" dirty="0">
                <a:solidFill>
                  <a:srgbClr val="000000"/>
                </a:solidFill>
                <a:latin typeface="+mj-lt"/>
                <a:cs typeface="Arial" panose="020B0604020202020204" pitchFamily="34" charset="0"/>
              </a:rPr>
              <a:t>E</a:t>
            </a:r>
            <a:r>
              <a:rPr lang="en-US" dirty="0" smtClean="0">
                <a:solidFill>
                  <a:srgbClr val="000000"/>
                </a:solidFill>
                <a:latin typeface="+mj-lt"/>
                <a:cs typeface="Arial" panose="020B0604020202020204" pitchFamily="34" charset="0"/>
              </a:rPr>
              <a:t>vidence </a:t>
            </a:r>
            <a:r>
              <a:rPr lang="en-US" dirty="0">
                <a:solidFill>
                  <a:srgbClr val="000000"/>
                </a:solidFill>
                <a:latin typeface="+mj-lt"/>
                <a:cs typeface="Arial" panose="020B0604020202020204" pitchFamily="34" charset="0"/>
              </a:rPr>
              <a:t>B</a:t>
            </a:r>
            <a:r>
              <a:rPr lang="en-US" dirty="0" smtClean="0">
                <a:solidFill>
                  <a:srgbClr val="000000"/>
                </a:solidFill>
                <a:latin typeface="+mj-lt"/>
                <a:cs typeface="Arial" panose="020B0604020202020204" pitchFamily="34" charset="0"/>
              </a:rPr>
              <a:t>ased </a:t>
            </a:r>
            <a:r>
              <a:rPr lang="en-US" dirty="0">
                <a:solidFill>
                  <a:srgbClr val="000000"/>
                </a:solidFill>
                <a:latin typeface="+mj-lt"/>
                <a:cs typeface="Arial" panose="020B0604020202020204" pitchFamily="34" charset="0"/>
              </a:rPr>
              <a:t>I</a:t>
            </a:r>
            <a:r>
              <a:rPr lang="en-US" dirty="0" smtClean="0">
                <a:solidFill>
                  <a:srgbClr val="000000"/>
                </a:solidFill>
                <a:latin typeface="+mj-lt"/>
                <a:cs typeface="Arial" panose="020B0604020202020204" pitchFamily="34" charset="0"/>
              </a:rPr>
              <a:t>nterventions</a:t>
            </a:r>
          </a:p>
          <a:p>
            <a:pPr marL="1403604" lvl="2" indent="-342900">
              <a:buClr>
                <a:schemeClr val="bg1">
                  <a:lumMod val="75000"/>
                  <a:lumOff val="25000"/>
                </a:schemeClr>
              </a:buClr>
              <a:buFont typeface="Wingdings" pitchFamily="2" charset="2"/>
              <a:buChar char="v"/>
            </a:pPr>
            <a:r>
              <a:rPr lang="en-US" dirty="0" smtClean="0">
                <a:solidFill>
                  <a:srgbClr val="000000"/>
                </a:solidFill>
                <a:latin typeface="+mj-lt"/>
                <a:cs typeface="Arial" panose="020B0604020202020204" pitchFamily="34" charset="0"/>
              </a:rPr>
              <a:t>Received resources and </a:t>
            </a:r>
            <a:r>
              <a:rPr lang="en-US" dirty="0">
                <a:solidFill>
                  <a:srgbClr val="000000"/>
                </a:solidFill>
                <a:latin typeface="+mj-lt"/>
                <a:cs typeface="Arial" panose="020B0604020202020204" pitchFamily="34" charset="0"/>
              </a:rPr>
              <a:t>t</a:t>
            </a:r>
            <a:r>
              <a:rPr lang="en-US" dirty="0" smtClean="0">
                <a:solidFill>
                  <a:srgbClr val="000000"/>
                </a:solidFill>
                <a:latin typeface="+mj-lt"/>
                <a:cs typeface="Arial" panose="020B0604020202020204" pitchFamily="34" charset="0"/>
              </a:rPr>
              <a:t>emplates to Apply Lessons </a:t>
            </a:r>
            <a:r>
              <a:rPr lang="en-US" dirty="0">
                <a:solidFill>
                  <a:srgbClr val="000000"/>
                </a:solidFill>
                <a:latin typeface="+mj-lt"/>
                <a:cs typeface="Arial" panose="020B0604020202020204" pitchFamily="34" charset="0"/>
              </a:rPr>
              <a:t>L</a:t>
            </a:r>
            <a:r>
              <a:rPr lang="en-US" dirty="0" smtClean="0">
                <a:solidFill>
                  <a:srgbClr val="000000"/>
                </a:solidFill>
                <a:latin typeface="+mj-lt"/>
                <a:cs typeface="Arial" panose="020B0604020202020204" pitchFamily="34" charset="0"/>
              </a:rPr>
              <a:t>earned</a:t>
            </a:r>
          </a:p>
          <a:p>
            <a:pPr marL="1403604" lvl="2" indent="-342900">
              <a:buClr>
                <a:schemeClr val="bg1">
                  <a:lumMod val="75000"/>
                  <a:lumOff val="25000"/>
                </a:schemeClr>
              </a:buClr>
              <a:buFont typeface="Wingdings" pitchFamily="2" charset="2"/>
              <a:buChar char="v"/>
            </a:pPr>
            <a:endParaRPr lang="en-US" dirty="0">
              <a:solidFill>
                <a:srgbClr val="000000"/>
              </a:solidFill>
              <a:latin typeface="+mj-lt"/>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u="sng" dirty="0" smtClean="0">
              <a:solidFill>
                <a:srgbClr val="000000"/>
              </a:solidFill>
              <a:latin typeface="+mj-lt"/>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1500" dirty="0" smtClean="0">
              <a:solidFill>
                <a:srgbClr val="000000">
                  <a:lumMod val="95000"/>
                  <a:lumOff val="5000"/>
                </a:srgbClr>
              </a:solidFill>
              <a:latin typeface="+mj-lt"/>
              <a:cs typeface="Arial" panose="020B0604020202020204" pitchFamily="34" charset="0"/>
            </a:endParaRPr>
          </a:p>
          <a:p>
            <a:pPr marL="928116" lvl="2" indent="-342900">
              <a:buClrTx/>
              <a:buSzTx/>
              <a:buFont typeface="Wingdings" panose="05000000000000000000" pitchFamily="2" charset="2"/>
              <a:buChar char="v"/>
            </a:pPr>
            <a:endParaRPr lang="en-US" sz="1700" dirty="0" smtClean="0">
              <a:solidFill>
                <a:srgbClr val="000000">
                  <a:lumMod val="95000"/>
                  <a:lumOff val="5000"/>
                </a:srgbClr>
              </a:solidFill>
              <a:latin typeface="+mj-lt"/>
              <a:cs typeface="Arial" panose="020B0604020202020204" pitchFamily="34" charset="0"/>
            </a:endParaRPr>
          </a:p>
          <a:p>
            <a:pPr marL="585216" lvl="2" indent="0">
              <a:buClrTx/>
              <a:buSzTx/>
            </a:pPr>
            <a:endParaRPr lang="en-US" sz="1900" dirty="0" smtClean="0">
              <a:solidFill>
                <a:prstClr val="black"/>
              </a:solidFill>
              <a:latin typeface="+mj-lt"/>
              <a:cs typeface="Arial" panose="020B0604020202020204" pitchFamily="34" charset="0"/>
            </a:endParaRPr>
          </a:p>
          <a:p>
            <a:pPr marL="585216" lvl="2" indent="0">
              <a:buClrTx/>
              <a:buSzTx/>
            </a:pPr>
            <a:endParaRPr lang="en-US" sz="1700" dirty="0">
              <a:solidFill>
                <a:prstClr val="black"/>
              </a:solidFill>
              <a:latin typeface="+mj-lt"/>
              <a:cs typeface="Arial" panose="020B0604020202020204" pitchFamily="34" charset="0"/>
            </a:endParaRPr>
          </a:p>
          <a:p>
            <a:pPr marL="795528" lvl="1" indent="0">
              <a:buClr>
                <a:schemeClr val="bg1">
                  <a:lumMod val="75000"/>
                  <a:lumOff val="25000"/>
                </a:schemeClr>
              </a:buClr>
            </a:pPr>
            <a:endParaRPr lang="en-US" sz="2200" b="1" dirty="0" smtClean="0">
              <a:solidFill>
                <a:schemeClr val="bg1"/>
              </a:solidFill>
              <a:latin typeface="+mj-lt"/>
            </a:endParaRPr>
          </a:p>
        </p:txBody>
      </p:sp>
      <p:sp>
        <p:nvSpPr>
          <p:cNvPr id="7" name="TextBox 6"/>
          <p:cNvSpPr txBox="1"/>
          <p:nvPr/>
        </p:nvSpPr>
        <p:spPr>
          <a:xfrm>
            <a:off x="2264706" y="506233"/>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a:t>
            </a:r>
            <a:endParaRPr lang="en-US" sz="3600" dirty="0"/>
          </a:p>
        </p:txBody>
      </p:sp>
    </p:spTree>
    <p:extLst>
      <p:ext uri="{BB962C8B-B14F-4D97-AF65-F5344CB8AC3E}">
        <p14:creationId xmlns:p14="http://schemas.microsoft.com/office/powerpoint/2010/main" val="4133516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0" y="350838"/>
            <a:ext cx="6934200" cy="1477962"/>
          </a:xfrm>
        </p:spPr>
        <p:txBody>
          <a:bodyPr>
            <a:normAutofit/>
          </a:bodyPr>
          <a:lstStyle/>
          <a:p>
            <a:r>
              <a:rPr lang="en-US" sz="3600" dirty="0" smtClean="0">
                <a:solidFill>
                  <a:prstClr val="black"/>
                </a:solidFill>
              </a:rPr>
              <a:t>Indian Health Service</a:t>
            </a:r>
            <a:br>
              <a:rPr lang="en-US" sz="3600" dirty="0" smtClean="0">
                <a:solidFill>
                  <a:prstClr val="black"/>
                </a:solidFill>
              </a:rPr>
            </a:br>
            <a:r>
              <a:rPr lang="en-US" sz="3600" dirty="0" smtClean="0">
                <a:solidFill>
                  <a:prstClr val="black"/>
                </a:solidFill>
              </a:rPr>
              <a:t>Portland Area</a:t>
            </a:r>
            <a:endParaRPr lang="en-US" sz="36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228600" y="1828800"/>
            <a:ext cx="8537863" cy="4495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000" dirty="0" smtClean="0">
                <a:solidFill>
                  <a:schemeClr val="bg1"/>
                </a:solidFill>
                <a:latin typeface="Arial" panose="020B0604020202020204" pitchFamily="34" charset="0"/>
                <a:cs typeface="Arial" panose="020B0604020202020204" pitchFamily="34" charset="0"/>
              </a:rPr>
              <a:t>Portland Area IHS Multi-Conference Series</a:t>
            </a:r>
          </a:p>
          <a:p>
            <a:pPr marL="342900" indent="-342900">
              <a:buClr>
                <a:schemeClr val="bg1">
                  <a:lumMod val="75000"/>
                  <a:lumOff val="25000"/>
                </a:schemeClr>
              </a:buClr>
              <a:buFont typeface="Wingdings" pitchFamily="2" charset="2"/>
              <a:buChar char="v"/>
            </a:pPr>
            <a:r>
              <a:rPr lang="en-US" dirty="0" smtClean="0">
                <a:solidFill>
                  <a:schemeClr val="bg1"/>
                </a:solidFill>
                <a:latin typeface="Arial" panose="020B0604020202020204" pitchFamily="34" charset="0"/>
                <a:cs typeface="Arial" panose="020B0604020202020204" pitchFamily="34" charset="0"/>
              </a:rPr>
              <a:t>Nov. 13-17, 2017 at Spokane NATIVE Project.</a:t>
            </a:r>
          </a:p>
          <a:p>
            <a:pPr marL="1138428" lvl="1" indent="-342900">
              <a:buClr>
                <a:schemeClr val="bg1">
                  <a:lumMod val="75000"/>
                  <a:lumOff val="25000"/>
                </a:schemeClr>
              </a:buClr>
              <a:buFont typeface="Wingdings" pitchFamily="2" charset="2"/>
              <a:buChar char="v"/>
            </a:pPr>
            <a:r>
              <a:rPr lang="en-US" sz="1800" b="1" dirty="0" smtClean="0">
                <a:solidFill>
                  <a:schemeClr val="bg1"/>
                </a:solidFill>
                <a:latin typeface="Arial" panose="020B0604020202020204" pitchFamily="34" charset="0"/>
                <a:cs typeface="Arial" panose="020B0604020202020204" pitchFamily="34" charset="0"/>
              </a:rPr>
              <a:t>AAAHC Achieving Accreditation Workshop </a:t>
            </a:r>
          </a:p>
          <a:p>
            <a:pPr marL="1403604" lvl="2" indent="-342900">
              <a:buClr>
                <a:schemeClr val="bg1">
                  <a:lumMod val="75000"/>
                  <a:lumOff val="25000"/>
                </a:schemeClr>
              </a:buClr>
              <a:buFont typeface="Wingdings" pitchFamily="2" charset="2"/>
              <a:buChar char="v"/>
            </a:pPr>
            <a:r>
              <a:rPr lang="en-US" sz="1600" dirty="0" smtClean="0">
                <a:solidFill>
                  <a:schemeClr val="bg1"/>
                </a:solidFill>
                <a:latin typeface="Arial" panose="020B0604020202020204" pitchFamily="34" charset="0"/>
                <a:cs typeface="Arial" panose="020B0604020202020204" pitchFamily="34" charset="0"/>
              </a:rPr>
              <a:t>Nov. 13 (afternoon) - Nov. 14 (all day)</a:t>
            </a:r>
          </a:p>
          <a:p>
            <a:pPr marL="1403604" lvl="2" indent="-342900">
              <a:buClr>
                <a:schemeClr val="bg1">
                  <a:lumMod val="75000"/>
                  <a:lumOff val="25000"/>
                </a:schemeClr>
              </a:buClr>
              <a:buFont typeface="Wingdings" pitchFamily="2" charset="2"/>
              <a:buChar char="v"/>
            </a:pPr>
            <a:r>
              <a:rPr lang="en-US" sz="1600" dirty="0" smtClean="0">
                <a:solidFill>
                  <a:schemeClr val="bg1"/>
                </a:solidFill>
                <a:latin typeface="Arial" panose="020B0604020202020204" pitchFamily="34" charset="0"/>
                <a:cs typeface="Arial" panose="020B0604020202020204" pitchFamily="34" charset="0"/>
              </a:rPr>
              <a:t>Contact LCDR Matthew Ellis (</a:t>
            </a:r>
            <a:r>
              <a:rPr lang="en-US" sz="1600" dirty="0" smtClean="0">
                <a:solidFill>
                  <a:schemeClr val="bg1"/>
                </a:solidFill>
                <a:latin typeface="Arial" panose="020B0604020202020204" pitchFamily="34" charset="0"/>
                <a:cs typeface="Arial" panose="020B0604020202020204" pitchFamily="34" charset="0"/>
                <a:hlinkClick r:id="rId6"/>
              </a:rPr>
              <a:t>matthew.ellis</a:t>
            </a:r>
            <a:r>
              <a:rPr lang="en-US" dirty="0" smtClean="0">
                <a:solidFill>
                  <a:schemeClr val="bg1"/>
                </a:solidFill>
                <a:latin typeface="Arial" panose="020B0604020202020204" pitchFamily="34" charset="0"/>
                <a:cs typeface="Arial" panose="020B0604020202020204" pitchFamily="34" charset="0"/>
                <a:hlinkClick r:id="rId6"/>
              </a:rPr>
              <a:t>@ihs.gov</a:t>
            </a:r>
            <a:r>
              <a:rPr lang="en-US" dirty="0" smtClean="0">
                <a:solidFill>
                  <a:schemeClr val="bg1"/>
                </a:solidFill>
                <a:latin typeface="Arial" panose="020B0604020202020204" pitchFamily="34" charset="0"/>
                <a:cs typeface="Arial" panose="020B0604020202020204" pitchFamily="34" charset="0"/>
              </a:rPr>
              <a:t>) to check on available training slots.</a:t>
            </a:r>
          </a:p>
          <a:p>
            <a:pPr marL="1138428" lvl="1" indent="-342900">
              <a:buClr>
                <a:schemeClr val="bg1">
                  <a:lumMod val="75000"/>
                  <a:lumOff val="25000"/>
                </a:schemeClr>
              </a:buClr>
              <a:buFont typeface="Wingdings" pitchFamily="2" charset="2"/>
              <a:buChar char="v"/>
            </a:pPr>
            <a:r>
              <a:rPr lang="en-US" sz="1800" b="1" dirty="0" smtClean="0">
                <a:solidFill>
                  <a:schemeClr val="bg1"/>
                </a:solidFill>
                <a:latin typeface="Arial" panose="020B0604020202020204" pitchFamily="34" charset="0"/>
                <a:cs typeface="Arial" panose="020B0604020202020204" pitchFamily="34" charset="0"/>
              </a:rPr>
              <a:t>Pain Skills Intensive Seminar </a:t>
            </a:r>
            <a:r>
              <a:rPr lang="en-US" sz="1800" dirty="0" smtClean="0">
                <a:solidFill>
                  <a:schemeClr val="bg1"/>
                </a:solidFill>
                <a:latin typeface="Arial" panose="020B0604020202020204" pitchFamily="34" charset="0"/>
                <a:cs typeface="Arial" panose="020B0604020202020204" pitchFamily="34" charset="0"/>
              </a:rPr>
              <a:t>(HOPE Committee and UNM sponsored)</a:t>
            </a:r>
          </a:p>
          <a:p>
            <a:pPr marL="1403604" lvl="2" indent="-342900">
              <a:buClr>
                <a:schemeClr val="bg1">
                  <a:lumMod val="75000"/>
                  <a:lumOff val="25000"/>
                </a:schemeClr>
              </a:buClr>
              <a:buFont typeface="Wingdings" pitchFamily="2" charset="2"/>
              <a:buChar char="v"/>
            </a:pPr>
            <a:r>
              <a:rPr lang="en-US" sz="1600" dirty="0" smtClean="0">
                <a:solidFill>
                  <a:schemeClr val="bg1"/>
                </a:solidFill>
                <a:latin typeface="Arial" panose="020B0604020202020204" pitchFamily="34" charset="0"/>
                <a:cs typeface="Arial" panose="020B0604020202020204" pitchFamily="34" charset="0"/>
              </a:rPr>
              <a:t>Nov. 15 (all day)</a:t>
            </a:r>
          </a:p>
          <a:p>
            <a:pPr marL="1403604" lvl="2" indent="-342900">
              <a:buClr>
                <a:schemeClr val="bg1">
                  <a:lumMod val="75000"/>
                  <a:lumOff val="25000"/>
                </a:schemeClr>
              </a:buClr>
              <a:buFont typeface="Wingdings" pitchFamily="2" charset="2"/>
              <a:buChar char="v"/>
            </a:pPr>
            <a:r>
              <a:rPr lang="en-US" dirty="0" smtClean="0">
                <a:solidFill>
                  <a:schemeClr val="bg1"/>
                </a:solidFill>
                <a:latin typeface="Arial" panose="020B0604020202020204" pitchFamily="34" charset="0"/>
                <a:cs typeface="Arial" panose="020B0604020202020204" pitchFamily="34" charset="0"/>
              </a:rPr>
              <a:t>Medication Assisted Treatment (MAT) DATA waiver training Nov. 16 (morning)</a:t>
            </a:r>
          </a:p>
          <a:p>
            <a:pPr marL="1403604" lvl="2" indent="-342900">
              <a:buClr>
                <a:schemeClr val="bg1">
                  <a:lumMod val="75000"/>
                  <a:lumOff val="25000"/>
                </a:schemeClr>
              </a:buClr>
              <a:buFont typeface="Wingdings" pitchFamily="2" charset="2"/>
              <a:buChar char="v"/>
            </a:pPr>
            <a:r>
              <a:rPr lang="en-US" sz="1600" dirty="0" smtClean="0">
                <a:solidFill>
                  <a:schemeClr val="bg1"/>
                </a:solidFill>
                <a:latin typeface="Arial" panose="020B0604020202020204" pitchFamily="34" charset="0"/>
                <a:cs typeface="Arial" panose="020B0604020202020204" pitchFamily="34" charset="0"/>
              </a:rPr>
              <a:t>Registration announcement to be released this summer.</a:t>
            </a:r>
          </a:p>
          <a:p>
            <a:pPr marL="1138428" lvl="1" indent="-342900">
              <a:buClr>
                <a:schemeClr val="bg1">
                  <a:lumMod val="75000"/>
                  <a:lumOff val="25000"/>
                </a:schemeClr>
              </a:buClr>
              <a:buFont typeface="Wingdings" pitchFamily="2" charset="2"/>
              <a:buChar char="v"/>
            </a:pPr>
            <a:r>
              <a:rPr lang="en-US" sz="1800" b="1" dirty="0" smtClean="0">
                <a:solidFill>
                  <a:schemeClr val="bg1"/>
                </a:solidFill>
                <a:latin typeface="Arial" panose="020B0604020202020204" pitchFamily="34" charset="0"/>
                <a:cs typeface="Arial" panose="020B0604020202020204" pitchFamily="34" charset="0"/>
              </a:rPr>
              <a:t>Portland Area Fall Clinical Director’s Meeting</a:t>
            </a:r>
          </a:p>
          <a:p>
            <a:pPr marL="1403604" lvl="2" indent="-342900">
              <a:buClr>
                <a:schemeClr val="bg1">
                  <a:lumMod val="75000"/>
                  <a:lumOff val="25000"/>
                </a:schemeClr>
              </a:buClr>
              <a:buFont typeface="Wingdings" pitchFamily="2" charset="2"/>
              <a:buChar char="v"/>
            </a:pPr>
            <a:r>
              <a:rPr lang="en-US" sz="1600" dirty="0" smtClean="0">
                <a:solidFill>
                  <a:schemeClr val="bg1"/>
                </a:solidFill>
                <a:latin typeface="Arial" panose="020B0604020202020204" pitchFamily="34" charset="0"/>
                <a:cs typeface="Arial" panose="020B0604020202020204" pitchFamily="34" charset="0"/>
              </a:rPr>
              <a:t>Nov 16 (afternoon) – Nov 17 (morning)</a:t>
            </a: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65570" y="5638800"/>
            <a:ext cx="2217620" cy="950409"/>
          </a:xfrm>
          <a:prstGeom prst="rect">
            <a:avLst/>
          </a:prstGeom>
        </p:spPr>
      </p:pic>
    </p:spTree>
    <p:extLst>
      <p:ext uri="{BB962C8B-B14F-4D97-AF65-F5344CB8AC3E}">
        <p14:creationId xmlns:p14="http://schemas.microsoft.com/office/powerpoint/2010/main" val="383551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117178" cy="914400"/>
          </a:xfrm>
        </p:spPr>
        <p:txBody>
          <a:bodyPr/>
          <a:lstStyle/>
          <a:p>
            <a:pPr algn="ctr"/>
            <a:r>
              <a:rPr lang="en-US" b="1" dirty="0">
                <a:solidFill>
                  <a:schemeClr val="bg1"/>
                </a:solidFill>
              </a:rPr>
              <a:t>	</a:t>
            </a:r>
          </a:p>
        </p:txBody>
      </p:sp>
      <p:sp>
        <p:nvSpPr>
          <p:cNvPr id="3" name="Text Placeholder 2"/>
          <p:cNvSpPr>
            <a:spLocks noGrp="1"/>
          </p:cNvSpPr>
          <p:nvPr>
            <p:ph type="body" idx="1"/>
          </p:nvPr>
        </p:nvSpPr>
        <p:spPr>
          <a:xfrm>
            <a:off x="914400" y="990600"/>
            <a:ext cx="7364621" cy="1676401"/>
          </a:xfrm>
        </p:spPr>
        <p:txBody>
          <a:bodyPr>
            <a:noAutofit/>
          </a:bodyPr>
          <a:lstStyle/>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r>
              <a:rPr lang="en-US" sz="3200" b="1" dirty="0">
                <a:solidFill>
                  <a:schemeClr val="bg1"/>
                </a:solidFill>
                <a:latin typeface="+mj-lt"/>
              </a:rPr>
              <a:t>Questions or Comments</a:t>
            </a:r>
          </a:p>
        </p:txBody>
      </p:sp>
      <p:sp>
        <p:nvSpPr>
          <p:cNvPr id="4" name="TextBox 3"/>
          <p:cNvSpPr txBox="1"/>
          <p:nvPr/>
        </p:nvSpPr>
        <p:spPr>
          <a:xfrm>
            <a:off x="86833" y="4724400"/>
            <a:ext cx="9006840" cy="2092881"/>
          </a:xfrm>
          <a:prstGeom prst="rect">
            <a:avLst/>
          </a:prstGeom>
          <a:noFill/>
        </p:spPr>
        <p:txBody>
          <a:bodyPr wrap="square" rtlCol="0">
            <a:spAutoFit/>
          </a:bodyPr>
          <a:lstStyle/>
          <a:p>
            <a:r>
              <a:rPr lang="en-US" sz="1400" b="1" dirty="0">
                <a:solidFill>
                  <a:schemeClr val="accent1"/>
                </a:solidFill>
              </a:rPr>
              <a:t>Our Mission... to raise the physical, mental, social, and spiritual health of American Indians and Alaska Natives to the highest level.</a:t>
            </a:r>
          </a:p>
          <a:p>
            <a:endParaRPr lang="en-US" sz="1400" b="1" dirty="0">
              <a:solidFill>
                <a:schemeClr val="accent1"/>
              </a:solidFill>
            </a:endParaRPr>
          </a:p>
          <a:p>
            <a:r>
              <a:rPr lang="en-US" sz="1400" b="1" dirty="0">
                <a:solidFill>
                  <a:schemeClr val="accent1"/>
                </a:solidFill>
              </a:rPr>
              <a:t>Our Goal... to assure that comprehensive, culturally acceptable personal and public health services are available and accessible to American Indian and Alaska Native people.</a:t>
            </a:r>
          </a:p>
          <a:p>
            <a:endParaRPr lang="en-US" sz="1400" b="1" dirty="0">
              <a:solidFill>
                <a:schemeClr val="accent1"/>
              </a:solidFill>
            </a:endParaRPr>
          </a:p>
          <a:p>
            <a:r>
              <a:rPr lang="en-US" sz="1400" b="1" dirty="0">
                <a:solidFill>
                  <a:schemeClr val="accent1"/>
                </a:solidFill>
              </a:rPr>
              <a:t>Our Foundation... to uphold the Federal Government's obligation to promote healthy American Indian and Alaska Native people, communities, and cultures and to honor and protect the inherent sovereign rights of Tribes.</a:t>
            </a:r>
          </a:p>
          <a:p>
            <a:endParaRPr lang="en-US" dirty="0"/>
          </a:p>
        </p:txBody>
      </p:sp>
      <p:pic>
        <p:nvPicPr>
          <p:cNvPr id="7"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52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9060" y="1886393"/>
            <a:ext cx="8686800" cy="479203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r>
              <a:rPr lang="en-US" b="1" u="sng" kern="0" dirty="0" smtClean="0">
                <a:solidFill>
                  <a:srgbClr val="000000"/>
                </a:solidFill>
                <a:latin typeface="Arial"/>
              </a:rPr>
              <a:t>Current IHS Headquarters Senior Leadership </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RADM Michael Weahkee – Acting Director</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RADM Chris Buchanan – Deputy Director</a:t>
            </a:r>
            <a:endParaRPr lang="en-US" b="1"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Elizabeth A. Fowler – Deputy Director for Management Operations</a:t>
            </a:r>
          </a:p>
          <a:p>
            <a:pPr marL="800100" lvl="1" indent="-342900" fontAlgn="base">
              <a:spcAft>
                <a:spcPct val="0"/>
              </a:spcAft>
              <a:buClrTx/>
              <a:buSzTx/>
              <a:buFont typeface="Wingdings" panose="05000000000000000000" pitchFamily="2" charset="2"/>
              <a:buChar char="v"/>
              <a:defRPr/>
            </a:pPr>
            <a:r>
              <a:rPr lang="en-US" b="1" dirty="0" smtClean="0">
                <a:solidFill>
                  <a:schemeClr val="bg1"/>
                </a:solidFill>
                <a:latin typeface="+mj-lt"/>
              </a:rPr>
              <a:t>CAPT Michael Toedt, M.D. – Chief Medical Officer</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Jonathan Merrell – Acting Deputy Director for Quality Health Care</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P. Benjamin Smith – Deputy Director for Intergovernmental Affairs</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RADM Kevin Meeks – Acting Deputy Director of Field Operations</a:t>
            </a: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RADM Kelly M. Taylor – Acting Chief of Staff </a:t>
            </a:r>
          </a:p>
          <a:p>
            <a:pPr marL="457200" lvl="1" indent="0" fontAlgn="base">
              <a:spcAft>
                <a:spcPct val="0"/>
              </a:spcAft>
              <a:buClrTx/>
              <a:buSzTx/>
              <a:defRPr/>
            </a:pPr>
            <a:r>
              <a:rPr lang="en-US" dirty="0" smtClean="0">
                <a:solidFill>
                  <a:schemeClr val="bg1"/>
                </a:solidFill>
                <a:latin typeface="+mj-lt"/>
                <a:hlinkClick r:id="rId6"/>
              </a:rPr>
              <a:t>https</a:t>
            </a:r>
            <a:r>
              <a:rPr lang="en-US" dirty="0">
                <a:solidFill>
                  <a:schemeClr val="bg1"/>
                </a:solidFill>
                <a:latin typeface="+mj-lt"/>
                <a:hlinkClick r:id="rId6"/>
              </a:rPr>
              <a:t>://www.ihs.gov/aboutihs/keyleaders</a:t>
            </a:r>
            <a:r>
              <a:rPr lang="en-US" dirty="0" smtClean="0">
                <a:solidFill>
                  <a:schemeClr val="bg1"/>
                </a:solidFill>
                <a:latin typeface="+mj-lt"/>
                <a:hlinkClick r:id="rId6"/>
              </a:rPr>
              <a:t>/</a:t>
            </a:r>
            <a:endParaRPr lang="en-US" dirty="0" smtClean="0">
              <a:solidFill>
                <a:schemeClr val="bg1"/>
              </a:solidFill>
              <a:latin typeface="+mj-lt"/>
            </a:endParaRPr>
          </a:p>
          <a:p>
            <a:pPr marL="457200" lvl="1" indent="0" fontAlgn="base">
              <a:spcAft>
                <a:spcPct val="0"/>
              </a:spcAft>
              <a:buClrTx/>
              <a:buSzTx/>
              <a:defRPr/>
            </a:pPr>
            <a:endParaRPr lang="en-US"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dirty="0">
              <a:solidFill>
                <a:schemeClr val="bg1"/>
              </a:solidFill>
              <a:latin typeface="+mj-lt"/>
            </a:endParaRPr>
          </a:p>
          <a:p>
            <a:pPr marL="457200" lvl="1" indent="0" fontAlgn="base">
              <a:spcAft>
                <a:spcPct val="0"/>
              </a:spcAft>
              <a:buClrTx/>
              <a:buSzTx/>
              <a:defRPr/>
            </a:pPr>
            <a:endParaRPr lang="en-US" sz="22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200" b="1" kern="0" dirty="0">
              <a:solidFill>
                <a:srgbClr val="000000"/>
              </a:solidFill>
              <a:latin typeface="+mj-lt"/>
            </a:endParaRPr>
          </a:p>
          <a:p>
            <a:pPr marL="457200" lvl="1" indent="0" fontAlgn="base">
              <a:spcAft>
                <a:spcPct val="0"/>
              </a:spcAft>
              <a:buClrTx/>
              <a:buSzTx/>
              <a:defRPr/>
            </a:pPr>
            <a:endParaRPr lang="en-US" sz="2400" b="1" kern="0" dirty="0">
              <a:solidFill>
                <a:srgbClr val="000000"/>
              </a:solidFill>
              <a:latin typeface="+mj-lt"/>
            </a:endParaRPr>
          </a:p>
          <a:p>
            <a:pPr marL="1138428" lvl="1" indent="-342900">
              <a:buClrTx/>
              <a:buSzTx/>
              <a:buFont typeface="Wingdings" panose="05000000000000000000" pitchFamily="2" charset="2"/>
              <a:buChar char="v"/>
            </a:pPr>
            <a:endParaRPr lang="en-US" sz="2400" dirty="0">
              <a:solidFill>
                <a:schemeClr val="bg1"/>
              </a:solidFill>
              <a:latin typeface="+mj-lt"/>
            </a:endParaRPr>
          </a:p>
        </p:txBody>
      </p:sp>
      <p:sp>
        <p:nvSpPr>
          <p:cNvPr id="3" name="TextBox 2"/>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3803658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934200" cy="1477962"/>
          </a:xfrm>
        </p:spPr>
        <p:txBody>
          <a:bodyPr>
            <a:normAutofit/>
          </a:bodyPr>
          <a:lstStyle/>
          <a:p>
            <a:r>
              <a:rPr lang="en-US" sz="4800" dirty="0">
                <a:solidFill>
                  <a:prstClr val="black"/>
                </a:solidFill>
              </a:rPr>
              <a:t/>
            </a:r>
            <a:br>
              <a:rPr lang="en-US" sz="4800" dirty="0">
                <a:solidFill>
                  <a:prstClr val="black"/>
                </a:solidFill>
              </a:rPr>
            </a:br>
            <a:endParaRPr lang="en-US"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10886" y="1524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48600" y="-20683"/>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10886" y="1259477"/>
            <a:ext cx="9056914" cy="5750923"/>
          </a:xfrm>
          <a:prstGeom prst="rect">
            <a:avLst/>
          </a:prstGeom>
        </p:spPr>
        <p:txBody>
          <a:bodyPr vert="horz" anchor="t">
            <a:normAutofit fontScale="550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a:buClr>
                <a:schemeClr val="bg1">
                  <a:lumMod val="75000"/>
                  <a:lumOff val="25000"/>
                </a:schemeClr>
              </a:buClr>
            </a:pPr>
            <a:endParaRPr lang="en-US" sz="2400" b="1" dirty="0">
              <a:solidFill>
                <a:schemeClr val="bg1"/>
              </a:solidFill>
              <a:latin typeface="+mj-lt"/>
            </a:endParaRPr>
          </a:p>
          <a:p>
            <a:pPr marL="0">
              <a:buClr>
                <a:schemeClr val="bg1">
                  <a:lumMod val="75000"/>
                  <a:lumOff val="25000"/>
                </a:schemeClr>
              </a:buClr>
            </a:pPr>
            <a:endParaRPr lang="en-US" sz="22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3800" b="1" u="sng" dirty="0" smtClean="0">
                <a:solidFill>
                  <a:schemeClr val="bg1"/>
                </a:solidFill>
                <a:latin typeface="Arial" panose="020B0604020202020204" pitchFamily="34" charset="0"/>
                <a:cs typeface="Arial" panose="020B0604020202020204" pitchFamily="34" charset="0"/>
              </a:rPr>
              <a:t>2015 &amp; 2016 IHS Directors Award Ceremony</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Date: July 28, 2017</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Location: Rockville, MD</a:t>
            </a:r>
          </a:p>
          <a:p>
            <a:pPr marL="1138428" lvl="1" indent="-342900">
              <a:buClr>
                <a:schemeClr val="bg1">
                  <a:lumMod val="75000"/>
                  <a:lumOff val="25000"/>
                </a:schemeClr>
              </a:buClr>
              <a:buFont typeface="Wingdings" pitchFamily="2" charset="2"/>
              <a:buChar char="v"/>
            </a:pPr>
            <a:r>
              <a:rPr lang="en-US" sz="2900" dirty="0">
                <a:solidFill>
                  <a:schemeClr val="bg1"/>
                </a:solidFill>
                <a:latin typeface="Arial" panose="020B0604020202020204" pitchFamily="34" charset="0"/>
                <a:cs typeface="Arial" panose="020B0604020202020204" pitchFamily="34" charset="0"/>
              </a:rPr>
              <a:t>Both Fiscal Year </a:t>
            </a:r>
            <a:r>
              <a:rPr lang="en-US" sz="2900" dirty="0" smtClean="0">
                <a:solidFill>
                  <a:schemeClr val="bg1"/>
                </a:solidFill>
                <a:latin typeface="Arial" panose="020B0604020202020204" pitchFamily="34" charset="0"/>
                <a:cs typeface="Arial" panose="020B0604020202020204" pitchFamily="34" charset="0"/>
              </a:rPr>
              <a:t>Recipients </a:t>
            </a:r>
            <a:r>
              <a:rPr lang="en-US" sz="2900" dirty="0">
                <a:solidFill>
                  <a:schemeClr val="bg1"/>
                </a:solidFill>
                <a:latin typeface="Arial" panose="020B0604020202020204" pitchFamily="34" charset="0"/>
                <a:cs typeface="Arial" panose="020B0604020202020204" pitchFamily="34" charset="0"/>
              </a:rPr>
              <a:t>will be </a:t>
            </a:r>
            <a:r>
              <a:rPr lang="en-US" sz="2900" dirty="0" smtClean="0">
                <a:solidFill>
                  <a:schemeClr val="bg1"/>
                </a:solidFill>
                <a:latin typeface="Arial" panose="020B0604020202020204" pitchFamily="34" charset="0"/>
                <a:cs typeface="Arial" panose="020B0604020202020204" pitchFamily="34" charset="0"/>
              </a:rPr>
              <a:t>recognized (FY15 &amp; FY16)</a:t>
            </a:r>
            <a:endParaRPr lang="en-US" sz="29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endParaRPr lang="en-US" sz="2200" dirty="0">
              <a:solidFill>
                <a:schemeClr val="bg1"/>
              </a:solidFill>
              <a:latin typeface="Arial" panose="020B0604020202020204" pitchFamily="34" charset="0"/>
              <a:cs typeface="Arial" panose="020B0604020202020204" pitchFamily="34" charset="0"/>
            </a:endParaRPr>
          </a:p>
          <a:p>
            <a:pPr marL="342900" indent="-342900">
              <a:buClr>
                <a:schemeClr val="bg1">
                  <a:lumMod val="75000"/>
                  <a:lumOff val="25000"/>
                </a:schemeClr>
              </a:buClr>
              <a:buFont typeface="Wingdings" pitchFamily="2" charset="2"/>
              <a:buChar char="v"/>
            </a:pPr>
            <a:r>
              <a:rPr lang="en-US" sz="3800" b="1" u="sng" dirty="0" smtClean="0">
                <a:solidFill>
                  <a:schemeClr val="bg1"/>
                </a:solidFill>
                <a:latin typeface="Arial" panose="020B0604020202020204" pitchFamily="34" charset="0"/>
                <a:cs typeface="Arial" panose="020B0604020202020204" pitchFamily="34" charset="0"/>
              </a:rPr>
              <a:t>IHS Direct Service Tribes National Meeting</a:t>
            </a:r>
            <a:endParaRPr lang="en-US" sz="3800" b="1" u="sng"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Date: August 2-3, 2017</a:t>
            </a:r>
          </a:p>
          <a:p>
            <a:pPr marL="1138428" lvl="1" indent="-342900">
              <a:buClr>
                <a:schemeClr val="bg1">
                  <a:lumMod val="75000"/>
                  <a:lumOff val="25000"/>
                </a:schemeClr>
              </a:buClr>
              <a:buFont typeface="Wingdings" pitchFamily="2" charset="2"/>
              <a:buChar char="v"/>
            </a:pPr>
            <a:r>
              <a:rPr lang="en-US" sz="2900" dirty="0" smtClean="0">
                <a:solidFill>
                  <a:schemeClr val="bg1"/>
                </a:solidFill>
                <a:latin typeface="Arial" panose="020B0604020202020204" pitchFamily="34" charset="0"/>
                <a:cs typeface="Arial" panose="020B0604020202020204" pitchFamily="34" charset="0"/>
              </a:rPr>
              <a:t>Location: Boston, MA</a:t>
            </a:r>
          </a:p>
          <a:p>
            <a:pPr marL="795528" lvl="1" indent="0">
              <a:buClr>
                <a:schemeClr val="bg1">
                  <a:lumMod val="75000"/>
                  <a:lumOff val="25000"/>
                </a:schemeClr>
              </a:buClr>
            </a:pPr>
            <a:endParaRPr lang="en-US" sz="2900" dirty="0">
              <a:solidFill>
                <a:schemeClr val="bg1"/>
              </a:solidFill>
              <a:latin typeface="Arial" panose="020B0604020202020204" pitchFamily="34" charset="0"/>
              <a:cs typeface="Arial" panose="020B0604020202020204" pitchFamily="34" charset="0"/>
            </a:endParaRPr>
          </a:p>
          <a:p>
            <a:pPr marL="457200" lvl="0" indent="-457200" fontAlgn="base">
              <a:spcAft>
                <a:spcPct val="0"/>
              </a:spcAft>
              <a:buClrTx/>
              <a:buSzTx/>
              <a:buFont typeface="Wingdings" panose="05000000000000000000" pitchFamily="2" charset="2"/>
              <a:buChar char="v"/>
              <a:defRPr/>
            </a:pPr>
            <a:r>
              <a:rPr lang="en-US" sz="3800" b="1" u="sng" kern="0" dirty="0">
                <a:solidFill>
                  <a:srgbClr val="000000"/>
                </a:solidFill>
                <a:latin typeface="Arial"/>
              </a:rPr>
              <a:t>P.L. 93-638 Orientation</a:t>
            </a:r>
            <a:endParaRPr lang="en-US" sz="3800" b="1" kern="0" dirty="0">
              <a:solidFill>
                <a:srgbClr val="000000"/>
              </a:solidFill>
              <a:latin typeface="Arial"/>
            </a:endParaRPr>
          </a:p>
          <a:p>
            <a:pPr marL="800100" lvl="1" indent="-342900" fontAlgn="base">
              <a:spcAft>
                <a:spcPct val="0"/>
              </a:spcAft>
              <a:buClrTx/>
              <a:buSzTx/>
              <a:buFont typeface="Wingdings" panose="05000000000000000000" pitchFamily="2" charset="2"/>
              <a:buChar char="v"/>
              <a:defRPr/>
            </a:pPr>
            <a:r>
              <a:rPr lang="en-US" sz="3300" b="1" dirty="0">
                <a:solidFill>
                  <a:schemeClr val="bg1"/>
                </a:solidFill>
              </a:rPr>
              <a:t>When</a:t>
            </a:r>
            <a:r>
              <a:rPr lang="en-US" sz="3300" dirty="0">
                <a:solidFill>
                  <a:schemeClr val="bg1"/>
                </a:solidFill>
              </a:rPr>
              <a:t>: August 2-3, 2017 </a:t>
            </a:r>
          </a:p>
          <a:p>
            <a:pPr marL="800100" lvl="1" indent="-342900" fontAlgn="base">
              <a:spcAft>
                <a:spcPct val="0"/>
              </a:spcAft>
              <a:buClrTx/>
              <a:buSzTx/>
              <a:buFont typeface="Wingdings" panose="05000000000000000000" pitchFamily="2" charset="2"/>
              <a:buChar char="v"/>
              <a:defRPr/>
            </a:pPr>
            <a:r>
              <a:rPr lang="en-US" sz="3300" b="1" dirty="0">
                <a:solidFill>
                  <a:schemeClr val="bg1"/>
                </a:solidFill>
              </a:rPr>
              <a:t>Location:</a:t>
            </a:r>
            <a:r>
              <a:rPr lang="en-US" sz="3300" dirty="0">
                <a:solidFill>
                  <a:schemeClr val="bg1"/>
                </a:solidFill>
              </a:rPr>
              <a:t> Portland, OR – Embassy Suites Portland Airport</a:t>
            </a:r>
          </a:p>
          <a:p>
            <a:pPr marL="800100" lvl="1" indent="-342900" fontAlgn="base">
              <a:spcAft>
                <a:spcPct val="0"/>
              </a:spcAft>
              <a:buClrTx/>
              <a:buSzTx/>
              <a:buFont typeface="Wingdings" panose="05000000000000000000" pitchFamily="2" charset="2"/>
              <a:buChar char="v"/>
              <a:defRPr/>
            </a:pPr>
            <a:r>
              <a:rPr lang="en-US" sz="3300" b="1" kern="0" dirty="0">
                <a:solidFill>
                  <a:schemeClr val="bg1"/>
                </a:solidFill>
              </a:rPr>
              <a:t>Who Should Attend:</a:t>
            </a:r>
          </a:p>
          <a:p>
            <a:pPr marL="1065276" lvl="2" indent="-342900" fontAlgn="base">
              <a:spcAft>
                <a:spcPct val="0"/>
              </a:spcAft>
              <a:buClrTx/>
              <a:buSzTx/>
              <a:buFont typeface="Wingdings" panose="05000000000000000000" pitchFamily="2" charset="2"/>
              <a:buChar char="v"/>
              <a:defRPr/>
            </a:pPr>
            <a:r>
              <a:rPr lang="en-US" sz="3300" dirty="0">
                <a:solidFill>
                  <a:schemeClr val="bg1"/>
                </a:solidFill>
              </a:rPr>
              <a:t>Tribal Leaders </a:t>
            </a:r>
          </a:p>
          <a:p>
            <a:pPr marL="1065276" lvl="2" indent="-342900" fontAlgn="base">
              <a:spcAft>
                <a:spcPct val="0"/>
              </a:spcAft>
              <a:buClrTx/>
              <a:buSzTx/>
              <a:buFont typeface="Wingdings" panose="05000000000000000000" pitchFamily="2" charset="2"/>
              <a:buChar char="v"/>
              <a:defRPr/>
            </a:pPr>
            <a:r>
              <a:rPr lang="en-US" sz="3300" dirty="0">
                <a:solidFill>
                  <a:schemeClr val="bg1"/>
                </a:solidFill>
              </a:rPr>
              <a:t>Tribal Administrators and staff</a:t>
            </a:r>
          </a:p>
          <a:p>
            <a:pPr marL="1065276" lvl="2" indent="-342900" fontAlgn="base">
              <a:spcAft>
                <a:spcPct val="0"/>
              </a:spcAft>
              <a:buClrTx/>
              <a:buSzTx/>
              <a:buFont typeface="Wingdings" panose="05000000000000000000" pitchFamily="2" charset="2"/>
              <a:buChar char="v"/>
              <a:defRPr/>
            </a:pPr>
            <a:r>
              <a:rPr lang="en-US" sz="3300" dirty="0">
                <a:solidFill>
                  <a:schemeClr val="bg1"/>
                </a:solidFill>
              </a:rPr>
              <a:t>Area &amp; Service Unit staff involved with P.L. 92-638 process</a:t>
            </a:r>
            <a:endParaRPr lang="en-US" sz="33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33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dirty="0">
              <a:solidFill>
                <a:schemeClr val="bg1"/>
              </a:solidFill>
              <a:latin typeface="Arial" panose="020B0604020202020204" pitchFamily="34" charset="0"/>
              <a:cs typeface="Arial" panose="020B0604020202020204" pitchFamily="34" charset="0"/>
            </a:endParaRPr>
          </a:p>
          <a:p>
            <a:pPr marL="0">
              <a:buClr>
                <a:schemeClr val="bg1">
                  <a:lumMod val="75000"/>
                  <a:lumOff val="25000"/>
                </a:schemeClr>
              </a:buClr>
            </a:pPr>
            <a:r>
              <a:rPr lang="en-US" sz="2200" dirty="0">
                <a:solidFill>
                  <a:schemeClr val="bg1"/>
                </a:solidFill>
                <a:latin typeface="Arial" panose="020B0604020202020204" pitchFamily="34" charset="0"/>
                <a:cs typeface="Arial" panose="020B0604020202020204" pitchFamily="34" charset="0"/>
              </a:rPr>
              <a:t>	</a:t>
            </a:r>
          </a:p>
          <a:p>
            <a:pPr marL="342900" lvl="0" indent="-342900">
              <a:buClrTx/>
              <a:buSzTx/>
              <a:buFont typeface="Wingdings" panose="05000000000000000000" pitchFamily="2" charset="2"/>
              <a:buChar char="v"/>
            </a:pPr>
            <a:endParaRPr lang="en-US" b="1" dirty="0">
              <a:solidFill>
                <a:prstClr val="black"/>
              </a:solidFill>
              <a:latin typeface="Arial" panose="020B0604020202020204" pitchFamily="34" charset="0"/>
              <a:cs typeface="Arial" panose="020B0604020202020204" pitchFamily="34" charset="0"/>
            </a:endParaRPr>
          </a:p>
          <a:p>
            <a:pPr marL="795528" lvl="1" indent="0">
              <a:buClr>
                <a:schemeClr val="bg1">
                  <a:lumMod val="75000"/>
                  <a:lumOff val="25000"/>
                </a:schemeClr>
              </a:buClr>
            </a:pPr>
            <a:endParaRPr lang="en-US" sz="2200" b="1"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291366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0" y="1579741"/>
            <a:ext cx="8686800" cy="5273040"/>
          </a:xfrm>
          <a:prstGeom prst="rect">
            <a:avLst/>
          </a:prstGeom>
        </p:spPr>
        <p:txBody>
          <a:bodyPr vert="horz" anchor="t">
            <a:normAutofit fontScale="62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r>
              <a:rPr lang="en-US" sz="4400" b="1" u="sng" kern="0" dirty="0" smtClean="0">
                <a:solidFill>
                  <a:srgbClr val="000000"/>
                </a:solidFill>
                <a:latin typeface="Arial"/>
              </a:rPr>
              <a:t>Dear Tribal and Urban Leaders letters</a:t>
            </a:r>
            <a:endParaRPr lang="en-US" sz="4400" b="1" kern="0" dirty="0">
              <a:solidFill>
                <a:srgbClr val="000000"/>
              </a:solidFill>
              <a:latin typeface="Arial"/>
            </a:endParaRPr>
          </a:p>
          <a:p>
            <a:pPr marL="0">
              <a:buClr>
                <a:schemeClr val="bg1">
                  <a:lumMod val="75000"/>
                  <a:lumOff val="25000"/>
                </a:schemeClr>
              </a:buClr>
            </a:pPr>
            <a:endParaRPr lang="en-US" sz="2600" b="1" u="sng" dirty="0" smtClean="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smtClean="0">
                <a:solidFill>
                  <a:schemeClr val="bg1"/>
                </a:solidFill>
              </a:rPr>
              <a:t>June </a:t>
            </a:r>
            <a:r>
              <a:rPr lang="en-US" sz="2600" b="1" u="sng" dirty="0">
                <a:solidFill>
                  <a:schemeClr val="bg1"/>
                </a:solidFill>
              </a:rPr>
              <a:t>28, 2017</a:t>
            </a:r>
          </a:p>
          <a:p>
            <a:pPr marL="1252728" lvl="1" indent="-457200">
              <a:buClr>
                <a:schemeClr val="bg1">
                  <a:lumMod val="75000"/>
                  <a:lumOff val="25000"/>
                </a:schemeClr>
              </a:buClr>
              <a:buFont typeface="Wingdings" panose="05000000000000000000" pitchFamily="2" charset="2"/>
              <a:buChar char="v"/>
            </a:pPr>
            <a:r>
              <a:rPr lang="en-US" sz="2400" b="1" u="sng" dirty="0" smtClean="0">
                <a:solidFill>
                  <a:schemeClr val="bg1"/>
                </a:solidFill>
              </a:rPr>
              <a:t>45-day </a:t>
            </a:r>
            <a:r>
              <a:rPr lang="en-US" sz="2400" b="1" u="sng" dirty="0">
                <a:solidFill>
                  <a:schemeClr val="bg1"/>
                </a:solidFill>
              </a:rPr>
              <a:t>Tribal Consultation and Urban Confer on a draft Indian Health Service Headquarters Information Technology Service Catalog</a:t>
            </a:r>
            <a:r>
              <a:rPr lang="en-US" sz="2400" b="1" u="sng" dirty="0" smtClean="0">
                <a:solidFill>
                  <a:schemeClr val="bg1"/>
                </a:solidFill>
              </a:rPr>
              <a:t>.</a:t>
            </a:r>
            <a:endParaRPr lang="en-US" sz="2400" b="1" u="sng" dirty="0">
              <a:solidFill>
                <a:schemeClr val="bg1"/>
              </a:solidFill>
            </a:endParaRPr>
          </a:p>
          <a:p>
            <a:pPr marL="0">
              <a:buClr>
                <a:schemeClr val="bg1">
                  <a:lumMod val="75000"/>
                  <a:lumOff val="25000"/>
                </a:schemeClr>
              </a:buClr>
            </a:pPr>
            <a:endParaRPr lang="en-US" sz="2600" b="1" u="sng" dirty="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a:solidFill>
                  <a:schemeClr val="bg1"/>
                </a:solidFill>
              </a:rPr>
              <a:t>June 26, 2017</a:t>
            </a:r>
          </a:p>
          <a:p>
            <a:pPr marL="1252728" lvl="1" indent="-457200">
              <a:buClr>
                <a:schemeClr val="bg1">
                  <a:lumMod val="75000"/>
                  <a:lumOff val="25000"/>
                </a:schemeClr>
              </a:buClr>
              <a:buFont typeface="Wingdings" panose="05000000000000000000" pitchFamily="2" charset="2"/>
              <a:buChar char="v"/>
            </a:pPr>
            <a:r>
              <a:rPr lang="en-US" sz="2400" b="1" u="sng" dirty="0" smtClean="0">
                <a:solidFill>
                  <a:schemeClr val="bg1"/>
                </a:solidFill>
              </a:rPr>
              <a:t>Announced </a:t>
            </a:r>
            <a:r>
              <a:rPr lang="en-US" sz="2400" b="1" u="sng" dirty="0">
                <a:solidFill>
                  <a:schemeClr val="bg1"/>
                </a:solidFill>
              </a:rPr>
              <a:t>two listening sessions related to the Resource and Patient Management System Electronic Health Record</a:t>
            </a:r>
            <a:r>
              <a:rPr lang="en-US" sz="2400" b="1" u="sng" dirty="0" smtClean="0">
                <a:solidFill>
                  <a:schemeClr val="bg1"/>
                </a:solidFill>
              </a:rPr>
              <a:t>.</a:t>
            </a:r>
          </a:p>
          <a:p>
            <a:pPr marL="0">
              <a:buClr>
                <a:schemeClr val="bg1">
                  <a:lumMod val="75000"/>
                  <a:lumOff val="25000"/>
                </a:schemeClr>
              </a:buClr>
            </a:pPr>
            <a:endParaRPr lang="en-US" sz="2600" b="1" u="sng" dirty="0">
              <a:solidFill>
                <a:schemeClr val="bg1"/>
              </a:solidFill>
            </a:endParaRPr>
          </a:p>
          <a:p>
            <a:pPr marL="1252728" lvl="1" indent="-457200">
              <a:buClr>
                <a:schemeClr val="bg1">
                  <a:lumMod val="75000"/>
                  <a:lumOff val="25000"/>
                </a:schemeClr>
              </a:buClr>
              <a:buFont typeface="Wingdings" panose="05000000000000000000" pitchFamily="2" charset="2"/>
              <a:buChar char="v"/>
            </a:pPr>
            <a:r>
              <a:rPr lang="en-US" sz="2400" b="1" u="sng" dirty="0">
                <a:solidFill>
                  <a:schemeClr val="bg1"/>
                </a:solidFill>
              </a:rPr>
              <a:t>The Acting Director writes to Tribal Leaders to encourage them to update the Facilities Engineering Deficiency System Database by September 1</a:t>
            </a:r>
            <a:r>
              <a:rPr lang="en-US" sz="2400" b="1" u="sng" dirty="0" smtClean="0">
                <a:solidFill>
                  <a:schemeClr val="bg1"/>
                </a:solidFill>
              </a:rPr>
              <a:t>.</a:t>
            </a:r>
            <a:endParaRPr lang="en-US" sz="2400" b="1" u="sng" dirty="0">
              <a:solidFill>
                <a:schemeClr val="bg1"/>
              </a:solidFill>
            </a:endParaRPr>
          </a:p>
          <a:p>
            <a:pPr marL="0">
              <a:buClr>
                <a:schemeClr val="bg1">
                  <a:lumMod val="75000"/>
                  <a:lumOff val="25000"/>
                </a:schemeClr>
              </a:buClr>
            </a:pPr>
            <a:endParaRPr lang="en-US" sz="2600" b="1" u="sng" dirty="0">
              <a:solidFill>
                <a:schemeClr val="bg1"/>
              </a:solidFill>
            </a:endParaRPr>
          </a:p>
          <a:p>
            <a:pPr marL="457200" indent="-457200">
              <a:buClr>
                <a:schemeClr val="bg1">
                  <a:lumMod val="75000"/>
                  <a:lumOff val="25000"/>
                </a:schemeClr>
              </a:buClr>
              <a:buFont typeface="Wingdings" panose="05000000000000000000" pitchFamily="2" charset="2"/>
              <a:buChar char="v"/>
            </a:pPr>
            <a:r>
              <a:rPr lang="en-US" sz="2600" b="1" u="sng" dirty="0">
                <a:solidFill>
                  <a:schemeClr val="bg1"/>
                </a:solidFill>
              </a:rPr>
              <a:t>June 23, 2017</a:t>
            </a:r>
          </a:p>
          <a:p>
            <a:pPr marL="1252728" lvl="1" indent="-457200">
              <a:buClr>
                <a:schemeClr val="bg1">
                  <a:lumMod val="75000"/>
                  <a:lumOff val="25000"/>
                </a:schemeClr>
              </a:buClr>
              <a:buFont typeface="Wingdings" panose="05000000000000000000" pitchFamily="2" charset="2"/>
              <a:buChar char="v"/>
            </a:pPr>
            <a:r>
              <a:rPr lang="en-US" sz="2400" b="1" u="sng" dirty="0">
                <a:solidFill>
                  <a:schemeClr val="bg1"/>
                </a:solidFill>
              </a:rPr>
              <a:t>The Acting Director writes to invite Tribal Leaders and Urban Indian Organization Leaders to attend the upcoming Indian Health Service Listening Session on Behavioral Health, being held during the 2017 American Indian and Alaska Native (AI/AN) National Behavioral Health Conference. The Listening Session is scheduled for the morning of Tuesday, August 15. [PDF - 245 KB]</a:t>
            </a:r>
          </a:p>
          <a:p>
            <a:pPr marL="0">
              <a:buClr>
                <a:schemeClr val="bg1">
                  <a:lumMod val="75000"/>
                  <a:lumOff val="25000"/>
                </a:schemeClr>
              </a:buClr>
            </a:pPr>
            <a:endParaRPr lang="en-US" sz="2600" b="1" u="sng" dirty="0" smtClean="0">
              <a:solidFill>
                <a:schemeClr val="bg1"/>
              </a:solidFill>
            </a:endParaRPr>
          </a:p>
          <a:p>
            <a:pPr marL="0">
              <a:buClr>
                <a:schemeClr val="bg1">
                  <a:lumMod val="75000"/>
                  <a:lumOff val="25000"/>
                </a:schemeClr>
              </a:buClr>
            </a:pPr>
            <a:endParaRPr lang="en-US" sz="2600" b="1" u="sng" dirty="0">
              <a:solidFill>
                <a:schemeClr val="bg1"/>
              </a:solidFill>
            </a:endParaRPr>
          </a:p>
          <a:p>
            <a:pPr marL="0" marR="0">
              <a:spcBef>
                <a:spcPts val="0"/>
              </a:spcBef>
              <a:spcAft>
                <a:spcPts val="0"/>
              </a:spcAft>
            </a:pPr>
            <a:r>
              <a:rPr lang="en-US" sz="2800" u="sng" dirty="0">
                <a:solidFill>
                  <a:srgbClr val="0563C1"/>
                </a:solidFill>
                <a:latin typeface="Times New Roman" panose="02020603050405020304" pitchFamily="18" charset="0"/>
                <a:ea typeface="Calibri" panose="020F0502020204030204" pitchFamily="34" charset="0"/>
                <a:hlinkClick r:id="rId6"/>
              </a:rPr>
              <a:t>https://www.ihs.gov/newsroom/triballeaderletters/</a:t>
            </a:r>
            <a:endParaRPr lang="en-US" sz="2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fontAlgn="base">
              <a:spcAft>
                <a:spcPct val="0"/>
              </a:spcAft>
              <a:buClrTx/>
              <a:buSzTx/>
              <a:defRPr/>
            </a:pPr>
            <a:endParaRPr lang="en-US" b="1" kern="0" dirty="0">
              <a:solidFill>
                <a:srgbClr val="000000"/>
              </a:solidFill>
              <a:latin typeface="+mj-lt"/>
            </a:endParaRPr>
          </a:p>
        </p:txBody>
      </p:sp>
      <p:sp>
        <p:nvSpPr>
          <p:cNvPr id="7" name="Title 1"/>
          <p:cNvSpPr txBox="1">
            <a:spLocks/>
          </p:cNvSpPr>
          <p:nvPr/>
        </p:nvSpPr>
        <p:spPr>
          <a:xfrm>
            <a:off x="872128" y="304800"/>
            <a:ext cx="6934200" cy="1477962"/>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a:solidFill>
                  <a:prstClr val="black"/>
                </a:solidFill>
              </a:rPr>
              <a:t/>
            </a:r>
            <a:br>
              <a:rPr lang="en-US" sz="4000" dirty="0">
                <a:solidFill>
                  <a:prstClr val="black"/>
                </a:solidFill>
              </a:rPr>
            </a:br>
            <a:endParaRPr lang="en-US" sz="4000" dirty="0">
              <a:solidFill>
                <a:schemeClr val="bg1"/>
              </a:solidFill>
            </a:endParaRPr>
          </a:p>
        </p:txBody>
      </p:sp>
      <p:sp>
        <p:nvSpPr>
          <p:cNvPr id="8" name="TextBox 7"/>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284476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endParaRPr lang="en-US" sz="2800" b="1" kern="0" dirty="0">
              <a:solidFill>
                <a:srgbClr val="000000"/>
              </a:solidFill>
              <a:latin typeface="Arial"/>
            </a:endParaRPr>
          </a:p>
          <a:p>
            <a:pPr marL="342900" indent="-342900">
              <a:buClr>
                <a:schemeClr val="bg1">
                  <a:lumMod val="75000"/>
                  <a:lumOff val="25000"/>
                </a:schemeClr>
              </a:buClr>
              <a:buFont typeface="Wingdings" pitchFamily="2" charset="2"/>
              <a:buChar char="v"/>
            </a:pPr>
            <a:r>
              <a:rPr lang="en-US" sz="2800" b="1" u="sng" dirty="0" smtClean="0">
                <a:solidFill>
                  <a:srgbClr val="000000"/>
                </a:solidFill>
                <a:cs typeface="Arial" panose="020B0604020202020204" pitchFamily="34" charset="0"/>
              </a:rPr>
              <a:t>FY17 </a:t>
            </a:r>
            <a:r>
              <a:rPr lang="en-US" sz="2800" b="1" u="sng" dirty="0">
                <a:solidFill>
                  <a:srgbClr val="000000"/>
                </a:solidFill>
                <a:cs typeface="Arial" panose="020B0604020202020204" pitchFamily="34" charset="0"/>
              </a:rPr>
              <a:t>CHEF </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$684,211 </a:t>
            </a:r>
            <a:r>
              <a:rPr lang="en-US" sz="2200" b="1" u="sng" dirty="0">
                <a:solidFill>
                  <a:srgbClr val="000000"/>
                </a:solidFill>
                <a:cs typeface="Arial" panose="020B0604020202020204" pitchFamily="34" charset="0"/>
              </a:rPr>
              <a:t>submitted for Portland </a:t>
            </a:r>
            <a:r>
              <a:rPr lang="en-US" sz="2200" b="1" u="sng" dirty="0" smtClean="0">
                <a:solidFill>
                  <a:srgbClr val="000000"/>
                </a:solidFill>
                <a:cs typeface="Arial" panose="020B0604020202020204" pitchFamily="34" charset="0"/>
              </a:rPr>
              <a:t>Area</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$409,232 has been returned </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Current balance: $39,954,807 (</a:t>
            </a:r>
            <a:r>
              <a:rPr lang="en-US" sz="1400" b="1" u="sng" dirty="0" smtClean="0">
                <a:solidFill>
                  <a:srgbClr val="000000"/>
                </a:solidFill>
                <a:cs typeface="Arial" panose="020B0604020202020204" pitchFamily="34" charset="0"/>
              </a:rPr>
              <a:t>as of June 20, 2017</a:t>
            </a:r>
            <a:r>
              <a:rPr lang="en-US" sz="2200" b="1" u="sng" dirty="0" smtClean="0">
                <a:solidFill>
                  <a:srgbClr val="000000"/>
                </a:solidFill>
                <a:cs typeface="Arial" panose="020B0604020202020204" pitchFamily="34" charset="0"/>
              </a:rPr>
              <a:t>).</a:t>
            </a:r>
            <a:endParaRPr lang="en-US" sz="2200" b="1" u="sng" dirty="0">
              <a:solidFill>
                <a:srgbClr val="000000"/>
              </a:solidFill>
              <a:cs typeface="Arial" panose="020B0604020202020204" pitchFamily="34" charset="0"/>
            </a:endParaRPr>
          </a:p>
          <a:p>
            <a:pPr marL="800100" lvl="1" indent="-342900" fontAlgn="base">
              <a:spcAft>
                <a:spcPct val="0"/>
              </a:spcAft>
              <a:buClrTx/>
              <a:buSzTx/>
              <a:buFont typeface="Wingdings" panose="05000000000000000000" pitchFamily="2" charset="2"/>
              <a:buChar char="v"/>
              <a:defRPr/>
            </a:pPr>
            <a:endParaRPr lang="en-US" sz="2200" kern="0" dirty="0">
              <a:solidFill>
                <a:srgbClr val="000000"/>
              </a:solidFill>
              <a:latin typeface="Arial"/>
            </a:endParaRPr>
          </a:p>
          <a:p>
            <a:pPr marL="0">
              <a:buClr>
                <a:schemeClr val="bg1">
                  <a:lumMod val="75000"/>
                  <a:lumOff val="25000"/>
                </a:schemeClr>
              </a:buClr>
            </a:pPr>
            <a:endParaRPr lang="en-US" sz="2200" b="1" u="sng" dirty="0">
              <a:solidFill>
                <a:srgbClr val="000000"/>
              </a:solidFill>
              <a:latin typeface="+mj-lt"/>
              <a:cs typeface="Arial" panose="020B0604020202020204" pitchFamily="34" charset="0"/>
            </a:endParaRPr>
          </a:p>
          <a:p>
            <a:pPr marL="457200" lvl="1" indent="0" fontAlgn="base">
              <a:spcAft>
                <a:spcPct val="0"/>
              </a:spcAft>
              <a:buClrTx/>
              <a:buSzTx/>
              <a:defRPr/>
            </a:pPr>
            <a:endParaRPr lang="en-US" sz="2200" b="1" kern="0" dirty="0">
              <a:solidFill>
                <a:srgbClr val="000000"/>
              </a:solidFill>
              <a:latin typeface="Arial"/>
            </a:endParaRPr>
          </a:p>
          <a:p>
            <a:pPr marL="457200" lvl="1" indent="0" fontAlgn="base">
              <a:spcAft>
                <a:spcPct val="0"/>
              </a:spcAft>
              <a:buClrTx/>
              <a:buSzTx/>
              <a:defRPr/>
            </a:pPr>
            <a:endParaRPr lang="en-US" sz="2200" b="1" kern="0" dirty="0">
              <a:solidFill>
                <a:srgbClr val="000000"/>
              </a:solidFill>
              <a:latin typeface="Arial"/>
            </a:endParaRPr>
          </a:p>
          <a:p>
            <a:pPr marL="1138428" lvl="1" indent="-342900">
              <a:buClrTx/>
              <a:buSzTx/>
              <a:buFont typeface="Wingdings" panose="05000000000000000000" pitchFamily="2" charset="2"/>
              <a:buChar char="v"/>
            </a:pPr>
            <a:endParaRPr lang="en-US"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3529038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800" b="1" u="sng" dirty="0" smtClean="0">
                <a:solidFill>
                  <a:srgbClr val="000000"/>
                </a:solidFill>
                <a:cs typeface="Arial" panose="020B0604020202020204" pitchFamily="34" charset="0"/>
              </a:rPr>
              <a:t>AI/AN National Behavioral Health Conference </a:t>
            </a:r>
            <a:endParaRPr lang="en-US" sz="28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Joint collaboration between IHS and NIHB</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Fostering Resilience through celebration of Tribal best practice</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Location – </a:t>
            </a:r>
            <a:r>
              <a:rPr lang="en-US" sz="2200" b="1" u="sng" dirty="0" err="1" smtClean="0">
                <a:solidFill>
                  <a:srgbClr val="000000"/>
                </a:solidFill>
                <a:cs typeface="Arial" panose="020B0604020202020204" pitchFamily="34" charset="0"/>
              </a:rPr>
              <a:t>Hardrock</a:t>
            </a:r>
            <a:r>
              <a:rPr lang="en-US" sz="2200" b="1" u="sng" dirty="0" smtClean="0">
                <a:solidFill>
                  <a:srgbClr val="000000"/>
                </a:solidFill>
                <a:cs typeface="Arial" panose="020B0604020202020204" pitchFamily="34" charset="0"/>
              </a:rPr>
              <a:t> Casino Hotel, Tulsa OK</a:t>
            </a:r>
          </a:p>
          <a:p>
            <a:pPr marL="1138428" lvl="1" indent="-342900">
              <a:buClr>
                <a:schemeClr val="bg1">
                  <a:lumMod val="75000"/>
                  <a:lumOff val="25000"/>
                </a:schemeClr>
              </a:buClr>
              <a:buFont typeface="Wingdings" pitchFamily="2" charset="2"/>
              <a:buChar char="v"/>
            </a:pPr>
            <a:r>
              <a:rPr lang="en-US" sz="2200" b="1" u="sng" dirty="0" smtClean="0">
                <a:solidFill>
                  <a:srgbClr val="000000"/>
                </a:solidFill>
                <a:cs typeface="Arial" panose="020B0604020202020204" pitchFamily="34" charset="0"/>
              </a:rPr>
              <a:t>Date – August 15 – 17, 2017</a:t>
            </a: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400" dirty="0">
                <a:solidFill>
                  <a:schemeClr val="bg1"/>
                </a:solidFill>
                <a:latin typeface="Arial" panose="020B0604020202020204" pitchFamily="34" charset="0"/>
                <a:cs typeface="Arial" panose="020B0604020202020204" pitchFamily="34" charset="0"/>
                <a:hlinkClick r:id="rId6"/>
              </a:rPr>
              <a:t>http://</a:t>
            </a:r>
            <a:r>
              <a:rPr lang="en-US" sz="2400" dirty="0" smtClean="0">
                <a:solidFill>
                  <a:schemeClr val="bg1"/>
                </a:solidFill>
                <a:latin typeface="Arial" panose="020B0604020202020204" pitchFamily="34" charset="0"/>
                <a:cs typeface="Arial" panose="020B0604020202020204" pitchFamily="34" charset="0"/>
                <a:hlinkClick r:id="rId6"/>
              </a:rPr>
              <a:t>www.cvent.com/events/2017-ai-an-national-behavioral-health-conference/event-summary-31de468d0e6748f8853fc8dec152a2f0.aspx</a:t>
            </a:r>
            <a:endParaRPr lang="en-US" sz="2400" dirty="0" smtClean="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4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800100" lvl="1" indent="-342900" fontAlgn="base">
              <a:spcAft>
                <a:spcPct val="0"/>
              </a:spcAft>
              <a:buClrTx/>
              <a:buSzTx/>
              <a:buFont typeface="Wingdings" panose="05000000000000000000" pitchFamily="2" charset="2"/>
              <a:buChar char="v"/>
              <a:defRPr/>
            </a:pPr>
            <a:endParaRPr lang="en-US" sz="2200" kern="0" dirty="0">
              <a:solidFill>
                <a:srgbClr val="000000"/>
              </a:solidFill>
              <a:latin typeface="Arial"/>
            </a:endParaRPr>
          </a:p>
          <a:p>
            <a:pPr marL="0">
              <a:buClr>
                <a:schemeClr val="bg1">
                  <a:lumMod val="75000"/>
                  <a:lumOff val="25000"/>
                </a:schemeClr>
              </a:buClr>
            </a:pPr>
            <a:endParaRPr lang="en-US" sz="2200" b="1" u="sng" dirty="0">
              <a:solidFill>
                <a:srgbClr val="000000"/>
              </a:solidFill>
              <a:latin typeface="+mj-lt"/>
              <a:cs typeface="Arial" panose="020B0604020202020204" pitchFamily="34" charset="0"/>
            </a:endParaRPr>
          </a:p>
          <a:p>
            <a:pPr marL="457200" lvl="1" indent="0" fontAlgn="base">
              <a:spcAft>
                <a:spcPct val="0"/>
              </a:spcAft>
              <a:buClrTx/>
              <a:buSzTx/>
              <a:defRPr/>
            </a:pPr>
            <a:endParaRPr lang="en-US" sz="2200" b="1" kern="0" dirty="0">
              <a:solidFill>
                <a:srgbClr val="000000"/>
              </a:solidFill>
              <a:latin typeface="Arial"/>
            </a:endParaRPr>
          </a:p>
          <a:p>
            <a:pPr marL="457200" lvl="1" indent="0" fontAlgn="base">
              <a:spcAft>
                <a:spcPct val="0"/>
              </a:spcAft>
              <a:buClrTx/>
              <a:buSzTx/>
              <a:defRPr/>
            </a:pPr>
            <a:endParaRPr lang="en-US" sz="2200" b="1" kern="0" dirty="0">
              <a:solidFill>
                <a:srgbClr val="000000"/>
              </a:solidFill>
              <a:latin typeface="Arial"/>
            </a:endParaRPr>
          </a:p>
          <a:p>
            <a:pPr marL="1138428" lvl="1" indent="-342900">
              <a:buClrTx/>
              <a:buSzTx/>
              <a:buFont typeface="Wingdings" panose="05000000000000000000" pitchFamily="2" charset="2"/>
              <a:buChar char="v"/>
            </a:pPr>
            <a:endParaRPr lang="en-US"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1953088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8768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342900" indent="-342900">
              <a:buClr>
                <a:schemeClr val="bg1">
                  <a:lumMod val="75000"/>
                  <a:lumOff val="25000"/>
                </a:schemeClr>
              </a:buClr>
              <a:buFont typeface="Wingdings" pitchFamily="2" charset="2"/>
              <a:buChar char="v"/>
            </a:pPr>
            <a:r>
              <a:rPr lang="en-US" sz="2800" b="1" u="sng" dirty="0" smtClean="0">
                <a:solidFill>
                  <a:srgbClr val="000000"/>
                </a:solidFill>
                <a:cs typeface="Arial" panose="020B0604020202020204" pitchFamily="34" charset="0"/>
              </a:rPr>
              <a:t>Diabetes in Indian Country Conference </a:t>
            </a:r>
            <a:endParaRPr lang="en-US" sz="2800" b="1" u="sng" dirty="0">
              <a:solidFill>
                <a:srgbClr val="000000"/>
              </a:solidFill>
              <a:cs typeface="Arial" panose="020B0604020202020204" pitchFamily="34" charset="0"/>
            </a:endParaRPr>
          </a:p>
          <a:p>
            <a:pPr marL="1138428" lvl="1" indent="-342900">
              <a:buClr>
                <a:schemeClr val="bg1">
                  <a:lumMod val="75000"/>
                  <a:lumOff val="25000"/>
                </a:schemeClr>
              </a:buClr>
              <a:buFont typeface="Wingdings" pitchFamily="2" charset="2"/>
              <a:buChar char="v"/>
            </a:pPr>
            <a:r>
              <a:rPr lang="en-US" sz="2400" dirty="0">
                <a:solidFill>
                  <a:schemeClr val="bg1"/>
                </a:solidFill>
                <a:latin typeface="Arial" panose="020B0604020202020204" pitchFamily="34" charset="0"/>
                <a:cs typeface="Arial" panose="020B0604020202020204" pitchFamily="34" charset="0"/>
              </a:rPr>
              <a:t>IHS, Tribal, and Urban SDPI grantees, clinicians, and community health providers will: </a:t>
            </a:r>
          </a:p>
          <a:p>
            <a:pPr marL="1403604" lvl="2" indent="-342900">
              <a:buClr>
                <a:schemeClr val="bg1">
                  <a:lumMod val="75000"/>
                  <a:lumOff val="25000"/>
                </a:schemeClr>
              </a:buClr>
              <a:buFont typeface="Wingdings" pitchFamily="2" charset="2"/>
              <a:buChar char="v"/>
            </a:pPr>
            <a:r>
              <a:rPr lang="en-US" sz="2200" dirty="0">
                <a:solidFill>
                  <a:schemeClr val="bg1"/>
                </a:solidFill>
                <a:latin typeface="Arial" panose="020B0604020202020204" pitchFamily="34" charset="0"/>
                <a:cs typeface="Arial" panose="020B0604020202020204" pitchFamily="34" charset="0"/>
              </a:rPr>
              <a:t>LEARN the latest information and earn CME/CE </a:t>
            </a:r>
            <a:r>
              <a:rPr lang="en-US" sz="2200" dirty="0" smtClean="0">
                <a:solidFill>
                  <a:schemeClr val="bg1"/>
                </a:solidFill>
                <a:latin typeface="Arial" panose="020B0604020202020204" pitchFamily="34" charset="0"/>
                <a:cs typeface="Arial" panose="020B0604020202020204" pitchFamily="34" charset="0"/>
              </a:rPr>
              <a:t>credits </a:t>
            </a:r>
            <a:endParaRPr lang="en-US" sz="2200" dirty="0">
              <a:solidFill>
                <a:schemeClr val="bg1"/>
              </a:solidFill>
              <a:latin typeface="Arial" panose="020B0604020202020204" pitchFamily="34" charset="0"/>
              <a:cs typeface="Arial" panose="020B0604020202020204" pitchFamily="34" charset="0"/>
            </a:endParaRP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NETWORK </a:t>
            </a:r>
            <a:r>
              <a:rPr lang="en-US" sz="2200" dirty="0">
                <a:solidFill>
                  <a:schemeClr val="bg1"/>
                </a:solidFill>
                <a:latin typeface="Arial" panose="020B0604020202020204" pitchFamily="34" charset="0"/>
                <a:cs typeface="Arial" panose="020B0604020202020204" pitchFamily="34" charset="0"/>
              </a:rPr>
              <a:t>with other grantees and clinicians </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SHARE </a:t>
            </a:r>
            <a:r>
              <a:rPr lang="en-US" sz="2200" dirty="0">
                <a:solidFill>
                  <a:schemeClr val="bg1"/>
                </a:solidFill>
                <a:latin typeface="Arial" panose="020B0604020202020204" pitchFamily="34" charset="0"/>
                <a:cs typeface="Arial" panose="020B0604020202020204" pitchFamily="34" charset="0"/>
              </a:rPr>
              <a:t>best practices </a:t>
            </a:r>
          </a:p>
          <a:p>
            <a:pPr marL="1403604" lvl="2" indent="-342900">
              <a:buClr>
                <a:schemeClr val="bg1">
                  <a:lumMod val="75000"/>
                  <a:lumOff val="25000"/>
                </a:schemeClr>
              </a:buClr>
              <a:buFont typeface="Wingdings" pitchFamily="2" charset="2"/>
              <a:buChar char="v"/>
            </a:pPr>
            <a:r>
              <a:rPr lang="en-US" sz="2200" dirty="0" smtClean="0">
                <a:solidFill>
                  <a:schemeClr val="bg1"/>
                </a:solidFill>
                <a:latin typeface="Arial" panose="020B0604020202020204" pitchFamily="34" charset="0"/>
                <a:cs typeface="Arial" panose="020B0604020202020204" pitchFamily="34" charset="0"/>
              </a:rPr>
              <a:t>SHOWCASE </a:t>
            </a:r>
            <a:r>
              <a:rPr lang="en-US" sz="2200" dirty="0">
                <a:solidFill>
                  <a:schemeClr val="bg1"/>
                </a:solidFill>
                <a:latin typeface="Arial" panose="020B0604020202020204" pitchFamily="34" charset="0"/>
                <a:cs typeface="Arial" panose="020B0604020202020204" pitchFamily="34" charset="0"/>
              </a:rPr>
              <a:t>their successful work in AI/AN </a:t>
            </a:r>
            <a:r>
              <a:rPr lang="en-US" sz="2200" dirty="0" smtClean="0">
                <a:solidFill>
                  <a:schemeClr val="bg1"/>
                </a:solidFill>
                <a:latin typeface="Arial" panose="020B0604020202020204" pitchFamily="34" charset="0"/>
                <a:cs typeface="Arial" panose="020B0604020202020204" pitchFamily="34" charset="0"/>
              </a:rPr>
              <a:t>communities</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September 19-21</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Hyatt Regency Albuquerque</a:t>
            </a:r>
          </a:p>
          <a:p>
            <a:pPr marL="1403604" lvl="2" indent="-342900">
              <a:buClr>
                <a:prstClr val="black">
                  <a:lumMod val="75000"/>
                  <a:lumOff val="25000"/>
                </a:prstClr>
              </a:buClr>
              <a:buFont typeface="Wingdings" panose="05000000000000000000" pitchFamily="2" charset="2"/>
              <a:buChar char="v"/>
            </a:pPr>
            <a:r>
              <a:rPr lang="en-US" sz="2000" dirty="0">
                <a:solidFill>
                  <a:prstClr val="black"/>
                </a:solidFill>
                <a:latin typeface="Arial" panose="020B0604020202020204" pitchFamily="34" charset="0"/>
                <a:cs typeface="Arial" panose="020B0604020202020204" pitchFamily="34" charset="0"/>
              </a:rPr>
              <a:t>Albuquerque, NM</a:t>
            </a:r>
          </a:p>
          <a:p>
            <a:pPr marL="1403604" lvl="2" indent="-342900">
              <a:buClr>
                <a:schemeClr val="bg1">
                  <a:lumMod val="75000"/>
                  <a:lumOff val="25000"/>
                </a:schemeClr>
              </a:buClr>
              <a:buFont typeface="Wingdings" pitchFamily="2" charset="2"/>
              <a:buChar char="v"/>
            </a:pPr>
            <a:r>
              <a:rPr lang="en-US" sz="2200" dirty="0">
                <a:solidFill>
                  <a:schemeClr val="bg1"/>
                </a:solidFill>
                <a:latin typeface="Arial" panose="020B0604020202020204" pitchFamily="34" charset="0"/>
                <a:cs typeface="Arial" panose="020B0604020202020204" pitchFamily="34" charset="0"/>
                <a:hlinkClick r:id="rId6"/>
              </a:rPr>
              <a:t>https://www.diabetesinindiancountry.com/ehome/index.php?eventid=235113</a:t>
            </a:r>
            <a:r>
              <a:rPr lang="en-US" sz="2200" dirty="0" smtClean="0">
                <a:solidFill>
                  <a:schemeClr val="bg1"/>
                </a:solidFill>
                <a:latin typeface="Arial" panose="020B0604020202020204" pitchFamily="34" charset="0"/>
                <a:cs typeface="Arial" panose="020B0604020202020204" pitchFamily="34" charset="0"/>
                <a:hlinkClick r:id="rId6"/>
              </a:rPr>
              <a:t>&amp;</a:t>
            </a:r>
            <a:endParaRPr lang="en-US" sz="2200" dirty="0" smtClean="0">
              <a:solidFill>
                <a:schemeClr val="bg1"/>
              </a:solidFill>
              <a:latin typeface="Arial" panose="020B0604020202020204" pitchFamily="34" charset="0"/>
              <a:cs typeface="Arial" panose="020B0604020202020204" pitchFamily="34" charset="0"/>
            </a:endParaRPr>
          </a:p>
          <a:p>
            <a:pPr marL="1403604" lvl="2" indent="-342900">
              <a:buClr>
                <a:schemeClr val="bg1">
                  <a:lumMod val="75000"/>
                  <a:lumOff val="25000"/>
                </a:schemeClr>
              </a:buClr>
              <a:buFont typeface="Wingdings" pitchFamily="2" charset="2"/>
              <a:buChar char="v"/>
            </a:pPr>
            <a:endParaRPr lang="en-US" sz="2200" dirty="0">
              <a:solidFill>
                <a:schemeClr val="bg1"/>
              </a:solidFill>
              <a:latin typeface="Arial" panose="020B0604020202020204" pitchFamily="34" charset="0"/>
              <a:cs typeface="Arial" panose="020B0604020202020204" pitchFamily="34" charset="0"/>
            </a:endParaRPr>
          </a:p>
          <a:p>
            <a:pPr marL="1138428" lvl="1" indent="-342900">
              <a:buClr>
                <a:schemeClr val="bg1">
                  <a:lumMod val="75000"/>
                  <a:lumOff val="25000"/>
                </a:schemeClr>
              </a:buClr>
              <a:buFont typeface="Wingdings" pitchFamily="2" charset="2"/>
              <a:buChar char="v"/>
            </a:pPr>
            <a:endParaRPr lang="en-US" sz="2200" b="1" u="sng" dirty="0">
              <a:solidFill>
                <a:srgbClr val="000000"/>
              </a:solidFill>
              <a:cs typeface="Arial" panose="020B0604020202020204" pitchFamily="34" charset="0"/>
            </a:endParaRPr>
          </a:p>
          <a:p>
            <a:pPr marL="800100" lvl="1" indent="-342900" fontAlgn="base">
              <a:spcAft>
                <a:spcPct val="0"/>
              </a:spcAft>
              <a:buClrTx/>
              <a:buSzTx/>
              <a:buFont typeface="Wingdings" panose="05000000000000000000" pitchFamily="2" charset="2"/>
              <a:buChar char="v"/>
              <a:defRPr/>
            </a:pPr>
            <a:endParaRPr lang="en-US" sz="2200" kern="0" dirty="0">
              <a:solidFill>
                <a:srgbClr val="000000"/>
              </a:solidFill>
              <a:latin typeface="Arial"/>
            </a:endParaRPr>
          </a:p>
          <a:p>
            <a:pPr marL="0">
              <a:buClr>
                <a:schemeClr val="bg1">
                  <a:lumMod val="75000"/>
                  <a:lumOff val="25000"/>
                </a:schemeClr>
              </a:buClr>
            </a:pPr>
            <a:endParaRPr lang="en-US" sz="2200" b="1" u="sng" dirty="0">
              <a:solidFill>
                <a:srgbClr val="000000"/>
              </a:solidFill>
              <a:latin typeface="+mj-lt"/>
              <a:cs typeface="Arial" panose="020B0604020202020204" pitchFamily="34" charset="0"/>
            </a:endParaRPr>
          </a:p>
          <a:p>
            <a:pPr marL="457200" lvl="1" indent="0" fontAlgn="base">
              <a:spcAft>
                <a:spcPct val="0"/>
              </a:spcAft>
              <a:buClrTx/>
              <a:buSzTx/>
              <a:defRPr/>
            </a:pPr>
            <a:endParaRPr lang="en-US" sz="2200" b="1" kern="0" dirty="0">
              <a:solidFill>
                <a:srgbClr val="000000"/>
              </a:solidFill>
              <a:latin typeface="Arial"/>
            </a:endParaRPr>
          </a:p>
          <a:p>
            <a:pPr marL="457200" lvl="1" indent="0" fontAlgn="base">
              <a:spcAft>
                <a:spcPct val="0"/>
              </a:spcAft>
              <a:buClrTx/>
              <a:buSzTx/>
              <a:defRPr/>
            </a:pPr>
            <a:endParaRPr lang="en-US" sz="2200" b="1" kern="0" dirty="0">
              <a:solidFill>
                <a:srgbClr val="000000"/>
              </a:solidFill>
              <a:latin typeface="Arial"/>
            </a:endParaRPr>
          </a:p>
          <a:p>
            <a:pPr marL="1138428" lvl="1" indent="-342900">
              <a:buClrTx/>
              <a:buSzTx/>
              <a:buFont typeface="Wingdings" panose="05000000000000000000" pitchFamily="2" charset="2"/>
              <a:buChar char="v"/>
            </a:pPr>
            <a:endParaRPr lang="en-US" dirty="0">
              <a:solidFill>
                <a:schemeClr val="bg1"/>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4150486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447800"/>
            <a:ext cx="8686800" cy="54102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endParaRPr lang="en-US" sz="2800" b="1" u="sng" kern="0" dirty="0" smtClean="0">
              <a:solidFill>
                <a:srgbClr val="000000"/>
              </a:solidFill>
              <a:latin typeface="+mj-lt"/>
            </a:endParaRPr>
          </a:p>
          <a:p>
            <a:pPr marL="457200" indent="-457200" fontAlgn="base">
              <a:spcAft>
                <a:spcPct val="0"/>
              </a:spcAft>
              <a:buClrTx/>
              <a:buSzTx/>
              <a:buFont typeface="Wingdings" panose="05000000000000000000" pitchFamily="2" charset="2"/>
              <a:buChar char="v"/>
              <a:defRPr/>
            </a:pPr>
            <a:r>
              <a:rPr lang="en-US" sz="2800" b="1" u="sng" kern="0" dirty="0" smtClean="0">
                <a:solidFill>
                  <a:srgbClr val="000000"/>
                </a:solidFill>
                <a:latin typeface="+mj-lt"/>
              </a:rPr>
              <a:t>IHS FY </a:t>
            </a:r>
            <a:r>
              <a:rPr lang="en-US" sz="2800" b="1" u="sng" kern="0" dirty="0">
                <a:solidFill>
                  <a:srgbClr val="000000"/>
                </a:solidFill>
                <a:latin typeface="+mj-lt"/>
              </a:rPr>
              <a:t>2017 </a:t>
            </a:r>
            <a:r>
              <a:rPr lang="en-US" sz="2800" b="1" u="sng" kern="0" dirty="0" smtClean="0">
                <a:solidFill>
                  <a:srgbClr val="000000"/>
                </a:solidFill>
                <a:latin typeface="+mj-lt"/>
              </a:rPr>
              <a:t>Enacted Budget</a:t>
            </a:r>
            <a:endParaRPr lang="en-US" sz="2800" b="1" u="sng" kern="0" dirty="0">
              <a:solidFill>
                <a:srgbClr val="000000"/>
              </a:solidFill>
              <a:latin typeface="+mj-lt"/>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mj-lt"/>
              </a:rPr>
              <a:t>FY 17 enacted budget is a 3.7% increase above the FY 16 final enacted level, </a:t>
            </a:r>
            <a:r>
              <a:rPr lang="en-US" sz="2200" dirty="0">
                <a:solidFill>
                  <a:schemeClr val="bg1"/>
                </a:solidFill>
                <a:latin typeface="+mj-lt"/>
              </a:rPr>
              <a:t>4.8% </a:t>
            </a:r>
            <a:r>
              <a:rPr lang="en-US" sz="2200" dirty="0" smtClean="0">
                <a:solidFill>
                  <a:schemeClr val="bg1"/>
                </a:solidFill>
                <a:latin typeface="+mj-lt"/>
              </a:rPr>
              <a:t>including CSC. </a:t>
            </a:r>
            <a:endParaRPr lang="en-US" sz="22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200" dirty="0" smtClean="0">
                <a:solidFill>
                  <a:schemeClr val="bg1"/>
                </a:solidFill>
                <a:latin typeface="+mj-lt"/>
              </a:rPr>
              <a:t>Summary of Increases: </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Current Services</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Staffing for New Facilities (SD &amp; OK)</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Behavioral Health</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Other Services (Prescription Drug </a:t>
            </a:r>
            <a:r>
              <a:rPr lang="en-US" sz="2000" dirty="0">
                <a:solidFill>
                  <a:schemeClr val="bg1"/>
                </a:solidFill>
                <a:latin typeface="+mj-lt"/>
              </a:rPr>
              <a:t>M</a:t>
            </a:r>
            <a:r>
              <a:rPr lang="en-US" sz="2000" dirty="0" smtClean="0">
                <a:solidFill>
                  <a:schemeClr val="bg1"/>
                </a:solidFill>
                <a:latin typeface="+mj-lt"/>
              </a:rPr>
              <a:t>onitoring, Domestic </a:t>
            </a:r>
            <a:r>
              <a:rPr lang="en-US" sz="2000" dirty="0">
                <a:solidFill>
                  <a:schemeClr val="bg1"/>
                </a:solidFill>
                <a:latin typeface="+mj-lt"/>
              </a:rPr>
              <a:t>V</a:t>
            </a:r>
            <a:r>
              <a:rPr lang="en-US" sz="2000" dirty="0" smtClean="0">
                <a:solidFill>
                  <a:schemeClr val="bg1"/>
                </a:solidFill>
                <a:latin typeface="+mj-lt"/>
              </a:rPr>
              <a:t>iolence </a:t>
            </a:r>
            <a:r>
              <a:rPr lang="en-US" sz="2000" dirty="0">
                <a:solidFill>
                  <a:schemeClr val="bg1"/>
                </a:solidFill>
                <a:latin typeface="+mj-lt"/>
              </a:rPr>
              <a:t>P</a:t>
            </a:r>
            <a:r>
              <a:rPr lang="en-US" sz="2000" dirty="0" smtClean="0">
                <a:solidFill>
                  <a:schemeClr val="bg1"/>
                </a:solidFill>
                <a:latin typeface="+mj-lt"/>
              </a:rPr>
              <a:t>revention, Accreditation </a:t>
            </a:r>
            <a:r>
              <a:rPr lang="en-US" sz="2000" dirty="0">
                <a:solidFill>
                  <a:schemeClr val="bg1"/>
                </a:solidFill>
                <a:latin typeface="+mj-lt"/>
              </a:rPr>
              <a:t>E</a:t>
            </a:r>
            <a:r>
              <a:rPr lang="en-US" sz="2000" dirty="0" smtClean="0">
                <a:solidFill>
                  <a:schemeClr val="bg1"/>
                </a:solidFill>
                <a:latin typeface="+mj-lt"/>
              </a:rPr>
              <a:t>mergencies, Tribal Clinic Leases, O&amp;M, Alcohol Detox, Urban </a:t>
            </a:r>
            <a:r>
              <a:rPr lang="en-US" sz="2000" dirty="0">
                <a:solidFill>
                  <a:schemeClr val="bg1"/>
                </a:solidFill>
                <a:latin typeface="+mj-lt"/>
              </a:rPr>
              <a:t>H</a:t>
            </a:r>
            <a:r>
              <a:rPr lang="en-US" sz="2000" dirty="0" smtClean="0">
                <a:solidFill>
                  <a:schemeClr val="bg1"/>
                </a:solidFill>
                <a:latin typeface="+mj-lt"/>
              </a:rPr>
              <a:t>ealth, Indian Health Professions)</a:t>
            </a:r>
          </a:p>
          <a:p>
            <a:pPr marL="1065276" lvl="2"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Facilities</a:t>
            </a: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304231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447800"/>
            <a:ext cx="8686800" cy="5410200"/>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fontAlgn="base">
              <a:spcAft>
                <a:spcPct val="0"/>
              </a:spcAft>
              <a:buClrTx/>
              <a:buSzTx/>
              <a:buFont typeface="Wingdings" panose="05000000000000000000" pitchFamily="2" charset="2"/>
              <a:buChar char="v"/>
              <a:defRPr/>
            </a:pPr>
            <a:endParaRPr lang="en-US" sz="2800" b="1" u="sng" kern="0" dirty="0" smtClean="0">
              <a:solidFill>
                <a:srgbClr val="000000"/>
              </a:solidFill>
              <a:latin typeface="+mj-lt"/>
            </a:endParaRPr>
          </a:p>
          <a:p>
            <a:pPr marL="457200" indent="-457200" fontAlgn="base">
              <a:spcAft>
                <a:spcPct val="0"/>
              </a:spcAft>
              <a:buClrTx/>
              <a:buSzTx/>
              <a:buFont typeface="Wingdings" panose="05000000000000000000" pitchFamily="2" charset="2"/>
              <a:buChar char="v"/>
              <a:defRPr/>
            </a:pPr>
            <a:r>
              <a:rPr lang="en-US" sz="2800" b="1" u="sng" kern="0" dirty="0" smtClean="0">
                <a:solidFill>
                  <a:srgbClr val="000000"/>
                </a:solidFill>
                <a:latin typeface="+mj-lt"/>
              </a:rPr>
              <a:t>IHS FY </a:t>
            </a:r>
            <a:r>
              <a:rPr lang="en-US" sz="2800" b="1" u="sng" kern="0" dirty="0">
                <a:solidFill>
                  <a:srgbClr val="000000"/>
                </a:solidFill>
                <a:latin typeface="+mj-lt"/>
              </a:rPr>
              <a:t>2017 </a:t>
            </a:r>
            <a:r>
              <a:rPr lang="en-US" sz="2800" b="1" u="sng" kern="0" dirty="0" smtClean="0">
                <a:solidFill>
                  <a:srgbClr val="000000"/>
                </a:solidFill>
                <a:latin typeface="+mj-lt"/>
              </a:rPr>
              <a:t>Apportionments</a:t>
            </a:r>
            <a:endParaRPr lang="en-US" sz="2800" b="1" u="sng" kern="0" dirty="0">
              <a:solidFill>
                <a:srgbClr val="000000"/>
              </a:solidFill>
              <a:latin typeface="+mj-lt"/>
            </a:endParaRP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Apportionments were received on May 31</a:t>
            </a:r>
            <a:r>
              <a:rPr lang="en-US" sz="2200" kern="0" baseline="30000" dirty="0" smtClean="0">
                <a:solidFill>
                  <a:schemeClr val="bg1"/>
                </a:solidFill>
                <a:latin typeface="+mj-lt"/>
              </a:rPr>
              <a:t>st</a:t>
            </a:r>
            <a:r>
              <a:rPr lang="en-US" sz="2200" kern="0" dirty="0" smtClean="0">
                <a:solidFill>
                  <a:schemeClr val="bg1"/>
                </a:solidFill>
                <a:latin typeface="+mj-lt"/>
              </a:rPr>
              <a:t> for Services accounts based on the FY17 Spend Plan, less what had already been distributed. Funds received on May 31</a:t>
            </a:r>
            <a:r>
              <a:rPr lang="en-US" sz="2200" kern="0" baseline="30000" dirty="0" smtClean="0">
                <a:solidFill>
                  <a:schemeClr val="bg1"/>
                </a:solidFill>
                <a:latin typeface="+mj-lt"/>
              </a:rPr>
              <a:t>st</a:t>
            </a:r>
            <a:r>
              <a:rPr lang="en-US" sz="2200" kern="0" dirty="0" smtClean="0">
                <a:solidFill>
                  <a:schemeClr val="bg1"/>
                </a:solidFill>
                <a:latin typeface="+mj-lt"/>
              </a:rPr>
              <a:t> were fully distributed to Tribes.</a:t>
            </a:r>
          </a:p>
          <a:p>
            <a:pPr marL="800100" lvl="1" indent="-342900" fontAlgn="base">
              <a:spcAft>
                <a:spcPct val="0"/>
              </a:spcAft>
              <a:buClrTx/>
              <a:buSzTx/>
              <a:buFont typeface="Wingdings" panose="05000000000000000000" pitchFamily="2" charset="2"/>
              <a:buChar char="v"/>
              <a:defRPr/>
            </a:pPr>
            <a:r>
              <a:rPr lang="en-US" sz="2200" kern="0" dirty="0" smtClean="0">
                <a:solidFill>
                  <a:schemeClr val="bg1"/>
                </a:solidFill>
                <a:latin typeface="+mj-lt"/>
              </a:rPr>
              <a:t>Apportionments for Pay Act and inflation were recently received. Shares are currently being calculated and the resulting Contract Modifications will be distributed to Tribes’ for signature. </a:t>
            </a:r>
          </a:p>
          <a:p>
            <a:pPr marL="457200" lvl="1" indent="0" fontAlgn="base">
              <a:spcAft>
                <a:spcPct val="0"/>
              </a:spcAft>
              <a:buClrTx/>
              <a:buSzTx/>
              <a:defRPr/>
            </a:pPr>
            <a:endParaRPr lang="en-US" sz="2400" b="1" kern="0" dirty="0">
              <a:solidFill>
                <a:srgbClr val="000000"/>
              </a:solidFill>
              <a:latin typeface="+mj-lt"/>
            </a:endParaRPr>
          </a:p>
        </p:txBody>
      </p:sp>
      <p:sp>
        <p:nvSpPr>
          <p:cNvPr id="7" name="TextBox 6"/>
          <p:cNvSpPr txBox="1"/>
          <p:nvPr/>
        </p:nvSpPr>
        <p:spPr>
          <a:xfrm>
            <a:off x="2226155" y="408431"/>
            <a:ext cx="4852610" cy="1200329"/>
          </a:xfrm>
          <a:prstGeom prst="rect">
            <a:avLst/>
          </a:prstGeom>
          <a:noFill/>
        </p:spPr>
        <p:txBody>
          <a:bodyPr wrap="none" rtlCol="0">
            <a:spAutoFit/>
          </a:bodyPr>
          <a:lstStyle/>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Indian Health Service</a:t>
            </a:r>
          </a:p>
          <a:p>
            <a:pPr algn="ctr"/>
            <a:r>
              <a:rPr lang="en-US" sz="3600" b="1" dirty="0">
                <a:ln w="6350">
                  <a:noFill/>
                </a:ln>
                <a:solidFill>
                  <a:prstClr val="black"/>
                </a:solidFill>
                <a:effectLst>
                  <a:outerShdw blurRad="114300" dist="101600" dir="2700000" algn="tl" rotWithShape="0">
                    <a:srgbClr val="000000">
                      <a:alpha val="40000"/>
                    </a:srgbClr>
                  </a:outerShdw>
                </a:effectLst>
                <a:latin typeface="Arial"/>
              </a:rPr>
              <a:t>Portland Area </a:t>
            </a:r>
          </a:p>
        </p:txBody>
      </p:sp>
    </p:spTree>
    <p:extLst>
      <p:ext uri="{BB962C8B-B14F-4D97-AF65-F5344CB8AC3E}">
        <p14:creationId xmlns:p14="http://schemas.microsoft.com/office/powerpoint/2010/main" val="1957890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285406</TotalTime>
  <Words>1298</Words>
  <Application>Microsoft Office PowerPoint</Application>
  <PresentationFormat>On-screen Show (4:3)</PresentationFormat>
  <Paragraphs>255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Indian Health Service Portland Area Director’s Update</vt:lpstr>
      <vt:lpstr> </vt:lpstr>
      <vt:lpstr> </vt:lpstr>
      <vt:lpstr> </vt:lpstr>
      <vt:lpstr> </vt:lpstr>
      <vt:lpstr> </vt:lpstr>
      <vt:lpstr> </vt:lpstr>
      <vt:lpstr> </vt:lpstr>
      <vt:lpstr> </vt:lpstr>
      <vt:lpstr> </vt:lpstr>
      <vt:lpstr> </vt:lpstr>
      <vt:lpstr>Indian Health Service Portland Area </vt:lpstr>
      <vt:lpstr>Indian Health Service Portland Area </vt:lpstr>
      <vt:lpstr> </vt:lpstr>
      <vt:lpstr>Indian Health Service Portland Area</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Seyler, Dean M (IHS/POR)</dc:creator>
  <cp:lastModifiedBy>Lisa Griggs</cp:lastModifiedBy>
  <cp:revision>830</cp:revision>
  <cp:lastPrinted>2017-07-13T14:58:19Z</cp:lastPrinted>
  <dcterms:created xsi:type="dcterms:W3CDTF">2011-08-31T16:04:47Z</dcterms:created>
  <dcterms:modified xsi:type="dcterms:W3CDTF">2017-07-13T15:24:47Z</dcterms:modified>
</cp:coreProperties>
</file>