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21" r:id="rId2"/>
    <p:sldId id="274" r:id="rId3"/>
    <p:sldId id="295" r:id="rId4"/>
    <p:sldId id="325" r:id="rId5"/>
    <p:sldId id="328" r:id="rId6"/>
    <p:sldId id="306" r:id="rId7"/>
    <p:sldId id="294" r:id="rId8"/>
    <p:sldId id="324" r:id="rId9"/>
    <p:sldId id="320" r:id="rId10"/>
    <p:sldId id="299" r:id="rId11"/>
    <p:sldId id="301" r:id="rId12"/>
    <p:sldId id="302" r:id="rId13"/>
    <p:sldId id="289" r:id="rId14"/>
    <p:sldId id="279" r:id="rId15"/>
    <p:sldId id="293" r:id="rId16"/>
    <p:sldId id="287" r:id="rId17"/>
    <p:sldId id="277" r:id="rId18"/>
    <p:sldId id="259" r:id="rId19"/>
    <p:sldId id="304" r:id="rId20"/>
    <p:sldId id="323"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9"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David Stephens" initials="D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33"/>
    <p:restoredTop sz="72591" autoAdjust="0"/>
  </p:normalViewPr>
  <p:slideViewPr>
    <p:cSldViewPr snapToGrid="0" snapToObjects="1">
      <p:cViewPr varScale="1">
        <p:scale>
          <a:sx n="55" d="100"/>
          <a:sy n="55" d="100"/>
        </p:scale>
        <p:origin x="216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4" Type="http://schemas.openxmlformats.org/officeDocument/2006/relationships/chartUserShapes" Target="../drawings/drawing2.xml"/><Relationship Id="rId1" Type="http://schemas.microsoft.com/office/2011/relationships/chartStyle" Target="style2.xml"/><Relationship Id="rId2" Type="http://schemas.microsoft.com/office/2011/relationships/chartColorStyle" Target="colors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4" Type="http://schemas.openxmlformats.org/officeDocument/2006/relationships/chartUserShapes" Target="../drawings/drawing3.xml"/><Relationship Id="rId1" Type="http://schemas.microsoft.com/office/2011/relationships/chartStyle" Target="style3.xml"/><Relationship Id="rId2"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106212968305751"/>
          <c:y val="0.0324948736876641"/>
          <c:w val="0.857170214834257"/>
          <c:h val="0.886404199475066"/>
        </c:manualLayout>
      </c:layout>
      <c:barChart>
        <c:barDir val="col"/>
        <c:grouping val="stacked"/>
        <c:varyColors val="0"/>
        <c:ser>
          <c:idx val="0"/>
          <c:order val="0"/>
          <c:tx>
            <c:strRef>
              <c:f>Sheet1!$B$1</c:f>
              <c:strCache>
                <c:ptCount val="1"/>
                <c:pt idx="0">
                  <c:v>Pre-elimination Period 16,772 patients screened (~500/month)</c:v>
                </c:pt>
              </c:strCache>
            </c:strRef>
          </c:tx>
          <c:spPr>
            <a:ln>
              <a:noFill/>
            </a:ln>
          </c:spPr>
          <c:invertIfNegative val="0"/>
          <c:dLbls>
            <c:dLbl>
              <c:idx val="0"/>
              <c:layout>
                <c:manualLayout>
                  <c:x val="0.00259633926385604"/>
                  <c:y val="-0.028645833333333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087-4727-8574-9B59308A2B2F}"/>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Sheet1!$A$2:$A$7</c:f>
              <c:numCache>
                <c:formatCode>General</c:formatCode>
                <c:ptCount val="6"/>
                <c:pt idx="0" formatCode="mmm\-yy">
                  <c:v>41183.0</c:v>
                </c:pt>
                <c:pt idx="1">
                  <c:v>2013.0</c:v>
                </c:pt>
                <c:pt idx="2">
                  <c:v>2014.0</c:v>
                </c:pt>
                <c:pt idx="3">
                  <c:v>2015.0</c:v>
                </c:pt>
                <c:pt idx="4">
                  <c:v>2016.0</c:v>
                </c:pt>
                <c:pt idx="5" formatCode="mmm\-yy">
                  <c:v>42795.0</c:v>
                </c:pt>
              </c:numCache>
            </c:numRef>
          </c:cat>
          <c:val>
            <c:numRef>
              <c:f>Sheet1!$B$2:$B$7</c:f>
              <c:numCache>
                <c:formatCode>#,##0</c:formatCode>
                <c:ptCount val="6"/>
                <c:pt idx="0">
                  <c:v>127.0</c:v>
                </c:pt>
                <c:pt idx="1">
                  <c:v>1892.0</c:v>
                </c:pt>
                <c:pt idx="2">
                  <c:v>6572.0</c:v>
                </c:pt>
                <c:pt idx="3">
                  <c:v>8181.0</c:v>
                </c:pt>
              </c:numCache>
            </c:numRef>
          </c:val>
          <c:extLst xmlns:c16r2="http://schemas.microsoft.com/office/drawing/2015/06/chart">
            <c:ext xmlns:c16="http://schemas.microsoft.com/office/drawing/2014/chart" uri="{C3380CC4-5D6E-409C-BE32-E72D297353CC}">
              <c16:uniqueId val="{00000001-C087-4727-8574-9B59308A2B2F}"/>
            </c:ext>
          </c:extLst>
        </c:ser>
        <c:ser>
          <c:idx val="1"/>
          <c:order val="1"/>
          <c:tx>
            <c:strRef>
              <c:f>Sheet1!$C$1</c:f>
              <c:strCache>
                <c:ptCount val="1"/>
                <c:pt idx="0">
                  <c:v>Post-elimination Period 28,824 patients screened (~1,500/month)</c:v>
                </c:pt>
              </c:strCache>
            </c:strRef>
          </c:tx>
          <c:spPr>
            <a:ln>
              <a:noFill/>
            </a:ln>
          </c:spPr>
          <c:invertIfNegative val="0"/>
          <c:dLbls>
            <c:spPr>
              <a:noFill/>
              <a:ln>
                <a:noFill/>
              </a:ln>
              <a:effectLst/>
            </c:sp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Sheet1!$A$2:$A$7</c:f>
              <c:numCache>
                <c:formatCode>General</c:formatCode>
                <c:ptCount val="6"/>
                <c:pt idx="0" formatCode="mmm\-yy">
                  <c:v>41183.0</c:v>
                </c:pt>
                <c:pt idx="1">
                  <c:v>2013.0</c:v>
                </c:pt>
                <c:pt idx="2">
                  <c:v>2014.0</c:v>
                </c:pt>
                <c:pt idx="3">
                  <c:v>2015.0</c:v>
                </c:pt>
                <c:pt idx="4">
                  <c:v>2016.0</c:v>
                </c:pt>
                <c:pt idx="5" formatCode="mmm\-yy">
                  <c:v>42795.0</c:v>
                </c:pt>
              </c:numCache>
            </c:numRef>
          </c:cat>
          <c:val>
            <c:numRef>
              <c:f>Sheet1!$C$2:$C$7</c:f>
              <c:numCache>
                <c:formatCode>General</c:formatCode>
                <c:ptCount val="6"/>
                <c:pt idx="3" formatCode="#,##0">
                  <c:v>4271.0</c:v>
                </c:pt>
                <c:pt idx="4" formatCode="#,##0">
                  <c:v>20892.0</c:v>
                </c:pt>
                <c:pt idx="5" formatCode="#,##0">
                  <c:v>3661.0</c:v>
                </c:pt>
              </c:numCache>
            </c:numRef>
          </c:val>
          <c:extLst xmlns:c16r2="http://schemas.microsoft.com/office/drawing/2015/06/chart">
            <c:ext xmlns:c16="http://schemas.microsoft.com/office/drawing/2014/chart" uri="{C3380CC4-5D6E-409C-BE32-E72D297353CC}">
              <c16:uniqueId val="{00000002-C087-4727-8574-9B59308A2B2F}"/>
            </c:ext>
          </c:extLst>
        </c:ser>
        <c:dLbls>
          <c:showLegendKey val="0"/>
          <c:showVal val="0"/>
          <c:showCatName val="0"/>
          <c:showSerName val="0"/>
          <c:showPercent val="0"/>
          <c:showBubbleSize val="0"/>
        </c:dLbls>
        <c:gapWidth val="0"/>
        <c:overlap val="100"/>
        <c:axId val="355664592"/>
        <c:axId val="355995424"/>
      </c:barChart>
      <c:catAx>
        <c:axId val="355664592"/>
        <c:scaling>
          <c:orientation val="minMax"/>
        </c:scaling>
        <c:delete val="0"/>
        <c:axPos val="b"/>
        <c:numFmt formatCode="mmm\-yy" sourceLinked="1"/>
        <c:majorTickMark val="out"/>
        <c:minorTickMark val="none"/>
        <c:tickLblPos val="nextTo"/>
        <c:crossAx val="355995424"/>
        <c:crosses val="autoZero"/>
        <c:auto val="1"/>
        <c:lblAlgn val="ctr"/>
        <c:lblOffset val="100"/>
        <c:noMultiLvlLbl val="0"/>
      </c:catAx>
      <c:valAx>
        <c:axId val="355995424"/>
        <c:scaling>
          <c:orientation val="minMax"/>
        </c:scaling>
        <c:delete val="0"/>
        <c:axPos val="l"/>
        <c:majorGridlines>
          <c:spPr>
            <a:ln>
              <a:noFill/>
            </a:ln>
          </c:spPr>
        </c:majorGridlines>
        <c:numFmt formatCode="#,##0" sourceLinked="1"/>
        <c:majorTickMark val="out"/>
        <c:minorTickMark val="none"/>
        <c:tickLblPos val="nextTo"/>
        <c:crossAx val="355664592"/>
        <c:crosses val="autoZero"/>
        <c:crossBetween val="between"/>
      </c:valAx>
    </c:plotArea>
    <c:plotVisOnly val="1"/>
    <c:dispBlanksAs val="gap"/>
    <c:showDLblsOverMax val="0"/>
  </c:chart>
  <c:txPr>
    <a:bodyPr/>
    <a:lstStyle/>
    <a:p>
      <a:pPr>
        <a:defRPr sz="1800">
          <a:solidFill>
            <a:schemeClr val="bg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10"/>
      <c:rAngAx val="0"/>
      <c:perspective val="150"/>
    </c:view3D>
    <c:floor>
      <c:thickness val="0"/>
    </c:floor>
    <c:sideWall>
      <c:thickness val="0"/>
    </c:sideWall>
    <c:backWall>
      <c:thickness val="0"/>
    </c:backWall>
    <c:plotArea>
      <c:layout>
        <c:manualLayout>
          <c:layoutTarget val="inner"/>
          <c:xMode val="edge"/>
          <c:yMode val="edge"/>
          <c:x val="0.314131857216562"/>
          <c:y val="0.175248883363264"/>
          <c:w val="0.685057692956782"/>
          <c:h val="0.820818943684671"/>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800">
          <a:solidFill>
            <a:schemeClr val="bg2"/>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2"/>
              </a:solidFill>
              <a:ln>
                <a:noFill/>
              </a:ln>
              <a:effectLst/>
              <a:sp3d/>
            </c:spPr>
          </c:dPt>
          <c:dPt>
            <c:idx val="1"/>
            <c:bubble3D val="0"/>
            <c:spPr>
              <a:solidFill>
                <a:schemeClr val="accent4"/>
              </a:solidFill>
              <a:ln>
                <a:noFill/>
              </a:ln>
              <a:effectLst/>
              <a:sp3d/>
            </c:spPr>
          </c:dPt>
          <c:dLbls>
            <c:dLbl>
              <c:idx val="0"/>
              <c:layout>
                <c:manualLayout>
                  <c:x val="-0.404267290275953"/>
                  <c:y val="0.0905401734591518"/>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r>
                      <a:rPr lang="mr-IN" sz="2000" b="1" dirty="0">
                        <a:solidFill>
                          <a:schemeClr val="bg1"/>
                        </a:solidFill>
                      </a:rPr>
                      <a:t>57%</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BFB-4E92-98DA-04158DB255FC}"/>
                </c:ext>
                <c:ext xmlns:c15="http://schemas.microsoft.com/office/drawing/2012/chart" uri="{CE6537A1-D6FC-4f65-9D91-7224C49458BB}">
                  <c15:layout>
                    <c:manualLayout>
                      <c:w val="0.0963574865180796"/>
                      <c:h val="0.1740475281627"/>
                    </c:manualLayout>
                  </c15:layout>
                </c:ext>
              </c:extLst>
            </c:dLbl>
            <c:dLbl>
              <c:idx val="1"/>
              <c:layout>
                <c:manualLayout>
                  <c:x val="0.414399181912644"/>
                  <c:y val="-0.140179495601381"/>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mr-IN" sz="1800" b="1" dirty="0">
                        <a:solidFill>
                          <a:schemeClr val="bg1"/>
                        </a:solidFill>
                      </a:rPr>
                      <a:t>43%</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BFB-4E92-98DA-04158DB255F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Baby Boomers</c:v>
                </c:pt>
                <c:pt idx="1">
                  <c:v>Younger than Baby Boomers</c:v>
                </c:pt>
              </c:strCache>
            </c:strRef>
          </c:cat>
          <c:val>
            <c:numRef>
              <c:f>Sheet1!$B$2:$B$3</c:f>
              <c:numCache>
                <c:formatCode>General</c:formatCode>
                <c:ptCount val="2"/>
                <c:pt idx="0">
                  <c:v>444.0</c:v>
                </c:pt>
                <c:pt idx="1">
                  <c:v>581.0</c:v>
                </c:pt>
              </c:numCache>
            </c:numRef>
          </c:val>
          <c:extLst xmlns:c16r2="http://schemas.microsoft.com/office/drawing/2015/06/chart">
            <c:ext xmlns:c16="http://schemas.microsoft.com/office/drawing/2014/chart" uri="{C3380CC4-5D6E-409C-BE32-E72D297353CC}">
              <c16:uniqueId val="{00000002-9BFB-4E92-98DA-04158DB255FC}"/>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bg2"/>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0488893472709816"/>
          <c:y val="0.0159382655138807"/>
          <c:w val="0.810579013726003"/>
          <c:h val="0.817110815962866"/>
        </c:manualLayout>
      </c:layout>
      <c:barChart>
        <c:barDir val="col"/>
        <c:grouping val="clustered"/>
        <c:varyColors val="0"/>
        <c:ser>
          <c:idx val="0"/>
          <c:order val="0"/>
          <c:tx>
            <c:strRef>
              <c:f>Sheet1!$B$1</c:f>
              <c:strCache>
                <c:ptCount val="1"/>
                <c:pt idx="0">
                  <c:v>Quarterly </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Sheet1!$A$2:$A$14</c:f>
              <c:strCache>
                <c:ptCount val="13"/>
                <c:pt idx="0">
                  <c:v>Jan - Mar 2014</c:v>
                </c:pt>
                <c:pt idx="1">
                  <c:v>Apr - Jun 2014</c:v>
                </c:pt>
                <c:pt idx="2">
                  <c:v>Jul - Sep 2014</c:v>
                </c:pt>
                <c:pt idx="3">
                  <c:v>Oct - Dec 2014</c:v>
                </c:pt>
                <c:pt idx="4">
                  <c:v>Jan - Mar 2015</c:v>
                </c:pt>
                <c:pt idx="5">
                  <c:v>Apr - Jun 2015</c:v>
                </c:pt>
                <c:pt idx="6">
                  <c:v>Jul - Sep 2015</c:v>
                </c:pt>
                <c:pt idx="7">
                  <c:v>Oct - Dec 2015</c:v>
                </c:pt>
                <c:pt idx="8">
                  <c:v>Jan - Mar 2016</c:v>
                </c:pt>
                <c:pt idx="9">
                  <c:v>Apr - Jun 2016</c:v>
                </c:pt>
                <c:pt idx="10">
                  <c:v>Jul - Sep 2016</c:v>
                </c:pt>
                <c:pt idx="11">
                  <c:v>Oct - Dec 2016</c:v>
                </c:pt>
                <c:pt idx="12">
                  <c:v>Jan - Mar 2017</c:v>
                </c:pt>
              </c:strCache>
            </c:strRef>
          </c:cat>
          <c:val>
            <c:numRef>
              <c:f>Sheet1!$B$2:$B$14</c:f>
              <c:numCache>
                <c:formatCode>General</c:formatCode>
                <c:ptCount val="13"/>
                <c:pt idx="0">
                  <c:v>10.0</c:v>
                </c:pt>
                <c:pt idx="1">
                  <c:v>8.0</c:v>
                </c:pt>
                <c:pt idx="2">
                  <c:v>7.0</c:v>
                </c:pt>
                <c:pt idx="3">
                  <c:v>68.0</c:v>
                </c:pt>
                <c:pt idx="4">
                  <c:v>71.0</c:v>
                </c:pt>
                <c:pt idx="5">
                  <c:v>49.0</c:v>
                </c:pt>
                <c:pt idx="6">
                  <c:v>47.0</c:v>
                </c:pt>
                <c:pt idx="7">
                  <c:v>43.0</c:v>
                </c:pt>
                <c:pt idx="8">
                  <c:v>69.0</c:v>
                </c:pt>
                <c:pt idx="9">
                  <c:v>61.0</c:v>
                </c:pt>
                <c:pt idx="10">
                  <c:v>53.0</c:v>
                </c:pt>
                <c:pt idx="11">
                  <c:v>20.0</c:v>
                </c:pt>
                <c:pt idx="12">
                  <c:v>50.0</c:v>
                </c:pt>
              </c:numCache>
            </c:numRef>
          </c:val>
          <c:extLst xmlns:c16r2="http://schemas.microsoft.com/office/drawing/2015/06/chart">
            <c:ext xmlns:c16="http://schemas.microsoft.com/office/drawing/2014/chart" uri="{C3380CC4-5D6E-409C-BE32-E72D297353CC}">
              <c16:uniqueId val="{00000000-804A-4803-A180-087474619EB3}"/>
            </c:ext>
          </c:extLst>
        </c:ser>
        <c:dLbls>
          <c:showLegendKey val="0"/>
          <c:showVal val="0"/>
          <c:showCatName val="0"/>
          <c:showSerName val="0"/>
          <c:showPercent val="0"/>
          <c:showBubbleSize val="0"/>
        </c:dLbls>
        <c:gapWidth val="150"/>
        <c:axId val="355676896"/>
        <c:axId val="356182528"/>
      </c:barChart>
      <c:lineChart>
        <c:grouping val="standard"/>
        <c:varyColors val="0"/>
        <c:ser>
          <c:idx val="1"/>
          <c:order val="1"/>
          <c:tx>
            <c:strRef>
              <c:f>Sheet1!$C$1</c:f>
              <c:strCache>
                <c:ptCount val="1"/>
                <c:pt idx="0">
                  <c:v>Cumulative </c:v>
                </c:pt>
              </c:strCache>
            </c:strRef>
          </c:tx>
          <c:spPr>
            <a:ln w="19050" cap="rnd" cmpd="sng" algn="ctr">
              <a:solidFill>
                <a:schemeClr val="dk1">
                  <a:tint val="55000"/>
                </a:schemeClr>
              </a:solidFill>
              <a:prstDash val="solid"/>
              <a:round/>
            </a:ln>
            <a:effectLst/>
          </c:spPr>
          <c:marker>
            <c:symbol val="none"/>
          </c:marker>
          <c:dPt>
            <c:idx val="3"/>
            <c:bubble3D val="0"/>
            <c:extLst xmlns:c16r2="http://schemas.microsoft.com/office/drawing/2015/06/chart">
              <c:ext xmlns:c16="http://schemas.microsoft.com/office/drawing/2014/chart" uri="{C3380CC4-5D6E-409C-BE32-E72D297353CC}">
                <c16:uniqueId val="{00000001-804A-4803-A180-087474619EB3}"/>
              </c:ext>
            </c:extLst>
          </c:dPt>
          <c:dLbls>
            <c:dLbl>
              <c:idx val="0"/>
              <c:layout>
                <c:manualLayout>
                  <c:x val="-0.02186242729872"/>
                  <c:y val="-0.13868959936334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92680261146905"/>
                  <c:y val="-0.13030913784847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218624272987199"/>
                  <c:y val="-0.12472216350522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Sheet1!$A$2:$A$14</c:f>
              <c:strCache>
                <c:ptCount val="13"/>
                <c:pt idx="0">
                  <c:v>Jan - Mar 2014</c:v>
                </c:pt>
                <c:pt idx="1">
                  <c:v>Apr - Jun 2014</c:v>
                </c:pt>
                <c:pt idx="2">
                  <c:v>Jul - Sep 2014</c:v>
                </c:pt>
                <c:pt idx="3">
                  <c:v>Oct - Dec 2014</c:v>
                </c:pt>
                <c:pt idx="4">
                  <c:v>Jan - Mar 2015</c:v>
                </c:pt>
                <c:pt idx="5">
                  <c:v>Apr - Jun 2015</c:v>
                </c:pt>
                <c:pt idx="6">
                  <c:v>Jul - Sep 2015</c:v>
                </c:pt>
                <c:pt idx="7">
                  <c:v>Oct - Dec 2015</c:v>
                </c:pt>
                <c:pt idx="8">
                  <c:v>Jan - Mar 2016</c:v>
                </c:pt>
                <c:pt idx="9">
                  <c:v>Apr - Jun 2016</c:v>
                </c:pt>
                <c:pt idx="10">
                  <c:v>Jul - Sep 2016</c:v>
                </c:pt>
                <c:pt idx="11">
                  <c:v>Oct - Dec 2016</c:v>
                </c:pt>
                <c:pt idx="12">
                  <c:v>Jan - Mar 2017</c:v>
                </c:pt>
              </c:strCache>
            </c:strRef>
          </c:cat>
          <c:val>
            <c:numRef>
              <c:f>Sheet1!$C$2:$C$14</c:f>
              <c:numCache>
                <c:formatCode>General</c:formatCode>
                <c:ptCount val="13"/>
                <c:pt idx="0">
                  <c:v>10.0</c:v>
                </c:pt>
                <c:pt idx="1">
                  <c:v>18.0</c:v>
                </c:pt>
                <c:pt idx="2">
                  <c:v>25.0</c:v>
                </c:pt>
                <c:pt idx="3">
                  <c:v>93.0</c:v>
                </c:pt>
                <c:pt idx="4">
                  <c:v>164.0</c:v>
                </c:pt>
                <c:pt idx="5">
                  <c:v>213.0</c:v>
                </c:pt>
                <c:pt idx="6">
                  <c:v>260.0</c:v>
                </c:pt>
                <c:pt idx="7">
                  <c:v>303.0</c:v>
                </c:pt>
                <c:pt idx="8">
                  <c:v>372.0</c:v>
                </c:pt>
                <c:pt idx="9">
                  <c:v>433.0</c:v>
                </c:pt>
                <c:pt idx="10">
                  <c:v>486.0</c:v>
                </c:pt>
                <c:pt idx="11">
                  <c:v>556.0</c:v>
                </c:pt>
              </c:numCache>
            </c:numRef>
          </c:val>
          <c:smooth val="0"/>
          <c:extLst xmlns:c16r2="http://schemas.microsoft.com/office/drawing/2015/06/chart">
            <c:ext xmlns:c16="http://schemas.microsoft.com/office/drawing/2014/chart" uri="{C3380CC4-5D6E-409C-BE32-E72D297353CC}">
              <c16:uniqueId val="{00000002-804A-4803-A180-087474619EB3}"/>
            </c:ext>
          </c:extLst>
        </c:ser>
        <c:dLbls>
          <c:showLegendKey val="0"/>
          <c:showVal val="0"/>
          <c:showCatName val="0"/>
          <c:showSerName val="0"/>
          <c:showPercent val="0"/>
          <c:showBubbleSize val="0"/>
        </c:dLbls>
        <c:marker val="1"/>
        <c:smooth val="0"/>
        <c:axId val="355676896"/>
        <c:axId val="356182528"/>
      </c:lineChart>
      <c:catAx>
        <c:axId val="355676896"/>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crossAx val="356182528"/>
        <c:crosses val="autoZero"/>
        <c:auto val="1"/>
        <c:lblAlgn val="ctr"/>
        <c:lblOffset val="100"/>
        <c:noMultiLvlLbl val="0"/>
      </c:catAx>
      <c:valAx>
        <c:axId val="356182528"/>
        <c:scaling>
          <c:orientation val="minMax"/>
        </c:scaling>
        <c:delete val="0"/>
        <c:axPos val="l"/>
        <c:numFmt formatCode="General" sourceLinked="1"/>
        <c:majorTickMark val="none"/>
        <c:minorTickMark val="none"/>
        <c:tickLblPos val="nextTo"/>
        <c:spPr>
          <a:noFill/>
          <a:ln w="6350" cap="flat" cmpd="sng" algn="ctr">
            <a:solidFill>
              <a:srgbClr val="E7E6E6"/>
            </a:solidFill>
            <a:prstDash val="solid"/>
            <a:round/>
          </a:ln>
          <a:effectLst/>
        </c:spPr>
        <c:txPr>
          <a:bodyPr rot="-6000000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crossAx val="355676896"/>
        <c:crosses val="autoZero"/>
        <c:crossBetween val="between"/>
      </c:valAx>
      <c:spPr>
        <a:noFill/>
        <a:ln w="25400">
          <a:noFill/>
        </a:ln>
        <a:effectLst/>
      </c:spPr>
    </c:plotArea>
    <c:legend>
      <c:legendPos val="r"/>
      <c:layout>
        <c:manualLayout>
          <c:xMode val="edge"/>
          <c:yMode val="edge"/>
          <c:x val="0.818298343336723"/>
          <c:y val="0.229039332959255"/>
          <c:w val="0.169006344407328"/>
          <c:h val="0.19552870484036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2400">
          <a:solidFill>
            <a:schemeClr val="bg2"/>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Number of Patients</c:v>
                </c:pt>
              </c:strCache>
            </c:strRef>
          </c:tx>
          <c:spPr>
            <a:solidFill>
              <a:schemeClr val="accent2"/>
            </a:solidFill>
            <a:ln>
              <a:noFill/>
            </a:ln>
            <a:effectLst/>
          </c:spPr>
          <c:invertIfNegative val="0"/>
          <c:dLbls>
            <c:dLbl>
              <c:idx val="0"/>
              <c:layout/>
              <c:tx>
                <c:rich>
                  <a:bodyPr/>
                  <a:lstStyle/>
                  <a:p>
                    <a:r>
                      <a:rPr lang="cs-CZ" dirty="0"/>
                      <a:t>1,892</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D40-4497-9246-B892104DA3D7}"/>
                </c:ext>
                <c:ext xmlns:c15="http://schemas.microsoft.com/office/drawing/2012/chart" uri="{CE6537A1-D6FC-4f65-9D91-7224C49458BB}">
                  <c15:layout/>
                </c:ext>
              </c:extLst>
            </c:dLbl>
            <c:dLbl>
              <c:idx val="1"/>
              <c:layout/>
              <c:tx>
                <c:rich>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fld id="{2B8DC822-AAE4-47EB-82DC-848FD3D68A59}" type="VALUE">
                      <a:rPr lang="fi-FI" sz="2000"/>
                      <a:pPr>
                        <a:defRPr sz="2000"/>
                      </a:pPr>
                      <a:t>[VALUE]</a:t>
                    </a:fld>
                    <a:endParaRPr lang="en-US"/>
                  </a:p>
                </c:rich>
              </c:tx>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D8F-494F-857A-F5CFBA3562EE}"/>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Sheet1!$A$2:$A$5</c:f>
              <c:strCache>
                <c:ptCount val="4"/>
                <c:pt idx="0">
                  <c:v>HCV RNA Positive Estimate</c:v>
                </c:pt>
                <c:pt idx="1">
                  <c:v>HCV RNA Positive</c:v>
                </c:pt>
                <c:pt idx="2">
                  <c:v>HCV evaluation</c:v>
                </c:pt>
                <c:pt idx="3">
                  <c:v>HCV antiviral treatment</c:v>
                </c:pt>
              </c:strCache>
            </c:strRef>
          </c:cat>
          <c:val>
            <c:numRef>
              <c:f>Sheet1!$B$2:$B$5</c:f>
              <c:numCache>
                <c:formatCode>#,##0</c:formatCode>
                <c:ptCount val="4"/>
                <c:pt idx="0">
                  <c:v>1982.0</c:v>
                </c:pt>
                <c:pt idx="1">
                  <c:v>1153.0</c:v>
                </c:pt>
                <c:pt idx="2">
                  <c:v>895.0</c:v>
                </c:pt>
                <c:pt idx="3">
                  <c:v>556.0</c:v>
                </c:pt>
              </c:numCache>
            </c:numRef>
          </c:val>
          <c:extLst xmlns:c16r2="http://schemas.microsoft.com/office/drawing/2015/06/chart">
            <c:ext xmlns:c16="http://schemas.microsoft.com/office/drawing/2014/chart" uri="{C3380CC4-5D6E-409C-BE32-E72D297353CC}">
              <c16:uniqueId val="{00000001-3D40-4497-9246-B892104DA3D7}"/>
            </c:ext>
          </c:extLst>
        </c:ser>
        <c:dLbls>
          <c:dLblPos val="ctr"/>
          <c:showLegendKey val="0"/>
          <c:showVal val="1"/>
          <c:showCatName val="0"/>
          <c:showSerName val="0"/>
          <c:showPercent val="0"/>
          <c:showBubbleSize val="0"/>
        </c:dLbls>
        <c:gapWidth val="79"/>
        <c:overlap val="100"/>
        <c:axId val="403761536"/>
        <c:axId val="403962848"/>
      </c:barChart>
      <c:catAx>
        <c:axId val="403761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bg1"/>
                </a:solidFill>
                <a:latin typeface="+mn-lt"/>
                <a:ea typeface="+mn-ea"/>
                <a:cs typeface="+mn-cs"/>
              </a:defRPr>
            </a:pPr>
            <a:endParaRPr lang="en-US"/>
          </a:p>
        </c:txPr>
        <c:crossAx val="403962848"/>
        <c:crosses val="autoZero"/>
        <c:auto val="1"/>
        <c:lblAlgn val="ctr"/>
        <c:lblOffset val="100"/>
        <c:noMultiLvlLbl val="0"/>
      </c:catAx>
      <c:valAx>
        <c:axId val="403962848"/>
        <c:scaling>
          <c:orientation val="minMax"/>
        </c:scaling>
        <c:delete val="1"/>
        <c:axPos val="l"/>
        <c:numFmt formatCode="#,##0" sourceLinked="1"/>
        <c:majorTickMark val="none"/>
        <c:minorTickMark val="none"/>
        <c:tickLblPos val="nextTo"/>
        <c:crossAx val="4037615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84E1B-4C7C-E64F-8F22-16247327A2D0}" type="doc">
      <dgm:prSet loTypeId="urn:microsoft.com/office/officeart/2005/8/layout/balance1" loCatId="" qsTypeId="urn:microsoft.com/office/officeart/2005/8/quickstyle/simple1" qsCatId="simple" csTypeId="urn:microsoft.com/office/officeart/2005/8/colors/colorful3" csCatId="colorful" phldr="1"/>
      <dgm:spPr/>
      <dgm:t>
        <a:bodyPr/>
        <a:lstStyle/>
        <a:p>
          <a:endParaRPr lang="en-US"/>
        </a:p>
      </dgm:t>
    </dgm:pt>
    <dgm:pt modelId="{431D890F-0587-3142-BE6C-EDA9E3D69CBF}">
      <dgm:prSet phldrT="[Text]"/>
      <dgm:spPr/>
      <dgm:t>
        <a:bodyPr/>
        <a:lstStyle/>
        <a:p>
          <a:r>
            <a:rPr lang="en-US" dirty="0" smtClean="0">
              <a:latin typeface="Arial"/>
              <a:cs typeface="Arial"/>
            </a:rPr>
            <a:t>Specialist Providers</a:t>
          </a:r>
          <a:endParaRPr lang="en-US" dirty="0">
            <a:latin typeface="Arial"/>
            <a:cs typeface="Arial"/>
          </a:endParaRPr>
        </a:p>
      </dgm:t>
    </dgm:pt>
    <dgm:pt modelId="{88BCEA94-3590-B643-BEA1-542ECC89B24F}" type="parTrans" cxnId="{1D70B4A6-84C5-574E-914C-C14DB801A683}">
      <dgm:prSet/>
      <dgm:spPr/>
      <dgm:t>
        <a:bodyPr/>
        <a:lstStyle/>
        <a:p>
          <a:endParaRPr lang="en-US">
            <a:latin typeface="Arial"/>
            <a:cs typeface="Arial"/>
          </a:endParaRPr>
        </a:p>
      </dgm:t>
    </dgm:pt>
    <dgm:pt modelId="{D3675447-9B02-B140-9EAE-0E36A680769C}" type="sibTrans" cxnId="{1D70B4A6-84C5-574E-914C-C14DB801A683}">
      <dgm:prSet/>
      <dgm:spPr/>
      <dgm:t>
        <a:bodyPr/>
        <a:lstStyle/>
        <a:p>
          <a:endParaRPr lang="en-US">
            <a:latin typeface="Arial"/>
            <a:cs typeface="Arial"/>
          </a:endParaRPr>
        </a:p>
      </dgm:t>
    </dgm:pt>
    <dgm:pt modelId="{36E4D344-A284-C64B-8394-C2D0D956953E}">
      <dgm:prSet phldrT="[Text]"/>
      <dgm:spPr/>
      <dgm:t>
        <a:bodyPr/>
        <a:lstStyle/>
        <a:p>
          <a:r>
            <a:rPr lang="en-US" dirty="0" smtClean="0">
              <a:latin typeface="Arial"/>
              <a:cs typeface="Arial"/>
            </a:rPr>
            <a:t>3,500,000</a:t>
          </a:r>
          <a:endParaRPr lang="en-US" dirty="0">
            <a:latin typeface="Arial"/>
            <a:cs typeface="Arial"/>
          </a:endParaRPr>
        </a:p>
      </dgm:t>
    </dgm:pt>
    <dgm:pt modelId="{8986BEC1-3A41-3D40-9E69-164026A0E00B}" type="parTrans" cxnId="{7084FE4A-46F0-E64A-8F2E-432131B17364}">
      <dgm:prSet/>
      <dgm:spPr/>
      <dgm:t>
        <a:bodyPr/>
        <a:lstStyle/>
        <a:p>
          <a:endParaRPr lang="en-US">
            <a:latin typeface="Arial"/>
            <a:cs typeface="Arial"/>
          </a:endParaRPr>
        </a:p>
      </dgm:t>
    </dgm:pt>
    <dgm:pt modelId="{47E7CACB-1C75-7148-A045-7EDD4D8DA3A9}" type="sibTrans" cxnId="{7084FE4A-46F0-E64A-8F2E-432131B17364}">
      <dgm:prSet/>
      <dgm:spPr/>
      <dgm:t>
        <a:bodyPr/>
        <a:lstStyle/>
        <a:p>
          <a:endParaRPr lang="en-US">
            <a:latin typeface="Arial"/>
            <a:cs typeface="Arial"/>
          </a:endParaRPr>
        </a:p>
      </dgm:t>
    </dgm:pt>
    <dgm:pt modelId="{6276C361-133C-F44F-9718-A2074925047C}">
      <dgm:prSet phldrT="[Text]"/>
      <dgm:spPr/>
      <dgm:t>
        <a:bodyPr/>
        <a:lstStyle/>
        <a:p>
          <a:r>
            <a:rPr lang="en-US" dirty="0" smtClean="0">
              <a:latin typeface="Arial"/>
              <a:cs typeface="Arial"/>
            </a:rPr>
            <a:t>Patients with Chronic</a:t>
          </a:r>
        </a:p>
        <a:p>
          <a:r>
            <a:rPr lang="en-US" dirty="0" smtClean="0">
              <a:latin typeface="Arial"/>
              <a:cs typeface="Arial"/>
            </a:rPr>
            <a:t>HCV</a:t>
          </a:r>
          <a:endParaRPr lang="en-US" dirty="0">
            <a:latin typeface="Arial"/>
            <a:cs typeface="Arial"/>
          </a:endParaRPr>
        </a:p>
      </dgm:t>
    </dgm:pt>
    <dgm:pt modelId="{901B49E2-EC1B-2844-9472-4F7734F89422}" type="parTrans" cxnId="{BA367EC8-5673-5D45-87D8-49ED48545D98}">
      <dgm:prSet/>
      <dgm:spPr/>
      <dgm:t>
        <a:bodyPr/>
        <a:lstStyle/>
        <a:p>
          <a:endParaRPr lang="en-US">
            <a:latin typeface="Arial"/>
            <a:cs typeface="Arial"/>
          </a:endParaRPr>
        </a:p>
      </dgm:t>
    </dgm:pt>
    <dgm:pt modelId="{A6A50745-5391-6E4C-85A0-2D0C44266147}" type="sibTrans" cxnId="{BA367EC8-5673-5D45-87D8-49ED48545D98}">
      <dgm:prSet/>
      <dgm:spPr/>
      <dgm:t>
        <a:bodyPr/>
        <a:lstStyle/>
        <a:p>
          <a:endParaRPr lang="en-US">
            <a:latin typeface="Arial"/>
            <a:cs typeface="Arial"/>
          </a:endParaRPr>
        </a:p>
      </dgm:t>
    </dgm:pt>
    <dgm:pt modelId="{029150F3-CE5B-4E40-A443-B8ED73885F84}">
      <dgm:prSet phldrT="[Text]"/>
      <dgm:spPr/>
      <dgm:t>
        <a:bodyPr/>
        <a:lstStyle/>
        <a:p>
          <a:pPr algn="ctr"/>
          <a:r>
            <a:rPr lang="en-US" dirty="0" smtClean="0">
              <a:latin typeface="Arial"/>
              <a:cs typeface="Arial"/>
            </a:rPr>
            <a:t>20,000</a:t>
          </a:r>
          <a:endParaRPr lang="en-US" dirty="0">
            <a:latin typeface="Arial"/>
            <a:cs typeface="Arial"/>
          </a:endParaRPr>
        </a:p>
      </dgm:t>
    </dgm:pt>
    <dgm:pt modelId="{39CA1954-4986-CF4D-9590-E78B1972C3BC}" type="parTrans" cxnId="{401FF0D0-08A6-1643-9743-0B35AC1DD2BC}">
      <dgm:prSet/>
      <dgm:spPr/>
      <dgm:t>
        <a:bodyPr/>
        <a:lstStyle/>
        <a:p>
          <a:endParaRPr lang="en-US">
            <a:latin typeface="Arial"/>
            <a:cs typeface="Arial"/>
          </a:endParaRPr>
        </a:p>
      </dgm:t>
    </dgm:pt>
    <dgm:pt modelId="{74EF56DF-263A-F441-A454-CE1AC004B0BE}" type="sibTrans" cxnId="{401FF0D0-08A6-1643-9743-0B35AC1DD2BC}">
      <dgm:prSet/>
      <dgm:spPr/>
      <dgm:t>
        <a:bodyPr/>
        <a:lstStyle/>
        <a:p>
          <a:endParaRPr lang="en-US">
            <a:latin typeface="Arial"/>
            <a:cs typeface="Arial"/>
          </a:endParaRPr>
        </a:p>
      </dgm:t>
    </dgm:pt>
    <dgm:pt modelId="{F790FB8E-8885-0445-A377-EA5ADB1970F0}">
      <dgm:prSet phldrT="[Text]"/>
      <dgm:spPr/>
      <dgm:t>
        <a:bodyPr/>
        <a:lstStyle/>
        <a:p>
          <a:endParaRPr lang="en-US" dirty="0">
            <a:latin typeface="Arial"/>
            <a:cs typeface="Arial"/>
          </a:endParaRPr>
        </a:p>
      </dgm:t>
    </dgm:pt>
    <dgm:pt modelId="{E08E110A-04DA-CF4E-A513-21FF9EB92B7A}" type="parTrans" cxnId="{7B1D2BD6-D67F-4F45-82FC-0B198653E436}">
      <dgm:prSet/>
      <dgm:spPr/>
      <dgm:t>
        <a:bodyPr/>
        <a:lstStyle/>
        <a:p>
          <a:endParaRPr lang="en-US">
            <a:latin typeface="Arial"/>
            <a:cs typeface="Arial"/>
          </a:endParaRPr>
        </a:p>
      </dgm:t>
    </dgm:pt>
    <dgm:pt modelId="{C8209646-0ECA-D741-BA3E-6A5869F5CA02}" type="sibTrans" cxnId="{7B1D2BD6-D67F-4F45-82FC-0B198653E436}">
      <dgm:prSet/>
      <dgm:spPr/>
      <dgm:t>
        <a:bodyPr/>
        <a:lstStyle/>
        <a:p>
          <a:endParaRPr lang="en-US">
            <a:latin typeface="Arial"/>
            <a:cs typeface="Arial"/>
          </a:endParaRPr>
        </a:p>
      </dgm:t>
    </dgm:pt>
    <dgm:pt modelId="{0EA7E01A-BD5D-314E-869D-40B9A8ED26AF}">
      <dgm:prSet phldrT="[Text]"/>
      <dgm:spPr/>
      <dgm:t>
        <a:bodyPr/>
        <a:lstStyle/>
        <a:p>
          <a:endParaRPr lang="en-US" dirty="0">
            <a:latin typeface="Arial"/>
            <a:cs typeface="Arial"/>
          </a:endParaRPr>
        </a:p>
      </dgm:t>
    </dgm:pt>
    <dgm:pt modelId="{728CC0C5-E6B3-0E47-8F29-9569E4F2F47D}" type="parTrans" cxnId="{3D6F6429-BE52-FC47-B191-0132FC2F1D90}">
      <dgm:prSet/>
      <dgm:spPr/>
      <dgm:t>
        <a:bodyPr/>
        <a:lstStyle/>
        <a:p>
          <a:endParaRPr lang="en-US">
            <a:latin typeface="Arial"/>
            <a:cs typeface="Arial"/>
          </a:endParaRPr>
        </a:p>
      </dgm:t>
    </dgm:pt>
    <dgm:pt modelId="{0EEA4CD0-8616-0E42-A0B0-6C8577119177}" type="sibTrans" cxnId="{3D6F6429-BE52-FC47-B191-0132FC2F1D90}">
      <dgm:prSet/>
      <dgm:spPr/>
      <dgm:t>
        <a:bodyPr/>
        <a:lstStyle/>
        <a:p>
          <a:endParaRPr lang="en-US">
            <a:latin typeface="Arial"/>
            <a:cs typeface="Arial"/>
          </a:endParaRPr>
        </a:p>
      </dgm:t>
    </dgm:pt>
    <dgm:pt modelId="{938EC222-D5AF-5B45-81A3-7DFFA4488C32}">
      <dgm:prSet phldrT="[Text]"/>
      <dgm:spPr/>
      <dgm:t>
        <a:bodyPr/>
        <a:lstStyle/>
        <a:p>
          <a:endParaRPr lang="en-US" dirty="0">
            <a:latin typeface="Arial"/>
            <a:cs typeface="Arial"/>
          </a:endParaRPr>
        </a:p>
      </dgm:t>
    </dgm:pt>
    <dgm:pt modelId="{A1CFEA39-D2A2-9243-8801-F30DAAB5BC52}" type="parTrans" cxnId="{F1B33126-0A8D-874E-BF27-DDC4A3893943}">
      <dgm:prSet/>
      <dgm:spPr/>
      <dgm:t>
        <a:bodyPr/>
        <a:lstStyle/>
        <a:p>
          <a:endParaRPr lang="en-US">
            <a:latin typeface="Arial"/>
            <a:cs typeface="Arial"/>
          </a:endParaRPr>
        </a:p>
      </dgm:t>
    </dgm:pt>
    <dgm:pt modelId="{4A076CF3-6D70-374B-B847-0EDB2DE1D39B}" type="sibTrans" cxnId="{F1B33126-0A8D-874E-BF27-DDC4A3893943}">
      <dgm:prSet/>
      <dgm:spPr/>
      <dgm:t>
        <a:bodyPr/>
        <a:lstStyle/>
        <a:p>
          <a:endParaRPr lang="en-US">
            <a:latin typeface="Arial"/>
            <a:cs typeface="Arial"/>
          </a:endParaRPr>
        </a:p>
      </dgm:t>
    </dgm:pt>
    <dgm:pt modelId="{5F2DFAB3-8425-6749-B4C7-425FB6F870B1}">
      <dgm:prSet phldrT="[Text]"/>
      <dgm:spPr/>
      <dgm:t>
        <a:bodyPr/>
        <a:lstStyle/>
        <a:p>
          <a:endParaRPr lang="en-US" dirty="0">
            <a:latin typeface="Arial"/>
            <a:cs typeface="Arial"/>
          </a:endParaRPr>
        </a:p>
      </dgm:t>
    </dgm:pt>
    <dgm:pt modelId="{5D197C97-B938-B44A-A6A9-7EDF1DD1FCA0}" type="parTrans" cxnId="{52B2FC98-F044-D040-A629-EFE80DB01A9D}">
      <dgm:prSet/>
      <dgm:spPr/>
      <dgm:t>
        <a:bodyPr/>
        <a:lstStyle/>
        <a:p>
          <a:endParaRPr lang="en-US">
            <a:latin typeface="Arial"/>
            <a:cs typeface="Arial"/>
          </a:endParaRPr>
        </a:p>
      </dgm:t>
    </dgm:pt>
    <dgm:pt modelId="{7EB05AB2-5DCD-8A4C-A3B1-A19F715A3934}" type="sibTrans" cxnId="{52B2FC98-F044-D040-A629-EFE80DB01A9D}">
      <dgm:prSet/>
      <dgm:spPr/>
      <dgm:t>
        <a:bodyPr/>
        <a:lstStyle/>
        <a:p>
          <a:endParaRPr lang="en-US">
            <a:latin typeface="Arial"/>
            <a:cs typeface="Arial"/>
          </a:endParaRPr>
        </a:p>
      </dgm:t>
    </dgm:pt>
    <dgm:pt modelId="{9A8CE056-5F35-6F40-AD18-5021E500BF84}" type="pres">
      <dgm:prSet presAssocID="{14584E1B-4C7C-E64F-8F22-16247327A2D0}" presName="outerComposite" presStyleCnt="0">
        <dgm:presLayoutVars>
          <dgm:chMax val="2"/>
          <dgm:animLvl val="lvl"/>
          <dgm:resizeHandles val="exact"/>
        </dgm:presLayoutVars>
      </dgm:prSet>
      <dgm:spPr/>
      <dgm:t>
        <a:bodyPr/>
        <a:lstStyle/>
        <a:p>
          <a:endParaRPr lang="en-US"/>
        </a:p>
      </dgm:t>
    </dgm:pt>
    <dgm:pt modelId="{85A4F245-849B-2149-A0DD-445C639AD4F4}" type="pres">
      <dgm:prSet presAssocID="{14584E1B-4C7C-E64F-8F22-16247327A2D0}" presName="dummyMaxCanvas" presStyleCnt="0"/>
      <dgm:spPr/>
      <dgm:t>
        <a:bodyPr/>
        <a:lstStyle/>
        <a:p>
          <a:endParaRPr lang="en-US"/>
        </a:p>
      </dgm:t>
    </dgm:pt>
    <dgm:pt modelId="{6B4BB617-F809-9A49-9E12-104F6643A331}" type="pres">
      <dgm:prSet presAssocID="{14584E1B-4C7C-E64F-8F22-16247327A2D0}" presName="parentComposite" presStyleCnt="0"/>
      <dgm:spPr/>
      <dgm:t>
        <a:bodyPr/>
        <a:lstStyle/>
        <a:p>
          <a:endParaRPr lang="en-US"/>
        </a:p>
      </dgm:t>
    </dgm:pt>
    <dgm:pt modelId="{DE238796-813C-E74D-B4E3-91DFCE248948}" type="pres">
      <dgm:prSet presAssocID="{14584E1B-4C7C-E64F-8F22-16247327A2D0}" presName="parent1" presStyleLbl="alignAccFollowNode1" presStyleIdx="0" presStyleCnt="4" custScaleX="130180" custScaleY="150515" custLinFactNeighborX="-17717" custLinFactNeighborY="-2694">
        <dgm:presLayoutVars>
          <dgm:chMax val="4"/>
        </dgm:presLayoutVars>
      </dgm:prSet>
      <dgm:spPr/>
      <dgm:t>
        <a:bodyPr/>
        <a:lstStyle/>
        <a:p>
          <a:endParaRPr lang="en-US"/>
        </a:p>
      </dgm:t>
    </dgm:pt>
    <dgm:pt modelId="{339D323F-C7A0-4A4C-93B3-62EDAB7427F6}" type="pres">
      <dgm:prSet presAssocID="{14584E1B-4C7C-E64F-8F22-16247327A2D0}" presName="parent2" presStyleLbl="alignAccFollowNode1" presStyleIdx="1" presStyleCnt="4" custScaleX="121213" custScaleY="150366">
        <dgm:presLayoutVars>
          <dgm:chMax val="4"/>
        </dgm:presLayoutVars>
      </dgm:prSet>
      <dgm:spPr/>
      <dgm:t>
        <a:bodyPr/>
        <a:lstStyle/>
        <a:p>
          <a:endParaRPr lang="en-US"/>
        </a:p>
      </dgm:t>
    </dgm:pt>
    <dgm:pt modelId="{5328B7D0-D7A1-B240-B862-427D3DF48BC3}" type="pres">
      <dgm:prSet presAssocID="{14584E1B-4C7C-E64F-8F22-16247327A2D0}" presName="childrenComposite" presStyleCnt="0"/>
      <dgm:spPr/>
      <dgm:t>
        <a:bodyPr/>
        <a:lstStyle/>
        <a:p>
          <a:endParaRPr lang="en-US"/>
        </a:p>
      </dgm:t>
    </dgm:pt>
    <dgm:pt modelId="{639DFD74-55EF-F844-8BE5-9D85126C16FE}" type="pres">
      <dgm:prSet presAssocID="{14584E1B-4C7C-E64F-8F22-16247327A2D0}" presName="dummyMaxCanvas_ChildArea" presStyleCnt="0"/>
      <dgm:spPr/>
      <dgm:t>
        <a:bodyPr/>
        <a:lstStyle/>
        <a:p>
          <a:endParaRPr lang="en-US"/>
        </a:p>
      </dgm:t>
    </dgm:pt>
    <dgm:pt modelId="{8F60B7CA-FDBE-9E47-A2D6-59AC6F926AD6}" type="pres">
      <dgm:prSet presAssocID="{14584E1B-4C7C-E64F-8F22-16247327A2D0}" presName="fulcrum" presStyleLbl="alignAccFollowNode1" presStyleIdx="2" presStyleCnt="4"/>
      <dgm:spPr/>
      <dgm:t>
        <a:bodyPr/>
        <a:lstStyle/>
        <a:p>
          <a:endParaRPr lang="en-US"/>
        </a:p>
      </dgm:t>
    </dgm:pt>
    <dgm:pt modelId="{CA3F5126-119E-F242-8C66-3131483F19EB}" type="pres">
      <dgm:prSet presAssocID="{14584E1B-4C7C-E64F-8F22-16247327A2D0}" presName="balance_41" presStyleLbl="alignAccFollowNode1" presStyleIdx="3" presStyleCnt="4">
        <dgm:presLayoutVars>
          <dgm:bulletEnabled val="1"/>
        </dgm:presLayoutVars>
      </dgm:prSet>
      <dgm:spPr/>
      <dgm:t>
        <a:bodyPr/>
        <a:lstStyle/>
        <a:p>
          <a:endParaRPr lang="en-US"/>
        </a:p>
      </dgm:t>
    </dgm:pt>
    <dgm:pt modelId="{3BEDAFFB-D860-D74F-ABC9-F2711D61BD6D}" type="pres">
      <dgm:prSet presAssocID="{14584E1B-4C7C-E64F-8F22-16247327A2D0}" presName="left_41_1" presStyleLbl="node1" presStyleIdx="0" presStyleCnt="5">
        <dgm:presLayoutVars>
          <dgm:bulletEnabled val="1"/>
        </dgm:presLayoutVars>
      </dgm:prSet>
      <dgm:spPr/>
      <dgm:t>
        <a:bodyPr/>
        <a:lstStyle/>
        <a:p>
          <a:endParaRPr lang="en-US"/>
        </a:p>
      </dgm:t>
    </dgm:pt>
    <dgm:pt modelId="{32DF7CC8-1472-084B-8C07-EE4CABB717E2}" type="pres">
      <dgm:prSet presAssocID="{14584E1B-4C7C-E64F-8F22-16247327A2D0}" presName="left_41_2" presStyleLbl="node1" presStyleIdx="1" presStyleCnt="5">
        <dgm:presLayoutVars>
          <dgm:bulletEnabled val="1"/>
        </dgm:presLayoutVars>
      </dgm:prSet>
      <dgm:spPr/>
      <dgm:t>
        <a:bodyPr/>
        <a:lstStyle/>
        <a:p>
          <a:endParaRPr lang="en-US"/>
        </a:p>
      </dgm:t>
    </dgm:pt>
    <dgm:pt modelId="{77BC2C71-99D0-3147-9563-1FABABF46C7F}" type="pres">
      <dgm:prSet presAssocID="{14584E1B-4C7C-E64F-8F22-16247327A2D0}" presName="left_41_3" presStyleLbl="node1" presStyleIdx="2" presStyleCnt="5">
        <dgm:presLayoutVars>
          <dgm:bulletEnabled val="1"/>
        </dgm:presLayoutVars>
      </dgm:prSet>
      <dgm:spPr/>
      <dgm:t>
        <a:bodyPr/>
        <a:lstStyle/>
        <a:p>
          <a:endParaRPr lang="en-US"/>
        </a:p>
      </dgm:t>
    </dgm:pt>
    <dgm:pt modelId="{1F063F36-6E98-A147-A900-C4190E4E4FA0}" type="pres">
      <dgm:prSet presAssocID="{14584E1B-4C7C-E64F-8F22-16247327A2D0}" presName="left_41_4" presStyleLbl="node1" presStyleIdx="3" presStyleCnt="5">
        <dgm:presLayoutVars>
          <dgm:bulletEnabled val="1"/>
        </dgm:presLayoutVars>
      </dgm:prSet>
      <dgm:spPr/>
      <dgm:t>
        <a:bodyPr/>
        <a:lstStyle/>
        <a:p>
          <a:endParaRPr lang="en-US"/>
        </a:p>
      </dgm:t>
    </dgm:pt>
    <dgm:pt modelId="{6739282B-D690-7043-B06D-AB23046B9BD9}" type="pres">
      <dgm:prSet presAssocID="{14584E1B-4C7C-E64F-8F22-16247327A2D0}" presName="right_41_1" presStyleLbl="node1" presStyleIdx="4" presStyleCnt="5">
        <dgm:presLayoutVars>
          <dgm:bulletEnabled val="1"/>
        </dgm:presLayoutVars>
      </dgm:prSet>
      <dgm:spPr/>
      <dgm:t>
        <a:bodyPr/>
        <a:lstStyle/>
        <a:p>
          <a:endParaRPr lang="en-US"/>
        </a:p>
      </dgm:t>
    </dgm:pt>
  </dgm:ptLst>
  <dgm:cxnLst>
    <dgm:cxn modelId="{F1B33126-0A8D-874E-BF27-DDC4A3893943}" srcId="{6276C361-133C-F44F-9718-A2074925047C}" destId="{938EC222-D5AF-5B45-81A3-7DFFA4488C32}" srcOrd="2" destOrd="0" parTransId="{A1CFEA39-D2A2-9243-8801-F30DAAB5BC52}" sibTransId="{4A076CF3-6D70-374B-B847-0EDB2DE1D39B}"/>
    <dgm:cxn modelId="{01DED740-8E7B-9C49-A147-27C092818CF3}" type="presOf" srcId="{6276C361-133C-F44F-9718-A2074925047C}" destId="{DE238796-813C-E74D-B4E3-91DFCE248948}" srcOrd="0" destOrd="0" presId="urn:microsoft.com/office/officeart/2005/8/layout/balance1"/>
    <dgm:cxn modelId="{52B2FC98-F044-D040-A629-EFE80DB01A9D}" srcId="{6276C361-133C-F44F-9718-A2074925047C}" destId="{5F2DFAB3-8425-6749-B4C7-425FB6F870B1}" srcOrd="3" destOrd="0" parTransId="{5D197C97-B938-B44A-A6A9-7EDF1DD1FCA0}" sibTransId="{7EB05AB2-5DCD-8A4C-A3B1-A19F715A3934}"/>
    <dgm:cxn modelId="{7B1D2BD6-D67F-4F45-82FC-0B198653E436}" srcId="{6276C361-133C-F44F-9718-A2074925047C}" destId="{F790FB8E-8885-0445-A377-EA5ADB1970F0}" srcOrd="4" destOrd="0" parTransId="{E08E110A-04DA-CF4E-A513-21FF9EB92B7A}" sibTransId="{C8209646-0ECA-D741-BA3E-6A5869F5CA02}"/>
    <dgm:cxn modelId="{401FF0D0-08A6-1643-9743-0B35AC1DD2BC}" srcId="{431D890F-0587-3142-BE6C-EDA9E3D69CBF}" destId="{029150F3-CE5B-4E40-A443-B8ED73885F84}" srcOrd="0" destOrd="0" parTransId="{39CA1954-4986-CF4D-9590-E78B1972C3BC}" sibTransId="{74EF56DF-263A-F441-A454-CE1AC004B0BE}"/>
    <dgm:cxn modelId="{B7705DD5-1A4F-404C-921A-7B5C81EE14B7}" type="presOf" srcId="{5F2DFAB3-8425-6749-B4C7-425FB6F870B1}" destId="{1F063F36-6E98-A147-A900-C4190E4E4FA0}" srcOrd="0" destOrd="0" presId="urn:microsoft.com/office/officeart/2005/8/layout/balance1"/>
    <dgm:cxn modelId="{C602A4F0-D4B3-2543-B243-3318DEBEBD04}" type="presOf" srcId="{431D890F-0587-3142-BE6C-EDA9E3D69CBF}" destId="{339D323F-C7A0-4A4C-93B3-62EDAB7427F6}" srcOrd="0" destOrd="0" presId="urn:microsoft.com/office/officeart/2005/8/layout/balance1"/>
    <dgm:cxn modelId="{3D6F6429-BE52-FC47-B191-0132FC2F1D90}" srcId="{6276C361-133C-F44F-9718-A2074925047C}" destId="{0EA7E01A-BD5D-314E-869D-40B9A8ED26AF}" srcOrd="1" destOrd="0" parTransId="{728CC0C5-E6B3-0E47-8F29-9569E4F2F47D}" sibTransId="{0EEA4CD0-8616-0E42-A0B0-6C8577119177}"/>
    <dgm:cxn modelId="{C3F408D7-7A71-1F4C-8576-8814DC970C8C}" type="presOf" srcId="{0EA7E01A-BD5D-314E-869D-40B9A8ED26AF}" destId="{32DF7CC8-1472-084B-8C07-EE4CABB717E2}" srcOrd="0" destOrd="0" presId="urn:microsoft.com/office/officeart/2005/8/layout/balance1"/>
    <dgm:cxn modelId="{7084FE4A-46F0-E64A-8F2E-432131B17364}" srcId="{6276C361-133C-F44F-9718-A2074925047C}" destId="{36E4D344-A284-C64B-8394-C2D0D956953E}" srcOrd="0" destOrd="0" parTransId="{8986BEC1-3A41-3D40-9E69-164026A0E00B}" sibTransId="{47E7CACB-1C75-7148-A045-7EDD4D8DA3A9}"/>
    <dgm:cxn modelId="{BA367EC8-5673-5D45-87D8-49ED48545D98}" srcId="{14584E1B-4C7C-E64F-8F22-16247327A2D0}" destId="{6276C361-133C-F44F-9718-A2074925047C}" srcOrd="0" destOrd="0" parTransId="{901B49E2-EC1B-2844-9472-4F7734F89422}" sibTransId="{A6A50745-5391-6E4C-85A0-2D0C44266147}"/>
    <dgm:cxn modelId="{14625293-5E81-D94C-B6CD-B50A883BFAFE}" type="presOf" srcId="{36E4D344-A284-C64B-8394-C2D0D956953E}" destId="{3BEDAFFB-D860-D74F-ABC9-F2711D61BD6D}" srcOrd="0" destOrd="0" presId="urn:microsoft.com/office/officeart/2005/8/layout/balance1"/>
    <dgm:cxn modelId="{C38FCF19-D33C-B144-B675-0F656EE03931}" type="presOf" srcId="{938EC222-D5AF-5B45-81A3-7DFFA4488C32}" destId="{77BC2C71-99D0-3147-9563-1FABABF46C7F}" srcOrd="0" destOrd="0" presId="urn:microsoft.com/office/officeart/2005/8/layout/balance1"/>
    <dgm:cxn modelId="{E7FA862A-05F4-0749-A64C-DFEB141A898A}" type="presOf" srcId="{029150F3-CE5B-4E40-A443-B8ED73885F84}" destId="{6739282B-D690-7043-B06D-AB23046B9BD9}" srcOrd="0" destOrd="0" presId="urn:microsoft.com/office/officeart/2005/8/layout/balance1"/>
    <dgm:cxn modelId="{1D70B4A6-84C5-574E-914C-C14DB801A683}" srcId="{14584E1B-4C7C-E64F-8F22-16247327A2D0}" destId="{431D890F-0587-3142-BE6C-EDA9E3D69CBF}" srcOrd="1" destOrd="0" parTransId="{88BCEA94-3590-B643-BEA1-542ECC89B24F}" sibTransId="{D3675447-9B02-B140-9EAE-0E36A680769C}"/>
    <dgm:cxn modelId="{C794EDDD-E071-5541-9C6F-C913B7BDC537}" type="presOf" srcId="{14584E1B-4C7C-E64F-8F22-16247327A2D0}" destId="{9A8CE056-5F35-6F40-AD18-5021E500BF84}" srcOrd="0" destOrd="0" presId="urn:microsoft.com/office/officeart/2005/8/layout/balance1"/>
    <dgm:cxn modelId="{D008C391-67E4-6D4E-A636-BB6709ABDFA0}" type="presParOf" srcId="{9A8CE056-5F35-6F40-AD18-5021E500BF84}" destId="{85A4F245-849B-2149-A0DD-445C639AD4F4}" srcOrd="0" destOrd="0" presId="urn:microsoft.com/office/officeart/2005/8/layout/balance1"/>
    <dgm:cxn modelId="{6BBC70E9-A8AF-1243-8478-F3679F9B9289}" type="presParOf" srcId="{9A8CE056-5F35-6F40-AD18-5021E500BF84}" destId="{6B4BB617-F809-9A49-9E12-104F6643A331}" srcOrd="1" destOrd="0" presId="urn:microsoft.com/office/officeart/2005/8/layout/balance1"/>
    <dgm:cxn modelId="{A6180A23-1B7C-B240-9BC4-94D5841970E2}" type="presParOf" srcId="{6B4BB617-F809-9A49-9E12-104F6643A331}" destId="{DE238796-813C-E74D-B4E3-91DFCE248948}" srcOrd="0" destOrd="0" presId="urn:microsoft.com/office/officeart/2005/8/layout/balance1"/>
    <dgm:cxn modelId="{D70D4D39-3B47-9C42-8A86-EB48BAE68B0F}" type="presParOf" srcId="{6B4BB617-F809-9A49-9E12-104F6643A331}" destId="{339D323F-C7A0-4A4C-93B3-62EDAB7427F6}" srcOrd="1" destOrd="0" presId="urn:microsoft.com/office/officeart/2005/8/layout/balance1"/>
    <dgm:cxn modelId="{E649B6B8-2F9D-6E4A-AC1C-88D0CB65D9E5}" type="presParOf" srcId="{9A8CE056-5F35-6F40-AD18-5021E500BF84}" destId="{5328B7D0-D7A1-B240-B862-427D3DF48BC3}" srcOrd="2" destOrd="0" presId="urn:microsoft.com/office/officeart/2005/8/layout/balance1"/>
    <dgm:cxn modelId="{4FBA26F1-57F7-DC40-B4D0-B971601F898B}" type="presParOf" srcId="{5328B7D0-D7A1-B240-B862-427D3DF48BC3}" destId="{639DFD74-55EF-F844-8BE5-9D85126C16FE}" srcOrd="0" destOrd="0" presId="urn:microsoft.com/office/officeart/2005/8/layout/balance1"/>
    <dgm:cxn modelId="{F664D875-9120-AF48-81ED-26031602531B}" type="presParOf" srcId="{5328B7D0-D7A1-B240-B862-427D3DF48BC3}" destId="{8F60B7CA-FDBE-9E47-A2D6-59AC6F926AD6}" srcOrd="1" destOrd="0" presId="urn:microsoft.com/office/officeart/2005/8/layout/balance1"/>
    <dgm:cxn modelId="{0E2EB0AF-5875-984C-9090-1011AEE465E6}" type="presParOf" srcId="{5328B7D0-D7A1-B240-B862-427D3DF48BC3}" destId="{CA3F5126-119E-F242-8C66-3131483F19EB}" srcOrd="2" destOrd="0" presId="urn:microsoft.com/office/officeart/2005/8/layout/balance1"/>
    <dgm:cxn modelId="{EE3FE807-87C9-1846-8909-1E0A18E80532}" type="presParOf" srcId="{5328B7D0-D7A1-B240-B862-427D3DF48BC3}" destId="{3BEDAFFB-D860-D74F-ABC9-F2711D61BD6D}" srcOrd="3" destOrd="0" presId="urn:microsoft.com/office/officeart/2005/8/layout/balance1"/>
    <dgm:cxn modelId="{55F5B06E-76EA-B947-82CA-D4BF78FD7EFF}" type="presParOf" srcId="{5328B7D0-D7A1-B240-B862-427D3DF48BC3}" destId="{32DF7CC8-1472-084B-8C07-EE4CABB717E2}" srcOrd="4" destOrd="0" presId="urn:microsoft.com/office/officeart/2005/8/layout/balance1"/>
    <dgm:cxn modelId="{75F5787F-83EA-1540-8241-7CC9BC8768C0}" type="presParOf" srcId="{5328B7D0-D7A1-B240-B862-427D3DF48BC3}" destId="{77BC2C71-99D0-3147-9563-1FABABF46C7F}" srcOrd="5" destOrd="0" presId="urn:microsoft.com/office/officeart/2005/8/layout/balance1"/>
    <dgm:cxn modelId="{CF788D5D-E87F-A94D-82D7-B48F61D80A90}" type="presParOf" srcId="{5328B7D0-D7A1-B240-B862-427D3DF48BC3}" destId="{1F063F36-6E98-A147-A900-C4190E4E4FA0}" srcOrd="6" destOrd="0" presId="urn:microsoft.com/office/officeart/2005/8/layout/balance1"/>
    <dgm:cxn modelId="{22B0C0F0-6181-4B40-AC63-8FA2EF37170B}" type="presParOf" srcId="{5328B7D0-D7A1-B240-B862-427D3DF48BC3}" destId="{6739282B-D690-7043-B06D-AB23046B9BD9}"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C8C1137-C0BF-48D2-B793-5F6A057898A1}" type="doc">
      <dgm:prSet loTypeId="urn:microsoft.com/office/officeart/2011/layout/RadialPictureList" loCatId="officeonline" qsTypeId="urn:microsoft.com/office/officeart/2005/8/quickstyle/simple1" qsCatId="simple" csTypeId="urn:microsoft.com/office/officeart/2005/8/colors/colorful5" csCatId="colorful" phldr="1"/>
      <dgm:spPr/>
      <dgm:t>
        <a:bodyPr/>
        <a:lstStyle/>
        <a:p>
          <a:endParaRPr lang="en-US"/>
        </a:p>
      </dgm:t>
    </dgm:pt>
    <dgm:pt modelId="{61C68B3A-EC8F-4F4F-BC2C-F9969E6A5CB0}">
      <dgm:prSet phldrT="[Text]" custT="1"/>
      <dgm:spPr/>
      <dgm:t>
        <a:bodyPr/>
        <a:lstStyle/>
        <a:p>
          <a:r>
            <a:rPr lang="en-US" sz="1800" b="1" dirty="0"/>
            <a:t>Screen 85%</a:t>
          </a:r>
        </a:p>
        <a:p>
          <a:r>
            <a:rPr lang="en-US" sz="1800" b="1" dirty="0"/>
            <a:t> of Target Population</a:t>
          </a:r>
        </a:p>
        <a:p>
          <a:r>
            <a:rPr lang="en-US" sz="1400" b="1" dirty="0"/>
            <a:t>(80,828 AI/AN)</a:t>
          </a:r>
        </a:p>
      </dgm:t>
    </dgm:pt>
    <dgm:pt modelId="{095995F5-6CC5-42AB-A5C0-C5AA685C83D6}" type="parTrans" cxnId="{D0169AA2-2A0A-4E3E-B1EE-8EFD89A87962}">
      <dgm:prSet/>
      <dgm:spPr/>
      <dgm:t>
        <a:bodyPr/>
        <a:lstStyle/>
        <a:p>
          <a:endParaRPr lang="en-US"/>
        </a:p>
      </dgm:t>
    </dgm:pt>
    <dgm:pt modelId="{5F5BD430-1108-411B-B82D-4E7DCE15C9B7}" type="sibTrans" cxnId="{D0169AA2-2A0A-4E3E-B1EE-8EFD89A87962}">
      <dgm:prSet/>
      <dgm:spPr/>
      <dgm:t>
        <a:bodyPr/>
        <a:lstStyle/>
        <a:p>
          <a:endParaRPr lang="en-US"/>
        </a:p>
      </dgm:t>
    </dgm:pt>
    <dgm:pt modelId="{D3102772-593F-4EE3-A24A-70E180415451}">
      <dgm:prSet phldrT="[Text]"/>
      <dgm:spPr/>
      <dgm:t>
        <a:bodyPr/>
        <a:lstStyle/>
        <a:p>
          <a:r>
            <a:rPr lang="en-US" dirty="0"/>
            <a:t>Universal Screening </a:t>
          </a:r>
        </a:p>
        <a:p>
          <a:r>
            <a:rPr lang="en-US"/>
            <a:t>(Ages 20-69)</a:t>
          </a:r>
          <a:endParaRPr lang="en-US" dirty="0"/>
        </a:p>
      </dgm:t>
    </dgm:pt>
    <dgm:pt modelId="{56419A9F-73B9-45AB-88E2-6A796BC22C90}" type="parTrans" cxnId="{E5B6B7C8-2A0A-48FD-926D-2A9E9E49E6FC}">
      <dgm:prSet/>
      <dgm:spPr/>
      <dgm:t>
        <a:bodyPr/>
        <a:lstStyle/>
        <a:p>
          <a:endParaRPr lang="en-US"/>
        </a:p>
      </dgm:t>
    </dgm:pt>
    <dgm:pt modelId="{3D33829E-4286-44EE-9835-4FD1030E490D}" type="sibTrans" cxnId="{E5B6B7C8-2A0A-48FD-926D-2A9E9E49E6FC}">
      <dgm:prSet/>
      <dgm:spPr/>
      <dgm:t>
        <a:bodyPr/>
        <a:lstStyle/>
        <a:p>
          <a:endParaRPr lang="en-US"/>
        </a:p>
      </dgm:t>
    </dgm:pt>
    <dgm:pt modelId="{202E9106-9043-47FD-8947-3DFA5407663D}">
      <dgm:prSet phldrT="[Text]" custT="1"/>
      <dgm:spPr/>
      <dgm:t>
        <a:bodyPr/>
        <a:lstStyle/>
        <a:p>
          <a:r>
            <a:rPr lang="en-US" sz="1600" dirty="0"/>
            <a:t>Non-Traditional Screening Sites (</a:t>
          </a:r>
          <a:r>
            <a:rPr lang="es-AR" sz="1600" dirty="0"/>
            <a:t>ED/UC, dental, behavioral health)</a:t>
          </a:r>
          <a:endParaRPr lang="en-US" sz="1600" dirty="0"/>
        </a:p>
      </dgm:t>
    </dgm:pt>
    <dgm:pt modelId="{019E4B4C-4E05-49D7-99FE-C1745C6B8DD8}" type="parTrans" cxnId="{28670A4E-688D-4F57-BA76-6F9B3BD77705}">
      <dgm:prSet/>
      <dgm:spPr/>
      <dgm:t>
        <a:bodyPr/>
        <a:lstStyle/>
        <a:p>
          <a:endParaRPr lang="en-US"/>
        </a:p>
      </dgm:t>
    </dgm:pt>
    <dgm:pt modelId="{9B958BF3-E089-4193-9023-6118C9E5648F}" type="sibTrans" cxnId="{28670A4E-688D-4F57-BA76-6F9B3BD77705}">
      <dgm:prSet/>
      <dgm:spPr/>
      <dgm:t>
        <a:bodyPr/>
        <a:lstStyle/>
        <a:p>
          <a:endParaRPr lang="en-US"/>
        </a:p>
      </dgm:t>
    </dgm:pt>
    <dgm:pt modelId="{D2C17AD0-71EF-4454-8283-1FE606955D90}">
      <dgm:prSet phldrT="[Text]"/>
      <dgm:spPr/>
      <dgm:t>
        <a:bodyPr/>
        <a:lstStyle/>
        <a:p>
          <a:r>
            <a:rPr lang="en-US" dirty="0"/>
            <a:t>New Screening Modalities</a:t>
          </a:r>
        </a:p>
      </dgm:t>
    </dgm:pt>
    <dgm:pt modelId="{ED7B60DF-9E2A-41AA-B959-09182E760D8B}" type="parTrans" cxnId="{D6AD9EA9-21FA-4D30-B8D5-10FD5D761BBF}">
      <dgm:prSet/>
      <dgm:spPr/>
      <dgm:t>
        <a:bodyPr/>
        <a:lstStyle/>
        <a:p>
          <a:endParaRPr lang="en-US"/>
        </a:p>
      </dgm:t>
    </dgm:pt>
    <dgm:pt modelId="{1FA9A2B6-02ED-496A-AEE6-B0EA4A2188AB}" type="sibTrans" cxnId="{D6AD9EA9-21FA-4D30-B8D5-10FD5D761BBF}">
      <dgm:prSet/>
      <dgm:spPr/>
      <dgm:t>
        <a:bodyPr/>
        <a:lstStyle/>
        <a:p>
          <a:endParaRPr lang="en-US"/>
        </a:p>
      </dgm:t>
    </dgm:pt>
    <dgm:pt modelId="{DC49E1F6-9456-4EF2-84B1-18D4C10A8641}" type="pres">
      <dgm:prSet presAssocID="{FC8C1137-C0BF-48D2-B793-5F6A057898A1}" presName="Name0" presStyleCnt="0">
        <dgm:presLayoutVars>
          <dgm:chMax val="1"/>
          <dgm:chPref val="1"/>
          <dgm:dir/>
          <dgm:resizeHandles/>
        </dgm:presLayoutVars>
      </dgm:prSet>
      <dgm:spPr/>
      <dgm:t>
        <a:bodyPr/>
        <a:lstStyle/>
        <a:p>
          <a:endParaRPr lang="en-US"/>
        </a:p>
      </dgm:t>
    </dgm:pt>
    <dgm:pt modelId="{EBED8359-CB17-48A2-B3AC-A680F25319DE}" type="pres">
      <dgm:prSet presAssocID="{61C68B3A-EC8F-4F4F-BC2C-F9969E6A5CB0}" presName="Parent" presStyleLbl="node1" presStyleIdx="0" presStyleCnt="2" custLinFactNeighborX="-16382" custLinFactNeighborY="562">
        <dgm:presLayoutVars>
          <dgm:chMax val="4"/>
          <dgm:chPref val="3"/>
        </dgm:presLayoutVars>
      </dgm:prSet>
      <dgm:spPr/>
      <dgm:t>
        <a:bodyPr/>
        <a:lstStyle/>
        <a:p>
          <a:endParaRPr lang="en-US"/>
        </a:p>
      </dgm:t>
    </dgm:pt>
    <dgm:pt modelId="{022EC18D-4593-4A5F-9A82-8CAF546854C8}" type="pres">
      <dgm:prSet presAssocID="{D3102772-593F-4EE3-A24A-70E180415451}" presName="Accent" presStyleLbl="node1" presStyleIdx="1" presStyleCnt="2"/>
      <dgm:spPr/>
    </dgm:pt>
    <dgm:pt modelId="{60996091-7F5E-4D20-B140-583C54D2A2FA}" type="pres">
      <dgm:prSet presAssocID="{D3102772-593F-4EE3-A24A-70E180415451}" presName="Image1" presStyleLbl="fgImgPlace1" presStyleIdx="0" presStyleCnt="3"/>
      <dgm:spPr/>
    </dgm:pt>
    <dgm:pt modelId="{3A8903B8-A4A3-4BD9-92CD-674D3133B271}" type="pres">
      <dgm:prSet presAssocID="{D3102772-593F-4EE3-A24A-70E180415451}" presName="Child1" presStyleLbl="revTx" presStyleIdx="0" presStyleCnt="3" custLinFactNeighborX="31499" custLinFactNeighborY="-11061">
        <dgm:presLayoutVars>
          <dgm:chMax val="0"/>
          <dgm:chPref val="0"/>
          <dgm:bulletEnabled val="1"/>
        </dgm:presLayoutVars>
      </dgm:prSet>
      <dgm:spPr/>
      <dgm:t>
        <a:bodyPr/>
        <a:lstStyle/>
        <a:p>
          <a:endParaRPr lang="en-US"/>
        </a:p>
      </dgm:t>
    </dgm:pt>
    <dgm:pt modelId="{4CBEF5A0-BBA8-47D2-91EB-B39403E601B4}" type="pres">
      <dgm:prSet presAssocID="{202E9106-9043-47FD-8947-3DFA5407663D}" presName="Image2" presStyleCnt="0"/>
      <dgm:spPr/>
    </dgm:pt>
    <dgm:pt modelId="{365AB404-6427-4B8C-BB7E-65CAD6D9C7A7}" type="pres">
      <dgm:prSet presAssocID="{202E9106-9043-47FD-8947-3DFA5407663D}" presName="Image" presStyleLbl="fgImgPlace1" presStyleIdx="1" presStyleCnt="3"/>
      <dgm:spPr/>
    </dgm:pt>
    <dgm:pt modelId="{EA43DBD6-18D1-4DAE-8747-AA55F7E74F8F}" type="pres">
      <dgm:prSet presAssocID="{202E9106-9043-47FD-8947-3DFA5407663D}" presName="Child2" presStyleLbl="revTx" presStyleIdx="1" presStyleCnt="3" custScaleX="208198" custLinFactNeighborX="67859" custLinFactNeighborY="-1745">
        <dgm:presLayoutVars>
          <dgm:chMax val="0"/>
          <dgm:chPref val="0"/>
          <dgm:bulletEnabled val="1"/>
        </dgm:presLayoutVars>
      </dgm:prSet>
      <dgm:spPr/>
      <dgm:t>
        <a:bodyPr/>
        <a:lstStyle/>
        <a:p>
          <a:endParaRPr lang="en-US"/>
        </a:p>
      </dgm:t>
    </dgm:pt>
    <dgm:pt modelId="{32762B44-2042-45C0-9BCF-91FB6ED22208}" type="pres">
      <dgm:prSet presAssocID="{D2C17AD0-71EF-4454-8283-1FE606955D90}" presName="Image3" presStyleCnt="0"/>
      <dgm:spPr/>
    </dgm:pt>
    <dgm:pt modelId="{C2D49016-38CE-4A5C-8CDE-B641E44D09F5}" type="pres">
      <dgm:prSet presAssocID="{D2C17AD0-71EF-4454-8283-1FE606955D90}" presName="Image" presStyleLbl="fgImgPlace1" presStyleIdx="2" presStyleCnt="3"/>
      <dgm:spPr/>
    </dgm:pt>
    <dgm:pt modelId="{4D7FFCD9-26ED-4577-9FA0-17B844446850}" type="pres">
      <dgm:prSet presAssocID="{D2C17AD0-71EF-4454-8283-1FE606955D90}" presName="Child3" presStyleLbl="revTx" presStyleIdx="2" presStyleCnt="3" custLinFactNeighborX="14104" custLinFactNeighborY="12435">
        <dgm:presLayoutVars>
          <dgm:chMax val="0"/>
          <dgm:chPref val="0"/>
          <dgm:bulletEnabled val="1"/>
        </dgm:presLayoutVars>
      </dgm:prSet>
      <dgm:spPr/>
      <dgm:t>
        <a:bodyPr/>
        <a:lstStyle/>
        <a:p>
          <a:endParaRPr lang="en-US"/>
        </a:p>
      </dgm:t>
    </dgm:pt>
  </dgm:ptLst>
  <dgm:cxnLst>
    <dgm:cxn modelId="{D497576E-6E51-8043-9B1A-00DC90049595}" type="presOf" srcId="{FC8C1137-C0BF-48D2-B793-5F6A057898A1}" destId="{DC49E1F6-9456-4EF2-84B1-18D4C10A8641}" srcOrd="0" destOrd="0" presId="urn:microsoft.com/office/officeart/2011/layout/RadialPictureList"/>
    <dgm:cxn modelId="{79A8B8A1-1170-5D4D-A568-7F118FCE422B}" type="presOf" srcId="{61C68B3A-EC8F-4F4F-BC2C-F9969E6A5CB0}" destId="{EBED8359-CB17-48A2-B3AC-A680F25319DE}" srcOrd="0" destOrd="0" presId="urn:microsoft.com/office/officeart/2011/layout/RadialPictureList"/>
    <dgm:cxn modelId="{B9D75D32-B432-C544-929B-C21FCC837C18}" type="presOf" srcId="{D2C17AD0-71EF-4454-8283-1FE606955D90}" destId="{4D7FFCD9-26ED-4577-9FA0-17B844446850}" srcOrd="0" destOrd="0" presId="urn:microsoft.com/office/officeart/2011/layout/RadialPictureList"/>
    <dgm:cxn modelId="{E5B6B7C8-2A0A-48FD-926D-2A9E9E49E6FC}" srcId="{61C68B3A-EC8F-4F4F-BC2C-F9969E6A5CB0}" destId="{D3102772-593F-4EE3-A24A-70E180415451}" srcOrd="0" destOrd="0" parTransId="{56419A9F-73B9-45AB-88E2-6A796BC22C90}" sibTransId="{3D33829E-4286-44EE-9835-4FD1030E490D}"/>
    <dgm:cxn modelId="{4A3D39E0-EC59-CB4C-B7B0-7ED1EE701D13}" type="presOf" srcId="{D3102772-593F-4EE3-A24A-70E180415451}" destId="{3A8903B8-A4A3-4BD9-92CD-674D3133B271}" srcOrd="0" destOrd="0" presId="urn:microsoft.com/office/officeart/2011/layout/RadialPictureList"/>
    <dgm:cxn modelId="{28670A4E-688D-4F57-BA76-6F9B3BD77705}" srcId="{61C68B3A-EC8F-4F4F-BC2C-F9969E6A5CB0}" destId="{202E9106-9043-47FD-8947-3DFA5407663D}" srcOrd="1" destOrd="0" parTransId="{019E4B4C-4E05-49D7-99FE-C1745C6B8DD8}" sibTransId="{9B958BF3-E089-4193-9023-6118C9E5648F}"/>
    <dgm:cxn modelId="{D6AD9EA9-21FA-4D30-B8D5-10FD5D761BBF}" srcId="{61C68B3A-EC8F-4F4F-BC2C-F9969E6A5CB0}" destId="{D2C17AD0-71EF-4454-8283-1FE606955D90}" srcOrd="2" destOrd="0" parTransId="{ED7B60DF-9E2A-41AA-B959-09182E760D8B}" sibTransId="{1FA9A2B6-02ED-496A-AEE6-B0EA4A2188AB}"/>
    <dgm:cxn modelId="{E370D6C8-5F70-CB47-A9B5-EB7E7D1CFDEC}" type="presOf" srcId="{202E9106-9043-47FD-8947-3DFA5407663D}" destId="{EA43DBD6-18D1-4DAE-8747-AA55F7E74F8F}" srcOrd="0" destOrd="0" presId="urn:microsoft.com/office/officeart/2011/layout/RadialPictureList"/>
    <dgm:cxn modelId="{D0169AA2-2A0A-4E3E-B1EE-8EFD89A87962}" srcId="{FC8C1137-C0BF-48D2-B793-5F6A057898A1}" destId="{61C68B3A-EC8F-4F4F-BC2C-F9969E6A5CB0}" srcOrd="0" destOrd="0" parTransId="{095995F5-6CC5-42AB-A5C0-C5AA685C83D6}" sibTransId="{5F5BD430-1108-411B-B82D-4E7DCE15C9B7}"/>
    <dgm:cxn modelId="{E12CC80A-D958-9942-A869-ED346FF77D2D}" type="presParOf" srcId="{DC49E1F6-9456-4EF2-84B1-18D4C10A8641}" destId="{EBED8359-CB17-48A2-B3AC-A680F25319DE}" srcOrd="0" destOrd="0" presId="urn:microsoft.com/office/officeart/2011/layout/RadialPictureList"/>
    <dgm:cxn modelId="{B2511EA1-EDDA-1B4B-B4AF-A4663D08146C}" type="presParOf" srcId="{DC49E1F6-9456-4EF2-84B1-18D4C10A8641}" destId="{022EC18D-4593-4A5F-9A82-8CAF546854C8}" srcOrd="1" destOrd="0" presId="urn:microsoft.com/office/officeart/2011/layout/RadialPictureList"/>
    <dgm:cxn modelId="{4B4672E4-67AD-A143-B153-2FEEF15526FE}" type="presParOf" srcId="{DC49E1F6-9456-4EF2-84B1-18D4C10A8641}" destId="{60996091-7F5E-4D20-B140-583C54D2A2FA}" srcOrd="2" destOrd="0" presId="urn:microsoft.com/office/officeart/2011/layout/RadialPictureList"/>
    <dgm:cxn modelId="{93B46032-3E28-994B-BAB4-2DC4E36D1C6E}" type="presParOf" srcId="{DC49E1F6-9456-4EF2-84B1-18D4C10A8641}" destId="{3A8903B8-A4A3-4BD9-92CD-674D3133B271}" srcOrd="3" destOrd="0" presId="urn:microsoft.com/office/officeart/2011/layout/RadialPictureList"/>
    <dgm:cxn modelId="{0102146C-5DCF-7341-9573-082673C04239}" type="presParOf" srcId="{DC49E1F6-9456-4EF2-84B1-18D4C10A8641}" destId="{4CBEF5A0-BBA8-47D2-91EB-B39403E601B4}" srcOrd="4" destOrd="0" presId="urn:microsoft.com/office/officeart/2011/layout/RadialPictureList"/>
    <dgm:cxn modelId="{27BF5E43-2E19-714E-A969-782A9FCFAC2C}" type="presParOf" srcId="{4CBEF5A0-BBA8-47D2-91EB-B39403E601B4}" destId="{365AB404-6427-4B8C-BB7E-65CAD6D9C7A7}" srcOrd="0" destOrd="0" presId="urn:microsoft.com/office/officeart/2011/layout/RadialPictureList"/>
    <dgm:cxn modelId="{C475C1AC-BB92-F944-AD9B-7A03544C4EB0}" type="presParOf" srcId="{DC49E1F6-9456-4EF2-84B1-18D4C10A8641}" destId="{EA43DBD6-18D1-4DAE-8747-AA55F7E74F8F}" srcOrd="5" destOrd="0" presId="urn:microsoft.com/office/officeart/2011/layout/RadialPictureList"/>
    <dgm:cxn modelId="{338A538A-9B72-0E41-BEDE-36501B68579E}" type="presParOf" srcId="{DC49E1F6-9456-4EF2-84B1-18D4C10A8641}" destId="{32762B44-2042-45C0-9BCF-91FB6ED22208}" srcOrd="6" destOrd="0" presId="urn:microsoft.com/office/officeart/2011/layout/RadialPictureList"/>
    <dgm:cxn modelId="{8EDA85E7-0560-0E43-ADC6-75E75FB06D96}" type="presParOf" srcId="{32762B44-2042-45C0-9BCF-91FB6ED22208}" destId="{C2D49016-38CE-4A5C-8CDE-B641E44D09F5}" srcOrd="0" destOrd="0" presId="urn:microsoft.com/office/officeart/2011/layout/RadialPictureList"/>
    <dgm:cxn modelId="{940F8ED7-CD9F-1C41-9A79-1BBEF3D262A1}" type="presParOf" srcId="{DC49E1F6-9456-4EF2-84B1-18D4C10A8641}" destId="{4D7FFCD9-26ED-4577-9FA0-17B84444685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C1137-C0BF-48D2-B793-5F6A057898A1}" type="doc">
      <dgm:prSet loTypeId="urn:microsoft.com/office/officeart/2011/layout/RadialPictureList" loCatId="officeonline" qsTypeId="urn:microsoft.com/office/officeart/2005/8/quickstyle/simple1" qsCatId="simple" csTypeId="urn:microsoft.com/office/officeart/2005/8/colors/colorful4" csCatId="colorful" phldr="1"/>
      <dgm:spPr/>
      <dgm:t>
        <a:bodyPr/>
        <a:lstStyle/>
        <a:p>
          <a:endParaRPr lang="en-US"/>
        </a:p>
      </dgm:t>
    </dgm:pt>
    <dgm:pt modelId="{61C68B3A-EC8F-4F4F-BC2C-F9969E6A5CB0}">
      <dgm:prSet phldrT="[Text]"/>
      <dgm:spPr/>
      <dgm:t>
        <a:bodyPr/>
        <a:lstStyle/>
        <a:p>
          <a:r>
            <a:rPr lang="en-US" b="1" dirty="0"/>
            <a:t>Evaluate 85%</a:t>
          </a:r>
        </a:p>
        <a:p>
          <a:r>
            <a:rPr lang="en-US" b="1" dirty="0"/>
            <a:t>Treat 85%</a:t>
          </a:r>
        </a:p>
        <a:p>
          <a:r>
            <a:rPr lang="en-US" b="1" dirty="0"/>
            <a:t>Cure 85%</a:t>
          </a:r>
        </a:p>
      </dgm:t>
    </dgm:pt>
    <dgm:pt modelId="{095995F5-6CC5-42AB-A5C0-C5AA685C83D6}" type="parTrans" cxnId="{D0169AA2-2A0A-4E3E-B1EE-8EFD89A87962}">
      <dgm:prSet/>
      <dgm:spPr/>
      <dgm:t>
        <a:bodyPr/>
        <a:lstStyle/>
        <a:p>
          <a:endParaRPr lang="en-US"/>
        </a:p>
      </dgm:t>
    </dgm:pt>
    <dgm:pt modelId="{5F5BD430-1108-411B-B82D-4E7DCE15C9B7}" type="sibTrans" cxnId="{D0169AA2-2A0A-4E3E-B1EE-8EFD89A87962}">
      <dgm:prSet/>
      <dgm:spPr/>
      <dgm:t>
        <a:bodyPr/>
        <a:lstStyle/>
        <a:p>
          <a:endParaRPr lang="en-US"/>
        </a:p>
      </dgm:t>
    </dgm:pt>
    <dgm:pt modelId="{D3102772-593F-4EE3-A24A-70E180415451}">
      <dgm:prSet phldrT="[Text]"/>
      <dgm:spPr/>
      <dgm:t>
        <a:bodyPr/>
        <a:lstStyle/>
        <a:p>
          <a:pPr algn="ctr"/>
          <a:r>
            <a:rPr lang="en-US" dirty="0"/>
            <a:t>Expand Clinical Capacity (ProjectECHO)</a:t>
          </a:r>
        </a:p>
      </dgm:t>
    </dgm:pt>
    <dgm:pt modelId="{56419A9F-73B9-45AB-88E2-6A796BC22C90}" type="parTrans" cxnId="{E5B6B7C8-2A0A-48FD-926D-2A9E9E49E6FC}">
      <dgm:prSet/>
      <dgm:spPr/>
      <dgm:t>
        <a:bodyPr/>
        <a:lstStyle/>
        <a:p>
          <a:endParaRPr lang="en-US"/>
        </a:p>
      </dgm:t>
    </dgm:pt>
    <dgm:pt modelId="{3D33829E-4286-44EE-9835-4FD1030E490D}" type="sibTrans" cxnId="{E5B6B7C8-2A0A-48FD-926D-2A9E9E49E6FC}">
      <dgm:prSet/>
      <dgm:spPr/>
      <dgm:t>
        <a:bodyPr/>
        <a:lstStyle/>
        <a:p>
          <a:endParaRPr lang="en-US"/>
        </a:p>
      </dgm:t>
    </dgm:pt>
    <dgm:pt modelId="{BC3264C9-3143-475A-A954-F9A3448C7B56}">
      <dgm:prSet phldrT="[Text]"/>
      <dgm:spPr/>
      <dgm:t>
        <a:bodyPr/>
        <a:lstStyle/>
        <a:p>
          <a:pPr algn="ctr"/>
          <a:r>
            <a:rPr lang="en-US" dirty="0"/>
            <a:t>Expand Case Management Capacity</a:t>
          </a:r>
        </a:p>
      </dgm:t>
    </dgm:pt>
    <dgm:pt modelId="{B80DA735-157C-4228-97EB-6D6D0ED31CC7}" type="parTrans" cxnId="{43A4059D-CD08-4255-8393-53F57110C814}">
      <dgm:prSet/>
      <dgm:spPr/>
      <dgm:t>
        <a:bodyPr/>
        <a:lstStyle/>
        <a:p>
          <a:endParaRPr lang="en-US"/>
        </a:p>
      </dgm:t>
    </dgm:pt>
    <dgm:pt modelId="{9FE42BB9-CF1F-4173-AF20-F06DA72851BA}" type="sibTrans" cxnId="{43A4059D-CD08-4255-8393-53F57110C814}">
      <dgm:prSet/>
      <dgm:spPr/>
      <dgm:t>
        <a:bodyPr/>
        <a:lstStyle/>
        <a:p>
          <a:endParaRPr lang="en-US"/>
        </a:p>
      </dgm:t>
    </dgm:pt>
    <dgm:pt modelId="{DC49E1F6-9456-4EF2-84B1-18D4C10A8641}" type="pres">
      <dgm:prSet presAssocID="{FC8C1137-C0BF-48D2-B793-5F6A057898A1}" presName="Name0" presStyleCnt="0">
        <dgm:presLayoutVars>
          <dgm:chMax val="1"/>
          <dgm:chPref val="1"/>
          <dgm:dir/>
          <dgm:resizeHandles/>
        </dgm:presLayoutVars>
      </dgm:prSet>
      <dgm:spPr/>
      <dgm:t>
        <a:bodyPr/>
        <a:lstStyle/>
        <a:p>
          <a:endParaRPr lang="en-US"/>
        </a:p>
      </dgm:t>
    </dgm:pt>
    <dgm:pt modelId="{EBED8359-CB17-48A2-B3AC-A680F25319DE}" type="pres">
      <dgm:prSet presAssocID="{61C68B3A-EC8F-4F4F-BC2C-F9969E6A5CB0}" presName="Parent" presStyleLbl="node1" presStyleIdx="0" presStyleCnt="2">
        <dgm:presLayoutVars>
          <dgm:chMax val="4"/>
          <dgm:chPref val="3"/>
        </dgm:presLayoutVars>
      </dgm:prSet>
      <dgm:spPr/>
      <dgm:t>
        <a:bodyPr/>
        <a:lstStyle/>
        <a:p>
          <a:endParaRPr lang="en-US"/>
        </a:p>
      </dgm:t>
    </dgm:pt>
    <dgm:pt modelId="{022EC18D-4593-4A5F-9A82-8CAF546854C8}" type="pres">
      <dgm:prSet presAssocID="{D3102772-593F-4EE3-A24A-70E180415451}" presName="Accent" presStyleLbl="node1" presStyleIdx="1" presStyleCnt="2"/>
      <dgm:spPr/>
    </dgm:pt>
    <dgm:pt modelId="{60996091-7F5E-4D20-B140-583C54D2A2FA}" type="pres">
      <dgm:prSet presAssocID="{D3102772-593F-4EE3-A24A-70E180415451}" presName="Image1" presStyleLbl="fgImgPlace1" presStyleIdx="0" presStyleCnt="2"/>
      <dgm:spPr/>
    </dgm:pt>
    <dgm:pt modelId="{3A8903B8-A4A3-4BD9-92CD-674D3133B271}" type="pres">
      <dgm:prSet presAssocID="{D3102772-593F-4EE3-A24A-70E180415451}" presName="Child1" presStyleLbl="revTx" presStyleIdx="0" presStyleCnt="2">
        <dgm:presLayoutVars>
          <dgm:chMax val="0"/>
          <dgm:chPref val="0"/>
          <dgm:bulletEnabled val="1"/>
        </dgm:presLayoutVars>
      </dgm:prSet>
      <dgm:spPr/>
      <dgm:t>
        <a:bodyPr/>
        <a:lstStyle/>
        <a:p>
          <a:endParaRPr lang="en-US"/>
        </a:p>
      </dgm:t>
    </dgm:pt>
    <dgm:pt modelId="{49EC65BA-4531-4DE0-980D-FB83212DA937}" type="pres">
      <dgm:prSet presAssocID="{BC3264C9-3143-475A-A954-F9A3448C7B56}" presName="Image2" presStyleCnt="0"/>
      <dgm:spPr/>
    </dgm:pt>
    <dgm:pt modelId="{16E96DFD-08E4-4739-9FE6-7AAD24CE46AC}" type="pres">
      <dgm:prSet presAssocID="{BC3264C9-3143-475A-A954-F9A3448C7B56}" presName="Image" presStyleLbl="fgImgPlace1" presStyleIdx="1" presStyleCnt="2"/>
      <dgm:spPr/>
    </dgm:pt>
    <dgm:pt modelId="{64661B15-E4E4-426E-8A96-D9E2B505B0AE}" type="pres">
      <dgm:prSet presAssocID="{BC3264C9-3143-475A-A954-F9A3448C7B56}" presName="Child2" presStyleLbl="revTx" presStyleIdx="1" presStyleCnt="2">
        <dgm:presLayoutVars>
          <dgm:chMax val="0"/>
          <dgm:chPref val="0"/>
          <dgm:bulletEnabled val="1"/>
        </dgm:presLayoutVars>
      </dgm:prSet>
      <dgm:spPr/>
      <dgm:t>
        <a:bodyPr/>
        <a:lstStyle/>
        <a:p>
          <a:endParaRPr lang="en-US"/>
        </a:p>
      </dgm:t>
    </dgm:pt>
  </dgm:ptLst>
  <dgm:cxnLst>
    <dgm:cxn modelId="{43A4059D-CD08-4255-8393-53F57110C814}" srcId="{61C68B3A-EC8F-4F4F-BC2C-F9969E6A5CB0}" destId="{BC3264C9-3143-475A-A954-F9A3448C7B56}" srcOrd="1" destOrd="0" parTransId="{B80DA735-157C-4228-97EB-6D6D0ED31CC7}" sibTransId="{9FE42BB9-CF1F-4173-AF20-F06DA72851BA}"/>
    <dgm:cxn modelId="{E5B6B7C8-2A0A-48FD-926D-2A9E9E49E6FC}" srcId="{61C68B3A-EC8F-4F4F-BC2C-F9969E6A5CB0}" destId="{D3102772-593F-4EE3-A24A-70E180415451}" srcOrd="0" destOrd="0" parTransId="{56419A9F-73B9-45AB-88E2-6A796BC22C90}" sibTransId="{3D33829E-4286-44EE-9835-4FD1030E490D}"/>
    <dgm:cxn modelId="{30557020-FB5A-0E45-8C33-EE2CCC2B8DFC}" type="presOf" srcId="{FC8C1137-C0BF-48D2-B793-5F6A057898A1}" destId="{DC49E1F6-9456-4EF2-84B1-18D4C10A8641}" srcOrd="0" destOrd="0" presId="urn:microsoft.com/office/officeart/2011/layout/RadialPictureList"/>
    <dgm:cxn modelId="{1F15FFC2-CE35-B642-B3F9-CF24ADB76BCC}" type="presOf" srcId="{D3102772-593F-4EE3-A24A-70E180415451}" destId="{3A8903B8-A4A3-4BD9-92CD-674D3133B271}" srcOrd="0" destOrd="0" presId="urn:microsoft.com/office/officeart/2011/layout/RadialPictureList"/>
    <dgm:cxn modelId="{D0169AA2-2A0A-4E3E-B1EE-8EFD89A87962}" srcId="{FC8C1137-C0BF-48D2-B793-5F6A057898A1}" destId="{61C68B3A-EC8F-4F4F-BC2C-F9969E6A5CB0}" srcOrd="0" destOrd="0" parTransId="{095995F5-6CC5-42AB-A5C0-C5AA685C83D6}" sibTransId="{5F5BD430-1108-411B-B82D-4E7DCE15C9B7}"/>
    <dgm:cxn modelId="{73429572-D906-3048-8EB1-F1486C6322DB}" type="presOf" srcId="{61C68B3A-EC8F-4F4F-BC2C-F9969E6A5CB0}" destId="{EBED8359-CB17-48A2-B3AC-A680F25319DE}" srcOrd="0" destOrd="0" presId="urn:microsoft.com/office/officeart/2011/layout/RadialPictureList"/>
    <dgm:cxn modelId="{5C01EBE9-5EF7-164E-9F2F-9B410DFD4FC3}" type="presOf" srcId="{BC3264C9-3143-475A-A954-F9A3448C7B56}" destId="{64661B15-E4E4-426E-8A96-D9E2B505B0AE}" srcOrd="0" destOrd="0" presId="urn:microsoft.com/office/officeart/2011/layout/RadialPictureList"/>
    <dgm:cxn modelId="{4813B738-861B-8E48-9A16-5BB83F95D186}" type="presParOf" srcId="{DC49E1F6-9456-4EF2-84B1-18D4C10A8641}" destId="{EBED8359-CB17-48A2-B3AC-A680F25319DE}" srcOrd="0" destOrd="0" presId="urn:microsoft.com/office/officeart/2011/layout/RadialPictureList"/>
    <dgm:cxn modelId="{DF3AB391-42D0-2F44-8A1B-B729A3BDE8DB}" type="presParOf" srcId="{DC49E1F6-9456-4EF2-84B1-18D4C10A8641}" destId="{022EC18D-4593-4A5F-9A82-8CAF546854C8}" srcOrd="1" destOrd="0" presId="urn:microsoft.com/office/officeart/2011/layout/RadialPictureList"/>
    <dgm:cxn modelId="{7A2F8292-68A6-2846-BF8F-FD365DAC3B08}" type="presParOf" srcId="{DC49E1F6-9456-4EF2-84B1-18D4C10A8641}" destId="{60996091-7F5E-4D20-B140-583C54D2A2FA}" srcOrd="2" destOrd="0" presId="urn:microsoft.com/office/officeart/2011/layout/RadialPictureList"/>
    <dgm:cxn modelId="{C80CD17B-739E-714F-B9B3-BAABCD91F268}" type="presParOf" srcId="{DC49E1F6-9456-4EF2-84B1-18D4C10A8641}" destId="{3A8903B8-A4A3-4BD9-92CD-674D3133B271}" srcOrd="3" destOrd="0" presId="urn:microsoft.com/office/officeart/2011/layout/RadialPictureList"/>
    <dgm:cxn modelId="{92654FC2-7EB2-C94B-A3EF-1100B213E767}" type="presParOf" srcId="{DC49E1F6-9456-4EF2-84B1-18D4C10A8641}" destId="{49EC65BA-4531-4DE0-980D-FB83212DA937}" srcOrd="4" destOrd="0" presId="urn:microsoft.com/office/officeart/2011/layout/RadialPictureList"/>
    <dgm:cxn modelId="{BC276428-E275-544E-A327-96CCC1FB7D06}" type="presParOf" srcId="{49EC65BA-4531-4DE0-980D-FB83212DA937}" destId="{16E96DFD-08E4-4739-9FE6-7AAD24CE46AC}" srcOrd="0" destOrd="0" presId="urn:microsoft.com/office/officeart/2011/layout/RadialPictureList"/>
    <dgm:cxn modelId="{8DAF0249-8E41-E649-94B3-88736488A486}" type="presParOf" srcId="{DC49E1F6-9456-4EF2-84B1-18D4C10A8641}" destId="{64661B15-E4E4-426E-8A96-D9E2B505B0AE}" srcOrd="5" destOrd="0" presId="urn:microsoft.com/office/officeart/2011/layout/RadialPictur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F119F3-9821-4153-8551-A71EB38A8796}" type="doc">
      <dgm:prSet loTypeId="urn:microsoft.com/office/officeart/2005/8/layout/chevron1" loCatId="process" qsTypeId="urn:microsoft.com/office/officeart/2005/8/quickstyle/simple3" qsCatId="simple" csTypeId="urn:microsoft.com/office/officeart/2005/8/colors/accent0_2" csCatId="mainScheme" phldr="1"/>
      <dgm:spPr/>
    </dgm:pt>
    <dgm:pt modelId="{DC6E3ABC-2042-4E73-BB6F-33FB2C6450BC}">
      <dgm:prSet phldrT="[Text]" custT="1"/>
      <dgm:spPr/>
      <dgm:t>
        <a:bodyPr/>
        <a:lstStyle/>
        <a:p>
          <a:r>
            <a:rPr lang="en-US" sz="2400" b="0" baseline="0" smtClean="0"/>
            <a:t>Public and Provider Awareness</a:t>
          </a:r>
          <a:endParaRPr lang="en-US" sz="2400" b="0" baseline="0" dirty="0"/>
        </a:p>
      </dgm:t>
    </dgm:pt>
    <dgm:pt modelId="{7BC5DB1A-59A1-4CB6-9F42-ABD6C6300C50}" type="parTrans" cxnId="{9DA89CBC-2B9C-4CD8-8650-11FD4476952F}">
      <dgm:prSet/>
      <dgm:spPr/>
      <dgm:t>
        <a:bodyPr/>
        <a:lstStyle/>
        <a:p>
          <a:endParaRPr lang="en-US" sz="2400">
            <a:solidFill>
              <a:schemeClr val="bg1"/>
            </a:solidFill>
          </a:endParaRPr>
        </a:p>
      </dgm:t>
    </dgm:pt>
    <dgm:pt modelId="{0FB3C17A-A232-4ADA-83C5-420C3FB9A991}" type="sibTrans" cxnId="{9DA89CBC-2B9C-4CD8-8650-11FD4476952F}">
      <dgm:prSet/>
      <dgm:spPr/>
      <dgm:t>
        <a:bodyPr/>
        <a:lstStyle/>
        <a:p>
          <a:endParaRPr lang="en-US" sz="2400">
            <a:solidFill>
              <a:schemeClr val="bg1"/>
            </a:solidFill>
          </a:endParaRPr>
        </a:p>
      </dgm:t>
    </dgm:pt>
    <dgm:pt modelId="{2F00C0E9-4D1E-4DF6-AB5E-019C65B40F88}">
      <dgm:prSet phldrT="[Text]" custT="1"/>
      <dgm:spPr/>
      <dgm:t>
        <a:bodyPr/>
        <a:lstStyle/>
        <a:p>
          <a:r>
            <a:rPr lang="en-US" sz="2400" smtClean="0"/>
            <a:t>Contact Tracing</a:t>
          </a:r>
          <a:endParaRPr lang="en-US" sz="2400" dirty="0"/>
        </a:p>
      </dgm:t>
    </dgm:pt>
    <dgm:pt modelId="{C7C0A08A-F0F1-4766-87E3-68EAFD76EEF5}" type="parTrans" cxnId="{072B87D2-AB21-474A-B351-AD91D45418B0}">
      <dgm:prSet/>
      <dgm:spPr/>
      <dgm:t>
        <a:bodyPr/>
        <a:lstStyle/>
        <a:p>
          <a:endParaRPr lang="en-US" sz="2400">
            <a:solidFill>
              <a:schemeClr val="bg1"/>
            </a:solidFill>
          </a:endParaRPr>
        </a:p>
      </dgm:t>
    </dgm:pt>
    <dgm:pt modelId="{651BDC5E-58DC-44FE-B62F-70F56268020B}" type="sibTrans" cxnId="{072B87D2-AB21-474A-B351-AD91D45418B0}">
      <dgm:prSet/>
      <dgm:spPr/>
      <dgm:t>
        <a:bodyPr/>
        <a:lstStyle/>
        <a:p>
          <a:endParaRPr lang="en-US" sz="2400">
            <a:solidFill>
              <a:schemeClr val="bg1"/>
            </a:solidFill>
          </a:endParaRPr>
        </a:p>
      </dgm:t>
    </dgm:pt>
    <dgm:pt modelId="{CD7DC922-B8CD-4B1C-99AF-6302D37E304F}">
      <dgm:prSet phldrT="[Text]" custT="1"/>
      <dgm:spPr/>
      <dgm:t>
        <a:bodyPr/>
        <a:lstStyle/>
        <a:p>
          <a:r>
            <a:rPr lang="en-US" sz="2400" b="1" dirty="0" smtClean="0">
              <a:solidFill>
                <a:schemeClr val="bg1"/>
              </a:solidFill>
            </a:rPr>
            <a:t>Acute HCV</a:t>
          </a:r>
          <a:endParaRPr lang="en-US" sz="2400" b="1" dirty="0">
            <a:solidFill>
              <a:schemeClr val="bg1"/>
            </a:solidFill>
          </a:endParaRPr>
        </a:p>
      </dgm:t>
    </dgm:pt>
    <dgm:pt modelId="{27D555BA-6317-4C4E-AB05-C4A87B48D01F}" type="parTrans" cxnId="{30CF6328-BCDB-4D99-AA9E-FDED8A01A609}">
      <dgm:prSet/>
      <dgm:spPr/>
      <dgm:t>
        <a:bodyPr/>
        <a:lstStyle/>
        <a:p>
          <a:endParaRPr lang="en-US" sz="2400">
            <a:solidFill>
              <a:schemeClr val="bg1"/>
            </a:solidFill>
          </a:endParaRPr>
        </a:p>
      </dgm:t>
    </dgm:pt>
    <dgm:pt modelId="{7BD4DBC8-2532-4889-967C-2202D798E70A}" type="sibTrans" cxnId="{30CF6328-BCDB-4D99-AA9E-FDED8A01A609}">
      <dgm:prSet/>
      <dgm:spPr/>
      <dgm:t>
        <a:bodyPr/>
        <a:lstStyle/>
        <a:p>
          <a:endParaRPr lang="en-US" sz="2400">
            <a:solidFill>
              <a:schemeClr val="bg1"/>
            </a:solidFill>
          </a:endParaRPr>
        </a:p>
      </dgm:t>
    </dgm:pt>
    <dgm:pt modelId="{47918E83-3ED5-445A-AE76-E2D26D2321C5}">
      <dgm:prSet phldrT="[Text]" custT="1"/>
      <dgm:spPr/>
      <dgm:t>
        <a:bodyPr/>
        <a:lstStyle/>
        <a:p>
          <a:r>
            <a:rPr lang="en-US" sz="2400" b="1" dirty="0" smtClean="0">
              <a:solidFill>
                <a:schemeClr val="bg1"/>
              </a:solidFill>
            </a:rPr>
            <a:t>PWID</a:t>
          </a:r>
          <a:endParaRPr lang="en-US" sz="2400" b="1" dirty="0">
            <a:solidFill>
              <a:schemeClr val="bg1"/>
            </a:solidFill>
          </a:endParaRPr>
        </a:p>
      </dgm:t>
    </dgm:pt>
    <dgm:pt modelId="{BCD02AA2-8D12-4487-BF2F-51936032BB12}" type="parTrans" cxnId="{41FE32FC-77B9-46F8-A203-4EC283CB6BA9}">
      <dgm:prSet/>
      <dgm:spPr/>
      <dgm:t>
        <a:bodyPr/>
        <a:lstStyle/>
        <a:p>
          <a:endParaRPr lang="en-US" sz="2400">
            <a:solidFill>
              <a:schemeClr val="bg1"/>
            </a:solidFill>
          </a:endParaRPr>
        </a:p>
      </dgm:t>
    </dgm:pt>
    <dgm:pt modelId="{27446950-BC40-4F88-8636-540B2F0C814D}" type="sibTrans" cxnId="{41FE32FC-77B9-46F8-A203-4EC283CB6BA9}">
      <dgm:prSet/>
      <dgm:spPr/>
      <dgm:t>
        <a:bodyPr/>
        <a:lstStyle/>
        <a:p>
          <a:endParaRPr lang="en-US" sz="2400">
            <a:solidFill>
              <a:schemeClr val="bg1"/>
            </a:solidFill>
          </a:endParaRPr>
        </a:p>
      </dgm:t>
    </dgm:pt>
    <dgm:pt modelId="{9D48A840-6D4C-489A-9CFE-5C0DE35B2F89}">
      <dgm:prSet phldrT="[Text]" custT="1"/>
      <dgm:spPr/>
      <dgm:t>
        <a:bodyPr/>
        <a:lstStyle/>
        <a:p>
          <a:r>
            <a:rPr lang="en-US" sz="2400" smtClean="0"/>
            <a:t>Harm Reduction</a:t>
          </a:r>
          <a:endParaRPr lang="en-US" sz="2400" dirty="0"/>
        </a:p>
      </dgm:t>
    </dgm:pt>
    <dgm:pt modelId="{0D36CAB6-EB3F-4036-838E-FDAC393C2A07}" type="parTrans" cxnId="{737F3E0A-E34D-4474-AC3A-C669CE8888CF}">
      <dgm:prSet/>
      <dgm:spPr/>
      <dgm:t>
        <a:bodyPr/>
        <a:lstStyle/>
        <a:p>
          <a:endParaRPr lang="en-US" sz="2400">
            <a:solidFill>
              <a:schemeClr val="bg1"/>
            </a:solidFill>
          </a:endParaRPr>
        </a:p>
      </dgm:t>
    </dgm:pt>
    <dgm:pt modelId="{6C7BA052-6A19-4954-AC4E-6D2500B082F6}" type="sibTrans" cxnId="{737F3E0A-E34D-4474-AC3A-C669CE8888CF}">
      <dgm:prSet/>
      <dgm:spPr/>
      <dgm:t>
        <a:bodyPr/>
        <a:lstStyle/>
        <a:p>
          <a:endParaRPr lang="en-US" sz="2400">
            <a:solidFill>
              <a:schemeClr val="bg1"/>
            </a:solidFill>
          </a:endParaRPr>
        </a:p>
      </dgm:t>
    </dgm:pt>
    <dgm:pt modelId="{1FAE6205-BFD1-43B2-8F7B-9A6D15967936}">
      <dgm:prSet phldrT="[Text]" custT="1"/>
      <dgm:spPr/>
      <dgm:t>
        <a:bodyPr/>
        <a:lstStyle/>
        <a:p>
          <a:r>
            <a:rPr lang="en-US" sz="2400" b="1" dirty="0" smtClean="0">
              <a:solidFill>
                <a:schemeClr val="bg1"/>
              </a:solidFill>
            </a:rPr>
            <a:t>Treatment as Prevention</a:t>
          </a:r>
          <a:endParaRPr lang="en-US" sz="2400" b="1" dirty="0">
            <a:solidFill>
              <a:schemeClr val="bg1"/>
            </a:solidFill>
          </a:endParaRPr>
        </a:p>
      </dgm:t>
    </dgm:pt>
    <dgm:pt modelId="{5A452972-DD3C-4617-8902-623B6FF19FC1}" type="parTrans" cxnId="{CCF29F99-75B8-4383-8C1E-BC4C012CA807}">
      <dgm:prSet/>
      <dgm:spPr/>
      <dgm:t>
        <a:bodyPr/>
        <a:lstStyle/>
        <a:p>
          <a:endParaRPr lang="en-US" sz="2400">
            <a:solidFill>
              <a:schemeClr val="bg1"/>
            </a:solidFill>
          </a:endParaRPr>
        </a:p>
      </dgm:t>
    </dgm:pt>
    <dgm:pt modelId="{60499971-2A21-4628-A1D3-A7900770486F}" type="sibTrans" cxnId="{CCF29F99-75B8-4383-8C1E-BC4C012CA807}">
      <dgm:prSet/>
      <dgm:spPr/>
      <dgm:t>
        <a:bodyPr/>
        <a:lstStyle/>
        <a:p>
          <a:endParaRPr lang="en-US" sz="2400">
            <a:solidFill>
              <a:schemeClr val="bg1"/>
            </a:solidFill>
          </a:endParaRPr>
        </a:p>
      </dgm:t>
    </dgm:pt>
    <dgm:pt modelId="{771E0D93-DBED-489C-A19B-9E011AC0A55B}">
      <dgm:prSet phldrT="[Text]" custT="1"/>
      <dgm:spPr/>
      <dgm:t>
        <a:bodyPr/>
        <a:lstStyle/>
        <a:p>
          <a:r>
            <a:rPr lang="en-US" sz="2400" b="1" smtClean="0">
              <a:solidFill>
                <a:schemeClr val="bg1"/>
              </a:solidFill>
            </a:rPr>
            <a:t>OST</a:t>
          </a:r>
          <a:endParaRPr lang="en-US" sz="2400" b="1" dirty="0">
            <a:solidFill>
              <a:schemeClr val="bg1"/>
            </a:solidFill>
          </a:endParaRPr>
        </a:p>
      </dgm:t>
    </dgm:pt>
    <dgm:pt modelId="{4F38E513-0875-40DF-BCEC-A3AAB0C978B7}" type="parTrans" cxnId="{2A23E271-AC10-43C3-9C6E-26920CA90D30}">
      <dgm:prSet/>
      <dgm:spPr/>
      <dgm:t>
        <a:bodyPr/>
        <a:lstStyle/>
        <a:p>
          <a:endParaRPr lang="en-US" sz="2400">
            <a:solidFill>
              <a:schemeClr val="bg1"/>
            </a:solidFill>
          </a:endParaRPr>
        </a:p>
      </dgm:t>
    </dgm:pt>
    <dgm:pt modelId="{3B8B970E-33A9-49A5-827B-E33606EFACA3}" type="sibTrans" cxnId="{2A23E271-AC10-43C3-9C6E-26920CA90D30}">
      <dgm:prSet/>
      <dgm:spPr/>
      <dgm:t>
        <a:bodyPr/>
        <a:lstStyle/>
        <a:p>
          <a:endParaRPr lang="en-US" sz="2400">
            <a:solidFill>
              <a:schemeClr val="bg1"/>
            </a:solidFill>
          </a:endParaRPr>
        </a:p>
      </dgm:t>
    </dgm:pt>
    <dgm:pt modelId="{2F90DBFE-0DFD-4B76-A66F-867FBE5BC711}">
      <dgm:prSet phldrT="[Text]" custT="1"/>
      <dgm:spPr/>
      <dgm:t>
        <a:bodyPr/>
        <a:lstStyle/>
        <a:p>
          <a:r>
            <a:rPr lang="en-US" sz="2400" b="1" dirty="0" smtClean="0">
              <a:solidFill>
                <a:schemeClr val="bg1"/>
              </a:solidFill>
            </a:rPr>
            <a:t>NSEP</a:t>
          </a:r>
          <a:endParaRPr lang="en-US" sz="2400" b="1" dirty="0">
            <a:solidFill>
              <a:schemeClr val="bg1"/>
            </a:solidFill>
          </a:endParaRPr>
        </a:p>
      </dgm:t>
    </dgm:pt>
    <dgm:pt modelId="{4AD58031-5E54-4012-B1D6-DABEAD3DAE50}" type="parTrans" cxnId="{F9559069-12EA-4E59-B35F-477BE2BBBE61}">
      <dgm:prSet/>
      <dgm:spPr/>
      <dgm:t>
        <a:bodyPr/>
        <a:lstStyle/>
        <a:p>
          <a:endParaRPr lang="en-US" sz="2400">
            <a:solidFill>
              <a:schemeClr val="bg1"/>
            </a:solidFill>
          </a:endParaRPr>
        </a:p>
      </dgm:t>
    </dgm:pt>
    <dgm:pt modelId="{EE35E12B-0A19-42C5-A3B8-92E672FFC4F4}" type="sibTrans" cxnId="{F9559069-12EA-4E59-B35F-477BE2BBBE61}">
      <dgm:prSet/>
      <dgm:spPr/>
      <dgm:t>
        <a:bodyPr/>
        <a:lstStyle/>
        <a:p>
          <a:endParaRPr lang="en-US" sz="2400">
            <a:solidFill>
              <a:schemeClr val="bg1"/>
            </a:solidFill>
          </a:endParaRPr>
        </a:p>
      </dgm:t>
    </dgm:pt>
    <dgm:pt modelId="{56227D2E-FC9D-425B-A184-90B1BB72C59B}">
      <dgm:prSet phldrT="[Text]" custT="1"/>
      <dgm:spPr/>
      <dgm:t>
        <a:bodyPr/>
        <a:lstStyle/>
        <a:p>
          <a:r>
            <a:rPr lang="en-US" sz="2400" b="1" dirty="0" smtClean="0">
              <a:solidFill>
                <a:schemeClr val="bg1"/>
              </a:solidFill>
            </a:rPr>
            <a:t>Public Campaign</a:t>
          </a:r>
          <a:endParaRPr lang="en-US" sz="2400" b="1" dirty="0">
            <a:solidFill>
              <a:schemeClr val="bg1"/>
            </a:solidFill>
          </a:endParaRPr>
        </a:p>
      </dgm:t>
    </dgm:pt>
    <dgm:pt modelId="{8E326CB2-9F10-4B13-B81C-481E993C9727}" type="parTrans" cxnId="{F7BE8DD1-E03D-43E0-9A24-DB4467805237}">
      <dgm:prSet/>
      <dgm:spPr/>
      <dgm:t>
        <a:bodyPr/>
        <a:lstStyle/>
        <a:p>
          <a:endParaRPr lang="en-US" sz="2400">
            <a:solidFill>
              <a:schemeClr val="bg1"/>
            </a:solidFill>
          </a:endParaRPr>
        </a:p>
      </dgm:t>
    </dgm:pt>
    <dgm:pt modelId="{DC3ABCC6-6B87-4AEF-9620-E6EF35C32907}" type="sibTrans" cxnId="{F7BE8DD1-E03D-43E0-9A24-DB4467805237}">
      <dgm:prSet/>
      <dgm:spPr/>
      <dgm:t>
        <a:bodyPr/>
        <a:lstStyle/>
        <a:p>
          <a:endParaRPr lang="en-US" sz="2400">
            <a:solidFill>
              <a:schemeClr val="bg1"/>
            </a:solidFill>
          </a:endParaRPr>
        </a:p>
      </dgm:t>
    </dgm:pt>
    <dgm:pt modelId="{AA1895D9-9F7C-4B19-BE81-BFFEF0D90973}">
      <dgm:prSet phldrT="[Text]" custT="1"/>
      <dgm:spPr/>
      <dgm:t>
        <a:bodyPr/>
        <a:lstStyle/>
        <a:p>
          <a:endParaRPr lang="en-US" sz="2400" dirty="0">
            <a:solidFill>
              <a:schemeClr val="bg1"/>
            </a:solidFill>
          </a:endParaRPr>
        </a:p>
      </dgm:t>
    </dgm:pt>
    <dgm:pt modelId="{8B6C6600-4AC5-4D69-A5B8-C430963D0E73}" type="parTrans" cxnId="{0370BD76-E876-43D5-B9B0-0D17F84D1DF1}">
      <dgm:prSet/>
      <dgm:spPr/>
      <dgm:t>
        <a:bodyPr/>
        <a:lstStyle/>
        <a:p>
          <a:endParaRPr lang="en-US" sz="2400">
            <a:solidFill>
              <a:schemeClr val="bg1"/>
            </a:solidFill>
          </a:endParaRPr>
        </a:p>
      </dgm:t>
    </dgm:pt>
    <dgm:pt modelId="{EA48F46F-8023-49B1-85F5-D348A19BAA12}" type="sibTrans" cxnId="{0370BD76-E876-43D5-B9B0-0D17F84D1DF1}">
      <dgm:prSet/>
      <dgm:spPr/>
      <dgm:t>
        <a:bodyPr/>
        <a:lstStyle/>
        <a:p>
          <a:endParaRPr lang="en-US" sz="2400">
            <a:solidFill>
              <a:schemeClr val="bg1"/>
            </a:solidFill>
          </a:endParaRPr>
        </a:p>
      </dgm:t>
    </dgm:pt>
    <dgm:pt modelId="{B853E530-AAC6-4F51-8F85-BA2BC05F17D6}">
      <dgm:prSet phldrT="[Text]" custT="1"/>
      <dgm:spPr/>
      <dgm:t>
        <a:bodyPr/>
        <a:lstStyle/>
        <a:p>
          <a:r>
            <a:rPr lang="en-US" sz="2400" b="1" dirty="0" smtClean="0">
              <a:solidFill>
                <a:schemeClr val="bg1"/>
              </a:solidFill>
            </a:rPr>
            <a:t>Provider Training</a:t>
          </a:r>
          <a:endParaRPr lang="en-US" sz="2400" b="1" dirty="0">
            <a:solidFill>
              <a:schemeClr val="bg1"/>
            </a:solidFill>
          </a:endParaRPr>
        </a:p>
      </dgm:t>
    </dgm:pt>
    <dgm:pt modelId="{D7E28AE3-AF9E-444C-8E01-8751404BD9C9}" type="parTrans" cxnId="{386B6657-ECD4-4305-8B89-82158A4FD7A7}">
      <dgm:prSet/>
      <dgm:spPr/>
      <dgm:t>
        <a:bodyPr/>
        <a:lstStyle/>
        <a:p>
          <a:endParaRPr lang="en-US" sz="2400">
            <a:solidFill>
              <a:schemeClr val="bg1"/>
            </a:solidFill>
          </a:endParaRPr>
        </a:p>
      </dgm:t>
    </dgm:pt>
    <dgm:pt modelId="{0E31ABDA-C46E-46E2-AA57-A698353F209D}" type="sibTrans" cxnId="{386B6657-ECD4-4305-8B89-82158A4FD7A7}">
      <dgm:prSet/>
      <dgm:spPr/>
      <dgm:t>
        <a:bodyPr/>
        <a:lstStyle/>
        <a:p>
          <a:endParaRPr lang="en-US" sz="2400">
            <a:solidFill>
              <a:schemeClr val="bg1"/>
            </a:solidFill>
          </a:endParaRPr>
        </a:p>
      </dgm:t>
    </dgm:pt>
    <dgm:pt modelId="{CCFEBA2F-DE24-4418-9D1F-19D43356B63A}" type="pres">
      <dgm:prSet presAssocID="{86F119F3-9821-4153-8551-A71EB38A8796}" presName="Name0" presStyleCnt="0">
        <dgm:presLayoutVars>
          <dgm:dir/>
          <dgm:animLvl val="lvl"/>
          <dgm:resizeHandles val="exact"/>
        </dgm:presLayoutVars>
      </dgm:prSet>
      <dgm:spPr/>
    </dgm:pt>
    <dgm:pt modelId="{2201802F-8937-4D0D-A56C-BBFF126EC0B1}" type="pres">
      <dgm:prSet presAssocID="{DC6E3ABC-2042-4E73-BB6F-33FB2C6450BC}" presName="composite" presStyleCnt="0"/>
      <dgm:spPr/>
    </dgm:pt>
    <dgm:pt modelId="{A55000D3-78AF-48ED-864F-163F0F860646}" type="pres">
      <dgm:prSet presAssocID="{DC6E3ABC-2042-4E73-BB6F-33FB2C6450BC}" presName="parTx" presStyleLbl="node1" presStyleIdx="0" presStyleCnt="3" custLinFactNeighborX="1612" custLinFactNeighborY="1602">
        <dgm:presLayoutVars>
          <dgm:chMax val="0"/>
          <dgm:chPref val="0"/>
          <dgm:bulletEnabled val="1"/>
        </dgm:presLayoutVars>
      </dgm:prSet>
      <dgm:spPr/>
      <dgm:t>
        <a:bodyPr/>
        <a:lstStyle/>
        <a:p>
          <a:endParaRPr lang="en-US"/>
        </a:p>
      </dgm:t>
    </dgm:pt>
    <dgm:pt modelId="{69695F4F-3803-426C-955E-B4FAEB062408}" type="pres">
      <dgm:prSet presAssocID="{DC6E3ABC-2042-4E73-BB6F-33FB2C6450BC}" presName="desTx" presStyleLbl="revTx" presStyleIdx="0" presStyleCnt="3">
        <dgm:presLayoutVars>
          <dgm:bulletEnabled val="1"/>
        </dgm:presLayoutVars>
      </dgm:prSet>
      <dgm:spPr/>
      <dgm:t>
        <a:bodyPr/>
        <a:lstStyle/>
        <a:p>
          <a:endParaRPr lang="en-US"/>
        </a:p>
      </dgm:t>
    </dgm:pt>
    <dgm:pt modelId="{387EF735-4A1F-41B5-B80F-84DFE49E16CF}" type="pres">
      <dgm:prSet presAssocID="{0FB3C17A-A232-4ADA-83C5-420C3FB9A991}" presName="space" presStyleCnt="0"/>
      <dgm:spPr/>
    </dgm:pt>
    <dgm:pt modelId="{4A08E63E-D6FA-4478-8D9F-F476BC758665}" type="pres">
      <dgm:prSet presAssocID="{2F00C0E9-4D1E-4DF6-AB5E-019C65B40F88}" presName="composite" presStyleCnt="0"/>
      <dgm:spPr/>
    </dgm:pt>
    <dgm:pt modelId="{BC5A9EDE-4A19-46DC-9AD1-7A96870204C5}" type="pres">
      <dgm:prSet presAssocID="{2F00C0E9-4D1E-4DF6-AB5E-019C65B40F88}" presName="parTx" presStyleLbl="node1" presStyleIdx="1" presStyleCnt="3" custLinFactNeighborX="4030">
        <dgm:presLayoutVars>
          <dgm:chMax val="0"/>
          <dgm:chPref val="0"/>
          <dgm:bulletEnabled val="1"/>
        </dgm:presLayoutVars>
      </dgm:prSet>
      <dgm:spPr/>
      <dgm:t>
        <a:bodyPr/>
        <a:lstStyle/>
        <a:p>
          <a:endParaRPr lang="en-US"/>
        </a:p>
      </dgm:t>
    </dgm:pt>
    <dgm:pt modelId="{314104C1-65B7-4C97-930C-496755D787A8}" type="pres">
      <dgm:prSet presAssocID="{2F00C0E9-4D1E-4DF6-AB5E-019C65B40F88}" presName="desTx" presStyleLbl="revTx" presStyleIdx="1" presStyleCnt="3">
        <dgm:presLayoutVars>
          <dgm:bulletEnabled val="1"/>
        </dgm:presLayoutVars>
      </dgm:prSet>
      <dgm:spPr/>
      <dgm:t>
        <a:bodyPr/>
        <a:lstStyle/>
        <a:p>
          <a:endParaRPr lang="en-US"/>
        </a:p>
      </dgm:t>
    </dgm:pt>
    <dgm:pt modelId="{85383026-6E9F-4149-B410-D17E4531900F}" type="pres">
      <dgm:prSet presAssocID="{651BDC5E-58DC-44FE-B62F-70F56268020B}" presName="space" presStyleCnt="0"/>
      <dgm:spPr/>
    </dgm:pt>
    <dgm:pt modelId="{5D2C6D8D-BF62-4E3C-A0DE-41304B719F63}" type="pres">
      <dgm:prSet presAssocID="{9D48A840-6D4C-489A-9CFE-5C0DE35B2F89}" presName="composite" presStyleCnt="0"/>
      <dgm:spPr/>
    </dgm:pt>
    <dgm:pt modelId="{E25DF1E9-3341-48B6-B57B-EE6059D377F0}" type="pres">
      <dgm:prSet presAssocID="{9D48A840-6D4C-489A-9CFE-5C0DE35B2F89}" presName="parTx" presStyleLbl="node1" presStyleIdx="2" presStyleCnt="3" custAng="0" custLinFactNeighborY="10332">
        <dgm:presLayoutVars>
          <dgm:chMax val="0"/>
          <dgm:chPref val="0"/>
          <dgm:bulletEnabled val="1"/>
        </dgm:presLayoutVars>
      </dgm:prSet>
      <dgm:spPr/>
      <dgm:t>
        <a:bodyPr/>
        <a:lstStyle/>
        <a:p>
          <a:endParaRPr lang="en-US"/>
        </a:p>
      </dgm:t>
    </dgm:pt>
    <dgm:pt modelId="{D164F04B-6C71-47CF-9F87-A49BA3A82081}" type="pres">
      <dgm:prSet presAssocID="{9D48A840-6D4C-489A-9CFE-5C0DE35B2F89}" presName="desTx" presStyleLbl="revTx" presStyleIdx="2" presStyleCnt="3" custScaleX="112612" custLinFactNeighborX="26021" custLinFactNeighborY="840">
        <dgm:presLayoutVars>
          <dgm:bulletEnabled val="1"/>
        </dgm:presLayoutVars>
      </dgm:prSet>
      <dgm:spPr/>
      <dgm:t>
        <a:bodyPr/>
        <a:lstStyle/>
        <a:p>
          <a:endParaRPr lang="en-US"/>
        </a:p>
      </dgm:t>
    </dgm:pt>
  </dgm:ptLst>
  <dgm:cxnLst>
    <dgm:cxn modelId="{0370BD76-E876-43D5-B9B0-0D17F84D1DF1}" srcId="{DC6E3ABC-2042-4E73-BB6F-33FB2C6450BC}" destId="{AA1895D9-9F7C-4B19-BE81-BFFEF0D90973}" srcOrd="2" destOrd="0" parTransId="{8B6C6600-4AC5-4D69-A5B8-C430963D0E73}" sibTransId="{EA48F46F-8023-49B1-85F5-D348A19BAA12}"/>
    <dgm:cxn modelId="{4E520AB0-4A4F-4041-BCE0-6C029A59A399}" type="presOf" srcId="{2F90DBFE-0DFD-4B76-A66F-867FBE5BC711}" destId="{D164F04B-6C71-47CF-9F87-A49BA3A82081}" srcOrd="0" destOrd="2" presId="urn:microsoft.com/office/officeart/2005/8/layout/chevron1"/>
    <dgm:cxn modelId="{30CF6328-BCDB-4D99-AA9E-FDED8A01A609}" srcId="{2F00C0E9-4D1E-4DF6-AB5E-019C65B40F88}" destId="{CD7DC922-B8CD-4B1C-99AF-6302D37E304F}" srcOrd="0" destOrd="0" parTransId="{27D555BA-6317-4C4E-AB05-C4A87B48D01F}" sibTransId="{7BD4DBC8-2532-4889-967C-2202D798E70A}"/>
    <dgm:cxn modelId="{A4F949FF-3F40-2B4F-A63D-E53CEADEEA88}" type="presOf" srcId="{B853E530-AAC6-4F51-8F85-BA2BC05F17D6}" destId="{69695F4F-3803-426C-955E-B4FAEB062408}" srcOrd="0" destOrd="1" presId="urn:microsoft.com/office/officeart/2005/8/layout/chevron1"/>
    <dgm:cxn modelId="{3E34563E-5EA0-364E-BB10-3AE3B90E4C5D}" type="presOf" srcId="{771E0D93-DBED-489C-A19B-9E011AC0A55B}" destId="{D164F04B-6C71-47CF-9F87-A49BA3A82081}" srcOrd="0" destOrd="1" presId="urn:microsoft.com/office/officeart/2005/8/layout/chevron1"/>
    <dgm:cxn modelId="{9DA89CBC-2B9C-4CD8-8650-11FD4476952F}" srcId="{86F119F3-9821-4153-8551-A71EB38A8796}" destId="{DC6E3ABC-2042-4E73-BB6F-33FB2C6450BC}" srcOrd="0" destOrd="0" parTransId="{7BC5DB1A-59A1-4CB6-9F42-ABD6C6300C50}" sibTransId="{0FB3C17A-A232-4ADA-83C5-420C3FB9A991}"/>
    <dgm:cxn modelId="{41FE32FC-77B9-46F8-A203-4EC283CB6BA9}" srcId="{2F00C0E9-4D1E-4DF6-AB5E-019C65B40F88}" destId="{47918E83-3ED5-445A-AE76-E2D26D2321C5}" srcOrd="1" destOrd="0" parTransId="{BCD02AA2-8D12-4487-BF2F-51936032BB12}" sibTransId="{27446950-BC40-4F88-8636-540B2F0C814D}"/>
    <dgm:cxn modelId="{6B571B2A-A6FE-9642-BE49-638A076E1D8B}" type="presOf" srcId="{86F119F3-9821-4153-8551-A71EB38A8796}" destId="{CCFEBA2F-DE24-4418-9D1F-19D43356B63A}" srcOrd="0" destOrd="0" presId="urn:microsoft.com/office/officeart/2005/8/layout/chevron1"/>
    <dgm:cxn modelId="{8AA5F77D-718F-1647-98FF-494E5026695E}" type="presOf" srcId="{CD7DC922-B8CD-4B1C-99AF-6302D37E304F}" destId="{314104C1-65B7-4C97-930C-496755D787A8}" srcOrd="0" destOrd="0" presId="urn:microsoft.com/office/officeart/2005/8/layout/chevron1"/>
    <dgm:cxn modelId="{072B87D2-AB21-474A-B351-AD91D45418B0}" srcId="{86F119F3-9821-4153-8551-A71EB38A8796}" destId="{2F00C0E9-4D1E-4DF6-AB5E-019C65B40F88}" srcOrd="1" destOrd="0" parTransId="{C7C0A08A-F0F1-4766-87E3-68EAFD76EEF5}" sibTransId="{651BDC5E-58DC-44FE-B62F-70F56268020B}"/>
    <dgm:cxn modelId="{F9559069-12EA-4E59-B35F-477BE2BBBE61}" srcId="{9D48A840-6D4C-489A-9CFE-5C0DE35B2F89}" destId="{2F90DBFE-0DFD-4B76-A66F-867FBE5BC711}" srcOrd="2" destOrd="0" parTransId="{4AD58031-5E54-4012-B1D6-DABEAD3DAE50}" sibTransId="{EE35E12B-0A19-42C5-A3B8-92E672FFC4F4}"/>
    <dgm:cxn modelId="{18D702B3-054D-7143-9F1E-1792775FDB41}" type="presOf" srcId="{47918E83-3ED5-445A-AE76-E2D26D2321C5}" destId="{314104C1-65B7-4C97-930C-496755D787A8}" srcOrd="0" destOrd="1" presId="urn:microsoft.com/office/officeart/2005/8/layout/chevron1"/>
    <dgm:cxn modelId="{2A23E271-AC10-43C3-9C6E-26920CA90D30}" srcId="{9D48A840-6D4C-489A-9CFE-5C0DE35B2F89}" destId="{771E0D93-DBED-489C-A19B-9E011AC0A55B}" srcOrd="1" destOrd="0" parTransId="{4F38E513-0875-40DF-BCEC-A3AAB0C978B7}" sibTransId="{3B8B970E-33A9-49A5-827B-E33606EFACA3}"/>
    <dgm:cxn modelId="{C3FEF119-62C2-8B4F-8713-CC860AA36CA8}" type="presOf" srcId="{1FAE6205-BFD1-43B2-8F7B-9A6D15967936}" destId="{D164F04B-6C71-47CF-9F87-A49BA3A82081}" srcOrd="0" destOrd="0" presId="urn:microsoft.com/office/officeart/2005/8/layout/chevron1"/>
    <dgm:cxn modelId="{BA382CCB-110E-0747-AC3A-0959C9817815}" type="presOf" srcId="{DC6E3ABC-2042-4E73-BB6F-33FB2C6450BC}" destId="{A55000D3-78AF-48ED-864F-163F0F860646}" srcOrd="0" destOrd="0" presId="urn:microsoft.com/office/officeart/2005/8/layout/chevron1"/>
    <dgm:cxn modelId="{D22FAEFE-5581-264A-9FE1-B4BA956586EC}" type="presOf" srcId="{2F00C0E9-4D1E-4DF6-AB5E-019C65B40F88}" destId="{BC5A9EDE-4A19-46DC-9AD1-7A96870204C5}" srcOrd="0" destOrd="0" presId="urn:microsoft.com/office/officeart/2005/8/layout/chevron1"/>
    <dgm:cxn modelId="{386B6657-ECD4-4305-8B89-82158A4FD7A7}" srcId="{DC6E3ABC-2042-4E73-BB6F-33FB2C6450BC}" destId="{B853E530-AAC6-4F51-8F85-BA2BC05F17D6}" srcOrd="1" destOrd="0" parTransId="{D7E28AE3-AF9E-444C-8E01-8751404BD9C9}" sibTransId="{0E31ABDA-C46E-46E2-AA57-A698353F209D}"/>
    <dgm:cxn modelId="{A427E845-DB97-774D-ADB9-1E7B0FF5DC9F}" type="presOf" srcId="{9D48A840-6D4C-489A-9CFE-5C0DE35B2F89}" destId="{E25DF1E9-3341-48B6-B57B-EE6059D377F0}" srcOrd="0" destOrd="0" presId="urn:microsoft.com/office/officeart/2005/8/layout/chevron1"/>
    <dgm:cxn modelId="{95A8941F-5891-0140-A7AC-D872C4488DCF}" type="presOf" srcId="{AA1895D9-9F7C-4B19-BE81-BFFEF0D90973}" destId="{69695F4F-3803-426C-955E-B4FAEB062408}" srcOrd="0" destOrd="2" presId="urn:microsoft.com/office/officeart/2005/8/layout/chevron1"/>
    <dgm:cxn modelId="{CCF29F99-75B8-4383-8C1E-BC4C012CA807}" srcId="{9D48A840-6D4C-489A-9CFE-5C0DE35B2F89}" destId="{1FAE6205-BFD1-43B2-8F7B-9A6D15967936}" srcOrd="0" destOrd="0" parTransId="{5A452972-DD3C-4617-8902-623B6FF19FC1}" sibTransId="{60499971-2A21-4628-A1D3-A7900770486F}"/>
    <dgm:cxn modelId="{E3CD6F24-43B1-A24E-A0E9-D7BFBDD8588A}" type="presOf" srcId="{56227D2E-FC9D-425B-A184-90B1BB72C59B}" destId="{69695F4F-3803-426C-955E-B4FAEB062408}" srcOrd="0" destOrd="0" presId="urn:microsoft.com/office/officeart/2005/8/layout/chevron1"/>
    <dgm:cxn modelId="{737F3E0A-E34D-4474-AC3A-C669CE8888CF}" srcId="{86F119F3-9821-4153-8551-A71EB38A8796}" destId="{9D48A840-6D4C-489A-9CFE-5C0DE35B2F89}" srcOrd="2" destOrd="0" parTransId="{0D36CAB6-EB3F-4036-838E-FDAC393C2A07}" sibTransId="{6C7BA052-6A19-4954-AC4E-6D2500B082F6}"/>
    <dgm:cxn modelId="{F7BE8DD1-E03D-43E0-9A24-DB4467805237}" srcId="{DC6E3ABC-2042-4E73-BB6F-33FB2C6450BC}" destId="{56227D2E-FC9D-425B-A184-90B1BB72C59B}" srcOrd="0" destOrd="0" parTransId="{8E326CB2-9F10-4B13-B81C-481E993C9727}" sibTransId="{DC3ABCC6-6B87-4AEF-9620-E6EF35C32907}"/>
    <dgm:cxn modelId="{F49D4D07-B3C4-B64E-BD5A-12ACEEE7F443}" type="presParOf" srcId="{CCFEBA2F-DE24-4418-9D1F-19D43356B63A}" destId="{2201802F-8937-4D0D-A56C-BBFF126EC0B1}" srcOrd="0" destOrd="0" presId="urn:microsoft.com/office/officeart/2005/8/layout/chevron1"/>
    <dgm:cxn modelId="{DE8B3ED9-EFCA-AA40-9290-BF41E0ECC79B}" type="presParOf" srcId="{2201802F-8937-4D0D-A56C-BBFF126EC0B1}" destId="{A55000D3-78AF-48ED-864F-163F0F860646}" srcOrd="0" destOrd="0" presId="urn:microsoft.com/office/officeart/2005/8/layout/chevron1"/>
    <dgm:cxn modelId="{F94D998B-D5D9-8249-971D-E2E6EBA1937B}" type="presParOf" srcId="{2201802F-8937-4D0D-A56C-BBFF126EC0B1}" destId="{69695F4F-3803-426C-955E-B4FAEB062408}" srcOrd="1" destOrd="0" presId="urn:microsoft.com/office/officeart/2005/8/layout/chevron1"/>
    <dgm:cxn modelId="{7AC83F11-D224-D341-8DA4-898C496CBB3B}" type="presParOf" srcId="{CCFEBA2F-DE24-4418-9D1F-19D43356B63A}" destId="{387EF735-4A1F-41B5-B80F-84DFE49E16CF}" srcOrd="1" destOrd="0" presId="urn:microsoft.com/office/officeart/2005/8/layout/chevron1"/>
    <dgm:cxn modelId="{AF340397-7B97-EC44-AB9F-0D6CDD826E5E}" type="presParOf" srcId="{CCFEBA2F-DE24-4418-9D1F-19D43356B63A}" destId="{4A08E63E-D6FA-4478-8D9F-F476BC758665}" srcOrd="2" destOrd="0" presId="urn:microsoft.com/office/officeart/2005/8/layout/chevron1"/>
    <dgm:cxn modelId="{302C7F12-AFF3-6B46-AB20-E03B2B96A393}" type="presParOf" srcId="{4A08E63E-D6FA-4478-8D9F-F476BC758665}" destId="{BC5A9EDE-4A19-46DC-9AD1-7A96870204C5}" srcOrd="0" destOrd="0" presId="urn:microsoft.com/office/officeart/2005/8/layout/chevron1"/>
    <dgm:cxn modelId="{2048074C-BE0E-8449-B2B7-8FD3E6C1329D}" type="presParOf" srcId="{4A08E63E-D6FA-4478-8D9F-F476BC758665}" destId="{314104C1-65B7-4C97-930C-496755D787A8}" srcOrd="1" destOrd="0" presId="urn:microsoft.com/office/officeart/2005/8/layout/chevron1"/>
    <dgm:cxn modelId="{23BA67D8-85F1-794F-9D8B-E0F47731610B}" type="presParOf" srcId="{CCFEBA2F-DE24-4418-9D1F-19D43356B63A}" destId="{85383026-6E9F-4149-B410-D17E4531900F}" srcOrd="3" destOrd="0" presId="urn:microsoft.com/office/officeart/2005/8/layout/chevron1"/>
    <dgm:cxn modelId="{751EE1BB-3CF7-3448-82B8-190FFF5271A3}" type="presParOf" srcId="{CCFEBA2F-DE24-4418-9D1F-19D43356B63A}" destId="{5D2C6D8D-BF62-4E3C-A0DE-41304B719F63}" srcOrd="4" destOrd="0" presId="urn:microsoft.com/office/officeart/2005/8/layout/chevron1"/>
    <dgm:cxn modelId="{E9E02D2A-C85A-6A45-8675-9A4E85156D80}" type="presParOf" srcId="{5D2C6D8D-BF62-4E3C-A0DE-41304B719F63}" destId="{E25DF1E9-3341-48B6-B57B-EE6059D377F0}" srcOrd="0" destOrd="0" presId="urn:microsoft.com/office/officeart/2005/8/layout/chevron1"/>
    <dgm:cxn modelId="{F0CB6D61-2037-9E41-9341-8AF774EFA172}" type="presParOf" srcId="{5D2C6D8D-BF62-4E3C-A0DE-41304B719F63}" destId="{D164F04B-6C71-47CF-9F87-A49BA3A82081}"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38796-813C-E74D-B4E3-91DFCE248948}">
      <dsp:nvSpPr>
        <dsp:cNvPr id="0" name=""/>
        <dsp:cNvSpPr/>
      </dsp:nvSpPr>
      <dsp:spPr>
        <a:xfrm>
          <a:off x="2864412" y="-109903"/>
          <a:ext cx="2039245" cy="1309883"/>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Arial"/>
              <a:cs typeface="Arial"/>
            </a:rPr>
            <a:t>Patients with Chronic</a:t>
          </a:r>
        </a:p>
        <a:p>
          <a:pPr lvl="0" algn="ctr" defTabSz="1022350">
            <a:lnSpc>
              <a:spcPct val="90000"/>
            </a:lnSpc>
            <a:spcBef>
              <a:spcPct val="0"/>
            </a:spcBef>
            <a:spcAft>
              <a:spcPct val="35000"/>
            </a:spcAft>
          </a:pPr>
          <a:r>
            <a:rPr lang="en-US" sz="2300" kern="1200" dirty="0" smtClean="0">
              <a:latin typeface="Arial"/>
              <a:cs typeface="Arial"/>
            </a:rPr>
            <a:t>HCV</a:t>
          </a:r>
          <a:endParaRPr lang="en-US" sz="2300" kern="1200" dirty="0">
            <a:latin typeface="Arial"/>
            <a:cs typeface="Arial"/>
          </a:endParaRPr>
        </a:p>
      </dsp:txBody>
      <dsp:txXfrm>
        <a:off x="2902777" y="-71538"/>
        <a:ext cx="1962515" cy="1233153"/>
      </dsp:txXfrm>
    </dsp:sp>
    <dsp:sp modelId="{339D323F-C7A0-4A4C-93B3-62EDAB7427F6}">
      <dsp:nvSpPr>
        <dsp:cNvPr id="0" name=""/>
        <dsp:cNvSpPr/>
      </dsp:nvSpPr>
      <dsp:spPr>
        <a:xfrm>
          <a:off x="5474874" y="-109255"/>
          <a:ext cx="1898779" cy="1308586"/>
        </a:xfrm>
        <a:prstGeom prst="roundRect">
          <a:avLst>
            <a:gd name="adj" fmla="val 10000"/>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Arial"/>
              <a:cs typeface="Arial"/>
            </a:rPr>
            <a:t>Specialist Providers</a:t>
          </a:r>
          <a:endParaRPr lang="en-US" sz="2300" kern="1200" dirty="0">
            <a:latin typeface="Arial"/>
            <a:cs typeface="Arial"/>
          </a:endParaRPr>
        </a:p>
      </dsp:txBody>
      <dsp:txXfrm>
        <a:off x="5513201" y="-70928"/>
        <a:ext cx="1822125" cy="1231932"/>
      </dsp:txXfrm>
    </dsp:sp>
    <dsp:sp modelId="{8F60B7CA-FDBE-9E47-A2D6-59AC6F926AD6}">
      <dsp:nvSpPr>
        <dsp:cNvPr id="0" name=""/>
        <dsp:cNvSpPr/>
      </dsp:nvSpPr>
      <dsp:spPr>
        <a:xfrm>
          <a:off x="4931449" y="3808541"/>
          <a:ext cx="652700" cy="652700"/>
        </a:xfrm>
        <a:prstGeom prst="triangle">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F5126-119E-F242-8C66-3131483F19EB}">
      <dsp:nvSpPr>
        <dsp:cNvPr id="0" name=""/>
        <dsp:cNvSpPr/>
      </dsp:nvSpPr>
      <dsp:spPr>
        <a:xfrm rot="21360000">
          <a:off x="3299099" y="3528851"/>
          <a:ext cx="3917400" cy="273931"/>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EDAFFB-D860-D74F-ABC9-F2711D61BD6D}">
      <dsp:nvSpPr>
        <dsp:cNvPr id="0" name=""/>
        <dsp:cNvSpPr/>
      </dsp:nvSpPr>
      <dsp:spPr>
        <a:xfrm rot="21360000">
          <a:off x="3305650" y="3035353"/>
          <a:ext cx="1554575" cy="53686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Arial"/>
              <a:cs typeface="Arial"/>
            </a:rPr>
            <a:t>3,500,000</a:t>
          </a:r>
          <a:endParaRPr lang="en-US" sz="2300" kern="1200" dirty="0">
            <a:latin typeface="Arial"/>
            <a:cs typeface="Arial"/>
          </a:endParaRPr>
        </a:p>
      </dsp:txBody>
      <dsp:txXfrm>
        <a:off x="3331858" y="3061561"/>
        <a:ext cx="1502159" cy="484448"/>
      </dsp:txXfrm>
    </dsp:sp>
    <dsp:sp modelId="{32DF7CC8-1472-084B-8C07-EE4CABB717E2}">
      <dsp:nvSpPr>
        <dsp:cNvPr id="0" name=""/>
        <dsp:cNvSpPr/>
      </dsp:nvSpPr>
      <dsp:spPr>
        <a:xfrm rot="21360000">
          <a:off x="3262137" y="2460977"/>
          <a:ext cx="1554575" cy="536864"/>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3288345" y="2487185"/>
        <a:ext cx="1502159" cy="484448"/>
      </dsp:txXfrm>
    </dsp:sp>
    <dsp:sp modelId="{77BC2C71-99D0-3147-9563-1FABABF46C7F}">
      <dsp:nvSpPr>
        <dsp:cNvPr id="0" name=""/>
        <dsp:cNvSpPr/>
      </dsp:nvSpPr>
      <dsp:spPr>
        <a:xfrm rot="21360000">
          <a:off x="3218624" y="1886600"/>
          <a:ext cx="1554575" cy="536864"/>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3244832" y="1912808"/>
        <a:ext cx="1502159" cy="484448"/>
      </dsp:txXfrm>
    </dsp:sp>
    <dsp:sp modelId="{1F063F36-6E98-A147-A900-C4190E4E4FA0}">
      <dsp:nvSpPr>
        <dsp:cNvPr id="0" name=""/>
        <dsp:cNvSpPr/>
      </dsp:nvSpPr>
      <dsp:spPr>
        <a:xfrm rot="21360000">
          <a:off x="3175110" y="1312224"/>
          <a:ext cx="1554575" cy="536864"/>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3201318" y="1338432"/>
        <a:ext cx="1502159" cy="484448"/>
      </dsp:txXfrm>
    </dsp:sp>
    <dsp:sp modelId="{6739282B-D690-7043-B06D-AB23046B9BD9}">
      <dsp:nvSpPr>
        <dsp:cNvPr id="0" name=""/>
        <dsp:cNvSpPr/>
      </dsp:nvSpPr>
      <dsp:spPr>
        <a:xfrm rot="21360000">
          <a:off x="5568346" y="2878705"/>
          <a:ext cx="1554575" cy="53686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latin typeface="Arial"/>
              <a:cs typeface="Arial"/>
            </a:rPr>
            <a:t>20,000</a:t>
          </a:r>
          <a:endParaRPr lang="en-US" sz="2300" kern="1200" dirty="0">
            <a:latin typeface="Arial"/>
            <a:cs typeface="Arial"/>
          </a:endParaRPr>
        </a:p>
      </dsp:txBody>
      <dsp:txXfrm>
        <a:off x="5594554" y="2904913"/>
        <a:ext cx="1502159" cy="484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D8359-CB17-48A2-B3AC-A680F25319DE}">
      <dsp:nvSpPr>
        <dsp:cNvPr id="0" name=""/>
        <dsp:cNvSpPr/>
      </dsp:nvSpPr>
      <dsp:spPr>
        <a:xfrm>
          <a:off x="1628047" y="1063303"/>
          <a:ext cx="1893189" cy="18932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Screen 85%</a:t>
          </a:r>
        </a:p>
        <a:p>
          <a:pPr lvl="0" algn="ctr" defTabSz="800100">
            <a:lnSpc>
              <a:spcPct val="90000"/>
            </a:lnSpc>
            <a:spcBef>
              <a:spcPct val="0"/>
            </a:spcBef>
            <a:spcAft>
              <a:spcPct val="35000"/>
            </a:spcAft>
          </a:pPr>
          <a:r>
            <a:rPr lang="en-US" sz="1800" b="1" kern="1200" dirty="0"/>
            <a:t> of Target Population</a:t>
          </a:r>
        </a:p>
        <a:p>
          <a:pPr lvl="0" algn="ctr" defTabSz="800100">
            <a:lnSpc>
              <a:spcPct val="90000"/>
            </a:lnSpc>
            <a:spcBef>
              <a:spcPct val="0"/>
            </a:spcBef>
            <a:spcAft>
              <a:spcPct val="35000"/>
            </a:spcAft>
          </a:pPr>
          <a:r>
            <a:rPr lang="en-US" sz="1400" b="1" kern="1200" dirty="0"/>
            <a:t>(80,828 AI/AN)</a:t>
          </a:r>
        </a:p>
      </dsp:txBody>
      <dsp:txXfrm>
        <a:off x="1905298" y="1340568"/>
        <a:ext cx="1338687" cy="1338752"/>
      </dsp:txXfrm>
    </dsp:sp>
    <dsp:sp modelId="{022EC18D-4593-4A5F-9A82-8CAF546854C8}">
      <dsp:nvSpPr>
        <dsp:cNvPr id="0" name=""/>
        <dsp:cNvSpPr/>
      </dsp:nvSpPr>
      <dsp:spPr>
        <a:xfrm>
          <a:off x="961898" y="0"/>
          <a:ext cx="3816357" cy="3978321"/>
        </a:xfrm>
        <a:prstGeom prst="blockArc">
          <a:avLst>
            <a:gd name="adj1" fmla="val 17527788"/>
            <a:gd name="adj2" fmla="val 4119114"/>
            <a:gd name="adj3" fmla="val 575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96091-7F5E-4D20-B140-583C54D2A2FA}">
      <dsp:nvSpPr>
        <dsp:cNvPr id="0" name=""/>
        <dsp:cNvSpPr/>
      </dsp:nvSpPr>
      <dsp:spPr>
        <a:xfrm>
          <a:off x="3771986" y="335372"/>
          <a:ext cx="1014188" cy="1014471"/>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8903B8-A4A3-4BD9-92CD-674D3133B271}">
      <dsp:nvSpPr>
        <dsp:cNvPr id="0" name=""/>
        <dsp:cNvSpPr/>
      </dsp:nvSpPr>
      <dsp:spPr>
        <a:xfrm>
          <a:off x="5290710" y="243081"/>
          <a:ext cx="1357530" cy="981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a:t>Universal Screening </a:t>
          </a:r>
        </a:p>
        <a:p>
          <a:pPr lvl="0" algn="l" defTabSz="889000">
            <a:lnSpc>
              <a:spcPct val="90000"/>
            </a:lnSpc>
            <a:spcBef>
              <a:spcPct val="0"/>
            </a:spcBef>
            <a:spcAft>
              <a:spcPct val="10000"/>
            </a:spcAft>
          </a:pPr>
          <a:r>
            <a:rPr lang="en-US" sz="2000" kern="1200"/>
            <a:t>(Ages 20-69)</a:t>
          </a:r>
          <a:endParaRPr lang="en-US" sz="2000" kern="1200" dirty="0"/>
        </a:p>
      </dsp:txBody>
      <dsp:txXfrm>
        <a:off x="5290710" y="243081"/>
        <a:ext cx="1357530" cy="981849"/>
      </dsp:txXfrm>
    </dsp:sp>
    <dsp:sp modelId="{365AB404-6427-4B8C-BB7E-65CAD6D9C7A7}">
      <dsp:nvSpPr>
        <dsp:cNvPr id="0" name=""/>
        <dsp:cNvSpPr/>
      </dsp:nvSpPr>
      <dsp:spPr>
        <a:xfrm>
          <a:off x="4163973" y="1489483"/>
          <a:ext cx="1014188" cy="1014471"/>
        </a:xfrm>
        <a:prstGeom prst="ellipse">
          <a:avLst/>
        </a:prstGeom>
        <a:solidFill>
          <a:schemeClr val="accent5">
            <a:tint val="50000"/>
            <a:hueOff val="-3364821"/>
            <a:satOff val="-11474"/>
            <a:lumOff val="-19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43DBD6-18D1-4DAE-8747-AA55F7E74F8F}">
      <dsp:nvSpPr>
        <dsp:cNvPr id="0" name=""/>
        <dsp:cNvSpPr/>
      </dsp:nvSpPr>
      <dsp:spPr>
        <a:xfrm>
          <a:off x="5447541" y="1486672"/>
          <a:ext cx="2826351" cy="981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dirty="0"/>
            <a:t>Non-Traditional Screening Sites (</a:t>
          </a:r>
          <a:r>
            <a:rPr lang="es-AR" sz="1600" kern="1200" dirty="0"/>
            <a:t>ED/UC, dental, behavioral health)</a:t>
          </a:r>
          <a:endParaRPr lang="en-US" sz="1600" kern="1200" dirty="0"/>
        </a:p>
      </dsp:txBody>
      <dsp:txXfrm>
        <a:off x="5447541" y="1486672"/>
        <a:ext cx="2826351" cy="981849"/>
      </dsp:txXfrm>
    </dsp:sp>
    <dsp:sp modelId="{C2D49016-38CE-4A5C-8CDE-B641E44D09F5}">
      <dsp:nvSpPr>
        <dsp:cNvPr id="0" name=""/>
        <dsp:cNvSpPr/>
      </dsp:nvSpPr>
      <dsp:spPr>
        <a:xfrm>
          <a:off x="3771986" y="2659905"/>
          <a:ext cx="1014188" cy="1014471"/>
        </a:xfrm>
        <a:prstGeom prst="ellipse">
          <a:avLst/>
        </a:prstGeom>
        <a:solidFill>
          <a:schemeClr val="accent5">
            <a:tint val="50000"/>
            <a:hueOff val="-6729642"/>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FFCD9-26ED-4577-9FA0-17B844446850}">
      <dsp:nvSpPr>
        <dsp:cNvPr id="0" name=""/>
        <dsp:cNvSpPr/>
      </dsp:nvSpPr>
      <dsp:spPr>
        <a:xfrm>
          <a:off x="5054568" y="2802685"/>
          <a:ext cx="1357530" cy="981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a:t>New Screening Modalities</a:t>
          </a:r>
        </a:p>
      </dsp:txBody>
      <dsp:txXfrm>
        <a:off x="5054568" y="2802685"/>
        <a:ext cx="1357530" cy="981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D8359-CB17-48A2-B3AC-A680F25319DE}">
      <dsp:nvSpPr>
        <dsp:cNvPr id="0" name=""/>
        <dsp:cNvSpPr/>
      </dsp:nvSpPr>
      <dsp:spPr>
        <a:xfrm>
          <a:off x="1765321" y="1057758"/>
          <a:ext cx="1902416" cy="19024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t>Evaluate 85%</a:t>
          </a:r>
        </a:p>
        <a:p>
          <a:pPr lvl="0" algn="ctr" defTabSz="844550">
            <a:lnSpc>
              <a:spcPct val="90000"/>
            </a:lnSpc>
            <a:spcBef>
              <a:spcPct val="0"/>
            </a:spcBef>
            <a:spcAft>
              <a:spcPct val="35000"/>
            </a:spcAft>
          </a:pPr>
          <a:r>
            <a:rPr lang="en-US" sz="1900" b="1" kern="1200" dirty="0"/>
            <a:t>Treat 85%</a:t>
          </a:r>
        </a:p>
        <a:p>
          <a:pPr lvl="0" algn="ctr" defTabSz="844550">
            <a:lnSpc>
              <a:spcPct val="90000"/>
            </a:lnSpc>
            <a:spcBef>
              <a:spcPct val="0"/>
            </a:spcBef>
            <a:spcAft>
              <a:spcPct val="35000"/>
            </a:spcAft>
          </a:pPr>
          <a:r>
            <a:rPr lang="en-US" sz="1900" b="1" kern="1200" dirty="0"/>
            <a:t>Cure 85%</a:t>
          </a:r>
        </a:p>
      </dsp:txBody>
      <dsp:txXfrm>
        <a:off x="2043923" y="1336365"/>
        <a:ext cx="1345212" cy="1345231"/>
      </dsp:txXfrm>
    </dsp:sp>
    <dsp:sp modelId="{022EC18D-4593-4A5F-9A82-8CAF546854C8}">
      <dsp:nvSpPr>
        <dsp:cNvPr id="0" name=""/>
        <dsp:cNvSpPr/>
      </dsp:nvSpPr>
      <dsp:spPr>
        <a:xfrm>
          <a:off x="784301" y="0"/>
          <a:ext cx="3834644" cy="3997575"/>
        </a:xfrm>
        <a:prstGeom prst="blockArc">
          <a:avLst>
            <a:gd name="adj1" fmla="val 17747832"/>
            <a:gd name="adj2" fmla="val 3872736"/>
            <a:gd name="adj3" fmla="val 558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96091-7F5E-4D20-B140-583C54D2A2FA}">
      <dsp:nvSpPr>
        <dsp:cNvPr id="0" name=""/>
        <dsp:cNvSpPr/>
      </dsp:nvSpPr>
      <dsp:spPr>
        <a:xfrm>
          <a:off x="3837773" y="633615"/>
          <a:ext cx="1019112" cy="1019381"/>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8903B8-A4A3-4BD9-92CD-674D3133B271}">
      <dsp:nvSpPr>
        <dsp:cNvPr id="0" name=""/>
        <dsp:cNvSpPr/>
      </dsp:nvSpPr>
      <dsp:spPr>
        <a:xfrm>
          <a:off x="4940799" y="646807"/>
          <a:ext cx="1364152" cy="986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10000"/>
            </a:spcAft>
          </a:pPr>
          <a:r>
            <a:rPr lang="en-US" sz="1700" kern="1200" dirty="0"/>
            <a:t>Expand Clinical Capacity (ProjectECHO)</a:t>
          </a:r>
        </a:p>
      </dsp:txBody>
      <dsp:txXfrm>
        <a:off x="4940799" y="646807"/>
        <a:ext cx="1364152" cy="986601"/>
      </dsp:txXfrm>
    </dsp:sp>
    <dsp:sp modelId="{16E96DFD-08E4-4739-9FE6-7AAD24CE46AC}">
      <dsp:nvSpPr>
        <dsp:cNvPr id="0" name=""/>
        <dsp:cNvSpPr/>
      </dsp:nvSpPr>
      <dsp:spPr>
        <a:xfrm>
          <a:off x="3837773" y="2248236"/>
          <a:ext cx="1019112" cy="1019381"/>
        </a:xfrm>
        <a:prstGeom prst="ellipse">
          <a:avLst/>
        </a:prstGeom>
        <a:solidFill>
          <a:schemeClr val="accent4">
            <a:tint val="50000"/>
            <a:hueOff val="10788196"/>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61B15-E4E4-426E-8A96-D9E2B505B0AE}">
      <dsp:nvSpPr>
        <dsp:cNvPr id="0" name=""/>
        <dsp:cNvSpPr/>
      </dsp:nvSpPr>
      <dsp:spPr>
        <a:xfrm>
          <a:off x="4940799" y="2261428"/>
          <a:ext cx="1364152" cy="986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10000"/>
            </a:spcAft>
          </a:pPr>
          <a:r>
            <a:rPr lang="en-US" sz="1700" kern="1200" dirty="0"/>
            <a:t>Expand Case Management Capacity</a:t>
          </a:r>
        </a:p>
      </dsp:txBody>
      <dsp:txXfrm>
        <a:off x="4940799" y="2261428"/>
        <a:ext cx="1364152" cy="986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000D3-78AF-48ED-864F-163F0F860646}">
      <dsp:nvSpPr>
        <dsp:cNvPr id="0" name=""/>
        <dsp:cNvSpPr/>
      </dsp:nvSpPr>
      <dsp:spPr>
        <a:xfrm>
          <a:off x="76373" y="12227"/>
          <a:ext cx="3703213" cy="763261"/>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0" kern="1200" baseline="0" smtClean="0"/>
            <a:t>Public and Provider Awareness</a:t>
          </a:r>
          <a:endParaRPr lang="en-US" sz="2400" b="0" kern="1200" baseline="0" dirty="0"/>
        </a:p>
      </dsp:txBody>
      <dsp:txXfrm>
        <a:off x="458004" y="12227"/>
        <a:ext cx="2939952" cy="763261"/>
      </dsp:txXfrm>
    </dsp:sp>
    <dsp:sp modelId="{69695F4F-3803-426C-955E-B4FAEB062408}">
      <dsp:nvSpPr>
        <dsp:cNvPr id="0" name=""/>
        <dsp:cNvSpPr/>
      </dsp:nvSpPr>
      <dsp:spPr>
        <a:xfrm>
          <a:off x="16677" y="858669"/>
          <a:ext cx="2962570" cy="1387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Public Campaign</a:t>
          </a:r>
          <a:endParaRPr lang="en-US" sz="2400" b="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smtClean="0">
              <a:solidFill>
                <a:schemeClr val="bg1"/>
              </a:solidFill>
            </a:rPr>
            <a:t>Provider Training</a:t>
          </a:r>
          <a:endParaRPr lang="en-US" sz="2400" b="1" kern="1200" dirty="0">
            <a:solidFill>
              <a:schemeClr val="bg1"/>
            </a:solidFill>
          </a:endParaRPr>
        </a:p>
        <a:p>
          <a:pPr marL="228600" lvl="1" indent="-228600" algn="l" defTabSz="1066800">
            <a:lnSpc>
              <a:spcPct val="90000"/>
            </a:lnSpc>
            <a:spcBef>
              <a:spcPct val="0"/>
            </a:spcBef>
            <a:spcAft>
              <a:spcPct val="15000"/>
            </a:spcAft>
            <a:buChar char="•"/>
          </a:pPr>
          <a:endParaRPr lang="en-US" sz="2400" kern="1200" dirty="0">
            <a:solidFill>
              <a:schemeClr val="bg1"/>
            </a:solidFill>
          </a:endParaRPr>
        </a:p>
      </dsp:txBody>
      <dsp:txXfrm>
        <a:off x="16677" y="858669"/>
        <a:ext cx="2962570" cy="1387165"/>
      </dsp:txXfrm>
    </dsp:sp>
    <dsp:sp modelId="{BC5A9EDE-4A19-46DC-9AD1-7A96870204C5}">
      <dsp:nvSpPr>
        <dsp:cNvPr id="0" name=""/>
        <dsp:cNvSpPr/>
      </dsp:nvSpPr>
      <dsp:spPr>
        <a:xfrm>
          <a:off x="3653552" y="0"/>
          <a:ext cx="3703213" cy="763261"/>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smtClean="0"/>
            <a:t>Contact Tracing</a:t>
          </a:r>
          <a:endParaRPr lang="en-US" sz="2400" kern="1200" dirty="0"/>
        </a:p>
      </dsp:txBody>
      <dsp:txXfrm>
        <a:off x="4035183" y="0"/>
        <a:ext cx="2939952" cy="763261"/>
      </dsp:txXfrm>
    </dsp:sp>
    <dsp:sp modelId="{314104C1-65B7-4C97-930C-496755D787A8}">
      <dsp:nvSpPr>
        <dsp:cNvPr id="0" name=""/>
        <dsp:cNvSpPr/>
      </dsp:nvSpPr>
      <dsp:spPr>
        <a:xfrm>
          <a:off x="3504313" y="858669"/>
          <a:ext cx="2962570" cy="1387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Acute HCV</a:t>
          </a:r>
          <a:endParaRPr lang="en-US" sz="2400" b="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smtClean="0">
              <a:solidFill>
                <a:schemeClr val="bg1"/>
              </a:solidFill>
            </a:rPr>
            <a:t>PWID</a:t>
          </a:r>
          <a:endParaRPr lang="en-US" sz="2400" b="1" kern="1200" dirty="0">
            <a:solidFill>
              <a:schemeClr val="bg1"/>
            </a:solidFill>
          </a:endParaRPr>
        </a:p>
      </dsp:txBody>
      <dsp:txXfrm>
        <a:off x="3504313" y="858669"/>
        <a:ext cx="2962570" cy="1387165"/>
      </dsp:txXfrm>
    </dsp:sp>
    <dsp:sp modelId="{E25DF1E9-3341-48B6-B57B-EE6059D377F0}">
      <dsp:nvSpPr>
        <dsp:cNvPr id="0" name=""/>
        <dsp:cNvSpPr/>
      </dsp:nvSpPr>
      <dsp:spPr>
        <a:xfrm>
          <a:off x="7178950" y="34161"/>
          <a:ext cx="3706833" cy="763261"/>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smtClean="0"/>
            <a:t>Harm Reduction</a:t>
          </a:r>
          <a:endParaRPr lang="en-US" sz="2400" kern="1200" dirty="0"/>
        </a:p>
      </dsp:txBody>
      <dsp:txXfrm>
        <a:off x="7560581" y="34161"/>
        <a:ext cx="2943572" cy="763261"/>
      </dsp:txXfrm>
    </dsp:sp>
    <dsp:sp modelId="{D164F04B-6C71-47CF-9F87-A49BA3A82081}">
      <dsp:nvSpPr>
        <dsp:cNvPr id="0" name=""/>
        <dsp:cNvSpPr/>
      </dsp:nvSpPr>
      <dsp:spPr>
        <a:xfrm>
          <a:off x="7562990" y="813970"/>
          <a:ext cx="3339471" cy="14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Treatment as Prevention</a:t>
          </a:r>
          <a:endParaRPr lang="en-US" sz="2400" b="1" kern="1200" dirty="0">
            <a:solidFill>
              <a:schemeClr val="bg1"/>
            </a:solidFill>
          </a:endParaRPr>
        </a:p>
        <a:p>
          <a:pPr marL="228600" lvl="1" indent="-228600" algn="l" defTabSz="1066800">
            <a:lnSpc>
              <a:spcPct val="90000"/>
            </a:lnSpc>
            <a:spcBef>
              <a:spcPct val="0"/>
            </a:spcBef>
            <a:spcAft>
              <a:spcPct val="15000"/>
            </a:spcAft>
            <a:buChar char="•"/>
          </a:pPr>
          <a:r>
            <a:rPr lang="en-US" sz="2400" b="1" kern="1200" smtClean="0">
              <a:solidFill>
                <a:schemeClr val="bg1"/>
              </a:solidFill>
            </a:rPr>
            <a:t>OST</a:t>
          </a:r>
          <a:endParaRPr lang="en-US" sz="2400" b="1" kern="1200" dirty="0">
            <a:solidFill>
              <a:schemeClr val="bg1"/>
            </a:solidFill>
          </a:endParaRPr>
        </a:p>
        <a:p>
          <a:pPr marL="228600" lvl="1" indent="-228600" algn="l" defTabSz="1066800">
            <a:lnSpc>
              <a:spcPct val="90000"/>
            </a:lnSpc>
            <a:spcBef>
              <a:spcPct val="0"/>
            </a:spcBef>
            <a:spcAft>
              <a:spcPct val="15000"/>
            </a:spcAft>
            <a:buChar char="•"/>
          </a:pPr>
          <a:r>
            <a:rPr lang="en-US" sz="2400" b="1" kern="1200" dirty="0" smtClean="0">
              <a:solidFill>
                <a:schemeClr val="bg1"/>
              </a:solidFill>
            </a:rPr>
            <a:t>NSEP</a:t>
          </a:r>
          <a:endParaRPr lang="en-US" sz="2400" b="1" kern="1200" dirty="0">
            <a:solidFill>
              <a:schemeClr val="bg1"/>
            </a:solidFill>
          </a:endParaRPr>
        </a:p>
      </dsp:txBody>
      <dsp:txXfrm>
        <a:off x="7562990" y="813970"/>
        <a:ext cx="3339471" cy="147656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0.2719</cdr:x>
      <cdr:y>0.82997</cdr:y>
    </cdr:from>
    <cdr:to>
      <cdr:x>0.75227</cdr:x>
      <cdr:y>1</cdr:y>
    </cdr:to>
    <cdr:sp macro="" textlink="">
      <cdr:nvSpPr>
        <cdr:cNvPr id="2" name="TextBox 1"/>
        <cdr:cNvSpPr txBox="1"/>
      </cdr:nvSpPr>
      <cdr:spPr>
        <a:xfrm xmlns:a="http://schemas.openxmlformats.org/drawingml/2006/main">
          <a:off x="2286000" y="3657600"/>
          <a:ext cx="4038600" cy="749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3600" dirty="0">
            <a:solidFill>
              <a:srgbClr val="FF0000"/>
            </a:solidFill>
          </a:endParaRPr>
        </a:p>
      </cdr:txBody>
    </cdr:sp>
  </cdr:relSizeAnchor>
  <cdr:relSizeAnchor xmlns:cdr="http://schemas.openxmlformats.org/drawingml/2006/chartDrawing">
    <cdr:from>
      <cdr:x>0.16963</cdr:x>
      <cdr:y>0.05263</cdr:y>
    </cdr:from>
    <cdr:to>
      <cdr:x>0.91182</cdr:x>
      <cdr:y>0.85965</cdr:y>
    </cdr:to>
    <cdr:sp macro="" textlink="">
      <cdr:nvSpPr>
        <cdr:cNvPr id="3" name="TextBox 2"/>
        <cdr:cNvSpPr txBox="1"/>
      </cdr:nvSpPr>
      <cdr:spPr>
        <a:xfrm xmlns:a="http://schemas.openxmlformats.org/drawingml/2006/main">
          <a:off x="879475" y="228600"/>
          <a:ext cx="3848100" cy="3505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0.88218</cdr:x>
      <cdr:y>0.03226</cdr:y>
    </cdr:from>
    <cdr:to>
      <cdr:x>1</cdr:x>
      <cdr:y>0.09766</cdr:y>
    </cdr:to>
    <cdr:sp macro="" textlink="">
      <cdr:nvSpPr>
        <cdr:cNvPr id="5" name="TextBox 4"/>
        <cdr:cNvSpPr txBox="1"/>
      </cdr:nvSpPr>
      <cdr:spPr>
        <a:xfrm xmlns:a="http://schemas.openxmlformats.org/drawingml/2006/main">
          <a:off x="7416800" y="142149"/>
          <a:ext cx="990600" cy="2882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0.88218</cdr:x>
      <cdr:y>0.11086</cdr:y>
    </cdr:from>
    <cdr:to>
      <cdr:x>1</cdr:x>
      <cdr:y>0.14746</cdr:y>
    </cdr:to>
    <cdr:sp macro="" textlink="">
      <cdr:nvSpPr>
        <cdr:cNvPr id="6" name="TextBox 1"/>
        <cdr:cNvSpPr txBox="1"/>
      </cdr:nvSpPr>
      <cdr:spPr>
        <a:xfrm xmlns:a="http://schemas.openxmlformats.org/drawingml/2006/main">
          <a:off x="7416800" y="488561"/>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0.88218</cdr:x>
      <cdr:y>0.18933</cdr:y>
    </cdr:from>
    <cdr:to>
      <cdr:x>1</cdr:x>
      <cdr:y>0.22593</cdr:y>
    </cdr:to>
    <cdr:sp macro="" textlink="">
      <cdr:nvSpPr>
        <cdr:cNvPr id="7" name="TextBox 1"/>
        <cdr:cNvSpPr txBox="1"/>
      </cdr:nvSpPr>
      <cdr:spPr>
        <a:xfrm xmlns:a="http://schemas.openxmlformats.org/drawingml/2006/main">
          <a:off x="7416800" y="834377"/>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0.88218</cdr:x>
      <cdr:y>0.26532</cdr:y>
    </cdr:from>
    <cdr:to>
      <cdr:x>1</cdr:x>
      <cdr:y>0.30192</cdr:y>
    </cdr:to>
    <cdr:sp macro="" textlink="">
      <cdr:nvSpPr>
        <cdr:cNvPr id="8" name="TextBox 1"/>
        <cdr:cNvSpPr txBox="1"/>
      </cdr:nvSpPr>
      <cdr:spPr>
        <a:xfrm xmlns:a="http://schemas.openxmlformats.org/drawingml/2006/main">
          <a:off x="7416800" y="1169256"/>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0.45028</cdr:x>
      <cdr:y>0.59212</cdr:y>
    </cdr:from>
    <cdr:to>
      <cdr:x>0.53361</cdr:x>
      <cdr:y>0.69561</cdr:y>
    </cdr:to>
    <cdr:sp macro="" textlink="">
      <cdr:nvSpPr>
        <cdr:cNvPr id="2" name="Right Arrow 1"/>
        <cdr:cNvSpPr/>
      </cdr:nvSpPr>
      <cdr:spPr>
        <a:xfrm xmlns:a="http://schemas.openxmlformats.org/drawingml/2006/main">
          <a:off x="4734984" y="2576512"/>
          <a:ext cx="876265" cy="450320"/>
        </a:xfrm>
        <a:prstGeom xmlns:a="http://schemas.openxmlformats.org/drawingml/2006/main" prst="rightArrow">
          <a:avLst/>
        </a:prstGeom>
        <a:solidFill xmlns:a="http://schemas.openxmlformats.org/drawingml/2006/main">
          <a:srgbClr val="FFFF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050" b="1" dirty="0">
            <a:solidFill>
              <a:schemeClr val="tx1"/>
            </a:solidFill>
          </a:endParaRPr>
        </a:p>
      </cdr:txBody>
    </cdr:sp>
  </cdr:relSizeAnchor>
  <cdr:relSizeAnchor xmlns:cdr="http://schemas.openxmlformats.org/drawingml/2006/chartDrawing">
    <cdr:from>
      <cdr:x>0.45987</cdr:x>
      <cdr:y>0.62327</cdr:y>
    </cdr:from>
    <cdr:to>
      <cdr:x>0.51811</cdr:x>
      <cdr:y>0.694</cdr:y>
    </cdr:to>
    <cdr:sp macro="" textlink="">
      <cdr:nvSpPr>
        <cdr:cNvPr id="5" name="TextBox 4"/>
        <cdr:cNvSpPr txBox="1"/>
      </cdr:nvSpPr>
      <cdr:spPr>
        <a:xfrm xmlns:a="http://schemas.openxmlformats.org/drawingml/2006/main" flipH="1">
          <a:off x="4835769" y="2712064"/>
          <a:ext cx="612436" cy="307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Calibri" pitchFamily="34" charset="0"/>
            </a:rPr>
            <a:t>78%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F8E14-1E72-6B4F-A5B7-8CC5C975DAF4}" type="datetimeFigureOut">
              <a:rPr lang="en-US" smtClean="0"/>
              <a:t>7/17/17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CEDF1-D8EB-5844-A36B-4DD2B2D2EA23}" type="slidenum">
              <a:rPr lang="en-US" smtClean="0"/>
              <a:t>‹#›</a:t>
            </a:fld>
            <a:endParaRPr lang="en-US"/>
          </a:p>
        </p:txBody>
      </p:sp>
    </p:spTree>
    <p:extLst>
      <p:ext uri="{BB962C8B-B14F-4D97-AF65-F5344CB8AC3E}">
        <p14:creationId xmlns:p14="http://schemas.microsoft.com/office/powerpoint/2010/main" val="389522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 Connected! To</a:t>
            </a:r>
            <a:r>
              <a:rPr lang="en-US" baseline="0" dirty="0" smtClean="0"/>
              <a:t> get custom resources and tailored content for you and your area, you can join our text message service by texting HCV to 97779. We’ll also be sending out today’s slides via text.</a:t>
            </a:r>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1</a:t>
            </a:fld>
            <a:endParaRPr lang="en-US"/>
          </a:p>
        </p:txBody>
      </p:sp>
    </p:spTree>
    <p:extLst>
      <p:ext uri="{BB962C8B-B14F-4D97-AF65-F5344CB8AC3E}">
        <p14:creationId xmlns:p14="http://schemas.microsoft.com/office/powerpoint/2010/main" val="121594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 ECHO (Extension for Community Healthcare Outcomes) is a collaborative model of medical education and care management that enables clinicians (regardless of where they live) to provide better care to more people, right where they live.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ECHO model</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does not actually “provide” care to patients. Instead, it increases access to specialty treatment in rural and underserved areas by providing front-line clinicians with the knowledge and support they need to manage patients with complex conditions such as: hepatitis C, HIV, tuberculosis, chronic pain, endocrinology, behavioral health disorders, and many others.  It does this by engaging clinicians in a continuous learning system and partnering them with specialist mentors</a:t>
            </a:r>
            <a:r>
              <a:rPr lang="en-US" sz="1200" b="0" i="0" kern="1200" baseline="0" dirty="0" smtClean="0">
                <a:solidFill>
                  <a:schemeClr val="tx1"/>
                </a:solidFill>
                <a:effectLst/>
                <a:latin typeface="+mn-lt"/>
                <a:ea typeface="+mn-ea"/>
                <a:cs typeface="+mn-cs"/>
              </a:rPr>
              <a:t> and colleagues</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13</a:t>
            </a:fld>
            <a:endParaRPr lang="en-US"/>
          </a:p>
        </p:txBody>
      </p:sp>
    </p:spTree>
    <p:extLst>
      <p:ext uri="{BB962C8B-B14F-4D97-AF65-F5344CB8AC3E}">
        <p14:creationId xmlns:p14="http://schemas.microsoft.com/office/powerpoint/2010/main" val="984844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 ECHO is a learning and guided practice model that rethinks medical education and greatly increases workforce capacity to provide best-practice specialty care and reduce health disparities. The heart of the ECHO model</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is its hub-and-spoke knowledge-sharing networks, co-led by teams who use multi-point videoconferencing to conduct virtual clinics with community providers. In this way, primary care doctors, nurses, pharmacists and other clinicians learn to provide the best specialty care to patients in their own communities.</a:t>
            </a:r>
          </a:p>
        </p:txBody>
      </p:sp>
      <p:sp>
        <p:nvSpPr>
          <p:cNvPr id="4" name="Slide Number Placeholder 3"/>
          <p:cNvSpPr>
            <a:spLocks noGrp="1"/>
          </p:cNvSpPr>
          <p:nvPr>
            <p:ph type="sldNum" sz="quarter" idx="10"/>
          </p:nvPr>
        </p:nvSpPr>
        <p:spPr/>
        <p:txBody>
          <a:bodyPr/>
          <a:lstStyle/>
          <a:p>
            <a:fld id="{3D5CEDF1-D8EB-5844-A36B-4DD2B2D2EA23}" type="slidenum">
              <a:rPr lang="en-US" smtClean="0"/>
              <a:t>14</a:t>
            </a:fld>
            <a:endParaRPr lang="en-US"/>
          </a:p>
        </p:txBody>
      </p:sp>
    </p:spTree>
    <p:extLst>
      <p:ext uri="{BB962C8B-B14F-4D97-AF65-F5344CB8AC3E}">
        <p14:creationId xmlns:p14="http://schemas.microsoft.com/office/powerpoint/2010/main" val="372348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Project ECHO® was created to effectively treat hepatitis C throughout New Mexico and to monitor outcomes. Once a combination of patient information is presented to the Hepatitis C Community </a:t>
            </a:r>
            <a:r>
              <a:rPr lang="en-US" sz="1100" dirty="0" err="1"/>
              <a:t>TeleECHO</a:t>
            </a:r>
            <a:r>
              <a:rPr lang="en-US" sz="1100" dirty="0"/>
              <a:t> Clinic, the community clinician is given a plan for treatment by the specialist. After hepatitis C treatment protocol is established, follow-ups are conducted to present the patient’s treatment status, to relay issues that may impede treatment, and to alter the treatment plan as needed to maximize the patient’s chance for a cure. Through the use of technology, best-practice protocols, and ongoing case-based learning, rural primary care clinicians deliver hepatitis C care that is as safe and effective as that given in a university clinic.</a:t>
            </a:r>
          </a:p>
          <a:p>
            <a:endParaRPr lang="en-US" sz="1100" dirty="0"/>
          </a:p>
          <a:p>
            <a:r>
              <a:rPr lang="en-US" sz="1100" dirty="0"/>
              <a:t>Project ECHO, the Indian Health Service (IHS) and the New Mexico AIDS Education and Training Center (NMAETC) began a collaboration in 2013, to bring HIV and hepatitis C virus (HCV) care and treatment to American Indian/Alaska Natives (AI/AN) throughout the United States. This collaboration created </a:t>
            </a:r>
            <a:r>
              <a:rPr lang="en-US" sz="1100" dirty="0" err="1"/>
              <a:t>teleECHO</a:t>
            </a:r>
            <a:r>
              <a:rPr lang="en-US" sz="1100" dirty="0"/>
              <a:t> clinic sessions specifically for clinicians serving these communities.</a:t>
            </a:r>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31579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 ECHO® was created to effectively treat hepatitis C throughout New Mexico and to monitor outcomes. Once a combination of patient information is presented to the Hepatitis C Community </a:t>
            </a:r>
            <a:r>
              <a:rPr lang="en-US" sz="1200" b="0" i="0" kern="1200" dirty="0" err="1" smtClean="0">
                <a:solidFill>
                  <a:schemeClr val="tx1"/>
                </a:solidFill>
                <a:effectLst/>
                <a:latin typeface="+mn-lt"/>
                <a:ea typeface="+mn-ea"/>
                <a:cs typeface="+mn-cs"/>
              </a:rPr>
              <a:t>TeleECHO</a:t>
            </a:r>
            <a:r>
              <a:rPr lang="en-US" sz="1200" b="0" i="0" kern="1200" dirty="0" smtClean="0">
                <a:solidFill>
                  <a:schemeClr val="tx1"/>
                </a:solidFill>
                <a:effectLst/>
                <a:latin typeface="+mn-lt"/>
                <a:ea typeface="+mn-ea"/>
                <a:cs typeface="+mn-cs"/>
              </a:rPr>
              <a:t> Clinic, the community clinician is given a plan for treatment by the specialist. After hepatitis C treatment protocol is established, follow-ups are conducted to present the patient’s treatment status, to relay issues that may impede treatment, and to alter the treatment plan as needed to maximize the patient’s chance for a cure. Through the use of technology, best-practice protocols, and ongoing case-based learning, rural primary care clinicians deliver hepatitis C care that is as safe and effective as that given in a university clinic.</a:t>
            </a:r>
          </a:p>
        </p:txBody>
      </p:sp>
      <p:sp>
        <p:nvSpPr>
          <p:cNvPr id="4" name="Slide Number Placeholder 3"/>
          <p:cNvSpPr>
            <a:spLocks noGrp="1"/>
          </p:cNvSpPr>
          <p:nvPr>
            <p:ph type="sldNum" sz="quarter" idx="10"/>
          </p:nvPr>
        </p:nvSpPr>
        <p:spPr/>
        <p:txBody>
          <a:bodyPr/>
          <a:lstStyle/>
          <a:p>
            <a:fld id="{3D5CEDF1-D8EB-5844-A36B-4DD2B2D2EA23}" type="slidenum">
              <a:rPr lang="en-US" smtClean="0"/>
              <a:t>16</a:t>
            </a:fld>
            <a:endParaRPr lang="en-US"/>
          </a:p>
        </p:txBody>
      </p:sp>
    </p:spTree>
    <p:extLst>
      <p:ext uri="{BB962C8B-B14F-4D97-AF65-F5344CB8AC3E}">
        <p14:creationId xmlns:p14="http://schemas.microsoft.com/office/powerpoint/2010/main" val="775397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Indian Health Service (IHS)</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Project ECHO began a collaboration in 2013, to bring HIV and hepatitis C virus (HCV) care and treatment to American Indian/Alaska Native people. This collaboration created </a:t>
            </a:r>
            <a:r>
              <a:rPr lang="en-US" sz="1200" b="0" i="0" kern="1200" dirty="0" err="1" smtClean="0">
                <a:solidFill>
                  <a:schemeClr val="tx1"/>
                </a:solidFill>
                <a:effectLst/>
                <a:latin typeface="+mn-lt"/>
                <a:ea typeface="+mn-ea"/>
                <a:cs typeface="+mn-cs"/>
              </a:rPr>
              <a:t>teleECHO</a:t>
            </a:r>
            <a:r>
              <a:rPr lang="en-US" sz="1200" b="0" i="0" kern="1200" dirty="0" smtClean="0">
                <a:solidFill>
                  <a:schemeClr val="tx1"/>
                </a:solidFill>
                <a:effectLst/>
                <a:latin typeface="+mn-lt"/>
                <a:ea typeface="+mn-ea"/>
                <a:cs typeface="+mn-cs"/>
              </a:rPr>
              <a:t> clinic sessions specifically for clinicians serving these communities</a:t>
            </a:r>
            <a:r>
              <a:rPr 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Needed to fill</a:t>
            </a:r>
            <a:r>
              <a:rPr lang="en-US" baseline="0" dirty="0" smtClean="0"/>
              <a:t> gap in the NW. Launched in January of this year. </a:t>
            </a:r>
            <a:r>
              <a:rPr lang="en-US" sz="1200" b="0" i="0" kern="1200" dirty="0" smtClean="0">
                <a:solidFill>
                  <a:schemeClr val="tx1"/>
                </a:solidFill>
                <a:effectLst/>
                <a:latin typeface="+mn-lt"/>
                <a:ea typeface="+mn-ea"/>
                <a:cs typeface="+mn-cs"/>
              </a:rPr>
              <a:t>Currently there are only 3 ECHO HUBs</a:t>
            </a:r>
            <a:r>
              <a:rPr lang="en-US" sz="1200" b="0" i="0" kern="1200" baseline="0" dirty="0" smtClean="0">
                <a:solidFill>
                  <a:schemeClr val="tx1"/>
                </a:solidFill>
                <a:effectLst/>
                <a:latin typeface="+mn-lt"/>
                <a:ea typeface="+mn-ea"/>
                <a:cs typeface="+mn-cs"/>
              </a:rPr>
              <a:t> in Indian Country focused on HCV– Cherokee, UNM, and the Health Board.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17</a:t>
            </a:fld>
            <a:endParaRPr lang="en-US"/>
          </a:p>
        </p:txBody>
      </p:sp>
    </p:spTree>
    <p:extLst>
      <p:ext uri="{BB962C8B-B14F-4D97-AF65-F5344CB8AC3E}">
        <p14:creationId xmlns:p14="http://schemas.microsoft.com/office/powerpoint/2010/main" val="306569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1 hour long clinic includes an opportunity to present patient cases and receive recommendations from a specialist.</a:t>
            </a:r>
            <a:r>
              <a:rPr lang="en-US" baseline="0" dirty="0" smtClean="0"/>
              <a:t> Our sessions will be held every 4</a:t>
            </a:r>
            <a:r>
              <a:rPr lang="en-US" baseline="30000" dirty="0" smtClean="0"/>
              <a:t>th</a:t>
            </a:r>
            <a:r>
              <a:rPr lang="en-US" baseline="0" dirty="0" smtClean="0"/>
              <a:t> Wednesday of the month from 12-1pm PST. For those folks who aren’t able to join via video conference, please send us an email so we can get you set up with a webcam.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part of the clinic, participants engage in a monthly didactic session, which will be a 10-15 minute presentation. We’ll cover topics such as:</a:t>
            </a:r>
          </a:p>
          <a:p>
            <a:pPr lvl="2"/>
            <a:r>
              <a:rPr lang="en-US" dirty="0" smtClean="0"/>
              <a:t>The epidemiology of HCV in Indian Country (Brigg Reilley-Epidemiologist, IHS)</a:t>
            </a:r>
          </a:p>
          <a:p>
            <a:pPr lvl="2"/>
            <a:r>
              <a:rPr lang="en-US" dirty="0" smtClean="0"/>
              <a:t>An overview</a:t>
            </a:r>
            <a:r>
              <a:rPr lang="en-US" baseline="0" dirty="0" smtClean="0"/>
              <a:t> of </a:t>
            </a:r>
            <a:r>
              <a:rPr lang="en-US" dirty="0" smtClean="0"/>
              <a:t>Assessment tools for clinicians (CAPT Stephen “Miles” Rudd-Medical Director POR Area IHS)</a:t>
            </a:r>
          </a:p>
          <a:p>
            <a:pPr lvl="2"/>
            <a:r>
              <a:rPr lang="en-US" dirty="0" smtClean="0"/>
              <a:t>Demonstration of focused efforts (e.g. Cherokee elimination program)</a:t>
            </a:r>
          </a:p>
          <a:p>
            <a:pPr lvl="2"/>
            <a:r>
              <a:rPr lang="en-US" dirty="0" smtClean="0"/>
              <a:t>Standard practice and evidence based interventions (e.g. AASLD HCV </a:t>
            </a:r>
            <a:r>
              <a:rPr lang="en-US" dirty="0" err="1" smtClean="0"/>
              <a:t>tx</a:t>
            </a:r>
            <a:r>
              <a:rPr lang="en-US" dirty="0" smtClean="0"/>
              <a:t> guidelines)</a:t>
            </a:r>
          </a:p>
          <a:p>
            <a:pPr lvl="2"/>
            <a:r>
              <a:rPr lang="en-US" dirty="0" smtClean="0"/>
              <a:t>Access to medications (e.g. Medicaid overview in your state, etc.)</a:t>
            </a:r>
          </a:p>
          <a:p>
            <a:pPr lvl="2"/>
            <a:endParaRPr lang="en-US" dirty="0" smtClean="0"/>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smtClean="0"/>
              <a:t>Become part of a learning community and network, and together,</a:t>
            </a:r>
            <a:r>
              <a:rPr lang="en-US" baseline="0" dirty="0" smtClean="0"/>
              <a:t> we can manage patient cases so everyone can get the care they need.</a:t>
            </a:r>
            <a:endParaRPr lang="en-US" dirty="0" smtClean="0"/>
          </a:p>
          <a:p>
            <a:pPr lvl="2"/>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D5CEDF1-D8EB-5844-A36B-4DD2B2D2EA23}" type="slidenum">
              <a:rPr lang="en-US" smtClean="0"/>
              <a:t>18</a:t>
            </a:fld>
            <a:endParaRPr lang="en-US"/>
          </a:p>
        </p:txBody>
      </p:sp>
    </p:spTree>
    <p:extLst>
      <p:ext uri="{BB962C8B-B14F-4D97-AF65-F5344CB8AC3E}">
        <p14:creationId xmlns:p14="http://schemas.microsoft.com/office/powerpoint/2010/main" val="2021158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62 cases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29+ sites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75+ people</a:t>
            </a:r>
            <a:endParaRPr lang="en-US" dirty="0" smtClean="0"/>
          </a:p>
        </p:txBody>
      </p:sp>
      <p:sp>
        <p:nvSpPr>
          <p:cNvPr id="4" name="Slide Number Placeholder 3"/>
          <p:cNvSpPr>
            <a:spLocks noGrp="1"/>
          </p:cNvSpPr>
          <p:nvPr>
            <p:ph type="sldNum" sz="quarter" idx="10"/>
          </p:nvPr>
        </p:nvSpPr>
        <p:spPr/>
        <p:txBody>
          <a:bodyPr/>
          <a:lstStyle/>
          <a:p>
            <a:fld id="{3D5CEDF1-D8EB-5844-A36B-4DD2B2D2EA23}" type="slidenum">
              <a:rPr lang="en-US" smtClean="0"/>
              <a:t>19</a:t>
            </a:fld>
            <a:endParaRPr lang="en-US"/>
          </a:p>
        </p:txBody>
      </p:sp>
    </p:spTree>
    <p:extLst>
      <p:ext uri="{BB962C8B-B14F-4D97-AF65-F5344CB8AC3E}">
        <p14:creationId xmlns:p14="http://schemas.microsoft.com/office/powerpoint/2010/main" val="2021158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a:t>
            </a:r>
            <a:r>
              <a:rPr lang="en-US" baseline="0" dirty="0"/>
              <a:t> – present time</a:t>
            </a:r>
          </a:p>
          <a:p>
            <a:r>
              <a:rPr lang="en-US" baseline="0" dirty="0"/>
              <a:t>Citation</a:t>
            </a:r>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303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goals were pre-implementation goals from over 1 year ago and they still hold true today. </a:t>
            </a:r>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773145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knew within</a:t>
            </a:r>
            <a:r>
              <a:rPr lang="en-US" baseline="0" dirty="0"/>
              <a:t> our tribal community that we would need public support and visible community awareness --- there would have to be tribal government officials who vocally supported our cause in order for us to build the infrastructure needed to meet our program goals. </a:t>
            </a:r>
            <a:endParaRPr lang="en-US" baseline="0" dirty="0" smtClean="0"/>
          </a:p>
          <a:p>
            <a:endParaRPr lang="en-US" baseline="0" dirty="0" smtClean="0"/>
          </a:p>
          <a:p>
            <a:r>
              <a:rPr lang="en-US" baseline="0" dirty="0" smtClean="0"/>
              <a:t>Chief Bill John Baker</a:t>
            </a:r>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4233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2</a:t>
            </a:fld>
            <a:endParaRPr lang="en-US"/>
          </a:p>
        </p:txBody>
      </p:sp>
    </p:spTree>
    <p:extLst>
      <p:ext uri="{BB962C8B-B14F-4D97-AF65-F5344CB8AC3E}">
        <p14:creationId xmlns:p14="http://schemas.microsoft.com/office/powerpoint/2010/main" val="98484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3040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5B22D6-6C9A-5945-93EB-B122A4FE5006}" type="slidenum">
              <a:rPr lang="en-US" smtClean="0"/>
              <a:t>27</a:t>
            </a:fld>
            <a:endParaRPr lang="en-US"/>
          </a:p>
        </p:txBody>
      </p:sp>
    </p:spTree>
    <p:extLst>
      <p:ext uri="{BB962C8B-B14F-4D97-AF65-F5344CB8AC3E}">
        <p14:creationId xmlns:p14="http://schemas.microsoft.com/office/powerpoint/2010/main" val="54914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5B22D6-6C9A-5945-93EB-B122A4FE5006}" type="slidenum">
              <a:rPr lang="en-US" smtClean="0"/>
              <a:t>29</a:t>
            </a:fld>
            <a:endParaRPr lang="en-US"/>
          </a:p>
        </p:txBody>
      </p:sp>
    </p:spTree>
    <p:extLst>
      <p:ext uri="{BB962C8B-B14F-4D97-AF65-F5344CB8AC3E}">
        <p14:creationId xmlns:p14="http://schemas.microsoft.com/office/powerpoint/2010/main" val="9112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DECREASE INCIDENCE</a:t>
            </a:r>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44820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New treatments are simple, well-tolerated, and cure over 90% of patients, including in primary care settings" </a:t>
            </a:r>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38415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 Connected! To</a:t>
            </a:r>
            <a:r>
              <a:rPr lang="en-US" baseline="0" dirty="0" smtClean="0"/>
              <a:t> get custom resources and tailored content for you and your area, you can join our text message service by texting HCV to 97779. We’ll also be sending out today’s slides via text.</a:t>
            </a:r>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34</a:t>
            </a:fld>
            <a:endParaRPr lang="en-US"/>
          </a:p>
        </p:txBody>
      </p:sp>
    </p:spTree>
    <p:extLst>
      <p:ext uri="{BB962C8B-B14F-4D97-AF65-F5344CB8AC3E}">
        <p14:creationId xmlns:p14="http://schemas.microsoft.com/office/powerpoint/2010/main" val="45168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58C7D-059A-4BB2-82AA-BBC1E8AF7958}" type="slidenum">
              <a:rPr lang="en-US" smtClean="0"/>
              <a:t>4</a:t>
            </a:fld>
            <a:endParaRPr lang="en-US"/>
          </a:p>
        </p:txBody>
      </p:sp>
    </p:spTree>
    <p:extLst>
      <p:ext uri="{BB962C8B-B14F-4D97-AF65-F5344CB8AC3E}">
        <p14:creationId xmlns:p14="http://schemas.microsoft.com/office/powerpoint/2010/main" val="31337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availability</a:t>
            </a:r>
            <a:r>
              <a:rPr lang="en-US" baseline="0" dirty="0" smtClean="0"/>
              <a:t> of DAAs, the disease burden would further reduce. For instance, 260,000 deaths would be averted because of the availability of DAAs (in comparison with pre DAA era).</a:t>
            </a:r>
          </a:p>
          <a:p>
            <a:r>
              <a:rPr lang="en-US" baseline="0" dirty="0" smtClean="0"/>
              <a:t>60-70% reduction in the advanced HCV outcomes</a:t>
            </a:r>
            <a:endParaRPr lang="en-US" dirty="0" smtClean="0"/>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5</a:t>
            </a:fld>
            <a:endParaRPr lang="en-US"/>
          </a:p>
        </p:txBody>
      </p:sp>
    </p:spTree>
    <p:extLst>
      <p:ext uri="{BB962C8B-B14F-4D97-AF65-F5344CB8AC3E}">
        <p14:creationId xmlns:p14="http://schemas.microsoft.com/office/powerpoint/2010/main" val="731735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from CDC shows that HCV related deaths now outnumber deaths from all other notifiable infectious diseases combined and continues to trend upward.    The HCV-related mortality rate among AI/AN is the highest of any race, and is 2.6 times that of Whites</a:t>
            </a:r>
            <a:r>
              <a:rPr lang="en-US" dirty="0" smtClean="0"/>
              <a:t>.</a:t>
            </a:r>
          </a:p>
          <a:p>
            <a:endParaRPr lang="en-US" dirty="0" smtClean="0"/>
          </a:p>
          <a:p>
            <a:pPr>
              <a:buFont typeface="Arial" charset="0"/>
              <a:buChar char="•"/>
            </a:pPr>
            <a:r>
              <a:rPr lang="en-US" sz="1200" kern="1200" dirty="0" smtClean="0">
                <a:solidFill>
                  <a:schemeClr val="tx1"/>
                </a:solidFill>
                <a:latin typeface="+mn-lt"/>
                <a:ea typeface="+mn-ea"/>
                <a:cs typeface="+mn-cs"/>
              </a:rPr>
              <a:t>Estimated 3.5 million Americans with chronic infection</a:t>
            </a:r>
          </a:p>
          <a:p>
            <a:pPr>
              <a:buFont typeface="Arial" charset="0"/>
              <a:buChar char="•"/>
            </a:pPr>
            <a:r>
              <a:rPr lang="en-US" sz="1200" kern="1200" dirty="0" smtClean="0">
                <a:solidFill>
                  <a:schemeClr val="tx1"/>
                </a:solidFill>
                <a:latin typeface="+mn-lt"/>
                <a:ea typeface="+mn-ea"/>
                <a:cs typeface="+mn-cs"/>
              </a:rPr>
              <a:t>I/T/U diagnose over 2,000 new patients per yea</a:t>
            </a:r>
          </a:p>
          <a:p>
            <a:pPr>
              <a:buFont typeface="Arial" charset="0"/>
              <a:buChar char="•"/>
            </a:pPr>
            <a:endParaRPr lang="en-US" sz="1200" kern="1200" dirty="0" smtClean="0">
              <a:solidFill>
                <a:schemeClr val="tx1"/>
              </a:solidFill>
              <a:latin typeface="+mn-lt"/>
              <a:ea typeface="+mn-ea"/>
              <a:cs typeface="+mn-cs"/>
            </a:endParaRPr>
          </a:p>
          <a:p>
            <a:pPr>
              <a:buFont typeface="Arial" charset="0"/>
              <a:buChar char="•"/>
            </a:pPr>
            <a:r>
              <a:rPr lang="en-US" dirty="0" smtClean="0"/>
              <a:t>Current NPIRS data has found 34,000 unique patients in I/T/U facilities with an HCV ICD code.  Of these, about half are ‘baby boomers’ born 1945-1965.  Many Boomers have had asymptomatic infection for decades and now have late stage liver disease from HCV.   These data lead us to estimate between 4 to 5 thousand HCV patients in our system have late stage disease and need to be cured as soon as possible.  Curing a patient of HCV is associated with significantly lower rates of cirrhosis, liver cancer, and all-cause mortality.  We can help your facility panel and prioritize your HCV patients.</a:t>
            </a:r>
          </a:p>
          <a:p>
            <a:pPr>
              <a:buFont typeface="Arial" charset="0"/>
              <a:buChar char="•"/>
            </a:pPr>
            <a:endParaRPr lang="en-US" sz="1200" kern="1200" dirty="0" smtClean="0">
              <a:solidFill>
                <a:schemeClr val="tx1"/>
              </a:solidFill>
              <a:latin typeface="+mn-lt"/>
              <a:ea typeface="+mn-ea"/>
              <a:cs typeface="+mn-cs"/>
            </a:endParaRPr>
          </a:p>
          <a:p>
            <a:pPr>
              <a:buFont typeface="Arial" charset="0"/>
              <a:buChar char="•"/>
            </a:pPr>
            <a:endParaRPr lang="en-US" sz="1200" kern="1200" dirty="0" smtClean="0">
              <a:solidFill>
                <a:schemeClr val="tx1"/>
              </a:solidFill>
              <a:latin typeface="+mn-lt"/>
              <a:ea typeface="+mn-ea"/>
              <a:cs typeface="+mn-cs"/>
            </a:endParaRPr>
          </a:p>
          <a:p>
            <a:endParaRPr lang="en-US" sz="20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5B22D6-6C9A-5945-93EB-B122A4FE5006}" type="slidenum">
              <a:rPr lang="en-US" smtClean="0"/>
              <a:t>6</a:t>
            </a:fld>
            <a:endParaRPr lang="en-US"/>
          </a:p>
        </p:txBody>
      </p:sp>
    </p:spTree>
    <p:extLst>
      <p:ext uri="{BB962C8B-B14F-4D97-AF65-F5344CB8AC3E}">
        <p14:creationId xmlns:p14="http://schemas.microsoft.com/office/powerpoint/2010/main" val="151274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About 20,000 persons die from HCV each year. Hepatitis C is a preventable and curable disease. </a:t>
            </a:r>
          </a:p>
          <a:p>
            <a:r>
              <a:rPr lang="en-US" sz="1200" kern="1200" dirty="0" smtClean="0">
                <a:solidFill>
                  <a:schemeClr val="tx1"/>
                </a:solidFill>
                <a:effectLst/>
                <a:latin typeface="+mn-lt"/>
                <a:ea typeface="+mn-ea"/>
                <a:cs typeface="+mn-cs"/>
              </a:rPr>
              <a:t>The most recent national data show AI/ANs with both the highest rate of acute HCV infection and the highest HCV-related mortality rate of any US racial/ethnic group. In the Northwest from 2006–2012, the AI/AN HCV-related mortality rate was over three times that of non-Hispanic whites. This disparity has persisted over time, demonstrating the need for access to treatment. </a:t>
            </a:r>
          </a:p>
        </p:txBody>
      </p:sp>
      <p:sp>
        <p:nvSpPr>
          <p:cNvPr id="4" name="Slide Number Placeholder 3"/>
          <p:cNvSpPr>
            <a:spLocks noGrp="1"/>
          </p:cNvSpPr>
          <p:nvPr>
            <p:ph type="sldNum" sz="quarter" idx="10"/>
          </p:nvPr>
        </p:nvSpPr>
        <p:spPr/>
        <p:txBody>
          <a:bodyPr/>
          <a:lstStyle/>
          <a:p>
            <a:fld id="{3D5CEDF1-D8EB-5844-A36B-4DD2B2D2EA23}" type="slidenum">
              <a:rPr lang="en-US" smtClean="0"/>
              <a:t>7</a:t>
            </a:fld>
            <a:endParaRPr lang="en-US"/>
          </a:p>
        </p:txBody>
      </p:sp>
    </p:spTree>
    <p:extLst>
      <p:ext uri="{BB962C8B-B14F-4D97-AF65-F5344CB8AC3E}">
        <p14:creationId xmlns:p14="http://schemas.microsoft.com/office/powerpoint/2010/main" val="407996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kern="1200" baseline="0" dirty="0" smtClean="0">
                <a:solidFill>
                  <a:schemeClr val="tx1"/>
                </a:solidFill>
                <a:effectLst/>
                <a:latin typeface="+mn-lt"/>
                <a:ea typeface="+mn-ea"/>
                <a:cs typeface="+mn-cs"/>
              </a:rPr>
              <a:t>significant limitation to access is the lack of capacity for care amongst specialty providers. Given prior IFN based treatments were complicated, with significant monitoring requirements, the standard of care was to receive HCV treatment by a liver or ID specialist. However, in the US, there exist only 20,000 HCV specialty providers, for almost 3 million chronically infected Americans. With the expanding ease of therapy, and minimal contraindications to care, this number of providers is no longer sufficient.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Lack</a:t>
            </a:r>
            <a:r>
              <a:rPr lang="en-US" sz="1200" kern="1200" dirty="0" smtClean="0">
                <a:solidFill>
                  <a:schemeClr val="tx1"/>
                </a:solidFill>
                <a:effectLst/>
                <a:latin typeface="+mn-lt"/>
                <a:ea typeface="+mn-ea"/>
                <a:cs typeface="+mn-cs"/>
              </a:rPr>
              <a:t> of access to specialty care is particularly stark in community-based health centers, where patients are often uninsured, or underinsured.</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result, patients face multiple barriers to accessing HCV care,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including extended wait times, scheduling inflexibility, and lengthy travel to appointments. </a:t>
            </a:r>
            <a:endParaRPr lang="en-US" dirty="0"/>
          </a:p>
        </p:txBody>
      </p:sp>
      <p:sp>
        <p:nvSpPr>
          <p:cNvPr id="4" name="Slide Number Placeholder 3"/>
          <p:cNvSpPr>
            <a:spLocks noGrp="1"/>
          </p:cNvSpPr>
          <p:nvPr>
            <p:ph type="sldNum" sz="quarter" idx="10"/>
          </p:nvPr>
        </p:nvSpPr>
        <p:spPr/>
        <p:txBody>
          <a:bodyPr/>
          <a:lstStyle/>
          <a:p>
            <a:fld id="{D2170F05-2950-1847-8EDB-548C80685B46}" type="slidenum">
              <a:rPr lang="en-US" smtClean="0"/>
              <a:t>8</a:t>
            </a:fld>
            <a:endParaRPr lang="en-US"/>
          </a:p>
        </p:txBody>
      </p:sp>
    </p:spTree>
    <p:extLst>
      <p:ext uri="{BB962C8B-B14F-4D97-AF65-F5344CB8AC3E}">
        <p14:creationId xmlns:p14="http://schemas.microsoft.com/office/powerpoint/2010/main" val="86968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Expand Clinical Capacity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primary barrier mentioned by some of our clinics to implementing their Hepatitis</a:t>
            </a:r>
            <a:r>
              <a:rPr lang="en-US" sz="1200" kern="1200" baseline="0" dirty="0" smtClean="0">
                <a:solidFill>
                  <a:schemeClr val="tx1"/>
                </a:solidFill>
                <a:effectLst/>
                <a:latin typeface="+mn-lt"/>
                <a:ea typeface="+mn-ea"/>
                <a:cs typeface="+mn-cs"/>
              </a:rPr>
              <a:t> C programs has been </a:t>
            </a:r>
            <a:r>
              <a:rPr lang="en-US" sz="1200" kern="1200" dirty="0" smtClean="0">
                <a:solidFill>
                  <a:schemeClr val="tx1"/>
                </a:solidFill>
                <a:effectLst/>
                <a:latin typeface="+mn-lt"/>
                <a:ea typeface="+mn-ea"/>
                <a:cs typeface="+mn-cs"/>
              </a:rPr>
              <a:t>provider knowledge and comfort in prescribing the new DAA medications. So,</a:t>
            </a:r>
            <a:r>
              <a:rPr lang="en-US" sz="1200" kern="1200" baseline="0" dirty="0" smtClean="0">
                <a:solidFill>
                  <a:schemeClr val="tx1"/>
                </a:solidFill>
                <a:effectLst/>
                <a:latin typeface="+mn-lt"/>
                <a:ea typeface="+mn-ea"/>
                <a:cs typeface="+mn-cs"/>
              </a:rPr>
              <a:t> some of our clinics have</a:t>
            </a:r>
            <a:r>
              <a:rPr lang="en-US" sz="1200" kern="1200" dirty="0" smtClean="0">
                <a:solidFill>
                  <a:schemeClr val="tx1"/>
                </a:solidFill>
                <a:effectLst/>
                <a:latin typeface="+mn-lt"/>
                <a:ea typeface="+mn-ea"/>
                <a:cs typeface="+mn-cs"/>
              </a:rPr>
              <a:t> elected to send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physicians to the University of New Mexico, which is an opportunity offered to all IHS, tribal and urban providers, for a two-day HCV training. </a:t>
            </a:r>
          </a:p>
        </p:txBody>
      </p:sp>
      <p:sp>
        <p:nvSpPr>
          <p:cNvPr id="4" name="Slide Number Placeholder 3"/>
          <p:cNvSpPr>
            <a:spLocks noGrp="1"/>
          </p:cNvSpPr>
          <p:nvPr>
            <p:ph type="sldNum" sz="quarter" idx="10"/>
          </p:nvPr>
        </p:nvSpPr>
        <p:spPr/>
        <p:txBody>
          <a:bodyPr/>
          <a:lstStyle/>
          <a:p>
            <a:fld id="{3D5CEDF1-D8EB-5844-A36B-4DD2B2D2EA23}" type="slidenum">
              <a:rPr lang="en-US" smtClean="0"/>
              <a:t>11</a:t>
            </a:fld>
            <a:endParaRPr lang="en-US"/>
          </a:p>
        </p:txBody>
      </p:sp>
    </p:spTree>
    <p:extLst>
      <p:ext uri="{BB962C8B-B14F-4D97-AF65-F5344CB8AC3E}">
        <p14:creationId xmlns:p14="http://schemas.microsoft.com/office/powerpoint/2010/main" val="407996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Expand Screening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t>
            </a:r>
            <a:r>
              <a:rPr lang="en-US" sz="1200" kern="1200" baseline="0" dirty="0" smtClean="0">
                <a:solidFill>
                  <a:schemeClr val="tx1"/>
                </a:solidFill>
                <a:effectLst/>
                <a:latin typeface="+mn-lt"/>
                <a:ea typeface="+mn-ea"/>
                <a:cs typeface="+mn-cs"/>
              </a:rPr>
              <a:t>hosted a free clinical training for I/T/U facilities. To make the training more real and palpable, MDs, NPs, RNs and pharmacists presented actual patients of theirs and </a:t>
            </a:r>
            <a:r>
              <a:rPr lang="en-US" sz="1200" kern="1200" baseline="0" dirty="0" err="1" smtClean="0">
                <a:solidFill>
                  <a:schemeClr val="tx1"/>
                </a:solidFill>
                <a:effectLst/>
                <a:latin typeface="+mn-lt"/>
                <a:ea typeface="+mn-ea"/>
                <a:cs typeface="+mn-cs"/>
              </a:rPr>
              <a:t>tx</a:t>
            </a:r>
            <a:r>
              <a:rPr lang="en-US" sz="1200" kern="1200" baseline="0" dirty="0" smtClean="0">
                <a:solidFill>
                  <a:schemeClr val="tx1"/>
                </a:solidFill>
                <a:effectLst/>
                <a:latin typeface="+mn-lt"/>
                <a:ea typeface="+mn-ea"/>
                <a:cs typeface="+mn-cs"/>
              </a:rPr>
              <a:t> recommendations were provided by Dr. Jorge Mera, who is an infectious disease doctor at Cherokee Nation. He and his team have treated over </a:t>
            </a:r>
            <a:r>
              <a:rPr lang="en-US" sz="1200" kern="1200" baseline="0" dirty="0" smtClean="0">
                <a:solidFill>
                  <a:srgbClr val="FF0000"/>
                </a:solidFill>
                <a:effectLst/>
                <a:latin typeface="+mn-lt"/>
                <a:ea typeface="+mn-ea"/>
                <a:cs typeface="+mn-cs"/>
              </a:rPr>
              <a:t>XX pts. </a:t>
            </a:r>
            <a:r>
              <a:rPr lang="en-US" sz="1200" kern="1200" baseline="0" dirty="0" smtClean="0">
                <a:solidFill>
                  <a:schemeClr val="tx1"/>
                </a:solidFill>
                <a:effectLst/>
                <a:latin typeface="+mn-lt"/>
                <a:ea typeface="+mn-ea"/>
                <a:cs typeface="+mn-cs"/>
              </a:rPr>
              <a:t>Additionally, </a:t>
            </a:r>
            <a:r>
              <a:rPr lang="en-US" sz="1200" kern="1200" dirty="0" smtClean="0">
                <a:solidFill>
                  <a:schemeClr val="tx1"/>
                </a:solidFill>
                <a:effectLst/>
                <a:latin typeface="+mn-lt"/>
                <a:ea typeface="+mn-ea"/>
                <a:cs typeface="+mn-cs"/>
              </a:rPr>
              <a:t>providers have been completing the University of Washington Hepatitis C Online course </a:t>
            </a:r>
            <a:r>
              <a:rPr lang="en-US" sz="1200" u="sng" kern="1200" dirty="0" smtClean="0">
                <a:solidFill>
                  <a:schemeClr val="tx1"/>
                </a:solidFill>
                <a:effectLst/>
                <a:latin typeface="+mn-lt"/>
                <a:ea typeface="+mn-ea"/>
                <a:cs typeface="+mn-cs"/>
              </a:rPr>
              <a:t>hepatitisc.uw.edu</a:t>
            </a:r>
            <a:r>
              <a:rPr lang="en-US" sz="1200" kern="1200" dirty="0" smtClean="0">
                <a:solidFill>
                  <a:schemeClr val="tx1"/>
                </a:solidFill>
                <a:effectLst/>
                <a:latin typeface="+mn-lt"/>
                <a:ea typeface="+mn-ea"/>
                <a:cs typeface="+mn-cs"/>
              </a:rPr>
              <a:t> which is free to the public and provides continuing education for clinicians.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training took place at Swinomish, WA where</a:t>
            </a:r>
            <a:r>
              <a:rPr lang="en-US" sz="1200" kern="1200" baseline="0" dirty="0" smtClean="0">
                <a:solidFill>
                  <a:schemeClr val="tx1"/>
                </a:solidFill>
                <a:effectLst/>
                <a:latin typeface="+mn-lt"/>
                <a:ea typeface="+mn-ea"/>
                <a:cs typeface="+mn-cs"/>
              </a:rPr>
              <a:t> they have now expanded their age targeted screening to 20-69 years old and expanded screening to their dental clinic.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5CEDF1-D8EB-5844-A36B-4DD2B2D2EA23}" type="slidenum">
              <a:rPr lang="en-US" smtClean="0"/>
              <a:t>12</a:t>
            </a:fld>
            <a:endParaRPr lang="en-US"/>
          </a:p>
        </p:txBody>
      </p:sp>
    </p:spTree>
    <p:extLst>
      <p:ext uri="{BB962C8B-B14F-4D97-AF65-F5344CB8AC3E}">
        <p14:creationId xmlns:p14="http://schemas.microsoft.com/office/powerpoint/2010/main" val="407996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67F144-F167-CB46-BA57-2D45DFDA9FF2}" type="datetime1">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01843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6245E-48ED-E748-8102-DF9488C99164}" type="datetime1">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88017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4AD2A-C9E6-9744-9CEF-320E887CF6F3}" type="datetime1">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99680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17086-E026-B34F-B5A6-B99FDB30F4F1}" type="datetime1">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47461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E45E3E-F539-1E4C-B9FA-451A7C0C25B4}" type="datetime1">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89404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80D72B-4620-4645-B348-9E24ED45FFC6}" type="datetime1">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04483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80D123-36F0-874E-AF2A-F3A4A611FB61}" type="datetime1">
              <a:rPr lang="en-US" smtClean="0"/>
              <a:t>7/17/17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60248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8A8EE-F2C4-8749-ABE5-16D97F4F75B4}" type="datetime1">
              <a:rPr lang="en-US" smtClean="0"/>
              <a:t>7/17/17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566839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0A7B9-454E-624A-8BBB-6A094F7D0C51}" type="datetime1">
              <a:rPr lang="en-US" smtClean="0"/>
              <a:t>7/17/17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63425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C7E65-4AA3-D54C-8E5B-A5D9F2C09FC7}" type="datetime1">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94069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34568-3779-7E47-B6EB-218BE9D3668F}" type="datetime1">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3E7-C834-7048-AE82-D03B8AEB1895}" type="slidenum">
              <a:rPr lang="en-US" smtClean="0"/>
              <a:t>‹#›</a:t>
            </a:fld>
            <a:endParaRPr lang="en-US"/>
          </a:p>
        </p:txBody>
      </p:sp>
    </p:spTree>
    <p:extLst>
      <p:ext uri="{BB962C8B-B14F-4D97-AF65-F5344CB8AC3E}">
        <p14:creationId xmlns:p14="http://schemas.microsoft.com/office/powerpoint/2010/main" val="1307486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8DE20-353F-724B-A7CA-C2E28002AF3F}" type="datetime1">
              <a:rPr lang="en-US" smtClean="0"/>
              <a:t>7/17/17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3E7-C834-7048-AE82-D03B8AEB1895}" type="slidenum">
              <a:rPr lang="en-US" smtClean="0"/>
              <a:t>‹#›</a:t>
            </a:fld>
            <a:endParaRPr lang="en-US"/>
          </a:p>
        </p:txBody>
      </p:sp>
    </p:spTree>
    <p:extLst>
      <p:ext uri="{BB962C8B-B14F-4D97-AF65-F5344CB8AC3E}">
        <p14:creationId xmlns:p14="http://schemas.microsoft.com/office/powerpoint/2010/main" val="154087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9"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6.tiff"/><Relationship Id="rId5"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2.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1" Type="http://schemas.openxmlformats.org/officeDocument/2006/relationships/diagramQuickStyle" Target="../diagrams/quickStyle3.xml"/><Relationship Id="rId12" Type="http://schemas.openxmlformats.org/officeDocument/2006/relationships/diagramColors" Target="../diagrams/colors3.xml"/><Relationship Id="rId13"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22.png"/><Relationship Id="rId9" Type="http://schemas.openxmlformats.org/officeDocument/2006/relationships/diagramData" Target="../diagrams/data3.xml"/><Relationship Id="rId10"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880" y="-10048"/>
            <a:ext cx="11018520" cy="6868047"/>
          </a:xfrm>
        </p:spPr>
      </p:pic>
      <p:sp>
        <p:nvSpPr>
          <p:cNvPr id="3" name="Slide Number Placeholder 2"/>
          <p:cNvSpPr>
            <a:spLocks noGrp="1"/>
          </p:cNvSpPr>
          <p:nvPr>
            <p:ph type="sldNum" sz="quarter" idx="12"/>
          </p:nvPr>
        </p:nvSpPr>
        <p:spPr/>
        <p:txBody>
          <a:bodyPr/>
          <a:lstStyle/>
          <a:p>
            <a:fld id="{59F7A3E7-C834-7048-AE82-D03B8AEB1895}" type="slidenum">
              <a:rPr lang="en-US" smtClean="0"/>
              <a:t>1</a:t>
            </a:fld>
            <a:endParaRPr lang="en-US"/>
          </a:p>
        </p:txBody>
      </p:sp>
    </p:spTree>
    <p:extLst>
      <p:ext uri="{BB962C8B-B14F-4D97-AF65-F5344CB8AC3E}">
        <p14:creationId xmlns:p14="http://schemas.microsoft.com/office/powerpoint/2010/main" val="95007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312" y="1599238"/>
            <a:ext cx="11042561" cy="3746485"/>
          </a:xfrm>
        </p:spPr>
        <p:txBody>
          <a:bodyPr>
            <a:normAutofit/>
          </a:bodyPr>
          <a:lstStyle/>
          <a:p>
            <a:r>
              <a:rPr lang="en-US" dirty="0" smtClean="0"/>
              <a:t>Why </a:t>
            </a:r>
            <a:r>
              <a:rPr lang="en-US" dirty="0" smtClean="0"/>
              <a:t>is HCV a </a:t>
            </a:r>
            <a:r>
              <a:rPr lang="en-US" dirty="0" smtClean="0"/>
              <a:t>problem?</a:t>
            </a:r>
            <a:r>
              <a:rPr lang="en-US" dirty="0" smtClean="0"/>
              <a:t/>
            </a:r>
            <a:br>
              <a:rPr lang="en-US" dirty="0" smtClean="0"/>
            </a:br>
            <a:r>
              <a:rPr lang="en-US" dirty="0" smtClean="0">
                <a:solidFill>
                  <a:srgbClr val="C00000"/>
                </a:solidFill>
              </a:rPr>
              <a:t>What </a:t>
            </a:r>
            <a:r>
              <a:rPr lang="en-US" dirty="0" smtClean="0">
                <a:solidFill>
                  <a:srgbClr val="C00000"/>
                </a:solidFill>
              </a:rPr>
              <a:t>are the </a:t>
            </a:r>
            <a:r>
              <a:rPr lang="en-US" dirty="0" smtClean="0">
                <a:solidFill>
                  <a:srgbClr val="C00000"/>
                </a:solidFill>
              </a:rPr>
              <a:t>solutions?</a:t>
            </a:r>
            <a:br>
              <a:rPr lang="en-US" dirty="0" smtClean="0">
                <a:solidFill>
                  <a:srgbClr val="C00000"/>
                </a:solidFill>
              </a:rPr>
            </a:br>
            <a:r>
              <a:rPr lang="en-US" dirty="0"/>
              <a:t>What is our BIG GOAL?</a:t>
            </a:r>
            <a:endParaRPr lang="en-US" dirty="0"/>
          </a:p>
        </p:txBody>
      </p:sp>
      <p:sp>
        <p:nvSpPr>
          <p:cNvPr id="3"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59F7A3E7-C834-7048-AE82-D03B8AEB1895}" type="slidenum">
              <a:rPr lang="en-US" smtClean="0"/>
              <a:t>10</a:t>
            </a:fld>
            <a:endParaRPr lang="en-US"/>
          </a:p>
        </p:txBody>
      </p:sp>
    </p:spTree>
    <p:extLst>
      <p:ext uri="{BB962C8B-B14F-4D97-AF65-F5344CB8AC3E}">
        <p14:creationId xmlns:p14="http://schemas.microsoft.com/office/powerpoint/2010/main" val="1950552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2268"/>
            <a:ext cx="11930743" cy="1325563"/>
          </a:xfrm>
        </p:spPr>
        <p:txBody>
          <a:bodyPr>
            <a:normAutofit/>
          </a:bodyPr>
          <a:lstStyle/>
          <a:p>
            <a:r>
              <a:rPr lang="en-US" sz="4300" dirty="0" smtClean="0"/>
              <a:t>The </a:t>
            </a:r>
            <a:r>
              <a:rPr lang="en-US" sz="4300" dirty="0" smtClean="0"/>
              <a:t>Solutions</a:t>
            </a:r>
            <a:endParaRPr lang="en-US" sz="43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723"/>
          <a:stretch/>
        </p:blipFill>
        <p:spPr>
          <a:xfrm>
            <a:off x="1669143" y="1065572"/>
            <a:ext cx="8748915" cy="5792428"/>
          </a:xfrm>
          <a:prstGeom prst="rect">
            <a:avLst/>
          </a:prstGeom>
        </p:spPr>
      </p:pic>
      <p:sp>
        <p:nvSpPr>
          <p:cNvPr id="3" name="Slide Number Placeholder 2"/>
          <p:cNvSpPr>
            <a:spLocks noGrp="1"/>
          </p:cNvSpPr>
          <p:nvPr>
            <p:ph type="sldNum" sz="quarter" idx="12"/>
          </p:nvPr>
        </p:nvSpPr>
        <p:spPr/>
        <p:txBody>
          <a:bodyPr/>
          <a:lstStyle/>
          <a:p>
            <a:fld id="{59F7A3E7-C834-7048-AE82-D03B8AEB1895}" type="slidenum">
              <a:rPr lang="en-US" smtClean="0"/>
              <a:t>11</a:t>
            </a:fld>
            <a:endParaRPr lang="en-US"/>
          </a:p>
        </p:txBody>
      </p:sp>
    </p:spTree>
    <p:extLst>
      <p:ext uri="{BB962C8B-B14F-4D97-AF65-F5344CB8AC3E}">
        <p14:creationId xmlns:p14="http://schemas.microsoft.com/office/powerpoint/2010/main" val="125165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2268"/>
            <a:ext cx="11930743" cy="1325563"/>
          </a:xfrm>
        </p:spPr>
        <p:txBody>
          <a:bodyPr>
            <a:normAutofit/>
          </a:bodyPr>
          <a:lstStyle/>
          <a:p>
            <a:r>
              <a:rPr lang="en-US" sz="4300" dirty="0" smtClean="0"/>
              <a:t>The </a:t>
            </a:r>
            <a:r>
              <a:rPr lang="en-US" sz="4300" dirty="0" smtClean="0"/>
              <a:t>Solutions</a:t>
            </a:r>
            <a:endParaRPr lang="en-US" sz="4300"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382" t="34075" r="1586" b="7724"/>
          <a:stretch/>
        </p:blipFill>
        <p:spPr>
          <a:xfrm>
            <a:off x="133532" y="1103086"/>
            <a:ext cx="11942354" cy="5428343"/>
          </a:xfrm>
          <a:prstGeom prst="rect">
            <a:avLst/>
          </a:prstGeom>
        </p:spPr>
      </p:pic>
      <p:sp>
        <p:nvSpPr>
          <p:cNvPr id="3" name="Slide Number Placeholder 2"/>
          <p:cNvSpPr>
            <a:spLocks noGrp="1"/>
          </p:cNvSpPr>
          <p:nvPr>
            <p:ph type="sldNum" sz="quarter" idx="12"/>
          </p:nvPr>
        </p:nvSpPr>
        <p:spPr/>
        <p:txBody>
          <a:bodyPr/>
          <a:lstStyle/>
          <a:p>
            <a:fld id="{59F7A3E7-C834-7048-AE82-D03B8AEB1895}" type="slidenum">
              <a:rPr lang="en-US" smtClean="0"/>
              <a:t>12</a:t>
            </a:fld>
            <a:endParaRPr lang="en-US"/>
          </a:p>
        </p:txBody>
      </p:sp>
    </p:spTree>
    <p:extLst>
      <p:ext uri="{BB962C8B-B14F-4D97-AF65-F5344CB8AC3E}">
        <p14:creationId xmlns:p14="http://schemas.microsoft.com/office/powerpoint/2010/main" val="410875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0488" y="1135654"/>
            <a:ext cx="12071512" cy="5076454"/>
          </a:xfrm>
          <a:prstGeom prst="rect">
            <a:avLst/>
          </a:prstGeom>
        </p:spPr>
      </p:pic>
      <p:sp>
        <p:nvSpPr>
          <p:cNvPr id="2" name="Slide Number Placeholder 1"/>
          <p:cNvSpPr>
            <a:spLocks noGrp="1"/>
          </p:cNvSpPr>
          <p:nvPr>
            <p:ph type="sldNum" sz="quarter" idx="12"/>
          </p:nvPr>
        </p:nvSpPr>
        <p:spPr/>
        <p:txBody>
          <a:bodyPr/>
          <a:lstStyle/>
          <a:p>
            <a:fld id="{59F7A3E7-C834-7048-AE82-D03B8AEB1895}" type="slidenum">
              <a:rPr lang="en-US" smtClean="0"/>
              <a:t>13</a:t>
            </a:fld>
            <a:endParaRPr lang="en-US"/>
          </a:p>
        </p:txBody>
      </p:sp>
      <p:sp>
        <p:nvSpPr>
          <p:cNvPr id="11" name="Title 1"/>
          <p:cNvSpPr txBox="1">
            <a:spLocks/>
          </p:cNvSpPr>
          <p:nvPr/>
        </p:nvSpPr>
        <p:spPr>
          <a:xfrm>
            <a:off x="145143" y="2268"/>
            <a:ext cx="119307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smtClean="0"/>
              <a:t>The Solutions</a:t>
            </a:r>
            <a:endParaRPr lang="en-US" sz="4300" dirty="0"/>
          </a:p>
        </p:txBody>
      </p:sp>
    </p:spTree>
    <p:extLst>
      <p:ext uri="{BB962C8B-B14F-4D97-AF65-F5344CB8AC3E}">
        <p14:creationId xmlns:p14="http://schemas.microsoft.com/office/powerpoint/2010/main" val="2194718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38200" y="1641050"/>
            <a:ext cx="10515600" cy="3644727"/>
          </a:xfrm>
          <a:prstGeom prst="rect">
            <a:avLst/>
          </a:prstGeom>
        </p:spPr>
      </p:pic>
      <p:pic>
        <p:nvPicPr>
          <p:cNvPr id="3" name="Picture 2"/>
          <p:cNvPicPr>
            <a:picLocks noChangeAspect="1"/>
          </p:cNvPicPr>
          <p:nvPr/>
        </p:nvPicPr>
        <p:blipFill>
          <a:blip r:embed="rId4"/>
          <a:stretch>
            <a:fillRect/>
          </a:stretch>
        </p:blipFill>
        <p:spPr>
          <a:xfrm>
            <a:off x="9840984" y="5911642"/>
            <a:ext cx="2250384" cy="946358"/>
          </a:xfrm>
          <a:prstGeom prst="rect">
            <a:avLst/>
          </a:prstGeom>
        </p:spPr>
      </p:pic>
      <p:sp>
        <p:nvSpPr>
          <p:cNvPr id="2" name="Slide Number Placeholder 1"/>
          <p:cNvSpPr>
            <a:spLocks noGrp="1"/>
          </p:cNvSpPr>
          <p:nvPr>
            <p:ph type="sldNum" sz="quarter" idx="12"/>
          </p:nvPr>
        </p:nvSpPr>
        <p:spPr/>
        <p:txBody>
          <a:bodyPr/>
          <a:lstStyle/>
          <a:p>
            <a:fld id="{59F7A3E7-C834-7048-AE82-D03B8AEB1895}" type="slidenum">
              <a:rPr lang="en-US" smtClean="0"/>
              <a:t>14</a:t>
            </a:fld>
            <a:endParaRPr lang="en-US"/>
          </a:p>
        </p:txBody>
      </p:sp>
    </p:spTree>
    <p:extLst>
      <p:ext uri="{BB962C8B-B14F-4D97-AF65-F5344CB8AC3E}">
        <p14:creationId xmlns:p14="http://schemas.microsoft.com/office/powerpoint/2010/main" val="1287781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7021" y="1670330"/>
            <a:ext cx="7848600" cy="1143000"/>
          </a:xfrm>
          <a:prstGeom prst="rect">
            <a:avLst/>
          </a:prstGeom>
        </p:spPr>
      </p:pic>
      <p:pic>
        <p:nvPicPr>
          <p:cNvPr id="7" name="Picture 6"/>
          <p:cNvPicPr>
            <a:picLocks noChangeAspect="1"/>
          </p:cNvPicPr>
          <p:nvPr/>
        </p:nvPicPr>
        <p:blipFill>
          <a:blip r:embed="rId4"/>
          <a:stretch>
            <a:fillRect/>
          </a:stretch>
        </p:blipFill>
        <p:spPr>
          <a:xfrm>
            <a:off x="527021" y="2813330"/>
            <a:ext cx="7893644" cy="2376581"/>
          </a:xfrm>
          <a:prstGeom prst="rect">
            <a:avLst/>
          </a:prstGeom>
        </p:spPr>
      </p:pic>
      <p:pic>
        <p:nvPicPr>
          <p:cNvPr id="8" name="Picture 7"/>
          <p:cNvPicPr>
            <a:picLocks noChangeAspect="1"/>
          </p:cNvPicPr>
          <p:nvPr/>
        </p:nvPicPr>
        <p:blipFill>
          <a:blip r:embed="rId5"/>
          <a:stretch>
            <a:fillRect/>
          </a:stretch>
        </p:blipFill>
        <p:spPr>
          <a:xfrm>
            <a:off x="9087224" y="1403630"/>
            <a:ext cx="2032000" cy="1409700"/>
          </a:xfrm>
          <a:prstGeom prst="rect">
            <a:avLst/>
          </a:prstGeom>
        </p:spPr>
      </p:pic>
      <p:pic>
        <p:nvPicPr>
          <p:cNvPr id="9" name="Picture 8"/>
          <p:cNvPicPr>
            <a:picLocks noChangeAspect="1"/>
          </p:cNvPicPr>
          <p:nvPr/>
        </p:nvPicPr>
        <p:blipFill>
          <a:blip r:embed="rId6"/>
          <a:stretch>
            <a:fillRect/>
          </a:stretch>
        </p:blipFill>
        <p:spPr>
          <a:xfrm>
            <a:off x="9087223" y="2813330"/>
            <a:ext cx="2035477" cy="1377670"/>
          </a:xfrm>
          <a:prstGeom prst="rect">
            <a:avLst/>
          </a:prstGeom>
        </p:spPr>
      </p:pic>
      <p:pic>
        <p:nvPicPr>
          <p:cNvPr id="10" name="Picture 9"/>
          <p:cNvPicPr>
            <a:picLocks noChangeAspect="1"/>
          </p:cNvPicPr>
          <p:nvPr/>
        </p:nvPicPr>
        <p:blipFill>
          <a:blip r:embed="rId7"/>
          <a:stretch>
            <a:fillRect/>
          </a:stretch>
        </p:blipFill>
        <p:spPr>
          <a:xfrm>
            <a:off x="9087223" y="4191000"/>
            <a:ext cx="2032001" cy="1394852"/>
          </a:xfrm>
          <a:prstGeom prst="rect">
            <a:avLst/>
          </a:prstGeom>
        </p:spPr>
      </p:pic>
      <p:pic>
        <p:nvPicPr>
          <p:cNvPr id="11" name="Picture 10"/>
          <p:cNvPicPr>
            <a:picLocks noChangeAspect="1"/>
          </p:cNvPicPr>
          <p:nvPr/>
        </p:nvPicPr>
        <p:blipFill>
          <a:blip r:embed="rId8"/>
          <a:stretch>
            <a:fillRect/>
          </a:stretch>
        </p:blipFill>
        <p:spPr>
          <a:xfrm>
            <a:off x="8661774" y="1012078"/>
            <a:ext cx="2832100" cy="406400"/>
          </a:xfrm>
          <a:prstGeom prst="rect">
            <a:avLst/>
          </a:prstGeom>
        </p:spPr>
      </p:pic>
      <p:pic>
        <p:nvPicPr>
          <p:cNvPr id="12" name="Picture 11"/>
          <p:cNvPicPr>
            <a:picLocks noChangeAspect="1"/>
          </p:cNvPicPr>
          <p:nvPr/>
        </p:nvPicPr>
        <p:blipFill>
          <a:blip r:embed="rId9"/>
          <a:stretch>
            <a:fillRect/>
          </a:stretch>
        </p:blipFill>
        <p:spPr>
          <a:xfrm>
            <a:off x="9840984" y="5911642"/>
            <a:ext cx="2250384" cy="946358"/>
          </a:xfrm>
          <a:prstGeom prst="rect">
            <a:avLst/>
          </a:prstGeom>
        </p:spPr>
      </p:pic>
      <p:sp>
        <p:nvSpPr>
          <p:cNvPr id="2" name="Slide Number Placeholder 1"/>
          <p:cNvSpPr>
            <a:spLocks noGrp="1"/>
          </p:cNvSpPr>
          <p:nvPr>
            <p:ph type="sldNum" sz="quarter" idx="12"/>
          </p:nvPr>
        </p:nvSpPr>
        <p:spPr/>
        <p:txBody>
          <a:bodyPr/>
          <a:lstStyle/>
          <a:p>
            <a:fld id="{59F7A3E7-C834-7048-AE82-D03B8AEB1895}" type="slidenum">
              <a:rPr lang="en-US" smtClean="0"/>
              <a:t>15</a:t>
            </a:fld>
            <a:endParaRPr lang="en-US"/>
          </a:p>
        </p:txBody>
      </p:sp>
    </p:spTree>
    <p:extLst>
      <p:ext uri="{BB962C8B-B14F-4D97-AF65-F5344CB8AC3E}">
        <p14:creationId xmlns:p14="http://schemas.microsoft.com/office/powerpoint/2010/main" val="3590887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82866" y="1860746"/>
            <a:ext cx="7848600" cy="1143000"/>
          </a:xfrm>
          <a:prstGeom prst="rect">
            <a:avLst/>
          </a:prstGeom>
        </p:spPr>
      </p:pic>
      <p:pic>
        <p:nvPicPr>
          <p:cNvPr id="5" name="Picture 4"/>
          <p:cNvPicPr>
            <a:picLocks noChangeAspect="1"/>
          </p:cNvPicPr>
          <p:nvPr/>
        </p:nvPicPr>
        <p:blipFill rotWithShape="1">
          <a:blip r:embed="rId4"/>
          <a:srcRect b="36451"/>
          <a:stretch/>
        </p:blipFill>
        <p:spPr>
          <a:xfrm>
            <a:off x="1782866" y="2931230"/>
            <a:ext cx="7848600" cy="3704027"/>
          </a:xfrm>
          <a:prstGeom prst="rect">
            <a:avLst/>
          </a:prstGeom>
        </p:spPr>
      </p:pic>
      <p:pic>
        <p:nvPicPr>
          <p:cNvPr id="12" name="Picture 11"/>
          <p:cNvPicPr>
            <a:picLocks noChangeAspect="1"/>
          </p:cNvPicPr>
          <p:nvPr/>
        </p:nvPicPr>
        <p:blipFill>
          <a:blip r:embed="rId5"/>
          <a:stretch>
            <a:fillRect/>
          </a:stretch>
        </p:blipFill>
        <p:spPr>
          <a:xfrm>
            <a:off x="9840984" y="5911642"/>
            <a:ext cx="2250384" cy="946358"/>
          </a:xfrm>
          <a:prstGeom prst="rect">
            <a:avLst/>
          </a:prstGeom>
        </p:spPr>
      </p:pic>
      <p:sp>
        <p:nvSpPr>
          <p:cNvPr id="2" name="Slide Number Placeholder 1"/>
          <p:cNvSpPr>
            <a:spLocks noGrp="1"/>
          </p:cNvSpPr>
          <p:nvPr>
            <p:ph type="sldNum" sz="quarter" idx="12"/>
          </p:nvPr>
        </p:nvSpPr>
        <p:spPr/>
        <p:txBody>
          <a:bodyPr/>
          <a:lstStyle/>
          <a:p>
            <a:fld id="{59F7A3E7-C834-7048-AE82-D03B8AEB1895}" type="slidenum">
              <a:rPr lang="en-US" smtClean="0"/>
              <a:t>16</a:t>
            </a:fld>
            <a:endParaRPr lang="en-US"/>
          </a:p>
        </p:txBody>
      </p:sp>
      <p:sp>
        <p:nvSpPr>
          <p:cNvPr id="7" name="Title 1"/>
          <p:cNvSpPr>
            <a:spLocks noGrp="1"/>
          </p:cNvSpPr>
          <p:nvPr>
            <p:ph type="title"/>
          </p:nvPr>
        </p:nvSpPr>
        <p:spPr>
          <a:xfrm>
            <a:off x="463064" y="365125"/>
            <a:ext cx="10515600" cy="1325563"/>
          </a:xfrm>
        </p:spPr>
        <p:txBody>
          <a:bodyPr/>
          <a:lstStyle/>
          <a:p>
            <a:pPr algn="ctr"/>
            <a:r>
              <a:rPr lang="en-US" dirty="0" smtClean="0"/>
              <a:t>ECHO vs. Telemedicine</a:t>
            </a:r>
            <a:endParaRPr lang="en-US" dirty="0"/>
          </a:p>
        </p:txBody>
      </p:sp>
    </p:spTree>
    <p:extLst>
      <p:ext uri="{BB962C8B-B14F-4D97-AF65-F5344CB8AC3E}">
        <p14:creationId xmlns:p14="http://schemas.microsoft.com/office/powerpoint/2010/main" val="2513004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IHS HCV </a:t>
            </a:r>
            <a:r>
              <a:rPr lang="en-US" b="1" dirty="0" err="1" smtClean="0"/>
              <a:t>TeleECHO</a:t>
            </a:r>
            <a:r>
              <a:rPr lang="en-US" b="1" dirty="0" smtClean="0"/>
              <a:t> Clinic Sites</a:t>
            </a:r>
            <a:endParaRPr lang="en-US" dirty="0"/>
          </a:p>
        </p:txBody>
      </p:sp>
      <p:pic>
        <p:nvPicPr>
          <p:cNvPr id="4" name="Content Placeholder 3"/>
          <p:cNvPicPr>
            <a:picLocks noGrp="1" noChangeAspect="1"/>
          </p:cNvPicPr>
          <p:nvPr>
            <p:ph idx="1"/>
          </p:nvPr>
        </p:nvPicPr>
        <p:blipFill>
          <a:blip r:embed="rId3"/>
          <a:stretch>
            <a:fillRect/>
          </a:stretch>
        </p:blipFill>
        <p:spPr>
          <a:xfrm>
            <a:off x="2080544" y="1825625"/>
            <a:ext cx="8030911" cy="4351338"/>
          </a:xfrm>
          <a:prstGeom prst="rect">
            <a:avLst/>
          </a:prstGeom>
        </p:spPr>
      </p:pic>
      <p:pic>
        <p:nvPicPr>
          <p:cNvPr id="5" name="Picture 4"/>
          <p:cNvPicPr>
            <a:picLocks noChangeAspect="1"/>
          </p:cNvPicPr>
          <p:nvPr/>
        </p:nvPicPr>
        <p:blipFill>
          <a:blip r:embed="rId4"/>
          <a:stretch>
            <a:fillRect/>
          </a:stretch>
        </p:blipFill>
        <p:spPr>
          <a:xfrm>
            <a:off x="9840984" y="5911642"/>
            <a:ext cx="2250384" cy="946358"/>
          </a:xfrm>
          <a:prstGeom prst="rect">
            <a:avLst/>
          </a:prstGeom>
        </p:spPr>
      </p:pic>
      <p:pic>
        <p:nvPicPr>
          <p:cNvPr id="6" name="Content Placeholder 3"/>
          <p:cNvPicPr>
            <a:picLocks noChangeAspect="1"/>
          </p:cNvPicPr>
          <p:nvPr/>
        </p:nvPicPr>
        <p:blipFill>
          <a:blip r:embed="rId5"/>
          <a:stretch>
            <a:fillRect/>
          </a:stretch>
        </p:blipFill>
        <p:spPr>
          <a:xfrm>
            <a:off x="8012184" y="312234"/>
            <a:ext cx="3657600" cy="2756907"/>
          </a:xfrm>
          <a:prstGeom prst="rect">
            <a:avLst/>
          </a:prstGeom>
        </p:spPr>
      </p:pic>
      <p:sp>
        <p:nvSpPr>
          <p:cNvPr id="3" name="Slide Number Placeholder 2"/>
          <p:cNvSpPr>
            <a:spLocks noGrp="1"/>
          </p:cNvSpPr>
          <p:nvPr>
            <p:ph type="sldNum" sz="quarter" idx="12"/>
          </p:nvPr>
        </p:nvSpPr>
        <p:spPr/>
        <p:txBody>
          <a:bodyPr/>
          <a:lstStyle/>
          <a:p>
            <a:fld id="{59F7A3E7-C834-7048-AE82-D03B8AEB1895}" type="slidenum">
              <a:rPr lang="en-US" smtClean="0"/>
              <a:t>17</a:t>
            </a:fld>
            <a:endParaRPr lang="en-US"/>
          </a:p>
        </p:txBody>
      </p:sp>
    </p:spTree>
    <p:extLst>
      <p:ext uri="{BB962C8B-B14F-4D97-AF65-F5344CB8AC3E}">
        <p14:creationId xmlns:p14="http://schemas.microsoft.com/office/powerpoint/2010/main" val="1411015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means to be part of the NPAIHB ECHO Community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1 hour long clinic includes an opportunity to present patient cases and receive recommendations from a specialist</a:t>
            </a:r>
          </a:p>
          <a:p>
            <a:r>
              <a:rPr lang="en-US" dirty="0" smtClean="0"/>
              <a:t>Engage in a monthly didactic session</a:t>
            </a:r>
          </a:p>
          <a:p>
            <a:pPr lvl="1"/>
            <a:r>
              <a:rPr lang="en-US" dirty="0" smtClean="0"/>
              <a:t>10-15 minute presentation that focuses on:</a:t>
            </a:r>
          </a:p>
          <a:p>
            <a:pPr lvl="2"/>
            <a:r>
              <a:rPr lang="en-US" dirty="0" smtClean="0"/>
              <a:t>The epidemiology of HCV in Indian Country (Brigg Reilley-Epidemiologist, IHS)</a:t>
            </a:r>
          </a:p>
          <a:p>
            <a:pPr lvl="2"/>
            <a:r>
              <a:rPr lang="en-US" dirty="0" smtClean="0"/>
              <a:t>Assessment tools for clinicians (CAPT Stephen “Miles” Rudd-Medical Director POR Area IHS)</a:t>
            </a:r>
          </a:p>
          <a:p>
            <a:pPr lvl="2"/>
            <a:r>
              <a:rPr lang="en-US" dirty="0" smtClean="0"/>
              <a:t>Demonstration of focused efforts (e.g. Cherokee elimination program)</a:t>
            </a:r>
          </a:p>
          <a:p>
            <a:pPr lvl="2"/>
            <a:r>
              <a:rPr lang="en-US" dirty="0" smtClean="0"/>
              <a:t>Standard practice and evidence based interventions (e.g. AASLD HCV </a:t>
            </a:r>
            <a:r>
              <a:rPr lang="en-US" dirty="0" err="1" smtClean="0"/>
              <a:t>tx</a:t>
            </a:r>
            <a:r>
              <a:rPr lang="en-US" dirty="0" smtClean="0"/>
              <a:t> guidelines)</a:t>
            </a:r>
          </a:p>
          <a:p>
            <a:pPr lvl="2"/>
            <a:r>
              <a:rPr lang="en-US" dirty="0" smtClean="0"/>
              <a:t>Access to medications (e.g. Medicaid overview in your state, etc.)</a:t>
            </a:r>
          </a:p>
          <a:p>
            <a:r>
              <a:rPr lang="en-US" dirty="0" smtClean="0"/>
              <a:t>Become part of a learning community and network</a:t>
            </a:r>
          </a:p>
          <a:p>
            <a:r>
              <a:rPr lang="en-US" dirty="0" smtClean="0"/>
              <a:t>Together, manage patient cases so that every patient gets the care they need</a:t>
            </a:r>
          </a:p>
          <a:p>
            <a:endParaRPr lang="en-US" dirty="0"/>
          </a:p>
        </p:txBody>
      </p:sp>
      <p:pic>
        <p:nvPicPr>
          <p:cNvPr id="4" name="Picture 3"/>
          <p:cNvPicPr>
            <a:picLocks noChangeAspect="1"/>
          </p:cNvPicPr>
          <p:nvPr/>
        </p:nvPicPr>
        <p:blipFill>
          <a:blip r:embed="rId3"/>
          <a:stretch>
            <a:fillRect/>
          </a:stretch>
        </p:blipFill>
        <p:spPr>
          <a:xfrm>
            <a:off x="9840984" y="5911642"/>
            <a:ext cx="2250384" cy="946358"/>
          </a:xfrm>
          <a:prstGeom prst="rect">
            <a:avLst/>
          </a:prstGeom>
        </p:spPr>
      </p:pic>
      <p:sp>
        <p:nvSpPr>
          <p:cNvPr id="5" name="Slide Number Placeholder 4"/>
          <p:cNvSpPr>
            <a:spLocks noGrp="1"/>
          </p:cNvSpPr>
          <p:nvPr>
            <p:ph type="sldNum" sz="quarter" idx="12"/>
          </p:nvPr>
        </p:nvSpPr>
        <p:spPr/>
        <p:txBody>
          <a:bodyPr/>
          <a:lstStyle/>
          <a:p>
            <a:fld id="{59F7A3E7-C834-7048-AE82-D03B8AEB1895}" type="slidenum">
              <a:rPr lang="en-US" smtClean="0"/>
              <a:t>18</a:t>
            </a:fld>
            <a:endParaRPr lang="en-US"/>
          </a:p>
        </p:txBody>
      </p:sp>
    </p:spTree>
    <p:extLst>
      <p:ext uri="{BB962C8B-B14F-4D97-AF65-F5344CB8AC3E}">
        <p14:creationId xmlns:p14="http://schemas.microsoft.com/office/powerpoint/2010/main" val="1947000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far….</a:t>
            </a:r>
            <a:endParaRPr lang="en-US" dirty="0"/>
          </a:p>
        </p:txBody>
      </p:sp>
      <p:sp>
        <p:nvSpPr>
          <p:cNvPr id="3" name="Content Placeholder 2"/>
          <p:cNvSpPr>
            <a:spLocks noGrp="1"/>
          </p:cNvSpPr>
          <p:nvPr>
            <p:ph idx="1"/>
          </p:nvPr>
        </p:nvSpPr>
        <p:spPr/>
        <p:txBody>
          <a:bodyPr>
            <a:normAutofit/>
          </a:bodyPr>
          <a:lstStyle/>
          <a:p>
            <a:r>
              <a:rPr lang="en-US" dirty="0" smtClean="0"/>
              <a:t>30 sites have joined</a:t>
            </a:r>
          </a:p>
          <a:p>
            <a:r>
              <a:rPr lang="en-US" dirty="0" smtClean="0"/>
              <a:t>75+ people have participated</a:t>
            </a:r>
            <a:endParaRPr lang="en-US" dirty="0" smtClean="0"/>
          </a:p>
          <a:p>
            <a:r>
              <a:rPr lang="en-US" dirty="0" smtClean="0"/>
              <a:t>62 cases have been presented</a:t>
            </a:r>
          </a:p>
          <a:p>
            <a:r>
              <a:rPr lang="en-US" dirty="0"/>
              <a:t>P</a:t>
            </a:r>
            <a:r>
              <a:rPr lang="en-US" dirty="0" smtClean="0"/>
              <a:t>anel over 3,000 patients</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9F7A3E7-C834-7048-AE82-D03B8AEB1895}" type="slidenum">
              <a:rPr lang="en-US" smtClean="0"/>
              <a:t>19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2355235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71"/>
            <a:ext cx="12192000" cy="2387600"/>
          </a:xfrm>
        </p:spPr>
        <p:txBody>
          <a:bodyPr>
            <a:normAutofit/>
          </a:bodyPr>
          <a:lstStyle/>
          <a:p>
            <a:r>
              <a:rPr lang="en-US" dirty="0" smtClean="0"/>
              <a:t>Using the ECHO model to treat and cure HCV in Indian Country </a:t>
            </a:r>
            <a:endParaRPr lang="en-US" dirty="0"/>
          </a:p>
        </p:txBody>
      </p:sp>
      <p:pic>
        <p:nvPicPr>
          <p:cNvPr id="3" name="Picture 2"/>
          <p:cNvPicPr>
            <a:picLocks noChangeAspect="1"/>
          </p:cNvPicPr>
          <p:nvPr/>
        </p:nvPicPr>
        <p:blipFill>
          <a:blip r:embed="rId3"/>
          <a:stretch>
            <a:fillRect/>
          </a:stretch>
        </p:blipFill>
        <p:spPr>
          <a:xfrm>
            <a:off x="2662516" y="2638657"/>
            <a:ext cx="6866965" cy="2887777"/>
          </a:xfrm>
          <a:prstGeom prst="rect">
            <a:avLst/>
          </a:prstGeom>
        </p:spPr>
      </p:pic>
      <p:sp>
        <p:nvSpPr>
          <p:cNvPr id="6" name="Title 1"/>
          <p:cNvSpPr txBox="1">
            <a:spLocks/>
          </p:cNvSpPr>
          <p:nvPr/>
        </p:nvSpPr>
        <p:spPr>
          <a:xfrm>
            <a:off x="2964582" y="5890660"/>
            <a:ext cx="5916325" cy="89033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smtClean="0"/>
              <a:t>David Stephens, BSN, RN</a:t>
            </a:r>
          </a:p>
          <a:p>
            <a:r>
              <a:rPr lang="en-US" sz="2400" dirty="0" smtClean="0"/>
              <a:t>Jessica Leston, </a:t>
            </a:r>
            <a:r>
              <a:rPr lang="en-US" sz="2400" dirty="0" err="1" smtClean="0"/>
              <a:t>DrPH</a:t>
            </a:r>
            <a:r>
              <a:rPr lang="en-US" sz="2400" dirty="0"/>
              <a:t> </a:t>
            </a:r>
            <a:r>
              <a:rPr lang="de-DE" sz="2400" dirty="0" smtClean="0"/>
              <a:t>(c), MPH</a:t>
            </a:r>
            <a:endParaRPr lang="en-US" sz="2400" dirty="0" smtClean="0"/>
          </a:p>
          <a:p>
            <a:r>
              <a:rPr lang="en-US" sz="2400" dirty="0" smtClean="0"/>
              <a:t>Joint CRIHB NPAIHB Board Meeting</a:t>
            </a:r>
            <a:endParaRPr lang="en-US" sz="2400" dirty="0"/>
          </a:p>
        </p:txBody>
      </p:sp>
      <p:sp>
        <p:nvSpPr>
          <p:cNvPr id="4" name="Slide Number Placeholder 3"/>
          <p:cNvSpPr>
            <a:spLocks noGrp="1"/>
          </p:cNvSpPr>
          <p:nvPr>
            <p:ph type="sldNum" sz="quarter" idx="12"/>
          </p:nvPr>
        </p:nvSpPr>
        <p:spPr/>
        <p:txBody>
          <a:bodyPr/>
          <a:lstStyle/>
          <a:p>
            <a:fld id="{59F7A3E7-C834-7048-AE82-D03B8AEB1895}" type="slidenum">
              <a:rPr lang="en-US" smtClean="0"/>
              <a:t>2</a:t>
            </a:fld>
            <a:endParaRPr lang="en-US"/>
          </a:p>
        </p:txBody>
      </p:sp>
    </p:spTree>
    <p:extLst>
      <p:ext uri="{BB962C8B-B14F-4D97-AF65-F5344CB8AC3E}">
        <p14:creationId xmlns:p14="http://schemas.microsoft.com/office/powerpoint/2010/main" val="3820992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312" y="1599238"/>
            <a:ext cx="11042561" cy="3746485"/>
          </a:xfrm>
        </p:spPr>
        <p:txBody>
          <a:bodyPr>
            <a:normAutofit/>
          </a:bodyPr>
          <a:lstStyle/>
          <a:p>
            <a:r>
              <a:rPr lang="en-US" dirty="0" smtClean="0"/>
              <a:t>Why </a:t>
            </a:r>
            <a:r>
              <a:rPr lang="en-US" dirty="0" smtClean="0"/>
              <a:t>is HCV a </a:t>
            </a:r>
            <a:r>
              <a:rPr lang="en-US" dirty="0" smtClean="0"/>
              <a:t>problem?</a:t>
            </a:r>
            <a:r>
              <a:rPr lang="en-US" dirty="0" smtClean="0"/>
              <a:t/>
            </a:r>
            <a:br>
              <a:rPr lang="en-US" dirty="0" smtClean="0"/>
            </a:br>
            <a:r>
              <a:rPr lang="en-US" dirty="0" smtClean="0"/>
              <a:t>What </a:t>
            </a:r>
            <a:r>
              <a:rPr lang="en-US" dirty="0" smtClean="0"/>
              <a:t>are the </a:t>
            </a:r>
            <a:r>
              <a:rPr lang="en-US" dirty="0" smtClean="0"/>
              <a:t>solutions?</a:t>
            </a:r>
            <a:br>
              <a:rPr lang="en-US" dirty="0" smtClean="0"/>
            </a:br>
            <a:r>
              <a:rPr lang="en-US" dirty="0">
                <a:solidFill>
                  <a:srgbClr val="C00000"/>
                </a:solidFill>
              </a:rPr>
              <a:t>What is our BIG GOAL?</a:t>
            </a:r>
            <a:endParaRPr lang="en-US" dirty="0">
              <a:solidFill>
                <a:srgbClr val="C00000"/>
              </a:solidFill>
            </a:endParaRPr>
          </a:p>
        </p:txBody>
      </p:sp>
      <p:sp>
        <p:nvSpPr>
          <p:cNvPr id="3"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59F7A3E7-C834-7048-AE82-D03B8AEB1895}" type="slidenum">
              <a:rPr lang="en-US" smtClean="0"/>
              <a:t>20</a:t>
            </a:fld>
            <a:endParaRPr lang="en-US"/>
          </a:p>
        </p:txBody>
      </p:sp>
    </p:spTree>
    <p:extLst>
      <p:ext uri="{BB962C8B-B14F-4D97-AF65-F5344CB8AC3E}">
        <p14:creationId xmlns:p14="http://schemas.microsoft.com/office/powerpoint/2010/main" val="2136020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a:solidFill>
                  <a:schemeClr val="bg1"/>
                </a:solidFill>
                <a:latin typeface="+mn-lt"/>
                <a:ea typeface="Book Antiqua" charset="0"/>
                <a:cs typeface="Book Antiqua" charset="0"/>
              </a:rPr>
              <a:t>HCV </a:t>
            </a:r>
            <a:r>
              <a:rPr lang="en-US" sz="4000" smtClean="0">
                <a:solidFill>
                  <a:schemeClr val="bg1"/>
                </a:solidFill>
                <a:latin typeface="+mn-lt"/>
                <a:ea typeface="Book Antiqua" charset="0"/>
                <a:cs typeface="Book Antiqua" charset="0"/>
              </a:rPr>
              <a:t>Elimination - </a:t>
            </a:r>
            <a:r>
              <a:rPr lang="en-US" sz="4000" dirty="0" smtClean="0">
                <a:solidFill>
                  <a:schemeClr val="bg1"/>
                </a:solidFill>
                <a:latin typeface="+mn-lt"/>
                <a:ea typeface="Book Antiqua" charset="0"/>
                <a:cs typeface="Book Antiqua" charset="0"/>
              </a:rPr>
              <a:t/>
            </a:r>
            <a:br>
              <a:rPr lang="en-US" sz="4000" dirty="0" smtClean="0">
                <a:solidFill>
                  <a:schemeClr val="bg1"/>
                </a:solidFill>
                <a:latin typeface="+mn-lt"/>
                <a:ea typeface="Book Antiqua" charset="0"/>
                <a:cs typeface="Book Antiqua" charset="0"/>
              </a:rPr>
            </a:br>
            <a:r>
              <a:rPr lang="en-US" sz="4000" dirty="0" smtClean="0">
                <a:solidFill>
                  <a:schemeClr val="bg1"/>
                </a:solidFill>
                <a:latin typeface="+mn-lt"/>
                <a:ea typeface="Book Antiqua" charset="0"/>
                <a:cs typeface="Book Antiqua" charset="0"/>
              </a:rPr>
              <a:t>Is </a:t>
            </a:r>
            <a:r>
              <a:rPr lang="en-US" sz="4000" dirty="0">
                <a:solidFill>
                  <a:schemeClr val="bg1"/>
                </a:solidFill>
                <a:latin typeface="+mn-lt"/>
                <a:ea typeface="Book Antiqua" charset="0"/>
                <a:cs typeface="Book Antiqua" charset="0"/>
              </a:rPr>
              <a:t>it Possible in </a:t>
            </a:r>
            <a:r>
              <a:rPr lang="en-US" sz="4000">
                <a:solidFill>
                  <a:schemeClr val="bg1"/>
                </a:solidFill>
                <a:latin typeface="+mn-lt"/>
                <a:ea typeface="Book Antiqua" charset="0"/>
                <a:cs typeface="Book Antiqua" charset="0"/>
              </a:rPr>
              <a:t>Indian </a:t>
            </a:r>
            <a:r>
              <a:rPr lang="en-US" sz="4000" smtClean="0">
                <a:solidFill>
                  <a:schemeClr val="bg1"/>
                </a:solidFill>
                <a:latin typeface="+mn-lt"/>
                <a:ea typeface="Book Antiqua" charset="0"/>
                <a:cs typeface="Book Antiqua" charset="0"/>
              </a:rPr>
              <a:t>Country?</a:t>
            </a:r>
            <a:endParaRPr lang="en-US" sz="4000" dirty="0">
              <a:solidFill>
                <a:schemeClr val="bg1"/>
              </a:solidFill>
              <a:latin typeface="+mn-lt"/>
              <a:ea typeface="Book Antiqua" charset="0"/>
              <a:cs typeface="Book Antiqua" charset="0"/>
            </a:endParaRPr>
          </a:p>
        </p:txBody>
      </p:sp>
    </p:spTree>
    <p:extLst>
      <p:ext uri="{BB962C8B-B14F-4D97-AF65-F5344CB8AC3E}">
        <p14:creationId xmlns:p14="http://schemas.microsoft.com/office/powerpoint/2010/main" val="1250840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z="4000" dirty="0">
                <a:solidFill>
                  <a:schemeClr val="bg1"/>
                </a:solidFill>
              </a:rPr>
              <a:t>HCV Elimination</a:t>
            </a:r>
          </a:p>
        </p:txBody>
      </p:sp>
      <p:sp>
        <p:nvSpPr>
          <p:cNvPr id="3" name="Content Placeholder 2"/>
          <p:cNvSpPr>
            <a:spLocks noGrp="1"/>
          </p:cNvSpPr>
          <p:nvPr>
            <p:ph idx="1"/>
          </p:nvPr>
        </p:nvSpPr>
        <p:spPr/>
        <p:txBody>
          <a:bodyPr>
            <a:normAutofit/>
          </a:bodyPr>
          <a:lstStyle/>
          <a:p>
            <a:pPr marL="0" indent="0">
              <a:buNone/>
              <a:defRPr/>
            </a:pPr>
            <a:r>
              <a:rPr lang="en-US" sz="3200" b="1" dirty="0">
                <a:solidFill>
                  <a:srgbClr val="FFFF00"/>
                </a:solidFill>
              </a:rPr>
              <a:t>Definition:</a:t>
            </a:r>
          </a:p>
          <a:p>
            <a:pPr marL="0" indent="0">
              <a:buNone/>
              <a:defRPr/>
            </a:pPr>
            <a:r>
              <a:rPr lang="en-US" sz="2800" dirty="0">
                <a:solidFill>
                  <a:schemeClr val="bg1"/>
                </a:solidFill>
              </a:rPr>
              <a:t>Reduction to zero of the incidence of infection caused by a specific agent in a </a:t>
            </a:r>
            <a:r>
              <a:rPr lang="en-US" sz="2800" b="1" i="1" dirty="0">
                <a:solidFill>
                  <a:schemeClr val="bg1"/>
                </a:solidFill>
              </a:rPr>
              <a:t>defined geographical area</a:t>
            </a:r>
            <a:r>
              <a:rPr lang="en-US" sz="2800" dirty="0">
                <a:solidFill>
                  <a:schemeClr val="bg1"/>
                </a:solidFill>
              </a:rPr>
              <a:t> as a result of deliberate efforts; continued measures to prevent re- establishment of transmission are required. </a:t>
            </a:r>
            <a:r>
              <a:rPr lang="en-US" sz="2800" i="1" u="sng" dirty="0">
                <a:solidFill>
                  <a:schemeClr val="bg1"/>
                </a:solidFill>
              </a:rPr>
              <a:t>Example</a:t>
            </a:r>
            <a:r>
              <a:rPr lang="en-US" sz="2800" dirty="0">
                <a:solidFill>
                  <a:schemeClr val="bg1"/>
                </a:solidFill>
              </a:rPr>
              <a:t>: measles, poliomyelitis</a:t>
            </a:r>
            <a:r>
              <a:rPr lang="en-US" sz="2800" baseline="30000" dirty="0">
                <a:solidFill>
                  <a:schemeClr val="bg1"/>
                </a:solidFill>
              </a:rPr>
              <a:t>1</a:t>
            </a:r>
            <a:r>
              <a:rPr lang="en-US" sz="2800" dirty="0">
                <a:solidFill>
                  <a:schemeClr val="bg1"/>
                </a:solidFill>
              </a:rPr>
              <a:t>. </a:t>
            </a:r>
          </a:p>
          <a:p>
            <a:pPr marL="0" indent="0">
              <a:buNone/>
              <a:defRPr/>
            </a:pPr>
            <a:endParaRPr lang="en-US" sz="3200" b="1" dirty="0">
              <a:solidFill>
                <a:srgbClr val="FFC000"/>
              </a:solidFill>
            </a:endParaRPr>
          </a:p>
          <a:p>
            <a:pPr marL="0" indent="0">
              <a:buNone/>
              <a:defRPr/>
            </a:pPr>
            <a:r>
              <a:rPr lang="en-US" sz="3200" b="1" dirty="0">
                <a:solidFill>
                  <a:srgbClr val="FFFF00"/>
                </a:solidFill>
              </a:rPr>
              <a:t>Goal:</a:t>
            </a:r>
          </a:p>
          <a:p>
            <a:pPr marL="0" indent="0">
              <a:buNone/>
              <a:defRPr/>
            </a:pPr>
            <a:r>
              <a:rPr lang="en-US" sz="2600" b="1" dirty="0">
                <a:solidFill>
                  <a:schemeClr val="bg1"/>
                </a:solidFill>
              </a:rPr>
              <a:t>Eliminate viral hepatitis as a major public health threat by 2030</a:t>
            </a:r>
            <a:r>
              <a:rPr lang="en-US" sz="2600" b="1" baseline="30000" dirty="0">
                <a:solidFill>
                  <a:schemeClr val="bg1"/>
                </a:solidFill>
              </a:rPr>
              <a:t>2</a:t>
            </a:r>
          </a:p>
          <a:p>
            <a:pPr marL="342900" lvl="1" indent="0">
              <a:buNone/>
              <a:defRPr/>
            </a:pPr>
            <a:endParaRPr lang="en-US" sz="2400" dirty="0">
              <a:solidFill>
                <a:schemeClr val="bg1"/>
              </a:solidFill>
            </a:endParaRPr>
          </a:p>
          <a:p>
            <a:pPr marL="342900" lvl="1" indent="0">
              <a:buNone/>
              <a:defRPr/>
            </a:pPr>
            <a:endParaRPr lang="en-US" sz="2400" dirty="0">
              <a:solidFill>
                <a:srgbClr val="FFC000"/>
              </a:solidFill>
            </a:endParaRPr>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a:p>
            <a:pPr lvl="1">
              <a:defRPr/>
            </a:pPr>
            <a:endParaRPr lang="en-US" dirty="0"/>
          </a:p>
        </p:txBody>
      </p:sp>
      <p:sp>
        <p:nvSpPr>
          <p:cNvPr id="57348" name="TextBox 3"/>
          <p:cNvSpPr txBox="1">
            <a:spLocks noChangeArrowheads="1"/>
          </p:cNvSpPr>
          <p:nvPr/>
        </p:nvSpPr>
        <p:spPr bwMode="auto">
          <a:xfrm>
            <a:off x="838200" y="6222294"/>
            <a:ext cx="991533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20000"/>
              </a:spcBef>
              <a:spcAft>
                <a:spcPct val="0"/>
              </a:spcAft>
              <a:buChar char="•"/>
              <a:defRPr sz="3200">
                <a:solidFill>
                  <a:schemeClr val="tx1"/>
                </a:solidFill>
                <a:latin typeface="Times New Roman" pitchFamily="18" charset="0"/>
              </a:defRPr>
            </a:lvl6pPr>
            <a:lvl7pPr marL="2971800" indent="-228600" eaLnBrk="0" fontAlgn="base" hangingPunct="0">
              <a:spcBef>
                <a:spcPct val="20000"/>
              </a:spcBef>
              <a:spcAft>
                <a:spcPct val="0"/>
              </a:spcAft>
              <a:buChar char="•"/>
              <a:defRPr sz="3200">
                <a:solidFill>
                  <a:schemeClr val="tx1"/>
                </a:solidFill>
                <a:latin typeface="Times New Roman" pitchFamily="18" charset="0"/>
              </a:defRPr>
            </a:lvl7pPr>
            <a:lvl8pPr marL="3429000" indent="-228600" eaLnBrk="0" fontAlgn="base" hangingPunct="0">
              <a:spcBef>
                <a:spcPct val="20000"/>
              </a:spcBef>
              <a:spcAft>
                <a:spcPct val="0"/>
              </a:spcAft>
              <a:buChar char="•"/>
              <a:defRPr sz="3200">
                <a:solidFill>
                  <a:schemeClr val="tx1"/>
                </a:solidFill>
                <a:latin typeface="Times New Roman" pitchFamily="18" charset="0"/>
              </a:defRPr>
            </a:lvl8pPr>
            <a:lvl9pPr marL="3886200" indent="-228600" eaLnBrk="0" fontAlgn="base" hangingPunct="0">
              <a:spcBef>
                <a:spcPct val="20000"/>
              </a:spcBef>
              <a:spcAft>
                <a:spcPct val="0"/>
              </a:spcAft>
              <a:buChar char="•"/>
              <a:defRPr sz="3200">
                <a:solidFill>
                  <a:schemeClr val="tx1"/>
                </a:solidFill>
                <a:latin typeface="Times New Roman" pitchFamily="18" charset="0"/>
              </a:defRPr>
            </a:lvl9pPr>
          </a:lstStyle>
          <a:p>
            <a:pPr marL="228600" indent="-228600" eaLnBrk="1" hangingPunct="1">
              <a:buFontTx/>
              <a:buAutoNum type="arabicPeriod"/>
            </a:pPr>
            <a:r>
              <a:rPr lang="en-US" sz="1800" dirty="0">
                <a:solidFill>
                  <a:schemeClr val="bg2"/>
                </a:solidFill>
                <a:latin typeface="Arial"/>
              </a:rPr>
              <a:t>Miller M. et al.  In Disease Control Priorities in Developing Countries: 2</a:t>
            </a:r>
            <a:r>
              <a:rPr lang="en-US" sz="1800" baseline="30000" dirty="0">
                <a:solidFill>
                  <a:schemeClr val="bg2"/>
                </a:solidFill>
                <a:latin typeface="Arial"/>
              </a:rPr>
              <a:t>nd</a:t>
            </a:r>
            <a:r>
              <a:rPr lang="en-US" sz="1800" dirty="0">
                <a:solidFill>
                  <a:schemeClr val="bg2"/>
                </a:solidFill>
                <a:latin typeface="Arial"/>
              </a:rPr>
              <a:t> Edition 2006</a:t>
            </a:r>
          </a:p>
          <a:p>
            <a:pPr marL="228600" indent="-228600" eaLnBrk="1" hangingPunct="1">
              <a:buFontTx/>
              <a:buAutoNum type="arabicPeriod"/>
            </a:pPr>
            <a:r>
              <a:rPr lang="en-US" sz="1800" dirty="0">
                <a:solidFill>
                  <a:schemeClr val="bg2"/>
                </a:solidFill>
                <a:latin typeface="Arial"/>
              </a:rPr>
              <a:t>National Academies of Sciences, Engineering and Medicine, 2016 </a:t>
            </a:r>
            <a:endParaRPr lang="es-AR" sz="1800" dirty="0">
              <a:solidFill>
                <a:schemeClr val="bg2"/>
              </a:solidFill>
              <a:latin typeface="Arial"/>
            </a:endParaRPr>
          </a:p>
        </p:txBody>
      </p:sp>
    </p:spTree>
    <p:extLst>
      <p:ext uri="{BB962C8B-B14F-4D97-AF65-F5344CB8AC3E}">
        <p14:creationId xmlns:p14="http://schemas.microsoft.com/office/powerpoint/2010/main" val="1156930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3554" name="Title 2"/>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600" dirty="0">
                <a:solidFill>
                  <a:schemeClr val="bg1"/>
                </a:solidFill>
                <a:ea typeface="MS PGothic" charset="0"/>
              </a:rPr>
              <a:t>Why is HCV Elimination Needed in Indian Country</a:t>
            </a:r>
            <a:r>
              <a:rPr lang="en-US" sz="4000" dirty="0">
                <a:solidFill>
                  <a:schemeClr val="bg1"/>
                </a:solidFill>
                <a:ea typeface="MS PGothic" charset="0"/>
              </a:rPr>
              <a:t>?</a:t>
            </a:r>
            <a:br>
              <a:rPr lang="en-US" sz="4000" dirty="0">
                <a:solidFill>
                  <a:schemeClr val="bg1"/>
                </a:solidFill>
                <a:ea typeface="MS PGothic" charset="0"/>
              </a:rPr>
            </a:br>
            <a:r>
              <a:rPr lang="en-US" sz="4000" dirty="0">
                <a:solidFill>
                  <a:schemeClr val="bg1"/>
                </a:solidFill>
                <a:ea typeface="MS PGothic" charset="0"/>
              </a:rPr>
              <a:t/>
            </a:r>
            <a:br>
              <a:rPr lang="en-US" sz="4000" dirty="0">
                <a:solidFill>
                  <a:schemeClr val="bg1"/>
                </a:solidFill>
                <a:ea typeface="MS PGothic" charset="0"/>
              </a:rPr>
            </a:br>
            <a:r>
              <a:rPr lang="en-US" sz="4000" dirty="0">
                <a:solidFill>
                  <a:schemeClr val="bg1"/>
                </a:solidFill>
                <a:ea typeface="MS PGothic" charset="0"/>
              </a:rPr>
              <a:t/>
            </a:r>
            <a:br>
              <a:rPr lang="en-US" sz="4000" dirty="0">
                <a:solidFill>
                  <a:schemeClr val="bg1"/>
                </a:solidFill>
                <a:ea typeface="MS PGothic" charset="0"/>
              </a:rPr>
            </a:br>
            <a:endParaRPr lang="en-US" sz="4000" dirty="0">
              <a:solidFill>
                <a:schemeClr val="bg1"/>
              </a:solidFill>
              <a:ea typeface="MS PGothic" charset="0"/>
            </a:endParaRPr>
          </a:p>
        </p:txBody>
      </p:sp>
      <p:sp>
        <p:nvSpPr>
          <p:cNvPr id="2" name="Content Placeholder 1"/>
          <p:cNvSpPr>
            <a:spLocks noGrp="1"/>
          </p:cNvSpPr>
          <p:nvPr>
            <p:ph idx="1"/>
          </p:nvPr>
        </p:nvSpPr>
        <p:spPr>
          <a:xfrm>
            <a:off x="1408000" y="1801589"/>
            <a:ext cx="10355379" cy="4525963"/>
          </a:xfrm>
        </p:spPr>
        <p:txBody>
          <a:bodyPr>
            <a:normAutofit fontScale="70000" lnSpcReduction="20000"/>
          </a:bodyPr>
          <a:lstStyle/>
          <a:p>
            <a:pPr>
              <a:defRPr/>
            </a:pPr>
            <a:r>
              <a:rPr lang="en-US" sz="3800" dirty="0">
                <a:solidFill>
                  <a:schemeClr val="bg2"/>
                </a:solidFill>
              </a:rPr>
              <a:t>It is a recommendation from the National Academies of </a:t>
            </a:r>
            <a:r>
              <a:rPr lang="en-US" sz="3800" dirty="0" smtClean="0">
                <a:solidFill>
                  <a:schemeClr val="bg2"/>
                </a:solidFill>
              </a:rPr>
              <a:t>Medicine</a:t>
            </a:r>
            <a:r>
              <a:rPr lang="en-US" sz="3800" dirty="0">
                <a:solidFill>
                  <a:schemeClr val="bg2"/>
                </a:solidFill>
              </a:rPr>
              <a:t>, 2016 </a:t>
            </a:r>
            <a:br>
              <a:rPr lang="en-US" sz="3800" dirty="0">
                <a:solidFill>
                  <a:schemeClr val="bg2"/>
                </a:solidFill>
              </a:rPr>
            </a:br>
            <a:endParaRPr lang="en-US" sz="3800" dirty="0">
              <a:solidFill>
                <a:schemeClr val="bg2"/>
              </a:solidFill>
            </a:endParaRPr>
          </a:p>
          <a:p>
            <a:pPr>
              <a:defRPr/>
            </a:pPr>
            <a:r>
              <a:rPr lang="en-US" sz="3800" dirty="0">
                <a:solidFill>
                  <a:schemeClr val="bg2"/>
                </a:solidFill>
              </a:rPr>
              <a:t>The incidence of acute hepatitis C in AI/AN is higher than the U.S. population. (Estimated &gt; twice the national prevalence.)</a:t>
            </a:r>
          </a:p>
          <a:p>
            <a:pPr marL="0" indent="0">
              <a:buNone/>
              <a:defRPr/>
            </a:pPr>
            <a:r>
              <a:rPr lang="en-US" sz="3800" i="1" dirty="0">
                <a:solidFill>
                  <a:schemeClr val="bg2"/>
                </a:solidFill>
              </a:rPr>
              <a:t>   National Notifiable Disease Surveillance System</a:t>
            </a:r>
          </a:p>
          <a:p>
            <a:pPr>
              <a:defRPr/>
            </a:pPr>
            <a:endParaRPr lang="en-US" sz="3800" dirty="0">
              <a:solidFill>
                <a:schemeClr val="bg2"/>
              </a:solidFill>
            </a:endParaRPr>
          </a:p>
          <a:p>
            <a:pPr>
              <a:defRPr/>
            </a:pPr>
            <a:r>
              <a:rPr lang="en-US" sz="3800" dirty="0">
                <a:solidFill>
                  <a:schemeClr val="bg2"/>
                </a:solidFill>
              </a:rPr>
              <a:t>AI/AN have highest rates of HCV-related mortality of any </a:t>
            </a:r>
            <a:r>
              <a:rPr lang="en-US" sz="3800" dirty="0" smtClean="0">
                <a:solidFill>
                  <a:schemeClr val="bg2"/>
                </a:solidFill>
              </a:rPr>
              <a:t>race/ethnicity. </a:t>
            </a:r>
            <a:r>
              <a:rPr lang="en-US" sz="3800" i="1" dirty="0" smtClean="0">
                <a:solidFill>
                  <a:schemeClr val="bg2"/>
                </a:solidFill>
              </a:rPr>
              <a:t>   </a:t>
            </a:r>
          </a:p>
          <a:p>
            <a:pPr marL="0" indent="0">
              <a:buNone/>
              <a:defRPr/>
            </a:pPr>
            <a:r>
              <a:rPr lang="en-US" sz="3800" i="1" dirty="0" smtClean="0">
                <a:solidFill>
                  <a:schemeClr val="bg2"/>
                </a:solidFill>
              </a:rPr>
              <a:t>   CDC </a:t>
            </a:r>
            <a:r>
              <a:rPr lang="en-US" sz="3800" i="1" dirty="0">
                <a:solidFill>
                  <a:schemeClr val="bg2"/>
                </a:solidFill>
              </a:rPr>
              <a:t>National Hepatitis Surveillance </a:t>
            </a:r>
            <a:r>
              <a:rPr lang="en-US" sz="3800" i="1" dirty="0" smtClean="0">
                <a:solidFill>
                  <a:schemeClr val="bg2"/>
                </a:solidFill>
              </a:rPr>
              <a:t>2015</a:t>
            </a:r>
          </a:p>
          <a:p>
            <a:pPr marL="0" indent="0">
              <a:buNone/>
              <a:defRPr/>
            </a:pPr>
            <a:endParaRPr lang="en-US" sz="3800" dirty="0" smtClean="0">
              <a:solidFill>
                <a:schemeClr val="bg2"/>
              </a:solidFill>
            </a:endParaRPr>
          </a:p>
          <a:p>
            <a:pPr>
              <a:defRPr/>
            </a:pPr>
            <a:r>
              <a:rPr lang="en-US" sz="3800" dirty="0" smtClean="0">
                <a:solidFill>
                  <a:schemeClr val="bg2"/>
                </a:solidFill>
              </a:rPr>
              <a:t>At </a:t>
            </a:r>
            <a:r>
              <a:rPr lang="en-US" sz="3800" dirty="0">
                <a:solidFill>
                  <a:schemeClr val="bg2"/>
                </a:solidFill>
              </a:rPr>
              <a:t>the present time we can deliver curative treatment to &gt;90% of </a:t>
            </a:r>
            <a:r>
              <a:rPr lang="en-US" sz="3800" dirty="0" smtClean="0">
                <a:solidFill>
                  <a:schemeClr val="bg2"/>
                </a:solidFill>
              </a:rPr>
              <a:t>patients</a:t>
            </a:r>
            <a:endParaRPr lang="en-US" sz="3800" dirty="0">
              <a:solidFill>
                <a:schemeClr val="bg2"/>
              </a:solidFill>
            </a:endParaRPr>
          </a:p>
        </p:txBody>
      </p:sp>
    </p:spTree>
    <p:extLst>
      <p:ext uri="{BB962C8B-B14F-4D97-AF65-F5344CB8AC3E}">
        <p14:creationId xmlns:p14="http://schemas.microsoft.com/office/powerpoint/2010/main" val="120913314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chemeClr val="bg1"/>
                </a:solidFill>
              </a:rPr>
              <a:t>Learning from Example </a:t>
            </a:r>
            <a:br>
              <a:rPr lang="en-US" sz="4000" dirty="0" smtClean="0">
                <a:solidFill>
                  <a:schemeClr val="bg1"/>
                </a:solidFill>
              </a:rPr>
            </a:br>
            <a:r>
              <a:rPr lang="en-US" sz="4000" i="1" dirty="0" smtClean="0">
                <a:solidFill>
                  <a:schemeClr val="bg1"/>
                </a:solidFill>
              </a:rPr>
              <a:t>CNHS </a:t>
            </a:r>
            <a:r>
              <a:rPr lang="en-US" sz="4000" i="1" dirty="0">
                <a:solidFill>
                  <a:schemeClr val="bg1"/>
                </a:solidFill>
              </a:rPr>
              <a:t>HCV Elimination Program </a:t>
            </a:r>
            <a:r>
              <a:rPr lang="en-US" sz="4000" i="1" dirty="0" smtClean="0">
                <a:solidFill>
                  <a:schemeClr val="bg1"/>
                </a:solidFill>
              </a:rPr>
              <a:t>Goals</a:t>
            </a:r>
            <a:endParaRPr lang="en-US" sz="4000" i="1" dirty="0">
              <a:solidFill>
                <a:schemeClr val="bg1"/>
              </a:solidFill>
            </a:endParaRPr>
          </a:p>
        </p:txBody>
      </p:sp>
      <p:sp>
        <p:nvSpPr>
          <p:cNvPr id="3" name="Content Placeholder 2"/>
          <p:cNvSpPr>
            <a:spLocks noGrp="1"/>
          </p:cNvSpPr>
          <p:nvPr>
            <p:ph idx="1"/>
          </p:nvPr>
        </p:nvSpPr>
        <p:spPr/>
        <p:txBody>
          <a:bodyPr>
            <a:normAutofit lnSpcReduction="10000"/>
          </a:bodyPr>
          <a:lstStyle/>
          <a:p>
            <a:pPr marL="742950" indent="-742950">
              <a:buFont typeface="+mj-lt"/>
              <a:buAutoNum type="arabicPeriod"/>
            </a:pPr>
            <a:r>
              <a:rPr lang="en-US" sz="3600" dirty="0">
                <a:solidFill>
                  <a:schemeClr val="bg2"/>
                </a:solidFill>
              </a:rPr>
              <a:t>Secure political commitment </a:t>
            </a:r>
            <a:br>
              <a:rPr lang="en-US" sz="3600" dirty="0">
                <a:solidFill>
                  <a:schemeClr val="bg2"/>
                </a:solidFill>
              </a:rPr>
            </a:br>
            <a:endParaRPr lang="en-US" sz="3600" dirty="0">
              <a:solidFill>
                <a:schemeClr val="bg2"/>
              </a:solidFill>
            </a:endParaRPr>
          </a:p>
          <a:p>
            <a:pPr marL="742950" indent="-742950">
              <a:buFont typeface="+mj-lt"/>
              <a:buAutoNum type="arabicPeriod"/>
            </a:pPr>
            <a:r>
              <a:rPr lang="en-US" sz="3600" dirty="0">
                <a:solidFill>
                  <a:schemeClr val="bg2"/>
                </a:solidFill>
              </a:rPr>
              <a:t>Reduce </a:t>
            </a:r>
            <a:r>
              <a:rPr lang="en-US" sz="3600" dirty="0" smtClean="0">
                <a:solidFill>
                  <a:schemeClr val="bg2"/>
                </a:solidFill>
              </a:rPr>
              <a:t>prevalence </a:t>
            </a:r>
            <a:r>
              <a:rPr lang="en-US" sz="3600" dirty="0">
                <a:solidFill>
                  <a:schemeClr val="bg2"/>
                </a:solidFill>
              </a:rPr>
              <a:t>by </a:t>
            </a:r>
            <a:r>
              <a:rPr lang="en-US" sz="3600" dirty="0" smtClean="0">
                <a:solidFill>
                  <a:schemeClr val="bg2"/>
                </a:solidFill>
              </a:rPr>
              <a:t>expanding</a:t>
            </a:r>
            <a:endParaRPr lang="en-US" sz="3600" dirty="0">
              <a:solidFill>
                <a:schemeClr val="bg2"/>
              </a:solidFill>
            </a:endParaRPr>
          </a:p>
          <a:p>
            <a:pPr lvl="2"/>
            <a:r>
              <a:rPr lang="en-US" sz="3000" dirty="0" smtClean="0">
                <a:solidFill>
                  <a:schemeClr val="bg2"/>
                </a:solidFill>
              </a:rPr>
              <a:t>Screening</a:t>
            </a:r>
            <a:endParaRPr lang="en-US" sz="2400" dirty="0">
              <a:solidFill>
                <a:schemeClr val="bg2"/>
              </a:solidFill>
            </a:endParaRPr>
          </a:p>
          <a:p>
            <a:pPr lvl="2"/>
            <a:r>
              <a:rPr lang="en-US" sz="3000" dirty="0">
                <a:solidFill>
                  <a:schemeClr val="bg2"/>
                </a:solidFill>
              </a:rPr>
              <a:t>Linkage to </a:t>
            </a:r>
            <a:r>
              <a:rPr lang="en-US" sz="3000" dirty="0" smtClean="0">
                <a:solidFill>
                  <a:schemeClr val="bg2"/>
                </a:solidFill>
              </a:rPr>
              <a:t>care</a:t>
            </a:r>
            <a:endParaRPr lang="en-US" sz="3000" dirty="0">
              <a:solidFill>
                <a:schemeClr val="bg2"/>
              </a:solidFill>
            </a:endParaRPr>
          </a:p>
          <a:p>
            <a:pPr lvl="2"/>
            <a:r>
              <a:rPr lang="en-US" sz="3000" dirty="0" smtClean="0">
                <a:solidFill>
                  <a:schemeClr val="bg2"/>
                </a:solidFill>
              </a:rPr>
              <a:t>Treatment</a:t>
            </a:r>
            <a:endParaRPr lang="en-US" sz="3000" dirty="0">
              <a:solidFill>
                <a:schemeClr val="bg2"/>
              </a:solidFill>
            </a:endParaRPr>
          </a:p>
          <a:p>
            <a:pPr lvl="2"/>
            <a:r>
              <a:rPr lang="en-US" sz="3000" dirty="0" smtClean="0">
                <a:solidFill>
                  <a:schemeClr val="bg2"/>
                </a:solidFill>
              </a:rPr>
              <a:t>Cure</a:t>
            </a:r>
            <a:r>
              <a:rPr lang="en-US" sz="3000" dirty="0">
                <a:solidFill>
                  <a:schemeClr val="bg2"/>
                </a:solidFill>
              </a:rPr>
              <a:t/>
            </a:r>
            <a:br>
              <a:rPr lang="en-US" sz="3000" dirty="0">
                <a:solidFill>
                  <a:schemeClr val="bg2"/>
                </a:solidFill>
              </a:rPr>
            </a:br>
            <a:endParaRPr lang="en-US" sz="3000" dirty="0">
              <a:solidFill>
                <a:schemeClr val="bg2"/>
              </a:solidFill>
            </a:endParaRPr>
          </a:p>
          <a:p>
            <a:pPr marL="742950" indent="-742950">
              <a:buFont typeface="+mj-lt"/>
              <a:buAutoNum type="arabicPeriod"/>
            </a:pPr>
            <a:r>
              <a:rPr lang="en-US" sz="3600" dirty="0">
                <a:solidFill>
                  <a:schemeClr val="bg2"/>
                </a:solidFill>
              </a:rPr>
              <a:t>Reduce the incidence of new HCV infections</a:t>
            </a:r>
          </a:p>
        </p:txBody>
      </p:sp>
    </p:spTree>
    <p:extLst>
      <p:ext uri="{BB962C8B-B14F-4D97-AF65-F5344CB8AC3E}">
        <p14:creationId xmlns:p14="http://schemas.microsoft.com/office/powerpoint/2010/main" val="127867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1784" y="1009883"/>
            <a:ext cx="4228679" cy="5578483"/>
          </a:xfrm>
          <a:prstGeom prst="rect">
            <a:avLst/>
          </a:prstGeom>
        </p:spPr>
      </p:pic>
      <p:sp>
        <p:nvSpPr>
          <p:cNvPr id="2" name="Title 1"/>
          <p:cNvSpPr>
            <a:spLocks noGrp="1"/>
          </p:cNvSpPr>
          <p:nvPr>
            <p:ph type="title"/>
          </p:nvPr>
        </p:nvSpPr>
        <p:spPr/>
        <p:txBody>
          <a:bodyPr>
            <a:normAutofit/>
          </a:bodyPr>
          <a:lstStyle/>
          <a:p>
            <a:r>
              <a:rPr lang="en-US" sz="4000" dirty="0">
                <a:solidFill>
                  <a:schemeClr val="bg1"/>
                </a:solidFill>
              </a:rPr>
              <a:t>Goal #1: Political Commitment</a:t>
            </a:r>
          </a:p>
        </p:txBody>
      </p:sp>
      <p:pic>
        <p:nvPicPr>
          <p:cNvPr id="8" name="Content Placeholder 3"/>
          <p:cNvPicPr>
            <a:picLocks noChangeAspect="1"/>
          </p:cNvPicPr>
          <p:nvPr/>
        </p:nvPicPr>
        <p:blipFill>
          <a:blip r:embed="rId4"/>
          <a:srcRect l="11328" r="11328"/>
          <a:stretch>
            <a:fillRect/>
          </a:stretch>
        </p:blipFill>
        <p:spPr>
          <a:xfrm>
            <a:off x="1411321" y="2156517"/>
            <a:ext cx="5434958" cy="3265509"/>
          </a:xfrm>
          <a:prstGeom prst="rect">
            <a:avLst/>
          </a:prstGeom>
        </p:spPr>
      </p:pic>
    </p:spTree>
    <p:extLst>
      <p:ext uri="{BB962C8B-B14F-4D97-AF65-F5344CB8AC3E}">
        <p14:creationId xmlns:p14="http://schemas.microsoft.com/office/powerpoint/2010/main" val="1988387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3329799"/>
              </p:ext>
            </p:extLst>
          </p:nvPr>
        </p:nvGraphicFramePr>
        <p:xfrm>
          <a:off x="-986083" y="1337776"/>
          <a:ext cx="8314585" cy="3978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Chris\AppData\Local\Microsoft\Windows\INetCache\IE\UYQASU8O\1081px-Check_mark_23x20_0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4762" y="1792585"/>
            <a:ext cx="762496" cy="54171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C:\Users\Chris\AppData\Local\Microsoft\Windows\INetCache\IE\UYQASU8O\1081px-Check_mark_23x20_0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5117" y="2993844"/>
            <a:ext cx="762496" cy="5417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C:\Users\Chris\AppData\Local\Microsoft\Windows\INetCache\IE\UYQASU8O\1081px-Check_mark_23x20_0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3531" y="4109292"/>
            <a:ext cx="762496" cy="54171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18541" y="5658994"/>
            <a:ext cx="11874648" cy="461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b="1" dirty="0">
                <a:solidFill>
                  <a:schemeClr val="bg2"/>
                </a:solidFill>
                <a:latin typeface="Georgia"/>
              </a:rPr>
              <a:t>CNHS HCV Elimination Program Strategies and Goals, 8/2015-10/2018</a:t>
            </a:r>
            <a:endParaRPr lang="en-US" sz="2400" dirty="0">
              <a:solidFill>
                <a:schemeClr val="bg2"/>
              </a:solidFill>
            </a:endParaRPr>
          </a:p>
        </p:txBody>
      </p:sp>
      <p:graphicFrame>
        <p:nvGraphicFramePr>
          <p:cNvPr id="14" name="Diagram 13"/>
          <p:cNvGraphicFramePr/>
          <p:nvPr>
            <p:extLst>
              <p:ext uri="{D42A27DB-BD31-4B8C-83A1-F6EECF244321}">
                <p14:modId xmlns:p14="http://schemas.microsoft.com/office/powerpoint/2010/main" val="10880413"/>
              </p:ext>
            </p:extLst>
          </p:nvPr>
        </p:nvGraphicFramePr>
        <p:xfrm>
          <a:off x="5713046" y="1420586"/>
          <a:ext cx="7089254" cy="39975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5" name="Picture 2" descr="C:\Users\Chris\AppData\Local\Microsoft\Windows\INetCache\IE\UYQASU8O\1081px-Check_mark_23x20_0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3437" y="2122489"/>
            <a:ext cx="762496" cy="54171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Chris\AppData\Local\Microsoft\Windows\INetCache\IE\UYQASU8O\1081px-Check_mark_23x20_02.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3437" y="3720662"/>
            <a:ext cx="762496" cy="541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66265" y="6097207"/>
            <a:ext cx="11379200" cy="338554"/>
          </a:xfrm>
          <a:prstGeom prst="rect">
            <a:avLst/>
          </a:prstGeom>
          <a:noFill/>
        </p:spPr>
        <p:txBody>
          <a:bodyPr wrap="square" rtlCol="0">
            <a:spAutoFit/>
          </a:bodyPr>
          <a:lstStyle/>
          <a:p>
            <a:r>
              <a:rPr lang="en-US" sz="1600" dirty="0">
                <a:solidFill>
                  <a:schemeClr val="bg2"/>
                </a:solidFill>
              </a:rPr>
              <a:t>CNHS: Cherokee Nation Health Services</a:t>
            </a:r>
          </a:p>
        </p:txBody>
      </p:sp>
      <p:sp>
        <p:nvSpPr>
          <p:cNvPr id="4" name="Down Arrow 3"/>
          <p:cNvSpPr/>
          <p:nvPr/>
        </p:nvSpPr>
        <p:spPr>
          <a:xfrm>
            <a:off x="1665735" y="1371601"/>
            <a:ext cx="609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Down Arrow 17"/>
          <p:cNvSpPr/>
          <p:nvPr/>
        </p:nvSpPr>
        <p:spPr>
          <a:xfrm>
            <a:off x="7923815" y="1387903"/>
            <a:ext cx="609600" cy="804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474297" y="320722"/>
            <a:ext cx="10079630" cy="1323439"/>
          </a:xfrm>
          <a:prstGeom prst="rect">
            <a:avLst/>
          </a:prstGeom>
          <a:noFill/>
        </p:spPr>
        <p:txBody>
          <a:bodyPr wrap="square" rtlCol="0">
            <a:spAutoFit/>
          </a:bodyPr>
          <a:lstStyle/>
          <a:p>
            <a:r>
              <a:rPr lang="en-US" sz="4000" dirty="0">
                <a:solidFill>
                  <a:schemeClr val="bg1"/>
                </a:solidFill>
                <a:latin typeface="+mj-lt"/>
              </a:rPr>
              <a:t>Goal #2:  Screen, Link to Care, Treat, and Cure</a:t>
            </a:r>
            <a:br>
              <a:rPr lang="en-US" sz="4000" dirty="0">
                <a:solidFill>
                  <a:schemeClr val="bg1"/>
                </a:solidFill>
                <a:latin typeface="+mj-lt"/>
              </a:rPr>
            </a:br>
            <a:endParaRPr lang="en-US" sz="4000" dirty="0">
              <a:solidFill>
                <a:schemeClr val="bg1"/>
              </a:solidFill>
              <a:latin typeface="+mj-lt"/>
            </a:endParaRPr>
          </a:p>
        </p:txBody>
      </p:sp>
    </p:spTree>
    <p:extLst>
      <p:ext uri="{BB962C8B-B14F-4D97-AF65-F5344CB8AC3E}">
        <p14:creationId xmlns:p14="http://schemas.microsoft.com/office/powerpoint/2010/main" val="174050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797440789"/>
              </p:ext>
            </p:extLst>
          </p:nvPr>
        </p:nvGraphicFramePr>
        <p:xfrm>
          <a:off x="1117600" y="1028394"/>
          <a:ext cx="9971502" cy="58296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748456" y="3745966"/>
            <a:ext cx="1930400" cy="338554"/>
          </a:xfrm>
          <a:prstGeom prst="rect">
            <a:avLst/>
          </a:prstGeom>
          <a:solidFill>
            <a:schemeClr val="accent1"/>
          </a:solidFill>
          <a:ln w="19050">
            <a:noFill/>
          </a:ln>
        </p:spPr>
        <p:txBody>
          <a:bodyPr wrap="square" rtlCol="0">
            <a:spAutoFit/>
          </a:bodyPr>
          <a:lstStyle/>
          <a:p>
            <a:pPr algn="ctr"/>
            <a:r>
              <a:rPr lang="en-US" sz="1600" dirty="0">
                <a:solidFill>
                  <a:schemeClr val="bg1"/>
                </a:solidFill>
              </a:rPr>
              <a:t>Primary</a:t>
            </a:r>
            <a:r>
              <a:rPr lang="en-US" sz="1200" dirty="0">
                <a:solidFill>
                  <a:schemeClr val="bg1"/>
                </a:solidFill>
              </a:rPr>
              <a:t> Care</a:t>
            </a:r>
          </a:p>
        </p:txBody>
      </p:sp>
      <p:sp>
        <p:nvSpPr>
          <p:cNvPr id="5" name="TextBox 4"/>
          <p:cNvSpPr txBox="1"/>
          <p:nvPr/>
        </p:nvSpPr>
        <p:spPr>
          <a:xfrm>
            <a:off x="2409093" y="4267201"/>
            <a:ext cx="2316655" cy="338554"/>
          </a:xfrm>
          <a:prstGeom prst="rect">
            <a:avLst/>
          </a:prstGeom>
          <a:solidFill>
            <a:schemeClr val="accent1"/>
          </a:solidFill>
          <a:ln w="19050">
            <a:noFill/>
          </a:ln>
        </p:spPr>
        <p:txBody>
          <a:bodyPr wrap="square" rtlCol="0">
            <a:spAutoFit/>
          </a:bodyPr>
          <a:lstStyle/>
          <a:p>
            <a:pPr algn="ctr"/>
            <a:r>
              <a:rPr lang="en-US" sz="1600" dirty="0">
                <a:solidFill>
                  <a:schemeClr val="bg1"/>
                </a:solidFill>
              </a:rPr>
              <a:t>Birth Cohort + Risk</a:t>
            </a:r>
          </a:p>
        </p:txBody>
      </p:sp>
      <p:sp>
        <p:nvSpPr>
          <p:cNvPr id="6" name="TextBox 1"/>
          <p:cNvSpPr txBox="1"/>
          <p:nvPr/>
        </p:nvSpPr>
        <p:spPr>
          <a:xfrm>
            <a:off x="9529005" y="2504300"/>
            <a:ext cx="1481211" cy="351343"/>
          </a:xfrm>
          <a:prstGeom prst="rect">
            <a:avLst/>
          </a:prstGeom>
          <a:solidFill>
            <a:schemeClr val="accent2"/>
          </a:solidFill>
          <a:ln w="19050">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rPr>
              <a:t>Primary Care</a:t>
            </a:r>
          </a:p>
        </p:txBody>
      </p:sp>
      <p:sp>
        <p:nvSpPr>
          <p:cNvPr id="7" name="TextBox 2"/>
          <p:cNvSpPr txBox="1"/>
          <p:nvPr/>
        </p:nvSpPr>
        <p:spPr>
          <a:xfrm>
            <a:off x="9529005" y="2926926"/>
            <a:ext cx="2438400" cy="350521"/>
          </a:xfrm>
          <a:prstGeom prst="rect">
            <a:avLst/>
          </a:prstGeom>
          <a:solidFill>
            <a:schemeClr val="accent2"/>
          </a:solidFill>
          <a:ln w="19050">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rPr>
              <a:t>UC/ED/OB/Dental/BH</a:t>
            </a:r>
          </a:p>
        </p:txBody>
      </p:sp>
      <p:sp>
        <p:nvSpPr>
          <p:cNvPr id="8" name="TextBox 3"/>
          <p:cNvSpPr txBox="1"/>
          <p:nvPr/>
        </p:nvSpPr>
        <p:spPr>
          <a:xfrm>
            <a:off x="9529005" y="3334407"/>
            <a:ext cx="2133600" cy="580836"/>
          </a:xfrm>
          <a:prstGeom prst="rect">
            <a:avLst/>
          </a:prstGeom>
          <a:solidFill>
            <a:schemeClr val="accent2"/>
          </a:solidFill>
          <a:ln w="19050">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rPr>
              <a:t>Universal Screening</a:t>
            </a:r>
          </a:p>
          <a:p>
            <a:pPr algn="ctr"/>
            <a:r>
              <a:rPr lang="en-US" sz="1600" dirty="0">
                <a:solidFill>
                  <a:schemeClr val="bg1"/>
                </a:solidFill>
              </a:rPr>
              <a:t>Ages 20-69</a:t>
            </a:r>
          </a:p>
        </p:txBody>
      </p:sp>
      <p:sp>
        <p:nvSpPr>
          <p:cNvPr id="2" name="TextBox 1"/>
          <p:cNvSpPr txBox="1"/>
          <p:nvPr/>
        </p:nvSpPr>
        <p:spPr>
          <a:xfrm>
            <a:off x="1204497" y="152400"/>
            <a:ext cx="9884605" cy="646331"/>
          </a:xfrm>
          <a:prstGeom prst="rect">
            <a:avLst/>
          </a:prstGeom>
          <a:noFill/>
        </p:spPr>
        <p:txBody>
          <a:bodyPr wrap="square" rtlCol="0">
            <a:spAutoFit/>
          </a:bodyPr>
          <a:lstStyle/>
          <a:p>
            <a:pPr algn="ctr"/>
            <a:r>
              <a:rPr lang="es-AR" sz="3600" b="1" dirty="0">
                <a:solidFill>
                  <a:schemeClr val="bg1"/>
                </a:solidFill>
                <a:latin typeface="+mj-lt"/>
              </a:rPr>
              <a:t>HCV Screening in CNHS Oct 2012 –  Mar 2017</a:t>
            </a:r>
            <a:endParaRPr lang="en-US" sz="3600" dirty="0">
              <a:solidFill>
                <a:schemeClr val="bg1"/>
              </a:solidFill>
              <a:latin typeface="+mj-lt"/>
            </a:endParaRPr>
          </a:p>
        </p:txBody>
      </p:sp>
      <p:sp>
        <p:nvSpPr>
          <p:cNvPr id="10" name="Rectangle 9"/>
          <p:cNvSpPr/>
          <p:nvPr/>
        </p:nvSpPr>
        <p:spPr>
          <a:xfrm>
            <a:off x="2946400" y="1317908"/>
            <a:ext cx="6662401" cy="369332"/>
          </a:xfrm>
          <a:prstGeom prst="rect">
            <a:avLst/>
          </a:prstGeom>
        </p:spPr>
        <p:txBody>
          <a:bodyPr wrap="none">
            <a:spAutoFit/>
          </a:bodyPr>
          <a:lstStyle/>
          <a:p>
            <a:r>
              <a:rPr lang="en-US" b="1" kern="0" dirty="0">
                <a:solidFill>
                  <a:schemeClr val="bg2"/>
                </a:solidFill>
              </a:rPr>
              <a:t>Pre-elimination Period (10/2012-7/2015) 16,772 patients screened*</a:t>
            </a:r>
          </a:p>
        </p:txBody>
      </p:sp>
      <p:sp>
        <p:nvSpPr>
          <p:cNvPr id="11" name="Rectangle 10"/>
          <p:cNvSpPr/>
          <p:nvPr/>
        </p:nvSpPr>
        <p:spPr>
          <a:xfrm>
            <a:off x="2946400" y="1693024"/>
            <a:ext cx="6784230" cy="369332"/>
          </a:xfrm>
          <a:prstGeom prst="rect">
            <a:avLst/>
          </a:prstGeom>
        </p:spPr>
        <p:txBody>
          <a:bodyPr wrap="none">
            <a:spAutoFit/>
          </a:bodyPr>
          <a:lstStyle/>
          <a:p>
            <a:r>
              <a:rPr lang="en-US" b="1" kern="0" dirty="0">
                <a:solidFill>
                  <a:schemeClr val="bg2"/>
                </a:solidFill>
              </a:rPr>
              <a:t>Post-elimination Period  (8/2015 – 3/2017) 28,824 patients screened </a:t>
            </a:r>
          </a:p>
        </p:txBody>
      </p:sp>
      <p:sp>
        <p:nvSpPr>
          <p:cNvPr id="12" name="Rectangle 11"/>
          <p:cNvSpPr/>
          <p:nvPr/>
        </p:nvSpPr>
        <p:spPr>
          <a:xfrm>
            <a:off x="2463364" y="1731124"/>
            <a:ext cx="381437" cy="2514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800" b="1">
              <a:solidFill>
                <a:prstClr val="white"/>
              </a:solidFill>
            </a:endParaRPr>
          </a:p>
        </p:txBody>
      </p:sp>
      <p:sp>
        <p:nvSpPr>
          <p:cNvPr id="13" name="Rectangle 12"/>
          <p:cNvSpPr/>
          <p:nvPr/>
        </p:nvSpPr>
        <p:spPr>
          <a:xfrm>
            <a:off x="2458546" y="1349150"/>
            <a:ext cx="38625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800" b="1">
              <a:solidFill>
                <a:prstClr val="white"/>
              </a:solidFill>
            </a:endParaRPr>
          </a:p>
        </p:txBody>
      </p:sp>
      <p:sp>
        <p:nvSpPr>
          <p:cNvPr id="15" name="TextBox 14"/>
          <p:cNvSpPr txBox="1"/>
          <p:nvPr/>
        </p:nvSpPr>
        <p:spPr>
          <a:xfrm>
            <a:off x="5263006" y="667630"/>
            <a:ext cx="6112847" cy="369332"/>
          </a:xfrm>
          <a:prstGeom prst="rect">
            <a:avLst/>
          </a:prstGeom>
          <a:noFill/>
        </p:spPr>
        <p:txBody>
          <a:bodyPr wrap="square" rtlCol="0">
            <a:spAutoFit/>
          </a:bodyPr>
          <a:lstStyle/>
          <a:p>
            <a:r>
              <a:rPr lang="es-AR" dirty="0">
                <a:solidFill>
                  <a:schemeClr val="bg2"/>
                </a:solidFill>
              </a:rPr>
              <a:t>MMWR Morb Mortal Wkly Rep 2016;65:461–466. </a:t>
            </a:r>
          </a:p>
        </p:txBody>
      </p:sp>
    </p:spTree>
    <p:extLst>
      <p:ext uri="{BB962C8B-B14F-4D97-AF65-F5344CB8AC3E}">
        <p14:creationId xmlns:p14="http://schemas.microsoft.com/office/powerpoint/2010/main" val="175103617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solidFill>
                  <a:schemeClr val="bg1"/>
                </a:solidFill>
              </a:rPr>
              <a:t>HCV: Prevalence and Age Distribution during the Post Elimination Period, 8/2015 – </a:t>
            </a:r>
            <a:r>
              <a:rPr lang="en-US" sz="4000" dirty="0" smtClean="0">
                <a:solidFill>
                  <a:schemeClr val="bg1"/>
                </a:solidFill>
              </a:rPr>
              <a:t>3/2017 (Preliminary Data)</a:t>
            </a:r>
            <a:endParaRPr lang="en-US" sz="4000" dirty="0">
              <a:solidFill>
                <a:schemeClr val="bg1"/>
              </a:solidFill>
            </a:endParaRPr>
          </a:p>
        </p:txBody>
      </p:sp>
      <p:sp>
        <p:nvSpPr>
          <p:cNvPr id="2" name="Text Placeholder 1"/>
          <p:cNvSpPr>
            <a:spLocks noGrp="1"/>
          </p:cNvSpPr>
          <p:nvPr>
            <p:ph type="body" idx="1"/>
          </p:nvPr>
        </p:nvSpPr>
        <p:spPr/>
        <p:txBody>
          <a:bodyPr>
            <a:noAutofit/>
          </a:bodyPr>
          <a:lstStyle/>
          <a:p>
            <a:pPr algn="ctr"/>
            <a:r>
              <a:rPr lang="en-US" sz="2400" dirty="0">
                <a:solidFill>
                  <a:schemeClr val="bg1"/>
                </a:solidFill>
              </a:rPr>
              <a:t>Prevalence </a:t>
            </a:r>
          </a:p>
        </p:txBody>
      </p:sp>
      <p:sp>
        <p:nvSpPr>
          <p:cNvPr id="3" name="Content Placeholder 2"/>
          <p:cNvSpPr>
            <a:spLocks noGrp="1"/>
          </p:cNvSpPr>
          <p:nvPr>
            <p:ph sz="half" idx="2"/>
          </p:nvPr>
        </p:nvSpPr>
        <p:spPr/>
        <p:txBody>
          <a:bodyPr>
            <a:noAutofit/>
          </a:bodyPr>
          <a:lstStyle/>
          <a:p>
            <a:r>
              <a:rPr lang="en-US" altLang="en-US" b="1" dirty="0">
                <a:solidFill>
                  <a:schemeClr val="bg2"/>
                </a:solidFill>
                <a:latin typeface="+mj-lt"/>
              </a:rPr>
              <a:t>28,824 patients screened</a:t>
            </a:r>
            <a:br>
              <a:rPr lang="en-US" altLang="en-US" b="1" dirty="0">
                <a:solidFill>
                  <a:schemeClr val="bg2"/>
                </a:solidFill>
                <a:latin typeface="+mj-lt"/>
              </a:rPr>
            </a:br>
            <a:endParaRPr lang="en-US" altLang="en-US" b="1" dirty="0">
              <a:solidFill>
                <a:schemeClr val="bg2"/>
              </a:solidFill>
              <a:latin typeface="+mj-lt"/>
            </a:endParaRPr>
          </a:p>
          <a:p>
            <a:r>
              <a:rPr lang="en-US" altLang="en-US" b="1" dirty="0">
                <a:solidFill>
                  <a:schemeClr val="bg2"/>
                </a:solidFill>
                <a:latin typeface="+mj-lt"/>
              </a:rPr>
              <a:t>1,022 HCV seropositive</a:t>
            </a:r>
          </a:p>
          <a:p>
            <a:pPr lvl="1"/>
            <a:r>
              <a:rPr lang="en-US" altLang="en-US" sz="2800" b="1" dirty="0">
                <a:solidFill>
                  <a:schemeClr val="bg2"/>
                </a:solidFill>
                <a:latin typeface="+mj-lt"/>
              </a:rPr>
              <a:t>Overall Prevalence ~ 3.5  %	</a:t>
            </a:r>
          </a:p>
          <a:p>
            <a:pPr lvl="1"/>
            <a:r>
              <a:rPr lang="en-US" altLang="en-US" sz="2800" b="1" dirty="0">
                <a:solidFill>
                  <a:schemeClr val="bg2"/>
                </a:solidFill>
                <a:latin typeface="+mj-lt"/>
              </a:rPr>
              <a:t>Baby boomers   3.8 %       (11,700)</a:t>
            </a:r>
          </a:p>
          <a:p>
            <a:pPr lvl="1"/>
            <a:r>
              <a:rPr lang="en-US" altLang="en-US" sz="2800" b="1" dirty="0">
                <a:solidFill>
                  <a:schemeClr val="bg2"/>
                </a:solidFill>
                <a:latin typeface="+mj-lt"/>
              </a:rPr>
              <a:t>Non Baby Boomers   3.5 % (16,621)</a:t>
            </a:r>
          </a:p>
        </p:txBody>
      </p:sp>
      <p:sp>
        <p:nvSpPr>
          <p:cNvPr id="4" name="Text Placeholder 3"/>
          <p:cNvSpPr>
            <a:spLocks noGrp="1"/>
          </p:cNvSpPr>
          <p:nvPr>
            <p:ph type="body" sz="quarter" idx="3"/>
          </p:nvPr>
        </p:nvSpPr>
        <p:spPr/>
        <p:txBody>
          <a:bodyPr>
            <a:normAutofit/>
          </a:bodyPr>
          <a:lstStyle/>
          <a:p>
            <a:pPr algn="ctr"/>
            <a:r>
              <a:rPr lang="en-US" sz="2400" b="1" dirty="0">
                <a:solidFill>
                  <a:schemeClr val="bg1"/>
                </a:solidFill>
              </a:rPr>
              <a:t>Age Distribution of HCV ab (</a:t>
            </a:r>
            <a:r>
              <a:rPr lang="en-US" sz="2400" dirty="0">
                <a:solidFill>
                  <a:schemeClr val="bg1"/>
                </a:solidFill>
              </a:rPr>
              <a:t>+</a:t>
            </a:r>
            <a:r>
              <a:rPr lang="en-US" sz="2400" b="1" dirty="0">
                <a:solidFill>
                  <a:schemeClr val="bg1"/>
                </a:solidFill>
              </a:rPr>
              <a:t>) patients</a:t>
            </a:r>
          </a:p>
        </p:txBody>
      </p:sp>
      <p:graphicFrame>
        <p:nvGraphicFramePr>
          <p:cNvPr id="7" name="Content Placeholder 3"/>
          <p:cNvGraphicFramePr>
            <a:graphicFrameLocks noGrp="1"/>
          </p:cNvGraphicFramePr>
          <p:nvPr>
            <p:ph sz="quarter" idx="4"/>
            <p:extLst>
              <p:ext uri="{D42A27DB-BD31-4B8C-83A1-F6EECF244321}">
                <p14:modId xmlns:p14="http://schemas.microsoft.com/office/powerpoint/2010/main" val="522022595"/>
              </p:ext>
            </p:extLst>
          </p:nvPr>
        </p:nvGraphicFramePr>
        <p:xfrm>
          <a:off x="6696075" y="2174875"/>
          <a:ext cx="5029200" cy="395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103980495"/>
              </p:ext>
            </p:extLst>
          </p:nvPr>
        </p:nvGraphicFramePr>
        <p:xfrm>
          <a:off x="5791201" y="2590800"/>
          <a:ext cx="6252633" cy="2816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5439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1003"/>
            <a:ext cx="10515600" cy="1325563"/>
          </a:xfrm>
        </p:spPr>
        <p:txBody>
          <a:bodyPr>
            <a:normAutofit/>
          </a:bodyPr>
          <a:lstStyle/>
          <a:p>
            <a:pPr algn="ctr"/>
            <a:r>
              <a:rPr lang="en-US" sz="4000" dirty="0">
                <a:solidFill>
                  <a:schemeClr val="bg1"/>
                </a:solidFill>
              </a:rPr>
              <a:t>CNHS HCV Program: </a:t>
            </a:r>
            <a:br>
              <a:rPr lang="en-US" sz="4000" dirty="0">
                <a:solidFill>
                  <a:schemeClr val="bg1"/>
                </a:solidFill>
              </a:rPr>
            </a:br>
            <a:r>
              <a:rPr lang="en-US" sz="4000" dirty="0">
                <a:solidFill>
                  <a:schemeClr val="bg1"/>
                </a:solidFill>
              </a:rPr>
              <a:t> Clinical Capacity Expansion1/2014 – 3/2017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864632"/>
              </p:ext>
            </p:extLst>
          </p:nvPr>
        </p:nvGraphicFramePr>
        <p:xfrm>
          <a:off x="187569" y="1526566"/>
          <a:ext cx="12004431" cy="483201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p:cNvSpPr txBox="1"/>
          <p:nvPr/>
        </p:nvSpPr>
        <p:spPr>
          <a:xfrm rot="16200000">
            <a:off x="420072" y="3653840"/>
            <a:ext cx="2350332" cy="3766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prstClr val="black"/>
                </a:solidFill>
              </a:rPr>
              <a:t>Number of patients</a:t>
            </a:r>
          </a:p>
        </p:txBody>
      </p:sp>
      <p:cxnSp>
        <p:nvCxnSpPr>
          <p:cNvPr id="8" name="Straight Connector 7"/>
          <p:cNvCxnSpPr/>
          <p:nvPr/>
        </p:nvCxnSpPr>
        <p:spPr>
          <a:xfrm flipV="1">
            <a:off x="3505200" y="2549769"/>
            <a:ext cx="9961" cy="2350333"/>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3600" y="2226011"/>
            <a:ext cx="0" cy="1314979"/>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2648820" y="1575662"/>
            <a:ext cx="1732681" cy="97410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solidFill>
                  <a:prstClr val="black"/>
                </a:solidFill>
              </a:rPr>
              <a:t>HCV ProjectECHO</a:t>
            </a:r>
          </a:p>
          <a:p>
            <a:pPr algn="ctr"/>
            <a:r>
              <a:rPr lang="en-US" sz="1800" dirty="0">
                <a:solidFill>
                  <a:prstClr val="black"/>
                </a:solidFill>
              </a:rPr>
              <a:t>Introduced</a:t>
            </a:r>
          </a:p>
        </p:txBody>
      </p:sp>
      <p:sp>
        <p:nvSpPr>
          <p:cNvPr id="112" name="Rectangle 111"/>
          <p:cNvSpPr/>
          <p:nvPr/>
        </p:nvSpPr>
        <p:spPr>
          <a:xfrm>
            <a:off x="5105401" y="1624722"/>
            <a:ext cx="1732681" cy="60128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solidFill>
                  <a:prstClr val="black"/>
                </a:solidFill>
              </a:rPr>
              <a:t>HCV Elimination</a:t>
            </a:r>
          </a:p>
          <a:p>
            <a:pPr algn="ctr"/>
            <a:r>
              <a:rPr lang="en-US" sz="1800" dirty="0">
                <a:solidFill>
                  <a:prstClr val="black"/>
                </a:solidFill>
              </a:rPr>
              <a:t>Started</a:t>
            </a:r>
          </a:p>
        </p:txBody>
      </p:sp>
      <p:sp>
        <p:nvSpPr>
          <p:cNvPr id="69" name="TextBox 68"/>
          <p:cNvSpPr txBox="1"/>
          <p:nvPr/>
        </p:nvSpPr>
        <p:spPr>
          <a:xfrm>
            <a:off x="2203938" y="3546939"/>
            <a:ext cx="1301262" cy="338554"/>
          </a:xfrm>
          <a:prstGeom prst="rect">
            <a:avLst/>
          </a:prstGeom>
          <a:noFill/>
        </p:spPr>
        <p:txBody>
          <a:bodyPr wrap="square" rtlCol="0">
            <a:spAutoFit/>
          </a:bodyPr>
          <a:lstStyle/>
          <a:p>
            <a:r>
              <a:rPr lang="en-US" sz="1600" b="1" dirty="0">
                <a:solidFill>
                  <a:srgbClr val="002060"/>
                </a:solidFill>
              </a:rPr>
              <a:t>1 Specialist</a:t>
            </a:r>
          </a:p>
        </p:txBody>
      </p:sp>
      <p:sp>
        <p:nvSpPr>
          <p:cNvPr id="70" name="TextBox 69"/>
          <p:cNvSpPr txBox="1"/>
          <p:nvPr/>
        </p:nvSpPr>
        <p:spPr>
          <a:xfrm>
            <a:off x="3733799" y="2563959"/>
            <a:ext cx="1790701" cy="1323439"/>
          </a:xfrm>
          <a:prstGeom prst="rect">
            <a:avLst/>
          </a:prstGeom>
          <a:noFill/>
        </p:spPr>
        <p:txBody>
          <a:bodyPr wrap="square" rtlCol="0">
            <a:spAutoFit/>
          </a:bodyPr>
          <a:lstStyle/>
          <a:p>
            <a:r>
              <a:rPr lang="en-US" sz="1600" b="1" dirty="0">
                <a:solidFill>
                  <a:srgbClr val="002060"/>
                </a:solidFill>
              </a:rPr>
              <a:t>1 Specialist</a:t>
            </a:r>
          </a:p>
          <a:p>
            <a:r>
              <a:rPr lang="en-US" sz="1600" b="1" dirty="0">
                <a:solidFill>
                  <a:srgbClr val="002060"/>
                </a:solidFill>
              </a:rPr>
              <a:t>2 Physicians</a:t>
            </a:r>
          </a:p>
          <a:p>
            <a:r>
              <a:rPr lang="en-US" sz="1600" b="1" dirty="0">
                <a:solidFill>
                  <a:srgbClr val="002060"/>
                </a:solidFill>
              </a:rPr>
              <a:t>2 APRN</a:t>
            </a:r>
          </a:p>
          <a:p>
            <a:r>
              <a:rPr lang="en-US" sz="1600" b="1" u="sng" dirty="0">
                <a:solidFill>
                  <a:srgbClr val="002060"/>
                </a:solidFill>
              </a:rPr>
              <a:t>2 Pharmacists</a:t>
            </a:r>
          </a:p>
          <a:p>
            <a:r>
              <a:rPr lang="en-US" sz="1600" b="1" dirty="0" smtClean="0">
                <a:solidFill>
                  <a:srgbClr val="002060"/>
                </a:solidFill>
              </a:rPr>
              <a:t>7</a:t>
            </a:r>
            <a:endParaRPr lang="en-US" sz="1600" b="1" dirty="0">
              <a:solidFill>
                <a:srgbClr val="002060"/>
              </a:solidFill>
            </a:endParaRPr>
          </a:p>
        </p:txBody>
      </p:sp>
      <p:sp>
        <p:nvSpPr>
          <p:cNvPr id="121" name="TextBox 120"/>
          <p:cNvSpPr txBox="1"/>
          <p:nvPr/>
        </p:nvSpPr>
        <p:spPr>
          <a:xfrm>
            <a:off x="7719761" y="3225570"/>
            <a:ext cx="1518023" cy="1323439"/>
          </a:xfrm>
          <a:prstGeom prst="rect">
            <a:avLst/>
          </a:prstGeom>
          <a:noFill/>
        </p:spPr>
        <p:txBody>
          <a:bodyPr wrap="square" rtlCol="0">
            <a:spAutoFit/>
          </a:bodyPr>
          <a:lstStyle/>
          <a:p>
            <a:r>
              <a:rPr lang="en-US" sz="1600" b="1" dirty="0">
                <a:solidFill>
                  <a:srgbClr val="002060"/>
                </a:solidFill>
              </a:rPr>
              <a:t>1 Specialist</a:t>
            </a:r>
          </a:p>
          <a:p>
            <a:r>
              <a:rPr lang="en-US" sz="1600" b="1" dirty="0">
                <a:solidFill>
                  <a:srgbClr val="002060"/>
                </a:solidFill>
              </a:rPr>
              <a:t>6 Physicians</a:t>
            </a:r>
          </a:p>
          <a:p>
            <a:r>
              <a:rPr lang="en-US" sz="1600" b="1" dirty="0">
                <a:solidFill>
                  <a:srgbClr val="002060"/>
                </a:solidFill>
              </a:rPr>
              <a:t>5 APRN</a:t>
            </a:r>
          </a:p>
          <a:p>
            <a:r>
              <a:rPr lang="en-US" sz="1600" b="1" u="sng" dirty="0">
                <a:solidFill>
                  <a:srgbClr val="002060"/>
                </a:solidFill>
              </a:rPr>
              <a:t>8 Pharmacists</a:t>
            </a:r>
          </a:p>
          <a:p>
            <a:r>
              <a:rPr lang="en-US" sz="1600" b="1" dirty="0">
                <a:solidFill>
                  <a:srgbClr val="002060"/>
                </a:solidFill>
              </a:rPr>
              <a:t>            20</a:t>
            </a:r>
          </a:p>
        </p:txBody>
      </p:sp>
    </p:spTree>
    <p:extLst>
      <p:ext uri="{BB962C8B-B14F-4D97-AF65-F5344CB8AC3E}">
        <p14:creationId xmlns:p14="http://schemas.microsoft.com/office/powerpoint/2010/main" val="9724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12" grpId="0" animBg="1"/>
      <p:bldP spid="70" grpId="0"/>
      <p:bldP spid="1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312" y="1599238"/>
            <a:ext cx="11042561" cy="3887162"/>
          </a:xfrm>
        </p:spPr>
        <p:txBody>
          <a:bodyPr>
            <a:normAutofit/>
          </a:bodyPr>
          <a:lstStyle/>
          <a:p>
            <a:r>
              <a:rPr lang="en-US" dirty="0" smtClean="0">
                <a:solidFill>
                  <a:srgbClr val="C00000"/>
                </a:solidFill>
              </a:rPr>
              <a:t>Why </a:t>
            </a:r>
            <a:r>
              <a:rPr lang="en-US" dirty="0" smtClean="0">
                <a:solidFill>
                  <a:srgbClr val="C00000"/>
                </a:solidFill>
              </a:rPr>
              <a:t>is HCV a </a:t>
            </a:r>
            <a:r>
              <a:rPr lang="en-US" dirty="0" smtClean="0">
                <a:solidFill>
                  <a:srgbClr val="C00000"/>
                </a:solidFill>
              </a:rPr>
              <a:t>problem?</a:t>
            </a:r>
            <a:br>
              <a:rPr lang="en-US" dirty="0" smtClean="0">
                <a:solidFill>
                  <a:srgbClr val="C00000"/>
                </a:solidFill>
              </a:rPr>
            </a:br>
            <a:r>
              <a:rPr lang="en-US" dirty="0" smtClean="0"/>
              <a:t>What </a:t>
            </a:r>
            <a:r>
              <a:rPr lang="en-US" dirty="0" smtClean="0"/>
              <a:t>are the </a:t>
            </a:r>
            <a:r>
              <a:rPr lang="en-US" dirty="0" smtClean="0"/>
              <a:t>solutions?</a:t>
            </a:r>
            <a:br>
              <a:rPr lang="en-US" dirty="0" smtClean="0"/>
            </a:br>
            <a:r>
              <a:rPr lang="en-US" dirty="0" smtClean="0"/>
              <a:t>What is our BIG GOAL?</a:t>
            </a:r>
            <a:endParaRPr lang="en-US" dirty="0"/>
          </a:p>
        </p:txBody>
      </p:sp>
      <p:sp>
        <p:nvSpPr>
          <p:cNvPr id="3"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59F7A3E7-C834-7048-AE82-D03B8AEB1895}" type="slidenum">
              <a:rPr lang="en-US" smtClean="0"/>
              <a:t>3</a:t>
            </a:fld>
            <a:endParaRPr lang="en-US"/>
          </a:p>
        </p:txBody>
      </p:sp>
    </p:spTree>
    <p:extLst>
      <p:ext uri="{BB962C8B-B14F-4D97-AF65-F5344CB8AC3E}">
        <p14:creationId xmlns:p14="http://schemas.microsoft.com/office/powerpoint/2010/main" val="1941298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alphaModFix amt="31000"/>
            <a:extLst>
              <a:ext uri="{28A0092B-C50C-407E-A947-70E740481C1C}">
                <a14:useLocalDpi xmlns:a14="http://schemas.microsoft.com/office/drawing/2010/main" val="0"/>
              </a:ext>
            </a:extLst>
          </a:blip>
          <a:srcRect l="10310" r="10310"/>
          <a:stretch>
            <a:fillRect/>
          </a:stretch>
        </p:blipFill>
        <p:spPr bwMode="auto">
          <a:xfrm>
            <a:off x="878129" y="562708"/>
            <a:ext cx="10798055" cy="5876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9" name="Diagram 18"/>
          <p:cNvGraphicFramePr/>
          <p:nvPr>
            <p:extLst>
              <p:ext uri="{D42A27DB-BD31-4B8C-83A1-F6EECF244321}">
                <p14:modId xmlns:p14="http://schemas.microsoft.com/office/powerpoint/2010/main" val="249107541"/>
              </p:ext>
            </p:extLst>
          </p:nvPr>
        </p:nvGraphicFramePr>
        <p:xfrm>
          <a:off x="773723" y="2232380"/>
          <a:ext cx="10902462" cy="22458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773723" y="156600"/>
            <a:ext cx="10902462" cy="707886"/>
          </a:xfrm>
          <a:prstGeom prst="rect">
            <a:avLst/>
          </a:prstGeom>
          <a:noFill/>
        </p:spPr>
        <p:txBody>
          <a:bodyPr wrap="square" rtlCol="0">
            <a:spAutoFit/>
          </a:bodyPr>
          <a:lstStyle/>
          <a:p>
            <a:r>
              <a:rPr lang="en-US" sz="4000" smtClean="0">
                <a:solidFill>
                  <a:schemeClr val="bg1"/>
                </a:solidFill>
                <a:latin typeface="+mj-lt"/>
              </a:rPr>
              <a:t>Goal </a:t>
            </a:r>
            <a:r>
              <a:rPr lang="en-US" sz="4000">
                <a:solidFill>
                  <a:schemeClr val="bg1"/>
                </a:solidFill>
                <a:latin typeface="+mj-lt"/>
              </a:rPr>
              <a:t>#3:Reduce the incidence of new </a:t>
            </a:r>
            <a:r>
              <a:rPr lang="en-US" sz="4000">
                <a:solidFill>
                  <a:schemeClr val="bg1"/>
                </a:solidFill>
                <a:latin typeface="+mj-lt"/>
              </a:rPr>
              <a:t>HCV </a:t>
            </a:r>
            <a:r>
              <a:rPr lang="en-US" sz="4000" smtClean="0">
                <a:solidFill>
                  <a:schemeClr val="bg1"/>
                </a:solidFill>
                <a:latin typeface="+mj-lt"/>
              </a:rPr>
              <a:t>infections</a:t>
            </a:r>
            <a:endParaRPr lang="en-US" sz="4000">
              <a:solidFill>
                <a:schemeClr val="bg1"/>
              </a:solidFill>
              <a:latin typeface="+mj-lt"/>
            </a:endParaRPr>
          </a:p>
        </p:txBody>
      </p:sp>
    </p:spTree>
    <p:extLst>
      <p:ext uri="{BB962C8B-B14F-4D97-AF65-F5344CB8AC3E}">
        <p14:creationId xmlns:p14="http://schemas.microsoft.com/office/powerpoint/2010/main" val="3475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AR" sz="4000" dirty="0">
                <a:solidFill>
                  <a:schemeClr val="bg1"/>
                </a:solidFill>
              </a:rPr>
              <a:t>CNHS HCV Cascade of Care*  10/2012 - 3/2017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749157"/>
              </p:ext>
            </p:extLst>
          </p:nvPr>
        </p:nvGraphicFramePr>
        <p:xfrm>
          <a:off x="838200" y="1574998"/>
          <a:ext cx="10515600" cy="460196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508676" y="1317487"/>
            <a:ext cx="2890345" cy="523220"/>
          </a:xfrm>
          <a:prstGeom prst="rect">
            <a:avLst/>
          </a:prstGeom>
          <a:noFill/>
        </p:spPr>
        <p:txBody>
          <a:bodyPr wrap="square" rtlCol="0">
            <a:spAutoFit/>
          </a:bodyPr>
          <a:lstStyle/>
          <a:p>
            <a:r>
              <a:rPr lang="en-US" sz="2800" dirty="0">
                <a:solidFill>
                  <a:prstClr val="white"/>
                </a:solidFill>
              </a:rPr>
              <a:t>*preliminary data</a:t>
            </a:r>
          </a:p>
        </p:txBody>
      </p:sp>
      <p:sp>
        <p:nvSpPr>
          <p:cNvPr id="5" name="Right Arrow 4"/>
          <p:cNvSpPr/>
          <p:nvPr/>
        </p:nvSpPr>
        <p:spPr>
          <a:xfrm>
            <a:off x="3130452" y="4283196"/>
            <a:ext cx="863701" cy="54565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b="1" dirty="0">
              <a:solidFill>
                <a:prstClr val="white"/>
              </a:solidFill>
            </a:endParaRPr>
          </a:p>
        </p:txBody>
      </p:sp>
      <p:sp>
        <p:nvSpPr>
          <p:cNvPr id="7" name="TextBox 6"/>
          <p:cNvSpPr txBox="1"/>
          <p:nvPr/>
        </p:nvSpPr>
        <p:spPr>
          <a:xfrm>
            <a:off x="3130452" y="4402137"/>
            <a:ext cx="1152633" cy="307777"/>
          </a:xfrm>
          <a:prstGeom prst="rect">
            <a:avLst/>
          </a:prstGeom>
          <a:noFill/>
        </p:spPr>
        <p:txBody>
          <a:bodyPr wrap="square" rtlCol="0">
            <a:spAutoFit/>
          </a:bodyPr>
          <a:lstStyle/>
          <a:p>
            <a:r>
              <a:rPr lang="en-US" sz="1000" b="1" dirty="0">
                <a:solidFill>
                  <a:prstClr val="black"/>
                </a:solidFill>
                <a:latin typeface="Calibri" pitchFamily="34" charset="0"/>
              </a:rPr>
              <a:t>  </a:t>
            </a:r>
            <a:r>
              <a:rPr lang="en-US" sz="1400" b="1" dirty="0">
                <a:solidFill>
                  <a:prstClr val="black"/>
                </a:solidFill>
                <a:latin typeface="Calibri" pitchFamily="34" charset="0"/>
              </a:rPr>
              <a:t>61%</a:t>
            </a:r>
          </a:p>
        </p:txBody>
      </p:sp>
      <p:sp>
        <p:nvSpPr>
          <p:cNvPr id="9" name="TextBox 8"/>
          <p:cNvSpPr txBox="1"/>
          <p:nvPr/>
        </p:nvSpPr>
        <p:spPr>
          <a:xfrm>
            <a:off x="508000" y="6477000"/>
            <a:ext cx="3352800" cy="369332"/>
          </a:xfrm>
          <a:prstGeom prst="rect">
            <a:avLst/>
          </a:prstGeom>
          <a:noFill/>
        </p:spPr>
        <p:txBody>
          <a:bodyPr wrap="square" rtlCol="0">
            <a:spAutoFit/>
          </a:bodyPr>
          <a:lstStyle/>
          <a:p>
            <a:endParaRPr lang="en-US" dirty="0">
              <a:solidFill>
                <a:prstClr val="black"/>
              </a:solidFill>
            </a:endParaRPr>
          </a:p>
        </p:txBody>
      </p:sp>
      <p:sp>
        <p:nvSpPr>
          <p:cNvPr id="16" name="Right Arrow 15"/>
          <p:cNvSpPr/>
          <p:nvPr/>
        </p:nvSpPr>
        <p:spPr>
          <a:xfrm>
            <a:off x="8237353" y="4405832"/>
            <a:ext cx="890411" cy="43963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b="1" dirty="0">
              <a:solidFill>
                <a:prstClr val="black"/>
              </a:solidFill>
            </a:endParaRPr>
          </a:p>
        </p:txBody>
      </p:sp>
      <p:sp>
        <p:nvSpPr>
          <p:cNvPr id="17" name="TextBox 16"/>
          <p:cNvSpPr txBox="1"/>
          <p:nvPr/>
        </p:nvSpPr>
        <p:spPr>
          <a:xfrm>
            <a:off x="8343643" y="4537690"/>
            <a:ext cx="760071" cy="307777"/>
          </a:xfrm>
          <a:prstGeom prst="rect">
            <a:avLst/>
          </a:prstGeom>
          <a:noFill/>
        </p:spPr>
        <p:txBody>
          <a:bodyPr wrap="square" rtlCol="0">
            <a:spAutoFit/>
          </a:bodyPr>
          <a:lstStyle/>
          <a:p>
            <a:r>
              <a:rPr lang="en-US" sz="1400" b="1" dirty="0">
                <a:solidFill>
                  <a:prstClr val="black"/>
                </a:solidFill>
                <a:latin typeface="Calibri" pitchFamily="34" charset="0"/>
              </a:rPr>
              <a:t>62 %</a:t>
            </a:r>
          </a:p>
        </p:txBody>
      </p:sp>
      <p:sp>
        <p:nvSpPr>
          <p:cNvPr id="20" name="TextBox 19"/>
          <p:cNvSpPr txBox="1"/>
          <p:nvPr/>
        </p:nvSpPr>
        <p:spPr>
          <a:xfrm>
            <a:off x="8545264" y="838200"/>
            <a:ext cx="1309937" cy="381000"/>
          </a:xfrm>
          <a:prstGeom prst="rect">
            <a:avLst/>
          </a:prstGeom>
          <a:noFill/>
        </p:spPr>
        <p:txBody>
          <a:bodyPr wrap="square" rtlCol="0">
            <a:spAutoFit/>
          </a:bodyPr>
          <a:lstStyle/>
          <a:p>
            <a:endParaRPr lang="en-US" dirty="0">
              <a:solidFill>
                <a:prstClr val="black"/>
              </a:solidFill>
            </a:endParaRPr>
          </a:p>
        </p:txBody>
      </p:sp>
      <p:sp>
        <p:nvSpPr>
          <p:cNvPr id="6" name="TextBox 5"/>
          <p:cNvSpPr txBox="1"/>
          <p:nvPr/>
        </p:nvSpPr>
        <p:spPr>
          <a:xfrm>
            <a:off x="4423503" y="3411414"/>
            <a:ext cx="1189171" cy="369332"/>
          </a:xfrm>
          <a:prstGeom prst="rect">
            <a:avLst/>
          </a:prstGeom>
          <a:noFill/>
        </p:spPr>
        <p:txBody>
          <a:bodyPr wrap="square" rtlCol="0">
            <a:spAutoFit/>
          </a:bodyPr>
          <a:lstStyle/>
          <a:p>
            <a:r>
              <a:rPr lang="en-US" b="1" dirty="0">
                <a:solidFill>
                  <a:schemeClr val="bg1"/>
                </a:solidFill>
              </a:rPr>
              <a:t>  61  %</a:t>
            </a:r>
          </a:p>
        </p:txBody>
      </p:sp>
      <p:sp>
        <p:nvSpPr>
          <p:cNvPr id="12" name="TextBox 11"/>
          <p:cNvSpPr txBox="1"/>
          <p:nvPr/>
        </p:nvSpPr>
        <p:spPr>
          <a:xfrm>
            <a:off x="6950366" y="3734589"/>
            <a:ext cx="1274003" cy="369332"/>
          </a:xfrm>
          <a:prstGeom prst="rect">
            <a:avLst/>
          </a:prstGeom>
          <a:noFill/>
        </p:spPr>
        <p:txBody>
          <a:bodyPr wrap="square" rtlCol="0">
            <a:spAutoFit/>
          </a:bodyPr>
          <a:lstStyle/>
          <a:p>
            <a:r>
              <a:rPr lang="en-US" b="1" dirty="0">
                <a:solidFill>
                  <a:schemeClr val="bg1"/>
                </a:solidFill>
              </a:rPr>
              <a:t>  47 %</a:t>
            </a:r>
          </a:p>
        </p:txBody>
      </p:sp>
      <p:sp>
        <p:nvSpPr>
          <p:cNvPr id="13" name="TextBox 12"/>
          <p:cNvSpPr txBox="1"/>
          <p:nvPr/>
        </p:nvSpPr>
        <p:spPr>
          <a:xfrm>
            <a:off x="9464127" y="4132328"/>
            <a:ext cx="1274003" cy="369332"/>
          </a:xfrm>
          <a:prstGeom prst="rect">
            <a:avLst/>
          </a:prstGeom>
          <a:noFill/>
        </p:spPr>
        <p:txBody>
          <a:bodyPr wrap="square" rtlCol="0">
            <a:spAutoFit/>
          </a:bodyPr>
          <a:lstStyle/>
          <a:p>
            <a:r>
              <a:rPr lang="en-US" b="1" dirty="0">
                <a:solidFill>
                  <a:schemeClr val="bg1"/>
                </a:solidFill>
              </a:rPr>
              <a:t>   29 %</a:t>
            </a:r>
          </a:p>
        </p:txBody>
      </p:sp>
      <p:sp>
        <p:nvSpPr>
          <p:cNvPr id="8" name="TextBox 7"/>
          <p:cNvSpPr txBox="1"/>
          <p:nvPr/>
        </p:nvSpPr>
        <p:spPr>
          <a:xfrm>
            <a:off x="2122870" y="6308770"/>
            <a:ext cx="9182630" cy="461665"/>
          </a:xfrm>
          <a:prstGeom prst="rect">
            <a:avLst/>
          </a:prstGeom>
          <a:noFill/>
        </p:spPr>
        <p:txBody>
          <a:bodyPr wrap="square" rtlCol="0">
            <a:spAutoFit/>
          </a:bodyPr>
          <a:lstStyle/>
          <a:p>
            <a:r>
              <a:rPr lang="en-US" sz="2400" b="1" dirty="0">
                <a:solidFill>
                  <a:schemeClr val="bg2"/>
                </a:solidFill>
              </a:rPr>
              <a:t>90 % of patients who have completed treatment have achieved  cure</a:t>
            </a:r>
          </a:p>
        </p:txBody>
      </p:sp>
      <p:sp>
        <p:nvSpPr>
          <p:cNvPr id="15" name="TextBox 14"/>
          <p:cNvSpPr txBox="1"/>
          <p:nvPr/>
        </p:nvSpPr>
        <p:spPr>
          <a:xfrm>
            <a:off x="1708614" y="2362200"/>
            <a:ext cx="1426155" cy="369332"/>
          </a:xfrm>
          <a:prstGeom prst="rect">
            <a:avLst/>
          </a:prstGeom>
          <a:noFill/>
        </p:spPr>
        <p:txBody>
          <a:bodyPr wrap="square" rtlCol="0">
            <a:spAutoFit/>
          </a:bodyPr>
          <a:lstStyle/>
          <a:p>
            <a:r>
              <a:rPr lang="en-US" b="1" dirty="0">
                <a:solidFill>
                  <a:schemeClr val="bg1"/>
                </a:solidFill>
              </a:rPr>
              <a:t>  100  %</a:t>
            </a:r>
          </a:p>
        </p:txBody>
      </p:sp>
    </p:spTree>
    <p:extLst>
      <p:ext uri="{BB962C8B-B14F-4D97-AF65-F5344CB8AC3E}">
        <p14:creationId xmlns:p14="http://schemas.microsoft.com/office/powerpoint/2010/main" val="2086689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p:txBody>
          <a:bodyPr>
            <a:normAutofit/>
          </a:bodyPr>
          <a:lstStyle/>
          <a:p>
            <a:r>
              <a:rPr lang="en-US" sz="4800" dirty="0" smtClean="0">
                <a:solidFill>
                  <a:schemeClr val="bg1"/>
                </a:solidFill>
              </a:rPr>
              <a:t>Conclusions - elimination</a:t>
            </a:r>
            <a:endParaRPr lang="es-AR" sz="4800" dirty="0">
              <a:solidFill>
                <a:schemeClr val="bg1"/>
              </a:solidFill>
            </a:endParaRPr>
          </a:p>
        </p:txBody>
      </p:sp>
      <p:sp>
        <p:nvSpPr>
          <p:cNvPr id="77827" name="Content Placeholder 2"/>
          <p:cNvSpPr>
            <a:spLocks noGrp="1"/>
          </p:cNvSpPr>
          <p:nvPr>
            <p:ph idx="1"/>
          </p:nvPr>
        </p:nvSpPr>
        <p:spPr/>
        <p:txBody>
          <a:bodyPr>
            <a:normAutofit fontScale="92500" lnSpcReduction="10000"/>
          </a:bodyPr>
          <a:lstStyle/>
          <a:p>
            <a:r>
              <a:rPr lang="en-US" dirty="0">
                <a:solidFill>
                  <a:schemeClr val="bg2"/>
                </a:solidFill>
              </a:rPr>
              <a:t>Elimination of HCV in Indian country is possible but not effortless </a:t>
            </a:r>
          </a:p>
          <a:p>
            <a:r>
              <a:rPr lang="en-US" dirty="0">
                <a:solidFill>
                  <a:schemeClr val="bg2"/>
                </a:solidFill>
              </a:rPr>
              <a:t>HCV prevalence in AI/AN is  higher than the overall US  prevalence </a:t>
            </a:r>
          </a:p>
          <a:p>
            <a:r>
              <a:rPr lang="en-US" dirty="0">
                <a:solidFill>
                  <a:schemeClr val="bg2"/>
                </a:solidFill>
              </a:rPr>
              <a:t>Greater than 50% of the HCV seropositive patients are younger than baby boomers</a:t>
            </a:r>
          </a:p>
          <a:p>
            <a:r>
              <a:rPr lang="en-US" dirty="0">
                <a:solidFill>
                  <a:schemeClr val="bg2"/>
                </a:solidFill>
              </a:rPr>
              <a:t>The HCV elimination program should be based on</a:t>
            </a:r>
          </a:p>
          <a:p>
            <a:pPr lvl="1"/>
            <a:r>
              <a:rPr lang="en-US" dirty="0">
                <a:solidFill>
                  <a:schemeClr val="bg2"/>
                </a:solidFill>
              </a:rPr>
              <a:t>Universal screening</a:t>
            </a:r>
          </a:p>
          <a:p>
            <a:pPr lvl="1"/>
            <a:r>
              <a:rPr lang="en-US" dirty="0">
                <a:solidFill>
                  <a:schemeClr val="bg2"/>
                </a:solidFill>
              </a:rPr>
              <a:t>Robust primary care provider  HCV workforce (Project ECHO)</a:t>
            </a:r>
          </a:p>
          <a:p>
            <a:pPr lvl="1"/>
            <a:r>
              <a:rPr lang="en-US" dirty="0">
                <a:solidFill>
                  <a:schemeClr val="bg2"/>
                </a:solidFill>
              </a:rPr>
              <a:t>Harm reduction</a:t>
            </a:r>
          </a:p>
          <a:p>
            <a:r>
              <a:rPr lang="en-US" dirty="0">
                <a:solidFill>
                  <a:schemeClr val="bg2"/>
                </a:solidFill>
              </a:rPr>
              <a:t>Challenges</a:t>
            </a:r>
          </a:p>
          <a:p>
            <a:pPr lvl="1"/>
            <a:r>
              <a:rPr lang="en-US" dirty="0">
                <a:solidFill>
                  <a:schemeClr val="bg2"/>
                </a:solidFill>
              </a:rPr>
              <a:t>Lack of NSEP, expanding OST program, hard to reach special populations, HCV surveillance and data collection</a:t>
            </a:r>
          </a:p>
        </p:txBody>
      </p:sp>
    </p:spTree>
    <p:extLst>
      <p:ext uri="{BB962C8B-B14F-4D97-AF65-F5344CB8AC3E}">
        <p14:creationId xmlns:p14="http://schemas.microsoft.com/office/powerpoint/2010/main" val="440831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marL="0" indent="0">
              <a:buNone/>
            </a:pPr>
            <a:r>
              <a:rPr lang="en-US" dirty="0" smtClean="0"/>
              <a:t>HCV is a problem in prevalence and mortality; and impact to our public health system and communities.</a:t>
            </a:r>
          </a:p>
          <a:p>
            <a:pPr marL="0" indent="0">
              <a:buNone/>
            </a:pPr>
            <a:r>
              <a:rPr lang="en-US" dirty="0" smtClean="0"/>
              <a:t>There are existing solutions out there that are working in Indian Country </a:t>
            </a:r>
            <a:r>
              <a:rPr lang="mr-IN" dirty="0" smtClean="0"/>
              <a:t>–</a:t>
            </a:r>
            <a:r>
              <a:rPr lang="en-US" dirty="0" smtClean="0"/>
              <a:t> in a variety of settings, on different levels.</a:t>
            </a:r>
          </a:p>
          <a:p>
            <a:pPr marL="0" indent="0">
              <a:buNone/>
            </a:pPr>
            <a:r>
              <a:rPr lang="en-US" dirty="0" smtClean="0"/>
              <a:t>We need to collectively strive towards elimination of hepatitis C.</a:t>
            </a:r>
          </a:p>
        </p:txBody>
      </p:sp>
      <p:sp>
        <p:nvSpPr>
          <p:cNvPr id="4" name="Slide Number Placeholder 3"/>
          <p:cNvSpPr>
            <a:spLocks noGrp="1"/>
          </p:cNvSpPr>
          <p:nvPr>
            <p:ph type="sldNum" sz="quarter" idx="12"/>
          </p:nvPr>
        </p:nvSpPr>
        <p:spPr/>
        <p:txBody>
          <a:bodyPr/>
          <a:lstStyle/>
          <a:p>
            <a:fld id="{59F7A3E7-C834-7048-AE82-D03B8AEB1895}" type="slidenum">
              <a:rPr lang="en-US" smtClean="0"/>
              <a:t>33</a:t>
            </a:fld>
            <a:endParaRPr lang="en-US"/>
          </a:p>
        </p:txBody>
      </p:sp>
    </p:spTree>
    <p:extLst>
      <p:ext uri="{BB962C8B-B14F-4D97-AF65-F5344CB8AC3E}">
        <p14:creationId xmlns:p14="http://schemas.microsoft.com/office/powerpoint/2010/main" val="213225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880" y="-10048"/>
            <a:ext cx="11018520" cy="6868047"/>
          </a:xfrm>
        </p:spPr>
      </p:pic>
      <p:sp>
        <p:nvSpPr>
          <p:cNvPr id="3" name="Slide Number Placeholder 2"/>
          <p:cNvSpPr>
            <a:spLocks noGrp="1"/>
          </p:cNvSpPr>
          <p:nvPr>
            <p:ph type="sldNum" sz="quarter" idx="12"/>
          </p:nvPr>
        </p:nvSpPr>
        <p:spPr/>
        <p:txBody>
          <a:bodyPr/>
          <a:lstStyle/>
          <a:p>
            <a:fld id="{59F7A3E7-C834-7048-AE82-D03B8AEB1895}" type="slidenum">
              <a:rPr lang="en-US" smtClean="0"/>
              <a:t>34</a:t>
            </a:fld>
            <a:endParaRPr lang="en-US"/>
          </a:p>
        </p:txBody>
      </p:sp>
    </p:spTree>
    <p:extLst>
      <p:ext uri="{BB962C8B-B14F-4D97-AF65-F5344CB8AC3E}">
        <p14:creationId xmlns:p14="http://schemas.microsoft.com/office/powerpoint/2010/main" val="1142063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treatment</a:t>
            </a:r>
            <a:endParaRPr lang="en-US" dirty="0"/>
          </a:p>
        </p:txBody>
      </p:sp>
      <p:sp>
        <p:nvSpPr>
          <p:cNvPr id="3" name="Content Placeholder 2"/>
          <p:cNvSpPr>
            <a:spLocks noGrp="1"/>
          </p:cNvSpPr>
          <p:nvPr>
            <p:ph idx="1"/>
          </p:nvPr>
        </p:nvSpPr>
        <p:spPr/>
        <p:txBody>
          <a:bodyPr/>
          <a:lstStyle/>
          <a:p>
            <a:endParaRPr lang="en-US" i="1" dirty="0" smtClean="0"/>
          </a:p>
          <a:p>
            <a:pPr marL="45720" indent="0" algn="ctr">
              <a:buNone/>
            </a:pPr>
            <a:r>
              <a:rPr lang="en-US" i="1" dirty="0" smtClean="0"/>
              <a:t>“</a:t>
            </a:r>
            <a:r>
              <a:rPr lang="en-US" i="1" dirty="0"/>
              <a:t>The goal of treatment of HCV-infected persons is to </a:t>
            </a:r>
            <a:r>
              <a:rPr lang="en-US" b="1" i="1" dirty="0">
                <a:solidFill>
                  <a:srgbClr val="0070C0"/>
                </a:solidFill>
              </a:rPr>
              <a:t>reduce all-cause mortality</a:t>
            </a:r>
            <a:r>
              <a:rPr lang="en-US" i="1" dirty="0">
                <a:solidFill>
                  <a:srgbClr val="0070C0"/>
                </a:solidFill>
              </a:rPr>
              <a:t> </a:t>
            </a:r>
            <a:r>
              <a:rPr lang="en-US" i="1" dirty="0"/>
              <a:t>and liver-related health adverse consequences, including end-stage liver disease and hepatocellular carcinoma, by the </a:t>
            </a:r>
            <a:r>
              <a:rPr lang="en-US" b="1" i="1" dirty="0"/>
              <a:t>achievement of virologic cure </a:t>
            </a:r>
            <a:r>
              <a:rPr lang="en-US" i="1" dirty="0"/>
              <a:t>as evidenced by an SVR”</a:t>
            </a:r>
          </a:p>
          <a:p>
            <a:endParaRPr lang="en-US" dirty="0"/>
          </a:p>
        </p:txBody>
      </p:sp>
      <p:sp>
        <p:nvSpPr>
          <p:cNvPr id="4" name="TextBox 3"/>
          <p:cNvSpPr txBox="1"/>
          <p:nvPr/>
        </p:nvSpPr>
        <p:spPr>
          <a:xfrm>
            <a:off x="1565031" y="6252186"/>
            <a:ext cx="9788769" cy="338554"/>
          </a:xfrm>
          <a:prstGeom prst="rect">
            <a:avLst/>
          </a:prstGeom>
          <a:noFill/>
        </p:spPr>
        <p:txBody>
          <a:bodyPr wrap="square" rtlCol="0">
            <a:spAutoFit/>
          </a:bodyPr>
          <a:lstStyle/>
          <a:p>
            <a:r>
              <a:rPr lang="en-US" sz="1600" dirty="0"/>
              <a:t>SVR: sustained </a:t>
            </a:r>
            <a:r>
              <a:rPr lang="en-US" sz="1600" dirty="0" err="1"/>
              <a:t>virological</a:t>
            </a:r>
            <a:r>
              <a:rPr lang="en-US" sz="1600" dirty="0"/>
              <a:t> response                                                                                      hcvguidelines.org</a:t>
            </a:r>
            <a:endParaRPr lang="en-US" sz="1600" dirty="0"/>
          </a:p>
        </p:txBody>
      </p:sp>
    </p:spTree>
    <p:extLst>
      <p:ext uri="{BB962C8B-B14F-4D97-AF65-F5344CB8AC3E}">
        <p14:creationId xmlns:p14="http://schemas.microsoft.com/office/powerpoint/2010/main" val="82287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to treat HCV?</a:t>
            </a:r>
            <a:endParaRPr lang="en-US" dirty="0"/>
          </a:p>
        </p:txBody>
      </p:sp>
      <p:sp>
        <p:nvSpPr>
          <p:cNvPr id="3" name="Content Placeholder 2"/>
          <p:cNvSpPr>
            <a:spLocks noGrp="1"/>
          </p:cNvSpPr>
          <p:nvPr>
            <p:ph idx="1"/>
          </p:nvPr>
        </p:nvSpPr>
        <p:spPr/>
        <p:txBody>
          <a:bodyPr/>
          <a:lstStyle/>
          <a:p>
            <a:r>
              <a:rPr lang="en-US" altLang="en-US" sz="3200" dirty="0">
                <a:solidFill>
                  <a:srgbClr val="FF0000"/>
                </a:solidFill>
              </a:rPr>
              <a:t>SVR (cure) of HCV </a:t>
            </a:r>
            <a:r>
              <a:rPr lang="en-US" altLang="en-US" sz="3200" dirty="0"/>
              <a:t>is associated with: </a:t>
            </a:r>
          </a:p>
          <a:p>
            <a:pPr lvl="1">
              <a:buFont typeface="Arial" pitchFamily="34" charset="0"/>
              <a:buChar char="•"/>
            </a:pPr>
            <a:r>
              <a:rPr lang="en-US" altLang="en-US" sz="3200" dirty="0"/>
              <a:t>70% Reduction of Liver Cancer</a:t>
            </a:r>
          </a:p>
          <a:p>
            <a:pPr lvl="1">
              <a:buFont typeface="Arial" pitchFamily="34" charset="0"/>
              <a:buChar char="•"/>
            </a:pPr>
            <a:r>
              <a:rPr lang="en-US" altLang="en-US" sz="3200" dirty="0"/>
              <a:t>50% Reduction in All-cause Mortality</a:t>
            </a:r>
          </a:p>
          <a:p>
            <a:pPr lvl="1">
              <a:buFont typeface="Arial" pitchFamily="34" charset="0"/>
              <a:buChar char="•"/>
            </a:pPr>
            <a:r>
              <a:rPr lang="en-US" altLang="en-US" sz="3200" dirty="0"/>
              <a:t>90% Reduction in Liver Failure</a:t>
            </a:r>
          </a:p>
          <a:p>
            <a:pPr lvl="1"/>
            <a:endParaRPr lang="en-US" altLang="en-US" sz="2800" dirty="0">
              <a:latin typeface="Candara" panose="020E0502030303020204" pitchFamily="34" charset="0"/>
            </a:endParaRPr>
          </a:p>
          <a:p>
            <a:endParaRPr lang="en-US" dirty="0"/>
          </a:p>
        </p:txBody>
      </p:sp>
      <p:sp>
        <p:nvSpPr>
          <p:cNvPr id="4" name="Slide Number Placeholder 3"/>
          <p:cNvSpPr>
            <a:spLocks noGrp="1"/>
          </p:cNvSpPr>
          <p:nvPr>
            <p:ph type="sldNum" sz="quarter" idx="12"/>
          </p:nvPr>
        </p:nvSpPr>
        <p:spPr/>
        <p:txBody>
          <a:bodyPr/>
          <a:lstStyle/>
          <a:p>
            <a:fld id="{59F7A3E7-C834-7048-AE82-D03B8AEB1895}" type="slidenum">
              <a:rPr lang="en-US" smtClean="0"/>
              <a:t>5</a:t>
            </a:fld>
            <a:endParaRPr lang="en-US"/>
          </a:p>
        </p:txBody>
      </p:sp>
      <p:pic>
        <p:nvPicPr>
          <p:cNvPr id="5" name="Picture 5" descr="CirrhosisLiver.jpg"/>
          <p:cNvPicPr>
            <a:picLocks noChangeAspect="1"/>
          </p:cNvPicPr>
          <p:nvPr/>
        </p:nvPicPr>
        <p:blipFill>
          <a:blip r:embed="rId3">
            <a:extLst>
              <a:ext uri="{28A0092B-C50C-407E-A947-70E740481C1C}">
                <a14:useLocalDpi xmlns:a14="http://schemas.microsoft.com/office/drawing/2010/main" val="0"/>
              </a:ext>
            </a:extLst>
          </a:blip>
          <a:srcRect b="19200"/>
          <a:stretch>
            <a:fillRect/>
          </a:stretch>
        </p:blipFill>
        <p:spPr bwMode="auto">
          <a:xfrm>
            <a:off x="2514600" y="4267200"/>
            <a:ext cx="27432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NormalLiver.jpg"/>
          <p:cNvPicPr>
            <a:picLocks noChangeAspect="1"/>
          </p:cNvPicPr>
          <p:nvPr/>
        </p:nvPicPr>
        <p:blipFill>
          <a:blip r:embed="rId4">
            <a:extLst>
              <a:ext uri="{28A0092B-C50C-407E-A947-70E740481C1C}">
                <a14:useLocalDpi xmlns:a14="http://schemas.microsoft.com/office/drawing/2010/main" val="0"/>
              </a:ext>
            </a:extLst>
          </a:blip>
          <a:srcRect b="24001"/>
          <a:stretch>
            <a:fillRect/>
          </a:stretch>
        </p:blipFill>
        <p:spPr bwMode="auto">
          <a:xfrm>
            <a:off x="6477000" y="4267200"/>
            <a:ext cx="2814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bwMode="auto">
          <a:xfrm>
            <a:off x="5410200" y="4800600"/>
            <a:ext cx="990600" cy="1143000"/>
          </a:xfrm>
          <a:prstGeom prst="rightArrow">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eaLnBrk="0" hangingPunct="0">
              <a:defRPr/>
            </a:pPr>
            <a:r>
              <a:rPr lang="en-US" dirty="0">
                <a:solidFill>
                  <a:prstClr val="black"/>
                </a:solidFill>
                <a:ea typeface="ＭＳ Ｐゴシック" panose="020B0600070205080204" pitchFamily="34" charset="-128"/>
              </a:rPr>
              <a:t> </a:t>
            </a:r>
            <a:endParaRPr lang="en-US" dirty="0">
              <a:solidFill>
                <a:prstClr val="white"/>
              </a:solidFill>
              <a:ea typeface="ＭＳ Ｐゴシック" panose="020B0600070205080204" pitchFamily="34" charset="-128"/>
            </a:endParaRPr>
          </a:p>
        </p:txBody>
      </p:sp>
      <p:sp>
        <p:nvSpPr>
          <p:cNvPr id="8" name="Content Placeholder 4"/>
          <p:cNvSpPr txBox="1">
            <a:spLocks/>
          </p:cNvSpPr>
          <p:nvPr/>
        </p:nvSpPr>
        <p:spPr bwMode="auto">
          <a:xfrm>
            <a:off x="1752600" y="6477000"/>
            <a:ext cx="7367954"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1600" smtClean="0">
                <a:latin typeface="Arial" panose="020B0604020202020204" pitchFamily="34" charset="0"/>
                <a:cs typeface="Arial" panose="020B0604020202020204" pitchFamily="34" charset="0"/>
              </a:rPr>
              <a:t>Lok A. NEJM 2012; Ghany M. Hepatol 2009; Van der Meer AJ. JAMA 2012</a:t>
            </a:r>
            <a:endParaRPr lang="en-US" alt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22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HCV Deaths and Deaths from Other Nationally Notifiable Infectious Diseases,* 2003- 2013</a:t>
            </a:r>
            <a:br>
              <a:rPr lang="en-US" dirty="0"/>
            </a:br>
            <a:endParaRPr lang="en-US" dirty="0"/>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1904269" y="1690688"/>
            <a:ext cx="8093586" cy="44614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2809685" y="1276982"/>
            <a:ext cx="7188170" cy="338554"/>
          </a:xfrm>
          <a:prstGeom prst="rect">
            <a:avLst/>
          </a:prstGeom>
          <a:noFill/>
        </p:spPr>
        <p:txBody>
          <a:bodyPr wrap="square">
            <a:spAutoFit/>
          </a:bodyPr>
          <a:lstStyle/>
          <a:p>
            <a:pPr>
              <a:defRPr/>
            </a:pPr>
            <a:r>
              <a:rPr lang="en-US" sz="1600" dirty="0">
                <a:latin typeface="+mj-lt"/>
              </a:rPr>
              <a:t>* TB, HIV, Hepatitis B and 57 other infectious conditions reported to CDC</a:t>
            </a:r>
          </a:p>
        </p:txBody>
      </p:sp>
      <p:sp>
        <p:nvSpPr>
          <p:cNvPr id="9" name="TextBox 8"/>
          <p:cNvSpPr txBox="1"/>
          <p:nvPr/>
        </p:nvSpPr>
        <p:spPr>
          <a:xfrm>
            <a:off x="5359400" y="787400"/>
            <a:ext cx="184731" cy="369332"/>
          </a:xfrm>
          <a:prstGeom prst="rect">
            <a:avLst/>
          </a:prstGeom>
          <a:noFill/>
        </p:spPr>
        <p:txBody>
          <a:bodyPr wrap="none" rtlCol="0">
            <a:spAutoFit/>
          </a:bodyPr>
          <a:lstStyle/>
          <a:p>
            <a:endParaRPr lang="en-US" dirty="0"/>
          </a:p>
        </p:txBody>
      </p:sp>
      <p:sp>
        <p:nvSpPr>
          <p:cNvPr id="2" name="TextBox 1"/>
          <p:cNvSpPr txBox="1"/>
          <p:nvPr/>
        </p:nvSpPr>
        <p:spPr>
          <a:xfrm>
            <a:off x="1382751" y="6385634"/>
            <a:ext cx="10036098" cy="523220"/>
          </a:xfrm>
          <a:prstGeom prst="rect">
            <a:avLst/>
          </a:prstGeom>
          <a:noFill/>
        </p:spPr>
        <p:txBody>
          <a:bodyPr wrap="square" rtlCol="0">
            <a:spAutoFit/>
          </a:bodyPr>
          <a:lstStyle/>
          <a:p>
            <a:r>
              <a:rPr lang="en-US" sz="1400" dirty="0"/>
              <a:t>Holmberg, S. D., Ly, K., Xing, J., Hughes, E., Moorman, A. C., &amp; </a:t>
            </a:r>
            <a:r>
              <a:rPr lang="en-US" sz="1400" dirty="0" err="1"/>
              <a:t>Jiles</a:t>
            </a:r>
            <a:r>
              <a:rPr lang="en-US" sz="1400" dirty="0"/>
              <a:t>, R. (2015). Continued Rising Mortality From Hepatitis C Virus in the United States, 2003–2013. </a:t>
            </a:r>
            <a:r>
              <a:rPr lang="en-US" sz="1400" i="1" dirty="0"/>
              <a:t>Open Forum Infectious Diseases,</a:t>
            </a:r>
            <a:r>
              <a:rPr lang="en-US" sz="1400" dirty="0"/>
              <a:t> </a:t>
            </a:r>
            <a:r>
              <a:rPr lang="en-US" sz="1400" i="1" dirty="0"/>
              <a:t>2</a:t>
            </a:r>
            <a:r>
              <a:rPr lang="en-US" sz="1400" dirty="0"/>
              <a:t>(Suppl_1). doi:10.1093/</a:t>
            </a:r>
            <a:r>
              <a:rPr lang="en-US" sz="1400" dirty="0" err="1"/>
              <a:t>ofid</a:t>
            </a:r>
            <a:r>
              <a:rPr lang="en-US" sz="1400" dirty="0"/>
              <a:t>/ofv131.177</a:t>
            </a:r>
          </a:p>
        </p:txBody>
      </p:sp>
    </p:spTree>
    <p:extLst>
      <p:ext uri="{BB962C8B-B14F-4D97-AF65-F5344CB8AC3E}">
        <p14:creationId xmlns:p14="http://schemas.microsoft.com/office/powerpoint/2010/main" val="303040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Mortality</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l="10069" t="8024" r="7986" b="7407"/>
          <a:stretch/>
        </p:blipFill>
        <p:spPr bwMode="auto">
          <a:xfrm>
            <a:off x="1769579" y="1477106"/>
            <a:ext cx="8359159" cy="5078492"/>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59F7A3E7-C834-7048-AE82-D03B8AEB1895}" type="slidenum">
              <a:rPr lang="en-US" smtClean="0"/>
              <a:t>7</a:t>
            </a:fld>
            <a:endParaRPr lang="en-US"/>
          </a:p>
        </p:txBody>
      </p:sp>
    </p:spTree>
    <p:extLst>
      <p:ext uri="{BB962C8B-B14F-4D97-AF65-F5344CB8AC3E}">
        <p14:creationId xmlns:p14="http://schemas.microsoft.com/office/powerpoint/2010/main" val="1811489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 Lack of specialist availability limits access to HCV treatment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9968578"/>
              </p:ext>
            </p:extLst>
          </p:nvPr>
        </p:nvGraphicFramePr>
        <p:xfrm>
          <a:off x="838200" y="220076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3399752"/>
      </p:ext>
    </p:extLst>
  </p:cSld>
  <p:clrMapOvr>
    <a:masterClrMapping/>
  </p:clrMapOvr>
  <mc:AlternateContent xmlns:mc="http://schemas.openxmlformats.org/markup-compatibility/2006" xmlns:p14="http://schemas.microsoft.com/office/powerpoint/2010/main">
    <mc:Choice Requires="p14">
      <p:transition spd="slow" p14:dur="2000" advTm="5407"/>
    </mc:Choice>
    <mc:Fallback xmlns="">
      <p:transition spd="slow" advTm="540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a:xfrm>
            <a:off x="838200" y="1477108"/>
            <a:ext cx="10515600" cy="4699855"/>
          </a:xfrm>
        </p:spPr>
        <p:txBody>
          <a:bodyPr>
            <a:normAutofit fontScale="92500" lnSpcReduction="20000"/>
          </a:bodyPr>
          <a:lstStyle/>
          <a:p>
            <a:r>
              <a:rPr lang="en-US" dirty="0" smtClean="0">
                <a:latin typeface="+mj-lt"/>
              </a:rPr>
              <a:t>HCV </a:t>
            </a:r>
            <a:r>
              <a:rPr lang="en-US" dirty="0">
                <a:latin typeface="+mj-lt"/>
              </a:rPr>
              <a:t>is just one </a:t>
            </a:r>
            <a:r>
              <a:rPr lang="en-US" dirty="0" smtClean="0">
                <a:latin typeface="+mj-lt"/>
              </a:rPr>
              <a:t>problem of many</a:t>
            </a:r>
          </a:p>
          <a:p>
            <a:r>
              <a:rPr lang="en-US" dirty="0" smtClean="0">
                <a:latin typeface="+mj-lt"/>
              </a:rPr>
              <a:t>Backlog of hepatitis C positive patients that now have to be systematically managed.</a:t>
            </a:r>
          </a:p>
          <a:p>
            <a:r>
              <a:rPr lang="en-US" dirty="0" smtClean="0">
                <a:latin typeface="+mj-lt"/>
              </a:rPr>
              <a:t>“The </a:t>
            </a:r>
            <a:r>
              <a:rPr lang="en-US" dirty="0">
                <a:latin typeface="+mj-lt"/>
              </a:rPr>
              <a:t>Indian Health Service (IHS), an agency within the Department of Health and Human Services, is responsible for providing federal health services to American Indians and Alaska Natives. The provision of health services to members of federally-recognized Tribes grew out of the special government-to-government relationship between the federal government and Indian Tribes. This relationship, established in 1787, is based on Article I, Section 8 of the Constitution, and has been given form and substance by numerous treaties, laws, Supreme Court decisions, and Executive Orders. </a:t>
            </a:r>
            <a:r>
              <a:rPr lang="en-US" dirty="0">
                <a:solidFill>
                  <a:srgbClr val="C00000"/>
                </a:solidFill>
                <a:latin typeface="+mj-lt"/>
              </a:rPr>
              <a:t>The IHS is the principal federal health care provider and health advocate for Indian people, and its goal is to raise their health status to the highest possible level</a:t>
            </a:r>
            <a:r>
              <a:rPr lang="en-US" dirty="0">
                <a:latin typeface="+mj-lt"/>
              </a:rPr>
              <a:t>. The IHS provides a comprehensive health service delivery system for American Indians and Alaska Natives</a:t>
            </a:r>
            <a:r>
              <a:rPr lang="en-US" dirty="0" smtClean="0">
                <a:latin typeface="+mj-lt"/>
              </a:rPr>
              <a:t>.”</a:t>
            </a:r>
            <a:endParaRPr lang="en-US" dirty="0">
              <a:latin typeface="+mj-lt"/>
            </a:endParaRPr>
          </a:p>
        </p:txBody>
      </p:sp>
      <p:sp>
        <p:nvSpPr>
          <p:cNvPr id="4" name="Slide Number Placeholder 3"/>
          <p:cNvSpPr>
            <a:spLocks noGrp="1"/>
          </p:cNvSpPr>
          <p:nvPr>
            <p:ph type="sldNum" sz="quarter" idx="12"/>
          </p:nvPr>
        </p:nvSpPr>
        <p:spPr/>
        <p:txBody>
          <a:bodyPr/>
          <a:lstStyle/>
          <a:p>
            <a:fld id="{59F7A3E7-C834-7048-AE82-D03B8AEB1895}" type="slidenum">
              <a:rPr lang="en-US" smtClean="0"/>
              <a:t>9</a:t>
            </a:fld>
            <a:endParaRPr lang="en-US"/>
          </a:p>
        </p:txBody>
      </p:sp>
    </p:spTree>
    <p:extLst>
      <p:ext uri="{BB962C8B-B14F-4D97-AF65-F5344CB8AC3E}">
        <p14:creationId xmlns:p14="http://schemas.microsoft.com/office/powerpoint/2010/main" val="1124628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3163</TotalTime>
  <Words>2641</Words>
  <Application>Microsoft Macintosh PowerPoint</Application>
  <PresentationFormat>Widescreen</PresentationFormat>
  <Paragraphs>294</Paragraphs>
  <Slides>34</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Book Antiqua</vt:lpstr>
      <vt:lpstr>Calibri</vt:lpstr>
      <vt:lpstr>Calibri Light</vt:lpstr>
      <vt:lpstr>Candara</vt:lpstr>
      <vt:lpstr>Georgia</vt:lpstr>
      <vt:lpstr>Mangal</vt:lpstr>
      <vt:lpstr>MS PGothic</vt:lpstr>
      <vt:lpstr>ＭＳ Ｐゴシック</vt:lpstr>
      <vt:lpstr>Arial</vt:lpstr>
      <vt:lpstr>Office Theme</vt:lpstr>
      <vt:lpstr>PowerPoint Presentation</vt:lpstr>
      <vt:lpstr>Using the ECHO model to treat and cure HCV in Indian Country </vt:lpstr>
      <vt:lpstr>Why is HCV a problem? What are the solutions? What is our BIG GOAL?</vt:lpstr>
      <vt:lpstr>Goal of treatment</vt:lpstr>
      <vt:lpstr>Why do we need to treat HCV?</vt:lpstr>
      <vt:lpstr>HCV Deaths and Deaths from Other Nationally Notifiable Infectious Diseases,* 2003- 2013 </vt:lpstr>
      <vt:lpstr>Mortality</vt:lpstr>
      <vt:lpstr>The Problem - Lack of specialist availability limits access to HCV treatment </vt:lpstr>
      <vt:lpstr>The Problem</vt:lpstr>
      <vt:lpstr>Why is HCV a problem? What are the solutions? What is our BIG GOAL?</vt:lpstr>
      <vt:lpstr>The Solutions</vt:lpstr>
      <vt:lpstr>The Solutions</vt:lpstr>
      <vt:lpstr>PowerPoint Presentation</vt:lpstr>
      <vt:lpstr>PowerPoint Presentation</vt:lpstr>
      <vt:lpstr>PowerPoint Presentation</vt:lpstr>
      <vt:lpstr>ECHO vs. Telemedicine</vt:lpstr>
      <vt:lpstr>IHS HCV TeleECHO Clinic Sites</vt:lpstr>
      <vt:lpstr>What it means to be part of the NPAIHB ECHO Community</vt:lpstr>
      <vt:lpstr>So far….</vt:lpstr>
      <vt:lpstr>Why is HCV a problem? What are the solutions? What is our BIG GOAL?</vt:lpstr>
      <vt:lpstr>HCV Elimination -  Is it Possible in Indian Country?</vt:lpstr>
      <vt:lpstr>HCV Elimination</vt:lpstr>
      <vt:lpstr>Why is HCV Elimination Needed in Indian Country?   </vt:lpstr>
      <vt:lpstr>Learning from Example  CNHS HCV Elimination Program Goals</vt:lpstr>
      <vt:lpstr>Goal #1: Political Commitment</vt:lpstr>
      <vt:lpstr>PowerPoint Presentation</vt:lpstr>
      <vt:lpstr>PowerPoint Presentation</vt:lpstr>
      <vt:lpstr>HCV: Prevalence and Age Distribution during the Post Elimination Period, 8/2015 – 3/2017 (Preliminary Data)</vt:lpstr>
      <vt:lpstr>CNHS HCV Program:   Clinical Capacity Expansion1/2014 – 3/2017</vt:lpstr>
      <vt:lpstr>PowerPoint Presentation</vt:lpstr>
      <vt:lpstr>CNHS HCV Cascade of Care*  10/2012 - 3/2017</vt:lpstr>
      <vt:lpstr>Conclusions - elimination</vt:lpstr>
      <vt:lpstr>Conclusions</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60</cp:revision>
  <dcterms:created xsi:type="dcterms:W3CDTF">2017-02-20T23:21:16Z</dcterms:created>
  <dcterms:modified xsi:type="dcterms:W3CDTF">2017-07-18T22:19:56Z</dcterms:modified>
</cp:coreProperties>
</file>