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5"/>
  </p:notesMasterIdLst>
  <p:handoutMasterIdLst>
    <p:handoutMasterId r:id="rId16"/>
  </p:handoutMasterIdLst>
  <p:sldIdLst>
    <p:sldId id="257" r:id="rId2"/>
    <p:sldId id="311" r:id="rId3"/>
    <p:sldId id="312" r:id="rId4"/>
    <p:sldId id="325" r:id="rId5"/>
    <p:sldId id="327" r:id="rId6"/>
    <p:sldId id="316" r:id="rId7"/>
    <p:sldId id="315" r:id="rId8"/>
    <p:sldId id="322" r:id="rId9"/>
    <p:sldId id="314" r:id="rId10"/>
    <p:sldId id="326" r:id="rId11"/>
    <p:sldId id="323" r:id="rId12"/>
    <p:sldId id="324" r:id="rId13"/>
    <p:sldId id="318" r:id="rId14"/>
  </p:sldIdLst>
  <p:sldSz cx="9144000" cy="5143500" type="screen16x9"/>
  <p:notesSz cx="7010400" cy="9296400"/>
  <p:embeddedFontLst>
    <p:embeddedFont>
      <p:font typeface="Calibri" panose="020F0502020204030204" pitchFamily="34" charset="0"/>
      <p:regular r:id="rId17"/>
      <p:bold r:id="rId18"/>
      <p:italic r:id="rId19"/>
      <p:boldItalic r:id="rId20"/>
    </p:embeddedFont>
    <p:embeddedFont>
      <p:font typeface="Myriad Web Pro" panose="020B0604020202020204" charset="0"/>
      <p:regular r:id="rId21"/>
      <p:bold r:id="rId22"/>
      <p:italic r:id="rId2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ade, Nancy (CDC/ONDIEH/NCCDPHP)" initials="A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81D"/>
    <a:srgbClr val="8D8B00"/>
    <a:srgbClr val="000000"/>
    <a:srgbClr val="FF9999"/>
    <a:srgbClr val="0E66AF"/>
    <a:srgbClr val="8A8D09"/>
    <a:srgbClr val="FF9900"/>
    <a:srgbClr val="FF6600"/>
    <a:srgbClr val="56A0D3"/>
    <a:srgbClr val="880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80562" autoAdjust="0"/>
  </p:normalViewPr>
  <p:slideViewPr>
    <p:cSldViewPr snapToGrid="0">
      <p:cViewPr>
        <p:scale>
          <a:sx n="77" d="100"/>
          <a:sy n="77" d="100"/>
        </p:scale>
        <p:origin x="-108"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7/13/2017</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7/13/2017</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75844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70572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669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43252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Tribal Health Program of the Greenville Rancheria, a </a:t>
            </a:r>
            <a:r>
              <a:rPr lang="en-US" sz="1200" kern="1200" dirty="0" err="1" smtClean="0">
                <a:solidFill>
                  <a:schemeClr val="tx1"/>
                </a:solidFill>
                <a:effectLst/>
                <a:latin typeface="+mn-lt"/>
                <a:ea typeface="+mn-ea"/>
                <a:cs typeface="+mn-cs"/>
              </a:rPr>
              <a:t>subawardee</a:t>
            </a:r>
            <a:r>
              <a:rPr lang="en-US" sz="1200" kern="1200" dirty="0" smtClean="0">
                <a:solidFill>
                  <a:schemeClr val="tx1"/>
                </a:solidFill>
                <a:effectLst/>
                <a:latin typeface="+mn-lt"/>
                <a:ea typeface="+mn-ea"/>
                <a:cs typeface="+mn-cs"/>
              </a:rPr>
              <a:t> of the California Rural Indian Health Board increased access to healthy food and beverages by introducing the Living Well Program (LWP) which offers monthly cooking and nutrition classes and educates participants on food shopping, availability, nutrition, and preparation. The program is improving LWP by starting a process where people with diabetes will be referred to the dental health clinic and physicians will be able to provide smokers with cessation resources.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Pit River Health Service, a </a:t>
            </a:r>
            <a:r>
              <a:rPr lang="en-US" sz="1200" kern="1200" dirty="0" err="1" smtClean="0">
                <a:solidFill>
                  <a:schemeClr val="tx1"/>
                </a:solidFill>
                <a:effectLst/>
                <a:latin typeface="+mn-lt"/>
                <a:ea typeface="+mn-ea"/>
                <a:cs typeface="+mn-cs"/>
              </a:rPr>
              <a:t>subawardee</a:t>
            </a:r>
            <a:r>
              <a:rPr lang="en-US" sz="1200" kern="1200" dirty="0" smtClean="0">
                <a:solidFill>
                  <a:schemeClr val="tx1"/>
                </a:solidFill>
                <a:effectLst/>
                <a:latin typeface="+mn-lt"/>
                <a:ea typeface="+mn-ea"/>
                <a:cs typeface="+mn-cs"/>
              </a:rPr>
              <a:t> of the California Rural Indian Health Board, has increased access to healthy foods by coordinating a food voucher system for fruits and vegetables. </a:t>
            </a:r>
          </a:p>
          <a:p>
            <a:pPr lvl="0"/>
            <a:endParaRPr lang="en-US" sz="1200" kern="1200" dirty="0" smtClean="0">
              <a:solidFill>
                <a:schemeClr val="tx1"/>
              </a:solidFill>
              <a:effectLst/>
              <a:latin typeface="+mn-lt"/>
              <a:ea typeface="+mn-ea"/>
              <a:cs typeface="+mn-cs"/>
            </a:endParaRPr>
          </a:p>
          <a:p>
            <a:r>
              <a:rPr lang="en-US" sz="1200" dirty="0" smtClean="0"/>
              <a:t>Catawba Indian Nation: Partnership with YMCA to provide CDC-recognized pre-diabetes program to tribal members </a:t>
            </a:r>
          </a:p>
          <a:p>
            <a:r>
              <a:rPr lang="en-US" sz="1200" dirty="0" smtClean="0"/>
              <a:t>Albuquerque Area Southwest Tribal Epidemiology Center: Partner with University of New Mexico to train paraprofessionals from 27 Albuquerque tribes to prevent and manage diabetes, heart disease, stroke, risk factors. Train and mobilize up to 200 tribal professionals each year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4108126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209229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44063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501211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CDPH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629"/>
          <a:stretch/>
        </p:blipFill>
        <p:spPr>
          <a:xfrm>
            <a:off x="0" y="1789"/>
            <a:ext cx="9144000" cy="912611"/>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8A8D09"/>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8A8D09"/>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8A8D0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Chronic Disease Prevention and Health Promotion</a:t>
            </a:r>
          </a:p>
        </p:txBody>
      </p:sp>
    </p:spTree>
    <p:extLst>
      <p:ext uri="{BB962C8B-B14F-4D97-AF65-F5344CB8AC3E}">
        <p14:creationId xmlns:p14="http://schemas.microsoft.com/office/powerpoint/2010/main" val="161320409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8A8D09"/>
                </a:solidFill>
                <a:effectLst/>
                <a:latin typeface="Calibri" pitchFamily="34" charset="0"/>
              </a:defRPr>
            </a:lvl1pPr>
          </a:lstStyle>
          <a:p>
            <a:r>
              <a:rPr lang="en-US" dirty="0" smtClean="0"/>
              <a:t>Bottom band: NCCDPHP</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8D8B00"/>
              </a:buClr>
              <a:buFont typeface="Wingdings" panose="05000000000000000000" pitchFamily="2" charset="2"/>
              <a:buChar char="§"/>
              <a:defRPr sz="2000">
                <a:solidFill>
                  <a:schemeClr val="accent4">
                    <a:lumMod val="75000"/>
                  </a:schemeClr>
                </a:solidFill>
              </a:defRPr>
            </a:lvl1pPr>
            <a:lvl2pPr>
              <a:buClr>
                <a:srgbClr val="880039"/>
              </a:buClr>
              <a:defRPr sz="2000">
                <a:solidFill>
                  <a:schemeClr val="accent4">
                    <a:lumMod val="75000"/>
                  </a:schemeClr>
                </a:solidFill>
              </a:defRPr>
            </a:lvl2pPr>
            <a:lvl3pPr>
              <a:buClr>
                <a:srgbClr val="56A0D3"/>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217371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8D8B00"/>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8D8B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
                <a:srgbClr val="880039"/>
              </a:buClr>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55" b="-10237"/>
          <a:stretch/>
        </p:blipFill>
        <p:spPr>
          <a:xfrm>
            <a:off x="0" y="5026542"/>
            <a:ext cx="9144000" cy="233916"/>
          </a:xfrm>
          <a:prstGeom prst="rect">
            <a:avLst/>
          </a:prstGeom>
        </p:spPr>
      </p:pic>
    </p:spTree>
    <p:extLst>
      <p:ext uri="{BB962C8B-B14F-4D97-AF65-F5344CB8AC3E}">
        <p14:creationId xmlns:p14="http://schemas.microsoft.com/office/powerpoint/2010/main" val="29265510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8D8B00">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26" r:id="rId1"/>
    <p:sldLayoutId id="2147483839" r:id="rId2"/>
    <p:sldLayoutId id="2147483815" r:id="rId3"/>
    <p:sldLayoutId id="2147483823" r:id="rId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342900" y="1248181"/>
            <a:ext cx="8229600" cy="866834"/>
          </a:xfrm>
        </p:spPr>
        <p:txBody>
          <a:bodyPr/>
          <a:lstStyle/>
          <a:p>
            <a:r>
              <a:rPr lang="en-US" altLang="en-US" dirty="0" smtClean="0"/>
              <a:t>Good Health and Wellness in Indian Country</a:t>
            </a:r>
            <a:br>
              <a:rPr lang="en-US" altLang="en-US" dirty="0" smtClean="0"/>
            </a:br>
            <a:endParaRPr lang="en-US" altLang="en-US" dirty="0"/>
          </a:p>
        </p:txBody>
      </p:sp>
      <p:sp>
        <p:nvSpPr>
          <p:cNvPr id="2" name="Subtitle 1"/>
          <p:cNvSpPr>
            <a:spLocks noGrp="1"/>
          </p:cNvSpPr>
          <p:nvPr>
            <p:ph type="subTitle" idx="1"/>
          </p:nvPr>
        </p:nvSpPr>
        <p:spPr/>
        <p:txBody>
          <a:bodyPr/>
          <a:lstStyle/>
          <a:p>
            <a:r>
              <a:rPr lang="en-US" dirty="0" smtClean="0"/>
              <a:t>Ursula E. Bauer, PhD, MPH</a:t>
            </a:r>
          </a:p>
          <a:p>
            <a:r>
              <a:rPr lang="en-US" dirty="0" smtClean="0"/>
              <a:t>Director, National Center for Chronic Disease Prevention and Health Promotion </a:t>
            </a:r>
          </a:p>
          <a:p>
            <a:endParaRPr lang="en-US" dirty="0"/>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44726" y="3471718"/>
            <a:ext cx="1433820" cy="1557482"/>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16227"/>
          <a:stretch/>
        </p:blipFill>
        <p:spPr>
          <a:xfrm>
            <a:off x="6978546" y="3412723"/>
            <a:ext cx="1708254" cy="152984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3072" y="3395911"/>
            <a:ext cx="1671654" cy="1577891"/>
          </a:xfrm>
          <a:prstGeom prst="rect">
            <a:avLst/>
          </a:prstGeom>
        </p:spPr>
      </p:pic>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and deep reach into </a:t>
            </a:r>
            <a:r>
              <a:rPr lang="en-US" dirty="0"/>
              <a:t>Indian Country</a:t>
            </a:r>
            <a:br>
              <a:rPr lang="en-US" dirty="0"/>
            </a:br>
            <a:r>
              <a:rPr lang="en-US" sz="2000" dirty="0"/>
              <a:t>Through sub-awards, grantees are reaching many tribes in their </a:t>
            </a:r>
            <a:r>
              <a:rPr lang="en-US" sz="2000" dirty="0" smtClean="0"/>
              <a:t>areas</a:t>
            </a:r>
            <a:endParaRPr lang="es-DO" sz="2000" dirty="0"/>
          </a:p>
        </p:txBody>
      </p:sp>
      <p:sp>
        <p:nvSpPr>
          <p:cNvPr id="3" name="Text Placeholder 2"/>
          <p:cNvSpPr>
            <a:spLocks noGrp="1"/>
          </p:cNvSpPr>
          <p:nvPr>
            <p:ph idx="1"/>
          </p:nvPr>
        </p:nvSpPr>
        <p:spPr/>
        <p:txBody>
          <a:bodyPr/>
          <a:lstStyle/>
          <a:p>
            <a:pPr marL="0" indent="0" algn="ctr">
              <a:buNone/>
            </a:pPr>
            <a:r>
              <a:rPr lang="en-US" dirty="0" smtClean="0"/>
              <a:t> </a:t>
            </a:r>
            <a:endParaRPr lang="en-US" dirty="0"/>
          </a:p>
          <a:p>
            <a:pPr marL="0" indent="0">
              <a:buNone/>
            </a:pPr>
            <a:endParaRPr lang="en-US" sz="1800" i="1" dirty="0" smtClean="0"/>
          </a:p>
          <a:p>
            <a:endParaRPr lang="en-US" dirty="0" smtClean="0"/>
          </a:p>
          <a:p>
            <a:endParaRPr lang="en-US" dirty="0" smtClean="0"/>
          </a:p>
          <a:p>
            <a:pPr marL="0" indent="0" algn="ctr">
              <a:buNone/>
            </a:pPr>
            <a:endParaRPr lang="en-US" dirty="0"/>
          </a:p>
          <a:p>
            <a:endParaRPr lang="es-DO" dirty="0"/>
          </a:p>
        </p:txBody>
      </p:sp>
      <p:sp>
        <p:nvSpPr>
          <p:cNvPr id="4" name="Content Placeholder 3"/>
          <p:cNvSpPr>
            <a:spLocks noGrp="1"/>
          </p:cNvSpPr>
          <p:nvPr>
            <p:ph idx="10"/>
          </p:nvPr>
        </p:nvSpPr>
        <p:spPr>
          <a:xfrm>
            <a:off x="4807131" y="1619251"/>
            <a:ext cx="3879669" cy="3143250"/>
          </a:xfrm>
        </p:spPr>
        <p:txBody>
          <a:bodyPr/>
          <a:lstStyle/>
          <a:p>
            <a:r>
              <a:rPr lang="en-US" dirty="0" smtClean="0"/>
              <a:t>ITCA</a:t>
            </a:r>
            <a:r>
              <a:rPr lang="en-US" dirty="0"/>
              <a:t>: </a:t>
            </a:r>
            <a:r>
              <a:rPr lang="en-US" dirty="0" smtClean="0"/>
              <a:t>13/13 awardees</a:t>
            </a:r>
            <a:endParaRPr lang="en-US" dirty="0"/>
          </a:p>
          <a:p>
            <a:r>
              <a:rPr lang="en-US" dirty="0" smtClean="0"/>
              <a:t>RMTLC: 2/2</a:t>
            </a:r>
          </a:p>
          <a:p>
            <a:r>
              <a:rPr lang="en-US" dirty="0" smtClean="0"/>
              <a:t>NPAIHB: 11/11</a:t>
            </a:r>
          </a:p>
          <a:p>
            <a:r>
              <a:rPr lang="en-US" dirty="0" smtClean="0"/>
              <a:t>SPTCHB: 13/18</a:t>
            </a:r>
          </a:p>
          <a:p>
            <a:r>
              <a:rPr lang="en-US" dirty="0" smtClean="0"/>
              <a:t>UIHS: 9/9</a:t>
            </a:r>
          </a:p>
          <a:p>
            <a:r>
              <a:rPr lang="en-US" dirty="0" smtClean="0"/>
              <a:t>USET: 8/8</a:t>
            </a:r>
            <a:endParaRPr lang="en-US" dirty="0"/>
          </a:p>
        </p:txBody>
      </p:sp>
      <p:sp>
        <p:nvSpPr>
          <p:cNvPr id="5" name="Content Placeholder 3"/>
          <p:cNvSpPr txBox="1">
            <a:spLocks/>
          </p:cNvSpPr>
          <p:nvPr/>
        </p:nvSpPr>
        <p:spPr bwMode="auto">
          <a:xfrm>
            <a:off x="776151" y="1619251"/>
            <a:ext cx="3879669"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41900"/>
              </a:buClr>
              <a:buSzPct val="70000"/>
              <a:buFont typeface="Wingdings" panose="05000000000000000000" pitchFamily="2" charset="2"/>
              <a:buChar char="§"/>
              <a:defRPr sz="2400" b="1" kern="1200" baseline="0">
                <a:solidFill>
                  <a:srgbClr val="000000"/>
                </a:solidFill>
                <a:latin typeface="Calibri" pitchFamily="34" charset="0"/>
                <a:ea typeface="+mn-ea"/>
                <a:cs typeface="+mn-cs"/>
              </a:defRPr>
            </a:lvl1pPr>
            <a:lvl2pPr marL="742950" indent="-285750" algn="l" rtl="0" eaLnBrk="0" fontAlgn="base" hangingPunct="0">
              <a:spcBef>
                <a:spcPct val="20000"/>
              </a:spcBef>
              <a:spcAft>
                <a:spcPct val="0"/>
              </a:spcAft>
              <a:buClr>
                <a:srgbClr val="005984"/>
              </a:buClr>
              <a:buSzPct val="100000"/>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Tx/>
              <a:buSzPct val="100000"/>
              <a:buFont typeface="Arial" pitchFamily="34" charset="0"/>
              <a:buChar char="•"/>
              <a:defRPr sz="18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chemeClr val="bg1"/>
              </a:buClr>
              <a:buSzPct val="70000"/>
              <a:buFont typeface="Courier New" pitchFamily="49" charset="0"/>
              <a:buChar char="o"/>
              <a:defRPr sz="1800" kern="1200" baseline="0">
                <a:solidFill>
                  <a:schemeClr val="bg2"/>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chemeClr val="bg1"/>
              </a:buClr>
              <a:buSzPct val="70000"/>
              <a:buFont typeface="Arial" pitchFamily="34" charset="0"/>
              <a:buChar char="•"/>
              <a:defRPr sz="1800" kern="1200">
                <a:solidFill>
                  <a:schemeClr val="bg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ANTHC: 5/5 awardees</a:t>
            </a:r>
          </a:p>
          <a:p>
            <a:r>
              <a:rPr lang="en-US" dirty="0" smtClean="0"/>
              <a:t>AASTEC: 10/9 </a:t>
            </a:r>
          </a:p>
          <a:p>
            <a:r>
              <a:rPr lang="en-US" dirty="0" smtClean="0"/>
              <a:t>CRIHB: 25/~25</a:t>
            </a:r>
          </a:p>
          <a:p>
            <a:r>
              <a:rPr lang="en-US" dirty="0" smtClean="0"/>
              <a:t>GLITC: 4/2</a:t>
            </a:r>
          </a:p>
          <a:p>
            <a:r>
              <a:rPr lang="en-US" dirty="0" smtClean="0"/>
              <a:t>GPTCHB: 11/10</a:t>
            </a:r>
          </a:p>
        </p:txBody>
      </p:sp>
      <p:sp>
        <p:nvSpPr>
          <p:cNvPr id="6" name="TextBox 5"/>
          <p:cNvSpPr txBox="1"/>
          <p:nvPr/>
        </p:nvSpPr>
        <p:spPr>
          <a:xfrm>
            <a:off x="1051560" y="1249919"/>
            <a:ext cx="2972160" cy="369332"/>
          </a:xfrm>
          <a:prstGeom prst="rect">
            <a:avLst/>
          </a:prstGeom>
          <a:noFill/>
        </p:spPr>
        <p:txBody>
          <a:bodyPr wrap="none" rtlCol="0">
            <a:spAutoFit/>
          </a:bodyPr>
          <a:lstStyle/>
          <a:p>
            <a:r>
              <a:rPr lang="en-US" dirty="0" smtClean="0">
                <a:solidFill>
                  <a:srgbClr val="000000"/>
                </a:solidFill>
                <a:latin typeface="Calibri" panose="020F0502020204030204" pitchFamily="34" charset="0"/>
              </a:rPr>
              <a:t>Sub-awardees – year 3/year 4</a:t>
            </a:r>
          </a:p>
        </p:txBody>
      </p:sp>
      <p:sp>
        <p:nvSpPr>
          <p:cNvPr id="7" name="TextBox 6"/>
          <p:cNvSpPr txBox="1"/>
          <p:nvPr/>
        </p:nvSpPr>
        <p:spPr>
          <a:xfrm>
            <a:off x="5082540" y="1249919"/>
            <a:ext cx="2972160" cy="369332"/>
          </a:xfrm>
          <a:prstGeom prst="rect">
            <a:avLst/>
          </a:prstGeom>
          <a:noFill/>
        </p:spPr>
        <p:txBody>
          <a:bodyPr wrap="none" rtlCol="0">
            <a:spAutoFit/>
          </a:bodyPr>
          <a:lstStyle/>
          <a:p>
            <a:r>
              <a:rPr lang="en-US" dirty="0" smtClean="0">
                <a:solidFill>
                  <a:srgbClr val="000000"/>
                </a:solidFill>
                <a:latin typeface="Calibri" panose="020F0502020204030204" pitchFamily="34" charset="0"/>
              </a:rPr>
              <a:t>Sub-awardees – year 3/year 4</a:t>
            </a:r>
          </a:p>
        </p:txBody>
      </p:sp>
    </p:spTree>
    <p:extLst>
      <p:ext uri="{BB962C8B-B14F-4D97-AF65-F5344CB8AC3E}">
        <p14:creationId xmlns:p14="http://schemas.microsoft.com/office/powerpoint/2010/main" val="13252494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8229600" cy="857250"/>
          </a:xfrm>
        </p:spPr>
        <p:txBody>
          <a:bodyPr/>
          <a:lstStyle/>
          <a:p>
            <a:r>
              <a:rPr lang="en-US" dirty="0" smtClean="0"/>
              <a:t>Next: Expanding the model</a:t>
            </a:r>
            <a:endParaRPr lang="es-DO" dirty="0"/>
          </a:p>
        </p:txBody>
      </p:sp>
      <p:sp>
        <p:nvSpPr>
          <p:cNvPr id="3" name="Text Placeholder 2"/>
          <p:cNvSpPr>
            <a:spLocks noGrp="1"/>
          </p:cNvSpPr>
          <p:nvPr>
            <p:ph type="body" sz="quarter" idx="10"/>
          </p:nvPr>
        </p:nvSpPr>
        <p:spPr>
          <a:xfrm>
            <a:off x="190500" y="962025"/>
            <a:ext cx="8750300" cy="4098925"/>
          </a:xfrm>
        </p:spPr>
        <p:txBody>
          <a:bodyPr/>
          <a:lstStyle/>
          <a:p>
            <a:r>
              <a:rPr lang="en-US" sz="2200" dirty="0" smtClean="0">
                <a:solidFill>
                  <a:srgbClr val="000000"/>
                </a:solidFill>
              </a:rPr>
              <a:t>FY2017 Omnibus Budget: $16 million additional resources to grow</a:t>
            </a:r>
          </a:p>
          <a:p>
            <a:pPr lvl="1"/>
            <a:r>
              <a:rPr lang="en-US" sz="2200" dirty="0" smtClean="0">
                <a:solidFill>
                  <a:srgbClr val="000000"/>
                </a:solidFill>
              </a:rPr>
              <a:t>FY2017: New $8.5m Funding Opportunity out now</a:t>
            </a:r>
          </a:p>
          <a:p>
            <a:pPr lvl="2"/>
            <a:r>
              <a:rPr lang="en-US" sz="2200" dirty="0" smtClean="0">
                <a:solidFill>
                  <a:srgbClr val="000000"/>
                </a:solidFill>
              </a:rPr>
              <a:t>Fund Tribal Epidemiology Centers</a:t>
            </a:r>
          </a:p>
          <a:p>
            <a:pPr lvl="2"/>
            <a:r>
              <a:rPr lang="en-US" sz="2200" dirty="0" smtClean="0">
                <a:solidFill>
                  <a:srgbClr val="000000"/>
                </a:solidFill>
              </a:rPr>
              <a:t>Strengthen public health capacities</a:t>
            </a:r>
          </a:p>
          <a:p>
            <a:pPr lvl="1"/>
            <a:r>
              <a:rPr lang="en-US" sz="2200" dirty="0" smtClean="0">
                <a:solidFill>
                  <a:srgbClr val="000000"/>
                </a:solidFill>
              </a:rPr>
              <a:t>FY2018: Additional Funding Opportunity ~$3m</a:t>
            </a:r>
          </a:p>
          <a:p>
            <a:pPr lvl="2"/>
            <a:r>
              <a:rPr lang="en-US" sz="2200" dirty="0" smtClean="0">
                <a:solidFill>
                  <a:srgbClr val="000000"/>
                </a:solidFill>
              </a:rPr>
              <a:t>Fund tribes and urban Indian organizations</a:t>
            </a:r>
          </a:p>
          <a:p>
            <a:pPr lvl="2"/>
            <a:r>
              <a:rPr lang="en-US" sz="2200" dirty="0" smtClean="0">
                <a:solidFill>
                  <a:srgbClr val="000000"/>
                </a:solidFill>
              </a:rPr>
              <a:t>Support tribal practices that promote health and wellness</a:t>
            </a:r>
            <a:endParaRPr lang="en-US" sz="2200" dirty="0">
              <a:solidFill>
                <a:srgbClr val="000000"/>
              </a:solidFill>
            </a:endParaRPr>
          </a:p>
        </p:txBody>
      </p:sp>
    </p:spTree>
    <p:extLst>
      <p:ext uri="{BB962C8B-B14F-4D97-AF65-F5344CB8AC3E}">
        <p14:creationId xmlns:p14="http://schemas.microsoft.com/office/powerpoint/2010/main" val="345319349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Practices – Seven Themes</a:t>
            </a:r>
            <a:endParaRPr lang="es-DO" dirty="0"/>
          </a:p>
        </p:txBody>
      </p:sp>
      <p:sp>
        <p:nvSpPr>
          <p:cNvPr id="4" name="Content Placeholder 3"/>
          <p:cNvSpPr>
            <a:spLocks noGrp="1"/>
          </p:cNvSpPr>
          <p:nvPr>
            <p:ph idx="1"/>
          </p:nvPr>
        </p:nvSpPr>
        <p:spPr>
          <a:xfrm>
            <a:off x="457200" y="1200150"/>
            <a:ext cx="4130040" cy="3669029"/>
          </a:xfrm>
        </p:spPr>
        <p:txBody>
          <a:bodyPr/>
          <a:lstStyle/>
          <a:p>
            <a:r>
              <a:rPr lang="en-US" sz="2000" dirty="0">
                <a:solidFill>
                  <a:srgbClr val="8D8B00"/>
                </a:solidFill>
              </a:rPr>
              <a:t>Family &amp; Community </a:t>
            </a:r>
            <a:r>
              <a:rPr lang="en-US" sz="2000" b="0" dirty="0"/>
              <a:t>Activities That Connect Cultural Teachings To Health &amp; Wellness</a:t>
            </a:r>
          </a:p>
          <a:p>
            <a:r>
              <a:rPr lang="en-US" sz="2000" dirty="0">
                <a:solidFill>
                  <a:srgbClr val="8D8B00"/>
                </a:solidFill>
              </a:rPr>
              <a:t>Seasonal Cultural</a:t>
            </a:r>
            <a:r>
              <a:rPr lang="en-US" sz="2000" b="0" dirty="0">
                <a:solidFill>
                  <a:srgbClr val="8D8B00"/>
                </a:solidFill>
              </a:rPr>
              <a:t> </a:t>
            </a:r>
            <a:r>
              <a:rPr lang="en-US" sz="2000" b="0" dirty="0"/>
              <a:t>&amp; Traditional Practices That Support Health &amp; Wellness</a:t>
            </a:r>
          </a:p>
          <a:p>
            <a:r>
              <a:rPr lang="en-US" sz="2000" b="0" dirty="0"/>
              <a:t>Social &amp; Cultural Activities That Promote </a:t>
            </a:r>
            <a:r>
              <a:rPr lang="en-US" sz="2000" dirty="0">
                <a:solidFill>
                  <a:srgbClr val="8D8B00"/>
                </a:solidFill>
              </a:rPr>
              <a:t>Community </a:t>
            </a:r>
            <a:r>
              <a:rPr lang="en-US" sz="2000" dirty="0" smtClean="0">
                <a:solidFill>
                  <a:srgbClr val="8D8B00"/>
                </a:solidFill>
              </a:rPr>
              <a:t>Wellness</a:t>
            </a:r>
          </a:p>
          <a:p>
            <a:r>
              <a:rPr lang="en-US" sz="2000" b="0" dirty="0"/>
              <a:t>Intertribal and NGO </a:t>
            </a:r>
            <a:r>
              <a:rPr lang="en-US" sz="2000" dirty="0">
                <a:solidFill>
                  <a:srgbClr val="8D8B00"/>
                </a:solidFill>
              </a:rPr>
              <a:t>Collaborations</a:t>
            </a:r>
            <a:r>
              <a:rPr lang="en-US" sz="2000" b="0" dirty="0"/>
              <a:t> That Strengthen </a:t>
            </a:r>
            <a:r>
              <a:rPr lang="en-US" sz="2000" b="0" dirty="0" smtClean="0"/>
              <a:t>Wellbeing</a:t>
            </a:r>
            <a:endParaRPr lang="en-US" sz="2000" b="0" dirty="0"/>
          </a:p>
        </p:txBody>
      </p:sp>
      <p:sp>
        <p:nvSpPr>
          <p:cNvPr id="5" name="Content Placeholder 4"/>
          <p:cNvSpPr>
            <a:spLocks noGrp="1"/>
          </p:cNvSpPr>
          <p:nvPr>
            <p:ph idx="10"/>
          </p:nvPr>
        </p:nvSpPr>
        <p:spPr>
          <a:xfrm>
            <a:off x="4807131" y="1200150"/>
            <a:ext cx="3879669" cy="3501389"/>
          </a:xfrm>
        </p:spPr>
        <p:txBody>
          <a:bodyPr/>
          <a:lstStyle/>
          <a:p>
            <a:r>
              <a:rPr lang="en-US" sz="2000" dirty="0" smtClean="0">
                <a:solidFill>
                  <a:srgbClr val="8D8B00"/>
                </a:solidFill>
              </a:rPr>
              <a:t>Intergenerational </a:t>
            </a:r>
            <a:r>
              <a:rPr lang="en-US" sz="2000" dirty="0">
                <a:solidFill>
                  <a:srgbClr val="8D8B00"/>
                </a:solidFill>
              </a:rPr>
              <a:t>Learning </a:t>
            </a:r>
            <a:r>
              <a:rPr lang="en-US" sz="2000" b="0" dirty="0"/>
              <a:t>Opportunities That Support Wellbeing &amp; Resiliency</a:t>
            </a:r>
          </a:p>
          <a:p>
            <a:r>
              <a:rPr lang="en-US" sz="2000" b="0" dirty="0"/>
              <a:t>Cultural Teachings &amp; Practices About </a:t>
            </a:r>
            <a:r>
              <a:rPr lang="en-US" sz="2000" dirty="0">
                <a:solidFill>
                  <a:srgbClr val="8D8B00"/>
                </a:solidFill>
              </a:rPr>
              <a:t>Traditional Healthy Foods </a:t>
            </a:r>
            <a:r>
              <a:rPr lang="en-US" sz="2000" b="0" dirty="0"/>
              <a:t>To Promote Health, Sustenance &amp; Sustainability</a:t>
            </a:r>
          </a:p>
          <a:p>
            <a:r>
              <a:rPr lang="en-US" sz="2000" b="0" dirty="0"/>
              <a:t>Traditional &amp; Contemporary </a:t>
            </a:r>
            <a:r>
              <a:rPr lang="en-US" sz="2000" dirty="0">
                <a:solidFill>
                  <a:srgbClr val="8D8B00"/>
                </a:solidFill>
              </a:rPr>
              <a:t>Physical Activities </a:t>
            </a:r>
            <a:r>
              <a:rPr lang="en-US" sz="2000" b="0" dirty="0"/>
              <a:t>That Strengthen Wellbeing</a:t>
            </a:r>
          </a:p>
          <a:p>
            <a:endParaRPr lang="en-US" sz="2000" b="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840" y="34529"/>
            <a:ext cx="1600200" cy="1200150"/>
          </a:xfrm>
          <a:prstGeom prst="rect">
            <a:avLst/>
          </a:prstGeom>
        </p:spPr>
      </p:pic>
    </p:spTree>
    <p:extLst>
      <p:ext uri="{BB962C8B-B14F-4D97-AF65-F5344CB8AC3E}">
        <p14:creationId xmlns:p14="http://schemas.microsoft.com/office/powerpoint/2010/main" val="367313229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95" y="656404"/>
            <a:ext cx="8229600" cy="857250"/>
          </a:xfrm>
        </p:spPr>
        <p:txBody>
          <a:bodyPr/>
          <a:lstStyle/>
          <a:p>
            <a:pPr algn="ctr"/>
            <a:r>
              <a:rPr lang="en-US" dirty="0" smtClean="0"/>
              <a:t>Thank you! </a:t>
            </a:r>
            <a:br>
              <a:rPr lang="en-US" dirty="0" smtClean="0"/>
            </a:br>
            <a:r>
              <a:rPr lang="en-US" dirty="0" smtClean="0"/>
              <a:t>Questions? </a:t>
            </a:r>
            <a:endParaRPr lang="es-DO" dirty="0"/>
          </a:p>
        </p:txBody>
      </p:sp>
      <p:grpSp>
        <p:nvGrpSpPr>
          <p:cNvPr id="10" name="Group 9"/>
          <p:cNvGrpSpPr/>
          <p:nvPr/>
        </p:nvGrpSpPr>
        <p:grpSpPr>
          <a:xfrm>
            <a:off x="1385883" y="2211292"/>
            <a:ext cx="6480431" cy="2200306"/>
            <a:chOff x="1030283" y="2122392"/>
            <a:chExt cx="6480431" cy="220030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283" y="2131917"/>
              <a:ext cx="1529740" cy="219078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0023" y="2122392"/>
              <a:ext cx="1650230" cy="220030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0484" y="2122392"/>
              <a:ext cx="1650230" cy="220030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0254" y="2122392"/>
              <a:ext cx="1650230" cy="2200306"/>
            </a:xfrm>
            <a:prstGeom prst="rect">
              <a:avLst/>
            </a:prstGeom>
          </p:spPr>
        </p:pic>
      </p:grpSp>
    </p:spTree>
    <p:extLst>
      <p:ext uri="{BB962C8B-B14F-4D97-AF65-F5344CB8AC3E}">
        <p14:creationId xmlns:p14="http://schemas.microsoft.com/office/powerpoint/2010/main" val="20165963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974" y="911449"/>
            <a:ext cx="3156712" cy="2074411"/>
          </a:xfrm>
          <a:prstGeom prst="rect">
            <a:avLst/>
          </a:prstGeom>
        </p:spPr>
      </p:pic>
      <p:sp>
        <p:nvSpPr>
          <p:cNvPr id="6" name="Text Placeholder 5"/>
          <p:cNvSpPr txBox="1">
            <a:spLocks/>
          </p:cNvSpPr>
          <p:nvPr/>
        </p:nvSpPr>
        <p:spPr bwMode="auto">
          <a:xfrm>
            <a:off x="545338" y="1269955"/>
            <a:ext cx="4514850" cy="32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D8B00"/>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880039"/>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6A0D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200" dirty="0" smtClean="0"/>
              <a:t>American Indians and Alaska Natives share a connection to lifeways that can sustain health and wellness.</a:t>
            </a:r>
          </a:p>
          <a:p>
            <a:pPr marL="0" indent="0">
              <a:spcBef>
                <a:spcPts val="0"/>
              </a:spcBef>
              <a:buNone/>
            </a:pPr>
            <a:endParaRPr lang="en-US" sz="2200" b="1" dirty="0"/>
          </a:p>
          <a:p>
            <a:pPr marL="0" indent="0">
              <a:spcBef>
                <a:spcPts val="0"/>
              </a:spcBef>
              <a:buNone/>
            </a:pPr>
            <a:r>
              <a:rPr lang="en-US" sz="2200" dirty="0" smtClean="0"/>
              <a:t>CDC’s Tribal Advisory Committee:</a:t>
            </a:r>
          </a:p>
          <a:p>
            <a:pPr marL="0" indent="0">
              <a:spcBef>
                <a:spcPts val="0"/>
              </a:spcBef>
              <a:buNone/>
            </a:pPr>
            <a:r>
              <a:rPr lang="en-US" sz="2200" dirty="0" smtClean="0"/>
              <a:t>Find ways to work directly with tribes and tribal organizations to build on strengths to improve health.</a:t>
            </a:r>
          </a:p>
          <a:p>
            <a:pPr marL="0" indent="0" algn="ctr">
              <a:spcBef>
                <a:spcPts val="0"/>
              </a:spcBef>
              <a:buFont typeface="Wingdings" panose="05000000000000000000" pitchFamily="2" charset="2"/>
              <a:buNone/>
            </a:pPr>
            <a:endParaRPr lang="es-DO" sz="2200" dirty="0"/>
          </a:p>
        </p:txBody>
      </p:sp>
      <p:sp>
        <p:nvSpPr>
          <p:cNvPr id="7" name="Title 1"/>
          <p:cNvSpPr>
            <a:spLocks noGrp="1"/>
          </p:cNvSpPr>
          <p:nvPr>
            <p:ph type="title"/>
          </p:nvPr>
        </p:nvSpPr>
        <p:spPr>
          <a:xfrm>
            <a:off x="0" y="-98821"/>
            <a:ext cx="8229600" cy="857250"/>
          </a:xfrm>
        </p:spPr>
        <p:txBody>
          <a:bodyPr/>
          <a:lstStyle/>
          <a:p>
            <a:pPr algn="ctr"/>
            <a:r>
              <a:rPr lang="en-US" dirty="0" smtClean="0"/>
              <a:t>Harnessing Solutions in Indian Country</a:t>
            </a:r>
            <a:endParaRPr lang="es-DO" dirty="0"/>
          </a:p>
        </p:txBody>
      </p:sp>
    </p:spTree>
    <p:extLst>
      <p:ext uri="{BB962C8B-B14F-4D97-AF65-F5344CB8AC3E}">
        <p14:creationId xmlns:p14="http://schemas.microsoft.com/office/powerpoint/2010/main" val="35007158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8229600" cy="857250"/>
          </a:xfrm>
        </p:spPr>
        <p:txBody>
          <a:bodyPr/>
          <a:lstStyle/>
          <a:p>
            <a:r>
              <a:rPr lang="en-US" dirty="0" smtClean="0"/>
              <a:t>Good Health and Wellness in Indian Country </a:t>
            </a:r>
            <a:endParaRPr lang="es-DO" dirty="0"/>
          </a:p>
        </p:txBody>
      </p:sp>
      <p:sp>
        <p:nvSpPr>
          <p:cNvPr id="3" name="Text Placeholder 2"/>
          <p:cNvSpPr>
            <a:spLocks noGrp="1"/>
          </p:cNvSpPr>
          <p:nvPr>
            <p:ph type="body" sz="quarter" idx="10"/>
          </p:nvPr>
        </p:nvSpPr>
        <p:spPr>
          <a:xfrm>
            <a:off x="190500" y="962025"/>
            <a:ext cx="8750300" cy="4098925"/>
          </a:xfrm>
        </p:spPr>
        <p:txBody>
          <a:bodyPr/>
          <a:lstStyle/>
          <a:p>
            <a:pPr lvl="0"/>
            <a:r>
              <a:rPr lang="en-US" sz="2200" dirty="0" smtClean="0">
                <a:solidFill>
                  <a:srgbClr val="000000"/>
                </a:solidFill>
              </a:rPr>
              <a:t>2014: </a:t>
            </a:r>
            <a:r>
              <a:rPr lang="en-US" sz="2200" dirty="0">
                <a:solidFill>
                  <a:srgbClr val="000000"/>
                </a:solidFill>
              </a:rPr>
              <a:t>5 </a:t>
            </a:r>
            <a:r>
              <a:rPr lang="en-US" sz="2200" dirty="0" smtClean="0">
                <a:solidFill>
                  <a:srgbClr val="000000"/>
                </a:solidFill>
              </a:rPr>
              <a:t>year, $15 million per year initiative</a:t>
            </a:r>
          </a:p>
          <a:p>
            <a:pPr lvl="0"/>
            <a:r>
              <a:rPr lang="en-US" sz="2200" dirty="0" smtClean="0">
                <a:solidFill>
                  <a:srgbClr val="000000"/>
                </a:solidFill>
              </a:rPr>
              <a:t>Funds tribes, tribal organizations and tribal </a:t>
            </a:r>
            <a:r>
              <a:rPr lang="en-US" sz="2200" dirty="0">
                <a:solidFill>
                  <a:srgbClr val="000000"/>
                </a:solidFill>
              </a:rPr>
              <a:t>e</a:t>
            </a:r>
            <a:r>
              <a:rPr lang="en-US" sz="2200" dirty="0" smtClean="0">
                <a:solidFill>
                  <a:srgbClr val="000000"/>
                </a:solidFill>
              </a:rPr>
              <a:t>pidemiology </a:t>
            </a:r>
            <a:r>
              <a:rPr lang="en-US" sz="2200" dirty="0">
                <a:solidFill>
                  <a:srgbClr val="000000"/>
                </a:solidFill>
              </a:rPr>
              <a:t>c</a:t>
            </a:r>
            <a:r>
              <a:rPr lang="en-US" sz="2200" dirty="0" smtClean="0">
                <a:solidFill>
                  <a:srgbClr val="000000"/>
                </a:solidFill>
              </a:rPr>
              <a:t>enters (TECs)</a:t>
            </a:r>
          </a:p>
          <a:p>
            <a:pPr lvl="0"/>
            <a:r>
              <a:rPr lang="en-US" sz="2200" dirty="0" smtClean="0">
                <a:solidFill>
                  <a:srgbClr val="000000"/>
                </a:solidFill>
              </a:rPr>
              <a:t>Long term goals:</a:t>
            </a:r>
          </a:p>
          <a:p>
            <a:pPr lvl="1"/>
            <a:r>
              <a:rPr lang="en-US" sz="1800" dirty="0" smtClean="0">
                <a:solidFill>
                  <a:srgbClr val="000000"/>
                </a:solidFill>
              </a:rPr>
              <a:t>Reduce rates of death and disability from tobacco use by 5%.</a:t>
            </a:r>
          </a:p>
          <a:p>
            <a:pPr lvl="1"/>
            <a:r>
              <a:rPr lang="en-US" sz="1800" dirty="0" smtClean="0">
                <a:solidFill>
                  <a:srgbClr val="000000"/>
                </a:solidFill>
              </a:rPr>
              <a:t>Reduce the prevalence of obesity by 3%.</a:t>
            </a:r>
          </a:p>
          <a:p>
            <a:pPr lvl="1"/>
            <a:r>
              <a:rPr lang="en-US" sz="1800" dirty="0" smtClean="0">
                <a:solidFill>
                  <a:srgbClr val="000000"/>
                </a:solidFill>
              </a:rPr>
              <a:t>Reduce rates of death and disability from diabetes, heart disease, and stroke by 3%</a:t>
            </a:r>
          </a:p>
          <a:p>
            <a:r>
              <a:rPr lang="en-US" sz="2200" dirty="0" smtClean="0">
                <a:solidFill>
                  <a:srgbClr val="000000"/>
                </a:solidFill>
              </a:rPr>
              <a:t>Evaluation </a:t>
            </a:r>
            <a:r>
              <a:rPr lang="en-US" sz="2200" dirty="0">
                <a:solidFill>
                  <a:srgbClr val="000000"/>
                </a:solidFill>
              </a:rPr>
              <a:t>coordinated by Urban Indian Health Institute </a:t>
            </a:r>
            <a:r>
              <a:rPr lang="en-US" sz="2200" dirty="0" smtClean="0">
                <a:solidFill>
                  <a:srgbClr val="000000"/>
                </a:solidFill>
              </a:rPr>
              <a:t>and TECs</a:t>
            </a:r>
          </a:p>
          <a:p>
            <a:r>
              <a:rPr lang="en-US" sz="2200" dirty="0" smtClean="0">
                <a:solidFill>
                  <a:srgbClr val="000000"/>
                </a:solidFill>
              </a:rPr>
              <a:t>Deep and broad reach in Indian Country</a:t>
            </a:r>
          </a:p>
          <a:p>
            <a:r>
              <a:rPr lang="en-US" sz="2200" dirty="0" smtClean="0">
                <a:solidFill>
                  <a:srgbClr val="000000"/>
                </a:solidFill>
              </a:rPr>
              <a:t>Communities of practice </a:t>
            </a:r>
          </a:p>
          <a:p>
            <a:r>
              <a:rPr lang="en-US" sz="2200" dirty="0" smtClean="0">
                <a:solidFill>
                  <a:srgbClr val="000000"/>
                </a:solidFill>
              </a:rPr>
              <a:t>Built for growth</a:t>
            </a:r>
            <a:endParaRPr lang="en-US" sz="2200" dirty="0">
              <a:solidFill>
                <a:srgbClr val="000000"/>
              </a:solidFill>
            </a:endParaRPr>
          </a:p>
        </p:txBody>
      </p:sp>
    </p:spTree>
    <p:extLst>
      <p:ext uri="{BB962C8B-B14F-4D97-AF65-F5344CB8AC3E}">
        <p14:creationId xmlns:p14="http://schemas.microsoft.com/office/powerpoint/2010/main" val="342985767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8229600" cy="857250"/>
          </a:xfrm>
        </p:spPr>
        <p:txBody>
          <a:bodyPr/>
          <a:lstStyle/>
          <a:p>
            <a:r>
              <a:rPr lang="en-US" dirty="0" smtClean="0"/>
              <a:t>Good Health and Wellness in Indian Country </a:t>
            </a:r>
            <a:endParaRPr lang="es-DO" dirty="0"/>
          </a:p>
        </p:txBody>
      </p:sp>
      <p:sp>
        <p:nvSpPr>
          <p:cNvPr id="3" name="Text Placeholder 2"/>
          <p:cNvSpPr>
            <a:spLocks noGrp="1"/>
          </p:cNvSpPr>
          <p:nvPr>
            <p:ph type="body" sz="quarter" idx="10"/>
          </p:nvPr>
        </p:nvSpPr>
        <p:spPr>
          <a:xfrm>
            <a:off x="190500" y="962025"/>
            <a:ext cx="8750300" cy="4098925"/>
          </a:xfrm>
        </p:spPr>
        <p:txBody>
          <a:bodyPr/>
          <a:lstStyle/>
          <a:p>
            <a:r>
              <a:rPr lang="en-US" sz="2200" dirty="0" smtClean="0">
                <a:solidFill>
                  <a:srgbClr val="000000"/>
                </a:solidFill>
              </a:rPr>
              <a:t>Implement effective, culturally connected strategies to:</a:t>
            </a:r>
          </a:p>
          <a:p>
            <a:pPr lvl="1"/>
            <a:r>
              <a:rPr lang="en-US" sz="2200" dirty="0" smtClean="0">
                <a:solidFill>
                  <a:srgbClr val="000000"/>
                </a:solidFill>
              </a:rPr>
              <a:t>Reduce commercial tobacco use</a:t>
            </a:r>
          </a:p>
          <a:p>
            <a:pPr lvl="1"/>
            <a:r>
              <a:rPr lang="en-US" sz="2200" dirty="0" smtClean="0">
                <a:solidFill>
                  <a:srgbClr val="000000"/>
                </a:solidFill>
              </a:rPr>
              <a:t>Protect against secondhand tobacco smoke</a:t>
            </a:r>
          </a:p>
          <a:p>
            <a:pPr lvl="1"/>
            <a:r>
              <a:rPr lang="en-US" sz="2200" dirty="0" smtClean="0">
                <a:solidFill>
                  <a:srgbClr val="000000"/>
                </a:solidFill>
              </a:rPr>
              <a:t>Improve nutrition</a:t>
            </a:r>
          </a:p>
          <a:p>
            <a:pPr lvl="2"/>
            <a:r>
              <a:rPr lang="en-US" sz="2200" dirty="0" smtClean="0">
                <a:solidFill>
                  <a:srgbClr val="000000"/>
                </a:solidFill>
              </a:rPr>
              <a:t>Increase access to healthy traditional foods</a:t>
            </a:r>
          </a:p>
          <a:p>
            <a:pPr lvl="2"/>
            <a:r>
              <a:rPr lang="en-US" sz="2200" dirty="0" smtClean="0">
                <a:solidFill>
                  <a:srgbClr val="000000"/>
                </a:solidFill>
              </a:rPr>
              <a:t>Reduce use of low nutrition foods and beverages</a:t>
            </a:r>
          </a:p>
          <a:p>
            <a:pPr lvl="1"/>
            <a:r>
              <a:rPr lang="en-US" sz="2200" dirty="0" smtClean="0">
                <a:solidFill>
                  <a:srgbClr val="000000"/>
                </a:solidFill>
              </a:rPr>
              <a:t>Increase physical activity</a:t>
            </a:r>
          </a:p>
          <a:p>
            <a:pPr lvl="2"/>
            <a:r>
              <a:rPr lang="en-US" sz="2200" dirty="0" smtClean="0">
                <a:solidFill>
                  <a:srgbClr val="000000"/>
                </a:solidFill>
              </a:rPr>
              <a:t>“Reclaim” traditional games</a:t>
            </a:r>
          </a:p>
          <a:p>
            <a:pPr lvl="2"/>
            <a:r>
              <a:rPr lang="en-US" sz="2200" dirty="0" smtClean="0">
                <a:solidFill>
                  <a:srgbClr val="000000"/>
                </a:solidFill>
              </a:rPr>
              <a:t>Expand access to contemporary PA opportunities</a:t>
            </a:r>
            <a:endParaRPr lang="en-US" sz="2200" dirty="0">
              <a:solidFill>
                <a:srgbClr val="000000"/>
              </a:solidFill>
            </a:endParaRPr>
          </a:p>
        </p:txBody>
      </p:sp>
    </p:spTree>
    <p:extLst>
      <p:ext uri="{BB962C8B-B14F-4D97-AF65-F5344CB8AC3E}">
        <p14:creationId xmlns:p14="http://schemas.microsoft.com/office/powerpoint/2010/main" val="118686717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8229600" cy="857250"/>
          </a:xfrm>
        </p:spPr>
        <p:txBody>
          <a:bodyPr/>
          <a:lstStyle/>
          <a:p>
            <a:r>
              <a:rPr lang="en-US" dirty="0" smtClean="0"/>
              <a:t>Good Health and Wellness in Indian Country </a:t>
            </a:r>
            <a:endParaRPr lang="es-DO" dirty="0"/>
          </a:p>
        </p:txBody>
      </p:sp>
      <p:sp>
        <p:nvSpPr>
          <p:cNvPr id="3" name="Text Placeholder 2"/>
          <p:cNvSpPr>
            <a:spLocks noGrp="1"/>
          </p:cNvSpPr>
          <p:nvPr>
            <p:ph type="body" sz="quarter" idx="10"/>
          </p:nvPr>
        </p:nvSpPr>
        <p:spPr>
          <a:xfrm>
            <a:off x="190500" y="962025"/>
            <a:ext cx="8750300" cy="4098925"/>
          </a:xfrm>
        </p:spPr>
        <p:txBody>
          <a:bodyPr/>
          <a:lstStyle/>
          <a:p>
            <a:r>
              <a:rPr lang="en-US" sz="2200" dirty="0" smtClean="0">
                <a:solidFill>
                  <a:srgbClr val="000000"/>
                </a:solidFill>
              </a:rPr>
              <a:t>Implement effective, culturally connected strategies to:</a:t>
            </a:r>
          </a:p>
          <a:p>
            <a:pPr lvl="1"/>
            <a:r>
              <a:rPr lang="en-US" sz="2200" dirty="0" smtClean="0">
                <a:solidFill>
                  <a:srgbClr val="000000"/>
                </a:solidFill>
              </a:rPr>
              <a:t>Work with health systems to improve</a:t>
            </a:r>
          </a:p>
          <a:p>
            <a:pPr lvl="2"/>
            <a:r>
              <a:rPr lang="en-US" sz="2200" dirty="0" smtClean="0">
                <a:solidFill>
                  <a:srgbClr val="000000"/>
                </a:solidFill>
              </a:rPr>
              <a:t>Control of high blood pressure</a:t>
            </a:r>
          </a:p>
          <a:p>
            <a:pPr lvl="2"/>
            <a:r>
              <a:rPr lang="en-US" sz="2200" dirty="0" smtClean="0">
                <a:solidFill>
                  <a:srgbClr val="000000"/>
                </a:solidFill>
              </a:rPr>
              <a:t>Management of heart disease and diabetes</a:t>
            </a:r>
          </a:p>
          <a:p>
            <a:pPr lvl="1"/>
            <a:r>
              <a:rPr lang="en-US" sz="2200" dirty="0" smtClean="0">
                <a:solidFill>
                  <a:srgbClr val="000000"/>
                </a:solidFill>
              </a:rPr>
              <a:t>Prevent diabetes among those at high risk</a:t>
            </a:r>
          </a:p>
          <a:p>
            <a:pPr lvl="2"/>
            <a:r>
              <a:rPr lang="en-US" sz="2200" dirty="0" smtClean="0">
                <a:solidFill>
                  <a:srgbClr val="000000"/>
                </a:solidFill>
              </a:rPr>
              <a:t>Partnership with SDPI and DPP</a:t>
            </a:r>
          </a:p>
          <a:p>
            <a:pPr lvl="2"/>
            <a:r>
              <a:rPr lang="en-US" sz="2200" dirty="0" smtClean="0">
                <a:solidFill>
                  <a:srgbClr val="000000"/>
                </a:solidFill>
              </a:rPr>
              <a:t>“Wrap around” nutrition and physical activity support</a:t>
            </a:r>
            <a:endParaRPr lang="en-US" sz="2200" dirty="0">
              <a:solidFill>
                <a:srgbClr val="000000"/>
              </a:solidFill>
            </a:endParaRPr>
          </a:p>
        </p:txBody>
      </p:sp>
    </p:spTree>
    <p:extLst>
      <p:ext uri="{BB962C8B-B14F-4D97-AF65-F5344CB8AC3E}">
        <p14:creationId xmlns:p14="http://schemas.microsoft.com/office/powerpoint/2010/main" val="297741368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99" y="106679"/>
            <a:ext cx="7994469" cy="584675"/>
          </a:xfrm>
        </p:spPr>
        <p:txBody>
          <a:bodyPr/>
          <a:lstStyle/>
          <a:p>
            <a:r>
              <a:rPr lang="en-US" dirty="0" smtClean="0"/>
              <a:t>Current GHWIC Awardees and Activities </a:t>
            </a:r>
            <a:endParaRPr lang="es-DO" dirty="0"/>
          </a:p>
        </p:txBody>
      </p:sp>
      <p:sp>
        <p:nvSpPr>
          <p:cNvPr id="6" name="Content Placeholder 5"/>
          <p:cNvSpPr>
            <a:spLocks noGrp="1"/>
          </p:cNvSpPr>
          <p:nvPr>
            <p:ph idx="1"/>
          </p:nvPr>
        </p:nvSpPr>
        <p:spPr>
          <a:xfrm>
            <a:off x="330200" y="691355"/>
            <a:ext cx="3879669" cy="4327921"/>
          </a:xfrm>
          <a:ln w="19050">
            <a:noFill/>
          </a:ln>
        </p:spPr>
        <p:txBody>
          <a:bodyPr/>
          <a:lstStyle/>
          <a:p>
            <a:pPr marL="0" indent="0">
              <a:buNone/>
            </a:pPr>
            <a:r>
              <a:rPr lang="en-US" dirty="0" smtClean="0">
                <a:solidFill>
                  <a:srgbClr val="FF9900"/>
                </a:solidFill>
              </a:rPr>
              <a:t>Twelve Tribes </a:t>
            </a:r>
          </a:p>
          <a:p>
            <a:pPr lvl="0"/>
            <a:r>
              <a:rPr lang="en-US" sz="1600" b="0" dirty="0" smtClean="0"/>
              <a:t>Use community-chosen</a:t>
            </a:r>
            <a:r>
              <a:rPr lang="en-US" sz="1600" b="0" dirty="0"/>
              <a:t>, culturally adapted policies, systems and environmental improvements to achieve GHWIC’s long-term goals </a:t>
            </a:r>
          </a:p>
          <a:p>
            <a:r>
              <a:rPr lang="en-US" sz="1800" dirty="0" smtClean="0"/>
              <a:t>Year One Activities: </a:t>
            </a:r>
          </a:p>
          <a:p>
            <a:pPr lvl="1"/>
            <a:r>
              <a:rPr lang="en-US" sz="1600" dirty="0" smtClean="0"/>
              <a:t>Community Health Assessments </a:t>
            </a:r>
          </a:p>
          <a:p>
            <a:pPr lvl="1"/>
            <a:r>
              <a:rPr lang="en-US" sz="1600" dirty="0" smtClean="0"/>
              <a:t>Cross-sector workgroups</a:t>
            </a:r>
          </a:p>
          <a:p>
            <a:r>
              <a:rPr lang="en-US" sz="1800" dirty="0" smtClean="0"/>
              <a:t>Year Two Activities: </a:t>
            </a:r>
          </a:p>
          <a:p>
            <a:pPr lvl="1"/>
            <a:r>
              <a:rPr lang="en-US" sz="1600" dirty="0" smtClean="0"/>
              <a:t>Implement programs based on assessments and funding</a:t>
            </a:r>
            <a:endParaRPr lang="en-US" sz="1600" dirty="0"/>
          </a:p>
          <a:p>
            <a:endParaRPr lang="es-DO" dirty="0"/>
          </a:p>
        </p:txBody>
      </p:sp>
      <p:sp>
        <p:nvSpPr>
          <p:cNvPr id="7" name="Content Placeholder 6"/>
          <p:cNvSpPr>
            <a:spLocks noGrp="1"/>
          </p:cNvSpPr>
          <p:nvPr>
            <p:ph idx="10"/>
          </p:nvPr>
        </p:nvSpPr>
        <p:spPr>
          <a:xfrm>
            <a:off x="4781731" y="691355"/>
            <a:ext cx="3879669" cy="4327921"/>
          </a:xfrm>
          <a:ln w="19050">
            <a:noFill/>
          </a:ln>
        </p:spPr>
        <p:txBody>
          <a:bodyPr/>
          <a:lstStyle/>
          <a:p>
            <a:pPr marL="0" indent="0">
              <a:buNone/>
            </a:pPr>
            <a:r>
              <a:rPr lang="en-US" dirty="0" smtClean="0">
                <a:solidFill>
                  <a:srgbClr val="FF9900"/>
                </a:solidFill>
              </a:rPr>
              <a:t>Eleven Tribal Organizations</a:t>
            </a:r>
          </a:p>
          <a:p>
            <a:r>
              <a:rPr lang="en-US" sz="1600" b="0" dirty="0" smtClean="0"/>
              <a:t>Provide leadership</a:t>
            </a:r>
            <a:r>
              <a:rPr lang="en-US" sz="1600" b="0" dirty="0"/>
              <a:t>, training, technical assistance and resource support to tribes </a:t>
            </a:r>
            <a:r>
              <a:rPr lang="en-US" sz="1600" b="0" dirty="0" smtClean="0"/>
              <a:t>in Area</a:t>
            </a:r>
          </a:p>
          <a:p>
            <a:r>
              <a:rPr lang="en-US" sz="1800" dirty="0"/>
              <a:t>Year One Activities: </a:t>
            </a:r>
          </a:p>
          <a:p>
            <a:pPr lvl="1"/>
            <a:r>
              <a:rPr lang="en-US" sz="1600" dirty="0" smtClean="0"/>
              <a:t>Assess existing </a:t>
            </a:r>
            <a:r>
              <a:rPr lang="en-US" sz="1600" dirty="0"/>
              <a:t>infrastructure</a:t>
            </a:r>
          </a:p>
          <a:p>
            <a:pPr lvl="1"/>
            <a:r>
              <a:rPr lang="en-US" sz="1600" dirty="0" smtClean="0"/>
              <a:t>Support </a:t>
            </a:r>
            <a:r>
              <a:rPr lang="en-US" sz="1600" dirty="0"/>
              <a:t>tribes </a:t>
            </a:r>
            <a:r>
              <a:rPr lang="en-US" sz="1600" dirty="0" smtClean="0"/>
              <a:t>(“</a:t>
            </a:r>
            <a:r>
              <a:rPr lang="en-US" sz="1600" dirty="0" err="1" smtClean="0"/>
              <a:t>subawardees</a:t>
            </a:r>
            <a:r>
              <a:rPr lang="en-US" sz="1600" dirty="0" smtClean="0"/>
              <a:t>”) to strengthen </a:t>
            </a:r>
            <a:r>
              <a:rPr lang="en-US" sz="1600" dirty="0"/>
              <a:t>partnerships </a:t>
            </a:r>
            <a:r>
              <a:rPr lang="en-US" sz="1600" dirty="0" smtClean="0"/>
              <a:t>and implement strategies</a:t>
            </a:r>
          </a:p>
          <a:p>
            <a:r>
              <a:rPr lang="en-US" sz="1800" dirty="0" smtClean="0"/>
              <a:t>Years Two - Five </a:t>
            </a:r>
            <a:r>
              <a:rPr lang="en-US" sz="1800" dirty="0"/>
              <a:t>Activities: </a:t>
            </a:r>
          </a:p>
          <a:p>
            <a:pPr lvl="1"/>
            <a:r>
              <a:rPr lang="en-US" sz="1600" dirty="0"/>
              <a:t>Provide </a:t>
            </a:r>
            <a:r>
              <a:rPr lang="en-US" sz="1600" dirty="0" smtClean="0"/>
              <a:t>TA and resources to tribes</a:t>
            </a:r>
            <a:endParaRPr lang="en-US" sz="1600" dirty="0"/>
          </a:p>
          <a:p>
            <a:pPr lvl="1"/>
            <a:r>
              <a:rPr lang="en-US" sz="1600" dirty="0"/>
              <a:t>Provide </a:t>
            </a:r>
            <a:r>
              <a:rPr lang="en-US" sz="1600" dirty="0" smtClean="0"/>
              <a:t>evaluation assistance</a:t>
            </a:r>
            <a:endParaRPr lang="en-US" sz="1600" dirty="0"/>
          </a:p>
          <a:p>
            <a:endParaRPr lang="en-US" sz="1600" b="0" dirty="0">
              <a:solidFill>
                <a:schemeClr val="accent6"/>
              </a:solidFill>
            </a:endParaRPr>
          </a:p>
          <a:p>
            <a:pPr marL="0" indent="0">
              <a:buNone/>
            </a:pPr>
            <a:endParaRPr lang="es-DO" dirty="0"/>
          </a:p>
        </p:txBody>
      </p:sp>
    </p:spTree>
    <p:extLst>
      <p:ext uri="{BB962C8B-B14F-4D97-AF65-F5344CB8AC3E}">
        <p14:creationId xmlns:p14="http://schemas.microsoft.com/office/powerpoint/2010/main" val="222975387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br>
              <a:rPr lang="en-US" dirty="0" smtClean="0"/>
            </a:br>
            <a:r>
              <a:rPr lang="en-US" dirty="0" smtClean="0"/>
              <a:t> </a:t>
            </a:r>
            <a:endParaRPr lang="es-DO"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1800" y="1739690"/>
            <a:ext cx="2421199" cy="5926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274" y="634604"/>
            <a:ext cx="2630641" cy="27684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800" y="101333"/>
            <a:ext cx="1510014" cy="152986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067" y="1098214"/>
            <a:ext cx="2231677" cy="1659075"/>
          </a:xfrm>
          <a:prstGeom prst="rect">
            <a:avLst/>
          </a:prstGeom>
        </p:spPr>
      </p:pic>
      <p:sp>
        <p:nvSpPr>
          <p:cNvPr id="12" name="Rectangle 11"/>
          <p:cNvSpPr/>
          <p:nvPr/>
        </p:nvSpPr>
        <p:spPr>
          <a:xfrm>
            <a:off x="546100" y="3548896"/>
            <a:ext cx="8216899" cy="923330"/>
          </a:xfrm>
          <a:prstGeom prst="rect">
            <a:avLst/>
          </a:prstGeom>
        </p:spPr>
        <p:txBody>
          <a:bodyPr wrap="square">
            <a:spAutoFit/>
          </a:bodyPr>
          <a:lstStyle/>
          <a:p>
            <a:pPr marL="285750" indent="-285750">
              <a:buFont typeface="Wingdings" panose="05000000000000000000" pitchFamily="2" charset="2"/>
              <a:buChar char="§"/>
            </a:pPr>
            <a:r>
              <a:rPr lang="en-US" dirty="0">
                <a:solidFill>
                  <a:srgbClr val="EC881D"/>
                </a:solidFill>
                <a:latin typeface="Calibri" panose="020F0502020204030204" pitchFamily="34" charset="0"/>
              </a:rPr>
              <a:t>Eleven T</a:t>
            </a:r>
            <a:r>
              <a:rPr lang="en-US" dirty="0" smtClean="0">
                <a:solidFill>
                  <a:srgbClr val="EC881D"/>
                </a:solidFill>
                <a:latin typeface="Calibri" panose="020F0502020204030204" pitchFamily="34" charset="0"/>
              </a:rPr>
              <a:t>ribal Epidemiology Centers </a:t>
            </a:r>
            <a:r>
              <a:rPr lang="en-US" dirty="0" smtClean="0">
                <a:solidFill>
                  <a:schemeClr val="accent6"/>
                </a:solidFill>
                <a:latin typeface="Calibri" panose="020F0502020204030204" pitchFamily="34" charset="0"/>
              </a:rPr>
              <a:t>(TECs) </a:t>
            </a:r>
            <a:r>
              <a:rPr lang="en-US" dirty="0">
                <a:solidFill>
                  <a:schemeClr val="accent6"/>
                </a:solidFill>
                <a:latin typeface="Calibri" panose="020F0502020204030204" pitchFamily="34" charset="0"/>
              </a:rPr>
              <a:t>provide technical assistance to tribes and tribal organizations in </a:t>
            </a:r>
            <a:r>
              <a:rPr lang="en-US" dirty="0" smtClean="0">
                <a:solidFill>
                  <a:schemeClr val="accent6"/>
                </a:solidFill>
                <a:latin typeface="Calibri" panose="020F0502020204030204" pitchFamily="34" charset="0"/>
              </a:rPr>
              <a:t>area </a:t>
            </a:r>
            <a:r>
              <a:rPr lang="en-US" dirty="0">
                <a:solidFill>
                  <a:schemeClr val="accent6"/>
                </a:solidFill>
                <a:latin typeface="Calibri" panose="020F0502020204030204" pitchFamily="34" charset="0"/>
              </a:rPr>
              <a:t>to evaluate </a:t>
            </a:r>
            <a:r>
              <a:rPr lang="en-US" dirty="0" smtClean="0">
                <a:solidFill>
                  <a:schemeClr val="accent6"/>
                </a:solidFill>
                <a:latin typeface="Calibri" panose="020F0502020204030204" pitchFamily="34" charset="0"/>
              </a:rPr>
              <a:t>program impact. </a:t>
            </a:r>
          </a:p>
          <a:p>
            <a:pPr marL="285750" indent="-285750">
              <a:buFont typeface="Wingdings" panose="05000000000000000000" pitchFamily="2" charset="2"/>
              <a:buChar char="§"/>
            </a:pPr>
            <a:r>
              <a:rPr lang="en-US" dirty="0" smtClean="0">
                <a:solidFill>
                  <a:schemeClr val="accent6"/>
                </a:solidFill>
                <a:latin typeface="Calibri" panose="020F0502020204030204" pitchFamily="34" charset="0"/>
              </a:rPr>
              <a:t>The </a:t>
            </a:r>
            <a:r>
              <a:rPr lang="en-US" dirty="0">
                <a:solidFill>
                  <a:srgbClr val="EC881D"/>
                </a:solidFill>
                <a:latin typeface="Calibri" panose="020F0502020204030204" pitchFamily="34" charset="0"/>
              </a:rPr>
              <a:t>Urban Indian Health Institute</a:t>
            </a:r>
            <a:r>
              <a:rPr lang="en-US" dirty="0">
                <a:solidFill>
                  <a:schemeClr val="accent6"/>
                </a:solidFill>
                <a:latin typeface="Calibri" panose="020F0502020204030204" pitchFamily="34" charset="0"/>
              </a:rPr>
              <a:t> coordinates </a:t>
            </a:r>
            <a:r>
              <a:rPr lang="en-US" dirty="0" smtClean="0">
                <a:solidFill>
                  <a:schemeClr val="accent6"/>
                </a:solidFill>
                <a:latin typeface="Calibri" panose="020F0502020204030204" pitchFamily="34" charset="0"/>
              </a:rPr>
              <a:t>national </a:t>
            </a:r>
            <a:r>
              <a:rPr lang="en-US" dirty="0">
                <a:solidFill>
                  <a:schemeClr val="accent6"/>
                </a:solidFill>
                <a:latin typeface="Calibri" panose="020F0502020204030204" pitchFamily="34" charset="0"/>
              </a:rPr>
              <a:t>evaluation of GHWIC. </a:t>
            </a:r>
            <a:endParaRPr lang="es-DO" dirty="0">
              <a:solidFill>
                <a:schemeClr val="accent6"/>
              </a:solidFill>
              <a:latin typeface="Calibri" panose="020F0502020204030204" pitchFamily="34" charset="0"/>
            </a:endParaRPr>
          </a:p>
        </p:txBody>
      </p:sp>
    </p:spTree>
    <p:extLst>
      <p:ext uri="{BB962C8B-B14F-4D97-AF65-F5344CB8AC3E}">
        <p14:creationId xmlns:p14="http://schemas.microsoft.com/office/powerpoint/2010/main" val="104229243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0"/>
            <a:ext cx="8229600" cy="857250"/>
          </a:xfrm>
        </p:spPr>
        <p:txBody>
          <a:bodyPr/>
          <a:lstStyle/>
          <a:p>
            <a:r>
              <a:rPr lang="en-US" dirty="0" smtClean="0"/>
              <a:t>Program Achievements </a:t>
            </a:r>
            <a:endParaRPr lang="es-DO" dirty="0"/>
          </a:p>
        </p:txBody>
      </p:sp>
      <p:sp>
        <p:nvSpPr>
          <p:cNvPr id="3" name="Text Placeholder 2"/>
          <p:cNvSpPr>
            <a:spLocks noGrp="1"/>
          </p:cNvSpPr>
          <p:nvPr>
            <p:ph type="body" sz="quarter" idx="10"/>
          </p:nvPr>
        </p:nvSpPr>
        <p:spPr>
          <a:xfrm>
            <a:off x="373380" y="1009651"/>
            <a:ext cx="8435340" cy="3615689"/>
          </a:xfrm>
        </p:spPr>
        <p:txBody>
          <a:bodyPr/>
          <a:lstStyle/>
          <a:p>
            <a:pPr marL="0" indent="0" algn="ctr">
              <a:buNone/>
            </a:pPr>
            <a:r>
              <a:rPr lang="en-US" dirty="0"/>
              <a:t>GHWIC </a:t>
            </a:r>
            <a:r>
              <a:rPr lang="en-US" dirty="0" smtClean="0"/>
              <a:t>work: coordinated</a:t>
            </a:r>
            <a:r>
              <a:rPr lang="en-US" dirty="0"/>
              <a:t>, </a:t>
            </a:r>
            <a:r>
              <a:rPr lang="en-US" dirty="0" smtClean="0"/>
              <a:t>holistic </a:t>
            </a:r>
            <a:r>
              <a:rPr lang="en-US" dirty="0"/>
              <a:t>tribally-driven approach to strengthen </a:t>
            </a:r>
            <a:r>
              <a:rPr lang="en-US" dirty="0" smtClean="0"/>
              <a:t>capacity to </a:t>
            </a:r>
            <a:r>
              <a:rPr lang="en-US" dirty="0"/>
              <a:t>improve </a:t>
            </a:r>
            <a:r>
              <a:rPr lang="en-US" dirty="0" smtClean="0"/>
              <a:t>health </a:t>
            </a:r>
            <a:r>
              <a:rPr lang="en-US" dirty="0"/>
              <a:t>of American Indians and Alaska </a:t>
            </a:r>
            <a:r>
              <a:rPr lang="en-US" dirty="0" smtClean="0"/>
              <a:t>Natives</a:t>
            </a:r>
            <a:r>
              <a:rPr lang="en-US" dirty="0"/>
              <a:t>. </a:t>
            </a:r>
          </a:p>
          <a:p>
            <a:pPr marL="0" indent="0">
              <a:buNone/>
            </a:pPr>
            <a:endParaRPr lang="en-US" sz="1800" i="1" dirty="0" smtClean="0"/>
          </a:p>
          <a:p>
            <a:pPr marL="0" indent="0">
              <a:buNone/>
            </a:pPr>
            <a:r>
              <a:rPr lang="en-US" sz="1800" i="1" dirty="0" smtClean="0"/>
              <a:t>Examples:</a:t>
            </a:r>
            <a:endParaRPr lang="en-US" sz="1800" i="1" dirty="0"/>
          </a:p>
          <a:p>
            <a:r>
              <a:rPr lang="en-US" sz="1800" dirty="0" smtClean="0"/>
              <a:t>CRIHB: </a:t>
            </a:r>
          </a:p>
          <a:p>
            <a:pPr lvl="1"/>
            <a:r>
              <a:rPr lang="en-US" sz="1800" dirty="0" smtClean="0"/>
              <a:t>Redwood </a:t>
            </a:r>
            <a:r>
              <a:rPr lang="en-US" sz="1800" dirty="0"/>
              <a:t>Valley Rancheria </a:t>
            </a:r>
            <a:r>
              <a:rPr lang="en-US" sz="1800" dirty="0" smtClean="0"/>
              <a:t>adopted nutrition </a:t>
            </a:r>
            <a:r>
              <a:rPr lang="en-US" sz="1800" dirty="0"/>
              <a:t>guidelines </a:t>
            </a:r>
            <a:r>
              <a:rPr lang="en-US" sz="1800" dirty="0" smtClean="0"/>
              <a:t>for Tribal activities</a:t>
            </a:r>
          </a:p>
          <a:p>
            <a:pPr lvl="1"/>
            <a:r>
              <a:rPr lang="en-US" sz="1800" dirty="0" smtClean="0"/>
              <a:t>Greenville Rancheria increased access to healthy foods and beverages through Living Well Program…</a:t>
            </a:r>
          </a:p>
          <a:p>
            <a:r>
              <a:rPr lang="en-US" sz="1800" dirty="0" smtClean="0"/>
              <a:t>NPAIHB:</a:t>
            </a:r>
          </a:p>
          <a:p>
            <a:pPr lvl="1"/>
            <a:r>
              <a:rPr lang="en-US" sz="1800" dirty="0" smtClean="0"/>
              <a:t>Port </a:t>
            </a:r>
            <a:r>
              <a:rPr lang="en-US" sz="1800" dirty="0"/>
              <a:t>Gamble S'Klallam </a:t>
            </a:r>
            <a:r>
              <a:rPr lang="en-US" sz="1800" dirty="0" smtClean="0"/>
              <a:t>Tribe implemented case-management teams to include behavioral health and social services</a:t>
            </a:r>
          </a:p>
          <a:p>
            <a:pPr lvl="1"/>
            <a:endParaRPr lang="en-US" sz="1800" dirty="0"/>
          </a:p>
          <a:p>
            <a:endParaRPr lang="en-US" dirty="0" smtClean="0"/>
          </a:p>
          <a:p>
            <a:endParaRPr lang="en-US" dirty="0" smtClean="0"/>
          </a:p>
          <a:p>
            <a:pPr marL="0" indent="0" algn="ctr">
              <a:buNone/>
            </a:pPr>
            <a:endParaRPr lang="en-US" dirty="0"/>
          </a:p>
          <a:p>
            <a:endParaRPr lang="es-DO" dirty="0"/>
          </a:p>
        </p:txBody>
      </p:sp>
    </p:spTree>
    <p:extLst>
      <p:ext uri="{BB962C8B-B14F-4D97-AF65-F5344CB8AC3E}">
        <p14:creationId xmlns:p14="http://schemas.microsoft.com/office/powerpoint/2010/main" val="37752629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87049" y="0"/>
            <a:ext cx="6928251" cy="4953000"/>
          </a:xfrm>
          <a:prstGeom prst="rect">
            <a:avLst/>
          </a:prstGeom>
        </p:spPr>
      </p:pic>
    </p:spTree>
    <p:extLst>
      <p:ext uri="{BB962C8B-B14F-4D97-AF65-F5344CB8AC3E}">
        <p14:creationId xmlns:p14="http://schemas.microsoft.com/office/powerpoint/2010/main" val="224435240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1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4799</TotalTime>
  <Words>746</Words>
  <Application>Microsoft Office PowerPoint</Application>
  <PresentationFormat>On-screen Show (16:9)</PresentationFormat>
  <Paragraphs>118</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Courier New</vt:lpstr>
      <vt:lpstr>Myriad Web Pro</vt:lpstr>
      <vt:lpstr>Wingdings</vt:lpstr>
      <vt:lpstr>NCEH_ATSDR_combined</vt:lpstr>
      <vt:lpstr>Good Health and Wellness in Indian Country </vt:lpstr>
      <vt:lpstr>Harnessing Solutions in Indian Country</vt:lpstr>
      <vt:lpstr>Good Health and Wellness in Indian Country </vt:lpstr>
      <vt:lpstr>Good Health and Wellness in Indian Country </vt:lpstr>
      <vt:lpstr>Good Health and Wellness in Indian Country </vt:lpstr>
      <vt:lpstr>Current GHWIC Awardees and Activities </vt:lpstr>
      <vt:lpstr>Evaluation  </vt:lpstr>
      <vt:lpstr>Program Achievements </vt:lpstr>
      <vt:lpstr>PowerPoint Presentation</vt:lpstr>
      <vt:lpstr>Broad and deep reach into Indian Country Through sub-awards, grantees are reaching many tribes in their areas</vt:lpstr>
      <vt:lpstr>Next: Expanding the model</vt:lpstr>
      <vt:lpstr>Tribal Practices – Seven Themes</vt:lpstr>
      <vt:lpstr>Thank you!  Questions? </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Lisa Griggs</cp:lastModifiedBy>
  <cp:revision>280</cp:revision>
  <cp:lastPrinted>2017-03-26T20:26:37Z</cp:lastPrinted>
  <dcterms:created xsi:type="dcterms:W3CDTF">2011-03-17T17:43:16Z</dcterms:created>
  <dcterms:modified xsi:type="dcterms:W3CDTF">2017-07-13T12:56:14Z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