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79" r:id="rId2"/>
  </p:sldMasterIdLst>
  <p:notesMasterIdLst>
    <p:notesMasterId r:id="rId32"/>
  </p:notesMasterIdLst>
  <p:handoutMasterIdLst>
    <p:handoutMasterId r:id="rId33"/>
  </p:handoutMasterIdLst>
  <p:sldIdLst>
    <p:sldId id="457" r:id="rId3"/>
    <p:sldId id="510" r:id="rId4"/>
    <p:sldId id="563" r:id="rId5"/>
    <p:sldId id="571" r:id="rId6"/>
    <p:sldId id="573" r:id="rId7"/>
    <p:sldId id="580" r:id="rId8"/>
    <p:sldId id="567" r:id="rId9"/>
    <p:sldId id="576" r:id="rId10"/>
    <p:sldId id="577" r:id="rId11"/>
    <p:sldId id="578" r:id="rId12"/>
    <p:sldId id="569" r:id="rId13"/>
    <p:sldId id="564" r:id="rId14"/>
    <p:sldId id="581" r:id="rId15"/>
    <p:sldId id="582" r:id="rId16"/>
    <p:sldId id="570" r:id="rId17"/>
    <p:sldId id="558" r:id="rId18"/>
    <p:sldId id="538" r:id="rId19"/>
    <p:sldId id="536" r:id="rId20"/>
    <p:sldId id="551" r:id="rId21"/>
    <p:sldId id="574" r:id="rId22"/>
    <p:sldId id="575" r:id="rId23"/>
    <p:sldId id="559" r:id="rId24"/>
    <p:sldId id="560" r:id="rId25"/>
    <p:sldId id="584" r:id="rId26"/>
    <p:sldId id="579" r:id="rId27"/>
    <p:sldId id="561" r:id="rId28"/>
    <p:sldId id="514" r:id="rId29"/>
    <p:sldId id="583" r:id="rId30"/>
    <p:sldId id="524" r:id="rId31"/>
  </p:sldIdLst>
  <p:sldSz cx="9144000" cy="6858000" type="screen4x3"/>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65" autoAdjust="0"/>
    <p:restoredTop sz="75701" autoAdjust="0"/>
  </p:normalViewPr>
  <p:slideViewPr>
    <p:cSldViewPr>
      <p:cViewPr>
        <p:scale>
          <a:sx n="54" d="100"/>
          <a:sy n="54" d="100"/>
        </p:scale>
        <p:origin x="-1188" y="-72"/>
      </p:cViewPr>
      <p:guideLst>
        <p:guide orient="horz" pos="2160"/>
        <p:guide pos="2880"/>
      </p:guideLst>
    </p:cSldViewPr>
  </p:slideViewPr>
  <p:notesTextViewPr>
    <p:cViewPr>
      <p:scale>
        <a:sx n="100" d="100"/>
        <a:sy n="100" d="100"/>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lenaker\Documents\ykhc%20access%20levels%20of%20servic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aseline="0" dirty="0" smtClean="0"/>
              <a:t>YKHC Service Distribution: 2009 vs. </a:t>
            </a:r>
            <a:r>
              <a:rPr lang="en-US" sz="1400" baseline="0" dirty="0"/>
              <a:t>2014</a:t>
            </a:r>
            <a:endParaRPr lang="en-US" sz="1400" dirty="0"/>
          </a:p>
        </c:rich>
      </c:tx>
      <c:layout>
        <c:manualLayout>
          <c:xMode val="edge"/>
          <c:yMode val="edge"/>
          <c:x val="0.11217290622739234"/>
          <c:y val="1.3098477516858702E-2"/>
        </c:manualLayout>
      </c:layout>
      <c:overlay val="0"/>
      <c:spPr>
        <a:noFill/>
        <a:ln>
          <a:noFill/>
        </a:ln>
        <a:effectLst/>
      </c:spPr>
    </c:title>
    <c:autoTitleDeleted val="0"/>
    <c:plotArea>
      <c:layout/>
      <c:barChart>
        <c:barDir val="col"/>
        <c:grouping val="clustered"/>
        <c:varyColors val="0"/>
        <c:ser>
          <c:idx val="0"/>
          <c:order val="0"/>
          <c:tx>
            <c:strRef>
              <c:f>Sheet1!$K$3</c:f>
              <c:strCache>
                <c:ptCount val="1"/>
                <c:pt idx="0">
                  <c:v>2009</c:v>
                </c:pt>
              </c:strCache>
            </c:strRef>
          </c:tx>
          <c:spPr>
            <a:solidFill>
              <a:schemeClr val="accent1"/>
            </a:solidFill>
            <a:ln>
              <a:noFill/>
            </a:ln>
            <a:effectLst/>
          </c:spPr>
          <c:invertIfNegative val="0"/>
          <c:cat>
            <c:strRef>
              <c:f>Sheet1!$J$4:$J$6</c:f>
              <c:strCache>
                <c:ptCount val="3"/>
                <c:pt idx="0">
                  <c:v>Emergency Care</c:v>
                </c:pt>
                <c:pt idx="1">
                  <c:v>Preventative</c:v>
                </c:pt>
                <c:pt idx="2">
                  <c:v>Basic</c:v>
                </c:pt>
              </c:strCache>
            </c:strRef>
          </c:cat>
          <c:val>
            <c:numRef>
              <c:f>Sheet1!$K$4:$K$6</c:f>
              <c:numCache>
                <c:formatCode>0%</c:formatCode>
                <c:ptCount val="3"/>
                <c:pt idx="0">
                  <c:v>0.38395491876133253</c:v>
                </c:pt>
                <c:pt idx="1">
                  <c:v>0.28000000000000003</c:v>
                </c:pt>
                <c:pt idx="2">
                  <c:v>0.25</c:v>
                </c:pt>
              </c:numCache>
            </c:numRef>
          </c:val>
        </c:ser>
        <c:ser>
          <c:idx val="1"/>
          <c:order val="1"/>
          <c:tx>
            <c:strRef>
              <c:f>Sheet1!$L$3</c:f>
              <c:strCache>
                <c:ptCount val="1"/>
                <c:pt idx="0">
                  <c:v>2014</c:v>
                </c:pt>
              </c:strCache>
            </c:strRef>
          </c:tx>
          <c:spPr>
            <a:solidFill>
              <a:srgbClr val="FFC000"/>
            </a:solidFill>
            <a:ln>
              <a:solidFill>
                <a:srgbClr val="FFC000"/>
              </a:solidFill>
            </a:ln>
            <a:effectLst/>
          </c:spPr>
          <c:invertIfNegative val="0"/>
          <c:cat>
            <c:strRef>
              <c:f>Sheet1!$J$4:$J$6</c:f>
              <c:strCache>
                <c:ptCount val="3"/>
                <c:pt idx="0">
                  <c:v>Emergency Care</c:v>
                </c:pt>
                <c:pt idx="1">
                  <c:v>Preventative</c:v>
                </c:pt>
                <c:pt idx="2">
                  <c:v>Basic</c:v>
                </c:pt>
              </c:strCache>
            </c:strRef>
          </c:cat>
          <c:val>
            <c:numRef>
              <c:f>Sheet1!$L$4:$L$6</c:f>
              <c:numCache>
                <c:formatCode>0%</c:formatCode>
                <c:ptCount val="3"/>
                <c:pt idx="0">
                  <c:v>0.24168408034457758</c:v>
                </c:pt>
                <c:pt idx="1">
                  <c:v>0.42</c:v>
                </c:pt>
                <c:pt idx="2">
                  <c:v>0.24</c:v>
                </c:pt>
              </c:numCache>
            </c:numRef>
          </c:val>
        </c:ser>
        <c:dLbls>
          <c:showLegendKey val="0"/>
          <c:showVal val="0"/>
          <c:showCatName val="0"/>
          <c:showSerName val="0"/>
          <c:showPercent val="0"/>
          <c:showBubbleSize val="0"/>
        </c:dLbls>
        <c:gapWidth val="219"/>
        <c:overlap val="-27"/>
        <c:axId val="38621568"/>
        <c:axId val="38623104"/>
      </c:barChart>
      <c:catAx>
        <c:axId val="3862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623104"/>
        <c:crosses val="autoZero"/>
        <c:auto val="1"/>
        <c:lblAlgn val="ctr"/>
        <c:lblOffset val="100"/>
        <c:noMultiLvlLbl val="0"/>
      </c:catAx>
      <c:valAx>
        <c:axId val="38623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621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8475" cy="465138"/>
          </a:xfrm>
          <a:prstGeom prst="rect">
            <a:avLst/>
          </a:prstGeom>
        </p:spPr>
        <p:txBody>
          <a:bodyPr vert="horz" lIns="91408" tIns="45703" rIns="91408" bIns="45703" rtlCol="0"/>
          <a:lstStyle>
            <a:lvl1pPr algn="l">
              <a:defRPr sz="1200"/>
            </a:lvl1pPr>
          </a:lstStyle>
          <a:p>
            <a:endParaRPr lang="en-US"/>
          </a:p>
        </p:txBody>
      </p:sp>
      <p:sp>
        <p:nvSpPr>
          <p:cNvPr id="3" name="Date Placeholder 2"/>
          <p:cNvSpPr>
            <a:spLocks noGrp="1"/>
          </p:cNvSpPr>
          <p:nvPr>
            <p:ph type="dt" sz="quarter" idx="1"/>
          </p:nvPr>
        </p:nvSpPr>
        <p:spPr>
          <a:xfrm>
            <a:off x="3970340" y="2"/>
            <a:ext cx="3038475" cy="465138"/>
          </a:xfrm>
          <a:prstGeom prst="rect">
            <a:avLst/>
          </a:prstGeom>
        </p:spPr>
        <p:txBody>
          <a:bodyPr vert="horz" lIns="91408" tIns="45703" rIns="91408" bIns="45703" rtlCol="0"/>
          <a:lstStyle>
            <a:lvl1pPr algn="r">
              <a:defRPr sz="1200"/>
            </a:lvl1pPr>
          </a:lstStyle>
          <a:p>
            <a:fld id="{25235B15-4278-4F7D-A303-3851778946D0}" type="datetimeFigureOut">
              <a:rPr lang="en-US" smtClean="0"/>
              <a:pPr/>
              <a:t>7/14/2017</a:t>
            </a:fld>
            <a:endParaRPr lang="en-US"/>
          </a:p>
        </p:txBody>
      </p:sp>
      <p:sp>
        <p:nvSpPr>
          <p:cNvPr id="4" name="Footer Placeholder 3"/>
          <p:cNvSpPr>
            <a:spLocks noGrp="1"/>
          </p:cNvSpPr>
          <p:nvPr>
            <p:ph type="ftr" sz="quarter" idx="2"/>
          </p:nvPr>
        </p:nvSpPr>
        <p:spPr>
          <a:xfrm>
            <a:off x="3" y="8829677"/>
            <a:ext cx="3038475" cy="465138"/>
          </a:xfrm>
          <a:prstGeom prst="rect">
            <a:avLst/>
          </a:prstGeom>
        </p:spPr>
        <p:txBody>
          <a:bodyPr vert="horz" lIns="91408" tIns="45703" rIns="91408" bIns="45703"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7"/>
            <a:ext cx="3038475" cy="465138"/>
          </a:xfrm>
          <a:prstGeom prst="rect">
            <a:avLst/>
          </a:prstGeom>
        </p:spPr>
        <p:txBody>
          <a:bodyPr vert="horz" lIns="91408" tIns="45703" rIns="91408" bIns="45703" rtlCol="0" anchor="b"/>
          <a:lstStyle>
            <a:lvl1pPr algn="r">
              <a:defRPr sz="1200"/>
            </a:lvl1pPr>
          </a:lstStyle>
          <a:p>
            <a:fld id="{32AD9426-F060-419C-A34C-4C8A21753A59}" type="slidenum">
              <a:rPr lang="en-US" smtClean="0"/>
              <a:pPr/>
              <a:t>‹#›</a:t>
            </a:fld>
            <a:endParaRPr lang="en-US"/>
          </a:p>
        </p:txBody>
      </p:sp>
    </p:spTree>
    <p:extLst>
      <p:ext uri="{BB962C8B-B14F-4D97-AF65-F5344CB8AC3E}">
        <p14:creationId xmlns:p14="http://schemas.microsoft.com/office/powerpoint/2010/main" val="3943118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5" tIns="46574" rIns="93145" bIns="4657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45" tIns="46574" rIns="93145" bIns="46574" rtlCol="0"/>
          <a:lstStyle>
            <a:lvl1pPr algn="r">
              <a:defRPr sz="1200"/>
            </a:lvl1pPr>
          </a:lstStyle>
          <a:p>
            <a:fld id="{7D2502FA-F8EB-469C-9490-72CD0A3E30E2}" type="datetimeFigureOut">
              <a:rPr lang="en-US" smtClean="0"/>
              <a:pPr/>
              <a:t>7/14/2017</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3145" tIns="46574" rIns="93145" bIns="46574" rtlCol="0" anchor="ctr"/>
          <a:lstStyle/>
          <a:p>
            <a:endParaRPr lang="en-US"/>
          </a:p>
        </p:txBody>
      </p:sp>
      <p:sp>
        <p:nvSpPr>
          <p:cNvPr id="5" name="Notes Placeholder 4"/>
          <p:cNvSpPr>
            <a:spLocks noGrp="1"/>
          </p:cNvSpPr>
          <p:nvPr>
            <p:ph type="body" sz="quarter" idx="3"/>
          </p:nvPr>
        </p:nvSpPr>
        <p:spPr>
          <a:xfrm>
            <a:off x="701041" y="4415793"/>
            <a:ext cx="5608320" cy="4183380"/>
          </a:xfrm>
          <a:prstGeom prst="rect">
            <a:avLst/>
          </a:prstGeom>
        </p:spPr>
        <p:txBody>
          <a:bodyPr vert="horz" lIns="93145" tIns="46574" rIns="93145" bIns="465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9"/>
            <a:ext cx="3037840" cy="464820"/>
          </a:xfrm>
          <a:prstGeom prst="rect">
            <a:avLst/>
          </a:prstGeom>
        </p:spPr>
        <p:txBody>
          <a:bodyPr vert="horz" lIns="93145" tIns="46574" rIns="93145" bIns="4657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45" tIns="46574" rIns="93145" bIns="46574" rtlCol="0" anchor="b"/>
          <a:lstStyle>
            <a:lvl1pPr algn="r">
              <a:defRPr sz="1200"/>
            </a:lvl1pPr>
          </a:lstStyle>
          <a:p>
            <a:fld id="{CA426E1C-57F7-4A85-BF8E-7A33950BE469}" type="slidenum">
              <a:rPr lang="en-US" smtClean="0"/>
              <a:pPr/>
              <a:t>‹#›</a:t>
            </a:fld>
            <a:endParaRPr lang="en-US"/>
          </a:p>
        </p:txBody>
      </p:sp>
    </p:spTree>
    <p:extLst>
      <p:ext uri="{BB962C8B-B14F-4D97-AF65-F5344CB8AC3E}">
        <p14:creationId xmlns:p14="http://schemas.microsoft.com/office/powerpoint/2010/main" val="344430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a:t>
            </a:r>
          </a:p>
          <a:p>
            <a:r>
              <a:rPr lang="en-US" dirty="0" smtClean="0"/>
              <a:t>My</a:t>
            </a:r>
            <a:r>
              <a:rPr lang="en-US" baseline="0" dirty="0" smtClean="0"/>
              <a:t> name is Christina Peters, I am the oral health project director for the Northwest Portland Area Indian Health Board and I’m really pleased to be here today to talk to you about the work we are doing in the Portland Area. I am going to start by attempting to cram about 5 hours of presentation on what the CHAP program is, the history of our work and the opportunity for economic development into about 10 minutes. So please don’t hesitate to ask questions, find me later for a deeper discussion, or google everything I say. But just remember, at the end I have an ask so please at least pay attention to that part </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a:t>
            </a:fld>
            <a:endParaRPr lang="en-US"/>
          </a:p>
        </p:txBody>
      </p:sp>
    </p:spTree>
    <p:extLst>
      <p:ext uri="{BB962C8B-B14F-4D97-AF65-F5344CB8AC3E}">
        <p14:creationId xmlns:p14="http://schemas.microsoft.com/office/powerpoint/2010/main" val="194142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why did a light come on for</a:t>
            </a:r>
            <a:r>
              <a:rPr lang="en-US" baseline="0" dirty="0" smtClean="0"/>
              <a:t> Chairman </a:t>
            </a:r>
            <a:r>
              <a:rPr lang="en-US" baseline="0" dirty="0" err="1" smtClean="0"/>
              <a:t>Cladoosby</a:t>
            </a:r>
            <a:r>
              <a:rPr lang="en-US" baseline="0" dirty="0" smtClean="0"/>
              <a:t>?</a:t>
            </a:r>
          </a:p>
          <a:p>
            <a:r>
              <a:rPr lang="en-US" baseline="0" dirty="0" smtClean="0"/>
              <a:t>Because it is a good idea. . . And because it is a program built by tribal communities. It evolved in tribal communities and in the case of DHATs,  the dental association is vehemently opposed to it and has spent a lot of resources fighting it because the system is working for them. . . It however is not working in many of our communities and Chairman </a:t>
            </a:r>
            <a:r>
              <a:rPr lang="en-US" baseline="0" dirty="0" err="1" smtClean="0"/>
              <a:t>Cladoosby</a:t>
            </a:r>
            <a:r>
              <a:rPr lang="en-US" baseline="0" dirty="0" smtClean="0"/>
              <a:t> has been a tireless advocate for this “disruptive technology” this systemic change to how health care is delivered in your communities.</a:t>
            </a:r>
            <a:endParaRPr lang="en-US" dirty="0" smtClean="0"/>
          </a:p>
          <a:p>
            <a:pPr>
              <a:buClr>
                <a:srgbClr val="B10004"/>
              </a:buClr>
            </a:pPr>
            <a:endParaRPr lang="en-US" altLang="en-US" dirty="0" smtClean="0"/>
          </a:p>
          <a:p>
            <a:pPr>
              <a:buClr>
                <a:srgbClr val="B10004"/>
              </a:buClr>
            </a:pPr>
            <a:r>
              <a:rPr lang="en-US" altLang="en-US" dirty="0" smtClean="0">
                <a:solidFill>
                  <a:srgbClr val="222268"/>
                </a:solidFill>
              </a:rPr>
              <a:t>We love that </a:t>
            </a:r>
          </a:p>
          <a:p>
            <a:pPr>
              <a:buClr>
                <a:srgbClr val="B10004"/>
              </a:buClr>
            </a:pPr>
            <a:r>
              <a:rPr lang="en-US" altLang="en-US" dirty="0" smtClean="0">
                <a:solidFill>
                  <a:srgbClr val="222268"/>
                </a:solidFill>
              </a:rPr>
              <a:t>78% of dental therapists practice in their village or region of origin; </a:t>
            </a:r>
          </a:p>
          <a:p>
            <a:pPr>
              <a:buClr>
                <a:srgbClr val="B10004"/>
              </a:buClr>
            </a:pPr>
            <a:endParaRPr lang="en-US" altLang="en-US" dirty="0" smtClean="0">
              <a:solidFill>
                <a:srgbClr val="222268"/>
              </a:solidFill>
            </a:endParaRPr>
          </a:p>
          <a:p>
            <a:pPr>
              <a:buClr>
                <a:srgbClr val="B10004"/>
              </a:buClr>
            </a:pPr>
            <a:r>
              <a:rPr lang="en-US" altLang="en-US" dirty="0" smtClean="0">
                <a:solidFill>
                  <a:srgbClr val="222268"/>
                </a:solidFill>
              </a:rPr>
              <a:t>87% of Dental</a:t>
            </a:r>
            <a:r>
              <a:rPr lang="en-US" altLang="en-US" baseline="0" dirty="0" smtClean="0">
                <a:solidFill>
                  <a:srgbClr val="222268"/>
                </a:solidFill>
              </a:rPr>
              <a:t> Therapists are AI/AN</a:t>
            </a:r>
            <a:endParaRPr lang="en-US" altLang="en-US" dirty="0" smtClean="0">
              <a:solidFill>
                <a:srgbClr val="222268"/>
              </a:solidFill>
            </a:endParaRPr>
          </a:p>
          <a:p>
            <a:pPr>
              <a:buClr>
                <a:srgbClr val="B10004"/>
              </a:buClr>
            </a:pPr>
            <a:endParaRPr lang="en-US" altLang="en-US" dirty="0" smtClean="0">
              <a:solidFill>
                <a:srgbClr val="222268"/>
              </a:solidFill>
            </a:endParaRPr>
          </a:p>
          <a:p>
            <a:pPr>
              <a:buClr>
                <a:srgbClr val="B10004"/>
              </a:buClr>
            </a:pPr>
            <a:r>
              <a:rPr lang="en-US" altLang="en-US" dirty="0" smtClean="0">
                <a:solidFill>
                  <a:srgbClr val="222268"/>
                </a:solidFill>
              </a:rPr>
              <a:t>Retention rate: 81% over 10 years; </a:t>
            </a:r>
          </a:p>
          <a:p>
            <a:pPr>
              <a:buClr>
                <a:srgbClr val="B10004"/>
              </a:buClr>
            </a:pPr>
            <a:endParaRPr lang="en-US" altLang="en-US" dirty="0" smtClean="0">
              <a:solidFill>
                <a:srgbClr val="222268"/>
              </a:solidFill>
            </a:endParaRPr>
          </a:p>
          <a:p>
            <a:pPr>
              <a:buClr>
                <a:srgbClr val="B10004"/>
              </a:buClr>
            </a:pPr>
            <a:r>
              <a:rPr lang="en-US" altLang="en-US" dirty="0" smtClean="0">
                <a:solidFill>
                  <a:srgbClr val="222268"/>
                </a:solidFill>
              </a:rPr>
              <a:t>There is a High patient satisfaction</a:t>
            </a:r>
          </a:p>
          <a:p>
            <a:pPr eaLnBrk="1" hangingPunct="1">
              <a:lnSpc>
                <a:spcPct val="80000"/>
              </a:lnSpc>
              <a:spcBef>
                <a:spcPct val="0"/>
              </a:spcBef>
            </a:pPr>
            <a:endParaRPr lang="en-US" altLang="en-US" dirty="0" smtClean="0"/>
          </a:p>
          <a:p>
            <a:pPr>
              <a:defRPr/>
            </a:pPr>
            <a:r>
              <a:rPr lang="en-US" dirty="0" smtClean="0"/>
              <a:t>Educational </a:t>
            </a:r>
            <a:r>
              <a:rPr lang="en-US" dirty="0"/>
              <a:t>program completion rate: 64% (US 2 year college completion rate about 30%)</a:t>
            </a:r>
          </a:p>
          <a:p>
            <a:pPr>
              <a:defRPr/>
            </a:pPr>
            <a:r>
              <a:rPr lang="en-US" dirty="0"/>
              <a:t>Percentage of DHATs practicing in their village of origin or region of origin: 78%</a:t>
            </a:r>
          </a:p>
          <a:p>
            <a:pPr>
              <a:defRPr/>
            </a:pPr>
            <a:r>
              <a:rPr lang="en-US" dirty="0"/>
              <a:t>Retention rate: 81% over 10 years</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11</a:t>
            </a:fld>
            <a:endParaRPr lang="en-US"/>
          </a:p>
        </p:txBody>
      </p:sp>
    </p:spTree>
    <p:extLst>
      <p:ext uri="{BB962C8B-B14F-4D97-AF65-F5344CB8AC3E}">
        <p14:creationId xmlns:p14="http://schemas.microsoft.com/office/powerpoint/2010/main" val="1181901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health results are there –</a:t>
            </a:r>
            <a:r>
              <a:rPr lang="en-US" baseline="0" dirty="0" smtClean="0"/>
              <a:t> these are some results from a study in 2014 where you can see emergency visits going down, and preventive care going up</a:t>
            </a:r>
          </a:p>
          <a:p>
            <a:endParaRPr lang="en-US" baseline="0" dirty="0" smtClean="0"/>
          </a:p>
          <a:p>
            <a:endParaRPr lang="en-US" dirty="0" smtClean="0"/>
          </a:p>
          <a:p>
            <a:r>
              <a:rPr lang="en-US" dirty="0" smtClean="0"/>
              <a:t>We</a:t>
            </a:r>
            <a:r>
              <a:rPr lang="en-US" baseline="0" dirty="0" smtClean="0"/>
              <a:t> looked closely at the health corporations in Alaska that were using dental therapists and for example </a:t>
            </a:r>
            <a:r>
              <a:rPr lang="en-US" dirty="0" smtClean="0"/>
              <a:t>Dental Therapists in the Yukon-</a:t>
            </a:r>
            <a:r>
              <a:rPr lang="en-US" dirty="0" err="1" smtClean="0"/>
              <a:t>Kuskokwin</a:t>
            </a:r>
            <a:r>
              <a:rPr lang="en-US" baseline="0" dirty="0" smtClean="0"/>
              <a:t> health corporation are increasing dental exams, particularly in the under 5 age group, reducing the need for emergency care and increasing access to preventive services.</a:t>
            </a:r>
          </a:p>
          <a:p>
            <a:endParaRPr lang="en-US" baseline="0" dirty="0" smtClean="0"/>
          </a:p>
          <a:p>
            <a:r>
              <a:rPr lang="en-US" baseline="0" dirty="0" smtClean="0"/>
              <a:t>These are the types of results we are hoping to replicate in Oregon and Washington.</a:t>
            </a:r>
          </a:p>
          <a:p>
            <a:endParaRPr lang="en-US" baseline="0" dirty="0" smtClean="0"/>
          </a:p>
          <a:p>
            <a:r>
              <a:rPr lang="en-US" baseline="0" dirty="0" smtClean="0"/>
              <a:t>(2009 Pre DHAT integration)</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12</a:t>
            </a:fld>
            <a:endParaRPr lang="en-US"/>
          </a:p>
        </p:txBody>
      </p:sp>
    </p:spTree>
    <p:extLst>
      <p:ext uri="{BB962C8B-B14F-4D97-AF65-F5344CB8AC3E}">
        <p14:creationId xmlns:p14="http://schemas.microsoft.com/office/powerpoint/2010/main" val="2994775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is all about.  Children keeping their teeth.  Children not having to go under general</a:t>
            </a:r>
            <a:r>
              <a:rPr lang="en-US" baseline="0" dirty="0"/>
              <a:t> anesthesia for full mouth restoration surgeries.  Children getting preventive care right in their village.</a:t>
            </a:r>
          </a:p>
          <a:p>
            <a:endParaRPr lang="en-US" baseline="0" dirty="0"/>
          </a:p>
          <a:p>
            <a:r>
              <a:rPr lang="en-US" baseline="0" dirty="0"/>
              <a:t>This is just a teaser.  Don Chi, a researcher at the </a:t>
            </a:r>
            <a:r>
              <a:rPr lang="en-US" dirty="0"/>
              <a:t>University of Washington</a:t>
            </a:r>
            <a:r>
              <a:rPr lang="en-US" baseline="0" dirty="0"/>
              <a:t>-working with </a:t>
            </a:r>
            <a:r>
              <a:rPr lang="en-US" baseline="0" dirty="0" smtClean="0"/>
              <a:t>colleagues </a:t>
            </a:r>
            <a:r>
              <a:rPr lang="en-US" baseline="0" dirty="0"/>
              <a:t>including those at Yukon Kuskokwim </a:t>
            </a:r>
            <a:r>
              <a:rPr lang="en-US" baseline="0" dirty="0" smtClean="0"/>
              <a:t>Health </a:t>
            </a:r>
            <a:r>
              <a:rPr lang="en-US" baseline="0" dirty="0"/>
              <a:t>Consortium--will be publishing this data soon. </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13</a:t>
            </a:fld>
            <a:endParaRPr lang="en-US"/>
          </a:p>
        </p:txBody>
      </p:sp>
    </p:spTree>
    <p:extLst>
      <p:ext uri="{BB962C8B-B14F-4D97-AF65-F5344CB8AC3E}">
        <p14:creationId xmlns:p14="http://schemas.microsoft.com/office/powerpoint/2010/main" val="363840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a:t>
            </a:r>
            <a:r>
              <a:rPr lang="en-US" baseline="0" dirty="0"/>
              <a:t> isn’t just kids that are benefitting from DHAT. DHATs are caring for their whole community from babies to elders and everyone in between.</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14</a:t>
            </a:fld>
            <a:endParaRPr lang="en-US"/>
          </a:p>
        </p:txBody>
      </p:sp>
    </p:spTree>
    <p:extLst>
      <p:ext uri="{BB962C8B-B14F-4D97-AF65-F5344CB8AC3E}">
        <p14:creationId xmlns:p14="http://schemas.microsoft.com/office/powerpoint/2010/main" val="3592838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smtClean="0"/>
              <a:t>Not only are DHATs</a:t>
            </a:r>
            <a:r>
              <a:rPr lang="en-US" altLang="en-US" baseline="0" dirty="0" smtClean="0"/>
              <a:t> doing a great job providing care and reducing costly Emergency care, they are a source of revenue. </a:t>
            </a:r>
            <a:r>
              <a:rPr lang="en-US" altLang="en-US" dirty="0" smtClean="0"/>
              <a:t>For every dollar in revenue a dental therapist generated it took 27 cents to employ them in Alaska and 29 cents to employ them in Minnesota.  </a:t>
            </a:r>
          </a:p>
          <a:p>
            <a:endParaRPr lang="en-US" altLang="en-US" dirty="0" smtClean="0"/>
          </a:p>
          <a:p>
            <a:r>
              <a:rPr lang="en-US" altLang="en-US" dirty="0" smtClean="0"/>
              <a:t>In</a:t>
            </a:r>
            <a:r>
              <a:rPr lang="en-US" altLang="en-US" baseline="0" dirty="0" smtClean="0"/>
              <a:t> Alaska, </a:t>
            </a:r>
            <a:r>
              <a:rPr lang="en-US" altLang="en-US" dirty="0" smtClean="0"/>
              <a:t>The Net revenue stream generated by the employer is $125,000-$245,000 per DHAT after costs (DHAT and dental assistant salary, benefits, travel,</a:t>
            </a:r>
            <a:r>
              <a:rPr lang="en-US" altLang="en-US" baseline="0" dirty="0" smtClean="0"/>
              <a:t> supplies, and other costs) Not only is dental therapy an opportunity for our youth, but they are also supporting other jobs in the community like dental assistants, front desk staff, and other clinic staff.</a:t>
            </a:r>
            <a:endParaRPr lang="en-US" altLang="en-US" dirty="0" smtClean="0"/>
          </a:p>
          <a:p>
            <a:endParaRPr lang="en-US" altLang="en-US" dirty="0" smtClean="0"/>
          </a:p>
          <a:p>
            <a:r>
              <a:rPr lang="en-US" dirty="0" smtClean="0"/>
              <a:t>Swinomish </a:t>
            </a:r>
            <a:r>
              <a:rPr lang="en-US" baseline="0" dirty="0" smtClean="0"/>
              <a:t>did a survey of all their billings and found that a Dental Health Aide Therapist could have provided half of the services the dentist provided. They have done that analysis 3 years in a row and every year the results are consistent and growing. </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15</a:t>
            </a:fld>
            <a:endParaRPr lang="en-US"/>
          </a:p>
        </p:txBody>
      </p:sp>
    </p:spTree>
    <p:extLst>
      <p:ext uri="{BB962C8B-B14F-4D97-AF65-F5344CB8AC3E}">
        <p14:creationId xmlns:p14="http://schemas.microsoft.com/office/powerpoint/2010/main" val="172395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Our team at the Portland Area Board is working with our tribal communities to build oral health programs that utilize dental therapists. We believe that training our</a:t>
            </a:r>
            <a:r>
              <a:rPr lang="en-US" altLang="en-US" baseline="0" dirty="0" smtClean="0"/>
              <a:t> young tribal members to become health and oral health providers in their community is a strong and positive step toward breaking down barriers to care and will </a:t>
            </a:r>
            <a:r>
              <a:rPr lang="en-US" baseline="0" dirty="0" smtClean="0"/>
              <a:t>change the way oral health care is viewed in our communities. </a:t>
            </a:r>
          </a:p>
          <a:p>
            <a:endParaRPr lang="en-US" baseline="0" dirty="0" smtClean="0"/>
          </a:p>
          <a:p>
            <a:r>
              <a:rPr lang="en-US" baseline="0" dirty="0" smtClean="0"/>
              <a:t>The message that it sends to our next generation to see these native providers in their community is that you can do this in the future. You can go on to higher education and you can be contributing back to your community. This is a fantastic opportunity for native youth for them to get into a strong career and live at home in their communities and go to work and have the job satisfaction knowing that they are strengthening the health, oral health, and fabric their communities.</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16</a:t>
            </a:fld>
            <a:endParaRPr lang="en-US"/>
          </a:p>
        </p:txBody>
      </p:sp>
    </p:spTree>
    <p:extLst>
      <p:ext uri="{BB962C8B-B14F-4D97-AF65-F5344CB8AC3E}">
        <p14:creationId xmlns:p14="http://schemas.microsoft.com/office/powerpoint/2010/main" val="1304783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smtClean="0"/>
              <a:t>The education program is also more accessible for our students. It is two years post high school with a small amount of pre requisites. Students complete the program and receive an AS degree in Dental Therapy. Dental education is notoriously competitive and expensive. DHAT education is collaborative, accessible, and really tailored to our American Indian and Alaska Native Students. It is a highly supportive environment with two primary goals of producing excellent providers and supporting students through the education process. The program has a nearly 65% graduation rate which is much higher than most 2 year community college programs (30 %).</a:t>
            </a:r>
          </a:p>
          <a:p>
            <a:endParaRPr lang="en-US" baseline="0" dirty="0" smtClean="0"/>
          </a:p>
          <a:p>
            <a:endParaRPr lang="en-US" dirty="0" smtClean="0"/>
          </a:p>
          <a:p>
            <a:endParaRPr lang="en-US" dirty="0" smtClean="0"/>
          </a:p>
          <a:p>
            <a:r>
              <a:rPr lang="en-US" dirty="0" smtClean="0"/>
              <a:t>And now the best part, I get to introduce you to our students.</a:t>
            </a:r>
          </a:p>
          <a:p>
            <a:endParaRPr lang="en-US" dirty="0" smtClean="0"/>
          </a:p>
          <a:p>
            <a:r>
              <a:rPr lang="en-US" dirty="0" smtClean="0"/>
              <a:t>Naomi</a:t>
            </a:r>
            <a:r>
              <a:rPr lang="en-US" baseline="0" dirty="0" smtClean="0"/>
              <a:t> and Marissa are enrolled members of the Confederated Tribes of Coos Lower Umpqua and Siuslaw Indians. Naomi was her class </a:t>
            </a:r>
            <a:r>
              <a:rPr lang="en-US" baseline="0" dirty="0" err="1" smtClean="0"/>
              <a:t>highschool</a:t>
            </a:r>
            <a:r>
              <a:rPr lang="en-US" baseline="0" dirty="0" smtClean="0"/>
              <a:t> valedictorian and was interested in a career in dentistry. She had been working with the higher </a:t>
            </a:r>
            <a:r>
              <a:rPr lang="en-US" baseline="0" dirty="0" err="1" smtClean="0"/>
              <a:t>ed</a:t>
            </a:r>
            <a:r>
              <a:rPr lang="en-US" baseline="0" dirty="0" smtClean="0"/>
              <a:t> person at her tribe and they had landed on hygiene school until we reached out to the higher </a:t>
            </a:r>
            <a:r>
              <a:rPr lang="en-US" baseline="0" dirty="0" err="1" smtClean="0"/>
              <a:t>ed</a:t>
            </a:r>
            <a:r>
              <a:rPr lang="en-US" baseline="0" dirty="0" smtClean="0"/>
              <a:t> counselor and let her know about Dental Therapy. Naomi is our first student and will graduate this summer and go back and provide care to her community. Marissa was a couple of years out of high school and considering dental assisting. Again we worked with the higher </a:t>
            </a:r>
            <a:r>
              <a:rPr lang="en-US" baseline="0" dirty="0" err="1" smtClean="0"/>
              <a:t>ed</a:t>
            </a:r>
            <a:r>
              <a:rPr lang="en-US" baseline="0" dirty="0" smtClean="0"/>
              <a:t> counsellor at CTCLUSI and Marissa became our second student from CTCLUSI and will graduate class of 2018.</a:t>
            </a:r>
            <a:endParaRPr lang="en-US" dirty="0" smtClean="0"/>
          </a:p>
          <a:p>
            <a:endParaRPr lang="en-US" dirty="0" smtClean="0"/>
          </a:p>
          <a:p>
            <a:r>
              <a:rPr lang="en-US" dirty="0" smtClean="0"/>
              <a:t>On</a:t>
            </a:r>
            <a:r>
              <a:rPr lang="en-US" baseline="0" dirty="0" smtClean="0"/>
              <a:t> the right side there you see Savannah Bonorden being assisted by </a:t>
            </a:r>
            <a:r>
              <a:rPr lang="en-US" baseline="0" dirty="0" err="1" smtClean="0"/>
              <a:t>Dr</a:t>
            </a:r>
            <a:r>
              <a:rPr lang="en-US" baseline="0" dirty="0" smtClean="0"/>
              <a:t> Sarah Rodgers. Savannah is a Native Alaskan from the Sitka Area that was working in construction when she went to a job fair and thought she’d give dental assisting a try. Her dentist in Sitka saw potential in her and encouraged her to become a DHAT. 6 years later, Savannah is a rising star and has started doing her pre </a:t>
            </a:r>
            <a:r>
              <a:rPr lang="en-US" baseline="0" dirty="0" err="1" smtClean="0"/>
              <a:t>reqs</a:t>
            </a:r>
            <a:r>
              <a:rPr lang="en-US" baseline="0" dirty="0" smtClean="0"/>
              <a:t> for dental school. </a:t>
            </a:r>
            <a:endParaRPr lang="en-US" dirty="0" smtClean="0"/>
          </a:p>
        </p:txBody>
      </p:sp>
      <p:sp>
        <p:nvSpPr>
          <p:cNvPr id="4" name="Slide Number Placeholder 3"/>
          <p:cNvSpPr>
            <a:spLocks noGrp="1"/>
          </p:cNvSpPr>
          <p:nvPr>
            <p:ph type="sldNum" sz="quarter" idx="10"/>
          </p:nvPr>
        </p:nvSpPr>
        <p:spPr/>
        <p:txBody>
          <a:bodyPr/>
          <a:lstStyle/>
          <a:p>
            <a:fld id="{CA426E1C-57F7-4A85-BF8E-7A33950BE469}" type="slidenum">
              <a:rPr lang="en-US" smtClean="0"/>
              <a:pPr/>
              <a:t>17</a:t>
            </a:fld>
            <a:endParaRPr lang="en-US"/>
          </a:p>
        </p:txBody>
      </p:sp>
    </p:spTree>
    <p:extLst>
      <p:ext uri="{BB962C8B-B14F-4D97-AF65-F5344CB8AC3E}">
        <p14:creationId xmlns:p14="http://schemas.microsoft.com/office/powerpoint/2010/main" val="2857650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to all of our work</a:t>
            </a:r>
            <a:r>
              <a:rPr lang="en-US" baseline="0" dirty="0" smtClean="0"/>
              <a:t> are our students. </a:t>
            </a:r>
            <a:r>
              <a:rPr lang="en-US" dirty="0" smtClean="0"/>
              <a:t>Alexandria, a coquille tribal</a:t>
            </a:r>
            <a:r>
              <a:rPr lang="en-US" baseline="0" dirty="0" smtClean="0"/>
              <a:t> member former dental assistant in Medford was so excited about the possibility of being a DHAT and moving back to Coos Bay, back to where she grew up, She had read an article in the paper announcing the approval of our pilot project and saw that her tribe was involved. the day after our pilot project was approved she was on the phone to me asking how she could apply – she had also called her tribal health director and mom. Her husband and young daughter moved to Anchorage with her for the training program</a:t>
            </a:r>
          </a:p>
          <a:p>
            <a:endParaRPr lang="en-US" baseline="0" dirty="0" smtClean="0"/>
          </a:p>
          <a:p>
            <a:r>
              <a:rPr lang="en-US" baseline="0" dirty="0" smtClean="0"/>
              <a:t>Jason Mecum, also a coquille tribal member was an EMT and was considering nursing. He read about the pilot project in the Coquille community paper and decided this was an opportunity of a lifetime for him and that he should do it. When I spoke to him a couple of months ago he was telling me that at first he was worried that he couldn’t do this in the early days of the program but about half way through something clicked and he is getting more and more excited about going back and providing oral health care to his community.</a:t>
            </a:r>
          </a:p>
          <a:p>
            <a:endParaRPr lang="en-US" baseline="0" dirty="0" smtClean="0"/>
          </a:p>
          <a:p>
            <a:r>
              <a:rPr lang="en-US" baseline="0" dirty="0" smtClean="0"/>
              <a:t>They were both accepted last year to the ANTHC Dental Health Aide Therapy Training Program in Anchorage and will graduate in 2018. They have both also let me know that this “dental boot camp” has been one of the most challenging and rewarding times in their lives.</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18</a:t>
            </a:fld>
            <a:endParaRPr lang="en-US"/>
          </a:p>
        </p:txBody>
      </p:sp>
    </p:spTree>
    <p:extLst>
      <p:ext uri="{BB962C8B-B14F-4D97-AF65-F5344CB8AC3E}">
        <p14:creationId xmlns:p14="http://schemas.microsoft.com/office/powerpoint/2010/main" val="3589587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spcBef>
                <a:spcPct val="0"/>
              </a:spcBef>
              <a:defRPr/>
            </a:pPr>
            <a:r>
              <a:rPr lang="en-US" dirty="0" smtClean="0">
                <a:latin typeface="Arial" charset="0"/>
                <a:ea typeface="MS PGothic" charset="0"/>
              </a:rPr>
              <a:t>Swinomish was our first community to bring dental therapists into their dental program. Chairman </a:t>
            </a:r>
            <a:r>
              <a:rPr lang="en-US" dirty="0" err="1" smtClean="0">
                <a:latin typeface="Arial" charset="0"/>
                <a:ea typeface="MS PGothic" charset="0"/>
              </a:rPr>
              <a:t>Cladoosby</a:t>
            </a:r>
            <a:r>
              <a:rPr lang="en-US" dirty="0" smtClean="0">
                <a:latin typeface="Arial" charset="0"/>
                <a:ea typeface="MS PGothic" charset="0"/>
              </a:rPr>
              <a:t> is a tireless advocate</a:t>
            </a:r>
            <a:r>
              <a:rPr lang="en-US" baseline="0" dirty="0" smtClean="0">
                <a:latin typeface="Arial" charset="0"/>
                <a:ea typeface="MS PGothic" charset="0"/>
              </a:rPr>
              <a:t> for tribal sovereignty, youth empowerment, and dental therapy. Before we passed the bill in Washington authorizing the use of dental therapists in tribal communities in Washington state, he had already employed Daniel Kennedy there in the middle (with Brian’s Grandson).</a:t>
            </a:r>
          </a:p>
          <a:p>
            <a:pPr eaLnBrk="1" hangingPunct="1">
              <a:spcBef>
                <a:spcPct val="0"/>
              </a:spcBef>
              <a:defRPr/>
            </a:pPr>
            <a:endParaRPr lang="en-US" baseline="0" dirty="0" smtClean="0">
              <a:latin typeface="Arial" charset="0"/>
              <a:ea typeface="MS PGothic" charset="0"/>
            </a:endParaRPr>
          </a:p>
          <a:p>
            <a:pPr eaLnBrk="1" hangingPunct="1">
              <a:spcBef>
                <a:spcPct val="0"/>
              </a:spcBef>
              <a:defRPr/>
            </a:pPr>
            <a:r>
              <a:rPr lang="en-US" baseline="0" dirty="0" smtClean="0">
                <a:latin typeface="Arial" charset="0"/>
                <a:ea typeface="MS PGothic" charset="0"/>
              </a:rPr>
              <a:t>This year Swinomish is sending two students Sarah and Asiah to the DHAT training program in Alaska. They both participated in an internship program designed by the Swinomish dental clinic to get their youth interested in dental care. These two outstanding young women are excited for their future careers as dental therapists.</a:t>
            </a:r>
            <a:endParaRPr lang="en-US" dirty="0">
              <a:latin typeface="Arial" charset="0"/>
              <a:ea typeface="MS PGothic" charset="0"/>
            </a:endParaRPr>
          </a:p>
          <a:p>
            <a:pPr>
              <a:defRPr/>
            </a:pPr>
            <a:endParaRPr lang="en-US" dirty="0">
              <a:latin typeface="Arial" charset="0"/>
              <a:ea typeface="MS PGothic" charset="0"/>
            </a:endParaRPr>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0454" indent="-288636">
              <a:defRPr sz="2400">
                <a:solidFill>
                  <a:schemeClr val="tx1"/>
                </a:solidFill>
                <a:latin typeface="Arial" panose="020B0604020202020204" pitchFamily="34" charset="0"/>
                <a:ea typeface="MS PGothic" panose="020B0600070205080204" pitchFamily="34" charset="-128"/>
              </a:defRPr>
            </a:lvl2pPr>
            <a:lvl3pPr marL="1154544" indent="-230909">
              <a:defRPr sz="2400">
                <a:solidFill>
                  <a:schemeClr val="tx1"/>
                </a:solidFill>
                <a:latin typeface="Arial" panose="020B0604020202020204" pitchFamily="34" charset="0"/>
                <a:ea typeface="MS PGothic" panose="020B0600070205080204" pitchFamily="34" charset="-128"/>
              </a:defRPr>
            </a:lvl3pPr>
            <a:lvl4pPr marL="1616362" indent="-230909">
              <a:defRPr sz="2400">
                <a:solidFill>
                  <a:schemeClr val="tx1"/>
                </a:solidFill>
                <a:latin typeface="Arial" panose="020B0604020202020204" pitchFamily="34" charset="0"/>
                <a:ea typeface="MS PGothic" panose="020B0600070205080204" pitchFamily="34" charset="-128"/>
              </a:defRPr>
            </a:lvl4pPr>
            <a:lvl5pPr marL="2078180" indent="-230909">
              <a:defRPr sz="2400">
                <a:solidFill>
                  <a:schemeClr val="tx1"/>
                </a:solidFill>
                <a:latin typeface="Arial" panose="020B0604020202020204" pitchFamily="34" charset="0"/>
                <a:ea typeface="MS PGothic" panose="020B0600070205080204" pitchFamily="34" charset="-128"/>
              </a:defRPr>
            </a:lvl5pPr>
            <a:lvl6pPr marL="2539997" indent="-2309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1815" indent="-2309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3633" indent="-2309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5451" indent="-2309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1B6655-B50D-4A85-B327-095014847991}" type="slidenum">
              <a:rPr lang="en-US" altLang="en-US" sz="1300"/>
              <a:pPr/>
              <a:t>19</a:t>
            </a:fld>
            <a:endParaRPr lang="en-US" altLang="en-US" sz="1300"/>
          </a:p>
        </p:txBody>
      </p:sp>
    </p:spTree>
    <p:extLst>
      <p:ext uri="{BB962C8B-B14F-4D97-AF65-F5344CB8AC3E}">
        <p14:creationId xmlns:p14="http://schemas.microsoft.com/office/powerpoint/2010/main" val="3361017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20</a:t>
            </a:fld>
            <a:endParaRPr lang="en-US"/>
          </a:p>
        </p:txBody>
      </p:sp>
    </p:spTree>
    <p:extLst>
      <p:ext uri="{BB962C8B-B14F-4D97-AF65-F5344CB8AC3E}">
        <p14:creationId xmlns:p14="http://schemas.microsoft.com/office/powerpoint/2010/main" val="76572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0454" indent="-288636">
              <a:defRPr>
                <a:solidFill>
                  <a:schemeClr val="tx1"/>
                </a:solidFill>
                <a:latin typeface="Arial" panose="020B0604020202020204" pitchFamily="34" charset="0"/>
                <a:ea typeface="ＭＳ Ｐゴシック" panose="020B0600070205080204" pitchFamily="34" charset="-128"/>
              </a:defRPr>
            </a:lvl2pPr>
            <a:lvl3pPr marL="1154544" indent="-230909">
              <a:defRPr>
                <a:solidFill>
                  <a:schemeClr val="tx1"/>
                </a:solidFill>
                <a:latin typeface="Arial" panose="020B0604020202020204" pitchFamily="34" charset="0"/>
                <a:ea typeface="ＭＳ Ｐゴシック" panose="020B0600070205080204" pitchFamily="34" charset="-128"/>
              </a:defRPr>
            </a:lvl3pPr>
            <a:lvl4pPr marL="1616362" indent="-230909">
              <a:defRPr>
                <a:solidFill>
                  <a:schemeClr val="tx1"/>
                </a:solidFill>
                <a:latin typeface="Arial" panose="020B0604020202020204" pitchFamily="34" charset="0"/>
                <a:ea typeface="ＭＳ Ｐゴシック" panose="020B0600070205080204" pitchFamily="34" charset="-128"/>
              </a:defRPr>
            </a:lvl4pPr>
            <a:lvl5pPr marL="2078180" indent="-230909">
              <a:defRPr>
                <a:solidFill>
                  <a:schemeClr val="tx1"/>
                </a:solidFill>
                <a:latin typeface="Arial" panose="020B0604020202020204" pitchFamily="34" charset="0"/>
                <a:ea typeface="ＭＳ Ｐゴシック" panose="020B0600070205080204" pitchFamily="34" charset="-128"/>
              </a:defRPr>
            </a:lvl5pPr>
            <a:lvl6pPr marL="2539997" indent="-23090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1815" indent="-23090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3633" indent="-23090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5451" indent="-23090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148DD802-6CD7-4098-9842-CBED2EB040F0}" type="slidenum">
              <a:rPr lang="en-US" altLang="en-US" smtClean="0"/>
              <a:pPr>
                <a:defRPr/>
              </a:pPr>
              <a:t>2</a:t>
            </a:fld>
            <a:endParaRPr lang="en-US" altLang="en-US"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smtClean="0">
                <a:latin typeface="Arial" charset="0"/>
                <a:cs typeface="+mn-cs"/>
              </a:rPr>
              <a:t>For a very long time, the health system has been failing native</a:t>
            </a:r>
            <a:r>
              <a:rPr lang="en-US" baseline="0" dirty="0" smtClean="0">
                <a:latin typeface="Arial" charset="0"/>
                <a:cs typeface="+mn-cs"/>
              </a:rPr>
              <a:t> communities, not just in lack of access to care, but with low numbers of native providers. In the Portland Area we are doing exciting work based off of a system developed by the Alaska Natives, the Community Health Aide Program. </a:t>
            </a:r>
            <a:endParaRPr lang="en-US" dirty="0">
              <a:latin typeface="Arial" charset="0"/>
              <a:cs typeface="+mn-cs"/>
            </a:endParaRPr>
          </a:p>
        </p:txBody>
      </p:sp>
    </p:spTree>
    <p:extLst>
      <p:ext uri="{BB962C8B-B14F-4D97-AF65-F5344CB8AC3E}">
        <p14:creationId xmlns:p14="http://schemas.microsoft.com/office/powerpoint/2010/main" val="2812611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They</a:t>
            </a:r>
            <a:r>
              <a:rPr lang="en-US" baseline="0" dirty="0" smtClean="0"/>
              <a:t> have seen a 20% increase in patients seen since Daniel joined the team even though the first 2/3rds of the year he was completing his preceptorship which tends to slow clinic productivity because during that period DHATs work under direct supervision of the dentist for the duration of the preceptorship. But since he has finished his preceptorship and is now working under general supervision, productivity has increased.</a:t>
            </a:r>
          </a:p>
          <a:p>
            <a:endParaRPr lang="en-US" baseline="0" dirty="0" smtClean="0"/>
          </a:p>
          <a:p>
            <a:r>
              <a:rPr lang="en-US" baseline="0" dirty="0" smtClean="0"/>
              <a:t>Wait times</a:t>
            </a:r>
          </a:p>
          <a:p>
            <a:endParaRPr lang="en-US" baseline="0" dirty="0" smtClean="0"/>
          </a:p>
          <a:p>
            <a:r>
              <a:rPr lang="en-US" baseline="0" dirty="0" smtClean="0"/>
              <a:t>The dental team is Completing treatment plans faster and more often.</a:t>
            </a:r>
          </a:p>
          <a:p>
            <a:endParaRPr lang="en-US" baseline="0" dirty="0" smtClean="0"/>
          </a:p>
          <a:p>
            <a:r>
              <a:rPr lang="en-US" dirty="0"/>
              <a:t>The dentists are doing more crown, bridge, and partials which I hear from them is very rewarding as they have spent their careers in public health dentistry and are usually in the trenches doing lots of extractions and large buildups and it is also very rewarding for patients who reap the benefits of much better esthetics and function</a:t>
            </a:r>
          </a:p>
          <a:p>
            <a:endParaRPr lang="en-US" dirty="0"/>
          </a:p>
          <a:p>
            <a:r>
              <a:rPr lang="en-US" dirty="0"/>
              <a:t>Even during their urgent care time which is Mo-</a:t>
            </a:r>
            <a:r>
              <a:rPr lang="en-US" dirty="0" err="1"/>
              <a:t>Th</a:t>
            </a:r>
            <a:r>
              <a:rPr lang="en-US" dirty="0"/>
              <a:t> from 8-8:45 AM, Daniel is helpful in seeing folks who have some sort of issue like “lost a filling” while the dentists can start a root canal or do a surgical extraction – making that morning hour more efficient and decrease wait time for patients with emergency and acute problems. They have on average 3-4 patients every day seeking urgent care during that 45 minute window so a high functioning dental team during that time is really important</a:t>
            </a:r>
          </a:p>
          <a:p>
            <a:endParaRPr lang="en-US" dirty="0"/>
          </a:p>
          <a:p>
            <a:r>
              <a:rPr lang="en-US" dirty="0"/>
              <a:t>Daniel is out in the community as I said and</a:t>
            </a:r>
          </a:p>
          <a:p>
            <a:endParaRPr lang="en-US" dirty="0"/>
          </a:p>
          <a:p>
            <a:r>
              <a:rPr lang="en-US" dirty="0"/>
              <a:t>Their new goal for 2017 is outreach to the elder population. Like many oral health programs kids have been the number 1 focus. While Swinomish is not shifting their focus from kids, with the expanded dental team they now have the ability to add another much needed focal point and to implement a more comprehensive plan to care for their elders oral health.</a:t>
            </a:r>
          </a:p>
        </p:txBody>
      </p:sp>
      <p:sp>
        <p:nvSpPr>
          <p:cNvPr id="4" name="Slide Number Placeholder 3"/>
          <p:cNvSpPr>
            <a:spLocks noGrp="1"/>
          </p:cNvSpPr>
          <p:nvPr>
            <p:ph type="sldNum" sz="quarter" idx="10"/>
          </p:nvPr>
        </p:nvSpPr>
        <p:spPr/>
        <p:txBody>
          <a:bodyPr/>
          <a:lstStyle/>
          <a:p>
            <a:fld id="{44E7F071-DB68-48C7-AE1A-DAB3093362DC}" type="slidenum">
              <a:rPr lang="en-US" altLang="en-US" smtClean="0"/>
              <a:pPr/>
              <a:t>24</a:t>
            </a:fld>
            <a:endParaRPr lang="en-US" altLang="en-US"/>
          </a:p>
        </p:txBody>
      </p:sp>
    </p:spTree>
    <p:extLst>
      <p:ext uri="{BB962C8B-B14F-4D97-AF65-F5344CB8AC3E}">
        <p14:creationId xmlns:p14="http://schemas.microsoft.com/office/powerpoint/2010/main" val="135765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smtClean="0">
                <a:latin typeface="Arial" charset="0"/>
                <a:ea typeface="MS PGothic" charset="0"/>
              </a:rPr>
              <a:t>Swinomish today has a more efficient dental team, a strong internship program for their native youth and exciting prospects for their young people.</a:t>
            </a:r>
            <a:endParaRPr lang="en-US" dirty="0">
              <a:latin typeface="Arial" charset="0"/>
              <a:ea typeface="MS PGothic" charset="0"/>
            </a:endParaRPr>
          </a:p>
        </p:txBody>
      </p:sp>
      <p:sp>
        <p:nvSpPr>
          <p:cNvPr id="47108"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0454" indent="-288636">
              <a:defRPr sz="2400">
                <a:solidFill>
                  <a:schemeClr val="tx1"/>
                </a:solidFill>
                <a:latin typeface="Arial" panose="020B0604020202020204" pitchFamily="34" charset="0"/>
                <a:ea typeface="MS PGothic" panose="020B0600070205080204" pitchFamily="34" charset="-128"/>
              </a:defRPr>
            </a:lvl2pPr>
            <a:lvl3pPr marL="1154544" indent="-230909">
              <a:defRPr sz="2400">
                <a:solidFill>
                  <a:schemeClr val="tx1"/>
                </a:solidFill>
                <a:latin typeface="Arial" panose="020B0604020202020204" pitchFamily="34" charset="0"/>
                <a:ea typeface="MS PGothic" panose="020B0600070205080204" pitchFamily="34" charset="-128"/>
              </a:defRPr>
            </a:lvl3pPr>
            <a:lvl4pPr marL="1616362" indent="-230909">
              <a:defRPr sz="2400">
                <a:solidFill>
                  <a:schemeClr val="tx1"/>
                </a:solidFill>
                <a:latin typeface="Arial" panose="020B0604020202020204" pitchFamily="34" charset="0"/>
                <a:ea typeface="MS PGothic" panose="020B0600070205080204" pitchFamily="34" charset="-128"/>
              </a:defRPr>
            </a:lvl4pPr>
            <a:lvl5pPr marL="2078180" indent="-230909">
              <a:defRPr sz="2400">
                <a:solidFill>
                  <a:schemeClr val="tx1"/>
                </a:solidFill>
                <a:latin typeface="Arial" panose="020B0604020202020204" pitchFamily="34" charset="0"/>
                <a:ea typeface="MS PGothic" panose="020B0600070205080204" pitchFamily="34" charset="-128"/>
              </a:defRPr>
            </a:lvl5pPr>
            <a:lvl6pPr marL="2539997" indent="-2309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1815" indent="-2309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3633" indent="-2309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5451" indent="-230909"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BCEAB8-C326-41F3-97EB-946C250F2980}" type="slidenum">
              <a:rPr lang="en-US" altLang="en-US" sz="1300"/>
              <a:pPr/>
              <a:t>25</a:t>
            </a:fld>
            <a:endParaRPr lang="en-US" altLang="en-US" sz="1300"/>
          </a:p>
        </p:txBody>
      </p:sp>
    </p:spTree>
    <p:extLst>
      <p:ext uri="{BB962C8B-B14F-4D97-AF65-F5344CB8AC3E}">
        <p14:creationId xmlns:p14="http://schemas.microsoft.com/office/powerpoint/2010/main" val="3764900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270">
              <a:defRPr/>
            </a:pP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27</a:t>
            </a:fld>
            <a:endParaRPr lang="en-US"/>
          </a:p>
        </p:txBody>
      </p:sp>
    </p:spTree>
    <p:extLst>
      <p:ext uri="{BB962C8B-B14F-4D97-AF65-F5344CB8AC3E}">
        <p14:creationId xmlns:p14="http://schemas.microsoft.com/office/powerpoint/2010/main" val="1486652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28</a:t>
            </a:fld>
            <a:endParaRPr lang="en-US"/>
          </a:p>
        </p:txBody>
      </p:sp>
    </p:spTree>
    <p:extLst>
      <p:ext uri="{BB962C8B-B14F-4D97-AF65-F5344CB8AC3E}">
        <p14:creationId xmlns:p14="http://schemas.microsoft.com/office/powerpoint/2010/main" val="1102451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128"/>
                <a:sym typeface="Gill Sans" charset="0"/>
              </a:defRPr>
            </a:lvl1pPr>
            <a:lvl2pPr marL="765309" indent="-294350" eaLnBrk="0" hangingPunct="0">
              <a:defRPr sz="4200">
                <a:solidFill>
                  <a:srgbClr val="000000"/>
                </a:solidFill>
                <a:latin typeface="Gill Sans" charset="0"/>
                <a:ea typeface="ヒラギノ角ゴ ProN W3" charset="-128"/>
                <a:sym typeface="Gill Sans" charset="0"/>
              </a:defRPr>
            </a:lvl2pPr>
            <a:lvl3pPr marL="1177399" indent="-235479" eaLnBrk="0" hangingPunct="0">
              <a:defRPr sz="4200">
                <a:solidFill>
                  <a:srgbClr val="000000"/>
                </a:solidFill>
                <a:latin typeface="Gill Sans" charset="0"/>
                <a:ea typeface="ヒラギノ角ゴ ProN W3" charset="-128"/>
                <a:sym typeface="Gill Sans" charset="0"/>
              </a:defRPr>
            </a:lvl3pPr>
            <a:lvl4pPr marL="1648359" indent="-235479" eaLnBrk="0" hangingPunct="0">
              <a:defRPr sz="4200">
                <a:solidFill>
                  <a:srgbClr val="000000"/>
                </a:solidFill>
                <a:latin typeface="Gill Sans" charset="0"/>
                <a:ea typeface="ヒラギノ角ゴ ProN W3" charset="-128"/>
                <a:sym typeface="Gill Sans" charset="0"/>
              </a:defRPr>
            </a:lvl4pPr>
            <a:lvl5pPr marL="2119315" indent="-235479" eaLnBrk="0" hangingPunct="0">
              <a:defRPr sz="4200">
                <a:solidFill>
                  <a:srgbClr val="000000"/>
                </a:solidFill>
                <a:latin typeface="Gill Sans" charset="0"/>
                <a:ea typeface="ヒラギノ角ゴ ProN W3" charset="-128"/>
                <a:sym typeface="Gill Sans" charset="0"/>
              </a:defRPr>
            </a:lvl5pPr>
            <a:lvl6pPr marL="2590278" indent="-235479"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3061237" indent="-235479"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532195" indent="-235479"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4003155" indent="-235479"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fld id="{16A2EE7F-CD07-49AF-9259-5E616E3BC632}" type="slidenum">
              <a:rPr lang="en-US" sz="1200"/>
              <a:pPr eaLnBrk="1" hangingPunct="1"/>
              <a:t>29</a:t>
            </a:fld>
            <a:endParaRPr lang="en-US" sz="1200"/>
          </a:p>
        </p:txBody>
      </p:sp>
    </p:spTree>
    <p:extLst>
      <p:ext uri="{BB962C8B-B14F-4D97-AF65-F5344CB8AC3E}">
        <p14:creationId xmlns:p14="http://schemas.microsoft.com/office/powerpoint/2010/main" val="414244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Community Health Aide Program is a network of community</a:t>
            </a:r>
            <a:r>
              <a:rPr lang="en-US" baseline="0" dirty="0" smtClean="0"/>
              <a:t> health, behavioral health, and dental health providers</a:t>
            </a:r>
            <a:r>
              <a:rPr lang="en-US" dirty="0" smtClean="0"/>
              <a:t> in over 170 rural Alaska villages. Alaska Community Health aide practitioners are the frontline of healthcare in their communities.</a:t>
            </a:r>
          </a:p>
          <a:p>
            <a:endParaRPr lang="en-US" dirty="0" smtClean="0"/>
          </a:p>
          <a:p>
            <a:r>
              <a:rPr lang="en-US" dirty="0" smtClean="0"/>
              <a:t>Our most mature work in the Portland Area is the work</a:t>
            </a:r>
            <a:r>
              <a:rPr lang="en-US" baseline="0" dirty="0" smtClean="0"/>
              <a:t> to implement Dental Health Aide Therapy in the Portland Area. </a:t>
            </a:r>
            <a:r>
              <a:rPr lang="en-US" dirty="0" smtClean="0"/>
              <a:t>Dental Health Aide Therapists are one of many provider types available through this program.</a:t>
            </a:r>
          </a:p>
          <a:p>
            <a:endParaRPr lang="en-US" dirty="0" smtClean="0"/>
          </a:p>
          <a:p>
            <a:r>
              <a:rPr lang="en-US" dirty="0" smtClean="0"/>
              <a:t>In the Portland Area, we are exploring the possibility of implementing</a:t>
            </a:r>
            <a:r>
              <a:rPr lang="en-US" baseline="0" dirty="0" smtClean="0"/>
              <a:t> a full CHAP program</a:t>
            </a:r>
            <a:endParaRPr lang="en-US" dirty="0"/>
          </a:p>
        </p:txBody>
      </p:sp>
      <p:sp>
        <p:nvSpPr>
          <p:cNvPr id="4" name="Slide Number Placeholder 3"/>
          <p:cNvSpPr>
            <a:spLocks noGrp="1"/>
          </p:cNvSpPr>
          <p:nvPr>
            <p:ph type="sldNum" sz="quarter" idx="10"/>
          </p:nvPr>
        </p:nvSpPr>
        <p:spPr/>
        <p:txBody>
          <a:bodyPr/>
          <a:lstStyle/>
          <a:p>
            <a:fld id="{3FD47AFF-0996-4DF8-8DC1-4B41CD28842C}" type="slidenum">
              <a:rPr lang="en-US" smtClean="0"/>
              <a:t>3</a:t>
            </a:fld>
            <a:endParaRPr lang="en-US"/>
          </a:p>
        </p:txBody>
      </p:sp>
    </p:spTree>
    <p:extLst>
      <p:ext uri="{BB962C8B-B14F-4D97-AF65-F5344CB8AC3E}">
        <p14:creationId xmlns:p14="http://schemas.microsoft.com/office/powerpoint/2010/main" val="183453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CHAP program is different from the traditional health system because it was created by and for Native communities in Alaska. It works in tandem with the existing health system to create an accessible rung on the health providers profession ladder. This is important because American Indians and Alaska Natives are severely underrepresented in the health professions and their numbers are declining.</a:t>
            </a:r>
          </a:p>
          <a:p>
            <a:endParaRPr lang="en-US" baseline="0" dirty="0" smtClean="0"/>
          </a:p>
          <a:p>
            <a:r>
              <a:rPr lang="en-US" dirty="0" smtClean="0"/>
              <a:t>There is interesting work happening to better understand why fewer American</a:t>
            </a:r>
            <a:r>
              <a:rPr lang="en-US" baseline="0" dirty="0" smtClean="0"/>
              <a:t> Indian and Alaska Native youth are choosing the health professions, and we believe that the CHAP program is one of the many tools that we can use to both increase access to care and increase the number of native providers.</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4</a:t>
            </a:fld>
            <a:endParaRPr lang="en-US"/>
          </a:p>
        </p:txBody>
      </p:sp>
    </p:spTree>
    <p:extLst>
      <p:ext uri="{BB962C8B-B14F-4D97-AF65-F5344CB8AC3E}">
        <p14:creationId xmlns:p14="http://schemas.microsoft.com/office/powerpoint/2010/main" val="524171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Breaking ground, make jokes</a:t>
            </a:r>
            <a:r>
              <a:rPr lang="en-US" baseline="0" dirty="0" smtClean="0"/>
              <a:t> about child labor</a:t>
            </a:r>
            <a:endParaRPr lang="en-US" baseline="0"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6</a:t>
            </a:fld>
            <a:endParaRPr lang="en-US"/>
          </a:p>
        </p:txBody>
      </p:sp>
    </p:spTree>
    <p:extLst>
      <p:ext uri="{BB962C8B-B14F-4D97-AF65-F5344CB8AC3E}">
        <p14:creationId xmlns:p14="http://schemas.microsoft.com/office/powerpoint/2010/main" val="1508212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34">
              <a:defRPr/>
            </a:pPr>
            <a:r>
              <a:rPr lang="en-US" altLang="en-US" baseline="0" dirty="0" smtClean="0">
                <a:solidFill>
                  <a:srgbClr val="002060"/>
                </a:solidFill>
              </a:rPr>
              <a:t>We started with DHATs in the Portland Area because we had strong support from Chairman </a:t>
            </a:r>
            <a:r>
              <a:rPr lang="en-US" altLang="en-US" baseline="0" dirty="0" err="1" smtClean="0">
                <a:solidFill>
                  <a:srgbClr val="002060"/>
                </a:solidFill>
              </a:rPr>
              <a:t>Cladoosby</a:t>
            </a:r>
            <a:r>
              <a:rPr lang="en-US" altLang="en-US" baseline="0" dirty="0" smtClean="0">
                <a:solidFill>
                  <a:srgbClr val="002060"/>
                </a:solidFill>
              </a:rPr>
              <a:t> from Swinomish. He learned about dental therapy about 8 years ago at a meeting and a light came on. Dentistry in native communities is evolving but in many of our communities, dentistry has historically meant an itinerant dentist coming for a week or two per year to pull diseased teeth. </a:t>
            </a:r>
            <a:r>
              <a:rPr lang="en-US" dirty="0" smtClean="0"/>
              <a:t>And we all know that this historical trauma still affects tribal communities today in the health and oral health disparities in Native communities.</a:t>
            </a:r>
          </a:p>
          <a:p>
            <a:pPr defTabSz="923034">
              <a:defRPr/>
            </a:pPr>
            <a:endParaRPr lang="en-US" dirty="0" smtClean="0"/>
          </a:p>
          <a:p>
            <a:pPr defTabSz="923034">
              <a:defRPr/>
            </a:pPr>
            <a:r>
              <a:rPr lang="en-US" dirty="0" smtClean="0"/>
              <a:t>These lasting effects of a health system that doesn’t work for native communities requires us to support innovative initiatives that bring more native providers into the system. </a:t>
            </a:r>
          </a:p>
          <a:p>
            <a:pPr defTabSz="923034"/>
            <a:endParaRPr lang="en-US" altLang="en-US" baseline="0" dirty="0" smtClean="0">
              <a:solidFill>
                <a:srgbClr val="002060"/>
              </a:solidFill>
            </a:endParaRPr>
          </a:p>
          <a:p>
            <a:pPr defTabSz="923034"/>
            <a:r>
              <a:rPr lang="en-US" altLang="en-US" baseline="0" dirty="0" smtClean="0">
                <a:solidFill>
                  <a:srgbClr val="002060"/>
                </a:solidFill>
              </a:rPr>
              <a:t>There is a real lack of culturally competent providers – Native providers make up around 0.1% of dentists in the US</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7</a:t>
            </a:fld>
            <a:endParaRPr lang="en-US"/>
          </a:p>
        </p:txBody>
      </p:sp>
    </p:spTree>
    <p:extLst>
      <p:ext uri="{BB962C8B-B14F-4D97-AF65-F5344CB8AC3E}">
        <p14:creationId xmlns:p14="http://schemas.microsoft.com/office/powerpoint/2010/main" val="45231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don’t have to keep trying to fix a system not designed for our communities. </a:t>
            </a:r>
            <a:r>
              <a:rPr lang="en-US" dirty="0" smtClean="0"/>
              <a:t>It doesn’t have to be this way.</a:t>
            </a:r>
            <a:r>
              <a:rPr lang="en-US" baseline="0" dirty="0" smtClean="0"/>
              <a:t> We are all here because we believe that it doesn’t have to be this way.</a:t>
            </a:r>
          </a:p>
          <a:p>
            <a:pPr defTabSz="912811"/>
            <a:endParaRPr lang="en-US" dirty="0"/>
          </a:p>
          <a:p>
            <a:pPr defTabSz="912811"/>
            <a:r>
              <a:rPr lang="en-US" dirty="0" smtClean="0"/>
              <a:t>And Tribes </a:t>
            </a:r>
            <a:r>
              <a:rPr lang="en-US" dirty="0"/>
              <a:t>in Alaska, Washington, </a:t>
            </a:r>
            <a:r>
              <a:rPr lang="en-US" dirty="0" smtClean="0"/>
              <a:t>Idaho, and </a:t>
            </a:r>
            <a:r>
              <a:rPr lang="en-US" dirty="0"/>
              <a:t>Oregon are leading the way to a new era of oral health care in tribal </a:t>
            </a:r>
            <a:r>
              <a:rPr lang="en-US" dirty="0" smtClean="0"/>
              <a:t>communities. Which works</a:t>
            </a:r>
            <a:r>
              <a:rPr lang="en-US" baseline="0" dirty="0" smtClean="0"/>
              <a:t> to empower and grow our tribal communities.</a:t>
            </a:r>
            <a:endParaRPr lang="en-US" dirty="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8</a:t>
            </a:fld>
            <a:endParaRPr lang="en-US"/>
          </a:p>
        </p:txBody>
      </p:sp>
    </p:spTree>
    <p:extLst>
      <p:ext uri="{BB962C8B-B14F-4D97-AF65-F5344CB8AC3E}">
        <p14:creationId xmlns:p14="http://schemas.microsoft.com/office/powerpoint/2010/main" val="22880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DHATs are uniquely positioned to be recruited from, and placed back in their home communities that are often remote or lacking in sufficient access to dental providers.   Tribes</a:t>
            </a:r>
            <a:r>
              <a:rPr lang="en-US" baseline="0" dirty="0" smtClean="0"/>
              <a:t> in the Portland Area are implementing in Dental Therapists because</a:t>
            </a:r>
            <a:endParaRPr lang="en-US" dirty="0" smtClean="0"/>
          </a:p>
          <a:p>
            <a:r>
              <a:rPr lang="en-US" dirty="0" smtClean="0"/>
              <a:t> </a:t>
            </a:r>
          </a:p>
          <a:p>
            <a:r>
              <a:rPr lang="en-US" baseline="0" dirty="0" smtClean="0"/>
              <a:t>The education program is also more accessible for our students. It is two years post high school with a small amount of pre requisites. Students complete the program and receive an AS degree in Dental Therapy. Dental education is notoriously competitive and expensive. DHAT education is collaborative, accessible, and really tailored to our American Indian and Alaska Native Students. It is a highly supportive environment with two primary goals of producing excellent providers and supporting students through the education process. The program has a nearly 65% graduation rate which is much higher than most 2 year community college programs (30 %).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9</a:t>
            </a:fld>
            <a:endParaRPr lang="en-US"/>
          </a:p>
        </p:txBody>
      </p:sp>
    </p:spTree>
    <p:extLst>
      <p:ext uri="{BB962C8B-B14F-4D97-AF65-F5344CB8AC3E}">
        <p14:creationId xmlns:p14="http://schemas.microsoft.com/office/powerpoint/2010/main" val="1631424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Our team at the Portland Area Board is working with our tribal communities to build oral health programs that utilize dental therapists. We believe that training our</a:t>
            </a:r>
            <a:r>
              <a:rPr lang="en-US" altLang="en-US" baseline="0" dirty="0" smtClean="0"/>
              <a:t> young tribal members to become health and oral health providers in their community is a strong and positive step toward breaking down barriers to care and will </a:t>
            </a:r>
            <a:r>
              <a:rPr lang="en-US" baseline="0" dirty="0" smtClean="0"/>
              <a:t>change the way oral health care is viewed in our communities. </a:t>
            </a:r>
          </a:p>
          <a:p>
            <a:endParaRPr lang="en-US" baseline="0" dirty="0" smtClean="0"/>
          </a:p>
          <a:p>
            <a:r>
              <a:rPr lang="en-US" baseline="0" dirty="0" smtClean="0"/>
              <a:t>The message that it sends to our next generation to see these native providers in their community is that you can do this in the future. You can go on to higher education and you can be contributing back to your community. This is a fantastic opportunity for native youth for them to get into a strong career and live at home in their communities and go to work and have the job satisfaction knowing that they are strengthening the health, oral health, and fabric their communities.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10</a:t>
            </a:fld>
            <a:endParaRPr lang="en-US"/>
          </a:p>
        </p:txBody>
      </p:sp>
    </p:spTree>
    <p:extLst>
      <p:ext uri="{BB962C8B-B14F-4D97-AF65-F5344CB8AC3E}">
        <p14:creationId xmlns:p14="http://schemas.microsoft.com/office/powerpoint/2010/main" val="1238475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7/14/2017</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7/14/2017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6F8D5486-514F-4B7E-8D5D-A7AFE8F4C0BD}" type="slidenum">
              <a:rPr lang="en-US" smtClean="0"/>
              <a:pPr/>
              <a:t>‹#›</a:t>
            </a:fld>
            <a:endParaRPr lang="en-US"/>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6F8D5486-514F-4B7E-8D5D-A7AFE8F4C0BD}"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7/14/2017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7/14/2017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9144000" cy="3124200"/>
          </a:xfrm>
          <a:prstGeom prst="rect">
            <a:avLst/>
          </a:prstGeom>
          <a:solidFill>
            <a:schemeClr val="accent1">
              <a:lumMod val="75000"/>
            </a:schemeClr>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grpSp>
        <p:nvGrpSpPr>
          <p:cNvPr id="2" name="Group 55"/>
          <p:cNvGrpSpPr>
            <a:grpSpLocks/>
          </p:cNvGrpSpPr>
          <p:nvPr/>
        </p:nvGrpSpPr>
        <p:grpSpPr bwMode="auto">
          <a:xfrm>
            <a:off x="228600" y="5715000"/>
            <a:ext cx="3962400" cy="1022350"/>
            <a:chOff x="4876800" y="5835650"/>
            <a:chExt cx="3962400" cy="1022350"/>
          </a:xfrm>
        </p:grpSpPr>
        <p:grpSp>
          <p:nvGrpSpPr>
            <p:cNvPr id="3" name="Group 54"/>
            <p:cNvGrpSpPr>
              <a:grpSpLocks/>
            </p:cNvGrpSpPr>
            <p:nvPr/>
          </p:nvGrpSpPr>
          <p:grpSpPr bwMode="auto">
            <a:xfrm>
              <a:off x="6096000" y="5943600"/>
              <a:ext cx="2743200" cy="757238"/>
              <a:chOff x="1295400" y="157163"/>
              <a:chExt cx="2743200" cy="757238"/>
            </a:xfrm>
          </p:grpSpPr>
          <p:sp>
            <p:nvSpPr>
              <p:cNvPr id="8" name="TextBox 7"/>
              <p:cNvSpPr txBox="1"/>
              <p:nvPr/>
            </p:nvSpPr>
            <p:spPr bwMode="auto">
              <a:xfrm>
                <a:off x="1295400" y="157163"/>
                <a:ext cx="2743200" cy="604838"/>
              </a:xfrm>
              <a:prstGeom prst="rect">
                <a:avLst/>
              </a:prstGeom>
              <a:noFill/>
            </p:spPr>
            <p:txBody>
              <a:bodyPr>
                <a:spAutoFit/>
              </a:bodyPr>
              <a:lstStyle/>
              <a:p>
                <a:pPr fontAlgn="base">
                  <a:lnSpc>
                    <a:spcPts val="2000"/>
                  </a:lnSpc>
                  <a:spcBef>
                    <a:spcPct val="0"/>
                  </a:spcBef>
                  <a:spcAft>
                    <a:spcPct val="0"/>
                  </a:spcAft>
                  <a:defRPr/>
                </a:pPr>
                <a:r>
                  <a:rPr lang="en-US" sz="2000" dirty="0">
                    <a:solidFill>
                      <a:srgbClr val="B40000"/>
                    </a:solidFill>
                    <a:latin typeface="Maiandra GD" pitchFamily="34" charset="0"/>
                  </a:rPr>
                  <a:t>N</a:t>
                </a:r>
                <a:r>
                  <a:rPr lang="en-US" sz="1600" dirty="0">
                    <a:solidFill>
                      <a:srgbClr val="B40000"/>
                    </a:solidFill>
                    <a:latin typeface="Maiandra GD" pitchFamily="34" charset="0"/>
                  </a:rPr>
                  <a:t>orthwest </a:t>
                </a:r>
                <a:r>
                  <a:rPr lang="en-US" sz="2000" dirty="0">
                    <a:solidFill>
                      <a:srgbClr val="B40000"/>
                    </a:solidFill>
                    <a:latin typeface="Maiandra GD" pitchFamily="34" charset="0"/>
                  </a:rPr>
                  <a:t>P</a:t>
                </a:r>
                <a:r>
                  <a:rPr lang="en-US" sz="1600" dirty="0">
                    <a:solidFill>
                      <a:srgbClr val="B40000"/>
                    </a:solidFill>
                    <a:latin typeface="Maiandra GD" pitchFamily="34" charset="0"/>
                  </a:rPr>
                  <a:t>ortland </a:t>
                </a:r>
                <a:r>
                  <a:rPr lang="en-US" sz="2000" dirty="0">
                    <a:solidFill>
                      <a:srgbClr val="B40000"/>
                    </a:solidFill>
                    <a:latin typeface="Maiandra GD" pitchFamily="34" charset="0"/>
                  </a:rPr>
                  <a:t>A</a:t>
                </a:r>
                <a:r>
                  <a:rPr lang="en-US" sz="1600" dirty="0">
                    <a:solidFill>
                      <a:srgbClr val="B40000"/>
                    </a:solidFill>
                    <a:latin typeface="Maiandra GD" pitchFamily="34" charset="0"/>
                  </a:rPr>
                  <a:t>rea</a:t>
                </a:r>
              </a:p>
              <a:p>
                <a:pPr fontAlgn="base">
                  <a:lnSpc>
                    <a:spcPts val="2000"/>
                  </a:lnSpc>
                  <a:spcBef>
                    <a:spcPct val="0"/>
                  </a:spcBef>
                  <a:spcAft>
                    <a:spcPct val="0"/>
                  </a:spcAft>
                  <a:defRPr/>
                </a:pPr>
                <a:r>
                  <a:rPr lang="en-US" sz="1600" dirty="0">
                    <a:solidFill>
                      <a:srgbClr val="B40000"/>
                    </a:solidFill>
                    <a:latin typeface="Maiandra GD" pitchFamily="34" charset="0"/>
                  </a:rPr>
                  <a:t>         </a:t>
                </a:r>
                <a:r>
                  <a:rPr lang="en-US" sz="2000" dirty="0">
                    <a:solidFill>
                      <a:srgbClr val="B40000"/>
                    </a:solidFill>
                    <a:latin typeface="Maiandra GD" pitchFamily="34" charset="0"/>
                  </a:rPr>
                  <a:t>I</a:t>
                </a:r>
                <a:r>
                  <a:rPr lang="en-US" sz="1600" dirty="0">
                    <a:solidFill>
                      <a:srgbClr val="B40000"/>
                    </a:solidFill>
                    <a:latin typeface="Maiandra GD" pitchFamily="34" charset="0"/>
                  </a:rPr>
                  <a:t>ndian </a:t>
                </a:r>
                <a:r>
                  <a:rPr lang="en-US" sz="2000" dirty="0">
                    <a:solidFill>
                      <a:srgbClr val="B40000"/>
                    </a:solidFill>
                    <a:latin typeface="Maiandra GD" pitchFamily="34" charset="0"/>
                  </a:rPr>
                  <a:t>H</a:t>
                </a:r>
                <a:r>
                  <a:rPr lang="en-US" sz="1600" dirty="0">
                    <a:solidFill>
                      <a:srgbClr val="B40000"/>
                    </a:solidFill>
                    <a:latin typeface="Maiandra GD" pitchFamily="34" charset="0"/>
                  </a:rPr>
                  <a:t>ealth </a:t>
                </a:r>
                <a:r>
                  <a:rPr lang="en-US" sz="2000" dirty="0">
                    <a:solidFill>
                      <a:srgbClr val="B40000"/>
                    </a:solidFill>
                    <a:latin typeface="Maiandra GD" pitchFamily="34" charset="0"/>
                  </a:rPr>
                  <a:t>B</a:t>
                </a:r>
                <a:r>
                  <a:rPr lang="en-US" sz="1600" dirty="0">
                    <a:solidFill>
                      <a:srgbClr val="B40000"/>
                    </a:solidFill>
                    <a:latin typeface="Maiandra GD" pitchFamily="34" charset="0"/>
                  </a:rPr>
                  <a:t>oard</a:t>
                </a:r>
              </a:p>
            </p:txBody>
          </p:sp>
          <p:sp>
            <p:nvSpPr>
              <p:cNvPr id="9" name="TextBox 8"/>
              <p:cNvSpPr txBox="1"/>
              <p:nvPr/>
            </p:nvSpPr>
            <p:spPr bwMode="auto">
              <a:xfrm>
                <a:off x="1371600" y="652463"/>
                <a:ext cx="2514600" cy="261938"/>
              </a:xfrm>
              <a:prstGeom prst="rect">
                <a:avLst/>
              </a:prstGeom>
              <a:noFill/>
            </p:spPr>
            <p:txBody>
              <a:bodyPr>
                <a:spAutoFit/>
              </a:bodyPr>
              <a:lstStyle/>
              <a:p>
                <a:pPr algn="r" fontAlgn="base">
                  <a:spcBef>
                    <a:spcPct val="0"/>
                  </a:spcBef>
                  <a:spcAft>
                    <a:spcPct val="0"/>
                  </a:spcAft>
                  <a:defRPr/>
                </a:pPr>
                <a:r>
                  <a:rPr lang="en-US" sz="1100" i="1" dirty="0">
                    <a:solidFill>
                      <a:srgbClr val="C32D2E">
                        <a:lumMod val="50000"/>
                      </a:srgbClr>
                    </a:solidFill>
                    <a:latin typeface="Gill Sans MT" pitchFamily="34" charset="0"/>
                    <a:cs typeface="Estrangelo Edessa" pitchFamily="66"/>
                  </a:rPr>
                  <a:t>Indian Leadership for Indian Health</a:t>
                </a:r>
              </a:p>
            </p:txBody>
          </p:sp>
        </p:grpSp>
        <p:pic>
          <p:nvPicPr>
            <p:cNvPr id="7" name="Picture 8" descr="NPAIHBtransparentTEAL"/>
            <p:cNvPicPr>
              <a:picLocks noChangeAspect="1" noChangeArrowheads="1"/>
            </p:cNvPicPr>
            <p:nvPr/>
          </p:nvPicPr>
          <p:blipFill>
            <a:blip r:embed="rId2" cstate="print"/>
            <a:srcRect/>
            <a:stretch>
              <a:fillRect/>
            </a:stretch>
          </p:blipFill>
          <p:spPr bwMode="auto">
            <a:xfrm>
              <a:off x="4876800" y="5835650"/>
              <a:ext cx="1219200" cy="1022350"/>
            </a:xfrm>
            <a:prstGeom prst="rect">
              <a:avLst/>
            </a:prstGeom>
            <a:noFill/>
            <a:ln w="9525">
              <a:noFill/>
              <a:miter lim="800000"/>
              <a:headEnd/>
              <a:tailEnd/>
            </a:ln>
          </p:spPr>
        </p:pic>
      </p:grpSp>
      <p:grpSp>
        <p:nvGrpSpPr>
          <p:cNvPr id="5" name="Group 40"/>
          <p:cNvGrpSpPr>
            <a:grpSpLocks/>
          </p:cNvGrpSpPr>
          <p:nvPr/>
        </p:nvGrpSpPr>
        <p:grpSpPr bwMode="auto">
          <a:xfrm>
            <a:off x="0" y="3048000"/>
            <a:ext cx="9144000" cy="180975"/>
            <a:chOff x="0" y="816"/>
            <a:chExt cx="5760" cy="114"/>
          </a:xfrm>
        </p:grpSpPr>
        <p:pic>
          <p:nvPicPr>
            <p:cNvPr id="11" name="Picture 13"/>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2" name="Picture 14"/>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3" name="Picture 15"/>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4" name="Picture 16"/>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5" name="Picture 17"/>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6" name="Picture 18"/>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7" name="Picture 19"/>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8" name="Picture 20"/>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9" name="Picture 21"/>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20" name="Picture 22"/>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21" name="Picture 23"/>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2" name="Picture 24"/>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3" name="Picture 25"/>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4" name="Picture 26"/>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5" name="Picture 27"/>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6" name="Picture 28"/>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7" name="Picture 29"/>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8" name="Picture 30"/>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9" name="Picture 31"/>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32"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33"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4"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5"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6"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7"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8"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9"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40"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41"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42"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30" name="Rectangle 3"/>
          <p:cNvSpPr>
            <a:spLocks noGrp="1" noChangeArrowheads="1"/>
          </p:cNvSpPr>
          <p:nvPr>
            <p:ph type="ctrTitle"/>
          </p:nvPr>
        </p:nvSpPr>
        <p:spPr>
          <a:xfrm>
            <a:off x="381000" y="762000"/>
            <a:ext cx="8382000" cy="2133600"/>
          </a:xfrm>
          <a:prstGeom prst="rect">
            <a:avLst/>
          </a:prstGeom>
        </p:spPr>
        <p:txBody>
          <a:bodyPr anchor="b"/>
          <a:lstStyle>
            <a:lvl1pPr algn="ctr">
              <a:defRPr u="none">
                <a:solidFill>
                  <a:srgbClr val="F3EFBF"/>
                </a:solidFill>
                <a:latin typeface="Georgia" pitchFamily="18" charset="0"/>
              </a:defRPr>
            </a:lvl1pPr>
          </a:lstStyle>
          <a:p>
            <a:r>
              <a:rPr lang="en-US" smtClean="0"/>
              <a:t>Click to edit Master title style</a:t>
            </a:r>
            <a:endParaRPr lang="en-US" dirty="0"/>
          </a:p>
        </p:txBody>
      </p:sp>
      <p:sp>
        <p:nvSpPr>
          <p:cNvPr id="31" name="Rectangle 4"/>
          <p:cNvSpPr>
            <a:spLocks noGrp="1" noChangeArrowheads="1"/>
          </p:cNvSpPr>
          <p:nvPr>
            <p:ph type="subTitle" idx="1"/>
          </p:nvPr>
        </p:nvSpPr>
        <p:spPr>
          <a:xfrm>
            <a:off x="381000" y="3276600"/>
            <a:ext cx="8382000" cy="2133600"/>
          </a:xfrm>
        </p:spPr>
        <p:txBody>
          <a:bodyPr/>
          <a:lstStyle>
            <a:lvl1pPr marL="0" indent="0" algn="ctr">
              <a:buFontTx/>
              <a:buNone/>
              <a:defRPr sz="3200">
                <a:solidFill>
                  <a:schemeClr val="accent3">
                    <a:lumMod val="50000"/>
                  </a:schemeClr>
                </a:solidFill>
                <a:latin typeface="Georgia" pitchFamily="18"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670085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6"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nvGrpSpPr>
          <p:cNvPr id="2" name="Group 40"/>
          <p:cNvGrpSpPr>
            <a:grpSpLocks/>
          </p:cNvGrpSpPr>
          <p:nvPr/>
        </p:nvGrpSpPr>
        <p:grpSpPr bwMode="auto">
          <a:xfrm>
            <a:off x="0" y="1295400"/>
            <a:ext cx="9144000" cy="180975"/>
            <a:chOff x="0" y="816"/>
            <a:chExt cx="5760" cy="114"/>
          </a:xfrm>
        </p:grpSpPr>
        <p:pic>
          <p:nvPicPr>
            <p:cNvPr id="8"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9"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0"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1"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2"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3"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4"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5"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6"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7"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18"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19"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0"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1"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2"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3"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4"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5"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6"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7"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28"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29"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0"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1"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2"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3"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4"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5"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6"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7"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3" name="Content Placeholder 2"/>
          <p:cNvSpPr>
            <a:spLocks noGrp="1"/>
          </p:cNvSpPr>
          <p:nvPr>
            <p:ph idx="1"/>
          </p:nvPr>
        </p:nvSpPr>
        <p:spPr/>
        <p:txBody>
          <a:bodyPr/>
          <a:lstStyle>
            <a:lvl2pPr marL="741363" indent="-284163">
              <a:buClr>
                <a:srgbClr val="008080"/>
              </a:buClr>
              <a:buSzPct val="105000"/>
              <a:buFont typeface="Wingdings" pitchFamily="2" charset="2"/>
              <a:buChar char="§"/>
              <a:defRPr lang="en-US" sz="3400" b="0" dirty="0" smtClean="0">
                <a:solidFill>
                  <a:schemeClr val="tx1"/>
                </a:solidFill>
                <a:latin typeface="Trebuchet MS" pitchFamily="34" charset="0"/>
              </a:defRPr>
            </a:lvl2pPr>
            <a:lvl3pPr marL="1262063" indent="-347663">
              <a:buClr>
                <a:srgbClr val="B40000"/>
              </a:buClr>
              <a:buSzPct val="100000"/>
              <a:buFont typeface="Arial" pitchFamily="34" charset="0"/>
              <a:buChar char="•"/>
              <a:defRPr sz="2800" b="0">
                <a:solidFill>
                  <a:schemeClr val="tx1"/>
                </a:solidFill>
              </a:defRPr>
            </a:lvl3pPr>
            <a:lvl4pPr marL="1719263" indent="-347663">
              <a:buFont typeface="Trebuchet MS" pitchFamily="34" charset="0"/>
              <a:buChar char="—"/>
              <a:defRPr sz="2800">
                <a:solidFill>
                  <a:schemeClr val="tx1"/>
                </a:solidFill>
              </a:defRPr>
            </a:lvl4pPr>
            <a:lvl5pPr marL="2176463" indent="-347663">
              <a:buFont typeface="Trebuchet MS" pitchFamily="34" charset="0"/>
              <a:buChar char="—"/>
              <a:defRPr sz="2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1371600" y="76200"/>
            <a:ext cx="7315200" cy="1143000"/>
          </a:xfrm>
          <a:prstGeom prst="rect">
            <a:avLst/>
          </a:prstGeom>
          <a:noFill/>
          <a:ln w="9525">
            <a:noFill/>
            <a:miter lim="800000"/>
            <a:headEnd/>
            <a:tailEnd/>
          </a:ln>
        </p:spPr>
        <p:txBody>
          <a:bodyPr/>
          <a:lstStyle>
            <a:lvl1pPr algn="l">
              <a:defRPr/>
            </a:lvl1pPr>
          </a:lstStyle>
          <a:p>
            <a:pPr lvl="0"/>
            <a:r>
              <a:rPr lang="en-US" smtClean="0"/>
              <a:t>Click to edit Master title style</a:t>
            </a:r>
            <a:endParaRPr lang="en-US" dirty="0" smtClean="0"/>
          </a:p>
        </p:txBody>
      </p:sp>
      <p:sp>
        <p:nvSpPr>
          <p:cNvPr id="38"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39" name="Rectangle 4"/>
          <p:cNvSpPr>
            <a:spLocks noGrp="1" noChangeArrowheads="1"/>
          </p:cNvSpPr>
          <p:nvPr>
            <p:ph type="dt" sz="half" idx="11"/>
          </p:nvPr>
        </p:nvSpPr>
        <p:spPr/>
        <p:txBody>
          <a:bodyPr/>
          <a:lstStyle>
            <a:lvl1pPr>
              <a:defRPr/>
            </a:lvl1pPr>
          </a:lstStyle>
          <a:p>
            <a:pPr>
              <a:defRPr/>
            </a:pPr>
            <a:fld id="{06CAB8FA-0CA9-447D-9F83-4F017373320A}" type="datetime1">
              <a:rPr lang="en-US"/>
              <a:pPr>
                <a:defRPr/>
              </a:pPr>
              <a:t>7/14/2017</a:t>
            </a:fld>
            <a:endParaRPr lang="en-US" dirty="0"/>
          </a:p>
        </p:txBody>
      </p:sp>
      <p:sp>
        <p:nvSpPr>
          <p:cNvPr id="40" name="Rectangle 39"/>
          <p:cNvSpPr>
            <a:spLocks noGrp="1" noChangeArrowheads="1"/>
          </p:cNvSpPr>
          <p:nvPr>
            <p:ph type="sldNum" sz="quarter" idx="12"/>
          </p:nvPr>
        </p:nvSpPr>
        <p:spPr/>
        <p:txBody>
          <a:bodyPr/>
          <a:lstStyle>
            <a:lvl1pPr>
              <a:defRPr/>
            </a:lvl1pPr>
          </a:lstStyle>
          <a:p>
            <a:pPr>
              <a:defRPr/>
            </a:pPr>
            <a:fld id="{25309953-E140-4B1E-8A10-F48E1039D203}" type="slidenum">
              <a:rPr lang="en-US"/>
              <a:pPr>
                <a:defRPr/>
              </a:pPr>
              <a:t>‹#›</a:t>
            </a:fld>
            <a:endParaRPr lang="en-US"/>
          </a:p>
        </p:txBody>
      </p:sp>
    </p:spTree>
    <p:extLst>
      <p:ext uri="{BB962C8B-B14F-4D97-AF65-F5344CB8AC3E}">
        <p14:creationId xmlns:p14="http://schemas.microsoft.com/office/powerpoint/2010/main" val="3313856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9144000" cy="30480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grpSp>
        <p:nvGrpSpPr>
          <p:cNvPr id="5" name="Group 7"/>
          <p:cNvGrpSpPr>
            <a:grpSpLocks/>
          </p:cNvGrpSpPr>
          <p:nvPr/>
        </p:nvGrpSpPr>
        <p:grpSpPr bwMode="auto">
          <a:xfrm>
            <a:off x="0" y="2971800"/>
            <a:ext cx="9144000" cy="180975"/>
            <a:chOff x="0" y="816"/>
            <a:chExt cx="5760" cy="114"/>
          </a:xfrm>
        </p:grpSpPr>
        <p:pic>
          <p:nvPicPr>
            <p:cNvPr id="6" name="Picture 10"/>
            <p:cNvPicPr>
              <a:picLocks noChangeAspect="1" noChangeArrowheads="1"/>
            </p:cNvPicPr>
            <p:nvPr/>
          </p:nvPicPr>
          <p:blipFill>
            <a:blip r:embed="rId2" cstate="print"/>
            <a:srcRect/>
            <a:stretch>
              <a:fillRect/>
            </a:stretch>
          </p:blipFill>
          <p:spPr bwMode="auto">
            <a:xfrm>
              <a:off x="0" y="816"/>
              <a:ext cx="192" cy="114"/>
            </a:xfrm>
            <a:prstGeom prst="rect">
              <a:avLst/>
            </a:prstGeom>
            <a:noFill/>
            <a:ln w="9525">
              <a:noFill/>
              <a:miter lim="800000"/>
              <a:headEnd/>
              <a:tailEnd/>
            </a:ln>
          </p:spPr>
        </p:pic>
        <p:pic>
          <p:nvPicPr>
            <p:cNvPr id="7" name="Picture 11"/>
            <p:cNvPicPr>
              <a:picLocks noChangeAspect="1" noChangeArrowheads="1"/>
            </p:cNvPicPr>
            <p:nvPr/>
          </p:nvPicPr>
          <p:blipFill>
            <a:blip r:embed="rId3" cstate="print"/>
            <a:srcRect/>
            <a:stretch>
              <a:fillRect/>
            </a:stretch>
          </p:blipFill>
          <p:spPr bwMode="auto">
            <a:xfrm>
              <a:off x="192" y="816"/>
              <a:ext cx="192" cy="114"/>
            </a:xfrm>
            <a:prstGeom prst="rect">
              <a:avLst/>
            </a:prstGeom>
            <a:noFill/>
            <a:ln w="9525">
              <a:noFill/>
              <a:miter lim="800000"/>
              <a:headEnd/>
              <a:tailEnd/>
            </a:ln>
          </p:spPr>
        </p:pic>
        <p:pic>
          <p:nvPicPr>
            <p:cNvPr id="8" name="Picture 12"/>
            <p:cNvPicPr>
              <a:picLocks noChangeAspect="1" noChangeArrowheads="1"/>
            </p:cNvPicPr>
            <p:nvPr/>
          </p:nvPicPr>
          <p:blipFill>
            <a:blip r:embed="rId3" cstate="print"/>
            <a:srcRect/>
            <a:stretch>
              <a:fillRect/>
            </a:stretch>
          </p:blipFill>
          <p:spPr bwMode="auto">
            <a:xfrm>
              <a:off x="384" y="816"/>
              <a:ext cx="192" cy="114"/>
            </a:xfrm>
            <a:prstGeom prst="rect">
              <a:avLst/>
            </a:prstGeom>
            <a:noFill/>
            <a:ln w="9525">
              <a:noFill/>
              <a:miter lim="800000"/>
              <a:headEnd/>
              <a:tailEnd/>
            </a:ln>
          </p:spPr>
        </p:pic>
        <p:pic>
          <p:nvPicPr>
            <p:cNvPr id="9" name="Picture 13"/>
            <p:cNvPicPr>
              <a:picLocks noChangeAspect="1" noChangeArrowheads="1"/>
            </p:cNvPicPr>
            <p:nvPr/>
          </p:nvPicPr>
          <p:blipFill>
            <a:blip r:embed="rId3" cstate="print"/>
            <a:srcRect/>
            <a:stretch>
              <a:fillRect/>
            </a:stretch>
          </p:blipFill>
          <p:spPr bwMode="auto">
            <a:xfrm>
              <a:off x="576" y="816"/>
              <a:ext cx="192" cy="114"/>
            </a:xfrm>
            <a:prstGeom prst="rect">
              <a:avLst/>
            </a:prstGeom>
            <a:noFill/>
            <a:ln w="9525">
              <a:noFill/>
              <a:miter lim="800000"/>
              <a:headEnd/>
              <a:tailEnd/>
            </a:ln>
          </p:spPr>
        </p:pic>
        <p:pic>
          <p:nvPicPr>
            <p:cNvPr id="10" name="Picture 14"/>
            <p:cNvPicPr>
              <a:picLocks noChangeAspect="1" noChangeArrowheads="1"/>
            </p:cNvPicPr>
            <p:nvPr/>
          </p:nvPicPr>
          <p:blipFill>
            <a:blip r:embed="rId3" cstate="print"/>
            <a:srcRect/>
            <a:stretch>
              <a:fillRect/>
            </a:stretch>
          </p:blipFill>
          <p:spPr bwMode="auto">
            <a:xfrm>
              <a:off x="768" y="816"/>
              <a:ext cx="192" cy="114"/>
            </a:xfrm>
            <a:prstGeom prst="rect">
              <a:avLst/>
            </a:prstGeom>
            <a:noFill/>
            <a:ln w="9525">
              <a:noFill/>
              <a:miter lim="800000"/>
              <a:headEnd/>
              <a:tailEnd/>
            </a:ln>
          </p:spPr>
        </p:pic>
        <p:pic>
          <p:nvPicPr>
            <p:cNvPr id="11" name="Picture 15"/>
            <p:cNvPicPr>
              <a:picLocks noChangeAspect="1" noChangeArrowheads="1"/>
            </p:cNvPicPr>
            <p:nvPr/>
          </p:nvPicPr>
          <p:blipFill>
            <a:blip r:embed="rId3" cstate="print"/>
            <a:srcRect/>
            <a:stretch>
              <a:fillRect/>
            </a:stretch>
          </p:blipFill>
          <p:spPr bwMode="auto">
            <a:xfrm>
              <a:off x="960" y="816"/>
              <a:ext cx="192" cy="114"/>
            </a:xfrm>
            <a:prstGeom prst="rect">
              <a:avLst/>
            </a:prstGeom>
            <a:noFill/>
            <a:ln w="9525">
              <a:noFill/>
              <a:miter lim="800000"/>
              <a:headEnd/>
              <a:tailEnd/>
            </a:ln>
          </p:spPr>
        </p:pic>
        <p:pic>
          <p:nvPicPr>
            <p:cNvPr id="12" name="Picture 16"/>
            <p:cNvPicPr>
              <a:picLocks noChangeAspect="1" noChangeArrowheads="1"/>
            </p:cNvPicPr>
            <p:nvPr/>
          </p:nvPicPr>
          <p:blipFill>
            <a:blip r:embed="rId3" cstate="print"/>
            <a:srcRect/>
            <a:stretch>
              <a:fillRect/>
            </a:stretch>
          </p:blipFill>
          <p:spPr bwMode="auto">
            <a:xfrm>
              <a:off x="1152" y="816"/>
              <a:ext cx="192" cy="114"/>
            </a:xfrm>
            <a:prstGeom prst="rect">
              <a:avLst/>
            </a:prstGeom>
            <a:noFill/>
            <a:ln w="9525">
              <a:noFill/>
              <a:miter lim="800000"/>
              <a:headEnd/>
              <a:tailEnd/>
            </a:ln>
          </p:spPr>
        </p:pic>
        <p:pic>
          <p:nvPicPr>
            <p:cNvPr id="13" name="Picture 17"/>
            <p:cNvPicPr>
              <a:picLocks noChangeAspect="1" noChangeArrowheads="1"/>
            </p:cNvPicPr>
            <p:nvPr/>
          </p:nvPicPr>
          <p:blipFill>
            <a:blip r:embed="rId3" cstate="print"/>
            <a:srcRect/>
            <a:stretch>
              <a:fillRect/>
            </a:stretch>
          </p:blipFill>
          <p:spPr bwMode="auto">
            <a:xfrm>
              <a:off x="1344" y="816"/>
              <a:ext cx="192" cy="114"/>
            </a:xfrm>
            <a:prstGeom prst="rect">
              <a:avLst/>
            </a:prstGeom>
            <a:noFill/>
            <a:ln w="9525">
              <a:noFill/>
              <a:miter lim="800000"/>
              <a:headEnd/>
              <a:tailEnd/>
            </a:ln>
          </p:spPr>
        </p:pic>
        <p:pic>
          <p:nvPicPr>
            <p:cNvPr id="14" name="Picture 18"/>
            <p:cNvPicPr>
              <a:picLocks noChangeAspect="1" noChangeArrowheads="1"/>
            </p:cNvPicPr>
            <p:nvPr/>
          </p:nvPicPr>
          <p:blipFill>
            <a:blip r:embed="rId3" cstate="print"/>
            <a:srcRect/>
            <a:stretch>
              <a:fillRect/>
            </a:stretch>
          </p:blipFill>
          <p:spPr bwMode="auto">
            <a:xfrm>
              <a:off x="1536" y="816"/>
              <a:ext cx="192" cy="114"/>
            </a:xfrm>
            <a:prstGeom prst="rect">
              <a:avLst/>
            </a:prstGeom>
            <a:noFill/>
            <a:ln w="9525">
              <a:noFill/>
              <a:miter lim="800000"/>
              <a:headEnd/>
              <a:tailEnd/>
            </a:ln>
          </p:spPr>
        </p:pic>
        <p:pic>
          <p:nvPicPr>
            <p:cNvPr id="15" name="Picture 19"/>
            <p:cNvPicPr>
              <a:picLocks noChangeAspect="1" noChangeArrowheads="1"/>
            </p:cNvPicPr>
            <p:nvPr/>
          </p:nvPicPr>
          <p:blipFill>
            <a:blip r:embed="rId3" cstate="print"/>
            <a:srcRect/>
            <a:stretch>
              <a:fillRect/>
            </a:stretch>
          </p:blipFill>
          <p:spPr bwMode="auto">
            <a:xfrm>
              <a:off x="1728" y="816"/>
              <a:ext cx="192" cy="114"/>
            </a:xfrm>
            <a:prstGeom prst="rect">
              <a:avLst/>
            </a:prstGeom>
            <a:noFill/>
            <a:ln w="9525">
              <a:noFill/>
              <a:miter lim="800000"/>
              <a:headEnd/>
              <a:tailEnd/>
            </a:ln>
          </p:spPr>
        </p:pic>
        <p:pic>
          <p:nvPicPr>
            <p:cNvPr id="16" name="Picture 20"/>
            <p:cNvPicPr>
              <a:picLocks noChangeAspect="1" noChangeArrowheads="1"/>
            </p:cNvPicPr>
            <p:nvPr/>
          </p:nvPicPr>
          <p:blipFill>
            <a:blip r:embed="rId3" cstate="print"/>
            <a:srcRect/>
            <a:stretch>
              <a:fillRect/>
            </a:stretch>
          </p:blipFill>
          <p:spPr bwMode="auto">
            <a:xfrm>
              <a:off x="1920" y="816"/>
              <a:ext cx="192" cy="114"/>
            </a:xfrm>
            <a:prstGeom prst="rect">
              <a:avLst/>
            </a:prstGeom>
            <a:noFill/>
            <a:ln w="9525">
              <a:noFill/>
              <a:miter lim="800000"/>
              <a:headEnd/>
              <a:tailEnd/>
            </a:ln>
          </p:spPr>
        </p:pic>
        <p:pic>
          <p:nvPicPr>
            <p:cNvPr id="17" name="Picture 21"/>
            <p:cNvPicPr>
              <a:picLocks noChangeAspect="1" noChangeArrowheads="1"/>
            </p:cNvPicPr>
            <p:nvPr/>
          </p:nvPicPr>
          <p:blipFill>
            <a:blip r:embed="rId3" cstate="print"/>
            <a:srcRect/>
            <a:stretch>
              <a:fillRect/>
            </a:stretch>
          </p:blipFill>
          <p:spPr bwMode="auto">
            <a:xfrm>
              <a:off x="2112" y="816"/>
              <a:ext cx="192" cy="114"/>
            </a:xfrm>
            <a:prstGeom prst="rect">
              <a:avLst/>
            </a:prstGeom>
            <a:noFill/>
            <a:ln w="9525">
              <a:noFill/>
              <a:miter lim="800000"/>
              <a:headEnd/>
              <a:tailEnd/>
            </a:ln>
          </p:spPr>
        </p:pic>
        <p:pic>
          <p:nvPicPr>
            <p:cNvPr id="18" name="Picture 22"/>
            <p:cNvPicPr>
              <a:picLocks noChangeAspect="1" noChangeArrowheads="1"/>
            </p:cNvPicPr>
            <p:nvPr/>
          </p:nvPicPr>
          <p:blipFill>
            <a:blip r:embed="rId3" cstate="print"/>
            <a:srcRect/>
            <a:stretch>
              <a:fillRect/>
            </a:stretch>
          </p:blipFill>
          <p:spPr bwMode="auto">
            <a:xfrm>
              <a:off x="2304" y="816"/>
              <a:ext cx="192" cy="114"/>
            </a:xfrm>
            <a:prstGeom prst="rect">
              <a:avLst/>
            </a:prstGeom>
            <a:noFill/>
            <a:ln w="9525">
              <a:noFill/>
              <a:miter lim="800000"/>
              <a:headEnd/>
              <a:tailEnd/>
            </a:ln>
          </p:spPr>
        </p:pic>
        <p:pic>
          <p:nvPicPr>
            <p:cNvPr id="19" name="Picture 23"/>
            <p:cNvPicPr>
              <a:picLocks noChangeAspect="1" noChangeArrowheads="1"/>
            </p:cNvPicPr>
            <p:nvPr/>
          </p:nvPicPr>
          <p:blipFill>
            <a:blip r:embed="rId3" cstate="print"/>
            <a:srcRect/>
            <a:stretch>
              <a:fillRect/>
            </a:stretch>
          </p:blipFill>
          <p:spPr bwMode="auto">
            <a:xfrm>
              <a:off x="2496" y="816"/>
              <a:ext cx="192" cy="114"/>
            </a:xfrm>
            <a:prstGeom prst="rect">
              <a:avLst/>
            </a:prstGeom>
            <a:noFill/>
            <a:ln w="9525">
              <a:noFill/>
              <a:miter lim="800000"/>
              <a:headEnd/>
              <a:tailEnd/>
            </a:ln>
          </p:spPr>
        </p:pic>
        <p:pic>
          <p:nvPicPr>
            <p:cNvPr id="20" name="Picture 24"/>
            <p:cNvPicPr>
              <a:picLocks noChangeAspect="1" noChangeArrowheads="1"/>
            </p:cNvPicPr>
            <p:nvPr/>
          </p:nvPicPr>
          <p:blipFill>
            <a:blip r:embed="rId3" cstate="print"/>
            <a:srcRect/>
            <a:stretch>
              <a:fillRect/>
            </a:stretch>
          </p:blipFill>
          <p:spPr bwMode="auto">
            <a:xfrm>
              <a:off x="2688" y="816"/>
              <a:ext cx="192" cy="114"/>
            </a:xfrm>
            <a:prstGeom prst="rect">
              <a:avLst/>
            </a:prstGeom>
            <a:noFill/>
            <a:ln w="9525">
              <a:noFill/>
              <a:miter lim="800000"/>
              <a:headEnd/>
              <a:tailEnd/>
            </a:ln>
          </p:spPr>
        </p:pic>
        <p:pic>
          <p:nvPicPr>
            <p:cNvPr id="21" name="Picture 25"/>
            <p:cNvPicPr>
              <a:picLocks noChangeAspect="1" noChangeArrowheads="1"/>
            </p:cNvPicPr>
            <p:nvPr/>
          </p:nvPicPr>
          <p:blipFill>
            <a:blip r:embed="rId3" cstate="print"/>
            <a:srcRect/>
            <a:stretch>
              <a:fillRect/>
            </a:stretch>
          </p:blipFill>
          <p:spPr bwMode="auto">
            <a:xfrm>
              <a:off x="2880" y="816"/>
              <a:ext cx="192" cy="114"/>
            </a:xfrm>
            <a:prstGeom prst="rect">
              <a:avLst/>
            </a:prstGeom>
            <a:noFill/>
            <a:ln w="9525">
              <a:noFill/>
              <a:miter lim="800000"/>
              <a:headEnd/>
              <a:tailEnd/>
            </a:ln>
          </p:spPr>
        </p:pic>
        <p:pic>
          <p:nvPicPr>
            <p:cNvPr id="22" name="Picture 26"/>
            <p:cNvPicPr>
              <a:picLocks noChangeAspect="1" noChangeArrowheads="1"/>
            </p:cNvPicPr>
            <p:nvPr/>
          </p:nvPicPr>
          <p:blipFill>
            <a:blip r:embed="rId3" cstate="print"/>
            <a:srcRect/>
            <a:stretch>
              <a:fillRect/>
            </a:stretch>
          </p:blipFill>
          <p:spPr bwMode="auto">
            <a:xfrm>
              <a:off x="3072" y="816"/>
              <a:ext cx="192" cy="114"/>
            </a:xfrm>
            <a:prstGeom prst="rect">
              <a:avLst/>
            </a:prstGeom>
            <a:noFill/>
            <a:ln w="9525">
              <a:noFill/>
              <a:miter lim="800000"/>
              <a:headEnd/>
              <a:tailEnd/>
            </a:ln>
          </p:spPr>
        </p:pic>
        <p:pic>
          <p:nvPicPr>
            <p:cNvPr id="23" name="Picture 27"/>
            <p:cNvPicPr>
              <a:picLocks noChangeAspect="1" noChangeArrowheads="1"/>
            </p:cNvPicPr>
            <p:nvPr/>
          </p:nvPicPr>
          <p:blipFill>
            <a:blip r:embed="rId3" cstate="print"/>
            <a:srcRect/>
            <a:stretch>
              <a:fillRect/>
            </a:stretch>
          </p:blipFill>
          <p:spPr bwMode="auto">
            <a:xfrm>
              <a:off x="3264" y="816"/>
              <a:ext cx="192" cy="114"/>
            </a:xfrm>
            <a:prstGeom prst="rect">
              <a:avLst/>
            </a:prstGeom>
            <a:noFill/>
            <a:ln w="9525">
              <a:noFill/>
              <a:miter lim="800000"/>
              <a:headEnd/>
              <a:tailEnd/>
            </a:ln>
          </p:spPr>
        </p:pic>
        <p:pic>
          <p:nvPicPr>
            <p:cNvPr id="24" name="Picture 28"/>
            <p:cNvPicPr>
              <a:picLocks noChangeAspect="1" noChangeArrowheads="1"/>
            </p:cNvPicPr>
            <p:nvPr/>
          </p:nvPicPr>
          <p:blipFill>
            <a:blip r:embed="rId3" cstate="print"/>
            <a:srcRect/>
            <a:stretch>
              <a:fillRect/>
            </a:stretch>
          </p:blipFill>
          <p:spPr bwMode="auto">
            <a:xfrm>
              <a:off x="3456" y="816"/>
              <a:ext cx="192" cy="114"/>
            </a:xfrm>
            <a:prstGeom prst="rect">
              <a:avLst/>
            </a:prstGeom>
            <a:noFill/>
            <a:ln w="9525">
              <a:noFill/>
              <a:miter lim="800000"/>
              <a:headEnd/>
              <a:tailEnd/>
            </a:ln>
          </p:spPr>
        </p:pic>
        <p:pic>
          <p:nvPicPr>
            <p:cNvPr id="25" name="Picture 29"/>
            <p:cNvPicPr>
              <a:picLocks noChangeAspect="1" noChangeArrowheads="1"/>
            </p:cNvPicPr>
            <p:nvPr/>
          </p:nvPicPr>
          <p:blipFill>
            <a:blip r:embed="rId3" cstate="print"/>
            <a:srcRect/>
            <a:stretch>
              <a:fillRect/>
            </a:stretch>
          </p:blipFill>
          <p:spPr bwMode="auto">
            <a:xfrm>
              <a:off x="3648" y="816"/>
              <a:ext cx="192" cy="114"/>
            </a:xfrm>
            <a:prstGeom prst="rect">
              <a:avLst/>
            </a:prstGeom>
            <a:noFill/>
            <a:ln w="9525">
              <a:noFill/>
              <a:miter lim="800000"/>
              <a:headEnd/>
              <a:tailEnd/>
            </a:ln>
          </p:spPr>
        </p:pic>
        <p:pic>
          <p:nvPicPr>
            <p:cNvPr id="26" name="Picture 30"/>
            <p:cNvPicPr>
              <a:picLocks noChangeAspect="1" noChangeArrowheads="1"/>
            </p:cNvPicPr>
            <p:nvPr/>
          </p:nvPicPr>
          <p:blipFill>
            <a:blip r:embed="rId3" cstate="print"/>
            <a:srcRect/>
            <a:stretch>
              <a:fillRect/>
            </a:stretch>
          </p:blipFill>
          <p:spPr bwMode="auto">
            <a:xfrm>
              <a:off x="3840" y="816"/>
              <a:ext cx="192" cy="114"/>
            </a:xfrm>
            <a:prstGeom prst="rect">
              <a:avLst/>
            </a:prstGeom>
            <a:noFill/>
            <a:ln w="9525">
              <a:noFill/>
              <a:miter lim="800000"/>
              <a:headEnd/>
              <a:tailEnd/>
            </a:ln>
          </p:spPr>
        </p:pic>
        <p:pic>
          <p:nvPicPr>
            <p:cNvPr id="27" name="Picture 31"/>
            <p:cNvPicPr>
              <a:picLocks noChangeAspect="1" noChangeArrowheads="1"/>
            </p:cNvPicPr>
            <p:nvPr/>
          </p:nvPicPr>
          <p:blipFill>
            <a:blip r:embed="rId3" cstate="print"/>
            <a:srcRect/>
            <a:stretch>
              <a:fillRect/>
            </a:stretch>
          </p:blipFill>
          <p:spPr bwMode="auto">
            <a:xfrm>
              <a:off x="4032" y="816"/>
              <a:ext cx="192" cy="114"/>
            </a:xfrm>
            <a:prstGeom prst="rect">
              <a:avLst/>
            </a:prstGeom>
            <a:noFill/>
            <a:ln w="9525">
              <a:noFill/>
              <a:miter lim="800000"/>
              <a:headEnd/>
              <a:tailEnd/>
            </a:ln>
          </p:spPr>
        </p:pic>
        <p:pic>
          <p:nvPicPr>
            <p:cNvPr id="28" name="Picture 32"/>
            <p:cNvPicPr>
              <a:picLocks noChangeAspect="1" noChangeArrowheads="1"/>
            </p:cNvPicPr>
            <p:nvPr/>
          </p:nvPicPr>
          <p:blipFill>
            <a:blip r:embed="rId3" cstate="print"/>
            <a:srcRect/>
            <a:stretch>
              <a:fillRect/>
            </a:stretch>
          </p:blipFill>
          <p:spPr bwMode="auto">
            <a:xfrm>
              <a:off x="4224" y="816"/>
              <a:ext cx="192" cy="114"/>
            </a:xfrm>
            <a:prstGeom prst="rect">
              <a:avLst/>
            </a:prstGeom>
            <a:noFill/>
            <a:ln w="9525">
              <a:noFill/>
              <a:miter lim="800000"/>
              <a:headEnd/>
              <a:tailEnd/>
            </a:ln>
          </p:spPr>
        </p:pic>
        <p:pic>
          <p:nvPicPr>
            <p:cNvPr id="29" name="Picture 33"/>
            <p:cNvPicPr>
              <a:picLocks noChangeAspect="1" noChangeArrowheads="1"/>
            </p:cNvPicPr>
            <p:nvPr/>
          </p:nvPicPr>
          <p:blipFill>
            <a:blip r:embed="rId3" cstate="print"/>
            <a:srcRect/>
            <a:stretch>
              <a:fillRect/>
            </a:stretch>
          </p:blipFill>
          <p:spPr bwMode="auto">
            <a:xfrm>
              <a:off x="4416" y="816"/>
              <a:ext cx="192" cy="114"/>
            </a:xfrm>
            <a:prstGeom prst="rect">
              <a:avLst/>
            </a:prstGeom>
            <a:noFill/>
            <a:ln w="9525">
              <a:noFill/>
              <a:miter lim="800000"/>
              <a:headEnd/>
              <a:tailEnd/>
            </a:ln>
          </p:spPr>
        </p:pic>
        <p:pic>
          <p:nvPicPr>
            <p:cNvPr id="30" name="Picture 34"/>
            <p:cNvPicPr>
              <a:picLocks noChangeAspect="1" noChangeArrowheads="1"/>
            </p:cNvPicPr>
            <p:nvPr/>
          </p:nvPicPr>
          <p:blipFill>
            <a:blip r:embed="rId3" cstate="print"/>
            <a:srcRect/>
            <a:stretch>
              <a:fillRect/>
            </a:stretch>
          </p:blipFill>
          <p:spPr bwMode="auto">
            <a:xfrm>
              <a:off x="4608" y="816"/>
              <a:ext cx="192" cy="114"/>
            </a:xfrm>
            <a:prstGeom prst="rect">
              <a:avLst/>
            </a:prstGeom>
            <a:noFill/>
            <a:ln w="9525">
              <a:noFill/>
              <a:miter lim="800000"/>
              <a:headEnd/>
              <a:tailEnd/>
            </a:ln>
          </p:spPr>
        </p:pic>
        <p:pic>
          <p:nvPicPr>
            <p:cNvPr id="31" name="Picture 35"/>
            <p:cNvPicPr>
              <a:picLocks noChangeAspect="1" noChangeArrowheads="1"/>
            </p:cNvPicPr>
            <p:nvPr/>
          </p:nvPicPr>
          <p:blipFill>
            <a:blip r:embed="rId3" cstate="print"/>
            <a:srcRect/>
            <a:stretch>
              <a:fillRect/>
            </a:stretch>
          </p:blipFill>
          <p:spPr bwMode="auto">
            <a:xfrm>
              <a:off x="4800" y="816"/>
              <a:ext cx="192" cy="114"/>
            </a:xfrm>
            <a:prstGeom prst="rect">
              <a:avLst/>
            </a:prstGeom>
            <a:noFill/>
            <a:ln w="9525">
              <a:noFill/>
              <a:miter lim="800000"/>
              <a:headEnd/>
              <a:tailEnd/>
            </a:ln>
          </p:spPr>
        </p:pic>
        <p:pic>
          <p:nvPicPr>
            <p:cNvPr id="32" name="Picture 36"/>
            <p:cNvPicPr>
              <a:picLocks noChangeAspect="1" noChangeArrowheads="1"/>
            </p:cNvPicPr>
            <p:nvPr/>
          </p:nvPicPr>
          <p:blipFill>
            <a:blip r:embed="rId3" cstate="print"/>
            <a:srcRect/>
            <a:stretch>
              <a:fillRect/>
            </a:stretch>
          </p:blipFill>
          <p:spPr bwMode="auto">
            <a:xfrm>
              <a:off x="4992" y="816"/>
              <a:ext cx="192" cy="114"/>
            </a:xfrm>
            <a:prstGeom prst="rect">
              <a:avLst/>
            </a:prstGeom>
            <a:noFill/>
            <a:ln w="9525">
              <a:noFill/>
              <a:miter lim="800000"/>
              <a:headEnd/>
              <a:tailEnd/>
            </a:ln>
          </p:spPr>
        </p:pic>
        <p:pic>
          <p:nvPicPr>
            <p:cNvPr id="33" name="Picture 37"/>
            <p:cNvPicPr>
              <a:picLocks noChangeAspect="1" noChangeArrowheads="1"/>
            </p:cNvPicPr>
            <p:nvPr/>
          </p:nvPicPr>
          <p:blipFill>
            <a:blip r:embed="rId3" cstate="print"/>
            <a:srcRect/>
            <a:stretch>
              <a:fillRect/>
            </a:stretch>
          </p:blipFill>
          <p:spPr bwMode="auto">
            <a:xfrm>
              <a:off x="5184" y="816"/>
              <a:ext cx="192" cy="114"/>
            </a:xfrm>
            <a:prstGeom prst="rect">
              <a:avLst/>
            </a:prstGeom>
            <a:noFill/>
            <a:ln w="9525">
              <a:noFill/>
              <a:miter lim="800000"/>
              <a:headEnd/>
              <a:tailEnd/>
            </a:ln>
          </p:spPr>
        </p:pic>
        <p:pic>
          <p:nvPicPr>
            <p:cNvPr id="34" name="Picture 38"/>
            <p:cNvPicPr>
              <a:picLocks noChangeAspect="1" noChangeArrowheads="1"/>
            </p:cNvPicPr>
            <p:nvPr/>
          </p:nvPicPr>
          <p:blipFill>
            <a:blip r:embed="rId3" cstate="print"/>
            <a:srcRect/>
            <a:stretch>
              <a:fillRect/>
            </a:stretch>
          </p:blipFill>
          <p:spPr bwMode="auto">
            <a:xfrm>
              <a:off x="5376" y="816"/>
              <a:ext cx="192" cy="114"/>
            </a:xfrm>
            <a:prstGeom prst="rect">
              <a:avLst/>
            </a:prstGeom>
            <a:noFill/>
            <a:ln w="9525">
              <a:noFill/>
              <a:miter lim="800000"/>
              <a:headEnd/>
              <a:tailEnd/>
            </a:ln>
          </p:spPr>
        </p:pic>
        <p:pic>
          <p:nvPicPr>
            <p:cNvPr id="35" name="Picture 39"/>
            <p:cNvPicPr>
              <a:picLocks noChangeAspect="1" noChangeArrowheads="1"/>
            </p:cNvPicPr>
            <p:nvPr/>
          </p:nvPicPr>
          <p:blipFill>
            <a:blip r:embed="rId3" cstate="print"/>
            <a:srcRect/>
            <a:stretch>
              <a:fillRect/>
            </a:stretch>
          </p:blipFill>
          <p:spPr bwMode="auto">
            <a:xfrm>
              <a:off x="5568" y="816"/>
              <a:ext cx="192" cy="114"/>
            </a:xfrm>
            <a:prstGeom prst="rect">
              <a:avLst/>
            </a:prstGeom>
            <a:noFill/>
            <a:ln w="9525">
              <a:noFill/>
              <a:miter lim="800000"/>
              <a:headEnd/>
              <a:tailEnd/>
            </a:ln>
          </p:spPr>
        </p:pic>
      </p:grpSp>
      <p:sp>
        <p:nvSpPr>
          <p:cNvPr id="2" name="Title 1"/>
          <p:cNvSpPr>
            <a:spLocks noGrp="1"/>
          </p:cNvSpPr>
          <p:nvPr>
            <p:ph type="title"/>
          </p:nvPr>
        </p:nvSpPr>
        <p:spPr>
          <a:xfrm>
            <a:off x="762000" y="3276600"/>
            <a:ext cx="7772400" cy="1362075"/>
          </a:xfrm>
          <a:prstGeom prst="rect">
            <a:avLst/>
          </a:prstGeo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1371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36"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37" name="Rectangle 36"/>
          <p:cNvSpPr>
            <a:spLocks noGrp="1" noChangeArrowheads="1"/>
          </p:cNvSpPr>
          <p:nvPr>
            <p:ph type="dt" sz="half" idx="11"/>
          </p:nvPr>
        </p:nvSpPr>
        <p:spPr/>
        <p:txBody>
          <a:bodyPr/>
          <a:lstStyle>
            <a:lvl1pPr>
              <a:defRPr/>
            </a:lvl1pPr>
          </a:lstStyle>
          <a:p>
            <a:pPr>
              <a:defRPr/>
            </a:pPr>
            <a:fld id="{8F2AE402-5289-45B8-A47F-7A4AF228A7D7}" type="datetime1">
              <a:rPr lang="en-US"/>
              <a:pPr>
                <a:defRPr/>
              </a:pPr>
              <a:t>7/14/2017</a:t>
            </a:fld>
            <a:endParaRPr lang="en-US" dirty="0"/>
          </a:p>
        </p:txBody>
      </p:sp>
      <p:sp>
        <p:nvSpPr>
          <p:cNvPr id="38" name="Rectangle 6"/>
          <p:cNvSpPr>
            <a:spLocks noGrp="1" noChangeArrowheads="1"/>
          </p:cNvSpPr>
          <p:nvPr>
            <p:ph type="sldNum" sz="quarter" idx="12"/>
          </p:nvPr>
        </p:nvSpPr>
        <p:spPr/>
        <p:txBody>
          <a:bodyPr/>
          <a:lstStyle>
            <a:lvl1pPr>
              <a:defRPr/>
            </a:lvl1pPr>
          </a:lstStyle>
          <a:p>
            <a:pPr>
              <a:defRPr/>
            </a:pPr>
            <a:fld id="{15193B26-2E81-4076-9D4E-54206969BE5E}" type="slidenum">
              <a:rPr lang="en-US"/>
              <a:pPr>
                <a:defRPr/>
              </a:pPr>
              <a:t>‹#›</a:t>
            </a:fld>
            <a:endParaRPr lang="en-US"/>
          </a:p>
        </p:txBody>
      </p:sp>
    </p:spTree>
    <p:extLst>
      <p:ext uri="{BB962C8B-B14F-4D97-AF65-F5344CB8AC3E}">
        <p14:creationId xmlns:p14="http://schemas.microsoft.com/office/powerpoint/2010/main" val="3946168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7"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nvGrpSpPr>
          <p:cNvPr id="2" name="Group 40"/>
          <p:cNvGrpSpPr>
            <a:grpSpLocks/>
          </p:cNvGrpSpPr>
          <p:nvPr/>
        </p:nvGrpSpPr>
        <p:grpSpPr bwMode="auto">
          <a:xfrm>
            <a:off x="0" y="1295400"/>
            <a:ext cx="9144000" cy="180975"/>
            <a:chOff x="0" y="816"/>
            <a:chExt cx="5760" cy="114"/>
          </a:xfrm>
        </p:grpSpPr>
        <p:pic>
          <p:nvPicPr>
            <p:cNvPr id="9"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0"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1"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2"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3"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4"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5"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6"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7"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8"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19"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0"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1"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2"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3"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4"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5"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6"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7"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8"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29"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0"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1"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2"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3"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4"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5"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6"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7"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8"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3" name="Content Placeholder 2"/>
          <p:cNvSpPr>
            <a:spLocks noGrp="1"/>
          </p:cNvSpPr>
          <p:nvPr>
            <p:ph sz="half" idx="1"/>
          </p:nvPr>
        </p:nvSpPr>
        <p:spPr>
          <a:xfrm>
            <a:off x="457200" y="1752600"/>
            <a:ext cx="4038600" cy="4648200"/>
          </a:xfrm>
        </p:spPr>
        <p:txBody>
          <a:bodyPr/>
          <a:lstStyle>
            <a:lvl1pPr>
              <a:defRPr sz="2800"/>
            </a:lvl1pPr>
            <a:lvl2pPr marL="804863" indent="-347663">
              <a:buSzPct val="85000"/>
              <a:defRPr lang="en-US" sz="2000" b="0" dirty="0" smtClean="0">
                <a:solidFill>
                  <a:schemeClr val="tx1"/>
                </a:solidFill>
                <a:latin typeface="Trebuchet MS"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52600"/>
            <a:ext cx="4038600" cy="4648200"/>
          </a:xfrm>
        </p:spPr>
        <p:txBody>
          <a:bodyPr/>
          <a:lstStyle>
            <a:lvl1pPr>
              <a:defRPr sz="2800"/>
            </a:lvl1pPr>
            <a:lvl2pPr marL="806450" indent="-285750">
              <a:tabLst/>
              <a:defRPr lang="en-US" sz="2000" dirty="0" smtClean="0">
                <a:solidFill>
                  <a:schemeClr val="tx1"/>
                </a:solidFill>
                <a:latin typeface="Trebuchet MS" pitchFamily="34" charset="0"/>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1371600" y="76200"/>
            <a:ext cx="7315200" cy="1143000"/>
          </a:xfrm>
          <a:prstGeom prst="rect">
            <a:avLst/>
          </a:prstGeom>
          <a:noFill/>
          <a:ln w="9525">
            <a:noFill/>
            <a:miter lim="800000"/>
            <a:headEnd/>
            <a:tailEnd/>
          </a:ln>
        </p:spPr>
        <p:txBody>
          <a:bodyPr/>
          <a:lstStyle>
            <a:lvl1pPr algn="l">
              <a:defRPr/>
            </a:lvl1pPr>
          </a:lstStyle>
          <a:p>
            <a:pPr lvl="0"/>
            <a:r>
              <a:rPr lang="en-US" smtClean="0"/>
              <a:t>Click to edit Master title style</a:t>
            </a:r>
            <a:endParaRPr lang="en-US" dirty="0" smtClean="0"/>
          </a:p>
        </p:txBody>
      </p:sp>
      <p:sp>
        <p:nvSpPr>
          <p:cNvPr id="39" name="Rectangle 38"/>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40" name="Rectangle 4"/>
          <p:cNvSpPr>
            <a:spLocks noGrp="1" noChangeArrowheads="1"/>
          </p:cNvSpPr>
          <p:nvPr>
            <p:ph type="dt" sz="half" idx="11"/>
          </p:nvPr>
        </p:nvSpPr>
        <p:spPr/>
        <p:txBody>
          <a:bodyPr/>
          <a:lstStyle>
            <a:lvl1pPr>
              <a:defRPr/>
            </a:lvl1pPr>
          </a:lstStyle>
          <a:p>
            <a:pPr>
              <a:defRPr/>
            </a:pPr>
            <a:fld id="{B630F59D-564F-4BA3-8B26-72E1794B03DE}" type="datetime1">
              <a:rPr lang="en-US"/>
              <a:pPr>
                <a:defRPr/>
              </a:pPr>
              <a:t>7/14/2017</a:t>
            </a:fld>
            <a:endParaRPr lang="en-US" dirty="0"/>
          </a:p>
        </p:txBody>
      </p:sp>
      <p:sp>
        <p:nvSpPr>
          <p:cNvPr id="41" name="Rectangle 6"/>
          <p:cNvSpPr>
            <a:spLocks noGrp="1" noChangeArrowheads="1"/>
          </p:cNvSpPr>
          <p:nvPr>
            <p:ph type="sldNum" sz="quarter" idx="12"/>
          </p:nvPr>
        </p:nvSpPr>
        <p:spPr/>
        <p:txBody>
          <a:bodyPr/>
          <a:lstStyle>
            <a:lvl1pPr>
              <a:defRPr/>
            </a:lvl1pPr>
          </a:lstStyle>
          <a:p>
            <a:pPr>
              <a:defRPr/>
            </a:pPr>
            <a:fld id="{524F8FBB-DFE3-4ABA-A41D-865664A8BAAB}" type="slidenum">
              <a:rPr lang="en-US"/>
              <a:pPr>
                <a:defRPr/>
              </a:pPr>
              <a:t>‹#›</a:t>
            </a:fld>
            <a:endParaRPr lang="en-US"/>
          </a:p>
        </p:txBody>
      </p:sp>
    </p:spTree>
    <p:extLst>
      <p:ext uri="{BB962C8B-B14F-4D97-AF65-F5344CB8AC3E}">
        <p14:creationId xmlns:p14="http://schemas.microsoft.com/office/powerpoint/2010/main" val="3948086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8"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nvGrpSpPr>
          <p:cNvPr id="2" name="Group 40"/>
          <p:cNvGrpSpPr>
            <a:grpSpLocks/>
          </p:cNvGrpSpPr>
          <p:nvPr/>
        </p:nvGrpSpPr>
        <p:grpSpPr bwMode="auto">
          <a:xfrm>
            <a:off x="0" y="1295400"/>
            <a:ext cx="9144000" cy="180975"/>
            <a:chOff x="0" y="816"/>
            <a:chExt cx="5760" cy="114"/>
          </a:xfrm>
        </p:grpSpPr>
        <p:pic>
          <p:nvPicPr>
            <p:cNvPr id="10"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2" name="Picture 10"/>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3" name="Picture 11"/>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4" name="Picture 12"/>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5" name="Picture 13"/>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6" name="Picture 14"/>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7" name="Picture 15"/>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8" name="Picture 16"/>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9" name="Picture 17"/>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20" name="Picture 18"/>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21" name="Picture 19"/>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2" name="Picture 20"/>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3" name="Picture 21"/>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4" name="Picture 22"/>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5" name="Picture 23"/>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6" name="Picture 24"/>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7" name="Picture 25"/>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8" name="Picture 26"/>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9" name="Picture 27"/>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30" name="Picture 28"/>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31" name="Picture 29"/>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2" name="Picture 30"/>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3" name="Picture 31"/>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4" name="Picture 32"/>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5" name="Picture 33"/>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6" name="Picture 34"/>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7" name="Picture 35"/>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8" name="Picture 36"/>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9" name="Picture 37"/>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40" name="Picture 38"/>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3" name="Text Placeholder 2"/>
          <p:cNvSpPr>
            <a:spLocks noGrp="1"/>
          </p:cNvSpPr>
          <p:nvPr>
            <p:ph type="body" idx="1"/>
          </p:nvPr>
        </p:nvSpPr>
        <p:spPr>
          <a:xfrm>
            <a:off x="457200" y="1524000"/>
            <a:ext cx="4040188"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4040188" cy="3962400"/>
          </a:xfrm>
        </p:spPr>
        <p:txBody>
          <a:bodyPr/>
          <a:lstStyle>
            <a:lvl1pPr>
              <a:defRPr sz="2400"/>
            </a:lvl1pPr>
            <a:lvl2pPr marL="804863" indent="-347663">
              <a:defRPr lang="en-US" sz="2000" dirty="0" smtClean="0">
                <a:solidFill>
                  <a:schemeClr val="tx1"/>
                </a:solidFill>
                <a:latin typeface="Trebuchet MS"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24000"/>
            <a:ext cx="4041775"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962401"/>
          </a:xfrm>
        </p:spPr>
        <p:txBody>
          <a:bodyPr/>
          <a:lstStyle>
            <a:lvl1pPr>
              <a:defRPr sz="2400"/>
            </a:lvl1pPr>
            <a:lvl2pPr marL="804863" indent="-347663">
              <a:defRPr lang="en-US" sz="2000" dirty="0" smtClean="0">
                <a:solidFill>
                  <a:schemeClr val="tx1"/>
                </a:solidFill>
                <a:latin typeface="Trebuchet MS"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p:nvPr>
        </p:nvSpPr>
        <p:spPr>
          <a:xfrm>
            <a:off x="1371600" y="76200"/>
            <a:ext cx="7315200" cy="1143000"/>
          </a:xfrm>
        </p:spPr>
        <p:txBody>
          <a:bodyPr/>
          <a:lstStyle/>
          <a:p>
            <a:r>
              <a:rPr lang="en-US" smtClean="0"/>
              <a:t>Click to edit Master title style</a:t>
            </a:r>
            <a:endParaRPr lang="en-US" dirty="0"/>
          </a:p>
        </p:txBody>
      </p:sp>
      <p:sp>
        <p:nvSpPr>
          <p:cNvPr id="41"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42" name="Rectangle 4"/>
          <p:cNvSpPr>
            <a:spLocks noGrp="1" noChangeArrowheads="1"/>
          </p:cNvSpPr>
          <p:nvPr>
            <p:ph type="dt" sz="half" idx="11"/>
          </p:nvPr>
        </p:nvSpPr>
        <p:spPr/>
        <p:txBody>
          <a:bodyPr/>
          <a:lstStyle>
            <a:lvl1pPr>
              <a:defRPr/>
            </a:lvl1pPr>
          </a:lstStyle>
          <a:p>
            <a:pPr>
              <a:defRPr/>
            </a:pPr>
            <a:fld id="{1D53844B-0E79-4C7E-B9CA-73CE2D04DECA}" type="datetime1">
              <a:rPr lang="en-US"/>
              <a:pPr>
                <a:defRPr/>
              </a:pPr>
              <a:t>7/14/2017</a:t>
            </a:fld>
            <a:endParaRPr lang="en-US" dirty="0"/>
          </a:p>
        </p:txBody>
      </p:sp>
      <p:sp>
        <p:nvSpPr>
          <p:cNvPr id="43" name="Rectangle 6"/>
          <p:cNvSpPr>
            <a:spLocks noGrp="1" noChangeArrowheads="1"/>
          </p:cNvSpPr>
          <p:nvPr>
            <p:ph type="sldNum" sz="quarter" idx="12"/>
          </p:nvPr>
        </p:nvSpPr>
        <p:spPr/>
        <p:txBody>
          <a:bodyPr/>
          <a:lstStyle>
            <a:lvl1pPr>
              <a:defRPr/>
            </a:lvl1pPr>
          </a:lstStyle>
          <a:p>
            <a:pPr>
              <a:defRPr/>
            </a:pPr>
            <a:fld id="{FFCEA058-F945-4C6D-A0CA-275994C823A1}" type="slidenum">
              <a:rPr lang="en-US"/>
              <a:pPr>
                <a:defRPr/>
              </a:pPr>
              <a:t>‹#›</a:t>
            </a:fld>
            <a:endParaRPr lang="en-US"/>
          </a:p>
        </p:txBody>
      </p:sp>
    </p:spTree>
    <p:extLst>
      <p:ext uri="{BB962C8B-B14F-4D97-AF65-F5344CB8AC3E}">
        <p14:creationId xmlns:p14="http://schemas.microsoft.com/office/powerpoint/2010/main" val="2105078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39"/>
          <p:cNvGrpSpPr>
            <a:grpSpLocks/>
          </p:cNvGrpSpPr>
          <p:nvPr/>
        </p:nvGrpSpPr>
        <p:grpSpPr bwMode="auto">
          <a:xfrm>
            <a:off x="0" y="0"/>
            <a:ext cx="9144000" cy="1476375"/>
            <a:chOff x="0" y="0"/>
            <a:chExt cx="9144000" cy="1476375"/>
          </a:xfrm>
        </p:grpSpPr>
        <p:grpSp>
          <p:nvGrpSpPr>
            <p:cNvPr id="3" name="Group 7"/>
            <p:cNvGrpSpPr>
              <a:grpSpLocks/>
            </p:cNvGrpSpPr>
            <p:nvPr/>
          </p:nvGrpSpPr>
          <p:grpSpPr bwMode="auto">
            <a:xfrm>
              <a:off x="0" y="0"/>
              <a:ext cx="9144000" cy="1295400"/>
              <a:chOff x="0" y="0"/>
              <a:chExt cx="9144000" cy="1295400"/>
            </a:xfrm>
          </p:grpSpPr>
          <p:sp>
            <p:nvSpPr>
              <p:cNvPr id="35"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36"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grpSp>
          <p:nvGrpSpPr>
            <p:cNvPr id="4" name="Group 40"/>
            <p:cNvGrpSpPr>
              <a:grpSpLocks/>
            </p:cNvGrpSpPr>
            <p:nvPr/>
          </p:nvGrpSpPr>
          <p:grpSpPr bwMode="auto">
            <a:xfrm>
              <a:off x="0" y="1295400"/>
              <a:ext cx="9144000" cy="180975"/>
              <a:chOff x="0" y="816"/>
              <a:chExt cx="5760" cy="114"/>
            </a:xfrm>
          </p:grpSpPr>
          <p:pic>
            <p:nvPicPr>
              <p:cNvPr id="5"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7"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8"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9"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0"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1"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2"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3"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4"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15"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16"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17"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18"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19"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0"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1"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2"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3"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4"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25"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26"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27"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28"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29"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0"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1"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2"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3"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4"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grpSp>
      <p:sp>
        <p:nvSpPr>
          <p:cNvPr id="37" name="Rectangle 2"/>
          <p:cNvSpPr txBox="1">
            <a:spLocks noChangeArrowheads="1"/>
          </p:cNvSpPr>
          <p:nvPr/>
        </p:nvSpPr>
        <p:spPr bwMode="auto">
          <a:xfrm>
            <a:off x="1371600" y="76200"/>
            <a:ext cx="7315200" cy="1143000"/>
          </a:xfrm>
          <a:prstGeom prst="rect">
            <a:avLst/>
          </a:prstGeom>
          <a:noFill/>
          <a:ln w="9525">
            <a:noFill/>
            <a:miter lim="800000"/>
            <a:headEnd/>
            <a:tailEnd/>
          </a:ln>
        </p:spPr>
        <p:txBody>
          <a:bodyPr anchor="ctr"/>
          <a:lstStyle>
            <a:lvl1pPr algn="l">
              <a:defRPr/>
            </a:lvl1pPr>
          </a:lstStyle>
          <a:p>
            <a:pPr eaLnBrk="0" fontAlgn="base" hangingPunct="0">
              <a:spcBef>
                <a:spcPct val="0"/>
              </a:spcBef>
              <a:spcAft>
                <a:spcPct val="0"/>
              </a:spcAft>
              <a:defRPr/>
            </a:pPr>
            <a:r>
              <a:rPr lang="en-US" sz="4000" kern="0" dirty="0" smtClean="0">
                <a:solidFill>
                  <a:srgbClr val="990000"/>
                </a:solidFill>
                <a:latin typeface="Georgia" pitchFamily="18" charset="0"/>
              </a:rPr>
              <a:t>Click to edit Master title style</a:t>
            </a:r>
          </a:p>
        </p:txBody>
      </p:sp>
      <p:sp>
        <p:nvSpPr>
          <p:cNvPr id="38" name="Rectangle 5"/>
          <p:cNvSpPr>
            <a:spLocks noGrp="1" noChangeArrowheads="1"/>
          </p:cNvSpPr>
          <p:nvPr>
            <p:ph type="ftr" sz="quarter" idx="10"/>
          </p:nvPr>
        </p:nvSpPr>
        <p:spPr/>
        <p:txBody>
          <a:bodyPr/>
          <a:lstStyle>
            <a:lvl1pPr algn="ctr">
              <a:defRPr sz="1200">
                <a:solidFill>
                  <a:srgbClr val="800000"/>
                </a:solidFill>
                <a:latin typeface="Gill Sans MT" pitchFamily="34" charset="0"/>
              </a:defRPr>
            </a:lvl1pPr>
          </a:lstStyle>
          <a:p>
            <a:pPr>
              <a:defRPr/>
            </a:pPr>
            <a:r>
              <a:rPr lang="en-US"/>
              <a:t>Northwest Portland Area Indian Health Board</a:t>
            </a:r>
          </a:p>
        </p:txBody>
      </p:sp>
      <p:sp>
        <p:nvSpPr>
          <p:cNvPr id="39" name="Rectangle 38"/>
          <p:cNvSpPr>
            <a:spLocks noGrp="1" noChangeArrowheads="1"/>
          </p:cNvSpPr>
          <p:nvPr>
            <p:ph type="dt" sz="half" idx="11"/>
          </p:nvPr>
        </p:nvSpPr>
        <p:spPr/>
        <p:txBody>
          <a:bodyPr/>
          <a:lstStyle>
            <a:lvl1pPr>
              <a:defRPr sz="1200">
                <a:solidFill>
                  <a:srgbClr val="800000"/>
                </a:solidFill>
                <a:latin typeface="Gill Sans MT" pitchFamily="34" charset="0"/>
              </a:defRPr>
            </a:lvl1pPr>
          </a:lstStyle>
          <a:p>
            <a:pPr>
              <a:defRPr/>
            </a:pPr>
            <a:fld id="{29C1E1A0-7579-46A4-9B31-62303218D472}" type="datetime1">
              <a:rPr lang="en-US"/>
              <a:pPr>
                <a:defRPr/>
              </a:pPr>
              <a:t>7/14/2017</a:t>
            </a:fld>
            <a:endParaRPr lang="en-US" dirty="0"/>
          </a:p>
        </p:txBody>
      </p:sp>
      <p:sp>
        <p:nvSpPr>
          <p:cNvPr id="40" name="Rectangle 6"/>
          <p:cNvSpPr>
            <a:spLocks noGrp="1" noChangeArrowheads="1"/>
          </p:cNvSpPr>
          <p:nvPr>
            <p:ph type="sldNum" sz="quarter" idx="12"/>
          </p:nvPr>
        </p:nvSpPr>
        <p:spPr/>
        <p:txBody>
          <a:bodyPr/>
          <a:lstStyle>
            <a:lvl1pPr algn="r">
              <a:defRPr sz="1200">
                <a:solidFill>
                  <a:srgbClr val="800000"/>
                </a:solidFill>
                <a:latin typeface="Georgia" pitchFamily="18" charset="0"/>
              </a:defRPr>
            </a:lvl1pPr>
          </a:lstStyle>
          <a:p>
            <a:pPr>
              <a:defRPr/>
            </a:pPr>
            <a:fld id="{9C7D06AE-20E0-49C7-9537-E8A2F28FCB5F}" type="slidenum">
              <a:rPr lang="en-US"/>
              <a:pPr>
                <a:defRPr/>
              </a:pPr>
              <a:t>‹#›</a:t>
            </a:fld>
            <a:endParaRPr lang="en-US"/>
          </a:p>
        </p:txBody>
      </p:sp>
    </p:spTree>
    <p:extLst>
      <p:ext uri="{BB962C8B-B14F-4D97-AF65-F5344CB8AC3E}">
        <p14:creationId xmlns:p14="http://schemas.microsoft.com/office/powerpoint/2010/main" val="1636592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685800"/>
            <a:ext cx="3505200" cy="556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grpSp>
        <p:nvGrpSpPr>
          <p:cNvPr id="6" name="Group 38"/>
          <p:cNvGrpSpPr>
            <a:grpSpLocks/>
          </p:cNvGrpSpPr>
          <p:nvPr/>
        </p:nvGrpSpPr>
        <p:grpSpPr bwMode="auto">
          <a:xfrm>
            <a:off x="0" y="0"/>
            <a:ext cx="9144000" cy="609600"/>
            <a:chOff x="0" y="0"/>
            <a:chExt cx="9144000" cy="609600"/>
          </a:xfrm>
        </p:grpSpPr>
        <p:sp>
          <p:nvSpPr>
            <p:cNvPr id="7" name="Rectangle 7"/>
            <p:cNvSpPr>
              <a:spLocks noChangeArrowheads="1"/>
            </p:cNvSpPr>
            <p:nvPr/>
          </p:nvSpPr>
          <p:spPr bwMode="auto">
            <a:xfrm>
              <a:off x="0" y="0"/>
              <a:ext cx="9144000" cy="6096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8" name="Picture 8" descr="NPAIHBtransparentTEAL"/>
            <p:cNvPicPr>
              <a:picLocks noChangeAspect="1" noChangeArrowheads="1"/>
            </p:cNvPicPr>
            <p:nvPr/>
          </p:nvPicPr>
          <p:blipFill>
            <a:blip r:embed="rId2" cstate="print"/>
            <a:srcRect/>
            <a:stretch>
              <a:fillRect/>
            </a:stretch>
          </p:blipFill>
          <p:spPr bwMode="auto">
            <a:xfrm>
              <a:off x="0" y="0"/>
              <a:ext cx="685800" cy="575072"/>
            </a:xfrm>
            <a:prstGeom prst="rect">
              <a:avLst/>
            </a:prstGeom>
            <a:noFill/>
            <a:ln w="9525">
              <a:noFill/>
              <a:miter lim="800000"/>
              <a:headEnd/>
              <a:tailEnd/>
            </a:ln>
          </p:spPr>
        </p:pic>
      </p:grpSp>
      <p:grpSp>
        <p:nvGrpSpPr>
          <p:cNvPr id="9" name="Group 40"/>
          <p:cNvGrpSpPr>
            <a:grpSpLocks/>
          </p:cNvGrpSpPr>
          <p:nvPr/>
        </p:nvGrpSpPr>
        <p:grpSpPr bwMode="auto">
          <a:xfrm>
            <a:off x="0" y="533400"/>
            <a:ext cx="9144000" cy="180975"/>
            <a:chOff x="0" y="816"/>
            <a:chExt cx="5760" cy="114"/>
          </a:xfrm>
        </p:grpSpPr>
        <p:pic>
          <p:nvPicPr>
            <p:cNvPr id="10"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3"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4"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5"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6"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7"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8"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9"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20"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2"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3"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4"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5"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6"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7"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8"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9"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30"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1"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2"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3"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4"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5"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6"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7"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8"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9"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grpSp>
        <p:nvGrpSpPr>
          <p:cNvPr id="40" name="Group 40"/>
          <p:cNvGrpSpPr>
            <a:grpSpLocks/>
          </p:cNvGrpSpPr>
          <p:nvPr/>
        </p:nvGrpSpPr>
        <p:grpSpPr bwMode="auto">
          <a:xfrm>
            <a:off x="0" y="6248400"/>
            <a:ext cx="9144000" cy="180975"/>
            <a:chOff x="0" y="816"/>
            <a:chExt cx="5760" cy="114"/>
          </a:xfrm>
        </p:grpSpPr>
        <p:pic>
          <p:nvPicPr>
            <p:cNvPr id="41"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42"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43"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44"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45"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46"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47"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48"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49"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50"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51"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52"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53"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54"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55"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56"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57"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58"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59"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60"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61"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62"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63"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64"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65"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66"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67"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68"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69"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70"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2" name="Title 1"/>
          <p:cNvSpPr>
            <a:spLocks noGrp="1"/>
          </p:cNvSpPr>
          <p:nvPr>
            <p:ph type="title"/>
          </p:nvPr>
        </p:nvSpPr>
        <p:spPr>
          <a:xfrm>
            <a:off x="457200" y="762000"/>
            <a:ext cx="2971800" cy="1219200"/>
          </a:xfrm>
          <a:prstGeom prst="rect">
            <a:avLst/>
          </a:prstGeom>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685800"/>
            <a:ext cx="5111750" cy="5562600"/>
          </a:xfrm>
        </p:spPr>
        <p:txBody>
          <a:bodyPr/>
          <a:lstStyle>
            <a:lvl1pPr>
              <a:defRPr sz="3200"/>
            </a:lvl1pPr>
            <a:lvl2pPr marL="914400" indent="-457200">
              <a:buSzPct val="85000"/>
              <a:defRPr sz="2800"/>
            </a:lvl2pPr>
            <a:lvl3pPr marL="1262063" indent="-347663">
              <a:defRPr sz="2400"/>
            </a:lvl3pPr>
            <a:lvl4pPr marL="1719263" indent="-347663">
              <a:defRPr sz="2000"/>
            </a:lvl4pPr>
            <a:lvl5pPr marL="2176463" indent="-347663">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057400"/>
            <a:ext cx="2971800" cy="41148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1"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72" name="Rectangle 4"/>
          <p:cNvSpPr>
            <a:spLocks noGrp="1" noChangeArrowheads="1"/>
          </p:cNvSpPr>
          <p:nvPr>
            <p:ph type="dt" sz="half" idx="11"/>
          </p:nvPr>
        </p:nvSpPr>
        <p:spPr/>
        <p:txBody>
          <a:bodyPr/>
          <a:lstStyle>
            <a:lvl1pPr>
              <a:defRPr/>
            </a:lvl1pPr>
          </a:lstStyle>
          <a:p>
            <a:pPr>
              <a:defRPr/>
            </a:pPr>
            <a:fld id="{0E013360-9D32-4BC0-B11F-F5811241E569}" type="datetime1">
              <a:rPr lang="en-US"/>
              <a:pPr>
                <a:defRPr/>
              </a:pPr>
              <a:t>7/14/2017</a:t>
            </a:fld>
            <a:endParaRPr lang="en-US" dirty="0"/>
          </a:p>
        </p:txBody>
      </p:sp>
      <p:sp>
        <p:nvSpPr>
          <p:cNvPr id="73" name="Rectangle 72"/>
          <p:cNvSpPr>
            <a:spLocks noGrp="1" noChangeArrowheads="1"/>
          </p:cNvSpPr>
          <p:nvPr>
            <p:ph type="sldNum" sz="quarter" idx="12"/>
          </p:nvPr>
        </p:nvSpPr>
        <p:spPr/>
        <p:txBody>
          <a:bodyPr/>
          <a:lstStyle>
            <a:lvl1pPr>
              <a:defRPr/>
            </a:lvl1pPr>
          </a:lstStyle>
          <a:p>
            <a:pPr>
              <a:defRPr/>
            </a:pPr>
            <a:fld id="{7A45780A-57F3-42C7-8BF9-787D1861F4C6}" type="slidenum">
              <a:rPr lang="en-US"/>
              <a:pPr>
                <a:defRPr/>
              </a:pPr>
              <a:t>‹#›</a:t>
            </a:fld>
            <a:endParaRPr lang="en-US"/>
          </a:p>
        </p:txBody>
      </p:sp>
    </p:spTree>
    <p:extLst>
      <p:ext uri="{BB962C8B-B14F-4D97-AF65-F5344CB8AC3E}">
        <p14:creationId xmlns:p14="http://schemas.microsoft.com/office/powerpoint/2010/main" val="1535144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7/14/2017</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Rectangle 4"/>
          <p:cNvSpPr/>
          <p:nvPr/>
        </p:nvSpPr>
        <p:spPr>
          <a:xfrm>
            <a:off x="0" y="685800"/>
            <a:ext cx="3505200" cy="556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grpSp>
        <p:nvGrpSpPr>
          <p:cNvPr id="3" name="Group 38"/>
          <p:cNvGrpSpPr>
            <a:grpSpLocks/>
          </p:cNvGrpSpPr>
          <p:nvPr/>
        </p:nvGrpSpPr>
        <p:grpSpPr bwMode="auto">
          <a:xfrm>
            <a:off x="0" y="0"/>
            <a:ext cx="9144000" cy="609600"/>
            <a:chOff x="0" y="0"/>
            <a:chExt cx="9144000" cy="609600"/>
          </a:xfrm>
        </p:grpSpPr>
        <p:sp>
          <p:nvSpPr>
            <p:cNvPr id="7" name="Rectangle 7"/>
            <p:cNvSpPr>
              <a:spLocks noChangeArrowheads="1"/>
            </p:cNvSpPr>
            <p:nvPr/>
          </p:nvSpPr>
          <p:spPr bwMode="auto">
            <a:xfrm>
              <a:off x="0" y="0"/>
              <a:ext cx="9144000" cy="6096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8" name="Picture 8" descr="NPAIHBtransparentTEAL"/>
            <p:cNvPicPr>
              <a:picLocks noChangeAspect="1" noChangeArrowheads="1"/>
            </p:cNvPicPr>
            <p:nvPr/>
          </p:nvPicPr>
          <p:blipFill>
            <a:blip r:embed="rId2" cstate="print"/>
            <a:srcRect/>
            <a:stretch>
              <a:fillRect/>
            </a:stretch>
          </p:blipFill>
          <p:spPr bwMode="auto">
            <a:xfrm>
              <a:off x="0" y="0"/>
              <a:ext cx="685800" cy="575072"/>
            </a:xfrm>
            <a:prstGeom prst="rect">
              <a:avLst/>
            </a:prstGeom>
            <a:noFill/>
            <a:ln w="9525">
              <a:noFill/>
              <a:miter lim="800000"/>
              <a:headEnd/>
              <a:tailEnd/>
            </a:ln>
          </p:spPr>
        </p:pic>
      </p:grpSp>
      <p:grpSp>
        <p:nvGrpSpPr>
          <p:cNvPr id="6" name="Group 40"/>
          <p:cNvGrpSpPr>
            <a:grpSpLocks/>
          </p:cNvGrpSpPr>
          <p:nvPr/>
        </p:nvGrpSpPr>
        <p:grpSpPr bwMode="auto">
          <a:xfrm>
            <a:off x="0" y="533400"/>
            <a:ext cx="9144000" cy="180975"/>
            <a:chOff x="0" y="816"/>
            <a:chExt cx="5760" cy="114"/>
          </a:xfrm>
        </p:grpSpPr>
        <p:pic>
          <p:nvPicPr>
            <p:cNvPr id="10"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3"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4"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5"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6"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7"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8"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9"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20"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2"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3"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4"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5"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6"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7"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8"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9"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30"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1"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2"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3"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4"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5"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6"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7"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8"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9"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grpSp>
        <p:nvGrpSpPr>
          <p:cNvPr id="9" name="Group 40"/>
          <p:cNvGrpSpPr>
            <a:grpSpLocks/>
          </p:cNvGrpSpPr>
          <p:nvPr/>
        </p:nvGrpSpPr>
        <p:grpSpPr bwMode="auto">
          <a:xfrm>
            <a:off x="0" y="6248400"/>
            <a:ext cx="9144000" cy="180975"/>
            <a:chOff x="0" y="816"/>
            <a:chExt cx="5760" cy="114"/>
          </a:xfrm>
        </p:grpSpPr>
        <p:pic>
          <p:nvPicPr>
            <p:cNvPr id="41"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42"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43"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44"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45"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46"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47"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48"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49"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50"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51"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52"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53"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54"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55"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56"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57"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58"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59"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60"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61"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62"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63"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64"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65"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66"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67"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68"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69"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70"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2" name="Title 1"/>
          <p:cNvSpPr>
            <a:spLocks noGrp="1"/>
          </p:cNvSpPr>
          <p:nvPr>
            <p:ph type="title"/>
          </p:nvPr>
        </p:nvSpPr>
        <p:spPr>
          <a:xfrm>
            <a:off x="457200" y="762000"/>
            <a:ext cx="2971800" cy="1219200"/>
          </a:xfrm>
          <a:prstGeom prst="rect">
            <a:avLst/>
          </a:prstGeom>
        </p:spPr>
        <p:txBody>
          <a:bodyPr anchor="b"/>
          <a:lstStyle>
            <a:lvl1pPr algn="l">
              <a:defRPr sz="2000" b="1">
                <a:solidFill>
                  <a:schemeClr val="bg1"/>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57201" y="2057400"/>
            <a:ext cx="2971800" cy="41148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5" name="Picture Placeholder 2"/>
          <p:cNvSpPr>
            <a:spLocks noGrp="1"/>
          </p:cNvSpPr>
          <p:nvPr>
            <p:ph type="pic" idx="1"/>
          </p:nvPr>
        </p:nvSpPr>
        <p:spPr>
          <a:xfrm>
            <a:off x="3581400" y="762000"/>
            <a:ext cx="5410200"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71"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72" name="Rectangle 4"/>
          <p:cNvSpPr>
            <a:spLocks noGrp="1" noChangeArrowheads="1"/>
          </p:cNvSpPr>
          <p:nvPr>
            <p:ph type="dt" sz="half" idx="11"/>
          </p:nvPr>
        </p:nvSpPr>
        <p:spPr/>
        <p:txBody>
          <a:bodyPr/>
          <a:lstStyle>
            <a:lvl1pPr>
              <a:defRPr/>
            </a:lvl1pPr>
          </a:lstStyle>
          <a:p>
            <a:pPr>
              <a:defRPr/>
            </a:pPr>
            <a:fld id="{11D3D07F-3835-40D7-A82C-B279B5D3BD2C}" type="datetime1">
              <a:rPr lang="en-US"/>
              <a:pPr>
                <a:defRPr/>
              </a:pPr>
              <a:t>7/14/2017</a:t>
            </a:fld>
            <a:endParaRPr lang="en-US" dirty="0"/>
          </a:p>
        </p:txBody>
      </p:sp>
      <p:sp>
        <p:nvSpPr>
          <p:cNvPr id="73" name="Rectangle 72"/>
          <p:cNvSpPr>
            <a:spLocks noGrp="1" noChangeArrowheads="1"/>
          </p:cNvSpPr>
          <p:nvPr>
            <p:ph type="sldNum" sz="quarter" idx="12"/>
          </p:nvPr>
        </p:nvSpPr>
        <p:spPr/>
        <p:txBody>
          <a:bodyPr/>
          <a:lstStyle>
            <a:lvl1pPr>
              <a:defRPr/>
            </a:lvl1pPr>
          </a:lstStyle>
          <a:p>
            <a:pPr>
              <a:defRPr/>
            </a:pPr>
            <a:fld id="{0331DCAE-C361-4A00-AC5F-A732ED1645DB}" type="slidenum">
              <a:rPr lang="en-US"/>
              <a:pPr>
                <a:defRPr/>
              </a:pPr>
              <a:t>‹#›</a:t>
            </a:fld>
            <a:endParaRPr lang="en-US"/>
          </a:p>
        </p:txBody>
      </p:sp>
    </p:spTree>
    <p:extLst>
      <p:ext uri="{BB962C8B-B14F-4D97-AF65-F5344CB8AC3E}">
        <p14:creationId xmlns:p14="http://schemas.microsoft.com/office/powerpoint/2010/main" val="491463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34"/>
          <p:cNvGrpSpPr>
            <a:grpSpLocks/>
          </p:cNvGrpSpPr>
          <p:nvPr/>
        </p:nvGrpSpPr>
        <p:grpSpPr bwMode="auto">
          <a:xfrm>
            <a:off x="0" y="0"/>
            <a:ext cx="9144000" cy="1476375"/>
            <a:chOff x="0" y="0"/>
            <a:chExt cx="9144000" cy="1476375"/>
          </a:xfrm>
        </p:grpSpPr>
        <p:grpSp>
          <p:nvGrpSpPr>
            <p:cNvPr id="5" name="Group 38"/>
            <p:cNvGrpSpPr>
              <a:grpSpLocks/>
            </p:cNvGrpSpPr>
            <p:nvPr/>
          </p:nvGrpSpPr>
          <p:grpSpPr bwMode="auto">
            <a:xfrm>
              <a:off x="0" y="0"/>
              <a:ext cx="9144000" cy="1295400"/>
              <a:chOff x="0" y="0"/>
              <a:chExt cx="9144000" cy="1295400"/>
            </a:xfrm>
          </p:grpSpPr>
          <p:sp>
            <p:nvSpPr>
              <p:cNvPr id="37"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38"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grpSp>
          <p:nvGrpSpPr>
            <p:cNvPr id="6" name="Group 40"/>
            <p:cNvGrpSpPr>
              <a:grpSpLocks/>
            </p:cNvGrpSpPr>
            <p:nvPr/>
          </p:nvGrpSpPr>
          <p:grpSpPr bwMode="auto">
            <a:xfrm>
              <a:off x="0" y="1295400"/>
              <a:ext cx="9144000" cy="180975"/>
              <a:chOff x="0" y="816"/>
              <a:chExt cx="5760" cy="114"/>
            </a:xfrm>
          </p:grpSpPr>
          <p:pic>
            <p:nvPicPr>
              <p:cNvPr id="7"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8"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9"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0"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1"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2"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3"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4"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5"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6"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17"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18"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19"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0"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1"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2"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3"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4"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5"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6"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27"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28"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29"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0"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1"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2"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3"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4"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5"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6"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grpSp>
      <p:sp>
        <p:nvSpPr>
          <p:cNvPr id="2" name="Title 1"/>
          <p:cNvSpPr>
            <a:spLocks noGrp="1"/>
          </p:cNvSpPr>
          <p:nvPr>
            <p:ph type="title"/>
          </p:nvPr>
        </p:nvSpPr>
        <p:spPr>
          <a:xfrm>
            <a:off x="1295400" y="152400"/>
            <a:ext cx="7696200" cy="1066800"/>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9" name="Date Placeholder 69"/>
          <p:cNvSpPr>
            <a:spLocks noGrp="1"/>
          </p:cNvSpPr>
          <p:nvPr>
            <p:ph type="dt" sz="half" idx="10"/>
          </p:nvPr>
        </p:nvSpPr>
        <p:spPr/>
        <p:txBody>
          <a:bodyPr/>
          <a:lstStyle>
            <a:lvl1pPr>
              <a:defRPr/>
            </a:lvl1pPr>
          </a:lstStyle>
          <a:p>
            <a:pPr>
              <a:defRPr/>
            </a:pPr>
            <a:fld id="{7388EE67-193F-41AF-BF5F-84B72BD915BE}" type="datetime1">
              <a:rPr lang="en-US"/>
              <a:pPr>
                <a:defRPr/>
              </a:pPr>
              <a:t>7/14/2017</a:t>
            </a:fld>
            <a:endParaRPr lang="en-US" dirty="0"/>
          </a:p>
        </p:txBody>
      </p:sp>
      <p:sp>
        <p:nvSpPr>
          <p:cNvPr id="40" name="Slide Number Placeholder 70"/>
          <p:cNvSpPr>
            <a:spLocks noGrp="1"/>
          </p:cNvSpPr>
          <p:nvPr>
            <p:ph type="sldNum" sz="quarter" idx="11"/>
          </p:nvPr>
        </p:nvSpPr>
        <p:spPr/>
        <p:txBody>
          <a:bodyPr/>
          <a:lstStyle>
            <a:lvl1pPr>
              <a:defRPr/>
            </a:lvl1pPr>
          </a:lstStyle>
          <a:p>
            <a:pPr>
              <a:defRPr/>
            </a:pPr>
            <a:fld id="{51F9AE4C-5693-4CD2-966E-0A68C244430A}" type="slidenum">
              <a:rPr lang="en-US"/>
              <a:pPr>
                <a:defRPr/>
              </a:pPr>
              <a:t>‹#›</a:t>
            </a:fld>
            <a:endParaRPr lang="en-US"/>
          </a:p>
        </p:txBody>
      </p:sp>
      <p:sp>
        <p:nvSpPr>
          <p:cNvPr id="41" name="Footer Placeholder 71"/>
          <p:cNvSpPr>
            <a:spLocks noGrp="1"/>
          </p:cNvSpPr>
          <p:nvPr>
            <p:ph type="ftr" sz="quarter" idx="12"/>
          </p:nvPr>
        </p:nvSpPr>
        <p:spPr/>
        <p:txBody>
          <a:bodyPr/>
          <a:lstStyle>
            <a:lvl1pPr>
              <a:defRPr/>
            </a:lvl1pPr>
          </a:lstStyle>
          <a:p>
            <a:pPr>
              <a:defRPr/>
            </a:pPr>
            <a:r>
              <a:rPr lang="en-US"/>
              <a:t>Northwest Portland Area Indian Health Board</a:t>
            </a:r>
          </a:p>
        </p:txBody>
      </p:sp>
    </p:spTree>
    <p:extLst>
      <p:ext uri="{BB962C8B-B14F-4D97-AF65-F5344CB8AC3E}">
        <p14:creationId xmlns:p14="http://schemas.microsoft.com/office/powerpoint/2010/main" val="2842274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7"/>
          <p:cNvSpPr>
            <a:spLocks noChangeArrowheads="1"/>
          </p:cNvSpPr>
          <p:nvPr/>
        </p:nvSpPr>
        <p:spPr bwMode="auto">
          <a:xfrm>
            <a:off x="7239000" y="0"/>
            <a:ext cx="1905000" cy="68580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5" name="Picture 8" descr="NPAIHBtransparentTEAL"/>
          <p:cNvPicPr>
            <a:picLocks noChangeAspect="1" noChangeArrowheads="1"/>
          </p:cNvPicPr>
          <p:nvPr/>
        </p:nvPicPr>
        <p:blipFill>
          <a:blip r:embed="rId2" cstate="print"/>
          <a:srcRect/>
          <a:stretch>
            <a:fillRect/>
          </a:stretch>
        </p:blipFill>
        <p:spPr bwMode="auto">
          <a:xfrm>
            <a:off x="7620000" y="152400"/>
            <a:ext cx="1219200" cy="1022350"/>
          </a:xfrm>
          <a:prstGeom prst="rect">
            <a:avLst/>
          </a:prstGeom>
          <a:noFill/>
          <a:ln w="9525">
            <a:noFill/>
            <a:miter lim="800000"/>
            <a:headEnd/>
            <a:tailEnd/>
          </a:ln>
          <a:scene3d>
            <a:camera prst="orthographicFront">
              <a:rot lat="0" lon="0" rev="16200000"/>
            </a:camera>
            <a:lightRig rig="threePt" dir="t"/>
          </a:scene3d>
        </p:spPr>
      </p:pic>
      <p:grpSp>
        <p:nvGrpSpPr>
          <p:cNvPr id="6" name="Group 61"/>
          <p:cNvGrpSpPr>
            <a:grpSpLocks/>
          </p:cNvGrpSpPr>
          <p:nvPr/>
        </p:nvGrpSpPr>
        <p:grpSpPr bwMode="auto">
          <a:xfrm>
            <a:off x="7010400" y="47625"/>
            <a:ext cx="304800" cy="6762750"/>
            <a:chOff x="6629400" y="47625"/>
            <a:chExt cx="304800" cy="6762750"/>
          </a:xfrm>
        </p:grpSpPr>
        <p:pic>
          <p:nvPicPr>
            <p:cNvPr id="7" name="Picture 32"/>
            <p:cNvPicPr>
              <a:picLocks noChangeAspect="1" noChangeArrowheads="1"/>
            </p:cNvPicPr>
            <p:nvPr/>
          </p:nvPicPr>
          <p:blipFill>
            <a:blip r:embed="rId3" cstate="print"/>
            <a:srcRect/>
            <a:stretch>
              <a:fillRect/>
            </a:stretch>
          </p:blipFill>
          <p:spPr bwMode="auto">
            <a:xfrm>
              <a:off x="6629400" y="47625"/>
              <a:ext cx="304800" cy="180975"/>
            </a:xfrm>
            <a:prstGeom prst="rect">
              <a:avLst/>
            </a:prstGeom>
            <a:noFill/>
            <a:ln w="9525">
              <a:noFill/>
              <a:miter lim="800000"/>
              <a:headEnd/>
              <a:tailEnd/>
            </a:ln>
            <a:scene3d>
              <a:camera prst="orthographicFront">
                <a:rot lat="0" lon="0" rev="5400000"/>
              </a:camera>
              <a:lightRig rig="threePt" dir="t"/>
            </a:scene3d>
          </p:spPr>
        </p:pic>
        <p:pic>
          <p:nvPicPr>
            <p:cNvPr id="8" name="Picture 32"/>
            <p:cNvPicPr>
              <a:picLocks noChangeAspect="1" noChangeArrowheads="1"/>
            </p:cNvPicPr>
            <p:nvPr/>
          </p:nvPicPr>
          <p:blipFill>
            <a:blip r:embed="rId3" cstate="print"/>
            <a:srcRect/>
            <a:stretch>
              <a:fillRect/>
            </a:stretch>
          </p:blipFill>
          <p:spPr bwMode="auto">
            <a:xfrm>
              <a:off x="6629400" y="352425"/>
              <a:ext cx="304800" cy="180975"/>
            </a:xfrm>
            <a:prstGeom prst="rect">
              <a:avLst/>
            </a:prstGeom>
            <a:noFill/>
            <a:ln w="9525">
              <a:noFill/>
              <a:miter lim="800000"/>
              <a:headEnd/>
              <a:tailEnd/>
            </a:ln>
            <a:scene3d>
              <a:camera prst="orthographicFront">
                <a:rot lat="0" lon="0" rev="5400000"/>
              </a:camera>
              <a:lightRig rig="threePt" dir="t"/>
            </a:scene3d>
          </p:spPr>
        </p:pic>
        <p:pic>
          <p:nvPicPr>
            <p:cNvPr id="9" name="Picture 32"/>
            <p:cNvPicPr>
              <a:picLocks noChangeAspect="1" noChangeArrowheads="1"/>
            </p:cNvPicPr>
            <p:nvPr/>
          </p:nvPicPr>
          <p:blipFill>
            <a:blip r:embed="rId3" cstate="print"/>
            <a:srcRect/>
            <a:stretch>
              <a:fillRect/>
            </a:stretch>
          </p:blipFill>
          <p:spPr bwMode="auto">
            <a:xfrm>
              <a:off x="6629400" y="657225"/>
              <a:ext cx="304800" cy="180975"/>
            </a:xfrm>
            <a:prstGeom prst="rect">
              <a:avLst/>
            </a:prstGeom>
            <a:noFill/>
            <a:ln w="9525">
              <a:noFill/>
              <a:miter lim="800000"/>
              <a:headEnd/>
              <a:tailEnd/>
            </a:ln>
            <a:scene3d>
              <a:camera prst="orthographicFront">
                <a:rot lat="0" lon="0" rev="5400000"/>
              </a:camera>
              <a:lightRig rig="threePt" dir="t"/>
            </a:scene3d>
          </p:spPr>
        </p:pic>
        <p:pic>
          <p:nvPicPr>
            <p:cNvPr id="10" name="Picture 32"/>
            <p:cNvPicPr>
              <a:picLocks noChangeAspect="1" noChangeArrowheads="1"/>
            </p:cNvPicPr>
            <p:nvPr/>
          </p:nvPicPr>
          <p:blipFill>
            <a:blip r:embed="rId3" cstate="print"/>
            <a:srcRect/>
            <a:stretch>
              <a:fillRect/>
            </a:stretch>
          </p:blipFill>
          <p:spPr bwMode="auto">
            <a:xfrm>
              <a:off x="6629400" y="962025"/>
              <a:ext cx="304800" cy="180975"/>
            </a:xfrm>
            <a:prstGeom prst="rect">
              <a:avLst/>
            </a:prstGeom>
            <a:noFill/>
            <a:ln w="9525">
              <a:noFill/>
              <a:miter lim="800000"/>
              <a:headEnd/>
              <a:tailEnd/>
            </a:ln>
            <a:scene3d>
              <a:camera prst="orthographicFront">
                <a:rot lat="0" lon="0" rev="5400000"/>
              </a:camera>
              <a:lightRig rig="threePt" dir="t"/>
            </a:scene3d>
          </p:spPr>
        </p:pic>
        <p:pic>
          <p:nvPicPr>
            <p:cNvPr id="11" name="Picture 32"/>
            <p:cNvPicPr>
              <a:picLocks noChangeAspect="1" noChangeArrowheads="1"/>
            </p:cNvPicPr>
            <p:nvPr/>
          </p:nvPicPr>
          <p:blipFill>
            <a:blip r:embed="rId3" cstate="print"/>
            <a:srcRect/>
            <a:stretch>
              <a:fillRect/>
            </a:stretch>
          </p:blipFill>
          <p:spPr bwMode="auto">
            <a:xfrm>
              <a:off x="6629400" y="1266825"/>
              <a:ext cx="304800" cy="180975"/>
            </a:xfrm>
            <a:prstGeom prst="rect">
              <a:avLst/>
            </a:prstGeom>
            <a:noFill/>
            <a:ln w="9525">
              <a:noFill/>
              <a:miter lim="800000"/>
              <a:headEnd/>
              <a:tailEnd/>
            </a:ln>
            <a:scene3d>
              <a:camera prst="orthographicFront">
                <a:rot lat="0" lon="0" rev="5400000"/>
              </a:camera>
              <a:lightRig rig="threePt" dir="t"/>
            </a:scene3d>
          </p:spPr>
        </p:pic>
        <p:pic>
          <p:nvPicPr>
            <p:cNvPr id="12" name="Picture 32"/>
            <p:cNvPicPr>
              <a:picLocks noChangeAspect="1" noChangeArrowheads="1"/>
            </p:cNvPicPr>
            <p:nvPr/>
          </p:nvPicPr>
          <p:blipFill>
            <a:blip r:embed="rId3" cstate="print"/>
            <a:srcRect/>
            <a:stretch>
              <a:fillRect/>
            </a:stretch>
          </p:blipFill>
          <p:spPr bwMode="auto">
            <a:xfrm>
              <a:off x="6629400" y="1571625"/>
              <a:ext cx="304800" cy="180975"/>
            </a:xfrm>
            <a:prstGeom prst="rect">
              <a:avLst/>
            </a:prstGeom>
            <a:noFill/>
            <a:ln w="9525">
              <a:noFill/>
              <a:miter lim="800000"/>
              <a:headEnd/>
              <a:tailEnd/>
            </a:ln>
            <a:scene3d>
              <a:camera prst="orthographicFront">
                <a:rot lat="0" lon="0" rev="5400000"/>
              </a:camera>
              <a:lightRig rig="threePt" dir="t"/>
            </a:scene3d>
          </p:spPr>
        </p:pic>
        <p:pic>
          <p:nvPicPr>
            <p:cNvPr id="13" name="Picture 32"/>
            <p:cNvPicPr>
              <a:picLocks noChangeAspect="1" noChangeArrowheads="1"/>
            </p:cNvPicPr>
            <p:nvPr/>
          </p:nvPicPr>
          <p:blipFill>
            <a:blip r:embed="rId3" cstate="print"/>
            <a:srcRect/>
            <a:stretch>
              <a:fillRect/>
            </a:stretch>
          </p:blipFill>
          <p:spPr bwMode="auto">
            <a:xfrm>
              <a:off x="6629400" y="1876425"/>
              <a:ext cx="304800" cy="180975"/>
            </a:xfrm>
            <a:prstGeom prst="rect">
              <a:avLst/>
            </a:prstGeom>
            <a:noFill/>
            <a:ln w="9525">
              <a:noFill/>
              <a:miter lim="800000"/>
              <a:headEnd/>
              <a:tailEnd/>
            </a:ln>
            <a:scene3d>
              <a:camera prst="orthographicFront">
                <a:rot lat="0" lon="0" rev="5400000"/>
              </a:camera>
              <a:lightRig rig="threePt" dir="t"/>
            </a:scene3d>
          </p:spPr>
        </p:pic>
        <p:pic>
          <p:nvPicPr>
            <p:cNvPr id="14" name="Picture 32"/>
            <p:cNvPicPr>
              <a:picLocks noChangeAspect="1" noChangeArrowheads="1"/>
            </p:cNvPicPr>
            <p:nvPr/>
          </p:nvPicPr>
          <p:blipFill>
            <a:blip r:embed="rId3" cstate="print"/>
            <a:srcRect/>
            <a:stretch>
              <a:fillRect/>
            </a:stretch>
          </p:blipFill>
          <p:spPr bwMode="auto">
            <a:xfrm>
              <a:off x="6629400" y="2181225"/>
              <a:ext cx="304800" cy="180975"/>
            </a:xfrm>
            <a:prstGeom prst="rect">
              <a:avLst/>
            </a:prstGeom>
            <a:noFill/>
            <a:ln w="9525">
              <a:noFill/>
              <a:miter lim="800000"/>
              <a:headEnd/>
              <a:tailEnd/>
            </a:ln>
            <a:scene3d>
              <a:camera prst="orthographicFront">
                <a:rot lat="0" lon="0" rev="5400000"/>
              </a:camera>
              <a:lightRig rig="threePt" dir="t"/>
            </a:scene3d>
          </p:spPr>
        </p:pic>
        <p:pic>
          <p:nvPicPr>
            <p:cNvPr id="15" name="Picture 32"/>
            <p:cNvPicPr>
              <a:picLocks noChangeAspect="1" noChangeArrowheads="1"/>
            </p:cNvPicPr>
            <p:nvPr/>
          </p:nvPicPr>
          <p:blipFill>
            <a:blip r:embed="rId3" cstate="print"/>
            <a:srcRect/>
            <a:stretch>
              <a:fillRect/>
            </a:stretch>
          </p:blipFill>
          <p:spPr bwMode="auto">
            <a:xfrm>
              <a:off x="6629400" y="2486025"/>
              <a:ext cx="304800" cy="180975"/>
            </a:xfrm>
            <a:prstGeom prst="rect">
              <a:avLst/>
            </a:prstGeom>
            <a:noFill/>
            <a:ln w="9525">
              <a:noFill/>
              <a:miter lim="800000"/>
              <a:headEnd/>
              <a:tailEnd/>
            </a:ln>
            <a:scene3d>
              <a:camera prst="orthographicFront">
                <a:rot lat="0" lon="0" rev="5400000"/>
              </a:camera>
              <a:lightRig rig="threePt" dir="t"/>
            </a:scene3d>
          </p:spPr>
        </p:pic>
        <p:pic>
          <p:nvPicPr>
            <p:cNvPr id="16" name="Picture 32"/>
            <p:cNvPicPr>
              <a:picLocks noChangeAspect="1" noChangeArrowheads="1"/>
            </p:cNvPicPr>
            <p:nvPr/>
          </p:nvPicPr>
          <p:blipFill>
            <a:blip r:embed="rId3" cstate="print"/>
            <a:srcRect/>
            <a:stretch>
              <a:fillRect/>
            </a:stretch>
          </p:blipFill>
          <p:spPr bwMode="auto">
            <a:xfrm>
              <a:off x="6629400" y="2743200"/>
              <a:ext cx="304800" cy="180975"/>
            </a:xfrm>
            <a:prstGeom prst="rect">
              <a:avLst/>
            </a:prstGeom>
            <a:noFill/>
            <a:ln w="9525">
              <a:noFill/>
              <a:miter lim="800000"/>
              <a:headEnd/>
              <a:tailEnd/>
            </a:ln>
            <a:scene3d>
              <a:camera prst="orthographicFront">
                <a:rot lat="0" lon="0" rev="5400000"/>
              </a:camera>
              <a:lightRig rig="threePt" dir="t"/>
            </a:scene3d>
          </p:spPr>
        </p:pic>
        <p:pic>
          <p:nvPicPr>
            <p:cNvPr id="17" name="Picture 32"/>
            <p:cNvPicPr>
              <a:picLocks noChangeAspect="1" noChangeArrowheads="1"/>
            </p:cNvPicPr>
            <p:nvPr/>
          </p:nvPicPr>
          <p:blipFill>
            <a:blip r:embed="rId3" cstate="print"/>
            <a:srcRect/>
            <a:stretch>
              <a:fillRect/>
            </a:stretch>
          </p:blipFill>
          <p:spPr bwMode="auto">
            <a:xfrm>
              <a:off x="6629400" y="3048000"/>
              <a:ext cx="304800" cy="180975"/>
            </a:xfrm>
            <a:prstGeom prst="rect">
              <a:avLst/>
            </a:prstGeom>
            <a:noFill/>
            <a:ln w="9525">
              <a:noFill/>
              <a:miter lim="800000"/>
              <a:headEnd/>
              <a:tailEnd/>
            </a:ln>
            <a:scene3d>
              <a:camera prst="orthographicFront">
                <a:rot lat="0" lon="0" rev="5400000"/>
              </a:camera>
              <a:lightRig rig="threePt" dir="t"/>
            </a:scene3d>
          </p:spPr>
        </p:pic>
        <p:pic>
          <p:nvPicPr>
            <p:cNvPr id="18" name="Picture 32"/>
            <p:cNvPicPr>
              <a:picLocks noChangeAspect="1" noChangeArrowheads="1"/>
            </p:cNvPicPr>
            <p:nvPr/>
          </p:nvPicPr>
          <p:blipFill>
            <a:blip r:embed="rId3" cstate="print"/>
            <a:srcRect/>
            <a:stretch>
              <a:fillRect/>
            </a:stretch>
          </p:blipFill>
          <p:spPr bwMode="auto">
            <a:xfrm>
              <a:off x="6629400" y="3352800"/>
              <a:ext cx="304800" cy="180975"/>
            </a:xfrm>
            <a:prstGeom prst="rect">
              <a:avLst/>
            </a:prstGeom>
            <a:noFill/>
            <a:ln w="9525">
              <a:noFill/>
              <a:miter lim="800000"/>
              <a:headEnd/>
              <a:tailEnd/>
            </a:ln>
            <a:scene3d>
              <a:camera prst="orthographicFront">
                <a:rot lat="0" lon="0" rev="5400000"/>
              </a:camera>
              <a:lightRig rig="threePt" dir="t"/>
            </a:scene3d>
          </p:spPr>
        </p:pic>
        <p:pic>
          <p:nvPicPr>
            <p:cNvPr id="19" name="Picture 32"/>
            <p:cNvPicPr>
              <a:picLocks noChangeAspect="1" noChangeArrowheads="1"/>
            </p:cNvPicPr>
            <p:nvPr/>
          </p:nvPicPr>
          <p:blipFill>
            <a:blip r:embed="rId3" cstate="print"/>
            <a:srcRect/>
            <a:stretch>
              <a:fillRect/>
            </a:stretch>
          </p:blipFill>
          <p:spPr bwMode="auto">
            <a:xfrm>
              <a:off x="6629400" y="3657600"/>
              <a:ext cx="304800" cy="180975"/>
            </a:xfrm>
            <a:prstGeom prst="rect">
              <a:avLst/>
            </a:prstGeom>
            <a:noFill/>
            <a:ln w="9525">
              <a:noFill/>
              <a:miter lim="800000"/>
              <a:headEnd/>
              <a:tailEnd/>
            </a:ln>
            <a:scene3d>
              <a:camera prst="orthographicFront">
                <a:rot lat="0" lon="0" rev="5400000"/>
              </a:camera>
              <a:lightRig rig="threePt" dir="t"/>
            </a:scene3d>
          </p:spPr>
        </p:pic>
        <p:pic>
          <p:nvPicPr>
            <p:cNvPr id="20" name="Picture 32"/>
            <p:cNvPicPr>
              <a:picLocks noChangeAspect="1" noChangeArrowheads="1"/>
            </p:cNvPicPr>
            <p:nvPr/>
          </p:nvPicPr>
          <p:blipFill>
            <a:blip r:embed="rId3" cstate="print"/>
            <a:srcRect/>
            <a:stretch>
              <a:fillRect/>
            </a:stretch>
          </p:blipFill>
          <p:spPr bwMode="auto">
            <a:xfrm>
              <a:off x="6629400" y="3962400"/>
              <a:ext cx="304800" cy="180975"/>
            </a:xfrm>
            <a:prstGeom prst="rect">
              <a:avLst/>
            </a:prstGeom>
            <a:noFill/>
            <a:ln w="9525">
              <a:noFill/>
              <a:miter lim="800000"/>
              <a:headEnd/>
              <a:tailEnd/>
            </a:ln>
            <a:scene3d>
              <a:camera prst="orthographicFront">
                <a:rot lat="0" lon="0" rev="5400000"/>
              </a:camera>
              <a:lightRig rig="threePt" dir="t"/>
            </a:scene3d>
          </p:spPr>
        </p:pic>
        <p:pic>
          <p:nvPicPr>
            <p:cNvPr id="21" name="Picture 32"/>
            <p:cNvPicPr>
              <a:picLocks noChangeAspect="1" noChangeArrowheads="1"/>
            </p:cNvPicPr>
            <p:nvPr/>
          </p:nvPicPr>
          <p:blipFill>
            <a:blip r:embed="rId3" cstate="print"/>
            <a:srcRect/>
            <a:stretch>
              <a:fillRect/>
            </a:stretch>
          </p:blipFill>
          <p:spPr bwMode="auto">
            <a:xfrm>
              <a:off x="6629400" y="4267200"/>
              <a:ext cx="304800" cy="180975"/>
            </a:xfrm>
            <a:prstGeom prst="rect">
              <a:avLst/>
            </a:prstGeom>
            <a:noFill/>
            <a:ln w="9525">
              <a:noFill/>
              <a:miter lim="800000"/>
              <a:headEnd/>
              <a:tailEnd/>
            </a:ln>
            <a:scene3d>
              <a:camera prst="orthographicFront">
                <a:rot lat="0" lon="0" rev="5400000"/>
              </a:camera>
              <a:lightRig rig="threePt" dir="t"/>
            </a:scene3d>
          </p:spPr>
        </p:pic>
        <p:pic>
          <p:nvPicPr>
            <p:cNvPr id="22" name="Picture 32"/>
            <p:cNvPicPr>
              <a:picLocks noChangeAspect="1" noChangeArrowheads="1"/>
            </p:cNvPicPr>
            <p:nvPr/>
          </p:nvPicPr>
          <p:blipFill>
            <a:blip r:embed="rId3" cstate="print"/>
            <a:srcRect/>
            <a:stretch>
              <a:fillRect/>
            </a:stretch>
          </p:blipFill>
          <p:spPr bwMode="auto">
            <a:xfrm>
              <a:off x="6629400" y="4543425"/>
              <a:ext cx="304800" cy="180975"/>
            </a:xfrm>
            <a:prstGeom prst="rect">
              <a:avLst/>
            </a:prstGeom>
            <a:noFill/>
            <a:ln w="9525">
              <a:noFill/>
              <a:miter lim="800000"/>
              <a:headEnd/>
              <a:tailEnd/>
            </a:ln>
            <a:scene3d>
              <a:camera prst="orthographicFront">
                <a:rot lat="0" lon="0" rev="5400000"/>
              </a:camera>
              <a:lightRig rig="threePt" dir="t"/>
            </a:scene3d>
          </p:spPr>
        </p:pic>
        <p:pic>
          <p:nvPicPr>
            <p:cNvPr id="23" name="Picture 32"/>
            <p:cNvPicPr>
              <a:picLocks noChangeAspect="1" noChangeArrowheads="1"/>
            </p:cNvPicPr>
            <p:nvPr/>
          </p:nvPicPr>
          <p:blipFill>
            <a:blip r:embed="rId3" cstate="print"/>
            <a:srcRect/>
            <a:stretch>
              <a:fillRect/>
            </a:stretch>
          </p:blipFill>
          <p:spPr bwMode="auto">
            <a:xfrm>
              <a:off x="6629400" y="4848225"/>
              <a:ext cx="304800" cy="180975"/>
            </a:xfrm>
            <a:prstGeom prst="rect">
              <a:avLst/>
            </a:prstGeom>
            <a:noFill/>
            <a:ln w="9525">
              <a:noFill/>
              <a:miter lim="800000"/>
              <a:headEnd/>
              <a:tailEnd/>
            </a:ln>
            <a:scene3d>
              <a:camera prst="orthographicFront">
                <a:rot lat="0" lon="0" rev="5400000"/>
              </a:camera>
              <a:lightRig rig="threePt" dir="t"/>
            </a:scene3d>
          </p:spPr>
        </p:pic>
        <p:pic>
          <p:nvPicPr>
            <p:cNvPr id="24" name="Picture 32"/>
            <p:cNvPicPr>
              <a:picLocks noChangeAspect="1" noChangeArrowheads="1"/>
            </p:cNvPicPr>
            <p:nvPr/>
          </p:nvPicPr>
          <p:blipFill>
            <a:blip r:embed="rId3" cstate="print"/>
            <a:srcRect/>
            <a:stretch>
              <a:fillRect/>
            </a:stretch>
          </p:blipFill>
          <p:spPr bwMode="auto">
            <a:xfrm>
              <a:off x="6629400" y="5153025"/>
              <a:ext cx="304800" cy="180975"/>
            </a:xfrm>
            <a:prstGeom prst="rect">
              <a:avLst/>
            </a:prstGeom>
            <a:noFill/>
            <a:ln w="9525">
              <a:noFill/>
              <a:miter lim="800000"/>
              <a:headEnd/>
              <a:tailEnd/>
            </a:ln>
            <a:scene3d>
              <a:camera prst="orthographicFront">
                <a:rot lat="0" lon="0" rev="5400000"/>
              </a:camera>
              <a:lightRig rig="threePt" dir="t"/>
            </a:scene3d>
          </p:spPr>
        </p:pic>
        <p:pic>
          <p:nvPicPr>
            <p:cNvPr id="25" name="Picture 32"/>
            <p:cNvPicPr>
              <a:picLocks noChangeAspect="1" noChangeArrowheads="1"/>
            </p:cNvPicPr>
            <p:nvPr/>
          </p:nvPicPr>
          <p:blipFill>
            <a:blip r:embed="rId3" cstate="print"/>
            <a:srcRect/>
            <a:stretch>
              <a:fillRect/>
            </a:stretch>
          </p:blipFill>
          <p:spPr bwMode="auto">
            <a:xfrm>
              <a:off x="6629400" y="5457825"/>
              <a:ext cx="304800" cy="180975"/>
            </a:xfrm>
            <a:prstGeom prst="rect">
              <a:avLst/>
            </a:prstGeom>
            <a:noFill/>
            <a:ln w="9525">
              <a:noFill/>
              <a:miter lim="800000"/>
              <a:headEnd/>
              <a:tailEnd/>
            </a:ln>
            <a:scene3d>
              <a:camera prst="orthographicFront">
                <a:rot lat="0" lon="0" rev="5400000"/>
              </a:camera>
              <a:lightRig rig="threePt" dir="t"/>
            </a:scene3d>
          </p:spPr>
        </p:pic>
        <p:pic>
          <p:nvPicPr>
            <p:cNvPr id="26" name="Picture 32"/>
            <p:cNvPicPr>
              <a:picLocks noChangeAspect="1" noChangeArrowheads="1"/>
            </p:cNvPicPr>
            <p:nvPr/>
          </p:nvPicPr>
          <p:blipFill>
            <a:blip r:embed="rId3" cstate="print"/>
            <a:srcRect/>
            <a:stretch>
              <a:fillRect/>
            </a:stretch>
          </p:blipFill>
          <p:spPr bwMode="auto">
            <a:xfrm>
              <a:off x="6629400" y="5762625"/>
              <a:ext cx="304800" cy="180975"/>
            </a:xfrm>
            <a:prstGeom prst="rect">
              <a:avLst/>
            </a:prstGeom>
            <a:noFill/>
            <a:ln w="9525">
              <a:noFill/>
              <a:miter lim="800000"/>
              <a:headEnd/>
              <a:tailEnd/>
            </a:ln>
            <a:scene3d>
              <a:camera prst="orthographicFront">
                <a:rot lat="0" lon="0" rev="5400000"/>
              </a:camera>
              <a:lightRig rig="threePt" dir="t"/>
            </a:scene3d>
          </p:spPr>
        </p:pic>
        <p:pic>
          <p:nvPicPr>
            <p:cNvPr id="27" name="Picture 32"/>
            <p:cNvPicPr>
              <a:picLocks noChangeAspect="1" noChangeArrowheads="1"/>
            </p:cNvPicPr>
            <p:nvPr/>
          </p:nvPicPr>
          <p:blipFill>
            <a:blip r:embed="rId3" cstate="print"/>
            <a:srcRect/>
            <a:stretch>
              <a:fillRect/>
            </a:stretch>
          </p:blipFill>
          <p:spPr bwMode="auto">
            <a:xfrm>
              <a:off x="6629400" y="6067425"/>
              <a:ext cx="304800" cy="180975"/>
            </a:xfrm>
            <a:prstGeom prst="rect">
              <a:avLst/>
            </a:prstGeom>
            <a:noFill/>
            <a:ln w="9525">
              <a:noFill/>
              <a:miter lim="800000"/>
              <a:headEnd/>
              <a:tailEnd/>
            </a:ln>
            <a:scene3d>
              <a:camera prst="orthographicFront">
                <a:rot lat="0" lon="0" rev="5400000"/>
              </a:camera>
              <a:lightRig rig="threePt" dir="t"/>
            </a:scene3d>
          </p:spPr>
        </p:pic>
        <p:pic>
          <p:nvPicPr>
            <p:cNvPr id="28" name="Picture 32"/>
            <p:cNvPicPr>
              <a:picLocks noChangeAspect="1" noChangeArrowheads="1"/>
            </p:cNvPicPr>
            <p:nvPr/>
          </p:nvPicPr>
          <p:blipFill>
            <a:blip r:embed="rId3" cstate="print"/>
            <a:srcRect/>
            <a:stretch>
              <a:fillRect/>
            </a:stretch>
          </p:blipFill>
          <p:spPr bwMode="auto">
            <a:xfrm>
              <a:off x="6629400" y="6372225"/>
              <a:ext cx="304800" cy="180975"/>
            </a:xfrm>
            <a:prstGeom prst="rect">
              <a:avLst/>
            </a:prstGeom>
            <a:noFill/>
            <a:ln w="9525">
              <a:noFill/>
              <a:miter lim="800000"/>
              <a:headEnd/>
              <a:tailEnd/>
            </a:ln>
            <a:scene3d>
              <a:camera prst="orthographicFront">
                <a:rot lat="0" lon="0" rev="5400000"/>
              </a:camera>
              <a:lightRig rig="threePt" dir="t"/>
            </a:scene3d>
          </p:spPr>
        </p:pic>
        <p:pic>
          <p:nvPicPr>
            <p:cNvPr id="29" name="Picture 32"/>
            <p:cNvPicPr>
              <a:picLocks noChangeAspect="1" noChangeArrowheads="1"/>
            </p:cNvPicPr>
            <p:nvPr/>
          </p:nvPicPr>
          <p:blipFill>
            <a:blip r:embed="rId3" cstate="print"/>
            <a:srcRect/>
            <a:stretch>
              <a:fillRect/>
            </a:stretch>
          </p:blipFill>
          <p:spPr bwMode="auto">
            <a:xfrm>
              <a:off x="6629400" y="6629400"/>
              <a:ext cx="304800" cy="180975"/>
            </a:xfrm>
            <a:prstGeom prst="rect">
              <a:avLst/>
            </a:prstGeom>
            <a:noFill/>
            <a:ln w="9525">
              <a:noFill/>
              <a:miter lim="800000"/>
              <a:headEnd/>
              <a:tailEnd/>
            </a:ln>
            <a:scene3d>
              <a:camera prst="orthographicFront">
                <a:rot lat="0" lon="0" rev="5400000"/>
              </a:camera>
              <a:lightRig rig="threePt" dir="t"/>
            </a:scene3d>
          </p:spPr>
        </p:pic>
      </p:grpSp>
      <p:sp>
        <p:nvSpPr>
          <p:cNvPr id="2" name="Vertical Title 1"/>
          <p:cNvSpPr>
            <a:spLocks noGrp="1"/>
          </p:cNvSpPr>
          <p:nvPr>
            <p:ph type="title" orient="vert"/>
          </p:nvPr>
        </p:nvSpPr>
        <p:spPr>
          <a:xfrm>
            <a:off x="7239000" y="1600200"/>
            <a:ext cx="1905000" cy="4876800"/>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0" y="457200"/>
            <a:ext cx="6934200" cy="5791200"/>
          </a:xfrm>
        </p:spPr>
        <p:txBody>
          <a:bodyPr vert="eaVert"/>
          <a:lstStyle>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Date Placeholder 62"/>
          <p:cNvSpPr>
            <a:spLocks noGrp="1"/>
          </p:cNvSpPr>
          <p:nvPr>
            <p:ph type="dt" sz="half" idx="10"/>
          </p:nvPr>
        </p:nvSpPr>
        <p:spPr/>
        <p:txBody>
          <a:bodyPr/>
          <a:lstStyle>
            <a:lvl1pPr>
              <a:defRPr/>
            </a:lvl1pPr>
          </a:lstStyle>
          <a:p>
            <a:pPr>
              <a:defRPr/>
            </a:pPr>
            <a:fld id="{E253DE7B-745C-42BE-BC43-20FB2A747D52}" type="datetime1">
              <a:rPr lang="en-US"/>
              <a:pPr>
                <a:defRPr/>
              </a:pPr>
              <a:t>7/14/2017</a:t>
            </a:fld>
            <a:endParaRPr lang="en-US" dirty="0"/>
          </a:p>
        </p:txBody>
      </p:sp>
      <p:sp>
        <p:nvSpPr>
          <p:cNvPr id="31" name="Slide Number Placeholder 63"/>
          <p:cNvSpPr>
            <a:spLocks noGrp="1"/>
          </p:cNvSpPr>
          <p:nvPr>
            <p:ph type="sldNum" sz="quarter" idx="11"/>
          </p:nvPr>
        </p:nvSpPr>
        <p:spPr/>
        <p:txBody>
          <a:bodyPr/>
          <a:lstStyle>
            <a:lvl1pPr>
              <a:defRPr/>
            </a:lvl1pPr>
          </a:lstStyle>
          <a:p>
            <a:pPr>
              <a:defRPr/>
            </a:pPr>
            <a:fld id="{5B00CDE4-46D5-40E2-8287-C94D0F6386C6}" type="slidenum">
              <a:rPr lang="en-US"/>
              <a:pPr>
                <a:defRPr/>
              </a:pPr>
              <a:t>‹#›</a:t>
            </a:fld>
            <a:endParaRPr lang="en-US"/>
          </a:p>
        </p:txBody>
      </p:sp>
      <p:sp>
        <p:nvSpPr>
          <p:cNvPr id="32" name="Footer Placeholder 64"/>
          <p:cNvSpPr>
            <a:spLocks noGrp="1"/>
          </p:cNvSpPr>
          <p:nvPr>
            <p:ph type="ftr" sz="quarter" idx="12"/>
          </p:nvPr>
        </p:nvSpPr>
        <p:spPr/>
        <p:txBody>
          <a:bodyPr/>
          <a:lstStyle>
            <a:lvl1pPr>
              <a:defRPr/>
            </a:lvl1pPr>
          </a:lstStyle>
          <a:p>
            <a:pPr>
              <a:defRPr/>
            </a:pPr>
            <a:r>
              <a:rPr lang="en-US"/>
              <a:t>Northwest Portland Area Indian Health Board</a:t>
            </a:r>
          </a:p>
        </p:txBody>
      </p:sp>
    </p:spTree>
    <p:extLst>
      <p:ext uri="{BB962C8B-B14F-4D97-AF65-F5344CB8AC3E}">
        <p14:creationId xmlns:p14="http://schemas.microsoft.com/office/powerpoint/2010/main" val="795369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pPr fontAlgn="base">
              <a:spcBef>
                <a:spcPct val="0"/>
              </a:spcBef>
              <a:spcAft>
                <a:spcPct val="0"/>
              </a:spcAft>
              <a:defRPr/>
            </a:pPr>
            <a:r>
              <a:rPr lang="en-US" smtClean="0"/>
              <a:t>Northwest Portland Area Indian Health Board</a:t>
            </a:r>
            <a:endParaRPr lang="en-US"/>
          </a:p>
        </p:txBody>
      </p:sp>
      <p:sp>
        <p:nvSpPr>
          <p:cNvPr id="5" name="Date Placeholder 4"/>
          <p:cNvSpPr>
            <a:spLocks noGrp="1"/>
          </p:cNvSpPr>
          <p:nvPr>
            <p:ph type="dt" sz="half" idx="11"/>
          </p:nvPr>
        </p:nvSpPr>
        <p:spPr/>
        <p:txBody>
          <a:bodyPr/>
          <a:lstStyle/>
          <a:p>
            <a:pPr fontAlgn="base">
              <a:spcBef>
                <a:spcPct val="0"/>
              </a:spcBef>
              <a:spcAft>
                <a:spcPct val="0"/>
              </a:spcAft>
              <a:defRPr/>
            </a:pPr>
            <a:fld id="{11B48FDB-D342-4F06-80C3-CC7634C7F97A}" type="datetime1">
              <a:rPr lang="en-US" smtClean="0"/>
              <a:pPr fontAlgn="base">
                <a:spcBef>
                  <a:spcPct val="0"/>
                </a:spcBef>
                <a:spcAft>
                  <a:spcPct val="0"/>
                </a:spcAft>
                <a:defRPr/>
              </a:pPr>
              <a:t>7/14/2017</a:t>
            </a:fld>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AD814E6-D563-43F1-AFB9-B14F2854572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4061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7/14/2017</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7/14/2017</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7/14/2017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7/14/2017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7C6D424-DE00-4962-B9C4-D78CC5BE0C50}" type="datetimeFigureOut">
              <a:rPr lang="en-US" smtClean="0"/>
              <a:pPr/>
              <a:t>7/14/2017</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97C6D424-DE00-4962-B9C4-D78CC5BE0C50}" type="datetimeFigureOut">
              <a:rPr lang="en-US" smtClean="0"/>
              <a:pPr/>
              <a:t>7/14/2017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en-US" sz="1400" i="1" kern="1200" dirty="0" smtClean="0">
                <a:solidFill>
                  <a:schemeClr val="tx1">
                    <a:lumMod val="95000"/>
                    <a:lumOff val="5000"/>
                  </a:schemeClr>
                </a:solidFill>
                <a:latin typeface="Corbel" pitchFamily="34" charset="0"/>
                <a:ea typeface="+mn-ea"/>
                <a:cs typeface="+mn-cs"/>
              </a:rPr>
              <a:t>2121</a:t>
            </a:r>
            <a:r>
              <a:rPr kumimoji="0" lang="en-US" sz="1400" i="1" kern="1200" baseline="0" dirty="0" smtClean="0">
                <a:solidFill>
                  <a:schemeClr val="tx1">
                    <a:lumMod val="95000"/>
                    <a:lumOff val="5000"/>
                  </a:schemeClr>
                </a:solidFill>
                <a:latin typeface="Corbel" pitchFamily="34" charset="0"/>
                <a:ea typeface="+mn-ea"/>
                <a:cs typeface="+mn-cs"/>
              </a:rPr>
              <a:t> SW Broadway</a:t>
            </a:r>
            <a:r>
              <a:rPr kumimoji="0" lang="en-US" sz="1400" i="1" kern="1200" dirty="0" smtClean="0">
                <a:solidFill>
                  <a:schemeClr val="tx1">
                    <a:lumMod val="95000"/>
                    <a:lumOff val="5000"/>
                  </a:schemeClr>
                </a:solidFill>
                <a:latin typeface="Corbel" pitchFamily="34" charset="0"/>
                <a:ea typeface="+mn-ea"/>
                <a:cs typeface="+mn-cs"/>
              </a:rPr>
              <a:t>, Suite 300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Portland, Oregon 97201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Phone: (503) 228-4185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Fax: (503) 228-8182 </a:t>
            </a:r>
            <a:br>
              <a:rPr kumimoji="0" lang="en-US" sz="1400" i="1" kern="1200" dirty="0" smtClean="0">
                <a:solidFill>
                  <a:schemeClr val="tx1">
                    <a:lumMod val="95000"/>
                    <a:lumOff val="5000"/>
                  </a:schemeClr>
                </a:solidFill>
                <a:latin typeface="Corbel" pitchFamily="34" charset="0"/>
                <a:ea typeface="+mn-ea"/>
                <a:cs typeface="+mn-cs"/>
              </a:rPr>
            </a:br>
            <a:endParaRPr kumimoji="0" lang="en-US" sz="1400" i="1" u="sng" kern="1200" dirty="0" smtClean="0">
              <a:solidFill>
                <a:schemeClr val="accent3">
                  <a:lumMod val="50000"/>
                </a:schemeClr>
              </a:solidFill>
              <a:latin typeface="Corbel" pitchFamily="34" charset="0"/>
              <a:ea typeface="+mn-ea"/>
              <a:cs typeface="+mn-cs"/>
            </a:endParaRPr>
          </a:p>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7/14/2017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C6D424-DE00-4962-B9C4-D78CC5BE0C50}" type="datetimeFigureOut">
              <a:rPr lang="en-US" smtClean="0"/>
              <a:pPr/>
              <a:t>7/14/2017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6" name="Picture 25" descr="NPAIHBtransparent.gif"/>
            <p:cNvPicPr>
              <a:picLocks noChangeAspect="1"/>
            </p:cNvPicPr>
            <p:nvPr userDrawn="1"/>
          </p:nvPicPr>
          <p:blipFill>
            <a:blip r:embed="rId14"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9" r:id="rId12"/>
  </p:sldLayoutIdLst>
  <p:timing>
    <p:tnLst>
      <p:par>
        <p:cTn id="1" dur="indefinite" restart="never" nodeType="tmRoot"/>
      </p:par>
    </p:tnLst>
  </p:timing>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1"/>
          <p:cNvSpPr>
            <a:spLocks noGrp="1" noChangeArrowheads="1"/>
          </p:cNvSpPr>
          <p:nvPr>
            <p:ph type="body" idx="1"/>
          </p:nvPr>
        </p:nvSpPr>
        <p:spPr bwMode="auto">
          <a:xfrm>
            <a:off x="457200" y="16002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 Third level</a:t>
            </a:r>
          </a:p>
          <a:p>
            <a:pPr lvl="3"/>
            <a:r>
              <a:rPr lang="en-US" smtClean="0"/>
              <a:t> Fourth level</a:t>
            </a:r>
          </a:p>
          <a:p>
            <a:pPr lvl="4"/>
            <a:r>
              <a:rPr lang="en-US" smtClean="0"/>
              <a:t> Fifth level</a:t>
            </a:r>
          </a:p>
        </p:txBody>
      </p:sp>
      <p:sp>
        <p:nvSpPr>
          <p:cNvPr id="1027" name="Rectangle 2"/>
          <p:cNvSpPr>
            <a:spLocks noGrp="1" noChangeArrowheads="1"/>
          </p:cNvSpPr>
          <p:nvPr>
            <p:ph type="title"/>
          </p:nvPr>
        </p:nvSpPr>
        <p:spPr bwMode="auto">
          <a:xfrm>
            <a:off x="1371600" y="76200"/>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5" name="Rectangle 5"/>
          <p:cNvSpPr>
            <a:spLocks noGrp="1" noChangeArrowheads="1"/>
          </p:cNvSpPr>
          <p:nvPr>
            <p:ph type="ftr" sz="quarter" idx="3"/>
          </p:nvPr>
        </p:nvSpPr>
        <p:spPr bwMode="auto">
          <a:xfrm>
            <a:off x="2667000" y="6461125"/>
            <a:ext cx="3810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800000"/>
                </a:solidFill>
                <a:latin typeface="Gill Sans MT" pitchFamily="34" charset="0"/>
              </a:defRPr>
            </a:lvl1pPr>
          </a:lstStyle>
          <a:p>
            <a:pPr fontAlgn="base">
              <a:spcBef>
                <a:spcPct val="0"/>
              </a:spcBef>
              <a:spcAft>
                <a:spcPct val="0"/>
              </a:spcAft>
              <a:defRPr/>
            </a:pPr>
            <a:r>
              <a:rPr lang="en-US"/>
              <a:t>Northwest Portland Area Indian Health Board</a:t>
            </a:r>
          </a:p>
        </p:txBody>
      </p:sp>
      <p:sp>
        <p:nvSpPr>
          <p:cNvPr id="66" name="Rectangle 4"/>
          <p:cNvSpPr>
            <a:spLocks noGrp="1" noChangeArrowheads="1"/>
          </p:cNvSpPr>
          <p:nvPr>
            <p:ph type="dt" sz="half" idx="2"/>
          </p:nvPr>
        </p:nvSpPr>
        <p:spPr bwMode="auto">
          <a:xfrm>
            <a:off x="457200" y="64611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800000"/>
                </a:solidFill>
                <a:latin typeface="Gill Sans MT" pitchFamily="34" charset="0"/>
              </a:defRPr>
            </a:lvl1pPr>
          </a:lstStyle>
          <a:p>
            <a:pPr fontAlgn="base">
              <a:spcBef>
                <a:spcPct val="0"/>
              </a:spcBef>
              <a:spcAft>
                <a:spcPct val="0"/>
              </a:spcAft>
              <a:defRPr/>
            </a:pPr>
            <a:fld id="{11B48FDB-D342-4F06-80C3-CC7634C7F97A}" type="datetime1">
              <a:rPr lang="en-US"/>
              <a:pPr fontAlgn="base">
                <a:spcBef>
                  <a:spcPct val="0"/>
                </a:spcBef>
                <a:spcAft>
                  <a:spcPct val="0"/>
                </a:spcAft>
                <a:defRPr/>
              </a:pPr>
              <a:t>7/14/2017</a:t>
            </a:fld>
            <a:endParaRPr lang="en-US" dirty="0"/>
          </a:p>
        </p:txBody>
      </p:sp>
      <p:sp>
        <p:nvSpPr>
          <p:cNvPr id="67" name="Rectangle 6"/>
          <p:cNvSpPr>
            <a:spLocks noGrp="1" noChangeArrowheads="1"/>
          </p:cNvSpPr>
          <p:nvPr>
            <p:ph type="sldNum" sz="quarter" idx="4"/>
          </p:nvPr>
        </p:nvSpPr>
        <p:spPr bwMode="auto">
          <a:xfrm>
            <a:off x="6553200" y="64611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800000"/>
                </a:solidFill>
                <a:latin typeface="Georgia" pitchFamily="18" charset="0"/>
              </a:defRPr>
            </a:lvl1pPr>
          </a:lstStyle>
          <a:p>
            <a:pPr fontAlgn="base">
              <a:spcBef>
                <a:spcPct val="0"/>
              </a:spcBef>
              <a:spcAft>
                <a:spcPct val="0"/>
              </a:spcAft>
              <a:defRPr/>
            </a:pPr>
            <a:fld id="{7AD814E6-D563-43F1-AFB9-B14F2854572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5442745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1" r:id="rId11"/>
  </p:sldLayoutIdLst>
  <p:hf hdr="0"/>
  <p:txStyles>
    <p:titleStyle>
      <a:lvl1pPr algn="l" rtl="0" eaLnBrk="1" fontAlgn="base" hangingPunct="1">
        <a:spcBef>
          <a:spcPct val="0"/>
        </a:spcBef>
        <a:spcAft>
          <a:spcPct val="0"/>
        </a:spcAft>
        <a:defRPr sz="4000">
          <a:solidFill>
            <a:srgbClr val="990000"/>
          </a:solidFill>
          <a:latin typeface="Georgia" pitchFamily="18" charset="0"/>
          <a:ea typeface="+mj-ea"/>
          <a:cs typeface="+mj-cs"/>
        </a:defRPr>
      </a:lvl1pPr>
      <a:lvl2pPr algn="l" rtl="0" eaLnBrk="1" fontAlgn="base" hangingPunct="1">
        <a:spcBef>
          <a:spcPct val="0"/>
        </a:spcBef>
        <a:spcAft>
          <a:spcPct val="0"/>
        </a:spcAft>
        <a:defRPr sz="4000">
          <a:solidFill>
            <a:srgbClr val="990000"/>
          </a:solidFill>
          <a:latin typeface="Georgia" pitchFamily="18" charset="0"/>
        </a:defRPr>
      </a:lvl2pPr>
      <a:lvl3pPr algn="l" rtl="0" eaLnBrk="1" fontAlgn="base" hangingPunct="1">
        <a:spcBef>
          <a:spcPct val="0"/>
        </a:spcBef>
        <a:spcAft>
          <a:spcPct val="0"/>
        </a:spcAft>
        <a:defRPr sz="4000">
          <a:solidFill>
            <a:srgbClr val="990000"/>
          </a:solidFill>
          <a:latin typeface="Georgia" pitchFamily="18" charset="0"/>
        </a:defRPr>
      </a:lvl3pPr>
      <a:lvl4pPr algn="l" rtl="0" eaLnBrk="1" fontAlgn="base" hangingPunct="1">
        <a:spcBef>
          <a:spcPct val="0"/>
        </a:spcBef>
        <a:spcAft>
          <a:spcPct val="0"/>
        </a:spcAft>
        <a:defRPr sz="4000">
          <a:solidFill>
            <a:srgbClr val="990000"/>
          </a:solidFill>
          <a:latin typeface="Georgia" pitchFamily="18" charset="0"/>
        </a:defRPr>
      </a:lvl4pPr>
      <a:lvl5pPr algn="l" rtl="0" eaLnBrk="1" fontAlgn="base" hangingPunct="1">
        <a:spcBef>
          <a:spcPct val="0"/>
        </a:spcBef>
        <a:spcAft>
          <a:spcPct val="0"/>
        </a:spcAft>
        <a:defRPr sz="4000">
          <a:solidFill>
            <a:srgbClr val="990000"/>
          </a:solidFill>
          <a:latin typeface="Georgia" pitchFamily="18" charset="0"/>
        </a:defRPr>
      </a:lvl5pPr>
      <a:lvl6pPr marL="457200" algn="ctr" rtl="0" eaLnBrk="1" fontAlgn="base" hangingPunct="1">
        <a:spcBef>
          <a:spcPct val="0"/>
        </a:spcBef>
        <a:spcAft>
          <a:spcPct val="0"/>
        </a:spcAft>
        <a:defRPr sz="4400" u="sng">
          <a:solidFill>
            <a:srgbClr val="990000"/>
          </a:solidFill>
          <a:latin typeface="Arial Black" pitchFamily="34" charset="0"/>
        </a:defRPr>
      </a:lvl6pPr>
      <a:lvl7pPr marL="914400" algn="ctr" rtl="0" eaLnBrk="1" fontAlgn="base" hangingPunct="1">
        <a:spcBef>
          <a:spcPct val="0"/>
        </a:spcBef>
        <a:spcAft>
          <a:spcPct val="0"/>
        </a:spcAft>
        <a:defRPr sz="4400" u="sng">
          <a:solidFill>
            <a:srgbClr val="990000"/>
          </a:solidFill>
          <a:latin typeface="Arial Black" pitchFamily="34" charset="0"/>
        </a:defRPr>
      </a:lvl7pPr>
      <a:lvl8pPr marL="1371600" algn="ctr" rtl="0" eaLnBrk="1" fontAlgn="base" hangingPunct="1">
        <a:spcBef>
          <a:spcPct val="0"/>
        </a:spcBef>
        <a:spcAft>
          <a:spcPct val="0"/>
        </a:spcAft>
        <a:defRPr sz="4400" u="sng">
          <a:solidFill>
            <a:srgbClr val="990000"/>
          </a:solidFill>
          <a:latin typeface="Arial Black" pitchFamily="34" charset="0"/>
        </a:defRPr>
      </a:lvl8pPr>
      <a:lvl9pPr marL="1828800" algn="ctr" rtl="0" eaLnBrk="1" fontAlgn="base" hangingPunct="1">
        <a:spcBef>
          <a:spcPct val="0"/>
        </a:spcBef>
        <a:spcAft>
          <a:spcPct val="0"/>
        </a:spcAft>
        <a:defRPr sz="4400" u="sng">
          <a:solidFill>
            <a:srgbClr val="990000"/>
          </a:solidFill>
          <a:latin typeface="Arial Black" pitchFamily="34" charset="0"/>
        </a:defRPr>
      </a:lvl9pPr>
    </p:titleStyle>
    <p:bodyStyle>
      <a:lvl1pPr marL="342900" indent="-342900" algn="l" rtl="0" eaLnBrk="1" fontAlgn="base" hangingPunct="1">
        <a:spcBef>
          <a:spcPct val="20000"/>
        </a:spcBef>
        <a:spcAft>
          <a:spcPct val="0"/>
        </a:spcAft>
        <a:buClr>
          <a:srgbClr val="715C29"/>
        </a:buClr>
        <a:buSzPct val="95000"/>
        <a:buFont typeface="Arial" charset="0"/>
        <a:buChar char="•"/>
        <a:defRPr sz="3600">
          <a:solidFill>
            <a:schemeClr val="tx1"/>
          </a:solidFill>
          <a:latin typeface="Trebuchet MS" pitchFamily="34" charset="0"/>
          <a:ea typeface="+mn-ea"/>
          <a:cs typeface="+mn-cs"/>
        </a:defRPr>
      </a:lvl1pPr>
      <a:lvl2pPr marL="742950" indent="-285750" algn="l" rtl="0" eaLnBrk="1" fontAlgn="base" hangingPunct="1">
        <a:spcBef>
          <a:spcPct val="20000"/>
        </a:spcBef>
        <a:spcAft>
          <a:spcPct val="0"/>
        </a:spcAft>
        <a:buClr>
          <a:srgbClr val="008080"/>
        </a:buClr>
        <a:buSzPct val="100000"/>
        <a:buFont typeface="Wingdings" pitchFamily="2" charset="2"/>
        <a:buChar char="§"/>
        <a:defRPr lang="en-US" sz="3400" dirty="0">
          <a:solidFill>
            <a:schemeClr val="tx1"/>
          </a:solidFill>
          <a:latin typeface="Trebuchet MS" pitchFamily="34" charset="0"/>
        </a:defRPr>
      </a:lvl2pPr>
      <a:lvl3pPr marL="1143000" indent="-228600" algn="l" rtl="0" eaLnBrk="1" fontAlgn="base" hangingPunct="1">
        <a:spcBef>
          <a:spcPct val="20000"/>
        </a:spcBef>
        <a:spcAft>
          <a:spcPct val="0"/>
        </a:spcAft>
        <a:buClr>
          <a:srgbClr val="B40000"/>
        </a:buClr>
        <a:buSzPct val="100000"/>
        <a:buFont typeface="Arial" charset="0"/>
        <a:buChar char="•"/>
        <a:defRPr sz="2800">
          <a:solidFill>
            <a:schemeClr val="tx1"/>
          </a:solidFill>
          <a:latin typeface="Trebuchet MS" pitchFamily="34" charset="0"/>
        </a:defRPr>
      </a:lvl3pPr>
      <a:lvl4pPr marL="1600200" indent="-228600" algn="l" rtl="0" eaLnBrk="1" fontAlgn="base" hangingPunct="1">
        <a:spcBef>
          <a:spcPct val="20000"/>
        </a:spcBef>
        <a:spcAft>
          <a:spcPct val="0"/>
        </a:spcAft>
        <a:buClr>
          <a:srgbClr val="644646"/>
        </a:buClr>
        <a:buSzPct val="100000"/>
        <a:buFont typeface="Trebuchet MS" pitchFamily="34" charset="0"/>
        <a:buChar char="—"/>
        <a:defRPr sz="2800" i="1">
          <a:solidFill>
            <a:schemeClr val="tx1"/>
          </a:solidFill>
          <a:latin typeface="Trebuchet MS" pitchFamily="34" charset="0"/>
        </a:defRPr>
      </a:lvl4pPr>
      <a:lvl5pPr marL="2057400" indent="-228600" algn="l" rtl="0" eaLnBrk="1" fontAlgn="base" hangingPunct="1">
        <a:spcBef>
          <a:spcPct val="20000"/>
        </a:spcBef>
        <a:spcAft>
          <a:spcPct val="0"/>
        </a:spcAft>
        <a:buFont typeface="Trebuchet MS" pitchFamily="34" charset="0"/>
        <a:buChar char="—"/>
        <a:defRPr sz="2400" i="1">
          <a:solidFill>
            <a:schemeClr val="tx1"/>
          </a:solidFill>
          <a:latin typeface="Trebuchet MS" pitchFamily="34" charset="0"/>
        </a:defRPr>
      </a:lvl5pPr>
      <a:lvl6pPr marL="2514600" indent="-228600" algn="l" rtl="0" eaLnBrk="1" fontAlgn="base" hangingPunct="1">
        <a:spcBef>
          <a:spcPct val="20000"/>
        </a:spcBef>
        <a:spcAft>
          <a:spcPct val="0"/>
        </a:spcAft>
        <a:buBlip>
          <a:blip r:embed="rId13"/>
        </a:buBlip>
        <a:defRPr sz="3200" i="1">
          <a:solidFill>
            <a:schemeClr val="tx1"/>
          </a:solidFill>
          <a:latin typeface="+mn-lt"/>
        </a:defRPr>
      </a:lvl6pPr>
      <a:lvl7pPr marL="2971800" indent="-228600" algn="l" rtl="0" eaLnBrk="1" fontAlgn="base" hangingPunct="1">
        <a:spcBef>
          <a:spcPct val="20000"/>
        </a:spcBef>
        <a:spcAft>
          <a:spcPct val="0"/>
        </a:spcAft>
        <a:buBlip>
          <a:blip r:embed="rId13"/>
        </a:buBlip>
        <a:defRPr sz="3200" i="1">
          <a:solidFill>
            <a:schemeClr val="tx1"/>
          </a:solidFill>
          <a:latin typeface="+mn-lt"/>
        </a:defRPr>
      </a:lvl7pPr>
      <a:lvl8pPr marL="3429000" indent="-228600" algn="l" rtl="0" eaLnBrk="1" fontAlgn="base" hangingPunct="1">
        <a:spcBef>
          <a:spcPct val="20000"/>
        </a:spcBef>
        <a:spcAft>
          <a:spcPct val="0"/>
        </a:spcAft>
        <a:buBlip>
          <a:blip r:embed="rId13"/>
        </a:buBlip>
        <a:defRPr sz="3200" i="1">
          <a:solidFill>
            <a:schemeClr val="tx1"/>
          </a:solidFill>
          <a:latin typeface="+mn-lt"/>
        </a:defRPr>
      </a:lvl8pPr>
      <a:lvl9pPr marL="3886200" indent="-228600" algn="l" rtl="0" eaLnBrk="1" fontAlgn="base" hangingPunct="1">
        <a:spcBef>
          <a:spcPct val="20000"/>
        </a:spcBef>
        <a:spcAft>
          <a:spcPct val="0"/>
        </a:spcAft>
        <a:buBlip>
          <a:blip r:embed="rId13"/>
        </a:buBlip>
        <a:defRPr sz="3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ommunitycatalyst.org/doc_store/publications/economic-viability-dental-therapists.pdf" TargetMode="External"/><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hyperlink" Target="mailto:tfiremoon@npaihb.org" TargetMode="External"/><Relationship Id="rId5" Type="http://schemas.openxmlformats.org/officeDocument/2006/relationships/hyperlink" Target="mailto:pjohnson@npaihb.org" TargetMode="External"/><Relationship Id="rId4" Type="http://schemas.openxmlformats.org/officeDocument/2006/relationships/hyperlink" Target="mailto:cpeters@npaihb.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8600" y="3276600"/>
            <a:ext cx="8686800" cy="1447800"/>
          </a:xfrm>
        </p:spPr>
        <p:txBody>
          <a:bodyPr>
            <a:noAutofit/>
          </a:bodyPr>
          <a:lstStyle/>
          <a:p>
            <a:r>
              <a:rPr lang="en-US" sz="2800" dirty="0" smtClean="0"/>
              <a:t>Dental Health Aide Therapy in the Portland Area Update</a:t>
            </a:r>
            <a:endParaRPr lang="en-US" sz="2800" dirty="0"/>
          </a:p>
          <a:p>
            <a:r>
              <a:rPr lang="en-US" b="0" dirty="0" smtClean="0"/>
              <a:t>CRIHB and NPAIHB Joint Board Meeting</a:t>
            </a:r>
          </a:p>
          <a:p>
            <a:r>
              <a:rPr lang="en-US" sz="1200" b="0" dirty="0" smtClean="0"/>
              <a:t>July 19, 2017 11:30 AM</a:t>
            </a:r>
          </a:p>
          <a:p>
            <a:endParaRPr lang="en-US" sz="1200" b="0" dirty="0" smtClean="0"/>
          </a:p>
          <a:p>
            <a:r>
              <a:rPr lang="en-US" sz="1200" b="0" dirty="0" smtClean="0"/>
              <a:t>Christina Peters, Native Dental Therapy </a:t>
            </a:r>
          </a:p>
          <a:p>
            <a:r>
              <a:rPr lang="en-US" sz="1200" b="0" dirty="0" smtClean="0"/>
              <a:t>Initiative Project Director</a:t>
            </a:r>
          </a:p>
          <a:p>
            <a:r>
              <a:rPr lang="en-US" sz="1200" b="0" dirty="0" smtClean="0"/>
              <a:t>Northwest Portland Area Indian Health Board</a:t>
            </a:r>
          </a:p>
          <a:p>
            <a:endParaRPr lang="en-US" sz="1200" b="0" dirty="0" smtClean="0"/>
          </a:p>
          <a:p>
            <a:endParaRPr lang="en-US" sz="1200" b="0" dirty="0" smtClean="0"/>
          </a:p>
        </p:txBody>
      </p:sp>
      <p:sp>
        <p:nvSpPr>
          <p:cNvPr id="3" name="Title 2"/>
          <p:cNvSpPr>
            <a:spLocks noGrp="1"/>
          </p:cNvSpPr>
          <p:nvPr>
            <p:ph type="ctrTitle"/>
          </p:nvPr>
        </p:nvSpPr>
        <p:spPr/>
        <p:txBody>
          <a:bodyPr/>
          <a:lstStyle/>
          <a:p>
            <a:r>
              <a:rPr lang="en-US" sz="6000" dirty="0" smtClean="0">
                <a:solidFill>
                  <a:schemeClr val="accent1">
                    <a:lumMod val="75000"/>
                  </a:schemeClr>
                </a:solidFill>
              </a:rPr>
              <a:t>Dental Health Aide Therapists</a:t>
            </a:r>
            <a:endParaRPr lang="en-US" sz="6000" dirty="0">
              <a:solidFill>
                <a:schemeClr val="accent1">
                  <a:lumMod val="75000"/>
                </a:schemeClr>
              </a:solidFill>
            </a:endParaRPr>
          </a:p>
        </p:txBody>
      </p:sp>
    </p:spTree>
    <p:custDataLst>
      <p:tags r:id="rId1"/>
    </p:custDataLst>
    <p:extLst>
      <p:ext uri="{BB962C8B-B14F-4D97-AF65-F5344CB8AC3E}">
        <p14:creationId xmlns:p14="http://schemas.microsoft.com/office/powerpoint/2010/main" val="4202995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Dental Health Aide Therapy Programs</a:t>
            </a:r>
            <a:r>
              <a:rPr lang="en-US" sz="2800" smtClean="0"/>
              <a:t/>
            </a:r>
            <a:br>
              <a:rPr lang="en-US" sz="2800" smtClean="0"/>
            </a:br>
            <a:endParaRPr lang="en-US" sz="2800" dirty="0"/>
          </a:p>
        </p:txBody>
      </p:sp>
      <p:sp>
        <p:nvSpPr>
          <p:cNvPr id="3" name="Content Placeholder 2"/>
          <p:cNvSpPr>
            <a:spLocks noGrp="1"/>
          </p:cNvSpPr>
          <p:nvPr>
            <p:ph sz="half" idx="1"/>
          </p:nvPr>
        </p:nvSpPr>
        <p:spPr>
          <a:xfrm>
            <a:off x="298956" y="1600200"/>
            <a:ext cx="4038600" cy="4681728"/>
          </a:xfrm>
        </p:spPr>
        <p:txBody>
          <a:bodyPr>
            <a:normAutofit fontScale="77500" lnSpcReduction="20000"/>
          </a:bodyPr>
          <a:lstStyle/>
          <a:p>
            <a:pPr lvl="0"/>
            <a:r>
              <a:rPr lang="en-US" dirty="0"/>
              <a:t>Expand access to consistent, routine, high quality oral health care in tribal communities;</a:t>
            </a:r>
          </a:p>
          <a:p>
            <a:pPr lvl="0"/>
            <a:r>
              <a:rPr lang="en-US" dirty="0"/>
              <a:t>Grow the number of AI/AN oral health care providers available to tribal communities;</a:t>
            </a:r>
          </a:p>
          <a:p>
            <a:pPr lvl="0"/>
            <a:r>
              <a:rPr lang="en-US" dirty="0"/>
              <a:t>Bring culturally competent care into tribal communities;</a:t>
            </a:r>
          </a:p>
          <a:p>
            <a:pPr lvl="0"/>
            <a:r>
              <a:rPr lang="en-US" dirty="0"/>
              <a:t>Create a more efficient and effective oral health team that can meet the needs of the tribal communities;</a:t>
            </a:r>
          </a:p>
          <a:p>
            <a:pPr lvl="0"/>
            <a:r>
              <a:rPr lang="en-US" dirty="0"/>
              <a:t>Establish cost effective solutions to oral health challenges into tribal communities;</a:t>
            </a:r>
          </a:p>
          <a:p>
            <a:pPr lvl="0"/>
            <a:r>
              <a:rPr lang="en-US" dirty="0"/>
              <a:t>Bring care where it is needed most.</a:t>
            </a:r>
          </a:p>
        </p:txBody>
      </p:sp>
      <p:pic>
        <p:nvPicPr>
          <p:cNvPr id="5" name="Picture 5" descr="Ferdella's daught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00599" y="2209800"/>
            <a:ext cx="40259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53343" y="5481280"/>
            <a:ext cx="4320413" cy="369332"/>
          </a:xfrm>
          <a:prstGeom prst="rect">
            <a:avLst/>
          </a:prstGeom>
        </p:spPr>
        <p:txBody>
          <a:bodyPr wrap="none">
            <a:spAutoFit/>
          </a:bodyPr>
          <a:lstStyle/>
          <a:p>
            <a:pPr>
              <a:spcBef>
                <a:spcPct val="0"/>
              </a:spcBef>
            </a:pPr>
            <a:r>
              <a:rPr lang="en-US" altLang="en-US" dirty="0"/>
              <a:t>Chelsea Shoemaker, DHAT, with Patient</a:t>
            </a:r>
          </a:p>
        </p:txBody>
      </p:sp>
    </p:spTree>
    <p:extLst>
      <p:ext uri="{BB962C8B-B14F-4D97-AF65-F5344CB8AC3E}">
        <p14:creationId xmlns:p14="http://schemas.microsoft.com/office/powerpoint/2010/main" val="2653348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Alaska’s Dental Therapists</a:t>
            </a:r>
            <a:endParaRPr lang="en-US" dirty="0"/>
          </a:p>
        </p:txBody>
      </p:sp>
      <p:sp>
        <p:nvSpPr>
          <p:cNvPr id="4" name="Content Placeholder 3"/>
          <p:cNvSpPr>
            <a:spLocks noGrp="1"/>
          </p:cNvSpPr>
          <p:nvPr>
            <p:ph sz="quarter" idx="2"/>
          </p:nvPr>
        </p:nvSpPr>
        <p:spPr/>
        <p:txBody>
          <a:bodyPr>
            <a:normAutofit fontScale="70000" lnSpcReduction="20000"/>
          </a:bodyPr>
          <a:lstStyle/>
          <a:p>
            <a:pPr marL="342900" indent="-303213">
              <a:buClr>
                <a:srgbClr val="B10004"/>
              </a:buClr>
            </a:pPr>
            <a:r>
              <a:rPr lang="en-US" altLang="en-US" sz="2400" dirty="0" smtClean="0">
                <a:solidFill>
                  <a:srgbClr val="222268"/>
                </a:solidFill>
              </a:rPr>
              <a:t>35 </a:t>
            </a:r>
            <a:r>
              <a:rPr lang="en-US" altLang="en-US" sz="2400" dirty="0">
                <a:solidFill>
                  <a:srgbClr val="222268"/>
                </a:solidFill>
              </a:rPr>
              <a:t>dental therapists increased access to care for over </a:t>
            </a:r>
            <a:r>
              <a:rPr lang="en-US" altLang="en-US" sz="2400" dirty="0" smtClean="0">
                <a:solidFill>
                  <a:srgbClr val="222268"/>
                </a:solidFill>
              </a:rPr>
              <a:t>45,000 </a:t>
            </a:r>
            <a:r>
              <a:rPr lang="en-US" altLang="en-US" sz="2400" dirty="0">
                <a:solidFill>
                  <a:srgbClr val="222268"/>
                </a:solidFill>
              </a:rPr>
              <a:t>Alaska Natives</a:t>
            </a:r>
          </a:p>
          <a:p>
            <a:pPr marL="342900" indent="-303213">
              <a:buClr>
                <a:srgbClr val="B10004"/>
              </a:buClr>
            </a:pPr>
            <a:r>
              <a:rPr lang="en-US" altLang="en-US" sz="2400" dirty="0">
                <a:solidFill>
                  <a:srgbClr val="002060"/>
                </a:solidFill>
              </a:rPr>
              <a:t>Provide culturally competent care </a:t>
            </a:r>
          </a:p>
          <a:p>
            <a:pPr marL="342900" indent="-303213">
              <a:buClr>
                <a:srgbClr val="B10004"/>
              </a:buClr>
            </a:pPr>
            <a:r>
              <a:rPr lang="en-US" altLang="en-US" sz="2400" dirty="0">
                <a:solidFill>
                  <a:srgbClr val="002060"/>
                </a:solidFill>
              </a:rPr>
              <a:t>Produce high </a:t>
            </a:r>
            <a:r>
              <a:rPr lang="en-US" altLang="en-US" sz="2400" dirty="0">
                <a:solidFill>
                  <a:srgbClr val="222268"/>
                </a:solidFill>
              </a:rPr>
              <a:t>patient satisfaction rates</a:t>
            </a:r>
          </a:p>
          <a:p>
            <a:pPr marL="342900" indent="-303213">
              <a:buClr>
                <a:srgbClr val="B10004"/>
              </a:buClr>
            </a:pPr>
            <a:r>
              <a:rPr lang="en-US" altLang="en-US" sz="2400" dirty="0">
                <a:solidFill>
                  <a:srgbClr val="222268"/>
                </a:solidFill>
              </a:rPr>
              <a:t>Reduce amount of emergency care </a:t>
            </a:r>
          </a:p>
          <a:p>
            <a:pPr marL="342900" indent="-303213">
              <a:buClr>
                <a:srgbClr val="B10004"/>
              </a:buClr>
            </a:pPr>
            <a:r>
              <a:rPr lang="en-US" altLang="en-US" sz="2400" dirty="0">
                <a:solidFill>
                  <a:srgbClr val="222268"/>
                </a:solidFill>
              </a:rPr>
              <a:t>Increase preventive care</a:t>
            </a:r>
            <a:endParaRPr lang="en-US" altLang="en-US" sz="2400" dirty="0">
              <a:solidFill>
                <a:srgbClr val="FF0000"/>
              </a:solidFill>
            </a:endParaRPr>
          </a:p>
          <a:p>
            <a:pPr marL="342900" indent="-303213">
              <a:buClr>
                <a:srgbClr val="B10004"/>
              </a:buClr>
            </a:pPr>
            <a:r>
              <a:rPr lang="en-US" altLang="en-US" sz="2400" dirty="0">
                <a:solidFill>
                  <a:srgbClr val="002060"/>
                </a:solidFill>
              </a:rPr>
              <a:t>Create jobs and generate economic impact </a:t>
            </a:r>
          </a:p>
          <a:p>
            <a:pPr marL="914400" lvl="1" indent="-342900">
              <a:buClr>
                <a:srgbClr val="B10004"/>
              </a:buClr>
              <a:buFont typeface="Courier New" panose="02070309020205020404" pitchFamily="49" charset="0"/>
              <a:buChar char="o"/>
            </a:pPr>
            <a:r>
              <a:rPr lang="en-US" altLang="en-US" sz="2000" dirty="0">
                <a:solidFill>
                  <a:srgbClr val="002060"/>
                </a:solidFill>
              </a:rPr>
              <a:t>Created </a:t>
            </a:r>
            <a:r>
              <a:rPr lang="en-US" altLang="en-US" sz="2000" dirty="0">
                <a:solidFill>
                  <a:srgbClr val="222268"/>
                </a:solidFill>
              </a:rPr>
              <a:t>76 full time jobs per year with total personal income of $4.4 million</a:t>
            </a:r>
          </a:p>
          <a:p>
            <a:pPr marL="914400" lvl="1" indent="-342900">
              <a:buClr>
                <a:srgbClr val="B10004"/>
              </a:buClr>
              <a:buFont typeface="Courier New" panose="02070309020205020404" pitchFamily="49" charset="0"/>
              <a:buChar char="o"/>
            </a:pPr>
            <a:r>
              <a:rPr lang="en-US" altLang="en-US" sz="2000" dirty="0">
                <a:solidFill>
                  <a:srgbClr val="222268"/>
                </a:solidFill>
              </a:rPr>
              <a:t>Net economic effect of program is $9.7 </a:t>
            </a:r>
            <a:r>
              <a:rPr lang="en-US" altLang="en-US" sz="2000" dirty="0" smtClean="0">
                <a:solidFill>
                  <a:srgbClr val="222268"/>
                </a:solidFill>
              </a:rPr>
              <a:t>million in Rural Alaska</a:t>
            </a:r>
            <a:endParaRPr lang="en-US" altLang="en-US" sz="2000" dirty="0">
              <a:solidFill>
                <a:srgbClr val="222268"/>
              </a:solidFill>
            </a:endParaRPr>
          </a:p>
          <a:p>
            <a:endParaRPr lang="en-US" dirty="0"/>
          </a:p>
        </p:txBody>
      </p:sp>
      <p:sp>
        <p:nvSpPr>
          <p:cNvPr id="6" name="Title 5"/>
          <p:cNvSpPr>
            <a:spLocks noGrp="1"/>
          </p:cNvSpPr>
          <p:nvPr>
            <p:ph type="title"/>
          </p:nvPr>
        </p:nvSpPr>
        <p:spPr/>
        <p:txBody>
          <a:bodyPr/>
          <a:lstStyle/>
          <a:p>
            <a:pPr algn="l"/>
            <a:r>
              <a:rPr lang="en-US" dirty="0" smtClean="0"/>
              <a:t>Dental Therapists in Action</a:t>
            </a:r>
            <a:endParaRPr lang="en-US" dirty="0"/>
          </a:p>
        </p:txBody>
      </p:sp>
      <p:sp>
        <p:nvSpPr>
          <p:cNvPr id="8" name="TextBox 7"/>
          <p:cNvSpPr txBox="1"/>
          <p:nvPr/>
        </p:nvSpPr>
        <p:spPr>
          <a:xfrm>
            <a:off x="5029200" y="5334000"/>
            <a:ext cx="3657600" cy="830997"/>
          </a:xfrm>
          <a:prstGeom prst="rect">
            <a:avLst/>
          </a:prstGeom>
          <a:noFill/>
        </p:spPr>
        <p:txBody>
          <a:bodyPr wrap="square" rtlCol="0">
            <a:spAutoFit/>
          </a:bodyPr>
          <a:lstStyle/>
          <a:p>
            <a:r>
              <a:rPr lang="en-US" sz="1600" dirty="0" smtClean="0"/>
              <a:t>Swinomish Dentist Rachael Hogan observes DHAT Savannah Bonorden on a recent learning trip to Sitka, AK</a:t>
            </a:r>
            <a:endParaRPr lang="en-US" sz="1600"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38700" y="2057400"/>
            <a:ext cx="4038600" cy="3028950"/>
          </a:xfrm>
        </p:spPr>
      </p:pic>
    </p:spTree>
    <p:extLst>
      <p:ext uri="{BB962C8B-B14F-4D97-AF65-F5344CB8AC3E}">
        <p14:creationId xmlns:p14="http://schemas.microsoft.com/office/powerpoint/2010/main" val="2883076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0" dirty="0" smtClean="0"/>
              <a:t>DHATs are increasing access to dental exams	</a:t>
            </a:r>
            <a:endParaRPr lang="en-US" b="0" dirty="0"/>
          </a:p>
        </p:txBody>
      </p:sp>
      <p:sp>
        <p:nvSpPr>
          <p:cNvPr id="3" name="Text Placeholder 2"/>
          <p:cNvSpPr>
            <a:spLocks noGrp="1"/>
          </p:cNvSpPr>
          <p:nvPr>
            <p:ph type="body" sz="half" idx="3"/>
          </p:nvPr>
        </p:nvSpPr>
        <p:spPr/>
        <p:txBody>
          <a:bodyPr/>
          <a:lstStyle/>
          <a:p>
            <a:r>
              <a:rPr lang="en-US" b="0" dirty="0" smtClean="0"/>
              <a:t>DHATs are reducing costly emergency care</a:t>
            </a:r>
            <a:endParaRPr lang="en-US" b="0" dirty="0"/>
          </a:p>
        </p:txBody>
      </p:sp>
      <p:sp>
        <p:nvSpPr>
          <p:cNvPr id="6" name="Title 5"/>
          <p:cNvSpPr>
            <a:spLocks noGrp="1"/>
          </p:cNvSpPr>
          <p:nvPr>
            <p:ph type="title"/>
          </p:nvPr>
        </p:nvSpPr>
        <p:spPr>
          <a:xfrm>
            <a:off x="152400" y="228600"/>
            <a:ext cx="6705600" cy="1066800"/>
          </a:xfrm>
        </p:spPr>
        <p:txBody>
          <a:bodyPr/>
          <a:lstStyle/>
          <a:p>
            <a:pPr algn="l"/>
            <a:r>
              <a:rPr lang="en-US" sz="3600" dirty="0"/>
              <a:t>Yukon-Kuskokwim Health </a:t>
            </a:r>
            <a:r>
              <a:rPr lang="en-US" sz="3600" dirty="0" smtClean="0"/>
              <a:t>Corporation in Alaska</a:t>
            </a:r>
            <a:endParaRPr lang="en-US" sz="3600" dirty="0"/>
          </a:p>
        </p:txBody>
      </p:sp>
      <p:pic>
        <p:nvPicPr>
          <p:cNvPr id="7"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1625" y="3166461"/>
            <a:ext cx="4041775" cy="2428491"/>
          </a:xfrm>
        </p:spPr>
      </p:pic>
      <p:graphicFrame>
        <p:nvGraphicFramePr>
          <p:cNvPr id="8" name="Content Placeholder 5"/>
          <p:cNvGraphicFramePr>
            <a:graphicFrameLocks noGrp="1"/>
          </p:cNvGraphicFramePr>
          <p:nvPr>
            <p:ph sz="quarter" idx="4"/>
            <p:extLst/>
          </p:nvPr>
        </p:nvGraphicFramePr>
        <p:xfrm>
          <a:off x="4800600" y="2471738"/>
          <a:ext cx="4038600" cy="38211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60664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60438"/>
          </a:xfrm>
        </p:spPr>
        <p:txBody>
          <a:bodyPr/>
          <a:lstStyle/>
          <a:p>
            <a:r>
              <a:rPr lang="en-US" sz="3600" dirty="0">
                <a:solidFill>
                  <a:schemeClr val="tx1"/>
                </a:solidFill>
              </a:rPr>
              <a:t>We           better outcomes! </a:t>
            </a:r>
          </a:p>
        </p:txBody>
      </p:sp>
      <p:sp>
        <p:nvSpPr>
          <p:cNvPr id="6" name="TextBox 5"/>
          <p:cNvSpPr txBox="1"/>
          <p:nvPr/>
        </p:nvSpPr>
        <p:spPr>
          <a:xfrm>
            <a:off x="533400" y="5181600"/>
            <a:ext cx="3352800" cy="1015663"/>
          </a:xfrm>
          <a:prstGeom prst="rect">
            <a:avLst/>
          </a:prstGeom>
          <a:noFill/>
        </p:spPr>
        <p:txBody>
          <a:bodyPr wrap="square" rtlCol="0">
            <a:spAutoFit/>
          </a:bodyPr>
          <a:lstStyle/>
          <a:p>
            <a:pPr algn="ctr"/>
            <a:r>
              <a:rPr lang="en-US" sz="2000" b="1" dirty="0"/>
              <a:t>Preventive care:</a:t>
            </a:r>
          </a:p>
          <a:p>
            <a:pPr algn="ctr"/>
            <a:endParaRPr lang="en-US" sz="2000" b="1" dirty="0"/>
          </a:p>
          <a:p>
            <a:pPr algn="ctr"/>
            <a:r>
              <a:rPr lang="en-US" sz="2000" b="1" dirty="0">
                <a:solidFill>
                  <a:srgbClr val="B03432"/>
                </a:solidFill>
              </a:rPr>
              <a:t>60% increase</a:t>
            </a:r>
          </a:p>
        </p:txBody>
      </p:sp>
      <p:sp>
        <p:nvSpPr>
          <p:cNvPr id="8" name="TextBox 7"/>
          <p:cNvSpPr txBox="1"/>
          <p:nvPr/>
        </p:nvSpPr>
        <p:spPr>
          <a:xfrm>
            <a:off x="152400" y="1696641"/>
            <a:ext cx="4267200" cy="2246769"/>
          </a:xfrm>
          <a:prstGeom prst="rect">
            <a:avLst/>
          </a:prstGeom>
          <a:noFill/>
        </p:spPr>
        <p:txBody>
          <a:bodyPr wrap="square" rtlCol="0">
            <a:spAutoFit/>
          </a:bodyPr>
          <a:lstStyle/>
          <a:p>
            <a:pPr algn="ctr"/>
            <a:r>
              <a:rPr lang="en-US" sz="2000" b="1" dirty="0"/>
              <a:t>Children in communities with DHAT: 2006-2015*</a:t>
            </a:r>
          </a:p>
          <a:p>
            <a:pPr algn="ctr"/>
            <a:endParaRPr lang="en-US" sz="2000" dirty="0"/>
          </a:p>
          <a:p>
            <a:pPr algn="ctr"/>
            <a:r>
              <a:rPr lang="en-US" sz="2000" b="1" dirty="0"/>
              <a:t>D-E-F-G extractions </a:t>
            </a:r>
          </a:p>
          <a:p>
            <a:pPr algn="ctr"/>
            <a:r>
              <a:rPr lang="en-US" sz="2000" b="1" dirty="0"/>
              <a:t>(front four teeth):</a:t>
            </a:r>
          </a:p>
          <a:p>
            <a:pPr algn="ctr"/>
            <a:endParaRPr lang="en-US" sz="2000" b="1" dirty="0"/>
          </a:p>
          <a:p>
            <a:pPr algn="ctr"/>
            <a:r>
              <a:rPr lang="en-US" sz="2000" b="1" dirty="0">
                <a:solidFill>
                  <a:srgbClr val="B03432"/>
                </a:solidFill>
              </a:rPr>
              <a:t>284% decrease</a:t>
            </a:r>
          </a:p>
        </p:txBody>
      </p:sp>
      <p:sp>
        <p:nvSpPr>
          <p:cNvPr id="9" name="TextBox 8"/>
          <p:cNvSpPr txBox="1"/>
          <p:nvPr/>
        </p:nvSpPr>
        <p:spPr>
          <a:xfrm>
            <a:off x="609600" y="4038600"/>
            <a:ext cx="3340100" cy="1015663"/>
          </a:xfrm>
          <a:prstGeom prst="rect">
            <a:avLst/>
          </a:prstGeom>
          <a:noFill/>
        </p:spPr>
        <p:txBody>
          <a:bodyPr wrap="square" rtlCol="0">
            <a:spAutoFit/>
          </a:bodyPr>
          <a:lstStyle/>
          <a:p>
            <a:pPr algn="ctr"/>
            <a:r>
              <a:rPr lang="en-US" sz="2000" b="1" dirty="0"/>
              <a:t>General Anesthesia:</a:t>
            </a:r>
          </a:p>
          <a:p>
            <a:pPr algn="ctr"/>
            <a:endParaRPr lang="en-US" sz="2000" b="1" dirty="0"/>
          </a:p>
          <a:p>
            <a:pPr algn="ctr"/>
            <a:r>
              <a:rPr lang="en-US" sz="2000" b="1" dirty="0">
                <a:solidFill>
                  <a:srgbClr val="B03432"/>
                </a:solidFill>
              </a:rPr>
              <a:t>44% decrease</a:t>
            </a:r>
          </a:p>
        </p:txBody>
      </p:sp>
      <p:pic>
        <p:nvPicPr>
          <p:cNvPr id="3" name="Picture 2"/>
          <p:cNvPicPr>
            <a:picLocks noChangeAspect="1"/>
          </p:cNvPicPr>
          <p:nvPr/>
        </p:nvPicPr>
        <p:blipFill>
          <a:blip r:embed="rId3"/>
          <a:stretch>
            <a:fillRect/>
          </a:stretch>
        </p:blipFill>
        <p:spPr>
          <a:xfrm>
            <a:off x="4343400" y="1905000"/>
            <a:ext cx="4114800" cy="2744199"/>
          </a:xfrm>
          <a:prstGeom prst="rect">
            <a:avLst/>
          </a:prstGeom>
        </p:spPr>
      </p:pic>
      <p:sp>
        <p:nvSpPr>
          <p:cNvPr id="4" name="TextBox 3"/>
          <p:cNvSpPr txBox="1"/>
          <p:nvPr/>
        </p:nvSpPr>
        <p:spPr>
          <a:xfrm>
            <a:off x="4999931" y="5334000"/>
            <a:ext cx="4134778" cy="738664"/>
          </a:xfrm>
          <a:prstGeom prst="rect">
            <a:avLst/>
          </a:prstGeom>
          <a:noFill/>
        </p:spPr>
        <p:txBody>
          <a:bodyPr wrap="none" rtlCol="0">
            <a:spAutoFit/>
          </a:bodyPr>
          <a:lstStyle/>
          <a:p>
            <a:r>
              <a:rPr lang="en-US" sz="1400" dirty="0"/>
              <a:t>*</a:t>
            </a:r>
            <a:r>
              <a:rPr lang="en-US" sz="1400" b="1" i="1" dirty="0"/>
              <a:t>Dental Therapists and Dental Utilization </a:t>
            </a:r>
          </a:p>
          <a:p>
            <a:r>
              <a:rPr lang="en-US" sz="1400" b="1" i="1" dirty="0"/>
              <a:t>  in Alaska’s YK Delta</a:t>
            </a:r>
            <a:r>
              <a:rPr lang="en-US" sz="1400" dirty="0"/>
              <a:t>: Chi D, </a:t>
            </a:r>
            <a:r>
              <a:rPr lang="en-US" sz="1400" dirty="0" err="1"/>
              <a:t>Lenaker</a:t>
            </a:r>
            <a:r>
              <a:rPr lang="en-US" sz="1400" dirty="0"/>
              <a:t> D, </a:t>
            </a:r>
          </a:p>
          <a:p>
            <a:r>
              <a:rPr lang="en-US" sz="1400" dirty="0"/>
              <a:t>  </a:t>
            </a:r>
            <a:r>
              <a:rPr lang="en-US" sz="1400" dirty="0" err="1"/>
              <a:t>Mancl</a:t>
            </a:r>
            <a:r>
              <a:rPr lang="en-US" sz="1400" dirty="0"/>
              <a:t> L, Dunbar M, Babb M</a:t>
            </a:r>
          </a:p>
        </p:txBody>
      </p:sp>
      <p:sp>
        <p:nvSpPr>
          <p:cNvPr id="5" name="Heart 4"/>
          <p:cNvSpPr/>
          <p:nvPr/>
        </p:nvSpPr>
        <p:spPr>
          <a:xfrm>
            <a:off x="2895600" y="381000"/>
            <a:ext cx="685800" cy="685800"/>
          </a:xfrm>
          <a:prstGeom prst="hear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42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5335"/>
            <a:ext cx="8229600" cy="960438"/>
          </a:xfrm>
        </p:spPr>
        <p:txBody>
          <a:bodyPr/>
          <a:lstStyle/>
          <a:p>
            <a:r>
              <a:rPr lang="en-US" dirty="0">
                <a:solidFill>
                  <a:schemeClr val="tx1"/>
                </a:solidFill>
              </a:rPr>
              <a:t>Adults: 2006-2015*</a:t>
            </a:r>
          </a:p>
        </p:txBody>
      </p:sp>
      <p:sp>
        <p:nvSpPr>
          <p:cNvPr id="8" name="TextBox 7"/>
          <p:cNvSpPr txBox="1"/>
          <p:nvPr/>
        </p:nvSpPr>
        <p:spPr>
          <a:xfrm>
            <a:off x="381000" y="1828800"/>
            <a:ext cx="4267200" cy="3416320"/>
          </a:xfrm>
          <a:prstGeom prst="rect">
            <a:avLst/>
          </a:prstGeom>
          <a:noFill/>
        </p:spPr>
        <p:txBody>
          <a:bodyPr wrap="square" rtlCol="0">
            <a:spAutoFit/>
          </a:bodyPr>
          <a:lstStyle/>
          <a:p>
            <a:pPr algn="ctr"/>
            <a:r>
              <a:rPr lang="en-US" sz="2400" dirty="0"/>
              <a:t>Adults in communities with DHAT: 2006-2015*</a:t>
            </a:r>
          </a:p>
          <a:p>
            <a:pPr algn="ctr"/>
            <a:r>
              <a:rPr lang="en-US" sz="2400" b="1" dirty="0"/>
              <a:t>Extractions</a:t>
            </a:r>
          </a:p>
          <a:p>
            <a:pPr algn="ctr"/>
            <a:endParaRPr lang="en-US" sz="2400" b="1" dirty="0"/>
          </a:p>
          <a:p>
            <a:pPr algn="ctr"/>
            <a:r>
              <a:rPr lang="en-US" sz="2400" b="1" dirty="0">
                <a:solidFill>
                  <a:srgbClr val="FF0000"/>
                </a:solidFill>
              </a:rPr>
              <a:t>26% decrease</a:t>
            </a:r>
          </a:p>
          <a:p>
            <a:pPr algn="ctr"/>
            <a:endParaRPr lang="en-US" sz="2400" b="1" dirty="0">
              <a:solidFill>
                <a:srgbClr val="FF0000"/>
              </a:solidFill>
            </a:endParaRPr>
          </a:p>
          <a:p>
            <a:pPr algn="ctr"/>
            <a:r>
              <a:rPr lang="en-US" sz="2400" b="1" dirty="0"/>
              <a:t>Preventive Care</a:t>
            </a:r>
          </a:p>
          <a:p>
            <a:pPr algn="ctr"/>
            <a:endParaRPr lang="en-US" sz="2400" b="1" dirty="0"/>
          </a:p>
          <a:p>
            <a:pPr algn="ctr"/>
            <a:r>
              <a:rPr lang="en-US" sz="2400" b="1" dirty="0">
                <a:solidFill>
                  <a:srgbClr val="FF0000"/>
                </a:solidFill>
              </a:rPr>
              <a:t>75% increase</a:t>
            </a:r>
            <a:endParaRPr lang="en-US" sz="2400" b="1" dirty="0"/>
          </a:p>
        </p:txBody>
      </p:sp>
      <p:grpSp>
        <p:nvGrpSpPr>
          <p:cNvPr id="9" name="Group 9"/>
          <p:cNvGrpSpPr>
            <a:grpSpLocks/>
          </p:cNvGrpSpPr>
          <p:nvPr/>
        </p:nvGrpSpPr>
        <p:grpSpPr bwMode="auto">
          <a:xfrm>
            <a:off x="5181600" y="1564821"/>
            <a:ext cx="3468688" cy="2682875"/>
            <a:chOff x="3159324" y="1646133"/>
            <a:chExt cx="5715000" cy="3924300"/>
          </a:xfrm>
        </p:grpSpPr>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324" y="1646133"/>
              <a:ext cx="5715000" cy="3924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159324" y="5294106"/>
              <a:ext cx="1705345" cy="276327"/>
            </a:xfrm>
            <a:prstGeom prst="rect">
              <a:avLst/>
            </a:prstGeom>
            <a:noFill/>
          </p:spPr>
          <p:txBody>
            <a:bodyPr wrap="none">
              <a:spAutoFit/>
            </a:bodyPr>
            <a:lstStyle/>
            <a:p>
              <a:pPr>
                <a:defRPr/>
              </a:pPr>
              <a:r>
                <a:rPr lang="en-US" sz="1200" dirty="0">
                  <a:solidFill>
                    <a:schemeClr val="bg1">
                      <a:lumMod val="65000"/>
                    </a:schemeClr>
                  </a:solidFill>
                  <a:latin typeface="Arial" panose="020B0604020202020204" pitchFamily="34" charset="0"/>
                </a:rPr>
                <a:t>The Blues &amp; the News</a:t>
              </a:r>
            </a:p>
          </p:txBody>
        </p:sp>
      </p:grpSp>
      <p:sp>
        <p:nvSpPr>
          <p:cNvPr id="3" name="Rectangle 2"/>
          <p:cNvSpPr/>
          <p:nvPr/>
        </p:nvSpPr>
        <p:spPr>
          <a:xfrm>
            <a:off x="5047456" y="5334000"/>
            <a:ext cx="3791744" cy="646331"/>
          </a:xfrm>
          <a:prstGeom prst="rect">
            <a:avLst/>
          </a:prstGeom>
        </p:spPr>
        <p:txBody>
          <a:bodyPr wrap="square">
            <a:spAutoFit/>
          </a:bodyPr>
          <a:lstStyle/>
          <a:p>
            <a:r>
              <a:rPr lang="en-US" sz="1200" dirty="0"/>
              <a:t>*</a:t>
            </a:r>
            <a:r>
              <a:rPr lang="en-US" sz="1200" b="1" i="1" dirty="0"/>
              <a:t>Dental Therapists and Dental Utilization </a:t>
            </a:r>
          </a:p>
          <a:p>
            <a:r>
              <a:rPr lang="en-US" sz="1200" b="1" i="1" dirty="0"/>
              <a:t>  in Alaska’s YK Delta</a:t>
            </a:r>
            <a:r>
              <a:rPr lang="en-US" sz="1200" dirty="0"/>
              <a:t>: Chi D, Lenaker D, </a:t>
            </a:r>
          </a:p>
          <a:p>
            <a:r>
              <a:rPr lang="en-US" sz="1200" dirty="0"/>
              <a:t>  </a:t>
            </a:r>
            <a:r>
              <a:rPr lang="en-US" sz="1200" dirty="0" err="1"/>
              <a:t>Mancl</a:t>
            </a:r>
            <a:r>
              <a:rPr lang="en-US" sz="1200" dirty="0"/>
              <a:t> L, Dunbar M, Babb M</a:t>
            </a:r>
          </a:p>
        </p:txBody>
      </p:sp>
    </p:spTree>
    <p:extLst>
      <p:ext uri="{BB962C8B-B14F-4D97-AF65-F5344CB8AC3E}">
        <p14:creationId xmlns:p14="http://schemas.microsoft.com/office/powerpoint/2010/main" val="346159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8266"/>
            <a:ext cx="8839200" cy="1066800"/>
          </a:xfrm>
        </p:spPr>
        <p:txBody>
          <a:bodyPr/>
          <a:lstStyle/>
          <a:p>
            <a:r>
              <a:rPr lang="en-US" dirty="0" smtClean="0"/>
              <a:t>Financial Impact of Expanding the Dental Team</a:t>
            </a:r>
            <a:endParaRPr lang="en-US" dirty="0"/>
          </a:p>
        </p:txBody>
      </p:sp>
      <p:sp>
        <p:nvSpPr>
          <p:cNvPr id="16" name="Content Placeholder 2"/>
          <p:cNvSpPr txBox="1">
            <a:spLocks/>
          </p:cNvSpPr>
          <p:nvPr/>
        </p:nvSpPr>
        <p:spPr>
          <a:xfrm>
            <a:off x="384110" y="1854411"/>
            <a:ext cx="3081337" cy="327025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Font typeface="Times" panose="02020603050405020304" pitchFamily="18" charset="0"/>
              <a:buNone/>
            </a:pPr>
            <a:r>
              <a:rPr lang="en-US" altLang="en-US" sz="2000" dirty="0" smtClean="0">
                <a:solidFill>
                  <a:srgbClr val="002060"/>
                </a:solidFill>
                <a:cs typeface="Arial" panose="020B0604020202020204" pitchFamily="34" charset="0"/>
              </a:rPr>
              <a:t>According to a May, 2013 Community Catalyst study on the economic viability of dental therapists in Alaska and Minnesota, dental therapists cost their employers less than 30 cents for every dollar of revenue they generate. </a:t>
            </a:r>
          </a:p>
        </p:txBody>
      </p:sp>
      <p:sp>
        <p:nvSpPr>
          <p:cNvPr id="18" name="Rectangle 10"/>
          <p:cNvSpPr>
            <a:spLocks noChangeArrowheads="1"/>
          </p:cNvSpPr>
          <p:nvPr/>
        </p:nvSpPr>
        <p:spPr bwMode="auto">
          <a:xfrm>
            <a:off x="0" y="75628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defRPr/>
            </a:pPr>
            <a:endParaRPr lang="en-US" dirty="0">
              <a:latin typeface="Calibri" charset="0"/>
              <a:ea typeface="MS PGothic" charset="0"/>
              <a:cs typeface="Arial" charset="0"/>
            </a:endParaRPr>
          </a:p>
        </p:txBody>
      </p:sp>
      <p:grpSp>
        <p:nvGrpSpPr>
          <p:cNvPr id="19" name="Group 3"/>
          <p:cNvGrpSpPr>
            <a:grpSpLocks/>
          </p:cNvGrpSpPr>
          <p:nvPr/>
        </p:nvGrpSpPr>
        <p:grpSpPr bwMode="auto">
          <a:xfrm>
            <a:off x="0" y="1641672"/>
            <a:ext cx="8839200" cy="5083894"/>
            <a:chOff x="-3326076" y="1087635"/>
            <a:chExt cx="8952232" cy="5083894"/>
          </a:xfrm>
        </p:grpSpPr>
        <p:sp>
          <p:nvSpPr>
            <p:cNvPr id="20" name="Rectangle 8"/>
            <p:cNvSpPr>
              <a:spLocks noChangeArrowheads="1"/>
            </p:cNvSpPr>
            <p:nvPr/>
          </p:nvSpPr>
          <p:spPr bwMode="auto">
            <a:xfrm>
              <a:off x="-3326076" y="4909645"/>
              <a:ext cx="8952232"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nchor="ctr">
              <a:spAutoFit/>
            </a:bodyPr>
            <a:lstStyle/>
            <a:p>
              <a:pPr algn="ctr">
                <a:defRPr/>
              </a:pPr>
              <a:r>
                <a:rPr lang="en-US" sz="1200" b="1" dirty="0">
                  <a:ea typeface="Cambria" charset="0"/>
                  <a:cs typeface="Arial" panose="020B0604020202020204" pitchFamily="34" charset="0"/>
                </a:rPr>
                <a:t>Total Revenue Generated by Advanced Dental Therapists and Dental Therapists in Minnesota - green </a:t>
              </a:r>
            </a:p>
            <a:p>
              <a:pPr algn="ctr">
                <a:defRPr/>
              </a:pPr>
              <a:r>
                <a:rPr lang="en-US" sz="1200" b="1" dirty="0">
                  <a:ea typeface="Cambria" charset="0"/>
                  <a:cs typeface="Arial" panose="020B0604020202020204" pitchFamily="34" charset="0"/>
                </a:rPr>
                <a:t>Dental Health Aide Therapists in Alaska </a:t>
              </a:r>
              <a:r>
                <a:rPr lang="en-US" sz="1200" b="1" dirty="0" smtClean="0">
                  <a:ea typeface="Cambria" charset="0"/>
                  <a:cs typeface="Arial" panose="020B0604020202020204" pitchFamily="34" charset="0"/>
                </a:rPr>
                <a:t>– blue</a:t>
              </a:r>
            </a:p>
            <a:p>
              <a:pPr algn="r" eaLnBrk="0" hangingPunct="0">
                <a:defRPr/>
              </a:pPr>
              <a:r>
                <a:rPr lang="en-US" sz="1200" u="sng" dirty="0">
                  <a:solidFill>
                    <a:srgbClr val="002060"/>
                  </a:solidFill>
                  <a:ea typeface="MS PGothic" charset="0"/>
                  <a:cs typeface="Arial" panose="020B0604020202020204" pitchFamily="34" charset="0"/>
                  <a:hlinkClick r:id="rId3"/>
                </a:rPr>
                <a:t>http://www.communitycatalyst.org/doc_store/publications/economic-viability-dental-therapists.pdf</a:t>
              </a:r>
              <a:r>
                <a:rPr lang="en-US" sz="1200" dirty="0">
                  <a:solidFill>
                    <a:srgbClr val="002060"/>
                  </a:solidFill>
                  <a:ea typeface="MS PGothic" charset="0"/>
                  <a:cs typeface="Arial" panose="020B0604020202020204" pitchFamily="34" charset="0"/>
                </a:rPr>
                <a:t>; </a:t>
              </a:r>
            </a:p>
            <a:p>
              <a:pPr algn="r" eaLnBrk="0" hangingPunct="0">
                <a:defRPr/>
              </a:pPr>
              <a:r>
                <a:rPr lang="en-US" sz="1200" dirty="0">
                  <a:solidFill>
                    <a:srgbClr val="002060"/>
                  </a:solidFill>
                  <a:ea typeface="MS PGothic" charset="0"/>
                  <a:cs typeface="Arial" panose="020B0604020202020204" pitchFamily="34" charset="0"/>
                </a:rPr>
                <a:t>Report conducted by Dr. Frances M. Kim, May 2013</a:t>
              </a:r>
            </a:p>
            <a:p>
              <a:pPr algn="ctr">
                <a:defRPr/>
              </a:pPr>
              <a:endParaRPr lang="en-US" sz="1200" b="1" dirty="0">
                <a:ea typeface="Cambria" charset="0"/>
                <a:cs typeface="Arial" panose="020B0604020202020204" pitchFamily="34" charset="0"/>
              </a:endParaRPr>
            </a:p>
            <a:p>
              <a:pPr eaLnBrk="0" hangingPunct="0">
                <a:defRPr/>
              </a:pPr>
              <a:endParaRPr lang="en-US" sz="1600" i="1" dirty="0">
                <a:ea typeface="Cambria" charset="0"/>
                <a:cs typeface="Calibri" charset="0"/>
              </a:endParaRPr>
            </a:p>
          </p:txBody>
        </p:sp>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493" y="1421840"/>
              <a:ext cx="1465263"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5912" y="3320096"/>
              <a:ext cx="149383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6"/>
            <a:srcRect/>
            <a:stretch>
              <a:fillRect/>
            </a:stretch>
          </p:blipFill>
          <p:spPr bwMode="auto">
            <a:xfrm>
              <a:off x="1058289" y="1087635"/>
              <a:ext cx="2175354" cy="196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24" name="Picture 20"/>
            <p:cNvPicPr>
              <a:picLocks noChangeAspect="1" noChangeArrowheads="1"/>
            </p:cNvPicPr>
            <p:nvPr/>
          </p:nvPicPr>
          <p:blipFill>
            <a:blip r:embed="rId7"/>
            <a:srcRect/>
            <a:stretch>
              <a:fillRect/>
            </a:stretch>
          </p:blipFill>
          <p:spPr bwMode="auto">
            <a:xfrm>
              <a:off x="3589073" y="3007435"/>
              <a:ext cx="2037083"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sp>
        <p:nvSpPr>
          <p:cNvPr id="25" name="Rectangle 24"/>
          <p:cNvSpPr/>
          <p:nvPr/>
        </p:nvSpPr>
        <p:spPr bwMode="auto">
          <a:xfrm>
            <a:off x="236472" y="1655973"/>
            <a:ext cx="3352800" cy="3468688"/>
          </a:xfrm>
          <a:prstGeom prst="rect">
            <a:avLst/>
          </a:prstGeom>
          <a:noFill/>
          <a:ln w="9525" cap="flat" cmpd="sng" algn="ctr">
            <a:solidFill>
              <a:srgbClr val="000000"/>
            </a:solidFill>
            <a:prstDash val="solid"/>
            <a:round/>
            <a:headEnd type="none" w="med" len="med"/>
            <a:tailEnd type="none" w="med" len="med"/>
          </a:ln>
          <a:effectLst/>
        </p:spPr>
        <p:txBody>
          <a:bodyPr/>
          <a:lstStyle/>
          <a:p>
            <a:pPr>
              <a:defRPr/>
            </a:pPr>
            <a:endParaRPr lang="en-US" sz="1200" dirty="0">
              <a:ln w="12700">
                <a:solidFill>
                  <a:srgbClr val="002060"/>
                </a:solidFill>
              </a:ln>
              <a:solidFill>
                <a:srgbClr val="FFFFFF"/>
              </a:solidFill>
              <a:latin typeface="Arial" charset="0"/>
              <a:sym typeface="Arial" charset="0"/>
            </a:endParaRPr>
          </a:p>
        </p:txBody>
      </p:sp>
    </p:spTree>
    <p:extLst>
      <p:ext uri="{BB962C8B-B14F-4D97-AF65-F5344CB8AC3E}">
        <p14:creationId xmlns:p14="http://schemas.microsoft.com/office/powerpoint/2010/main" val="2285815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01752" y="190500"/>
            <a:ext cx="8534400" cy="6123432"/>
          </a:xfrm>
          <a:prstGeom prst="rect">
            <a:avLst/>
          </a:prstGeom>
          <a:effectLst>
            <a:outerShdw blurRad="50800" dist="50800" dir="5400000" algn="ctr" rotWithShape="0">
              <a:srgbClr val="000000">
                <a:alpha val="49000"/>
              </a:srgbClr>
            </a:outerShdw>
          </a:effectLst>
        </p:spPr>
      </p:pic>
      <p:sp>
        <p:nvSpPr>
          <p:cNvPr id="2" name="Title 1"/>
          <p:cNvSpPr>
            <a:spLocks noGrp="1"/>
          </p:cNvSpPr>
          <p:nvPr>
            <p:ph type="title"/>
          </p:nvPr>
        </p:nvSpPr>
        <p:spPr/>
        <p:txBody>
          <a:bodyPr/>
          <a:lstStyle/>
          <a:p>
            <a:r>
              <a:rPr lang="en-US" dirty="0" smtClean="0"/>
              <a:t>What we are working on</a:t>
            </a:r>
            <a:endParaRPr lang="en-US" dirty="0"/>
          </a:p>
        </p:txBody>
      </p:sp>
      <p:sp>
        <p:nvSpPr>
          <p:cNvPr id="3" name="Content Placeholder 2"/>
          <p:cNvSpPr>
            <a:spLocks noGrp="1"/>
          </p:cNvSpPr>
          <p:nvPr>
            <p:ph type="body" idx="1"/>
          </p:nvPr>
        </p:nvSpPr>
        <p:spPr/>
        <p:txBody>
          <a:bodyPr/>
          <a:lstStyle/>
          <a:p>
            <a:r>
              <a:rPr lang="en-US" dirty="0" smtClean="0"/>
              <a:t>Develop infrastructure to support CHAP and DHAT programs</a:t>
            </a:r>
          </a:p>
          <a:p>
            <a:r>
              <a:rPr lang="en-US" dirty="0" smtClean="0"/>
              <a:t>Training and Workforce Development</a:t>
            </a:r>
          </a:p>
          <a:p>
            <a:r>
              <a:rPr lang="en-US" dirty="0" smtClean="0"/>
              <a:t>Ongoing Education Campaign</a:t>
            </a:r>
          </a:p>
          <a:p>
            <a:r>
              <a:rPr lang="en-US" dirty="0" smtClean="0"/>
              <a:t>Evaluate DHAT project sites</a:t>
            </a:r>
            <a:endParaRPr lang="en-US" dirty="0"/>
          </a:p>
        </p:txBody>
      </p:sp>
    </p:spTree>
    <p:extLst>
      <p:ext uri="{BB962C8B-B14F-4D97-AF65-F5344CB8AC3E}">
        <p14:creationId xmlns:p14="http://schemas.microsoft.com/office/powerpoint/2010/main" val="37539537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Confederated Tribes of Coos Lower Umpqua and Siuslaw Indians (OR)</a:t>
            </a:r>
            <a:endParaRPr lang="en-US" sz="3600" dirty="0"/>
          </a:p>
        </p:txBody>
      </p:sp>
      <p:sp>
        <p:nvSpPr>
          <p:cNvPr id="8" name="TextBox 7"/>
          <p:cNvSpPr txBox="1"/>
          <p:nvPr/>
        </p:nvSpPr>
        <p:spPr>
          <a:xfrm>
            <a:off x="1219200" y="5129628"/>
            <a:ext cx="3038011" cy="369332"/>
          </a:xfrm>
          <a:prstGeom prst="rect">
            <a:avLst/>
          </a:prstGeom>
          <a:noFill/>
        </p:spPr>
        <p:txBody>
          <a:bodyPr wrap="none" rtlCol="0">
            <a:spAutoFit/>
          </a:bodyPr>
          <a:lstStyle/>
          <a:p>
            <a:r>
              <a:rPr lang="en-US" dirty="0" smtClean="0"/>
              <a:t>Naomi Petri, Graduate 2017</a:t>
            </a:r>
            <a:endParaRPr lang="en-US" dirty="0"/>
          </a:p>
        </p:txBody>
      </p:sp>
      <p:sp>
        <p:nvSpPr>
          <p:cNvPr id="9" name="TextBox 8"/>
          <p:cNvSpPr txBox="1"/>
          <p:nvPr/>
        </p:nvSpPr>
        <p:spPr>
          <a:xfrm>
            <a:off x="5865582" y="5175794"/>
            <a:ext cx="2204450" cy="646331"/>
          </a:xfrm>
          <a:prstGeom prst="rect">
            <a:avLst/>
          </a:prstGeom>
          <a:noFill/>
        </p:spPr>
        <p:txBody>
          <a:bodyPr wrap="none" rtlCol="0">
            <a:spAutoFit/>
          </a:bodyPr>
          <a:lstStyle/>
          <a:p>
            <a:r>
              <a:rPr lang="en-US" dirty="0" smtClean="0"/>
              <a:t>Marissa Gardner, </a:t>
            </a:r>
          </a:p>
          <a:p>
            <a:r>
              <a:rPr lang="en-US" dirty="0" smtClean="0"/>
              <a:t>DHAT class of 2018</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16" y="1905000"/>
            <a:ext cx="4475777" cy="298436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3390" y="1676400"/>
            <a:ext cx="2184823" cy="3276600"/>
          </a:xfrm>
          <a:prstGeom prst="rect">
            <a:avLst/>
          </a:prstGeom>
        </p:spPr>
      </p:pic>
    </p:spTree>
    <p:extLst>
      <p:ext uri="{BB962C8B-B14F-4D97-AF65-F5344CB8AC3E}">
        <p14:creationId xmlns:p14="http://schemas.microsoft.com/office/powerpoint/2010/main" val="3859587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61973" y="5486400"/>
            <a:ext cx="3382027" cy="701731"/>
          </a:xfrm>
          <a:prstGeom prst="rect">
            <a:avLst/>
          </a:prstGeom>
          <a:noFill/>
        </p:spPr>
        <p:txBody>
          <a:bodyPr wrap="square" rtlCol="0">
            <a:spAutoFit/>
          </a:bodyPr>
          <a:lstStyle/>
          <a:p>
            <a:pPr lvl="0">
              <a:spcBef>
                <a:spcPct val="20000"/>
              </a:spcBef>
              <a:buClr>
                <a:srgbClr val="AF0009"/>
              </a:buClr>
            </a:pPr>
            <a:r>
              <a:rPr lang="en-US" dirty="0"/>
              <a:t>Alexandria Jones, </a:t>
            </a:r>
          </a:p>
          <a:p>
            <a:pPr lvl="0">
              <a:spcBef>
                <a:spcPct val="20000"/>
              </a:spcBef>
              <a:buClr>
                <a:srgbClr val="AF0009"/>
              </a:buClr>
            </a:pPr>
            <a:r>
              <a:rPr lang="en-US" dirty="0" smtClean="0"/>
              <a:t>Class </a:t>
            </a:r>
            <a:r>
              <a:rPr lang="en-US" dirty="0"/>
              <a:t>of 2018</a:t>
            </a:r>
          </a:p>
        </p:txBody>
      </p:sp>
      <p:sp>
        <p:nvSpPr>
          <p:cNvPr id="5" name="Rectangle 4"/>
          <p:cNvSpPr/>
          <p:nvPr/>
        </p:nvSpPr>
        <p:spPr>
          <a:xfrm>
            <a:off x="1443533" y="5410200"/>
            <a:ext cx="2247731" cy="701731"/>
          </a:xfrm>
          <a:prstGeom prst="rect">
            <a:avLst/>
          </a:prstGeom>
        </p:spPr>
        <p:txBody>
          <a:bodyPr wrap="none">
            <a:spAutoFit/>
          </a:bodyPr>
          <a:lstStyle/>
          <a:p>
            <a:pPr lvl="0">
              <a:spcBef>
                <a:spcPct val="20000"/>
              </a:spcBef>
              <a:buClr>
                <a:srgbClr val="AF0009"/>
              </a:buClr>
            </a:pPr>
            <a:r>
              <a:rPr lang="en-US" dirty="0" smtClean="0"/>
              <a:t>Jason Mecum, </a:t>
            </a:r>
          </a:p>
          <a:p>
            <a:pPr lvl="0">
              <a:spcBef>
                <a:spcPct val="20000"/>
              </a:spcBef>
              <a:buClr>
                <a:srgbClr val="AF0009"/>
              </a:buClr>
            </a:pPr>
            <a:r>
              <a:rPr lang="en-US" dirty="0" smtClean="0"/>
              <a:t>DHAT </a:t>
            </a:r>
            <a:r>
              <a:rPr lang="en-US" dirty="0"/>
              <a:t>Class of 2018</a:t>
            </a:r>
          </a:p>
        </p:txBody>
      </p:sp>
      <p:sp>
        <p:nvSpPr>
          <p:cNvPr id="6" name="Title 5"/>
          <p:cNvSpPr>
            <a:spLocks noGrp="1"/>
          </p:cNvSpPr>
          <p:nvPr>
            <p:ph type="title"/>
          </p:nvPr>
        </p:nvSpPr>
        <p:spPr/>
        <p:txBody>
          <a:bodyPr/>
          <a:lstStyle/>
          <a:p>
            <a:r>
              <a:rPr lang="en-US" dirty="0" smtClean="0"/>
              <a:t>Coquille </a:t>
            </a:r>
            <a:r>
              <a:rPr lang="en-US" dirty="0"/>
              <a:t>I</a:t>
            </a:r>
            <a:r>
              <a:rPr lang="en-US" dirty="0" smtClean="0"/>
              <a:t>ndian Tribe (OR)</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542288"/>
            <a:ext cx="2488832" cy="3733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560576"/>
            <a:ext cx="2477008" cy="3715512"/>
          </a:xfrm>
          <a:prstGeom prst="rect">
            <a:avLst/>
          </a:prstGeom>
        </p:spPr>
      </p:pic>
    </p:spTree>
    <p:extLst>
      <p:ext uri="{BB962C8B-B14F-4D97-AF65-F5344CB8AC3E}">
        <p14:creationId xmlns:p14="http://schemas.microsoft.com/office/powerpoint/2010/main" val="2038333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774" y="150833"/>
            <a:ext cx="8229600" cy="990600"/>
          </a:xfrm>
        </p:spPr>
        <p:txBody>
          <a:bodyPr/>
          <a:lstStyle/>
          <a:p>
            <a:pPr eaLnBrk="1" fontAlgn="auto" hangingPunct="1">
              <a:spcAft>
                <a:spcPts val="0"/>
              </a:spcAft>
              <a:defRPr/>
            </a:pPr>
            <a:r>
              <a:rPr lang="en-US" sz="4000" dirty="0" smtClean="0">
                <a:ea typeface="+mj-ea"/>
                <a:cs typeface="+mj-cs"/>
              </a:rPr>
              <a:t>Swinomish Indian Tribal Community (WA)</a:t>
            </a:r>
            <a:endParaRPr lang="en-US" sz="4000" dirty="0">
              <a:ea typeface="+mj-ea"/>
              <a:cs typeface="+mj-cs"/>
            </a:endParaRPr>
          </a:p>
        </p:txBody>
      </p:sp>
      <p:sp>
        <p:nvSpPr>
          <p:cNvPr id="44034" name="Content Placeholder 2"/>
          <p:cNvSpPr>
            <a:spLocks noGrp="1"/>
          </p:cNvSpPr>
          <p:nvPr>
            <p:ph idx="1"/>
          </p:nvPr>
        </p:nvSpPr>
        <p:spPr>
          <a:xfrm>
            <a:off x="689610" y="1030383"/>
            <a:ext cx="8229600" cy="4876800"/>
          </a:xfrm>
        </p:spPr>
        <p:txBody>
          <a:bodyPr/>
          <a:lstStyle/>
          <a:p>
            <a:pPr marL="0" indent="0" eaLnBrk="1" hangingPunct="1">
              <a:buFont typeface="Arial" panose="020B0604020202020204" pitchFamily="34" charset="0"/>
              <a:buNone/>
            </a:pPr>
            <a:endParaRPr lang="en-US" altLang="en-US" sz="1400" dirty="0" smtClean="0"/>
          </a:p>
          <a:p>
            <a:pPr marL="0" indent="0" eaLnBrk="1" hangingPunct="1">
              <a:buFont typeface="Arial" panose="020B0604020202020204" pitchFamily="34" charset="0"/>
              <a:buNone/>
            </a:pPr>
            <a:r>
              <a:rPr lang="en-US" altLang="en-US" sz="1800" dirty="0" smtClean="0"/>
              <a:t>The Swinomish dental team has celebrated the first anniversary of Daniel’s arrival to the clinic</a:t>
            </a:r>
          </a:p>
        </p:txBody>
      </p:sp>
      <p:sp>
        <p:nvSpPr>
          <p:cNvPr id="3" name="TextBox 2"/>
          <p:cNvSpPr txBox="1"/>
          <p:nvPr/>
        </p:nvSpPr>
        <p:spPr>
          <a:xfrm>
            <a:off x="6332174" y="5584018"/>
            <a:ext cx="2362200" cy="646331"/>
          </a:xfrm>
          <a:prstGeom prst="rect">
            <a:avLst/>
          </a:prstGeom>
          <a:noFill/>
        </p:spPr>
        <p:txBody>
          <a:bodyPr wrap="square" rtlCol="0">
            <a:spAutoFit/>
          </a:bodyPr>
          <a:lstStyle/>
          <a:p>
            <a:r>
              <a:rPr lang="en-US" dirty="0" smtClean="0"/>
              <a:t>Asiah Gonzalez, </a:t>
            </a:r>
          </a:p>
          <a:p>
            <a:r>
              <a:rPr lang="en-US" dirty="0" smtClean="0"/>
              <a:t>DHAT Class of 2019</a:t>
            </a:r>
            <a:endParaRPr lang="en-US" dirty="0"/>
          </a:p>
        </p:txBody>
      </p:sp>
      <p:sp>
        <p:nvSpPr>
          <p:cNvPr id="5" name="TextBox 4"/>
          <p:cNvSpPr txBox="1"/>
          <p:nvPr/>
        </p:nvSpPr>
        <p:spPr>
          <a:xfrm>
            <a:off x="496205" y="5618700"/>
            <a:ext cx="2239716" cy="646331"/>
          </a:xfrm>
          <a:prstGeom prst="rect">
            <a:avLst/>
          </a:prstGeom>
          <a:noFill/>
        </p:spPr>
        <p:txBody>
          <a:bodyPr wrap="none" rtlCol="0">
            <a:spAutoFit/>
          </a:bodyPr>
          <a:lstStyle/>
          <a:p>
            <a:r>
              <a:rPr lang="en-US" dirty="0" smtClean="0"/>
              <a:t>Sarah </a:t>
            </a:r>
            <a:r>
              <a:rPr lang="en-US" dirty="0" err="1" smtClean="0"/>
              <a:t>Chagnon</a:t>
            </a:r>
            <a:r>
              <a:rPr lang="en-US" dirty="0" smtClean="0"/>
              <a:t>,</a:t>
            </a:r>
          </a:p>
          <a:p>
            <a:r>
              <a:rPr lang="en-US" dirty="0" smtClean="0"/>
              <a:t>DHAT Class of 2019</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773" y="1990579"/>
            <a:ext cx="2694623" cy="35052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436" y="1990579"/>
            <a:ext cx="2873534" cy="3505200"/>
          </a:xfrm>
          <a:prstGeom prst="rect">
            <a:avLst/>
          </a:prstGeom>
        </p:spPr>
      </p:pic>
      <p:pic>
        <p:nvPicPr>
          <p:cNvPr id="4403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7120" y="2425944"/>
            <a:ext cx="3004621" cy="263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94094" y="5099270"/>
            <a:ext cx="2170787" cy="646331"/>
          </a:xfrm>
          <a:prstGeom prst="rect">
            <a:avLst/>
          </a:prstGeom>
          <a:noFill/>
        </p:spPr>
        <p:txBody>
          <a:bodyPr wrap="none" rtlCol="0">
            <a:spAutoFit/>
          </a:bodyPr>
          <a:lstStyle/>
          <a:p>
            <a:r>
              <a:rPr lang="en-US" dirty="0" smtClean="0"/>
              <a:t>Daniel Kennedy</a:t>
            </a:r>
          </a:p>
          <a:p>
            <a:r>
              <a:rPr lang="en-US" dirty="0" smtClean="0"/>
              <a:t>Experienced DHAT</a:t>
            </a:r>
            <a:endParaRPr lang="en-US" dirty="0"/>
          </a:p>
        </p:txBody>
      </p:sp>
    </p:spTree>
    <p:extLst>
      <p:ext uri="{BB962C8B-B14F-4D97-AF65-F5344CB8AC3E}">
        <p14:creationId xmlns:p14="http://schemas.microsoft.com/office/powerpoint/2010/main" val="4095223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5956" y="382588"/>
            <a:ext cx="7885113" cy="1524000"/>
          </a:xfrm>
        </p:spPr>
        <p:txBody>
          <a:bodyPr anchor="ctr"/>
          <a:lstStyle/>
          <a:p>
            <a:r>
              <a:rPr lang="en-US" sz="4400" i="1" dirty="0" smtClean="0"/>
              <a:t/>
            </a:r>
            <a:br>
              <a:rPr lang="en-US" sz="4400" i="1" dirty="0" smtClean="0"/>
            </a:br>
            <a:r>
              <a:rPr lang="en-US" sz="4400" i="1" dirty="0" smtClean="0"/>
              <a:t>Building </a:t>
            </a:r>
            <a:r>
              <a:rPr lang="en-US" sz="4400" i="1" dirty="0"/>
              <a:t>a 21</a:t>
            </a:r>
            <a:r>
              <a:rPr lang="en-US" sz="4400" i="1" baseline="30000" dirty="0"/>
              <a:t>st</a:t>
            </a:r>
            <a:r>
              <a:rPr lang="en-US" sz="4400" i="1" dirty="0"/>
              <a:t> Century </a:t>
            </a:r>
            <a:r>
              <a:rPr lang="en-US" sz="4400" i="1" dirty="0" smtClean="0"/>
              <a:t>Health Team</a:t>
            </a:r>
            <a:r>
              <a:rPr lang="en-US" sz="4400" i="1" dirty="0"/>
              <a:t/>
            </a:r>
            <a:br>
              <a:rPr lang="en-US" sz="4400" i="1" dirty="0"/>
            </a:br>
            <a:endParaRPr lang="en-US" dirty="0"/>
          </a:p>
        </p:txBody>
      </p:sp>
      <p:sp>
        <p:nvSpPr>
          <p:cNvPr id="17412" name="TextBox 1"/>
          <p:cNvSpPr txBox="1">
            <a:spLocks noChangeArrowheads="1"/>
          </p:cNvSpPr>
          <p:nvPr/>
        </p:nvSpPr>
        <p:spPr bwMode="auto">
          <a:xfrm>
            <a:off x="1219200" y="5943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buFont typeface="Wingdings" panose="05000000000000000000" pitchFamily="2" charset="2"/>
              <a:buNone/>
            </a:pPr>
            <a:endParaRPr lang="en-US" altLang="en-US"/>
          </a:p>
        </p:txBody>
      </p:sp>
      <p:pic>
        <p:nvPicPr>
          <p:cNvPr id="5" name="Picture 4"/>
          <p:cNvPicPr>
            <a:picLocks noChangeAspect="1"/>
          </p:cNvPicPr>
          <p:nvPr/>
        </p:nvPicPr>
        <p:blipFill>
          <a:blip r:embed="rId3"/>
          <a:stretch>
            <a:fillRect/>
          </a:stretch>
        </p:blipFill>
        <p:spPr>
          <a:xfrm>
            <a:off x="1295247" y="2916057"/>
            <a:ext cx="4038753" cy="3027543"/>
          </a:xfrm>
          <a:prstGeom prst="rect">
            <a:avLst/>
          </a:prstGeom>
        </p:spPr>
      </p:pic>
    </p:spTree>
    <p:extLst>
      <p:ext uri="{BB962C8B-B14F-4D97-AF65-F5344CB8AC3E}">
        <p14:creationId xmlns:p14="http://schemas.microsoft.com/office/powerpoint/2010/main" val="119727406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Lummi Nation (WA)</a:t>
            </a:r>
          </a:p>
        </p:txBody>
      </p:sp>
      <p:sp>
        <p:nvSpPr>
          <p:cNvPr id="5" name="TextBox 4"/>
          <p:cNvSpPr txBox="1"/>
          <p:nvPr/>
        </p:nvSpPr>
        <p:spPr>
          <a:xfrm>
            <a:off x="990600" y="5638800"/>
            <a:ext cx="2239716" cy="646331"/>
          </a:xfrm>
          <a:prstGeom prst="rect">
            <a:avLst/>
          </a:prstGeom>
          <a:noFill/>
        </p:spPr>
        <p:txBody>
          <a:bodyPr wrap="none" rtlCol="0">
            <a:spAutoFit/>
          </a:bodyPr>
          <a:lstStyle/>
          <a:p>
            <a:r>
              <a:rPr lang="en-US" dirty="0"/>
              <a:t>Avena Finkbonner, </a:t>
            </a:r>
          </a:p>
          <a:p>
            <a:r>
              <a:rPr lang="en-US" dirty="0"/>
              <a:t>DHAT Class of 2019</a:t>
            </a:r>
          </a:p>
        </p:txBody>
      </p:sp>
      <p:sp>
        <p:nvSpPr>
          <p:cNvPr id="6" name="TextBox 5"/>
          <p:cNvSpPr txBox="1"/>
          <p:nvPr/>
        </p:nvSpPr>
        <p:spPr>
          <a:xfrm>
            <a:off x="5638800" y="5618683"/>
            <a:ext cx="2239716" cy="646331"/>
          </a:xfrm>
          <a:prstGeom prst="rect">
            <a:avLst/>
          </a:prstGeom>
          <a:noFill/>
        </p:spPr>
        <p:txBody>
          <a:bodyPr wrap="none" rtlCol="0">
            <a:spAutoFit/>
          </a:bodyPr>
          <a:lstStyle/>
          <a:p>
            <a:r>
              <a:rPr lang="en-US" dirty="0"/>
              <a:t>Angela Johnson </a:t>
            </a:r>
          </a:p>
          <a:p>
            <a:r>
              <a:rPr lang="en-US" dirty="0"/>
              <a:t>DHAT Class of 2019</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447800"/>
            <a:ext cx="2329132" cy="4114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600200"/>
            <a:ext cx="2804733" cy="3733800"/>
          </a:xfrm>
          <a:prstGeom prst="rect">
            <a:avLst/>
          </a:prstGeom>
        </p:spPr>
      </p:pic>
    </p:spTree>
    <p:extLst>
      <p:ext uri="{BB962C8B-B14F-4D97-AF65-F5344CB8AC3E}">
        <p14:creationId xmlns:p14="http://schemas.microsoft.com/office/powerpoint/2010/main" val="2062338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Confederated Tribes of the Colville Reservation (WA)</a:t>
            </a:r>
            <a:endParaRPr lang="en-US" dirty="0"/>
          </a:p>
        </p:txBody>
      </p:sp>
      <p:sp>
        <p:nvSpPr>
          <p:cNvPr id="5" name="TextBox 4"/>
          <p:cNvSpPr txBox="1"/>
          <p:nvPr/>
        </p:nvSpPr>
        <p:spPr>
          <a:xfrm>
            <a:off x="5181600" y="3657600"/>
            <a:ext cx="2239716" cy="646331"/>
          </a:xfrm>
          <a:prstGeom prst="rect">
            <a:avLst/>
          </a:prstGeom>
          <a:noFill/>
        </p:spPr>
        <p:txBody>
          <a:bodyPr wrap="none" rtlCol="0">
            <a:spAutoFit/>
          </a:bodyPr>
          <a:lstStyle/>
          <a:p>
            <a:r>
              <a:rPr lang="en-US" dirty="0" smtClean="0"/>
              <a:t>Arielle </a:t>
            </a:r>
            <a:r>
              <a:rPr lang="en-US" dirty="0" err="1" smtClean="0"/>
              <a:t>Cawston</a:t>
            </a:r>
            <a:endParaRPr lang="en-US" dirty="0"/>
          </a:p>
          <a:p>
            <a:r>
              <a:rPr lang="en-US" dirty="0" smtClean="0"/>
              <a:t>DHAT Class of 2019</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24000"/>
            <a:ext cx="3543300" cy="4724400"/>
          </a:xfrm>
          <a:prstGeom prst="rect">
            <a:avLst/>
          </a:prstGeom>
        </p:spPr>
      </p:pic>
    </p:spTree>
    <p:extLst>
      <p:ext uri="{BB962C8B-B14F-4D97-AF65-F5344CB8AC3E}">
        <p14:creationId xmlns:p14="http://schemas.microsoft.com/office/powerpoint/2010/main" val="1639516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Coeur d’Alene Tribe of Indians (ID)</a:t>
            </a:r>
            <a:endParaRPr lang="en-US" sz="4000"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419600" y="1524000"/>
            <a:ext cx="3050782" cy="4572000"/>
          </a:xfrm>
        </p:spPr>
      </p:pic>
      <p:sp>
        <p:nvSpPr>
          <p:cNvPr id="5" name="TextBox 4"/>
          <p:cNvSpPr txBox="1"/>
          <p:nvPr/>
        </p:nvSpPr>
        <p:spPr>
          <a:xfrm>
            <a:off x="1219200" y="4114800"/>
            <a:ext cx="2286000" cy="646331"/>
          </a:xfrm>
          <a:prstGeom prst="rect">
            <a:avLst/>
          </a:prstGeom>
          <a:noFill/>
        </p:spPr>
        <p:txBody>
          <a:bodyPr wrap="square" rtlCol="0">
            <a:spAutoFit/>
          </a:bodyPr>
          <a:lstStyle/>
          <a:p>
            <a:r>
              <a:rPr lang="en-US" dirty="0" smtClean="0"/>
              <a:t>Anna Degraffenreid</a:t>
            </a:r>
          </a:p>
          <a:p>
            <a:r>
              <a:rPr lang="en-US" dirty="0" smtClean="0"/>
              <a:t>DHAT class of 2019</a:t>
            </a:r>
            <a:endParaRPr lang="en-US" dirty="0"/>
          </a:p>
        </p:txBody>
      </p:sp>
    </p:spTree>
    <p:extLst>
      <p:ext uri="{BB962C8B-B14F-4D97-AF65-F5344CB8AC3E}">
        <p14:creationId xmlns:p14="http://schemas.microsoft.com/office/powerpoint/2010/main" val="3387069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NARA Dental Clinic (OR)</a:t>
            </a:r>
            <a:endParaRPr lang="en-US" dirty="0"/>
          </a:p>
        </p:txBody>
      </p:sp>
      <p:sp>
        <p:nvSpPr>
          <p:cNvPr id="7" name="TextBox 6"/>
          <p:cNvSpPr txBox="1"/>
          <p:nvPr/>
        </p:nvSpPr>
        <p:spPr>
          <a:xfrm>
            <a:off x="1190640" y="5482133"/>
            <a:ext cx="2815194" cy="646331"/>
          </a:xfrm>
          <a:prstGeom prst="rect">
            <a:avLst/>
          </a:prstGeom>
          <a:noFill/>
        </p:spPr>
        <p:txBody>
          <a:bodyPr wrap="none" rtlCol="0">
            <a:spAutoFit/>
          </a:bodyPr>
          <a:lstStyle/>
          <a:p>
            <a:r>
              <a:rPr lang="en-US" dirty="0" smtClean="0"/>
              <a:t>Kari Douglass (</a:t>
            </a:r>
            <a:r>
              <a:rPr lang="en-US" dirty="0" err="1" smtClean="0"/>
              <a:t>Chikasaw</a:t>
            </a:r>
            <a:r>
              <a:rPr lang="en-US" dirty="0" smtClean="0"/>
              <a:t>)</a:t>
            </a:r>
          </a:p>
          <a:p>
            <a:r>
              <a:rPr lang="en-US" dirty="0" smtClean="0"/>
              <a:t>DHAT Class of 2019</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524000"/>
            <a:ext cx="2914650" cy="3886200"/>
          </a:xfrm>
          <a:prstGeom prst="rect">
            <a:avLst/>
          </a:prstGeom>
        </p:spPr>
      </p:pic>
      <p:sp>
        <p:nvSpPr>
          <p:cNvPr id="3" name="TextBox 2"/>
          <p:cNvSpPr txBox="1"/>
          <p:nvPr/>
        </p:nvSpPr>
        <p:spPr>
          <a:xfrm>
            <a:off x="5029200" y="5457139"/>
            <a:ext cx="3241593" cy="923330"/>
          </a:xfrm>
          <a:prstGeom prst="rect">
            <a:avLst/>
          </a:prstGeom>
          <a:noFill/>
        </p:spPr>
        <p:txBody>
          <a:bodyPr wrap="none" rtlCol="0">
            <a:spAutoFit/>
          </a:bodyPr>
          <a:lstStyle/>
          <a:p>
            <a:r>
              <a:rPr lang="en-US" dirty="0" smtClean="0"/>
              <a:t>Ben Stewart </a:t>
            </a:r>
          </a:p>
          <a:p>
            <a:r>
              <a:rPr lang="en-US" dirty="0" smtClean="0"/>
              <a:t>(Cow Creek Band of Umpqua)</a:t>
            </a:r>
          </a:p>
          <a:p>
            <a:r>
              <a:rPr lang="en-US" dirty="0" smtClean="0"/>
              <a:t>Experienced DHAT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570938"/>
            <a:ext cx="2914651" cy="3886201"/>
          </a:xfrm>
          <a:prstGeom prst="rect">
            <a:avLst/>
          </a:prstGeom>
        </p:spPr>
      </p:pic>
    </p:spTree>
    <p:extLst>
      <p:ext uri="{BB962C8B-B14F-4D97-AF65-F5344CB8AC3E}">
        <p14:creationId xmlns:p14="http://schemas.microsoft.com/office/powerpoint/2010/main" val="2938492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8052"/>
            <a:ext cx="8839200" cy="1066800"/>
          </a:xfrm>
        </p:spPr>
        <p:txBody>
          <a:bodyPr/>
          <a:lstStyle/>
          <a:p>
            <a:pPr>
              <a:defRPr/>
            </a:pPr>
            <a:r>
              <a:rPr lang="en-US" dirty="0" smtClean="0"/>
              <a:t>Swinomish Today</a:t>
            </a:r>
            <a:endParaRPr lang="en-US" dirty="0"/>
          </a:p>
        </p:txBody>
      </p:sp>
      <p:sp>
        <p:nvSpPr>
          <p:cNvPr id="48130" name="Content Placeholder 2"/>
          <p:cNvSpPr>
            <a:spLocks noGrp="1"/>
          </p:cNvSpPr>
          <p:nvPr>
            <p:ph sz="quarter" idx="1"/>
          </p:nvPr>
        </p:nvSpPr>
        <p:spPr>
          <a:xfrm>
            <a:off x="301625" y="1527175"/>
            <a:ext cx="8504238" cy="4572000"/>
          </a:xfrm>
        </p:spPr>
        <p:txBody>
          <a:bodyPr/>
          <a:lstStyle/>
          <a:p>
            <a:r>
              <a:rPr lang="en-US" altLang="en-US" dirty="0" smtClean="0"/>
              <a:t>20% increase in patients seen</a:t>
            </a:r>
          </a:p>
          <a:p>
            <a:r>
              <a:rPr lang="en-US" altLang="en-US" dirty="0" smtClean="0"/>
              <a:t>Wait time for Daniel 3-4 weeks (wait time for dentists 3 months) (Daniel can do fillings and some extractions)</a:t>
            </a:r>
          </a:p>
          <a:p>
            <a:r>
              <a:rPr lang="en-US" altLang="en-US" dirty="0" smtClean="0"/>
              <a:t>Completing treatment plans faster (almost 50%)</a:t>
            </a:r>
          </a:p>
          <a:p>
            <a:r>
              <a:rPr lang="en-US" altLang="en-US" dirty="0" smtClean="0"/>
              <a:t>Dentists doing more crown, bridge, and partials</a:t>
            </a:r>
          </a:p>
          <a:p>
            <a:r>
              <a:rPr lang="en-US" altLang="en-US" dirty="0" smtClean="0"/>
              <a:t>More efficient </a:t>
            </a:r>
            <a:r>
              <a:rPr lang="ja-JP" altLang="en-US" dirty="0" smtClean="0"/>
              <a:t>“</a:t>
            </a:r>
            <a:r>
              <a:rPr lang="en-US" altLang="ja-JP" dirty="0" smtClean="0"/>
              <a:t>urgent</a:t>
            </a:r>
            <a:r>
              <a:rPr lang="ja-JP" altLang="en-US" dirty="0" smtClean="0"/>
              <a:t>”</a:t>
            </a:r>
            <a:r>
              <a:rPr lang="en-US" altLang="ja-JP" dirty="0" smtClean="0"/>
              <a:t> care time </a:t>
            </a:r>
          </a:p>
          <a:p>
            <a:r>
              <a:rPr lang="en-US" altLang="en-US" dirty="0" smtClean="0"/>
              <a:t>Daniel is out in the community every week</a:t>
            </a:r>
          </a:p>
          <a:p>
            <a:r>
              <a:rPr lang="en-US" altLang="en-US" dirty="0"/>
              <a:t>G</a:t>
            </a:r>
            <a:r>
              <a:rPr lang="en-US" altLang="en-US" dirty="0" smtClean="0"/>
              <a:t>oal for 2017 is to reach out to elder population</a:t>
            </a:r>
          </a:p>
        </p:txBody>
      </p:sp>
    </p:spTree>
    <p:extLst>
      <p:ext uri="{BB962C8B-B14F-4D97-AF65-F5344CB8AC3E}">
        <p14:creationId xmlns:p14="http://schemas.microsoft.com/office/powerpoint/2010/main" val="3721578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Swinomish Today</a:t>
            </a:r>
            <a:endParaRPr lang="en-US" dirty="0"/>
          </a:p>
        </p:txBody>
      </p:sp>
      <p:sp>
        <p:nvSpPr>
          <p:cNvPr id="46082" name="Content Placeholder 2"/>
          <p:cNvSpPr>
            <a:spLocks noGrp="1"/>
          </p:cNvSpPr>
          <p:nvPr>
            <p:ph sz="quarter" idx="1"/>
          </p:nvPr>
        </p:nvSpPr>
        <p:spPr>
          <a:xfrm>
            <a:off x="301625" y="1527175"/>
            <a:ext cx="8504238" cy="4572000"/>
          </a:xfrm>
        </p:spPr>
        <p:txBody>
          <a:bodyPr/>
          <a:lstStyle/>
          <a:p>
            <a:r>
              <a:rPr lang="en-US" altLang="en-US" sz="3200" smtClean="0"/>
              <a:t>Dentists working at the top of their Scope</a:t>
            </a:r>
          </a:p>
          <a:p>
            <a:r>
              <a:rPr lang="en-US" altLang="en-US" sz="3200" smtClean="0"/>
              <a:t>Daniel Kennedy (DHAT) out in the community</a:t>
            </a:r>
          </a:p>
          <a:p>
            <a:r>
              <a:rPr lang="en-US" altLang="en-US" sz="3200" smtClean="0"/>
              <a:t>A more efficient dental team</a:t>
            </a:r>
          </a:p>
          <a:p>
            <a:r>
              <a:rPr lang="en-US" altLang="en-US" sz="3200" smtClean="0"/>
              <a:t>Daniel is a natural fit to the clinic</a:t>
            </a:r>
          </a:p>
          <a:p>
            <a:r>
              <a:rPr lang="en-US" altLang="en-US" sz="3200" smtClean="0"/>
              <a:t>Young Swinomish tribal members considering Dental Therapy as their future career</a:t>
            </a:r>
          </a:p>
        </p:txBody>
      </p:sp>
    </p:spTree>
    <p:extLst>
      <p:ext uri="{BB962C8B-B14F-4D97-AF65-F5344CB8AC3E}">
        <p14:creationId xmlns:p14="http://schemas.microsoft.com/office/powerpoint/2010/main" val="1414562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Milestones</a:t>
            </a:r>
            <a:endParaRPr lang="en-US" dirty="0"/>
          </a:p>
        </p:txBody>
      </p:sp>
      <p:sp>
        <p:nvSpPr>
          <p:cNvPr id="3" name="Content Placeholder 2"/>
          <p:cNvSpPr>
            <a:spLocks noGrp="1"/>
          </p:cNvSpPr>
          <p:nvPr>
            <p:ph sz="quarter" idx="1"/>
          </p:nvPr>
        </p:nvSpPr>
        <p:spPr/>
        <p:txBody>
          <a:bodyPr>
            <a:normAutofit fontScale="92500"/>
          </a:bodyPr>
          <a:lstStyle/>
          <a:p>
            <a:r>
              <a:rPr lang="en-US" dirty="0" smtClean="0"/>
              <a:t>10 Students in training.</a:t>
            </a:r>
          </a:p>
          <a:p>
            <a:r>
              <a:rPr lang="en-US" dirty="0" smtClean="0"/>
              <a:t>3 DHATs in practice (or soon to be) 1</a:t>
            </a:r>
            <a:r>
              <a:rPr lang="en-US" baseline="30000" dirty="0" smtClean="0"/>
              <a:t>st</a:t>
            </a:r>
            <a:r>
              <a:rPr lang="en-US" dirty="0" smtClean="0"/>
              <a:t> graduate and 2 experienced DHATs</a:t>
            </a:r>
          </a:p>
          <a:p>
            <a:r>
              <a:rPr lang="en-US" dirty="0" smtClean="0"/>
              <a:t>DHATs authorized for Tribes in Washington statewide</a:t>
            </a:r>
          </a:p>
          <a:p>
            <a:r>
              <a:rPr lang="en-US" dirty="0" smtClean="0"/>
              <a:t>Pilot Project approved in Oregon for three sites in Oregon, two rural and one urban</a:t>
            </a:r>
          </a:p>
          <a:p>
            <a:r>
              <a:rPr lang="en-US" dirty="0" smtClean="0"/>
              <a:t>Partner identified to begin work on Education program in Washington</a:t>
            </a:r>
          </a:p>
          <a:p>
            <a:r>
              <a:rPr lang="en-US" dirty="0" smtClean="0"/>
              <a:t>Licensing infrastructure implemented at Swinomish – will serve as interim for state.</a:t>
            </a:r>
          </a:p>
          <a:p>
            <a:endParaRPr lang="en-US" dirty="0"/>
          </a:p>
        </p:txBody>
      </p:sp>
    </p:spTree>
    <p:extLst>
      <p:ext uri="{BB962C8B-B14F-4D97-AF65-F5344CB8AC3E}">
        <p14:creationId xmlns:p14="http://schemas.microsoft.com/office/powerpoint/2010/main" val="2009699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8546" name="Content Placeholder 3"/>
          <p:cNvSpPr>
            <a:spLocks noGrp="1"/>
          </p:cNvSpPr>
          <p:nvPr>
            <p:ph idx="1"/>
          </p:nvPr>
        </p:nvSpPr>
        <p:spPr>
          <a:xfrm>
            <a:off x="301752" y="1295400"/>
            <a:ext cx="8537448" cy="5105400"/>
          </a:xfrm>
        </p:spPr>
        <p:txBody>
          <a:bodyPr>
            <a:normAutofit/>
          </a:bodyPr>
          <a:lstStyle/>
          <a:p>
            <a:endParaRPr lang="en-US" altLang="en-US" sz="800" dirty="0" smtClean="0">
              <a:ea typeface="ＭＳ Ｐゴシック" charset="-128"/>
            </a:endParaRPr>
          </a:p>
          <a:p>
            <a:r>
              <a:rPr lang="en-US" sz="2800" dirty="0" smtClean="0">
                <a:ea typeface="ＭＳ Ｐゴシック" charset="-128"/>
              </a:rPr>
              <a:t>Convene Advisory Committee for creation of Education program for Dental Health Aide Therapy in Washington</a:t>
            </a:r>
          </a:p>
          <a:p>
            <a:r>
              <a:rPr lang="en-US" sz="2800" dirty="0" smtClean="0">
                <a:ea typeface="ＭＳ Ｐゴシック" charset="-128"/>
              </a:rPr>
              <a:t>Convene Advisory Committee for planning of implementation of full CHAP program in Portland Area</a:t>
            </a:r>
          </a:p>
          <a:p>
            <a:r>
              <a:rPr lang="en-US" sz="2800" dirty="0" smtClean="0">
                <a:ea typeface="ＭＳ Ｐゴシック" charset="-128"/>
              </a:rPr>
              <a:t>Convene Advisory Committee Behavioral Health Aide planning process</a:t>
            </a:r>
            <a:endParaRPr lang="en-US" sz="2800" dirty="0"/>
          </a:p>
          <a:p>
            <a:endParaRPr lang="en-US" altLang="en-US" sz="2000" dirty="0" smtClean="0">
              <a:ea typeface="ＭＳ Ｐゴシック" charset="-128"/>
            </a:endParaRPr>
          </a:p>
          <a:p>
            <a:pPr marL="0" indent="0" algn="ctr">
              <a:buNone/>
            </a:pPr>
            <a:r>
              <a:rPr lang="en-US" altLang="en-US" sz="2000" dirty="0" smtClean="0">
                <a:ea typeface="ＭＳ Ｐゴシック" charset="-128"/>
              </a:rPr>
              <a:t>*not necessarily three separate committees</a:t>
            </a:r>
          </a:p>
          <a:p>
            <a:endParaRPr lang="en-US" altLang="en-US" sz="2000" dirty="0" smtClean="0">
              <a:ea typeface="ＭＳ Ｐゴシック" charset="-128"/>
            </a:endParaRPr>
          </a:p>
        </p:txBody>
      </p:sp>
      <p:sp>
        <p:nvSpPr>
          <p:cNvPr id="2" name="Title 1"/>
          <p:cNvSpPr>
            <a:spLocks noGrp="1"/>
          </p:cNvSpPr>
          <p:nvPr>
            <p:ph type="title"/>
          </p:nvPr>
        </p:nvSpPr>
        <p:spPr/>
        <p:txBody>
          <a:bodyPr/>
          <a:lstStyle/>
          <a:p>
            <a:pPr>
              <a:defRPr/>
            </a:pPr>
            <a:r>
              <a:rPr lang="en-US" dirty="0" smtClean="0">
                <a:cs typeface="+mj-cs"/>
              </a:rPr>
              <a:t>Next Steps</a:t>
            </a:r>
            <a:endParaRPr lang="en-US" dirty="0">
              <a:cs typeface="+mj-cs"/>
            </a:endParaRPr>
          </a:p>
        </p:txBody>
      </p:sp>
    </p:spTree>
    <p:extLst>
      <p:ext uri="{BB962C8B-B14F-4D97-AF65-F5344CB8AC3E}">
        <p14:creationId xmlns:p14="http://schemas.microsoft.com/office/powerpoint/2010/main" val="4090782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202.JPG"/>
          <p:cNvPicPr>
            <a:picLocks noChangeAspect="1"/>
          </p:cNvPicPr>
          <p:nvPr/>
        </p:nvPicPr>
        <p:blipFill>
          <a:blip r:embed="rId3" cstate="print">
            <a:alphaModFix amt="57000"/>
            <a:extLst>
              <a:ext uri="{28A0092B-C50C-407E-A947-70E740481C1C}">
                <a14:useLocalDpi xmlns:a14="http://schemas.microsoft.com/office/drawing/2010/main" val="0"/>
              </a:ext>
            </a:extLst>
          </a:blip>
          <a:stretch>
            <a:fillRect/>
          </a:stretch>
        </p:blipFill>
        <p:spPr>
          <a:xfrm>
            <a:off x="-26921" y="0"/>
            <a:ext cx="9144000" cy="6858000"/>
          </a:xfrm>
          <a:prstGeom prst="rect">
            <a:avLst/>
          </a:prstGeom>
        </p:spPr>
      </p:pic>
      <p:sp>
        <p:nvSpPr>
          <p:cNvPr id="2" name="TextBox 1"/>
          <p:cNvSpPr txBox="1"/>
          <p:nvPr/>
        </p:nvSpPr>
        <p:spPr>
          <a:xfrm>
            <a:off x="4953000" y="4876800"/>
            <a:ext cx="3429000" cy="830997"/>
          </a:xfrm>
          <a:prstGeom prst="rect">
            <a:avLst/>
          </a:prstGeom>
          <a:noFill/>
        </p:spPr>
        <p:txBody>
          <a:bodyPr wrap="square" rtlCol="0">
            <a:spAutoFit/>
          </a:bodyPr>
          <a:lstStyle/>
          <a:p>
            <a:r>
              <a:rPr lang="en-US" sz="4800" dirty="0"/>
              <a:t>Questions?</a:t>
            </a:r>
          </a:p>
        </p:txBody>
      </p:sp>
    </p:spTree>
    <p:extLst>
      <p:ext uri="{BB962C8B-B14F-4D97-AF65-F5344CB8AC3E}">
        <p14:creationId xmlns:p14="http://schemas.microsoft.com/office/powerpoint/2010/main" val="2456165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2895600" y="762000"/>
            <a:ext cx="6096000" cy="5638800"/>
          </a:xfrm>
          <a:solidFill>
            <a:schemeClr val="bg1"/>
          </a:solidFill>
        </p:spPr>
        <p:txBody>
          <a:bodyPr>
            <a:normAutofit/>
          </a:bodyPr>
          <a:lstStyle/>
          <a:p>
            <a:pPr marL="609600" indent="-60960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a:p>
          <a:p>
            <a:pPr marL="0" indent="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smtClean="0"/>
          </a:p>
          <a:p>
            <a:pPr marL="274320" indent="-274320" eaLnBrk="1" fontAlgn="auto" hangingPunct="1">
              <a:spcAft>
                <a:spcPts val="0"/>
              </a:spcAft>
              <a:buFont typeface="Wingdings 2"/>
              <a:buChar char=""/>
              <a:defRPr/>
            </a:pPr>
            <a:endParaRPr lang="en-US" dirty="0"/>
          </a:p>
        </p:txBody>
      </p:sp>
      <p:sp>
        <p:nvSpPr>
          <p:cNvPr id="2" name="Title 1"/>
          <p:cNvSpPr>
            <a:spLocks noGrp="1"/>
          </p:cNvSpPr>
          <p:nvPr>
            <p:ph type="title"/>
          </p:nvPr>
        </p:nvSpPr>
        <p:spPr/>
        <p:txBody>
          <a:bodyPr/>
          <a:lstStyle/>
          <a:p>
            <a:pPr eaLnBrk="1" fontAlgn="auto" hangingPunct="1">
              <a:spcAft>
                <a:spcPts val="0"/>
              </a:spcAft>
              <a:defRPr/>
            </a:pPr>
            <a:r>
              <a:rPr lang="en-US" dirty="0" smtClean="0"/>
              <a:t>Northwest Portland Area Indian Health Board</a:t>
            </a:r>
            <a:endParaRPr lang="en-US" dirty="0"/>
          </a:p>
        </p:txBody>
      </p:sp>
      <p:sp>
        <p:nvSpPr>
          <p:cNvPr id="3" name="Text Placeholder 2"/>
          <p:cNvSpPr>
            <a:spLocks noGrp="1"/>
          </p:cNvSpPr>
          <p:nvPr>
            <p:ph type="body" idx="2"/>
          </p:nvPr>
        </p:nvSpPr>
        <p:spPr>
          <a:xfrm>
            <a:off x="381000" y="2514600"/>
            <a:ext cx="2362200" cy="609600"/>
          </a:xfrm>
        </p:spPr>
        <p:txBody>
          <a:bodyPr>
            <a:normAutofit/>
          </a:bodyPr>
          <a:lstStyle/>
          <a:p>
            <a:pPr eaLnBrk="1" fontAlgn="auto" hangingPunct="1">
              <a:buFont typeface="Wingdings 2"/>
              <a:buNone/>
              <a:defRPr/>
            </a:pPr>
            <a:r>
              <a:rPr lang="en-US" dirty="0" smtClean="0"/>
              <a:t>Indian Leadership for Indian Health</a:t>
            </a:r>
            <a:endParaRPr lang="en-US" dirty="0"/>
          </a:p>
        </p:txBody>
      </p:sp>
      <p:sp>
        <p:nvSpPr>
          <p:cNvPr id="5" name="TextBox 4"/>
          <p:cNvSpPr txBox="1"/>
          <p:nvPr/>
        </p:nvSpPr>
        <p:spPr>
          <a:xfrm>
            <a:off x="3581400" y="914400"/>
            <a:ext cx="4381500" cy="4524315"/>
          </a:xfrm>
          <a:prstGeom prst="rect">
            <a:avLst/>
          </a:prstGeom>
          <a:noFill/>
        </p:spPr>
        <p:txBody>
          <a:bodyPr wrap="square" rtlCol="0">
            <a:spAutoFit/>
          </a:bodyPr>
          <a:lstStyle/>
          <a:p>
            <a:r>
              <a:rPr lang="en-US" dirty="0" smtClean="0"/>
              <a:t>For more information please contact:</a:t>
            </a:r>
          </a:p>
          <a:p>
            <a:endParaRPr lang="en-US" dirty="0" smtClean="0"/>
          </a:p>
          <a:p>
            <a:r>
              <a:rPr lang="en-US" dirty="0" smtClean="0"/>
              <a:t>Christina Peters, Native Dental Therapy Initiative Project Director </a:t>
            </a:r>
          </a:p>
          <a:p>
            <a:r>
              <a:rPr lang="en-US" dirty="0" smtClean="0">
                <a:hlinkClick r:id="rId4"/>
              </a:rPr>
              <a:t>cpeters@npaihb.org</a:t>
            </a:r>
            <a:endParaRPr lang="en-US" dirty="0" smtClean="0"/>
          </a:p>
          <a:p>
            <a:r>
              <a:rPr lang="en-US" dirty="0" smtClean="0"/>
              <a:t>206.349.4364</a:t>
            </a:r>
          </a:p>
          <a:p>
            <a:endParaRPr lang="en-US" dirty="0"/>
          </a:p>
          <a:p>
            <a:r>
              <a:rPr lang="en-US" dirty="0" smtClean="0"/>
              <a:t>Pam Johnson, Native Dental Therapy Initiative Project Specialist </a:t>
            </a:r>
          </a:p>
          <a:p>
            <a:r>
              <a:rPr lang="en-US" dirty="0" smtClean="0">
                <a:hlinkClick r:id="rId5"/>
              </a:rPr>
              <a:t>pjohnson@npaihb.org</a:t>
            </a:r>
            <a:endParaRPr lang="en-US" dirty="0" smtClean="0"/>
          </a:p>
          <a:p>
            <a:r>
              <a:rPr lang="en-US" dirty="0" smtClean="0"/>
              <a:t>206.755.4309</a:t>
            </a:r>
          </a:p>
          <a:p>
            <a:endParaRPr lang="en-US" dirty="0"/>
          </a:p>
          <a:p>
            <a:r>
              <a:rPr lang="en-US" dirty="0" smtClean="0"/>
              <a:t>Tanya Firemoon, Native Dental Therapy Initiative Project Coordinator</a:t>
            </a:r>
          </a:p>
          <a:p>
            <a:r>
              <a:rPr lang="en-US" dirty="0" smtClean="0">
                <a:hlinkClick r:id="rId6"/>
              </a:rPr>
              <a:t>tfiremoon@npaihb.org</a:t>
            </a:r>
            <a:endParaRPr lang="en-US" dirty="0" smtClean="0"/>
          </a:p>
          <a:p>
            <a:r>
              <a:rPr lang="en-US" dirty="0" smtClean="0"/>
              <a:t>503.228.4186</a:t>
            </a:r>
            <a:endParaRPr lang="en-US" dirty="0"/>
          </a:p>
        </p:txBody>
      </p:sp>
    </p:spTree>
    <p:custDataLst>
      <p:tags r:id="rId1"/>
    </p:custDataLst>
    <p:extLst>
      <p:ext uri="{BB962C8B-B14F-4D97-AF65-F5344CB8AC3E}">
        <p14:creationId xmlns:p14="http://schemas.microsoft.com/office/powerpoint/2010/main" val="186429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5461"/>
            <a:ext cx="6781800" cy="1277160"/>
          </a:xfrm>
        </p:spPr>
        <p:txBody>
          <a:bodyPr>
            <a:noAutofit/>
          </a:bodyPr>
          <a:lstStyle/>
          <a:p>
            <a:pPr algn="l"/>
            <a:r>
              <a:rPr lang="en-US" sz="3600" b="1" dirty="0" smtClean="0">
                <a:solidFill>
                  <a:srgbClr val="0089BB"/>
                </a:solidFill>
                <a:latin typeface="Garamond" panose="02020404030301010803" pitchFamily="18" charset="0"/>
                <a:cs typeface="Museo Slab 500"/>
              </a:rPr>
              <a:t>The Alaska</a:t>
            </a:r>
            <a:br>
              <a:rPr lang="en-US" sz="3600" b="1" dirty="0" smtClean="0">
                <a:solidFill>
                  <a:srgbClr val="0089BB"/>
                </a:solidFill>
                <a:latin typeface="Garamond" panose="02020404030301010803" pitchFamily="18" charset="0"/>
                <a:cs typeface="Museo Slab 500"/>
              </a:rPr>
            </a:br>
            <a:r>
              <a:rPr lang="en-US" sz="3600" b="1" dirty="0" smtClean="0">
                <a:solidFill>
                  <a:srgbClr val="0089BB"/>
                </a:solidFill>
                <a:latin typeface="Garamond" panose="02020404030301010803" pitchFamily="18" charset="0"/>
                <a:cs typeface="Museo Slab 500"/>
              </a:rPr>
              <a:t>Community Health Aide Program</a:t>
            </a:r>
            <a:endParaRPr lang="en-US" sz="3600" b="1" dirty="0">
              <a:solidFill>
                <a:srgbClr val="0089BB"/>
              </a:solidFill>
              <a:latin typeface="Garamond" panose="02020404030301010803" pitchFamily="18" charset="0"/>
              <a:cs typeface="Museo Slab 50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497" y="1455321"/>
            <a:ext cx="5197135" cy="3464756"/>
          </a:xfrm>
          <a:prstGeom prst="rect">
            <a:avLst/>
          </a:prstGeom>
          <a:ln w="28575">
            <a:solidFill>
              <a:srgbClr val="0070C0"/>
            </a:solidFill>
          </a:ln>
        </p:spPr>
      </p:pic>
      <p:pic>
        <p:nvPicPr>
          <p:cNvPr id="5" name="Picture 2" descr="Z:\Archive\- EDT - Photos\ANTHC ANMC PR Photos\CHS Health Aid Grou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1265" y="1624607"/>
            <a:ext cx="2722958" cy="1815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1265" y="3621898"/>
            <a:ext cx="2722958" cy="1815305"/>
          </a:xfrm>
          <a:prstGeom prst="rect">
            <a:avLst/>
          </a:prstGeom>
          <a:ln>
            <a:noFill/>
          </a:ln>
          <a:effectLst>
            <a:softEdge rad="112500"/>
          </a:effectLst>
        </p:spPr>
      </p:pic>
      <p:sp>
        <p:nvSpPr>
          <p:cNvPr id="9" name="TextBox 8"/>
          <p:cNvSpPr txBox="1"/>
          <p:nvPr/>
        </p:nvSpPr>
        <p:spPr>
          <a:xfrm>
            <a:off x="1600200" y="5257800"/>
            <a:ext cx="6453844" cy="957955"/>
          </a:xfrm>
          <a:prstGeom prst="rect">
            <a:avLst/>
          </a:prstGeom>
          <a:noFill/>
        </p:spPr>
        <p:txBody>
          <a:bodyPr wrap="square" rtlCol="0">
            <a:spAutoFit/>
          </a:bodyPr>
          <a:lstStyle/>
          <a:p>
            <a:pPr algn="ctr">
              <a:lnSpc>
                <a:spcPct val="90000"/>
              </a:lnSpc>
              <a:spcBef>
                <a:spcPct val="20000"/>
              </a:spcBef>
            </a:pPr>
            <a:r>
              <a:rPr lang="en-US" sz="2800" dirty="0" smtClean="0">
                <a:solidFill>
                  <a:srgbClr val="00B0F0"/>
                </a:solidFill>
                <a:latin typeface="Garamond" panose="02020404030301010803" pitchFamily="18" charset="0"/>
              </a:rPr>
              <a:t>Alaska </a:t>
            </a:r>
            <a:r>
              <a:rPr lang="en-US" sz="2800" dirty="0">
                <a:solidFill>
                  <a:srgbClr val="00B0F0"/>
                </a:solidFill>
                <a:latin typeface="Garamond" panose="02020404030301010803" pitchFamily="18" charset="0"/>
              </a:rPr>
              <a:t>Native Tribal Health Consortium</a:t>
            </a:r>
          </a:p>
          <a:p>
            <a:pPr algn="ctr">
              <a:lnSpc>
                <a:spcPct val="90000"/>
              </a:lnSpc>
              <a:spcBef>
                <a:spcPct val="20000"/>
              </a:spcBef>
            </a:pPr>
            <a:r>
              <a:rPr lang="en-US" sz="2800" dirty="0" smtClean="0">
                <a:solidFill>
                  <a:srgbClr val="00B0F0"/>
                </a:solidFill>
                <a:latin typeface="Garamond" panose="02020404030301010803" pitchFamily="18" charset="0"/>
              </a:rPr>
              <a:t>web</a:t>
            </a:r>
            <a:r>
              <a:rPr lang="en-US" sz="2800" dirty="0">
                <a:solidFill>
                  <a:srgbClr val="00B0F0"/>
                </a:solidFill>
                <a:latin typeface="Garamond" panose="02020404030301010803" pitchFamily="18" charset="0"/>
              </a:rPr>
              <a:t>: www.akchap.org |</a:t>
            </a:r>
            <a:r>
              <a:rPr lang="en-US" sz="2800" dirty="0" smtClean="0">
                <a:solidFill>
                  <a:srgbClr val="00B0F0"/>
                </a:solidFill>
                <a:latin typeface="Garamond" panose="02020404030301010803" pitchFamily="18" charset="0"/>
              </a:rPr>
              <a:t>www.anthc.org</a:t>
            </a:r>
            <a:endParaRPr lang="en-US" sz="2800" dirty="0">
              <a:solidFill>
                <a:srgbClr val="00B0F0"/>
              </a:solidFill>
              <a:latin typeface="Garamond" panose="02020404030301010803" pitchFamily="18" charset="0"/>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6200" y="163903"/>
            <a:ext cx="1183945" cy="1278718"/>
          </a:xfrm>
          <a:prstGeom prst="rect">
            <a:avLst/>
          </a:prstGeom>
        </p:spPr>
      </p:pic>
    </p:spTree>
    <p:extLst>
      <p:ext uri="{BB962C8B-B14F-4D97-AF65-F5344CB8AC3E}">
        <p14:creationId xmlns:p14="http://schemas.microsoft.com/office/powerpoint/2010/main" val="876475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smtClean="0">
                <a:solidFill>
                  <a:srgbClr val="0089BB"/>
                </a:solidFill>
                <a:latin typeface="Garamond" panose="02020404030301010803" pitchFamily="18" charset="0"/>
              </a:rPr>
              <a:t>Health Aide Program Key Components</a:t>
            </a:r>
            <a:endParaRPr lang="en-US" sz="4800" b="1" dirty="0">
              <a:solidFill>
                <a:srgbClr val="0089BB"/>
              </a:solidFill>
              <a:latin typeface="Garamond" panose="02020404030301010803" pitchFamily="18" charset="0"/>
            </a:endParaRPr>
          </a:p>
        </p:txBody>
      </p:sp>
      <p:sp>
        <p:nvSpPr>
          <p:cNvPr id="3" name="Content Placeholder 2"/>
          <p:cNvSpPr>
            <a:spLocks noGrp="1"/>
          </p:cNvSpPr>
          <p:nvPr>
            <p:ph idx="1"/>
          </p:nvPr>
        </p:nvSpPr>
        <p:spPr>
          <a:xfrm>
            <a:off x="143692" y="1681018"/>
            <a:ext cx="5087826" cy="4445145"/>
          </a:xfrm>
        </p:spPr>
        <p:txBody>
          <a:bodyPr>
            <a:normAutofit/>
          </a:bodyPr>
          <a:lstStyle/>
          <a:p>
            <a:pPr>
              <a:buClr>
                <a:srgbClr val="0070C0"/>
              </a:buClr>
              <a:buFont typeface="Wingdings" panose="05000000000000000000" pitchFamily="2" charset="2"/>
              <a:buChar char="v"/>
              <a:tabLst>
                <a:tab pos="628650" algn="l"/>
              </a:tabLst>
            </a:pPr>
            <a:r>
              <a:rPr lang="en-US" sz="3600" b="1" dirty="0" smtClean="0">
                <a:latin typeface="Garamond" panose="02020404030301010803" pitchFamily="18" charset="0"/>
              </a:rPr>
              <a:t>Community’s Role in Selection</a:t>
            </a:r>
          </a:p>
          <a:p>
            <a:pPr>
              <a:buClr>
                <a:srgbClr val="0070C0"/>
              </a:buClr>
              <a:buFont typeface="Wingdings" panose="05000000000000000000" pitchFamily="2" charset="2"/>
              <a:buChar char="v"/>
              <a:tabLst>
                <a:tab pos="628650" algn="l"/>
              </a:tabLst>
            </a:pPr>
            <a:r>
              <a:rPr lang="en-US" sz="3600" b="1" dirty="0" smtClean="0">
                <a:latin typeface="Garamond" panose="02020404030301010803" pitchFamily="18" charset="0"/>
              </a:rPr>
              <a:t>Culturally Competent Care </a:t>
            </a:r>
          </a:p>
          <a:p>
            <a:pPr>
              <a:buClr>
                <a:srgbClr val="0070C0"/>
              </a:buClr>
              <a:buFont typeface="Wingdings" panose="05000000000000000000" pitchFamily="2" charset="2"/>
              <a:buChar char="v"/>
              <a:tabLst>
                <a:tab pos="628650" algn="l"/>
              </a:tabLst>
            </a:pPr>
            <a:r>
              <a:rPr lang="en-US" sz="3600" b="1" dirty="0" smtClean="0">
                <a:latin typeface="Garamond" panose="02020404030301010803" pitchFamily="18" charset="0"/>
              </a:rPr>
              <a:t>Competency based curriculum</a:t>
            </a:r>
          </a:p>
          <a:p>
            <a:pPr>
              <a:buClr>
                <a:srgbClr val="0070C0"/>
              </a:buClr>
              <a:buFont typeface="Wingdings" panose="05000000000000000000" pitchFamily="2" charset="2"/>
              <a:buChar char="v"/>
              <a:tabLst>
                <a:tab pos="628650" algn="l"/>
              </a:tabLst>
            </a:pPr>
            <a:r>
              <a:rPr lang="en-US" sz="3600" b="1" dirty="0" smtClean="0">
                <a:latin typeface="Garamond" panose="02020404030301010803" pitchFamily="18" charset="0"/>
              </a:rPr>
              <a:t>Team-Based Care</a:t>
            </a:r>
          </a:p>
          <a:p>
            <a:pPr>
              <a:buClr>
                <a:srgbClr val="0070C0"/>
              </a:buClr>
              <a:buFont typeface="Wingdings" panose="05000000000000000000" pitchFamily="2" charset="2"/>
              <a:buChar char="v"/>
              <a:tabLst>
                <a:tab pos="628650" algn="l"/>
              </a:tabLst>
            </a:pPr>
            <a:endParaRPr lang="en-US" sz="2800" b="1" dirty="0" smtClean="0">
              <a:latin typeface="Garamond" panose="02020404030301010803" pitchFamily="18" charset="0"/>
            </a:endParaRPr>
          </a:p>
          <a:p>
            <a:pPr>
              <a:buClr>
                <a:srgbClr val="0070C0"/>
              </a:buClr>
              <a:buFont typeface="Wingdings" panose="05000000000000000000" pitchFamily="2" charset="2"/>
              <a:buChar char="v"/>
              <a:tabLst>
                <a:tab pos="628650" algn="l"/>
              </a:tabLst>
            </a:pPr>
            <a:endParaRPr lang="en-US" sz="2800" b="1" dirty="0">
              <a:latin typeface="Garamond" panose="02020404030301010803" pitchFamily="18" charset="0"/>
            </a:endParaRPr>
          </a:p>
        </p:txBody>
      </p:sp>
      <p:pic>
        <p:nvPicPr>
          <p:cNvPr id="4" name="Picture 4" descr="Gambell mt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1517" y="1681018"/>
            <a:ext cx="3788658" cy="2549093"/>
          </a:xfrm>
          <a:prstGeom prst="rect">
            <a:avLst/>
          </a:prstGeom>
          <a:ln w="28575" cap="sq" cmpd="thickThin">
            <a:solidFill>
              <a:srgbClr val="0089BB"/>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97600" y="3796124"/>
            <a:ext cx="1126836" cy="369332"/>
          </a:xfrm>
          <a:prstGeom prst="rect">
            <a:avLst/>
          </a:prstGeom>
          <a:noFill/>
        </p:spPr>
        <p:txBody>
          <a:bodyPr wrap="square" rtlCol="0">
            <a:spAutoFit/>
          </a:bodyPr>
          <a:lstStyle/>
          <a:p>
            <a:r>
              <a:rPr lang="en-US" dirty="0" smtClean="0">
                <a:solidFill>
                  <a:srgbClr val="FFC000"/>
                </a:solidFill>
              </a:rPr>
              <a:t>Gambell</a:t>
            </a:r>
            <a:endParaRPr lang="en-US" dirty="0">
              <a:solidFill>
                <a:srgbClr val="FFC000"/>
              </a:solidFill>
            </a:endParaRPr>
          </a:p>
        </p:txBody>
      </p:sp>
    </p:spTree>
    <p:extLst>
      <p:ext uri="{BB962C8B-B14F-4D97-AF65-F5344CB8AC3E}">
        <p14:creationId xmlns:p14="http://schemas.microsoft.com/office/powerpoint/2010/main" val="1158088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CHAP</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CHAP is a system of allied health professionals that work with supervising dentists, doctors, and mental health professionals at the community level that extend the reach of those providers</a:t>
            </a:r>
          </a:p>
          <a:p>
            <a:r>
              <a:rPr lang="en-US" dirty="0" smtClean="0"/>
              <a:t>CHAP providers are community members </a:t>
            </a:r>
          </a:p>
          <a:p>
            <a:r>
              <a:rPr lang="en-US" dirty="0" smtClean="0"/>
              <a:t>Community Health Aides</a:t>
            </a:r>
          </a:p>
          <a:p>
            <a:pPr lvl="1"/>
            <a:r>
              <a:rPr lang="en-US" dirty="0" smtClean="0"/>
              <a:t>4 levels CHA I, II, III, IV, and CHA/P</a:t>
            </a:r>
          </a:p>
          <a:p>
            <a:r>
              <a:rPr lang="en-US" dirty="0" smtClean="0"/>
              <a:t>Behavioral Health Aides</a:t>
            </a:r>
          </a:p>
          <a:p>
            <a:pPr lvl="1"/>
            <a:r>
              <a:rPr lang="en-US" dirty="0" smtClean="0"/>
              <a:t>4 levels BHA I, II, III, and BHA/P</a:t>
            </a:r>
          </a:p>
          <a:p>
            <a:r>
              <a:rPr lang="en-US" dirty="0" smtClean="0"/>
              <a:t>Dental Health Aides</a:t>
            </a:r>
          </a:p>
          <a:p>
            <a:pPr lvl="1"/>
            <a:r>
              <a:rPr lang="en-US" dirty="0" smtClean="0"/>
              <a:t>5 levels PDHA I, II, EFDHA I, II, and DHAT</a:t>
            </a:r>
            <a:endParaRPr lang="en-US" dirty="0"/>
          </a:p>
        </p:txBody>
      </p:sp>
    </p:spTree>
    <p:extLst>
      <p:ext uri="{BB962C8B-B14F-4D97-AF65-F5344CB8AC3E}">
        <p14:creationId xmlns:p14="http://schemas.microsoft.com/office/powerpoint/2010/main" val="1596698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 Training Program Expansion in Alaska</a:t>
            </a:r>
            <a:endParaRPr lang="en-US"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505744" y="1527175"/>
            <a:ext cx="6096000" cy="4572000"/>
          </a:xfrm>
        </p:spPr>
      </p:pic>
    </p:spTree>
    <p:extLst>
      <p:ext uri="{BB962C8B-B14F-4D97-AF65-F5344CB8AC3E}">
        <p14:creationId xmlns:p14="http://schemas.microsoft.com/office/powerpoint/2010/main" val="1606189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Trauma and Lack of Culturally Competent Providers</a:t>
            </a:r>
            <a:endParaRPr lang="en-US" dirty="0"/>
          </a:p>
        </p:txBody>
      </p:sp>
      <p:graphicFrame>
        <p:nvGraphicFramePr>
          <p:cNvPr id="4" name="Content Placeholder 3"/>
          <p:cNvGraphicFramePr>
            <a:graphicFrameLocks noGrp="1"/>
          </p:cNvGraphicFramePr>
          <p:nvPr>
            <p:ph sz="quarter" idx="1"/>
            <p:extLst/>
          </p:nvPr>
        </p:nvGraphicFramePr>
        <p:xfrm>
          <a:off x="1181100" y="2362200"/>
          <a:ext cx="6781800" cy="2595880"/>
        </p:xfrm>
        <a:graphic>
          <a:graphicData uri="http://schemas.openxmlformats.org/drawingml/2006/table">
            <a:tbl>
              <a:tblPr firstRow="1" bandRow="1">
                <a:tableStyleId>{5C22544A-7EE6-4342-B048-85BDC9FD1C3A}</a:tableStyleId>
              </a:tblPr>
              <a:tblGrid>
                <a:gridCol w="4252119"/>
                <a:gridCol w="2529681"/>
              </a:tblGrid>
              <a:tr h="370840">
                <a:tc>
                  <a:txBody>
                    <a:bodyPr/>
                    <a:lstStyle/>
                    <a:p>
                      <a:r>
                        <a:rPr lang="en-US" b="0" dirty="0" smtClean="0">
                          <a:solidFill>
                            <a:schemeClr val="tx1"/>
                          </a:solidFill>
                        </a:rPr>
                        <a:t>Male</a:t>
                      </a:r>
                      <a:endParaRPr lang="en-US" b="0" dirty="0">
                        <a:solidFill>
                          <a:schemeClr val="tx1"/>
                        </a:solidFill>
                      </a:endParaRPr>
                    </a:p>
                  </a:txBody>
                  <a:tcPr>
                    <a:solidFill>
                      <a:schemeClr val="accent1">
                        <a:lumMod val="20000"/>
                        <a:lumOff val="80000"/>
                      </a:schemeClr>
                    </a:solidFill>
                  </a:tcPr>
                </a:tc>
                <a:tc>
                  <a:txBody>
                    <a:bodyPr/>
                    <a:lstStyle/>
                    <a:p>
                      <a:r>
                        <a:rPr lang="en-US" b="0" dirty="0" smtClean="0">
                          <a:solidFill>
                            <a:schemeClr val="tx1"/>
                          </a:solidFill>
                        </a:rPr>
                        <a:t>84%</a:t>
                      </a:r>
                      <a:endParaRPr lang="en-US" b="0" dirty="0">
                        <a:solidFill>
                          <a:schemeClr val="tx1"/>
                        </a:solidFill>
                      </a:endParaRPr>
                    </a:p>
                  </a:txBody>
                  <a:tcPr>
                    <a:solidFill>
                      <a:schemeClr val="accent1">
                        <a:lumMod val="20000"/>
                        <a:lumOff val="80000"/>
                      </a:schemeClr>
                    </a:solidFill>
                  </a:tcPr>
                </a:tc>
              </a:tr>
              <a:tr h="370840">
                <a:tc>
                  <a:txBody>
                    <a:bodyPr/>
                    <a:lstStyle/>
                    <a:p>
                      <a:r>
                        <a:rPr lang="en-US" dirty="0" smtClean="0"/>
                        <a:t>Female</a:t>
                      </a:r>
                      <a:endParaRPr lang="en-US" dirty="0"/>
                    </a:p>
                  </a:txBody>
                  <a:tcPr/>
                </a:tc>
                <a:tc>
                  <a:txBody>
                    <a:bodyPr/>
                    <a:lstStyle/>
                    <a:p>
                      <a:r>
                        <a:rPr lang="en-US" dirty="0" smtClean="0"/>
                        <a:t>16%</a:t>
                      </a:r>
                    </a:p>
                  </a:txBody>
                  <a:tcPr/>
                </a:tc>
              </a:tr>
              <a:tr h="370840">
                <a:tc>
                  <a:txBody>
                    <a:bodyPr/>
                    <a:lstStyle/>
                    <a:p>
                      <a:r>
                        <a:rPr lang="en-US" dirty="0" smtClean="0"/>
                        <a:t>Native American</a:t>
                      </a:r>
                      <a:endParaRPr lang="en-US" dirty="0"/>
                    </a:p>
                  </a:txBody>
                  <a:tcPr/>
                </a:tc>
                <a:tc>
                  <a:txBody>
                    <a:bodyPr/>
                    <a:lstStyle/>
                    <a:p>
                      <a:r>
                        <a:rPr lang="en-US" dirty="0" smtClean="0"/>
                        <a:t>0.1%</a:t>
                      </a:r>
                      <a:endParaRPr lang="en-US" dirty="0"/>
                    </a:p>
                  </a:txBody>
                  <a:tcPr/>
                </a:tc>
              </a:tr>
              <a:tr h="370840">
                <a:tc>
                  <a:txBody>
                    <a:bodyPr/>
                    <a:lstStyle/>
                    <a:p>
                      <a:r>
                        <a:rPr lang="en-US" dirty="0" smtClean="0"/>
                        <a:t>Asian/Pacific Islander</a:t>
                      </a:r>
                      <a:endParaRPr lang="en-US" dirty="0"/>
                    </a:p>
                  </a:txBody>
                  <a:tcPr/>
                </a:tc>
                <a:tc>
                  <a:txBody>
                    <a:bodyPr/>
                    <a:lstStyle/>
                    <a:p>
                      <a:r>
                        <a:rPr lang="en-US" dirty="0" smtClean="0"/>
                        <a:t>7%</a:t>
                      </a:r>
                      <a:endParaRPr lang="en-US" dirty="0"/>
                    </a:p>
                  </a:txBody>
                  <a:tcPr/>
                </a:tc>
              </a:tr>
              <a:tr h="370840">
                <a:tc>
                  <a:txBody>
                    <a:bodyPr/>
                    <a:lstStyle/>
                    <a:p>
                      <a:r>
                        <a:rPr lang="en-US" dirty="0" smtClean="0"/>
                        <a:t>Black/African</a:t>
                      </a:r>
                      <a:r>
                        <a:rPr lang="en-US" baseline="0" dirty="0" smtClean="0"/>
                        <a:t> American</a:t>
                      </a:r>
                      <a:endParaRPr lang="en-US" dirty="0"/>
                    </a:p>
                  </a:txBody>
                  <a:tcPr/>
                </a:tc>
                <a:tc>
                  <a:txBody>
                    <a:bodyPr/>
                    <a:lstStyle/>
                    <a:p>
                      <a:r>
                        <a:rPr lang="en-US" dirty="0" smtClean="0"/>
                        <a:t>3.5%</a:t>
                      </a:r>
                      <a:endParaRPr lang="en-US" dirty="0"/>
                    </a:p>
                  </a:txBody>
                  <a:tcPr/>
                </a:tc>
              </a:tr>
              <a:tr h="370840">
                <a:tc>
                  <a:txBody>
                    <a:bodyPr/>
                    <a:lstStyle/>
                    <a:p>
                      <a:r>
                        <a:rPr lang="en-US" dirty="0" smtClean="0"/>
                        <a:t>Hispanic/Latino</a:t>
                      </a:r>
                      <a:endParaRPr lang="en-US" dirty="0"/>
                    </a:p>
                  </a:txBody>
                  <a:tcPr/>
                </a:tc>
                <a:tc>
                  <a:txBody>
                    <a:bodyPr/>
                    <a:lstStyle/>
                    <a:p>
                      <a:r>
                        <a:rPr lang="en-US" dirty="0" smtClean="0"/>
                        <a:t>3.5%</a:t>
                      </a:r>
                      <a:endParaRPr lang="en-US" dirty="0"/>
                    </a:p>
                  </a:txBody>
                  <a:tcPr/>
                </a:tc>
              </a:tr>
              <a:tr h="370840">
                <a:tc>
                  <a:txBody>
                    <a:bodyPr/>
                    <a:lstStyle/>
                    <a:p>
                      <a:r>
                        <a:rPr lang="en-US" dirty="0" smtClean="0"/>
                        <a:t>White/Caucasian</a:t>
                      </a:r>
                      <a:endParaRPr lang="en-US" dirty="0"/>
                    </a:p>
                  </a:txBody>
                  <a:tcPr/>
                </a:tc>
                <a:tc>
                  <a:txBody>
                    <a:bodyPr/>
                    <a:lstStyle/>
                    <a:p>
                      <a:r>
                        <a:rPr lang="en-US" dirty="0" smtClean="0"/>
                        <a:t>86%</a:t>
                      </a:r>
                      <a:endParaRPr lang="en-US" dirty="0"/>
                    </a:p>
                  </a:txBody>
                  <a:tcPr/>
                </a:tc>
              </a:tr>
            </a:tbl>
          </a:graphicData>
        </a:graphic>
      </p:graphicFrame>
      <p:sp>
        <p:nvSpPr>
          <p:cNvPr id="5" name="Oval 4"/>
          <p:cNvSpPr/>
          <p:nvPr/>
        </p:nvSpPr>
        <p:spPr>
          <a:xfrm>
            <a:off x="685800" y="3048000"/>
            <a:ext cx="7086600" cy="457200"/>
          </a:xfrm>
          <a:prstGeom prst="ellipse">
            <a:avLst/>
          </a:prstGeom>
          <a:noFill/>
          <a:ln w="41275">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flipH="1">
            <a:off x="304800" y="5486400"/>
            <a:ext cx="4648200" cy="246221"/>
          </a:xfrm>
          <a:prstGeom prst="rect">
            <a:avLst/>
          </a:prstGeom>
          <a:noFill/>
        </p:spPr>
        <p:txBody>
          <a:bodyPr wrap="square" rtlCol="0">
            <a:spAutoFit/>
          </a:bodyPr>
          <a:lstStyle/>
          <a:p>
            <a:r>
              <a:rPr lang="en-US" sz="1000" dirty="0"/>
              <a:t>Source: American Dental Association, Bureau of Health Professions, HRSA</a:t>
            </a:r>
          </a:p>
        </p:txBody>
      </p:sp>
    </p:spTree>
    <p:extLst>
      <p:ext uri="{BB962C8B-B14F-4D97-AF65-F5344CB8AC3E}">
        <p14:creationId xmlns:p14="http://schemas.microsoft.com/office/powerpoint/2010/main" val="742130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Tribal Health System Needs:</a:t>
            </a:r>
            <a:endParaRPr lang="en-US" sz="4000" dirty="0"/>
          </a:p>
        </p:txBody>
      </p:sp>
      <p:sp>
        <p:nvSpPr>
          <p:cNvPr id="3" name="Content Placeholder 2"/>
          <p:cNvSpPr>
            <a:spLocks noGrp="1"/>
          </p:cNvSpPr>
          <p:nvPr>
            <p:ph sz="quarter" idx="1"/>
          </p:nvPr>
        </p:nvSpPr>
        <p:spPr>
          <a:xfrm>
            <a:off x="175470" y="1600200"/>
            <a:ext cx="3965448" cy="4572000"/>
          </a:xfrm>
        </p:spPr>
        <p:txBody>
          <a:bodyPr>
            <a:normAutofit fontScale="85000" lnSpcReduction="10000"/>
          </a:bodyPr>
          <a:lstStyle/>
          <a:p>
            <a:pPr lvl="1">
              <a:buFont typeface="Arial" panose="020B0604020202020204" pitchFamily="34" charset="0"/>
              <a:buChar char="•"/>
              <a:defRPr/>
            </a:pPr>
            <a:r>
              <a:rPr lang="en-US" sz="2600" dirty="0">
                <a:cs typeface="Arial" pitchFamily="34" charset="0"/>
              </a:rPr>
              <a:t>Effective prevention efforts</a:t>
            </a:r>
          </a:p>
          <a:p>
            <a:pPr lvl="1">
              <a:buFont typeface="Arial" panose="020B0604020202020204" pitchFamily="34" charset="0"/>
              <a:buChar char="•"/>
              <a:defRPr/>
            </a:pPr>
            <a:endParaRPr lang="en-US" sz="2600" dirty="0">
              <a:cs typeface="Arial" pitchFamily="34" charset="0"/>
            </a:endParaRPr>
          </a:p>
          <a:p>
            <a:pPr lvl="1">
              <a:buFont typeface="Arial" panose="020B0604020202020204" pitchFamily="34" charset="0"/>
              <a:buChar char="•"/>
              <a:defRPr/>
            </a:pPr>
            <a:r>
              <a:rPr lang="en-US" sz="2600" dirty="0">
                <a:cs typeface="Arial" pitchFamily="34" charset="0"/>
              </a:rPr>
              <a:t>Culturally competent care</a:t>
            </a:r>
          </a:p>
          <a:p>
            <a:pPr lvl="1">
              <a:buFont typeface="Arial" panose="020B0604020202020204" pitchFamily="34" charset="0"/>
              <a:buChar char="•"/>
              <a:defRPr/>
            </a:pPr>
            <a:endParaRPr lang="en-US" sz="2600" dirty="0">
              <a:cs typeface="Arial" pitchFamily="34" charset="0"/>
            </a:endParaRPr>
          </a:p>
          <a:p>
            <a:pPr lvl="1">
              <a:buFont typeface="Arial" panose="020B0604020202020204" pitchFamily="34" charset="0"/>
              <a:buChar char="•"/>
              <a:defRPr/>
            </a:pPr>
            <a:r>
              <a:rPr lang="en-US" sz="2600" dirty="0">
                <a:cs typeface="Arial" pitchFamily="34" charset="0"/>
              </a:rPr>
              <a:t>Basic restorative services</a:t>
            </a:r>
          </a:p>
          <a:p>
            <a:pPr lvl="1">
              <a:buFont typeface="Arial" panose="020B0604020202020204" pitchFamily="34" charset="0"/>
              <a:buChar char="•"/>
              <a:defRPr/>
            </a:pPr>
            <a:endParaRPr lang="en-US" sz="2600" dirty="0">
              <a:cs typeface="Arial" pitchFamily="34" charset="0"/>
            </a:endParaRPr>
          </a:p>
          <a:p>
            <a:pPr lvl="1">
              <a:buFont typeface="Arial" panose="020B0604020202020204" pitchFamily="34" charset="0"/>
              <a:buChar char="•"/>
              <a:defRPr/>
            </a:pPr>
            <a:r>
              <a:rPr lang="en-US" sz="2600" dirty="0">
                <a:cs typeface="Arial" pitchFamily="34" charset="0"/>
              </a:rPr>
              <a:t>Locally provided</a:t>
            </a:r>
          </a:p>
          <a:p>
            <a:pPr lvl="1">
              <a:buFont typeface="Arial" panose="020B0604020202020204" pitchFamily="34" charset="0"/>
              <a:buChar char="•"/>
              <a:defRPr/>
            </a:pPr>
            <a:endParaRPr lang="en-US" sz="2600" dirty="0">
              <a:cs typeface="Arial" pitchFamily="34" charset="0"/>
            </a:endParaRPr>
          </a:p>
          <a:p>
            <a:pPr lvl="1">
              <a:buFont typeface="Arial" panose="020B0604020202020204" pitchFamily="34" charset="0"/>
              <a:buChar char="•"/>
              <a:defRPr/>
            </a:pPr>
            <a:r>
              <a:rPr lang="en-US" sz="2600" b="1" dirty="0">
                <a:cs typeface="Arial" pitchFamily="34" charset="0"/>
              </a:rPr>
              <a:t>Meeting our needs intelligently will lead to efficiencies</a:t>
            </a:r>
          </a:p>
          <a:p>
            <a:endParaRPr lang="en-US" dirty="0"/>
          </a:p>
        </p:txBody>
      </p:sp>
      <p:sp>
        <p:nvSpPr>
          <p:cNvPr id="4" name="Rectangle 2"/>
          <p:cNvSpPr txBox="1">
            <a:spLocks noChangeArrowheads="1"/>
          </p:cNvSpPr>
          <p:nvPr/>
        </p:nvSpPr>
        <p:spPr>
          <a:xfrm>
            <a:off x="457200" y="274638"/>
            <a:ext cx="8229600" cy="1143000"/>
          </a:xfrm>
          <a:prstGeom prst="rect">
            <a:avLst/>
          </a:prstGeom>
        </p:spPr>
        <p:txBody>
          <a:bodyPr vert="horz" anchor="ctr">
            <a:noAutofit/>
          </a:bodyPr>
          <a:lstStyle>
            <a:lvl1pPr algn="ctr" rtl="0" eaLnBrk="1" latinLnBrk="0" hangingPunct="1">
              <a:spcBef>
                <a:spcPct val="0"/>
              </a:spcBef>
              <a:buNone/>
              <a:defRPr kumimoji="0" sz="4400" kern="1200">
                <a:solidFill>
                  <a:schemeClr val="accent3">
                    <a:shade val="75000"/>
                  </a:schemeClr>
                </a:solidFill>
                <a:latin typeface="+mj-lt"/>
                <a:ea typeface="+mj-ea"/>
                <a:cs typeface="+mj-cs"/>
              </a:defRPr>
            </a:lvl1pPr>
          </a:lstStyle>
          <a:p>
            <a:endParaRPr lang="en-US" altLang="en-US" sz="4000" b="1" dirty="0" smtClean="0">
              <a:latin typeface="Times New Roman" panose="02020603050405020304" pitchFamily="18" charset="0"/>
              <a:cs typeface="Times New Roman" panose="02020603050405020304" pitchFamily="18" charset="0"/>
            </a:endParaRPr>
          </a:p>
        </p:txBody>
      </p:sp>
      <p:pic>
        <p:nvPicPr>
          <p:cNvPr id="6" name="Picture 2" descr="Z:\PHOTOS\Weinstein_Motiv_Intv\Screen shot 2011-09-13 at 2.24.03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84248"/>
            <a:ext cx="4724400" cy="305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181600" y="5181600"/>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defRPr sz="2400" b="1" i="1">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i="0" dirty="0">
                <a:latin typeface="+mn-lt"/>
              </a:rPr>
              <a:t>Trisha Patton, </a:t>
            </a:r>
            <a:r>
              <a:rPr lang="en-US" altLang="en-US" sz="1800" b="0" i="0" dirty="0" smtClean="0">
                <a:latin typeface="+mn-lt"/>
              </a:rPr>
              <a:t>DHAT, </a:t>
            </a:r>
            <a:r>
              <a:rPr lang="en-US" altLang="en-US" sz="1800" b="0" i="0" dirty="0">
                <a:latin typeface="+mn-lt"/>
              </a:rPr>
              <a:t>taking x-rays on patient</a:t>
            </a:r>
          </a:p>
        </p:txBody>
      </p:sp>
    </p:spTree>
    <p:extLst>
      <p:ext uri="{BB962C8B-B14F-4D97-AF65-F5344CB8AC3E}">
        <p14:creationId xmlns:p14="http://schemas.microsoft.com/office/powerpoint/2010/main" val="2239516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Alaska DHAT Scope of Practice and training</a:t>
            </a:r>
            <a:endParaRPr lang="en-US" dirty="0"/>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
              <a:defRPr/>
            </a:pPr>
            <a:endParaRPr lang="en-US" sz="1800" b="1" dirty="0" smtClean="0"/>
          </a:p>
          <a:p>
            <a:pPr>
              <a:buFont typeface="Wingdings" panose="05000000000000000000" pitchFamily="2" charset="2"/>
              <a:buChar char="§"/>
              <a:defRPr/>
            </a:pPr>
            <a:r>
              <a:rPr lang="en-US" sz="1800" b="1" dirty="0" smtClean="0"/>
              <a:t>Dental Health Aid Therapist (DHAT)</a:t>
            </a:r>
          </a:p>
          <a:p>
            <a:pPr marL="0" indent="0">
              <a:buFont typeface="Arial" charset="0"/>
              <a:buNone/>
              <a:defRPr/>
            </a:pPr>
            <a:endParaRPr lang="en-US" sz="1800" dirty="0"/>
          </a:p>
          <a:p>
            <a:pPr marL="0" indent="0">
              <a:buFont typeface="Arial" charset="0"/>
              <a:buNone/>
              <a:defRPr/>
            </a:pPr>
            <a:r>
              <a:rPr lang="en-US" sz="1800" dirty="0" smtClean="0"/>
              <a:t>[----]--------------------------------------</a:t>
            </a:r>
          </a:p>
          <a:p>
            <a:pPr marL="0" indent="0">
              <a:buFont typeface="Arial" charset="0"/>
              <a:buNone/>
              <a:defRPr/>
            </a:pPr>
            <a:r>
              <a:rPr lang="en-US" sz="1800" dirty="0" smtClean="0"/>
              <a:t>&lt;50 Billable Procedures</a:t>
            </a:r>
            <a:endParaRPr lang="en-US" sz="1800" dirty="0"/>
          </a:p>
          <a:p>
            <a:pPr marL="0" indent="0">
              <a:buFont typeface="Arial" charset="0"/>
              <a:buNone/>
              <a:defRPr/>
            </a:pPr>
            <a:endParaRPr lang="en-US" sz="1800" dirty="0" smtClean="0"/>
          </a:p>
          <a:p>
            <a:pPr>
              <a:buFont typeface="Wingdings" panose="05000000000000000000" pitchFamily="2" charset="2"/>
              <a:buChar char="§"/>
              <a:defRPr/>
            </a:pPr>
            <a:r>
              <a:rPr lang="en-US" sz="1800" b="1" dirty="0" smtClean="0"/>
              <a:t>DDS</a:t>
            </a:r>
          </a:p>
          <a:p>
            <a:pPr marL="0" indent="0">
              <a:buFont typeface="Arial" charset="0"/>
              <a:buNone/>
              <a:defRPr/>
            </a:pPr>
            <a:endParaRPr lang="en-US" sz="1800" dirty="0"/>
          </a:p>
          <a:p>
            <a:pPr marL="0" indent="0">
              <a:buFont typeface="Arial" charset="0"/>
              <a:buNone/>
              <a:defRPr/>
            </a:pPr>
            <a:r>
              <a:rPr lang="en-US" sz="1800" dirty="0" smtClean="0"/>
              <a:t>[------------------------------------------]</a:t>
            </a:r>
          </a:p>
          <a:p>
            <a:pPr marL="0" indent="0">
              <a:buFont typeface="Arial" charset="0"/>
              <a:buNone/>
              <a:defRPr/>
            </a:pPr>
            <a:r>
              <a:rPr lang="en-US" sz="1800" dirty="0" smtClean="0"/>
              <a:t>&gt;500 Billable Procedures</a:t>
            </a:r>
          </a:p>
          <a:p>
            <a:pPr marL="0" indent="0">
              <a:buFont typeface="Arial" charset="0"/>
              <a:buNone/>
              <a:defRPr/>
            </a:pPr>
            <a:r>
              <a:rPr lang="en-US" dirty="0"/>
              <a:t>	</a:t>
            </a:r>
            <a:r>
              <a:rPr lang="en-US" dirty="0" smtClean="0"/>
              <a:t>			</a:t>
            </a:r>
            <a:r>
              <a:rPr lang="en-US" sz="800" dirty="0" smtClean="0"/>
              <a:t>Source: Dr. Louis </a:t>
            </a:r>
            <a:r>
              <a:rPr lang="en-US" sz="800" dirty="0" err="1" smtClean="0"/>
              <a:t>Fiset</a:t>
            </a:r>
            <a:r>
              <a:rPr lang="en-US" sz="800" dirty="0" smtClean="0"/>
              <a:t>, BA-DDS-University of Washington</a:t>
            </a:r>
            <a:endParaRPr lang="en-US" sz="800"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057400"/>
            <a:ext cx="4159814"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977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POWERPOINTVERSION" val="14.0"/>
  <p:tag name="TASKPANEKEY" val="331a7e86-707b-4175-a12d-ab538d5f50f0"/>
  <p:tag name="TPFULLVERSION" val="4.3.2.1178"/>
  <p:tag name="EXPANDSHOWBAR" val="True"/>
  <p:tag name="LUIDIAENABLED" val="False"/>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AvalancheTemplate_9703">
  <a:themeElements>
    <a:clrScheme name="Custom 2">
      <a:dk1>
        <a:sysClr val="windowText" lastClr="000000"/>
      </a:dk1>
      <a:lt1>
        <a:sysClr val="window" lastClr="FFFFFF"/>
      </a:lt1>
      <a:dk2>
        <a:srgbClr val="4F271C"/>
      </a:dk2>
      <a:lt2>
        <a:srgbClr val="F8EDC5"/>
      </a:lt2>
      <a:accent1>
        <a:srgbClr val="3891A7"/>
      </a:accent1>
      <a:accent2>
        <a:srgbClr val="F1DB8C"/>
      </a:accent2>
      <a:accent3>
        <a:srgbClr val="C32D2E"/>
      </a:accent3>
      <a:accent4>
        <a:srgbClr val="637F26"/>
      </a:accent4>
      <a:accent5>
        <a:srgbClr val="964305"/>
      </a:accent5>
      <a:accent6>
        <a:srgbClr val="475A8D"/>
      </a:accent6>
      <a:hlink>
        <a:srgbClr val="4F271C"/>
      </a:hlink>
      <a:folHlink>
        <a:srgbClr val="AA8A14"/>
      </a:folHlink>
    </a:clrScheme>
    <a:fontScheme name="NPAIHB1">
      <a:majorFont>
        <a:latin typeface="Georgia"/>
        <a:ea typeface=""/>
        <a:cs typeface=""/>
      </a:majorFont>
      <a:minorFont>
        <a:latin typeface="Trebuchet MS"/>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Civic</Template>
  <TotalTime>14182</TotalTime>
  <Words>3749</Words>
  <Application>Microsoft Office PowerPoint</Application>
  <PresentationFormat>On-screen Show (4:3)</PresentationFormat>
  <Paragraphs>329</Paragraphs>
  <Slides>29</Slides>
  <Notes>24</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Civic</vt:lpstr>
      <vt:lpstr>AvalancheTemplate_9703</vt:lpstr>
      <vt:lpstr>Dental Health Aide Therapists</vt:lpstr>
      <vt:lpstr> Building a 21st Century Health Team </vt:lpstr>
      <vt:lpstr>The Alaska Community Health Aide Program</vt:lpstr>
      <vt:lpstr>Health Aide Program Key Components</vt:lpstr>
      <vt:lpstr>What is CHAP</vt:lpstr>
      <vt:lpstr>CHAP Training Program Expansion in Alaska</vt:lpstr>
      <vt:lpstr>Historical Trauma and Lack of Culturally Competent Providers</vt:lpstr>
      <vt:lpstr>Tribal Health System Needs:</vt:lpstr>
      <vt:lpstr>Alaska DHAT Scope of Practice and training</vt:lpstr>
      <vt:lpstr>Dental Health Aide Therapy Programs </vt:lpstr>
      <vt:lpstr>Dental Therapists in Action</vt:lpstr>
      <vt:lpstr>Yukon-Kuskokwim Health Corporation in Alaska</vt:lpstr>
      <vt:lpstr>We           better outcomes! </vt:lpstr>
      <vt:lpstr>Adults: 2006-2015*</vt:lpstr>
      <vt:lpstr>Financial Impact of Expanding the Dental Team</vt:lpstr>
      <vt:lpstr>What we are working on</vt:lpstr>
      <vt:lpstr>Confederated Tribes of Coos Lower Umpqua and Siuslaw Indians (OR)</vt:lpstr>
      <vt:lpstr>Coquille Indian Tribe (OR)</vt:lpstr>
      <vt:lpstr>Swinomish Indian Tribal Community (WA)</vt:lpstr>
      <vt:lpstr>Lummi Nation (WA)</vt:lpstr>
      <vt:lpstr>The Confederated Tribes of the Colville Reservation (WA)</vt:lpstr>
      <vt:lpstr>Coeur d’Alene Tribe of Indians (ID)</vt:lpstr>
      <vt:lpstr>NARA Dental Clinic (OR)</vt:lpstr>
      <vt:lpstr>Swinomish Today</vt:lpstr>
      <vt:lpstr>Swinomish Today</vt:lpstr>
      <vt:lpstr>Major Milestones</vt:lpstr>
      <vt:lpstr>Next Steps</vt:lpstr>
      <vt:lpstr>PowerPoint Presentation</vt:lpstr>
      <vt:lpstr>Northwest Portland Area Indian Health Board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Scraig</dc:creator>
  <cp:lastModifiedBy>Lisa Griggs</cp:lastModifiedBy>
  <cp:revision>412</cp:revision>
  <cp:lastPrinted>2015-07-09T16:18:58Z</cp:lastPrinted>
  <dcterms:created xsi:type="dcterms:W3CDTF">2012-02-04T16:52:15Z</dcterms:created>
  <dcterms:modified xsi:type="dcterms:W3CDTF">2017-07-14T17:43:22Z</dcterms:modified>
</cp:coreProperties>
</file>