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56" r:id="rId2"/>
    <p:sldId id="519" r:id="rId3"/>
    <p:sldId id="533" r:id="rId4"/>
    <p:sldId id="542" r:id="rId5"/>
    <p:sldId id="570" r:id="rId6"/>
    <p:sldId id="571" r:id="rId7"/>
    <p:sldId id="27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oskey, Asha (IHS/POR)" initials="PA(" lastIdx="3" clrIdx="0">
    <p:extLst>
      <p:ext uri="{19B8F6BF-5375-455C-9EA6-DF929625EA0E}">
        <p15:presenceInfo xmlns:p15="http://schemas.microsoft.com/office/powerpoint/2012/main" userId="S-1-5-21-1547161642-606747145-682003330-2812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68599" autoAdjust="0"/>
  </p:normalViewPr>
  <p:slideViewPr>
    <p:cSldViewPr>
      <p:cViewPr varScale="1">
        <p:scale>
          <a:sx n="72" d="100"/>
          <a:sy n="72" d="100"/>
        </p:scale>
        <p:origin x="1386" y="4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649"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3970135" y="0"/>
            <a:ext cx="3038648" cy="465138"/>
          </a:xfrm>
          <a:prstGeom prst="rect">
            <a:avLst/>
          </a:prstGeom>
        </p:spPr>
        <p:txBody>
          <a:bodyPr vert="horz" lIns="91427" tIns="45713" rIns="91427" bIns="45713" rtlCol="0"/>
          <a:lstStyle>
            <a:lvl1pPr algn="r">
              <a:defRPr sz="1200"/>
            </a:lvl1pPr>
          </a:lstStyle>
          <a:p>
            <a:fld id="{E309F8E3-914E-4753-A5D9-282F1E1594A4}" type="datetimeFigureOut">
              <a:rPr lang="en-US" smtClean="0"/>
              <a:t>7/18/2017</a:t>
            </a:fld>
            <a:endParaRPr lang="en-US" dirty="0"/>
          </a:p>
        </p:txBody>
      </p:sp>
      <p:sp>
        <p:nvSpPr>
          <p:cNvPr id="4" name="Footer Placeholder 3"/>
          <p:cNvSpPr>
            <a:spLocks noGrp="1"/>
          </p:cNvSpPr>
          <p:nvPr>
            <p:ph type="ftr" sz="quarter" idx="2"/>
          </p:nvPr>
        </p:nvSpPr>
        <p:spPr>
          <a:xfrm>
            <a:off x="2" y="8829675"/>
            <a:ext cx="3038649" cy="465138"/>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5" y="8829675"/>
            <a:ext cx="3038648" cy="465138"/>
          </a:xfrm>
          <a:prstGeom prst="rect">
            <a:avLst/>
          </a:prstGeom>
        </p:spPr>
        <p:txBody>
          <a:bodyPr vert="horz" lIns="91427" tIns="45713" rIns="91427" bIns="45713" rtlCol="0" anchor="b"/>
          <a:lstStyle>
            <a:lvl1pPr algn="r">
              <a:defRPr sz="1200"/>
            </a:lvl1pPr>
          </a:lstStyle>
          <a:p>
            <a:fld id="{1EA3E148-855A-4DE7-857A-19B320BD12F7}" type="slidenum">
              <a:rPr lang="en-US" smtClean="0"/>
              <a:t>‹#›</a:t>
            </a:fld>
            <a:endParaRPr lang="en-US" dirty="0"/>
          </a:p>
        </p:txBody>
      </p:sp>
    </p:spTree>
    <p:extLst>
      <p:ext uri="{BB962C8B-B14F-4D97-AF65-F5344CB8AC3E}">
        <p14:creationId xmlns:p14="http://schemas.microsoft.com/office/powerpoint/2010/main" val="2126604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649" cy="465138"/>
          </a:xfrm>
          <a:prstGeom prst="rect">
            <a:avLst/>
          </a:prstGeom>
        </p:spPr>
        <p:txBody>
          <a:bodyPr vert="horz" lIns="91416" tIns="45708" rIns="91416" bIns="45708" rtlCol="0"/>
          <a:lstStyle>
            <a:lvl1pPr algn="l">
              <a:defRPr sz="1200"/>
            </a:lvl1pPr>
          </a:lstStyle>
          <a:p>
            <a:endParaRPr lang="en-US" dirty="0"/>
          </a:p>
        </p:txBody>
      </p:sp>
      <p:sp>
        <p:nvSpPr>
          <p:cNvPr id="3" name="Date Placeholder 2"/>
          <p:cNvSpPr>
            <a:spLocks noGrp="1"/>
          </p:cNvSpPr>
          <p:nvPr>
            <p:ph type="dt" idx="1"/>
          </p:nvPr>
        </p:nvSpPr>
        <p:spPr>
          <a:xfrm>
            <a:off x="3970135" y="0"/>
            <a:ext cx="3038648" cy="465138"/>
          </a:xfrm>
          <a:prstGeom prst="rect">
            <a:avLst/>
          </a:prstGeom>
        </p:spPr>
        <p:txBody>
          <a:bodyPr vert="horz" lIns="91416" tIns="45708" rIns="91416" bIns="45708" rtlCol="0"/>
          <a:lstStyle>
            <a:lvl1pPr algn="r">
              <a:defRPr sz="1200"/>
            </a:lvl1pPr>
          </a:lstStyle>
          <a:p>
            <a:fld id="{A78A9759-1886-4F1C-BD7E-1DACA9D8593C}" type="datetimeFigureOut">
              <a:rPr lang="en-US" smtClean="0"/>
              <a:t>7/18/2017</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416" tIns="45708" rIns="91416" bIns="45708" rtlCol="0" anchor="ctr"/>
          <a:lstStyle/>
          <a:p>
            <a:endParaRPr lang="en-US" dirty="0"/>
          </a:p>
        </p:txBody>
      </p:sp>
      <p:sp>
        <p:nvSpPr>
          <p:cNvPr id="5" name="Notes Placeholder 4"/>
          <p:cNvSpPr>
            <a:spLocks noGrp="1"/>
          </p:cNvSpPr>
          <p:nvPr>
            <p:ph type="body" sz="quarter" idx="3"/>
          </p:nvPr>
        </p:nvSpPr>
        <p:spPr>
          <a:xfrm>
            <a:off x="701848" y="4416436"/>
            <a:ext cx="5608320" cy="4183063"/>
          </a:xfrm>
          <a:prstGeom prst="rect">
            <a:avLst/>
          </a:prstGeom>
        </p:spPr>
        <p:txBody>
          <a:bodyPr vert="horz" lIns="91416" tIns="45708" rIns="91416" bIns="457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9" y="8829675"/>
            <a:ext cx="3038649" cy="465138"/>
          </a:xfrm>
          <a:prstGeom prst="rect">
            <a:avLst/>
          </a:prstGeom>
        </p:spPr>
        <p:txBody>
          <a:bodyPr vert="horz" lIns="91416" tIns="45708" rIns="91416" bIns="457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5" y="8829675"/>
            <a:ext cx="3038648" cy="465138"/>
          </a:xfrm>
          <a:prstGeom prst="rect">
            <a:avLst/>
          </a:prstGeom>
        </p:spPr>
        <p:txBody>
          <a:bodyPr vert="horz" lIns="91416" tIns="45708" rIns="91416" bIns="45708" rtlCol="0" anchor="b"/>
          <a:lstStyle>
            <a:lvl1pPr algn="r">
              <a:defRPr sz="1200"/>
            </a:lvl1pPr>
          </a:lstStyle>
          <a:p>
            <a:fld id="{C85B0A02-D819-448E-8BCA-1DD395A4E017}" type="slidenum">
              <a:rPr lang="en-US" smtClean="0"/>
              <a:t>‹#›</a:t>
            </a:fld>
            <a:endParaRPr lang="en-US" dirty="0"/>
          </a:p>
        </p:txBody>
      </p:sp>
    </p:spTree>
    <p:extLst>
      <p:ext uri="{BB962C8B-B14F-4D97-AF65-F5344CB8AC3E}">
        <p14:creationId xmlns:p14="http://schemas.microsoft.com/office/powerpoint/2010/main" val="4013836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a:t>
            </a:fld>
            <a:endParaRPr lang="en-US" dirty="0"/>
          </a:p>
        </p:txBody>
      </p:sp>
    </p:spTree>
    <p:extLst>
      <p:ext uri="{BB962C8B-B14F-4D97-AF65-F5344CB8AC3E}">
        <p14:creationId xmlns:p14="http://schemas.microsoft.com/office/powerpoint/2010/main" val="2488455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2</a:t>
            </a:fld>
            <a:endParaRPr lang="en-US" dirty="0"/>
          </a:p>
        </p:txBody>
      </p:sp>
    </p:spTree>
    <p:extLst>
      <p:ext uri="{BB962C8B-B14F-4D97-AF65-F5344CB8AC3E}">
        <p14:creationId xmlns:p14="http://schemas.microsoft.com/office/powerpoint/2010/main" val="2843941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3</a:t>
            </a:fld>
            <a:endParaRPr lang="en-US" dirty="0"/>
          </a:p>
        </p:txBody>
      </p:sp>
    </p:spTree>
    <p:extLst>
      <p:ext uri="{BB962C8B-B14F-4D97-AF65-F5344CB8AC3E}">
        <p14:creationId xmlns:p14="http://schemas.microsoft.com/office/powerpoint/2010/main" val="3202479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endParaRPr lang="en-US" b="1" dirty="0"/>
          </a:p>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4</a:t>
            </a:fld>
            <a:endParaRPr lang="en-US" dirty="0"/>
          </a:p>
        </p:txBody>
      </p:sp>
    </p:spTree>
    <p:extLst>
      <p:ext uri="{BB962C8B-B14F-4D97-AF65-F5344CB8AC3E}">
        <p14:creationId xmlns:p14="http://schemas.microsoft.com/office/powerpoint/2010/main" val="1047781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5</a:t>
            </a:fld>
            <a:endParaRPr lang="en-US" dirty="0"/>
          </a:p>
        </p:txBody>
      </p:sp>
    </p:spTree>
    <p:extLst>
      <p:ext uri="{BB962C8B-B14F-4D97-AF65-F5344CB8AC3E}">
        <p14:creationId xmlns:p14="http://schemas.microsoft.com/office/powerpoint/2010/main" val="4169968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6</a:t>
            </a:fld>
            <a:endParaRPr lang="en-US" dirty="0"/>
          </a:p>
        </p:txBody>
      </p:sp>
    </p:spTree>
    <p:extLst>
      <p:ext uri="{BB962C8B-B14F-4D97-AF65-F5344CB8AC3E}">
        <p14:creationId xmlns:p14="http://schemas.microsoft.com/office/powerpoint/2010/main" val="2836779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7</a:t>
            </a:fld>
            <a:endParaRPr lang="en-US" dirty="0"/>
          </a:p>
        </p:txBody>
      </p:sp>
    </p:spTree>
    <p:extLst>
      <p:ext uri="{BB962C8B-B14F-4D97-AF65-F5344CB8AC3E}">
        <p14:creationId xmlns:p14="http://schemas.microsoft.com/office/powerpoint/2010/main" val="2059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6637991-C83F-4E28-985A-DA5670F7A21B}"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D6637991-C83F-4E28-985A-DA5670F7A21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D985E49-3E3E-4FCA-B03B-5CEE78AEC2E8}" type="datetimeFigureOut">
              <a:rPr lang="en-US" smtClean="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985E49-3E3E-4FCA-B03B-5CEE78AEC2E8}" type="datetimeFigureOut">
              <a:rPr lang="en-US" smtClean="0"/>
              <a:t>7/18/2017</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637991-C83F-4E28-985A-DA5670F7A21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ihs.gov/aboutihs/keyleaders/" TargetMode="External"/><Relationship Id="rId5" Type="http://schemas.openxmlformats.org/officeDocument/2006/relationships/image" Target="../media/image6.png"/><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www.ihs.gov/dstn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surveymonkey.com/r/ODSCT" TargetMode="External"/><Relationship Id="rId5" Type="http://schemas.openxmlformats.org/officeDocument/2006/relationships/image" Target="../media/image6.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hs.gov/newsroom/triballeaderletters/" TargetMode="External"/><Relationship Id="rId5" Type="http://schemas.openxmlformats.org/officeDocument/2006/relationships/image" Target="../media/image6.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cvent.com/events/2017-ai-an-national-behavioral-health-conference/event-summary-31de468d0e6748f8853fc8dec152a2f0.aspx" TargetMode="External"/><Relationship Id="rId5" Type="http://schemas.openxmlformats.org/officeDocument/2006/relationships/image" Target="../media/image6.pn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diabetesinindiancountry.com/ehome/index.php?eventid=235113&amp;" TargetMode="External"/><Relationship Id="rId5" Type="http://schemas.openxmlformats.org/officeDocument/2006/relationships/image" Target="../media/image6.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229600" cy="1676400"/>
          </a:xfrm>
        </p:spPr>
        <p:txBody>
          <a:bodyPr>
            <a:normAutofit fontScale="90000"/>
          </a:bodyPr>
          <a:lstStyle/>
          <a:p>
            <a:pPr algn="ctr"/>
            <a:r>
              <a:rPr lang="en-US" b="1" dirty="0">
                <a:solidFill>
                  <a:schemeClr val="bg1"/>
                </a:solidFill>
                <a:latin typeface="Arial" pitchFamily="34" charset="0"/>
                <a:cs typeface="Arial" pitchFamily="34" charset="0"/>
              </a:rPr>
              <a:t>Indian Health Service</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Portland Area Director’s Update</a:t>
            </a:r>
          </a:p>
        </p:txBody>
      </p:sp>
      <p:sp>
        <p:nvSpPr>
          <p:cNvPr id="3" name="Subtitle 2"/>
          <p:cNvSpPr>
            <a:spLocks noGrp="1"/>
          </p:cNvSpPr>
          <p:nvPr>
            <p:ph type="subTitle" idx="1"/>
          </p:nvPr>
        </p:nvSpPr>
        <p:spPr>
          <a:xfrm>
            <a:off x="685800" y="4572000"/>
            <a:ext cx="7772400" cy="1905000"/>
          </a:xfrm>
        </p:spPr>
        <p:txBody>
          <a:bodyPr>
            <a:normAutofit/>
          </a:bodyPr>
          <a:lstStyle/>
          <a:p>
            <a:pPr algn="ctr">
              <a:lnSpc>
                <a:spcPct val="80000"/>
              </a:lnSpc>
            </a:pPr>
            <a:r>
              <a:rPr lang="en-US" sz="2400" b="1" dirty="0">
                <a:solidFill>
                  <a:schemeClr val="bg1"/>
                </a:solidFill>
                <a:latin typeface="Arial" pitchFamily="34" charset="0"/>
                <a:cs typeface="Arial" pitchFamily="34" charset="0"/>
              </a:rPr>
              <a:t>Dean M Seyler - Area Director</a:t>
            </a:r>
          </a:p>
          <a:p>
            <a:pPr algn="ctr">
              <a:lnSpc>
                <a:spcPct val="80000"/>
              </a:lnSpc>
            </a:pPr>
            <a:r>
              <a:rPr lang="en-US" sz="2400" b="1" dirty="0" smtClean="0">
                <a:solidFill>
                  <a:schemeClr val="bg1"/>
                </a:solidFill>
                <a:latin typeface="Arial" pitchFamily="34" charset="0"/>
                <a:cs typeface="Arial" pitchFamily="34" charset="0"/>
              </a:rPr>
              <a:t>July </a:t>
            </a:r>
            <a:r>
              <a:rPr lang="en-US" sz="2400" b="1" dirty="0" smtClean="0">
                <a:solidFill>
                  <a:schemeClr val="bg1"/>
                </a:solidFill>
                <a:latin typeface="Arial" pitchFamily="34" charset="0"/>
                <a:cs typeface="Arial" pitchFamily="34" charset="0"/>
              </a:rPr>
              <a:t>19, </a:t>
            </a:r>
            <a:r>
              <a:rPr lang="en-US" sz="2400" b="1" dirty="0">
                <a:solidFill>
                  <a:schemeClr val="bg1"/>
                </a:solidFill>
                <a:latin typeface="Arial" pitchFamily="34" charset="0"/>
                <a:cs typeface="Arial" pitchFamily="34" charset="0"/>
              </a:rPr>
              <a:t>2017</a:t>
            </a:r>
          </a:p>
          <a:p>
            <a:r>
              <a:rPr lang="en-US" sz="2400" b="1" dirty="0">
                <a:solidFill>
                  <a:schemeClr val="bg1"/>
                </a:solidFill>
                <a:latin typeface="+mj-lt"/>
              </a:rPr>
              <a:t>Cow Creek Seven Feathers Casino/Resort</a:t>
            </a:r>
          </a:p>
          <a:p>
            <a:r>
              <a:rPr lang="en-US" sz="2400" b="1" dirty="0" smtClean="0">
                <a:solidFill>
                  <a:schemeClr val="bg1"/>
                </a:solidFill>
                <a:latin typeface="+mj-lt"/>
              </a:rPr>
              <a:t>14</a:t>
            </a:r>
            <a:r>
              <a:rPr lang="en-US" sz="2400" b="1" baseline="30000" dirty="0" smtClean="0">
                <a:solidFill>
                  <a:schemeClr val="bg1"/>
                </a:solidFill>
                <a:latin typeface="+mj-lt"/>
              </a:rPr>
              <a:t>th</a:t>
            </a:r>
            <a:r>
              <a:rPr lang="en-US" sz="2400" b="1" dirty="0" smtClean="0">
                <a:solidFill>
                  <a:schemeClr val="bg1"/>
                </a:solidFill>
                <a:latin typeface="+mj-lt"/>
              </a:rPr>
              <a:t> Joint Board of Directors</a:t>
            </a:r>
            <a:r>
              <a:rPr lang="en-US" sz="2400" b="1" dirty="0" smtClean="0">
                <a:solidFill>
                  <a:schemeClr val="bg1"/>
                </a:solidFill>
                <a:latin typeface="+mj-lt"/>
              </a:rPr>
              <a:t> </a:t>
            </a:r>
            <a:r>
              <a:rPr lang="en-US" sz="2400" b="1" dirty="0" smtClean="0">
                <a:solidFill>
                  <a:schemeClr val="bg1"/>
                </a:solidFill>
                <a:latin typeface="+mj-lt"/>
              </a:rPr>
              <a:t>Meeting</a:t>
            </a:r>
            <a:endParaRPr lang="en-US" sz="2400" b="1" dirty="0">
              <a:solidFill>
                <a:schemeClr val="bg1"/>
              </a:solidFill>
              <a:latin typeface="+mj-l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0" name="Picture 1" descr="image001"/>
          <p:cNvPicPr>
            <a:picLocks noChangeAspect="1" noChangeArrowheads="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2209800" y="2362200"/>
            <a:ext cx="1478280" cy="147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81600" y="2362200"/>
            <a:ext cx="1662664" cy="149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37328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9060" y="1886393"/>
            <a:ext cx="8686800" cy="479203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r>
              <a:rPr lang="en-US" b="1" u="sng" kern="0" dirty="0" smtClean="0">
                <a:solidFill>
                  <a:srgbClr val="000000"/>
                </a:solidFill>
                <a:latin typeface="Arial"/>
              </a:rPr>
              <a:t>Current IHS Headquarters Senior Leadership </a:t>
            </a:r>
          </a:p>
          <a:p>
            <a:pPr marL="800100" lvl="1" indent="-342900" fontAlgn="base">
              <a:spcAft>
                <a:spcPct val="0"/>
              </a:spcAft>
              <a:buClrTx/>
              <a:buSzTx/>
              <a:buFont typeface="Wingdings" panose="05000000000000000000" pitchFamily="2" charset="2"/>
              <a:buChar char="v"/>
              <a:defRPr/>
            </a:pPr>
            <a:r>
              <a:rPr lang="en-US" b="1" dirty="0" smtClean="0">
                <a:solidFill>
                  <a:schemeClr val="bg1"/>
                </a:solidFill>
                <a:latin typeface="+mj-lt"/>
              </a:rPr>
              <a:t>RADM Michael Weahkee – Acting Director</a:t>
            </a:r>
          </a:p>
          <a:p>
            <a:pPr marL="800100" lvl="1" indent="-342900" fontAlgn="base">
              <a:spcAft>
                <a:spcPct val="0"/>
              </a:spcAft>
              <a:buClrTx/>
              <a:buSzTx/>
              <a:buFont typeface="Wingdings" panose="05000000000000000000" pitchFamily="2" charset="2"/>
              <a:buChar char="v"/>
              <a:defRPr/>
            </a:pPr>
            <a:r>
              <a:rPr lang="en-US" b="1" dirty="0" smtClean="0">
                <a:solidFill>
                  <a:schemeClr val="bg1"/>
                </a:solidFill>
                <a:latin typeface="+mj-lt"/>
              </a:rPr>
              <a:t>RADM Chris Buchanan – Deputy Director</a:t>
            </a:r>
            <a:endParaRPr lang="en-US" b="1"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Elizabeth A. Fowler – Deputy Director for Management Operations</a:t>
            </a:r>
          </a:p>
          <a:p>
            <a:pPr marL="800100" lvl="1" indent="-342900" fontAlgn="base">
              <a:spcAft>
                <a:spcPct val="0"/>
              </a:spcAft>
              <a:buClrTx/>
              <a:buSzTx/>
              <a:buFont typeface="Wingdings" panose="05000000000000000000" pitchFamily="2" charset="2"/>
              <a:buChar char="v"/>
              <a:defRPr/>
            </a:pPr>
            <a:r>
              <a:rPr lang="en-US" b="1" dirty="0" smtClean="0">
                <a:solidFill>
                  <a:schemeClr val="bg1"/>
                </a:solidFill>
                <a:latin typeface="+mj-lt"/>
              </a:rPr>
              <a:t>CAPT Michael Toedt, M.D. – Chief Medical Officer</a:t>
            </a: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Jonathan Merrell – Acting Deputy Director for Quality Health Care</a:t>
            </a: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P. Benjamin Smith – Deputy Director for Intergovernmental Affairs</a:t>
            </a: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RADM Kevin Meeks – Acting Deputy Director of Field Operations</a:t>
            </a: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RADM Kelly M. Taylor – Acting Chief of Staff </a:t>
            </a:r>
          </a:p>
          <a:p>
            <a:pPr marL="457200" lvl="1" indent="0" fontAlgn="base">
              <a:spcAft>
                <a:spcPct val="0"/>
              </a:spcAft>
              <a:buClrTx/>
              <a:buSzTx/>
              <a:defRPr/>
            </a:pPr>
            <a:r>
              <a:rPr lang="en-US" dirty="0" smtClean="0">
                <a:solidFill>
                  <a:schemeClr val="bg1"/>
                </a:solidFill>
                <a:latin typeface="+mj-lt"/>
                <a:hlinkClick r:id="rId6"/>
              </a:rPr>
              <a:t>https</a:t>
            </a:r>
            <a:r>
              <a:rPr lang="en-US" dirty="0">
                <a:solidFill>
                  <a:schemeClr val="bg1"/>
                </a:solidFill>
                <a:latin typeface="+mj-lt"/>
                <a:hlinkClick r:id="rId6"/>
              </a:rPr>
              <a:t>://www.ihs.gov/aboutihs/keyleaders</a:t>
            </a:r>
            <a:r>
              <a:rPr lang="en-US" dirty="0" smtClean="0">
                <a:solidFill>
                  <a:schemeClr val="bg1"/>
                </a:solidFill>
                <a:latin typeface="+mj-lt"/>
                <a:hlinkClick r:id="rId6"/>
              </a:rPr>
              <a:t>/</a:t>
            </a:r>
            <a:endParaRPr lang="en-US" dirty="0" smtClean="0">
              <a:solidFill>
                <a:schemeClr val="bg1"/>
              </a:solidFill>
              <a:latin typeface="+mj-lt"/>
            </a:endParaRPr>
          </a:p>
          <a:p>
            <a:pPr marL="457200" lvl="1" indent="0" fontAlgn="base">
              <a:spcAft>
                <a:spcPct val="0"/>
              </a:spcAft>
              <a:buClrTx/>
              <a:buSzTx/>
              <a:defRPr/>
            </a:pPr>
            <a:endParaRPr lang="en-US"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dirty="0">
              <a:solidFill>
                <a:schemeClr val="bg1"/>
              </a:solidFill>
              <a:latin typeface="+mj-lt"/>
            </a:endParaRPr>
          </a:p>
          <a:p>
            <a:pPr marL="457200" lvl="1" indent="0" fontAlgn="base">
              <a:spcAft>
                <a:spcPct val="0"/>
              </a:spcAft>
              <a:buClrTx/>
              <a:buSzTx/>
              <a:defRPr/>
            </a:pPr>
            <a:endParaRPr lang="en-US" sz="2200"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200" b="1" kern="0" dirty="0">
              <a:solidFill>
                <a:srgbClr val="000000"/>
              </a:solidFill>
              <a:latin typeface="+mj-lt"/>
            </a:endParaRPr>
          </a:p>
          <a:p>
            <a:pPr marL="457200" lvl="1" indent="0" fontAlgn="base">
              <a:spcAft>
                <a:spcPct val="0"/>
              </a:spcAft>
              <a:buClrTx/>
              <a:buSzTx/>
              <a:defRPr/>
            </a:pPr>
            <a:endParaRPr lang="en-US" sz="2400" b="1" kern="0" dirty="0">
              <a:solidFill>
                <a:srgbClr val="000000"/>
              </a:solidFill>
              <a:latin typeface="+mj-lt"/>
            </a:endParaRPr>
          </a:p>
          <a:p>
            <a:pPr marL="1138428" lvl="1" indent="-342900">
              <a:buClrTx/>
              <a:buSzTx/>
              <a:buFont typeface="Wingdings" panose="05000000000000000000" pitchFamily="2" charset="2"/>
              <a:buChar char="v"/>
            </a:pPr>
            <a:endParaRPr lang="en-US" sz="2400" dirty="0">
              <a:solidFill>
                <a:schemeClr val="bg1"/>
              </a:solidFill>
              <a:latin typeface="+mj-lt"/>
            </a:endParaRPr>
          </a:p>
        </p:txBody>
      </p:sp>
      <p:sp>
        <p:nvSpPr>
          <p:cNvPr id="3" name="TextBox 2"/>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3803658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934200" cy="1477962"/>
          </a:xfrm>
        </p:spPr>
        <p:txBody>
          <a:bodyPr>
            <a:normAutofit/>
          </a:bodyPr>
          <a:lstStyle/>
          <a:p>
            <a:r>
              <a:rPr lang="en-US" sz="4800" dirty="0">
                <a:solidFill>
                  <a:prstClr val="black"/>
                </a:solidFill>
              </a:rPr>
              <a:t/>
            </a:r>
            <a:br>
              <a:rPr lang="en-US" sz="4800" dirty="0">
                <a:solidFill>
                  <a:prstClr val="black"/>
                </a:solidFill>
              </a:rPr>
            </a:b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10886" y="1524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48600" y="-20683"/>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10886" y="1259477"/>
            <a:ext cx="9056914" cy="5750923"/>
          </a:xfrm>
          <a:prstGeom prst="rect">
            <a:avLst/>
          </a:prstGeom>
        </p:spPr>
        <p:txBody>
          <a:bodyPr vert="horz" anchor="t">
            <a:normAutofit fontScale="775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a:buClr>
                <a:schemeClr val="bg1">
                  <a:lumMod val="75000"/>
                  <a:lumOff val="25000"/>
                </a:schemeClr>
              </a:buClr>
            </a:pPr>
            <a:endParaRPr lang="en-US" sz="2400" b="1" dirty="0">
              <a:solidFill>
                <a:schemeClr val="bg1"/>
              </a:solidFill>
              <a:latin typeface="+mj-lt"/>
            </a:endParaRPr>
          </a:p>
          <a:p>
            <a:pPr marL="0">
              <a:buClr>
                <a:schemeClr val="bg1">
                  <a:lumMod val="75000"/>
                  <a:lumOff val="25000"/>
                </a:schemeClr>
              </a:buClr>
            </a:pPr>
            <a:endParaRPr lang="en-US" sz="2200" dirty="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r>
              <a:rPr lang="en-US" sz="3800" b="1" u="sng" dirty="0" smtClean="0">
                <a:solidFill>
                  <a:schemeClr val="bg1"/>
                </a:solidFill>
                <a:latin typeface="Arial" panose="020B0604020202020204" pitchFamily="34" charset="0"/>
                <a:cs typeface="Arial" panose="020B0604020202020204" pitchFamily="34" charset="0"/>
              </a:rPr>
              <a:t>2015 &amp; 2016 IHS Directors Award Ceremony</a:t>
            </a: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Date: July 28, 2017</a:t>
            </a: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Location: Rockville, MD</a:t>
            </a:r>
          </a:p>
          <a:p>
            <a:pPr marL="1138428" lvl="1" indent="-342900">
              <a:buClr>
                <a:schemeClr val="bg1">
                  <a:lumMod val="75000"/>
                  <a:lumOff val="25000"/>
                </a:schemeClr>
              </a:buClr>
              <a:buFont typeface="Wingdings" pitchFamily="2" charset="2"/>
              <a:buChar char="v"/>
            </a:pPr>
            <a:r>
              <a:rPr lang="en-US" sz="2900" dirty="0">
                <a:solidFill>
                  <a:schemeClr val="bg1"/>
                </a:solidFill>
                <a:latin typeface="Arial" panose="020B0604020202020204" pitchFamily="34" charset="0"/>
                <a:cs typeface="Arial" panose="020B0604020202020204" pitchFamily="34" charset="0"/>
              </a:rPr>
              <a:t>Both Fiscal Year </a:t>
            </a:r>
            <a:r>
              <a:rPr lang="en-US" sz="2900" dirty="0" smtClean="0">
                <a:solidFill>
                  <a:schemeClr val="bg1"/>
                </a:solidFill>
                <a:latin typeface="Arial" panose="020B0604020202020204" pitchFamily="34" charset="0"/>
                <a:cs typeface="Arial" panose="020B0604020202020204" pitchFamily="34" charset="0"/>
              </a:rPr>
              <a:t>Recipients </a:t>
            </a:r>
            <a:r>
              <a:rPr lang="en-US" sz="2900" dirty="0">
                <a:solidFill>
                  <a:schemeClr val="bg1"/>
                </a:solidFill>
                <a:latin typeface="Arial" panose="020B0604020202020204" pitchFamily="34" charset="0"/>
                <a:cs typeface="Arial" panose="020B0604020202020204" pitchFamily="34" charset="0"/>
              </a:rPr>
              <a:t>will be </a:t>
            </a:r>
            <a:r>
              <a:rPr lang="en-US" sz="2900" dirty="0" smtClean="0">
                <a:solidFill>
                  <a:schemeClr val="bg1"/>
                </a:solidFill>
                <a:latin typeface="Arial" panose="020B0604020202020204" pitchFamily="34" charset="0"/>
                <a:cs typeface="Arial" panose="020B0604020202020204" pitchFamily="34" charset="0"/>
              </a:rPr>
              <a:t>recognized (FY15 &amp; FY16)</a:t>
            </a:r>
            <a:endParaRPr lang="en-US" sz="2900" dirty="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endParaRPr lang="en-US" sz="2200" dirty="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r>
              <a:rPr lang="en-US" sz="3800" b="1" u="sng" dirty="0" smtClean="0">
                <a:solidFill>
                  <a:schemeClr val="bg1"/>
                </a:solidFill>
                <a:latin typeface="Arial" panose="020B0604020202020204" pitchFamily="34" charset="0"/>
                <a:cs typeface="Arial" panose="020B0604020202020204" pitchFamily="34" charset="0"/>
              </a:rPr>
              <a:t>14</a:t>
            </a:r>
            <a:r>
              <a:rPr lang="en-US" sz="3800" b="1" u="sng" baseline="30000" dirty="0" smtClean="0">
                <a:solidFill>
                  <a:schemeClr val="bg1"/>
                </a:solidFill>
                <a:latin typeface="Arial" panose="020B0604020202020204" pitchFamily="34" charset="0"/>
                <a:cs typeface="Arial" panose="020B0604020202020204" pitchFamily="34" charset="0"/>
              </a:rPr>
              <a:t>th</a:t>
            </a:r>
            <a:r>
              <a:rPr lang="en-US" sz="3800" b="1" u="sng" dirty="0" smtClean="0">
                <a:solidFill>
                  <a:schemeClr val="bg1"/>
                </a:solidFill>
                <a:latin typeface="Arial" panose="020B0604020202020204" pitchFamily="34" charset="0"/>
                <a:cs typeface="Arial" panose="020B0604020202020204" pitchFamily="34" charset="0"/>
              </a:rPr>
              <a:t> Annual </a:t>
            </a:r>
            <a:r>
              <a:rPr lang="en-US" sz="3800" b="1" u="sng" dirty="0" smtClean="0">
                <a:solidFill>
                  <a:schemeClr val="bg1"/>
                </a:solidFill>
                <a:latin typeface="Arial" panose="020B0604020202020204" pitchFamily="34" charset="0"/>
                <a:cs typeface="Arial" panose="020B0604020202020204" pitchFamily="34" charset="0"/>
              </a:rPr>
              <a:t>Direct </a:t>
            </a:r>
            <a:r>
              <a:rPr lang="en-US" sz="3800" b="1" u="sng" dirty="0" smtClean="0">
                <a:solidFill>
                  <a:schemeClr val="bg1"/>
                </a:solidFill>
                <a:latin typeface="Arial" panose="020B0604020202020204" pitchFamily="34" charset="0"/>
                <a:cs typeface="Arial" panose="020B0604020202020204" pitchFamily="34" charset="0"/>
              </a:rPr>
              <a:t>Service Tribes National Meeting</a:t>
            </a:r>
            <a:endParaRPr lang="en-US" sz="3800" b="1" u="sng" dirty="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Dear Tribal Leader Letter July 14 2017 from RADM Weahkee</a:t>
            </a: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Date</a:t>
            </a:r>
            <a:r>
              <a:rPr lang="en-US" sz="2900" dirty="0" smtClean="0">
                <a:solidFill>
                  <a:schemeClr val="bg1"/>
                </a:solidFill>
                <a:latin typeface="Arial" panose="020B0604020202020204" pitchFamily="34" charset="0"/>
                <a:cs typeface="Arial" panose="020B0604020202020204" pitchFamily="34" charset="0"/>
              </a:rPr>
              <a:t>: August 2-3, 2017</a:t>
            </a: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Location: Boston, </a:t>
            </a:r>
            <a:r>
              <a:rPr lang="en-US" sz="2900" dirty="0" smtClean="0">
                <a:solidFill>
                  <a:schemeClr val="bg1"/>
                </a:solidFill>
                <a:latin typeface="Arial" panose="020B0604020202020204" pitchFamily="34" charset="0"/>
                <a:cs typeface="Arial" panose="020B0604020202020204" pitchFamily="34" charset="0"/>
              </a:rPr>
              <a:t>MA</a:t>
            </a: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hlinkClick r:id="rId6"/>
              </a:rPr>
              <a:t>https://www.surveymonkey.com/r/ODSCT</a:t>
            </a:r>
            <a:endParaRPr lang="en-US" sz="2900" dirty="0" smtClean="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hlinkClick r:id="rId7"/>
              </a:rPr>
              <a:t>http://www.ihs.gov/dstnm/</a:t>
            </a:r>
            <a:endParaRPr lang="en-US" sz="2900" dirty="0" smtClean="0">
              <a:solidFill>
                <a:schemeClr val="bg1"/>
              </a:solidFill>
              <a:latin typeface="Arial" panose="020B0604020202020204" pitchFamily="34" charset="0"/>
              <a:cs typeface="Arial" panose="020B0604020202020204" pitchFamily="34" charset="0"/>
            </a:endParaRPr>
          </a:p>
          <a:p>
            <a:pPr marL="795528" lvl="1" indent="0">
              <a:buClr>
                <a:schemeClr val="bg1">
                  <a:lumMod val="75000"/>
                  <a:lumOff val="25000"/>
                </a:schemeClr>
              </a:buClr>
            </a:pPr>
            <a:endParaRPr lang="en-US" dirty="0">
              <a:solidFill>
                <a:schemeClr val="bg1"/>
              </a:solidFill>
              <a:latin typeface="Arial" panose="020B0604020202020204" pitchFamily="34" charset="0"/>
              <a:cs typeface="Arial" panose="020B0604020202020204" pitchFamily="34" charset="0"/>
            </a:endParaRPr>
          </a:p>
          <a:p>
            <a:pPr marL="0">
              <a:buClr>
                <a:schemeClr val="bg1">
                  <a:lumMod val="75000"/>
                  <a:lumOff val="25000"/>
                </a:schemeClr>
              </a:buClr>
            </a:pPr>
            <a:r>
              <a:rPr lang="en-US" sz="2200" dirty="0">
                <a:solidFill>
                  <a:schemeClr val="bg1"/>
                </a:solidFill>
                <a:latin typeface="Arial" panose="020B0604020202020204" pitchFamily="34" charset="0"/>
                <a:cs typeface="Arial" panose="020B0604020202020204" pitchFamily="34" charset="0"/>
              </a:rPr>
              <a:t>	</a:t>
            </a:r>
          </a:p>
          <a:p>
            <a:pPr marL="342900" lvl="0" indent="-342900">
              <a:buClrTx/>
              <a:buSzTx/>
              <a:buFont typeface="Wingdings" panose="05000000000000000000" pitchFamily="2" charset="2"/>
              <a:buChar char="v"/>
            </a:pPr>
            <a:endParaRPr lang="en-US" b="1" dirty="0">
              <a:solidFill>
                <a:prstClr val="black"/>
              </a:solidFill>
              <a:latin typeface="Arial" panose="020B0604020202020204" pitchFamily="34" charset="0"/>
              <a:cs typeface="Arial" panose="020B0604020202020204" pitchFamily="34" charset="0"/>
            </a:endParaRPr>
          </a:p>
          <a:p>
            <a:pPr marL="795528" lvl="1" indent="0">
              <a:buClr>
                <a:schemeClr val="bg1">
                  <a:lumMod val="75000"/>
                  <a:lumOff val="25000"/>
                </a:schemeClr>
              </a:buClr>
            </a:pPr>
            <a:endParaRPr lang="en-US" sz="2200" b="1" dirty="0">
              <a:solidFill>
                <a:schemeClr val="bg1"/>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291366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0" y="1579741"/>
            <a:ext cx="8686800" cy="5273040"/>
          </a:xfrm>
          <a:prstGeom prst="rect">
            <a:avLst/>
          </a:prstGeom>
        </p:spPr>
        <p:txBody>
          <a:bodyPr vert="horz" anchor="t">
            <a:normAutofit fontScale="550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r>
              <a:rPr lang="en-US" sz="4400" b="1" u="sng" kern="0" dirty="0" smtClean="0">
                <a:solidFill>
                  <a:srgbClr val="000000"/>
                </a:solidFill>
                <a:latin typeface="Arial"/>
              </a:rPr>
              <a:t>Dear Tribal and Urban Leaders letters</a:t>
            </a:r>
            <a:endParaRPr lang="en-US" sz="4400" b="1" kern="0" dirty="0">
              <a:solidFill>
                <a:srgbClr val="000000"/>
              </a:solidFill>
              <a:latin typeface="Arial"/>
            </a:endParaRPr>
          </a:p>
          <a:p>
            <a:pPr marL="0">
              <a:buClr>
                <a:schemeClr val="bg1">
                  <a:lumMod val="75000"/>
                  <a:lumOff val="25000"/>
                </a:schemeClr>
              </a:buClr>
            </a:pPr>
            <a:endParaRPr lang="en-US" sz="2600" b="1" u="sng" dirty="0" smtClean="0">
              <a:solidFill>
                <a:schemeClr val="bg1"/>
              </a:solidFill>
            </a:endParaRPr>
          </a:p>
          <a:p>
            <a:pPr marL="457200" indent="-457200">
              <a:buClr>
                <a:schemeClr val="bg1">
                  <a:lumMod val="75000"/>
                  <a:lumOff val="25000"/>
                </a:schemeClr>
              </a:buClr>
              <a:buFont typeface="Wingdings" panose="05000000000000000000" pitchFamily="2" charset="2"/>
              <a:buChar char="v"/>
            </a:pPr>
            <a:r>
              <a:rPr lang="en-US" sz="2600" b="1" u="sng" dirty="0" smtClean="0">
                <a:solidFill>
                  <a:schemeClr val="bg1"/>
                </a:solidFill>
              </a:rPr>
              <a:t>July 14, 2017</a:t>
            </a:r>
          </a:p>
          <a:p>
            <a:pPr marL="1252728" lvl="1" indent="-457200">
              <a:buClr>
                <a:schemeClr val="bg1">
                  <a:lumMod val="75000"/>
                  <a:lumOff val="25000"/>
                </a:schemeClr>
              </a:buClr>
              <a:buFont typeface="Wingdings" panose="05000000000000000000" pitchFamily="2" charset="2"/>
              <a:buChar char="v"/>
            </a:pPr>
            <a:r>
              <a:rPr lang="en-US" sz="2400" b="1" u="sng" dirty="0" smtClean="0">
                <a:solidFill>
                  <a:schemeClr val="bg1"/>
                </a:solidFill>
              </a:rPr>
              <a:t>14</a:t>
            </a:r>
            <a:r>
              <a:rPr lang="en-US" sz="2400" b="1" u="sng" baseline="30000" dirty="0" smtClean="0">
                <a:solidFill>
                  <a:schemeClr val="bg1"/>
                </a:solidFill>
              </a:rPr>
              <a:t>th</a:t>
            </a:r>
            <a:r>
              <a:rPr lang="en-US" sz="2400" b="1" u="sng" dirty="0" smtClean="0">
                <a:solidFill>
                  <a:schemeClr val="bg1"/>
                </a:solidFill>
              </a:rPr>
              <a:t> Annual Direct Service Tribes National Meeting</a:t>
            </a:r>
          </a:p>
          <a:p>
            <a:pPr marL="795528" lvl="1" indent="0">
              <a:buClr>
                <a:schemeClr val="bg1">
                  <a:lumMod val="75000"/>
                  <a:lumOff val="25000"/>
                </a:schemeClr>
              </a:buClr>
            </a:pPr>
            <a:endParaRPr lang="en-US" sz="2400" b="1" u="sng" dirty="0">
              <a:solidFill>
                <a:schemeClr val="bg1"/>
              </a:solidFill>
            </a:endParaRPr>
          </a:p>
          <a:p>
            <a:pPr marL="457200" indent="-457200">
              <a:buClr>
                <a:schemeClr val="bg1">
                  <a:lumMod val="75000"/>
                  <a:lumOff val="25000"/>
                </a:schemeClr>
              </a:buClr>
              <a:buFont typeface="Wingdings" panose="05000000000000000000" pitchFamily="2" charset="2"/>
              <a:buChar char="v"/>
            </a:pPr>
            <a:r>
              <a:rPr lang="en-US" sz="2600" b="1" u="sng" dirty="0" smtClean="0">
                <a:solidFill>
                  <a:schemeClr val="bg1"/>
                </a:solidFill>
              </a:rPr>
              <a:t>June </a:t>
            </a:r>
            <a:r>
              <a:rPr lang="en-US" sz="2600" b="1" u="sng" dirty="0">
                <a:solidFill>
                  <a:schemeClr val="bg1"/>
                </a:solidFill>
              </a:rPr>
              <a:t>28, 2017</a:t>
            </a:r>
          </a:p>
          <a:p>
            <a:pPr marL="1252728" lvl="1" indent="-457200">
              <a:buClr>
                <a:schemeClr val="bg1">
                  <a:lumMod val="75000"/>
                  <a:lumOff val="25000"/>
                </a:schemeClr>
              </a:buClr>
              <a:buFont typeface="Wingdings" panose="05000000000000000000" pitchFamily="2" charset="2"/>
              <a:buChar char="v"/>
            </a:pPr>
            <a:r>
              <a:rPr lang="en-US" sz="2400" b="1" u="sng" dirty="0" smtClean="0">
                <a:solidFill>
                  <a:schemeClr val="bg1"/>
                </a:solidFill>
              </a:rPr>
              <a:t>45-day </a:t>
            </a:r>
            <a:r>
              <a:rPr lang="en-US" sz="2400" b="1" u="sng" dirty="0">
                <a:solidFill>
                  <a:schemeClr val="bg1"/>
                </a:solidFill>
              </a:rPr>
              <a:t>Tribal Consultation and Urban Confer on a draft Indian Health Service Headquarters Information Technology Service Catalog</a:t>
            </a:r>
            <a:r>
              <a:rPr lang="en-US" sz="2400" b="1" u="sng" dirty="0" smtClean="0">
                <a:solidFill>
                  <a:schemeClr val="bg1"/>
                </a:solidFill>
              </a:rPr>
              <a:t>.</a:t>
            </a:r>
            <a:endParaRPr lang="en-US" sz="2400" b="1" u="sng" dirty="0">
              <a:solidFill>
                <a:schemeClr val="bg1"/>
              </a:solidFill>
            </a:endParaRPr>
          </a:p>
          <a:p>
            <a:pPr marL="0">
              <a:buClr>
                <a:schemeClr val="bg1">
                  <a:lumMod val="75000"/>
                  <a:lumOff val="25000"/>
                </a:schemeClr>
              </a:buClr>
            </a:pPr>
            <a:endParaRPr lang="en-US" sz="2600" b="1" u="sng" dirty="0">
              <a:solidFill>
                <a:schemeClr val="bg1"/>
              </a:solidFill>
            </a:endParaRPr>
          </a:p>
          <a:p>
            <a:pPr marL="457200" indent="-457200">
              <a:buClr>
                <a:schemeClr val="bg1">
                  <a:lumMod val="75000"/>
                  <a:lumOff val="25000"/>
                </a:schemeClr>
              </a:buClr>
              <a:buFont typeface="Wingdings" panose="05000000000000000000" pitchFamily="2" charset="2"/>
              <a:buChar char="v"/>
            </a:pPr>
            <a:r>
              <a:rPr lang="en-US" sz="2600" b="1" u="sng" dirty="0">
                <a:solidFill>
                  <a:schemeClr val="bg1"/>
                </a:solidFill>
              </a:rPr>
              <a:t>June 26, 2017</a:t>
            </a:r>
          </a:p>
          <a:p>
            <a:pPr marL="1252728" lvl="1" indent="-457200">
              <a:buClr>
                <a:schemeClr val="bg1">
                  <a:lumMod val="75000"/>
                  <a:lumOff val="25000"/>
                </a:schemeClr>
              </a:buClr>
              <a:buFont typeface="Wingdings" panose="05000000000000000000" pitchFamily="2" charset="2"/>
              <a:buChar char="v"/>
            </a:pPr>
            <a:r>
              <a:rPr lang="en-US" sz="2400" b="1" u="sng" dirty="0" smtClean="0">
                <a:solidFill>
                  <a:schemeClr val="bg1"/>
                </a:solidFill>
              </a:rPr>
              <a:t>Announced </a:t>
            </a:r>
            <a:r>
              <a:rPr lang="en-US" sz="2400" b="1" u="sng" dirty="0">
                <a:solidFill>
                  <a:schemeClr val="bg1"/>
                </a:solidFill>
              </a:rPr>
              <a:t>two listening sessions related to the Resource and Patient Management System Electronic Health Record</a:t>
            </a:r>
            <a:r>
              <a:rPr lang="en-US" sz="2400" b="1" u="sng" dirty="0" smtClean="0">
                <a:solidFill>
                  <a:schemeClr val="bg1"/>
                </a:solidFill>
              </a:rPr>
              <a:t>.</a:t>
            </a:r>
          </a:p>
          <a:p>
            <a:pPr marL="0">
              <a:buClr>
                <a:schemeClr val="bg1">
                  <a:lumMod val="75000"/>
                  <a:lumOff val="25000"/>
                </a:schemeClr>
              </a:buClr>
            </a:pPr>
            <a:endParaRPr lang="en-US" sz="2600" b="1" u="sng" dirty="0">
              <a:solidFill>
                <a:schemeClr val="bg1"/>
              </a:solidFill>
            </a:endParaRPr>
          </a:p>
          <a:p>
            <a:pPr marL="1252728" lvl="1" indent="-457200">
              <a:buClr>
                <a:schemeClr val="bg1">
                  <a:lumMod val="75000"/>
                  <a:lumOff val="25000"/>
                </a:schemeClr>
              </a:buClr>
              <a:buFont typeface="Wingdings" panose="05000000000000000000" pitchFamily="2" charset="2"/>
              <a:buChar char="v"/>
            </a:pPr>
            <a:r>
              <a:rPr lang="en-US" sz="2400" b="1" u="sng" dirty="0">
                <a:solidFill>
                  <a:schemeClr val="bg1"/>
                </a:solidFill>
              </a:rPr>
              <a:t>The Acting Director writes to Tribal Leaders to encourage them to update the Facilities Engineering Deficiency System Database by September 1</a:t>
            </a:r>
            <a:r>
              <a:rPr lang="en-US" sz="2400" b="1" u="sng" dirty="0" smtClean="0">
                <a:solidFill>
                  <a:schemeClr val="bg1"/>
                </a:solidFill>
              </a:rPr>
              <a:t>.</a:t>
            </a:r>
            <a:endParaRPr lang="en-US" sz="2400" b="1" u="sng" dirty="0">
              <a:solidFill>
                <a:schemeClr val="bg1"/>
              </a:solidFill>
            </a:endParaRPr>
          </a:p>
          <a:p>
            <a:pPr marL="0">
              <a:buClr>
                <a:schemeClr val="bg1">
                  <a:lumMod val="75000"/>
                  <a:lumOff val="25000"/>
                </a:schemeClr>
              </a:buClr>
            </a:pPr>
            <a:endParaRPr lang="en-US" sz="2600" b="1" u="sng" dirty="0">
              <a:solidFill>
                <a:schemeClr val="bg1"/>
              </a:solidFill>
            </a:endParaRPr>
          </a:p>
          <a:p>
            <a:pPr marL="457200" indent="-457200">
              <a:buClr>
                <a:schemeClr val="bg1">
                  <a:lumMod val="75000"/>
                  <a:lumOff val="25000"/>
                </a:schemeClr>
              </a:buClr>
              <a:buFont typeface="Wingdings" panose="05000000000000000000" pitchFamily="2" charset="2"/>
              <a:buChar char="v"/>
            </a:pPr>
            <a:r>
              <a:rPr lang="en-US" sz="2600" b="1" u="sng" dirty="0">
                <a:solidFill>
                  <a:schemeClr val="bg1"/>
                </a:solidFill>
              </a:rPr>
              <a:t>June 23, 2017</a:t>
            </a:r>
          </a:p>
          <a:p>
            <a:pPr marL="1252728" lvl="1" indent="-457200">
              <a:buClr>
                <a:schemeClr val="bg1">
                  <a:lumMod val="75000"/>
                  <a:lumOff val="25000"/>
                </a:schemeClr>
              </a:buClr>
              <a:buFont typeface="Wingdings" panose="05000000000000000000" pitchFamily="2" charset="2"/>
              <a:buChar char="v"/>
            </a:pPr>
            <a:r>
              <a:rPr lang="en-US" sz="2400" b="1" u="sng" dirty="0">
                <a:solidFill>
                  <a:schemeClr val="bg1"/>
                </a:solidFill>
              </a:rPr>
              <a:t>The Acting Director writes to invite Tribal Leaders and Urban Indian Organization Leaders to attend the upcoming Indian Health Service Listening Session on Behavioral Health, being held during the 2017 American Indian and Alaska Native (AI/AN) National Behavioral Health Conference. The Listening Session is scheduled for the morning of Tuesday, August 15. [PDF - 245 KB]</a:t>
            </a:r>
          </a:p>
          <a:p>
            <a:pPr marL="0">
              <a:buClr>
                <a:schemeClr val="bg1">
                  <a:lumMod val="75000"/>
                  <a:lumOff val="25000"/>
                </a:schemeClr>
              </a:buClr>
            </a:pPr>
            <a:endParaRPr lang="en-US" sz="2600" b="1" u="sng" dirty="0" smtClean="0">
              <a:solidFill>
                <a:schemeClr val="bg1"/>
              </a:solidFill>
            </a:endParaRPr>
          </a:p>
          <a:p>
            <a:pPr marL="0">
              <a:buClr>
                <a:schemeClr val="bg1">
                  <a:lumMod val="75000"/>
                  <a:lumOff val="25000"/>
                </a:schemeClr>
              </a:buClr>
            </a:pPr>
            <a:endParaRPr lang="en-US" sz="2600" b="1" u="sng" dirty="0">
              <a:solidFill>
                <a:schemeClr val="bg1"/>
              </a:solidFill>
            </a:endParaRPr>
          </a:p>
          <a:p>
            <a:pPr marL="0" marR="0">
              <a:spcBef>
                <a:spcPts val="0"/>
              </a:spcBef>
              <a:spcAft>
                <a:spcPts val="0"/>
              </a:spcAft>
            </a:pPr>
            <a:r>
              <a:rPr lang="en-US" sz="2800" u="sng" dirty="0">
                <a:solidFill>
                  <a:srgbClr val="0563C1"/>
                </a:solidFill>
                <a:latin typeface="Times New Roman" panose="02020603050405020304" pitchFamily="18" charset="0"/>
                <a:ea typeface="Calibri" panose="020F0502020204030204" pitchFamily="34" charset="0"/>
                <a:hlinkClick r:id="rId6"/>
              </a:rPr>
              <a:t>https://www.ihs.gov/newsroom/triballeaderletters/</a:t>
            </a:r>
            <a:endParaRPr lang="en-US"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fontAlgn="base">
              <a:spcAft>
                <a:spcPct val="0"/>
              </a:spcAft>
              <a:buClrTx/>
              <a:buSzTx/>
              <a:defRPr/>
            </a:pPr>
            <a:endParaRPr lang="en-US" b="1" kern="0" dirty="0">
              <a:solidFill>
                <a:srgbClr val="000000"/>
              </a:solidFill>
              <a:latin typeface="+mj-lt"/>
            </a:endParaRPr>
          </a:p>
        </p:txBody>
      </p:sp>
      <p:sp>
        <p:nvSpPr>
          <p:cNvPr id="7" name="Title 1"/>
          <p:cNvSpPr txBox="1">
            <a:spLocks/>
          </p:cNvSpPr>
          <p:nvPr/>
        </p:nvSpPr>
        <p:spPr>
          <a:xfrm>
            <a:off x="872128" y="304800"/>
            <a:ext cx="6934200" cy="1477962"/>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a:solidFill>
                  <a:prstClr val="black"/>
                </a:solidFill>
              </a:rPr>
              <a:t/>
            </a:r>
            <a:br>
              <a:rPr lang="en-US" sz="4000" dirty="0">
                <a:solidFill>
                  <a:prstClr val="black"/>
                </a:solidFill>
              </a:rPr>
            </a:br>
            <a:endParaRPr lang="en-US" sz="4000" dirty="0">
              <a:solidFill>
                <a:schemeClr val="bg1"/>
              </a:solidFill>
            </a:endParaRPr>
          </a:p>
        </p:txBody>
      </p:sp>
      <p:sp>
        <p:nvSpPr>
          <p:cNvPr id="8" name="TextBox 7"/>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2844761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876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800" b="1" u="sng" dirty="0" smtClean="0">
                <a:solidFill>
                  <a:srgbClr val="000000"/>
                </a:solidFill>
                <a:cs typeface="Arial" panose="020B0604020202020204" pitchFamily="34" charset="0"/>
              </a:rPr>
              <a:t>AI/AN National Behavioral Health Conference </a:t>
            </a:r>
            <a:endParaRPr lang="en-US" sz="2800" b="1" u="sng" dirty="0">
              <a:solidFill>
                <a:srgbClr val="000000"/>
              </a:solidFill>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Joint collaboration between IHS and NIHB</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Fostering Resilience through celebration of Tribal best practice</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Location – </a:t>
            </a:r>
            <a:r>
              <a:rPr lang="en-US" sz="2200" b="1" u="sng" dirty="0" err="1" smtClean="0">
                <a:solidFill>
                  <a:srgbClr val="000000"/>
                </a:solidFill>
                <a:cs typeface="Arial" panose="020B0604020202020204" pitchFamily="34" charset="0"/>
              </a:rPr>
              <a:t>Hardrock</a:t>
            </a:r>
            <a:r>
              <a:rPr lang="en-US" sz="2200" b="1" u="sng" dirty="0" smtClean="0">
                <a:solidFill>
                  <a:srgbClr val="000000"/>
                </a:solidFill>
                <a:cs typeface="Arial" panose="020B0604020202020204" pitchFamily="34" charset="0"/>
              </a:rPr>
              <a:t> Casino Hotel, Tulsa OK</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Date – August 15 – 17, 2017</a:t>
            </a:r>
          </a:p>
          <a:p>
            <a:pPr marL="1138428" lvl="1" indent="-342900">
              <a:buClr>
                <a:schemeClr val="bg1">
                  <a:lumMod val="75000"/>
                  <a:lumOff val="25000"/>
                </a:schemeClr>
              </a:buClr>
              <a:buFont typeface="Wingdings" pitchFamily="2" charset="2"/>
              <a:buChar char="v"/>
            </a:pPr>
            <a:endParaRPr lang="en-US" sz="2200" b="1" u="sng" dirty="0">
              <a:solidFill>
                <a:srgbClr val="000000"/>
              </a:solidFill>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400" dirty="0">
                <a:solidFill>
                  <a:schemeClr val="bg1"/>
                </a:solidFill>
                <a:latin typeface="Arial" panose="020B0604020202020204" pitchFamily="34" charset="0"/>
                <a:cs typeface="Arial" panose="020B0604020202020204" pitchFamily="34" charset="0"/>
                <a:hlinkClick r:id="rId6"/>
              </a:rPr>
              <a:t>http://</a:t>
            </a:r>
            <a:r>
              <a:rPr lang="en-US" sz="2400" dirty="0" smtClean="0">
                <a:solidFill>
                  <a:schemeClr val="bg1"/>
                </a:solidFill>
                <a:latin typeface="Arial" panose="020B0604020202020204" pitchFamily="34" charset="0"/>
                <a:cs typeface="Arial" panose="020B0604020202020204" pitchFamily="34" charset="0"/>
                <a:hlinkClick r:id="rId6"/>
              </a:rPr>
              <a:t>www.cvent.com/events/2017-ai-an-national-behavioral-health-conference/event-summary-31de468d0e6748f8853fc8dec152a2f0.aspx</a:t>
            </a:r>
            <a:endParaRPr lang="en-US" sz="2400" dirty="0" smtClean="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sz="2400" dirty="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sz="2200" b="1" u="sng" dirty="0">
              <a:solidFill>
                <a:srgbClr val="000000"/>
              </a:solidFill>
              <a:cs typeface="Arial" panose="020B0604020202020204" pitchFamily="34" charset="0"/>
            </a:endParaRPr>
          </a:p>
          <a:p>
            <a:pPr marL="800100" lvl="1" indent="-342900" fontAlgn="base">
              <a:spcAft>
                <a:spcPct val="0"/>
              </a:spcAft>
              <a:buClrTx/>
              <a:buSzTx/>
              <a:buFont typeface="Wingdings" panose="05000000000000000000" pitchFamily="2" charset="2"/>
              <a:buChar char="v"/>
              <a:defRPr/>
            </a:pPr>
            <a:endParaRPr lang="en-US" sz="2200" kern="0" dirty="0">
              <a:solidFill>
                <a:srgbClr val="000000"/>
              </a:solidFill>
              <a:latin typeface="Arial"/>
            </a:endParaRPr>
          </a:p>
          <a:p>
            <a:pPr marL="0">
              <a:buClr>
                <a:schemeClr val="bg1">
                  <a:lumMod val="75000"/>
                  <a:lumOff val="25000"/>
                </a:schemeClr>
              </a:buClr>
            </a:pPr>
            <a:endParaRPr lang="en-US" sz="2200" b="1" u="sng" dirty="0">
              <a:solidFill>
                <a:srgbClr val="000000"/>
              </a:solidFill>
              <a:latin typeface="+mj-lt"/>
              <a:cs typeface="Arial" panose="020B0604020202020204" pitchFamily="34" charset="0"/>
            </a:endParaRPr>
          </a:p>
          <a:p>
            <a:pPr marL="457200" lvl="1" indent="0" fontAlgn="base">
              <a:spcAft>
                <a:spcPct val="0"/>
              </a:spcAft>
              <a:buClrTx/>
              <a:buSzTx/>
              <a:defRPr/>
            </a:pPr>
            <a:endParaRPr lang="en-US" sz="2200" b="1" kern="0" dirty="0">
              <a:solidFill>
                <a:srgbClr val="000000"/>
              </a:solidFill>
              <a:latin typeface="Arial"/>
            </a:endParaRPr>
          </a:p>
          <a:p>
            <a:pPr marL="457200" lvl="1" indent="0" fontAlgn="base">
              <a:spcAft>
                <a:spcPct val="0"/>
              </a:spcAft>
              <a:buClrTx/>
              <a:buSzTx/>
              <a:defRPr/>
            </a:pPr>
            <a:endParaRPr lang="en-US" sz="2200" b="1" kern="0" dirty="0">
              <a:solidFill>
                <a:srgbClr val="000000"/>
              </a:solidFill>
              <a:latin typeface="Arial"/>
            </a:endParaRPr>
          </a:p>
          <a:p>
            <a:pPr marL="1138428" lvl="1" indent="-342900">
              <a:buClrTx/>
              <a:buSzTx/>
              <a:buFont typeface="Wingdings" panose="05000000000000000000" pitchFamily="2" charset="2"/>
              <a:buChar char="v"/>
            </a:pPr>
            <a:endParaRPr lang="en-US" dirty="0">
              <a:solidFill>
                <a:schemeClr val="bg1"/>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1953088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876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800" b="1" u="sng" dirty="0" smtClean="0">
                <a:solidFill>
                  <a:srgbClr val="000000"/>
                </a:solidFill>
                <a:cs typeface="Arial" panose="020B0604020202020204" pitchFamily="34" charset="0"/>
              </a:rPr>
              <a:t>Diabetes in Indian Country Conference </a:t>
            </a:r>
            <a:endParaRPr lang="en-US" sz="2800" b="1" u="sng" dirty="0">
              <a:solidFill>
                <a:srgbClr val="000000"/>
              </a:solidFill>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400" dirty="0">
                <a:solidFill>
                  <a:schemeClr val="bg1"/>
                </a:solidFill>
                <a:latin typeface="Arial" panose="020B0604020202020204" pitchFamily="34" charset="0"/>
                <a:cs typeface="Arial" panose="020B0604020202020204" pitchFamily="34" charset="0"/>
              </a:rPr>
              <a:t>IHS, Tribal, and Urban SDPI grantees, clinicians, and community health providers will: </a:t>
            </a:r>
          </a:p>
          <a:p>
            <a:pPr marL="1403604" lvl="2" indent="-342900">
              <a:buClr>
                <a:schemeClr val="bg1">
                  <a:lumMod val="75000"/>
                  <a:lumOff val="25000"/>
                </a:schemeClr>
              </a:buClr>
              <a:buFont typeface="Wingdings" pitchFamily="2" charset="2"/>
              <a:buChar char="v"/>
            </a:pPr>
            <a:r>
              <a:rPr lang="en-US" sz="2200" dirty="0">
                <a:solidFill>
                  <a:schemeClr val="bg1"/>
                </a:solidFill>
                <a:latin typeface="Arial" panose="020B0604020202020204" pitchFamily="34" charset="0"/>
                <a:cs typeface="Arial" panose="020B0604020202020204" pitchFamily="34" charset="0"/>
              </a:rPr>
              <a:t>LEARN the latest information and earn CME/CE </a:t>
            </a:r>
            <a:r>
              <a:rPr lang="en-US" sz="2200" dirty="0" smtClean="0">
                <a:solidFill>
                  <a:schemeClr val="bg1"/>
                </a:solidFill>
                <a:latin typeface="Arial" panose="020B0604020202020204" pitchFamily="34" charset="0"/>
                <a:cs typeface="Arial" panose="020B0604020202020204" pitchFamily="34" charset="0"/>
              </a:rPr>
              <a:t>credits </a:t>
            </a:r>
            <a:endParaRPr lang="en-US" sz="2200" dirty="0">
              <a:solidFill>
                <a:schemeClr val="bg1"/>
              </a:solidFill>
              <a:latin typeface="Arial" panose="020B0604020202020204" pitchFamily="34" charset="0"/>
              <a:cs typeface="Arial" panose="020B0604020202020204" pitchFamily="34" charset="0"/>
            </a:endParaRPr>
          </a:p>
          <a:p>
            <a:pPr marL="1403604" lvl="2" indent="-342900">
              <a:buClr>
                <a:schemeClr val="bg1">
                  <a:lumMod val="75000"/>
                  <a:lumOff val="25000"/>
                </a:schemeClr>
              </a:buClr>
              <a:buFont typeface="Wingdings" pitchFamily="2" charset="2"/>
              <a:buChar char="v"/>
            </a:pPr>
            <a:r>
              <a:rPr lang="en-US" sz="2200" dirty="0" smtClean="0">
                <a:solidFill>
                  <a:schemeClr val="bg1"/>
                </a:solidFill>
                <a:latin typeface="Arial" panose="020B0604020202020204" pitchFamily="34" charset="0"/>
                <a:cs typeface="Arial" panose="020B0604020202020204" pitchFamily="34" charset="0"/>
              </a:rPr>
              <a:t>NETWORK </a:t>
            </a:r>
            <a:r>
              <a:rPr lang="en-US" sz="2200" dirty="0">
                <a:solidFill>
                  <a:schemeClr val="bg1"/>
                </a:solidFill>
                <a:latin typeface="Arial" panose="020B0604020202020204" pitchFamily="34" charset="0"/>
                <a:cs typeface="Arial" panose="020B0604020202020204" pitchFamily="34" charset="0"/>
              </a:rPr>
              <a:t>with other grantees and clinicians </a:t>
            </a:r>
          </a:p>
          <a:p>
            <a:pPr marL="1403604" lvl="2" indent="-342900">
              <a:buClr>
                <a:schemeClr val="bg1">
                  <a:lumMod val="75000"/>
                  <a:lumOff val="25000"/>
                </a:schemeClr>
              </a:buClr>
              <a:buFont typeface="Wingdings" pitchFamily="2" charset="2"/>
              <a:buChar char="v"/>
            </a:pPr>
            <a:r>
              <a:rPr lang="en-US" sz="2200" dirty="0" smtClean="0">
                <a:solidFill>
                  <a:schemeClr val="bg1"/>
                </a:solidFill>
                <a:latin typeface="Arial" panose="020B0604020202020204" pitchFamily="34" charset="0"/>
                <a:cs typeface="Arial" panose="020B0604020202020204" pitchFamily="34" charset="0"/>
              </a:rPr>
              <a:t>SHARE </a:t>
            </a:r>
            <a:r>
              <a:rPr lang="en-US" sz="2200" dirty="0">
                <a:solidFill>
                  <a:schemeClr val="bg1"/>
                </a:solidFill>
                <a:latin typeface="Arial" panose="020B0604020202020204" pitchFamily="34" charset="0"/>
                <a:cs typeface="Arial" panose="020B0604020202020204" pitchFamily="34" charset="0"/>
              </a:rPr>
              <a:t>best practices </a:t>
            </a:r>
          </a:p>
          <a:p>
            <a:pPr marL="1403604" lvl="2" indent="-342900">
              <a:buClr>
                <a:schemeClr val="bg1">
                  <a:lumMod val="75000"/>
                  <a:lumOff val="25000"/>
                </a:schemeClr>
              </a:buClr>
              <a:buFont typeface="Wingdings" pitchFamily="2" charset="2"/>
              <a:buChar char="v"/>
            </a:pPr>
            <a:r>
              <a:rPr lang="en-US" sz="2200" dirty="0" smtClean="0">
                <a:solidFill>
                  <a:schemeClr val="bg1"/>
                </a:solidFill>
                <a:latin typeface="Arial" panose="020B0604020202020204" pitchFamily="34" charset="0"/>
                <a:cs typeface="Arial" panose="020B0604020202020204" pitchFamily="34" charset="0"/>
              </a:rPr>
              <a:t>SHOWCASE </a:t>
            </a:r>
            <a:r>
              <a:rPr lang="en-US" sz="2200" dirty="0">
                <a:solidFill>
                  <a:schemeClr val="bg1"/>
                </a:solidFill>
                <a:latin typeface="Arial" panose="020B0604020202020204" pitchFamily="34" charset="0"/>
                <a:cs typeface="Arial" panose="020B0604020202020204" pitchFamily="34" charset="0"/>
              </a:rPr>
              <a:t>their successful work in AI/AN </a:t>
            </a:r>
            <a:r>
              <a:rPr lang="en-US" sz="2200" dirty="0" smtClean="0">
                <a:solidFill>
                  <a:schemeClr val="bg1"/>
                </a:solidFill>
                <a:latin typeface="Arial" panose="020B0604020202020204" pitchFamily="34" charset="0"/>
                <a:cs typeface="Arial" panose="020B0604020202020204" pitchFamily="34" charset="0"/>
              </a:rPr>
              <a:t>communities</a:t>
            </a:r>
          </a:p>
          <a:p>
            <a:pPr marL="1403604" lvl="2" indent="-342900">
              <a:buClr>
                <a:prstClr val="black">
                  <a:lumMod val="75000"/>
                  <a:lumOff val="25000"/>
                </a:prstClr>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September 19-21</a:t>
            </a:r>
          </a:p>
          <a:p>
            <a:pPr marL="1403604" lvl="2" indent="-342900">
              <a:buClr>
                <a:prstClr val="black">
                  <a:lumMod val="75000"/>
                  <a:lumOff val="25000"/>
                </a:prstClr>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Hyatt Regency Albuquerque</a:t>
            </a:r>
          </a:p>
          <a:p>
            <a:pPr marL="1403604" lvl="2" indent="-342900">
              <a:buClr>
                <a:prstClr val="black">
                  <a:lumMod val="75000"/>
                  <a:lumOff val="25000"/>
                </a:prstClr>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Albuquerque, NM</a:t>
            </a:r>
          </a:p>
          <a:p>
            <a:pPr marL="1403604" lvl="2" indent="-342900">
              <a:buClr>
                <a:schemeClr val="bg1">
                  <a:lumMod val="75000"/>
                  <a:lumOff val="25000"/>
                </a:schemeClr>
              </a:buClr>
              <a:buFont typeface="Wingdings" pitchFamily="2" charset="2"/>
              <a:buChar char="v"/>
            </a:pPr>
            <a:r>
              <a:rPr lang="en-US" sz="2200" dirty="0">
                <a:solidFill>
                  <a:schemeClr val="bg1"/>
                </a:solidFill>
                <a:latin typeface="Arial" panose="020B0604020202020204" pitchFamily="34" charset="0"/>
                <a:cs typeface="Arial" panose="020B0604020202020204" pitchFamily="34" charset="0"/>
                <a:hlinkClick r:id="rId6"/>
              </a:rPr>
              <a:t>https://www.diabetesinindiancountry.com/ehome/index.php?eventid=235113</a:t>
            </a:r>
            <a:r>
              <a:rPr lang="en-US" sz="2200" dirty="0" smtClean="0">
                <a:solidFill>
                  <a:schemeClr val="bg1"/>
                </a:solidFill>
                <a:latin typeface="Arial" panose="020B0604020202020204" pitchFamily="34" charset="0"/>
                <a:cs typeface="Arial" panose="020B0604020202020204" pitchFamily="34" charset="0"/>
                <a:hlinkClick r:id="rId6"/>
              </a:rPr>
              <a:t>&amp;</a:t>
            </a:r>
            <a:endParaRPr lang="en-US" sz="2200" dirty="0" smtClean="0">
              <a:solidFill>
                <a:schemeClr val="bg1"/>
              </a:solidFill>
              <a:latin typeface="Arial" panose="020B0604020202020204" pitchFamily="34" charset="0"/>
              <a:cs typeface="Arial" panose="020B0604020202020204" pitchFamily="34" charset="0"/>
            </a:endParaRPr>
          </a:p>
          <a:p>
            <a:pPr marL="1403604" lvl="2" indent="-342900">
              <a:buClr>
                <a:schemeClr val="bg1">
                  <a:lumMod val="75000"/>
                  <a:lumOff val="25000"/>
                </a:schemeClr>
              </a:buClr>
              <a:buFont typeface="Wingdings" pitchFamily="2" charset="2"/>
              <a:buChar char="v"/>
            </a:pPr>
            <a:endParaRPr lang="en-US" sz="2200" dirty="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sz="2200" b="1" u="sng" dirty="0">
              <a:solidFill>
                <a:srgbClr val="000000"/>
              </a:solidFill>
              <a:cs typeface="Arial" panose="020B0604020202020204" pitchFamily="34" charset="0"/>
            </a:endParaRPr>
          </a:p>
          <a:p>
            <a:pPr marL="800100" lvl="1" indent="-342900" fontAlgn="base">
              <a:spcAft>
                <a:spcPct val="0"/>
              </a:spcAft>
              <a:buClrTx/>
              <a:buSzTx/>
              <a:buFont typeface="Wingdings" panose="05000000000000000000" pitchFamily="2" charset="2"/>
              <a:buChar char="v"/>
              <a:defRPr/>
            </a:pPr>
            <a:endParaRPr lang="en-US" sz="2200" kern="0" dirty="0">
              <a:solidFill>
                <a:srgbClr val="000000"/>
              </a:solidFill>
              <a:latin typeface="Arial"/>
            </a:endParaRPr>
          </a:p>
          <a:p>
            <a:pPr marL="0">
              <a:buClr>
                <a:schemeClr val="bg1">
                  <a:lumMod val="75000"/>
                  <a:lumOff val="25000"/>
                </a:schemeClr>
              </a:buClr>
            </a:pPr>
            <a:endParaRPr lang="en-US" sz="2200" b="1" u="sng" dirty="0">
              <a:solidFill>
                <a:srgbClr val="000000"/>
              </a:solidFill>
              <a:latin typeface="+mj-lt"/>
              <a:cs typeface="Arial" panose="020B0604020202020204" pitchFamily="34" charset="0"/>
            </a:endParaRPr>
          </a:p>
          <a:p>
            <a:pPr marL="457200" lvl="1" indent="0" fontAlgn="base">
              <a:spcAft>
                <a:spcPct val="0"/>
              </a:spcAft>
              <a:buClrTx/>
              <a:buSzTx/>
              <a:defRPr/>
            </a:pPr>
            <a:endParaRPr lang="en-US" sz="2200" b="1" kern="0" dirty="0">
              <a:solidFill>
                <a:srgbClr val="000000"/>
              </a:solidFill>
              <a:latin typeface="Arial"/>
            </a:endParaRPr>
          </a:p>
          <a:p>
            <a:pPr marL="457200" lvl="1" indent="0" fontAlgn="base">
              <a:spcAft>
                <a:spcPct val="0"/>
              </a:spcAft>
              <a:buClrTx/>
              <a:buSzTx/>
              <a:defRPr/>
            </a:pPr>
            <a:endParaRPr lang="en-US" sz="2200" b="1" kern="0" dirty="0">
              <a:solidFill>
                <a:srgbClr val="000000"/>
              </a:solidFill>
              <a:latin typeface="Arial"/>
            </a:endParaRPr>
          </a:p>
          <a:p>
            <a:pPr marL="1138428" lvl="1" indent="-342900">
              <a:buClrTx/>
              <a:buSzTx/>
              <a:buFont typeface="Wingdings" panose="05000000000000000000" pitchFamily="2" charset="2"/>
              <a:buChar char="v"/>
            </a:pPr>
            <a:endParaRPr lang="en-US" dirty="0">
              <a:solidFill>
                <a:schemeClr val="bg1"/>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4150486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117178" cy="914400"/>
          </a:xfrm>
        </p:spPr>
        <p:txBody>
          <a:bodyPr/>
          <a:lstStyle/>
          <a:p>
            <a:pPr algn="ctr"/>
            <a:r>
              <a:rPr lang="en-US" b="1" dirty="0">
                <a:solidFill>
                  <a:schemeClr val="bg1"/>
                </a:solidFill>
              </a:rPr>
              <a:t>	</a:t>
            </a:r>
          </a:p>
        </p:txBody>
      </p:sp>
      <p:sp>
        <p:nvSpPr>
          <p:cNvPr id="3" name="Text Placeholder 2"/>
          <p:cNvSpPr>
            <a:spLocks noGrp="1"/>
          </p:cNvSpPr>
          <p:nvPr>
            <p:ph type="body" idx="1"/>
          </p:nvPr>
        </p:nvSpPr>
        <p:spPr>
          <a:xfrm>
            <a:off x="914400" y="990600"/>
            <a:ext cx="7364621" cy="1676401"/>
          </a:xfrm>
        </p:spPr>
        <p:txBody>
          <a:bodyPr>
            <a:noAutofit/>
          </a:bodyPr>
          <a:lstStyle/>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r>
              <a:rPr lang="en-US" sz="3200" b="1" dirty="0">
                <a:solidFill>
                  <a:schemeClr val="bg1"/>
                </a:solidFill>
                <a:latin typeface="+mj-lt"/>
              </a:rPr>
              <a:t>Questions or Comments</a:t>
            </a:r>
          </a:p>
        </p:txBody>
      </p:sp>
      <p:sp>
        <p:nvSpPr>
          <p:cNvPr id="4" name="TextBox 3"/>
          <p:cNvSpPr txBox="1"/>
          <p:nvPr/>
        </p:nvSpPr>
        <p:spPr>
          <a:xfrm>
            <a:off x="86833" y="4724400"/>
            <a:ext cx="9006840" cy="2092881"/>
          </a:xfrm>
          <a:prstGeom prst="rect">
            <a:avLst/>
          </a:prstGeom>
          <a:noFill/>
        </p:spPr>
        <p:txBody>
          <a:bodyPr wrap="square" rtlCol="0">
            <a:spAutoFit/>
          </a:bodyPr>
          <a:lstStyle/>
          <a:p>
            <a:r>
              <a:rPr lang="en-US" sz="1400" b="1" dirty="0">
                <a:solidFill>
                  <a:schemeClr val="accent1"/>
                </a:solidFill>
              </a:rPr>
              <a:t>Our Mission... to raise the physical, mental, social, and spiritual health of American Indians and Alaska Natives to the highest level.</a:t>
            </a:r>
          </a:p>
          <a:p>
            <a:endParaRPr lang="en-US" sz="1400" b="1" dirty="0">
              <a:solidFill>
                <a:schemeClr val="accent1"/>
              </a:solidFill>
            </a:endParaRPr>
          </a:p>
          <a:p>
            <a:r>
              <a:rPr lang="en-US" sz="1400" b="1" dirty="0">
                <a:solidFill>
                  <a:schemeClr val="accent1"/>
                </a:solidFill>
              </a:rPr>
              <a:t>Our Goal... to assure that comprehensive, culturally acceptable personal and public health services are available and accessible to American Indian and Alaska Native people.</a:t>
            </a:r>
          </a:p>
          <a:p>
            <a:endParaRPr lang="en-US" sz="1400" b="1" dirty="0">
              <a:solidFill>
                <a:schemeClr val="accent1"/>
              </a:solidFill>
            </a:endParaRPr>
          </a:p>
          <a:p>
            <a:r>
              <a:rPr lang="en-US" sz="1400" b="1" dirty="0">
                <a:solidFill>
                  <a:schemeClr val="accent1"/>
                </a:solidFill>
              </a:rPr>
              <a:t>Our Foundation... to uphold the Federal Government's obligation to promote healthy American Indian and Alaska Native people, communities, and cultures and to honor and protect the inherent sovereign rights of Tribes.</a:t>
            </a:r>
          </a:p>
          <a:p>
            <a:endParaRPr lang="en-US" dirty="0"/>
          </a:p>
        </p:txBody>
      </p:sp>
      <p:pic>
        <p:nvPicPr>
          <p:cNvPr id="7"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0528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285427</TotalTime>
  <Words>546</Words>
  <Application>Microsoft Office PowerPoint</Application>
  <PresentationFormat>On-screen Show (4:3)</PresentationFormat>
  <Paragraphs>114</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Times New Roman</vt:lpstr>
      <vt:lpstr>Wingdings</vt:lpstr>
      <vt:lpstr>Wingdings 2</vt:lpstr>
      <vt:lpstr>Wingdings 3</vt:lpstr>
      <vt:lpstr>Apex</vt:lpstr>
      <vt:lpstr>Indian Health Service Portland Area Director’s Update</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Seyler, Dean M (IHS/POR)</dc:creator>
  <cp:lastModifiedBy>Seyler, Dean M (IHS/POR)</cp:lastModifiedBy>
  <cp:revision>833</cp:revision>
  <cp:lastPrinted>2017-07-13T14:53:16Z</cp:lastPrinted>
  <dcterms:created xsi:type="dcterms:W3CDTF">2011-08-31T16:04:47Z</dcterms:created>
  <dcterms:modified xsi:type="dcterms:W3CDTF">2017-07-19T04:07:46Z</dcterms:modified>
</cp:coreProperties>
</file>