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8" r:id="rId4"/>
    <p:sldId id="277" r:id="rId5"/>
    <p:sldId id="258" r:id="rId6"/>
    <p:sldId id="279" r:id="rId7"/>
    <p:sldId id="281" r:id="rId8"/>
    <p:sldId id="291" r:id="rId9"/>
    <p:sldId id="292" r:id="rId10"/>
    <p:sldId id="293" r:id="rId11"/>
    <p:sldId id="259" r:id="rId12"/>
    <p:sldId id="287" r:id="rId13"/>
    <p:sldId id="290" r:id="rId14"/>
    <p:sldId id="27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00" autoAdjust="0"/>
  </p:normalViewPr>
  <p:slideViewPr>
    <p:cSldViewPr snapToGrid="0">
      <p:cViewPr varScale="1">
        <p:scale>
          <a:sx n="100" d="100"/>
          <a:sy n="100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99B-2BCA-4571-8414-BE1411EC137F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7E1D-8EC8-4D38-8FE8-854336D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9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B9CA5E-1E79-487C-9C79-3CE91915FD79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C775E6-E260-4214-8B47-360F1D328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988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173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21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85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1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2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7009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33157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6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023-26A9-4A2B-A737-1574BAF415E6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83E-B184-4FC7-AF65-FEB25C8C69CF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ECD-CD43-4455-B64A-DE20284452B3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7E8F-D895-4615-BE63-3FFD69017A49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9A8C-14D2-4402-8491-3CF6C26606FA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C6D9-8FC3-47BA-B949-50756BBFF980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674C-F32E-4D52-80B0-EBD89BB22ADC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D86-3B79-43EA-865F-3387AF8CB723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F0D8F89-ECFC-45F7-8B1F-09A050C73F9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649E-7244-40FF-9D47-A126FCD4E4F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DCF4-35D7-45FD-9B18-836038FE6846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1306-A942-4F72-BCA1-C6C8BEFD558B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8B89-21AA-4280-BB8B-F2F7F4D3F63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8C72-7766-421A-AC87-A5F042255C08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B5C-181E-4FF5-A0CC-B8F523D11CA1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43C4-2034-4A15-9274-ABD2BAEA1769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4C6-5F46-4ED1-B5E8-E31A381AA827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EE00-45CC-407A-A183-8D80B839331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verly.Miller@ih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1463" r="-71" b="46650"/>
          <a:stretch/>
        </p:blipFill>
        <p:spPr>
          <a:xfrm>
            <a:off x="0" y="0"/>
            <a:ext cx="12192000" cy="259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sz="4400" dirty="0" smtClean="0"/>
              <a:t>California Area Office Update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Beverly Miller, M.H.A., M.B.A.</a:t>
            </a:r>
          </a:p>
          <a:p>
            <a:r>
              <a:rPr lang="en-US" dirty="0" smtClean="0"/>
              <a:t>July 19,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39" y="2733709"/>
            <a:ext cx="1245082" cy="127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38" y="2733709"/>
            <a:ext cx="1283180" cy="128318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3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35" name="Group 34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36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8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4117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In 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2336873"/>
            <a:ext cx="10117017" cy="4359602"/>
          </a:xfrm>
        </p:spPr>
        <p:txBody>
          <a:bodyPr>
            <a:noAutofit/>
          </a:bodyPr>
          <a:lstStyle/>
          <a:p>
            <a:r>
              <a:rPr lang="en-US" sz="2000" dirty="0" smtClean="0"/>
              <a:t>Emergency Response</a:t>
            </a:r>
          </a:p>
          <a:p>
            <a:pPr lvl="1"/>
            <a:r>
              <a:rPr lang="en-US" sz="1600" dirty="0" smtClean="0"/>
              <a:t>Evacuation procedures need to be addressed</a:t>
            </a:r>
          </a:p>
          <a:p>
            <a:pPr lvl="1"/>
            <a:r>
              <a:rPr lang="en-US" sz="1600" dirty="0" smtClean="0"/>
              <a:t>The IHS will address this during the operational phase of the project 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r>
              <a:rPr lang="en-US" sz="2000" dirty="0" smtClean="0"/>
              <a:t>Drainage/Flooding</a:t>
            </a:r>
          </a:p>
          <a:p>
            <a:pPr lvl="1"/>
            <a:r>
              <a:rPr lang="en-US" sz="1600" dirty="0" smtClean="0"/>
              <a:t>Initial thoughts are that our project will affect the surrounding area during a flood</a:t>
            </a:r>
          </a:p>
          <a:p>
            <a:pPr lvl="1"/>
            <a:r>
              <a:rPr lang="en-US" sz="1600" dirty="0" smtClean="0"/>
              <a:t>Flooding issues will be addressed during design/construction of the facility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r>
              <a:rPr lang="en-US" sz="2000" dirty="0" smtClean="0"/>
              <a:t>Traffic Safety</a:t>
            </a:r>
          </a:p>
          <a:p>
            <a:pPr lvl="1"/>
            <a:r>
              <a:rPr lang="en-US" sz="1600" dirty="0" smtClean="0"/>
              <a:t>A left-hand turn lane is required for the safety of our patients and staff</a:t>
            </a:r>
          </a:p>
          <a:p>
            <a:pPr lvl="1"/>
            <a:r>
              <a:rPr lang="en-US" sz="1600" dirty="0" smtClean="0"/>
              <a:t>The funding for the left turn lane can be obtained through Tribal and County partnerships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Broadband Connectivity</a:t>
            </a:r>
          </a:p>
          <a:p>
            <a:pPr lvl="1"/>
            <a:r>
              <a:rPr lang="en-US" sz="1600" dirty="0" smtClean="0"/>
              <a:t>The IHS has the capability of connecting to fiber optic broadband service located along CR31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0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" name="Group 6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8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42579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Project Timeline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9652" y="2336873"/>
            <a:ext cx="8642615" cy="3599316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Request for Proposals (RFP) Issued:	   	March 2017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2nd RFP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Issued 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(due to overpriced proposals</a:t>
            </a:r>
            <a:r>
              <a:rPr lang="en-US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June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Estimated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Date to Award Contract:	   	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Estimated Date to Complete Design:     	   	April 2018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Estimated Date to Initiate Construction:	   	June 2018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Estimated Construction Completion:	   	August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0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" name="Group 6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8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0329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8" name="Group 7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2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0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California Providers’ Continuing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969" y="2336872"/>
            <a:ext cx="7264120" cy="3929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The IHS/CAO and CRIHB jointly hosted the Annual California Providers’ Continuing Medical Education event on May 22-24 in Sacramento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More than 350 providers, mid-level practitioners, and clinic support staff attended, earning over 1,000 IHS-sponsored CME credits/units towards clinic licensure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An array of topics offered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2"/>
          <a:stretch/>
        </p:blipFill>
        <p:spPr>
          <a:xfrm>
            <a:off x="9433618" y="2336872"/>
            <a:ext cx="2385635" cy="1782154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18" y="4423828"/>
            <a:ext cx="2384610" cy="15794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8" name="Group 7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2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0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California Area Dental 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968" y="2336872"/>
            <a:ext cx="9127957" cy="3929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The IHS/CAO and CRIHB jointly hosted the Annual California Area Dental Continuing Education event on May 15-18 in Sacramento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More than 400 dental staff (dentists, dental hygienists, and dental aides) attended the event and earned continuing dental education credits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An array of topics offered</a:t>
            </a:r>
          </a:p>
        </p:txBody>
      </p:sp>
    </p:spTree>
    <p:extLst>
      <p:ext uri="{BB962C8B-B14F-4D97-AF65-F5344CB8AC3E}">
        <p14:creationId xmlns:p14="http://schemas.microsoft.com/office/powerpoint/2010/main" val="3072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eaLnBrk="1" hangingPunct="1"/>
            <a:r>
              <a:rPr lang="en-US" sz="3600" dirty="0" smtClean="0"/>
              <a:t>Thank You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Beverly Miller, M.H.A., M.B.A.</a:t>
            </a:r>
          </a:p>
          <a:p>
            <a:r>
              <a:rPr lang="en-US" sz="2400" dirty="0" smtClean="0">
                <a:hlinkClick r:id="rId3"/>
              </a:rPr>
              <a:t>Beverly.Miller@ihs.gov</a:t>
            </a:r>
            <a:endParaRPr lang="en-US" sz="2400" dirty="0" smtClean="0"/>
          </a:p>
          <a:p>
            <a:r>
              <a:rPr lang="en-US" sz="2400" dirty="0" smtClean="0"/>
              <a:t>916-930-3981, ext. 312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39" y="2733709"/>
            <a:ext cx="1245082" cy="1272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38" y="2733709"/>
            <a:ext cx="1283180" cy="12831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8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8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5" name="Group 14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6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40177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Desert Sage Youth Wellness Center – Now Open!</a:t>
            </a:r>
            <a:endParaRPr lang="en-US" sz="3400" dirty="0"/>
          </a:p>
        </p:txBody>
      </p:sp>
      <p:pic>
        <p:nvPicPr>
          <p:cNvPr id="4" name="Content Placeholder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3" y="2174358"/>
            <a:ext cx="10642279" cy="4488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Sage Youth Wellness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27" y="4382724"/>
            <a:ext cx="3187212" cy="2123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02" y="4382724"/>
            <a:ext cx="3151436" cy="210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27" y="2186001"/>
            <a:ext cx="3187212" cy="2103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02" y="2186001"/>
            <a:ext cx="3151436" cy="21037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5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2" name="Group 11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3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319" y="2336873"/>
            <a:ext cx="4094308" cy="41692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State-of-the-art amenities (kitchen and classrooms)</a:t>
            </a:r>
          </a:p>
          <a:p>
            <a:r>
              <a:rPr lang="en-US" dirty="0" smtClean="0"/>
              <a:t>Fully trained and motivated staff (38% Native)</a:t>
            </a:r>
          </a:p>
          <a:p>
            <a:r>
              <a:rPr lang="en-US" dirty="0" smtClean="0"/>
              <a:t>Quiet and peaceful atmosphere</a:t>
            </a:r>
          </a:p>
          <a:p>
            <a:r>
              <a:rPr lang="en-US" dirty="0" smtClean="0"/>
              <a:t>Individualized education program</a:t>
            </a:r>
          </a:p>
          <a:p>
            <a:r>
              <a:rPr lang="en-US" dirty="0" smtClean="0"/>
              <a:t>24-hour on-site medical care</a:t>
            </a:r>
          </a:p>
          <a:p>
            <a:r>
              <a:rPr lang="en-US" dirty="0" smtClean="0"/>
              <a:t>Gym, weight room, and recreational room</a:t>
            </a:r>
          </a:p>
          <a:p>
            <a:r>
              <a:rPr lang="en-US" dirty="0" smtClean="0"/>
              <a:t>5 Family suites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Sage Youth Wellness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318" y="2247375"/>
            <a:ext cx="6401236" cy="3599316"/>
          </a:xfrm>
        </p:spPr>
        <p:txBody>
          <a:bodyPr/>
          <a:lstStyle/>
          <a:p>
            <a:r>
              <a:rPr lang="en-US" dirty="0" smtClean="0"/>
              <a:t>Forms and Applications are available here:  </a:t>
            </a:r>
            <a:r>
              <a:rPr lang="en-US" u="sng" dirty="0">
                <a:solidFill>
                  <a:schemeClr val="bg1"/>
                </a:solidFill>
              </a:rPr>
              <a:t>https://www.ihs.gov/california/index.cfm/yrtc-project/yrtc-forms-apps/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For more information, please contact:</a:t>
            </a:r>
          </a:p>
          <a:p>
            <a:pPr marL="457200" lvl="1" indent="0">
              <a:buNone/>
            </a:pPr>
            <a:r>
              <a:rPr lang="en-US" sz="2400" dirty="0" smtClean="0"/>
              <a:t>Mark Espinosa</a:t>
            </a:r>
          </a:p>
          <a:p>
            <a:pPr marL="457200" lvl="1" indent="0"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Mark.Espinosa@ihs.gov</a:t>
            </a:r>
          </a:p>
          <a:p>
            <a:pPr marL="457200" lvl="1" indent="0">
              <a:buNone/>
            </a:pPr>
            <a:r>
              <a:rPr lang="en-US" sz="2400" dirty="0" smtClean="0"/>
              <a:t>951-708-4069 ext. 4039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4" y="2219195"/>
            <a:ext cx="3164542" cy="2107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5" y="4415918"/>
            <a:ext cx="3164542" cy="21073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7" name="Group 6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1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8" name="Group 7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9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3312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7" name="Group 6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1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8" name="Group 7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9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Oaks Healing Center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976" y="2336873"/>
            <a:ext cx="7868376" cy="3599316"/>
          </a:xfrm>
        </p:spPr>
        <p:txBody>
          <a:bodyPr>
            <a:normAutofit/>
          </a:bodyPr>
          <a:lstStyle/>
          <a:p>
            <a:r>
              <a:rPr lang="en-US" sz="2800" kern="0" dirty="0" smtClean="0"/>
              <a:t>Request for Proposal of Selecting a Contractor</a:t>
            </a:r>
            <a:endParaRPr lang="en-US" sz="2800" kern="0" dirty="0"/>
          </a:p>
          <a:p>
            <a:pPr marL="0" indent="0">
              <a:buNone/>
            </a:pPr>
            <a:endParaRPr lang="en-US" sz="2800" kern="0" dirty="0"/>
          </a:p>
          <a:p>
            <a:r>
              <a:rPr lang="en-US" sz="2800" kern="0" dirty="0"/>
              <a:t>Yolo County Board of Supervisors </a:t>
            </a:r>
            <a:r>
              <a:rPr lang="en-US" sz="2800" kern="0" dirty="0" smtClean="0"/>
              <a:t>Meeting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Project Timeline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2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9731647" cy="108093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Request for Proposal (RFP) of Selecting a Contractor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1073" y="2336872"/>
            <a:ext cx="7993109" cy="392914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Currently in Phase II (of II) of the RFP process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Estimated date to award contract – September 2017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Initial RFP required a cost-saving scope of work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Bids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coming in much higher than budget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Cost increases in labor rates &amp; current construction market (we are competing for contractors, not vice versa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0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" name="Group 6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8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586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Yolo County Board of Supervisors (BOS) Meeting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69" y="2336873"/>
            <a:ext cx="7973013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Held on June 27, 2017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Focused on:</a:t>
            </a:r>
          </a:p>
          <a:p>
            <a:pPr lvl="1"/>
            <a:r>
              <a:rPr lang="en-US" sz="2400" dirty="0" smtClean="0"/>
              <a:t>Project Timeline</a:t>
            </a:r>
          </a:p>
          <a:p>
            <a:pPr lvl="1"/>
            <a:r>
              <a:rPr lang="en-US" sz="2400" dirty="0" smtClean="0"/>
              <a:t>Drainage Study</a:t>
            </a:r>
          </a:p>
          <a:p>
            <a:pPr lvl="1"/>
            <a:r>
              <a:rPr lang="en-US" sz="2400" dirty="0" smtClean="0"/>
              <a:t>Emergency Services</a:t>
            </a:r>
          </a:p>
          <a:p>
            <a:pPr lvl="1"/>
            <a:r>
              <a:rPr lang="en-US" sz="2400" dirty="0" smtClean="0"/>
              <a:t>Broadband Connectivity</a:t>
            </a:r>
            <a:endParaRPr lang="en-US" sz="2400" dirty="0"/>
          </a:p>
          <a:p>
            <a:pPr lvl="1"/>
            <a:r>
              <a:rPr lang="en-US" sz="2400" dirty="0" smtClean="0"/>
              <a:t>Traffic Safety Study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0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" name="Group 6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8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1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9782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092" y="1371600"/>
            <a:ext cx="10567968" cy="5269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County Concerns:  Traffic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9863" y="2211118"/>
            <a:ext cx="8948646" cy="4033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Road Improvements Funding background:</a:t>
            </a:r>
          </a:p>
          <a:p>
            <a:endParaRPr lang="en-US" sz="1050" dirty="0" smtClean="0"/>
          </a:p>
          <a:p>
            <a:pPr lvl="1"/>
            <a:r>
              <a:rPr lang="en-US" sz="2400" dirty="0" smtClean="0"/>
              <a:t>The IHS initial </a:t>
            </a:r>
            <a:r>
              <a:rPr lang="en-US" sz="2400" dirty="0"/>
              <a:t>2012 </a:t>
            </a:r>
            <a:r>
              <a:rPr lang="en-US" sz="2400" dirty="0" smtClean="0"/>
              <a:t>Traffic Study </a:t>
            </a:r>
            <a:r>
              <a:rPr lang="en-US" sz="2400" dirty="0"/>
              <a:t>did not show the need for a </a:t>
            </a:r>
            <a:r>
              <a:rPr lang="en-US" sz="2400" dirty="0" smtClean="0"/>
              <a:t>left-hand turn </a:t>
            </a:r>
            <a:r>
              <a:rPr lang="en-US" sz="2400" dirty="0"/>
              <a:t>lane</a:t>
            </a:r>
          </a:p>
          <a:p>
            <a:endParaRPr lang="en-US" sz="1000" dirty="0"/>
          </a:p>
          <a:p>
            <a:pPr lvl="1"/>
            <a:r>
              <a:rPr lang="en-US" sz="2400" dirty="0"/>
              <a:t>Funding was appropriated by Congress in 2015 and did not include funding for County Road (CR) 31 improvements</a:t>
            </a:r>
          </a:p>
          <a:p>
            <a:endParaRPr lang="en-US" sz="1000" dirty="0"/>
          </a:p>
          <a:p>
            <a:pPr lvl="1"/>
            <a:r>
              <a:rPr lang="en-US" sz="2400" dirty="0" smtClean="0"/>
              <a:t>The subsequent </a:t>
            </a:r>
            <a:r>
              <a:rPr lang="en-US" sz="2400" dirty="0"/>
              <a:t>2017 study showed the need for a </a:t>
            </a:r>
            <a:r>
              <a:rPr lang="en-US" sz="2400" dirty="0" smtClean="0"/>
              <a:t>left-hand turn lane</a:t>
            </a:r>
          </a:p>
          <a:p>
            <a:pPr lvl="2"/>
            <a:r>
              <a:rPr lang="en-US" sz="2000" dirty="0" smtClean="0"/>
              <a:t>Associated </a:t>
            </a:r>
            <a:r>
              <a:rPr lang="en-US" sz="2000" dirty="0"/>
              <a:t>with increased traffic on CR 31 between 2012 and 2017</a:t>
            </a:r>
            <a:endParaRPr lang="en-US" sz="16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3223" y="2655441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9" name="Group 8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3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1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1203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092" y="1371600"/>
            <a:ext cx="10567968" cy="5269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County Concerns:  Traffic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0774" y="2154133"/>
            <a:ext cx="9899891" cy="4973497"/>
          </a:xfrm>
        </p:spPr>
        <p:txBody>
          <a:bodyPr>
            <a:noAutofit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/>
              <a:t>We are not authorized to complete work on a county road</a:t>
            </a:r>
          </a:p>
          <a:p>
            <a:pPr lvl="1"/>
            <a:r>
              <a:rPr lang="en-US" dirty="0" smtClean="0"/>
              <a:t>Congressional funding was not provided </a:t>
            </a:r>
          </a:p>
          <a:p>
            <a:pPr lvl="2"/>
            <a:r>
              <a:rPr lang="en-US" dirty="0" smtClean="0"/>
              <a:t>IHS legislation </a:t>
            </a:r>
            <a:r>
              <a:rPr lang="en-US" dirty="0"/>
              <a:t>has provided Yolo County with </a:t>
            </a:r>
            <a:r>
              <a:rPr lang="en-US" dirty="0" smtClean="0"/>
              <a:t>multiple funding </a:t>
            </a:r>
            <a:r>
              <a:rPr lang="en-US" dirty="0"/>
              <a:t>sources </a:t>
            </a:r>
            <a:r>
              <a:rPr lang="en-US" dirty="0" smtClean="0"/>
              <a:t>for our partnership to pursue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If </a:t>
            </a:r>
            <a:r>
              <a:rPr lang="en-US" dirty="0"/>
              <a:t>the road safety improvements are not completed, </a:t>
            </a:r>
            <a:r>
              <a:rPr lang="en-US" dirty="0" smtClean="0"/>
              <a:t>their support </a:t>
            </a:r>
            <a:r>
              <a:rPr lang="en-US" dirty="0"/>
              <a:t>the </a:t>
            </a:r>
            <a:r>
              <a:rPr lang="en-US" dirty="0" smtClean="0"/>
              <a:t>project is in question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The </a:t>
            </a:r>
            <a:r>
              <a:rPr lang="en-US" dirty="0"/>
              <a:t>IHS is pursuing Tribal and County partnerships for a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/>
              <a:t>As a Federal agency, the IHS is prohibited from pursuing these alternate funding sources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5894" y="2653585"/>
            <a:ext cx="2160395" cy="4204415"/>
            <a:chOff x="1" y="-786"/>
            <a:chExt cx="2851516" cy="6868014"/>
          </a:xfrm>
          <a:solidFill>
            <a:schemeClr val="accent3"/>
          </a:solidFill>
        </p:grpSpPr>
        <p:grpSp>
          <p:nvGrpSpPr>
            <p:cNvPr id="9" name="Group 8"/>
            <p:cNvGrpSpPr/>
            <p:nvPr/>
          </p:nvGrpSpPr>
          <p:grpSpPr>
            <a:xfrm>
              <a:off x="1" y="228600"/>
              <a:ext cx="2851516" cy="6638628"/>
              <a:chOff x="2487613" y="285750"/>
              <a:chExt cx="2428875" cy="5654676"/>
            </a:xfrm>
            <a:grpFill/>
          </p:grpSpPr>
          <p:sp>
            <p:nvSpPr>
              <p:cNvPr id="23" name="Freeform 11"/>
              <p:cNvSpPr/>
              <p:nvPr/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12"/>
              <p:cNvSpPr/>
              <p:nvPr/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13"/>
              <p:cNvSpPr/>
              <p:nvPr/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4"/>
              <p:cNvSpPr/>
              <p:nvPr/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5"/>
              <p:cNvSpPr/>
              <p:nvPr/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6"/>
              <p:cNvSpPr/>
              <p:nvPr/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7"/>
              <p:cNvSpPr/>
              <p:nvPr/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8"/>
              <p:cNvSpPr/>
              <p:nvPr/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9"/>
              <p:cNvSpPr/>
              <p:nvPr/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Freeform 20"/>
              <p:cNvSpPr/>
              <p:nvPr/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3" name="Freeform 21"/>
              <p:cNvSpPr/>
              <p:nvPr/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22"/>
              <p:cNvSpPr/>
              <p:nvPr/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27221" y="-786"/>
              <a:ext cx="2356674" cy="6854039"/>
              <a:chOff x="6627813" y="194833"/>
              <a:chExt cx="1952625" cy="5678918"/>
            </a:xfrm>
            <a:grpFill/>
          </p:grpSpPr>
          <p:sp>
            <p:nvSpPr>
              <p:cNvPr id="11" name="Freeform 27"/>
              <p:cNvSpPr/>
              <p:nvPr/>
            </p:nvSpPr>
            <p:spPr bwMode="auto">
              <a:xfrm>
                <a:off x="6627813" y="194833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28"/>
              <p:cNvSpPr/>
              <p:nvPr/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29"/>
              <p:cNvSpPr/>
              <p:nvPr/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0"/>
              <p:cNvSpPr/>
              <p:nvPr/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1"/>
              <p:cNvSpPr/>
              <p:nvPr/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2"/>
              <p:cNvSpPr/>
              <p:nvPr/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3"/>
              <p:cNvSpPr/>
              <p:nvPr/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4"/>
              <p:cNvSpPr/>
              <p:nvPr/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35"/>
              <p:cNvSpPr/>
              <p:nvPr/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Freeform 36"/>
              <p:cNvSpPr/>
              <p:nvPr/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1" name="Freeform 37"/>
              <p:cNvSpPr/>
              <p:nvPr/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Freeform 38"/>
              <p:cNvSpPr/>
              <p:nvPr/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250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1160</TotalTime>
  <Words>592</Words>
  <Application>Microsoft Office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Berlin</vt:lpstr>
      <vt:lpstr>California Area Office Update</vt:lpstr>
      <vt:lpstr>Desert Sage Youth Wellness Center – Now Open!</vt:lpstr>
      <vt:lpstr>Desert Sage Youth Wellness Center</vt:lpstr>
      <vt:lpstr>Desert Sage Youth Wellness Center</vt:lpstr>
      <vt:lpstr>Sacred Oaks Healing Center Introduction</vt:lpstr>
      <vt:lpstr>Request for Proposal (RFP) of Selecting a Contractor</vt:lpstr>
      <vt:lpstr>Yolo County Board of Supervisors (BOS) Meeting</vt:lpstr>
      <vt:lpstr>Yolo County Concerns:  Traffic Improvements</vt:lpstr>
      <vt:lpstr>Yolo County Concerns:  Traffic Improvements</vt:lpstr>
      <vt:lpstr>In Summary</vt:lpstr>
      <vt:lpstr>Project Timeline</vt:lpstr>
      <vt:lpstr>Annual California Providers’ Continuing Medical Education</vt:lpstr>
      <vt:lpstr>Annual California Area Dental Continuing Education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Area Office Update</dc:title>
  <dc:creator>Harvey, Rachel (IHS/CAL)</dc:creator>
  <cp:lastModifiedBy>Harvey, Rachel (IHS/CAL)</cp:lastModifiedBy>
  <cp:revision>26</cp:revision>
  <cp:lastPrinted>2017-07-13T17:36:31Z</cp:lastPrinted>
  <dcterms:created xsi:type="dcterms:W3CDTF">2017-07-10T16:19:30Z</dcterms:created>
  <dcterms:modified xsi:type="dcterms:W3CDTF">2017-07-13T17:39:18Z</dcterms:modified>
</cp:coreProperties>
</file>