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6" r:id="rId3"/>
    <p:sldId id="257" r:id="rId4"/>
    <p:sldId id="262" r:id="rId5"/>
    <p:sldId id="263" r:id="rId6"/>
    <p:sldId id="265" r:id="rId7"/>
    <p:sldId id="266" r:id="rId8"/>
    <p:sldId id="277" r:id="rId9"/>
    <p:sldId id="278" r:id="rId10"/>
    <p:sldId id="268" r:id="rId11"/>
    <p:sldId id="261" r:id="rId12"/>
    <p:sldId id="269" r:id="rId13"/>
    <p:sldId id="264" r:id="rId14"/>
    <p:sldId id="271" r:id="rId15"/>
    <p:sldId id="260" r:id="rId16"/>
    <p:sldId id="270" r:id="rId17"/>
    <p:sldId id="273" r:id="rId18"/>
    <p:sldId id="274" r:id="rId19"/>
    <p:sldId id="275" r:id="rId20"/>
    <p:sldId id="280" r:id="rId21"/>
    <p:sldId id="267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/>
    <p:restoredTop sz="94613"/>
  </p:normalViewPr>
  <p:slideViewPr>
    <p:cSldViewPr>
      <p:cViewPr varScale="1">
        <p:scale>
          <a:sx n="119" d="100"/>
          <a:sy n="119" d="100"/>
        </p:scale>
        <p:origin x="5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 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479.0</c:v>
                </c:pt>
                <c:pt idx="1">
                  <c:v>406.0</c:v>
                </c:pt>
                <c:pt idx="2">
                  <c:v>443.0</c:v>
                </c:pt>
                <c:pt idx="3">
                  <c:v>480.0</c:v>
                </c:pt>
                <c:pt idx="4">
                  <c:v>426.0</c:v>
                </c:pt>
                <c:pt idx="5">
                  <c:v>493.0</c:v>
                </c:pt>
                <c:pt idx="6">
                  <c:v>427.0</c:v>
                </c:pt>
                <c:pt idx="7">
                  <c:v>384.0</c:v>
                </c:pt>
                <c:pt idx="8">
                  <c:v>309.0</c:v>
                </c:pt>
                <c:pt idx="9">
                  <c:v>533.0</c:v>
                </c:pt>
                <c:pt idx="10">
                  <c:v>414.0</c:v>
                </c:pt>
                <c:pt idx="11">
                  <c:v>494.0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 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598.0</c:v>
                </c:pt>
                <c:pt idx="1">
                  <c:v>704.0</c:v>
                </c:pt>
                <c:pt idx="2">
                  <c:v>674.0</c:v>
                </c:pt>
                <c:pt idx="3">
                  <c:v>704.0</c:v>
                </c:pt>
                <c:pt idx="4">
                  <c:v>623.0</c:v>
                </c:pt>
                <c:pt idx="5">
                  <c:v>641.0</c:v>
                </c:pt>
                <c:pt idx="6">
                  <c:v>580.0</c:v>
                </c:pt>
                <c:pt idx="7">
                  <c:v>785.0</c:v>
                </c:pt>
                <c:pt idx="8">
                  <c:v>695.0</c:v>
                </c:pt>
                <c:pt idx="9">
                  <c:v>716.0</c:v>
                </c:pt>
                <c:pt idx="10">
                  <c:v>645.0</c:v>
                </c:pt>
                <c:pt idx="11">
                  <c:v>635.0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1889792"/>
        <c:axId val="1231893808"/>
      </c:barChart>
      <c:catAx>
        <c:axId val="1231889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31893808"/>
        <c:crosses val="autoZero"/>
        <c:auto val="1"/>
        <c:lblAlgn val="ctr"/>
        <c:lblOffset val="100"/>
        <c:noMultiLvlLbl val="0"/>
      </c:catAx>
      <c:valAx>
        <c:axId val="123189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1889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ln>
          <a:solidFill>
            <a:srgbClr val="FFFF00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46AE1-0325-B049-857D-118A470F76FC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983E4-F071-1746-AB10-AC050262C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2000">
              <a:schemeClr val="bg2">
                <a:tint val="48000"/>
                <a:satMod val="300000"/>
              </a:schemeClr>
            </a:gs>
            <a:gs pos="20000">
              <a:schemeClr val="bg2">
                <a:tint val="49000"/>
                <a:satMod val="300000"/>
              </a:schemeClr>
            </a:gs>
            <a:gs pos="100000">
              <a:schemeClr val="bg2">
                <a:shade val="30000"/>
              </a:schemeClr>
            </a:gs>
          </a:gsLst>
          <a:path path="circle">
            <a:fillToRect l="10000" t="-25000" r="10000" b="125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9452B5B-EA20-436C-8B97-024DC8BA0ED5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9954326-5BEA-4681-9ACF-C526308119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Tribal Update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Lummi Tribal Health Center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8077200" cy="149961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Northwest Portland Area Indian Health Board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Quarterly Board Meeting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January 18, 2017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Justin Iwasaki MD MPH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Executive Medical Director</a:t>
            </a: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5794248"/>
            <a:ext cx="8077200" cy="911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Open Access Scheduling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505200"/>
            <a:ext cx="8077200" cy="1499616"/>
          </a:xfrm>
        </p:spPr>
        <p:txBody>
          <a:bodyPr>
            <a:noAutofit/>
          </a:bodyPr>
          <a:lstStyle/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r>
              <a:rPr lang="en-US" sz="4700" b="1" dirty="0" smtClean="0">
                <a:solidFill>
                  <a:srgbClr val="FFFF00"/>
                </a:solidFill>
              </a:rPr>
              <a:t>Impact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Third next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</a:rPr>
              <a:t>vailable </a:t>
            </a:r>
            <a:r>
              <a:rPr lang="en-US" sz="2800" b="1" dirty="0">
                <a:solidFill>
                  <a:srgbClr val="FFFF00"/>
                </a:solidFill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</a:rPr>
              <a:t>ppointment </a:t>
            </a:r>
            <a:r>
              <a:rPr lang="en-US" sz="2800" b="1" dirty="0">
                <a:solidFill>
                  <a:srgbClr val="FFFF00"/>
                </a:solidFill>
              </a:rPr>
              <a:t>d</a:t>
            </a:r>
            <a:r>
              <a:rPr lang="en-US" sz="2800" b="1" dirty="0" smtClean="0">
                <a:solidFill>
                  <a:srgbClr val="FFFF00"/>
                </a:solidFill>
              </a:rPr>
              <a:t>ecreased      from 5-6 weeks to zero </a:t>
            </a:r>
            <a:r>
              <a:rPr lang="en-US" sz="2800" b="1" dirty="0">
                <a:solidFill>
                  <a:srgbClr val="FFFF00"/>
                </a:solidFill>
              </a:rPr>
              <a:t>d</a:t>
            </a:r>
            <a:r>
              <a:rPr lang="en-US" sz="2800" b="1" dirty="0" smtClean="0">
                <a:solidFill>
                  <a:srgbClr val="FFFF00"/>
                </a:solidFill>
              </a:rPr>
              <a:t>ays 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Wait times decreased from 1-3 hours to less than  10 minutes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Patient forecasting and planning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Chronic disease </a:t>
            </a:r>
            <a:r>
              <a:rPr lang="en-US" sz="2800" b="1" dirty="0">
                <a:solidFill>
                  <a:srgbClr val="FFFF00"/>
                </a:solidFill>
              </a:rPr>
              <a:t>c</a:t>
            </a:r>
            <a:r>
              <a:rPr lang="en-US" sz="2800" b="1" dirty="0" smtClean="0">
                <a:solidFill>
                  <a:srgbClr val="FFFF00"/>
                </a:solidFill>
              </a:rPr>
              <a:t>are</a:t>
            </a: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86461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Hepatitis C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715000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Hepatitis C Treatment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76200"/>
            <a:ext cx="8077200" cy="4724400"/>
          </a:xfrm>
          <a:prstGeom prst="rect">
            <a:avLst/>
          </a:prstGeom>
        </p:spPr>
        <p:txBody>
          <a:bodyPr vert="horz" lIns="91440" tIns="0" rIns="45720" bIns="0" rtlCol="0" anchor="t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7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Problem to be Solved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High number of community members with chronic hepatitis  c virus infection.  n= 200-250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High number of persons </a:t>
            </a:r>
            <a:r>
              <a:rPr lang="en-US" sz="3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ho </a:t>
            </a:r>
            <a:r>
              <a:rPr lang="en-US" sz="3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nject </a:t>
            </a:r>
            <a:r>
              <a:rPr lang="en-US" sz="3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rugs </a:t>
            </a:r>
            <a:r>
              <a:rPr lang="en-US" sz="3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an </a:t>
            </a:r>
            <a:r>
              <a:rPr lang="en-US" sz="3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pread hepatitis C infection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Treating  hepatitis C infection has both individual and public health impact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267200"/>
            <a:ext cx="2667000" cy="21615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NEW HEPATITIS C </a:t>
            </a:r>
            <a:r>
              <a:rPr lang="en-US" sz="2700" b="1" dirty="0" smtClean="0">
                <a:solidFill>
                  <a:schemeClr val="bg1"/>
                </a:solidFill>
              </a:rPr>
              <a:t>MEDICATIONS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76600" y="4266304"/>
            <a:ext cx="2819400" cy="21624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WASHINGTON MEDICAID  COVERS NEW MEDICATIONS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48400" y="4266304"/>
            <a:ext cx="2590800" cy="221069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TELEMEDICINE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PROJECT ECHO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2104370"/>
            <a:ext cx="2667000" cy="20866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PHARMACY CONTRACT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6600" y="2133600"/>
            <a:ext cx="2819400" cy="2057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PROVIDER TRAINING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48400" y="2149465"/>
            <a:ext cx="2590800" cy="2057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HEPATITIS C </a:t>
            </a:r>
            <a:r>
              <a:rPr lang="en-US" sz="2400" b="1" dirty="0" smtClean="0">
                <a:solidFill>
                  <a:schemeClr val="bg1"/>
                </a:solidFill>
              </a:rPr>
              <a:t>COORDINATOR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8400" y="212832"/>
            <a:ext cx="4533900" cy="181264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FIRST PATIENT TREATED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FALL 2016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2832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715000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Hepatitis C Treatment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381000"/>
            <a:ext cx="8077200" cy="4724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7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Clinical Model vs Public Health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7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7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Integrate treatment with 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7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pioid 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7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reatment 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47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rogram</a:t>
            </a:r>
            <a:endParaRPr lang="en-US" sz="2800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17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Trauma Informed Primary Care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718048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Trauma Informed Primary Care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-185886"/>
            <a:ext cx="8077200" cy="1499616"/>
          </a:xfrm>
        </p:spPr>
        <p:txBody>
          <a:bodyPr anchor="t">
            <a:noAutofit/>
          </a:bodyPr>
          <a:lstStyle/>
          <a:p>
            <a:endParaRPr lang="en-US" sz="4700" dirty="0" smtClean="0">
              <a:solidFill>
                <a:srgbClr val="FFFF00"/>
              </a:solidFill>
            </a:endParaRPr>
          </a:p>
          <a:p>
            <a:endParaRPr lang="en-US" sz="4700" dirty="0" smtClean="0">
              <a:solidFill>
                <a:srgbClr val="FFFF00"/>
              </a:solidFill>
            </a:endParaRPr>
          </a:p>
          <a:p>
            <a:r>
              <a:rPr lang="en-US" sz="4700" dirty="0" smtClean="0">
                <a:solidFill>
                  <a:srgbClr val="FFFF00"/>
                </a:solidFill>
              </a:rPr>
              <a:t>14 Clinics Around the Country</a:t>
            </a:r>
          </a:p>
          <a:p>
            <a:endParaRPr lang="en-US" sz="4700" dirty="0">
              <a:solidFill>
                <a:srgbClr val="FFFF00"/>
              </a:solidFill>
            </a:endParaRPr>
          </a:p>
          <a:p>
            <a:r>
              <a:rPr lang="en-US" sz="4700" dirty="0" smtClean="0">
                <a:solidFill>
                  <a:srgbClr val="FFFF00"/>
                </a:solidFill>
              </a:rPr>
              <a:t>Implement Trauma Screening, Assessment, and Referral to Treatment</a:t>
            </a:r>
            <a:endParaRPr lang="en-US" sz="47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52800" cy="1054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-185886"/>
            <a:ext cx="2362200" cy="1240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718048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Trauma Informed Primary Care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152400"/>
            <a:ext cx="8077200" cy="1499616"/>
          </a:xfrm>
        </p:spPr>
        <p:txBody>
          <a:bodyPr anchor="t">
            <a:noAutofit/>
          </a:bodyPr>
          <a:lstStyle/>
          <a:p>
            <a:endParaRPr lang="en-US" sz="4700" dirty="0" smtClean="0">
              <a:solidFill>
                <a:srgbClr val="FFFF00"/>
              </a:solidFill>
            </a:endParaRPr>
          </a:p>
          <a:p>
            <a:r>
              <a:rPr lang="en-US" sz="4700" dirty="0" smtClean="0">
                <a:solidFill>
                  <a:srgbClr val="FFFF00"/>
                </a:solidFill>
              </a:rPr>
              <a:t>Diabetic Cohort</a:t>
            </a:r>
          </a:p>
          <a:p>
            <a:r>
              <a:rPr lang="en-US" sz="4700" dirty="0" smtClean="0">
                <a:solidFill>
                  <a:srgbClr val="FFFF00"/>
                </a:solidFill>
              </a:rPr>
              <a:t>Initial 64 Patients</a:t>
            </a:r>
          </a:p>
          <a:p>
            <a:r>
              <a:rPr lang="en-US" sz="4700" dirty="0" smtClean="0">
                <a:solidFill>
                  <a:srgbClr val="FFFF00"/>
                </a:solidFill>
              </a:rPr>
              <a:t>A1C &gt;9.0</a:t>
            </a:r>
          </a:p>
          <a:p>
            <a:r>
              <a:rPr lang="en-US" sz="4700" dirty="0" smtClean="0">
                <a:solidFill>
                  <a:srgbClr val="FFFF00"/>
                </a:solidFill>
              </a:rPr>
              <a:t>Adverse Childhood Experience Screening</a:t>
            </a:r>
          </a:p>
          <a:p>
            <a:endParaRPr lang="en-US" sz="47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304325" y="90439"/>
            <a:ext cx="2331720" cy="2362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ACE Screening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4851" y="3747333"/>
            <a:ext cx="2526030" cy="227838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Referral to Behavioral Health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04325" y="3747333"/>
            <a:ext cx="2426970" cy="231267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Referral to Behavioral Health and/or Support Group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4739" y="3813835"/>
            <a:ext cx="2438400" cy="227838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Decline Referral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2388806">
            <a:off x="2528356" y="2611520"/>
            <a:ext cx="484632" cy="9784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227869" y="2667000"/>
            <a:ext cx="484632" cy="9784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9231440">
            <a:off x="5742140" y="2610781"/>
            <a:ext cx="484632" cy="9784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718048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Trauma Informed Primary Care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152400"/>
            <a:ext cx="8077200" cy="1499616"/>
          </a:xfrm>
        </p:spPr>
        <p:txBody>
          <a:bodyPr anchor="t"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51 Patients Made Appointment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47 ACE Screening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4 Declined</a:t>
            </a:r>
          </a:p>
          <a:p>
            <a:endParaRPr lang="en-US" sz="4000" dirty="0" smtClean="0">
              <a:solidFill>
                <a:srgbClr val="FFFF00"/>
              </a:solidFill>
            </a:endParaRPr>
          </a:p>
          <a:p>
            <a:r>
              <a:rPr lang="en-US" sz="4000" dirty="0" err="1" smtClean="0">
                <a:solidFill>
                  <a:srgbClr val="FFFF00"/>
                </a:solidFill>
              </a:rPr>
              <a:t>Avg</a:t>
            </a:r>
            <a:r>
              <a:rPr lang="en-US" sz="4000" dirty="0" smtClean="0">
                <a:solidFill>
                  <a:srgbClr val="FFFF00"/>
                </a:solidFill>
              </a:rPr>
              <a:t> Pre -A1C 10.8</a:t>
            </a:r>
          </a:p>
          <a:p>
            <a:endParaRPr lang="en-US" sz="4000" dirty="0">
              <a:solidFill>
                <a:srgbClr val="FFFF00"/>
              </a:solidFill>
            </a:endParaRPr>
          </a:p>
          <a:p>
            <a:r>
              <a:rPr lang="en-US" sz="4000" dirty="0" err="1" smtClean="0">
                <a:solidFill>
                  <a:srgbClr val="FFFF00"/>
                </a:solidFill>
              </a:rPr>
              <a:t>Avg</a:t>
            </a:r>
            <a:r>
              <a:rPr lang="en-US" sz="4000" dirty="0" smtClean="0">
                <a:solidFill>
                  <a:srgbClr val="FFFF00"/>
                </a:solidFill>
              </a:rPr>
              <a:t> Post-A1c 9.0 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*Statistically significant</a:t>
            </a:r>
          </a:p>
          <a:p>
            <a:endParaRPr lang="en-US" sz="47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633008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Dr. Dakotah Lane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164240"/>
            <a:ext cx="8077200" cy="1499616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solidFill>
                  <a:srgbClr val="FFFF00"/>
                </a:solidFill>
              </a:rPr>
              <a:t>Lummi Tribal Member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Bachelors in Engineering University of Washington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Peace Corps in Malawi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Doctor of Medicine Cornell Medical School 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Family Medicine Residency  Daytona, Florida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Board Certified in Family Medicine</a:t>
            </a:r>
            <a:endParaRPr lang="en-US" sz="25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eill.cornell.edu/wccc/static/i/personnel/2012-2013/Lane_Dakota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1790490" cy="2646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8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Thank you.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0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54" y="5738861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/>
          <p:cNvGraphicFramePr/>
          <p:nvPr/>
        </p:nvGraphicFramePr>
        <p:xfrm>
          <a:off x="762000" y="0"/>
          <a:ext cx="83820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262667" y="2548667"/>
            <a:ext cx="144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VISITS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162580"/>
            <a:ext cx="6781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IMPACT OF OPEN ACCESS SCHEDULING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533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</a:rPr>
              <a:t>FALL 2014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33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</a:rPr>
              <a:t>SPRING 2016</a:t>
            </a:r>
            <a:endParaRPr lang="en-US" sz="3600" dirty="0">
              <a:latin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6196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lummi-nsn.gov/images/libc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1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8077200" cy="1673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Quality Improvement Activities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8077200" cy="2133600"/>
          </a:xfrm>
        </p:spPr>
        <p:txBody>
          <a:bodyPr>
            <a:normAutofit fontScale="92500" lnSpcReduction="20000"/>
          </a:bodyPr>
          <a:lstStyle/>
          <a:p>
            <a:endParaRPr lang="en-US" sz="3000" b="1" dirty="0" smtClean="0">
              <a:solidFill>
                <a:srgbClr val="FFFF00"/>
              </a:solidFill>
            </a:endParaRPr>
          </a:p>
          <a:p>
            <a:r>
              <a:rPr lang="en-US" sz="3000" b="1" dirty="0" smtClean="0">
                <a:solidFill>
                  <a:srgbClr val="FFFF00"/>
                </a:solidFill>
              </a:rPr>
              <a:t>Open Access Scheduling </a:t>
            </a:r>
          </a:p>
          <a:p>
            <a:endParaRPr lang="en-US" sz="3000" b="1" dirty="0" smtClean="0">
              <a:solidFill>
                <a:srgbClr val="FFFF00"/>
              </a:solidFill>
            </a:endParaRPr>
          </a:p>
          <a:p>
            <a:r>
              <a:rPr lang="en-US" sz="3000" b="1" dirty="0" smtClean="0">
                <a:solidFill>
                  <a:srgbClr val="FFFF00"/>
                </a:solidFill>
              </a:rPr>
              <a:t>Hepatitis C Treatment</a:t>
            </a:r>
          </a:p>
          <a:p>
            <a:endParaRPr lang="en-US" sz="3000" b="1" dirty="0" smtClean="0">
              <a:solidFill>
                <a:srgbClr val="FFFF00"/>
              </a:solidFill>
            </a:endParaRPr>
          </a:p>
          <a:p>
            <a:r>
              <a:rPr lang="en-US" sz="3000" b="1" dirty="0" smtClean="0">
                <a:solidFill>
                  <a:srgbClr val="FFFF00"/>
                </a:solidFill>
              </a:rPr>
              <a:t>Trauma Informed Primary Care</a:t>
            </a:r>
          </a:p>
          <a:p>
            <a:endParaRPr lang="en-US" dirty="0"/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Open Access Scheduling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5794248"/>
            <a:ext cx="8077200" cy="91135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Open Access Scheduling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8077200" cy="1499616"/>
          </a:xfrm>
        </p:spPr>
        <p:txBody>
          <a:bodyPr>
            <a:noAutofit/>
          </a:bodyPr>
          <a:lstStyle/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endParaRPr lang="en-US" sz="4700" b="1" dirty="0" smtClean="0">
              <a:solidFill>
                <a:srgbClr val="FFFF00"/>
              </a:solidFill>
            </a:endParaRPr>
          </a:p>
          <a:p>
            <a:r>
              <a:rPr lang="en-US" sz="4700" b="1" dirty="0" smtClean="0">
                <a:solidFill>
                  <a:srgbClr val="FFFF00"/>
                </a:solidFill>
              </a:rPr>
              <a:t>Problem to be Solved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The Walk-In Clinic Scheduling Model was a Problem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Patients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	Long Wait Times. Difficult to Schedule 		 Appointments or Hospital Discharge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Providers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	Unpredictable. Difficult to Manage Chronic 	Disease. No Ability to Schedule Follow-Up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86461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0" y="152400"/>
          <a:ext cx="1371600" cy="655319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1600"/>
              </a:tblGrid>
              <a:tr h="391082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8:30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AM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91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9:00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AM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91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9:30 AM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0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10:00 AM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91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10:30 AM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265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LUNCH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992248">
                <a:tc>
                  <a:txBody>
                    <a:bodyPr/>
                    <a:lstStyle/>
                    <a:p>
                      <a:r>
                        <a:rPr lang="en-US" dirty="0" smtClean="0"/>
                        <a:t>1:00 PM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b="1" dirty="0" smtClean="0"/>
                        <a:t>WALK-IN</a:t>
                      </a:r>
                      <a:r>
                        <a:rPr lang="en-US" b="1" baseline="0" dirty="0" smtClean="0"/>
                        <a:t> CLINIC</a:t>
                      </a:r>
                      <a:endParaRPr lang="en-US" b="1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72200" y="152400"/>
          <a:ext cx="167640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8:00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AM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8:20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8:40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9:00AM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9:30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10:00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10:30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11:00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11:30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12-1 Lunch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1:00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1:20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1:40</a:t>
                      </a:r>
                      <a:r>
                        <a:rPr lang="en-US" baseline="0" dirty="0" smtClean="0"/>
                        <a:t> PM</a:t>
                      </a:r>
                      <a:endParaRPr lang="en-US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2:00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2:30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3:00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3:30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4:00</a:t>
                      </a:r>
                      <a:r>
                        <a:rPr lang="en-US" baseline="0" dirty="0" smtClean="0"/>
                        <a:t> PM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048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WALK-IN CLINIC SCHEDULING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304800"/>
            <a:ext cx="2362200" cy="310854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OPEN ACCESS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SCHEDULING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“SAVE TIME CALL FIRST”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62400" y="3200400"/>
            <a:ext cx="1600200" cy="48463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15240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HELD OPEN SAME DAY APPT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733800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HELD OPEN SAME DAY APPT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7" name="Picture 16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0" y="152400"/>
            <a:ext cx="2362200" cy="310854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OPEN ACCESS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SCHEDULING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“SAVE TIME CALL FIRST”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24200" y="152400"/>
          <a:ext cx="167640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8:00a  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8:20a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8:40a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12-1 Lunch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1:00p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1:20p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1:40p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2:00p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2:30p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3:00p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3:30p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4:00p*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029200" y="152400"/>
          <a:ext cx="167640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8:00a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8:30a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9:00a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9:20a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9:40a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12-1 Lunch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1:00p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1:30p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2:00p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2:20p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2:40p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3:00p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3:30p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4:00p*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010400" y="152400"/>
          <a:ext cx="167640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8:00a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8:30a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9:30a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10:00a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10:20a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10:40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11:00a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11:30a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12-1 Lunch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1:00p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1:30p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2:00p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2:30p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3:00p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3:20p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3:40p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4:00p*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62600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533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</a:rPr>
              <a:t>FALL 2014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33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</a:rPr>
              <a:t>SPRING 2016</a:t>
            </a:r>
            <a:endParaRPr lang="en-US" sz="3600" dirty="0">
              <a:latin typeface="Cambria" pitchFamily="18" charset="0"/>
            </a:endParaRPr>
          </a:p>
        </p:txBody>
      </p:sp>
      <p:pic>
        <p:nvPicPr>
          <p:cNvPr id="8" name="Picture 7" descr="http://www.lummi-nsn.gov/images/libc_logo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650721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47910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447800"/>
            <a:ext cx="47529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08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533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</a:rPr>
              <a:t>FALL 2014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33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itchFamily="18" charset="0"/>
              </a:rPr>
              <a:t>SPRING 2016</a:t>
            </a:r>
            <a:endParaRPr lang="en-US" sz="3600" dirty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58096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19894"/>
            <a:ext cx="4724400" cy="409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lummi-nsn.gov/images/libc_logo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650721"/>
            <a:ext cx="1000546" cy="11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56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1013</TotalTime>
  <Words>448</Words>
  <Application>Microsoft Macintosh PowerPoint</Application>
  <PresentationFormat>On-screen Show (4:3)</PresentationFormat>
  <Paragraphs>228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Corbel</vt:lpstr>
      <vt:lpstr>Wingdings</vt:lpstr>
      <vt:lpstr>Wingdings 2</vt:lpstr>
      <vt:lpstr>Wingdings 3</vt:lpstr>
      <vt:lpstr>Module</vt:lpstr>
      <vt:lpstr>Tribal Update Lummi Tribal Health Center </vt:lpstr>
      <vt:lpstr>Dr. Dakotah Lane</vt:lpstr>
      <vt:lpstr>Quality Improvement Activities </vt:lpstr>
      <vt:lpstr>Open Access Scheduling</vt:lpstr>
      <vt:lpstr>Open Access Scheduling</vt:lpstr>
      <vt:lpstr>PowerPoint Presentation</vt:lpstr>
      <vt:lpstr>PowerPoint Presentation</vt:lpstr>
      <vt:lpstr>PowerPoint Presentation</vt:lpstr>
      <vt:lpstr>PowerPoint Presentation</vt:lpstr>
      <vt:lpstr>Open Access Scheduling</vt:lpstr>
      <vt:lpstr>Hepatitis C Treatment</vt:lpstr>
      <vt:lpstr>Hepatitis C Treatment</vt:lpstr>
      <vt:lpstr>PowerPoint Presentation</vt:lpstr>
      <vt:lpstr>Hepatitis C Treatment</vt:lpstr>
      <vt:lpstr>Trauma Informed Primary Care</vt:lpstr>
      <vt:lpstr>Trauma Informed Primary Care</vt:lpstr>
      <vt:lpstr>Trauma Informed Primary Care</vt:lpstr>
      <vt:lpstr>PowerPoint Presentation</vt:lpstr>
      <vt:lpstr>Trauma Informed Primary Care</vt:lpstr>
      <vt:lpstr>Thank you. </vt:lpstr>
      <vt:lpstr>PowerPoint Presentation</vt:lpstr>
      <vt:lpstr>PowerPoint Presentation</vt:lpstr>
    </vt:vector>
  </TitlesOfParts>
  <Company>Lummi Nation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Tribal Update Lummi Tribal Health Center </dc:title>
  <dc:creator>justini</dc:creator>
  <cp:lastModifiedBy>justin iwasaki</cp:lastModifiedBy>
  <cp:revision>112</cp:revision>
  <dcterms:created xsi:type="dcterms:W3CDTF">2017-01-12T23:17:46Z</dcterms:created>
  <dcterms:modified xsi:type="dcterms:W3CDTF">2017-01-18T17:22:05Z</dcterms:modified>
</cp:coreProperties>
</file>