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5"/>
    <p:sldMasterId id="2147483720" r:id="rId6"/>
  </p:sldMasterIdLst>
  <p:notesMasterIdLst>
    <p:notesMasterId r:id="rId33"/>
  </p:notesMasterIdLst>
  <p:handoutMasterIdLst>
    <p:handoutMasterId r:id="rId34"/>
  </p:handoutMasterIdLst>
  <p:sldIdLst>
    <p:sldId id="305" r:id="rId7"/>
    <p:sldId id="264" r:id="rId8"/>
    <p:sldId id="265" r:id="rId9"/>
    <p:sldId id="281" r:id="rId10"/>
    <p:sldId id="301" r:id="rId11"/>
    <p:sldId id="279" r:id="rId12"/>
    <p:sldId id="266" r:id="rId13"/>
    <p:sldId id="267" r:id="rId14"/>
    <p:sldId id="269" r:id="rId15"/>
    <p:sldId id="270" r:id="rId16"/>
    <p:sldId id="274" r:id="rId17"/>
    <p:sldId id="276" r:id="rId18"/>
    <p:sldId id="306" r:id="rId19"/>
    <p:sldId id="319" r:id="rId20"/>
    <p:sldId id="331" r:id="rId21"/>
    <p:sldId id="332" r:id="rId22"/>
    <p:sldId id="333" r:id="rId23"/>
    <p:sldId id="334" r:id="rId24"/>
    <p:sldId id="315" r:id="rId25"/>
    <p:sldId id="316" r:id="rId26"/>
    <p:sldId id="329" r:id="rId27"/>
    <p:sldId id="317" r:id="rId28"/>
    <p:sldId id="327" r:id="rId29"/>
    <p:sldId id="328" r:id="rId30"/>
    <p:sldId id="330" r:id="rId31"/>
    <p:sldId id="326" r:id="rId32"/>
  </p:sldIdLst>
  <p:sldSz cx="9144000" cy="6858000" type="screen4x3"/>
  <p:notesSz cx="7010400" cy="92964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D7B"/>
    <a:srgbClr val="800000"/>
    <a:srgbClr val="D0E1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5" autoAdjust="0"/>
    <p:restoredTop sz="66057" autoAdjust="0"/>
  </p:normalViewPr>
  <p:slideViewPr>
    <p:cSldViewPr>
      <p:cViewPr varScale="1">
        <p:scale>
          <a:sx n="47" d="100"/>
          <a:sy n="47" d="100"/>
        </p:scale>
        <p:origin x="-2070" y="-102"/>
      </p:cViewPr>
      <p:guideLst>
        <p:guide orient="horz" pos="2160"/>
        <p:guide pos="2880"/>
      </p:guideLst>
    </p:cSldViewPr>
  </p:slideViewPr>
  <p:outlineViewPr>
    <p:cViewPr>
      <p:scale>
        <a:sx n="33" d="100"/>
        <a:sy n="33" d="100"/>
      </p:scale>
      <p:origin x="0" y="-6642"/>
    </p:cViewPr>
  </p:outlineViewPr>
  <p:notesTextViewPr>
    <p:cViewPr>
      <p:scale>
        <a:sx n="3" d="2"/>
        <a:sy n="3" d="2"/>
      </p:scale>
      <p:origin x="0" y="0"/>
    </p:cViewPr>
  </p:notesTextViewPr>
  <p:sorterViewPr>
    <p:cViewPr>
      <p:scale>
        <a:sx n="100" d="100"/>
        <a:sy n="100" d="100"/>
      </p:scale>
      <p:origin x="0" y="-288"/>
    </p:cViewPr>
  </p:sorterViewPr>
  <p:notesViewPr>
    <p:cSldViewPr>
      <p:cViewPr varScale="1">
        <p:scale>
          <a:sx n="90" d="100"/>
          <a:sy n="90" d="100"/>
        </p:scale>
        <p:origin x="3732" y="96"/>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gs" Target="tags/tag1.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5" Type="http://schemas.openxmlformats.org/officeDocument/2006/relationships/image" Target="../media/image12.JPG"/><Relationship Id="rId4"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5" Type="http://schemas.openxmlformats.org/officeDocument/2006/relationships/image" Target="../media/image12.JP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072B4F-A5B6-49C8-9103-44C817E78F97}" type="doc">
      <dgm:prSet loTypeId="urn:microsoft.com/office/officeart/2005/8/layout/hList7" loCatId="picture" qsTypeId="urn:microsoft.com/office/officeart/2005/8/quickstyle/simple3" qsCatId="simple" csTypeId="urn:microsoft.com/office/officeart/2005/8/colors/accent0_2" csCatId="mainScheme" phldr="1"/>
      <dgm:spPr/>
      <dgm:t>
        <a:bodyPr/>
        <a:lstStyle/>
        <a:p>
          <a:endParaRPr lang="en-US"/>
        </a:p>
      </dgm:t>
    </dgm:pt>
    <dgm:pt modelId="{E1F092F9-F1E6-4EBE-828A-51A19E8D12C2}">
      <dgm:prSet phldrT="[Text]" custT="1"/>
      <dgm:spPr/>
      <dgm:t>
        <a:bodyPr/>
        <a:lstStyle/>
        <a:p>
          <a:r>
            <a:rPr lang="en-US" sz="2000" b="1" dirty="0" smtClean="0">
              <a:solidFill>
                <a:srgbClr val="800000"/>
              </a:solidFill>
              <a:effectLst/>
            </a:rPr>
            <a:t>Increase Access to </a:t>
          </a:r>
          <a:br>
            <a:rPr lang="en-US" sz="2000" b="1" dirty="0" smtClean="0">
              <a:solidFill>
                <a:srgbClr val="800000"/>
              </a:solidFill>
              <a:effectLst/>
            </a:rPr>
          </a:br>
          <a:r>
            <a:rPr lang="en-US" sz="2000" b="1" dirty="0" smtClean="0">
              <a:solidFill>
                <a:srgbClr val="800000"/>
              </a:solidFill>
              <a:effectLst/>
            </a:rPr>
            <a:t>Quality Health Care and Services</a:t>
          </a:r>
          <a:endParaRPr lang="en-US" sz="2000" b="1" dirty="0">
            <a:solidFill>
              <a:srgbClr val="800000"/>
            </a:solidFill>
          </a:endParaRPr>
        </a:p>
      </dgm:t>
      <dgm:extLst>
        <a:ext uri="{E40237B7-FDA0-4F09-8148-C483321AD2D9}">
          <dgm14:cNvPr xmlns:dgm14="http://schemas.microsoft.com/office/drawing/2010/diagram" id="0" name="" title="Improve Access to Quality Health Care and Services"/>
        </a:ext>
      </dgm:extLst>
    </dgm:pt>
    <dgm:pt modelId="{6636827D-05F7-449F-9307-4E07D990D64C}" type="parTrans" cxnId="{7144888F-F57F-4625-8026-267431978B86}">
      <dgm:prSet/>
      <dgm:spPr/>
      <dgm:t>
        <a:bodyPr/>
        <a:lstStyle/>
        <a:p>
          <a:endParaRPr lang="en-US" sz="2000">
            <a:solidFill>
              <a:srgbClr val="800000"/>
            </a:solidFill>
          </a:endParaRPr>
        </a:p>
      </dgm:t>
    </dgm:pt>
    <dgm:pt modelId="{3236C6BB-BD89-4A0B-9403-BC59092EBEB4}" type="sibTrans" cxnId="{7144888F-F57F-4625-8026-267431978B86}">
      <dgm:prSet/>
      <dgm:spPr/>
      <dgm:t>
        <a:bodyPr/>
        <a:lstStyle/>
        <a:p>
          <a:endParaRPr lang="en-US" sz="2000">
            <a:solidFill>
              <a:srgbClr val="800000"/>
            </a:solidFill>
          </a:endParaRPr>
        </a:p>
      </dgm:t>
    </dgm:pt>
    <dgm:pt modelId="{F0B24548-0AEC-41DB-B7DB-509AC7D89771}">
      <dgm:prSet phldrT="[Text]" custT="1"/>
      <dgm:spPr/>
      <dgm:t>
        <a:bodyPr/>
        <a:lstStyle/>
        <a:p>
          <a:r>
            <a:rPr lang="en-US" sz="2000" b="1" dirty="0" smtClean="0">
              <a:solidFill>
                <a:srgbClr val="800000"/>
              </a:solidFill>
              <a:effectLst/>
            </a:rPr>
            <a:t>Strengthen the Health Workforce</a:t>
          </a:r>
          <a:endParaRPr lang="en-US" sz="2000" b="1" dirty="0">
            <a:solidFill>
              <a:srgbClr val="800000"/>
            </a:solidFill>
            <a:effectLst/>
          </a:endParaRPr>
        </a:p>
      </dgm:t>
      <dgm:extLst>
        <a:ext uri="{E40237B7-FDA0-4F09-8148-C483321AD2D9}">
          <dgm14:cNvPr xmlns:dgm14="http://schemas.microsoft.com/office/drawing/2010/diagram" id="0" name="" title="Strengthen the Health Workforce"/>
        </a:ext>
      </dgm:extLst>
    </dgm:pt>
    <dgm:pt modelId="{105F6C16-7559-46FB-A25B-88CAEC87E3C7}" type="parTrans" cxnId="{5AB66D9F-44B3-4F59-A223-BE845D5D5AC1}">
      <dgm:prSet/>
      <dgm:spPr/>
      <dgm:t>
        <a:bodyPr/>
        <a:lstStyle/>
        <a:p>
          <a:endParaRPr lang="en-US" sz="2000">
            <a:solidFill>
              <a:srgbClr val="800000"/>
            </a:solidFill>
          </a:endParaRPr>
        </a:p>
      </dgm:t>
    </dgm:pt>
    <dgm:pt modelId="{965E0B32-AC7D-4451-AC7D-F2427467E56B}" type="sibTrans" cxnId="{5AB66D9F-44B3-4F59-A223-BE845D5D5AC1}">
      <dgm:prSet/>
      <dgm:spPr/>
      <dgm:t>
        <a:bodyPr/>
        <a:lstStyle/>
        <a:p>
          <a:endParaRPr lang="en-US" sz="2000">
            <a:solidFill>
              <a:srgbClr val="800000"/>
            </a:solidFill>
          </a:endParaRPr>
        </a:p>
      </dgm:t>
    </dgm:pt>
    <dgm:pt modelId="{680B2015-1F51-4FF4-8CEB-492D05A6C0AF}">
      <dgm:prSet phldrT="[Text]" custT="1"/>
      <dgm:spPr/>
      <dgm:t>
        <a:bodyPr/>
        <a:lstStyle/>
        <a:p>
          <a:r>
            <a:rPr lang="en-US" sz="2000" b="1" dirty="0" smtClean="0">
              <a:solidFill>
                <a:srgbClr val="800000"/>
              </a:solidFill>
              <a:effectLst/>
            </a:rPr>
            <a:t>Improve Health Equity</a:t>
          </a:r>
          <a:endParaRPr lang="en-US" sz="2000" b="1" dirty="0">
            <a:solidFill>
              <a:srgbClr val="800000"/>
            </a:solidFill>
            <a:effectLst/>
          </a:endParaRPr>
        </a:p>
      </dgm:t>
      <dgm:extLst>
        <a:ext uri="{E40237B7-FDA0-4F09-8148-C483321AD2D9}">
          <dgm14:cNvPr xmlns:dgm14="http://schemas.microsoft.com/office/drawing/2010/diagram" id="0" name="" title="Improve Health Equity"/>
        </a:ext>
      </dgm:extLst>
    </dgm:pt>
    <dgm:pt modelId="{5A5FC7D3-123D-41B9-96D9-C4A4C1331C8B}" type="parTrans" cxnId="{09E36B10-E96B-48DA-914F-4A838EE100DC}">
      <dgm:prSet/>
      <dgm:spPr/>
      <dgm:t>
        <a:bodyPr/>
        <a:lstStyle/>
        <a:p>
          <a:endParaRPr lang="en-US" sz="2000">
            <a:solidFill>
              <a:srgbClr val="800000"/>
            </a:solidFill>
          </a:endParaRPr>
        </a:p>
      </dgm:t>
    </dgm:pt>
    <dgm:pt modelId="{E5A626F6-1BCB-4E6D-9186-E944B999762B}" type="sibTrans" cxnId="{09E36B10-E96B-48DA-914F-4A838EE100DC}">
      <dgm:prSet/>
      <dgm:spPr/>
      <dgm:t>
        <a:bodyPr/>
        <a:lstStyle/>
        <a:p>
          <a:endParaRPr lang="en-US" sz="2000">
            <a:solidFill>
              <a:srgbClr val="800000"/>
            </a:solidFill>
          </a:endParaRPr>
        </a:p>
      </dgm:t>
    </dgm:pt>
    <dgm:pt modelId="{43FEBABE-A2E1-443A-AAEE-86FF10F8DAA8}">
      <dgm:prSet custT="1"/>
      <dgm:spPr/>
      <dgm:t>
        <a:bodyPr/>
        <a:lstStyle/>
        <a:p>
          <a:r>
            <a:rPr lang="en-US" sz="2000" b="1" dirty="0" smtClean="0">
              <a:solidFill>
                <a:srgbClr val="800000"/>
              </a:solidFill>
              <a:effectLst/>
            </a:rPr>
            <a:t>Build Healthy Communities</a:t>
          </a:r>
          <a:endParaRPr lang="en-US" sz="2000" b="1" dirty="0">
            <a:solidFill>
              <a:srgbClr val="800000"/>
            </a:solidFill>
            <a:effectLst/>
          </a:endParaRPr>
        </a:p>
      </dgm:t>
      <dgm:extLst>
        <a:ext uri="{E40237B7-FDA0-4F09-8148-C483321AD2D9}">
          <dgm14:cNvPr xmlns:dgm14="http://schemas.microsoft.com/office/drawing/2010/diagram" id="0" name="" title="Build Healthy Communities"/>
        </a:ext>
      </dgm:extLst>
    </dgm:pt>
    <dgm:pt modelId="{BB730BB2-D58E-467B-A05B-E2C4B3C219AC}" type="parTrans" cxnId="{CA5EDD60-E06F-4136-83ED-AAFF391B1562}">
      <dgm:prSet/>
      <dgm:spPr/>
      <dgm:t>
        <a:bodyPr/>
        <a:lstStyle/>
        <a:p>
          <a:endParaRPr lang="en-US" sz="2000">
            <a:solidFill>
              <a:srgbClr val="800000"/>
            </a:solidFill>
          </a:endParaRPr>
        </a:p>
      </dgm:t>
    </dgm:pt>
    <dgm:pt modelId="{09D36A58-CF31-4A4B-B4F3-B91D2DEAAD4C}" type="sibTrans" cxnId="{CA5EDD60-E06F-4136-83ED-AAFF391B1562}">
      <dgm:prSet/>
      <dgm:spPr/>
      <dgm:t>
        <a:bodyPr/>
        <a:lstStyle/>
        <a:p>
          <a:endParaRPr lang="en-US" sz="2000">
            <a:solidFill>
              <a:srgbClr val="800000"/>
            </a:solidFill>
          </a:endParaRPr>
        </a:p>
      </dgm:t>
    </dgm:pt>
    <dgm:pt modelId="{F11C6198-6EBC-418C-9D5F-19DFE3363A97}">
      <dgm:prSet phldrT="[Text]" custT="1"/>
      <dgm:spPr/>
      <dgm:t>
        <a:bodyPr/>
        <a:lstStyle/>
        <a:p>
          <a:r>
            <a:rPr lang="en-US" sz="2000" b="1" dirty="0" smtClean="0">
              <a:solidFill>
                <a:srgbClr val="800000"/>
              </a:solidFill>
              <a:effectLst/>
            </a:rPr>
            <a:t>Strengthen Program Operations</a:t>
          </a:r>
          <a:endParaRPr lang="en-US" sz="2000" b="1" dirty="0">
            <a:solidFill>
              <a:srgbClr val="800000"/>
            </a:solidFill>
            <a:effectLst/>
          </a:endParaRPr>
        </a:p>
      </dgm:t>
      <dgm:extLst>
        <a:ext uri="{E40237B7-FDA0-4F09-8148-C483321AD2D9}">
          <dgm14:cNvPr xmlns:dgm14="http://schemas.microsoft.com/office/drawing/2010/diagram" id="0" name="" title="Improve Health Equity"/>
        </a:ext>
      </dgm:extLst>
    </dgm:pt>
    <dgm:pt modelId="{D75880B3-AEA0-4863-916A-9887754B3D86}" type="parTrans" cxnId="{948A04A3-6FEA-4BB5-B9BE-E6C3B928884C}">
      <dgm:prSet/>
      <dgm:spPr/>
      <dgm:t>
        <a:bodyPr/>
        <a:lstStyle/>
        <a:p>
          <a:endParaRPr lang="en-US" sz="2000">
            <a:solidFill>
              <a:srgbClr val="800000"/>
            </a:solidFill>
          </a:endParaRPr>
        </a:p>
      </dgm:t>
    </dgm:pt>
    <dgm:pt modelId="{06D3F7C9-7559-4D54-98E6-2AE2FE54A056}" type="sibTrans" cxnId="{948A04A3-6FEA-4BB5-B9BE-E6C3B928884C}">
      <dgm:prSet/>
      <dgm:spPr/>
      <dgm:t>
        <a:bodyPr/>
        <a:lstStyle/>
        <a:p>
          <a:endParaRPr lang="en-US" sz="2000">
            <a:solidFill>
              <a:srgbClr val="800000"/>
            </a:solidFill>
          </a:endParaRPr>
        </a:p>
      </dgm:t>
    </dgm:pt>
    <dgm:pt modelId="{37BA0DA5-9842-416C-A0B1-4889E5A005D9}" type="pres">
      <dgm:prSet presAssocID="{4A072B4F-A5B6-49C8-9103-44C817E78F97}" presName="Name0" presStyleCnt="0">
        <dgm:presLayoutVars>
          <dgm:dir/>
          <dgm:resizeHandles val="exact"/>
        </dgm:presLayoutVars>
      </dgm:prSet>
      <dgm:spPr/>
      <dgm:t>
        <a:bodyPr/>
        <a:lstStyle/>
        <a:p>
          <a:endParaRPr lang="en-US"/>
        </a:p>
      </dgm:t>
    </dgm:pt>
    <dgm:pt modelId="{8FDE5B6C-1F38-4B64-90F7-71A95AA23889}" type="pres">
      <dgm:prSet presAssocID="{4A072B4F-A5B6-49C8-9103-44C817E78F97}" presName="fgShape" presStyleLbl="fgShp" presStyleIdx="0" presStyleCnt="1"/>
      <dgm:spPr/>
      <dgm:t>
        <a:bodyPr/>
        <a:lstStyle/>
        <a:p>
          <a:endParaRPr lang="en-US"/>
        </a:p>
      </dgm:t>
    </dgm:pt>
    <dgm:pt modelId="{ACE6BC4F-1C23-4770-B5C0-2E554DDC75CC}" type="pres">
      <dgm:prSet presAssocID="{4A072B4F-A5B6-49C8-9103-44C817E78F97}" presName="linComp" presStyleCnt="0"/>
      <dgm:spPr/>
      <dgm:t>
        <a:bodyPr/>
        <a:lstStyle/>
        <a:p>
          <a:endParaRPr lang="en-US"/>
        </a:p>
      </dgm:t>
    </dgm:pt>
    <dgm:pt modelId="{1B64DB2C-98EF-459D-AC82-DEC8DD05691B}" type="pres">
      <dgm:prSet presAssocID="{E1F092F9-F1E6-4EBE-828A-51A19E8D12C2}" presName="compNode" presStyleCnt="0"/>
      <dgm:spPr/>
      <dgm:t>
        <a:bodyPr/>
        <a:lstStyle/>
        <a:p>
          <a:endParaRPr lang="en-US"/>
        </a:p>
      </dgm:t>
    </dgm:pt>
    <dgm:pt modelId="{AD2100D1-201D-4774-BD51-FFB23EF68272}" type="pres">
      <dgm:prSet presAssocID="{E1F092F9-F1E6-4EBE-828A-51A19E8D12C2}" presName="bkgdShape" presStyleLbl="node1" presStyleIdx="0" presStyleCnt="5"/>
      <dgm:spPr/>
      <dgm:t>
        <a:bodyPr/>
        <a:lstStyle/>
        <a:p>
          <a:endParaRPr lang="en-US"/>
        </a:p>
      </dgm:t>
    </dgm:pt>
    <dgm:pt modelId="{9F8984A9-9F8B-4F24-87AF-7DBF30B083A9}" type="pres">
      <dgm:prSet presAssocID="{E1F092F9-F1E6-4EBE-828A-51A19E8D12C2}" presName="nodeTx" presStyleLbl="node1" presStyleIdx="0" presStyleCnt="5">
        <dgm:presLayoutVars>
          <dgm:bulletEnabled val="1"/>
        </dgm:presLayoutVars>
      </dgm:prSet>
      <dgm:spPr/>
      <dgm:t>
        <a:bodyPr/>
        <a:lstStyle/>
        <a:p>
          <a:endParaRPr lang="en-US"/>
        </a:p>
      </dgm:t>
    </dgm:pt>
    <dgm:pt modelId="{0D11E02F-A6BF-4576-9D37-BC3A474E9A2C}" type="pres">
      <dgm:prSet presAssocID="{E1F092F9-F1E6-4EBE-828A-51A19E8D12C2}" presName="invisiNode" presStyleLbl="node1" presStyleIdx="0" presStyleCnt="5"/>
      <dgm:spPr/>
      <dgm:t>
        <a:bodyPr/>
        <a:lstStyle/>
        <a:p>
          <a:endParaRPr lang="en-US"/>
        </a:p>
      </dgm:t>
    </dgm:pt>
    <dgm:pt modelId="{DE0A88A7-ADA1-49E7-806D-E22854F74A53}" type="pres">
      <dgm:prSet presAssocID="{E1F092F9-F1E6-4EBE-828A-51A19E8D12C2}"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A969A669-442C-4D7D-9F9D-C39F8161557C}" type="pres">
      <dgm:prSet presAssocID="{3236C6BB-BD89-4A0B-9403-BC59092EBEB4}" presName="sibTrans" presStyleLbl="sibTrans2D1" presStyleIdx="0" presStyleCnt="0"/>
      <dgm:spPr/>
      <dgm:t>
        <a:bodyPr/>
        <a:lstStyle/>
        <a:p>
          <a:endParaRPr lang="en-US"/>
        </a:p>
      </dgm:t>
    </dgm:pt>
    <dgm:pt modelId="{3B4FA321-7278-45CD-874F-B3F0CD0FB490}" type="pres">
      <dgm:prSet presAssocID="{F0B24548-0AEC-41DB-B7DB-509AC7D89771}" presName="compNode" presStyleCnt="0"/>
      <dgm:spPr/>
      <dgm:t>
        <a:bodyPr/>
        <a:lstStyle/>
        <a:p>
          <a:endParaRPr lang="en-US"/>
        </a:p>
      </dgm:t>
    </dgm:pt>
    <dgm:pt modelId="{E34C08A5-17AE-460D-BAAB-587B0399F1BE}" type="pres">
      <dgm:prSet presAssocID="{F0B24548-0AEC-41DB-B7DB-509AC7D89771}" presName="bkgdShape" presStyleLbl="node1" presStyleIdx="1" presStyleCnt="5"/>
      <dgm:spPr/>
      <dgm:t>
        <a:bodyPr/>
        <a:lstStyle/>
        <a:p>
          <a:endParaRPr lang="en-US"/>
        </a:p>
      </dgm:t>
    </dgm:pt>
    <dgm:pt modelId="{28B70854-5907-401D-99DF-14E95CC69191}" type="pres">
      <dgm:prSet presAssocID="{F0B24548-0AEC-41DB-B7DB-509AC7D89771}" presName="nodeTx" presStyleLbl="node1" presStyleIdx="1" presStyleCnt="5">
        <dgm:presLayoutVars>
          <dgm:bulletEnabled val="1"/>
        </dgm:presLayoutVars>
      </dgm:prSet>
      <dgm:spPr/>
      <dgm:t>
        <a:bodyPr/>
        <a:lstStyle/>
        <a:p>
          <a:endParaRPr lang="en-US"/>
        </a:p>
      </dgm:t>
    </dgm:pt>
    <dgm:pt modelId="{08DB7215-F871-4F83-B77F-B8C0B2F406C5}" type="pres">
      <dgm:prSet presAssocID="{F0B24548-0AEC-41DB-B7DB-509AC7D89771}" presName="invisiNode" presStyleLbl="node1" presStyleIdx="1" presStyleCnt="5"/>
      <dgm:spPr/>
      <dgm:t>
        <a:bodyPr/>
        <a:lstStyle/>
        <a:p>
          <a:endParaRPr lang="en-US"/>
        </a:p>
      </dgm:t>
    </dgm:pt>
    <dgm:pt modelId="{43BA1EF6-A529-449F-8E63-A645B1204CD3}" type="pres">
      <dgm:prSet presAssocID="{F0B24548-0AEC-41DB-B7DB-509AC7D89771}"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en-US"/>
        </a:p>
      </dgm:t>
    </dgm:pt>
    <dgm:pt modelId="{D5A23DF3-2EDF-4F0F-AE54-7C744F8CAF5F}" type="pres">
      <dgm:prSet presAssocID="{965E0B32-AC7D-4451-AC7D-F2427467E56B}" presName="sibTrans" presStyleLbl="sibTrans2D1" presStyleIdx="0" presStyleCnt="0"/>
      <dgm:spPr/>
      <dgm:t>
        <a:bodyPr/>
        <a:lstStyle/>
        <a:p>
          <a:endParaRPr lang="en-US"/>
        </a:p>
      </dgm:t>
    </dgm:pt>
    <dgm:pt modelId="{20F1F84B-B75C-42E5-8279-51AE1AC596E3}" type="pres">
      <dgm:prSet presAssocID="{43FEBABE-A2E1-443A-AAEE-86FF10F8DAA8}" presName="compNode" presStyleCnt="0"/>
      <dgm:spPr/>
      <dgm:t>
        <a:bodyPr/>
        <a:lstStyle/>
        <a:p>
          <a:endParaRPr lang="en-US"/>
        </a:p>
      </dgm:t>
    </dgm:pt>
    <dgm:pt modelId="{EFBCC512-E178-4449-BF77-149A010217E8}" type="pres">
      <dgm:prSet presAssocID="{43FEBABE-A2E1-443A-AAEE-86FF10F8DAA8}" presName="bkgdShape" presStyleLbl="node1" presStyleIdx="2" presStyleCnt="5"/>
      <dgm:spPr/>
      <dgm:t>
        <a:bodyPr/>
        <a:lstStyle/>
        <a:p>
          <a:endParaRPr lang="en-US"/>
        </a:p>
      </dgm:t>
    </dgm:pt>
    <dgm:pt modelId="{56BA4B54-9CD6-4F4A-A340-8388B52762DD}" type="pres">
      <dgm:prSet presAssocID="{43FEBABE-A2E1-443A-AAEE-86FF10F8DAA8}" presName="nodeTx" presStyleLbl="node1" presStyleIdx="2" presStyleCnt="5">
        <dgm:presLayoutVars>
          <dgm:bulletEnabled val="1"/>
        </dgm:presLayoutVars>
      </dgm:prSet>
      <dgm:spPr/>
      <dgm:t>
        <a:bodyPr/>
        <a:lstStyle/>
        <a:p>
          <a:endParaRPr lang="en-US"/>
        </a:p>
      </dgm:t>
    </dgm:pt>
    <dgm:pt modelId="{709E25DA-AF82-4127-845B-DCAA54C4D575}" type="pres">
      <dgm:prSet presAssocID="{43FEBABE-A2E1-443A-AAEE-86FF10F8DAA8}" presName="invisiNode" presStyleLbl="node1" presStyleIdx="2" presStyleCnt="5"/>
      <dgm:spPr/>
      <dgm:t>
        <a:bodyPr/>
        <a:lstStyle/>
        <a:p>
          <a:endParaRPr lang="en-US"/>
        </a:p>
      </dgm:t>
    </dgm:pt>
    <dgm:pt modelId="{8DF0D482-F627-4219-865D-B16E688B53F2}" type="pres">
      <dgm:prSet presAssocID="{43FEBABE-A2E1-443A-AAEE-86FF10F8DAA8}" presName="imagNode"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en-US"/>
        </a:p>
      </dgm:t>
    </dgm:pt>
    <dgm:pt modelId="{29312386-8985-4D7C-84CB-D89A5FC764C6}" type="pres">
      <dgm:prSet presAssocID="{09D36A58-CF31-4A4B-B4F3-B91D2DEAAD4C}" presName="sibTrans" presStyleLbl="sibTrans2D1" presStyleIdx="0" presStyleCnt="0"/>
      <dgm:spPr/>
      <dgm:t>
        <a:bodyPr/>
        <a:lstStyle/>
        <a:p>
          <a:endParaRPr lang="en-US"/>
        </a:p>
      </dgm:t>
    </dgm:pt>
    <dgm:pt modelId="{C710C89D-25E8-4CDF-8CD5-F696EA63EDBC}" type="pres">
      <dgm:prSet presAssocID="{680B2015-1F51-4FF4-8CEB-492D05A6C0AF}" presName="compNode" presStyleCnt="0"/>
      <dgm:spPr/>
      <dgm:t>
        <a:bodyPr/>
        <a:lstStyle/>
        <a:p>
          <a:endParaRPr lang="en-US"/>
        </a:p>
      </dgm:t>
    </dgm:pt>
    <dgm:pt modelId="{29127982-2129-4610-9FF1-778E36F5040C}" type="pres">
      <dgm:prSet presAssocID="{680B2015-1F51-4FF4-8CEB-492D05A6C0AF}" presName="bkgdShape" presStyleLbl="node1" presStyleIdx="3" presStyleCnt="5"/>
      <dgm:spPr/>
      <dgm:t>
        <a:bodyPr/>
        <a:lstStyle/>
        <a:p>
          <a:endParaRPr lang="en-US"/>
        </a:p>
      </dgm:t>
    </dgm:pt>
    <dgm:pt modelId="{AB0358E0-7853-4577-98CC-D3F7877F61A8}" type="pres">
      <dgm:prSet presAssocID="{680B2015-1F51-4FF4-8CEB-492D05A6C0AF}" presName="nodeTx" presStyleLbl="node1" presStyleIdx="3" presStyleCnt="5">
        <dgm:presLayoutVars>
          <dgm:bulletEnabled val="1"/>
        </dgm:presLayoutVars>
      </dgm:prSet>
      <dgm:spPr/>
      <dgm:t>
        <a:bodyPr/>
        <a:lstStyle/>
        <a:p>
          <a:endParaRPr lang="en-US"/>
        </a:p>
      </dgm:t>
    </dgm:pt>
    <dgm:pt modelId="{E40B0CC1-B37E-4150-BB18-92AD07549D12}" type="pres">
      <dgm:prSet presAssocID="{680B2015-1F51-4FF4-8CEB-492D05A6C0AF}" presName="invisiNode" presStyleLbl="node1" presStyleIdx="3" presStyleCnt="5"/>
      <dgm:spPr/>
      <dgm:t>
        <a:bodyPr/>
        <a:lstStyle/>
        <a:p>
          <a:endParaRPr lang="en-US"/>
        </a:p>
      </dgm:t>
    </dgm:pt>
    <dgm:pt modelId="{EA075F9A-4429-4A5A-B552-EB434752048D}" type="pres">
      <dgm:prSet presAssocID="{680B2015-1F51-4FF4-8CEB-492D05A6C0AF}" presName="imagNode"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descr="Image of a scale." title="Improve Health Equity"/>
        </a:ext>
      </dgm:extLst>
    </dgm:pt>
    <dgm:pt modelId="{344F9DFB-2F84-469F-92F5-9B96D8753F68}" type="pres">
      <dgm:prSet presAssocID="{E5A626F6-1BCB-4E6D-9186-E944B999762B}" presName="sibTrans" presStyleLbl="sibTrans2D1" presStyleIdx="0" presStyleCnt="0"/>
      <dgm:spPr/>
      <dgm:t>
        <a:bodyPr/>
        <a:lstStyle/>
        <a:p>
          <a:endParaRPr lang="en-US"/>
        </a:p>
      </dgm:t>
    </dgm:pt>
    <dgm:pt modelId="{FBF5A716-EDE4-4C76-99FD-F9D615594AD7}" type="pres">
      <dgm:prSet presAssocID="{F11C6198-6EBC-418C-9D5F-19DFE3363A97}" presName="compNode" presStyleCnt="0"/>
      <dgm:spPr/>
      <dgm:t>
        <a:bodyPr/>
        <a:lstStyle/>
        <a:p>
          <a:endParaRPr lang="en-US"/>
        </a:p>
      </dgm:t>
    </dgm:pt>
    <dgm:pt modelId="{9637ADE6-9B07-458B-A7CC-F55AE387BAE1}" type="pres">
      <dgm:prSet presAssocID="{F11C6198-6EBC-418C-9D5F-19DFE3363A97}" presName="bkgdShape" presStyleLbl="node1" presStyleIdx="4" presStyleCnt="5"/>
      <dgm:spPr/>
      <dgm:t>
        <a:bodyPr/>
        <a:lstStyle/>
        <a:p>
          <a:endParaRPr lang="en-US"/>
        </a:p>
      </dgm:t>
    </dgm:pt>
    <dgm:pt modelId="{63422D1A-AD30-43E7-A315-574B842CB02D}" type="pres">
      <dgm:prSet presAssocID="{F11C6198-6EBC-418C-9D5F-19DFE3363A97}" presName="nodeTx" presStyleLbl="node1" presStyleIdx="4" presStyleCnt="5">
        <dgm:presLayoutVars>
          <dgm:bulletEnabled val="1"/>
        </dgm:presLayoutVars>
      </dgm:prSet>
      <dgm:spPr/>
      <dgm:t>
        <a:bodyPr/>
        <a:lstStyle/>
        <a:p>
          <a:endParaRPr lang="en-US"/>
        </a:p>
      </dgm:t>
    </dgm:pt>
    <dgm:pt modelId="{164AB4F2-1C4C-45E1-8C63-1878A7693554}" type="pres">
      <dgm:prSet presAssocID="{F11C6198-6EBC-418C-9D5F-19DFE3363A97}" presName="invisiNode" presStyleLbl="node1" presStyleIdx="4" presStyleCnt="5"/>
      <dgm:spPr/>
      <dgm:t>
        <a:bodyPr/>
        <a:lstStyle/>
        <a:p>
          <a:endParaRPr lang="en-US"/>
        </a:p>
      </dgm:t>
    </dgm:pt>
    <dgm:pt modelId="{934907D8-0D9E-4925-82BD-53C295376543}" type="pres">
      <dgm:prSet presAssocID="{F11C6198-6EBC-418C-9D5F-19DFE3363A97}" presName="imagNode"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24000" r="-24000"/>
          </a:stretch>
        </a:blipFill>
      </dgm:spPr>
      <dgm:t>
        <a:bodyPr/>
        <a:lstStyle/>
        <a:p>
          <a:endParaRPr lang="en-US"/>
        </a:p>
      </dgm:t>
    </dgm:pt>
  </dgm:ptLst>
  <dgm:cxnLst>
    <dgm:cxn modelId="{7267F7FB-5CE8-4E0E-BDD7-5EDE48E81C48}" type="presOf" srcId="{F11C6198-6EBC-418C-9D5F-19DFE3363A97}" destId="{63422D1A-AD30-43E7-A315-574B842CB02D}" srcOrd="1" destOrd="0" presId="urn:microsoft.com/office/officeart/2005/8/layout/hList7"/>
    <dgm:cxn modelId="{CA5EDD60-E06F-4136-83ED-AAFF391B1562}" srcId="{4A072B4F-A5B6-49C8-9103-44C817E78F97}" destId="{43FEBABE-A2E1-443A-AAEE-86FF10F8DAA8}" srcOrd="2" destOrd="0" parTransId="{BB730BB2-D58E-467B-A05B-E2C4B3C219AC}" sibTransId="{09D36A58-CF31-4A4B-B4F3-B91D2DEAAD4C}"/>
    <dgm:cxn modelId="{0EBBCB1B-28A4-4FB1-9743-A0C66CDCA8D7}" type="presOf" srcId="{680B2015-1F51-4FF4-8CEB-492D05A6C0AF}" destId="{29127982-2129-4610-9FF1-778E36F5040C}" srcOrd="0" destOrd="0" presId="urn:microsoft.com/office/officeart/2005/8/layout/hList7"/>
    <dgm:cxn modelId="{1CEBE7D9-E1D1-40B5-80E9-D804C9DF1658}" type="presOf" srcId="{F0B24548-0AEC-41DB-B7DB-509AC7D89771}" destId="{28B70854-5907-401D-99DF-14E95CC69191}" srcOrd="1" destOrd="0" presId="urn:microsoft.com/office/officeart/2005/8/layout/hList7"/>
    <dgm:cxn modelId="{7144888F-F57F-4625-8026-267431978B86}" srcId="{4A072B4F-A5B6-49C8-9103-44C817E78F97}" destId="{E1F092F9-F1E6-4EBE-828A-51A19E8D12C2}" srcOrd="0" destOrd="0" parTransId="{6636827D-05F7-449F-9307-4E07D990D64C}" sibTransId="{3236C6BB-BD89-4A0B-9403-BC59092EBEB4}"/>
    <dgm:cxn modelId="{E11E7D9A-0488-4448-A746-854699278986}" type="presOf" srcId="{43FEBABE-A2E1-443A-AAEE-86FF10F8DAA8}" destId="{56BA4B54-9CD6-4F4A-A340-8388B52762DD}" srcOrd="1" destOrd="0" presId="urn:microsoft.com/office/officeart/2005/8/layout/hList7"/>
    <dgm:cxn modelId="{A4E41121-4D49-4A96-820C-5D978ED83574}" type="presOf" srcId="{E5A626F6-1BCB-4E6D-9186-E944B999762B}" destId="{344F9DFB-2F84-469F-92F5-9B96D8753F68}" srcOrd="0" destOrd="0" presId="urn:microsoft.com/office/officeart/2005/8/layout/hList7"/>
    <dgm:cxn modelId="{57328200-94E5-48EA-A9E1-C22C3981FA9A}" type="presOf" srcId="{43FEBABE-A2E1-443A-AAEE-86FF10F8DAA8}" destId="{EFBCC512-E178-4449-BF77-149A010217E8}" srcOrd="0" destOrd="0" presId="urn:microsoft.com/office/officeart/2005/8/layout/hList7"/>
    <dgm:cxn modelId="{81B88121-C136-4017-B05A-7FA21967BB59}" type="presOf" srcId="{F11C6198-6EBC-418C-9D5F-19DFE3363A97}" destId="{9637ADE6-9B07-458B-A7CC-F55AE387BAE1}" srcOrd="0" destOrd="0" presId="urn:microsoft.com/office/officeart/2005/8/layout/hList7"/>
    <dgm:cxn modelId="{948A04A3-6FEA-4BB5-B9BE-E6C3B928884C}" srcId="{4A072B4F-A5B6-49C8-9103-44C817E78F97}" destId="{F11C6198-6EBC-418C-9D5F-19DFE3363A97}" srcOrd="4" destOrd="0" parTransId="{D75880B3-AEA0-4863-916A-9887754B3D86}" sibTransId="{06D3F7C9-7559-4D54-98E6-2AE2FE54A056}"/>
    <dgm:cxn modelId="{8179024E-EAF6-430F-81FF-EC483AA848B9}" type="presOf" srcId="{3236C6BB-BD89-4A0B-9403-BC59092EBEB4}" destId="{A969A669-442C-4D7D-9F9D-C39F8161557C}" srcOrd="0" destOrd="0" presId="urn:microsoft.com/office/officeart/2005/8/layout/hList7"/>
    <dgm:cxn modelId="{38D92503-4206-4521-B5C7-BE487DBA4594}" type="presOf" srcId="{E1F092F9-F1E6-4EBE-828A-51A19E8D12C2}" destId="{9F8984A9-9F8B-4F24-87AF-7DBF30B083A9}" srcOrd="1" destOrd="0" presId="urn:microsoft.com/office/officeart/2005/8/layout/hList7"/>
    <dgm:cxn modelId="{09E36B10-E96B-48DA-914F-4A838EE100DC}" srcId="{4A072B4F-A5B6-49C8-9103-44C817E78F97}" destId="{680B2015-1F51-4FF4-8CEB-492D05A6C0AF}" srcOrd="3" destOrd="0" parTransId="{5A5FC7D3-123D-41B9-96D9-C4A4C1331C8B}" sibTransId="{E5A626F6-1BCB-4E6D-9186-E944B999762B}"/>
    <dgm:cxn modelId="{BC40F932-982A-4F3F-B71E-01DBDA447B00}" type="presOf" srcId="{965E0B32-AC7D-4451-AC7D-F2427467E56B}" destId="{D5A23DF3-2EDF-4F0F-AE54-7C744F8CAF5F}" srcOrd="0" destOrd="0" presId="urn:microsoft.com/office/officeart/2005/8/layout/hList7"/>
    <dgm:cxn modelId="{418A6254-029F-4511-B843-B0428D1D2706}" type="presOf" srcId="{E1F092F9-F1E6-4EBE-828A-51A19E8D12C2}" destId="{AD2100D1-201D-4774-BD51-FFB23EF68272}" srcOrd="0" destOrd="0" presId="urn:microsoft.com/office/officeart/2005/8/layout/hList7"/>
    <dgm:cxn modelId="{87B37B0D-11F3-4BA8-A1E1-1975BF805CC4}" type="presOf" srcId="{680B2015-1F51-4FF4-8CEB-492D05A6C0AF}" destId="{AB0358E0-7853-4577-98CC-D3F7877F61A8}" srcOrd="1" destOrd="0" presId="urn:microsoft.com/office/officeart/2005/8/layout/hList7"/>
    <dgm:cxn modelId="{86A53055-7B88-463F-A142-A3BCF0EC2A87}" type="presOf" srcId="{4A072B4F-A5B6-49C8-9103-44C817E78F97}" destId="{37BA0DA5-9842-416C-A0B1-4889E5A005D9}" srcOrd="0" destOrd="0" presId="urn:microsoft.com/office/officeart/2005/8/layout/hList7"/>
    <dgm:cxn modelId="{D1389F8D-C477-4BA6-9ABD-38B2A286BF55}" type="presOf" srcId="{F0B24548-0AEC-41DB-B7DB-509AC7D89771}" destId="{E34C08A5-17AE-460D-BAAB-587B0399F1BE}" srcOrd="0" destOrd="0" presId="urn:microsoft.com/office/officeart/2005/8/layout/hList7"/>
    <dgm:cxn modelId="{75D41ED4-C55E-4733-AA4E-3B368F4EA88D}" type="presOf" srcId="{09D36A58-CF31-4A4B-B4F3-B91D2DEAAD4C}" destId="{29312386-8985-4D7C-84CB-D89A5FC764C6}" srcOrd="0" destOrd="0" presId="urn:microsoft.com/office/officeart/2005/8/layout/hList7"/>
    <dgm:cxn modelId="{5AB66D9F-44B3-4F59-A223-BE845D5D5AC1}" srcId="{4A072B4F-A5B6-49C8-9103-44C817E78F97}" destId="{F0B24548-0AEC-41DB-B7DB-509AC7D89771}" srcOrd="1" destOrd="0" parTransId="{105F6C16-7559-46FB-A25B-88CAEC87E3C7}" sibTransId="{965E0B32-AC7D-4451-AC7D-F2427467E56B}"/>
    <dgm:cxn modelId="{FEDA1A07-8657-4649-9E31-7904F98482A9}" type="presParOf" srcId="{37BA0DA5-9842-416C-A0B1-4889E5A005D9}" destId="{8FDE5B6C-1F38-4B64-90F7-71A95AA23889}" srcOrd="0" destOrd="0" presId="urn:microsoft.com/office/officeart/2005/8/layout/hList7"/>
    <dgm:cxn modelId="{56376581-EB0F-48BA-B344-94E844510DA8}" type="presParOf" srcId="{37BA0DA5-9842-416C-A0B1-4889E5A005D9}" destId="{ACE6BC4F-1C23-4770-B5C0-2E554DDC75CC}" srcOrd="1" destOrd="0" presId="urn:microsoft.com/office/officeart/2005/8/layout/hList7"/>
    <dgm:cxn modelId="{1D1E156E-3B69-4691-BA6A-3FED096D38C6}" type="presParOf" srcId="{ACE6BC4F-1C23-4770-B5C0-2E554DDC75CC}" destId="{1B64DB2C-98EF-459D-AC82-DEC8DD05691B}" srcOrd="0" destOrd="0" presId="urn:microsoft.com/office/officeart/2005/8/layout/hList7"/>
    <dgm:cxn modelId="{2A6EAF00-0A2E-4041-88F8-9AD84887A808}" type="presParOf" srcId="{1B64DB2C-98EF-459D-AC82-DEC8DD05691B}" destId="{AD2100D1-201D-4774-BD51-FFB23EF68272}" srcOrd="0" destOrd="0" presId="urn:microsoft.com/office/officeart/2005/8/layout/hList7"/>
    <dgm:cxn modelId="{2011D3E9-6662-4E1F-B8F8-6530866491FA}" type="presParOf" srcId="{1B64DB2C-98EF-459D-AC82-DEC8DD05691B}" destId="{9F8984A9-9F8B-4F24-87AF-7DBF30B083A9}" srcOrd="1" destOrd="0" presId="urn:microsoft.com/office/officeart/2005/8/layout/hList7"/>
    <dgm:cxn modelId="{BA5105B6-D062-46BF-A091-6D555C729FAC}" type="presParOf" srcId="{1B64DB2C-98EF-459D-AC82-DEC8DD05691B}" destId="{0D11E02F-A6BF-4576-9D37-BC3A474E9A2C}" srcOrd="2" destOrd="0" presId="urn:microsoft.com/office/officeart/2005/8/layout/hList7"/>
    <dgm:cxn modelId="{4DBBD75E-67D6-4FAF-9AEB-9D8CE4C924C8}" type="presParOf" srcId="{1B64DB2C-98EF-459D-AC82-DEC8DD05691B}" destId="{DE0A88A7-ADA1-49E7-806D-E22854F74A53}" srcOrd="3" destOrd="0" presId="urn:microsoft.com/office/officeart/2005/8/layout/hList7"/>
    <dgm:cxn modelId="{0240B679-9B31-41BB-847B-CE8D441A2373}" type="presParOf" srcId="{ACE6BC4F-1C23-4770-B5C0-2E554DDC75CC}" destId="{A969A669-442C-4D7D-9F9D-C39F8161557C}" srcOrd="1" destOrd="0" presId="urn:microsoft.com/office/officeart/2005/8/layout/hList7"/>
    <dgm:cxn modelId="{AA1F781B-4BBA-4307-BB7D-D2BE9AC06D11}" type="presParOf" srcId="{ACE6BC4F-1C23-4770-B5C0-2E554DDC75CC}" destId="{3B4FA321-7278-45CD-874F-B3F0CD0FB490}" srcOrd="2" destOrd="0" presId="urn:microsoft.com/office/officeart/2005/8/layout/hList7"/>
    <dgm:cxn modelId="{EEAA5175-3C19-4F93-86DB-E57D82FE58B0}" type="presParOf" srcId="{3B4FA321-7278-45CD-874F-B3F0CD0FB490}" destId="{E34C08A5-17AE-460D-BAAB-587B0399F1BE}" srcOrd="0" destOrd="0" presId="urn:microsoft.com/office/officeart/2005/8/layout/hList7"/>
    <dgm:cxn modelId="{301DC891-F282-4C71-BDB7-08A2494D41CE}" type="presParOf" srcId="{3B4FA321-7278-45CD-874F-B3F0CD0FB490}" destId="{28B70854-5907-401D-99DF-14E95CC69191}" srcOrd="1" destOrd="0" presId="urn:microsoft.com/office/officeart/2005/8/layout/hList7"/>
    <dgm:cxn modelId="{4155B408-157E-4AF1-89D3-CD6DE42680B5}" type="presParOf" srcId="{3B4FA321-7278-45CD-874F-B3F0CD0FB490}" destId="{08DB7215-F871-4F83-B77F-B8C0B2F406C5}" srcOrd="2" destOrd="0" presId="urn:microsoft.com/office/officeart/2005/8/layout/hList7"/>
    <dgm:cxn modelId="{9BA7AE24-4C24-44C1-9D2F-E752043F09D7}" type="presParOf" srcId="{3B4FA321-7278-45CD-874F-B3F0CD0FB490}" destId="{43BA1EF6-A529-449F-8E63-A645B1204CD3}" srcOrd="3" destOrd="0" presId="urn:microsoft.com/office/officeart/2005/8/layout/hList7"/>
    <dgm:cxn modelId="{75F997F5-B33A-4CCE-A4F1-3725DB5A8B13}" type="presParOf" srcId="{ACE6BC4F-1C23-4770-B5C0-2E554DDC75CC}" destId="{D5A23DF3-2EDF-4F0F-AE54-7C744F8CAF5F}" srcOrd="3" destOrd="0" presId="urn:microsoft.com/office/officeart/2005/8/layout/hList7"/>
    <dgm:cxn modelId="{3E3340C6-617F-4C4B-859A-61E049DAF3A7}" type="presParOf" srcId="{ACE6BC4F-1C23-4770-B5C0-2E554DDC75CC}" destId="{20F1F84B-B75C-42E5-8279-51AE1AC596E3}" srcOrd="4" destOrd="0" presId="urn:microsoft.com/office/officeart/2005/8/layout/hList7"/>
    <dgm:cxn modelId="{D4D86CC2-C258-4E2B-A4DC-75E7FDD95963}" type="presParOf" srcId="{20F1F84B-B75C-42E5-8279-51AE1AC596E3}" destId="{EFBCC512-E178-4449-BF77-149A010217E8}" srcOrd="0" destOrd="0" presId="urn:microsoft.com/office/officeart/2005/8/layout/hList7"/>
    <dgm:cxn modelId="{FE3E3ACA-2C43-4A6B-AC59-12742195D9CA}" type="presParOf" srcId="{20F1F84B-B75C-42E5-8279-51AE1AC596E3}" destId="{56BA4B54-9CD6-4F4A-A340-8388B52762DD}" srcOrd="1" destOrd="0" presId="urn:microsoft.com/office/officeart/2005/8/layout/hList7"/>
    <dgm:cxn modelId="{6AD0B55A-CC0C-4BEE-AF55-8517698285B8}" type="presParOf" srcId="{20F1F84B-B75C-42E5-8279-51AE1AC596E3}" destId="{709E25DA-AF82-4127-845B-DCAA54C4D575}" srcOrd="2" destOrd="0" presId="urn:microsoft.com/office/officeart/2005/8/layout/hList7"/>
    <dgm:cxn modelId="{F9ED2FAD-9444-4087-AEA3-48A3F01FAE45}" type="presParOf" srcId="{20F1F84B-B75C-42E5-8279-51AE1AC596E3}" destId="{8DF0D482-F627-4219-865D-B16E688B53F2}" srcOrd="3" destOrd="0" presId="urn:microsoft.com/office/officeart/2005/8/layout/hList7"/>
    <dgm:cxn modelId="{DAA3C206-CCCC-493D-A7C5-8042A750518E}" type="presParOf" srcId="{ACE6BC4F-1C23-4770-B5C0-2E554DDC75CC}" destId="{29312386-8985-4D7C-84CB-D89A5FC764C6}" srcOrd="5" destOrd="0" presId="urn:microsoft.com/office/officeart/2005/8/layout/hList7"/>
    <dgm:cxn modelId="{BC6DD609-AAF9-4264-8B6E-BE82E4443E09}" type="presParOf" srcId="{ACE6BC4F-1C23-4770-B5C0-2E554DDC75CC}" destId="{C710C89D-25E8-4CDF-8CD5-F696EA63EDBC}" srcOrd="6" destOrd="0" presId="urn:microsoft.com/office/officeart/2005/8/layout/hList7"/>
    <dgm:cxn modelId="{6C35E4C9-9006-4A0F-92E3-2E6C3B752E9C}" type="presParOf" srcId="{C710C89D-25E8-4CDF-8CD5-F696EA63EDBC}" destId="{29127982-2129-4610-9FF1-778E36F5040C}" srcOrd="0" destOrd="0" presId="urn:microsoft.com/office/officeart/2005/8/layout/hList7"/>
    <dgm:cxn modelId="{D9097C82-93E8-487A-A02A-5C44539D0596}" type="presParOf" srcId="{C710C89D-25E8-4CDF-8CD5-F696EA63EDBC}" destId="{AB0358E0-7853-4577-98CC-D3F7877F61A8}" srcOrd="1" destOrd="0" presId="urn:microsoft.com/office/officeart/2005/8/layout/hList7"/>
    <dgm:cxn modelId="{EA6D49B7-E6A1-4D5C-AC74-9B9BCAB62006}" type="presParOf" srcId="{C710C89D-25E8-4CDF-8CD5-F696EA63EDBC}" destId="{E40B0CC1-B37E-4150-BB18-92AD07549D12}" srcOrd="2" destOrd="0" presId="urn:microsoft.com/office/officeart/2005/8/layout/hList7"/>
    <dgm:cxn modelId="{5D351C55-3D5F-415A-9A44-F26CC7376B8E}" type="presParOf" srcId="{C710C89D-25E8-4CDF-8CD5-F696EA63EDBC}" destId="{EA075F9A-4429-4A5A-B552-EB434752048D}" srcOrd="3" destOrd="0" presId="urn:microsoft.com/office/officeart/2005/8/layout/hList7"/>
    <dgm:cxn modelId="{416CE6D2-81F2-4778-98F7-C9CBAAA1869C}" type="presParOf" srcId="{ACE6BC4F-1C23-4770-B5C0-2E554DDC75CC}" destId="{344F9DFB-2F84-469F-92F5-9B96D8753F68}" srcOrd="7" destOrd="0" presId="urn:microsoft.com/office/officeart/2005/8/layout/hList7"/>
    <dgm:cxn modelId="{DCE8A857-68A9-42A0-B0DF-79DAE2B47F56}" type="presParOf" srcId="{ACE6BC4F-1C23-4770-B5C0-2E554DDC75CC}" destId="{FBF5A716-EDE4-4C76-99FD-F9D615594AD7}" srcOrd="8" destOrd="0" presId="urn:microsoft.com/office/officeart/2005/8/layout/hList7"/>
    <dgm:cxn modelId="{4DDB07E6-1C2F-4071-A656-5AFD999BBEF0}" type="presParOf" srcId="{FBF5A716-EDE4-4C76-99FD-F9D615594AD7}" destId="{9637ADE6-9B07-458B-A7CC-F55AE387BAE1}" srcOrd="0" destOrd="0" presId="urn:microsoft.com/office/officeart/2005/8/layout/hList7"/>
    <dgm:cxn modelId="{ABFAB02C-EE68-470D-AC37-FFF360AD5F69}" type="presParOf" srcId="{FBF5A716-EDE4-4C76-99FD-F9D615594AD7}" destId="{63422D1A-AD30-43E7-A315-574B842CB02D}" srcOrd="1" destOrd="0" presId="urn:microsoft.com/office/officeart/2005/8/layout/hList7"/>
    <dgm:cxn modelId="{90836FA8-B36E-4C4F-BCF7-6F460044E657}" type="presParOf" srcId="{FBF5A716-EDE4-4C76-99FD-F9D615594AD7}" destId="{164AB4F2-1C4C-45E1-8C63-1878A7693554}" srcOrd="2" destOrd="0" presId="urn:microsoft.com/office/officeart/2005/8/layout/hList7"/>
    <dgm:cxn modelId="{9AF29FAD-14AB-4B35-9984-C05CEC5FA5FD}" type="presParOf" srcId="{FBF5A716-EDE4-4C76-99FD-F9D615594AD7}" destId="{934907D8-0D9E-4925-82BD-53C295376543}"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100D1-201D-4774-BD51-FFB23EF68272}">
      <dsp:nvSpPr>
        <dsp:cNvPr id="0" name=""/>
        <dsp:cNvSpPr/>
      </dsp:nvSpPr>
      <dsp:spPr>
        <a:xfrm>
          <a:off x="0" y="0"/>
          <a:ext cx="1741289" cy="3505200"/>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800000"/>
              </a:solidFill>
              <a:effectLst/>
            </a:rPr>
            <a:t>Increase Access to </a:t>
          </a:r>
          <a:br>
            <a:rPr lang="en-US" sz="2000" b="1" kern="1200" dirty="0" smtClean="0">
              <a:solidFill>
                <a:srgbClr val="800000"/>
              </a:solidFill>
              <a:effectLst/>
            </a:rPr>
          </a:br>
          <a:r>
            <a:rPr lang="en-US" sz="2000" b="1" kern="1200" dirty="0" smtClean="0">
              <a:solidFill>
                <a:srgbClr val="800000"/>
              </a:solidFill>
              <a:effectLst/>
            </a:rPr>
            <a:t>Quality Health Care and Services</a:t>
          </a:r>
          <a:endParaRPr lang="en-US" sz="2000" b="1" kern="1200" dirty="0">
            <a:solidFill>
              <a:srgbClr val="800000"/>
            </a:solidFill>
          </a:endParaRPr>
        </a:p>
      </dsp:txBody>
      <dsp:txXfrm>
        <a:off x="0" y="1402080"/>
        <a:ext cx="1741289" cy="1402080"/>
      </dsp:txXfrm>
    </dsp:sp>
    <dsp:sp modelId="{DE0A88A7-ADA1-49E7-806D-E22854F74A53}">
      <dsp:nvSpPr>
        <dsp:cNvPr id="0" name=""/>
        <dsp:cNvSpPr/>
      </dsp:nvSpPr>
      <dsp:spPr>
        <a:xfrm>
          <a:off x="287028" y="210311"/>
          <a:ext cx="1167231" cy="116723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dk2">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E34C08A5-17AE-460D-BAAB-587B0399F1BE}">
      <dsp:nvSpPr>
        <dsp:cNvPr id="0" name=""/>
        <dsp:cNvSpPr/>
      </dsp:nvSpPr>
      <dsp:spPr>
        <a:xfrm>
          <a:off x="1793527" y="0"/>
          <a:ext cx="1741289" cy="3505200"/>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800000"/>
              </a:solidFill>
              <a:effectLst/>
            </a:rPr>
            <a:t>Strengthen the Health Workforce</a:t>
          </a:r>
          <a:endParaRPr lang="en-US" sz="2000" b="1" kern="1200" dirty="0">
            <a:solidFill>
              <a:srgbClr val="800000"/>
            </a:solidFill>
            <a:effectLst/>
          </a:endParaRPr>
        </a:p>
      </dsp:txBody>
      <dsp:txXfrm>
        <a:off x="1793527" y="1402080"/>
        <a:ext cx="1741289" cy="1402080"/>
      </dsp:txXfrm>
    </dsp:sp>
    <dsp:sp modelId="{43BA1EF6-A529-449F-8E63-A645B1204CD3}">
      <dsp:nvSpPr>
        <dsp:cNvPr id="0" name=""/>
        <dsp:cNvSpPr/>
      </dsp:nvSpPr>
      <dsp:spPr>
        <a:xfrm>
          <a:off x="2080556" y="210311"/>
          <a:ext cx="1167231" cy="116723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6350" cap="flat" cmpd="sng" algn="ctr">
          <a:solidFill>
            <a:schemeClr val="dk2">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EFBCC512-E178-4449-BF77-149A010217E8}">
      <dsp:nvSpPr>
        <dsp:cNvPr id="0" name=""/>
        <dsp:cNvSpPr/>
      </dsp:nvSpPr>
      <dsp:spPr>
        <a:xfrm>
          <a:off x="3587055" y="0"/>
          <a:ext cx="1741289" cy="3505200"/>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800000"/>
              </a:solidFill>
              <a:effectLst/>
            </a:rPr>
            <a:t>Build Healthy Communities</a:t>
          </a:r>
          <a:endParaRPr lang="en-US" sz="2000" b="1" kern="1200" dirty="0">
            <a:solidFill>
              <a:srgbClr val="800000"/>
            </a:solidFill>
            <a:effectLst/>
          </a:endParaRPr>
        </a:p>
      </dsp:txBody>
      <dsp:txXfrm>
        <a:off x="3587055" y="1402080"/>
        <a:ext cx="1741289" cy="1402080"/>
      </dsp:txXfrm>
    </dsp:sp>
    <dsp:sp modelId="{8DF0D482-F627-4219-865D-B16E688B53F2}">
      <dsp:nvSpPr>
        <dsp:cNvPr id="0" name=""/>
        <dsp:cNvSpPr/>
      </dsp:nvSpPr>
      <dsp:spPr>
        <a:xfrm>
          <a:off x="3874084" y="210311"/>
          <a:ext cx="1167231" cy="116723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6350" cap="flat" cmpd="sng" algn="ctr">
          <a:solidFill>
            <a:schemeClr val="dk2">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29127982-2129-4610-9FF1-778E36F5040C}">
      <dsp:nvSpPr>
        <dsp:cNvPr id="0" name=""/>
        <dsp:cNvSpPr/>
      </dsp:nvSpPr>
      <dsp:spPr>
        <a:xfrm>
          <a:off x="5380583" y="0"/>
          <a:ext cx="1741289" cy="3505200"/>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800000"/>
              </a:solidFill>
              <a:effectLst/>
            </a:rPr>
            <a:t>Improve Health Equity</a:t>
          </a:r>
          <a:endParaRPr lang="en-US" sz="2000" b="1" kern="1200" dirty="0">
            <a:solidFill>
              <a:srgbClr val="800000"/>
            </a:solidFill>
            <a:effectLst/>
          </a:endParaRPr>
        </a:p>
      </dsp:txBody>
      <dsp:txXfrm>
        <a:off x="5380583" y="1402080"/>
        <a:ext cx="1741289" cy="1402080"/>
      </dsp:txXfrm>
    </dsp:sp>
    <dsp:sp modelId="{EA075F9A-4429-4A5A-B552-EB434752048D}">
      <dsp:nvSpPr>
        <dsp:cNvPr id="0" name=""/>
        <dsp:cNvSpPr/>
      </dsp:nvSpPr>
      <dsp:spPr>
        <a:xfrm>
          <a:off x="5667611" y="210311"/>
          <a:ext cx="1167231" cy="1167231"/>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6350" cap="flat" cmpd="sng" algn="ctr">
          <a:solidFill>
            <a:schemeClr val="dk2">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9637ADE6-9B07-458B-A7CC-F55AE387BAE1}">
      <dsp:nvSpPr>
        <dsp:cNvPr id="0" name=""/>
        <dsp:cNvSpPr/>
      </dsp:nvSpPr>
      <dsp:spPr>
        <a:xfrm>
          <a:off x="7174110" y="0"/>
          <a:ext cx="1741289" cy="3505200"/>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800000"/>
              </a:solidFill>
              <a:effectLst/>
            </a:rPr>
            <a:t>Strengthen Program Operations</a:t>
          </a:r>
          <a:endParaRPr lang="en-US" sz="2000" b="1" kern="1200" dirty="0">
            <a:solidFill>
              <a:srgbClr val="800000"/>
            </a:solidFill>
            <a:effectLst/>
          </a:endParaRPr>
        </a:p>
      </dsp:txBody>
      <dsp:txXfrm>
        <a:off x="7174110" y="1402080"/>
        <a:ext cx="1741289" cy="1402080"/>
      </dsp:txXfrm>
    </dsp:sp>
    <dsp:sp modelId="{934907D8-0D9E-4925-82BD-53C295376543}">
      <dsp:nvSpPr>
        <dsp:cNvPr id="0" name=""/>
        <dsp:cNvSpPr/>
      </dsp:nvSpPr>
      <dsp:spPr>
        <a:xfrm>
          <a:off x="7461139" y="210311"/>
          <a:ext cx="1167231" cy="1167231"/>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4000" r="-24000"/>
          </a:stretch>
        </a:blipFill>
        <a:ln w="6350" cap="flat" cmpd="sng" algn="ctr">
          <a:solidFill>
            <a:schemeClr val="dk2">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8FDE5B6C-1F38-4B64-90F7-71A95AA23889}">
      <dsp:nvSpPr>
        <dsp:cNvPr id="0" name=""/>
        <dsp:cNvSpPr/>
      </dsp:nvSpPr>
      <dsp:spPr>
        <a:xfrm>
          <a:off x="356615" y="2804160"/>
          <a:ext cx="8202168" cy="525780"/>
        </a:xfrm>
        <a:prstGeom prst="leftRightArrow">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3625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2473" tIns="46237" rIns="92473" bIns="46237"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2473" tIns="46237" rIns="92473" bIns="46237"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60161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rgbClr val="800000"/>
        </a:solidFill>
        <a:latin typeface="+mn-lt"/>
        <a:ea typeface="+mn-ea"/>
        <a:cs typeface="+mn-cs"/>
      </a:defRPr>
    </a:lvl1pPr>
    <a:lvl2pPr marL="457200" algn="l" defTabSz="914400" rtl="0" eaLnBrk="1" latinLnBrk="0" hangingPunct="1">
      <a:defRPr sz="1200" kern="1200">
        <a:solidFill>
          <a:srgbClr val="800000"/>
        </a:solidFill>
        <a:latin typeface="+mn-lt"/>
        <a:ea typeface="+mn-ea"/>
        <a:cs typeface="+mn-cs"/>
      </a:defRPr>
    </a:lvl2pPr>
    <a:lvl3pPr marL="914400" algn="l" defTabSz="914400" rtl="0" eaLnBrk="1" latinLnBrk="0" hangingPunct="1">
      <a:defRPr sz="1200" kern="1200">
        <a:solidFill>
          <a:srgbClr val="800000"/>
        </a:solidFill>
        <a:latin typeface="+mn-lt"/>
        <a:ea typeface="+mn-ea"/>
        <a:cs typeface="+mn-cs"/>
      </a:defRPr>
    </a:lvl3pPr>
    <a:lvl4pPr marL="1371600" algn="l" defTabSz="914400" rtl="0" eaLnBrk="1" latinLnBrk="0" hangingPunct="1">
      <a:defRPr sz="1200" kern="1200">
        <a:solidFill>
          <a:srgbClr val="800000"/>
        </a:solidFill>
        <a:latin typeface="+mn-lt"/>
        <a:ea typeface="+mn-ea"/>
        <a:cs typeface="+mn-cs"/>
      </a:defRPr>
    </a:lvl4pPr>
    <a:lvl5pPr marL="1828800" algn="l" defTabSz="914400" rtl="0" eaLnBrk="1" latinLnBrk="0" hangingPunct="1">
      <a:defRPr sz="1200" kern="1200">
        <a:solidFill>
          <a:srgbClr val="800000"/>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8" y="8829968"/>
            <a:ext cx="3037840" cy="466433"/>
          </a:xfrm>
          <a:prstGeom prst="rect">
            <a:avLst/>
          </a:prstGeom>
        </p:spPr>
        <p:txBody>
          <a:bodyPr/>
          <a:lstStyle/>
          <a:p>
            <a:fld id="{CAA11B83-7453-4C63-9F24-B8D95A5E7065}" type="slidenum">
              <a:rPr lang="en-US" smtClean="0"/>
              <a:t>1</a:t>
            </a:fld>
            <a:endParaRPr lang="en-US" dirty="0"/>
          </a:p>
        </p:txBody>
      </p:sp>
    </p:spTree>
    <p:extLst>
      <p:ext uri="{BB962C8B-B14F-4D97-AF65-F5344CB8AC3E}">
        <p14:creationId xmlns:p14="http://schemas.microsoft.com/office/powerpoint/2010/main" val="3243006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cap="all" dirty="0"/>
              <a:t>HOW WE Strengthen the </a:t>
            </a:r>
            <a:r>
              <a:rPr lang="en-US" b="1" cap="all" dirty="0" smtClean="0"/>
              <a:t>Workforce</a:t>
            </a:r>
          </a:p>
          <a:p>
            <a:endParaRPr lang="en-US" cap="all" dirty="0"/>
          </a:p>
          <a:p>
            <a:pPr marL="170145" indent="-170145" defTabSz="907441">
              <a:buFont typeface="Arial" panose="020B0604020202020204" pitchFamily="34" charset="0"/>
              <a:buChar char="•"/>
              <a:defRPr/>
            </a:pPr>
            <a:r>
              <a:rPr lang="en-US" dirty="0" smtClean="0">
                <a:solidFill>
                  <a:schemeClr val="tx1"/>
                </a:solidFill>
              </a:rPr>
              <a:t>Health centers employ more than 10,700 physicians and more than 8,000 nurse practitioners, physician assistants, and certified nurse midwives in a multi‐disciplinary clinical workforce designed to treat the whole patient through culturally‐competent, accessible, and integrated care. </a:t>
            </a:r>
          </a:p>
          <a:p>
            <a:endParaRPr lang="en-US" altLang="en-US" dirty="0" smtClean="0">
              <a:solidFill>
                <a:schemeClr val="tx1"/>
              </a:solidFill>
            </a:endParaRPr>
          </a:p>
          <a:p>
            <a:pPr marL="170145" indent="-170145">
              <a:buFont typeface="Arial" panose="020B0604020202020204" pitchFamily="34" charset="0"/>
              <a:buChar char="•"/>
            </a:pPr>
            <a:r>
              <a:rPr lang="en-US" altLang="en-US" dirty="0" smtClean="0">
                <a:solidFill>
                  <a:schemeClr val="tx1"/>
                </a:solidFill>
              </a:rPr>
              <a:t>Support primary care residency programs in 60 Teaching Health Centers to help train more than 550 residents annually </a:t>
            </a:r>
          </a:p>
          <a:p>
            <a:pPr marL="170145" indent="-170145">
              <a:buFont typeface="Arial" panose="020B0604020202020204" pitchFamily="34" charset="0"/>
              <a:buChar char="•"/>
            </a:pPr>
            <a:endParaRPr lang="en-US" altLang="en-US" dirty="0" smtClean="0">
              <a:solidFill>
                <a:schemeClr val="tx1"/>
              </a:solidFill>
            </a:endParaRPr>
          </a:p>
          <a:p>
            <a:pPr marL="170145" indent="-170145">
              <a:buFont typeface="Arial" panose="020B0604020202020204" pitchFamily="34" charset="0"/>
              <a:buChar char="•"/>
            </a:pPr>
            <a:r>
              <a:rPr lang="en-US" altLang="en-US" dirty="0" smtClean="0">
                <a:solidFill>
                  <a:schemeClr val="tx1"/>
                </a:solidFill>
              </a:rPr>
              <a:t>Trained 4,000 new mental health providers to increase access to mental health services, and make schools safer</a:t>
            </a:r>
          </a:p>
          <a:p>
            <a:endParaRPr lang="en-US" dirty="0" smtClean="0">
              <a:solidFill>
                <a:schemeClr val="tx1"/>
              </a:solidFill>
            </a:endParaRPr>
          </a:p>
          <a:p>
            <a:pPr marL="170145" indent="-170145" defTabSz="907441">
              <a:buFont typeface="Arial" panose="020B0604020202020204" pitchFamily="34" charset="0"/>
              <a:buChar char="•"/>
              <a:defRPr/>
            </a:pPr>
            <a:r>
              <a:rPr lang="en-US" dirty="0" smtClean="0">
                <a:solidFill>
                  <a:schemeClr val="tx1"/>
                </a:solidFill>
              </a:rPr>
              <a:t>Also,</a:t>
            </a:r>
            <a:r>
              <a:rPr lang="en-US" baseline="0" dirty="0" smtClean="0">
                <a:solidFill>
                  <a:schemeClr val="tx1"/>
                </a:solidFill>
              </a:rPr>
              <a:t> created the </a:t>
            </a:r>
            <a:r>
              <a:rPr lang="en-US" altLang="en-US" dirty="0" smtClean="0">
                <a:solidFill>
                  <a:schemeClr val="tx1"/>
                </a:solidFill>
              </a:rPr>
              <a:t>Created the National Center for Health Workforce Analysis to study and collect data on health professions</a:t>
            </a:r>
          </a:p>
          <a:p>
            <a:endParaRPr lang="en-US" dirty="0"/>
          </a:p>
        </p:txBody>
      </p:sp>
      <p:sp>
        <p:nvSpPr>
          <p:cNvPr id="4" name="Slide Number Placeholder 3"/>
          <p:cNvSpPr>
            <a:spLocks noGrp="1"/>
          </p:cNvSpPr>
          <p:nvPr>
            <p:ph type="sldNum" sz="quarter" idx="10"/>
          </p:nvPr>
        </p:nvSpPr>
        <p:spPr>
          <a:xfrm>
            <a:off x="3970938" y="8829968"/>
            <a:ext cx="3037840" cy="466433"/>
          </a:xfrm>
          <a:prstGeom prst="rect">
            <a:avLst/>
          </a:prstGeom>
        </p:spPr>
        <p:txBody>
          <a:bodyPr/>
          <a:lstStyle/>
          <a:p>
            <a:fld id="{51039010-5E84-4A9E-9E3D-B897E20A2386}" type="slidenum">
              <a:rPr lang="en-US" smtClean="0"/>
              <a:t>10</a:t>
            </a:fld>
            <a:endParaRPr lang="en-US" dirty="0"/>
          </a:p>
        </p:txBody>
      </p:sp>
    </p:spTree>
    <p:extLst>
      <p:ext uri="{BB962C8B-B14F-4D97-AF65-F5344CB8AC3E}">
        <p14:creationId xmlns:p14="http://schemas.microsoft.com/office/powerpoint/2010/main" val="1135214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cap="all" dirty="0"/>
              <a:t>HOW WE Build Healthy </a:t>
            </a:r>
            <a:r>
              <a:rPr lang="en-US" b="1" cap="all" dirty="0" smtClean="0"/>
              <a:t>Communities</a:t>
            </a:r>
          </a:p>
          <a:p>
            <a:endParaRPr lang="en-US" b="1" cap="all" dirty="0" smtClean="0"/>
          </a:p>
          <a:p>
            <a:r>
              <a:rPr lang="en-US" b="1" u="sng" dirty="0" smtClean="0"/>
              <a:t>Rural Health Policy Program</a:t>
            </a:r>
          </a:p>
          <a:p>
            <a:r>
              <a:rPr lang="en-US" dirty="0" smtClean="0"/>
              <a:t>The Rural Health Policy program advises the Department of Health and Human Services on health policy issues impacting health care finance, workforce, and access to care in rural areas. The program also runs state- and community-based grant, technical assistance, and telehealth programs to build capacity in rural communities and help meet the health needs of rural residents. In addition, the program supports research on issues related to the delivery and financing of health care in rural America.</a:t>
            </a:r>
          </a:p>
          <a:p>
            <a:endParaRPr lang="en-US" cap="all" dirty="0"/>
          </a:p>
          <a:p>
            <a:pPr marL="170145" indent="-170145">
              <a:buFont typeface="Arial" panose="020B0604020202020204" pitchFamily="34" charset="0"/>
              <a:buChar char="•"/>
              <a:defRPr/>
            </a:pPr>
            <a:r>
              <a:rPr lang="en-US" altLang="en-US" dirty="0" smtClean="0"/>
              <a:t>Coordinate </a:t>
            </a:r>
            <a:r>
              <a:rPr lang="en-US" altLang="en-US" dirty="0"/>
              <a:t>health care activities for 62 million rural Americans</a:t>
            </a:r>
          </a:p>
          <a:p>
            <a:pPr>
              <a:defRPr/>
            </a:pPr>
            <a:endParaRPr lang="en-US" altLang="en-US" dirty="0"/>
          </a:p>
          <a:p>
            <a:pPr marL="170145" indent="-170145">
              <a:buFont typeface="Arial" panose="020B0604020202020204" pitchFamily="34" charset="0"/>
              <a:buChar char="•"/>
              <a:defRPr/>
            </a:pPr>
            <a:r>
              <a:rPr lang="en-US" altLang="en-US" dirty="0"/>
              <a:t>Support providers in rural and isolated areas improve patient care with the use of telehealth, telemedicine and health IT</a:t>
            </a:r>
          </a:p>
          <a:p>
            <a:pPr marL="170145" indent="-170145">
              <a:buFont typeface="Arial" panose="020B0604020202020204" pitchFamily="34" charset="0"/>
              <a:buChar char="•"/>
            </a:pPr>
            <a:endParaRPr lang="en-US" dirty="0"/>
          </a:p>
          <a:p>
            <a:pPr marL="170145" indent="-170145">
              <a:buFont typeface="Arial" panose="020B0604020202020204" pitchFamily="34" charset="0"/>
              <a:buChar char="•"/>
            </a:pPr>
            <a:r>
              <a:rPr lang="en-US" dirty="0"/>
              <a:t>Improve perinatal health outcomes and reduce racial and ethnic disparities by using community-based service delivery and facilitating access to comprehensive health and social services for women, infants and their families through the Healthy Start Program</a:t>
            </a:r>
          </a:p>
        </p:txBody>
      </p:sp>
      <p:sp>
        <p:nvSpPr>
          <p:cNvPr id="4" name="Slide Number Placeholder 3"/>
          <p:cNvSpPr>
            <a:spLocks noGrp="1"/>
          </p:cNvSpPr>
          <p:nvPr>
            <p:ph type="sldNum" sz="quarter" idx="10"/>
          </p:nvPr>
        </p:nvSpPr>
        <p:spPr>
          <a:xfrm>
            <a:off x="3970938" y="8829968"/>
            <a:ext cx="3037840" cy="466433"/>
          </a:xfrm>
          <a:prstGeom prst="rect">
            <a:avLst/>
          </a:prstGeom>
        </p:spPr>
        <p:txBody>
          <a:bodyPr/>
          <a:lstStyle/>
          <a:p>
            <a:fld id="{51039010-5E84-4A9E-9E3D-B897E20A2386}" type="slidenum">
              <a:rPr lang="en-US" smtClean="0"/>
              <a:t>11</a:t>
            </a:fld>
            <a:endParaRPr lang="en-US" dirty="0"/>
          </a:p>
        </p:txBody>
      </p:sp>
    </p:spTree>
    <p:extLst>
      <p:ext uri="{BB962C8B-B14F-4D97-AF65-F5344CB8AC3E}">
        <p14:creationId xmlns:p14="http://schemas.microsoft.com/office/powerpoint/2010/main" val="3897181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WE IMPROVE HEALTH EQUITY</a:t>
            </a:r>
          </a:p>
          <a:p>
            <a:endParaRPr lang="en-US" dirty="0"/>
          </a:p>
          <a:p>
            <a:pPr defTabSz="907441">
              <a:defRPr/>
            </a:pPr>
            <a:r>
              <a:rPr lang="en-US" b="1" dirty="0"/>
              <a:t>HRSA programs help improve social determinants of health through programs like Community Health Centers, Ryan White, Home Visiting, and Healthy Start </a:t>
            </a:r>
          </a:p>
          <a:p>
            <a:pPr marL="170145" indent="-170145" defTabSz="907441">
              <a:buFont typeface="Arial" panose="020B0604020202020204" pitchFamily="34" charset="0"/>
              <a:buChar char="•"/>
              <a:defRPr/>
            </a:pPr>
            <a:endParaRPr lang="en-US" dirty="0"/>
          </a:p>
          <a:p>
            <a:pPr marL="170145" indent="-170145" defTabSz="907441">
              <a:buFont typeface="Arial" panose="020B0604020202020204" pitchFamily="34" charset="0"/>
              <a:buChar char="•"/>
              <a:defRPr/>
            </a:pPr>
            <a:r>
              <a:rPr lang="en-US" dirty="0"/>
              <a:t>Health centers coordinate and collaborate appropriately with other health care and social service providers in their area to ensure the most effective use of limited health resources and to provide access to the most comprehensive array of services and critical assistance including housing, food, and job support. Health centers also provide a variety of supportive and enabling services that promote access and quality of care. In Calendar year (CY) 2013, enabling services were provided to 2,077,351 patients. </a:t>
            </a:r>
          </a:p>
          <a:p>
            <a:pPr marL="170145" indent="-170145" defTabSz="907441">
              <a:buFont typeface="Arial" panose="020B0604020202020204" pitchFamily="34" charset="0"/>
              <a:buChar char="•"/>
              <a:defRPr/>
            </a:pPr>
            <a:endParaRPr lang="en-US" dirty="0"/>
          </a:p>
          <a:p>
            <a:pPr marL="170145" indent="-170145">
              <a:buFont typeface="Arial" panose="020B0604020202020204" pitchFamily="34" charset="0"/>
              <a:buChar char="•"/>
            </a:pPr>
            <a:r>
              <a:rPr lang="en-US" dirty="0"/>
              <a:t>Research shows that FQHCs and look-alikes demonstrate equal or better performance than private practice primary care providers on select quality measures despite serving patients who have more chronic disease and socioeconomic complexity </a:t>
            </a:r>
          </a:p>
          <a:p>
            <a:pPr marL="170145" indent="-170145" defTabSz="907441">
              <a:buFont typeface="Arial" panose="020B0604020202020204" pitchFamily="34" charset="0"/>
              <a:buChar char="•"/>
              <a:defRPr/>
            </a:pPr>
            <a:endParaRPr lang="en-US" dirty="0"/>
          </a:p>
          <a:p>
            <a:pPr marL="170145" indent="-170145">
              <a:buFont typeface="Arial" panose="020B0604020202020204" pitchFamily="34" charset="0"/>
              <a:buChar char="•"/>
              <a:defRPr/>
            </a:pPr>
            <a:r>
              <a:rPr lang="en-US" dirty="0"/>
              <a:t>Ryan White HIV/AIDS clients’ viral suppression rates improved nine percent in three years – from 70% to 79% from 2010 to 2013. Viral suppression rates improved the most within disproportionally affected demographic groups, decreasing health disparities</a:t>
            </a:r>
          </a:p>
          <a:p>
            <a:pPr marL="170145" indent="-170145">
              <a:buFont typeface="Arial" panose="020B0604020202020204" pitchFamily="34" charset="0"/>
              <a:buChar char="•"/>
              <a:defRPr/>
            </a:pPr>
            <a:endParaRPr lang="en-US" dirty="0"/>
          </a:p>
          <a:p>
            <a:pPr marL="170145" indent="-170145" defTabSz="907441">
              <a:buFont typeface="Arial" panose="020B0604020202020204" pitchFamily="34" charset="0"/>
              <a:buChar char="•"/>
              <a:defRPr/>
            </a:pPr>
            <a:r>
              <a:rPr lang="en-US" dirty="0"/>
              <a:t>Save qualified safety net organizations about $3.8 billion annually through the 340B Drug Pricing Program</a:t>
            </a:r>
          </a:p>
          <a:p>
            <a:pPr marL="170145" indent="-170145">
              <a:buFont typeface="Arial" panose="020B0604020202020204" pitchFamily="34" charset="0"/>
              <a:buChar char="•"/>
              <a:defRPr/>
            </a:pPr>
            <a:endParaRPr lang="en-US" dirty="0"/>
          </a:p>
          <a:p>
            <a:endParaRPr lang="en-US" dirty="0" smtClean="0"/>
          </a:p>
        </p:txBody>
      </p:sp>
      <p:sp>
        <p:nvSpPr>
          <p:cNvPr id="4" name="Slide Number Placeholder 3"/>
          <p:cNvSpPr>
            <a:spLocks noGrp="1"/>
          </p:cNvSpPr>
          <p:nvPr>
            <p:ph type="sldNum" sz="quarter" idx="10"/>
          </p:nvPr>
        </p:nvSpPr>
        <p:spPr>
          <a:xfrm>
            <a:off x="3970938" y="8829968"/>
            <a:ext cx="3037840" cy="466433"/>
          </a:xfrm>
          <a:prstGeom prst="rect">
            <a:avLst/>
          </a:prstGeom>
        </p:spPr>
        <p:txBody>
          <a:bodyPr/>
          <a:lstStyle/>
          <a:p>
            <a:fld id="{51039010-5E84-4A9E-9E3D-B897E20A2386}" type="slidenum">
              <a:rPr lang="en-US" smtClean="0"/>
              <a:t>12</a:t>
            </a:fld>
            <a:endParaRPr lang="en-US" dirty="0"/>
          </a:p>
        </p:txBody>
      </p:sp>
    </p:spTree>
    <p:extLst>
      <p:ext uri="{BB962C8B-B14F-4D97-AF65-F5344CB8AC3E}">
        <p14:creationId xmlns:p14="http://schemas.microsoft.com/office/powerpoint/2010/main" val="3184333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8" y="8829968"/>
            <a:ext cx="3037840" cy="466433"/>
          </a:xfrm>
          <a:prstGeom prst="rect">
            <a:avLst/>
          </a:prstGeom>
        </p:spPr>
        <p:txBody>
          <a:bodyPr/>
          <a:lstStyle/>
          <a:p>
            <a:fld id="{51039010-5E84-4A9E-9E3D-B897E20A2386}" type="slidenum">
              <a:rPr lang="en-US" smtClean="0"/>
              <a:t>13</a:t>
            </a:fld>
            <a:endParaRPr lang="en-US" dirty="0"/>
          </a:p>
        </p:txBody>
      </p:sp>
    </p:spTree>
    <p:extLst>
      <p:ext uri="{BB962C8B-B14F-4D97-AF65-F5344CB8AC3E}">
        <p14:creationId xmlns:p14="http://schemas.microsoft.com/office/powerpoint/2010/main" val="501285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a:xfrm>
            <a:off x="3970938" y="8829968"/>
            <a:ext cx="3037840" cy="466433"/>
          </a:xfrm>
          <a:prstGeom prst="rect">
            <a:avLst/>
          </a:prstGeom>
        </p:spPr>
        <p:txBody>
          <a:bodyPr/>
          <a:lstStyle/>
          <a:p>
            <a:fld id="{51039010-5E84-4A9E-9E3D-B897E20A2386}" type="slidenum">
              <a:rPr lang="en-US" smtClean="0"/>
              <a:t>14</a:t>
            </a:fld>
            <a:endParaRPr lang="en-US" dirty="0"/>
          </a:p>
        </p:txBody>
      </p:sp>
    </p:spTree>
    <p:extLst>
      <p:ext uri="{BB962C8B-B14F-4D97-AF65-F5344CB8AC3E}">
        <p14:creationId xmlns:p14="http://schemas.microsoft.com/office/powerpoint/2010/main" val="4216443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Role of ORO is different than other components of HRSA.  With the risk of losing</a:t>
            </a:r>
            <a:r>
              <a:rPr lang="en-US" sz="1200" kern="1200" baseline="0" dirty="0" smtClean="0">
                <a:solidFill>
                  <a:schemeClr val="tx1"/>
                </a:solidFill>
                <a:effectLst/>
                <a:latin typeface="+mn-lt"/>
                <a:ea typeface="+mn-ea"/>
                <a:cs typeface="+mn-cs"/>
              </a:rPr>
              <a:t> your complete attention, I’ll mention that u</a:t>
            </a:r>
            <a:r>
              <a:rPr lang="en-US" sz="1200" kern="1200" dirty="0" smtClean="0">
                <a:solidFill>
                  <a:schemeClr val="tx1"/>
                </a:solidFill>
                <a:effectLst/>
                <a:latin typeface="+mn-lt"/>
                <a:ea typeface="+mn-ea"/>
                <a:cs typeface="+mn-cs"/>
              </a:rPr>
              <a:t>nlike most other parts of HRSA,</a:t>
            </a:r>
            <a:r>
              <a:rPr lang="en-US" sz="1200" kern="1200" baseline="0" dirty="0" smtClean="0">
                <a:solidFill>
                  <a:schemeClr val="tx1"/>
                </a:solidFill>
                <a:effectLst/>
                <a:latin typeface="+mn-lt"/>
                <a:ea typeface="+mn-ea"/>
                <a:cs typeface="+mn-cs"/>
              </a:rPr>
              <a:t> ORO does not award or manage grants or cooperative agreements. </a:t>
            </a:r>
            <a:r>
              <a:rPr lang="en-US" sz="1200" b="1" kern="1200" baseline="0" dirty="0" smtClean="0">
                <a:solidFill>
                  <a:schemeClr val="tx1"/>
                </a:solidFill>
                <a:effectLst/>
                <a:latin typeface="+mn-lt"/>
                <a:ea typeface="+mn-ea"/>
                <a:cs typeface="+mn-cs"/>
              </a:rPr>
              <a:t>INSTEAD</a:t>
            </a:r>
            <a:r>
              <a:rPr lang="en-US" sz="1200" b="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w</a:t>
            </a:r>
            <a:r>
              <a:rPr lang="en-US" sz="1200" kern="1200" dirty="0" smtClean="0">
                <a:solidFill>
                  <a:schemeClr val="tx1"/>
                </a:solidFill>
                <a:effectLst/>
                <a:latin typeface="+mn-lt"/>
                <a:ea typeface="+mn-ea"/>
                <a:cs typeface="+mn-cs"/>
              </a:rPr>
              <a:t>e work across all of HRSA’s program areas to extend the reach of the Bureau’s and Offices and to provide an additional touchpoint for HRSA’s stakeholders</a:t>
            </a:r>
            <a:r>
              <a:rPr lang="en-US" sz="1200" i="1" kern="1200" dirty="0" smtClean="0">
                <a:solidFill>
                  <a:schemeClr val="tx1"/>
                </a:solidFill>
                <a:effectLst/>
                <a:latin typeface="+mn-lt"/>
                <a:ea typeface="+mn-ea"/>
                <a:cs typeface="+mn-cs"/>
              </a:rPr>
              <a:t>.   </a:t>
            </a:r>
          </a:p>
          <a:p>
            <a:pPr lvl="0"/>
            <a:r>
              <a:rPr lang="en-US" sz="1200" kern="1200" baseline="0" dirty="0" smtClean="0">
                <a:solidFill>
                  <a:schemeClr val="tx1"/>
                </a:solidFill>
                <a:effectLst/>
                <a:latin typeface="+mn-lt"/>
                <a:ea typeface="+mn-ea"/>
                <a:cs typeface="+mn-cs"/>
              </a:rPr>
              <a:t>Our work can be categorized by these Core Functions.  </a:t>
            </a:r>
          </a:p>
          <a:p>
            <a:pPr lvl="0"/>
            <a:r>
              <a:rPr lang="en-US" sz="1600" b="1" dirty="0" smtClean="0">
                <a:latin typeface="Calibri" panose="020F0502020204030204" pitchFamily="34" charset="0"/>
                <a:ea typeface="+mn-ea"/>
                <a:cs typeface="Arial" panose="020B0604020202020204" pitchFamily="34" charset="0"/>
              </a:rPr>
              <a:t>External Affairs &amp; Outreach:</a:t>
            </a:r>
            <a:r>
              <a:rPr lang="en-US" sz="1600" b="1" baseline="0" dirty="0" smtClean="0">
                <a:latin typeface="Calibri" panose="020F0502020204030204" pitchFamily="34" charset="0"/>
                <a:ea typeface="+mn-ea"/>
                <a:cs typeface="Arial" panose="020B0604020202020204" pitchFamily="34" charset="0"/>
              </a:rPr>
              <a:t> </a:t>
            </a:r>
            <a:r>
              <a:rPr lang="en-US" sz="1200" b="0" dirty="0" smtClean="0">
                <a:latin typeface="Calibri" panose="020F0502020204030204" pitchFamily="34" charset="0"/>
                <a:ea typeface="ＭＳ Ｐゴシック" charset="-128"/>
                <a:cs typeface="Arial" pitchFamily="34" charset="0"/>
              </a:rPr>
              <a:t>Agency liaison and Regional leadership</a:t>
            </a:r>
          </a:p>
          <a:p>
            <a:pPr lvl="0"/>
            <a:r>
              <a:rPr lang="en-US" sz="1600" b="1" baseline="0" dirty="0" smtClean="0">
                <a:latin typeface="Calibri" panose="020F0502020204030204" pitchFamily="34" charset="0"/>
                <a:ea typeface="+mn-ea"/>
                <a:cs typeface="Arial" panose="020B0604020202020204" pitchFamily="34" charset="0"/>
              </a:rPr>
              <a:t>Strategic Stakeholder Partnerships: </a:t>
            </a:r>
            <a:r>
              <a:rPr lang="en-US" sz="1200" b="0" baseline="0" dirty="0" smtClean="0">
                <a:latin typeface="Calibri" panose="020F0502020204030204" pitchFamily="34" charset="0"/>
                <a:ea typeface="ＭＳ Ｐゴシック" charset="-128"/>
                <a:cs typeface="Arial" pitchFamily="34" charset="0"/>
              </a:rPr>
              <a:t>Engage partners and broker relationships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Calibri" panose="020F0502020204030204" pitchFamily="34" charset="0"/>
                <a:ea typeface="+mn-ea"/>
                <a:cs typeface="Arial" panose="020B0604020202020204" pitchFamily="34" charset="0"/>
              </a:rPr>
              <a:t>Regional Surveillance:</a:t>
            </a:r>
            <a:r>
              <a:rPr lang="en-US" sz="1600" b="1" baseline="0" dirty="0" smtClean="0">
                <a:latin typeface="Calibri" panose="020F0502020204030204" pitchFamily="34" charset="0"/>
                <a:ea typeface="+mn-ea"/>
                <a:cs typeface="Arial" panose="020B0604020202020204" pitchFamily="34" charset="0"/>
              </a:rPr>
              <a:t> </a:t>
            </a:r>
            <a:r>
              <a:rPr lang="en-US" sz="1200" b="0" dirty="0" smtClean="0">
                <a:latin typeface="Calibri" panose="020F0502020204030204" pitchFamily="34" charset="0"/>
                <a:ea typeface="ＭＳ Ｐゴシック" charset="-128"/>
                <a:cs typeface="Arial" pitchFamily="34" charset="0"/>
              </a:rPr>
              <a:t>Identify and report ground-level information</a:t>
            </a:r>
          </a:p>
          <a:p>
            <a:pPr lvl="0"/>
            <a:r>
              <a:rPr lang="en-US" sz="1600" b="1" dirty="0" smtClean="0">
                <a:latin typeface="Calibri" panose="020F0502020204030204" pitchFamily="34" charset="0"/>
                <a:ea typeface="+mn-ea"/>
                <a:cs typeface="Arial" panose="020B0604020202020204" pitchFamily="34" charset="0"/>
              </a:rPr>
              <a:t>Regional Management:</a:t>
            </a:r>
            <a:r>
              <a:rPr lang="en-US" sz="1600" b="1" baseline="0" dirty="0" smtClean="0">
                <a:latin typeface="Calibri" panose="020F0502020204030204" pitchFamily="34" charset="0"/>
                <a:ea typeface="+mn-ea"/>
                <a:cs typeface="Arial" panose="020B0604020202020204" pitchFamily="34" charset="0"/>
              </a:rPr>
              <a:t> </a:t>
            </a:r>
            <a:r>
              <a:rPr lang="en-US" sz="1200" b="0" dirty="0" smtClean="0">
                <a:latin typeface="Calibri" panose="020F0502020204030204" pitchFamily="34" charset="0"/>
                <a:ea typeface="+mn-ea"/>
                <a:cs typeface="Arial" panose="020B0604020202020204" pitchFamily="34" charset="0"/>
              </a:rPr>
              <a:t>Ensure efficacy of HRSA 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Calibri" panose="020F0502020204030204" pitchFamily="34" charset="0"/>
                <a:ea typeface="+mn-ea"/>
                <a:cs typeface="Arial" panose="020B0604020202020204" pitchFamily="34" charset="0"/>
              </a:rPr>
              <a:t>Now let’s discuss each Core</a:t>
            </a:r>
            <a:r>
              <a:rPr lang="en-US" sz="1200" b="0" baseline="0" dirty="0" smtClean="0">
                <a:latin typeface="Calibri" panose="020F0502020204030204" pitchFamily="34" charset="0"/>
                <a:ea typeface="+mn-ea"/>
                <a:cs typeface="Arial" panose="020B0604020202020204" pitchFamily="34" charset="0"/>
              </a:rPr>
              <a:t> Function</a:t>
            </a:r>
            <a:r>
              <a:rPr lang="en-US" sz="1200" b="0" dirty="0" smtClean="0">
                <a:latin typeface="Calibri" panose="020F0502020204030204" pitchFamily="34" charset="0"/>
                <a:ea typeface="+mn-ea"/>
                <a:cs typeface="Arial" panose="020B0604020202020204" pitchFamily="34" charset="0"/>
              </a:rPr>
              <a:t> in a little more detail.</a:t>
            </a:r>
          </a:p>
          <a:p>
            <a:pPr lvl="0"/>
            <a:endParaRPr lang="en-US" sz="1200" b="0" baseline="0" dirty="0" smtClean="0">
              <a:latin typeface="Calibri" panose="020F0502020204030204" pitchFamily="34" charset="0"/>
              <a:ea typeface="+mn-ea"/>
              <a:cs typeface="Arial" panose="020B0604020202020204" pitchFamily="34" charset="0"/>
            </a:endParaRPr>
          </a:p>
          <a:p>
            <a:pPr lvl="0"/>
            <a:endParaRPr lang="en-US" sz="1200" b="0" dirty="0" smtClean="0">
              <a:latin typeface="Calibri" panose="020F050202020403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9568FEB0-60A2-4660-B114-61B179219072}" type="slidenum">
              <a:rPr lang="en-US" smtClean="0"/>
              <a:pPr/>
              <a:t>15</a:t>
            </a:fld>
            <a:endParaRPr lang="en-US" dirty="0"/>
          </a:p>
        </p:txBody>
      </p:sp>
    </p:spTree>
    <p:extLst>
      <p:ext uri="{BB962C8B-B14F-4D97-AF65-F5344CB8AC3E}">
        <p14:creationId xmlns:p14="http://schemas.microsoft.com/office/powerpoint/2010/main" val="3323034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smtClean="0">
                <a:solidFill>
                  <a:schemeClr val="tx1"/>
                </a:solidFill>
                <a:effectLst/>
                <a:latin typeface="+mn-lt"/>
                <a:ea typeface="+mn-ea"/>
                <a:cs typeface="+mn-cs"/>
              </a:rPr>
              <a:t>External Affairs and Outreach: </a:t>
            </a:r>
            <a:r>
              <a:rPr lang="en-US" sz="1200" kern="1200" dirty="0" smtClean="0">
                <a:solidFill>
                  <a:schemeClr val="tx1"/>
                </a:solidFill>
                <a:effectLst/>
                <a:latin typeface="+mn-lt"/>
                <a:ea typeface="+mn-ea"/>
                <a:cs typeface="+mn-cs"/>
              </a:rPr>
              <a:t>ORO staff oftentimes serve as the face of HRSA by attending meetings and events in the field for various HRSA program and priorities</a:t>
            </a:r>
            <a:r>
              <a:rPr lang="en-US" sz="1200" kern="1200" baseline="0" dirty="0" smtClean="0">
                <a:solidFill>
                  <a:schemeClr val="tx1"/>
                </a:solidFill>
                <a:effectLst/>
                <a:latin typeface="+mn-lt"/>
                <a:ea typeface="+mn-ea"/>
                <a:cs typeface="+mn-cs"/>
              </a:rPr>
              <a:t> as well as </a:t>
            </a:r>
            <a:r>
              <a:rPr lang="en-US" sz="1200" kern="1200" dirty="0" smtClean="0">
                <a:solidFill>
                  <a:schemeClr val="tx1"/>
                </a:solidFill>
                <a:effectLst/>
                <a:latin typeface="+mn-lt"/>
                <a:ea typeface="+mn-ea"/>
                <a:cs typeface="+mn-cs"/>
              </a:rPr>
              <a:t>share and leverage HRSA’s resources at the local level.</a:t>
            </a:r>
            <a:r>
              <a:rPr lang="en-US" sz="1200" kern="1200" baseline="0" dirty="0" smtClean="0">
                <a:solidFill>
                  <a:schemeClr val="tx1"/>
                </a:solidFill>
                <a:effectLst/>
                <a:latin typeface="+mn-lt"/>
                <a:ea typeface="+mn-ea"/>
                <a:cs typeface="+mn-cs"/>
              </a:rPr>
              <a:t>  We represent HRSA at Ribbon cuttings, at national meetings, at Tribal Consultations and most recently many, many events that support Affordable Care Act Outreach and Enrollment and Coverage to Care.</a:t>
            </a:r>
          </a:p>
          <a:p>
            <a:endParaRPr lang="en-US" dirty="0"/>
          </a:p>
        </p:txBody>
      </p:sp>
      <p:sp>
        <p:nvSpPr>
          <p:cNvPr id="4" name="Slide Number Placeholder 3"/>
          <p:cNvSpPr>
            <a:spLocks noGrp="1"/>
          </p:cNvSpPr>
          <p:nvPr>
            <p:ph type="sldNum" sz="quarter" idx="10"/>
          </p:nvPr>
        </p:nvSpPr>
        <p:spPr/>
        <p:txBody>
          <a:bodyPr/>
          <a:lstStyle/>
          <a:p>
            <a:fld id="{9568FEB0-60A2-4660-B114-61B179219072}" type="slidenum">
              <a:rPr lang="en-US" smtClean="0"/>
              <a:pPr/>
              <a:t>16</a:t>
            </a:fld>
            <a:endParaRPr lang="en-US" dirty="0"/>
          </a:p>
        </p:txBody>
      </p:sp>
    </p:spTree>
    <p:extLst>
      <p:ext uri="{BB962C8B-B14F-4D97-AF65-F5344CB8AC3E}">
        <p14:creationId xmlns:p14="http://schemas.microsoft.com/office/powerpoint/2010/main" val="2255172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i="0" dirty="0" smtClean="0">
                <a:solidFill>
                  <a:srgbClr val="056594"/>
                </a:solidFill>
              </a:rPr>
              <a:t>Strategic Stakeholder Partnerships:</a:t>
            </a:r>
            <a:r>
              <a:rPr lang="en-US" altLang="en-US" sz="1200" b="1" i="0" baseline="0" dirty="0" smtClean="0">
                <a:solidFill>
                  <a:srgbClr val="056594"/>
                </a:solidFill>
              </a:rPr>
              <a:t> </a:t>
            </a:r>
            <a:r>
              <a:rPr lang="en-US" altLang="en-US" sz="1200" b="0" i="0" baseline="0" dirty="0" smtClean="0">
                <a:solidFill>
                  <a:srgbClr val="056594"/>
                </a:solidFill>
              </a:rPr>
              <a:t>ORO routinely supports and collaborates with other HHS OpDivs and other federal departments and agencies such as the U.S. Department of Housing and Urban Development, The U.S. Department of Veterans Affairs and the Environmental Protection Agency. One of our key partners are the 10 </a:t>
            </a:r>
            <a:r>
              <a:rPr lang="en-US" sz="1200" b="0" baseline="0" dirty="0" smtClean="0"/>
              <a:t>HHS Regional Directors (“RD”) who are political appointees charged with </a:t>
            </a:r>
            <a:r>
              <a:rPr lang="en-US" b="0" dirty="0" smtClean="0"/>
              <a:t>ensuring</a:t>
            </a:r>
            <a:r>
              <a:rPr lang="en-US" b="0" baseline="0" dirty="0" smtClean="0"/>
              <a:t> that</a:t>
            </a:r>
            <a:r>
              <a:rPr lang="en-US" b="0" dirty="0" smtClean="0"/>
              <a:t> the Department maintains close contact with state, local, and tribal partners.</a:t>
            </a:r>
            <a:r>
              <a:rPr lang="en-US" b="0" baseline="0" dirty="0" smtClean="0"/>
              <a:t>  ORO efforts in the regions mirror and support the RDs’ efforts on behalf of HRSA.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endParaRPr lang="en-US" dirty="0"/>
          </a:p>
        </p:txBody>
      </p:sp>
      <p:sp>
        <p:nvSpPr>
          <p:cNvPr id="4" name="Slide Number Placeholder 3"/>
          <p:cNvSpPr>
            <a:spLocks noGrp="1"/>
          </p:cNvSpPr>
          <p:nvPr>
            <p:ph type="sldNum" sz="quarter" idx="10"/>
          </p:nvPr>
        </p:nvSpPr>
        <p:spPr/>
        <p:txBody>
          <a:bodyPr/>
          <a:lstStyle/>
          <a:p>
            <a:fld id="{9568FEB0-60A2-4660-B114-61B179219072}" type="slidenum">
              <a:rPr lang="en-US" smtClean="0"/>
              <a:pPr/>
              <a:t>17</a:t>
            </a:fld>
            <a:endParaRPr lang="en-US" dirty="0"/>
          </a:p>
        </p:txBody>
      </p:sp>
    </p:spTree>
    <p:extLst>
      <p:ext uri="{BB962C8B-B14F-4D97-AF65-F5344CB8AC3E}">
        <p14:creationId xmlns:p14="http://schemas.microsoft.com/office/powerpoint/2010/main" val="1368664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Regional Surveillance: </a:t>
            </a:r>
            <a:r>
              <a:rPr lang="en-US" sz="1200" i="0" kern="1200" dirty="0" smtClean="0">
                <a:solidFill>
                  <a:schemeClr val="tx1"/>
                </a:solidFill>
                <a:effectLst/>
                <a:latin typeface="+mn-lt"/>
                <a:ea typeface="+mn-ea"/>
                <a:cs typeface="+mn-cs"/>
              </a:rPr>
              <a:t>ORO is uniquely positioned in the field,</a:t>
            </a:r>
            <a:r>
              <a:rPr lang="en-US" sz="1200" i="0" kern="1200" baseline="0" dirty="0" smtClean="0">
                <a:solidFill>
                  <a:schemeClr val="tx1"/>
                </a:solidFill>
                <a:effectLst/>
                <a:latin typeface="+mn-lt"/>
                <a:ea typeface="+mn-ea"/>
                <a:cs typeface="+mn-cs"/>
              </a:rPr>
              <a:t> a</a:t>
            </a:r>
            <a:r>
              <a:rPr lang="en-US" sz="1200" i="0" kern="1200" dirty="0" smtClean="0">
                <a:solidFill>
                  <a:schemeClr val="tx1"/>
                </a:solidFill>
                <a:effectLst/>
                <a:latin typeface="+mn-lt"/>
                <a:ea typeface="+mn-ea"/>
                <a:cs typeface="+mn-cs"/>
              </a:rPr>
              <a:t>nd therefore we are able to gather and assess ground-level intelligence about health care issues and trends in order to provide HRSA headquarters (HQ) with information that may impact decision making about our programs.  </a:t>
            </a:r>
            <a:r>
              <a:rPr lang="en-US" sz="1200" i="0" kern="1200" baseline="0" dirty="0" smtClean="0">
                <a:solidFill>
                  <a:schemeClr val="tx1"/>
                </a:solidFill>
                <a:effectLst/>
                <a:latin typeface="+mn-lt"/>
                <a:ea typeface="+mn-ea"/>
                <a:cs typeface="+mn-cs"/>
              </a:rPr>
              <a:t>Recently </a:t>
            </a:r>
            <a:r>
              <a:rPr lang="en-US" sz="1200" b="1" i="0" kern="1200" baseline="0" dirty="0" smtClean="0">
                <a:solidFill>
                  <a:schemeClr val="tx1"/>
                </a:solidFill>
                <a:effectLst/>
                <a:latin typeface="+mn-lt"/>
                <a:ea typeface="+mn-ea"/>
                <a:cs typeface="+mn-cs"/>
              </a:rPr>
              <a:t>there was an outbreak of HIV/AIDS and Hep C in a very small Southeastern Indiana Rural community and ORO was the first HRSA representatives on the ground working with local, state and federal officials to respond to the outbreak.  </a:t>
            </a:r>
            <a:endParaRPr lang="en-US" dirty="0" smtClean="0"/>
          </a:p>
          <a:p>
            <a:r>
              <a:rPr lang="en-US" dirty="0" smtClean="0"/>
              <a:t>NOTE: you may use the example bolded above</a:t>
            </a:r>
            <a:r>
              <a:rPr lang="en-US" baseline="0" dirty="0" smtClean="0"/>
              <a:t> </a:t>
            </a:r>
            <a:r>
              <a:rPr lang="en-US" dirty="0" smtClean="0"/>
              <a:t>or provide a regional example.</a:t>
            </a:r>
          </a:p>
          <a:p>
            <a:endParaRPr lang="en-US" dirty="0" smtClean="0"/>
          </a:p>
          <a:p>
            <a:r>
              <a:rPr lang="en-US" dirty="0" smtClean="0">
                <a:solidFill>
                  <a:srgbClr val="0000CC"/>
                </a:solidFill>
              </a:rPr>
              <a:t>ORO R10 is a member</a:t>
            </a:r>
            <a:r>
              <a:rPr lang="en-US" baseline="0" dirty="0" smtClean="0">
                <a:solidFill>
                  <a:srgbClr val="0000CC"/>
                </a:solidFill>
              </a:rPr>
              <a:t> of the Washington State-based</a:t>
            </a:r>
            <a:r>
              <a:rPr lang="en-US" dirty="0" smtClean="0">
                <a:solidFill>
                  <a:srgbClr val="0000CC"/>
                </a:solidFill>
              </a:rPr>
              <a:t> </a:t>
            </a:r>
            <a:r>
              <a:rPr lang="en-US" baseline="0" dirty="0" smtClean="0">
                <a:solidFill>
                  <a:srgbClr val="0000CC"/>
                </a:solidFill>
              </a:rPr>
              <a:t>Hepatitis B Coalition. ORO provided TA with </a:t>
            </a:r>
            <a:r>
              <a:rPr lang="en-US" dirty="0" smtClean="0">
                <a:solidFill>
                  <a:srgbClr val="0000CC"/>
                </a:solidFill>
              </a:rPr>
              <a:t>the revision of the Coalition’s mission. Note, this group primarily </a:t>
            </a:r>
            <a:r>
              <a:rPr lang="en-US" dirty="0">
                <a:solidFill>
                  <a:srgbClr val="0000CC"/>
                </a:solidFill>
              </a:rPr>
              <a:t>serves Asian/Pacific Islanders and started in 1997 as a task force. The API population has high rates of Hepatitis B, and the coalition 1) works to educate providers and communities; 2) improve testing, care and treatment to prevent liver disease and cancer; 3) collect accurate data on transmission and diseases; 4) provide vaccine to prevent Hepatitis A &amp; B; 5) reduce viral hepatitis caused by injection drug use; 6) protect providers and health care workers from healthcare associated viral hepatitis. Some of the needs identified during the planning meeting included:</a:t>
            </a:r>
          </a:p>
          <a:p>
            <a:pPr marL="228600" lvl="0" indent="-228600">
              <a:buFont typeface="+mj-lt"/>
              <a:buAutoNum type="arabicPeriod"/>
            </a:pPr>
            <a:r>
              <a:rPr lang="en-US" dirty="0">
                <a:solidFill>
                  <a:srgbClr val="0000CC"/>
                </a:solidFill>
              </a:rPr>
              <a:t>Need for more educational events in the Cambodian, Chinese, Korean, Samoan and Vietnamese communities.</a:t>
            </a:r>
          </a:p>
          <a:p>
            <a:pPr marL="228600" lvl="0" indent="-228600">
              <a:buFont typeface="+mj-lt"/>
              <a:buAutoNum type="arabicPeriod"/>
            </a:pPr>
            <a:r>
              <a:rPr lang="en-US" dirty="0">
                <a:solidFill>
                  <a:srgbClr val="0000CC"/>
                </a:solidFill>
              </a:rPr>
              <a:t>Need for more outreach to the growing East African immigrant communities in King and Pierce counties.</a:t>
            </a:r>
          </a:p>
          <a:p>
            <a:pPr marL="228600" lvl="0" indent="-228600">
              <a:buFont typeface="+mj-lt"/>
              <a:buAutoNum type="arabicPeriod"/>
            </a:pPr>
            <a:r>
              <a:rPr lang="en-US" dirty="0">
                <a:solidFill>
                  <a:srgbClr val="0000CC"/>
                </a:solidFill>
              </a:rPr>
              <a:t>Need for more access to vaccines for Hepatitis A &amp; B for uninsured immigrant adults.</a:t>
            </a:r>
          </a:p>
          <a:p>
            <a:pPr marL="228600" lvl="0" indent="-228600">
              <a:buFont typeface="+mj-lt"/>
              <a:buAutoNum type="arabicPeriod"/>
            </a:pPr>
            <a:r>
              <a:rPr lang="en-US" dirty="0">
                <a:solidFill>
                  <a:srgbClr val="0000CC"/>
                </a:solidFill>
              </a:rPr>
              <a:t>Development of a provider referral and resource list for primary care, hepatitis testing and vaccine access.</a:t>
            </a:r>
          </a:p>
          <a:p>
            <a:pPr marL="228600" lvl="0" indent="-228600">
              <a:buFont typeface="+mj-lt"/>
              <a:buAutoNum type="arabicPeriod"/>
            </a:pPr>
            <a:r>
              <a:rPr lang="en-US" dirty="0">
                <a:solidFill>
                  <a:srgbClr val="0000CC"/>
                </a:solidFill>
              </a:rPr>
              <a:t>Ensure that there are culturally and linguistically appropriate materials available in the 11 major languages that comprise the Asian/Pacific Islander community.</a:t>
            </a:r>
          </a:p>
          <a:p>
            <a:pPr marL="228600" lvl="0" indent="-228600">
              <a:buFont typeface="+mj-lt"/>
              <a:buAutoNum type="arabicPeriod"/>
            </a:pPr>
            <a:r>
              <a:rPr lang="en-US" dirty="0">
                <a:solidFill>
                  <a:srgbClr val="0000CC"/>
                </a:solidFill>
              </a:rPr>
              <a:t>Decide whether other groups should be targeted by the coalition such as injection drug users (IDU's) and Men who have sex with Men (MSM</a:t>
            </a:r>
            <a:r>
              <a:rPr lang="en-US" dirty="0" smtClean="0">
                <a:solidFill>
                  <a:srgbClr val="0000CC"/>
                </a:solidFill>
              </a:rPr>
              <a:t>).</a:t>
            </a:r>
            <a:endParaRPr lang="en-US" dirty="0">
              <a:solidFill>
                <a:srgbClr val="0000CC"/>
              </a:solidFill>
            </a:endParaRPr>
          </a:p>
        </p:txBody>
      </p:sp>
      <p:sp>
        <p:nvSpPr>
          <p:cNvPr id="4" name="Slide Number Placeholder 3"/>
          <p:cNvSpPr>
            <a:spLocks noGrp="1"/>
          </p:cNvSpPr>
          <p:nvPr>
            <p:ph type="sldNum" sz="quarter" idx="10"/>
          </p:nvPr>
        </p:nvSpPr>
        <p:spPr/>
        <p:txBody>
          <a:bodyPr/>
          <a:lstStyle/>
          <a:p>
            <a:fld id="{9568FEB0-60A2-4660-B114-61B179219072}" type="slidenum">
              <a:rPr lang="en-US" smtClean="0"/>
              <a:pPr/>
              <a:t>18</a:t>
            </a:fld>
            <a:endParaRPr lang="en-US" dirty="0"/>
          </a:p>
        </p:txBody>
      </p:sp>
    </p:spTree>
    <p:extLst>
      <p:ext uri="{BB962C8B-B14F-4D97-AF65-F5344CB8AC3E}">
        <p14:creationId xmlns:p14="http://schemas.microsoft.com/office/powerpoint/2010/main" val="3986793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a:xfrm>
            <a:off x="3970938" y="8829968"/>
            <a:ext cx="3037840" cy="466433"/>
          </a:xfrm>
          <a:prstGeom prst="rect">
            <a:avLst/>
          </a:prstGeom>
        </p:spPr>
        <p:txBody>
          <a:bodyPr/>
          <a:lstStyle/>
          <a:p>
            <a:fld id="{51039010-5E84-4A9E-9E3D-B897E20A2386}" type="slidenum">
              <a:rPr lang="en-US" smtClean="0"/>
              <a:t>19</a:t>
            </a:fld>
            <a:endParaRPr lang="en-US" dirty="0"/>
          </a:p>
        </p:txBody>
      </p:sp>
    </p:spTree>
    <p:extLst>
      <p:ext uri="{BB962C8B-B14F-4D97-AF65-F5344CB8AC3E}">
        <p14:creationId xmlns:p14="http://schemas.microsoft.com/office/powerpoint/2010/main" val="490848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WHO WE ARE </a:t>
            </a:r>
          </a:p>
          <a:p>
            <a:endParaRPr lang="en-US" dirty="0"/>
          </a:p>
          <a:p>
            <a:pPr marL="170145" indent="-170145">
              <a:buFont typeface="Arial" panose="020B0604020202020204" pitchFamily="34" charset="0"/>
              <a:buChar char="•"/>
            </a:pPr>
            <a:r>
              <a:rPr lang="en-US" dirty="0"/>
              <a:t>The Health Resources and Services Administration (HRSA) is one of 11 agencies under the U.S. Department of Health and Human Services </a:t>
            </a:r>
          </a:p>
          <a:p>
            <a:endParaRPr lang="en-US" dirty="0"/>
          </a:p>
          <a:p>
            <a:pPr marL="173378" indent="-173378" defTabSz="907441">
              <a:buFont typeface="Arial" panose="020B0604020202020204" pitchFamily="34" charset="0"/>
              <a:buChar char="•"/>
              <a:defRPr/>
            </a:pPr>
            <a:r>
              <a:rPr lang="en-US" dirty="0"/>
              <a:t>HRSA is the primary federal agency responsible for increasing access to health care for people who are uninsured, isolated or medically vulnerable</a:t>
            </a:r>
          </a:p>
          <a:p>
            <a:pPr marL="173378" indent="-173378">
              <a:buFont typeface="Arial" panose="020B0604020202020204" pitchFamily="34" charset="0"/>
              <a:buChar char="•"/>
            </a:pPr>
            <a:endParaRPr lang="en-US" dirty="0"/>
          </a:p>
          <a:p>
            <a:pPr marL="170145" indent="-170145">
              <a:buFont typeface="Arial" panose="020B0604020202020204" pitchFamily="34" charset="0"/>
              <a:buChar char="•"/>
            </a:pPr>
            <a:r>
              <a:rPr lang="en-US" dirty="0"/>
              <a:t>Our $</a:t>
            </a:r>
            <a:r>
              <a:rPr lang="en-US" dirty="0" smtClean="0"/>
              <a:t>10.7 </a:t>
            </a:r>
            <a:r>
              <a:rPr lang="en-US" dirty="0"/>
              <a:t>billion budget (</a:t>
            </a:r>
            <a:r>
              <a:rPr lang="en-US" dirty="0" smtClean="0"/>
              <a:t>FY17) </a:t>
            </a:r>
            <a:r>
              <a:rPr lang="en-US" dirty="0"/>
              <a:t>supports states, local and community-based organizations delivering comprehensive, high‐quality preventive and primary health care to patients regardless of their ability to </a:t>
            </a:r>
            <a:r>
              <a:rPr lang="en-US" dirty="0" smtClean="0"/>
              <a:t>pay</a:t>
            </a:r>
          </a:p>
          <a:p>
            <a:pPr marL="244027" marR="170819" indent="-231183">
              <a:lnSpc>
                <a:spcPts val="2134"/>
              </a:lnSpc>
              <a:spcBef>
                <a:spcPts val="1005"/>
              </a:spcBef>
              <a:buClr>
                <a:srgbClr val="0F4D7B"/>
              </a:buClr>
              <a:buFont typeface="Arial"/>
              <a:buChar char="•"/>
              <a:tabLst>
                <a:tab pos="244669" algn="l"/>
              </a:tabLst>
            </a:pPr>
            <a:r>
              <a:rPr lang="en-US" u="heavy" spc="-15" dirty="0" smtClean="0"/>
              <a:t>Strategic</a:t>
            </a:r>
            <a:r>
              <a:rPr lang="en-US" u="heavy" spc="10" dirty="0" smtClean="0"/>
              <a:t> </a:t>
            </a:r>
            <a:r>
              <a:rPr lang="en-US" u="heavy" spc="-15" dirty="0"/>
              <a:t>Pl</a:t>
            </a:r>
            <a:r>
              <a:rPr lang="en-US" u="heavy" spc="-20" dirty="0"/>
              <a:t>a</a:t>
            </a:r>
            <a:r>
              <a:rPr lang="en-US" u="heavy" spc="-15" dirty="0"/>
              <a:t>n</a:t>
            </a:r>
            <a:r>
              <a:rPr lang="en-US" spc="15" dirty="0"/>
              <a:t> </a:t>
            </a:r>
            <a:r>
              <a:rPr lang="en-US" spc="-10" dirty="0"/>
              <a:t>supports</a:t>
            </a:r>
            <a:r>
              <a:rPr lang="en-US" spc="20" dirty="0"/>
              <a:t> </a:t>
            </a:r>
            <a:r>
              <a:rPr lang="en-US" spc="-15" dirty="0"/>
              <a:t>the</a:t>
            </a:r>
            <a:r>
              <a:rPr lang="en-US" spc="15" dirty="0"/>
              <a:t> </a:t>
            </a:r>
            <a:r>
              <a:rPr lang="en-US" spc="-15" dirty="0"/>
              <a:t>mission</a:t>
            </a:r>
            <a:r>
              <a:rPr lang="en-US" spc="5" dirty="0"/>
              <a:t> </a:t>
            </a:r>
            <a:r>
              <a:rPr lang="en-US" spc="-10" dirty="0"/>
              <a:t>to</a:t>
            </a:r>
            <a:r>
              <a:rPr lang="en-US" spc="5" dirty="0"/>
              <a:t> </a:t>
            </a:r>
            <a:r>
              <a:rPr lang="en-US" spc="-15" dirty="0"/>
              <a:t>help</a:t>
            </a:r>
            <a:r>
              <a:rPr lang="en-US" dirty="0" smtClean="0"/>
              <a:t> </a:t>
            </a:r>
            <a:r>
              <a:rPr lang="en-US" spc="-15" dirty="0"/>
              <a:t>provide</a:t>
            </a:r>
            <a:r>
              <a:rPr lang="en-US" spc="25" dirty="0"/>
              <a:t> </a:t>
            </a:r>
            <a:r>
              <a:rPr lang="en-US" spc="-15" dirty="0"/>
              <a:t>the</a:t>
            </a:r>
            <a:r>
              <a:rPr lang="en-US" spc="15" dirty="0"/>
              <a:t> </a:t>
            </a:r>
            <a:r>
              <a:rPr lang="en-US" spc="-15" dirty="0"/>
              <a:t>building block</a:t>
            </a:r>
            <a:r>
              <a:rPr lang="en-US" spc="-10" dirty="0"/>
              <a:t>s</a:t>
            </a:r>
            <a:r>
              <a:rPr lang="en-US" dirty="0" smtClean="0"/>
              <a:t> </a:t>
            </a:r>
            <a:r>
              <a:rPr lang="en-US" spc="-20" dirty="0"/>
              <a:t>tha</a:t>
            </a:r>
            <a:r>
              <a:rPr lang="en-US" spc="-10" dirty="0"/>
              <a:t>t</a:t>
            </a:r>
            <a:r>
              <a:rPr lang="en-US" spc="25" dirty="0"/>
              <a:t> </a:t>
            </a:r>
            <a:r>
              <a:rPr lang="en-US" spc="-20" dirty="0"/>
              <a:t>American</a:t>
            </a:r>
            <a:r>
              <a:rPr lang="en-US" spc="-10" dirty="0"/>
              <a:t>s</a:t>
            </a:r>
            <a:r>
              <a:rPr lang="en-US" spc="25" dirty="0"/>
              <a:t> </a:t>
            </a:r>
            <a:r>
              <a:rPr lang="en-US" spc="-20" dirty="0"/>
              <a:t>nee</a:t>
            </a:r>
            <a:r>
              <a:rPr lang="en-US" spc="-15" dirty="0"/>
              <a:t>d</a:t>
            </a:r>
            <a:r>
              <a:rPr lang="en-US" spc="-5" dirty="0"/>
              <a:t> </a:t>
            </a:r>
            <a:r>
              <a:rPr lang="en-US" spc="-15" dirty="0"/>
              <a:t>to</a:t>
            </a:r>
            <a:r>
              <a:rPr lang="en-US" spc="25" dirty="0"/>
              <a:t> </a:t>
            </a:r>
            <a:r>
              <a:rPr lang="en-US" spc="-15" dirty="0"/>
              <a:t>live</a:t>
            </a:r>
            <a:r>
              <a:rPr lang="en-US" dirty="0" smtClean="0"/>
              <a:t> </a:t>
            </a:r>
            <a:r>
              <a:rPr lang="en-US" spc="-15" dirty="0"/>
              <a:t>healthy</a:t>
            </a:r>
            <a:r>
              <a:rPr lang="en-US" spc="-10" dirty="0"/>
              <a:t>,</a:t>
            </a:r>
            <a:r>
              <a:rPr lang="en-US" spc="15" dirty="0"/>
              <a:t> </a:t>
            </a:r>
            <a:r>
              <a:rPr lang="en-US" spc="-20" dirty="0"/>
              <a:t>mor</a:t>
            </a:r>
            <a:r>
              <a:rPr lang="en-US" spc="-15" dirty="0"/>
              <a:t>e</a:t>
            </a:r>
            <a:r>
              <a:rPr lang="en-US" spc="30" dirty="0"/>
              <a:t> </a:t>
            </a:r>
            <a:r>
              <a:rPr lang="en-US" spc="-15" dirty="0"/>
              <a:t>productive</a:t>
            </a:r>
            <a:r>
              <a:rPr lang="en-US" spc="-10" dirty="0"/>
              <a:t> </a:t>
            </a:r>
            <a:r>
              <a:rPr lang="en-US" spc="-10" dirty="0" smtClean="0"/>
              <a:t>lives</a:t>
            </a:r>
            <a:endParaRPr lang="en-US" spc="-20" dirty="0"/>
          </a:p>
          <a:p>
            <a:pPr marL="244027" marR="149627" indent="-231183">
              <a:lnSpc>
                <a:spcPts val="2134"/>
              </a:lnSpc>
              <a:spcBef>
                <a:spcPts val="1016"/>
              </a:spcBef>
              <a:buClr>
                <a:srgbClr val="0F4D7B"/>
              </a:buClr>
              <a:buFont typeface="Arial"/>
              <a:buChar char="•"/>
              <a:tabLst>
                <a:tab pos="244669" algn="l"/>
              </a:tabLst>
            </a:pPr>
            <a:r>
              <a:rPr lang="en-US" spc="-20" dirty="0"/>
              <a:t>Th</a:t>
            </a:r>
            <a:r>
              <a:rPr lang="en-US" spc="-15" dirty="0"/>
              <a:t>e</a:t>
            </a:r>
            <a:r>
              <a:rPr lang="en-US" spc="5" dirty="0"/>
              <a:t> </a:t>
            </a:r>
            <a:r>
              <a:rPr lang="en-US" spc="-15" dirty="0"/>
              <a:t>Health</a:t>
            </a:r>
            <a:r>
              <a:rPr lang="en-US" spc="25" dirty="0"/>
              <a:t> </a:t>
            </a:r>
            <a:r>
              <a:rPr lang="en-US" spc="-20" dirty="0"/>
              <a:t>Resource</a:t>
            </a:r>
            <a:r>
              <a:rPr lang="en-US" spc="-10" dirty="0"/>
              <a:t>s</a:t>
            </a:r>
            <a:r>
              <a:rPr lang="en-US" spc="40" dirty="0"/>
              <a:t> </a:t>
            </a:r>
            <a:r>
              <a:rPr lang="en-US" spc="-20" dirty="0"/>
              <a:t>an</a:t>
            </a:r>
            <a:r>
              <a:rPr lang="en-US" spc="-15" dirty="0"/>
              <a:t>d</a:t>
            </a:r>
            <a:r>
              <a:rPr lang="en-US" dirty="0" smtClean="0"/>
              <a:t> </a:t>
            </a:r>
            <a:r>
              <a:rPr lang="en-US" spc="-15" dirty="0"/>
              <a:t>Service</a:t>
            </a:r>
            <a:r>
              <a:rPr lang="en-US" spc="-10" dirty="0"/>
              <a:t>s</a:t>
            </a:r>
            <a:r>
              <a:rPr lang="en-US" spc="5" dirty="0"/>
              <a:t> </a:t>
            </a:r>
            <a:r>
              <a:rPr lang="en-US" spc="-15" dirty="0"/>
              <a:t>Administrati</a:t>
            </a:r>
            <a:r>
              <a:rPr lang="en-US" spc="-25" dirty="0"/>
              <a:t>o</a:t>
            </a:r>
            <a:r>
              <a:rPr lang="en-US" spc="-15" dirty="0"/>
              <a:t>n</a:t>
            </a:r>
            <a:r>
              <a:rPr lang="en-US" spc="40" dirty="0"/>
              <a:t> </a:t>
            </a:r>
            <a:r>
              <a:rPr lang="en-US" spc="-20" dirty="0"/>
              <a:t>(HRSA</a:t>
            </a:r>
            <a:r>
              <a:rPr lang="en-US" spc="-10" dirty="0"/>
              <a:t>)</a:t>
            </a:r>
            <a:r>
              <a:rPr lang="en-US" spc="15" dirty="0"/>
              <a:t> </a:t>
            </a:r>
            <a:r>
              <a:rPr lang="en-US" spc="-15" dirty="0"/>
              <a:t>i</a:t>
            </a:r>
            <a:r>
              <a:rPr lang="en-US" spc="-10" dirty="0"/>
              <a:t>s </a:t>
            </a:r>
            <a:r>
              <a:rPr lang="en-US" spc="-20" dirty="0"/>
              <a:t>the</a:t>
            </a:r>
            <a:r>
              <a:rPr lang="en-US" spc="-15" dirty="0"/>
              <a:t> primary</a:t>
            </a:r>
            <a:r>
              <a:rPr lang="en-US" spc="5" dirty="0"/>
              <a:t> </a:t>
            </a:r>
            <a:r>
              <a:rPr lang="en-US" spc="-15" dirty="0"/>
              <a:t>federa</a:t>
            </a:r>
            <a:r>
              <a:rPr lang="en-US" spc="-10" dirty="0"/>
              <a:t>l</a:t>
            </a:r>
            <a:r>
              <a:rPr lang="en-US" spc="46" dirty="0"/>
              <a:t> </a:t>
            </a:r>
            <a:r>
              <a:rPr lang="en-US" spc="-20" dirty="0"/>
              <a:t>agenc</a:t>
            </a:r>
            <a:r>
              <a:rPr lang="en-US" spc="-15" dirty="0"/>
              <a:t>y</a:t>
            </a:r>
            <a:r>
              <a:rPr lang="en-US" spc="5" dirty="0"/>
              <a:t> </a:t>
            </a:r>
            <a:r>
              <a:rPr lang="en-US" spc="-15" dirty="0"/>
              <a:t>fo</a:t>
            </a:r>
            <a:r>
              <a:rPr lang="en-US" spc="-10" dirty="0"/>
              <a:t>r</a:t>
            </a:r>
            <a:r>
              <a:rPr lang="en-US" spc="20" dirty="0"/>
              <a:t> </a:t>
            </a:r>
            <a:r>
              <a:rPr lang="en-US" spc="-15" dirty="0"/>
              <a:t>improving</a:t>
            </a:r>
            <a:r>
              <a:rPr lang="en-US" spc="-5" dirty="0"/>
              <a:t> </a:t>
            </a:r>
            <a:r>
              <a:rPr lang="en-US" spc="-15" dirty="0"/>
              <a:t>acces</a:t>
            </a:r>
            <a:r>
              <a:rPr lang="en-US" spc="-10" dirty="0"/>
              <a:t>s</a:t>
            </a:r>
            <a:r>
              <a:rPr lang="en-US" spc="10" dirty="0"/>
              <a:t> </a:t>
            </a:r>
            <a:r>
              <a:rPr lang="en-US" spc="-15" dirty="0"/>
              <a:t>to</a:t>
            </a:r>
            <a:r>
              <a:rPr lang="en-US" spc="10" dirty="0"/>
              <a:t> </a:t>
            </a:r>
            <a:r>
              <a:rPr lang="en-US" spc="-20" dirty="0"/>
              <a:t>h</a:t>
            </a:r>
            <a:r>
              <a:rPr lang="en-US" spc="-25" dirty="0"/>
              <a:t>e</a:t>
            </a:r>
            <a:r>
              <a:rPr lang="en-US" spc="-15" dirty="0"/>
              <a:t>alth</a:t>
            </a:r>
            <a:r>
              <a:rPr lang="en-US" spc="25" dirty="0"/>
              <a:t> </a:t>
            </a:r>
            <a:r>
              <a:rPr lang="en-US" spc="-20" dirty="0"/>
              <a:t>care</a:t>
            </a:r>
            <a:r>
              <a:rPr lang="en-US" spc="-15" dirty="0"/>
              <a:t> </a:t>
            </a:r>
            <a:r>
              <a:rPr lang="en-US" spc="-10" dirty="0" smtClean="0"/>
              <a:t>services</a:t>
            </a:r>
            <a:endParaRPr lang="en-US" spc="-10" dirty="0"/>
          </a:p>
          <a:p>
            <a:pPr marL="244027" marR="149627" indent="-231183">
              <a:lnSpc>
                <a:spcPts val="2134"/>
              </a:lnSpc>
              <a:spcBef>
                <a:spcPts val="1016"/>
              </a:spcBef>
              <a:buClr>
                <a:srgbClr val="0F4D7B"/>
              </a:buClr>
              <a:buFont typeface="Arial"/>
              <a:buChar char="•"/>
              <a:tabLst>
                <a:tab pos="244669" algn="l"/>
              </a:tabLst>
            </a:pPr>
            <a:r>
              <a:rPr lang="en-US" spc="-10" dirty="0"/>
              <a:t>Awards grants to state, local, and community-based organizations to deliver health care services</a:t>
            </a:r>
          </a:p>
          <a:p>
            <a:pPr marL="170145" indent="-170145">
              <a:buFont typeface="Arial" panose="020B0604020202020204" pitchFamily="34" charset="0"/>
              <a:buChar char="•"/>
            </a:pPr>
            <a:endParaRPr lang="en-US" dirty="0"/>
          </a:p>
          <a:p>
            <a:pPr marL="173378" indent="-173378" defTabSz="907441">
              <a:buFont typeface="Arial" panose="020B0604020202020204" pitchFamily="34" charset="0"/>
              <a:buChar char="•"/>
              <a:defRPr/>
            </a:pPr>
            <a:endParaRPr lang="en-US" dirty="0" smtClean="0"/>
          </a:p>
          <a:p>
            <a:pPr marL="173378" indent="-173378">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a:xfrm>
            <a:off x="3970938" y="8829968"/>
            <a:ext cx="3037840" cy="466433"/>
          </a:xfrm>
          <a:prstGeom prst="rect">
            <a:avLst/>
          </a:prstGeom>
        </p:spPr>
        <p:txBody>
          <a:bodyPr/>
          <a:lstStyle/>
          <a:p>
            <a:fld id="{51039010-5E84-4A9E-9E3D-B897E20A2386}" type="slidenum">
              <a:rPr lang="en-US" smtClean="0"/>
              <a:t>2</a:t>
            </a:fld>
            <a:endParaRPr lang="en-US" dirty="0"/>
          </a:p>
        </p:txBody>
      </p:sp>
    </p:spTree>
    <p:extLst>
      <p:ext uri="{BB962C8B-B14F-4D97-AF65-F5344CB8AC3E}">
        <p14:creationId xmlns:p14="http://schemas.microsoft.com/office/powerpoint/2010/main" val="512335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a:xfrm>
            <a:off x="3970938" y="8829968"/>
            <a:ext cx="3037840" cy="466433"/>
          </a:xfrm>
          <a:prstGeom prst="rect">
            <a:avLst/>
          </a:prstGeom>
        </p:spPr>
        <p:txBody>
          <a:bodyPr/>
          <a:lstStyle/>
          <a:p>
            <a:fld id="{51039010-5E84-4A9E-9E3D-B897E20A2386}" type="slidenum">
              <a:rPr lang="en-US" smtClean="0"/>
              <a:t>20</a:t>
            </a:fld>
            <a:endParaRPr lang="en-US" dirty="0"/>
          </a:p>
        </p:txBody>
      </p:sp>
    </p:spTree>
    <p:extLst>
      <p:ext uri="{BB962C8B-B14F-4D97-AF65-F5344CB8AC3E}">
        <p14:creationId xmlns:p14="http://schemas.microsoft.com/office/powerpoint/2010/main" val="1548634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a:xfrm>
            <a:off x="3970938" y="8829968"/>
            <a:ext cx="3037840" cy="466433"/>
          </a:xfrm>
          <a:prstGeom prst="rect">
            <a:avLst/>
          </a:prstGeom>
        </p:spPr>
        <p:txBody>
          <a:bodyPr/>
          <a:lstStyle/>
          <a:p>
            <a:fld id="{51039010-5E84-4A9E-9E3D-B897E20A2386}" type="slidenum">
              <a:rPr lang="en-US" smtClean="0"/>
              <a:t>22</a:t>
            </a:fld>
            <a:endParaRPr lang="en-US" dirty="0"/>
          </a:p>
        </p:txBody>
      </p:sp>
    </p:spTree>
    <p:extLst>
      <p:ext uri="{BB962C8B-B14F-4D97-AF65-F5344CB8AC3E}">
        <p14:creationId xmlns:p14="http://schemas.microsoft.com/office/powerpoint/2010/main" val="25326488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04738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CBFA817-BA32-4FE1-9E70-F9D0A8499654}" type="slidenum">
              <a:rPr lang="en-US"/>
              <a:pPr/>
              <a:t>24</a:t>
            </a:fld>
            <a:endParaRPr lang="en-US" dirty="0"/>
          </a:p>
        </p:txBody>
      </p:sp>
      <p:sp>
        <p:nvSpPr>
          <p:cNvPr id="1525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lIns="91432" tIns="45716" rIns="91432" bIns="45716"/>
          <a:lstStyle/>
          <a:p>
            <a:pPr>
              <a:lnSpc>
                <a:spcPct val="90000"/>
              </a:lnSpc>
            </a:pPr>
            <a:endParaRPr lang="en-US" sz="1100" dirty="0"/>
          </a:p>
        </p:txBody>
      </p:sp>
      <p:sp>
        <p:nvSpPr>
          <p:cNvPr id="152580" name="Slide Number Placeholder 3"/>
          <p:cNvSpPr txBox="1">
            <a:spLocks noGrp="1"/>
          </p:cNvSpPr>
          <p:nvPr/>
        </p:nvSpPr>
        <p:spPr bwMode="auto">
          <a:xfrm>
            <a:off x="3970938" y="8772668"/>
            <a:ext cx="3037840" cy="461804"/>
          </a:xfrm>
          <a:prstGeom prst="rect">
            <a:avLst/>
          </a:prstGeom>
          <a:noFill/>
          <a:ln w="9525">
            <a:noFill/>
            <a:miter lim="800000"/>
            <a:headEnd/>
            <a:tailEnd/>
          </a:ln>
        </p:spPr>
        <p:txBody>
          <a:bodyPr lIns="91432" tIns="45716" rIns="91432" bIns="45716" anchor="b"/>
          <a:lstStyle/>
          <a:p>
            <a:pPr algn="r" defTabSz="913946"/>
            <a:fld id="{F3573E1B-A070-4AC6-B5BA-8AA2D3ECE091}" type="slidenum">
              <a:rPr lang="en-US" sz="1200">
                <a:latin typeface="CopprplGoth Bd BT"/>
              </a:rPr>
              <a:pPr algn="r" defTabSz="913946"/>
              <a:t>24</a:t>
            </a:fld>
            <a:endParaRPr lang="en-US" sz="1200" dirty="0">
              <a:latin typeface="CopprplGoth Bd BT"/>
            </a:endParaRPr>
          </a:p>
        </p:txBody>
      </p:sp>
    </p:spTree>
    <p:extLst>
      <p:ext uri="{BB962C8B-B14F-4D97-AF65-F5344CB8AC3E}">
        <p14:creationId xmlns:p14="http://schemas.microsoft.com/office/powerpoint/2010/main" val="601018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p:cNvSpPr>
          <p:nvPr>
            <p:ph type="sldImg"/>
          </p:nvPr>
        </p:nvSpPr>
        <p:spPr bwMode="auto">
          <a:noFill/>
          <a:ln>
            <a:solidFill>
              <a:srgbClr val="000000"/>
            </a:solidFill>
            <a:miter lim="800000"/>
            <a:headEnd/>
            <a:tailEnd/>
          </a:ln>
        </p:spPr>
      </p:sp>
      <p:sp>
        <p:nvSpPr>
          <p:cNvPr id="15257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52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360310-247B-4AA2-B471-0769252AE8A6}" type="slidenum">
              <a:rPr lang="en-US" smtClean="0">
                <a:latin typeface="CopprplGoth Bd BT"/>
              </a:rPr>
              <a:pPr/>
              <a:t>25</a:t>
            </a:fld>
            <a:endParaRPr lang="en-US" dirty="0" smtClean="0">
              <a:latin typeface="CopprplGoth Bd BT"/>
            </a:endParaRPr>
          </a:p>
        </p:txBody>
      </p:sp>
    </p:spTree>
    <p:extLst>
      <p:ext uri="{BB962C8B-B14F-4D97-AF65-F5344CB8AC3E}">
        <p14:creationId xmlns:p14="http://schemas.microsoft.com/office/powerpoint/2010/main" val="9452180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a:xfrm>
            <a:off x="3970938" y="8829968"/>
            <a:ext cx="3037840" cy="466433"/>
          </a:xfrm>
          <a:prstGeom prst="rect">
            <a:avLst/>
          </a:prstGeom>
        </p:spPr>
        <p:txBody>
          <a:bodyPr/>
          <a:lstStyle/>
          <a:p>
            <a:fld id="{51039010-5E84-4A9E-9E3D-B897E20A2386}" type="slidenum">
              <a:rPr lang="en-US" smtClean="0"/>
              <a:t>26</a:t>
            </a:fld>
            <a:endParaRPr lang="en-US" dirty="0"/>
          </a:p>
        </p:txBody>
      </p:sp>
    </p:spTree>
    <p:extLst>
      <p:ext uri="{BB962C8B-B14F-4D97-AF65-F5344CB8AC3E}">
        <p14:creationId xmlns:p14="http://schemas.microsoft.com/office/powerpoint/2010/main" val="1001347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WE DO </a:t>
            </a:r>
            <a:endParaRPr lang="en-US" dirty="0"/>
          </a:p>
          <a:p>
            <a:r>
              <a:rPr lang="en-US" dirty="0"/>
              <a:t> </a:t>
            </a:r>
          </a:p>
          <a:p>
            <a:pPr marL="170145" indent="-170145">
              <a:buFont typeface="Arial" panose="020B0604020202020204" pitchFamily="34" charset="0"/>
              <a:buChar char="•"/>
            </a:pPr>
            <a:r>
              <a:rPr lang="en-US" dirty="0"/>
              <a:t>HRSA programs work to increase access to quality health care and services</a:t>
            </a:r>
          </a:p>
          <a:p>
            <a:endParaRPr lang="en-US" b="1" dirty="0"/>
          </a:p>
          <a:p>
            <a:pPr marL="170145" indent="-170145">
              <a:buFont typeface="Arial" panose="020B0604020202020204" pitchFamily="34" charset="0"/>
              <a:buChar char="•"/>
            </a:pPr>
            <a:r>
              <a:rPr lang="en-US" dirty="0"/>
              <a:t>We train and support a multi‐disciplinary clinical workforce designed to treat the whole patient through culturally‐competent, accessible, and integrated care</a:t>
            </a:r>
          </a:p>
          <a:p>
            <a:endParaRPr lang="en-US" dirty="0"/>
          </a:p>
          <a:p>
            <a:pPr marL="170145" indent="-170145">
              <a:buFont typeface="Arial" panose="020B0604020202020204" pitchFamily="34" charset="0"/>
              <a:buChar char="•"/>
            </a:pPr>
            <a:r>
              <a:rPr lang="en-US" dirty="0"/>
              <a:t>We build healthy communities through programs like Home Visiting, Healthy Start, rural and women’s health initiatives</a:t>
            </a:r>
          </a:p>
          <a:p>
            <a:r>
              <a:rPr lang="en-US" dirty="0"/>
              <a:t> </a:t>
            </a:r>
          </a:p>
          <a:p>
            <a:pPr marL="170145" indent="-170145">
              <a:buFont typeface="Arial" panose="020B0604020202020204" pitchFamily="34" charset="0"/>
              <a:buChar char="•"/>
            </a:pPr>
            <a:r>
              <a:rPr lang="en-US" dirty="0"/>
              <a:t>HRSA programs improve health equity by working to reduce and eliminate health disparities </a:t>
            </a:r>
          </a:p>
          <a:p>
            <a:endParaRPr lang="en-US" dirty="0"/>
          </a:p>
          <a:p>
            <a:pPr marL="170145" indent="-170145">
              <a:buFont typeface="Arial" panose="020B0604020202020204" pitchFamily="34" charset="0"/>
              <a:buChar char="•"/>
            </a:pPr>
            <a:r>
              <a:rPr lang="en-US" dirty="0"/>
              <a:t>We are constantly strengthening our operations to maximize impact and efficiency</a:t>
            </a:r>
          </a:p>
          <a:p>
            <a:endParaRPr lang="en-US" dirty="0"/>
          </a:p>
          <a:p>
            <a:r>
              <a:rPr lang="en-US" i="1" dirty="0"/>
              <a:t>Now, I’ll share some key programs we administer to meet each of these objectives</a:t>
            </a:r>
            <a:endParaRPr lang="en-US" dirty="0"/>
          </a:p>
          <a:p>
            <a:pPr marL="170145" indent="-170145">
              <a:buFont typeface="Arial" panose="020B0604020202020204" pitchFamily="34" charset="0"/>
              <a:buChar char="•"/>
            </a:pPr>
            <a:endParaRPr lang="en-US" sz="1100" dirty="0"/>
          </a:p>
          <a:p>
            <a:pPr marL="635718" lvl="1" indent="-173378">
              <a:spcAft>
                <a:spcPts val="607"/>
              </a:spcAft>
              <a:buFont typeface="Wingdings" panose="05000000000000000000" pitchFamily="2" charset="2"/>
              <a:buChar char="§"/>
              <a:defRPr/>
            </a:pPr>
            <a:endParaRPr lang="en-US" dirty="0"/>
          </a:p>
          <a:p>
            <a:pPr>
              <a:spcAft>
                <a:spcPts val="607"/>
              </a:spcAft>
              <a:defRPr/>
            </a:pPr>
            <a:endParaRPr lang="en-US" dirty="0"/>
          </a:p>
          <a:p>
            <a:endParaRPr lang="en-US" baseline="0" dirty="0" smtClean="0"/>
          </a:p>
        </p:txBody>
      </p:sp>
      <p:sp>
        <p:nvSpPr>
          <p:cNvPr id="4" name="Slide Number Placeholder 3"/>
          <p:cNvSpPr>
            <a:spLocks noGrp="1"/>
          </p:cNvSpPr>
          <p:nvPr>
            <p:ph type="sldNum" sz="quarter" idx="10"/>
          </p:nvPr>
        </p:nvSpPr>
        <p:spPr>
          <a:xfrm>
            <a:off x="3970938" y="8829968"/>
            <a:ext cx="3037840" cy="466433"/>
          </a:xfrm>
          <a:prstGeom prst="rect">
            <a:avLst/>
          </a:prstGeom>
        </p:spPr>
        <p:txBody>
          <a:bodyPr/>
          <a:lstStyle/>
          <a:p>
            <a:fld id="{51039010-5E84-4A9E-9E3D-B897E20A2386}" type="slidenum">
              <a:rPr lang="en-US" smtClean="0"/>
              <a:t>3</a:t>
            </a:fld>
            <a:endParaRPr lang="en-US" dirty="0"/>
          </a:p>
        </p:txBody>
      </p:sp>
    </p:spTree>
    <p:extLst>
      <p:ext uri="{BB962C8B-B14F-4D97-AF65-F5344CB8AC3E}">
        <p14:creationId xmlns:p14="http://schemas.microsoft.com/office/powerpoint/2010/main" val="134638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rPr>
              <a:t>Here is an example collage</a:t>
            </a:r>
            <a:r>
              <a:rPr lang="en-US" baseline="0" dirty="0" smtClean="0">
                <a:solidFill>
                  <a:schemeClr val="tx1"/>
                </a:solidFill>
              </a:rPr>
              <a:t> of some of the 90+ programs that are under HRSA</a:t>
            </a:r>
            <a:endParaRPr lang="en-US" dirty="0">
              <a:solidFill>
                <a:schemeClr val="tx1"/>
              </a:solidFill>
            </a:endParaRPr>
          </a:p>
          <a:p>
            <a:endParaRPr lang="en-US" baseline="0" dirty="0" smtClean="0">
              <a:solidFill>
                <a:schemeClr val="tx1"/>
              </a:solidFill>
            </a:endParaRPr>
          </a:p>
          <a:p>
            <a:r>
              <a:rPr lang="en-US" dirty="0"/>
              <a:t>Primary Health Care is probably the most visible HRSA funded program.  I will talk more about them later….</a:t>
            </a:r>
          </a:p>
          <a:p>
            <a:endParaRPr lang="en-US" baseline="0" dirty="0" smtClean="0"/>
          </a:p>
        </p:txBody>
      </p:sp>
      <p:sp>
        <p:nvSpPr>
          <p:cNvPr id="4" name="Slide Number Placeholder 3"/>
          <p:cNvSpPr>
            <a:spLocks noGrp="1"/>
          </p:cNvSpPr>
          <p:nvPr>
            <p:ph type="sldNum" sz="quarter" idx="10"/>
          </p:nvPr>
        </p:nvSpPr>
        <p:spPr>
          <a:xfrm>
            <a:off x="3970938" y="8829968"/>
            <a:ext cx="3037840" cy="466433"/>
          </a:xfrm>
          <a:prstGeom prst="rect">
            <a:avLst/>
          </a:prstGeom>
        </p:spPr>
        <p:txBody>
          <a:bodyPr/>
          <a:lstStyle/>
          <a:p>
            <a:fld id="{51039010-5E84-4A9E-9E3D-B897E20A2386}" type="slidenum">
              <a:rPr lang="en-US" smtClean="0"/>
              <a:t>4</a:t>
            </a:fld>
            <a:endParaRPr lang="en-US" dirty="0"/>
          </a:p>
        </p:txBody>
      </p:sp>
    </p:spTree>
    <p:extLst>
      <p:ext uri="{BB962C8B-B14F-4D97-AF65-F5344CB8AC3E}">
        <p14:creationId xmlns:p14="http://schemas.microsoft.com/office/powerpoint/2010/main" val="1163812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Overview of Principal Programs</a:t>
            </a:r>
          </a:p>
          <a:p>
            <a:pPr marL="171450" indent="-171450">
              <a:buFont typeface="Arial" panose="020B0604020202020204" pitchFamily="34" charset="0"/>
              <a:buChar char="•"/>
            </a:pPr>
            <a:r>
              <a:rPr lang="en-US" dirty="0" smtClean="0"/>
              <a:t>HRSA annual budget of approximately $10 billion.</a:t>
            </a:r>
          </a:p>
          <a:p>
            <a:pPr marL="171450" indent="-171450">
              <a:buFont typeface="Arial" panose="020B0604020202020204" pitchFamily="34" charset="0"/>
              <a:buChar char="•"/>
            </a:pPr>
            <a:r>
              <a:rPr lang="en-US" dirty="0" smtClean="0"/>
              <a:t>HRSA operates more than 80 programs and awards more than 10,000 grants and supplements to approximately 3,000 partner organizations.</a:t>
            </a:r>
          </a:p>
          <a:p>
            <a:pPr marL="171450" indent="-171450">
              <a:buFont typeface="Arial" panose="020B0604020202020204" pitchFamily="34" charset="0"/>
              <a:buChar char="•"/>
            </a:pPr>
            <a:r>
              <a:rPr lang="en-US" dirty="0" smtClean="0"/>
              <a:t>Comprised of five bureaus and ten offices, HRSA provides leadership and support to health care providers, schools for health professionals, local health systems, states, and other entities throughout the United States and its territories.</a:t>
            </a:r>
          </a:p>
          <a:p>
            <a:endParaRPr lang="en-US" dirty="0" smtClean="0"/>
          </a:p>
          <a:p>
            <a:r>
              <a:rPr lang="en-US" b="1" dirty="0" smtClean="0"/>
              <a:t>Other HRSA Programs</a:t>
            </a:r>
          </a:p>
          <a:p>
            <a:pPr marL="171450" indent="-171450">
              <a:buFont typeface="Arial" panose="020B0604020202020204" pitchFamily="34" charset="0"/>
              <a:buChar char="•"/>
            </a:pPr>
            <a:r>
              <a:rPr lang="en-US" dirty="0" smtClean="0"/>
              <a:t>HRSA is responsible for the federal designation of Health Professional Shortage Areas and Medically Underserved Areas/Populations. HRSA also oversees or supports many other activities that are critical to the nation’s health and well-being. These include:</a:t>
            </a:r>
          </a:p>
          <a:p>
            <a:pPr marL="628650" lvl="1" indent="-171450">
              <a:buFont typeface="Courier New" panose="02070309020205020404" pitchFamily="49" charset="0"/>
              <a:buChar char="o"/>
            </a:pPr>
            <a:r>
              <a:rPr lang="en-US" dirty="0" smtClean="0"/>
              <a:t>Healthy Start Program</a:t>
            </a:r>
          </a:p>
          <a:p>
            <a:pPr marL="628650" lvl="1" indent="-171450">
              <a:buFont typeface="Courier New" panose="02070309020205020404" pitchFamily="49" charset="0"/>
              <a:buChar char="o"/>
            </a:pPr>
            <a:r>
              <a:rPr lang="en-US" dirty="0" smtClean="0"/>
              <a:t>National network of poison control centers</a:t>
            </a:r>
          </a:p>
          <a:p>
            <a:pPr marL="628650" lvl="1" indent="-171450">
              <a:buFont typeface="Courier New" panose="02070309020205020404" pitchFamily="49" charset="0"/>
              <a:buChar char="o"/>
            </a:pPr>
            <a:r>
              <a:rPr lang="en-US" dirty="0" smtClean="0"/>
              <a:t>National organ procurement and allocation activities</a:t>
            </a:r>
          </a:p>
          <a:p>
            <a:pPr marL="628650" lvl="1" indent="-171450">
              <a:buFont typeface="Courier New" panose="02070309020205020404" pitchFamily="49" charset="0"/>
              <a:buChar char="o"/>
            </a:pPr>
            <a:r>
              <a:rPr lang="en-US" dirty="0" smtClean="0"/>
              <a:t>National Vaccine Injury and Countermeasures Injury Compensation Programs</a:t>
            </a:r>
          </a:p>
          <a:p>
            <a:pPr marL="628650" lvl="1" indent="-171450">
              <a:buFont typeface="Courier New" panose="02070309020205020404" pitchFamily="49" charset="0"/>
              <a:buChar char="o"/>
            </a:pPr>
            <a:r>
              <a:rPr lang="en-US" dirty="0" smtClean="0"/>
              <a:t>340B Drug Pricing Program</a:t>
            </a:r>
          </a:p>
          <a:p>
            <a:pPr marL="628650" lvl="1" indent="-171450">
              <a:buFont typeface="Courier New" panose="02070309020205020404" pitchFamily="49" charset="0"/>
              <a:buChar char="o"/>
            </a:pPr>
            <a:r>
              <a:rPr lang="en-US" dirty="0" smtClean="0"/>
              <a:t>Maternal, Infant, and Early Childhood Home Visiting Program</a:t>
            </a:r>
          </a:p>
          <a:p>
            <a:pPr marL="628650" lvl="1" indent="-171450">
              <a:buFont typeface="Courier New" panose="02070309020205020404" pitchFamily="49" charset="0"/>
              <a:buChar char="o"/>
            </a:pPr>
            <a:r>
              <a:rPr lang="en-US" dirty="0" smtClean="0"/>
              <a:t>Hansen’s Disease treatment, training, and research programs</a:t>
            </a:r>
          </a:p>
          <a:p>
            <a:pPr marL="628650" lvl="1" indent="-171450">
              <a:buFont typeface="Courier New" panose="02070309020205020404" pitchFamily="49" charset="0"/>
              <a:buChar char="o"/>
            </a:pPr>
            <a:r>
              <a:rPr lang="en-US" dirty="0" smtClean="0"/>
              <a:t>National Practitioner Data Bank that helps improve healthcare quality, protect the public, and reduce healthcare fraud and abuse</a:t>
            </a:r>
            <a:br>
              <a:rPr lang="en-US" dirty="0" smtClean="0"/>
            </a:br>
            <a:r>
              <a:rPr lang="en-US" dirty="0" smtClean="0"/>
              <a:t> </a:t>
            </a:r>
          </a:p>
          <a:p>
            <a:r>
              <a:rPr lang="en-US" i="1" dirty="0" smtClean="0">
                <a:effectLst/>
              </a:rPr>
              <a:t>Last Reviewed: March 2016 </a:t>
            </a:r>
            <a:endParaRPr lang="en-US" dirty="0">
              <a:effectLst/>
            </a:endParaRPr>
          </a:p>
        </p:txBody>
      </p:sp>
      <p:sp>
        <p:nvSpPr>
          <p:cNvPr id="4" name="Slide Number Placeholder 3"/>
          <p:cNvSpPr>
            <a:spLocks noGrp="1"/>
          </p:cNvSpPr>
          <p:nvPr>
            <p:ph type="sldNum" sz="quarter" idx="10"/>
          </p:nvPr>
        </p:nvSpPr>
        <p:spPr>
          <a:xfrm>
            <a:off x="3970938" y="8829968"/>
            <a:ext cx="3037840" cy="466433"/>
          </a:xfrm>
          <a:prstGeom prst="rect">
            <a:avLst/>
          </a:prstGeom>
        </p:spPr>
        <p:txBody>
          <a:bodyPr/>
          <a:lstStyle/>
          <a:p>
            <a:fld id="{51039010-5E84-4A9E-9E3D-B897E20A2386}" type="slidenum">
              <a:rPr lang="en-US" smtClean="0"/>
              <a:t>6</a:t>
            </a:fld>
            <a:endParaRPr lang="en-US" dirty="0"/>
          </a:p>
        </p:txBody>
      </p:sp>
    </p:spTree>
    <p:extLst>
      <p:ext uri="{BB962C8B-B14F-4D97-AF65-F5344CB8AC3E}">
        <p14:creationId xmlns:p14="http://schemas.microsoft.com/office/powerpoint/2010/main" val="3424985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cap="all" dirty="0"/>
              <a:t>How We Increase </a:t>
            </a:r>
            <a:r>
              <a:rPr lang="en-US" b="1" cap="all" dirty="0" smtClean="0"/>
              <a:t>Access</a:t>
            </a:r>
          </a:p>
          <a:p>
            <a:endParaRPr lang="en-US" b="1" u="sng" dirty="0" smtClean="0">
              <a:solidFill>
                <a:schemeClr val="tx1"/>
              </a:solidFill>
            </a:endParaRPr>
          </a:p>
          <a:p>
            <a:r>
              <a:rPr lang="en-US" b="1" u="sng" dirty="0" smtClean="0">
                <a:solidFill>
                  <a:schemeClr val="tx1"/>
                </a:solidFill>
              </a:rPr>
              <a:t>Health Center Program</a:t>
            </a:r>
          </a:p>
          <a:p>
            <a:r>
              <a:rPr lang="en-US" dirty="0" smtClean="0">
                <a:solidFill>
                  <a:schemeClr val="tx1"/>
                </a:solidFill>
              </a:rPr>
              <a:t>The Health Center program funds nearly 1,300 grantees to provide dependable, high-quality primary and preventive care at over 9,000 clinical sites. These grantees serve nearly 23 million patients regardless of their ability to pay, forming a major part of the nation’s healthcare safety net.</a:t>
            </a:r>
          </a:p>
          <a:p>
            <a:endParaRPr lang="en-US" b="1" dirty="0">
              <a:solidFill>
                <a:schemeClr val="tx1"/>
              </a:solidFill>
            </a:endParaRPr>
          </a:p>
          <a:p>
            <a:pPr marL="170145" indent="-170145" defTabSz="907441">
              <a:buFont typeface="Arial" panose="020B0604020202020204" pitchFamily="34" charset="0"/>
              <a:buChar char="•"/>
              <a:defRPr/>
            </a:pPr>
            <a:r>
              <a:rPr lang="en-US" dirty="0" smtClean="0">
                <a:solidFill>
                  <a:schemeClr val="tx1"/>
                </a:solidFill>
              </a:rPr>
              <a:t>One in 3 people living at or below the poverty level relies on a HRSA-supported health center for primary medical care (or,</a:t>
            </a:r>
            <a:r>
              <a:rPr lang="en-US" baseline="0" dirty="0" smtClean="0">
                <a:solidFill>
                  <a:schemeClr val="tx1"/>
                </a:solidFill>
              </a:rPr>
              <a:t> one out of e</a:t>
            </a:r>
            <a:r>
              <a:rPr lang="en-US" dirty="0">
                <a:solidFill>
                  <a:schemeClr val="tx1"/>
                </a:solidFill>
              </a:rPr>
              <a:t>very 15 people living in the U.S.)</a:t>
            </a:r>
          </a:p>
          <a:p>
            <a:pPr defTabSz="907441">
              <a:defRPr/>
            </a:pPr>
            <a:endParaRPr lang="en-US" dirty="0">
              <a:solidFill>
                <a:schemeClr val="tx1"/>
              </a:solidFill>
            </a:endParaRPr>
          </a:p>
          <a:p>
            <a:r>
              <a:rPr lang="en-US" b="1" u="sng" dirty="0" smtClean="0">
                <a:solidFill>
                  <a:schemeClr val="tx1"/>
                </a:solidFill>
              </a:rPr>
              <a:t>Ryan White HIV/AIDS Program</a:t>
            </a:r>
          </a:p>
          <a:p>
            <a:r>
              <a:rPr lang="en-US" dirty="0" smtClean="0">
                <a:solidFill>
                  <a:schemeClr val="tx1"/>
                </a:solidFill>
              </a:rPr>
              <a:t>The Ryan White HIV/AIDS program supports 900 grantees in providing top-quality health care to more than half a million people living with HIV. This is nearly 60% of those living with HIV in the United States. The Ryan White HIV/AIDS program also supports access to life-saving drug treatment regimens for low-income, underinsured, and uninsured people with HIV.</a:t>
            </a:r>
          </a:p>
          <a:p>
            <a:endParaRPr lang="en-US" b="1" u="sng" dirty="0" smtClean="0">
              <a:solidFill>
                <a:schemeClr val="tx1"/>
              </a:solidFill>
            </a:endParaRPr>
          </a:p>
          <a:p>
            <a:r>
              <a:rPr lang="en-US" b="1" u="sng" dirty="0" smtClean="0">
                <a:solidFill>
                  <a:schemeClr val="tx1"/>
                </a:solidFill>
              </a:rPr>
              <a:t>National Health Service Corps</a:t>
            </a:r>
          </a:p>
          <a:p>
            <a:r>
              <a:rPr lang="en-US" dirty="0" smtClean="0">
                <a:solidFill>
                  <a:schemeClr val="tx1"/>
                </a:solidFill>
              </a:rPr>
              <a:t>The National Health Service Corps provides scholarships and loan repayments to encourage primary care and other clinical care providers to work in underserved areas to improve access to health professionals.  </a:t>
            </a:r>
          </a:p>
          <a:p>
            <a:pPr defTabSz="907441">
              <a:defRPr/>
            </a:pPr>
            <a:endParaRPr lang="en-US" b="1" dirty="0">
              <a:solidFill>
                <a:schemeClr val="tx1"/>
              </a:solidFill>
            </a:endParaRPr>
          </a:p>
          <a:p>
            <a:pPr marL="170145" indent="-170145">
              <a:buFont typeface="Arial" panose="020B0604020202020204" pitchFamily="34" charset="0"/>
              <a:buChar char="•"/>
            </a:pPr>
            <a:r>
              <a:rPr lang="en-US" dirty="0" smtClean="0">
                <a:solidFill>
                  <a:schemeClr val="tx1"/>
                </a:solidFill>
              </a:rPr>
              <a:t>More </a:t>
            </a:r>
            <a:r>
              <a:rPr lang="en-US" dirty="0">
                <a:solidFill>
                  <a:schemeClr val="tx1"/>
                </a:solidFill>
              </a:rPr>
              <a:t>than 85% of Corps clinicians continue to serve in high-need areas after they fulfill their service commitment</a:t>
            </a:r>
          </a:p>
          <a:p>
            <a:r>
              <a:rPr lang="en-US" b="1" dirty="0">
                <a:solidFill>
                  <a:schemeClr val="tx1"/>
                </a:solidFill>
              </a:rPr>
              <a:t> </a:t>
            </a:r>
            <a:endParaRPr lang="en-US" dirty="0">
              <a:solidFill>
                <a:schemeClr val="tx1"/>
              </a:solidFill>
            </a:endParaRPr>
          </a:p>
          <a:p>
            <a:pPr marL="173378" indent="-173378">
              <a:buFont typeface="Arial" panose="020B0604020202020204" pitchFamily="34" charset="0"/>
              <a:buChar char="•"/>
            </a:pPr>
            <a:endParaRPr lang="en-US" dirty="0" smtClean="0">
              <a:solidFill>
                <a:schemeClr val="tx1"/>
              </a:solidFill>
            </a:endParaRPr>
          </a:p>
        </p:txBody>
      </p:sp>
      <p:sp>
        <p:nvSpPr>
          <p:cNvPr id="4" name="Slide Number Placeholder 3"/>
          <p:cNvSpPr>
            <a:spLocks noGrp="1"/>
          </p:cNvSpPr>
          <p:nvPr>
            <p:ph type="sldNum" sz="quarter" idx="10"/>
          </p:nvPr>
        </p:nvSpPr>
        <p:spPr>
          <a:xfrm>
            <a:off x="3970938" y="8829968"/>
            <a:ext cx="3037840" cy="466433"/>
          </a:xfrm>
          <a:prstGeom prst="rect">
            <a:avLst/>
          </a:prstGeom>
        </p:spPr>
        <p:txBody>
          <a:bodyPr/>
          <a:lstStyle/>
          <a:p>
            <a:fld id="{51039010-5E84-4A9E-9E3D-B897E20A2386}" type="slidenum">
              <a:rPr lang="en-US" smtClean="0"/>
              <a:t>7</a:t>
            </a:fld>
            <a:endParaRPr lang="en-US" dirty="0"/>
          </a:p>
        </p:txBody>
      </p:sp>
    </p:spTree>
    <p:extLst>
      <p:ext uri="{BB962C8B-B14F-4D97-AF65-F5344CB8AC3E}">
        <p14:creationId xmlns:p14="http://schemas.microsoft.com/office/powerpoint/2010/main" val="3592631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cap="all" dirty="0">
                <a:solidFill>
                  <a:schemeClr val="tx1"/>
                </a:solidFill>
              </a:rPr>
              <a:t>How We Increase Access</a:t>
            </a:r>
          </a:p>
          <a:p>
            <a:endParaRPr lang="en-US" b="1" dirty="0" smtClean="0"/>
          </a:p>
          <a:p>
            <a:r>
              <a:rPr lang="en-US" b="1" u="sng" dirty="0" smtClean="0"/>
              <a:t>Maternal and Child Health Block Grant Program</a:t>
            </a:r>
            <a:endParaRPr lang="en-US" b="1" u="sng" dirty="0" smtClean="0">
              <a:solidFill>
                <a:srgbClr val="800000"/>
              </a:solidFill>
            </a:endParaRPr>
          </a:p>
          <a:p>
            <a:r>
              <a:rPr lang="en-US" dirty="0" smtClean="0">
                <a:solidFill>
                  <a:schemeClr val="tx1"/>
                </a:solidFill>
              </a:rPr>
              <a:t>The Maternal and Child Health Block Grant program provides grants to 59 states and U.S. jurisdictions to support health systems infrastructure development, public information and education, screening and counseling, and other services (including direct care services as payer of last resort). Recipients of these grants annually reach more than 41 million women, infants, children, and children with special healthcare needs.</a:t>
            </a:r>
          </a:p>
          <a:p>
            <a:endParaRPr lang="en-US" dirty="0">
              <a:solidFill>
                <a:schemeClr val="tx1"/>
              </a:solidFill>
            </a:endParaRPr>
          </a:p>
          <a:p>
            <a:pPr marL="170145" indent="-170145">
              <a:buFont typeface="Arial" panose="020B0604020202020204" pitchFamily="34" charset="0"/>
              <a:buChar char="•"/>
            </a:pPr>
            <a:r>
              <a:rPr lang="en-US" dirty="0" smtClean="0">
                <a:solidFill>
                  <a:schemeClr val="tx1"/>
                </a:solidFill>
              </a:rPr>
              <a:t>The </a:t>
            </a:r>
            <a:r>
              <a:rPr lang="en-US" dirty="0">
                <a:solidFill>
                  <a:schemeClr val="tx1"/>
                </a:solidFill>
              </a:rPr>
              <a:t>federal-state partnership that exists through the Title V Block Grant Program gives states the ability to tailor services to meet the specific needs of their communities in order to achieve the national benchmarks for ensuring the health and wellbeing of mothers, children and families</a:t>
            </a:r>
          </a:p>
          <a:p>
            <a:pPr marL="170145" indent="-170145">
              <a:buFont typeface="Arial" panose="020B0604020202020204" pitchFamily="34" charset="0"/>
              <a:buChar char="•"/>
            </a:pPr>
            <a:endParaRPr lang="en-US" dirty="0">
              <a:solidFill>
                <a:schemeClr val="tx1"/>
              </a:solidFill>
            </a:endParaRPr>
          </a:p>
          <a:p>
            <a:r>
              <a:rPr lang="en-US" b="1" u="sng" dirty="0" smtClean="0">
                <a:solidFill>
                  <a:schemeClr val="tx1"/>
                </a:solidFill>
              </a:rPr>
              <a:t>Rural Health Policy Program</a:t>
            </a:r>
          </a:p>
          <a:p>
            <a:r>
              <a:rPr lang="en-US" dirty="0" smtClean="0">
                <a:solidFill>
                  <a:schemeClr val="tx1"/>
                </a:solidFill>
              </a:rPr>
              <a:t>The Rural Health Policy program advises the Department of Health and Human Services on health policy issues impacting health care finance, workforce, and access to care in rural areas. The program also runs state- and community-based grant, technical assistance, and telehealth programs to build capacity in rural communities and help meet the health needs of rural residents. In addition, the program supports research on issues related to the delivery and financing of health care in rural America.</a:t>
            </a:r>
          </a:p>
          <a:p>
            <a:pPr marL="0" indent="0">
              <a:buFont typeface="Arial" panose="020B0604020202020204" pitchFamily="34" charset="0"/>
              <a:buNone/>
            </a:pPr>
            <a:endParaRPr lang="en-US" b="1" dirty="0">
              <a:solidFill>
                <a:schemeClr val="tx1"/>
              </a:solidFill>
            </a:endParaRPr>
          </a:p>
          <a:p>
            <a:pPr lvl="0"/>
            <a:r>
              <a:rPr lang="en-US" b="1" u="sng" dirty="0">
                <a:solidFill>
                  <a:schemeClr val="tx1"/>
                </a:solidFill>
              </a:rPr>
              <a:t>The</a:t>
            </a:r>
            <a:r>
              <a:rPr lang="en-US" u="sng" dirty="0">
                <a:solidFill>
                  <a:schemeClr val="tx1"/>
                </a:solidFill>
              </a:rPr>
              <a:t> </a:t>
            </a:r>
            <a:r>
              <a:rPr lang="en-US" b="1" u="sng" dirty="0">
                <a:solidFill>
                  <a:schemeClr val="tx1"/>
                </a:solidFill>
              </a:rPr>
              <a:t>Home Visiting Program</a:t>
            </a:r>
            <a:r>
              <a:rPr lang="en-US" b="1" dirty="0">
                <a:solidFill>
                  <a:schemeClr val="tx1"/>
                </a:solidFill>
              </a:rPr>
              <a:t> </a:t>
            </a:r>
            <a:r>
              <a:rPr lang="en-US" b="1" dirty="0" smtClean="0">
                <a:solidFill>
                  <a:schemeClr val="tx1"/>
                </a:solidFill>
              </a:rPr>
              <a:t>serves </a:t>
            </a:r>
            <a:r>
              <a:rPr lang="en-US" b="1" dirty="0">
                <a:solidFill>
                  <a:schemeClr val="tx1"/>
                </a:solidFill>
              </a:rPr>
              <a:t>more than 115,000 parents and children nationwide</a:t>
            </a:r>
          </a:p>
          <a:p>
            <a:pPr lvl="0"/>
            <a:endParaRPr lang="en-US" dirty="0">
              <a:solidFill>
                <a:schemeClr val="tx1"/>
              </a:solidFill>
            </a:endParaRPr>
          </a:p>
          <a:p>
            <a:pPr marL="170145" indent="-170145">
              <a:buFont typeface="Arial" panose="020B0604020202020204" pitchFamily="34" charset="0"/>
              <a:buChar char="•"/>
            </a:pPr>
            <a:r>
              <a:rPr lang="en-US" dirty="0">
                <a:solidFill>
                  <a:schemeClr val="tx1"/>
                </a:solidFill>
              </a:rPr>
              <a:t>The program employs evidence-based models proven to improve maternal and child health, prevent child abuse and neglect, encourage positive parenting, and promote child development and school readiness</a:t>
            </a:r>
          </a:p>
          <a:p>
            <a:pPr marL="170145" indent="-170145">
              <a:buFont typeface="Arial" panose="020B0604020202020204" pitchFamily="34" charset="0"/>
              <a:buChar char="•"/>
            </a:pPr>
            <a:endParaRPr lang="en-US" dirty="0">
              <a:solidFill>
                <a:schemeClr val="tx1"/>
              </a:solidFill>
            </a:endParaRPr>
          </a:p>
          <a:p>
            <a:pPr marL="170145" indent="-170145" defTabSz="907441">
              <a:buFont typeface="Arial" panose="020B0604020202020204" pitchFamily="34" charset="0"/>
              <a:buChar char="•"/>
              <a:defRPr/>
            </a:pPr>
            <a:r>
              <a:rPr lang="en-US" dirty="0">
                <a:solidFill>
                  <a:schemeClr val="tx1"/>
                </a:solidFill>
              </a:rPr>
              <a:t>79% of families had household incomes at or below the federal poverty level ($23,850 for a family of four)</a:t>
            </a:r>
          </a:p>
          <a:p>
            <a:pPr lvl="0"/>
            <a:endParaRPr lang="en-US" dirty="0">
              <a:solidFill>
                <a:schemeClr val="tx1"/>
              </a:solidFill>
            </a:endParaRPr>
          </a:p>
          <a:p>
            <a:pPr marL="170145" indent="-170145">
              <a:buFont typeface="Arial" panose="020B0604020202020204" pitchFamily="34" charset="0"/>
              <a:buChar char="•"/>
            </a:pPr>
            <a:r>
              <a:rPr lang="en-US" dirty="0">
                <a:solidFill>
                  <a:schemeClr val="tx1"/>
                </a:solidFill>
              </a:rPr>
              <a:t>34% of adult program participants had less than a high school education</a:t>
            </a:r>
          </a:p>
          <a:p>
            <a:endParaRPr lang="en-US" dirty="0">
              <a:solidFill>
                <a:schemeClr val="tx1"/>
              </a:solidFill>
            </a:endParaRPr>
          </a:p>
          <a:p>
            <a:pPr marL="170145" indent="-170145" defTabSz="907441">
              <a:buFont typeface="Arial" panose="020B0604020202020204" pitchFamily="34" charset="0"/>
              <a:buChar char="•"/>
              <a:defRPr/>
            </a:pPr>
            <a:r>
              <a:rPr lang="en-US" dirty="0">
                <a:solidFill>
                  <a:schemeClr val="tx1"/>
                </a:solidFill>
              </a:rPr>
              <a:t>27% of newly enrolled families in 2014 included a pregnant teen</a:t>
            </a:r>
          </a:p>
          <a:p>
            <a:pPr defTabSz="907441">
              <a:defRPr/>
            </a:pPr>
            <a:endParaRPr lang="en-US" dirty="0">
              <a:solidFill>
                <a:schemeClr val="tx1"/>
              </a:solidFill>
            </a:endParaRPr>
          </a:p>
          <a:p>
            <a:pPr marL="170145" indent="-170145">
              <a:buFont typeface="Arial" panose="020B0604020202020204" pitchFamily="34" charset="0"/>
              <a:buChar char="•"/>
            </a:pPr>
            <a:r>
              <a:rPr lang="en-US" dirty="0">
                <a:solidFill>
                  <a:schemeClr val="tx1"/>
                </a:solidFill>
              </a:rPr>
              <a:t>67% of program participants belonged to a racial or ethnic minority </a:t>
            </a:r>
          </a:p>
          <a:p>
            <a:pPr lvl="0"/>
            <a:endParaRPr lang="en-US" dirty="0">
              <a:solidFill>
                <a:schemeClr val="tx1"/>
              </a:solidFill>
            </a:endParaRPr>
          </a:p>
          <a:p>
            <a:pPr lvl="0"/>
            <a:r>
              <a:rPr lang="en-US" b="1" u="sng" dirty="0">
                <a:solidFill>
                  <a:schemeClr val="tx1"/>
                </a:solidFill>
              </a:rPr>
              <a:t>Facilitate over 6,000 life-saving unrelated blood stem cell transplants </a:t>
            </a:r>
          </a:p>
          <a:p>
            <a:pPr lvl="0"/>
            <a:endParaRPr lang="en-US" dirty="0">
              <a:solidFill>
                <a:schemeClr val="tx1"/>
              </a:solidFill>
            </a:endParaRPr>
          </a:p>
          <a:p>
            <a:pPr marL="170145" indent="-170145">
              <a:buFont typeface="Arial" panose="020B0604020202020204" pitchFamily="34" charset="0"/>
              <a:buChar char="•"/>
            </a:pPr>
            <a:r>
              <a:rPr lang="en-US" dirty="0">
                <a:solidFill>
                  <a:schemeClr val="tx1"/>
                </a:solidFill>
              </a:rPr>
              <a:t>HRSA’s C.W. Bill Young Cell Transplantation Program and National Cord Blood Inventory increase the availability of suitably matched blood stem cells, facilitating 6,253 unrelated transplants in FY 2014, helping thousands of Americans diagnosed with leukemia and other life-threatening blood and genetic disorders have a chance at finding a cure for their disease. </a:t>
            </a:r>
          </a:p>
          <a:p>
            <a:pPr marL="170145" indent="-170145">
              <a:buFont typeface="Arial" panose="020B0604020202020204" pitchFamily="34" charset="0"/>
              <a:buChar char="•"/>
            </a:pPr>
            <a:endParaRPr lang="en-US" dirty="0">
              <a:solidFill>
                <a:schemeClr val="tx1"/>
              </a:solidFill>
            </a:endParaRPr>
          </a:p>
          <a:p>
            <a:pPr marL="170145" indent="-170145">
              <a:buFont typeface="Arial" panose="020B0604020202020204" pitchFamily="34" charset="0"/>
              <a:buChar char="•"/>
            </a:pPr>
            <a:endParaRPr lang="en-US" dirty="0" smtClean="0">
              <a:solidFill>
                <a:schemeClr val="tx1"/>
              </a:solidFill>
            </a:endParaRPr>
          </a:p>
        </p:txBody>
      </p:sp>
      <p:sp>
        <p:nvSpPr>
          <p:cNvPr id="4" name="Slide Number Placeholder 3"/>
          <p:cNvSpPr>
            <a:spLocks noGrp="1"/>
          </p:cNvSpPr>
          <p:nvPr>
            <p:ph type="sldNum" sz="quarter" idx="10"/>
          </p:nvPr>
        </p:nvSpPr>
        <p:spPr>
          <a:xfrm>
            <a:off x="3970938" y="8829968"/>
            <a:ext cx="3037840" cy="466433"/>
          </a:xfrm>
          <a:prstGeom prst="rect">
            <a:avLst/>
          </a:prstGeom>
        </p:spPr>
        <p:txBody>
          <a:bodyPr/>
          <a:lstStyle/>
          <a:p>
            <a:fld id="{51039010-5E84-4A9E-9E3D-B897E20A2386}" type="slidenum">
              <a:rPr lang="en-US" smtClean="0"/>
              <a:t>8</a:t>
            </a:fld>
            <a:endParaRPr lang="en-US" dirty="0"/>
          </a:p>
        </p:txBody>
      </p:sp>
    </p:spTree>
    <p:extLst>
      <p:ext uri="{BB962C8B-B14F-4D97-AF65-F5344CB8AC3E}">
        <p14:creationId xmlns:p14="http://schemas.microsoft.com/office/powerpoint/2010/main" val="3592631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cap="all" dirty="0"/>
              <a:t>HOW WE Strengthen the </a:t>
            </a:r>
            <a:r>
              <a:rPr lang="en-US" b="1" cap="all" dirty="0" smtClean="0"/>
              <a:t>Workforce</a:t>
            </a:r>
          </a:p>
          <a:p>
            <a:endParaRPr lang="en-US" b="1" u="sng" dirty="0" smtClean="0"/>
          </a:p>
          <a:p>
            <a:r>
              <a:rPr lang="en-US" b="1" u="sng" dirty="0" smtClean="0"/>
              <a:t>Health Workforce Training Programs</a:t>
            </a:r>
          </a:p>
          <a:p>
            <a:r>
              <a:rPr lang="en-US" dirty="0" smtClean="0"/>
              <a:t>The Health Workforce Training programs give financial support to educational institutions and healthcare delivery sites for training and curriculum development, and for scholarship and loan repayment for health professions students and faculty. The goal is to support a diverse workforce that is technically skilled, culturally appropriate, and suited for a contemporary practice environment that includes interprofessional team-based care.</a:t>
            </a:r>
          </a:p>
          <a:p>
            <a:endParaRPr lang="en-US" cap="all" dirty="0"/>
          </a:p>
          <a:p>
            <a:pPr marL="170145" indent="-170145">
              <a:buFont typeface="Arial" panose="020B0604020202020204" pitchFamily="34" charset="0"/>
              <a:buChar char="•"/>
            </a:pPr>
            <a:r>
              <a:rPr lang="en-US" dirty="0" smtClean="0"/>
              <a:t>11,400 </a:t>
            </a:r>
            <a:r>
              <a:rPr lang="en-US" dirty="0"/>
              <a:t>medical, dental, and mental and behavioral health care providers in the National Health Service Corps and NURSE Corps work in health professional shortage areas</a:t>
            </a:r>
          </a:p>
          <a:p>
            <a:pPr marL="170145" indent="-170145">
              <a:buFont typeface="Arial" panose="020B0604020202020204" pitchFamily="34" charset="0"/>
              <a:buChar char="•"/>
            </a:pPr>
            <a:endParaRPr lang="en-US" dirty="0"/>
          </a:p>
          <a:p>
            <a:pPr marL="170145" indent="-170145">
              <a:buFont typeface="Arial" panose="020B0604020202020204" pitchFamily="34" charset="0"/>
              <a:buChar char="•"/>
            </a:pPr>
            <a:r>
              <a:rPr lang="en-US" dirty="0"/>
              <a:t>1,100 students, residents, and health providers in training receive NHSC scholarships to work in underserved communities upon graduation and licensure </a:t>
            </a:r>
          </a:p>
          <a:p>
            <a:pPr marL="170145" indent="-170145">
              <a:buFont typeface="Arial" panose="020B0604020202020204" pitchFamily="34" charset="0"/>
              <a:buChar char="•"/>
            </a:pPr>
            <a:endParaRPr lang="en-US" dirty="0"/>
          </a:p>
          <a:p>
            <a:pPr marL="170145" indent="-170145">
              <a:buFont typeface="Arial" panose="020B0604020202020204" pitchFamily="34" charset="0"/>
              <a:buChar char="•"/>
            </a:pPr>
            <a:r>
              <a:rPr lang="en-US" dirty="0"/>
              <a:t>Support for targeted health professions training programs focused on inter-professional care, geriatrics and autism, among others, as well as programs that increase workforce diversity, such as scholarships for disadvantaged students and under-represented minorities </a:t>
            </a:r>
          </a:p>
          <a:p>
            <a:endParaRPr lang="en-US" dirty="0">
              <a:solidFill>
                <a:schemeClr val="tx1"/>
              </a:solidFill>
            </a:endParaRPr>
          </a:p>
        </p:txBody>
      </p:sp>
      <p:sp>
        <p:nvSpPr>
          <p:cNvPr id="4" name="Slide Number Placeholder 3"/>
          <p:cNvSpPr>
            <a:spLocks noGrp="1"/>
          </p:cNvSpPr>
          <p:nvPr>
            <p:ph type="sldNum" sz="quarter" idx="10"/>
          </p:nvPr>
        </p:nvSpPr>
        <p:spPr>
          <a:xfrm>
            <a:off x="3970938" y="8829968"/>
            <a:ext cx="3037840" cy="466433"/>
          </a:xfrm>
          <a:prstGeom prst="rect">
            <a:avLst/>
          </a:prstGeom>
        </p:spPr>
        <p:txBody>
          <a:bodyPr/>
          <a:lstStyle/>
          <a:p>
            <a:fld id="{51039010-5E84-4A9E-9E3D-B897E20A2386}" type="slidenum">
              <a:rPr lang="en-US" smtClean="0"/>
              <a:t>9</a:t>
            </a:fld>
            <a:endParaRPr lang="en-US" dirty="0"/>
          </a:p>
        </p:txBody>
      </p:sp>
    </p:spTree>
    <p:extLst>
      <p:ext uri="{BB962C8B-B14F-4D97-AF65-F5344CB8AC3E}">
        <p14:creationId xmlns:p14="http://schemas.microsoft.com/office/powerpoint/2010/main" val="113521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16074"/>
            <a:ext cx="7391400" cy="1371601"/>
          </a:xfrm>
        </p:spPr>
        <p:txBody>
          <a:bodyPr anchor="t">
            <a:normAutofit/>
          </a:bodyPr>
          <a:lstStyle>
            <a:lvl1pPr algn="l">
              <a:defRPr sz="4000" b="1">
                <a:solidFill>
                  <a:srgbClr val="0F4D7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292475"/>
            <a:ext cx="6248400" cy="685800"/>
          </a:xfrm>
        </p:spPr>
        <p:txBody>
          <a:bodyPr>
            <a:normAutofit/>
          </a:bodyPr>
          <a:lstStyle>
            <a:lvl1pPr marL="0" indent="0" algn="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5429250" y="4054475"/>
            <a:ext cx="2647950" cy="365125"/>
          </a:xfrm>
          <a:prstGeom prst="rect">
            <a:avLst/>
          </a:prstGeom>
        </p:spPr>
        <p:txBody>
          <a:bodyPr/>
          <a:lstStyle>
            <a:lvl1pPr algn="r">
              <a:defRPr sz="2200" b="1">
                <a:solidFill>
                  <a:schemeClr val="tx1">
                    <a:lumMod val="85000"/>
                    <a:lumOff val="15000"/>
                  </a:schemeClr>
                </a:solidFill>
              </a:defRPr>
            </a:lvl1pPr>
          </a:lstStyle>
          <a:p>
            <a:endParaRPr lang="en-US" dirty="0"/>
          </a:p>
        </p:txBody>
      </p:sp>
    </p:spTree>
    <p:extLst>
      <p:ext uri="{BB962C8B-B14F-4D97-AF65-F5344CB8AC3E}">
        <p14:creationId xmlns:p14="http://schemas.microsoft.com/office/powerpoint/2010/main" val="226187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7010400" y="6553200"/>
            <a:ext cx="2057400" cy="365125"/>
          </a:xfrm>
          <a:prstGeom prst="rect">
            <a:avLst/>
          </a:prstGeo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315241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7010400" y="6553200"/>
            <a:ext cx="2057400" cy="365125"/>
          </a:xfrm>
          <a:prstGeom prst="rect">
            <a:avLst/>
          </a:prstGeo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967002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p:nvPr>
        </p:nvSpPr>
        <p:spPr>
          <a:xfrm>
            <a:off x="8229600" y="6477000"/>
            <a:ext cx="685800" cy="228600"/>
          </a:xfrm>
        </p:spPr>
        <p:txBody>
          <a:bodyPr/>
          <a:lstStyle>
            <a:lvl1pPr>
              <a:buNone/>
              <a:defRPr sz="800"/>
            </a:lvl1pPr>
          </a:lstStyle>
          <a:p>
            <a:pPr lvl="0"/>
            <a:endParaRPr lang="en-US" dirty="0"/>
          </a:p>
        </p:txBody>
      </p:sp>
    </p:spTree>
    <p:extLst>
      <p:ext uri="{BB962C8B-B14F-4D97-AF65-F5344CB8AC3E}">
        <p14:creationId xmlns:p14="http://schemas.microsoft.com/office/powerpoint/2010/main" val="1092236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dirty="0"/>
          </a:p>
        </p:txBody>
      </p:sp>
    </p:spTree>
    <p:extLst>
      <p:ext uri="{BB962C8B-B14F-4D97-AF65-F5344CB8AC3E}">
        <p14:creationId xmlns:p14="http://schemas.microsoft.com/office/powerpoint/2010/main" val="2509336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dirty="0"/>
          </a:p>
        </p:txBody>
      </p:sp>
    </p:spTree>
    <p:extLst>
      <p:ext uri="{BB962C8B-B14F-4D97-AF65-F5344CB8AC3E}">
        <p14:creationId xmlns:p14="http://schemas.microsoft.com/office/powerpoint/2010/main" val="4184551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dirty="0"/>
          </a:p>
        </p:txBody>
      </p:sp>
    </p:spTree>
    <p:extLst>
      <p:ext uri="{BB962C8B-B14F-4D97-AF65-F5344CB8AC3E}">
        <p14:creationId xmlns:p14="http://schemas.microsoft.com/office/powerpoint/2010/main" val="2698683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dirty="0"/>
          </a:p>
        </p:txBody>
      </p:sp>
    </p:spTree>
    <p:extLst>
      <p:ext uri="{BB962C8B-B14F-4D97-AF65-F5344CB8AC3E}">
        <p14:creationId xmlns:p14="http://schemas.microsoft.com/office/powerpoint/2010/main" val="1505860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1F62DB-D77C-4BBE-B8CC-9D3A1579A0DE}" type="slidenum">
              <a:rPr lang="en-US" smtClean="0"/>
              <a:t>‹#›</a:t>
            </a:fld>
            <a:endParaRPr lang="en-US" dirty="0"/>
          </a:p>
        </p:txBody>
      </p:sp>
    </p:spTree>
    <p:extLst>
      <p:ext uri="{BB962C8B-B14F-4D97-AF65-F5344CB8AC3E}">
        <p14:creationId xmlns:p14="http://schemas.microsoft.com/office/powerpoint/2010/main" val="3273650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1F62DB-D77C-4BBE-B8CC-9D3A1579A0DE}" type="slidenum">
              <a:rPr lang="en-US" smtClean="0"/>
              <a:t>‹#›</a:t>
            </a:fld>
            <a:endParaRPr lang="en-US" dirty="0"/>
          </a:p>
        </p:txBody>
      </p:sp>
    </p:spTree>
    <p:extLst>
      <p:ext uri="{BB962C8B-B14F-4D97-AF65-F5344CB8AC3E}">
        <p14:creationId xmlns:p14="http://schemas.microsoft.com/office/powerpoint/2010/main" val="1452400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1F62DB-D77C-4BBE-B8CC-9D3A1579A0DE}" type="slidenum">
              <a:rPr lang="en-US" smtClean="0"/>
              <a:t>‹#›</a:t>
            </a:fld>
            <a:endParaRPr lang="en-US" dirty="0"/>
          </a:p>
        </p:txBody>
      </p:sp>
    </p:spTree>
    <p:extLst>
      <p:ext uri="{BB962C8B-B14F-4D97-AF65-F5344CB8AC3E}">
        <p14:creationId xmlns:p14="http://schemas.microsoft.com/office/powerpoint/2010/main" val="2892727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7886700" cy="1325563"/>
          </a:xfrm>
        </p:spPr>
        <p:txBody>
          <a:bodyPr>
            <a:normAutofit/>
          </a:bodyPr>
          <a:lstStyle>
            <a:lvl1pPr algn="l" defTabSz="914400" rtl="0" eaLnBrk="1" latinLnBrk="0" hangingPunct="1">
              <a:lnSpc>
                <a:spcPct val="90000"/>
              </a:lnSpc>
              <a:spcBef>
                <a:spcPct val="0"/>
              </a:spcBef>
              <a:buNone/>
              <a:defRPr lang="en-US" sz="3000" b="1" kern="1200" dirty="0">
                <a:solidFill>
                  <a:srgbClr val="0F4D7B"/>
                </a:solidFill>
                <a:latin typeface="+mn-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173163"/>
            <a:ext cx="7886700" cy="336708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7010400" y="6553200"/>
            <a:ext cx="2057400" cy="365125"/>
          </a:xfrm>
          <a:prstGeom prst="rect">
            <a:avLst/>
          </a:prstGeom>
        </p:spPr>
        <p:txBody>
          <a:bodyPr/>
          <a:lstStyle/>
          <a:p>
            <a:fld id="{F9ECA865-404D-4A57-9AC1-FD3038CC100D}" type="slidenum">
              <a:rPr lang="en-US" smtClean="0"/>
              <a:pPr/>
              <a:t>‹#›</a:t>
            </a:fld>
            <a:endParaRPr lang="en-US" dirty="0"/>
          </a:p>
        </p:txBody>
      </p:sp>
      <p:cxnSp>
        <p:nvCxnSpPr>
          <p:cNvPr id="7" name="Straight Connector 6"/>
          <p:cNvCxnSpPr/>
          <p:nvPr userDrawn="1"/>
        </p:nvCxnSpPr>
        <p:spPr>
          <a:xfrm>
            <a:off x="0" y="1027907"/>
            <a:ext cx="9144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0796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dirty="0"/>
          </a:p>
        </p:txBody>
      </p:sp>
    </p:spTree>
    <p:extLst>
      <p:ext uri="{BB962C8B-B14F-4D97-AF65-F5344CB8AC3E}">
        <p14:creationId xmlns:p14="http://schemas.microsoft.com/office/powerpoint/2010/main" val="2486585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dirty="0"/>
          </a:p>
        </p:txBody>
      </p:sp>
    </p:spTree>
    <p:extLst>
      <p:ext uri="{BB962C8B-B14F-4D97-AF65-F5344CB8AC3E}">
        <p14:creationId xmlns:p14="http://schemas.microsoft.com/office/powerpoint/2010/main" val="26179577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dirty="0"/>
          </a:p>
        </p:txBody>
      </p:sp>
    </p:spTree>
    <p:extLst>
      <p:ext uri="{BB962C8B-B14F-4D97-AF65-F5344CB8AC3E}">
        <p14:creationId xmlns:p14="http://schemas.microsoft.com/office/powerpoint/2010/main" val="3616534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dirty="0"/>
          </a:p>
        </p:txBody>
      </p:sp>
    </p:spTree>
    <p:extLst>
      <p:ext uri="{BB962C8B-B14F-4D97-AF65-F5344CB8AC3E}">
        <p14:creationId xmlns:p14="http://schemas.microsoft.com/office/powerpoint/2010/main" val="3387237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0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8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206361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a:xfrm>
            <a:off x="7010400" y="6553200"/>
            <a:ext cx="2057400" cy="365125"/>
          </a:xfrm>
          <a:prstGeom prst="rect">
            <a:avLst/>
          </a:prstGeo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074781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0"/>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a:xfrm>
            <a:off x="7010400" y="6553200"/>
            <a:ext cx="2057400" cy="365125"/>
          </a:xfrm>
          <a:prstGeom prst="rect">
            <a:avLst/>
          </a:prstGeo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015673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a:xfrm>
            <a:off x="7010400" y="6569075"/>
            <a:ext cx="2057400" cy="365125"/>
          </a:xfrm>
          <a:prstGeom prst="rect">
            <a:avLst/>
          </a:prstGeo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622375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10400" y="6553200"/>
            <a:ext cx="2057400" cy="365125"/>
          </a:xfrm>
          <a:prstGeom prst="rect">
            <a:avLst/>
          </a:prstGeo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017676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a:xfrm>
            <a:off x="7010400" y="6553200"/>
            <a:ext cx="2057400" cy="365125"/>
          </a:xfrm>
          <a:prstGeom prst="rect">
            <a:avLst/>
          </a:prstGeo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01755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a:xfrm>
            <a:off x="7010400" y="6553200"/>
            <a:ext cx="2057400" cy="365125"/>
          </a:xfrm>
          <a:prstGeom prst="rect">
            <a:avLst/>
          </a:prstGeo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657498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5874"/>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326197"/>
            <a:ext cx="7886700" cy="336708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7" name="Straight Connector 6"/>
          <p:cNvCxnSpPr/>
          <p:nvPr userDrawn="1"/>
        </p:nvCxnSpPr>
        <p:spPr>
          <a:xfrm>
            <a:off x="838200" y="6553200"/>
            <a:ext cx="6565392"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6629400"/>
            <a:ext cx="9144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5729289"/>
            <a:ext cx="900111" cy="900111"/>
          </a:xfrm>
          <a:prstGeom prst="rect">
            <a:avLst/>
          </a:prstGeom>
        </p:spPr>
      </p:pic>
      <p:pic>
        <p:nvPicPr>
          <p:cNvPr id="11" name="Picture 1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467600" y="6097169"/>
            <a:ext cx="1447800" cy="472464"/>
          </a:xfrm>
          <a:prstGeom prst="rect">
            <a:avLst/>
          </a:prstGeom>
        </p:spPr>
      </p:pic>
      <p:sp>
        <p:nvSpPr>
          <p:cNvPr id="4" name="Slide Number Placeholder 3"/>
          <p:cNvSpPr>
            <a:spLocks noGrp="1"/>
          </p:cNvSpPr>
          <p:nvPr>
            <p:ph type="sldNum" sz="quarter" idx="4"/>
          </p:nvPr>
        </p:nvSpPr>
        <p:spPr>
          <a:xfrm>
            <a:off x="7010400" y="6561137"/>
            <a:ext cx="2057400" cy="365125"/>
          </a:xfrm>
          <a:prstGeom prst="rect">
            <a:avLst/>
          </a:prstGeom>
        </p:spPr>
        <p:txBody>
          <a:bodyPr vert="horz" lIns="91440" tIns="45720" rIns="91440" bIns="45720" rtlCol="0" anchor="ctr"/>
          <a:lstStyle>
            <a:lvl1pPr algn="r">
              <a:defRPr sz="1200" b="1">
                <a:solidFill>
                  <a:schemeClr val="bg1"/>
                </a:solidFill>
              </a:defRPr>
            </a:lvl1pPr>
          </a:lstStyle>
          <a:p>
            <a:fld id="{E25EC2C8-EE90-4AE5-9B5D-EED5A7C5B4D9}" type="slidenum">
              <a:rPr lang="en-US" smtClean="0"/>
              <a:pPr/>
              <a:t>‹#›</a:t>
            </a:fld>
            <a:endParaRPr lang="en-US" dirty="0"/>
          </a:p>
        </p:txBody>
      </p:sp>
    </p:spTree>
    <p:extLst>
      <p:ext uri="{BB962C8B-B14F-4D97-AF65-F5344CB8AC3E}">
        <p14:creationId xmlns:p14="http://schemas.microsoft.com/office/powerpoint/2010/main" val="329435079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32" r:id="rId12"/>
  </p:sldLayoutIdLst>
  <p:hf hdr="0" ftr="0" dt="0"/>
  <p:txStyles>
    <p:titleStyle>
      <a:lvl1pPr algn="l" defTabSz="914400" rtl="0" eaLnBrk="1" latinLnBrk="0" hangingPunct="1">
        <a:lnSpc>
          <a:spcPct val="90000"/>
        </a:lnSpc>
        <a:spcBef>
          <a:spcPct val="0"/>
        </a:spcBef>
        <a:buNone/>
        <a:defRPr lang="en-US" sz="3000" b="1" kern="1200" dirty="0">
          <a:solidFill>
            <a:srgbClr val="0F4D7B"/>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b="1" kern="1200">
          <a:solidFill>
            <a:srgbClr val="0F4D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F62DB-D77C-4BBE-B8CC-9D3A1579A0DE}" type="slidenum">
              <a:rPr lang="en-US" smtClean="0"/>
              <a:t>‹#›</a:t>
            </a:fld>
            <a:endParaRPr lang="en-US" dirty="0"/>
          </a:p>
        </p:txBody>
      </p:sp>
    </p:spTree>
    <p:extLst>
      <p:ext uri="{BB962C8B-B14F-4D97-AF65-F5344CB8AC3E}">
        <p14:creationId xmlns:p14="http://schemas.microsoft.com/office/powerpoint/2010/main" val="358779994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3.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7.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16.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Ljl34-GtsgCFUJ0Pgod0AwJFw&amp;url=http://searchengineland.com/outreach-tips-moving-message-beyond-link-204196&amp;psig=AFQjCNGlL5yzp92y87HWrXPgTDbDW3_RJQ&amp;ust=1444502696601579"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PmpkdO-sMgCFcgbPgod--ADtQ&amp;url=http://legworkinvestigations.com/indianapolis-investigative-services/surveillance-indianapolis/&amp;bvm=bv.104615367,d.cWw&amp;psig=AFQjCNHXv7ym2jsmOmKyIFxCGLPu0Go_jg&amp;ust=1444311621011366"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sturner@hrsa.gov"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3.png"/><Relationship Id="rId7"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38200"/>
            <a:ext cx="9144000" cy="5334000"/>
          </a:xfrm>
        </p:spPr>
        <p:txBody>
          <a:bodyPr>
            <a:normAutofit/>
          </a:bodyPr>
          <a:lstStyle/>
          <a:p>
            <a:pPr algn="ctr"/>
            <a:r>
              <a:rPr lang="en-US" sz="3200" dirty="0" smtClean="0">
                <a:solidFill>
                  <a:schemeClr val="tx1"/>
                </a:solidFill>
              </a:rPr>
              <a:t>Northwest Portland Area Indian Health Board</a:t>
            </a:r>
            <a:br>
              <a:rPr lang="en-US" sz="3200" dirty="0" smtClean="0">
                <a:solidFill>
                  <a:schemeClr val="tx1"/>
                </a:solidFill>
              </a:rPr>
            </a:br>
            <a:r>
              <a:rPr lang="en-US" sz="3200" dirty="0" smtClean="0">
                <a:solidFill>
                  <a:schemeClr val="tx1"/>
                </a:solidFill>
              </a:rPr>
              <a:t>Quarterly Board Meeting</a:t>
            </a:r>
            <a:br>
              <a:rPr lang="en-US" sz="3200" dirty="0" smtClean="0">
                <a:solidFill>
                  <a:schemeClr val="tx1"/>
                </a:solidFill>
              </a:rPr>
            </a:br>
            <a:r>
              <a:rPr lang="en-US" sz="3200" dirty="0"/>
              <a:t/>
            </a:r>
            <a:br>
              <a:rPr lang="en-US" sz="3200" dirty="0"/>
            </a:br>
            <a:r>
              <a:rPr lang="en-US" sz="3600" dirty="0" smtClean="0"/>
              <a:t>HEALTH RESOURCES AND SERVICES ADMINISTRATION (HRSA) OVERVIEW</a:t>
            </a:r>
            <a:br>
              <a:rPr lang="en-US" sz="3600" dirty="0" smtClean="0"/>
            </a:br>
            <a:r>
              <a:rPr lang="en-US" sz="3600" dirty="0"/>
              <a:t/>
            </a:r>
            <a:br>
              <a:rPr lang="en-US" sz="3600" dirty="0"/>
            </a:br>
            <a:r>
              <a:rPr lang="en-US" sz="2000" dirty="0" smtClean="0"/>
              <a:t>January 18, 2017</a:t>
            </a:r>
            <a:br>
              <a:rPr lang="en-US" sz="2000" dirty="0" smtClean="0"/>
            </a:br>
            <a:r>
              <a:rPr lang="en-US" sz="2000" dirty="0" smtClean="0"/>
              <a:t/>
            </a:r>
            <a:br>
              <a:rPr lang="en-US" sz="2000" dirty="0" smtClean="0"/>
            </a:br>
            <a:r>
              <a:rPr lang="en-US" sz="3200" dirty="0"/>
              <a:t/>
            </a:r>
            <a:br>
              <a:rPr lang="en-US" sz="3200" dirty="0"/>
            </a:br>
            <a:r>
              <a:rPr lang="en-US" sz="2000" dirty="0" smtClean="0">
                <a:solidFill>
                  <a:schemeClr val="tx1"/>
                </a:solidFill>
              </a:rPr>
              <a:t>Sharon Turner</a:t>
            </a:r>
            <a:br>
              <a:rPr lang="en-US" sz="2000" dirty="0" smtClean="0">
                <a:solidFill>
                  <a:schemeClr val="tx1"/>
                </a:solidFill>
              </a:rPr>
            </a:br>
            <a:r>
              <a:rPr lang="en-US" sz="1800" dirty="0">
                <a:solidFill>
                  <a:schemeClr val="tx1"/>
                </a:solidFill>
              </a:rPr>
              <a:t>Regional Administrator</a:t>
            </a:r>
            <a:br>
              <a:rPr lang="en-US" sz="1800" dirty="0">
                <a:solidFill>
                  <a:schemeClr val="tx1"/>
                </a:solidFill>
              </a:rPr>
            </a:br>
            <a:r>
              <a:rPr lang="en-US" sz="1800" dirty="0">
                <a:solidFill>
                  <a:schemeClr val="tx1"/>
                </a:solidFill>
              </a:rPr>
              <a:t>Office of Regional </a:t>
            </a:r>
            <a:r>
              <a:rPr lang="en-US" sz="1800" dirty="0" smtClean="0">
                <a:solidFill>
                  <a:schemeClr val="tx1"/>
                </a:solidFill>
              </a:rPr>
              <a:t>Operations</a:t>
            </a:r>
            <a:br>
              <a:rPr lang="en-US" sz="1800" dirty="0" smtClean="0">
                <a:solidFill>
                  <a:schemeClr val="tx1"/>
                </a:solidFill>
              </a:rPr>
            </a:br>
            <a:r>
              <a:rPr lang="en-US" sz="1800" dirty="0" smtClean="0">
                <a:solidFill>
                  <a:schemeClr val="tx1"/>
                </a:solidFill>
              </a:rPr>
              <a:t>Region X – Alaska, Idaho, Oregon and Washington</a:t>
            </a:r>
            <a:endParaRPr lang="en-US" sz="1800" dirty="0">
              <a:solidFill>
                <a:schemeClr val="tx1"/>
              </a:solidFill>
            </a:endParaRPr>
          </a:p>
        </p:txBody>
      </p:sp>
    </p:spTree>
    <p:extLst>
      <p:ext uri="{BB962C8B-B14F-4D97-AF65-F5344CB8AC3E}">
        <p14:creationId xmlns:p14="http://schemas.microsoft.com/office/powerpoint/2010/main" val="24681338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1"/>
            <a:ext cx="6830291" cy="1066800"/>
          </a:xfrm>
        </p:spPr>
        <p:txBody>
          <a:bodyPr>
            <a:normAutofit/>
          </a:bodyPr>
          <a:lstStyle/>
          <a:p>
            <a:pPr lvl="0"/>
            <a:r>
              <a:rPr lang="en-US" sz="3200" dirty="0"/>
              <a:t>Strengthen the Health Workforce</a:t>
            </a:r>
          </a:p>
        </p:txBody>
      </p:sp>
      <p:pic>
        <p:nvPicPr>
          <p:cNvPr id="5" name="Picture 4" descr="Image of healthcare workers." title="Strengthen the Health Workfor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152400"/>
            <a:ext cx="1526140" cy="1526140"/>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538" y="3733800"/>
            <a:ext cx="46672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640" y="2043829"/>
            <a:ext cx="61912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a:xfrm>
            <a:off x="8534400" y="6553200"/>
            <a:ext cx="2057400" cy="365125"/>
          </a:xfrm>
        </p:spPr>
        <p:txBody>
          <a:bodyPr/>
          <a:lstStyle/>
          <a:p>
            <a:fld id="{F9ECA865-404D-4A57-9AC1-FD3038CC100D}" type="slidenum">
              <a:rPr lang="en-US" smtClean="0">
                <a:solidFill>
                  <a:schemeClr val="bg1"/>
                </a:solidFill>
              </a:rPr>
              <a:pPr/>
              <a:t>10</a:t>
            </a:fld>
            <a:endParaRPr lang="en-US" dirty="0">
              <a:solidFill>
                <a:schemeClr val="bg1"/>
              </a:solidFill>
            </a:endParaRPr>
          </a:p>
        </p:txBody>
      </p:sp>
      <p:sp>
        <p:nvSpPr>
          <p:cNvPr id="9" name="Content Placeholder 2"/>
          <p:cNvSpPr>
            <a:spLocks noGrp="1"/>
          </p:cNvSpPr>
          <p:nvPr>
            <p:ph idx="1"/>
          </p:nvPr>
        </p:nvSpPr>
        <p:spPr>
          <a:xfrm>
            <a:off x="1830941" y="1905000"/>
            <a:ext cx="6781799" cy="3962400"/>
          </a:xfrm>
        </p:spPr>
        <p:txBody>
          <a:bodyPr>
            <a:normAutofit/>
          </a:bodyPr>
          <a:lstStyle/>
          <a:p>
            <a:pPr marL="0" lvl="0" indent="0">
              <a:buNone/>
            </a:pPr>
            <a:r>
              <a:rPr lang="en-US" dirty="0" smtClean="0"/>
              <a:t>Support health centers that employ multi-disciplinary teams –  </a:t>
            </a:r>
            <a:r>
              <a:rPr lang="en-US" dirty="0" smtClean="0">
                <a:solidFill>
                  <a:srgbClr val="800000"/>
                </a:solidFill>
              </a:rPr>
              <a:t>10,700+ </a:t>
            </a:r>
            <a:r>
              <a:rPr lang="en-US" dirty="0">
                <a:solidFill>
                  <a:srgbClr val="800000"/>
                </a:solidFill>
              </a:rPr>
              <a:t>physicians and </a:t>
            </a:r>
            <a:r>
              <a:rPr lang="en-US" dirty="0" smtClean="0">
                <a:solidFill>
                  <a:srgbClr val="800000"/>
                </a:solidFill>
              </a:rPr>
              <a:t>8,000+ </a:t>
            </a:r>
            <a:r>
              <a:rPr lang="en-US" dirty="0">
                <a:solidFill>
                  <a:srgbClr val="800000"/>
                </a:solidFill>
              </a:rPr>
              <a:t>nurse practitioners, physician assistants, and certified nurse </a:t>
            </a:r>
            <a:r>
              <a:rPr lang="en-US" dirty="0" smtClean="0">
                <a:solidFill>
                  <a:srgbClr val="800000"/>
                </a:solidFill>
              </a:rPr>
              <a:t>midwives</a:t>
            </a:r>
            <a:endParaRPr lang="en-US" dirty="0" smtClean="0"/>
          </a:p>
          <a:p>
            <a:pPr marL="0" indent="0">
              <a:buNone/>
            </a:pPr>
            <a:endParaRPr lang="en-US" altLang="en-US" dirty="0" smtClean="0"/>
          </a:p>
          <a:p>
            <a:pPr marL="0" indent="0">
              <a:buNone/>
            </a:pPr>
            <a:r>
              <a:rPr lang="en-US" altLang="en-US" dirty="0" smtClean="0"/>
              <a:t>Support </a:t>
            </a:r>
            <a:r>
              <a:rPr lang="en-US" altLang="en-US" dirty="0"/>
              <a:t>primary care residency programs in </a:t>
            </a:r>
            <a:r>
              <a:rPr lang="en-US" altLang="en-US" dirty="0">
                <a:solidFill>
                  <a:srgbClr val="800000"/>
                </a:solidFill>
              </a:rPr>
              <a:t>60 Teaching Health Centers</a:t>
            </a:r>
            <a:r>
              <a:rPr lang="en-US" altLang="en-US" dirty="0"/>
              <a:t> to help train more than </a:t>
            </a:r>
            <a:r>
              <a:rPr lang="en-US" altLang="en-US" dirty="0">
                <a:solidFill>
                  <a:srgbClr val="800000"/>
                </a:solidFill>
              </a:rPr>
              <a:t>550 </a:t>
            </a:r>
            <a:r>
              <a:rPr lang="en-US" altLang="en-US" dirty="0" smtClean="0">
                <a:solidFill>
                  <a:srgbClr val="800000"/>
                </a:solidFill>
              </a:rPr>
              <a:t>residents annually </a:t>
            </a:r>
          </a:p>
          <a:p>
            <a:pPr marL="0" indent="0">
              <a:buNone/>
            </a:pPr>
            <a:endParaRPr lang="en-US" altLang="en-US" dirty="0" smtClean="0">
              <a:solidFill>
                <a:srgbClr val="C00000"/>
              </a:solidFill>
            </a:endParaRPr>
          </a:p>
          <a:p>
            <a:pPr marL="0" indent="0">
              <a:buNone/>
            </a:pPr>
            <a:r>
              <a:rPr lang="en-US" altLang="en-US" dirty="0" smtClean="0">
                <a:solidFill>
                  <a:srgbClr val="800000"/>
                </a:solidFill>
              </a:rPr>
              <a:t>Trained </a:t>
            </a:r>
            <a:r>
              <a:rPr lang="en-US" altLang="en-US" dirty="0">
                <a:solidFill>
                  <a:srgbClr val="800000"/>
                </a:solidFill>
              </a:rPr>
              <a:t>4,000 new mental health providers </a:t>
            </a:r>
            <a:r>
              <a:rPr lang="en-US" altLang="en-US" dirty="0"/>
              <a:t>to </a:t>
            </a:r>
            <a:r>
              <a:rPr lang="en-US" altLang="en-US" dirty="0" smtClean="0"/>
              <a:t>increase </a:t>
            </a:r>
            <a:r>
              <a:rPr lang="en-US" altLang="en-US" dirty="0"/>
              <a:t>access to mental health services, and make schools safer</a:t>
            </a:r>
          </a:p>
          <a:p>
            <a:endParaRPr lang="en-US" altLang="en-US" sz="2800" dirty="0" smtClean="0"/>
          </a:p>
        </p:txBody>
      </p:sp>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3907" y="5105400"/>
            <a:ext cx="642938"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8233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lvl="0"/>
            <a:r>
              <a:rPr lang="en-US" sz="3200" dirty="0" smtClean="0"/>
              <a:t>Build Healthy </a:t>
            </a:r>
            <a:r>
              <a:rPr lang="en-US" sz="3200" dirty="0"/>
              <a:t>Communities</a:t>
            </a:r>
          </a:p>
        </p:txBody>
      </p:sp>
      <p:sp>
        <p:nvSpPr>
          <p:cNvPr id="2" name="Content Placeholder 1"/>
          <p:cNvSpPr>
            <a:spLocks noGrp="1"/>
          </p:cNvSpPr>
          <p:nvPr>
            <p:ph idx="1"/>
          </p:nvPr>
        </p:nvSpPr>
        <p:spPr>
          <a:xfrm>
            <a:off x="1143000" y="2286000"/>
            <a:ext cx="7620000" cy="3657600"/>
          </a:xfrm>
        </p:spPr>
        <p:txBody>
          <a:bodyPr>
            <a:normAutofit/>
          </a:bodyPr>
          <a:lstStyle/>
          <a:p>
            <a:pPr marL="0" indent="0">
              <a:buNone/>
              <a:defRPr/>
            </a:pPr>
            <a:r>
              <a:rPr lang="en-US" altLang="en-US" dirty="0"/>
              <a:t>C</a:t>
            </a:r>
            <a:r>
              <a:rPr lang="en-US" altLang="en-US" dirty="0" smtClean="0"/>
              <a:t>oordinate </a:t>
            </a:r>
            <a:r>
              <a:rPr lang="en-US" altLang="en-US" dirty="0"/>
              <a:t>health care activities for </a:t>
            </a:r>
            <a:r>
              <a:rPr lang="en-US" altLang="en-US" dirty="0" smtClean="0">
                <a:solidFill>
                  <a:srgbClr val="800000"/>
                </a:solidFill>
              </a:rPr>
              <a:t>62 </a:t>
            </a:r>
            <a:r>
              <a:rPr lang="en-US" altLang="en-US" dirty="0">
                <a:solidFill>
                  <a:srgbClr val="800000"/>
                </a:solidFill>
              </a:rPr>
              <a:t>million </a:t>
            </a:r>
            <a:r>
              <a:rPr lang="en-US" altLang="en-US" dirty="0" smtClean="0">
                <a:solidFill>
                  <a:srgbClr val="800000"/>
                </a:solidFill>
              </a:rPr>
              <a:t>rural Americans</a:t>
            </a:r>
            <a:endParaRPr lang="en-US" altLang="en-US" dirty="0">
              <a:solidFill>
                <a:srgbClr val="800000"/>
              </a:solidFill>
            </a:endParaRPr>
          </a:p>
          <a:p>
            <a:pPr marL="0" indent="0">
              <a:buNone/>
              <a:defRPr/>
            </a:pPr>
            <a:endParaRPr lang="en-US" altLang="en-US" dirty="0"/>
          </a:p>
          <a:p>
            <a:pPr marL="0" indent="0">
              <a:buNone/>
              <a:defRPr/>
            </a:pPr>
            <a:r>
              <a:rPr lang="en-US" altLang="en-US" dirty="0" smtClean="0"/>
              <a:t>Support </a:t>
            </a:r>
            <a:r>
              <a:rPr lang="en-US" altLang="en-US" dirty="0"/>
              <a:t>providers in rural and isolated areas improve patient care with the use of telehealth, telemedicine and health IT</a:t>
            </a:r>
          </a:p>
          <a:p>
            <a:pPr marL="0" indent="0">
              <a:buNone/>
              <a:defRPr/>
            </a:pPr>
            <a:endParaRPr lang="en-US" altLang="en-US" dirty="0"/>
          </a:p>
          <a:p>
            <a:pPr marL="0" indent="0">
              <a:buNone/>
            </a:pPr>
            <a:r>
              <a:rPr lang="en-US" dirty="0"/>
              <a:t>Improve perinatal health outcomes and reduce racial and ethnic disparities by using community-based </a:t>
            </a:r>
            <a:r>
              <a:rPr lang="en-US" dirty="0" smtClean="0"/>
              <a:t>service delivery </a:t>
            </a:r>
            <a:r>
              <a:rPr lang="en-US" dirty="0"/>
              <a:t>through </a:t>
            </a:r>
            <a:r>
              <a:rPr lang="en-US" dirty="0" smtClean="0"/>
              <a:t>Healthy Start</a:t>
            </a:r>
            <a:endParaRPr lang="en-US" dirty="0"/>
          </a:p>
        </p:txBody>
      </p:sp>
      <p:pic>
        <p:nvPicPr>
          <p:cNvPr id="6" name="Picture 5" descr="Image of a house." title="Build Healthy Communiti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52400"/>
            <a:ext cx="1543455" cy="1543455"/>
          </a:xfrm>
          <a:prstGeom prst="rect">
            <a:avLst/>
          </a:prstGeom>
        </p:spPr>
      </p:pic>
      <p:sp>
        <p:nvSpPr>
          <p:cNvPr id="4" name="Slide Number Placeholder 3"/>
          <p:cNvSpPr>
            <a:spLocks noGrp="1"/>
          </p:cNvSpPr>
          <p:nvPr>
            <p:ph type="sldNum" sz="quarter" idx="12"/>
          </p:nvPr>
        </p:nvSpPr>
        <p:spPr>
          <a:xfrm>
            <a:off x="8610600" y="6553200"/>
            <a:ext cx="2057400" cy="365125"/>
          </a:xfrm>
        </p:spPr>
        <p:txBody>
          <a:bodyPr/>
          <a:lstStyle/>
          <a:p>
            <a:fld id="{F9ECA865-404D-4A57-9AC1-FD3038CC100D}" type="slidenum">
              <a:rPr lang="en-US" smtClean="0">
                <a:solidFill>
                  <a:schemeClr val="bg1"/>
                </a:solidFill>
              </a:rPr>
              <a:pPr/>
              <a:t>11</a:t>
            </a:fld>
            <a:endParaRPr lang="en-US" dirty="0">
              <a:solidFill>
                <a:schemeClr val="bg1"/>
              </a:solidFill>
            </a:endParaRPr>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8266"/>
          <a:stretch/>
        </p:blipFill>
        <p:spPr bwMode="auto">
          <a:xfrm>
            <a:off x="457200" y="2204558"/>
            <a:ext cx="495299" cy="691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7851"/>
          <a:stretch/>
        </p:blipFill>
        <p:spPr bwMode="auto">
          <a:xfrm>
            <a:off x="381000" y="3171825"/>
            <a:ext cx="579293"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4419600"/>
            <a:ext cx="571499"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07486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lvl="0"/>
            <a:r>
              <a:rPr lang="en-US" sz="3200" dirty="0" smtClean="0"/>
              <a:t>Improve Health </a:t>
            </a:r>
            <a:r>
              <a:rPr lang="en-US" sz="3200" dirty="0"/>
              <a:t>Equity</a:t>
            </a:r>
          </a:p>
        </p:txBody>
      </p:sp>
      <p:sp>
        <p:nvSpPr>
          <p:cNvPr id="2" name="Content Placeholder 1"/>
          <p:cNvSpPr>
            <a:spLocks noGrp="1"/>
          </p:cNvSpPr>
          <p:nvPr>
            <p:ph idx="1"/>
          </p:nvPr>
        </p:nvSpPr>
        <p:spPr>
          <a:xfrm>
            <a:off x="1600200" y="2133600"/>
            <a:ext cx="7297296" cy="3886200"/>
          </a:xfrm>
        </p:spPr>
        <p:txBody>
          <a:bodyPr>
            <a:normAutofit lnSpcReduction="10000"/>
          </a:bodyPr>
          <a:lstStyle/>
          <a:p>
            <a:pPr marL="0" indent="0">
              <a:buNone/>
            </a:pPr>
            <a:r>
              <a:rPr lang="en-US" dirty="0"/>
              <a:t>Provide linguistically appropriate enabling </a:t>
            </a:r>
            <a:r>
              <a:rPr lang="en-US" dirty="0" smtClean="0"/>
              <a:t>services (e.g., </a:t>
            </a:r>
            <a:r>
              <a:rPr lang="en-US" dirty="0"/>
              <a:t>housing, food, and job </a:t>
            </a:r>
            <a:r>
              <a:rPr lang="en-US" dirty="0" smtClean="0"/>
              <a:t>support) to more than </a:t>
            </a:r>
            <a:r>
              <a:rPr lang="en-US" dirty="0" smtClean="0">
                <a:solidFill>
                  <a:srgbClr val="800000"/>
                </a:solidFill>
              </a:rPr>
              <a:t>two </a:t>
            </a:r>
            <a:r>
              <a:rPr lang="en-US" dirty="0">
                <a:solidFill>
                  <a:srgbClr val="800000"/>
                </a:solidFill>
              </a:rPr>
              <a:t>million </a:t>
            </a:r>
            <a:r>
              <a:rPr lang="en-US" dirty="0" smtClean="0">
                <a:solidFill>
                  <a:srgbClr val="800000"/>
                </a:solidFill>
              </a:rPr>
              <a:t>patients </a:t>
            </a:r>
            <a:r>
              <a:rPr lang="en-US" dirty="0" smtClean="0"/>
              <a:t>through community health centers</a:t>
            </a:r>
          </a:p>
          <a:p>
            <a:pPr marL="0" indent="0">
              <a:buNone/>
            </a:pPr>
            <a:endParaRPr lang="en-US" dirty="0" smtClean="0"/>
          </a:p>
          <a:p>
            <a:pPr marL="0" indent="0">
              <a:lnSpc>
                <a:spcPct val="100000"/>
              </a:lnSpc>
              <a:spcBef>
                <a:spcPts val="0"/>
              </a:spcBef>
              <a:buNone/>
              <a:defRPr/>
            </a:pPr>
            <a:r>
              <a:rPr lang="en-US" dirty="0" smtClean="0"/>
              <a:t>Ryan White HIV/AIDS clients’ </a:t>
            </a:r>
            <a:r>
              <a:rPr lang="en-US" dirty="0" smtClean="0">
                <a:solidFill>
                  <a:srgbClr val="800000"/>
                </a:solidFill>
              </a:rPr>
              <a:t>viral suppression rates improved nine percent in three years </a:t>
            </a:r>
            <a:r>
              <a:rPr lang="en-US" dirty="0" smtClean="0"/>
              <a:t>– from 70% to 79% from 2010 to 2013. Viral </a:t>
            </a:r>
            <a:r>
              <a:rPr lang="en-US" dirty="0"/>
              <a:t>suppression rates improved the most within disproportionally affected demographic </a:t>
            </a:r>
            <a:r>
              <a:rPr lang="en-US" dirty="0" smtClean="0"/>
              <a:t>groups, decreasing </a:t>
            </a:r>
            <a:r>
              <a:rPr lang="en-US" dirty="0"/>
              <a:t>health </a:t>
            </a:r>
            <a:r>
              <a:rPr lang="en-US" dirty="0" smtClean="0"/>
              <a:t>disparities</a:t>
            </a:r>
          </a:p>
          <a:p>
            <a:pPr marL="0" indent="0">
              <a:lnSpc>
                <a:spcPct val="100000"/>
              </a:lnSpc>
              <a:spcBef>
                <a:spcPts val="0"/>
              </a:spcBef>
              <a:buNone/>
              <a:defRPr/>
            </a:pPr>
            <a:endParaRPr lang="en-US" dirty="0"/>
          </a:p>
          <a:p>
            <a:pPr marL="0" indent="0">
              <a:lnSpc>
                <a:spcPct val="100000"/>
              </a:lnSpc>
              <a:spcBef>
                <a:spcPts val="0"/>
              </a:spcBef>
              <a:buNone/>
              <a:defRPr/>
            </a:pPr>
            <a:r>
              <a:rPr lang="en-US" dirty="0">
                <a:solidFill>
                  <a:srgbClr val="800000"/>
                </a:solidFill>
              </a:rPr>
              <a:t>Save qualified safety net organizations about $3.8 billion annually </a:t>
            </a:r>
            <a:r>
              <a:rPr lang="en-US" dirty="0"/>
              <a:t>through the 340B Drug Pricing Program</a:t>
            </a:r>
          </a:p>
          <a:p>
            <a:pPr marL="0" indent="0">
              <a:lnSpc>
                <a:spcPct val="100000"/>
              </a:lnSpc>
              <a:spcBef>
                <a:spcPts val="0"/>
              </a:spcBef>
              <a:buNone/>
              <a:defRPr/>
            </a:pPr>
            <a:endParaRPr lang="en-US" dirty="0"/>
          </a:p>
        </p:txBody>
      </p:sp>
      <p:pic>
        <p:nvPicPr>
          <p:cNvPr id="4" name="Picture 3" descr="Image of a scale." title="Improve Health Equit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2941" y="228600"/>
            <a:ext cx="1552575" cy="1552575"/>
          </a:xfrm>
          <a:prstGeom prst="rect">
            <a:avLst/>
          </a:prstGeom>
        </p:spPr>
      </p:pic>
      <p:sp>
        <p:nvSpPr>
          <p:cNvPr id="5" name="Slide Number Placeholder 4"/>
          <p:cNvSpPr>
            <a:spLocks noGrp="1"/>
          </p:cNvSpPr>
          <p:nvPr>
            <p:ph type="sldNum" sz="quarter" idx="12"/>
          </p:nvPr>
        </p:nvSpPr>
        <p:spPr>
          <a:xfrm>
            <a:off x="8686800" y="6553200"/>
            <a:ext cx="2057400" cy="365125"/>
          </a:xfrm>
        </p:spPr>
        <p:txBody>
          <a:bodyPr/>
          <a:lstStyle/>
          <a:p>
            <a:fld id="{F9ECA865-404D-4A57-9AC1-FD3038CC100D}" type="slidenum">
              <a:rPr lang="en-US" smtClean="0">
                <a:solidFill>
                  <a:schemeClr val="bg1"/>
                </a:solidFill>
              </a:rPr>
              <a:pPr/>
              <a:t>12</a:t>
            </a:fld>
            <a:endParaRPr lang="en-US" dirty="0">
              <a:solidFill>
                <a:schemeClr val="bg1"/>
              </a:solidFill>
            </a:endParaRPr>
          </a:p>
        </p:txBody>
      </p:sp>
      <p:pic>
        <p:nvPicPr>
          <p:cNvPr id="8" name="Picture 2" descr="HRSA"/>
          <p:cNvPicPr>
            <a:picLocks noChangeAspect="1" noChangeArrowheads="1"/>
          </p:cNvPicPr>
          <p:nvPr/>
        </p:nvPicPr>
        <p:blipFill rotWithShape="1">
          <a:blip r:embed="rId4">
            <a:extLst>
              <a:ext uri="{28A0092B-C50C-407E-A947-70E740481C1C}">
                <a14:useLocalDpi xmlns:a14="http://schemas.microsoft.com/office/drawing/2010/main" val="0"/>
              </a:ext>
            </a:extLst>
          </a:blip>
          <a:srcRect r="84652" b="35729"/>
          <a:stretch/>
        </p:blipFill>
        <p:spPr bwMode="auto">
          <a:xfrm>
            <a:off x="790611" y="2133600"/>
            <a:ext cx="529936" cy="65809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6942" t="13265"/>
          <a:stretch/>
        </p:blipFill>
        <p:spPr bwMode="auto">
          <a:xfrm>
            <a:off x="878261" y="3429000"/>
            <a:ext cx="442286"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5076825"/>
            <a:ext cx="657225"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47511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9"/>
          <p:cNvSpPr>
            <a:spLocks noGrp="1"/>
          </p:cNvSpPr>
          <p:nvPr>
            <p:ph type="title"/>
          </p:nvPr>
        </p:nvSpPr>
        <p:spPr>
          <a:xfrm>
            <a:off x="628650" y="152401"/>
            <a:ext cx="7886700" cy="858838"/>
          </a:xfrm>
        </p:spPr>
        <p:txBody>
          <a:bodyPr>
            <a:normAutofit fontScale="90000"/>
          </a:bodyPr>
          <a:lstStyle/>
          <a:p>
            <a:r>
              <a:rPr lang="en-US" sz="3600" dirty="0"/>
              <a:t>Increase Access </a:t>
            </a:r>
            <a:r>
              <a:rPr lang="en-US" sz="3200" dirty="0"/>
              <a:t/>
            </a:r>
            <a:br>
              <a:rPr lang="en-US" sz="3200" dirty="0"/>
            </a:br>
            <a:r>
              <a:rPr lang="en-US" sz="2700" dirty="0">
                <a:solidFill>
                  <a:srgbClr val="800000"/>
                </a:solidFill>
              </a:rPr>
              <a:t>National Presence</a:t>
            </a:r>
            <a:endParaRPr lang="en-US" sz="4400" dirty="0"/>
          </a:p>
        </p:txBody>
      </p:sp>
      <p:cxnSp>
        <p:nvCxnSpPr>
          <p:cNvPr id="7" name="Straight Connector 9" descr="Page border"/>
          <p:cNvCxnSpPr/>
          <p:nvPr/>
        </p:nvCxnSpPr>
        <p:spPr>
          <a:xfrm>
            <a:off x="0" y="990600"/>
            <a:ext cx="91440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pic>
        <p:nvPicPr>
          <p:cNvPr id="1027" name="Picture 9" descr="Health Center Program Grantees, Look-alikes, and Service Delivery Sites (as of July 22, 2016)&#10;Screenshot of the map of the Untied States and its possessions showing the national presence of health centers as of July 22, 20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025" y="1011238"/>
            <a:ext cx="7473950" cy="483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9"/>
          <p:cNvSpPr>
            <a:spLocks noGrp="1"/>
          </p:cNvSpPr>
          <p:nvPr>
            <p:ph type="sldNum" sz="quarter" idx="12"/>
          </p:nvPr>
        </p:nvSpPr>
        <p:spPr>
          <a:xfrm>
            <a:off x="8610600" y="6569075"/>
            <a:ext cx="523352" cy="365125"/>
          </a:xfrm>
        </p:spPr>
        <p:txBody>
          <a:bodyPr/>
          <a:lstStyle/>
          <a:p>
            <a:fld id="{F9ECA865-404D-4A57-9AC1-FD3038CC100D}" type="slidenum">
              <a:rPr lang="en-US" smtClean="0">
                <a:solidFill>
                  <a:schemeClr val="bg1"/>
                </a:solidFill>
              </a:rPr>
              <a:pPr/>
              <a:t>13</a:t>
            </a:fld>
            <a:endParaRPr lang="en-US" dirty="0">
              <a:solidFill>
                <a:schemeClr val="bg1"/>
              </a:solidFill>
            </a:endParaRPr>
          </a:p>
        </p:txBody>
      </p:sp>
    </p:spTree>
    <p:extLst>
      <p:ext uri="{BB962C8B-B14F-4D97-AF65-F5344CB8AC3E}">
        <p14:creationId xmlns:p14="http://schemas.microsoft.com/office/powerpoint/2010/main" val="21911895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1143000"/>
            <a:ext cx="91440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8610600" y="6553200"/>
            <a:ext cx="2057400" cy="365125"/>
          </a:xfrm>
        </p:spPr>
        <p:txBody>
          <a:bodyPr/>
          <a:lstStyle/>
          <a:p>
            <a:fld id="{F9ECA865-404D-4A57-9AC1-FD3038CC100D}" type="slidenum">
              <a:rPr lang="en-US" smtClean="0">
                <a:solidFill>
                  <a:schemeClr val="bg1"/>
                </a:solidFill>
              </a:rPr>
              <a:pPr/>
              <a:t>14</a:t>
            </a:fld>
            <a:endParaRPr lang="en-US" dirty="0">
              <a:solidFill>
                <a:schemeClr val="bg1"/>
              </a:solidFill>
            </a:endParaRPr>
          </a:p>
        </p:txBody>
      </p:sp>
      <p:grpSp>
        <p:nvGrpSpPr>
          <p:cNvPr id="7" name="Group 6"/>
          <p:cNvGrpSpPr/>
          <p:nvPr/>
        </p:nvGrpSpPr>
        <p:grpSpPr>
          <a:xfrm>
            <a:off x="3429000" y="5822164"/>
            <a:ext cx="3019372" cy="768873"/>
            <a:chOff x="3897247" y="3472126"/>
            <a:chExt cx="3019372" cy="768873"/>
          </a:xfrm>
        </p:grpSpPr>
        <p:sp>
          <p:nvSpPr>
            <p:cNvPr id="8" name="Rectangle 7" title="Strengthen HRSA Program Management and Operations"/>
            <p:cNvSpPr/>
            <p:nvPr/>
          </p:nvSpPr>
          <p:spPr>
            <a:xfrm>
              <a:off x="3897247" y="3472126"/>
              <a:ext cx="3019372" cy="768873"/>
            </a:xfrm>
            <a:prstGeom prst="rect">
              <a:avLst/>
            </a:prstGeom>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Rectangle 8"/>
            <p:cNvSpPr/>
            <p:nvPr/>
          </p:nvSpPr>
          <p:spPr>
            <a:xfrm>
              <a:off x="3897247" y="3472126"/>
              <a:ext cx="3019372" cy="76887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endParaRPr lang="en-US" sz="1800" b="1" kern="1200" dirty="0">
                <a:solidFill>
                  <a:schemeClr val="tx1">
                    <a:lumMod val="85000"/>
                    <a:lumOff val="15000"/>
                  </a:schemeClr>
                </a:solidFill>
                <a:effectLst/>
              </a:endParaRPr>
            </a:p>
          </p:txBody>
        </p:sp>
      </p:grpSp>
      <p:sp>
        <p:nvSpPr>
          <p:cNvPr id="11" name="Title 4"/>
          <p:cNvSpPr txBox="1">
            <a:spLocks/>
          </p:cNvSpPr>
          <p:nvPr/>
        </p:nvSpPr>
        <p:spPr>
          <a:xfrm>
            <a:off x="0" y="68370"/>
            <a:ext cx="9144000" cy="13716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000" b="1" kern="1200" dirty="0">
                <a:solidFill>
                  <a:srgbClr val="0F4D7B"/>
                </a:solidFill>
                <a:latin typeface="+mn-lt"/>
                <a:ea typeface="+mj-ea"/>
                <a:cs typeface="+mj-cs"/>
              </a:defRPr>
            </a:lvl1pPr>
          </a:lstStyle>
          <a:p>
            <a:pPr algn="ctr"/>
            <a:r>
              <a:rPr lang="en-US" sz="3200" dirty="0" smtClean="0"/>
              <a:t>ORO Mission Statement</a:t>
            </a:r>
            <a:endParaRPr lang="en-US" sz="3200" dirty="0">
              <a:solidFill>
                <a:schemeClr val="accent3">
                  <a:lumMod val="75000"/>
                </a:schemeClr>
              </a:solidFill>
            </a:endParaRPr>
          </a:p>
        </p:txBody>
      </p:sp>
      <p:sp>
        <p:nvSpPr>
          <p:cNvPr id="12" name="TextBox 11"/>
          <p:cNvSpPr txBox="1"/>
          <p:nvPr/>
        </p:nvSpPr>
        <p:spPr>
          <a:xfrm>
            <a:off x="685800" y="2034278"/>
            <a:ext cx="7391399" cy="1815882"/>
          </a:xfrm>
          <a:prstGeom prst="rect">
            <a:avLst/>
          </a:prstGeom>
          <a:noFill/>
        </p:spPr>
        <p:txBody>
          <a:bodyPr wrap="square" rtlCol="0">
            <a:spAutoFit/>
          </a:bodyPr>
          <a:lstStyle/>
          <a:p>
            <a:pPr algn="ctr"/>
            <a:r>
              <a:rPr lang="en-US" sz="2800" b="1" i="1" dirty="0" smtClean="0"/>
              <a:t>To improve health equity in underserved communities through on the ground outreach, education, technical assistance and partnering with local, state, and federal organizations.</a:t>
            </a:r>
            <a:endParaRPr lang="en-US" sz="2800" b="1" i="1" dirty="0"/>
          </a:p>
        </p:txBody>
      </p:sp>
    </p:spTree>
    <p:extLst>
      <p:ext uri="{BB962C8B-B14F-4D97-AF65-F5344CB8AC3E}">
        <p14:creationId xmlns:p14="http://schemas.microsoft.com/office/powerpoint/2010/main" val="10495033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338713"/>
            <a:ext cx="6172200" cy="4681087"/>
          </a:xfrm>
          <a:prstGeom prst="rect">
            <a:avLst/>
          </a:prstGeom>
          <a:solidFill>
            <a:schemeClr val="bg1">
              <a:lumMod val="75000"/>
            </a:schemeClr>
          </a:solidFill>
          <a:ln>
            <a:noFill/>
          </a:ln>
          <a:effectLst/>
          <a:extLst/>
        </p:spPr>
      </p:pic>
      <p:sp>
        <p:nvSpPr>
          <p:cNvPr id="4" name="Title 1"/>
          <p:cNvSpPr>
            <a:spLocks noGrp="1"/>
          </p:cNvSpPr>
          <p:nvPr>
            <p:ph type="title"/>
          </p:nvPr>
        </p:nvSpPr>
        <p:spPr>
          <a:xfrm>
            <a:off x="609600" y="228600"/>
            <a:ext cx="7886700" cy="1325563"/>
          </a:xfrm>
        </p:spPr>
        <p:txBody>
          <a:bodyPr>
            <a:normAutofit/>
          </a:bodyPr>
          <a:lstStyle/>
          <a:p>
            <a:pPr algn="ctr"/>
            <a:r>
              <a:rPr lang="en-US" sz="3200" dirty="0" smtClean="0"/>
              <a:t>ORO Core Functions</a:t>
            </a:r>
            <a:endParaRPr lang="en-US" sz="3200" dirty="0"/>
          </a:p>
        </p:txBody>
      </p:sp>
      <p:sp>
        <p:nvSpPr>
          <p:cNvPr id="5" name="Rectangle 4"/>
          <p:cNvSpPr/>
          <p:nvPr/>
        </p:nvSpPr>
        <p:spPr>
          <a:xfrm>
            <a:off x="1295400" y="1338713"/>
            <a:ext cx="6172200" cy="4681087"/>
          </a:xfrm>
          <a:prstGeom prst="rect">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9144000" cy="66294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p:nvCxnSpPr>
        <p:spPr>
          <a:xfrm>
            <a:off x="0" y="1143000"/>
            <a:ext cx="91440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21397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28650" y="198437"/>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b="1" kern="1200" dirty="0">
                <a:solidFill>
                  <a:srgbClr val="0F4D7B"/>
                </a:solidFill>
                <a:latin typeface="+mn-lt"/>
                <a:ea typeface="+mj-ea"/>
                <a:cs typeface="+mj-cs"/>
              </a:defRPr>
            </a:lvl1pPr>
          </a:lstStyle>
          <a:p>
            <a:pPr algn="ctr"/>
            <a:r>
              <a:rPr lang="en-US" sz="3200" dirty="0" smtClean="0"/>
              <a:t>ORO Core Functions</a:t>
            </a:r>
            <a:endParaRPr lang="en-US" sz="3200" dirty="0"/>
          </a:p>
        </p:txBody>
      </p:sp>
      <p:sp>
        <p:nvSpPr>
          <p:cNvPr id="7" name="TextBox 6"/>
          <p:cNvSpPr txBox="1"/>
          <p:nvPr/>
        </p:nvSpPr>
        <p:spPr>
          <a:xfrm>
            <a:off x="628650" y="1219200"/>
            <a:ext cx="7677150" cy="2769989"/>
          </a:xfrm>
          <a:prstGeom prst="rect">
            <a:avLst/>
          </a:prstGeom>
          <a:noFill/>
        </p:spPr>
        <p:txBody>
          <a:bodyPr wrap="square" rtlCol="0">
            <a:spAutoFit/>
          </a:bodyPr>
          <a:lstStyle/>
          <a:p>
            <a:pPr algn="ctr"/>
            <a:r>
              <a:rPr lang="en-US" sz="3200" b="1" dirty="0" smtClean="0">
                <a:solidFill>
                  <a:srgbClr val="0070C0"/>
                </a:solidFill>
              </a:rPr>
              <a:t>External Affairs &amp; Outreach</a:t>
            </a:r>
          </a:p>
          <a:p>
            <a:pPr algn="ctr"/>
            <a:r>
              <a:rPr lang="en-US" sz="2800" dirty="0" smtClean="0"/>
              <a:t>To effectively serve as the Agency liaison and regional leader conducting outreach, to increase knowledge about HRSA’s programs and priorities.</a:t>
            </a:r>
          </a:p>
          <a:p>
            <a:endParaRPr lang="en-US" dirty="0"/>
          </a:p>
          <a:p>
            <a:r>
              <a:rPr lang="en-US" sz="2000" b="1" i="1" dirty="0" smtClean="0">
                <a:solidFill>
                  <a:srgbClr val="0070C0"/>
                </a:solidFill>
              </a:rPr>
              <a:t>Represent HRSA: Affordable </a:t>
            </a:r>
            <a:r>
              <a:rPr lang="en-US" sz="2000" b="1" i="1" dirty="0">
                <a:solidFill>
                  <a:srgbClr val="0070C0"/>
                </a:solidFill>
              </a:rPr>
              <a:t>Care Act </a:t>
            </a:r>
            <a:r>
              <a:rPr lang="en-US" sz="2000" b="1" i="1" dirty="0" smtClean="0">
                <a:solidFill>
                  <a:srgbClr val="0070C0"/>
                </a:solidFill>
              </a:rPr>
              <a:t>Events, Tribal Consultations, National and State Conferences,</a:t>
            </a:r>
            <a:r>
              <a:rPr lang="en-US" sz="2000" b="1" i="1" dirty="0">
                <a:solidFill>
                  <a:srgbClr val="0070C0"/>
                </a:solidFill>
              </a:rPr>
              <a:t> </a:t>
            </a:r>
            <a:r>
              <a:rPr lang="en-US" sz="2000" b="1" i="1" dirty="0" smtClean="0">
                <a:solidFill>
                  <a:srgbClr val="0070C0"/>
                </a:solidFill>
              </a:rPr>
              <a:t>Ribbon </a:t>
            </a:r>
            <a:r>
              <a:rPr lang="en-US" sz="2000" b="1" i="1" dirty="0">
                <a:solidFill>
                  <a:srgbClr val="0070C0"/>
                </a:solidFill>
              </a:rPr>
              <a:t>Cutting </a:t>
            </a:r>
            <a:r>
              <a:rPr lang="en-US" sz="2000" b="1" i="1" dirty="0" smtClean="0">
                <a:solidFill>
                  <a:srgbClr val="0070C0"/>
                </a:solidFill>
              </a:rPr>
              <a:t>Ceremonies </a:t>
            </a:r>
            <a:endParaRPr lang="en-US" sz="2000" b="1" i="1" dirty="0">
              <a:solidFill>
                <a:srgbClr val="0070C0"/>
              </a:solidFill>
            </a:endParaRPr>
          </a:p>
        </p:txBody>
      </p:sp>
      <p:pic>
        <p:nvPicPr>
          <p:cNvPr id="1026" name="Picture 2" descr="http://searchengineland.com/figz/wp-content/seloads/2014/09/outreach-hands-ss-1920-800x450.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115" y="4149089"/>
            <a:ext cx="4800600" cy="2324100"/>
          </a:xfrm>
          <a:prstGeom prst="rect">
            <a:avLst/>
          </a:prstGeom>
          <a:noFill/>
          <a:ln>
            <a:solidFill>
              <a:schemeClr val="accent4"/>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2066924" y="4114800"/>
            <a:ext cx="4800601" cy="2324101"/>
          </a:xfrm>
          <a:prstGeom prst="rect">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a:off x="0" y="1138873"/>
            <a:ext cx="91440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40931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28650" y="122237"/>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b="1" kern="1200" dirty="0">
                <a:solidFill>
                  <a:srgbClr val="0F4D7B"/>
                </a:solidFill>
                <a:latin typeface="+mn-lt"/>
                <a:ea typeface="+mj-ea"/>
                <a:cs typeface="+mj-cs"/>
              </a:defRPr>
            </a:lvl1pPr>
          </a:lstStyle>
          <a:p>
            <a:pPr algn="ctr"/>
            <a:r>
              <a:rPr lang="en-US" sz="3200" dirty="0" smtClean="0"/>
              <a:t>ORO Core Functions</a:t>
            </a:r>
            <a:endParaRPr lang="en-US" sz="3200" dirty="0"/>
          </a:p>
        </p:txBody>
      </p:sp>
      <p:sp>
        <p:nvSpPr>
          <p:cNvPr id="7" name="TextBox 6"/>
          <p:cNvSpPr txBox="1"/>
          <p:nvPr/>
        </p:nvSpPr>
        <p:spPr>
          <a:xfrm>
            <a:off x="612728" y="1220450"/>
            <a:ext cx="7677150" cy="1446550"/>
          </a:xfrm>
          <a:prstGeom prst="rect">
            <a:avLst/>
          </a:prstGeom>
          <a:noFill/>
        </p:spPr>
        <p:txBody>
          <a:bodyPr wrap="square" rtlCol="0">
            <a:spAutoFit/>
          </a:bodyPr>
          <a:lstStyle/>
          <a:p>
            <a:pPr algn="ctr"/>
            <a:r>
              <a:rPr lang="en-US" sz="3200" b="1" dirty="0" smtClean="0">
                <a:solidFill>
                  <a:srgbClr val="0070C0"/>
                </a:solidFill>
              </a:rPr>
              <a:t>Strategic Stakeholder Partnerships</a:t>
            </a:r>
            <a:endParaRPr lang="en-US" sz="3200" b="1" dirty="0">
              <a:solidFill>
                <a:srgbClr val="0070C0"/>
              </a:solidFill>
            </a:endParaRPr>
          </a:p>
          <a:p>
            <a:pPr algn="ctr"/>
            <a:r>
              <a:rPr lang="en-US" sz="2800" dirty="0" smtClean="0"/>
              <a:t>To meaningfully </a:t>
            </a:r>
            <a:r>
              <a:rPr lang="en-US" sz="2800" dirty="0"/>
              <a:t>engage partners at </a:t>
            </a:r>
            <a:r>
              <a:rPr lang="en-US" sz="2800" dirty="0" smtClean="0"/>
              <a:t>federal</a:t>
            </a:r>
            <a:r>
              <a:rPr lang="en-US" sz="2800" dirty="0"/>
              <a:t>, state, and </a:t>
            </a:r>
            <a:r>
              <a:rPr lang="en-US" sz="2800" dirty="0" smtClean="0"/>
              <a:t>local levels to advance </a:t>
            </a:r>
            <a:r>
              <a:rPr lang="en-US" sz="2800" dirty="0"/>
              <a:t>HHS/HRSA </a:t>
            </a:r>
            <a:r>
              <a:rPr lang="en-US" sz="2800" dirty="0" smtClean="0"/>
              <a:t>priorities.</a:t>
            </a:r>
            <a:endParaRPr lang="en-US" sz="28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2781656"/>
            <a:ext cx="1371600" cy="125694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3276600"/>
            <a:ext cx="2514600" cy="23622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8500" y="4359791"/>
            <a:ext cx="1714499" cy="1151891"/>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86400" y="4359792"/>
            <a:ext cx="1255410" cy="1143000"/>
          </a:xfrm>
          <a:prstGeom prst="rect">
            <a:avLst/>
          </a:prstGeom>
        </p:spPr>
      </p:pic>
      <p:sp>
        <p:nvSpPr>
          <p:cNvPr id="10" name="TextBox 9"/>
          <p:cNvSpPr txBox="1"/>
          <p:nvPr/>
        </p:nvSpPr>
        <p:spPr>
          <a:xfrm>
            <a:off x="4066184" y="3291824"/>
            <a:ext cx="770238" cy="1569660"/>
          </a:xfrm>
          <a:prstGeom prst="rect">
            <a:avLst/>
          </a:prstGeom>
          <a:noFill/>
        </p:spPr>
        <p:txBody>
          <a:bodyPr wrap="square" rtlCol="0">
            <a:spAutoFit/>
          </a:bodyPr>
          <a:lstStyle/>
          <a:p>
            <a:pPr algn="ctr"/>
            <a:r>
              <a:rPr lang="en-US" sz="9600" b="1" dirty="0" smtClean="0"/>
              <a:t>+</a:t>
            </a:r>
            <a:endParaRPr lang="en-US" sz="9600" b="1" dirty="0"/>
          </a:p>
        </p:txBody>
      </p:sp>
      <p:cxnSp>
        <p:nvCxnSpPr>
          <p:cNvPr id="11" name="Straight Connector 10"/>
          <p:cNvCxnSpPr/>
          <p:nvPr/>
        </p:nvCxnSpPr>
        <p:spPr>
          <a:xfrm>
            <a:off x="0" y="1138873"/>
            <a:ext cx="91440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72645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28650" y="122237"/>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b="1" kern="1200" dirty="0">
                <a:solidFill>
                  <a:srgbClr val="0F4D7B"/>
                </a:solidFill>
                <a:latin typeface="+mn-lt"/>
                <a:ea typeface="+mj-ea"/>
                <a:cs typeface="+mj-cs"/>
              </a:defRPr>
            </a:lvl1pPr>
          </a:lstStyle>
          <a:p>
            <a:pPr algn="ctr"/>
            <a:r>
              <a:rPr lang="en-US" sz="3200" dirty="0" smtClean="0"/>
              <a:t>ORO Core Functions</a:t>
            </a:r>
            <a:endParaRPr lang="en-US" sz="3200" dirty="0"/>
          </a:p>
        </p:txBody>
      </p:sp>
      <p:sp>
        <p:nvSpPr>
          <p:cNvPr id="7" name="TextBox 6"/>
          <p:cNvSpPr txBox="1"/>
          <p:nvPr/>
        </p:nvSpPr>
        <p:spPr>
          <a:xfrm>
            <a:off x="628650" y="1217235"/>
            <a:ext cx="8058150" cy="3108543"/>
          </a:xfrm>
          <a:prstGeom prst="rect">
            <a:avLst/>
          </a:prstGeom>
          <a:noFill/>
        </p:spPr>
        <p:txBody>
          <a:bodyPr wrap="square" rtlCol="0">
            <a:spAutoFit/>
          </a:bodyPr>
          <a:lstStyle/>
          <a:p>
            <a:pPr algn="ctr"/>
            <a:r>
              <a:rPr lang="en-US" sz="3200" b="1" dirty="0" smtClean="0">
                <a:solidFill>
                  <a:srgbClr val="0070C0"/>
                </a:solidFill>
              </a:rPr>
              <a:t>Regional Surveillance</a:t>
            </a:r>
          </a:p>
          <a:p>
            <a:pPr algn="ctr"/>
            <a:r>
              <a:rPr lang="en-US" sz="2800" dirty="0" smtClean="0"/>
              <a:t>To proactively </a:t>
            </a:r>
            <a:r>
              <a:rPr lang="en-US" sz="2800" dirty="0"/>
              <a:t>identify and report critical ground-level communications and information about regional/state activities to inform HRSA’s operations, decision-making, and allocation of resources. </a:t>
            </a:r>
            <a:endParaRPr lang="en-US" sz="2800" dirty="0" smtClean="0"/>
          </a:p>
          <a:p>
            <a:pPr algn="ctr"/>
            <a:endParaRPr lang="en-US" sz="1200" dirty="0" smtClean="0"/>
          </a:p>
          <a:p>
            <a:pPr algn="ctr"/>
            <a:r>
              <a:rPr lang="en-US" sz="2000" b="1" i="1" dirty="0" smtClean="0">
                <a:solidFill>
                  <a:srgbClr val="0070C0"/>
                </a:solidFill>
              </a:rPr>
              <a:t>Examples: Environmental Snapshot, Regional Director’s Report, Public Health Emergencies</a:t>
            </a:r>
            <a:endParaRPr lang="en-US" sz="2000" b="1" i="1" dirty="0">
              <a:solidFill>
                <a:srgbClr val="0070C0"/>
              </a:solidFill>
            </a:endParaRPr>
          </a:p>
        </p:txBody>
      </p:sp>
      <p:pic>
        <p:nvPicPr>
          <p:cNvPr id="3074" name="Picture 2" descr="http://legworkinvestigations.com/wp-content/uploads/2015/04/surveillance-indiana.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2700" y="4495800"/>
            <a:ext cx="4038600" cy="199548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0" y="1138873"/>
            <a:ext cx="91440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56452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55837"/>
            <a:ext cx="9144000" cy="1325563"/>
          </a:xfrm>
        </p:spPr>
        <p:txBody>
          <a:bodyPr>
            <a:normAutofit/>
          </a:bodyPr>
          <a:lstStyle/>
          <a:p>
            <a:pPr algn="ctr"/>
            <a:r>
              <a:rPr lang="en-US" sz="4000" dirty="0" smtClean="0"/>
              <a:t>HRSA ORO Region X</a:t>
            </a:r>
            <a:br>
              <a:rPr lang="en-US" sz="4000" dirty="0" smtClean="0"/>
            </a:br>
            <a:r>
              <a:rPr lang="en-US" sz="4000" dirty="0" smtClean="0"/>
              <a:t>Tribal Highlights</a:t>
            </a:r>
            <a:endParaRPr lang="en-US" sz="4000" dirty="0"/>
          </a:p>
        </p:txBody>
      </p:sp>
      <p:sp>
        <p:nvSpPr>
          <p:cNvPr id="2" name="Slide Number Placeholder 1"/>
          <p:cNvSpPr>
            <a:spLocks noGrp="1"/>
          </p:cNvSpPr>
          <p:nvPr>
            <p:ph type="sldNum" sz="quarter" idx="12"/>
          </p:nvPr>
        </p:nvSpPr>
        <p:spPr>
          <a:xfrm>
            <a:off x="8610600" y="6553200"/>
            <a:ext cx="2057400" cy="365125"/>
          </a:xfrm>
        </p:spPr>
        <p:txBody>
          <a:bodyPr/>
          <a:lstStyle/>
          <a:p>
            <a:fld id="{F9ECA865-404D-4A57-9AC1-FD3038CC100D}" type="slidenum">
              <a:rPr lang="en-US" smtClean="0">
                <a:solidFill>
                  <a:schemeClr val="bg1"/>
                </a:solidFill>
              </a:rPr>
              <a:pPr/>
              <a:t>19</a:t>
            </a:fld>
            <a:endParaRPr lang="en-US" dirty="0">
              <a:solidFill>
                <a:schemeClr val="bg1"/>
              </a:solidFill>
            </a:endParaRPr>
          </a:p>
        </p:txBody>
      </p:sp>
      <p:grpSp>
        <p:nvGrpSpPr>
          <p:cNvPr id="7" name="Group 6"/>
          <p:cNvGrpSpPr/>
          <p:nvPr/>
        </p:nvGrpSpPr>
        <p:grpSpPr>
          <a:xfrm>
            <a:off x="3429000" y="5822164"/>
            <a:ext cx="3019372" cy="768873"/>
            <a:chOff x="3897247" y="3472126"/>
            <a:chExt cx="3019372" cy="768873"/>
          </a:xfrm>
        </p:grpSpPr>
        <p:sp>
          <p:nvSpPr>
            <p:cNvPr id="8" name="Rectangle 7" title="Strengthen HRSA Program Management and Operations"/>
            <p:cNvSpPr/>
            <p:nvPr/>
          </p:nvSpPr>
          <p:spPr>
            <a:xfrm>
              <a:off x="3897247" y="3472126"/>
              <a:ext cx="3019372" cy="768873"/>
            </a:xfrm>
            <a:prstGeom prst="rect">
              <a:avLst/>
            </a:prstGeom>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Rectangle 8"/>
            <p:cNvSpPr/>
            <p:nvPr/>
          </p:nvSpPr>
          <p:spPr>
            <a:xfrm>
              <a:off x="3897247" y="3472126"/>
              <a:ext cx="3019372" cy="76887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endParaRPr lang="en-US" sz="1800" b="1" kern="1200" dirty="0">
                <a:solidFill>
                  <a:schemeClr val="tx1">
                    <a:lumMod val="85000"/>
                    <a:lumOff val="15000"/>
                  </a:schemeClr>
                </a:solidFill>
                <a:effectLst/>
              </a:endParaRPr>
            </a:p>
          </p:txBody>
        </p:sp>
      </p:grpSp>
    </p:spTree>
    <p:extLst>
      <p:ext uri="{BB962C8B-B14F-4D97-AF65-F5344CB8AC3E}">
        <p14:creationId xmlns:p14="http://schemas.microsoft.com/office/powerpoint/2010/main" val="1162162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52600"/>
            <a:ext cx="8077200" cy="609600"/>
          </a:xfrm>
          <a:noFill/>
        </p:spPr>
        <p:txBody>
          <a:bodyPr>
            <a:noAutofit/>
          </a:bodyPr>
          <a:lstStyle/>
          <a:p>
            <a:pPr algn="ctr"/>
            <a:r>
              <a:rPr lang="en-US" sz="4800" dirty="0" smtClean="0"/>
              <a:t>Health Resources and </a:t>
            </a:r>
            <a:br>
              <a:rPr lang="en-US" sz="4800" dirty="0" smtClean="0"/>
            </a:br>
            <a:r>
              <a:rPr lang="en-US" sz="4800" dirty="0" smtClean="0"/>
              <a:t>Services Administration</a:t>
            </a:r>
            <a:br>
              <a:rPr lang="en-US" sz="4800" dirty="0" smtClean="0"/>
            </a:br>
            <a:r>
              <a:rPr lang="en-US" sz="4800" dirty="0" smtClean="0"/>
              <a:t/>
            </a:r>
            <a:br>
              <a:rPr lang="en-US" sz="4800" dirty="0" smtClean="0"/>
            </a:br>
            <a:r>
              <a:rPr lang="en-US" sz="2800" i="1" dirty="0" smtClean="0">
                <a:solidFill>
                  <a:srgbClr val="800000"/>
                </a:solidFill>
              </a:rPr>
              <a:t>I</a:t>
            </a:r>
            <a:r>
              <a:rPr lang="en-US" sz="2800" i="1" dirty="0" smtClean="0">
                <a:solidFill>
                  <a:schemeClr val="tx1"/>
                </a:solidFill>
              </a:rPr>
              <a:t>mprove </a:t>
            </a:r>
            <a:r>
              <a:rPr lang="en-US" sz="2800" i="1" dirty="0">
                <a:solidFill>
                  <a:schemeClr val="tx1"/>
                </a:solidFill>
              </a:rPr>
              <a:t>health and achieve health equity through access to quality services, a skilled health workforce and </a:t>
            </a:r>
            <a:r>
              <a:rPr lang="en-US" sz="2800" i="1" dirty="0" smtClean="0">
                <a:solidFill>
                  <a:schemeClr val="tx1"/>
                </a:solidFill>
              </a:rPr>
              <a:t>innovative.</a:t>
            </a:r>
            <a:r>
              <a:rPr lang="en-US" sz="4400" dirty="0" smtClean="0">
                <a:latin typeface="Bodoni MT" panose="02070603080606020203" pitchFamily="18" charset="0"/>
              </a:rPr>
              <a:t/>
            </a:r>
            <a:br>
              <a:rPr lang="en-US" sz="4400" dirty="0" smtClean="0">
                <a:latin typeface="Bodoni MT" panose="02070603080606020203" pitchFamily="18" charset="0"/>
              </a:rPr>
            </a:br>
            <a:r>
              <a:rPr lang="en-US" sz="4400" dirty="0" smtClean="0">
                <a:latin typeface="Bodoni MT" panose="02070603080606020203" pitchFamily="18" charset="0"/>
              </a:rPr>
              <a:t/>
            </a:r>
            <a:br>
              <a:rPr lang="en-US" sz="4400" dirty="0" smtClean="0">
                <a:latin typeface="Bodoni MT" panose="02070603080606020203" pitchFamily="18" charset="0"/>
              </a:rPr>
            </a:br>
            <a:endParaRPr lang="en-US" sz="4400" dirty="0">
              <a:latin typeface="Bodoni MT" panose="02070603080606020203" pitchFamily="18" charset="0"/>
            </a:endParaRPr>
          </a:p>
        </p:txBody>
      </p:sp>
      <p:grpSp>
        <p:nvGrpSpPr>
          <p:cNvPr id="3" name="Group 2"/>
          <p:cNvGrpSpPr/>
          <p:nvPr/>
        </p:nvGrpSpPr>
        <p:grpSpPr>
          <a:xfrm>
            <a:off x="0" y="0"/>
            <a:ext cx="9144000" cy="1371600"/>
            <a:chOff x="0" y="0"/>
            <a:chExt cx="9144000" cy="137160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20406" cy="13716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0406" y="0"/>
              <a:ext cx="1892873" cy="1371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9424" y="0"/>
              <a:ext cx="1531448" cy="13716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0872" y="0"/>
              <a:ext cx="2419857" cy="1371600"/>
            </a:xfrm>
            <a:prstGeom prst="rect">
              <a:avLst/>
            </a:prstGeom>
          </p:spPr>
        </p:pic>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r="1943"/>
            <a:stretch/>
          </p:blipFill>
          <p:spPr>
            <a:xfrm>
              <a:off x="7350729" y="0"/>
              <a:ext cx="1793271" cy="1371600"/>
            </a:xfrm>
            <a:prstGeom prst="rect">
              <a:avLst/>
            </a:prstGeom>
          </p:spPr>
        </p:pic>
      </p:grpSp>
    </p:spTree>
    <p:extLst>
      <p:ext uri="{BB962C8B-B14F-4D97-AF65-F5344CB8AC3E}">
        <p14:creationId xmlns:p14="http://schemas.microsoft.com/office/powerpoint/2010/main" val="14199033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325563"/>
          </a:xfrm>
        </p:spPr>
        <p:txBody>
          <a:bodyPr>
            <a:normAutofit/>
          </a:bodyPr>
          <a:lstStyle/>
          <a:p>
            <a:pPr algn="ctr"/>
            <a:r>
              <a:rPr lang="en-US" sz="3200" dirty="0" smtClean="0"/>
              <a:t>Regional Investments</a:t>
            </a:r>
            <a:endParaRPr lang="en-US" sz="3200" dirty="0"/>
          </a:p>
        </p:txBody>
      </p:sp>
      <p:cxnSp>
        <p:nvCxnSpPr>
          <p:cNvPr id="5" name="Straight Connector 4"/>
          <p:cNvCxnSpPr/>
          <p:nvPr/>
        </p:nvCxnSpPr>
        <p:spPr>
          <a:xfrm>
            <a:off x="0" y="1143000"/>
            <a:ext cx="91440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8610600" y="6553200"/>
            <a:ext cx="2057400" cy="365125"/>
          </a:xfrm>
        </p:spPr>
        <p:txBody>
          <a:bodyPr/>
          <a:lstStyle/>
          <a:p>
            <a:fld id="{F9ECA865-404D-4A57-9AC1-FD3038CC100D}" type="slidenum">
              <a:rPr lang="en-US" smtClean="0">
                <a:solidFill>
                  <a:schemeClr val="bg1"/>
                </a:solidFill>
              </a:rPr>
              <a:pPr/>
              <a:t>20</a:t>
            </a:fld>
            <a:endParaRPr lang="en-US" dirty="0">
              <a:solidFill>
                <a:schemeClr val="bg1"/>
              </a:solidFill>
            </a:endParaRPr>
          </a:p>
        </p:txBody>
      </p:sp>
      <p:grpSp>
        <p:nvGrpSpPr>
          <p:cNvPr id="7" name="Group 6"/>
          <p:cNvGrpSpPr/>
          <p:nvPr/>
        </p:nvGrpSpPr>
        <p:grpSpPr>
          <a:xfrm>
            <a:off x="3429000" y="5822164"/>
            <a:ext cx="3019372" cy="768873"/>
            <a:chOff x="3897247" y="3472126"/>
            <a:chExt cx="3019372" cy="768873"/>
          </a:xfrm>
        </p:grpSpPr>
        <p:sp>
          <p:nvSpPr>
            <p:cNvPr id="8" name="Rectangle 7" title="Strengthen HRSA Program Management and Operations"/>
            <p:cNvSpPr/>
            <p:nvPr/>
          </p:nvSpPr>
          <p:spPr>
            <a:xfrm>
              <a:off x="3897247" y="3472126"/>
              <a:ext cx="3019372" cy="768873"/>
            </a:xfrm>
            <a:prstGeom prst="rect">
              <a:avLst/>
            </a:prstGeom>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Rectangle 8"/>
            <p:cNvSpPr/>
            <p:nvPr/>
          </p:nvSpPr>
          <p:spPr>
            <a:xfrm>
              <a:off x="3897247" y="3472126"/>
              <a:ext cx="3019372" cy="76887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endParaRPr lang="en-US" sz="1800" b="1" kern="1200" dirty="0">
                <a:solidFill>
                  <a:schemeClr val="tx1">
                    <a:lumMod val="85000"/>
                    <a:lumOff val="15000"/>
                  </a:schemeClr>
                </a:solidFill>
                <a:effectLst/>
              </a:endParaRPr>
            </a:p>
          </p:txBody>
        </p:sp>
      </p:grpSp>
      <p:sp>
        <p:nvSpPr>
          <p:cNvPr id="10" name="TextBox 9"/>
          <p:cNvSpPr txBox="1"/>
          <p:nvPr/>
        </p:nvSpPr>
        <p:spPr>
          <a:xfrm>
            <a:off x="1066800" y="2468563"/>
            <a:ext cx="7162800" cy="2246769"/>
          </a:xfrm>
          <a:prstGeom prst="rect">
            <a:avLst/>
          </a:prstGeom>
          <a:noFill/>
        </p:spPr>
        <p:txBody>
          <a:bodyPr wrap="square" rtlCol="0">
            <a:spAutoFit/>
          </a:bodyPr>
          <a:lstStyle/>
          <a:p>
            <a:pPr algn="ctr"/>
            <a:r>
              <a:rPr lang="en-US" sz="2800" b="1" dirty="0" smtClean="0"/>
              <a:t>HRSA’s Health Center Program grantees served 261,568 American Indian and Alaska Native patients in 2015.  Also in 2015, Region X’s community health centers served 74,729 American Indian and Alaska Native patients.</a:t>
            </a:r>
            <a:endParaRPr lang="en-US" sz="2800" b="1" dirty="0"/>
          </a:p>
        </p:txBody>
      </p:sp>
    </p:spTree>
    <p:extLst>
      <p:ext uri="{BB962C8B-B14F-4D97-AF65-F5344CB8AC3E}">
        <p14:creationId xmlns:p14="http://schemas.microsoft.com/office/powerpoint/2010/main" val="34434874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
            </a:r>
            <a:br>
              <a:rPr lang="en-US" sz="2400" dirty="0" smtClean="0"/>
            </a:br>
            <a:endParaRPr lang="en-US" sz="2400" dirty="0"/>
          </a:p>
        </p:txBody>
      </p:sp>
      <p:sp>
        <p:nvSpPr>
          <p:cNvPr id="3" name="Subtitle 2"/>
          <p:cNvSpPr>
            <a:spLocks noGrp="1"/>
          </p:cNvSpPr>
          <p:nvPr>
            <p:ph idx="1"/>
          </p:nvPr>
        </p:nvSpPr>
        <p:spPr>
          <a:xfrm>
            <a:off x="1371600" y="2209800"/>
            <a:ext cx="6553200" cy="3916362"/>
          </a:xfrm>
        </p:spPr>
        <p:txBody>
          <a:bodyPr/>
          <a:lstStyle/>
          <a:p>
            <a:r>
              <a:rPr lang="en-US" sz="2800" dirty="0" smtClean="0"/>
              <a:t>HRSA’s Health Center Program grantees served over </a:t>
            </a:r>
            <a:r>
              <a:rPr lang="en-US" sz="2800" dirty="0" smtClean="0">
                <a:solidFill>
                  <a:schemeClr val="accent1">
                    <a:lumMod val="50000"/>
                  </a:schemeClr>
                </a:solidFill>
              </a:rPr>
              <a:t>259,000 American Indian and Alaska Native patients in CY 2013.</a:t>
            </a:r>
          </a:p>
          <a:p>
            <a:r>
              <a:rPr lang="en-US" sz="2800" dirty="0" smtClean="0"/>
              <a:t>Region </a:t>
            </a:r>
            <a:r>
              <a:rPr lang="en-US" sz="2800" dirty="0"/>
              <a:t>X</a:t>
            </a:r>
            <a:r>
              <a:rPr lang="en-US" sz="2800" dirty="0" smtClean="0"/>
              <a:t>’s community health centers served over </a:t>
            </a:r>
            <a:r>
              <a:rPr lang="en-US" sz="2800" dirty="0" smtClean="0">
                <a:solidFill>
                  <a:schemeClr val="accent1">
                    <a:lumMod val="50000"/>
                  </a:schemeClr>
                </a:solidFill>
              </a:rPr>
              <a:t>65,648</a:t>
            </a:r>
            <a:r>
              <a:rPr lang="en-US" sz="2800" dirty="0" smtClean="0">
                <a:solidFill>
                  <a:schemeClr val="accent2">
                    <a:lumMod val="75000"/>
                  </a:schemeClr>
                </a:solidFill>
              </a:rPr>
              <a:t> </a:t>
            </a:r>
            <a:r>
              <a:rPr lang="en-US" sz="2800" dirty="0" smtClean="0"/>
              <a:t>American Indian and Alaska Native patients in CY </a:t>
            </a:r>
            <a:r>
              <a:rPr lang="en-US" sz="2800" dirty="0" smtClean="0">
                <a:solidFill>
                  <a:schemeClr val="accent1">
                    <a:lumMod val="50000"/>
                  </a:schemeClr>
                </a:solidFill>
              </a:rPr>
              <a:t>2013</a:t>
            </a:r>
            <a:r>
              <a:rPr lang="en-US" sz="2800" dirty="0" smtClean="0"/>
              <a:t>. </a:t>
            </a:r>
            <a:endParaRPr lang="en-US" sz="2800" dirty="0"/>
          </a:p>
        </p:txBody>
      </p:sp>
      <p:sp>
        <p:nvSpPr>
          <p:cNvPr id="5" name="Title 4"/>
          <p:cNvSpPr txBox="1">
            <a:spLocks/>
          </p:cNvSpPr>
          <p:nvPr/>
        </p:nvSpPr>
        <p:spPr bwMode="auto">
          <a:xfrm>
            <a:off x="0" y="228600"/>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0F4D7B"/>
                </a:solidFill>
                <a:effectLst/>
                <a:uLnTx/>
                <a:uFillTx/>
                <a:ea typeface="+mj-ea"/>
                <a:cs typeface="+mj-cs"/>
              </a:rPr>
              <a:t>Primary</a:t>
            </a:r>
            <a:r>
              <a:rPr lang="en-US" sz="3200" b="1" kern="0" dirty="0" smtClean="0">
                <a:solidFill>
                  <a:srgbClr val="0F4D7B"/>
                </a:solidFill>
                <a:ea typeface="+mj-ea"/>
                <a:cs typeface="+mj-cs"/>
              </a:rPr>
              <a:t> Care Services</a:t>
            </a:r>
            <a:endParaRPr kumimoji="0" lang="en-US" sz="3200" b="1" i="0" u="none" strike="noStrike" kern="0" cap="none" spc="0" normalizeH="0" baseline="0" noProof="0" dirty="0">
              <a:ln>
                <a:noFill/>
              </a:ln>
              <a:solidFill>
                <a:srgbClr val="0F4D7B"/>
              </a:solidFill>
              <a:effectLst/>
              <a:uLnTx/>
              <a:uFillTx/>
              <a:ea typeface="+mj-ea"/>
              <a:cs typeface="+mj-cs"/>
            </a:endParaRPr>
          </a:p>
        </p:txBody>
      </p:sp>
      <p:sp>
        <p:nvSpPr>
          <p:cNvPr id="6" name="TextBox 5"/>
          <p:cNvSpPr txBox="1"/>
          <p:nvPr/>
        </p:nvSpPr>
        <p:spPr>
          <a:xfrm>
            <a:off x="8610600" y="6457890"/>
            <a:ext cx="544033" cy="400110"/>
          </a:xfrm>
          <a:prstGeom prst="rect">
            <a:avLst/>
          </a:prstGeom>
          <a:noFill/>
        </p:spPr>
        <p:txBody>
          <a:bodyPr wrap="square" rtlCol="0">
            <a:spAutoFit/>
          </a:bodyPr>
          <a:lstStyle/>
          <a:p>
            <a:r>
              <a:rPr lang="en-US" sz="2000" dirty="0" smtClean="0"/>
              <a:t>10</a:t>
            </a:r>
            <a:endParaRPr lang="en-US" sz="2000" dirty="0"/>
          </a:p>
        </p:txBody>
      </p:sp>
    </p:spTree>
    <p:extLst>
      <p:ext uri="{BB962C8B-B14F-4D97-AF65-F5344CB8AC3E}">
        <p14:creationId xmlns:p14="http://schemas.microsoft.com/office/powerpoint/2010/main" val="3403269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2879" y="15874"/>
            <a:ext cx="8763001" cy="1325563"/>
          </a:xfrm>
        </p:spPr>
        <p:txBody>
          <a:bodyPr/>
          <a:lstStyle/>
          <a:p>
            <a:pPr algn="ctr"/>
            <a:r>
              <a:rPr lang="en-US" dirty="0" smtClean="0"/>
              <a:t>FY16 HRSA Funding for Tribal Activities by HRSA Program</a:t>
            </a:r>
            <a:endParaRPr lang="en-US" dirty="0"/>
          </a:p>
        </p:txBody>
      </p:sp>
      <p:sp>
        <p:nvSpPr>
          <p:cNvPr id="2" name="Slide Number Placeholder 1"/>
          <p:cNvSpPr>
            <a:spLocks noGrp="1"/>
          </p:cNvSpPr>
          <p:nvPr>
            <p:ph type="sldNum" sz="quarter" idx="12"/>
          </p:nvPr>
        </p:nvSpPr>
        <p:spPr/>
        <p:txBody>
          <a:bodyPr/>
          <a:lstStyle/>
          <a:p>
            <a:fld id="{F9ECA865-404D-4A57-9AC1-FD3038CC100D}" type="slidenum">
              <a:rPr lang="en-US" smtClean="0"/>
              <a:pPr/>
              <a:t>22</a:t>
            </a:fld>
            <a:endParaRPr lang="en-US" dirty="0"/>
          </a:p>
        </p:txBody>
      </p:sp>
      <p:cxnSp>
        <p:nvCxnSpPr>
          <p:cNvPr id="5" name="Straight Connector 4"/>
          <p:cNvCxnSpPr/>
          <p:nvPr/>
        </p:nvCxnSpPr>
        <p:spPr>
          <a:xfrm>
            <a:off x="0" y="1143000"/>
            <a:ext cx="91440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3429000" y="5822164"/>
            <a:ext cx="3019372" cy="768873"/>
            <a:chOff x="3897247" y="3472126"/>
            <a:chExt cx="3019372" cy="768873"/>
          </a:xfrm>
        </p:grpSpPr>
        <p:sp>
          <p:nvSpPr>
            <p:cNvPr id="8" name="Rectangle 7" title="Strengthen HRSA Program Management and Operations"/>
            <p:cNvSpPr/>
            <p:nvPr/>
          </p:nvSpPr>
          <p:spPr>
            <a:xfrm>
              <a:off x="3897247" y="3472126"/>
              <a:ext cx="3019372" cy="768873"/>
            </a:xfrm>
            <a:prstGeom prst="rect">
              <a:avLst/>
            </a:prstGeom>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Rectangle 8"/>
            <p:cNvSpPr/>
            <p:nvPr/>
          </p:nvSpPr>
          <p:spPr>
            <a:xfrm>
              <a:off x="3897247" y="3472126"/>
              <a:ext cx="3019372" cy="76887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endParaRPr lang="en-US" sz="1800" b="1" kern="1200" dirty="0">
                <a:solidFill>
                  <a:schemeClr val="tx1">
                    <a:lumMod val="85000"/>
                    <a:lumOff val="15000"/>
                  </a:schemeClr>
                </a:solidFill>
                <a:effectLst/>
              </a:endParaRPr>
            </a:p>
          </p:txBody>
        </p:sp>
      </p:grpSp>
      <p:graphicFrame>
        <p:nvGraphicFramePr>
          <p:cNvPr id="10" name="Table 9"/>
          <p:cNvGraphicFramePr>
            <a:graphicFrameLocks noGrp="1"/>
          </p:cNvGraphicFramePr>
          <p:nvPr>
            <p:extLst>
              <p:ext uri="{D42A27DB-BD31-4B8C-83A1-F6EECF244321}">
                <p14:modId xmlns:p14="http://schemas.microsoft.com/office/powerpoint/2010/main" val="2976530455"/>
              </p:ext>
            </p:extLst>
          </p:nvPr>
        </p:nvGraphicFramePr>
        <p:xfrm>
          <a:off x="1338072" y="1457960"/>
          <a:ext cx="6281928" cy="3876040"/>
        </p:xfrm>
        <a:graphic>
          <a:graphicData uri="http://schemas.openxmlformats.org/drawingml/2006/table">
            <a:tbl>
              <a:tblPr firstRow="1" bandRow="1">
                <a:tableStyleId>{00A15C55-8517-42AA-B614-E9B94910E393}</a:tableStyleId>
              </a:tblPr>
              <a:tblGrid>
                <a:gridCol w="4453128">
                  <a:extLst>
                    <a:ext uri="{9D8B030D-6E8A-4147-A177-3AD203B41FA5}">
                      <a16:colId xmlns:a16="http://schemas.microsoft.com/office/drawing/2014/main" xmlns="" val="2962576335"/>
                    </a:ext>
                  </a:extLst>
                </a:gridCol>
                <a:gridCol w="1828800">
                  <a:extLst>
                    <a:ext uri="{9D8B030D-6E8A-4147-A177-3AD203B41FA5}">
                      <a16:colId xmlns:a16="http://schemas.microsoft.com/office/drawing/2014/main" xmlns="" val="2691219667"/>
                    </a:ext>
                  </a:extLst>
                </a:gridCol>
              </a:tblGrid>
              <a:tr h="370840">
                <a:tc>
                  <a:txBody>
                    <a:bodyPr/>
                    <a:lstStyle/>
                    <a:p>
                      <a:r>
                        <a:rPr lang="en-US" dirty="0" smtClean="0"/>
                        <a:t>HRSA Program</a:t>
                      </a:r>
                      <a:endParaRPr lang="en-US" dirty="0"/>
                    </a:p>
                  </a:txBody>
                  <a:tcPr/>
                </a:tc>
                <a:tc>
                  <a:txBody>
                    <a:bodyPr/>
                    <a:lstStyle/>
                    <a:p>
                      <a:r>
                        <a:rPr lang="en-US" dirty="0" smtClean="0"/>
                        <a:t>Funding Amount (Region</a:t>
                      </a:r>
                      <a:r>
                        <a:rPr lang="en-US" baseline="0" dirty="0" smtClean="0"/>
                        <a:t> X)</a:t>
                      </a:r>
                      <a:endParaRPr lang="en-US" dirty="0"/>
                    </a:p>
                  </a:txBody>
                  <a:tcPr/>
                </a:tc>
                <a:extLst>
                  <a:ext uri="{0D108BD9-81ED-4DB2-BD59-A6C34878D82A}">
                    <a16:rowId xmlns:a16="http://schemas.microsoft.com/office/drawing/2014/main" xmlns="" val="1172296386"/>
                  </a:ext>
                </a:extLst>
              </a:tr>
              <a:tr h="370840">
                <a:tc>
                  <a:txBody>
                    <a:bodyPr/>
                    <a:lstStyle/>
                    <a:p>
                      <a:r>
                        <a:rPr lang="en-US" b="0" dirty="0" smtClean="0"/>
                        <a:t>Health Center</a:t>
                      </a:r>
                      <a:endParaRPr lang="en-US" b="0"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0" dirty="0" smtClean="0"/>
                        <a:t>$47,992,398</a:t>
                      </a:r>
                    </a:p>
                  </a:txBody>
                  <a:tcPr/>
                </a:tc>
                <a:extLst>
                  <a:ext uri="{0D108BD9-81ED-4DB2-BD59-A6C34878D82A}">
                    <a16:rowId xmlns:a16="http://schemas.microsoft.com/office/drawing/2014/main" xmlns="" val="256900258"/>
                  </a:ext>
                </a:extLst>
              </a:tr>
              <a:tr h="370840">
                <a:tc>
                  <a:txBody>
                    <a:bodyPr/>
                    <a:lstStyle/>
                    <a:p>
                      <a:r>
                        <a:rPr lang="en-US" b="0" dirty="0" smtClean="0"/>
                        <a:t>Rural Health</a:t>
                      </a:r>
                      <a:endParaRPr lang="en-US" b="0"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0" dirty="0" smtClean="0"/>
                        <a:t>$498,804</a:t>
                      </a:r>
                    </a:p>
                  </a:txBody>
                  <a:tcPr/>
                </a:tc>
                <a:extLst>
                  <a:ext uri="{0D108BD9-81ED-4DB2-BD59-A6C34878D82A}">
                    <a16:rowId xmlns:a16="http://schemas.microsoft.com/office/drawing/2014/main" xmlns="" val="4130176085"/>
                  </a:ext>
                </a:extLst>
              </a:tr>
              <a:tr h="370840">
                <a:tc>
                  <a:txBody>
                    <a:bodyPr/>
                    <a:lstStyle/>
                    <a:p>
                      <a:r>
                        <a:rPr lang="en-US" b="0" dirty="0" smtClean="0"/>
                        <a:t>Telehealth Resource Center Grant Program</a:t>
                      </a:r>
                      <a:endParaRPr lang="en-US" b="0"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0" dirty="0" smtClean="0"/>
                        <a:t>$338,425</a:t>
                      </a:r>
                    </a:p>
                  </a:txBody>
                  <a:tcPr/>
                </a:tc>
                <a:extLst>
                  <a:ext uri="{0D108BD9-81ED-4DB2-BD59-A6C34878D82A}">
                    <a16:rowId xmlns:a16="http://schemas.microsoft.com/office/drawing/2014/main" xmlns="" val="441502786"/>
                  </a:ext>
                </a:extLst>
              </a:tr>
              <a:tr h="370840">
                <a:tc>
                  <a:txBody>
                    <a:bodyPr/>
                    <a:lstStyle/>
                    <a:p>
                      <a:r>
                        <a:rPr lang="en-US" b="0" dirty="0" smtClean="0"/>
                        <a:t>Ryan White</a:t>
                      </a:r>
                      <a:endParaRPr lang="en-US" b="0"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0" dirty="0" smtClean="0"/>
                        <a:t>$861,379</a:t>
                      </a:r>
                    </a:p>
                  </a:txBody>
                  <a:tcPr/>
                </a:tc>
                <a:extLst>
                  <a:ext uri="{0D108BD9-81ED-4DB2-BD59-A6C34878D82A}">
                    <a16:rowId xmlns:a16="http://schemas.microsoft.com/office/drawing/2014/main" xmlns="" val="740974906"/>
                  </a:ext>
                </a:extLst>
              </a:tr>
              <a:tr h="370840">
                <a:tc>
                  <a:txBody>
                    <a:bodyPr/>
                    <a:lstStyle/>
                    <a:p>
                      <a:r>
                        <a:rPr lang="en-US" b="0" dirty="0" smtClean="0"/>
                        <a:t>Geriatrics Workforce Enhancement Program</a:t>
                      </a:r>
                      <a:endParaRPr lang="en-US" b="0"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0" dirty="0" smtClean="0"/>
                        <a:t>$842,824</a:t>
                      </a:r>
                    </a:p>
                  </a:txBody>
                  <a:tcPr/>
                </a:tc>
                <a:extLst>
                  <a:ext uri="{0D108BD9-81ED-4DB2-BD59-A6C34878D82A}">
                    <a16:rowId xmlns:a16="http://schemas.microsoft.com/office/drawing/2014/main" xmlns="" val="1235030547"/>
                  </a:ext>
                </a:extLst>
              </a:tr>
              <a:tr h="370840">
                <a:tc>
                  <a:txBody>
                    <a:bodyPr/>
                    <a:lstStyle/>
                    <a:p>
                      <a:r>
                        <a:rPr lang="en-US" b="0" dirty="0" smtClean="0"/>
                        <a:t>Teaching Health Center</a:t>
                      </a:r>
                      <a:endParaRPr lang="en-US" b="0"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0" dirty="0" smtClean="0"/>
                        <a:t>$952,580</a:t>
                      </a:r>
                      <a:endParaRPr lang="en-US" b="0" dirty="0"/>
                    </a:p>
                  </a:txBody>
                  <a:tcPr/>
                </a:tc>
                <a:extLst>
                  <a:ext uri="{0D108BD9-81ED-4DB2-BD59-A6C34878D82A}">
                    <a16:rowId xmlns:a16="http://schemas.microsoft.com/office/drawing/2014/main" xmlns="" val="1802113747"/>
                  </a:ext>
                </a:extLst>
              </a:tr>
              <a:tr h="370840">
                <a:tc>
                  <a:txBody>
                    <a:bodyPr/>
                    <a:lstStyle/>
                    <a:p>
                      <a:r>
                        <a:rPr lang="en-US" b="0" dirty="0" smtClean="0"/>
                        <a:t>Capacity Development for AI/AN Serving Health</a:t>
                      </a:r>
                      <a:endParaRPr lang="en-US" b="0"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0" dirty="0" smtClean="0"/>
                        <a:t>$195,071</a:t>
                      </a:r>
                    </a:p>
                  </a:txBody>
                  <a:tcPr/>
                </a:tc>
                <a:extLst>
                  <a:ext uri="{0D108BD9-81ED-4DB2-BD59-A6C34878D82A}">
                    <a16:rowId xmlns:a16="http://schemas.microsoft.com/office/drawing/2014/main" xmlns="" val="2306804251"/>
                  </a:ext>
                </a:extLst>
              </a:tr>
              <a:tr h="370840">
                <a:tc>
                  <a:txBody>
                    <a:bodyPr/>
                    <a:lstStyle/>
                    <a:p>
                      <a:r>
                        <a:rPr lang="en-US" b="0" u="none" dirty="0" smtClean="0"/>
                        <a:t>Graduate Psychology Education</a:t>
                      </a:r>
                      <a:endParaRPr lang="en-US" b="0" u="none"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0" u="none" dirty="0" smtClean="0"/>
                        <a:t>$188,971</a:t>
                      </a:r>
                    </a:p>
                  </a:txBody>
                  <a:tcPr/>
                </a:tc>
                <a:extLst>
                  <a:ext uri="{0D108BD9-81ED-4DB2-BD59-A6C34878D82A}">
                    <a16:rowId xmlns:a16="http://schemas.microsoft.com/office/drawing/2014/main" xmlns="" val="3889654468"/>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662875260"/>
              </p:ext>
            </p:extLst>
          </p:nvPr>
        </p:nvGraphicFramePr>
        <p:xfrm>
          <a:off x="1338072" y="5378068"/>
          <a:ext cx="6281928" cy="640080"/>
        </p:xfrm>
        <a:graphic>
          <a:graphicData uri="http://schemas.openxmlformats.org/drawingml/2006/table">
            <a:tbl>
              <a:tblPr firstRow="1" bandRow="1">
                <a:tableStyleId>{00A15C55-8517-42AA-B614-E9B94910E393}</a:tableStyleId>
              </a:tblPr>
              <a:tblGrid>
                <a:gridCol w="4453128">
                  <a:extLst>
                    <a:ext uri="{9D8B030D-6E8A-4147-A177-3AD203B41FA5}">
                      <a16:colId xmlns:a16="http://schemas.microsoft.com/office/drawing/2014/main" xmlns="" val="1057046076"/>
                    </a:ext>
                  </a:extLst>
                </a:gridCol>
                <a:gridCol w="1828800">
                  <a:extLst>
                    <a:ext uri="{9D8B030D-6E8A-4147-A177-3AD203B41FA5}">
                      <a16:colId xmlns:a16="http://schemas.microsoft.com/office/drawing/2014/main" xmlns="" val="4068697191"/>
                    </a:ext>
                  </a:extLst>
                </a:gridCol>
              </a:tblGrid>
              <a:tr h="3810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TOTAL</a:t>
                      </a:r>
                    </a:p>
                    <a:p>
                      <a:endParaRPr lang="en-US" dirty="0"/>
                    </a:p>
                  </a:txBody>
                  <a:tcPr/>
                </a:tc>
                <a:tc>
                  <a:txBody>
                    <a:bodyPr/>
                    <a:lstStyle/>
                    <a:p>
                      <a:pPr algn="r"/>
                      <a:r>
                        <a:rPr lang="en-US" dirty="0" smtClean="0"/>
                        <a:t>$51,870,452</a:t>
                      </a:r>
                    </a:p>
                    <a:p>
                      <a:endParaRPr lang="en-US" dirty="0"/>
                    </a:p>
                  </a:txBody>
                  <a:tcPr/>
                </a:tc>
                <a:extLst>
                  <a:ext uri="{0D108BD9-81ED-4DB2-BD59-A6C34878D82A}">
                    <a16:rowId xmlns:a16="http://schemas.microsoft.com/office/drawing/2014/main" xmlns="" val="2953358543"/>
                  </a:ext>
                </a:extLst>
              </a:tr>
            </a:tbl>
          </a:graphicData>
        </a:graphic>
      </p:graphicFrame>
    </p:spTree>
    <p:extLst>
      <p:ext uri="{BB962C8B-B14F-4D97-AF65-F5344CB8AC3E}">
        <p14:creationId xmlns:p14="http://schemas.microsoft.com/office/powerpoint/2010/main" val="31403459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 16 HRSA Funding for Tribal Activities by State</a:t>
            </a:r>
            <a:endParaRPr lang="en-US" dirty="0"/>
          </a:p>
        </p:txBody>
      </p:sp>
      <p:sp>
        <p:nvSpPr>
          <p:cNvPr id="3" name="Slide Number Placeholder 2"/>
          <p:cNvSpPr>
            <a:spLocks noGrp="1"/>
          </p:cNvSpPr>
          <p:nvPr>
            <p:ph type="sldNum" sz="quarter" idx="12"/>
          </p:nvPr>
        </p:nvSpPr>
        <p:spPr/>
        <p:txBody>
          <a:bodyPr/>
          <a:lstStyle/>
          <a:p>
            <a:fld id="{F9ECA865-404D-4A57-9AC1-FD3038CC100D}" type="slidenum">
              <a:rPr lang="en-US" smtClean="0"/>
              <a:pPr/>
              <a:t>23</a:t>
            </a:fld>
            <a:endParaRPr lang="en-US"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593247605"/>
                  </p:ext>
                </p:extLst>
              </p:nvPr>
            </p:nvGraphicFramePr>
            <p:xfrm>
              <a:off x="914400" y="1397000"/>
              <a:ext cx="7086600" cy="3453480"/>
            </p:xfrm>
            <a:graphic>
              <a:graphicData uri="http://schemas.openxmlformats.org/drawingml/2006/table">
                <a:tbl>
                  <a:tblPr firstRow="1" lastRow="1" bandRow="1">
                    <a:tableStyleId>{00A15C55-8517-42AA-B614-E9B94910E393}</a:tableStyleId>
                  </a:tblPr>
                  <a:tblGrid>
                    <a:gridCol w="2362200">
                      <a:extLst>
                        <a:ext uri="{9D8B030D-6E8A-4147-A177-3AD203B41FA5}">
                          <a16:colId xmlns:a16="http://schemas.microsoft.com/office/drawing/2014/main" xmlns="" val="2800899928"/>
                        </a:ext>
                      </a:extLst>
                    </a:gridCol>
                    <a:gridCol w="2362200">
                      <a:extLst>
                        <a:ext uri="{9D8B030D-6E8A-4147-A177-3AD203B41FA5}">
                          <a16:colId xmlns:a16="http://schemas.microsoft.com/office/drawing/2014/main" xmlns="" val="2793595361"/>
                        </a:ext>
                      </a:extLst>
                    </a:gridCol>
                    <a:gridCol w="2362200">
                      <a:extLst>
                        <a:ext uri="{9D8B030D-6E8A-4147-A177-3AD203B41FA5}">
                          <a16:colId xmlns:a16="http://schemas.microsoft.com/office/drawing/2014/main" xmlns="" val="2251836327"/>
                        </a:ext>
                      </a:extLst>
                    </a:gridCol>
                  </a:tblGrid>
                  <a:tr h="508000">
                    <a:tc>
                      <a:txBody>
                        <a:bodyPr/>
                        <a:lstStyle/>
                        <a:p>
                          <a:r>
                            <a:rPr lang="en-US" dirty="0" smtClean="0"/>
                            <a:t>State</a:t>
                          </a:r>
                          <a:endParaRPr lang="en-US" dirty="0"/>
                        </a:p>
                      </a:txBody>
                      <a:tcPr/>
                    </a:tc>
                    <a:tc>
                      <a:txBody>
                        <a:bodyPr/>
                        <a:lstStyle/>
                        <a:p>
                          <a:r>
                            <a:rPr lang="en-US" dirty="0" smtClean="0"/>
                            <a:t>Total</a:t>
                          </a:r>
                          <a:r>
                            <a:rPr lang="en-US" baseline="0" dirty="0" smtClean="0"/>
                            <a:t> HRSA Funding for Tribal Activities</a:t>
                          </a:r>
                          <a:endParaRPr lang="en-US" dirty="0"/>
                        </a:p>
                      </a:txBody>
                      <a:tcPr/>
                    </a:tc>
                    <a:tc>
                      <a:txBody>
                        <a:bodyPr/>
                        <a:lstStyle/>
                        <a:p>
                          <a:r>
                            <a:rPr lang="en-US" dirty="0" smtClean="0"/>
                            <a:t>Total No. of Tribal Grantees</a:t>
                          </a:r>
                          <a:endParaRPr lang="en-US" dirty="0"/>
                        </a:p>
                      </a:txBody>
                      <a:tcPr/>
                    </a:tc>
                    <a:extLst>
                      <a:ext uri="{0D108BD9-81ED-4DB2-BD59-A6C34878D82A}">
                        <a16:rowId xmlns:a16="http://schemas.microsoft.com/office/drawing/2014/main" xmlns="" val="2119678144"/>
                      </a:ext>
                    </a:extLst>
                  </a:tr>
                  <a:tr h="562680">
                    <a:tc>
                      <a:txBody>
                        <a:bodyPr/>
                        <a:lstStyle/>
                        <a:p>
                          <a:r>
                            <a:rPr lang="en-US" dirty="0" smtClean="0">
                              <a:latin typeface="+mn-lt"/>
                            </a:rPr>
                            <a:t>AK</a:t>
                          </a:r>
                          <a:endParaRPr lang="en-US"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r>
                                  <a:rPr lang="en-US" dirty="0" smtClean="0">
                                    <a:latin typeface="Cambria Math" panose="02040503050406030204" pitchFamily="18" charset="0"/>
                                  </a:rPr>
                                  <m:t>$41, 839, 608</m:t>
                                </m:r>
                              </m:oMath>
                            </m:oMathPara>
                          </a14:m>
                          <a:endParaRPr lang="en-US" dirty="0">
                            <a:latin typeface="+mn-lt"/>
                          </a:endParaRPr>
                        </a:p>
                      </a:txBody>
                      <a:tcPr/>
                    </a:tc>
                    <a:tc>
                      <a:txBody>
                        <a:bodyPr/>
                        <a:lstStyle/>
                        <a:p>
                          <a:pPr algn="ctr"/>
                          <a:r>
                            <a:rPr lang="en-US" dirty="0" smtClean="0">
                              <a:latin typeface="+mn-lt"/>
                            </a:rPr>
                            <a:t>44</a:t>
                          </a:r>
                          <a:endParaRPr lang="en-US" dirty="0">
                            <a:latin typeface="+mn-lt"/>
                          </a:endParaRPr>
                        </a:p>
                      </a:txBody>
                      <a:tcPr/>
                    </a:tc>
                    <a:extLst>
                      <a:ext uri="{0D108BD9-81ED-4DB2-BD59-A6C34878D82A}">
                        <a16:rowId xmlns:a16="http://schemas.microsoft.com/office/drawing/2014/main" xmlns="" val="2638463634"/>
                      </a:ext>
                    </a:extLst>
                  </a:tr>
                  <a:tr h="562680">
                    <a:tc>
                      <a:txBody>
                        <a:bodyPr/>
                        <a:lstStyle/>
                        <a:p>
                          <a:r>
                            <a:rPr lang="en-US" dirty="0" smtClean="0">
                              <a:latin typeface="+mn-lt"/>
                            </a:rPr>
                            <a:t>ID</a:t>
                          </a:r>
                          <a:endParaRPr lang="en-US"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r>
                                  <a:rPr lang="en-US" dirty="0" smtClean="0">
                                    <a:latin typeface="Cambria Math" panose="02040503050406030204" pitchFamily="18" charset="0"/>
                                  </a:rPr>
                                  <m:t>$3,</m:t>
                                </m:r>
                                <m:r>
                                  <a:rPr lang="en-US" baseline="0" dirty="0" smtClean="0">
                                    <a:latin typeface="Cambria Math" panose="02040503050406030204" pitchFamily="18" charset="0"/>
                                  </a:rPr>
                                  <m:t> 126, 393</m:t>
                                </m:r>
                              </m:oMath>
                            </m:oMathPara>
                          </a14:m>
                          <a:endParaRPr lang="en-US" dirty="0">
                            <a:latin typeface="+mn-lt"/>
                          </a:endParaRPr>
                        </a:p>
                      </a:txBody>
                      <a:tcPr/>
                    </a:tc>
                    <a:tc>
                      <a:txBody>
                        <a:bodyPr/>
                        <a:lstStyle/>
                        <a:p>
                          <a:pPr algn="ctr"/>
                          <a:r>
                            <a:rPr lang="en-US" dirty="0" smtClean="0">
                              <a:latin typeface="+mn-lt"/>
                            </a:rPr>
                            <a:t>7</a:t>
                          </a:r>
                          <a:endParaRPr lang="en-US" dirty="0">
                            <a:latin typeface="+mn-lt"/>
                          </a:endParaRPr>
                        </a:p>
                      </a:txBody>
                      <a:tcPr/>
                    </a:tc>
                    <a:extLst>
                      <a:ext uri="{0D108BD9-81ED-4DB2-BD59-A6C34878D82A}">
                        <a16:rowId xmlns:a16="http://schemas.microsoft.com/office/drawing/2014/main" xmlns="" val="251481889"/>
                      </a:ext>
                    </a:extLst>
                  </a:tr>
                  <a:tr h="562680">
                    <a:tc>
                      <a:txBody>
                        <a:bodyPr/>
                        <a:lstStyle/>
                        <a:p>
                          <a:r>
                            <a:rPr lang="en-US" dirty="0" smtClean="0">
                              <a:latin typeface="+mn-lt"/>
                            </a:rPr>
                            <a:t>OR</a:t>
                          </a:r>
                          <a:endParaRPr lang="en-US"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r>
                                  <a:rPr lang="en-US" dirty="0" smtClean="0">
                                    <a:latin typeface="Cambria Math" panose="02040503050406030204" pitchFamily="18" charset="0"/>
                                  </a:rPr>
                                  <m:t>$1, 853, 335</m:t>
                                </m:r>
                              </m:oMath>
                            </m:oMathPara>
                          </a14:m>
                          <a:endParaRPr lang="en-US" dirty="0">
                            <a:latin typeface="+mn-lt"/>
                          </a:endParaRPr>
                        </a:p>
                      </a:txBody>
                      <a:tcPr/>
                    </a:tc>
                    <a:tc>
                      <a:txBody>
                        <a:bodyPr/>
                        <a:lstStyle/>
                        <a:p>
                          <a:pPr algn="ctr"/>
                          <a:r>
                            <a:rPr lang="en-US" dirty="0" smtClean="0">
                              <a:latin typeface="+mn-lt"/>
                            </a:rPr>
                            <a:t>3</a:t>
                          </a:r>
                          <a:endParaRPr lang="en-US" dirty="0">
                            <a:latin typeface="+mn-lt"/>
                          </a:endParaRPr>
                        </a:p>
                      </a:txBody>
                      <a:tcPr/>
                    </a:tc>
                    <a:extLst>
                      <a:ext uri="{0D108BD9-81ED-4DB2-BD59-A6C34878D82A}">
                        <a16:rowId xmlns:a16="http://schemas.microsoft.com/office/drawing/2014/main" xmlns="" val="1998079140"/>
                      </a:ext>
                    </a:extLst>
                  </a:tr>
                  <a:tr h="562680">
                    <a:tc>
                      <a:txBody>
                        <a:bodyPr/>
                        <a:lstStyle/>
                        <a:p>
                          <a:r>
                            <a:rPr lang="en-US" dirty="0" smtClean="0">
                              <a:latin typeface="+mn-lt"/>
                            </a:rPr>
                            <a:t>WA</a:t>
                          </a:r>
                          <a:endParaRPr lang="en-US"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r>
                                  <a:rPr lang="en-US" dirty="0" smtClean="0">
                                    <a:latin typeface="Cambria Math" panose="02040503050406030204" pitchFamily="18" charset="0"/>
                                  </a:rPr>
                                  <m:t>$5,051, 116</m:t>
                                </m:r>
                              </m:oMath>
                            </m:oMathPara>
                          </a14:m>
                          <a:endParaRPr lang="en-US" dirty="0">
                            <a:latin typeface="+mn-lt"/>
                          </a:endParaRPr>
                        </a:p>
                      </a:txBody>
                      <a:tcPr/>
                    </a:tc>
                    <a:tc>
                      <a:txBody>
                        <a:bodyPr/>
                        <a:lstStyle/>
                        <a:p>
                          <a:pPr algn="ctr"/>
                          <a:r>
                            <a:rPr lang="en-US" dirty="0" smtClean="0">
                              <a:latin typeface="+mn-lt"/>
                            </a:rPr>
                            <a:t>9</a:t>
                          </a:r>
                          <a:endParaRPr lang="en-US" dirty="0">
                            <a:latin typeface="+mn-lt"/>
                          </a:endParaRPr>
                        </a:p>
                      </a:txBody>
                      <a:tcPr/>
                    </a:tc>
                    <a:extLst>
                      <a:ext uri="{0D108BD9-81ED-4DB2-BD59-A6C34878D82A}">
                        <a16:rowId xmlns:a16="http://schemas.microsoft.com/office/drawing/2014/main" xmlns="" val="4071632094"/>
                      </a:ext>
                    </a:extLst>
                  </a:tr>
                  <a:tr h="562680">
                    <a:tc>
                      <a:txBody>
                        <a:bodyPr/>
                        <a:lstStyle/>
                        <a:p>
                          <a:r>
                            <a:rPr lang="en-US" dirty="0" smtClean="0"/>
                            <a:t>Total</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$51,870,452</a:t>
                          </a:r>
                          <a:endParaRPr lang="en-US"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63</a:t>
                          </a:r>
                        </a:p>
                      </a:txBody>
                      <a:tcPr/>
                    </a:tc>
                    <a:extLst>
                      <a:ext uri="{0D108BD9-81ED-4DB2-BD59-A6C34878D82A}">
                        <a16:rowId xmlns:a16="http://schemas.microsoft.com/office/drawing/2014/main" xmlns="" val="1209093281"/>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593247605"/>
                  </p:ext>
                </p:extLst>
              </p:nvPr>
            </p:nvGraphicFramePr>
            <p:xfrm>
              <a:off x="914400" y="1397000"/>
              <a:ext cx="7086600" cy="3453480"/>
            </p:xfrm>
            <a:graphic>
              <a:graphicData uri="http://schemas.openxmlformats.org/drawingml/2006/table">
                <a:tbl>
                  <a:tblPr firstRow="1" lastRow="1" bandRow="1">
                    <a:tableStyleId>{00A15C55-8517-42AA-B614-E9B94910E393}</a:tableStyleId>
                  </a:tblPr>
                  <a:tblGrid>
                    <a:gridCol w="2362200">
                      <a:extLst>
                        <a:ext uri="{9D8B030D-6E8A-4147-A177-3AD203B41FA5}">
                          <a16:colId xmlns:a16="http://schemas.microsoft.com/office/drawing/2014/main" val="2800899928"/>
                        </a:ext>
                      </a:extLst>
                    </a:gridCol>
                    <a:gridCol w="2362200">
                      <a:extLst>
                        <a:ext uri="{9D8B030D-6E8A-4147-A177-3AD203B41FA5}">
                          <a16:colId xmlns:a16="http://schemas.microsoft.com/office/drawing/2014/main" val="2793595361"/>
                        </a:ext>
                      </a:extLst>
                    </a:gridCol>
                    <a:gridCol w="2362200">
                      <a:extLst>
                        <a:ext uri="{9D8B030D-6E8A-4147-A177-3AD203B41FA5}">
                          <a16:colId xmlns:a16="http://schemas.microsoft.com/office/drawing/2014/main" val="2251836327"/>
                        </a:ext>
                      </a:extLst>
                    </a:gridCol>
                  </a:tblGrid>
                  <a:tr h="640080">
                    <a:tc>
                      <a:txBody>
                        <a:bodyPr/>
                        <a:lstStyle/>
                        <a:p>
                          <a:r>
                            <a:rPr lang="en-US" dirty="0" smtClean="0"/>
                            <a:t>State</a:t>
                          </a:r>
                          <a:endParaRPr lang="en-US" dirty="0"/>
                        </a:p>
                      </a:txBody>
                      <a:tcPr/>
                    </a:tc>
                    <a:tc>
                      <a:txBody>
                        <a:bodyPr/>
                        <a:lstStyle/>
                        <a:p>
                          <a:r>
                            <a:rPr lang="en-US" dirty="0" smtClean="0"/>
                            <a:t>Total</a:t>
                          </a:r>
                          <a:r>
                            <a:rPr lang="en-US" baseline="0" dirty="0" smtClean="0"/>
                            <a:t> HRSA Funding for Tribal Activities</a:t>
                          </a:r>
                          <a:endParaRPr lang="en-US" dirty="0"/>
                        </a:p>
                      </a:txBody>
                      <a:tcPr/>
                    </a:tc>
                    <a:tc>
                      <a:txBody>
                        <a:bodyPr/>
                        <a:lstStyle/>
                        <a:p>
                          <a:r>
                            <a:rPr lang="en-US" dirty="0" smtClean="0"/>
                            <a:t>Total No. of Tribal Grantees</a:t>
                          </a:r>
                          <a:endParaRPr lang="en-US" dirty="0"/>
                        </a:p>
                      </a:txBody>
                      <a:tcPr/>
                    </a:tc>
                    <a:extLst>
                      <a:ext uri="{0D108BD9-81ED-4DB2-BD59-A6C34878D82A}">
                        <a16:rowId xmlns:a16="http://schemas.microsoft.com/office/drawing/2014/main" val="2119678144"/>
                      </a:ext>
                    </a:extLst>
                  </a:tr>
                  <a:tr h="562680">
                    <a:tc>
                      <a:txBody>
                        <a:bodyPr/>
                        <a:lstStyle/>
                        <a:p>
                          <a:r>
                            <a:rPr lang="en-US" dirty="0" smtClean="0">
                              <a:latin typeface="+mn-lt"/>
                            </a:rPr>
                            <a:t>AK</a:t>
                          </a:r>
                          <a:endParaRPr lang="en-US" dirty="0">
                            <a:latin typeface="+mn-lt"/>
                          </a:endParaRPr>
                        </a:p>
                      </a:txBody>
                      <a:tcPr/>
                    </a:tc>
                    <a:tc>
                      <a:txBody>
                        <a:bodyPr/>
                        <a:lstStyle/>
                        <a:p>
                          <a:endParaRPr lang="en-US"/>
                        </a:p>
                      </a:txBody>
                      <a:tcPr>
                        <a:blipFill>
                          <a:blip r:embed="rId3"/>
                          <a:stretch>
                            <a:fillRect l="-100775" t="-119565" r="-101292" b="-404348"/>
                          </a:stretch>
                        </a:blipFill>
                      </a:tcPr>
                    </a:tc>
                    <a:tc>
                      <a:txBody>
                        <a:bodyPr/>
                        <a:lstStyle/>
                        <a:p>
                          <a:pPr algn="ctr"/>
                          <a:r>
                            <a:rPr lang="en-US" dirty="0" smtClean="0">
                              <a:latin typeface="+mn-lt"/>
                            </a:rPr>
                            <a:t>44</a:t>
                          </a:r>
                          <a:endParaRPr lang="en-US" dirty="0">
                            <a:latin typeface="+mn-lt"/>
                          </a:endParaRPr>
                        </a:p>
                      </a:txBody>
                      <a:tcPr/>
                    </a:tc>
                    <a:extLst>
                      <a:ext uri="{0D108BD9-81ED-4DB2-BD59-A6C34878D82A}">
                        <a16:rowId xmlns:a16="http://schemas.microsoft.com/office/drawing/2014/main" val="2638463634"/>
                      </a:ext>
                    </a:extLst>
                  </a:tr>
                  <a:tr h="562680">
                    <a:tc>
                      <a:txBody>
                        <a:bodyPr/>
                        <a:lstStyle/>
                        <a:p>
                          <a:r>
                            <a:rPr lang="en-US" dirty="0" smtClean="0">
                              <a:latin typeface="+mn-lt"/>
                            </a:rPr>
                            <a:t>ID</a:t>
                          </a:r>
                          <a:endParaRPr lang="en-US" dirty="0">
                            <a:latin typeface="+mn-lt"/>
                          </a:endParaRPr>
                        </a:p>
                      </a:txBody>
                      <a:tcPr/>
                    </a:tc>
                    <a:tc>
                      <a:txBody>
                        <a:bodyPr/>
                        <a:lstStyle/>
                        <a:p>
                          <a:endParaRPr lang="en-US"/>
                        </a:p>
                      </a:txBody>
                      <a:tcPr>
                        <a:blipFill>
                          <a:blip r:embed="rId3"/>
                          <a:stretch>
                            <a:fillRect l="-100775" t="-217204" r="-101292" b="-300000"/>
                          </a:stretch>
                        </a:blipFill>
                      </a:tcPr>
                    </a:tc>
                    <a:tc>
                      <a:txBody>
                        <a:bodyPr/>
                        <a:lstStyle/>
                        <a:p>
                          <a:pPr algn="ctr"/>
                          <a:r>
                            <a:rPr lang="en-US" dirty="0" smtClean="0">
                              <a:latin typeface="+mn-lt"/>
                            </a:rPr>
                            <a:t>7</a:t>
                          </a:r>
                          <a:endParaRPr lang="en-US" dirty="0">
                            <a:latin typeface="+mn-lt"/>
                          </a:endParaRPr>
                        </a:p>
                      </a:txBody>
                      <a:tcPr/>
                    </a:tc>
                    <a:extLst>
                      <a:ext uri="{0D108BD9-81ED-4DB2-BD59-A6C34878D82A}">
                        <a16:rowId xmlns:a16="http://schemas.microsoft.com/office/drawing/2014/main" val="251481889"/>
                      </a:ext>
                    </a:extLst>
                  </a:tr>
                  <a:tr h="562680">
                    <a:tc>
                      <a:txBody>
                        <a:bodyPr/>
                        <a:lstStyle/>
                        <a:p>
                          <a:r>
                            <a:rPr lang="en-US" dirty="0" smtClean="0">
                              <a:latin typeface="+mn-lt"/>
                            </a:rPr>
                            <a:t>OR</a:t>
                          </a:r>
                          <a:endParaRPr lang="en-US" dirty="0">
                            <a:latin typeface="+mn-lt"/>
                          </a:endParaRPr>
                        </a:p>
                      </a:txBody>
                      <a:tcPr/>
                    </a:tc>
                    <a:tc>
                      <a:txBody>
                        <a:bodyPr/>
                        <a:lstStyle/>
                        <a:p>
                          <a:endParaRPr lang="en-US"/>
                        </a:p>
                      </a:txBody>
                      <a:tcPr>
                        <a:blipFill>
                          <a:blip r:embed="rId3"/>
                          <a:stretch>
                            <a:fillRect l="-100775" t="-320652" r="-101292" b="-203261"/>
                          </a:stretch>
                        </a:blipFill>
                      </a:tcPr>
                    </a:tc>
                    <a:tc>
                      <a:txBody>
                        <a:bodyPr/>
                        <a:lstStyle/>
                        <a:p>
                          <a:pPr algn="ctr"/>
                          <a:r>
                            <a:rPr lang="en-US" dirty="0" smtClean="0">
                              <a:latin typeface="+mn-lt"/>
                            </a:rPr>
                            <a:t>3</a:t>
                          </a:r>
                          <a:endParaRPr lang="en-US" dirty="0">
                            <a:latin typeface="+mn-lt"/>
                          </a:endParaRPr>
                        </a:p>
                      </a:txBody>
                      <a:tcPr/>
                    </a:tc>
                    <a:extLst>
                      <a:ext uri="{0D108BD9-81ED-4DB2-BD59-A6C34878D82A}">
                        <a16:rowId xmlns:a16="http://schemas.microsoft.com/office/drawing/2014/main" val="1998079140"/>
                      </a:ext>
                    </a:extLst>
                  </a:tr>
                  <a:tr h="562680">
                    <a:tc>
                      <a:txBody>
                        <a:bodyPr/>
                        <a:lstStyle/>
                        <a:p>
                          <a:r>
                            <a:rPr lang="en-US" dirty="0" smtClean="0">
                              <a:latin typeface="+mn-lt"/>
                            </a:rPr>
                            <a:t>WA</a:t>
                          </a:r>
                          <a:endParaRPr lang="en-US" dirty="0">
                            <a:latin typeface="+mn-lt"/>
                          </a:endParaRPr>
                        </a:p>
                      </a:txBody>
                      <a:tcPr/>
                    </a:tc>
                    <a:tc>
                      <a:txBody>
                        <a:bodyPr/>
                        <a:lstStyle/>
                        <a:p>
                          <a:endParaRPr lang="en-US"/>
                        </a:p>
                      </a:txBody>
                      <a:tcPr>
                        <a:blipFill>
                          <a:blip r:embed="rId3"/>
                          <a:stretch>
                            <a:fillRect l="-100775" t="-416129" r="-101292" b="-101075"/>
                          </a:stretch>
                        </a:blipFill>
                      </a:tcPr>
                    </a:tc>
                    <a:tc>
                      <a:txBody>
                        <a:bodyPr/>
                        <a:lstStyle/>
                        <a:p>
                          <a:pPr algn="ctr"/>
                          <a:r>
                            <a:rPr lang="en-US" dirty="0" smtClean="0">
                              <a:latin typeface="+mn-lt"/>
                            </a:rPr>
                            <a:t>9</a:t>
                          </a:r>
                          <a:endParaRPr lang="en-US" dirty="0">
                            <a:latin typeface="+mn-lt"/>
                          </a:endParaRPr>
                        </a:p>
                      </a:txBody>
                      <a:tcPr/>
                    </a:tc>
                    <a:extLst>
                      <a:ext uri="{0D108BD9-81ED-4DB2-BD59-A6C34878D82A}">
                        <a16:rowId xmlns:a16="http://schemas.microsoft.com/office/drawing/2014/main" val="4071632094"/>
                      </a:ext>
                    </a:extLst>
                  </a:tr>
                  <a:tr h="562680">
                    <a:tc>
                      <a:txBody>
                        <a:bodyPr/>
                        <a:lstStyle/>
                        <a:p>
                          <a:r>
                            <a:rPr lang="en-US" dirty="0" smtClean="0"/>
                            <a:t>Total</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$51,870,452</a:t>
                          </a:r>
                          <a:endParaRPr lang="en-US"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63</a:t>
                          </a:r>
                        </a:p>
                      </a:txBody>
                      <a:tcPr/>
                    </a:tc>
                    <a:extLst>
                      <a:ext uri="{0D108BD9-81ED-4DB2-BD59-A6C34878D82A}">
                        <a16:rowId xmlns:a16="http://schemas.microsoft.com/office/drawing/2014/main" val="1209093281"/>
                      </a:ext>
                    </a:extLst>
                  </a:tr>
                </a:tbl>
              </a:graphicData>
            </a:graphic>
          </p:graphicFrame>
        </mc:Fallback>
      </mc:AlternateContent>
    </p:spTree>
    <p:extLst>
      <p:ext uri="{BB962C8B-B14F-4D97-AF65-F5344CB8AC3E}">
        <p14:creationId xmlns:p14="http://schemas.microsoft.com/office/powerpoint/2010/main" val="16738676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National Health Service Corps</a:t>
            </a:r>
            <a:br>
              <a:rPr lang="en-US" dirty="0" smtClean="0"/>
            </a:br>
            <a:r>
              <a:rPr lang="en-US" dirty="0" smtClean="0"/>
              <a:t>(AK, ID, OR, WA) </a:t>
            </a:r>
            <a:endParaRPr lang="en-US" dirty="0"/>
          </a:p>
        </p:txBody>
      </p:sp>
      <p:sp>
        <p:nvSpPr>
          <p:cNvPr id="6" name="TextBox 5"/>
          <p:cNvSpPr txBox="1"/>
          <p:nvPr/>
        </p:nvSpPr>
        <p:spPr>
          <a:xfrm>
            <a:off x="8773633" y="6457890"/>
            <a:ext cx="381000" cy="400110"/>
          </a:xfrm>
          <a:prstGeom prst="rect">
            <a:avLst/>
          </a:prstGeom>
          <a:noFill/>
        </p:spPr>
        <p:txBody>
          <a:bodyPr wrap="square" rtlCol="0">
            <a:spAutoFit/>
          </a:bodyPr>
          <a:lstStyle/>
          <a:p>
            <a:r>
              <a:rPr lang="en-US" sz="2000" dirty="0"/>
              <a:t>9</a:t>
            </a:r>
          </a:p>
        </p:txBody>
      </p:sp>
      <p:graphicFrame>
        <p:nvGraphicFramePr>
          <p:cNvPr id="2" name="Table 1"/>
          <p:cNvGraphicFramePr>
            <a:graphicFrameLocks noGrp="1"/>
          </p:cNvGraphicFramePr>
          <p:nvPr>
            <p:extLst>
              <p:ext uri="{D42A27DB-BD31-4B8C-83A1-F6EECF244321}">
                <p14:modId xmlns:p14="http://schemas.microsoft.com/office/powerpoint/2010/main" val="1618875665"/>
              </p:ext>
            </p:extLst>
          </p:nvPr>
        </p:nvGraphicFramePr>
        <p:xfrm>
          <a:off x="457200" y="1742735"/>
          <a:ext cx="8164034" cy="2295865"/>
        </p:xfrm>
        <a:graphic>
          <a:graphicData uri="http://schemas.openxmlformats.org/drawingml/2006/table">
            <a:tbl>
              <a:tblPr firstRow="1" bandRow="1">
                <a:tableStyleId>{00A15C55-8517-42AA-B614-E9B94910E393}</a:tableStyleId>
              </a:tblPr>
              <a:tblGrid>
                <a:gridCol w="3810000">
                  <a:extLst>
                    <a:ext uri="{9D8B030D-6E8A-4147-A177-3AD203B41FA5}">
                      <a16:colId xmlns:a16="http://schemas.microsoft.com/office/drawing/2014/main" xmlns="" val="20000"/>
                    </a:ext>
                  </a:extLst>
                </a:gridCol>
                <a:gridCol w="914400">
                  <a:extLst>
                    <a:ext uri="{9D8B030D-6E8A-4147-A177-3AD203B41FA5}">
                      <a16:colId xmlns:a16="http://schemas.microsoft.com/office/drawing/2014/main" xmlns="" val="20001"/>
                    </a:ext>
                  </a:extLst>
                </a:gridCol>
                <a:gridCol w="990600">
                  <a:extLst>
                    <a:ext uri="{9D8B030D-6E8A-4147-A177-3AD203B41FA5}">
                      <a16:colId xmlns:a16="http://schemas.microsoft.com/office/drawing/2014/main" xmlns="" val="20002"/>
                    </a:ext>
                  </a:extLst>
                </a:gridCol>
                <a:gridCol w="1066800">
                  <a:extLst>
                    <a:ext uri="{9D8B030D-6E8A-4147-A177-3AD203B41FA5}">
                      <a16:colId xmlns:a16="http://schemas.microsoft.com/office/drawing/2014/main" xmlns="" val="20003"/>
                    </a:ext>
                  </a:extLst>
                </a:gridCol>
                <a:gridCol w="1382234">
                  <a:extLst>
                    <a:ext uri="{9D8B030D-6E8A-4147-A177-3AD203B41FA5}">
                      <a16:colId xmlns:a16="http://schemas.microsoft.com/office/drawing/2014/main" xmlns="" val="20004"/>
                    </a:ext>
                  </a:extLst>
                </a:gridCol>
              </a:tblGrid>
              <a:tr h="599735">
                <a:tc>
                  <a:txBody>
                    <a:bodyPr/>
                    <a:lstStyle/>
                    <a:p>
                      <a:pPr marL="0" marR="0">
                        <a:spcBef>
                          <a:spcPts val="0"/>
                        </a:spcBef>
                        <a:spcAft>
                          <a:spcPts val="0"/>
                        </a:spcAft>
                      </a:pPr>
                      <a:r>
                        <a:rPr lang="en-US" sz="1800" dirty="0">
                          <a:effectLst/>
                        </a:rPr>
                        <a:t> </a:t>
                      </a:r>
                      <a:endParaRPr lang="en-US" sz="1600" dirty="0">
                        <a:effectLst/>
                        <a:latin typeface="Calibri"/>
                        <a:ea typeface="Times New Roman"/>
                        <a:cs typeface="Times New Roman"/>
                      </a:endParaRPr>
                    </a:p>
                  </a:txBody>
                  <a:tcPr marL="59166" marR="59166" marT="0" marB="0"/>
                </a:tc>
                <a:tc>
                  <a:txBody>
                    <a:bodyPr/>
                    <a:lstStyle/>
                    <a:p>
                      <a:pPr marL="0" marR="0" algn="ctr">
                        <a:spcBef>
                          <a:spcPts val="0"/>
                        </a:spcBef>
                        <a:spcAft>
                          <a:spcPts val="0"/>
                        </a:spcAft>
                      </a:pPr>
                      <a:r>
                        <a:rPr lang="en-US" sz="1800" dirty="0">
                          <a:effectLst/>
                        </a:rPr>
                        <a:t>Alaska</a:t>
                      </a:r>
                      <a:endParaRPr lang="en-US" sz="1600" dirty="0">
                        <a:effectLst/>
                        <a:latin typeface="Calibri"/>
                        <a:ea typeface="Times New Roman"/>
                        <a:cs typeface="Times New Roman"/>
                      </a:endParaRPr>
                    </a:p>
                  </a:txBody>
                  <a:tcPr marL="59166" marR="59166" marT="0" marB="0"/>
                </a:tc>
                <a:tc>
                  <a:txBody>
                    <a:bodyPr/>
                    <a:lstStyle/>
                    <a:p>
                      <a:pPr marL="0" marR="0" algn="ctr">
                        <a:spcBef>
                          <a:spcPts val="0"/>
                        </a:spcBef>
                        <a:spcAft>
                          <a:spcPts val="0"/>
                        </a:spcAft>
                      </a:pPr>
                      <a:r>
                        <a:rPr lang="en-US" sz="1800" dirty="0">
                          <a:effectLst/>
                        </a:rPr>
                        <a:t>Idaho</a:t>
                      </a:r>
                      <a:endParaRPr lang="en-US" sz="1600" dirty="0">
                        <a:effectLst/>
                        <a:latin typeface="Calibri"/>
                        <a:ea typeface="Times New Roman"/>
                        <a:cs typeface="Times New Roman"/>
                      </a:endParaRPr>
                    </a:p>
                  </a:txBody>
                  <a:tcPr marL="59166" marR="59166" marT="0" marB="0"/>
                </a:tc>
                <a:tc>
                  <a:txBody>
                    <a:bodyPr/>
                    <a:lstStyle/>
                    <a:p>
                      <a:pPr marL="0" marR="0" algn="ctr">
                        <a:spcBef>
                          <a:spcPts val="0"/>
                        </a:spcBef>
                        <a:spcAft>
                          <a:spcPts val="0"/>
                        </a:spcAft>
                      </a:pPr>
                      <a:r>
                        <a:rPr lang="en-US" sz="1800" dirty="0">
                          <a:effectLst/>
                        </a:rPr>
                        <a:t>Oregon</a:t>
                      </a:r>
                      <a:endParaRPr lang="en-US" sz="1600" dirty="0">
                        <a:effectLst/>
                        <a:latin typeface="Calibri"/>
                        <a:ea typeface="Times New Roman"/>
                        <a:cs typeface="Times New Roman"/>
                      </a:endParaRPr>
                    </a:p>
                  </a:txBody>
                  <a:tcPr marL="59166" marR="59166" marT="0" marB="0"/>
                </a:tc>
                <a:tc>
                  <a:txBody>
                    <a:bodyPr/>
                    <a:lstStyle/>
                    <a:p>
                      <a:pPr marL="0" marR="0" algn="ctr">
                        <a:spcBef>
                          <a:spcPts val="0"/>
                        </a:spcBef>
                        <a:spcAft>
                          <a:spcPts val="0"/>
                        </a:spcAft>
                      </a:pPr>
                      <a:r>
                        <a:rPr lang="en-US" sz="1800" dirty="0">
                          <a:effectLst/>
                        </a:rPr>
                        <a:t>Washington</a:t>
                      </a:r>
                      <a:endParaRPr lang="en-US" sz="1600" dirty="0">
                        <a:effectLst/>
                        <a:latin typeface="Calibri"/>
                        <a:ea typeface="Times New Roman"/>
                        <a:cs typeface="Times New Roman"/>
                      </a:endParaRPr>
                    </a:p>
                  </a:txBody>
                  <a:tcPr marL="59166" marR="59166" marT="0" marB="0"/>
                </a:tc>
                <a:extLst>
                  <a:ext uri="{0D108BD9-81ED-4DB2-BD59-A6C34878D82A}">
                    <a16:rowId xmlns:a16="http://schemas.microsoft.com/office/drawing/2014/main" xmlns="" val="10000"/>
                  </a:ext>
                </a:extLst>
              </a:tr>
              <a:tr h="467065">
                <a:tc>
                  <a:txBody>
                    <a:bodyPr/>
                    <a:lstStyle/>
                    <a:p>
                      <a:pPr marL="0" marR="0">
                        <a:spcBef>
                          <a:spcPts val="0"/>
                        </a:spcBef>
                        <a:spcAft>
                          <a:spcPts val="0"/>
                        </a:spcAft>
                      </a:pPr>
                      <a:r>
                        <a:rPr lang="en-US" sz="1800" dirty="0">
                          <a:effectLst/>
                        </a:rPr>
                        <a:t>Total Tribal/IHS Site Approved*</a:t>
                      </a:r>
                      <a:endParaRPr lang="en-US" sz="1600" dirty="0">
                        <a:effectLst/>
                        <a:latin typeface="Calibri"/>
                        <a:ea typeface="Times New Roman"/>
                        <a:cs typeface="Times New Roman"/>
                      </a:endParaRPr>
                    </a:p>
                  </a:txBody>
                  <a:tcPr marL="59166" marR="59166" marT="0" marB="0"/>
                </a:tc>
                <a:tc>
                  <a:txBody>
                    <a:bodyPr/>
                    <a:lstStyle/>
                    <a:p>
                      <a:pPr marL="0" marR="0" algn="r">
                        <a:spcBef>
                          <a:spcPts val="0"/>
                        </a:spcBef>
                        <a:spcAft>
                          <a:spcPts val="0"/>
                        </a:spcAft>
                      </a:pPr>
                      <a:r>
                        <a:rPr lang="en-US" sz="1800" dirty="0">
                          <a:effectLst/>
                        </a:rPr>
                        <a:t>160</a:t>
                      </a:r>
                      <a:endParaRPr lang="en-US" sz="1600" dirty="0">
                        <a:effectLst/>
                        <a:latin typeface="Calibri"/>
                        <a:ea typeface="Times New Roman"/>
                        <a:cs typeface="Times New Roman"/>
                      </a:endParaRPr>
                    </a:p>
                  </a:txBody>
                  <a:tcPr marL="59166" marR="59166" marT="0" marB="0" anchor="ctr"/>
                </a:tc>
                <a:tc>
                  <a:txBody>
                    <a:bodyPr/>
                    <a:lstStyle/>
                    <a:p>
                      <a:pPr marL="0" marR="0" algn="r">
                        <a:spcBef>
                          <a:spcPts val="0"/>
                        </a:spcBef>
                        <a:spcAft>
                          <a:spcPts val="0"/>
                        </a:spcAft>
                      </a:pPr>
                      <a:r>
                        <a:rPr lang="en-US" sz="1800" dirty="0">
                          <a:effectLst/>
                        </a:rPr>
                        <a:t>5</a:t>
                      </a:r>
                      <a:endParaRPr lang="en-US" sz="1600" dirty="0">
                        <a:effectLst/>
                        <a:latin typeface="Calibri"/>
                        <a:ea typeface="Times New Roman"/>
                        <a:cs typeface="Times New Roman"/>
                      </a:endParaRPr>
                    </a:p>
                  </a:txBody>
                  <a:tcPr marL="59166" marR="59166" marT="0" marB="0" anchor="ctr"/>
                </a:tc>
                <a:tc>
                  <a:txBody>
                    <a:bodyPr/>
                    <a:lstStyle/>
                    <a:p>
                      <a:pPr marL="0" marR="0" algn="r">
                        <a:spcBef>
                          <a:spcPts val="0"/>
                        </a:spcBef>
                        <a:spcAft>
                          <a:spcPts val="0"/>
                        </a:spcAft>
                      </a:pPr>
                      <a:r>
                        <a:rPr lang="en-US" sz="1800" dirty="0">
                          <a:effectLst/>
                        </a:rPr>
                        <a:t>19</a:t>
                      </a:r>
                      <a:endParaRPr lang="en-US" sz="1600" dirty="0">
                        <a:effectLst/>
                        <a:latin typeface="Calibri"/>
                        <a:ea typeface="Times New Roman"/>
                        <a:cs typeface="Times New Roman"/>
                      </a:endParaRPr>
                    </a:p>
                  </a:txBody>
                  <a:tcPr marL="59166" marR="59166" marT="0" marB="0" anchor="ctr"/>
                </a:tc>
                <a:tc>
                  <a:txBody>
                    <a:bodyPr/>
                    <a:lstStyle/>
                    <a:p>
                      <a:pPr marL="0" marR="0" algn="r">
                        <a:spcBef>
                          <a:spcPts val="0"/>
                        </a:spcBef>
                        <a:spcAft>
                          <a:spcPts val="0"/>
                        </a:spcAft>
                      </a:pPr>
                      <a:r>
                        <a:rPr lang="en-US" sz="1800" dirty="0">
                          <a:effectLst/>
                        </a:rPr>
                        <a:t>48</a:t>
                      </a:r>
                      <a:endParaRPr lang="en-US" sz="1600" dirty="0">
                        <a:effectLst/>
                        <a:latin typeface="Calibri"/>
                        <a:ea typeface="Times New Roman"/>
                        <a:cs typeface="Times New Roman"/>
                      </a:endParaRPr>
                    </a:p>
                  </a:txBody>
                  <a:tcPr marL="59166" marR="59166" marT="0" marB="0" anchor="ctr"/>
                </a:tc>
                <a:extLst>
                  <a:ext uri="{0D108BD9-81ED-4DB2-BD59-A6C34878D82A}">
                    <a16:rowId xmlns:a16="http://schemas.microsoft.com/office/drawing/2014/main" xmlns="" val="10001"/>
                  </a:ext>
                </a:extLst>
              </a:tr>
              <a:tr h="629330">
                <a:tc>
                  <a:txBody>
                    <a:bodyPr/>
                    <a:lstStyle/>
                    <a:p>
                      <a:pPr marL="0" marR="0">
                        <a:spcBef>
                          <a:spcPts val="0"/>
                        </a:spcBef>
                        <a:spcAft>
                          <a:spcPts val="0"/>
                        </a:spcAft>
                      </a:pPr>
                      <a:r>
                        <a:rPr lang="en-US" sz="1800" dirty="0">
                          <a:effectLst/>
                        </a:rPr>
                        <a:t>Total Number of NHSC Loan Repayment Program  Participants*</a:t>
                      </a:r>
                      <a:endParaRPr lang="en-US" sz="1600" dirty="0">
                        <a:effectLst/>
                        <a:latin typeface="Calibri"/>
                        <a:ea typeface="Times New Roman"/>
                        <a:cs typeface="Times New Roman"/>
                      </a:endParaRPr>
                    </a:p>
                  </a:txBody>
                  <a:tcPr marL="59166" marR="59166" marT="0" marB="0"/>
                </a:tc>
                <a:tc>
                  <a:txBody>
                    <a:bodyPr/>
                    <a:lstStyle/>
                    <a:p>
                      <a:pPr marL="0" marR="0" algn="r">
                        <a:spcBef>
                          <a:spcPts val="0"/>
                        </a:spcBef>
                        <a:spcAft>
                          <a:spcPts val="0"/>
                        </a:spcAft>
                      </a:pPr>
                      <a:r>
                        <a:rPr lang="en-US" sz="1800" dirty="0">
                          <a:effectLst/>
                        </a:rPr>
                        <a:t>38</a:t>
                      </a:r>
                      <a:endParaRPr lang="en-US" sz="1600" dirty="0">
                        <a:effectLst/>
                        <a:latin typeface="Calibri"/>
                        <a:ea typeface="Times New Roman"/>
                        <a:cs typeface="Times New Roman"/>
                      </a:endParaRPr>
                    </a:p>
                  </a:txBody>
                  <a:tcPr marL="59166" marR="59166" marT="0" marB="0" anchor="ctr"/>
                </a:tc>
                <a:tc>
                  <a:txBody>
                    <a:bodyPr/>
                    <a:lstStyle/>
                    <a:p>
                      <a:pPr marL="0" marR="0" algn="r">
                        <a:spcBef>
                          <a:spcPts val="0"/>
                        </a:spcBef>
                        <a:spcAft>
                          <a:spcPts val="0"/>
                        </a:spcAft>
                      </a:pPr>
                      <a:r>
                        <a:rPr lang="en-US" sz="1800" dirty="0">
                          <a:effectLst/>
                        </a:rPr>
                        <a:t>2</a:t>
                      </a:r>
                      <a:endParaRPr lang="en-US" sz="1600" dirty="0">
                        <a:effectLst/>
                        <a:latin typeface="Calibri"/>
                        <a:ea typeface="Times New Roman"/>
                        <a:cs typeface="Times New Roman"/>
                      </a:endParaRPr>
                    </a:p>
                  </a:txBody>
                  <a:tcPr marL="59166" marR="59166" marT="0" marB="0" anchor="ctr"/>
                </a:tc>
                <a:tc>
                  <a:txBody>
                    <a:bodyPr/>
                    <a:lstStyle/>
                    <a:p>
                      <a:pPr marL="0" marR="0" algn="r">
                        <a:spcBef>
                          <a:spcPts val="0"/>
                        </a:spcBef>
                        <a:spcAft>
                          <a:spcPts val="0"/>
                        </a:spcAft>
                      </a:pPr>
                      <a:r>
                        <a:rPr lang="en-US" sz="1800" dirty="0">
                          <a:effectLst/>
                        </a:rPr>
                        <a:t>6</a:t>
                      </a:r>
                      <a:endParaRPr lang="en-US" sz="1600" dirty="0">
                        <a:effectLst/>
                        <a:latin typeface="Calibri"/>
                        <a:ea typeface="Times New Roman"/>
                        <a:cs typeface="Times New Roman"/>
                      </a:endParaRPr>
                    </a:p>
                  </a:txBody>
                  <a:tcPr marL="59166" marR="59166" marT="0" marB="0" anchor="ctr"/>
                </a:tc>
                <a:tc>
                  <a:txBody>
                    <a:bodyPr/>
                    <a:lstStyle/>
                    <a:p>
                      <a:pPr marL="0" marR="0" algn="r">
                        <a:spcBef>
                          <a:spcPts val="0"/>
                        </a:spcBef>
                        <a:spcAft>
                          <a:spcPts val="0"/>
                        </a:spcAft>
                      </a:pPr>
                      <a:r>
                        <a:rPr lang="en-US" sz="1800" dirty="0">
                          <a:effectLst/>
                        </a:rPr>
                        <a:t>20</a:t>
                      </a:r>
                      <a:endParaRPr lang="en-US" sz="1600" dirty="0">
                        <a:effectLst/>
                        <a:latin typeface="Calibri"/>
                        <a:ea typeface="Times New Roman"/>
                        <a:cs typeface="Times New Roman"/>
                      </a:endParaRPr>
                    </a:p>
                  </a:txBody>
                  <a:tcPr marL="59166" marR="59166" marT="0" marB="0" anchor="ctr"/>
                </a:tc>
                <a:extLst>
                  <a:ext uri="{0D108BD9-81ED-4DB2-BD59-A6C34878D82A}">
                    <a16:rowId xmlns:a16="http://schemas.microsoft.com/office/drawing/2014/main" xmlns="" val="10002"/>
                  </a:ext>
                </a:extLst>
              </a:tr>
              <a:tr h="599735">
                <a:tc>
                  <a:txBody>
                    <a:bodyPr/>
                    <a:lstStyle/>
                    <a:p>
                      <a:pPr marL="0" marR="0">
                        <a:spcBef>
                          <a:spcPts val="0"/>
                        </a:spcBef>
                        <a:spcAft>
                          <a:spcPts val="0"/>
                        </a:spcAft>
                      </a:pPr>
                      <a:r>
                        <a:rPr lang="en-US" sz="1800" dirty="0">
                          <a:effectLst/>
                        </a:rPr>
                        <a:t>Total Number of NHSC Scholarship Program Participants*</a:t>
                      </a:r>
                      <a:endParaRPr lang="en-US" sz="1600" dirty="0">
                        <a:effectLst/>
                        <a:latin typeface="Calibri"/>
                        <a:ea typeface="Times New Roman"/>
                        <a:cs typeface="Times New Roman"/>
                      </a:endParaRPr>
                    </a:p>
                  </a:txBody>
                  <a:tcPr marL="59166" marR="59166" marT="0" marB="0"/>
                </a:tc>
                <a:tc>
                  <a:txBody>
                    <a:bodyPr/>
                    <a:lstStyle/>
                    <a:p>
                      <a:pPr marL="0" marR="0" algn="r">
                        <a:spcBef>
                          <a:spcPts val="0"/>
                        </a:spcBef>
                        <a:spcAft>
                          <a:spcPts val="0"/>
                        </a:spcAft>
                      </a:pPr>
                      <a:r>
                        <a:rPr lang="en-US" sz="1800" dirty="0">
                          <a:effectLst/>
                        </a:rPr>
                        <a:t>3</a:t>
                      </a:r>
                      <a:endParaRPr lang="en-US" sz="1600" dirty="0">
                        <a:effectLst/>
                        <a:latin typeface="Calibri"/>
                        <a:ea typeface="Times New Roman"/>
                        <a:cs typeface="Times New Roman"/>
                      </a:endParaRPr>
                    </a:p>
                  </a:txBody>
                  <a:tcPr marL="59166" marR="59166" marT="0" marB="0" anchor="ctr"/>
                </a:tc>
                <a:tc>
                  <a:txBody>
                    <a:bodyPr/>
                    <a:lstStyle/>
                    <a:p>
                      <a:pPr marL="0" marR="0" algn="r">
                        <a:spcBef>
                          <a:spcPts val="0"/>
                        </a:spcBef>
                        <a:spcAft>
                          <a:spcPts val="0"/>
                        </a:spcAft>
                      </a:pPr>
                      <a:r>
                        <a:rPr lang="en-US" sz="1800" dirty="0">
                          <a:effectLst/>
                        </a:rPr>
                        <a:t>0</a:t>
                      </a:r>
                      <a:endParaRPr lang="en-US" sz="1600" dirty="0">
                        <a:effectLst/>
                        <a:latin typeface="Calibri"/>
                        <a:ea typeface="Times New Roman"/>
                        <a:cs typeface="Times New Roman"/>
                      </a:endParaRPr>
                    </a:p>
                  </a:txBody>
                  <a:tcPr marL="59166" marR="59166" marT="0" marB="0" anchor="ctr"/>
                </a:tc>
                <a:tc>
                  <a:txBody>
                    <a:bodyPr/>
                    <a:lstStyle/>
                    <a:p>
                      <a:pPr marL="0" marR="0" algn="r">
                        <a:spcBef>
                          <a:spcPts val="0"/>
                        </a:spcBef>
                        <a:spcAft>
                          <a:spcPts val="0"/>
                        </a:spcAft>
                      </a:pPr>
                      <a:r>
                        <a:rPr lang="en-US" sz="1800" dirty="0">
                          <a:effectLst/>
                        </a:rPr>
                        <a:t>0</a:t>
                      </a:r>
                      <a:endParaRPr lang="en-US" sz="1600" dirty="0">
                        <a:effectLst/>
                        <a:latin typeface="Calibri"/>
                        <a:ea typeface="Times New Roman"/>
                        <a:cs typeface="Times New Roman"/>
                      </a:endParaRPr>
                    </a:p>
                  </a:txBody>
                  <a:tcPr marL="59166" marR="59166" marT="0" marB="0" anchor="ctr"/>
                </a:tc>
                <a:tc>
                  <a:txBody>
                    <a:bodyPr/>
                    <a:lstStyle/>
                    <a:p>
                      <a:pPr marL="0" marR="0" algn="r">
                        <a:spcBef>
                          <a:spcPts val="0"/>
                        </a:spcBef>
                        <a:spcAft>
                          <a:spcPts val="0"/>
                        </a:spcAft>
                      </a:pPr>
                      <a:r>
                        <a:rPr lang="en-US" sz="1800" dirty="0">
                          <a:effectLst/>
                        </a:rPr>
                        <a:t>4</a:t>
                      </a:r>
                      <a:endParaRPr lang="en-US" sz="1600" dirty="0">
                        <a:effectLst/>
                        <a:latin typeface="Calibri"/>
                        <a:ea typeface="Times New Roman"/>
                        <a:cs typeface="Times New Roman"/>
                      </a:endParaRPr>
                    </a:p>
                  </a:txBody>
                  <a:tcPr marL="59166" marR="59166" marT="0" marB="0" anchor="ctr"/>
                </a:tc>
                <a:extLst>
                  <a:ext uri="{0D108BD9-81ED-4DB2-BD59-A6C34878D82A}">
                    <a16:rowId xmlns:a16="http://schemas.microsoft.com/office/drawing/2014/main" xmlns="" val="10003"/>
                  </a:ext>
                </a:extLst>
              </a:tr>
            </a:tbl>
          </a:graphicData>
        </a:graphic>
      </p:graphicFrame>
      <p:sp>
        <p:nvSpPr>
          <p:cNvPr id="3" name="Rectangle 1"/>
          <p:cNvSpPr>
            <a:spLocks noChangeArrowheads="1"/>
          </p:cNvSpPr>
          <p:nvPr/>
        </p:nvSpPr>
        <p:spPr bwMode="auto">
          <a:xfrm>
            <a:off x="650421" y="6319390"/>
            <a:ext cx="6477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*As of 2/25/2015</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173026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t>
            </a:r>
            <a:endParaRPr lang="en-US" dirty="0"/>
          </a:p>
        </p:txBody>
      </p:sp>
      <p:graphicFrame>
        <p:nvGraphicFramePr>
          <p:cNvPr id="8" name="Content Placeholder 5"/>
          <p:cNvGraphicFramePr>
            <a:graphicFrameLocks noGrp="1"/>
          </p:cNvGraphicFramePr>
          <p:nvPr>
            <p:ph idx="1"/>
            <p:extLst>
              <p:ext uri="{D42A27DB-BD31-4B8C-83A1-F6EECF244321}">
                <p14:modId xmlns:p14="http://schemas.microsoft.com/office/powerpoint/2010/main" val="1602394218"/>
              </p:ext>
            </p:extLst>
          </p:nvPr>
        </p:nvGraphicFramePr>
        <p:xfrm>
          <a:off x="609600" y="1660526"/>
          <a:ext cx="7886700" cy="2494280"/>
        </p:xfrm>
        <a:graphic>
          <a:graphicData uri="http://schemas.openxmlformats.org/drawingml/2006/table">
            <a:tbl>
              <a:tblPr firstRow="1" bandRow="1">
                <a:tableStyleId>{00A15C55-8517-42AA-B614-E9B94910E393}</a:tableStyleId>
              </a:tblPr>
              <a:tblGrid>
                <a:gridCol w="3318416">
                  <a:extLst>
                    <a:ext uri="{9D8B030D-6E8A-4147-A177-3AD203B41FA5}">
                      <a16:colId xmlns:a16="http://schemas.microsoft.com/office/drawing/2014/main" xmlns="" val="20000"/>
                    </a:ext>
                  </a:extLst>
                </a:gridCol>
                <a:gridCol w="1142071">
                  <a:extLst>
                    <a:ext uri="{9D8B030D-6E8A-4147-A177-3AD203B41FA5}">
                      <a16:colId xmlns:a16="http://schemas.microsoft.com/office/drawing/2014/main" xmlns="" val="20002"/>
                    </a:ext>
                  </a:extLst>
                </a:gridCol>
                <a:gridCol w="1142071">
                  <a:extLst>
                    <a:ext uri="{9D8B030D-6E8A-4147-A177-3AD203B41FA5}">
                      <a16:colId xmlns:a16="http://schemas.microsoft.com/office/drawing/2014/main" xmlns="" val="3030823964"/>
                    </a:ext>
                  </a:extLst>
                </a:gridCol>
                <a:gridCol w="1142071">
                  <a:extLst>
                    <a:ext uri="{9D8B030D-6E8A-4147-A177-3AD203B41FA5}">
                      <a16:colId xmlns:a16="http://schemas.microsoft.com/office/drawing/2014/main" xmlns="" val="2903481081"/>
                    </a:ext>
                  </a:extLst>
                </a:gridCol>
                <a:gridCol w="1142071">
                  <a:extLst>
                    <a:ext uri="{9D8B030D-6E8A-4147-A177-3AD203B41FA5}">
                      <a16:colId xmlns:a16="http://schemas.microsoft.com/office/drawing/2014/main" xmlns="" val="1354973390"/>
                    </a:ext>
                  </a:extLst>
                </a:gridCol>
              </a:tblGrid>
              <a:tr h="370840">
                <a:tc>
                  <a:txBody>
                    <a:bodyPr/>
                    <a:lstStyle/>
                    <a:p>
                      <a:pPr algn="ctr"/>
                      <a:endParaRPr lang="en-US" dirty="0"/>
                    </a:p>
                  </a:txBody>
                  <a:tcPr marL="99409" marR="99409"/>
                </a:tc>
                <a:tc>
                  <a:txBody>
                    <a:bodyPr/>
                    <a:lstStyle/>
                    <a:p>
                      <a:pPr algn="ctr"/>
                      <a:r>
                        <a:rPr lang="en-US" dirty="0" smtClean="0"/>
                        <a:t>AK</a:t>
                      </a:r>
                      <a:endParaRPr lang="en-US" dirty="0"/>
                    </a:p>
                  </a:txBody>
                  <a:tcPr marL="99409" marR="99409"/>
                </a:tc>
                <a:tc>
                  <a:txBody>
                    <a:bodyPr/>
                    <a:lstStyle/>
                    <a:p>
                      <a:pPr algn="ctr"/>
                      <a:r>
                        <a:rPr lang="en-US" dirty="0" smtClean="0"/>
                        <a:t>ID</a:t>
                      </a:r>
                    </a:p>
                  </a:txBody>
                  <a:tcPr marL="99409" marR="99409"/>
                </a:tc>
                <a:tc>
                  <a:txBody>
                    <a:bodyPr/>
                    <a:lstStyle/>
                    <a:p>
                      <a:pPr algn="ctr"/>
                      <a:r>
                        <a:rPr lang="en-US" dirty="0" smtClean="0"/>
                        <a:t>OR</a:t>
                      </a:r>
                      <a:endParaRPr lang="en-US" dirty="0"/>
                    </a:p>
                  </a:txBody>
                  <a:tcPr marL="99409" marR="99409"/>
                </a:tc>
                <a:tc>
                  <a:txBody>
                    <a:bodyPr/>
                    <a:lstStyle/>
                    <a:p>
                      <a:pPr algn="ctr"/>
                      <a:r>
                        <a:rPr lang="en-US" dirty="0" smtClean="0"/>
                        <a:t>WA</a:t>
                      </a:r>
                      <a:endParaRPr lang="en-US" dirty="0"/>
                    </a:p>
                  </a:txBody>
                  <a:tcPr marL="99409" marR="99409"/>
                </a:tc>
                <a:extLst>
                  <a:ext uri="{0D108BD9-81ED-4DB2-BD59-A6C34878D82A}">
                    <a16:rowId xmlns:a16="http://schemas.microsoft.com/office/drawing/2014/main" xmlns="" val="10000"/>
                  </a:ext>
                </a:extLst>
              </a:tr>
              <a:tr h="370840">
                <a:tc>
                  <a:txBody>
                    <a:bodyPr/>
                    <a:lstStyle/>
                    <a:p>
                      <a:r>
                        <a:rPr lang="en-US" dirty="0" smtClean="0"/>
                        <a:t>Number of patients served</a:t>
                      </a:r>
                      <a:endParaRPr lang="en-US" dirty="0"/>
                    </a:p>
                  </a:txBody>
                  <a:tcPr marL="99409" marR="99409"/>
                </a:tc>
                <a:tc>
                  <a:txBody>
                    <a:bodyPr/>
                    <a:lstStyle/>
                    <a:p>
                      <a:pPr marL="0" marR="0" algn="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46,951</a:t>
                      </a:r>
                    </a:p>
                  </a:txBody>
                  <a:tcPr marL="68580" marR="68580" marT="0" marB="0"/>
                </a:tc>
                <a:tc>
                  <a:txBody>
                    <a:bodyPr/>
                    <a:lstStyle/>
                    <a:p>
                      <a:pPr marL="0" marR="0" algn="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3,971</a:t>
                      </a:r>
                    </a:p>
                  </a:txBody>
                  <a:tcPr marL="68580" marR="68580" marT="0" marB="0"/>
                </a:tc>
                <a:tc>
                  <a:txBody>
                    <a:bodyPr/>
                    <a:lstStyle/>
                    <a:p>
                      <a:pPr marL="0" marR="0" algn="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7,648</a:t>
                      </a:r>
                    </a:p>
                  </a:txBody>
                  <a:tcPr marL="68580" marR="68580" marT="0" marB="0"/>
                </a:tc>
                <a:tc>
                  <a:txBody>
                    <a:bodyPr/>
                    <a:lstStyle/>
                    <a:p>
                      <a:pPr marL="0" marR="0" algn="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19,006</a:t>
                      </a:r>
                    </a:p>
                  </a:txBody>
                  <a:tcPr marL="68580" marR="68580" marT="0" marB="0"/>
                </a:tc>
                <a:extLst>
                  <a:ext uri="{0D108BD9-81ED-4DB2-BD59-A6C34878D82A}">
                    <a16:rowId xmlns:a16="http://schemas.microsoft.com/office/drawing/2014/main" xmlns="" val="10001"/>
                  </a:ext>
                </a:extLst>
              </a:tr>
              <a:tr h="370840">
                <a:tc>
                  <a:txBody>
                    <a:bodyPr/>
                    <a:lstStyle/>
                    <a:p>
                      <a:r>
                        <a:rPr lang="en-US" dirty="0" smtClean="0"/>
                        <a:t>% of total</a:t>
                      </a:r>
                      <a:endParaRPr lang="en-US" dirty="0"/>
                    </a:p>
                  </a:txBody>
                  <a:tcPr marL="99409" marR="99409"/>
                </a:tc>
                <a:tc>
                  <a:txBody>
                    <a:bodyPr/>
                    <a:lstStyle/>
                    <a:p>
                      <a:pPr marL="0" marR="0" algn="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44.40%</a:t>
                      </a:r>
                    </a:p>
                  </a:txBody>
                  <a:tcPr marL="68580" marR="68580" marT="0" marB="0"/>
                </a:tc>
                <a:tc>
                  <a:txBody>
                    <a:bodyPr/>
                    <a:lstStyle/>
                    <a:p>
                      <a:pPr marL="0" marR="0" algn="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2.53%</a:t>
                      </a:r>
                    </a:p>
                  </a:txBody>
                  <a:tcPr marL="68580" marR="68580" marT="0" marB="0"/>
                </a:tc>
                <a:tc>
                  <a:txBody>
                    <a:bodyPr/>
                    <a:lstStyle/>
                    <a:p>
                      <a:pPr marL="0" marR="0" algn="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2.15%</a:t>
                      </a:r>
                    </a:p>
                  </a:txBody>
                  <a:tcPr marL="68580" marR="68580" marT="0" marB="0"/>
                </a:tc>
                <a:tc>
                  <a:txBody>
                    <a:bodyPr/>
                    <a:lstStyle/>
                    <a:p>
                      <a:pPr marL="0" marR="0" algn="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2.02%</a:t>
                      </a:r>
                    </a:p>
                  </a:txBody>
                  <a:tcPr marL="68580" marR="68580" marT="0" marB="0"/>
                </a:tc>
                <a:extLst>
                  <a:ext uri="{0D108BD9-81ED-4DB2-BD59-A6C34878D82A}">
                    <a16:rowId xmlns:a16="http://schemas.microsoft.com/office/drawing/2014/main" xmlns="" val="10002"/>
                  </a:ext>
                </a:extLst>
              </a:tr>
              <a:tr h="370840">
                <a:tc>
                  <a:txBody>
                    <a:bodyPr/>
                    <a:lstStyle/>
                    <a:p>
                      <a:r>
                        <a:rPr lang="en-US" dirty="0" smtClean="0"/>
                        <a:t>Prenatal care patients who delivered</a:t>
                      </a:r>
                      <a:endParaRPr lang="en-US" dirty="0"/>
                    </a:p>
                  </a:txBody>
                  <a:tcPr marL="99409" marR="99409"/>
                </a:tc>
                <a:tc>
                  <a:txBody>
                    <a:bodyPr/>
                    <a:lstStyle/>
                    <a:p>
                      <a:pPr marL="0" marR="0" algn="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661</a:t>
                      </a:r>
                    </a:p>
                  </a:txBody>
                  <a:tcPr marL="68580" marR="68580" marT="0" marB="0"/>
                </a:tc>
                <a:tc>
                  <a:txBody>
                    <a:bodyPr/>
                    <a:lstStyle/>
                    <a:p>
                      <a:pPr marL="0" marR="0" algn="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51</a:t>
                      </a:r>
                    </a:p>
                  </a:txBody>
                  <a:tcPr marL="68580" marR="68580" marT="0" marB="0"/>
                </a:tc>
                <a:tc>
                  <a:txBody>
                    <a:bodyPr/>
                    <a:lstStyle/>
                    <a:p>
                      <a:pPr marL="0" marR="0" algn="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56</a:t>
                      </a:r>
                    </a:p>
                  </a:txBody>
                  <a:tcPr marL="68580" marR="68580" marT="0" marB="0"/>
                </a:tc>
                <a:tc>
                  <a:txBody>
                    <a:bodyPr/>
                    <a:lstStyle/>
                    <a:p>
                      <a:pPr marL="0" marR="0" algn="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233</a:t>
                      </a:r>
                    </a:p>
                  </a:txBody>
                  <a:tcPr marL="68580" marR="68580" marT="0" marB="0"/>
                </a:tc>
                <a:extLst>
                  <a:ext uri="{0D108BD9-81ED-4DB2-BD59-A6C34878D82A}">
                    <a16:rowId xmlns:a16="http://schemas.microsoft.com/office/drawing/2014/main" xmlns="" val="10004"/>
                  </a:ext>
                </a:extLst>
              </a:tr>
              <a:tr h="370840">
                <a:tc>
                  <a:txBody>
                    <a:bodyPr/>
                    <a:lstStyle/>
                    <a:p>
                      <a:r>
                        <a:rPr lang="en-US" dirty="0" smtClean="0"/>
                        <a:t>Hypertensive patients</a:t>
                      </a:r>
                      <a:endParaRPr lang="en-US" dirty="0"/>
                    </a:p>
                  </a:txBody>
                  <a:tcPr marL="99409" marR="99409"/>
                </a:tc>
                <a:tc>
                  <a:txBody>
                    <a:bodyPr/>
                    <a:lstStyle/>
                    <a:p>
                      <a:pPr marL="0" marR="0" algn="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5,690</a:t>
                      </a:r>
                    </a:p>
                  </a:txBody>
                  <a:tcPr marL="68580" marR="68580" marT="0" marB="0"/>
                </a:tc>
                <a:tc>
                  <a:txBody>
                    <a:bodyPr/>
                    <a:lstStyle/>
                    <a:p>
                      <a:pPr marL="0" marR="0" algn="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541</a:t>
                      </a:r>
                    </a:p>
                  </a:txBody>
                  <a:tcPr marL="68580" marR="68580" marT="0" marB="0"/>
                </a:tc>
                <a:tc>
                  <a:txBody>
                    <a:bodyPr/>
                    <a:lstStyle/>
                    <a:p>
                      <a:pPr marL="0" marR="0" algn="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844</a:t>
                      </a:r>
                    </a:p>
                  </a:txBody>
                  <a:tcPr marL="68580" marR="68580" marT="0" marB="0"/>
                </a:tc>
                <a:tc>
                  <a:txBody>
                    <a:bodyPr/>
                    <a:lstStyle/>
                    <a:p>
                      <a:pPr marL="0" marR="0" algn="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2,167</a:t>
                      </a:r>
                    </a:p>
                  </a:txBody>
                  <a:tcPr marL="68580" marR="68580" marT="0" marB="0"/>
                </a:tc>
                <a:extLst>
                  <a:ext uri="{0D108BD9-81ED-4DB2-BD59-A6C34878D82A}">
                    <a16:rowId xmlns:a16="http://schemas.microsoft.com/office/drawing/2014/main" xmlns="" val="10005"/>
                  </a:ext>
                </a:extLst>
              </a:tr>
              <a:tr h="370840">
                <a:tc>
                  <a:txBody>
                    <a:bodyPr/>
                    <a:lstStyle/>
                    <a:p>
                      <a:r>
                        <a:rPr lang="en-US" dirty="0" smtClean="0"/>
                        <a:t>Diabetes patients</a:t>
                      </a:r>
                      <a:endParaRPr lang="en-US" dirty="0"/>
                    </a:p>
                  </a:txBody>
                  <a:tcPr marL="99409" marR="99409"/>
                </a:tc>
                <a:tc>
                  <a:txBody>
                    <a:bodyPr/>
                    <a:lstStyle/>
                    <a:p>
                      <a:pPr marL="0" marR="0" algn="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1,640 </a:t>
                      </a:r>
                    </a:p>
                  </a:txBody>
                  <a:tcPr marL="68580" marR="68580" marT="0" marB="0"/>
                </a:tc>
                <a:tc>
                  <a:txBody>
                    <a:bodyPr/>
                    <a:lstStyle/>
                    <a:p>
                      <a:pPr marL="0" marR="0" algn="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279</a:t>
                      </a:r>
                    </a:p>
                  </a:txBody>
                  <a:tcPr marL="68580" marR="68580" marT="0" marB="0"/>
                </a:tc>
                <a:tc>
                  <a:txBody>
                    <a:bodyPr/>
                    <a:lstStyle/>
                    <a:p>
                      <a:pPr marL="0" marR="0" algn="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698</a:t>
                      </a:r>
                    </a:p>
                  </a:txBody>
                  <a:tcPr marL="68580" marR="68580" marT="0" marB="0"/>
                </a:tc>
                <a:tc>
                  <a:txBody>
                    <a:bodyPr/>
                    <a:lstStyle/>
                    <a:p>
                      <a:pPr marL="0" marR="0" algn="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1,306</a:t>
                      </a:r>
                    </a:p>
                  </a:txBody>
                  <a:tcPr marL="68580" marR="68580" marT="0" marB="0"/>
                </a:tc>
                <a:extLst>
                  <a:ext uri="{0D108BD9-81ED-4DB2-BD59-A6C34878D82A}">
                    <a16:rowId xmlns:a16="http://schemas.microsoft.com/office/drawing/2014/main" xmlns="" val="10006"/>
                  </a:ext>
                </a:extLst>
              </a:tr>
            </a:tbl>
          </a:graphicData>
        </a:graphic>
      </p:graphicFrame>
      <p:sp>
        <p:nvSpPr>
          <p:cNvPr id="7" name="TextBox 6"/>
          <p:cNvSpPr txBox="1"/>
          <p:nvPr/>
        </p:nvSpPr>
        <p:spPr>
          <a:xfrm>
            <a:off x="193830" y="6539805"/>
            <a:ext cx="4839030" cy="276999"/>
          </a:xfrm>
          <a:prstGeom prst="rect">
            <a:avLst/>
          </a:prstGeom>
          <a:noFill/>
        </p:spPr>
        <p:txBody>
          <a:bodyPr wrap="square" rtlCol="0">
            <a:spAutoFit/>
          </a:bodyPr>
          <a:lstStyle/>
          <a:p>
            <a:r>
              <a:rPr lang="en-US" sz="1200" dirty="0" smtClean="0"/>
              <a:t>2013 UDS Report</a:t>
            </a:r>
            <a:endParaRPr lang="en-US" sz="1200" dirty="0"/>
          </a:p>
        </p:txBody>
      </p:sp>
      <p:sp>
        <p:nvSpPr>
          <p:cNvPr id="9" name="Title 4"/>
          <p:cNvSpPr txBox="1">
            <a:spLocks/>
          </p:cNvSpPr>
          <p:nvPr/>
        </p:nvSpPr>
        <p:spPr bwMode="auto">
          <a:xfrm>
            <a:off x="400050" y="152400"/>
            <a:ext cx="821055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0F4D7B"/>
                </a:solidFill>
                <a:effectLst/>
                <a:uLnTx/>
                <a:uFillTx/>
                <a:ea typeface="+mj-ea"/>
                <a:cs typeface="+mj-cs"/>
              </a:rPr>
              <a:t>AI/</a:t>
            </a:r>
            <a:r>
              <a:rPr lang="en-US" sz="3200" b="1" kern="0" dirty="0" smtClean="0">
                <a:solidFill>
                  <a:srgbClr val="0F4D7B"/>
                </a:solidFill>
                <a:ea typeface="+mj-ea"/>
                <a:cs typeface="+mj-cs"/>
              </a:rPr>
              <a:t>AN </a:t>
            </a:r>
            <a:r>
              <a:rPr kumimoji="0" lang="en-US" sz="3200" b="1" i="0" u="none" strike="noStrike" kern="0" cap="none" spc="0" normalizeH="0" baseline="0" noProof="0" dirty="0" smtClean="0">
                <a:ln>
                  <a:noFill/>
                </a:ln>
                <a:solidFill>
                  <a:srgbClr val="0F4D7B"/>
                </a:solidFill>
                <a:effectLst/>
                <a:uLnTx/>
                <a:uFillTx/>
                <a:ea typeface="+mj-ea"/>
                <a:cs typeface="+mj-cs"/>
              </a:rPr>
              <a:t>Patients Served in Community Health Centers</a:t>
            </a:r>
            <a:endParaRPr kumimoji="0" lang="en-US" sz="3200" b="1" i="0" u="none" strike="noStrike" kern="0" cap="none" spc="0" normalizeH="0" baseline="0" noProof="0" dirty="0">
              <a:ln>
                <a:noFill/>
              </a:ln>
              <a:solidFill>
                <a:srgbClr val="0F4D7B"/>
              </a:solidFill>
              <a:effectLst/>
              <a:uLnTx/>
              <a:uFillTx/>
              <a:ea typeface="+mj-ea"/>
              <a:cs typeface="+mj-cs"/>
            </a:endParaRPr>
          </a:p>
        </p:txBody>
      </p:sp>
      <p:sp>
        <p:nvSpPr>
          <p:cNvPr id="11" name="TextBox 10"/>
          <p:cNvSpPr txBox="1"/>
          <p:nvPr/>
        </p:nvSpPr>
        <p:spPr>
          <a:xfrm>
            <a:off x="8610600" y="6457890"/>
            <a:ext cx="544033" cy="400110"/>
          </a:xfrm>
          <a:prstGeom prst="rect">
            <a:avLst/>
          </a:prstGeom>
          <a:noFill/>
        </p:spPr>
        <p:txBody>
          <a:bodyPr wrap="square" rtlCol="0">
            <a:spAutoFit/>
          </a:bodyPr>
          <a:lstStyle/>
          <a:p>
            <a:r>
              <a:rPr lang="en-US" sz="2000" dirty="0" smtClean="0"/>
              <a:t>11</a:t>
            </a:r>
            <a:endParaRPr lang="en-US" sz="2000" dirty="0"/>
          </a:p>
        </p:txBody>
      </p:sp>
    </p:spTree>
    <p:extLst>
      <p:ext uri="{BB962C8B-B14F-4D97-AF65-F5344CB8AC3E}">
        <p14:creationId xmlns:p14="http://schemas.microsoft.com/office/powerpoint/2010/main" val="40506047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1143000"/>
            <a:ext cx="91440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8610600" y="6553200"/>
            <a:ext cx="2057400" cy="365125"/>
          </a:xfrm>
        </p:spPr>
        <p:txBody>
          <a:bodyPr/>
          <a:lstStyle/>
          <a:p>
            <a:fld id="{F9ECA865-404D-4A57-9AC1-FD3038CC100D}" type="slidenum">
              <a:rPr lang="en-US" smtClean="0">
                <a:solidFill>
                  <a:schemeClr val="bg1"/>
                </a:solidFill>
              </a:rPr>
              <a:pPr/>
              <a:t>26</a:t>
            </a:fld>
            <a:endParaRPr lang="en-US" dirty="0">
              <a:solidFill>
                <a:schemeClr val="bg1"/>
              </a:solidFill>
            </a:endParaRPr>
          </a:p>
        </p:txBody>
      </p:sp>
      <p:grpSp>
        <p:nvGrpSpPr>
          <p:cNvPr id="7" name="Group 6"/>
          <p:cNvGrpSpPr/>
          <p:nvPr/>
        </p:nvGrpSpPr>
        <p:grpSpPr>
          <a:xfrm>
            <a:off x="3429000" y="5822164"/>
            <a:ext cx="3019372" cy="768873"/>
            <a:chOff x="3897247" y="3472126"/>
            <a:chExt cx="3019372" cy="768873"/>
          </a:xfrm>
        </p:grpSpPr>
        <p:sp>
          <p:nvSpPr>
            <p:cNvPr id="8" name="Rectangle 7" title="Strengthen HRSA Program Management and Operations"/>
            <p:cNvSpPr/>
            <p:nvPr/>
          </p:nvSpPr>
          <p:spPr>
            <a:xfrm>
              <a:off x="3897247" y="3472126"/>
              <a:ext cx="3019372" cy="768873"/>
            </a:xfrm>
            <a:prstGeom prst="rect">
              <a:avLst/>
            </a:prstGeom>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Rectangle 8"/>
            <p:cNvSpPr/>
            <p:nvPr/>
          </p:nvSpPr>
          <p:spPr>
            <a:xfrm>
              <a:off x="3897247" y="3472126"/>
              <a:ext cx="3019372" cy="76887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endParaRPr lang="en-US" sz="1800" b="1" kern="1200" dirty="0">
                <a:solidFill>
                  <a:schemeClr val="tx1">
                    <a:lumMod val="85000"/>
                    <a:lumOff val="15000"/>
                  </a:schemeClr>
                </a:solidFill>
                <a:effectLst/>
              </a:endParaRPr>
            </a:p>
          </p:txBody>
        </p:sp>
      </p:grpSp>
      <p:sp>
        <p:nvSpPr>
          <p:cNvPr id="11" name="TextBox 10"/>
          <p:cNvSpPr txBox="1"/>
          <p:nvPr/>
        </p:nvSpPr>
        <p:spPr>
          <a:xfrm>
            <a:off x="685800" y="457200"/>
            <a:ext cx="7772400" cy="4401205"/>
          </a:xfrm>
          <a:prstGeom prst="rect">
            <a:avLst/>
          </a:prstGeom>
          <a:noFill/>
        </p:spPr>
        <p:txBody>
          <a:bodyPr wrap="square" rtlCol="0">
            <a:spAutoFit/>
          </a:bodyPr>
          <a:lstStyle/>
          <a:p>
            <a:pPr algn="ctr"/>
            <a:r>
              <a:rPr lang="en-US" sz="3600" b="1" dirty="0">
                <a:solidFill>
                  <a:srgbClr val="0F4D7B"/>
                </a:solidFill>
              </a:rPr>
              <a:t>For more </a:t>
            </a:r>
            <a:r>
              <a:rPr lang="en-US" sz="3600" b="1" dirty="0" smtClean="0">
                <a:solidFill>
                  <a:srgbClr val="0F4D7B"/>
                </a:solidFill>
              </a:rPr>
              <a:t>information, contact:</a:t>
            </a:r>
          </a:p>
          <a:p>
            <a:pPr algn="ctr"/>
            <a:endParaRPr lang="en-US" sz="3600" b="1" dirty="0">
              <a:solidFill>
                <a:srgbClr val="0F4D7B"/>
              </a:solidFill>
            </a:endParaRPr>
          </a:p>
          <a:p>
            <a:pPr algn="ctr"/>
            <a:endParaRPr lang="en-US" sz="2000" b="1" dirty="0" smtClean="0">
              <a:solidFill>
                <a:srgbClr val="0F4D7B"/>
              </a:solidFill>
            </a:endParaRPr>
          </a:p>
          <a:p>
            <a:pPr algn="ctr"/>
            <a:endParaRPr lang="en-US" sz="2000" b="1" dirty="0" smtClean="0">
              <a:solidFill>
                <a:srgbClr val="0F4D7B"/>
              </a:solidFill>
            </a:endParaRPr>
          </a:p>
          <a:p>
            <a:pPr algn="ctr"/>
            <a:r>
              <a:rPr lang="en-US" sz="2400" b="1" dirty="0" smtClean="0"/>
              <a:t>SHARON TURNER</a:t>
            </a:r>
          </a:p>
          <a:p>
            <a:pPr algn="ctr"/>
            <a:r>
              <a:rPr lang="en-US" sz="2400" dirty="0" smtClean="0"/>
              <a:t>Regional Administrator</a:t>
            </a:r>
          </a:p>
          <a:p>
            <a:pPr algn="ctr"/>
            <a:r>
              <a:rPr lang="en-US" sz="2400" dirty="0" smtClean="0"/>
              <a:t>U.S. Department of Health and Human Services</a:t>
            </a:r>
          </a:p>
          <a:p>
            <a:pPr algn="ctr"/>
            <a:r>
              <a:rPr lang="en-US" sz="2400" dirty="0" smtClean="0"/>
              <a:t>Health Resources and Services Administration</a:t>
            </a:r>
          </a:p>
          <a:p>
            <a:pPr algn="ctr"/>
            <a:r>
              <a:rPr lang="en-US" sz="2400" dirty="0" smtClean="0"/>
              <a:t>Office of Regional Operations – Region X</a:t>
            </a:r>
          </a:p>
          <a:p>
            <a:pPr algn="ctr"/>
            <a:r>
              <a:rPr lang="en-US" sz="2400" dirty="0" smtClean="0"/>
              <a:t>(206) 615-2059</a:t>
            </a:r>
          </a:p>
          <a:p>
            <a:pPr algn="ctr"/>
            <a:r>
              <a:rPr lang="en-US" sz="2400" dirty="0" smtClean="0">
                <a:hlinkClick r:id="rId3"/>
              </a:rPr>
              <a:t>sturner@hrsa.gov</a:t>
            </a:r>
            <a:endParaRPr lang="en-US" sz="2400" b="1" dirty="0" smtClean="0"/>
          </a:p>
        </p:txBody>
      </p:sp>
    </p:spTree>
    <p:extLst>
      <p:ext uri="{BB962C8B-B14F-4D97-AF65-F5344CB8AC3E}">
        <p14:creationId xmlns:p14="http://schemas.microsoft.com/office/powerpoint/2010/main" val="4271709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0"/>
            <a:ext cx="8877300" cy="1325563"/>
          </a:xfrm>
        </p:spPr>
        <p:txBody>
          <a:bodyPr/>
          <a:lstStyle/>
          <a:p>
            <a:pPr algn="ctr"/>
            <a:r>
              <a:rPr lang="en-US" dirty="0" smtClean="0"/>
              <a:t>Agency Goals</a:t>
            </a:r>
            <a:endParaRPr lang="en-US" dirty="0"/>
          </a:p>
        </p:txBody>
      </p:sp>
      <p:graphicFrame>
        <p:nvGraphicFramePr>
          <p:cNvPr id="4" name="Content Placeholder 3" descr="Improve Access to Quality Health Care and Services&#10;Strengthen the Health Workforce&#10;Build Healthy Communities&#10;Improve Health Equity&#10;Strengthen HRSA Program Management and Operations" title="HRSA Strategic Plan"/>
          <p:cNvGraphicFramePr>
            <a:graphicFrameLocks noGrp="1"/>
          </p:cNvGraphicFramePr>
          <p:nvPr>
            <p:ph idx="4294967295"/>
            <p:extLst>
              <p:ext uri="{D42A27DB-BD31-4B8C-83A1-F6EECF244321}">
                <p14:modId xmlns:p14="http://schemas.microsoft.com/office/powerpoint/2010/main" val="3603796768"/>
              </p:ext>
            </p:extLst>
          </p:nvPr>
        </p:nvGraphicFramePr>
        <p:xfrm>
          <a:off x="76200" y="1524000"/>
          <a:ext cx="89154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Connector 4"/>
          <p:cNvCxnSpPr/>
          <p:nvPr/>
        </p:nvCxnSpPr>
        <p:spPr>
          <a:xfrm>
            <a:off x="0" y="990600"/>
            <a:ext cx="91440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8610600" y="6553200"/>
            <a:ext cx="2057400" cy="365125"/>
          </a:xfrm>
        </p:spPr>
        <p:txBody>
          <a:bodyPr/>
          <a:lstStyle/>
          <a:p>
            <a:fld id="{F9ECA865-404D-4A57-9AC1-FD3038CC100D}" type="slidenum">
              <a:rPr lang="en-US" smtClean="0">
                <a:solidFill>
                  <a:schemeClr val="bg1"/>
                </a:solidFill>
              </a:rPr>
              <a:pPr/>
              <a:t>3</a:t>
            </a:fld>
            <a:endParaRPr lang="en-US" dirty="0">
              <a:solidFill>
                <a:schemeClr val="bg1"/>
              </a:solidFill>
            </a:endParaRPr>
          </a:p>
        </p:txBody>
      </p:sp>
      <p:grpSp>
        <p:nvGrpSpPr>
          <p:cNvPr id="7" name="Group 6"/>
          <p:cNvGrpSpPr/>
          <p:nvPr/>
        </p:nvGrpSpPr>
        <p:grpSpPr>
          <a:xfrm>
            <a:off x="3429000" y="5822164"/>
            <a:ext cx="3019372" cy="768873"/>
            <a:chOff x="3897247" y="3472126"/>
            <a:chExt cx="3019372" cy="768873"/>
          </a:xfrm>
        </p:grpSpPr>
        <p:sp>
          <p:nvSpPr>
            <p:cNvPr id="8" name="Rectangle 7" title="Strengthen HRSA Program Management and Operations"/>
            <p:cNvSpPr/>
            <p:nvPr/>
          </p:nvSpPr>
          <p:spPr>
            <a:xfrm>
              <a:off x="3897247" y="3472126"/>
              <a:ext cx="3019372" cy="768873"/>
            </a:xfrm>
            <a:prstGeom prst="rect">
              <a:avLst/>
            </a:prstGeom>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Rectangle 8"/>
            <p:cNvSpPr/>
            <p:nvPr/>
          </p:nvSpPr>
          <p:spPr>
            <a:xfrm>
              <a:off x="3897247" y="3472126"/>
              <a:ext cx="3019372" cy="76887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endParaRPr lang="en-US" sz="1800" b="1" kern="1200" dirty="0">
                <a:solidFill>
                  <a:schemeClr val="tx1">
                    <a:lumMod val="85000"/>
                    <a:lumOff val="15000"/>
                  </a:schemeClr>
                </a:solidFill>
                <a:effectLst/>
              </a:endParaRPr>
            </a:p>
          </p:txBody>
        </p:sp>
      </p:grpSp>
    </p:spTree>
    <p:extLst>
      <p:ext uri="{BB962C8B-B14F-4D97-AF65-F5344CB8AC3E}">
        <p14:creationId xmlns:p14="http://schemas.microsoft.com/office/powerpoint/2010/main" val="3171770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txBox="1">
            <a:spLocks/>
          </p:cNvSpPr>
          <p:nvPr/>
        </p:nvSpPr>
        <p:spPr>
          <a:xfrm>
            <a:off x="8686800" y="6569075"/>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9ECA865-404D-4A57-9AC1-FD3038CC100D}" type="slidenum">
              <a:rPr lang="en-US" smtClean="0">
                <a:solidFill>
                  <a:schemeClr val="bg1"/>
                </a:solidFill>
              </a:rPr>
              <a:pPr/>
              <a:t>4</a:t>
            </a:fld>
            <a:endParaRPr lang="en-US" dirty="0">
              <a:solidFill>
                <a:schemeClr val="bg1"/>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508" t="6777"/>
          <a:stretch/>
        </p:blipFill>
        <p:spPr bwMode="auto">
          <a:xfrm>
            <a:off x="1025140" y="1090102"/>
            <a:ext cx="7128260" cy="4091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2"/>
          <p:cNvSpPr>
            <a:spLocks noGrp="1"/>
          </p:cNvSpPr>
          <p:nvPr>
            <p:ph type="title"/>
          </p:nvPr>
        </p:nvSpPr>
        <p:spPr>
          <a:xfrm>
            <a:off x="381000" y="152400"/>
            <a:ext cx="8305800" cy="1325563"/>
          </a:xfrm>
        </p:spPr>
        <p:txBody>
          <a:bodyPr>
            <a:normAutofit/>
          </a:bodyPr>
          <a:lstStyle/>
          <a:p>
            <a:pPr lvl="0" algn="ctr"/>
            <a:r>
              <a:rPr lang="en-US" dirty="0" smtClean="0"/>
              <a:t>HRSA Programs</a:t>
            </a:r>
            <a:br>
              <a:rPr lang="en-US" dirty="0" smtClean="0"/>
            </a:br>
            <a:endParaRPr lang="en-US" sz="4800" dirty="0"/>
          </a:p>
        </p:txBody>
      </p:sp>
      <p:grpSp>
        <p:nvGrpSpPr>
          <p:cNvPr id="9" name="Group 8"/>
          <p:cNvGrpSpPr/>
          <p:nvPr/>
        </p:nvGrpSpPr>
        <p:grpSpPr>
          <a:xfrm>
            <a:off x="0" y="5227637"/>
            <a:ext cx="9144000" cy="1401763"/>
            <a:chOff x="0" y="0"/>
            <a:chExt cx="9144000" cy="1401763"/>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520406" cy="137160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0406" y="0"/>
              <a:ext cx="1892873" cy="137160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9424" y="0"/>
              <a:ext cx="1531448" cy="1371600"/>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30872" y="0"/>
              <a:ext cx="2419857" cy="1371600"/>
            </a:xfrm>
            <a:prstGeom prst="rect">
              <a:avLst/>
            </a:prstGeom>
          </p:spPr>
        </p:pic>
        <p:pic>
          <p:nvPicPr>
            <p:cNvPr id="14" name="Picture 13"/>
            <p:cNvPicPr>
              <a:picLocks noChangeAspect="1"/>
            </p:cNvPicPr>
            <p:nvPr/>
          </p:nvPicPr>
          <p:blipFill rotWithShape="1">
            <a:blip r:embed="rId8" cstate="print">
              <a:extLst>
                <a:ext uri="{28A0092B-C50C-407E-A947-70E740481C1C}">
                  <a14:useLocalDpi xmlns:a14="http://schemas.microsoft.com/office/drawing/2010/main" val="0"/>
                </a:ext>
              </a:extLst>
            </a:blip>
            <a:srcRect r="1943"/>
            <a:stretch/>
          </p:blipFill>
          <p:spPr>
            <a:xfrm>
              <a:off x="7350729" y="30163"/>
              <a:ext cx="1793271" cy="1371600"/>
            </a:xfrm>
            <a:prstGeom prst="rect">
              <a:avLst/>
            </a:prstGeom>
          </p:spPr>
        </p:pic>
      </p:grpSp>
      <p:cxnSp>
        <p:nvCxnSpPr>
          <p:cNvPr id="5" name="Straight Connector 4"/>
          <p:cNvCxnSpPr/>
          <p:nvPr/>
        </p:nvCxnSpPr>
        <p:spPr>
          <a:xfrm flipH="1">
            <a:off x="0" y="914400"/>
            <a:ext cx="9144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7580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28650" y="63271"/>
            <a:ext cx="7886700" cy="894220"/>
          </a:xfrm>
          <a:prstGeom prst="rect">
            <a:avLst/>
          </a:prstGeom>
        </p:spPr>
        <p:txBody>
          <a:bodyPr vert="horz" wrap="square" lIns="0" tIns="428372" rIns="0" bIns="0" rtlCol="0">
            <a:spAutoFit/>
          </a:bodyPr>
          <a:lstStyle/>
          <a:p>
            <a:pPr marL="260350" algn="ctr">
              <a:lnSpc>
                <a:spcPct val="100000"/>
              </a:lnSpc>
            </a:pPr>
            <a:r>
              <a:rPr dirty="0"/>
              <a:t>H</a:t>
            </a:r>
            <a:r>
              <a:rPr spc="-45" dirty="0"/>
              <a:t>R</a:t>
            </a:r>
            <a:r>
              <a:rPr spc="-50" dirty="0"/>
              <a:t>S</a:t>
            </a:r>
            <a:r>
              <a:rPr dirty="0"/>
              <a:t>A </a:t>
            </a:r>
            <a:r>
              <a:rPr spc="-5" dirty="0"/>
              <a:t>M</a:t>
            </a:r>
            <a:r>
              <a:rPr spc="-10" dirty="0"/>
              <a:t>a</a:t>
            </a:r>
            <a:r>
              <a:rPr dirty="0"/>
              <a:t>j</a:t>
            </a:r>
            <a:r>
              <a:rPr spc="-5" dirty="0"/>
              <a:t>o</a:t>
            </a:r>
            <a:r>
              <a:rPr dirty="0"/>
              <a:t>r</a:t>
            </a:r>
            <a:r>
              <a:rPr spc="-5" dirty="0"/>
              <a:t> </a:t>
            </a:r>
            <a:r>
              <a:rPr dirty="0"/>
              <a:t>P</a:t>
            </a:r>
            <a:r>
              <a:rPr spc="-45" dirty="0"/>
              <a:t>r</a:t>
            </a:r>
            <a:r>
              <a:rPr spc="-5" dirty="0"/>
              <a:t>og</a:t>
            </a:r>
            <a:r>
              <a:rPr spc="-85" dirty="0"/>
              <a:t>r</a:t>
            </a:r>
            <a:r>
              <a:rPr spc="-10" dirty="0"/>
              <a:t>a</a:t>
            </a:r>
            <a:r>
              <a:rPr dirty="0"/>
              <a:t>m</a:t>
            </a:r>
            <a:r>
              <a:rPr spc="-5" dirty="0"/>
              <a:t> A</a:t>
            </a:r>
            <a:r>
              <a:rPr spc="-45" dirty="0"/>
              <a:t>r</a:t>
            </a:r>
            <a:r>
              <a:rPr dirty="0"/>
              <a:t>e</a:t>
            </a:r>
            <a:r>
              <a:rPr spc="-10" dirty="0"/>
              <a:t>a</a:t>
            </a:r>
            <a:r>
              <a:rPr dirty="0"/>
              <a:t>s</a:t>
            </a:r>
          </a:p>
        </p:txBody>
      </p:sp>
      <p:sp>
        <p:nvSpPr>
          <p:cNvPr id="5" name="object 5"/>
          <p:cNvSpPr txBox="1">
            <a:spLocks noGrp="1"/>
          </p:cNvSpPr>
          <p:nvPr>
            <p:ph type="sldNum" sz="quarter" idx="4294967295"/>
          </p:nvPr>
        </p:nvSpPr>
        <p:spPr>
          <a:xfrm>
            <a:off x="8719629" y="6589458"/>
            <a:ext cx="389890" cy="299084"/>
          </a:xfrm>
          <a:prstGeom prst="rect">
            <a:avLst/>
          </a:prstGeom>
        </p:spPr>
        <p:txBody>
          <a:bodyPr vert="horz" wrap="square" lIns="0" tIns="0" rIns="0" bIns="0" rtlCol="0">
            <a:spAutoFit/>
          </a:bodyPr>
          <a:lstStyle/>
          <a:p>
            <a:pPr marL="209550">
              <a:lnSpc>
                <a:spcPct val="100000"/>
              </a:lnSpc>
            </a:pPr>
            <a:fld id="{81D60167-4931-47E6-BA6A-407CBD079E47}" type="slidenum">
              <a:rPr spc="-10" dirty="0"/>
              <a:t>5</a:t>
            </a:fld>
            <a:endParaRPr spc="-10" dirty="0"/>
          </a:p>
        </p:txBody>
      </p:sp>
      <p:sp>
        <p:nvSpPr>
          <p:cNvPr id="4" name="object 4"/>
          <p:cNvSpPr txBox="1"/>
          <p:nvPr/>
        </p:nvSpPr>
        <p:spPr>
          <a:xfrm>
            <a:off x="707390" y="1447800"/>
            <a:ext cx="7065010" cy="3339376"/>
          </a:xfrm>
          <a:prstGeom prst="rect">
            <a:avLst/>
          </a:prstGeom>
        </p:spPr>
        <p:txBody>
          <a:bodyPr vert="horz" wrap="square" lIns="0" tIns="0" rIns="0" bIns="0" rtlCol="0">
            <a:spAutoFit/>
          </a:bodyPr>
          <a:lstStyle/>
          <a:p>
            <a:pPr marL="241300" indent="-228600">
              <a:lnSpc>
                <a:spcPct val="100000"/>
              </a:lnSpc>
              <a:spcBef>
                <a:spcPts val="610"/>
              </a:spcBef>
              <a:buClr>
                <a:srgbClr val="0F4D7B"/>
              </a:buClr>
              <a:buFont typeface="Arial"/>
              <a:buChar char="•"/>
              <a:tabLst>
                <a:tab pos="241935" algn="l"/>
              </a:tabLst>
            </a:pPr>
            <a:r>
              <a:rPr sz="3200" b="1" spc="-5" dirty="0" smtClean="0">
                <a:solidFill>
                  <a:srgbClr val="0F4D7B"/>
                </a:solidFill>
                <a:latin typeface="Calibri"/>
                <a:cs typeface="Calibri"/>
              </a:rPr>
              <a:t>P</a:t>
            </a:r>
            <a:r>
              <a:rPr sz="3200" b="1" dirty="0" smtClean="0">
                <a:solidFill>
                  <a:srgbClr val="0F4D7B"/>
                </a:solidFill>
                <a:latin typeface="Calibri"/>
                <a:cs typeface="Calibri"/>
              </a:rPr>
              <a:t>r</a:t>
            </a:r>
            <a:r>
              <a:rPr sz="3200" b="1" spc="-5" dirty="0" smtClean="0">
                <a:solidFill>
                  <a:srgbClr val="0F4D7B"/>
                </a:solidFill>
                <a:latin typeface="Calibri"/>
                <a:cs typeface="Calibri"/>
              </a:rPr>
              <a:t>im</a:t>
            </a:r>
            <a:r>
              <a:rPr sz="3200" b="1" dirty="0" smtClean="0">
                <a:solidFill>
                  <a:srgbClr val="0F4D7B"/>
                </a:solidFill>
                <a:latin typeface="Calibri"/>
                <a:cs typeface="Calibri"/>
              </a:rPr>
              <a:t>a</a:t>
            </a:r>
            <a:r>
              <a:rPr sz="3200" b="1" spc="10" dirty="0" smtClean="0">
                <a:solidFill>
                  <a:srgbClr val="0F4D7B"/>
                </a:solidFill>
                <a:latin typeface="Calibri"/>
                <a:cs typeface="Calibri"/>
              </a:rPr>
              <a:t>r</a:t>
            </a:r>
            <a:r>
              <a:rPr sz="3200" b="1" dirty="0" smtClean="0">
                <a:solidFill>
                  <a:srgbClr val="0F4D7B"/>
                </a:solidFill>
                <a:latin typeface="Calibri"/>
                <a:cs typeface="Calibri"/>
              </a:rPr>
              <a:t>y</a:t>
            </a:r>
            <a:r>
              <a:rPr sz="3200" b="1" spc="-35" dirty="0" smtClean="0">
                <a:solidFill>
                  <a:srgbClr val="0F4D7B"/>
                </a:solidFill>
                <a:latin typeface="Calibri"/>
                <a:cs typeface="Calibri"/>
              </a:rPr>
              <a:t> </a:t>
            </a:r>
            <a:r>
              <a:rPr sz="3200" b="1" spc="-10" dirty="0">
                <a:solidFill>
                  <a:srgbClr val="0F4D7B"/>
                </a:solidFill>
                <a:latin typeface="Calibri"/>
                <a:cs typeface="Calibri"/>
              </a:rPr>
              <a:t>H</a:t>
            </a:r>
            <a:r>
              <a:rPr sz="3200" b="1" spc="-5" dirty="0">
                <a:solidFill>
                  <a:srgbClr val="0F4D7B"/>
                </a:solidFill>
                <a:latin typeface="Calibri"/>
                <a:cs typeface="Calibri"/>
              </a:rPr>
              <a:t>e</a:t>
            </a:r>
            <a:r>
              <a:rPr sz="3200" b="1" dirty="0">
                <a:solidFill>
                  <a:srgbClr val="0F4D7B"/>
                </a:solidFill>
                <a:latin typeface="Calibri"/>
                <a:cs typeface="Calibri"/>
              </a:rPr>
              <a:t>a</a:t>
            </a:r>
            <a:r>
              <a:rPr sz="3200" b="1" spc="-5" dirty="0">
                <a:solidFill>
                  <a:srgbClr val="0F4D7B"/>
                </a:solidFill>
                <a:latin typeface="Calibri"/>
                <a:cs typeface="Calibri"/>
              </a:rPr>
              <a:t>l</a:t>
            </a:r>
            <a:r>
              <a:rPr sz="3200" b="1" spc="5" dirty="0">
                <a:solidFill>
                  <a:srgbClr val="0F4D7B"/>
                </a:solidFill>
                <a:latin typeface="Calibri"/>
                <a:cs typeface="Calibri"/>
              </a:rPr>
              <a:t>t</a:t>
            </a:r>
            <a:r>
              <a:rPr sz="3200" b="1" dirty="0">
                <a:solidFill>
                  <a:srgbClr val="0F4D7B"/>
                </a:solidFill>
                <a:latin typeface="Calibri"/>
                <a:cs typeface="Calibri"/>
              </a:rPr>
              <a:t>h</a:t>
            </a:r>
            <a:r>
              <a:rPr sz="3200" b="1" spc="-10" dirty="0">
                <a:solidFill>
                  <a:srgbClr val="0F4D7B"/>
                </a:solidFill>
                <a:latin typeface="Calibri"/>
                <a:cs typeface="Calibri"/>
              </a:rPr>
              <a:t> </a:t>
            </a:r>
            <a:r>
              <a:rPr sz="3200" b="1" spc="-5" dirty="0" smtClean="0">
                <a:solidFill>
                  <a:srgbClr val="0F4D7B"/>
                </a:solidFill>
                <a:latin typeface="Calibri"/>
                <a:cs typeface="Calibri"/>
              </a:rPr>
              <a:t>C</a:t>
            </a:r>
            <a:r>
              <a:rPr sz="3200" b="1" dirty="0" smtClean="0">
                <a:solidFill>
                  <a:srgbClr val="0F4D7B"/>
                </a:solidFill>
                <a:latin typeface="Calibri"/>
                <a:cs typeface="Calibri"/>
              </a:rPr>
              <a:t>a</a:t>
            </a:r>
            <a:r>
              <a:rPr sz="3200" b="1" spc="-40" dirty="0" smtClean="0">
                <a:solidFill>
                  <a:srgbClr val="0F4D7B"/>
                </a:solidFill>
                <a:latin typeface="Calibri"/>
                <a:cs typeface="Calibri"/>
              </a:rPr>
              <a:t>r</a:t>
            </a:r>
            <a:r>
              <a:rPr sz="3200" b="1" dirty="0" smtClean="0">
                <a:solidFill>
                  <a:srgbClr val="0F4D7B"/>
                </a:solidFill>
                <a:latin typeface="Calibri"/>
                <a:cs typeface="Calibri"/>
              </a:rPr>
              <a:t>e</a:t>
            </a:r>
            <a:endParaRPr lang="en-US" sz="3200" b="1" dirty="0" smtClean="0">
              <a:solidFill>
                <a:srgbClr val="0F4D7B"/>
              </a:solidFill>
              <a:latin typeface="Calibri"/>
              <a:cs typeface="Calibri"/>
            </a:endParaRPr>
          </a:p>
          <a:p>
            <a:pPr marL="241300" indent="-228600">
              <a:lnSpc>
                <a:spcPct val="100000"/>
              </a:lnSpc>
              <a:spcBef>
                <a:spcPts val="610"/>
              </a:spcBef>
              <a:buClr>
                <a:srgbClr val="0F4D7B"/>
              </a:buClr>
              <a:buFont typeface="Arial"/>
              <a:buChar char="•"/>
              <a:tabLst>
                <a:tab pos="241935" algn="l"/>
              </a:tabLst>
            </a:pPr>
            <a:r>
              <a:rPr lang="en-US" sz="3200" b="1" dirty="0" smtClean="0">
                <a:solidFill>
                  <a:srgbClr val="0F4D7B"/>
                </a:solidFill>
                <a:latin typeface="Calibri"/>
                <a:cs typeface="Calibri"/>
              </a:rPr>
              <a:t>Health Workforce</a:t>
            </a:r>
            <a:endParaRPr sz="3200" dirty="0">
              <a:latin typeface="Calibri"/>
              <a:cs typeface="Calibri"/>
            </a:endParaRPr>
          </a:p>
          <a:p>
            <a:pPr marL="241300" indent="-228600">
              <a:lnSpc>
                <a:spcPct val="100000"/>
              </a:lnSpc>
              <a:spcBef>
                <a:spcPts val="610"/>
              </a:spcBef>
              <a:buClr>
                <a:srgbClr val="0F4D7B"/>
              </a:buClr>
              <a:buFont typeface="Arial"/>
              <a:buChar char="•"/>
              <a:tabLst>
                <a:tab pos="241935" algn="l"/>
              </a:tabLst>
            </a:pPr>
            <a:r>
              <a:rPr sz="3200" b="1" spc="-10" dirty="0">
                <a:solidFill>
                  <a:srgbClr val="0F4D7B"/>
                </a:solidFill>
                <a:latin typeface="Calibri"/>
                <a:cs typeface="Calibri"/>
              </a:rPr>
              <a:t>H</a:t>
            </a:r>
            <a:r>
              <a:rPr sz="3200" b="1" spc="-5" dirty="0">
                <a:solidFill>
                  <a:srgbClr val="0F4D7B"/>
                </a:solidFill>
                <a:latin typeface="Calibri"/>
                <a:cs typeface="Calibri"/>
              </a:rPr>
              <a:t>e</a:t>
            </a:r>
            <a:r>
              <a:rPr sz="3200" b="1" dirty="0">
                <a:solidFill>
                  <a:srgbClr val="0F4D7B"/>
                </a:solidFill>
                <a:latin typeface="Calibri"/>
                <a:cs typeface="Calibri"/>
              </a:rPr>
              <a:t>a</a:t>
            </a:r>
            <a:r>
              <a:rPr sz="3200" b="1" spc="-5" dirty="0">
                <a:solidFill>
                  <a:srgbClr val="0F4D7B"/>
                </a:solidFill>
                <a:latin typeface="Calibri"/>
                <a:cs typeface="Calibri"/>
              </a:rPr>
              <a:t>l</a:t>
            </a:r>
            <a:r>
              <a:rPr sz="3200" b="1" spc="5" dirty="0">
                <a:solidFill>
                  <a:srgbClr val="0F4D7B"/>
                </a:solidFill>
                <a:latin typeface="Calibri"/>
                <a:cs typeface="Calibri"/>
              </a:rPr>
              <a:t>t</a:t>
            </a:r>
            <a:r>
              <a:rPr sz="3200" b="1" spc="-10" dirty="0">
                <a:solidFill>
                  <a:srgbClr val="0F4D7B"/>
                </a:solidFill>
                <a:latin typeface="Calibri"/>
                <a:cs typeface="Calibri"/>
              </a:rPr>
              <a:t>h</a:t>
            </a:r>
            <a:r>
              <a:rPr sz="3200" b="1" spc="-25" dirty="0">
                <a:solidFill>
                  <a:srgbClr val="0F4D7B"/>
                </a:solidFill>
                <a:latin typeface="Calibri"/>
                <a:cs typeface="Calibri"/>
              </a:rPr>
              <a:t>c</a:t>
            </a:r>
            <a:r>
              <a:rPr sz="3200" b="1" dirty="0">
                <a:solidFill>
                  <a:srgbClr val="0F4D7B"/>
                </a:solidFill>
                <a:latin typeface="Calibri"/>
                <a:cs typeface="Calibri"/>
              </a:rPr>
              <a:t>a</a:t>
            </a:r>
            <a:r>
              <a:rPr sz="3200" b="1" spc="-35" dirty="0">
                <a:solidFill>
                  <a:srgbClr val="0F4D7B"/>
                </a:solidFill>
                <a:latin typeface="Calibri"/>
                <a:cs typeface="Calibri"/>
              </a:rPr>
              <a:t>r</a:t>
            </a:r>
            <a:r>
              <a:rPr sz="3200" b="1" dirty="0">
                <a:solidFill>
                  <a:srgbClr val="0F4D7B"/>
                </a:solidFill>
                <a:latin typeface="Calibri"/>
                <a:cs typeface="Calibri"/>
              </a:rPr>
              <a:t>e</a:t>
            </a:r>
            <a:r>
              <a:rPr sz="3200" b="1" spc="-25" dirty="0">
                <a:solidFill>
                  <a:srgbClr val="0F4D7B"/>
                </a:solidFill>
                <a:latin typeface="Calibri"/>
                <a:cs typeface="Calibri"/>
              </a:rPr>
              <a:t> </a:t>
            </a:r>
            <a:r>
              <a:rPr sz="3200" b="1" spc="-55" dirty="0">
                <a:solidFill>
                  <a:srgbClr val="0F4D7B"/>
                </a:solidFill>
                <a:latin typeface="Calibri"/>
                <a:cs typeface="Calibri"/>
              </a:rPr>
              <a:t>S</a:t>
            </a:r>
            <a:r>
              <a:rPr sz="3200" b="1" spc="-30" dirty="0">
                <a:solidFill>
                  <a:srgbClr val="0F4D7B"/>
                </a:solidFill>
                <a:latin typeface="Calibri"/>
                <a:cs typeface="Calibri"/>
              </a:rPr>
              <a:t>y</a:t>
            </a:r>
            <a:r>
              <a:rPr sz="3200" b="1" spc="-35" dirty="0">
                <a:solidFill>
                  <a:srgbClr val="0F4D7B"/>
                </a:solidFill>
                <a:latin typeface="Calibri"/>
                <a:cs typeface="Calibri"/>
              </a:rPr>
              <a:t>st</a:t>
            </a:r>
            <a:r>
              <a:rPr sz="3200" b="1" spc="-10" dirty="0">
                <a:solidFill>
                  <a:srgbClr val="0F4D7B"/>
                </a:solidFill>
                <a:latin typeface="Calibri"/>
                <a:cs typeface="Calibri"/>
              </a:rPr>
              <a:t>e</a:t>
            </a:r>
            <a:r>
              <a:rPr sz="3200" b="1" spc="-5" dirty="0">
                <a:solidFill>
                  <a:srgbClr val="0F4D7B"/>
                </a:solidFill>
                <a:latin typeface="Calibri"/>
                <a:cs typeface="Calibri"/>
              </a:rPr>
              <a:t>m</a:t>
            </a:r>
            <a:r>
              <a:rPr sz="3200" b="1" dirty="0">
                <a:solidFill>
                  <a:srgbClr val="0F4D7B"/>
                </a:solidFill>
                <a:latin typeface="Calibri"/>
                <a:cs typeface="Calibri"/>
              </a:rPr>
              <a:t>s</a:t>
            </a:r>
            <a:endParaRPr sz="3200" dirty="0">
              <a:latin typeface="Calibri"/>
              <a:cs typeface="Calibri"/>
            </a:endParaRPr>
          </a:p>
          <a:p>
            <a:pPr marL="241300" indent="-228600">
              <a:lnSpc>
                <a:spcPct val="100000"/>
              </a:lnSpc>
              <a:spcBef>
                <a:spcPts val="620"/>
              </a:spcBef>
              <a:buClr>
                <a:srgbClr val="0F4D7B"/>
              </a:buClr>
              <a:buFont typeface="Arial"/>
              <a:buChar char="•"/>
              <a:tabLst>
                <a:tab pos="241935" algn="l"/>
              </a:tabLst>
            </a:pPr>
            <a:r>
              <a:rPr sz="3200" b="1" spc="-10" dirty="0">
                <a:solidFill>
                  <a:srgbClr val="0F4D7B"/>
                </a:solidFill>
                <a:latin typeface="Calibri"/>
                <a:cs typeface="Calibri"/>
              </a:rPr>
              <a:t>H</a:t>
            </a:r>
            <a:r>
              <a:rPr sz="3200" b="1" spc="-15" dirty="0">
                <a:solidFill>
                  <a:srgbClr val="0F4D7B"/>
                </a:solidFill>
                <a:latin typeface="Calibri"/>
                <a:cs typeface="Calibri"/>
              </a:rPr>
              <a:t>I</a:t>
            </a:r>
            <a:r>
              <a:rPr sz="3200" b="1" spc="-145" dirty="0">
                <a:solidFill>
                  <a:srgbClr val="0F4D7B"/>
                </a:solidFill>
                <a:latin typeface="Calibri"/>
                <a:cs typeface="Calibri"/>
              </a:rPr>
              <a:t>V/</a:t>
            </a:r>
            <a:r>
              <a:rPr sz="3200" b="1" dirty="0">
                <a:solidFill>
                  <a:srgbClr val="0F4D7B"/>
                </a:solidFill>
                <a:latin typeface="Calibri"/>
                <a:cs typeface="Calibri"/>
              </a:rPr>
              <a:t>A</a:t>
            </a:r>
            <a:r>
              <a:rPr sz="3200" b="1" spc="-5" dirty="0">
                <a:solidFill>
                  <a:srgbClr val="0F4D7B"/>
                </a:solidFill>
                <a:latin typeface="Calibri"/>
                <a:cs typeface="Calibri"/>
              </a:rPr>
              <a:t>ID</a:t>
            </a:r>
            <a:r>
              <a:rPr sz="3200" b="1" dirty="0">
                <a:solidFill>
                  <a:srgbClr val="0F4D7B"/>
                </a:solidFill>
                <a:latin typeface="Calibri"/>
                <a:cs typeface="Calibri"/>
              </a:rPr>
              <a:t>S</a:t>
            </a:r>
            <a:r>
              <a:rPr sz="3200" b="1" spc="-25" dirty="0">
                <a:solidFill>
                  <a:srgbClr val="0F4D7B"/>
                </a:solidFill>
                <a:latin typeface="Calibri"/>
                <a:cs typeface="Calibri"/>
              </a:rPr>
              <a:t> </a:t>
            </a:r>
            <a:r>
              <a:rPr sz="3200" b="1" spc="-5" dirty="0">
                <a:solidFill>
                  <a:srgbClr val="0F4D7B"/>
                </a:solidFill>
                <a:latin typeface="Calibri"/>
                <a:cs typeface="Calibri"/>
              </a:rPr>
              <a:t>C</a:t>
            </a:r>
            <a:r>
              <a:rPr sz="3200" b="1" dirty="0">
                <a:solidFill>
                  <a:srgbClr val="0F4D7B"/>
                </a:solidFill>
                <a:latin typeface="Calibri"/>
                <a:cs typeface="Calibri"/>
              </a:rPr>
              <a:t>a</a:t>
            </a:r>
            <a:r>
              <a:rPr sz="3200" b="1" spc="-35" dirty="0">
                <a:solidFill>
                  <a:srgbClr val="0F4D7B"/>
                </a:solidFill>
                <a:latin typeface="Calibri"/>
                <a:cs typeface="Calibri"/>
              </a:rPr>
              <a:t>r</a:t>
            </a:r>
            <a:r>
              <a:rPr sz="3200" b="1" dirty="0">
                <a:solidFill>
                  <a:srgbClr val="0F4D7B"/>
                </a:solidFill>
                <a:latin typeface="Calibri"/>
                <a:cs typeface="Calibri"/>
              </a:rPr>
              <a:t>e</a:t>
            </a:r>
            <a:endParaRPr sz="3200" dirty="0">
              <a:latin typeface="Calibri"/>
              <a:cs typeface="Calibri"/>
            </a:endParaRPr>
          </a:p>
          <a:p>
            <a:pPr marL="241300" indent="-228600">
              <a:lnSpc>
                <a:spcPct val="100000"/>
              </a:lnSpc>
              <a:spcBef>
                <a:spcPts val="610"/>
              </a:spcBef>
              <a:buClr>
                <a:srgbClr val="0F4D7B"/>
              </a:buClr>
              <a:buFont typeface="Arial"/>
              <a:buChar char="•"/>
              <a:tabLst>
                <a:tab pos="241935" algn="l"/>
              </a:tabLst>
            </a:pPr>
            <a:r>
              <a:rPr sz="3200" b="1" spc="-5" dirty="0">
                <a:solidFill>
                  <a:srgbClr val="0F4D7B"/>
                </a:solidFill>
                <a:latin typeface="Calibri"/>
                <a:cs typeface="Calibri"/>
              </a:rPr>
              <a:t>M</a:t>
            </a:r>
            <a:r>
              <a:rPr sz="3200" b="1" spc="-25" dirty="0">
                <a:solidFill>
                  <a:srgbClr val="0F4D7B"/>
                </a:solidFill>
                <a:latin typeface="Calibri"/>
                <a:cs typeface="Calibri"/>
              </a:rPr>
              <a:t>a</a:t>
            </a:r>
            <a:r>
              <a:rPr sz="3200" b="1" spc="-35" dirty="0">
                <a:solidFill>
                  <a:srgbClr val="0F4D7B"/>
                </a:solidFill>
                <a:latin typeface="Calibri"/>
                <a:cs typeface="Calibri"/>
              </a:rPr>
              <a:t>t</a:t>
            </a:r>
            <a:r>
              <a:rPr sz="3200" b="1" spc="-5" dirty="0">
                <a:solidFill>
                  <a:srgbClr val="0F4D7B"/>
                </a:solidFill>
                <a:latin typeface="Calibri"/>
                <a:cs typeface="Calibri"/>
              </a:rPr>
              <a:t>e</a:t>
            </a:r>
            <a:r>
              <a:rPr sz="3200" b="1" dirty="0">
                <a:solidFill>
                  <a:srgbClr val="0F4D7B"/>
                </a:solidFill>
                <a:latin typeface="Calibri"/>
                <a:cs typeface="Calibri"/>
              </a:rPr>
              <a:t>r</a:t>
            </a:r>
            <a:r>
              <a:rPr sz="3200" b="1" spc="-5" dirty="0">
                <a:solidFill>
                  <a:srgbClr val="0F4D7B"/>
                </a:solidFill>
                <a:latin typeface="Calibri"/>
                <a:cs typeface="Calibri"/>
              </a:rPr>
              <a:t>n</a:t>
            </a:r>
            <a:r>
              <a:rPr sz="3200" b="1" dirty="0">
                <a:solidFill>
                  <a:srgbClr val="0F4D7B"/>
                </a:solidFill>
                <a:latin typeface="Calibri"/>
                <a:cs typeface="Calibri"/>
              </a:rPr>
              <a:t>a</a:t>
            </a:r>
            <a:r>
              <a:rPr sz="3200" b="1" spc="-10" dirty="0">
                <a:solidFill>
                  <a:srgbClr val="0F4D7B"/>
                </a:solidFill>
                <a:latin typeface="Calibri"/>
                <a:cs typeface="Calibri"/>
              </a:rPr>
              <a:t>l</a:t>
            </a:r>
            <a:r>
              <a:rPr sz="3200" b="1" spc="-25" dirty="0">
                <a:solidFill>
                  <a:srgbClr val="0F4D7B"/>
                </a:solidFill>
                <a:latin typeface="Calibri"/>
                <a:cs typeface="Calibri"/>
              </a:rPr>
              <a:t> </a:t>
            </a:r>
            <a:r>
              <a:rPr sz="3200" b="1" dirty="0">
                <a:solidFill>
                  <a:srgbClr val="0F4D7B"/>
                </a:solidFill>
                <a:latin typeface="Calibri"/>
                <a:cs typeface="Calibri"/>
              </a:rPr>
              <a:t>a</a:t>
            </a:r>
            <a:r>
              <a:rPr sz="3200" b="1" spc="-5" dirty="0">
                <a:solidFill>
                  <a:srgbClr val="0F4D7B"/>
                </a:solidFill>
                <a:latin typeface="Calibri"/>
                <a:cs typeface="Calibri"/>
              </a:rPr>
              <a:t>n</a:t>
            </a:r>
            <a:r>
              <a:rPr sz="3200" b="1" dirty="0">
                <a:solidFill>
                  <a:srgbClr val="0F4D7B"/>
                </a:solidFill>
                <a:latin typeface="Calibri"/>
                <a:cs typeface="Calibri"/>
              </a:rPr>
              <a:t>d</a:t>
            </a:r>
            <a:r>
              <a:rPr sz="3200" b="1" spc="-20" dirty="0">
                <a:solidFill>
                  <a:srgbClr val="0F4D7B"/>
                </a:solidFill>
                <a:latin typeface="Calibri"/>
                <a:cs typeface="Calibri"/>
              </a:rPr>
              <a:t> </a:t>
            </a:r>
            <a:r>
              <a:rPr sz="3200" b="1" spc="-5" dirty="0">
                <a:solidFill>
                  <a:srgbClr val="0F4D7B"/>
                </a:solidFill>
                <a:latin typeface="Calibri"/>
                <a:cs typeface="Calibri"/>
              </a:rPr>
              <a:t>Ch</a:t>
            </a:r>
            <a:r>
              <a:rPr sz="3200" b="1" spc="5" dirty="0">
                <a:solidFill>
                  <a:srgbClr val="0F4D7B"/>
                </a:solidFill>
                <a:latin typeface="Calibri"/>
                <a:cs typeface="Calibri"/>
              </a:rPr>
              <a:t>i</a:t>
            </a:r>
            <a:r>
              <a:rPr sz="3200" b="1" spc="-5" dirty="0">
                <a:solidFill>
                  <a:srgbClr val="0F4D7B"/>
                </a:solidFill>
                <a:latin typeface="Calibri"/>
                <a:cs typeface="Calibri"/>
              </a:rPr>
              <a:t>l</a:t>
            </a:r>
            <a:r>
              <a:rPr sz="3200" b="1" dirty="0">
                <a:solidFill>
                  <a:srgbClr val="0F4D7B"/>
                </a:solidFill>
                <a:latin typeface="Calibri"/>
                <a:cs typeface="Calibri"/>
              </a:rPr>
              <a:t>d</a:t>
            </a:r>
            <a:r>
              <a:rPr sz="3200" b="1" spc="-10" dirty="0">
                <a:solidFill>
                  <a:srgbClr val="0F4D7B"/>
                </a:solidFill>
                <a:latin typeface="Calibri"/>
                <a:cs typeface="Calibri"/>
              </a:rPr>
              <a:t> H</a:t>
            </a:r>
            <a:r>
              <a:rPr sz="3200" b="1" spc="-5" dirty="0">
                <a:solidFill>
                  <a:srgbClr val="0F4D7B"/>
                </a:solidFill>
                <a:latin typeface="Calibri"/>
                <a:cs typeface="Calibri"/>
              </a:rPr>
              <a:t>e</a:t>
            </a:r>
            <a:r>
              <a:rPr sz="3200" b="1" dirty="0">
                <a:solidFill>
                  <a:srgbClr val="0F4D7B"/>
                </a:solidFill>
                <a:latin typeface="Calibri"/>
                <a:cs typeface="Calibri"/>
              </a:rPr>
              <a:t>a</a:t>
            </a:r>
            <a:r>
              <a:rPr sz="3200" b="1" spc="-5" dirty="0">
                <a:solidFill>
                  <a:srgbClr val="0F4D7B"/>
                </a:solidFill>
                <a:latin typeface="Calibri"/>
                <a:cs typeface="Calibri"/>
              </a:rPr>
              <a:t>l</a:t>
            </a:r>
            <a:r>
              <a:rPr sz="3200" b="1" spc="5" dirty="0">
                <a:solidFill>
                  <a:srgbClr val="0F4D7B"/>
                </a:solidFill>
                <a:latin typeface="Calibri"/>
                <a:cs typeface="Calibri"/>
              </a:rPr>
              <a:t>t</a:t>
            </a:r>
            <a:r>
              <a:rPr sz="3200" b="1" dirty="0">
                <a:solidFill>
                  <a:srgbClr val="0F4D7B"/>
                </a:solidFill>
                <a:latin typeface="Calibri"/>
                <a:cs typeface="Calibri"/>
              </a:rPr>
              <a:t>h</a:t>
            </a:r>
            <a:endParaRPr sz="3200" dirty="0">
              <a:latin typeface="Calibri"/>
              <a:cs typeface="Calibri"/>
            </a:endParaRPr>
          </a:p>
          <a:p>
            <a:pPr marL="241300" indent="-228600">
              <a:lnSpc>
                <a:spcPct val="100000"/>
              </a:lnSpc>
              <a:spcBef>
                <a:spcPts val="610"/>
              </a:spcBef>
              <a:buClr>
                <a:srgbClr val="0F4D7B"/>
              </a:buClr>
              <a:buFont typeface="Arial"/>
              <a:buChar char="•"/>
              <a:tabLst>
                <a:tab pos="241935" algn="l"/>
              </a:tabLst>
            </a:pPr>
            <a:r>
              <a:rPr sz="3200" b="1" spc="-5" dirty="0">
                <a:solidFill>
                  <a:srgbClr val="0F4D7B"/>
                </a:solidFill>
                <a:latin typeface="Calibri"/>
                <a:cs typeface="Calibri"/>
              </a:rPr>
              <a:t>Ru</a:t>
            </a:r>
            <a:r>
              <a:rPr sz="3200" b="1" spc="-75" dirty="0">
                <a:solidFill>
                  <a:srgbClr val="0F4D7B"/>
                </a:solidFill>
                <a:latin typeface="Calibri"/>
                <a:cs typeface="Calibri"/>
              </a:rPr>
              <a:t>r</a:t>
            </a:r>
            <a:r>
              <a:rPr sz="3200" b="1" dirty="0">
                <a:solidFill>
                  <a:srgbClr val="0F4D7B"/>
                </a:solidFill>
                <a:latin typeface="Calibri"/>
                <a:cs typeface="Calibri"/>
              </a:rPr>
              <a:t>a</a:t>
            </a:r>
            <a:r>
              <a:rPr sz="3200" b="1" spc="-10" dirty="0">
                <a:solidFill>
                  <a:srgbClr val="0F4D7B"/>
                </a:solidFill>
                <a:latin typeface="Calibri"/>
                <a:cs typeface="Calibri"/>
              </a:rPr>
              <a:t>l H</a:t>
            </a:r>
            <a:r>
              <a:rPr sz="3200" b="1" spc="-5" dirty="0">
                <a:solidFill>
                  <a:srgbClr val="0F4D7B"/>
                </a:solidFill>
                <a:latin typeface="Calibri"/>
                <a:cs typeface="Calibri"/>
              </a:rPr>
              <a:t>e</a:t>
            </a:r>
            <a:r>
              <a:rPr sz="3200" b="1" dirty="0">
                <a:solidFill>
                  <a:srgbClr val="0F4D7B"/>
                </a:solidFill>
                <a:latin typeface="Calibri"/>
                <a:cs typeface="Calibri"/>
              </a:rPr>
              <a:t>a</a:t>
            </a:r>
            <a:r>
              <a:rPr sz="3200" b="1" spc="-5" dirty="0">
                <a:solidFill>
                  <a:srgbClr val="0F4D7B"/>
                </a:solidFill>
                <a:latin typeface="Calibri"/>
                <a:cs typeface="Calibri"/>
              </a:rPr>
              <a:t>l</a:t>
            </a:r>
            <a:r>
              <a:rPr sz="3200" b="1" spc="5" dirty="0">
                <a:solidFill>
                  <a:srgbClr val="0F4D7B"/>
                </a:solidFill>
                <a:latin typeface="Calibri"/>
                <a:cs typeface="Calibri"/>
              </a:rPr>
              <a:t>t</a:t>
            </a:r>
            <a:r>
              <a:rPr sz="3200" b="1" dirty="0">
                <a:solidFill>
                  <a:srgbClr val="0F4D7B"/>
                </a:solidFill>
                <a:latin typeface="Calibri"/>
                <a:cs typeface="Calibri"/>
              </a:rPr>
              <a:t>h</a:t>
            </a:r>
            <a:endParaRPr sz="3200" dirty="0">
              <a:latin typeface="Calibri"/>
              <a:cs typeface="Calibri"/>
            </a:endParaRPr>
          </a:p>
        </p:txBody>
      </p:sp>
    </p:spTree>
    <p:extLst>
      <p:ext uri="{BB962C8B-B14F-4D97-AF65-F5344CB8AC3E}">
        <p14:creationId xmlns:p14="http://schemas.microsoft.com/office/powerpoint/2010/main" val="655274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smtClean="0"/>
              <a:t>HRSA FY 2017 Budget Request</a:t>
            </a:r>
            <a:endParaRPr lang="en-US" dirty="0">
              <a:solidFill>
                <a:srgbClr val="800000"/>
              </a:solidFill>
            </a:endParaRPr>
          </a:p>
        </p:txBody>
      </p:sp>
      <p:cxnSp>
        <p:nvCxnSpPr>
          <p:cNvPr id="5" name="Straight Connector 4"/>
          <p:cNvCxnSpPr/>
          <p:nvPr/>
        </p:nvCxnSpPr>
        <p:spPr>
          <a:xfrm flipH="1">
            <a:off x="838200" y="5486400"/>
            <a:ext cx="7315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8534400" y="6553200"/>
            <a:ext cx="2057400" cy="365125"/>
          </a:xfrm>
        </p:spPr>
        <p:txBody>
          <a:bodyPr/>
          <a:lstStyle/>
          <a:p>
            <a:fld id="{F9ECA865-404D-4A57-9AC1-FD3038CC100D}" type="slidenum">
              <a:rPr lang="en-US" smtClean="0">
                <a:solidFill>
                  <a:schemeClr val="bg1"/>
                </a:solidFill>
              </a:rPr>
              <a:pPr/>
              <a:t>6</a:t>
            </a:fld>
            <a:endParaRPr lang="en-US"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13" y="1233488"/>
            <a:ext cx="7800975" cy="439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918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lvl="0"/>
            <a:r>
              <a:rPr lang="en-US" sz="3200" dirty="0" smtClean="0"/>
              <a:t>Increase </a:t>
            </a:r>
            <a:r>
              <a:rPr lang="en-US" sz="3200" dirty="0"/>
              <a:t>Access </a:t>
            </a:r>
            <a:r>
              <a:rPr lang="en-US" sz="3200" dirty="0" smtClean="0"/>
              <a:t/>
            </a:r>
            <a:br>
              <a:rPr lang="en-US" sz="3200" dirty="0" smtClean="0"/>
            </a:br>
            <a:r>
              <a:rPr lang="en-US" sz="3200" dirty="0" smtClean="0"/>
              <a:t>to </a:t>
            </a:r>
            <a:r>
              <a:rPr lang="en-US" sz="3200" dirty="0"/>
              <a:t>Quality Health Care and Services</a:t>
            </a:r>
          </a:p>
        </p:txBody>
      </p:sp>
      <p:sp>
        <p:nvSpPr>
          <p:cNvPr id="6" name="Content Placeholder 5"/>
          <p:cNvSpPr>
            <a:spLocks noGrp="1"/>
          </p:cNvSpPr>
          <p:nvPr>
            <p:ph idx="1"/>
          </p:nvPr>
        </p:nvSpPr>
        <p:spPr>
          <a:xfrm>
            <a:off x="1447800" y="2088355"/>
            <a:ext cx="6781800" cy="3367089"/>
          </a:xfrm>
        </p:spPr>
        <p:txBody>
          <a:bodyPr>
            <a:normAutofit fontScale="92500"/>
          </a:bodyPr>
          <a:lstStyle/>
          <a:p>
            <a:pPr marL="0" lvl="0" indent="0">
              <a:buNone/>
            </a:pPr>
            <a:r>
              <a:rPr lang="en-US" dirty="0" smtClean="0">
                <a:solidFill>
                  <a:srgbClr val="800000"/>
                </a:solidFill>
              </a:rPr>
              <a:t>One in </a:t>
            </a:r>
            <a:r>
              <a:rPr lang="en-US" dirty="0">
                <a:solidFill>
                  <a:srgbClr val="800000"/>
                </a:solidFill>
              </a:rPr>
              <a:t>3 people living at or below the poverty level </a:t>
            </a:r>
            <a:r>
              <a:rPr lang="en-US" dirty="0"/>
              <a:t>relies on a </a:t>
            </a:r>
            <a:r>
              <a:rPr lang="en-US" dirty="0" smtClean="0"/>
              <a:t/>
            </a:r>
            <a:br>
              <a:rPr lang="en-US" dirty="0" smtClean="0"/>
            </a:br>
            <a:r>
              <a:rPr lang="en-US" dirty="0" smtClean="0"/>
              <a:t>HRSA-supported </a:t>
            </a:r>
            <a:r>
              <a:rPr lang="en-US" dirty="0"/>
              <a:t>health center for primary medical care</a:t>
            </a:r>
          </a:p>
          <a:p>
            <a:pPr marL="457200" lvl="1" indent="0">
              <a:buNone/>
            </a:pPr>
            <a:endParaRPr lang="en-US" b="1" i="1" dirty="0" smtClean="0">
              <a:solidFill>
                <a:srgbClr val="FF0000"/>
              </a:solidFill>
            </a:endParaRPr>
          </a:p>
          <a:p>
            <a:pPr marL="0" lvl="0" indent="0">
              <a:buNone/>
            </a:pPr>
            <a:r>
              <a:rPr lang="en-US" dirty="0" smtClean="0">
                <a:solidFill>
                  <a:srgbClr val="800000"/>
                </a:solidFill>
              </a:rPr>
              <a:t>One </a:t>
            </a:r>
            <a:r>
              <a:rPr lang="en-US" dirty="0">
                <a:solidFill>
                  <a:srgbClr val="800000"/>
                </a:solidFill>
              </a:rPr>
              <a:t>in </a:t>
            </a:r>
            <a:r>
              <a:rPr lang="en-US" dirty="0" smtClean="0">
                <a:solidFill>
                  <a:srgbClr val="800000"/>
                </a:solidFill>
              </a:rPr>
              <a:t>2 </a:t>
            </a:r>
            <a:r>
              <a:rPr lang="en-US" dirty="0">
                <a:solidFill>
                  <a:srgbClr val="800000"/>
                </a:solidFill>
              </a:rPr>
              <a:t>people diagnosed with </a:t>
            </a:r>
            <a:r>
              <a:rPr lang="en-US" dirty="0" smtClean="0">
                <a:solidFill>
                  <a:srgbClr val="800000"/>
                </a:solidFill>
              </a:rPr>
              <a:t>HIV </a:t>
            </a:r>
            <a:r>
              <a:rPr lang="en-US" dirty="0"/>
              <a:t>receives care through the </a:t>
            </a:r>
            <a:r>
              <a:rPr lang="en-US" dirty="0" smtClean="0"/>
              <a:t/>
            </a:r>
            <a:br>
              <a:rPr lang="en-US" dirty="0" smtClean="0"/>
            </a:br>
            <a:r>
              <a:rPr lang="en-US" dirty="0" smtClean="0"/>
              <a:t>Ryan </a:t>
            </a:r>
            <a:r>
              <a:rPr lang="en-US" dirty="0"/>
              <a:t>White </a:t>
            </a:r>
            <a:r>
              <a:rPr lang="en-US" dirty="0" smtClean="0"/>
              <a:t>HIV/AIDS Program</a:t>
            </a:r>
          </a:p>
          <a:p>
            <a:pPr marL="0" lvl="0" indent="0">
              <a:buNone/>
            </a:pPr>
            <a:endParaRPr lang="en-US" dirty="0" smtClean="0"/>
          </a:p>
          <a:p>
            <a:pPr marL="0" indent="0">
              <a:buNone/>
            </a:pPr>
            <a:r>
              <a:rPr lang="en-US" dirty="0">
                <a:solidFill>
                  <a:srgbClr val="800000"/>
                </a:solidFill>
              </a:rPr>
              <a:t>9.7 million people living in health professional shortage </a:t>
            </a:r>
            <a:r>
              <a:rPr lang="en-US" dirty="0" smtClean="0">
                <a:solidFill>
                  <a:srgbClr val="800000"/>
                </a:solidFill>
              </a:rPr>
              <a:t>areas </a:t>
            </a:r>
            <a:r>
              <a:rPr lang="en-US" dirty="0" smtClean="0"/>
              <a:t>receive primary medical, dental or mental health care from a National Health Service Corps clinician </a:t>
            </a:r>
            <a:endParaRPr lang="en-US" dirty="0"/>
          </a:p>
          <a:p>
            <a:pPr marL="0" lvl="0" indent="0">
              <a:buNone/>
            </a:pPr>
            <a:endParaRPr lang="en-US" dirty="0" smtClean="0"/>
          </a:p>
        </p:txBody>
      </p:sp>
      <p:sp>
        <p:nvSpPr>
          <p:cNvPr id="2" name="Slide Number Placeholder 1"/>
          <p:cNvSpPr>
            <a:spLocks noGrp="1"/>
          </p:cNvSpPr>
          <p:nvPr>
            <p:ph type="sldNum" sz="quarter" idx="12"/>
          </p:nvPr>
        </p:nvSpPr>
        <p:spPr/>
        <p:txBody>
          <a:bodyPr/>
          <a:lstStyle/>
          <a:p>
            <a:fld id="{F9ECA865-404D-4A57-9AC1-FD3038CC100D}" type="slidenum">
              <a:rPr lang="en-US" smtClean="0">
                <a:solidFill>
                  <a:schemeClr val="bg1"/>
                </a:solidFill>
              </a:rPr>
              <a:pPr/>
              <a:t>7</a:t>
            </a:fld>
            <a:endParaRPr lang="en-US" dirty="0">
              <a:solidFill>
                <a:schemeClr val="bg1"/>
              </a:solidFill>
            </a:endParaRPr>
          </a:p>
        </p:txBody>
      </p:sp>
      <p:pic>
        <p:nvPicPr>
          <p:cNvPr id="4" name="Picture 3" descr="Image of a door." title="Improve Access to Quality Health Care and Servic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228600"/>
            <a:ext cx="1524000" cy="1524000"/>
          </a:xfrm>
          <a:prstGeom prst="rect">
            <a:avLst/>
          </a:prstGeom>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6942" t="13265"/>
          <a:stretch/>
        </p:blipFill>
        <p:spPr bwMode="auto">
          <a:xfrm>
            <a:off x="637216" y="3100192"/>
            <a:ext cx="442286"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HRSA"/>
          <p:cNvPicPr>
            <a:picLocks noChangeAspect="1" noChangeArrowheads="1"/>
          </p:cNvPicPr>
          <p:nvPr/>
        </p:nvPicPr>
        <p:blipFill rotWithShape="1">
          <a:blip r:embed="rId5">
            <a:extLst>
              <a:ext uri="{28A0092B-C50C-407E-A947-70E740481C1C}">
                <a14:useLocalDpi xmlns:a14="http://schemas.microsoft.com/office/drawing/2010/main" val="0"/>
              </a:ext>
            </a:extLst>
          </a:blip>
          <a:srcRect r="84652" b="35729"/>
          <a:stretch/>
        </p:blipFill>
        <p:spPr bwMode="auto">
          <a:xfrm>
            <a:off x="549566" y="2057400"/>
            <a:ext cx="529936" cy="6580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155" y="4191000"/>
            <a:ext cx="642938"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71959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lvl="0"/>
            <a:r>
              <a:rPr lang="en-US" sz="3200" dirty="0" smtClean="0"/>
              <a:t>Increase </a:t>
            </a:r>
            <a:r>
              <a:rPr lang="en-US" sz="3200" dirty="0"/>
              <a:t>Access </a:t>
            </a:r>
            <a:r>
              <a:rPr lang="en-US" sz="3200" dirty="0" smtClean="0"/>
              <a:t/>
            </a:r>
            <a:br>
              <a:rPr lang="en-US" sz="3200" dirty="0" smtClean="0"/>
            </a:br>
            <a:r>
              <a:rPr lang="en-US" sz="3200" dirty="0" smtClean="0"/>
              <a:t>to </a:t>
            </a:r>
            <a:r>
              <a:rPr lang="en-US" sz="3200" dirty="0"/>
              <a:t>Quality Health Care and Services</a:t>
            </a:r>
          </a:p>
        </p:txBody>
      </p:sp>
      <p:sp>
        <p:nvSpPr>
          <p:cNvPr id="6" name="Content Placeholder 5"/>
          <p:cNvSpPr>
            <a:spLocks noGrp="1"/>
          </p:cNvSpPr>
          <p:nvPr>
            <p:ph idx="1"/>
          </p:nvPr>
        </p:nvSpPr>
        <p:spPr>
          <a:xfrm>
            <a:off x="1600200" y="1981201"/>
            <a:ext cx="7086600" cy="3740944"/>
          </a:xfrm>
        </p:spPr>
        <p:txBody>
          <a:bodyPr>
            <a:normAutofit fontScale="92500" lnSpcReduction="20000"/>
          </a:bodyPr>
          <a:lstStyle/>
          <a:p>
            <a:pPr marL="0" indent="0">
              <a:buNone/>
            </a:pPr>
            <a:r>
              <a:rPr lang="en-US" dirty="0" smtClean="0">
                <a:solidFill>
                  <a:srgbClr val="800000"/>
                </a:solidFill>
              </a:rPr>
              <a:t>More than half </a:t>
            </a:r>
            <a:r>
              <a:rPr lang="en-US" dirty="0">
                <a:solidFill>
                  <a:srgbClr val="800000"/>
                </a:solidFill>
              </a:rPr>
              <a:t>of pregnant women </a:t>
            </a:r>
            <a:r>
              <a:rPr lang="en-US" dirty="0"/>
              <a:t>and a </a:t>
            </a:r>
            <a:r>
              <a:rPr lang="en-US" dirty="0" smtClean="0">
                <a:solidFill>
                  <a:srgbClr val="800000"/>
                </a:solidFill>
              </a:rPr>
              <a:t>more than a third </a:t>
            </a:r>
            <a:r>
              <a:rPr lang="en-US" dirty="0">
                <a:solidFill>
                  <a:srgbClr val="800000"/>
                </a:solidFill>
              </a:rPr>
              <a:t>of infants and children </a:t>
            </a:r>
            <a:r>
              <a:rPr lang="en-US" dirty="0"/>
              <a:t>benefit from </a:t>
            </a:r>
            <a:r>
              <a:rPr lang="en-US" dirty="0" smtClean="0"/>
              <a:t>maternal </a:t>
            </a:r>
            <a:r>
              <a:rPr lang="en-US" dirty="0"/>
              <a:t>and </a:t>
            </a:r>
            <a:r>
              <a:rPr lang="en-US" dirty="0" smtClean="0"/>
              <a:t>child health </a:t>
            </a:r>
            <a:r>
              <a:rPr lang="en-US" dirty="0"/>
              <a:t>b</a:t>
            </a:r>
            <a:r>
              <a:rPr lang="en-US" dirty="0" smtClean="0"/>
              <a:t>lock grants</a:t>
            </a:r>
            <a:endParaRPr lang="en-US" dirty="0"/>
          </a:p>
          <a:p>
            <a:pPr marL="0" lvl="0" indent="0">
              <a:buNone/>
            </a:pPr>
            <a:endParaRPr lang="en-US" dirty="0" smtClean="0"/>
          </a:p>
          <a:p>
            <a:pPr marL="0" lvl="0" indent="0">
              <a:buNone/>
            </a:pPr>
            <a:r>
              <a:rPr lang="en-US" dirty="0" smtClean="0"/>
              <a:t>More than </a:t>
            </a:r>
            <a:r>
              <a:rPr lang="en-US" dirty="0">
                <a:solidFill>
                  <a:srgbClr val="800000"/>
                </a:solidFill>
              </a:rPr>
              <a:t>700,000 </a:t>
            </a:r>
            <a:r>
              <a:rPr lang="en-US" dirty="0" smtClean="0">
                <a:solidFill>
                  <a:srgbClr val="800000"/>
                </a:solidFill>
              </a:rPr>
              <a:t>rural Americans </a:t>
            </a:r>
            <a:r>
              <a:rPr lang="en-US" dirty="0" smtClean="0"/>
              <a:t>receive health services thanks to rural community-based grants</a:t>
            </a:r>
          </a:p>
          <a:p>
            <a:pPr marL="0" lvl="0" indent="0">
              <a:buNone/>
            </a:pPr>
            <a:endParaRPr lang="en-US" dirty="0" smtClean="0"/>
          </a:p>
          <a:p>
            <a:pPr marL="0" indent="0">
              <a:buNone/>
            </a:pPr>
            <a:r>
              <a:rPr lang="en-US" dirty="0"/>
              <a:t>About </a:t>
            </a:r>
            <a:r>
              <a:rPr lang="en-US" dirty="0">
                <a:solidFill>
                  <a:srgbClr val="800000"/>
                </a:solidFill>
              </a:rPr>
              <a:t>115,500 parents and children </a:t>
            </a:r>
            <a:r>
              <a:rPr lang="en-US" dirty="0"/>
              <a:t>participate in the national Home Visiting </a:t>
            </a:r>
            <a:r>
              <a:rPr lang="en-US" dirty="0" smtClean="0"/>
              <a:t>Program</a:t>
            </a:r>
          </a:p>
          <a:p>
            <a:pPr marL="0" indent="0">
              <a:buNone/>
            </a:pPr>
            <a:endParaRPr lang="en-US" dirty="0"/>
          </a:p>
          <a:p>
            <a:pPr marL="0" lvl="0" indent="0">
              <a:buNone/>
            </a:pPr>
            <a:r>
              <a:rPr lang="en-US" dirty="0" smtClean="0"/>
              <a:t>About </a:t>
            </a:r>
            <a:r>
              <a:rPr lang="en-US" dirty="0" smtClean="0">
                <a:solidFill>
                  <a:srgbClr val="800000"/>
                </a:solidFill>
              </a:rPr>
              <a:t>6,000 </a:t>
            </a:r>
            <a:r>
              <a:rPr lang="en-US" sz="2400" dirty="0">
                <a:solidFill>
                  <a:srgbClr val="800000"/>
                </a:solidFill>
              </a:rPr>
              <a:t>life-saving unrelated blood stem cell transplants</a:t>
            </a:r>
            <a:r>
              <a:rPr lang="en-US" sz="2400" dirty="0"/>
              <a:t> </a:t>
            </a:r>
            <a:r>
              <a:rPr lang="en-US" sz="2400" dirty="0" smtClean="0"/>
              <a:t>facilitated annually </a:t>
            </a:r>
            <a:endParaRPr lang="en-US" sz="2400" dirty="0"/>
          </a:p>
          <a:p>
            <a:pPr marL="0" indent="0">
              <a:buNone/>
            </a:pPr>
            <a:endParaRPr lang="en-US" dirty="0"/>
          </a:p>
          <a:p>
            <a:pPr marL="0" lvl="0" indent="0">
              <a:buNone/>
            </a:pPr>
            <a:endParaRPr lang="en-US" i="1" dirty="0" smtClean="0">
              <a:solidFill>
                <a:srgbClr val="FF0000"/>
              </a:solidFill>
            </a:endParaRPr>
          </a:p>
        </p:txBody>
      </p:sp>
      <p:sp>
        <p:nvSpPr>
          <p:cNvPr id="2" name="Slide Number Placeholder 1"/>
          <p:cNvSpPr>
            <a:spLocks noGrp="1"/>
          </p:cNvSpPr>
          <p:nvPr>
            <p:ph type="sldNum" sz="quarter" idx="12"/>
          </p:nvPr>
        </p:nvSpPr>
        <p:spPr/>
        <p:txBody>
          <a:bodyPr/>
          <a:lstStyle/>
          <a:p>
            <a:fld id="{F9ECA865-404D-4A57-9AC1-FD3038CC100D}" type="slidenum">
              <a:rPr lang="en-US" smtClean="0">
                <a:solidFill>
                  <a:schemeClr val="bg1"/>
                </a:solidFill>
              </a:rPr>
              <a:pPr/>
              <a:t>8</a:t>
            </a:fld>
            <a:endParaRPr lang="en-US" dirty="0">
              <a:solidFill>
                <a:schemeClr val="bg1"/>
              </a:solidFill>
            </a:endParaRPr>
          </a:p>
        </p:txBody>
      </p:sp>
      <p:pic>
        <p:nvPicPr>
          <p:cNvPr id="4" name="Picture 3" descr="Image of a door." title="Improve Access to Quality Health Care and Servic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228600"/>
            <a:ext cx="1524000" cy="1524000"/>
          </a:xfrm>
          <a:prstGeom prst="rect">
            <a:avLst/>
          </a:prstGeom>
        </p:spPr>
      </p:pic>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816" y="2057400"/>
            <a:ext cx="507999"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401" y="4038600"/>
            <a:ext cx="507999"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18266"/>
          <a:stretch/>
        </p:blipFill>
        <p:spPr bwMode="auto">
          <a:xfrm>
            <a:off x="778881" y="2922298"/>
            <a:ext cx="533400" cy="744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4845" y="4905375"/>
            <a:ext cx="765939"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6444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lvl="0"/>
            <a:r>
              <a:rPr lang="en-US" sz="3200" dirty="0" smtClean="0"/>
              <a:t>Strengthen </a:t>
            </a:r>
            <a:r>
              <a:rPr lang="en-US" sz="3200" dirty="0"/>
              <a:t>the </a:t>
            </a:r>
            <a:r>
              <a:rPr lang="en-US" sz="3200" dirty="0" smtClean="0"/>
              <a:t>Health </a:t>
            </a:r>
            <a:r>
              <a:rPr lang="en-US" sz="3200" dirty="0"/>
              <a:t>Workforce</a:t>
            </a:r>
          </a:p>
        </p:txBody>
      </p:sp>
      <p:sp>
        <p:nvSpPr>
          <p:cNvPr id="2" name="Slide Number Placeholder 1"/>
          <p:cNvSpPr>
            <a:spLocks noGrp="1"/>
          </p:cNvSpPr>
          <p:nvPr>
            <p:ph type="sldNum" sz="quarter" idx="12"/>
          </p:nvPr>
        </p:nvSpPr>
        <p:spPr/>
        <p:txBody>
          <a:bodyPr/>
          <a:lstStyle/>
          <a:p>
            <a:fld id="{F9ECA865-404D-4A57-9AC1-FD3038CC100D}" type="slidenum">
              <a:rPr lang="en-US" smtClean="0">
                <a:solidFill>
                  <a:schemeClr val="bg1"/>
                </a:solidFill>
              </a:rPr>
              <a:pPr/>
              <a:t>9</a:t>
            </a:fld>
            <a:endParaRPr lang="en-US" dirty="0">
              <a:solidFill>
                <a:schemeClr val="bg1"/>
              </a:solidFill>
            </a:endParaRPr>
          </a:p>
        </p:txBody>
      </p:sp>
      <p:pic>
        <p:nvPicPr>
          <p:cNvPr id="5" name="Picture 4" descr="Image of healthcare workers." title="Strengthen the Health Workfor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152400"/>
            <a:ext cx="1526140" cy="1526140"/>
          </a:xfrm>
          <a:prstGeom prst="rect">
            <a:avLst/>
          </a:prstGeom>
        </p:spPr>
      </p:pic>
      <p:sp>
        <p:nvSpPr>
          <p:cNvPr id="4" name="Rectangle 3"/>
          <p:cNvSpPr/>
          <p:nvPr/>
        </p:nvSpPr>
        <p:spPr>
          <a:xfrm>
            <a:off x="1447800" y="1851154"/>
            <a:ext cx="7010400" cy="4832092"/>
          </a:xfrm>
          <a:prstGeom prst="rect">
            <a:avLst/>
          </a:prstGeom>
        </p:spPr>
        <p:txBody>
          <a:bodyPr wrap="square">
            <a:spAutoFit/>
          </a:bodyPr>
          <a:lstStyle/>
          <a:p>
            <a:r>
              <a:rPr lang="en-US" sz="2200" b="1" dirty="0" smtClean="0">
                <a:solidFill>
                  <a:srgbClr val="800000"/>
                </a:solidFill>
              </a:rPr>
              <a:t>11,400 medical</a:t>
            </a:r>
            <a:r>
              <a:rPr lang="en-US" sz="2200" b="1" dirty="0">
                <a:solidFill>
                  <a:srgbClr val="800000"/>
                </a:solidFill>
              </a:rPr>
              <a:t>, dental, and mental and behavioral health care providers </a:t>
            </a:r>
            <a:r>
              <a:rPr lang="en-US" sz="2200" b="1" dirty="0" smtClean="0">
                <a:solidFill>
                  <a:srgbClr val="0F4D7B"/>
                </a:solidFill>
              </a:rPr>
              <a:t>in</a:t>
            </a:r>
            <a:r>
              <a:rPr lang="en-US" sz="2200" b="1" dirty="0" smtClean="0">
                <a:solidFill>
                  <a:srgbClr val="800000"/>
                </a:solidFill>
              </a:rPr>
              <a:t> </a:t>
            </a:r>
            <a:r>
              <a:rPr lang="en-US" sz="2200" b="1" dirty="0" smtClean="0">
                <a:solidFill>
                  <a:srgbClr val="0F4D7B"/>
                </a:solidFill>
              </a:rPr>
              <a:t>the National </a:t>
            </a:r>
            <a:r>
              <a:rPr lang="en-US" sz="2200" b="1" dirty="0">
                <a:solidFill>
                  <a:srgbClr val="0F4D7B"/>
                </a:solidFill>
              </a:rPr>
              <a:t>Health Service </a:t>
            </a:r>
            <a:r>
              <a:rPr lang="en-US" sz="2200" b="1" dirty="0" smtClean="0">
                <a:solidFill>
                  <a:srgbClr val="0F4D7B"/>
                </a:solidFill>
              </a:rPr>
              <a:t>Corps and NURSE Corps work in health professional shortage areas</a:t>
            </a:r>
          </a:p>
          <a:p>
            <a:endParaRPr lang="en-US" sz="2200" b="1" dirty="0">
              <a:solidFill>
                <a:srgbClr val="0F4D7B"/>
              </a:solidFill>
            </a:endParaRPr>
          </a:p>
          <a:p>
            <a:r>
              <a:rPr lang="en-US" sz="2200" b="1" dirty="0" smtClean="0">
                <a:solidFill>
                  <a:srgbClr val="800000"/>
                </a:solidFill>
              </a:rPr>
              <a:t>1,100 </a:t>
            </a:r>
            <a:r>
              <a:rPr lang="en-US" sz="2200" b="1" dirty="0">
                <a:solidFill>
                  <a:srgbClr val="800000"/>
                </a:solidFill>
              </a:rPr>
              <a:t>students, residents, and health providers in </a:t>
            </a:r>
            <a:r>
              <a:rPr lang="en-US" sz="2200" b="1" dirty="0" smtClean="0">
                <a:solidFill>
                  <a:srgbClr val="800000"/>
                </a:solidFill>
              </a:rPr>
              <a:t>training </a:t>
            </a:r>
            <a:r>
              <a:rPr lang="en-US" sz="2200" b="1" dirty="0" smtClean="0">
                <a:solidFill>
                  <a:srgbClr val="0F4D7B"/>
                </a:solidFill>
              </a:rPr>
              <a:t>receive NHSC scholarships to work in underserved communities upon graduation and licensure </a:t>
            </a:r>
          </a:p>
          <a:p>
            <a:endParaRPr lang="en-US" sz="2200" b="1" dirty="0" smtClean="0">
              <a:solidFill>
                <a:srgbClr val="0F4D7B"/>
              </a:solidFill>
            </a:endParaRPr>
          </a:p>
          <a:p>
            <a:r>
              <a:rPr lang="en-US" sz="2200" b="1" dirty="0" smtClean="0">
                <a:solidFill>
                  <a:srgbClr val="0F4D7B"/>
                </a:solidFill>
              </a:rPr>
              <a:t>Support for targeted health professions training programs focused on </a:t>
            </a:r>
            <a:r>
              <a:rPr lang="en-US" sz="2200" b="1" dirty="0" smtClean="0">
                <a:solidFill>
                  <a:srgbClr val="800000"/>
                </a:solidFill>
              </a:rPr>
              <a:t>inter-professional care, geriatrics and autism</a:t>
            </a:r>
            <a:r>
              <a:rPr lang="en-US" sz="2200" b="1" dirty="0" smtClean="0">
                <a:solidFill>
                  <a:srgbClr val="0F4D7B"/>
                </a:solidFill>
              </a:rPr>
              <a:t>, among others, as well as programs that increase </a:t>
            </a:r>
            <a:r>
              <a:rPr lang="en-US" sz="2200" b="1" dirty="0" smtClean="0">
                <a:solidFill>
                  <a:srgbClr val="800000"/>
                </a:solidFill>
              </a:rPr>
              <a:t>workforce diversity </a:t>
            </a:r>
            <a:endParaRPr lang="en-US" sz="2200" b="1" dirty="0">
              <a:solidFill>
                <a:srgbClr val="800000"/>
              </a:solidFill>
            </a:endParaRPr>
          </a:p>
          <a:p>
            <a:endParaRPr lang="en-US" sz="2200" b="1" dirty="0" smtClean="0">
              <a:solidFill>
                <a:srgbClr val="C00000"/>
              </a:solidFill>
            </a:endParaRPr>
          </a:p>
          <a:p>
            <a:endParaRPr lang="en-US" sz="2200" b="1" dirty="0" smtClean="0">
              <a:solidFill>
                <a:srgbClr val="C00000"/>
              </a:solidFill>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705" y="3224212"/>
            <a:ext cx="61912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757" y="4719507"/>
            <a:ext cx="666750"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757" y="2019300"/>
            <a:ext cx="642938"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17736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Presentation Title]&amp;#x0D;&amp;#x0A;[Date]&amp;quot;&quot;/&gt;&lt;property id=&quot;20307&quot; value=&quot;256&quot;/&gt;&lt;/object&gt;&lt;object type=&quot;3&quot; unique_id=&quot;10004&quot;&gt;&lt;property id=&quot;20148&quot; value=&quot;5&quot;/&gt;&lt;property id=&quot;20300&quot; value=&quot;Slide 2 - &amp;quot;[Slide Header]&amp;#x0D;&amp;#x0A;[Subheading] &amp;quot;&quot;/&gt;&lt;property id=&quot;20307&quot; value=&quot;262&quot;/&gt;&lt;/object&gt;&lt;object type=&quot;3&quot; unique_id=&quot;10023&quot;&gt;&lt;property id=&quot;20148&quot; value=&quot;5&quot;/&gt;&lt;property id=&quot;20300&quot; value=&quot;Slide 3 - &amp;quot;Contact Information (last slide)&amp;#x0D;&amp;#x0A;&amp;quot;&quot;/&gt;&lt;property id=&quot;20307&quot; value=&quot;263&quot;/&gt;&lt;/object&gt;&lt;/object&gt;&lt;object type=&quot;8&quot; unique_id=&quot;10018&quot;&gt;&lt;/object&gt;&lt;/object&gt;&lt;/database&gt;"/>
  <p:tag name="SECTOMILLISECCONVERTED"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AE6F2518-B084-4896-AF52-66CC2144AA2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8A149C55B0E44093314AED5F6F70A7" ma:contentTypeVersion="8" ma:contentTypeDescription="Create a new document." ma:contentTypeScope="" ma:versionID="349d134d9478b470fa44bd6208f0a1b5">
  <xsd:schema xmlns:xsd="http://www.w3.org/2001/XMLSchema" xmlns:xs="http://www.w3.org/2001/XMLSchema" xmlns:p="http://schemas.microsoft.com/office/2006/metadata/properties" xmlns:ns2="fbbeb4ac-e7c4-4ed7-af77-e35b057e733a" xmlns:ns3="053a5afd-1424-405b-82d9-63deec7446f8" targetNamespace="http://schemas.microsoft.com/office/2006/metadata/properties" ma:root="true" ma:fieldsID="a0d80b0ea8206fe4446ce61afd80b4c1" ns2:_="" ns3:_="">
    <xsd:import namespace="fbbeb4ac-e7c4-4ed7-af77-e35b057e733a"/>
    <xsd:import namespace="053a5afd-1424-405b-82d9-63deec7446f8"/>
    <xsd:element name="properties">
      <xsd:complexType>
        <xsd:sequence>
          <xsd:element name="documentManagement">
            <xsd:complexType>
              <xsd:all>
                <xsd:element ref="ns2:Date_x0020_of_x0020_Presentation"/>
                <xsd:element ref="ns2:Resource"/>
                <xsd:element ref="ns3:_dlc_DocId" minOccurs="0"/>
                <xsd:element ref="ns3:_dlc_DocIdUrl" minOccurs="0"/>
                <xsd:element ref="ns3:_dlc_DocIdPersistId" minOccurs="0"/>
                <xsd:element ref="ns3:TaxCatchAll" minOccurs="0"/>
                <xsd:element ref="ns3:TaxCatchAllLabel" minOccurs="0"/>
                <xsd:element ref="ns2:Category"/>
                <xsd:element ref="ns2:Media"/>
                <xsd:element ref="ns2:Reg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beb4ac-e7c4-4ed7-af77-e35b057e733a" elementFormDefault="qualified">
    <xsd:import namespace="http://schemas.microsoft.com/office/2006/documentManagement/types"/>
    <xsd:import namespace="http://schemas.microsoft.com/office/infopath/2007/PartnerControls"/>
    <xsd:element name="Date_x0020_of_x0020_Presentation" ma:index="2" ma:displayName="Date of Submission" ma:description="Please select the date of the submission." ma:format="DateOnly" ma:internalName="Date_x0020_of_x0020_Presentation">
      <xsd:simpleType>
        <xsd:restriction base="dms:DateTime"/>
      </xsd:simpleType>
    </xsd:element>
    <xsd:element name="Resource" ma:index="3" ma:displayName="Source" ma:default="ORO Developed Presentations" ma:format="Dropdown" ma:indexed="true" ma:internalName="Resource">
      <xsd:simpleType>
        <xsd:restriction base="dms:Choice">
          <xsd:enumeration value="Bureau Developed Presentations"/>
          <xsd:enumeration value="ORO Developed Presentations"/>
        </xsd:restriction>
      </xsd:simpleType>
    </xsd:element>
    <xsd:element name="Category" ma:index="15" ma:displayName="Category" ma:default="Affordable Care Act (ACA)" ma:format="Dropdown" ma:internalName="Category">
      <xsd:simpleType>
        <xsd:union memberTypes="dms:Text">
          <xsd:simpleType>
            <xsd:restriction base="dms:Choice">
              <xsd:enumeration value="Affordable Care Act (ACA)"/>
              <xsd:enumeration value="Tribal Health"/>
              <xsd:enumeration value="Behavioral Health"/>
              <xsd:enumeration value="Rural Health"/>
              <xsd:enumeration value="Primary Care and Public Health Integration"/>
              <xsd:enumeration value="Veteran Affairs"/>
              <xsd:enumeration value="Special Populations"/>
              <xsd:enumeration value="Oral Health"/>
              <xsd:enumeration value="Women’s Health"/>
              <xsd:enumeration value="Maternal and Child Health"/>
              <xsd:enumeration value="Workforce Development"/>
              <xsd:enumeration value="HIV/AIDS"/>
              <xsd:enumeration value="Other"/>
            </xsd:restriction>
          </xsd:simpleType>
        </xsd:union>
      </xsd:simpleType>
    </xsd:element>
    <xsd:element name="Media" ma:index="16" ma:displayName="Document" ma:default="Agenda" ma:format="Dropdown" ma:internalName="Media">
      <xsd:simpleType>
        <xsd:restriction base="dms:Choice">
          <xsd:enumeration value="Agenda"/>
          <xsd:enumeration value="Presentation (ppt/pptx/pdf)"/>
          <xsd:enumeration value="Resource"/>
          <xsd:enumeration value="Talking Points"/>
        </xsd:restriction>
      </xsd:simpleType>
    </xsd:element>
    <xsd:element name="Region" ma:index="17" nillable="true" ma:displayName="Region" ma:default="Region I" ma:format="Dropdown" ma:internalName="Region">
      <xsd:simpleType>
        <xsd:restriction base="dms:Choice">
          <xsd:enumeration value="Region I"/>
          <xsd:enumeration value="Region II"/>
          <xsd:enumeration value="Region III"/>
          <xsd:enumeration value="Region IV"/>
          <xsd:enumeration value="Region V"/>
          <xsd:enumeration value="Region VI"/>
          <xsd:enumeration value="Region VII"/>
          <xsd:enumeration value="Region VIII"/>
          <xsd:enumeration value="Region IX"/>
          <xsd:enumeration value="Region X"/>
          <xsd:enumeration value="HQ"/>
        </xsd:restriction>
      </xsd:simpleType>
    </xsd:element>
  </xsd:schema>
  <xsd:schema xmlns:xsd="http://www.w3.org/2001/XMLSchema" xmlns:xs="http://www.w3.org/2001/XMLSchema" xmlns:dms="http://schemas.microsoft.com/office/2006/documentManagement/types" xmlns:pc="http://schemas.microsoft.com/office/infopath/2007/PartnerControls" targetNamespace="053a5afd-1424-405b-82d9-63deec7446f8" elementFormDefault="qualified">
    <xsd:import namespace="http://schemas.microsoft.com/office/2006/documentManagement/types"/>
    <xsd:import namespace="http://schemas.microsoft.com/office/infopath/2007/PartnerControls"/>
    <xsd:element name="_dlc_DocId" ma:index="6" nillable="true" ma:displayName="Document ID Value" ma:description="The value of the document ID assigned to this item." ma:internalName="_dlc_DocId" ma:readOnly="true">
      <xsd:simpleType>
        <xsd:restriction base="dms:Text"/>
      </xsd:simpleType>
    </xsd:element>
    <xsd:element name="_dlc_DocIdUrl" ma:index="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8" nillable="true" ma:displayName="Persist ID" ma:description="Keep ID on add." ma:hidden="true" ma:internalName="_dlc_DocIdPersistId" ma:readOnly="true">
      <xsd:simpleType>
        <xsd:restriction base="dms:Boolean"/>
      </xsd:simpleType>
    </xsd:element>
    <xsd:element name="TaxCatchAll" ma:index="9" nillable="true" ma:displayName="Taxonomy Catch All Column" ma:hidden="true" ma:list="{59a78c66-c43d-4be2-8188-cca01223bdcd}" ma:internalName="TaxCatchAll" ma:showField="CatchAllData" ma:web="053a5afd-1424-405b-82d9-63deec7446f8">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9a78c66-c43d-4be2-8188-cca01223bdcd}" ma:internalName="TaxCatchAllLabel" ma:readOnly="true" ma:showField="CatchAllDataLabel" ma:web="053a5afd-1424-405b-82d9-63deec7446f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Resource xmlns="fbbeb4ac-e7c4-4ed7-af77-e35b057e733a">ORO Developed Presentations</Resource>
    <Media xmlns="fbbeb4ac-e7c4-4ed7-af77-e35b057e733a">Presentation (ppt/pptx/pdf)</Media>
    <Category xmlns="fbbeb4ac-e7c4-4ed7-af77-e35b057e733a">Special Populations</Category>
    <Date_x0020_of_x0020_Presentation xmlns="fbbeb4ac-e7c4-4ed7-af77-e35b057e733a">2016-11-29T06:00:00+00:00</Date_x0020_of_x0020_Presentation>
    <Region xmlns="fbbeb4ac-e7c4-4ed7-af77-e35b057e733a">Region V</Region>
    <TaxCatchAll xmlns="053a5afd-1424-405b-82d9-63deec7446f8"/>
    <_dlc_DocId xmlns="053a5afd-1424-405b-82d9-63deec7446f8">DZXA3YQD6WY2-1287-436</_dlc_DocId>
    <_dlc_DocIdUrl xmlns="053a5afd-1424-405b-82d9-63deec7446f8">
      <Url>https://sharepoint.hrsa.gov/teams/oro/iws/ExternalAffairs/_layouts/15/DocIdRedir.aspx?ID=DZXA3YQD6WY2-1287-436</Url>
      <Description>DZXA3YQD6WY2-1287-436</Description>
    </_dlc_DocIdUrl>
  </documentManagement>
</p:properties>
</file>

<file path=customXml/itemProps1.xml><?xml version="1.0" encoding="utf-8"?>
<ds:datastoreItem xmlns:ds="http://schemas.openxmlformats.org/officeDocument/2006/customXml" ds:itemID="{0A0616F0-D0E4-4F54-BE41-21457C9D49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beb4ac-e7c4-4ed7-af77-e35b057e733a"/>
    <ds:schemaRef ds:uri="053a5afd-1424-405b-82d9-63deec7446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79E12B-86FA-410E-A017-6CFA3BE77A94}">
  <ds:schemaRefs>
    <ds:schemaRef ds:uri="http://schemas.microsoft.com/sharepoint/events"/>
  </ds:schemaRefs>
</ds:datastoreItem>
</file>

<file path=customXml/itemProps3.xml><?xml version="1.0" encoding="utf-8"?>
<ds:datastoreItem xmlns:ds="http://schemas.openxmlformats.org/officeDocument/2006/customXml" ds:itemID="{F413ADA5-CAC2-4C7D-A029-7FF9E0D3BB17}">
  <ds:schemaRefs>
    <ds:schemaRef ds:uri="http://schemas.microsoft.com/sharepoint/v3/contenttype/forms"/>
  </ds:schemaRefs>
</ds:datastoreItem>
</file>

<file path=customXml/itemProps4.xml><?xml version="1.0" encoding="utf-8"?>
<ds:datastoreItem xmlns:ds="http://schemas.openxmlformats.org/officeDocument/2006/customXml" ds:itemID="{E20DB34B-B578-42B3-9D32-96CAACC7FE6D}">
  <ds:schemaRefs>
    <ds:schemaRef ds:uri="http://schemas.microsoft.com/office/2006/documentManagement/types"/>
    <ds:schemaRef ds:uri="http://schemas.microsoft.com/office/infopath/2007/PartnerControls"/>
    <ds:schemaRef ds:uri="http://www.w3.org/XML/1998/namespace"/>
    <ds:schemaRef ds:uri="http://purl.org/dc/elements/1.1/"/>
    <ds:schemaRef ds:uri="http://purl.org/dc/terms/"/>
    <ds:schemaRef ds:uri="fbbeb4ac-e7c4-4ed7-af77-e35b057e733a"/>
    <ds:schemaRef ds:uri="http://purl.org/dc/dcmitype/"/>
    <ds:schemaRef ds:uri="http://schemas.openxmlformats.org/package/2006/metadata/core-properties"/>
    <ds:schemaRef ds:uri="053a5afd-1424-405b-82d9-63deec7446f8"/>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4939</TotalTime>
  <Words>3151</Words>
  <Application>Microsoft Office PowerPoint</Application>
  <PresentationFormat>On-screen Show (4:3)</PresentationFormat>
  <Paragraphs>375</Paragraphs>
  <Slides>26</Slides>
  <Notes>25</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Custom Design</vt:lpstr>
      <vt:lpstr>Northwest Portland Area Indian Health Board Quarterly Board Meeting  HEALTH RESOURCES AND SERVICES ADMINISTRATION (HRSA) OVERVIEW  January 18, 2017   Sharon Turner Regional Administrator Office of Regional Operations Region X – Alaska, Idaho, Oregon and Washington</vt:lpstr>
      <vt:lpstr>Health Resources and  Services Administration  Improve health and achieve health equity through access to quality services, a skilled health workforce and innovative.  </vt:lpstr>
      <vt:lpstr>Agency Goals</vt:lpstr>
      <vt:lpstr>HRSA Programs </vt:lpstr>
      <vt:lpstr>HRSA Major Program Areas</vt:lpstr>
      <vt:lpstr>HRSA FY 2017 Budget Request</vt:lpstr>
      <vt:lpstr>Increase Access  to Quality Health Care and Services</vt:lpstr>
      <vt:lpstr>Increase Access  to Quality Health Care and Services</vt:lpstr>
      <vt:lpstr>Strengthen the Health Workforce</vt:lpstr>
      <vt:lpstr>Strengthen the Health Workforce</vt:lpstr>
      <vt:lpstr>Build Healthy Communities</vt:lpstr>
      <vt:lpstr>Improve Health Equity</vt:lpstr>
      <vt:lpstr>Increase Access  National Presence</vt:lpstr>
      <vt:lpstr>PowerPoint Presentation</vt:lpstr>
      <vt:lpstr>ORO Core Functions</vt:lpstr>
      <vt:lpstr>PowerPoint Presentation</vt:lpstr>
      <vt:lpstr>PowerPoint Presentation</vt:lpstr>
      <vt:lpstr>PowerPoint Presentation</vt:lpstr>
      <vt:lpstr>HRSA ORO Region X Tribal Highlights</vt:lpstr>
      <vt:lpstr>Regional Investments</vt:lpstr>
      <vt:lpstr> </vt:lpstr>
      <vt:lpstr>FY16 HRSA Funding for Tribal Activities by HRSA Program</vt:lpstr>
      <vt:lpstr>FY 16 HRSA Funding for Tribal Activities by State</vt:lpstr>
      <vt:lpstr>National Health Service Corps (AK, ID, OR, WA) </vt:lpstr>
      <vt:lpstr> </vt:lpstr>
      <vt:lpstr>PowerPoint Presentation</vt:lpstr>
    </vt:vector>
  </TitlesOfParts>
  <Company>HRSA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HRSA Strategic Planning &amp; Performance</dc:title>
  <dc:creator>Krissy McBoyle</dc:creator>
  <cp:lastModifiedBy>Lisa Griggs</cp:lastModifiedBy>
  <cp:revision>141</cp:revision>
  <cp:lastPrinted>2017-01-06T22:16:57Z</cp:lastPrinted>
  <dcterms:created xsi:type="dcterms:W3CDTF">2015-04-01T01:31:28Z</dcterms:created>
  <dcterms:modified xsi:type="dcterms:W3CDTF">2017-01-14T17:07:59Z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0x010100D48A149C55B0E44093314AED5F6F70A7</vt:lpwstr>
  </property>
  <property fmtid="{D5CDD505-2E9C-101B-9397-08002B2CF9AE}" pid="3" name="Order">
    <vt:r8>5300</vt:r8>
  </property>
  <property fmtid="{D5CDD505-2E9C-101B-9397-08002B2CF9AE}" pid="4" name="_dlc_DocIdItemGuid">
    <vt:lpwstr>4f17354f-8543-492d-a44e-8e29a6dddb93</vt:lpwstr>
  </property>
  <property fmtid="{D5CDD505-2E9C-101B-9397-08002B2CF9AE}" pid="5" name="TaxKeyword">
    <vt:lpwstr/>
  </property>
  <property fmtid="{D5CDD505-2E9C-101B-9397-08002B2CF9AE}" pid="6" name="TaxKeywordTaxHTField">
    <vt:lpwstr/>
  </property>
</Properties>
</file>