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4"/>
  </p:sldMasterIdLst>
  <p:notesMasterIdLst>
    <p:notesMasterId r:id="rId27"/>
  </p:notesMasterIdLst>
  <p:handoutMasterIdLst>
    <p:handoutMasterId r:id="rId28"/>
  </p:handoutMasterIdLst>
  <p:sldIdLst>
    <p:sldId id="256" r:id="rId5"/>
    <p:sldId id="427" r:id="rId6"/>
    <p:sldId id="438" r:id="rId7"/>
    <p:sldId id="429" r:id="rId8"/>
    <p:sldId id="410" r:id="rId9"/>
    <p:sldId id="428" r:id="rId10"/>
    <p:sldId id="411" r:id="rId11"/>
    <p:sldId id="424" r:id="rId12"/>
    <p:sldId id="412" r:id="rId13"/>
    <p:sldId id="430" r:id="rId14"/>
    <p:sldId id="413" r:id="rId15"/>
    <p:sldId id="426" r:id="rId16"/>
    <p:sldId id="415" r:id="rId17"/>
    <p:sldId id="431" r:id="rId18"/>
    <p:sldId id="439" r:id="rId19"/>
    <p:sldId id="432" r:id="rId20"/>
    <p:sldId id="433" r:id="rId21"/>
    <p:sldId id="434" r:id="rId22"/>
    <p:sldId id="435" r:id="rId23"/>
    <p:sldId id="436" r:id="rId24"/>
    <p:sldId id="437" r:id="rId25"/>
    <p:sldId id="440"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hant, Diane M. (IHS/POR)" initials="T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7" autoAdjust="0"/>
    <p:restoredTop sz="82745" autoAdjust="0"/>
  </p:normalViewPr>
  <p:slideViewPr>
    <p:cSldViewPr>
      <p:cViewPr varScale="1">
        <p:scale>
          <a:sx n="110" d="100"/>
          <a:sy n="110" d="100"/>
        </p:scale>
        <p:origin x="-165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800" dirty="0"/>
              <a:t>Operating</a:t>
            </a:r>
            <a:r>
              <a:rPr lang="en-US" sz="1800" baseline="0" dirty="0"/>
              <a:t> Room Treatment of Caries in Children, 2010 - 2016</a:t>
            </a:r>
            <a:endParaRPr lang="en-US" sz="1800" dirty="0"/>
          </a:p>
        </c:rich>
      </c:tx>
      <c:layout>
        <c:manualLayout>
          <c:xMode val="edge"/>
          <c:yMode val="edge"/>
          <c:x val="0.14641642221192938"/>
          <c:y val="7.285239224673082E-3"/>
        </c:manualLayout>
      </c:layout>
      <c:overlay val="0"/>
    </c:title>
    <c:autoTitleDeleted val="0"/>
    <c:plotArea>
      <c:layout>
        <c:manualLayout>
          <c:layoutTarget val="inner"/>
          <c:xMode val="edge"/>
          <c:yMode val="edge"/>
          <c:x val="0.13781162155976009"/>
          <c:y val="0.14249778105357133"/>
          <c:w val="0.79406989485712098"/>
          <c:h val="0.60533687599394903"/>
        </c:manualLayout>
      </c:layout>
      <c:barChart>
        <c:barDir val="col"/>
        <c:grouping val="clustered"/>
        <c:varyColors val="0"/>
        <c:ser>
          <c:idx val="0"/>
          <c:order val="0"/>
          <c:tx>
            <c:strRef>
              <c:f>Sheet1!$L$11</c:f>
              <c:strCache>
                <c:ptCount val="1"/>
                <c:pt idx="0">
                  <c:v>Cases completed</c:v>
                </c:pt>
              </c:strCache>
            </c:strRef>
          </c:tx>
          <c:spPr>
            <a:solidFill>
              <a:schemeClr val="accent2">
                <a:lumMod val="40000"/>
                <a:lumOff val="60000"/>
              </a:schemeClr>
            </a:solidFill>
            <a:ln>
              <a:solidFill>
                <a:schemeClr val="tx1"/>
              </a:solidFill>
            </a:ln>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Sheet1!$K$12:$K$15</c:f>
              <c:strCache>
                <c:ptCount val="4"/>
                <c:pt idx="0">
                  <c:v>2010 - 13</c:v>
                </c:pt>
                <c:pt idx="1">
                  <c:v>2014</c:v>
                </c:pt>
                <c:pt idx="2">
                  <c:v>2015</c:v>
                </c:pt>
                <c:pt idx="3">
                  <c:v>2016*</c:v>
                </c:pt>
              </c:strCache>
            </c:strRef>
          </c:cat>
          <c:val>
            <c:numRef>
              <c:f>Sheet1!$L$12:$L$15</c:f>
              <c:numCache>
                <c:formatCode>General</c:formatCode>
                <c:ptCount val="4"/>
                <c:pt idx="0">
                  <c:v>72</c:v>
                </c:pt>
                <c:pt idx="1">
                  <c:v>60</c:v>
                </c:pt>
                <c:pt idx="2">
                  <c:v>43</c:v>
                </c:pt>
                <c:pt idx="3">
                  <c:v>26</c:v>
                </c:pt>
              </c:numCache>
            </c:numRef>
          </c:val>
        </c:ser>
        <c:ser>
          <c:idx val="1"/>
          <c:order val="1"/>
          <c:tx>
            <c:strRef>
              <c:f>Sheet1!$M$11</c:f>
              <c:strCache>
                <c:ptCount val="1"/>
                <c:pt idx="0">
                  <c:v>Average # awaiting treatment </c:v>
                </c:pt>
              </c:strCache>
            </c:strRef>
          </c:tx>
          <c:spPr>
            <a:solidFill>
              <a:schemeClr val="tx2">
                <a:lumMod val="60000"/>
                <a:lumOff val="40000"/>
              </a:scheme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Sheet1!$K$12:$K$15</c:f>
              <c:strCache>
                <c:ptCount val="4"/>
                <c:pt idx="0">
                  <c:v>2010 - 13</c:v>
                </c:pt>
                <c:pt idx="1">
                  <c:v>2014</c:v>
                </c:pt>
                <c:pt idx="2">
                  <c:v>2015</c:v>
                </c:pt>
                <c:pt idx="3">
                  <c:v>2016*</c:v>
                </c:pt>
              </c:strCache>
            </c:strRef>
          </c:cat>
          <c:val>
            <c:numRef>
              <c:f>Sheet1!$M$12:$M$15</c:f>
              <c:numCache>
                <c:formatCode>0</c:formatCode>
                <c:ptCount val="4"/>
                <c:pt idx="0">
                  <c:v>28.709589041095892</c:v>
                </c:pt>
                <c:pt idx="1">
                  <c:v>23.178082191780824</c:v>
                </c:pt>
                <c:pt idx="2">
                  <c:v>15.550684931506851</c:v>
                </c:pt>
                <c:pt idx="3" formatCode="General">
                  <c:v>7</c:v>
                </c:pt>
              </c:numCache>
            </c:numRef>
          </c:val>
        </c:ser>
        <c:dLbls>
          <c:showLegendKey val="0"/>
          <c:showVal val="0"/>
          <c:showCatName val="0"/>
          <c:showSerName val="0"/>
          <c:showPercent val="0"/>
          <c:showBubbleSize val="0"/>
        </c:dLbls>
        <c:gapWidth val="150"/>
        <c:axId val="196704512"/>
        <c:axId val="196711552"/>
      </c:barChart>
      <c:catAx>
        <c:axId val="196704512"/>
        <c:scaling>
          <c:orientation val="minMax"/>
        </c:scaling>
        <c:delete val="0"/>
        <c:axPos val="b"/>
        <c:numFmt formatCode="General" sourceLinked="0"/>
        <c:majorTickMark val="out"/>
        <c:minorTickMark val="none"/>
        <c:tickLblPos val="nextTo"/>
        <c:crossAx val="196711552"/>
        <c:crosses val="autoZero"/>
        <c:auto val="1"/>
        <c:lblAlgn val="ctr"/>
        <c:lblOffset val="100"/>
        <c:noMultiLvlLbl val="0"/>
      </c:catAx>
      <c:valAx>
        <c:axId val="196711552"/>
        <c:scaling>
          <c:orientation val="minMax"/>
        </c:scaling>
        <c:delete val="0"/>
        <c:axPos val="l"/>
        <c:majorGridlines/>
        <c:numFmt formatCode="General" sourceLinked="1"/>
        <c:majorTickMark val="out"/>
        <c:minorTickMark val="none"/>
        <c:tickLblPos val="nextTo"/>
        <c:crossAx val="196704512"/>
        <c:crosses val="autoZero"/>
        <c:crossBetween val="between"/>
      </c:valAx>
    </c:plotArea>
    <c:legend>
      <c:legendPos val="r"/>
      <c:layout>
        <c:manualLayout>
          <c:xMode val="edge"/>
          <c:yMode val="edge"/>
          <c:x val="0.45007937631963224"/>
          <c:y val="0.13036700916931676"/>
          <c:w val="0.41670670876894078"/>
          <c:h val="0.17930867453734545"/>
        </c:manualLayout>
      </c:layout>
      <c:overlay val="0"/>
      <c:txPr>
        <a:bodyPr/>
        <a:lstStyle/>
        <a:p>
          <a:pPr>
            <a:defRPr sz="1600"/>
          </a:pPr>
          <a:endParaRPr lang="en-US"/>
        </a:p>
      </c:txPr>
    </c:legend>
    <c:plotVisOnly val="1"/>
    <c:dispBlanksAs val="gap"/>
    <c:showDLblsOverMax val="0"/>
  </c:chart>
  <c:spPr>
    <a:solidFill>
      <a:schemeClr val="accent1">
        <a:lumMod val="20000"/>
        <a:lumOff val="80000"/>
      </a:schemeClr>
    </a:solidFill>
  </c:spPr>
  <c:txPr>
    <a:bodyPr/>
    <a:lstStyle/>
    <a:p>
      <a:pPr>
        <a:defRPr sz="14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title>
      <c:tx>
        <c:rich>
          <a:bodyPr/>
          <a:lstStyle/>
          <a:p>
            <a:pPr>
              <a:defRPr/>
            </a:pPr>
            <a:r>
              <a:rPr lang="en-US"/>
              <a:t>Children with DX of General Anesthesia </a:t>
            </a:r>
          </a:p>
          <a:p>
            <a:pPr>
              <a:defRPr/>
            </a:pPr>
            <a:r>
              <a:rPr lang="en-US"/>
              <a:t>or needing GA </a:t>
            </a:r>
          </a:p>
        </c:rich>
      </c:tx>
      <c:layout>
        <c:manualLayout>
          <c:xMode val="edge"/>
          <c:yMode val="edge"/>
          <c:x val="0.25492091127837968"/>
          <c:y val="1.6835019053580647E-2"/>
        </c:manualLayout>
      </c:layout>
      <c:overlay val="0"/>
    </c:title>
    <c:autoTitleDeleted val="0"/>
    <c:plotArea>
      <c:layout/>
      <c:lineChart>
        <c:grouping val="standard"/>
        <c:varyColors val="0"/>
        <c:ser>
          <c:idx val="0"/>
          <c:order val="0"/>
          <c:tx>
            <c:strRef>
              <c:f>Sheet1!$B$1</c:f>
              <c:strCache>
                <c:ptCount val="1"/>
                <c:pt idx="0">
                  <c:v>Children with DX of GA</c:v>
                </c:pt>
              </c:strCache>
            </c:strRef>
          </c:tx>
          <c:cat>
            <c:strRef>
              <c:f>Sheet1!$A$2:$A$6</c:f>
              <c:strCache>
                <c:ptCount val="5"/>
                <c:pt idx="0">
                  <c:v>2000-2001</c:v>
                </c:pt>
                <c:pt idx="1">
                  <c:v>2011-2012</c:v>
                </c:pt>
                <c:pt idx="2">
                  <c:v>2013-2014</c:v>
                </c:pt>
                <c:pt idx="3">
                  <c:v>2015-2016</c:v>
                </c:pt>
                <c:pt idx="4">
                  <c:v>2016-2017</c:v>
                </c:pt>
              </c:strCache>
            </c:strRef>
          </c:cat>
          <c:val>
            <c:numRef>
              <c:f>Sheet1!$B$2:$B$6</c:f>
              <c:numCache>
                <c:formatCode>0%</c:formatCode>
                <c:ptCount val="5"/>
                <c:pt idx="0">
                  <c:v>0.93</c:v>
                </c:pt>
                <c:pt idx="1">
                  <c:v>0.74</c:v>
                </c:pt>
                <c:pt idx="2">
                  <c:v>0.66</c:v>
                </c:pt>
                <c:pt idx="3">
                  <c:v>0.37</c:v>
                </c:pt>
                <c:pt idx="4">
                  <c:v>0.38</c:v>
                </c:pt>
              </c:numCache>
            </c:numRef>
          </c:val>
          <c:smooth val="0"/>
        </c:ser>
        <c:ser>
          <c:idx val="1"/>
          <c:order val="1"/>
          <c:tx>
            <c:strRef>
              <c:f>Sheet1!$C$1</c:f>
              <c:strCache>
                <c:ptCount val="1"/>
                <c:pt idx="0">
                  <c:v>Children needing GA</c:v>
                </c:pt>
              </c:strCache>
            </c:strRef>
          </c:tx>
          <c:val>
            <c:numRef>
              <c:f>Sheet1!$C$2:$C$6</c:f>
              <c:numCache>
                <c:formatCode>General</c:formatCode>
                <c:ptCount val="5"/>
                <c:pt idx="2" formatCode="0%">
                  <c:v>0.23</c:v>
                </c:pt>
                <c:pt idx="3" formatCode="0%">
                  <c:v>0.06</c:v>
                </c:pt>
                <c:pt idx="4" formatCode="0%">
                  <c:v>0.05</c:v>
                </c:pt>
              </c:numCache>
            </c:numRef>
          </c:val>
          <c:smooth val="0"/>
        </c:ser>
        <c:dLbls>
          <c:showLegendKey val="0"/>
          <c:showVal val="0"/>
          <c:showCatName val="0"/>
          <c:showSerName val="0"/>
          <c:showPercent val="0"/>
          <c:showBubbleSize val="0"/>
        </c:dLbls>
        <c:marker val="1"/>
        <c:smooth val="0"/>
        <c:axId val="210572800"/>
        <c:axId val="211704064"/>
      </c:lineChart>
      <c:catAx>
        <c:axId val="210572800"/>
        <c:scaling>
          <c:orientation val="minMax"/>
        </c:scaling>
        <c:delete val="0"/>
        <c:axPos val="b"/>
        <c:title>
          <c:tx>
            <c:rich>
              <a:bodyPr/>
              <a:lstStyle/>
              <a:p>
                <a:pPr>
                  <a:defRPr/>
                </a:pPr>
                <a:r>
                  <a:rPr lang="en-US"/>
                  <a:t>School Year</a:t>
                </a:r>
              </a:p>
            </c:rich>
          </c:tx>
          <c:layout/>
          <c:overlay val="0"/>
        </c:title>
        <c:majorTickMark val="none"/>
        <c:minorTickMark val="none"/>
        <c:tickLblPos val="nextTo"/>
        <c:crossAx val="211704064"/>
        <c:crosses val="autoZero"/>
        <c:auto val="1"/>
        <c:lblAlgn val="ctr"/>
        <c:lblOffset val="100"/>
        <c:noMultiLvlLbl val="0"/>
      </c:catAx>
      <c:valAx>
        <c:axId val="211704064"/>
        <c:scaling>
          <c:orientation val="minMax"/>
        </c:scaling>
        <c:delete val="0"/>
        <c:axPos val="l"/>
        <c:majorGridlines/>
        <c:title>
          <c:tx>
            <c:rich>
              <a:bodyPr rot="-5400000" vert="horz"/>
              <a:lstStyle/>
              <a:p>
                <a:pPr>
                  <a:defRPr/>
                </a:pPr>
                <a:r>
                  <a:rPr lang="en-US"/>
                  <a:t>% of Children</a:t>
                </a:r>
              </a:p>
            </c:rich>
          </c:tx>
          <c:layout/>
          <c:overlay val="0"/>
        </c:title>
        <c:numFmt formatCode="0%" sourceLinked="1"/>
        <c:majorTickMark val="none"/>
        <c:minorTickMark val="none"/>
        <c:tickLblPos val="nextTo"/>
        <c:crossAx val="210572800"/>
        <c:crosses val="autoZero"/>
        <c:crossBetween val="between"/>
      </c:valAx>
    </c:plotArea>
    <c:legend>
      <c:legendPos val="t"/>
      <c:layout/>
      <c:overlay val="0"/>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0.19984</cdr:x>
      <cdr:y>0.06072</cdr:y>
    </cdr:from>
    <cdr:to>
      <cdr:x>0.88955</cdr:x>
      <cdr:y>0.15849</cdr:y>
    </cdr:to>
    <cdr:sp macro="" textlink="">
      <cdr:nvSpPr>
        <cdr:cNvPr id="2" name="TextBox 1"/>
        <cdr:cNvSpPr txBox="1"/>
      </cdr:nvSpPr>
      <cdr:spPr>
        <a:xfrm xmlns:a="http://schemas.openxmlformats.org/drawingml/2006/main">
          <a:off x="1553223" y="327919"/>
          <a:ext cx="5360709" cy="5280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 Effective</a:t>
          </a:r>
          <a:r>
            <a:rPr lang="en-US" sz="1100" baseline="0" dirty="0"/>
            <a:t> </a:t>
          </a:r>
          <a:r>
            <a:rPr lang="en-US" sz="1100" dirty="0"/>
            <a:t>June 23, 2016, only 1 child awaiting surgery after July 1st!</a:t>
          </a:r>
        </a:p>
      </cdr:txBody>
    </cdr:sp>
  </cdr:relSizeAnchor>
  <cdr:relSizeAnchor xmlns:cdr="http://schemas.openxmlformats.org/drawingml/2006/chartDrawing">
    <cdr:from>
      <cdr:x>0.28585</cdr:x>
      <cdr:y>0.79169</cdr:y>
    </cdr:from>
    <cdr:to>
      <cdr:x>0.4035</cdr:x>
      <cdr:y>0.85176</cdr:y>
    </cdr:to>
    <cdr:sp macro="" textlink="">
      <cdr:nvSpPr>
        <cdr:cNvPr id="3" name="TextBox 2"/>
        <cdr:cNvSpPr txBox="1"/>
      </cdr:nvSpPr>
      <cdr:spPr>
        <a:xfrm xmlns:a="http://schemas.openxmlformats.org/drawingml/2006/main">
          <a:off x="2221770" y="4017695"/>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0.56798</cdr:x>
      <cdr:y>0.50253</cdr:y>
    </cdr:from>
    <cdr:to>
      <cdr:x>0.56798</cdr:x>
      <cdr:y>0.72222</cdr:y>
    </cdr:to>
    <cdr:cxnSp macro="">
      <cdr:nvCxnSpPr>
        <cdr:cNvPr id="5" name="Straight Arrow Connector 4"/>
        <cdr:cNvCxnSpPr/>
      </cdr:nvCxnSpPr>
      <cdr:spPr>
        <a:xfrm xmlns:a="http://schemas.openxmlformats.org/drawingml/2006/main" flipV="1">
          <a:off x="3581399" y="1895476"/>
          <a:ext cx="0" cy="828674"/>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2">
          <a:schemeClr val="accent5"/>
        </a:lnRef>
        <a:fillRef xmlns:a="http://schemas.openxmlformats.org/drawingml/2006/main" idx="0">
          <a:schemeClr val="accent5"/>
        </a:fillRef>
        <a:effectRef xmlns:a="http://schemas.openxmlformats.org/drawingml/2006/main" idx="1">
          <a:schemeClr val="accent5"/>
        </a:effectRef>
        <a:fontRef xmlns:a="http://schemas.openxmlformats.org/drawingml/2006/main" idx="minor">
          <a:schemeClr val="tx1"/>
        </a:fontRef>
      </cdr:style>
    </cdr:cxnSp>
  </cdr:relSizeAnchor>
  <cdr:relSizeAnchor xmlns:cdr="http://schemas.openxmlformats.org/drawingml/2006/chartDrawing">
    <cdr:from>
      <cdr:x>0.3552</cdr:x>
      <cdr:y>0.56904</cdr:y>
    </cdr:from>
    <cdr:to>
      <cdr:x>0.65278</cdr:x>
      <cdr:y>0.6549</cdr:y>
    </cdr:to>
    <cdr:sp macro="" textlink="">
      <cdr:nvSpPr>
        <cdr:cNvPr id="7" name="TextBox 6"/>
        <cdr:cNvSpPr txBox="1"/>
      </cdr:nvSpPr>
      <cdr:spPr>
        <a:xfrm xmlns:a="http://schemas.openxmlformats.org/drawingml/2006/main">
          <a:off x="2743200" y="2590800"/>
          <a:ext cx="2298183" cy="3909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Started</a:t>
          </a:r>
          <a:r>
            <a:rPr lang="en-US" sz="1100" baseline="0" dirty="0"/>
            <a:t> Silver Nitrate Pilot</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562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8" y="1"/>
            <a:ext cx="2972421" cy="465626"/>
          </a:xfrm>
          <a:prstGeom prst="rect">
            <a:avLst/>
          </a:prstGeom>
        </p:spPr>
        <p:txBody>
          <a:bodyPr vert="horz" lIns="91440" tIns="45720" rIns="91440" bIns="45720" rtlCol="0"/>
          <a:lstStyle>
            <a:lvl1pPr algn="r">
              <a:defRPr sz="1200"/>
            </a:lvl1pPr>
          </a:lstStyle>
          <a:p>
            <a:fld id="{16B4D03D-C1CD-4483-8636-79BF9457C808}" type="datetimeFigureOut">
              <a:rPr lang="en-US" smtClean="0"/>
              <a:t>4/12/2017</a:t>
            </a:fld>
            <a:endParaRPr lang="en-US" dirty="0"/>
          </a:p>
        </p:txBody>
      </p:sp>
      <p:sp>
        <p:nvSpPr>
          <p:cNvPr id="4" name="Footer Placeholder 3"/>
          <p:cNvSpPr>
            <a:spLocks noGrp="1"/>
          </p:cNvSpPr>
          <p:nvPr>
            <p:ph type="ftr" sz="quarter" idx="2"/>
          </p:nvPr>
        </p:nvSpPr>
        <p:spPr>
          <a:xfrm>
            <a:off x="1" y="8829164"/>
            <a:ext cx="2972421" cy="4656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8" y="8829164"/>
            <a:ext cx="2972421" cy="465626"/>
          </a:xfrm>
          <a:prstGeom prst="rect">
            <a:avLst/>
          </a:prstGeom>
        </p:spPr>
        <p:txBody>
          <a:bodyPr vert="horz" lIns="91440" tIns="45720" rIns="91440" bIns="45720" rtlCol="0" anchor="b"/>
          <a:lstStyle>
            <a:lvl1pPr algn="r">
              <a:defRPr sz="1200"/>
            </a:lvl1pPr>
          </a:lstStyle>
          <a:p>
            <a:fld id="{80D91BFF-66D1-47F1-AD33-464BA20F941A}" type="slidenum">
              <a:rPr lang="en-US" smtClean="0"/>
              <a:t>‹#›</a:t>
            </a:fld>
            <a:endParaRPr lang="en-US" dirty="0"/>
          </a:p>
        </p:txBody>
      </p:sp>
    </p:spTree>
    <p:extLst>
      <p:ext uri="{BB962C8B-B14F-4D97-AF65-F5344CB8AC3E}">
        <p14:creationId xmlns:p14="http://schemas.microsoft.com/office/powerpoint/2010/main" val="2596172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2972591" cy="465138"/>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idx="1"/>
          </p:nvPr>
        </p:nvSpPr>
        <p:spPr>
          <a:xfrm>
            <a:off x="3883827" y="0"/>
            <a:ext cx="2972590" cy="465138"/>
          </a:xfrm>
          <a:prstGeom prst="rect">
            <a:avLst/>
          </a:prstGeom>
        </p:spPr>
        <p:txBody>
          <a:bodyPr vert="horz" lIns="91430" tIns="45715" rIns="91430" bIns="45715" rtlCol="0"/>
          <a:lstStyle>
            <a:lvl1pPr algn="r">
              <a:defRPr sz="1200"/>
            </a:lvl1pPr>
          </a:lstStyle>
          <a:p>
            <a:fld id="{A78A9759-1886-4F1C-BD7E-1DACA9D8593C}" type="datetimeFigureOut">
              <a:rPr lang="en-US" smtClean="0"/>
              <a:pPr/>
              <a:t>4/12/2017</a:t>
            </a:fld>
            <a:endParaRPr lang="en-US" dirty="0"/>
          </a:p>
        </p:txBody>
      </p:sp>
      <p:sp>
        <p:nvSpPr>
          <p:cNvPr id="4" name="Slide Image Placeholder 3"/>
          <p:cNvSpPr>
            <a:spLocks noGrp="1" noRot="1" noChangeAspect="1"/>
          </p:cNvSpPr>
          <p:nvPr>
            <p:ph type="sldImg" idx="2"/>
          </p:nvPr>
        </p:nvSpPr>
        <p:spPr>
          <a:xfrm>
            <a:off x="1108075" y="698500"/>
            <a:ext cx="4643438" cy="3484563"/>
          </a:xfrm>
          <a:prstGeom prst="rect">
            <a:avLst/>
          </a:prstGeom>
          <a:noFill/>
          <a:ln w="12700">
            <a:solidFill>
              <a:prstClr val="black"/>
            </a:solidFill>
          </a:ln>
        </p:spPr>
        <p:txBody>
          <a:bodyPr vert="horz" lIns="91430" tIns="45715" rIns="91430" bIns="45715" rtlCol="0" anchor="ctr"/>
          <a:lstStyle/>
          <a:p>
            <a:endParaRPr lang="en-US" dirty="0"/>
          </a:p>
        </p:txBody>
      </p:sp>
      <p:sp>
        <p:nvSpPr>
          <p:cNvPr id="5" name="Notes Placeholder 4"/>
          <p:cNvSpPr>
            <a:spLocks noGrp="1"/>
          </p:cNvSpPr>
          <p:nvPr>
            <p:ph type="body" sz="quarter" idx="3"/>
          </p:nvPr>
        </p:nvSpPr>
        <p:spPr>
          <a:xfrm>
            <a:off x="686590" y="4416436"/>
            <a:ext cx="5486400" cy="4183062"/>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7" y="8829676"/>
            <a:ext cx="2972591" cy="465138"/>
          </a:xfrm>
          <a:prstGeom prst="rect">
            <a:avLst/>
          </a:prstGeom>
        </p:spPr>
        <p:txBody>
          <a:bodyPr vert="horz" lIns="91430" tIns="45715" rIns="91430"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3827" y="8829676"/>
            <a:ext cx="2972590" cy="465138"/>
          </a:xfrm>
          <a:prstGeom prst="rect">
            <a:avLst/>
          </a:prstGeom>
        </p:spPr>
        <p:txBody>
          <a:bodyPr vert="horz" lIns="91430" tIns="45715" rIns="91430" bIns="45715" rtlCol="0" anchor="b"/>
          <a:lstStyle>
            <a:lvl1pPr algn="r">
              <a:defRPr sz="1200"/>
            </a:lvl1pPr>
          </a:lstStyle>
          <a:p>
            <a:fld id="{C85B0A02-D819-448E-8BCA-1DD395A4E017}" type="slidenum">
              <a:rPr lang="en-US" smtClean="0"/>
              <a:pPr/>
              <a:t>‹#›</a:t>
            </a:fld>
            <a:endParaRPr lang="en-US" dirty="0"/>
          </a:p>
        </p:txBody>
      </p:sp>
    </p:spTree>
    <p:extLst>
      <p:ext uri="{BB962C8B-B14F-4D97-AF65-F5344CB8AC3E}">
        <p14:creationId xmlns:p14="http://schemas.microsoft.com/office/powerpoint/2010/main" val="401383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pPr/>
              <a:t>1</a:t>
            </a:fld>
            <a:endParaRPr lang="en-US" dirty="0"/>
          </a:p>
        </p:txBody>
      </p:sp>
    </p:spTree>
    <p:extLst>
      <p:ext uri="{BB962C8B-B14F-4D97-AF65-F5344CB8AC3E}">
        <p14:creationId xmlns:p14="http://schemas.microsoft.com/office/powerpoint/2010/main" val="248845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xfrm>
            <a:off x="1108075" y="698500"/>
            <a:ext cx="4643438" cy="3484563"/>
          </a:xfrm>
          <a:ln/>
        </p:spPr>
      </p:sp>
      <p:sp>
        <p:nvSpPr>
          <p:cNvPr id="33794" name="Notes Placeholder 2"/>
          <p:cNvSpPr>
            <a:spLocks noGrp="1"/>
          </p:cNvSpPr>
          <p:nvPr>
            <p:ph type="body" idx="1"/>
          </p:nvPr>
        </p:nvSpPr>
        <p:spPr>
          <a:noFill/>
          <a:ln/>
        </p:spPr>
        <p:txBody>
          <a:bodyPr/>
          <a:lstStyle/>
          <a:p>
            <a:r>
              <a:rPr lang="en-US" dirty="0">
                <a:latin typeface="Arial" pitchFamily="34" charset="0"/>
              </a:rPr>
              <a:t>Say, “Treatment of children’s tooth decay in the operating room</a:t>
            </a:r>
            <a:r>
              <a:rPr lang="en-US" baseline="0" dirty="0">
                <a:latin typeface="Arial" pitchFamily="34" charset="0"/>
              </a:rPr>
              <a:t> is commonly needed in many Indian communities, but is rarely needed in many non-Indian communities. The reasons for this are complicated, but </a:t>
            </a:r>
            <a:r>
              <a:rPr lang="en-US" dirty="0">
                <a:latin typeface="Arial" pitchFamily="34" charset="0"/>
              </a:rPr>
              <a:t>I have been in the operating room 1-2 days a week every week since I came here</a:t>
            </a:r>
            <a:r>
              <a:rPr lang="en-US" baseline="0" dirty="0">
                <a:latin typeface="Arial" pitchFamily="34" charset="0"/>
              </a:rPr>
              <a:t> in 1998</a:t>
            </a:r>
            <a:r>
              <a:rPr lang="en-US" baseline="0" dirty="0" smtClean="0">
                <a:latin typeface="Arial" pitchFamily="34" charset="0"/>
              </a:rPr>
              <a:t>.”</a:t>
            </a:r>
          </a:p>
          <a:p>
            <a:endParaRPr lang="en-US" baseline="0" dirty="0" smtClean="0">
              <a:latin typeface="Arial" pitchFamily="34" charset="0"/>
            </a:endParaRPr>
          </a:p>
          <a:p>
            <a:r>
              <a:rPr lang="en-US" sz="1200" dirty="0" smtClean="0">
                <a:ln w="0"/>
                <a:solidFill>
                  <a:schemeClr val="accent2">
                    <a:lumMod val="50000"/>
                  </a:schemeClr>
                </a:solidFill>
                <a:effectLst>
                  <a:outerShdw blurRad="38100" dist="25400" dir="5400000" algn="ctr" rotWithShape="0">
                    <a:srgbClr val="6E747A">
                      <a:alpha val="43000"/>
                    </a:srgbClr>
                  </a:outerShdw>
                </a:effectLst>
              </a:rPr>
              <a:t>Reducing Severe Tooth Decay in Children at Warm Springs</a:t>
            </a:r>
          </a:p>
          <a:p>
            <a:pPr>
              <a:buClrTx/>
              <a:buSzPct val="90000"/>
              <a:buFont typeface="Arial" panose="020B0604020202020204" pitchFamily="34" charset="0"/>
              <a:buChar char="•"/>
            </a:pPr>
            <a:r>
              <a:rPr lang="en-US" b="1" dirty="0" smtClean="0">
                <a:solidFill>
                  <a:schemeClr val="accent2">
                    <a:lumMod val="50000"/>
                  </a:schemeClr>
                </a:solidFill>
              </a:rPr>
              <a:t>The best measure of the severity of tooth decay (dental caries) is the rate of children needing treatment under general anesthesia (GA)</a:t>
            </a:r>
          </a:p>
          <a:p>
            <a:pPr>
              <a:buClrTx/>
              <a:buSzPct val="90000"/>
              <a:buFont typeface="Arial" panose="020B0604020202020204" pitchFamily="34" charset="0"/>
              <a:buChar char="•"/>
            </a:pPr>
            <a:r>
              <a:rPr lang="en-US" b="1" dirty="0" smtClean="0">
                <a:solidFill>
                  <a:schemeClr val="accent2">
                    <a:lumMod val="50000"/>
                  </a:schemeClr>
                </a:solidFill>
              </a:rPr>
              <a:t>U.S. overall rate of this severity is &lt;0.5% (5/1000)</a:t>
            </a:r>
          </a:p>
          <a:p>
            <a:pPr>
              <a:buClrTx/>
              <a:buSzPct val="90000"/>
              <a:buFont typeface="Arial" panose="020B0604020202020204" pitchFamily="34" charset="0"/>
              <a:buChar char="•"/>
            </a:pPr>
            <a:r>
              <a:rPr lang="en-US" b="1" dirty="0" smtClean="0">
                <a:solidFill>
                  <a:schemeClr val="accent2">
                    <a:lumMod val="50000"/>
                  </a:schemeClr>
                </a:solidFill>
              </a:rPr>
              <a:t>Over past 20 years rate of WS children requiring this drastic measure is approximately 50% (500/1000) </a:t>
            </a:r>
          </a:p>
          <a:p>
            <a:pPr>
              <a:buClrTx/>
              <a:buSzPct val="90000"/>
              <a:buFont typeface="Arial" panose="020B0604020202020204" pitchFamily="34" charset="0"/>
              <a:buChar char="•"/>
            </a:pPr>
            <a:r>
              <a:rPr lang="en-US" b="1" dirty="0" smtClean="0">
                <a:solidFill>
                  <a:schemeClr val="accent2">
                    <a:lumMod val="50000"/>
                  </a:schemeClr>
                </a:solidFill>
              </a:rPr>
              <a:t>This represents a huge health disparity compared to U.S. children overall: more than 1000% higher.</a:t>
            </a:r>
          </a:p>
          <a:p>
            <a:endParaRPr lang="en-US" dirty="0">
              <a:latin typeface="Arial" pitchFamily="34" charset="0"/>
            </a:endParaRPr>
          </a:p>
        </p:txBody>
      </p:sp>
      <p:sp>
        <p:nvSpPr>
          <p:cNvPr id="33795" name="Slide Number Placeholder 3"/>
          <p:cNvSpPr>
            <a:spLocks noGrp="1"/>
          </p:cNvSpPr>
          <p:nvPr>
            <p:ph type="sldNum" sz="quarter" idx="5"/>
          </p:nvPr>
        </p:nvSpPr>
        <p:spPr>
          <a:noFill/>
        </p:spPr>
        <p:txBody>
          <a:bodyPr/>
          <a:lstStyle/>
          <a:p>
            <a:fld id="{AB9051DE-C7CA-41C5-AF34-13EBBD88DD10}"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Say, “For many years we have implemented all the recommendations</a:t>
            </a:r>
            <a:r>
              <a:rPr lang="en-US" baseline="0" dirty="0" smtClean="0">
                <a:latin typeface="Arial" pitchFamily="34" charset="0"/>
              </a:rPr>
              <a:t> to control tooth decay in children, but without success: It just didn’t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accent1">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accent1">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1">
                    <a:lumMod val="75000"/>
                  </a:schemeClr>
                </a:solidFill>
              </a:rPr>
              <a:t>Sealant application  -resin</a:t>
            </a:r>
            <a:r>
              <a:rPr lang="en-US" b="1" baseline="0" dirty="0" smtClean="0">
                <a:solidFill>
                  <a:schemeClr val="accent1">
                    <a:lumMod val="75000"/>
                  </a:schemeClr>
                </a:solidFill>
              </a:rPr>
              <a:t> done at schools </a:t>
            </a:r>
            <a:r>
              <a:rPr lang="en-US" b="1" baseline="0" smtClean="0">
                <a:solidFill>
                  <a:schemeClr val="accent1">
                    <a:lumMod val="75000"/>
                  </a:schemeClr>
                </a:solidFill>
              </a:rPr>
              <a:t>and clinic</a:t>
            </a:r>
            <a:endParaRPr lang="en-US" b="1" dirty="0" smtClean="0">
              <a:solidFill>
                <a:schemeClr val="accent1">
                  <a:lumMod val="75000"/>
                </a:schemeClr>
              </a:solidFill>
            </a:endParaRPr>
          </a:p>
          <a:p>
            <a:endParaRPr lang="en-US" baseline="0" dirty="0" smtClean="0">
              <a:latin typeface="Arial" pitchFamily="34" charset="0"/>
            </a:endParaRPr>
          </a:p>
          <a:p>
            <a:endParaRPr lang="en-US" baseline="0" dirty="0" smtClean="0">
              <a:latin typeface="Arial" pitchFamily="34" charset="0"/>
            </a:endParaRPr>
          </a:p>
          <a:p>
            <a:r>
              <a:rPr lang="en-US" baseline="0" dirty="0" err="1" smtClean="0">
                <a:latin typeface="Arial" pitchFamily="34" charset="0"/>
              </a:rPr>
              <a:t>Zy</a:t>
            </a:r>
            <a:r>
              <a:rPr lang="en-US" baseline="0" dirty="0" smtClean="0">
                <a:latin typeface="Arial" pitchFamily="34" charset="0"/>
              </a:rPr>
              <a:t>-la-</a:t>
            </a:r>
            <a:r>
              <a:rPr lang="en-US" baseline="0" dirty="0" err="1" smtClean="0">
                <a:latin typeface="Arial" pitchFamily="34" charset="0"/>
              </a:rPr>
              <a:t>tol</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fld id="{C85B0A02-D819-448E-8BCA-1DD395A4E017}" type="slidenum">
              <a:rPr lang="en-US" smtClean="0"/>
              <a:pPr/>
              <a:t>5</a:t>
            </a:fld>
            <a:endParaRPr lang="en-US" dirty="0"/>
          </a:p>
        </p:txBody>
      </p:sp>
    </p:spTree>
    <p:extLst>
      <p:ext uri="{BB962C8B-B14F-4D97-AF65-F5344CB8AC3E}">
        <p14:creationId xmlns:p14="http://schemas.microsoft.com/office/powerpoint/2010/main" val="55566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itchFamily="34" charset="0"/>
              </a:rPr>
              <a:t>Explain the ‘official complaint’:</a:t>
            </a:r>
            <a:endParaRPr lang="en-US" dirty="0" smtClean="0">
              <a:latin typeface="Arial" pitchFamily="34" charset="0"/>
            </a:endParaRPr>
          </a:p>
          <a:p>
            <a:r>
              <a:rPr lang="en-US" dirty="0" smtClean="0">
                <a:latin typeface="Arial" pitchFamily="34" charset="0"/>
              </a:rPr>
              <a:t>Parents left the child with the grandmother for the weekend, and GM did not know anything about the silver nitrate protocol, and</a:t>
            </a:r>
            <a:r>
              <a:rPr lang="en-US" dirty="0" smtClean="0">
                <a:latin typeface="Tahoma" pitchFamily="34" charset="0"/>
              </a:rPr>
              <a:t> complained about dark areas on teeth when she kept the child. Now don</a:t>
            </a:r>
            <a:r>
              <a:rPr lang="en-US" altLang="en-US" dirty="0" smtClean="0">
                <a:latin typeface="Tahoma" pitchFamily="34" charset="0"/>
              </a:rPr>
              <a:t>’</a:t>
            </a:r>
            <a:r>
              <a:rPr lang="en-US" dirty="0" smtClean="0">
                <a:latin typeface="Tahoma" pitchFamily="34" charset="0"/>
              </a:rPr>
              <a:t>t start protocol until parent discusses dark spots with extended family.</a:t>
            </a:r>
            <a:r>
              <a:rPr lang="en-US" dirty="0" smtClean="0">
                <a:latin typeface="Arial" pitchFamily="34" charset="0"/>
              </a:rPr>
              <a:t> That was about 3 years ago.</a:t>
            </a:r>
          </a:p>
          <a:p>
            <a:endParaRPr lang="en-US"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Which is the exact opposite of what pediatric dentists usually encounter—using the standard drill and fill approach, with each additional visit for treatment, the child is more fearful and less cooperative. Other IHS dental programs that have later copied our model say the same thing – they have never before had the children be so cooperative.</a:t>
            </a:r>
            <a:endParaRPr lang="en-US" dirty="0" smtClean="0"/>
          </a:p>
          <a:p>
            <a:endParaRPr lang="en-US" dirty="0" smtClean="0">
              <a:latin typeface="Arial" pitchFamily="34" charset="0"/>
            </a:endParaRPr>
          </a:p>
          <a:p>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pPr/>
              <a:t>9</a:t>
            </a:fld>
            <a:endParaRPr lang="en-US" dirty="0"/>
          </a:p>
        </p:txBody>
      </p:sp>
    </p:spTree>
    <p:extLst>
      <p:ext uri="{BB962C8B-B14F-4D97-AF65-F5344CB8AC3E}">
        <p14:creationId xmlns:p14="http://schemas.microsoft.com/office/powerpoint/2010/main" val="420616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have the hospital</a:t>
            </a:r>
            <a:r>
              <a:rPr lang="en-US" baseline="0" dirty="0" smtClean="0"/>
              <a:t> treatment been greatly reduced, for those children who do need to go to the hospital, the waiting time has been drastically reduced.</a:t>
            </a:r>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pPr/>
              <a:t>11</a:t>
            </a:fld>
            <a:endParaRPr lang="en-US" dirty="0"/>
          </a:p>
        </p:txBody>
      </p:sp>
    </p:spTree>
    <p:extLst>
      <p:ext uri="{BB962C8B-B14F-4D97-AF65-F5344CB8AC3E}">
        <p14:creationId xmlns:p14="http://schemas.microsoft.com/office/powerpoint/2010/main" val="3022296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percentage</a:t>
            </a:r>
            <a:r>
              <a:rPr lang="en-US" baseline="0" dirty="0" smtClean="0"/>
              <a:t> of children who had been under general anesthesia was a shocking </a:t>
            </a:r>
            <a:r>
              <a:rPr lang="en-US" dirty="0" smtClean="0"/>
              <a:t>93 %</a:t>
            </a:r>
            <a:r>
              <a:rPr lang="en-US" baseline="0" dirty="0" smtClean="0"/>
              <a:t> in 2000-2001 school year.  13 years  later using the IHS Early Childhood Caries prevention methods that number was down to 66% in 2013.  While after just 2 years of implementing the silver nitrate protocol our numbers were reduced by almost 30% more in down to 37%</a:t>
            </a:r>
          </a:p>
          <a:p>
            <a:endParaRPr lang="en-US" baseline="0" dirty="0" smtClean="0"/>
          </a:p>
          <a:p>
            <a:pPr marL="137160" indent="0">
              <a:buNone/>
            </a:pPr>
            <a:r>
              <a:rPr lang="en-US" sz="1200" b="1" kern="1200" dirty="0" smtClean="0">
                <a:solidFill>
                  <a:schemeClr val="accent2">
                    <a:lumMod val="50000"/>
                  </a:schemeClr>
                </a:solidFill>
                <a:latin typeface="+mn-lt"/>
                <a:ea typeface="+mn-ea"/>
                <a:cs typeface="+mn-cs"/>
              </a:rPr>
              <a:t>Comparing the disease level of the children in the annual Head Start screening is another good way to measure success</a:t>
            </a:r>
          </a:p>
          <a:p>
            <a:pPr marL="137160" indent="0">
              <a:buNone/>
            </a:pPr>
            <a:endParaRPr lang="en-US" sz="1200" b="1" kern="1200" dirty="0" smtClean="0">
              <a:solidFill>
                <a:schemeClr val="accent2">
                  <a:lumMod val="50000"/>
                </a:schemeClr>
              </a:solidFill>
              <a:latin typeface="+mn-lt"/>
              <a:ea typeface="+mn-ea"/>
              <a:cs typeface="+mn-cs"/>
            </a:endParaRPr>
          </a:p>
          <a:p>
            <a:pPr marL="137160" indent="0">
              <a:buNone/>
            </a:pPr>
            <a:r>
              <a:rPr lang="en-US" sz="1200" b="1" kern="1200" dirty="0" smtClean="0">
                <a:solidFill>
                  <a:schemeClr val="accent2">
                    <a:lumMod val="50000"/>
                  </a:schemeClr>
                </a:solidFill>
                <a:latin typeface="+mn-lt"/>
                <a:ea typeface="+mn-ea"/>
                <a:cs typeface="+mn-cs"/>
              </a:rPr>
              <a:t>Rates of Children in Head Start Programs who have had or need General Anesthesia Treatment has Decreased.</a:t>
            </a:r>
          </a:p>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pPr/>
              <a:t>12</a:t>
            </a:fld>
            <a:endParaRPr lang="en-US" dirty="0"/>
          </a:p>
        </p:txBody>
      </p:sp>
    </p:spTree>
    <p:extLst>
      <p:ext uri="{BB962C8B-B14F-4D97-AF65-F5344CB8AC3E}">
        <p14:creationId xmlns:p14="http://schemas.microsoft.com/office/powerpoint/2010/main" val="274856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1">
                    <a:lumMod val="75000"/>
                  </a:schemeClr>
                </a:solidFill>
              </a:rPr>
              <a:t>of the projected cost increase by our original lab vendor.  </a:t>
            </a:r>
          </a:p>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pPr/>
              <a:t>19</a:t>
            </a:fld>
            <a:endParaRPr lang="en-US" dirty="0"/>
          </a:p>
        </p:txBody>
      </p:sp>
    </p:spTree>
    <p:extLst>
      <p:ext uri="{BB962C8B-B14F-4D97-AF65-F5344CB8AC3E}">
        <p14:creationId xmlns:p14="http://schemas.microsoft.com/office/powerpoint/2010/main" val="323539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D27BF69-5D88-4E55-845E-B4EE3198FB66}" type="datetime1">
              <a:rPr lang="en-US" smtClean="0"/>
              <a:t>4/12/2017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6637991-C83F-4E28-985A-DA5670F7A21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7E5066-282B-4741-A160-D73B4909B939}" type="datetime1">
              <a:rPr lang="en-US" smtClean="0"/>
              <a:t>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37991-C83F-4E28-985A-DA5670F7A21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6F9175-4EB2-4B1B-A2B8-ACB9ECF2D1F1}" type="datetime1">
              <a:rPr lang="en-US" smtClean="0"/>
              <a:t>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37991-C83F-4E28-985A-DA5670F7A21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87CC52-C133-4BD9-86DE-9870B8346F8E}" type="datetime1">
              <a:rPr lang="en-US" smtClean="0"/>
              <a:t>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37991-C83F-4E28-985A-DA5670F7A2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382EAD9-A5F2-4771-BAA3-C85C21E4A918}" type="datetime1">
              <a:rPr lang="en-US" smtClean="0"/>
              <a:t>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D6637991-C83F-4E28-985A-DA5670F7A21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55DDC1-DB67-426D-9273-1BB8974F57F5}" type="datetime1">
              <a:rPr lang="en-US" smtClean="0"/>
              <a:t>4/12/2017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37991-C83F-4E28-985A-DA5670F7A21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4B44248-B228-42B8-A417-0E88C138F3CC}" type="datetime1">
              <a:rPr lang="en-US" smtClean="0"/>
              <a:t>4/12/2017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637991-C83F-4E28-985A-DA5670F7A21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8309061-D9D1-4945-824E-CC4624809F05}" type="datetime1">
              <a:rPr lang="en-US" smtClean="0"/>
              <a:t>4/12/2017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637991-C83F-4E28-985A-DA5670F7A21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20A01-AA4A-43F3-92DC-84B163FC15CD}" type="datetime1">
              <a:rPr lang="en-US" smtClean="0"/>
              <a:t>4/12/2017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637991-C83F-4E28-985A-DA5670F7A21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749894-56DD-4665-8923-521884E04705}" type="datetime1">
              <a:rPr lang="en-US" smtClean="0"/>
              <a:t>4/12/2017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37991-C83F-4E28-985A-DA5670F7A21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246AEB-E867-4BE2-9C55-EF74EEA659BC}" type="datetime1">
              <a:rPr lang="en-US" smtClean="0"/>
              <a:t>4/12/2017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37991-C83F-4E28-985A-DA5670F7A2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50251B5-DCC4-4D64-87CA-4256CCC3E0C6}" type="datetime1">
              <a:rPr lang="en-US" smtClean="0"/>
              <a:t>4/12/2017</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6637991-C83F-4E28-985A-DA5670F7A21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6.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chart" Target="../charts/chart2.xml"/><Relationship Id="rId5" Type="http://schemas.openxmlformats.org/officeDocument/2006/relationships/image" Target="../media/image6.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4" name="Picture 1" descr="image001"/>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235343" y="141004"/>
            <a:ext cx="1478280" cy="147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152400"/>
            <a:ext cx="1662664" cy="149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524000" y="2743200"/>
            <a:ext cx="184731" cy="369332"/>
          </a:xfrm>
          <a:prstGeom prst="rect">
            <a:avLst/>
          </a:prstGeom>
          <a:noFill/>
        </p:spPr>
        <p:txBody>
          <a:bodyPr wrap="none" rtlCol="0">
            <a:spAutoFit/>
          </a:bodyPr>
          <a:lstStyle/>
          <a:p>
            <a:endParaRPr lang="en-US" dirty="0"/>
          </a:p>
        </p:txBody>
      </p:sp>
      <p:sp>
        <p:nvSpPr>
          <p:cNvPr id="17" name="Rectangle 16"/>
          <p:cNvSpPr/>
          <p:nvPr/>
        </p:nvSpPr>
        <p:spPr>
          <a:xfrm>
            <a:off x="838200" y="1920882"/>
            <a:ext cx="7696200" cy="4339650"/>
          </a:xfrm>
          <a:prstGeom prst="rect">
            <a:avLst/>
          </a:prstGeom>
        </p:spPr>
        <p:txBody>
          <a:bodyPr wrap="square">
            <a:spAutoFit/>
          </a:bodyPr>
          <a:lstStyle/>
          <a:p>
            <a:pPr algn="ctr"/>
            <a:r>
              <a:rPr lang="en-US" sz="4800" b="1" dirty="0">
                <a:solidFill>
                  <a:schemeClr val="accent5">
                    <a:lumMod val="50000"/>
                  </a:schemeClr>
                </a:solidFill>
              </a:rPr>
              <a:t>Warm Springs Service Unit Update</a:t>
            </a:r>
          </a:p>
          <a:p>
            <a:pPr algn="ctr"/>
            <a:endParaRPr lang="en-US" sz="3600" b="1" dirty="0" smtClean="0">
              <a:solidFill>
                <a:schemeClr val="accent5">
                  <a:lumMod val="50000"/>
                </a:schemeClr>
              </a:solidFill>
            </a:endParaRPr>
          </a:p>
          <a:p>
            <a:pPr algn="ctr"/>
            <a:r>
              <a:rPr lang="en-US" sz="3600" b="1" dirty="0">
                <a:solidFill>
                  <a:schemeClr val="accent5">
                    <a:lumMod val="50000"/>
                  </a:schemeClr>
                </a:solidFill>
              </a:rPr>
              <a:t>Northwest Portland Area Indian Health Board </a:t>
            </a:r>
          </a:p>
          <a:p>
            <a:pPr algn="ctr"/>
            <a:endParaRPr lang="en-US" sz="3600" b="1" dirty="0" smtClean="0">
              <a:solidFill>
                <a:schemeClr val="accent5">
                  <a:lumMod val="50000"/>
                </a:schemeClr>
              </a:solidFill>
            </a:endParaRPr>
          </a:p>
          <a:p>
            <a:pPr algn="ctr"/>
            <a:r>
              <a:rPr lang="en-US" sz="3600" b="1" dirty="0" smtClean="0">
                <a:solidFill>
                  <a:schemeClr val="accent5">
                    <a:lumMod val="50000"/>
                  </a:schemeClr>
                </a:solidFill>
              </a:rPr>
              <a:t>April 19, 2017</a:t>
            </a:r>
          </a:p>
        </p:txBody>
      </p:sp>
      <p:sp>
        <p:nvSpPr>
          <p:cNvPr id="2" name="Slide Number Placeholder 1"/>
          <p:cNvSpPr>
            <a:spLocks noGrp="1"/>
          </p:cNvSpPr>
          <p:nvPr>
            <p:ph type="sldNum" sz="quarter" idx="12"/>
          </p:nvPr>
        </p:nvSpPr>
        <p:spPr/>
        <p:txBody>
          <a:bodyPr/>
          <a:lstStyle/>
          <a:p>
            <a:fld id="{D6637991-C83F-4E28-985A-DA5670F7A21B}" type="slidenum">
              <a:rPr lang="en-US" smtClean="0"/>
              <a:pPr/>
              <a:t>1</a:t>
            </a:fld>
            <a:endParaRPr lang="en-US" dirty="0"/>
          </a:p>
        </p:txBody>
      </p:sp>
    </p:spTree>
    <p:extLst>
      <p:ext uri="{BB962C8B-B14F-4D97-AF65-F5344CB8AC3E}">
        <p14:creationId xmlns:p14="http://schemas.microsoft.com/office/powerpoint/2010/main" val="7737328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Content Placeholder 6" descr="#d secondary arrest.JPG"/>
          <p:cNvPicPr>
            <a:picLocks noChangeAspect="1"/>
          </p:cNvPicPr>
          <p:nvPr/>
        </p:nvPicPr>
        <p:blipFill rotWithShape="1">
          <a:blip r:embed="rId2" cstate="print">
            <a:extLst>
              <a:ext uri="{28A0092B-C50C-407E-A947-70E740481C1C}">
                <a14:useLocalDpi xmlns:a14="http://schemas.microsoft.com/office/drawing/2010/main" val="0"/>
              </a:ext>
            </a:extLst>
          </a:blip>
          <a:srcRect t="17901"/>
          <a:stretch/>
        </p:blipFill>
        <p:spPr>
          <a:xfrm>
            <a:off x="855903" y="1629243"/>
            <a:ext cx="2554407" cy="2795820"/>
          </a:xfrm>
          <a:prstGeom prst="rect">
            <a:avLst/>
          </a:prstGeom>
        </p:spPr>
      </p:pic>
      <p:sp>
        <p:nvSpPr>
          <p:cNvPr id="54276" name="Rectangle 4"/>
          <p:cNvSpPr>
            <a:spLocks noGrp="1" noChangeArrowheads="1"/>
          </p:cNvSpPr>
          <p:nvPr>
            <p:ph type="title"/>
          </p:nvPr>
        </p:nvSpPr>
        <p:spPr>
          <a:xfrm>
            <a:off x="1401079" y="304800"/>
            <a:ext cx="6295122" cy="1066800"/>
          </a:xfrm>
        </p:spPr>
        <p:txBody>
          <a:bodyPr>
            <a:normAutofit fontScale="90000"/>
          </a:bodyPr>
          <a:lstStyle/>
          <a:p>
            <a:pPr algn="ctr"/>
            <a:r>
              <a:rPr lang="en-US" altLang="en-US" b="1" dirty="0" smtClean="0">
                <a:solidFill>
                  <a:schemeClr val="accent5">
                    <a:lumMod val="50000"/>
                  </a:schemeClr>
                </a:solidFill>
              </a:rPr>
              <a:t>After Silver Nitrate Treatment </a:t>
            </a:r>
          </a:p>
        </p:txBody>
      </p:sp>
      <p:sp>
        <p:nvSpPr>
          <p:cNvPr id="678917" name="Rectangle 5"/>
          <p:cNvSpPr>
            <a:spLocks noGrp="1" noChangeArrowheads="1"/>
          </p:cNvSpPr>
          <p:nvPr>
            <p:ph type="body" sz="half" idx="1"/>
          </p:nvPr>
        </p:nvSpPr>
        <p:spPr>
          <a:xfrm>
            <a:off x="1066800" y="4840288"/>
            <a:ext cx="3429000" cy="1712912"/>
          </a:xfrm>
        </p:spPr>
        <p:txBody>
          <a:bodyPr/>
          <a:lstStyle/>
          <a:p>
            <a:pPr>
              <a:buFont typeface="Monotype Sorts" charset="2"/>
              <a:buNone/>
            </a:pPr>
            <a:r>
              <a:rPr lang="en-US" altLang="en-US" sz="2400" dirty="0" smtClean="0"/>
              <a:t>	</a:t>
            </a:r>
            <a:r>
              <a:rPr lang="en-US" altLang="en-US" sz="2400" dirty="0" smtClean="0">
                <a:solidFill>
                  <a:schemeClr val="accent1">
                    <a:lumMod val="75000"/>
                  </a:schemeClr>
                </a:solidFill>
              </a:rPr>
              <a:t>This can be easily treated </a:t>
            </a:r>
            <a:r>
              <a:rPr lang="en-US" altLang="en-US" sz="2400" dirty="0" smtClean="0">
                <a:solidFill>
                  <a:schemeClr val="accent1">
                    <a:lumMod val="75000"/>
                  </a:schemeClr>
                </a:solidFill>
              </a:rPr>
              <a:t>with a non-invasive restoration later</a:t>
            </a:r>
            <a:endParaRPr lang="en-US" altLang="en-US" sz="2400" dirty="0" smtClean="0">
              <a:solidFill>
                <a:schemeClr val="accent1">
                  <a:lumMod val="75000"/>
                </a:schemeClr>
              </a:solidFill>
            </a:endParaRPr>
          </a:p>
        </p:txBody>
      </p:sp>
      <p:sp>
        <p:nvSpPr>
          <p:cNvPr id="678918" name="Rectangle 6"/>
          <p:cNvSpPr>
            <a:spLocks noGrp="1" noChangeArrowheads="1"/>
          </p:cNvSpPr>
          <p:nvPr>
            <p:ph type="body" sz="half" idx="2"/>
          </p:nvPr>
        </p:nvSpPr>
        <p:spPr>
          <a:xfrm>
            <a:off x="3887638" y="1629243"/>
            <a:ext cx="3455709" cy="1600200"/>
          </a:xfrm>
        </p:spPr>
        <p:txBody>
          <a:bodyPr/>
          <a:lstStyle/>
          <a:p>
            <a:pPr>
              <a:buFont typeface="Monotype Sorts" charset="2"/>
              <a:buNone/>
            </a:pPr>
            <a:r>
              <a:rPr lang="en-US" altLang="en-US" sz="2400" dirty="0" smtClean="0"/>
              <a:t>	</a:t>
            </a:r>
            <a:r>
              <a:rPr lang="en-US" altLang="en-US" sz="2400" dirty="0" smtClean="0">
                <a:solidFill>
                  <a:schemeClr val="accent1">
                    <a:lumMod val="75000"/>
                  </a:schemeClr>
                </a:solidFill>
              </a:rPr>
              <a:t>The caries is arrested, but a black ‘scar’ is left after an active cavity is treated.</a:t>
            </a:r>
          </a:p>
        </p:txBody>
      </p:sp>
      <p:sp>
        <p:nvSpPr>
          <p:cNvPr id="678919" name="Line 7"/>
          <p:cNvSpPr>
            <a:spLocks noChangeShapeType="1"/>
          </p:cNvSpPr>
          <p:nvPr/>
        </p:nvSpPr>
        <p:spPr bwMode="auto">
          <a:xfrm flipH="1">
            <a:off x="2686410" y="1659436"/>
            <a:ext cx="1123590" cy="1126178"/>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Content Placeholder 7" descr="12 #e buccal restored with sealant 1.jpeg"/>
          <p:cNvPicPr>
            <a:picLocks noChangeAspect="1"/>
          </p:cNvPicPr>
          <p:nvPr/>
        </p:nvPicPr>
        <p:blipFill rotWithShape="1">
          <a:blip r:embed="rId6">
            <a:extLst>
              <a:ext uri="{28A0092B-C50C-407E-A947-70E740481C1C}">
                <a14:useLocalDpi xmlns:a14="http://schemas.microsoft.com/office/drawing/2010/main" val="0"/>
              </a:ext>
            </a:extLst>
          </a:blip>
          <a:srcRect l="30421" t="6124" b="9335"/>
          <a:stretch/>
        </p:blipFill>
        <p:spPr>
          <a:xfrm>
            <a:off x="4834498" y="3685058"/>
            <a:ext cx="2812211" cy="2562045"/>
          </a:xfrm>
          <a:prstGeom prst="rect">
            <a:avLst/>
          </a:prstGeom>
        </p:spPr>
      </p:pic>
      <p:sp>
        <p:nvSpPr>
          <p:cNvPr id="678920" name="Line 8"/>
          <p:cNvSpPr>
            <a:spLocks noChangeShapeType="1"/>
          </p:cNvSpPr>
          <p:nvPr/>
        </p:nvSpPr>
        <p:spPr bwMode="auto">
          <a:xfrm flipH="1">
            <a:off x="6019800" y="3505200"/>
            <a:ext cx="1295400" cy="11430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67495026"/>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89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89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891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8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7" grpId="0" build="p"/>
      <p:bldP spid="678918" grpId="0" build="p"/>
      <p:bldP spid="678919" grpId="0" animBg="1"/>
      <p:bldP spid="6789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468705"/>
          </a:xfrm>
        </p:spPr>
        <p:txBody>
          <a:bodyPr>
            <a:normAutofit/>
          </a:bodyPr>
          <a:lstStyle/>
          <a:p>
            <a:r>
              <a:rPr lang="en-US" sz="5400" b="0" dirty="0" smtClean="0">
                <a:ln w="0"/>
                <a:solidFill>
                  <a:schemeClr val="accent5">
                    <a:lumMod val="50000"/>
                  </a:schemeClr>
                </a:solidFill>
                <a:effectLst>
                  <a:outerShdw blurRad="38100" dist="25400" dir="5400000" algn="ctr" rotWithShape="0">
                    <a:srgbClr val="6E747A">
                      <a:alpha val="43000"/>
                    </a:srgbClr>
                  </a:outerShdw>
                </a:effectLst>
              </a:rPr>
              <a:t>Results</a:t>
            </a:r>
            <a:endParaRPr lang="en-US" sz="5400" b="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4" name="Slide Number Placeholder 3"/>
          <p:cNvSpPr>
            <a:spLocks noGrp="1"/>
          </p:cNvSpPr>
          <p:nvPr>
            <p:ph type="sldNum" sz="quarter" idx="12"/>
          </p:nvPr>
        </p:nvSpPr>
        <p:spPr/>
        <p:txBody>
          <a:bodyPr/>
          <a:lstStyle/>
          <a:p>
            <a:fld id="{D6637991-C83F-4E28-985A-DA5670F7A21B}" type="slidenum">
              <a:rPr lang="en-US" smtClean="0"/>
              <a:pPr/>
              <a:t>11</a:t>
            </a:fld>
            <a:endParaRPr lang="en-US" dirty="0"/>
          </a:p>
        </p:txBody>
      </p:sp>
      <p:pic>
        <p:nvPicPr>
          <p:cNvPr id="5"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25691" y="18854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3705"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ontent Placeholder 3"/>
          <p:cNvGraphicFramePr>
            <a:graphicFrameLocks noGrp="1"/>
          </p:cNvGraphicFramePr>
          <p:nvPr>
            <p:ph sz="half" idx="2"/>
            <p:extLst>
              <p:ext uri="{D42A27DB-BD31-4B8C-83A1-F6EECF244321}">
                <p14:modId xmlns:p14="http://schemas.microsoft.com/office/powerpoint/2010/main" val="1754176189"/>
              </p:ext>
            </p:extLst>
          </p:nvPr>
        </p:nvGraphicFramePr>
        <p:xfrm>
          <a:off x="750030" y="1468705"/>
          <a:ext cx="7772400" cy="5074804"/>
        </p:xfrm>
        <a:graphic>
          <a:graphicData uri="http://schemas.openxmlformats.org/drawingml/2006/chart">
            <c:chart xmlns:c="http://schemas.openxmlformats.org/drawingml/2006/chart" xmlns:r="http://schemas.openxmlformats.org/officeDocument/2006/relationships" r:id="rId6"/>
          </a:graphicData>
        </a:graphic>
      </p:graphicFrame>
      <p:sp>
        <p:nvSpPr>
          <p:cNvPr id="7" name="Content Placeholder 6"/>
          <p:cNvSpPr>
            <a:spLocks noGrp="1"/>
          </p:cNvSpPr>
          <p:nvPr>
            <p:ph sz="half" idx="1"/>
          </p:nvPr>
        </p:nvSpPr>
        <p:spPr>
          <a:xfrm>
            <a:off x="437071" y="5562600"/>
            <a:ext cx="8561109" cy="1249363"/>
          </a:xfrm>
        </p:spPr>
        <p:txBody>
          <a:bodyPr>
            <a:normAutofit fontScale="77500" lnSpcReduction="20000"/>
          </a:bodyPr>
          <a:lstStyle/>
          <a:p>
            <a:pPr marL="137160" indent="0">
              <a:buNone/>
            </a:pPr>
            <a:r>
              <a:rPr lang="en-US" sz="4000" b="1" dirty="0" smtClean="0">
                <a:solidFill>
                  <a:schemeClr val="accent1">
                    <a:lumMod val="75000"/>
                  </a:schemeClr>
                </a:solidFill>
              </a:rPr>
              <a:t>Children </a:t>
            </a:r>
            <a:r>
              <a:rPr lang="en-US" sz="4000" b="1" dirty="0" smtClean="0">
                <a:solidFill>
                  <a:schemeClr val="accent1">
                    <a:lumMod val="75000"/>
                  </a:schemeClr>
                </a:solidFill>
              </a:rPr>
              <a:t>requiring </a:t>
            </a:r>
            <a:r>
              <a:rPr lang="en-US" sz="4000" b="1" dirty="0" smtClean="0">
                <a:solidFill>
                  <a:schemeClr val="accent1">
                    <a:lumMod val="75000"/>
                  </a:schemeClr>
                </a:solidFill>
              </a:rPr>
              <a:t>OR and General Anesthesia has decreased using </a:t>
            </a:r>
            <a:r>
              <a:rPr lang="en-US" sz="4000" b="1" dirty="0">
                <a:solidFill>
                  <a:schemeClr val="accent1">
                    <a:lumMod val="75000"/>
                  </a:schemeClr>
                </a:solidFill>
              </a:rPr>
              <a:t>this non-operative </a:t>
            </a:r>
            <a:r>
              <a:rPr lang="en-US" sz="4000" b="1" dirty="0" smtClean="0">
                <a:solidFill>
                  <a:schemeClr val="accent1">
                    <a:lumMod val="75000"/>
                  </a:schemeClr>
                </a:solidFill>
              </a:rPr>
              <a:t>approach</a:t>
            </a:r>
            <a:endParaRPr lang="en-US" sz="4000" b="1" dirty="0">
              <a:solidFill>
                <a:schemeClr val="accent1">
                  <a:lumMod val="75000"/>
                </a:schemeClr>
              </a:solidFill>
            </a:endParaRPr>
          </a:p>
          <a:p>
            <a:endParaRPr lang="en-US" b="1" dirty="0"/>
          </a:p>
        </p:txBody>
      </p:sp>
    </p:spTree>
    <p:extLst>
      <p:ext uri="{BB962C8B-B14F-4D97-AF65-F5344CB8AC3E}">
        <p14:creationId xmlns:p14="http://schemas.microsoft.com/office/powerpoint/2010/main" val="1450885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n w="0"/>
                <a:solidFill>
                  <a:schemeClr val="accent5">
                    <a:lumMod val="50000"/>
                  </a:schemeClr>
                </a:solidFill>
                <a:effectLst>
                  <a:outerShdw blurRad="38100" dist="25400" dir="5400000" algn="ctr" rotWithShape="0">
                    <a:srgbClr val="6E747A">
                      <a:alpha val="43000"/>
                    </a:srgbClr>
                  </a:outerShdw>
                </a:effectLst>
              </a:rPr>
              <a:t>Results</a:t>
            </a:r>
            <a:br>
              <a:rPr lang="en-US" dirty="0" smtClean="0">
                <a:ln w="0"/>
                <a:solidFill>
                  <a:schemeClr val="accent5">
                    <a:lumMod val="50000"/>
                  </a:schemeClr>
                </a:solidFill>
                <a:effectLst>
                  <a:outerShdw blurRad="38100" dist="25400" dir="5400000" algn="ctr" rotWithShape="0">
                    <a:srgbClr val="6E747A">
                      <a:alpha val="43000"/>
                    </a:srgbClr>
                  </a:outerShdw>
                </a:effectLst>
              </a:rPr>
            </a:br>
            <a:r>
              <a:rPr lang="en-US" dirty="0" smtClean="0">
                <a:ln w="0"/>
                <a:solidFill>
                  <a:schemeClr val="accent5">
                    <a:lumMod val="50000"/>
                  </a:schemeClr>
                </a:solidFill>
                <a:effectLst>
                  <a:outerShdw blurRad="38100" dist="25400" dir="5400000" algn="ctr" rotWithShape="0">
                    <a:srgbClr val="6E747A">
                      <a:alpha val="43000"/>
                    </a:srgbClr>
                  </a:outerShdw>
                </a:effectLst>
              </a:rPr>
              <a:t>Head Start Screenings</a:t>
            </a:r>
            <a:endParaRPr lang="en-US" dirty="0">
              <a:ln w="0"/>
              <a:solidFill>
                <a:schemeClr val="accent5">
                  <a:lumMod val="50000"/>
                </a:schemeClr>
              </a:solidFill>
              <a:effectLst>
                <a:outerShdw blurRad="38100" dist="25400" dir="5400000" algn="ctr" rotWithShape="0">
                  <a:srgbClr val="6E747A">
                    <a:alpha val="43000"/>
                  </a:srgbClr>
                </a:outerShdw>
              </a:effectLst>
            </a:endParaRPr>
          </a:p>
        </p:txBody>
      </p:sp>
      <p:sp>
        <p:nvSpPr>
          <p:cNvPr id="4" name="Slide Number Placeholder 3"/>
          <p:cNvSpPr>
            <a:spLocks noGrp="1"/>
          </p:cNvSpPr>
          <p:nvPr>
            <p:ph type="sldNum" sz="quarter" idx="12"/>
          </p:nvPr>
        </p:nvSpPr>
        <p:spPr/>
        <p:txBody>
          <a:bodyPr/>
          <a:lstStyle/>
          <a:p>
            <a:fld id="{D6637991-C83F-4E28-985A-DA5670F7A21B}" type="slidenum">
              <a:rPr lang="en-US" smtClean="0"/>
              <a:pPr/>
              <a:t>12</a:t>
            </a:fld>
            <a:endParaRPr lang="en-US" dirty="0"/>
          </a:p>
        </p:txBody>
      </p:sp>
      <p:pic>
        <p:nvPicPr>
          <p:cNvPr id="5"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Chart 14"/>
          <p:cNvGraphicFramePr>
            <a:graphicFrameLocks/>
          </p:cNvGraphicFramePr>
          <p:nvPr>
            <p:extLst>
              <p:ext uri="{D42A27DB-BD31-4B8C-83A1-F6EECF244321}">
                <p14:modId xmlns:p14="http://schemas.microsoft.com/office/powerpoint/2010/main" val="2641609697"/>
              </p:ext>
            </p:extLst>
          </p:nvPr>
        </p:nvGraphicFramePr>
        <p:xfrm>
          <a:off x="533400" y="1676400"/>
          <a:ext cx="7722909" cy="45529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65033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ln w="0"/>
                <a:solidFill>
                  <a:schemeClr val="accent5">
                    <a:lumMod val="50000"/>
                  </a:schemeClr>
                </a:solidFill>
                <a:effectLst>
                  <a:outerShdw blurRad="38100" dist="25400" dir="5400000" algn="ctr" rotWithShape="0">
                    <a:srgbClr val="6E747A">
                      <a:alpha val="43000"/>
                    </a:srgbClr>
                  </a:outerShdw>
                </a:effectLst>
              </a:rPr>
              <a:t>Results</a:t>
            </a:r>
            <a:endParaRPr lang="en-US" sz="370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11" name="Content Placeholder 10"/>
          <p:cNvSpPr>
            <a:spLocks noGrp="1"/>
          </p:cNvSpPr>
          <p:nvPr>
            <p:ph idx="1"/>
          </p:nvPr>
        </p:nvSpPr>
        <p:spPr>
          <a:xfrm>
            <a:off x="457200" y="1600200"/>
            <a:ext cx="8229600" cy="4953000"/>
          </a:xfrm>
        </p:spPr>
        <p:txBody>
          <a:bodyPr>
            <a:normAutofit/>
          </a:bodyPr>
          <a:lstStyle/>
          <a:p>
            <a:pPr marL="137160" indent="0">
              <a:buNone/>
            </a:pPr>
            <a:r>
              <a:rPr lang="en-US" b="1" dirty="0" smtClean="0">
                <a:solidFill>
                  <a:schemeClr val="accent1">
                    <a:lumMod val="75000"/>
                  </a:schemeClr>
                </a:solidFill>
              </a:rPr>
              <a:t>Our </a:t>
            </a:r>
            <a:r>
              <a:rPr lang="en-US" b="1" dirty="0" smtClean="0">
                <a:solidFill>
                  <a:schemeClr val="accent1">
                    <a:lumMod val="75000"/>
                  </a:schemeClr>
                </a:solidFill>
              </a:rPr>
              <a:t>Goal of Decreasing treatment </a:t>
            </a:r>
            <a:r>
              <a:rPr lang="en-US" b="1" dirty="0">
                <a:solidFill>
                  <a:schemeClr val="accent1">
                    <a:lumMod val="75000"/>
                  </a:schemeClr>
                </a:solidFill>
              </a:rPr>
              <a:t>of children </a:t>
            </a:r>
            <a:r>
              <a:rPr lang="en-US" b="1" dirty="0" smtClean="0">
                <a:solidFill>
                  <a:schemeClr val="accent1">
                    <a:lumMod val="75000"/>
                  </a:schemeClr>
                </a:solidFill>
              </a:rPr>
              <a:t>under General Anesthesia was achieved.</a:t>
            </a:r>
          </a:p>
          <a:p>
            <a:pPr marL="137160" indent="0">
              <a:buNone/>
            </a:pPr>
            <a:endParaRPr lang="en-US" sz="1200" b="1" dirty="0">
              <a:solidFill>
                <a:schemeClr val="accent1">
                  <a:lumMod val="75000"/>
                </a:schemeClr>
              </a:solidFill>
            </a:endParaRPr>
          </a:p>
          <a:p>
            <a:pPr marL="137160" indent="0">
              <a:buNone/>
            </a:pPr>
            <a:r>
              <a:rPr lang="en-US" b="1" dirty="0" smtClean="0">
                <a:solidFill>
                  <a:schemeClr val="accent1">
                    <a:lumMod val="75000"/>
                  </a:schemeClr>
                </a:solidFill>
              </a:rPr>
              <a:t>We are continuing with the program and continuing to collect data and monitor outcomes.</a:t>
            </a:r>
          </a:p>
          <a:p>
            <a:pPr marL="137160" indent="0">
              <a:buNone/>
            </a:pPr>
            <a:endParaRPr lang="en-US" sz="1400" b="1" dirty="0">
              <a:solidFill>
                <a:schemeClr val="accent1">
                  <a:lumMod val="75000"/>
                </a:schemeClr>
              </a:solidFill>
            </a:endParaRPr>
          </a:p>
          <a:p>
            <a:pPr marL="137160" indent="0">
              <a:buNone/>
            </a:pPr>
            <a:r>
              <a:rPr lang="en-US" b="1" dirty="0" smtClean="0">
                <a:solidFill>
                  <a:schemeClr val="accent1">
                    <a:lumMod val="75000"/>
                  </a:schemeClr>
                </a:solidFill>
              </a:rPr>
              <a:t>“</a:t>
            </a:r>
            <a:r>
              <a:rPr lang="en-US" b="1" smtClean="0">
                <a:solidFill>
                  <a:schemeClr val="accent1">
                    <a:lumMod val="75000"/>
                  </a:schemeClr>
                </a:solidFill>
              </a:rPr>
              <a:t>After 35 </a:t>
            </a:r>
            <a:r>
              <a:rPr lang="en-US" b="1" dirty="0" smtClean="0">
                <a:solidFill>
                  <a:schemeClr val="accent1">
                    <a:lumMod val="75000"/>
                  </a:schemeClr>
                </a:solidFill>
              </a:rPr>
              <a:t>years, I believe I finally have something that is safe, fast, easy and inexpensive to </a:t>
            </a:r>
            <a:r>
              <a:rPr lang="en-US" b="1" dirty="0" smtClean="0">
                <a:solidFill>
                  <a:schemeClr val="accent1">
                    <a:lumMod val="75000"/>
                  </a:schemeClr>
                </a:solidFill>
              </a:rPr>
              <a:t>use….</a:t>
            </a:r>
            <a:r>
              <a:rPr lang="en-US" b="1" dirty="0" smtClean="0">
                <a:solidFill>
                  <a:schemeClr val="accent1">
                    <a:lumMod val="75000"/>
                  </a:schemeClr>
                </a:solidFill>
              </a:rPr>
              <a:t>and it works.</a:t>
            </a:r>
          </a:p>
          <a:p>
            <a:pPr marL="137160" indent="0">
              <a:buNone/>
            </a:pPr>
            <a:r>
              <a:rPr lang="en-US" b="1" dirty="0" smtClean="0">
                <a:solidFill>
                  <a:schemeClr val="accent1">
                    <a:lumMod val="75000"/>
                  </a:schemeClr>
                </a:solidFill>
              </a:rPr>
              <a:t>I like it. The parents like it. And the children love it</a:t>
            </a:r>
            <a:r>
              <a:rPr lang="en-US" b="1" dirty="0">
                <a:solidFill>
                  <a:schemeClr val="accent1">
                    <a:lumMod val="75000"/>
                  </a:schemeClr>
                </a:solidFill>
              </a:rPr>
              <a:t>!” </a:t>
            </a:r>
            <a:r>
              <a:rPr lang="en-US" b="1" dirty="0" smtClean="0">
                <a:solidFill>
                  <a:schemeClr val="accent1">
                    <a:lumMod val="75000"/>
                  </a:schemeClr>
                </a:solidFill>
              </a:rPr>
              <a:t>- Dr. Frank Mendoza </a:t>
            </a:r>
            <a:endParaRPr lang="en-US" b="1" dirty="0" smtClean="0">
              <a:solidFill>
                <a:schemeClr val="accent1">
                  <a:lumMod val="75000"/>
                </a:schemeClr>
              </a:solidFill>
            </a:endParaRPr>
          </a:p>
          <a:p>
            <a:pPr marL="137160" indent="0">
              <a:buNone/>
            </a:pPr>
            <a:endParaRPr lang="en-US" b="1"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fld id="{D6637991-C83F-4E28-985A-DA5670F7A21B}" type="slidenum">
              <a:rPr lang="en-US" smtClean="0"/>
              <a:pPr/>
              <a:t>13</a:t>
            </a:fld>
            <a:endParaRPr lang="en-US" dirty="0"/>
          </a:p>
        </p:txBody>
      </p:sp>
      <p:pic>
        <p:nvPicPr>
          <p:cNvPr id="5" name="Picture 1" descr="image001"/>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227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50000"/>
                  </a:schemeClr>
                </a:solidFill>
              </a:rPr>
              <a:t>News</a:t>
            </a:r>
            <a:endParaRPr lang="en-US" dirty="0">
              <a:solidFill>
                <a:schemeClr val="accent5">
                  <a:lumMod val="50000"/>
                </a:schemeClr>
              </a:solidFill>
            </a:endParaRPr>
          </a:p>
        </p:txBody>
      </p:sp>
      <p:sp>
        <p:nvSpPr>
          <p:cNvPr id="3" name="Content Placeholder 2"/>
          <p:cNvSpPr>
            <a:spLocks noGrp="1"/>
          </p:cNvSpPr>
          <p:nvPr>
            <p:ph idx="1"/>
          </p:nvPr>
        </p:nvSpPr>
        <p:spPr/>
        <p:txBody>
          <a:bodyPr>
            <a:normAutofit/>
          </a:bodyPr>
          <a:lstStyle/>
          <a:p>
            <a:pPr marL="137160" indent="0">
              <a:buClrTx/>
              <a:buNone/>
            </a:pPr>
            <a:r>
              <a:rPr lang="en-US" dirty="0" smtClean="0">
                <a:solidFill>
                  <a:schemeClr val="accent1">
                    <a:lumMod val="75000"/>
                  </a:schemeClr>
                </a:solidFill>
              </a:rPr>
              <a:t>On March 10</a:t>
            </a:r>
            <a:r>
              <a:rPr lang="en-US" baseline="30000" dirty="0" smtClean="0">
                <a:solidFill>
                  <a:schemeClr val="accent1">
                    <a:lumMod val="75000"/>
                  </a:schemeClr>
                </a:solidFill>
              </a:rPr>
              <a:t>th</a:t>
            </a:r>
            <a:r>
              <a:rPr lang="en-US" dirty="0" smtClean="0">
                <a:solidFill>
                  <a:schemeClr val="accent1">
                    <a:lumMod val="75000"/>
                  </a:schemeClr>
                </a:solidFill>
              </a:rPr>
              <a:t>, 2017,  The </a:t>
            </a:r>
            <a:r>
              <a:rPr lang="en-US" dirty="0">
                <a:solidFill>
                  <a:schemeClr val="accent1">
                    <a:lumMod val="75000"/>
                  </a:schemeClr>
                </a:solidFill>
              </a:rPr>
              <a:t>IHS Division of Oral Health </a:t>
            </a:r>
            <a:r>
              <a:rPr lang="en-US" dirty="0" smtClean="0">
                <a:solidFill>
                  <a:schemeClr val="accent1">
                    <a:lumMod val="75000"/>
                  </a:schemeClr>
                </a:solidFill>
              </a:rPr>
              <a:t>announced </a:t>
            </a:r>
            <a:r>
              <a:rPr lang="en-US" dirty="0">
                <a:solidFill>
                  <a:schemeClr val="accent1">
                    <a:lumMod val="75000"/>
                  </a:schemeClr>
                </a:solidFill>
              </a:rPr>
              <a:t>the release of the </a:t>
            </a:r>
            <a:r>
              <a:rPr lang="en-US" b="1" dirty="0">
                <a:solidFill>
                  <a:schemeClr val="accent1">
                    <a:lumMod val="75000"/>
                  </a:schemeClr>
                </a:solidFill>
              </a:rPr>
              <a:t>new Silver Ion Antimicrobial (SIA) clinical guideline</a:t>
            </a:r>
            <a:r>
              <a:rPr lang="en-US" dirty="0">
                <a:solidFill>
                  <a:schemeClr val="accent1">
                    <a:lumMod val="75000"/>
                  </a:schemeClr>
                </a:solidFill>
              </a:rPr>
              <a:t>.</a:t>
            </a:r>
            <a:r>
              <a:rPr lang="en-US" dirty="0"/>
              <a:t> </a:t>
            </a:r>
            <a:endParaRPr lang="en-US" dirty="0" smtClean="0"/>
          </a:p>
          <a:p>
            <a:pPr>
              <a:buClrTx/>
            </a:pPr>
            <a:r>
              <a:rPr lang="en-US" sz="2400" i="1" dirty="0">
                <a:solidFill>
                  <a:schemeClr val="accent1">
                    <a:lumMod val="75000"/>
                  </a:schemeClr>
                </a:solidFill>
              </a:rPr>
              <a:t>When considering the use of SIA, it is important to communicate clearly the benefits and expected results of SIA therapy to patients, parents, and caregivers. The use of SIA agents to arrest decay (instead of using traditional restorative services) is </a:t>
            </a:r>
            <a:r>
              <a:rPr lang="en-US" sz="2400" i="1" u="sng" dirty="0">
                <a:solidFill>
                  <a:schemeClr val="accent1">
                    <a:lumMod val="75000"/>
                  </a:schemeClr>
                </a:solidFill>
              </a:rPr>
              <a:t>not appropriate for all children</a:t>
            </a:r>
            <a:r>
              <a:rPr lang="en-US" sz="2400" i="1" dirty="0">
                <a:solidFill>
                  <a:schemeClr val="accent1">
                    <a:lumMod val="75000"/>
                  </a:schemeClr>
                </a:solidFill>
              </a:rPr>
              <a:t> nor will it be the choice of all parents. The IHS Division of Oral Health recommends that programs establish procedures for consent for SIA therapy. </a:t>
            </a:r>
            <a:r>
              <a:rPr lang="en-US" sz="2400" i="1" dirty="0" smtClean="0">
                <a:solidFill>
                  <a:schemeClr val="accent1">
                    <a:lumMod val="75000"/>
                  </a:schemeClr>
                </a:solidFill>
              </a:rPr>
              <a:t> </a:t>
            </a:r>
            <a:endParaRPr lang="en-US" sz="2400" i="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D6637991-C83F-4E28-985A-DA5670F7A21B}" type="slidenum">
              <a:rPr lang="en-US" smtClean="0"/>
              <a:pPr/>
              <a:t>14</a:t>
            </a:fld>
            <a:endParaRPr lang="en-US" dirty="0"/>
          </a:p>
        </p:txBody>
      </p:sp>
      <p:pic>
        <p:nvPicPr>
          <p:cNvPr id="5" name="Picture 1" descr="image001"/>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134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175760"/>
          </a:xfrm>
        </p:spPr>
        <p:txBody>
          <a:bodyPr/>
          <a:lstStyle/>
          <a:p>
            <a:pPr marL="137160" indent="0" algn="ctr">
              <a:buClr>
                <a:schemeClr val="bg1"/>
              </a:buClr>
              <a:buNone/>
            </a:pPr>
            <a:r>
              <a:rPr lang="en-US" sz="8000" dirty="0">
                <a:solidFill>
                  <a:schemeClr val="accent1">
                    <a:lumMod val="75000"/>
                  </a:schemeClr>
                </a:solidFill>
              </a:rPr>
              <a:t>Lab Chemistry Analyzer </a:t>
            </a:r>
          </a:p>
          <a:p>
            <a:pPr marL="137160" indent="0">
              <a:buClr>
                <a:schemeClr val="bg1"/>
              </a:buClr>
              <a:buNone/>
            </a:pPr>
            <a:endParaRPr lang="en-US" dirty="0" smtClean="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D6637991-C83F-4E28-985A-DA5670F7A21B}" type="slidenum">
              <a:rPr lang="en-US" smtClean="0">
                <a:solidFill>
                  <a:prstClr val="white">
                    <a:shade val="50000"/>
                  </a:prstClr>
                </a:solidFill>
              </a:rPr>
              <a:pPr/>
              <a:t>15</a:t>
            </a:fld>
            <a:endParaRPr lang="en-US" dirty="0">
              <a:solidFill>
                <a:prstClr val="white">
                  <a:shade val="50000"/>
                </a:prstClr>
              </a:solidFill>
            </a:endParaRPr>
          </a:p>
        </p:txBody>
      </p:sp>
      <p:pic>
        <p:nvPicPr>
          <p:cNvPr id="5" name="Picture 1" descr="image001"/>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406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1229"/>
            <a:ext cx="6248400" cy="1411655"/>
          </a:xfrm>
        </p:spPr>
        <p:txBody>
          <a:bodyPr>
            <a:noAutofit/>
          </a:bodyPr>
          <a:lstStyle/>
          <a:p>
            <a:r>
              <a:rPr lang="en-US" sz="3400" dirty="0" smtClean="0">
                <a:ln w="0"/>
                <a:solidFill>
                  <a:schemeClr val="accent2">
                    <a:lumMod val="50000"/>
                  </a:schemeClr>
                </a:solidFill>
                <a:effectLst>
                  <a:outerShdw blurRad="38100" dist="25400" dir="5400000" algn="ctr" rotWithShape="0">
                    <a:srgbClr val="6E747A">
                      <a:alpha val="43000"/>
                    </a:srgbClr>
                  </a:outerShdw>
                </a:effectLst>
              </a:rPr>
              <a:t>Reduce Cost and Improve Turn Around Time with new Chemistry Analyzer </a:t>
            </a:r>
            <a:endParaRPr lang="en-US" sz="3400" dirty="0">
              <a:solidFill>
                <a:schemeClr val="accent2">
                  <a:lumMod val="50000"/>
                </a:schemeClr>
              </a:solidFill>
            </a:endParaRPr>
          </a:p>
        </p:txBody>
      </p:sp>
      <p:sp>
        <p:nvSpPr>
          <p:cNvPr id="3" name="Content Placeholder 2"/>
          <p:cNvSpPr>
            <a:spLocks noGrp="1"/>
          </p:cNvSpPr>
          <p:nvPr>
            <p:ph idx="1"/>
          </p:nvPr>
        </p:nvSpPr>
        <p:spPr>
          <a:xfrm>
            <a:off x="152399" y="1600200"/>
            <a:ext cx="8865909" cy="5181600"/>
          </a:xfrm>
        </p:spPr>
        <p:txBody>
          <a:bodyPr>
            <a:normAutofit/>
          </a:bodyPr>
          <a:lstStyle/>
          <a:p>
            <a:pPr marL="137160" indent="0">
              <a:buClrTx/>
              <a:buSzPct val="90000"/>
              <a:buNone/>
            </a:pPr>
            <a:r>
              <a:rPr lang="en-US" sz="3200" b="1" dirty="0" smtClean="0">
                <a:solidFill>
                  <a:schemeClr val="accent1">
                    <a:lumMod val="75000"/>
                  </a:schemeClr>
                </a:solidFill>
              </a:rPr>
              <a:t>Problem:</a:t>
            </a:r>
            <a:endParaRPr lang="en-US" sz="3200" b="1" dirty="0" smtClean="0">
              <a:solidFill>
                <a:schemeClr val="accent1">
                  <a:lumMod val="75000"/>
                </a:schemeClr>
              </a:solidFill>
            </a:endParaRPr>
          </a:p>
          <a:p>
            <a:pPr marL="137160" indent="0">
              <a:buClrTx/>
              <a:buSzPct val="90000"/>
              <a:buNone/>
            </a:pPr>
            <a:r>
              <a:rPr lang="en-US" sz="3200" dirty="0" smtClean="0">
                <a:solidFill>
                  <a:schemeClr val="accent1">
                    <a:lumMod val="75000"/>
                  </a:schemeClr>
                </a:solidFill>
              </a:rPr>
              <a:t>New billing practices and charges by the vendor we </a:t>
            </a:r>
            <a:r>
              <a:rPr lang="en-US" sz="3200" dirty="0" smtClean="0">
                <a:solidFill>
                  <a:schemeClr val="accent1">
                    <a:lumMod val="75000"/>
                  </a:schemeClr>
                </a:solidFill>
              </a:rPr>
              <a:t>leased </a:t>
            </a:r>
            <a:r>
              <a:rPr lang="en-US" sz="3200" dirty="0" smtClean="0">
                <a:solidFill>
                  <a:schemeClr val="accent1">
                    <a:lumMod val="75000"/>
                  </a:schemeClr>
                </a:solidFill>
              </a:rPr>
              <a:t>2 laboratory analyzers from was going to result in </a:t>
            </a:r>
            <a:r>
              <a:rPr lang="en-US" sz="3200" dirty="0" smtClean="0">
                <a:solidFill>
                  <a:schemeClr val="accent1">
                    <a:lumMod val="75000"/>
                  </a:schemeClr>
                </a:solidFill>
              </a:rPr>
              <a:t>an estimated $90,000 </a:t>
            </a:r>
            <a:r>
              <a:rPr lang="en-US" sz="3200" dirty="0" smtClean="0">
                <a:solidFill>
                  <a:schemeClr val="accent1">
                    <a:lumMod val="75000"/>
                  </a:schemeClr>
                </a:solidFill>
              </a:rPr>
              <a:t>increase in our annual lab cost.   </a:t>
            </a:r>
          </a:p>
          <a:p>
            <a:pPr marL="137160" indent="0">
              <a:buClrTx/>
              <a:buSzPct val="90000"/>
              <a:buNone/>
            </a:pPr>
            <a:endParaRPr lang="en-US" sz="1600" dirty="0">
              <a:solidFill>
                <a:schemeClr val="accent1">
                  <a:lumMod val="75000"/>
                </a:schemeClr>
              </a:solidFill>
            </a:endParaRPr>
          </a:p>
          <a:p>
            <a:pPr marL="137160" indent="0">
              <a:buClrTx/>
              <a:buSzPct val="90000"/>
              <a:buNone/>
            </a:pPr>
            <a:r>
              <a:rPr lang="en-US" sz="3200" dirty="0" smtClean="0">
                <a:solidFill>
                  <a:schemeClr val="accent1">
                    <a:lumMod val="75000"/>
                  </a:schemeClr>
                </a:solidFill>
              </a:rPr>
              <a:t>Also, the </a:t>
            </a:r>
            <a:r>
              <a:rPr lang="en-US" sz="3200" dirty="0" smtClean="0">
                <a:solidFill>
                  <a:schemeClr val="accent1">
                    <a:lumMod val="75000"/>
                  </a:schemeClr>
                </a:solidFill>
              </a:rPr>
              <a:t>analyzers we were leasing required  significant manpower and time for maintenance and quality control runs and recalibrations.</a:t>
            </a:r>
          </a:p>
          <a:p>
            <a:pPr marL="137160" indent="0">
              <a:buClrTx/>
              <a:buSzPct val="90000"/>
              <a:buNone/>
            </a:pPr>
            <a:endParaRPr lang="en-US" sz="1200" b="1"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fld id="{D6637991-C83F-4E28-985A-DA5670F7A21B}" type="slidenum">
              <a:rPr lang="en-US" smtClean="0">
                <a:solidFill>
                  <a:prstClr val="white">
                    <a:shade val="50000"/>
                  </a:prstClr>
                </a:solidFill>
              </a:rPr>
              <a:pPr/>
              <a:t>16</a:t>
            </a:fld>
            <a:endParaRPr lang="en-US" dirty="0">
              <a:solidFill>
                <a:prstClr val="white">
                  <a:shade val="50000"/>
                </a:prstClr>
              </a:solidFill>
            </a:endParaRPr>
          </a:p>
        </p:txBody>
      </p:sp>
      <p:pic>
        <p:nvPicPr>
          <p:cNvPr id="5" name="Picture 1" descr="image001"/>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443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1" y="1468705"/>
            <a:ext cx="8942108" cy="5181600"/>
          </a:xfrm>
        </p:spPr>
        <p:txBody>
          <a:bodyPr>
            <a:normAutofit fontScale="92500" lnSpcReduction="10000"/>
          </a:bodyPr>
          <a:lstStyle/>
          <a:p>
            <a:pPr marL="137160" indent="0">
              <a:buClrTx/>
              <a:buSzPct val="90000"/>
              <a:buNone/>
            </a:pPr>
            <a:r>
              <a:rPr lang="en-US" b="1" dirty="0">
                <a:solidFill>
                  <a:schemeClr val="accent1">
                    <a:lumMod val="75000"/>
                  </a:schemeClr>
                </a:solidFill>
              </a:rPr>
              <a:t>Goal:   </a:t>
            </a:r>
          </a:p>
          <a:p>
            <a:pPr marL="137160" indent="0">
              <a:buClrTx/>
              <a:buSzPct val="90000"/>
              <a:buNone/>
            </a:pPr>
            <a:r>
              <a:rPr lang="en-US" b="1" dirty="0">
                <a:solidFill>
                  <a:schemeClr val="accent1">
                    <a:lumMod val="75000"/>
                  </a:schemeClr>
                </a:solidFill>
              </a:rPr>
              <a:t>We wanted to reduce the future cost if $189,615 a year by at least 25%, and also find an analyzer that was more efficient to maintain while providing us with reliable results.</a:t>
            </a:r>
          </a:p>
          <a:p>
            <a:pPr marL="137160" indent="0">
              <a:buClrTx/>
              <a:buSzPct val="90000"/>
              <a:buNone/>
            </a:pPr>
            <a:endParaRPr lang="en-US" b="1" dirty="0" smtClean="0">
              <a:solidFill>
                <a:schemeClr val="accent1">
                  <a:lumMod val="75000"/>
                </a:schemeClr>
              </a:solidFill>
            </a:endParaRPr>
          </a:p>
          <a:p>
            <a:pPr marL="480060" indent="-342900">
              <a:buClrTx/>
              <a:buSzPct val="90000"/>
            </a:pPr>
            <a:r>
              <a:rPr lang="en-US" b="1" dirty="0" smtClean="0">
                <a:solidFill>
                  <a:schemeClr val="accent1">
                    <a:lumMod val="75000"/>
                  </a:schemeClr>
                </a:solidFill>
              </a:rPr>
              <a:t>Reduce </a:t>
            </a:r>
            <a:r>
              <a:rPr lang="en-US" b="1" dirty="0" smtClean="0">
                <a:solidFill>
                  <a:schemeClr val="accent1">
                    <a:lumMod val="75000"/>
                  </a:schemeClr>
                </a:solidFill>
              </a:rPr>
              <a:t>lease costs by 25</a:t>
            </a:r>
            <a:r>
              <a:rPr lang="en-US" b="1" dirty="0">
                <a:solidFill>
                  <a:schemeClr val="accent1">
                    <a:lumMod val="75000"/>
                  </a:schemeClr>
                </a:solidFill>
              </a:rPr>
              <a:t>%, </a:t>
            </a:r>
            <a:endParaRPr lang="en-US" sz="1200" b="1" dirty="0">
              <a:solidFill>
                <a:schemeClr val="accent1">
                  <a:lumMod val="75000"/>
                </a:schemeClr>
              </a:solidFill>
            </a:endParaRPr>
          </a:p>
          <a:p>
            <a:pPr marL="1133856" lvl="4" indent="0">
              <a:buClrTx/>
              <a:buSzPct val="90000"/>
              <a:buNone/>
            </a:pPr>
            <a:r>
              <a:rPr lang="en-US" b="1" dirty="0" smtClean="0">
                <a:solidFill>
                  <a:schemeClr val="accent1">
                    <a:lumMod val="75000"/>
                  </a:schemeClr>
                </a:solidFill>
              </a:rPr>
              <a:t>Projected New Rate 		$   189,615</a:t>
            </a:r>
          </a:p>
          <a:p>
            <a:pPr marL="1133856" lvl="4" indent="0">
              <a:buClrTx/>
              <a:buSzPct val="90000"/>
              <a:buNone/>
            </a:pPr>
            <a:r>
              <a:rPr lang="en-US" b="1" dirty="0" smtClean="0">
                <a:solidFill>
                  <a:schemeClr val="accent1">
                    <a:lumMod val="75000"/>
                  </a:schemeClr>
                </a:solidFill>
              </a:rPr>
              <a:t>25% reduction </a:t>
            </a:r>
            <a:r>
              <a:rPr lang="en-US" b="1" dirty="0" smtClean="0">
                <a:solidFill>
                  <a:schemeClr val="accent1">
                    <a:lumMod val="75000"/>
                  </a:schemeClr>
                </a:solidFill>
              </a:rPr>
              <a:t>	</a:t>
            </a:r>
            <a:r>
              <a:rPr lang="en-US" b="1" dirty="0" smtClean="0">
                <a:solidFill>
                  <a:schemeClr val="accent1">
                    <a:lumMod val="75000"/>
                  </a:schemeClr>
                </a:solidFill>
              </a:rPr>
              <a:t>		$     47,404</a:t>
            </a:r>
          </a:p>
          <a:p>
            <a:pPr marL="457200" lvl="1" indent="0">
              <a:buClrTx/>
              <a:buSzPct val="90000"/>
              <a:buNone/>
            </a:pPr>
            <a:endParaRPr lang="en-US" sz="1200" b="1" dirty="0">
              <a:solidFill>
                <a:schemeClr val="accent1">
                  <a:lumMod val="75000"/>
                </a:schemeClr>
              </a:solidFill>
            </a:endParaRPr>
          </a:p>
          <a:p>
            <a:pPr>
              <a:buClrTx/>
              <a:buSzPct val="90000"/>
            </a:pPr>
            <a:r>
              <a:rPr lang="en-US" b="1" dirty="0" smtClean="0">
                <a:solidFill>
                  <a:schemeClr val="accent1">
                    <a:lumMod val="75000"/>
                  </a:schemeClr>
                </a:solidFill>
              </a:rPr>
              <a:t>Reduce </a:t>
            </a:r>
            <a:r>
              <a:rPr lang="en-US" b="1" dirty="0">
                <a:solidFill>
                  <a:schemeClr val="accent1">
                    <a:lumMod val="75000"/>
                  </a:schemeClr>
                </a:solidFill>
              </a:rPr>
              <a:t>turn around </a:t>
            </a:r>
            <a:r>
              <a:rPr lang="en-US" b="1" dirty="0" smtClean="0">
                <a:solidFill>
                  <a:schemeClr val="accent1">
                    <a:lumMod val="75000"/>
                  </a:schemeClr>
                </a:solidFill>
              </a:rPr>
              <a:t>time</a:t>
            </a:r>
          </a:p>
          <a:p>
            <a:pPr marL="457200" lvl="1" indent="0">
              <a:buClrTx/>
              <a:buSzPct val="90000"/>
              <a:buNone/>
            </a:pPr>
            <a:r>
              <a:rPr lang="en-US" dirty="0" smtClean="0">
                <a:solidFill>
                  <a:schemeClr val="accent1">
                    <a:lumMod val="75000"/>
                  </a:schemeClr>
                </a:solidFill>
              </a:rPr>
              <a:t>This is influenced by frequency of calibration and quality control testing.   </a:t>
            </a:r>
          </a:p>
          <a:p>
            <a:pPr marL="800100" lvl="1" indent="-342900">
              <a:buClrTx/>
              <a:buSzPct val="90000"/>
            </a:pPr>
            <a:r>
              <a:rPr lang="en-US" dirty="0" smtClean="0">
                <a:solidFill>
                  <a:schemeClr val="accent1">
                    <a:lumMod val="75000"/>
                  </a:schemeClr>
                </a:solidFill>
              </a:rPr>
              <a:t>An average of 30 minutes is added to test run times </a:t>
            </a:r>
            <a:endParaRPr lang="en-US" dirty="0" smtClean="0">
              <a:solidFill>
                <a:schemeClr val="accent1">
                  <a:lumMod val="75000"/>
                </a:schemeClr>
              </a:solidFill>
            </a:endParaRPr>
          </a:p>
          <a:p>
            <a:pPr marL="800100" lvl="1" indent="-342900">
              <a:buClrTx/>
              <a:buSzPct val="90000"/>
            </a:pPr>
            <a:r>
              <a:rPr lang="en-US" dirty="0" smtClean="0">
                <a:solidFill>
                  <a:schemeClr val="accent1">
                    <a:lumMod val="75000"/>
                  </a:schemeClr>
                </a:solidFill>
              </a:rPr>
              <a:t>Find </a:t>
            </a:r>
            <a:r>
              <a:rPr lang="en-US" dirty="0">
                <a:solidFill>
                  <a:schemeClr val="accent1">
                    <a:lumMod val="75000"/>
                  </a:schemeClr>
                </a:solidFill>
              </a:rPr>
              <a:t>an analyzer that </a:t>
            </a:r>
            <a:r>
              <a:rPr lang="en-US" dirty="0" smtClean="0">
                <a:solidFill>
                  <a:schemeClr val="accent1">
                    <a:lumMod val="75000"/>
                  </a:schemeClr>
                </a:solidFill>
              </a:rPr>
              <a:t>is </a:t>
            </a:r>
            <a:r>
              <a:rPr lang="en-US" dirty="0">
                <a:solidFill>
                  <a:schemeClr val="accent1">
                    <a:lumMod val="75000"/>
                  </a:schemeClr>
                </a:solidFill>
              </a:rPr>
              <a:t>more efficient to maintain while providing us with reliable results.</a:t>
            </a:r>
          </a:p>
          <a:p>
            <a:pPr marL="457200" lvl="1" indent="0">
              <a:buClrTx/>
              <a:buSzPct val="90000"/>
              <a:buNone/>
            </a:pPr>
            <a:endParaRPr lang="en-US" b="1"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fld id="{D6637991-C83F-4E28-985A-DA5670F7A21B}" type="slidenum">
              <a:rPr lang="en-US" smtClean="0">
                <a:solidFill>
                  <a:prstClr val="white">
                    <a:shade val="50000"/>
                  </a:prstClr>
                </a:solidFill>
              </a:rPr>
              <a:pPr/>
              <a:t>17</a:t>
            </a:fld>
            <a:endParaRPr lang="en-US" dirty="0">
              <a:solidFill>
                <a:prstClr val="white">
                  <a:shade val="50000"/>
                </a:prstClr>
              </a:solidFill>
            </a:endParaRPr>
          </a:p>
        </p:txBody>
      </p:sp>
      <p:pic>
        <p:nvPicPr>
          <p:cNvPr id="5" name="Picture 1" descr="image001"/>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99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1600200"/>
            <a:ext cx="8865909" cy="4709160"/>
          </a:xfrm>
        </p:spPr>
        <p:txBody>
          <a:bodyPr>
            <a:normAutofit/>
          </a:bodyPr>
          <a:lstStyle/>
          <a:p>
            <a:pPr>
              <a:buClrTx/>
              <a:buSzPct val="90000"/>
            </a:pPr>
            <a:r>
              <a:rPr lang="en-US" b="1" dirty="0" smtClean="0">
                <a:solidFill>
                  <a:schemeClr val="accent1">
                    <a:lumMod val="75000"/>
                  </a:schemeClr>
                </a:solidFill>
              </a:rPr>
              <a:t>Data </a:t>
            </a:r>
            <a:r>
              <a:rPr lang="en-US" b="1" dirty="0" smtClean="0">
                <a:solidFill>
                  <a:schemeClr val="accent1">
                    <a:lumMod val="75000"/>
                  </a:schemeClr>
                </a:solidFill>
              </a:rPr>
              <a:t>was collected </a:t>
            </a:r>
          </a:p>
          <a:p>
            <a:pPr lvl="1">
              <a:buClrTx/>
              <a:buSzPct val="90000"/>
              <a:buFont typeface="Arial" panose="020B0604020202020204" pitchFamily="34" charset="0"/>
              <a:buChar char="•"/>
            </a:pPr>
            <a:r>
              <a:rPr lang="en-US" dirty="0" smtClean="0">
                <a:solidFill>
                  <a:schemeClr val="accent1">
                    <a:lumMod val="75000"/>
                  </a:schemeClr>
                </a:solidFill>
              </a:rPr>
              <a:t>From RPMS by the lab staff </a:t>
            </a:r>
          </a:p>
          <a:p>
            <a:pPr lvl="1">
              <a:buClrTx/>
              <a:buSzPct val="90000"/>
              <a:buFont typeface="Arial" panose="020B0604020202020204" pitchFamily="34" charset="0"/>
              <a:buChar char="•"/>
            </a:pPr>
            <a:r>
              <a:rPr lang="en-US" dirty="0">
                <a:solidFill>
                  <a:schemeClr val="accent1">
                    <a:lumMod val="75000"/>
                  </a:schemeClr>
                </a:solidFill>
              </a:rPr>
              <a:t>F</a:t>
            </a:r>
            <a:r>
              <a:rPr lang="en-US" dirty="0" smtClean="0">
                <a:solidFill>
                  <a:schemeClr val="accent1">
                    <a:lumMod val="75000"/>
                  </a:schemeClr>
                </a:solidFill>
              </a:rPr>
              <a:t>inance billing records by the budget analyst</a:t>
            </a:r>
          </a:p>
          <a:p>
            <a:pPr>
              <a:buClrTx/>
              <a:buSzPct val="90000"/>
            </a:pPr>
            <a:r>
              <a:rPr lang="en-US" b="1" dirty="0" smtClean="0">
                <a:solidFill>
                  <a:schemeClr val="accent1">
                    <a:lumMod val="75000"/>
                  </a:schemeClr>
                </a:solidFill>
              </a:rPr>
              <a:t>Interventions were implemented</a:t>
            </a:r>
          </a:p>
          <a:p>
            <a:pPr lvl="1">
              <a:buClrTx/>
              <a:buSzPct val="90000"/>
              <a:buFont typeface="Arial" panose="020B0604020202020204" pitchFamily="34" charset="0"/>
              <a:buChar char="•"/>
            </a:pPr>
            <a:r>
              <a:rPr lang="en-US" dirty="0">
                <a:solidFill>
                  <a:schemeClr val="accent1">
                    <a:lumMod val="75000"/>
                  </a:schemeClr>
                </a:solidFill>
              </a:rPr>
              <a:t>Research replacement analyzers </a:t>
            </a:r>
            <a:endParaRPr lang="en-US" dirty="0" smtClean="0">
              <a:solidFill>
                <a:schemeClr val="accent1">
                  <a:lumMod val="75000"/>
                </a:schemeClr>
              </a:solidFill>
            </a:endParaRPr>
          </a:p>
          <a:p>
            <a:pPr lvl="1">
              <a:buClrTx/>
              <a:buSzPct val="90000"/>
              <a:buFont typeface="Arial" panose="020B0604020202020204" pitchFamily="34" charset="0"/>
              <a:buChar char="•"/>
            </a:pPr>
            <a:r>
              <a:rPr lang="en-US" dirty="0" smtClean="0">
                <a:solidFill>
                  <a:schemeClr val="accent1">
                    <a:lumMod val="75000"/>
                  </a:schemeClr>
                </a:solidFill>
              </a:rPr>
              <a:t>Work </a:t>
            </a:r>
            <a:r>
              <a:rPr lang="en-US" dirty="0">
                <a:solidFill>
                  <a:schemeClr val="accent1">
                    <a:lumMod val="75000"/>
                  </a:schemeClr>
                </a:solidFill>
              </a:rPr>
              <a:t>with Purchasing Agent to request quotations for cost </a:t>
            </a:r>
            <a:r>
              <a:rPr lang="en-US" dirty="0" smtClean="0">
                <a:solidFill>
                  <a:schemeClr val="accent1">
                    <a:lumMod val="75000"/>
                  </a:schemeClr>
                </a:solidFill>
              </a:rPr>
              <a:t>comparison</a:t>
            </a:r>
            <a:endParaRPr lang="en-US" dirty="0">
              <a:solidFill>
                <a:schemeClr val="accent1">
                  <a:lumMod val="75000"/>
                </a:schemeClr>
              </a:solidFill>
            </a:endParaRPr>
          </a:p>
          <a:p>
            <a:pPr lvl="1">
              <a:buClrTx/>
              <a:buSzPct val="90000"/>
              <a:buFont typeface="Arial" panose="020B0604020202020204" pitchFamily="34" charset="0"/>
              <a:buChar char="•"/>
            </a:pPr>
            <a:r>
              <a:rPr lang="en-US" dirty="0">
                <a:solidFill>
                  <a:schemeClr val="accent1">
                    <a:lumMod val="75000"/>
                  </a:schemeClr>
                </a:solidFill>
              </a:rPr>
              <a:t>Review </a:t>
            </a:r>
            <a:r>
              <a:rPr lang="en-US" dirty="0" smtClean="0">
                <a:solidFill>
                  <a:schemeClr val="accent1">
                    <a:lumMod val="75000"/>
                  </a:schemeClr>
                </a:solidFill>
              </a:rPr>
              <a:t>logistics </a:t>
            </a:r>
            <a:r>
              <a:rPr lang="en-US" dirty="0">
                <a:solidFill>
                  <a:schemeClr val="accent1">
                    <a:lumMod val="75000"/>
                  </a:schemeClr>
                </a:solidFill>
              </a:rPr>
              <a:t>support capabilities of companies bidding for the analyzer. </a:t>
            </a:r>
            <a:endParaRPr lang="en-US" dirty="0" smtClean="0">
              <a:solidFill>
                <a:schemeClr val="accent1">
                  <a:lumMod val="75000"/>
                </a:schemeClr>
              </a:solidFill>
            </a:endParaRPr>
          </a:p>
          <a:p>
            <a:pPr lvl="2">
              <a:buClrTx/>
              <a:buSzPct val="90000"/>
              <a:buFont typeface="Courier New" panose="02070309020205020404" pitchFamily="49" charset="0"/>
              <a:buChar char="o"/>
            </a:pPr>
            <a:r>
              <a:rPr lang="en-US" dirty="0" smtClean="0">
                <a:solidFill>
                  <a:schemeClr val="accent1">
                    <a:lumMod val="75000"/>
                  </a:schemeClr>
                </a:solidFill>
              </a:rPr>
              <a:t>Finalized </a:t>
            </a:r>
            <a:r>
              <a:rPr lang="en-US" dirty="0" smtClean="0">
                <a:solidFill>
                  <a:schemeClr val="accent1">
                    <a:lumMod val="75000"/>
                  </a:schemeClr>
                </a:solidFill>
              </a:rPr>
              <a:t>new lease </a:t>
            </a:r>
            <a:r>
              <a:rPr lang="en-US" dirty="0" smtClean="0">
                <a:solidFill>
                  <a:schemeClr val="accent1">
                    <a:lumMod val="75000"/>
                  </a:schemeClr>
                </a:solidFill>
              </a:rPr>
              <a:t>purchase with Siemens </a:t>
            </a:r>
            <a:r>
              <a:rPr lang="en-US" dirty="0" smtClean="0">
                <a:solidFill>
                  <a:schemeClr val="accent1">
                    <a:lumMod val="75000"/>
                  </a:schemeClr>
                </a:solidFill>
              </a:rPr>
              <a:t>for maximum estimated cost of $132,768</a:t>
            </a:r>
          </a:p>
          <a:p>
            <a:pPr>
              <a:buClrTx/>
              <a:buSzPct val="90000"/>
            </a:pPr>
            <a:endParaRPr lang="en-US" b="1" dirty="0">
              <a:solidFill>
                <a:schemeClr val="accent2">
                  <a:lumMod val="50000"/>
                </a:schemeClr>
              </a:solidFill>
            </a:endParaRPr>
          </a:p>
          <a:p>
            <a:pPr marL="137160" indent="0">
              <a:buClrTx/>
              <a:buSzPct val="90000"/>
              <a:buNone/>
            </a:pPr>
            <a:endParaRPr lang="en-US" b="1" dirty="0" smtClean="0">
              <a:solidFill>
                <a:schemeClr val="accent2">
                  <a:lumMod val="50000"/>
                </a:schemeClr>
              </a:solidFill>
            </a:endParaRPr>
          </a:p>
          <a:p>
            <a:pPr marL="137160" indent="0">
              <a:buClrTx/>
              <a:buSzPct val="90000"/>
              <a:buNone/>
            </a:pPr>
            <a:endParaRPr lang="en-US" b="1" dirty="0" smtClean="0">
              <a:solidFill>
                <a:schemeClr val="accent2">
                  <a:lumMod val="50000"/>
                </a:schemeClr>
              </a:solidFill>
            </a:endParaRPr>
          </a:p>
        </p:txBody>
      </p:sp>
      <p:sp>
        <p:nvSpPr>
          <p:cNvPr id="4" name="Slide Number Placeholder 3"/>
          <p:cNvSpPr>
            <a:spLocks noGrp="1"/>
          </p:cNvSpPr>
          <p:nvPr>
            <p:ph type="sldNum" sz="quarter" idx="12"/>
          </p:nvPr>
        </p:nvSpPr>
        <p:spPr/>
        <p:txBody>
          <a:bodyPr/>
          <a:lstStyle/>
          <a:p>
            <a:fld id="{D6637991-C83F-4E28-985A-DA5670F7A21B}" type="slidenum">
              <a:rPr lang="en-US" smtClean="0">
                <a:solidFill>
                  <a:prstClr val="white">
                    <a:shade val="50000"/>
                  </a:prstClr>
                </a:solidFill>
              </a:rPr>
              <a:pPr/>
              <a:t>18</a:t>
            </a:fld>
            <a:endParaRPr lang="en-US" dirty="0">
              <a:solidFill>
                <a:prstClr val="white">
                  <a:shade val="50000"/>
                </a:prstClr>
              </a:solidFill>
            </a:endParaRPr>
          </a:p>
        </p:txBody>
      </p:sp>
      <p:pic>
        <p:nvPicPr>
          <p:cNvPr id="5" name="Picture 1" descr="image001"/>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143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accent5">
                    <a:lumMod val="50000"/>
                  </a:schemeClr>
                </a:solidFill>
              </a:rPr>
              <a:t>Results</a:t>
            </a:r>
            <a:endParaRPr lang="en-US" dirty="0">
              <a:solidFill>
                <a:schemeClr val="accent5">
                  <a:lumMod val="50000"/>
                </a:schemeClr>
              </a:solidFill>
            </a:endParaRPr>
          </a:p>
        </p:txBody>
      </p:sp>
      <p:sp>
        <p:nvSpPr>
          <p:cNvPr id="3" name="Content Placeholder 2"/>
          <p:cNvSpPr>
            <a:spLocks noGrp="1"/>
          </p:cNvSpPr>
          <p:nvPr>
            <p:ph idx="1"/>
          </p:nvPr>
        </p:nvSpPr>
        <p:spPr/>
        <p:txBody>
          <a:bodyPr>
            <a:normAutofit/>
          </a:bodyPr>
          <a:lstStyle/>
          <a:p>
            <a:pPr>
              <a:buClrTx/>
              <a:buSzPct val="90000"/>
              <a:buFont typeface="Arial" panose="020B0604020202020204" pitchFamily="34" charset="0"/>
              <a:buChar char="•"/>
            </a:pPr>
            <a:r>
              <a:rPr lang="en-US" b="1" dirty="0" smtClean="0">
                <a:solidFill>
                  <a:schemeClr val="accent1">
                    <a:lumMod val="75000"/>
                  </a:schemeClr>
                </a:solidFill>
              </a:rPr>
              <a:t>Original </a:t>
            </a:r>
            <a:r>
              <a:rPr lang="en-US" b="1" dirty="0" smtClean="0">
                <a:solidFill>
                  <a:schemeClr val="accent1">
                    <a:lumMod val="75000"/>
                  </a:schemeClr>
                </a:solidFill>
              </a:rPr>
              <a:t>quoted maximum price of  $132,768 </a:t>
            </a:r>
            <a:r>
              <a:rPr lang="en-US" b="1" dirty="0" smtClean="0">
                <a:solidFill>
                  <a:schemeClr val="accent1">
                    <a:lumMod val="75000"/>
                  </a:schemeClr>
                </a:solidFill>
              </a:rPr>
              <a:t>represented </a:t>
            </a:r>
            <a:r>
              <a:rPr lang="en-US" b="1" dirty="0" smtClean="0">
                <a:solidFill>
                  <a:schemeClr val="accent1">
                    <a:lumMod val="75000"/>
                  </a:schemeClr>
                </a:solidFill>
              </a:rPr>
              <a:t>a minimum savings of $56,847 (30%)</a:t>
            </a:r>
          </a:p>
          <a:p>
            <a:pPr>
              <a:buClrTx/>
              <a:buSzPct val="90000"/>
              <a:buFont typeface="Arial" panose="020B0604020202020204" pitchFamily="34" charset="0"/>
              <a:buChar char="•"/>
            </a:pPr>
            <a:r>
              <a:rPr lang="en-US" b="1" dirty="0" smtClean="0">
                <a:solidFill>
                  <a:schemeClr val="accent1">
                    <a:lumMod val="75000"/>
                  </a:schemeClr>
                </a:solidFill>
              </a:rPr>
              <a:t>The 2 analyzers were replaced with 1 unit that performed all functions</a:t>
            </a:r>
          </a:p>
          <a:p>
            <a:pPr>
              <a:buClrTx/>
              <a:buSzPct val="90000"/>
              <a:buFont typeface="Arial" panose="020B0604020202020204" pitchFamily="34" charset="0"/>
              <a:buChar char="•"/>
            </a:pPr>
            <a:r>
              <a:rPr lang="en-US" b="1" dirty="0" smtClean="0">
                <a:solidFill>
                  <a:schemeClr val="accent1">
                    <a:lumMod val="75000"/>
                  </a:schemeClr>
                </a:solidFill>
              </a:rPr>
              <a:t>6 months of data has been analyzed and we are seeing average monthly </a:t>
            </a:r>
            <a:r>
              <a:rPr lang="en-US" b="1" dirty="0" smtClean="0">
                <a:solidFill>
                  <a:schemeClr val="accent1">
                    <a:lumMod val="75000"/>
                  </a:schemeClr>
                </a:solidFill>
              </a:rPr>
              <a:t>cost of </a:t>
            </a:r>
            <a:r>
              <a:rPr lang="en-US" b="1" dirty="0" smtClean="0">
                <a:solidFill>
                  <a:schemeClr val="accent1">
                    <a:lumMod val="75000"/>
                  </a:schemeClr>
                </a:solidFill>
              </a:rPr>
              <a:t>$</a:t>
            </a:r>
            <a:r>
              <a:rPr lang="en-US" b="1" dirty="0" smtClean="0">
                <a:solidFill>
                  <a:schemeClr val="accent1">
                    <a:lumMod val="75000"/>
                  </a:schemeClr>
                </a:solidFill>
              </a:rPr>
              <a:t>9,723  or annual </a:t>
            </a:r>
            <a:r>
              <a:rPr lang="en-US" b="1" dirty="0" smtClean="0">
                <a:solidFill>
                  <a:schemeClr val="accent1">
                    <a:lumMod val="75000"/>
                  </a:schemeClr>
                </a:solidFill>
              </a:rPr>
              <a:t>rate </a:t>
            </a:r>
            <a:r>
              <a:rPr lang="en-US" b="1" dirty="0" smtClean="0">
                <a:solidFill>
                  <a:schemeClr val="accent1">
                    <a:lumMod val="75000"/>
                  </a:schemeClr>
                </a:solidFill>
              </a:rPr>
              <a:t>of $116,676 </a:t>
            </a:r>
          </a:p>
          <a:p>
            <a:pPr>
              <a:buClrTx/>
              <a:buSzPct val="90000"/>
              <a:buFont typeface="Arial" panose="020B0604020202020204" pitchFamily="34" charset="0"/>
              <a:buChar char="•"/>
            </a:pPr>
            <a:endParaRPr lang="en-US" b="1" dirty="0" smtClean="0">
              <a:solidFill>
                <a:schemeClr val="accent1">
                  <a:lumMod val="75000"/>
                </a:schemeClr>
              </a:solidFill>
            </a:endParaRPr>
          </a:p>
          <a:p>
            <a:pPr>
              <a:buClrTx/>
              <a:buSzPct val="90000"/>
              <a:buFont typeface="Arial" panose="020B0604020202020204" pitchFamily="34" charset="0"/>
              <a:buChar char="•"/>
            </a:pPr>
            <a:r>
              <a:rPr lang="en-US" b="1" dirty="0" smtClean="0">
                <a:solidFill>
                  <a:schemeClr val="accent6">
                    <a:lumMod val="60000"/>
                    <a:lumOff val="40000"/>
                  </a:schemeClr>
                </a:solidFill>
              </a:rPr>
              <a:t>Total annual savings </a:t>
            </a:r>
            <a:r>
              <a:rPr lang="en-US" b="1" dirty="0" smtClean="0">
                <a:solidFill>
                  <a:schemeClr val="accent6">
                    <a:lumMod val="60000"/>
                    <a:lumOff val="40000"/>
                  </a:schemeClr>
                </a:solidFill>
              </a:rPr>
              <a:t>of $72,939 (38.5%) </a:t>
            </a:r>
            <a:endParaRPr lang="en-US" dirty="0" smtClean="0">
              <a:solidFill>
                <a:schemeClr val="accent6">
                  <a:lumMod val="60000"/>
                  <a:lumOff val="40000"/>
                </a:schemeClr>
              </a:solidFill>
            </a:endParaRPr>
          </a:p>
        </p:txBody>
      </p:sp>
      <p:sp>
        <p:nvSpPr>
          <p:cNvPr id="4" name="Slide Number Placeholder 3"/>
          <p:cNvSpPr>
            <a:spLocks noGrp="1"/>
          </p:cNvSpPr>
          <p:nvPr>
            <p:ph type="sldNum" sz="quarter" idx="12"/>
          </p:nvPr>
        </p:nvSpPr>
        <p:spPr/>
        <p:txBody>
          <a:bodyPr/>
          <a:lstStyle/>
          <a:p>
            <a:fld id="{D6637991-C83F-4E28-985A-DA5670F7A21B}" type="slidenum">
              <a:rPr lang="en-US" smtClean="0">
                <a:solidFill>
                  <a:prstClr val="white">
                    <a:shade val="50000"/>
                  </a:prstClr>
                </a:solidFill>
              </a:rPr>
              <a:pPr/>
              <a:t>19</a:t>
            </a:fld>
            <a:endParaRPr lang="en-US" dirty="0">
              <a:solidFill>
                <a:prstClr val="white">
                  <a:shade val="50000"/>
                </a:prstClr>
              </a:solidFill>
            </a:endParaRPr>
          </a:p>
        </p:txBody>
      </p:sp>
      <p:pic>
        <p:nvPicPr>
          <p:cNvPr id="5"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935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324600" cy="1143000"/>
          </a:xfrm>
        </p:spPr>
        <p:txBody>
          <a:bodyPr>
            <a:normAutofit fontScale="90000"/>
          </a:bodyPr>
          <a:lstStyle/>
          <a:p>
            <a:r>
              <a:rPr lang="en-US" sz="4400" dirty="0">
                <a:solidFill>
                  <a:schemeClr val="accent5">
                    <a:lumMod val="50000"/>
                  </a:schemeClr>
                </a:solidFill>
              </a:rPr>
              <a:t>Quality Improvement </a:t>
            </a:r>
            <a:r>
              <a:rPr lang="en-US" sz="4400" dirty="0" smtClean="0">
                <a:solidFill>
                  <a:schemeClr val="accent5">
                    <a:lumMod val="50000"/>
                  </a:schemeClr>
                </a:solidFill>
              </a:rPr>
              <a:t>Studies</a:t>
            </a:r>
            <a:endParaRPr lang="en-US" dirty="0"/>
          </a:p>
        </p:txBody>
      </p:sp>
      <p:sp>
        <p:nvSpPr>
          <p:cNvPr id="3" name="Content Placeholder 2"/>
          <p:cNvSpPr>
            <a:spLocks noGrp="1"/>
          </p:cNvSpPr>
          <p:nvPr>
            <p:ph idx="1"/>
          </p:nvPr>
        </p:nvSpPr>
        <p:spPr>
          <a:xfrm>
            <a:off x="457200" y="2133600"/>
            <a:ext cx="8229600" cy="4175760"/>
          </a:xfrm>
        </p:spPr>
        <p:txBody>
          <a:bodyPr/>
          <a:lstStyle/>
          <a:p>
            <a:pPr>
              <a:buClr>
                <a:schemeClr val="bg1"/>
              </a:buClr>
            </a:pPr>
            <a:r>
              <a:rPr lang="en-US" dirty="0" smtClean="0">
                <a:solidFill>
                  <a:schemeClr val="accent1">
                    <a:lumMod val="75000"/>
                  </a:schemeClr>
                </a:solidFill>
              </a:rPr>
              <a:t>Warm Springs Silver Nitrate Protocol Pilot</a:t>
            </a:r>
          </a:p>
          <a:p>
            <a:pPr>
              <a:buClr>
                <a:schemeClr val="bg1"/>
              </a:buClr>
            </a:pPr>
            <a:endParaRPr lang="en-US" dirty="0" smtClean="0">
              <a:solidFill>
                <a:schemeClr val="accent1">
                  <a:lumMod val="75000"/>
                </a:schemeClr>
              </a:solidFill>
            </a:endParaRPr>
          </a:p>
          <a:p>
            <a:pPr>
              <a:buClr>
                <a:schemeClr val="bg1"/>
              </a:buClr>
            </a:pPr>
            <a:r>
              <a:rPr lang="en-US" dirty="0" smtClean="0">
                <a:solidFill>
                  <a:schemeClr val="accent1">
                    <a:lumMod val="75000"/>
                  </a:schemeClr>
                </a:solidFill>
              </a:rPr>
              <a:t>Lab Chemistry Analyzer </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D6637991-C83F-4E28-985A-DA5670F7A21B}" type="slidenum">
              <a:rPr lang="en-US" smtClean="0"/>
              <a:pPr/>
              <a:t>2</a:t>
            </a:fld>
            <a:endParaRPr lang="en-US" dirty="0"/>
          </a:p>
        </p:txBody>
      </p:sp>
      <p:pic>
        <p:nvPicPr>
          <p:cNvPr id="5" name="Picture 1" descr="image001"/>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306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248400" cy="1143000"/>
          </a:xfrm>
        </p:spPr>
        <p:txBody>
          <a:bodyPr>
            <a:noAutofit/>
          </a:bodyPr>
          <a:lstStyle/>
          <a:p>
            <a:r>
              <a:rPr lang="en-US" dirty="0">
                <a:solidFill>
                  <a:schemeClr val="accent5">
                    <a:lumMod val="50000"/>
                  </a:schemeClr>
                </a:solidFill>
              </a:rPr>
              <a:t>Results</a:t>
            </a:r>
            <a:endParaRPr lang="en-US" dirty="0">
              <a:solidFill>
                <a:schemeClr val="accent5">
                  <a:lumMod val="50000"/>
                </a:schemeClr>
              </a:solidFill>
            </a:endParaRPr>
          </a:p>
        </p:txBody>
      </p:sp>
      <p:sp>
        <p:nvSpPr>
          <p:cNvPr id="3" name="Content Placeholder 2"/>
          <p:cNvSpPr>
            <a:spLocks noGrp="1"/>
          </p:cNvSpPr>
          <p:nvPr>
            <p:ph idx="1"/>
          </p:nvPr>
        </p:nvSpPr>
        <p:spPr>
          <a:xfrm>
            <a:off x="152399" y="1828800"/>
            <a:ext cx="8865909" cy="4480560"/>
          </a:xfrm>
        </p:spPr>
        <p:txBody>
          <a:bodyPr>
            <a:normAutofit lnSpcReduction="10000"/>
          </a:bodyPr>
          <a:lstStyle/>
          <a:p>
            <a:pPr>
              <a:spcBef>
                <a:spcPts val="900"/>
              </a:spcBef>
              <a:buClrTx/>
              <a:buSzPct val="90000"/>
            </a:pPr>
            <a:r>
              <a:rPr lang="en-US" altLang="en-US" sz="3200" b="1" dirty="0" smtClean="0">
                <a:solidFill>
                  <a:schemeClr val="accent1">
                    <a:lumMod val="75000"/>
                  </a:schemeClr>
                </a:solidFill>
              </a:rPr>
              <a:t>Time Savings Benefits</a:t>
            </a:r>
          </a:p>
          <a:p>
            <a:pPr lvl="1">
              <a:buClrTx/>
              <a:buSzPct val="90000"/>
              <a:buFont typeface="Arial" panose="020B0604020202020204" pitchFamily="34" charset="0"/>
              <a:buChar char="•"/>
            </a:pPr>
            <a:r>
              <a:rPr lang="en-US" sz="2800" dirty="0">
                <a:solidFill>
                  <a:schemeClr val="accent1">
                    <a:lumMod val="75000"/>
                  </a:schemeClr>
                </a:solidFill>
              </a:rPr>
              <a:t>less calibration run time</a:t>
            </a:r>
          </a:p>
          <a:p>
            <a:pPr lvl="1">
              <a:buClrTx/>
              <a:buSzPct val="90000"/>
              <a:buFont typeface="Arial" panose="020B0604020202020204" pitchFamily="34" charset="0"/>
              <a:buChar char="•"/>
            </a:pPr>
            <a:r>
              <a:rPr lang="en-US" sz="2800" dirty="0">
                <a:solidFill>
                  <a:schemeClr val="accent1">
                    <a:lumMod val="75000"/>
                  </a:schemeClr>
                </a:solidFill>
              </a:rPr>
              <a:t>less quality control testing time </a:t>
            </a:r>
          </a:p>
          <a:p>
            <a:pPr lvl="1">
              <a:buClrTx/>
              <a:buSzPct val="90000"/>
              <a:buFont typeface="Arial" panose="020B0604020202020204" pitchFamily="34" charset="0"/>
              <a:buChar char="•"/>
            </a:pPr>
            <a:r>
              <a:rPr lang="en-US" sz="2800" dirty="0">
                <a:solidFill>
                  <a:schemeClr val="accent1">
                    <a:lumMod val="75000"/>
                  </a:schemeClr>
                </a:solidFill>
              </a:rPr>
              <a:t>easier to </a:t>
            </a:r>
            <a:r>
              <a:rPr lang="en-US" sz="2800" dirty="0" smtClean="0">
                <a:solidFill>
                  <a:schemeClr val="accent1">
                    <a:lumMod val="75000"/>
                  </a:schemeClr>
                </a:solidFill>
              </a:rPr>
              <a:t>maintain</a:t>
            </a:r>
            <a:endParaRPr lang="en-US" sz="2800" b="1" dirty="0" smtClean="0">
              <a:solidFill>
                <a:schemeClr val="accent1">
                  <a:lumMod val="75000"/>
                </a:schemeClr>
              </a:solidFill>
            </a:endParaRPr>
          </a:p>
          <a:p>
            <a:pPr>
              <a:spcBef>
                <a:spcPts val="900"/>
              </a:spcBef>
              <a:buClrTx/>
              <a:buSzPct val="90000"/>
            </a:pPr>
            <a:r>
              <a:rPr lang="en-US" sz="3200" b="1" dirty="0">
                <a:solidFill>
                  <a:schemeClr val="accent1">
                    <a:lumMod val="75000"/>
                  </a:schemeClr>
                </a:solidFill>
              </a:rPr>
              <a:t>Additional cost savings that we were unable to quantify include tickle down effects such as</a:t>
            </a:r>
          </a:p>
          <a:p>
            <a:pPr lvl="1">
              <a:buClrTx/>
              <a:buSzPct val="90000"/>
              <a:buFont typeface="Arial" panose="020B0604020202020204" pitchFamily="34" charset="0"/>
              <a:buChar char="•"/>
            </a:pPr>
            <a:r>
              <a:rPr lang="en-US" sz="2800" dirty="0">
                <a:solidFill>
                  <a:schemeClr val="accent1">
                    <a:lumMod val="75000"/>
                  </a:schemeClr>
                </a:solidFill>
              </a:rPr>
              <a:t>lab staff time</a:t>
            </a:r>
          </a:p>
          <a:p>
            <a:pPr lvl="1">
              <a:buClrTx/>
              <a:buSzPct val="90000"/>
              <a:buFont typeface="Arial" panose="020B0604020202020204" pitchFamily="34" charset="0"/>
              <a:buChar char="•"/>
            </a:pPr>
            <a:r>
              <a:rPr lang="en-US" sz="2800" dirty="0">
                <a:solidFill>
                  <a:schemeClr val="accent1">
                    <a:lumMod val="75000"/>
                  </a:schemeClr>
                </a:solidFill>
              </a:rPr>
              <a:t>provider time and patient wait times since turnaround is faster </a:t>
            </a:r>
          </a:p>
          <a:p>
            <a:pPr marL="265176" indent="0">
              <a:buClr>
                <a:schemeClr val="bg1"/>
              </a:buClr>
              <a:buSzPct val="90000"/>
              <a:buNone/>
            </a:pPr>
            <a:endParaRPr lang="en-US" sz="3200" dirty="0" smtClean="0">
              <a:solidFill>
                <a:schemeClr val="bg1"/>
              </a:solidFill>
            </a:endParaRPr>
          </a:p>
        </p:txBody>
      </p:sp>
      <p:sp>
        <p:nvSpPr>
          <p:cNvPr id="4" name="Slide Number Placeholder 3"/>
          <p:cNvSpPr>
            <a:spLocks noGrp="1"/>
          </p:cNvSpPr>
          <p:nvPr>
            <p:ph type="sldNum" sz="quarter" idx="12"/>
          </p:nvPr>
        </p:nvSpPr>
        <p:spPr/>
        <p:txBody>
          <a:bodyPr/>
          <a:lstStyle/>
          <a:p>
            <a:fld id="{D6637991-C83F-4E28-985A-DA5670F7A21B}" type="slidenum">
              <a:rPr lang="en-US" smtClean="0">
                <a:solidFill>
                  <a:prstClr val="white">
                    <a:shade val="50000"/>
                  </a:prstClr>
                </a:solidFill>
              </a:rPr>
              <a:pPr/>
              <a:t>20</a:t>
            </a:fld>
            <a:endParaRPr lang="en-US" dirty="0">
              <a:solidFill>
                <a:prstClr val="white">
                  <a:shade val="50000"/>
                </a:prstClr>
              </a:solidFill>
            </a:endParaRPr>
          </a:p>
        </p:txBody>
      </p:sp>
      <p:pic>
        <p:nvPicPr>
          <p:cNvPr id="5" name="Picture 1" descr="image001"/>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030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370" y="274638"/>
            <a:ext cx="6398030" cy="1143000"/>
          </a:xfrm>
        </p:spPr>
        <p:txBody>
          <a:bodyPr>
            <a:noAutofit/>
          </a:bodyPr>
          <a:lstStyle/>
          <a:p>
            <a:r>
              <a:rPr lang="en-US" sz="3200" dirty="0">
                <a:solidFill>
                  <a:schemeClr val="accent5">
                    <a:lumMod val="50000"/>
                  </a:schemeClr>
                </a:solidFill>
              </a:rPr>
              <a:t>Reduce Cost and Improve Turn </a:t>
            </a:r>
            <a:r>
              <a:rPr lang="en-US" sz="3200" dirty="0">
                <a:solidFill>
                  <a:schemeClr val="accent5">
                    <a:lumMod val="50000"/>
                  </a:schemeClr>
                </a:solidFill>
              </a:rPr>
              <a:t/>
            </a:r>
            <a:br>
              <a:rPr lang="en-US" sz="3200" dirty="0">
                <a:solidFill>
                  <a:schemeClr val="accent5">
                    <a:lumMod val="50000"/>
                  </a:schemeClr>
                </a:solidFill>
              </a:rPr>
            </a:br>
            <a:r>
              <a:rPr lang="en-US" sz="3200" dirty="0">
                <a:solidFill>
                  <a:schemeClr val="accent5">
                    <a:lumMod val="50000"/>
                  </a:schemeClr>
                </a:solidFill>
              </a:rPr>
              <a:t>Around </a:t>
            </a:r>
            <a:r>
              <a:rPr lang="en-US" sz="3200" dirty="0">
                <a:solidFill>
                  <a:schemeClr val="accent5">
                    <a:lumMod val="50000"/>
                  </a:schemeClr>
                </a:solidFill>
              </a:rPr>
              <a:t>Time with new </a:t>
            </a:r>
            <a:r>
              <a:rPr lang="en-US" sz="3200" dirty="0">
                <a:solidFill>
                  <a:schemeClr val="accent5">
                    <a:lumMod val="50000"/>
                  </a:schemeClr>
                </a:solidFill>
              </a:rPr>
              <a:t/>
            </a:r>
            <a:br>
              <a:rPr lang="en-US" sz="3200" dirty="0">
                <a:solidFill>
                  <a:schemeClr val="accent5">
                    <a:lumMod val="50000"/>
                  </a:schemeClr>
                </a:solidFill>
              </a:rPr>
            </a:br>
            <a:r>
              <a:rPr lang="en-US" sz="3200" dirty="0">
                <a:solidFill>
                  <a:schemeClr val="accent5">
                    <a:lumMod val="50000"/>
                  </a:schemeClr>
                </a:solidFill>
              </a:rPr>
              <a:t>Chemistry </a:t>
            </a:r>
            <a:r>
              <a:rPr lang="en-US" sz="3200" dirty="0">
                <a:solidFill>
                  <a:schemeClr val="accent5">
                    <a:lumMod val="50000"/>
                  </a:schemeClr>
                </a:solidFill>
              </a:rPr>
              <a:t>Analyzer </a:t>
            </a:r>
          </a:p>
        </p:txBody>
      </p:sp>
      <p:sp>
        <p:nvSpPr>
          <p:cNvPr id="7" name="Content Placeholder 6"/>
          <p:cNvSpPr>
            <a:spLocks noGrp="1"/>
          </p:cNvSpPr>
          <p:nvPr>
            <p:ph idx="1"/>
          </p:nvPr>
        </p:nvSpPr>
        <p:spPr>
          <a:xfrm>
            <a:off x="228600" y="1752600"/>
            <a:ext cx="8686800" cy="4953000"/>
          </a:xfrm>
        </p:spPr>
        <p:txBody>
          <a:bodyPr>
            <a:normAutofit/>
          </a:bodyPr>
          <a:lstStyle/>
          <a:p>
            <a:pPr marL="137160" indent="0">
              <a:buNone/>
            </a:pPr>
            <a:r>
              <a:rPr lang="en-US" sz="3600" b="1" dirty="0" smtClean="0">
                <a:solidFill>
                  <a:schemeClr val="accent1">
                    <a:lumMod val="75000"/>
                  </a:schemeClr>
                </a:solidFill>
              </a:rPr>
              <a:t>We </a:t>
            </a:r>
            <a:r>
              <a:rPr lang="en-US" sz="3600" b="1" dirty="0" smtClean="0">
                <a:solidFill>
                  <a:schemeClr val="accent1">
                    <a:lumMod val="75000"/>
                  </a:schemeClr>
                </a:solidFill>
              </a:rPr>
              <a:t>will:  </a:t>
            </a:r>
          </a:p>
          <a:p>
            <a:pPr marL="800100" lvl="1" indent="-342900">
              <a:buClrTx/>
              <a:buSzPct val="90000"/>
              <a:buFont typeface="Arial" panose="020B0604020202020204" pitchFamily="34" charset="0"/>
              <a:buChar char="•"/>
            </a:pPr>
            <a:r>
              <a:rPr lang="en-US" sz="3200" b="1" dirty="0" smtClean="0">
                <a:solidFill>
                  <a:schemeClr val="accent1">
                    <a:lumMod val="75000"/>
                  </a:schemeClr>
                </a:solidFill>
              </a:rPr>
              <a:t>Reevaluate at 1 year</a:t>
            </a:r>
          </a:p>
          <a:p>
            <a:pPr marL="800100" lvl="1" indent="-342900">
              <a:buClrTx/>
              <a:buSzPct val="90000"/>
              <a:buFont typeface="Arial" panose="020B0604020202020204" pitchFamily="34" charset="0"/>
              <a:buChar char="•"/>
            </a:pPr>
            <a:r>
              <a:rPr lang="en-US" sz="3200" b="1" dirty="0" smtClean="0">
                <a:solidFill>
                  <a:schemeClr val="accent1">
                    <a:lumMod val="75000"/>
                  </a:schemeClr>
                </a:solidFill>
              </a:rPr>
              <a:t>Continue to reevaluate annually as part of budget process</a:t>
            </a:r>
          </a:p>
          <a:p>
            <a:pPr marL="800100" lvl="1" indent="-342900">
              <a:buClrTx/>
              <a:buSzPct val="90000"/>
              <a:buFont typeface="Arial" panose="020B0604020202020204" pitchFamily="34" charset="0"/>
              <a:buChar char="•"/>
            </a:pPr>
            <a:r>
              <a:rPr lang="en-US" sz="3200" b="1" dirty="0" smtClean="0">
                <a:solidFill>
                  <a:schemeClr val="accent1">
                    <a:lumMod val="75000"/>
                  </a:schemeClr>
                </a:solidFill>
              </a:rPr>
              <a:t>Determine how to evaluate time and cost savings related to increased turn around time.</a:t>
            </a:r>
          </a:p>
          <a:p>
            <a:pPr marL="137160" indent="0">
              <a:buNone/>
            </a:pPr>
            <a:endParaRPr lang="en-US" b="1" dirty="0"/>
          </a:p>
        </p:txBody>
      </p:sp>
      <p:sp>
        <p:nvSpPr>
          <p:cNvPr id="4" name="Slide Number Placeholder 3"/>
          <p:cNvSpPr>
            <a:spLocks noGrp="1"/>
          </p:cNvSpPr>
          <p:nvPr>
            <p:ph type="sldNum" sz="quarter" idx="12"/>
          </p:nvPr>
        </p:nvSpPr>
        <p:spPr/>
        <p:txBody>
          <a:bodyPr/>
          <a:lstStyle/>
          <a:p>
            <a:fld id="{D6637991-C83F-4E28-985A-DA5670F7A21B}" type="slidenum">
              <a:rPr lang="en-US" smtClean="0">
                <a:solidFill>
                  <a:prstClr val="white">
                    <a:shade val="50000"/>
                  </a:prstClr>
                </a:solidFill>
              </a:rPr>
              <a:pPr/>
              <a:t>21</a:t>
            </a:fld>
            <a:endParaRPr lang="en-US" dirty="0">
              <a:solidFill>
                <a:prstClr val="white">
                  <a:shade val="50000"/>
                </a:prstClr>
              </a:solidFill>
            </a:endParaRPr>
          </a:p>
        </p:txBody>
      </p:sp>
      <p:pic>
        <p:nvPicPr>
          <p:cNvPr id="5" name="Picture 1" descr="image001"/>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25691" y="18854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690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625"/>
            <a:ext cx="8229600" cy="1143000"/>
          </a:xfrm>
        </p:spPr>
        <p:txBody>
          <a:bodyPr>
            <a:normAutofit/>
          </a:bodyPr>
          <a:lstStyle/>
          <a:p>
            <a:r>
              <a:rPr lang="en-US" sz="6000" dirty="0" smtClean="0">
                <a:solidFill>
                  <a:schemeClr val="accent5">
                    <a:lumMod val="50000"/>
                  </a:schemeClr>
                </a:solidFill>
              </a:rPr>
              <a:t>Questions ?</a:t>
            </a:r>
            <a:endParaRPr lang="en-US" sz="60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D6637991-C83F-4E28-985A-DA5670F7A21B}" type="slidenum">
              <a:rPr lang="en-US" smtClean="0"/>
              <a:pPr/>
              <a:t>22</a:t>
            </a:fld>
            <a:endParaRPr lang="en-US" dirty="0"/>
          </a:p>
        </p:txBody>
      </p:sp>
      <p:pic>
        <p:nvPicPr>
          <p:cNvPr id="6" name="Picture 1" descr="image001"/>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25691" y="18854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676400" y="2133600"/>
            <a:ext cx="5334000" cy="3860404"/>
          </a:xfrm>
        </p:spPr>
      </p:pic>
    </p:spTree>
    <p:extLst>
      <p:ext uri="{BB962C8B-B14F-4D97-AF65-F5344CB8AC3E}">
        <p14:creationId xmlns:p14="http://schemas.microsoft.com/office/powerpoint/2010/main" val="1874831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7460"/>
            <a:ext cx="8229600" cy="4175760"/>
          </a:xfrm>
        </p:spPr>
        <p:txBody>
          <a:bodyPr>
            <a:normAutofit/>
          </a:bodyPr>
          <a:lstStyle/>
          <a:p>
            <a:pPr marL="137160" indent="0" algn="ctr">
              <a:buClr>
                <a:schemeClr val="bg1"/>
              </a:buClr>
              <a:buNone/>
            </a:pPr>
            <a:r>
              <a:rPr lang="en-US" sz="6600" dirty="0" smtClean="0">
                <a:solidFill>
                  <a:schemeClr val="accent1">
                    <a:lumMod val="75000"/>
                  </a:schemeClr>
                </a:solidFill>
              </a:rPr>
              <a:t>Warm Springs</a:t>
            </a:r>
          </a:p>
          <a:p>
            <a:pPr marL="137160" indent="0" algn="ctr">
              <a:buClr>
                <a:schemeClr val="bg1"/>
              </a:buClr>
              <a:buNone/>
            </a:pPr>
            <a:r>
              <a:rPr lang="en-US" sz="6600" dirty="0" smtClean="0">
                <a:solidFill>
                  <a:schemeClr val="accent1">
                    <a:lumMod val="75000"/>
                  </a:schemeClr>
                </a:solidFill>
              </a:rPr>
              <a:t>Silver Nitrate Protocol</a:t>
            </a:r>
          </a:p>
          <a:p>
            <a:pPr marL="137160" indent="0" algn="ctr">
              <a:buClr>
                <a:schemeClr val="bg1"/>
              </a:buClr>
              <a:buNone/>
            </a:pPr>
            <a:r>
              <a:rPr lang="en-US" sz="6600" dirty="0" smtClean="0">
                <a:solidFill>
                  <a:schemeClr val="accent1">
                    <a:lumMod val="75000"/>
                  </a:schemeClr>
                </a:solidFill>
              </a:rPr>
              <a:t>Pilot</a:t>
            </a:r>
          </a:p>
          <a:p>
            <a:pPr marL="137160" indent="0" algn="ctr">
              <a:buClr>
                <a:schemeClr val="bg1"/>
              </a:buClr>
              <a:buNone/>
            </a:pPr>
            <a:endParaRPr lang="en-US" sz="2000" dirty="0" smtClean="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D6637991-C83F-4E28-985A-DA5670F7A21B}" type="slidenum">
              <a:rPr lang="en-US" smtClean="0">
                <a:solidFill>
                  <a:prstClr val="white">
                    <a:shade val="50000"/>
                  </a:prstClr>
                </a:solidFill>
              </a:rPr>
              <a:pPr/>
              <a:t>3</a:t>
            </a:fld>
            <a:endParaRPr lang="en-US" dirty="0">
              <a:solidFill>
                <a:prstClr val="white">
                  <a:shade val="50000"/>
                </a:prstClr>
              </a:solidFill>
            </a:endParaRPr>
          </a:p>
        </p:txBody>
      </p:sp>
      <p:pic>
        <p:nvPicPr>
          <p:cNvPr id="5" name="Picture 1" descr="image001"/>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646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401078" y="228600"/>
            <a:ext cx="6295121" cy="1401126"/>
          </a:xfrm>
        </p:spPr>
        <p:txBody>
          <a:bodyPr>
            <a:noAutofit/>
          </a:bodyPr>
          <a:lstStyle/>
          <a:p>
            <a:pPr eaLnBrk="1" hangingPunct="1"/>
            <a:r>
              <a:rPr lang="en-US" sz="3200" dirty="0">
                <a:solidFill>
                  <a:schemeClr val="accent5">
                    <a:lumMod val="50000"/>
                  </a:schemeClr>
                </a:solidFill>
              </a:rPr>
              <a:t>Historical Caries (tooth decay) Experience of Warm Springs Children</a:t>
            </a:r>
          </a:p>
        </p:txBody>
      </p:sp>
      <p:sp>
        <p:nvSpPr>
          <p:cNvPr id="7171" name="Rectangle 3"/>
          <p:cNvSpPr>
            <a:spLocks noGrp="1" noChangeArrowheads="1"/>
          </p:cNvSpPr>
          <p:nvPr>
            <p:ph sz="quarter" idx="4294967295"/>
          </p:nvPr>
        </p:nvSpPr>
        <p:spPr>
          <a:xfrm>
            <a:off x="838200" y="2017715"/>
            <a:ext cx="7543800" cy="2816836"/>
          </a:xfrm>
          <a:prstGeom prst="rect">
            <a:avLst/>
          </a:prstGeom>
        </p:spPr>
        <p:txBody>
          <a:bodyPr/>
          <a:lstStyle/>
          <a:p>
            <a:pPr eaLnBrk="1" hangingPunct="1">
              <a:buClrTx/>
            </a:pPr>
            <a:r>
              <a:rPr lang="en-US" sz="2800" dirty="0">
                <a:solidFill>
                  <a:schemeClr val="accent1">
                    <a:lumMod val="75000"/>
                  </a:schemeClr>
                </a:solidFill>
              </a:rPr>
              <a:t>&gt;90% Head Start children had tooth </a:t>
            </a:r>
            <a:r>
              <a:rPr lang="en-US" sz="2800" dirty="0" smtClean="0">
                <a:solidFill>
                  <a:schemeClr val="accent1">
                    <a:lumMod val="75000"/>
                  </a:schemeClr>
                </a:solidFill>
              </a:rPr>
              <a:t>decay</a:t>
            </a:r>
          </a:p>
          <a:p>
            <a:pPr eaLnBrk="1" hangingPunct="1">
              <a:buClrTx/>
            </a:pPr>
            <a:endParaRPr lang="en-US" dirty="0">
              <a:solidFill>
                <a:schemeClr val="accent1">
                  <a:lumMod val="75000"/>
                </a:schemeClr>
              </a:solidFill>
            </a:endParaRPr>
          </a:p>
          <a:p>
            <a:pPr eaLnBrk="1" hangingPunct="1">
              <a:buClrTx/>
            </a:pPr>
            <a:r>
              <a:rPr lang="en-US" sz="2800" dirty="0" smtClean="0">
                <a:solidFill>
                  <a:schemeClr val="accent1">
                    <a:lumMod val="75000"/>
                  </a:schemeClr>
                </a:solidFill>
              </a:rPr>
              <a:t>2010 </a:t>
            </a:r>
            <a:r>
              <a:rPr lang="en-US" sz="2800" dirty="0">
                <a:solidFill>
                  <a:schemeClr val="accent1">
                    <a:lumMod val="75000"/>
                  </a:schemeClr>
                </a:solidFill>
              </a:rPr>
              <a:t>– </a:t>
            </a:r>
            <a:r>
              <a:rPr lang="en-US" sz="2800" dirty="0" smtClean="0">
                <a:solidFill>
                  <a:schemeClr val="accent1">
                    <a:lumMod val="75000"/>
                  </a:schemeClr>
                </a:solidFill>
              </a:rPr>
              <a:t>2013      80 </a:t>
            </a:r>
            <a:r>
              <a:rPr lang="en-US" sz="2800" dirty="0">
                <a:solidFill>
                  <a:schemeClr val="accent1">
                    <a:lumMod val="75000"/>
                  </a:schemeClr>
                </a:solidFill>
              </a:rPr>
              <a:t>children annually required treatment for caries under general </a:t>
            </a:r>
            <a:r>
              <a:rPr lang="en-US" sz="2800" dirty="0" smtClean="0">
                <a:solidFill>
                  <a:schemeClr val="accent1">
                    <a:lumMod val="75000"/>
                  </a:schemeClr>
                </a:solidFill>
              </a:rPr>
              <a:t>anesthesia</a:t>
            </a:r>
            <a:endParaRPr lang="en-US" sz="2800" dirty="0">
              <a:solidFill>
                <a:schemeClr val="accent1">
                  <a:lumMod val="75000"/>
                </a:schemeClr>
              </a:solidFill>
            </a:endParaRPr>
          </a:p>
          <a:p>
            <a:pPr eaLnBrk="1" hangingPunct="1">
              <a:buClrTx/>
            </a:pPr>
            <a:endParaRPr lang="en-US" dirty="0" smtClean="0">
              <a:solidFill>
                <a:schemeClr val="accent1">
                  <a:lumMod val="75000"/>
                </a:schemeClr>
              </a:solidFill>
            </a:endParaRPr>
          </a:p>
          <a:p>
            <a:pPr>
              <a:buClrTx/>
            </a:pPr>
            <a:r>
              <a:rPr lang="en-US" dirty="0" smtClean="0">
                <a:solidFill>
                  <a:schemeClr val="accent1">
                    <a:lumMod val="75000"/>
                  </a:schemeClr>
                </a:solidFill>
              </a:rPr>
              <a:t>50% of WS Children had severe tooth decay</a:t>
            </a:r>
          </a:p>
          <a:p>
            <a:pPr lvl="1">
              <a:buClrTx/>
            </a:pPr>
            <a:r>
              <a:rPr lang="en-US" sz="2400" dirty="0" smtClean="0">
                <a:solidFill>
                  <a:schemeClr val="accent1">
                    <a:lumMod val="75000"/>
                  </a:schemeClr>
                </a:solidFill>
              </a:rPr>
              <a:t>1000</a:t>
            </a:r>
            <a:r>
              <a:rPr lang="en-US" sz="2400" dirty="0">
                <a:solidFill>
                  <a:schemeClr val="accent1">
                    <a:lumMod val="75000"/>
                  </a:schemeClr>
                </a:solidFill>
              </a:rPr>
              <a:t>% higher than the </a:t>
            </a:r>
            <a:r>
              <a:rPr lang="en-US" dirty="0" smtClean="0">
                <a:solidFill>
                  <a:schemeClr val="accent1">
                    <a:lumMod val="75000"/>
                  </a:schemeClr>
                </a:solidFill>
              </a:rPr>
              <a:t>0.5% </a:t>
            </a:r>
            <a:r>
              <a:rPr lang="en-US" sz="2400" dirty="0" smtClean="0">
                <a:solidFill>
                  <a:schemeClr val="accent1">
                    <a:lumMod val="75000"/>
                  </a:schemeClr>
                </a:solidFill>
              </a:rPr>
              <a:t>rate </a:t>
            </a:r>
            <a:r>
              <a:rPr lang="en-US" sz="2400" dirty="0">
                <a:solidFill>
                  <a:schemeClr val="accent1">
                    <a:lumMod val="75000"/>
                  </a:schemeClr>
                </a:solidFill>
              </a:rPr>
              <a:t>for non-Indian children in the U.S</a:t>
            </a:r>
            <a:r>
              <a:rPr lang="en-US" sz="2400" dirty="0">
                <a:solidFill>
                  <a:schemeClr val="accent1">
                    <a:lumMod val="50000"/>
                  </a:schemeClr>
                </a:solidFill>
              </a:rPr>
              <a:t>.</a:t>
            </a: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0712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248400" cy="1143000"/>
          </a:xfrm>
        </p:spPr>
        <p:txBody>
          <a:bodyPr>
            <a:noAutofit/>
          </a:bodyPr>
          <a:lstStyle/>
          <a:p>
            <a:r>
              <a:rPr lang="en-US" sz="3200" dirty="0">
                <a:solidFill>
                  <a:schemeClr val="accent5">
                    <a:lumMod val="50000"/>
                  </a:schemeClr>
                </a:solidFill>
              </a:rPr>
              <a:t>What Have We Done at Warm Springs to Try to Control Caries in Children?</a:t>
            </a:r>
            <a:endParaRPr lang="en-US" sz="3200" dirty="0"/>
          </a:p>
        </p:txBody>
      </p:sp>
      <p:sp>
        <p:nvSpPr>
          <p:cNvPr id="3" name="Content Placeholder 2"/>
          <p:cNvSpPr>
            <a:spLocks noGrp="1"/>
          </p:cNvSpPr>
          <p:nvPr>
            <p:ph idx="1"/>
          </p:nvPr>
        </p:nvSpPr>
        <p:spPr>
          <a:xfrm>
            <a:off x="76201" y="1600200"/>
            <a:ext cx="8942108" cy="5181600"/>
          </a:xfrm>
        </p:spPr>
        <p:txBody>
          <a:bodyPr>
            <a:normAutofit fontScale="77500" lnSpcReduction="20000"/>
          </a:bodyPr>
          <a:lstStyle/>
          <a:p>
            <a:pPr marL="137160" indent="0">
              <a:buClrTx/>
              <a:buSzPct val="90000"/>
              <a:buNone/>
            </a:pPr>
            <a:r>
              <a:rPr lang="en-US" sz="3100" b="1" dirty="0" smtClean="0">
                <a:solidFill>
                  <a:schemeClr val="accent1">
                    <a:lumMod val="75000"/>
                  </a:schemeClr>
                </a:solidFill>
              </a:rPr>
              <a:t>Historically many attempts have been made to control caries in AI/AN children.  </a:t>
            </a:r>
            <a:endParaRPr lang="en-US" sz="3100" b="1" dirty="0" smtClean="0">
              <a:solidFill>
                <a:schemeClr val="accent1">
                  <a:lumMod val="75000"/>
                </a:schemeClr>
              </a:solidFill>
            </a:endParaRPr>
          </a:p>
          <a:p>
            <a:pPr>
              <a:buClrTx/>
              <a:buSzPct val="90000"/>
              <a:buFont typeface="Arial" panose="020B0604020202020204" pitchFamily="34" charset="0"/>
              <a:buChar char="•"/>
            </a:pPr>
            <a:endParaRPr lang="en-US" dirty="0" smtClean="0">
              <a:solidFill>
                <a:schemeClr val="accent1">
                  <a:lumMod val="75000"/>
                </a:schemeClr>
              </a:solidFill>
            </a:endParaRPr>
          </a:p>
          <a:p>
            <a:pPr>
              <a:buClrTx/>
              <a:buSzPct val="90000"/>
              <a:buFont typeface="Arial" panose="020B0604020202020204" pitchFamily="34" charset="0"/>
              <a:buChar char="•"/>
            </a:pPr>
            <a:r>
              <a:rPr lang="en-US" dirty="0" smtClean="0">
                <a:solidFill>
                  <a:schemeClr val="accent1">
                    <a:lumMod val="75000"/>
                  </a:schemeClr>
                </a:solidFill>
              </a:rPr>
              <a:t>Water </a:t>
            </a:r>
            <a:r>
              <a:rPr lang="en-US" dirty="0" smtClean="0">
                <a:solidFill>
                  <a:schemeClr val="accent1">
                    <a:lumMod val="75000"/>
                  </a:schemeClr>
                </a:solidFill>
              </a:rPr>
              <a:t>system fluoridation</a:t>
            </a:r>
          </a:p>
          <a:p>
            <a:pPr>
              <a:buClrTx/>
              <a:buSzPct val="90000"/>
              <a:buFont typeface="Arial" panose="020B0604020202020204" pitchFamily="34" charset="0"/>
              <a:buChar char="•"/>
            </a:pPr>
            <a:r>
              <a:rPr lang="en-US" dirty="0" smtClean="0">
                <a:solidFill>
                  <a:schemeClr val="accent1">
                    <a:lumMod val="75000"/>
                  </a:schemeClr>
                </a:solidFill>
              </a:rPr>
              <a:t>Oral Health Education Programs</a:t>
            </a:r>
          </a:p>
          <a:p>
            <a:pPr>
              <a:buClrTx/>
              <a:buSzPct val="90000"/>
              <a:buFont typeface="Arial" panose="020B0604020202020204" pitchFamily="34" charset="0"/>
              <a:buChar char="•"/>
            </a:pPr>
            <a:r>
              <a:rPr lang="en-US" dirty="0">
                <a:solidFill>
                  <a:schemeClr val="accent1">
                    <a:lumMod val="75000"/>
                  </a:schemeClr>
                </a:solidFill>
              </a:rPr>
              <a:t>Early </a:t>
            </a:r>
            <a:r>
              <a:rPr lang="en-US" dirty="0" smtClean="0">
                <a:solidFill>
                  <a:schemeClr val="accent1">
                    <a:lumMod val="75000"/>
                  </a:schemeClr>
                </a:solidFill>
              </a:rPr>
              <a:t>&amp; </a:t>
            </a:r>
            <a:r>
              <a:rPr lang="en-US" dirty="0">
                <a:solidFill>
                  <a:schemeClr val="accent1">
                    <a:lumMod val="75000"/>
                  </a:schemeClr>
                </a:solidFill>
              </a:rPr>
              <a:t>regular exams of children at Early Head Start </a:t>
            </a:r>
            <a:r>
              <a:rPr lang="en-US" dirty="0" smtClean="0">
                <a:solidFill>
                  <a:schemeClr val="accent1">
                    <a:lumMod val="75000"/>
                  </a:schemeClr>
                </a:solidFill>
              </a:rPr>
              <a:t>&amp; </a:t>
            </a:r>
            <a:r>
              <a:rPr lang="en-US" dirty="0">
                <a:solidFill>
                  <a:schemeClr val="accent1">
                    <a:lumMod val="75000"/>
                  </a:schemeClr>
                </a:solidFill>
              </a:rPr>
              <a:t>Head Start </a:t>
            </a:r>
            <a:endParaRPr lang="en-US" dirty="0" smtClean="0">
              <a:solidFill>
                <a:schemeClr val="accent1">
                  <a:lumMod val="75000"/>
                </a:schemeClr>
              </a:solidFill>
            </a:endParaRPr>
          </a:p>
          <a:p>
            <a:pPr>
              <a:buClrTx/>
              <a:buSzPct val="90000"/>
              <a:buFont typeface="Arial" panose="020B0604020202020204" pitchFamily="34" charset="0"/>
              <a:buChar char="•"/>
            </a:pPr>
            <a:r>
              <a:rPr lang="en-US" dirty="0" smtClean="0">
                <a:solidFill>
                  <a:schemeClr val="accent1">
                    <a:lumMod val="75000"/>
                  </a:schemeClr>
                </a:solidFill>
              </a:rPr>
              <a:t>Implementation </a:t>
            </a:r>
            <a:r>
              <a:rPr lang="en-US" dirty="0">
                <a:solidFill>
                  <a:schemeClr val="accent1">
                    <a:lumMod val="75000"/>
                  </a:schemeClr>
                </a:solidFill>
              </a:rPr>
              <a:t>of all activities of the IHS </a:t>
            </a:r>
            <a:r>
              <a:rPr lang="en-US" dirty="0">
                <a:solidFill>
                  <a:schemeClr val="accent1">
                    <a:lumMod val="75000"/>
                  </a:schemeClr>
                </a:solidFill>
              </a:rPr>
              <a:t>Early Childhood </a:t>
            </a:r>
            <a:r>
              <a:rPr lang="en-US" dirty="0">
                <a:solidFill>
                  <a:schemeClr val="accent1">
                    <a:lumMod val="75000"/>
                  </a:schemeClr>
                </a:solidFill>
              </a:rPr>
              <a:t>Caries (ECC) </a:t>
            </a:r>
            <a:r>
              <a:rPr lang="en-US" dirty="0">
                <a:solidFill>
                  <a:schemeClr val="accent1">
                    <a:lumMod val="75000"/>
                  </a:schemeClr>
                </a:solidFill>
              </a:rPr>
              <a:t>initiative, including the use of early acce</a:t>
            </a:r>
            <a:r>
              <a:rPr lang="en-US" dirty="0">
                <a:solidFill>
                  <a:schemeClr val="accent1">
                    <a:lumMod val="75000"/>
                  </a:schemeClr>
                </a:solidFill>
              </a:rPr>
              <a:t>ss to care, </a:t>
            </a:r>
            <a:r>
              <a:rPr lang="en-US" dirty="0" smtClean="0">
                <a:solidFill>
                  <a:schemeClr val="accent1">
                    <a:lumMod val="75000"/>
                  </a:schemeClr>
                </a:solidFill>
              </a:rPr>
              <a:t>Fluoride Varnish, Glass Ionomer sealants</a:t>
            </a:r>
            <a:r>
              <a:rPr lang="en-US" dirty="0">
                <a:solidFill>
                  <a:schemeClr val="accent1">
                    <a:lumMod val="75000"/>
                  </a:schemeClr>
                </a:solidFill>
              </a:rPr>
              <a:t>, </a:t>
            </a:r>
            <a:r>
              <a:rPr lang="en-US" dirty="0" smtClean="0">
                <a:solidFill>
                  <a:schemeClr val="accent1">
                    <a:lumMod val="75000"/>
                  </a:schemeClr>
                </a:solidFill>
              </a:rPr>
              <a:t>Interim Therapeutic Restorations</a:t>
            </a:r>
            <a:endParaRPr lang="en-US" dirty="0" smtClean="0">
              <a:solidFill>
                <a:schemeClr val="accent1">
                  <a:lumMod val="75000"/>
                </a:schemeClr>
              </a:solidFill>
            </a:endParaRPr>
          </a:p>
          <a:p>
            <a:pPr>
              <a:buClrTx/>
              <a:buSzPct val="90000"/>
              <a:buFont typeface="Arial" panose="020B0604020202020204" pitchFamily="34" charset="0"/>
              <a:buChar char="•"/>
            </a:pPr>
            <a:r>
              <a:rPr lang="en-US" dirty="0" smtClean="0">
                <a:solidFill>
                  <a:schemeClr val="accent1">
                    <a:lumMod val="75000"/>
                  </a:schemeClr>
                </a:solidFill>
              </a:rPr>
              <a:t>Fluoride Varnish Applications – 2 to 4 times per year</a:t>
            </a:r>
          </a:p>
          <a:p>
            <a:pPr>
              <a:buClrTx/>
              <a:buSzPct val="90000"/>
              <a:buFont typeface="Arial" panose="020B0604020202020204" pitchFamily="34" charset="0"/>
              <a:buChar char="•"/>
            </a:pPr>
            <a:r>
              <a:rPr lang="en-US" dirty="0" smtClean="0">
                <a:solidFill>
                  <a:schemeClr val="accent1">
                    <a:lumMod val="75000"/>
                  </a:schemeClr>
                </a:solidFill>
              </a:rPr>
              <a:t>Sealant application</a:t>
            </a:r>
          </a:p>
          <a:p>
            <a:pPr>
              <a:buClrTx/>
              <a:buSzPct val="90000"/>
              <a:buFont typeface="Arial" panose="020B0604020202020204" pitchFamily="34" charset="0"/>
              <a:buChar char="•"/>
            </a:pPr>
            <a:r>
              <a:rPr lang="en-US" dirty="0" smtClean="0">
                <a:solidFill>
                  <a:schemeClr val="accent1">
                    <a:lumMod val="75000"/>
                  </a:schemeClr>
                </a:solidFill>
              </a:rPr>
              <a:t>Distribution of </a:t>
            </a:r>
            <a:r>
              <a:rPr lang="en-US" dirty="0" smtClean="0">
                <a:solidFill>
                  <a:schemeClr val="accent1">
                    <a:lumMod val="75000"/>
                  </a:schemeClr>
                </a:solidFill>
              </a:rPr>
              <a:t>Xylitol </a:t>
            </a:r>
            <a:r>
              <a:rPr lang="en-US" dirty="0" smtClean="0">
                <a:solidFill>
                  <a:schemeClr val="accent1">
                    <a:lumMod val="75000"/>
                  </a:schemeClr>
                </a:solidFill>
              </a:rPr>
              <a:t>products to parents and children</a:t>
            </a:r>
          </a:p>
          <a:p>
            <a:pPr marL="137160" indent="0">
              <a:buClrTx/>
              <a:buSzPct val="90000"/>
              <a:buNone/>
            </a:pPr>
            <a:endParaRPr lang="en-US" sz="2000" b="1" dirty="0" smtClean="0">
              <a:solidFill>
                <a:schemeClr val="accent2">
                  <a:lumMod val="50000"/>
                </a:schemeClr>
              </a:solidFill>
            </a:endParaRPr>
          </a:p>
          <a:p>
            <a:pPr marL="137160" indent="0" algn="ctr">
              <a:buClrTx/>
              <a:buSzPct val="90000"/>
              <a:buNone/>
            </a:pPr>
            <a:r>
              <a:rPr lang="en-US" sz="4000" b="1" i="1" dirty="0">
                <a:solidFill>
                  <a:schemeClr val="accent6">
                    <a:lumMod val="60000"/>
                    <a:lumOff val="40000"/>
                  </a:schemeClr>
                </a:solidFill>
              </a:rPr>
              <a:t>Outcome: </a:t>
            </a:r>
            <a:r>
              <a:rPr lang="en-US" sz="4000" b="1" i="1" u="sng" dirty="0">
                <a:solidFill>
                  <a:schemeClr val="accent6">
                    <a:lumMod val="60000"/>
                    <a:lumOff val="40000"/>
                  </a:schemeClr>
                </a:solidFill>
              </a:rPr>
              <a:t>No </a:t>
            </a:r>
            <a:r>
              <a:rPr lang="en-US" sz="4000" b="1" i="1" u="sng" dirty="0" smtClean="0">
                <a:solidFill>
                  <a:schemeClr val="accent6">
                    <a:lumMod val="60000"/>
                    <a:lumOff val="40000"/>
                  </a:schemeClr>
                </a:solidFill>
              </a:rPr>
              <a:t>noticeable change </a:t>
            </a:r>
            <a:r>
              <a:rPr lang="en-US" sz="4000" b="1" i="1" u="sng" dirty="0">
                <a:solidFill>
                  <a:schemeClr val="accent6">
                    <a:lumMod val="60000"/>
                    <a:lumOff val="40000"/>
                  </a:schemeClr>
                </a:solidFill>
              </a:rPr>
              <a:t>in </a:t>
            </a:r>
            <a:r>
              <a:rPr lang="en-US" sz="4000" b="1" i="1" u="sng" dirty="0" smtClean="0">
                <a:solidFill>
                  <a:schemeClr val="accent6">
                    <a:lumMod val="60000"/>
                    <a:lumOff val="40000"/>
                  </a:schemeClr>
                </a:solidFill>
              </a:rPr>
              <a:t>rate </a:t>
            </a:r>
            <a:r>
              <a:rPr lang="en-US" sz="4000" b="1" i="1" u="sng" dirty="0">
                <a:solidFill>
                  <a:schemeClr val="accent6">
                    <a:lumMod val="60000"/>
                    <a:lumOff val="40000"/>
                  </a:schemeClr>
                </a:solidFill>
              </a:rPr>
              <a:t>or severity of the disease </a:t>
            </a:r>
          </a:p>
          <a:p>
            <a:pPr marL="585216" lvl="1" indent="0" algn="ctr">
              <a:buClrTx/>
              <a:buSzPct val="90000"/>
              <a:buNone/>
            </a:pPr>
            <a:endParaRPr lang="en-US" b="1" dirty="0" smtClean="0">
              <a:solidFill>
                <a:schemeClr val="accent2">
                  <a:lumMod val="50000"/>
                </a:schemeClr>
              </a:solidFill>
            </a:endParaRPr>
          </a:p>
          <a:p>
            <a:pPr marL="585216" lvl="1" indent="0">
              <a:buClrTx/>
              <a:buSzPct val="90000"/>
              <a:buNone/>
            </a:pPr>
            <a:endParaRPr lang="en-US" sz="3100" dirty="0" smtClean="0">
              <a:solidFill>
                <a:schemeClr val="bg1"/>
              </a:solidFill>
            </a:endParaRPr>
          </a:p>
        </p:txBody>
      </p:sp>
      <p:sp>
        <p:nvSpPr>
          <p:cNvPr id="4" name="Slide Number Placeholder 3"/>
          <p:cNvSpPr>
            <a:spLocks noGrp="1"/>
          </p:cNvSpPr>
          <p:nvPr>
            <p:ph type="sldNum" sz="quarter" idx="12"/>
          </p:nvPr>
        </p:nvSpPr>
        <p:spPr/>
        <p:txBody>
          <a:bodyPr/>
          <a:lstStyle/>
          <a:p>
            <a:fld id="{D6637991-C83F-4E28-985A-DA5670F7A21B}" type="slidenum">
              <a:rPr lang="en-US" smtClean="0"/>
              <a:pPr/>
              <a:t>5</a:t>
            </a:fld>
            <a:endParaRPr lang="en-US" dirty="0"/>
          </a:p>
        </p:txBody>
      </p:sp>
      <p:pic>
        <p:nvPicPr>
          <p:cNvPr id="5"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767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079" y="274638"/>
            <a:ext cx="6295122" cy="1143000"/>
          </a:xfrm>
        </p:spPr>
        <p:txBody>
          <a:bodyPr>
            <a:normAutofit fontScale="90000"/>
          </a:bodyPr>
          <a:lstStyle/>
          <a:p>
            <a:r>
              <a:rPr lang="en-US" sz="4400" dirty="0">
                <a:solidFill>
                  <a:schemeClr val="accent5">
                    <a:lumMod val="50000"/>
                  </a:schemeClr>
                </a:solidFill>
              </a:rPr>
              <a:t>Silver </a:t>
            </a:r>
            <a:r>
              <a:rPr lang="en-US" sz="4400" dirty="0" smtClean="0">
                <a:solidFill>
                  <a:schemeClr val="accent5">
                    <a:lumMod val="50000"/>
                  </a:schemeClr>
                </a:solidFill>
              </a:rPr>
              <a:t>Nitrate Protocol Pilot</a:t>
            </a:r>
            <a:endParaRPr lang="en-US" sz="4400" dirty="0">
              <a:solidFill>
                <a:schemeClr val="accent5">
                  <a:lumMod val="50000"/>
                </a:schemeClr>
              </a:solidFill>
            </a:endParaRPr>
          </a:p>
        </p:txBody>
      </p:sp>
      <p:sp>
        <p:nvSpPr>
          <p:cNvPr id="3" name="Content Placeholder 2"/>
          <p:cNvSpPr>
            <a:spLocks noGrp="1"/>
          </p:cNvSpPr>
          <p:nvPr>
            <p:ph idx="1"/>
          </p:nvPr>
        </p:nvSpPr>
        <p:spPr>
          <a:xfrm>
            <a:off x="381000" y="1905000"/>
            <a:ext cx="8229600" cy="4709160"/>
          </a:xfrm>
        </p:spPr>
        <p:txBody>
          <a:bodyPr/>
          <a:lstStyle/>
          <a:p>
            <a:pPr marL="137160" indent="0" algn="ctr">
              <a:buNone/>
            </a:pPr>
            <a:r>
              <a:rPr lang="en-US" sz="3600" dirty="0" smtClean="0">
                <a:solidFill>
                  <a:schemeClr val="accent1">
                    <a:lumMod val="75000"/>
                  </a:schemeClr>
                </a:solidFill>
                <a:latin typeface="Biondi" panose="02000505030000020004" pitchFamily="2" charset="0"/>
              </a:rPr>
              <a:t>Initial aim</a:t>
            </a:r>
          </a:p>
          <a:p>
            <a:pPr marL="137160" indent="0" algn="ctr">
              <a:buNone/>
            </a:pPr>
            <a:r>
              <a:rPr lang="en-US" sz="1800" i="1" dirty="0" smtClean="0">
                <a:solidFill>
                  <a:schemeClr val="accent1">
                    <a:lumMod val="75000"/>
                  </a:schemeClr>
                </a:solidFill>
                <a:latin typeface="+mj-lt"/>
              </a:rPr>
              <a:t>September 2013</a:t>
            </a:r>
          </a:p>
          <a:p>
            <a:pPr marL="137160" indent="0">
              <a:buNone/>
            </a:pPr>
            <a:r>
              <a:rPr lang="en-US" dirty="0">
                <a:solidFill>
                  <a:schemeClr val="accent1">
                    <a:lumMod val="75000"/>
                  </a:schemeClr>
                </a:solidFill>
              </a:rPr>
              <a:t>Reduce the proportion of children served by Warm Springs Service Unit who develop such severe </a:t>
            </a:r>
            <a:r>
              <a:rPr lang="en-US" dirty="0" smtClean="0">
                <a:solidFill>
                  <a:schemeClr val="accent1">
                    <a:lumMod val="75000"/>
                  </a:schemeClr>
                </a:solidFill>
              </a:rPr>
              <a:t>Early Childhood Caries </a:t>
            </a:r>
            <a:r>
              <a:rPr lang="en-US" dirty="0">
                <a:solidFill>
                  <a:schemeClr val="accent1">
                    <a:lumMod val="75000"/>
                  </a:schemeClr>
                </a:solidFill>
              </a:rPr>
              <a:t>that they require restorations and extractions under general anesthesia</a:t>
            </a:r>
            <a:r>
              <a:rPr lang="en-US" dirty="0" smtClean="0">
                <a:solidFill>
                  <a:schemeClr val="accent1">
                    <a:lumMod val="75000"/>
                  </a:schemeClr>
                </a:solidFill>
              </a:rPr>
              <a:t>. This pilot aims to clinically manage 100 children in the first year, eliminating their need to go to the operating </a:t>
            </a:r>
            <a:r>
              <a:rPr lang="en-US" dirty="0">
                <a:solidFill>
                  <a:schemeClr val="accent1">
                    <a:lumMod val="75000"/>
                  </a:schemeClr>
                </a:solidFill>
              </a:rPr>
              <a:t>r</a:t>
            </a:r>
            <a:r>
              <a:rPr lang="en-US" dirty="0" smtClean="0">
                <a:solidFill>
                  <a:schemeClr val="accent1">
                    <a:lumMod val="75000"/>
                  </a:schemeClr>
                </a:solidFill>
              </a:rPr>
              <a:t>oom.</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D6637991-C83F-4E28-985A-DA5670F7A21B}" type="slidenum">
              <a:rPr lang="en-US" smtClean="0"/>
              <a:pPr/>
              <a:t>6</a:t>
            </a:fld>
            <a:endParaRPr lang="en-US" dirty="0"/>
          </a:p>
        </p:txBody>
      </p:sp>
      <p:pic>
        <p:nvPicPr>
          <p:cNvPr id="5" name="Picture 1" descr="image001"/>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61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248400" cy="1143000"/>
          </a:xfrm>
        </p:spPr>
        <p:txBody>
          <a:bodyPr>
            <a:normAutofit fontScale="90000"/>
          </a:bodyPr>
          <a:lstStyle/>
          <a:p>
            <a:r>
              <a:rPr lang="en-US" sz="4400" dirty="0">
                <a:ln w="0"/>
                <a:solidFill>
                  <a:schemeClr val="accent5">
                    <a:lumMod val="50000"/>
                  </a:schemeClr>
                </a:solidFill>
                <a:effectLst>
                  <a:outerShdw blurRad="38100" dist="25400" dir="5400000" algn="ctr" rotWithShape="0">
                    <a:srgbClr val="6E747A">
                      <a:alpha val="43000"/>
                    </a:srgbClr>
                  </a:outerShdw>
                </a:effectLst>
              </a:rPr>
              <a:t>Reducing Severe Caries in Children</a:t>
            </a:r>
            <a:endParaRPr lang="en-US" dirty="0">
              <a:solidFill>
                <a:schemeClr val="accent5">
                  <a:lumMod val="50000"/>
                </a:schemeClr>
              </a:solidFill>
            </a:endParaRPr>
          </a:p>
        </p:txBody>
      </p:sp>
      <p:sp>
        <p:nvSpPr>
          <p:cNvPr id="3" name="Content Placeholder 2"/>
          <p:cNvSpPr>
            <a:spLocks noGrp="1"/>
          </p:cNvSpPr>
          <p:nvPr>
            <p:ph idx="1"/>
          </p:nvPr>
        </p:nvSpPr>
        <p:spPr>
          <a:xfrm>
            <a:off x="152399" y="1600200"/>
            <a:ext cx="8865909" cy="4709160"/>
          </a:xfrm>
        </p:spPr>
        <p:txBody>
          <a:bodyPr>
            <a:normAutofit/>
          </a:bodyPr>
          <a:lstStyle/>
          <a:p>
            <a:pPr>
              <a:buClrTx/>
              <a:buSzPct val="90000"/>
              <a:buFont typeface="Arial" panose="020B0604020202020204" pitchFamily="34" charset="0"/>
              <a:buChar char="•"/>
            </a:pPr>
            <a:r>
              <a:rPr lang="en-US" dirty="0" smtClean="0">
                <a:solidFill>
                  <a:schemeClr val="accent1">
                    <a:lumMod val="75000"/>
                  </a:schemeClr>
                </a:solidFill>
              </a:rPr>
              <a:t>A Program for treatment of tooth cavities in children with Silver Nitrate was developed and initiated in collaboration with an expert in the </a:t>
            </a:r>
            <a:r>
              <a:rPr lang="en-US" dirty="0" smtClean="0">
                <a:solidFill>
                  <a:schemeClr val="accent1">
                    <a:lumMod val="75000"/>
                  </a:schemeClr>
                </a:solidFill>
              </a:rPr>
              <a:t>protocol and data collection</a:t>
            </a:r>
            <a:endParaRPr lang="en-US" dirty="0" smtClean="0">
              <a:solidFill>
                <a:schemeClr val="accent1">
                  <a:lumMod val="75000"/>
                </a:schemeClr>
              </a:solidFill>
            </a:endParaRPr>
          </a:p>
          <a:p>
            <a:pPr>
              <a:buClrTx/>
              <a:buSzPct val="90000"/>
              <a:buFont typeface="Arial" panose="020B0604020202020204" pitchFamily="34" charset="0"/>
              <a:buChar char="•"/>
            </a:pPr>
            <a:r>
              <a:rPr lang="en-US" dirty="0" smtClean="0">
                <a:solidFill>
                  <a:schemeClr val="accent1">
                    <a:lumMod val="75000"/>
                  </a:schemeClr>
                </a:solidFill>
              </a:rPr>
              <a:t>We wanted to clinically manage at least 100 children in the first year </a:t>
            </a:r>
          </a:p>
          <a:p>
            <a:pPr>
              <a:buClrTx/>
              <a:buSzPct val="90000"/>
              <a:buFont typeface="Arial" panose="020B0604020202020204" pitchFamily="34" charset="0"/>
              <a:buChar char="•"/>
            </a:pPr>
            <a:r>
              <a:rPr lang="en-US" dirty="0" smtClean="0">
                <a:solidFill>
                  <a:schemeClr val="accent1">
                    <a:lumMod val="75000"/>
                  </a:schemeClr>
                </a:solidFill>
              </a:rPr>
              <a:t>Materials were developed to provide education to parents and the community on the safety of this protocol and the expected benefits.</a:t>
            </a:r>
          </a:p>
        </p:txBody>
      </p:sp>
      <p:sp>
        <p:nvSpPr>
          <p:cNvPr id="4" name="Slide Number Placeholder 3"/>
          <p:cNvSpPr>
            <a:spLocks noGrp="1"/>
          </p:cNvSpPr>
          <p:nvPr>
            <p:ph type="sldNum" sz="quarter" idx="12"/>
          </p:nvPr>
        </p:nvSpPr>
        <p:spPr/>
        <p:txBody>
          <a:bodyPr/>
          <a:lstStyle/>
          <a:p>
            <a:fld id="{D6637991-C83F-4E28-985A-DA5670F7A21B}" type="slidenum">
              <a:rPr lang="en-US" smtClean="0"/>
              <a:pPr/>
              <a:t>7</a:t>
            </a:fld>
            <a:endParaRPr lang="en-US" dirty="0"/>
          </a:p>
        </p:txBody>
      </p:sp>
      <p:pic>
        <p:nvPicPr>
          <p:cNvPr id="5" name="Picture 1" descr="image001"/>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365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079" y="-1"/>
            <a:ext cx="6447521" cy="1468705"/>
          </a:xfrm>
        </p:spPr>
        <p:txBody>
          <a:bodyPr>
            <a:noAutofit/>
          </a:bodyPr>
          <a:lstStyle/>
          <a:p>
            <a:r>
              <a:rPr lang="en-US" sz="3200" dirty="0">
                <a:ln w="0"/>
                <a:solidFill>
                  <a:schemeClr val="accent5">
                    <a:lumMod val="50000"/>
                  </a:schemeClr>
                </a:solidFill>
                <a:effectLst/>
              </a:rPr>
              <a:t>Steps in Preparing </a:t>
            </a:r>
            <a:r>
              <a:rPr lang="en-US" sz="3200" dirty="0" smtClean="0">
                <a:ln w="0"/>
                <a:solidFill>
                  <a:schemeClr val="accent5">
                    <a:lumMod val="50000"/>
                  </a:schemeClr>
                </a:solidFill>
                <a:effectLst/>
              </a:rPr>
              <a:t>to Implement Silver </a:t>
            </a:r>
            <a:r>
              <a:rPr lang="en-US" sz="3200" dirty="0">
                <a:ln w="0"/>
                <a:solidFill>
                  <a:schemeClr val="accent5">
                    <a:lumMod val="50000"/>
                  </a:schemeClr>
                </a:solidFill>
                <a:effectLst/>
              </a:rPr>
              <a:t>Nitrate </a:t>
            </a:r>
            <a:r>
              <a:rPr lang="en-US" sz="3200" dirty="0" smtClean="0">
                <a:ln w="0"/>
                <a:solidFill>
                  <a:schemeClr val="accent5">
                    <a:lumMod val="50000"/>
                  </a:schemeClr>
                </a:solidFill>
                <a:effectLst/>
              </a:rPr>
              <a:t>Protocol </a:t>
            </a:r>
            <a:endParaRPr lang="en-US" sz="3200" dirty="0">
              <a:ln w="0"/>
              <a:solidFill>
                <a:schemeClr val="accent5">
                  <a:lumMod val="50000"/>
                </a:schemeClr>
              </a:solidFill>
              <a:effectLst/>
            </a:endParaRPr>
          </a:p>
        </p:txBody>
      </p:sp>
      <p:sp>
        <p:nvSpPr>
          <p:cNvPr id="3" name="Content Placeholder 2"/>
          <p:cNvSpPr>
            <a:spLocks noGrp="1"/>
          </p:cNvSpPr>
          <p:nvPr>
            <p:ph idx="1"/>
          </p:nvPr>
        </p:nvSpPr>
        <p:spPr>
          <a:xfrm>
            <a:off x="152399" y="1600200"/>
            <a:ext cx="8865909" cy="4709160"/>
          </a:xfrm>
        </p:spPr>
        <p:txBody>
          <a:bodyPr>
            <a:normAutofit fontScale="92500" lnSpcReduction="10000"/>
          </a:bodyPr>
          <a:lstStyle/>
          <a:p>
            <a:pPr marL="514350" indent="-514350">
              <a:lnSpc>
                <a:spcPct val="80000"/>
              </a:lnSpc>
              <a:spcBef>
                <a:spcPts val="600"/>
              </a:spcBef>
              <a:buClrTx/>
              <a:buSzPct val="90000"/>
              <a:buFont typeface="+mj-lt"/>
              <a:buAutoNum type="arabicPeriod"/>
            </a:pPr>
            <a:r>
              <a:rPr lang="en-US" dirty="0" smtClean="0">
                <a:ln w="0"/>
                <a:solidFill>
                  <a:schemeClr val="accent1">
                    <a:lumMod val="75000"/>
                  </a:schemeClr>
                </a:solidFill>
              </a:rPr>
              <a:t>Discussion </a:t>
            </a:r>
            <a:r>
              <a:rPr lang="en-US" dirty="0">
                <a:ln w="0"/>
                <a:solidFill>
                  <a:schemeClr val="accent1">
                    <a:lumMod val="75000"/>
                  </a:schemeClr>
                </a:solidFill>
              </a:rPr>
              <a:t>with Dental Director, CEO, consultants</a:t>
            </a:r>
          </a:p>
          <a:p>
            <a:pPr marL="514350" indent="-514350">
              <a:lnSpc>
                <a:spcPct val="80000"/>
              </a:lnSpc>
              <a:spcBef>
                <a:spcPts val="600"/>
              </a:spcBef>
              <a:buClrTx/>
              <a:buSzPct val="90000"/>
              <a:buFont typeface="+mj-lt"/>
              <a:buAutoNum type="arabicPeriod"/>
            </a:pPr>
            <a:r>
              <a:rPr lang="en-US" dirty="0">
                <a:ln w="0"/>
                <a:solidFill>
                  <a:schemeClr val="accent1">
                    <a:lumMod val="75000"/>
                  </a:schemeClr>
                </a:solidFill>
              </a:rPr>
              <a:t>Approval by the Tribal Heath &amp; Welfare Committee  </a:t>
            </a:r>
          </a:p>
          <a:p>
            <a:pPr marL="514350" indent="-514350">
              <a:lnSpc>
                <a:spcPct val="80000"/>
              </a:lnSpc>
              <a:spcBef>
                <a:spcPts val="600"/>
              </a:spcBef>
              <a:buClrTx/>
              <a:buSzPct val="90000"/>
              <a:buFont typeface="+mj-lt"/>
              <a:buAutoNum type="arabicPeriod"/>
            </a:pPr>
            <a:r>
              <a:rPr lang="en-US" dirty="0">
                <a:ln w="0"/>
                <a:solidFill>
                  <a:schemeClr val="accent1">
                    <a:lumMod val="75000"/>
                  </a:schemeClr>
                </a:solidFill>
              </a:rPr>
              <a:t>Approval by the regional IHS Chief Medical Officer </a:t>
            </a:r>
          </a:p>
          <a:p>
            <a:pPr marL="514350" indent="-514350">
              <a:lnSpc>
                <a:spcPct val="80000"/>
              </a:lnSpc>
              <a:spcBef>
                <a:spcPts val="600"/>
              </a:spcBef>
              <a:buClrTx/>
              <a:buSzPct val="90000"/>
              <a:buFont typeface="+mj-lt"/>
              <a:buAutoNum type="arabicPeriod"/>
            </a:pPr>
            <a:r>
              <a:rPr lang="en-US" dirty="0">
                <a:ln w="0"/>
                <a:solidFill>
                  <a:schemeClr val="accent1">
                    <a:lumMod val="75000"/>
                  </a:schemeClr>
                </a:solidFill>
              </a:rPr>
              <a:t>Notification to the IHS Division of Oral Health </a:t>
            </a:r>
          </a:p>
          <a:p>
            <a:pPr marL="514350" indent="-514350">
              <a:lnSpc>
                <a:spcPct val="80000"/>
              </a:lnSpc>
              <a:spcBef>
                <a:spcPts val="600"/>
              </a:spcBef>
              <a:buClrTx/>
              <a:buSzPct val="90000"/>
              <a:buFont typeface="+mj-lt"/>
              <a:buAutoNum type="arabicPeriod"/>
            </a:pPr>
            <a:r>
              <a:rPr lang="en-US" dirty="0">
                <a:ln w="0"/>
                <a:solidFill>
                  <a:schemeClr val="accent1">
                    <a:lumMod val="75000"/>
                  </a:schemeClr>
                </a:solidFill>
              </a:rPr>
              <a:t>Presentations to Head Start staff and parents</a:t>
            </a:r>
          </a:p>
          <a:p>
            <a:pPr marL="514350" indent="-514350">
              <a:lnSpc>
                <a:spcPct val="80000"/>
              </a:lnSpc>
              <a:spcBef>
                <a:spcPts val="600"/>
              </a:spcBef>
              <a:buClrTx/>
              <a:buSzPct val="90000"/>
              <a:buFont typeface="+mj-lt"/>
              <a:buAutoNum type="arabicPeriod"/>
            </a:pPr>
            <a:r>
              <a:rPr lang="en-US" dirty="0">
                <a:ln w="0"/>
                <a:solidFill>
                  <a:schemeClr val="accent1">
                    <a:lumMod val="75000"/>
                  </a:schemeClr>
                </a:solidFill>
              </a:rPr>
              <a:t>Development of a Manual of Procedures </a:t>
            </a:r>
          </a:p>
          <a:p>
            <a:pPr marL="514350" indent="-514350">
              <a:lnSpc>
                <a:spcPct val="80000"/>
              </a:lnSpc>
              <a:spcBef>
                <a:spcPts val="600"/>
              </a:spcBef>
              <a:buClrTx/>
              <a:buSzPct val="90000"/>
              <a:buFont typeface="+mj-lt"/>
              <a:buAutoNum type="arabicPeriod"/>
            </a:pPr>
            <a:r>
              <a:rPr lang="en-US" dirty="0">
                <a:ln w="0"/>
                <a:solidFill>
                  <a:schemeClr val="accent1">
                    <a:lumMod val="75000"/>
                  </a:schemeClr>
                </a:solidFill>
              </a:rPr>
              <a:t>Identified the team (EFDA &amp; pediatric dentist)</a:t>
            </a:r>
          </a:p>
          <a:p>
            <a:pPr marL="514350" indent="-514350">
              <a:lnSpc>
                <a:spcPct val="80000"/>
              </a:lnSpc>
              <a:spcBef>
                <a:spcPts val="600"/>
              </a:spcBef>
              <a:buClrTx/>
              <a:buSzPct val="90000"/>
              <a:buFont typeface="+mj-lt"/>
              <a:buAutoNum type="arabicPeriod"/>
            </a:pPr>
            <a:r>
              <a:rPr lang="en-US" dirty="0">
                <a:ln w="0"/>
                <a:solidFill>
                  <a:schemeClr val="accent1">
                    <a:lumMod val="75000"/>
                  </a:schemeClr>
                </a:solidFill>
              </a:rPr>
              <a:t>Local radio announcements</a:t>
            </a:r>
          </a:p>
          <a:p>
            <a:pPr marL="514350" indent="-514350">
              <a:lnSpc>
                <a:spcPct val="80000"/>
              </a:lnSpc>
              <a:spcBef>
                <a:spcPts val="600"/>
              </a:spcBef>
              <a:buClrTx/>
              <a:buSzPct val="90000"/>
              <a:buFont typeface="+mj-lt"/>
              <a:buAutoNum type="arabicPeriod"/>
            </a:pPr>
            <a:r>
              <a:rPr lang="en-US" dirty="0">
                <a:ln w="0"/>
                <a:solidFill>
                  <a:schemeClr val="accent1">
                    <a:lumMod val="75000"/>
                  </a:schemeClr>
                </a:solidFill>
              </a:rPr>
              <a:t>3-part series in the local newspaper </a:t>
            </a:r>
          </a:p>
          <a:p>
            <a:pPr marL="514350" indent="-514350">
              <a:lnSpc>
                <a:spcPct val="80000"/>
              </a:lnSpc>
              <a:spcBef>
                <a:spcPts val="600"/>
              </a:spcBef>
              <a:buClrTx/>
              <a:buSzPct val="90000"/>
              <a:buFont typeface="+mj-lt"/>
              <a:buAutoNum type="arabicPeriod"/>
            </a:pPr>
            <a:r>
              <a:rPr lang="en-US" dirty="0">
                <a:ln w="0"/>
                <a:solidFill>
                  <a:schemeClr val="accent1">
                    <a:lumMod val="75000"/>
                  </a:schemeClr>
                </a:solidFill>
              </a:rPr>
              <a:t>Patient education brochure </a:t>
            </a:r>
          </a:p>
          <a:p>
            <a:pPr marL="514350" indent="-514350">
              <a:lnSpc>
                <a:spcPct val="80000"/>
              </a:lnSpc>
              <a:spcBef>
                <a:spcPts val="600"/>
              </a:spcBef>
              <a:buClrTx/>
              <a:buSzPct val="90000"/>
              <a:buFont typeface="+mj-lt"/>
              <a:buAutoNum type="arabicPeriod"/>
            </a:pPr>
            <a:r>
              <a:rPr lang="en-US" dirty="0">
                <a:ln w="0"/>
                <a:solidFill>
                  <a:schemeClr val="accent1">
                    <a:lumMod val="75000"/>
                  </a:schemeClr>
                </a:solidFill>
              </a:rPr>
              <a:t>Informed consent </a:t>
            </a:r>
          </a:p>
          <a:p>
            <a:pPr marL="514350" indent="-514350">
              <a:lnSpc>
                <a:spcPct val="80000"/>
              </a:lnSpc>
              <a:spcBef>
                <a:spcPts val="600"/>
              </a:spcBef>
              <a:buClrTx/>
              <a:buSzPct val="90000"/>
              <a:buFont typeface="+mj-lt"/>
              <a:buAutoNum type="arabicPeriod"/>
            </a:pPr>
            <a:r>
              <a:rPr lang="en-US" dirty="0">
                <a:ln w="0"/>
                <a:solidFill>
                  <a:schemeClr val="accent1">
                    <a:lumMod val="75000"/>
                  </a:schemeClr>
                </a:solidFill>
              </a:rPr>
              <a:t>Database for tracking outcomes</a:t>
            </a:r>
          </a:p>
          <a:p>
            <a:pPr marL="514350" indent="-514350">
              <a:lnSpc>
                <a:spcPct val="80000"/>
              </a:lnSpc>
              <a:spcBef>
                <a:spcPts val="600"/>
              </a:spcBef>
              <a:buClrTx/>
              <a:buSzPct val="90000"/>
              <a:buFont typeface="+mj-lt"/>
              <a:buAutoNum type="arabicPeriod"/>
            </a:pPr>
            <a:r>
              <a:rPr lang="en-US" dirty="0" smtClean="0">
                <a:ln w="0"/>
                <a:solidFill>
                  <a:schemeClr val="accent1">
                    <a:lumMod val="75000"/>
                  </a:schemeClr>
                </a:solidFill>
              </a:rPr>
              <a:t>Regular progress reports </a:t>
            </a:r>
            <a:r>
              <a:rPr lang="en-US" dirty="0">
                <a:ln w="0"/>
                <a:solidFill>
                  <a:schemeClr val="accent1">
                    <a:lumMod val="75000"/>
                  </a:schemeClr>
                </a:solidFill>
              </a:rPr>
              <a:t>to the CEO and community  </a:t>
            </a:r>
          </a:p>
          <a:p>
            <a:pPr>
              <a:buClrTx/>
              <a:buSzPct val="90000"/>
              <a:buFont typeface="Arial" panose="020B0604020202020204" pitchFamily="34" charset="0"/>
              <a:buChar char="•"/>
            </a:pPr>
            <a:endParaRPr lang="en-US" dirty="0" smtClean="0">
              <a:solidFill>
                <a:schemeClr val="bg1"/>
              </a:solidFill>
            </a:endParaRPr>
          </a:p>
        </p:txBody>
      </p:sp>
      <p:sp>
        <p:nvSpPr>
          <p:cNvPr id="4" name="Slide Number Placeholder 3"/>
          <p:cNvSpPr>
            <a:spLocks noGrp="1"/>
          </p:cNvSpPr>
          <p:nvPr>
            <p:ph type="sldNum" sz="quarter" idx="12"/>
          </p:nvPr>
        </p:nvSpPr>
        <p:spPr/>
        <p:txBody>
          <a:bodyPr/>
          <a:lstStyle/>
          <a:p>
            <a:fld id="{D6637991-C83F-4E28-985A-DA5670F7A21B}" type="slidenum">
              <a:rPr lang="en-US" smtClean="0"/>
              <a:pPr/>
              <a:t>8</a:t>
            </a:fld>
            <a:endParaRPr lang="en-US" dirty="0"/>
          </a:p>
        </p:txBody>
      </p:sp>
      <p:pic>
        <p:nvPicPr>
          <p:cNvPr id="5" name="Picture 1" descr="image001"/>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564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248400" cy="1143000"/>
          </a:xfrm>
        </p:spPr>
        <p:txBody>
          <a:bodyPr>
            <a:noAutofit/>
          </a:bodyPr>
          <a:lstStyle/>
          <a:p>
            <a:r>
              <a:rPr lang="en-US" sz="4000" dirty="0">
                <a:solidFill>
                  <a:schemeClr val="accent5">
                    <a:lumMod val="50000"/>
                  </a:schemeClr>
                </a:solidFill>
              </a:rPr>
              <a:t>Our 3-year Experience with this Model</a:t>
            </a:r>
          </a:p>
        </p:txBody>
      </p:sp>
      <p:sp>
        <p:nvSpPr>
          <p:cNvPr id="3" name="Content Placeholder 2"/>
          <p:cNvSpPr>
            <a:spLocks noGrp="1"/>
          </p:cNvSpPr>
          <p:nvPr>
            <p:ph idx="1"/>
          </p:nvPr>
        </p:nvSpPr>
        <p:spPr>
          <a:xfrm>
            <a:off x="152399" y="1600200"/>
            <a:ext cx="8865909" cy="4709160"/>
          </a:xfrm>
        </p:spPr>
        <p:txBody>
          <a:bodyPr>
            <a:normAutofit fontScale="85000" lnSpcReduction="20000"/>
          </a:bodyPr>
          <a:lstStyle/>
          <a:p>
            <a:pPr>
              <a:spcBef>
                <a:spcPts val="900"/>
              </a:spcBef>
              <a:buClr>
                <a:schemeClr val="accent5">
                  <a:lumMod val="50000"/>
                </a:schemeClr>
              </a:buClr>
              <a:buSzPct val="90000"/>
              <a:buFont typeface="Arial" panose="020B0604020202020204" pitchFamily="34" charset="0"/>
              <a:buChar char="•"/>
            </a:pPr>
            <a:r>
              <a:rPr lang="en-US" dirty="0" smtClean="0">
                <a:solidFill>
                  <a:schemeClr val="accent1">
                    <a:lumMod val="75000"/>
                  </a:schemeClr>
                </a:solidFill>
              </a:rPr>
              <a:t>The first children received this new non-surgical protocol in </a:t>
            </a:r>
            <a:r>
              <a:rPr lang="en-US" dirty="0">
                <a:solidFill>
                  <a:schemeClr val="accent1">
                    <a:lumMod val="75000"/>
                  </a:schemeClr>
                </a:solidFill>
              </a:rPr>
              <a:t>September of </a:t>
            </a:r>
            <a:r>
              <a:rPr lang="en-US" dirty="0" smtClean="0">
                <a:solidFill>
                  <a:schemeClr val="accent1">
                    <a:lumMod val="75000"/>
                  </a:schemeClr>
                </a:solidFill>
              </a:rPr>
              <a:t>2013.</a:t>
            </a:r>
            <a:endParaRPr lang="en-US" dirty="0">
              <a:solidFill>
                <a:schemeClr val="accent1">
                  <a:lumMod val="75000"/>
                </a:schemeClr>
              </a:solidFill>
            </a:endParaRPr>
          </a:p>
          <a:p>
            <a:pPr>
              <a:spcBef>
                <a:spcPts val="900"/>
              </a:spcBef>
              <a:buClr>
                <a:schemeClr val="accent5">
                  <a:lumMod val="50000"/>
                </a:schemeClr>
              </a:buClr>
              <a:buSzPct val="90000"/>
              <a:buFont typeface="Arial" panose="020B0604020202020204" pitchFamily="34" charset="0"/>
              <a:buChar char="•"/>
            </a:pPr>
            <a:r>
              <a:rPr lang="en-US" altLang="en-US" dirty="0" smtClean="0">
                <a:solidFill>
                  <a:schemeClr val="accent1">
                    <a:lumMod val="75000"/>
                  </a:schemeClr>
                </a:solidFill>
              </a:rPr>
              <a:t>As </a:t>
            </a:r>
            <a:r>
              <a:rPr lang="en-US" altLang="en-US" dirty="0">
                <a:solidFill>
                  <a:schemeClr val="accent1">
                    <a:lumMod val="75000"/>
                  </a:schemeClr>
                </a:solidFill>
              </a:rPr>
              <a:t>of October 14, 2016, we have enrolled 238 children.</a:t>
            </a:r>
          </a:p>
          <a:p>
            <a:pPr>
              <a:spcBef>
                <a:spcPts val="900"/>
              </a:spcBef>
              <a:buClr>
                <a:schemeClr val="accent5">
                  <a:lumMod val="50000"/>
                </a:schemeClr>
              </a:buClr>
              <a:buSzPct val="90000"/>
              <a:buFont typeface="Arial" panose="020B0604020202020204" pitchFamily="34" charset="0"/>
              <a:buChar char="•"/>
            </a:pPr>
            <a:r>
              <a:rPr lang="en-US" dirty="0">
                <a:solidFill>
                  <a:schemeClr val="accent1">
                    <a:lumMod val="75000"/>
                  </a:schemeClr>
                </a:solidFill>
              </a:rPr>
              <a:t>Only a couple of parents have chosen traditional restorations </a:t>
            </a:r>
            <a:r>
              <a:rPr lang="en-US" dirty="0" smtClean="0">
                <a:solidFill>
                  <a:schemeClr val="accent1">
                    <a:lumMod val="75000"/>
                  </a:schemeClr>
                </a:solidFill>
              </a:rPr>
              <a:t>over the Silver Nitrate Protocol</a:t>
            </a:r>
            <a:endParaRPr lang="en-US" dirty="0">
              <a:solidFill>
                <a:schemeClr val="accent1">
                  <a:lumMod val="75000"/>
                </a:schemeClr>
              </a:solidFill>
            </a:endParaRPr>
          </a:p>
          <a:p>
            <a:pPr>
              <a:spcBef>
                <a:spcPts val="900"/>
              </a:spcBef>
              <a:buClr>
                <a:schemeClr val="accent5">
                  <a:lumMod val="50000"/>
                </a:schemeClr>
              </a:buClr>
              <a:buSzPct val="90000"/>
              <a:buFont typeface="Arial" panose="020B0604020202020204" pitchFamily="34" charset="0"/>
              <a:buChar char="•"/>
            </a:pPr>
            <a:r>
              <a:rPr lang="en-US" dirty="0">
                <a:solidFill>
                  <a:schemeClr val="accent1">
                    <a:lumMod val="75000"/>
                  </a:schemeClr>
                </a:solidFill>
                <a:ea typeface="ＭＳ Ｐゴシック" charset="0"/>
              </a:rPr>
              <a:t>215 still participate in the protocol</a:t>
            </a:r>
          </a:p>
          <a:p>
            <a:pPr>
              <a:spcBef>
                <a:spcPts val="900"/>
              </a:spcBef>
              <a:buClr>
                <a:schemeClr val="accent5">
                  <a:lumMod val="50000"/>
                </a:schemeClr>
              </a:buClr>
              <a:buSzPct val="90000"/>
              <a:buFont typeface="Arial" panose="020B0604020202020204" pitchFamily="34" charset="0"/>
              <a:buChar char="•"/>
            </a:pPr>
            <a:r>
              <a:rPr lang="en-US" altLang="en-US" dirty="0" smtClean="0">
                <a:solidFill>
                  <a:schemeClr val="accent1">
                    <a:lumMod val="75000"/>
                  </a:schemeClr>
                </a:solidFill>
              </a:rPr>
              <a:t>23 </a:t>
            </a:r>
            <a:r>
              <a:rPr lang="en-US" altLang="en-US" dirty="0">
                <a:solidFill>
                  <a:schemeClr val="accent1">
                    <a:lumMod val="75000"/>
                  </a:schemeClr>
                </a:solidFill>
              </a:rPr>
              <a:t>dropped out of the protocol </a:t>
            </a:r>
            <a:endParaRPr lang="en-US" altLang="en-US" dirty="0" smtClean="0">
              <a:solidFill>
                <a:schemeClr val="accent1">
                  <a:lumMod val="75000"/>
                </a:schemeClr>
              </a:solidFill>
            </a:endParaRPr>
          </a:p>
          <a:p>
            <a:pPr>
              <a:spcBef>
                <a:spcPts val="900"/>
              </a:spcBef>
              <a:buClr>
                <a:schemeClr val="accent5">
                  <a:lumMod val="50000"/>
                </a:schemeClr>
              </a:buClr>
              <a:buSzPct val="90000"/>
              <a:buFont typeface="Arial" panose="020B0604020202020204" pitchFamily="34" charset="0"/>
              <a:buChar char="•"/>
            </a:pPr>
            <a:r>
              <a:rPr lang="en-US" dirty="0" smtClean="0">
                <a:solidFill>
                  <a:schemeClr val="accent1">
                    <a:lumMod val="75000"/>
                  </a:schemeClr>
                </a:solidFill>
              </a:rPr>
              <a:t>We</a:t>
            </a:r>
            <a:r>
              <a:rPr lang="en-US" altLang="en-US" dirty="0" smtClean="0">
                <a:solidFill>
                  <a:schemeClr val="accent1">
                    <a:lumMod val="75000"/>
                  </a:schemeClr>
                </a:solidFill>
              </a:rPr>
              <a:t>’</a:t>
            </a:r>
            <a:r>
              <a:rPr lang="en-US" dirty="0" smtClean="0">
                <a:solidFill>
                  <a:schemeClr val="accent1">
                    <a:lumMod val="75000"/>
                  </a:schemeClr>
                </a:solidFill>
              </a:rPr>
              <a:t>ve </a:t>
            </a:r>
            <a:r>
              <a:rPr lang="en-US" dirty="0">
                <a:solidFill>
                  <a:schemeClr val="accent1">
                    <a:lumMod val="75000"/>
                  </a:schemeClr>
                </a:solidFill>
              </a:rPr>
              <a:t>had 1 official complaint</a:t>
            </a:r>
            <a:r>
              <a:rPr lang="en-US" altLang="en-US" dirty="0">
                <a:solidFill>
                  <a:schemeClr val="accent1">
                    <a:lumMod val="75000"/>
                  </a:schemeClr>
                </a:solidFill>
              </a:rPr>
              <a:t> </a:t>
            </a:r>
            <a:r>
              <a:rPr lang="en-US" altLang="en-US" dirty="0" smtClean="0">
                <a:solidFill>
                  <a:schemeClr val="accent1">
                    <a:lumMod val="75000"/>
                  </a:schemeClr>
                </a:solidFill>
              </a:rPr>
              <a:t>that was quickly resolved with family of </a:t>
            </a:r>
            <a:r>
              <a:rPr lang="en-US" altLang="en-US" dirty="0" smtClean="0">
                <a:solidFill>
                  <a:schemeClr val="accent1">
                    <a:lumMod val="75000"/>
                  </a:schemeClr>
                </a:solidFill>
              </a:rPr>
              <a:t>child</a:t>
            </a:r>
          </a:p>
          <a:p>
            <a:pPr>
              <a:buClr>
                <a:schemeClr val="bg2">
                  <a:lumMod val="50000"/>
                </a:schemeClr>
              </a:buClr>
              <a:buFont typeface="Arial" panose="020B0604020202020204" pitchFamily="34" charset="0"/>
              <a:buChar char="•"/>
            </a:pPr>
            <a:r>
              <a:rPr lang="en-US" dirty="0">
                <a:solidFill>
                  <a:schemeClr val="accent1">
                    <a:lumMod val="75000"/>
                  </a:schemeClr>
                </a:solidFill>
              </a:rPr>
              <a:t>Parents have been consistently pleased</a:t>
            </a:r>
          </a:p>
          <a:p>
            <a:pPr>
              <a:buClr>
                <a:schemeClr val="bg2">
                  <a:lumMod val="50000"/>
                </a:schemeClr>
              </a:buClr>
              <a:buFont typeface="Arial" panose="020B0604020202020204" pitchFamily="34" charset="0"/>
              <a:buChar char="•"/>
            </a:pPr>
            <a:r>
              <a:rPr lang="en-US" dirty="0">
                <a:solidFill>
                  <a:schemeClr val="accent1">
                    <a:lumMod val="75000"/>
                  </a:schemeClr>
                </a:solidFill>
              </a:rPr>
              <a:t>Children have been very easy to work with</a:t>
            </a:r>
          </a:p>
          <a:p>
            <a:pPr>
              <a:buClr>
                <a:schemeClr val="bg2">
                  <a:lumMod val="50000"/>
                </a:schemeClr>
              </a:buClr>
              <a:buFont typeface="Arial" panose="020B0604020202020204" pitchFamily="34" charset="0"/>
              <a:buChar char="•"/>
            </a:pPr>
            <a:r>
              <a:rPr lang="en-US" dirty="0">
                <a:solidFill>
                  <a:schemeClr val="accent1">
                    <a:lumMod val="75000"/>
                  </a:schemeClr>
                </a:solidFill>
              </a:rPr>
              <a:t>Even the younger children are generally more cooperative after the 2nd treatment.</a:t>
            </a:r>
          </a:p>
          <a:p>
            <a:pPr>
              <a:spcBef>
                <a:spcPts val="900"/>
              </a:spcBef>
              <a:buClr>
                <a:schemeClr val="accent5">
                  <a:lumMod val="50000"/>
                </a:schemeClr>
              </a:buClr>
              <a:buSzPct val="90000"/>
              <a:buFont typeface="Arial" panose="020B0604020202020204" pitchFamily="34" charset="0"/>
              <a:buChar char="•"/>
            </a:pPr>
            <a:endParaRPr lang="en-US" altLang="en-US" b="1"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fld id="{D6637991-C83F-4E28-985A-DA5670F7A21B}" type="slidenum">
              <a:rPr lang="en-US" smtClean="0"/>
              <a:pPr/>
              <a:t>9</a:t>
            </a:fld>
            <a:endParaRPr lang="en-US" dirty="0"/>
          </a:p>
        </p:txBody>
      </p:sp>
      <p:pic>
        <p:nvPicPr>
          <p:cNvPr id="5"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2400" y="234265"/>
            <a:ext cx="1248679"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6709" y="188545"/>
            <a:ext cx="137160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4672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250EDC48B604479604E9C1719DDA12" ma:contentTypeVersion="0" ma:contentTypeDescription="Create a new document." ma:contentTypeScope="" ma:versionID="5c29cdd2f870f9dc57e67fa0b30881b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2E4C2A-2F35-493E-9A8D-1EF3F9CDC947}">
  <ds:schemaRefs>
    <ds:schemaRef ds:uri="http://schemas.microsoft.com/sharepoint/v3/contenttype/forms"/>
  </ds:schemaRefs>
</ds:datastoreItem>
</file>

<file path=customXml/itemProps2.xml><?xml version="1.0" encoding="utf-8"?>
<ds:datastoreItem xmlns:ds="http://schemas.openxmlformats.org/officeDocument/2006/customXml" ds:itemID="{1C2CD524-7EE6-4F63-BD89-752D79E0C4BB}">
  <ds:schemaRefs>
    <ds:schemaRef ds:uri="http://www.w3.org/XML/1998/namespace"/>
    <ds:schemaRef ds:uri="http://purl.org/dc/dcmitype/"/>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7A6F174-3E00-48F4-BE8C-4D4481A69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207881</TotalTime>
  <Words>1475</Words>
  <Application>Microsoft Office PowerPoint</Application>
  <PresentationFormat>On-screen Show (4:3)</PresentationFormat>
  <Paragraphs>189</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PowerPoint Presentation</vt:lpstr>
      <vt:lpstr>Quality Improvement Studies</vt:lpstr>
      <vt:lpstr>PowerPoint Presentation</vt:lpstr>
      <vt:lpstr>Historical Caries (tooth decay) Experience of Warm Springs Children</vt:lpstr>
      <vt:lpstr>What Have We Done at Warm Springs to Try to Control Caries in Children?</vt:lpstr>
      <vt:lpstr>Silver Nitrate Protocol Pilot</vt:lpstr>
      <vt:lpstr>Reducing Severe Caries in Children</vt:lpstr>
      <vt:lpstr>Steps in Preparing to Implement Silver Nitrate Protocol </vt:lpstr>
      <vt:lpstr>Our 3-year Experience with this Model</vt:lpstr>
      <vt:lpstr>After Silver Nitrate Treatment </vt:lpstr>
      <vt:lpstr>Results</vt:lpstr>
      <vt:lpstr>Results Head Start Screenings</vt:lpstr>
      <vt:lpstr>Results</vt:lpstr>
      <vt:lpstr>News</vt:lpstr>
      <vt:lpstr>PowerPoint Presentation</vt:lpstr>
      <vt:lpstr>Reduce Cost and Improve Turn Around Time with new Chemistry Analyzer </vt:lpstr>
      <vt:lpstr>PowerPoint Presentation</vt:lpstr>
      <vt:lpstr>PowerPoint Presentation</vt:lpstr>
      <vt:lpstr>Results</vt:lpstr>
      <vt:lpstr>Results</vt:lpstr>
      <vt:lpstr>Reduce Cost and Improve Turn  Around Time with new  Chemistry Analyzer </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Seyler, Dean M (IHS/POR)</dc:creator>
  <cp:lastModifiedBy>Miller, Michele K (IHS/POR)</cp:lastModifiedBy>
  <cp:revision>727</cp:revision>
  <cp:lastPrinted>2017-04-13T16:22:48Z</cp:lastPrinted>
  <dcterms:created xsi:type="dcterms:W3CDTF">2011-08-31T16:04:47Z</dcterms:created>
  <dcterms:modified xsi:type="dcterms:W3CDTF">2017-04-13T16:44:25Z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0x01010034250EDC48B604479604E9C1719DDA12</vt:lpwstr>
  </property>
</Properties>
</file>