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handoutMasterIdLst>
    <p:handoutMasterId r:id="rId23"/>
  </p:handoutMasterIdLst>
  <p:sldIdLst>
    <p:sldId id="262" r:id="rId2"/>
    <p:sldId id="263" r:id="rId3"/>
    <p:sldId id="261" r:id="rId4"/>
    <p:sldId id="265" r:id="rId5"/>
    <p:sldId id="256" r:id="rId6"/>
    <p:sldId id="267" r:id="rId7"/>
    <p:sldId id="257" r:id="rId8"/>
    <p:sldId id="271" r:id="rId9"/>
    <p:sldId id="277" r:id="rId10"/>
    <p:sldId id="278" r:id="rId11"/>
    <p:sldId id="270" r:id="rId12"/>
    <p:sldId id="272" r:id="rId13"/>
    <p:sldId id="266" r:id="rId14"/>
    <p:sldId id="268" r:id="rId15"/>
    <p:sldId id="276" r:id="rId16"/>
    <p:sldId id="258" r:id="rId17"/>
    <p:sldId id="259" r:id="rId18"/>
    <p:sldId id="275" r:id="rId19"/>
    <p:sldId id="273" r:id="rId20"/>
    <p:sldId id="274" r:id="rId21"/>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24" autoAdjust="0"/>
  </p:normalViewPr>
  <p:slideViewPr>
    <p:cSldViewPr>
      <p:cViewPr varScale="1">
        <p:scale>
          <a:sx n="57" d="100"/>
          <a:sy n="57" d="100"/>
        </p:scale>
        <p:origin x="1540" y="44"/>
      </p:cViewPr>
      <p:guideLst>
        <p:guide orient="horz" pos="2160"/>
        <p:guide pos="2880"/>
      </p:guideLst>
    </p:cSldViewPr>
  </p:slideViewPr>
  <p:notesTextViewPr>
    <p:cViewPr>
      <p:scale>
        <a:sx n="100" d="100"/>
        <a:sy n="100" d="100"/>
      </p:scale>
      <p:origin x="0" y="0"/>
    </p:cViewPr>
  </p:notesTextViewPr>
  <p:notesViewPr>
    <p:cSldViewPr>
      <p:cViewPr varScale="1">
        <p:scale>
          <a:sx n="72" d="100"/>
          <a:sy n="72" d="100"/>
        </p:scale>
        <p:origin x="-1578"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B2F63383-1D9F-43F5-8B5F-8FB5E63D9768}" type="datetimeFigureOut">
              <a:rPr lang="en-US" smtClean="0"/>
              <a:pPr/>
              <a:t>4/19/2017</a:t>
            </a:fld>
            <a:endParaRPr lang="en-US" dirty="0"/>
          </a:p>
        </p:txBody>
      </p:sp>
      <p:sp>
        <p:nvSpPr>
          <p:cNvPr id="4" name="Footer Placeholder 3"/>
          <p:cNvSpPr>
            <a:spLocks noGrp="1"/>
          </p:cNvSpPr>
          <p:nvPr>
            <p:ph type="ftr" sz="quarter" idx="2"/>
          </p:nvPr>
        </p:nvSpPr>
        <p:spPr>
          <a:xfrm>
            <a:off x="0" y="6657975"/>
            <a:ext cx="4029075" cy="3508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1440" tIns="45720" rIns="91440" bIns="45720" rtlCol="0" anchor="b"/>
          <a:lstStyle>
            <a:lvl1pPr algn="r">
              <a:defRPr sz="1200"/>
            </a:lvl1pPr>
          </a:lstStyle>
          <a:p>
            <a:fld id="{655AE821-FE88-4A1F-BE67-E482BE42EA64}"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2" tIns="46587" rIns="93172" bIns="46587" rtlCol="0"/>
          <a:lstStyle>
            <a:lvl1pPr algn="r">
              <a:defRPr sz="1200"/>
            </a:lvl1pPr>
          </a:lstStyle>
          <a:p>
            <a:fld id="{33CFDC5B-0DE7-44FF-90C0-FCBDDDE2B6CB}" type="datetimeFigureOut">
              <a:rPr lang="en-US" smtClean="0"/>
              <a:pPr/>
              <a:t>4/19/2017</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2" tIns="46587" rIns="93172"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2" tIns="46587" rIns="93172" bIns="46587" rtlCol="0" anchor="b"/>
          <a:lstStyle>
            <a:lvl1pPr algn="r">
              <a:defRPr sz="1200"/>
            </a:lvl1pPr>
          </a:lstStyle>
          <a:p>
            <a:fld id="{B67DEA20-99A4-4380-81B4-6232884F672A}"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NMPH has the Telemedicine patient portal  installation near complete at 98%.</a:t>
            </a:r>
          </a:p>
          <a:p>
            <a:r>
              <a:rPr lang="en-US" dirty="0"/>
              <a:t>I.H.S.</a:t>
            </a:r>
            <a:r>
              <a:rPr lang="en-US" baseline="0" dirty="0"/>
              <a:t> has a few more updates to do before NMPH can complete the installation.</a:t>
            </a:r>
          </a:p>
          <a:p>
            <a:r>
              <a:rPr lang="en-US" baseline="0" dirty="0"/>
              <a:t>Next, training for both staff and patients will take place.</a:t>
            </a:r>
          </a:p>
          <a:p>
            <a:r>
              <a:rPr lang="en-US" baseline="0" dirty="0"/>
              <a:t>This service will expand medical and behavioral health services to our NMPH Community.</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Behavioral Health:</a:t>
            </a:r>
            <a:r>
              <a:rPr lang="en-US" baseline="0" dirty="0"/>
              <a:t> A Team of 10</a:t>
            </a:r>
          </a:p>
          <a:p>
            <a:r>
              <a:rPr lang="en-US" baseline="0" dirty="0"/>
              <a:t>Services:  Youth &amp; Adult</a:t>
            </a:r>
          </a:p>
          <a:p>
            <a:r>
              <a:rPr lang="en-US" baseline="0" dirty="0"/>
              <a:t>Substance Abuse Disorder Treatment</a:t>
            </a:r>
          </a:p>
          <a:p>
            <a:r>
              <a:rPr lang="en-US" baseline="0" dirty="0"/>
              <a:t>Intake Assessments</a:t>
            </a:r>
          </a:p>
          <a:p>
            <a:r>
              <a:rPr lang="en-US" baseline="0" dirty="0"/>
              <a:t>Psychotherapy Counseling</a:t>
            </a:r>
          </a:p>
          <a:p>
            <a:r>
              <a:rPr lang="en-US" baseline="0" dirty="0"/>
              <a:t>Family and Marital Counseling</a:t>
            </a:r>
          </a:p>
          <a:p>
            <a:r>
              <a:rPr lang="en-US" baseline="0" dirty="0"/>
              <a:t>Case Management</a:t>
            </a:r>
          </a:p>
          <a:p>
            <a:r>
              <a:rPr lang="en-US" baseline="0" dirty="0"/>
              <a:t>Urgent Care/Walk-in Appointments</a:t>
            </a:r>
          </a:p>
          <a:p>
            <a:endParaRPr lang="en-US" baseline="0" dirty="0"/>
          </a:p>
          <a:p>
            <a:r>
              <a:rPr lang="en-US" baseline="0" dirty="0"/>
              <a:t>Pharmacy is a team of 9 Staff Members (4 Pharmacists and 5 Pharmacy Techs)</a:t>
            </a:r>
          </a:p>
          <a:p>
            <a:r>
              <a:rPr lang="en-US" baseline="0" dirty="0"/>
              <a:t>They fill up to an average of 400 prescriptions per day.  They take care of the pharmacy needs for both facilities.</a:t>
            </a:r>
          </a:p>
          <a:p>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Lapwai Medical Team.  We</a:t>
            </a:r>
            <a:r>
              <a:rPr lang="en-US" baseline="0" dirty="0"/>
              <a:t> have 7 Providers, including Massage and Physical Therapy, 4 Nurses, 3 C.N.A’s and 1 M.A.</a:t>
            </a:r>
          </a:p>
          <a:p>
            <a:r>
              <a:rPr lang="en-US" baseline="0" dirty="0"/>
              <a:t>We provide a full range of medical services at the Lapwai Clinic.  However, there is a need for our Lapwai Clinic staff to assist with providing services to Kamiah.  The Medical Doctor and OB/GYN visits once per month, Massage Therapy visits two times per month and other providers take turns two times a week to Kamiah assisting with patient care.</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Fitness Center is a part of our Medical</a:t>
            </a:r>
            <a:r>
              <a:rPr lang="en-US" baseline="0" dirty="0"/>
              <a:t> Services.  The Fitness Team staff work in collaboration with our medical providers and Diabetes Program in addressing alternative medical needs for our patients.</a:t>
            </a:r>
          </a:p>
          <a:p>
            <a:endParaRPr lang="en-US" baseline="0" dirty="0"/>
          </a:p>
          <a:p>
            <a:r>
              <a:rPr lang="en-US" baseline="0" dirty="0"/>
              <a:t>Dental has 9 staff members: 2 Dentists, 2 Hygienists, 4 Dental Assistants and 1 Receptionist.  They provide comprehensive dental services to meet the needs of our NMPH patients.</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Optometry has a team of four</a:t>
            </a:r>
            <a:r>
              <a:rPr lang="en-US" baseline="0" dirty="0"/>
              <a:t> who provide comprehensive eye exams, glasses, referrals and other optical services.  Optometry has it’s own patient waiting area.</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Community Health</a:t>
            </a:r>
            <a:r>
              <a:rPr lang="en-US" baseline="0" dirty="0"/>
              <a:t> Services schedules in the Mammogram Mobile and the Blood Mobile Unit on a quarterly basis for on site services.</a:t>
            </a:r>
            <a:endParaRPr lang="en-US" dirty="0"/>
          </a:p>
          <a:p>
            <a:r>
              <a:rPr lang="en-US" dirty="0"/>
              <a:t>Community Health also planned and organized the</a:t>
            </a:r>
            <a:r>
              <a:rPr lang="en-US" baseline="0" dirty="0"/>
              <a:t> Women’s Wellness Day for 2017 which took place on April 18</a:t>
            </a:r>
            <a:r>
              <a:rPr lang="en-US" baseline="30000" dirty="0"/>
              <a:t>th</a:t>
            </a:r>
            <a:r>
              <a:rPr lang="en-US" baseline="0" dirty="0"/>
              <a:t>.  The focus was on “Living Smart”, being active and making good choices regarding health care and Nutrition.  This year’s guest speaker spoke on the state of women’s health which focused on women and pregnancy, prenatal, family planning and tobacco.  This was a very successful event.</a:t>
            </a:r>
            <a:endParaRPr lang="en-US" dirty="0"/>
          </a:p>
        </p:txBody>
      </p:sp>
      <p:sp>
        <p:nvSpPr>
          <p:cNvPr id="4" name="Slide Number Placeholder 3"/>
          <p:cNvSpPr>
            <a:spLocks noGrp="1"/>
          </p:cNvSpPr>
          <p:nvPr>
            <p:ph type="sldNum" sz="quarter" idx="10"/>
          </p:nvPr>
        </p:nvSpPr>
        <p:spPr/>
        <p:txBody>
          <a:bodyPr/>
          <a:lstStyle/>
          <a:p>
            <a:fld id="{2C3A53FF-B4E0-4DC0-8CF1-6D2F7B4B9A12}"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Direct</a:t>
            </a:r>
            <a:r>
              <a:rPr lang="en-US" baseline="0" dirty="0"/>
              <a:t> Care Services provided at the Kamiah Clinic are:  </a:t>
            </a:r>
          </a:p>
          <a:p>
            <a:r>
              <a:rPr lang="en-US" baseline="0" dirty="0"/>
              <a:t>Medical, Dental, Behavioral Health, Pharmacy, Community Health Services.</a:t>
            </a:r>
          </a:p>
          <a:p>
            <a:r>
              <a:rPr lang="en-US" baseline="0" dirty="0"/>
              <a:t>Services traveling to Kamiah from Lapwai during the month:  Massage, Dental Hygiene and Women’s Health Services.</a:t>
            </a:r>
          </a:p>
          <a:p>
            <a:r>
              <a:rPr lang="en-US" baseline="0" dirty="0"/>
              <a:t>Recently we added a specialty clinic which was podiatry once a month.</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1974-75 a DHHS community health nurse was assigned to the community due to this being a medically underserved community.  The funding was continued for several years as the nurse focused efforts on MCH.</a:t>
            </a:r>
          </a:p>
          <a:p>
            <a:r>
              <a:rPr lang="en-US" dirty="0"/>
              <a:t>When DHHS funding sources</a:t>
            </a:r>
            <a:r>
              <a:rPr lang="en-US" baseline="0" dirty="0"/>
              <a:t> were less than adequate to support the program staff, the support was assumed by the I.H.S. Northern Idaho Service Unit.  During this time the program operated out of three rooms in the community center.  The rooms were not designed to serve as a clinic, and so lacked adequate space for laboratory, examination and other health service functions.</a:t>
            </a:r>
          </a:p>
          <a:p>
            <a:r>
              <a:rPr lang="en-US" baseline="0" dirty="0"/>
              <a:t>Also during this period, the I.H.S. provided dental services in a temporary trailer.  Services were provided at less than 4-5 months of the year.</a:t>
            </a:r>
          </a:p>
          <a:p>
            <a:r>
              <a:rPr lang="en-US" baseline="0" dirty="0"/>
              <a:t>In 2000 a project is funded equally by the I.H.S. and the Nez Perce Tribe who assumed operation of the health delivery program in 1996-97 under PL 93-638 Title I, with conversation to Title III in 2000.  Grand Opening of the Kamiah Clinic being April 2001. (7,000 Sq Ft)</a:t>
            </a:r>
          </a:p>
          <a:p>
            <a:r>
              <a:rPr lang="en-US" baseline="0" dirty="0"/>
              <a:t>In 1994 the Tribe begin planning for a new clinic in Kamiah.</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 picture of the Kamiah Dental Clinic and one of the Medical Exam</a:t>
            </a:r>
            <a:r>
              <a:rPr lang="en-US" baseline="0" dirty="0"/>
              <a:t> Rooms.  In January 2017, the Kamiah Dental Clinic added Dental Implants Services as a “Pilot Program”  offered to all eligible NMPH patients, that will eventually be offered at the Lapwai Dental Clinic.</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Kamiah Clinic Staff</a:t>
            </a:r>
            <a:r>
              <a:rPr lang="en-US" baseline="0" dirty="0"/>
              <a:t>.  Kamiah is a smaller clinic with a team of 12.  1 Provider, 1 Nurse, 1 C.N.A., 1 CHR, 1 Transporter, 1 Public Health Nurse, 1 Dentist, 1 Dental Assistant, 2 PCCs, 1 Pharmacy Tech and 1 Custodian.</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Nez Perce</a:t>
            </a:r>
            <a:r>
              <a:rPr lang="en-US" baseline="0" dirty="0"/>
              <a:t> Reservation showing the original boundaries which included Oregon, Washington and Idaho.</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Qe’ci’yew’yew</a:t>
            </a:r>
          </a:p>
          <a:p>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20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Tribal Members and Nez</a:t>
            </a:r>
            <a:r>
              <a:rPr lang="en-US" baseline="0" dirty="0"/>
              <a:t> Perce Tribe</a:t>
            </a:r>
            <a:r>
              <a:rPr lang="en-US" dirty="0"/>
              <a:t> own approximately 107 acres within the Nez Perce Reservation.  This “Checkerboard” of trust and fee land present significant jurisdictional questions for law enforcement officers.</a:t>
            </a:r>
          </a:p>
        </p:txBody>
      </p:sp>
      <p:sp>
        <p:nvSpPr>
          <p:cNvPr id="4" name="Slide Number Placeholder 3"/>
          <p:cNvSpPr>
            <a:spLocks noGrp="1"/>
          </p:cNvSpPr>
          <p:nvPr>
            <p:ph type="sldNum" sz="quarter" idx="10"/>
          </p:nvPr>
        </p:nvSpPr>
        <p:spPr/>
        <p:txBody>
          <a:bodyPr/>
          <a:lstStyle/>
          <a:p>
            <a:fld id="{B67DEA20-99A4-4380-81B4-6232884F672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Nimiipuu Health is an</a:t>
            </a:r>
            <a:r>
              <a:rPr lang="en-US" baseline="0" dirty="0"/>
              <a:t> accredited organization through AAAHC (Accreditation Association for Ambulatory Health Care)……March 2016</a:t>
            </a:r>
          </a:p>
          <a:p>
            <a:r>
              <a:rPr lang="en-US" baseline="0" dirty="0"/>
              <a:t>Direct Care Services available at the clinic are:</a:t>
            </a:r>
          </a:p>
          <a:p>
            <a:r>
              <a:rPr lang="en-US" baseline="0" dirty="0"/>
              <a:t>Medical, Behavioral Health, Massage, Physical Therapy, Optometry, Drug &amp; Alcohol Counseling, Pharmacy, Dental, Community Health Outreach, Lab, X-Ray, Diabetes Program Services, Dental Hygiene and Women’s Health.  Nimiipuu Health serves approximately 4,761 patients.</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full</a:t>
            </a:r>
            <a:r>
              <a:rPr lang="en-US" baseline="0" dirty="0"/>
              <a:t> view of the front of the Lapwai facility.</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early 1960s</a:t>
            </a:r>
            <a:r>
              <a:rPr lang="en-US" baseline="0" dirty="0"/>
              <a:t> Health care was limited to a nurse and part time doctor.</a:t>
            </a:r>
          </a:p>
          <a:p>
            <a:r>
              <a:rPr lang="en-US" baseline="0" dirty="0"/>
              <a:t>In the Mid 1960s a one room medical clinic and a one chair dental clinic was operated in one of the old 1925 era homes in Lapwai owned by the Nez Perce Tribe.  The dental clinic was operated by an I.H.S. dentist in one room in the basement of the house.</a:t>
            </a:r>
          </a:p>
          <a:p>
            <a:r>
              <a:rPr lang="en-US" baseline="0" dirty="0"/>
              <a:t>Also the medical services were operated out of a house type structure.</a:t>
            </a:r>
          </a:p>
          <a:p>
            <a:r>
              <a:rPr lang="en-US" baseline="0" dirty="0"/>
              <a:t>In 1966-67 the I.H.S. received funds for a new clinic in Lapwai, but was changed when funds were needed for another project in anther state.</a:t>
            </a:r>
          </a:p>
          <a:p>
            <a:r>
              <a:rPr lang="en-US" baseline="0" dirty="0"/>
              <a:t>Finally in 1969 I.H.S. started construction of a small cinderblock clinic building.  The building was only intended to be a Health Station with one Doctor, one Nurse and one Pharmacist.  In 1970 the clinic opened to provide services for the Nez Perce and Coeur d’Alene Tribes and others within the region who had the ability to drive to Lapwai.</a:t>
            </a:r>
          </a:p>
          <a:p>
            <a:r>
              <a:rPr lang="en-US" baseline="0" dirty="0"/>
              <a:t>In 1992 the Lapwai community was selected for award of a Portland Area “Ambulatory Expansion Pilot Project”.  This project was a mutual partnership with the I.H.S. and the Tribe to develop an alternate initiative to provide a modern replacement comprehensive health care facility for this underserved community.  The initial contract between the Tribe and I.H.S. was signed and later amended in 1993 for the completion of the full new modern facility completed and Grand Opening being August 2004. (43,000 Sq Ft)</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receptionist/main</a:t>
            </a:r>
            <a:r>
              <a:rPr lang="en-US" baseline="0" dirty="0"/>
              <a:t> waiting room at the Lapwai Clinic.  As we anticipate open access and the Medical Home Model, we have began to structure our reception/patient check-in area to reflect provider teams:</a:t>
            </a:r>
          </a:p>
          <a:p>
            <a:endParaRPr lang="en-US" baseline="0" dirty="0"/>
          </a:p>
          <a:p>
            <a:r>
              <a:rPr lang="en-US" baseline="0" dirty="0"/>
              <a:t>Each of the doors represent an office for the patient care coordinator (PCC), which will be associated with a team (Provider, Nurse, C.N.A.)  We are planning on four provider teams.</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IPC – Improving Patient Care is very important to NMPH.  We are currently working toward the Medical Home Model which provides</a:t>
            </a:r>
            <a:r>
              <a:rPr lang="en-US" baseline="0" dirty="0"/>
              <a:t> patient-centered care.  The patient is the focus, and the team provides for the patient using the team approach.</a:t>
            </a:r>
            <a:endParaRPr lang="en-US" dirty="0"/>
          </a:p>
        </p:txBody>
      </p:sp>
      <p:sp>
        <p:nvSpPr>
          <p:cNvPr id="4" name="Slide Number Placeholder 3"/>
          <p:cNvSpPr>
            <a:spLocks noGrp="1"/>
          </p:cNvSpPr>
          <p:nvPr>
            <p:ph type="sldNum" sz="quarter" idx="10"/>
          </p:nvPr>
        </p:nvSpPr>
        <p:spPr/>
        <p:txBody>
          <a:bodyPr/>
          <a:lstStyle/>
          <a:p>
            <a:fld id="{B67DEA20-99A4-4380-81B4-6232884F672A}"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D7EB3C3-333F-4932-8A27-17981041A6BD}" type="datetime1">
              <a:rPr lang="en-US" smtClean="0"/>
              <a:t>4/19/2017</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EDD4F03-0817-453F-995C-A575FE6F2A41}" type="slidenum">
              <a:rPr lang="en-US" smtClean="0"/>
              <a:pPr/>
              <a:t>‹#›</a:t>
            </a:fld>
            <a:endParaRPr lang="en-US" dirty="0"/>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F9A86B-4CC5-4B14-B33B-D29079696A8E}" type="datetime1">
              <a:rPr lang="en-US" smtClean="0"/>
              <a:t>4/19/2017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DD4F03-0817-453F-995C-A575FE6F2A41}" type="slidenum">
              <a:rPr lang="en-US" smtClean="0"/>
              <a:pPr/>
              <a:t>‹#›</a:t>
            </a:fld>
            <a:endParaRPr lang="en-US" dirty="0"/>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9665F7-2750-40A9-8F8A-040706AC9890}" type="datetime1">
              <a:rPr lang="en-US" smtClean="0"/>
              <a:t>4/19/2017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DD4F03-0817-453F-995C-A575FE6F2A41}" type="slidenum">
              <a:rPr lang="en-US" smtClean="0"/>
              <a:pPr/>
              <a:t>‹#›</a:t>
            </a:fld>
            <a:endParaRPr lang="en-US" dirty="0"/>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C36B5B-1169-411D-858C-BDC3DEECDCA4}" type="datetime1">
              <a:rPr lang="en-US" smtClean="0"/>
              <a:t>4/19/2017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DD4F03-0817-453F-995C-A575FE6F2A41}"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4EB1DCD-C0CF-4EDF-BB01-2B9589731160}" type="datetime1">
              <a:rPr lang="en-US" smtClean="0"/>
              <a:t>4/19/2017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DD4F03-0817-453F-995C-A575FE6F2A41}"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CFBD25A-D4DE-469E-86E7-2D3C0B0B81F6}" type="datetime1">
              <a:rPr lang="en-US" smtClean="0"/>
              <a:t>4/19/2017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DD4F03-0817-453F-995C-A575FE6F2A41}"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FE99A84-1F62-4A35-A2DC-FCDE70912973}" type="datetime1">
              <a:rPr lang="en-US" smtClean="0"/>
              <a:t>4/19/2017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DD4F03-0817-453F-995C-A575FE6F2A4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B1210AF-29AD-4B78-AD7B-2A74893FACEB}" type="datetime1">
              <a:rPr lang="en-US" smtClean="0"/>
              <a:t>4/19/2017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DD4F03-0817-453F-995C-A575FE6F2A41}"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C130BF-AE82-4E02-945D-3F7E63F10492}" type="datetime1">
              <a:rPr lang="en-US" smtClean="0"/>
              <a:t>4/19/2017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DD4F03-0817-453F-995C-A575FE6F2A41}" type="slidenum">
              <a:rPr lang="en-US" smtClean="0"/>
              <a:pPr/>
              <a:t>‹#›</a:t>
            </a:fld>
            <a:endParaRPr lang="en-US" dirty="0"/>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75DDC7C-2190-4AAB-9ADF-9C86D89EF864}" type="datetime1">
              <a:rPr lang="en-US" smtClean="0"/>
              <a:t>4/19/2017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DD4F03-0817-453F-995C-A575FE6F2A4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7E9A3540-6F64-46FA-8CD7-FF3303AB097E}" type="datetime1">
              <a:rPr lang="en-US" smtClean="0"/>
              <a:t>4/19/2017</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EDD4F03-0817-453F-995C-A575FE6F2A41}"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53F6313-F200-4AEE-B061-48FA72406C71}" type="datetime1">
              <a:rPr lang="en-US" smtClean="0"/>
              <a:t>4/19/2017</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EDD4F03-0817-453F-995C-A575FE6F2A4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dissolve/>
  </p:transition>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457200"/>
            <a:ext cx="7620000" cy="1600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eaLnBrk="1" hangingPunct="1">
              <a:defRPr/>
            </a:pPr>
            <a:r>
              <a:rPr lang="en-US" altLang="en-US" sz="5400" b="1" dirty="0">
                <a:solidFill>
                  <a:schemeClr val="tx1"/>
                </a:solidFill>
                <a:latin typeface="Souvenir Lt BT" pitchFamily="18" charset="0"/>
              </a:rPr>
              <a:t>The Nez Perce Tribe</a:t>
            </a:r>
          </a:p>
        </p:txBody>
      </p:sp>
      <p:pic>
        <p:nvPicPr>
          <p:cNvPr id="3075" name="Picture 3" descr="nptlogo"/>
          <p:cNvPicPr>
            <a:picLocks noChangeAspect="1" noChangeArrowheads="1"/>
          </p:cNvPicPr>
          <p:nvPr/>
        </p:nvPicPr>
        <p:blipFill>
          <a:blip r:embed="rId3" cstate="print"/>
          <a:srcRect/>
          <a:stretch>
            <a:fillRect/>
          </a:stretch>
        </p:blipFill>
        <p:spPr bwMode="auto">
          <a:xfrm>
            <a:off x="3429000" y="2286000"/>
            <a:ext cx="2743200" cy="258603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EDD4F03-0817-453F-995C-A575FE6F2A41}" type="slidenum">
              <a:rPr lang="en-US" smtClean="0"/>
              <a:pPr/>
              <a:t>1</a:t>
            </a:fld>
            <a:endParaRPr lang="en-US"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1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Plan to expand medical and Behavioral Health Services to our more rural communities and homebound individuals.</a:t>
            </a:r>
          </a:p>
          <a:p>
            <a:r>
              <a:rPr lang="en-US" dirty="0"/>
              <a:t>Provide health education to the schools</a:t>
            </a:r>
          </a:p>
          <a:p>
            <a:r>
              <a:rPr lang="en-US" dirty="0"/>
              <a:t>Possibly provide behavioral health services to our county jail where our membership is in need of services that are not provided by the county jail, per contract.</a:t>
            </a:r>
          </a:p>
        </p:txBody>
      </p:sp>
      <p:sp>
        <p:nvSpPr>
          <p:cNvPr id="3" name="Slide Number Placeholder 2"/>
          <p:cNvSpPr>
            <a:spLocks noGrp="1"/>
          </p:cNvSpPr>
          <p:nvPr>
            <p:ph type="sldNum" sz="quarter" idx="12"/>
          </p:nvPr>
        </p:nvSpPr>
        <p:spPr/>
        <p:txBody>
          <a:bodyPr/>
          <a:lstStyle/>
          <a:p>
            <a:fld id="{6EDD4F03-0817-453F-995C-A575FE6F2A41}" type="slidenum">
              <a:rPr lang="en-US" smtClean="0"/>
              <a:pPr/>
              <a:t>10</a:t>
            </a:fld>
            <a:endParaRPr lang="en-US" dirty="0"/>
          </a:p>
        </p:txBody>
      </p:sp>
      <p:sp>
        <p:nvSpPr>
          <p:cNvPr id="4" name="Title 3"/>
          <p:cNvSpPr>
            <a:spLocks noGrp="1"/>
          </p:cNvSpPr>
          <p:nvPr>
            <p:ph type="title"/>
          </p:nvPr>
        </p:nvSpPr>
        <p:spPr/>
        <p:txBody>
          <a:bodyPr/>
          <a:lstStyle/>
          <a:p>
            <a:r>
              <a:rPr lang="en-US" dirty="0"/>
              <a:t>Telemedicine Grant</a:t>
            </a:r>
          </a:p>
        </p:txBody>
      </p:sp>
    </p:spTree>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NMPH Staff</a:t>
            </a:r>
          </a:p>
        </p:txBody>
      </p:sp>
      <p:sp>
        <p:nvSpPr>
          <p:cNvPr id="5" name="Text Placeholder 4"/>
          <p:cNvSpPr>
            <a:spLocks noGrp="1"/>
          </p:cNvSpPr>
          <p:nvPr>
            <p:ph type="body" idx="1"/>
          </p:nvPr>
        </p:nvSpPr>
        <p:spPr/>
        <p:txBody>
          <a:bodyPr/>
          <a:lstStyle/>
          <a:p>
            <a:r>
              <a:rPr lang="en-US" dirty="0"/>
              <a:t>Behavioral Health</a:t>
            </a:r>
          </a:p>
        </p:txBody>
      </p:sp>
      <p:sp>
        <p:nvSpPr>
          <p:cNvPr id="7" name="Text Placeholder 6"/>
          <p:cNvSpPr>
            <a:spLocks noGrp="1"/>
          </p:cNvSpPr>
          <p:nvPr>
            <p:ph type="body" sz="half" idx="3"/>
          </p:nvPr>
        </p:nvSpPr>
        <p:spPr/>
        <p:txBody>
          <a:bodyPr/>
          <a:lstStyle/>
          <a:p>
            <a:r>
              <a:rPr lang="en-US" dirty="0"/>
              <a:t>Pharmacy</a:t>
            </a:r>
          </a:p>
        </p:txBody>
      </p:sp>
      <p:pic>
        <p:nvPicPr>
          <p:cNvPr id="6146" name="Picture 2"/>
          <p:cNvPicPr>
            <a:picLocks noGrp="1" noChangeAspect="1" noChangeArrowheads="1"/>
          </p:cNvPicPr>
          <p:nvPr>
            <p:ph sz="quarter" idx="2"/>
          </p:nvPr>
        </p:nvPicPr>
        <p:blipFill>
          <a:blip r:embed="rId3" cstate="print"/>
          <a:srcRect/>
          <a:stretch>
            <a:fillRect/>
          </a:stretch>
        </p:blipFill>
        <p:spPr bwMode="auto">
          <a:xfrm>
            <a:off x="457200" y="2121384"/>
            <a:ext cx="4040188" cy="2588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p:cNvPicPr>
            <a:picLocks noGrp="1" noChangeAspect="1" noChangeArrowheads="1"/>
          </p:cNvPicPr>
          <p:nvPr>
            <p:ph sz="quarter" idx="4"/>
          </p:nvPr>
        </p:nvPicPr>
        <p:blipFill>
          <a:blip r:embed="rId4" cstate="print"/>
          <a:srcRect/>
          <a:stretch>
            <a:fillRect/>
          </a:stretch>
        </p:blipFill>
        <p:spPr bwMode="auto">
          <a:xfrm>
            <a:off x="4645025" y="2117048"/>
            <a:ext cx="4041775" cy="2596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6EDD4F03-0817-453F-995C-A575FE6F2A41}" type="slidenum">
              <a:rPr lang="en-US" smtClean="0"/>
              <a:pPr/>
              <a:t>11</a:t>
            </a:fld>
            <a:endParaRPr lang="en-US" dirty="0"/>
          </a:p>
        </p:txBody>
      </p:sp>
    </p:spTree>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0" y="152400"/>
            <a:ext cx="67056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2">
                    <a:lumMod val="75000"/>
                  </a:schemeClr>
                </a:solidFill>
              </a:rPr>
              <a:t>Medical Staff</a:t>
            </a:r>
          </a:p>
        </p:txBody>
      </p:sp>
      <p:sp>
        <p:nvSpPr>
          <p:cNvPr id="11" name="Subtitle 4"/>
          <p:cNvSpPr txBox="1">
            <a:spLocks/>
          </p:cNvSpPr>
          <p:nvPr/>
        </p:nvSpPr>
        <p:spPr>
          <a:xfrm>
            <a:off x="1600200" y="381000"/>
            <a:ext cx="2895600" cy="914400"/>
          </a:xfrm>
          <a:prstGeom prst="rect">
            <a:avLst/>
          </a:prstGeom>
        </p:spPr>
        <p:txBody>
          <a:bodyPr/>
          <a:lstStyle/>
          <a:p>
            <a:pPr marL="274320" marR="0" lvl="0" indent="-274320" defTabSz="914400" rtl="0" eaLnBrk="1" fontAlgn="auto" latinLnBrk="0" hangingPunct="1">
              <a:lnSpc>
                <a:spcPct val="100000"/>
              </a:lnSpc>
              <a:spcBef>
                <a:spcPts val="600"/>
              </a:spcBef>
              <a:spcAft>
                <a:spcPts val="0"/>
              </a:spcAft>
              <a:buClr>
                <a:schemeClr val="tx2"/>
              </a:buClr>
              <a:buSzPct val="73000"/>
              <a:tabLst/>
              <a:defRPr/>
            </a:pPr>
            <a:endParaRPr kumimoji="0" lang="en-US" sz="4000" b="1" i="0" u="none" strike="noStrike" kern="1200" cap="none" spc="0" normalizeH="0" baseline="0" noProof="0" dirty="0">
              <a:ln>
                <a:noFill/>
              </a:ln>
              <a:solidFill>
                <a:schemeClr val="tx1"/>
              </a:solidFill>
              <a:effectLst/>
              <a:uLnTx/>
              <a:uFillTx/>
              <a:latin typeface="Comic Sans MS" pitchFamily="66" charset="0"/>
            </a:endParaRPr>
          </a:p>
        </p:txBody>
      </p:sp>
      <p:pic>
        <p:nvPicPr>
          <p:cNvPr id="5122" name="Picture 2"/>
          <p:cNvPicPr>
            <a:picLocks noChangeAspect="1" noChangeArrowheads="1"/>
          </p:cNvPicPr>
          <p:nvPr/>
        </p:nvPicPr>
        <p:blipFill>
          <a:blip r:embed="rId3" cstate="print"/>
          <a:srcRect/>
          <a:stretch>
            <a:fillRect/>
          </a:stretch>
        </p:blipFill>
        <p:spPr bwMode="auto">
          <a:xfrm>
            <a:off x="609600" y="1371600"/>
            <a:ext cx="7543800" cy="5250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6EDD4F03-0817-453F-995C-A575FE6F2A41}" type="slidenum">
              <a:rPr lang="en-US" smtClean="0"/>
              <a:pPr/>
              <a:t>12</a:t>
            </a:fld>
            <a:endParaRPr lang="en-US" dirty="0"/>
          </a:p>
        </p:txBody>
      </p:sp>
    </p:spTree>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NMPH Services</a:t>
            </a:r>
          </a:p>
        </p:txBody>
      </p:sp>
      <p:sp>
        <p:nvSpPr>
          <p:cNvPr id="3" name="Text Placeholder 2"/>
          <p:cNvSpPr>
            <a:spLocks noGrp="1"/>
          </p:cNvSpPr>
          <p:nvPr>
            <p:ph type="body" idx="1"/>
          </p:nvPr>
        </p:nvSpPr>
        <p:spPr/>
        <p:txBody>
          <a:bodyPr/>
          <a:lstStyle/>
          <a:p>
            <a:r>
              <a:rPr lang="en-US" dirty="0"/>
              <a:t>Fitness Center</a:t>
            </a:r>
          </a:p>
        </p:txBody>
      </p:sp>
      <p:sp>
        <p:nvSpPr>
          <p:cNvPr id="4" name="Text Placeholder 3"/>
          <p:cNvSpPr>
            <a:spLocks noGrp="1"/>
          </p:cNvSpPr>
          <p:nvPr>
            <p:ph type="body" sz="half" idx="3"/>
          </p:nvPr>
        </p:nvSpPr>
        <p:spPr/>
        <p:txBody>
          <a:bodyPr/>
          <a:lstStyle/>
          <a:p>
            <a:r>
              <a:rPr lang="en-US" dirty="0"/>
              <a:t>Dental</a:t>
            </a:r>
          </a:p>
        </p:txBody>
      </p:sp>
      <p:pic>
        <p:nvPicPr>
          <p:cNvPr id="1026" name="Picture 2" descr="\\profileserver\profiles\lorettap\Desktop\Patrick Brown Hayes\Nimiipuu Health 131.tif"/>
          <p:cNvPicPr>
            <a:picLocks noGrp="1" noChangeAspect="1" noChangeArrowheads="1"/>
          </p:cNvPicPr>
          <p:nvPr>
            <p:ph sz="quarter" idx="2"/>
          </p:nvPr>
        </p:nvPicPr>
        <p:blipFill>
          <a:blip r:embed="rId3" cstate="print"/>
          <a:srcRect/>
          <a:stretch>
            <a:fillRect/>
          </a:stretch>
        </p:blipFill>
        <p:spPr bwMode="auto">
          <a:xfrm>
            <a:off x="457200" y="2068777"/>
            <a:ext cx="4040188" cy="2693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profileserver\profiles\lorettap\Desktop\Patrick Brown Hayes\Nimiipuu Health 111.tif"/>
          <p:cNvPicPr>
            <a:picLocks noGrp="1" noChangeAspect="1" noChangeArrowheads="1"/>
          </p:cNvPicPr>
          <p:nvPr>
            <p:ph sz="quarter" idx="4"/>
          </p:nvPr>
        </p:nvPicPr>
        <p:blipFill>
          <a:blip r:embed="rId4" cstate="print"/>
          <a:srcRect/>
          <a:stretch>
            <a:fillRect/>
          </a:stretch>
        </p:blipFill>
        <p:spPr bwMode="auto">
          <a:xfrm>
            <a:off x="4645025" y="2068248"/>
            <a:ext cx="4041775" cy="2694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6EDD4F03-0817-453F-995C-A575FE6F2A41}" type="slidenum">
              <a:rPr lang="en-US" smtClean="0"/>
              <a:pPr/>
              <a:t>13</a:t>
            </a:fld>
            <a:endParaRPr lang="en-US" dirty="0"/>
          </a:p>
        </p:txBody>
      </p:sp>
    </p:spTree>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Optometry </a:t>
            </a:r>
          </a:p>
        </p:txBody>
      </p:sp>
      <p:sp>
        <p:nvSpPr>
          <p:cNvPr id="3" name="Text Placeholder 2"/>
          <p:cNvSpPr>
            <a:spLocks noGrp="1"/>
          </p:cNvSpPr>
          <p:nvPr>
            <p:ph type="body" idx="1"/>
          </p:nvPr>
        </p:nvSpPr>
        <p:spPr/>
        <p:txBody>
          <a:bodyPr/>
          <a:lstStyle/>
          <a:p>
            <a:r>
              <a:rPr lang="en-US" dirty="0"/>
              <a:t>Dr. Huh</a:t>
            </a:r>
          </a:p>
        </p:txBody>
      </p:sp>
      <p:sp>
        <p:nvSpPr>
          <p:cNvPr id="4" name="Text Placeholder 3"/>
          <p:cNvSpPr>
            <a:spLocks noGrp="1"/>
          </p:cNvSpPr>
          <p:nvPr>
            <p:ph type="body" sz="half" idx="3"/>
          </p:nvPr>
        </p:nvSpPr>
        <p:spPr/>
        <p:txBody>
          <a:bodyPr/>
          <a:lstStyle/>
          <a:p>
            <a:r>
              <a:rPr lang="en-US" dirty="0"/>
              <a:t>Reception Area</a:t>
            </a:r>
          </a:p>
        </p:txBody>
      </p:sp>
      <p:pic>
        <p:nvPicPr>
          <p:cNvPr id="3074" name="Picture 2" descr="\\profileserver\profiles\lorettap\Desktop\Patrick Brown Hayes\Nimiipuu Health 96.tif"/>
          <p:cNvPicPr>
            <a:picLocks noGrp="1" noChangeAspect="1" noChangeArrowheads="1"/>
          </p:cNvPicPr>
          <p:nvPr>
            <p:ph sz="quarter" idx="2"/>
          </p:nvPr>
        </p:nvPicPr>
        <p:blipFill>
          <a:blip r:embed="rId3" cstate="print"/>
          <a:srcRect/>
          <a:stretch>
            <a:fillRect/>
          </a:stretch>
        </p:blipFill>
        <p:spPr bwMode="auto">
          <a:xfrm>
            <a:off x="457200" y="2068777"/>
            <a:ext cx="4040188" cy="2693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Inline image 1"/>
          <p:cNvPicPr>
            <a:picLocks noGrp="1" noChangeAspect="1" noChangeArrowheads="1"/>
          </p:cNvPicPr>
          <p:nvPr>
            <p:ph sz="quarter" idx="4"/>
          </p:nvPr>
        </p:nvPicPr>
        <p:blipFill>
          <a:blip r:embed="rId4" cstate="print"/>
          <a:srcRect/>
          <a:stretch>
            <a:fillRect/>
          </a:stretch>
        </p:blipFill>
        <p:spPr bwMode="auto">
          <a:xfrm>
            <a:off x="4724400" y="2057400"/>
            <a:ext cx="3790351"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6EDD4F03-0817-453F-995C-A575FE6F2A41}" type="slidenum">
              <a:rPr lang="en-US" smtClean="0"/>
              <a:pPr/>
              <a:t>14</a:t>
            </a:fld>
            <a:endParaRPr lang="en-US" dirty="0"/>
          </a:p>
        </p:txBody>
      </p:sp>
    </p:spTree>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tretch>
            <a:fillRect/>
          </a:stretch>
        </p:blipFill>
        <p:spPr bwMode="auto">
          <a:xfrm>
            <a:off x="533401" y="1447800"/>
            <a:ext cx="3048000" cy="3504017"/>
          </a:xfrm>
          <a:prstGeom prst="rect">
            <a:avLst/>
          </a:prstGeom>
          <a:ln w="88900" cap="sq" cmpd="thickThin">
            <a:solidFill>
              <a:srgbClr val="000000"/>
            </a:solidFill>
            <a:prstDash val="solid"/>
            <a:miter lim="800000"/>
          </a:ln>
          <a:effectLst>
            <a:innerShdw blurRad="76200">
              <a:srgbClr val="000000"/>
            </a:innerShdw>
          </a:effectLst>
        </p:spPr>
      </p:pic>
      <p:sp>
        <p:nvSpPr>
          <p:cNvPr id="9" name="Slide Number Placeholder 8"/>
          <p:cNvSpPr>
            <a:spLocks noGrp="1"/>
          </p:cNvSpPr>
          <p:nvPr>
            <p:ph type="sldNum" sz="quarter" idx="12"/>
          </p:nvPr>
        </p:nvSpPr>
        <p:spPr/>
        <p:txBody>
          <a:bodyPr/>
          <a:lstStyle/>
          <a:p>
            <a:fld id="{7C5A3E15-48A4-495C-8872-7974E9A57D89}" type="slidenum">
              <a:rPr lang="en-US" smtClean="0"/>
              <a:pPr/>
              <a:t>15</a:t>
            </a:fld>
            <a:endParaRPr lang="en-US" dirty="0"/>
          </a:p>
        </p:txBody>
      </p:sp>
      <p:sp>
        <p:nvSpPr>
          <p:cNvPr id="10" name="Title 9"/>
          <p:cNvSpPr>
            <a:spLocks noGrp="1"/>
          </p:cNvSpPr>
          <p:nvPr>
            <p:ph type="title"/>
          </p:nvPr>
        </p:nvSpPr>
        <p:spPr>
          <a:xfrm>
            <a:off x="457200" y="274638"/>
            <a:ext cx="6934200" cy="639762"/>
          </a:xfrm>
        </p:spPr>
        <p:txBody>
          <a:bodyPr>
            <a:normAutofit fontScale="90000"/>
          </a:bodyPr>
          <a:lstStyle/>
          <a:p>
            <a:r>
              <a:rPr lang="en-US" dirty="0"/>
              <a:t>Community Health Services</a:t>
            </a:r>
          </a:p>
        </p:txBody>
      </p:sp>
      <p:sp>
        <p:nvSpPr>
          <p:cNvPr id="7" name="Content Placeholder 6"/>
          <p:cNvSpPr>
            <a:spLocks noGrp="1"/>
          </p:cNvSpPr>
          <p:nvPr>
            <p:ph sz="quarter" idx="4294967295"/>
          </p:nvPr>
        </p:nvSpPr>
        <p:spPr>
          <a:xfrm>
            <a:off x="3733800" y="1295400"/>
            <a:ext cx="5410200" cy="5257800"/>
          </a:xfrm>
        </p:spPr>
        <p:txBody>
          <a:bodyPr>
            <a:normAutofit/>
          </a:bodyPr>
          <a:lstStyle/>
          <a:p>
            <a:r>
              <a:rPr lang="en-US" dirty="0"/>
              <a:t>Community Health Services</a:t>
            </a:r>
          </a:p>
          <a:p>
            <a:r>
              <a:rPr lang="en-US" dirty="0"/>
              <a:t>On-Site Mammograms through Lewiston’s St Joseph Medical Center –Quarterly</a:t>
            </a:r>
          </a:p>
          <a:p>
            <a:r>
              <a:rPr lang="en-US" dirty="0"/>
              <a:t>On-Site Blood Drive through Lewiston’s Blood Bank - Quarterly</a:t>
            </a:r>
          </a:p>
        </p:txBody>
      </p:sp>
      <p:sp>
        <p:nvSpPr>
          <p:cNvPr id="5" name="Rectangle 4"/>
          <p:cNvSpPr/>
          <p:nvPr/>
        </p:nvSpPr>
        <p:spPr>
          <a:xfrm>
            <a:off x="0" y="990600"/>
            <a:ext cx="9144000" cy="2286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8" name="Rectangle 7"/>
          <p:cNvSpPr/>
          <p:nvPr/>
        </p:nvSpPr>
        <p:spPr>
          <a:xfrm>
            <a:off x="2971800" y="5410200"/>
            <a:ext cx="5268077" cy="707886"/>
          </a:xfrm>
          <a:prstGeom prst="rect">
            <a:avLst/>
          </a:prstGeom>
        </p:spPr>
        <p:txBody>
          <a:bodyPr wrap="square">
            <a:spAutoFit/>
          </a:bodyPr>
          <a:lstStyle/>
          <a:p>
            <a:r>
              <a:rPr lang="en-US" sz="4000" b="1" dirty="0">
                <a:latin typeface="Comic Sans MS" pitchFamily="66" charset="0"/>
              </a:rPr>
              <a:t>On-Site Services</a:t>
            </a:r>
            <a:endParaRPr lang="en-US" sz="4000" dirty="0"/>
          </a:p>
        </p:txBody>
      </p:sp>
    </p:spTree>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idx="1"/>
          </p:nvPr>
        </p:nvSpPr>
        <p:spPr>
          <a:xfrm>
            <a:off x="838200" y="1481328"/>
            <a:ext cx="6248400" cy="4525963"/>
          </a:xfrm>
        </p:spPr>
        <p:txBody>
          <a:bodyPr/>
          <a:lstStyle/>
          <a:p>
            <a:pPr>
              <a:buNone/>
            </a:pPr>
            <a:endParaRPr lang="en-US" dirty="0"/>
          </a:p>
        </p:txBody>
      </p:sp>
      <p:sp>
        <p:nvSpPr>
          <p:cNvPr id="4" name="Title 3"/>
          <p:cNvSpPr>
            <a:spLocks noGrp="1"/>
          </p:cNvSpPr>
          <p:nvPr>
            <p:ph type="title"/>
          </p:nvPr>
        </p:nvSpPr>
        <p:spPr/>
        <p:txBody>
          <a:bodyPr>
            <a:normAutofit/>
          </a:bodyPr>
          <a:lstStyle/>
          <a:p>
            <a:r>
              <a:rPr lang="en-US" sz="6000" dirty="0"/>
              <a:t>Kamiah Clinic</a:t>
            </a:r>
          </a:p>
        </p:txBody>
      </p:sp>
      <p:pic>
        <p:nvPicPr>
          <p:cNvPr id="1026" name="Picture 2" descr="C:\Users\lorettap\AppData\Local\Microsoft\Windows\Temporary Internet Files\Content.Outlook\4CC5SEOM\kamiah facility.jpg"/>
          <p:cNvPicPr>
            <a:picLocks noChangeAspect="1" noChangeArrowheads="1"/>
          </p:cNvPicPr>
          <p:nvPr/>
        </p:nvPicPr>
        <p:blipFill>
          <a:blip r:embed="rId3" cstate="print">
            <a:lum bright="10000"/>
          </a:blip>
          <a:srcRect/>
          <a:stretch>
            <a:fillRect/>
          </a:stretch>
        </p:blipFill>
        <p:spPr bwMode="auto">
          <a:xfrm>
            <a:off x="762000" y="1371600"/>
            <a:ext cx="650240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6EDD4F03-0817-453F-995C-A575FE6F2A41}" type="slidenum">
              <a:rPr lang="en-US" smtClean="0"/>
              <a:pPr/>
              <a:t>16</a:t>
            </a:fld>
            <a:endParaRPr lang="en-US" dirty="0"/>
          </a:p>
        </p:txBody>
      </p:sp>
    </p:spTree>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381000" y="1828800"/>
            <a:ext cx="8229600" cy="3733800"/>
          </a:xfrm>
        </p:spPr>
        <p:style>
          <a:lnRef idx="2">
            <a:schemeClr val="accent5"/>
          </a:lnRef>
          <a:fillRef idx="1">
            <a:schemeClr val="lt1"/>
          </a:fillRef>
          <a:effectRef idx="0">
            <a:schemeClr val="accent5"/>
          </a:effectRef>
          <a:fontRef idx="minor">
            <a:schemeClr val="dk1"/>
          </a:fontRef>
        </p:style>
        <p:txBody>
          <a:bodyPr>
            <a:normAutofit/>
          </a:bodyPr>
          <a:lstStyle/>
          <a:p>
            <a:pPr algn="l">
              <a:buNone/>
            </a:pPr>
            <a:r>
              <a:rPr lang="en-US" sz="4800" dirty="0"/>
              <a:t>How We Started</a:t>
            </a:r>
          </a:p>
          <a:p>
            <a:pPr algn="l">
              <a:buFont typeface="Wingdings" pitchFamily="2" charset="2"/>
              <a:buChar char="v"/>
            </a:pPr>
            <a:r>
              <a:rPr lang="en-US" sz="4800" dirty="0"/>
              <a:t>	</a:t>
            </a:r>
            <a:r>
              <a:rPr lang="en-US" sz="4800" b="1" dirty="0"/>
              <a:t>1974-75</a:t>
            </a:r>
          </a:p>
          <a:p>
            <a:pPr algn="l">
              <a:buFont typeface="Wingdings" pitchFamily="2" charset="2"/>
              <a:buChar char="v"/>
            </a:pPr>
            <a:r>
              <a:rPr lang="en-US" sz="4800" b="1" dirty="0"/>
              <a:t> 	1994-95</a:t>
            </a:r>
          </a:p>
          <a:p>
            <a:pPr algn="l">
              <a:buFont typeface="Wingdings" pitchFamily="2" charset="2"/>
              <a:buChar char="v"/>
            </a:pPr>
            <a:r>
              <a:rPr lang="en-US" sz="4800" b="1" dirty="0"/>
              <a:t> 	2000	</a:t>
            </a:r>
          </a:p>
          <a:p>
            <a:pPr lvl="1"/>
            <a:endParaRPr lang="en-US" dirty="0"/>
          </a:p>
        </p:txBody>
      </p:sp>
      <p:sp>
        <p:nvSpPr>
          <p:cNvPr id="2" name="Title 1"/>
          <p:cNvSpPr>
            <a:spLocks noGrp="1"/>
          </p:cNvSpPr>
          <p:nvPr>
            <p:ph type="title"/>
          </p:nvPr>
        </p:nvSpPr>
        <p:spPr>
          <a:xfrm>
            <a:off x="457200" y="274638"/>
            <a:ext cx="8229600" cy="1630362"/>
          </a:xfrm>
        </p:spPr>
        <p:txBody>
          <a:bodyPr>
            <a:normAutofit/>
          </a:bodyPr>
          <a:lstStyle/>
          <a:p>
            <a:r>
              <a:rPr lang="en-US" sz="6000" dirty="0"/>
              <a:t>Kamiah Clinic</a:t>
            </a:r>
            <a:endParaRPr lang="en-US" sz="6000" b="1" dirty="0"/>
          </a:p>
        </p:txBody>
      </p:sp>
      <p:sp>
        <p:nvSpPr>
          <p:cNvPr id="4" name="Slide Number Placeholder 3"/>
          <p:cNvSpPr>
            <a:spLocks noGrp="1"/>
          </p:cNvSpPr>
          <p:nvPr>
            <p:ph type="sldNum" sz="quarter" idx="12"/>
          </p:nvPr>
        </p:nvSpPr>
        <p:spPr/>
        <p:txBody>
          <a:bodyPr/>
          <a:lstStyle/>
          <a:p>
            <a:fld id="{6EDD4F03-0817-453F-995C-A575FE6F2A41}" type="slidenum">
              <a:rPr lang="en-US" smtClean="0"/>
              <a:pPr/>
              <a:t>17</a:t>
            </a:fld>
            <a:endParaRPr lang="en-US" dirty="0"/>
          </a:p>
        </p:txBody>
      </p:sp>
    </p:spTree>
  </p:cSld>
  <p:clrMapOvr>
    <a:masterClrMapping/>
  </p:clrMapOvr>
  <p:transition spd="slow">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4191000" cy="685800"/>
          </a:xfrm>
        </p:spPr>
        <p:txBody>
          <a:bodyPr>
            <a:normAutofit fontScale="90000"/>
          </a:bodyPr>
          <a:lstStyle/>
          <a:p>
            <a:r>
              <a:rPr lang="en-US" b="1" dirty="0">
                <a:latin typeface="Comic Sans MS" pitchFamily="66" charset="0"/>
              </a:rPr>
              <a:t>Kamiah Clinic</a:t>
            </a:r>
          </a:p>
        </p:txBody>
      </p:sp>
      <p:pic>
        <p:nvPicPr>
          <p:cNvPr id="7" name="Picture 6" descr="DSCN4507.JPG"/>
          <p:cNvPicPr>
            <a:picLocks noChangeAspect="1"/>
          </p:cNvPicPr>
          <p:nvPr/>
        </p:nvPicPr>
        <p:blipFill>
          <a:blip r:embed="rId3" cstate="print"/>
          <a:stretch>
            <a:fillRect/>
          </a:stretch>
        </p:blipFill>
        <p:spPr>
          <a:xfrm>
            <a:off x="4800600" y="1447800"/>
            <a:ext cx="3641220" cy="2724549"/>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descr="DSCN4501.JPG"/>
          <p:cNvPicPr>
            <a:picLocks noChangeAspect="1"/>
          </p:cNvPicPr>
          <p:nvPr/>
        </p:nvPicPr>
        <p:blipFill>
          <a:blip r:embed="rId4" cstate="print"/>
          <a:stretch>
            <a:fillRect/>
          </a:stretch>
        </p:blipFill>
        <p:spPr>
          <a:xfrm>
            <a:off x="838200" y="3200400"/>
            <a:ext cx="4379007" cy="3276599"/>
          </a:xfrm>
          <a:prstGeom prst="rect">
            <a:avLst/>
          </a:prstGeom>
          <a:ln w="88900" cap="sq" cmpd="thickThin">
            <a:solidFill>
              <a:srgbClr val="000000"/>
            </a:solidFill>
            <a:prstDash val="solid"/>
            <a:miter lim="800000"/>
          </a:ln>
          <a:effectLst>
            <a:innerShdw blurRad="76200">
              <a:srgbClr val="000000"/>
            </a:innerShdw>
          </a:effectLst>
        </p:spPr>
      </p:pic>
      <p:sp>
        <p:nvSpPr>
          <p:cNvPr id="15" name="Rectangle 14"/>
          <p:cNvSpPr/>
          <p:nvPr/>
        </p:nvSpPr>
        <p:spPr>
          <a:xfrm>
            <a:off x="5486400" y="4876800"/>
            <a:ext cx="2943434"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a:ln w="11430"/>
                <a:effectLst>
                  <a:outerShdw blurRad="76200" dist="50800" dir="5400000" algn="tl" rotWithShape="0">
                    <a:srgbClr val="000000">
                      <a:alpha val="65000"/>
                    </a:srgbClr>
                  </a:outerShdw>
                </a:effectLst>
                <a:latin typeface="Comic Sans MS" pitchFamily="66" charset="0"/>
              </a:rPr>
              <a:t>Hours</a:t>
            </a:r>
          </a:p>
          <a:p>
            <a:pPr algn="ctr"/>
            <a:r>
              <a:rPr lang="en-US" b="1" cap="none" spc="50" dirty="0">
                <a:ln w="11430"/>
                <a:effectLst>
                  <a:outerShdw blurRad="76200" dist="50800" dir="5400000" algn="tl" rotWithShape="0">
                    <a:srgbClr val="000000">
                      <a:alpha val="65000"/>
                    </a:srgbClr>
                  </a:outerShdw>
                </a:effectLst>
                <a:latin typeface="Comic Sans MS" pitchFamily="66" charset="0"/>
              </a:rPr>
              <a:t>8am-5pm </a:t>
            </a:r>
            <a:r>
              <a:rPr lang="en-US" b="1" spc="50" dirty="0">
                <a:ln w="11430"/>
                <a:effectLst>
                  <a:outerShdw blurRad="76200" dist="50800" dir="5400000" algn="tl" rotWithShape="0">
                    <a:srgbClr val="000000">
                      <a:alpha val="65000"/>
                    </a:srgbClr>
                  </a:outerShdw>
                </a:effectLst>
                <a:latin typeface="Comic Sans MS" pitchFamily="66" charset="0"/>
              </a:rPr>
              <a:t>M</a:t>
            </a:r>
            <a:r>
              <a:rPr lang="en-US" b="1" cap="none" spc="50" dirty="0">
                <a:ln w="11430"/>
                <a:effectLst>
                  <a:outerShdw blurRad="76200" dist="50800" dir="5400000" algn="tl" rotWithShape="0">
                    <a:srgbClr val="000000">
                      <a:alpha val="65000"/>
                    </a:srgbClr>
                  </a:outerShdw>
                </a:effectLst>
                <a:latin typeface="Comic Sans MS" pitchFamily="66" charset="0"/>
              </a:rPr>
              <a:t>on-Fri</a:t>
            </a:r>
          </a:p>
          <a:p>
            <a:pPr algn="ctr"/>
            <a:r>
              <a:rPr lang="en-US" b="1" spc="50" dirty="0">
                <a:ln w="11430"/>
                <a:effectLst>
                  <a:outerShdw blurRad="76200" dist="50800" dir="5400000" algn="tl" rotWithShape="0">
                    <a:srgbClr val="000000">
                      <a:alpha val="65000"/>
                    </a:srgbClr>
                  </a:outerShdw>
                </a:effectLst>
                <a:latin typeface="Comic Sans MS" pitchFamily="66" charset="0"/>
              </a:rPr>
              <a:t>1pm-5pm Weds</a:t>
            </a:r>
          </a:p>
          <a:p>
            <a:pPr algn="ctr"/>
            <a:r>
              <a:rPr lang="en-US" b="1" cap="none" spc="50" dirty="0">
                <a:ln w="11430"/>
                <a:effectLst>
                  <a:outerShdw blurRad="76200" dist="50800" dir="5400000" algn="tl" rotWithShape="0">
                    <a:srgbClr val="000000">
                      <a:alpha val="65000"/>
                    </a:srgbClr>
                  </a:outerShdw>
                </a:effectLst>
                <a:latin typeface="Comic Sans MS" pitchFamily="66" charset="0"/>
              </a:rPr>
              <a:t>Closed 12pm-1pm Daily</a:t>
            </a:r>
          </a:p>
        </p:txBody>
      </p:sp>
      <p:sp>
        <p:nvSpPr>
          <p:cNvPr id="10" name="Rectangle 9"/>
          <p:cNvSpPr/>
          <p:nvPr/>
        </p:nvSpPr>
        <p:spPr>
          <a:xfrm>
            <a:off x="304800" y="1143000"/>
            <a:ext cx="8839200" cy="1524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9" name="Slide Number Placeholder 8"/>
          <p:cNvSpPr>
            <a:spLocks noGrp="1"/>
          </p:cNvSpPr>
          <p:nvPr>
            <p:ph type="sldNum" sz="quarter" idx="12"/>
          </p:nvPr>
        </p:nvSpPr>
        <p:spPr/>
        <p:txBody>
          <a:bodyPr/>
          <a:lstStyle/>
          <a:p>
            <a:fld id="{6EDD4F03-0817-453F-995C-A575FE6F2A41}" type="slidenum">
              <a:rPr lang="en-US" smtClean="0"/>
              <a:pPr/>
              <a:t>18</a:t>
            </a:fld>
            <a:endParaRPr lang="en-US" dirty="0"/>
          </a:p>
        </p:txBody>
      </p:sp>
    </p:spTree>
  </p:cSld>
  <p:clrMapOvr>
    <a:masterClrMapping/>
  </p:clrMapOvr>
  <p:transition spd="slow">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Kamiah Staff</a:t>
            </a:r>
          </a:p>
        </p:txBody>
      </p:sp>
      <p:pic>
        <p:nvPicPr>
          <p:cNvPr id="4098" name="Picture 2" descr="C:\Users\lorettap\AppData\Local\Microsoft\Windows\Temporary Internet Files\Content.Outlook\4CC5SEOM\received_10211366599472713.jpeg"/>
          <p:cNvPicPr>
            <a:picLocks noGrp="1" noChangeAspect="1" noChangeArrowheads="1"/>
          </p:cNvPicPr>
          <p:nvPr>
            <p:ph idx="1"/>
          </p:nvPr>
        </p:nvPicPr>
        <p:blipFill>
          <a:blip r:embed="rId3" cstate="print"/>
          <a:srcRect/>
          <a:stretch>
            <a:fillRect/>
          </a:stretch>
        </p:blipFill>
        <p:spPr bwMode="auto">
          <a:xfrm>
            <a:off x="1143000" y="1524000"/>
            <a:ext cx="6948403" cy="4525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6EDD4F03-0817-453F-995C-A575FE6F2A41}" type="slidenum">
              <a:rPr lang="en-US" smtClean="0"/>
              <a:pPr/>
              <a:t>19</a:t>
            </a:fld>
            <a:endParaRPr lang="en-US" dirty="0"/>
          </a:p>
        </p:txBody>
      </p:sp>
    </p:spTree>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boriginal"/>
          <p:cNvPicPr>
            <a:picLocks noChangeAspect="1" noChangeArrowheads="1"/>
          </p:cNvPicPr>
          <p:nvPr/>
        </p:nvPicPr>
        <p:blipFill>
          <a:blip r:embed="rId3" cstate="print"/>
          <a:srcRect/>
          <a:stretch>
            <a:fillRect/>
          </a:stretch>
        </p:blipFill>
        <p:spPr bwMode="auto">
          <a:xfrm>
            <a:off x="304800" y="209550"/>
            <a:ext cx="8610600" cy="645001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EDD4F03-0817-453F-995C-A575FE6F2A41}" type="slidenum">
              <a:rPr lang="en-US" smtClean="0"/>
              <a:pPr/>
              <a:t>2</a:t>
            </a:fld>
            <a:endParaRPr lang="en-US" dirty="0"/>
          </a:p>
        </p:txBody>
      </p:sp>
    </p:spTree>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ph rock sign 001.JPG"/>
          <p:cNvPicPr>
            <a:picLocks noChangeAspect="1"/>
          </p:cNvPicPr>
          <p:nvPr/>
        </p:nvPicPr>
        <p:blipFill>
          <a:blip r:embed="rId3" cstate="print">
            <a:lum contrast="20000"/>
          </a:blip>
          <a:stretch>
            <a:fillRect/>
          </a:stretch>
        </p:blipFill>
        <p:spPr>
          <a:xfrm>
            <a:off x="0" y="0"/>
            <a:ext cx="9144000" cy="6858000"/>
          </a:xfrm>
          <a:prstGeom prst="rect">
            <a:avLst/>
          </a:prstGeom>
        </p:spPr>
      </p:pic>
      <p:sp>
        <p:nvSpPr>
          <p:cNvPr id="7" name="Rectangle 6"/>
          <p:cNvSpPr/>
          <p:nvPr/>
        </p:nvSpPr>
        <p:spPr>
          <a:xfrm>
            <a:off x="1295400" y="5638800"/>
            <a:ext cx="662940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chemeClr val="accent2">
                      <a:lumMod val="7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Qe’ci’yew’yew</a:t>
            </a:r>
          </a:p>
        </p:txBody>
      </p:sp>
      <p:sp>
        <p:nvSpPr>
          <p:cNvPr id="4" name="Slide Number Placeholder 3"/>
          <p:cNvSpPr>
            <a:spLocks noGrp="1"/>
          </p:cNvSpPr>
          <p:nvPr>
            <p:ph type="sldNum" sz="quarter" idx="12"/>
          </p:nvPr>
        </p:nvSpPr>
        <p:spPr/>
        <p:txBody>
          <a:bodyPr/>
          <a:lstStyle/>
          <a:p>
            <a:fld id="{6EDD4F03-0817-453F-995C-A575FE6F2A41}" type="slidenum">
              <a:rPr lang="en-US" smtClean="0"/>
              <a:pPr/>
              <a:t>20</a:t>
            </a:fld>
            <a:endParaRPr lang="en-US" dirty="0"/>
          </a:p>
        </p:txBody>
      </p:sp>
    </p:spTree>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4005072"/>
          </a:xfrm>
        </p:spPr>
        <p:style>
          <a:lnRef idx="2">
            <a:schemeClr val="accent5"/>
          </a:lnRef>
          <a:fillRef idx="1">
            <a:schemeClr val="lt1"/>
          </a:fillRef>
          <a:effectRef idx="0">
            <a:schemeClr val="accent5"/>
          </a:effectRef>
          <a:fontRef idx="minor">
            <a:schemeClr val="dk1"/>
          </a:fontRef>
        </p:style>
        <p:txBody>
          <a:bodyPr/>
          <a:lstStyle/>
          <a:p>
            <a:r>
              <a:rPr lang="en-US" dirty="0"/>
              <a:t>The Nez Perce Reservation encompasses 770,000 acres which is located in central Idaho, includes counties: Nez Perce, Clearwater, Lewis and Latah.</a:t>
            </a:r>
          </a:p>
          <a:p>
            <a:r>
              <a:rPr lang="en-US" dirty="0"/>
              <a:t>Nez Perce ICC Territory</a:t>
            </a:r>
          </a:p>
          <a:p>
            <a:r>
              <a:rPr lang="en-US" dirty="0"/>
              <a:t>Nez Perce 1855 Reservation Boundary</a:t>
            </a:r>
          </a:p>
          <a:p>
            <a:r>
              <a:rPr lang="en-US" dirty="0"/>
              <a:t>Nez Perce 1863 Reservation Boundary</a:t>
            </a:r>
          </a:p>
        </p:txBody>
      </p:sp>
      <p:sp>
        <p:nvSpPr>
          <p:cNvPr id="2" name="Title 1"/>
          <p:cNvSpPr>
            <a:spLocks noGrp="1"/>
          </p:cNvSpPr>
          <p:nvPr>
            <p:ph type="title"/>
          </p:nvPr>
        </p:nvSpPr>
        <p:spPr/>
        <p:txBody>
          <a:bodyPr/>
          <a:lstStyle/>
          <a:p>
            <a:r>
              <a:rPr lang="en-US" b="1" dirty="0"/>
              <a:t>History</a:t>
            </a:r>
          </a:p>
        </p:txBody>
      </p:sp>
      <p:sp>
        <p:nvSpPr>
          <p:cNvPr id="4" name="Slide Number Placeholder 3"/>
          <p:cNvSpPr>
            <a:spLocks noGrp="1"/>
          </p:cNvSpPr>
          <p:nvPr>
            <p:ph type="sldNum" sz="quarter" idx="12"/>
          </p:nvPr>
        </p:nvSpPr>
        <p:spPr/>
        <p:txBody>
          <a:bodyPr/>
          <a:lstStyle/>
          <a:p>
            <a:fld id="{6EDD4F03-0817-453F-995C-A575FE6F2A41}" type="slidenum">
              <a:rPr lang="en-US" smtClean="0"/>
              <a:pPr/>
              <a:t>3</a:t>
            </a:fld>
            <a:endParaRPr lang="en-US" dirty="0"/>
          </a:p>
        </p:txBody>
      </p:sp>
    </p:spTree>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S"/>
          <p:cNvPicPr>
            <a:picLocks noChangeAspect="1" noChangeArrowheads="1"/>
          </p:cNvPicPr>
          <p:nvPr/>
        </p:nvPicPr>
        <p:blipFill>
          <a:blip r:embed="rId3" cstate="print"/>
          <a:srcRect/>
          <a:stretch>
            <a:fillRect/>
          </a:stretch>
        </p:blipFill>
        <p:spPr bwMode="auto">
          <a:xfrm>
            <a:off x="457200" y="304800"/>
            <a:ext cx="8334375" cy="62452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EDD4F03-0817-453F-995C-A575FE6F2A41}" type="slidenum">
              <a:rPr lang="en-US" smtClean="0"/>
              <a:pPr/>
              <a:t>4</a:t>
            </a:fld>
            <a:endParaRPr lang="en-US" dirty="0"/>
          </a:p>
        </p:txBody>
      </p:sp>
    </p:spTree>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C00000"/>
                </a:solidFill>
              </a:rPr>
              <a:t>Nez Perce Tribe</a:t>
            </a:r>
            <a:br>
              <a:rPr lang="en-US" dirty="0">
                <a:solidFill>
                  <a:srgbClr val="C00000"/>
                </a:solidFill>
              </a:rPr>
            </a:br>
            <a:r>
              <a:rPr lang="en-US" dirty="0">
                <a:solidFill>
                  <a:srgbClr val="C00000"/>
                </a:solidFill>
              </a:rPr>
              <a:t>Nimiipuu Health</a:t>
            </a:r>
          </a:p>
        </p:txBody>
      </p:sp>
      <p:pic>
        <p:nvPicPr>
          <p:cNvPr id="4" name="Picture 3" descr="Nimiipuu-Health-120.jpg"/>
          <p:cNvPicPr>
            <a:picLocks noChangeAspect="1"/>
          </p:cNvPicPr>
          <p:nvPr/>
        </p:nvPicPr>
        <p:blipFill>
          <a:blip r:embed="rId3" cstate="print"/>
          <a:stretch>
            <a:fillRect/>
          </a:stretch>
        </p:blipFill>
        <p:spPr>
          <a:xfrm>
            <a:off x="609600" y="2438400"/>
            <a:ext cx="7886700" cy="3154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AAHC2.png"/>
          <p:cNvPicPr>
            <a:picLocks noChangeAspect="1"/>
          </p:cNvPicPr>
          <p:nvPr/>
        </p:nvPicPr>
        <p:blipFill>
          <a:blip r:embed="rId4" cstate="print"/>
          <a:stretch>
            <a:fillRect/>
          </a:stretch>
        </p:blipFill>
        <p:spPr>
          <a:xfrm>
            <a:off x="6477000" y="609600"/>
            <a:ext cx="1924050" cy="1554633"/>
          </a:xfrm>
          <a:prstGeom prst="rect">
            <a:avLst/>
          </a:prstGeom>
        </p:spPr>
      </p:pic>
      <p:sp>
        <p:nvSpPr>
          <p:cNvPr id="7" name="Slide Number Placeholder 6"/>
          <p:cNvSpPr>
            <a:spLocks noGrp="1"/>
          </p:cNvSpPr>
          <p:nvPr>
            <p:ph type="sldNum" sz="quarter" idx="12"/>
          </p:nvPr>
        </p:nvSpPr>
        <p:spPr/>
        <p:txBody>
          <a:bodyPr/>
          <a:lstStyle/>
          <a:p>
            <a:fld id="{6EDD4F03-0817-453F-995C-A575FE6F2A41}" type="slidenum">
              <a:rPr lang="en-US" smtClean="0"/>
              <a:pPr/>
              <a:t>5</a:t>
            </a:fld>
            <a:endParaRPr lang="en-US" dirty="0"/>
          </a:p>
        </p:txBody>
      </p:sp>
    </p:spTree>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NMPH Front View</a:t>
            </a:r>
          </a:p>
        </p:txBody>
      </p:sp>
      <p:pic>
        <p:nvPicPr>
          <p:cNvPr id="2050" name="Picture 2" descr="\\profileserver\profiles\lorettap\Desktop\Patrick Brown Hayes\Nimiipuu Health 123.tif"/>
          <p:cNvPicPr>
            <a:picLocks noGrp="1" noChangeAspect="1" noChangeArrowheads="1"/>
          </p:cNvPicPr>
          <p:nvPr>
            <p:ph idx="1"/>
          </p:nvPr>
        </p:nvPicPr>
        <p:blipFill>
          <a:blip r:embed="rId3" cstate="print"/>
          <a:srcRect/>
          <a:stretch>
            <a:fillRect/>
          </a:stretch>
        </p:blipFill>
        <p:spPr bwMode="auto">
          <a:xfrm>
            <a:off x="1177528" y="1481138"/>
            <a:ext cx="6788943" cy="4525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6EDD4F03-0817-453F-995C-A575FE6F2A41}" type="slidenum">
              <a:rPr lang="en-US" smtClean="0"/>
              <a:pPr/>
              <a:t>6</a:t>
            </a:fld>
            <a:endParaRPr lang="en-US" dirty="0"/>
          </a:p>
        </p:txBody>
      </p:sp>
    </p:spTree>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57200" y="1295400"/>
            <a:ext cx="8229600" cy="4525963"/>
          </a:xfrm>
        </p:spPr>
        <p:style>
          <a:lnRef idx="2">
            <a:schemeClr val="accent5"/>
          </a:lnRef>
          <a:fillRef idx="1">
            <a:schemeClr val="lt1"/>
          </a:fillRef>
          <a:effectRef idx="0">
            <a:schemeClr val="accent5"/>
          </a:effectRef>
          <a:fontRef idx="minor">
            <a:schemeClr val="dk1"/>
          </a:fontRef>
        </p:style>
        <p:txBody>
          <a:bodyPr/>
          <a:lstStyle/>
          <a:p>
            <a:pPr algn="l"/>
            <a:r>
              <a:rPr lang="en-US" sz="6000" dirty="0"/>
              <a:t>How we started</a:t>
            </a:r>
          </a:p>
          <a:p>
            <a:pPr algn="l">
              <a:buFont typeface="Wingdings" pitchFamily="2" charset="2"/>
              <a:buChar char="v"/>
            </a:pPr>
            <a:r>
              <a:rPr lang="en-US" dirty="0"/>
              <a:t>	</a:t>
            </a:r>
            <a:r>
              <a:rPr lang="en-US" sz="4000" dirty="0"/>
              <a:t>1960</a:t>
            </a:r>
          </a:p>
          <a:p>
            <a:pPr algn="l">
              <a:buFont typeface="Wingdings" pitchFamily="2" charset="2"/>
              <a:buChar char="v"/>
            </a:pPr>
            <a:r>
              <a:rPr lang="en-US" sz="4000" dirty="0"/>
              <a:t>	1966-67</a:t>
            </a:r>
          </a:p>
          <a:p>
            <a:pPr algn="l">
              <a:buFont typeface="Wingdings" pitchFamily="2" charset="2"/>
              <a:buChar char="v"/>
            </a:pPr>
            <a:r>
              <a:rPr lang="en-US" sz="4000" dirty="0"/>
              <a:t>	1969</a:t>
            </a:r>
          </a:p>
          <a:p>
            <a:pPr algn="l">
              <a:buFont typeface="Wingdings" pitchFamily="2" charset="2"/>
              <a:buChar char="v"/>
            </a:pPr>
            <a:r>
              <a:rPr lang="en-US" sz="4000" dirty="0"/>
              <a:t>	1970</a:t>
            </a:r>
          </a:p>
          <a:p>
            <a:pPr algn="l">
              <a:buFont typeface="Wingdings" pitchFamily="2" charset="2"/>
              <a:buChar char="v"/>
            </a:pPr>
            <a:r>
              <a:rPr lang="en-US" sz="4000" dirty="0"/>
              <a:t>	1992</a:t>
            </a:r>
          </a:p>
          <a:p>
            <a:endParaRPr lang="en-US" dirty="0"/>
          </a:p>
        </p:txBody>
      </p:sp>
      <p:sp>
        <p:nvSpPr>
          <p:cNvPr id="2" name="Title 1"/>
          <p:cNvSpPr>
            <a:spLocks noGrp="1"/>
          </p:cNvSpPr>
          <p:nvPr>
            <p:ph type="title"/>
          </p:nvPr>
        </p:nvSpPr>
        <p:spPr/>
        <p:txBody>
          <a:bodyPr/>
          <a:lstStyle/>
          <a:p>
            <a:r>
              <a:rPr lang="en-US" b="1" dirty="0"/>
              <a:t>Lapwai Clinic</a:t>
            </a:r>
          </a:p>
        </p:txBody>
      </p:sp>
      <p:sp>
        <p:nvSpPr>
          <p:cNvPr id="4" name="Slide Number Placeholder 3"/>
          <p:cNvSpPr>
            <a:spLocks noGrp="1"/>
          </p:cNvSpPr>
          <p:nvPr>
            <p:ph type="sldNum" sz="quarter" idx="12"/>
          </p:nvPr>
        </p:nvSpPr>
        <p:spPr/>
        <p:txBody>
          <a:bodyPr/>
          <a:lstStyle/>
          <a:p>
            <a:fld id="{6EDD4F03-0817-453F-995C-A575FE6F2A41}" type="slidenum">
              <a:rPr lang="en-US" smtClean="0"/>
              <a:pPr/>
              <a:t>7</a:t>
            </a:fld>
            <a:endParaRPr lang="en-US" dirty="0"/>
          </a:p>
        </p:txBody>
      </p:sp>
    </p:spTree>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1219200"/>
            <a:ext cx="8839200" cy="2286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 name="Title 1"/>
          <p:cNvSpPr>
            <a:spLocks noGrp="1"/>
          </p:cNvSpPr>
          <p:nvPr>
            <p:ph type="title"/>
          </p:nvPr>
        </p:nvSpPr>
        <p:spPr>
          <a:xfrm>
            <a:off x="1600200" y="381000"/>
            <a:ext cx="3429000" cy="914400"/>
          </a:xfrm>
        </p:spPr>
        <p:txBody>
          <a:bodyPr/>
          <a:lstStyle/>
          <a:p>
            <a:r>
              <a:rPr lang="en-US" dirty="0">
                <a:latin typeface="Comic Sans MS" pitchFamily="66" charset="0"/>
              </a:rPr>
              <a:t>Lapwai Clinic</a:t>
            </a:r>
          </a:p>
        </p:txBody>
      </p:sp>
      <p:pic>
        <p:nvPicPr>
          <p:cNvPr id="9" name="Content Placeholder 8" descr="010.JPG"/>
          <p:cNvPicPr>
            <a:picLocks noGrp="1" noChangeAspect="1"/>
          </p:cNvPicPr>
          <p:nvPr>
            <p:ph idx="1"/>
          </p:nvPr>
        </p:nvPicPr>
        <p:blipFill>
          <a:blip r:embed="rId3" cstate="print">
            <a:lum bright="10000"/>
          </a:blip>
          <a:stretch>
            <a:fillRect/>
          </a:stretch>
        </p:blipFill>
        <p:spPr>
          <a:xfrm>
            <a:off x="381000" y="1447800"/>
            <a:ext cx="8369810" cy="5410200"/>
          </a:xfrm>
          <a:prstGeom prst="rect">
            <a:avLst/>
          </a:prstGeom>
          <a:ln>
            <a:noFill/>
          </a:ln>
          <a:effectLst>
            <a:outerShdw blurRad="190500" algn="tl" rotWithShape="0">
              <a:srgbClr val="000000">
                <a:alpha val="70000"/>
              </a:srgbClr>
            </a:outerShdw>
          </a:effectLst>
        </p:spPr>
      </p:pic>
      <p:sp>
        <p:nvSpPr>
          <p:cNvPr id="10" name="Rectangle 9"/>
          <p:cNvSpPr/>
          <p:nvPr/>
        </p:nvSpPr>
        <p:spPr>
          <a:xfrm>
            <a:off x="3200400" y="4495800"/>
            <a:ext cx="5158785"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effectLst>
                  <a:outerShdw blurRad="76200" dist="50800" dir="5400000" algn="tl" rotWithShape="0">
                    <a:srgbClr val="000000">
                      <a:alpha val="65000"/>
                    </a:srgbClr>
                  </a:outerShdw>
                </a:effectLst>
              </a:rPr>
              <a:t>Hours</a:t>
            </a:r>
          </a:p>
          <a:p>
            <a:pPr algn="ctr"/>
            <a:r>
              <a:rPr lang="en-US" sz="4000" b="1" spc="50" dirty="0">
                <a:ln w="11430"/>
                <a:effectLst>
                  <a:outerShdw blurRad="76200" dist="50800" dir="5400000" algn="tl" rotWithShape="0">
                    <a:srgbClr val="000000">
                      <a:alpha val="65000"/>
                    </a:srgbClr>
                  </a:outerShdw>
                </a:effectLst>
              </a:rPr>
              <a:t>8am-6pm Mon-Fri</a:t>
            </a:r>
          </a:p>
          <a:p>
            <a:pPr algn="ctr"/>
            <a:r>
              <a:rPr lang="en-US" sz="4000" b="1" spc="50" dirty="0">
                <a:ln w="11430"/>
                <a:effectLst>
                  <a:outerShdw blurRad="76200" dist="50800" dir="5400000" algn="tl" rotWithShape="0">
                    <a:srgbClr val="000000">
                      <a:alpha val="65000"/>
                    </a:srgbClr>
                  </a:outerShdw>
                </a:effectLst>
              </a:rPr>
              <a:t>1pm-6pm Weds</a:t>
            </a:r>
          </a:p>
        </p:txBody>
      </p:sp>
      <p:sp>
        <p:nvSpPr>
          <p:cNvPr id="11" name="Slide Number Placeholder 10"/>
          <p:cNvSpPr>
            <a:spLocks noGrp="1"/>
          </p:cNvSpPr>
          <p:nvPr>
            <p:ph type="sldNum" sz="quarter" idx="12"/>
          </p:nvPr>
        </p:nvSpPr>
        <p:spPr/>
        <p:txBody>
          <a:bodyPr/>
          <a:lstStyle/>
          <a:p>
            <a:fld id="{6EDD4F03-0817-453F-995C-A575FE6F2A41}" type="slidenum">
              <a:rPr lang="en-US" smtClean="0"/>
              <a:pPr/>
              <a:t>8</a:t>
            </a:fld>
            <a:endParaRPr lang="en-US" dirty="0"/>
          </a:p>
        </p:txBody>
      </p:sp>
    </p:spTree>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09800"/>
            <a:ext cx="8229600" cy="2819400"/>
          </a:xfrm>
        </p:spPr>
        <p:style>
          <a:lnRef idx="2">
            <a:schemeClr val="dk1"/>
          </a:lnRef>
          <a:fillRef idx="1">
            <a:schemeClr val="lt1"/>
          </a:fillRef>
          <a:effectRef idx="0">
            <a:schemeClr val="dk1"/>
          </a:effectRef>
          <a:fontRef idx="minor">
            <a:schemeClr val="dk1"/>
          </a:fontRef>
        </p:style>
        <p:txBody>
          <a:bodyPr/>
          <a:lstStyle/>
          <a:p>
            <a:pPr>
              <a:buFont typeface="Wingdings" pitchFamily="2" charset="2"/>
              <a:buChar char="§"/>
            </a:pPr>
            <a:r>
              <a:rPr lang="en-US" dirty="0"/>
              <a:t>Working on IPC (Improving Patient Care) and Medical Home Model</a:t>
            </a:r>
          </a:p>
          <a:p>
            <a:pPr lvl="1">
              <a:buFont typeface="Wingdings" pitchFamily="2" charset="2"/>
              <a:buChar char="§"/>
            </a:pPr>
            <a:r>
              <a:rPr lang="en-US" dirty="0"/>
              <a:t>Currently working on Policies &amp; Procedures</a:t>
            </a:r>
          </a:p>
          <a:p>
            <a:pPr lvl="1">
              <a:buFont typeface="Wingdings" pitchFamily="2" charset="2"/>
              <a:buChar char="§"/>
            </a:pPr>
            <a:r>
              <a:rPr lang="en-US" dirty="0"/>
              <a:t>Identifying Roles</a:t>
            </a:r>
          </a:p>
          <a:p>
            <a:pPr lvl="1">
              <a:buFont typeface="Wingdings" pitchFamily="2" charset="2"/>
              <a:buChar char="§"/>
            </a:pPr>
            <a:r>
              <a:rPr lang="en-US" dirty="0"/>
              <a:t>Education to Staff and Community</a:t>
            </a:r>
          </a:p>
        </p:txBody>
      </p:sp>
      <p:sp>
        <p:nvSpPr>
          <p:cNvPr id="3" name="Slide Number Placeholder 2"/>
          <p:cNvSpPr>
            <a:spLocks noGrp="1"/>
          </p:cNvSpPr>
          <p:nvPr>
            <p:ph type="sldNum" sz="quarter" idx="12"/>
          </p:nvPr>
        </p:nvSpPr>
        <p:spPr/>
        <p:txBody>
          <a:bodyPr/>
          <a:lstStyle/>
          <a:p>
            <a:fld id="{6EDD4F03-0817-453F-995C-A575FE6F2A41}" type="slidenum">
              <a:rPr lang="en-US" smtClean="0"/>
              <a:pPr/>
              <a:t>9</a:t>
            </a:fld>
            <a:endParaRPr lang="en-US" dirty="0"/>
          </a:p>
        </p:txBody>
      </p:sp>
      <p:sp>
        <p:nvSpPr>
          <p:cNvPr id="4" name="Title 3"/>
          <p:cNvSpPr>
            <a:spLocks noGrp="1"/>
          </p:cNvSpPr>
          <p:nvPr>
            <p:ph type="title"/>
          </p:nvPr>
        </p:nvSpPr>
        <p:spPr>
          <a:xfrm>
            <a:off x="457200" y="274638"/>
            <a:ext cx="8229600" cy="1477962"/>
          </a:xfrm>
        </p:spPr>
        <p:txBody>
          <a:bodyPr>
            <a:normAutofit/>
          </a:bodyPr>
          <a:lstStyle/>
          <a:p>
            <a:r>
              <a:rPr lang="en-US" dirty="0"/>
              <a:t>Current NMPH Projects &amp; Accomplishments</a:t>
            </a:r>
          </a:p>
        </p:txBody>
      </p:sp>
    </p:spTree>
  </p:cSld>
  <p:clrMapOvr>
    <a:masterClrMapping/>
  </p:clrMapOvr>
  <p:transition spd="slow">
    <p:dissolv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465</TotalTime>
  <Words>1592</Words>
  <Application>Microsoft Office PowerPoint</Application>
  <PresentationFormat>On-screen Show (4:3)</PresentationFormat>
  <Paragraphs>147</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vt:lpstr>
      <vt:lpstr>Comic Sans MS</vt:lpstr>
      <vt:lpstr>Lucida Sans Unicode</vt:lpstr>
      <vt:lpstr>Souvenir Lt BT</vt:lpstr>
      <vt:lpstr>Verdana</vt:lpstr>
      <vt:lpstr>Wingdings</vt:lpstr>
      <vt:lpstr>Wingdings 2</vt:lpstr>
      <vt:lpstr>Wingdings 3</vt:lpstr>
      <vt:lpstr>Concourse</vt:lpstr>
      <vt:lpstr>The Nez Perce Tribe</vt:lpstr>
      <vt:lpstr>PowerPoint Presentation</vt:lpstr>
      <vt:lpstr>History</vt:lpstr>
      <vt:lpstr>PowerPoint Presentation</vt:lpstr>
      <vt:lpstr>Nez Perce Tribe Nimiipuu Health</vt:lpstr>
      <vt:lpstr>NMPH Front View</vt:lpstr>
      <vt:lpstr>Lapwai Clinic</vt:lpstr>
      <vt:lpstr>Lapwai Clinic</vt:lpstr>
      <vt:lpstr>Current NMPH Projects &amp; Accomplishments</vt:lpstr>
      <vt:lpstr>Telemedicine Grant</vt:lpstr>
      <vt:lpstr>NMPH Staff</vt:lpstr>
      <vt:lpstr>PowerPoint Presentation</vt:lpstr>
      <vt:lpstr>NMPH Services</vt:lpstr>
      <vt:lpstr>Optometry </vt:lpstr>
      <vt:lpstr>Community Health Services</vt:lpstr>
      <vt:lpstr>Kamiah Clinic</vt:lpstr>
      <vt:lpstr>Kamiah Clinic</vt:lpstr>
      <vt:lpstr>Kamiah Clinic</vt:lpstr>
      <vt:lpstr>Kamiah Staff</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Nez Perce Tribe Nimiipuu Health</dc:title>
  <dc:creator>lorettap</dc:creator>
  <cp:lastModifiedBy>Sam Penney</cp:lastModifiedBy>
  <cp:revision>55</cp:revision>
  <dcterms:created xsi:type="dcterms:W3CDTF">2017-04-13T19:27:50Z</dcterms:created>
  <dcterms:modified xsi:type="dcterms:W3CDTF">2017-04-19T16:26:42Z</dcterms:modified>
</cp:coreProperties>
</file>