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notesSlides/notesSlide2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3.xml" ContentType="application/vnd.openxmlformats-officedocument.themeOverride+xml"/>
  <Override PartName="/ppt/notesSlides/notesSlide2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4.xml" ContentType="application/vnd.openxmlformats-officedocument.themeOverride+xml"/>
  <Override PartName="/ppt/notesSlides/notesSlide2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5.xml" ContentType="application/vnd.openxmlformats-officedocument.themeOverride+xml"/>
  <Override PartName="/ppt/notesSlides/notesSlide2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6.xml" ContentType="application/vnd.openxmlformats-officedocument.themeOverride+xml"/>
  <Override PartName="/ppt/notesSlides/notesSlide2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7.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84"/>
  </p:notesMasterIdLst>
  <p:sldIdLst>
    <p:sldId id="257" r:id="rId3"/>
    <p:sldId id="397" r:id="rId4"/>
    <p:sldId id="398" r:id="rId5"/>
    <p:sldId id="399" r:id="rId6"/>
    <p:sldId id="400" r:id="rId7"/>
    <p:sldId id="366" r:id="rId8"/>
    <p:sldId id="263" r:id="rId9"/>
    <p:sldId id="367" r:id="rId10"/>
    <p:sldId id="271" r:id="rId11"/>
    <p:sldId id="392" r:id="rId12"/>
    <p:sldId id="272" r:id="rId13"/>
    <p:sldId id="273" r:id="rId14"/>
    <p:sldId id="274" r:id="rId15"/>
    <p:sldId id="401" r:id="rId16"/>
    <p:sldId id="281" r:id="rId17"/>
    <p:sldId id="386" r:id="rId18"/>
    <p:sldId id="391" r:id="rId19"/>
    <p:sldId id="284" r:id="rId20"/>
    <p:sldId id="285" r:id="rId21"/>
    <p:sldId id="286" r:id="rId22"/>
    <p:sldId id="287" r:id="rId23"/>
    <p:sldId id="288" r:id="rId24"/>
    <p:sldId id="370" r:id="rId25"/>
    <p:sldId id="371" r:id="rId26"/>
    <p:sldId id="372" r:id="rId27"/>
    <p:sldId id="373" r:id="rId28"/>
    <p:sldId id="374" r:id="rId29"/>
    <p:sldId id="375" r:id="rId30"/>
    <p:sldId id="396" r:id="rId31"/>
    <p:sldId id="428" r:id="rId32"/>
    <p:sldId id="429" r:id="rId33"/>
    <p:sldId id="393" r:id="rId34"/>
    <p:sldId id="394" r:id="rId35"/>
    <p:sldId id="395" r:id="rId36"/>
    <p:sldId id="289" r:id="rId37"/>
    <p:sldId id="292" r:id="rId38"/>
    <p:sldId id="293" r:id="rId39"/>
    <p:sldId id="297" r:id="rId40"/>
    <p:sldId id="294" r:id="rId41"/>
    <p:sldId id="298" r:id="rId42"/>
    <p:sldId id="299" r:id="rId43"/>
    <p:sldId id="430" r:id="rId44"/>
    <p:sldId id="431" r:id="rId45"/>
    <p:sldId id="432" r:id="rId46"/>
    <p:sldId id="433" r:id="rId47"/>
    <p:sldId id="434" r:id="rId48"/>
    <p:sldId id="435" r:id="rId49"/>
    <p:sldId id="436" r:id="rId50"/>
    <p:sldId id="437" r:id="rId51"/>
    <p:sldId id="438" r:id="rId52"/>
    <p:sldId id="439" r:id="rId53"/>
    <p:sldId id="440" r:id="rId54"/>
    <p:sldId id="441" r:id="rId55"/>
    <p:sldId id="442" r:id="rId56"/>
    <p:sldId id="443" r:id="rId57"/>
    <p:sldId id="444" r:id="rId58"/>
    <p:sldId id="445" r:id="rId59"/>
    <p:sldId id="446" r:id="rId60"/>
    <p:sldId id="447" r:id="rId61"/>
    <p:sldId id="448" r:id="rId62"/>
    <p:sldId id="449" r:id="rId63"/>
    <p:sldId id="300" r:id="rId64"/>
    <p:sldId id="421" r:id="rId65"/>
    <p:sldId id="422" r:id="rId66"/>
    <p:sldId id="423" r:id="rId67"/>
    <p:sldId id="383" r:id="rId68"/>
    <p:sldId id="384" r:id="rId69"/>
    <p:sldId id="385" r:id="rId70"/>
    <p:sldId id="424" r:id="rId71"/>
    <p:sldId id="425" r:id="rId72"/>
    <p:sldId id="426" r:id="rId73"/>
    <p:sldId id="427" r:id="rId74"/>
    <p:sldId id="303" r:id="rId75"/>
    <p:sldId id="347" r:id="rId76"/>
    <p:sldId id="348" r:id="rId77"/>
    <p:sldId id="310" r:id="rId78"/>
    <p:sldId id="311" r:id="rId79"/>
    <p:sldId id="312" r:id="rId80"/>
    <p:sldId id="314" r:id="rId81"/>
    <p:sldId id="316" r:id="rId82"/>
    <p:sldId id="346" r:id="rId8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8" autoAdjust="0"/>
    <p:restoredTop sz="67125" autoAdjust="0"/>
  </p:normalViewPr>
  <p:slideViewPr>
    <p:cSldViewPr snapToGrid="0">
      <p:cViewPr varScale="1">
        <p:scale>
          <a:sx n="57" d="100"/>
          <a:sy n="57" d="100"/>
        </p:scale>
        <p:origin x="1371"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shatcher.PAIHB\Documents\EIS%20Conference\Western%20Regionals%20Presentations\Graph%20for%20presentation.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5.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6.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7.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shatcher.PAIHB\AppData\Roaming\Microsoft\Excel\Figures%20-%20Age-specific%20rates%20over%20time%20and%20by%20state%20(version%201).xlsb"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hatcher.PAIHB\AppData\Roaming\Microsoft\Excel\Figures%20-%20Age-specific%20rates%20over%20time%20and%20by%20state%20(version%201).xlsb"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hatcher.PAIHB\AppData\Roaming\Microsoft\Excel\Figures%20-%20Age-specific%20rates%20over%20time%20and%20by%20state%20(version%201).xlsb"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shatcher.PAIHB\AppData\Roaming\Microsoft\Excel\Figures%20-%20Age-specific%20rates%20over%20time%20and%20by%20state%20(version%201).xlsb"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3.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Sheet1!$B$3</c:f>
              <c:strCache>
                <c:ptCount val="1"/>
                <c:pt idx="0">
                  <c:v>Overall </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Sheet1!$A$4:$A$8</c:f>
              <c:numCache>
                <c:formatCode>General</c:formatCode>
                <c:ptCount val="5"/>
                <c:pt idx="0">
                  <c:v>2010</c:v>
                </c:pt>
                <c:pt idx="1">
                  <c:v>2011</c:v>
                </c:pt>
                <c:pt idx="2">
                  <c:v>2012</c:v>
                </c:pt>
                <c:pt idx="3">
                  <c:v>2013</c:v>
                </c:pt>
                <c:pt idx="4">
                  <c:v>2014</c:v>
                </c:pt>
              </c:numCache>
            </c:numRef>
          </c:cat>
          <c:val>
            <c:numRef>
              <c:f>Sheet1!$B$4:$B$8</c:f>
              <c:numCache>
                <c:formatCode>General</c:formatCode>
                <c:ptCount val="5"/>
                <c:pt idx="0">
                  <c:v>4.5599999999999996</c:v>
                </c:pt>
                <c:pt idx="1">
                  <c:v>4.8199999999999976</c:v>
                </c:pt>
                <c:pt idx="2">
                  <c:v>4.96</c:v>
                </c:pt>
                <c:pt idx="3">
                  <c:v>5.03</c:v>
                </c:pt>
                <c:pt idx="4">
                  <c:v>5.01</c:v>
                </c:pt>
              </c:numCache>
            </c:numRef>
          </c:val>
          <c:smooth val="0"/>
        </c:ser>
        <c:ser>
          <c:idx val="1"/>
          <c:order val="1"/>
          <c:tx>
            <c:strRef>
              <c:f>Sheet1!$C$3</c:f>
              <c:strCache>
                <c:ptCount val="1"/>
                <c:pt idx="0">
                  <c:v>White NH</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Sheet1!$A$4:$A$8</c:f>
              <c:numCache>
                <c:formatCode>General</c:formatCode>
                <c:ptCount val="5"/>
                <c:pt idx="0">
                  <c:v>2010</c:v>
                </c:pt>
                <c:pt idx="1">
                  <c:v>2011</c:v>
                </c:pt>
                <c:pt idx="2">
                  <c:v>2012</c:v>
                </c:pt>
                <c:pt idx="3">
                  <c:v>2013</c:v>
                </c:pt>
                <c:pt idx="4">
                  <c:v>2014</c:v>
                </c:pt>
              </c:numCache>
            </c:numRef>
          </c:cat>
          <c:val>
            <c:numRef>
              <c:f>Sheet1!$C$4:$C$8</c:f>
              <c:numCache>
                <c:formatCode>General</c:formatCode>
                <c:ptCount val="5"/>
                <c:pt idx="0">
                  <c:v>4.03</c:v>
                </c:pt>
                <c:pt idx="1">
                  <c:v>4.1899999999999986</c:v>
                </c:pt>
                <c:pt idx="2">
                  <c:v>4.3499999999999996</c:v>
                </c:pt>
                <c:pt idx="3">
                  <c:v>4.4000000000000004</c:v>
                </c:pt>
                <c:pt idx="4">
                  <c:v>4.46</c:v>
                </c:pt>
              </c:numCache>
            </c:numRef>
          </c:val>
          <c:smooth val="0"/>
        </c:ser>
        <c:ser>
          <c:idx val="2"/>
          <c:order val="2"/>
          <c:tx>
            <c:strRef>
              <c:f>Sheet1!$D$3</c:f>
              <c:strCache>
                <c:ptCount val="1"/>
                <c:pt idx="0">
                  <c:v>American Indian/Alaska Native</c:v>
                </c:pt>
              </c:strCache>
            </c:strRef>
          </c:tx>
          <c:spPr>
            <a:ln w="28575" cap="rnd">
              <a:solidFill>
                <a:schemeClr val="accent4"/>
              </a:solidFill>
              <a:round/>
            </a:ln>
            <a:effectLst/>
          </c:spPr>
          <c:marker>
            <c:symbol val="circle"/>
            <c:size val="5"/>
            <c:spPr>
              <a:solidFill>
                <a:srgbClr val="7030A0"/>
              </a:solidFill>
              <a:ln w="9525">
                <a:solidFill>
                  <a:srgbClr val="7030A0"/>
                </a:solidFill>
              </a:ln>
              <a:effectLst/>
            </c:spPr>
          </c:marker>
          <c:cat>
            <c:numRef>
              <c:f>Sheet1!$A$4:$A$8</c:f>
              <c:numCache>
                <c:formatCode>General</c:formatCode>
                <c:ptCount val="5"/>
                <c:pt idx="0">
                  <c:v>2010</c:v>
                </c:pt>
                <c:pt idx="1">
                  <c:v>2011</c:v>
                </c:pt>
                <c:pt idx="2">
                  <c:v>2012</c:v>
                </c:pt>
                <c:pt idx="3">
                  <c:v>2013</c:v>
                </c:pt>
                <c:pt idx="4">
                  <c:v>2014</c:v>
                </c:pt>
              </c:numCache>
            </c:numRef>
          </c:cat>
          <c:val>
            <c:numRef>
              <c:f>Sheet1!$D$4:$D$8</c:f>
              <c:numCache>
                <c:formatCode>General</c:formatCode>
                <c:ptCount val="5"/>
                <c:pt idx="0">
                  <c:v>9.9</c:v>
                </c:pt>
                <c:pt idx="1">
                  <c:v>10.61</c:v>
                </c:pt>
                <c:pt idx="2">
                  <c:v>11.81</c:v>
                </c:pt>
                <c:pt idx="3">
                  <c:v>12.22</c:v>
                </c:pt>
                <c:pt idx="4">
                  <c:v>11.2</c:v>
                </c:pt>
              </c:numCache>
            </c:numRef>
          </c:val>
          <c:smooth val="0"/>
        </c:ser>
        <c:dLbls>
          <c:showLegendKey val="0"/>
          <c:showVal val="0"/>
          <c:showCatName val="0"/>
          <c:showSerName val="0"/>
          <c:showPercent val="0"/>
          <c:showBubbleSize val="0"/>
        </c:dLbls>
        <c:marker val="1"/>
        <c:smooth val="0"/>
        <c:axId val="369512992"/>
        <c:axId val="370815432"/>
      </c:lineChart>
      <c:catAx>
        <c:axId val="369512992"/>
        <c:scaling>
          <c:orientation val="minMax"/>
        </c:scaling>
        <c:delete val="0"/>
        <c:axPos val="b"/>
        <c:numFmt formatCode="General" sourceLinked="1"/>
        <c:majorTickMark val="out"/>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370815432"/>
        <c:crosses val="autoZero"/>
        <c:auto val="1"/>
        <c:lblAlgn val="ctr"/>
        <c:lblOffset val="100"/>
        <c:noMultiLvlLbl val="0"/>
      </c:catAx>
      <c:valAx>
        <c:axId val="37081543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Calibri" panose="020F0502020204030204" pitchFamily="34" charset="0"/>
                    <a:ea typeface="+mn-ea"/>
                    <a:cs typeface="Calibri" panose="020F0502020204030204" pitchFamily="34" charset="0"/>
                  </a:defRPr>
                </a:pPr>
                <a:r>
                  <a:rPr lang="en-US" sz="1600" b="1" dirty="0" smtClean="0">
                    <a:solidFill>
                      <a:schemeClr val="tx1"/>
                    </a:solidFill>
                    <a:latin typeface="Calibri" panose="020F0502020204030204" pitchFamily="34" charset="0"/>
                    <a:cs typeface="Calibri" panose="020F0502020204030204" pitchFamily="34" charset="0"/>
                  </a:rPr>
                  <a:t>Age-adjusted</a:t>
                </a:r>
                <a:r>
                  <a:rPr lang="en-US" sz="1600" b="1" baseline="0" dirty="0" smtClean="0">
                    <a:solidFill>
                      <a:schemeClr val="tx1"/>
                    </a:solidFill>
                    <a:latin typeface="Calibri" panose="020F0502020204030204" pitchFamily="34" charset="0"/>
                    <a:cs typeface="Calibri" panose="020F0502020204030204" pitchFamily="34" charset="0"/>
                  </a:rPr>
                  <a:t> rate </a:t>
                </a:r>
                <a:r>
                  <a:rPr lang="en-US" sz="1600" b="1" dirty="0" smtClean="0">
                    <a:solidFill>
                      <a:schemeClr val="tx1"/>
                    </a:solidFill>
                    <a:latin typeface="Calibri" panose="020F0502020204030204" pitchFamily="34" charset="0"/>
                    <a:cs typeface="Calibri" panose="020F0502020204030204" pitchFamily="34" charset="0"/>
                  </a:rPr>
                  <a:t>per </a:t>
                </a:r>
                <a:r>
                  <a:rPr lang="en-US" sz="1600" b="1" dirty="0">
                    <a:solidFill>
                      <a:schemeClr val="tx1"/>
                    </a:solidFill>
                    <a:latin typeface="Calibri" panose="020F0502020204030204" pitchFamily="34" charset="0"/>
                    <a:cs typeface="Calibri" panose="020F0502020204030204" pitchFamily="34" charset="0"/>
                  </a:rPr>
                  <a:t>100,000</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solidFill>
            <a:sysClr val="window" lastClr="FFFFFF"/>
          </a:solidFill>
          <a:ln>
            <a:solidFill>
              <a:srgbClr val="000000"/>
            </a:solidFill>
          </a:ln>
          <a:effectLst/>
        </c:spPr>
        <c:txPr>
          <a:bodyPr rot="-60000000" spcFirstLastPara="1" vertOverflow="ellipsis" vert="horz" wrap="square" anchor="ctr" anchorCtr="1"/>
          <a:lstStyle/>
          <a:p>
            <a:pPr>
              <a:defRPr sz="16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3695129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37378551133001"/>
          <c:y val="4.5004579679773303E-2"/>
          <c:w val="0.84003805203380699"/>
          <c:h val="0.78855098205999696"/>
        </c:manualLayout>
      </c:layout>
      <c:barChart>
        <c:barDir val="col"/>
        <c:grouping val="clustered"/>
        <c:varyColors val="0"/>
        <c:ser>
          <c:idx val="0"/>
          <c:order val="0"/>
          <c:tx>
            <c:strRef>
              <c:f>Sheet2!$C$33</c:f>
              <c:strCache>
                <c:ptCount val="1"/>
                <c:pt idx="0">
                  <c:v>Rate</c:v>
                </c:pt>
              </c:strCache>
            </c:strRef>
          </c:tx>
          <c:spPr>
            <a:solidFill>
              <a:schemeClr val="accent1"/>
            </a:solidFill>
            <a:ln>
              <a:noFill/>
            </a:ln>
            <a:effectLst/>
          </c:spPr>
          <c:invertIfNegative val="0"/>
          <c:dPt>
            <c:idx val="0"/>
            <c:invertIfNegative val="0"/>
            <c:bubble3D val="0"/>
            <c:spPr>
              <a:solidFill>
                <a:srgbClr val="FF9933"/>
              </a:solidFill>
              <a:ln>
                <a:noFill/>
              </a:ln>
              <a:effectLst/>
            </c:spPr>
          </c:dPt>
          <c:dPt>
            <c:idx val="1"/>
            <c:invertIfNegative val="0"/>
            <c:bubble3D val="0"/>
            <c:spPr>
              <a:solidFill>
                <a:srgbClr val="FFFFFF">
                  <a:lumMod val="65000"/>
                </a:srgbClr>
              </a:solidFill>
              <a:ln>
                <a:noFill/>
              </a:ln>
              <a:effectLst/>
            </c:spPr>
          </c:dPt>
          <c:dPt>
            <c:idx val="2"/>
            <c:invertIfNegative val="0"/>
            <c:bubble3D val="0"/>
            <c:spPr>
              <a:solidFill>
                <a:srgbClr val="FF9933"/>
              </a:solidFill>
              <a:ln>
                <a:noFill/>
              </a:ln>
              <a:effectLst/>
            </c:spPr>
          </c:dPt>
          <c:dPt>
            <c:idx val="3"/>
            <c:invertIfNegative val="0"/>
            <c:bubble3D val="0"/>
            <c:spPr>
              <a:solidFill>
                <a:srgbClr val="FFFFFF">
                  <a:lumMod val="65000"/>
                </a:srgbClr>
              </a:solidFill>
              <a:ln>
                <a:noFill/>
              </a:ln>
              <a:effectLst/>
            </c:spPr>
          </c:dPt>
          <c:errBars>
            <c:errBarType val="both"/>
            <c:errValType val="cust"/>
            <c:noEndCap val="0"/>
            <c:plus>
              <c:numRef>
                <c:f>Sheet2!$G$34:$G$37</c:f>
                <c:numCache>
                  <c:formatCode>General</c:formatCode>
                  <c:ptCount val="4"/>
                  <c:pt idx="0">
                    <c:v>3.3000000000000012</c:v>
                  </c:pt>
                  <c:pt idx="1">
                    <c:v>0.18</c:v>
                  </c:pt>
                  <c:pt idx="2">
                    <c:v>4.2999999999999972</c:v>
                  </c:pt>
                  <c:pt idx="3">
                    <c:v>0.27999999999999903</c:v>
                  </c:pt>
                </c:numCache>
              </c:numRef>
            </c:plus>
            <c:minus>
              <c:numRef>
                <c:f>Sheet2!$F$34:$F$37</c:f>
                <c:numCache>
                  <c:formatCode>General</c:formatCode>
                  <c:ptCount val="4"/>
                  <c:pt idx="0">
                    <c:v>2.9</c:v>
                  </c:pt>
                  <c:pt idx="1">
                    <c:v>0.17</c:v>
                  </c:pt>
                  <c:pt idx="2">
                    <c:v>3.7000000000000028</c:v>
                  </c:pt>
                  <c:pt idx="3">
                    <c:v>0.27</c:v>
                  </c:pt>
                </c:numCache>
              </c:numRef>
            </c:minus>
            <c:spPr>
              <a:noFill/>
              <a:ln w="9525" cap="flat" cmpd="sng" algn="ctr">
                <a:solidFill>
                  <a:srgbClr val="000000"/>
                </a:solidFill>
                <a:round/>
              </a:ln>
              <a:effectLst/>
            </c:spPr>
          </c:errBars>
          <c:cat>
            <c:multiLvlStrRef>
              <c:f>Sheet2!$A$34:$B$37</c:f>
              <c:multiLvlStrCache>
                <c:ptCount val="4"/>
                <c:lvl>
                  <c:pt idx="0">
                    <c:v>AI/AN</c:v>
                  </c:pt>
                  <c:pt idx="1">
                    <c:v>NHW</c:v>
                  </c:pt>
                  <c:pt idx="2">
                    <c:v>AI/AN</c:v>
                  </c:pt>
                  <c:pt idx="3">
                    <c:v>NHW</c:v>
                  </c:pt>
                </c:lvl>
                <c:lvl>
                  <c:pt idx="0">
                    <c:v>Female</c:v>
                  </c:pt>
                  <c:pt idx="2">
                    <c:v>Male</c:v>
                  </c:pt>
                </c:lvl>
              </c:multiLvlStrCache>
            </c:multiLvlStrRef>
          </c:cat>
          <c:val>
            <c:numRef>
              <c:f>Sheet2!$C$34:$C$37</c:f>
              <c:numCache>
                <c:formatCode>General</c:formatCode>
                <c:ptCount val="4"/>
                <c:pt idx="0">
                  <c:v>15.5</c:v>
                </c:pt>
                <c:pt idx="1">
                  <c:v>3.41</c:v>
                </c:pt>
                <c:pt idx="2">
                  <c:v>24.1</c:v>
                </c:pt>
                <c:pt idx="3">
                  <c:v>8.48</c:v>
                </c:pt>
              </c:numCache>
            </c:numRef>
          </c:val>
        </c:ser>
        <c:dLbls>
          <c:showLegendKey val="0"/>
          <c:showVal val="0"/>
          <c:showCatName val="0"/>
          <c:showSerName val="0"/>
          <c:showPercent val="0"/>
          <c:showBubbleSize val="0"/>
        </c:dLbls>
        <c:gapWidth val="219"/>
        <c:overlap val="-27"/>
        <c:axId val="371434248"/>
        <c:axId val="371435424"/>
      </c:barChart>
      <c:catAx>
        <c:axId val="371434248"/>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1435424"/>
        <c:crosses val="autoZero"/>
        <c:auto val="1"/>
        <c:lblAlgn val="ctr"/>
        <c:lblOffset val="100"/>
        <c:noMultiLvlLbl val="0"/>
      </c:catAx>
      <c:valAx>
        <c:axId val="371435424"/>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r>
                  <a:rPr lang="en-US" sz="1600" b="1" dirty="0" smtClean="0">
                    <a:solidFill>
                      <a:srgbClr val="000000"/>
                    </a:solidFill>
                    <a:latin typeface="Calibri" panose="020F0502020204030204" pitchFamily="34" charset="0"/>
                    <a:cs typeface="Calibri" panose="020F0502020204030204" pitchFamily="34" charset="0"/>
                  </a:rPr>
                  <a:t>Rate per 100,000</a:t>
                </a:r>
                <a:endParaRPr lang="en-US" sz="1600" b="1" dirty="0">
                  <a:solidFill>
                    <a:srgbClr val="000000"/>
                  </a:solidFill>
                  <a:latin typeface="Calibri" panose="020F0502020204030204" pitchFamily="34" charset="0"/>
                  <a:cs typeface="Calibri" panose="020F0502020204030204" pitchFamily="34" charset="0"/>
                </a:endParaRPr>
              </a:p>
            </c:rich>
          </c:tx>
          <c:layout>
            <c:manualLayout>
              <c:xMode val="edge"/>
              <c:yMode val="edge"/>
              <c:x val="3.14009635707099E-2"/>
              <c:y val="0.2695289766079400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1434248"/>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37378551133001"/>
          <c:y val="4.5004579679773303E-2"/>
          <c:w val="0.84003805203380699"/>
          <c:h val="0.78855098205999696"/>
        </c:manualLayout>
      </c:layout>
      <c:barChart>
        <c:barDir val="col"/>
        <c:grouping val="clustered"/>
        <c:varyColors val="0"/>
        <c:ser>
          <c:idx val="0"/>
          <c:order val="0"/>
          <c:tx>
            <c:strRef>
              <c:f>Sheet2!$C$33</c:f>
              <c:strCache>
                <c:ptCount val="1"/>
                <c:pt idx="0">
                  <c:v>Rate</c:v>
                </c:pt>
              </c:strCache>
            </c:strRef>
          </c:tx>
          <c:spPr>
            <a:solidFill>
              <a:schemeClr val="accent1"/>
            </a:solidFill>
            <a:ln>
              <a:noFill/>
            </a:ln>
            <a:effectLst/>
          </c:spPr>
          <c:invertIfNegative val="0"/>
          <c:dPt>
            <c:idx val="0"/>
            <c:invertIfNegative val="0"/>
            <c:bubble3D val="0"/>
            <c:spPr>
              <a:solidFill>
                <a:srgbClr val="FF9933"/>
              </a:solidFill>
              <a:ln>
                <a:noFill/>
              </a:ln>
              <a:effectLst/>
            </c:spPr>
          </c:dPt>
          <c:dPt>
            <c:idx val="1"/>
            <c:invertIfNegative val="0"/>
            <c:bubble3D val="0"/>
            <c:spPr>
              <a:solidFill>
                <a:srgbClr val="FFFFFF">
                  <a:lumMod val="65000"/>
                </a:srgbClr>
              </a:solidFill>
              <a:ln>
                <a:noFill/>
              </a:ln>
              <a:effectLst/>
            </c:spPr>
          </c:dPt>
          <c:dPt>
            <c:idx val="2"/>
            <c:invertIfNegative val="0"/>
            <c:bubble3D val="0"/>
            <c:spPr>
              <a:solidFill>
                <a:srgbClr val="FF9933"/>
              </a:solidFill>
              <a:ln>
                <a:noFill/>
              </a:ln>
              <a:effectLst/>
            </c:spPr>
          </c:dPt>
          <c:dPt>
            <c:idx val="3"/>
            <c:invertIfNegative val="0"/>
            <c:bubble3D val="0"/>
            <c:spPr>
              <a:solidFill>
                <a:srgbClr val="FFFFFF">
                  <a:lumMod val="65000"/>
                </a:srgbClr>
              </a:solidFill>
              <a:ln>
                <a:noFill/>
              </a:ln>
              <a:effectLst/>
            </c:spPr>
          </c:dPt>
          <c:errBars>
            <c:errBarType val="both"/>
            <c:errValType val="cust"/>
            <c:noEndCap val="0"/>
            <c:plus>
              <c:numRef>
                <c:f>Sheet2!$G$34:$G$37</c:f>
                <c:numCache>
                  <c:formatCode>General</c:formatCode>
                  <c:ptCount val="4"/>
                  <c:pt idx="0">
                    <c:v>3.3000000000000012</c:v>
                  </c:pt>
                  <c:pt idx="1">
                    <c:v>0.18</c:v>
                  </c:pt>
                  <c:pt idx="2">
                    <c:v>4.2999999999999972</c:v>
                  </c:pt>
                  <c:pt idx="3">
                    <c:v>0.27999999999999903</c:v>
                  </c:pt>
                </c:numCache>
              </c:numRef>
            </c:plus>
            <c:minus>
              <c:numRef>
                <c:f>Sheet2!$F$34:$F$37</c:f>
                <c:numCache>
                  <c:formatCode>General</c:formatCode>
                  <c:ptCount val="4"/>
                  <c:pt idx="0">
                    <c:v>2.9</c:v>
                  </c:pt>
                  <c:pt idx="1">
                    <c:v>0.17</c:v>
                  </c:pt>
                  <c:pt idx="2">
                    <c:v>3.7000000000000028</c:v>
                  </c:pt>
                  <c:pt idx="3">
                    <c:v>0.27</c:v>
                  </c:pt>
                </c:numCache>
              </c:numRef>
            </c:minus>
            <c:spPr>
              <a:noFill/>
              <a:ln w="9525" cap="flat" cmpd="sng" algn="ctr">
                <a:solidFill>
                  <a:srgbClr val="000000"/>
                </a:solidFill>
                <a:round/>
              </a:ln>
              <a:effectLst/>
            </c:spPr>
          </c:errBars>
          <c:cat>
            <c:multiLvlStrRef>
              <c:f>Sheet2!$A$34:$B$37</c:f>
              <c:multiLvlStrCache>
                <c:ptCount val="4"/>
                <c:lvl>
                  <c:pt idx="0">
                    <c:v>AI/AN</c:v>
                  </c:pt>
                  <c:pt idx="1">
                    <c:v>NHW</c:v>
                  </c:pt>
                  <c:pt idx="2">
                    <c:v>AI/AN</c:v>
                  </c:pt>
                  <c:pt idx="3">
                    <c:v>NHW</c:v>
                  </c:pt>
                </c:lvl>
                <c:lvl>
                  <c:pt idx="0">
                    <c:v>Female</c:v>
                  </c:pt>
                  <c:pt idx="2">
                    <c:v>Male</c:v>
                  </c:pt>
                </c:lvl>
              </c:multiLvlStrCache>
            </c:multiLvlStrRef>
          </c:cat>
          <c:val>
            <c:numRef>
              <c:f>Sheet2!$C$34:$C$37</c:f>
              <c:numCache>
                <c:formatCode>General</c:formatCode>
                <c:ptCount val="4"/>
                <c:pt idx="0">
                  <c:v>15.5</c:v>
                </c:pt>
                <c:pt idx="1">
                  <c:v>3.41</c:v>
                </c:pt>
                <c:pt idx="2">
                  <c:v>24.1</c:v>
                </c:pt>
                <c:pt idx="3">
                  <c:v>8.48</c:v>
                </c:pt>
              </c:numCache>
            </c:numRef>
          </c:val>
        </c:ser>
        <c:dLbls>
          <c:showLegendKey val="0"/>
          <c:showVal val="0"/>
          <c:showCatName val="0"/>
          <c:showSerName val="0"/>
          <c:showPercent val="0"/>
          <c:showBubbleSize val="0"/>
        </c:dLbls>
        <c:gapWidth val="219"/>
        <c:overlap val="-27"/>
        <c:axId val="372562512"/>
        <c:axId val="372566824"/>
      </c:barChart>
      <c:catAx>
        <c:axId val="372562512"/>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2566824"/>
        <c:crosses val="autoZero"/>
        <c:auto val="1"/>
        <c:lblAlgn val="ctr"/>
        <c:lblOffset val="100"/>
        <c:noMultiLvlLbl val="0"/>
      </c:catAx>
      <c:valAx>
        <c:axId val="372566824"/>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r>
                  <a:rPr lang="en-US" sz="1600" b="1" dirty="0" smtClean="0">
                    <a:solidFill>
                      <a:srgbClr val="000000"/>
                    </a:solidFill>
                    <a:latin typeface="Calibri" panose="020F0502020204030204" pitchFamily="34" charset="0"/>
                    <a:cs typeface="Calibri" panose="020F0502020204030204" pitchFamily="34" charset="0"/>
                  </a:rPr>
                  <a:t>Rate per 100,000</a:t>
                </a:r>
                <a:endParaRPr lang="en-US" sz="1600" b="1" dirty="0">
                  <a:solidFill>
                    <a:srgbClr val="000000"/>
                  </a:solidFill>
                  <a:latin typeface="Calibri" panose="020F0502020204030204" pitchFamily="34" charset="0"/>
                  <a:cs typeface="Calibri" panose="020F0502020204030204" pitchFamily="34" charset="0"/>
                </a:endParaRPr>
              </a:p>
            </c:rich>
          </c:tx>
          <c:layout>
            <c:manualLayout>
              <c:xMode val="edge"/>
              <c:yMode val="edge"/>
              <c:x val="3.14009635707099E-2"/>
              <c:y val="0.2695289766079400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256251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37378551133001"/>
          <c:y val="4.5004579679773303E-2"/>
          <c:w val="0.84003805203380699"/>
          <c:h val="0.78855098205999696"/>
        </c:manualLayout>
      </c:layout>
      <c:barChart>
        <c:barDir val="col"/>
        <c:grouping val="clustered"/>
        <c:varyColors val="0"/>
        <c:ser>
          <c:idx val="0"/>
          <c:order val="0"/>
          <c:tx>
            <c:strRef>
              <c:f>Sheet2!$C$33</c:f>
              <c:strCache>
                <c:ptCount val="1"/>
                <c:pt idx="0">
                  <c:v>Rate</c:v>
                </c:pt>
              </c:strCache>
            </c:strRef>
          </c:tx>
          <c:spPr>
            <a:solidFill>
              <a:schemeClr val="accent1"/>
            </a:solidFill>
            <a:ln>
              <a:noFill/>
            </a:ln>
            <a:effectLst/>
          </c:spPr>
          <c:invertIfNegative val="0"/>
          <c:dPt>
            <c:idx val="0"/>
            <c:invertIfNegative val="0"/>
            <c:bubble3D val="0"/>
            <c:spPr>
              <a:solidFill>
                <a:srgbClr val="FF9933"/>
              </a:solidFill>
              <a:ln>
                <a:noFill/>
              </a:ln>
              <a:effectLst/>
            </c:spPr>
          </c:dPt>
          <c:dPt>
            <c:idx val="1"/>
            <c:invertIfNegative val="0"/>
            <c:bubble3D val="0"/>
            <c:spPr>
              <a:solidFill>
                <a:srgbClr val="FFFFFF">
                  <a:lumMod val="65000"/>
                </a:srgbClr>
              </a:solidFill>
              <a:ln>
                <a:noFill/>
              </a:ln>
              <a:effectLst/>
            </c:spPr>
          </c:dPt>
          <c:dPt>
            <c:idx val="2"/>
            <c:invertIfNegative val="0"/>
            <c:bubble3D val="0"/>
            <c:spPr>
              <a:solidFill>
                <a:srgbClr val="FF9933"/>
              </a:solidFill>
              <a:ln>
                <a:noFill/>
              </a:ln>
              <a:effectLst/>
            </c:spPr>
          </c:dPt>
          <c:dPt>
            <c:idx val="3"/>
            <c:invertIfNegative val="0"/>
            <c:bubble3D val="0"/>
            <c:spPr>
              <a:solidFill>
                <a:srgbClr val="FFFFFF">
                  <a:lumMod val="65000"/>
                </a:srgbClr>
              </a:solidFill>
              <a:ln>
                <a:noFill/>
              </a:ln>
              <a:effectLst/>
            </c:spPr>
          </c:dPt>
          <c:errBars>
            <c:errBarType val="both"/>
            <c:errValType val="cust"/>
            <c:noEndCap val="0"/>
            <c:plus>
              <c:numRef>
                <c:f>Sheet2!$G$34:$G$37</c:f>
                <c:numCache>
                  <c:formatCode>General</c:formatCode>
                  <c:ptCount val="4"/>
                  <c:pt idx="0">
                    <c:v>3.3000000000000012</c:v>
                  </c:pt>
                  <c:pt idx="1">
                    <c:v>0.18</c:v>
                  </c:pt>
                  <c:pt idx="2">
                    <c:v>4.2999999999999972</c:v>
                  </c:pt>
                  <c:pt idx="3">
                    <c:v>0.27999999999999903</c:v>
                  </c:pt>
                </c:numCache>
              </c:numRef>
            </c:plus>
            <c:minus>
              <c:numRef>
                <c:f>Sheet2!$F$34:$F$37</c:f>
                <c:numCache>
                  <c:formatCode>General</c:formatCode>
                  <c:ptCount val="4"/>
                  <c:pt idx="0">
                    <c:v>2.9</c:v>
                  </c:pt>
                  <c:pt idx="1">
                    <c:v>0.17</c:v>
                  </c:pt>
                  <c:pt idx="2">
                    <c:v>3.7000000000000028</c:v>
                  </c:pt>
                  <c:pt idx="3">
                    <c:v>0.27</c:v>
                  </c:pt>
                </c:numCache>
              </c:numRef>
            </c:minus>
            <c:spPr>
              <a:noFill/>
              <a:ln w="9525" cap="flat" cmpd="sng" algn="ctr">
                <a:solidFill>
                  <a:srgbClr val="000000"/>
                </a:solidFill>
                <a:round/>
              </a:ln>
              <a:effectLst/>
            </c:spPr>
          </c:errBars>
          <c:cat>
            <c:multiLvlStrRef>
              <c:f>Sheet2!$A$34:$B$37</c:f>
              <c:multiLvlStrCache>
                <c:ptCount val="4"/>
                <c:lvl>
                  <c:pt idx="0">
                    <c:v>AI/AN</c:v>
                  </c:pt>
                  <c:pt idx="1">
                    <c:v>NHW</c:v>
                  </c:pt>
                  <c:pt idx="2">
                    <c:v>AI/AN</c:v>
                  </c:pt>
                  <c:pt idx="3">
                    <c:v>NHW</c:v>
                  </c:pt>
                </c:lvl>
                <c:lvl>
                  <c:pt idx="0">
                    <c:v>Female</c:v>
                  </c:pt>
                  <c:pt idx="2">
                    <c:v>Male</c:v>
                  </c:pt>
                </c:lvl>
              </c:multiLvlStrCache>
            </c:multiLvlStrRef>
          </c:cat>
          <c:val>
            <c:numRef>
              <c:f>Sheet2!$C$34:$C$37</c:f>
              <c:numCache>
                <c:formatCode>General</c:formatCode>
                <c:ptCount val="4"/>
                <c:pt idx="0">
                  <c:v>15.5</c:v>
                </c:pt>
                <c:pt idx="1">
                  <c:v>3.41</c:v>
                </c:pt>
                <c:pt idx="2">
                  <c:v>24.1</c:v>
                </c:pt>
                <c:pt idx="3">
                  <c:v>8.48</c:v>
                </c:pt>
              </c:numCache>
            </c:numRef>
          </c:val>
        </c:ser>
        <c:dLbls>
          <c:showLegendKey val="0"/>
          <c:showVal val="0"/>
          <c:showCatName val="0"/>
          <c:showSerName val="0"/>
          <c:showPercent val="0"/>
          <c:showBubbleSize val="0"/>
        </c:dLbls>
        <c:gapWidth val="219"/>
        <c:overlap val="-27"/>
        <c:axId val="372565648"/>
        <c:axId val="372562904"/>
      </c:barChart>
      <c:catAx>
        <c:axId val="372565648"/>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2562904"/>
        <c:crosses val="autoZero"/>
        <c:auto val="1"/>
        <c:lblAlgn val="ctr"/>
        <c:lblOffset val="100"/>
        <c:noMultiLvlLbl val="0"/>
      </c:catAx>
      <c:valAx>
        <c:axId val="372562904"/>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r>
                  <a:rPr lang="en-US" sz="1600" b="1" dirty="0" smtClean="0">
                    <a:solidFill>
                      <a:srgbClr val="000000"/>
                    </a:solidFill>
                    <a:latin typeface="Calibri" panose="020F0502020204030204" pitchFamily="34" charset="0"/>
                    <a:cs typeface="Calibri" panose="020F0502020204030204" pitchFamily="34" charset="0"/>
                  </a:rPr>
                  <a:t>Rate per 100,000</a:t>
                </a:r>
                <a:endParaRPr lang="en-US" sz="1600" b="1" dirty="0">
                  <a:solidFill>
                    <a:srgbClr val="000000"/>
                  </a:solidFill>
                  <a:latin typeface="Calibri" panose="020F0502020204030204" pitchFamily="34" charset="0"/>
                  <a:cs typeface="Calibri" panose="020F0502020204030204" pitchFamily="34" charset="0"/>
                </a:endParaRPr>
              </a:p>
            </c:rich>
          </c:tx>
          <c:layout>
            <c:manualLayout>
              <c:xMode val="edge"/>
              <c:yMode val="edge"/>
              <c:x val="3.14009635707099E-2"/>
              <c:y val="0.2695289766079400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2565648"/>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725841148229"/>
          <c:y val="5.6616610620823002E-2"/>
          <c:w val="0.84213743335305102"/>
          <c:h val="0.70895442219610705"/>
        </c:manualLayout>
      </c:layout>
      <c:barChart>
        <c:barDir val="col"/>
        <c:grouping val="clustered"/>
        <c:varyColors val="0"/>
        <c:ser>
          <c:idx val="0"/>
          <c:order val="0"/>
          <c:tx>
            <c:strRef>
              <c:f>'AIAN for figures'!$C$65</c:f>
              <c:strCache>
                <c:ptCount val="1"/>
                <c:pt idx="0">
                  <c:v>Rate</c:v>
                </c:pt>
              </c:strCache>
            </c:strRef>
          </c:tx>
          <c:spPr>
            <a:solidFill>
              <a:schemeClr val="accent1"/>
            </a:solidFill>
            <a:ln>
              <a:solidFill>
                <a:srgbClr val="0098A6"/>
              </a:solidFill>
            </a:ln>
            <a:effectLst/>
          </c:spPr>
          <c:invertIfNegative val="0"/>
          <c:dPt>
            <c:idx val="0"/>
            <c:invertIfNegative val="0"/>
            <c:bubble3D val="0"/>
            <c:spPr>
              <a:solidFill>
                <a:srgbClr val="FF9933"/>
              </a:solidFill>
              <a:ln>
                <a:noFill/>
              </a:ln>
              <a:effectLst/>
            </c:spPr>
          </c:dPt>
          <c:dPt>
            <c:idx val="1"/>
            <c:invertIfNegative val="0"/>
            <c:bubble3D val="0"/>
            <c:spPr>
              <a:solidFill>
                <a:schemeClr val="bg2">
                  <a:lumMod val="50000"/>
                </a:schemeClr>
              </a:solidFill>
              <a:ln>
                <a:noFill/>
              </a:ln>
              <a:effectLst/>
            </c:spPr>
          </c:dPt>
          <c:dPt>
            <c:idx val="2"/>
            <c:invertIfNegative val="0"/>
            <c:bubble3D val="0"/>
            <c:spPr>
              <a:solidFill>
                <a:srgbClr val="0099A7"/>
              </a:solidFill>
              <a:ln>
                <a:noFill/>
              </a:ln>
              <a:effectLst/>
            </c:spPr>
          </c:dPt>
          <c:dPt>
            <c:idx val="3"/>
            <c:invertIfNegative val="0"/>
            <c:bubble3D val="0"/>
            <c:spPr>
              <a:solidFill>
                <a:schemeClr val="bg2">
                  <a:lumMod val="50000"/>
                </a:schemeClr>
              </a:solidFill>
              <a:ln>
                <a:noFill/>
              </a:ln>
              <a:effectLst/>
            </c:spPr>
          </c:dPt>
          <c:dPt>
            <c:idx val="4"/>
            <c:invertIfNegative val="0"/>
            <c:bubble3D val="0"/>
            <c:spPr>
              <a:solidFill>
                <a:srgbClr val="0099A7"/>
              </a:solidFill>
              <a:ln>
                <a:noFill/>
              </a:ln>
              <a:effectLst/>
            </c:spPr>
          </c:dPt>
          <c:dPt>
            <c:idx val="5"/>
            <c:invertIfNegative val="0"/>
            <c:bubble3D val="0"/>
            <c:spPr>
              <a:solidFill>
                <a:schemeClr val="bg2">
                  <a:lumMod val="50000"/>
                </a:schemeClr>
              </a:solidFill>
              <a:ln>
                <a:noFill/>
              </a:ln>
              <a:effectLst/>
            </c:spPr>
          </c:dPt>
          <c:dPt>
            <c:idx val="6"/>
            <c:invertIfNegative val="0"/>
            <c:bubble3D val="0"/>
            <c:spPr>
              <a:solidFill>
                <a:srgbClr val="0099A7"/>
              </a:solidFill>
              <a:ln>
                <a:noFill/>
              </a:ln>
              <a:effectLst/>
            </c:spPr>
          </c:dPt>
          <c:dPt>
            <c:idx val="7"/>
            <c:invertIfNegative val="0"/>
            <c:bubble3D val="0"/>
            <c:spPr>
              <a:solidFill>
                <a:schemeClr val="bg2">
                  <a:lumMod val="50000"/>
                </a:schemeClr>
              </a:solidFill>
              <a:ln>
                <a:noFill/>
              </a:ln>
              <a:effectLst/>
            </c:spPr>
          </c:dPt>
          <c:errBars>
            <c:errBarType val="both"/>
            <c:errValType val="cust"/>
            <c:noEndCap val="0"/>
            <c:plus>
              <c:numRef>
                <c:f>'AIAN for figures'!$G$66:$G$73</c:f>
                <c:numCache>
                  <c:formatCode>General</c:formatCode>
                  <c:ptCount val="8"/>
                  <c:pt idx="0">
                    <c:v>1.9975000000000021</c:v>
                  </c:pt>
                  <c:pt idx="1">
                    <c:v>0.196800000000001</c:v>
                  </c:pt>
                  <c:pt idx="2">
                    <c:v>4.5819000000000001</c:v>
                  </c:pt>
                  <c:pt idx="3">
                    <c:v>1.1259999999999999</c:v>
                  </c:pt>
                  <c:pt idx="4">
                    <c:v>3.7578</c:v>
                  </c:pt>
                  <c:pt idx="5">
                    <c:v>1.1305000000000001</c:v>
                  </c:pt>
                  <c:pt idx="6">
                    <c:v>2.8267999999999982</c:v>
                  </c:pt>
                  <c:pt idx="7">
                    <c:v>0.76939999999999897</c:v>
                  </c:pt>
                </c:numCache>
              </c:numRef>
            </c:plus>
            <c:minus>
              <c:numRef>
                <c:f>'AIAN for figures'!$F$66:$F$73</c:f>
                <c:numCache>
                  <c:formatCode>General</c:formatCode>
                  <c:ptCount val="8"/>
                  <c:pt idx="0">
                    <c:v>1.8325</c:v>
                  </c:pt>
                  <c:pt idx="1">
                    <c:v>0.19319999999999901</c:v>
                  </c:pt>
                  <c:pt idx="2">
                    <c:v>3.0230999999999999</c:v>
                  </c:pt>
                  <c:pt idx="3">
                    <c:v>0.92700000000000005</c:v>
                  </c:pt>
                  <c:pt idx="4">
                    <c:v>3.2122000000000011</c:v>
                  </c:pt>
                  <c:pt idx="5">
                    <c:v>1.0495000000000001</c:v>
                  </c:pt>
                  <c:pt idx="6">
                    <c:v>2.5332000000000008</c:v>
                  </c:pt>
                  <c:pt idx="7">
                    <c:v>0.71760000000000101</c:v>
                  </c:pt>
                </c:numCache>
              </c:numRef>
            </c:minus>
            <c:spPr>
              <a:noFill/>
              <a:ln w="9525" cap="flat" cmpd="sng" algn="ctr">
                <a:solidFill>
                  <a:srgbClr val="000000"/>
                </a:solidFill>
                <a:round/>
              </a:ln>
              <a:effectLst/>
            </c:spPr>
          </c:errBars>
          <c:cat>
            <c:multiLvlStrRef>
              <c:f>'AIAN for figures'!$A$66:$B$73</c:f>
              <c:multiLvlStrCache>
                <c:ptCount val="8"/>
                <c:lvl>
                  <c:pt idx="0">
                    <c:v>AI/AN</c:v>
                  </c:pt>
                  <c:pt idx="1">
                    <c:v>NHW</c:v>
                  </c:pt>
                  <c:pt idx="2">
                    <c:v>AI/AN</c:v>
                  </c:pt>
                  <c:pt idx="3">
                    <c:v>NHW</c:v>
                  </c:pt>
                  <c:pt idx="4">
                    <c:v>AI/AN</c:v>
                  </c:pt>
                  <c:pt idx="5">
                    <c:v>NHW</c:v>
                  </c:pt>
                  <c:pt idx="6">
                    <c:v>AI/AN</c:v>
                  </c:pt>
                  <c:pt idx="7">
                    <c:v>NHW</c:v>
                  </c:pt>
                </c:lvl>
                <c:lvl>
                  <c:pt idx="0">
                    <c:v>Overall</c:v>
                  </c:pt>
                  <c:pt idx="2">
                    <c:v>Idaho</c:v>
                  </c:pt>
                  <c:pt idx="4">
                    <c:v>Oregon</c:v>
                  </c:pt>
                  <c:pt idx="6">
                    <c:v>Washington</c:v>
                  </c:pt>
                </c:lvl>
              </c:multiLvlStrCache>
            </c:multiLvlStrRef>
          </c:cat>
          <c:val>
            <c:numRef>
              <c:f>'AIAN for figures'!$C$66:$C$73</c:f>
              <c:numCache>
                <c:formatCode>General</c:formatCode>
                <c:ptCount val="8"/>
                <c:pt idx="0">
                  <c:v>16.262499999999982</c:v>
                </c:pt>
                <c:pt idx="1">
                  <c:v>7.2521999999999984</c:v>
                </c:pt>
                <c:pt idx="2">
                  <c:v>6.4581</c:v>
                </c:pt>
                <c:pt idx="3">
                  <c:v>3.883</c:v>
                </c:pt>
                <c:pt idx="4">
                  <c:v>16.402200000000001</c:v>
                </c:pt>
                <c:pt idx="5">
                  <c:v>10.6195</c:v>
                </c:pt>
                <c:pt idx="6">
                  <c:v>18.1432</c:v>
                </c:pt>
                <c:pt idx="7">
                  <c:v>8.1086000000000009</c:v>
                </c:pt>
              </c:numCache>
            </c:numRef>
          </c:val>
        </c:ser>
        <c:dLbls>
          <c:showLegendKey val="0"/>
          <c:showVal val="0"/>
          <c:showCatName val="0"/>
          <c:showSerName val="0"/>
          <c:showPercent val="0"/>
          <c:showBubbleSize val="0"/>
        </c:dLbls>
        <c:gapWidth val="80"/>
        <c:overlap val="-28"/>
        <c:axId val="370816608"/>
        <c:axId val="370817000"/>
      </c:barChart>
      <c:catAx>
        <c:axId val="370816608"/>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0817000"/>
        <c:crosses val="autoZero"/>
        <c:auto val="1"/>
        <c:lblAlgn val="ctr"/>
        <c:lblOffset val="100"/>
        <c:noMultiLvlLbl val="0"/>
      </c:catAx>
      <c:valAx>
        <c:axId val="370817000"/>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r>
                  <a:rPr lang="en-US" sz="1600" b="1" dirty="0" smtClean="0">
                    <a:solidFill>
                      <a:srgbClr val="000000"/>
                    </a:solidFill>
                    <a:latin typeface="Calibri" panose="020F0502020204030204" pitchFamily="34" charset="0"/>
                    <a:cs typeface="Calibri" panose="020F0502020204030204" pitchFamily="34" charset="0"/>
                  </a:rPr>
                  <a:t>Rate per 100,000 population</a:t>
                </a:r>
                <a:endParaRPr lang="en-US" sz="1600" b="1" dirty="0">
                  <a:solidFill>
                    <a:srgbClr val="000000"/>
                  </a:solidFill>
                  <a:latin typeface="Calibri" panose="020F0502020204030204" pitchFamily="34" charset="0"/>
                  <a:cs typeface="Calibri" panose="020F0502020204030204" pitchFamily="34" charset="0"/>
                </a:endParaRPr>
              </a:p>
            </c:rich>
          </c:tx>
          <c:layout>
            <c:manualLayout>
              <c:xMode val="edge"/>
              <c:yMode val="edge"/>
              <c:x val="4.0291397046097001E-2"/>
              <c:y val="0.14392840310760599"/>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0816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725841148229"/>
          <c:y val="5.6616610620823002E-2"/>
          <c:w val="0.84213743335305102"/>
          <c:h val="0.70895442219610705"/>
        </c:manualLayout>
      </c:layout>
      <c:barChart>
        <c:barDir val="col"/>
        <c:grouping val="clustered"/>
        <c:varyColors val="0"/>
        <c:ser>
          <c:idx val="0"/>
          <c:order val="0"/>
          <c:tx>
            <c:strRef>
              <c:f>'AIAN for figures'!$C$65</c:f>
              <c:strCache>
                <c:ptCount val="1"/>
                <c:pt idx="0">
                  <c:v>Rate</c:v>
                </c:pt>
              </c:strCache>
            </c:strRef>
          </c:tx>
          <c:spPr>
            <a:solidFill>
              <a:schemeClr val="accent1"/>
            </a:solidFill>
            <a:ln>
              <a:solidFill>
                <a:srgbClr val="0098A6"/>
              </a:solidFill>
            </a:ln>
            <a:effectLst/>
          </c:spPr>
          <c:invertIfNegative val="0"/>
          <c:dPt>
            <c:idx val="0"/>
            <c:invertIfNegative val="0"/>
            <c:bubble3D val="0"/>
            <c:spPr>
              <a:solidFill>
                <a:srgbClr val="FF9933"/>
              </a:solidFill>
              <a:ln>
                <a:noFill/>
              </a:ln>
              <a:effectLst/>
            </c:spPr>
          </c:dPt>
          <c:dPt>
            <c:idx val="1"/>
            <c:invertIfNegative val="0"/>
            <c:bubble3D val="0"/>
            <c:spPr>
              <a:solidFill>
                <a:schemeClr val="bg2">
                  <a:lumMod val="50000"/>
                </a:schemeClr>
              </a:solidFill>
              <a:ln>
                <a:noFill/>
              </a:ln>
              <a:effectLst/>
            </c:spPr>
          </c:dPt>
          <c:dPt>
            <c:idx val="2"/>
            <c:invertIfNegative val="0"/>
            <c:bubble3D val="0"/>
            <c:spPr>
              <a:solidFill>
                <a:srgbClr val="FF9933"/>
              </a:solidFill>
              <a:ln>
                <a:noFill/>
              </a:ln>
              <a:effectLst/>
            </c:spPr>
          </c:dPt>
          <c:dPt>
            <c:idx val="3"/>
            <c:invertIfNegative val="0"/>
            <c:bubble3D val="0"/>
            <c:spPr>
              <a:solidFill>
                <a:schemeClr val="bg2">
                  <a:lumMod val="50000"/>
                </a:schemeClr>
              </a:solidFill>
              <a:ln>
                <a:noFill/>
              </a:ln>
              <a:effectLst/>
            </c:spPr>
          </c:dPt>
          <c:dPt>
            <c:idx val="4"/>
            <c:invertIfNegative val="0"/>
            <c:bubble3D val="0"/>
            <c:spPr>
              <a:solidFill>
                <a:srgbClr val="0099A7"/>
              </a:solidFill>
              <a:ln>
                <a:noFill/>
              </a:ln>
              <a:effectLst/>
            </c:spPr>
          </c:dPt>
          <c:dPt>
            <c:idx val="5"/>
            <c:invertIfNegative val="0"/>
            <c:bubble3D val="0"/>
            <c:spPr>
              <a:solidFill>
                <a:schemeClr val="bg2">
                  <a:lumMod val="50000"/>
                </a:schemeClr>
              </a:solidFill>
              <a:ln>
                <a:noFill/>
              </a:ln>
              <a:effectLst/>
            </c:spPr>
          </c:dPt>
          <c:dPt>
            <c:idx val="6"/>
            <c:invertIfNegative val="0"/>
            <c:bubble3D val="0"/>
            <c:spPr>
              <a:solidFill>
                <a:srgbClr val="0099A7"/>
              </a:solidFill>
              <a:ln>
                <a:noFill/>
              </a:ln>
              <a:effectLst/>
            </c:spPr>
          </c:dPt>
          <c:dPt>
            <c:idx val="7"/>
            <c:invertIfNegative val="0"/>
            <c:bubble3D val="0"/>
            <c:spPr>
              <a:solidFill>
                <a:schemeClr val="bg2">
                  <a:lumMod val="50000"/>
                </a:schemeClr>
              </a:solidFill>
              <a:ln>
                <a:noFill/>
              </a:ln>
              <a:effectLst/>
            </c:spPr>
          </c:dPt>
          <c:errBars>
            <c:errBarType val="both"/>
            <c:errValType val="cust"/>
            <c:noEndCap val="0"/>
            <c:plus>
              <c:numRef>
                <c:f>'AIAN for figures'!$G$66:$G$73</c:f>
                <c:numCache>
                  <c:formatCode>General</c:formatCode>
                  <c:ptCount val="8"/>
                  <c:pt idx="0">
                    <c:v>1.9975000000000021</c:v>
                  </c:pt>
                  <c:pt idx="1">
                    <c:v>0.196800000000001</c:v>
                  </c:pt>
                  <c:pt idx="2">
                    <c:v>4.5819000000000001</c:v>
                  </c:pt>
                  <c:pt idx="3">
                    <c:v>1.1259999999999999</c:v>
                  </c:pt>
                  <c:pt idx="4">
                    <c:v>3.7578</c:v>
                  </c:pt>
                  <c:pt idx="5">
                    <c:v>1.1305000000000001</c:v>
                  </c:pt>
                  <c:pt idx="6">
                    <c:v>2.8267999999999982</c:v>
                  </c:pt>
                  <c:pt idx="7">
                    <c:v>0.76939999999999897</c:v>
                  </c:pt>
                </c:numCache>
              </c:numRef>
            </c:plus>
            <c:minus>
              <c:numRef>
                <c:f>'AIAN for figures'!$F$66:$F$73</c:f>
                <c:numCache>
                  <c:formatCode>General</c:formatCode>
                  <c:ptCount val="8"/>
                  <c:pt idx="0">
                    <c:v>1.8325</c:v>
                  </c:pt>
                  <c:pt idx="1">
                    <c:v>0.19319999999999901</c:v>
                  </c:pt>
                  <c:pt idx="2">
                    <c:v>3.0230999999999999</c:v>
                  </c:pt>
                  <c:pt idx="3">
                    <c:v>0.92700000000000005</c:v>
                  </c:pt>
                  <c:pt idx="4">
                    <c:v>3.2122000000000011</c:v>
                  </c:pt>
                  <c:pt idx="5">
                    <c:v>1.0495000000000001</c:v>
                  </c:pt>
                  <c:pt idx="6">
                    <c:v>2.5332000000000008</c:v>
                  </c:pt>
                  <c:pt idx="7">
                    <c:v>0.71760000000000101</c:v>
                  </c:pt>
                </c:numCache>
              </c:numRef>
            </c:minus>
            <c:spPr>
              <a:noFill/>
              <a:ln w="9525" cap="flat" cmpd="sng" algn="ctr">
                <a:solidFill>
                  <a:srgbClr val="000000"/>
                </a:solidFill>
                <a:round/>
              </a:ln>
              <a:effectLst/>
            </c:spPr>
          </c:errBars>
          <c:cat>
            <c:multiLvlStrRef>
              <c:f>'AIAN for figures'!$A$66:$B$73</c:f>
              <c:multiLvlStrCache>
                <c:ptCount val="8"/>
                <c:lvl>
                  <c:pt idx="0">
                    <c:v>AI/AN</c:v>
                  </c:pt>
                  <c:pt idx="1">
                    <c:v>NHW</c:v>
                  </c:pt>
                  <c:pt idx="2">
                    <c:v>AI/AN</c:v>
                  </c:pt>
                  <c:pt idx="3">
                    <c:v>NHW</c:v>
                  </c:pt>
                  <c:pt idx="4">
                    <c:v>AI/AN</c:v>
                  </c:pt>
                  <c:pt idx="5">
                    <c:v>NHW</c:v>
                  </c:pt>
                  <c:pt idx="6">
                    <c:v>AI/AN</c:v>
                  </c:pt>
                  <c:pt idx="7">
                    <c:v>NHW</c:v>
                  </c:pt>
                </c:lvl>
                <c:lvl>
                  <c:pt idx="0">
                    <c:v>Overall</c:v>
                  </c:pt>
                  <c:pt idx="2">
                    <c:v>Idaho</c:v>
                  </c:pt>
                  <c:pt idx="4">
                    <c:v>Oregon</c:v>
                  </c:pt>
                  <c:pt idx="6">
                    <c:v>Washington</c:v>
                  </c:pt>
                </c:lvl>
              </c:multiLvlStrCache>
            </c:multiLvlStrRef>
          </c:cat>
          <c:val>
            <c:numRef>
              <c:f>'AIAN for figures'!$C$66:$C$73</c:f>
              <c:numCache>
                <c:formatCode>General</c:formatCode>
                <c:ptCount val="8"/>
                <c:pt idx="0">
                  <c:v>16.262499999999982</c:v>
                </c:pt>
                <c:pt idx="1">
                  <c:v>7.2521999999999984</c:v>
                </c:pt>
                <c:pt idx="2">
                  <c:v>6.4581</c:v>
                </c:pt>
                <c:pt idx="3">
                  <c:v>3.883</c:v>
                </c:pt>
                <c:pt idx="4">
                  <c:v>16.402200000000001</c:v>
                </c:pt>
                <c:pt idx="5">
                  <c:v>10.6195</c:v>
                </c:pt>
                <c:pt idx="6">
                  <c:v>18.1432</c:v>
                </c:pt>
                <c:pt idx="7">
                  <c:v>8.1086000000000009</c:v>
                </c:pt>
              </c:numCache>
            </c:numRef>
          </c:val>
        </c:ser>
        <c:dLbls>
          <c:showLegendKey val="0"/>
          <c:showVal val="0"/>
          <c:showCatName val="0"/>
          <c:showSerName val="0"/>
          <c:showPercent val="0"/>
          <c:showBubbleSize val="0"/>
        </c:dLbls>
        <c:gapWidth val="80"/>
        <c:overlap val="-28"/>
        <c:axId val="370814648"/>
        <c:axId val="370816216"/>
      </c:barChart>
      <c:catAx>
        <c:axId val="370814648"/>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0816216"/>
        <c:crosses val="autoZero"/>
        <c:auto val="1"/>
        <c:lblAlgn val="ctr"/>
        <c:lblOffset val="100"/>
        <c:noMultiLvlLbl val="0"/>
      </c:catAx>
      <c:valAx>
        <c:axId val="370816216"/>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r>
                  <a:rPr lang="en-US" sz="1600" b="1" dirty="0" smtClean="0">
                    <a:solidFill>
                      <a:srgbClr val="000000"/>
                    </a:solidFill>
                    <a:latin typeface="Calibri" panose="020F0502020204030204" pitchFamily="34" charset="0"/>
                    <a:cs typeface="Calibri" panose="020F0502020204030204" pitchFamily="34" charset="0"/>
                  </a:rPr>
                  <a:t>Rate per 100,000 population</a:t>
                </a:r>
                <a:endParaRPr lang="en-US" sz="1600" b="1" dirty="0">
                  <a:solidFill>
                    <a:srgbClr val="000000"/>
                  </a:solidFill>
                  <a:latin typeface="Calibri" panose="020F0502020204030204" pitchFamily="34" charset="0"/>
                  <a:cs typeface="Calibri" panose="020F0502020204030204" pitchFamily="34" charset="0"/>
                </a:endParaRPr>
              </a:p>
            </c:rich>
          </c:tx>
          <c:layout>
            <c:manualLayout>
              <c:xMode val="edge"/>
              <c:yMode val="edge"/>
              <c:x val="4.0291397046097001E-2"/>
              <c:y val="0.14392840310760599"/>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0814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725841148229"/>
          <c:y val="5.6616610620823002E-2"/>
          <c:w val="0.84213743335305102"/>
          <c:h val="0.70895442219610705"/>
        </c:manualLayout>
      </c:layout>
      <c:barChart>
        <c:barDir val="col"/>
        <c:grouping val="clustered"/>
        <c:varyColors val="0"/>
        <c:ser>
          <c:idx val="0"/>
          <c:order val="0"/>
          <c:tx>
            <c:strRef>
              <c:f>'AIAN for figures'!$C$65</c:f>
              <c:strCache>
                <c:ptCount val="1"/>
                <c:pt idx="0">
                  <c:v>Rate</c:v>
                </c:pt>
              </c:strCache>
            </c:strRef>
          </c:tx>
          <c:spPr>
            <a:solidFill>
              <a:schemeClr val="accent1"/>
            </a:solidFill>
            <a:ln>
              <a:solidFill>
                <a:srgbClr val="0098A6"/>
              </a:solidFill>
            </a:ln>
            <a:effectLst/>
          </c:spPr>
          <c:invertIfNegative val="0"/>
          <c:dPt>
            <c:idx val="0"/>
            <c:invertIfNegative val="0"/>
            <c:bubble3D val="0"/>
            <c:spPr>
              <a:solidFill>
                <a:srgbClr val="FF9933"/>
              </a:solidFill>
              <a:ln>
                <a:noFill/>
              </a:ln>
              <a:effectLst/>
            </c:spPr>
          </c:dPt>
          <c:dPt>
            <c:idx val="1"/>
            <c:invertIfNegative val="0"/>
            <c:bubble3D val="0"/>
            <c:spPr>
              <a:solidFill>
                <a:schemeClr val="bg2">
                  <a:lumMod val="50000"/>
                </a:schemeClr>
              </a:solidFill>
              <a:ln>
                <a:noFill/>
              </a:ln>
              <a:effectLst/>
            </c:spPr>
          </c:dPt>
          <c:dPt>
            <c:idx val="2"/>
            <c:invertIfNegative val="0"/>
            <c:bubble3D val="0"/>
            <c:spPr>
              <a:solidFill>
                <a:srgbClr val="FF9933"/>
              </a:solidFill>
              <a:ln>
                <a:noFill/>
              </a:ln>
              <a:effectLst/>
            </c:spPr>
          </c:dPt>
          <c:dPt>
            <c:idx val="3"/>
            <c:invertIfNegative val="0"/>
            <c:bubble3D val="0"/>
            <c:spPr>
              <a:solidFill>
                <a:schemeClr val="bg2">
                  <a:lumMod val="50000"/>
                </a:schemeClr>
              </a:solidFill>
              <a:ln>
                <a:noFill/>
              </a:ln>
              <a:effectLst/>
            </c:spPr>
          </c:dPt>
          <c:dPt>
            <c:idx val="4"/>
            <c:invertIfNegative val="0"/>
            <c:bubble3D val="0"/>
            <c:spPr>
              <a:solidFill>
                <a:srgbClr val="FF9933"/>
              </a:solidFill>
              <a:ln>
                <a:noFill/>
              </a:ln>
              <a:effectLst/>
            </c:spPr>
          </c:dPt>
          <c:dPt>
            <c:idx val="5"/>
            <c:invertIfNegative val="0"/>
            <c:bubble3D val="0"/>
            <c:spPr>
              <a:solidFill>
                <a:schemeClr val="bg2">
                  <a:lumMod val="50000"/>
                </a:schemeClr>
              </a:solidFill>
              <a:ln>
                <a:noFill/>
              </a:ln>
              <a:effectLst/>
            </c:spPr>
          </c:dPt>
          <c:dPt>
            <c:idx val="6"/>
            <c:invertIfNegative val="0"/>
            <c:bubble3D val="0"/>
            <c:spPr>
              <a:solidFill>
                <a:srgbClr val="0099A7"/>
              </a:solidFill>
              <a:ln>
                <a:noFill/>
              </a:ln>
              <a:effectLst/>
            </c:spPr>
          </c:dPt>
          <c:dPt>
            <c:idx val="7"/>
            <c:invertIfNegative val="0"/>
            <c:bubble3D val="0"/>
            <c:spPr>
              <a:solidFill>
                <a:schemeClr val="bg2">
                  <a:lumMod val="50000"/>
                </a:schemeClr>
              </a:solidFill>
              <a:ln>
                <a:noFill/>
              </a:ln>
              <a:effectLst/>
            </c:spPr>
          </c:dPt>
          <c:errBars>
            <c:errBarType val="both"/>
            <c:errValType val="cust"/>
            <c:noEndCap val="0"/>
            <c:plus>
              <c:numRef>
                <c:f>'AIAN for figures'!$G$66:$G$73</c:f>
                <c:numCache>
                  <c:formatCode>General</c:formatCode>
                  <c:ptCount val="8"/>
                  <c:pt idx="0">
                    <c:v>1.9975000000000021</c:v>
                  </c:pt>
                  <c:pt idx="1">
                    <c:v>0.196800000000001</c:v>
                  </c:pt>
                  <c:pt idx="2">
                    <c:v>4.5819000000000001</c:v>
                  </c:pt>
                  <c:pt idx="3">
                    <c:v>1.1259999999999999</c:v>
                  </c:pt>
                  <c:pt idx="4">
                    <c:v>3.7578</c:v>
                  </c:pt>
                  <c:pt idx="5">
                    <c:v>1.1305000000000001</c:v>
                  </c:pt>
                  <c:pt idx="6">
                    <c:v>2.8267999999999982</c:v>
                  </c:pt>
                  <c:pt idx="7">
                    <c:v>0.76939999999999897</c:v>
                  </c:pt>
                </c:numCache>
              </c:numRef>
            </c:plus>
            <c:minus>
              <c:numRef>
                <c:f>'AIAN for figures'!$F$66:$F$73</c:f>
                <c:numCache>
                  <c:formatCode>General</c:formatCode>
                  <c:ptCount val="8"/>
                  <c:pt idx="0">
                    <c:v>1.8325</c:v>
                  </c:pt>
                  <c:pt idx="1">
                    <c:v>0.19319999999999901</c:v>
                  </c:pt>
                  <c:pt idx="2">
                    <c:v>3.0230999999999999</c:v>
                  </c:pt>
                  <c:pt idx="3">
                    <c:v>0.92700000000000005</c:v>
                  </c:pt>
                  <c:pt idx="4">
                    <c:v>3.2122000000000011</c:v>
                  </c:pt>
                  <c:pt idx="5">
                    <c:v>1.0495000000000001</c:v>
                  </c:pt>
                  <c:pt idx="6">
                    <c:v>2.5332000000000008</c:v>
                  </c:pt>
                  <c:pt idx="7">
                    <c:v>0.71760000000000101</c:v>
                  </c:pt>
                </c:numCache>
              </c:numRef>
            </c:minus>
            <c:spPr>
              <a:noFill/>
              <a:ln w="9525" cap="flat" cmpd="sng" algn="ctr">
                <a:solidFill>
                  <a:srgbClr val="000000"/>
                </a:solidFill>
                <a:round/>
              </a:ln>
              <a:effectLst/>
            </c:spPr>
          </c:errBars>
          <c:cat>
            <c:multiLvlStrRef>
              <c:f>'AIAN for figures'!$A$66:$B$73</c:f>
              <c:multiLvlStrCache>
                <c:ptCount val="8"/>
                <c:lvl>
                  <c:pt idx="0">
                    <c:v>AI/AN</c:v>
                  </c:pt>
                  <c:pt idx="1">
                    <c:v>NHW</c:v>
                  </c:pt>
                  <c:pt idx="2">
                    <c:v>AI/AN</c:v>
                  </c:pt>
                  <c:pt idx="3">
                    <c:v>NHW</c:v>
                  </c:pt>
                  <c:pt idx="4">
                    <c:v>AI/AN</c:v>
                  </c:pt>
                  <c:pt idx="5">
                    <c:v>NHW</c:v>
                  </c:pt>
                  <c:pt idx="6">
                    <c:v>AI/AN</c:v>
                  </c:pt>
                  <c:pt idx="7">
                    <c:v>NHW</c:v>
                  </c:pt>
                </c:lvl>
                <c:lvl>
                  <c:pt idx="0">
                    <c:v>Overall</c:v>
                  </c:pt>
                  <c:pt idx="2">
                    <c:v>Idaho</c:v>
                  </c:pt>
                  <c:pt idx="4">
                    <c:v>Oregon</c:v>
                  </c:pt>
                  <c:pt idx="6">
                    <c:v>Washington</c:v>
                  </c:pt>
                </c:lvl>
              </c:multiLvlStrCache>
            </c:multiLvlStrRef>
          </c:cat>
          <c:val>
            <c:numRef>
              <c:f>'AIAN for figures'!$C$66:$C$73</c:f>
              <c:numCache>
                <c:formatCode>General</c:formatCode>
                <c:ptCount val="8"/>
                <c:pt idx="0">
                  <c:v>16.262499999999982</c:v>
                </c:pt>
                <c:pt idx="1">
                  <c:v>7.2521999999999984</c:v>
                </c:pt>
                <c:pt idx="2">
                  <c:v>6.4581</c:v>
                </c:pt>
                <c:pt idx="3">
                  <c:v>3.883</c:v>
                </c:pt>
                <c:pt idx="4">
                  <c:v>16.402200000000001</c:v>
                </c:pt>
                <c:pt idx="5">
                  <c:v>10.6195</c:v>
                </c:pt>
                <c:pt idx="6">
                  <c:v>18.1432</c:v>
                </c:pt>
                <c:pt idx="7">
                  <c:v>8.1086000000000009</c:v>
                </c:pt>
              </c:numCache>
            </c:numRef>
          </c:val>
        </c:ser>
        <c:dLbls>
          <c:showLegendKey val="0"/>
          <c:showVal val="0"/>
          <c:showCatName val="0"/>
          <c:showSerName val="0"/>
          <c:showPercent val="0"/>
          <c:showBubbleSize val="0"/>
        </c:dLbls>
        <c:gapWidth val="80"/>
        <c:overlap val="-28"/>
        <c:axId val="370815040"/>
        <c:axId val="371430328"/>
      </c:barChart>
      <c:catAx>
        <c:axId val="370815040"/>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1430328"/>
        <c:crosses val="autoZero"/>
        <c:auto val="1"/>
        <c:lblAlgn val="ctr"/>
        <c:lblOffset val="100"/>
        <c:noMultiLvlLbl val="0"/>
      </c:catAx>
      <c:valAx>
        <c:axId val="371430328"/>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r>
                  <a:rPr lang="en-US" sz="1600" b="1" dirty="0" smtClean="0">
                    <a:solidFill>
                      <a:srgbClr val="000000"/>
                    </a:solidFill>
                    <a:latin typeface="Calibri" panose="020F0502020204030204" pitchFamily="34" charset="0"/>
                    <a:cs typeface="Calibri" panose="020F0502020204030204" pitchFamily="34" charset="0"/>
                  </a:rPr>
                  <a:t>Rate per 100,000 population</a:t>
                </a:r>
                <a:endParaRPr lang="en-US" sz="1600" b="1" dirty="0">
                  <a:solidFill>
                    <a:srgbClr val="000000"/>
                  </a:solidFill>
                  <a:latin typeface="Calibri" panose="020F0502020204030204" pitchFamily="34" charset="0"/>
                  <a:cs typeface="Calibri" panose="020F0502020204030204" pitchFamily="34" charset="0"/>
                </a:endParaRPr>
              </a:p>
            </c:rich>
          </c:tx>
          <c:layout>
            <c:manualLayout>
              <c:xMode val="edge"/>
              <c:yMode val="edge"/>
              <c:x val="4.0291397046097001E-2"/>
              <c:y val="0.14392840310760599"/>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081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725841148229"/>
          <c:y val="5.6616610620823002E-2"/>
          <c:w val="0.84213743335305102"/>
          <c:h val="0.70895442219610705"/>
        </c:manualLayout>
      </c:layout>
      <c:barChart>
        <c:barDir val="col"/>
        <c:grouping val="clustered"/>
        <c:varyColors val="0"/>
        <c:ser>
          <c:idx val="0"/>
          <c:order val="0"/>
          <c:tx>
            <c:strRef>
              <c:f>'AIAN for figures'!$C$65</c:f>
              <c:strCache>
                <c:ptCount val="1"/>
                <c:pt idx="0">
                  <c:v>Rate</c:v>
                </c:pt>
              </c:strCache>
            </c:strRef>
          </c:tx>
          <c:spPr>
            <a:solidFill>
              <a:schemeClr val="accent1"/>
            </a:solidFill>
            <a:ln>
              <a:solidFill>
                <a:srgbClr val="0098A6"/>
              </a:solidFill>
            </a:ln>
            <a:effectLst/>
          </c:spPr>
          <c:invertIfNegative val="0"/>
          <c:dPt>
            <c:idx val="0"/>
            <c:invertIfNegative val="0"/>
            <c:bubble3D val="0"/>
            <c:spPr>
              <a:solidFill>
                <a:srgbClr val="FF9933"/>
              </a:solidFill>
              <a:ln>
                <a:noFill/>
              </a:ln>
              <a:effectLst/>
            </c:spPr>
          </c:dPt>
          <c:dPt>
            <c:idx val="1"/>
            <c:invertIfNegative val="0"/>
            <c:bubble3D val="0"/>
            <c:spPr>
              <a:solidFill>
                <a:schemeClr val="bg2">
                  <a:lumMod val="50000"/>
                </a:schemeClr>
              </a:solidFill>
              <a:ln>
                <a:noFill/>
              </a:ln>
              <a:effectLst/>
            </c:spPr>
          </c:dPt>
          <c:dPt>
            <c:idx val="2"/>
            <c:invertIfNegative val="0"/>
            <c:bubble3D val="0"/>
            <c:spPr>
              <a:solidFill>
                <a:srgbClr val="FF9933"/>
              </a:solidFill>
              <a:ln>
                <a:noFill/>
              </a:ln>
              <a:effectLst/>
            </c:spPr>
          </c:dPt>
          <c:dPt>
            <c:idx val="3"/>
            <c:invertIfNegative val="0"/>
            <c:bubble3D val="0"/>
            <c:spPr>
              <a:solidFill>
                <a:schemeClr val="bg2">
                  <a:lumMod val="50000"/>
                </a:schemeClr>
              </a:solidFill>
              <a:ln>
                <a:noFill/>
              </a:ln>
              <a:effectLst/>
            </c:spPr>
          </c:dPt>
          <c:dPt>
            <c:idx val="4"/>
            <c:invertIfNegative val="0"/>
            <c:bubble3D val="0"/>
            <c:spPr>
              <a:solidFill>
                <a:srgbClr val="FF9933"/>
              </a:solidFill>
              <a:ln>
                <a:noFill/>
              </a:ln>
              <a:effectLst/>
            </c:spPr>
          </c:dPt>
          <c:dPt>
            <c:idx val="5"/>
            <c:invertIfNegative val="0"/>
            <c:bubble3D val="0"/>
            <c:spPr>
              <a:solidFill>
                <a:schemeClr val="bg2">
                  <a:lumMod val="50000"/>
                </a:schemeClr>
              </a:solidFill>
              <a:ln>
                <a:noFill/>
              </a:ln>
              <a:effectLst/>
            </c:spPr>
          </c:dPt>
          <c:dPt>
            <c:idx val="6"/>
            <c:invertIfNegative val="0"/>
            <c:bubble3D val="0"/>
            <c:spPr>
              <a:solidFill>
                <a:srgbClr val="FF9933"/>
              </a:solidFill>
              <a:ln>
                <a:noFill/>
              </a:ln>
              <a:effectLst/>
            </c:spPr>
          </c:dPt>
          <c:dPt>
            <c:idx val="7"/>
            <c:invertIfNegative val="0"/>
            <c:bubble3D val="0"/>
            <c:spPr>
              <a:solidFill>
                <a:schemeClr val="bg2">
                  <a:lumMod val="50000"/>
                </a:schemeClr>
              </a:solidFill>
              <a:ln>
                <a:noFill/>
              </a:ln>
              <a:effectLst/>
            </c:spPr>
          </c:dPt>
          <c:errBars>
            <c:errBarType val="both"/>
            <c:errValType val="cust"/>
            <c:noEndCap val="0"/>
            <c:plus>
              <c:numRef>
                <c:f>'AIAN for figures'!$G$66:$G$73</c:f>
                <c:numCache>
                  <c:formatCode>General</c:formatCode>
                  <c:ptCount val="8"/>
                  <c:pt idx="0">
                    <c:v>1.9975000000000021</c:v>
                  </c:pt>
                  <c:pt idx="1">
                    <c:v>0.196800000000001</c:v>
                  </c:pt>
                  <c:pt idx="2">
                    <c:v>4.5819000000000001</c:v>
                  </c:pt>
                  <c:pt idx="3">
                    <c:v>1.1259999999999999</c:v>
                  </c:pt>
                  <c:pt idx="4">
                    <c:v>3.7578</c:v>
                  </c:pt>
                  <c:pt idx="5">
                    <c:v>1.1305000000000001</c:v>
                  </c:pt>
                  <c:pt idx="6">
                    <c:v>2.8267999999999982</c:v>
                  </c:pt>
                  <c:pt idx="7">
                    <c:v>0.76939999999999897</c:v>
                  </c:pt>
                </c:numCache>
              </c:numRef>
            </c:plus>
            <c:minus>
              <c:numRef>
                <c:f>'AIAN for figures'!$F$66:$F$73</c:f>
                <c:numCache>
                  <c:formatCode>General</c:formatCode>
                  <c:ptCount val="8"/>
                  <c:pt idx="0">
                    <c:v>1.8325</c:v>
                  </c:pt>
                  <c:pt idx="1">
                    <c:v>0.19319999999999901</c:v>
                  </c:pt>
                  <c:pt idx="2">
                    <c:v>3.0230999999999999</c:v>
                  </c:pt>
                  <c:pt idx="3">
                    <c:v>0.92700000000000005</c:v>
                  </c:pt>
                  <c:pt idx="4">
                    <c:v>3.2122000000000011</c:v>
                  </c:pt>
                  <c:pt idx="5">
                    <c:v>1.0495000000000001</c:v>
                  </c:pt>
                  <c:pt idx="6">
                    <c:v>2.5332000000000008</c:v>
                  </c:pt>
                  <c:pt idx="7">
                    <c:v>0.71760000000000101</c:v>
                  </c:pt>
                </c:numCache>
              </c:numRef>
            </c:minus>
            <c:spPr>
              <a:noFill/>
              <a:ln w="9525" cap="flat" cmpd="sng" algn="ctr">
                <a:solidFill>
                  <a:srgbClr val="000000"/>
                </a:solidFill>
                <a:round/>
              </a:ln>
              <a:effectLst/>
            </c:spPr>
          </c:errBars>
          <c:cat>
            <c:multiLvlStrRef>
              <c:f>'AIAN for figures'!$A$66:$B$73</c:f>
              <c:multiLvlStrCache>
                <c:ptCount val="8"/>
                <c:lvl>
                  <c:pt idx="0">
                    <c:v>AI/AN</c:v>
                  </c:pt>
                  <c:pt idx="1">
                    <c:v>NHW</c:v>
                  </c:pt>
                  <c:pt idx="2">
                    <c:v>AI/AN</c:v>
                  </c:pt>
                  <c:pt idx="3">
                    <c:v>NHW</c:v>
                  </c:pt>
                  <c:pt idx="4">
                    <c:v>AI/AN</c:v>
                  </c:pt>
                  <c:pt idx="5">
                    <c:v>NHW</c:v>
                  </c:pt>
                  <c:pt idx="6">
                    <c:v>AI/AN</c:v>
                  </c:pt>
                  <c:pt idx="7">
                    <c:v>NHW</c:v>
                  </c:pt>
                </c:lvl>
                <c:lvl>
                  <c:pt idx="0">
                    <c:v>Overall</c:v>
                  </c:pt>
                  <c:pt idx="2">
                    <c:v>Idaho</c:v>
                  </c:pt>
                  <c:pt idx="4">
                    <c:v>Oregon</c:v>
                  </c:pt>
                  <c:pt idx="6">
                    <c:v>Washington</c:v>
                  </c:pt>
                </c:lvl>
              </c:multiLvlStrCache>
            </c:multiLvlStrRef>
          </c:cat>
          <c:val>
            <c:numRef>
              <c:f>'AIAN for figures'!$C$66:$C$73</c:f>
              <c:numCache>
                <c:formatCode>General</c:formatCode>
                <c:ptCount val="8"/>
                <c:pt idx="0">
                  <c:v>16.262499999999982</c:v>
                </c:pt>
                <c:pt idx="1">
                  <c:v>7.2521999999999984</c:v>
                </c:pt>
                <c:pt idx="2">
                  <c:v>6.4581</c:v>
                </c:pt>
                <c:pt idx="3">
                  <c:v>3.883</c:v>
                </c:pt>
                <c:pt idx="4">
                  <c:v>16.402200000000001</c:v>
                </c:pt>
                <c:pt idx="5">
                  <c:v>10.6195</c:v>
                </c:pt>
                <c:pt idx="6">
                  <c:v>18.1432</c:v>
                </c:pt>
                <c:pt idx="7">
                  <c:v>8.1086000000000009</c:v>
                </c:pt>
              </c:numCache>
            </c:numRef>
          </c:val>
        </c:ser>
        <c:dLbls>
          <c:showLegendKey val="0"/>
          <c:showVal val="0"/>
          <c:showCatName val="0"/>
          <c:showSerName val="0"/>
          <c:showPercent val="0"/>
          <c:showBubbleSize val="0"/>
        </c:dLbls>
        <c:gapWidth val="80"/>
        <c:overlap val="-28"/>
        <c:axId val="371431112"/>
        <c:axId val="371435816"/>
      </c:barChart>
      <c:catAx>
        <c:axId val="371431112"/>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1435816"/>
        <c:crosses val="autoZero"/>
        <c:auto val="1"/>
        <c:lblAlgn val="ctr"/>
        <c:lblOffset val="100"/>
        <c:noMultiLvlLbl val="0"/>
      </c:catAx>
      <c:valAx>
        <c:axId val="371435816"/>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r>
                  <a:rPr lang="en-US" sz="1600" b="1" dirty="0" smtClean="0">
                    <a:solidFill>
                      <a:srgbClr val="000000"/>
                    </a:solidFill>
                    <a:latin typeface="Calibri" panose="020F0502020204030204" pitchFamily="34" charset="0"/>
                    <a:cs typeface="Calibri" panose="020F0502020204030204" pitchFamily="34" charset="0"/>
                  </a:rPr>
                  <a:t>Rate per 100,000 population</a:t>
                </a:r>
                <a:endParaRPr lang="en-US" sz="1600" b="1" dirty="0">
                  <a:solidFill>
                    <a:srgbClr val="000000"/>
                  </a:solidFill>
                  <a:latin typeface="Calibri" panose="020F0502020204030204" pitchFamily="34" charset="0"/>
                  <a:cs typeface="Calibri" panose="020F0502020204030204" pitchFamily="34" charset="0"/>
                </a:endParaRPr>
              </a:p>
            </c:rich>
          </c:tx>
          <c:layout>
            <c:manualLayout>
              <c:xMode val="edge"/>
              <c:yMode val="edge"/>
              <c:x val="4.0291397046097001E-2"/>
              <c:y val="0.14392840310760599"/>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1431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623154951865002E-2"/>
          <c:y val="2.03476452321124E-2"/>
          <c:w val="0.90837684504813498"/>
          <c:h val="0.86601586242523099"/>
        </c:manualLayout>
      </c:layout>
      <c:lineChart>
        <c:grouping val="standard"/>
        <c:varyColors val="0"/>
        <c:ser>
          <c:idx val="0"/>
          <c:order val="0"/>
          <c:tx>
            <c:strRef>
              <c:f>'Plot of rate over time'!$C$4</c:f>
              <c:strCache>
                <c:ptCount val="1"/>
                <c:pt idx="0">
                  <c:v>AI/AN</c:v>
                </c:pt>
              </c:strCache>
            </c:strRef>
          </c:tx>
          <c:spPr>
            <a:ln w="28575" cap="rnd">
              <a:solidFill>
                <a:srgbClr val="FF9933"/>
              </a:solidFill>
              <a:round/>
            </a:ln>
            <a:effectLst/>
          </c:spPr>
          <c:marker>
            <c:symbol val="circle"/>
            <c:size val="5"/>
            <c:spPr>
              <a:solidFill>
                <a:srgbClr val="FF9933"/>
              </a:solidFill>
              <a:ln w="9525">
                <a:solidFill>
                  <a:srgbClr val="FF9933"/>
                </a:solidFill>
              </a:ln>
              <a:effectLst/>
            </c:spPr>
          </c:marker>
          <c:errBars>
            <c:errDir val="y"/>
            <c:errBarType val="both"/>
            <c:errValType val="cust"/>
            <c:noEndCap val="0"/>
            <c:plus>
              <c:numRef>
                <c:f>'Plot of rate over time'!$H$5:$H$11</c:f>
                <c:numCache>
                  <c:formatCode>General</c:formatCode>
                  <c:ptCount val="7"/>
                  <c:pt idx="0">
                    <c:v>7.3000000000000007</c:v>
                  </c:pt>
                  <c:pt idx="1">
                    <c:v>7.7999999999999989</c:v>
                  </c:pt>
                  <c:pt idx="2">
                    <c:v>7.3999999999999986</c:v>
                  </c:pt>
                  <c:pt idx="3">
                    <c:v>9</c:v>
                  </c:pt>
                  <c:pt idx="4">
                    <c:v>7.2999999999999972</c:v>
                  </c:pt>
                  <c:pt idx="5">
                    <c:v>7.6999999999999966</c:v>
                  </c:pt>
                  <c:pt idx="6">
                    <c:v>8.4000000000000021</c:v>
                  </c:pt>
                </c:numCache>
              </c:numRef>
            </c:plus>
            <c:minus>
              <c:numRef>
                <c:f>'Plot of rate over time'!$G$5:$G$11</c:f>
                <c:numCache>
                  <c:formatCode>General</c:formatCode>
                  <c:ptCount val="7"/>
                  <c:pt idx="0">
                    <c:v>4.7999999999999989</c:v>
                  </c:pt>
                  <c:pt idx="1">
                    <c:v>5.3000000000000007</c:v>
                  </c:pt>
                  <c:pt idx="2">
                    <c:v>5.3000000000000007</c:v>
                  </c:pt>
                  <c:pt idx="3">
                    <c:v>6.8000000000000007</c:v>
                  </c:pt>
                  <c:pt idx="4">
                    <c:v>5.3000000000000007</c:v>
                  </c:pt>
                  <c:pt idx="5">
                    <c:v>5.6</c:v>
                  </c:pt>
                  <c:pt idx="6">
                    <c:v>6.5</c:v>
                  </c:pt>
                </c:numCache>
              </c:numRef>
            </c:minus>
            <c:spPr>
              <a:noFill/>
              <a:ln w="9525" cap="flat" cmpd="sng" algn="ctr">
                <a:solidFill>
                  <a:srgbClr val="000000"/>
                </a:solidFill>
                <a:round/>
              </a:ln>
              <a:effectLst/>
            </c:spPr>
          </c:errBars>
          <c:cat>
            <c:numRef>
              <c:f>'Plot of rate over time'!$B$5:$B$11</c:f>
              <c:numCache>
                <c:formatCode>General</c:formatCode>
                <c:ptCount val="7"/>
                <c:pt idx="0">
                  <c:v>2006</c:v>
                </c:pt>
                <c:pt idx="1">
                  <c:v>2007</c:v>
                </c:pt>
                <c:pt idx="2">
                  <c:v>2008</c:v>
                </c:pt>
                <c:pt idx="3">
                  <c:v>2009</c:v>
                </c:pt>
                <c:pt idx="4">
                  <c:v>2010</c:v>
                </c:pt>
                <c:pt idx="5">
                  <c:v>2011</c:v>
                </c:pt>
                <c:pt idx="6">
                  <c:v>2012</c:v>
                </c:pt>
              </c:numCache>
            </c:numRef>
          </c:cat>
          <c:val>
            <c:numRef>
              <c:f>'Plot of rate over time'!$C$5:$C$11</c:f>
              <c:numCache>
                <c:formatCode>General</c:formatCode>
                <c:ptCount val="7"/>
                <c:pt idx="0">
                  <c:v>13.7</c:v>
                </c:pt>
                <c:pt idx="1">
                  <c:v>15.4</c:v>
                </c:pt>
                <c:pt idx="2">
                  <c:v>16.600000000000001</c:v>
                </c:pt>
                <c:pt idx="3">
                  <c:v>24.1</c:v>
                </c:pt>
                <c:pt idx="4">
                  <c:v>18.600000000000001</c:v>
                </c:pt>
                <c:pt idx="5">
                  <c:v>20.100000000000001</c:v>
                </c:pt>
                <c:pt idx="6">
                  <c:v>25.7</c:v>
                </c:pt>
              </c:numCache>
            </c:numRef>
          </c:val>
          <c:smooth val="0"/>
        </c:ser>
        <c:ser>
          <c:idx val="1"/>
          <c:order val="1"/>
          <c:tx>
            <c:strRef>
              <c:f>'Plot of rate over time'!$D$4</c:f>
              <c:strCache>
                <c:ptCount val="1"/>
                <c:pt idx="0">
                  <c:v>NHW</c:v>
                </c:pt>
              </c:strCache>
            </c:strRef>
          </c:tx>
          <c:spPr>
            <a:ln w="28575" cap="rnd">
              <a:solidFill>
                <a:schemeClr val="bg2">
                  <a:lumMod val="50000"/>
                </a:schemeClr>
              </a:solidFill>
              <a:round/>
            </a:ln>
            <a:effectLst/>
          </c:spPr>
          <c:marker>
            <c:symbol val="circle"/>
            <c:size val="5"/>
            <c:spPr>
              <a:solidFill>
                <a:schemeClr val="bg2">
                  <a:lumMod val="50000"/>
                </a:schemeClr>
              </a:solidFill>
              <a:ln w="9525">
                <a:solidFill>
                  <a:schemeClr val="bg2">
                    <a:lumMod val="50000"/>
                  </a:schemeClr>
                </a:solidFill>
              </a:ln>
              <a:effectLst/>
            </c:spPr>
          </c:marker>
          <c:errBars>
            <c:errDir val="y"/>
            <c:errBarType val="both"/>
            <c:errValType val="cust"/>
            <c:noEndCap val="0"/>
            <c:plus>
              <c:numRef>
                <c:f>'Plot of rate over time'!$L$5:$L$11</c:f>
                <c:numCache>
                  <c:formatCode>General</c:formatCode>
                  <c:ptCount val="7"/>
                  <c:pt idx="0">
                    <c:v>0.380000000000001</c:v>
                  </c:pt>
                  <c:pt idx="1">
                    <c:v>0.43</c:v>
                  </c:pt>
                  <c:pt idx="2">
                    <c:v>0.43</c:v>
                  </c:pt>
                  <c:pt idx="3">
                    <c:v>0.46</c:v>
                  </c:pt>
                  <c:pt idx="4">
                    <c:v>0.45</c:v>
                  </c:pt>
                  <c:pt idx="5">
                    <c:v>0.45</c:v>
                  </c:pt>
                  <c:pt idx="6">
                    <c:v>0.45</c:v>
                  </c:pt>
                </c:numCache>
              </c:numRef>
            </c:plus>
            <c:minus>
              <c:numRef>
                <c:f>'Plot of rate over time'!$K$5:$K$11</c:f>
                <c:numCache>
                  <c:formatCode>General</c:formatCode>
                  <c:ptCount val="7"/>
                  <c:pt idx="0">
                    <c:v>0.35999999999999899</c:v>
                  </c:pt>
                  <c:pt idx="1">
                    <c:v>0.42</c:v>
                  </c:pt>
                  <c:pt idx="2">
                    <c:v>0.42</c:v>
                  </c:pt>
                  <c:pt idx="3">
                    <c:v>0.43000000000000099</c:v>
                  </c:pt>
                  <c:pt idx="4">
                    <c:v>0.42</c:v>
                  </c:pt>
                  <c:pt idx="5">
                    <c:v>0.42</c:v>
                  </c:pt>
                  <c:pt idx="6">
                    <c:v>0.43000000000000099</c:v>
                  </c:pt>
                </c:numCache>
              </c:numRef>
            </c:minus>
            <c:spPr>
              <a:noFill/>
              <a:ln w="9525" cap="flat" cmpd="sng" algn="ctr">
                <a:solidFill>
                  <a:srgbClr val="000000"/>
                </a:solidFill>
                <a:round/>
              </a:ln>
              <a:effectLst/>
            </c:spPr>
          </c:errBars>
          <c:cat>
            <c:numRef>
              <c:f>'Plot of rate over time'!$B$5:$B$11</c:f>
              <c:numCache>
                <c:formatCode>General</c:formatCode>
                <c:ptCount val="7"/>
                <c:pt idx="0">
                  <c:v>2006</c:v>
                </c:pt>
                <c:pt idx="1">
                  <c:v>2007</c:v>
                </c:pt>
                <c:pt idx="2">
                  <c:v>2008</c:v>
                </c:pt>
                <c:pt idx="3">
                  <c:v>2009</c:v>
                </c:pt>
                <c:pt idx="4">
                  <c:v>2010</c:v>
                </c:pt>
                <c:pt idx="5">
                  <c:v>2011</c:v>
                </c:pt>
                <c:pt idx="6">
                  <c:v>2012</c:v>
                </c:pt>
              </c:numCache>
            </c:numRef>
          </c:cat>
          <c:val>
            <c:numRef>
              <c:f>'Plot of rate over time'!$D$5:$D$11</c:f>
              <c:numCache>
                <c:formatCode>General</c:formatCode>
                <c:ptCount val="7"/>
                <c:pt idx="0">
                  <c:v>4.0599999999999996</c:v>
                </c:pt>
                <c:pt idx="1">
                  <c:v>5.63</c:v>
                </c:pt>
                <c:pt idx="2">
                  <c:v>5.71</c:v>
                </c:pt>
                <c:pt idx="3">
                  <c:v>6.3599999999999977</c:v>
                </c:pt>
                <c:pt idx="4">
                  <c:v>6.27</c:v>
                </c:pt>
                <c:pt idx="5">
                  <c:v>6.33</c:v>
                </c:pt>
                <c:pt idx="6">
                  <c:v>6.53</c:v>
                </c:pt>
              </c:numCache>
            </c:numRef>
          </c:val>
          <c:smooth val="0"/>
        </c:ser>
        <c:dLbls>
          <c:showLegendKey val="0"/>
          <c:showVal val="0"/>
          <c:showCatName val="0"/>
          <c:showSerName val="0"/>
          <c:showPercent val="0"/>
          <c:showBubbleSize val="0"/>
        </c:dLbls>
        <c:marker val="1"/>
        <c:smooth val="0"/>
        <c:axId val="371430720"/>
        <c:axId val="371436208"/>
      </c:lineChart>
      <c:catAx>
        <c:axId val="371430720"/>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371436208"/>
        <c:crosses val="autoZero"/>
        <c:auto val="1"/>
        <c:lblAlgn val="ctr"/>
        <c:lblOffset val="100"/>
        <c:noMultiLvlLbl val="0"/>
      </c:catAx>
      <c:valAx>
        <c:axId val="37143620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r>
                  <a:rPr lang="en-US" sz="1600" b="1" dirty="0" smtClean="0">
                    <a:solidFill>
                      <a:srgbClr val="000000"/>
                    </a:solidFill>
                    <a:latin typeface="Calibri" panose="020F0502020204030204" pitchFamily="34" charset="0"/>
                    <a:cs typeface="Calibri" panose="020F0502020204030204" pitchFamily="34" charset="0"/>
                  </a:rPr>
                  <a:t>Rate per 100,000</a:t>
                </a:r>
                <a:endParaRPr lang="en-US" sz="1600" b="1" dirty="0">
                  <a:solidFill>
                    <a:srgbClr val="000000"/>
                  </a:solidFill>
                  <a:latin typeface="Calibri" panose="020F0502020204030204" pitchFamily="34" charset="0"/>
                  <a:cs typeface="Calibri" panose="020F0502020204030204" pitchFamily="34" charset="0"/>
                </a:endParaRPr>
              </a:p>
            </c:rich>
          </c:tx>
          <c:layout>
            <c:manualLayout>
              <c:xMode val="edge"/>
              <c:yMode val="edge"/>
              <c:x val="1.26370891112348E-2"/>
              <c:y val="0.3157555018345640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371430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37378551133001"/>
          <c:y val="4.5004579679773303E-2"/>
          <c:w val="0.84003805203380699"/>
          <c:h val="0.78855098205999696"/>
        </c:manualLayout>
      </c:layout>
      <c:barChart>
        <c:barDir val="col"/>
        <c:grouping val="clustered"/>
        <c:varyColors val="0"/>
        <c:ser>
          <c:idx val="0"/>
          <c:order val="0"/>
          <c:tx>
            <c:strRef>
              <c:f>Sheet2!$C$33</c:f>
              <c:strCache>
                <c:ptCount val="1"/>
                <c:pt idx="0">
                  <c:v>Rate</c:v>
                </c:pt>
              </c:strCache>
            </c:strRef>
          </c:tx>
          <c:spPr>
            <a:solidFill>
              <a:schemeClr val="accent1"/>
            </a:solidFill>
            <a:ln>
              <a:noFill/>
            </a:ln>
            <a:effectLst/>
          </c:spPr>
          <c:invertIfNegative val="0"/>
          <c:dPt>
            <c:idx val="0"/>
            <c:invertIfNegative val="0"/>
            <c:bubble3D val="0"/>
            <c:spPr>
              <a:solidFill>
                <a:srgbClr val="FF9933"/>
              </a:solidFill>
              <a:ln>
                <a:noFill/>
              </a:ln>
              <a:effectLst/>
            </c:spPr>
          </c:dPt>
          <c:dPt>
            <c:idx val="1"/>
            <c:invertIfNegative val="0"/>
            <c:bubble3D val="0"/>
            <c:spPr>
              <a:solidFill>
                <a:srgbClr val="FFFFFF">
                  <a:lumMod val="65000"/>
                </a:srgbClr>
              </a:solidFill>
              <a:ln>
                <a:noFill/>
              </a:ln>
              <a:effectLst/>
            </c:spPr>
          </c:dPt>
          <c:dPt>
            <c:idx val="2"/>
            <c:invertIfNegative val="0"/>
            <c:bubble3D val="0"/>
            <c:spPr>
              <a:solidFill>
                <a:srgbClr val="FF9933"/>
              </a:solidFill>
              <a:ln>
                <a:noFill/>
              </a:ln>
              <a:effectLst/>
            </c:spPr>
          </c:dPt>
          <c:dPt>
            <c:idx val="3"/>
            <c:invertIfNegative val="0"/>
            <c:bubble3D val="0"/>
            <c:spPr>
              <a:solidFill>
                <a:srgbClr val="FFFFFF">
                  <a:lumMod val="65000"/>
                </a:srgbClr>
              </a:solidFill>
              <a:ln>
                <a:noFill/>
              </a:ln>
              <a:effectLst/>
            </c:spPr>
          </c:dPt>
          <c:errBars>
            <c:errBarType val="both"/>
            <c:errValType val="cust"/>
            <c:noEndCap val="0"/>
            <c:plus>
              <c:numRef>
                <c:f>Sheet2!$G$34:$G$37</c:f>
                <c:numCache>
                  <c:formatCode>General</c:formatCode>
                  <c:ptCount val="4"/>
                  <c:pt idx="0">
                    <c:v>3.3000000000000012</c:v>
                  </c:pt>
                  <c:pt idx="1">
                    <c:v>0.18</c:v>
                  </c:pt>
                  <c:pt idx="2">
                    <c:v>4.2999999999999972</c:v>
                  </c:pt>
                  <c:pt idx="3">
                    <c:v>0.27999999999999903</c:v>
                  </c:pt>
                </c:numCache>
              </c:numRef>
            </c:plus>
            <c:minus>
              <c:numRef>
                <c:f>Sheet2!$F$34:$F$37</c:f>
                <c:numCache>
                  <c:formatCode>General</c:formatCode>
                  <c:ptCount val="4"/>
                  <c:pt idx="0">
                    <c:v>2.9</c:v>
                  </c:pt>
                  <c:pt idx="1">
                    <c:v>0.17</c:v>
                  </c:pt>
                  <c:pt idx="2">
                    <c:v>3.7000000000000028</c:v>
                  </c:pt>
                  <c:pt idx="3">
                    <c:v>0.27</c:v>
                  </c:pt>
                </c:numCache>
              </c:numRef>
            </c:minus>
            <c:spPr>
              <a:noFill/>
              <a:ln w="9525" cap="flat" cmpd="sng" algn="ctr">
                <a:solidFill>
                  <a:srgbClr val="000000"/>
                </a:solidFill>
                <a:round/>
              </a:ln>
              <a:effectLst/>
            </c:spPr>
          </c:errBars>
          <c:cat>
            <c:multiLvlStrRef>
              <c:f>Sheet2!$A$34:$B$37</c:f>
              <c:multiLvlStrCache>
                <c:ptCount val="4"/>
                <c:lvl>
                  <c:pt idx="0">
                    <c:v>AI/AN</c:v>
                  </c:pt>
                  <c:pt idx="1">
                    <c:v>NHW</c:v>
                  </c:pt>
                  <c:pt idx="2">
                    <c:v>AI/AN</c:v>
                  </c:pt>
                  <c:pt idx="3">
                    <c:v>NHW</c:v>
                  </c:pt>
                </c:lvl>
                <c:lvl>
                  <c:pt idx="0">
                    <c:v>Female</c:v>
                  </c:pt>
                  <c:pt idx="2">
                    <c:v>Male</c:v>
                  </c:pt>
                </c:lvl>
              </c:multiLvlStrCache>
            </c:multiLvlStrRef>
          </c:cat>
          <c:val>
            <c:numRef>
              <c:f>Sheet2!$C$34:$C$37</c:f>
              <c:numCache>
                <c:formatCode>General</c:formatCode>
                <c:ptCount val="4"/>
                <c:pt idx="0">
                  <c:v>15.5</c:v>
                </c:pt>
                <c:pt idx="1">
                  <c:v>3.41</c:v>
                </c:pt>
                <c:pt idx="2">
                  <c:v>24.1</c:v>
                </c:pt>
                <c:pt idx="3">
                  <c:v>8.48</c:v>
                </c:pt>
              </c:numCache>
            </c:numRef>
          </c:val>
        </c:ser>
        <c:dLbls>
          <c:showLegendKey val="0"/>
          <c:showVal val="0"/>
          <c:showCatName val="0"/>
          <c:showSerName val="0"/>
          <c:showPercent val="0"/>
          <c:showBubbleSize val="0"/>
        </c:dLbls>
        <c:gapWidth val="219"/>
        <c:overlap val="-27"/>
        <c:axId val="371435032"/>
        <c:axId val="371431896"/>
      </c:barChart>
      <c:catAx>
        <c:axId val="371435032"/>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1431896"/>
        <c:crosses val="autoZero"/>
        <c:auto val="1"/>
        <c:lblAlgn val="ctr"/>
        <c:lblOffset val="100"/>
        <c:noMultiLvlLbl val="0"/>
      </c:catAx>
      <c:valAx>
        <c:axId val="371431896"/>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r>
                  <a:rPr lang="en-US" sz="1600" b="1" dirty="0" smtClean="0">
                    <a:solidFill>
                      <a:srgbClr val="000000"/>
                    </a:solidFill>
                    <a:latin typeface="Calibri" panose="020F0502020204030204" pitchFamily="34" charset="0"/>
                    <a:cs typeface="Calibri" panose="020F0502020204030204" pitchFamily="34" charset="0"/>
                  </a:rPr>
                  <a:t>Rate per 100,000</a:t>
                </a:r>
                <a:endParaRPr lang="en-US" sz="1600" b="1" dirty="0">
                  <a:solidFill>
                    <a:srgbClr val="000000"/>
                  </a:solidFill>
                  <a:latin typeface="Calibri" panose="020F0502020204030204" pitchFamily="34" charset="0"/>
                  <a:cs typeface="Calibri" panose="020F0502020204030204" pitchFamily="34" charset="0"/>
                </a:endParaRPr>
              </a:p>
            </c:rich>
          </c:tx>
          <c:layout>
            <c:manualLayout>
              <c:xMode val="edge"/>
              <c:yMode val="edge"/>
              <c:x val="3.14009635707099E-2"/>
              <c:y val="0.2695289766079400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143503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37378551133001"/>
          <c:y val="4.5004579679773303E-2"/>
          <c:w val="0.84003805203380699"/>
          <c:h val="0.78855098205999696"/>
        </c:manualLayout>
      </c:layout>
      <c:barChart>
        <c:barDir val="col"/>
        <c:grouping val="clustered"/>
        <c:varyColors val="0"/>
        <c:ser>
          <c:idx val="0"/>
          <c:order val="0"/>
          <c:tx>
            <c:strRef>
              <c:f>Sheet2!$C$33</c:f>
              <c:strCache>
                <c:ptCount val="1"/>
                <c:pt idx="0">
                  <c:v>Rate</c:v>
                </c:pt>
              </c:strCache>
            </c:strRef>
          </c:tx>
          <c:spPr>
            <a:solidFill>
              <a:schemeClr val="accent1"/>
            </a:solidFill>
            <a:ln>
              <a:noFill/>
            </a:ln>
            <a:effectLst/>
          </c:spPr>
          <c:invertIfNegative val="0"/>
          <c:dPt>
            <c:idx val="0"/>
            <c:invertIfNegative val="0"/>
            <c:bubble3D val="0"/>
            <c:spPr>
              <a:solidFill>
                <a:srgbClr val="FF9933"/>
              </a:solidFill>
              <a:ln>
                <a:noFill/>
              </a:ln>
              <a:effectLst/>
            </c:spPr>
          </c:dPt>
          <c:dPt>
            <c:idx val="1"/>
            <c:invertIfNegative val="0"/>
            <c:bubble3D val="0"/>
            <c:spPr>
              <a:solidFill>
                <a:srgbClr val="FFFFFF">
                  <a:lumMod val="65000"/>
                </a:srgbClr>
              </a:solidFill>
              <a:ln>
                <a:noFill/>
              </a:ln>
              <a:effectLst/>
            </c:spPr>
          </c:dPt>
          <c:dPt>
            <c:idx val="2"/>
            <c:invertIfNegative val="0"/>
            <c:bubble3D val="0"/>
            <c:spPr>
              <a:solidFill>
                <a:srgbClr val="FF9933"/>
              </a:solidFill>
              <a:ln>
                <a:noFill/>
              </a:ln>
              <a:effectLst/>
            </c:spPr>
          </c:dPt>
          <c:dPt>
            <c:idx val="3"/>
            <c:invertIfNegative val="0"/>
            <c:bubble3D val="0"/>
            <c:spPr>
              <a:solidFill>
                <a:srgbClr val="FFFFFF">
                  <a:lumMod val="65000"/>
                </a:srgbClr>
              </a:solidFill>
              <a:ln>
                <a:noFill/>
              </a:ln>
              <a:effectLst/>
            </c:spPr>
          </c:dPt>
          <c:errBars>
            <c:errBarType val="both"/>
            <c:errValType val="cust"/>
            <c:noEndCap val="0"/>
            <c:plus>
              <c:numRef>
                <c:f>Sheet2!$G$34:$G$37</c:f>
                <c:numCache>
                  <c:formatCode>General</c:formatCode>
                  <c:ptCount val="4"/>
                  <c:pt idx="0">
                    <c:v>3.3000000000000012</c:v>
                  </c:pt>
                  <c:pt idx="1">
                    <c:v>0.18</c:v>
                  </c:pt>
                  <c:pt idx="2">
                    <c:v>4.2999999999999972</c:v>
                  </c:pt>
                  <c:pt idx="3">
                    <c:v>0.27999999999999903</c:v>
                  </c:pt>
                </c:numCache>
              </c:numRef>
            </c:plus>
            <c:minus>
              <c:numRef>
                <c:f>Sheet2!$F$34:$F$37</c:f>
                <c:numCache>
                  <c:formatCode>General</c:formatCode>
                  <c:ptCount val="4"/>
                  <c:pt idx="0">
                    <c:v>2.9</c:v>
                  </c:pt>
                  <c:pt idx="1">
                    <c:v>0.17</c:v>
                  </c:pt>
                  <c:pt idx="2">
                    <c:v>3.7000000000000028</c:v>
                  </c:pt>
                  <c:pt idx="3">
                    <c:v>0.27</c:v>
                  </c:pt>
                </c:numCache>
              </c:numRef>
            </c:minus>
            <c:spPr>
              <a:noFill/>
              <a:ln w="9525" cap="flat" cmpd="sng" algn="ctr">
                <a:solidFill>
                  <a:srgbClr val="000000"/>
                </a:solidFill>
                <a:round/>
              </a:ln>
              <a:effectLst/>
            </c:spPr>
          </c:errBars>
          <c:cat>
            <c:multiLvlStrRef>
              <c:f>Sheet2!$A$34:$B$37</c:f>
              <c:multiLvlStrCache>
                <c:ptCount val="4"/>
                <c:lvl>
                  <c:pt idx="0">
                    <c:v>AI/AN</c:v>
                  </c:pt>
                  <c:pt idx="1">
                    <c:v>NHW</c:v>
                  </c:pt>
                  <c:pt idx="2">
                    <c:v>AI/AN</c:v>
                  </c:pt>
                  <c:pt idx="3">
                    <c:v>NHW</c:v>
                  </c:pt>
                </c:lvl>
                <c:lvl>
                  <c:pt idx="0">
                    <c:v>Female</c:v>
                  </c:pt>
                  <c:pt idx="2">
                    <c:v>Male</c:v>
                  </c:pt>
                </c:lvl>
              </c:multiLvlStrCache>
            </c:multiLvlStrRef>
          </c:cat>
          <c:val>
            <c:numRef>
              <c:f>Sheet2!$C$34:$C$37</c:f>
              <c:numCache>
                <c:formatCode>General</c:formatCode>
                <c:ptCount val="4"/>
                <c:pt idx="0">
                  <c:v>15.5</c:v>
                </c:pt>
                <c:pt idx="1">
                  <c:v>3.41</c:v>
                </c:pt>
                <c:pt idx="2">
                  <c:v>24.1</c:v>
                </c:pt>
                <c:pt idx="3">
                  <c:v>8.48</c:v>
                </c:pt>
              </c:numCache>
            </c:numRef>
          </c:val>
        </c:ser>
        <c:dLbls>
          <c:showLegendKey val="0"/>
          <c:showVal val="0"/>
          <c:showCatName val="0"/>
          <c:showSerName val="0"/>
          <c:showPercent val="0"/>
          <c:showBubbleSize val="0"/>
        </c:dLbls>
        <c:gapWidth val="219"/>
        <c:overlap val="-27"/>
        <c:axId val="371434640"/>
        <c:axId val="371431504"/>
      </c:barChart>
      <c:catAx>
        <c:axId val="371434640"/>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1431504"/>
        <c:crosses val="autoZero"/>
        <c:auto val="1"/>
        <c:lblAlgn val="ctr"/>
        <c:lblOffset val="100"/>
        <c:noMultiLvlLbl val="0"/>
      </c:catAx>
      <c:valAx>
        <c:axId val="371431504"/>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r>
                  <a:rPr lang="en-US" sz="1600" b="1" dirty="0" smtClean="0">
                    <a:solidFill>
                      <a:srgbClr val="000000"/>
                    </a:solidFill>
                    <a:latin typeface="Calibri" panose="020F0502020204030204" pitchFamily="34" charset="0"/>
                    <a:cs typeface="Calibri" panose="020F0502020204030204" pitchFamily="34" charset="0"/>
                  </a:rPr>
                  <a:t>Rate per 100,000</a:t>
                </a:r>
                <a:endParaRPr lang="en-US" sz="1600" b="1" dirty="0">
                  <a:solidFill>
                    <a:srgbClr val="000000"/>
                  </a:solidFill>
                  <a:latin typeface="Calibri" panose="020F0502020204030204" pitchFamily="34" charset="0"/>
                  <a:cs typeface="Calibri" panose="020F0502020204030204" pitchFamily="34" charset="0"/>
                </a:endParaRPr>
              </a:p>
            </c:rich>
          </c:tx>
          <c:layout>
            <c:manualLayout>
              <c:xMode val="edge"/>
              <c:yMode val="edge"/>
              <c:x val="3.14009635707099E-2"/>
              <c:y val="0.2695289766079400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143464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37378551133001"/>
          <c:y val="4.5004579679773303E-2"/>
          <c:w val="0.84003805203380699"/>
          <c:h val="0.78855098205999696"/>
        </c:manualLayout>
      </c:layout>
      <c:barChart>
        <c:barDir val="col"/>
        <c:grouping val="clustered"/>
        <c:varyColors val="0"/>
        <c:ser>
          <c:idx val="0"/>
          <c:order val="0"/>
          <c:tx>
            <c:strRef>
              <c:f>Sheet2!$C$33</c:f>
              <c:strCache>
                <c:ptCount val="1"/>
                <c:pt idx="0">
                  <c:v>Rate</c:v>
                </c:pt>
              </c:strCache>
            </c:strRef>
          </c:tx>
          <c:spPr>
            <a:solidFill>
              <a:schemeClr val="accent1"/>
            </a:solidFill>
            <a:ln>
              <a:noFill/>
            </a:ln>
            <a:effectLst/>
          </c:spPr>
          <c:invertIfNegative val="0"/>
          <c:dPt>
            <c:idx val="0"/>
            <c:invertIfNegative val="0"/>
            <c:bubble3D val="0"/>
            <c:spPr>
              <a:solidFill>
                <a:srgbClr val="FF9933"/>
              </a:solidFill>
              <a:ln>
                <a:noFill/>
              </a:ln>
              <a:effectLst/>
            </c:spPr>
          </c:dPt>
          <c:dPt>
            <c:idx val="1"/>
            <c:invertIfNegative val="0"/>
            <c:bubble3D val="0"/>
            <c:spPr>
              <a:solidFill>
                <a:srgbClr val="FFFFFF">
                  <a:lumMod val="65000"/>
                </a:srgbClr>
              </a:solidFill>
              <a:ln>
                <a:noFill/>
              </a:ln>
              <a:effectLst/>
            </c:spPr>
          </c:dPt>
          <c:dPt>
            <c:idx val="2"/>
            <c:invertIfNegative val="0"/>
            <c:bubble3D val="0"/>
            <c:spPr>
              <a:solidFill>
                <a:srgbClr val="FF9933"/>
              </a:solidFill>
              <a:ln>
                <a:noFill/>
              </a:ln>
              <a:effectLst/>
            </c:spPr>
          </c:dPt>
          <c:dPt>
            <c:idx val="3"/>
            <c:invertIfNegative val="0"/>
            <c:bubble3D val="0"/>
            <c:spPr>
              <a:solidFill>
                <a:srgbClr val="FFFFFF">
                  <a:lumMod val="65000"/>
                </a:srgbClr>
              </a:solidFill>
              <a:ln>
                <a:noFill/>
              </a:ln>
              <a:effectLst/>
            </c:spPr>
          </c:dPt>
          <c:errBars>
            <c:errBarType val="both"/>
            <c:errValType val="cust"/>
            <c:noEndCap val="0"/>
            <c:plus>
              <c:numRef>
                <c:f>Sheet2!$G$34:$G$37</c:f>
                <c:numCache>
                  <c:formatCode>General</c:formatCode>
                  <c:ptCount val="4"/>
                  <c:pt idx="0">
                    <c:v>3.3000000000000012</c:v>
                  </c:pt>
                  <c:pt idx="1">
                    <c:v>0.18</c:v>
                  </c:pt>
                  <c:pt idx="2">
                    <c:v>4.2999999999999972</c:v>
                  </c:pt>
                  <c:pt idx="3">
                    <c:v>0.27999999999999903</c:v>
                  </c:pt>
                </c:numCache>
              </c:numRef>
            </c:plus>
            <c:minus>
              <c:numRef>
                <c:f>Sheet2!$F$34:$F$37</c:f>
                <c:numCache>
                  <c:formatCode>General</c:formatCode>
                  <c:ptCount val="4"/>
                  <c:pt idx="0">
                    <c:v>2.9</c:v>
                  </c:pt>
                  <c:pt idx="1">
                    <c:v>0.17</c:v>
                  </c:pt>
                  <c:pt idx="2">
                    <c:v>3.7000000000000028</c:v>
                  </c:pt>
                  <c:pt idx="3">
                    <c:v>0.27</c:v>
                  </c:pt>
                </c:numCache>
              </c:numRef>
            </c:minus>
            <c:spPr>
              <a:noFill/>
              <a:ln w="9525" cap="flat" cmpd="sng" algn="ctr">
                <a:solidFill>
                  <a:srgbClr val="000000"/>
                </a:solidFill>
                <a:round/>
              </a:ln>
              <a:effectLst/>
            </c:spPr>
          </c:errBars>
          <c:cat>
            <c:multiLvlStrRef>
              <c:f>Sheet2!$A$34:$B$37</c:f>
              <c:multiLvlStrCache>
                <c:ptCount val="4"/>
                <c:lvl>
                  <c:pt idx="0">
                    <c:v>AI/AN</c:v>
                  </c:pt>
                  <c:pt idx="1">
                    <c:v>NHW</c:v>
                  </c:pt>
                  <c:pt idx="2">
                    <c:v>AI/AN</c:v>
                  </c:pt>
                  <c:pt idx="3">
                    <c:v>NHW</c:v>
                  </c:pt>
                </c:lvl>
                <c:lvl>
                  <c:pt idx="0">
                    <c:v>Female</c:v>
                  </c:pt>
                  <c:pt idx="2">
                    <c:v>Male</c:v>
                  </c:pt>
                </c:lvl>
              </c:multiLvlStrCache>
            </c:multiLvlStrRef>
          </c:cat>
          <c:val>
            <c:numRef>
              <c:f>Sheet2!$C$34:$C$37</c:f>
              <c:numCache>
                <c:formatCode>General</c:formatCode>
                <c:ptCount val="4"/>
                <c:pt idx="0">
                  <c:v>15.5</c:v>
                </c:pt>
                <c:pt idx="1">
                  <c:v>3.41</c:v>
                </c:pt>
                <c:pt idx="2">
                  <c:v>24.1</c:v>
                </c:pt>
                <c:pt idx="3">
                  <c:v>8.48</c:v>
                </c:pt>
              </c:numCache>
            </c:numRef>
          </c:val>
        </c:ser>
        <c:dLbls>
          <c:showLegendKey val="0"/>
          <c:showVal val="0"/>
          <c:showCatName val="0"/>
          <c:showSerName val="0"/>
          <c:showPercent val="0"/>
          <c:showBubbleSize val="0"/>
        </c:dLbls>
        <c:gapWidth val="219"/>
        <c:overlap val="-27"/>
        <c:axId val="371429152"/>
        <c:axId val="371433464"/>
      </c:barChart>
      <c:catAx>
        <c:axId val="371429152"/>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1433464"/>
        <c:crosses val="autoZero"/>
        <c:auto val="1"/>
        <c:lblAlgn val="ctr"/>
        <c:lblOffset val="100"/>
        <c:noMultiLvlLbl val="0"/>
      </c:catAx>
      <c:valAx>
        <c:axId val="371433464"/>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r>
                  <a:rPr lang="en-US" sz="1600" b="1" dirty="0" smtClean="0">
                    <a:solidFill>
                      <a:srgbClr val="000000"/>
                    </a:solidFill>
                    <a:latin typeface="Calibri" panose="020F0502020204030204" pitchFamily="34" charset="0"/>
                    <a:cs typeface="Calibri" panose="020F0502020204030204" pitchFamily="34" charset="0"/>
                  </a:rPr>
                  <a:t>Rate per 100,000</a:t>
                </a:r>
                <a:endParaRPr lang="en-US" sz="1600" b="1" dirty="0">
                  <a:solidFill>
                    <a:srgbClr val="000000"/>
                  </a:solidFill>
                  <a:latin typeface="Calibri" panose="020F0502020204030204" pitchFamily="34" charset="0"/>
                  <a:cs typeface="Calibri" panose="020F0502020204030204" pitchFamily="34" charset="0"/>
                </a:endParaRPr>
              </a:p>
            </c:rich>
          </c:tx>
          <c:layout>
            <c:manualLayout>
              <c:xMode val="edge"/>
              <c:yMode val="edge"/>
              <c:x val="3.14009635707099E-2"/>
              <c:y val="0.2695289766079400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6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37142915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1727"/>
          </a:xfrm>
          <a:prstGeom prst="rect">
            <a:avLst/>
          </a:prstGeom>
        </p:spPr>
        <p:txBody>
          <a:bodyPr vert="horz" lIns="96635" tIns="48319" rIns="96635" bIns="48319"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35" tIns="48319" rIns="96635" bIns="48319" rtlCol="0"/>
          <a:lstStyle>
            <a:lvl1pPr algn="r">
              <a:defRPr sz="1300"/>
            </a:lvl1pPr>
          </a:lstStyle>
          <a:p>
            <a:fld id="{7F8C6F4B-1853-40E9-A3A2-E55524D5EFB1}" type="datetimeFigureOut">
              <a:rPr lang="en-US" smtClean="0"/>
              <a:t>4/18/2017</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35" tIns="48319" rIns="96635" bIns="48319"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35" tIns="48319" rIns="96635" bIns="4831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119478"/>
            <a:ext cx="3169920" cy="481726"/>
          </a:xfrm>
          <a:prstGeom prst="rect">
            <a:avLst/>
          </a:prstGeom>
        </p:spPr>
        <p:txBody>
          <a:bodyPr vert="horz" lIns="96635" tIns="48319" rIns="96635" bIns="48319"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8"/>
            <a:ext cx="3169920" cy="481726"/>
          </a:xfrm>
          <a:prstGeom prst="rect">
            <a:avLst/>
          </a:prstGeom>
        </p:spPr>
        <p:txBody>
          <a:bodyPr vert="horz" lIns="96635" tIns="48319" rIns="96635" bIns="48319" rtlCol="0" anchor="b"/>
          <a:lstStyle>
            <a:lvl1pPr algn="r">
              <a:defRPr sz="1300"/>
            </a:lvl1pPr>
          </a:lstStyle>
          <a:p>
            <a:fld id="{4D112BB1-9007-462B-9326-72A64CF0EDAB}" type="slidenum">
              <a:rPr lang="en-US" smtClean="0"/>
              <a:t>‹#›</a:t>
            </a:fld>
            <a:endParaRPr lang="en-US"/>
          </a:p>
        </p:txBody>
      </p:sp>
    </p:spTree>
    <p:extLst>
      <p:ext uri="{BB962C8B-B14F-4D97-AF65-F5344CB8AC3E}">
        <p14:creationId xmlns:p14="http://schemas.microsoft.com/office/powerpoint/2010/main" val="2711935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echo.unm.edu/about-echo/mode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baseline="0" dirty="0"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57994" indent="-291536">
              <a:defRPr>
                <a:solidFill>
                  <a:schemeClr val="tx1"/>
                </a:solidFill>
                <a:latin typeface="Myriad Web Pro" panose="020B0503030403020204" pitchFamily="34" charset="0"/>
              </a:defRPr>
            </a:lvl2pPr>
            <a:lvl3pPr marL="1166144" indent="-233227">
              <a:defRPr>
                <a:solidFill>
                  <a:schemeClr val="tx1"/>
                </a:solidFill>
                <a:latin typeface="Myriad Web Pro" panose="020B0503030403020204" pitchFamily="34" charset="0"/>
              </a:defRPr>
            </a:lvl3pPr>
            <a:lvl4pPr marL="1632601" indent="-233227">
              <a:defRPr>
                <a:solidFill>
                  <a:schemeClr val="tx1"/>
                </a:solidFill>
                <a:latin typeface="Myriad Web Pro" panose="020B0503030403020204" pitchFamily="34" charset="0"/>
              </a:defRPr>
            </a:lvl4pPr>
            <a:lvl5pPr marL="2099059" indent="-233227">
              <a:defRPr>
                <a:solidFill>
                  <a:schemeClr val="tx1"/>
                </a:solidFill>
                <a:latin typeface="Myriad Web Pro" panose="020B0503030403020204" pitchFamily="34" charset="0"/>
              </a:defRPr>
            </a:lvl5pPr>
            <a:lvl6pPr marL="2565517" indent="-233227" fontAlgn="base">
              <a:spcBef>
                <a:spcPct val="0"/>
              </a:spcBef>
              <a:spcAft>
                <a:spcPct val="0"/>
              </a:spcAft>
              <a:defRPr>
                <a:solidFill>
                  <a:schemeClr val="tx1"/>
                </a:solidFill>
                <a:latin typeface="Myriad Web Pro" panose="020B0503030403020204" pitchFamily="34" charset="0"/>
              </a:defRPr>
            </a:lvl6pPr>
            <a:lvl7pPr marL="3031974" indent="-233227" fontAlgn="base">
              <a:spcBef>
                <a:spcPct val="0"/>
              </a:spcBef>
              <a:spcAft>
                <a:spcPct val="0"/>
              </a:spcAft>
              <a:defRPr>
                <a:solidFill>
                  <a:schemeClr val="tx1"/>
                </a:solidFill>
                <a:latin typeface="Myriad Web Pro" panose="020B0503030403020204" pitchFamily="34" charset="0"/>
              </a:defRPr>
            </a:lvl7pPr>
            <a:lvl8pPr marL="3498432" indent="-233227" fontAlgn="base">
              <a:spcBef>
                <a:spcPct val="0"/>
              </a:spcBef>
              <a:spcAft>
                <a:spcPct val="0"/>
              </a:spcAft>
              <a:defRPr>
                <a:solidFill>
                  <a:schemeClr val="tx1"/>
                </a:solidFill>
                <a:latin typeface="Myriad Web Pro" panose="020B0503030403020204" pitchFamily="34" charset="0"/>
              </a:defRPr>
            </a:lvl8pPr>
            <a:lvl9pPr marL="3964888" indent="-233227"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solidFill>
                  <a:prstClr val="black"/>
                </a:solidFill>
                <a:latin typeface="Calibri" panose="020F0502020204030204" pitchFamily="34" charset="0"/>
              </a:rPr>
              <a:pPr fontAlgn="base">
                <a:spcBef>
                  <a:spcPct val="0"/>
                </a:spcBef>
                <a:spcAft>
                  <a:spcPct val="0"/>
                </a:spcAft>
              </a:pPr>
              <a:t>1</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149033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slide deck you all have includes </a:t>
            </a:r>
            <a:r>
              <a:rPr lang="en-US" baseline="0" dirty="0" smtClean="0"/>
              <a:t>more detailed information on the methods I used, but I am going to abbreviate it here to avoid putting everyone to sleep. But please feel free to ask me for more detailed methods if you have questions or concerns about it.</a:t>
            </a:r>
            <a:endParaRPr lang="en-US" dirty="0"/>
          </a:p>
        </p:txBody>
      </p:sp>
      <p:sp>
        <p:nvSpPr>
          <p:cNvPr id="4" name="Slide Number Placeholder 3"/>
          <p:cNvSpPr>
            <a:spLocks noGrp="1"/>
          </p:cNvSpPr>
          <p:nvPr>
            <p:ph type="sldNum" sz="quarter" idx="10"/>
          </p:nvPr>
        </p:nvSpPr>
        <p:spPr/>
        <p:txBody>
          <a:bodyPr/>
          <a:lstStyle/>
          <a:p>
            <a:fld id="{4D112BB1-9007-462B-9326-72A64CF0EDAB}" type="slidenum">
              <a:rPr lang="en-US" smtClean="0"/>
              <a:t>10</a:t>
            </a:fld>
            <a:endParaRPr lang="en-US"/>
          </a:p>
        </p:txBody>
      </p:sp>
    </p:spTree>
    <p:extLst>
      <p:ext uri="{BB962C8B-B14F-4D97-AF65-F5344CB8AC3E}">
        <p14:creationId xmlns:p14="http://schemas.microsoft.com/office/powerpoint/2010/main" val="2871095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915">
              <a:defRPr/>
            </a:pPr>
            <a:r>
              <a:rPr lang="en-US" dirty="0"/>
              <a:t>HCV deaths were counted from death certificates from Idaho, Oregon, and Washington. </a:t>
            </a:r>
            <a:r>
              <a:rPr lang="en-US" dirty="0" smtClean="0"/>
              <a:t>We restricted the</a:t>
            </a:r>
            <a:r>
              <a:rPr lang="en-US" baseline="0" dirty="0" smtClean="0"/>
              <a:t> analysis to the years </a:t>
            </a:r>
            <a:r>
              <a:rPr lang="en-US" dirty="0" smtClean="0"/>
              <a:t>2006-2012,</a:t>
            </a:r>
            <a:r>
              <a:rPr lang="en-US" baseline="0" dirty="0" smtClean="0"/>
              <a:t> the years for </a:t>
            </a:r>
            <a:r>
              <a:rPr lang="en-US" dirty="0" smtClean="0"/>
              <a:t>which </a:t>
            </a:r>
            <a:r>
              <a:rPr lang="en-US" dirty="0"/>
              <a:t>data </a:t>
            </a:r>
            <a:r>
              <a:rPr lang="en-US" dirty="0" smtClean="0"/>
              <a:t>were available </a:t>
            </a:r>
            <a:r>
              <a:rPr lang="en-US" dirty="0"/>
              <a:t>for all three states.</a:t>
            </a:r>
          </a:p>
          <a:p>
            <a:pPr defTabSz="932915">
              <a:defRPr/>
            </a:pP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507900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915">
              <a:defRPr/>
            </a:pPr>
            <a:r>
              <a:rPr lang="en-US" dirty="0"/>
              <a:t>And </a:t>
            </a:r>
            <a:r>
              <a:rPr lang="en-US" dirty="0" smtClean="0"/>
              <a:t>we corrected </a:t>
            </a:r>
            <a:r>
              <a:rPr lang="en-US" dirty="0"/>
              <a:t>for racial misclassification of AI/AN race in the death certificates </a:t>
            </a:r>
            <a:r>
              <a:rPr lang="en-US" dirty="0" smtClean="0"/>
              <a:t>by linking the death certificates with </a:t>
            </a:r>
            <a:r>
              <a:rPr lang="en-US" dirty="0"/>
              <a:t>the Northwest Tribal </a:t>
            </a:r>
            <a:r>
              <a:rPr lang="en-US" dirty="0" smtClean="0"/>
              <a:t>Registry, using</a:t>
            </a:r>
            <a:r>
              <a:rPr lang="en-US" baseline="0" dirty="0" smtClean="0"/>
              <a:t> a publicly-available software called </a:t>
            </a:r>
            <a:r>
              <a:rPr lang="en-US" baseline="0" dirty="0" err="1" smtClean="0"/>
              <a:t>LinkPlus</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51801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a reminder, the Northwest Tribal Registry is a list of American Indian/Alaska Native patients seen at Indian Health Service, Tribal, and Urban Indian Health clinics in the Idaho, Oregon, and Washington since the mid-1980s. </a:t>
            </a:r>
          </a:p>
          <a:p>
            <a:endParaRPr lang="en-US" baseline="0" dirty="0" smtClean="0"/>
          </a:p>
          <a:p>
            <a:r>
              <a:rPr lang="en-US" baseline="0" dirty="0" smtClean="0"/>
              <a:t>So if an individual is included in the Northwest Tribal Registry, we consider their race to be American Indian/Alaska Native.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E82054C-5FFB-4925-88B8-34BFE44764D6}" type="slidenum">
              <a:rPr lang="en-US">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517403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AI/AN </a:t>
            </a:r>
            <a:r>
              <a:rPr lang="en-US" dirty="0"/>
              <a:t>race was defined as a record that was AI/AN on a death certificate or had a match in the Northwest Tribal </a:t>
            </a:r>
            <a:r>
              <a:rPr lang="en-US" dirty="0" smtClean="0"/>
              <a:t>Registry.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14</a:t>
            </a:fld>
            <a:endParaRPr lang="en-US" dirty="0"/>
          </a:p>
        </p:txBody>
      </p:sp>
    </p:spTree>
    <p:extLst>
      <p:ext uri="{BB962C8B-B14F-4D97-AF65-F5344CB8AC3E}">
        <p14:creationId xmlns:p14="http://schemas.microsoft.com/office/powerpoint/2010/main" val="830016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Hepatitis C-related</a:t>
            </a:r>
            <a:r>
              <a:rPr lang="en-US" baseline="0" dirty="0" smtClean="0"/>
              <a:t> deaths were classified </a:t>
            </a:r>
            <a:r>
              <a:rPr lang="en-US" dirty="0" smtClean="0"/>
              <a:t>ICD-10 codes.</a:t>
            </a:r>
            <a:endParaRPr lang="en-US" dirty="0"/>
          </a:p>
          <a:p>
            <a:endParaRPr lang="en-US" dirty="0"/>
          </a:p>
          <a:p>
            <a:r>
              <a:rPr lang="en-US" dirty="0"/>
              <a:t>A hepatitis C related death was defined as a record with ICD-10 codes for acute or chronic hepatitis C in the underlying cause of death field or one of the contributing cause of death fields.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2492021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then</a:t>
            </a:r>
            <a:r>
              <a:rPr lang="en-US" baseline="0" dirty="0" smtClean="0"/>
              <a:t> calculated the HCV-mortality rate for AI/AN and NHW separately. Because the age distribution of the AI/AN and non-Hispanic White population are different, I calculated the age-adjusted mortality rate, which controls for the effect that differences in the age distribution can have on the mortality rate.</a:t>
            </a:r>
          </a:p>
          <a:p>
            <a:endParaRPr lang="en-US" baseline="0" dirty="0" smtClean="0"/>
          </a:p>
          <a:p>
            <a:r>
              <a:rPr lang="en-US" baseline="0" dirty="0" smtClean="0"/>
              <a:t>I compared the mortality rate for American Indian/Alaska Natives to the mortality rates for non-Hispanic whites by calculating the rate ratio.</a:t>
            </a:r>
            <a:endParaRPr lang="en-US" dirty="0"/>
          </a:p>
        </p:txBody>
      </p:sp>
      <p:sp>
        <p:nvSpPr>
          <p:cNvPr id="4" name="Slide Number Placeholder 3"/>
          <p:cNvSpPr>
            <a:spLocks noGrp="1"/>
          </p:cNvSpPr>
          <p:nvPr>
            <p:ph type="sldNum" sz="quarter" idx="10"/>
          </p:nvPr>
        </p:nvSpPr>
        <p:spPr/>
        <p:txBody>
          <a:bodyPr/>
          <a:lstStyle/>
          <a:p>
            <a:fld id="{4D112BB1-9007-462B-9326-72A64CF0EDAB}" type="slidenum">
              <a:rPr lang="en-US" smtClean="0"/>
              <a:t>16</a:t>
            </a:fld>
            <a:endParaRPr lang="en-US"/>
          </a:p>
        </p:txBody>
      </p:sp>
    </p:spTree>
    <p:extLst>
      <p:ext uri="{BB962C8B-B14F-4D97-AF65-F5344CB8AC3E}">
        <p14:creationId xmlns:p14="http://schemas.microsoft.com/office/powerpoint/2010/main" val="4278611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12BB1-9007-462B-9326-72A64CF0EDAB}" type="slidenum">
              <a:rPr lang="en-US" smtClean="0"/>
              <a:t>17</a:t>
            </a:fld>
            <a:endParaRPr lang="en-US"/>
          </a:p>
        </p:txBody>
      </p:sp>
    </p:spTree>
    <p:extLst>
      <p:ext uri="{BB962C8B-B14F-4D97-AF65-F5344CB8AC3E}">
        <p14:creationId xmlns:p14="http://schemas.microsoft.com/office/powerpoint/2010/main" val="1622785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This bar chart shows the age-adjusted Hepatitis C mortality rate for AI/AN in orange, compared with non-Hispanic Whites in grey. </a:t>
            </a:r>
          </a:p>
          <a:p>
            <a:endParaRPr lang="en-US" baseline="0" dirty="0" smtClean="0"/>
          </a:p>
          <a:p>
            <a:r>
              <a:rPr lang="en-US" baseline="0" dirty="0" smtClean="0"/>
              <a:t>In the three Northwest states overall, the HCV-related mortality rate of AI/AN was over three times that of NHW.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3343188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relationship held</a:t>
            </a:r>
            <a:r>
              <a:rPr lang="en-US" baseline="0" dirty="0" smtClean="0"/>
              <a:t> for the states of Idaho,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3189180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915">
              <a:defRPr/>
            </a:pPr>
            <a:r>
              <a:rPr lang="en-US" baseline="0" dirty="0" smtClean="0"/>
              <a:t>Hepatitis C virus, or HCV, infection can be acute or chronic, as seen in this graphic which shows the progression of disease over time from normal liver through hepatocellular carcinoma –HCC – and end stage liver disease – ESLD.</a:t>
            </a:r>
          </a:p>
          <a:p>
            <a:pPr defTabSz="932915">
              <a:defRPr/>
            </a:pPr>
            <a:endParaRPr lang="en-US" baseline="0" dirty="0" smtClean="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353204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Oregon</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185447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Washington. The disparity in HCV-related mortality was greatest in Washington, with a rate ratio of 3.88.</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2137929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a plot of age-adjusted HCV mortality rates overtime for AI/AN in orange and NHW in grey.</a:t>
            </a:r>
          </a:p>
          <a:p>
            <a:endParaRPr lang="en-US" baseline="0" dirty="0" smtClean="0"/>
          </a:p>
          <a:p>
            <a:r>
              <a:rPr lang="en-US" baseline="0" dirty="0" smtClean="0"/>
              <a:t>Over time, rates appear to remain relatively stable for NHW, and appear to increase for AI/AN, but you can see by the error bars that the rate estimates are imprecise for this population. </a:t>
            </a:r>
          </a:p>
          <a:p>
            <a:endParaRPr lang="en-US" baseline="0" dirty="0" smtClean="0"/>
          </a:p>
          <a:p>
            <a:r>
              <a:rPr lang="en-US" baseline="0" dirty="0" smtClean="0"/>
              <a:t>However, it is still evident that the disparity in age-adjusted HCV mortality between AI/AN and NHW persists over time. </a:t>
            </a:r>
          </a:p>
          <a:p>
            <a:endParaRPr lang="en-US" baseline="0" dirty="0" smtClean="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3545144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15">
              <a:defRPr/>
            </a:pPr>
            <a:r>
              <a:rPr lang="en-US" dirty="0" smtClean="0"/>
              <a:t>This bar</a:t>
            </a:r>
            <a:r>
              <a:rPr lang="en-US" baseline="0" dirty="0" smtClean="0"/>
              <a:t> chart shows the age-adjusted HCV mortality rate, stratified by sex, for American Indians and Alaska Natives in orange and non-Hispanic Whites in grey.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1210742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15">
              <a:defRPr/>
            </a:pPr>
            <a:endParaRPr lang="en-US" dirty="0" smtClean="0"/>
          </a:p>
          <a:p>
            <a:pPr defTabSz="932915">
              <a:defRPr/>
            </a:pPr>
            <a:r>
              <a:rPr lang="en-US" dirty="0" smtClean="0"/>
              <a:t>Interestingly, the HCV mortality rates were greater among males [click]</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3806308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15">
              <a:defRPr/>
            </a:pPr>
            <a:r>
              <a:rPr lang="en-US" dirty="0" smtClean="0"/>
              <a:t>compared to females.</a:t>
            </a:r>
            <a:r>
              <a:rPr lang="en-US" baseline="0" dirty="0" smtClean="0"/>
              <a:t> And this was true for both </a:t>
            </a:r>
            <a:r>
              <a:rPr lang="en-US" dirty="0" smtClean="0"/>
              <a:t>AI/AN [CLICK]</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3530411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15">
              <a:defRPr/>
            </a:pPr>
            <a:r>
              <a:rPr lang="en-US" dirty="0" smtClean="0"/>
              <a:t>And for NHW.</a:t>
            </a:r>
          </a:p>
          <a:p>
            <a:pPr defTabSz="932915">
              <a:defRPr/>
            </a:pP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1837280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disparity</a:t>
            </a:r>
            <a:r>
              <a:rPr lang="en-US" baseline="0" dirty="0" smtClean="0"/>
              <a:t> in HCV mortality comparing American Indians and Alaska Natives to non-Hispanic whites was greater among females [click]</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23035168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Compared to males.</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2070894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a:t>
            </a:r>
            <a:r>
              <a:rPr lang="en-US" baseline="0" dirty="0" smtClean="0"/>
              <a:t> shows the mortality rates for AI/AN and NHW by age group. So, these are not age adjusted but are stratified by age group. </a:t>
            </a:r>
            <a:endParaRPr lang="en-US" dirty="0" smtClean="0"/>
          </a:p>
          <a:p>
            <a:endParaRPr lang="en-US" dirty="0" smtClean="0"/>
          </a:p>
          <a:p>
            <a:r>
              <a:rPr lang="en-US" dirty="0" smtClean="0"/>
              <a:t>**********************</a:t>
            </a:r>
          </a:p>
          <a:p>
            <a:endParaRPr lang="en-US" dirty="0" smtClean="0"/>
          </a:p>
          <a:p>
            <a:r>
              <a:rPr lang="en-US" dirty="0" smtClean="0"/>
              <a:t>Age-specific</a:t>
            </a:r>
            <a:r>
              <a:rPr lang="en-US" baseline="0" dirty="0" smtClean="0"/>
              <a:t> r</a:t>
            </a:r>
            <a:r>
              <a:rPr lang="en-US" dirty="0" smtClean="0"/>
              <a:t>ates</a:t>
            </a:r>
            <a:r>
              <a:rPr lang="en-US" baseline="0" dirty="0" smtClean="0"/>
              <a:t> calculated by the </a:t>
            </a:r>
            <a:r>
              <a:rPr lang="en-US" baseline="0" dirty="0" err="1" smtClean="0"/>
              <a:t>Byar</a:t>
            </a:r>
            <a:r>
              <a:rPr lang="en-US" baseline="0" dirty="0" smtClean="0"/>
              <a:t> approximated Poisson method using Open Epi.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288172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915">
              <a:defRPr/>
            </a:pPr>
            <a:r>
              <a:rPr lang="en-US" baseline="0" dirty="0" smtClean="0"/>
              <a:t>Following acute infection, approximately 75-85% of adolescents and adults will develop a chronic infection. </a:t>
            </a:r>
          </a:p>
          <a:p>
            <a:pPr defTabSz="932915">
              <a:defRPr/>
            </a:pPr>
            <a:endParaRPr lang="en-US" baseline="0" dirty="0" smtClean="0"/>
          </a:p>
          <a:p>
            <a:pPr defTabSz="932915">
              <a:defRPr/>
            </a:pPr>
            <a:endParaRPr lang="en-US" baseline="0" dirty="0" smtClean="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2939322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you can see, the rates are highest for the age groups 45-54 and 55-64. </a:t>
            </a:r>
          </a:p>
          <a:p>
            <a:endParaRPr lang="en-US" baseline="0" dirty="0" smtClean="0"/>
          </a:p>
          <a:p>
            <a:r>
              <a:rPr lang="en-US" baseline="0" dirty="0" smtClean="0"/>
              <a:t>In addition, the rate ratio comparing the age-specific mortality rates in AI/AN to NHW is similar across most age groups, and is higher in the youngest age group – 44 years and younger.</a:t>
            </a:r>
          </a:p>
          <a:p>
            <a:endParaRPr lang="en-US" baseline="0" dirty="0" smtClean="0"/>
          </a:p>
          <a:p>
            <a:endParaRPr lang="en-US" baseline="0" dirty="0" smtClean="0"/>
          </a:p>
          <a:p>
            <a:endParaRPr lang="en-US" dirty="0" smtClean="0"/>
          </a:p>
          <a:p>
            <a:endParaRPr lang="en-US" dirty="0" smtClean="0"/>
          </a:p>
          <a:p>
            <a:r>
              <a:rPr lang="en-US" dirty="0" smtClean="0"/>
              <a:t>**********************</a:t>
            </a:r>
          </a:p>
          <a:p>
            <a:endParaRPr lang="en-US" dirty="0" smtClean="0"/>
          </a:p>
          <a:p>
            <a:r>
              <a:rPr lang="en-US" dirty="0" smtClean="0"/>
              <a:t>Age-specific</a:t>
            </a:r>
            <a:r>
              <a:rPr lang="en-US" baseline="0" dirty="0" smtClean="0"/>
              <a:t> r</a:t>
            </a:r>
            <a:r>
              <a:rPr lang="en-US" dirty="0" smtClean="0"/>
              <a:t>ates</a:t>
            </a:r>
            <a:r>
              <a:rPr lang="en-US" baseline="0" dirty="0" smtClean="0"/>
              <a:t> calculated by the </a:t>
            </a:r>
            <a:r>
              <a:rPr lang="en-US" baseline="0" dirty="0" err="1" smtClean="0"/>
              <a:t>Byar</a:t>
            </a:r>
            <a:r>
              <a:rPr lang="en-US" baseline="0" dirty="0" smtClean="0"/>
              <a:t> approximated Poisson method using Open Epi.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2129161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In addition, the rate ratio comparing the age-specific mortality rates in AI/AN to NHW is similar across most age groups, and is little higher in the youngest age group – 44 years and younger.</a:t>
            </a:r>
          </a:p>
          <a:p>
            <a:endParaRPr lang="en-US" baseline="0" dirty="0" smtClean="0"/>
          </a:p>
          <a:p>
            <a:endParaRPr lang="en-US" baseline="0" dirty="0" smtClean="0"/>
          </a:p>
          <a:p>
            <a:endParaRPr lang="en-US" dirty="0" smtClean="0"/>
          </a:p>
          <a:p>
            <a:endParaRPr lang="en-US" dirty="0" smtClean="0"/>
          </a:p>
          <a:p>
            <a:r>
              <a:rPr lang="en-US" dirty="0" smtClean="0"/>
              <a:t>**********************</a:t>
            </a:r>
          </a:p>
          <a:p>
            <a:endParaRPr lang="en-US" dirty="0" smtClean="0"/>
          </a:p>
          <a:p>
            <a:r>
              <a:rPr lang="en-US" dirty="0" smtClean="0"/>
              <a:t>Age-specific</a:t>
            </a:r>
            <a:r>
              <a:rPr lang="en-US" baseline="0" dirty="0" smtClean="0"/>
              <a:t> r</a:t>
            </a:r>
            <a:r>
              <a:rPr lang="en-US" dirty="0" smtClean="0"/>
              <a:t>ates</a:t>
            </a:r>
            <a:r>
              <a:rPr lang="en-US" baseline="0" dirty="0" smtClean="0"/>
              <a:t> calculated by the </a:t>
            </a:r>
            <a:r>
              <a:rPr lang="en-US" baseline="0" dirty="0" err="1" smtClean="0"/>
              <a:t>Byar</a:t>
            </a:r>
            <a:r>
              <a:rPr lang="en-US" baseline="0" dirty="0" smtClean="0"/>
              <a:t> approximated Poisson method using Open Epi.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2653364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table shows the age-adjusted mortality for different liver-related causes of death, among those who died with HCV. So the top line is all of the HCV-related deaths, and the rest of the lines are sub analyses of that group, representing the number of people who had both an HCV-related cause of death AND a liver failure, cirrhosis, other liver disease, hepatitis B, primary liver cancer, other liver cancer, or alcoholic liver disease cause of death. </a:t>
            </a:r>
          </a:p>
          <a:p>
            <a:endParaRPr lang="en-US" baseline="0" dirty="0" smtClean="0"/>
          </a:p>
          <a:p>
            <a:r>
              <a:rPr lang="en-US" baseline="0" dirty="0" smtClean="0"/>
              <a:t>There are a couple of things to point out here.</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2779925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is that,</a:t>
            </a:r>
            <a:r>
              <a:rPr lang="en-US" baseline="0" dirty="0" smtClean="0"/>
              <a:t> among people who had an HCV-related cause of death, the top three liver-related causes that also appeared on the death certificate were 1) cirrhosis, 2) alcoholic liver disease, and 3) liver failure. This was true for both American Indians and Non Hispanic Whites.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2829236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the rate ratios for these sub analyses varied, but</a:t>
            </a:r>
            <a:r>
              <a:rPr lang="en-US" baseline="0" dirty="0" smtClean="0"/>
              <a:t> were not statistically significantly different from the overall </a:t>
            </a:r>
            <a:r>
              <a:rPr lang="en-US" baseline="0" dirty="0" err="1" smtClean="0"/>
              <a:t>hcv</a:t>
            </a:r>
            <a:r>
              <a:rPr lang="en-US" baseline="0" dirty="0" smtClean="0"/>
              <a:t>-related mortality rate ratio.</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27480666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15">
              <a:defRPr/>
            </a:pPr>
            <a:r>
              <a:rPr lang="en-US" dirty="0" smtClean="0"/>
              <a:t>A few limitations should be</a:t>
            </a:r>
            <a:r>
              <a:rPr lang="en-US" baseline="0" dirty="0" smtClean="0"/>
              <a:t> mentioned. One is that death certificates might underestimate HCV mortality. Researchers have estimated that </a:t>
            </a:r>
            <a:r>
              <a:rPr lang="en-US" dirty="0" smtClean="0"/>
              <a:t>only 20% of persons with HCV who die have HCV recorded on their death certificates.</a:t>
            </a:r>
          </a:p>
          <a:p>
            <a:pPr defTabSz="932915">
              <a:defRPr/>
            </a:pPr>
            <a:endParaRPr lang="en-US" dirty="0"/>
          </a:p>
          <a:p>
            <a:pPr defTabSz="914153">
              <a:defRPr/>
            </a:pPr>
            <a:r>
              <a:rPr lang="en-US" dirty="0" smtClean="0"/>
              <a:t>In addition, the Northwest Tribal Registry</a:t>
            </a:r>
            <a:r>
              <a:rPr lang="en-US" baseline="0" dirty="0" smtClean="0"/>
              <a:t> does not represent the entire Northwest AI/AN population because it only includes AI/AN patients who have sought health care services at an IHS, Tribal, or Urban Indian health clinic. </a:t>
            </a:r>
          </a:p>
          <a:p>
            <a:endParaRPr lang="en-US" dirty="0" smtClean="0"/>
          </a:p>
          <a:p>
            <a:r>
              <a:rPr lang="en-US" dirty="0" smtClean="0"/>
              <a:t>Both of these limitations would lead to and under-representation</a:t>
            </a:r>
            <a:r>
              <a:rPr lang="en-US" baseline="0" dirty="0" smtClean="0"/>
              <a:t> of AI/AN HCV-related mortality.</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35</a:t>
            </a:fld>
            <a:endParaRPr lang="en-US" dirty="0">
              <a:solidFill>
                <a:prstClr val="black"/>
              </a:solidFill>
            </a:endParaRPr>
          </a:p>
        </p:txBody>
      </p:sp>
    </p:spTree>
    <p:extLst>
      <p:ext uri="{BB962C8B-B14F-4D97-AF65-F5344CB8AC3E}">
        <p14:creationId xmlns:p14="http://schemas.microsoft.com/office/powerpoint/2010/main" val="2454401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strengths</a:t>
            </a:r>
            <a:r>
              <a:rPr lang="en-US" baseline="0" dirty="0" smtClean="0"/>
              <a:t> of this study include that the regional analysis provides useful information to clinicians and public health practitioners in the Northwest, and that our analysis was conducted using a data source that corrected for AI/AN racial misclassification</a:t>
            </a:r>
          </a:p>
          <a:p>
            <a:endParaRPr lang="en-US" baseline="0" dirty="0" smtClean="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1238599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15">
              <a:defRPr/>
            </a:pPr>
            <a:r>
              <a:rPr lang="en-US" baseline="0" dirty="0" smtClean="0"/>
              <a:t>We demonstrated that HCV-related mortality is greater among AI/AN compared to non-Hispanic whites in the Northwest, and may exceed the disparity observed at the national level.</a:t>
            </a:r>
          </a:p>
          <a:p>
            <a:pPr defTabSz="932915">
              <a:defRPr/>
            </a:pPr>
            <a:endParaRPr lang="en-US" baseline="0" dirty="0" smtClean="0"/>
          </a:p>
          <a:p>
            <a:pPr defTabSz="932915">
              <a:defRPr/>
            </a:pPr>
            <a:r>
              <a:rPr lang="en-US" baseline="0" dirty="0" smtClean="0"/>
              <a:t>In addition, the analysis demonstrated that the health disparity appears to persist over time.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748334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Department of Health and Human Services’ 2017-2020 National Viral Hepatitis Action Plan was recently released. It’s third goal addresses health disparities, explicitly stating the need for “expanded access to diagnosis, treatment, and cure.” Prevention of new viral hepatitis infections – the first goal – is also an important tenant of viral hepatitis eradication.</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8181404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given</a:t>
            </a:r>
            <a:r>
              <a:rPr lang="en-US" baseline="0" dirty="0" smtClean="0"/>
              <a:t> the disparity demonstrated through this study, we recommend preventing new HCV infections through harm reduction programs, in addition to expanding access to HCV treatment for American Indians and Alaska Natives and supporting providers in the Northwest to treat their chronic HCV patients.</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2932781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915">
              <a:defRPr/>
            </a:pPr>
            <a:r>
              <a:rPr lang="en-US" baseline="0" dirty="0" smtClean="0"/>
              <a:t>Over time and without treatment, people who are chronically infected can develop cirrhosis, which can progress to end stage liver disease. Chronic HCV infection can also lead to hepatocellular carcinoma over time.</a:t>
            </a:r>
          </a:p>
          <a:p>
            <a:pPr defTabSz="932915">
              <a:defRPr/>
            </a:pPr>
            <a:endParaRPr lang="en-US" baseline="0" dirty="0" smtClean="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41107888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57994" indent="-291536">
              <a:defRPr>
                <a:solidFill>
                  <a:schemeClr val="tx1"/>
                </a:solidFill>
                <a:latin typeface="Myriad Web Pro" panose="020B0503030403020204" pitchFamily="34" charset="0"/>
              </a:defRPr>
            </a:lvl2pPr>
            <a:lvl3pPr marL="1166144" indent="-233227">
              <a:defRPr>
                <a:solidFill>
                  <a:schemeClr val="tx1"/>
                </a:solidFill>
                <a:latin typeface="Myriad Web Pro" panose="020B0503030403020204" pitchFamily="34" charset="0"/>
              </a:defRPr>
            </a:lvl3pPr>
            <a:lvl4pPr marL="1632601" indent="-233227">
              <a:defRPr>
                <a:solidFill>
                  <a:schemeClr val="tx1"/>
                </a:solidFill>
                <a:latin typeface="Myriad Web Pro" panose="020B0503030403020204" pitchFamily="34" charset="0"/>
              </a:defRPr>
            </a:lvl4pPr>
            <a:lvl5pPr marL="2099059" indent="-233227">
              <a:defRPr>
                <a:solidFill>
                  <a:schemeClr val="tx1"/>
                </a:solidFill>
                <a:latin typeface="Myriad Web Pro" panose="020B0503030403020204" pitchFamily="34" charset="0"/>
              </a:defRPr>
            </a:lvl5pPr>
            <a:lvl6pPr marL="2565517" indent="-233227" fontAlgn="base">
              <a:spcBef>
                <a:spcPct val="0"/>
              </a:spcBef>
              <a:spcAft>
                <a:spcPct val="0"/>
              </a:spcAft>
              <a:defRPr>
                <a:solidFill>
                  <a:schemeClr val="tx1"/>
                </a:solidFill>
                <a:latin typeface="Myriad Web Pro" panose="020B0503030403020204" pitchFamily="34" charset="0"/>
              </a:defRPr>
            </a:lvl6pPr>
            <a:lvl7pPr marL="3031974" indent="-233227" fontAlgn="base">
              <a:spcBef>
                <a:spcPct val="0"/>
              </a:spcBef>
              <a:spcAft>
                <a:spcPct val="0"/>
              </a:spcAft>
              <a:defRPr>
                <a:solidFill>
                  <a:schemeClr val="tx1"/>
                </a:solidFill>
                <a:latin typeface="Myriad Web Pro" panose="020B0503030403020204" pitchFamily="34" charset="0"/>
              </a:defRPr>
            </a:lvl7pPr>
            <a:lvl8pPr marL="3498432" indent="-233227" fontAlgn="base">
              <a:spcBef>
                <a:spcPct val="0"/>
              </a:spcBef>
              <a:spcAft>
                <a:spcPct val="0"/>
              </a:spcAft>
              <a:defRPr>
                <a:solidFill>
                  <a:schemeClr val="tx1"/>
                </a:solidFill>
                <a:latin typeface="Myriad Web Pro" panose="020B0503030403020204" pitchFamily="34" charset="0"/>
              </a:defRPr>
            </a:lvl8pPr>
            <a:lvl9pPr marL="3964888" indent="-233227"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solidFill>
                  <a:prstClr val="black"/>
                </a:solidFill>
                <a:latin typeface="Calibri" panose="020F0502020204030204" pitchFamily="34" charset="0"/>
              </a:rPr>
              <a:pPr fontAlgn="base">
                <a:spcBef>
                  <a:spcPct val="0"/>
                </a:spcBef>
                <a:spcAft>
                  <a:spcPct val="0"/>
                </a:spcAft>
              </a:pPr>
              <a:t>40</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4023378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12BB1-9007-462B-9326-72A64CF0EDAB}" type="slidenum">
              <a:rPr lang="en-US" smtClean="0"/>
              <a:t>41</a:t>
            </a:fld>
            <a:endParaRPr lang="en-US"/>
          </a:p>
        </p:txBody>
      </p:sp>
    </p:spTree>
    <p:extLst>
      <p:ext uri="{BB962C8B-B14F-4D97-AF65-F5344CB8AC3E}">
        <p14:creationId xmlns:p14="http://schemas.microsoft.com/office/powerpoint/2010/main" val="13060987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112BB1-9007-462B-9326-72A64CF0EDAB}"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348106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Project ECHO® was created to effectively treat hepatitis C throughout New Mexico and to monitor outcomes. Once a combination of patient information is presented to the Hepatitis C Community </a:t>
            </a:r>
            <a:r>
              <a:rPr lang="en-US" sz="1200" b="0" i="0" kern="1200" dirty="0" err="1" smtClean="0">
                <a:solidFill>
                  <a:schemeClr val="tx1"/>
                </a:solidFill>
                <a:effectLst/>
                <a:latin typeface="+mn-lt"/>
                <a:ea typeface="+mn-ea"/>
                <a:cs typeface="+mn-cs"/>
              </a:rPr>
              <a:t>TeleECHO</a:t>
            </a:r>
            <a:r>
              <a:rPr lang="en-US" sz="1200" b="0" i="0" kern="1200" dirty="0" smtClean="0">
                <a:solidFill>
                  <a:schemeClr val="tx1"/>
                </a:solidFill>
                <a:effectLst/>
                <a:latin typeface="+mn-lt"/>
                <a:ea typeface="+mn-ea"/>
                <a:cs typeface="+mn-cs"/>
              </a:rPr>
              <a:t> Clinic, the community clinician is given a plan for treatment by the specialist. After hepatitis C treatment protocol is established, follow-ups are conducted to present the patient’s treatment status, to relay issues that may impede treatment, and to alter the treatment plan as needed to maximize the patient’s chance for a cure. Through the use of technology, best-practice protocols, and ongoing case-based learning, rural primary care clinicians deliver hepatitis C care that is as safe and effective as that given in a university clinic.</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Project ECHO, the Indian Health Service (IHS) and the New Mexico AIDS Education and Training Center (NMAETC) began a collaboration in 2013, to bring HIV and hepatitis C virus (HCV) care and treatment to American Indian/Alaska Natives (AI/AN) throughout the United States. This collaboration created </a:t>
            </a:r>
            <a:r>
              <a:rPr lang="en-US" sz="1200" b="0" i="0" kern="1200" dirty="0" err="1" smtClean="0">
                <a:solidFill>
                  <a:schemeClr val="tx1"/>
                </a:solidFill>
                <a:effectLst/>
                <a:latin typeface="+mn-lt"/>
                <a:ea typeface="+mn-ea"/>
                <a:cs typeface="+mn-cs"/>
              </a:rPr>
              <a:t>teleECHO</a:t>
            </a:r>
            <a:r>
              <a:rPr lang="en-US" sz="1200" b="0" i="0" kern="1200" dirty="0" smtClean="0">
                <a:solidFill>
                  <a:schemeClr val="tx1"/>
                </a:solidFill>
                <a:effectLst/>
                <a:latin typeface="+mn-lt"/>
                <a:ea typeface="+mn-ea"/>
                <a:cs typeface="+mn-cs"/>
              </a:rPr>
              <a:t> clinic sessions specifically for clinicians serving these communities.</a:t>
            </a:r>
          </a:p>
        </p:txBody>
      </p:sp>
      <p:sp>
        <p:nvSpPr>
          <p:cNvPr id="4" name="Slide Number Placeholder 3"/>
          <p:cNvSpPr>
            <a:spLocks noGrp="1"/>
          </p:cNvSpPr>
          <p:nvPr>
            <p:ph type="sldNum" sz="quarter" idx="10"/>
          </p:nvPr>
        </p:nvSpPr>
        <p:spPr/>
        <p:txBody>
          <a:bodyPr/>
          <a:lstStyle/>
          <a:p>
            <a:fld id="{3D5CEDF1-D8EB-5844-A36B-4DD2B2D2EA23}"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7769535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Project ECHO is a lifelong learning and guided practice model that revolutionizes medical education and exponentially increases workforce capacity to provide best-practice specialty care and reduce health disparities. The heart of the ECHO model</a:t>
            </a:r>
            <a:r>
              <a:rPr lang="en-US" sz="1200" b="0"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is its hub-and-spoke knowledge-sharing networks, led by expert teams who use multi-point videoconferencing to conduct virtual clinics with community providers. In this way, primary care doctors, nurses, and other clinicians learn to provide excellent specialty care to patients in their own communities.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Project ECHO links expert specialist teams at an academic hub with primary care clinicians in local communities. Primary care clinicians, the spokes in our model, become part of a learning community, where they receive mentoring and feedback from specialists. Together, they manage patient cases so that patients get the care they need. Although the ECHO model makes use of telecommunications technology, it is </a:t>
            </a:r>
            <a:r>
              <a:rPr lang="en-US" sz="1200" b="0" i="0" u="none" strike="noStrike" kern="1200" dirty="0" smtClean="0">
                <a:solidFill>
                  <a:schemeClr val="tx1"/>
                </a:solidFill>
                <a:effectLst/>
                <a:latin typeface="+mn-lt"/>
                <a:ea typeface="+mn-ea"/>
                <a:cs typeface="+mn-cs"/>
                <a:hlinkClick r:id="rId3" tooltip="Model"/>
              </a:rPr>
              <a:t>different from telemedicine</a:t>
            </a:r>
            <a:r>
              <a:rPr lang="en-US" sz="1200" b="0" i="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3D5CEDF1-D8EB-5844-A36B-4DD2B2D2EA23}"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5232311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5CEDF1-D8EB-5844-A36B-4DD2B2D2EA23}"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5467456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fill</a:t>
            </a:r>
            <a:r>
              <a:rPr lang="en-US" baseline="0" dirty="0" smtClean="0"/>
              <a:t> gap in the NW</a:t>
            </a:r>
            <a:endParaRPr lang="en-US" dirty="0"/>
          </a:p>
        </p:txBody>
      </p:sp>
      <p:sp>
        <p:nvSpPr>
          <p:cNvPr id="4" name="Slide Number Placeholder 3"/>
          <p:cNvSpPr>
            <a:spLocks noGrp="1"/>
          </p:cNvSpPr>
          <p:nvPr>
            <p:ph type="sldNum" sz="quarter" idx="10"/>
          </p:nvPr>
        </p:nvSpPr>
        <p:spPr/>
        <p:txBody>
          <a:bodyPr/>
          <a:lstStyle/>
          <a:p>
            <a:fld id="{3D5CEDF1-D8EB-5844-A36B-4DD2B2D2EA23}"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7359993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During each session, clinicians present patient cases for review and consultation and receive a recommended treatment plan from a multidisciplinary panel of HIV or HCV experts. To supplement case-based learning, at each session, faculty and guest experts in the field present a 10-15 minute didactic on a wide range of topics related to the disease focus with specific emphasis on the AI/AN population. This format builds a community of learning and practice among the clinicians and increases access to high quality specialty care in areas where patients may not otherwise have access</a:t>
            </a:r>
          </a:p>
        </p:txBody>
      </p:sp>
      <p:sp>
        <p:nvSpPr>
          <p:cNvPr id="4" name="Slide Number Placeholder 3"/>
          <p:cNvSpPr>
            <a:spLocks noGrp="1"/>
          </p:cNvSpPr>
          <p:nvPr>
            <p:ph type="sldNum" sz="quarter" idx="10"/>
          </p:nvPr>
        </p:nvSpPr>
        <p:spPr/>
        <p:txBody>
          <a:bodyPr/>
          <a:lstStyle/>
          <a:p>
            <a:fld id="{3D5CEDF1-D8EB-5844-A36B-4DD2B2D2EA23}"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1881483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fill</a:t>
            </a:r>
            <a:r>
              <a:rPr lang="en-US" baseline="0" dirty="0" smtClean="0"/>
              <a:t> gap in the NW</a:t>
            </a:r>
            <a:endParaRPr lang="en-US" dirty="0"/>
          </a:p>
        </p:txBody>
      </p:sp>
      <p:sp>
        <p:nvSpPr>
          <p:cNvPr id="4" name="Slide Number Placeholder 3"/>
          <p:cNvSpPr>
            <a:spLocks noGrp="1"/>
          </p:cNvSpPr>
          <p:nvPr>
            <p:ph type="sldNum" sz="quarter" idx="10"/>
          </p:nvPr>
        </p:nvSpPr>
        <p:spPr/>
        <p:txBody>
          <a:bodyPr/>
          <a:lstStyle/>
          <a:p>
            <a:fld id="{3D5CEDF1-D8EB-5844-A36B-4DD2B2D2EA23}"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3517947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rapidly increasing computerization of health care has produced benefits for clinicians and patients. Yet the integration of technology into medicine has been anything but smooth, and as newer and more sophisticated devices have been added to the clinical environment, clinicians' workflows have been affected in unanticipated ways. These fundamental shifts have resulted in new threats to patient safety—a cruel irony given that technological solutions have been promoted for many years as the most promising solution to medical errors.</a:t>
            </a:r>
          </a:p>
          <a:p>
            <a:endParaRPr lang="en-US" dirty="0" smtClean="0"/>
          </a:p>
          <a:p>
            <a:r>
              <a:rPr lang="en-US" dirty="0" smtClean="0"/>
              <a:t>Most health care technologies—be they computerized provider order entry systems (CPOE), smart intravenous infusion pumps, or cardiac monitoring devices—provide auditory or visual warnings to clinicians to prevent or act on unsafe situations. These warnings are well intended and in isolation may be helpful. However, in the current highly computerized clinical environment, an individual clinician interacts with many different alert-generating devices—meaning that every day, clinicians are on the receiving end of a staggering number of alerts. A 2014 study found that the physiologic monitors in an academic hospital's 66 adult intensive care unit beds generated more than 2 million alerts in one month, translating to 187 warnings per patient per day. According to another study, CPOE systems generate warnings for 3%–6% of all orders that are entered, meaning that a physician could easily receive dozens of warnings each day.</a:t>
            </a:r>
          </a:p>
          <a:p>
            <a:endParaRPr lang="en-US" dirty="0" smtClean="0"/>
          </a:p>
          <a:p>
            <a:r>
              <a:rPr lang="en-US" dirty="0" smtClean="0"/>
              <a:t>The term alert fatigue describes how busy workers (in the case of health care, clinicians) become desensitized to safety alerts, and as a result ignore or fail to respond appropriately to such warnings. This phenomenon occurs because of the sheer number of alerts, and it is compounded by the fact that the vast majority of alerts generated by CPOE systems (and other health care technologies) are clinically inconsequential—meaning that in most cases, clinicians should ignore them. The problem is that clinicians then ignore both the bothersome, clinically meaningless alarms and the critical alerts that warn of impending serious patient harm. In essence, a proliferation of alerts that are intended to improve safety actually results in a paradoxical increase in the chance patients will be harmed. Although little discussed prior to the widespread use of electronic medical records, alert fatigue is now recognized as a major unintended consequence of the computerization of health care and a significant patient safety hazard.</a:t>
            </a:r>
            <a:endParaRPr lang="en-US" dirty="0"/>
          </a:p>
        </p:txBody>
      </p:sp>
      <p:sp>
        <p:nvSpPr>
          <p:cNvPr id="4" name="Slide Number Placeholder 3"/>
          <p:cNvSpPr>
            <a:spLocks noGrp="1"/>
          </p:cNvSpPr>
          <p:nvPr>
            <p:ph type="sldNum" sz="quarter" idx="10"/>
          </p:nvPr>
        </p:nvSpPr>
        <p:spPr/>
        <p:txBody>
          <a:bodyPr/>
          <a:lstStyle/>
          <a:p>
            <a:fld id="{41F138A9-2F66-6F46-9323-9BDAEE602DAD}"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422234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915">
              <a:defRPr/>
            </a:pPr>
            <a:r>
              <a:rPr lang="en-US" baseline="0" dirty="0" smtClean="0"/>
              <a:t>In addition to liver disease-related deaths, HCV infection significantly increases the risk of death from all causes and non-liver related diseases. </a:t>
            </a:r>
          </a:p>
          <a:p>
            <a:pPr defTabSz="932915">
              <a:defRPr/>
            </a:pPr>
            <a:endParaRPr lang="en-US" baseline="0" dirty="0" smtClean="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5332232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2518652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2523">
              <a:defRPr/>
            </a:pPr>
            <a:r>
              <a:rPr lang="en-US" dirty="0" smtClean="0"/>
              <a:t>What I</a:t>
            </a:r>
            <a:r>
              <a:rPr lang="en-US" baseline="0" dirty="0" smtClean="0"/>
              <a:t> mean by that is demonstrated by these three scenarios:</a:t>
            </a:r>
            <a:endParaRPr lang="en-US" dirty="0" smtClean="0"/>
          </a:p>
          <a:p>
            <a:pPr defTabSz="882523">
              <a:defRPr/>
            </a:pPr>
            <a:endParaRPr lang="en-US" dirty="0"/>
          </a:p>
          <a:p>
            <a:pPr defTabSz="882523">
              <a:defRPr/>
            </a:pPr>
            <a:r>
              <a:rPr lang="en-US" dirty="0" smtClean="0"/>
              <a:t>If a record was listed as AI/AN on the death certificate, but didn’t have a match</a:t>
            </a:r>
            <a:r>
              <a:rPr lang="en-US" baseline="0" dirty="0" smtClean="0"/>
              <a:t> in the NTR, the record was considered AI/AN in the analytic dataset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63</a:t>
            </a:fld>
            <a:endParaRPr lang="en-US"/>
          </a:p>
        </p:txBody>
      </p:sp>
    </p:spTree>
    <p:extLst>
      <p:ext uri="{BB962C8B-B14F-4D97-AF65-F5344CB8AC3E}">
        <p14:creationId xmlns:p14="http://schemas.microsoft.com/office/powerpoint/2010/main" val="18840139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2523">
              <a:defRPr/>
            </a:pPr>
            <a:endParaRPr lang="en-US" dirty="0"/>
          </a:p>
          <a:p>
            <a:pPr defTabSz="882523">
              <a:defRPr/>
            </a:pPr>
            <a:endParaRPr lang="en-US" dirty="0"/>
          </a:p>
          <a:p>
            <a:r>
              <a:rPr lang="en-US" dirty="0" smtClean="0"/>
              <a:t>If a</a:t>
            </a:r>
            <a:r>
              <a:rPr lang="en-US" baseline="0" dirty="0" smtClean="0"/>
              <a:t> record was coded as non-AI/AN in the death certificate, but had a match with the NTR, the record was coded as AI/AN in the analytic dataset</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64</a:t>
            </a:fld>
            <a:endParaRPr lang="en-US"/>
          </a:p>
        </p:txBody>
      </p:sp>
    </p:spTree>
    <p:extLst>
      <p:ext uri="{BB962C8B-B14F-4D97-AF65-F5344CB8AC3E}">
        <p14:creationId xmlns:p14="http://schemas.microsoft.com/office/powerpoint/2010/main" val="13116803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2523">
              <a:defRPr/>
            </a:pPr>
            <a:r>
              <a:rPr lang="en-US" dirty="0" smtClean="0"/>
              <a:t>Finally,</a:t>
            </a:r>
            <a:r>
              <a:rPr lang="en-US" baseline="0" dirty="0" smtClean="0"/>
              <a:t> if race/ethnicity data were missing for a record in the death certificate and the record had a match in the NTR, the record was considered AI/AN in the analytic dataset</a:t>
            </a:r>
            <a:endParaRPr lang="en-US" dirty="0"/>
          </a:p>
          <a:p>
            <a:pPr defTabSz="882523">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65</a:t>
            </a:fld>
            <a:endParaRPr lang="en-US"/>
          </a:p>
        </p:txBody>
      </p:sp>
    </p:spTree>
    <p:extLst>
      <p:ext uri="{BB962C8B-B14F-4D97-AF65-F5344CB8AC3E}">
        <p14:creationId xmlns:p14="http://schemas.microsoft.com/office/powerpoint/2010/main" val="28145156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calculate age-adjusted HCV mortality , I calculated the number of HCV related deaths among AI/AN and non-Hispanic Whites separately</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66</a:t>
            </a:fld>
            <a:endParaRPr lang="en-US" dirty="0">
              <a:solidFill>
                <a:prstClr val="black"/>
              </a:solidFill>
            </a:endParaRPr>
          </a:p>
        </p:txBody>
      </p:sp>
    </p:spTree>
    <p:extLst>
      <p:ext uri="{BB962C8B-B14F-4D97-AF65-F5344CB8AC3E}">
        <p14:creationId xmlns:p14="http://schemas.microsoft.com/office/powerpoint/2010/main" val="24581076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denominator, I used the National Center for Health Statistics bridged race estimates</a:t>
            </a:r>
            <a:endParaRPr lang="en-US" dirty="0" smtClean="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67</a:t>
            </a:fld>
            <a:endParaRPr lang="en-US" dirty="0">
              <a:solidFill>
                <a:prstClr val="black"/>
              </a:solidFill>
            </a:endParaRPr>
          </a:p>
        </p:txBody>
      </p:sp>
    </p:spTree>
    <p:extLst>
      <p:ext uri="{BB962C8B-B14F-4D97-AF65-F5344CB8AC3E}">
        <p14:creationId xmlns:p14="http://schemas.microsoft.com/office/powerpoint/2010/main" val="34558103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Mortality</a:t>
            </a:r>
            <a:r>
              <a:rPr lang="en-US" baseline="0" dirty="0" smtClean="0"/>
              <a:t> rates were standardized to the US 2000 standard population</a:t>
            </a:r>
          </a:p>
          <a:p>
            <a:endParaRPr lang="en-US" dirty="0" smtClean="0"/>
          </a:p>
          <a:p>
            <a:r>
              <a:rPr lang="en-US" dirty="0" smtClean="0"/>
              <a:t>I calculated both the 2006-2012 aggregate age-adjusted mortality</a:t>
            </a:r>
            <a:r>
              <a:rPr lang="en-US" baseline="0" dirty="0" smtClean="0"/>
              <a:t> rates and annual age-adjusted mortality rates.</a:t>
            </a:r>
            <a:endParaRPr lang="en-US" dirty="0" smtClean="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68</a:t>
            </a:fld>
            <a:endParaRPr lang="en-US" dirty="0">
              <a:solidFill>
                <a:prstClr val="black"/>
              </a:solidFill>
            </a:endParaRPr>
          </a:p>
        </p:txBody>
      </p:sp>
    </p:spTree>
    <p:extLst>
      <p:ext uri="{BB962C8B-B14F-4D97-AF65-F5344CB8AC3E}">
        <p14:creationId xmlns:p14="http://schemas.microsoft.com/office/powerpoint/2010/main" val="26822359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AI/AN rates in the numerator and NHW rates in the denominator</a:t>
            </a:r>
            <a:endParaRPr lang="en-US" dirty="0"/>
          </a:p>
        </p:txBody>
      </p:sp>
      <p:sp>
        <p:nvSpPr>
          <p:cNvPr id="4" name="Slide Number Placeholder 3"/>
          <p:cNvSpPr>
            <a:spLocks noGrp="1"/>
          </p:cNvSpPr>
          <p:nvPr>
            <p:ph type="sldNum" sz="quarter" idx="10"/>
          </p:nvPr>
        </p:nvSpPr>
        <p:spPr/>
        <p:txBody>
          <a:bodyPr/>
          <a:lstStyle/>
          <a:p>
            <a:fld id="{4D112BB1-9007-462B-9326-72A64CF0EDAB}" type="slidenum">
              <a:rPr lang="en-US" smtClean="0"/>
              <a:t>69</a:t>
            </a:fld>
            <a:endParaRPr lang="en-US"/>
          </a:p>
        </p:txBody>
      </p:sp>
    </p:spTree>
    <p:extLst>
      <p:ext uri="{BB962C8B-B14F-4D97-AF65-F5344CB8AC3E}">
        <p14:creationId xmlns:p14="http://schemas.microsoft.com/office/powerpoint/2010/main" val="32429240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a:t>
            </a:r>
            <a:r>
              <a:rPr lang="en-US" baseline="0" dirty="0" smtClean="0"/>
              <a:t> the rate ratio is greater than one, we know the mortality rate is greater among AI/AN</a:t>
            </a:r>
            <a:endParaRPr lang="en-US" dirty="0"/>
          </a:p>
        </p:txBody>
      </p:sp>
      <p:sp>
        <p:nvSpPr>
          <p:cNvPr id="4" name="Slide Number Placeholder 3"/>
          <p:cNvSpPr>
            <a:spLocks noGrp="1"/>
          </p:cNvSpPr>
          <p:nvPr>
            <p:ph type="sldNum" sz="quarter" idx="10"/>
          </p:nvPr>
        </p:nvSpPr>
        <p:spPr/>
        <p:txBody>
          <a:bodyPr/>
          <a:lstStyle/>
          <a:p>
            <a:fld id="{4D112BB1-9007-462B-9326-72A64CF0EDAB}" type="slidenum">
              <a:rPr lang="en-US" smtClean="0"/>
              <a:t>70</a:t>
            </a:fld>
            <a:endParaRPr lang="en-US"/>
          </a:p>
        </p:txBody>
      </p:sp>
    </p:spTree>
    <p:extLst>
      <p:ext uri="{BB962C8B-B14F-4D97-AF65-F5344CB8AC3E}">
        <p14:creationId xmlns:p14="http://schemas.microsoft.com/office/powerpoint/2010/main" val="7363947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12BB1-9007-462B-9326-72A64CF0EDAB}" type="slidenum">
              <a:rPr lang="en-US" smtClean="0"/>
              <a:t>71</a:t>
            </a:fld>
            <a:endParaRPr lang="en-US"/>
          </a:p>
        </p:txBody>
      </p:sp>
    </p:spTree>
    <p:extLst>
      <p:ext uri="{BB962C8B-B14F-4D97-AF65-F5344CB8AC3E}">
        <p14:creationId xmlns:p14="http://schemas.microsoft.com/office/powerpoint/2010/main" val="2088997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recent years the number of hepatitis C deaths  has exceeded the number of deaths from 60 other infectious conditions.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E82054C-5FFB-4925-88B8-34BFE44764D6}" type="slidenum">
              <a:rPr lang="en-US">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3465695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12BB1-9007-462B-9326-72A64CF0EDAB}" type="slidenum">
              <a:rPr lang="en-US" smtClean="0"/>
              <a:t>72</a:t>
            </a:fld>
            <a:endParaRPr lang="en-US"/>
          </a:p>
        </p:txBody>
      </p:sp>
    </p:spTree>
    <p:extLst>
      <p:ext uri="{BB962C8B-B14F-4D97-AF65-F5344CB8AC3E}">
        <p14:creationId xmlns:p14="http://schemas.microsoft.com/office/powerpoint/2010/main" val="36490856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Rates</a:t>
            </a:r>
            <a:r>
              <a:rPr lang="en-US" baseline="0" dirty="0" smtClean="0"/>
              <a:t> calculated by the </a:t>
            </a:r>
            <a:r>
              <a:rPr lang="en-US" baseline="0" dirty="0" err="1" smtClean="0"/>
              <a:t>Byar</a:t>
            </a:r>
            <a:r>
              <a:rPr lang="en-US" baseline="0" dirty="0" smtClean="0"/>
              <a:t> approximated Poisson method using Open Epi.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73</a:t>
            </a:fld>
            <a:endParaRPr lang="en-US">
              <a:solidFill>
                <a:prstClr val="black"/>
              </a:solidFill>
            </a:endParaRPr>
          </a:p>
        </p:txBody>
      </p:sp>
    </p:spTree>
    <p:extLst>
      <p:ext uri="{BB962C8B-B14F-4D97-AF65-F5344CB8AC3E}">
        <p14:creationId xmlns:p14="http://schemas.microsoft.com/office/powerpoint/2010/main" val="31379786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this in a bar graph similar to the age-adjusted</a:t>
            </a:r>
            <a:r>
              <a:rPr lang="en-US" baseline="0" dirty="0" smtClean="0"/>
              <a:t> mortality</a:t>
            </a:r>
            <a:endParaRPr lang="en-US" dirty="0" smtClean="0"/>
          </a:p>
          <a:p>
            <a:endParaRPr lang="en-US" dirty="0" smtClean="0"/>
          </a:p>
          <a:p>
            <a:r>
              <a:rPr lang="en-US" dirty="0" smtClean="0"/>
              <a:t>Interestingly, the age adjusted HCV mortality rates were greater among males compared to females for both AI/AN [CLICK]</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74</a:t>
            </a:fld>
            <a:endParaRPr lang="en-US">
              <a:solidFill>
                <a:prstClr val="black"/>
              </a:solidFill>
            </a:endParaRPr>
          </a:p>
        </p:txBody>
      </p:sp>
    </p:spTree>
    <p:extLst>
      <p:ext uri="{BB962C8B-B14F-4D97-AF65-F5344CB8AC3E}">
        <p14:creationId xmlns:p14="http://schemas.microsoft.com/office/powerpoint/2010/main" val="29410097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NHW.</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75</a:t>
            </a:fld>
            <a:endParaRPr lang="en-US">
              <a:solidFill>
                <a:prstClr val="black"/>
              </a:solidFill>
            </a:endParaRPr>
          </a:p>
        </p:txBody>
      </p:sp>
    </p:spTree>
    <p:extLst>
      <p:ext uri="{BB962C8B-B14F-4D97-AF65-F5344CB8AC3E}">
        <p14:creationId xmlns:p14="http://schemas.microsoft.com/office/powerpoint/2010/main" val="1153083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methodologies for regional analysis</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76</a:t>
            </a:fld>
            <a:endParaRPr lang="en-US">
              <a:solidFill>
                <a:prstClr val="black"/>
              </a:solidFill>
            </a:endParaRPr>
          </a:p>
        </p:txBody>
      </p:sp>
    </p:spTree>
    <p:extLst>
      <p:ext uri="{BB962C8B-B14F-4D97-AF65-F5344CB8AC3E}">
        <p14:creationId xmlns:p14="http://schemas.microsoft.com/office/powerpoint/2010/main" val="8871147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underlying cause of death is defined as the disease or injury that initiated the train of morbid events leading directly to death or the circumstances of the accident or violence that produced the fatal injury.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77</a:t>
            </a:fld>
            <a:endParaRPr lang="en-US" dirty="0">
              <a:solidFill>
                <a:prstClr val="black"/>
              </a:solidFill>
            </a:endParaRPr>
          </a:p>
        </p:txBody>
      </p:sp>
    </p:spTree>
    <p:extLst>
      <p:ext uri="{BB962C8B-B14F-4D97-AF65-F5344CB8AC3E}">
        <p14:creationId xmlns:p14="http://schemas.microsoft.com/office/powerpoint/2010/main" val="28317329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contributing causes of death are defined as diseases or injuries that contributed to the fatal outcome</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78</a:t>
            </a:fld>
            <a:endParaRPr lang="en-US" dirty="0">
              <a:solidFill>
                <a:prstClr val="black"/>
              </a:solidFill>
            </a:endParaRPr>
          </a:p>
        </p:txBody>
      </p:sp>
    </p:spTree>
    <p:extLst>
      <p:ext uri="{BB962C8B-B14F-4D97-AF65-F5344CB8AC3E}">
        <p14:creationId xmlns:p14="http://schemas.microsoft.com/office/powerpoint/2010/main" val="42551267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Choice</a:t>
            </a:r>
            <a:r>
              <a:rPr lang="en-US" baseline="0" dirty="0" smtClean="0"/>
              <a:t> in population denominators and effect on incidence rates – from a different study of Oregon cancer incidence</a:t>
            </a:r>
            <a:endParaRPr lang="en-US" dirty="0"/>
          </a:p>
        </p:txBody>
      </p:sp>
      <p:sp>
        <p:nvSpPr>
          <p:cNvPr id="4" name="Slide Number Placeholder 3"/>
          <p:cNvSpPr>
            <a:spLocks noGrp="1"/>
          </p:cNvSpPr>
          <p:nvPr>
            <p:ph type="sldNum" sz="quarter" idx="10"/>
          </p:nvPr>
        </p:nvSpPr>
        <p:spPr/>
        <p:txBody>
          <a:bodyPr/>
          <a:lstStyle/>
          <a:p>
            <a:fld id="{4D112BB1-9007-462B-9326-72A64CF0EDAB}" type="slidenum">
              <a:rPr lang="en-US" smtClean="0"/>
              <a:t>79</a:t>
            </a:fld>
            <a:endParaRPr lang="en-US"/>
          </a:p>
        </p:txBody>
      </p:sp>
    </p:spTree>
    <p:extLst>
      <p:ext uri="{BB962C8B-B14F-4D97-AF65-F5344CB8AC3E}">
        <p14:creationId xmlns:p14="http://schemas.microsoft.com/office/powerpoint/2010/main" val="17238779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80</a:t>
            </a:fld>
            <a:endParaRPr lang="en-US">
              <a:solidFill>
                <a:prstClr val="black"/>
              </a:solidFill>
            </a:endParaRPr>
          </a:p>
        </p:txBody>
      </p:sp>
    </p:spTree>
    <p:extLst>
      <p:ext uri="{BB962C8B-B14F-4D97-AF65-F5344CB8AC3E}">
        <p14:creationId xmlns:p14="http://schemas.microsoft.com/office/powerpoint/2010/main" val="6609500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81</a:t>
            </a:fld>
            <a:endParaRPr lang="en-US">
              <a:solidFill>
                <a:prstClr val="black"/>
              </a:solidFill>
            </a:endParaRPr>
          </a:p>
        </p:txBody>
      </p:sp>
    </p:spTree>
    <p:extLst>
      <p:ext uri="{BB962C8B-B14F-4D97-AF65-F5344CB8AC3E}">
        <p14:creationId xmlns:p14="http://schemas.microsoft.com/office/powerpoint/2010/main" val="219619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HCV-related mortality is not distributed equally across the population in the United States</a:t>
            </a:r>
          </a:p>
          <a:p>
            <a:endParaRPr lang="en-US" baseline="0" dirty="0" smtClean="0"/>
          </a:p>
          <a:p>
            <a:r>
              <a:rPr lang="en-US" baseline="0" dirty="0" smtClean="0"/>
              <a:t>This graph shows the HCV mortality rate from 2010-2014 for American Indians and Alaska Natives, the overall U.S. population, and non-Hispanic Whites. As you can see, the HCV-related mortality among AI/AN is roughly 2 times that of the Overall U.S. and non-Hispanic white population.</a:t>
            </a:r>
          </a:p>
          <a:p>
            <a:endParaRPr lang="en-US" baseline="0" dirty="0" smtClean="0"/>
          </a:p>
          <a:p>
            <a:pPr defTabSz="932915">
              <a:defRPr/>
            </a:pPr>
            <a:r>
              <a:rPr lang="en-US" baseline="0" dirty="0" smtClean="0"/>
              <a:t>But, we know that there can be significant regional differences in AI/AN health outcomes, so regional analyses can sometimes provide more relevant information for practitioners and decision-makers.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136077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236">
              <a:defRPr/>
            </a:pPr>
            <a:r>
              <a:rPr lang="en-US" baseline="0" dirty="0" smtClean="0"/>
              <a:t>. And most national analyses do not account for American Indian and Alaska Native racial misclassification, which, as you know,  is common in Northwest public health datasets.</a:t>
            </a:r>
          </a:p>
          <a:p>
            <a:pPr defTabSz="899236">
              <a:defRPr/>
            </a:pPr>
            <a:endParaRPr lang="en-US" baseline="0" dirty="0" smtClean="0"/>
          </a:p>
          <a:p>
            <a:pPr defTabSz="899236">
              <a:defRPr/>
            </a:pPr>
            <a:r>
              <a:rPr lang="en-US" baseline="0" dirty="0" smtClean="0"/>
              <a:t>This bar chart demonstrates the percent misclassification for a selection of public health datasets that the Epi Center has linked with.</a:t>
            </a:r>
          </a:p>
        </p:txBody>
      </p:sp>
      <p:sp>
        <p:nvSpPr>
          <p:cNvPr id="4" name="Slide Number Placeholder 3"/>
          <p:cNvSpPr>
            <a:spLocks noGrp="1"/>
          </p:cNvSpPr>
          <p:nvPr>
            <p:ph type="sldNum" sz="quarter" idx="10"/>
          </p:nvPr>
        </p:nvSpPr>
        <p:spPr/>
        <p:txBody>
          <a:bodyPr/>
          <a:lstStyle/>
          <a:p>
            <a:fld id="{7E82054C-5FFB-4925-88B8-34BFE44764D6}" type="slidenum">
              <a:rPr lang="en-US">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833331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Given the national disparity in</a:t>
            </a:r>
            <a:r>
              <a:rPr lang="en-US" baseline="0" dirty="0" smtClean="0"/>
              <a:t> Hepatitis C mortality for AI/AN, and the lack of racial misclassification-corrected analyses, our goal was to assess the health disparity in AI/AN hepatitis C-related mortality in the Northwest.</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4805573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CSELS">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4190"/>
          <a:stretch/>
        </p:blipFill>
        <p:spPr>
          <a:xfrm>
            <a:off x="0" y="-4314"/>
            <a:ext cx="12192000" cy="1223515"/>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005DAB"/>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00213D"/>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00213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224573"/>
            <a:ext cx="9204101" cy="461665"/>
          </a:xfrm>
          <a:prstGeom prst="rect">
            <a:avLst/>
          </a:prstGeom>
          <a:noFill/>
        </p:spPr>
        <p:txBody>
          <a:bodyPr wrap="square" rtlCol="0">
            <a:spAutoFit/>
          </a:bodyPr>
          <a:lstStyle/>
          <a:p>
            <a:pPr eaLnBrk="0" fontAlgn="base" hangingPunct="0">
              <a:spcBef>
                <a:spcPct val="0"/>
              </a:spcBef>
              <a:spcAft>
                <a:spcPct val="0"/>
              </a:spcAft>
            </a:pPr>
            <a:r>
              <a:rPr lang="en-US" sz="2400" b="1" dirty="0">
                <a:solidFill>
                  <a:srgbClr val="FFFFFF">
                    <a:lumMod val="95000"/>
                  </a:srgbClr>
                </a:solidFill>
                <a:latin typeface="Calibri" panose="020F0502020204030204" pitchFamily="34" charset="0"/>
              </a:rPr>
              <a:t>Center for Surveillance, Epidemiology, and Laboratory Services</a:t>
            </a:r>
          </a:p>
        </p:txBody>
      </p:sp>
    </p:spTree>
    <p:extLst>
      <p:ext uri="{BB962C8B-B14F-4D97-AF65-F5344CB8AC3E}">
        <p14:creationId xmlns:p14="http://schemas.microsoft.com/office/powerpoint/2010/main" val="3221503045"/>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DE3598-69AD-8844-959C-B70A588C5D8A}" type="datetimeFigureOut">
              <a:rPr lang="en-US" smtClean="0">
                <a:solidFill>
                  <a:prstClr val="black">
                    <a:tint val="75000"/>
                  </a:prstClr>
                </a:solidFill>
              </a:rPr>
              <a:pPr/>
              <a:t>4/18/2017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7141D8-5DFC-9A42-81E0-4BF8A4CBA0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1497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DE3598-69AD-8844-959C-B70A588C5D8A}" type="datetimeFigureOut">
              <a:rPr lang="en-US" smtClean="0">
                <a:solidFill>
                  <a:prstClr val="black">
                    <a:tint val="75000"/>
                  </a:prstClr>
                </a:solidFill>
              </a:rPr>
              <a:pPr/>
              <a:t>4/18/2017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7141D8-5DFC-9A42-81E0-4BF8A4CBA0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563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DE3598-69AD-8844-959C-B70A588C5D8A}" type="datetimeFigureOut">
              <a:rPr lang="en-US" smtClean="0">
                <a:solidFill>
                  <a:prstClr val="black">
                    <a:tint val="75000"/>
                  </a:prstClr>
                </a:solidFill>
              </a:rPr>
              <a:pPr/>
              <a:t>4/18/2017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7141D8-5DFC-9A42-81E0-4BF8A4CBA0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860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DE3598-69AD-8844-959C-B70A588C5D8A}" type="datetimeFigureOut">
              <a:rPr lang="en-US" smtClean="0">
                <a:solidFill>
                  <a:prstClr val="black">
                    <a:tint val="75000"/>
                  </a:prstClr>
                </a:solidFill>
              </a:rPr>
              <a:pPr/>
              <a:t>4/18/2017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7141D8-5DFC-9A42-81E0-4BF8A4CBA0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51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DE3598-69AD-8844-959C-B70A588C5D8A}" type="datetimeFigureOut">
              <a:rPr lang="en-US" smtClean="0">
                <a:solidFill>
                  <a:prstClr val="black">
                    <a:tint val="75000"/>
                  </a:prstClr>
                </a:solidFill>
              </a:rPr>
              <a:pPr/>
              <a:t>4/18/2017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7141D8-5DFC-9A42-81E0-4BF8A4CBA0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629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DE3598-69AD-8844-959C-B70A588C5D8A}" type="datetimeFigureOut">
              <a:rPr lang="en-US" smtClean="0">
                <a:solidFill>
                  <a:prstClr val="black">
                    <a:tint val="75000"/>
                  </a:prstClr>
                </a:solidFill>
              </a:rPr>
              <a:pPr/>
              <a:t>4/18/2017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7141D8-5DFC-9A42-81E0-4BF8A4CBA0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297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DE3598-69AD-8844-959C-B70A588C5D8A}" type="datetimeFigureOut">
              <a:rPr lang="en-US" smtClean="0">
                <a:solidFill>
                  <a:prstClr val="black">
                    <a:tint val="75000"/>
                  </a:prstClr>
                </a:solidFill>
              </a:rPr>
              <a:pPr/>
              <a:t>4/18/2017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7141D8-5DFC-9A42-81E0-4BF8A4CBA0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07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5DAB"/>
                </a:solidFill>
                <a:effectLst/>
                <a:latin typeface="Calibri" pitchFamily="34" charset="0"/>
              </a:defRPr>
            </a:lvl1pPr>
          </a:lstStyle>
          <a:p>
            <a:r>
              <a:rPr lang="en-US" dirty="0" smtClean="0"/>
              <a:t>Bottom band: CSELS</a:t>
            </a:r>
            <a:endParaRPr lang="en-US" dirty="0"/>
          </a:p>
        </p:txBody>
      </p:sp>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88B7"/>
              </a:buClr>
              <a:buFont typeface="Wingdings" panose="05000000000000000000" pitchFamily="2" charset="2"/>
              <a:buChar char="§"/>
              <a:defRPr sz="2667">
                <a:solidFill>
                  <a:srgbClr val="00213D"/>
                </a:solidFill>
              </a:defRPr>
            </a:lvl1pPr>
            <a:lvl2pPr>
              <a:buClr>
                <a:srgbClr val="3D6C2A"/>
              </a:buClr>
              <a:defRPr sz="2667">
                <a:solidFill>
                  <a:srgbClr val="00213D"/>
                </a:solidFill>
              </a:defRPr>
            </a:lvl2pPr>
            <a:lvl3pPr>
              <a:buClr>
                <a:srgbClr val="7A003C"/>
              </a:buClr>
              <a:defRPr sz="2667">
                <a:solidFill>
                  <a:srgbClr val="00213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829" b="-3988"/>
          <a:stretch/>
        </p:blipFill>
        <p:spPr>
          <a:xfrm>
            <a:off x="0" y="6685201"/>
            <a:ext cx="12192000" cy="230399"/>
          </a:xfrm>
          <a:prstGeom prst="rect">
            <a:avLst/>
          </a:prstGeom>
        </p:spPr>
      </p:pic>
    </p:spTree>
    <p:extLst>
      <p:ext uri="{BB962C8B-B14F-4D97-AF65-F5344CB8AC3E}">
        <p14:creationId xmlns:p14="http://schemas.microsoft.com/office/powerpoint/2010/main" val="2478863146"/>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5DAB"/>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87829" b="-3988"/>
          <a:stretch/>
        </p:blipFill>
        <p:spPr>
          <a:xfrm>
            <a:off x="0" y="6685201"/>
            <a:ext cx="12192000" cy="230399"/>
          </a:xfrm>
          <a:prstGeom prst="rect">
            <a:avLst/>
          </a:prstGeom>
        </p:spPr>
      </p:pic>
    </p:spTree>
    <p:extLst>
      <p:ext uri="{BB962C8B-B14F-4D97-AF65-F5344CB8AC3E}">
        <p14:creationId xmlns:p14="http://schemas.microsoft.com/office/powerpoint/2010/main" val="3951345580"/>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lor_background">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081343268"/>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5679808"/>
            <a:ext cx="12198571" cy="1178193"/>
          </a:xfrm>
          <a:prstGeom prst="rect">
            <a:avLst/>
          </a:prstGeom>
        </p:spPr>
      </p:pic>
      <p:sp>
        <p:nvSpPr>
          <p:cNvPr id="3" name="TextBox 2"/>
          <p:cNvSpPr txBox="1"/>
          <p:nvPr userDrawn="1"/>
        </p:nvSpPr>
        <p:spPr>
          <a:xfrm>
            <a:off x="351714" y="3662433"/>
            <a:ext cx="8852455" cy="1815882"/>
          </a:xfrm>
          <a:prstGeom prst="rect">
            <a:avLst/>
          </a:prstGeom>
          <a:noFill/>
        </p:spPr>
        <p:txBody>
          <a:bodyPr wrap="square" rtlCol="0">
            <a:spAutoFit/>
          </a:bodyPr>
          <a:lstStyle/>
          <a:p>
            <a:pPr eaLnBrk="0" fontAlgn="base" hangingPunct="0">
              <a:spcBef>
                <a:spcPct val="0"/>
              </a:spcBef>
              <a:spcAft>
                <a:spcPct val="0"/>
              </a:spcAft>
            </a:pPr>
            <a:r>
              <a:rPr lang="en-US" sz="1600" dirty="0">
                <a:solidFill>
                  <a:srgbClr val="00213D"/>
                </a:solidFill>
                <a:latin typeface="Calibri" panose="020F0502020204030204" pitchFamily="34" charset="0"/>
              </a:rPr>
              <a:t>For more information, contact CDC</a:t>
            </a:r>
            <a:br>
              <a:rPr lang="en-US" sz="1600" dirty="0">
                <a:solidFill>
                  <a:srgbClr val="00213D"/>
                </a:solidFill>
                <a:latin typeface="Calibri" panose="020F0502020204030204" pitchFamily="34" charset="0"/>
              </a:rPr>
            </a:br>
            <a:r>
              <a:rPr lang="en-US" sz="1600" dirty="0">
                <a:solidFill>
                  <a:srgbClr val="00213D"/>
                </a:solidFill>
                <a:latin typeface="Calibri" panose="020F0502020204030204" pitchFamily="34" charset="0"/>
              </a:rPr>
              <a:t>1-800-CDC-INFO (232-4636)</a:t>
            </a:r>
            <a:br>
              <a:rPr lang="en-US" sz="1600" dirty="0">
                <a:solidFill>
                  <a:srgbClr val="00213D"/>
                </a:solidFill>
                <a:latin typeface="Calibri" panose="020F0502020204030204" pitchFamily="34" charset="0"/>
              </a:rPr>
            </a:br>
            <a:r>
              <a:rPr lang="en-US" sz="1600" dirty="0">
                <a:solidFill>
                  <a:srgbClr val="00213D"/>
                </a:solidFill>
                <a:latin typeface="Calibri" panose="020F0502020204030204" pitchFamily="34" charset="0"/>
              </a:rPr>
              <a:t>TTY:  1-888-232-6348    www.cdc.gov</a:t>
            </a:r>
            <a:br>
              <a:rPr lang="en-US" sz="1600" dirty="0">
                <a:solidFill>
                  <a:srgbClr val="00213D"/>
                </a:solidFill>
                <a:latin typeface="Calibri" panose="020F0502020204030204" pitchFamily="34" charset="0"/>
              </a:rPr>
            </a:br>
            <a:r>
              <a:rPr lang="en-US" sz="1600" dirty="0">
                <a:solidFill>
                  <a:srgbClr val="00213D"/>
                </a:solidFill>
                <a:latin typeface="Calibri" panose="020F0502020204030204" pitchFamily="34" charset="0"/>
              </a:rPr>
              <a:t/>
            </a:r>
            <a:br>
              <a:rPr lang="en-US" sz="1600" dirty="0">
                <a:solidFill>
                  <a:srgbClr val="00213D"/>
                </a:solidFill>
                <a:latin typeface="Calibri" panose="020F0502020204030204" pitchFamily="34" charset="0"/>
              </a:rPr>
            </a:br>
            <a:r>
              <a:rPr lang="en-US" sz="1600" dirty="0">
                <a:solidFill>
                  <a:srgbClr val="00213D"/>
                </a:solidFill>
                <a:latin typeface="Calibri" panose="020F0502020204030204" pitchFamily="34" charset="0"/>
              </a:rPr>
              <a:t/>
            </a:r>
            <a:br>
              <a:rPr lang="en-US" sz="1600" dirty="0">
                <a:solidFill>
                  <a:srgbClr val="00213D"/>
                </a:solidFill>
                <a:latin typeface="Calibri" panose="020F0502020204030204" pitchFamily="34" charset="0"/>
              </a:rPr>
            </a:br>
            <a:r>
              <a:rPr lang="en-US" sz="1600" dirty="0">
                <a:solidFill>
                  <a:srgbClr val="00213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722346744"/>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DE3598-69AD-8844-959C-B70A588C5D8A}" type="datetimeFigureOut">
              <a:rPr lang="en-US" smtClean="0">
                <a:solidFill>
                  <a:prstClr val="black">
                    <a:tint val="75000"/>
                  </a:prstClr>
                </a:solidFill>
              </a:rPr>
              <a:pPr/>
              <a:t>4/18/2017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7141D8-5DFC-9A42-81E0-4BF8A4CBA0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373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DE3598-69AD-8844-959C-B70A588C5D8A}" type="datetimeFigureOut">
              <a:rPr lang="en-US" smtClean="0">
                <a:solidFill>
                  <a:prstClr val="black">
                    <a:tint val="75000"/>
                  </a:prstClr>
                </a:solidFill>
              </a:rPr>
              <a:pPr/>
              <a:t>4/18/2017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7141D8-5DFC-9A42-81E0-4BF8A4CBA0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911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DE3598-69AD-8844-959C-B70A588C5D8A}" type="datetimeFigureOut">
              <a:rPr lang="en-US" smtClean="0">
                <a:solidFill>
                  <a:prstClr val="black">
                    <a:tint val="75000"/>
                  </a:prstClr>
                </a:solidFill>
              </a:rPr>
              <a:pPr/>
              <a:t>4/18/2017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7141D8-5DFC-9A42-81E0-4BF8A4CBA0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246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DE3598-69AD-8844-959C-B70A588C5D8A}" type="datetimeFigureOut">
              <a:rPr lang="en-US" smtClean="0">
                <a:solidFill>
                  <a:prstClr val="black">
                    <a:tint val="75000"/>
                  </a:prstClr>
                </a:solidFill>
              </a:rPr>
              <a:pPr/>
              <a:t>4/18/2017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7141D8-5DFC-9A42-81E0-4BF8A4CBA0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2937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2722147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005DAB"/>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00213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00213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00213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00213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DE3598-69AD-8844-959C-B70A588C5D8A}" type="datetimeFigureOut">
              <a:rPr lang="en-US" smtClean="0">
                <a:solidFill>
                  <a:prstClr val="black">
                    <a:tint val="75000"/>
                  </a:prstClr>
                </a:solidFill>
              </a:rPr>
              <a:pPr/>
              <a:t>4/18/2017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7141D8-5DFC-9A42-81E0-4BF8A4CBA0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094755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hyperlink" Target="mailto:shatcher@npaihb.org" TargetMode="Externa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www.hhs.gov/about/budget/fy2017/budget-in-brief/ihs/index.html"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npaihb.org/hcv" TargetMode="External"/><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tiff"/><Relationship Id="rId7" Type="http://schemas.openxmlformats.org/officeDocument/2006/relationships/image" Target="../media/image23.tif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2.tiff"/><Relationship Id="rId5" Type="http://schemas.openxmlformats.org/officeDocument/2006/relationships/image" Target="../media/image21.tiff"/><Relationship Id="rId10" Type="http://schemas.openxmlformats.org/officeDocument/2006/relationships/image" Target="../media/image26.tiff"/><Relationship Id="rId4" Type="http://schemas.openxmlformats.org/officeDocument/2006/relationships/image" Target="../media/image20.tiff"/><Relationship Id="rId9" Type="http://schemas.openxmlformats.org/officeDocument/2006/relationships/image" Target="../media/image25.tif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6.tiff"/></Relationships>
</file>

<file path=ppt/slides/_rels/slide5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6.tiff"/></Relationships>
</file>

<file path=ppt/slides/_rels/slide5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6.tiff"/></Relationships>
</file>

<file path=ppt/slides/_rels/slide5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6.tiff"/></Relationships>
</file>

<file path=ppt/slides/_rels/slide5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hyperlink" Target="https://www.hhs.gov/hepatitis/blog/2016/11/4/cherokee-nation-screens-23,000-for-hepatitis-c.html"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3"/>
          <p:cNvSpPr>
            <a:spLocks noGrp="1"/>
          </p:cNvSpPr>
          <p:nvPr>
            <p:ph type="title"/>
          </p:nvPr>
        </p:nvSpPr>
        <p:spPr>
          <a:xfrm>
            <a:off x="609600" y="547871"/>
            <a:ext cx="10972800" cy="1155779"/>
          </a:xfrm>
        </p:spPr>
        <p:txBody>
          <a:bodyPr/>
          <a:lstStyle/>
          <a:p>
            <a:r>
              <a:rPr lang="en-US" altLang="en-US" dirty="0" smtClean="0"/>
              <a:t>Hepatitis C Mortality </a:t>
            </a:r>
            <a:r>
              <a:rPr lang="en-US" altLang="en-US" dirty="0"/>
              <a:t>A</a:t>
            </a:r>
            <a:r>
              <a:rPr lang="en-US" altLang="en-US" dirty="0" smtClean="0"/>
              <a:t>mong American Indians and Alaska Natives in the Northwest, 2006–2012 </a:t>
            </a:r>
            <a:endParaRPr lang="en-US" altLang="en-US" dirty="0"/>
          </a:p>
        </p:txBody>
      </p:sp>
      <p:sp>
        <p:nvSpPr>
          <p:cNvPr id="2" name="Subtitle 1"/>
          <p:cNvSpPr>
            <a:spLocks noGrp="1"/>
          </p:cNvSpPr>
          <p:nvPr>
            <p:ph type="subTitle" idx="1"/>
          </p:nvPr>
        </p:nvSpPr>
        <p:spPr/>
        <p:txBody>
          <a:bodyPr/>
          <a:lstStyle/>
          <a:p>
            <a:r>
              <a:rPr lang="en-US" dirty="0" smtClean="0"/>
              <a:t>Sarah Hatcher, PhD</a:t>
            </a:r>
          </a:p>
          <a:p>
            <a:r>
              <a:rPr lang="en-US" dirty="0" smtClean="0"/>
              <a:t>Epidemic Intelligence Service Officer</a:t>
            </a:r>
          </a:p>
          <a:p>
            <a:r>
              <a:rPr lang="en-US" dirty="0" smtClean="0"/>
              <a:t>Northwest Portland Area Indian Health Board</a:t>
            </a:r>
          </a:p>
          <a:p>
            <a:endParaRPr lang="en-US" dirty="0"/>
          </a:p>
          <a:p>
            <a:endParaRPr lang="en-US" dirty="0"/>
          </a:p>
        </p:txBody>
      </p:sp>
      <p:sp>
        <p:nvSpPr>
          <p:cNvPr id="6" name="Text Placeholder 5"/>
          <p:cNvSpPr>
            <a:spLocks noGrp="1"/>
          </p:cNvSpPr>
          <p:nvPr>
            <p:ph type="body" sz="quarter" idx="10"/>
          </p:nvPr>
        </p:nvSpPr>
        <p:spPr>
          <a:xfrm>
            <a:off x="609600" y="4692917"/>
            <a:ext cx="8534400" cy="924967"/>
          </a:xfrm>
        </p:spPr>
        <p:txBody>
          <a:bodyPr/>
          <a:lstStyle/>
          <a:p>
            <a:r>
              <a:rPr lang="en-US" b="1" dirty="0" smtClean="0"/>
              <a:t>Quarterly Board Meeting</a:t>
            </a:r>
          </a:p>
          <a:p>
            <a:r>
              <a:rPr lang="en-US" b="1" dirty="0" smtClean="0"/>
              <a:t>April 18, 2017</a:t>
            </a:r>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15101"/>
            <a:ext cx="254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7270466" y="5436807"/>
            <a:ext cx="4921535" cy="1388325"/>
          </a:xfrm>
          <a:prstGeom prst="rect">
            <a:avLst/>
          </a:prstGeom>
          <a:ln>
            <a:noFill/>
          </a:ln>
        </p:spPr>
      </p:pic>
    </p:spTree>
    <p:extLst>
      <p:ext uri="{BB962C8B-B14F-4D97-AF65-F5344CB8AC3E}">
        <p14:creationId xmlns:p14="http://schemas.microsoft.com/office/powerpoint/2010/main" val="2008627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Methods</a:t>
            </a:r>
            <a:endParaRPr lang="en-US" dirty="0">
              <a:solidFill>
                <a:schemeClr val="tx1"/>
              </a:solidFill>
            </a:endParaRPr>
          </a:p>
        </p:txBody>
      </p:sp>
    </p:spTree>
    <p:extLst>
      <p:ext uri="{BB962C8B-B14F-4D97-AF65-F5344CB8AC3E}">
        <p14:creationId xmlns:p14="http://schemas.microsoft.com/office/powerpoint/2010/main" val="310786506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Methods</a:t>
            </a:r>
            <a:endParaRPr lang="en-US" dirty="0">
              <a:solidFill>
                <a:srgbClr val="000000"/>
              </a:solidFill>
            </a:endParaRPr>
          </a:p>
        </p:txBody>
      </p:sp>
      <p:sp>
        <p:nvSpPr>
          <p:cNvPr id="3" name="Text Placeholder 2"/>
          <p:cNvSpPr>
            <a:spLocks noGrp="1"/>
          </p:cNvSpPr>
          <p:nvPr>
            <p:ph type="body" sz="quarter" idx="10"/>
          </p:nvPr>
        </p:nvSpPr>
        <p:spPr>
          <a:xfrm>
            <a:off x="609600" y="1644022"/>
            <a:ext cx="10972800" cy="1830383"/>
          </a:xfrm>
        </p:spPr>
        <p:txBody>
          <a:bodyPr/>
          <a:lstStyle/>
          <a:p>
            <a:pPr>
              <a:buClrTx/>
            </a:pPr>
            <a:r>
              <a:rPr lang="en-US" b="1" dirty="0" smtClean="0"/>
              <a:t>Idaho, Oregon, and Washington death certificates, 2006–2012 </a:t>
            </a:r>
          </a:p>
        </p:txBody>
      </p:sp>
    </p:spTree>
    <p:extLst>
      <p:ext uri="{BB962C8B-B14F-4D97-AF65-F5344CB8AC3E}">
        <p14:creationId xmlns:p14="http://schemas.microsoft.com/office/powerpoint/2010/main" val="195678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Methods</a:t>
            </a:r>
            <a:endParaRPr lang="en-US" dirty="0">
              <a:solidFill>
                <a:srgbClr val="000000"/>
              </a:solidFill>
            </a:endParaRPr>
          </a:p>
        </p:txBody>
      </p:sp>
      <p:sp>
        <p:nvSpPr>
          <p:cNvPr id="3" name="Text Placeholder 2"/>
          <p:cNvSpPr>
            <a:spLocks noGrp="1"/>
          </p:cNvSpPr>
          <p:nvPr>
            <p:ph type="body" sz="quarter" idx="10"/>
          </p:nvPr>
        </p:nvSpPr>
        <p:spPr>
          <a:xfrm>
            <a:off x="609600" y="1644022"/>
            <a:ext cx="10972800" cy="1830383"/>
          </a:xfrm>
        </p:spPr>
        <p:txBody>
          <a:bodyPr/>
          <a:lstStyle/>
          <a:p>
            <a:pPr>
              <a:buClrTx/>
            </a:pPr>
            <a:r>
              <a:rPr lang="en-US" b="1" dirty="0" smtClean="0">
                <a:solidFill>
                  <a:schemeClr val="bg2">
                    <a:lumMod val="65000"/>
                  </a:schemeClr>
                </a:solidFill>
              </a:rPr>
              <a:t>Idaho, Oregon, and Washington death certificates, 2006–2012 </a:t>
            </a:r>
          </a:p>
          <a:p>
            <a:pPr>
              <a:buClrTx/>
            </a:pPr>
            <a:r>
              <a:rPr lang="en-US" b="1" dirty="0" smtClean="0"/>
              <a:t>Corrected for racial misclassification using the Northwest Tribal Registry using </a:t>
            </a:r>
            <a:r>
              <a:rPr lang="en-US" b="1" dirty="0" err="1" smtClean="0"/>
              <a:t>LinkPlus</a:t>
            </a:r>
            <a:r>
              <a:rPr lang="en-US" b="1" dirty="0" smtClean="0"/>
              <a:t> v.2</a:t>
            </a:r>
          </a:p>
        </p:txBody>
      </p:sp>
    </p:spTree>
    <p:extLst>
      <p:ext uri="{BB962C8B-B14F-4D97-AF65-F5344CB8AC3E}">
        <p14:creationId xmlns:p14="http://schemas.microsoft.com/office/powerpoint/2010/main" val="4275445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Northwest Tribal Registry</a:t>
            </a:r>
            <a:endParaRPr lang="en-US" dirty="0">
              <a:solidFill>
                <a:srgbClr val="000000"/>
              </a:solidFill>
            </a:endParaRPr>
          </a:p>
        </p:txBody>
      </p:sp>
      <p:sp>
        <p:nvSpPr>
          <p:cNvPr id="4" name="Content Placeholder 3"/>
          <p:cNvSpPr>
            <a:spLocks noGrp="1"/>
          </p:cNvSpPr>
          <p:nvPr>
            <p:ph idx="1"/>
          </p:nvPr>
        </p:nvSpPr>
        <p:spPr>
          <a:xfrm>
            <a:off x="609601" y="1600202"/>
            <a:ext cx="9737124" cy="1742863"/>
          </a:xfrm>
        </p:spPr>
        <p:txBody>
          <a:bodyPr/>
          <a:lstStyle/>
          <a:p>
            <a:pPr marL="0" indent="0">
              <a:buClrTx/>
              <a:buSzPct val="100000"/>
              <a:buNone/>
            </a:pPr>
            <a:r>
              <a:rPr lang="en-US" sz="2667" dirty="0"/>
              <a:t>A list of AI/AN patients in the Northwest</a:t>
            </a:r>
          </a:p>
        </p:txBody>
      </p:sp>
      <p:grpSp>
        <p:nvGrpSpPr>
          <p:cNvPr id="14" name="Group 13"/>
          <p:cNvGrpSpPr/>
          <p:nvPr/>
        </p:nvGrpSpPr>
        <p:grpSpPr>
          <a:xfrm>
            <a:off x="3737583" y="2231136"/>
            <a:ext cx="4894354" cy="4261104"/>
            <a:chOff x="2931736" y="2384982"/>
            <a:chExt cx="3280528" cy="2648932"/>
          </a:xfrm>
        </p:grpSpPr>
        <p:sp>
          <p:nvSpPr>
            <p:cNvPr id="15" name="Oval 14"/>
            <p:cNvSpPr/>
            <p:nvPr/>
          </p:nvSpPr>
          <p:spPr>
            <a:xfrm>
              <a:off x="2931736" y="2384982"/>
              <a:ext cx="3280528" cy="26489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3714000" y="2516904"/>
              <a:ext cx="1715998" cy="567996"/>
            </a:xfrm>
            <a:prstGeom prst="rect">
              <a:avLst/>
            </a:prstGeom>
            <a:noFill/>
          </p:spPr>
          <p:txBody>
            <a:bodyPr wrap="square" rtlCol="0">
              <a:spAutoFit/>
            </a:bodyPr>
            <a:lstStyle/>
            <a:p>
              <a:pPr algn="ctr"/>
              <a:r>
                <a:rPr lang="en-US" b="1" dirty="0" smtClean="0">
                  <a:solidFill>
                    <a:srgbClr val="000000"/>
                  </a:solidFill>
                  <a:latin typeface="Calibri" panose="020F0502020204030204" pitchFamily="34" charset="0"/>
                  <a:cs typeface="Calibri" panose="020F0502020204030204" pitchFamily="34" charset="0"/>
                </a:rPr>
                <a:t>Northwest AI/AN Population</a:t>
              </a:r>
            </a:p>
          </p:txBody>
        </p:sp>
        <p:sp>
          <p:nvSpPr>
            <p:cNvPr id="17" name="Oval 16"/>
            <p:cNvSpPr/>
            <p:nvPr/>
          </p:nvSpPr>
          <p:spPr>
            <a:xfrm>
              <a:off x="4348601" y="3374424"/>
              <a:ext cx="1193738" cy="8878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dirty="0" smtClean="0">
                  <a:solidFill>
                    <a:srgbClr val="4D630D"/>
                  </a:solidFill>
                  <a:latin typeface="Calibri" panose="020F0502020204030204" pitchFamily="34" charset="0"/>
                  <a:cs typeface="Calibri" panose="020F0502020204030204" pitchFamily="34" charset="0"/>
                </a:rPr>
                <a:t>Indian Health Service</a:t>
              </a:r>
              <a:endParaRPr lang="en-US" sz="1600" b="1" dirty="0">
                <a:solidFill>
                  <a:srgbClr val="4D630D"/>
                </a:solidFill>
                <a:latin typeface="Calibri" panose="020F0502020204030204" pitchFamily="34" charset="0"/>
                <a:cs typeface="Calibri" panose="020F0502020204030204" pitchFamily="34" charset="0"/>
              </a:endParaRPr>
            </a:p>
          </p:txBody>
        </p:sp>
        <p:sp>
          <p:nvSpPr>
            <p:cNvPr id="18" name="Oval 17"/>
            <p:cNvSpPr/>
            <p:nvPr/>
          </p:nvSpPr>
          <p:spPr>
            <a:xfrm>
              <a:off x="3543628" y="3273062"/>
              <a:ext cx="1242607" cy="1033269"/>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rgbClr val="831313"/>
                  </a:solidFill>
                  <a:latin typeface="Calibri" panose="020F0502020204030204" pitchFamily="34" charset="0"/>
                  <a:cs typeface="Calibri" panose="020F0502020204030204" pitchFamily="34" charset="0"/>
                </a:rPr>
                <a:t>Tribal Health </a:t>
              </a:r>
              <a:endParaRPr lang="en-US" sz="1600" b="1" dirty="0">
                <a:solidFill>
                  <a:srgbClr val="831313"/>
                </a:solidFill>
                <a:latin typeface="Calibri" panose="020F0502020204030204" pitchFamily="34" charset="0"/>
                <a:cs typeface="Calibri" panose="020F0502020204030204" pitchFamily="34" charset="0"/>
              </a:endParaRPr>
            </a:p>
          </p:txBody>
        </p:sp>
        <p:sp>
          <p:nvSpPr>
            <p:cNvPr id="19" name="Oval 18"/>
            <p:cNvSpPr/>
            <p:nvPr/>
          </p:nvSpPr>
          <p:spPr>
            <a:xfrm>
              <a:off x="3795100" y="4132043"/>
              <a:ext cx="1553799" cy="758947"/>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600" b="1" dirty="0" smtClean="0">
                  <a:solidFill>
                    <a:srgbClr val="005DAA"/>
                  </a:solidFill>
                  <a:latin typeface="Calibri" panose="020F0502020204030204" pitchFamily="34" charset="0"/>
                  <a:cs typeface="Calibri" panose="020F0502020204030204" pitchFamily="34" charset="0"/>
                </a:rPr>
                <a:t>Urban Indian Health</a:t>
              </a:r>
              <a:endParaRPr lang="en-US" sz="1600" b="1" dirty="0">
                <a:solidFill>
                  <a:srgbClr val="005DAA"/>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6678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Definition of AI/AN Race</a:t>
            </a:r>
            <a:endParaRPr lang="en-US" dirty="0">
              <a:solidFill>
                <a:srgbClr val="000000"/>
              </a:solidFill>
            </a:endParaRPr>
          </a:p>
        </p:txBody>
      </p:sp>
      <p:sp>
        <p:nvSpPr>
          <p:cNvPr id="3" name="Text Placeholder 2"/>
          <p:cNvSpPr>
            <a:spLocks noGrp="1"/>
          </p:cNvSpPr>
          <p:nvPr>
            <p:ph type="body" sz="quarter" idx="10"/>
          </p:nvPr>
        </p:nvSpPr>
        <p:spPr>
          <a:xfrm>
            <a:off x="609600" y="1644023"/>
            <a:ext cx="7404101" cy="4621845"/>
          </a:xfrm>
        </p:spPr>
        <p:txBody>
          <a:bodyPr/>
          <a:lstStyle/>
          <a:p>
            <a:pPr marL="0" indent="0">
              <a:buClrTx/>
              <a:buNone/>
            </a:pPr>
            <a:r>
              <a:rPr lang="en-US" b="1" dirty="0" smtClean="0">
                <a:solidFill>
                  <a:srgbClr val="000000"/>
                </a:solidFill>
              </a:rPr>
              <a:t>A death certificate record listed as AI/AN alone or in combination in death </a:t>
            </a:r>
            <a:r>
              <a:rPr lang="en-US" b="1" dirty="0">
                <a:solidFill>
                  <a:srgbClr val="000000"/>
                </a:solidFill>
              </a:rPr>
              <a:t>certificate </a:t>
            </a:r>
            <a:endParaRPr lang="en-US" b="1" dirty="0" smtClean="0">
              <a:solidFill>
                <a:srgbClr val="000000"/>
              </a:solidFill>
            </a:endParaRPr>
          </a:p>
          <a:p>
            <a:pPr marL="0" indent="0">
              <a:buClrTx/>
              <a:buNone/>
            </a:pPr>
            <a:endParaRPr lang="en-US" b="1" dirty="0" smtClean="0">
              <a:solidFill>
                <a:srgbClr val="000000"/>
              </a:solidFill>
            </a:endParaRPr>
          </a:p>
          <a:p>
            <a:pPr marL="0" indent="0" algn="ctr">
              <a:buClrTx/>
              <a:buNone/>
            </a:pPr>
            <a:r>
              <a:rPr lang="en-US" b="1" dirty="0" smtClean="0">
                <a:solidFill>
                  <a:srgbClr val="000000"/>
                </a:solidFill>
              </a:rPr>
              <a:t>OR </a:t>
            </a:r>
          </a:p>
          <a:p>
            <a:pPr marL="0" indent="0">
              <a:buClrTx/>
              <a:buNone/>
            </a:pPr>
            <a:endParaRPr lang="en-US" b="1" dirty="0" smtClean="0">
              <a:solidFill>
                <a:srgbClr val="000000"/>
              </a:solidFill>
            </a:endParaRPr>
          </a:p>
          <a:p>
            <a:pPr marL="0" indent="0">
              <a:buClrTx/>
              <a:buNone/>
            </a:pPr>
            <a:r>
              <a:rPr lang="en-US" b="1" dirty="0" smtClean="0">
                <a:solidFill>
                  <a:srgbClr val="000000"/>
                </a:solidFill>
              </a:rPr>
              <a:t>A death certificate record matched </a:t>
            </a:r>
            <a:r>
              <a:rPr lang="en-US" b="1" dirty="0">
                <a:solidFill>
                  <a:srgbClr val="000000"/>
                </a:solidFill>
              </a:rPr>
              <a:t>with </a:t>
            </a:r>
            <a:r>
              <a:rPr lang="en-US" b="1" dirty="0" smtClean="0">
                <a:solidFill>
                  <a:srgbClr val="000000"/>
                </a:solidFill>
              </a:rPr>
              <a:t>a patient in the Northwest Tribal Registry</a:t>
            </a:r>
          </a:p>
        </p:txBody>
      </p:sp>
      <p:sp>
        <p:nvSpPr>
          <p:cNvPr id="6" name="TextBox 5"/>
          <p:cNvSpPr txBox="1"/>
          <p:nvPr/>
        </p:nvSpPr>
        <p:spPr>
          <a:xfrm>
            <a:off x="8159517" y="6283336"/>
            <a:ext cx="2698983" cy="297454"/>
          </a:xfrm>
          <a:prstGeom prst="rect">
            <a:avLst/>
          </a:prstGeom>
          <a:noFill/>
        </p:spPr>
        <p:txBody>
          <a:bodyPr wrap="square" rtlCol="0">
            <a:spAutoFit/>
          </a:bodyPr>
          <a:lstStyle/>
          <a:p>
            <a:r>
              <a:rPr lang="en-US" sz="1333" dirty="0">
                <a:solidFill>
                  <a:srgbClr val="000000"/>
                </a:solidFill>
                <a:latin typeface="Calibri" panose="020F0502020204030204" pitchFamily="34" charset="0"/>
              </a:rPr>
              <a:t>Photo credit: Erik Kakuska</a:t>
            </a:r>
          </a:p>
        </p:txBody>
      </p:sp>
      <p:pic>
        <p:nvPicPr>
          <p:cNvPr id="7" name="Picture 6"/>
          <p:cNvPicPr>
            <a:picLocks noChangeAspect="1"/>
          </p:cNvPicPr>
          <p:nvPr/>
        </p:nvPicPr>
        <p:blipFill>
          <a:blip r:embed="rId3"/>
          <a:stretch>
            <a:fillRect/>
          </a:stretch>
        </p:blipFill>
        <p:spPr>
          <a:xfrm>
            <a:off x="8288330" y="1139837"/>
            <a:ext cx="3406741" cy="5143500"/>
          </a:xfrm>
          <a:prstGeom prst="rect">
            <a:avLst/>
          </a:prstGeom>
          <a:ln w="12700">
            <a:solidFill>
              <a:srgbClr val="000000"/>
            </a:solidFill>
          </a:ln>
        </p:spPr>
      </p:pic>
    </p:spTree>
    <p:extLst>
      <p:ext uri="{BB962C8B-B14F-4D97-AF65-F5344CB8AC3E}">
        <p14:creationId xmlns:p14="http://schemas.microsoft.com/office/powerpoint/2010/main" val="2493235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Hepatitis C-Related Death</a:t>
            </a:r>
            <a:endParaRPr lang="en-US" dirty="0">
              <a:solidFill>
                <a:srgbClr val="000000"/>
              </a:solidFill>
            </a:endParaRPr>
          </a:p>
        </p:txBody>
      </p:sp>
      <p:sp>
        <p:nvSpPr>
          <p:cNvPr id="3" name="Text Placeholder 2"/>
          <p:cNvSpPr>
            <a:spLocks noGrp="1"/>
          </p:cNvSpPr>
          <p:nvPr>
            <p:ph type="body" sz="quarter" idx="10"/>
          </p:nvPr>
        </p:nvSpPr>
        <p:spPr>
          <a:xfrm>
            <a:off x="609600" y="1644022"/>
            <a:ext cx="10972800" cy="1284449"/>
          </a:xfrm>
        </p:spPr>
        <p:txBody>
          <a:bodyPr/>
          <a:lstStyle/>
          <a:p>
            <a:pPr marL="0" indent="0">
              <a:buNone/>
            </a:pPr>
            <a:r>
              <a:rPr lang="en-US" b="1" dirty="0" smtClean="0"/>
              <a:t>International Classification of Diseases, 10</a:t>
            </a:r>
            <a:r>
              <a:rPr lang="en-US" b="1" baseline="30000" dirty="0" smtClean="0"/>
              <a:t>th</a:t>
            </a:r>
            <a:r>
              <a:rPr lang="en-US" b="1" dirty="0" smtClean="0"/>
              <a:t> Revision codes</a:t>
            </a:r>
          </a:p>
        </p:txBody>
      </p:sp>
      <p:graphicFrame>
        <p:nvGraphicFramePr>
          <p:cNvPr id="4" name="Table 3"/>
          <p:cNvGraphicFramePr>
            <a:graphicFrameLocks noGrp="1"/>
          </p:cNvGraphicFramePr>
          <p:nvPr>
            <p:extLst/>
          </p:nvPr>
        </p:nvGraphicFramePr>
        <p:xfrm>
          <a:off x="1888564" y="2928471"/>
          <a:ext cx="8128000" cy="2316480"/>
        </p:xfrm>
        <a:graphic>
          <a:graphicData uri="http://schemas.openxmlformats.org/drawingml/2006/table">
            <a:tbl>
              <a:tblPr firstRow="1" bandRow="1">
                <a:tableStyleId>{68D230F3-CF80-4859-8CE7-A43EE81993B5}</a:tableStyleId>
              </a:tblPr>
              <a:tblGrid>
                <a:gridCol w="4912660"/>
                <a:gridCol w="3215340"/>
              </a:tblGrid>
              <a:tr h="1097280">
                <a:tc>
                  <a:txBody>
                    <a:bodyPr/>
                    <a:lstStyle/>
                    <a:p>
                      <a:r>
                        <a:rPr lang="en-US" sz="3200" dirty="0" smtClean="0">
                          <a:solidFill>
                            <a:srgbClr val="000000"/>
                          </a:solidFill>
                          <a:latin typeface="Calibri" panose="020F0502020204030204" pitchFamily="34" charset="0"/>
                          <a:cs typeface="Calibri" panose="020F0502020204030204" pitchFamily="34" charset="0"/>
                        </a:rPr>
                        <a:t>Underlying</a:t>
                      </a:r>
                      <a:r>
                        <a:rPr lang="en-US" sz="3200" baseline="0" dirty="0" smtClean="0">
                          <a:solidFill>
                            <a:srgbClr val="000000"/>
                          </a:solidFill>
                          <a:latin typeface="Calibri" panose="020F0502020204030204" pitchFamily="34" charset="0"/>
                          <a:cs typeface="Calibri" panose="020F0502020204030204" pitchFamily="34" charset="0"/>
                        </a:rPr>
                        <a:t> or contributing cause of death</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tc>
                <a:tc>
                  <a:txBody>
                    <a:bodyPr/>
                    <a:lstStyle/>
                    <a:p>
                      <a:pPr algn="ctr"/>
                      <a:r>
                        <a:rPr lang="en-US" sz="3200" dirty="0" smtClean="0">
                          <a:solidFill>
                            <a:srgbClr val="000000"/>
                          </a:solidFill>
                          <a:latin typeface="Calibri" panose="020F0502020204030204" pitchFamily="34" charset="0"/>
                          <a:cs typeface="Calibri" panose="020F0502020204030204" pitchFamily="34" charset="0"/>
                        </a:rPr>
                        <a:t>ICD-10 code</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nchor="ctr"/>
                </a:tc>
              </a:tr>
              <a:tr h="609600">
                <a:tc>
                  <a:txBody>
                    <a:bodyPr/>
                    <a:lstStyle/>
                    <a:p>
                      <a:r>
                        <a:rPr lang="en-US" sz="3200" b="1" dirty="0" smtClean="0">
                          <a:solidFill>
                            <a:srgbClr val="000000"/>
                          </a:solidFill>
                          <a:latin typeface="Calibri" panose="020F0502020204030204" pitchFamily="34" charset="0"/>
                          <a:cs typeface="Calibri" panose="020F0502020204030204" pitchFamily="34" charset="0"/>
                        </a:rPr>
                        <a:t>Acute</a:t>
                      </a:r>
                      <a:r>
                        <a:rPr lang="en-US" sz="3200" b="1" baseline="0" dirty="0" smtClean="0">
                          <a:solidFill>
                            <a:srgbClr val="000000"/>
                          </a:solidFill>
                          <a:latin typeface="Calibri" panose="020F0502020204030204" pitchFamily="34" charset="0"/>
                          <a:cs typeface="Calibri" panose="020F0502020204030204" pitchFamily="34" charset="0"/>
                        </a:rPr>
                        <a:t> Hepatitis C</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noFill/>
                  </a:tcPr>
                </a:tc>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B17.1</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noFill/>
                  </a:tcPr>
                </a:tc>
              </a:tr>
              <a:tr h="609600">
                <a:tc>
                  <a:txBody>
                    <a:bodyPr/>
                    <a:lstStyle/>
                    <a:p>
                      <a:r>
                        <a:rPr lang="en-US" sz="3200" b="1" dirty="0" smtClean="0">
                          <a:solidFill>
                            <a:srgbClr val="000000"/>
                          </a:solidFill>
                          <a:latin typeface="Calibri" panose="020F0502020204030204" pitchFamily="34" charset="0"/>
                          <a:cs typeface="Calibri" panose="020F0502020204030204" pitchFamily="34" charset="0"/>
                        </a:rPr>
                        <a:t>Chronic viral Hepatitis C</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tc>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B18.2</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tc>
              </a:tr>
            </a:tbl>
          </a:graphicData>
        </a:graphic>
      </p:graphicFrame>
    </p:spTree>
    <p:extLst>
      <p:ext uri="{BB962C8B-B14F-4D97-AF65-F5344CB8AC3E}">
        <p14:creationId xmlns:p14="http://schemas.microsoft.com/office/powerpoint/2010/main" val="4185740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Mortality Rate and Rate Ratio</a:t>
            </a:r>
            <a:endParaRPr lang="en-US" dirty="0">
              <a:solidFill>
                <a:srgbClr val="000000"/>
              </a:solidFill>
            </a:endParaRPr>
          </a:p>
        </p:txBody>
      </p:sp>
      <p:sp>
        <p:nvSpPr>
          <p:cNvPr id="3" name="Text Placeholder 2"/>
          <p:cNvSpPr>
            <a:spLocks noGrp="1"/>
          </p:cNvSpPr>
          <p:nvPr>
            <p:ph type="body" sz="quarter" idx="10"/>
          </p:nvPr>
        </p:nvSpPr>
        <p:spPr>
          <a:xfrm>
            <a:off x="609600" y="1545167"/>
            <a:ext cx="10972800" cy="923713"/>
          </a:xfrm>
        </p:spPr>
        <p:txBody>
          <a:bodyPr/>
          <a:lstStyle/>
          <a:p>
            <a:pPr>
              <a:buClrTx/>
            </a:pPr>
            <a:r>
              <a:rPr lang="en-US" sz="2400" b="1" dirty="0" smtClean="0"/>
              <a:t>Age-adjusted mortality rate for AI/AN and non-Hispanic whites (NHW) separately</a:t>
            </a:r>
          </a:p>
          <a:p>
            <a:pPr>
              <a:buClrTx/>
            </a:pPr>
            <a:r>
              <a:rPr lang="en-US" sz="2400" b="1" dirty="0" smtClean="0"/>
              <a:t>Rate ratio comparing AI/AN mortality rate with NHW mortality rate</a:t>
            </a:r>
          </a:p>
          <a:p>
            <a:pPr>
              <a:buClrTx/>
            </a:pPr>
            <a:endParaRPr lang="en-US" sz="2400" b="1" dirty="0"/>
          </a:p>
        </p:txBody>
      </p:sp>
      <p:grpSp>
        <p:nvGrpSpPr>
          <p:cNvPr id="4" name="Group 3"/>
          <p:cNvGrpSpPr/>
          <p:nvPr/>
        </p:nvGrpSpPr>
        <p:grpSpPr>
          <a:xfrm>
            <a:off x="1581912" y="2919919"/>
            <a:ext cx="8010144" cy="984887"/>
            <a:chOff x="1444752" y="3481631"/>
            <a:chExt cx="8010144" cy="984887"/>
          </a:xfrm>
        </p:grpSpPr>
        <p:sp>
          <p:nvSpPr>
            <p:cNvPr id="5" name="TextBox 4"/>
            <p:cNvSpPr txBox="1"/>
            <p:nvPr/>
          </p:nvSpPr>
          <p:spPr>
            <a:xfrm>
              <a:off x="1444752" y="3681686"/>
              <a:ext cx="2706624" cy="523220"/>
            </a:xfrm>
            <a:prstGeom prst="rect">
              <a:avLst/>
            </a:prstGeom>
            <a:noFill/>
          </p:spPr>
          <p:txBody>
            <a:bodyPr wrap="square" rtlCol="0">
              <a:spAutoFit/>
            </a:bodyPr>
            <a:lstStyle/>
            <a:p>
              <a:r>
                <a:rPr lang="en-US" sz="2800" b="1" dirty="0" smtClean="0">
                  <a:solidFill>
                    <a:srgbClr val="000000"/>
                  </a:solidFill>
                  <a:latin typeface="Calibri" panose="020F0502020204030204" pitchFamily="34" charset="0"/>
                </a:rPr>
                <a:t>Rate Ratio (RR)= </a:t>
              </a:r>
            </a:p>
          </p:txBody>
        </p:sp>
        <p:sp>
          <p:nvSpPr>
            <p:cNvPr id="6" name="TextBox 5"/>
            <p:cNvSpPr txBox="1"/>
            <p:nvPr/>
          </p:nvSpPr>
          <p:spPr>
            <a:xfrm>
              <a:off x="4498848" y="3481631"/>
              <a:ext cx="4572000" cy="461665"/>
            </a:xfrm>
            <a:prstGeom prst="rect">
              <a:avLst/>
            </a:prstGeom>
            <a:noFill/>
          </p:spPr>
          <p:txBody>
            <a:bodyPr wrap="square" rtlCol="0">
              <a:spAutoFit/>
            </a:bodyPr>
            <a:lstStyle/>
            <a:p>
              <a:pPr algn="ctr"/>
              <a:r>
                <a:rPr lang="en-US" sz="2400" b="1" dirty="0" smtClean="0">
                  <a:solidFill>
                    <a:srgbClr val="000000"/>
                  </a:solidFill>
                  <a:latin typeface="Calibri" panose="020F0502020204030204" pitchFamily="34" charset="0"/>
                </a:rPr>
                <a:t>AI/AN age-adjusted mortality rate</a:t>
              </a:r>
            </a:p>
          </p:txBody>
        </p:sp>
        <p:sp>
          <p:nvSpPr>
            <p:cNvPr id="7" name="TextBox 6"/>
            <p:cNvSpPr txBox="1"/>
            <p:nvPr/>
          </p:nvSpPr>
          <p:spPr>
            <a:xfrm>
              <a:off x="4498848" y="4004853"/>
              <a:ext cx="4572000" cy="461665"/>
            </a:xfrm>
            <a:prstGeom prst="rect">
              <a:avLst/>
            </a:prstGeom>
            <a:noFill/>
          </p:spPr>
          <p:txBody>
            <a:bodyPr wrap="square" rtlCol="0">
              <a:spAutoFit/>
            </a:bodyPr>
            <a:lstStyle/>
            <a:p>
              <a:pPr algn="ctr"/>
              <a:r>
                <a:rPr lang="en-US" sz="2400" b="1" dirty="0" smtClean="0">
                  <a:solidFill>
                    <a:srgbClr val="000000"/>
                  </a:solidFill>
                  <a:latin typeface="Calibri" panose="020F0502020204030204" pitchFamily="34" charset="0"/>
                </a:rPr>
                <a:t>NHW age-adjusted mortality rate</a:t>
              </a:r>
            </a:p>
          </p:txBody>
        </p:sp>
        <p:cxnSp>
          <p:nvCxnSpPr>
            <p:cNvPr id="8" name="Straight Connector 7"/>
            <p:cNvCxnSpPr/>
            <p:nvPr/>
          </p:nvCxnSpPr>
          <p:spPr>
            <a:xfrm>
              <a:off x="4151376" y="3974074"/>
              <a:ext cx="53035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6240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Results</a:t>
            </a:r>
            <a:endParaRPr lang="en-US" dirty="0">
              <a:solidFill>
                <a:schemeClr val="tx1"/>
              </a:solidFill>
            </a:endParaRPr>
          </a:p>
        </p:txBody>
      </p:sp>
    </p:spTree>
    <p:extLst>
      <p:ext uri="{BB962C8B-B14F-4D97-AF65-F5344CB8AC3E}">
        <p14:creationId xmlns:p14="http://schemas.microsoft.com/office/powerpoint/2010/main" val="2642282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Age-adjusted Hepatitis C-related Mortality – Northwest, 2006–2012</a:t>
            </a:r>
            <a:endParaRPr lang="en-US" dirty="0">
              <a:solidFill>
                <a:srgbClr val="000000"/>
              </a:solidFill>
            </a:endParaRPr>
          </a:p>
        </p:txBody>
      </p:sp>
      <p:sp>
        <p:nvSpPr>
          <p:cNvPr id="5" name="Rectangle 4"/>
          <p:cNvSpPr/>
          <p:nvPr/>
        </p:nvSpPr>
        <p:spPr>
          <a:xfrm>
            <a:off x="4362825" y="1695445"/>
            <a:ext cx="6012329" cy="3569891"/>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srgbClr val="FFC000"/>
              </a:solidFill>
            </a:endParaRPr>
          </a:p>
        </p:txBody>
      </p:sp>
      <p:graphicFrame>
        <p:nvGraphicFramePr>
          <p:cNvPr id="9" name="Chart 8"/>
          <p:cNvGraphicFramePr>
            <a:graphicFrameLocks/>
          </p:cNvGraphicFramePr>
          <p:nvPr>
            <p:extLst>
              <p:ext uri="{D42A27DB-BD31-4B8C-83A1-F6EECF244321}">
                <p14:modId xmlns:p14="http://schemas.microsoft.com/office/powerpoint/2010/main" val="465064944"/>
              </p:ext>
            </p:extLst>
          </p:nvPr>
        </p:nvGraphicFramePr>
        <p:xfrm>
          <a:off x="1278966" y="1668650"/>
          <a:ext cx="8928391" cy="36862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9"/>
          <p:cNvGraphicFramePr>
            <a:graphicFrameLocks noGrp="1"/>
          </p:cNvGraphicFramePr>
          <p:nvPr>
            <p:extLst/>
          </p:nvPr>
        </p:nvGraphicFramePr>
        <p:xfrm>
          <a:off x="286869" y="5287185"/>
          <a:ext cx="9718313" cy="1097280"/>
        </p:xfrm>
        <a:graphic>
          <a:graphicData uri="http://schemas.openxmlformats.org/drawingml/2006/table">
            <a:tbl>
              <a:tblPr>
                <a:tableStyleId>{2D5ABB26-0587-4C30-8999-92F81FD0307C}</a:tableStyleId>
              </a:tblPr>
              <a:tblGrid>
                <a:gridCol w="2200524"/>
                <a:gridCol w="1876569"/>
                <a:gridCol w="1884439"/>
                <a:gridCol w="1879600"/>
                <a:gridCol w="1877181"/>
              </a:tblGrid>
              <a:tr h="1097280">
                <a:tc>
                  <a:txBody>
                    <a:bodyPr/>
                    <a:lstStyle/>
                    <a:p>
                      <a:r>
                        <a:rPr lang="en-US" sz="1600" b="1" dirty="0" smtClean="0">
                          <a:solidFill>
                            <a:srgbClr val="000000"/>
                          </a:solidFill>
                          <a:latin typeface="Calibri" panose="020F0502020204030204" pitchFamily="34" charset="0"/>
                          <a:cs typeface="Calibri" panose="020F0502020204030204" pitchFamily="34" charset="0"/>
                        </a:rPr>
                        <a:t>Rate Ratio </a:t>
                      </a:r>
                    </a:p>
                    <a:p>
                      <a:r>
                        <a:rPr lang="en-US" sz="1600" b="1" dirty="0" smtClean="0">
                          <a:solidFill>
                            <a:srgbClr val="000000"/>
                          </a:solidFill>
                          <a:latin typeface="Calibri" panose="020F0502020204030204" pitchFamily="34" charset="0"/>
                          <a:cs typeface="Calibri" panose="020F0502020204030204" pitchFamily="34" charset="0"/>
                        </a:rPr>
                        <a:t>(95% Confidence</a:t>
                      </a:r>
                      <a:r>
                        <a:rPr lang="en-US" sz="1600" b="1" baseline="0" dirty="0" smtClean="0">
                          <a:solidFill>
                            <a:srgbClr val="000000"/>
                          </a:solidFill>
                          <a:latin typeface="Calibri" panose="020F0502020204030204" pitchFamily="34" charset="0"/>
                          <a:cs typeface="Calibri" panose="020F0502020204030204" pitchFamily="34" charset="0"/>
                        </a:rPr>
                        <a:t> Interval)</a:t>
                      </a:r>
                    </a:p>
                    <a:p>
                      <a:r>
                        <a:rPr lang="en-US" sz="1600" b="1" baseline="0" dirty="0" smtClean="0">
                          <a:solidFill>
                            <a:srgbClr val="000000"/>
                          </a:solidFill>
                          <a:latin typeface="Calibri" panose="020F0502020204030204" pitchFamily="34" charset="0"/>
                          <a:cs typeface="Calibri" panose="020F0502020204030204" pitchFamily="34" charset="0"/>
                        </a:rPr>
                        <a:t>AI/AN : NHW</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600" b="1" dirty="0" smtClean="0">
                          <a:solidFill>
                            <a:srgbClr val="000000"/>
                          </a:solidFill>
                          <a:latin typeface="Calibri" panose="020F0502020204030204" pitchFamily="34" charset="0"/>
                          <a:cs typeface="Calibri" panose="020F0502020204030204" pitchFamily="34" charset="0"/>
                        </a:rPr>
                        <a:t>3.33 (2.96, 3.75)</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600" b="1" dirty="0" smtClean="0">
                          <a:solidFill>
                            <a:srgbClr val="000000"/>
                          </a:solidFill>
                          <a:latin typeface="Calibri" panose="020F0502020204030204" pitchFamily="34" charset="0"/>
                          <a:cs typeface="Calibri" panose="020F0502020204030204" pitchFamily="34" charset="0"/>
                        </a:rPr>
                        <a:t>3.22 (1.85,</a:t>
                      </a:r>
                      <a:r>
                        <a:rPr lang="en-US" sz="1600" b="1" baseline="0" dirty="0" smtClean="0">
                          <a:solidFill>
                            <a:srgbClr val="000000"/>
                          </a:solidFill>
                          <a:latin typeface="Calibri" panose="020F0502020204030204" pitchFamily="34" charset="0"/>
                          <a:cs typeface="Calibri" panose="020F0502020204030204" pitchFamily="34" charset="0"/>
                        </a:rPr>
                        <a:t> 5.62)</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600" b="1" dirty="0" smtClean="0">
                          <a:solidFill>
                            <a:srgbClr val="000000"/>
                          </a:solidFill>
                          <a:latin typeface="Calibri" panose="020F0502020204030204" pitchFamily="34" charset="0"/>
                          <a:cs typeface="Calibri" panose="020F0502020204030204" pitchFamily="34" charset="0"/>
                        </a:rPr>
                        <a:t>2.52 (2.04, 3.11)</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600" b="1" dirty="0" smtClean="0">
                          <a:solidFill>
                            <a:srgbClr val="000000"/>
                          </a:solidFill>
                          <a:latin typeface="Calibri" panose="020F0502020204030204" pitchFamily="34" charset="0"/>
                          <a:cs typeface="Calibri" panose="020F0502020204030204" pitchFamily="34" charset="0"/>
                        </a:rPr>
                        <a:t>3.88 (3.34, 4.50)</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1" name="Rectangle 10"/>
          <p:cNvSpPr/>
          <p:nvPr/>
        </p:nvSpPr>
        <p:spPr>
          <a:xfrm>
            <a:off x="4382176" y="1765204"/>
            <a:ext cx="6041357" cy="47160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srgbClr val="FFC000"/>
              </a:solidFill>
            </a:endParaRPr>
          </a:p>
        </p:txBody>
      </p:sp>
      <p:sp>
        <p:nvSpPr>
          <p:cNvPr id="12" name="TextBox 11"/>
          <p:cNvSpPr txBox="1"/>
          <p:nvPr/>
        </p:nvSpPr>
        <p:spPr>
          <a:xfrm>
            <a:off x="2893926" y="4917854"/>
            <a:ext cx="1205801" cy="338554"/>
          </a:xfrm>
          <a:prstGeom prst="rect">
            <a:avLst/>
          </a:prstGeom>
          <a:solidFill>
            <a:schemeClr val="bg2"/>
          </a:solidFill>
        </p:spPr>
        <p:txBody>
          <a:bodyPr wrap="square" rtlCol="0">
            <a:spAutoFit/>
          </a:bodyPr>
          <a:lstStyle/>
          <a:p>
            <a:pPr eaLnBrk="0" fontAlgn="base" hangingPunct="0">
              <a:spcBef>
                <a:spcPct val="0"/>
              </a:spcBef>
              <a:spcAft>
                <a:spcPct val="0"/>
              </a:spcAft>
            </a:pPr>
            <a:r>
              <a:rPr lang="en-US" sz="1600" b="1" dirty="0">
                <a:solidFill>
                  <a:srgbClr val="000000"/>
                </a:solidFill>
                <a:latin typeface="Calibri" panose="020F0502020204030204" pitchFamily="34" charset="0"/>
              </a:rPr>
              <a:t>Northwest</a:t>
            </a:r>
          </a:p>
        </p:txBody>
      </p:sp>
    </p:spTree>
    <p:extLst>
      <p:ext uri="{BB962C8B-B14F-4D97-AF65-F5344CB8AC3E}">
        <p14:creationId xmlns:p14="http://schemas.microsoft.com/office/powerpoint/2010/main" val="4280087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Age-adjusted Hepatitis C-related Mortality – Northwest, </a:t>
            </a:r>
            <a:r>
              <a:rPr lang="en-US" dirty="0">
                <a:solidFill>
                  <a:srgbClr val="000000"/>
                </a:solidFill>
              </a:rPr>
              <a:t>2006–2012</a:t>
            </a:r>
          </a:p>
        </p:txBody>
      </p:sp>
      <p:sp>
        <p:nvSpPr>
          <p:cNvPr id="7" name="Rectangle 6"/>
          <p:cNvSpPr/>
          <p:nvPr/>
        </p:nvSpPr>
        <p:spPr>
          <a:xfrm>
            <a:off x="6323763" y="1615061"/>
            <a:ext cx="4051389" cy="3686268"/>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srgbClr val="FFC000"/>
              </a:solidFill>
            </a:endParaRPr>
          </a:p>
        </p:txBody>
      </p:sp>
      <p:graphicFrame>
        <p:nvGraphicFramePr>
          <p:cNvPr id="11" name="Chart 10"/>
          <p:cNvGraphicFramePr>
            <a:graphicFrameLocks/>
          </p:cNvGraphicFramePr>
          <p:nvPr>
            <p:extLst>
              <p:ext uri="{D42A27DB-BD31-4B8C-83A1-F6EECF244321}">
                <p14:modId xmlns:p14="http://schemas.microsoft.com/office/powerpoint/2010/main" val="1547553996"/>
              </p:ext>
            </p:extLst>
          </p:nvPr>
        </p:nvGraphicFramePr>
        <p:xfrm>
          <a:off x="1278966" y="1668650"/>
          <a:ext cx="8928391" cy="36862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1"/>
          <p:cNvGraphicFramePr>
            <a:graphicFrameLocks noGrp="1"/>
          </p:cNvGraphicFramePr>
          <p:nvPr>
            <p:extLst/>
          </p:nvPr>
        </p:nvGraphicFramePr>
        <p:xfrm>
          <a:off x="286869" y="5287185"/>
          <a:ext cx="9718313" cy="1097280"/>
        </p:xfrm>
        <a:graphic>
          <a:graphicData uri="http://schemas.openxmlformats.org/drawingml/2006/table">
            <a:tbl>
              <a:tblPr>
                <a:tableStyleId>{2D5ABB26-0587-4C30-8999-92F81FD0307C}</a:tableStyleId>
              </a:tblPr>
              <a:tblGrid>
                <a:gridCol w="2200524"/>
                <a:gridCol w="1876569"/>
                <a:gridCol w="1884439"/>
                <a:gridCol w="1879600"/>
                <a:gridCol w="1877181"/>
              </a:tblGrid>
              <a:tr h="1097280">
                <a:tc>
                  <a:txBody>
                    <a:bodyPr/>
                    <a:lstStyle/>
                    <a:p>
                      <a:r>
                        <a:rPr lang="en-US" sz="1600" b="1" dirty="0" smtClean="0">
                          <a:solidFill>
                            <a:srgbClr val="000000"/>
                          </a:solidFill>
                          <a:latin typeface="Calibri" panose="020F0502020204030204" pitchFamily="34" charset="0"/>
                          <a:cs typeface="Calibri" panose="020F0502020204030204" pitchFamily="34" charset="0"/>
                        </a:rPr>
                        <a:t>Rate Ratio </a:t>
                      </a:r>
                    </a:p>
                    <a:p>
                      <a:r>
                        <a:rPr lang="en-US" sz="1600" b="1" dirty="0" smtClean="0">
                          <a:solidFill>
                            <a:srgbClr val="000000"/>
                          </a:solidFill>
                          <a:latin typeface="Calibri" panose="020F0502020204030204" pitchFamily="34" charset="0"/>
                          <a:cs typeface="Calibri" panose="020F0502020204030204" pitchFamily="34" charset="0"/>
                        </a:rPr>
                        <a:t>(95% Confidence</a:t>
                      </a:r>
                      <a:r>
                        <a:rPr lang="en-US" sz="1600" b="1" baseline="0" dirty="0" smtClean="0">
                          <a:solidFill>
                            <a:srgbClr val="000000"/>
                          </a:solidFill>
                          <a:latin typeface="Calibri" panose="020F0502020204030204" pitchFamily="34" charset="0"/>
                          <a:cs typeface="Calibri" panose="020F0502020204030204" pitchFamily="34" charset="0"/>
                        </a:rPr>
                        <a:t> Interval)</a:t>
                      </a:r>
                    </a:p>
                    <a:p>
                      <a:r>
                        <a:rPr lang="en-US" sz="1600" b="1" baseline="0" dirty="0" smtClean="0">
                          <a:solidFill>
                            <a:srgbClr val="000000"/>
                          </a:solidFill>
                          <a:latin typeface="Calibri" panose="020F0502020204030204" pitchFamily="34" charset="0"/>
                          <a:cs typeface="Calibri" panose="020F0502020204030204" pitchFamily="34" charset="0"/>
                        </a:rPr>
                        <a:t>AI/AN : NHW</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600" b="1" dirty="0" smtClean="0">
                          <a:solidFill>
                            <a:srgbClr val="000000"/>
                          </a:solidFill>
                          <a:latin typeface="Calibri" panose="020F0502020204030204" pitchFamily="34" charset="0"/>
                          <a:cs typeface="Calibri" panose="020F0502020204030204" pitchFamily="34" charset="0"/>
                        </a:rPr>
                        <a:t>3.33 (2.96, 3.75)</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600" b="1" dirty="0" smtClean="0">
                          <a:solidFill>
                            <a:srgbClr val="000000"/>
                          </a:solidFill>
                          <a:latin typeface="Calibri" panose="020F0502020204030204" pitchFamily="34" charset="0"/>
                          <a:cs typeface="Calibri" panose="020F0502020204030204" pitchFamily="34" charset="0"/>
                        </a:rPr>
                        <a:t>3.22 (1.85,</a:t>
                      </a:r>
                      <a:r>
                        <a:rPr lang="en-US" sz="1600" b="1" baseline="0" dirty="0" smtClean="0">
                          <a:solidFill>
                            <a:srgbClr val="000000"/>
                          </a:solidFill>
                          <a:latin typeface="Calibri" panose="020F0502020204030204" pitchFamily="34" charset="0"/>
                          <a:cs typeface="Calibri" panose="020F0502020204030204" pitchFamily="34" charset="0"/>
                        </a:rPr>
                        <a:t> 5.62)</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600" b="1" dirty="0" smtClean="0">
                          <a:solidFill>
                            <a:srgbClr val="000000"/>
                          </a:solidFill>
                          <a:latin typeface="Calibri" panose="020F0502020204030204" pitchFamily="34" charset="0"/>
                          <a:cs typeface="Calibri" panose="020F0502020204030204" pitchFamily="34" charset="0"/>
                        </a:rPr>
                        <a:t>2.52 (2.04, 3.11)</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600" b="1" dirty="0" smtClean="0">
                          <a:solidFill>
                            <a:srgbClr val="000000"/>
                          </a:solidFill>
                          <a:latin typeface="Calibri" panose="020F0502020204030204" pitchFamily="34" charset="0"/>
                          <a:cs typeface="Calibri" panose="020F0502020204030204" pitchFamily="34" charset="0"/>
                        </a:rPr>
                        <a:t>3.88 (3.34, 4.50)</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3" name="Rectangle 12"/>
          <p:cNvSpPr/>
          <p:nvPr/>
        </p:nvSpPr>
        <p:spPr>
          <a:xfrm>
            <a:off x="6260496" y="1765204"/>
            <a:ext cx="4143685" cy="47160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srgbClr val="FFC000"/>
              </a:solidFill>
            </a:endParaRPr>
          </a:p>
        </p:txBody>
      </p:sp>
      <p:sp>
        <p:nvSpPr>
          <p:cNvPr id="14" name="TextBox 13"/>
          <p:cNvSpPr txBox="1"/>
          <p:nvPr/>
        </p:nvSpPr>
        <p:spPr>
          <a:xfrm>
            <a:off x="2893926" y="4917854"/>
            <a:ext cx="1205801" cy="338554"/>
          </a:xfrm>
          <a:prstGeom prst="rect">
            <a:avLst/>
          </a:prstGeom>
          <a:solidFill>
            <a:schemeClr val="bg2"/>
          </a:solidFill>
        </p:spPr>
        <p:txBody>
          <a:bodyPr wrap="square" rtlCol="0">
            <a:spAutoFit/>
          </a:bodyPr>
          <a:lstStyle/>
          <a:p>
            <a:pPr eaLnBrk="0" fontAlgn="base" hangingPunct="0">
              <a:spcBef>
                <a:spcPct val="0"/>
              </a:spcBef>
              <a:spcAft>
                <a:spcPct val="0"/>
              </a:spcAft>
            </a:pPr>
            <a:r>
              <a:rPr lang="en-US" sz="1600" b="1" dirty="0">
                <a:solidFill>
                  <a:srgbClr val="000000"/>
                </a:solidFill>
                <a:latin typeface="Calibri" panose="020F0502020204030204" pitchFamily="34" charset="0"/>
              </a:rPr>
              <a:t>Northwest</a:t>
            </a:r>
          </a:p>
        </p:txBody>
      </p:sp>
      <p:sp>
        <p:nvSpPr>
          <p:cNvPr id="15" name="Rectangle 14"/>
          <p:cNvSpPr/>
          <p:nvPr/>
        </p:nvSpPr>
        <p:spPr>
          <a:xfrm>
            <a:off x="2493575" y="1668441"/>
            <a:ext cx="1860712" cy="4716025"/>
          </a:xfrm>
          <a:prstGeom prst="rect">
            <a:avLst/>
          </a:prstGeom>
          <a:solidFill>
            <a:schemeClr val="bg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srgbClr val="FFC000"/>
              </a:solidFill>
            </a:endParaRPr>
          </a:p>
        </p:txBody>
      </p:sp>
    </p:spTree>
    <p:extLst>
      <p:ext uri="{BB962C8B-B14F-4D97-AF65-F5344CB8AC3E}">
        <p14:creationId xmlns:p14="http://schemas.microsoft.com/office/powerpoint/2010/main" val="372141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Hepatitis C Virus (HCV) Infection</a:t>
            </a:r>
            <a:endParaRPr lang="en-US" dirty="0">
              <a:solidFill>
                <a:srgbClr val="000000"/>
              </a:solidFill>
            </a:endParaRPr>
          </a:p>
        </p:txBody>
      </p:sp>
      <p:sp>
        <p:nvSpPr>
          <p:cNvPr id="11" name="Text Placeholder 2"/>
          <p:cNvSpPr>
            <a:spLocks noGrp="1"/>
          </p:cNvSpPr>
          <p:nvPr>
            <p:ph type="body" sz="quarter" idx="10"/>
          </p:nvPr>
        </p:nvSpPr>
        <p:spPr>
          <a:xfrm>
            <a:off x="609601" y="1785704"/>
            <a:ext cx="4563763" cy="4431117"/>
          </a:xfrm>
        </p:spPr>
        <p:txBody>
          <a:bodyPr/>
          <a:lstStyle/>
          <a:p>
            <a:pPr marL="0" indent="0">
              <a:buNone/>
            </a:pPr>
            <a:r>
              <a:rPr lang="en-US" b="1" dirty="0" smtClean="0"/>
              <a:t>Acute or chronic</a:t>
            </a:r>
            <a:endParaRPr lang="en-US" b="1" dirty="0"/>
          </a:p>
        </p:txBody>
      </p:sp>
      <p:pic>
        <p:nvPicPr>
          <p:cNvPr id="6" name="Picture 2" descr="This graphic shows the time course for the natural history of chronic hepatitis C infection. Following initial HCV infection, there is typically a lag of 20 to 25 years before cirrhosis develops.&lt;div&gt;&lt;/div&g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202" y="1568197"/>
            <a:ext cx="6992029" cy="393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048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Age-adjusted Hepatitis C-related Mortality – Northwest, </a:t>
            </a:r>
            <a:r>
              <a:rPr lang="en-US" dirty="0">
                <a:solidFill>
                  <a:srgbClr val="000000"/>
                </a:solidFill>
              </a:rPr>
              <a:t>2006–2012 </a:t>
            </a:r>
          </a:p>
        </p:txBody>
      </p:sp>
      <p:sp>
        <p:nvSpPr>
          <p:cNvPr id="7" name="Rectangle 6"/>
          <p:cNvSpPr/>
          <p:nvPr/>
        </p:nvSpPr>
        <p:spPr>
          <a:xfrm>
            <a:off x="8159261" y="1615061"/>
            <a:ext cx="2215891" cy="3627132"/>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srgbClr val="FFC000"/>
              </a:solidFill>
            </a:endParaRPr>
          </a:p>
        </p:txBody>
      </p:sp>
      <p:graphicFrame>
        <p:nvGraphicFramePr>
          <p:cNvPr id="10" name="Chart 9"/>
          <p:cNvGraphicFramePr>
            <a:graphicFrameLocks/>
          </p:cNvGraphicFramePr>
          <p:nvPr>
            <p:extLst>
              <p:ext uri="{D42A27DB-BD31-4B8C-83A1-F6EECF244321}">
                <p14:modId xmlns:p14="http://schemas.microsoft.com/office/powerpoint/2010/main" val="1756929805"/>
              </p:ext>
            </p:extLst>
          </p:nvPr>
        </p:nvGraphicFramePr>
        <p:xfrm>
          <a:off x="1278966" y="1668650"/>
          <a:ext cx="8928391" cy="36862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p:cNvGraphicFramePr>
            <a:graphicFrameLocks noGrp="1"/>
          </p:cNvGraphicFramePr>
          <p:nvPr>
            <p:extLst/>
          </p:nvPr>
        </p:nvGraphicFramePr>
        <p:xfrm>
          <a:off x="286869" y="5287185"/>
          <a:ext cx="9718313" cy="1097280"/>
        </p:xfrm>
        <a:graphic>
          <a:graphicData uri="http://schemas.openxmlformats.org/drawingml/2006/table">
            <a:tbl>
              <a:tblPr>
                <a:tableStyleId>{2D5ABB26-0587-4C30-8999-92F81FD0307C}</a:tableStyleId>
              </a:tblPr>
              <a:tblGrid>
                <a:gridCol w="2200524"/>
                <a:gridCol w="1876569"/>
                <a:gridCol w="1884439"/>
                <a:gridCol w="1879600"/>
                <a:gridCol w="1877181"/>
              </a:tblGrid>
              <a:tr h="1097280">
                <a:tc>
                  <a:txBody>
                    <a:bodyPr/>
                    <a:lstStyle/>
                    <a:p>
                      <a:r>
                        <a:rPr lang="en-US" sz="1600" b="1" dirty="0" smtClean="0">
                          <a:solidFill>
                            <a:srgbClr val="000000"/>
                          </a:solidFill>
                          <a:latin typeface="Calibri" panose="020F0502020204030204" pitchFamily="34" charset="0"/>
                          <a:cs typeface="Calibri" panose="020F0502020204030204" pitchFamily="34" charset="0"/>
                        </a:rPr>
                        <a:t>Rate Ratio </a:t>
                      </a:r>
                    </a:p>
                    <a:p>
                      <a:r>
                        <a:rPr lang="en-US" sz="1600" b="1" dirty="0" smtClean="0">
                          <a:solidFill>
                            <a:srgbClr val="000000"/>
                          </a:solidFill>
                          <a:latin typeface="Calibri" panose="020F0502020204030204" pitchFamily="34" charset="0"/>
                          <a:cs typeface="Calibri" panose="020F0502020204030204" pitchFamily="34" charset="0"/>
                        </a:rPr>
                        <a:t>(95% Confidence</a:t>
                      </a:r>
                      <a:r>
                        <a:rPr lang="en-US" sz="1600" b="1" baseline="0" dirty="0" smtClean="0">
                          <a:solidFill>
                            <a:srgbClr val="000000"/>
                          </a:solidFill>
                          <a:latin typeface="Calibri" panose="020F0502020204030204" pitchFamily="34" charset="0"/>
                          <a:cs typeface="Calibri" panose="020F0502020204030204" pitchFamily="34" charset="0"/>
                        </a:rPr>
                        <a:t> Interval)</a:t>
                      </a:r>
                    </a:p>
                    <a:p>
                      <a:r>
                        <a:rPr lang="en-US" sz="1600" b="1" baseline="0" dirty="0" smtClean="0">
                          <a:solidFill>
                            <a:srgbClr val="000000"/>
                          </a:solidFill>
                          <a:latin typeface="Calibri" panose="020F0502020204030204" pitchFamily="34" charset="0"/>
                          <a:cs typeface="Calibri" panose="020F0502020204030204" pitchFamily="34" charset="0"/>
                        </a:rPr>
                        <a:t>AI/AN : NHW</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600" b="1" dirty="0" smtClean="0">
                          <a:solidFill>
                            <a:srgbClr val="000000"/>
                          </a:solidFill>
                          <a:latin typeface="Calibri" panose="020F0502020204030204" pitchFamily="34" charset="0"/>
                          <a:cs typeface="Calibri" panose="020F0502020204030204" pitchFamily="34" charset="0"/>
                        </a:rPr>
                        <a:t>3.33 (2.96, 3.75)</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600" b="1" dirty="0" smtClean="0">
                          <a:solidFill>
                            <a:srgbClr val="000000"/>
                          </a:solidFill>
                          <a:latin typeface="Calibri" panose="020F0502020204030204" pitchFamily="34" charset="0"/>
                          <a:cs typeface="Calibri" panose="020F0502020204030204" pitchFamily="34" charset="0"/>
                        </a:rPr>
                        <a:t>3.22 (1.85,</a:t>
                      </a:r>
                      <a:r>
                        <a:rPr lang="en-US" sz="1600" b="1" baseline="0" dirty="0" smtClean="0">
                          <a:solidFill>
                            <a:srgbClr val="000000"/>
                          </a:solidFill>
                          <a:latin typeface="Calibri" panose="020F0502020204030204" pitchFamily="34" charset="0"/>
                          <a:cs typeface="Calibri" panose="020F0502020204030204" pitchFamily="34" charset="0"/>
                        </a:rPr>
                        <a:t> 5.62)</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600" b="1" dirty="0" smtClean="0">
                          <a:solidFill>
                            <a:srgbClr val="000000"/>
                          </a:solidFill>
                          <a:latin typeface="Calibri" panose="020F0502020204030204" pitchFamily="34" charset="0"/>
                          <a:cs typeface="Calibri" panose="020F0502020204030204" pitchFamily="34" charset="0"/>
                        </a:rPr>
                        <a:t>2.52 (2.04, 3.11)</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600" b="1" dirty="0" smtClean="0">
                          <a:solidFill>
                            <a:srgbClr val="000000"/>
                          </a:solidFill>
                          <a:latin typeface="Calibri" panose="020F0502020204030204" pitchFamily="34" charset="0"/>
                          <a:cs typeface="Calibri" panose="020F0502020204030204" pitchFamily="34" charset="0"/>
                        </a:rPr>
                        <a:t>3.88 (3.34, 4.50)</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4" name="TextBox 13"/>
          <p:cNvSpPr txBox="1"/>
          <p:nvPr/>
        </p:nvSpPr>
        <p:spPr>
          <a:xfrm>
            <a:off x="2893926" y="4917854"/>
            <a:ext cx="1205801" cy="338554"/>
          </a:xfrm>
          <a:prstGeom prst="rect">
            <a:avLst/>
          </a:prstGeom>
          <a:solidFill>
            <a:schemeClr val="bg2"/>
          </a:solidFill>
        </p:spPr>
        <p:txBody>
          <a:bodyPr wrap="square" rtlCol="0">
            <a:spAutoFit/>
          </a:bodyPr>
          <a:lstStyle/>
          <a:p>
            <a:pPr eaLnBrk="0" fontAlgn="base" hangingPunct="0">
              <a:spcBef>
                <a:spcPct val="0"/>
              </a:spcBef>
              <a:spcAft>
                <a:spcPct val="0"/>
              </a:spcAft>
            </a:pPr>
            <a:r>
              <a:rPr lang="en-US" sz="1600" b="1" dirty="0">
                <a:solidFill>
                  <a:srgbClr val="000000"/>
                </a:solidFill>
                <a:latin typeface="Calibri" panose="020F0502020204030204" pitchFamily="34" charset="0"/>
              </a:rPr>
              <a:t>Northwest</a:t>
            </a:r>
          </a:p>
        </p:txBody>
      </p:sp>
      <p:sp>
        <p:nvSpPr>
          <p:cNvPr id="13" name="Rectangle 12"/>
          <p:cNvSpPr/>
          <p:nvPr/>
        </p:nvSpPr>
        <p:spPr>
          <a:xfrm>
            <a:off x="8141073" y="1765204"/>
            <a:ext cx="2243756" cy="47160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srgbClr val="FFC000"/>
              </a:solidFill>
            </a:endParaRPr>
          </a:p>
        </p:txBody>
      </p:sp>
      <p:sp>
        <p:nvSpPr>
          <p:cNvPr id="12" name="Rectangle 11"/>
          <p:cNvSpPr/>
          <p:nvPr/>
        </p:nvSpPr>
        <p:spPr>
          <a:xfrm>
            <a:off x="2493574" y="1668441"/>
            <a:ext cx="3747569" cy="4716025"/>
          </a:xfrm>
          <a:prstGeom prst="rect">
            <a:avLst/>
          </a:prstGeom>
          <a:solidFill>
            <a:schemeClr val="bg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srgbClr val="FFC000"/>
              </a:solidFill>
            </a:endParaRPr>
          </a:p>
        </p:txBody>
      </p:sp>
    </p:spTree>
    <p:extLst>
      <p:ext uri="{BB962C8B-B14F-4D97-AF65-F5344CB8AC3E}">
        <p14:creationId xmlns:p14="http://schemas.microsoft.com/office/powerpoint/2010/main" val="2039092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Age-adjusted Hepatitis C-related Mortality – Northwest, </a:t>
            </a:r>
            <a:r>
              <a:rPr lang="en-US" dirty="0">
                <a:solidFill>
                  <a:srgbClr val="000000"/>
                </a:solidFill>
              </a:rPr>
              <a:t>2006–2012</a:t>
            </a:r>
          </a:p>
        </p:txBody>
      </p:sp>
      <p:graphicFrame>
        <p:nvGraphicFramePr>
          <p:cNvPr id="3" name="Table 2"/>
          <p:cNvGraphicFramePr>
            <a:graphicFrameLocks noGrp="1"/>
          </p:cNvGraphicFramePr>
          <p:nvPr>
            <p:extLst/>
          </p:nvPr>
        </p:nvGraphicFramePr>
        <p:xfrm>
          <a:off x="286869" y="5287185"/>
          <a:ext cx="9718313" cy="1097280"/>
        </p:xfrm>
        <a:graphic>
          <a:graphicData uri="http://schemas.openxmlformats.org/drawingml/2006/table">
            <a:tbl>
              <a:tblPr>
                <a:tableStyleId>{2D5ABB26-0587-4C30-8999-92F81FD0307C}</a:tableStyleId>
              </a:tblPr>
              <a:tblGrid>
                <a:gridCol w="2200524"/>
                <a:gridCol w="1876569"/>
                <a:gridCol w="1884439"/>
                <a:gridCol w="1879600"/>
                <a:gridCol w="1877181"/>
              </a:tblGrid>
              <a:tr h="1097280">
                <a:tc>
                  <a:txBody>
                    <a:bodyPr/>
                    <a:lstStyle/>
                    <a:p>
                      <a:r>
                        <a:rPr lang="en-US" sz="1600" b="1" dirty="0" smtClean="0">
                          <a:solidFill>
                            <a:srgbClr val="000000"/>
                          </a:solidFill>
                          <a:latin typeface="Calibri" panose="020F0502020204030204" pitchFamily="34" charset="0"/>
                          <a:cs typeface="Calibri" panose="020F0502020204030204" pitchFamily="34" charset="0"/>
                        </a:rPr>
                        <a:t>Rate Ratio </a:t>
                      </a:r>
                    </a:p>
                    <a:p>
                      <a:r>
                        <a:rPr lang="en-US" sz="1600" b="1" dirty="0" smtClean="0">
                          <a:solidFill>
                            <a:srgbClr val="000000"/>
                          </a:solidFill>
                          <a:latin typeface="Calibri" panose="020F0502020204030204" pitchFamily="34" charset="0"/>
                          <a:cs typeface="Calibri" panose="020F0502020204030204" pitchFamily="34" charset="0"/>
                        </a:rPr>
                        <a:t>(95% Confidence</a:t>
                      </a:r>
                      <a:r>
                        <a:rPr lang="en-US" sz="1600" b="1" baseline="0" dirty="0" smtClean="0">
                          <a:solidFill>
                            <a:srgbClr val="000000"/>
                          </a:solidFill>
                          <a:latin typeface="Calibri" panose="020F0502020204030204" pitchFamily="34" charset="0"/>
                          <a:cs typeface="Calibri" panose="020F0502020204030204" pitchFamily="34" charset="0"/>
                        </a:rPr>
                        <a:t> Interval)</a:t>
                      </a:r>
                    </a:p>
                    <a:p>
                      <a:r>
                        <a:rPr lang="en-US" sz="1600" b="1" baseline="0" dirty="0" smtClean="0">
                          <a:solidFill>
                            <a:srgbClr val="000000"/>
                          </a:solidFill>
                          <a:latin typeface="Calibri" panose="020F0502020204030204" pitchFamily="34" charset="0"/>
                          <a:cs typeface="Calibri" panose="020F0502020204030204" pitchFamily="34" charset="0"/>
                        </a:rPr>
                        <a:t>AI/AN : NHW</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600" b="1" dirty="0" smtClean="0">
                          <a:solidFill>
                            <a:srgbClr val="000000"/>
                          </a:solidFill>
                          <a:latin typeface="Calibri" panose="020F0502020204030204" pitchFamily="34" charset="0"/>
                          <a:cs typeface="Calibri" panose="020F0502020204030204" pitchFamily="34" charset="0"/>
                        </a:rPr>
                        <a:t>3.33 (2.96, 3.75)</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600" b="1" dirty="0" smtClean="0">
                          <a:solidFill>
                            <a:srgbClr val="000000"/>
                          </a:solidFill>
                          <a:latin typeface="Calibri" panose="020F0502020204030204" pitchFamily="34" charset="0"/>
                          <a:cs typeface="Calibri" panose="020F0502020204030204" pitchFamily="34" charset="0"/>
                        </a:rPr>
                        <a:t>3.22 (1.85,</a:t>
                      </a:r>
                      <a:r>
                        <a:rPr lang="en-US" sz="1600" b="1" baseline="0" dirty="0" smtClean="0">
                          <a:solidFill>
                            <a:srgbClr val="000000"/>
                          </a:solidFill>
                          <a:latin typeface="Calibri" panose="020F0502020204030204" pitchFamily="34" charset="0"/>
                          <a:cs typeface="Calibri" panose="020F0502020204030204" pitchFamily="34" charset="0"/>
                        </a:rPr>
                        <a:t> 5.62)</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600" b="1" dirty="0" smtClean="0">
                          <a:solidFill>
                            <a:srgbClr val="000000"/>
                          </a:solidFill>
                          <a:latin typeface="Calibri" panose="020F0502020204030204" pitchFamily="34" charset="0"/>
                          <a:cs typeface="Calibri" panose="020F0502020204030204" pitchFamily="34" charset="0"/>
                        </a:rPr>
                        <a:t>2.52 (2.04, 3.11)</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600" b="1" dirty="0" smtClean="0">
                          <a:solidFill>
                            <a:srgbClr val="000000"/>
                          </a:solidFill>
                          <a:latin typeface="Calibri" panose="020F0502020204030204" pitchFamily="34" charset="0"/>
                          <a:cs typeface="Calibri" panose="020F0502020204030204" pitchFamily="34" charset="0"/>
                        </a:rPr>
                        <a:t>3.88 (3.34, 4.50)</a:t>
                      </a:r>
                      <a:endParaRPr lang="en-US" sz="1600" b="1" dirty="0">
                        <a:solidFill>
                          <a:srgbClr val="000000"/>
                        </a:solidFill>
                        <a:latin typeface="Calibri" panose="020F0502020204030204" pitchFamily="34" charset="0"/>
                        <a:cs typeface="Calibri" panose="020F0502020204030204" pitchFamily="34" charset="0"/>
                      </a:endParaRPr>
                    </a:p>
                  </a:txBody>
                  <a:tcPr marL="121920" marR="121920" marT="60960" marB="6096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6" name="Chart 5"/>
          <p:cNvGraphicFramePr>
            <a:graphicFrameLocks/>
          </p:cNvGraphicFramePr>
          <p:nvPr>
            <p:extLst>
              <p:ext uri="{D42A27DB-BD31-4B8C-83A1-F6EECF244321}">
                <p14:modId xmlns:p14="http://schemas.microsoft.com/office/powerpoint/2010/main" val="1585778776"/>
              </p:ext>
            </p:extLst>
          </p:nvPr>
        </p:nvGraphicFramePr>
        <p:xfrm>
          <a:off x="1278966" y="1668650"/>
          <a:ext cx="8928391" cy="368626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893926" y="4917854"/>
            <a:ext cx="1205801" cy="338554"/>
          </a:xfrm>
          <a:prstGeom prst="rect">
            <a:avLst/>
          </a:prstGeom>
          <a:solidFill>
            <a:schemeClr val="bg2"/>
          </a:solidFill>
        </p:spPr>
        <p:txBody>
          <a:bodyPr wrap="square" rtlCol="0">
            <a:spAutoFit/>
          </a:bodyPr>
          <a:lstStyle/>
          <a:p>
            <a:pPr eaLnBrk="0" fontAlgn="base" hangingPunct="0">
              <a:spcBef>
                <a:spcPct val="0"/>
              </a:spcBef>
              <a:spcAft>
                <a:spcPct val="0"/>
              </a:spcAft>
            </a:pPr>
            <a:r>
              <a:rPr lang="en-US" sz="1600" b="1" dirty="0">
                <a:solidFill>
                  <a:srgbClr val="000000"/>
                </a:solidFill>
                <a:latin typeface="Calibri" panose="020F0502020204030204" pitchFamily="34" charset="0"/>
              </a:rPr>
              <a:t>Northwest</a:t>
            </a:r>
          </a:p>
        </p:txBody>
      </p:sp>
      <p:sp>
        <p:nvSpPr>
          <p:cNvPr id="7" name="Rectangle 6"/>
          <p:cNvSpPr/>
          <p:nvPr/>
        </p:nvSpPr>
        <p:spPr>
          <a:xfrm>
            <a:off x="2493574" y="1528462"/>
            <a:ext cx="5624751" cy="4856005"/>
          </a:xfrm>
          <a:prstGeom prst="rect">
            <a:avLst/>
          </a:prstGeom>
          <a:solidFill>
            <a:schemeClr val="bg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srgbClr val="FFC000"/>
              </a:solidFill>
            </a:endParaRPr>
          </a:p>
        </p:txBody>
      </p:sp>
    </p:spTree>
    <p:extLst>
      <p:ext uri="{BB962C8B-B14F-4D97-AF65-F5344CB8AC3E}">
        <p14:creationId xmlns:p14="http://schemas.microsoft.com/office/powerpoint/2010/main" val="1436973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solidFill>
                  <a:srgbClr val="000000"/>
                </a:solidFill>
              </a:rPr>
              <a:t>Age-Adjusted HCV-Related Mortality, 2006–2012 </a:t>
            </a:r>
            <a:endParaRPr lang="en-US" dirty="0">
              <a:solidFill>
                <a:srgbClr val="000000"/>
              </a:solidFill>
            </a:endParaRPr>
          </a:p>
        </p:txBody>
      </p:sp>
      <p:graphicFrame>
        <p:nvGraphicFramePr>
          <p:cNvPr id="5" name="Chart 4"/>
          <p:cNvGraphicFramePr>
            <a:graphicFrameLocks/>
          </p:cNvGraphicFramePr>
          <p:nvPr>
            <p:extLst>
              <p:ext uri="{D42A27DB-BD31-4B8C-83A1-F6EECF244321}">
                <p14:modId xmlns:p14="http://schemas.microsoft.com/office/powerpoint/2010/main" val="1841814729"/>
              </p:ext>
            </p:extLst>
          </p:nvPr>
        </p:nvGraphicFramePr>
        <p:xfrm>
          <a:off x="197248" y="1606942"/>
          <a:ext cx="11270528" cy="502789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0873807" y="2995898"/>
            <a:ext cx="1187939" cy="461665"/>
          </a:xfrm>
          <a:prstGeom prst="rect">
            <a:avLst/>
          </a:prstGeom>
          <a:noFill/>
        </p:spPr>
        <p:txBody>
          <a:bodyPr wrap="square" rtlCol="0">
            <a:spAutoFit/>
          </a:bodyPr>
          <a:lstStyle/>
          <a:p>
            <a:pPr eaLnBrk="0" fontAlgn="base" hangingPunct="0">
              <a:spcBef>
                <a:spcPct val="0"/>
              </a:spcBef>
              <a:spcAft>
                <a:spcPct val="0"/>
              </a:spcAft>
            </a:pPr>
            <a:r>
              <a:rPr lang="en-US" sz="2400" b="1" dirty="0">
                <a:solidFill>
                  <a:srgbClr val="000000"/>
                </a:solidFill>
                <a:latin typeface="Calibri" panose="020F0502020204030204" pitchFamily="34" charset="0"/>
              </a:rPr>
              <a:t>AI/AN</a:t>
            </a:r>
          </a:p>
        </p:txBody>
      </p:sp>
      <p:sp>
        <p:nvSpPr>
          <p:cNvPr id="7" name="TextBox 6"/>
          <p:cNvSpPr txBox="1"/>
          <p:nvPr/>
        </p:nvSpPr>
        <p:spPr>
          <a:xfrm>
            <a:off x="10873807" y="5126893"/>
            <a:ext cx="1187939" cy="461665"/>
          </a:xfrm>
          <a:prstGeom prst="rect">
            <a:avLst/>
          </a:prstGeom>
          <a:noFill/>
        </p:spPr>
        <p:txBody>
          <a:bodyPr wrap="square" rtlCol="0">
            <a:spAutoFit/>
          </a:bodyPr>
          <a:lstStyle/>
          <a:p>
            <a:pPr eaLnBrk="0" fontAlgn="base" hangingPunct="0">
              <a:spcBef>
                <a:spcPct val="0"/>
              </a:spcBef>
              <a:spcAft>
                <a:spcPct val="0"/>
              </a:spcAft>
            </a:pPr>
            <a:r>
              <a:rPr lang="en-US" sz="2400" b="1" dirty="0">
                <a:solidFill>
                  <a:srgbClr val="000000"/>
                </a:solidFill>
                <a:latin typeface="Calibri" panose="020F0502020204030204" pitchFamily="34" charset="0"/>
              </a:rPr>
              <a:t>NHW</a:t>
            </a:r>
          </a:p>
        </p:txBody>
      </p:sp>
    </p:spTree>
    <p:extLst>
      <p:ext uri="{BB962C8B-B14F-4D97-AF65-F5344CB8AC3E}">
        <p14:creationId xmlns:p14="http://schemas.microsoft.com/office/powerpoint/2010/main" val="1334110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Age-Adjusted HCV Mortality </a:t>
            </a:r>
            <a:r>
              <a:rPr lang="en-US" dirty="0">
                <a:solidFill>
                  <a:srgbClr val="000000"/>
                </a:solidFill>
              </a:rPr>
              <a:t>R</a:t>
            </a:r>
            <a:r>
              <a:rPr lang="en-US" dirty="0" smtClean="0">
                <a:solidFill>
                  <a:srgbClr val="000000"/>
                </a:solidFill>
              </a:rPr>
              <a:t>ate, Stratified by Sex</a:t>
            </a:r>
            <a:endParaRPr lang="en-US" dirty="0">
              <a:solidFill>
                <a:srgbClr val="000000"/>
              </a:solidFill>
            </a:endParaRPr>
          </a:p>
        </p:txBody>
      </p:sp>
      <p:graphicFrame>
        <p:nvGraphicFramePr>
          <p:cNvPr id="8" name="Chart 7"/>
          <p:cNvGraphicFramePr>
            <a:graphicFrameLocks/>
          </p:cNvGraphicFramePr>
          <p:nvPr>
            <p:extLst>
              <p:ext uri="{D42A27DB-BD31-4B8C-83A1-F6EECF244321}">
                <p14:modId xmlns:p14="http://schemas.microsoft.com/office/powerpoint/2010/main" val="2444908831"/>
              </p:ext>
            </p:extLst>
          </p:nvPr>
        </p:nvGraphicFramePr>
        <p:xfrm>
          <a:off x="1781908" y="2040683"/>
          <a:ext cx="8628185" cy="44078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35673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446811125"/>
              </p:ext>
            </p:extLst>
          </p:nvPr>
        </p:nvGraphicFramePr>
        <p:xfrm>
          <a:off x="1781908" y="2040683"/>
          <a:ext cx="8628185" cy="4407877"/>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6962498" y="2167817"/>
            <a:ext cx="1072853" cy="39787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srgbClr val="FFC000"/>
              </a:solidFill>
            </a:endParaRPr>
          </a:p>
        </p:txBody>
      </p:sp>
      <p:sp>
        <p:nvSpPr>
          <p:cNvPr id="7" name="Title 1"/>
          <p:cNvSpPr>
            <a:spLocks noGrp="1"/>
          </p:cNvSpPr>
          <p:nvPr>
            <p:ph type="title"/>
          </p:nvPr>
        </p:nvSpPr>
        <p:spPr/>
        <p:txBody>
          <a:bodyPr/>
          <a:lstStyle/>
          <a:p>
            <a:r>
              <a:rPr lang="en-US" dirty="0" smtClean="0">
                <a:solidFill>
                  <a:srgbClr val="000000"/>
                </a:solidFill>
              </a:rPr>
              <a:t>Age-Adjusted HCV Mortality </a:t>
            </a:r>
            <a:r>
              <a:rPr lang="en-US" dirty="0">
                <a:solidFill>
                  <a:srgbClr val="000000"/>
                </a:solidFill>
              </a:rPr>
              <a:t>R</a:t>
            </a:r>
            <a:r>
              <a:rPr lang="en-US" dirty="0" smtClean="0">
                <a:solidFill>
                  <a:srgbClr val="000000"/>
                </a:solidFill>
              </a:rPr>
              <a:t>ate, Stratified by Sex</a:t>
            </a:r>
            <a:endParaRPr lang="en-US" dirty="0">
              <a:solidFill>
                <a:srgbClr val="000000"/>
              </a:solidFill>
            </a:endParaRPr>
          </a:p>
        </p:txBody>
      </p:sp>
    </p:spTree>
    <p:extLst>
      <p:ext uri="{BB962C8B-B14F-4D97-AF65-F5344CB8AC3E}">
        <p14:creationId xmlns:p14="http://schemas.microsoft.com/office/powerpoint/2010/main" val="1056868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831773071"/>
              </p:ext>
            </p:extLst>
          </p:nvPr>
        </p:nvGraphicFramePr>
        <p:xfrm>
          <a:off x="1781908" y="2040683"/>
          <a:ext cx="8628185" cy="4407877"/>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3373331" y="3392281"/>
            <a:ext cx="1010736" cy="27542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srgbClr val="FFC000"/>
              </a:solidFill>
            </a:endParaRPr>
          </a:p>
        </p:txBody>
      </p:sp>
      <p:sp>
        <p:nvSpPr>
          <p:cNvPr id="5" name="Rectangle 4"/>
          <p:cNvSpPr/>
          <p:nvPr/>
        </p:nvSpPr>
        <p:spPr>
          <a:xfrm>
            <a:off x="6962498" y="2167817"/>
            <a:ext cx="1072853" cy="39787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srgbClr val="FFC000"/>
              </a:solidFill>
            </a:endParaRPr>
          </a:p>
        </p:txBody>
      </p:sp>
      <p:sp>
        <p:nvSpPr>
          <p:cNvPr id="9" name="Title 1"/>
          <p:cNvSpPr>
            <a:spLocks noGrp="1"/>
          </p:cNvSpPr>
          <p:nvPr>
            <p:ph type="title"/>
          </p:nvPr>
        </p:nvSpPr>
        <p:spPr/>
        <p:txBody>
          <a:bodyPr/>
          <a:lstStyle/>
          <a:p>
            <a:r>
              <a:rPr lang="en-US" dirty="0" smtClean="0">
                <a:solidFill>
                  <a:srgbClr val="000000"/>
                </a:solidFill>
              </a:rPr>
              <a:t>Age-Adjusted HCV Mortality </a:t>
            </a:r>
            <a:r>
              <a:rPr lang="en-US" dirty="0">
                <a:solidFill>
                  <a:srgbClr val="000000"/>
                </a:solidFill>
              </a:rPr>
              <a:t>R</a:t>
            </a:r>
            <a:r>
              <a:rPr lang="en-US" dirty="0" smtClean="0">
                <a:solidFill>
                  <a:srgbClr val="000000"/>
                </a:solidFill>
              </a:rPr>
              <a:t>ate, Stratified by Sex</a:t>
            </a:r>
            <a:endParaRPr lang="en-US" dirty="0">
              <a:solidFill>
                <a:srgbClr val="000000"/>
              </a:solidFill>
            </a:endParaRPr>
          </a:p>
        </p:txBody>
      </p:sp>
    </p:spTree>
    <p:extLst>
      <p:ext uri="{BB962C8B-B14F-4D97-AF65-F5344CB8AC3E}">
        <p14:creationId xmlns:p14="http://schemas.microsoft.com/office/powerpoint/2010/main" val="2736320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956973148"/>
              </p:ext>
            </p:extLst>
          </p:nvPr>
        </p:nvGraphicFramePr>
        <p:xfrm>
          <a:off x="1781908" y="2040683"/>
          <a:ext cx="8628185" cy="4407877"/>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5230558" y="5148435"/>
            <a:ext cx="909663" cy="9854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srgbClr val="FFC000"/>
              </a:solidFill>
            </a:endParaRPr>
          </a:p>
        </p:txBody>
      </p:sp>
      <p:sp>
        <p:nvSpPr>
          <p:cNvPr id="5" name="Rectangle 4"/>
          <p:cNvSpPr/>
          <p:nvPr/>
        </p:nvSpPr>
        <p:spPr>
          <a:xfrm>
            <a:off x="8870259" y="4567263"/>
            <a:ext cx="909663" cy="1566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srgbClr val="FFC000"/>
              </a:solidFill>
            </a:endParaRPr>
          </a:p>
        </p:txBody>
      </p:sp>
      <p:sp>
        <p:nvSpPr>
          <p:cNvPr id="7" name="Title 1"/>
          <p:cNvSpPr>
            <a:spLocks noGrp="1"/>
          </p:cNvSpPr>
          <p:nvPr>
            <p:ph type="title"/>
          </p:nvPr>
        </p:nvSpPr>
        <p:spPr/>
        <p:txBody>
          <a:bodyPr/>
          <a:lstStyle/>
          <a:p>
            <a:r>
              <a:rPr lang="en-US" dirty="0" smtClean="0">
                <a:solidFill>
                  <a:srgbClr val="000000"/>
                </a:solidFill>
              </a:rPr>
              <a:t>Age-Adjusted HCV Mortality </a:t>
            </a:r>
            <a:r>
              <a:rPr lang="en-US" dirty="0">
                <a:solidFill>
                  <a:srgbClr val="000000"/>
                </a:solidFill>
              </a:rPr>
              <a:t>R</a:t>
            </a:r>
            <a:r>
              <a:rPr lang="en-US" dirty="0" smtClean="0">
                <a:solidFill>
                  <a:srgbClr val="000000"/>
                </a:solidFill>
              </a:rPr>
              <a:t>ate, Stratified by Sex</a:t>
            </a:r>
            <a:endParaRPr lang="en-US" dirty="0">
              <a:solidFill>
                <a:srgbClr val="000000"/>
              </a:solidFill>
            </a:endParaRPr>
          </a:p>
        </p:txBody>
      </p:sp>
    </p:spTree>
    <p:extLst>
      <p:ext uri="{BB962C8B-B14F-4D97-AF65-F5344CB8AC3E}">
        <p14:creationId xmlns:p14="http://schemas.microsoft.com/office/powerpoint/2010/main" val="833158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2196031828"/>
              </p:ext>
            </p:extLst>
          </p:nvPr>
        </p:nvGraphicFramePr>
        <p:xfrm>
          <a:off x="1781908" y="2040683"/>
          <a:ext cx="8628185" cy="440787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3992546" y="2384063"/>
            <a:ext cx="2176760" cy="379656"/>
          </a:xfrm>
          <a:prstGeom prst="rect">
            <a:avLst/>
          </a:prstGeom>
          <a:solidFill>
            <a:schemeClr val="bg1">
              <a:lumMod val="20000"/>
              <a:lumOff val="80000"/>
            </a:schemeClr>
          </a:solidFill>
          <a:ln>
            <a:solidFill>
              <a:srgbClr val="000000"/>
            </a:solidFill>
          </a:ln>
        </p:spPr>
        <p:txBody>
          <a:bodyPr wrap="square" rtlCol="0">
            <a:spAutoFit/>
          </a:bodyPr>
          <a:lstStyle/>
          <a:p>
            <a:pPr algn="ctr" eaLnBrk="0" fontAlgn="base" hangingPunct="0">
              <a:spcBef>
                <a:spcPct val="0"/>
              </a:spcBef>
              <a:spcAft>
                <a:spcPct val="0"/>
              </a:spcAft>
            </a:pPr>
            <a:r>
              <a:rPr lang="en-US" sz="1867" b="1" dirty="0" smtClean="0">
                <a:solidFill>
                  <a:srgbClr val="000000"/>
                </a:solidFill>
                <a:latin typeface="Calibri" panose="020F0502020204030204" pitchFamily="34" charset="0"/>
                <a:cs typeface="Calibri" panose="020F0502020204030204" pitchFamily="34" charset="0"/>
              </a:rPr>
              <a:t>RR: 4.55 </a:t>
            </a:r>
            <a:r>
              <a:rPr lang="en-US" sz="1867" b="1" dirty="0">
                <a:solidFill>
                  <a:srgbClr val="000000"/>
                </a:solidFill>
                <a:latin typeface="Calibri" panose="020F0502020204030204" pitchFamily="34" charset="0"/>
                <a:cs typeface="Calibri" panose="020F0502020204030204" pitchFamily="34" charset="0"/>
              </a:rPr>
              <a:t>(3.76, 5.49)</a:t>
            </a:r>
          </a:p>
        </p:txBody>
      </p:sp>
      <p:sp>
        <p:nvSpPr>
          <p:cNvPr id="6" name="Title 1"/>
          <p:cNvSpPr>
            <a:spLocks noGrp="1"/>
          </p:cNvSpPr>
          <p:nvPr>
            <p:ph type="title"/>
          </p:nvPr>
        </p:nvSpPr>
        <p:spPr/>
        <p:txBody>
          <a:bodyPr/>
          <a:lstStyle/>
          <a:p>
            <a:r>
              <a:rPr lang="en-US" dirty="0" smtClean="0">
                <a:solidFill>
                  <a:srgbClr val="000000"/>
                </a:solidFill>
              </a:rPr>
              <a:t>Age-Adjusted HCV Mortality </a:t>
            </a:r>
            <a:r>
              <a:rPr lang="en-US" dirty="0">
                <a:solidFill>
                  <a:srgbClr val="000000"/>
                </a:solidFill>
              </a:rPr>
              <a:t>R</a:t>
            </a:r>
            <a:r>
              <a:rPr lang="en-US" dirty="0" smtClean="0">
                <a:solidFill>
                  <a:srgbClr val="000000"/>
                </a:solidFill>
              </a:rPr>
              <a:t>ate, Stratified by Sex</a:t>
            </a:r>
            <a:endParaRPr lang="en-US" dirty="0">
              <a:solidFill>
                <a:srgbClr val="000000"/>
              </a:solidFill>
            </a:endParaRPr>
          </a:p>
        </p:txBody>
      </p:sp>
    </p:spTree>
    <p:extLst>
      <p:ext uri="{BB962C8B-B14F-4D97-AF65-F5344CB8AC3E}">
        <p14:creationId xmlns:p14="http://schemas.microsoft.com/office/powerpoint/2010/main" val="2033908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1786476243"/>
              </p:ext>
            </p:extLst>
          </p:nvPr>
        </p:nvGraphicFramePr>
        <p:xfrm>
          <a:off x="1781908" y="2040683"/>
          <a:ext cx="8628185" cy="440787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3657600" y="2384063"/>
            <a:ext cx="2210638" cy="379656"/>
          </a:xfrm>
          <a:prstGeom prst="rect">
            <a:avLst/>
          </a:prstGeom>
          <a:solidFill>
            <a:schemeClr val="bg1">
              <a:lumMod val="20000"/>
              <a:lumOff val="80000"/>
            </a:schemeClr>
          </a:solidFill>
          <a:ln>
            <a:solidFill>
              <a:srgbClr val="000000"/>
            </a:solidFill>
          </a:ln>
        </p:spPr>
        <p:txBody>
          <a:bodyPr wrap="square" rtlCol="0">
            <a:spAutoFit/>
          </a:bodyPr>
          <a:lstStyle/>
          <a:p>
            <a:pPr algn="ctr" eaLnBrk="0" fontAlgn="base" hangingPunct="0">
              <a:spcBef>
                <a:spcPct val="0"/>
              </a:spcBef>
              <a:spcAft>
                <a:spcPct val="0"/>
              </a:spcAft>
            </a:pPr>
            <a:r>
              <a:rPr lang="en-US" sz="1867" b="1" dirty="0" smtClean="0">
                <a:solidFill>
                  <a:srgbClr val="000000"/>
                </a:solidFill>
                <a:latin typeface="Calibri" panose="020F0502020204030204" pitchFamily="34" charset="0"/>
                <a:cs typeface="Calibri" panose="020F0502020204030204" pitchFamily="34" charset="0"/>
              </a:rPr>
              <a:t>RR: 4.55 </a:t>
            </a:r>
            <a:r>
              <a:rPr lang="en-US" sz="1867" b="1" dirty="0">
                <a:solidFill>
                  <a:srgbClr val="000000"/>
                </a:solidFill>
                <a:latin typeface="Calibri" panose="020F0502020204030204" pitchFamily="34" charset="0"/>
                <a:cs typeface="Calibri" panose="020F0502020204030204" pitchFamily="34" charset="0"/>
              </a:rPr>
              <a:t>(3.76, 5.49)</a:t>
            </a:r>
          </a:p>
        </p:txBody>
      </p:sp>
      <p:sp>
        <p:nvSpPr>
          <p:cNvPr id="10" name="TextBox 9"/>
          <p:cNvSpPr txBox="1"/>
          <p:nvPr/>
        </p:nvSpPr>
        <p:spPr>
          <a:xfrm>
            <a:off x="7971695" y="2384063"/>
            <a:ext cx="2190877" cy="379656"/>
          </a:xfrm>
          <a:prstGeom prst="rect">
            <a:avLst/>
          </a:prstGeom>
          <a:solidFill>
            <a:schemeClr val="bg1">
              <a:lumMod val="20000"/>
              <a:lumOff val="80000"/>
            </a:schemeClr>
          </a:solidFill>
          <a:ln>
            <a:solidFill>
              <a:srgbClr val="000000"/>
            </a:solidFill>
          </a:ln>
        </p:spPr>
        <p:txBody>
          <a:bodyPr wrap="square" rtlCol="0">
            <a:spAutoFit/>
          </a:bodyPr>
          <a:lstStyle/>
          <a:p>
            <a:pPr algn="ctr" eaLnBrk="0" fontAlgn="base" hangingPunct="0">
              <a:spcBef>
                <a:spcPct val="0"/>
              </a:spcBef>
              <a:spcAft>
                <a:spcPct val="0"/>
              </a:spcAft>
            </a:pPr>
            <a:r>
              <a:rPr lang="en-US" sz="1867" b="1" dirty="0" smtClean="0">
                <a:solidFill>
                  <a:srgbClr val="000000"/>
                </a:solidFill>
                <a:latin typeface="Calibri" panose="020F0502020204030204" pitchFamily="34" charset="0"/>
                <a:cs typeface="Calibri" panose="020F0502020204030204" pitchFamily="34" charset="0"/>
              </a:rPr>
              <a:t>RR: 2.84 </a:t>
            </a:r>
            <a:r>
              <a:rPr lang="en-US" sz="1867" b="1" dirty="0">
                <a:solidFill>
                  <a:srgbClr val="000000"/>
                </a:solidFill>
                <a:latin typeface="Calibri" panose="020F0502020204030204" pitchFamily="34" charset="0"/>
                <a:cs typeface="Calibri" panose="020F0502020204030204" pitchFamily="34" charset="0"/>
              </a:rPr>
              <a:t>(2.44, 3.31)</a:t>
            </a:r>
          </a:p>
        </p:txBody>
      </p:sp>
      <p:sp>
        <p:nvSpPr>
          <p:cNvPr id="7" name="Title 1"/>
          <p:cNvSpPr>
            <a:spLocks noGrp="1"/>
          </p:cNvSpPr>
          <p:nvPr>
            <p:ph type="title"/>
          </p:nvPr>
        </p:nvSpPr>
        <p:spPr/>
        <p:txBody>
          <a:bodyPr/>
          <a:lstStyle/>
          <a:p>
            <a:r>
              <a:rPr lang="en-US" dirty="0" smtClean="0">
                <a:solidFill>
                  <a:srgbClr val="000000"/>
                </a:solidFill>
              </a:rPr>
              <a:t>Age-Adjusted HCV Mortality </a:t>
            </a:r>
            <a:r>
              <a:rPr lang="en-US" dirty="0">
                <a:solidFill>
                  <a:srgbClr val="000000"/>
                </a:solidFill>
              </a:rPr>
              <a:t>R</a:t>
            </a:r>
            <a:r>
              <a:rPr lang="en-US" dirty="0" smtClean="0">
                <a:solidFill>
                  <a:srgbClr val="000000"/>
                </a:solidFill>
              </a:rPr>
              <a:t>ate, Stratified by Sex</a:t>
            </a:r>
            <a:endParaRPr lang="en-US" dirty="0">
              <a:solidFill>
                <a:srgbClr val="000000"/>
              </a:solidFill>
            </a:endParaRPr>
          </a:p>
        </p:txBody>
      </p:sp>
    </p:spTree>
    <p:extLst>
      <p:ext uri="{BB962C8B-B14F-4D97-AF65-F5344CB8AC3E}">
        <p14:creationId xmlns:p14="http://schemas.microsoft.com/office/powerpoint/2010/main" val="1261574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solidFill>
                  <a:srgbClr val="000000"/>
                </a:solidFill>
              </a:rPr>
              <a:t>Age-Specific </a:t>
            </a:r>
            <a:r>
              <a:rPr lang="en-US" dirty="0">
                <a:solidFill>
                  <a:srgbClr val="000000"/>
                </a:solidFill>
              </a:rPr>
              <a:t>R</a:t>
            </a:r>
            <a:r>
              <a:rPr lang="en-US" dirty="0" smtClean="0">
                <a:solidFill>
                  <a:srgbClr val="000000"/>
                </a:solidFill>
              </a:rPr>
              <a:t>ates</a:t>
            </a:r>
            <a:endParaRPr lang="en-US" dirty="0">
              <a:solidFill>
                <a:srgbClr val="00000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575967964"/>
              </p:ext>
            </p:extLst>
          </p:nvPr>
        </p:nvGraphicFramePr>
        <p:xfrm>
          <a:off x="219921" y="1574156"/>
          <a:ext cx="11362478" cy="4389323"/>
        </p:xfrm>
        <a:graphic>
          <a:graphicData uri="http://schemas.openxmlformats.org/drawingml/2006/table">
            <a:tbl>
              <a:tblPr firstRow="1" firstCol="1" bandRow="1"/>
              <a:tblGrid>
                <a:gridCol w="1166613"/>
                <a:gridCol w="574746"/>
                <a:gridCol w="1578069"/>
                <a:gridCol w="1572961"/>
                <a:gridCol w="216690"/>
                <a:gridCol w="878973"/>
                <a:gridCol w="1608682"/>
                <a:gridCol w="1774527"/>
                <a:gridCol w="216690"/>
                <a:gridCol w="1774527"/>
              </a:tblGrid>
              <a:tr h="357022">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AI/AN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AI/AN:NHW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0346">
                <a:tc>
                  <a:txBody>
                    <a:bodyPr/>
                    <a:lstStyle/>
                    <a:p>
                      <a:pPr marL="0" marR="0" algn="ctr">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(95% CI)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Ratios </a:t>
                      </a:r>
                      <a:r>
                        <a:rPr lang="en-US" sz="16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 CI)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(95% CI)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Ratios </a:t>
                      </a:r>
                      <a:r>
                        <a:rPr lang="en-US" sz="16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 CI)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a:t>
                      </a:r>
                      <a:r>
                        <a:rPr lang="en-US" sz="16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Ratios       </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 CI)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2391">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Northwest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dirty="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r>
              <a:tr h="672391">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2.25 (1.51, 3.23)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Ref</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0.50 (0.43, 0.57)</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Ref</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4.50 (3.05, 6.63)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r>
              <a:tr h="672391">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45-54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48.6 (39.9, 58.8)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21.6 (14.3, 32.6)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1604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14.9 (14.1, 15.6)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29.8 (25.9, 34.4)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3.26 (2.68, 3.97)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r>
              <a:tr h="672391">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55-64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72.1 (59.2, 87.1)</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32.0 (21.3, 48.3)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2675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28.3 (27.2, 29.4)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56.6 (49.3, 65.0)</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2.55 (2.10, 3.09)</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r>
              <a:tr h="672391">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≥65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41.7 (30.0, 56.4)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18.5 (11.6, 29.8)</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8.63 (8.06, 9.22)</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17.3 (14.9, 20.0)</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2.25 (1.65, 3.07)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4003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Hepatitis C Virus (HCV) Infection</a:t>
            </a:r>
            <a:endParaRPr lang="en-US" dirty="0">
              <a:solidFill>
                <a:srgbClr val="000000"/>
              </a:solidFill>
            </a:endParaRPr>
          </a:p>
        </p:txBody>
      </p:sp>
      <p:sp>
        <p:nvSpPr>
          <p:cNvPr id="3" name="Text Placeholder 2"/>
          <p:cNvSpPr>
            <a:spLocks noGrp="1"/>
          </p:cNvSpPr>
          <p:nvPr>
            <p:ph type="body" sz="quarter" idx="10"/>
          </p:nvPr>
        </p:nvSpPr>
        <p:spPr>
          <a:xfrm>
            <a:off x="495941" y="3528944"/>
            <a:ext cx="4605195" cy="1304545"/>
          </a:xfrm>
        </p:spPr>
        <p:txBody>
          <a:bodyPr/>
          <a:lstStyle/>
          <a:p>
            <a:pPr marL="0" indent="0" algn="ctr">
              <a:buNone/>
            </a:pPr>
            <a:r>
              <a:rPr lang="en-US" sz="7200" b="1" dirty="0"/>
              <a:t>75-85%</a:t>
            </a:r>
          </a:p>
          <a:p>
            <a:pPr marL="0" indent="0" algn="ctr">
              <a:buNone/>
            </a:pPr>
            <a:endParaRPr lang="en-US" sz="7200" b="1" dirty="0"/>
          </a:p>
        </p:txBody>
      </p:sp>
      <p:pic>
        <p:nvPicPr>
          <p:cNvPr id="23" name="Picture 2" descr="This graphic shows the time course for the natural history of chronic hepatitis C infection. Following initial HCV infection, there is typically a lag of 20 to 25 years before cirrhosis develops.&lt;div&gt;&lt;/div&g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567" y="1562435"/>
            <a:ext cx="6992029" cy="393301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784064" y="2498756"/>
            <a:ext cx="1716517" cy="19434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C000"/>
              </a:solidFill>
            </a:endParaRPr>
          </a:p>
        </p:txBody>
      </p:sp>
    </p:spTree>
    <p:extLst>
      <p:ext uri="{BB962C8B-B14F-4D97-AF65-F5344CB8AC3E}">
        <p14:creationId xmlns:p14="http://schemas.microsoft.com/office/powerpoint/2010/main" val="2267325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solidFill>
                  <a:srgbClr val="000000"/>
                </a:solidFill>
              </a:rPr>
              <a:t>Age-Specific </a:t>
            </a:r>
            <a:r>
              <a:rPr lang="en-US" dirty="0">
                <a:solidFill>
                  <a:srgbClr val="000000"/>
                </a:solidFill>
              </a:rPr>
              <a:t>R</a:t>
            </a:r>
            <a:r>
              <a:rPr lang="en-US" dirty="0" smtClean="0">
                <a:solidFill>
                  <a:srgbClr val="000000"/>
                </a:solidFill>
              </a:rPr>
              <a:t>ates</a:t>
            </a:r>
            <a:endParaRPr lang="en-US" dirty="0">
              <a:solidFill>
                <a:srgbClr val="000000"/>
              </a:solidFill>
            </a:endParaRPr>
          </a:p>
        </p:txBody>
      </p:sp>
      <p:graphicFrame>
        <p:nvGraphicFramePr>
          <p:cNvPr id="8" name="Table 7"/>
          <p:cNvGraphicFramePr>
            <a:graphicFrameLocks noGrp="1"/>
          </p:cNvGraphicFramePr>
          <p:nvPr>
            <p:extLst/>
          </p:nvPr>
        </p:nvGraphicFramePr>
        <p:xfrm>
          <a:off x="219921" y="1574156"/>
          <a:ext cx="11362478" cy="4389323"/>
        </p:xfrm>
        <a:graphic>
          <a:graphicData uri="http://schemas.openxmlformats.org/drawingml/2006/table">
            <a:tbl>
              <a:tblPr firstRow="1" firstCol="1" bandRow="1"/>
              <a:tblGrid>
                <a:gridCol w="1166613"/>
                <a:gridCol w="574746"/>
                <a:gridCol w="1578069"/>
                <a:gridCol w="1572961"/>
                <a:gridCol w="216690"/>
                <a:gridCol w="878973"/>
                <a:gridCol w="1608682"/>
                <a:gridCol w="1774527"/>
                <a:gridCol w="216690"/>
                <a:gridCol w="1774527"/>
              </a:tblGrid>
              <a:tr h="357022">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AI/AN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AI/AN:NHW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0346">
                <a:tc>
                  <a:txBody>
                    <a:bodyPr/>
                    <a:lstStyle/>
                    <a:p>
                      <a:pPr marL="0" marR="0" algn="ctr">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(95% CI)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Ratios </a:t>
                      </a:r>
                      <a:r>
                        <a:rPr lang="en-US" sz="16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 CI)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(95% CI)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Ratios </a:t>
                      </a:r>
                      <a:r>
                        <a:rPr lang="en-US" sz="16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 CI)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a:t>
                      </a:r>
                      <a:r>
                        <a:rPr lang="en-US" sz="16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Ratios       </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 CI)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2391">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Northwest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dirty="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r>
              <a:tr h="672391">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2.25 (1.51, 3.23)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Ref</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0.50 (0.43, 0.57)</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Ref</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4.50 (3.05, 6.63)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r>
              <a:tr h="672391">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45-54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48.6 (39.9, 58.8)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21.6 (14.3, 32.6)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1604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14.9 (14.1, 15.6)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29.8 (25.9, 34.4)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3.26 (2.68, 3.97)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r>
              <a:tr h="672391">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55-64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72.1 (59.2, 87.1)</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32.0 (21.3, 48.3)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2675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28.3 (27.2, 29.4)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56.6 (49.3, 65.0)</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2.55 (2.10, 3.09)</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r>
              <a:tr h="672391">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≥65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41.7 (30.0, 56.4)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18.5 (11.6, 29.8)</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8.63 (8.06, 9.22)</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17.3 (14.9, 20.0)</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2.25 (1.65, 3.07)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3" name="Rectangle 2"/>
          <p:cNvSpPr/>
          <p:nvPr/>
        </p:nvSpPr>
        <p:spPr>
          <a:xfrm>
            <a:off x="1956122" y="4109013"/>
            <a:ext cx="1597306" cy="10648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205960" y="4109013"/>
            <a:ext cx="1597306" cy="10648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411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solidFill>
                  <a:srgbClr val="000000"/>
                </a:solidFill>
              </a:rPr>
              <a:t>Age-Specific </a:t>
            </a:r>
            <a:r>
              <a:rPr lang="en-US" dirty="0">
                <a:solidFill>
                  <a:srgbClr val="000000"/>
                </a:solidFill>
              </a:rPr>
              <a:t>R</a:t>
            </a:r>
            <a:r>
              <a:rPr lang="en-US" dirty="0" smtClean="0">
                <a:solidFill>
                  <a:srgbClr val="000000"/>
                </a:solidFill>
              </a:rPr>
              <a:t>ates</a:t>
            </a:r>
            <a:endParaRPr lang="en-US" dirty="0">
              <a:solidFill>
                <a:srgbClr val="000000"/>
              </a:solidFill>
            </a:endParaRPr>
          </a:p>
        </p:txBody>
      </p:sp>
      <p:graphicFrame>
        <p:nvGraphicFramePr>
          <p:cNvPr id="8" name="Table 7"/>
          <p:cNvGraphicFramePr>
            <a:graphicFrameLocks noGrp="1"/>
          </p:cNvGraphicFramePr>
          <p:nvPr>
            <p:extLst/>
          </p:nvPr>
        </p:nvGraphicFramePr>
        <p:xfrm>
          <a:off x="219921" y="1574156"/>
          <a:ext cx="11362478" cy="4389323"/>
        </p:xfrm>
        <a:graphic>
          <a:graphicData uri="http://schemas.openxmlformats.org/drawingml/2006/table">
            <a:tbl>
              <a:tblPr firstRow="1" firstCol="1" bandRow="1"/>
              <a:tblGrid>
                <a:gridCol w="1166613"/>
                <a:gridCol w="574746"/>
                <a:gridCol w="1578069"/>
                <a:gridCol w="1572961"/>
                <a:gridCol w="216690"/>
                <a:gridCol w="878973"/>
                <a:gridCol w="1608682"/>
                <a:gridCol w="1774527"/>
                <a:gridCol w="216690"/>
                <a:gridCol w="1774527"/>
              </a:tblGrid>
              <a:tr h="357022">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AI/AN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AI/AN:NHW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0346">
                <a:tc>
                  <a:txBody>
                    <a:bodyPr/>
                    <a:lstStyle/>
                    <a:p>
                      <a:pPr marL="0" marR="0" algn="ctr">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(95% CI)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Ratios </a:t>
                      </a:r>
                      <a:r>
                        <a:rPr lang="en-US" sz="16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 CI)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(95% CI)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Ratios </a:t>
                      </a:r>
                      <a:r>
                        <a:rPr lang="en-US" sz="16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 CI)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a:t>
                      </a:r>
                      <a:r>
                        <a:rPr lang="en-US" sz="16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Ratios       </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 CI)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2391">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Northwest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dirty="0">
                        <a:effectLst/>
                        <a:latin typeface="Calibri" panose="020F0502020204030204" pitchFamily="34" charset="0"/>
                        <a:cs typeface="Times New Roman" panose="02020603050405020304" pitchFamily="18" charset="0"/>
                      </a:endParaRPr>
                    </a:p>
                  </a:txBody>
                  <a:tcPr marL="83375" marR="83375" marT="0" marB="0" anchor="ctr">
                    <a:lnL>
                      <a:noFill/>
                    </a:lnL>
                    <a:lnR>
                      <a:noFill/>
                    </a:lnR>
                    <a:lnT w="12700" cap="flat" cmpd="sng" algn="ctr">
                      <a:solidFill>
                        <a:srgbClr val="000000"/>
                      </a:solidFill>
                      <a:prstDash val="solid"/>
                      <a:round/>
                      <a:headEnd type="none" w="med" len="med"/>
                      <a:tailEnd type="none" w="med" len="med"/>
                    </a:lnT>
                    <a:lnB>
                      <a:noFill/>
                    </a:lnB>
                  </a:tcPr>
                </a:tc>
              </a:tr>
              <a:tr h="672391">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2.25 (1.51, 3.23)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Ref</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0.50 (0.43, 0.57)</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Ref</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4.50 (3.05, 6.63)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r>
              <a:tr h="672391">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45-54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48.6 (39.9, 58.8)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21.6 (14.3, 32.6)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1604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14.9 (14.1, 15.6)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29.8 (25.9, 34.4)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3.26 (2.68, 3.97)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r>
              <a:tr h="672391">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55-64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72.1 (59.2, 87.1)</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32.0 (21.3, 48.3)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2675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28.3 (27.2, 29.4)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56.6 (49.3, 65.0)</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2.55 (2.10, 3.09)</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a:noFill/>
                    </a:lnB>
                  </a:tcPr>
                </a:tc>
              </a:tr>
              <a:tr h="672391">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≥65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41.7 (30.0, 56.4)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18.5 (11.6, 29.8)</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8.63 (8.06, 9.22)</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17.3 (14.9, 20.0)</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US" sz="1600" b="1">
                        <a:effectLst/>
                        <a:latin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2.25 (1.65, 3.07)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83375" marR="83375"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3" name="Rectangle 2"/>
          <p:cNvSpPr/>
          <p:nvPr/>
        </p:nvSpPr>
        <p:spPr>
          <a:xfrm>
            <a:off x="9815331" y="3368233"/>
            <a:ext cx="1767067" cy="5440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002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Other Liver-Related HCV Outcomes</a:t>
            </a:r>
            <a:endParaRPr lang="en-US" dirty="0">
              <a:solidFill>
                <a:srgbClr val="00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549649419"/>
              </p:ext>
            </p:extLst>
          </p:nvPr>
        </p:nvGraphicFramePr>
        <p:xfrm>
          <a:off x="147377" y="1417634"/>
          <a:ext cx="11910646" cy="4823833"/>
        </p:xfrm>
        <a:graphic>
          <a:graphicData uri="http://schemas.openxmlformats.org/drawingml/2006/table">
            <a:tbl>
              <a:tblPr firstRow="1" firstCol="1" bandRow="1"/>
              <a:tblGrid>
                <a:gridCol w="2499765"/>
                <a:gridCol w="1176361"/>
                <a:gridCol w="1806552"/>
                <a:gridCol w="279385"/>
                <a:gridCol w="1327607"/>
                <a:gridCol w="1810755"/>
                <a:gridCol w="279385"/>
                <a:gridCol w="1323405"/>
                <a:gridCol w="1407431"/>
              </a:tblGrid>
              <a:tr h="403668">
                <a:tc>
                  <a:txBody>
                    <a:bodyPr/>
                    <a:lstStyle/>
                    <a:p>
                      <a:pPr>
                        <a:lnSpc>
                          <a:spcPct val="107000"/>
                        </a:lnSpc>
                      </a:pPr>
                      <a:endParaRPr lang="en-US" sz="1500" dirty="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r>
              <a:tr h="403668">
                <a:tc>
                  <a:txBody>
                    <a:bodyPr/>
                    <a:lstStyle/>
                    <a:p>
                      <a:pPr marL="0" marR="0">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AI/AN</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NHW</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AI/AN:NHW</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787153">
                <a:tc>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Cause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900">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900">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Ratio</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 CI</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668">
                <a:tc>
                  <a:txBody>
                    <a:bodyPr/>
                    <a:lstStyle/>
                    <a:p>
                      <a:pPr marL="0" marR="0">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a:t>
                      </a:r>
                      <a:r>
                        <a:rPr lang="en-US" sz="16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HCV-related mortality</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286 (100)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19.6 (17.3, 22.2)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5358 (100)</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5.88 (5.73,6.05)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(2.96, 3.75)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Liver failure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 (24.1)</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4.53 (3.48, 5.87)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1086 (20.3)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1.18 (1.11, 1.26)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(3.00, 4.88)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Cirrhosis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 (33.6)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6.52 (5.31, 8.11)</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1622 (30.3)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1.76 (1.68, 1.85)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(3.01, 4.54)</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 liver disease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 (8.04)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1.63 (1.00, 2.58)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333 (6.21)</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0.37 (0.33, 0.41)</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(2.88, 6.72)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Hepatitis B</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(3.5)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0.72 (0.32, 1.46)</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 (2.62)</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0.16 (0.13, 0.19)</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(2.39, 8.63)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Primary Liver Cancer</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 (12.2)</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2.40 (1.63, 3.47)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936 (17.5)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 (0.93, 1.06)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2.41</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(1.72, 3.38)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 liver cancer</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(0.7)</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0.19 (0.02, 0.77)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 (1.47)</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0.09 (0.07, 0.11)</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(0.53, 8.85)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Alcoholic Liver Disease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 (28.3)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5.29 (4.15, 6.72)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1297 (24.2)</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1.43 (1.35, 1.51)</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(2.96, 4.64)</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06785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HCV Outcomes</a:t>
            </a:r>
            <a:endParaRPr lang="en-US" dirty="0">
              <a:solidFill>
                <a:srgbClr val="000000"/>
              </a:solidFill>
            </a:endParaRPr>
          </a:p>
        </p:txBody>
      </p:sp>
      <p:graphicFrame>
        <p:nvGraphicFramePr>
          <p:cNvPr id="6" name="Table 5"/>
          <p:cNvGraphicFramePr>
            <a:graphicFrameLocks noGrp="1"/>
          </p:cNvGraphicFramePr>
          <p:nvPr>
            <p:extLst/>
          </p:nvPr>
        </p:nvGraphicFramePr>
        <p:xfrm>
          <a:off x="147377" y="1417634"/>
          <a:ext cx="11910646" cy="4823833"/>
        </p:xfrm>
        <a:graphic>
          <a:graphicData uri="http://schemas.openxmlformats.org/drawingml/2006/table">
            <a:tbl>
              <a:tblPr firstRow="1" firstCol="1" bandRow="1"/>
              <a:tblGrid>
                <a:gridCol w="2499765"/>
                <a:gridCol w="1176361"/>
                <a:gridCol w="1806552"/>
                <a:gridCol w="279385"/>
                <a:gridCol w="1327607"/>
                <a:gridCol w="1810755"/>
                <a:gridCol w="279385"/>
                <a:gridCol w="1323405"/>
                <a:gridCol w="1407431"/>
              </a:tblGrid>
              <a:tr h="403668">
                <a:tc>
                  <a:txBody>
                    <a:bodyPr/>
                    <a:lstStyle/>
                    <a:p>
                      <a:pPr>
                        <a:lnSpc>
                          <a:spcPct val="107000"/>
                        </a:lnSpc>
                      </a:pPr>
                      <a:endParaRPr lang="en-US" sz="1500" dirty="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r>
              <a:tr h="403668">
                <a:tc>
                  <a:txBody>
                    <a:bodyPr/>
                    <a:lstStyle/>
                    <a:p>
                      <a:pPr marL="0" marR="0">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AI/AN</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NHW</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AI/AN:NHW</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787153">
                <a:tc>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Cause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900">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900">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Ratio</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 CI</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668">
                <a:tc>
                  <a:txBody>
                    <a:bodyPr/>
                    <a:lstStyle/>
                    <a:p>
                      <a:pPr marL="0" marR="0">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a:t>
                      </a:r>
                      <a:r>
                        <a:rPr lang="en-US" sz="16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HCV-related mortality</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286 (100)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19.6 (17.3, 22.2)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5358 (100)</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5.88 (5.73,6.05)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(2.96, 3.75)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Liver failure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 (24.1)</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4.53 (3.48, 5.87)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1086 (20.3)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1.18 (1.11, 1.26)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(3.00, 4.88)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Cirrhosis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 (33.6)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6.52 (5.31, 8.11)</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1622 (30.3)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1.76 (1.68, 1.85)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(3.01, 4.54)</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 liver disease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 (8.04)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1.63 (1.00, 2.58)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333 (6.21)</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0.37 (0.33, 0.41)</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(2.88, 6.72)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Hepatitis B</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(3.5)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0.72 (0.32, 1.46)</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 (2.62)</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0.16 (0.13, 0.19)</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(2.39, 8.63)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Primary Liver Cancer</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 (12.2)</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2.40 (1.63, 3.47)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936 (17.5)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 (0.93, 1.06)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2.41</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(1.72, 3.38)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 liver cancer</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(0.7)</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0.19 (0.02, 0.77)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 (1.47)</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0.09 (0.07, 0.11)</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(0.53, 8.85)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Alcoholic Liver Disease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 (28.3)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5.29 (4.15, 6.72)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1297 (24.2)</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1.43 (1.35, 1.51)</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(2.96, 4.64)</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2"/>
          <p:cNvSpPr/>
          <p:nvPr/>
        </p:nvSpPr>
        <p:spPr>
          <a:xfrm>
            <a:off x="190184" y="3421955"/>
            <a:ext cx="11867839" cy="4075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90184" y="5839967"/>
            <a:ext cx="11867839" cy="4075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0184" y="3829550"/>
            <a:ext cx="11867839" cy="4075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77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HCV Outcomes</a:t>
            </a:r>
            <a:endParaRPr lang="en-US" dirty="0">
              <a:solidFill>
                <a:srgbClr val="000000"/>
              </a:solidFill>
            </a:endParaRPr>
          </a:p>
        </p:txBody>
      </p:sp>
      <p:graphicFrame>
        <p:nvGraphicFramePr>
          <p:cNvPr id="6" name="Table 5"/>
          <p:cNvGraphicFramePr>
            <a:graphicFrameLocks noGrp="1"/>
          </p:cNvGraphicFramePr>
          <p:nvPr>
            <p:extLst/>
          </p:nvPr>
        </p:nvGraphicFramePr>
        <p:xfrm>
          <a:off x="147377" y="1417634"/>
          <a:ext cx="11910646" cy="4823833"/>
        </p:xfrm>
        <a:graphic>
          <a:graphicData uri="http://schemas.openxmlformats.org/drawingml/2006/table">
            <a:tbl>
              <a:tblPr firstRow="1" firstCol="1" bandRow="1"/>
              <a:tblGrid>
                <a:gridCol w="2499765"/>
                <a:gridCol w="1176361"/>
                <a:gridCol w="1806552"/>
                <a:gridCol w="279385"/>
                <a:gridCol w="1327607"/>
                <a:gridCol w="1810755"/>
                <a:gridCol w="279385"/>
                <a:gridCol w="1323405"/>
                <a:gridCol w="1407431"/>
              </a:tblGrid>
              <a:tr h="403668">
                <a:tc>
                  <a:txBody>
                    <a:bodyPr/>
                    <a:lstStyle/>
                    <a:p>
                      <a:pPr>
                        <a:lnSpc>
                          <a:spcPct val="107000"/>
                        </a:lnSpc>
                      </a:pPr>
                      <a:endParaRPr lang="en-US" sz="1500" dirty="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500" dirty="0">
                        <a:effectLst/>
                        <a:latin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solidFill>
                        <a:srgbClr val="000000"/>
                      </a:solidFill>
                      <a:prstDash val="solid"/>
                      <a:round/>
                      <a:headEnd type="none" w="med" len="med"/>
                      <a:tailEnd type="none" w="med" len="med"/>
                    </a:lnB>
                  </a:tcPr>
                </a:tc>
              </a:tr>
              <a:tr h="403668">
                <a:tc>
                  <a:txBody>
                    <a:bodyPr/>
                    <a:lstStyle/>
                    <a:p>
                      <a:pPr marL="0" marR="0">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AI/AN</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NHW</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AI/AN:NHW</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787153">
                <a:tc>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Cause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900">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900">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Ratio</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 CI</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668">
                <a:tc>
                  <a:txBody>
                    <a:bodyPr/>
                    <a:lstStyle/>
                    <a:p>
                      <a:pPr marL="0" marR="0">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a:t>
                      </a:r>
                      <a:r>
                        <a:rPr lang="en-US" sz="16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HCV-related mortality</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286 (100)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19.6 (17.3, 22.2)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5358 (100)</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5.88 (5.73,6.05)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(2.96, 3.75)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solidFill>
                        <a:srgbClr val="000000"/>
                      </a:solidFill>
                      <a:prstDash val="solid"/>
                      <a:round/>
                      <a:headEnd type="none" w="med" len="med"/>
                      <a:tailEnd type="none" w="med" len="med"/>
                    </a:lnT>
                    <a:lnB>
                      <a:noFill/>
                    </a:lnB>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Liver failure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 (24.1)</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4.53 (3.48, 5.87)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1086 (20.3)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1.18 (1.11, 1.26)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(3.00, 4.88)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Cirrhosis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 (33.6)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6.52 (5.31, 8.11)</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1622 (30.3)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1.76 (1.68, 1.85)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(3.01, 4.54)</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 liver disease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 (8.04)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1.63 (1.00, 2.58)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333 (6.21)</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0.37 (0.33, 0.41)</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(2.88, 6.72)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Hepatitis B</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(3.5)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0.72 (0.32, 1.46)</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 (2.62)</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0.16 (0.13, 0.19)</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(2.39, 8.63)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solidFill>
                      <a:srgbClr val="D9D9D9"/>
                    </a:solidFill>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Primary Liver Cancer</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 (12.2)</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2.40 (1.63, 3.47)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936 (17.5)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 (0.93, 1.06)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2.41</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(1.72, 3.38)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a:noFill/>
                    </a:lnB>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 liver cancer</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(0.7)</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0.19 (0.02, 0.77)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 (1.47)</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0.09 (0.07, 0.11)</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(0.53, 8.85)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r>
              <a:tr h="403668">
                <a:tc>
                  <a:txBody>
                    <a:bodyPr/>
                    <a:lstStyle/>
                    <a:p>
                      <a:pPr marL="0" marR="0" indent="238125">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Alcoholic Liver Disease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 (28.3)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5.29 (4.15, 6.72)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1297 (24.2)</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1.43 (1.35, 1.51)</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(2.96, 4.64)</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2"/>
          <p:cNvSpPr/>
          <p:nvPr/>
        </p:nvSpPr>
        <p:spPr>
          <a:xfrm>
            <a:off x="9308592" y="1847088"/>
            <a:ext cx="2706624" cy="43525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196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Limitations</a:t>
            </a:r>
            <a:endParaRPr lang="en-US" dirty="0">
              <a:solidFill>
                <a:srgbClr val="000000"/>
              </a:solidFill>
            </a:endParaRPr>
          </a:p>
        </p:txBody>
      </p:sp>
      <p:sp>
        <p:nvSpPr>
          <p:cNvPr id="3" name="Text Placeholder 2"/>
          <p:cNvSpPr>
            <a:spLocks noGrp="1"/>
          </p:cNvSpPr>
          <p:nvPr>
            <p:ph type="body" sz="quarter" idx="10"/>
          </p:nvPr>
        </p:nvSpPr>
        <p:spPr>
          <a:xfrm>
            <a:off x="609600" y="1417639"/>
            <a:ext cx="10972800" cy="1638077"/>
          </a:xfrm>
        </p:spPr>
        <p:txBody>
          <a:bodyPr/>
          <a:lstStyle/>
          <a:p>
            <a:pPr marL="0" indent="0">
              <a:buNone/>
            </a:pPr>
            <a:r>
              <a:rPr lang="en-US" b="1" dirty="0" smtClean="0"/>
              <a:t>Death certificates might underestimate HCV mortality</a:t>
            </a:r>
          </a:p>
          <a:p>
            <a:pPr marL="0" indent="0">
              <a:buNone/>
            </a:pPr>
            <a:endParaRPr lang="en-US" b="1" dirty="0"/>
          </a:p>
          <a:p>
            <a:pPr marL="0" indent="0">
              <a:buNone/>
            </a:pPr>
            <a:r>
              <a:rPr lang="en-US" b="1" dirty="0"/>
              <a:t>Representativeness of Northwest Tribal Registry</a:t>
            </a:r>
          </a:p>
          <a:p>
            <a:pPr marL="0" indent="0">
              <a:buNone/>
            </a:pPr>
            <a:endParaRPr lang="en-US" b="1" dirty="0" smtClean="0"/>
          </a:p>
          <a:p>
            <a:pPr marL="0" indent="0">
              <a:buNone/>
            </a:pPr>
            <a:endParaRPr lang="en-US" dirty="0"/>
          </a:p>
        </p:txBody>
      </p:sp>
    </p:spTree>
    <p:extLst>
      <p:ext uri="{BB962C8B-B14F-4D97-AF65-F5344CB8AC3E}">
        <p14:creationId xmlns:p14="http://schemas.microsoft.com/office/powerpoint/2010/main" val="2451135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Strengths</a:t>
            </a:r>
            <a:endParaRPr lang="en-US" dirty="0">
              <a:solidFill>
                <a:srgbClr val="000000"/>
              </a:solidFill>
            </a:endParaRPr>
          </a:p>
        </p:txBody>
      </p:sp>
      <p:sp>
        <p:nvSpPr>
          <p:cNvPr id="3" name="Text Placeholder 2"/>
          <p:cNvSpPr>
            <a:spLocks noGrp="1"/>
          </p:cNvSpPr>
          <p:nvPr>
            <p:ph type="body" sz="quarter" idx="10"/>
          </p:nvPr>
        </p:nvSpPr>
        <p:spPr>
          <a:xfrm>
            <a:off x="609601" y="1545167"/>
            <a:ext cx="5930900" cy="4455584"/>
          </a:xfrm>
        </p:spPr>
        <p:txBody>
          <a:bodyPr/>
          <a:lstStyle/>
          <a:p>
            <a:pPr>
              <a:buClrTx/>
            </a:pPr>
            <a:r>
              <a:rPr lang="en-US" b="1" dirty="0" smtClean="0">
                <a:solidFill>
                  <a:srgbClr val="000000"/>
                </a:solidFill>
              </a:rPr>
              <a:t>Regional analysis</a:t>
            </a:r>
          </a:p>
          <a:p>
            <a:pPr marL="0" indent="0">
              <a:buClrTx/>
              <a:buNone/>
            </a:pPr>
            <a:endParaRPr lang="en-US" b="1" dirty="0" smtClean="0">
              <a:solidFill>
                <a:srgbClr val="000000"/>
              </a:solidFill>
            </a:endParaRPr>
          </a:p>
          <a:p>
            <a:pPr>
              <a:buClrTx/>
            </a:pPr>
            <a:r>
              <a:rPr lang="en-US" b="1" dirty="0" smtClean="0">
                <a:solidFill>
                  <a:srgbClr val="000000"/>
                </a:solidFill>
              </a:rPr>
              <a:t>Data source</a:t>
            </a:r>
            <a:endParaRPr lang="en-US" b="1" dirty="0">
              <a:solidFill>
                <a:srgbClr val="000000"/>
              </a:solidFill>
            </a:endParaRPr>
          </a:p>
        </p:txBody>
      </p:sp>
      <p:grpSp>
        <p:nvGrpSpPr>
          <p:cNvPr id="6" name="Group 5"/>
          <p:cNvGrpSpPr/>
          <p:nvPr/>
        </p:nvGrpSpPr>
        <p:grpSpPr>
          <a:xfrm>
            <a:off x="4013202" y="2301305"/>
            <a:ext cx="8033297" cy="4149608"/>
            <a:chOff x="-172603" y="1426247"/>
            <a:chExt cx="7211612" cy="3486574"/>
          </a:xfrm>
        </p:grpSpPr>
        <p:pic>
          <p:nvPicPr>
            <p:cNvPr id="7" name="Picture 6"/>
            <p:cNvPicPr>
              <a:picLocks noChangeAspect="1"/>
            </p:cNvPicPr>
            <p:nvPr/>
          </p:nvPicPr>
          <p:blipFill>
            <a:blip r:embed="rId3"/>
            <a:stretch>
              <a:fillRect/>
            </a:stretch>
          </p:blipFill>
          <p:spPr>
            <a:xfrm>
              <a:off x="4937812" y="2298111"/>
              <a:ext cx="2101197" cy="1329115"/>
            </a:xfrm>
            <a:prstGeom prst="rect">
              <a:avLst/>
            </a:prstGeom>
            <a:ln w="38100" cap="sq">
              <a:noFill/>
              <a:prstDash val="solid"/>
              <a:miter lim="800000"/>
            </a:ln>
            <a:effectLst/>
          </p:spPr>
        </p:pic>
        <p:sp>
          <p:nvSpPr>
            <p:cNvPr id="8" name="Rectangle 7"/>
            <p:cNvSpPr/>
            <p:nvPr/>
          </p:nvSpPr>
          <p:spPr>
            <a:xfrm>
              <a:off x="4976247" y="2336211"/>
              <a:ext cx="539745" cy="445089"/>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C000"/>
                </a:solidFill>
              </a:endParaRPr>
            </a:p>
          </p:txBody>
        </p:sp>
        <p:cxnSp>
          <p:nvCxnSpPr>
            <p:cNvPr id="9" name="Straight Connector 8"/>
            <p:cNvCxnSpPr/>
            <p:nvPr/>
          </p:nvCxnSpPr>
          <p:spPr>
            <a:xfrm flipH="1" flipV="1">
              <a:off x="4542195" y="1426247"/>
              <a:ext cx="434054" cy="90996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542195" y="2781300"/>
              <a:ext cx="434054" cy="213152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635" t="2956" r="1024" b="2436"/>
            <a:stretch/>
          </p:blipFill>
          <p:spPr>
            <a:xfrm>
              <a:off x="-172603" y="1426247"/>
              <a:ext cx="4714800" cy="3486574"/>
            </a:xfrm>
            <a:prstGeom prst="rect">
              <a:avLst/>
            </a:prstGeom>
            <a:ln>
              <a:solidFill>
                <a:srgbClr val="000000"/>
              </a:solidFill>
            </a:ln>
          </p:spPr>
        </p:pic>
      </p:grpSp>
    </p:spTree>
    <p:extLst>
      <p:ext uri="{BB962C8B-B14F-4D97-AF65-F5344CB8AC3E}">
        <p14:creationId xmlns:p14="http://schemas.microsoft.com/office/powerpoint/2010/main" val="1731433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Conclusion</a:t>
            </a:r>
            <a:endParaRPr lang="en-US" dirty="0">
              <a:solidFill>
                <a:srgbClr val="000000"/>
              </a:solidFill>
            </a:endParaRPr>
          </a:p>
        </p:txBody>
      </p:sp>
      <p:sp>
        <p:nvSpPr>
          <p:cNvPr id="3" name="Text Placeholder 2"/>
          <p:cNvSpPr>
            <a:spLocks noGrp="1"/>
          </p:cNvSpPr>
          <p:nvPr>
            <p:ph type="body" sz="quarter" idx="10"/>
          </p:nvPr>
        </p:nvSpPr>
        <p:spPr/>
        <p:txBody>
          <a:bodyPr/>
          <a:lstStyle/>
          <a:p>
            <a:pPr>
              <a:buClrTx/>
            </a:pPr>
            <a:r>
              <a:rPr lang="en-US" b="1" dirty="0" smtClean="0">
                <a:solidFill>
                  <a:srgbClr val="000000"/>
                </a:solidFill>
              </a:rPr>
              <a:t>HCV-related mortality is greater among AI/AN compared to NHW</a:t>
            </a:r>
          </a:p>
          <a:p>
            <a:pPr marL="0" indent="0">
              <a:buClrTx/>
              <a:buNone/>
            </a:pPr>
            <a:endParaRPr lang="en-US" b="1" dirty="0" smtClean="0">
              <a:solidFill>
                <a:srgbClr val="000000"/>
              </a:solidFill>
            </a:endParaRPr>
          </a:p>
          <a:p>
            <a:pPr>
              <a:buClrTx/>
            </a:pPr>
            <a:r>
              <a:rPr lang="en-US" b="1" dirty="0" smtClean="0">
                <a:solidFill>
                  <a:srgbClr val="000000"/>
                </a:solidFill>
              </a:rPr>
              <a:t>Health disparity persists over time</a:t>
            </a:r>
            <a:endParaRPr lang="en-US" b="1" dirty="0">
              <a:solidFill>
                <a:srgbClr val="000000"/>
              </a:solidFill>
            </a:endParaRPr>
          </a:p>
        </p:txBody>
      </p:sp>
    </p:spTree>
    <p:extLst>
      <p:ext uri="{BB962C8B-B14F-4D97-AF65-F5344CB8AC3E}">
        <p14:creationId xmlns:p14="http://schemas.microsoft.com/office/powerpoint/2010/main" val="2236872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National Viral Hepatitis Action Plan 2017-2020</a:t>
            </a:r>
            <a:endParaRPr lang="en-US" dirty="0">
              <a:solidFill>
                <a:srgbClr val="000000"/>
              </a:solidFill>
            </a:endParaRPr>
          </a:p>
        </p:txBody>
      </p:sp>
      <p:pic>
        <p:nvPicPr>
          <p:cNvPr id="5" name="Picture 4"/>
          <p:cNvPicPr>
            <a:picLocks noChangeAspect="1"/>
          </p:cNvPicPr>
          <p:nvPr/>
        </p:nvPicPr>
        <p:blipFill>
          <a:blip r:embed="rId3"/>
          <a:stretch>
            <a:fillRect/>
          </a:stretch>
        </p:blipFill>
        <p:spPr>
          <a:xfrm>
            <a:off x="772282" y="1947587"/>
            <a:ext cx="10481248" cy="3123144"/>
          </a:xfrm>
          <a:prstGeom prst="rect">
            <a:avLst/>
          </a:prstGeom>
        </p:spPr>
      </p:pic>
      <p:sp>
        <p:nvSpPr>
          <p:cNvPr id="4" name="TextBox 3"/>
          <p:cNvSpPr txBox="1"/>
          <p:nvPr/>
        </p:nvSpPr>
        <p:spPr>
          <a:xfrm>
            <a:off x="1242647" y="5600681"/>
            <a:ext cx="9706708" cy="461665"/>
          </a:xfrm>
          <a:prstGeom prst="rect">
            <a:avLst/>
          </a:prstGeom>
          <a:noFill/>
        </p:spPr>
        <p:txBody>
          <a:bodyPr wrap="square" rtlCol="0">
            <a:spAutoFit/>
          </a:bodyPr>
          <a:lstStyle/>
          <a:p>
            <a:pPr algn="ctr" eaLnBrk="0" fontAlgn="base" hangingPunct="0">
              <a:spcBef>
                <a:spcPct val="0"/>
              </a:spcBef>
              <a:spcAft>
                <a:spcPct val="0"/>
              </a:spcAft>
            </a:pPr>
            <a:r>
              <a:rPr lang="en-US" sz="2400" b="1" dirty="0">
                <a:solidFill>
                  <a:srgbClr val="000000"/>
                </a:solidFill>
                <a:latin typeface="Calibri" panose="020F0502020204030204" pitchFamily="34" charset="0"/>
              </a:rPr>
              <a:t>“Expanded access to diagnosis, treatment, and cure”</a:t>
            </a:r>
          </a:p>
        </p:txBody>
      </p:sp>
    </p:spTree>
    <p:extLst>
      <p:ext uri="{BB962C8B-B14F-4D97-AF65-F5344CB8AC3E}">
        <p14:creationId xmlns:p14="http://schemas.microsoft.com/office/powerpoint/2010/main" val="1781218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Recommendations</a:t>
            </a:r>
            <a:endParaRPr lang="en-US" dirty="0">
              <a:solidFill>
                <a:srgbClr val="000000"/>
              </a:solidFill>
            </a:endParaRPr>
          </a:p>
        </p:txBody>
      </p:sp>
      <p:sp>
        <p:nvSpPr>
          <p:cNvPr id="3" name="Text Placeholder 2"/>
          <p:cNvSpPr>
            <a:spLocks noGrp="1"/>
          </p:cNvSpPr>
          <p:nvPr>
            <p:ph type="body" sz="quarter" idx="10"/>
          </p:nvPr>
        </p:nvSpPr>
        <p:spPr>
          <a:xfrm>
            <a:off x="609600" y="1545167"/>
            <a:ext cx="7859949" cy="4455584"/>
          </a:xfrm>
        </p:spPr>
        <p:txBody>
          <a:bodyPr/>
          <a:lstStyle/>
          <a:p>
            <a:pPr marL="0" indent="0">
              <a:buNone/>
            </a:pPr>
            <a:r>
              <a:rPr lang="en-US" b="1" dirty="0" smtClean="0"/>
              <a:t>Prevent new HCV infection and transmission through harm reduction programs</a:t>
            </a:r>
          </a:p>
          <a:p>
            <a:pPr marL="0" indent="0">
              <a:buNone/>
            </a:pPr>
            <a:endParaRPr lang="en-US" b="1" dirty="0"/>
          </a:p>
          <a:p>
            <a:pPr marL="0" indent="0">
              <a:buNone/>
            </a:pPr>
            <a:r>
              <a:rPr lang="en-US" b="1" dirty="0" smtClean="0"/>
              <a:t>Expand access to HCV screening and treatment for American Indians and Alaska Natives</a:t>
            </a:r>
          </a:p>
          <a:p>
            <a:pPr marL="0" indent="0">
              <a:buNone/>
            </a:pPr>
            <a:endParaRPr lang="en-US" b="1" dirty="0"/>
          </a:p>
          <a:p>
            <a:pPr marL="0" indent="0">
              <a:buNone/>
            </a:pPr>
            <a:r>
              <a:rPr lang="en-US" b="1" dirty="0" smtClean="0"/>
              <a:t>Support providers in the Northwest in treating HCV</a:t>
            </a:r>
          </a:p>
        </p:txBody>
      </p:sp>
      <p:pic>
        <p:nvPicPr>
          <p:cNvPr id="5" name="Picture 4"/>
          <p:cNvPicPr>
            <a:picLocks noChangeAspect="1"/>
          </p:cNvPicPr>
          <p:nvPr/>
        </p:nvPicPr>
        <p:blipFill>
          <a:blip r:embed="rId3"/>
          <a:stretch>
            <a:fillRect/>
          </a:stretch>
        </p:blipFill>
        <p:spPr>
          <a:xfrm>
            <a:off x="8722467" y="1683382"/>
            <a:ext cx="3238027" cy="4317369"/>
          </a:xfrm>
          <a:prstGeom prst="rect">
            <a:avLst/>
          </a:prstGeom>
          <a:ln w="12700">
            <a:solidFill>
              <a:srgbClr val="000000"/>
            </a:solidFill>
          </a:ln>
        </p:spPr>
      </p:pic>
      <p:sp>
        <p:nvSpPr>
          <p:cNvPr id="7" name="TextBox 6"/>
          <p:cNvSpPr txBox="1"/>
          <p:nvPr/>
        </p:nvSpPr>
        <p:spPr>
          <a:xfrm>
            <a:off x="8722467" y="6000751"/>
            <a:ext cx="2698983" cy="297454"/>
          </a:xfrm>
          <a:prstGeom prst="rect">
            <a:avLst/>
          </a:prstGeom>
          <a:noFill/>
        </p:spPr>
        <p:txBody>
          <a:bodyPr wrap="square" rtlCol="0">
            <a:spAutoFit/>
          </a:bodyPr>
          <a:lstStyle/>
          <a:p>
            <a:pPr eaLnBrk="0" fontAlgn="base" hangingPunct="0">
              <a:spcBef>
                <a:spcPct val="0"/>
              </a:spcBef>
              <a:spcAft>
                <a:spcPct val="0"/>
              </a:spcAft>
            </a:pPr>
            <a:r>
              <a:rPr lang="en-US" sz="1333" dirty="0">
                <a:solidFill>
                  <a:srgbClr val="000000"/>
                </a:solidFill>
                <a:latin typeface="Calibri" panose="020F0502020204030204" pitchFamily="34" charset="0"/>
              </a:rPr>
              <a:t>Photo credit: Erik Kakuska</a:t>
            </a:r>
          </a:p>
        </p:txBody>
      </p:sp>
    </p:spTree>
    <p:extLst>
      <p:ext uri="{BB962C8B-B14F-4D97-AF65-F5344CB8AC3E}">
        <p14:creationId xmlns:p14="http://schemas.microsoft.com/office/powerpoint/2010/main" val="1618734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Hepatitis C Virus (HCV) Infection</a:t>
            </a:r>
            <a:endParaRPr lang="en-US" dirty="0">
              <a:solidFill>
                <a:srgbClr val="000000"/>
              </a:solidFill>
            </a:endParaRPr>
          </a:p>
        </p:txBody>
      </p:sp>
      <p:pic>
        <p:nvPicPr>
          <p:cNvPr id="23" name="Picture 2" descr="This graphic shows the time course for the natural history of chronic hepatitis C infection. Following initial HCV infection, there is typically a lag of 20 to 25 years before cirrhosis develops.&lt;div&gt;&lt;/div&g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567" y="1562435"/>
            <a:ext cx="6992029" cy="393301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469652" y="3209476"/>
            <a:ext cx="3215353" cy="24307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C000"/>
              </a:solidFill>
            </a:endParaRPr>
          </a:p>
        </p:txBody>
      </p:sp>
    </p:spTree>
    <p:extLst>
      <p:ext uri="{BB962C8B-B14F-4D97-AF65-F5344CB8AC3E}">
        <p14:creationId xmlns:p14="http://schemas.microsoft.com/office/powerpoint/2010/main" val="1741504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3"/>
          <p:cNvSpPr>
            <a:spLocks noGrp="1"/>
          </p:cNvSpPr>
          <p:nvPr>
            <p:ph type="title"/>
          </p:nvPr>
        </p:nvSpPr>
        <p:spPr>
          <a:xfrm>
            <a:off x="609600" y="282840"/>
            <a:ext cx="10972800" cy="694865"/>
          </a:xfrm>
        </p:spPr>
        <p:txBody>
          <a:bodyPr/>
          <a:lstStyle/>
          <a:p>
            <a:r>
              <a:rPr lang="en-US" altLang="en-US" dirty="0" smtClean="0"/>
              <a:t>Acknowledgments</a:t>
            </a:r>
            <a:endParaRPr lang="en-US" altLang="en-US" dirty="0"/>
          </a:p>
        </p:txBody>
      </p:sp>
      <p:sp>
        <p:nvSpPr>
          <p:cNvPr id="9" name="Text Placeholder 2"/>
          <p:cNvSpPr>
            <a:spLocks noGrp="1"/>
          </p:cNvSpPr>
          <p:nvPr>
            <p:ph type="body" sz="quarter" idx="10"/>
          </p:nvPr>
        </p:nvSpPr>
        <p:spPr>
          <a:xfrm>
            <a:off x="609599" y="1740702"/>
            <a:ext cx="3581045" cy="4027391"/>
          </a:xfrm>
        </p:spPr>
        <p:txBody>
          <a:bodyPr/>
          <a:lstStyle/>
          <a:p>
            <a:r>
              <a:rPr lang="en-US" sz="2133" b="1" u="sng" dirty="0"/>
              <a:t>IHS</a:t>
            </a:r>
          </a:p>
          <a:p>
            <a:r>
              <a:rPr lang="en-US" sz="2133" b="1" dirty="0"/>
              <a:t>CAPT Tom Weiser, MD, MPH*</a:t>
            </a:r>
            <a:endParaRPr lang="en-US" sz="2133" b="1" u="sng" dirty="0"/>
          </a:p>
          <a:p>
            <a:endParaRPr lang="en-US" sz="2133" b="1" u="sng" dirty="0"/>
          </a:p>
          <a:p>
            <a:r>
              <a:rPr lang="en-US" sz="2133" b="1" u="sng" dirty="0"/>
              <a:t>NPAIHB/NWTEC</a:t>
            </a:r>
          </a:p>
          <a:p>
            <a:r>
              <a:rPr lang="en-US" sz="2133" b="1" dirty="0"/>
              <a:t>Tom Becker, MD, PhD</a:t>
            </a:r>
          </a:p>
          <a:p>
            <a:r>
              <a:rPr lang="en-US" sz="2133" b="1" dirty="0"/>
              <a:t>Victoria Warren-Mears, PhD</a:t>
            </a:r>
          </a:p>
          <a:p>
            <a:r>
              <a:rPr lang="en-US" sz="2133" b="1" dirty="0"/>
              <a:t>Sujata Joshi, MSPH*</a:t>
            </a:r>
          </a:p>
          <a:p>
            <a:r>
              <a:rPr lang="en-US" sz="2133" b="1" dirty="0"/>
              <a:t>Jessica Leston, MPH</a:t>
            </a:r>
          </a:p>
          <a:p>
            <a:r>
              <a:rPr lang="en-US" sz="2133" b="1" dirty="0"/>
              <a:t>David </a:t>
            </a:r>
            <a:r>
              <a:rPr lang="en-US" sz="2133" b="1" dirty="0" smtClean="0"/>
              <a:t>Stephens, BSN, RN</a:t>
            </a:r>
            <a:endParaRPr lang="en-US" sz="2133" b="1" dirty="0"/>
          </a:p>
          <a:p>
            <a:r>
              <a:rPr lang="en-US" sz="1467" b="1" dirty="0"/>
              <a:t>*co-authors</a:t>
            </a:r>
          </a:p>
          <a:p>
            <a:endParaRPr lang="en-US" sz="2133" b="1"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15101"/>
            <a:ext cx="254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7270466" y="5436807"/>
            <a:ext cx="4921535" cy="1388325"/>
          </a:xfrm>
          <a:prstGeom prst="rect">
            <a:avLst/>
          </a:prstGeom>
          <a:ln>
            <a:noFill/>
          </a:ln>
        </p:spPr>
      </p:pic>
      <p:sp>
        <p:nvSpPr>
          <p:cNvPr id="10" name="Text Placeholder 2"/>
          <p:cNvSpPr txBox="1">
            <a:spLocks/>
          </p:cNvSpPr>
          <p:nvPr/>
        </p:nvSpPr>
        <p:spPr bwMode="auto">
          <a:xfrm>
            <a:off x="4362272" y="1687745"/>
            <a:ext cx="3467455" cy="349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0088B7"/>
              </a:buClr>
              <a:buFont typeface="Wingdings" panose="05000000000000000000" pitchFamily="2" charset="2"/>
              <a:buChar char="§"/>
              <a:defRPr sz="2000" kern="1200">
                <a:solidFill>
                  <a:srgbClr val="00213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3D6C2A"/>
              </a:buClr>
              <a:buFont typeface="Arial" panose="020B0604020202020204" pitchFamily="34" charset="0"/>
              <a:buChar char="–"/>
              <a:defRPr sz="2000" kern="1200">
                <a:solidFill>
                  <a:srgbClr val="00213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7A003C"/>
              </a:buClr>
              <a:buFont typeface="Arial" panose="020B0604020202020204" pitchFamily="34" charset="0"/>
              <a:buChar char="•"/>
              <a:defRPr sz="2000" kern="1200">
                <a:solidFill>
                  <a:srgbClr val="00213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133" b="1" u="sng" dirty="0"/>
              <a:t>CDC</a:t>
            </a:r>
          </a:p>
          <a:p>
            <a:pPr marL="0" indent="0">
              <a:buNone/>
            </a:pPr>
            <a:r>
              <a:rPr lang="en-US" sz="2133" b="1" dirty="0"/>
              <a:t>Larry Cohen, MD, MPH</a:t>
            </a:r>
          </a:p>
          <a:p>
            <a:pPr marL="0" indent="0">
              <a:buNone/>
            </a:pPr>
            <a:r>
              <a:rPr lang="en-US" sz="2133" b="1" dirty="0"/>
              <a:t>Byron Robinson, PhD</a:t>
            </a:r>
          </a:p>
          <a:p>
            <a:pPr marL="0" indent="0">
              <a:buNone/>
            </a:pPr>
            <a:r>
              <a:rPr lang="en-US" sz="2133" b="1" dirty="0"/>
              <a:t>Scott Holmberg, MD, MPH</a:t>
            </a:r>
          </a:p>
          <a:p>
            <a:pPr marL="0" indent="0">
              <a:buNone/>
            </a:pPr>
            <a:r>
              <a:rPr lang="en-US" sz="2133" b="1" dirty="0"/>
              <a:t>Kathleen Ly, MPH</a:t>
            </a:r>
          </a:p>
          <a:p>
            <a:pPr marL="0" indent="0">
              <a:buNone/>
            </a:pPr>
            <a:endParaRPr lang="en-US" sz="2133" b="1" dirty="0"/>
          </a:p>
          <a:p>
            <a:pPr marL="0" indent="0">
              <a:buNone/>
            </a:pPr>
            <a:r>
              <a:rPr lang="en-US" sz="2133" b="1" u="sng" dirty="0"/>
              <a:t>Photo credits:</a:t>
            </a:r>
          </a:p>
          <a:p>
            <a:pPr marL="0" indent="0">
              <a:buNone/>
            </a:pPr>
            <a:r>
              <a:rPr lang="en-US" sz="2133" b="1" dirty="0"/>
              <a:t>Erik Kakuska (NPAIHB)</a:t>
            </a:r>
          </a:p>
          <a:p>
            <a:pPr marL="0" indent="0">
              <a:buNone/>
            </a:pPr>
            <a:r>
              <a:rPr lang="en-US" sz="2133" b="1" dirty="0"/>
              <a:t>NPAIHB</a:t>
            </a:r>
          </a:p>
          <a:p>
            <a:pPr marL="0" indent="0">
              <a:buNone/>
            </a:pPr>
            <a:endParaRPr lang="en-US" sz="2133" b="1" dirty="0"/>
          </a:p>
        </p:txBody>
      </p:sp>
      <p:sp>
        <p:nvSpPr>
          <p:cNvPr id="11" name="TextBox 10"/>
          <p:cNvSpPr txBox="1"/>
          <p:nvPr/>
        </p:nvSpPr>
        <p:spPr>
          <a:xfrm>
            <a:off x="609599" y="5897720"/>
            <a:ext cx="6070600" cy="738664"/>
          </a:xfrm>
          <a:prstGeom prst="rect">
            <a:avLst/>
          </a:prstGeom>
          <a:noFill/>
        </p:spPr>
        <p:txBody>
          <a:bodyPr wrap="square" rtlCol="0">
            <a:spAutoFit/>
          </a:bodyPr>
          <a:lstStyle/>
          <a:p>
            <a:pPr eaLnBrk="0" fontAlgn="base" hangingPunct="0">
              <a:spcBef>
                <a:spcPct val="0"/>
              </a:spcBef>
              <a:spcAft>
                <a:spcPct val="0"/>
              </a:spcAft>
            </a:pPr>
            <a:r>
              <a:rPr lang="en-US" sz="1400" i="1" dirty="0">
                <a:solidFill>
                  <a:srgbClr val="000000"/>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
        <p:nvSpPr>
          <p:cNvPr id="14" name="TextBox 13"/>
          <p:cNvSpPr txBox="1"/>
          <p:nvPr/>
        </p:nvSpPr>
        <p:spPr>
          <a:xfrm>
            <a:off x="8012013" y="1963960"/>
            <a:ext cx="4179987" cy="1241430"/>
          </a:xfrm>
          <a:prstGeom prst="rect">
            <a:avLst/>
          </a:prstGeom>
          <a:noFill/>
        </p:spPr>
        <p:txBody>
          <a:bodyPr wrap="square" rtlCol="0">
            <a:spAutoFit/>
          </a:bodyPr>
          <a:lstStyle/>
          <a:p>
            <a:pPr algn="ctr" eaLnBrk="0" fontAlgn="base" hangingPunct="0">
              <a:spcBef>
                <a:spcPct val="0"/>
              </a:spcBef>
              <a:spcAft>
                <a:spcPct val="0"/>
              </a:spcAft>
            </a:pPr>
            <a:r>
              <a:rPr lang="en-US" sz="2667" b="1" dirty="0">
                <a:solidFill>
                  <a:srgbClr val="000000"/>
                </a:solidFill>
                <a:latin typeface="Calibri" panose="020F0502020204030204" pitchFamily="34" charset="0"/>
              </a:rPr>
              <a:t>Contact:</a:t>
            </a:r>
            <a:endParaRPr lang="en-US" sz="2400" dirty="0">
              <a:solidFill>
                <a:srgbClr val="000000"/>
              </a:solidFill>
              <a:latin typeface="Calibri" panose="020F0502020204030204" pitchFamily="34" charset="0"/>
            </a:endParaRPr>
          </a:p>
          <a:p>
            <a:pPr algn="ctr" eaLnBrk="0" fontAlgn="base" hangingPunct="0">
              <a:spcBef>
                <a:spcPct val="0"/>
              </a:spcBef>
              <a:spcAft>
                <a:spcPct val="0"/>
              </a:spcAft>
            </a:pPr>
            <a:r>
              <a:rPr lang="en-US" sz="2400" dirty="0">
                <a:solidFill>
                  <a:srgbClr val="000000"/>
                </a:solidFill>
                <a:latin typeface="Calibri" panose="020F0502020204030204" pitchFamily="34" charset="0"/>
              </a:rPr>
              <a:t>Sarah Hatcher</a:t>
            </a:r>
          </a:p>
          <a:p>
            <a:pPr algn="ctr" eaLnBrk="0" fontAlgn="base" hangingPunct="0">
              <a:spcBef>
                <a:spcPct val="0"/>
              </a:spcBef>
              <a:spcAft>
                <a:spcPct val="0"/>
              </a:spcAft>
            </a:pPr>
            <a:r>
              <a:rPr lang="en-US" sz="2400" dirty="0" smtClean="0">
                <a:solidFill>
                  <a:srgbClr val="000000"/>
                </a:solidFill>
                <a:latin typeface="Calibri" panose="020F0502020204030204" pitchFamily="34" charset="0"/>
                <a:hlinkClick r:id="rId5"/>
              </a:rPr>
              <a:t>shatcher@npaihb.org</a:t>
            </a:r>
            <a:r>
              <a:rPr lang="en-US" sz="2400" dirty="0" smtClean="0">
                <a:solidFill>
                  <a:srgbClr val="000000"/>
                </a:solidFill>
                <a:latin typeface="Calibri" panose="020F0502020204030204" pitchFamily="34" charset="0"/>
              </a:rPr>
              <a:t> </a:t>
            </a:r>
            <a:endParaRPr lang="en-US" sz="2400" dirty="0">
              <a:solidFill>
                <a:srgbClr val="000000"/>
              </a:solidFill>
              <a:latin typeface="Calibri" panose="020F0502020204030204" pitchFamily="34" charset="0"/>
            </a:endParaRPr>
          </a:p>
        </p:txBody>
      </p:sp>
      <p:sp>
        <p:nvSpPr>
          <p:cNvPr id="2" name="TextBox 1"/>
          <p:cNvSpPr txBox="1"/>
          <p:nvPr/>
        </p:nvSpPr>
        <p:spPr>
          <a:xfrm>
            <a:off x="520504" y="1083772"/>
            <a:ext cx="7005711" cy="369332"/>
          </a:xfrm>
          <a:prstGeom prst="rect">
            <a:avLst/>
          </a:prstGeom>
          <a:noFill/>
        </p:spPr>
        <p:txBody>
          <a:bodyPr wrap="square" rtlCol="0">
            <a:spAutoFit/>
          </a:bodyPr>
          <a:lstStyle/>
          <a:p>
            <a:r>
              <a:rPr lang="en-US" b="1" dirty="0" smtClean="0">
                <a:solidFill>
                  <a:srgbClr val="000000"/>
                </a:solidFill>
                <a:latin typeface="Calibri" panose="020F0502020204030204" pitchFamily="34" charset="0"/>
              </a:rPr>
              <a:t>Patients and families of the Tribes </a:t>
            </a:r>
            <a:r>
              <a:rPr lang="en-US" b="1" dirty="0">
                <a:solidFill>
                  <a:srgbClr val="000000"/>
                </a:solidFill>
                <a:latin typeface="Calibri" panose="020F0502020204030204" pitchFamily="34" charset="0"/>
              </a:rPr>
              <a:t>of Idaho, Oregon, and </a:t>
            </a:r>
            <a:r>
              <a:rPr lang="en-US" b="1" dirty="0" smtClean="0">
                <a:solidFill>
                  <a:srgbClr val="000000"/>
                </a:solidFill>
                <a:latin typeface="Calibri" panose="020F0502020204030204" pitchFamily="34" charset="0"/>
              </a:rPr>
              <a:t>Washington.</a:t>
            </a:r>
            <a:endParaRPr lang="en-US"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300503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98689"/>
            <a:ext cx="10972800" cy="1143000"/>
          </a:xfrm>
        </p:spPr>
        <p:txBody>
          <a:bodyPr anchor="b"/>
          <a:lstStyle/>
          <a:p>
            <a:r>
              <a:rPr lang="en-US" dirty="0" smtClean="0"/>
              <a:t>Image sources</a:t>
            </a:r>
            <a:endParaRPr lang="en-US" dirty="0"/>
          </a:p>
        </p:txBody>
      </p:sp>
      <p:pic>
        <p:nvPicPr>
          <p:cNvPr id="4" name="Picture 3"/>
          <p:cNvPicPr>
            <a:picLocks noChangeAspect="1"/>
          </p:cNvPicPr>
          <p:nvPr/>
        </p:nvPicPr>
        <p:blipFill>
          <a:blip r:embed="rId3"/>
          <a:stretch>
            <a:fillRect/>
          </a:stretch>
        </p:blipFill>
        <p:spPr>
          <a:xfrm>
            <a:off x="7387989" y="598690"/>
            <a:ext cx="4194412" cy="5584420"/>
          </a:xfrm>
          <a:prstGeom prst="rect">
            <a:avLst/>
          </a:prstGeom>
        </p:spPr>
      </p:pic>
      <p:sp>
        <p:nvSpPr>
          <p:cNvPr id="3" name="TextBox 2"/>
          <p:cNvSpPr txBox="1"/>
          <p:nvPr/>
        </p:nvSpPr>
        <p:spPr>
          <a:xfrm>
            <a:off x="736599" y="1993900"/>
            <a:ext cx="6007100" cy="1405256"/>
          </a:xfrm>
          <a:prstGeom prst="rect">
            <a:avLst/>
          </a:prstGeom>
          <a:noFill/>
        </p:spPr>
        <p:txBody>
          <a:bodyPr wrap="square" rtlCol="0">
            <a:spAutoFit/>
          </a:bodyPr>
          <a:lstStyle/>
          <a:p>
            <a:pPr marL="380990" indent="-380990" eaLnBrk="0" fontAlgn="base" hangingPunct="0">
              <a:spcBef>
                <a:spcPct val="0"/>
              </a:spcBef>
              <a:spcAft>
                <a:spcPct val="0"/>
              </a:spcAft>
              <a:buFont typeface="Wingdings" panose="05000000000000000000" pitchFamily="2" charset="2"/>
              <a:buChar char="§"/>
            </a:pPr>
            <a:r>
              <a:rPr lang="en-US" sz="2133" b="1" dirty="0">
                <a:solidFill>
                  <a:srgbClr val="000000"/>
                </a:solidFill>
                <a:latin typeface="Calibri" panose="020F0502020204030204" pitchFamily="34" charset="0"/>
              </a:rPr>
              <a:t>University of Washington, Hepatitis C Online</a:t>
            </a:r>
          </a:p>
          <a:p>
            <a:pPr marL="380990" indent="-380990" eaLnBrk="0" fontAlgn="base" hangingPunct="0">
              <a:spcBef>
                <a:spcPct val="0"/>
              </a:spcBef>
              <a:spcAft>
                <a:spcPct val="0"/>
              </a:spcAft>
              <a:buFont typeface="Wingdings" panose="05000000000000000000" pitchFamily="2" charset="2"/>
              <a:buChar char="§"/>
            </a:pPr>
            <a:r>
              <a:rPr lang="en-US" sz="2133" b="1" dirty="0">
                <a:solidFill>
                  <a:srgbClr val="000000"/>
                </a:solidFill>
                <a:latin typeface="Calibri" panose="020F0502020204030204" pitchFamily="34" charset="0"/>
              </a:rPr>
              <a:t>Department of Health and Human Services: </a:t>
            </a:r>
            <a:r>
              <a:rPr lang="en-US" sz="2133" b="1" dirty="0">
                <a:solidFill>
                  <a:srgbClr val="000000"/>
                </a:solidFill>
                <a:latin typeface="Calibri" panose="020F0502020204030204" pitchFamily="34" charset="0"/>
                <a:hlinkClick r:id="rId4"/>
              </a:rPr>
              <a:t>https://www.hhs.gov/about/budget/fy2017/budget-in-brief/ihs/index.html</a:t>
            </a:r>
            <a:r>
              <a:rPr lang="en-US" sz="2133" b="1"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2289278526"/>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pPr algn="l"/>
            <a:r>
              <a:rPr lang="en-US" dirty="0" smtClean="0"/>
              <a:t>HOW to expand HCV treatment for American Indian and Alaska Natives in the Northwest</a:t>
            </a:r>
            <a:endParaRPr lang="en-US" dirty="0"/>
          </a:p>
        </p:txBody>
      </p:sp>
      <p:sp>
        <p:nvSpPr>
          <p:cNvPr id="5" name="Subtitle 4"/>
          <p:cNvSpPr>
            <a:spLocks noGrp="1"/>
          </p:cNvSpPr>
          <p:nvPr>
            <p:ph type="subTitle" idx="1"/>
          </p:nvPr>
        </p:nvSpPr>
        <p:spPr/>
        <p:txBody>
          <a:bodyPr>
            <a:normAutofit/>
          </a:bodyPr>
          <a:lstStyle/>
          <a:p>
            <a:pPr algn="l"/>
            <a:r>
              <a:rPr lang="en-US" dirty="0" smtClean="0"/>
              <a:t>Jessica Leston, MPH and David Stephens, RN</a:t>
            </a:r>
          </a:p>
          <a:p>
            <a:pPr algn="l"/>
            <a:r>
              <a:rPr lang="en-US" dirty="0" smtClean="0"/>
              <a:t>Northwest Portland Area Indian Health Board</a:t>
            </a:r>
          </a:p>
          <a:p>
            <a:pPr algn="l"/>
            <a:r>
              <a:rPr lang="en-US" dirty="0" smtClean="0"/>
              <a:t>NPAIHB </a:t>
            </a:r>
            <a:r>
              <a:rPr lang="en-US" dirty="0"/>
              <a:t>QBM </a:t>
            </a:r>
            <a:r>
              <a:rPr lang="en-US" dirty="0" smtClean="0"/>
              <a:t>Meeting -April </a:t>
            </a:r>
            <a:r>
              <a:rPr lang="en-US" dirty="0"/>
              <a:t>18, 2017</a:t>
            </a:r>
          </a:p>
        </p:txBody>
      </p:sp>
      <p:pic>
        <p:nvPicPr>
          <p:cNvPr id="7" name="Picture 6"/>
          <p:cNvPicPr>
            <a:picLocks noChangeAspect="1"/>
          </p:cNvPicPr>
          <p:nvPr/>
        </p:nvPicPr>
        <p:blipFill>
          <a:blip r:embed="rId2"/>
          <a:stretch>
            <a:fillRect/>
          </a:stretch>
        </p:blipFill>
        <p:spPr>
          <a:xfrm>
            <a:off x="7270466" y="5436807"/>
            <a:ext cx="4921535" cy="1388325"/>
          </a:xfrm>
          <a:prstGeom prst="rect">
            <a:avLst/>
          </a:prstGeom>
          <a:ln>
            <a:noFill/>
          </a:ln>
        </p:spPr>
      </p:pic>
    </p:spTree>
    <p:extLst>
      <p:ext uri="{BB962C8B-B14F-4D97-AF65-F5344CB8AC3E}">
        <p14:creationId xmlns:p14="http://schemas.microsoft.com/office/powerpoint/2010/main" val="30590832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1244" y="-1"/>
            <a:ext cx="10289512" cy="7252855"/>
          </a:xfrm>
          <a:prstGeom prst="rect">
            <a:avLst/>
          </a:prstGeom>
        </p:spPr>
      </p:pic>
    </p:spTree>
    <p:extLst>
      <p:ext uri="{BB962C8B-B14F-4D97-AF65-F5344CB8AC3E}">
        <p14:creationId xmlns:p14="http://schemas.microsoft.com/office/powerpoint/2010/main" val="7721841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 - </a:t>
            </a:r>
            <a:endParaRPr lang="en-US" dirty="0"/>
          </a:p>
        </p:txBody>
      </p:sp>
      <p:sp>
        <p:nvSpPr>
          <p:cNvPr id="3" name="Content Placeholder 2"/>
          <p:cNvSpPr>
            <a:spLocks noGrp="1"/>
          </p:cNvSpPr>
          <p:nvPr>
            <p:ph idx="1"/>
          </p:nvPr>
        </p:nvSpPr>
        <p:spPr/>
        <p:txBody>
          <a:bodyPr/>
          <a:lstStyle/>
          <a:p>
            <a:r>
              <a:rPr lang="en-US" dirty="0" smtClean="0"/>
              <a:t>Expand access</a:t>
            </a:r>
          </a:p>
          <a:p>
            <a:r>
              <a:rPr lang="en-US" dirty="0" smtClean="0"/>
              <a:t>Support providers</a:t>
            </a:r>
          </a:p>
          <a:p>
            <a:r>
              <a:rPr lang="en-US" dirty="0" smtClean="0"/>
              <a:t>Themes from last CD call</a:t>
            </a:r>
          </a:p>
        </p:txBody>
      </p:sp>
    </p:spTree>
    <p:extLst>
      <p:ext uri="{BB962C8B-B14F-4D97-AF65-F5344CB8AC3E}">
        <p14:creationId xmlns:p14="http://schemas.microsoft.com/office/powerpoint/2010/main" val="24228483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Expand Access</a:t>
            </a:r>
            <a:endParaRPr lang="en-US" dirty="0"/>
          </a:p>
        </p:txBody>
      </p:sp>
      <p:sp>
        <p:nvSpPr>
          <p:cNvPr id="3" name="Content Placeholder 2"/>
          <p:cNvSpPr>
            <a:spLocks noGrp="1"/>
          </p:cNvSpPr>
          <p:nvPr>
            <p:ph idx="1"/>
          </p:nvPr>
        </p:nvSpPr>
        <p:spPr>
          <a:xfrm>
            <a:off x="838200" y="2824691"/>
            <a:ext cx="10515600" cy="1442508"/>
          </a:xfrm>
        </p:spPr>
        <p:txBody>
          <a:bodyPr/>
          <a:lstStyle/>
          <a:p>
            <a:pPr marL="0" indent="0">
              <a:lnSpc>
                <a:spcPct val="100000"/>
              </a:lnSpc>
              <a:spcBef>
                <a:spcPts val="0"/>
              </a:spcBef>
              <a:buNone/>
            </a:pPr>
            <a:r>
              <a:rPr lang="en-US" b="1" dirty="0">
                <a:solidFill>
                  <a:schemeClr val="accent1">
                    <a:lumMod val="50000"/>
                  </a:schemeClr>
                </a:solidFill>
              </a:rPr>
              <a:t>“We are responsible for each other and ourselves”</a:t>
            </a:r>
            <a:r>
              <a:rPr lang="en-US" dirty="0">
                <a:solidFill>
                  <a:schemeClr val="accent1">
                    <a:lumMod val="50000"/>
                  </a:schemeClr>
                </a:solidFill>
              </a:rPr>
              <a:t> – Alutiiq Cultural Value, Kodiak, AK, United States.</a:t>
            </a:r>
            <a:endParaRPr lang="en-US" i="1" dirty="0">
              <a:solidFill>
                <a:schemeClr val="accent1">
                  <a:lumMod val="50000"/>
                </a:schemeClr>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2959991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CMOP</a:t>
            </a:r>
            <a:endParaRPr lang="en-US" dirty="0"/>
          </a:p>
        </p:txBody>
      </p:sp>
      <p:pic>
        <p:nvPicPr>
          <p:cNvPr id="4" name="Content Placeholder 3"/>
          <p:cNvPicPr>
            <a:picLocks noGrp="1" noChangeAspect="1"/>
          </p:cNvPicPr>
          <p:nvPr>
            <p:ph idx="1"/>
          </p:nvPr>
        </p:nvPicPr>
        <p:blipFill>
          <a:blip r:embed="rId2"/>
          <a:stretch>
            <a:fillRect/>
          </a:stretch>
        </p:blipFill>
        <p:spPr>
          <a:xfrm>
            <a:off x="1369547" y="1825625"/>
            <a:ext cx="9452906" cy="4351338"/>
          </a:xfrm>
          <a:prstGeom prst="rect">
            <a:avLst/>
          </a:prstGeom>
        </p:spPr>
      </p:pic>
    </p:spTree>
    <p:extLst>
      <p:ext uri="{BB962C8B-B14F-4D97-AF65-F5344CB8AC3E}">
        <p14:creationId xmlns:p14="http://schemas.microsoft.com/office/powerpoint/2010/main" val="993301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 Support</a:t>
            </a:r>
            <a:endParaRPr lang="en-US" dirty="0"/>
          </a:p>
        </p:txBody>
      </p:sp>
      <p:sp>
        <p:nvSpPr>
          <p:cNvPr id="3" name="Content Placeholder 2"/>
          <p:cNvSpPr>
            <a:spLocks noGrp="1"/>
          </p:cNvSpPr>
          <p:nvPr>
            <p:ph idx="1"/>
          </p:nvPr>
        </p:nvSpPr>
        <p:spPr>
          <a:xfrm>
            <a:off x="838200" y="1825625"/>
            <a:ext cx="3929743" cy="4351338"/>
          </a:xfrm>
        </p:spPr>
        <p:txBody>
          <a:bodyPr>
            <a:normAutofit/>
          </a:bodyPr>
          <a:lstStyle/>
          <a:p>
            <a:pPr>
              <a:lnSpc>
                <a:spcPct val="100000"/>
              </a:lnSpc>
              <a:spcBef>
                <a:spcPts val="0"/>
              </a:spcBef>
            </a:pPr>
            <a:r>
              <a:rPr lang="en-US" dirty="0" smtClean="0"/>
              <a:t>I/T/U screening, treatment and management guidelines</a:t>
            </a:r>
          </a:p>
          <a:p>
            <a:pPr>
              <a:lnSpc>
                <a:spcPct val="100000"/>
              </a:lnSpc>
              <a:spcBef>
                <a:spcPts val="0"/>
              </a:spcBef>
            </a:pPr>
            <a:r>
              <a:rPr lang="en-US" dirty="0" smtClean="0"/>
              <a:t>Flow sheets</a:t>
            </a:r>
          </a:p>
          <a:p>
            <a:pPr>
              <a:lnSpc>
                <a:spcPct val="100000"/>
              </a:lnSpc>
              <a:spcBef>
                <a:spcPts val="0"/>
              </a:spcBef>
            </a:pPr>
            <a:r>
              <a:rPr lang="en-US" dirty="0" smtClean="0"/>
              <a:t>Decision trees</a:t>
            </a:r>
          </a:p>
          <a:p>
            <a:pPr>
              <a:lnSpc>
                <a:spcPct val="100000"/>
              </a:lnSpc>
              <a:spcBef>
                <a:spcPts val="0"/>
              </a:spcBef>
            </a:pPr>
            <a:r>
              <a:rPr lang="en-US" dirty="0" smtClean="0"/>
              <a:t>Treatment Checklists</a:t>
            </a:r>
          </a:p>
          <a:p>
            <a:pPr>
              <a:lnSpc>
                <a:spcPct val="100000"/>
              </a:lnSpc>
              <a:spcBef>
                <a:spcPts val="0"/>
              </a:spcBef>
            </a:pPr>
            <a:r>
              <a:rPr lang="en-US" dirty="0" smtClean="0"/>
              <a:t>Paneling </a:t>
            </a:r>
          </a:p>
          <a:p>
            <a:pPr>
              <a:lnSpc>
                <a:spcPct val="100000"/>
              </a:lnSpc>
              <a:spcBef>
                <a:spcPts val="0"/>
              </a:spcBef>
            </a:pPr>
            <a:r>
              <a:rPr lang="en-US" dirty="0" smtClean="0"/>
              <a:t>ECHO</a:t>
            </a:r>
            <a:endParaRPr lang="en-US" dirty="0"/>
          </a:p>
        </p:txBody>
      </p:sp>
      <p:pic>
        <p:nvPicPr>
          <p:cNvPr id="4" name="Picture 3"/>
          <p:cNvPicPr>
            <a:picLocks noChangeAspect="1"/>
          </p:cNvPicPr>
          <p:nvPr/>
        </p:nvPicPr>
        <p:blipFill>
          <a:blip r:embed="rId2"/>
          <a:stretch>
            <a:fillRect/>
          </a:stretch>
        </p:blipFill>
        <p:spPr>
          <a:xfrm>
            <a:off x="6371765" y="139700"/>
            <a:ext cx="4902200" cy="6578600"/>
          </a:xfrm>
          <a:prstGeom prst="rect">
            <a:avLst/>
          </a:prstGeom>
        </p:spPr>
      </p:pic>
      <p:sp>
        <p:nvSpPr>
          <p:cNvPr id="6" name="TextBox 5"/>
          <p:cNvSpPr txBox="1"/>
          <p:nvPr/>
        </p:nvSpPr>
        <p:spPr>
          <a:xfrm>
            <a:off x="1100664" y="5349901"/>
            <a:ext cx="2215607" cy="369332"/>
          </a:xfrm>
          <a:prstGeom prst="rect">
            <a:avLst/>
          </a:prstGeom>
          <a:noFill/>
        </p:spPr>
        <p:txBody>
          <a:bodyPr wrap="none" rtlCol="0">
            <a:spAutoFit/>
          </a:bodyPr>
          <a:lstStyle/>
          <a:p>
            <a:r>
              <a:rPr lang="en-US" dirty="0" smtClean="0">
                <a:solidFill>
                  <a:srgbClr val="4472C4">
                    <a:lumMod val="50000"/>
                  </a:srgbClr>
                </a:solidFill>
                <a:hlinkClick r:id="rId3"/>
              </a:rPr>
              <a:t>www.npaihb.org/hcv</a:t>
            </a:r>
            <a:r>
              <a:rPr lang="en-US" dirty="0" smtClean="0">
                <a:solidFill>
                  <a:srgbClr val="4472C4">
                    <a:lumMod val="50000"/>
                  </a:srgbClr>
                </a:solidFill>
              </a:rPr>
              <a:t> </a:t>
            </a:r>
            <a:endParaRPr lang="en-US" dirty="0">
              <a:solidFill>
                <a:srgbClr val="4472C4">
                  <a:lumMod val="50000"/>
                </a:srgbClr>
              </a:solidFill>
            </a:endParaRPr>
          </a:p>
        </p:txBody>
      </p:sp>
    </p:spTree>
    <p:extLst>
      <p:ext uri="{BB962C8B-B14F-4D97-AF65-F5344CB8AC3E}">
        <p14:creationId xmlns:p14="http://schemas.microsoft.com/office/powerpoint/2010/main" val="18701562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14363"/>
          <a:stretch/>
        </p:blipFill>
        <p:spPr>
          <a:xfrm>
            <a:off x="1193157" y="0"/>
            <a:ext cx="9695153" cy="7472363"/>
          </a:xfrm>
        </p:spPr>
      </p:pic>
    </p:spTree>
    <p:extLst>
      <p:ext uri="{BB962C8B-B14F-4D97-AF65-F5344CB8AC3E}">
        <p14:creationId xmlns:p14="http://schemas.microsoft.com/office/powerpoint/2010/main" val="27159780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16006" y="-23345"/>
            <a:ext cx="7848600" cy="1143000"/>
          </a:xfrm>
          <a:prstGeom prst="rect">
            <a:avLst/>
          </a:prstGeom>
        </p:spPr>
      </p:pic>
      <p:pic>
        <p:nvPicPr>
          <p:cNvPr id="5" name="Picture 4"/>
          <p:cNvPicPr>
            <a:picLocks noChangeAspect="1"/>
          </p:cNvPicPr>
          <p:nvPr/>
        </p:nvPicPr>
        <p:blipFill>
          <a:blip r:embed="rId4"/>
          <a:stretch>
            <a:fillRect/>
          </a:stretch>
        </p:blipFill>
        <p:spPr>
          <a:xfrm>
            <a:off x="316006" y="3157598"/>
            <a:ext cx="7848600" cy="5828650"/>
          </a:xfrm>
          <a:prstGeom prst="rect">
            <a:avLst/>
          </a:prstGeom>
        </p:spPr>
      </p:pic>
      <p:pic>
        <p:nvPicPr>
          <p:cNvPr id="7" name="Picture 6"/>
          <p:cNvPicPr>
            <a:picLocks noChangeAspect="1"/>
          </p:cNvPicPr>
          <p:nvPr/>
        </p:nvPicPr>
        <p:blipFill>
          <a:blip r:embed="rId5"/>
          <a:stretch>
            <a:fillRect/>
          </a:stretch>
        </p:blipFill>
        <p:spPr>
          <a:xfrm>
            <a:off x="316006" y="1012078"/>
            <a:ext cx="7893644" cy="2376581"/>
          </a:xfrm>
          <a:prstGeom prst="rect">
            <a:avLst/>
          </a:prstGeom>
        </p:spPr>
      </p:pic>
      <p:pic>
        <p:nvPicPr>
          <p:cNvPr id="8" name="Picture 7"/>
          <p:cNvPicPr>
            <a:picLocks noChangeAspect="1"/>
          </p:cNvPicPr>
          <p:nvPr/>
        </p:nvPicPr>
        <p:blipFill>
          <a:blip r:embed="rId6"/>
          <a:stretch>
            <a:fillRect/>
          </a:stretch>
        </p:blipFill>
        <p:spPr>
          <a:xfrm>
            <a:off x="9087224" y="1403630"/>
            <a:ext cx="2032000" cy="1409700"/>
          </a:xfrm>
          <a:prstGeom prst="rect">
            <a:avLst/>
          </a:prstGeom>
        </p:spPr>
      </p:pic>
      <p:pic>
        <p:nvPicPr>
          <p:cNvPr id="9" name="Picture 8"/>
          <p:cNvPicPr>
            <a:picLocks noChangeAspect="1"/>
          </p:cNvPicPr>
          <p:nvPr/>
        </p:nvPicPr>
        <p:blipFill>
          <a:blip r:embed="rId7"/>
          <a:stretch>
            <a:fillRect/>
          </a:stretch>
        </p:blipFill>
        <p:spPr>
          <a:xfrm>
            <a:off x="9087223" y="2813330"/>
            <a:ext cx="2035477" cy="1377670"/>
          </a:xfrm>
          <a:prstGeom prst="rect">
            <a:avLst/>
          </a:prstGeom>
        </p:spPr>
      </p:pic>
      <p:pic>
        <p:nvPicPr>
          <p:cNvPr id="10" name="Picture 9"/>
          <p:cNvPicPr>
            <a:picLocks noChangeAspect="1"/>
          </p:cNvPicPr>
          <p:nvPr/>
        </p:nvPicPr>
        <p:blipFill>
          <a:blip r:embed="rId8"/>
          <a:stretch>
            <a:fillRect/>
          </a:stretch>
        </p:blipFill>
        <p:spPr>
          <a:xfrm>
            <a:off x="9087223" y="4191000"/>
            <a:ext cx="2032001" cy="1394852"/>
          </a:xfrm>
          <a:prstGeom prst="rect">
            <a:avLst/>
          </a:prstGeom>
        </p:spPr>
      </p:pic>
      <p:pic>
        <p:nvPicPr>
          <p:cNvPr id="11" name="Picture 10"/>
          <p:cNvPicPr>
            <a:picLocks noChangeAspect="1"/>
          </p:cNvPicPr>
          <p:nvPr/>
        </p:nvPicPr>
        <p:blipFill>
          <a:blip r:embed="rId9"/>
          <a:stretch>
            <a:fillRect/>
          </a:stretch>
        </p:blipFill>
        <p:spPr>
          <a:xfrm>
            <a:off x="8661774" y="1012078"/>
            <a:ext cx="2832100" cy="406400"/>
          </a:xfrm>
          <a:prstGeom prst="rect">
            <a:avLst/>
          </a:prstGeom>
        </p:spPr>
      </p:pic>
      <p:pic>
        <p:nvPicPr>
          <p:cNvPr id="12" name="Picture 11"/>
          <p:cNvPicPr>
            <a:picLocks noChangeAspect="1"/>
          </p:cNvPicPr>
          <p:nvPr/>
        </p:nvPicPr>
        <p:blipFill>
          <a:blip r:embed="rId10"/>
          <a:stretch>
            <a:fillRect/>
          </a:stretch>
        </p:blipFill>
        <p:spPr>
          <a:xfrm>
            <a:off x="9840984" y="5911642"/>
            <a:ext cx="2250384" cy="946358"/>
          </a:xfrm>
          <a:prstGeom prst="rect">
            <a:avLst/>
          </a:prstGeom>
        </p:spPr>
      </p:pic>
    </p:spTree>
    <p:extLst>
      <p:ext uri="{BB962C8B-B14F-4D97-AF65-F5344CB8AC3E}">
        <p14:creationId xmlns:p14="http://schemas.microsoft.com/office/powerpoint/2010/main" val="1820598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Hepatitis C Virus (HCV) Infection</a:t>
            </a:r>
            <a:endParaRPr lang="en-US" dirty="0">
              <a:solidFill>
                <a:srgbClr val="000000"/>
              </a:solidFill>
            </a:endParaRPr>
          </a:p>
        </p:txBody>
      </p:sp>
      <p:sp>
        <p:nvSpPr>
          <p:cNvPr id="3" name="Text Placeholder 2"/>
          <p:cNvSpPr>
            <a:spLocks noGrp="1"/>
          </p:cNvSpPr>
          <p:nvPr>
            <p:ph type="body" sz="quarter" idx="10"/>
          </p:nvPr>
        </p:nvSpPr>
        <p:spPr>
          <a:xfrm>
            <a:off x="609601" y="1785704"/>
            <a:ext cx="4563763" cy="4431117"/>
          </a:xfrm>
        </p:spPr>
        <p:txBody>
          <a:bodyPr/>
          <a:lstStyle/>
          <a:p>
            <a:pPr marL="0" indent="0">
              <a:buNone/>
            </a:pPr>
            <a:r>
              <a:rPr lang="en-US" b="1" dirty="0" smtClean="0"/>
              <a:t>Increased risk of all-cause and non-liver disease related mortality</a:t>
            </a:r>
          </a:p>
        </p:txBody>
      </p:sp>
      <p:pic>
        <p:nvPicPr>
          <p:cNvPr id="1026" name="Picture 2" descr="This graphic shows the time course for the natural history of chronic hepatitis C infection. Following initial HCV infection, there is typically a lag of 20 to 25 years before cirrhosis develops.&lt;div&gt;&lt;/div&g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202" y="1568197"/>
            <a:ext cx="6992029" cy="393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336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838200" y="1641050"/>
            <a:ext cx="10515600" cy="3644727"/>
          </a:xfrm>
          <a:prstGeom prst="rect">
            <a:avLst/>
          </a:prstGeom>
        </p:spPr>
      </p:pic>
      <p:pic>
        <p:nvPicPr>
          <p:cNvPr id="3" name="Picture 2"/>
          <p:cNvPicPr>
            <a:picLocks noChangeAspect="1"/>
          </p:cNvPicPr>
          <p:nvPr/>
        </p:nvPicPr>
        <p:blipFill>
          <a:blip r:embed="rId4"/>
          <a:stretch>
            <a:fillRect/>
          </a:stretch>
        </p:blipFill>
        <p:spPr>
          <a:xfrm>
            <a:off x="9840984" y="5911642"/>
            <a:ext cx="2250384" cy="946358"/>
          </a:xfrm>
          <a:prstGeom prst="rect">
            <a:avLst/>
          </a:prstGeom>
        </p:spPr>
      </p:pic>
    </p:spTree>
    <p:extLst>
      <p:ext uri="{BB962C8B-B14F-4D97-AF65-F5344CB8AC3E}">
        <p14:creationId xmlns:p14="http://schemas.microsoft.com/office/powerpoint/2010/main" val="9908796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IHS HCV </a:t>
            </a:r>
            <a:r>
              <a:rPr lang="en-US" dirty="0" err="1" smtClean="0"/>
              <a:t>TeleECHO</a:t>
            </a:r>
            <a:r>
              <a:rPr lang="en-US" dirty="0" smtClean="0"/>
              <a:t> Clinic Sites</a:t>
            </a:r>
            <a:endParaRPr lang="en-US" dirty="0"/>
          </a:p>
        </p:txBody>
      </p:sp>
      <p:pic>
        <p:nvPicPr>
          <p:cNvPr id="4" name="Content Placeholder 3"/>
          <p:cNvPicPr>
            <a:picLocks noGrp="1" noChangeAspect="1"/>
          </p:cNvPicPr>
          <p:nvPr>
            <p:ph idx="1"/>
          </p:nvPr>
        </p:nvPicPr>
        <p:blipFill>
          <a:blip r:embed="rId3"/>
          <a:stretch>
            <a:fillRect/>
          </a:stretch>
        </p:blipFill>
        <p:spPr>
          <a:xfrm>
            <a:off x="2080544" y="1825625"/>
            <a:ext cx="8030911" cy="4351338"/>
          </a:xfrm>
          <a:prstGeom prst="rect">
            <a:avLst/>
          </a:prstGeom>
        </p:spPr>
      </p:pic>
      <p:pic>
        <p:nvPicPr>
          <p:cNvPr id="5" name="Picture 4"/>
          <p:cNvPicPr>
            <a:picLocks noChangeAspect="1"/>
          </p:cNvPicPr>
          <p:nvPr/>
        </p:nvPicPr>
        <p:blipFill>
          <a:blip r:embed="rId4"/>
          <a:stretch>
            <a:fillRect/>
          </a:stretch>
        </p:blipFill>
        <p:spPr>
          <a:xfrm>
            <a:off x="9840984" y="5911642"/>
            <a:ext cx="2250384" cy="946358"/>
          </a:xfrm>
          <a:prstGeom prst="rect">
            <a:avLst/>
          </a:prstGeom>
        </p:spPr>
      </p:pic>
    </p:spTree>
    <p:extLst>
      <p:ext uri="{BB962C8B-B14F-4D97-AF65-F5344CB8AC3E}">
        <p14:creationId xmlns:p14="http://schemas.microsoft.com/office/powerpoint/2010/main" val="16445522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IHS HCV </a:t>
            </a:r>
            <a:r>
              <a:rPr lang="en-US" dirty="0" err="1" smtClean="0"/>
              <a:t>TeleECHO</a:t>
            </a:r>
            <a:r>
              <a:rPr lang="en-US" dirty="0" smtClean="0"/>
              <a:t> Clinic Sites</a:t>
            </a:r>
            <a:endParaRPr lang="en-US" dirty="0"/>
          </a:p>
        </p:txBody>
      </p:sp>
      <p:pic>
        <p:nvPicPr>
          <p:cNvPr id="4" name="Content Placeholder 3"/>
          <p:cNvPicPr>
            <a:picLocks noGrp="1" noChangeAspect="1"/>
          </p:cNvPicPr>
          <p:nvPr>
            <p:ph idx="1"/>
          </p:nvPr>
        </p:nvPicPr>
        <p:blipFill>
          <a:blip r:embed="rId3"/>
          <a:stretch>
            <a:fillRect/>
          </a:stretch>
        </p:blipFill>
        <p:spPr>
          <a:xfrm>
            <a:off x="2080544" y="1825625"/>
            <a:ext cx="8030911" cy="4351338"/>
          </a:xfrm>
          <a:prstGeom prst="rect">
            <a:avLst/>
          </a:prstGeom>
        </p:spPr>
      </p:pic>
      <p:sp>
        <p:nvSpPr>
          <p:cNvPr id="5" name="Frame 4"/>
          <p:cNvSpPr/>
          <p:nvPr/>
        </p:nvSpPr>
        <p:spPr>
          <a:xfrm>
            <a:off x="2080544" y="1825624"/>
            <a:ext cx="3459644" cy="2208493"/>
          </a:xfrm>
          <a:prstGeom prst="fram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6" name="Picture 5"/>
          <p:cNvPicPr>
            <a:picLocks noChangeAspect="1"/>
          </p:cNvPicPr>
          <p:nvPr/>
        </p:nvPicPr>
        <p:blipFill>
          <a:blip r:embed="rId4"/>
          <a:stretch>
            <a:fillRect/>
          </a:stretch>
        </p:blipFill>
        <p:spPr>
          <a:xfrm>
            <a:off x="9840984" y="5911642"/>
            <a:ext cx="2250384" cy="946358"/>
          </a:xfrm>
          <a:prstGeom prst="rect">
            <a:avLst/>
          </a:prstGeom>
        </p:spPr>
      </p:pic>
    </p:spTree>
    <p:extLst>
      <p:ext uri="{BB962C8B-B14F-4D97-AF65-F5344CB8AC3E}">
        <p14:creationId xmlns:p14="http://schemas.microsoft.com/office/powerpoint/2010/main" val="1807445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NPAIHB </a:t>
            </a:r>
            <a:r>
              <a:rPr lang="mr-IN" dirty="0"/>
              <a:t>–</a:t>
            </a:r>
            <a:r>
              <a:rPr lang="en-US" dirty="0"/>
              <a:t> Northwest HCV </a:t>
            </a:r>
            <a:r>
              <a:rPr lang="en-US" dirty="0" err="1"/>
              <a:t>teleECHO</a:t>
            </a:r>
            <a:endParaRPr lang="en-US" dirty="0"/>
          </a:p>
        </p:txBody>
      </p:sp>
      <p:pic>
        <p:nvPicPr>
          <p:cNvPr id="7" name="Content Placeholder 6"/>
          <p:cNvPicPr>
            <a:picLocks noGrp="1" noChangeAspect="1"/>
          </p:cNvPicPr>
          <p:nvPr>
            <p:ph idx="1"/>
          </p:nvPr>
        </p:nvPicPr>
        <p:blipFill>
          <a:blip r:embed="rId3"/>
          <a:stretch>
            <a:fillRect/>
          </a:stretch>
        </p:blipFill>
        <p:spPr>
          <a:xfrm>
            <a:off x="984267" y="1690688"/>
            <a:ext cx="6637392" cy="4351338"/>
          </a:xfrm>
          <a:prstGeom prst="rect">
            <a:avLst/>
          </a:prstGeom>
        </p:spPr>
      </p:pic>
      <p:pic>
        <p:nvPicPr>
          <p:cNvPr id="8" name="Picture 7"/>
          <p:cNvPicPr>
            <a:picLocks noChangeAspect="1"/>
          </p:cNvPicPr>
          <p:nvPr/>
        </p:nvPicPr>
        <p:blipFill>
          <a:blip r:embed="rId4"/>
          <a:stretch>
            <a:fillRect/>
          </a:stretch>
        </p:blipFill>
        <p:spPr>
          <a:xfrm>
            <a:off x="9972992" y="5911642"/>
            <a:ext cx="2250384" cy="946358"/>
          </a:xfrm>
          <a:prstGeom prst="rect">
            <a:avLst/>
          </a:prstGeom>
        </p:spPr>
      </p:pic>
      <p:sp>
        <p:nvSpPr>
          <p:cNvPr id="6" name="Content Placeholder 2"/>
          <p:cNvSpPr txBox="1">
            <a:spLocks/>
          </p:cNvSpPr>
          <p:nvPr/>
        </p:nvSpPr>
        <p:spPr>
          <a:xfrm>
            <a:off x="7917872" y="1700933"/>
            <a:ext cx="343592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mtClean="0">
                <a:solidFill>
                  <a:prstClr val="black"/>
                </a:solidFill>
              </a:rPr>
              <a:t>Held the 4</a:t>
            </a:r>
            <a:r>
              <a:rPr lang="en-US" baseline="30000" smtClean="0">
                <a:solidFill>
                  <a:prstClr val="black"/>
                </a:solidFill>
              </a:rPr>
              <a:t>th</a:t>
            </a:r>
            <a:r>
              <a:rPr lang="en-US" smtClean="0">
                <a:solidFill>
                  <a:prstClr val="black"/>
                </a:solidFill>
              </a:rPr>
              <a:t> Wednesday of the month from 12pm-1pm PST</a:t>
            </a:r>
          </a:p>
          <a:p>
            <a:r>
              <a:rPr lang="en-US" smtClean="0">
                <a:solidFill>
                  <a:prstClr val="black"/>
                </a:solidFill>
              </a:rPr>
              <a:t>16 different sites have participated</a:t>
            </a:r>
          </a:p>
          <a:p>
            <a:r>
              <a:rPr lang="en-US" smtClean="0">
                <a:solidFill>
                  <a:prstClr val="black"/>
                </a:solidFill>
              </a:rPr>
              <a:t>30 case presentations</a:t>
            </a:r>
            <a:endParaRPr lang="en-US" dirty="0">
              <a:solidFill>
                <a:prstClr val="black"/>
              </a:solidFill>
            </a:endParaRPr>
          </a:p>
        </p:txBody>
      </p:sp>
    </p:spTree>
    <p:extLst>
      <p:ext uri="{BB962C8B-B14F-4D97-AF65-F5344CB8AC3E}">
        <p14:creationId xmlns:p14="http://schemas.microsoft.com/office/powerpoint/2010/main" val="209028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HCV Clinician Training-Fall</a:t>
            </a:r>
            <a:endParaRPr lang="en-US" dirty="0"/>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32362" t="17523" r="32450"/>
          <a:stretch/>
        </p:blipFill>
        <p:spPr>
          <a:xfrm>
            <a:off x="8442394" y="1150399"/>
            <a:ext cx="3178106" cy="5586848"/>
          </a:xfrm>
        </p:spPr>
      </p:pic>
      <p:sp>
        <p:nvSpPr>
          <p:cNvPr id="8" name="TextBox 7"/>
          <p:cNvSpPr txBox="1"/>
          <p:nvPr/>
        </p:nvSpPr>
        <p:spPr>
          <a:xfrm>
            <a:off x="838200" y="1485900"/>
            <a:ext cx="502920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prstClr val="black"/>
                </a:solidFill>
              </a:rPr>
              <a:t>Free </a:t>
            </a:r>
            <a:r>
              <a:rPr lang="en-US" sz="2400" dirty="0">
                <a:solidFill>
                  <a:prstClr val="black"/>
                </a:solidFill>
              </a:rPr>
              <a:t>clinical training for I/T/U facilities to provide a range of HCV services at the primary care level with </a:t>
            </a:r>
            <a:r>
              <a:rPr lang="en-US" sz="2400" dirty="0">
                <a:solidFill>
                  <a:prstClr val="black"/>
                </a:solidFill>
                <a:hlinkClick r:id="rId4"/>
              </a:rPr>
              <a:t>Dr. Jorge </a:t>
            </a:r>
            <a:r>
              <a:rPr lang="en-US" sz="2400" dirty="0" smtClean="0">
                <a:solidFill>
                  <a:prstClr val="black"/>
                </a:solidFill>
                <a:hlinkClick r:id="rId4"/>
              </a:rPr>
              <a:t>Mera</a:t>
            </a:r>
            <a:endParaRPr lang="en-US" sz="2400" dirty="0" smtClean="0">
              <a:solidFill>
                <a:prstClr val="black"/>
              </a:solidFill>
            </a:endParaRPr>
          </a:p>
          <a:p>
            <a:pPr marL="285750" indent="-285750">
              <a:buFont typeface="Arial" panose="020B0604020202020204" pitchFamily="34" charset="0"/>
              <a:buChar char="•"/>
            </a:pPr>
            <a:endParaRPr lang="en-US" sz="2400" dirty="0" smtClean="0">
              <a:solidFill>
                <a:prstClr val="black"/>
              </a:solidFill>
            </a:endParaRPr>
          </a:p>
          <a:p>
            <a:pPr marL="285750" indent="-285750">
              <a:buFont typeface="Arial" panose="020B0604020202020204" pitchFamily="34" charset="0"/>
              <a:buChar char="•"/>
            </a:pPr>
            <a:r>
              <a:rPr lang="en-US" sz="2400" dirty="0" smtClean="0">
                <a:solidFill>
                  <a:prstClr val="black"/>
                </a:solidFill>
              </a:rPr>
              <a:t>Host?</a:t>
            </a:r>
            <a:endParaRPr lang="en-US" sz="2400" dirty="0">
              <a:solidFill>
                <a:prstClr val="black"/>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900" y="3230318"/>
            <a:ext cx="6130994" cy="3627682"/>
          </a:xfrm>
          <a:prstGeom prst="rect">
            <a:avLst/>
          </a:prstGeom>
        </p:spPr>
      </p:pic>
    </p:spTree>
    <p:extLst>
      <p:ext uri="{BB962C8B-B14F-4D97-AF65-F5344CB8AC3E}">
        <p14:creationId xmlns:p14="http://schemas.microsoft.com/office/powerpoint/2010/main" val="9651792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Barriers to HCV screening </a:t>
            </a:r>
            <a:r>
              <a:rPr lang="mr-IN" dirty="0" smtClean="0"/>
              <a:t>–</a:t>
            </a:r>
            <a:r>
              <a:rPr lang="en-US" dirty="0" smtClean="0"/>
              <a:t> CD Discussion</a:t>
            </a:r>
            <a:endParaRPr lang="en-US" dirty="0"/>
          </a:p>
        </p:txBody>
      </p:sp>
      <p:sp>
        <p:nvSpPr>
          <p:cNvPr id="3" name="Content Placeholder 2"/>
          <p:cNvSpPr>
            <a:spLocks noGrp="1"/>
          </p:cNvSpPr>
          <p:nvPr>
            <p:ph idx="1"/>
          </p:nvPr>
        </p:nvSpPr>
        <p:spPr/>
        <p:txBody>
          <a:bodyPr/>
          <a:lstStyle/>
          <a:p>
            <a:r>
              <a:rPr lang="en-US" dirty="0" smtClean="0"/>
              <a:t>Reminder gets lost among many other health maintenance/GPRA reminders</a:t>
            </a:r>
          </a:p>
          <a:p>
            <a:r>
              <a:rPr lang="en-US" dirty="0" smtClean="0"/>
              <a:t>Misdiagnosed HCV patients</a:t>
            </a:r>
          </a:p>
          <a:p>
            <a:r>
              <a:rPr lang="en-US" dirty="0" smtClean="0"/>
              <a:t>Unfilled nursing/MA positions that reduce capacity for ordering the test</a:t>
            </a:r>
          </a:p>
          <a:p>
            <a:r>
              <a:rPr lang="en-US" dirty="0" smtClean="0"/>
              <a:t>Higher use of locums clinicians </a:t>
            </a:r>
          </a:p>
          <a:p>
            <a:r>
              <a:rPr lang="en-US" dirty="0" smtClean="0"/>
              <a:t>Have we done enough to promote testing within communities?</a:t>
            </a:r>
          </a:p>
          <a:p>
            <a:endParaRPr lang="en-US" dirty="0"/>
          </a:p>
        </p:txBody>
      </p:sp>
    </p:spTree>
    <p:extLst>
      <p:ext uri="{BB962C8B-B14F-4D97-AF65-F5344CB8AC3E}">
        <p14:creationId xmlns:p14="http://schemas.microsoft.com/office/powerpoint/2010/main" val="6149394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Barriers to HCV screening </a:t>
            </a:r>
            <a:r>
              <a:rPr lang="mr-IN" dirty="0" smtClean="0"/>
              <a:t>–</a:t>
            </a:r>
            <a:r>
              <a:rPr lang="en-US" dirty="0" smtClean="0"/>
              <a:t> CD Discussion</a:t>
            </a:r>
            <a:endParaRPr lang="en-US" dirty="0"/>
          </a:p>
        </p:txBody>
      </p:sp>
      <p:sp>
        <p:nvSpPr>
          <p:cNvPr id="3" name="Content Placeholder 2"/>
          <p:cNvSpPr>
            <a:spLocks noGrp="1"/>
          </p:cNvSpPr>
          <p:nvPr>
            <p:ph idx="1"/>
          </p:nvPr>
        </p:nvSpPr>
        <p:spPr/>
        <p:txBody>
          <a:bodyPr/>
          <a:lstStyle/>
          <a:p>
            <a:r>
              <a:rPr lang="en-US" dirty="0" smtClean="0">
                <a:solidFill>
                  <a:schemeClr val="accent1"/>
                </a:solidFill>
              </a:rPr>
              <a:t>Reminder gets lost among many other health maintenance/GPRA reminders</a:t>
            </a:r>
          </a:p>
          <a:p>
            <a:r>
              <a:rPr lang="en-US" dirty="0" smtClean="0">
                <a:solidFill>
                  <a:schemeClr val="accent1"/>
                </a:solidFill>
              </a:rPr>
              <a:t>Misdiagnosed HCV patients</a:t>
            </a:r>
          </a:p>
          <a:p>
            <a:r>
              <a:rPr lang="en-US" dirty="0" smtClean="0"/>
              <a:t>Unfilled nursing/MA positions that reduce capacity for ordering the test</a:t>
            </a:r>
          </a:p>
          <a:p>
            <a:r>
              <a:rPr lang="en-US" dirty="0" smtClean="0"/>
              <a:t>Higher use of locums clinicians </a:t>
            </a:r>
          </a:p>
          <a:p>
            <a:r>
              <a:rPr lang="en-US" dirty="0" smtClean="0">
                <a:solidFill>
                  <a:schemeClr val="accent1"/>
                </a:solidFill>
              </a:rPr>
              <a:t>Have we done enough to promote testing within communities?</a:t>
            </a:r>
          </a:p>
          <a:p>
            <a:endParaRPr lang="en-US" dirty="0"/>
          </a:p>
        </p:txBody>
      </p:sp>
    </p:spTree>
    <p:extLst>
      <p:ext uri="{BB962C8B-B14F-4D97-AF65-F5344CB8AC3E}">
        <p14:creationId xmlns:p14="http://schemas.microsoft.com/office/powerpoint/2010/main" val="36307717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 Fatigue</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Reminder Fatigue</a:t>
            </a:r>
          </a:p>
          <a:p>
            <a:pPr lvl="1"/>
            <a:r>
              <a:rPr lang="en-US" dirty="0" smtClean="0"/>
              <a:t>Reduce </a:t>
            </a:r>
            <a:r>
              <a:rPr lang="en-US" dirty="0"/>
              <a:t>or </a:t>
            </a:r>
            <a:r>
              <a:rPr lang="en-US" dirty="0" smtClean="0"/>
              <a:t>eliminate </a:t>
            </a:r>
            <a:r>
              <a:rPr lang="en-US" dirty="0"/>
              <a:t>clinically inconsequential </a:t>
            </a:r>
            <a:r>
              <a:rPr lang="en-US" dirty="0" smtClean="0"/>
              <a:t>alerts</a:t>
            </a:r>
          </a:p>
          <a:p>
            <a:pPr lvl="1"/>
            <a:r>
              <a:rPr lang="en-US" dirty="0"/>
              <a:t>T</a:t>
            </a:r>
            <a:r>
              <a:rPr lang="en-US" dirty="0" smtClean="0"/>
              <a:t>ailor </a:t>
            </a:r>
            <a:r>
              <a:rPr lang="en-US" dirty="0"/>
              <a:t>alerts to patient characteristics and critical integrated clusters of physiologic </a:t>
            </a:r>
            <a:r>
              <a:rPr lang="en-US" dirty="0" smtClean="0"/>
              <a:t>indicators</a:t>
            </a:r>
          </a:p>
          <a:p>
            <a:pPr lvl="1"/>
            <a:r>
              <a:rPr lang="en-US" dirty="0" smtClean="0"/>
              <a:t>Tier </a:t>
            </a:r>
            <a:r>
              <a:rPr lang="en-US" dirty="0"/>
              <a:t>alerts according to </a:t>
            </a:r>
            <a:r>
              <a:rPr lang="en-US" dirty="0" smtClean="0"/>
              <a:t>severity</a:t>
            </a:r>
          </a:p>
          <a:p>
            <a:pPr lvl="1"/>
            <a:r>
              <a:rPr lang="en-US" dirty="0" smtClean="0"/>
              <a:t>Make </a:t>
            </a:r>
            <a:r>
              <a:rPr lang="en-US" dirty="0"/>
              <a:t>only high-level (severe) alerts </a:t>
            </a:r>
            <a:r>
              <a:rPr lang="en-US" dirty="0" smtClean="0"/>
              <a:t>interruptive</a:t>
            </a:r>
          </a:p>
          <a:p>
            <a:pPr lvl="1"/>
            <a:r>
              <a:rPr lang="en-US" dirty="0" smtClean="0"/>
              <a:t>Apply </a:t>
            </a:r>
            <a:r>
              <a:rPr lang="en-US" dirty="0"/>
              <a:t>human factors principles when designing alerts (e.g., format, content, legibility, and color of alerts</a:t>
            </a:r>
            <a:r>
              <a:rPr lang="en-US" dirty="0" smtClean="0"/>
              <a:t>)</a:t>
            </a:r>
          </a:p>
          <a:p>
            <a:pPr lvl="1"/>
            <a:r>
              <a:rPr lang="en-US" dirty="0" smtClean="0"/>
              <a:t>Delegate alerts</a:t>
            </a:r>
            <a:endParaRPr lang="en-US" dirty="0"/>
          </a:p>
        </p:txBody>
      </p:sp>
    </p:spTree>
    <p:extLst>
      <p:ext uri="{BB962C8B-B14F-4D97-AF65-F5344CB8AC3E}">
        <p14:creationId xmlns:p14="http://schemas.microsoft.com/office/powerpoint/2010/main" val="21591165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Misdiagnosis </a:t>
            </a:r>
            <a:r>
              <a:rPr lang="mr-IN" dirty="0" smtClean="0"/>
              <a:t>–</a:t>
            </a:r>
            <a:r>
              <a:rPr lang="en-US" dirty="0" smtClean="0"/>
              <a:t> Using ICD for Hepatitis for screening</a:t>
            </a:r>
            <a:endParaRPr lang="en-US" dirty="0"/>
          </a:p>
        </p:txBody>
      </p:sp>
      <p:sp>
        <p:nvSpPr>
          <p:cNvPr id="3" name="Content Placeholder 2"/>
          <p:cNvSpPr>
            <a:spLocks noGrp="1"/>
          </p:cNvSpPr>
          <p:nvPr>
            <p:ph idx="1"/>
          </p:nvPr>
        </p:nvSpPr>
        <p:spPr/>
        <p:txBody>
          <a:bodyPr/>
          <a:lstStyle/>
          <a:p>
            <a:r>
              <a:rPr lang="en-US" dirty="0" smtClean="0"/>
              <a:t>Found in every clinic</a:t>
            </a:r>
          </a:p>
          <a:p>
            <a:r>
              <a:rPr lang="en-US" dirty="0" smtClean="0"/>
              <a:t>Found in every Area</a:t>
            </a:r>
          </a:p>
          <a:p>
            <a:r>
              <a:rPr lang="en-US" dirty="0" smtClean="0"/>
              <a:t>Product of using a billing code for surveillance</a:t>
            </a:r>
          </a:p>
          <a:p>
            <a:r>
              <a:rPr lang="en-US" dirty="0" smtClean="0"/>
              <a:t>It is </a:t>
            </a:r>
            <a:r>
              <a:rPr lang="mr-IN" dirty="0" smtClean="0"/>
              <a:t>–</a:t>
            </a:r>
            <a:r>
              <a:rPr lang="en-US" dirty="0" smtClean="0"/>
              <a:t> unfortunately </a:t>
            </a:r>
            <a:r>
              <a:rPr lang="mr-IN" dirty="0" smtClean="0"/>
              <a:t>–</a:t>
            </a:r>
            <a:r>
              <a:rPr lang="en-US" dirty="0" smtClean="0"/>
              <a:t> the best we have</a:t>
            </a:r>
          </a:p>
          <a:p>
            <a:r>
              <a:rPr lang="en-US" dirty="0" smtClean="0"/>
              <a:t>Once it is “cleaned” once, it is 90% more useful</a:t>
            </a:r>
          </a:p>
          <a:p>
            <a:r>
              <a:rPr lang="en-US" dirty="0" smtClean="0"/>
              <a:t>Decide on a set of codes to use for certain tests</a:t>
            </a:r>
            <a:endParaRPr lang="en-US" dirty="0"/>
          </a:p>
        </p:txBody>
      </p:sp>
    </p:spTree>
    <p:extLst>
      <p:ext uri="{BB962C8B-B14F-4D97-AF65-F5344CB8AC3E}">
        <p14:creationId xmlns:p14="http://schemas.microsoft.com/office/powerpoint/2010/main" val="28318967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7151"/>
            <a:ext cx="10515600" cy="1325563"/>
          </a:xfrm>
        </p:spPr>
        <p:txBody>
          <a:bodyPr/>
          <a:lstStyle/>
          <a:p>
            <a:r>
              <a:rPr lang="en-US" dirty="0" smtClean="0"/>
              <a:t>Testing and Treatment Brochures</a:t>
            </a:r>
            <a:endParaRPr lang="en-US" dirty="0"/>
          </a:p>
        </p:txBody>
      </p:sp>
      <p:pic>
        <p:nvPicPr>
          <p:cNvPr id="5" name="Content Placeholder 4"/>
          <p:cNvPicPr>
            <a:picLocks noGrp="1" noChangeAspect="1"/>
          </p:cNvPicPr>
          <p:nvPr>
            <p:ph idx="1"/>
          </p:nvPr>
        </p:nvPicPr>
        <p:blipFill>
          <a:blip r:embed="rId2"/>
          <a:stretch>
            <a:fillRect/>
          </a:stretch>
        </p:blipFill>
        <p:spPr>
          <a:xfrm>
            <a:off x="4670688" y="1735389"/>
            <a:ext cx="6683112" cy="5110615"/>
          </a:xfrm>
          <a:prstGeom prst="rect">
            <a:avLst/>
          </a:prstGeom>
        </p:spPr>
      </p:pic>
      <p:pic>
        <p:nvPicPr>
          <p:cNvPr id="4" name="Picture 3"/>
          <p:cNvPicPr>
            <a:picLocks noChangeAspect="1"/>
          </p:cNvPicPr>
          <p:nvPr/>
        </p:nvPicPr>
        <p:blipFill>
          <a:blip r:embed="rId3"/>
          <a:stretch>
            <a:fillRect/>
          </a:stretch>
        </p:blipFill>
        <p:spPr>
          <a:xfrm>
            <a:off x="838200" y="1735389"/>
            <a:ext cx="3314700" cy="5118100"/>
          </a:xfrm>
          <a:prstGeom prst="rect">
            <a:avLst/>
          </a:prstGeom>
        </p:spPr>
      </p:pic>
    </p:spTree>
    <p:extLst>
      <p:ext uri="{BB962C8B-B14F-4D97-AF65-F5344CB8AC3E}">
        <p14:creationId xmlns:p14="http://schemas.microsoft.com/office/powerpoint/2010/main" val="25580829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solidFill>
                  <a:srgbClr val="000000"/>
                </a:solidFill>
              </a:rPr>
              <a:t>Hepatitis C Mortality is Increasing in the United States</a:t>
            </a:r>
            <a:endParaRPr lang="en-US" dirty="0">
              <a:solidFill>
                <a:srgbClr val="000000"/>
              </a:solidFill>
            </a:endParaRPr>
          </a:p>
        </p:txBody>
      </p:sp>
      <p:pic>
        <p:nvPicPr>
          <p:cNvPr id="6" name="Picture 5"/>
          <p:cNvPicPr>
            <a:picLocks noChangeAspect="1"/>
          </p:cNvPicPr>
          <p:nvPr/>
        </p:nvPicPr>
        <p:blipFill>
          <a:blip r:embed="rId3"/>
          <a:stretch>
            <a:fillRect/>
          </a:stretch>
        </p:blipFill>
        <p:spPr>
          <a:xfrm>
            <a:off x="1335194" y="1550824"/>
            <a:ext cx="8660049" cy="4669787"/>
          </a:xfrm>
          <a:prstGeom prst="rect">
            <a:avLst/>
          </a:prstGeom>
        </p:spPr>
      </p:pic>
      <p:sp>
        <p:nvSpPr>
          <p:cNvPr id="7" name="TextBox 6"/>
          <p:cNvSpPr txBox="1"/>
          <p:nvPr/>
        </p:nvSpPr>
        <p:spPr>
          <a:xfrm>
            <a:off x="7743569" y="6220611"/>
            <a:ext cx="3712519" cy="379656"/>
          </a:xfrm>
          <a:prstGeom prst="rect">
            <a:avLst/>
          </a:prstGeom>
          <a:noFill/>
        </p:spPr>
        <p:txBody>
          <a:bodyPr wrap="square" rtlCol="0">
            <a:spAutoFit/>
          </a:bodyPr>
          <a:lstStyle/>
          <a:p>
            <a:pPr eaLnBrk="0" fontAlgn="base" hangingPunct="0">
              <a:spcBef>
                <a:spcPct val="0"/>
              </a:spcBef>
              <a:spcAft>
                <a:spcPct val="0"/>
              </a:spcAft>
            </a:pPr>
            <a:r>
              <a:rPr lang="en-US" sz="1867" b="1" dirty="0">
                <a:solidFill>
                  <a:srgbClr val="000000"/>
                </a:solidFill>
                <a:latin typeface="Calibri" panose="020F0502020204030204" pitchFamily="34" charset="0"/>
              </a:rPr>
              <a:t>Ly, et al. </a:t>
            </a:r>
            <a:r>
              <a:rPr lang="en-US" sz="1867" b="1" i="1" dirty="0">
                <a:solidFill>
                  <a:srgbClr val="000000"/>
                </a:solidFill>
                <a:latin typeface="Calibri" panose="020F0502020204030204" pitchFamily="34" charset="0"/>
              </a:rPr>
              <a:t>CID</a:t>
            </a:r>
            <a:r>
              <a:rPr lang="en-US" sz="1867" b="1" dirty="0">
                <a:solidFill>
                  <a:srgbClr val="000000"/>
                </a:solidFill>
                <a:latin typeface="Calibri" panose="020F0502020204030204" pitchFamily="34" charset="0"/>
              </a:rPr>
              <a:t> 2016</a:t>
            </a:r>
          </a:p>
        </p:txBody>
      </p:sp>
    </p:spTree>
    <p:extLst>
      <p:ext uri="{BB962C8B-B14F-4D97-AF65-F5344CB8AC3E}">
        <p14:creationId xmlns:p14="http://schemas.microsoft.com/office/powerpoint/2010/main" val="2447774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flipV="1">
            <a:off x="599182" y="2738898"/>
            <a:ext cx="153848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endParaRPr>
          </a:p>
        </p:txBody>
      </p:sp>
      <p:pic>
        <p:nvPicPr>
          <p:cNvPr id="102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535" y="678281"/>
            <a:ext cx="8888930" cy="553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3970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94194" y="1027906"/>
            <a:ext cx="9603611" cy="5057765"/>
          </a:xfrm>
          <a:prstGeom prst="rect">
            <a:avLst/>
          </a:prstGeom>
        </p:spPr>
      </p:pic>
    </p:spTree>
    <p:extLst>
      <p:ext uri="{BB962C8B-B14F-4D97-AF65-F5344CB8AC3E}">
        <p14:creationId xmlns:p14="http://schemas.microsoft.com/office/powerpoint/2010/main" val="42033014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Tree>
    <p:extLst>
      <p:ext uri="{BB962C8B-B14F-4D97-AF65-F5344CB8AC3E}">
        <p14:creationId xmlns:p14="http://schemas.microsoft.com/office/powerpoint/2010/main" val="3982192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AI/AN Race</a:t>
            </a:r>
            <a:endParaRPr lang="en-US" dirty="0">
              <a:solidFill>
                <a:srgbClr val="000000"/>
              </a:solidFill>
            </a:endParaRPr>
          </a:p>
        </p:txBody>
      </p:sp>
      <p:graphicFrame>
        <p:nvGraphicFramePr>
          <p:cNvPr id="7" name="Table 6"/>
          <p:cNvGraphicFramePr>
            <a:graphicFrameLocks noGrp="1"/>
          </p:cNvGraphicFramePr>
          <p:nvPr>
            <p:extLst/>
          </p:nvPr>
        </p:nvGraphicFramePr>
        <p:xfrm>
          <a:off x="609600" y="2532387"/>
          <a:ext cx="6184902" cy="2926080"/>
        </p:xfrm>
        <a:graphic>
          <a:graphicData uri="http://schemas.openxmlformats.org/drawingml/2006/table">
            <a:tbl>
              <a:tblPr firstRow="1" bandRow="1">
                <a:tableStyleId>{5C22544A-7EE6-4342-B048-85BDC9FD1C3A}</a:tableStyleId>
              </a:tblPr>
              <a:tblGrid>
                <a:gridCol w="3092451"/>
                <a:gridCol w="3092451"/>
              </a:tblGrid>
              <a:tr h="1097280">
                <a:tc>
                  <a:txBody>
                    <a:bodyPr/>
                    <a:lstStyle/>
                    <a:p>
                      <a:pPr algn="ctr"/>
                      <a:r>
                        <a:rPr lang="en-US" sz="3200" dirty="0" smtClean="0">
                          <a:solidFill>
                            <a:srgbClr val="000000"/>
                          </a:solidFill>
                          <a:latin typeface="Calibri" panose="020F0502020204030204" pitchFamily="34" charset="0"/>
                          <a:cs typeface="Calibri" panose="020F0502020204030204" pitchFamily="34" charset="0"/>
                        </a:rPr>
                        <a:t>Death certificate race/ethnicity</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dirty="0" smtClean="0">
                          <a:solidFill>
                            <a:srgbClr val="000000"/>
                          </a:solidFill>
                          <a:latin typeface="Calibri" panose="020F0502020204030204" pitchFamily="34" charset="0"/>
                          <a:cs typeface="Calibri" panose="020F0502020204030204" pitchFamily="34" charset="0"/>
                        </a:rPr>
                        <a:t>Northwest</a:t>
                      </a:r>
                      <a:r>
                        <a:rPr lang="en-US" sz="3200" baseline="0" dirty="0" smtClean="0">
                          <a:solidFill>
                            <a:srgbClr val="000000"/>
                          </a:solidFill>
                          <a:latin typeface="Calibri" panose="020F0502020204030204" pitchFamily="34" charset="0"/>
                          <a:cs typeface="Calibri" panose="020F0502020204030204" pitchFamily="34" charset="0"/>
                        </a:rPr>
                        <a:t> Tribal Registry Match?</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09600">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AI/AN</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No</a:t>
                      </a: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609600">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Non-AI/AN</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Yes</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09600">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Missing</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Yes</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Right Arrow 5"/>
          <p:cNvSpPr/>
          <p:nvPr/>
        </p:nvSpPr>
        <p:spPr>
          <a:xfrm>
            <a:off x="7029451" y="2938787"/>
            <a:ext cx="1536700" cy="152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9" name="Table 8"/>
          <p:cNvGraphicFramePr>
            <a:graphicFrameLocks noGrp="1"/>
          </p:cNvGraphicFramePr>
          <p:nvPr>
            <p:extLst/>
          </p:nvPr>
        </p:nvGraphicFramePr>
        <p:xfrm>
          <a:off x="8801101" y="2532387"/>
          <a:ext cx="3022600" cy="2926080"/>
        </p:xfrm>
        <a:graphic>
          <a:graphicData uri="http://schemas.openxmlformats.org/drawingml/2006/table">
            <a:tbl>
              <a:tblPr firstRow="1" bandRow="1">
                <a:tableStyleId>{5C22544A-7EE6-4342-B048-85BDC9FD1C3A}</a:tableStyleId>
              </a:tblPr>
              <a:tblGrid>
                <a:gridCol w="3022600"/>
              </a:tblGrid>
              <a:tr h="1097280">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Final Dataset Race/Ethnicity</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09600">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AI/AN</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609600">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AI/AN</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09600">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AI/AN</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Rectangle 9"/>
          <p:cNvSpPr/>
          <p:nvPr/>
        </p:nvSpPr>
        <p:spPr>
          <a:xfrm>
            <a:off x="885316" y="4174737"/>
            <a:ext cx="5832985" cy="117552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p:cNvSpPr/>
          <p:nvPr/>
        </p:nvSpPr>
        <p:spPr>
          <a:xfrm>
            <a:off x="9398001" y="4174737"/>
            <a:ext cx="1828800" cy="117552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11841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AI/AN Race</a:t>
            </a:r>
            <a:endParaRPr lang="en-US" dirty="0">
              <a:solidFill>
                <a:srgbClr val="000000"/>
              </a:solidFill>
            </a:endParaRPr>
          </a:p>
        </p:txBody>
      </p:sp>
      <p:graphicFrame>
        <p:nvGraphicFramePr>
          <p:cNvPr id="7" name="Table 6"/>
          <p:cNvGraphicFramePr>
            <a:graphicFrameLocks noGrp="1"/>
          </p:cNvGraphicFramePr>
          <p:nvPr>
            <p:extLst/>
          </p:nvPr>
        </p:nvGraphicFramePr>
        <p:xfrm>
          <a:off x="609600" y="2532387"/>
          <a:ext cx="6184902" cy="2926080"/>
        </p:xfrm>
        <a:graphic>
          <a:graphicData uri="http://schemas.openxmlformats.org/drawingml/2006/table">
            <a:tbl>
              <a:tblPr firstRow="1" bandRow="1">
                <a:tableStyleId>{5C22544A-7EE6-4342-B048-85BDC9FD1C3A}</a:tableStyleId>
              </a:tblPr>
              <a:tblGrid>
                <a:gridCol w="3092451"/>
                <a:gridCol w="3092451"/>
              </a:tblGrid>
              <a:tr h="1097280">
                <a:tc>
                  <a:txBody>
                    <a:bodyPr/>
                    <a:lstStyle/>
                    <a:p>
                      <a:pPr algn="ctr"/>
                      <a:r>
                        <a:rPr lang="en-US" sz="3200" dirty="0" smtClean="0">
                          <a:solidFill>
                            <a:srgbClr val="000000"/>
                          </a:solidFill>
                          <a:latin typeface="Calibri" panose="020F0502020204030204" pitchFamily="34" charset="0"/>
                          <a:cs typeface="Calibri" panose="020F0502020204030204" pitchFamily="34" charset="0"/>
                        </a:rPr>
                        <a:t>Death certificate race/ethnicity</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dirty="0" smtClean="0">
                          <a:solidFill>
                            <a:srgbClr val="000000"/>
                          </a:solidFill>
                          <a:latin typeface="Calibri" panose="020F0502020204030204" pitchFamily="34" charset="0"/>
                          <a:cs typeface="Calibri" panose="020F0502020204030204" pitchFamily="34" charset="0"/>
                        </a:rPr>
                        <a:t>Northwest</a:t>
                      </a:r>
                      <a:r>
                        <a:rPr lang="en-US" sz="3200" baseline="0" dirty="0" smtClean="0">
                          <a:solidFill>
                            <a:srgbClr val="000000"/>
                          </a:solidFill>
                          <a:latin typeface="Calibri" panose="020F0502020204030204" pitchFamily="34" charset="0"/>
                          <a:cs typeface="Calibri" panose="020F0502020204030204" pitchFamily="34" charset="0"/>
                        </a:rPr>
                        <a:t> Tribal Registry Match?</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09600">
                <a:tc>
                  <a:txBody>
                    <a:bodyPr/>
                    <a:lstStyle/>
                    <a:p>
                      <a:pPr algn="ctr"/>
                      <a:r>
                        <a:rPr lang="en-US" sz="3200" b="1" dirty="0" smtClean="0">
                          <a:solidFill>
                            <a:schemeClr val="bg2">
                              <a:lumMod val="65000"/>
                            </a:schemeClr>
                          </a:solidFill>
                          <a:latin typeface="Calibri" panose="020F0502020204030204" pitchFamily="34" charset="0"/>
                          <a:cs typeface="Calibri" panose="020F0502020204030204" pitchFamily="34" charset="0"/>
                        </a:rPr>
                        <a:t>AI/AN</a:t>
                      </a:r>
                      <a:endParaRPr lang="en-US" sz="3200" b="1" dirty="0">
                        <a:solidFill>
                          <a:schemeClr val="bg2">
                            <a:lumMod val="65000"/>
                          </a:schemeClr>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3200" b="1" dirty="0" smtClean="0">
                          <a:solidFill>
                            <a:schemeClr val="bg2">
                              <a:lumMod val="65000"/>
                            </a:schemeClr>
                          </a:solidFill>
                          <a:latin typeface="Calibri" panose="020F0502020204030204" pitchFamily="34" charset="0"/>
                          <a:cs typeface="Calibri" panose="020F0502020204030204" pitchFamily="34" charset="0"/>
                        </a:rPr>
                        <a:t>No</a:t>
                      </a: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609600">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Non-AI/AN</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Yes</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09600">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Missing</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Yes</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Right Arrow 5"/>
          <p:cNvSpPr/>
          <p:nvPr/>
        </p:nvSpPr>
        <p:spPr>
          <a:xfrm>
            <a:off x="7029451" y="2938787"/>
            <a:ext cx="1536700" cy="152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9" name="Table 8"/>
          <p:cNvGraphicFramePr>
            <a:graphicFrameLocks noGrp="1"/>
          </p:cNvGraphicFramePr>
          <p:nvPr>
            <p:extLst/>
          </p:nvPr>
        </p:nvGraphicFramePr>
        <p:xfrm>
          <a:off x="8801101" y="2532387"/>
          <a:ext cx="3022600" cy="2926080"/>
        </p:xfrm>
        <a:graphic>
          <a:graphicData uri="http://schemas.openxmlformats.org/drawingml/2006/table">
            <a:tbl>
              <a:tblPr firstRow="1" bandRow="1">
                <a:tableStyleId>{5C22544A-7EE6-4342-B048-85BDC9FD1C3A}</a:tableStyleId>
              </a:tblPr>
              <a:tblGrid>
                <a:gridCol w="3022600"/>
              </a:tblGrid>
              <a:tr h="1097280">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Final Dataset Race/Ethnicity</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09600">
                <a:tc>
                  <a:txBody>
                    <a:bodyPr/>
                    <a:lstStyle/>
                    <a:p>
                      <a:pPr algn="ctr"/>
                      <a:r>
                        <a:rPr lang="en-US" sz="3200" b="1" dirty="0" smtClean="0">
                          <a:solidFill>
                            <a:schemeClr val="bg2">
                              <a:lumMod val="65000"/>
                            </a:schemeClr>
                          </a:solidFill>
                          <a:latin typeface="Calibri" panose="020F0502020204030204" pitchFamily="34" charset="0"/>
                          <a:cs typeface="Calibri" panose="020F0502020204030204" pitchFamily="34" charset="0"/>
                        </a:rPr>
                        <a:t>AI/AN</a:t>
                      </a:r>
                      <a:endParaRPr lang="en-US" sz="3200" b="1" dirty="0">
                        <a:solidFill>
                          <a:schemeClr val="bg2">
                            <a:lumMod val="65000"/>
                          </a:schemeClr>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609600">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AI/AN</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09600">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AI/AN</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Rectangle 7"/>
          <p:cNvSpPr/>
          <p:nvPr/>
        </p:nvSpPr>
        <p:spPr>
          <a:xfrm>
            <a:off x="1025146" y="4817363"/>
            <a:ext cx="5549900" cy="54102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9423401" y="4941316"/>
            <a:ext cx="1828800" cy="4064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37636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AI/AN Race</a:t>
            </a:r>
            <a:endParaRPr lang="en-US" dirty="0">
              <a:solidFill>
                <a:srgbClr val="000000"/>
              </a:solidFill>
            </a:endParaRPr>
          </a:p>
        </p:txBody>
      </p:sp>
      <p:graphicFrame>
        <p:nvGraphicFramePr>
          <p:cNvPr id="7" name="Table 6"/>
          <p:cNvGraphicFramePr>
            <a:graphicFrameLocks noGrp="1"/>
          </p:cNvGraphicFramePr>
          <p:nvPr>
            <p:extLst/>
          </p:nvPr>
        </p:nvGraphicFramePr>
        <p:xfrm>
          <a:off x="609600" y="2532387"/>
          <a:ext cx="6184902" cy="2926080"/>
        </p:xfrm>
        <a:graphic>
          <a:graphicData uri="http://schemas.openxmlformats.org/drawingml/2006/table">
            <a:tbl>
              <a:tblPr firstRow="1" bandRow="1">
                <a:tableStyleId>{5C22544A-7EE6-4342-B048-85BDC9FD1C3A}</a:tableStyleId>
              </a:tblPr>
              <a:tblGrid>
                <a:gridCol w="3092451"/>
                <a:gridCol w="3092451"/>
              </a:tblGrid>
              <a:tr h="1097280">
                <a:tc>
                  <a:txBody>
                    <a:bodyPr/>
                    <a:lstStyle/>
                    <a:p>
                      <a:pPr algn="ctr"/>
                      <a:r>
                        <a:rPr lang="en-US" sz="3200" dirty="0" smtClean="0">
                          <a:solidFill>
                            <a:srgbClr val="000000"/>
                          </a:solidFill>
                          <a:latin typeface="Calibri" panose="020F0502020204030204" pitchFamily="34" charset="0"/>
                          <a:cs typeface="Calibri" panose="020F0502020204030204" pitchFamily="34" charset="0"/>
                        </a:rPr>
                        <a:t>Death certificate race/ethnicity</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dirty="0" smtClean="0">
                          <a:solidFill>
                            <a:srgbClr val="000000"/>
                          </a:solidFill>
                          <a:latin typeface="Calibri" panose="020F0502020204030204" pitchFamily="34" charset="0"/>
                          <a:cs typeface="Calibri" panose="020F0502020204030204" pitchFamily="34" charset="0"/>
                        </a:rPr>
                        <a:t>Northwest</a:t>
                      </a:r>
                      <a:r>
                        <a:rPr lang="en-US" sz="3200" baseline="0" dirty="0" smtClean="0">
                          <a:solidFill>
                            <a:srgbClr val="000000"/>
                          </a:solidFill>
                          <a:latin typeface="Calibri" panose="020F0502020204030204" pitchFamily="34" charset="0"/>
                          <a:cs typeface="Calibri" panose="020F0502020204030204" pitchFamily="34" charset="0"/>
                        </a:rPr>
                        <a:t> Tribal Registry Match?</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09600">
                <a:tc>
                  <a:txBody>
                    <a:bodyPr/>
                    <a:lstStyle/>
                    <a:p>
                      <a:pPr algn="ctr"/>
                      <a:r>
                        <a:rPr lang="en-US" sz="3200" b="1" dirty="0" smtClean="0">
                          <a:solidFill>
                            <a:schemeClr val="bg2">
                              <a:lumMod val="65000"/>
                            </a:schemeClr>
                          </a:solidFill>
                          <a:latin typeface="Calibri" panose="020F0502020204030204" pitchFamily="34" charset="0"/>
                          <a:cs typeface="Calibri" panose="020F0502020204030204" pitchFamily="34" charset="0"/>
                        </a:rPr>
                        <a:t>AI/AN</a:t>
                      </a:r>
                      <a:endParaRPr lang="en-US" sz="3200" b="1" dirty="0">
                        <a:solidFill>
                          <a:schemeClr val="bg2">
                            <a:lumMod val="65000"/>
                          </a:schemeClr>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3200" b="1" dirty="0" smtClean="0">
                          <a:solidFill>
                            <a:schemeClr val="bg2">
                              <a:lumMod val="65000"/>
                            </a:schemeClr>
                          </a:solidFill>
                          <a:latin typeface="Calibri" panose="020F0502020204030204" pitchFamily="34" charset="0"/>
                          <a:cs typeface="Calibri" panose="020F0502020204030204" pitchFamily="34" charset="0"/>
                        </a:rPr>
                        <a:t>No</a:t>
                      </a: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609600">
                <a:tc>
                  <a:txBody>
                    <a:bodyPr/>
                    <a:lstStyle/>
                    <a:p>
                      <a:pPr algn="ctr"/>
                      <a:r>
                        <a:rPr lang="en-US" sz="3200" b="1" dirty="0" smtClean="0">
                          <a:solidFill>
                            <a:schemeClr val="bg2">
                              <a:lumMod val="65000"/>
                            </a:schemeClr>
                          </a:solidFill>
                          <a:latin typeface="Calibri" panose="020F0502020204030204" pitchFamily="34" charset="0"/>
                          <a:cs typeface="Calibri" panose="020F0502020204030204" pitchFamily="34" charset="0"/>
                        </a:rPr>
                        <a:t>Non-AI/AN</a:t>
                      </a:r>
                      <a:endParaRPr lang="en-US" sz="3200" b="1" dirty="0">
                        <a:solidFill>
                          <a:schemeClr val="bg2">
                            <a:lumMod val="65000"/>
                          </a:schemeClr>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3200" b="1" dirty="0" smtClean="0">
                          <a:solidFill>
                            <a:schemeClr val="bg2">
                              <a:lumMod val="65000"/>
                            </a:schemeClr>
                          </a:solidFill>
                          <a:latin typeface="Calibri" panose="020F0502020204030204" pitchFamily="34" charset="0"/>
                          <a:cs typeface="Calibri" panose="020F0502020204030204" pitchFamily="34" charset="0"/>
                        </a:rPr>
                        <a:t>Yes</a:t>
                      </a:r>
                      <a:endParaRPr lang="en-US" sz="3200" b="1" dirty="0">
                        <a:solidFill>
                          <a:schemeClr val="bg2">
                            <a:lumMod val="65000"/>
                          </a:schemeClr>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09600">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Missing</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Yes</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Right Arrow 5"/>
          <p:cNvSpPr/>
          <p:nvPr/>
        </p:nvSpPr>
        <p:spPr>
          <a:xfrm>
            <a:off x="7029451" y="2938787"/>
            <a:ext cx="1536700" cy="152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9" name="Table 8"/>
          <p:cNvGraphicFramePr>
            <a:graphicFrameLocks noGrp="1"/>
          </p:cNvGraphicFramePr>
          <p:nvPr>
            <p:extLst/>
          </p:nvPr>
        </p:nvGraphicFramePr>
        <p:xfrm>
          <a:off x="8801101" y="2532387"/>
          <a:ext cx="3022600" cy="2926080"/>
        </p:xfrm>
        <a:graphic>
          <a:graphicData uri="http://schemas.openxmlformats.org/drawingml/2006/table">
            <a:tbl>
              <a:tblPr firstRow="1" bandRow="1">
                <a:tableStyleId>{5C22544A-7EE6-4342-B048-85BDC9FD1C3A}</a:tableStyleId>
              </a:tblPr>
              <a:tblGrid>
                <a:gridCol w="3022600"/>
              </a:tblGrid>
              <a:tr h="1097280">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Final Dataset Race/Ethnicity</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09600">
                <a:tc>
                  <a:txBody>
                    <a:bodyPr/>
                    <a:lstStyle/>
                    <a:p>
                      <a:pPr algn="ctr"/>
                      <a:r>
                        <a:rPr lang="en-US" sz="3200" b="1" dirty="0" smtClean="0">
                          <a:solidFill>
                            <a:schemeClr val="bg2">
                              <a:lumMod val="65000"/>
                            </a:schemeClr>
                          </a:solidFill>
                          <a:latin typeface="Calibri" panose="020F0502020204030204" pitchFamily="34" charset="0"/>
                          <a:cs typeface="Calibri" panose="020F0502020204030204" pitchFamily="34" charset="0"/>
                        </a:rPr>
                        <a:t>AI/AN</a:t>
                      </a:r>
                      <a:endParaRPr lang="en-US" sz="3200" b="1" dirty="0">
                        <a:solidFill>
                          <a:schemeClr val="bg2">
                            <a:lumMod val="65000"/>
                          </a:schemeClr>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609600">
                <a:tc>
                  <a:txBody>
                    <a:bodyPr/>
                    <a:lstStyle/>
                    <a:p>
                      <a:pPr algn="ctr"/>
                      <a:r>
                        <a:rPr lang="en-US" sz="3200" b="1" dirty="0" smtClean="0">
                          <a:solidFill>
                            <a:schemeClr val="bg2">
                              <a:lumMod val="65000"/>
                            </a:schemeClr>
                          </a:solidFill>
                          <a:latin typeface="Calibri" panose="020F0502020204030204" pitchFamily="34" charset="0"/>
                          <a:cs typeface="Calibri" panose="020F0502020204030204" pitchFamily="34" charset="0"/>
                        </a:rPr>
                        <a:t>AI/AN</a:t>
                      </a:r>
                      <a:endParaRPr lang="en-US" sz="3200" b="1" dirty="0">
                        <a:solidFill>
                          <a:schemeClr val="bg2">
                            <a:lumMod val="65000"/>
                          </a:schemeClr>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09600">
                <a:tc>
                  <a:txBody>
                    <a:bodyPr/>
                    <a:lstStyle/>
                    <a:p>
                      <a:pPr algn="ctr"/>
                      <a:r>
                        <a:rPr lang="en-US" sz="3200" b="1" dirty="0" smtClean="0">
                          <a:solidFill>
                            <a:srgbClr val="000000"/>
                          </a:solidFill>
                          <a:latin typeface="Calibri" panose="020F0502020204030204" pitchFamily="34" charset="0"/>
                          <a:cs typeface="Calibri" panose="020F0502020204030204" pitchFamily="34" charset="0"/>
                        </a:rPr>
                        <a:t>AI/AN</a:t>
                      </a:r>
                      <a:endParaRPr lang="en-US" sz="3200" b="1" dirty="0">
                        <a:solidFill>
                          <a:srgbClr val="000000"/>
                        </a:solidFill>
                        <a:latin typeface="Calibri" panose="020F0502020204030204" pitchFamily="34" charset="0"/>
                        <a:cs typeface="Calibri" panose="020F0502020204030204" pitchFamily="34" charset="0"/>
                      </a:endParaRPr>
                    </a:p>
                  </a:txBody>
                  <a:tcPr marL="121920" marR="121920" marT="60960" marB="6096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748058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Age-Adjusted Mortality Rate Calculation</a:t>
            </a:r>
            <a:endParaRPr lang="en-US" dirty="0">
              <a:solidFill>
                <a:srgbClr val="000000"/>
              </a:solidFill>
            </a:endParaRPr>
          </a:p>
        </p:txBody>
      </p:sp>
      <p:sp>
        <p:nvSpPr>
          <p:cNvPr id="6" name="Text Placeholder 2"/>
          <p:cNvSpPr>
            <a:spLocks noGrp="1"/>
          </p:cNvSpPr>
          <p:nvPr>
            <p:ph type="body" sz="quarter" idx="10"/>
          </p:nvPr>
        </p:nvSpPr>
        <p:spPr>
          <a:xfrm>
            <a:off x="609600" y="1644022"/>
            <a:ext cx="10972800" cy="5067071"/>
          </a:xfrm>
        </p:spPr>
        <p:txBody>
          <a:bodyPr/>
          <a:lstStyle/>
          <a:p>
            <a:pPr marL="0" indent="0">
              <a:buClrTx/>
              <a:buNone/>
            </a:pPr>
            <a:r>
              <a:rPr lang="en-US" b="1" dirty="0" smtClean="0">
                <a:solidFill>
                  <a:srgbClr val="000000"/>
                </a:solidFill>
              </a:rPr>
              <a:t>Numerator</a:t>
            </a:r>
          </a:p>
          <a:p>
            <a:pPr>
              <a:buClrTx/>
            </a:pPr>
            <a:r>
              <a:rPr lang="en-US" b="1" dirty="0" smtClean="0">
                <a:solidFill>
                  <a:srgbClr val="000000"/>
                </a:solidFill>
              </a:rPr>
              <a:t>HCV-related deaths</a:t>
            </a:r>
          </a:p>
          <a:p>
            <a:pPr lvl="1">
              <a:buClrTx/>
            </a:pPr>
            <a:r>
              <a:rPr lang="en-US" b="1" dirty="0" smtClean="0">
                <a:solidFill>
                  <a:srgbClr val="000000"/>
                </a:solidFill>
              </a:rPr>
              <a:t>AI/AN and non-Hispanic whites (NHW)</a:t>
            </a:r>
          </a:p>
          <a:p>
            <a:pPr marL="609585" lvl="1" indent="0">
              <a:buClrTx/>
              <a:buNone/>
            </a:pPr>
            <a:endParaRPr lang="en-US" b="1" dirty="0" smtClean="0">
              <a:solidFill>
                <a:schemeClr val="bg2">
                  <a:lumMod val="65000"/>
                </a:schemeClr>
              </a:solidFill>
            </a:endParaRPr>
          </a:p>
          <a:p>
            <a:pPr>
              <a:buClrTx/>
            </a:pPr>
            <a:endParaRPr lang="en-US" b="1" dirty="0">
              <a:solidFill>
                <a:srgbClr val="000000"/>
              </a:solidFill>
            </a:endParaRPr>
          </a:p>
          <a:p>
            <a:pPr marL="0" indent="0">
              <a:buClrTx/>
              <a:buNone/>
            </a:pPr>
            <a:endParaRPr lang="en-US" b="1" dirty="0">
              <a:solidFill>
                <a:srgbClr val="000000"/>
              </a:solidFill>
            </a:endParaRPr>
          </a:p>
        </p:txBody>
      </p:sp>
    </p:spTree>
    <p:extLst>
      <p:ext uri="{BB962C8B-B14F-4D97-AF65-F5344CB8AC3E}">
        <p14:creationId xmlns:p14="http://schemas.microsoft.com/office/powerpoint/2010/main" val="4215623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solidFill>
                  <a:srgbClr val="000000"/>
                </a:solidFill>
              </a:rPr>
              <a:t>Mortality Rate Calculation</a:t>
            </a:r>
          </a:p>
        </p:txBody>
      </p:sp>
      <p:sp>
        <p:nvSpPr>
          <p:cNvPr id="4" name="Text Placeholder 2"/>
          <p:cNvSpPr>
            <a:spLocks noGrp="1"/>
          </p:cNvSpPr>
          <p:nvPr>
            <p:ph type="body" sz="quarter" idx="10"/>
          </p:nvPr>
        </p:nvSpPr>
        <p:spPr>
          <a:xfrm>
            <a:off x="609600" y="1644022"/>
            <a:ext cx="10972800" cy="5067071"/>
          </a:xfrm>
        </p:spPr>
        <p:txBody>
          <a:bodyPr/>
          <a:lstStyle/>
          <a:p>
            <a:pPr marL="0" indent="0">
              <a:buClrTx/>
              <a:buNone/>
            </a:pPr>
            <a:r>
              <a:rPr lang="en-US" b="1" dirty="0" smtClean="0">
                <a:solidFill>
                  <a:schemeClr val="bg2">
                    <a:lumMod val="65000"/>
                  </a:schemeClr>
                </a:solidFill>
              </a:rPr>
              <a:t>Numerator</a:t>
            </a:r>
          </a:p>
          <a:p>
            <a:pPr>
              <a:buClrTx/>
            </a:pPr>
            <a:r>
              <a:rPr lang="en-US" b="1" dirty="0" smtClean="0">
                <a:solidFill>
                  <a:schemeClr val="bg2">
                    <a:lumMod val="65000"/>
                  </a:schemeClr>
                </a:solidFill>
              </a:rPr>
              <a:t>HCV-related mortality rates and 95% confidence intervals</a:t>
            </a:r>
          </a:p>
          <a:p>
            <a:pPr lvl="1">
              <a:buClrTx/>
            </a:pPr>
            <a:r>
              <a:rPr lang="en-US" b="1" dirty="0" smtClean="0">
                <a:solidFill>
                  <a:schemeClr val="bg2">
                    <a:lumMod val="65000"/>
                  </a:schemeClr>
                </a:solidFill>
              </a:rPr>
              <a:t>AI/AN and non-Hispanic whites (NHW)</a:t>
            </a:r>
          </a:p>
          <a:p>
            <a:pPr marL="609585" lvl="1" indent="0">
              <a:buClrTx/>
              <a:buNone/>
            </a:pPr>
            <a:endParaRPr lang="en-US" b="1" dirty="0" smtClean="0">
              <a:solidFill>
                <a:schemeClr val="bg2">
                  <a:lumMod val="65000"/>
                </a:schemeClr>
              </a:solidFill>
            </a:endParaRPr>
          </a:p>
          <a:p>
            <a:pPr marL="0" indent="0">
              <a:buClrTx/>
              <a:buNone/>
            </a:pPr>
            <a:r>
              <a:rPr lang="en-US" b="1" dirty="0" smtClean="0">
                <a:solidFill>
                  <a:srgbClr val="000000"/>
                </a:solidFill>
              </a:rPr>
              <a:t>Denominator</a:t>
            </a:r>
          </a:p>
          <a:p>
            <a:pPr>
              <a:buClrTx/>
            </a:pPr>
            <a:r>
              <a:rPr lang="en-US" b="1" dirty="0" smtClean="0">
                <a:solidFill>
                  <a:srgbClr val="000000"/>
                </a:solidFill>
              </a:rPr>
              <a:t>National Center for Health Statistics bridged race estimates</a:t>
            </a:r>
            <a:endParaRPr lang="en-US" b="1" dirty="0">
              <a:solidFill>
                <a:srgbClr val="000000"/>
              </a:solidFill>
            </a:endParaRPr>
          </a:p>
          <a:p>
            <a:pPr marL="0" indent="0">
              <a:buClrTx/>
              <a:buNone/>
            </a:pPr>
            <a:endParaRPr lang="en-US" b="1" dirty="0">
              <a:solidFill>
                <a:srgbClr val="000000"/>
              </a:solidFill>
            </a:endParaRPr>
          </a:p>
          <a:p>
            <a:pPr marL="0" indent="0">
              <a:buClrTx/>
              <a:buNone/>
            </a:pPr>
            <a:endParaRPr lang="en-US" b="1" dirty="0">
              <a:solidFill>
                <a:srgbClr val="000000"/>
              </a:solidFill>
            </a:endParaRPr>
          </a:p>
        </p:txBody>
      </p:sp>
    </p:spTree>
    <p:extLst>
      <p:ext uri="{BB962C8B-B14F-4D97-AF65-F5344CB8AC3E}">
        <p14:creationId xmlns:p14="http://schemas.microsoft.com/office/powerpoint/2010/main" val="1959558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solidFill>
                  <a:srgbClr val="000000"/>
                </a:solidFill>
              </a:rPr>
              <a:t>Mortality Rate Calculation</a:t>
            </a:r>
          </a:p>
        </p:txBody>
      </p:sp>
      <p:sp>
        <p:nvSpPr>
          <p:cNvPr id="4" name="Text Placeholder 2"/>
          <p:cNvSpPr>
            <a:spLocks noGrp="1"/>
          </p:cNvSpPr>
          <p:nvPr>
            <p:ph type="body" sz="quarter" idx="10"/>
          </p:nvPr>
        </p:nvSpPr>
        <p:spPr>
          <a:xfrm>
            <a:off x="609600" y="1644022"/>
            <a:ext cx="10972800" cy="5067071"/>
          </a:xfrm>
        </p:spPr>
        <p:txBody>
          <a:bodyPr/>
          <a:lstStyle/>
          <a:p>
            <a:pPr marL="0" indent="0">
              <a:buClrTx/>
              <a:buNone/>
            </a:pPr>
            <a:r>
              <a:rPr lang="en-US" b="1" dirty="0" smtClean="0">
                <a:solidFill>
                  <a:schemeClr val="bg2">
                    <a:lumMod val="65000"/>
                  </a:schemeClr>
                </a:solidFill>
              </a:rPr>
              <a:t>Numerator</a:t>
            </a:r>
          </a:p>
          <a:p>
            <a:pPr>
              <a:buClrTx/>
            </a:pPr>
            <a:r>
              <a:rPr lang="en-US" b="1" dirty="0" smtClean="0">
                <a:solidFill>
                  <a:schemeClr val="bg2">
                    <a:lumMod val="65000"/>
                  </a:schemeClr>
                </a:solidFill>
              </a:rPr>
              <a:t>HCV-related mortality rates and 95% confidence intervals</a:t>
            </a:r>
          </a:p>
          <a:p>
            <a:pPr lvl="1">
              <a:buClrTx/>
            </a:pPr>
            <a:r>
              <a:rPr lang="en-US" b="1" dirty="0" smtClean="0">
                <a:solidFill>
                  <a:schemeClr val="bg2">
                    <a:lumMod val="65000"/>
                  </a:schemeClr>
                </a:solidFill>
              </a:rPr>
              <a:t>AI/AN and non-Hispanic whites (NHW)</a:t>
            </a:r>
          </a:p>
          <a:p>
            <a:pPr marL="609585" lvl="1" indent="0">
              <a:buClrTx/>
              <a:buNone/>
            </a:pPr>
            <a:endParaRPr lang="en-US" b="1" dirty="0" smtClean="0">
              <a:solidFill>
                <a:schemeClr val="bg2">
                  <a:lumMod val="65000"/>
                </a:schemeClr>
              </a:solidFill>
            </a:endParaRPr>
          </a:p>
          <a:p>
            <a:pPr marL="0" indent="0">
              <a:buClrTx/>
              <a:buNone/>
            </a:pPr>
            <a:r>
              <a:rPr lang="en-US" b="1" dirty="0" smtClean="0">
                <a:solidFill>
                  <a:schemeClr val="bg2">
                    <a:lumMod val="65000"/>
                  </a:schemeClr>
                </a:solidFill>
              </a:rPr>
              <a:t>Denominator</a:t>
            </a:r>
          </a:p>
          <a:p>
            <a:pPr>
              <a:buClrTx/>
            </a:pPr>
            <a:r>
              <a:rPr lang="en-US" b="1" dirty="0" smtClean="0">
                <a:solidFill>
                  <a:schemeClr val="bg2">
                    <a:lumMod val="65000"/>
                  </a:schemeClr>
                </a:solidFill>
              </a:rPr>
              <a:t>National Center for Health Statistics bridged race estimates</a:t>
            </a:r>
          </a:p>
          <a:p>
            <a:pPr marL="0" indent="0">
              <a:buClrTx/>
              <a:buNone/>
            </a:pPr>
            <a:endParaRPr lang="en-US" b="1" dirty="0">
              <a:solidFill>
                <a:srgbClr val="000000"/>
              </a:solidFill>
            </a:endParaRPr>
          </a:p>
          <a:p>
            <a:pPr marL="0" indent="0">
              <a:buClrTx/>
              <a:buNone/>
            </a:pPr>
            <a:r>
              <a:rPr lang="en-US" b="1" dirty="0" smtClean="0">
                <a:solidFill>
                  <a:srgbClr val="000000"/>
                </a:solidFill>
              </a:rPr>
              <a:t>Standardized to </a:t>
            </a:r>
            <a:r>
              <a:rPr lang="en-US" b="1" dirty="0">
                <a:solidFill>
                  <a:srgbClr val="000000"/>
                </a:solidFill>
              </a:rPr>
              <a:t>the U.S. 2000 standard </a:t>
            </a:r>
            <a:r>
              <a:rPr lang="en-US" b="1" dirty="0" smtClean="0">
                <a:solidFill>
                  <a:srgbClr val="000000"/>
                </a:solidFill>
              </a:rPr>
              <a:t>population</a:t>
            </a:r>
          </a:p>
          <a:p>
            <a:pPr>
              <a:buClrTx/>
            </a:pPr>
            <a:r>
              <a:rPr lang="en-US" b="1" dirty="0">
                <a:solidFill>
                  <a:srgbClr val="000000"/>
                </a:solidFill>
              </a:rPr>
              <a:t>2006—2012 aggregate and annual</a:t>
            </a:r>
          </a:p>
          <a:p>
            <a:pPr>
              <a:buClrTx/>
            </a:pPr>
            <a:endParaRPr lang="en-US" b="1" dirty="0">
              <a:solidFill>
                <a:srgbClr val="000000"/>
              </a:solidFill>
            </a:endParaRPr>
          </a:p>
          <a:p>
            <a:pPr marL="0" indent="0">
              <a:buClrTx/>
              <a:buNone/>
            </a:pPr>
            <a:endParaRPr lang="en-US" b="1" dirty="0">
              <a:solidFill>
                <a:srgbClr val="000000"/>
              </a:solidFill>
            </a:endParaRPr>
          </a:p>
        </p:txBody>
      </p:sp>
    </p:spTree>
    <p:extLst>
      <p:ext uri="{BB962C8B-B14F-4D97-AF65-F5344CB8AC3E}">
        <p14:creationId xmlns:p14="http://schemas.microsoft.com/office/powerpoint/2010/main" val="678148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Mortality Rate and Rate Ratio</a:t>
            </a:r>
            <a:endParaRPr lang="en-US" dirty="0">
              <a:solidFill>
                <a:srgbClr val="000000"/>
              </a:solidFill>
            </a:endParaRPr>
          </a:p>
        </p:txBody>
      </p:sp>
      <p:sp>
        <p:nvSpPr>
          <p:cNvPr id="3" name="Text Placeholder 2"/>
          <p:cNvSpPr>
            <a:spLocks noGrp="1"/>
          </p:cNvSpPr>
          <p:nvPr>
            <p:ph type="body" sz="quarter" idx="10"/>
          </p:nvPr>
        </p:nvSpPr>
        <p:spPr>
          <a:xfrm>
            <a:off x="609600" y="1545167"/>
            <a:ext cx="10972800" cy="923713"/>
          </a:xfrm>
        </p:spPr>
        <p:txBody>
          <a:bodyPr/>
          <a:lstStyle/>
          <a:p>
            <a:r>
              <a:rPr lang="en-US" sz="2400" b="1" dirty="0" smtClean="0"/>
              <a:t>Age-adjusted mortality rate for AI/AN and non-Hispanic whites (NHW) separately</a:t>
            </a:r>
          </a:p>
          <a:p>
            <a:r>
              <a:rPr lang="en-US" sz="2400" b="1" dirty="0" smtClean="0"/>
              <a:t>Rate ratio comparing AI/AN mortality rate with NHW mortality rate</a:t>
            </a:r>
          </a:p>
          <a:p>
            <a:endParaRPr lang="en-US" sz="2400" b="1" dirty="0"/>
          </a:p>
        </p:txBody>
      </p:sp>
      <p:grpSp>
        <p:nvGrpSpPr>
          <p:cNvPr id="10" name="Group 9"/>
          <p:cNvGrpSpPr/>
          <p:nvPr/>
        </p:nvGrpSpPr>
        <p:grpSpPr>
          <a:xfrm>
            <a:off x="1581912" y="2919919"/>
            <a:ext cx="8010144" cy="984887"/>
            <a:chOff x="1444752" y="3481631"/>
            <a:chExt cx="8010144" cy="984887"/>
          </a:xfrm>
        </p:grpSpPr>
        <p:sp>
          <p:nvSpPr>
            <p:cNvPr id="4" name="TextBox 3"/>
            <p:cNvSpPr txBox="1"/>
            <p:nvPr/>
          </p:nvSpPr>
          <p:spPr>
            <a:xfrm>
              <a:off x="1444752" y="3681686"/>
              <a:ext cx="2706624" cy="523220"/>
            </a:xfrm>
            <a:prstGeom prst="rect">
              <a:avLst/>
            </a:prstGeom>
            <a:noFill/>
          </p:spPr>
          <p:txBody>
            <a:bodyPr wrap="square" rtlCol="0">
              <a:spAutoFit/>
            </a:bodyPr>
            <a:lstStyle/>
            <a:p>
              <a:r>
                <a:rPr lang="en-US" sz="2800" b="1" dirty="0" smtClean="0">
                  <a:solidFill>
                    <a:srgbClr val="000000"/>
                  </a:solidFill>
                  <a:latin typeface="Calibri" panose="020F0502020204030204" pitchFamily="34" charset="0"/>
                </a:rPr>
                <a:t>Rate Ratio (RR)= </a:t>
              </a:r>
            </a:p>
          </p:txBody>
        </p:sp>
        <p:sp>
          <p:nvSpPr>
            <p:cNvPr id="5" name="TextBox 4"/>
            <p:cNvSpPr txBox="1"/>
            <p:nvPr/>
          </p:nvSpPr>
          <p:spPr>
            <a:xfrm>
              <a:off x="4498848" y="3481631"/>
              <a:ext cx="4572000" cy="461665"/>
            </a:xfrm>
            <a:prstGeom prst="rect">
              <a:avLst/>
            </a:prstGeom>
            <a:noFill/>
          </p:spPr>
          <p:txBody>
            <a:bodyPr wrap="square" rtlCol="0">
              <a:spAutoFit/>
            </a:bodyPr>
            <a:lstStyle/>
            <a:p>
              <a:pPr algn="ctr"/>
              <a:r>
                <a:rPr lang="en-US" sz="2400" b="1" dirty="0" smtClean="0">
                  <a:solidFill>
                    <a:srgbClr val="000000"/>
                  </a:solidFill>
                  <a:latin typeface="Calibri" panose="020F0502020204030204" pitchFamily="34" charset="0"/>
                </a:rPr>
                <a:t>AI/AN age-adjusted mortality rate</a:t>
              </a:r>
            </a:p>
          </p:txBody>
        </p:sp>
        <p:sp>
          <p:nvSpPr>
            <p:cNvPr id="6" name="TextBox 5"/>
            <p:cNvSpPr txBox="1"/>
            <p:nvPr/>
          </p:nvSpPr>
          <p:spPr>
            <a:xfrm>
              <a:off x="4498848" y="4004853"/>
              <a:ext cx="4572000" cy="461665"/>
            </a:xfrm>
            <a:prstGeom prst="rect">
              <a:avLst/>
            </a:prstGeom>
            <a:noFill/>
          </p:spPr>
          <p:txBody>
            <a:bodyPr wrap="square" rtlCol="0">
              <a:spAutoFit/>
            </a:bodyPr>
            <a:lstStyle/>
            <a:p>
              <a:pPr algn="ctr"/>
              <a:r>
                <a:rPr lang="en-US" sz="2400" b="1" dirty="0" smtClean="0">
                  <a:solidFill>
                    <a:srgbClr val="000000"/>
                  </a:solidFill>
                  <a:latin typeface="Calibri" panose="020F0502020204030204" pitchFamily="34" charset="0"/>
                </a:rPr>
                <a:t>NHW age-adjusted mortality rate</a:t>
              </a:r>
            </a:p>
          </p:txBody>
        </p:sp>
        <p:cxnSp>
          <p:nvCxnSpPr>
            <p:cNvPr id="8" name="Straight Connector 7"/>
            <p:cNvCxnSpPr/>
            <p:nvPr/>
          </p:nvCxnSpPr>
          <p:spPr>
            <a:xfrm>
              <a:off x="4151376" y="3974074"/>
              <a:ext cx="53035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2795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28309"/>
            <a:ext cx="10470776" cy="843411"/>
          </a:xfrm>
        </p:spPr>
        <p:txBody>
          <a:bodyPr/>
          <a:lstStyle/>
          <a:p>
            <a:r>
              <a:rPr lang="en-US" sz="3200" dirty="0" smtClean="0">
                <a:solidFill>
                  <a:srgbClr val="000000"/>
                </a:solidFill>
              </a:rPr>
              <a:t>Disparity in Hepatitis C Mortality—United States, 2010–2014 </a:t>
            </a:r>
            <a:endParaRPr lang="en-US" sz="3200" dirty="0">
              <a:solidFill>
                <a:srgbClr val="000000"/>
              </a:solidFill>
            </a:endParaRPr>
          </a:p>
        </p:txBody>
      </p:sp>
      <p:graphicFrame>
        <p:nvGraphicFramePr>
          <p:cNvPr id="5" name="Chart 4"/>
          <p:cNvGraphicFramePr>
            <a:graphicFrameLocks/>
          </p:cNvGraphicFramePr>
          <p:nvPr>
            <p:extLst>
              <p:ext uri="{D42A27DB-BD31-4B8C-83A1-F6EECF244321}">
                <p14:modId xmlns:p14="http://schemas.microsoft.com/office/powerpoint/2010/main" val="2593871195"/>
              </p:ext>
            </p:extLst>
          </p:nvPr>
        </p:nvGraphicFramePr>
        <p:xfrm>
          <a:off x="723901" y="1783739"/>
          <a:ext cx="7743567" cy="471153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8346408" y="2524765"/>
            <a:ext cx="3386032" cy="666977"/>
          </a:xfrm>
          <a:prstGeom prst="rect">
            <a:avLst/>
          </a:prstGeom>
          <a:noFill/>
        </p:spPr>
        <p:txBody>
          <a:bodyPr wrap="square" rtlCol="0">
            <a:spAutoFit/>
          </a:bodyPr>
          <a:lstStyle/>
          <a:p>
            <a:pPr eaLnBrk="0" fontAlgn="base" hangingPunct="0">
              <a:spcBef>
                <a:spcPct val="0"/>
              </a:spcBef>
              <a:spcAft>
                <a:spcPct val="0"/>
              </a:spcAft>
            </a:pPr>
            <a:r>
              <a:rPr lang="en-US" sz="1867" b="1" dirty="0">
                <a:solidFill>
                  <a:srgbClr val="000000"/>
                </a:solidFill>
                <a:latin typeface="Calibri" panose="020F0502020204030204" pitchFamily="34" charset="0"/>
              </a:rPr>
              <a:t>American Indian/Alaska Native (AI/AN)</a:t>
            </a:r>
          </a:p>
        </p:txBody>
      </p:sp>
      <p:sp>
        <p:nvSpPr>
          <p:cNvPr id="7" name="TextBox 6"/>
          <p:cNvSpPr txBox="1"/>
          <p:nvPr/>
        </p:nvSpPr>
        <p:spPr>
          <a:xfrm>
            <a:off x="8290708" y="4305834"/>
            <a:ext cx="1465121" cy="379656"/>
          </a:xfrm>
          <a:prstGeom prst="rect">
            <a:avLst/>
          </a:prstGeom>
          <a:noFill/>
        </p:spPr>
        <p:txBody>
          <a:bodyPr wrap="square" rtlCol="0">
            <a:spAutoFit/>
          </a:bodyPr>
          <a:lstStyle/>
          <a:p>
            <a:pPr eaLnBrk="0" fontAlgn="base" hangingPunct="0">
              <a:spcBef>
                <a:spcPct val="0"/>
              </a:spcBef>
              <a:spcAft>
                <a:spcPct val="0"/>
              </a:spcAft>
            </a:pPr>
            <a:r>
              <a:rPr lang="en-US" sz="1867" b="1" dirty="0">
                <a:solidFill>
                  <a:srgbClr val="000000"/>
                </a:solidFill>
                <a:latin typeface="Calibri" panose="020F0502020204030204" pitchFamily="34" charset="0"/>
              </a:rPr>
              <a:t>Overall U.S. </a:t>
            </a:r>
          </a:p>
        </p:txBody>
      </p:sp>
      <p:sp>
        <p:nvSpPr>
          <p:cNvPr id="8" name="TextBox 7"/>
          <p:cNvSpPr txBox="1"/>
          <p:nvPr/>
        </p:nvSpPr>
        <p:spPr>
          <a:xfrm>
            <a:off x="8290707" y="4562467"/>
            <a:ext cx="2204387" cy="379656"/>
          </a:xfrm>
          <a:prstGeom prst="rect">
            <a:avLst/>
          </a:prstGeom>
          <a:noFill/>
        </p:spPr>
        <p:txBody>
          <a:bodyPr wrap="square" rtlCol="0">
            <a:spAutoFit/>
          </a:bodyPr>
          <a:lstStyle/>
          <a:p>
            <a:pPr eaLnBrk="0" fontAlgn="base" hangingPunct="0">
              <a:spcBef>
                <a:spcPct val="0"/>
              </a:spcBef>
              <a:spcAft>
                <a:spcPct val="0"/>
              </a:spcAft>
            </a:pPr>
            <a:r>
              <a:rPr lang="en-US" sz="1867" b="1" dirty="0">
                <a:solidFill>
                  <a:srgbClr val="000000"/>
                </a:solidFill>
                <a:latin typeface="Calibri" panose="020F0502020204030204" pitchFamily="34" charset="0"/>
              </a:rPr>
              <a:t>non-Hispanic white</a:t>
            </a:r>
          </a:p>
        </p:txBody>
      </p:sp>
    </p:spTree>
    <p:extLst>
      <p:ext uri="{BB962C8B-B14F-4D97-AF65-F5344CB8AC3E}">
        <p14:creationId xmlns:p14="http://schemas.microsoft.com/office/powerpoint/2010/main" val="3390882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Mortality Rate and Rate Ratio</a:t>
            </a:r>
            <a:endParaRPr lang="en-US" dirty="0">
              <a:solidFill>
                <a:srgbClr val="000000"/>
              </a:solidFill>
            </a:endParaRPr>
          </a:p>
        </p:txBody>
      </p:sp>
      <p:sp>
        <p:nvSpPr>
          <p:cNvPr id="3" name="Text Placeholder 2"/>
          <p:cNvSpPr>
            <a:spLocks noGrp="1"/>
          </p:cNvSpPr>
          <p:nvPr>
            <p:ph type="body" sz="quarter" idx="10"/>
          </p:nvPr>
        </p:nvSpPr>
        <p:spPr>
          <a:xfrm>
            <a:off x="609600" y="1545167"/>
            <a:ext cx="10972800" cy="923713"/>
          </a:xfrm>
        </p:spPr>
        <p:txBody>
          <a:bodyPr/>
          <a:lstStyle/>
          <a:p>
            <a:r>
              <a:rPr lang="en-US" sz="2400" b="1" dirty="0" smtClean="0"/>
              <a:t>Age-adjusted mortality rate for AI/AN and non-Hispanic whites (NHW) separately</a:t>
            </a:r>
          </a:p>
          <a:p>
            <a:r>
              <a:rPr lang="en-US" sz="2400" b="1" dirty="0" smtClean="0"/>
              <a:t>Rate ratio comparing AI/AN mortality rate with NHW mortality rate</a:t>
            </a:r>
          </a:p>
          <a:p>
            <a:endParaRPr lang="en-US" sz="2400" b="1" dirty="0"/>
          </a:p>
        </p:txBody>
      </p:sp>
      <p:grpSp>
        <p:nvGrpSpPr>
          <p:cNvPr id="10" name="Group 9"/>
          <p:cNvGrpSpPr/>
          <p:nvPr/>
        </p:nvGrpSpPr>
        <p:grpSpPr>
          <a:xfrm>
            <a:off x="1581912" y="2919919"/>
            <a:ext cx="8010144" cy="984887"/>
            <a:chOff x="1444752" y="3481631"/>
            <a:chExt cx="8010144" cy="984887"/>
          </a:xfrm>
        </p:grpSpPr>
        <p:sp>
          <p:nvSpPr>
            <p:cNvPr id="4" name="TextBox 3"/>
            <p:cNvSpPr txBox="1"/>
            <p:nvPr/>
          </p:nvSpPr>
          <p:spPr>
            <a:xfrm>
              <a:off x="1444752" y="3681686"/>
              <a:ext cx="2706624" cy="523220"/>
            </a:xfrm>
            <a:prstGeom prst="rect">
              <a:avLst/>
            </a:prstGeom>
            <a:noFill/>
          </p:spPr>
          <p:txBody>
            <a:bodyPr wrap="square" rtlCol="0">
              <a:spAutoFit/>
            </a:bodyPr>
            <a:lstStyle/>
            <a:p>
              <a:r>
                <a:rPr lang="en-US" sz="2800" b="1" dirty="0" smtClean="0">
                  <a:solidFill>
                    <a:srgbClr val="000000"/>
                  </a:solidFill>
                  <a:latin typeface="Calibri" panose="020F0502020204030204" pitchFamily="34" charset="0"/>
                </a:rPr>
                <a:t>Rate Ratio (RR)= </a:t>
              </a:r>
            </a:p>
          </p:txBody>
        </p:sp>
        <p:sp>
          <p:nvSpPr>
            <p:cNvPr id="5" name="TextBox 4"/>
            <p:cNvSpPr txBox="1"/>
            <p:nvPr/>
          </p:nvSpPr>
          <p:spPr>
            <a:xfrm>
              <a:off x="4498848" y="3481631"/>
              <a:ext cx="4572000" cy="461665"/>
            </a:xfrm>
            <a:prstGeom prst="rect">
              <a:avLst/>
            </a:prstGeom>
            <a:noFill/>
          </p:spPr>
          <p:txBody>
            <a:bodyPr wrap="square" rtlCol="0">
              <a:spAutoFit/>
            </a:bodyPr>
            <a:lstStyle/>
            <a:p>
              <a:pPr algn="ctr"/>
              <a:r>
                <a:rPr lang="en-US" sz="2400" b="1" dirty="0" smtClean="0">
                  <a:solidFill>
                    <a:srgbClr val="000000"/>
                  </a:solidFill>
                  <a:latin typeface="Calibri" panose="020F0502020204030204" pitchFamily="34" charset="0"/>
                </a:rPr>
                <a:t>AI/AN age-adjusted mortality rate</a:t>
              </a:r>
            </a:p>
          </p:txBody>
        </p:sp>
        <p:sp>
          <p:nvSpPr>
            <p:cNvPr id="6" name="TextBox 5"/>
            <p:cNvSpPr txBox="1"/>
            <p:nvPr/>
          </p:nvSpPr>
          <p:spPr>
            <a:xfrm>
              <a:off x="4498848" y="4004853"/>
              <a:ext cx="4572000" cy="461665"/>
            </a:xfrm>
            <a:prstGeom prst="rect">
              <a:avLst/>
            </a:prstGeom>
            <a:noFill/>
          </p:spPr>
          <p:txBody>
            <a:bodyPr wrap="square" rtlCol="0">
              <a:spAutoFit/>
            </a:bodyPr>
            <a:lstStyle/>
            <a:p>
              <a:pPr algn="ctr"/>
              <a:r>
                <a:rPr lang="en-US" sz="2400" b="1" dirty="0" smtClean="0">
                  <a:solidFill>
                    <a:srgbClr val="000000"/>
                  </a:solidFill>
                  <a:latin typeface="Calibri" panose="020F0502020204030204" pitchFamily="34" charset="0"/>
                </a:rPr>
                <a:t>NHW age-adjusted mortality rate</a:t>
              </a:r>
            </a:p>
          </p:txBody>
        </p:sp>
        <p:cxnSp>
          <p:nvCxnSpPr>
            <p:cNvPr id="8" name="Straight Connector 7"/>
            <p:cNvCxnSpPr/>
            <p:nvPr/>
          </p:nvCxnSpPr>
          <p:spPr>
            <a:xfrm>
              <a:off x="4151376" y="3974074"/>
              <a:ext cx="53035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2648712" y="4577486"/>
            <a:ext cx="969264" cy="830997"/>
          </a:xfrm>
          <a:prstGeom prst="rect">
            <a:avLst/>
          </a:prstGeom>
          <a:noFill/>
        </p:spPr>
        <p:txBody>
          <a:bodyPr wrap="square" rtlCol="0">
            <a:spAutoFit/>
          </a:bodyPr>
          <a:lstStyle/>
          <a:p>
            <a:pPr algn="ctr"/>
            <a:r>
              <a:rPr lang="en-US" sz="2400" b="1" dirty="0" smtClean="0">
                <a:solidFill>
                  <a:srgbClr val="000000"/>
                </a:solidFill>
                <a:latin typeface="Calibri" panose="020F0502020204030204" pitchFamily="34" charset="0"/>
              </a:rPr>
              <a:t>RR &gt; 1 </a:t>
            </a:r>
          </a:p>
          <a:p>
            <a:pPr algn="ctr"/>
            <a:endParaRPr lang="en-US" sz="2400" b="1" dirty="0">
              <a:solidFill>
                <a:srgbClr val="000000"/>
              </a:solidFill>
              <a:latin typeface="Calibri" panose="020F0502020204030204" pitchFamily="34" charset="0"/>
            </a:endParaRPr>
          </a:p>
        </p:txBody>
      </p:sp>
      <p:cxnSp>
        <p:nvCxnSpPr>
          <p:cNvPr id="12" name="Straight Arrow Connector 11"/>
          <p:cNvCxnSpPr/>
          <p:nvPr/>
        </p:nvCxnSpPr>
        <p:spPr>
          <a:xfrm flipV="1">
            <a:off x="3910584" y="4796943"/>
            <a:ext cx="1682496" cy="18288"/>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885688" y="4626223"/>
            <a:ext cx="4008120" cy="400110"/>
          </a:xfrm>
          <a:prstGeom prst="rect">
            <a:avLst/>
          </a:prstGeom>
          <a:noFill/>
        </p:spPr>
        <p:txBody>
          <a:bodyPr wrap="square" rtlCol="0">
            <a:spAutoFit/>
          </a:bodyPr>
          <a:lstStyle/>
          <a:p>
            <a:r>
              <a:rPr lang="en-US" sz="2000" b="1" dirty="0" smtClean="0">
                <a:solidFill>
                  <a:srgbClr val="000000"/>
                </a:solidFill>
                <a:latin typeface="Calibri" panose="020F0502020204030204" pitchFamily="34" charset="0"/>
              </a:rPr>
              <a:t>Mortality rate greater among AI/AN</a:t>
            </a:r>
          </a:p>
        </p:txBody>
      </p:sp>
    </p:spTree>
    <p:extLst>
      <p:ext uri="{BB962C8B-B14F-4D97-AF65-F5344CB8AC3E}">
        <p14:creationId xmlns:p14="http://schemas.microsoft.com/office/powerpoint/2010/main" val="1125710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Mortality Rate and Rate Ratio</a:t>
            </a:r>
            <a:endParaRPr lang="en-US" dirty="0">
              <a:solidFill>
                <a:srgbClr val="000000"/>
              </a:solidFill>
            </a:endParaRPr>
          </a:p>
        </p:txBody>
      </p:sp>
      <p:sp>
        <p:nvSpPr>
          <p:cNvPr id="3" name="Text Placeholder 2"/>
          <p:cNvSpPr>
            <a:spLocks noGrp="1"/>
          </p:cNvSpPr>
          <p:nvPr>
            <p:ph type="body" sz="quarter" idx="10"/>
          </p:nvPr>
        </p:nvSpPr>
        <p:spPr>
          <a:xfrm>
            <a:off x="609600" y="1545167"/>
            <a:ext cx="10972800" cy="923713"/>
          </a:xfrm>
        </p:spPr>
        <p:txBody>
          <a:bodyPr/>
          <a:lstStyle/>
          <a:p>
            <a:r>
              <a:rPr lang="en-US" sz="2400" b="1" dirty="0" smtClean="0"/>
              <a:t>Age-adjusted mortality rate for AI/AN and non-Hispanic whites (NHW) separately</a:t>
            </a:r>
          </a:p>
          <a:p>
            <a:r>
              <a:rPr lang="en-US" sz="2400" b="1" dirty="0" smtClean="0"/>
              <a:t>Rate ratio comparing AI/AN mortality rate with NHW mortality rate</a:t>
            </a:r>
          </a:p>
          <a:p>
            <a:endParaRPr lang="en-US" sz="2400" b="1" dirty="0"/>
          </a:p>
        </p:txBody>
      </p:sp>
      <p:grpSp>
        <p:nvGrpSpPr>
          <p:cNvPr id="10" name="Group 9"/>
          <p:cNvGrpSpPr/>
          <p:nvPr/>
        </p:nvGrpSpPr>
        <p:grpSpPr>
          <a:xfrm>
            <a:off x="1581912" y="2919919"/>
            <a:ext cx="8010144" cy="984887"/>
            <a:chOff x="1444752" y="3481631"/>
            <a:chExt cx="8010144" cy="984887"/>
          </a:xfrm>
        </p:grpSpPr>
        <p:sp>
          <p:nvSpPr>
            <p:cNvPr id="4" name="TextBox 3"/>
            <p:cNvSpPr txBox="1"/>
            <p:nvPr/>
          </p:nvSpPr>
          <p:spPr>
            <a:xfrm>
              <a:off x="1444752" y="3681686"/>
              <a:ext cx="2706624" cy="523220"/>
            </a:xfrm>
            <a:prstGeom prst="rect">
              <a:avLst/>
            </a:prstGeom>
            <a:noFill/>
          </p:spPr>
          <p:txBody>
            <a:bodyPr wrap="square" rtlCol="0">
              <a:spAutoFit/>
            </a:bodyPr>
            <a:lstStyle/>
            <a:p>
              <a:r>
                <a:rPr lang="en-US" sz="2800" b="1" dirty="0" smtClean="0">
                  <a:solidFill>
                    <a:srgbClr val="000000"/>
                  </a:solidFill>
                  <a:latin typeface="Calibri" panose="020F0502020204030204" pitchFamily="34" charset="0"/>
                </a:rPr>
                <a:t>Rate Ratio (RR)= </a:t>
              </a:r>
            </a:p>
          </p:txBody>
        </p:sp>
        <p:sp>
          <p:nvSpPr>
            <p:cNvPr id="5" name="TextBox 4"/>
            <p:cNvSpPr txBox="1"/>
            <p:nvPr/>
          </p:nvSpPr>
          <p:spPr>
            <a:xfrm>
              <a:off x="4498848" y="3481631"/>
              <a:ext cx="4572000" cy="461665"/>
            </a:xfrm>
            <a:prstGeom prst="rect">
              <a:avLst/>
            </a:prstGeom>
            <a:noFill/>
          </p:spPr>
          <p:txBody>
            <a:bodyPr wrap="square" rtlCol="0">
              <a:spAutoFit/>
            </a:bodyPr>
            <a:lstStyle/>
            <a:p>
              <a:pPr algn="ctr"/>
              <a:r>
                <a:rPr lang="en-US" sz="2400" b="1" dirty="0" smtClean="0">
                  <a:solidFill>
                    <a:srgbClr val="000000"/>
                  </a:solidFill>
                  <a:latin typeface="Calibri" panose="020F0502020204030204" pitchFamily="34" charset="0"/>
                </a:rPr>
                <a:t>AI/AN age-adjusted mortality rate</a:t>
              </a:r>
            </a:p>
          </p:txBody>
        </p:sp>
        <p:sp>
          <p:nvSpPr>
            <p:cNvPr id="6" name="TextBox 5"/>
            <p:cNvSpPr txBox="1"/>
            <p:nvPr/>
          </p:nvSpPr>
          <p:spPr>
            <a:xfrm>
              <a:off x="4498848" y="4004853"/>
              <a:ext cx="4572000" cy="461665"/>
            </a:xfrm>
            <a:prstGeom prst="rect">
              <a:avLst/>
            </a:prstGeom>
            <a:noFill/>
          </p:spPr>
          <p:txBody>
            <a:bodyPr wrap="square" rtlCol="0">
              <a:spAutoFit/>
            </a:bodyPr>
            <a:lstStyle/>
            <a:p>
              <a:pPr algn="ctr"/>
              <a:r>
                <a:rPr lang="en-US" sz="2400" b="1" dirty="0" smtClean="0">
                  <a:solidFill>
                    <a:srgbClr val="000000"/>
                  </a:solidFill>
                  <a:latin typeface="Calibri" panose="020F0502020204030204" pitchFamily="34" charset="0"/>
                </a:rPr>
                <a:t>NHW age-adjusted mortality rate</a:t>
              </a:r>
            </a:p>
          </p:txBody>
        </p:sp>
        <p:cxnSp>
          <p:nvCxnSpPr>
            <p:cNvPr id="8" name="Straight Connector 7"/>
            <p:cNvCxnSpPr/>
            <p:nvPr/>
          </p:nvCxnSpPr>
          <p:spPr>
            <a:xfrm>
              <a:off x="4151376" y="3974074"/>
              <a:ext cx="53035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2648712" y="4577486"/>
            <a:ext cx="7245096" cy="1878007"/>
            <a:chOff x="2450592" y="4498847"/>
            <a:chExt cx="7245096" cy="1878007"/>
          </a:xfrm>
        </p:grpSpPr>
        <p:sp>
          <p:nvSpPr>
            <p:cNvPr id="9" name="TextBox 8"/>
            <p:cNvSpPr txBox="1"/>
            <p:nvPr/>
          </p:nvSpPr>
          <p:spPr>
            <a:xfrm>
              <a:off x="2450592" y="4498847"/>
              <a:ext cx="969264" cy="1569660"/>
            </a:xfrm>
            <a:prstGeom prst="rect">
              <a:avLst/>
            </a:prstGeom>
            <a:noFill/>
          </p:spPr>
          <p:txBody>
            <a:bodyPr wrap="square" rtlCol="0">
              <a:spAutoFit/>
            </a:bodyPr>
            <a:lstStyle/>
            <a:p>
              <a:pPr algn="ctr"/>
              <a:r>
                <a:rPr lang="en-US" sz="2400" b="1" dirty="0" smtClean="0">
                  <a:solidFill>
                    <a:srgbClr val="000000"/>
                  </a:solidFill>
                  <a:latin typeface="Calibri" panose="020F0502020204030204" pitchFamily="34" charset="0"/>
                </a:rPr>
                <a:t>RR &gt; 1 </a:t>
              </a:r>
            </a:p>
            <a:p>
              <a:pPr algn="ctr"/>
              <a:endParaRPr lang="en-US" sz="2400" b="1" dirty="0">
                <a:solidFill>
                  <a:srgbClr val="000000"/>
                </a:solidFill>
                <a:latin typeface="Calibri" panose="020F0502020204030204" pitchFamily="34" charset="0"/>
              </a:endParaRPr>
            </a:p>
            <a:p>
              <a:pPr algn="ctr"/>
              <a:r>
                <a:rPr lang="en-US" sz="2400" b="1" dirty="0" smtClean="0">
                  <a:solidFill>
                    <a:srgbClr val="000000"/>
                  </a:solidFill>
                  <a:latin typeface="Calibri" panose="020F0502020204030204" pitchFamily="34" charset="0"/>
                </a:rPr>
                <a:t>RR &lt; 1</a:t>
              </a:r>
            </a:p>
            <a:p>
              <a:pPr algn="ctr"/>
              <a:endParaRPr lang="en-US" sz="2400" b="1" dirty="0">
                <a:solidFill>
                  <a:srgbClr val="000000"/>
                </a:solidFill>
                <a:latin typeface="Calibri" panose="020F0502020204030204" pitchFamily="34" charset="0"/>
              </a:endParaRPr>
            </a:p>
          </p:txBody>
        </p:sp>
        <p:cxnSp>
          <p:nvCxnSpPr>
            <p:cNvPr id="12" name="Straight Arrow Connector 11"/>
            <p:cNvCxnSpPr/>
            <p:nvPr/>
          </p:nvCxnSpPr>
          <p:spPr>
            <a:xfrm flipV="1">
              <a:off x="3712464" y="4718304"/>
              <a:ext cx="1682496" cy="18288"/>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712464" y="5433972"/>
              <a:ext cx="1682496" cy="18288"/>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687568" y="4547584"/>
              <a:ext cx="4008120" cy="400110"/>
            </a:xfrm>
            <a:prstGeom prst="rect">
              <a:avLst/>
            </a:prstGeom>
            <a:noFill/>
          </p:spPr>
          <p:txBody>
            <a:bodyPr wrap="square" rtlCol="0">
              <a:spAutoFit/>
            </a:bodyPr>
            <a:lstStyle/>
            <a:p>
              <a:r>
                <a:rPr lang="en-US" sz="2000" b="1" dirty="0" smtClean="0">
                  <a:solidFill>
                    <a:srgbClr val="000000"/>
                  </a:solidFill>
                  <a:latin typeface="Calibri" panose="020F0502020204030204" pitchFamily="34" charset="0"/>
                </a:rPr>
                <a:t>Mortality rate greater among AI/AN</a:t>
              </a:r>
            </a:p>
          </p:txBody>
        </p:sp>
        <p:sp>
          <p:nvSpPr>
            <p:cNvPr id="16" name="TextBox 15"/>
            <p:cNvSpPr txBox="1"/>
            <p:nvPr/>
          </p:nvSpPr>
          <p:spPr>
            <a:xfrm>
              <a:off x="5687568" y="5267594"/>
              <a:ext cx="4008120" cy="400110"/>
            </a:xfrm>
            <a:prstGeom prst="rect">
              <a:avLst/>
            </a:prstGeom>
            <a:noFill/>
          </p:spPr>
          <p:txBody>
            <a:bodyPr wrap="square" rtlCol="0">
              <a:spAutoFit/>
            </a:bodyPr>
            <a:lstStyle/>
            <a:p>
              <a:r>
                <a:rPr lang="en-US" sz="2000" b="1" dirty="0" smtClean="0">
                  <a:solidFill>
                    <a:srgbClr val="000000"/>
                  </a:solidFill>
                  <a:latin typeface="Calibri" panose="020F0502020204030204" pitchFamily="34" charset="0"/>
                </a:rPr>
                <a:t>Mortality rate greater among NHW</a:t>
              </a:r>
            </a:p>
          </p:txBody>
        </p:sp>
        <p:sp>
          <p:nvSpPr>
            <p:cNvPr id="17" name="TextBox 16"/>
            <p:cNvSpPr txBox="1"/>
            <p:nvPr/>
          </p:nvSpPr>
          <p:spPr>
            <a:xfrm>
              <a:off x="5687568" y="5976744"/>
              <a:ext cx="3657600" cy="400110"/>
            </a:xfrm>
            <a:prstGeom prst="rect">
              <a:avLst/>
            </a:prstGeom>
            <a:noFill/>
          </p:spPr>
          <p:txBody>
            <a:bodyPr wrap="square" rtlCol="0">
              <a:spAutoFit/>
            </a:bodyPr>
            <a:lstStyle/>
            <a:p>
              <a:endParaRPr lang="en-US" sz="2000" b="1" dirty="0" smtClean="0">
                <a:solidFill>
                  <a:srgbClr val="000000"/>
                </a:solidFill>
                <a:latin typeface="Calibri" panose="020F0502020204030204" pitchFamily="34" charset="0"/>
              </a:endParaRPr>
            </a:p>
          </p:txBody>
        </p:sp>
      </p:grpSp>
    </p:spTree>
    <p:extLst>
      <p:ext uri="{BB962C8B-B14F-4D97-AF65-F5344CB8AC3E}">
        <p14:creationId xmlns:p14="http://schemas.microsoft.com/office/powerpoint/2010/main" val="4015687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Mortality Rate and Rate Ratio</a:t>
            </a:r>
            <a:endParaRPr lang="en-US" dirty="0">
              <a:solidFill>
                <a:srgbClr val="000000"/>
              </a:solidFill>
            </a:endParaRPr>
          </a:p>
        </p:txBody>
      </p:sp>
      <p:sp>
        <p:nvSpPr>
          <p:cNvPr id="3" name="Text Placeholder 2"/>
          <p:cNvSpPr>
            <a:spLocks noGrp="1"/>
          </p:cNvSpPr>
          <p:nvPr>
            <p:ph type="body" sz="quarter" idx="10"/>
          </p:nvPr>
        </p:nvSpPr>
        <p:spPr>
          <a:xfrm>
            <a:off x="609600" y="1545167"/>
            <a:ext cx="10972800" cy="923713"/>
          </a:xfrm>
        </p:spPr>
        <p:txBody>
          <a:bodyPr/>
          <a:lstStyle/>
          <a:p>
            <a:r>
              <a:rPr lang="en-US" sz="2400" b="1" dirty="0" smtClean="0"/>
              <a:t>Age-adjusted mortality rate for AI/AN and non-Hispanic whites (NHW) separately</a:t>
            </a:r>
          </a:p>
          <a:p>
            <a:r>
              <a:rPr lang="en-US" sz="2400" b="1" dirty="0" smtClean="0"/>
              <a:t>Rate ratio comparing AI/AN mortality rate with NHW mortality rate</a:t>
            </a:r>
          </a:p>
          <a:p>
            <a:endParaRPr lang="en-US" sz="2400" b="1" dirty="0"/>
          </a:p>
        </p:txBody>
      </p:sp>
      <p:grpSp>
        <p:nvGrpSpPr>
          <p:cNvPr id="10" name="Group 9"/>
          <p:cNvGrpSpPr/>
          <p:nvPr/>
        </p:nvGrpSpPr>
        <p:grpSpPr>
          <a:xfrm>
            <a:off x="1581912" y="2919919"/>
            <a:ext cx="8010144" cy="984887"/>
            <a:chOff x="1444752" y="3481631"/>
            <a:chExt cx="8010144" cy="984887"/>
          </a:xfrm>
        </p:grpSpPr>
        <p:sp>
          <p:nvSpPr>
            <p:cNvPr id="4" name="TextBox 3"/>
            <p:cNvSpPr txBox="1"/>
            <p:nvPr/>
          </p:nvSpPr>
          <p:spPr>
            <a:xfrm>
              <a:off x="1444752" y="3681686"/>
              <a:ext cx="2706624" cy="523220"/>
            </a:xfrm>
            <a:prstGeom prst="rect">
              <a:avLst/>
            </a:prstGeom>
            <a:noFill/>
          </p:spPr>
          <p:txBody>
            <a:bodyPr wrap="square" rtlCol="0">
              <a:spAutoFit/>
            </a:bodyPr>
            <a:lstStyle/>
            <a:p>
              <a:r>
                <a:rPr lang="en-US" sz="2800" b="1" dirty="0" smtClean="0">
                  <a:solidFill>
                    <a:srgbClr val="000000"/>
                  </a:solidFill>
                  <a:latin typeface="Calibri" panose="020F0502020204030204" pitchFamily="34" charset="0"/>
                </a:rPr>
                <a:t>Rate Ratio (RR)= </a:t>
              </a:r>
            </a:p>
          </p:txBody>
        </p:sp>
        <p:sp>
          <p:nvSpPr>
            <p:cNvPr id="5" name="TextBox 4"/>
            <p:cNvSpPr txBox="1"/>
            <p:nvPr/>
          </p:nvSpPr>
          <p:spPr>
            <a:xfrm>
              <a:off x="4498848" y="3481631"/>
              <a:ext cx="4572000" cy="461665"/>
            </a:xfrm>
            <a:prstGeom prst="rect">
              <a:avLst/>
            </a:prstGeom>
            <a:noFill/>
          </p:spPr>
          <p:txBody>
            <a:bodyPr wrap="square" rtlCol="0">
              <a:spAutoFit/>
            </a:bodyPr>
            <a:lstStyle/>
            <a:p>
              <a:pPr algn="ctr"/>
              <a:r>
                <a:rPr lang="en-US" sz="2400" b="1" dirty="0" smtClean="0">
                  <a:solidFill>
                    <a:srgbClr val="000000"/>
                  </a:solidFill>
                  <a:latin typeface="Calibri" panose="020F0502020204030204" pitchFamily="34" charset="0"/>
                </a:rPr>
                <a:t>AI/AN age-adjusted mortality rate</a:t>
              </a:r>
            </a:p>
          </p:txBody>
        </p:sp>
        <p:sp>
          <p:nvSpPr>
            <p:cNvPr id="6" name="TextBox 5"/>
            <p:cNvSpPr txBox="1"/>
            <p:nvPr/>
          </p:nvSpPr>
          <p:spPr>
            <a:xfrm>
              <a:off x="4498848" y="4004853"/>
              <a:ext cx="4572000" cy="461665"/>
            </a:xfrm>
            <a:prstGeom prst="rect">
              <a:avLst/>
            </a:prstGeom>
            <a:noFill/>
          </p:spPr>
          <p:txBody>
            <a:bodyPr wrap="square" rtlCol="0">
              <a:spAutoFit/>
            </a:bodyPr>
            <a:lstStyle/>
            <a:p>
              <a:pPr algn="ctr"/>
              <a:r>
                <a:rPr lang="en-US" sz="2400" b="1" dirty="0" smtClean="0">
                  <a:solidFill>
                    <a:srgbClr val="000000"/>
                  </a:solidFill>
                  <a:latin typeface="Calibri" panose="020F0502020204030204" pitchFamily="34" charset="0"/>
                </a:rPr>
                <a:t>NHW age-adjusted mortality rate</a:t>
              </a:r>
            </a:p>
          </p:txBody>
        </p:sp>
        <p:cxnSp>
          <p:nvCxnSpPr>
            <p:cNvPr id="8" name="Straight Connector 7"/>
            <p:cNvCxnSpPr/>
            <p:nvPr/>
          </p:nvCxnSpPr>
          <p:spPr>
            <a:xfrm>
              <a:off x="4151376" y="3974074"/>
              <a:ext cx="53035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2648712" y="4577486"/>
            <a:ext cx="7245096" cy="1938992"/>
            <a:chOff x="2450592" y="4498847"/>
            <a:chExt cx="7245096" cy="1938992"/>
          </a:xfrm>
        </p:grpSpPr>
        <p:sp>
          <p:nvSpPr>
            <p:cNvPr id="9" name="TextBox 8"/>
            <p:cNvSpPr txBox="1"/>
            <p:nvPr/>
          </p:nvSpPr>
          <p:spPr>
            <a:xfrm>
              <a:off x="2450592" y="4498847"/>
              <a:ext cx="969264" cy="1938992"/>
            </a:xfrm>
            <a:prstGeom prst="rect">
              <a:avLst/>
            </a:prstGeom>
            <a:noFill/>
          </p:spPr>
          <p:txBody>
            <a:bodyPr wrap="square" rtlCol="0">
              <a:spAutoFit/>
            </a:bodyPr>
            <a:lstStyle/>
            <a:p>
              <a:pPr algn="ctr"/>
              <a:r>
                <a:rPr lang="en-US" sz="2400" b="1" dirty="0" smtClean="0">
                  <a:solidFill>
                    <a:srgbClr val="000000"/>
                  </a:solidFill>
                  <a:latin typeface="Calibri" panose="020F0502020204030204" pitchFamily="34" charset="0"/>
                </a:rPr>
                <a:t>RR &gt; 1 </a:t>
              </a:r>
            </a:p>
            <a:p>
              <a:pPr algn="ctr"/>
              <a:endParaRPr lang="en-US" sz="2400" b="1" dirty="0">
                <a:solidFill>
                  <a:srgbClr val="000000"/>
                </a:solidFill>
                <a:latin typeface="Calibri" panose="020F0502020204030204" pitchFamily="34" charset="0"/>
              </a:endParaRPr>
            </a:p>
            <a:p>
              <a:pPr algn="ctr"/>
              <a:r>
                <a:rPr lang="en-US" sz="2400" b="1" dirty="0" smtClean="0">
                  <a:solidFill>
                    <a:srgbClr val="000000"/>
                  </a:solidFill>
                  <a:latin typeface="Calibri" panose="020F0502020204030204" pitchFamily="34" charset="0"/>
                </a:rPr>
                <a:t>RR &lt; 1</a:t>
              </a:r>
            </a:p>
            <a:p>
              <a:pPr algn="ctr"/>
              <a:endParaRPr lang="en-US" sz="2400" b="1" dirty="0">
                <a:solidFill>
                  <a:srgbClr val="000000"/>
                </a:solidFill>
                <a:latin typeface="Calibri" panose="020F0502020204030204" pitchFamily="34" charset="0"/>
              </a:endParaRPr>
            </a:p>
            <a:p>
              <a:pPr algn="ctr"/>
              <a:r>
                <a:rPr lang="en-US" sz="2400" b="1" dirty="0" smtClean="0">
                  <a:solidFill>
                    <a:srgbClr val="000000"/>
                  </a:solidFill>
                  <a:latin typeface="Calibri" panose="020F0502020204030204" pitchFamily="34" charset="0"/>
                </a:rPr>
                <a:t>RR = 1 </a:t>
              </a:r>
            </a:p>
          </p:txBody>
        </p:sp>
        <p:cxnSp>
          <p:nvCxnSpPr>
            <p:cNvPr id="12" name="Straight Arrow Connector 11"/>
            <p:cNvCxnSpPr/>
            <p:nvPr/>
          </p:nvCxnSpPr>
          <p:spPr>
            <a:xfrm flipV="1">
              <a:off x="3712464" y="4718304"/>
              <a:ext cx="1682496" cy="18288"/>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712464" y="5433972"/>
              <a:ext cx="1682496" cy="18288"/>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712464" y="6172271"/>
              <a:ext cx="1682496" cy="18288"/>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687568" y="4547584"/>
              <a:ext cx="4008120" cy="400110"/>
            </a:xfrm>
            <a:prstGeom prst="rect">
              <a:avLst/>
            </a:prstGeom>
            <a:noFill/>
          </p:spPr>
          <p:txBody>
            <a:bodyPr wrap="square" rtlCol="0">
              <a:spAutoFit/>
            </a:bodyPr>
            <a:lstStyle/>
            <a:p>
              <a:r>
                <a:rPr lang="en-US" sz="2000" b="1" dirty="0" smtClean="0">
                  <a:solidFill>
                    <a:srgbClr val="000000"/>
                  </a:solidFill>
                  <a:latin typeface="Calibri" panose="020F0502020204030204" pitchFamily="34" charset="0"/>
                </a:rPr>
                <a:t>Mortality rate greater among AI/AN</a:t>
              </a:r>
            </a:p>
          </p:txBody>
        </p:sp>
        <p:sp>
          <p:nvSpPr>
            <p:cNvPr id="16" name="TextBox 15"/>
            <p:cNvSpPr txBox="1"/>
            <p:nvPr/>
          </p:nvSpPr>
          <p:spPr>
            <a:xfrm>
              <a:off x="5687568" y="5267594"/>
              <a:ext cx="4008120" cy="400110"/>
            </a:xfrm>
            <a:prstGeom prst="rect">
              <a:avLst/>
            </a:prstGeom>
            <a:noFill/>
          </p:spPr>
          <p:txBody>
            <a:bodyPr wrap="square" rtlCol="0">
              <a:spAutoFit/>
            </a:bodyPr>
            <a:lstStyle/>
            <a:p>
              <a:r>
                <a:rPr lang="en-US" sz="2000" b="1" dirty="0" smtClean="0">
                  <a:solidFill>
                    <a:srgbClr val="000000"/>
                  </a:solidFill>
                  <a:latin typeface="Calibri" panose="020F0502020204030204" pitchFamily="34" charset="0"/>
                </a:rPr>
                <a:t>Mortality rate greater among NHW</a:t>
              </a:r>
            </a:p>
          </p:txBody>
        </p:sp>
        <p:sp>
          <p:nvSpPr>
            <p:cNvPr id="17" name="TextBox 16"/>
            <p:cNvSpPr txBox="1"/>
            <p:nvPr/>
          </p:nvSpPr>
          <p:spPr>
            <a:xfrm>
              <a:off x="5687568" y="5976744"/>
              <a:ext cx="3657600" cy="400110"/>
            </a:xfrm>
            <a:prstGeom prst="rect">
              <a:avLst/>
            </a:prstGeom>
            <a:noFill/>
          </p:spPr>
          <p:txBody>
            <a:bodyPr wrap="square" rtlCol="0">
              <a:spAutoFit/>
            </a:bodyPr>
            <a:lstStyle/>
            <a:p>
              <a:r>
                <a:rPr lang="en-US" sz="2000" b="1" dirty="0" smtClean="0">
                  <a:solidFill>
                    <a:srgbClr val="000000"/>
                  </a:solidFill>
                  <a:latin typeface="Calibri" panose="020F0502020204030204" pitchFamily="34" charset="0"/>
                </a:rPr>
                <a:t>No difference</a:t>
              </a:r>
            </a:p>
          </p:txBody>
        </p:sp>
      </p:grpSp>
    </p:spTree>
    <p:extLst>
      <p:ext uri="{BB962C8B-B14F-4D97-AF65-F5344CB8AC3E}">
        <p14:creationId xmlns:p14="http://schemas.microsoft.com/office/powerpoint/2010/main" val="3982997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solidFill>
                  <a:srgbClr val="000000"/>
                </a:solidFill>
              </a:rPr>
              <a:t>Age-Specific </a:t>
            </a:r>
            <a:r>
              <a:rPr lang="en-US" dirty="0">
                <a:solidFill>
                  <a:srgbClr val="000000"/>
                </a:solidFill>
              </a:rPr>
              <a:t>R</a:t>
            </a:r>
            <a:r>
              <a:rPr lang="en-US" dirty="0" smtClean="0">
                <a:solidFill>
                  <a:srgbClr val="000000"/>
                </a:solidFill>
              </a:rPr>
              <a:t>ates</a:t>
            </a:r>
            <a:endParaRPr lang="en-US" dirty="0">
              <a:solidFill>
                <a:srgbClr val="000000"/>
              </a:solidFill>
            </a:endParaRPr>
          </a:p>
        </p:txBody>
      </p:sp>
      <p:graphicFrame>
        <p:nvGraphicFramePr>
          <p:cNvPr id="5" name="Table 4"/>
          <p:cNvGraphicFramePr>
            <a:graphicFrameLocks noGrp="1"/>
          </p:cNvGraphicFramePr>
          <p:nvPr>
            <p:extLst/>
          </p:nvPr>
        </p:nvGraphicFramePr>
        <p:xfrm>
          <a:off x="482323" y="1123729"/>
          <a:ext cx="10718241" cy="5560225"/>
        </p:xfrm>
        <a:graphic>
          <a:graphicData uri="http://schemas.openxmlformats.org/drawingml/2006/table">
            <a:tbl>
              <a:tblPr firstRow="1" firstCol="1" bandRow="1"/>
              <a:tblGrid>
                <a:gridCol w="1088995"/>
                <a:gridCol w="895831"/>
                <a:gridCol w="1710476"/>
                <a:gridCol w="1978295"/>
                <a:gridCol w="248220"/>
                <a:gridCol w="989145"/>
                <a:gridCol w="1810324"/>
                <a:gridCol w="1996955"/>
              </a:tblGrid>
              <a:tr h="288396">
                <a:tc>
                  <a:txBody>
                    <a:bodyPr/>
                    <a:lstStyle/>
                    <a:p>
                      <a:pPr>
                        <a:lnSpc>
                          <a:spcPct val="107000"/>
                        </a:lnSpc>
                      </a:pPr>
                      <a:endParaRPr lang="en-US" sz="1200" dirty="0">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200" dirty="0">
                        <a:effectLst/>
                        <a:latin typeface="Calibri" panose="020F0502020204030204" pitchFamily="34" charset="0"/>
                        <a:cs typeface="Times New Roman" panose="02020603050405020304" pitchFamily="18" charset="0"/>
                      </a:endParaRPr>
                    </a:p>
                  </a:txBody>
                  <a:tcPr marL="78755" marR="7875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78755" marR="7875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78755" marR="7875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78755" marR="7875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78755" marR="7875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78755" marR="7875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78755" marR="78755" marT="0" marB="0" anchor="b">
                    <a:lnL>
                      <a:noFill/>
                    </a:lnL>
                    <a:lnR>
                      <a:noFill/>
                    </a:lnR>
                    <a:lnT>
                      <a:noFill/>
                    </a:lnT>
                    <a:lnB w="12700" cap="flat" cmpd="sng" algn="ctr">
                      <a:solidFill>
                        <a:srgbClr val="000000"/>
                      </a:solidFill>
                      <a:prstDash val="solid"/>
                      <a:round/>
                      <a:headEnd type="none" w="med" len="med"/>
                      <a:tailEnd type="none" w="med" len="med"/>
                    </a:lnB>
                  </a:tcPr>
                </a:tc>
              </a:tr>
              <a:tr h="288396">
                <a:tc>
                  <a:txBody>
                    <a:bodyPr/>
                    <a:lstStyle/>
                    <a:p>
                      <a:pPr marL="0" marR="0" algn="ctr">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AI/AN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88396">
                <a:tc>
                  <a:txBody>
                    <a:bodyPr/>
                    <a:lstStyle/>
                    <a:p>
                      <a:pPr marL="0" marR="0" algn="ctr">
                        <a:lnSpc>
                          <a:spcPct val="107000"/>
                        </a:lnSpc>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(95% CI)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Ratios (95% CI)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endParaRPr lang="en-US" sz="1600">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(95% CI)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Rate Ratios (95% CI)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9097">
                <a:tc>
                  <a:txBody>
                    <a:bodyPr/>
                    <a:lstStyle/>
                    <a:p>
                      <a:pPr marL="0" marR="0">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Northwest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endParaRPr lang="en-US" sz="1600">
                        <a:effectLst/>
                        <a:latin typeface="Calibri" panose="020F0502020204030204" pitchFamily="34" charset="0"/>
                        <a:cs typeface="Times New Roman" panose="02020603050405020304" pitchFamily="18" charset="0"/>
                      </a:endParaRPr>
                    </a:p>
                  </a:txBody>
                  <a:tcPr marL="78755" marR="78755"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endParaRPr lang="en-US" sz="1600">
                        <a:effectLst/>
                        <a:latin typeface="Calibri" panose="020F0502020204030204" pitchFamily="34" charset="0"/>
                        <a:cs typeface="Times New Roman" panose="02020603050405020304" pitchFamily="18" charset="0"/>
                      </a:endParaRPr>
                    </a:p>
                  </a:txBody>
                  <a:tcPr marL="78755" marR="78755"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endParaRPr lang="en-US" sz="1600">
                        <a:effectLst/>
                        <a:latin typeface="Calibri" panose="020F0502020204030204" pitchFamily="34" charset="0"/>
                        <a:cs typeface="Times New Roman" panose="02020603050405020304" pitchFamily="18" charset="0"/>
                      </a:endParaRPr>
                    </a:p>
                  </a:txBody>
                  <a:tcPr marL="78755" marR="78755"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endParaRPr lang="en-US" sz="1600">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a:lnSpc>
                          <a:spcPct val="107000"/>
                        </a:lnSpc>
                      </a:pPr>
                      <a:endParaRPr lang="en-US" sz="1600">
                        <a:effectLst/>
                        <a:latin typeface="Calibri" panose="020F0502020204030204" pitchFamily="34" charset="0"/>
                        <a:cs typeface="Times New Roman" panose="02020603050405020304" pitchFamily="18" charset="0"/>
                      </a:endParaRPr>
                    </a:p>
                  </a:txBody>
                  <a:tcPr marL="78755" marR="78755"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endParaRPr lang="en-US" sz="1600">
                        <a:effectLst/>
                        <a:latin typeface="Calibri" panose="020F0502020204030204" pitchFamily="34" charset="0"/>
                        <a:cs typeface="Times New Roman" panose="02020603050405020304" pitchFamily="18" charset="0"/>
                      </a:endParaRPr>
                    </a:p>
                  </a:txBody>
                  <a:tcPr marL="78755" marR="78755"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endParaRPr lang="en-US" sz="1600" dirty="0">
                        <a:effectLst/>
                        <a:latin typeface="Calibri" panose="020F0502020204030204" pitchFamily="34" charset="0"/>
                        <a:cs typeface="Times New Roman" panose="02020603050405020304" pitchFamily="18" charset="0"/>
                      </a:endParaRPr>
                    </a:p>
                  </a:txBody>
                  <a:tcPr marL="78755" marR="78755" marT="0" marB="0" anchor="ctr">
                    <a:lnL>
                      <a:noFill/>
                    </a:lnL>
                    <a:lnR>
                      <a:noFill/>
                    </a:lnR>
                    <a:lnT w="12700" cap="flat" cmpd="sng" algn="ctr">
                      <a:solidFill>
                        <a:srgbClr val="000000"/>
                      </a:solidFill>
                      <a:prstDash val="solid"/>
                      <a:round/>
                      <a:headEnd type="none" w="med" len="med"/>
                      <a:tailEnd type="none" w="med" len="med"/>
                    </a:lnT>
                    <a:lnB>
                      <a:noFill/>
                    </a:lnB>
                    <a:noFill/>
                  </a:tcPr>
                </a:tc>
              </a:tr>
              <a:tr h="288396">
                <a:tc>
                  <a:txBody>
                    <a:bodyPr/>
                    <a:lstStyle/>
                    <a:p>
                      <a:pPr marL="0" marR="0">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2.25 (1.51, 3.23)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Ref</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0.50 (0.43, 0.57)</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Ref</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r>
              <a:tr h="288396">
                <a:tc>
                  <a:txBody>
                    <a:bodyPr/>
                    <a:lstStyle/>
                    <a:p>
                      <a:pPr marL="0" marR="0">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45-54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48.6 (39.9, 58.8)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21.6 (14.3, 32.6)</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1604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14.9 (14.1, 15.6)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29.8 (25.9, 34.4)</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r>
              <a:tr h="288396">
                <a:tc>
                  <a:txBody>
                    <a:bodyPr/>
                    <a:lstStyle/>
                    <a:p>
                      <a:pPr marL="0" marR="0">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55-64</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72.1 (59.2, 87.1)</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32.0 (21.3, 48.3)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2675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28.3 (27.2, 29.4)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56.6 (49.3, 65.0)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r>
              <a:tr h="288396">
                <a:tc>
                  <a:txBody>
                    <a:bodyPr/>
                    <a:lstStyle/>
                    <a:p>
                      <a:pPr marL="0" marR="0">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≥65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41.7 (30.0, 56.4)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18.5 (11.6, 29.8)</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a:lnSpc>
                          <a:spcPct val="107000"/>
                        </a:lnSpc>
                      </a:pPr>
                      <a:endParaRPr lang="en-US" sz="1600" b="1" dirty="0">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8.63 (8.06, 9.22)</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17.3 (14.9, 20.0)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noFill/>
                  </a:tcPr>
                </a:tc>
              </a:tr>
              <a:tr h="288396">
                <a:tc>
                  <a:txBody>
                    <a:bodyPr/>
                    <a:lstStyle/>
                    <a:p>
                      <a:pPr marL="0" marR="0">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Oregon</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a:lnSpc>
                          <a:spcPct val="107000"/>
                        </a:lnSpc>
                      </a:pPr>
                      <a:endParaRPr lang="en-US" sz="1600" b="1" dirty="0">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a:lnSpc>
                          <a:spcPct val="107000"/>
                        </a:lnSpc>
                      </a:pPr>
                      <a:endParaRPr lang="en-US" sz="1600" b="1" dirty="0">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a:lnSpc>
                          <a:spcPct val="107000"/>
                        </a:lnSpc>
                      </a:pPr>
                      <a:endParaRPr lang="en-US" sz="1600" b="1" dirty="0">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r>
              <a:tr h="288396">
                <a:tc>
                  <a:txBody>
                    <a:bodyPr/>
                    <a:lstStyle/>
                    <a:p>
                      <a:pPr marL="0" marR="0">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3.25 (1.73, 5.56)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Ref</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0.95 (0.57, 1.49)</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Ref</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r>
              <a:tr h="288396">
                <a:tc>
                  <a:txBody>
                    <a:bodyPr/>
                    <a:lstStyle/>
                    <a:p>
                      <a:pPr marL="0" marR="0">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45-54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49.0 (33.9, 68.5)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 (8.0, 28.6)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19.6 (15.8, 24.0)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20.6 (12.6, 33.8)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r>
              <a:tr h="288396">
                <a:tc>
                  <a:txBody>
                    <a:bodyPr/>
                    <a:lstStyle/>
                    <a:p>
                      <a:pPr marL="0" marR="0">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55-64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68.7 (47.3, 96.5)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21.1 (11.1, 40.2)</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40.5 (35.1, 46.5)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42.6 (26.6, 68.2)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r>
              <a:tr h="288396">
                <a:tc>
                  <a:txBody>
                    <a:bodyPr/>
                    <a:lstStyle/>
                    <a:p>
                      <a:pPr marL="0" marR="0">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≥65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31.8 (15.2, 58.4)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9.78 (4.29, 22.3)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 (8.25, 13.9)</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 (6.8, 19.0)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r>
              <a:tr h="288396">
                <a:tc gridSpan="2">
                  <a:txBody>
                    <a:bodyPr/>
                    <a:lstStyle/>
                    <a:p>
                      <a:pPr marL="0" marR="0">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Washington</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hMerge="1">
                  <a:txBody>
                    <a:bodyPr/>
                    <a:lstStyle/>
                    <a:p>
                      <a:endParaRPr lang="en-US"/>
                    </a:p>
                  </a:txBody>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a:lnSpc>
                          <a:spcPct val="107000"/>
                        </a:lnSpc>
                      </a:pPr>
                      <a:endParaRPr lang="en-US" sz="1600" b="1" dirty="0">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r>
              <a:tr h="288396">
                <a:tc>
                  <a:txBody>
                    <a:bodyPr/>
                    <a:lstStyle/>
                    <a:p>
                      <a:pPr marL="0" marR="0">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2.03 (1.13, 3.35)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Ref</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0.30 (0.14, 0.55)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Ref</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r>
              <a:tr h="288396">
                <a:tc>
                  <a:txBody>
                    <a:bodyPr/>
                    <a:lstStyle/>
                    <a:p>
                      <a:pPr marL="0" marR="0">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45-54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53.1 (41.2, 67.5)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26.2 (14.9, 45.8)</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12.6 (10.3, 15.3)</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42.0 (22.0, 80.4)</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r>
              <a:tr h="288396">
                <a:tc>
                  <a:txBody>
                    <a:bodyPr/>
                    <a:lstStyle/>
                    <a:p>
                      <a:pPr marL="0" marR="0">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55-64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83.1 (64.9, 104.9)</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40.9 (23.5, 71.5)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a:lnSpc>
                          <a:spcPct val="107000"/>
                        </a:lnSpc>
                      </a:pPr>
                      <a:endParaRPr lang="en-US" sz="1600" b="1">
                        <a:effectLst/>
                        <a:latin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247</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31.7 (27.9, 36.0)</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105.7 (56.2, 198.8)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a:noFill/>
                    </a:lnB>
                  </a:tcPr>
                </a:tc>
              </a:tr>
              <a:tr h="288396">
                <a:tc>
                  <a:txBody>
                    <a:bodyPr/>
                    <a:lstStyle/>
                    <a:p>
                      <a:pPr marL="0" marR="0">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≥65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52.1 (35.1, 74.5)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25.7 (13.8, 47.7)</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13.0 (10.7, 15.7)</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43.3 (22.7, 82.9)</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755" marR="78755" marT="0" marB="0" anchor="ctr">
                    <a:lnL>
                      <a:noFill/>
                    </a:lnL>
                    <a:lnR>
                      <a:noFill/>
                    </a:lnR>
                    <a:lnT>
                      <a:noFill/>
                    </a:lnT>
                    <a:lnB w="12700" cap="flat" cmpd="sng" algn="ctr">
                      <a:solidFill>
                        <a:srgbClr val="000000"/>
                      </a:solidFill>
                      <a:prstDash val="solid"/>
                      <a:round/>
                      <a:headEnd type="none" w="med" len="med"/>
                      <a:tailEnd type="none" w="med" len="med"/>
                    </a:lnB>
                  </a:tcPr>
                </a:tc>
              </a:tr>
              <a:tr h="288396">
                <a:tc>
                  <a:txBody>
                    <a:bodyPr/>
                    <a:lstStyle/>
                    <a:p>
                      <a:pPr>
                        <a:lnSpc>
                          <a:spcPct val="107000"/>
                        </a:lnSpc>
                      </a:pPr>
                      <a:endParaRPr lang="en-US" sz="1200" dirty="0">
                        <a:effectLst/>
                        <a:latin typeface="Calibri" panose="020F0502020204030204" pitchFamily="34" charset="0"/>
                        <a:cs typeface="Times New Roman" panose="02020603050405020304" pitchFamily="18" charset="0"/>
                      </a:endParaRPr>
                    </a:p>
                  </a:txBody>
                  <a:tcPr marL="78755" marR="7875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200" dirty="0">
                        <a:effectLst/>
                        <a:latin typeface="Calibri" panose="020F0502020204030204" pitchFamily="34" charset="0"/>
                        <a:cs typeface="Times New Roman" panose="02020603050405020304" pitchFamily="18" charset="0"/>
                      </a:endParaRPr>
                    </a:p>
                  </a:txBody>
                  <a:tcPr marL="78755" marR="7875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78755" marR="7875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78755" marR="7875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78755" marR="7875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78755" marR="7875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78755" marR="7875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200" dirty="0">
                        <a:effectLst/>
                        <a:latin typeface="Calibri" panose="020F0502020204030204" pitchFamily="34" charset="0"/>
                        <a:cs typeface="Times New Roman" panose="02020603050405020304" pitchFamily="18" charset="0"/>
                      </a:endParaRPr>
                    </a:p>
                  </a:txBody>
                  <a:tcPr marL="78755" marR="78755" marT="0" marB="0" anchor="ctr">
                    <a:lnL>
                      <a:noFill/>
                    </a:lnL>
                    <a:lnR>
                      <a:noFill/>
                    </a:lnR>
                    <a:lnT w="12700" cap="flat" cmpd="sng" algn="ctr">
                      <a:solidFill>
                        <a:srgbClr val="000000"/>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2000909965"/>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Sex-stratified </a:t>
            </a:r>
            <a:r>
              <a:rPr lang="en-US" dirty="0">
                <a:solidFill>
                  <a:srgbClr val="000000"/>
                </a:solidFill>
              </a:rPr>
              <a:t>age-adjusted HCV-related </a:t>
            </a:r>
            <a:r>
              <a:rPr lang="en-US" dirty="0" smtClean="0">
                <a:solidFill>
                  <a:srgbClr val="000000"/>
                </a:solidFill>
              </a:rPr>
              <a:t>mortality</a:t>
            </a:r>
            <a:endParaRPr lang="en-US" dirty="0">
              <a:solidFill>
                <a:srgbClr val="000000"/>
              </a:solidFill>
            </a:endParaRPr>
          </a:p>
        </p:txBody>
      </p:sp>
      <p:pic>
        <p:nvPicPr>
          <p:cNvPr id="9" name="Picture 8"/>
          <p:cNvPicPr>
            <a:picLocks noChangeAspect="1"/>
          </p:cNvPicPr>
          <p:nvPr/>
        </p:nvPicPr>
        <p:blipFill rotWithShape="1">
          <a:blip r:embed="rId3"/>
          <a:srcRect r="31809" b="17377"/>
          <a:stretch/>
        </p:blipFill>
        <p:spPr>
          <a:xfrm>
            <a:off x="478676" y="2451835"/>
            <a:ext cx="11234648" cy="2091820"/>
          </a:xfrm>
          <a:prstGeom prst="rect">
            <a:avLst/>
          </a:prstGeom>
        </p:spPr>
      </p:pic>
      <p:sp>
        <p:nvSpPr>
          <p:cNvPr id="10" name="Rectangle 9"/>
          <p:cNvSpPr/>
          <p:nvPr/>
        </p:nvSpPr>
        <p:spPr>
          <a:xfrm>
            <a:off x="4434672" y="3617408"/>
            <a:ext cx="2585776" cy="805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C000"/>
              </a:solidFill>
            </a:endParaRPr>
          </a:p>
        </p:txBody>
      </p:sp>
    </p:spTree>
    <p:extLst>
      <p:ext uri="{BB962C8B-B14F-4D97-AF65-F5344CB8AC3E}">
        <p14:creationId xmlns:p14="http://schemas.microsoft.com/office/powerpoint/2010/main" val="2373134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Sex-stratified </a:t>
            </a:r>
            <a:r>
              <a:rPr lang="en-US" dirty="0">
                <a:solidFill>
                  <a:srgbClr val="000000"/>
                </a:solidFill>
              </a:rPr>
              <a:t>age-adjusted HCV-related </a:t>
            </a:r>
            <a:r>
              <a:rPr lang="en-US" dirty="0" smtClean="0">
                <a:solidFill>
                  <a:srgbClr val="000000"/>
                </a:solidFill>
              </a:rPr>
              <a:t>mortality</a:t>
            </a:r>
            <a:endParaRPr lang="en-US" dirty="0">
              <a:solidFill>
                <a:srgbClr val="000000"/>
              </a:solidFill>
            </a:endParaRPr>
          </a:p>
        </p:txBody>
      </p:sp>
      <p:pic>
        <p:nvPicPr>
          <p:cNvPr id="9" name="Picture 8"/>
          <p:cNvPicPr>
            <a:picLocks noChangeAspect="1"/>
          </p:cNvPicPr>
          <p:nvPr/>
        </p:nvPicPr>
        <p:blipFill rotWithShape="1">
          <a:blip r:embed="rId3"/>
          <a:srcRect r="31809" b="17377"/>
          <a:stretch/>
        </p:blipFill>
        <p:spPr>
          <a:xfrm>
            <a:off x="478676" y="2451835"/>
            <a:ext cx="11234648" cy="2091820"/>
          </a:xfrm>
          <a:prstGeom prst="rect">
            <a:avLst/>
          </a:prstGeom>
        </p:spPr>
      </p:pic>
      <p:sp>
        <p:nvSpPr>
          <p:cNvPr id="11" name="Rectangle 10"/>
          <p:cNvSpPr/>
          <p:nvPr/>
        </p:nvSpPr>
        <p:spPr>
          <a:xfrm>
            <a:off x="8795657" y="3590620"/>
            <a:ext cx="2672863" cy="8038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C000"/>
              </a:solidFill>
            </a:endParaRPr>
          </a:p>
        </p:txBody>
      </p:sp>
    </p:spTree>
    <p:extLst>
      <p:ext uri="{BB962C8B-B14F-4D97-AF65-F5344CB8AC3E}">
        <p14:creationId xmlns:p14="http://schemas.microsoft.com/office/powerpoint/2010/main" val="4014851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Regional analysis</a:t>
            </a:r>
            <a:endParaRPr lang="en-US" dirty="0">
              <a:solidFill>
                <a:srgbClr val="000000"/>
              </a:solidFill>
            </a:endParaRPr>
          </a:p>
        </p:txBody>
      </p:sp>
      <p:pic>
        <p:nvPicPr>
          <p:cNvPr id="4" name="Picture 3"/>
          <p:cNvPicPr>
            <a:picLocks noChangeAspect="1"/>
          </p:cNvPicPr>
          <p:nvPr/>
        </p:nvPicPr>
        <p:blipFill rotWithShape="1">
          <a:blip r:embed="rId3"/>
          <a:srcRect l="3716" r="4533" b="10033"/>
          <a:stretch/>
        </p:blipFill>
        <p:spPr>
          <a:xfrm>
            <a:off x="1750337" y="1508188"/>
            <a:ext cx="8618900" cy="4986165"/>
          </a:xfrm>
          <a:prstGeom prst="rect">
            <a:avLst/>
          </a:prstGeom>
        </p:spPr>
      </p:pic>
      <p:sp>
        <p:nvSpPr>
          <p:cNvPr id="5" name="TextBox 4"/>
          <p:cNvSpPr txBox="1"/>
          <p:nvPr/>
        </p:nvSpPr>
        <p:spPr>
          <a:xfrm>
            <a:off x="8705193" y="6309687"/>
            <a:ext cx="3328087" cy="338554"/>
          </a:xfrm>
          <a:prstGeom prst="rect">
            <a:avLst/>
          </a:prstGeom>
          <a:noFill/>
        </p:spPr>
        <p:txBody>
          <a:bodyPr wrap="square" rtlCol="0">
            <a:spAutoFit/>
          </a:bodyPr>
          <a:lstStyle/>
          <a:p>
            <a:pPr eaLnBrk="0" fontAlgn="base" hangingPunct="0">
              <a:spcBef>
                <a:spcPct val="0"/>
              </a:spcBef>
              <a:spcAft>
                <a:spcPct val="0"/>
              </a:spcAft>
            </a:pPr>
            <a:r>
              <a:rPr lang="en-US" sz="1600" dirty="0" err="1">
                <a:solidFill>
                  <a:srgbClr val="000000"/>
                </a:solidFill>
                <a:latin typeface="Calibri" panose="020F0502020204030204" pitchFamily="34" charset="0"/>
              </a:rPr>
              <a:t>Espey</a:t>
            </a:r>
            <a:r>
              <a:rPr lang="en-US" sz="1600" dirty="0">
                <a:solidFill>
                  <a:srgbClr val="000000"/>
                </a:solidFill>
                <a:latin typeface="Calibri" panose="020F0502020204030204" pitchFamily="34" charset="0"/>
              </a:rPr>
              <a:t> et al. </a:t>
            </a:r>
          </a:p>
        </p:txBody>
      </p:sp>
    </p:spTree>
    <p:extLst>
      <p:ext uri="{BB962C8B-B14F-4D97-AF65-F5344CB8AC3E}">
        <p14:creationId xmlns:p14="http://schemas.microsoft.com/office/powerpoint/2010/main" val="1242954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Hepatitis C-Related Death</a:t>
            </a:r>
            <a:endParaRPr lang="en-US" dirty="0">
              <a:solidFill>
                <a:srgbClr val="000000"/>
              </a:solidFill>
            </a:endParaRPr>
          </a:p>
        </p:txBody>
      </p:sp>
      <p:sp>
        <p:nvSpPr>
          <p:cNvPr id="3" name="Text Placeholder 2"/>
          <p:cNvSpPr>
            <a:spLocks noGrp="1"/>
          </p:cNvSpPr>
          <p:nvPr>
            <p:ph type="body" sz="quarter" idx="10"/>
          </p:nvPr>
        </p:nvSpPr>
        <p:spPr>
          <a:xfrm>
            <a:off x="609600" y="1644022"/>
            <a:ext cx="10972800" cy="1284449"/>
          </a:xfrm>
        </p:spPr>
        <p:txBody>
          <a:bodyPr/>
          <a:lstStyle/>
          <a:p>
            <a:pPr marL="0" indent="0">
              <a:buNone/>
            </a:pPr>
            <a:r>
              <a:rPr lang="en-US" b="1" dirty="0" smtClean="0"/>
              <a:t>International Classification of Diseases, 10</a:t>
            </a:r>
            <a:r>
              <a:rPr lang="en-US" b="1" baseline="30000" dirty="0" smtClean="0"/>
              <a:t>th</a:t>
            </a:r>
            <a:r>
              <a:rPr lang="en-US" b="1" dirty="0" smtClean="0"/>
              <a:t> Revision codes</a:t>
            </a:r>
          </a:p>
        </p:txBody>
      </p:sp>
      <p:graphicFrame>
        <p:nvGraphicFramePr>
          <p:cNvPr id="4" name="Table 3"/>
          <p:cNvGraphicFramePr>
            <a:graphicFrameLocks noGrp="1"/>
          </p:cNvGraphicFramePr>
          <p:nvPr>
            <p:extLst/>
          </p:nvPr>
        </p:nvGraphicFramePr>
        <p:xfrm>
          <a:off x="1888564" y="2928471"/>
          <a:ext cx="8128000" cy="2316480"/>
        </p:xfrm>
        <a:graphic>
          <a:graphicData uri="http://schemas.openxmlformats.org/drawingml/2006/table">
            <a:tbl>
              <a:tblPr firstRow="1" bandRow="1">
                <a:tableStyleId>{68D230F3-CF80-4859-8CE7-A43EE81993B5}</a:tableStyleId>
              </a:tblPr>
              <a:tblGrid>
                <a:gridCol w="4912660"/>
                <a:gridCol w="3215340"/>
              </a:tblGrid>
              <a:tr h="1097280">
                <a:tc>
                  <a:txBody>
                    <a:bodyPr/>
                    <a:lstStyle/>
                    <a:p>
                      <a:r>
                        <a:rPr lang="en-US" sz="3200" dirty="0" smtClean="0">
                          <a:solidFill>
                            <a:srgbClr val="000000"/>
                          </a:solidFill>
                          <a:latin typeface="Calibri" panose="020F0502020204030204" pitchFamily="34" charset="0"/>
                          <a:cs typeface="Calibri" panose="020F0502020204030204" pitchFamily="34" charset="0"/>
                        </a:rPr>
                        <a:t>Underlying</a:t>
                      </a:r>
                      <a:r>
                        <a:rPr lang="en-US" sz="3200" baseline="0" dirty="0" smtClean="0">
                          <a:solidFill>
                            <a:srgbClr val="000000"/>
                          </a:solidFill>
                          <a:latin typeface="Calibri" panose="020F0502020204030204" pitchFamily="34" charset="0"/>
                          <a:cs typeface="Calibri" panose="020F0502020204030204" pitchFamily="34" charset="0"/>
                        </a:rPr>
                        <a:t> or contributing cause of death</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tc>
                <a:tc>
                  <a:txBody>
                    <a:bodyPr/>
                    <a:lstStyle/>
                    <a:p>
                      <a:pPr algn="ctr"/>
                      <a:r>
                        <a:rPr lang="en-US" sz="3200" dirty="0" smtClean="0">
                          <a:solidFill>
                            <a:srgbClr val="000000"/>
                          </a:solidFill>
                          <a:latin typeface="Calibri" panose="020F0502020204030204" pitchFamily="34" charset="0"/>
                          <a:cs typeface="Calibri" panose="020F0502020204030204" pitchFamily="34" charset="0"/>
                        </a:rPr>
                        <a:t>ICD-10 code</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nchor="ctr"/>
                </a:tc>
              </a:tr>
              <a:tr h="609600">
                <a:tc>
                  <a:txBody>
                    <a:bodyPr/>
                    <a:lstStyle/>
                    <a:p>
                      <a:r>
                        <a:rPr lang="en-US" sz="3200" dirty="0" smtClean="0">
                          <a:solidFill>
                            <a:srgbClr val="000000"/>
                          </a:solidFill>
                          <a:latin typeface="Calibri" panose="020F0502020204030204" pitchFamily="34" charset="0"/>
                          <a:cs typeface="Calibri" panose="020F0502020204030204" pitchFamily="34" charset="0"/>
                        </a:rPr>
                        <a:t>Acute</a:t>
                      </a:r>
                      <a:r>
                        <a:rPr lang="en-US" sz="3200" baseline="0" dirty="0" smtClean="0">
                          <a:solidFill>
                            <a:srgbClr val="000000"/>
                          </a:solidFill>
                          <a:latin typeface="Calibri" panose="020F0502020204030204" pitchFamily="34" charset="0"/>
                          <a:cs typeface="Calibri" panose="020F0502020204030204" pitchFamily="34" charset="0"/>
                        </a:rPr>
                        <a:t> Hepatitis C</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noFill/>
                  </a:tcPr>
                </a:tc>
                <a:tc>
                  <a:txBody>
                    <a:bodyPr/>
                    <a:lstStyle/>
                    <a:p>
                      <a:pPr algn="ctr"/>
                      <a:r>
                        <a:rPr lang="en-US" sz="3200" dirty="0" smtClean="0">
                          <a:solidFill>
                            <a:srgbClr val="000000"/>
                          </a:solidFill>
                          <a:latin typeface="Calibri" panose="020F0502020204030204" pitchFamily="34" charset="0"/>
                          <a:cs typeface="Calibri" panose="020F0502020204030204" pitchFamily="34" charset="0"/>
                        </a:rPr>
                        <a:t>B17.1</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noFill/>
                  </a:tcPr>
                </a:tc>
              </a:tr>
              <a:tr h="609600">
                <a:tc>
                  <a:txBody>
                    <a:bodyPr/>
                    <a:lstStyle/>
                    <a:p>
                      <a:r>
                        <a:rPr lang="en-US" sz="3200" dirty="0" smtClean="0">
                          <a:solidFill>
                            <a:srgbClr val="000000"/>
                          </a:solidFill>
                          <a:latin typeface="Calibri" panose="020F0502020204030204" pitchFamily="34" charset="0"/>
                          <a:cs typeface="Calibri" panose="020F0502020204030204" pitchFamily="34" charset="0"/>
                        </a:rPr>
                        <a:t>Chronic viral Hepatitis C</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tc>
                <a:tc>
                  <a:txBody>
                    <a:bodyPr/>
                    <a:lstStyle/>
                    <a:p>
                      <a:pPr algn="ctr"/>
                      <a:r>
                        <a:rPr lang="en-US" sz="3200" dirty="0" smtClean="0">
                          <a:solidFill>
                            <a:srgbClr val="000000"/>
                          </a:solidFill>
                          <a:latin typeface="Calibri" panose="020F0502020204030204" pitchFamily="34" charset="0"/>
                          <a:cs typeface="Calibri" panose="020F0502020204030204" pitchFamily="34" charset="0"/>
                        </a:rPr>
                        <a:t>B18.2</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tc>
              </a:tr>
            </a:tbl>
          </a:graphicData>
        </a:graphic>
      </p:graphicFrame>
      <p:cxnSp>
        <p:nvCxnSpPr>
          <p:cNvPr id="6" name="Straight Connector 5"/>
          <p:cNvCxnSpPr/>
          <p:nvPr/>
        </p:nvCxnSpPr>
        <p:spPr>
          <a:xfrm flipV="1">
            <a:off x="2092455" y="3433011"/>
            <a:ext cx="1773692" cy="49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669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Hepatitis C-Related Death</a:t>
            </a:r>
            <a:endParaRPr lang="en-US" dirty="0">
              <a:solidFill>
                <a:srgbClr val="000000"/>
              </a:solidFill>
            </a:endParaRPr>
          </a:p>
        </p:txBody>
      </p:sp>
      <p:sp>
        <p:nvSpPr>
          <p:cNvPr id="3" name="Text Placeholder 2"/>
          <p:cNvSpPr>
            <a:spLocks noGrp="1"/>
          </p:cNvSpPr>
          <p:nvPr>
            <p:ph type="body" sz="quarter" idx="10"/>
          </p:nvPr>
        </p:nvSpPr>
        <p:spPr>
          <a:xfrm>
            <a:off x="609600" y="1644022"/>
            <a:ext cx="10972800" cy="1284449"/>
          </a:xfrm>
        </p:spPr>
        <p:txBody>
          <a:bodyPr/>
          <a:lstStyle/>
          <a:p>
            <a:pPr marL="0" indent="0">
              <a:buNone/>
            </a:pPr>
            <a:r>
              <a:rPr lang="en-US" b="1" dirty="0" smtClean="0"/>
              <a:t>International Classification of Diseases, 10</a:t>
            </a:r>
            <a:r>
              <a:rPr lang="en-US" b="1" baseline="30000" dirty="0" smtClean="0"/>
              <a:t>th</a:t>
            </a:r>
            <a:r>
              <a:rPr lang="en-US" b="1" dirty="0" smtClean="0"/>
              <a:t> Revision codes</a:t>
            </a:r>
          </a:p>
        </p:txBody>
      </p:sp>
      <p:graphicFrame>
        <p:nvGraphicFramePr>
          <p:cNvPr id="4" name="Table 3"/>
          <p:cNvGraphicFramePr>
            <a:graphicFrameLocks noGrp="1"/>
          </p:cNvGraphicFramePr>
          <p:nvPr>
            <p:extLst/>
          </p:nvPr>
        </p:nvGraphicFramePr>
        <p:xfrm>
          <a:off x="1888564" y="2928471"/>
          <a:ext cx="8128000" cy="2316480"/>
        </p:xfrm>
        <a:graphic>
          <a:graphicData uri="http://schemas.openxmlformats.org/drawingml/2006/table">
            <a:tbl>
              <a:tblPr firstRow="1" bandRow="1">
                <a:tableStyleId>{68D230F3-CF80-4859-8CE7-A43EE81993B5}</a:tableStyleId>
              </a:tblPr>
              <a:tblGrid>
                <a:gridCol w="4912660"/>
                <a:gridCol w="3215340"/>
              </a:tblGrid>
              <a:tr h="1097280">
                <a:tc>
                  <a:txBody>
                    <a:bodyPr/>
                    <a:lstStyle/>
                    <a:p>
                      <a:r>
                        <a:rPr lang="en-US" sz="3200" dirty="0" smtClean="0">
                          <a:solidFill>
                            <a:srgbClr val="000000"/>
                          </a:solidFill>
                          <a:latin typeface="Calibri" panose="020F0502020204030204" pitchFamily="34" charset="0"/>
                          <a:cs typeface="Calibri" panose="020F0502020204030204" pitchFamily="34" charset="0"/>
                        </a:rPr>
                        <a:t>Underlying</a:t>
                      </a:r>
                      <a:r>
                        <a:rPr lang="en-US" sz="3200" baseline="0" dirty="0" smtClean="0">
                          <a:solidFill>
                            <a:srgbClr val="000000"/>
                          </a:solidFill>
                          <a:latin typeface="Calibri" panose="020F0502020204030204" pitchFamily="34" charset="0"/>
                          <a:cs typeface="Calibri" panose="020F0502020204030204" pitchFamily="34" charset="0"/>
                        </a:rPr>
                        <a:t> or contributing cause of death</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tc>
                <a:tc>
                  <a:txBody>
                    <a:bodyPr/>
                    <a:lstStyle/>
                    <a:p>
                      <a:pPr algn="ctr"/>
                      <a:r>
                        <a:rPr lang="en-US" sz="3200" dirty="0" smtClean="0">
                          <a:solidFill>
                            <a:srgbClr val="000000"/>
                          </a:solidFill>
                          <a:latin typeface="Calibri" panose="020F0502020204030204" pitchFamily="34" charset="0"/>
                          <a:cs typeface="Calibri" panose="020F0502020204030204" pitchFamily="34" charset="0"/>
                        </a:rPr>
                        <a:t>ICD-10 code</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nchor="ctr"/>
                </a:tc>
              </a:tr>
              <a:tr h="609600">
                <a:tc>
                  <a:txBody>
                    <a:bodyPr/>
                    <a:lstStyle/>
                    <a:p>
                      <a:r>
                        <a:rPr lang="en-US" sz="3200" dirty="0" smtClean="0">
                          <a:solidFill>
                            <a:srgbClr val="000000"/>
                          </a:solidFill>
                          <a:latin typeface="Calibri" panose="020F0502020204030204" pitchFamily="34" charset="0"/>
                          <a:cs typeface="Calibri" panose="020F0502020204030204" pitchFamily="34" charset="0"/>
                        </a:rPr>
                        <a:t>Acute</a:t>
                      </a:r>
                      <a:r>
                        <a:rPr lang="en-US" sz="3200" baseline="0" dirty="0" smtClean="0">
                          <a:solidFill>
                            <a:srgbClr val="000000"/>
                          </a:solidFill>
                          <a:latin typeface="Calibri" panose="020F0502020204030204" pitchFamily="34" charset="0"/>
                          <a:cs typeface="Calibri" panose="020F0502020204030204" pitchFamily="34" charset="0"/>
                        </a:rPr>
                        <a:t> Hepatitis C</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noFill/>
                  </a:tcPr>
                </a:tc>
                <a:tc>
                  <a:txBody>
                    <a:bodyPr/>
                    <a:lstStyle/>
                    <a:p>
                      <a:pPr algn="ctr"/>
                      <a:r>
                        <a:rPr lang="en-US" sz="3200" dirty="0" smtClean="0">
                          <a:solidFill>
                            <a:srgbClr val="000000"/>
                          </a:solidFill>
                          <a:latin typeface="Calibri" panose="020F0502020204030204" pitchFamily="34" charset="0"/>
                          <a:cs typeface="Calibri" panose="020F0502020204030204" pitchFamily="34" charset="0"/>
                        </a:rPr>
                        <a:t>B17.1</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noFill/>
                  </a:tcPr>
                </a:tc>
              </a:tr>
              <a:tr h="609600">
                <a:tc>
                  <a:txBody>
                    <a:bodyPr/>
                    <a:lstStyle/>
                    <a:p>
                      <a:r>
                        <a:rPr lang="en-US" sz="3200" dirty="0" smtClean="0">
                          <a:solidFill>
                            <a:srgbClr val="000000"/>
                          </a:solidFill>
                          <a:latin typeface="Calibri" panose="020F0502020204030204" pitchFamily="34" charset="0"/>
                          <a:cs typeface="Calibri" panose="020F0502020204030204" pitchFamily="34" charset="0"/>
                        </a:rPr>
                        <a:t>Chronic viral Hepatitis C</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tc>
                <a:tc>
                  <a:txBody>
                    <a:bodyPr/>
                    <a:lstStyle/>
                    <a:p>
                      <a:pPr algn="ctr"/>
                      <a:r>
                        <a:rPr lang="en-US" sz="3200" dirty="0" smtClean="0">
                          <a:solidFill>
                            <a:srgbClr val="000000"/>
                          </a:solidFill>
                          <a:latin typeface="Calibri" panose="020F0502020204030204" pitchFamily="34" charset="0"/>
                          <a:cs typeface="Calibri" panose="020F0502020204030204" pitchFamily="34" charset="0"/>
                        </a:rPr>
                        <a:t>B18.2</a:t>
                      </a:r>
                      <a:endParaRPr lang="en-US" sz="3200" dirty="0">
                        <a:solidFill>
                          <a:srgbClr val="000000"/>
                        </a:solidFill>
                        <a:latin typeface="Calibri" panose="020F0502020204030204" pitchFamily="34" charset="0"/>
                        <a:cs typeface="Calibri" panose="020F0502020204030204" pitchFamily="34" charset="0"/>
                      </a:endParaRPr>
                    </a:p>
                  </a:txBody>
                  <a:tcPr marL="121920" marR="121920" marT="60960" marB="60960"/>
                </a:tc>
              </a:tr>
            </a:tbl>
          </a:graphicData>
        </a:graphic>
      </p:graphicFrame>
      <p:cxnSp>
        <p:nvCxnSpPr>
          <p:cNvPr id="6" name="Straight Connector 5"/>
          <p:cNvCxnSpPr/>
          <p:nvPr/>
        </p:nvCxnSpPr>
        <p:spPr>
          <a:xfrm flipV="1">
            <a:off x="4423827" y="3449053"/>
            <a:ext cx="2009057" cy="49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203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Population denominators</a:t>
            </a:r>
            <a:endParaRPr lang="en-US" dirty="0">
              <a:solidFill>
                <a:srgbClr val="000000"/>
              </a:solidFill>
            </a:endParaRPr>
          </a:p>
        </p:txBody>
      </p:sp>
      <p:pic>
        <p:nvPicPr>
          <p:cNvPr id="4" name="Picture 3"/>
          <p:cNvPicPr>
            <a:picLocks noChangeAspect="1"/>
          </p:cNvPicPr>
          <p:nvPr/>
        </p:nvPicPr>
        <p:blipFill>
          <a:blip r:embed="rId3"/>
          <a:stretch>
            <a:fillRect/>
          </a:stretch>
        </p:blipFill>
        <p:spPr>
          <a:xfrm>
            <a:off x="491258" y="1478111"/>
            <a:ext cx="11209484" cy="3901779"/>
          </a:xfrm>
          <a:prstGeom prst="rect">
            <a:avLst/>
          </a:prstGeom>
        </p:spPr>
      </p:pic>
    </p:spTree>
    <p:extLst>
      <p:ext uri="{BB962C8B-B14F-4D97-AF65-F5344CB8AC3E}">
        <p14:creationId xmlns:p14="http://schemas.microsoft.com/office/powerpoint/2010/main" val="330315788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Racial misclassification</a:t>
            </a:r>
            <a:endParaRPr lang="en-US" dirty="0">
              <a:solidFill>
                <a:srgbClr val="000000"/>
              </a:solidFill>
            </a:endParaRPr>
          </a:p>
        </p:txBody>
      </p:sp>
      <p:pic>
        <p:nvPicPr>
          <p:cNvPr id="3" name="Picture 2"/>
          <p:cNvPicPr>
            <a:picLocks noChangeAspect="1"/>
          </p:cNvPicPr>
          <p:nvPr/>
        </p:nvPicPr>
        <p:blipFill rotWithShape="1">
          <a:blip r:embed="rId3"/>
          <a:srcRect l="406" t="1438" r="487" b="962"/>
          <a:stretch/>
        </p:blipFill>
        <p:spPr>
          <a:xfrm>
            <a:off x="2143245" y="1692842"/>
            <a:ext cx="7905510" cy="4699322"/>
          </a:xfrm>
          <a:prstGeom prst="rect">
            <a:avLst/>
          </a:prstGeom>
        </p:spPr>
      </p:pic>
    </p:spTree>
    <p:extLst>
      <p:ext uri="{BB962C8B-B14F-4D97-AF65-F5344CB8AC3E}">
        <p14:creationId xmlns:p14="http://schemas.microsoft.com/office/powerpoint/2010/main" val="160501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47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054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09600" y="2823261"/>
            <a:ext cx="10972800" cy="1211479"/>
          </a:xfrm>
        </p:spPr>
        <p:txBody>
          <a:bodyPr/>
          <a:lstStyle/>
          <a:p>
            <a:pPr marL="0" indent="0" algn="ctr">
              <a:buClrTx/>
              <a:buNone/>
            </a:pPr>
            <a:r>
              <a:rPr lang="en-US" sz="3200" b="1" dirty="0" smtClean="0"/>
              <a:t>Assess the health disparity in AI/AN hepatitis C-related mortality in the Northwest</a:t>
            </a:r>
          </a:p>
          <a:p>
            <a:pPr marL="0" indent="0">
              <a:buClrTx/>
              <a:buNone/>
            </a:pPr>
            <a:endParaRPr lang="en-US" b="1" dirty="0"/>
          </a:p>
          <a:p>
            <a:pPr marL="0" indent="0">
              <a:buClrTx/>
              <a:buNone/>
            </a:pPr>
            <a:endParaRPr lang="en-US" dirty="0"/>
          </a:p>
        </p:txBody>
      </p:sp>
    </p:spTree>
    <p:extLst>
      <p:ext uri="{BB962C8B-B14F-4D97-AF65-F5344CB8AC3E}">
        <p14:creationId xmlns:p14="http://schemas.microsoft.com/office/powerpoint/2010/main" val="1706186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NCEH_ATSDR_combined">
  <a:themeElements>
    <a:clrScheme name="Custom 15">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1078</TotalTime>
  <Words>5825</Words>
  <Application>Microsoft Office PowerPoint</Application>
  <PresentationFormat>Widescreen</PresentationFormat>
  <Paragraphs>992</Paragraphs>
  <Slides>81</Slides>
  <Notes>69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81</vt:i4>
      </vt:variant>
    </vt:vector>
  </HeadingPairs>
  <TitlesOfParts>
    <vt:vector size="91" baseType="lpstr">
      <vt:lpstr>Arial</vt:lpstr>
      <vt:lpstr>Calibri</vt:lpstr>
      <vt:lpstr>Calibri Light</vt:lpstr>
      <vt:lpstr>Courier New</vt:lpstr>
      <vt:lpstr>Mangal</vt:lpstr>
      <vt:lpstr>Myriad Web Pro</vt:lpstr>
      <vt:lpstr>Times New Roman</vt:lpstr>
      <vt:lpstr>Wingdings</vt:lpstr>
      <vt:lpstr>NCEH_ATSDR_combined</vt:lpstr>
      <vt:lpstr>Office Theme</vt:lpstr>
      <vt:lpstr>Hepatitis C Mortality Among American Indians and Alaska Natives in the Northwest, 2006–2012 </vt:lpstr>
      <vt:lpstr>Hepatitis C Virus (HCV) Infection</vt:lpstr>
      <vt:lpstr>Hepatitis C Virus (HCV) Infection</vt:lpstr>
      <vt:lpstr>Hepatitis C Virus (HCV) Infection</vt:lpstr>
      <vt:lpstr>Hepatitis C Virus (HCV) Infection</vt:lpstr>
      <vt:lpstr>Hepatitis C Mortality is Increasing in the United States</vt:lpstr>
      <vt:lpstr>Disparity in Hepatitis C Mortality—United States, 2010–2014 </vt:lpstr>
      <vt:lpstr>Racial misclassification</vt:lpstr>
      <vt:lpstr>PowerPoint Presentation</vt:lpstr>
      <vt:lpstr>Methods</vt:lpstr>
      <vt:lpstr>Methods</vt:lpstr>
      <vt:lpstr>Methods</vt:lpstr>
      <vt:lpstr>Northwest Tribal Registry</vt:lpstr>
      <vt:lpstr>Definition of AI/AN Race</vt:lpstr>
      <vt:lpstr>Hepatitis C-Related Death</vt:lpstr>
      <vt:lpstr>Mortality Rate and Rate Ratio</vt:lpstr>
      <vt:lpstr>Results</vt:lpstr>
      <vt:lpstr>Age-adjusted Hepatitis C-related Mortality – Northwest, 2006–2012</vt:lpstr>
      <vt:lpstr>Age-adjusted Hepatitis C-related Mortality – Northwest, 2006–2012</vt:lpstr>
      <vt:lpstr>Age-adjusted Hepatitis C-related Mortality – Northwest, 2006–2012 </vt:lpstr>
      <vt:lpstr>Age-adjusted Hepatitis C-related Mortality – Northwest, 2006–2012</vt:lpstr>
      <vt:lpstr>Age-Adjusted HCV-Related Mortality, 2006–2012 </vt:lpstr>
      <vt:lpstr>Age-Adjusted HCV Mortality Rate, Stratified by Sex</vt:lpstr>
      <vt:lpstr>Age-Adjusted HCV Mortality Rate, Stratified by Sex</vt:lpstr>
      <vt:lpstr>Age-Adjusted HCV Mortality Rate, Stratified by Sex</vt:lpstr>
      <vt:lpstr>Age-Adjusted HCV Mortality Rate, Stratified by Sex</vt:lpstr>
      <vt:lpstr>Age-Adjusted HCV Mortality Rate, Stratified by Sex</vt:lpstr>
      <vt:lpstr>Age-Adjusted HCV Mortality Rate, Stratified by Sex</vt:lpstr>
      <vt:lpstr>Age-Specific Rates</vt:lpstr>
      <vt:lpstr>Age-Specific Rates</vt:lpstr>
      <vt:lpstr>Age-Specific Rates</vt:lpstr>
      <vt:lpstr>Other Liver-Related HCV Outcomes</vt:lpstr>
      <vt:lpstr>HCV Outcomes</vt:lpstr>
      <vt:lpstr>HCV Outcomes</vt:lpstr>
      <vt:lpstr>Limitations</vt:lpstr>
      <vt:lpstr>Strengths</vt:lpstr>
      <vt:lpstr>Conclusion</vt:lpstr>
      <vt:lpstr>National Viral Hepatitis Action Plan 2017-2020</vt:lpstr>
      <vt:lpstr>Recommendations</vt:lpstr>
      <vt:lpstr>Acknowledgments</vt:lpstr>
      <vt:lpstr>Image sources</vt:lpstr>
      <vt:lpstr>HOW to expand HCV treatment for American Indian and Alaska Natives in the Northwest</vt:lpstr>
      <vt:lpstr>PowerPoint Presentation</vt:lpstr>
      <vt:lpstr>Recommendations - </vt:lpstr>
      <vt:lpstr>Expand Access</vt:lpstr>
      <vt:lpstr>CMOP</vt:lpstr>
      <vt:lpstr>Provider Support</vt:lpstr>
      <vt:lpstr>PowerPoint Presentation</vt:lpstr>
      <vt:lpstr>PowerPoint Presentation</vt:lpstr>
      <vt:lpstr>PowerPoint Presentation</vt:lpstr>
      <vt:lpstr>IHS HCV TeleECHO Clinic Sites</vt:lpstr>
      <vt:lpstr>IHS HCV TeleECHO Clinic Sites</vt:lpstr>
      <vt:lpstr>NPAIHB – Northwest HCV teleECHO</vt:lpstr>
      <vt:lpstr>HCV Clinician Training-Fall</vt:lpstr>
      <vt:lpstr>Barriers to HCV screening – CD Discussion</vt:lpstr>
      <vt:lpstr>Barriers to HCV screening – CD Discussion</vt:lpstr>
      <vt:lpstr>Reminder Fatigue</vt:lpstr>
      <vt:lpstr>Misdiagnosis – Using ICD for Hepatitis for screening</vt:lpstr>
      <vt:lpstr>Testing and Treatment Brochures</vt:lpstr>
      <vt:lpstr>PowerPoint Presentation</vt:lpstr>
      <vt:lpstr>PowerPoint Presentation</vt:lpstr>
      <vt:lpstr>Extra slides</vt:lpstr>
      <vt:lpstr>AI/AN Race</vt:lpstr>
      <vt:lpstr>AI/AN Race</vt:lpstr>
      <vt:lpstr>AI/AN Race</vt:lpstr>
      <vt:lpstr>Age-Adjusted Mortality Rate Calculation</vt:lpstr>
      <vt:lpstr>Mortality Rate Calculation</vt:lpstr>
      <vt:lpstr>Mortality Rate Calculation</vt:lpstr>
      <vt:lpstr>Mortality Rate and Rate Ratio</vt:lpstr>
      <vt:lpstr>Mortality Rate and Rate Ratio</vt:lpstr>
      <vt:lpstr>Mortality Rate and Rate Ratio</vt:lpstr>
      <vt:lpstr>Mortality Rate and Rate Ratio</vt:lpstr>
      <vt:lpstr>Age-Specific Rates</vt:lpstr>
      <vt:lpstr>Sex-stratified age-adjusted HCV-related mortality</vt:lpstr>
      <vt:lpstr>Sex-stratified age-adjusted HCV-related mortality</vt:lpstr>
      <vt:lpstr>Regional analysis</vt:lpstr>
      <vt:lpstr>Hepatitis C-Related Death</vt:lpstr>
      <vt:lpstr>Hepatitis C-Related Death</vt:lpstr>
      <vt:lpstr>Population denominators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Hepatitis C Mortality Among American Indians and Alaska Natives in the Northwest, 2006–2012</dc:title>
  <dc:creator>Sarah Hatcher</dc:creator>
  <cp:lastModifiedBy>Sarah Hatcher</cp:lastModifiedBy>
  <cp:revision>56</cp:revision>
  <cp:lastPrinted>2017-04-18T18:02:38Z</cp:lastPrinted>
  <dcterms:created xsi:type="dcterms:W3CDTF">2017-03-23T18:48:53Z</dcterms:created>
  <dcterms:modified xsi:type="dcterms:W3CDTF">2017-04-18T18:45:02Z</dcterms:modified>
</cp:coreProperties>
</file>