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6" r:id="rId2"/>
    <p:sldId id="519" r:id="rId3"/>
    <p:sldId id="540" r:id="rId4"/>
    <p:sldId id="518" r:id="rId5"/>
    <p:sldId id="539" r:id="rId6"/>
    <p:sldId id="533" r:id="rId7"/>
    <p:sldId id="542" r:id="rId8"/>
    <p:sldId id="549" r:id="rId9"/>
    <p:sldId id="550" r:id="rId10"/>
    <p:sldId id="551" r:id="rId11"/>
    <p:sldId id="546" r:id="rId12"/>
    <p:sldId id="553" r:id="rId13"/>
    <p:sldId id="552" r:id="rId14"/>
    <p:sldId id="545" r:id="rId15"/>
    <p:sldId id="548" r:id="rId16"/>
    <p:sldId id="27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oskey, Asha (IHS/POR)" initials="P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5038" autoAdjust="0"/>
  </p:normalViewPr>
  <p:slideViewPr>
    <p:cSldViewPr>
      <p:cViewPr>
        <p:scale>
          <a:sx n="105" d="100"/>
          <a:sy n="105" d="100"/>
        </p:scale>
        <p:origin x="-19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E309F8E3-914E-4753-A5D9-282F1E1594A4}" type="datetimeFigureOut">
              <a:rPr lang="en-US" smtClean="0"/>
              <a:t>4/14/2017</a:t>
            </a:fld>
            <a:endParaRPr lang="en-US" dirty="0"/>
          </a:p>
        </p:txBody>
      </p:sp>
      <p:sp>
        <p:nvSpPr>
          <p:cNvPr id="4" name="Footer Placeholder 3"/>
          <p:cNvSpPr>
            <a:spLocks noGrp="1"/>
          </p:cNvSpPr>
          <p:nvPr>
            <p:ph type="ftr" sz="quarter" idx="2"/>
          </p:nvPr>
        </p:nvSpPr>
        <p:spPr>
          <a:xfrm>
            <a:off x="1"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1EA3E148-855A-4DE7-857A-19B320BD12F7}" type="slidenum">
              <a:rPr lang="en-US" smtClean="0"/>
              <a:t>‹#›</a:t>
            </a:fld>
            <a:endParaRPr lang="en-US" dirty="0"/>
          </a:p>
        </p:txBody>
      </p:sp>
    </p:spTree>
    <p:extLst>
      <p:ext uri="{BB962C8B-B14F-4D97-AF65-F5344CB8AC3E}">
        <p14:creationId xmlns:p14="http://schemas.microsoft.com/office/powerpoint/2010/main" val="212660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3038649"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30" tIns="45715" rIns="91430" bIns="45715" rtlCol="0"/>
          <a:lstStyle>
            <a:lvl1pPr algn="r">
              <a:defRPr sz="1200"/>
            </a:lvl1pPr>
          </a:lstStyle>
          <a:p>
            <a:fld id="{A78A9759-1886-4F1C-BD7E-1DACA9D8593C}" type="datetimeFigureOut">
              <a:rPr lang="en-US" smtClean="0"/>
              <a:t>4/14/2017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701848" y="4416435"/>
            <a:ext cx="5608320" cy="4183063"/>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 y="8829675"/>
            <a:ext cx="3038649" cy="465138"/>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30" tIns="45715" rIns="91430" bIns="45715" rtlCol="0" anchor="b"/>
          <a:lstStyle>
            <a:lvl1pPr algn="r">
              <a:defRPr sz="1200"/>
            </a:lvl1pPr>
          </a:lstStyle>
          <a:p>
            <a:fld id="{C85B0A02-D819-448E-8BCA-1DD395A4E017}" type="slidenum">
              <a:rPr lang="en-US" smtClean="0"/>
              <a:t>‹#›</a:t>
            </a:fld>
            <a:endParaRPr lang="en-US" dirty="0"/>
          </a:p>
        </p:txBody>
      </p:sp>
    </p:spTree>
    <p:extLst>
      <p:ext uri="{BB962C8B-B14F-4D97-AF65-F5344CB8AC3E}">
        <p14:creationId xmlns:p14="http://schemas.microsoft.com/office/powerpoint/2010/main" val="40138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a:t>
            </a:fld>
            <a:endParaRPr lang="en-US" dirty="0"/>
          </a:p>
        </p:txBody>
      </p:sp>
    </p:spTree>
    <p:extLst>
      <p:ext uri="{BB962C8B-B14F-4D97-AF65-F5344CB8AC3E}">
        <p14:creationId xmlns:p14="http://schemas.microsoft.com/office/powerpoint/2010/main" val="248845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rgbClr val="000000">
                  <a:lumMod val="95000"/>
                  <a:lumOff val="5000"/>
                </a:srgbClr>
              </a:solidFill>
              <a:latin typeface="+mn-lt"/>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200" kern="1200" baseline="0" dirty="0" smtClean="0">
              <a:solidFill>
                <a:srgbClr val="000000">
                  <a:lumMod val="95000"/>
                  <a:lumOff val="5000"/>
                </a:srgbClr>
              </a:solidFill>
              <a:latin typeface="+mn-lt"/>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200" kern="1200" baseline="0" dirty="0" smtClean="0">
              <a:solidFill>
                <a:srgbClr val="000000">
                  <a:lumMod val="95000"/>
                  <a:lumOff val="5000"/>
                </a:srgbClr>
              </a:solidFill>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10</a:t>
            </a:fld>
            <a:endParaRPr lang="en-US" dirty="0"/>
          </a:p>
        </p:txBody>
      </p:sp>
    </p:spTree>
    <p:extLst>
      <p:ext uri="{BB962C8B-B14F-4D97-AF65-F5344CB8AC3E}">
        <p14:creationId xmlns:p14="http://schemas.microsoft.com/office/powerpoint/2010/main" val="217032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6490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3453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532914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0319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15</a:t>
            </a:fld>
            <a:endParaRPr lang="en-US" dirty="0"/>
          </a:p>
        </p:txBody>
      </p:sp>
    </p:spTree>
    <p:extLst>
      <p:ext uri="{BB962C8B-B14F-4D97-AF65-F5344CB8AC3E}">
        <p14:creationId xmlns:p14="http://schemas.microsoft.com/office/powerpoint/2010/main" val="348976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16</a:t>
            </a:fld>
            <a:endParaRPr lang="en-US" dirty="0"/>
          </a:p>
        </p:txBody>
      </p:sp>
    </p:spTree>
    <p:extLst>
      <p:ext uri="{BB962C8B-B14F-4D97-AF65-F5344CB8AC3E}">
        <p14:creationId xmlns:p14="http://schemas.microsoft.com/office/powerpoint/2010/main" val="2059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2</a:t>
            </a:fld>
            <a:endParaRPr lang="en-US" dirty="0"/>
          </a:p>
        </p:txBody>
      </p:sp>
    </p:spTree>
    <p:extLst>
      <p:ext uri="{BB962C8B-B14F-4D97-AF65-F5344CB8AC3E}">
        <p14:creationId xmlns:p14="http://schemas.microsoft.com/office/powerpoint/2010/main" val="284394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D2784-3195-4080-9B24-1409FF6CF391}" type="slidenum">
              <a:rPr lang="en-US" smtClean="0"/>
              <a:t>3</a:t>
            </a:fld>
            <a:endParaRPr lang="en-US" dirty="0"/>
          </a:p>
        </p:txBody>
      </p:sp>
    </p:spTree>
    <p:extLst>
      <p:ext uri="{BB962C8B-B14F-4D97-AF65-F5344CB8AC3E}">
        <p14:creationId xmlns:p14="http://schemas.microsoft.com/office/powerpoint/2010/main" val="50468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4</a:t>
            </a:fld>
            <a:endParaRPr lang="en-US" dirty="0"/>
          </a:p>
        </p:txBody>
      </p:sp>
    </p:spTree>
    <p:extLst>
      <p:ext uri="{BB962C8B-B14F-4D97-AF65-F5344CB8AC3E}">
        <p14:creationId xmlns:p14="http://schemas.microsoft.com/office/powerpoint/2010/main" val="111022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5</a:t>
            </a:fld>
            <a:endParaRPr lang="en-US" dirty="0"/>
          </a:p>
        </p:txBody>
      </p:sp>
    </p:spTree>
    <p:extLst>
      <p:ext uri="{BB962C8B-B14F-4D97-AF65-F5344CB8AC3E}">
        <p14:creationId xmlns:p14="http://schemas.microsoft.com/office/powerpoint/2010/main" val="35350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6</a:t>
            </a:fld>
            <a:endParaRPr lang="en-US" dirty="0"/>
          </a:p>
        </p:txBody>
      </p:sp>
    </p:spTree>
    <p:extLst>
      <p:ext uri="{BB962C8B-B14F-4D97-AF65-F5344CB8AC3E}">
        <p14:creationId xmlns:p14="http://schemas.microsoft.com/office/powerpoint/2010/main" val="320247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7</a:t>
            </a:fld>
            <a:endParaRPr lang="en-US" dirty="0"/>
          </a:p>
        </p:txBody>
      </p:sp>
    </p:spTree>
    <p:extLst>
      <p:ext uri="{BB962C8B-B14F-4D97-AF65-F5344CB8AC3E}">
        <p14:creationId xmlns:p14="http://schemas.microsoft.com/office/powerpoint/2010/main" val="104778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593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B0A02-D819-448E-8BCA-1DD395A4E017}" type="slidenum">
              <a:rPr lang="en-US" smtClean="0"/>
              <a:t>9</a:t>
            </a:fld>
            <a:endParaRPr lang="en-US" dirty="0"/>
          </a:p>
        </p:txBody>
      </p:sp>
    </p:spTree>
    <p:extLst>
      <p:ext uri="{BB962C8B-B14F-4D97-AF65-F5344CB8AC3E}">
        <p14:creationId xmlns:p14="http://schemas.microsoft.com/office/powerpoint/2010/main" val="428581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6637991-C83F-4E28-985A-DA5670F7A21B}"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6637991-C83F-4E28-985A-DA5670F7A21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985E49-3E3E-4FCA-B03B-5CEE78AEC2E8}" type="datetimeFigureOut">
              <a:rPr lang="en-US" smtClean="0"/>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985E49-3E3E-4FCA-B03B-5CEE78AEC2E8}" type="datetimeFigureOut">
              <a:rPr lang="en-US" smtClean="0"/>
              <a:t>4/14/2017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637991-C83F-4E28-985A-DA5670F7A21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ihs.gov/newsroom/includes/themes/newihstheme/display_objects/documents/2017_Letters/57343-1_DTLL_UIOLL_FundsReturnedTreasury_03282017.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ederalregister.gov/documents/2017/03/31/2017-06383/proposed-re-designations-of-service-delivery-areas-tolowa-dee-ni-nation-smith-river-rancheria" TargetMode="External"/><Relationship Id="rId5" Type="http://schemas.openxmlformats.org/officeDocument/2006/relationships/image" Target="../media/image6.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ihs.gov/aboutihs/keyleaders/" TargetMode="External"/><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676400"/>
          </a:xfrm>
        </p:spPr>
        <p:txBody>
          <a:bodyPr>
            <a:normAutofit fontScale="90000"/>
          </a:bodyPr>
          <a:lstStyle/>
          <a:p>
            <a:pPr algn="ctr"/>
            <a:r>
              <a:rPr lang="en-US" b="1" dirty="0">
                <a:solidFill>
                  <a:schemeClr val="bg1"/>
                </a:solidFill>
                <a:latin typeface="Arial" pitchFamily="34" charset="0"/>
                <a:cs typeface="Arial" pitchFamily="34" charset="0"/>
              </a:rPr>
              <a:t>Indian Health Service</a:t>
            </a:r>
            <a:br>
              <a:rPr lang="en-US" b="1" dirty="0">
                <a:solidFill>
                  <a:schemeClr val="bg1"/>
                </a:solidFill>
                <a:latin typeface="Arial" pitchFamily="34" charset="0"/>
                <a:cs typeface="Arial" pitchFamily="34" charset="0"/>
              </a:rPr>
            </a:br>
            <a:r>
              <a:rPr lang="en-US" b="1" dirty="0">
                <a:solidFill>
                  <a:schemeClr val="bg1"/>
                </a:solidFill>
                <a:latin typeface="Arial" pitchFamily="34" charset="0"/>
                <a:cs typeface="Arial" pitchFamily="34" charset="0"/>
              </a:rPr>
              <a:t>Portland Area Director’s Update</a:t>
            </a:r>
          </a:p>
        </p:txBody>
      </p:sp>
      <p:sp>
        <p:nvSpPr>
          <p:cNvPr id="3" name="Subtitle 2"/>
          <p:cNvSpPr>
            <a:spLocks noGrp="1"/>
          </p:cNvSpPr>
          <p:nvPr>
            <p:ph type="subTitle" idx="1"/>
          </p:nvPr>
        </p:nvSpPr>
        <p:spPr>
          <a:xfrm>
            <a:off x="685800" y="4572000"/>
            <a:ext cx="7772400" cy="1905000"/>
          </a:xfrm>
        </p:spPr>
        <p:txBody>
          <a:bodyPr>
            <a:normAutofit/>
          </a:bodyPr>
          <a:lstStyle/>
          <a:p>
            <a:pPr algn="ctr">
              <a:lnSpc>
                <a:spcPct val="80000"/>
              </a:lnSpc>
            </a:pPr>
            <a:r>
              <a:rPr lang="en-US" sz="2400" b="1" dirty="0">
                <a:solidFill>
                  <a:schemeClr val="bg1"/>
                </a:solidFill>
                <a:latin typeface="Arial" pitchFamily="34" charset="0"/>
                <a:cs typeface="Arial" pitchFamily="34" charset="0"/>
              </a:rPr>
              <a:t>Dean M Seyler - Area Director</a:t>
            </a:r>
          </a:p>
          <a:p>
            <a:pPr algn="ctr">
              <a:lnSpc>
                <a:spcPct val="80000"/>
              </a:lnSpc>
            </a:pPr>
            <a:r>
              <a:rPr lang="en-US" sz="2400" b="1" dirty="0" smtClean="0">
                <a:solidFill>
                  <a:schemeClr val="bg1"/>
                </a:solidFill>
                <a:latin typeface="Arial" pitchFamily="34" charset="0"/>
                <a:cs typeface="Arial" pitchFamily="34" charset="0"/>
              </a:rPr>
              <a:t>April 18, </a:t>
            </a:r>
            <a:r>
              <a:rPr lang="en-US" sz="2400" b="1" dirty="0">
                <a:solidFill>
                  <a:schemeClr val="bg1"/>
                </a:solidFill>
                <a:latin typeface="Arial" pitchFamily="34" charset="0"/>
                <a:cs typeface="Arial" pitchFamily="34" charset="0"/>
              </a:rPr>
              <a:t>2017</a:t>
            </a:r>
          </a:p>
          <a:p>
            <a:r>
              <a:rPr lang="en-US" sz="2400" b="1" dirty="0" smtClean="0">
                <a:solidFill>
                  <a:schemeClr val="bg1"/>
                </a:solidFill>
                <a:latin typeface="+mj-lt"/>
              </a:rPr>
              <a:t>Quinault Beach Resort</a:t>
            </a:r>
            <a:endParaRPr lang="en-US" sz="2400" b="1" dirty="0">
              <a:solidFill>
                <a:schemeClr val="bg1"/>
              </a:solidFill>
              <a:latin typeface="+mj-lt"/>
            </a:endParaRPr>
          </a:p>
          <a:p>
            <a:r>
              <a:rPr lang="en-US" sz="2400" b="1" dirty="0" smtClean="0">
                <a:solidFill>
                  <a:schemeClr val="bg1"/>
                </a:solidFill>
                <a:latin typeface="+mj-lt"/>
              </a:rPr>
              <a:t>NPAIHB Quarterly Board Meeting</a:t>
            </a:r>
            <a:endParaRPr lang="en-US" sz="2400" b="1" dirty="0">
              <a:solidFill>
                <a:schemeClr val="bg1"/>
              </a:solidFill>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1" descr="image001"/>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2209800" y="2362200"/>
            <a:ext cx="1478280" cy="147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2362200"/>
            <a:ext cx="1662664"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7328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34200" cy="1477962"/>
          </a:xfrm>
        </p:spPr>
        <p:txBody>
          <a:bodyPr>
            <a:normAutofit/>
          </a:bodyPr>
          <a:lstStyle/>
          <a:p>
            <a:r>
              <a:rPr lang="en-US" sz="4800" dirty="0">
                <a:solidFill>
                  <a:prstClr val="black"/>
                </a:solidFill>
              </a:rPr>
              <a:t/>
            </a:r>
            <a:br>
              <a:rPr lang="en-US" sz="4800" dirty="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600200"/>
            <a:ext cx="8686800" cy="50292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20040" lvl="1" indent="0">
              <a:buClrTx/>
              <a:buSzTx/>
            </a:pPr>
            <a:endParaRPr lang="en-US" sz="1900" dirty="0" smtClean="0">
              <a:solidFill>
                <a:schemeClr val="bg1"/>
              </a:solidFill>
              <a:latin typeface="+mj-lt"/>
              <a:cs typeface="Arial" panose="020B0604020202020204" pitchFamily="34" charset="0"/>
            </a:endParaRPr>
          </a:p>
          <a:p>
            <a:pPr marL="320040" lvl="1" indent="0">
              <a:buClrTx/>
              <a:buSzTx/>
            </a:pPr>
            <a:endParaRPr lang="en-US" sz="1900" dirty="0" smtClean="0">
              <a:solidFill>
                <a:srgbClr val="000000">
                  <a:lumMod val="95000"/>
                  <a:lumOff val="5000"/>
                </a:srgbClr>
              </a:solidFill>
              <a:latin typeface="+mj-lt"/>
              <a:cs typeface="Arial" panose="020B0604020202020204" pitchFamily="34" charset="0"/>
            </a:endParaRPr>
          </a:p>
          <a:p>
            <a:pPr marL="585216" lvl="2" indent="0">
              <a:buClrTx/>
              <a:buSzTx/>
            </a:pPr>
            <a:endParaRPr lang="en-US" sz="1700" dirty="0" smtClean="0">
              <a:solidFill>
                <a:srgbClr val="000000">
                  <a:lumMod val="95000"/>
                  <a:lumOff val="5000"/>
                </a:srgbClr>
              </a:solidFill>
              <a:latin typeface="+mj-lt"/>
              <a:cs typeface="Arial" panose="020B0604020202020204" pitchFamily="34" charset="0"/>
            </a:endParaRPr>
          </a:p>
          <a:p>
            <a:pPr marL="585216" lvl="2" indent="0">
              <a:buClrTx/>
              <a:buSzTx/>
            </a:pPr>
            <a:endParaRPr lang="en-US" sz="1700" dirty="0" smtClean="0">
              <a:solidFill>
                <a:srgbClr val="000000">
                  <a:lumMod val="95000"/>
                  <a:lumOff val="5000"/>
                </a:srgbClr>
              </a:solidFill>
              <a:latin typeface="+mj-lt"/>
              <a:cs typeface="Arial" panose="020B0604020202020204" pitchFamily="34" charset="0"/>
            </a:endParaRPr>
          </a:p>
          <a:p>
            <a:pPr marL="795528" lvl="1" indent="0">
              <a:buClr>
                <a:schemeClr val="bg1">
                  <a:lumMod val="75000"/>
                  <a:lumOff val="25000"/>
                </a:schemeClr>
              </a:buClr>
            </a:pPr>
            <a:endParaRPr lang="en-US" sz="2200" b="1" dirty="0" smtClean="0">
              <a:solidFill>
                <a:schemeClr val="bg1"/>
              </a:solidFill>
              <a:latin typeface="+mj-lt"/>
            </a:endParaRPr>
          </a:p>
        </p:txBody>
      </p:sp>
      <p:pic>
        <p:nvPicPr>
          <p:cNvPr id="3" name="Picture 2"/>
          <p:cNvPicPr>
            <a:picLocks noChangeAspect="1"/>
          </p:cNvPicPr>
          <p:nvPr/>
        </p:nvPicPr>
        <p:blipFill>
          <a:blip r:embed="rId6"/>
          <a:stretch>
            <a:fillRect/>
          </a:stretch>
        </p:blipFill>
        <p:spPr>
          <a:xfrm>
            <a:off x="246807" y="1405761"/>
            <a:ext cx="4029754" cy="5376038"/>
          </a:xfrm>
          <a:prstGeom prst="rect">
            <a:avLst/>
          </a:prstGeom>
        </p:spPr>
      </p:pic>
      <p:pic>
        <p:nvPicPr>
          <p:cNvPr id="7" name="Picture 6"/>
          <p:cNvPicPr>
            <a:picLocks noChangeAspect="1"/>
          </p:cNvPicPr>
          <p:nvPr/>
        </p:nvPicPr>
        <p:blipFill>
          <a:blip r:embed="rId7"/>
          <a:stretch>
            <a:fillRect/>
          </a:stretch>
        </p:blipFill>
        <p:spPr>
          <a:xfrm>
            <a:off x="4668748" y="1405762"/>
            <a:ext cx="4280370" cy="5376037"/>
          </a:xfrm>
          <a:prstGeom prst="rect">
            <a:avLst/>
          </a:prstGeom>
        </p:spPr>
      </p:pic>
      <p:pic>
        <p:nvPicPr>
          <p:cNvPr id="9" name="Picture 8"/>
          <p:cNvPicPr>
            <a:picLocks noChangeAspect="1"/>
          </p:cNvPicPr>
          <p:nvPr/>
        </p:nvPicPr>
        <p:blipFill>
          <a:blip r:embed="rId8"/>
          <a:stretch>
            <a:fillRect/>
          </a:stretch>
        </p:blipFill>
        <p:spPr>
          <a:xfrm>
            <a:off x="1773956" y="-100347"/>
            <a:ext cx="5895343" cy="1835055"/>
          </a:xfrm>
          <a:prstGeom prst="rect">
            <a:avLst/>
          </a:prstGeom>
        </p:spPr>
      </p:pic>
    </p:spTree>
    <p:extLst>
      <p:ext uri="{BB962C8B-B14F-4D97-AF65-F5344CB8AC3E}">
        <p14:creationId xmlns:p14="http://schemas.microsoft.com/office/powerpoint/2010/main" val="2935742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p:cNvPicPr>
            <a:picLocks noGrp="1" noChangeAspect="1"/>
          </p:cNvPicPr>
          <p:nvPr>
            <p:ph idx="1"/>
          </p:nvPr>
        </p:nvPicPr>
        <p:blipFill>
          <a:blip r:embed="rId6"/>
          <a:stretch>
            <a:fillRect/>
          </a:stretch>
        </p:blipFill>
        <p:spPr>
          <a:xfrm>
            <a:off x="457200" y="1822550"/>
            <a:ext cx="8326823" cy="4883050"/>
          </a:xfrm>
          <a:prstGeom prst="rect">
            <a:avLst/>
          </a:prstGeom>
        </p:spPr>
      </p:pic>
    </p:spTree>
    <p:extLst>
      <p:ext uri="{BB962C8B-B14F-4D97-AF65-F5344CB8AC3E}">
        <p14:creationId xmlns:p14="http://schemas.microsoft.com/office/powerpoint/2010/main" val="27492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p:cNvPicPr>
          <p:nvPr>
            <p:ph idx="1"/>
          </p:nvPr>
        </p:nvPicPr>
        <p:blipFill>
          <a:blip r:embed="rId6"/>
          <a:stretch>
            <a:fillRect/>
          </a:stretch>
        </p:blipFill>
        <p:spPr>
          <a:xfrm>
            <a:off x="381000" y="1804695"/>
            <a:ext cx="8286661" cy="4824705"/>
          </a:xfrm>
          <a:prstGeom prst="rect">
            <a:avLst/>
          </a:prstGeom>
        </p:spPr>
      </p:pic>
    </p:spTree>
    <p:extLst>
      <p:ext uri="{BB962C8B-B14F-4D97-AF65-F5344CB8AC3E}">
        <p14:creationId xmlns:p14="http://schemas.microsoft.com/office/powerpoint/2010/main" val="263143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876800"/>
          </a:xfrm>
          <a:prstGeom prst="rect">
            <a:avLst/>
          </a:prstGeom>
        </p:spPr>
        <p:txBody>
          <a:bodyPr vert="horz" anchor="t">
            <a:normAutofit fontScale="85000" lnSpcReduction="2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800" b="1" u="sng" dirty="0" smtClean="0">
                <a:solidFill>
                  <a:srgbClr val="000000"/>
                </a:solidFill>
                <a:cs typeface="Arial" panose="020B0604020202020204" pitchFamily="34" charset="0"/>
              </a:rPr>
              <a:t>IHS Program Maximum </a:t>
            </a:r>
            <a:r>
              <a:rPr lang="en-US" sz="2800" b="1" u="sng" dirty="0">
                <a:solidFill>
                  <a:srgbClr val="000000"/>
                </a:solidFill>
                <a:cs typeface="Arial" panose="020B0604020202020204" pitchFamily="34" charset="0"/>
              </a:rPr>
              <a:t>Supportable Space (MSS</a:t>
            </a:r>
            <a:r>
              <a:rPr lang="en-US" sz="2800" b="1" u="sng" dirty="0" smtClean="0">
                <a:solidFill>
                  <a:srgbClr val="000000"/>
                </a:solidFill>
                <a:cs typeface="Arial" panose="020B0604020202020204" pitchFamily="34" charset="0"/>
              </a:rPr>
              <a:t>) – </a:t>
            </a:r>
            <a:r>
              <a:rPr lang="en-US" sz="2800" b="1" u="sng" dirty="0" smtClean="0">
                <a:solidFill>
                  <a:srgbClr val="FF0000"/>
                </a:solidFill>
                <a:cs typeface="Arial" panose="020B0604020202020204" pitchFamily="34" charset="0"/>
              </a:rPr>
              <a:t>Update from October 2016</a:t>
            </a:r>
          </a:p>
          <a:p>
            <a:pPr marL="0">
              <a:buClr>
                <a:schemeClr val="bg1">
                  <a:lumMod val="75000"/>
                  <a:lumOff val="25000"/>
                </a:schemeClr>
              </a:buClr>
            </a:pPr>
            <a:endParaRPr lang="en-US" sz="2800" b="1" u="sng" dirty="0">
              <a:solidFill>
                <a:srgbClr val="000000"/>
              </a:solidFill>
              <a:cs typeface="Arial" panose="020B0604020202020204" pitchFamily="34" charset="0"/>
            </a:endParaRPr>
          </a:p>
          <a:p>
            <a:pPr marL="662940" lvl="1" indent="-342900">
              <a:buClrTx/>
              <a:buSzTx/>
              <a:buFont typeface="Wingdings" panose="05000000000000000000" pitchFamily="2" charset="2"/>
              <a:buChar char="v"/>
            </a:pPr>
            <a:r>
              <a:rPr lang="en-US" sz="1900" dirty="0">
                <a:solidFill>
                  <a:srgbClr val="000000">
                    <a:lumMod val="95000"/>
                    <a:lumOff val="5000"/>
                  </a:srgbClr>
                </a:solidFill>
                <a:cs typeface="Arial" panose="020B0604020202020204" pitchFamily="34" charset="0"/>
              </a:rPr>
              <a:t>Approved IHS Program Space is Used to Determine </a:t>
            </a:r>
            <a:r>
              <a:rPr lang="en-US" sz="1900" dirty="0" smtClean="0">
                <a:solidFill>
                  <a:srgbClr val="000000">
                    <a:lumMod val="95000"/>
                    <a:lumOff val="5000"/>
                  </a:srgbClr>
                </a:solidFill>
                <a:cs typeface="Arial" panose="020B0604020202020204" pitchFamily="34" charset="0"/>
              </a:rPr>
              <a:t>Allocation of </a:t>
            </a:r>
            <a:r>
              <a:rPr lang="en-US" sz="1900" dirty="0">
                <a:solidFill>
                  <a:srgbClr val="000000">
                    <a:lumMod val="95000"/>
                    <a:lumOff val="5000"/>
                  </a:srgbClr>
                </a:solidFill>
                <a:cs typeface="Arial" panose="020B0604020202020204" pitchFamily="34" charset="0"/>
              </a:rPr>
              <a:t>Maintenance &amp; Improvement (M&amp;I) and Equipment (EQ.) Funds. </a:t>
            </a:r>
          </a:p>
          <a:p>
            <a:pPr marL="320040" lvl="1" indent="0">
              <a:buClrTx/>
              <a:buSzTx/>
            </a:pPr>
            <a:endParaRPr lang="en-US" sz="1900" dirty="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Funds Are Not Allocated for Program Space Above the Maximum Supportable Space (MSS). </a:t>
            </a:r>
          </a:p>
          <a:p>
            <a:pPr marL="320040" lvl="1" indent="0">
              <a:buClrTx/>
              <a:buSzTx/>
            </a:pPr>
            <a:r>
              <a:rPr lang="en-US" sz="1900" dirty="0" smtClean="0">
                <a:solidFill>
                  <a:srgbClr val="000000">
                    <a:lumMod val="95000"/>
                    <a:lumOff val="5000"/>
                  </a:srgbClr>
                </a:solidFill>
                <a:cs typeface="Arial" panose="020B0604020202020204" pitchFamily="34" charset="0"/>
              </a:rPr>
              <a:t> </a:t>
            </a:r>
            <a:endParaRPr lang="en-US" sz="1900" dirty="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Health </a:t>
            </a:r>
            <a:r>
              <a:rPr lang="en-US" sz="1900" dirty="0">
                <a:solidFill>
                  <a:srgbClr val="000000">
                    <a:lumMod val="95000"/>
                    <a:lumOff val="5000"/>
                  </a:srgbClr>
                </a:solidFill>
                <a:cs typeface="Arial" panose="020B0604020202020204" pitchFamily="34" charset="0"/>
              </a:rPr>
              <a:t>Facilities Engineering (DHFE) </a:t>
            </a:r>
            <a:r>
              <a:rPr lang="en-US" sz="1900" dirty="0" smtClean="0">
                <a:solidFill>
                  <a:srgbClr val="000000">
                    <a:lumMod val="95000"/>
                    <a:lumOff val="5000"/>
                  </a:srgbClr>
                </a:solidFill>
                <a:cs typeface="Arial" panose="020B0604020202020204" pitchFamily="34" charset="0"/>
              </a:rPr>
              <a:t>Analyzed all Tribal Programs with Retained Shares and Determined Six Tribal Programs Would Benefit From Recalculating MSS.</a:t>
            </a:r>
          </a:p>
          <a:p>
            <a:pPr marL="320040" lvl="1" indent="0">
              <a:buClrTx/>
              <a:buSzTx/>
            </a:pPr>
            <a:r>
              <a:rPr lang="en-US" sz="1900" dirty="0" smtClean="0">
                <a:solidFill>
                  <a:srgbClr val="000000">
                    <a:lumMod val="95000"/>
                    <a:lumOff val="5000"/>
                  </a:srgbClr>
                </a:solidFill>
                <a:cs typeface="Arial" panose="020B0604020202020204" pitchFamily="34" charset="0"/>
              </a:rPr>
              <a:t> </a:t>
            </a: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Area Director Notified These Tribes in November 2016.</a:t>
            </a:r>
          </a:p>
          <a:p>
            <a:pPr marL="662940" lvl="1" indent="-342900">
              <a:buClrTx/>
              <a:buSzTx/>
              <a:buFont typeface="Wingdings" panose="05000000000000000000" pitchFamily="2" charset="2"/>
              <a:buChar char="v"/>
            </a:pPr>
            <a:endParaRPr lang="en-US" sz="1900" dirty="0" smtClean="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r>
              <a:rPr lang="en-US" sz="1900" dirty="0" smtClean="0">
                <a:solidFill>
                  <a:srgbClr val="000000">
                    <a:lumMod val="95000"/>
                    <a:lumOff val="5000"/>
                  </a:srgbClr>
                </a:solidFill>
                <a:cs typeface="Arial" panose="020B0604020202020204" pitchFamily="34" charset="0"/>
              </a:rPr>
              <a:t>Three Tribal Programs Responded and Worked With DHFE Resulting in Supported Program Space Increases of 41%, 21%, and 8%.  The Increased Space Will be Considered in Future Year Allocations. </a:t>
            </a:r>
            <a:endParaRPr lang="en-US" sz="1900" dirty="0">
              <a:solidFill>
                <a:srgbClr val="000000">
                  <a:lumMod val="95000"/>
                  <a:lumOff val="5000"/>
                </a:srgbClr>
              </a:solidFill>
              <a:cs typeface="Arial" panose="020B0604020202020204" pitchFamily="34" charset="0"/>
            </a:endParaRPr>
          </a:p>
          <a:p>
            <a:pPr marL="585216" lvl="2" indent="0">
              <a:buClrTx/>
              <a:buSzTx/>
            </a:pPr>
            <a:endParaRPr lang="en-US" sz="1700" dirty="0">
              <a:solidFill>
                <a:srgbClr val="000000">
                  <a:lumMod val="95000"/>
                  <a:lumOff val="5000"/>
                </a:srgbClr>
              </a:solidFill>
              <a:cs typeface="Arial" panose="020B0604020202020204" pitchFamily="34" charset="0"/>
            </a:endParaRPr>
          </a:p>
          <a:p>
            <a:pPr marL="662940" lvl="1" indent="-342900">
              <a:buClrTx/>
              <a:buSzTx/>
              <a:buFont typeface="Wingdings" panose="05000000000000000000" pitchFamily="2" charset="2"/>
              <a:buChar char="v"/>
            </a:pPr>
            <a:r>
              <a:rPr lang="en-US" sz="1900" dirty="0">
                <a:solidFill>
                  <a:srgbClr val="000000">
                    <a:lumMod val="95000"/>
                    <a:lumOff val="5000"/>
                  </a:srgbClr>
                </a:solidFill>
                <a:cs typeface="Arial" panose="020B0604020202020204" pitchFamily="34" charset="0"/>
              </a:rPr>
              <a:t>In FY 2018, Subject to Workload and Resource Availability, There May Be Buy-Back Opportunities for Tribes Who Have Taken Their Shares to Follow This Process. </a:t>
            </a:r>
            <a:endParaRPr lang="en-US" sz="1700" dirty="0">
              <a:solidFill>
                <a:srgbClr val="000000">
                  <a:lumMod val="95000"/>
                  <a:lumOff val="5000"/>
                </a:srgbClr>
              </a:solidFill>
              <a:cs typeface="Arial" panose="020B0604020202020204" pitchFamily="34" charset="0"/>
            </a:endParaRPr>
          </a:p>
          <a:p>
            <a:pPr marL="342900" indent="-342900">
              <a:buClr>
                <a:schemeClr val="bg1">
                  <a:lumMod val="75000"/>
                  <a:lumOff val="25000"/>
                </a:schemeClr>
              </a:buClr>
              <a:buFont typeface="Wingdings" pitchFamily="2" charset="2"/>
              <a:buChar char="v"/>
            </a:pPr>
            <a:endParaRPr lang="en-US" sz="2000" dirty="0" smtClean="0">
              <a:solidFill>
                <a:schemeClr val="bg1"/>
              </a:solidFill>
              <a:latin typeface="+mj-lt"/>
            </a:endParaRPr>
          </a:p>
        </p:txBody>
      </p:sp>
    </p:spTree>
    <p:extLst>
      <p:ext uri="{BB962C8B-B14F-4D97-AF65-F5344CB8AC3E}">
        <p14:creationId xmlns:p14="http://schemas.microsoft.com/office/powerpoint/2010/main" val="78034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828800"/>
            <a:ext cx="8537863" cy="44958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a:buClr>
                <a:schemeClr val="bg1">
                  <a:lumMod val="75000"/>
                  <a:lumOff val="25000"/>
                </a:schemeClr>
              </a:buClr>
              <a:buFont typeface="Wingdings" pitchFamily="2" charset="2"/>
              <a:buChar char="v"/>
            </a:pPr>
            <a:r>
              <a:rPr lang="en-US" sz="2000" dirty="0" smtClean="0">
                <a:solidFill>
                  <a:schemeClr val="bg1"/>
                </a:solidFill>
                <a:latin typeface="+mj-lt"/>
              </a:rPr>
              <a:t>Grant Opportunity</a:t>
            </a:r>
          </a:p>
          <a:p>
            <a:pPr marL="342900" indent="-342900">
              <a:buClr>
                <a:schemeClr val="bg1">
                  <a:lumMod val="75000"/>
                  <a:lumOff val="25000"/>
                </a:schemeClr>
              </a:buClr>
              <a:buFont typeface="Wingdings" pitchFamily="2" charset="2"/>
              <a:buChar char="v"/>
            </a:pPr>
            <a:r>
              <a:rPr lang="en-US" dirty="0" smtClean="0">
                <a:solidFill>
                  <a:schemeClr val="bg1"/>
                </a:solidFill>
                <a:latin typeface="+mj-lt"/>
              </a:rPr>
              <a:t>American Cancer Society/Walgreens</a:t>
            </a:r>
          </a:p>
          <a:p>
            <a:pPr marL="1138428" lvl="1"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Will </a:t>
            </a:r>
            <a:r>
              <a:rPr lang="en-US" dirty="0">
                <a:solidFill>
                  <a:schemeClr val="bg1"/>
                </a:solidFill>
                <a:latin typeface="Arial" panose="020B0604020202020204" pitchFamily="34" charset="0"/>
                <a:cs typeface="Arial" panose="020B0604020202020204" pitchFamily="34" charset="0"/>
              </a:rPr>
              <a:t>award five (5) grants in amounts up to $100,000 ($50,000/year for 2 years) to eligible tribal health organizations and organizations serving the health needs of AI/AN communities to support the implementation of colorectal cancer screening </a:t>
            </a:r>
            <a:r>
              <a:rPr lang="en-US" dirty="0" smtClean="0">
                <a:solidFill>
                  <a:schemeClr val="bg1"/>
                </a:solidFill>
                <a:latin typeface="Arial" panose="020B0604020202020204" pitchFamily="34" charset="0"/>
                <a:cs typeface="Arial" panose="020B0604020202020204" pitchFamily="34" charset="0"/>
              </a:rPr>
              <a:t>projects.</a:t>
            </a:r>
          </a:p>
          <a:p>
            <a:pPr marL="1138428" lvl="1" indent="-342900">
              <a:buClr>
                <a:schemeClr val="bg1">
                  <a:lumMod val="75000"/>
                  <a:lumOff val="25000"/>
                </a:schemeClr>
              </a:buClr>
              <a:buFont typeface="Wingdings" pitchFamily="2" charset="2"/>
              <a:buChar char="v"/>
            </a:pPr>
            <a:r>
              <a:rPr lang="en-US" sz="1800" dirty="0" smtClean="0">
                <a:solidFill>
                  <a:schemeClr val="bg1"/>
                </a:solidFill>
                <a:latin typeface="Arial" panose="020B0604020202020204" pitchFamily="34" charset="0"/>
                <a:cs typeface="Arial" panose="020B0604020202020204" pitchFamily="34" charset="0"/>
              </a:rPr>
              <a:t>Information has been shared with all Portland Area I/T/U Clinical Directors. Contact Dr. Rudd for a copy of the grant announcement.</a:t>
            </a:r>
          </a:p>
          <a:p>
            <a:pPr marL="1138428" lvl="1"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Deadline for grant applications: May 17, 2017.</a:t>
            </a:r>
          </a:p>
          <a:p>
            <a:pPr marL="1138428" lvl="1" indent="-342900">
              <a:buClr>
                <a:schemeClr val="bg1">
                  <a:lumMod val="75000"/>
                  <a:lumOff val="25000"/>
                </a:schemeClr>
              </a:buClr>
              <a:buFont typeface="Wingdings" pitchFamily="2" charset="2"/>
              <a:buChar char="v"/>
            </a:pPr>
            <a:r>
              <a:rPr lang="en-US" sz="1800" dirty="0" smtClean="0">
                <a:solidFill>
                  <a:schemeClr val="bg1"/>
                </a:solidFill>
                <a:latin typeface="Arial" panose="020B0604020202020204" pitchFamily="34" charset="0"/>
                <a:cs typeface="Arial" panose="020B0604020202020204" pitchFamily="34" charset="0"/>
              </a:rPr>
              <a:t>Assistance:</a:t>
            </a:r>
          </a:p>
          <a:p>
            <a:pPr marL="1403604" lvl="2" indent="-342900">
              <a:buClr>
                <a:schemeClr val="bg1">
                  <a:lumMod val="75000"/>
                  <a:lumOff val="25000"/>
                </a:schemeClr>
              </a:buClr>
              <a:buFont typeface="Wingdings" pitchFamily="2" charset="2"/>
              <a:buChar char="v"/>
            </a:pPr>
            <a:r>
              <a:rPr lang="en-US" sz="1600" dirty="0" smtClean="0">
                <a:solidFill>
                  <a:schemeClr val="bg1"/>
                </a:solidFill>
                <a:latin typeface="Arial" panose="020B0604020202020204" pitchFamily="34" charset="0"/>
                <a:cs typeface="Arial" panose="020B0604020202020204" pitchFamily="34" charset="0"/>
              </a:rPr>
              <a:t>Oregon- 503-295-6422</a:t>
            </a:r>
          </a:p>
          <a:p>
            <a:pPr marL="1403604" lvl="2"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Washington- 206-283-1153</a:t>
            </a:r>
          </a:p>
          <a:p>
            <a:pPr marL="1403604" lvl="2" indent="-342900">
              <a:buClr>
                <a:schemeClr val="bg1">
                  <a:lumMod val="75000"/>
                  <a:lumOff val="25000"/>
                </a:schemeClr>
              </a:buClr>
              <a:buFont typeface="Wingdings" pitchFamily="2" charset="2"/>
              <a:buChar char="v"/>
            </a:pPr>
            <a:r>
              <a:rPr lang="en-US" dirty="0" smtClean="0">
                <a:solidFill>
                  <a:schemeClr val="bg1"/>
                </a:solidFill>
                <a:latin typeface="Arial" panose="020B0604020202020204" pitchFamily="34" charset="0"/>
                <a:cs typeface="Arial" panose="020B0604020202020204" pitchFamily="34" charset="0"/>
              </a:rPr>
              <a:t>Idaho- 208-343-4609</a:t>
            </a:r>
          </a:p>
          <a:p>
            <a:pPr marL="1403604" lvl="2" indent="-342900">
              <a:buClr>
                <a:schemeClr val="bg1">
                  <a:lumMod val="75000"/>
                  <a:lumOff val="25000"/>
                </a:schemeClr>
              </a:buClr>
              <a:buFont typeface="Wingdings" pitchFamily="2" charset="2"/>
              <a:buChar char="v"/>
            </a:pPr>
            <a:endParaRPr lang="en-US" sz="1600" dirty="0" smtClean="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5166" y="4953000"/>
            <a:ext cx="2025748" cy="1219200"/>
          </a:xfrm>
          <a:prstGeom prst="rect">
            <a:avLst/>
          </a:prstGeom>
        </p:spPr>
      </p:pic>
    </p:spTree>
    <p:extLst>
      <p:ext uri="{BB962C8B-B14F-4D97-AF65-F5344CB8AC3E}">
        <p14:creationId xmlns:p14="http://schemas.microsoft.com/office/powerpoint/2010/main" val="375121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152400" y="1661160"/>
            <a:ext cx="8686800" cy="4968240"/>
          </a:xfrm>
          <a:prstGeom prst="rect">
            <a:avLst/>
          </a:prstGeom>
        </p:spPr>
        <p:txBody>
          <a:bodyPr vert="horz" lIns="91440" anchor="t">
            <a:normAutofit fontScale="92500" lnSpcReduction="1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r>
              <a:rPr lang="en-US" sz="2200" b="1" u="sng" kern="0" dirty="0" smtClean="0">
                <a:solidFill>
                  <a:srgbClr val="000000"/>
                </a:solidFill>
                <a:latin typeface="Arial"/>
              </a:rPr>
              <a:t>Federal Register Notice Published</a:t>
            </a:r>
            <a:endParaRPr lang="en-US" sz="2200" b="1" kern="0" dirty="0">
              <a:solidFill>
                <a:srgbClr val="000000"/>
              </a:solidFill>
              <a:latin typeface="Arial"/>
            </a:endParaRPr>
          </a:p>
          <a:p>
            <a:pPr marL="800100" lvl="1" indent="-342900" fontAlgn="base">
              <a:spcAft>
                <a:spcPct val="0"/>
              </a:spcAft>
              <a:buClrTx/>
              <a:buSzTx/>
              <a:buFont typeface="Wingdings" panose="05000000000000000000" pitchFamily="2" charset="2"/>
              <a:buChar char="v"/>
              <a:defRPr/>
            </a:pPr>
            <a:r>
              <a:rPr lang="en-US" sz="2200" b="1" dirty="0" smtClean="0">
                <a:solidFill>
                  <a:schemeClr val="bg1"/>
                </a:solidFill>
                <a:latin typeface="+mj-lt"/>
              </a:rPr>
              <a:t>Proposed re-designation of Service Delivery Area</a:t>
            </a: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sz="2200" b="1" dirty="0" smtClean="0">
                <a:solidFill>
                  <a:schemeClr val="bg1"/>
                </a:solidFill>
                <a:latin typeface="+mj-lt"/>
              </a:rPr>
              <a:t>Tolowa Dee-ni’ Nation</a:t>
            </a: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sz="2200" b="1" kern="0" dirty="0" smtClean="0">
                <a:solidFill>
                  <a:schemeClr val="bg1"/>
                </a:solidFill>
                <a:latin typeface="+mj-lt"/>
              </a:rPr>
              <a:t>Consultation with two Oregon Tribes</a:t>
            </a:r>
          </a:p>
          <a:p>
            <a:pPr marL="800100" lvl="1" indent="-342900" fontAlgn="base">
              <a:spcAft>
                <a:spcPct val="0"/>
              </a:spcAft>
              <a:buClrTx/>
              <a:buSzTx/>
              <a:buFont typeface="Wingdings" panose="05000000000000000000" pitchFamily="2" charset="2"/>
              <a:buChar char="v"/>
              <a:defRPr/>
            </a:pPr>
            <a:r>
              <a:rPr lang="en-US" sz="2200" b="1" kern="0" dirty="0" smtClean="0">
                <a:solidFill>
                  <a:schemeClr val="bg1"/>
                </a:solidFill>
                <a:latin typeface="+mj-lt"/>
              </a:rPr>
              <a:t>Open for comments until May 01, 2017</a:t>
            </a:r>
          </a:p>
          <a:p>
            <a:pPr marL="800100" lvl="1" indent="-342900" fontAlgn="base">
              <a:spcAft>
                <a:spcPct val="0"/>
              </a:spcAft>
              <a:buClrTx/>
              <a:buSzTx/>
              <a:buFont typeface="Wingdings" panose="05000000000000000000" pitchFamily="2" charset="2"/>
              <a:buChar char="v"/>
              <a:defRPr/>
            </a:pPr>
            <a:r>
              <a:rPr lang="en-US" sz="24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6"/>
              </a:rPr>
              <a:t>https://</a:t>
            </a:r>
            <a:r>
              <a:rPr lang="en-US" sz="2400" u="sng"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6"/>
              </a:rPr>
              <a:t>www.federalregister.gov/documents/2017/03/31/2017-06383/proposed-re-designations-of-service-delivery-areas-tolowa-dee-ni-nation-smith-river-rancheria</a:t>
            </a:r>
            <a:r>
              <a:rPr lang="en-US" sz="2200" dirty="0" smtClean="0">
                <a:solidFill>
                  <a:schemeClr val="bg1"/>
                </a:solidFill>
                <a:latin typeface="+mj-lt"/>
              </a:rPr>
              <a:t> </a:t>
            </a:r>
            <a:r>
              <a:rPr lang="en-US" sz="2200" dirty="0">
                <a:solidFill>
                  <a:schemeClr val="bg1"/>
                </a:solidFill>
                <a:latin typeface="+mj-lt"/>
              </a:rPr>
              <a:t> </a:t>
            </a:r>
          </a:p>
          <a:p>
            <a:pPr marL="722376" lvl="2" indent="0" fontAlgn="base">
              <a:spcAft>
                <a:spcPct val="0"/>
              </a:spcAft>
              <a:buClrTx/>
              <a:buSzTx/>
              <a:defRPr/>
            </a:pPr>
            <a:endParaRPr lang="en-US" sz="2200" b="1" kern="0" dirty="0">
              <a:solidFill>
                <a:schemeClr val="bg1"/>
              </a:solidFill>
              <a:latin typeface="+mj-lt"/>
            </a:endParaRPr>
          </a:p>
          <a:p>
            <a:pPr marL="342900" lvl="0" indent="-342900">
              <a:buClr>
                <a:prstClr val="black">
                  <a:lumMod val="75000"/>
                  <a:lumOff val="25000"/>
                </a:prstClr>
              </a:buClr>
              <a:buFont typeface="Wingdings" pitchFamily="2" charset="2"/>
              <a:buChar char="v"/>
            </a:pPr>
            <a:r>
              <a:rPr lang="en-US" sz="2200" b="1" u="sng" dirty="0" smtClean="0">
                <a:solidFill>
                  <a:prstClr val="black"/>
                </a:solidFill>
                <a:latin typeface="Arial" panose="020B0604020202020204" pitchFamily="34" charset="0"/>
                <a:cs typeface="Arial" panose="020B0604020202020204" pitchFamily="34" charset="0"/>
              </a:rPr>
              <a:t>Perception of Significant Amount of IHS Funds Returned</a:t>
            </a:r>
            <a:endParaRPr lang="en-US" sz="2200" b="1" u="sng" dirty="0">
              <a:solidFill>
                <a:prstClr val="black"/>
              </a:solidFill>
              <a:latin typeface="Arial" panose="020B0604020202020204" pitchFamily="34" charset="0"/>
              <a:cs typeface="Arial" panose="020B0604020202020204" pitchFamily="34" charset="0"/>
            </a:endParaRPr>
          </a:p>
          <a:p>
            <a:pPr marL="1138428" lvl="1" indent="-342900">
              <a:buClr>
                <a:prstClr val="black">
                  <a:lumMod val="75000"/>
                  <a:lumOff val="25000"/>
                </a:prstClr>
              </a:buClr>
              <a:buFont typeface="Wingdings" pitchFamily="2" charset="2"/>
              <a:buChar char="v"/>
            </a:pPr>
            <a:r>
              <a:rPr lang="en-US" sz="2200" dirty="0" smtClean="0">
                <a:solidFill>
                  <a:prstClr val="black"/>
                </a:solidFill>
                <a:latin typeface="Arial" panose="020B0604020202020204" pitchFamily="34" charset="0"/>
                <a:cs typeface="Arial" panose="020B0604020202020204" pitchFamily="34" charset="0"/>
              </a:rPr>
              <a:t>IHS is not returning a significant amount of funds</a:t>
            </a:r>
          </a:p>
          <a:p>
            <a:pPr marL="1138428" lvl="1" indent="-342900">
              <a:buClr>
                <a:prstClr val="black">
                  <a:lumMod val="75000"/>
                  <a:lumOff val="25000"/>
                </a:prstClr>
              </a:buClr>
              <a:buFont typeface="Wingdings" pitchFamily="2" charset="2"/>
              <a:buChar char="v"/>
            </a:pPr>
            <a:r>
              <a:rPr lang="en-US" sz="2200" dirty="0" smtClean="0">
                <a:solidFill>
                  <a:prstClr val="black"/>
                </a:solidFill>
                <a:latin typeface="Arial" panose="020B0604020202020204" pitchFamily="34" charset="0"/>
                <a:cs typeface="Arial" panose="020B0604020202020204" pitchFamily="34" charset="0"/>
              </a:rPr>
              <a:t>Dear Tribal Leaders Letter dated March 28, 2017</a:t>
            </a:r>
            <a:endParaRPr lang="en-US" sz="2200" dirty="0">
              <a:solidFill>
                <a:prstClr val="black"/>
              </a:solidFill>
              <a:latin typeface="Arial" panose="020B0604020202020204" pitchFamily="34" charset="0"/>
              <a:cs typeface="Arial" panose="020B0604020202020204" pitchFamily="34" charset="0"/>
            </a:endParaRPr>
          </a:p>
          <a:p>
            <a:pPr marL="1138428" lvl="1" indent="-342900">
              <a:buClr>
                <a:prstClr val="black">
                  <a:lumMod val="75000"/>
                  <a:lumOff val="25000"/>
                </a:prstClr>
              </a:buClr>
              <a:buFont typeface="Wingdings" pitchFamily="2" charset="2"/>
              <a:buChar char="v"/>
            </a:pPr>
            <a:r>
              <a:rPr lang="en-US" sz="2200" dirty="0">
                <a:solidFill>
                  <a:prstClr val="black"/>
                </a:solidFill>
                <a:latin typeface="Arial" panose="020B0604020202020204" pitchFamily="34" charset="0"/>
                <a:cs typeface="Arial" panose="020B0604020202020204" pitchFamily="34" charset="0"/>
                <a:hlinkClick r:id="rId7"/>
              </a:rPr>
              <a:t>https://</a:t>
            </a:r>
            <a:r>
              <a:rPr lang="en-US" sz="2200" dirty="0" smtClean="0">
                <a:solidFill>
                  <a:prstClr val="black"/>
                </a:solidFill>
                <a:latin typeface="Arial" panose="020B0604020202020204" pitchFamily="34" charset="0"/>
                <a:cs typeface="Arial" panose="020B0604020202020204" pitchFamily="34" charset="0"/>
                <a:hlinkClick r:id="rId7"/>
              </a:rPr>
              <a:t>www.ihs.gov/newsroom/includes/themes/newihstheme/display_objects/documents/2017_Letters/57343-1_DTLL_UIOLL_FundsReturnedTreasury_03282017.pdf</a:t>
            </a:r>
            <a:endParaRPr lang="en-US" sz="2200" dirty="0" smtClean="0">
              <a:solidFill>
                <a:prstClr val="black"/>
              </a:solidFill>
              <a:latin typeface="Arial" panose="020B0604020202020204" pitchFamily="34" charset="0"/>
              <a:cs typeface="Arial" panose="020B0604020202020204" pitchFamily="34" charset="0"/>
            </a:endParaRPr>
          </a:p>
          <a:p>
            <a:pPr marL="1138428" lvl="1" indent="-342900">
              <a:buClr>
                <a:prstClr val="black">
                  <a:lumMod val="75000"/>
                  <a:lumOff val="25000"/>
                </a:prstClr>
              </a:buClr>
              <a:buFont typeface="Wingdings" pitchFamily="2" charset="2"/>
              <a:buChar char="v"/>
            </a:pPr>
            <a:endParaRPr lang="en-US" sz="2200" dirty="0">
              <a:solidFill>
                <a:prstClr val="black"/>
              </a:solidFill>
              <a:latin typeface="Arial" panose="020B0604020202020204" pitchFamily="34" charset="0"/>
              <a:cs typeface="Arial" panose="020B0604020202020204" pitchFamily="34" charset="0"/>
            </a:endParaRPr>
          </a:p>
          <a:p>
            <a:pPr marL="0" lvl="0" indent="-411480">
              <a:buClr>
                <a:prstClr val="black">
                  <a:lumMod val="75000"/>
                  <a:lumOff val="25000"/>
                </a:prstClr>
              </a:buClr>
              <a:buFont typeface="Wingdings 2"/>
              <a:buChar char=""/>
            </a:pPr>
            <a:endParaRPr lang="en-US" sz="1700" b="1" dirty="0">
              <a:solidFill>
                <a:prstClr val="black"/>
              </a:solidFill>
              <a:latin typeface="Arial"/>
            </a:endParaRPr>
          </a:p>
          <a:p>
            <a:pPr marL="457200" lvl="1" indent="0" fontAlgn="base">
              <a:spcAft>
                <a:spcPct val="0"/>
              </a:spcAft>
              <a:buClrTx/>
              <a:buSzTx/>
              <a:defRPr/>
            </a:pPr>
            <a:endParaRPr lang="en-US" b="1" kern="0" dirty="0">
              <a:solidFill>
                <a:srgbClr val="000000"/>
              </a:solidFill>
              <a:latin typeface="+mj-lt"/>
            </a:endParaRPr>
          </a:p>
        </p:txBody>
      </p:sp>
      <p:sp>
        <p:nvSpPr>
          <p:cNvPr id="7" name="Title 1"/>
          <p:cNvSpPr txBox="1">
            <a:spLocks/>
          </p:cNvSpPr>
          <p:nvPr/>
        </p:nvSpPr>
        <p:spPr>
          <a:xfrm>
            <a:off x="1054578" y="462842"/>
            <a:ext cx="6934200" cy="1477962"/>
          </a:xfrm>
          <a:prstGeom prst="rect">
            <a:avLst/>
          </a:prstGeom>
        </p:spPr>
        <p:txBody>
          <a:bodyPr vert="horz" anchor="ctr">
            <a:normAutofit fontScale="750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5300" dirty="0">
                <a:solidFill>
                  <a:prstClr val="black"/>
                </a:solidFill>
              </a:rPr>
              <a:t>Indian Health Service</a:t>
            </a:r>
            <a:br>
              <a:rPr lang="en-US" sz="5300" dirty="0">
                <a:solidFill>
                  <a:prstClr val="black"/>
                </a:solidFill>
              </a:rPr>
            </a:br>
            <a:r>
              <a:rPr lang="en-US" sz="5300" dirty="0">
                <a:solidFill>
                  <a:prstClr val="black"/>
                </a:solidFill>
              </a:rPr>
              <a:t>Portland Area </a:t>
            </a:r>
            <a:r>
              <a:rPr lang="en-US" sz="4800" dirty="0">
                <a:solidFill>
                  <a:prstClr val="black"/>
                </a:solidFill>
              </a:rPr>
              <a:t/>
            </a:r>
            <a:br>
              <a:rPr lang="en-US" sz="4800" dirty="0">
                <a:solidFill>
                  <a:prstClr val="black"/>
                </a:solidFill>
              </a:rPr>
            </a:br>
            <a:endParaRPr lang="en-US" dirty="0">
              <a:solidFill>
                <a:schemeClr val="bg1"/>
              </a:solidFill>
            </a:endParaRPr>
          </a:p>
        </p:txBody>
      </p:sp>
    </p:spTree>
    <p:extLst>
      <p:ext uri="{BB962C8B-B14F-4D97-AF65-F5344CB8AC3E}">
        <p14:creationId xmlns:p14="http://schemas.microsoft.com/office/powerpoint/2010/main" val="400089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117178" cy="914400"/>
          </a:xfrm>
        </p:spPr>
        <p:txBody>
          <a:bodyPr/>
          <a:lstStyle/>
          <a:p>
            <a:pPr algn="ctr"/>
            <a:r>
              <a:rPr lang="en-US" b="1" dirty="0">
                <a:solidFill>
                  <a:schemeClr val="bg1"/>
                </a:solidFill>
              </a:rPr>
              <a:t>	</a:t>
            </a:r>
          </a:p>
        </p:txBody>
      </p:sp>
      <p:sp>
        <p:nvSpPr>
          <p:cNvPr id="3" name="Text Placeholder 2"/>
          <p:cNvSpPr>
            <a:spLocks noGrp="1"/>
          </p:cNvSpPr>
          <p:nvPr>
            <p:ph type="body" idx="1"/>
          </p:nvPr>
        </p:nvSpPr>
        <p:spPr>
          <a:xfrm>
            <a:off x="914400" y="990600"/>
            <a:ext cx="7364621" cy="1676401"/>
          </a:xfrm>
        </p:spPr>
        <p:txBody>
          <a:bodyPr>
            <a:noAutofit/>
          </a:bodyPr>
          <a:lstStyle/>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r>
              <a:rPr lang="en-US" sz="3200" b="1" dirty="0">
                <a:solidFill>
                  <a:schemeClr val="bg1"/>
                </a:solidFill>
                <a:latin typeface="+mj-lt"/>
              </a:rPr>
              <a:t>Questions or Comments</a:t>
            </a:r>
          </a:p>
        </p:txBody>
      </p:sp>
      <p:sp>
        <p:nvSpPr>
          <p:cNvPr id="4" name="TextBox 3"/>
          <p:cNvSpPr txBox="1"/>
          <p:nvPr/>
        </p:nvSpPr>
        <p:spPr>
          <a:xfrm>
            <a:off x="86833" y="4724400"/>
            <a:ext cx="9006840" cy="2092881"/>
          </a:xfrm>
          <a:prstGeom prst="rect">
            <a:avLst/>
          </a:prstGeom>
          <a:noFill/>
        </p:spPr>
        <p:txBody>
          <a:bodyPr wrap="square" rtlCol="0">
            <a:spAutoFit/>
          </a:bodyPr>
          <a:lstStyle/>
          <a:p>
            <a:r>
              <a:rPr lang="en-US" sz="1400" b="1" dirty="0">
                <a:solidFill>
                  <a:schemeClr val="accent1"/>
                </a:solidFill>
              </a:rPr>
              <a:t>Our Mission... to raise the physical, mental, social, and spiritual health of American Indians and Alaska Natives to the highest level.</a:t>
            </a:r>
          </a:p>
          <a:p>
            <a:endParaRPr lang="en-US" sz="1400" b="1" dirty="0">
              <a:solidFill>
                <a:schemeClr val="accent1"/>
              </a:solidFill>
            </a:endParaRPr>
          </a:p>
          <a:p>
            <a:r>
              <a:rPr lang="en-US" sz="1400" b="1" dirty="0">
                <a:solidFill>
                  <a:schemeClr val="accent1"/>
                </a:solidFill>
              </a:rPr>
              <a:t>Our Goal... to assure that comprehensive, culturally acceptable personal and public health services are available and accessible to American Indian and Alaska Native people.</a:t>
            </a:r>
          </a:p>
          <a:p>
            <a:endParaRPr lang="en-US" sz="1400" b="1" dirty="0">
              <a:solidFill>
                <a:schemeClr val="accent1"/>
              </a:solidFill>
            </a:endParaRPr>
          </a:p>
          <a:p>
            <a:r>
              <a:rPr lang="en-US" sz="1400" b="1" dirty="0">
                <a:solidFill>
                  <a:schemeClr val="accent1"/>
                </a:solidFill>
              </a:rPr>
              <a:t>Our Foundation... to uphold the Federal Government's obligation to promote healthy American Indian and Alaska Native people, communities, and cultures and to honor and protect the inherent sovereign rights of Tribes.</a:t>
            </a:r>
          </a:p>
          <a:p>
            <a:endParaRPr lang="en-US" dirty="0"/>
          </a:p>
        </p:txBody>
      </p:sp>
      <p:pic>
        <p:nvPicPr>
          <p:cNvPr id="7"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52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9060" y="1886393"/>
            <a:ext cx="8686800" cy="4792039"/>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r>
              <a:rPr lang="en-US" b="1" u="sng" kern="0" dirty="0" smtClean="0">
                <a:solidFill>
                  <a:srgbClr val="000000"/>
                </a:solidFill>
                <a:latin typeface="Arial"/>
              </a:rPr>
              <a:t>Current IHS Headquarters Senior Leadership </a:t>
            </a: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mj-lt"/>
              </a:rPr>
              <a:t>RADM Chris Buchanan – Acting Director</a:t>
            </a:r>
            <a:endParaRPr lang="en-US"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mj-lt"/>
              </a:rPr>
              <a:t>Elizabeth A. Fowler – Deputy Director for Management Operations</a:t>
            </a: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mj-lt"/>
              </a:rPr>
              <a:t>CAPT Michael Toedt, M.D. – Acting Chief Medical Officer</a:t>
            </a: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mj-lt"/>
              </a:rPr>
              <a:t>Jonathan Merrell – Acting Deputy Director for Quality Health Care</a:t>
            </a: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mj-lt"/>
              </a:rPr>
              <a:t>P. Benjamin Smith – Deputy Director for Intergovernmental Affairs</a:t>
            </a: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mj-lt"/>
              </a:rPr>
              <a:t>RADM Kevin Meeks – Acting Deputy Director of Field Operations</a:t>
            </a: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mj-lt"/>
              </a:rPr>
              <a:t>RADM Kelly M. Taylor – Acting Chief of Staff </a:t>
            </a:r>
          </a:p>
          <a:p>
            <a:pPr marL="457200" lvl="1" indent="0" fontAlgn="base">
              <a:spcAft>
                <a:spcPct val="0"/>
              </a:spcAft>
              <a:buClrTx/>
              <a:buSzTx/>
              <a:defRPr/>
            </a:pPr>
            <a:r>
              <a:rPr lang="en-US" dirty="0" smtClean="0">
                <a:solidFill>
                  <a:schemeClr val="bg1"/>
                </a:solidFill>
                <a:latin typeface="+mj-lt"/>
                <a:hlinkClick r:id="rId6"/>
              </a:rPr>
              <a:t>https</a:t>
            </a:r>
            <a:r>
              <a:rPr lang="en-US" dirty="0">
                <a:solidFill>
                  <a:schemeClr val="bg1"/>
                </a:solidFill>
                <a:latin typeface="+mj-lt"/>
                <a:hlinkClick r:id="rId6"/>
              </a:rPr>
              <a:t>://www.ihs.gov/aboutihs/keyleaders</a:t>
            </a:r>
            <a:r>
              <a:rPr lang="en-US" dirty="0" smtClean="0">
                <a:solidFill>
                  <a:schemeClr val="bg1"/>
                </a:solidFill>
                <a:latin typeface="+mj-lt"/>
                <a:hlinkClick r:id="rId6"/>
              </a:rPr>
              <a:t>/</a:t>
            </a:r>
            <a:endParaRPr lang="en-US" dirty="0" smtClean="0">
              <a:solidFill>
                <a:schemeClr val="bg1"/>
              </a:solidFill>
              <a:latin typeface="+mj-lt"/>
            </a:endParaRPr>
          </a:p>
          <a:p>
            <a:pPr marL="457200" lvl="0" indent="-457200" fontAlgn="base">
              <a:spcAft>
                <a:spcPct val="0"/>
              </a:spcAft>
              <a:buClrTx/>
              <a:buSzTx/>
              <a:buFont typeface="Wingdings" panose="05000000000000000000" pitchFamily="2" charset="2"/>
              <a:buChar char="v"/>
              <a:defRPr/>
            </a:pPr>
            <a:r>
              <a:rPr lang="en-US" b="1" u="sng" kern="0" dirty="0">
                <a:solidFill>
                  <a:srgbClr val="000000"/>
                </a:solidFill>
                <a:latin typeface="Arial"/>
              </a:rPr>
              <a:t>Current IHS Headquarters Senior Leadership </a:t>
            </a: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Arial" panose="020B0604020202020204" pitchFamily="34" charset="0"/>
                <a:cs typeface="Arial" panose="020B0604020202020204" pitchFamily="34" charset="0"/>
              </a:rPr>
              <a:t>Chief Contracting Officer - Elida Monroe</a:t>
            </a:r>
          </a:p>
          <a:p>
            <a:pPr marL="800100" lvl="1" indent="-342900" fontAlgn="base">
              <a:spcAft>
                <a:spcPct val="0"/>
              </a:spcAft>
              <a:buClrTx/>
              <a:buSzTx/>
              <a:buFont typeface="Wingdings" panose="05000000000000000000" pitchFamily="2" charset="2"/>
              <a:buChar char="v"/>
              <a:defRPr/>
            </a:pPr>
            <a:r>
              <a:rPr lang="en-US" dirty="0" smtClean="0">
                <a:solidFill>
                  <a:schemeClr val="bg1"/>
                </a:solidFill>
                <a:latin typeface="Arial" panose="020B0604020202020204" pitchFamily="34" charset="0"/>
                <a:cs typeface="Arial" panose="020B0604020202020204" pitchFamily="34" charset="0"/>
              </a:rPr>
              <a:t>Contract </a:t>
            </a:r>
            <a:r>
              <a:rPr lang="en-US" dirty="0">
                <a:solidFill>
                  <a:schemeClr val="bg1"/>
                </a:solidFill>
                <a:latin typeface="Arial" panose="020B0604020202020204" pitchFamily="34" charset="0"/>
                <a:cs typeface="Arial" panose="020B0604020202020204" pitchFamily="34" charset="0"/>
              </a:rPr>
              <a:t>Support Cost (CSC)/Indian Self Determination (ISDEAA) Specialist </a:t>
            </a:r>
            <a:r>
              <a:rPr lang="en-US" dirty="0" smtClean="0">
                <a:solidFill>
                  <a:schemeClr val="bg1"/>
                </a:solidFill>
                <a:latin typeface="Arial" panose="020B0604020202020204" pitchFamily="34" charset="0"/>
                <a:cs typeface="Arial" panose="020B0604020202020204" pitchFamily="34" charset="0"/>
              </a:rPr>
              <a:t>position</a:t>
            </a:r>
            <a:endParaRPr lang="en-US" dirty="0">
              <a:solidFill>
                <a:schemeClr val="bg1"/>
              </a:solidFill>
              <a:latin typeface="+mj-lt"/>
            </a:endParaRPr>
          </a:p>
          <a:p>
            <a:pPr marL="457200" lvl="1" indent="0" fontAlgn="base">
              <a:spcAft>
                <a:spcPct val="0"/>
              </a:spcAft>
              <a:buClrTx/>
              <a:buSzTx/>
              <a:defRPr/>
            </a:pPr>
            <a:endParaRPr lang="en-US"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dirty="0">
              <a:solidFill>
                <a:schemeClr val="bg1"/>
              </a:solidFill>
              <a:latin typeface="+mj-lt"/>
            </a:endParaRPr>
          </a:p>
          <a:p>
            <a:pPr marL="457200" lvl="1" indent="0" fontAlgn="base">
              <a:spcAft>
                <a:spcPct val="0"/>
              </a:spcAft>
              <a:buClrTx/>
              <a:buSzTx/>
              <a:defRPr/>
            </a:pP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endParaRPr lang="en-US" sz="2200" b="1" kern="0" dirty="0">
              <a:solidFill>
                <a:srgbClr val="000000"/>
              </a:solidFill>
              <a:latin typeface="+mj-lt"/>
            </a:endParaRPr>
          </a:p>
          <a:p>
            <a:pPr marL="457200" lvl="1" indent="0" fontAlgn="base">
              <a:spcAft>
                <a:spcPct val="0"/>
              </a:spcAft>
              <a:buClrTx/>
              <a:buSzTx/>
              <a:defRPr/>
            </a:pPr>
            <a:endParaRPr lang="en-US" sz="2400" b="1" kern="0" dirty="0">
              <a:solidFill>
                <a:srgbClr val="000000"/>
              </a:solidFill>
              <a:latin typeface="+mj-lt"/>
            </a:endParaRPr>
          </a:p>
          <a:p>
            <a:pPr marL="1138428" lvl="1" indent="-342900">
              <a:buClrTx/>
              <a:buSzTx/>
              <a:buFont typeface="Wingdings" panose="05000000000000000000" pitchFamily="2" charset="2"/>
              <a:buChar char="v"/>
            </a:pPr>
            <a:endParaRPr lang="en-US" sz="2400" dirty="0">
              <a:solidFill>
                <a:schemeClr val="bg1"/>
              </a:solidFill>
              <a:latin typeface="+mj-lt"/>
            </a:endParaRPr>
          </a:p>
        </p:txBody>
      </p:sp>
      <p:sp>
        <p:nvSpPr>
          <p:cNvPr id="3" name="TextBox 2"/>
          <p:cNvSpPr txBox="1"/>
          <p:nvPr/>
        </p:nvSpPr>
        <p:spPr>
          <a:xfrm>
            <a:off x="2226155" y="408431"/>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 </a:t>
            </a:r>
          </a:p>
        </p:txBody>
      </p:sp>
    </p:spTree>
    <p:extLst>
      <p:ext uri="{BB962C8B-B14F-4D97-AF65-F5344CB8AC3E}">
        <p14:creationId xmlns:p14="http://schemas.microsoft.com/office/powerpoint/2010/main" val="380365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20" y="152401"/>
            <a:ext cx="8229600" cy="1143000"/>
          </a:xfrm>
        </p:spPr>
        <p:txBody>
          <a:bodyPr>
            <a:noAutofit/>
          </a:bodyPr>
          <a:lstStyle/>
          <a:p>
            <a:pPr lvl="0">
              <a:spcBef>
                <a:spcPts val="0"/>
              </a:spcBef>
            </a:pPr>
            <a:r>
              <a:rPr lang="en-US" sz="3600" dirty="0">
                <a:solidFill>
                  <a:prstClr val="black"/>
                </a:solidFill>
                <a:ea typeface="+mn-ea"/>
                <a:cs typeface="+mn-cs"/>
              </a:rPr>
              <a:t>Indian Health Service</a:t>
            </a:r>
            <a:br>
              <a:rPr lang="en-US" sz="3600" dirty="0">
                <a:solidFill>
                  <a:prstClr val="black"/>
                </a:solidFill>
                <a:ea typeface="+mn-ea"/>
                <a:cs typeface="+mn-cs"/>
              </a:rPr>
            </a:br>
            <a:r>
              <a:rPr lang="en-US" sz="3600" dirty="0">
                <a:solidFill>
                  <a:prstClr val="black"/>
                </a:solidFill>
                <a:ea typeface="+mn-ea"/>
                <a:cs typeface="+mn-cs"/>
              </a:rPr>
              <a:t>Portland Area</a:t>
            </a:r>
          </a:p>
        </p:txBody>
      </p:sp>
      <p:sp>
        <p:nvSpPr>
          <p:cNvPr id="3" name="Content Placeholder 2"/>
          <p:cNvSpPr>
            <a:spLocks noGrp="1"/>
          </p:cNvSpPr>
          <p:nvPr>
            <p:ph idx="1"/>
          </p:nvPr>
        </p:nvSpPr>
        <p:spPr/>
        <p:txBody>
          <a:bodyPr>
            <a:normAutofit/>
          </a:bodyPr>
          <a:lstStyle/>
          <a:p>
            <a:pPr lvl="0">
              <a:buClr>
                <a:srgbClr val="E48312"/>
              </a:buClr>
              <a:buFont typeface="Arial" panose="020B0604020202020204" pitchFamily="34" charset="0"/>
              <a:buChar char="•"/>
            </a:pPr>
            <a:r>
              <a:rPr lang="en-US" sz="3600" dirty="0">
                <a:solidFill>
                  <a:srgbClr val="000000">
                    <a:lumMod val="75000"/>
                    <a:lumOff val="25000"/>
                  </a:srgbClr>
                </a:solidFill>
              </a:rPr>
              <a:t> People</a:t>
            </a:r>
          </a:p>
          <a:p>
            <a:pPr>
              <a:buClr>
                <a:srgbClr val="E48312"/>
              </a:buClr>
              <a:buFont typeface="Arial" panose="020B0604020202020204" pitchFamily="34" charset="0"/>
              <a:buChar char="•"/>
            </a:pPr>
            <a:r>
              <a:rPr lang="en-US" sz="3600" dirty="0">
                <a:solidFill>
                  <a:srgbClr val="000000">
                    <a:lumMod val="75000"/>
                    <a:lumOff val="25000"/>
                  </a:srgbClr>
                </a:solidFill>
              </a:rPr>
              <a:t> Partnerships</a:t>
            </a:r>
          </a:p>
          <a:p>
            <a:pPr>
              <a:buClr>
                <a:srgbClr val="E48312"/>
              </a:buClr>
              <a:buFont typeface="Arial" panose="020B0604020202020204" pitchFamily="34" charset="0"/>
              <a:buChar char="•"/>
            </a:pPr>
            <a:r>
              <a:rPr lang="en-US" sz="3600" dirty="0">
                <a:solidFill>
                  <a:srgbClr val="000000">
                    <a:lumMod val="75000"/>
                    <a:lumOff val="25000"/>
                  </a:srgbClr>
                </a:solidFill>
              </a:rPr>
              <a:t> Quality</a:t>
            </a:r>
          </a:p>
          <a:p>
            <a:pPr lvl="0">
              <a:buClr>
                <a:srgbClr val="E48312"/>
              </a:buClr>
              <a:buFont typeface="Arial" panose="020B0604020202020204" pitchFamily="34" charset="0"/>
              <a:buChar char="•"/>
            </a:pPr>
            <a:r>
              <a:rPr lang="en-US" sz="3600" dirty="0">
                <a:solidFill>
                  <a:srgbClr val="000000">
                    <a:lumMod val="75000"/>
                    <a:lumOff val="25000"/>
                  </a:srgbClr>
                </a:solidFill>
              </a:rPr>
              <a:t> Resources</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2895600" y="2133601"/>
            <a:ext cx="5392990" cy="3302684"/>
          </a:xfrm>
          <a:prstGeom prst="rect">
            <a:avLst/>
          </a:prstGeom>
        </p:spPr>
      </p:pic>
      <p:sp>
        <p:nvSpPr>
          <p:cNvPr id="6" name="TextBox 5"/>
          <p:cNvSpPr txBox="1"/>
          <p:nvPr/>
        </p:nvSpPr>
        <p:spPr>
          <a:xfrm>
            <a:off x="5229753" y="2715734"/>
            <a:ext cx="774288" cy="300082"/>
          </a:xfrm>
          <a:prstGeom prst="rect">
            <a:avLst/>
          </a:prstGeom>
          <a:noFill/>
        </p:spPr>
        <p:txBody>
          <a:bodyPr wrap="square" rtlCol="0">
            <a:spAutoFit/>
          </a:bodyPr>
          <a:lstStyle/>
          <a:p>
            <a:r>
              <a:rPr lang="en-US" sz="1350" dirty="0"/>
              <a:t>People</a:t>
            </a:r>
          </a:p>
        </p:txBody>
      </p:sp>
      <p:sp>
        <p:nvSpPr>
          <p:cNvPr id="7" name="TextBox 6"/>
          <p:cNvSpPr txBox="1"/>
          <p:nvPr/>
        </p:nvSpPr>
        <p:spPr>
          <a:xfrm>
            <a:off x="6085267" y="3512422"/>
            <a:ext cx="834292" cy="300082"/>
          </a:xfrm>
          <a:prstGeom prst="rect">
            <a:avLst/>
          </a:prstGeom>
          <a:noFill/>
        </p:spPr>
        <p:txBody>
          <a:bodyPr wrap="square" rtlCol="0">
            <a:spAutoFit/>
          </a:bodyPr>
          <a:lstStyle/>
          <a:p>
            <a:r>
              <a:rPr lang="en-US" sz="1350" dirty="0"/>
              <a:t>Quality</a:t>
            </a:r>
          </a:p>
        </p:txBody>
      </p:sp>
      <p:sp>
        <p:nvSpPr>
          <p:cNvPr id="8" name="TextBox 7"/>
          <p:cNvSpPr txBox="1"/>
          <p:nvPr/>
        </p:nvSpPr>
        <p:spPr>
          <a:xfrm>
            <a:off x="4133361" y="3600071"/>
            <a:ext cx="1006577" cy="276999"/>
          </a:xfrm>
          <a:prstGeom prst="rect">
            <a:avLst/>
          </a:prstGeom>
          <a:noFill/>
        </p:spPr>
        <p:txBody>
          <a:bodyPr wrap="square" rtlCol="0">
            <a:spAutoFit/>
          </a:bodyPr>
          <a:lstStyle/>
          <a:p>
            <a:r>
              <a:rPr lang="en-US" sz="1200" dirty="0"/>
              <a:t>Partnerships</a:t>
            </a:r>
          </a:p>
        </p:txBody>
      </p:sp>
      <p:sp>
        <p:nvSpPr>
          <p:cNvPr id="9" name="TextBox 8"/>
          <p:cNvSpPr txBox="1"/>
          <p:nvPr/>
        </p:nvSpPr>
        <p:spPr>
          <a:xfrm>
            <a:off x="5163384" y="4591162"/>
            <a:ext cx="907025" cy="300082"/>
          </a:xfrm>
          <a:prstGeom prst="rect">
            <a:avLst/>
          </a:prstGeom>
          <a:noFill/>
        </p:spPr>
        <p:txBody>
          <a:bodyPr wrap="square" rtlCol="0">
            <a:spAutoFit/>
          </a:bodyPr>
          <a:lstStyle/>
          <a:p>
            <a:r>
              <a:rPr lang="en-US" sz="1350" dirty="0"/>
              <a:t>Resources</a:t>
            </a:r>
          </a:p>
        </p:txBody>
      </p:sp>
      <p:pic>
        <p:nvPicPr>
          <p:cNvPr id="10" name="Picture 1" descr="image001"/>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51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304800" y="1752600"/>
            <a:ext cx="8686800" cy="4876800"/>
          </a:xfrm>
          <a:prstGeom prst="rect">
            <a:avLst/>
          </a:prstGeom>
        </p:spPr>
        <p:txBody>
          <a:bodyPr vert="horz" anchor="t">
            <a:normAutofit lnSpcReduction="1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r>
              <a:rPr lang="en-US" sz="2800" b="1" u="sng" kern="0" dirty="0">
                <a:solidFill>
                  <a:srgbClr val="000000"/>
                </a:solidFill>
                <a:latin typeface="Arial"/>
              </a:rPr>
              <a:t>Funds Distribution Workgroup</a:t>
            </a:r>
            <a:endParaRPr lang="en-US" sz="2800" b="1" kern="0" dirty="0">
              <a:solidFill>
                <a:srgbClr val="000000"/>
              </a:solidFill>
              <a:latin typeface="Arial"/>
            </a:endParaRPr>
          </a:p>
          <a:p>
            <a:pPr marL="800100" lvl="1" indent="-342900" fontAlgn="base">
              <a:spcAft>
                <a:spcPct val="0"/>
              </a:spcAft>
              <a:buClrTx/>
              <a:buSzTx/>
              <a:buFont typeface="Wingdings" panose="05000000000000000000" pitchFamily="2" charset="2"/>
              <a:buChar char="v"/>
              <a:defRPr/>
            </a:pPr>
            <a:r>
              <a:rPr lang="en-US" sz="2200" kern="0" dirty="0">
                <a:solidFill>
                  <a:srgbClr val="000000"/>
                </a:solidFill>
                <a:latin typeface="Arial"/>
              </a:rPr>
              <a:t>Met </a:t>
            </a:r>
            <a:r>
              <a:rPr lang="en-US" sz="2200" kern="0" dirty="0" smtClean="0">
                <a:solidFill>
                  <a:srgbClr val="000000"/>
                </a:solidFill>
                <a:latin typeface="Arial"/>
              </a:rPr>
              <a:t>March 14, 2017 </a:t>
            </a:r>
            <a:r>
              <a:rPr lang="en-US" sz="2200" kern="0" dirty="0">
                <a:solidFill>
                  <a:srgbClr val="000000"/>
                </a:solidFill>
                <a:latin typeface="Arial"/>
              </a:rPr>
              <a:t>at Portland Area Office</a:t>
            </a:r>
          </a:p>
          <a:p>
            <a:pPr marL="800100" lvl="1" indent="-342900" fontAlgn="base">
              <a:spcAft>
                <a:spcPct val="0"/>
              </a:spcAft>
              <a:buClrTx/>
              <a:buSzTx/>
              <a:buFont typeface="Wingdings" panose="05000000000000000000" pitchFamily="2" charset="2"/>
              <a:buChar char="v"/>
              <a:defRPr/>
            </a:pPr>
            <a:r>
              <a:rPr lang="en-US" sz="2200" kern="0" dirty="0">
                <a:solidFill>
                  <a:srgbClr val="000000"/>
                </a:solidFill>
                <a:latin typeface="Arial"/>
              </a:rPr>
              <a:t>Discussed Area-wide CHSDA Proposal</a:t>
            </a:r>
            <a:endParaRPr lang="en-US" sz="2200" b="1" kern="0" dirty="0">
              <a:solidFill>
                <a:srgbClr val="000000"/>
              </a:solidFill>
              <a:latin typeface="Arial"/>
            </a:endParaRPr>
          </a:p>
          <a:p>
            <a:pPr marL="800100" lvl="1" indent="-342900" fontAlgn="base">
              <a:spcAft>
                <a:spcPct val="0"/>
              </a:spcAft>
              <a:buClrTx/>
              <a:buSzTx/>
              <a:buFont typeface="Wingdings" panose="05000000000000000000" pitchFamily="2" charset="2"/>
              <a:buChar char="v"/>
              <a:defRPr/>
            </a:pPr>
            <a:r>
              <a:rPr lang="en-US" sz="2200" kern="0" dirty="0">
                <a:solidFill>
                  <a:srgbClr val="000000"/>
                </a:solidFill>
                <a:latin typeface="Arial"/>
              </a:rPr>
              <a:t>A proposed CHSDA expansion pilot project for Tribes to opt into a secondary layer of coverage that would allow them to expand their individual CHSDA’s throughout Portland Area (OR, WA &amp; ID) in order to access Medicare Like and PRC Rates.</a:t>
            </a:r>
          </a:p>
          <a:p>
            <a:pPr marL="800100" lvl="1" indent="-342900" fontAlgn="base">
              <a:spcAft>
                <a:spcPct val="0"/>
              </a:spcAft>
              <a:buClrTx/>
              <a:buSzTx/>
              <a:buFont typeface="Wingdings" panose="05000000000000000000" pitchFamily="2" charset="2"/>
              <a:buChar char="v"/>
              <a:defRPr/>
            </a:pPr>
            <a:r>
              <a:rPr lang="en-US" sz="2200" kern="0" dirty="0" smtClean="0">
                <a:solidFill>
                  <a:srgbClr val="000000"/>
                </a:solidFill>
                <a:latin typeface="Arial"/>
              </a:rPr>
              <a:t>Under Review</a:t>
            </a:r>
            <a:endParaRPr lang="en-US" sz="2200" kern="0" dirty="0">
              <a:solidFill>
                <a:srgbClr val="000000"/>
              </a:solidFill>
              <a:latin typeface="Arial"/>
            </a:endParaRPr>
          </a:p>
          <a:p>
            <a:pPr marL="342900" indent="-342900">
              <a:buClr>
                <a:schemeClr val="bg1">
                  <a:lumMod val="75000"/>
                  <a:lumOff val="25000"/>
                </a:schemeClr>
              </a:buClr>
              <a:buFont typeface="Wingdings" pitchFamily="2" charset="2"/>
              <a:buChar char="v"/>
            </a:pPr>
            <a:r>
              <a:rPr lang="en-US" sz="2800" b="1" u="sng" dirty="0" smtClean="0">
                <a:solidFill>
                  <a:srgbClr val="000000"/>
                </a:solidFill>
                <a:cs typeface="Arial" panose="020B0604020202020204" pitchFamily="34" charset="0"/>
              </a:rPr>
              <a:t>FY17 </a:t>
            </a:r>
            <a:r>
              <a:rPr lang="en-US" sz="2800" b="1" u="sng" dirty="0">
                <a:solidFill>
                  <a:srgbClr val="000000"/>
                </a:solidFill>
                <a:cs typeface="Arial" panose="020B0604020202020204" pitchFamily="34" charset="0"/>
              </a:rPr>
              <a:t>CHEF </a:t>
            </a:r>
          </a:p>
          <a:p>
            <a:pPr marL="1138428" lvl="1" indent="-342900">
              <a:buClr>
                <a:schemeClr val="bg1">
                  <a:lumMod val="75000"/>
                  <a:lumOff val="25000"/>
                </a:schemeClr>
              </a:buClr>
              <a:buFont typeface="Wingdings" pitchFamily="2" charset="2"/>
              <a:buChar char="v"/>
            </a:pPr>
            <a:r>
              <a:rPr lang="en-US" sz="2200" b="1" u="sng" dirty="0" smtClean="0">
                <a:solidFill>
                  <a:srgbClr val="000000"/>
                </a:solidFill>
                <a:cs typeface="Arial" panose="020B0604020202020204" pitchFamily="34" charset="0"/>
              </a:rPr>
              <a:t>$115,904 </a:t>
            </a:r>
            <a:r>
              <a:rPr lang="en-US" sz="2200" b="1" u="sng" dirty="0">
                <a:solidFill>
                  <a:srgbClr val="000000"/>
                </a:solidFill>
                <a:cs typeface="Arial" panose="020B0604020202020204" pitchFamily="34" charset="0"/>
              </a:rPr>
              <a:t>submitted for Portland Area</a:t>
            </a:r>
          </a:p>
          <a:p>
            <a:pPr marL="1138428" lvl="1" indent="-342900">
              <a:buClr>
                <a:schemeClr val="bg1">
                  <a:lumMod val="75000"/>
                  <a:lumOff val="25000"/>
                </a:schemeClr>
              </a:buClr>
              <a:buFont typeface="Wingdings" pitchFamily="2" charset="2"/>
              <a:buChar char="v"/>
            </a:pPr>
            <a:r>
              <a:rPr lang="en-US" sz="2200" b="1" u="sng" dirty="0" smtClean="0">
                <a:solidFill>
                  <a:srgbClr val="000000"/>
                </a:solidFill>
                <a:cs typeface="Arial" panose="020B0604020202020204" pitchFamily="34" charset="0"/>
              </a:rPr>
              <a:t>100% reimbursement rate to date</a:t>
            </a:r>
          </a:p>
          <a:p>
            <a:pPr marL="1138428" lvl="1" indent="-342900">
              <a:buClr>
                <a:schemeClr val="bg1">
                  <a:lumMod val="75000"/>
                  <a:lumOff val="25000"/>
                </a:schemeClr>
              </a:buClr>
              <a:buFont typeface="Wingdings" pitchFamily="2" charset="2"/>
              <a:buChar char="v"/>
            </a:pPr>
            <a:r>
              <a:rPr lang="en-US" sz="2200" b="1" u="sng" dirty="0" smtClean="0">
                <a:solidFill>
                  <a:srgbClr val="000000"/>
                </a:solidFill>
                <a:cs typeface="Arial" panose="020B0604020202020204" pitchFamily="34" charset="0"/>
              </a:rPr>
              <a:t>Current balance: $46,801,410.</a:t>
            </a:r>
            <a:endParaRPr lang="en-US" sz="2200" b="1" u="sng" dirty="0">
              <a:solidFill>
                <a:srgbClr val="000000"/>
              </a:solidFill>
              <a:cs typeface="Arial" panose="020B0604020202020204" pitchFamily="34" charset="0"/>
            </a:endParaRPr>
          </a:p>
          <a:p>
            <a:pPr marL="800100" lvl="1" indent="-342900" fontAlgn="base">
              <a:spcAft>
                <a:spcPct val="0"/>
              </a:spcAft>
              <a:buClrTx/>
              <a:buSzTx/>
              <a:buFont typeface="Wingdings" panose="05000000000000000000" pitchFamily="2" charset="2"/>
              <a:buChar char="v"/>
              <a:defRPr/>
            </a:pPr>
            <a:endParaRPr lang="en-US" sz="2200" kern="0" dirty="0">
              <a:solidFill>
                <a:srgbClr val="000000"/>
              </a:solidFill>
              <a:latin typeface="Arial"/>
            </a:endParaRPr>
          </a:p>
          <a:p>
            <a:pPr marL="0">
              <a:buClr>
                <a:schemeClr val="bg1">
                  <a:lumMod val="75000"/>
                  <a:lumOff val="25000"/>
                </a:schemeClr>
              </a:buClr>
            </a:pPr>
            <a:endParaRPr lang="en-US" sz="2200" b="1" u="sng" dirty="0">
              <a:solidFill>
                <a:srgbClr val="000000"/>
              </a:solidFill>
              <a:latin typeface="+mj-lt"/>
              <a:cs typeface="Arial" panose="020B0604020202020204" pitchFamily="34" charset="0"/>
            </a:endParaRPr>
          </a:p>
          <a:p>
            <a:pPr marL="457200" lvl="1" indent="0" fontAlgn="base">
              <a:spcAft>
                <a:spcPct val="0"/>
              </a:spcAft>
              <a:buClrTx/>
              <a:buSzTx/>
              <a:defRPr/>
            </a:pPr>
            <a:endParaRPr lang="en-US" sz="2200" b="1" kern="0" dirty="0">
              <a:solidFill>
                <a:srgbClr val="000000"/>
              </a:solidFill>
              <a:latin typeface="Arial"/>
            </a:endParaRPr>
          </a:p>
          <a:p>
            <a:pPr marL="457200" lvl="1" indent="0" fontAlgn="base">
              <a:spcAft>
                <a:spcPct val="0"/>
              </a:spcAft>
              <a:buClrTx/>
              <a:buSzTx/>
              <a:defRPr/>
            </a:pPr>
            <a:endParaRPr lang="en-US" sz="2200" b="1" kern="0" dirty="0">
              <a:solidFill>
                <a:srgbClr val="000000"/>
              </a:solidFill>
              <a:latin typeface="Arial"/>
            </a:endParaRPr>
          </a:p>
          <a:p>
            <a:pPr marL="1138428" lvl="1" indent="-342900">
              <a:buClrTx/>
              <a:buSzTx/>
              <a:buFont typeface="Wingdings" panose="05000000000000000000" pitchFamily="2" charset="2"/>
              <a:buChar char="v"/>
            </a:pPr>
            <a:endParaRPr lang="en-US" dirty="0">
              <a:solidFill>
                <a:schemeClr val="bg1"/>
              </a:solidFill>
              <a:latin typeface="+mj-lt"/>
            </a:endParaRPr>
          </a:p>
        </p:txBody>
      </p:sp>
      <p:sp>
        <p:nvSpPr>
          <p:cNvPr id="3" name="TextBox 2"/>
          <p:cNvSpPr txBox="1"/>
          <p:nvPr/>
        </p:nvSpPr>
        <p:spPr>
          <a:xfrm>
            <a:off x="2363635" y="378470"/>
            <a:ext cx="4852610" cy="1200329"/>
          </a:xfrm>
          <a:prstGeom prst="rect">
            <a:avLst/>
          </a:prstGeom>
          <a:noFill/>
        </p:spPr>
        <p:txBody>
          <a:bodyPr wrap="none" rtlCol="0">
            <a:spAutoFit/>
          </a:bodyPr>
          <a:lstStyle/>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Indian Health Service</a:t>
            </a:r>
          </a:p>
          <a:p>
            <a:pPr algn="ctr"/>
            <a:r>
              <a:rPr lang="en-US" sz="3600" b="1" dirty="0">
                <a:ln w="6350">
                  <a:noFill/>
                </a:ln>
                <a:solidFill>
                  <a:prstClr val="black"/>
                </a:solidFill>
                <a:effectLst>
                  <a:outerShdw blurRad="114300" dist="101600" dir="2700000" algn="tl" rotWithShape="0">
                    <a:srgbClr val="000000">
                      <a:alpha val="40000"/>
                    </a:srgbClr>
                  </a:outerShdw>
                </a:effectLst>
                <a:latin typeface="Arial"/>
              </a:rPr>
              <a:t>Portland Area</a:t>
            </a:r>
            <a:endParaRPr lang="en-US" sz="3600" dirty="0"/>
          </a:p>
        </p:txBody>
      </p:sp>
    </p:spTree>
    <p:extLst>
      <p:ext uri="{BB962C8B-B14F-4D97-AF65-F5344CB8AC3E}">
        <p14:creationId xmlns:p14="http://schemas.microsoft.com/office/powerpoint/2010/main" val="352903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477962"/>
          </a:xfrm>
        </p:spPr>
        <p:txBody>
          <a:bodyPr>
            <a:normAutofit fontScale="90000"/>
          </a:bodyPr>
          <a:lstStyle/>
          <a:p>
            <a:r>
              <a:rPr lang="en-US" sz="4000" dirty="0">
                <a:solidFill>
                  <a:prstClr val="black"/>
                </a:solidFill>
              </a:rPr>
              <a:t>Indian Health Service</a:t>
            </a:r>
            <a:br>
              <a:rPr lang="en-US" sz="4000" dirty="0">
                <a:solidFill>
                  <a:prstClr val="black"/>
                </a:solidFill>
              </a:rPr>
            </a:br>
            <a:r>
              <a:rPr lang="en-US" sz="4000" dirty="0">
                <a:solidFill>
                  <a:prstClr val="black"/>
                </a:solidFill>
              </a:rPr>
              <a:t>Portland Area</a:t>
            </a:r>
            <a:r>
              <a:rPr lang="en-US" sz="4800" dirty="0">
                <a:solidFill>
                  <a:prstClr val="black"/>
                </a:solidFill>
              </a:rPr>
              <a:t/>
            </a:r>
            <a:br>
              <a:rPr lang="en-US" sz="4800" dirty="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0886" y="1524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20683"/>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600200"/>
            <a:ext cx="8686800" cy="51816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a:buClr>
                <a:schemeClr val="bg1">
                  <a:lumMod val="75000"/>
                  <a:lumOff val="25000"/>
                </a:schemeClr>
              </a:buClr>
            </a:pPr>
            <a:endParaRPr lang="en-US" sz="2200" dirty="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2400" b="1" u="sng" dirty="0" smtClean="0">
                <a:solidFill>
                  <a:schemeClr val="bg1"/>
                </a:solidFill>
                <a:latin typeface="Arial" panose="020B0604020202020204" pitchFamily="34" charset="0"/>
                <a:cs typeface="Arial" panose="020B0604020202020204" pitchFamily="34" charset="0"/>
              </a:rPr>
              <a:t>2017 Tribal Self Governance Annual Conference</a:t>
            </a:r>
            <a:endParaRPr lang="en-US" sz="2400" b="1" u="sng"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Date: April 25 - 26</a:t>
            </a:r>
          </a:p>
          <a:p>
            <a:pPr marL="1138428" lvl="1" indent="-342900">
              <a:buClr>
                <a:schemeClr val="bg1">
                  <a:lumMod val="75000"/>
                  <a:lumOff val="25000"/>
                </a:schemeClr>
              </a:buClr>
              <a:buFont typeface="Wingdings" pitchFamily="2" charset="2"/>
              <a:buChar char="v"/>
            </a:pPr>
            <a:r>
              <a:rPr lang="en-US" sz="2000" dirty="0" smtClean="0">
                <a:solidFill>
                  <a:schemeClr val="bg1"/>
                </a:solidFill>
                <a:latin typeface="Arial" panose="020B0604020202020204" pitchFamily="34" charset="0"/>
                <a:cs typeface="Arial" panose="020B0604020202020204" pitchFamily="34" charset="0"/>
              </a:rPr>
              <a:t>Location: Spokane, WA</a:t>
            </a:r>
            <a:endParaRPr lang="en-US" sz="2000" dirty="0">
              <a:solidFill>
                <a:schemeClr val="bg1"/>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dirty="0">
              <a:solidFill>
                <a:schemeClr val="bg1"/>
              </a:solidFill>
              <a:latin typeface="Arial" panose="020B0604020202020204" pitchFamily="34" charset="0"/>
              <a:cs typeface="Arial" panose="020B0604020202020204" pitchFamily="34" charset="0"/>
            </a:endParaRPr>
          </a:p>
          <a:p>
            <a:pPr marL="342900" lvl="0" indent="-342900">
              <a:buClr>
                <a:prstClr val="black">
                  <a:lumMod val="75000"/>
                  <a:lumOff val="25000"/>
                </a:prstClr>
              </a:buClr>
              <a:buFont typeface="Wingdings" pitchFamily="2" charset="2"/>
              <a:buChar char="v"/>
            </a:pPr>
            <a:r>
              <a:rPr lang="en-US" sz="2400" b="1" u="sng" dirty="0">
                <a:solidFill>
                  <a:prstClr val="black"/>
                </a:solidFill>
                <a:latin typeface="Arial" panose="020B0604020202020204" pitchFamily="34" charset="0"/>
                <a:cs typeface="Arial" panose="020B0604020202020204" pitchFamily="34" charset="0"/>
              </a:rPr>
              <a:t>Direct Service Tribe Advisory Committee Quarterly meeting</a:t>
            </a:r>
          </a:p>
          <a:p>
            <a:pPr marL="1138428" lvl="1" indent="-342900">
              <a:buClr>
                <a:prstClr val="black">
                  <a:lumMod val="75000"/>
                  <a:lumOff val="25000"/>
                </a:prstClr>
              </a:buClr>
              <a:buFont typeface="Wingdings" pitchFamily="2" charset="2"/>
              <a:buChar char="v"/>
            </a:pPr>
            <a:r>
              <a:rPr lang="en-US" sz="2000" dirty="0">
                <a:solidFill>
                  <a:prstClr val="black"/>
                </a:solidFill>
                <a:latin typeface="Arial" panose="020B0604020202020204" pitchFamily="34" charset="0"/>
                <a:cs typeface="Arial" panose="020B0604020202020204" pitchFamily="34" charset="0"/>
              </a:rPr>
              <a:t>May 3-4, 2017 </a:t>
            </a:r>
          </a:p>
          <a:p>
            <a:pPr marL="1138428" lvl="1" indent="-342900">
              <a:buClr>
                <a:prstClr val="black">
                  <a:lumMod val="75000"/>
                  <a:lumOff val="25000"/>
                </a:prstClr>
              </a:buClr>
              <a:buFont typeface="Wingdings" pitchFamily="2" charset="2"/>
              <a:buChar char="v"/>
            </a:pPr>
            <a:r>
              <a:rPr lang="en-US" sz="2000" dirty="0" smtClean="0">
                <a:solidFill>
                  <a:prstClr val="black"/>
                </a:solidFill>
                <a:latin typeface="Arial" panose="020B0604020202020204" pitchFamily="34" charset="0"/>
                <a:cs typeface="Arial" panose="020B0604020202020204" pitchFamily="34" charset="0"/>
              </a:rPr>
              <a:t>Portland, OR </a:t>
            </a:r>
            <a:endParaRPr lang="en-US" sz="2000" dirty="0">
              <a:solidFill>
                <a:prstClr val="black"/>
              </a:solidFill>
              <a:latin typeface="Arial" panose="020B0604020202020204" pitchFamily="34" charset="0"/>
              <a:cs typeface="Arial" panose="020B0604020202020204" pitchFamily="34" charset="0"/>
            </a:endParaRPr>
          </a:p>
          <a:p>
            <a:pPr marL="1138428" lvl="1" indent="-342900">
              <a:buClr>
                <a:prstClr val="black">
                  <a:lumMod val="75000"/>
                  <a:lumOff val="25000"/>
                </a:prstClr>
              </a:buClr>
              <a:buFont typeface="Wingdings" pitchFamily="2" charset="2"/>
              <a:buChar char="v"/>
            </a:pPr>
            <a:r>
              <a:rPr lang="en-US" sz="2000" dirty="0" smtClean="0">
                <a:solidFill>
                  <a:prstClr val="black"/>
                </a:solidFill>
                <a:latin typeface="Arial" panose="020B0604020202020204" pitchFamily="34" charset="0"/>
                <a:cs typeface="Arial" panose="020B0604020202020204" pitchFamily="34" charset="0"/>
              </a:rPr>
              <a:t>Location: Radisson Hotel – Portland Airport</a:t>
            </a:r>
            <a:endParaRPr lang="en-US" sz="2000" dirty="0">
              <a:solidFill>
                <a:prstClr val="black"/>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dirty="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r>
              <a:rPr lang="en-US" sz="2200" dirty="0">
                <a:solidFill>
                  <a:schemeClr val="bg1"/>
                </a:solidFill>
                <a:latin typeface="Arial" panose="020B0604020202020204" pitchFamily="34" charset="0"/>
                <a:cs typeface="Arial" panose="020B0604020202020204" pitchFamily="34" charset="0"/>
              </a:rPr>
              <a:t>	</a:t>
            </a:r>
          </a:p>
          <a:p>
            <a:pPr marL="342900" lvl="0" indent="-342900">
              <a:buClrTx/>
              <a:buSzTx/>
              <a:buFont typeface="Wingdings" panose="05000000000000000000" pitchFamily="2" charset="2"/>
              <a:buChar char="v"/>
            </a:pPr>
            <a:endParaRPr lang="en-US" b="1" dirty="0">
              <a:solidFill>
                <a:prstClr val="black"/>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sz="2200" b="1" dirty="0">
              <a:solidFill>
                <a:schemeClr val="bg1"/>
              </a:solidFill>
              <a:latin typeface="+mj-lt"/>
            </a:endParaRPr>
          </a:p>
        </p:txBody>
      </p:sp>
    </p:spTree>
    <p:extLst>
      <p:ext uri="{BB962C8B-B14F-4D97-AF65-F5344CB8AC3E}">
        <p14:creationId xmlns:p14="http://schemas.microsoft.com/office/powerpoint/2010/main" val="133657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477962"/>
          </a:xfrm>
        </p:spPr>
        <p:txBody>
          <a:bodyPr>
            <a:normAutofit fontScale="90000"/>
          </a:bodyPr>
          <a:lstStyle/>
          <a:p>
            <a:r>
              <a:rPr lang="en-US" sz="4000" dirty="0">
                <a:solidFill>
                  <a:prstClr val="black"/>
                </a:solidFill>
              </a:rPr>
              <a:t>Indian Health Service</a:t>
            </a:r>
            <a:br>
              <a:rPr lang="en-US" sz="4000" dirty="0">
                <a:solidFill>
                  <a:prstClr val="black"/>
                </a:solidFill>
              </a:rPr>
            </a:br>
            <a:r>
              <a:rPr lang="en-US" sz="4000" dirty="0">
                <a:solidFill>
                  <a:prstClr val="black"/>
                </a:solidFill>
              </a:rPr>
              <a:t>Portland Area</a:t>
            </a:r>
            <a:r>
              <a:rPr lang="en-US" sz="4800" dirty="0">
                <a:solidFill>
                  <a:prstClr val="black"/>
                </a:solidFill>
              </a:rPr>
              <a:t/>
            </a:r>
            <a:br>
              <a:rPr lang="en-US" sz="4800" dirty="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0886" y="1524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20683"/>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10886" y="1706562"/>
            <a:ext cx="9056914" cy="5075238"/>
          </a:xfrm>
          <a:prstGeom prst="rect">
            <a:avLst/>
          </a:prstGeom>
        </p:spPr>
        <p:txBody>
          <a:bodyPr vert="horz" anchor="t">
            <a:normAutofit fontScale="62500" lnSpcReduction="2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a:buClr>
                <a:schemeClr val="bg1">
                  <a:lumMod val="75000"/>
                  <a:lumOff val="25000"/>
                </a:schemeClr>
              </a:buClr>
            </a:pPr>
            <a:endParaRPr lang="en-US" sz="2400" b="1" dirty="0">
              <a:solidFill>
                <a:schemeClr val="bg1"/>
              </a:solidFill>
              <a:latin typeface="+mj-lt"/>
            </a:endParaRPr>
          </a:p>
          <a:p>
            <a:pPr marL="342900" indent="-342900">
              <a:buClr>
                <a:schemeClr val="bg1">
                  <a:lumMod val="75000"/>
                  <a:lumOff val="25000"/>
                </a:schemeClr>
              </a:buClr>
              <a:buFont typeface="Wingdings" pitchFamily="2" charset="2"/>
              <a:buChar char="v"/>
            </a:pPr>
            <a:r>
              <a:rPr lang="en-US" sz="3800" b="1" u="sng" dirty="0" smtClean="0">
                <a:solidFill>
                  <a:schemeClr val="bg1"/>
                </a:solidFill>
                <a:latin typeface="Arial" panose="020B0604020202020204" pitchFamily="34" charset="0"/>
                <a:cs typeface="Arial" panose="020B0604020202020204" pitchFamily="34" charset="0"/>
              </a:rPr>
              <a:t>2017 Portland Area Director’s Recognition of Excellence</a:t>
            </a:r>
            <a:endParaRPr lang="en-US" sz="3800" b="1" u="sng"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r>
              <a:rPr lang="en-US" sz="2900" dirty="0" smtClean="0">
                <a:solidFill>
                  <a:schemeClr val="bg1"/>
                </a:solidFill>
                <a:latin typeface="Arial" panose="020B0604020202020204" pitchFamily="34" charset="0"/>
                <a:cs typeface="Arial" panose="020B0604020202020204" pitchFamily="34" charset="0"/>
              </a:rPr>
              <a:t>Date: May 12, 2017</a:t>
            </a:r>
            <a:endParaRPr lang="en-US" sz="2900"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r>
              <a:rPr lang="en-US" sz="2900" dirty="0" smtClean="0">
                <a:solidFill>
                  <a:schemeClr val="bg1"/>
                </a:solidFill>
                <a:latin typeface="Arial" panose="020B0604020202020204" pitchFamily="34" charset="0"/>
                <a:cs typeface="Arial" panose="020B0604020202020204" pitchFamily="34" charset="0"/>
              </a:rPr>
              <a:t>Location: Portland – Embassy Suites – downtown Portland, Oregon</a:t>
            </a:r>
            <a:endParaRPr lang="en-US" sz="2900"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r>
              <a:rPr lang="en-US" sz="2900" dirty="0" smtClean="0">
                <a:solidFill>
                  <a:schemeClr val="bg1"/>
                </a:solidFill>
                <a:latin typeface="Arial" panose="020B0604020202020204" pitchFamily="34" charset="0"/>
                <a:cs typeface="Arial" panose="020B0604020202020204" pitchFamily="34" charset="0"/>
              </a:rPr>
              <a:t>Tribal Leaders, Recipients and Supervisors notified</a:t>
            </a:r>
            <a:endParaRPr lang="en-US" sz="2900" dirty="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endParaRPr lang="en-US" sz="2200" dirty="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3800" b="1" u="sng" dirty="0" smtClean="0">
                <a:solidFill>
                  <a:schemeClr val="bg1"/>
                </a:solidFill>
                <a:latin typeface="Arial" panose="020B0604020202020204" pitchFamily="34" charset="0"/>
                <a:cs typeface="Arial" panose="020B0604020202020204" pitchFamily="34" charset="0"/>
              </a:rPr>
              <a:t>2015 &amp; 2016 IHS Directors Award Ceremony</a:t>
            </a:r>
          </a:p>
          <a:p>
            <a:pPr marL="1138428" lvl="1" indent="-342900">
              <a:buClr>
                <a:schemeClr val="bg1">
                  <a:lumMod val="75000"/>
                  <a:lumOff val="25000"/>
                </a:schemeClr>
              </a:buClr>
              <a:buFont typeface="Wingdings" pitchFamily="2" charset="2"/>
              <a:buChar char="v"/>
            </a:pPr>
            <a:r>
              <a:rPr lang="en-US" sz="2900" dirty="0" smtClean="0">
                <a:solidFill>
                  <a:schemeClr val="bg1"/>
                </a:solidFill>
                <a:latin typeface="Arial" panose="020B0604020202020204" pitchFamily="34" charset="0"/>
                <a:cs typeface="Arial" panose="020B0604020202020204" pitchFamily="34" charset="0"/>
              </a:rPr>
              <a:t>Date: July 28, 2017</a:t>
            </a:r>
          </a:p>
          <a:p>
            <a:pPr marL="1138428" lvl="1" indent="-342900">
              <a:buClr>
                <a:schemeClr val="bg1">
                  <a:lumMod val="75000"/>
                  <a:lumOff val="25000"/>
                </a:schemeClr>
              </a:buClr>
              <a:buFont typeface="Wingdings" pitchFamily="2" charset="2"/>
              <a:buChar char="v"/>
            </a:pPr>
            <a:r>
              <a:rPr lang="en-US" sz="2900" dirty="0" smtClean="0">
                <a:solidFill>
                  <a:schemeClr val="bg1"/>
                </a:solidFill>
                <a:latin typeface="Arial" panose="020B0604020202020204" pitchFamily="34" charset="0"/>
                <a:cs typeface="Arial" panose="020B0604020202020204" pitchFamily="34" charset="0"/>
              </a:rPr>
              <a:t>Location: Rockville, MD</a:t>
            </a:r>
          </a:p>
          <a:p>
            <a:pPr marL="1138428" lvl="1" indent="-342900">
              <a:buClr>
                <a:schemeClr val="bg1">
                  <a:lumMod val="75000"/>
                  <a:lumOff val="25000"/>
                </a:schemeClr>
              </a:buClr>
              <a:buFont typeface="Wingdings" pitchFamily="2" charset="2"/>
              <a:buChar char="v"/>
            </a:pPr>
            <a:r>
              <a:rPr lang="en-US" sz="2900" dirty="0">
                <a:solidFill>
                  <a:schemeClr val="bg1"/>
                </a:solidFill>
                <a:latin typeface="Arial" panose="020B0604020202020204" pitchFamily="34" charset="0"/>
                <a:cs typeface="Arial" panose="020B0604020202020204" pitchFamily="34" charset="0"/>
              </a:rPr>
              <a:t>Both Fiscal Year </a:t>
            </a:r>
            <a:r>
              <a:rPr lang="en-US" sz="2900" dirty="0" smtClean="0">
                <a:solidFill>
                  <a:schemeClr val="bg1"/>
                </a:solidFill>
                <a:latin typeface="Arial" panose="020B0604020202020204" pitchFamily="34" charset="0"/>
                <a:cs typeface="Arial" panose="020B0604020202020204" pitchFamily="34" charset="0"/>
              </a:rPr>
              <a:t>Recipients </a:t>
            </a:r>
            <a:r>
              <a:rPr lang="en-US" sz="2900" dirty="0">
                <a:solidFill>
                  <a:schemeClr val="bg1"/>
                </a:solidFill>
                <a:latin typeface="Arial" panose="020B0604020202020204" pitchFamily="34" charset="0"/>
                <a:cs typeface="Arial" panose="020B0604020202020204" pitchFamily="34" charset="0"/>
              </a:rPr>
              <a:t>will be </a:t>
            </a:r>
            <a:r>
              <a:rPr lang="en-US" sz="2900" dirty="0" smtClean="0">
                <a:solidFill>
                  <a:schemeClr val="bg1"/>
                </a:solidFill>
                <a:latin typeface="Arial" panose="020B0604020202020204" pitchFamily="34" charset="0"/>
                <a:cs typeface="Arial" panose="020B0604020202020204" pitchFamily="34" charset="0"/>
              </a:rPr>
              <a:t>recognized (FY15 &amp; FY16)</a:t>
            </a:r>
            <a:endParaRPr lang="en-US" sz="2900" dirty="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endParaRPr lang="en-US" sz="2200" dirty="0">
              <a:solidFill>
                <a:schemeClr val="bg1"/>
              </a:solidFill>
              <a:latin typeface="Arial" panose="020B0604020202020204" pitchFamily="34" charset="0"/>
              <a:cs typeface="Arial" panose="020B0604020202020204" pitchFamily="34" charset="0"/>
            </a:endParaRPr>
          </a:p>
          <a:p>
            <a:pPr marL="342900" indent="-342900">
              <a:buClr>
                <a:schemeClr val="bg1">
                  <a:lumMod val="75000"/>
                  <a:lumOff val="25000"/>
                </a:schemeClr>
              </a:buClr>
              <a:buFont typeface="Wingdings" pitchFamily="2" charset="2"/>
              <a:buChar char="v"/>
            </a:pPr>
            <a:r>
              <a:rPr lang="en-US" sz="3800" b="1" u="sng" dirty="0" smtClean="0">
                <a:solidFill>
                  <a:schemeClr val="bg1"/>
                </a:solidFill>
                <a:latin typeface="Arial" panose="020B0604020202020204" pitchFamily="34" charset="0"/>
                <a:cs typeface="Arial" panose="020B0604020202020204" pitchFamily="34" charset="0"/>
              </a:rPr>
              <a:t>IHS Direct Service Tribes National Meeting</a:t>
            </a:r>
            <a:endParaRPr lang="en-US" sz="3800" b="1" u="sng"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r>
              <a:rPr lang="en-US" sz="2900" dirty="0" smtClean="0">
                <a:solidFill>
                  <a:schemeClr val="bg1"/>
                </a:solidFill>
                <a:latin typeface="Arial" panose="020B0604020202020204" pitchFamily="34" charset="0"/>
                <a:cs typeface="Arial" panose="020B0604020202020204" pitchFamily="34" charset="0"/>
              </a:rPr>
              <a:t>Date: July 26-27</a:t>
            </a:r>
          </a:p>
          <a:p>
            <a:pPr marL="1138428" lvl="1" indent="-342900">
              <a:buClr>
                <a:schemeClr val="bg1">
                  <a:lumMod val="75000"/>
                  <a:lumOff val="25000"/>
                </a:schemeClr>
              </a:buClr>
              <a:buFont typeface="Wingdings" pitchFamily="2" charset="2"/>
              <a:buChar char="v"/>
            </a:pPr>
            <a:r>
              <a:rPr lang="en-US" sz="2900" dirty="0" smtClean="0">
                <a:solidFill>
                  <a:schemeClr val="bg1"/>
                </a:solidFill>
                <a:latin typeface="Arial" panose="020B0604020202020204" pitchFamily="34" charset="0"/>
                <a:cs typeface="Arial" panose="020B0604020202020204" pitchFamily="34" charset="0"/>
              </a:rPr>
              <a:t>Location: Boston, MA</a:t>
            </a:r>
            <a:endParaRPr lang="en-US" sz="2900" dirty="0">
              <a:solidFill>
                <a:schemeClr val="bg1"/>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sz="2900"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dirty="0">
              <a:solidFill>
                <a:schemeClr val="bg1"/>
              </a:solidFill>
              <a:latin typeface="Arial" panose="020B0604020202020204" pitchFamily="34" charset="0"/>
              <a:cs typeface="Arial" panose="020B0604020202020204" pitchFamily="34" charset="0"/>
            </a:endParaRPr>
          </a:p>
          <a:p>
            <a:pPr marL="1138428" lvl="1" indent="-342900">
              <a:buClr>
                <a:schemeClr val="bg1">
                  <a:lumMod val="75000"/>
                  <a:lumOff val="25000"/>
                </a:schemeClr>
              </a:buClr>
              <a:buFont typeface="Wingdings" pitchFamily="2" charset="2"/>
              <a:buChar char="v"/>
            </a:pPr>
            <a:endParaRPr lang="en-US" dirty="0">
              <a:solidFill>
                <a:schemeClr val="bg1"/>
              </a:solidFill>
              <a:latin typeface="Arial" panose="020B0604020202020204" pitchFamily="34" charset="0"/>
              <a:cs typeface="Arial" panose="020B0604020202020204" pitchFamily="34" charset="0"/>
            </a:endParaRPr>
          </a:p>
          <a:p>
            <a:pPr marL="0">
              <a:buClr>
                <a:schemeClr val="bg1">
                  <a:lumMod val="75000"/>
                  <a:lumOff val="25000"/>
                </a:schemeClr>
              </a:buClr>
            </a:pPr>
            <a:r>
              <a:rPr lang="en-US" sz="2200" dirty="0">
                <a:solidFill>
                  <a:schemeClr val="bg1"/>
                </a:solidFill>
                <a:latin typeface="Arial" panose="020B0604020202020204" pitchFamily="34" charset="0"/>
                <a:cs typeface="Arial" panose="020B0604020202020204" pitchFamily="34" charset="0"/>
              </a:rPr>
              <a:t>	</a:t>
            </a:r>
          </a:p>
          <a:p>
            <a:pPr marL="342900" lvl="0" indent="-342900">
              <a:buClrTx/>
              <a:buSzTx/>
              <a:buFont typeface="Wingdings" panose="05000000000000000000" pitchFamily="2" charset="2"/>
              <a:buChar char="v"/>
            </a:pPr>
            <a:endParaRPr lang="en-US" b="1" dirty="0">
              <a:solidFill>
                <a:prstClr val="black"/>
              </a:solidFill>
              <a:latin typeface="Arial" panose="020B0604020202020204" pitchFamily="34" charset="0"/>
              <a:cs typeface="Arial" panose="020B0604020202020204" pitchFamily="34" charset="0"/>
            </a:endParaRPr>
          </a:p>
          <a:p>
            <a:pPr marL="795528" lvl="1" indent="0">
              <a:buClr>
                <a:schemeClr val="bg1">
                  <a:lumMod val="75000"/>
                  <a:lumOff val="25000"/>
                </a:schemeClr>
              </a:buClr>
            </a:pPr>
            <a:endParaRPr lang="en-US" sz="2200" b="1" dirty="0">
              <a:solidFill>
                <a:schemeClr val="bg1"/>
              </a:solidFill>
              <a:latin typeface="+mj-lt"/>
            </a:endParaRPr>
          </a:p>
        </p:txBody>
      </p:sp>
    </p:spTree>
    <p:extLst>
      <p:ext uri="{BB962C8B-B14F-4D97-AF65-F5344CB8AC3E}">
        <p14:creationId xmlns:p14="http://schemas.microsoft.com/office/powerpoint/2010/main" val="291366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8" y="152400"/>
            <a:ext cx="6934200" cy="1477962"/>
          </a:xfrm>
        </p:spPr>
        <p:txBody>
          <a:bodyPr>
            <a:normAutofit/>
          </a:bodyPr>
          <a:lstStyle/>
          <a:p>
            <a:r>
              <a:rPr lang="en-US" sz="4000" dirty="0">
                <a:solidFill>
                  <a:prstClr val="black"/>
                </a:solidFill>
              </a:rPr>
              <a:t> </a:t>
            </a:r>
            <a:endParaRPr lang="en-US" baseline="30000"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152400" y="1661160"/>
            <a:ext cx="8686800" cy="5044440"/>
          </a:xfrm>
          <a:prstGeom prst="rect">
            <a:avLst/>
          </a:prstGeom>
        </p:spPr>
        <p:txBody>
          <a:bodyPr vert="horz" anchor="t">
            <a:normAutofit fontScale="92500" lnSpcReduction="10000"/>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457200" lvl="0" indent="-457200" fontAlgn="base">
              <a:spcAft>
                <a:spcPct val="0"/>
              </a:spcAft>
              <a:buClrTx/>
              <a:buSzTx/>
              <a:buFont typeface="Wingdings" panose="05000000000000000000" pitchFamily="2" charset="2"/>
              <a:buChar char="v"/>
              <a:defRPr/>
            </a:pPr>
            <a:r>
              <a:rPr lang="en-US" sz="2600" b="1" u="sng" kern="0" dirty="0" smtClean="0">
                <a:solidFill>
                  <a:srgbClr val="000000"/>
                </a:solidFill>
                <a:latin typeface="Arial"/>
              </a:rPr>
              <a:t>P.L. 93-638 Orientation</a:t>
            </a:r>
            <a:endParaRPr lang="en-US" sz="2600" b="1" kern="0" dirty="0">
              <a:solidFill>
                <a:srgbClr val="000000"/>
              </a:solidFill>
              <a:latin typeface="Arial"/>
            </a:endParaRPr>
          </a:p>
          <a:p>
            <a:pPr marL="800100" lvl="1" indent="-342900" fontAlgn="base">
              <a:spcAft>
                <a:spcPct val="0"/>
              </a:spcAft>
              <a:buClrTx/>
              <a:buSzTx/>
              <a:buFont typeface="Wingdings" panose="05000000000000000000" pitchFamily="2" charset="2"/>
              <a:buChar char="v"/>
              <a:defRPr/>
            </a:pPr>
            <a:r>
              <a:rPr lang="en-US" sz="2200" b="1" dirty="0">
                <a:solidFill>
                  <a:schemeClr val="bg1"/>
                </a:solidFill>
                <a:latin typeface="+mj-lt"/>
              </a:rPr>
              <a:t>When</a:t>
            </a:r>
            <a:r>
              <a:rPr lang="en-US" sz="2200" dirty="0">
                <a:solidFill>
                  <a:schemeClr val="bg1"/>
                </a:solidFill>
                <a:latin typeface="+mj-lt"/>
              </a:rPr>
              <a:t>: </a:t>
            </a:r>
            <a:r>
              <a:rPr lang="en-US" sz="2200" dirty="0" smtClean="0">
                <a:solidFill>
                  <a:schemeClr val="bg1"/>
                </a:solidFill>
                <a:latin typeface="+mj-lt"/>
              </a:rPr>
              <a:t>August 2-3, </a:t>
            </a:r>
            <a:r>
              <a:rPr lang="en-US" sz="2200" dirty="0">
                <a:solidFill>
                  <a:schemeClr val="bg1"/>
                </a:solidFill>
                <a:latin typeface="+mj-lt"/>
              </a:rPr>
              <a:t>2017 </a:t>
            </a:r>
          </a:p>
          <a:p>
            <a:pPr marL="800100" lvl="1" indent="-342900" fontAlgn="base">
              <a:spcAft>
                <a:spcPct val="0"/>
              </a:spcAft>
              <a:buClrTx/>
              <a:buSzTx/>
              <a:buFont typeface="Wingdings" panose="05000000000000000000" pitchFamily="2" charset="2"/>
              <a:buChar char="v"/>
              <a:defRPr/>
            </a:pPr>
            <a:r>
              <a:rPr lang="en-US" sz="2200" b="1" dirty="0">
                <a:solidFill>
                  <a:schemeClr val="bg1"/>
                </a:solidFill>
                <a:latin typeface="+mj-lt"/>
              </a:rPr>
              <a:t>Location:</a:t>
            </a:r>
            <a:r>
              <a:rPr lang="en-US" sz="2200" dirty="0">
                <a:solidFill>
                  <a:schemeClr val="bg1"/>
                </a:solidFill>
                <a:latin typeface="+mj-lt"/>
              </a:rPr>
              <a:t> </a:t>
            </a:r>
            <a:r>
              <a:rPr lang="en-US" sz="2200" dirty="0" smtClean="0">
                <a:solidFill>
                  <a:schemeClr val="bg1"/>
                </a:solidFill>
                <a:latin typeface="+mj-lt"/>
              </a:rPr>
              <a:t>Portland, OR – Embassy Suites Portland Airport</a:t>
            </a:r>
            <a:endParaRPr lang="en-US" sz="2200" dirty="0">
              <a:solidFill>
                <a:schemeClr val="bg1"/>
              </a:solidFill>
              <a:latin typeface="+mj-lt"/>
            </a:endParaRPr>
          </a:p>
          <a:p>
            <a:pPr marL="800100" lvl="1" indent="-342900" fontAlgn="base">
              <a:spcAft>
                <a:spcPct val="0"/>
              </a:spcAft>
              <a:buClrTx/>
              <a:buSzTx/>
              <a:buFont typeface="Wingdings" panose="05000000000000000000" pitchFamily="2" charset="2"/>
              <a:buChar char="v"/>
              <a:defRPr/>
            </a:pPr>
            <a:r>
              <a:rPr lang="en-US" sz="2200" b="1" kern="0" dirty="0" smtClean="0">
                <a:solidFill>
                  <a:schemeClr val="bg1"/>
                </a:solidFill>
                <a:latin typeface="+mj-lt"/>
              </a:rPr>
              <a:t>Who Should Attend:</a:t>
            </a:r>
            <a:endParaRPr lang="en-US" sz="2200" b="1" kern="0" dirty="0">
              <a:solidFill>
                <a:schemeClr val="bg1"/>
              </a:solidFill>
              <a:latin typeface="+mj-lt"/>
            </a:endParaRPr>
          </a:p>
          <a:p>
            <a:pPr marL="1065276" lvl="2" indent="-342900" fontAlgn="base">
              <a:spcAft>
                <a:spcPct val="0"/>
              </a:spcAft>
              <a:buClrTx/>
              <a:buSzTx/>
              <a:buFont typeface="Wingdings" panose="05000000000000000000" pitchFamily="2" charset="2"/>
              <a:buChar char="v"/>
              <a:defRPr/>
            </a:pPr>
            <a:r>
              <a:rPr lang="en-US" sz="2200" dirty="0" smtClean="0">
                <a:solidFill>
                  <a:schemeClr val="bg1"/>
                </a:solidFill>
                <a:latin typeface="+mj-lt"/>
              </a:rPr>
              <a:t>Tribal Leaders</a:t>
            </a:r>
            <a:r>
              <a:rPr lang="en-US" sz="2200" dirty="0">
                <a:solidFill>
                  <a:schemeClr val="bg1"/>
                </a:solidFill>
                <a:latin typeface="+mj-lt"/>
              </a:rPr>
              <a:t> </a:t>
            </a:r>
          </a:p>
          <a:p>
            <a:pPr marL="1065276" lvl="2" indent="-342900" fontAlgn="base">
              <a:spcAft>
                <a:spcPct val="0"/>
              </a:spcAft>
              <a:buClrTx/>
              <a:buSzTx/>
              <a:buFont typeface="Wingdings" panose="05000000000000000000" pitchFamily="2" charset="2"/>
              <a:buChar char="v"/>
              <a:defRPr/>
            </a:pPr>
            <a:r>
              <a:rPr lang="en-US" sz="2200" dirty="0" smtClean="0">
                <a:solidFill>
                  <a:schemeClr val="bg1"/>
                </a:solidFill>
                <a:latin typeface="+mj-lt"/>
              </a:rPr>
              <a:t>Tribal Administrators and staff</a:t>
            </a:r>
          </a:p>
          <a:p>
            <a:pPr marL="1065276" lvl="2" indent="-342900" fontAlgn="base">
              <a:spcAft>
                <a:spcPct val="0"/>
              </a:spcAft>
              <a:buClrTx/>
              <a:buSzTx/>
              <a:buFont typeface="Wingdings" panose="05000000000000000000" pitchFamily="2" charset="2"/>
              <a:buChar char="v"/>
              <a:defRPr/>
            </a:pPr>
            <a:r>
              <a:rPr lang="en-US" sz="2200" dirty="0" smtClean="0">
                <a:solidFill>
                  <a:schemeClr val="bg1"/>
                </a:solidFill>
                <a:latin typeface="+mj-lt"/>
              </a:rPr>
              <a:t>Area &amp; Service Unit staff involved with P.L. 92-638 process </a:t>
            </a:r>
            <a:r>
              <a:rPr lang="en-US" sz="2200" dirty="0">
                <a:solidFill>
                  <a:schemeClr val="bg1"/>
                </a:solidFill>
                <a:latin typeface="+mj-lt"/>
              </a:rPr>
              <a:t> </a:t>
            </a:r>
          </a:p>
          <a:p>
            <a:pPr marL="722376" lvl="2" indent="0" fontAlgn="base">
              <a:spcAft>
                <a:spcPct val="0"/>
              </a:spcAft>
              <a:buClrTx/>
              <a:buSzTx/>
              <a:defRPr/>
            </a:pPr>
            <a:endParaRPr lang="en-US" sz="2200" b="1" kern="0" dirty="0">
              <a:solidFill>
                <a:schemeClr val="bg1"/>
              </a:solidFill>
              <a:latin typeface="+mj-lt"/>
            </a:endParaRPr>
          </a:p>
          <a:p>
            <a:pPr marL="342900" indent="-342900">
              <a:buClr>
                <a:schemeClr val="bg1">
                  <a:lumMod val="75000"/>
                  <a:lumOff val="25000"/>
                </a:schemeClr>
              </a:buClr>
              <a:buFont typeface="Wingdings" pitchFamily="2" charset="2"/>
              <a:buChar char="v"/>
            </a:pPr>
            <a:r>
              <a:rPr lang="en-US" sz="2600" b="1" u="sng" dirty="0">
                <a:solidFill>
                  <a:schemeClr val="bg1"/>
                </a:solidFill>
              </a:rPr>
              <a:t>Oregon YRTC </a:t>
            </a:r>
            <a:r>
              <a:rPr lang="en-US" sz="2600" b="1" u="sng" dirty="0" smtClean="0">
                <a:solidFill>
                  <a:schemeClr val="bg1"/>
                </a:solidFill>
              </a:rPr>
              <a:t>Contract With NARA </a:t>
            </a:r>
            <a:r>
              <a:rPr lang="en-US" sz="2600" b="1" u="sng" dirty="0">
                <a:solidFill>
                  <a:schemeClr val="bg1"/>
                </a:solidFill>
              </a:rPr>
              <a:t>Update</a:t>
            </a:r>
          </a:p>
          <a:p>
            <a:pPr marL="0" marR="0">
              <a:spcBef>
                <a:spcPts val="0"/>
              </a:spcBef>
              <a:spcAft>
                <a:spcPts val="0"/>
              </a:spcAft>
            </a:pPr>
            <a:endParaRPr lang="en-US" sz="2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Facilities update:</a:t>
            </a:r>
          </a:p>
          <a:p>
            <a:pPr marL="342900" marR="0" lvl="0" indent="-342900">
              <a:spcBef>
                <a:spcPts val="0"/>
              </a:spcBef>
              <a:spcAft>
                <a:spcPts val="0"/>
              </a:spcAft>
              <a:buClr>
                <a:schemeClr val="bg1"/>
              </a:buClr>
              <a:buFont typeface="Wingdings" panose="05000000000000000000" pitchFamily="2" charset="2"/>
              <a:buChar char="v"/>
            </a:pPr>
            <a:r>
              <a:rPr lang="en-US" sz="2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Construction is on-going in all phases</a:t>
            </a:r>
          </a:p>
          <a:p>
            <a:pPr marL="342900" marR="0" lvl="0" indent="-342900">
              <a:spcBef>
                <a:spcPts val="0"/>
              </a:spcBef>
              <a:spcAft>
                <a:spcPts val="0"/>
              </a:spcAft>
              <a:buClr>
                <a:schemeClr val="bg1"/>
              </a:buClr>
              <a:buFont typeface="Wingdings" panose="05000000000000000000" pitchFamily="2" charset="2"/>
              <a:buChar char="v"/>
            </a:pPr>
            <a:r>
              <a:rPr lang="en-US" sz="2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Building is projected to be complete and permit sign-off mid-May.</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bg1"/>
              </a:buClr>
              <a:buFont typeface="Wingdings" panose="05000000000000000000" pitchFamily="2" charset="2"/>
              <a:buChar char="v"/>
            </a:pPr>
            <a:r>
              <a:rPr lang="en-US" sz="2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Delay will be with electrical service to the building from PGE. </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bg1"/>
              </a:buClr>
              <a:buFont typeface="Wingdings" panose="05000000000000000000" pitchFamily="2" charset="2"/>
              <a:buChar char="v"/>
            </a:pPr>
            <a:r>
              <a:rPr lang="en-US" sz="2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Temporary Occupancy permit is being requested before power service.</a:t>
            </a:r>
            <a:endParaRPr lang="en-US" sz="2200" b="1" dirty="0">
              <a:solidFill>
                <a:prstClr val="black"/>
              </a:solidFill>
              <a:latin typeface="Arial"/>
            </a:endParaRPr>
          </a:p>
          <a:p>
            <a:pPr marL="457200" lvl="1" indent="0" fontAlgn="base">
              <a:spcAft>
                <a:spcPct val="0"/>
              </a:spcAft>
              <a:buClrTx/>
              <a:buSzTx/>
              <a:defRPr/>
            </a:pPr>
            <a:endParaRPr lang="en-US" b="1" kern="0" dirty="0">
              <a:solidFill>
                <a:srgbClr val="000000"/>
              </a:solidFill>
              <a:latin typeface="+mj-lt"/>
            </a:endParaRPr>
          </a:p>
        </p:txBody>
      </p:sp>
      <p:sp>
        <p:nvSpPr>
          <p:cNvPr id="7" name="Title 1"/>
          <p:cNvSpPr txBox="1">
            <a:spLocks/>
          </p:cNvSpPr>
          <p:nvPr/>
        </p:nvSpPr>
        <p:spPr>
          <a:xfrm>
            <a:off x="872128" y="304800"/>
            <a:ext cx="6934200" cy="14779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3600" dirty="0">
                <a:solidFill>
                  <a:prstClr val="black"/>
                </a:solidFill>
              </a:rPr>
              <a:t>Indian Health Service</a:t>
            </a:r>
            <a:br>
              <a:rPr lang="en-US" sz="3600" dirty="0">
                <a:solidFill>
                  <a:prstClr val="black"/>
                </a:solidFill>
              </a:rPr>
            </a:br>
            <a:r>
              <a:rPr lang="en-US" sz="3600" dirty="0">
                <a:solidFill>
                  <a:prstClr val="black"/>
                </a:solidFill>
              </a:rPr>
              <a:t>Portland Area </a:t>
            </a:r>
            <a:r>
              <a:rPr lang="en-US" sz="4000" dirty="0">
                <a:solidFill>
                  <a:prstClr val="black"/>
                </a:solidFill>
              </a:rPr>
              <a:t/>
            </a:r>
            <a:br>
              <a:rPr lang="en-US" sz="4000" dirty="0">
                <a:solidFill>
                  <a:prstClr val="black"/>
                </a:solidFill>
              </a:rPr>
            </a:br>
            <a:endParaRPr lang="en-US" sz="4000" dirty="0">
              <a:solidFill>
                <a:schemeClr val="bg1"/>
              </a:solidFill>
            </a:endParaRPr>
          </a:p>
        </p:txBody>
      </p:sp>
    </p:spTree>
    <p:extLst>
      <p:ext uri="{BB962C8B-B14F-4D97-AF65-F5344CB8AC3E}">
        <p14:creationId xmlns:p14="http://schemas.microsoft.com/office/powerpoint/2010/main" val="284476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51" y="0"/>
            <a:ext cx="6934200" cy="1477962"/>
          </a:xfrm>
        </p:spPr>
        <p:txBody>
          <a:bodyPr>
            <a:normAutofit/>
          </a:bodyPr>
          <a:lstStyle/>
          <a:p>
            <a:r>
              <a:rPr lang="en-US" sz="4000" dirty="0" smtClean="0">
                <a:solidFill>
                  <a:prstClr val="black"/>
                </a:solidFill>
              </a:rPr>
              <a:t>Indian Health Service</a:t>
            </a:r>
            <a:br>
              <a:rPr lang="en-US" sz="4000" dirty="0" smtClean="0">
                <a:solidFill>
                  <a:prstClr val="black"/>
                </a:solidFill>
              </a:rPr>
            </a:br>
            <a:r>
              <a:rPr lang="en-US" sz="4000" dirty="0" smtClean="0">
                <a:solidFill>
                  <a:prstClr val="black"/>
                </a:solidFill>
              </a:rPr>
              <a:t>Portland Area</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981200"/>
            <a:ext cx="8537863" cy="4397374"/>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lvl="0" indent="-342900">
              <a:buClr>
                <a:prstClr val="black">
                  <a:lumMod val="75000"/>
                  <a:lumOff val="25000"/>
                </a:prstClr>
              </a:buClr>
              <a:buFont typeface="Wingdings" pitchFamily="2" charset="2"/>
              <a:buChar char="v"/>
            </a:pPr>
            <a:r>
              <a:rPr lang="en-US" sz="2400" b="1" u="sng" dirty="0">
                <a:solidFill>
                  <a:prstClr val="black"/>
                </a:solidFill>
              </a:rPr>
              <a:t>Oregon YRTC Contract Update</a:t>
            </a:r>
          </a:p>
          <a:p>
            <a:pPr marL="1138428" lvl="1" indent="-342900">
              <a:buClr>
                <a:schemeClr val="bg1">
                  <a:lumMod val="75000"/>
                  <a:lumOff val="25000"/>
                </a:schemeClr>
              </a:buClr>
              <a:buFont typeface="Wingdings" pitchFamily="2" charset="2"/>
              <a:buChar char="v"/>
            </a:pPr>
            <a:r>
              <a:rPr lang="en-US" dirty="0" smtClean="0">
                <a:solidFill>
                  <a:schemeClr val="bg1"/>
                </a:solidFill>
                <a:latin typeface="+mj-lt"/>
              </a:rPr>
              <a:t>16 </a:t>
            </a:r>
            <a:r>
              <a:rPr lang="en-US" dirty="0">
                <a:solidFill>
                  <a:schemeClr val="bg1"/>
                </a:solidFill>
                <a:latin typeface="+mj-lt"/>
              </a:rPr>
              <a:t>bed facility at opening with an option to expand to 24 beds</a:t>
            </a:r>
          </a:p>
          <a:p>
            <a:pPr marL="1138428" lvl="1" indent="-342900">
              <a:buClr>
                <a:schemeClr val="bg1">
                  <a:lumMod val="75000"/>
                  <a:lumOff val="25000"/>
                </a:schemeClr>
              </a:buClr>
              <a:buFont typeface="Wingdings" pitchFamily="2" charset="2"/>
              <a:buChar char="v"/>
            </a:pPr>
            <a:r>
              <a:rPr lang="en-US" dirty="0">
                <a:solidFill>
                  <a:schemeClr val="bg1"/>
                </a:solidFill>
                <a:latin typeface="+mj-lt"/>
              </a:rPr>
              <a:t>Hired YRTC Manager and Youth Tribal Liaison</a:t>
            </a:r>
          </a:p>
          <a:p>
            <a:pPr marL="1138428" lvl="1" indent="-342900">
              <a:buClr>
                <a:schemeClr val="bg1">
                  <a:lumMod val="75000"/>
                  <a:lumOff val="25000"/>
                </a:schemeClr>
              </a:buClr>
              <a:buFont typeface="Wingdings" pitchFamily="2" charset="2"/>
              <a:buChar char="v"/>
            </a:pPr>
            <a:r>
              <a:rPr lang="en-US" dirty="0">
                <a:solidFill>
                  <a:schemeClr val="bg1"/>
                </a:solidFill>
                <a:latin typeface="+mj-lt"/>
              </a:rPr>
              <a:t>Interviews are in process for Milieu therapists, tutor, Youth A &amp; D Counselors, cook, and others</a:t>
            </a:r>
          </a:p>
          <a:p>
            <a:pPr marL="342900" indent="-342900">
              <a:buClr>
                <a:schemeClr val="bg1">
                  <a:lumMod val="75000"/>
                  <a:lumOff val="25000"/>
                </a:schemeClr>
              </a:buClr>
              <a:buFont typeface="Wingdings" pitchFamily="2" charset="2"/>
              <a:buChar char="v"/>
            </a:pPr>
            <a:r>
              <a:rPr lang="en-US" sz="2400" b="1" u="sng" dirty="0">
                <a:solidFill>
                  <a:schemeClr val="bg1"/>
                </a:solidFill>
                <a:latin typeface="+mj-lt"/>
              </a:rPr>
              <a:t>Planning is on-going for:</a:t>
            </a:r>
          </a:p>
          <a:p>
            <a:pPr marL="1138428" lvl="1" indent="-342900">
              <a:buClr>
                <a:schemeClr val="bg1">
                  <a:lumMod val="75000"/>
                  <a:lumOff val="25000"/>
                </a:schemeClr>
              </a:buClr>
              <a:buFont typeface="Wingdings" pitchFamily="2" charset="2"/>
              <a:buChar char="v"/>
            </a:pPr>
            <a:r>
              <a:rPr lang="en-US" dirty="0">
                <a:solidFill>
                  <a:schemeClr val="bg1"/>
                </a:solidFill>
                <a:latin typeface="+mj-lt"/>
              </a:rPr>
              <a:t>Medical services </a:t>
            </a:r>
          </a:p>
          <a:p>
            <a:pPr marL="1138428" lvl="1" indent="-342900">
              <a:buClr>
                <a:schemeClr val="bg1">
                  <a:lumMod val="75000"/>
                  <a:lumOff val="25000"/>
                </a:schemeClr>
              </a:buClr>
              <a:buFont typeface="Wingdings" pitchFamily="2" charset="2"/>
              <a:buChar char="v"/>
            </a:pPr>
            <a:r>
              <a:rPr lang="en-US" dirty="0">
                <a:solidFill>
                  <a:schemeClr val="bg1"/>
                </a:solidFill>
                <a:latin typeface="+mj-lt"/>
              </a:rPr>
              <a:t>School services</a:t>
            </a:r>
          </a:p>
          <a:p>
            <a:pPr marL="1138428" lvl="1" indent="-342900">
              <a:buClr>
                <a:schemeClr val="bg1">
                  <a:lumMod val="75000"/>
                  <a:lumOff val="25000"/>
                </a:schemeClr>
              </a:buClr>
              <a:buFont typeface="Wingdings" pitchFamily="2" charset="2"/>
              <a:buChar char="v"/>
            </a:pPr>
            <a:r>
              <a:rPr lang="en-US" dirty="0">
                <a:solidFill>
                  <a:schemeClr val="bg1"/>
                </a:solidFill>
                <a:latin typeface="+mj-lt"/>
              </a:rPr>
              <a:t>Treatment curriculum is developed – 2 months  to 3 months anticipated treatment length of stay depending on the youth’s progression through treatment </a:t>
            </a:r>
          </a:p>
          <a:p>
            <a:pPr marL="342900" indent="-342900">
              <a:buClr>
                <a:schemeClr val="bg1">
                  <a:lumMod val="75000"/>
                  <a:lumOff val="25000"/>
                </a:schemeClr>
              </a:buClr>
              <a:buFont typeface="Wingdings" pitchFamily="2" charset="2"/>
              <a:buChar char="v"/>
            </a:pPr>
            <a:endParaRPr lang="en-US" sz="2000" dirty="0" smtClean="0">
              <a:solidFill>
                <a:schemeClr val="bg1"/>
              </a:solidFill>
              <a:latin typeface="+mj-lt"/>
            </a:endParaRPr>
          </a:p>
        </p:txBody>
      </p:sp>
    </p:spTree>
    <p:extLst>
      <p:ext uri="{BB962C8B-B14F-4D97-AF65-F5344CB8AC3E}">
        <p14:creationId xmlns:p14="http://schemas.microsoft.com/office/powerpoint/2010/main" val="1058346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34200" cy="1477962"/>
          </a:xfrm>
        </p:spPr>
        <p:txBody>
          <a:bodyPr>
            <a:normAutofit/>
          </a:bodyPr>
          <a:lstStyle/>
          <a:p>
            <a:r>
              <a:rPr lang="en-US" sz="4800" dirty="0">
                <a:solidFill>
                  <a:prstClr val="black"/>
                </a:solidFill>
              </a:rPr>
              <a:t/>
            </a:r>
            <a:br>
              <a:rPr lang="en-US" sz="4800" dirty="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0" y="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040" y="-1115"/>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noGrp="1"/>
          </p:cNvSpPr>
          <p:nvPr>
            <p:ph idx="1"/>
          </p:nvPr>
        </p:nvSpPr>
        <p:spPr>
          <a:xfrm>
            <a:off x="228600" y="1600200"/>
            <a:ext cx="8686800" cy="5029200"/>
          </a:xfrm>
          <a:prstGeom prst="rect">
            <a:avLst/>
          </a:prstGeom>
        </p:spPr>
        <p:txBody>
          <a:bodyPr vert="horz" anchor="t">
            <a:normAutofit/>
          </a:bodyPr>
          <a:lstStyle>
            <a:lvl1pPr marL="73152" indent="0" algn="l" rtl="0" eaLnBrk="1" latinLnBrk="0" hangingPunct="1">
              <a:spcBef>
                <a:spcPct val="20000"/>
              </a:spcBef>
              <a:buClr>
                <a:schemeClr val="tx1">
                  <a:shade val="95000"/>
                </a:schemeClr>
              </a:buClr>
              <a:buSzPct val="65000"/>
              <a:buFont typeface="Wingdings 2"/>
              <a:buNone/>
              <a:defRPr kumimoji="0" sz="20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800" kern="1200">
                <a:solidFill>
                  <a:schemeClr val="tx1">
                    <a:tint val="75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600" kern="1200">
                <a:solidFill>
                  <a:schemeClr val="tx1">
                    <a:tint val="75000"/>
                  </a:schemeClr>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1400" kern="1200">
                <a:solidFill>
                  <a:schemeClr val="tx1">
                    <a:tint val="75000"/>
                  </a:schemeClr>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1400" kern="1200">
                <a:solidFill>
                  <a:schemeClr val="tx1">
                    <a:tint val="75000"/>
                  </a:schemeClr>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85216" lvl="2" indent="0">
              <a:buClrTx/>
              <a:buSzTx/>
            </a:pPr>
            <a:endParaRPr lang="en-US" sz="1700" dirty="0" smtClean="0">
              <a:solidFill>
                <a:srgbClr val="000000">
                  <a:lumMod val="95000"/>
                  <a:lumOff val="5000"/>
                </a:srgbClr>
              </a:solidFill>
              <a:latin typeface="+mj-lt"/>
              <a:cs typeface="Arial" panose="020B0604020202020204" pitchFamily="34" charset="0"/>
            </a:endParaRPr>
          </a:p>
          <a:p>
            <a:pPr marL="585216" lvl="2" indent="0">
              <a:buClrTx/>
              <a:buSzTx/>
            </a:pPr>
            <a:endParaRPr lang="en-US" sz="1700" dirty="0" smtClean="0">
              <a:solidFill>
                <a:srgbClr val="000000">
                  <a:lumMod val="95000"/>
                  <a:lumOff val="5000"/>
                </a:srgbClr>
              </a:solidFill>
              <a:latin typeface="+mj-lt"/>
              <a:cs typeface="Arial" panose="020B0604020202020204" pitchFamily="34" charset="0"/>
            </a:endParaRPr>
          </a:p>
          <a:p>
            <a:pPr marL="795528" lvl="1" indent="0">
              <a:buClr>
                <a:schemeClr val="bg1">
                  <a:lumMod val="75000"/>
                  <a:lumOff val="25000"/>
                </a:schemeClr>
              </a:buClr>
            </a:pPr>
            <a:endParaRPr lang="en-US" sz="2200" b="1" dirty="0" smtClean="0">
              <a:solidFill>
                <a:schemeClr val="bg1"/>
              </a:solidFill>
              <a:latin typeface="+mj-lt"/>
            </a:endParaRPr>
          </a:p>
        </p:txBody>
      </p:sp>
      <p:pic>
        <p:nvPicPr>
          <p:cNvPr id="7" name="Picture 6"/>
          <p:cNvPicPr>
            <a:picLocks noChangeAspect="1"/>
          </p:cNvPicPr>
          <p:nvPr/>
        </p:nvPicPr>
        <p:blipFill>
          <a:blip r:embed="rId6"/>
          <a:stretch>
            <a:fillRect/>
          </a:stretch>
        </p:blipFill>
        <p:spPr>
          <a:xfrm>
            <a:off x="1776728" y="-116406"/>
            <a:ext cx="5895343" cy="1835055"/>
          </a:xfrm>
          <a:prstGeom prst="rect">
            <a:avLst/>
          </a:prstGeom>
        </p:spPr>
      </p:pic>
      <p:pic>
        <p:nvPicPr>
          <p:cNvPr id="8" name="Picture 7"/>
          <p:cNvPicPr>
            <a:picLocks noChangeAspect="1"/>
          </p:cNvPicPr>
          <p:nvPr/>
        </p:nvPicPr>
        <p:blipFill>
          <a:blip r:embed="rId7"/>
          <a:stretch>
            <a:fillRect/>
          </a:stretch>
        </p:blipFill>
        <p:spPr>
          <a:xfrm>
            <a:off x="115419" y="1364470"/>
            <a:ext cx="4024629" cy="5362631"/>
          </a:xfrm>
          <a:prstGeom prst="rect">
            <a:avLst/>
          </a:prstGeom>
        </p:spPr>
      </p:pic>
      <p:pic>
        <p:nvPicPr>
          <p:cNvPr id="9" name="Picture 8"/>
          <p:cNvPicPr>
            <a:picLocks noChangeAspect="1"/>
          </p:cNvPicPr>
          <p:nvPr/>
        </p:nvPicPr>
        <p:blipFill>
          <a:blip r:embed="rId8"/>
          <a:stretch>
            <a:fillRect/>
          </a:stretch>
        </p:blipFill>
        <p:spPr>
          <a:xfrm>
            <a:off x="4686300" y="1364470"/>
            <a:ext cx="4024628" cy="5362631"/>
          </a:xfrm>
          <a:prstGeom prst="rect">
            <a:avLst/>
          </a:prstGeom>
        </p:spPr>
      </p:pic>
    </p:spTree>
    <p:extLst>
      <p:ext uri="{BB962C8B-B14F-4D97-AF65-F5344CB8AC3E}">
        <p14:creationId xmlns:p14="http://schemas.microsoft.com/office/powerpoint/2010/main" val="36229887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273986</TotalTime>
  <Words>850</Words>
  <Application>Microsoft Office PowerPoint</Application>
  <PresentationFormat>On-screen Show (4:3)</PresentationFormat>
  <Paragraphs>182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Indian Health Service Portland Area Director’s Update</vt:lpstr>
      <vt:lpstr> </vt:lpstr>
      <vt:lpstr>Indian Health Service Portland Area</vt:lpstr>
      <vt:lpstr> </vt:lpstr>
      <vt:lpstr>Indian Health Service Portland Area </vt:lpstr>
      <vt:lpstr>Indian Health Service Portland Area </vt:lpstr>
      <vt:lpstr> </vt:lpstr>
      <vt:lpstr>Indian Health Service Portland Area</vt:lpstr>
      <vt:lpstr> </vt:lpstr>
      <vt:lpstr> </vt:lpstr>
      <vt:lpstr>Indian Health Service Portland Area</vt:lpstr>
      <vt:lpstr>Indian Health Service Portland Area</vt:lpstr>
      <vt:lpstr>Indian Health Service Portland Area</vt:lpstr>
      <vt:lpstr>Indian Health Service Portland Area</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Seyler, Dean M (IHS/POR)</dc:creator>
  <cp:lastModifiedBy>Lisa Griggs</cp:lastModifiedBy>
  <cp:revision>800</cp:revision>
  <cp:lastPrinted>2017-03-23T15:17:13Z</cp:lastPrinted>
  <dcterms:created xsi:type="dcterms:W3CDTF">2011-08-31T16:04:47Z</dcterms:created>
  <dcterms:modified xsi:type="dcterms:W3CDTF">2017-04-14T18:03:58Z</dcterms:modified>
</cp:coreProperties>
</file>