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4" r:id="rId3"/>
    <p:sldId id="285" r:id="rId4"/>
    <p:sldId id="269" r:id="rId5"/>
    <p:sldId id="270" r:id="rId6"/>
    <p:sldId id="271" r:id="rId7"/>
    <p:sldId id="272" r:id="rId8"/>
    <p:sldId id="263" r:id="rId9"/>
    <p:sldId id="264" r:id="rId10"/>
    <p:sldId id="265" r:id="rId11"/>
    <p:sldId id="266" r:id="rId12"/>
    <p:sldId id="289" r:id="rId13"/>
    <p:sldId id="267" r:id="rId14"/>
    <p:sldId id="291" r:id="rId15"/>
    <p:sldId id="295" r:id="rId16"/>
    <p:sldId id="296" r:id="rId17"/>
    <p:sldId id="297" r:id="rId18"/>
    <p:sldId id="268" r:id="rId19"/>
    <p:sldId id="276" r:id="rId20"/>
    <p:sldId id="277" r:id="rId21"/>
    <p:sldId id="278" r:id="rId22"/>
    <p:sldId id="288" r:id="rId23"/>
    <p:sldId id="279" r:id="rId24"/>
    <p:sldId id="280" r:id="rId25"/>
    <p:sldId id="286" r:id="rId26"/>
    <p:sldId id="292" r:id="rId27"/>
    <p:sldId id="293" r:id="rId28"/>
    <p:sldId id="294" r:id="rId29"/>
    <p:sldId id="287" r:id="rId30"/>
    <p:sldId id="281" r:id="rId31"/>
    <p:sldId id="283"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autoAdjust="0"/>
    <p:restoredTop sz="77235" autoAdjust="0"/>
  </p:normalViewPr>
  <p:slideViewPr>
    <p:cSldViewPr snapToGrid="0" snapToObjects="1">
      <p:cViewPr varScale="1">
        <p:scale>
          <a:sx n="56" d="100"/>
          <a:sy n="56" d="100"/>
        </p:scale>
        <p:origin x="-17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9B3C3-1138-4F44-AE2E-994563859739}" type="doc">
      <dgm:prSet loTypeId="urn:microsoft.com/office/officeart/2005/8/layout/hProcess11" loCatId="process" qsTypeId="urn:microsoft.com/office/officeart/2005/8/quickstyle/simple1" qsCatId="simple" csTypeId="urn:microsoft.com/office/officeart/2005/8/colors/accent1_2" csCatId="accent1" phldr="1"/>
      <dgm:spPr/>
    </dgm:pt>
    <dgm:pt modelId="{8A1D9EC8-8D90-4CC9-9CA3-346DAC1353C8}">
      <dgm:prSet phldrT="[Text]" custT="1"/>
      <dgm:spPr/>
      <dgm:t>
        <a:bodyPr/>
        <a:lstStyle/>
        <a:p>
          <a:r>
            <a:rPr lang="en-US" sz="1200" dirty="0" smtClean="0"/>
            <a:t>1950s Chemotherapy Aides (Volunteers)-Direct Observed Therapy for TB patients</a:t>
          </a:r>
          <a:endParaRPr lang="en-US" sz="1200" dirty="0"/>
        </a:p>
      </dgm:t>
    </dgm:pt>
    <dgm:pt modelId="{91F13FA4-816B-4E4B-AE88-ABE70DF7CD70}" type="parTrans" cxnId="{4F441A41-D4C6-433D-ADD4-8C6D1D4EC285}">
      <dgm:prSet/>
      <dgm:spPr/>
      <dgm:t>
        <a:bodyPr/>
        <a:lstStyle/>
        <a:p>
          <a:endParaRPr lang="en-US"/>
        </a:p>
      </dgm:t>
    </dgm:pt>
    <dgm:pt modelId="{B68B6DB0-5011-483E-B1FC-A7B9766BE45C}" type="sibTrans" cxnId="{4F441A41-D4C6-433D-ADD4-8C6D1D4EC285}">
      <dgm:prSet/>
      <dgm:spPr/>
      <dgm:t>
        <a:bodyPr/>
        <a:lstStyle/>
        <a:p>
          <a:endParaRPr lang="en-US"/>
        </a:p>
      </dgm:t>
    </dgm:pt>
    <dgm:pt modelId="{1F567DDB-4215-45FD-92B7-FEFEB93447D8}">
      <dgm:prSet custT="1"/>
      <dgm:spPr/>
      <dgm:t>
        <a:bodyPr/>
        <a:lstStyle/>
        <a:p>
          <a:r>
            <a:rPr lang="en-US" sz="1200" dirty="0" smtClean="0"/>
            <a:t>1960s Formal Training/Federal Funding 1968</a:t>
          </a:r>
          <a:endParaRPr lang="en-US" sz="1200" dirty="0"/>
        </a:p>
      </dgm:t>
    </dgm:pt>
    <dgm:pt modelId="{B5008444-DD70-4AFC-BC4D-C00672D1E815}" type="parTrans" cxnId="{EC987D85-A1B1-429E-8374-07B54CA8B171}">
      <dgm:prSet/>
      <dgm:spPr/>
      <dgm:t>
        <a:bodyPr/>
        <a:lstStyle/>
        <a:p>
          <a:endParaRPr lang="en-US"/>
        </a:p>
      </dgm:t>
    </dgm:pt>
    <dgm:pt modelId="{C512DA10-7C07-49B8-AB7E-E3EAD2E1DA43}" type="sibTrans" cxnId="{EC987D85-A1B1-429E-8374-07B54CA8B171}">
      <dgm:prSet/>
      <dgm:spPr/>
      <dgm:t>
        <a:bodyPr/>
        <a:lstStyle/>
        <a:p>
          <a:endParaRPr lang="en-US"/>
        </a:p>
      </dgm:t>
    </dgm:pt>
    <dgm:pt modelId="{3EC4B82F-6C97-436A-9A61-17DDD676B010}">
      <dgm:prSet custT="1"/>
      <dgm:spPr/>
      <dgm:t>
        <a:bodyPr/>
        <a:lstStyle/>
        <a:p>
          <a:r>
            <a:rPr lang="en-US" sz="1200" dirty="0" smtClean="0"/>
            <a:t>1976 Indian Health Care Improvement Act (IHCIA) (PL 94-437) </a:t>
          </a:r>
          <a:endParaRPr lang="en-US" sz="1200" dirty="0"/>
        </a:p>
      </dgm:t>
    </dgm:pt>
    <dgm:pt modelId="{C1094B21-7BE5-478D-92FA-3A29960EEB7B}" type="parTrans" cxnId="{3FDACE0C-9023-4899-B824-DEE24147931B}">
      <dgm:prSet/>
      <dgm:spPr/>
      <dgm:t>
        <a:bodyPr/>
        <a:lstStyle/>
        <a:p>
          <a:endParaRPr lang="en-US"/>
        </a:p>
      </dgm:t>
    </dgm:pt>
    <dgm:pt modelId="{7E1AA401-CC24-494E-8F57-B04896C78453}" type="sibTrans" cxnId="{3FDACE0C-9023-4899-B824-DEE24147931B}">
      <dgm:prSet/>
      <dgm:spPr/>
      <dgm:t>
        <a:bodyPr/>
        <a:lstStyle/>
        <a:p>
          <a:endParaRPr lang="en-US"/>
        </a:p>
      </dgm:t>
    </dgm:pt>
    <dgm:pt modelId="{B1FEBD1B-EED6-43E3-BDA8-28BFD65505A4}">
      <dgm:prSet/>
      <dgm:spPr/>
      <dgm:t>
        <a:bodyPr/>
        <a:lstStyle/>
        <a:p>
          <a:r>
            <a:rPr lang="en-US" dirty="0" smtClean="0"/>
            <a:t>1992 IHCIA amended to add § 119 that provided for the Alaska Community Health Aide Program under authority of the 25 U.S.C. § 13 popularly known as the Snyder Act and require a Certification Board (PL 102-573)</a:t>
          </a:r>
          <a:endParaRPr lang="en-US" dirty="0"/>
        </a:p>
      </dgm:t>
    </dgm:pt>
    <dgm:pt modelId="{56C8E160-7E8D-40B9-AC34-811D8C7AE284}" type="parTrans" cxnId="{DDEB95A4-545A-41EA-876E-E02DAFF3FE7D}">
      <dgm:prSet/>
      <dgm:spPr/>
      <dgm:t>
        <a:bodyPr/>
        <a:lstStyle/>
        <a:p>
          <a:endParaRPr lang="en-US"/>
        </a:p>
      </dgm:t>
    </dgm:pt>
    <dgm:pt modelId="{97C7621C-6A78-4D3A-8175-5C27F0ABEB88}" type="sibTrans" cxnId="{DDEB95A4-545A-41EA-876E-E02DAFF3FE7D}">
      <dgm:prSet/>
      <dgm:spPr/>
      <dgm:t>
        <a:bodyPr/>
        <a:lstStyle/>
        <a:p>
          <a:endParaRPr lang="en-US"/>
        </a:p>
      </dgm:t>
    </dgm:pt>
    <dgm:pt modelId="{F547CB1E-F3CD-430A-87B3-2BDB5D9A7A5D}">
      <dgm:prSet phldrT="[Text]" custT="1"/>
      <dgm:spPr/>
      <dgm:t>
        <a:bodyPr/>
        <a:lstStyle/>
        <a:p>
          <a:r>
            <a:rPr lang="en-US" sz="1200" dirty="0" smtClean="0"/>
            <a:t>1959 Alaska becomes a State</a:t>
          </a:r>
          <a:endParaRPr lang="en-US" sz="1200" dirty="0"/>
        </a:p>
      </dgm:t>
    </dgm:pt>
    <dgm:pt modelId="{4BCEA8C1-D086-41AA-B3C0-CA5E8FD55930}" type="parTrans" cxnId="{152443DC-E3DA-4F17-927A-612636F0D79B}">
      <dgm:prSet/>
      <dgm:spPr/>
      <dgm:t>
        <a:bodyPr/>
        <a:lstStyle/>
        <a:p>
          <a:endParaRPr lang="en-US"/>
        </a:p>
      </dgm:t>
    </dgm:pt>
    <dgm:pt modelId="{D932EAB6-4E71-481E-A077-07BB2E810069}" type="sibTrans" cxnId="{152443DC-E3DA-4F17-927A-612636F0D79B}">
      <dgm:prSet/>
      <dgm:spPr/>
      <dgm:t>
        <a:bodyPr/>
        <a:lstStyle/>
        <a:p>
          <a:endParaRPr lang="en-US"/>
        </a:p>
      </dgm:t>
    </dgm:pt>
    <dgm:pt modelId="{5E0F8C6E-4C6C-4849-A82C-E112B299DA33}" type="pres">
      <dgm:prSet presAssocID="{1F49B3C3-1138-4F44-AE2E-994563859739}" presName="Name0" presStyleCnt="0">
        <dgm:presLayoutVars>
          <dgm:dir/>
          <dgm:resizeHandles val="exact"/>
        </dgm:presLayoutVars>
      </dgm:prSet>
      <dgm:spPr/>
    </dgm:pt>
    <dgm:pt modelId="{C5B33E51-AEDB-4AB1-BF6E-4C63EB58CE0C}" type="pres">
      <dgm:prSet presAssocID="{1F49B3C3-1138-4F44-AE2E-994563859739}" presName="arrow" presStyleLbl="bgShp" presStyleIdx="0" presStyleCnt="1"/>
      <dgm:spPr/>
    </dgm:pt>
    <dgm:pt modelId="{F2F816E5-CA60-44BE-B186-8E4ADB97633A}" type="pres">
      <dgm:prSet presAssocID="{1F49B3C3-1138-4F44-AE2E-994563859739}" presName="points" presStyleCnt="0"/>
      <dgm:spPr/>
    </dgm:pt>
    <dgm:pt modelId="{7FD5693E-1551-4138-ACAE-232368351251}" type="pres">
      <dgm:prSet presAssocID="{8A1D9EC8-8D90-4CC9-9CA3-346DAC1353C8}" presName="compositeA" presStyleCnt="0"/>
      <dgm:spPr/>
    </dgm:pt>
    <dgm:pt modelId="{8997E79F-5393-49B7-AE78-B2F5C26979BB}" type="pres">
      <dgm:prSet presAssocID="{8A1D9EC8-8D90-4CC9-9CA3-346DAC1353C8}" presName="textA" presStyleLbl="revTx" presStyleIdx="0" presStyleCnt="5">
        <dgm:presLayoutVars>
          <dgm:bulletEnabled val="1"/>
        </dgm:presLayoutVars>
      </dgm:prSet>
      <dgm:spPr/>
      <dgm:t>
        <a:bodyPr/>
        <a:lstStyle/>
        <a:p>
          <a:endParaRPr lang="en-US"/>
        </a:p>
      </dgm:t>
    </dgm:pt>
    <dgm:pt modelId="{2E7A74BC-B5BB-438C-9767-ECFA0735A568}" type="pres">
      <dgm:prSet presAssocID="{8A1D9EC8-8D90-4CC9-9CA3-346DAC1353C8}" presName="circleA" presStyleLbl="node1" presStyleIdx="0" presStyleCnt="5"/>
      <dgm:spPr/>
    </dgm:pt>
    <dgm:pt modelId="{E1794ADC-6D73-4514-8052-BDCDA3733151}" type="pres">
      <dgm:prSet presAssocID="{8A1D9EC8-8D90-4CC9-9CA3-346DAC1353C8}" presName="spaceA" presStyleCnt="0"/>
      <dgm:spPr/>
    </dgm:pt>
    <dgm:pt modelId="{8EAEF6FF-C03A-4CFE-B4DF-D506E624936D}" type="pres">
      <dgm:prSet presAssocID="{B68B6DB0-5011-483E-B1FC-A7B9766BE45C}" presName="space" presStyleCnt="0"/>
      <dgm:spPr/>
    </dgm:pt>
    <dgm:pt modelId="{D7A78791-51C5-4120-9656-E8DCBEA629C0}" type="pres">
      <dgm:prSet presAssocID="{F547CB1E-F3CD-430A-87B3-2BDB5D9A7A5D}" presName="compositeB" presStyleCnt="0"/>
      <dgm:spPr/>
    </dgm:pt>
    <dgm:pt modelId="{5636BB95-DF1A-491B-AD92-32C706456D80}" type="pres">
      <dgm:prSet presAssocID="{F547CB1E-F3CD-430A-87B3-2BDB5D9A7A5D}" presName="textB" presStyleLbl="revTx" presStyleIdx="1" presStyleCnt="5">
        <dgm:presLayoutVars>
          <dgm:bulletEnabled val="1"/>
        </dgm:presLayoutVars>
      </dgm:prSet>
      <dgm:spPr/>
      <dgm:t>
        <a:bodyPr/>
        <a:lstStyle/>
        <a:p>
          <a:endParaRPr lang="en-US"/>
        </a:p>
      </dgm:t>
    </dgm:pt>
    <dgm:pt modelId="{DE7BBC4B-B5E8-4058-B3F8-53CAD8672405}" type="pres">
      <dgm:prSet presAssocID="{F547CB1E-F3CD-430A-87B3-2BDB5D9A7A5D}" presName="circleB" presStyleLbl="node1" presStyleIdx="1" presStyleCnt="5"/>
      <dgm:spPr/>
    </dgm:pt>
    <dgm:pt modelId="{A0AF6BFA-5037-4A15-AC02-8501E6C36707}" type="pres">
      <dgm:prSet presAssocID="{F547CB1E-F3CD-430A-87B3-2BDB5D9A7A5D}" presName="spaceB" presStyleCnt="0"/>
      <dgm:spPr/>
    </dgm:pt>
    <dgm:pt modelId="{8A171D5F-5BC4-4495-8369-8B2B9C0BD2D4}" type="pres">
      <dgm:prSet presAssocID="{D932EAB6-4E71-481E-A077-07BB2E810069}" presName="space" presStyleCnt="0"/>
      <dgm:spPr/>
    </dgm:pt>
    <dgm:pt modelId="{52E52FDD-B879-4795-980E-2FA7957B759F}" type="pres">
      <dgm:prSet presAssocID="{1F567DDB-4215-45FD-92B7-FEFEB93447D8}" presName="compositeA" presStyleCnt="0"/>
      <dgm:spPr/>
    </dgm:pt>
    <dgm:pt modelId="{5EB81560-00C5-4ED3-B9E2-9F3B0F8D0EC0}" type="pres">
      <dgm:prSet presAssocID="{1F567DDB-4215-45FD-92B7-FEFEB93447D8}" presName="textA" presStyleLbl="revTx" presStyleIdx="2" presStyleCnt="5">
        <dgm:presLayoutVars>
          <dgm:bulletEnabled val="1"/>
        </dgm:presLayoutVars>
      </dgm:prSet>
      <dgm:spPr/>
      <dgm:t>
        <a:bodyPr/>
        <a:lstStyle/>
        <a:p>
          <a:endParaRPr lang="en-US"/>
        </a:p>
      </dgm:t>
    </dgm:pt>
    <dgm:pt modelId="{494ED744-93ED-4130-89A5-5C407F3D1190}" type="pres">
      <dgm:prSet presAssocID="{1F567DDB-4215-45FD-92B7-FEFEB93447D8}" presName="circleA" presStyleLbl="node1" presStyleIdx="2" presStyleCnt="5"/>
      <dgm:spPr/>
    </dgm:pt>
    <dgm:pt modelId="{F845C09C-2BD3-4F7A-A4B2-070517A5DF13}" type="pres">
      <dgm:prSet presAssocID="{1F567DDB-4215-45FD-92B7-FEFEB93447D8}" presName="spaceA" presStyleCnt="0"/>
      <dgm:spPr/>
    </dgm:pt>
    <dgm:pt modelId="{D0001070-53C4-4195-B78B-BF62EC2BB9DC}" type="pres">
      <dgm:prSet presAssocID="{C512DA10-7C07-49B8-AB7E-E3EAD2E1DA43}" presName="space" presStyleCnt="0"/>
      <dgm:spPr/>
    </dgm:pt>
    <dgm:pt modelId="{04FFF2D3-05FF-4B83-9360-CE2A44CC52AD}" type="pres">
      <dgm:prSet presAssocID="{3EC4B82F-6C97-436A-9A61-17DDD676B010}" presName="compositeB" presStyleCnt="0"/>
      <dgm:spPr/>
    </dgm:pt>
    <dgm:pt modelId="{A66A5B57-0179-4743-A153-7B7823D9A2AA}" type="pres">
      <dgm:prSet presAssocID="{3EC4B82F-6C97-436A-9A61-17DDD676B010}" presName="textB" presStyleLbl="revTx" presStyleIdx="3" presStyleCnt="5">
        <dgm:presLayoutVars>
          <dgm:bulletEnabled val="1"/>
        </dgm:presLayoutVars>
      </dgm:prSet>
      <dgm:spPr/>
      <dgm:t>
        <a:bodyPr/>
        <a:lstStyle/>
        <a:p>
          <a:endParaRPr lang="en-US"/>
        </a:p>
      </dgm:t>
    </dgm:pt>
    <dgm:pt modelId="{84EBFB16-788D-4400-B98A-9836C85CCC71}" type="pres">
      <dgm:prSet presAssocID="{3EC4B82F-6C97-436A-9A61-17DDD676B010}" presName="circleB" presStyleLbl="node1" presStyleIdx="3" presStyleCnt="5"/>
      <dgm:spPr/>
    </dgm:pt>
    <dgm:pt modelId="{63C8DAD7-53ED-46D7-B0FE-60912C5FA40C}" type="pres">
      <dgm:prSet presAssocID="{3EC4B82F-6C97-436A-9A61-17DDD676B010}" presName="spaceB" presStyleCnt="0"/>
      <dgm:spPr/>
    </dgm:pt>
    <dgm:pt modelId="{70EA264D-679A-4FCA-8EDB-1D3E24632DD8}" type="pres">
      <dgm:prSet presAssocID="{7E1AA401-CC24-494E-8F57-B04896C78453}" presName="space" presStyleCnt="0"/>
      <dgm:spPr/>
    </dgm:pt>
    <dgm:pt modelId="{63A914E6-85F1-4095-8C22-7740926F2BDA}" type="pres">
      <dgm:prSet presAssocID="{B1FEBD1B-EED6-43E3-BDA8-28BFD65505A4}" presName="compositeA" presStyleCnt="0"/>
      <dgm:spPr/>
    </dgm:pt>
    <dgm:pt modelId="{34C6883B-34F5-4460-9DFC-F7BC4AE280BC}" type="pres">
      <dgm:prSet presAssocID="{B1FEBD1B-EED6-43E3-BDA8-28BFD65505A4}" presName="textA" presStyleLbl="revTx" presStyleIdx="4" presStyleCnt="5">
        <dgm:presLayoutVars>
          <dgm:bulletEnabled val="1"/>
        </dgm:presLayoutVars>
      </dgm:prSet>
      <dgm:spPr/>
      <dgm:t>
        <a:bodyPr/>
        <a:lstStyle/>
        <a:p>
          <a:endParaRPr lang="en-US"/>
        </a:p>
      </dgm:t>
    </dgm:pt>
    <dgm:pt modelId="{616EB14C-FE0E-424C-B3FA-22FA07B910CB}" type="pres">
      <dgm:prSet presAssocID="{B1FEBD1B-EED6-43E3-BDA8-28BFD65505A4}" presName="circleA" presStyleLbl="node1" presStyleIdx="4" presStyleCnt="5"/>
      <dgm:spPr/>
    </dgm:pt>
    <dgm:pt modelId="{DFEFC215-5165-4C23-999E-364FEB901509}" type="pres">
      <dgm:prSet presAssocID="{B1FEBD1B-EED6-43E3-BDA8-28BFD65505A4}" presName="spaceA" presStyleCnt="0"/>
      <dgm:spPr/>
    </dgm:pt>
  </dgm:ptLst>
  <dgm:cxnLst>
    <dgm:cxn modelId="{7EDF1637-615F-4EDA-A0E0-E0698651269B}" type="presOf" srcId="{F547CB1E-F3CD-430A-87B3-2BDB5D9A7A5D}" destId="{5636BB95-DF1A-491B-AD92-32C706456D80}" srcOrd="0" destOrd="0" presId="urn:microsoft.com/office/officeart/2005/8/layout/hProcess11"/>
    <dgm:cxn modelId="{4F441A41-D4C6-433D-ADD4-8C6D1D4EC285}" srcId="{1F49B3C3-1138-4F44-AE2E-994563859739}" destId="{8A1D9EC8-8D90-4CC9-9CA3-346DAC1353C8}" srcOrd="0" destOrd="0" parTransId="{91F13FA4-816B-4E4B-AE88-ABE70DF7CD70}" sibTransId="{B68B6DB0-5011-483E-B1FC-A7B9766BE45C}"/>
    <dgm:cxn modelId="{DDEB95A4-545A-41EA-876E-E02DAFF3FE7D}" srcId="{1F49B3C3-1138-4F44-AE2E-994563859739}" destId="{B1FEBD1B-EED6-43E3-BDA8-28BFD65505A4}" srcOrd="4" destOrd="0" parTransId="{56C8E160-7E8D-40B9-AC34-811D8C7AE284}" sibTransId="{97C7621C-6A78-4D3A-8175-5C27F0ABEB88}"/>
    <dgm:cxn modelId="{74220CCD-DD86-4B8A-9CEA-A92627140DCF}" type="presOf" srcId="{1F567DDB-4215-45FD-92B7-FEFEB93447D8}" destId="{5EB81560-00C5-4ED3-B9E2-9F3B0F8D0EC0}" srcOrd="0" destOrd="0" presId="urn:microsoft.com/office/officeart/2005/8/layout/hProcess11"/>
    <dgm:cxn modelId="{5CE4B9C3-AA19-40E2-8BBF-A6C316EF8540}" type="presOf" srcId="{8A1D9EC8-8D90-4CC9-9CA3-346DAC1353C8}" destId="{8997E79F-5393-49B7-AE78-B2F5C26979BB}" srcOrd="0" destOrd="0" presId="urn:microsoft.com/office/officeart/2005/8/layout/hProcess11"/>
    <dgm:cxn modelId="{EC987D85-A1B1-429E-8374-07B54CA8B171}" srcId="{1F49B3C3-1138-4F44-AE2E-994563859739}" destId="{1F567DDB-4215-45FD-92B7-FEFEB93447D8}" srcOrd="2" destOrd="0" parTransId="{B5008444-DD70-4AFC-BC4D-C00672D1E815}" sibTransId="{C512DA10-7C07-49B8-AB7E-E3EAD2E1DA43}"/>
    <dgm:cxn modelId="{A06C8BD9-B7EE-41AD-9C95-F871D86EFA88}" type="presOf" srcId="{1F49B3C3-1138-4F44-AE2E-994563859739}" destId="{5E0F8C6E-4C6C-4849-A82C-E112B299DA33}" srcOrd="0" destOrd="0" presId="urn:microsoft.com/office/officeart/2005/8/layout/hProcess11"/>
    <dgm:cxn modelId="{3FDACE0C-9023-4899-B824-DEE24147931B}" srcId="{1F49B3C3-1138-4F44-AE2E-994563859739}" destId="{3EC4B82F-6C97-436A-9A61-17DDD676B010}" srcOrd="3" destOrd="0" parTransId="{C1094B21-7BE5-478D-92FA-3A29960EEB7B}" sibTransId="{7E1AA401-CC24-494E-8F57-B04896C78453}"/>
    <dgm:cxn modelId="{9BC1854F-41AF-4261-8224-7E906009B29E}" type="presOf" srcId="{B1FEBD1B-EED6-43E3-BDA8-28BFD65505A4}" destId="{34C6883B-34F5-4460-9DFC-F7BC4AE280BC}" srcOrd="0" destOrd="0" presId="urn:microsoft.com/office/officeart/2005/8/layout/hProcess11"/>
    <dgm:cxn modelId="{0731FB65-512F-48E3-B473-45CE6B95A2B0}" type="presOf" srcId="{3EC4B82F-6C97-436A-9A61-17DDD676B010}" destId="{A66A5B57-0179-4743-A153-7B7823D9A2AA}" srcOrd="0" destOrd="0" presId="urn:microsoft.com/office/officeart/2005/8/layout/hProcess11"/>
    <dgm:cxn modelId="{152443DC-E3DA-4F17-927A-612636F0D79B}" srcId="{1F49B3C3-1138-4F44-AE2E-994563859739}" destId="{F547CB1E-F3CD-430A-87B3-2BDB5D9A7A5D}" srcOrd="1" destOrd="0" parTransId="{4BCEA8C1-D086-41AA-B3C0-CA5E8FD55930}" sibTransId="{D932EAB6-4E71-481E-A077-07BB2E810069}"/>
    <dgm:cxn modelId="{DEF3322E-0579-4CED-809E-4A1E1C0C088C}" type="presParOf" srcId="{5E0F8C6E-4C6C-4849-A82C-E112B299DA33}" destId="{C5B33E51-AEDB-4AB1-BF6E-4C63EB58CE0C}" srcOrd="0" destOrd="0" presId="urn:microsoft.com/office/officeart/2005/8/layout/hProcess11"/>
    <dgm:cxn modelId="{58040189-A362-4B1E-8D17-AA1A8BAC789E}" type="presParOf" srcId="{5E0F8C6E-4C6C-4849-A82C-E112B299DA33}" destId="{F2F816E5-CA60-44BE-B186-8E4ADB97633A}" srcOrd="1" destOrd="0" presId="urn:microsoft.com/office/officeart/2005/8/layout/hProcess11"/>
    <dgm:cxn modelId="{C697185D-1E09-4F83-927C-F9AB5E87E6AB}" type="presParOf" srcId="{F2F816E5-CA60-44BE-B186-8E4ADB97633A}" destId="{7FD5693E-1551-4138-ACAE-232368351251}" srcOrd="0" destOrd="0" presId="urn:microsoft.com/office/officeart/2005/8/layout/hProcess11"/>
    <dgm:cxn modelId="{E6D5657C-0A84-437B-9FF6-E54A4BACF368}" type="presParOf" srcId="{7FD5693E-1551-4138-ACAE-232368351251}" destId="{8997E79F-5393-49B7-AE78-B2F5C26979BB}" srcOrd="0" destOrd="0" presId="urn:microsoft.com/office/officeart/2005/8/layout/hProcess11"/>
    <dgm:cxn modelId="{CBE14398-36FF-4870-B283-26A621016991}" type="presParOf" srcId="{7FD5693E-1551-4138-ACAE-232368351251}" destId="{2E7A74BC-B5BB-438C-9767-ECFA0735A568}" srcOrd="1" destOrd="0" presId="urn:microsoft.com/office/officeart/2005/8/layout/hProcess11"/>
    <dgm:cxn modelId="{4B75AC8A-9BB2-4948-AB64-1049480A1A1D}" type="presParOf" srcId="{7FD5693E-1551-4138-ACAE-232368351251}" destId="{E1794ADC-6D73-4514-8052-BDCDA3733151}" srcOrd="2" destOrd="0" presId="urn:microsoft.com/office/officeart/2005/8/layout/hProcess11"/>
    <dgm:cxn modelId="{4E50A2E2-DF37-4D27-8D48-4D191BC10099}" type="presParOf" srcId="{F2F816E5-CA60-44BE-B186-8E4ADB97633A}" destId="{8EAEF6FF-C03A-4CFE-B4DF-D506E624936D}" srcOrd="1" destOrd="0" presId="urn:microsoft.com/office/officeart/2005/8/layout/hProcess11"/>
    <dgm:cxn modelId="{1354E97F-1C3E-4DF7-97AD-A4610107CF2A}" type="presParOf" srcId="{F2F816E5-CA60-44BE-B186-8E4ADB97633A}" destId="{D7A78791-51C5-4120-9656-E8DCBEA629C0}" srcOrd="2" destOrd="0" presId="urn:microsoft.com/office/officeart/2005/8/layout/hProcess11"/>
    <dgm:cxn modelId="{CC21FA12-553E-4E09-BEF3-C708698D99EF}" type="presParOf" srcId="{D7A78791-51C5-4120-9656-E8DCBEA629C0}" destId="{5636BB95-DF1A-491B-AD92-32C706456D80}" srcOrd="0" destOrd="0" presId="urn:microsoft.com/office/officeart/2005/8/layout/hProcess11"/>
    <dgm:cxn modelId="{C259BF6D-FD57-4F8D-93CE-C745B4D47576}" type="presParOf" srcId="{D7A78791-51C5-4120-9656-E8DCBEA629C0}" destId="{DE7BBC4B-B5E8-4058-B3F8-53CAD8672405}" srcOrd="1" destOrd="0" presId="urn:microsoft.com/office/officeart/2005/8/layout/hProcess11"/>
    <dgm:cxn modelId="{3BC3066F-D20E-45EA-8CD1-D88E3F8CD40A}" type="presParOf" srcId="{D7A78791-51C5-4120-9656-E8DCBEA629C0}" destId="{A0AF6BFA-5037-4A15-AC02-8501E6C36707}" srcOrd="2" destOrd="0" presId="urn:microsoft.com/office/officeart/2005/8/layout/hProcess11"/>
    <dgm:cxn modelId="{5F87F9D5-75F8-455A-93B6-AEB3B7A8F30B}" type="presParOf" srcId="{F2F816E5-CA60-44BE-B186-8E4ADB97633A}" destId="{8A171D5F-5BC4-4495-8369-8B2B9C0BD2D4}" srcOrd="3" destOrd="0" presId="urn:microsoft.com/office/officeart/2005/8/layout/hProcess11"/>
    <dgm:cxn modelId="{949A3598-B951-446E-AF91-B94441D25F48}" type="presParOf" srcId="{F2F816E5-CA60-44BE-B186-8E4ADB97633A}" destId="{52E52FDD-B879-4795-980E-2FA7957B759F}" srcOrd="4" destOrd="0" presId="urn:microsoft.com/office/officeart/2005/8/layout/hProcess11"/>
    <dgm:cxn modelId="{96204D17-84B2-4D08-94C9-CC8DCEBB3F99}" type="presParOf" srcId="{52E52FDD-B879-4795-980E-2FA7957B759F}" destId="{5EB81560-00C5-4ED3-B9E2-9F3B0F8D0EC0}" srcOrd="0" destOrd="0" presId="urn:microsoft.com/office/officeart/2005/8/layout/hProcess11"/>
    <dgm:cxn modelId="{D49A36DE-D8B5-4F88-A026-C7FC5F96C19E}" type="presParOf" srcId="{52E52FDD-B879-4795-980E-2FA7957B759F}" destId="{494ED744-93ED-4130-89A5-5C407F3D1190}" srcOrd="1" destOrd="0" presId="urn:microsoft.com/office/officeart/2005/8/layout/hProcess11"/>
    <dgm:cxn modelId="{FEEC8DEF-2E98-4F56-AC09-5E74BEB7BA4D}" type="presParOf" srcId="{52E52FDD-B879-4795-980E-2FA7957B759F}" destId="{F845C09C-2BD3-4F7A-A4B2-070517A5DF13}" srcOrd="2" destOrd="0" presId="urn:microsoft.com/office/officeart/2005/8/layout/hProcess11"/>
    <dgm:cxn modelId="{8C6BED87-2C59-4F32-B627-A0E04177EBB4}" type="presParOf" srcId="{F2F816E5-CA60-44BE-B186-8E4ADB97633A}" destId="{D0001070-53C4-4195-B78B-BF62EC2BB9DC}" srcOrd="5" destOrd="0" presId="urn:microsoft.com/office/officeart/2005/8/layout/hProcess11"/>
    <dgm:cxn modelId="{D797FC4D-8070-46F6-9012-83927A1A61CF}" type="presParOf" srcId="{F2F816E5-CA60-44BE-B186-8E4ADB97633A}" destId="{04FFF2D3-05FF-4B83-9360-CE2A44CC52AD}" srcOrd="6" destOrd="0" presId="urn:microsoft.com/office/officeart/2005/8/layout/hProcess11"/>
    <dgm:cxn modelId="{83E6EF21-C35E-49B0-801A-2877D7339D8C}" type="presParOf" srcId="{04FFF2D3-05FF-4B83-9360-CE2A44CC52AD}" destId="{A66A5B57-0179-4743-A153-7B7823D9A2AA}" srcOrd="0" destOrd="0" presId="urn:microsoft.com/office/officeart/2005/8/layout/hProcess11"/>
    <dgm:cxn modelId="{82B5A251-A29B-4331-8127-33C1F1D54FE5}" type="presParOf" srcId="{04FFF2D3-05FF-4B83-9360-CE2A44CC52AD}" destId="{84EBFB16-788D-4400-B98A-9836C85CCC71}" srcOrd="1" destOrd="0" presId="urn:microsoft.com/office/officeart/2005/8/layout/hProcess11"/>
    <dgm:cxn modelId="{4A4A999B-7460-41D0-A6DE-B2053BB850E4}" type="presParOf" srcId="{04FFF2D3-05FF-4B83-9360-CE2A44CC52AD}" destId="{63C8DAD7-53ED-46D7-B0FE-60912C5FA40C}" srcOrd="2" destOrd="0" presId="urn:microsoft.com/office/officeart/2005/8/layout/hProcess11"/>
    <dgm:cxn modelId="{057AE910-C371-489D-8618-28A0530F44EF}" type="presParOf" srcId="{F2F816E5-CA60-44BE-B186-8E4ADB97633A}" destId="{70EA264D-679A-4FCA-8EDB-1D3E24632DD8}" srcOrd="7" destOrd="0" presId="urn:microsoft.com/office/officeart/2005/8/layout/hProcess11"/>
    <dgm:cxn modelId="{AAA12029-CBC1-4A20-A14E-B2AEA35A9616}" type="presParOf" srcId="{F2F816E5-CA60-44BE-B186-8E4ADB97633A}" destId="{63A914E6-85F1-4095-8C22-7740926F2BDA}" srcOrd="8" destOrd="0" presId="urn:microsoft.com/office/officeart/2005/8/layout/hProcess11"/>
    <dgm:cxn modelId="{0EEC6FE9-4CBF-4CB3-8BD3-81DEB6B79AD7}" type="presParOf" srcId="{63A914E6-85F1-4095-8C22-7740926F2BDA}" destId="{34C6883B-34F5-4460-9DFC-F7BC4AE280BC}" srcOrd="0" destOrd="0" presId="urn:microsoft.com/office/officeart/2005/8/layout/hProcess11"/>
    <dgm:cxn modelId="{1891E2EF-D02A-461F-A23A-5196FB8204EA}" type="presParOf" srcId="{63A914E6-85F1-4095-8C22-7740926F2BDA}" destId="{616EB14C-FE0E-424C-B3FA-22FA07B910CB}" srcOrd="1" destOrd="0" presId="urn:microsoft.com/office/officeart/2005/8/layout/hProcess11"/>
    <dgm:cxn modelId="{29B3BBF5-3F82-4F5F-B120-3D7709BCAEBB}" type="presParOf" srcId="{63A914E6-85F1-4095-8C22-7740926F2BDA}" destId="{DFEFC215-5165-4C23-999E-364FEB90150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C9CE2-6F6F-4337-9DB5-42A0C6CD4205}" type="doc">
      <dgm:prSet loTypeId="urn:microsoft.com/office/officeart/2005/8/layout/hProcess11" loCatId="process" qsTypeId="urn:microsoft.com/office/officeart/2005/8/quickstyle/simple1" qsCatId="simple" csTypeId="urn:microsoft.com/office/officeart/2005/8/colors/accent1_2" csCatId="accent1" phldr="1"/>
      <dgm:spPr/>
    </dgm:pt>
    <dgm:pt modelId="{DC8BAF5A-5033-4204-83E9-90883EDE6F5E}">
      <dgm:prSet phldrT="[Text]"/>
      <dgm:spPr/>
      <dgm:t>
        <a:bodyPr/>
        <a:lstStyle/>
        <a:p>
          <a:r>
            <a:rPr lang="en-US" b="1" dirty="0" smtClean="0">
              <a:latin typeface="Garamond" panose="02020404030301010803" pitchFamily="18" charset="0"/>
            </a:rPr>
            <a:t>1998 CHAP Certification Board Established</a:t>
          </a:r>
          <a:endParaRPr lang="en-US" dirty="0"/>
        </a:p>
      </dgm:t>
    </dgm:pt>
    <dgm:pt modelId="{45F33276-3A8E-4215-9784-1A23DC2F0CA9}" type="parTrans" cxnId="{5536303C-4D58-44BA-BAE7-2443BC1AF956}">
      <dgm:prSet/>
      <dgm:spPr/>
      <dgm:t>
        <a:bodyPr/>
        <a:lstStyle/>
        <a:p>
          <a:endParaRPr lang="en-US"/>
        </a:p>
      </dgm:t>
    </dgm:pt>
    <dgm:pt modelId="{88B54526-8C75-455E-B794-C3E78C79A5F9}" type="sibTrans" cxnId="{5536303C-4D58-44BA-BAE7-2443BC1AF956}">
      <dgm:prSet/>
      <dgm:spPr/>
      <dgm:t>
        <a:bodyPr/>
        <a:lstStyle/>
        <a:p>
          <a:endParaRPr lang="en-US"/>
        </a:p>
      </dgm:t>
    </dgm:pt>
    <dgm:pt modelId="{5EB76D38-1B2D-44C1-8718-D5FC093D2789}">
      <dgm:prSet custT="1"/>
      <dgm:spPr/>
      <dgm:t>
        <a:bodyPr/>
        <a:lstStyle/>
        <a:p>
          <a:r>
            <a:rPr lang="en-US" sz="1400" b="1" dirty="0" smtClean="0">
              <a:latin typeface="Garamond" panose="02020404030301010803" pitchFamily="18" charset="0"/>
            </a:rPr>
            <a:t>2002  </a:t>
          </a:r>
          <a:r>
            <a:rPr lang="en-US" sz="1400" dirty="0" smtClean="0">
              <a:latin typeface="Garamond" panose="02020404030301010803" pitchFamily="18" charset="0"/>
            </a:rPr>
            <a:t>Standards amended to address dental health aides (including therapists).</a:t>
          </a:r>
          <a:endParaRPr lang="en-US" sz="1400" dirty="0">
            <a:latin typeface="Garamond" panose="02020404030301010803" pitchFamily="18" charset="0"/>
          </a:endParaRPr>
        </a:p>
      </dgm:t>
    </dgm:pt>
    <dgm:pt modelId="{4EA53A9B-B4CB-4E42-80E8-F7419D526F97}" type="parTrans" cxnId="{C9688C1D-009D-4089-9ADF-D99D6418CF09}">
      <dgm:prSet/>
      <dgm:spPr/>
      <dgm:t>
        <a:bodyPr/>
        <a:lstStyle/>
        <a:p>
          <a:endParaRPr lang="en-US"/>
        </a:p>
      </dgm:t>
    </dgm:pt>
    <dgm:pt modelId="{FD0EEF27-1AB6-48B7-86B4-BAF1DDA735B1}" type="sibTrans" cxnId="{C9688C1D-009D-4089-9ADF-D99D6418CF09}">
      <dgm:prSet/>
      <dgm:spPr/>
      <dgm:t>
        <a:bodyPr/>
        <a:lstStyle/>
        <a:p>
          <a:endParaRPr lang="en-US"/>
        </a:p>
      </dgm:t>
    </dgm:pt>
    <dgm:pt modelId="{24D7BFEC-FEDB-4ED6-ACDD-129160F70DCF}">
      <dgm:prSet custT="1"/>
      <dgm:spPr/>
      <dgm:t>
        <a:bodyPr/>
        <a:lstStyle/>
        <a:p>
          <a:r>
            <a:rPr lang="en-US" sz="1600" b="1" dirty="0" smtClean="0">
              <a:latin typeface="Garamond" panose="02020404030301010803" pitchFamily="18" charset="0"/>
            </a:rPr>
            <a:t>2005  </a:t>
          </a:r>
          <a:r>
            <a:rPr lang="en-US" sz="1600" dirty="0" smtClean="0">
              <a:latin typeface="Garamond" panose="02020404030301010803" pitchFamily="18" charset="0"/>
            </a:rPr>
            <a:t>First Dental Health Aides Certified</a:t>
          </a:r>
        </a:p>
      </dgm:t>
    </dgm:pt>
    <dgm:pt modelId="{7B97928D-131D-402F-8076-DE567F61EAA4}" type="parTrans" cxnId="{37A01DBA-7C73-469E-8E24-C87339380E97}">
      <dgm:prSet/>
      <dgm:spPr/>
      <dgm:t>
        <a:bodyPr/>
        <a:lstStyle/>
        <a:p>
          <a:endParaRPr lang="en-US"/>
        </a:p>
      </dgm:t>
    </dgm:pt>
    <dgm:pt modelId="{D0466A24-D827-4B33-A555-702DE209446B}" type="sibTrans" cxnId="{37A01DBA-7C73-469E-8E24-C87339380E97}">
      <dgm:prSet/>
      <dgm:spPr/>
      <dgm:t>
        <a:bodyPr/>
        <a:lstStyle/>
        <a:p>
          <a:endParaRPr lang="en-US"/>
        </a:p>
      </dgm:t>
    </dgm:pt>
    <dgm:pt modelId="{42AB56E7-AE74-42F1-AB1E-3D2BA6701BA7}">
      <dgm:prSet custT="1"/>
      <dgm:spPr/>
      <dgm:t>
        <a:bodyPr/>
        <a:lstStyle/>
        <a:p>
          <a:r>
            <a:rPr lang="en-US" sz="1400" b="1" dirty="0" smtClean="0">
              <a:latin typeface="Garamond" panose="02020404030301010803" pitchFamily="18" charset="0"/>
            </a:rPr>
            <a:t>2008</a:t>
          </a:r>
          <a:r>
            <a:rPr lang="en-US" sz="1400" dirty="0" smtClean="0">
              <a:latin typeface="Garamond" panose="02020404030301010803" pitchFamily="18" charset="0"/>
            </a:rPr>
            <a:t>  Standards amended to address behavioral health aides/practitioners</a:t>
          </a:r>
          <a:endParaRPr lang="en-US" sz="1400" dirty="0">
            <a:latin typeface="Garamond" panose="02020404030301010803" pitchFamily="18" charset="0"/>
          </a:endParaRPr>
        </a:p>
      </dgm:t>
    </dgm:pt>
    <dgm:pt modelId="{42CF7BC2-0A3D-496D-A8B7-7B63F7755C8F}" type="parTrans" cxnId="{FCD1BACD-E9FE-4434-B1BD-DBE5C0D043FC}">
      <dgm:prSet/>
      <dgm:spPr/>
      <dgm:t>
        <a:bodyPr/>
        <a:lstStyle/>
        <a:p>
          <a:endParaRPr lang="en-US"/>
        </a:p>
      </dgm:t>
    </dgm:pt>
    <dgm:pt modelId="{DF20169A-F2AF-4EF6-8B94-F8C66816F9BC}" type="sibTrans" cxnId="{FCD1BACD-E9FE-4434-B1BD-DBE5C0D043FC}">
      <dgm:prSet/>
      <dgm:spPr/>
      <dgm:t>
        <a:bodyPr/>
        <a:lstStyle/>
        <a:p>
          <a:endParaRPr lang="en-US"/>
        </a:p>
      </dgm:t>
    </dgm:pt>
    <dgm:pt modelId="{9E89B9C4-94FA-4937-BB61-719684DB71C7}">
      <dgm:prSet custT="1"/>
      <dgm:spPr/>
      <dgm:t>
        <a:bodyPr/>
        <a:lstStyle/>
        <a:p>
          <a:r>
            <a:rPr lang="en-US" sz="1400" b="1" dirty="0" smtClean="0">
              <a:latin typeface="Garamond" panose="02020404030301010803" pitchFamily="18" charset="0"/>
            </a:rPr>
            <a:t>2009  </a:t>
          </a:r>
          <a:r>
            <a:rPr lang="en-US" sz="1400" dirty="0" smtClean="0">
              <a:latin typeface="Garamond" panose="02020404030301010803" pitchFamily="18" charset="0"/>
            </a:rPr>
            <a:t>First Behavioral Health Aides Certified</a:t>
          </a:r>
        </a:p>
      </dgm:t>
    </dgm:pt>
    <dgm:pt modelId="{7908FAC6-26A0-4671-9925-D7DE79702DF6}" type="parTrans" cxnId="{8ECB8274-E5F9-4AA0-A825-BE8DDBD80A50}">
      <dgm:prSet/>
      <dgm:spPr/>
      <dgm:t>
        <a:bodyPr/>
        <a:lstStyle/>
        <a:p>
          <a:endParaRPr lang="en-US"/>
        </a:p>
      </dgm:t>
    </dgm:pt>
    <dgm:pt modelId="{5C8453D1-D01C-4A6F-97AF-1EA765C66DDA}" type="sibTrans" cxnId="{8ECB8274-E5F9-4AA0-A825-BE8DDBD80A50}">
      <dgm:prSet/>
      <dgm:spPr/>
      <dgm:t>
        <a:bodyPr/>
        <a:lstStyle/>
        <a:p>
          <a:endParaRPr lang="en-US"/>
        </a:p>
      </dgm:t>
    </dgm:pt>
    <dgm:pt modelId="{E455CFCB-FB0F-4EEF-BEF0-5F820B83AC98}" type="pres">
      <dgm:prSet presAssocID="{158C9CE2-6F6F-4337-9DB5-42A0C6CD4205}" presName="Name0" presStyleCnt="0">
        <dgm:presLayoutVars>
          <dgm:dir/>
          <dgm:resizeHandles val="exact"/>
        </dgm:presLayoutVars>
      </dgm:prSet>
      <dgm:spPr/>
    </dgm:pt>
    <dgm:pt modelId="{B086E5A2-FE58-4C8F-8B1E-F6C6A0FBFAD5}" type="pres">
      <dgm:prSet presAssocID="{158C9CE2-6F6F-4337-9DB5-42A0C6CD4205}" presName="arrow" presStyleLbl="bgShp" presStyleIdx="0" presStyleCnt="1"/>
      <dgm:spPr/>
    </dgm:pt>
    <dgm:pt modelId="{D0C144BE-5727-4F29-9892-6E8A9631213E}" type="pres">
      <dgm:prSet presAssocID="{158C9CE2-6F6F-4337-9DB5-42A0C6CD4205}" presName="points" presStyleCnt="0"/>
      <dgm:spPr/>
    </dgm:pt>
    <dgm:pt modelId="{AC1E1E53-7DE5-4EFD-A468-BD33DFCE6C0E}" type="pres">
      <dgm:prSet presAssocID="{DC8BAF5A-5033-4204-83E9-90883EDE6F5E}" presName="compositeA" presStyleCnt="0"/>
      <dgm:spPr/>
    </dgm:pt>
    <dgm:pt modelId="{A9BCEEA8-E2A9-4232-961B-801C00EED44F}" type="pres">
      <dgm:prSet presAssocID="{DC8BAF5A-5033-4204-83E9-90883EDE6F5E}" presName="textA" presStyleLbl="revTx" presStyleIdx="0" presStyleCnt="5">
        <dgm:presLayoutVars>
          <dgm:bulletEnabled val="1"/>
        </dgm:presLayoutVars>
      </dgm:prSet>
      <dgm:spPr/>
      <dgm:t>
        <a:bodyPr/>
        <a:lstStyle/>
        <a:p>
          <a:endParaRPr lang="en-US"/>
        </a:p>
      </dgm:t>
    </dgm:pt>
    <dgm:pt modelId="{61CBA928-DC7A-475A-9E86-2BE77A3B023A}" type="pres">
      <dgm:prSet presAssocID="{DC8BAF5A-5033-4204-83E9-90883EDE6F5E}" presName="circleA" presStyleLbl="node1" presStyleIdx="0" presStyleCnt="5"/>
      <dgm:spPr/>
    </dgm:pt>
    <dgm:pt modelId="{1F829AAE-9A33-4631-BAD3-B193D0B224B1}" type="pres">
      <dgm:prSet presAssocID="{DC8BAF5A-5033-4204-83E9-90883EDE6F5E}" presName="spaceA" presStyleCnt="0"/>
      <dgm:spPr/>
    </dgm:pt>
    <dgm:pt modelId="{1983C33A-F593-4D95-9A68-AE952A062DF8}" type="pres">
      <dgm:prSet presAssocID="{88B54526-8C75-455E-B794-C3E78C79A5F9}" presName="space" presStyleCnt="0"/>
      <dgm:spPr/>
    </dgm:pt>
    <dgm:pt modelId="{B58C3676-DC4F-47EE-82A4-7931F20D9EC2}" type="pres">
      <dgm:prSet presAssocID="{5EB76D38-1B2D-44C1-8718-D5FC093D2789}" presName="compositeB" presStyleCnt="0"/>
      <dgm:spPr/>
    </dgm:pt>
    <dgm:pt modelId="{0CBE0CB7-1325-42F0-A3E1-6F6846B92790}" type="pres">
      <dgm:prSet presAssocID="{5EB76D38-1B2D-44C1-8718-D5FC093D2789}" presName="textB" presStyleLbl="revTx" presStyleIdx="1" presStyleCnt="5">
        <dgm:presLayoutVars>
          <dgm:bulletEnabled val="1"/>
        </dgm:presLayoutVars>
      </dgm:prSet>
      <dgm:spPr/>
      <dgm:t>
        <a:bodyPr/>
        <a:lstStyle/>
        <a:p>
          <a:endParaRPr lang="en-US"/>
        </a:p>
      </dgm:t>
    </dgm:pt>
    <dgm:pt modelId="{A77D1313-D278-4872-B0FB-E82A52FACAD7}" type="pres">
      <dgm:prSet presAssocID="{5EB76D38-1B2D-44C1-8718-D5FC093D2789}" presName="circleB" presStyleLbl="node1" presStyleIdx="1" presStyleCnt="5"/>
      <dgm:spPr/>
    </dgm:pt>
    <dgm:pt modelId="{27B37F3B-70D2-4DCB-9CE1-980C376F7895}" type="pres">
      <dgm:prSet presAssocID="{5EB76D38-1B2D-44C1-8718-D5FC093D2789}" presName="spaceB" presStyleCnt="0"/>
      <dgm:spPr/>
    </dgm:pt>
    <dgm:pt modelId="{8DE0AABE-3B84-4AF5-8AF8-DFCBD658D34A}" type="pres">
      <dgm:prSet presAssocID="{FD0EEF27-1AB6-48B7-86B4-BAF1DDA735B1}" presName="space" presStyleCnt="0"/>
      <dgm:spPr/>
    </dgm:pt>
    <dgm:pt modelId="{DCE39C92-7D71-42E0-A1A8-36A6B1277298}" type="pres">
      <dgm:prSet presAssocID="{24D7BFEC-FEDB-4ED6-ACDD-129160F70DCF}" presName="compositeA" presStyleCnt="0"/>
      <dgm:spPr/>
    </dgm:pt>
    <dgm:pt modelId="{790DB692-0EB6-40F8-BF25-5995B522238C}" type="pres">
      <dgm:prSet presAssocID="{24D7BFEC-FEDB-4ED6-ACDD-129160F70DCF}" presName="textA" presStyleLbl="revTx" presStyleIdx="2" presStyleCnt="5">
        <dgm:presLayoutVars>
          <dgm:bulletEnabled val="1"/>
        </dgm:presLayoutVars>
      </dgm:prSet>
      <dgm:spPr/>
      <dgm:t>
        <a:bodyPr/>
        <a:lstStyle/>
        <a:p>
          <a:endParaRPr lang="en-US"/>
        </a:p>
      </dgm:t>
    </dgm:pt>
    <dgm:pt modelId="{67F93221-31B5-454A-AB96-2233C931F14A}" type="pres">
      <dgm:prSet presAssocID="{24D7BFEC-FEDB-4ED6-ACDD-129160F70DCF}" presName="circleA" presStyleLbl="node1" presStyleIdx="2" presStyleCnt="5"/>
      <dgm:spPr/>
    </dgm:pt>
    <dgm:pt modelId="{39ADCD52-37B2-4906-A24D-571E62D85743}" type="pres">
      <dgm:prSet presAssocID="{24D7BFEC-FEDB-4ED6-ACDD-129160F70DCF}" presName="spaceA" presStyleCnt="0"/>
      <dgm:spPr/>
    </dgm:pt>
    <dgm:pt modelId="{9DC60706-7D61-4882-A883-D1E83EA8483C}" type="pres">
      <dgm:prSet presAssocID="{D0466A24-D827-4B33-A555-702DE209446B}" presName="space" presStyleCnt="0"/>
      <dgm:spPr/>
    </dgm:pt>
    <dgm:pt modelId="{56E74D59-F612-4ACC-8F9A-D31FC7A8D602}" type="pres">
      <dgm:prSet presAssocID="{42AB56E7-AE74-42F1-AB1E-3D2BA6701BA7}" presName="compositeB" presStyleCnt="0"/>
      <dgm:spPr/>
    </dgm:pt>
    <dgm:pt modelId="{3E6BB8D7-90C5-405F-8EAE-C88A859CC057}" type="pres">
      <dgm:prSet presAssocID="{42AB56E7-AE74-42F1-AB1E-3D2BA6701BA7}" presName="textB" presStyleLbl="revTx" presStyleIdx="3" presStyleCnt="5">
        <dgm:presLayoutVars>
          <dgm:bulletEnabled val="1"/>
        </dgm:presLayoutVars>
      </dgm:prSet>
      <dgm:spPr/>
      <dgm:t>
        <a:bodyPr/>
        <a:lstStyle/>
        <a:p>
          <a:endParaRPr lang="en-US"/>
        </a:p>
      </dgm:t>
    </dgm:pt>
    <dgm:pt modelId="{D921CAD4-7D61-4011-B69E-D8407DACFA6E}" type="pres">
      <dgm:prSet presAssocID="{42AB56E7-AE74-42F1-AB1E-3D2BA6701BA7}" presName="circleB" presStyleLbl="node1" presStyleIdx="3" presStyleCnt="5"/>
      <dgm:spPr/>
    </dgm:pt>
    <dgm:pt modelId="{8FF737E5-2A3F-4530-B440-14735107CED1}" type="pres">
      <dgm:prSet presAssocID="{42AB56E7-AE74-42F1-AB1E-3D2BA6701BA7}" presName="spaceB" presStyleCnt="0"/>
      <dgm:spPr/>
    </dgm:pt>
    <dgm:pt modelId="{61A399BD-0FA1-4BA5-B85E-C7540D7737AD}" type="pres">
      <dgm:prSet presAssocID="{DF20169A-F2AF-4EF6-8B94-F8C66816F9BC}" presName="space" presStyleCnt="0"/>
      <dgm:spPr/>
    </dgm:pt>
    <dgm:pt modelId="{74BCB53B-B7D3-4200-99B6-CCD1EB8EB042}" type="pres">
      <dgm:prSet presAssocID="{9E89B9C4-94FA-4937-BB61-719684DB71C7}" presName="compositeA" presStyleCnt="0"/>
      <dgm:spPr/>
    </dgm:pt>
    <dgm:pt modelId="{8F5C5083-A845-4136-8D25-A8A45D76FB8D}" type="pres">
      <dgm:prSet presAssocID="{9E89B9C4-94FA-4937-BB61-719684DB71C7}" presName="textA" presStyleLbl="revTx" presStyleIdx="4" presStyleCnt="5">
        <dgm:presLayoutVars>
          <dgm:bulletEnabled val="1"/>
        </dgm:presLayoutVars>
      </dgm:prSet>
      <dgm:spPr/>
      <dgm:t>
        <a:bodyPr/>
        <a:lstStyle/>
        <a:p>
          <a:endParaRPr lang="en-US"/>
        </a:p>
      </dgm:t>
    </dgm:pt>
    <dgm:pt modelId="{57B93E7D-5C24-40D5-BE1B-2363668B070B}" type="pres">
      <dgm:prSet presAssocID="{9E89B9C4-94FA-4937-BB61-719684DB71C7}" presName="circleA" presStyleLbl="node1" presStyleIdx="4" presStyleCnt="5"/>
      <dgm:spPr/>
    </dgm:pt>
    <dgm:pt modelId="{3668356C-7DA9-4951-A70A-50E4F9053FB2}" type="pres">
      <dgm:prSet presAssocID="{9E89B9C4-94FA-4937-BB61-719684DB71C7}" presName="spaceA" presStyleCnt="0"/>
      <dgm:spPr/>
    </dgm:pt>
  </dgm:ptLst>
  <dgm:cxnLst>
    <dgm:cxn modelId="{7D8CDFC7-DB9F-4CB7-B9E5-5092E5F86692}" type="presOf" srcId="{DC8BAF5A-5033-4204-83E9-90883EDE6F5E}" destId="{A9BCEEA8-E2A9-4232-961B-801C00EED44F}" srcOrd="0" destOrd="0" presId="urn:microsoft.com/office/officeart/2005/8/layout/hProcess11"/>
    <dgm:cxn modelId="{1FFA9D27-D0C9-4C37-BF27-E448293DA6EC}" type="presOf" srcId="{24D7BFEC-FEDB-4ED6-ACDD-129160F70DCF}" destId="{790DB692-0EB6-40F8-BF25-5995B522238C}" srcOrd="0" destOrd="0" presId="urn:microsoft.com/office/officeart/2005/8/layout/hProcess11"/>
    <dgm:cxn modelId="{8ECB8274-E5F9-4AA0-A825-BE8DDBD80A50}" srcId="{158C9CE2-6F6F-4337-9DB5-42A0C6CD4205}" destId="{9E89B9C4-94FA-4937-BB61-719684DB71C7}" srcOrd="4" destOrd="0" parTransId="{7908FAC6-26A0-4671-9925-D7DE79702DF6}" sibTransId="{5C8453D1-D01C-4A6F-97AF-1EA765C66DDA}"/>
    <dgm:cxn modelId="{81F52D73-B8E5-4D41-BE39-7254DF5D0FA0}" type="presOf" srcId="{42AB56E7-AE74-42F1-AB1E-3D2BA6701BA7}" destId="{3E6BB8D7-90C5-405F-8EAE-C88A859CC057}" srcOrd="0" destOrd="0" presId="urn:microsoft.com/office/officeart/2005/8/layout/hProcess11"/>
    <dgm:cxn modelId="{5536303C-4D58-44BA-BAE7-2443BC1AF956}" srcId="{158C9CE2-6F6F-4337-9DB5-42A0C6CD4205}" destId="{DC8BAF5A-5033-4204-83E9-90883EDE6F5E}" srcOrd="0" destOrd="0" parTransId="{45F33276-3A8E-4215-9784-1A23DC2F0CA9}" sibTransId="{88B54526-8C75-455E-B794-C3E78C79A5F9}"/>
    <dgm:cxn modelId="{C9688C1D-009D-4089-9ADF-D99D6418CF09}" srcId="{158C9CE2-6F6F-4337-9DB5-42A0C6CD4205}" destId="{5EB76D38-1B2D-44C1-8718-D5FC093D2789}" srcOrd="1" destOrd="0" parTransId="{4EA53A9B-B4CB-4E42-80E8-F7419D526F97}" sibTransId="{FD0EEF27-1AB6-48B7-86B4-BAF1DDA735B1}"/>
    <dgm:cxn modelId="{8D81BFC4-8FB0-4D3D-9341-EC83EE8834B6}" type="presOf" srcId="{5EB76D38-1B2D-44C1-8718-D5FC093D2789}" destId="{0CBE0CB7-1325-42F0-A3E1-6F6846B92790}" srcOrd="0" destOrd="0" presId="urn:microsoft.com/office/officeart/2005/8/layout/hProcess11"/>
    <dgm:cxn modelId="{7637FBDC-79DA-4A85-858F-F50388E2A875}" type="presOf" srcId="{158C9CE2-6F6F-4337-9DB5-42A0C6CD4205}" destId="{E455CFCB-FB0F-4EEF-BEF0-5F820B83AC98}" srcOrd="0" destOrd="0" presId="urn:microsoft.com/office/officeart/2005/8/layout/hProcess11"/>
    <dgm:cxn modelId="{37A01DBA-7C73-469E-8E24-C87339380E97}" srcId="{158C9CE2-6F6F-4337-9DB5-42A0C6CD4205}" destId="{24D7BFEC-FEDB-4ED6-ACDD-129160F70DCF}" srcOrd="2" destOrd="0" parTransId="{7B97928D-131D-402F-8076-DE567F61EAA4}" sibTransId="{D0466A24-D827-4B33-A555-702DE209446B}"/>
    <dgm:cxn modelId="{FCD1BACD-E9FE-4434-B1BD-DBE5C0D043FC}" srcId="{158C9CE2-6F6F-4337-9DB5-42A0C6CD4205}" destId="{42AB56E7-AE74-42F1-AB1E-3D2BA6701BA7}" srcOrd="3" destOrd="0" parTransId="{42CF7BC2-0A3D-496D-A8B7-7B63F7755C8F}" sibTransId="{DF20169A-F2AF-4EF6-8B94-F8C66816F9BC}"/>
    <dgm:cxn modelId="{9C8203A4-F66A-447C-87E0-8AB43DC5AF38}" type="presOf" srcId="{9E89B9C4-94FA-4937-BB61-719684DB71C7}" destId="{8F5C5083-A845-4136-8D25-A8A45D76FB8D}" srcOrd="0" destOrd="0" presId="urn:microsoft.com/office/officeart/2005/8/layout/hProcess11"/>
    <dgm:cxn modelId="{5BE74BEE-E258-4FB3-AA3D-3D7E92C26D2D}" type="presParOf" srcId="{E455CFCB-FB0F-4EEF-BEF0-5F820B83AC98}" destId="{B086E5A2-FE58-4C8F-8B1E-F6C6A0FBFAD5}" srcOrd="0" destOrd="0" presId="urn:microsoft.com/office/officeart/2005/8/layout/hProcess11"/>
    <dgm:cxn modelId="{8EFFABBD-03E2-4065-8BE6-793999E2A96F}" type="presParOf" srcId="{E455CFCB-FB0F-4EEF-BEF0-5F820B83AC98}" destId="{D0C144BE-5727-4F29-9892-6E8A9631213E}" srcOrd="1" destOrd="0" presId="urn:microsoft.com/office/officeart/2005/8/layout/hProcess11"/>
    <dgm:cxn modelId="{BCC601FC-D486-4618-8B77-5ED8A4C59AD3}" type="presParOf" srcId="{D0C144BE-5727-4F29-9892-6E8A9631213E}" destId="{AC1E1E53-7DE5-4EFD-A468-BD33DFCE6C0E}" srcOrd="0" destOrd="0" presId="urn:microsoft.com/office/officeart/2005/8/layout/hProcess11"/>
    <dgm:cxn modelId="{D88D5E5F-13BC-471A-A154-DDA99530F0E0}" type="presParOf" srcId="{AC1E1E53-7DE5-4EFD-A468-BD33DFCE6C0E}" destId="{A9BCEEA8-E2A9-4232-961B-801C00EED44F}" srcOrd="0" destOrd="0" presId="urn:microsoft.com/office/officeart/2005/8/layout/hProcess11"/>
    <dgm:cxn modelId="{4C77470C-2FD4-4D30-89FA-75FB44558A3B}" type="presParOf" srcId="{AC1E1E53-7DE5-4EFD-A468-BD33DFCE6C0E}" destId="{61CBA928-DC7A-475A-9E86-2BE77A3B023A}" srcOrd="1" destOrd="0" presId="urn:microsoft.com/office/officeart/2005/8/layout/hProcess11"/>
    <dgm:cxn modelId="{4F800A7A-31F9-4905-B85B-1CA72550054C}" type="presParOf" srcId="{AC1E1E53-7DE5-4EFD-A468-BD33DFCE6C0E}" destId="{1F829AAE-9A33-4631-BAD3-B193D0B224B1}" srcOrd="2" destOrd="0" presId="urn:microsoft.com/office/officeart/2005/8/layout/hProcess11"/>
    <dgm:cxn modelId="{910A757C-FE54-4121-8401-3455BBA1B7D6}" type="presParOf" srcId="{D0C144BE-5727-4F29-9892-6E8A9631213E}" destId="{1983C33A-F593-4D95-9A68-AE952A062DF8}" srcOrd="1" destOrd="0" presId="urn:microsoft.com/office/officeart/2005/8/layout/hProcess11"/>
    <dgm:cxn modelId="{F98232EB-3058-46EE-8AE5-307A4D09CDE2}" type="presParOf" srcId="{D0C144BE-5727-4F29-9892-6E8A9631213E}" destId="{B58C3676-DC4F-47EE-82A4-7931F20D9EC2}" srcOrd="2" destOrd="0" presId="urn:microsoft.com/office/officeart/2005/8/layout/hProcess11"/>
    <dgm:cxn modelId="{EBA26C75-4C27-434F-9AE8-1215AD8D8FA4}" type="presParOf" srcId="{B58C3676-DC4F-47EE-82A4-7931F20D9EC2}" destId="{0CBE0CB7-1325-42F0-A3E1-6F6846B92790}" srcOrd="0" destOrd="0" presId="urn:microsoft.com/office/officeart/2005/8/layout/hProcess11"/>
    <dgm:cxn modelId="{2B2DC69F-22AE-40D4-8564-D2A91D9C987D}" type="presParOf" srcId="{B58C3676-DC4F-47EE-82A4-7931F20D9EC2}" destId="{A77D1313-D278-4872-B0FB-E82A52FACAD7}" srcOrd="1" destOrd="0" presId="urn:microsoft.com/office/officeart/2005/8/layout/hProcess11"/>
    <dgm:cxn modelId="{27D061B6-C733-46BE-9C39-7F90D7F0EC2C}" type="presParOf" srcId="{B58C3676-DC4F-47EE-82A4-7931F20D9EC2}" destId="{27B37F3B-70D2-4DCB-9CE1-980C376F7895}" srcOrd="2" destOrd="0" presId="urn:microsoft.com/office/officeart/2005/8/layout/hProcess11"/>
    <dgm:cxn modelId="{C364FC69-CD70-4E5B-BFC9-2C692A7D1021}" type="presParOf" srcId="{D0C144BE-5727-4F29-9892-6E8A9631213E}" destId="{8DE0AABE-3B84-4AF5-8AF8-DFCBD658D34A}" srcOrd="3" destOrd="0" presId="urn:microsoft.com/office/officeart/2005/8/layout/hProcess11"/>
    <dgm:cxn modelId="{A04E5FE4-FAFB-43C4-9E2E-4DBA990B6ADD}" type="presParOf" srcId="{D0C144BE-5727-4F29-9892-6E8A9631213E}" destId="{DCE39C92-7D71-42E0-A1A8-36A6B1277298}" srcOrd="4" destOrd="0" presId="urn:microsoft.com/office/officeart/2005/8/layout/hProcess11"/>
    <dgm:cxn modelId="{3F4564D1-F662-48C0-9B94-AE44970D136A}" type="presParOf" srcId="{DCE39C92-7D71-42E0-A1A8-36A6B1277298}" destId="{790DB692-0EB6-40F8-BF25-5995B522238C}" srcOrd="0" destOrd="0" presId="urn:microsoft.com/office/officeart/2005/8/layout/hProcess11"/>
    <dgm:cxn modelId="{ED0DE16A-5A6D-43D2-9FE5-5AC6B1D7E896}" type="presParOf" srcId="{DCE39C92-7D71-42E0-A1A8-36A6B1277298}" destId="{67F93221-31B5-454A-AB96-2233C931F14A}" srcOrd="1" destOrd="0" presId="urn:microsoft.com/office/officeart/2005/8/layout/hProcess11"/>
    <dgm:cxn modelId="{F6BE32DA-7E17-48BA-8961-BA101D94821D}" type="presParOf" srcId="{DCE39C92-7D71-42E0-A1A8-36A6B1277298}" destId="{39ADCD52-37B2-4906-A24D-571E62D85743}" srcOrd="2" destOrd="0" presId="urn:microsoft.com/office/officeart/2005/8/layout/hProcess11"/>
    <dgm:cxn modelId="{46A81678-4498-4BB1-BC4C-17224CC51D32}" type="presParOf" srcId="{D0C144BE-5727-4F29-9892-6E8A9631213E}" destId="{9DC60706-7D61-4882-A883-D1E83EA8483C}" srcOrd="5" destOrd="0" presId="urn:microsoft.com/office/officeart/2005/8/layout/hProcess11"/>
    <dgm:cxn modelId="{93A04479-84B5-418A-97BE-D0FE0E393D8F}" type="presParOf" srcId="{D0C144BE-5727-4F29-9892-6E8A9631213E}" destId="{56E74D59-F612-4ACC-8F9A-D31FC7A8D602}" srcOrd="6" destOrd="0" presId="urn:microsoft.com/office/officeart/2005/8/layout/hProcess11"/>
    <dgm:cxn modelId="{AE034D4C-7A1C-4B17-95EF-35D0DA584995}" type="presParOf" srcId="{56E74D59-F612-4ACC-8F9A-D31FC7A8D602}" destId="{3E6BB8D7-90C5-405F-8EAE-C88A859CC057}" srcOrd="0" destOrd="0" presId="urn:microsoft.com/office/officeart/2005/8/layout/hProcess11"/>
    <dgm:cxn modelId="{D2DC94AD-2316-4080-8C6A-C81DB4768025}" type="presParOf" srcId="{56E74D59-F612-4ACC-8F9A-D31FC7A8D602}" destId="{D921CAD4-7D61-4011-B69E-D8407DACFA6E}" srcOrd="1" destOrd="0" presId="urn:microsoft.com/office/officeart/2005/8/layout/hProcess11"/>
    <dgm:cxn modelId="{8C6F231B-032B-4B65-BA3A-C1FA3170745B}" type="presParOf" srcId="{56E74D59-F612-4ACC-8F9A-D31FC7A8D602}" destId="{8FF737E5-2A3F-4530-B440-14735107CED1}" srcOrd="2" destOrd="0" presId="urn:microsoft.com/office/officeart/2005/8/layout/hProcess11"/>
    <dgm:cxn modelId="{2939E030-9662-4CA3-83EF-20CCD8F154DB}" type="presParOf" srcId="{D0C144BE-5727-4F29-9892-6E8A9631213E}" destId="{61A399BD-0FA1-4BA5-B85E-C7540D7737AD}" srcOrd="7" destOrd="0" presId="urn:microsoft.com/office/officeart/2005/8/layout/hProcess11"/>
    <dgm:cxn modelId="{4F2CB32C-71CA-46BD-BE22-D3E13B47D1C7}" type="presParOf" srcId="{D0C144BE-5727-4F29-9892-6E8A9631213E}" destId="{74BCB53B-B7D3-4200-99B6-CCD1EB8EB042}" srcOrd="8" destOrd="0" presId="urn:microsoft.com/office/officeart/2005/8/layout/hProcess11"/>
    <dgm:cxn modelId="{F1D2FA9F-DCEF-48DD-8F80-CBE60C015FD9}" type="presParOf" srcId="{74BCB53B-B7D3-4200-99B6-CCD1EB8EB042}" destId="{8F5C5083-A845-4136-8D25-A8A45D76FB8D}" srcOrd="0" destOrd="0" presId="urn:microsoft.com/office/officeart/2005/8/layout/hProcess11"/>
    <dgm:cxn modelId="{8971C602-EB2E-493A-AF40-8A4D65AA89AE}" type="presParOf" srcId="{74BCB53B-B7D3-4200-99B6-CCD1EB8EB042}" destId="{57B93E7D-5C24-40D5-BE1B-2363668B070B}" srcOrd="1" destOrd="0" presId="urn:microsoft.com/office/officeart/2005/8/layout/hProcess11"/>
    <dgm:cxn modelId="{9BA169EE-577F-4949-97C0-0A486C6C6933}" type="presParOf" srcId="{74BCB53B-B7D3-4200-99B6-CCD1EB8EB042}" destId="{3668356C-7DA9-4951-A70A-50E4F9053FB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0EBDF-504B-5E47-ADCF-5EA83CFA1AB8}" type="doc">
      <dgm:prSet loTypeId="urn:microsoft.com/office/officeart/2005/8/layout/lProcess2" loCatId="" qsTypeId="urn:microsoft.com/office/officeart/2005/8/quickstyle/simple4" qsCatId="simple" csTypeId="urn:microsoft.com/office/officeart/2005/8/colors/accent1_2" csCatId="accent1" phldr="1"/>
      <dgm:spPr/>
      <dgm:t>
        <a:bodyPr/>
        <a:lstStyle/>
        <a:p>
          <a:endParaRPr lang="en-US"/>
        </a:p>
      </dgm:t>
    </dgm:pt>
    <dgm:pt modelId="{1C42F63B-48A2-D74F-B7A9-215F7C43F4ED}">
      <dgm:prSet phldrT="[Text]" custT="1"/>
      <dgm:spPr>
        <a:solidFill>
          <a:schemeClr val="bg1"/>
        </a:solidFill>
      </dgm:spPr>
      <dgm:t>
        <a:bodyPr/>
        <a:lstStyle/>
        <a:p>
          <a:r>
            <a:rPr lang="en-US" sz="4400" dirty="0" smtClean="0"/>
            <a:t>DHAT</a:t>
          </a:r>
          <a:endParaRPr lang="en-US" sz="4400" dirty="0"/>
        </a:p>
      </dgm:t>
    </dgm:pt>
    <dgm:pt modelId="{FBFFB8F4-6F58-8149-8F8B-12ECB3480197}" type="parTrans" cxnId="{E0A08B4F-EE12-7A4B-9B7D-D271554F275B}">
      <dgm:prSet/>
      <dgm:spPr/>
      <dgm:t>
        <a:bodyPr/>
        <a:lstStyle/>
        <a:p>
          <a:endParaRPr lang="en-US"/>
        </a:p>
      </dgm:t>
    </dgm:pt>
    <dgm:pt modelId="{6858B889-9A38-6841-BFC7-98487951E55B}" type="sibTrans" cxnId="{E0A08B4F-EE12-7A4B-9B7D-D271554F275B}">
      <dgm:prSet/>
      <dgm:spPr/>
      <dgm:t>
        <a:bodyPr/>
        <a:lstStyle/>
        <a:p>
          <a:endParaRPr lang="en-US"/>
        </a:p>
      </dgm:t>
    </dgm:pt>
    <dgm:pt modelId="{B8CF4CB2-F176-A340-911F-5BAA2DD3E72D}">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aseline="0" dirty="0" smtClean="0">
              <a:solidFill>
                <a:schemeClr val="tx1"/>
              </a:solidFill>
            </a:rPr>
            <a:t>Limited scope, 46 procedures</a:t>
          </a:r>
          <a:endParaRPr lang="en-US" sz="1800" baseline="0" dirty="0">
            <a:solidFill>
              <a:schemeClr val="tx1"/>
            </a:solidFill>
          </a:endParaRPr>
        </a:p>
      </dgm:t>
    </dgm:pt>
    <dgm:pt modelId="{296A0521-FF56-A249-86C4-A85D391E1CC9}" type="parTrans" cxnId="{620DF4A1-4BFD-8044-A620-32CF19CB0B55}">
      <dgm:prSet/>
      <dgm:spPr/>
      <dgm:t>
        <a:bodyPr/>
        <a:lstStyle/>
        <a:p>
          <a:endParaRPr lang="en-US"/>
        </a:p>
      </dgm:t>
    </dgm:pt>
    <dgm:pt modelId="{923B1F00-D4F9-E543-B9A1-FB83840B4997}" type="sibTrans" cxnId="{620DF4A1-4BFD-8044-A620-32CF19CB0B55}">
      <dgm:prSet/>
      <dgm:spPr/>
      <dgm:t>
        <a:bodyPr/>
        <a:lstStyle/>
        <a:p>
          <a:endParaRPr lang="en-US"/>
        </a:p>
      </dgm:t>
    </dgm:pt>
    <dgm:pt modelId="{09F52592-CD3C-6041-A8D6-D4ED8A7316FE}">
      <dgm:prSet phldrT="[Text]" custT="1"/>
      <dgm:spPr>
        <a:solidFill>
          <a:schemeClr val="bg1"/>
        </a:solidFill>
      </dgm:spPr>
      <dgm:t>
        <a:bodyPr/>
        <a:lstStyle/>
        <a:p>
          <a:r>
            <a:rPr lang="en-US" sz="4400" dirty="0" smtClean="0"/>
            <a:t>DENTIST</a:t>
          </a:r>
          <a:endParaRPr lang="en-US" sz="4400" dirty="0"/>
        </a:p>
      </dgm:t>
    </dgm:pt>
    <dgm:pt modelId="{4B49EB6D-0FD5-A94E-A7B8-ED504DF86628}" type="parTrans" cxnId="{507211B2-6134-174A-8379-024A977B11D3}">
      <dgm:prSet/>
      <dgm:spPr/>
      <dgm:t>
        <a:bodyPr/>
        <a:lstStyle/>
        <a:p>
          <a:endParaRPr lang="en-US"/>
        </a:p>
      </dgm:t>
    </dgm:pt>
    <dgm:pt modelId="{3C3FA4D4-E7C2-D74E-AB83-4273A15E5F08}" type="sibTrans" cxnId="{507211B2-6134-174A-8379-024A977B11D3}">
      <dgm:prSet/>
      <dgm:spPr/>
      <dgm:t>
        <a:bodyPr/>
        <a:lstStyle/>
        <a:p>
          <a:endParaRPr lang="en-US"/>
        </a:p>
      </dgm:t>
    </dgm:pt>
    <dgm:pt modelId="{5D10DE81-2872-F849-BD10-DDDD9A3ED8B4}">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1" dirty="0" smtClean="0">
              <a:solidFill>
                <a:schemeClr val="tx1"/>
              </a:solidFill>
            </a:rPr>
            <a:t>NEED to know+ nice to know</a:t>
          </a:r>
          <a:endParaRPr lang="en-US" sz="1800" b="1" dirty="0">
            <a:solidFill>
              <a:schemeClr val="tx1"/>
            </a:solidFill>
          </a:endParaRPr>
        </a:p>
      </dgm:t>
    </dgm:pt>
    <dgm:pt modelId="{354B3D86-683F-A54C-B76B-13473CACCE25}" type="parTrans" cxnId="{2A159B1B-6B51-3E45-B1AD-5DD0D69AB24C}">
      <dgm:prSet/>
      <dgm:spPr/>
      <dgm:t>
        <a:bodyPr/>
        <a:lstStyle/>
        <a:p>
          <a:endParaRPr lang="en-US"/>
        </a:p>
      </dgm:t>
    </dgm:pt>
    <dgm:pt modelId="{2718270B-DAA0-DA43-9D19-7A2830998DB0}" type="sibTrans" cxnId="{2A159B1B-6B51-3E45-B1AD-5DD0D69AB24C}">
      <dgm:prSet/>
      <dgm:spPr/>
      <dgm:t>
        <a:bodyPr/>
        <a:lstStyle/>
        <a:p>
          <a:endParaRPr lang="en-US"/>
        </a:p>
      </dgm:t>
    </dgm:pt>
    <dgm:pt modelId="{0C8BC4BA-7126-1F4D-9187-3F81FA6A9F19}">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dirty="0" smtClean="0">
              <a:solidFill>
                <a:schemeClr val="tx1"/>
              </a:solidFill>
            </a:rPr>
            <a:t>Large scope, 500+</a:t>
          </a:r>
          <a:endParaRPr lang="en-US" sz="1800" dirty="0">
            <a:solidFill>
              <a:schemeClr val="tx1"/>
            </a:solidFill>
          </a:endParaRPr>
        </a:p>
      </dgm:t>
    </dgm:pt>
    <dgm:pt modelId="{E582ACC0-3A9F-1744-9823-98ABC2295801}" type="parTrans" cxnId="{8E3944D3-DF28-0242-A64C-FD556092D238}">
      <dgm:prSet/>
      <dgm:spPr/>
      <dgm:t>
        <a:bodyPr/>
        <a:lstStyle/>
        <a:p>
          <a:endParaRPr lang="en-US"/>
        </a:p>
      </dgm:t>
    </dgm:pt>
    <dgm:pt modelId="{939EBB31-665E-CF44-AC9B-240A40263C64}" type="sibTrans" cxnId="{8E3944D3-DF28-0242-A64C-FD556092D238}">
      <dgm:prSet/>
      <dgm:spPr/>
      <dgm:t>
        <a:bodyPr/>
        <a:lstStyle/>
        <a:p>
          <a:endParaRPr lang="en-US"/>
        </a:p>
      </dgm:t>
    </dgm:pt>
    <dgm:pt modelId="{1D9FF860-2D1F-AD46-B148-C766D2B93A33}">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aseline="0" dirty="0" smtClean="0">
              <a:solidFill>
                <a:schemeClr val="tx1"/>
              </a:solidFill>
            </a:rPr>
            <a:t>Supervised</a:t>
          </a:r>
          <a:endParaRPr lang="en-US" sz="1800" baseline="0" dirty="0">
            <a:solidFill>
              <a:schemeClr val="tx1"/>
            </a:solidFill>
          </a:endParaRPr>
        </a:p>
      </dgm:t>
    </dgm:pt>
    <dgm:pt modelId="{BC12CBD2-9263-8B4E-9336-DAF1647F21A5}" type="parTrans" cxnId="{F0536BB1-B2D8-BA47-B16C-848621DD34E1}">
      <dgm:prSet/>
      <dgm:spPr/>
      <dgm:t>
        <a:bodyPr/>
        <a:lstStyle/>
        <a:p>
          <a:endParaRPr lang="en-US"/>
        </a:p>
      </dgm:t>
    </dgm:pt>
    <dgm:pt modelId="{C0E36539-C3EF-854D-A224-2CC6D4571355}" type="sibTrans" cxnId="{F0536BB1-B2D8-BA47-B16C-848621DD34E1}">
      <dgm:prSet/>
      <dgm:spPr/>
      <dgm:t>
        <a:bodyPr/>
        <a:lstStyle/>
        <a:p>
          <a:endParaRPr lang="en-US"/>
        </a:p>
      </dgm:t>
    </dgm:pt>
    <dgm:pt modelId="{200A700E-2995-2645-B638-2622520AB414}">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aseline="0" dirty="0" smtClean="0">
              <a:solidFill>
                <a:schemeClr val="tx1"/>
              </a:solidFill>
            </a:rPr>
            <a:t>Prevention oriented team approach</a:t>
          </a:r>
          <a:endParaRPr lang="en-US" sz="1800" baseline="0" dirty="0">
            <a:solidFill>
              <a:schemeClr val="tx1"/>
            </a:solidFill>
          </a:endParaRPr>
        </a:p>
      </dgm:t>
    </dgm:pt>
    <dgm:pt modelId="{405D31A9-CE40-4D4A-9A37-7C9EE2F2DDCA}" type="parTrans" cxnId="{B0118280-05C7-D74D-8324-05D87FCF5DAB}">
      <dgm:prSet/>
      <dgm:spPr/>
      <dgm:t>
        <a:bodyPr/>
        <a:lstStyle/>
        <a:p>
          <a:endParaRPr lang="en-US"/>
        </a:p>
      </dgm:t>
    </dgm:pt>
    <dgm:pt modelId="{655EEB1E-17B6-104F-A6B9-E0C1E5563E36}" type="sibTrans" cxnId="{B0118280-05C7-D74D-8324-05D87FCF5DAB}">
      <dgm:prSet/>
      <dgm:spPr/>
      <dgm:t>
        <a:bodyPr/>
        <a:lstStyle/>
        <a:p>
          <a:endParaRPr lang="en-US"/>
        </a:p>
      </dgm:t>
    </dgm:pt>
    <dgm:pt modelId="{3811A4B9-6B08-FE40-AB5E-A01412A4018F}">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aseline="0" dirty="0" smtClean="0">
              <a:solidFill>
                <a:schemeClr val="tx1"/>
              </a:solidFill>
            </a:rPr>
            <a:t>Accessible to students in target populations</a:t>
          </a:r>
          <a:endParaRPr lang="en-US" sz="1800" baseline="0" dirty="0">
            <a:solidFill>
              <a:schemeClr val="tx1"/>
            </a:solidFill>
          </a:endParaRPr>
        </a:p>
      </dgm:t>
    </dgm:pt>
    <dgm:pt modelId="{060E1ADC-0B0B-7642-9A40-691F817A1676}" type="parTrans" cxnId="{5B69A7D1-2F54-3B4D-A395-91ABB6674914}">
      <dgm:prSet/>
      <dgm:spPr/>
      <dgm:t>
        <a:bodyPr/>
        <a:lstStyle/>
        <a:p>
          <a:endParaRPr lang="en-US"/>
        </a:p>
      </dgm:t>
    </dgm:pt>
    <dgm:pt modelId="{DA6E40E4-945B-CC4E-81A7-BFCD184C0FB8}" type="sibTrans" cxnId="{5B69A7D1-2F54-3B4D-A395-91ABB6674914}">
      <dgm:prSet/>
      <dgm:spPr/>
      <dgm:t>
        <a:bodyPr/>
        <a:lstStyle/>
        <a:p>
          <a:endParaRPr lang="en-US"/>
        </a:p>
      </dgm:t>
    </dgm:pt>
    <dgm:pt modelId="{26A6262A-3D44-E041-BC71-28FBB6740B40}">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aseline="0" dirty="0" smtClean="0">
              <a:solidFill>
                <a:schemeClr val="tx1"/>
              </a:solidFill>
            </a:rPr>
            <a:t>Culturally competent</a:t>
          </a:r>
          <a:endParaRPr lang="en-US" sz="1800" baseline="0" dirty="0">
            <a:solidFill>
              <a:schemeClr val="tx1"/>
            </a:solidFill>
          </a:endParaRPr>
        </a:p>
      </dgm:t>
    </dgm:pt>
    <dgm:pt modelId="{0FF99920-F658-9B46-BB35-12FDEADA97A8}" type="parTrans" cxnId="{0049860E-E6EB-614D-8D2C-FEFBBEC55030}">
      <dgm:prSet/>
      <dgm:spPr/>
      <dgm:t>
        <a:bodyPr/>
        <a:lstStyle/>
        <a:p>
          <a:endParaRPr lang="en-US"/>
        </a:p>
      </dgm:t>
    </dgm:pt>
    <dgm:pt modelId="{ADBD2588-D251-374A-9775-1A6C53EF0F64}" type="sibTrans" cxnId="{0049860E-E6EB-614D-8D2C-FEFBBEC55030}">
      <dgm:prSet/>
      <dgm:spPr/>
      <dgm:t>
        <a:bodyPr/>
        <a:lstStyle/>
        <a:p>
          <a:endParaRPr lang="en-US"/>
        </a:p>
      </dgm:t>
    </dgm:pt>
    <dgm:pt modelId="{2DA44E84-E685-DC45-A964-53C4F6A6664E}">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aseline="0" dirty="0" smtClean="0">
              <a:solidFill>
                <a:schemeClr val="tx1"/>
              </a:solidFill>
            </a:rPr>
            <a:t>Patient centered</a:t>
          </a:r>
          <a:endParaRPr lang="en-US" sz="1800" baseline="0" dirty="0">
            <a:solidFill>
              <a:schemeClr val="tx1"/>
            </a:solidFill>
          </a:endParaRPr>
        </a:p>
      </dgm:t>
    </dgm:pt>
    <dgm:pt modelId="{27271319-75D8-A44D-BEB6-E39BB17DF234}" type="parTrans" cxnId="{50EDE023-0AB4-BD4A-8228-2C75550C12FB}">
      <dgm:prSet/>
      <dgm:spPr/>
      <dgm:t>
        <a:bodyPr/>
        <a:lstStyle/>
        <a:p>
          <a:endParaRPr lang="en-US"/>
        </a:p>
      </dgm:t>
    </dgm:pt>
    <dgm:pt modelId="{3276D66C-FB23-5444-8BC4-B783585D09FC}" type="sibTrans" cxnId="{50EDE023-0AB4-BD4A-8228-2C75550C12FB}">
      <dgm:prSet/>
      <dgm:spPr/>
      <dgm:t>
        <a:bodyPr/>
        <a:lstStyle/>
        <a:p>
          <a:endParaRPr lang="en-US"/>
        </a:p>
      </dgm:t>
    </dgm:pt>
    <dgm:pt modelId="{62E2CF7F-5F4A-2740-9F85-5E00C139C7B4}">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dirty="0" smtClean="0">
              <a:solidFill>
                <a:schemeClr val="tx1"/>
              </a:solidFill>
            </a:rPr>
            <a:t>Team leader</a:t>
          </a:r>
          <a:endParaRPr lang="en-US" sz="1800" dirty="0">
            <a:solidFill>
              <a:schemeClr val="tx1"/>
            </a:solidFill>
          </a:endParaRPr>
        </a:p>
      </dgm:t>
    </dgm:pt>
    <dgm:pt modelId="{58DFF5A6-50F1-9D40-91F1-4429A66CE4F5}" type="parTrans" cxnId="{A6DAB929-B224-4D46-8052-578E61B5E018}">
      <dgm:prSet/>
      <dgm:spPr/>
      <dgm:t>
        <a:bodyPr/>
        <a:lstStyle/>
        <a:p>
          <a:endParaRPr lang="en-US"/>
        </a:p>
      </dgm:t>
    </dgm:pt>
    <dgm:pt modelId="{6DB8AA0F-A9CB-0748-B30E-0F9464B2D824}" type="sibTrans" cxnId="{A6DAB929-B224-4D46-8052-578E61B5E018}">
      <dgm:prSet/>
      <dgm:spPr/>
      <dgm:t>
        <a:bodyPr/>
        <a:lstStyle/>
        <a:p>
          <a:endParaRPr lang="en-US"/>
        </a:p>
      </dgm:t>
    </dgm:pt>
    <dgm:pt modelId="{F495D1BE-8C98-2046-ADFD-C09FDDA146C2}">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dirty="0" smtClean="0">
              <a:solidFill>
                <a:schemeClr val="tx1"/>
              </a:solidFill>
            </a:rPr>
            <a:t>Surgically oriented</a:t>
          </a:r>
          <a:endParaRPr lang="en-US" sz="1800" dirty="0">
            <a:solidFill>
              <a:schemeClr val="tx1"/>
            </a:solidFill>
          </a:endParaRPr>
        </a:p>
      </dgm:t>
    </dgm:pt>
    <dgm:pt modelId="{32018FC2-9F30-A74A-8A1D-9D54CB897F24}" type="parTrans" cxnId="{1FADD101-F511-6642-B9CD-48475B5BA12C}">
      <dgm:prSet/>
      <dgm:spPr/>
      <dgm:t>
        <a:bodyPr/>
        <a:lstStyle/>
        <a:p>
          <a:endParaRPr lang="en-US"/>
        </a:p>
      </dgm:t>
    </dgm:pt>
    <dgm:pt modelId="{35927556-46FF-6549-A1F7-ABAA7F7139AB}" type="sibTrans" cxnId="{1FADD101-F511-6642-B9CD-48475B5BA12C}">
      <dgm:prSet/>
      <dgm:spPr/>
      <dgm:t>
        <a:bodyPr/>
        <a:lstStyle/>
        <a:p>
          <a:endParaRPr lang="en-US"/>
        </a:p>
      </dgm:t>
    </dgm:pt>
    <dgm:pt modelId="{ED047218-026D-1242-A865-5C82AAC34B3F}">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dirty="0" smtClean="0">
              <a:solidFill>
                <a:schemeClr val="tx1"/>
              </a:solidFill>
            </a:rPr>
            <a:t>Minorities underrepresented in dentistry</a:t>
          </a:r>
          <a:endParaRPr lang="en-US" sz="1800" dirty="0">
            <a:solidFill>
              <a:schemeClr val="tx1"/>
            </a:solidFill>
          </a:endParaRPr>
        </a:p>
      </dgm:t>
    </dgm:pt>
    <dgm:pt modelId="{BDCEF3B5-4C51-0C41-B662-B1A8E9C132DE}" type="parTrans" cxnId="{33C091B3-1409-E540-B7DA-49B2A25F34B3}">
      <dgm:prSet/>
      <dgm:spPr/>
      <dgm:t>
        <a:bodyPr/>
        <a:lstStyle/>
        <a:p>
          <a:endParaRPr lang="en-US"/>
        </a:p>
      </dgm:t>
    </dgm:pt>
    <dgm:pt modelId="{31060D09-9E14-E547-9420-E2EB38123933}" type="sibTrans" cxnId="{33C091B3-1409-E540-B7DA-49B2A25F34B3}">
      <dgm:prSet/>
      <dgm:spPr/>
      <dgm:t>
        <a:bodyPr/>
        <a:lstStyle/>
        <a:p>
          <a:endParaRPr lang="en-US"/>
        </a:p>
      </dgm:t>
    </dgm:pt>
    <dgm:pt modelId="{4B03D20F-B43E-D742-AFEA-C97438762A55}">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dirty="0" smtClean="0">
              <a:solidFill>
                <a:schemeClr val="tx1"/>
              </a:solidFill>
            </a:rPr>
            <a:t>Struggling to address cultural competency</a:t>
          </a:r>
          <a:endParaRPr lang="en-US" sz="1800" dirty="0">
            <a:solidFill>
              <a:schemeClr val="tx1"/>
            </a:solidFill>
          </a:endParaRPr>
        </a:p>
      </dgm:t>
    </dgm:pt>
    <dgm:pt modelId="{485885D8-D2DF-844F-8202-A4CE8CB81CCE}" type="parTrans" cxnId="{A567A4DF-C1BE-8D40-B94E-997606634C7A}">
      <dgm:prSet/>
      <dgm:spPr/>
      <dgm:t>
        <a:bodyPr/>
        <a:lstStyle/>
        <a:p>
          <a:endParaRPr lang="en-US"/>
        </a:p>
      </dgm:t>
    </dgm:pt>
    <dgm:pt modelId="{74AAA819-F1D8-CF44-8F4C-C445A9F50221}" type="sibTrans" cxnId="{A567A4DF-C1BE-8D40-B94E-997606634C7A}">
      <dgm:prSet/>
      <dgm:spPr/>
      <dgm:t>
        <a:bodyPr/>
        <a:lstStyle/>
        <a:p>
          <a:endParaRPr lang="en-US"/>
        </a:p>
      </dgm:t>
    </dgm:pt>
    <dgm:pt modelId="{20F82070-2F86-B24E-983A-3CBE6E025363}">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dirty="0" smtClean="0">
              <a:solidFill>
                <a:schemeClr val="tx1"/>
              </a:solidFill>
            </a:rPr>
            <a:t>Practice centered</a:t>
          </a:r>
          <a:endParaRPr lang="en-US" sz="1800" dirty="0">
            <a:solidFill>
              <a:schemeClr val="tx1"/>
            </a:solidFill>
          </a:endParaRPr>
        </a:p>
      </dgm:t>
    </dgm:pt>
    <dgm:pt modelId="{C76BBCAF-015A-A34B-8F81-82CFB3150FED}" type="parTrans" cxnId="{E5062327-8736-754F-BA98-0C968A1D8301}">
      <dgm:prSet/>
      <dgm:spPr/>
      <dgm:t>
        <a:bodyPr/>
        <a:lstStyle/>
        <a:p>
          <a:endParaRPr lang="en-US"/>
        </a:p>
      </dgm:t>
    </dgm:pt>
    <dgm:pt modelId="{022839B4-64A2-E747-843B-B0157F720B1A}" type="sibTrans" cxnId="{E5062327-8736-754F-BA98-0C968A1D8301}">
      <dgm:prSet/>
      <dgm:spPr/>
      <dgm:t>
        <a:bodyPr/>
        <a:lstStyle/>
        <a:p>
          <a:endParaRPr lang="en-US"/>
        </a:p>
      </dgm:t>
    </dgm:pt>
    <dgm:pt modelId="{2BFF4B96-3DB6-3D43-9DA0-C375DA386CA3}">
      <dgm:prSet phldrT="[Text]" custT="1"/>
      <dgm:spPr>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gradFill>
      </dgm:spPr>
      <dgm:t>
        <a:bodyPr/>
        <a:lstStyle/>
        <a:p>
          <a:r>
            <a:rPr lang="en-US" sz="1800" b="1" baseline="0" dirty="0" smtClean="0">
              <a:solidFill>
                <a:schemeClr val="tx1"/>
              </a:solidFill>
            </a:rPr>
            <a:t>NEED TO KNOW</a:t>
          </a:r>
          <a:endParaRPr lang="en-US" sz="1800" b="1" baseline="0" dirty="0">
            <a:solidFill>
              <a:schemeClr val="tx1"/>
            </a:solidFill>
          </a:endParaRPr>
        </a:p>
      </dgm:t>
    </dgm:pt>
    <dgm:pt modelId="{FEF1CA0C-9804-2B40-A0BE-247894F34E51}" type="sibTrans" cxnId="{2F933A90-1EBA-5A42-A534-E54CB8C1EB0B}">
      <dgm:prSet/>
      <dgm:spPr/>
      <dgm:t>
        <a:bodyPr/>
        <a:lstStyle/>
        <a:p>
          <a:endParaRPr lang="en-US"/>
        </a:p>
      </dgm:t>
    </dgm:pt>
    <dgm:pt modelId="{D5FA2402-A4BE-524C-BE06-14DB97A431E7}" type="parTrans" cxnId="{2F933A90-1EBA-5A42-A534-E54CB8C1EB0B}">
      <dgm:prSet/>
      <dgm:spPr/>
      <dgm:t>
        <a:bodyPr/>
        <a:lstStyle/>
        <a:p>
          <a:endParaRPr lang="en-US"/>
        </a:p>
      </dgm:t>
    </dgm:pt>
    <dgm:pt modelId="{225F61AE-76C7-A644-8D5C-F295335CB52B}" type="pres">
      <dgm:prSet presAssocID="{7070EBDF-504B-5E47-ADCF-5EA83CFA1AB8}" presName="theList" presStyleCnt="0">
        <dgm:presLayoutVars>
          <dgm:dir/>
          <dgm:animLvl val="lvl"/>
          <dgm:resizeHandles val="exact"/>
        </dgm:presLayoutVars>
      </dgm:prSet>
      <dgm:spPr/>
      <dgm:t>
        <a:bodyPr/>
        <a:lstStyle/>
        <a:p>
          <a:endParaRPr lang="en-US"/>
        </a:p>
      </dgm:t>
    </dgm:pt>
    <dgm:pt modelId="{D21F64FE-0C7F-404E-98B1-D97CA247C426}" type="pres">
      <dgm:prSet presAssocID="{1C42F63B-48A2-D74F-B7A9-215F7C43F4ED}" presName="compNode" presStyleCnt="0"/>
      <dgm:spPr/>
    </dgm:pt>
    <dgm:pt modelId="{36C79BE1-F82A-DE41-AC14-75858CB91723}" type="pres">
      <dgm:prSet presAssocID="{1C42F63B-48A2-D74F-B7A9-215F7C43F4ED}" presName="aNode" presStyleLbl="bgShp" presStyleIdx="0" presStyleCnt="2" custScaleX="98493" custLinFactNeighborX="4343" custLinFactNeighborY="274"/>
      <dgm:spPr/>
      <dgm:t>
        <a:bodyPr/>
        <a:lstStyle/>
        <a:p>
          <a:endParaRPr lang="en-US"/>
        </a:p>
      </dgm:t>
    </dgm:pt>
    <dgm:pt modelId="{5DDCC708-90EE-7C46-8C87-F3173490345A}" type="pres">
      <dgm:prSet presAssocID="{1C42F63B-48A2-D74F-B7A9-215F7C43F4ED}" presName="textNode" presStyleLbl="bgShp" presStyleIdx="0" presStyleCnt="2"/>
      <dgm:spPr/>
      <dgm:t>
        <a:bodyPr/>
        <a:lstStyle/>
        <a:p>
          <a:endParaRPr lang="en-US"/>
        </a:p>
      </dgm:t>
    </dgm:pt>
    <dgm:pt modelId="{75A1FFEE-FF31-3040-9576-8A41CA906F07}" type="pres">
      <dgm:prSet presAssocID="{1C42F63B-48A2-D74F-B7A9-215F7C43F4ED}" presName="compChildNode" presStyleCnt="0"/>
      <dgm:spPr/>
    </dgm:pt>
    <dgm:pt modelId="{025FDEF4-0AB1-894C-AFE8-35E1813A92FE}" type="pres">
      <dgm:prSet presAssocID="{1C42F63B-48A2-D74F-B7A9-215F7C43F4ED}" presName="theInnerList" presStyleCnt="0"/>
      <dgm:spPr/>
    </dgm:pt>
    <dgm:pt modelId="{4F754AE3-6CA3-594D-80B6-E5C59DE967CF}" type="pres">
      <dgm:prSet presAssocID="{2BFF4B96-3DB6-3D43-9DA0-C375DA386CA3}" presName="childNode" presStyleLbl="node1" presStyleIdx="0" presStyleCnt="14" custLinFactNeighborY="-78513">
        <dgm:presLayoutVars>
          <dgm:bulletEnabled val="1"/>
        </dgm:presLayoutVars>
      </dgm:prSet>
      <dgm:spPr/>
      <dgm:t>
        <a:bodyPr/>
        <a:lstStyle/>
        <a:p>
          <a:endParaRPr lang="en-US"/>
        </a:p>
      </dgm:t>
    </dgm:pt>
    <dgm:pt modelId="{1CB8F6FF-C9BC-9E40-A4B4-8BA70EEE6930}" type="pres">
      <dgm:prSet presAssocID="{2BFF4B96-3DB6-3D43-9DA0-C375DA386CA3}" presName="aSpace2" presStyleCnt="0"/>
      <dgm:spPr/>
    </dgm:pt>
    <dgm:pt modelId="{ABBE2C79-F00B-004C-ABE1-8762A5691BE4}" type="pres">
      <dgm:prSet presAssocID="{B8CF4CB2-F176-A340-911F-5BAA2DD3E72D}" presName="childNode" presStyleLbl="node1" presStyleIdx="1" presStyleCnt="14" custScaleY="218744">
        <dgm:presLayoutVars>
          <dgm:bulletEnabled val="1"/>
        </dgm:presLayoutVars>
      </dgm:prSet>
      <dgm:spPr/>
      <dgm:t>
        <a:bodyPr/>
        <a:lstStyle/>
        <a:p>
          <a:endParaRPr lang="en-US"/>
        </a:p>
      </dgm:t>
    </dgm:pt>
    <dgm:pt modelId="{844555B1-FE7B-464B-B9F3-4151997D076A}" type="pres">
      <dgm:prSet presAssocID="{B8CF4CB2-F176-A340-911F-5BAA2DD3E72D}" presName="aSpace2" presStyleCnt="0"/>
      <dgm:spPr/>
    </dgm:pt>
    <dgm:pt modelId="{9A72D560-80E6-A344-A7A1-C24822F5B883}" type="pres">
      <dgm:prSet presAssocID="{1D9FF860-2D1F-AD46-B148-C766D2B93A33}" presName="childNode" presStyleLbl="node1" presStyleIdx="2" presStyleCnt="14" custLinFactNeighborX="-386" custLinFactNeighborY="64009">
        <dgm:presLayoutVars>
          <dgm:bulletEnabled val="1"/>
        </dgm:presLayoutVars>
      </dgm:prSet>
      <dgm:spPr/>
      <dgm:t>
        <a:bodyPr/>
        <a:lstStyle/>
        <a:p>
          <a:endParaRPr lang="en-US"/>
        </a:p>
      </dgm:t>
    </dgm:pt>
    <dgm:pt modelId="{12E567AD-B830-3046-80C8-B33D2DC65324}" type="pres">
      <dgm:prSet presAssocID="{1D9FF860-2D1F-AD46-B148-C766D2B93A33}" presName="aSpace2" presStyleCnt="0"/>
      <dgm:spPr/>
    </dgm:pt>
    <dgm:pt modelId="{A3312BF5-E112-5444-A821-E4B0F3A654B2}" type="pres">
      <dgm:prSet presAssocID="{200A700E-2995-2645-B638-2622520AB414}" presName="childNode" presStyleLbl="node1" presStyleIdx="3" presStyleCnt="14" custScaleY="137222" custLinFactY="13797" custLinFactNeighborX="-386" custLinFactNeighborY="100000">
        <dgm:presLayoutVars>
          <dgm:bulletEnabled val="1"/>
        </dgm:presLayoutVars>
      </dgm:prSet>
      <dgm:spPr/>
      <dgm:t>
        <a:bodyPr/>
        <a:lstStyle/>
        <a:p>
          <a:endParaRPr lang="en-US"/>
        </a:p>
      </dgm:t>
    </dgm:pt>
    <dgm:pt modelId="{CBC50F4A-202C-FE45-882B-687954B05179}" type="pres">
      <dgm:prSet presAssocID="{200A700E-2995-2645-B638-2622520AB414}" presName="aSpace2" presStyleCnt="0"/>
      <dgm:spPr/>
    </dgm:pt>
    <dgm:pt modelId="{EA655AEC-6DC4-F14E-BDBA-DABC6942DAC2}" type="pres">
      <dgm:prSet presAssocID="{3811A4B9-6B08-FE40-AB5E-A01412A4018F}" presName="childNode" presStyleLbl="node1" presStyleIdx="4" presStyleCnt="14" custScaleY="249644" custLinFactY="7023" custLinFactNeighborX="0" custLinFactNeighborY="100000">
        <dgm:presLayoutVars>
          <dgm:bulletEnabled val="1"/>
        </dgm:presLayoutVars>
      </dgm:prSet>
      <dgm:spPr/>
      <dgm:t>
        <a:bodyPr/>
        <a:lstStyle/>
        <a:p>
          <a:endParaRPr lang="en-US"/>
        </a:p>
      </dgm:t>
    </dgm:pt>
    <dgm:pt modelId="{961DFBC3-F1DB-C345-8787-2F03D76BC598}" type="pres">
      <dgm:prSet presAssocID="{3811A4B9-6B08-FE40-AB5E-A01412A4018F}" presName="aSpace2" presStyleCnt="0"/>
      <dgm:spPr/>
    </dgm:pt>
    <dgm:pt modelId="{FC2A57E8-F6BD-BD4C-B7FF-466633617F3D}" type="pres">
      <dgm:prSet presAssocID="{26A6262A-3D44-E041-BC71-28FBB6740B40}" presName="childNode" presStyleLbl="node1" presStyleIdx="5" presStyleCnt="14" custScaleY="145674" custLinFactY="8773" custLinFactNeighborX="-772" custLinFactNeighborY="100000">
        <dgm:presLayoutVars>
          <dgm:bulletEnabled val="1"/>
        </dgm:presLayoutVars>
      </dgm:prSet>
      <dgm:spPr/>
      <dgm:t>
        <a:bodyPr/>
        <a:lstStyle/>
        <a:p>
          <a:endParaRPr lang="en-US"/>
        </a:p>
      </dgm:t>
    </dgm:pt>
    <dgm:pt modelId="{156EE7DB-1C82-CD49-B67E-5D2DBF5B32F4}" type="pres">
      <dgm:prSet presAssocID="{26A6262A-3D44-E041-BC71-28FBB6740B40}" presName="aSpace2" presStyleCnt="0"/>
      <dgm:spPr/>
    </dgm:pt>
    <dgm:pt modelId="{DA32A752-3DEB-5549-86E2-02896594E0FE}" type="pres">
      <dgm:prSet presAssocID="{2DA44E84-E685-DC45-A964-53C4F6A6664E}" presName="childNode" presStyleLbl="node1" presStyleIdx="6" presStyleCnt="14" custLinFactY="16564" custLinFactNeighborY="100000">
        <dgm:presLayoutVars>
          <dgm:bulletEnabled val="1"/>
        </dgm:presLayoutVars>
      </dgm:prSet>
      <dgm:spPr/>
      <dgm:t>
        <a:bodyPr/>
        <a:lstStyle/>
        <a:p>
          <a:endParaRPr lang="en-US"/>
        </a:p>
      </dgm:t>
    </dgm:pt>
    <dgm:pt modelId="{5778A7CA-98F5-164F-8BF9-FD83DA47A95F}" type="pres">
      <dgm:prSet presAssocID="{1C42F63B-48A2-D74F-B7A9-215F7C43F4ED}" presName="aSpace" presStyleCnt="0"/>
      <dgm:spPr/>
    </dgm:pt>
    <dgm:pt modelId="{377C2C80-79E0-8946-A5E8-88762C78B0C6}" type="pres">
      <dgm:prSet presAssocID="{09F52592-CD3C-6041-A8D6-D4ED8A7316FE}" presName="compNode" presStyleCnt="0"/>
      <dgm:spPr/>
    </dgm:pt>
    <dgm:pt modelId="{BFB7C6FA-2DAB-8542-A4A9-4A13B28BC87B}" type="pres">
      <dgm:prSet presAssocID="{09F52592-CD3C-6041-A8D6-D4ED8A7316FE}" presName="aNode" presStyleLbl="bgShp" presStyleIdx="1" presStyleCnt="2" custScaleX="90508" custLinFactNeighborX="22"/>
      <dgm:spPr/>
      <dgm:t>
        <a:bodyPr/>
        <a:lstStyle/>
        <a:p>
          <a:endParaRPr lang="en-US"/>
        </a:p>
      </dgm:t>
    </dgm:pt>
    <dgm:pt modelId="{B62C06D0-D7AF-2349-84B6-388469749468}" type="pres">
      <dgm:prSet presAssocID="{09F52592-CD3C-6041-A8D6-D4ED8A7316FE}" presName="textNode" presStyleLbl="bgShp" presStyleIdx="1" presStyleCnt="2"/>
      <dgm:spPr/>
      <dgm:t>
        <a:bodyPr/>
        <a:lstStyle/>
        <a:p>
          <a:endParaRPr lang="en-US"/>
        </a:p>
      </dgm:t>
    </dgm:pt>
    <dgm:pt modelId="{16947454-0CCA-484F-BB79-1008D530CC83}" type="pres">
      <dgm:prSet presAssocID="{09F52592-CD3C-6041-A8D6-D4ED8A7316FE}" presName="compChildNode" presStyleCnt="0"/>
      <dgm:spPr/>
    </dgm:pt>
    <dgm:pt modelId="{D55D39E0-1DB1-404C-98B0-07549FE87C72}" type="pres">
      <dgm:prSet presAssocID="{09F52592-CD3C-6041-A8D6-D4ED8A7316FE}" presName="theInnerList" presStyleCnt="0"/>
      <dgm:spPr/>
    </dgm:pt>
    <dgm:pt modelId="{C596D6E9-BD79-484E-9A3E-06A673647217}" type="pres">
      <dgm:prSet presAssocID="{5D10DE81-2872-F849-BD10-DDDD9A3ED8B4}" presName="childNode" presStyleLbl="node1" presStyleIdx="7" presStyleCnt="14" custScaleY="191153" custLinFactNeighborX="292" custLinFactNeighborY="-96926">
        <dgm:presLayoutVars>
          <dgm:bulletEnabled val="1"/>
        </dgm:presLayoutVars>
      </dgm:prSet>
      <dgm:spPr/>
      <dgm:t>
        <a:bodyPr/>
        <a:lstStyle/>
        <a:p>
          <a:endParaRPr lang="en-US"/>
        </a:p>
      </dgm:t>
    </dgm:pt>
    <dgm:pt modelId="{02A2D3EF-0680-CC49-B4FC-DFFC15B81DCA}" type="pres">
      <dgm:prSet presAssocID="{5D10DE81-2872-F849-BD10-DDDD9A3ED8B4}" presName="aSpace2" presStyleCnt="0"/>
      <dgm:spPr/>
    </dgm:pt>
    <dgm:pt modelId="{D5FB0055-A71C-BC41-874B-A2CBB0191522}" type="pres">
      <dgm:prSet presAssocID="{0C8BC4BA-7126-1F4D-9187-3F81FA6A9F19}" presName="childNode" presStyleLbl="node1" presStyleIdx="8" presStyleCnt="14" custLinFactNeighborX="292" custLinFactNeighborY="-79161">
        <dgm:presLayoutVars>
          <dgm:bulletEnabled val="1"/>
        </dgm:presLayoutVars>
      </dgm:prSet>
      <dgm:spPr/>
      <dgm:t>
        <a:bodyPr/>
        <a:lstStyle/>
        <a:p>
          <a:endParaRPr lang="en-US"/>
        </a:p>
      </dgm:t>
    </dgm:pt>
    <dgm:pt modelId="{72841538-C900-6F4B-B789-C211B946B943}" type="pres">
      <dgm:prSet presAssocID="{0C8BC4BA-7126-1F4D-9187-3F81FA6A9F19}" presName="aSpace2" presStyleCnt="0"/>
      <dgm:spPr/>
    </dgm:pt>
    <dgm:pt modelId="{6335F7F9-38B3-164F-B5CB-72D572DC1B0B}" type="pres">
      <dgm:prSet presAssocID="{62E2CF7F-5F4A-2740-9F85-5E00C139C7B4}" presName="childNode" presStyleLbl="node1" presStyleIdx="9" presStyleCnt="14" custLinFactNeighborX="292" custLinFactNeighborY="-14002">
        <dgm:presLayoutVars>
          <dgm:bulletEnabled val="1"/>
        </dgm:presLayoutVars>
      </dgm:prSet>
      <dgm:spPr/>
      <dgm:t>
        <a:bodyPr/>
        <a:lstStyle/>
        <a:p>
          <a:endParaRPr lang="en-US"/>
        </a:p>
      </dgm:t>
    </dgm:pt>
    <dgm:pt modelId="{70A916D0-8578-D04D-BEFE-58006E0488F9}" type="pres">
      <dgm:prSet presAssocID="{62E2CF7F-5F4A-2740-9F85-5E00C139C7B4}" presName="aSpace2" presStyleCnt="0"/>
      <dgm:spPr/>
    </dgm:pt>
    <dgm:pt modelId="{16BB571B-C596-A241-9535-C832276F6846}" type="pres">
      <dgm:prSet presAssocID="{F495D1BE-8C98-2046-ADFD-C09FDDA146C2}" presName="childNode" presStyleLbl="node1" presStyleIdx="10" presStyleCnt="14" custScaleY="128497" custLinFactNeighborX="292" custLinFactNeighborY="57406">
        <dgm:presLayoutVars>
          <dgm:bulletEnabled val="1"/>
        </dgm:presLayoutVars>
      </dgm:prSet>
      <dgm:spPr/>
      <dgm:t>
        <a:bodyPr/>
        <a:lstStyle/>
        <a:p>
          <a:endParaRPr lang="en-US"/>
        </a:p>
      </dgm:t>
    </dgm:pt>
    <dgm:pt modelId="{CF4E73C0-8A52-C244-9673-EC6BC55C3338}" type="pres">
      <dgm:prSet presAssocID="{F495D1BE-8C98-2046-ADFD-C09FDDA146C2}" presName="aSpace2" presStyleCnt="0"/>
      <dgm:spPr/>
    </dgm:pt>
    <dgm:pt modelId="{A8DA8B6A-3F9B-0845-A50E-C210C29FE438}" type="pres">
      <dgm:prSet presAssocID="{ED047218-026D-1242-A865-5C82AAC34B3F}" presName="childNode" presStyleLbl="node1" presStyleIdx="11" presStyleCnt="14" custScaleY="246687" custLinFactNeighborX="292" custLinFactNeighborY="49407">
        <dgm:presLayoutVars>
          <dgm:bulletEnabled val="1"/>
        </dgm:presLayoutVars>
      </dgm:prSet>
      <dgm:spPr/>
      <dgm:t>
        <a:bodyPr/>
        <a:lstStyle/>
        <a:p>
          <a:endParaRPr lang="en-US"/>
        </a:p>
      </dgm:t>
    </dgm:pt>
    <dgm:pt modelId="{3D12F73C-114C-7A46-A4E9-1DBE8D967B75}" type="pres">
      <dgm:prSet presAssocID="{ED047218-026D-1242-A865-5C82AAC34B3F}" presName="aSpace2" presStyleCnt="0"/>
      <dgm:spPr/>
    </dgm:pt>
    <dgm:pt modelId="{394CA598-8254-AB45-ACAB-70F4E3D8263B}" type="pres">
      <dgm:prSet presAssocID="{4B03D20F-B43E-D742-AFEA-C97438762A55}" presName="childNode" presStyleLbl="node1" presStyleIdx="12" presStyleCnt="14" custScaleY="144289" custLinFactNeighborX="292" custLinFactNeighborY="89925">
        <dgm:presLayoutVars>
          <dgm:bulletEnabled val="1"/>
        </dgm:presLayoutVars>
      </dgm:prSet>
      <dgm:spPr/>
      <dgm:t>
        <a:bodyPr/>
        <a:lstStyle/>
        <a:p>
          <a:endParaRPr lang="en-US"/>
        </a:p>
      </dgm:t>
    </dgm:pt>
    <dgm:pt modelId="{17768736-F57A-7748-82F2-CCF2065C07DB}" type="pres">
      <dgm:prSet presAssocID="{4B03D20F-B43E-D742-AFEA-C97438762A55}" presName="aSpace2" presStyleCnt="0"/>
      <dgm:spPr/>
    </dgm:pt>
    <dgm:pt modelId="{40C09601-232F-0A44-8369-39392266905E}" type="pres">
      <dgm:prSet presAssocID="{20F82070-2F86-B24E-983A-3CBE6E025363}" presName="childNode" presStyleLbl="node1" presStyleIdx="13" presStyleCnt="14" custLinFactY="2510" custLinFactNeighborX="292" custLinFactNeighborY="100000">
        <dgm:presLayoutVars>
          <dgm:bulletEnabled val="1"/>
        </dgm:presLayoutVars>
      </dgm:prSet>
      <dgm:spPr/>
      <dgm:t>
        <a:bodyPr/>
        <a:lstStyle/>
        <a:p>
          <a:endParaRPr lang="en-US"/>
        </a:p>
      </dgm:t>
    </dgm:pt>
  </dgm:ptLst>
  <dgm:cxnLst>
    <dgm:cxn modelId="{B452E22F-21F9-407E-B947-BA135B342EB3}" type="presOf" srcId="{ED047218-026D-1242-A865-5C82AAC34B3F}" destId="{A8DA8B6A-3F9B-0845-A50E-C210C29FE438}" srcOrd="0" destOrd="0" presId="urn:microsoft.com/office/officeart/2005/8/layout/lProcess2"/>
    <dgm:cxn modelId="{E504EEA9-B00F-4B58-AFF4-8E00CFD3A077}" type="presOf" srcId="{4B03D20F-B43E-D742-AFEA-C97438762A55}" destId="{394CA598-8254-AB45-ACAB-70F4E3D8263B}" srcOrd="0" destOrd="0" presId="urn:microsoft.com/office/officeart/2005/8/layout/lProcess2"/>
    <dgm:cxn modelId="{AAAA2FE8-15FA-4492-83D2-735393D4AE0A}" type="presOf" srcId="{B8CF4CB2-F176-A340-911F-5BAA2DD3E72D}" destId="{ABBE2C79-F00B-004C-ABE1-8762A5691BE4}" srcOrd="0" destOrd="0" presId="urn:microsoft.com/office/officeart/2005/8/layout/lProcess2"/>
    <dgm:cxn modelId="{E0A08B4F-EE12-7A4B-9B7D-D271554F275B}" srcId="{7070EBDF-504B-5E47-ADCF-5EA83CFA1AB8}" destId="{1C42F63B-48A2-D74F-B7A9-215F7C43F4ED}" srcOrd="0" destOrd="0" parTransId="{FBFFB8F4-6F58-8149-8F8B-12ECB3480197}" sibTransId="{6858B889-9A38-6841-BFC7-98487951E55B}"/>
    <dgm:cxn modelId="{E5062327-8736-754F-BA98-0C968A1D8301}" srcId="{09F52592-CD3C-6041-A8D6-D4ED8A7316FE}" destId="{20F82070-2F86-B24E-983A-3CBE6E025363}" srcOrd="6" destOrd="0" parTransId="{C76BBCAF-015A-A34B-8F81-82CFB3150FED}" sibTransId="{022839B4-64A2-E747-843B-B0157F720B1A}"/>
    <dgm:cxn modelId="{D2C40542-4A89-46B4-84C7-BB72DD368359}" type="presOf" srcId="{09F52592-CD3C-6041-A8D6-D4ED8A7316FE}" destId="{B62C06D0-D7AF-2349-84B6-388469749468}" srcOrd="1" destOrd="0" presId="urn:microsoft.com/office/officeart/2005/8/layout/lProcess2"/>
    <dgm:cxn modelId="{A6DAB929-B224-4D46-8052-578E61B5E018}" srcId="{09F52592-CD3C-6041-A8D6-D4ED8A7316FE}" destId="{62E2CF7F-5F4A-2740-9F85-5E00C139C7B4}" srcOrd="2" destOrd="0" parTransId="{58DFF5A6-50F1-9D40-91F1-4429A66CE4F5}" sibTransId="{6DB8AA0F-A9CB-0748-B30E-0F9464B2D824}"/>
    <dgm:cxn modelId="{0049860E-E6EB-614D-8D2C-FEFBBEC55030}" srcId="{1C42F63B-48A2-D74F-B7A9-215F7C43F4ED}" destId="{26A6262A-3D44-E041-BC71-28FBB6740B40}" srcOrd="5" destOrd="0" parTransId="{0FF99920-F658-9B46-BB35-12FDEADA97A8}" sibTransId="{ADBD2588-D251-374A-9775-1A6C53EF0F64}"/>
    <dgm:cxn modelId="{4F318B94-0261-4089-9092-CDB47F54F046}" type="presOf" srcId="{20F82070-2F86-B24E-983A-3CBE6E025363}" destId="{40C09601-232F-0A44-8369-39392266905E}" srcOrd="0" destOrd="0" presId="urn:microsoft.com/office/officeart/2005/8/layout/lProcess2"/>
    <dgm:cxn modelId="{50EDE023-0AB4-BD4A-8228-2C75550C12FB}" srcId="{1C42F63B-48A2-D74F-B7A9-215F7C43F4ED}" destId="{2DA44E84-E685-DC45-A964-53C4F6A6664E}" srcOrd="6" destOrd="0" parTransId="{27271319-75D8-A44D-BEB6-E39BB17DF234}" sibTransId="{3276D66C-FB23-5444-8BC4-B783585D09FC}"/>
    <dgm:cxn modelId="{A567A4DF-C1BE-8D40-B94E-997606634C7A}" srcId="{09F52592-CD3C-6041-A8D6-D4ED8A7316FE}" destId="{4B03D20F-B43E-D742-AFEA-C97438762A55}" srcOrd="5" destOrd="0" parTransId="{485885D8-D2DF-844F-8202-A4CE8CB81CCE}" sibTransId="{74AAA819-F1D8-CF44-8F4C-C445A9F50221}"/>
    <dgm:cxn modelId="{3F251081-F41F-4676-A420-F3702DC610AB}" type="presOf" srcId="{200A700E-2995-2645-B638-2622520AB414}" destId="{A3312BF5-E112-5444-A821-E4B0F3A654B2}" srcOrd="0" destOrd="0" presId="urn:microsoft.com/office/officeart/2005/8/layout/lProcess2"/>
    <dgm:cxn modelId="{E9399166-C70A-4C11-B833-19CFBA57EACC}" type="presOf" srcId="{1C42F63B-48A2-D74F-B7A9-215F7C43F4ED}" destId="{5DDCC708-90EE-7C46-8C87-F3173490345A}" srcOrd="1" destOrd="0" presId="urn:microsoft.com/office/officeart/2005/8/layout/lProcess2"/>
    <dgm:cxn modelId="{A7ACFC81-F4AC-417C-9FEE-0249DEE9A5E3}" type="presOf" srcId="{0C8BC4BA-7126-1F4D-9187-3F81FA6A9F19}" destId="{D5FB0055-A71C-BC41-874B-A2CBB0191522}" srcOrd="0" destOrd="0" presId="urn:microsoft.com/office/officeart/2005/8/layout/lProcess2"/>
    <dgm:cxn modelId="{40ABD607-B207-4B7D-855F-57A4C759001E}" type="presOf" srcId="{F495D1BE-8C98-2046-ADFD-C09FDDA146C2}" destId="{16BB571B-C596-A241-9535-C832276F6846}" srcOrd="0" destOrd="0" presId="urn:microsoft.com/office/officeart/2005/8/layout/lProcess2"/>
    <dgm:cxn modelId="{32DC1698-FCA4-4672-892F-324425F48EC2}" type="presOf" srcId="{1D9FF860-2D1F-AD46-B148-C766D2B93A33}" destId="{9A72D560-80E6-A344-A7A1-C24822F5B883}" srcOrd="0" destOrd="0" presId="urn:microsoft.com/office/officeart/2005/8/layout/lProcess2"/>
    <dgm:cxn modelId="{2A159B1B-6B51-3E45-B1AD-5DD0D69AB24C}" srcId="{09F52592-CD3C-6041-A8D6-D4ED8A7316FE}" destId="{5D10DE81-2872-F849-BD10-DDDD9A3ED8B4}" srcOrd="0" destOrd="0" parTransId="{354B3D86-683F-A54C-B76B-13473CACCE25}" sibTransId="{2718270B-DAA0-DA43-9D19-7A2830998DB0}"/>
    <dgm:cxn modelId="{1F256580-161F-436B-953C-2CCBE0DC946F}" type="presOf" srcId="{5D10DE81-2872-F849-BD10-DDDD9A3ED8B4}" destId="{C596D6E9-BD79-484E-9A3E-06A673647217}" srcOrd="0" destOrd="0" presId="urn:microsoft.com/office/officeart/2005/8/layout/lProcess2"/>
    <dgm:cxn modelId="{9F505F03-4ADD-4BC2-ACF5-D57C4769FB10}" type="presOf" srcId="{09F52592-CD3C-6041-A8D6-D4ED8A7316FE}" destId="{BFB7C6FA-2DAB-8542-A4A9-4A13B28BC87B}" srcOrd="0" destOrd="0" presId="urn:microsoft.com/office/officeart/2005/8/layout/lProcess2"/>
    <dgm:cxn modelId="{24F829ED-512E-4412-813C-58474A75CE46}" type="presOf" srcId="{1C42F63B-48A2-D74F-B7A9-215F7C43F4ED}" destId="{36C79BE1-F82A-DE41-AC14-75858CB91723}" srcOrd="0" destOrd="0" presId="urn:microsoft.com/office/officeart/2005/8/layout/lProcess2"/>
    <dgm:cxn modelId="{507211B2-6134-174A-8379-024A977B11D3}" srcId="{7070EBDF-504B-5E47-ADCF-5EA83CFA1AB8}" destId="{09F52592-CD3C-6041-A8D6-D4ED8A7316FE}" srcOrd="1" destOrd="0" parTransId="{4B49EB6D-0FD5-A94E-A7B8-ED504DF86628}" sibTransId="{3C3FA4D4-E7C2-D74E-AB83-4273A15E5F08}"/>
    <dgm:cxn modelId="{F0536BB1-B2D8-BA47-B16C-848621DD34E1}" srcId="{1C42F63B-48A2-D74F-B7A9-215F7C43F4ED}" destId="{1D9FF860-2D1F-AD46-B148-C766D2B93A33}" srcOrd="2" destOrd="0" parTransId="{BC12CBD2-9263-8B4E-9336-DAF1647F21A5}" sibTransId="{C0E36539-C3EF-854D-A224-2CC6D4571355}"/>
    <dgm:cxn modelId="{68C06427-804D-4E98-9CC5-257049E24790}" type="presOf" srcId="{62E2CF7F-5F4A-2740-9F85-5E00C139C7B4}" destId="{6335F7F9-38B3-164F-B5CB-72D572DC1B0B}" srcOrd="0" destOrd="0" presId="urn:microsoft.com/office/officeart/2005/8/layout/lProcess2"/>
    <dgm:cxn modelId="{016DDCD4-7D00-4689-B01F-F154FB47BC82}" type="presOf" srcId="{3811A4B9-6B08-FE40-AB5E-A01412A4018F}" destId="{EA655AEC-6DC4-F14E-BDBA-DABC6942DAC2}" srcOrd="0" destOrd="0" presId="urn:microsoft.com/office/officeart/2005/8/layout/lProcess2"/>
    <dgm:cxn modelId="{06EB659A-F3D6-4DFF-887E-7DF7CA1EF1C5}" type="presOf" srcId="{7070EBDF-504B-5E47-ADCF-5EA83CFA1AB8}" destId="{225F61AE-76C7-A644-8D5C-F295335CB52B}" srcOrd="0" destOrd="0" presId="urn:microsoft.com/office/officeart/2005/8/layout/lProcess2"/>
    <dgm:cxn modelId="{8E3944D3-DF28-0242-A64C-FD556092D238}" srcId="{09F52592-CD3C-6041-A8D6-D4ED8A7316FE}" destId="{0C8BC4BA-7126-1F4D-9187-3F81FA6A9F19}" srcOrd="1" destOrd="0" parTransId="{E582ACC0-3A9F-1744-9823-98ABC2295801}" sibTransId="{939EBB31-665E-CF44-AC9B-240A40263C64}"/>
    <dgm:cxn modelId="{12A2EE82-6307-4D04-8BA7-9F8AB66EB1D2}" type="presOf" srcId="{26A6262A-3D44-E041-BC71-28FBB6740B40}" destId="{FC2A57E8-F6BD-BD4C-B7FF-466633617F3D}" srcOrd="0" destOrd="0" presId="urn:microsoft.com/office/officeart/2005/8/layout/lProcess2"/>
    <dgm:cxn modelId="{ED59C2CF-76FD-4BE8-A7DA-8948B2C90B64}" type="presOf" srcId="{2DA44E84-E685-DC45-A964-53C4F6A6664E}" destId="{DA32A752-3DEB-5549-86E2-02896594E0FE}" srcOrd="0" destOrd="0" presId="urn:microsoft.com/office/officeart/2005/8/layout/lProcess2"/>
    <dgm:cxn modelId="{A7B41ECD-DABA-48A8-A37B-7606B1F67991}" type="presOf" srcId="{2BFF4B96-3DB6-3D43-9DA0-C375DA386CA3}" destId="{4F754AE3-6CA3-594D-80B6-E5C59DE967CF}" srcOrd="0" destOrd="0" presId="urn:microsoft.com/office/officeart/2005/8/layout/lProcess2"/>
    <dgm:cxn modelId="{B0118280-05C7-D74D-8324-05D87FCF5DAB}" srcId="{1C42F63B-48A2-D74F-B7A9-215F7C43F4ED}" destId="{200A700E-2995-2645-B638-2622520AB414}" srcOrd="3" destOrd="0" parTransId="{405D31A9-CE40-4D4A-9A37-7C9EE2F2DDCA}" sibTransId="{655EEB1E-17B6-104F-A6B9-E0C1E5563E36}"/>
    <dgm:cxn modelId="{33C091B3-1409-E540-B7DA-49B2A25F34B3}" srcId="{09F52592-CD3C-6041-A8D6-D4ED8A7316FE}" destId="{ED047218-026D-1242-A865-5C82AAC34B3F}" srcOrd="4" destOrd="0" parTransId="{BDCEF3B5-4C51-0C41-B662-B1A8E9C132DE}" sibTransId="{31060D09-9E14-E547-9420-E2EB38123933}"/>
    <dgm:cxn modelId="{1FADD101-F511-6642-B9CD-48475B5BA12C}" srcId="{09F52592-CD3C-6041-A8D6-D4ED8A7316FE}" destId="{F495D1BE-8C98-2046-ADFD-C09FDDA146C2}" srcOrd="3" destOrd="0" parTransId="{32018FC2-9F30-A74A-8A1D-9D54CB897F24}" sibTransId="{35927556-46FF-6549-A1F7-ABAA7F7139AB}"/>
    <dgm:cxn modelId="{2F933A90-1EBA-5A42-A534-E54CB8C1EB0B}" srcId="{1C42F63B-48A2-D74F-B7A9-215F7C43F4ED}" destId="{2BFF4B96-3DB6-3D43-9DA0-C375DA386CA3}" srcOrd="0" destOrd="0" parTransId="{D5FA2402-A4BE-524C-BE06-14DB97A431E7}" sibTransId="{FEF1CA0C-9804-2B40-A0BE-247894F34E51}"/>
    <dgm:cxn modelId="{620DF4A1-4BFD-8044-A620-32CF19CB0B55}" srcId="{1C42F63B-48A2-D74F-B7A9-215F7C43F4ED}" destId="{B8CF4CB2-F176-A340-911F-5BAA2DD3E72D}" srcOrd="1" destOrd="0" parTransId="{296A0521-FF56-A249-86C4-A85D391E1CC9}" sibTransId="{923B1F00-D4F9-E543-B9A1-FB83840B4997}"/>
    <dgm:cxn modelId="{5B69A7D1-2F54-3B4D-A395-91ABB6674914}" srcId="{1C42F63B-48A2-D74F-B7A9-215F7C43F4ED}" destId="{3811A4B9-6B08-FE40-AB5E-A01412A4018F}" srcOrd="4" destOrd="0" parTransId="{060E1ADC-0B0B-7642-9A40-691F817A1676}" sibTransId="{DA6E40E4-945B-CC4E-81A7-BFCD184C0FB8}"/>
    <dgm:cxn modelId="{5D125210-1499-472C-8BEC-B52EBC164BF9}" type="presParOf" srcId="{225F61AE-76C7-A644-8D5C-F295335CB52B}" destId="{D21F64FE-0C7F-404E-98B1-D97CA247C426}" srcOrd="0" destOrd="0" presId="urn:microsoft.com/office/officeart/2005/8/layout/lProcess2"/>
    <dgm:cxn modelId="{ABB5C795-DEAB-4BCC-B8B8-CEA6E4B305A9}" type="presParOf" srcId="{D21F64FE-0C7F-404E-98B1-D97CA247C426}" destId="{36C79BE1-F82A-DE41-AC14-75858CB91723}" srcOrd="0" destOrd="0" presId="urn:microsoft.com/office/officeart/2005/8/layout/lProcess2"/>
    <dgm:cxn modelId="{093C4178-5591-4F3A-BDF7-69DE5282FA3B}" type="presParOf" srcId="{D21F64FE-0C7F-404E-98B1-D97CA247C426}" destId="{5DDCC708-90EE-7C46-8C87-F3173490345A}" srcOrd="1" destOrd="0" presId="urn:microsoft.com/office/officeart/2005/8/layout/lProcess2"/>
    <dgm:cxn modelId="{75470C03-7298-4D40-AF20-FD37F55B272D}" type="presParOf" srcId="{D21F64FE-0C7F-404E-98B1-D97CA247C426}" destId="{75A1FFEE-FF31-3040-9576-8A41CA906F07}" srcOrd="2" destOrd="0" presId="urn:microsoft.com/office/officeart/2005/8/layout/lProcess2"/>
    <dgm:cxn modelId="{35A48F37-6802-4C32-9632-F717465EEB9D}" type="presParOf" srcId="{75A1FFEE-FF31-3040-9576-8A41CA906F07}" destId="{025FDEF4-0AB1-894C-AFE8-35E1813A92FE}" srcOrd="0" destOrd="0" presId="urn:microsoft.com/office/officeart/2005/8/layout/lProcess2"/>
    <dgm:cxn modelId="{6E36340A-5876-42C9-9195-D009965C4AF4}" type="presParOf" srcId="{025FDEF4-0AB1-894C-AFE8-35E1813A92FE}" destId="{4F754AE3-6CA3-594D-80B6-E5C59DE967CF}" srcOrd="0" destOrd="0" presId="urn:microsoft.com/office/officeart/2005/8/layout/lProcess2"/>
    <dgm:cxn modelId="{2D9986B9-236B-4BA1-A645-FB0D24C48859}" type="presParOf" srcId="{025FDEF4-0AB1-894C-AFE8-35E1813A92FE}" destId="{1CB8F6FF-C9BC-9E40-A4B4-8BA70EEE6930}" srcOrd="1" destOrd="0" presId="urn:microsoft.com/office/officeart/2005/8/layout/lProcess2"/>
    <dgm:cxn modelId="{82E0CD40-5CE2-4E9A-B97A-D5D021494ED1}" type="presParOf" srcId="{025FDEF4-0AB1-894C-AFE8-35E1813A92FE}" destId="{ABBE2C79-F00B-004C-ABE1-8762A5691BE4}" srcOrd="2" destOrd="0" presId="urn:microsoft.com/office/officeart/2005/8/layout/lProcess2"/>
    <dgm:cxn modelId="{6F80DF0F-AA60-4454-BEF5-17D900ED2CD3}" type="presParOf" srcId="{025FDEF4-0AB1-894C-AFE8-35E1813A92FE}" destId="{844555B1-FE7B-464B-B9F3-4151997D076A}" srcOrd="3" destOrd="0" presId="urn:microsoft.com/office/officeart/2005/8/layout/lProcess2"/>
    <dgm:cxn modelId="{FE8B636C-26B5-42F0-A031-5913B1CE2E98}" type="presParOf" srcId="{025FDEF4-0AB1-894C-AFE8-35E1813A92FE}" destId="{9A72D560-80E6-A344-A7A1-C24822F5B883}" srcOrd="4" destOrd="0" presId="urn:microsoft.com/office/officeart/2005/8/layout/lProcess2"/>
    <dgm:cxn modelId="{DEF597C6-48D2-4E64-B860-2DD6161479B0}" type="presParOf" srcId="{025FDEF4-0AB1-894C-AFE8-35E1813A92FE}" destId="{12E567AD-B830-3046-80C8-B33D2DC65324}" srcOrd="5" destOrd="0" presId="urn:microsoft.com/office/officeart/2005/8/layout/lProcess2"/>
    <dgm:cxn modelId="{C77456BB-CBCC-46A1-8960-674ECE902156}" type="presParOf" srcId="{025FDEF4-0AB1-894C-AFE8-35E1813A92FE}" destId="{A3312BF5-E112-5444-A821-E4B0F3A654B2}" srcOrd="6" destOrd="0" presId="urn:microsoft.com/office/officeart/2005/8/layout/lProcess2"/>
    <dgm:cxn modelId="{36C7B7BA-C8B5-41EF-854A-564B8473DEDF}" type="presParOf" srcId="{025FDEF4-0AB1-894C-AFE8-35E1813A92FE}" destId="{CBC50F4A-202C-FE45-882B-687954B05179}" srcOrd="7" destOrd="0" presId="urn:microsoft.com/office/officeart/2005/8/layout/lProcess2"/>
    <dgm:cxn modelId="{21B188CA-ED7E-4132-A715-3CC9CEFDBD0A}" type="presParOf" srcId="{025FDEF4-0AB1-894C-AFE8-35E1813A92FE}" destId="{EA655AEC-6DC4-F14E-BDBA-DABC6942DAC2}" srcOrd="8" destOrd="0" presId="urn:microsoft.com/office/officeart/2005/8/layout/lProcess2"/>
    <dgm:cxn modelId="{081CE12D-3494-4A7B-8336-C3B8E1D8E420}" type="presParOf" srcId="{025FDEF4-0AB1-894C-AFE8-35E1813A92FE}" destId="{961DFBC3-F1DB-C345-8787-2F03D76BC598}" srcOrd="9" destOrd="0" presId="urn:microsoft.com/office/officeart/2005/8/layout/lProcess2"/>
    <dgm:cxn modelId="{C081A59E-1AB8-4504-9D69-343460F7227B}" type="presParOf" srcId="{025FDEF4-0AB1-894C-AFE8-35E1813A92FE}" destId="{FC2A57E8-F6BD-BD4C-B7FF-466633617F3D}" srcOrd="10" destOrd="0" presId="urn:microsoft.com/office/officeart/2005/8/layout/lProcess2"/>
    <dgm:cxn modelId="{2927DA71-61D0-4689-B488-9F9B674B6548}" type="presParOf" srcId="{025FDEF4-0AB1-894C-AFE8-35E1813A92FE}" destId="{156EE7DB-1C82-CD49-B67E-5D2DBF5B32F4}" srcOrd="11" destOrd="0" presId="urn:microsoft.com/office/officeart/2005/8/layout/lProcess2"/>
    <dgm:cxn modelId="{C30E53BA-3A01-4606-8D7A-6D9A372C8752}" type="presParOf" srcId="{025FDEF4-0AB1-894C-AFE8-35E1813A92FE}" destId="{DA32A752-3DEB-5549-86E2-02896594E0FE}" srcOrd="12" destOrd="0" presId="urn:microsoft.com/office/officeart/2005/8/layout/lProcess2"/>
    <dgm:cxn modelId="{9AF6B382-1828-4695-9994-F1FB082EB05F}" type="presParOf" srcId="{225F61AE-76C7-A644-8D5C-F295335CB52B}" destId="{5778A7CA-98F5-164F-8BF9-FD83DA47A95F}" srcOrd="1" destOrd="0" presId="urn:microsoft.com/office/officeart/2005/8/layout/lProcess2"/>
    <dgm:cxn modelId="{D0F2EA12-5612-43C9-AF14-C11689BAD0EE}" type="presParOf" srcId="{225F61AE-76C7-A644-8D5C-F295335CB52B}" destId="{377C2C80-79E0-8946-A5E8-88762C78B0C6}" srcOrd="2" destOrd="0" presId="urn:microsoft.com/office/officeart/2005/8/layout/lProcess2"/>
    <dgm:cxn modelId="{7AA53C67-2CE0-455E-A647-22DD3371FBF7}" type="presParOf" srcId="{377C2C80-79E0-8946-A5E8-88762C78B0C6}" destId="{BFB7C6FA-2DAB-8542-A4A9-4A13B28BC87B}" srcOrd="0" destOrd="0" presId="urn:microsoft.com/office/officeart/2005/8/layout/lProcess2"/>
    <dgm:cxn modelId="{3BAA9EC4-FB4A-4B08-A737-3D346D1B4866}" type="presParOf" srcId="{377C2C80-79E0-8946-A5E8-88762C78B0C6}" destId="{B62C06D0-D7AF-2349-84B6-388469749468}" srcOrd="1" destOrd="0" presId="urn:microsoft.com/office/officeart/2005/8/layout/lProcess2"/>
    <dgm:cxn modelId="{385117B9-A449-4B5B-A1A7-42D025D59F28}" type="presParOf" srcId="{377C2C80-79E0-8946-A5E8-88762C78B0C6}" destId="{16947454-0CCA-484F-BB79-1008D530CC83}" srcOrd="2" destOrd="0" presId="urn:microsoft.com/office/officeart/2005/8/layout/lProcess2"/>
    <dgm:cxn modelId="{19906192-D36D-48D5-BADB-4ADC3B441F2D}" type="presParOf" srcId="{16947454-0CCA-484F-BB79-1008D530CC83}" destId="{D55D39E0-1DB1-404C-98B0-07549FE87C72}" srcOrd="0" destOrd="0" presId="urn:microsoft.com/office/officeart/2005/8/layout/lProcess2"/>
    <dgm:cxn modelId="{C1707E92-1B25-4D5A-A812-82ADA87BE33C}" type="presParOf" srcId="{D55D39E0-1DB1-404C-98B0-07549FE87C72}" destId="{C596D6E9-BD79-484E-9A3E-06A673647217}" srcOrd="0" destOrd="0" presId="urn:microsoft.com/office/officeart/2005/8/layout/lProcess2"/>
    <dgm:cxn modelId="{097CA4D4-6387-4CD8-B76C-10E559B05F32}" type="presParOf" srcId="{D55D39E0-1DB1-404C-98B0-07549FE87C72}" destId="{02A2D3EF-0680-CC49-B4FC-DFFC15B81DCA}" srcOrd="1" destOrd="0" presId="urn:microsoft.com/office/officeart/2005/8/layout/lProcess2"/>
    <dgm:cxn modelId="{D76E844A-0295-4F60-A5AF-BB671B70337F}" type="presParOf" srcId="{D55D39E0-1DB1-404C-98B0-07549FE87C72}" destId="{D5FB0055-A71C-BC41-874B-A2CBB0191522}" srcOrd="2" destOrd="0" presId="urn:microsoft.com/office/officeart/2005/8/layout/lProcess2"/>
    <dgm:cxn modelId="{D7D06E9E-FF55-4744-B11E-A00476D86449}" type="presParOf" srcId="{D55D39E0-1DB1-404C-98B0-07549FE87C72}" destId="{72841538-C900-6F4B-B789-C211B946B943}" srcOrd="3" destOrd="0" presId="urn:microsoft.com/office/officeart/2005/8/layout/lProcess2"/>
    <dgm:cxn modelId="{AC9D967C-ACB9-45CF-88BA-69F2F0059FFE}" type="presParOf" srcId="{D55D39E0-1DB1-404C-98B0-07549FE87C72}" destId="{6335F7F9-38B3-164F-B5CB-72D572DC1B0B}" srcOrd="4" destOrd="0" presId="urn:microsoft.com/office/officeart/2005/8/layout/lProcess2"/>
    <dgm:cxn modelId="{18A76DED-9682-4678-9907-A6C6C722F15F}" type="presParOf" srcId="{D55D39E0-1DB1-404C-98B0-07549FE87C72}" destId="{70A916D0-8578-D04D-BEFE-58006E0488F9}" srcOrd="5" destOrd="0" presId="urn:microsoft.com/office/officeart/2005/8/layout/lProcess2"/>
    <dgm:cxn modelId="{62714F08-385B-4387-B182-FB085C38EFF8}" type="presParOf" srcId="{D55D39E0-1DB1-404C-98B0-07549FE87C72}" destId="{16BB571B-C596-A241-9535-C832276F6846}" srcOrd="6" destOrd="0" presId="urn:microsoft.com/office/officeart/2005/8/layout/lProcess2"/>
    <dgm:cxn modelId="{47204424-8CA2-41DF-B092-A9FB38C87D9F}" type="presParOf" srcId="{D55D39E0-1DB1-404C-98B0-07549FE87C72}" destId="{CF4E73C0-8A52-C244-9673-EC6BC55C3338}" srcOrd="7" destOrd="0" presId="urn:microsoft.com/office/officeart/2005/8/layout/lProcess2"/>
    <dgm:cxn modelId="{40581AE3-9E5D-48E3-9045-77236670C17C}" type="presParOf" srcId="{D55D39E0-1DB1-404C-98B0-07549FE87C72}" destId="{A8DA8B6A-3F9B-0845-A50E-C210C29FE438}" srcOrd="8" destOrd="0" presId="urn:microsoft.com/office/officeart/2005/8/layout/lProcess2"/>
    <dgm:cxn modelId="{3FDE7557-A303-446A-B962-C9B572C05021}" type="presParOf" srcId="{D55D39E0-1DB1-404C-98B0-07549FE87C72}" destId="{3D12F73C-114C-7A46-A4E9-1DBE8D967B75}" srcOrd="9" destOrd="0" presId="urn:microsoft.com/office/officeart/2005/8/layout/lProcess2"/>
    <dgm:cxn modelId="{7A411446-3A5F-4008-9586-095BFDA606AB}" type="presParOf" srcId="{D55D39E0-1DB1-404C-98B0-07549FE87C72}" destId="{394CA598-8254-AB45-ACAB-70F4E3D8263B}" srcOrd="10" destOrd="0" presId="urn:microsoft.com/office/officeart/2005/8/layout/lProcess2"/>
    <dgm:cxn modelId="{974AF33E-1F65-4782-BD51-1CCC85B5AE64}" type="presParOf" srcId="{D55D39E0-1DB1-404C-98B0-07549FE87C72}" destId="{17768736-F57A-7748-82F2-CCF2065C07DB}" srcOrd="11" destOrd="0" presId="urn:microsoft.com/office/officeart/2005/8/layout/lProcess2"/>
    <dgm:cxn modelId="{8D3FF03A-BA49-4681-8D0D-4170775EF542}" type="presParOf" srcId="{D55D39E0-1DB1-404C-98B0-07549FE87C72}" destId="{40C09601-232F-0A44-8369-39392266905E}"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33E51-AEDB-4AB1-BF6E-4C63EB58CE0C}">
      <dsp:nvSpPr>
        <dsp:cNvPr id="0" name=""/>
        <dsp:cNvSpPr/>
      </dsp:nvSpPr>
      <dsp:spPr>
        <a:xfrm>
          <a:off x="0" y="1165860"/>
          <a:ext cx="7543800" cy="15544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7E79F-5393-49B7-AE78-B2F5C26979BB}">
      <dsp:nvSpPr>
        <dsp:cNvPr id="0" name=""/>
        <dsp:cNvSpPr/>
      </dsp:nvSpPr>
      <dsp:spPr>
        <a:xfrm>
          <a:off x="2983" y="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1950s Chemotherapy Aides (Volunteers)-Direct Observed Therapy for TB patients</a:t>
          </a:r>
          <a:endParaRPr lang="en-US" sz="1200" kern="1200" dirty="0"/>
        </a:p>
      </dsp:txBody>
      <dsp:txXfrm>
        <a:off x="2983" y="0"/>
        <a:ext cx="1304510" cy="1554480"/>
      </dsp:txXfrm>
    </dsp:sp>
    <dsp:sp modelId="{2E7A74BC-B5BB-438C-9767-ECFA0735A568}">
      <dsp:nvSpPr>
        <dsp:cNvPr id="0" name=""/>
        <dsp:cNvSpPr/>
      </dsp:nvSpPr>
      <dsp:spPr>
        <a:xfrm>
          <a:off x="460928"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6BB95-DF1A-491B-AD92-32C706456D80}">
      <dsp:nvSpPr>
        <dsp:cNvPr id="0" name=""/>
        <dsp:cNvSpPr/>
      </dsp:nvSpPr>
      <dsp:spPr>
        <a:xfrm>
          <a:off x="1372719" y="233172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1959 Alaska becomes a State</a:t>
          </a:r>
          <a:endParaRPr lang="en-US" sz="1200" kern="1200" dirty="0"/>
        </a:p>
      </dsp:txBody>
      <dsp:txXfrm>
        <a:off x="1372719" y="2331720"/>
        <a:ext cx="1304510" cy="1554480"/>
      </dsp:txXfrm>
    </dsp:sp>
    <dsp:sp modelId="{DE7BBC4B-B5E8-4058-B3F8-53CAD8672405}">
      <dsp:nvSpPr>
        <dsp:cNvPr id="0" name=""/>
        <dsp:cNvSpPr/>
      </dsp:nvSpPr>
      <dsp:spPr>
        <a:xfrm>
          <a:off x="1830664"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81560-00C5-4ED3-B9E2-9F3B0F8D0EC0}">
      <dsp:nvSpPr>
        <dsp:cNvPr id="0" name=""/>
        <dsp:cNvSpPr/>
      </dsp:nvSpPr>
      <dsp:spPr>
        <a:xfrm>
          <a:off x="2742454" y="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kern="1200" dirty="0" smtClean="0"/>
            <a:t>1960s Formal Training/Federal Funding 1968</a:t>
          </a:r>
          <a:endParaRPr lang="en-US" sz="1200" kern="1200" dirty="0"/>
        </a:p>
      </dsp:txBody>
      <dsp:txXfrm>
        <a:off x="2742454" y="0"/>
        <a:ext cx="1304510" cy="1554480"/>
      </dsp:txXfrm>
    </dsp:sp>
    <dsp:sp modelId="{494ED744-93ED-4130-89A5-5C407F3D1190}">
      <dsp:nvSpPr>
        <dsp:cNvPr id="0" name=""/>
        <dsp:cNvSpPr/>
      </dsp:nvSpPr>
      <dsp:spPr>
        <a:xfrm>
          <a:off x="3200399"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A5B57-0179-4743-A153-7B7823D9A2AA}">
      <dsp:nvSpPr>
        <dsp:cNvPr id="0" name=""/>
        <dsp:cNvSpPr/>
      </dsp:nvSpPr>
      <dsp:spPr>
        <a:xfrm>
          <a:off x="4112190" y="233172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smtClean="0"/>
            <a:t>1976 Indian Health Care Improvement Act (IHCIA) (PL 94-437) </a:t>
          </a:r>
          <a:endParaRPr lang="en-US" sz="1200" kern="1200" dirty="0"/>
        </a:p>
      </dsp:txBody>
      <dsp:txXfrm>
        <a:off x="4112190" y="2331720"/>
        <a:ext cx="1304510" cy="1554480"/>
      </dsp:txXfrm>
    </dsp:sp>
    <dsp:sp modelId="{84EBFB16-788D-4400-B98A-9836C85CCC71}">
      <dsp:nvSpPr>
        <dsp:cNvPr id="0" name=""/>
        <dsp:cNvSpPr/>
      </dsp:nvSpPr>
      <dsp:spPr>
        <a:xfrm>
          <a:off x="4570135"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6883B-34F5-4460-9DFC-F7BC4AE280BC}">
      <dsp:nvSpPr>
        <dsp:cNvPr id="0" name=""/>
        <dsp:cNvSpPr/>
      </dsp:nvSpPr>
      <dsp:spPr>
        <a:xfrm>
          <a:off x="5481926" y="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1992 IHCIA amended to add § 119 that provided for the Alaska Community Health Aide Program under authority of the 25 U.S.C. § 13 popularly known as the Snyder Act and require a Certification Board (PL 102-573)</a:t>
          </a:r>
          <a:endParaRPr lang="en-US" sz="800" kern="1200" dirty="0"/>
        </a:p>
      </dsp:txBody>
      <dsp:txXfrm>
        <a:off x="5481926" y="0"/>
        <a:ext cx="1304510" cy="1554480"/>
      </dsp:txXfrm>
    </dsp:sp>
    <dsp:sp modelId="{616EB14C-FE0E-424C-B3FA-22FA07B910CB}">
      <dsp:nvSpPr>
        <dsp:cNvPr id="0" name=""/>
        <dsp:cNvSpPr/>
      </dsp:nvSpPr>
      <dsp:spPr>
        <a:xfrm>
          <a:off x="5939871"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6E5A2-FE58-4C8F-8B1E-F6C6A0FBFAD5}">
      <dsp:nvSpPr>
        <dsp:cNvPr id="0" name=""/>
        <dsp:cNvSpPr/>
      </dsp:nvSpPr>
      <dsp:spPr>
        <a:xfrm>
          <a:off x="0" y="1165860"/>
          <a:ext cx="7543800" cy="15544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BCEEA8-E2A9-4232-961B-801C00EED44F}">
      <dsp:nvSpPr>
        <dsp:cNvPr id="0" name=""/>
        <dsp:cNvSpPr/>
      </dsp:nvSpPr>
      <dsp:spPr>
        <a:xfrm>
          <a:off x="2983" y="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n-US" sz="1500" b="1" kern="1200" dirty="0" smtClean="0">
              <a:latin typeface="Garamond" panose="02020404030301010803" pitchFamily="18" charset="0"/>
            </a:rPr>
            <a:t>1998 CHAP Certification Board Established</a:t>
          </a:r>
          <a:endParaRPr lang="en-US" sz="1500" kern="1200" dirty="0"/>
        </a:p>
      </dsp:txBody>
      <dsp:txXfrm>
        <a:off x="2983" y="0"/>
        <a:ext cx="1304510" cy="1554480"/>
      </dsp:txXfrm>
    </dsp:sp>
    <dsp:sp modelId="{61CBA928-DC7A-475A-9E86-2BE77A3B023A}">
      <dsp:nvSpPr>
        <dsp:cNvPr id="0" name=""/>
        <dsp:cNvSpPr/>
      </dsp:nvSpPr>
      <dsp:spPr>
        <a:xfrm>
          <a:off x="460928"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E0CB7-1325-42F0-A3E1-6F6846B92790}">
      <dsp:nvSpPr>
        <dsp:cNvPr id="0" name=""/>
        <dsp:cNvSpPr/>
      </dsp:nvSpPr>
      <dsp:spPr>
        <a:xfrm>
          <a:off x="1372719" y="233172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latin typeface="Garamond" panose="02020404030301010803" pitchFamily="18" charset="0"/>
            </a:rPr>
            <a:t>2002  </a:t>
          </a:r>
          <a:r>
            <a:rPr lang="en-US" sz="1400" kern="1200" dirty="0" smtClean="0">
              <a:latin typeface="Garamond" panose="02020404030301010803" pitchFamily="18" charset="0"/>
            </a:rPr>
            <a:t>Standards amended to address dental health aides (including therapists).</a:t>
          </a:r>
          <a:endParaRPr lang="en-US" sz="1400" kern="1200" dirty="0">
            <a:latin typeface="Garamond" panose="02020404030301010803" pitchFamily="18" charset="0"/>
          </a:endParaRPr>
        </a:p>
      </dsp:txBody>
      <dsp:txXfrm>
        <a:off x="1372719" y="2331720"/>
        <a:ext cx="1304510" cy="1554480"/>
      </dsp:txXfrm>
    </dsp:sp>
    <dsp:sp modelId="{A77D1313-D278-4872-B0FB-E82A52FACAD7}">
      <dsp:nvSpPr>
        <dsp:cNvPr id="0" name=""/>
        <dsp:cNvSpPr/>
      </dsp:nvSpPr>
      <dsp:spPr>
        <a:xfrm>
          <a:off x="1830664"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DB692-0EB6-40F8-BF25-5995B522238C}">
      <dsp:nvSpPr>
        <dsp:cNvPr id="0" name=""/>
        <dsp:cNvSpPr/>
      </dsp:nvSpPr>
      <dsp:spPr>
        <a:xfrm>
          <a:off x="2742454" y="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b="1" kern="1200" dirty="0" smtClean="0">
              <a:latin typeface="Garamond" panose="02020404030301010803" pitchFamily="18" charset="0"/>
            </a:rPr>
            <a:t>2005  </a:t>
          </a:r>
          <a:r>
            <a:rPr lang="en-US" sz="1600" kern="1200" dirty="0" smtClean="0">
              <a:latin typeface="Garamond" panose="02020404030301010803" pitchFamily="18" charset="0"/>
            </a:rPr>
            <a:t>First Dental Health Aides Certified</a:t>
          </a:r>
        </a:p>
      </dsp:txBody>
      <dsp:txXfrm>
        <a:off x="2742454" y="0"/>
        <a:ext cx="1304510" cy="1554480"/>
      </dsp:txXfrm>
    </dsp:sp>
    <dsp:sp modelId="{67F93221-31B5-454A-AB96-2233C931F14A}">
      <dsp:nvSpPr>
        <dsp:cNvPr id="0" name=""/>
        <dsp:cNvSpPr/>
      </dsp:nvSpPr>
      <dsp:spPr>
        <a:xfrm>
          <a:off x="3200399"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6BB8D7-90C5-405F-8EAE-C88A859CC057}">
      <dsp:nvSpPr>
        <dsp:cNvPr id="0" name=""/>
        <dsp:cNvSpPr/>
      </dsp:nvSpPr>
      <dsp:spPr>
        <a:xfrm>
          <a:off x="4112190" y="233172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latin typeface="Garamond" panose="02020404030301010803" pitchFamily="18" charset="0"/>
            </a:rPr>
            <a:t>2008</a:t>
          </a:r>
          <a:r>
            <a:rPr lang="en-US" sz="1400" kern="1200" dirty="0" smtClean="0">
              <a:latin typeface="Garamond" panose="02020404030301010803" pitchFamily="18" charset="0"/>
            </a:rPr>
            <a:t>  Standards amended to address behavioral health aides/practitioners</a:t>
          </a:r>
          <a:endParaRPr lang="en-US" sz="1400" kern="1200" dirty="0">
            <a:latin typeface="Garamond" panose="02020404030301010803" pitchFamily="18" charset="0"/>
          </a:endParaRPr>
        </a:p>
      </dsp:txBody>
      <dsp:txXfrm>
        <a:off x="4112190" y="2331720"/>
        <a:ext cx="1304510" cy="1554480"/>
      </dsp:txXfrm>
    </dsp:sp>
    <dsp:sp modelId="{D921CAD4-7D61-4011-B69E-D8407DACFA6E}">
      <dsp:nvSpPr>
        <dsp:cNvPr id="0" name=""/>
        <dsp:cNvSpPr/>
      </dsp:nvSpPr>
      <dsp:spPr>
        <a:xfrm>
          <a:off x="4570135"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C5083-A845-4136-8D25-A8A45D76FB8D}">
      <dsp:nvSpPr>
        <dsp:cNvPr id="0" name=""/>
        <dsp:cNvSpPr/>
      </dsp:nvSpPr>
      <dsp:spPr>
        <a:xfrm>
          <a:off x="5481926" y="0"/>
          <a:ext cx="1304510" cy="155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dirty="0" smtClean="0">
              <a:latin typeface="Garamond" panose="02020404030301010803" pitchFamily="18" charset="0"/>
            </a:rPr>
            <a:t>2009  </a:t>
          </a:r>
          <a:r>
            <a:rPr lang="en-US" sz="1400" kern="1200" dirty="0" smtClean="0">
              <a:latin typeface="Garamond" panose="02020404030301010803" pitchFamily="18" charset="0"/>
            </a:rPr>
            <a:t>First Behavioral Health Aides Certified</a:t>
          </a:r>
        </a:p>
      </dsp:txBody>
      <dsp:txXfrm>
        <a:off x="5481926" y="0"/>
        <a:ext cx="1304510" cy="1554480"/>
      </dsp:txXfrm>
    </dsp:sp>
    <dsp:sp modelId="{57B93E7D-5C24-40D5-BE1B-2363668B070B}">
      <dsp:nvSpPr>
        <dsp:cNvPr id="0" name=""/>
        <dsp:cNvSpPr/>
      </dsp:nvSpPr>
      <dsp:spPr>
        <a:xfrm>
          <a:off x="5939871" y="1748790"/>
          <a:ext cx="388620" cy="38862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79BE1-F82A-DE41-AC14-75858CB91723}">
      <dsp:nvSpPr>
        <dsp:cNvPr id="0" name=""/>
        <dsp:cNvSpPr/>
      </dsp:nvSpPr>
      <dsp:spPr>
        <a:xfrm>
          <a:off x="155693" y="0"/>
          <a:ext cx="3513062" cy="5754623"/>
        </a:xfrm>
        <a:prstGeom prst="roundRect">
          <a:avLst>
            <a:gd name="adj" fmla="val 10000"/>
          </a:avLst>
        </a:prstGeom>
        <a:solidFill>
          <a:schemeClr val="bg1"/>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DHAT</a:t>
          </a:r>
          <a:endParaRPr lang="en-US" sz="4400" kern="1200" dirty="0"/>
        </a:p>
      </dsp:txBody>
      <dsp:txXfrm>
        <a:off x="155693" y="0"/>
        <a:ext cx="3513062" cy="1726387"/>
      </dsp:txXfrm>
    </dsp:sp>
    <dsp:sp modelId="{4F754AE3-6CA3-594D-80B6-E5C59DE967CF}">
      <dsp:nvSpPr>
        <dsp:cNvPr id="0" name=""/>
        <dsp:cNvSpPr/>
      </dsp:nvSpPr>
      <dsp:spPr>
        <a:xfrm>
          <a:off x="330592" y="1687784"/>
          <a:ext cx="2853451" cy="326928"/>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tx1"/>
              </a:solidFill>
            </a:rPr>
            <a:t>NEED TO KNOW</a:t>
          </a:r>
          <a:endParaRPr lang="en-US" sz="1800" b="1" kern="1200" baseline="0" dirty="0">
            <a:solidFill>
              <a:schemeClr val="tx1"/>
            </a:solidFill>
          </a:endParaRPr>
        </a:p>
      </dsp:txBody>
      <dsp:txXfrm>
        <a:off x="340167" y="1697359"/>
        <a:ext cx="2834301" cy="307778"/>
      </dsp:txXfrm>
    </dsp:sp>
    <dsp:sp modelId="{ABBE2C79-F00B-004C-ABE1-8762A5691BE4}">
      <dsp:nvSpPr>
        <dsp:cNvPr id="0" name=""/>
        <dsp:cNvSpPr/>
      </dsp:nvSpPr>
      <dsp:spPr>
        <a:xfrm>
          <a:off x="330592" y="2104499"/>
          <a:ext cx="2853451" cy="715137"/>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Limited scope, 46 procedures</a:t>
          </a:r>
          <a:endParaRPr lang="en-US" sz="1800" kern="1200" baseline="0" dirty="0">
            <a:solidFill>
              <a:schemeClr val="tx1"/>
            </a:solidFill>
          </a:endParaRPr>
        </a:p>
      </dsp:txBody>
      <dsp:txXfrm>
        <a:off x="351538" y="2125445"/>
        <a:ext cx="2811559" cy="673245"/>
      </dsp:txXfrm>
    </dsp:sp>
    <dsp:sp modelId="{9A72D560-80E6-A344-A7A1-C24822F5B883}">
      <dsp:nvSpPr>
        <dsp:cNvPr id="0" name=""/>
        <dsp:cNvSpPr/>
      </dsp:nvSpPr>
      <dsp:spPr>
        <a:xfrm>
          <a:off x="319577" y="2902128"/>
          <a:ext cx="2853451" cy="326928"/>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Supervised</a:t>
          </a:r>
          <a:endParaRPr lang="en-US" sz="1800" kern="1200" baseline="0" dirty="0">
            <a:solidFill>
              <a:schemeClr val="tx1"/>
            </a:solidFill>
          </a:endParaRPr>
        </a:p>
      </dsp:txBody>
      <dsp:txXfrm>
        <a:off x="329152" y="2911703"/>
        <a:ext cx="2834301" cy="307778"/>
      </dsp:txXfrm>
    </dsp:sp>
    <dsp:sp modelId="{A3312BF5-E112-5444-A821-E4B0F3A654B2}">
      <dsp:nvSpPr>
        <dsp:cNvPr id="0" name=""/>
        <dsp:cNvSpPr/>
      </dsp:nvSpPr>
      <dsp:spPr>
        <a:xfrm>
          <a:off x="319577" y="3342562"/>
          <a:ext cx="2853451" cy="448618"/>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Prevention oriented team approach</a:t>
          </a:r>
          <a:endParaRPr lang="en-US" sz="1800" kern="1200" baseline="0" dirty="0">
            <a:solidFill>
              <a:schemeClr val="tx1"/>
            </a:solidFill>
          </a:endParaRPr>
        </a:p>
      </dsp:txBody>
      <dsp:txXfrm>
        <a:off x="332717" y="3355702"/>
        <a:ext cx="2827171" cy="422338"/>
      </dsp:txXfrm>
    </dsp:sp>
    <dsp:sp modelId="{EA655AEC-6DC4-F14E-BDBA-DABC6942DAC2}">
      <dsp:nvSpPr>
        <dsp:cNvPr id="0" name=""/>
        <dsp:cNvSpPr/>
      </dsp:nvSpPr>
      <dsp:spPr>
        <a:xfrm>
          <a:off x="330592" y="3819331"/>
          <a:ext cx="2853451" cy="816158"/>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Accessible to students in target populations</a:t>
          </a:r>
          <a:endParaRPr lang="en-US" sz="1800" kern="1200" baseline="0" dirty="0">
            <a:solidFill>
              <a:schemeClr val="tx1"/>
            </a:solidFill>
          </a:endParaRPr>
        </a:p>
      </dsp:txBody>
      <dsp:txXfrm>
        <a:off x="354496" y="3843235"/>
        <a:ext cx="2805643" cy="768350"/>
      </dsp:txXfrm>
    </dsp:sp>
    <dsp:sp modelId="{FC2A57E8-F6BD-BD4C-B7FF-466633617F3D}">
      <dsp:nvSpPr>
        <dsp:cNvPr id="0" name=""/>
        <dsp:cNvSpPr/>
      </dsp:nvSpPr>
      <dsp:spPr>
        <a:xfrm>
          <a:off x="308563" y="4691508"/>
          <a:ext cx="2853451" cy="476250"/>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Culturally competent</a:t>
          </a:r>
          <a:endParaRPr lang="en-US" sz="1800" kern="1200" baseline="0" dirty="0">
            <a:solidFill>
              <a:schemeClr val="tx1"/>
            </a:solidFill>
          </a:endParaRPr>
        </a:p>
      </dsp:txBody>
      <dsp:txXfrm>
        <a:off x="322512" y="4705457"/>
        <a:ext cx="2825553" cy="448352"/>
      </dsp:txXfrm>
    </dsp:sp>
    <dsp:sp modelId="{DA32A752-3DEB-5549-86E2-02896594E0FE}">
      <dsp:nvSpPr>
        <dsp:cNvPr id="0" name=""/>
        <dsp:cNvSpPr/>
      </dsp:nvSpPr>
      <dsp:spPr>
        <a:xfrm>
          <a:off x="330592" y="5243526"/>
          <a:ext cx="2853451" cy="326928"/>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baseline="0" dirty="0" smtClean="0">
              <a:solidFill>
                <a:schemeClr val="tx1"/>
              </a:solidFill>
            </a:rPr>
            <a:t>Patient centered</a:t>
          </a:r>
          <a:endParaRPr lang="en-US" sz="1800" kern="1200" baseline="0" dirty="0">
            <a:solidFill>
              <a:schemeClr val="tx1"/>
            </a:solidFill>
          </a:endParaRPr>
        </a:p>
      </dsp:txBody>
      <dsp:txXfrm>
        <a:off x="340167" y="5253101"/>
        <a:ext cx="2834301" cy="307778"/>
      </dsp:txXfrm>
    </dsp:sp>
    <dsp:sp modelId="{BFB7C6FA-2DAB-8542-A4A9-4A13B28BC87B}">
      <dsp:nvSpPr>
        <dsp:cNvPr id="0" name=""/>
        <dsp:cNvSpPr/>
      </dsp:nvSpPr>
      <dsp:spPr>
        <a:xfrm>
          <a:off x="3782145" y="0"/>
          <a:ext cx="3228252" cy="5754623"/>
        </a:xfrm>
        <a:prstGeom prst="roundRect">
          <a:avLst>
            <a:gd name="adj" fmla="val 10000"/>
          </a:avLst>
        </a:prstGeom>
        <a:solidFill>
          <a:schemeClr val="bg1"/>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DENTIST</a:t>
          </a:r>
          <a:endParaRPr lang="en-US" sz="4400" kern="1200" dirty="0"/>
        </a:p>
      </dsp:txBody>
      <dsp:txXfrm>
        <a:off x="3782145" y="0"/>
        <a:ext cx="3228252" cy="1726387"/>
      </dsp:txXfrm>
    </dsp:sp>
    <dsp:sp modelId="{C596D6E9-BD79-484E-9A3E-06A673647217}">
      <dsp:nvSpPr>
        <dsp:cNvPr id="0" name=""/>
        <dsp:cNvSpPr/>
      </dsp:nvSpPr>
      <dsp:spPr>
        <a:xfrm>
          <a:off x="3977093" y="1677745"/>
          <a:ext cx="2853451" cy="647627"/>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NEED to know+ nice to know</a:t>
          </a:r>
          <a:endParaRPr lang="en-US" sz="1800" b="1" kern="1200" dirty="0">
            <a:solidFill>
              <a:schemeClr val="tx1"/>
            </a:solidFill>
          </a:endParaRPr>
        </a:p>
      </dsp:txBody>
      <dsp:txXfrm>
        <a:off x="3996061" y="1696713"/>
        <a:ext cx="2815515" cy="609691"/>
      </dsp:txXfrm>
    </dsp:sp>
    <dsp:sp modelId="{D5FB0055-A71C-BC41-874B-A2CBB0191522}">
      <dsp:nvSpPr>
        <dsp:cNvPr id="0" name=""/>
        <dsp:cNvSpPr/>
      </dsp:nvSpPr>
      <dsp:spPr>
        <a:xfrm>
          <a:off x="3977093" y="2386756"/>
          <a:ext cx="2853451" cy="338800"/>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Large scope, 500+</a:t>
          </a:r>
          <a:endParaRPr lang="en-US" sz="1800" kern="1200" dirty="0">
            <a:solidFill>
              <a:schemeClr val="tx1"/>
            </a:solidFill>
          </a:endParaRPr>
        </a:p>
      </dsp:txBody>
      <dsp:txXfrm>
        <a:off x="3987016" y="2396679"/>
        <a:ext cx="2833605" cy="318954"/>
      </dsp:txXfrm>
    </dsp:sp>
    <dsp:sp modelId="{6335F7F9-38B3-164F-B5CB-72D572DC1B0B}">
      <dsp:nvSpPr>
        <dsp:cNvPr id="0" name=""/>
        <dsp:cNvSpPr/>
      </dsp:nvSpPr>
      <dsp:spPr>
        <a:xfrm>
          <a:off x="3977093" y="2811642"/>
          <a:ext cx="2853451" cy="338800"/>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Team leader</a:t>
          </a:r>
          <a:endParaRPr lang="en-US" sz="1800" kern="1200" dirty="0">
            <a:solidFill>
              <a:schemeClr val="tx1"/>
            </a:solidFill>
          </a:endParaRPr>
        </a:p>
      </dsp:txBody>
      <dsp:txXfrm>
        <a:off x="3987016" y="2821565"/>
        <a:ext cx="2833605" cy="318954"/>
      </dsp:txXfrm>
    </dsp:sp>
    <dsp:sp modelId="{16BB571B-C596-A241-9535-C832276F6846}">
      <dsp:nvSpPr>
        <dsp:cNvPr id="0" name=""/>
        <dsp:cNvSpPr/>
      </dsp:nvSpPr>
      <dsp:spPr>
        <a:xfrm>
          <a:off x="3977093" y="3239786"/>
          <a:ext cx="2853451" cy="435348"/>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Surgically oriented</a:t>
          </a:r>
          <a:endParaRPr lang="en-US" sz="1800" kern="1200" dirty="0">
            <a:solidFill>
              <a:schemeClr val="tx1"/>
            </a:solidFill>
          </a:endParaRPr>
        </a:p>
      </dsp:txBody>
      <dsp:txXfrm>
        <a:off x="3989844" y="3252537"/>
        <a:ext cx="2827949" cy="409846"/>
      </dsp:txXfrm>
    </dsp:sp>
    <dsp:sp modelId="{A8DA8B6A-3F9B-0845-A50E-C210C29FE438}">
      <dsp:nvSpPr>
        <dsp:cNvPr id="0" name=""/>
        <dsp:cNvSpPr/>
      </dsp:nvSpPr>
      <dsp:spPr>
        <a:xfrm>
          <a:off x="3977093" y="3723089"/>
          <a:ext cx="2853451" cy="835777"/>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Minorities underrepresented in dentistry</a:t>
          </a:r>
          <a:endParaRPr lang="en-US" sz="1800" kern="1200" dirty="0">
            <a:solidFill>
              <a:schemeClr val="tx1"/>
            </a:solidFill>
          </a:endParaRPr>
        </a:p>
      </dsp:txBody>
      <dsp:txXfrm>
        <a:off x="4001572" y="3747568"/>
        <a:ext cx="2804493" cy="786819"/>
      </dsp:txXfrm>
    </dsp:sp>
    <dsp:sp modelId="{394CA598-8254-AB45-ACAB-70F4E3D8263B}">
      <dsp:nvSpPr>
        <dsp:cNvPr id="0" name=""/>
        <dsp:cNvSpPr/>
      </dsp:nvSpPr>
      <dsp:spPr>
        <a:xfrm>
          <a:off x="3977093" y="4632109"/>
          <a:ext cx="2853451" cy="488852"/>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Struggling to address cultural competency</a:t>
          </a:r>
          <a:endParaRPr lang="en-US" sz="1800" kern="1200" dirty="0">
            <a:solidFill>
              <a:schemeClr val="tx1"/>
            </a:solidFill>
          </a:endParaRPr>
        </a:p>
      </dsp:txBody>
      <dsp:txXfrm>
        <a:off x="3991411" y="4646427"/>
        <a:ext cx="2824815" cy="460216"/>
      </dsp:txXfrm>
    </dsp:sp>
    <dsp:sp modelId="{40C09601-232F-0A44-8369-39392266905E}">
      <dsp:nvSpPr>
        <dsp:cNvPr id="0" name=""/>
        <dsp:cNvSpPr/>
      </dsp:nvSpPr>
      <dsp:spPr>
        <a:xfrm>
          <a:off x="3977093" y="5186839"/>
          <a:ext cx="2853451" cy="338800"/>
        </a:xfrm>
        <a:prstGeom prst="roundRect">
          <a:avLst>
            <a:gd name="adj" fmla="val 10000"/>
          </a:avLst>
        </a:prstGeom>
        <a:gradFill rotWithShape="0">
          <a:gsLst>
            <a:gs pos="0">
              <a:schemeClr val="accent3">
                <a:lumMod val="20000"/>
                <a:lumOff val="8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Practice centered</a:t>
          </a:r>
          <a:endParaRPr lang="en-US" sz="1800" kern="1200" dirty="0">
            <a:solidFill>
              <a:schemeClr val="tx1"/>
            </a:solidFill>
          </a:endParaRPr>
        </a:p>
      </dsp:txBody>
      <dsp:txXfrm>
        <a:off x="3987016" y="5196762"/>
        <a:ext cx="2833605" cy="3189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2297" tIns="46148" rIns="92297" bIns="46148" rtlCol="0"/>
          <a:lstStyle>
            <a:lvl1pPr algn="r">
              <a:defRPr sz="1200"/>
            </a:lvl1pPr>
          </a:lstStyle>
          <a:p>
            <a:fld id="{9CD55A4F-1374-4DBA-A0FA-87FE75489F0B}" type="datetimeFigureOut">
              <a:rPr lang="en-US" smtClean="0"/>
              <a:t>10/18/2016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73893"/>
            <a:ext cx="5486400" cy="3660457"/>
          </a:xfrm>
          <a:prstGeom prst="rect">
            <a:avLst/>
          </a:prstGeom>
        </p:spPr>
        <p:txBody>
          <a:bodyPr vert="horz" lIns="92297" tIns="46148" rIns="92297" bIns="4614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297" tIns="46148" rIns="92297" bIns="46148" rtlCol="0" anchor="b"/>
          <a:lstStyle>
            <a:lvl1pPr algn="r">
              <a:defRPr sz="1200"/>
            </a:lvl1pPr>
          </a:lstStyle>
          <a:p>
            <a:fld id="{95E3D45E-ECA2-47D2-AAAC-AFD8A2E85D1D}" type="slidenum">
              <a:rPr lang="en-US" smtClean="0"/>
              <a:t>‹#›</a:t>
            </a:fld>
            <a:endParaRPr lang="en-US"/>
          </a:p>
        </p:txBody>
      </p:sp>
    </p:spTree>
    <p:extLst>
      <p:ext uri="{BB962C8B-B14F-4D97-AF65-F5344CB8AC3E}">
        <p14:creationId xmlns:p14="http://schemas.microsoft.com/office/powerpoint/2010/main" val="22334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1</a:t>
            </a:fld>
            <a:endParaRPr lang="en-US"/>
          </a:p>
        </p:txBody>
      </p:sp>
    </p:spTree>
    <p:extLst>
      <p:ext uri="{BB962C8B-B14F-4D97-AF65-F5344CB8AC3E}">
        <p14:creationId xmlns:p14="http://schemas.microsoft.com/office/powerpoint/2010/main" val="195015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itchFamily="34" charset="0"/>
              </a:rPr>
              <a:t>Not an AIDE – a health care provider!</a:t>
            </a:r>
          </a:p>
          <a:p>
            <a:endParaRPr lang="en-US" altLang="en-US" baseline="0" dirty="0" smtClean="0">
              <a:latin typeface="Arial" pitchFamily="34" charset="0"/>
            </a:endParaRPr>
          </a:p>
          <a:p>
            <a:r>
              <a:rPr lang="en-US" altLang="en-US" baseline="0" dirty="0" smtClean="0">
                <a:latin typeface="Arial" pitchFamily="34" charset="0"/>
              </a:rPr>
              <a:t>What makes them different is they are treating family and friends, they know patients on a different level, as people.  They know your baseline normal and therefore often can notice before an itinerant providers who isn’t based in the community when something just isn’t right. </a:t>
            </a:r>
          </a:p>
          <a:p>
            <a:endParaRPr lang="en-US" altLang="en-US" baseline="0" dirty="0" smtClean="0">
              <a:latin typeface="Arial" pitchFamily="34" charset="0"/>
            </a:endParaRPr>
          </a:p>
          <a:p>
            <a:r>
              <a:rPr lang="en-US" altLang="en-US" baseline="0" dirty="0" smtClean="0">
                <a:latin typeface="Arial" pitchFamily="34" charset="0"/>
              </a:rPr>
              <a:t>It is an Enormous job, not just anyone can do the job</a:t>
            </a:r>
          </a:p>
          <a:p>
            <a:endParaRPr lang="en-US" altLang="en-US" baseline="0" dirty="0" smtClean="0">
              <a:latin typeface="Arial" pitchFamily="34" charset="0"/>
            </a:endParaRPr>
          </a:p>
          <a:p>
            <a:r>
              <a:rPr lang="en-US" altLang="en-US" baseline="0" dirty="0" smtClean="0">
                <a:latin typeface="Arial" pitchFamily="34" charset="0"/>
              </a:rPr>
              <a:t>There are 5 levels of community health aides, 4 levels of dental health aides, and 4 levels of behavioral health aides. </a:t>
            </a:r>
          </a:p>
          <a:p>
            <a:endParaRPr lang="en-US" altLang="en-US" baseline="0" dirty="0" smtClean="0">
              <a:latin typeface="Arial" pitchFamily="34" charset="0"/>
            </a:endParaRPr>
          </a:p>
          <a:p>
            <a:r>
              <a:rPr lang="en-US" altLang="en-US" baseline="0" dirty="0" smtClean="0">
                <a:latin typeface="Arial" pitchFamily="34" charset="0"/>
              </a:rPr>
              <a:t>As you can see from the slide, Community Health Aides play significant roles in the health care delivery systems of their communities. </a:t>
            </a:r>
          </a:p>
          <a:p>
            <a:endParaRPr lang="en-US" altLang="en-US" dirty="0" smtClean="0">
              <a:latin typeface="Arial" pitchFamily="34" charset="0"/>
            </a:endParaRPr>
          </a:p>
        </p:txBody>
      </p:sp>
      <p:sp>
        <p:nvSpPr>
          <p:cNvPr id="4" name="Slide Number Placeholder 3"/>
          <p:cNvSpPr>
            <a:spLocks noGrp="1"/>
          </p:cNvSpPr>
          <p:nvPr>
            <p:ph type="sldNum" sz="quarter" idx="10"/>
          </p:nvPr>
        </p:nvSpPr>
        <p:spPr/>
        <p:txBody>
          <a:bodyPr/>
          <a:lstStyle/>
          <a:p>
            <a:fld id="{6EE0F2AA-07BE-4552-9DB2-C632951669E3}" type="slidenum">
              <a:rPr lang="en-US" smtClean="0"/>
              <a:t>10</a:t>
            </a:fld>
            <a:endParaRPr lang="en-US"/>
          </a:p>
        </p:txBody>
      </p:sp>
    </p:spTree>
    <p:extLst>
      <p:ext uri="{BB962C8B-B14F-4D97-AF65-F5344CB8AC3E}">
        <p14:creationId xmlns:p14="http://schemas.microsoft.com/office/powerpoint/2010/main" val="1661112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there are 5 levels of community health aides and the training builds upon itself. </a:t>
            </a:r>
          </a:p>
          <a:p>
            <a:endParaRPr lang="en-US" dirty="0"/>
          </a:p>
          <a:p>
            <a:r>
              <a:rPr lang="en-US" dirty="0"/>
              <a:t>The 4 week didactic training sessions are done only at certified training center (certified by chap board)</a:t>
            </a:r>
          </a:p>
          <a:p>
            <a:endParaRPr lang="en-US" dirty="0"/>
          </a:p>
          <a:p>
            <a:r>
              <a:rPr lang="en-US" dirty="0"/>
              <a:t>Again, they are Competency based and after the </a:t>
            </a:r>
            <a:r>
              <a:rPr lang="en-US" dirty="0" err="1"/>
              <a:t>didiactic</a:t>
            </a:r>
            <a:r>
              <a:rPr lang="en-US" dirty="0"/>
              <a:t> portion of the education, the students spend one on one time with the training physician or midlevel (such as a physicians assistant or nurse practitioner) to complete that particular level of training. </a:t>
            </a:r>
          </a:p>
          <a:p>
            <a:endParaRPr lang="en-US" dirty="0"/>
          </a:p>
          <a:p>
            <a:r>
              <a:rPr lang="en-US" dirty="0"/>
              <a:t>The training sessions are not done back to back. </a:t>
            </a:r>
          </a:p>
          <a:p>
            <a:endParaRPr lang="en-US" dirty="0"/>
          </a:p>
          <a:p>
            <a:r>
              <a:rPr lang="en-US" dirty="0"/>
              <a:t>Each session is followed with time in their home clinic seeing patients and being mentored by our program trainers</a:t>
            </a:r>
          </a:p>
          <a:p>
            <a:endParaRPr lang="en-US" dirty="0"/>
          </a:p>
        </p:txBody>
      </p:sp>
      <p:sp>
        <p:nvSpPr>
          <p:cNvPr id="4" name="Slide Number Placeholder 3"/>
          <p:cNvSpPr>
            <a:spLocks noGrp="1"/>
          </p:cNvSpPr>
          <p:nvPr>
            <p:ph type="sldNum" sz="quarter" idx="10"/>
          </p:nvPr>
        </p:nvSpPr>
        <p:spPr/>
        <p:txBody>
          <a:bodyPr/>
          <a:lstStyle/>
          <a:p>
            <a:fld id="{6EE0F2AA-07BE-4552-9DB2-C632951669E3}" type="slidenum">
              <a:rPr lang="en-US" smtClean="0"/>
              <a:t>11</a:t>
            </a:fld>
            <a:endParaRPr lang="en-US"/>
          </a:p>
        </p:txBody>
      </p:sp>
    </p:spTree>
    <p:extLst>
      <p:ext uri="{BB962C8B-B14F-4D97-AF65-F5344CB8AC3E}">
        <p14:creationId xmlns:p14="http://schemas.microsoft.com/office/powerpoint/2010/main" val="206726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12</a:t>
            </a:fld>
            <a:endParaRPr lang="en-US"/>
          </a:p>
        </p:txBody>
      </p:sp>
    </p:spTree>
    <p:extLst>
      <p:ext uri="{BB962C8B-B14F-4D97-AF65-F5344CB8AC3E}">
        <p14:creationId xmlns:p14="http://schemas.microsoft.com/office/powerpoint/2010/main" val="3536490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2">
              <a:lnSpc>
                <a:spcPct val="80000"/>
              </a:lnSpc>
              <a:spcBef>
                <a:spcPct val="20000"/>
              </a:spcBef>
              <a:defRPr/>
            </a:pPr>
            <a:r>
              <a:rPr lang="en-US" dirty="0">
                <a:solidFill>
                  <a:prstClr val="black"/>
                </a:solidFill>
              </a:rPr>
              <a:t>Physician</a:t>
            </a:r>
          </a:p>
          <a:p>
            <a:pPr marL="346114" indent="-346114" defTabSz="922972">
              <a:lnSpc>
                <a:spcPct val="80000"/>
              </a:lnSpc>
              <a:spcBef>
                <a:spcPct val="20000"/>
              </a:spcBef>
              <a:buFont typeface="Arial" panose="020B0604020202020204" pitchFamily="34" charset="0"/>
              <a:buChar char="•"/>
              <a:defRPr/>
            </a:pPr>
            <a:r>
              <a:rPr lang="en-US" dirty="0">
                <a:solidFill>
                  <a:prstClr val="black"/>
                </a:solidFill>
              </a:rPr>
              <a:t>EVERY CHA  works under a physicians license</a:t>
            </a:r>
          </a:p>
          <a:p>
            <a:pPr marL="346114" indent="-346114" defTabSz="922972">
              <a:lnSpc>
                <a:spcPct val="80000"/>
              </a:lnSpc>
              <a:spcBef>
                <a:spcPct val="20000"/>
              </a:spcBef>
              <a:buFont typeface="Arial" panose="020B0604020202020204" pitchFamily="34" charset="0"/>
              <a:buChar char="•"/>
              <a:defRPr/>
            </a:pPr>
            <a:r>
              <a:rPr lang="en-US" dirty="0">
                <a:solidFill>
                  <a:prstClr val="black"/>
                </a:solidFill>
              </a:rPr>
              <a:t>  daily consult of patients, called daily medical traffic</a:t>
            </a:r>
          </a:p>
          <a:p>
            <a:pPr marL="346114" indent="-346114" defTabSz="922972">
              <a:lnSpc>
                <a:spcPct val="80000"/>
              </a:lnSpc>
              <a:spcBef>
                <a:spcPct val="20000"/>
              </a:spcBef>
              <a:buFont typeface="Arial" panose="020B0604020202020204" pitchFamily="34" charset="0"/>
              <a:buChar char="•"/>
              <a:defRPr/>
            </a:pPr>
            <a:r>
              <a:rPr lang="en-US" dirty="0">
                <a:solidFill>
                  <a:prstClr val="black"/>
                </a:solidFill>
              </a:rPr>
              <a:t>  can sign standing orders permitting the cha/p to treat without consulting physician</a:t>
            </a:r>
          </a:p>
          <a:p>
            <a:pPr defTabSz="922972">
              <a:lnSpc>
                <a:spcPct val="80000"/>
              </a:lnSpc>
              <a:spcBef>
                <a:spcPct val="20000"/>
              </a:spcBef>
              <a:defRPr/>
            </a:pPr>
            <a:endParaRPr lang="en-US" dirty="0">
              <a:solidFill>
                <a:prstClr val="black"/>
              </a:solidFill>
            </a:endParaRPr>
          </a:p>
          <a:p>
            <a:pPr defTabSz="922972">
              <a:lnSpc>
                <a:spcPct val="80000"/>
              </a:lnSpc>
              <a:spcBef>
                <a:spcPct val="20000"/>
              </a:spcBef>
              <a:defRPr/>
            </a:pPr>
            <a:r>
              <a:rPr lang="en-US" dirty="0">
                <a:solidFill>
                  <a:prstClr val="black"/>
                </a:solidFill>
              </a:rPr>
              <a:t>Coordinator/Supervisor Instructor</a:t>
            </a:r>
          </a:p>
          <a:p>
            <a:pPr marL="346114" indent="-346114" defTabSz="922972">
              <a:lnSpc>
                <a:spcPct val="80000"/>
              </a:lnSpc>
              <a:spcBef>
                <a:spcPct val="20000"/>
              </a:spcBef>
              <a:buFont typeface="Arial" panose="020B0604020202020204" pitchFamily="34" charset="0"/>
              <a:buChar char="•"/>
              <a:defRPr/>
            </a:pPr>
            <a:r>
              <a:rPr lang="en-US" dirty="0">
                <a:solidFill>
                  <a:prstClr val="black"/>
                </a:solidFill>
              </a:rPr>
              <a:t>Daily contact and support, someone with 4 weeks of training is going to have questions (supplies, how to interact with the Tribal Council, immunizations – you name it)</a:t>
            </a:r>
          </a:p>
          <a:p>
            <a:pPr marL="346114" indent="-346114" defTabSz="922972">
              <a:lnSpc>
                <a:spcPct val="80000"/>
              </a:lnSpc>
              <a:spcBef>
                <a:spcPct val="20000"/>
              </a:spcBef>
              <a:buFont typeface="Arial" panose="020B0604020202020204" pitchFamily="34" charset="0"/>
              <a:buChar char="•"/>
              <a:defRPr/>
            </a:pPr>
            <a:r>
              <a:rPr lang="en-US" dirty="0">
                <a:solidFill>
                  <a:prstClr val="black"/>
                </a:solidFill>
              </a:rPr>
              <a:t>Monthly review of at least 5 visits</a:t>
            </a:r>
          </a:p>
          <a:p>
            <a:pPr marL="346114" indent="-346114" defTabSz="922972">
              <a:lnSpc>
                <a:spcPct val="80000"/>
              </a:lnSpc>
              <a:spcBef>
                <a:spcPct val="20000"/>
              </a:spcBef>
              <a:buFont typeface="Arial" panose="020B0604020202020204" pitchFamily="34" charset="0"/>
              <a:buChar char="•"/>
              <a:defRPr/>
            </a:pPr>
            <a:r>
              <a:rPr lang="en-US" dirty="0">
                <a:solidFill>
                  <a:prstClr val="black"/>
                </a:solidFill>
              </a:rPr>
              <a:t>Training </a:t>
            </a:r>
          </a:p>
          <a:p>
            <a:pPr marL="749915" lvl="1" indent="-288428" defTabSz="922972">
              <a:lnSpc>
                <a:spcPct val="80000"/>
              </a:lnSpc>
              <a:spcBef>
                <a:spcPct val="20000"/>
              </a:spcBef>
              <a:buFont typeface="Arial" panose="020B0604020202020204" pitchFamily="34" charset="0"/>
              <a:buChar char="–"/>
              <a:defRPr/>
            </a:pPr>
            <a:r>
              <a:rPr lang="en-US" dirty="0">
                <a:solidFill>
                  <a:prstClr val="black"/>
                </a:solidFill>
              </a:rPr>
              <a:t>Skills, patient volume</a:t>
            </a:r>
          </a:p>
          <a:p>
            <a:pPr defTabSz="922972">
              <a:lnSpc>
                <a:spcPct val="80000"/>
              </a:lnSpc>
              <a:spcBef>
                <a:spcPct val="20000"/>
              </a:spcBef>
              <a:defRPr/>
            </a:pPr>
            <a:endParaRPr lang="en-US" dirty="0">
              <a:solidFill>
                <a:prstClr val="black"/>
              </a:solidFill>
            </a:endParaRPr>
          </a:p>
          <a:p>
            <a:pPr defTabSz="922972">
              <a:lnSpc>
                <a:spcPct val="80000"/>
              </a:lnSpc>
              <a:spcBef>
                <a:spcPct val="20000"/>
              </a:spcBef>
              <a:defRPr/>
            </a:pPr>
            <a:r>
              <a:rPr lang="en-US" dirty="0">
                <a:solidFill>
                  <a:prstClr val="black"/>
                </a:solidFill>
              </a:rPr>
              <a:t>DOCUMENT </a:t>
            </a:r>
            <a:r>
              <a:rPr lang="en-US" dirty="0" err="1">
                <a:solidFill>
                  <a:prstClr val="black"/>
                </a:solidFill>
              </a:rPr>
              <a:t>DOCUMENT</a:t>
            </a:r>
            <a:r>
              <a:rPr lang="en-US" dirty="0">
                <a:solidFill>
                  <a:prstClr val="black"/>
                </a:solidFill>
              </a:rPr>
              <a:t> </a:t>
            </a:r>
            <a:r>
              <a:rPr lang="en-US" dirty="0" err="1">
                <a:solidFill>
                  <a:prstClr val="black"/>
                </a:solidFill>
              </a:rPr>
              <a:t>DOCUMENT</a:t>
            </a:r>
            <a:endParaRPr lang="en-US" dirty="0">
              <a:solidFill>
                <a:prstClr val="black"/>
              </a:solidFill>
            </a:endParaRPr>
          </a:p>
          <a:p>
            <a:pPr defTabSz="922972">
              <a:lnSpc>
                <a:spcPct val="80000"/>
              </a:lnSpc>
              <a:spcBef>
                <a:spcPct val="20000"/>
              </a:spcBef>
              <a:defRPr/>
            </a:pPr>
            <a:r>
              <a:rPr lang="en-US" dirty="0">
                <a:solidFill>
                  <a:prstClr val="black"/>
                </a:solidFill>
              </a:rPr>
              <a:t>CHAM</a:t>
            </a:r>
          </a:p>
          <a:p>
            <a:endParaRPr lang="en-US" dirty="0" smtClean="0"/>
          </a:p>
        </p:txBody>
      </p:sp>
      <p:sp>
        <p:nvSpPr>
          <p:cNvPr id="4" name="Slide Number Placeholder 3"/>
          <p:cNvSpPr>
            <a:spLocks noGrp="1"/>
          </p:cNvSpPr>
          <p:nvPr>
            <p:ph type="sldNum" sz="quarter" idx="10"/>
          </p:nvPr>
        </p:nvSpPr>
        <p:spPr/>
        <p:txBody>
          <a:bodyPr/>
          <a:lstStyle/>
          <a:p>
            <a:fld id="{6EE0F2AA-07BE-4552-9DB2-C632951669E3}" type="slidenum">
              <a:rPr lang="en-US" smtClean="0"/>
              <a:t>13</a:t>
            </a:fld>
            <a:endParaRPr lang="en-US"/>
          </a:p>
        </p:txBody>
      </p:sp>
    </p:spTree>
    <p:extLst>
      <p:ext uri="{BB962C8B-B14F-4D97-AF65-F5344CB8AC3E}">
        <p14:creationId xmlns:p14="http://schemas.microsoft.com/office/powerpoint/2010/main" val="147386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5655">
              <a:defRPr/>
            </a:pPr>
            <a:r>
              <a:rPr lang="en-US" dirty="0">
                <a:solidFill>
                  <a:prstClr val="black"/>
                </a:solidFill>
              </a:rPr>
              <a:t>No longer the 14 pound, 4 volume book that Lincoln referred to yesterday</a:t>
            </a:r>
          </a:p>
          <a:p>
            <a:pPr defTabSz="895655">
              <a:defRPr/>
            </a:pPr>
            <a:r>
              <a:rPr lang="en-US" dirty="0">
                <a:solidFill>
                  <a:prstClr val="black"/>
                </a:solidFill>
              </a:rPr>
              <a:t>Yep, it is an app!</a:t>
            </a:r>
          </a:p>
          <a:p>
            <a:pPr defTabSz="895655">
              <a:defRPr/>
            </a:pPr>
            <a:endParaRPr lang="en-US" dirty="0">
              <a:solidFill>
                <a:prstClr val="black"/>
              </a:solidFill>
            </a:endParaRPr>
          </a:p>
          <a:p>
            <a:pPr defTabSz="895655">
              <a:defRPr/>
            </a:pPr>
            <a:r>
              <a:rPr lang="en-US" dirty="0">
                <a:solidFill>
                  <a:prstClr val="black"/>
                </a:solidFill>
              </a:rPr>
              <a:t>Offline versions require initial Internet access.</a:t>
            </a:r>
          </a:p>
          <a:p>
            <a:pPr marL="225469" indent="-225469" defTabSz="895655">
              <a:buFont typeface="Wingdings" pitchFamily="2" charset="2"/>
              <a:buChar char="§"/>
              <a:defRPr/>
            </a:pPr>
            <a:r>
              <a:rPr lang="en-US" dirty="0">
                <a:solidFill>
                  <a:srgbClr val="0070C0"/>
                </a:solidFill>
              </a:rPr>
              <a:t>A guide to the CHA/P for every patient encounter</a:t>
            </a:r>
          </a:p>
          <a:p>
            <a:pPr marL="225469" indent="-225469" defTabSz="895655">
              <a:buFont typeface="Wingdings" pitchFamily="2" charset="2"/>
              <a:buChar char="§"/>
              <a:defRPr/>
            </a:pPr>
            <a:r>
              <a:rPr lang="en-US" dirty="0">
                <a:solidFill>
                  <a:srgbClr val="0070C0"/>
                </a:solidFill>
              </a:rPr>
              <a:t>Identifies </a:t>
            </a:r>
            <a:r>
              <a:rPr lang="en-US" dirty="0">
                <a:solidFill>
                  <a:srgbClr val="0070C0"/>
                </a:solidFill>
                <a:sym typeface="Wingdings" pitchFamily="2" charset="2"/>
              </a:rPr>
              <a:t>specific section to guide exam and assessment  and determine plan </a:t>
            </a:r>
          </a:p>
          <a:p>
            <a:pPr marL="225469" indent="-225469" defTabSz="895655">
              <a:buFont typeface="Wingdings" pitchFamily="2" charset="2"/>
              <a:buChar char="§"/>
              <a:defRPr/>
            </a:pPr>
            <a:r>
              <a:rPr lang="en-US" dirty="0">
                <a:solidFill>
                  <a:srgbClr val="0070C0"/>
                </a:solidFill>
                <a:sym typeface="Wingdings" pitchFamily="2" charset="2"/>
              </a:rPr>
              <a:t>Online: </a:t>
            </a:r>
            <a:r>
              <a:rPr lang="en-US" dirty="0" err="1">
                <a:solidFill>
                  <a:srgbClr val="0070C0"/>
                </a:solidFill>
                <a:sym typeface="Wingdings" pitchFamily="2" charset="2"/>
              </a:rPr>
              <a:t>eCHAM</a:t>
            </a:r>
            <a:r>
              <a:rPr lang="en-US" dirty="0">
                <a:solidFill>
                  <a:srgbClr val="0070C0"/>
                </a:solidFill>
                <a:sym typeface="Wingdings" pitchFamily="2" charset="2"/>
              </a:rPr>
              <a:t> Website </a:t>
            </a:r>
          </a:p>
          <a:p>
            <a:pPr marL="225469" indent="-225469" defTabSz="895655">
              <a:buFont typeface="Wingdings" pitchFamily="2" charset="2"/>
              <a:buChar char="§"/>
              <a:defRPr/>
            </a:pPr>
            <a:r>
              <a:rPr lang="en-US" dirty="0">
                <a:solidFill>
                  <a:srgbClr val="0070C0"/>
                </a:solidFill>
                <a:sym typeface="Wingdings" pitchFamily="2" charset="2"/>
              </a:rPr>
              <a:t>Offline: </a:t>
            </a:r>
            <a:r>
              <a:rPr lang="en-US" dirty="0" err="1">
                <a:solidFill>
                  <a:srgbClr val="0070C0"/>
                </a:solidFill>
                <a:sym typeface="Wingdings" pitchFamily="2" charset="2"/>
              </a:rPr>
              <a:t>iCHAM</a:t>
            </a:r>
            <a:r>
              <a:rPr lang="en-US" dirty="0">
                <a:solidFill>
                  <a:srgbClr val="0070C0"/>
                </a:solidFill>
                <a:sym typeface="Wingdings" pitchFamily="2" charset="2"/>
              </a:rPr>
              <a:t> (iPad app)</a:t>
            </a:r>
          </a:p>
          <a:p>
            <a:pPr marL="225469" indent="-225469" defTabSz="895655">
              <a:buFont typeface="Wingdings" pitchFamily="2" charset="2"/>
              <a:buChar char="§"/>
              <a:defRPr/>
            </a:pPr>
            <a:r>
              <a:rPr lang="en-US" dirty="0">
                <a:solidFill>
                  <a:srgbClr val="0070C0"/>
                </a:solidFill>
                <a:sym typeface="Wingdings" pitchFamily="2" charset="2"/>
              </a:rPr>
              <a:t>Backups: </a:t>
            </a:r>
            <a:r>
              <a:rPr lang="en-US" dirty="0" err="1">
                <a:solidFill>
                  <a:srgbClr val="0070C0"/>
                </a:solidFill>
                <a:sym typeface="Wingdings" pitchFamily="2" charset="2"/>
              </a:rPr>
              <a:t>ePub</a:t>
            </a:r>
            <a:r>
              <a:rPr lang="en-US" dirty="0">
                <a:solidFill>
                  <a:srgbClr val="0070C0"/>
                </a:solidFill>
                <a:sym typeface="Wingdings" pitchFamily="2" charset="2"/>
              </a:rPr>
              <a:t> and PDF</a:t>
            </a:r>
          </a:p>
          <a:p>
            <a:pPr marL="225469" indent="-225469" defTabSz="895655">
              <a:buFont typeface="Wingdings" pitchFamily="2" charset="2"/>
              <a:buChar char="§"/>
              <a:defRPr/>
            </a:pPr>
            <a:r>
              <a:rPr lang="en-US" dirty="0">
                <a:solidFill>
                  <a:srgbClr val="0070C0"/>
                </a:solidFill>
                <a:sym typeface="Wingdings" pitchFamily="2" charset="2"/>
              </a:rPr>
              <a:t>Personalization features (bookmarks, comments, highlights)</a:t>
            </a:r>
          </a:p>
          <a:p>
            <a:endParaRPr lang="en-US" dirty="0" smtClean="0"/>
          </a:p>
        </p:txBody>
      </p:sp>
      <p:sp>
        <p:nvSpPr>
          <p:cNvPr id="4" name="Slide Number Placeholder 3"/>
          <p:cNvSpPr>
            <a:spLocks noGrp="1"/>
          </p:cNvSpPr>
          <p:nvPr>
            <p:ph type="sldNum" sz="quarter" idx="10"/>
          </p:nvPr>
        </p:nvSpPr>
        <p:spPr/>
        <p:txBody>
          <a:bodyPr/>
          <a:lstStyle/>
          <a:p>
            <a:fld id="{6EE0F2AA-07BE-4552-9DB2-C632951669E3}" type="slidenum">
              <a:rPr lang="en-US" smtClean="0"/>
              <a:t>14</a:t>
            </a:fld>
            <a:endParaRPr lang="en-US"/>
          </a:p>
        </p:txBody>
      </p:sp>
    </p:spTree>
    <p:extLst>
      <p:ext uri="{BB962C8B-B14F-4D97-AF65-F5344CB8AC3E}">
        <p14:creationId xmlns:p14="http://schemas.microsoft.com/office/powerpoint/2010/main" val="45028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15</a:t>
            </a:fld>
            <a:endParaRPr lang="en-US"/>
          </a:p>
        </p:txBody>
      </p:sp>
    </p:spTree>
    <p:extLst>
      <p:ext uri="{BB962C8B-B14F-4D97-AF65-F5344CB8AC3E}">
        <p14:creationId xmlns:p14="http://schemas.microsoft.com/office/powerpoint/2010/main" val="219192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16</a:t>
            </a:fld>
            <a:endParaRPr lang="en-US"/>
          </a:p>
        </p:txBody>
      </p:sp>
    </p:spTree>
    <p:extLst>
      <p:ext uri="{BB962C8B-B14F-4D97-AF65-F5344CB8AC3E}">
        <p14:creationId xmlns:p14="http://schemas.microsoft.com/office/powerpoint/2010/main" val="191915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17</a:t>
            </a:fld>
            <a:endParaRPr lang="en-US"/>
          </a:p>
        </p:txBody>
      </p:sp>
    </p:spTree>
    <p:extLst>
      <p:ext uri="{BB962C8B-B14F-4D97-AF65-F5344CB8AC3E}">
        <p14:creationId xmlns:p14="http://schemas.microsoft.com/office/powerpoint/2010/main" val="3571444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3D45E-ECA2-47D2-AAAC-AFD8A2E85D1D}" type="slidenum">
              <a:rPr lang="en-US" smtClean="0"/>
              <a:t>18</a:t>
            </a:fld>
            <a:endParaRPr lang="en-US"/>
          </a:p>
        </p:txBody>
      </p:sp>
    </p:spTree>
    <p:extLst>
      <p:ext uri="{BB962C8B-B14F-4D97-AF65-F5344CB8AC3E}">
        <p14:creationId xmlns:p14="http://schemas.microsoft.com/office/powerpoint/2010/main" val="290715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9915" indent="-288428" eaLnBrk="0" hangingPunct="0">
              <a:defRPr>
                <a:solidFill>
                  <a:schemeClr val="tx1"/>
                </a:solidFill>
                <a:latin typeface="Arial" pitchFamily="34" charset="0"/>
              </a:defRPr>
            </a:lvl2pPr>
            <a:lvl3pPr marL="1153716" indent="-230743" eaLnBrk="0" hangingPunct="0">
              <a:defRPr>
                <a:solidFill>
                  <a:schemeClr val="tx1"/>
                </a:solidFill>
                <a:latin typeface="Arial" pitchFamily="34" charset="0"/>
              </a:defRPr>
            </a:lvl3pPr>
            <a:lvl4pPr marL="1615201" indent="-230743" eaLnBrk="0" hangingPunct="0">
              <a:defRPr>
                <a:solidFill>
                  <a:schemeClr val="tx1"/>
                </a:solidFill>
                <a:latin typeface="Arial" pitchFamily="34" charset="0"/>
              </a:defRPr>
            </a:lvl4pPr>
            <a:lvl5pPr marL="2076688" indent="-230743" eaLnBrk="0" hangingPunct="0">
              <a:defRPr>
                <a:solidFill>
                  <a:schemeClr val="tx1"/>
                </a:solidFill>
                <a:latin typeface="Arial" pitchFamily="34" charset="0"/>
              </a:defRPr>
            </a:lvl5pPr>
            <a:lvl6pPr marL="2538173" indent="-230743" eaLnBrk="0" fontAlgn="base" hangingPunct="0">
              <a:spcBef>
                <a:spcPct val="0"/>
              </a:spcBef>
              <a:spcAft>
                <a:spcPct val="0"/>
              </a:spcAft>
              <a:defRPr>
                <a:solidFill>
                  <a:schemeClr val="tx1"/>
                </a:solidFill>
                <a:latin typeface="Arial" pitchFamily="34" charset="0"/>
              </a:defRPr>
            </a:lvl6pPr>
            <a:lvl7pPr marL="2999660" indent="-230743" eaLnBrk="0" fontAlgn="base" hangingPunct="0">
              <a:spcBef>
                <a:spcPct val="0"/>
              </a:spcBef>
              <a:spcAft>
                <a:spcPct val="0"/>
              </a:spcAft>
              <a:defRPr>
                <a:solidFill>
                  <a:schemeClr val="tx1"/>
                </a:solidFill>
                <a:latin typeface="Arial" pitchFamily="34" charset="0"/>
              </a:defRPr>
            </a:lvl7pPr>
            <a:lvl8pPr marL="3461147" indent="-230743" eaLnBrk="0" fontAlgn="base" hangingPunct="0">
              <a:spcBef>
                <a:spcPct val="0"/>
              </a:spcBef>
              <a:spcAft>
                <a:spcPct val="0"/>
              </a:spcAft>
              <a:defRPr>
                <a:solidFill>
                  <a:schemeClr val="tx1"/>
                </a:solidFill>
                <a:latin typeface="Arial" pitchFamily="34" charset="0"/>
              </a:defRPr>
            </a:lvl8pPr>
            <a:lvl9pPr marL="3922632" indent="-230743" eaLnBrk="0" fontAlgn="base" hangingPunct="0">
              <a:spcBef>
                <a:spcPct val="0"/>
              </a:spcBef>
              <a:spcAft>
                <a:spcPct val="0"/>
              </a:spcAft>
              <a:defRPr>
                <a:solidFill>
                  <a:schemeClr val="tx1"/>
                </a:solidFill>
                <a:latin typeface="Arial" pitchFamily="34" charset="0"/>
              </a:defRPr>
            </a:lvl9pPr>
          </a:lstStyle>
          <a:p>
            <a:pPr eaLnBrk="1" hangingPunct="1"/>
            <a:fld id="{AE507DAE-25DE-4704-903C-A1B4D9F91EE9}" type="slidenum">
              <a:rPr lang="en-US" altLang="en-US" smtClean="0"/>
              <a:pPr eaLnBrk="1" hangingPunct="1"/>
              <a:t>19</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latin typeface="Arial" pitchFamily="34" charset="0"/>
            </a:endParaRPr>
          </a:p>
        </p:txBody>
      </p:sp>
    </p:spTree>
    <p:extLst>
      <p:ext uri="{BB962C8B-B14F-4D97-AF65-F5344CB8AC3E}">
        <p14:creationId xmlns:p14="http://schemas.microsoft.com/office/powerpoint/2010/main" val="426471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Community Health Aide Program was a program developed in Alaska in response to a number of health concerns, including: the tuberculosis epidemic, high infant mortality and high rates of injury in rural Alaska.</a:t>
            </a:r>
          </a:p>
          <a:p>
            <a:endParaRPr lang="en-US" baseline="0" dirty="0" smtClean="0"/>
          </a:p>
          <a:p>
            <a:r>
              <a:rPr lang="en-US" baseline="0" dirty="0" smtClean="0"/>
              <a:t>The idea was to train local people to provide services to their community between visits from physicians. Because the physicians couldn’t be there to monitor chronic illness, in the 50s, that was a tuberculosis epidemic, as well as the ongoing care necessary to improve infant mortality and care after injury.</a:t>
            </a:r>
          </a:p>
          <a:p>
            <a:r>
              <a:rPr lang="en-US" baseline="0" dirty="0" smtClean="0"/>
              <a:t>The first example of this was from the 1950, even before. </a:t>
            </a:r>
            <a:r>
              <a:rPr lang="en-US" dirty="0" smtClean="0"/>
              <a:t>Alaska became a state in 1959</a:t>
            </a:r>
          </a:p>
          <a:p>
            <a:r>
              <a:rPr lang="en-US" dirty="0" smtClean="0"/>
              <a:t>In the 60s, there were pilot programs</a:t>
            </a:r>
            <a:r>
              <a:rPr lang="en-US" baseline="0" dirty="0" smtClean="0"/>
              <a:t> to test out this village based model and in 1968, congress appropriated funding to support 185 health aide positions in 157 villages.  That being the official beginning of the funded Community Health Aide Program. </a:t>
            </a:r>
          </a:p>
          <a:p>
            <a:endParaRPr lang="en-US" baseline="0" dirty="0" smtClean="0"/>
          </a:p>
          <a:p>
            <a:r>
              <a:rPr lang="en-US" baseline="0" dirty="0" smtClean="0"/>
              <a:t>In 1976, the Indian Health Care Improvement Act further laid out congressional intent for the use of paraprofessionals to increase the number of Indians entering the health professions and securing the supply of health professionals for the IHS</a:t>
            </a:r>
          </a:p>
          <a:p>
            <a:endParaRPr lang="en-US" baseline="0" dirty="0" smtClean="0"/>
          </a:p>
          <a:p>
            <a:r>
              <a:rPr lang="en-US" baseline="0" dirty="0" smtClean="0"/>
              <a:t>In 1992, the Indian Health Care Improvement Act was amended to add section 119 that codified the Community Health Aide Program, required the creation of a certification board and set the foundation for the CHAP program that we know today.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5E3D45E-ECA2-47D2-AAAC-AFD8A2E85D1D}" type="slidenum">
              <a:rPr lang="en-US" smtClean="0"/>
              <a:t>2</a:t>
            </a:fld>
            <a:endParaRPr lang="en-US"/>
          </a:p>
        </p:txBody>
      </p:sp>
    </p:spTree>
    <p:extLst>
      <p:ext uri="{BB962C8B-B14F-4D97-AF65-F5344CB8AC3E}">
        <p14:creationId xmlns:p14="http://schemas.microsoft.com/office/powerpoint/2010/main" val="248619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20</a:t>
            </a:fld>
            <a:endParaRPr lang="en-US"/>
          </a:p>
        </p:txBody>
      </p:sp>
    </p:spTree>
    <p:extLst>
      <p:ext uri="{BB962C8B-B14F-4D97-AF65-F5344CB8AC3E}">
        <p14:creationId xmlns:p14="http://schemas.microsoft.com/office/powerpoint/2010/main" val="412538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21</a:t>
            </a:fld>
            <a:endParaRPr lang="en-US"/>
          </a:p>
        </p:txBody>
      </p:sp>
    </p:spTree>
    <p:extLst>
      <p:ext uri="{BB962C8B-B14F-4D97-AF65-F5344CB8AC3E}">
        <p14:creationId xmlns:p14="http://schemas.microsoft.com/office/powerpoint/2010/main" val="1350384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22</a:t>
            </a:fld>
            <a:endParaRPr lang="en-US"/>
          </a:p>
        </p:txBody>
      </p:sp>
    </p:spTree>
    <p:extLst>
      <p:ext uri="{BB962C8B-B14F-4D97-AF65-F5344CB8AC3E}">
        <p14:creationId xmlns:p14="http://schemas.microsoft.com/office/powerpoint/2010/main" val="213857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23</a:t>
            </a:fld>
            <a:endParaRPr lang="en-US"/>
          </a:p>
        </p:txBody>
      </p:sp>
    </p:spTree>
    <p:extLst>
      <p:ext uri="{BB962C8B-B14F-4D97-AF65-F5344CB8AC3E}">
        <p14:creationId xmlns:p14="http://schemas.microsoft.com/office/powerpoint/2010/main" val="2885504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9915" indent="-288428" eaLnBrk="0" hangingPunct="0">
              <a:defRPr>
                <a:solidFill>
                  <a:schemeClr val="tx1"/>
                </a:solidFill>
                <a:latin typeface="Arial" pitchFamily="34" charset="0"/>
              </a:defRPr>
            </a:lvl2pPr>
            <a:lvl3pPr marL="1153716" indent="-230743" eaLnBrk="0" hangingPunct="0">
              <a:defRPr>
                <a:solidFill>
                  <a:schemeClr val="tx1"/>
                </a:solidFill>
                <a:latin typeface="Arial" pitchFamily="34" charset="0"/>
              </a:defRPr>
            </a:lvl3pPr>
            <a:lvl4pPr marL="1615201" indent="-230743" eaLnBrk="0" hangingPunct="0">
              <a:defRPr>
                <a:solidFill>
                  <a:schemeClr val="tx1"/>
                </a:solidFill>
                <a:latin typeface="Arial" pitchFamily="34" charset="0"/>
              </a:defRPr>
            </a:lvl4pPr>
            <a:lvl5pPr marL="2076688" indent="-230743" eaLnBrk="0" hangingPunct="0">
              <a:defRPr>
                <a:solidFill>
                  <a:schemeClr val="tx1"/>
                </a:solidFill>
                <a:latin typeface="Arial" pitchFamily="34" charset="0"/>
              </a:defRPr>
            </a:lvl5pPr>
            <a:lvl6pPr marL="2538173" indent="-230743" eaLnBrk="0" fontAlgn="base" hangingPunct="0">
              <a:spcBef>
                <a:spcPct val="0"/>
              </a:spcBef>
              <a:spcAft>
                <a:spcPct val="0"/>
              </a:spcAft>
              <a:defRPr>
                <a:solidFill>
                  <a:schemeClr val="tx1"/>
                </a:solidFill>
                <a:latin typeface="Arial" pitchFamily="34" charset="0"/>
              </a:defRPr>
            </a:lvl6pPr>
            <a:lvl7pPr marL="2999660" indent="-230743" eaLnBrk="0" fontAlgn="base" hangingPunct="0">
              <a:spcBef>
                <a:spcPct val="0"/>
              </a:spcBef>
              <a:spcAft>
                <a:spcPct val="0"/>
              </a:spcAft>
              <a:defRPr>
                <a:solidFill>
                  <a:schemeClr val="tx1"/>
                </a:solidFill>
                <a:latin typeface="Arial" pitchFamily="34" charset="0"/>
              </a:defRPr>
            </a:lvl7pPr>
            <a:lvl8pPr marL="3461147" indent="-230743" eaLnBrk="0" fontAlgn="base" hangingPunct="0">
              <a:spcBef>
                <a:spcPct val="0"/>
              </a:spcBef>
              <a:spcAft>
                <a:spcPct val="0"/>
              </a:spcAft>
              <a:defRPr>
                <a:solidFill>
                  <a:schemeClr val="tx1"/>
                </a:solidFill>
                <a:latin typeface="Arial" pitchFamily="34" charset="0"/>
              </a:defRPr>
            </a:lvl8pPr>
            <a:lvl9pPr marL="3922632" indent="-230743" eaLnBrk="0" fontAlgn="base" hangingPunct="0">
              <a:spcBef>
                <a:spcPct val="0"/>
              </a:spcBef>
              <a:spcAft>
                <a:spcPct val="0"/>
              </a:spcAft>
              <a:defRPr>
                <a:solidFill>
                  <a:schemeClr val="tx1"/>
                </a:solidFill>
                <a:latin typeface="Arial" pitchFamily="34" charset="0"/>
              </a:defRPr>
            </a:lvl9pPr>
          </a:lstStyle>
          <a:p>
            <a:pPr eaLnBrk="1" hangingPunct="1"/>
            <a:fld id="{D34D6BC4-D617-4BCD-B7DB-4DCC23593A21}" type="slidenum">
              <a:rPr lang="en-US" smtClean="0"/>
              <a:pPr eaLnBrk="1" hangingPunct="1"/>
              <a:t>24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n-US" sz="1000" dirty="0">
              <a:latin typeface="Arial" pitchFamily="34" charset="0"/>
            </a:endParaRPr>
          </a:p>
        </p:txBody>
      </p:sp>
    </p:spTree>
    <p:extLst>
      <p:ext uri="{BB962C8B-B14F-4D97-AF65-F5344CB8AC3E}">
        <p14:creationId xmlns:p14="http://schemas.microsoft.com/office/powerpoint/2010/main" val="113715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800"/>
              <a:tabLst>
                <a:tab pos="161521" algn="l"/>
              </a:tabLst>
              <a:defRPr/>
            </a:pPr>
            <a:endParaRPr lang="en-US" dirty="0"/>
          </a:p>
        </p:txBody>
      </p:sp>
      <p:sp>
        <p:nvSpPr>
          <p:cNvPr id="4" name="Slide Number Placeholder 3"/>
          <p:cNvSpPr>
            <a:spLocks noGrp="1"/>
          </p:cNvSpPr>
          <p:nvPr>
            <p:ph type="sldNum" sz="quarter" idx="10"/>
          </p:nvPr>
        </p:nvSpPr>
        <p:spPr/>
        <p:txBody>
          <a:bodyPr/>
          <a:lstStyle/>
          <a:p>
            <a:fld id="{95E3D45E-ECA2-47D2-AAAC-AFD8A2E85D1D}" type="slidenum">
              <a:rPr lang="en-US" smtClean="0"/>
              <a:t>25</a:t>
            </a:fld>
            <a:endParaRPr lang="en-US"/>
          </a:p>
        </p:txBody>
      </p:sp>
    </p:spTree>
    <p:extLst>
      <p:ext uri="{BB962C8B-B14F-4D97-AF65-F5344CB8AC3E}">
        <p14:creationId xmlns:p14="http://schemas.microsoft.com/office/powerpoint/2010/main" val="431153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Blended</a:t>
            </a:r>
            <a:r>
              <a:rPr lang="en-US" baseline="0" dirty="0" smtClean="0"/>
              <a:t> learning approach (online, in person, on the job)</a:t>
            </a:r>
          </a:p>
          <a:p>
            <a:endParaRPr lang="en-US" baseline="0" dirty="0" smtClean="0"/>
          </a:p>
          <a:p>
            <a:r>
              <a:rPr lang="en-US" baseline="0" dirty="0" smtClean="0"/>
              <a:t>Training partners</a:t>
            </a:r>
          </a:p>
          <a:p>
            <a:pPr marL="167935" indent="-167935">
              <a:buFont typeface="Arial" panose="020B0604020202020204" pitchFamily="34" charset="0"/>
              <a:buChar char="•"/>
            </a:pPr>
            <a:r>
              <a:rPr lang="en-US" baseline="0" dirty="0" smtClean="0"/>
              <a:t>local substance abuse training organization, </a:t>
            </a:r>
          </a:p>
          <a:p>
            <a:pPr marL="167935" indent="-167935">
              <a:buFont typeface="Arial" panose="020B0604020202020204" pitchFamily="34" charset="0"/>
              <a:buChar char="•"/>
            </a:pPr>
            <a:r>
              <a:rPr lang="en-US" baseline="0" dirty="0" smtClean="0"/>
              <a:t>university program focused on rural human services, </a:t>
            </a:r>
          </a:p>
          <a:p>
            <a:pPr marL="167935" indent="-167935">
              <a:buFont typeface="Arial" panose="020B0604020202020204" pitchFamily="34" charset="0"/>
              <a:buChar char="•"/>
            </a:pPr>
            <a:r>
              <a:rPr lang="en-US" baseline="0" dirty="0" smtClean="0"/>
              <a:t>online learning management system, </a:t>
            </a:r>
          </a:p>
          <a:p>
            <a:pPr marL="167935" indent="-167935">
              <a:buFont typeface="Arial" panose="020B0604020202020204" pitchFamily="34" charset="0"/>
              <a:buChar char="•"/>
            </a:pPr>
            <a:r>
              <a:rPr lang="en-US" baseline="0" dirty="0" smtClean="0"/>
              <a:t>annual BHA forum</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26</a:t>
            </a:fld>
            <a:endParaRPr lang="en-US"/>
          </a:p>
        </p:txBody>
      </p:sp>
    </p:spTree>
    <p:extLst>
      <p:ext uri="{BB962C8B-B14F-4D97-AF65-F5344CB8AC3E}">
        <p14:creationId xmlns:p14="http://schemas.microsoft.com/office/powerpoint/2010/main" val="1996715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27</a:t>
            </a:fld>
            <a:endParaRPr lang="en-US"/>
          </a:p>
        </p:txBody>
      </p:sp>
    </p:spTree>
    <p:extLst>
      <p:ext uri="{BB962C8B-B14F-4D97-AF65-F5344CB8AC3E}">
        <p14:creationId xmlns:p14="http://schemas.microsoft.com/office/powerpoint/2010/main" val="2619039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28</a:t>
            </a:fld>
            <a:endParaRPr lang="en-US"/>
          </a:p>
        </p:txBody>
      </p:sp>
    </p:spTree>
    <p:extLst>
      <p:ext uri="{BB962C8B-B14F-4D97-AF65-F5344CB8AC3E}">
        <p14:creationId xmlns:p14="http://schemas.microsoft.com/office/powerpoint/2010/main" val="70550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29</a:t>
            </a:fld>
            <a:endParaRPr lang="en-US"/>
          </a:p>
        </p:txBody>
      </p:sp>
    </p:spTree>
    <p:extLst>
      <p:ext uri="{BB962C8B-B14F-4D97-AF65-F5344CB8AC3E}">
        <p14:creationId xmlns:p14="http://schemas.microsoft.com/office/powerpoint/2010/main" val="168116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72">
              <a:defRPr/>
            </a:pPr>
            <a:r>
              <a:rPr lang="en-US" dirty="0" smtClean="0"/>
              <a:t>The federally authorized Community Health Aide Program Certification Board (CHAPCB) was established and charged with formalizing the process for maintaining Community Health Aide/Practitioner training and practice standards and procedures. 1998 </a:t>
            </a:r>
            <a:r>
              <a:rPr lang="en-US" dirty="0" smtClean="0">
                <a:latin typeface="Garamond" panose="02020404030301010803" pitchFamily="18" charset="0"/>
              </a:rPr>
              <a:t>Alaska Area Director (Like Medicaid, the IHS is divided up into Areas, for example, Washington, Oregon, and Idaho make up the “Portland Area”.</a:t>
            </a:r>
            <a:r>
              <a:rPr lang="en-US" baseline="0" dirty="0" smtClean="0">
                <a:latin typeface="Garamond" panose="02020404030301010803" pitchFamily="18" charset="0"/>
              </a:rPr>
              <a:t> Alaska is it’s own Area, the Alaska Area). </a:t>
            </a:r>
            <a:r>
              <a:rPr lang="en-US" dirty="0" smtClean="0"/>
              <a:t>Alaska Area Native Health Area Director supervised the establishment of an eleven person board which first convened in July of 1998.</a:t>
            </a:r>
          </a:p>
          <a:p>
            <a:pPr defTabSz="922972">
              <a:defRPr/>
            </a:pPr>
            <a:endParaRPr lang="en-US" dirty="0" smtClean="0">
              <a:latin typeface="Garamond" panose="02020404030301010803" pitchFamily="18" charset="0"/>
            </a:endParaRPr>
          </a:p>
          <a:p>
            <a:pPr defTabSz="922972">
              <a:defRPr/>
            </a:pPr>
            <a:r>
              <a:rPr lang="en-US" dirty="0" smtClean="0">
                <a:latin typeface="Garamond" panose="02020404030301010803" pitchFamily="18" charset="0"/>
              </a:rPr>
              <a:t>That board worked with</a:t>
            </a:r>
            <a:r>
              <a:rPr lang="en-US" baseline="0" dirty="0" smtClean="0">
                <a:latin typeface="Garamond" panose="02020404030301010803" pitchFamily="18" charset="0"/>
              </a:rPr>
              <a:t> the Alaska Native Tribal Health Consortium to create the standards and procedures for the CHAP program and once those were adopted, Community Health Aides could be formally certified.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E3D45E-ECA2-47D2-AAAC-AFD8A2E85D1D}" type="slidenum">
              <a:rPr lang="en-US" smtClean="0"/>
              <a:t>3</a:t>
            </a:fld>
            <a:endParaRPr lang="en-US"/>
          </a:p>
        </p:txBody>
      </p:sp>
    </p:spTree>
    <p:extLst>
      <p:ext uri="{BB962C8B-B14F-4D97-AF65-F5344CB8AC3E}">
        <p14:creationId xmlns:p14="http://schemas.microsoft.com/office/powerpoint/2010/main" val="3837311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30</a:t>
            </a:fld>
            <a:endParaRPr lang="en-US"/>
          </a:p>
        </p:txBody>
      </p:sp>
    </p:spTree>
    <p:extLst>
      <p:ext uri="{BB962C8B-B14F-4D97-AF65-F5344CB8AC3E}">
        <p14:creationId xmlns:p14="http://schemas.microsoft.com/office/powerpoint/2010/main" val="2471125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E3D45E-ECA2-47D2-AAAC-AFD8A2E85D1D}" type="slidenum">
              <a:rPr lang="en-US" smtClean="0"/>
              <a:t>31</a:t>
            </a:fld>
            <a:endParaRPr lang="en-US"/>
          </a:p>
        </p:txBody>
      </p:sp>
    </p:spTree>
    <p:extLst>
      <p:ext uri="{BB962C8B-B14F-4D97-AF65-F5344CB8AC3E}">
        <p14:creationId xmlns:p14="http://schemas.microsoft.com/office/powerpoint/2010/main" val="219634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CHAP certification board is the keystone</a:t>
            </a:r>
            <a:r>
              <a:rPr lang="en-US" baseline="0" dirty="0" smtClean="0"/>
              <a:t> of the Community Health Aide Program legal structure and ensures for the quality and safety of care through the chap program. The CHAP Certification board is a continually active board that is responsible for the certification of the individuals, training centers, and curricula for the different health aides. This board is continually updating the curricula to better meet the needs of the communities it serves and to ensure that CHAP providers are providing the best care available.</a:t>
            </a:r>
          </a:p>
          <a:p>
            <a:endParaRPr lang="en-US" baseline="0" dirty="0" smtClean="0"/>
          </a:p>
          <a:p>
            <a:endParaRPr lang="en-US" dirty="0" smtClean="0"/>
          </a:p>
          <a:p>
            <a:pPr marL="519172" indent="-519172">
              <a:buAutoNum type="arabicPlain" startAt="2002"/>
            </a:pPr>
            <a:r>
              <a:rPr lang="en-US" dirty="0" smtClean="0"/>
              <a:t>Amendments to add 6  Dental Health Aide providers</a:t>
            </a:r>
          </a:p>
          <a:p>
            <a:pPr marL="519172" indent="-519172">
              <a:buAutoNum type="arabicPlain" startAt="2002"/>
            </a:pPr>
            <a:r>
              <a:rPr lang="en-US" dirty="0" smtClean="0"/>
              <a:t>Dental Health Representative added to the Board</a:t>
            </a:r>
          </a:p>
          <a:p>
            <a:r>
              <a:rPr lang="en-US" dirty="0" smtClean="0"/>
              <a:t>2005</a:t>
            </a:r>
            <a:r>
              <a:rPr lang="en-US" baseline="0" dirty="0" smtClean="0"/>
              <a:t>    </a:t>
            </a:r>
            <a:r>
              <a:rPr lang="en-US" dirty="0" smtClean="0"/>
              <a:t>First DHAs certified</a:t>
            </a:r>
          </a:p>
          <a:p>
            <a:pPr marL="519172" indent="-519172">
              <a:buAutoNum type="arabicPlain" startAt="2008"/>
            </a:pPr>
            <a:r>
              <a:rPr lang="en-US" dirty="0" smtClean="0"/>
              <a:t>Amendments to add 4  Behavioral Health Aide providers</a:t>
            </a:r>
          </a:p>
          <a:p>
            <a:pPr marL="519172" indent="-519172">
              <a:buAutoNum type="arabicPlain" startAt="2008"/>
            </a:pPr>
            <a:r>
              <a:rPr lang="en-US" dirty="0" smtClean="0"/>
              <a:t>Behavioral Health Representative added to the Board</a:t>
            </a:r>
          </a:p>
          <a:p>
            <a:r>
              <a:rPr lang="en-US" dirty="0" smtClean="0"/>
              <a:t>2009 </a:t>
            </a:r>
            <a:r>
              <a:rPr lang="en-US" baseline="0" dirty="0" smtClean="0"/>
              <a:t>   </a:t>
            </a:r>
            <a:r>
              <a:rPr lang="en-US" dirty="0" smtClean="0"/>
              <a:t>First BHAs certified</a:t>
            </a:r>
          </a:p>
          <a:p>
            <a:pPr marL="173057" indent="-173057">
              <a:buFont typeface="Arial" pitchFamily="34" charset="0"/>
              <a:buChar char="•"/>
            </a:pPr>
            <a:r>
              <a:rPr lang="en-US" dirty="0" smtClean="0"/>
              <a:t>	</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4</a:t>
            </a:fld>
            <a:endParaRPr lang="en-US"/>
          </a:p>
        </p:txBody>
      </p:sp>
    </p:spTree>
    <p:extLst>
      <p:ext uri="{BB962C8B-B14F-4D97-AF65-F5344CB8AC3E}">
        <p14:creationId xmlns:p14="http://schemas.microsoft.com/office/powerpoint/2010/main" val="52581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there are 12 positions, and you can</a:t>
            </a:r>
            <a:r>
              <a:rPr lang="en-US" baseline="0" dirty="0" smtClean="0"/>
              <a:t> see here (read slide)</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5</a:t>
            </a:fld>
            <a:endParaRPr lang="en-US"/>
          </a:p>
        </p:txBody>
      </p:sp>
    </p:spTree>
    <p:extLst>
      <p:ext uri="{BB962C8B-B14F-4D97-AF65-F5344CB8AC3E}">
        <p14:creationId xmlns:p14="http://schemas.microsoft.com/office/powerpoint/2010/main" val="408995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said, it is a continually active board that meets regularly (3 times a year) to review applications and grant certification, fine tune or update the curricula for the three disciplines of community health aides to better meet the needs of the tribal communities served by the </a:t>
            </a:r>
            <a:r>
              <a:rPr lang="en-US" baseline="0" dirty="0" err="1" smtClean="0"/>
              <a:t>CHAp</a:t>
            </a:r>
            <a:r>
              <a:rPr lang="en-US" baseline="0" dirty="0" smtClean="0"/>
              <a:t> program. Any changes to the federal CHAP standards and procedures must be approved by the CHAP Certification Board.</a:t>
            </a:r>
          </a:p>
          <a:p>
            <a:endParaRPr lang="en-US" baseline="0" dirty="0" smtClean="0"/>
          </a:p>
          <a:p>
            <a:pPr marL="173057" indent="-173057">
              <a:buFont typeface="Arial" pitchFamily="34" charset="0"/>
              <a:buChar char="•"/>
            </a:pPr>
            <a:r>
              <a:rPr lang="en-US" baseline="0" dirty="0" smtClean="0"/>
              <a:t>Additional Board meetings may be held as needed and </a:t>
            </a:r>
          </a:p>
          <a:p>
            <a:pPr marL="173057" indent="-173057">
              <a:buFont typeface="Arial" pitchFamily="34" charset="0"/>
              <a:buChar char="•"/>
            </a:pPr>
            <a:r>
              <a:rPr lang="en-US" baseline="0" dirty="0" smtClean="0"/>
              <a:t>Certification period is 2 years. Fee is $500 for any action on application in that time period.</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6</a:t>
            </a:fld>
            <a:endParaRPr lang="en-US"/>
          </a:p>
        </p:txBody>
      </p:sp>
    </p:spTree>
    <p:extLst>
      <p:ext uri="{BB962C8B-B14F-4D97-AF65-F5344CB8AC3E}">
        <p14:creationId xmlns:p14="http://schemas.microsoft.com/office/powerpoint/2010/main" val="408734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most current numbers of certified CHAP providers. As you</a:t>
            </a:r>
            <a:r>
              <a:rPr lang="en-US" baseline="0" dirty="0" smtClean="0"/>
              <a:t> can see, in Alaska it is a robust network of providers. I will now explain the different providers in the Community Health Aide Program.</a:t>
            </a:r>
            <a:endParaRPr lang="en-US" dirty="0"/>
          </a:p>
        </p:txBody>
      </p:sp>
      <p:sp>
        <p:nvSpPr>
          <p:cNvPr id="4" name="Slide Number Placeholder 3"/>
          <p:cNvSpPr>
            <a:spLocks noGrp="1"/>
          </p:cNvSpPr>
          <p:nvPr>
            <p:ph type="sldNum" sz="quarter" idx="10"/>
          </p:nvPr>
        </p:nvSpPr>
        <p:spPr/>
        <p:txBody>
          <a:bodyPr/>
          <a:lstStyle/>
          <a:p>
            <a:fld id="{95E3D45E-ECA2-47D2-AAAC-AFD8A2E85D1D}" type="slidenum">
              <a:rPr lang="en-US" smtClean="0"/>
              <a:t>7</a:t>
            </a:fld>
            <a:endParaRPr lang="en-US"/>
          </a:p>
        </p:txBody>
      </p:sp>
    </p:spTree>
    <p:extLst>
      <p:ext uri="{BB962C8B-B14F-4D97-AF65-F5344CB8AC3E}">
        <p14:creationId xmlns:p14="http://schemas.microsoft.com/office/powerpoint/2010/main" val="208227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also encourage you to check out the Alaska</a:t>
            </a:r>
            <a:r>
              <a:rPr lang="en-US" baseline="0" dirty="0" smtClean="0"/>
              <a:t> Native Tribal Health Consortium CHAP website www.akchap.org for more in depth information and remind you all that Dr. Onders, the director of the CHAP program for ANTHC will be joining the webinar to provide answers to questions. He is currently on an airplane. . .</a:t>
            </a:r>
            <a:endParaRPr lang="en-US" dirty="0"/>
          </a:p>
        </p:txBody>
      </p:sp>
      <p:sp>
        <p:nvSpPr>
          <p:cNvPr id="4" name="Slide Number Placeholder 3"/>
          <p:cNvSpPr>
            <a:spLocks noGrp="1"/>
          </p:cNvSpPr>
          <p:nvPr>
            <p:ph type="sldNum" sz="quarter" idx="10"/>
          </p:nvPr>
        </p:nvSpPr>
        <p:spPr/>
        <p:txBody>
          <a:bodyPr/>
          <a:lstStyle/>
          <a:p>
            <a:fld id="{3FD47AFF-0996-4DF8-8DC1-4B41CD28842C}" type="slidenum">
              <a:rPr lang="en-US" smtClean="0"/>
              <a:t>8</a:t>
            </a:fld>
            <a:endParaRPr lang="en-US"/>
          </a:p>
        </p:txBody>
      </p:sp>
    </p:spTree>
    <p:extLst>
      <p:ext uri="{BB962C8B-B14F-4D97-AF65-F5344CB8AC3E}">
        <p14:creationId xmlns:p14="http://schemas.microsoft.com/office/powerpoint/2010/main" val="226926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the key components of CHAP that</a:t>
            </a:r>
            <a:r>
              <a:rPr lang="en-US" baseline="0" dirty="0" smtClean="0"/>
              <a:t> set it apart from other health programs aimed at improving the health of Native people. The Community Health Aide program is deeply rooted in the community and was developed to meet the specific needs of the Alaska native and American Indian Communities. The current health care system is failing native populations and Alaska has spent the last 60 years shaping their health care delivery system – everything from how providers are educated and who is delivering care to how care is delivered – to break down the specific barriers to health that Native populations faced. The success of the CHAP program in Alaska has been to understand the role of the village-based communities and its recognition to build on these strengths to develop the program.  The role of the tribal community is critical to meeting the unique health needs and addressing health disparities for each of the Tribes involved. At the heart of the Community Health Aide program is the community’s role in the selection of providers, because it is not just about bringing more providers to Indian country, but changing the current system for training health professionals to make it more accessible to native people.  To ensure culturally competent care. </a:t>
            </a:r>
            <a:r>
              <a:rPr lang="en-US" dirty="0"/>
              <a:t>It should not be a privilege to be seen by a provider that looks like you and understands your culture, your language, history, and community (it should be the norm). The curriculum is competency based and the approach to health care is team based. </a:t>
            </a:r>
          </a:p>
          <a:p>
            <a:endParaRPr lang="en-US" dirty="0"/>
          </a:p>
          <a:p>
            <a:endParaRPr lang="en-US" dirty="0"/>
          </a:p>
        </p:txBody>
      </p:sp>
      <p:sp>
        <p:nvSpPr>
          <p:cNvPr id="4" name="Slide Number Placeholder 3"/>
          <p:cNvSpPr>
            <a:spLocks noGrp="1"/>
          </p:cNvSpPr>
          <p:nvPr>
            <p:ph type="sldNum" sz="quarter" idx="10"/>
          </p:nvPr>
        </p:nvSpPr>
        <p:spPr/>
        <p:txBody>
          <a:bodyPr/>
          <a:lstStyle/>
          <a:p>
            <a:fld id="{95E3D45E-ECA2-47D2-AAAC-AFD8A2E85D1D}" type="slidenum">
              <a:rPr lang="en-US" smtClean="0"/>
              <a:t>9</a:t>
            </a:fld>
            <a:endParaRPr lang="en-US"/>
          </a:p>
        </p:txBody>
      </p:sp>
    </p:spTree>
    <p:extLst>
      <p:ext uri="{BB962C8B-B14F-4D97-AF65-F5344CB8AC3E}">
        <p14:creationId xmlns:p14="http://schemas.microsoft.com/office/powerpoint/2010/main" val="2597201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10/18/2016</a:t>
            </a:fld>
            <a:endParaRPr lang="en-US"/>
          </a:p>
        </p:txBody>
      </p:sp>
      <p:sp>
        <p:nvSpPr>
          <p:cNvPr id="5" name="Footer Placeholder 4"/>
          <p:cNvSpPr>
            <a:spLocks noGrp="1"/>
          </p:cNvSpPr>
          <p:nvPr>
            <p:ph type="ftr" sz="quarter" idx="11"/>
          </p:nvPr>
        </p:nvSpPr>
        <p:spPr/>
        <p:txBody>
          <a:bodyPr/>
          <a:lstStyle/>
          <a:p>
            <a:r>
              <a:rPr lang="en-US" dirty="0" smtClean="0"/>
              <a:t>	Native Dental Therapy Initiative</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know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2935" y="5806122"/>
            <a:ext cx="821312" cy="80530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2635EB0-D091-417E-ACD5-D65E1C7D8524}" type="datetime1">
              <a:rPr lang="en-US" smtClean="0"/>
              <a:pPr/>
              <a:t>10/18/2016</a:t>
            </a:fld>
            <a:endParaRPr lang="en-US"/>
          </a:p>
        </p:txBody>
      </p:sp>
      <p:sp>
        <p:nvSpPr>
          <p:cNvPr id="5" name="Footer Placeholder 4"/>
          <p:cNvSpPr>
            <a:spLocks noGrp="1"/>
          </p:cNvSpPr>
          <p:nvPr>
            <p:ph type="ftr" sz="quarter" idx="11"/>
          </p:nvPr>
        </p:nvSpPr>
        <p:spPr/>
        <p:txBody>
          <a:bodyPr/>
          <a:lstStyle/>
          <a:p>
            <a:r>
              <a:rPr lang="en-US" dirty="0" smtClean="0"/>
              <a:t>	Native Dental Therapy Initiative</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CA09F9-C7D6-4C52-A7E8-5101239A0BA2}" type="datetime1">
              <a:rPr lang="en-US" smtClean="0"/>
              <a:pPr/>
              <a:t>10/18/2016</a:t>
            </a:fld>
            <a:endParaRPr lang="en-US"/>
          </a:p>
        </p:txBody>
      </p:sp>
      <p:sp>
        <p:nvSpPr>
          <p:cNvPr id="5" name="Footer Placeholder 4"/>
          <p:cNvSpPr>
            <a:spLocks noGrp="1"/>
          </p:cNvSpPr>
          <p:nvPr>
            <p:ph type="ftr" sz="quarter" idx="11"/>
          </p:nvPr>
        </p:nvSpPr>
        <p:spPr/>
        <p:txBody>
          <a:bodyPr/>
          <a:lstStyle/>
          <a:p>
            <a:r>
              <a:rPr lang="en-US" dirty="0" smtClean="0"/>
              <a:t>	Native Dental Therapy Initiative</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FE64A4-35FB-42B6-9183-2C0CE0E36649}" type="datetime1">
              <a:rPr lang="en-US" smtClean="0"/>
              <a:pPr/>
              <a:t>10/18/2016</a:t>
            </a:fld>
            <a:endParaRPr lang="en-US"/>
          </a:p>
        </p:txBody>
      </p:sp>
      <p:sp>
        <p:nvSpPr>
          <p:cNvPr id="5" name="Footer Placeholder 4"/>
          <p:cNvSpPr>
            <a:spLocks noGrp="1"/>
          </p:cNvSpPr>
          <p:nvPr>
            <p:ph type="ftr" sz="quarter" idx="11"/>
          </p:nvPr>
        </p:nvSpPr>
        <p:spPr/>
        <p:txBody>
          <a:bodyPr/>
          <a:lstStyle/>
          <a:p>
            <a:r>
              <a:rPr lang="en-US" dirty="0" smtClean="0"/>
              <a:t>	Native Dental Therapy Initiative</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10/18/2016</a:t>
            </a:fld>
            <a:endParaRPr lang="en-US"/>
          </a:p>
        </p:txBody>
      </p:sp>
      <p:sp>
        <p:nvSpPr>
          <p:cNvPr id="5" name="Footer Placeholder 4"/>
          <p:cNvSpPr>
            <a:spLocks noGrp="1"/>
          </p:cNvSpPr>
          <p:nvPr>
            <p:ph type="ftr" sz="quarter" idx="11"/>
          </p:nvPr>
        </p:nvSpPr>
        <p:spPr/>
        <p:txBody>
          <a:bodyPr/>
          <a:lstStyle/>
          <a:p>
            <a:r>
              <a:rPr lang="en-US" dirty="0" smtClean="0"/>
              <a:t>	Native Dental Therapy Initiative</a:t>
            </a:r>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know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22935" y="5806122"/>
            <a:ext cx="821312" cy="80530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05FF66B-9476-4BB3-85E9-E01854F07F90}" type="datetime1">
              <a:rPr lang="en-US" smtClean="0"/>
              <a:pPr/>
              <a:t>10/18/2016</a:t>
            </a:fld>
            <a:endParaRPr lang="en-US"/>
          </a:p>
        </p:txBody>
      </p:sp>
      <p:sp>
        <p:nvSpPr>
          <p:cNvPr id="6" name="Footer Placeholder 5"/>
          <p:cNvSpPr>
            <a:spLocks noGrp="1"/>
          </p:cNvSpPr>
          <p:nvPr>
            <p:ph type="ftr" sz="quarter" idx="11"/>
          </p:nvPr>
        </p:nvSpPr>
        <p:spPr/>
        <p:txBody>
          <a:bodyPr/>
          <a:lstStyle/>
          <a:p>
            <a:r>
              <a:rPr lang="en-US" dirty="0" smtClean="0"/>
              <a:t>	Native Dental Therapy Initiative</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10/18/2016</a:t>
            </a:fld>
            <a:endParaRPr lang="en-US"/>
          </a:p>
        </p:txBody>
      </p:sp>
      <p:sp>
        <p:nvSpPr>
          <p:cNvPr id="8" name="Footer Placeholder 7"/>
          <p:cNvSpPr>
            <a:spLocks noGrp="1"/>
          </p:cNvSpPr>
          <p:nvPr>
            <p:ph type="ftr" sz="quarter" idx="11"/>
          </p:nvPr>
        </p:nvSpPr>
        <p:spPr/>
        <p:txBody>
          <a:bodyPr/>
          <a:lstStyle/>
          <a:p>
            <a:r>
              <a:rPr lang="en-US" dirty="0" smtClean="0"/>
              <a:t>	Native Dental Therapy Initiative</a:t>
            </a:r>
            <a:endParaRPr lang="en-US" dirty="0"/>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10/18/2016</a:t>
            </a:fld>
            <a:endParaRPr lang="en-US"/>
          </a:p>
        </p:txBody>
      </p:sp>
      <p:sp>
        <p:nvSpPr>
          <p:cNvPr id="4" name="Footer Placeholder 3"/>
          <p:cNvSpPr>
            <a:spLocks noGrp="1"/>
          </p:cNvSpPr>
          <p:nvPr>
            <p:ph type="ftr" sz="quarter" idx="11"/>
          </p:nvPr>
        </p:nvSpPr>
        <p:spPr/>
        <p:txBody>
          <a:bodyPr/>
          <a:lstStyle/>
          <a:p>
            <a:r>
              <a:rPr lang="en-US" dirty="0" smtClean="0"/>
              <a:t>	Native Dental Therapy Initiative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10/18/2016</a:t>
            </a:fld>
            <a:endParaRPr lang="en-US"/>
          </a:p>
        </p:txBody>
      </p:sp>
      <p:sp>
        <p:nvSpPr>
          <p:cNvPr id="3" name="Footer Placeholder 2"/>
          <p:cNvSpPr>
            <a:spLocks noGrp="1"/>
          </p:cNvSpPr>
          <p:nvPr>
            <p:ph type="ftr" sz="quarter" idx="11"/>
          </p:nvPr>
        </p:nvSpPr>
        <p:spPr/>
        <p:txBody>
          <a:bodyPr/>
          <a:lstStyle/>
          <a:p>
            <a:r>
              <a:rPr lang="en-US" dirty="0" smtClean="0"/>
              <a:t>	Native Dental Therapy Initiative</a:t>
            </a: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10/18/2016</a:t>
            </a:fld>
            <a:endParaRPr lang="en-US"/>
          </a:p>
        </p:txBody>
      </p:sp>
      <p:sp>
        <p:nvSpPr>
          <p:cNvPr id="6" name="Footer Placeholder 5"/>
          <p:cNvSpPr>
            <a:spLocks noGrp="1"/>
          </p:cNvSpPr>
          <p:nvPr>
            <p:ph type="ftr" sz="quarter" idx="11"/>
          </p:nvPr>
        </p:nvSpPr>
        <p:spPr/>
        <p:txBody>
          <a:bodyPr/>
          <a:lstStyle/>
          <a:p>
            <a:r>
              <a:rPr lang="en-US" dirty="0" smtClean="0"/>
              <a:t>	Native Dental Therapy Initiative</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10/18/2016</a:t>
            </a:fld>
            <a:endParaRPr lang="en-US"/>
          </a:p>
        </p:txBody>
      </p:sp>
      <p:sp>
        <p:nvSpPr>
          <p:cNvPr id="6" name="Footer Placeholder 5"/>
          <p:cNvSpPr>
            <a:spLocks noGrp="1"/>
          </p:cNvSpPr>
          <p:nvPr>
            <p:ph type="ftr" sz="quarter" idx="11"/>
          </p:nvPr>
        </p:nvSpPr>
        <p:spPr/>
        <p:txBody>
          <a:bodyPr/>
          <a:lstStyle/>
          <a:p>
            <a:r>
              <a:rPr lang="en-US" dirty="0" smtClean="0"/>
              <a:t>	Native Dental Therapy Initiative</a:t>
            </a:r>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0" y="4242868"/>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1999" y="354235"/>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10/18/2016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	Native Dental Therapy Initiative</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nknown.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922935" y="5806122"/>
            <a:ext cx="821312" cy="8053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cpeters@npaihb.org" TargetMode="External"/><Relationship Id="rId3" Type="http://schemas.openxmlformats.org/officeDocument/2006/relationships/hyperlink" Target="http://www.akchap.org/" TargetMode="External"/><Relationship Id="rId7" Type="http://schemas.openxmlformats.org/officeDocument/2006/relationships/hyperlink" Target="mailto:vheart@anthc.org"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mailto:lbaez@anthc.org" TargetMode="External"/><Relationship Id="rId5" Type="http://schemas.openxmlformats.org/officeDocument/2006/relationships/hyperlink" Target="mailto:mewilliard@anthc.org" TargetMode="External"/><Relationship Id="rId4" Type="http://schemas.openxmlformats.org/officeDocument/2006/relationships/hyperlink" Target="mailto:rponders@anthc.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400" b="1" dirty="0"/>
              <a:t>Community Health Aide Program: An </a:t>
            </a:r>
            <a:r>
              <a:rPr lang="en-US" sz="4400" b="1" dirty="0" smtClean="0"/>
              <a:t>Introduction</a:t>
            </a:r>
            <a:endParaRPr lang="en-US" sz="4400" b="1" dirty="0"/>
          </a:p>
        </p:txBody>
      </p:sp>
      <p:sp>
        <p:nvSpPr>
          <p:cNvPr id="3" name="Subtitle 2"/>
          <p:cNvSpPr>
            <a:spLocks noGrp="1"/>
          </p:cNvSpPr>
          <p:nvPr>
            <p:ph type="subTitle" idx="1"/>
          </p:nvPr>
        </p:nvSpPr>
        <p:spPr>
          <a:xfrm>
            <a:off x="761998" y="4724399"/>
            <a:ext cx="8033085" cy="1425547"/>
          </a:xfrm>
        </p:spPr>
        <p:txBody>
          <a:bodyPr>
            <a:normAutofit lnSpcReduction="10000"/>
          </a:bodyPr>
          <a:lstStyle/>
          <a:p>
            <a:pPr algn="ctr"/>
            <a:r>
              <a:rPr lang="en-US" dirty="0" smtClean="0"/>
              <a:t>Northwest Portland Area Indian Health Board Native Dental Therapy Initiative</a:t>
            </a:r>
          </a:p>
          <a:p>
            <a:pPr algn="ctr"/>
            <a:r>
              <a:rPr lang="en-US" dirty="0" smtClean="0"/>
              <a:t>QBM October 18, 2016</a:t>
            </a:r>
            <a:endParaRPr lang="en-US" dirty="0"/>
          </a:p>
        </p:txBody>
      </p:sp>
    </p:spTree>
    <p:extLst>
      <p:ext uri="{BB962C8B-B14F-4D97-AF65-F5344CB8AC3E}">
        <p14:creationId xmlns:p14="http://schemas.microsoft.com/office/powerpoint/2010/main" val="39091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06" y="1224646"/>
            <a:ext cx="3663387" cy="767304"/>
          </a:xfrm>
        </p:spPr>
        <p:txBody>
          <a:bodyPr>
            <a:normAutofit/>
          </a:bodyPr>
          <a:lstStyle/>
          <a:p>
            <a:r>
              <a:rPr lang="en-US" sz="4000" b="1" dirty="0" smtClean="0">
                <a:solidFill>
                  <a:srgbClr val="003399"/>
                </a:solidFill>
                <a:latin typeface="Arial" panose="020B0604020202020204" pitchFamily="34" charset="0"/>
                <a:cs typeface="Arial" panose="020B0604020202020204" pitchFamily="34" charset="0"/>
              </a:rPr>
              <a:t>Role of CHA/P</a:t>
            </a:r>
            <a:endParaRPr lang="en-US" sz="4000"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998377"/>
            <a:ext cx="6629400" cy="3733800"/>
          </a:xfrm>
        </p:spPr>
        <p:txBody>
          <a:bodyPr>
            <a:normAutofit lnSpcReduction="10000"/>
          </a:bodyPr>
          <a:lstStyle/>
          <a:p>
            <a:pPr lvl="1">
              <a:lnSpc>
                <a:spcPct val="90000"/>
              </a:lnSpc>
              <a:buFont typeface="Arial" panose="020B0604020202020204" pitchFamily="34" charset="0"/>
              <a:buChar char="•"/>
            </a:pPr>
            <a:r>
              <a:rPr lang="en-US" altLang="en-US" sz="2400" dirty="0"/>
              <a:t>Emergency Medical Response</a:t>
            </a:r>
          </a:p>
          <a:p>
            <a:pPr lvl="1">
              <a:lnSpc>
                <a:spcPct val="90000"/>
              </a:lnSpc>
              <a:buFont typeface="Arial" panose="020B0604020202020204" pitchFamily="34" charset="0"/>
              <a:buChar char="•"/>
            </a:pPr>
            <a:r>
              <a:rPr lang="en-US" altLang="en-US" sz="2400" dirty="0"/>
              <a:t>Front office manager/receptionist</a:t>
            </a:r>
          </a:p>
          <a:p>
            <a:pPr lvl="1">
              <a:lnSpc>
                <a:spcPct val="90000"/>
              </a:lnSpc>
              <a:buFont typeface="Arial" panose="020B0604020202020204" pitchFamily="34" charset="0"/>
              <a:buChar char="•"/>
            </a:pPr>
            <a:r>
              <a:rPr lang="en-US" altLang="en-US" sz="2400" dirty="0"/>
              <a:t>Admissions and registration clerk</a:t>
            </a:r>
          </a:p>
          <a:p>
            <a:pPr lvl="1">
              <a:lnSpc>
                <a:spcPct val="90000"/>
              </a:lnSpc>
              <a:buFont typeface="Arial" panose="020B0604020202020204" pitchFamily="34" charset="0"/>
              <a:buChar char="•"/>
            </a:pPr>
            <a:r>
              <a:rPr lang="en-US" altLang="en-US" sz="2400" dirty="0"/>
              <a:t>Medical records clerk</a:t>
            </a:r>
          </a:p>
          <a:p>
            <a:pPr lvl="1">
              <a:lnSpc>
                <a:spcPct val="90000"/>
              </a:lnSpc>
              <a:buFont typeface="Arial" panose="020B0604020202020204" pitchFamily="34" charset="0"/>
              <a:buChar char="•"/>
            </a:pPr>
            <a:r>
              <a:rPr lang="en-US" altLang="en-US" sz="2400" dirty="0"/>
              <a:t>Nurse</a:t>
            </a:r>
          </a:p>
          <a:p>
            <a:pPr lvl="1">
              <a:lnSpc>
                <a:spcPct val="90000"/>
              </a:lnSpc>
              <a:buFont typeface="Arial" panose="020B0604020202020204" pitchFamily="34" charset="0"/>
              <a:buChar char="•"/>
            </a:pPr>
            <a:r>
              <a:rPr lang="en-US" altLang="en-US" sz="2400" dirty="0"/>
              <a:t>Provider</a:t>
            </a:r>
          </a:p>
          <a:p>
            <a:pPr lvl="1">
              <a:lnSpc>
                <a:spcPct val="90000"/>
              </a:lnSpc>
              <a:buFont typeface="Arial" panose="020B0604020202020204" pitchFamily="34" charset="0"/>
              <a:buChar char="•"/>
            </a:pPr>
            <a:r>
              <a:rPr lang="en-US" altLang="en-US" sz="2400" dirty="0"/>
              <a:t>Lab technician</a:t>
            </a:r>
          </a:p>
          <a:p>
            <a:pPr lvl="1">
              <a:lnSpc>
                <a:spcPct val="90000"/>
              </a:lnSpc>
              <a:buFont typeface="Arial" panose="020B0604020202020204" pitchFamily="34" charset="0"/>
              <a:buChar char="•"/>
            </a:pPr>
            <a:r>
              <a:rPr lang="en-US" altLang="en-US" sz="2400" dirty="0"/>
              <a:t>Pharmacy technician</a:t>
            </a:r>
          </a:p>
          <a:p>
            <a:pPr lvl="1">
              <a:lnSpc>
                <a:spcPct val="90000"/>
              </a:lnSpc>
              <a:buFont typeface="Arial" panose="020B0604020202020204" pitchFamily="34" charset="0"/>
              <a:buChar char="•"/>
            </a:pPr>
            <a:r>
              <a:rPr lang="en-US" altLang="en-US" sz="2400" dirty="0"/>
              <a:t>Travel clerk</a:t>
            </a:r>
          </a:p>
          <a:p>
            <a:pPr lvl="1">
              <a:lnSpc>
                <a:spcPct val="90000"/>
              </a:lnSpc>
              <a:buFont typeface="Arial" panose="020B0604020202020204" pitchFamily="34" charset="0"/>
              <a:buChar char="•"/>
            </a:pPr>
            <a:r>
              <a:rPr lang="en-US" altLang="en-US" sz="2400" dirty="0"/>
              <a:t>Medical supply officer</a:t>
            </a:r>
          </a:p>
        </p:txBody>
      </p:sp>
      <p:sp>
        <p:nvSpPr>
          <p:cNvPr id="10" name="TextBox 9"/>
          <p:cNvSpPr txBox="1"/>
          <p:nvPr/>
        </p:nvSpPr>
        <p:spPr>
          <a:xfrm>
            <a:off x="3352800" y="6258580"/>
            <a:ext cx="2133600" cy="523220"/>
          </a:xfrm>
          <a:prstGeom prst="rect">
            <a:avLst/>
          </a:prstGeom>
          <a:noFill/>
        </p:spPr>
        <p:txBody>
          <a:bodyPr wrap="square" rtlCol="0">
            <a:spAutoFit/>
          </a:bodyPr>
          <a:lstStyle/>
          <a:p>
            <a:r>
              <a:rPr lang="en-US" sz="1400" i="1" dirty="0" smtClean="0">
                <a:solidFill>
                  <a:schemeClr val="bg1"/>
                </a:solidFill>
                <a:latin typeface="Arial" panose="020B0604020202020204" pitchFamily="34" charset="0"/>
                <a:cs typeface="Arial" panose="020B0604020202020204" pitchFamily="34" charset="0"/>
              </a:rPr>
              <a:t>“Stronger Together </a:t>
            </a:r>
          </a:p>
          <a:p>
            <a:r>
              <a:rPr lang="en-US" sz="1400" i="1" dirty="0" smtClean="0">
                <a:solidFill>
                  <a:schemeClr val="bg1"/>
                </a:solidFill>
                <a:latin typeface="Arial" panose="020B0604020202020204" pitchFamily="34" charset="0"/>
                <a:cs typeface="Arial" panose="020B0604020202020204" pitchFamily="34" charset="0"/>
              </a:rPr>
              <a:t>for the Next 100 Years”</a:t>
            </a:r>
            <a:endParaRPr lang="en-US" sz="1400" i="1" dirty="0">
              <a:solidFill>
                <a:schemeClr val="bg1"/>
              </a:solidFill>
              <a:latin typeface="Arial" panose="020B0604020202020204" pitchFamily="34" charset="0"/>
              <a:cs typeface="Arial" panose="020B0604020202020204" pitchFamily="34" charset="0"/>
            </a:endParaRPr>
          </a:p>
        </p:txBody>
      </p:sp>
      <p:sp>
        <p:nvSpPr>
          <p:cNvPr id="11" name="Text Box 8"/>
          <p:cNvSpPr txBox="1">
            <a:spLocks noChangeArrowheads="1"/>
          </p:cNvSpPr>
          <p:nvPr/>
        </p:nvSpPr>
        <p:spPr bwMode="auto">
          <a:xfrm>
            <a:off x="6492621" y="4615184"/>
            <a:ext cx="22261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000" dirty="0" smtClean="0"/>
              <a:t>Agnes Silas CHP, Minto, AK</a:t>
            </a:r>
            <a:endParaRPr lang="en-US" altLang="en-US" sz="2000" dirty="0"/>
          </a:p>
        </p:txBody>
      </p:sp>
      <p:pic>
        <p:nvPicPr>
          <p:cNvPr id="1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420" y="304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4" descr="AgnesS2-05_edited"/>
          <p:cNvPicPr>
            <a:picLocks noChangeAspect="1" noChangeArrowheads="1"/>
          </p:cNvPicPr>
          <p:nvPr/>
        </p:nvPicPr>
        <p:blipFill>
          <a:blip r:embed="rId4" cstate="print">
            <a:lum bright="-10000"/>
          </a:blip>
          <a:srcRect/>
          <a:stretch>
            <a:fillRect/>
          </a:stretch>
        </p:blipFill>
        <p:spPr bwMode="auto">
          <a:xfrm>
            <a:off x="6781800" y="2469081"/>
            <a:ext cx="1647825" cy="1914525"/>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14913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94682"/>
            <a:ext cx="5181600" cy="766832"/>
          </a:xfrm>
        </p:spPr>
        <p:txBody>
          <a:bodyPr>
            <a:normAutofit fontScale="90000"/>
          </a:bodyPr>
          <a:lstStyle/>
          <a:p>
            <a:r>
              <a:rPr lang="en-US" b="1" dirty="0" smtClean="0">
                <a:solidFill>
                  <a:srgbClr val="003399"/>
                </a:solidFill>
                <a:latin typeface="Arial" panose="020B0604020202020204" pitchFamily="34" charset="0"/>
                <a:cs typeface="Arial" panose="020B0604020202020204" pitchFamily="34" charset="0"/>
              </a:rPr>
              <a:t>CHA/P Training</a:t>
            </a:r>
            <a:endParaRPr lang="en-US"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275978"/>
            <a:ext cx="7239000" cy="4628659"/>
          </a:xfrm>
        </p:spPr>
        <p:txBody>
          <a:bodyPr>
            <a:normAutofit fontScale="55000" lnSpcReduction="20000"/>
          </a:bodyPr>
          <a:lstStyle/>
          <a:p>
            <a:pPr lvl="0" defTabSz="457200">
              <a:spcBef>
                <a:spcPts val="0"/>
              </a:spcBef>
              <a:spcAft>
                <a:spcPts val="900"/>
              </a:spcAft>
              <a:defRPr/>
            </a:pPr>
            <a:r>
              <a:rPr lang="en-US" sz="4400" b="1" dirty="0" smtClean="0">
                <a:latin typeface="Arial" panose="020B0604020202020204" pitchFamily="34" charset="0"/>
                <a:cs typeface="Arial" panose="020B0604020202020204" pitchFamily="34" charset="0"/>
              </a:rPr>
              <a:t>ETT/EMT </a:t>
            </a:r>
            <a:r>
              <a:rPr lang="en-US" sz="4400" dirty="0" smtClean="0">
                <a:latin typeface="Arial" panose="020B0604020202020204" pitchFamily="34" charset="0"/>
                <a:cs typeface="Arial" panose="020B0604020202020204" pitchFamily="34" charset="0"/>
              </a:rPr>
              <a:t>every 2 years</a:t>
            </a:r>
          </a:p>
          <a:p>
            <a:pPr lvl="0" defTabSz="457200">
              <a:spcBef>
                <a:spcPts val="0"/>
              </a:spcBef>
              <a:spcAft>
                <a:spcPts val="900"/>
              </a:spcAft>
              <a:defRPr/>
            </a:pPr>
            <a:r>
              <a:rPr lang="en-US" sz="4400" b="1" dirty="0" smtClean="0">
                <a:latin typeface="Arial" panose="020B0604020202020204" pitchFamily="34" charset="0"/>
                <a:cs typeface="Arial" panose="020B0604020202020204" pitchFamily="34" charset="0"/>
              </a:rPr>
              <a:t>Pre-session</a:t>
            </a:r>
            <a:r>
              <a:rPr lang="en-US" sz="4400" b="1" dirty="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Intro to CHAM/CHA </a:t>
            </a:r>
            <a:endParaRPr lang="en-US" sz="4400" dirty="0" smtClean="0">
              <a:latin typeface="Arial" panose="020B0604020202020204" pitchFamily="34" charset="0"/>
              <a:cs typeface="Arial" panose="020B0604020202020204" pitchFamily="34" charset="0"/>
            </a:endParaRPr>
          </a:p>
          <a:p>
            <a:pPr lvl="0" defTabSz="457200">
              <a:spcBef>
                <a:spcPts val="0"/>
              </a:spcBef>
              <a:spcAft>
                <a:spcPts val="900"/>
              </a:spcAft>
              <a:defRPr/>
            </a:pPr>
            <a:r>
              <a:rPr lang="en-US" sz="4400" b="1" dirty="0" smtClean="0">
                <a:latin typeface="Arial" panose="020B0604020202020204" pitchFamily="34" charset="0"/>
                <a:cs typeface="Arial" panose="020B0604020202020204" pitchFamily="34" charset="0"/>
              </a:rPr>
              <a:t>Session </a:t>
            </a:r>
            <a:r>
              <a:rPr lang="en-US" sz="4400" b="1" dirty="0">
                <a:latin typeface="Arial" panose="020B0604020202020204" pitchFamily="34" charset="0"/>
                <a:cs typeface="Arial" panose="020B0604020202020204" pitchFamily="34" charset="0"/>
              </a:rPr>
              <a:t>I:   </a:t>
            </a:r>
            <a:r>
              <a:rPr lang="en-US" sz="4400" dirty="0">
                <a:latin typeface="Arial" panose="020B0604020202020204" pitchFamily="34" charset="0"/>
                <a:cs typeface="Arial" panose="020B0604020202020204" pitchFamily="34" charset="0"/>
              </a:rPr>
              <a:t>4 weeks </a:t>
            </a:r>
            <a:r>
              <a:rPr lang="en-US" sz="4400" dirty="0">
                <a:latin typeface="Arial" panose="020B0604020202020204" pitchFamily="34" charset="0"/>
                <a:cs typeface="Arial" panose="020B0604020202020204" pitchFamily="34" charset="0"/>
                <a:sym typeface="Wingdings" pitchFamily="2" charset="2"/>
              </a:rPr>
              <a:t> 60 hours in village clinic</a:t>
            </a:r>
          </a:p>
          <a:p>
            <a:pPr lvl="0" defTabSz="457200">
              <a:spcBef>
                <a:spcPts val="0"/>
              </a:spcBef>
              <a:spcAft>
                <a:spcPts val="900"/>
              </a:spcAft>
              <a:defRPr/>
            </a:pPr>
            <a:r>
              <a:rPr lang="en-US" sz="4400" b="1" dirty="0">
                <a:latin typeface="Arial" panose="020B0604020202020204" pitchFamily="34" charset="0"/>
                <a:cs typeface="Arial" panose="020B0604020202020204" pitchFamily="34" charset="0"/>
                <a:sym typeface="Wingdings" pitchFamily="2" charset="2"/>
              </a:rPr>
              <a:t>Session II:  </a:t>
            </a:r>
            <a:r>
              <a:rPr lang="en-US" sz="4400" dirty="0">
                <a:latin typeface="Arial" panose="020B0604020202020204" pitchFamily="34" charset="0"/>
                <a:cs typeface="Arial" panose="020B0604020202020204" pitchFamily="34" charset="0"/>
                <a:sym typeface="Wingdings" pitchFamily="2" charset="2"/>
              </a:rPr>
              <a:t>4 weeks  200 hours in village clinic</a:t>
            </a:r>
          </a:p>
          <a:p>
            <a:pPr lvl="0" defTabSz="457200">
              <a:spcBef>
                <a:spcPts val="0"/>
              </a:spcBef>
              <a:spcAft>
                <a:spcPts val="900"/>
              </a:spcAft>
              <a:defRPr/>
            </a:pPr>
            <a:r>
              <a:rPr lang="en-US" sz="4400" b="1" dirty="0">
                <a:latin typeface="Arial" panose="020B0604020202020204" pitchFamily="34" charset="0"/>
                <a:cs typeface="Arial" panose="020B0604020202020204" pitchFamily="34" charset="0"/>
                <a:sym typeface="Wingdings" pitchFamily="2" charset="2"/>
              </a:rPr>
              <a:t>Session III: </a:t>
            </a:r>
            <a:r>
              <a:rPr lang="en-US" sz="4400" dirty="0">
                <a:latin typeface="Arial" panose="020B0604020202020204" pitchFamily="34" charset="0"/>
                <a:cs typeface="Arial" panose="020B0604020202020204" pitchFamily="34" charset="0"/>
                <a:sym typeface="Wingdings" pitchFamily="2" charset="2"/>
              </a:rPr>
              <a:t>3 weeks  200 hours in village clinic</a:t>
            </a:r>
          </a:p>
          <a:p>
            <a:pPr lvl="0" defTabSz="457200">
              <a:spcBef>
                <a:spcPts val="0"/>
              </a:spcBef>
              <a:spcAft>
                <a:spcPts val="900"/>
              </a:spcAft>
              <a:defRPr/>
            </a:pPr>
            <a:r>
              <a:rPr lang="en-US" sz="4400" b="1" dirty="0">
                <a:latin typeface="Arial" panose="020B0604020202020204" pitchFamily="34" charset="0"/>
                <a:cs typeface="Arial" panose="020B0604020202020204" pitchFamily="34" charset="0"/>
                <a:sym typeface="Wingdings" pitchFamily="2" charset="2"/>
              </a:rPr>
              <a:t>Session IV: </a:t>
            </a:r>
            <a:r>
              <a:rPr lang="en-US" sz="4400" dirty="0">
                <a:latin typeface="Arial" panose="020B0604020202020204" pitchFamily="34" charset="0"/>
                <a:cs typeface="Arial" panose="020B0604020202020204" pitchFamily="34" charset="0"/>
                <a:sym typeface="Wingdings" pitchFamily="2" charset="2"/>
              </a:rPr>
              <a:t>4 weeks  200 hours in village clinic </a:t>
            </a:r>
            <a:r>
              <a:rPr lang="en-US" sz="4400" b="1" dirty="0" smtClean="0">
                <a:latin typeface="Arial" panose="020B0604020202020204" pitchFamily="34" charset="0"/>
                <a:cs typeface="Arial" panose="020B0604020202020204" pitchFamily="34" charset="0"/>
                <a:sym typeface="Wingdings" pitchFamily="2" charset="2"/>
              </a:rPr>
              <a:t>or Session </a:t>
            </a:r>
            <a:r>
              <a:rPr lang="en-US" sz="4400" b="1" dirty="0">
                <a:latin typeface="Arial" panose="020B0604020202020204" pitchFamily="34" charset="0"/>
                <a:cs typeface="Arial" panose="020B0604020202020204" pitchFamily="34" charset="0"/>
                <a:sym typeface="Wingdings" pitchFamily="2" charset="2"/>
              </a:rPr>
              <a:t>IV </a:t>
            </a:r>
            <a:r>
              <a:rPr lang="en-US" sz="4400" b="1" dirty="0" smtClean="0">
                <a:latin typeface="Arial" panose="020B0604020202020204" pitchFamily="34" charset="0"/>
                <a:cs typeface="Arial" panose="020B0604020202020204" pitchFamily="34" charset="0"/>
                <a:sym typeface="Wingdings" pitchFamily="2" charset="2"/>
              </a:rPr>
              <a:t>Blended </a:t>
            </a:r>
          </a:p>
          <a:p>
            <a:pPr lvl="0" defTabSz="457200">
              <a:spcBef>
                <a:spcPts val="0"/>
              </a:spcBef>
              <a:spcAft>
                <a:spcPts val="900"/>
              </a:spcAft>
              <a:defRPr/>
            </a:pPr>
            <a:r>
              <a:rPr lang="en-US" sz="4400" b="1" dirty="0" smtClean="0">
                <a:latin typeface="Arial" panose="020B0604020202020204" pitchFamily="34" charset="0"/>
                <a:cs typeface="Arial" panose="020B0604020202020204" pitchFamily="34" charset="0"/>
                <a:sym typeface="Wingdings" pitchFamily="2" charset="2"/>
              </a:rPr>
              <a:t>Preceptorship</a:t>
            </a:r>
            <a:r>
              <a:rPr lang="en-US" sz="4400" b="1" dirty="0">
                <a:latin typeface="Arial" panose="020B0604020202020204" pitchFamily="34" charset="0"/>
                <a:cs typeface="Arial" panose="020B0604020202020204" pitchFamily="34" charset="0"/>
                <a:sym typeface="Wingdings" pitchFamily="2" charset="2"/>
              </a:rPr>
              <a:t>: </a:t>
            </a:r>
            <a:r>
              <a:rPr lang="en-US" sz="4400" dirty="0">
                <a:latin typeface="Arial" panose="020B0604020202020204" pitchFamily="34" charset="0"/>
                <a:cs typeface="Arial" panose="020B0604020202020204" pitchFamily="34" charset="0"/>
                <a:sym typeface="Wingdings" pitchFamily="2" charset="2"/>
              </a:rPr>
              <a:t>1 </a:t>
            </a:r>
            <a:r>
              <a:rPr lang="en-US" sz="4400" dirty="0" smtClean="0">
                <a:latin typeface="Arial" panose="020B0604020202020204" pitchFamily="34" charset="0"/>
                <a:cs typeface="Arial" panose="020B0604020202020204" pitchFamily="34" charset="0"/>
                <a:sym typeface="Wingdings" pitchFamily="2" charset="2"/>
              </a:rPr>
              <a:t>week</a:t>
            </a:r>
          </a:p>
          <a:p>
            <a:pPr lvl="0" defTabSz="457200">
              <a:spcBef>
                <a:spcPts val="0"/>
              </a:spcBef>
              <a:spcAft>
                <a:spcPts val="900"/>
              </a:spcAft>
              <a:defRPr/>
            </a:pPr>
            <a:r>
              <a:rPr lang="en-US" sz="4400" b="1" kern="0" dirty="0" smtClean="0">
                <a:latin typeface="Arial" panose="020B0604020202020204" pitchFamily="34" charset="0"/>
                <a:cs typeface="Arial" panose="020B0604020202020204" pitchFamily="34" charset="0"/>
              </a:rPr>
              <a:t>CME:  </a:t>
            </a:r>
            <a:r>
              <a:rPr lang="en-US" sz="4400" kern="0" dirty="0" smtClean="0">
                <a:latin typeface="Arial" panose="020B0604020202020204" pitchFamily="34" charset="0"/>
                <a:cs typeface="Arial" panose="020B0604020202020204" pitchFamily="34" charset="0"/>
              </a:rPr>
              <a:t>48 </a:t>
            </a:r>
            <a:r>
              <a:rPr lang="en-US" sz="4400" kern="0" dirty="0" err="1">
                <a:latin typeface="Arial" panose="020B0604020202020204" pitchFamily="34" charset="0"/>
                <a:cs typeface="Arial" panose="020B0604020202020204" pitchFamily="34" charset="0"/>
              </a:rPr>
              <a:t>hr</a:t>
            </a:r>
            <a:r>
              <a:rPr lang="en-US" sz="4400" kern="0" dirty="0">
                <a:latin typeface="Arial" panose="020B0604020202020204" pitchFamily="34" charset="0"/>
                <a:cs typeface="Arial" panose="020B0604020202020204" pitchFamily="34" charset="0"/>
              </a:rPr>
              <a:t>/2 </a:t>
            </a:r>
            <a:r>
              <a:rPr lang="en-US" sz="4400" kern="0" dirty="0" err="1" smtClean="0">
                <a:latin typeface="Arial" panose="020B0604020202020204" pitchFamily="34" charset="0"/>
                <a:cs typeface="Arial" panose="020B0604020202020204" pitchFamily="34" charset="0"/>
              </a:rPr>
              <a:t>yrs</a:t>
            </a:r>
            <a:endParaRPr lang="en-US" sz="4400" kern="0" dirty="0" smtClean="0">
              <a:latin typeface="Arial" panose="020B0604020202020204" pitchFamily="34" charset="0"/>
              <a:cs typeface="Arial" panose="020B0604020202020204" pitchFamily="34" charset="0"/>
            </a:endParaRPr>
          </a:p>
          <a:p>
            <a:pPr lvl="0" fontAlgn="base">
              <a:spcAft>
                <a:spcPct val="0"/>
              </a:spcAft>
              <a:defRPr/>
            </a:pPr>
            <a:r>
              <a:rPr lang="en-US" sz="4400" kern="0" dirty="0" smtClean="0">
                <a:latin typeface="Arial" panose="020B0604020202020204" pitchFamily="34" charset="0"/>
                <a:cs typeface="Arial" panose="020B0604020202020204" pitchFamily="34" charset="0"/>
              </a:rPr>
              <a:t>Eligible for University Credit</a:t>
            </a:r>
            <a:endParaRPr lang="en-US" sz="4400" kern="0" dirty="0">
              <a:latin typeface="Arial" panose="020B0604020202020204" pitchFamily="34" charset="0"/>
              <a:cs typeface="Arial" panose="020B0604020202020204" pitchFamily="34" charset="0"/>
            </a:endParaRPr>
          </a:p>
        </p:txBody>
      </p:sp>
      <p:sp>
        <p:nvSpPr>
          <p:cNvPr id="10" name="TextBox 9"/>
          <p:cNvSpPr txBox="1"/>
          <p:nvPr/>
        </p:nvSpPr>
        <p:spPr>
          <a:xfrm>
            <a:off x="3352800" y="6258580"/>
            <a:ext cx="2133600" cy="523220"/>
          </a:xfrm>
          <a:prstGeom prst="rect">
            <a:avLst/>
          </a:prstGeom>
          <a:noFill/>
        </p:spPr>
        <p:txBody>
          <a:bodyPr wrap="square" rtlCol="0">
            <a:spAutoFit/>
          </a:bodyPr>
          <a:lstStyle/>
          <a:p>
            <a:r>
              <a:rPr lang="en-US" sz="1400" i="1" dirty="0" smtClean="0">
                <a:solidFill>
                  <a:prstClr val="white"/>
                </a:solidFill>
                <a:latin typeface="Arial" panose="020B0604020202020204" pitchFamily="34" charset="0"/>
                <a:cs typeface="Arial" panose="020B0604020202020204" pitchFamily="34" charset="0"/>
              </a:rPr>
              <a:t>“Stronger Together </a:t>
            </a:r>
          </a:p>
          <a:p>
            <a:r>
              <a:rPr lang="en-US" sz="1400" i="1" dirty="0" smtClean="0">
                <a:solidFill>
                  <a:prstClr val="white"/>
                </a:solidFill>
                <a:latin typeface="Arial" panose="020B0604020202020204" pitchFamily="34" charset="0"/>
                <a:cs typeface="Arial" panose="020B0604020202020204" pitchFamily="34" charset="0"/>
              </a:rPr>
              <a:t>for the Next 100 Years”</a:t>
            </a:r>
            <a:endParaRPr lang="en-US" sz="1400" i="1" dirty="0">
              <a:solidFill>
                <a:prstClr val="white"/>
              </a:solidFill>
              <a:latin typeface="Arial" panose="020B0604020202020204" pitchFamily="34" charset="0"/>
              <a:cs typeface="Arial" panose="020B0604020202020204" pitchFamily="34" charset="0"/>
            </a:endParaRPr>
          </a:p>
        </p:txBody>
      </p:sp>
      <p:sp>
        <p:nvSpPr>
          <p:cNvPr id="12" name="TextBox 9"/>
          <p:cNvSpPr txBox="1">
            <a:spLocks noChangeArrowheads="1"/>
          </p:cNvSpPr>
          <p:nvPr/>
        </p:nvSpPr>
        <p:spPr bwMode="auto">
          <a:xfrm>
            <a:off x="4419600" y="5814792"/>
            <a:ext cx="304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000" b="0" i="0" u="none" strike="noStrike" kern="0" cap="none" spc="0" normalizeH="0" baseline="0" noProof="0" dirty="0" smtClean="0">
                <a:ln>
                  <a:noFill/>
                </a:ln>
                <a:solidFill>
                  <a:srgbClr val="000000"/>
                </a:solidFill>
                <a:effectLst/>
                <a:uLnTx/>
                <a:uFillTx/>
                <a:latin typeface="Arial" pitchFamily="34" charset="0"/>
              </a:rPr>
              <a:t>Mary Malemute, CHP, Koyukuk, AK</a:t>
            </a:r>
          </a:p>
        </p:txBody>
      </p:sp>
      <p:pic>
        <p:nvPicPr>
          <p:cNvPr id="13"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67537" y="3942434"/>
            <a:ext cx="2176463" cy="2670175"/>
          </a:xfrm>
          <a:prstGeom prst="roundRect">
            <a:avLst>
              <a:gd name="adj"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283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742360"/>
            <a:ext cx="7543800" cy="3886200"/>
          </a:xfrm>
        </p:spPr>
        <p:txBody>
          <a:bodyPr>
            <a:normAutofit fontScale="62500" lnSpcReduction="20000"/>
          </a:bodyPr>
          <a:lstStyle/>
          <a:p>
            <a:pPr marL="0" lvl="0" indent="0">
              <a:spcBef>
                <a:spcPts val="0"/>
              </a:spcBef>
              <a:buClrTx/>
              <a:buNone/>
              <a:defRPr/>
            </a:pPr>
            <a:r>
              <a:rPr lang="en-US" b="1" dirty="0">
                <a:solidFill>
                  <a:prstClr val="black"/>
                </a:solidFill>
              </a:rPr>
              <a:t>Sessions I &amp; II</a:t>
            </a:r>
          </a:p>
          <a:p>
            <a:pPr marL="171450" lvl="0" indent="-171450">
              <a:spcBef>
                <a:spcPts val="0"/>
              </a:spcBef>
              <a:buClrTx/>
              <a:defRPr/>
            </a:pPr>
            <a:r>
              <a:rPr lang="en-US" dirty="0">
                <a:solidFill>
                  <a:prstClr val="black"/>
                </a:solidFill>
              </a:rPr>
              <a:t>Body Systems approach</a:t>
            </a:r>
          </a:p>
          <a:p>
            <a:pPr marL="171450" lvl="0" indent="-171450">
              <a:spcBef>
                <a:spcPts val="0"/>
              </a:spcBef>
              <a:buClrTx/>
              <a:defRPr/>
            </a:pPr>
            <a:r>
              <a:rPr lang="en-US" dirty="0">
                <a:solidFill>
                  <a:prstClr val="black"/>
                </a:solidFill>
              </a:rPr>
              <a:t>Focus on medical history &amp; basic exams-problem specific &amp; complete history and physical</a:t>
            </a:r>
          </a:p>
          <a:p>
            <a:pPr marL="171450" lvl="0" indent="-171450">
              <a:spcBef>
                <a:spcPts val="0"/>
              </a:spcBef>
              <a:buClrTx/>
              <a:defRPr/>
            </a:pPr>
            <a:r>
              <a:rPr lang="en-US" dirty="0">
                <a:solidFill>
                  <a:prstClr val="black"/>
                </a:solidFill>
              </a:rPr>
              <a:t>Intro to basic anatomy, physiology, and function</a:t>
            </a:r>
          </a:p>
          <a:p>
            <a:pPr marL="171450" lvl="0" indent="-171450">
              <a:spcBef>
                <a:spcPts val="0"/>
              </a:spcBef>
              <a:buClrTx/>
              <a:defRPr/>
            </a:pPr>
            <a:r>
              <a:rPr lang="en-US" dirty="0">
                <a:solidFill>
                  <a:prstClr val="black"/>
                </a:solidFill>
              </a:rPr>
              <a:t>Skills including blood draw, urine dip, lab testing, suturing, wound care, IV therapy, splinting, med administration</a:t>
            </a:r>
          </a:p>
          <a:p>
            <a:pPr marL="171450" lvl="0" indent="-171450">
              <a:spcBef>
                <a:spcPts val="0"/>
              </a:spcBef>
              <a:buClrTx/>
              <a:defRPr/>
            </a:pPr>
            <a:r>
              <a:rPr lang="en-US" dirty="0">
                <a:solidFill>
                  <a:prstClr val="black"/>
                </a:solidFill>
              </a:rPr>
              <a:t>ETT review, mental health, substance abuse</a:t>
            </a:r>
          </a:p>
          <a:p>
            <a:pPr marL="0" lvl="0" indent="0">
              <a:spcBef>
                <a:spcPts val="0"/>
              </a:spcBef>
              <a:buClrTx/>
              <a:buNone/>
              <a:defRPr/>
            </a:pPr>
            <a:r>
              <a:rPr lang="en-US" b="1" dirty="0">
                <a:solidFill>
                  <a:prstClr val="black"/>
                </a:solidFill>
              </a:rPr>
              <a:t>Session III</a:t>
            </a:r>
          </a:p>
          <a:p>
            <a:pPr marL="171450" lvl="0" indent="-171450">
              <a:spcBef>
                <a:spcPts val="0"/>
              </a:spcBef>
              <a:buClrTx/>
              <a:defRPr/>
            </a:pPr>
            <a:r>
              <a:rPr lang="en-US" dirty="0">
                <a:solidFill>
                  <a:prstClr val="black"/>
                </a:solidFill>
              </a:rPr>
              <a:t>Women’s Health, STI,  prenatal visits, emergency delivery</a:t>
            </a:r>
          </a:p>
          <a:p>
            <a:pPr marL="171450" lvl="0" indent="-171450">
              <a:spcBef>
                <a:spcPts val="0"/>
              </a:spcBef>
              <a:buClrTx/>
              <a:defRPr/>
            </a:pPr>
            <a:r>
              <a:rPr lang="en-US" dirty="0">
                <a:solidFill>
                  <a:prstClr val="black"/>
                </a:solidFill>
              </a:rPr>
              <a:t>Well child</a:t>
            </a:r>
          </a:p>
          <a:p>
            <a:pPr marL="171450" lvl="0" indent="-171450">
              <a:spcBef>
                <a:spcPts val="0"/>
              </a:spcBef>
              <a:buClrTx/>
              <a:defRPr/>
            </a:pPr>
            <a:r>
              <a:rPr lang="en-US" dirty="0">
                <a:solidFill>
                  <a:prstClr val="black"/>
                </a:solidFill>
              </a:rPr>
              <a:t>Mental health, substance abuse</a:t>
            </a:r>
          </a:p>
          <a:p>
            <a:pPr marL="171450" lvl="0" indent="-171450">
              <a:spcBef>
                <a:spcPts val="0"/>
              </a:spcBef>
              <a:buClrTx/>
              <a:defRPr/>
            </a:pPr>
            <a:r>
              <a:rPr lang="en-US" dirty="0">
                <a:solidFill>
                  <a:prstClr val="black"/>
                </a:solidFill>
              </a:rPr>
              <a:t>ETT review</a:t>
            </a:r>
          </a:p>
          <a:p>
            <a:pPr marL="0" lvl="0" indent="0">
              <a:spcBef>
                <a:spcPts val="0"/>
              </a:spcBef>
              <a:buClrTx/>
              <a:buNone/>
              <a:defRPr/>
            </a:pPr>
            <a:r>
              <a:rPr lang="en-US" b="1" dirty="0">
                <a:solidFill>
                  <a:prstClr val="black"/>
                </a:solidFill>
              </a:rPr>
              <a:t>Session IV</a:t>
            </a:r>
          </a:p>
          <a:p>
            <a:pPr marL="230188" lvl="0" indent="-230188" defTabSz="457200">
              <a:buClrTx/>
              <a:buFont typeface="Wingdings" pitchFamily="2" charset="2"/>
              <a:buChar char="§"/>
              <a:defRPr/>
            </a:pPr>
            <a:r>
              <a:rPr lang="en-US" dirty="0">
                <a:solidFill>
                  <a:schemeClr val="tx1"/>
                </a:solidFill>
              </a:rPr>
              <a:t>Focuses on follow-up of patients with chronic illness (COPD, DM, CAD, seizures, CVA)</a:t>
            </a:r>
          </a:p>
          <a:p>
            <a:pPr marL="230188" lvl="0" indent="-230188" defTabSz="457200">
              <a:buClrTx/>
              <a:buFont typeface="Wingdings" pitchFamily="2" charset="2"/>
              <a:buChar char="§"/>
              <a:defRPr/>
            </a:pPr>
            <a:r>
              <a:rPr lang="en-US" dirty="0">
                <a:solidFill>
                  <a:schemeClr val="tx1"/>
                </a:solidFill>
              </a:rPr>
              <a:t>Elders</a:t>
            </a:r>
          </a:p>
          <a:p>
            <a:pPr marL="230188" lvl="0" indent="-230188" defTabSz="457200">
              <a:buClrTx/>
              <a:buFont typeface="Wingdings" pitchFamily="2" charset="2"/>
              <a:buChar char="§"/>
              <a:defRPr/>
            </a:pPr>
            <a:r>
              <a:rPr lang="en-US" dirty="0">
                <a:solidFill>
                  <a:schemeClr val="tx1"/>
                </a:solidFill>
              </a:rPr>
              <a:t>Tobacco cessation, mental health, substance abuse prevention</a:t>
            </a:r>
          </a:p>
          <a:p>
            <a:pPr marL="230188" lvl="0" indent="-230188" defTabSz="457200">
              <a:buClrTx/>
              <a:buFont typeface="Wingdings" pitchFamily="2" charset="2"/>
              <a:buChar char="§"/>
              <a:defRPr/>
            </a:pPr>
            <a:r>
              <a:rPr lang="en-US" dirty="0">
                <a:solidFill>
                  <a:schemeClr val="tx1"/>
                </a:solidFill>
              </a:rPr>
              <a:t>ETT review</a:t>
            </a:r>
          </a:p>
          <a:p>
            <a:endParaRPr lang="en-US" dirty="0"/>
          </a:p>
          <a:p>
            <a:endParaRPr lang="en-US" dirty="0"/>
          </a:p>
        </p:txBody>
      </p:sp>
      <p:sp>
        <p:nvSpPr>
          <p:cNvPr id="4" name="TextBox 3"/>
          <p:cNvSpPr txBox="1"/>
          <p:nvPr/>
        </p:nvSpPr>
        <p:spPr>
          <a:xfrm>
            <a:off x="2159306" y="793214"/>
            <a:ext cx="4729180" cy="369332"/>
          </a:xfrm>
          <a:prstGeom prst="rect">
            <a:avLst/>
          </a:prstGeom>
          <a:noFill/>
        </p:spPr>
        <p:txBody>
          <a:bodyPr wrap="none" rtlCol="0">
            <a:spAutoFit/>
          </a:bodyPr>
          <a:lstStyle/>
          <a:p>
            <a:r>
              <a:rPr lang="en-US" b="1" dirty="0" smtClean="0"/>
              <a:t>Community Health Aide Training Sessions</a:t>
            </a:r>
            <a:endParaRPr lang="en-US" b="1" dirty="0"/>
          </a:p>
        </p:txBody>
      </p:sp>
    </p:spTree>
    <p:extLst>
      <p:ext uri="{BB962C8B-B14F-4D97-AF65-F5344CB8AC3E}">
        <p14:creationId xmlns:p14="http://schemas.microsoft.com/office/powerpoint/2010/main" val="895585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0277"/>
            <a:ext cx="8229600" cy="1143000"/>
          </a:xfrm>
        </p:spPr>
        <p:txBody>
          <a:bodyPr>
            <a:normAutofit fontScale="90000"/>
          </a:bodyPr>
          <a:lstStyle/>
          <a:p>
            <a:r>
              <a:rPr lang="en-US" b="1" dirty="0" smtClean="0">
                <a:solidFill>
                  <a:srgbClr val="003399"/>
                </a:solidFill>
                <a:latin typeface="Arial" panose="020B0604020202020204" pitchFamily="34" charset="0"/>
                <a:cs typeface="Arial" panose="020B0604020202020204" pitchFamily="34" charset="0"/>
              </a:rPr>
              <a:t>Supervision and Mentoring</a:t>
            </a:r>
            <a:endParaRPr lang="en-US" b="1" dirty="0">
              <a:solidFill>
                <a:srgbClr val="003399"/>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19600" y="1378422"/>
            <a:ext cx="4688595" cy="4525963"/>
          </a:xfrm>
        </p:spPr>
        <p:txBody>
          <a:bodyPr>
            <a:normAutofit/>
          </a:bodyPr>
          <a:lstStyle/>
          <a:p>
            <a:pPr>
              <a:lnSpc>
                <a:spcPct val="80000"/>
              </a:lnSpc>
              <a:defRPr/>
            </a:pPr>
            <a:r>
              <a:rPr lang="en-US" sz="2800" b="1" dirty="0" smtClean="0"/>
              <a:t>Referral physician</a:t>
            </a:r>
          </a:p>
          <a:p>
            <a:pPr lvl="1">
              <a:lnSpc>
                <a:spcPct val="80000"/>
              </a:lnSpc>
              <a:defRPr/>
            </a:pPr>
            <a:r>
              <a:rPr lang="en-US" dirty="0" smtClean="0"/>
              <a:t>EVERY CHA/P MUST HAVE A REFERRAL PHYSICIAN</a:t>
            </a:r>
          </a:p>
          <a:p>
            <a:pPr lvl="1">
              <a:lnSpc>
                <a:spcPct val="80000"/>
              </a:lnSpc>
              <a:defRPr/>
            </a:pPr>
            <a:r>
              <a:rPr lang="en-US" sz="2400" dirty="0" smtClean="0"/>
              <a:t>Medical Traffic</a:t>
            </a:r>
          </a:p>
          <a:p>
            <a:pPr lvl="1">
              <a:lnSpc>
                <a:spcPct val="80000"/>
              </a:lnSpc>
              <a:defRPr/>
            </a:pPr>
            <a:r>
              <a:rPr lang="en-US" sz="2400" dirty="0" smtClean="0"/>
              <a:t>Standing Orders</a:t>
            </a:r>
          </a:p>
          <a:p>
            <a:pPr>
              <a:lnSpc>
                <a:spcPct val="80000"/>
              </a:lnSpc>
              <a:defRPr/>
            </a:pPr>
            <a:r>
              <a:rPr lang="en-US" sz="2800" b="1" dirty="0" smtClean="0"/>
              <a:t>Coordinator  or Supervisor Instructors</a:t>
            </a:r>
          </a:p>
          <a:p>
            <a:pPr lvl="1">
              <a:lnSpc>
                <a:spcPct val="80000"/>
              </a:lnSpc>
              <a:defRPr/>
            </a:pPr>
            <a:r>
              <a:rPr lang="en-US" sz="2400" dirty="0" smtClean="0"/>
              <a:t>Resource of daily questions</a:t>
            </a:r>
          </a:p>
          <a:p>
            <a:pPr lvl="1">
              <a:lnSpc>
                <a:spcPct val="80000"/>
              </a:lnSpc>
              <a:defRPr/>
            </a:pPr>
            <a:r>
              <a:rPr lang="en-US" sz="2400" dirty="0" smtClean="0"/>
              <a:t>Documentation  review</a:t>
            </a:r>
          </a:p>
          <a:p>
            <a:pPr lvl="1">
              <a:lnSpc>
                <a:spcPct val="80000"/>
              </a:lnSpc>
              <a:defRPr/>
            </a:pPr>
            <a:r>
              <a:rPr lang="en-US" sz="2400" dirty="0" smtClean="0"/>
              <a:t>Skills training</a:t>
            </a:r>
          </a:p>
          <a:p>
            <a:pPr lvl="0" fontAlgn="base">
              <a:spcAft>
                <a:spcPct val="0"/>
              </a:spcAft>
              <a:buNone/>
              <a:defRPr/>
            </a:pPr>
            <a:endParaRPr lang="en-US" kern="0" dirty="0">
              <a:solidFill>
                <a:srgbClr val="000000"/>
              </a:solidFill>
              <a:latin typeface="Arial"/>
            </a:endParaRPr>
          </a:p>
        </p:txBody>
      </p:sp>
      <p:sp>
        <p:nvSpPr>
          <p:cNvPr id="10" name="TextBox 9"/>
          <p:cNvSpPr txBox="1"/>
          <p:nvPr/>
        </p:nvSpPr>
        <p:spPr>
          <a:xfrm>
            <a:off x="3352800" y="6258580"/>
            <a:ext cx="2133600" cy="523220"/>
          </a:xfrm>
          <a:prstGeom prst="rect">
            <a:avLst/>
          </a:prstGeom>
          <a:noFill/>
        </p:spPr>
        <p:txBody>
          <a:bodyPr wrap="square" rtlCol="0">
            <a:spAutoFit/>
          </a:bodyPr>
          <a:lstStyle/>
          <a:p>
            <a:r>
              <a:rPr lang="en-US" sz="1400" i="1" dirty="0" smtClean="0">
                <a:solidFill>
                  <a:prstClr val="white"/>
                </a:solidFill>
                <a:latin typeface="Arial" panose="020B0604020202020204" pitchFamily="34" charset="0"/>
                <a:cs typeface="Arial" panose="020B0604020202020204" pitchFamily="34" charset="0"/>
              </a:rPr>
              <a:t>“Stronger Together </a:t>
            </a:r>
          </a:p>
          <a:p>
            <a:r>
              <a:rPr lang="en-US" sz="1400" i="1" dirty="0" smtClean="0">
                <a:solidFill>
                  <a:prstClr val="white"/>
                </a:solidFill>
                <a:latin typeface="Arial" panose="020B0604020202020204" pitchFamily="34" charset="0"/>
                <a:cs typeface="Arial" panose="020B0604020202020204" pitchFamily="34" charset="0"/>
              </a:rPr>
              <a:t>for the Next 100 Years”</a:t>
            </a:r>
            <a:endParaRPr lang="en-US" sz="1400" i="1" dirty="0">
              <a:solidFill>
                <a:prstClr val="white"/>
              </a:solidFill>
              <a:latin typeface="Arial" panose="020B0604020202020204" pitchFamily="34" charset="0"/>
              <a:cs typeface="Arial" panose="020B0604020202020204" pitchFamily="34" charset="0"/>
            </a:endParaRPr>
          </a:p>
        </p:txBody>
      </p:sp>
      <p:pic>
        <p:nvPicPr>
          <p:cNvPr id="4098" name="Picture 2" descr="W:\Health\Chap Training Center\CHAP Pictures\S-I 3.2016\smart board documentation -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599" y="1378422"/>
            <a:ext cx="3999777" cy="34983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167580"/>
            <a:ext cx="47625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Documentation practice on smart board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466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900" y="306444"/>
            <a:ext cx="8754998" cy="1143000"/>
          </a:xfrm>
        </p:spPr>
        <p:txBody>
          <a:bodyPr>
            <a:noAutofit/>
          </a:bodyPr>
          <a:lstStyle/>
          <a:p>
            <a:r>
              <a:rPr lang="en-US" sz="3200" b="1" dirty="0" smtClean="0">
                <a:solidFill>
                  <a:srgbClr val="003399"/>
                </a:solidFill>
                <a:latin typeface="Arial" panose="020B0604020202020204" pitchFamily="34" charset="0"/>
                <a:cs typeface="Arial" panose="020B0604020202020204" pitchFamily="34" charset="0"/>
              </a:rPr>
              <a:t>Alaska Community Health Aide/Practitioner Manual</a:t>
            </a:r>
            <a:endParaRPr lang="en-US" sz="3200" b="1" dirty="0">
              <a:solidFill>
                <a:srgbClr val="003399"/>
              </a:solidFill>
              <a:latin typeface="Arial" panose="020B0604020202020204" pitchFamily="34" charset="0"/>
              <a:cs typeface="Arial" panose="020B0604020202020204" pitchFamily="34" charset="0"/>
            </a:endParaRPr>
          </a:p>
        </p:txBody>
      </p:sp>
      <p:sp>
        <p:nvSpPr>
          <p:cNvPr id="10" name="TextBox 9"/>
          <p:cNvSpPr txBox="1"/>
          <p:nvPr/>
        </p:nvSpPr>
        <p:spPr>
          <a:xfrm>
            <a:off x="3352800" y="6258580"/>
            <a:ext cx="2133600" cy="523220"/>
          </a:xfrm>
          <a:prstGeom prst="rect">
            <a:avLst/>
          </a:prstGeom>
          <a:noFill/>
        </p:spPr>
        <p:txBody>
          <a:bodyPr wrap="square" rtlCol="0">
            <a:spAutoFit/>
          </a:bodyPr>
          <a:lstStyle/>
          <a:p>
            <a:r>
              <a:rPr lang="en-US" sz="1400" i="1" dirty="0" smtClean="0">
                <a:solidFill>
                  <a:prstClr val="white"/>
                </a:solidFill>
                <a:latin typeface="Arial" panose="020B0604020202020204" pitchFamily="34" charset="0"/>
                <a:cs typeface="Arial" panose="020B0604020202020204" pitchFamily="34" charset="0"/>
              </a:rPr>
              <a:t>“Stronger Together </a:t>
            </a:r>
          </a:p>
          <a:p>
            <a:r>
              <a:rPr lang="en-US" sz="1400" i="1" dirty="0" smtClean="0">
                <a:solidFill>
                  <a:prstClr val="white"/>
                </a:solidFill>
                <a:latin typeface="Arial" panose="020B0604020202020204" pitchFamily="34" charset="0"/>
                <a:cs typeface="Arial" panose="020B0604020202020204" pitchFamily="34" charset="0"/>
              </a:rPr>
              <a:t>for the Next 100 Years”</a:t>
            </a:r>
            <a:endParaRPr lang="en-US" sz="1400" i="1" dirty="0">
              <a:solidFill>
                <a:prstClr val="white"/>
              </a:solidFill>
              <a:latin typeface="Arial" panose="020B0604020202020204" pitchFamily="34" charset="0"/>
              <a:cs typeface="Arial" panose="020B0604020202020204" pitchFamily="34" charset="0"/>
            </a:endParaRPr>
          </a:p>
        </p:txBody>
      </p:sp>
      <p:pic>
        <p:nvPicPr>
          <p:cNvPr id="11" name="Picture 2" descr="U:\CHAM\eCHAM\eCHAM logo full colo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41987" y="916785"/>
            <a:ext cx="2914650" cy="7459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DLN\Course Development\Main List Course\Photo Library\eCHAM Announcement\eCHAM-Promo\059B078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8310" y="1905001"/>
            <a:ext cx="4734690" cy="3505200"/>
          </a:xfrm>
          <a:prstGeom prst="rect">
            <a:avLst/>
          </a:prstGeom>
          <a:no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24399" y="1954540"/>
            <a:ext cx="4949825" cy="45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5438745"/>
            <a:ext cx="4724400"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eCHAM</a:t>
            </a:r>
            <a:r>
              <a:rPr lang="en-US" sz="2000" dirty="0" smtClean="0">
                <a:latin typeface="Arial" panose="020B0604020202020204" pitchFamily="34" charset="0"/>
                <a:cs typeface="Arial" panose="020B0604020202020204" pitchFamily="34" charset="0"/>
              </a:rPr>
              <a:t> training</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1839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17716" y="130629"/>
            <a:ext cx="8731794" cy="6609805"/>
          </a:xfrm>
          <a:prstGeom prst="rect">
            <a:avLst/>
          </a:prstGeom>
        </p:spPr>
      </p:pic>
    </p:spTree>
    <p:extLst>
      <p:ext uri="{BB962C8B-B14F-4D97-AF65-F5344CB8AC3E}">
        <p14:creationId xmlns:p14="http://schemas.microsoft.com/office/powerpoint/2010/main" val="31252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31932" y="0"/>
            <a:ext cx="9056914" cy="6858000"/>
          </a:xfrm>
          <a:prstGeom prst="rect">
            <a:avLst/>
          </a:prstGeom>
        </p:spPr>
      </p:pic>
    </p:spTree>
    <p:extLst>
      <p:ext uri="{BB962C8B-B14F-4D97-AF65-F5344CB8AC3E}">
        <p14:creationId xmlns:p14="http://schemas.microsoft.com/office/powerpoint/2010/main" val="2594827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59550" y="104503"/>
            <a:ext cx="9084450" cy="6609805"/>
          </a:xfrm>
          <a:prstGeom prst="rect">
            <a:avLst/>
          </a:prstGeom>
        </p:spPr>
      </p:pic>
    </p:spTree>
    <p:extLst>
      <p:ext uri="{BB962C8B-B14F-4D97-AF65-F5344CB8AC3E}">
        <p14:creationId xmlns:p14="http://schemas.microsoft.com/office/powerpoint/2010/main" val="3250644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8018" y="1968053"/>
            <a:ext cx="3702312" cy="3824268"/>
          </a:xfrm>
        </p:spPr>
        <p:txBody>
          <a:bodyPr>
            <a:normAutofit fontScale="92500" lnSpcReduction="20000"/>
          </a:bodyPr>
          <a:lstStyle/>
          <a:p>
            <a:r>
              <a:rPr lang="en-US" sz="2400" dirty="0"/>
              <a:t>Positions open and advertised several months prior to scheduled </a:t>
            </a:r>
            <a:r>
              <a:rPr lang="en-US" sz="2400" dirty="0" smtClean="0"/>
              <a:t>Pre-session</a:t>
            </a:r>
            <a:endParaRPr lang="en-US" sz="2400" dirty="0"/>
          </a:p>
          <a:p>
            <a:r>
              <a:rPr lang="en-US" sz="2400" dirty="0"/>
              <a:t>Applications received</a:t>
            </a:r>
          </a:p>
          <a:p>
            <a:pPr lvl="1"/>
            <a:r>
              <a:rPr lang="en-US" sz="2100" dirty="0"/>
              <a:t>SI travels to the village</a:t>
            </a:r>
          </a:p>
          <a:p>
            <a:pPr lvl="1"/>
            <a:r>
              <a:rPr lang="en-US" sz="2100" dirty="0"/>
              <a:t>Test for Adult Basic Education (TABE)</a:t>
            </a:r>
          </a:p>
          <a:p>
            <a:pPr lvl="1"/>
            <a:r>
              <a:rPr lang="en-US" sz="2100" dirty="0"/>
              <a:t>Interview with tribal council</a:t>
            </a:r>
          </a:p>
          <a:p>
            <a:pPr lvl="2"/>
            <a:r>
              <a:rPr lang="en-US" dirty="0" smtClean="0"/>
              <a:t>Tribal council gives top 3 choices</a:t>
            </a:r>
          </a:p>
          <a:p>
            <a:pPr lvl="1"/>
            <a:r>
              <a:rPr lang="en-US" sz="2100" dirty="0"/>
              <a:t>CHA selected and hired</a:t>
            </a:r>
          </a:p>
        </p:txBody>
      </p:sp>
      <p:pic>
        <p:nvPicPr>
          <p:cNvPr id="22529" name="Picture 1"/>
          <p:cNvPicPr>
            <a:picLocks noChangeAspect="1" noChangeArrowheads="1"/>
          </p:cNvPicPr>
          <p:nvPr/>
        </p:nvPicPr>
        <p:blipFill>
          <a:blip r:embed="rId3" cstate="print"/>
          <a:srcRect/>
          <a:stretch>
            <a:fillRect/>
          </a:stretch>
        </p:blipFill>
        <p:spPr bwMode="auto">
          <a:xfrm>
            <a:off x="4096315" y="1238250"/>
            <a:ext cx="4769668" cy="4419600"/>
          </a:xfrm>
          <a:prstGeom prst="rect">
            <a:avLst/>
          </a:prstGeom>
          <a:noFill/>
          <a:ln w="9525">
            <a:noFill/>
            <a:miter lim="800000"/>
            <a:headEnd/>
            <a:tailEnd/>
          </a:ln>
        </p:spPr>
      </p:pic>
      <p:sp>
        <p:nvSpPr>
          <p:cNvPr id="4" name="Title 3"/>
          <p:cNvSpPr txBox="1">
            <a:spLocks/>
          </p:cNvSpPr>
          <p:nvPr/>
        </p:nvSpPr>
        <p:spPr>
          <a:xfrm>
            <a:off x="228600" y="854112"/>
            <a:ext cx="8743950" cy="110251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B0F0"/>
                </a:solidFill>
              </a:rPr>
              <a:t>Hiring a CHA/P</a:t>
            </a:r>
          </a:p>
        </p:txBody>
      </p:sp>
    </p:spTree>
    <p:extLst>
      <p:ext uri="{BB962C8B-B14F-4D97-AF65-F5344CB8AC3E}">
        <p14:creationId xmlns:p14="http://schemas.microsoft.com/office/powerpoint/2010/main" val="3863061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9717" y="219922"/>
            <a:ext cx="8316685" cy="94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dirty="0" smtClean="0">
                <a:solidFill>
                  <a:srgbClr val="0089BB"/>
                </a:solidFill>
                <a:latin typeface="Garamond" panose="02020404030301010803" pitchFamily="18" charset="0"/>
                <a:cs typeface="Arial Bold" pitchFamily="34" charset="0"/>
              </a:rPr>
              <a:t>Types of Dental Health Aides (DHA)</a:t>
            </a:r>
            <a:endParaRPr lang="en-US" altLang="en-US" sz="4000" b="1" dirty="0">
              <a:solidFill>
                <a:srgbClr val="0089BB"/>
              </a:solidFill>
              <a:latin typeface="Garamond" panose="02020404030301010803" pitchFamily="18" charset="0"/>
              <a:cs typeface="Arial Bold" pitchFamily="34" charset="0"/>
            </a:endParaRPr>
          </a:p>
        </p:txBody>
      </p:sp>
      <p:sp>
        <p:nvSpPr>
          <p:cNvPr id="10243" name="Rectangle 3"/>
          <p:cNvSpPr>
            <a:spLocks noChangeArrowheads="1"/>
          </p:cNvSpPr>
          <p:nvPr/>
        </p:nvSpPr>
        <p:spPr bwMode="auto">
          <a:xfrm>
            <a:off x="0" y="928914"/>
            <a:ext cx="4433387" cy="399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SzPct val="90000"/>
              <a:buFont typeface="Arial" panose="020B0604020202020204" pitchFamily="34" charset="0"/>
              <a:buChar char="•"/>
            </a:pPr>
            <a:r>
              <a:rPr lang="en-US" altLang="en-US" sz="2400" b="1" dirty="0">
                <a:latin typeface="Garamond" panose="02020404030301010803" pitchFamily="18" charset="0"/>
              </a:rPr>
              <a:t>Primary DHA </a:t>
            </a:r>
            <a:r>
              <a:rPr lang="en-US" altLang="en-US" sz="2400" b="1" dirty="0" smtClean="0">
                <a:latin typeface="Garamond" panose="02020404030301010803" pitchFamily="18" charset="0"/>
              </a:rPr>
              <a:t>(CDHC)</a:t>
            </a:r>
            <a:endParaRPr lang="en-US" altLang="en-US" sz="2400" dirty="0">
              <a:latin typeface="Garamond" panose="02020404030301010803" pitchFamily="18" charset="0"/>
            </a:endParaRPr>
          </a:p>
          <a:p>
            <a:pPr lvl="1" eaLnBrk="1" hangingPunct="1">
              <a:spcBef>
                <a:spcPct val="20000"/>
              </a:spcBef>
              <a:buSzPct val="75000"/>
              <a:buFont typeface="Arial" panose="020B0604020202020204" pitchFamily="34" charset="0"/>
              <a:buChar char="•"/>
            </a:pPr>
            <a:r>
              <a:rPr lang="en-US" altLang="en-US" sz="2400" dirty="0" smtClean="0">
                <a:latin typeface="Garamond" panose="02020404030301010803" pitchFamily="18" charset="0"/>
              </a:rPr>
              <a:t>Oral Health Educators</a:t>
            </a:r>
            <a:endParaRPr lang="en-US" altLang="en-US" sz="2400" dirty="0">
              <a:latin typeface="Garamond" panose="02020404030301010803" pitchFamily="18" charset="0"/>
            </a:endParaRPr>
          </a:p>
          <a:p>
            <a:pPr eaLnBrk="1" hangingPunct="1">
              <a:spcBef>
                <a:spcPct val="20000"/>
              </a:spcBef>
              <a:buSzPct val="90000"/>
              <a:buFont typeface="Arial" panose="020B0604020202020204" pitchFamily="34" charset="0"/>
              <a:buChar char="•"/>
            </a:pPr>
            <a:r>
              <a:rPr lang="en-US" altLang="en-US" sz="2400" b="1" dirty="0" smtClean="0">
                <a:latin typeface="Garamond" panose="02020404030301010803" pitchFamily="18" charset="0"/>
              </a:rPr>
              <a:t>Expanded </a:t>
            </a:r>
            <a:r>
              <a:rPr lang="en-US" altLang="en-US" sz="2400" b="1" dirty="0">
                <a:latin typeface="Garamond" panose="02020404030301010803" pitchFamily="18" charset="0"/>
              </a:rPr>
              <a:t>Function DHA</a:t>
            </a:r>
          </a:p>
          <a:p>
            <a:pPr lvl="1" eaLnBrk="1" hangingPunct="1">
              <a:spcBef>
                <a:spcPct val="20000"/>
              </a:spcBef>
              <a:buSzPct val="75000"/>
              <a:buFont typeface="Arial" panose="020B0604020202020204" pitchFamily="34" charset="0"/>
              <a:buChar char="•"/>
            </a:pPr>
            <a:r>
              <a:rPr lang="en-US" altLang="en-US" sz="2400" dirty="0">
                <a:latin typeface="Garamond" panose="02020404030301010803" pitchFamily="18" charset="0"/>
              </a:rPr>
              <a:t>Restorations, cleanings, temporary </a:t>
            </a:r>
            <a:r>
              <a:rPr lang="en-US" altLang="en-US" sz="2400" dirty="0" smtClean="0">
                <a:latin typeface="Garamond" panose="02020404030301010803" pitchFamily="18" charset="0"/>
              </a:rPr>
              <a:t>fillings</a:t>
            </a:r>
          </a:p>
          <a:p>
            <a:pPr eaLnBrk="1" hangingPunct="1">
              <a:spcBef>
                <a:spcPct val="20000"/>
              </a:spcBef>
              <a:buSzPct val="90000"/>
              <a:buFont typeface="Arial" panose="020B0604020202020204" pitchFamily="34" charset="0"/>
              <a:buChar char="•"/>
            </a:pPr>
            <a:r>
              <a:rPr lang="en-US" altLang="en-US" sz="2400" b="1" dirty="0">
                <a:latin typeface="Garamond" panose="02020404030301010803" pitchFamily="18" charset="0"/>
              </a:rPr>
              <a:t>DHA Hygienist</a:t>
            </a:r>
          </a:p>
          <a:p>
            <a:pPr lvl="1" eaLnBrk="1" hangingPunct="1">
              <a:spcBef>
                <a:spcPct val="20000"/>
              </a:spcBef>
              <a:buSzPct val="90000"/>
              <a:buFont typeface="Arial" panose="020B0604020202020204" pitchFamily="34" charset="0"/>
              <a:buChar char="•"/>
            </a:pPr>
            <a:r>
              <a:rPr lang="en-US" altLang="en-US" sz="2400" dirty="0">
                <a:latin typeface="Garamond" panose="02020404030301010803" pitchFamily="18" charset="0"/>
              </a:rPr>
              <a:t>Local </a:t>
            </a:r>
            <a:r>
              <a:rPr lang="en-US" altLang="en-US" sz="2400" dirty="0" smtClean="0">
                <a:latin typeface="Garamond" panose="02020404030301010803" pitchFamily="18" charset="0"/>
              </a:rPr>
              <a:t>anesthesia</a:t>
            </a:r>
            <a:endParaRPr lang="en-US" altLang="en-US" sz="2400" dirty="0">
              <a:latin typeface="Garamond" panose="02020404030301010803" pitchFamily="18" charset="0"/>
            </a:endParaRPr>
          </a:p>
          <a:p>
            <a:pPr eaLnBrk="1" hangingPunct="1">
              <a:spcBef>
                <a:spcPct val="20000"/>
              </a:spcBef>
              <a:buSzPct val="90000"/>
              <a:buFont typeface="Arial" panose="020B0604020202020204" pitchFamily="34" charset="0"/>
              <a:buChar char="•"/>
            </a:pPr>
            <a:r>
              <a:rPr lang="en-US" altLang="en-US" sz="2400" b="1" dirty="0">
                <a:latin typeface="Garamond" panose="02020404030301010803" pitchFamily="18" charset="0"/>
              </a:rPr>
              <a:t>DHA Therapist </a:t>
            </a:r>
            <a:r>
              <a:rPr lang="en-US" altLang="en-US" sz="2400" b="1" dirty="0" smtClean="0">
                <a:latin typeface="Garamond" panose="02020404030301010803" pitchFamily="18" charset="0"/>
              </a:rPr>
              <a:t>(DHAT)</a:t>
            </a:r>
          </a:p>
          <a:p>
            <a:pPr lvl="1" eaLnBrk="1" hangingPunct="1">
              <a:spcBef>
                <a:spcPct val="20000"/>
              </a:spcBef>
              <a:buSzPct val="90000"/>
              <a:buFont typeface="Arial" panose="020B0604020202020204" pitchFamily="34" charset="0"/>
              <a:buChar char="•"/>
            </a:pPr>
            <a:r>
              <a:rPr lang="en-US" altLang="en-US" sz="2400" dirty="0" smtClean="0">
                <a:latin typeface="Garamond" panose="02020404030301010803" pitchFamily="18" charset="0"/>
              </a:rPr>
              <a:t>Prevention, operative, urgent</a:t>
            </a:r>
            <a:endParaRPr lang="en-US" altLang="en-US" sz="2400" dirty="0">
              <a:latin typeface="Garamond" panose="02020404030301010803" pitchFamily="18" charset="0"/>
            </a:endParaRPr>
          </a:p>
        </p:txBody>
      </p:sp>
      <p:pic>
        <p:nvPicPr>
          <p:cNvPr id="10244" name="Picture 4" descr="IMGP044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1261533"/>
            <a:ext cx="4410205" cy="342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p:cNvSpPr>
            <a:spLocks noChangeArrowheads="1"/>
          </p:cNvSpPr>
          <p:nvPr/>
        </p:nvSpPr>
        <p:spPr bwMode="auto">
          <a:xfrm>
            <a:off x="4757802" y="4711541"/>
            <a:ext cx="403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rgbClr val="0089BB"/>
                </a:solidFill>
                <a:latin typeface="Garamond" panose="02020404030301010803" pitchFamily="18" charset="0"/>
              </a:rPr>
              <a:t>Chelsea Shoemaker, Bonnie Johnson, Corrina Cadzow (DHAT students) providing fluoride varnish treatment for a Head Start student.</a:t>
            </a:r>
          </a:p>
        </p:txBody>
      </p:sp>
      <p:sp>
        <p:nvSpPr>
          <p:cNvPr id="11270" name="Rectangle 2"/>
          <p:cNvSpPr>
            <a:spLocks noChangeArrowheads="1"/>
          </p:cNvSpPr>
          <p:nvPr/>
        </p:nvSpPr>
        <p:spPr bwMode="auto">
          <a:xfrm>
            <a:off x="1116556" y="4872319"/>
            <a:ext cx="338613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800" b="1" dirty="0" smtClean="0">
                <a:solidFill>
                  <a:srgbClr val="0089BB"/>
                </a:solidFill>
                <a:latin typeface="Garamond" panose="02020404030301010803" pitchFamily="18" charset="0"/>
                <a:cs typeface="Museo Slab 500"/>
              </a:rPr>
              <a:t>Supervised providers</a:t>
            </a:r>
          </a:p>
          <a:p>
            <a:pPr algn="ctr">
              <a:defRPr/>
            </a:pPr>
            <a:r>
              <a:rPr lang="en-US" sz="2400" b="1" dirty="0" smtClean="0">
                <a:latin typeface="Garamond" panose="02020404030301010803" pitchFamily="18" charset="0"/>
                <a:cs typeface="Museo Slab 500"/>
              </a:rPr>
              <a:t>Teams led by Licensed Dentists</a:t>
            </a:r>
            <a:endParaRPr lang="en-US" b="1" dirty="0">
              <a:latin typeface="Garamond" panose="02020404030301010803" pitchFamily="18" charset="0"/>
            </a:endParaRPr>
          </a:p>
        </p:txBody>
      </p:sp>
    </p:spTree>
    <p:extLst>
      <p:ext uri="{BB962C8B-B14F-4D97-AF65-F5344CB8AC3E}">
        <p14:creationId xmlns:p14="http://schemas.microsoft.com/office/powerpoint/2010/main" val="1649109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39" y="4880472"/>
            <a:ext cx="7694731" cy="962596"/>
          </a:xfrm>
        </p:spPr>
        <p:txBody>
          <a:bodyPr>
            <a:normAutofit fontScale="90000"/>
          </a:bodyPr>
          <a:lstStyle/>
          <a:p>
            <a:r>
              <a:rPr lang="en-US" dirty="0" smtClean="0"/>
              <a:t>A CHAP History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1553867"/>
              </p:ext>
            </p:extLst>
          </p:nvPr>
        </p:nvGraphicFramePr>
        <p:xfrm>
          <a:off x="852704" y="994272"/>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492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48875" y="301411"/>
            <a:ext cx="8760051" cy="888828"/>
          </a:xfrm>
        </p:spPr>
        <p:txBody>
          <a:bodyPr>
            <a:noAutofit/>
          </a:bodyPr>
          <a:lstStyle/>
          <a:p>
            <a:r>
              <a:rPr lang="en-US" altLang="en-US" sz="4800" b="1" dirty="0" smtClean="0">
                <a:solidFill>
                  <a:srgbClr val="0089BB"/>
                </a:solidFill>
                <a:latin typeface="Garamond" panose="02020404030301010803" pitchFamily="18" charset="0"/>
                <a:cs typeface="Arial Bold" pitchFamily="34" charset="0"/>
              </a:rPr>
              <a:t>Dental Therapists: A Definition</a:t>
            </a:r>
          </a:p>
        </p:txBody>
      </p:sp>
      <p:sp>
        <p:nvSpPr>
          <p:cNvPr id="11267" name="Content Placeholder 2"/>
          <p:cNvSpPr>
            <a:spLocks noGrp="1"/>
          </p:cNvSpPr>
          <p:nvPr>
            <p:ph idx="1"/>
          </p:nvPr>
        </p:nvSpPr>
        <p:spPr>
          <a:xfrm>
            <a:off x="4189413" y="1417638"/>
            <a:ext cx="4794476" cy="3981450"/>
          </a:xfrm>
        </p:spPr>
        <p:txBody>
          <a:bodyPr>
            <a:noAutofit/>
          </a:bodyPr>
          <a:lstStyle/>
          <a:p>
            <a:pPr>
              <a:spcBef>
                <a:spcPts val="0"/>
              </a:spcBef>
              <a:buFont typeface="Arial" pitchFamily="34" charset="0"/>
              <a:buChar char="•"/>
            </a:pPr>
            <a:r>
              <a:rPr lang="en-US" altLang="en-US" sz="2600" b="1" i="0" dirty="0" smtClean="0">
                <a:solidFill>
                  <a:srgbClr val="0089BB"/>
                </a:solidFill>
                <a:latin typeface="Garamond" panose="02020404030301010803" pitchFamily="18" charset="0"/>
                <a:cs typeface="Arial" pitchFamily="34" charset="0"/>
              </a:rPr>
              <a:t>Primary oral health care professionals </a:t>
            </a:r>
          </a:p>
          <a:p>
            <a:pPr>
              <a:spcBef>
                <a:spcPts val="0"/>
              </a:spcBef>
              <a:buFont typeface="Arial" pitchFamily="34" charset="0"/>
              <a:buChar char="•"/>
            </a:pPr>
            <a:r>
              <a:rPr lang="en-US" altLang="en-US" sz="2600" dirty="0" smtClean="0">
                <a:latin typeface="Garamond" panose="02020404030301010803" pitchFamily="18" charset="0"/>
                <a:cs typeface="Arial" pitchFamily="34" charset="0"/>
              </a:rPr>
              <a:t>Basic clinical dental treatment and preventive services </a:t>
            </a:r>
          </a:p>
          <a:p>
            <a:pPr>
              <a:spcBef>
                <a:spcPts val="0"/>
              </a:spcBef>
              <a:buFont typeface="Arial" pitchFamily="34" charset="0"/>
              <a:buChar char="•"/>
            </a:pPr>
            <a:r>
              <a:rPr lang="en-US" altLang="en-US" sz="2600" dirty="0" smtClean="0">
                <a:latin typeface="Garamond" panose="02020404030301010803" pitchFamily="18" charset="0"/>
                <a:cs typeface="Arial" pitchFamily="34" charset="0"/>
              </a:rPr>
              <a:t>Multidisciplinary team members</a:t>
            </a:r>
          </a:p>
          <a:p>
            <a:pPr>
              <a:spcBef>
                <a:spcPts val="0"/>
              </a:spcBef>
              <a:buFont typeface="Arial" pitchFamily="34" charset="0"/>
              <a:buChar char="•"/>
            </a:pPr>
            <a:r>
              <a:rPr lang="en-US" altLang="en-US" sz="2600" dirty="0" smtClean="0">
                <a:latin typeface="Garamond" panose="02020404030301010803" pitchFamily="18" charset="0"/>
                <a:cs typeface="Arial" pitchFamily="34" charset="0"/>
              </a:rPr>
              <a:t>Advocate for the needs of clients</a:t>
            </a:r>
          </a:p>
          <a:p>
            <a:pPr>
              <a:spcBef>
                <a:spcPts val="0"/>
              </a:spcBef>
              <a:buFont typeface="Arial" pitchFamily="34" charset="0"/>
              <a:buChar char="•"/>
            </a:pPr>
            <a:r>
              <a:rPr lang="en-US" altLang="en-US" sz="2600" dirty="0" smtClean="0">
                <a:latin typeface="Garamond" panose="02020404030301010803" pitchFamily="18" charset="0"/>
                <a:cs typeface="Arial" pitchFamily="34" charset="0"/>
              </a:rPr>
              <a:t>Refer for services beyond the scope of the dental therapist’s practice.*</a:t>
            </a:r>
          </a:p>
        </p:txBody>
      </p:sp>
      <p:sp>
        <p:nvSpPr>
          <p:cNvPr id="4" name="TextBox 3"/>
          <p:cNvSpPr txBox="1"/>
          <p:nvPr/>
        </p:nvSpPr>
        <p:spPr>
          <a:xfrm>
            <a:off x="4495800" y="5487988"/>
            <a:ext cx="4347600" cy="276999"/>
          </a:xfrm>
          <a:prstGeom prst="rect">
            <a:avLst/>
          </a:prstGeom>
          <a:noFill/>
        </p:spPr>
        <p:txBody>
          <a:bodyPr wrap="none">
            <a:spAutoFit/>
          </a:bodyPr>
          <a:lstStyle/>
          <a:p>
            <a:pPr>
              <a:defRPr/>
            </a:pPr>
            <a:r>
              <a:rPr lang="en-US" sz="1200" dirty="0"/>
              <a:t>*</a:t>
            </a:r>
            <a:r>
              <a:rPr lang="en-US" sz="1200" b="1" dirty="0">
                <a:latin typeface="Garamond" panose="02020404030301010803" pitchFamily="18" charset="0"/>
              </a:rPr>
              <a:t>SASKATCHEWAN DENTAL THERAPISTS ASSOCIATION</a:t>
            </a:r>
            <a:endParaRPr lang="en-US" sz="1200" b="1" dirty="0">
              <a:solidFill>
                <a:schemeClr val="accent3">
                  <a:lumMod val="75000"/>
                </a:schemeClr>
              </a:solidFill>
              <a:latin typeface="Garamond" panose="02020404030301010803"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208631" y="1791619"/>
            <a:ext cx="4021157" cy="3015868"/>
          </a:xfrm>
          <a:prstGeom prst="rect">
            <a:avLst/>
          </a:prstGeom>
        </p:spPr>
      </p:pic>
    </p:spTree>
    <p:extLst>
      <p:ext uri="{BB962C8B-B14F-4D97-AF65-F5344CB8AC3E}">
        <p14:creationId xmlns:p14="http://schemas.microsoft.com/office/powerpoint/2010/main" val="1380513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11808" y="425046"/>
            <a:ext cx="6781800" cy="943806"/>
          </a:xfrm>
        </p:spPr>
        <p:txBody>
          <a:bodyPr>
            <a:normAutofit/>
          </a:bodyPr>
          <a:lstStyle/>
          <a:p>
            <a:pPr algn="ctr" eaLnBrk="1" hangingPunct="1"/>
            <a:r>
              <a:rPr lang="en-US" altLang="en-US" sz="5400" b="1" dirty="0" smtClean="0">
                <a:solidFill>
                  <a:srgbClr val="0089BB"/>
                </a:solidFill>
                <a:latin typeface="Garamond" panose="02020404030301010803" pitchFamily="18" charset="0"/>
                <a:cs typeface="Arial Bold" panose="020B0704020202020204" pitchFamily="34" charset="0"/>
              </a:rPr>
              <a:t>DHAT Curriculum</a:t>
            </a:r>
            <a:endParaRPr lang="en-US" altLang="en-US" sz="5400" dirty="0" smtClean="0">
              <a:solidFill>
                <a:schemeClr val="bg2"/>
              </a:solidFill>
              <a:latin typeface="Garamond" panose="02020404030301010803" pitchFamily="18" charset="0"/>
              <a:cs typeface="Arial Bold" panose="020B0704020202020204" pitchFamily="34" charset="0"/>
            </a:endParaRPr>
          </a:p>
        </p:txBody>
      </p:sp>
      <p:sp>
        <p:nvSpPr>
          <p:cNvPr id="11267" name="Rectangle 3"/>
          <p:cNvSpPr>
            <a:spLocks noGrp="1" noChangeArrowheads="1"/>
          </p:cNvSpPr>
          <p:nvPr>
            <p:ph idx="1"/>
          </p:nvPr>
        </p:nvSpPr>
        <p:spPr>
          <a:xfrm>
            <a:off x="4953000" y="1417638"/>
            <a:ext cx="4191000" cy="4337367"/>
          </a:xfrm>
        </p:spPr>
        <p:txBody>
          <a:bodyPr rtlCol="0">
            <a:noAutofit/>
          </a:bodyPr>
          <a:lstStyle/>
          <a:p>
            <a:pPr eaLnBrk="1" fontAlgn="auto" hangingPunct="1">
              <a:spcAft>
                <a:spcPts val="0"/>
              </a:spcAft>
              <a:buFont typeface="Arial"/>
              <a:buNone/>
              <a:defRPr/>
            </a:pPr>
            <a:r>
              <a:rPr lang="en-US" sz="2400" b="1" i="0" dirty="0" smtClean="0">
                <a:latin typeface="Garamond" panose="02020404030301010803" pitchFamily="18" charset="0"/>
              </a:rPr>
              <a:t>Year 1</a:t>
            </a:r>
            <a:r>
              <a:rPr lang="en-US" sz="2400" i="0" dirty="0" smtClean="0">
                <a:latin typeface="Garamond" panose="02020404030301010803" pitchFamily="18" charset="0"/>
              </a:rPr>
              <a:t>: </a:t>
            </a:r>
            <a:r>
              <a:rPr lang="en-US" sz="2400" b="0" i="0" dirty="0" smtClean="0">
                <a:latin typeface="Garamond" panose="02020404030301010803" pitchFamily="18" charset="0"/>
              </a:rPr>
              <a:t>basic health sciences, basic dental concepts, professional role development, introduction to clinic, patient and facilities management.</a:t>
            </a:r>
          </a:p>
          <a:p>
            <a:pPr eaLnBrk="1" fontAlgn="auto" hangingPunct="1">
              <a:spcAft>
                <a:spcPts val="0"/>
              </a:spcAft>
              <a:buFont typeface="Wingdings" pitchFamily="2" charset="2"/>
              <a:buNone/>
              <a:defRPr/>
            </a:pPr>
            <a:endParaRPr lang="en-US" sz="2400" i="0" dirty="0" smtClean="0">
              <a:latin typeface="Garamond" panose="02020404030301010803" pitchFamily="18" charset="0"/>
            </a:endParaRPr>
          </a:p>
          <a:p>
            <a:pPr eaLnBrk="1" fontAlgn="auto" hangingPunct="1">
              <a:spcAft>
                <a:spcPts val="0"/>
              </a:spcAft>
              <a:buFont typeface="Arial"/>
              <a:buNone/>
              <a:defRPr/>
            </a:pPr>
            <a:r>
              <a:rPr lang="en-US" sz="2400" b="1" i="0" dirty="0" smtClean="0">
                <a:latin typeface="Garamond" panose="02020404030301010803" pitchFamily="18" charset="0"/>
              </a:rPr>
              <a:t>Year 2</a:t>
            </a:r>
            <a:r>
              <a:rPr lang="en-US" sz="2400" i="0" dirty="0" smtClean="0">
                <a:latin typeface="Garamond" panose="02020404030301010803" pitchFamily="18" charset="0"/>
              </a:rPr>
              <a:t>: </a:t>
            </a:r>
            <a:r>
              <a:rPr lang="en-US" sz="2400" b="0" i="0" dirty="0" smtClean="0">
                <a:latin typeface="Garamond" panose="02020404030301010803" pitchFamily="18" charset="0"/>
              </a:rPr>
              <a:t>clinical year, expansion of concepts learned in first year, extractions, community project, village dental rotations</a:t>
            </a:r>
          </a:p>
        </p:txBody>
      </p:sp>
      <p:pic>
        <p:nvPicPr>
          <p:cNvPr id="10244" name="Picture 4" descr="Z:\PHOTOS\2010\February\Class 4 and the Heart 00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993" y="1587659"/>
            <a:ext cx="430212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1"/>
          <p:cNvSpPr txBox="1">
            <a:spLocks noChangeArrowheads="1"/>
          </p:cNvSpPr>
          <p:nvPr/>
        </p:nvSpPr>
        <p:spPr bwMode="auto">
          <a:xfrm>
            <a:off x="460375" y="5032266"/>
            <a:ext cx="4302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latin typeface="Garamond" panose="02020404030301010803" pitchFamily="18" charset="0"/>
              </a:rPr>
              <a:t>DHAT Students Kate Kohl, Trisha Patton dissecting a cow heart </a:t>
            </a:r>
          </a:p>
        </p:txBody>
      </p:sp>
    </p:spTree>
    <p:extLst>
      <p:ext uri="{BB962C8B-B14F-4D97-AF65-F5344CB8AC3E}">
        <p14:creationId xmlns:p14="http://schemas.microsoft.com/office/powerpoint/2010/main" val="2392074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2509" y="462708"/>
            <a:ext cx="7883782" cy="73813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2800" b="1" dirty="0" smtClean="0"/>
              <a:t>Alaska DHAT Scope of Practice and Training </a:t>
            </a:r>
            <a:endParaRPr lang="en-US" sz="2800" b="1" dirty="0"/>
          </a:p>
        </p:txBody>
      </p:sp>
      <p:sp>
        <p:nvSpPr>
          <p:cNvPr id="5" name="Content Placeholder 2"/>
          <p:cNvSpPr txBox="1">
            <a:spLocks/>
          </p:cNvSpPr>
          <p:nvPr/>
        </p:nvSpPr>
        <p:spPr>
          <a:xfrm>
            <a:off x="685800" y="1184313"/>
            <a:ext cx="4038600" cy="4681728"/>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accent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accent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accent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accent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accent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buFont typeface="Wingdings" panose="05000000000000000000" pitchFamily="2" charset="2"/>
              <a:buChar char="§"/>
              <a:defRPr/>
            </a:pPr>
            <a:endParaRPr lang="en-US" sz="1800" b="1" dirty="0" smtClean="0"/>
          </a:p>
          <a:p>
            <a:pPr>
              <a:buFont typeface="Wingdings" panose="05000000000000000000" pitchFamily="2" charset="2"/>
              <a:buChar char="§"/>
              <a:defRPr/>
            </a:pPr>
            <a:r>
              <a:rPr lang="en-US" sz="1800" b="1" dirty="0" smtClean="0"/>
              <a:t>Dental Health Aid Therapist (DHAT)</a:t>
            </a:r>
          </a:p>
          <a:p>
            <a:pPr marL="0" indent="0">
              <a:buFont typeface="Arial" charset="0"/>
              <a:buNone/>
              <a:defRPr/>
            </a:pPr>
            <a:endParaRPr lang="en-US" sz="1800" dirty="0" smtClean="0"/>
          </a:p>
          <a:p>
            <a:pPr marL="0" indent="0">
              <a:buFont typeface="Arial" charset="0"/>
              <a:buNone/>
              <a:defRPr/>
            </a:pPr>
            <a:r>
              <a:rPr lang="en-US" sz="1800" dirty="0" smtClean="0"/>
              <a:t>[----]--------------------------------------</a:t>
            </a:r>
          </a:p>
          <a:p>
            <a:pPr marL="0" indent="0">
              <a:buFont typeface="Arial" charset="0"/>
              <a:buNone/>
              <a:defRPr/>
            </a:pPr>
            <a:r>
              <a:rPr lang="en-US" sz="1800" dirty="0" smtClean="0"/>
              <a:t>&lt;50 Billable Procedures</a:t>
            </a:r>
          </a:p>
          <a:p>
            <a:pPr marL="0" indent="0">
              <a:buFont typeface="Arial" charset="0"/>
              <a:buNone/>
              <a:defRPr/>
            </a:pPr>
            <a:endParaRPr lang="en-US" sz="1800" dirty="0" smtClean="0"/>
          </a:p>
          <a:p>
            <a:pPr>
              <a:buFont typeface="Wingdings" panose="05000000000000000000" pitchFamily="2" charset="2"/>
              <a:buChar char="§"/>
              <a:defRPr/>
            </a:pPr>
            <a:r>
              <a:rPr lang="en-US" sz="1800" b="1" dirty="0" smtClean="0"/>
              <a:t>DDS</a:t>
            </a:r>
          </a:p>
          <a:p>
            <a:pPr marL="0" indent="0">
              <a:buFont typeface="Arial" charset="0"/>
              <a:buNone/>
              <a:defRPr/>
            </a:pPr>
            <a:endParaRPr lang="en-US" sz="1800" dirty="0" smtClean="0"/>
          </a:p>
          <a:p>
            <a:pPr marL="0" indent="0">
              <a:buFont typeface="Arial" charset="0"/>
              <a:buNone/>
              <a:defRPr/>
            </a:pPr>
            <a:r>
              <a:rPr lang="en-US" sz="1800" dirty="0" smtClean="0"/>
              <a:t>[------------------------------------------]</a:t>
            </a:r>
          </a:p>
          <a:p>
            <a:pPr marL="0" indent="0">
              <a:buFont typeface="Arial" charset="0"/>
              <a:buNone/>
              <a:defRPr/>
            </a:pPr>
            <a:r>
              <a:rPr lang="en-US" sz="1800" dirty="0" smtClean="0"/>
              <a:t>&gt;500 Billable Procedures</a:t>
            </a:r>
          </a:p>
          <a:p>
            <a:pPr marL="0" indent="0">
              <a:buFont typeface="Arial" charset="0"/>
              <a:buNone/>
              <a:defRPr/>
            </a:pPr>
            <a:r>
              <a:rPr lang="en-US" dirty="0" smtClean="0"/>
              <a:t>				</a:t>
            </a:r>
            <a:r>
              <a:rPr lang="en-US" sz="800" dirty="0" smtClean="0"/>
              <a:t>Source: Dr. Louis Fiset, BA-DDS-University of Washington</a:t>
            </a:r>
            <a:endParaRPr lang="en-US" sz="800" dirty="0"/>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4400" y="1781978"/>
            <a:ext cx="4159814"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818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1133856"/>
            <a:ext cx="2115312" cy="2676144"/>
          </a:xfrm>
        </p:spPr>
        <p:txBody>
          <a:bodyPr rtlCol="0">
            <a:normAutofit fontScale="90000"/>
          </a:bodyPr>
          <a:lstStyle/>
          <a:p>
            <a:pPr eaLnBrk="1" fontAlgn="auto" hangingPunct="1">
              <a:spcAft>
                <a:spcPts val="0"/>
              </a:spcAft>
              <a:defRPr/>
            </a:pPr>
            <a:r>
              <a:rPr lang="en-US" sz="3600" b="1" dirty="0" smtClean="0">
                <a:solidFill>
                  <a:srgbClr val="0089BB"/>
                </a:solidFill>
                <a:latin typeface="Garamond" panose="02020404030301010803" pitchFamily="18" charset="0"/>
                <a:cs typeface="Times New Roman" pitchFamily="18" charset="0"/>
              </a:rPr>
              <a:t>Different Providers</a:t>
            </a:r>
            <a:r>
              <a:rPr lang="en-US" sz="4000" b="1" dirty="0" smtClean="0">
                <a:solidFill>
                  <a:srgbClr val="0089BB"/>
                </a:solidFill>
                <a:latin typeface="Garamond" panose="02020404030301010803" pitchFamily="18" charset="0"/>
                <a:cs typeface="Times New Roman" pitchFamily="18" charset="0"/>
              </a:rPr>
              <a:t/>
            </a:r>
            <a:br>
              <a:rPr lang="en-US" sz="4000" b="1" dirty="0" smtClean="0">
                <a:solidFill>
                  <a:srgbClr val="0089BB"/>
                </a:solidFill>
                <a:latin typeface="Garamond" panose="02020404030301010803" pitchFamily="18" charset="0"/>
                <a:cs typeface="Times New Roman" pitchFamily="18" charset="0"/>
              </a:rPr>
            </a:br>
            <a:r>
              <a:rPr lang="en-US" sz="4000" b="1" dirty="0">
                <a:solidFill>
                  <a:srgbClr val="0089BB"/>
                </a:solidFill>
                <a:latin typeface="Garamond" panose="02020404030301010803" pitchFamily="18" charset="0"/>
                <a:cs typeface="Times New Roman" pitchFamily="18" charset="0"/>
              </a:rPr>
              <a:t/>
            </a:r>
            <a:br>
              <a:rPr lang="en-US" sz="4000" b="1" dirty="0">
                <a:solidFill>
                  <a:srgbClr val="0089BB"/>
                </a:solidFill>
                <a:latin typeface="Garamond" panose="02020404030301010803" pitchFamily="18" charset="0"/>
                <a:cs typeface="Times New Roman" pitchFamily="18" charset="0"/>
              </a:rPr>
            </a:br>
            <a:r>
              <a:rPr lang="en-US" sz="3600" b="1" dirty="0" smtClean="0">
                <a:solidFill>
                  <a:srgbClr val="0089BB"/>
                </a:solidFill>
                <a:latin typeface="Garamond" panose="02020404030301010803" pitchFamily="18" charset="0"/>
                <a:cs typeface="Times New Roman" pitchFamily="18" charset="0"/>
              </a:rPr>
              <a:t>Different Education </a:t>
            </a:r>
            <a:r>
              <a:rPr lang="en-US" sz="4000" b="1" dirty="0" smtClean="0">
                <a:solidFill>
                  <a:schemeClr val="bg2"/>
                </a:solidFill>
                <a:latin typeface="Times New Roman" pitchFamily="18" charset="0"/>
                <a:cs typeface="Times New Roman" pitchFamily="18" charset="0"/>
              </a:rPr>
              <a:t/>
            </a:r>
            <a:br>
              <a:rPr lang="en-US" sz="4000" b="1" dirty="0" smtClean="0">
                <a:solidFill>
                  <a:schemeClr val="bg2"/>
                </a:solidFill>
                <a:latin typeface="Times New Roman" pitchFamily="18" charset="0"/>
                <a:cs typeface="Times New Roman" pitchFamily="18" charset="0"/>
              </a:rPr>
            </a:br>
            <a:endParaRPr lang="en-US" sz="4000" b="1" dirty="0" smtClean="0">
              <a:solidFill>
                <a:schemeClr val="bg2"/>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1833052916"/>
              </p:ext>
            </p:extLst>
          </p:nvPr>
        </p:nvGraphicFramePr>
        <p:xfrm>
          <a:off x="2133600" y="352540"/>
          <a:ext cx="7010400" cy="5754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702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p:spPr>
        <p:txBody>
          <a:bodyPr>
            <a:normAutofit/>
          </a:bodyPr>
          <a:lstStyle/>
          <a:p>
            <a:pPr>
              <a:defRPr/>
            </a:pPr>
            <a:r>
              <a:rPr lang="en-US" sz="6000" b="1" dirty="0" smtClean="0">
                <a:solidFill>
                  <a:srgbClr val="0089BB"/>
                </a:solidFill>
                <a:latin typeface="Garamond" panose="02020404030301010803" pitchFamily="18" charset="0"/>
                <a:cs typeface="Arial Bold" pitchFamily="34" charset="0"/>
              </a:rPr>
              <a:t>DHA Success</a:t>
            </a:r>
          </a:p>
        </p:txBody>
      </p:sp>
      <p:sp>
        <p:nvSpPr>
          <p:cNvPr id="19459" name="Rectangle 3"/>
          <p:cNvSpPr>
            <a:spLocks noGrp="1" noChangeArrowheads="1"/>
          </p:cNvSpPr>
          <p:nvPr>
            <p:ph type="body" idx="1"/>
          </p:nvPr>
        </p:nvSpPr>
        <p:spPr>
          <a:xfrm>
            <a:off x="0" y="1355725"/>
            <a:ext cx="3771429" cy="4445287"/>
          </a:xfrm>
        </p:spPr>
        <p:txBody>
          <a:bodyPr>
            <a:normAutofit/>
          </a:bodyPr>
          <a:lstStyle/>
          <a:p>
            <a:pPr>
              <a:buFont typeface="Arial" pitchFamily="34" charset="0"/>
              <a:buChar char="•"/>
            </a:pPr>
            <a:r>
              <a:rPr lang="en-US" sz="2800" dirty="0" smtClean="0">
                <a:latin typeface="Garamond" panose="02020404030301010803" pitchFamily="18" charset="0"/>
                <a:cs typeface="Arial" pitchFamily="34" charset="0"/>
              </a:rPr>
              <a:t>5</a:t>
            </a:r>
            <a:r>
              <a:rPr lang="en-US" sz="2800" b="0" i="0" dirty="0" smtClean="0">
                <a:latin typeface="Garamond" panose="02020404030301010803" pitchFamily="18" charset="0"/>
                <a:cs typeface="Arial" pitchFamily="34" charset="0"/>
              </a:rPr>
              <a:t>2 certified DHA</a:t>
            </a:r>
          </a:p>
          <a:p>
            <a:pPr>
              <a:buFont typeface="Arial" pitchFamily="34" charset="0"/>
              <a:buChar char="•"/>
            </a:pPr>
            <a:r>
              <a:rPr lang="en-US" sz="2800" b="0" i="0" dirty="0" smtClean="0">
                <a:latin typeface="Garamond" panose="02020404030301010803" pitchFamily="18" charset="0"/>
                <a:cs typeface="Arial" pitchFamily="34" charset="0"/>
              </a:rPr>
              <a:t>DHAT in 80+ communities</a:t>
            </a:r>
          </a:p>
          <a:p>
            <a:pPr lvl="1">
              <a:buFont typeface="Arial" pitchFamily="34" charset="0"/>
              <a:buChar char="•"/>
            </a:pPr>
            <a:r>
              <a:rPr lang="en-US" dirty="0" smtClean="0">
                <a:latin typeface="Garamond" panose="02020404030301010803" pitchFamily="18" charset="0"/>
                <a:cs typeface="Arial" pitchFamily="34" charset="0"/>
              </a:rPr>
              <a:t>40,000+ access to direct care</a:t>
            </a:r>
          </a:p>
          <a:p>
            <a:pPr>
              <a:buFont typeface="Arial" pitchFamily="34" charset="0"/>
              <a:buChar char="•"/>
            </a:pPr>
            <a:r>
              <a:rPr lang="en-US" sz="2800" b="0" i="0" dirty="0" smtClean="0">
                <a:latin typeface="Garamond" panose="02020404030301010803" pitchFamily="18" charset="0"/>
                <a:cs typeface="Arial" pitchFamily="34" charset="0"/>
              </a:rPr>
              <a:t>Continuity of care</a:t>
            </a:r>
          </a:p>
          <a:p>
            <a:pPr lvl="1">
              <a:buFont typeface="Arial" pitchFamily="34" charset="0"/>
              <a:buChar char="•"/>
            </a:pPr>
            <a:r>
              <a:rPr lang="en-US" dirty="0" smtClean="0">
                <a:latin typeface="Garamond" panose="02020404030301010803" pitchFamily="18" charset="0"/>
                <a:cs typeface="Arial" pitchFamily="34" charset="0"/>
              </a:rPr>
              <a:t>Higher level of care</a:t>
            </a:r>
          </a:p>
          <a:p>
            <a:pPr lvl="1">
              <a:buFont typeface="Arial" pitchFamily="34" charset="0"/>
              <a:buChar char="•"/>
            </a:pPr>
            <a:r>
              <a:rPr lang="en-US" dirty="0" smtClean="0">
                <a:latin typeface="Garamond" panose="02020404030301010803" pitchFamily="18" charset="0"/>
                <a:cs typeface="Arial" pitchFamily="34" charset="0"/>
              </a:rPr>
              <a:t>Working to full extent of licensure</a:t>
            </a:r>
          </a:p>
        </p:txBody>
      </p:sp>
      <p:sp>
        <p:nvSpPr>
          <p:cNvPr id="19460" name="Text Box 4"/>
          <p:cNvSpPr txBox="1">
            <a:spLocks noChangeArrowheads="1"/>
          </p:cNvSpPr>
          <p:nvPr/>
        </p:nvSpPr>
        <p:spPr bwMode="auto">
          <a:xfrm>
            <a:off x="6689725" y="277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19462" name="TextBox 2"/>
          <p:cNvSpPr txBox="1">
            <a:spLocks noChangeArrowheads="1"/>
          </p:cNvSpPr>
          <p:nvPr/>
        </p:nvSpPr>
        <p:spPr bwMode="auto">
          <a:xfrm>
            <a:off x="4698206" y="5030514"/>
            <a:ext cx="39830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dirty="0" smtClean="0">
                <a:solidFill>
                  <a:srgbClr val="0089BB"/>
                </a:solidFill>
              </a:rPr>
              <a:t>2016 Transitioning Class of DHAT. Includes first student from Oregon who will return to work for her tribe in </a:t>
            </a:r>
          </a:p>
          <a:p>
            <a:pPr algn="ctr"/>
            <a:r>
              <a:rPr lang="en-US" sz="1600" dirty="0" smtClean="0">
                <a:solidFill>
                  <a:srgbClr val="0089BB"/>
                </a:solidFill>
              </a:rPr>
              <a:t>SW Oregon.</a:t>
            </a:r>
            <a:endParaRPr lang="en-US" sz="1600" dirty="0">
              <a:solidFill>
                <a:srgbClr val="0089BB"/>
              </a:solidFill>
            </a:endParaRPr>
          </a:p>
        </p:txBody>
      </p:sp>
      <p:pic>
        <p:nvPicPr>
          <p:cNvPr id="1026" name="Picture 2" descr="Z:\PHOTOS\2016\JUNE 2016\JUNE 2016 PROFESSIONAL DHAT GRAD PHOTOS\groups\16_DAHT_09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71429" y="1355725"/>
            <a:ext cx="537257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512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8214" y="342900"/>
            <a:ext cx="7679986" cy="66634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4000" smtClean="0">
                <a:solidFill>
                  <a:srgbClr val="0089BB"/>
                </a:solidFill>
                <a:latin typeface="Garamond" panose="02020404030301010803" pitchFamily="18" charset="0"/>
              </a:rPr>
              <a:t>Behavioral Health Aide Program</a:t>
            </a:r>
            <a:endParaRPr lang="en-US" altLang="en-US" sz="4000" dirty="0" smtClean="0">
              <a:solidFill>
                <a:srgbClr val="0089BB"/>
              </a:solidFill>
              <a:latin typeface="Garamond" panose="02020404030301010803" pitchFamily="18" charset="0"/>
            </a:endParaRPr>
          </a:p>
        </p:txBody>
      </p:sp>
      <p:sp>
        <p:nvSpPr>
          <p:cNvPr id="5" name="Content Placeholder 3"/>
          <p:cNvSpPr txBox="1">
            <a:spLocks/>
          </p:cNvSpPr>
          <p:nvPr/>
        </p:nvSpPr>
        <p:spPr>
          <a:xfrm>
            <a:off x="2717800" y="883032"/>
            <a:ext cx="6413500" cy="4989514"/>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accent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accent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accent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accent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accent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spcAft>
                <a:spcPts val="1200"/>
              </a:spcAft>
              <a:buFont typeface="Wingdings" panose="05000000000000000000" pitchFamily="2" charset="2"/>
              <a:buChar char="§"/>
            </a:pPr>
            <a:r>
              <a:rPr lang="en-US" altLang="en-US" sz="2800" dirty="0" smtClean="0">
                <a:latin typeface="Garamond" panose="02020404030301010803" pitchFamily="18" charset="0"/>
              </a:rPr>
              <a:t>Village-based counselors to provide culturally-informed, community-based, clinical services</a:t>
            </a:r>
          </a:p>
          <a:p>
            <a:pPr>
              <a:spcAft>
                <a:spcPts val="1200"/>
              </a:spcAft>
              <a:buFont typeface="Wingdings" panose="05000000000000000000" pitchFamily="2" charset="2"/>
              <a:buChar char="§"/>
            </a:pPr>
            <a:r>
              <a:rPr lang="en-US" sz="2800" dirty="0" smtClean="0">
                <a:latin typeface="Garamond" panose="02020404030301010803" pitchFamily="18" charset="0"/>
              </a:rPr>
              <a:t>Provide behavioral health prevention, </a:t>
            </a:r>
            <a:br>
              <a:rPr lang="en-US" sz="2800" dirty="0" smtClean="0">
                <a:latin typeface="Garamond" panose="02020404030301010803" pitchFamily="18" charset="0"/>
              </a:rPr>
            </a:br>
            <a:r>
              <a:rPr lang="en-US" sz="2800" dirty="0" smtClean="0">
                <a:latin typeface="Garamond" panose="02020404030301010803" pitchFamily="18" charset="0"/>
              </a:rPr>
              <a:t>intervention, aftercare, and </a:t>
            </a:r>
            <a:r>
              <a:rPr lang="en-US" sz="2800" dirty="0" err="1" smtClean="0">
                <a:latin typeface="Garamond" panose="02020404030301010803" pitchFamily="18" charset="0"/>
              </a:rPr>
              <a:t>postvention</a:t>
            </a:r>
            <a:endParaRPr lang="en-US" altLang="en-US" sz="2800" dirty="0" smtClean="0">
              <a:latin typeface="Garamond" panose="02020404030301010803" pitchFamily="18" charset="0"/>
            </a:endParaRPr>
          </a:p>
          <a:p>
            <a:pPr>
              <a:spcAft>
                <a:spcPts val="1200"/>
              </a:spcAft>
              <a:buFont typeface="Wingdings" panose="05000000000000000000" pitchFamily="2" charset="2"/>
              <a:buChar char="§"/>
            </a:pPr>
            <a:r>
              <a:rPr lang="en-US" altLang="en-US" sz="2800" dirty="0" smtClean="0">
                <a:latin typeface="Garamond" panose="02020404030301010803" pitchFamily="18" charset="0"/>
              </a:rPr>
              <a:t>Training and practicum requirements</a:t>
            </a:r>
          </a:p>
          <a:p>
            <a:pPr>
              <a:spcAft>
                <a:spcPts val="1200"/>
              </a:spcAft>
              <a:buFont typeface="Wingdings" panose="05000000000000000000" pitchFamily="2" charset="2"/>
              <a:buChar char="§"/>
            </a:pPr>
            <a:r>
              <a:rPr lang="en-US" altLang="en-US" sz="2800" dirty="0" smtClean="0">
                <a:latin typeface="Garamond" panose="02020404030301010803" pitchFamily="18" charset="0"/>
              </a:rPr>
              <a:t>On-the-job training</a:t>
            </a:r>
          </a:p>
          <a:p>
            <a:pPr>
              <a:spcAft>
                <a:spcPts val="1200"/>
              </a:spcAft>
              <a:buFont typeface="Wingdings" panose="05000000000000000000" pitchFamily="2" charset="2"/>
              <a:buChar char="§"/>
            </a:pPr>
            <a:r>
              <a:rPr lang="en-US" altLang="en-US" sz="2800" dirty="0" smtClean="0">
                <a:latin typeface="Garamond" panose="02020404030301010803" pitchFamily="18" charset="0"/>
              </a:rPr>
              <a:t>Four levels of certification BHA I, II, III and BHP</a:t>
            </a:r>
          </a:p>
        </p:txBody>
      </p:sp>
      <p:pic>
        <p:nvPicPr>
          <p:cNvPr id="6"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342900" y="1841499"/>
            <a:ext cx="1686413" cy="26401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458392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84"/>
            <a:ext cx="8229600" cy="1143000"/>
          </a:xfrm>
        </p:spPr>
        <p:txBody>
          <a:bodyPr>
            <a:normAutofit/>
          </a:bodyPr>
          <a:lstStyle/>
          <a:p>
            <a:r>
              <a:rPr lang="en-US" sz="5400" b="1" dirty="0" smtClean="0">
                <a:solidFill>
                  <a:srgbClr val="0089BB"/>
                </a:solidFill>
                <a:latin typeface="Garamond" panose="02020404030301010803" pitchFamily="18" charset="0"/>
              </a:rPr>
              <a:t>BHA-I </a:t>
            </a:r>
            <a:r>
              <a:rPr lang="en-US" sz="5400" b="1" dirty="0">
                <a:solidFill>
                  <a:srgbClr val="0089BB"/>
                </a:solidFill>
                <a:latin typeface="Garamond" panose="02020404030301010803" pitchFamily="18" charset="0"/>
              </a:rPr>
              <a:t>Training</a:t>
            </a:r>
          </a:p>
        </p:txBody>
      </p:sp>
      <p:sp>
        <p:nvSpPr>
          <p:cNvPr id="5" name="Content Placeholder 4"/>
          <p:cNvSpPr>
            <a:spLocks noGrp="1"/>
          </p:cNvSpPr>
          <p:nvPr>
            <p:ph idx="1"/>
          </p:nvPr>
        </p:nvSpPr>
        <p:spPr>
          <a:xfrm>
            <a:off x="457200" y="1040272"/>
            <a:ext cx="8229600" cy="4683125"/>
          </a:xfrm>
          <a:prstGeom prst="rect">
            <a:avLst/>
          </a:prstGeom>
        </p:spPr>
        <p:txBody>
          <a:bodyPr>
            <a:noAutofit/>
          </a:bodyPr>
          <a:lstStyle/>
          <a:p>
            <a:pPr fontAlgn="auto">
              <a:spcBef>
                <a:spcPts val="0"/>
              </a:spcBef>
              <a:spcAft>
                <a:spcPts val="0"/>
              </a:spcAft>
              <a:buSzPts val="800"/>
              <a:buFont typeface="Wingdings" panose="05000000000000000000" pitchFamily="2" charset="2"/>
              <a:buChar char="q"/>
              <a:tabLst>
                <a:tab pos="131445" algn="l"/>
              </a:tabLst>
              <a:defRPr/>
            </a:pPr>
            <a:r>
              <a:rPr lang="en-US" sz="2000" dirty="0">
                <a:latin typeface="Garamond" panose="02020404030301010803" pitchFamily="18" charset="0"/>
              </a:rPr>
              <a:t>General Orientation (</a:t>
            </a:r>
            <a:r>
              <a:rPr lang="en-US" sz="2000" dirty="0" smtClean="0">
                <a:latin typeface="Garamond" panose="02020404030301010803" pitchFamily="18" charset="0"/>
              </a:rPr>
              <a:t>28)</a:t>
            </a:r>
          </a:p>
          <a:p>
            <a:pPr fontAlgn="auto">
              <a:spcBef>
                <a:spcPts val="0"/>
              </a:spcBef>
              <a:spcAft>
                <a:spcPts val="0"/>
              </a:spcAft>
              <a:buSzPts val="800"/>
              <a:buFont typeface="Wingdings" panose="05000000000000000000" pitchFamily="2" charset="2"/>
              <a:buChar char="q"/>
              <a:tabLst>
                <a:tab pos="131445" algn="l"/>
              </a:tabLst>
              <a:defRPr/>
            </a:pPr>
            <a:r>
              <a:rPr lang="en-US" sz="2000" dirty="0" smtClean="0">
                <a:latin typeface="Garamond" panose="02020404030301010803" pitchFamily="18" charset="0"/>
              </a:rPr>
              <a:t>Orientation </a:t>
            </a:r>
            <a:r>
              <a:rPr lang="en-US" sz="2000" dirty="0">
                <a:latin typeface="Garamond" panose="02020404030301010803" pitchFamily="18" charset="0"/>
              </a:rPr>
              <a:t>to Village-based </a:t>
            </a:r>
            <a:r>
              <a:rPr lang="en-US" sz="2000" dirty="0" smtClean="0">
                <a:latin typeface="Garamond" panose="02020404030301010803" pitchFamily="18" charset="0"/>
              </a:rPr>
              <a:t>BH Services </a:t>
            </a:r>
            <a:r>
              <a:rPr lang="en-US" sz="2000" dirty="0">
                <a:latin typeface="Garamond" panose="02020404030301010803" pitchFamily="18" charset="0"/>
              </a:rPr>
              <a:t>(8)</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Ethics </a:t>
            </a:r>
            <a:r>
              <a:rPr lang="en-US" sz="2000" dirty="0">
                <a:latin typeface="Garamond" panose="02020404030301010803" pitchFamily="18" charset="0"/>
              </a:rPr>
              <a:t>&amp; Consent (6)</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Confidentiality </a:t>
            </a:r>
            <a:r>
              <a:rPr lang="en-US" sz="2000" dirty="0">
                <a:latin typeface="Garamond" panose="02020404030301010803" pitchFamily="18" charset="0"/>
              </a:rPr>
              <a:t>&amp; Privacy (6)</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Intro </a:t>
            </a:r>
            <a:r>
              <a:rPr lang="en-US" sz="2000" dirty="0">
                <a:latin typeface="Garamond" panose="02020404030301010803" pitchFamily="18" charset="0"/>
              </a:rPr>
              <a:t>to Behavioral Health (24) </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Intro </a:t>
            </a:r>
            <a:r>
              <a:rPr lang="en-US" sz="2000" dirty="0">
                <a:latin typeface="Garamond" panose="02020404030301010803" pitchFamily="18" charset="0"/>
              </a:rPr>
              <a:t>to Counseling (12)</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Intro </a:t>
            </a:r>
            <a:r>
              <a:rPr lang="en-US" sz="2000" dirty="0">
                <a:latin typeface="Garamond" panose="02020404030301010803" pitchFamily="18" charset="0"/>
              </a:rPr>
              <a:t>to Documentation (12)</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Survey </a:t>
            </a:r>
            <a:r>
              <a:rPr lang="en-US" sz="2000" dirty="0">
                <a:latin typeface="Garamond" panose="02020404030301010803" pitchFamily="18" charset="0"/>
              </a:rPr>
              <a:t>of Community Resources &amp; Case Management (8)</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Working </a:t>
            </a:r>
            <a:r>
              <a:rPr lang="en-US" sz="2000" dirty="0">
                <a:latin typeface="Garamond" panose="02020404030301010803" pitchFamily="18" charset="0"/>
              </a:rPr>
              <a:t>with Diverse Populations (12)</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Intro </a:t>
            </a:r>
            <a:r>
              <a:rPr lang="en-US" sz="2000" dirty="0">
                <a:latin typeface="Garamond" panose="02020404030301010803" pitchFamily="18" charset="0"/>
              </a:rPr>
              <a:t>to Group Counseling (8) </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Crisis </a:t>
            </a:r>
            <a:r>
              <a:rPr lang="en-US" sz="2000" dirty="0">
                <a:latin typeface="Garamond" panose="02020404030301010803" pitchFamily="18" charset="0"/>
              </a:rPr>
              <a:t>Intervention (16) </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HIV/AIDS </a:t>
            </a:r>
            <a:r>
              <a:rPr lang="en-US" sz="2000" dirty="0">
                <a:latin typeface="Garamond" panose="02020404030301010803" pitchFamily="18" charset="0"/>
              </a:rPr>
              <a:t>&amp; Blood-Borne Pathogens (8)</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Community </a:t>
            </a:r>
            <a:r>
              <a:rPr lang="en-US" sz="2000" dirty="0">
                <a:latin typeface="Garamond" panose="02020404030301010803" pitchFamily="18" charset="0"/>
              </a:rPr>
              <a:t>Approach to Promoting Behavioral Health (8)</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Family </a:t>
            </a:r>
            <a:r>
              <a:rPr lang="en-US" sz="2000" dirty="0">
                <a:latin typeface="Garamond" panose="02020404030301010803" pitchFamily="18" charset="0"/>
              </a:rPr>
              <a:t>Systems I (16)</a:t>
            </a:r>
          </a:p>
          <a:p>
            <a:pPr fontAlgn="auto">
              <a:spcBef>
                <a:spcPts val="0"/>
              </a:spcBef>
              <a:spcAft>
                <a:spcPts val="0"/>
              </a:spcAft>
              <a:buSzPts val="800"/>
              <a:buFont typeface="Wingdings" panose="05000000000000000000" pitchFamily="2" charset="2"/>
              <a:buChar char="q"/>
              <a:tabLst>
                <a:tab pos="160020" algn="l"/>
              </a:tabLst>
              <a:defRPr/>
            </a:pPr>
            <a:r>
              <a:rPr lang="en-US" sz="2000" dirty="0" smtClean="0">
                <a:latin typeface="Garamond" panose="02020404030301010803" pitchFamily="18" charset="0"/>
              </a:rPr>
              <a:t>Recovery</a:t>
            </a:r>
            <a:r>
              <a:rPr lang="en-US" sz="2000" dirty="0">
                <a:latin typeface="Garamond" panose="02020404030301010803" pitchFamily="18" charset="0"/>
              </a:rPr>
              <a:t>, Health, Wellness, &amp; Balance (8</a:t>
            </a:r>
            <a:r>
              <a:rPr lang="en-US" sz="2000" dirty="0" smtClean="0">
                <a:latin typeface="Garamond" panose="02020404030301010803" pitchFamily="18" charset="0"/>
              </a:rPr>
              <a:t>)</a:t>
            </a:r>
            <a:endParaRPr lang="en-US" sz="2000" dirty="0">
              <a:latin typeface="Garamond" panose="02020404030301010803" pitchFamily="18" charset="0"/>
            </a:endParaRPr>
          </a:p>
        </p:txBody>
      </p:sp>
      <p:pic>
        <p:nvPicPr>
          <p:cNvPr id="4102" name="Picture 6" descr="https://drbenjaminhabib.files.wordpress.com/2015/08/blended-learn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7599" y="1156384"/>
            <a:ext cx="2671536" cy="172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89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22238"/>
            <a:ext cx="8229600" cy="1143000"/>
          </a:xfrm>
        </p:spPr>
        <p:txBody>
          <a:bodyPr>
            <a:normAutofit/>
          </a:bodyPr>
          <a:lstStyle/>
          <a:p>
            <a:r>
              <a:rPr lang="en-US" sz="5400" b="1" dirty="0" smtClean="0">
                <a:solidFill>
                  <a:srgbClr val="0089BB"/>
                </a:solidFill>
                <a:latin typeface="Garamond" panose="02020404030301010803" pitchFamily="18" charset="0"/>
              </a:rPr>
              <a:t>BHA-II Training</a:t>
            </a:r>
            <a:endParaRPr lang="en-US" sz="5400" b="1" dirty="0">
              <a:solidFill>
                <a:srgbClr val="0089BB"/>
              </a:solidFill>
              <a:latin typeface="Garamond" panose="02020404030301010803" pitchFamily="18" charset="0"/>
            </a:endParaRPr>
          </a:p>
        </p:txBody>
      </p:sp>
      <p:sp>
        <p:nvSpPr>
          <p:cNvPr id="6" name="Content Placeholder 5"/>
          <p:cNvSpPr>
            <a:spLocks noGrp="1"/>
          </p:cNvSpPr>
          <p:nvPr>
            <p:ph idx="1"/>
          </p:nvPr>
        </p:nvSpPr>
        <p:spPr>
          <a:xfrm>
            <a:off x="457200" y="1206500"/>
            <a:ext cx="8229600" cy="4525963"/>
          </a:xfrm>
        </p:spPr>
        <p:txBody>
          <a:bodyPr>
            <a:noAutofit/>
          </a:bodyPr>
          <a:lstStyle/>
          <a:p>
            <a:pPr>
              <a:spcBef>
                <a:spcPts val="0"/>
              </a:spcBef>
            </a:pPr>
            <a:r>
              <a:rPr lang="en-US" sz="2200" dirty="0" smtClean="0"/>
              <a:t>Psycho-physiology &amp; Behavioral Health (16)</a:t>
            </a:r>
          </a:p>
          <a:p>
            <a:pPr>
              <a:spcBef>
                <a:spcPts val="0"/>
              </a:spcBef>
            </a:pPr>
            <a:r>
              <a:rPr lang="en-US" sz="2200" dirty="0"/>
              <a:t>I</a:t>
            </a:r>
            <a:r>
              <a:rPr lang="en-US" sz="2200" dirty="0" smtClean="0"/>
              <a:t>ntro to Co-Occurring Disorders (8)</a:t>
            </a:r>
          </a:p>
          <a:p>
            <a:pPr>
              <a:spcBef>
                <a:spcPts val="0"/>
              </a:spcBef>
            </a:pPr>
            <a:r>
              <a:rPr lang="en-US" sz="2200" dirty="0" smtClean="0"/>
              <a:t>Tobacco Dependency Treatment (8)</a:t>
            </a:r>
          </a:p>
          <a:p>
            <a:pPr>
              <a:spcBef>
                <a:spcPts val="0"/>
              </a:spcBef>
            </a:pPr>
            <a:r>
              <a:rPr lang="en-US" sz="2200" dirty="0" smtClean="0"/>
              <a:t>DSM Practice Application (12) </a:t>
            </a:r>
          </a:p>
          <a:p>
            <a:pPr>
              <a:spcBef>
                <a:spcPts val="0"/>
              </a:spcBef>
            </a:pPr>
            <a:r>
              <a:rPr lang="en-US" sz="2200" dirty="0" smtClean="0"/>
              <a:t>Advance Interviewing Skills (16)</a:t>
            </a:r>
          </a:p>
          <a:p>
            <a:pPr>
              <a:spcBef>
                <a:spcPts val="0"/>
              </a:spcBef>
            </a:pPr>
            <a:r>
              <a:rPr lang="en-US" sz="2200" dirty="0" smtClean="0"/>
              <a:t>ASAM Practice Application (12)</a:t>
            </a:r>
          </a:p>
          <a:p>
            <a:pPr>
              <a:spcBef>
                <a:spcPts val="0"/>
              </a:spcBef>
            </a:pPr>
            <a:r>
              <a:rPr lang="en-US" sz="2200" dirty="0" smtClean="0"/>
              <a:t>Case Studies &amp; Clinical Case Management (8)</a:t>
            </a:r>
          </a:p>
          <a:p>
            <a:pPr>
              <a:spcBef>
                <a:spcPts val="0"/>
              </a:spcBef>
            </a:pPr>
            <a:r>
              <a:rPr lang="en-US" sz="2200" dirty="0" smtClean="0"/>
              <a:t>Traditional Health Based Practices (8) </a:t>
            </a:r>
          </a:p>
          <a:p>
            <a:pPr>
              <a:spcBef>
                <a:spcPts val="0"/>
              </a:spcBef>
            </a:pPr>
            <a:r>
              <a:rPr lang="en-US" sz="2200" dirty="0" smtClean="0"/>
              <a:t>Intermediate Therapeutic Groups Counseling (16) </a:t>
            </a:r>
          </a:p>
          <a:p>
            <a:pPr>
              <a:spcBef>
                <a:spcPts val="0"/>
              </a:spcBef>
            </a:pPr>
            <a:r>
              <a:rPr lang="en-US" sz="2200" dirty="0" smtClean="0"/>
              <a:t>Applied Crisis Management (8)</a:t>
            </a:r>
          </a:p>
          <a:p>
            <a:pPr>
              <a:spcBef>
                <a:spcPts val="0"/>
              </a:spcBef>
            </a:pPr>
            <a:r>
              <a:rPr lang="en-US" sz="2200" dirty="0" smtClean="0"/>
              <a:t>Community Development Approach to Prevention (12)</a:t>
            </a:r>
          </a:p>
          <a:p>
            <a:pPr>
              <a:spcBef>
                <a:spcPts val="0"/>
              </a:spcBef>
            </a:pPr>
            <a:r>
              <a:rPr lang="en-US" sz="2200" dirty="0" smtClean="0"/>
              <a:t>Family Systems II (16)</a:t>
            </a:r>
            <a:endParaRPr lang="en-US" sz="2200" dirty="0"/>
          </a:p>
        </p:txBody>
      </p:sp>
      <p:pic>
        <p:nvPicPr>
          <p:cNvPr id="4" name="Picture 6" descr="https://drbenjaminhabib.files.wordpress.com/2015/08/blended-learning.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91808" y="1744364"/>
            <a:ext cx="2671536" cy="172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3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379413"/>
            <a:ext cx="4040188" cy="639762"/>
          </a:xfrm>
        </p:spPr>
        <p:txBody>
          <a:bodyPr>
            <a:noAutofit/>
          </a:bodyPr>
          <a:lstStyle/>
          <a:p>
            <a:pPr algn="ctr" fontAlgn="auto">
              <a:spcBef>
                <a:spcPct val="0"/>
              </a:spcBef>
              <a:defRPr/>
            </a:pPr>
            <a:r>
              <a:rPr lang="en-US" sz="5400" dirty="0" smtClean="0">
                <a:solidFill>
                  <a:srgbClr val="0089BB"/>
                </a:solidFill>
                <a:latin typeface="Garamond" panose="02020404030301010803" pitchFamily="18" charset="0"/>
                <a:ea typeface="+mj-ea"/>
                <a:cs typeface="+mj-cs"/>
              </a:rPr>
              <a:t>BHA-III</a:t>
            </a:r>
            <a:endParaRPr lang="en-US" sz="5400" dirty="0">
              <a:solidFill>
                <a:srgbClr val="0089BB"/>
              </a:solidFill>
              <a:latin typeface="Garamond" panose="02020404030301010803" pitchFamily="18" charset="0"/>
              <a:ea typeface="+mj-ea"/>
              <a:cs typeface="+mj-cs"/>
            </a:endParaRPr>
          </a:p>
        </p:txBody>
      </p:sp>
      <p:sp>
        <p:nvSpPr>
          <p:cNvPr id="5" name="Content Placeholder 4"/>
          <p:cNvSpPr>
            <a:spLocks noGrp="1"/>
          </p:cNvSpPr>
          <p:nvPr>
            <p:ph sz="half" idx="2"/>
          </p:nvPr>
        </p:nvSpPr>
        <p:spPr>
          <a:xfrm>
            <a:off x="531019" y="847780"/>
            <a:ext cx="4040188" cy="4835525"/>
          </a:xfrm>
          <a:prstGeom prst="rect">
            <a:avLst/>
          </a:prstGeom>
        </p:spPr>
        <p:txBody>
          <a:bodyPr>
            <a:noAutofit/>
          </a:bodyPr>
          <a:lstStyle/>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a:t>Treatment of Co-Occurring Disorders (12)</a:t>
            </a:r>
          </a:p>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smtClean="0"/>
              <a:t>Advanced </a:t>
            </a:r>
            <a:r>
              <a:rPr lang="en-US" sz="2000" dirty="0"/>
              <a:t>Behavioral Health Clinical Care (40)</a:t>
            </a:r>
          </a:p>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smtClean="0"/>
              <a:t>Documentation </a:t>
            </a:r>
            <a:r>
              <a:rPr lang="en-US" sz="2000" dirty="0"/>
              <a:t>&amp; Quality Assurance (16)</a:t>
            </a:r>
          </a:p>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smtClean="0"/>
              <a:t>Intro </a:t>
            </a:r>
            <a:r>
              <a:rPr lang="en-US" sz="2000" dirty="0"/>
              <a:t>to Case Management Supervision (16)</a:t>
            </a:r>
          </a:p>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smtClean="0"/>
              <a:t>Applied </a:t>
            </a:r>
            <a:r>
              <a:rPr lang="en-US" sz="2000" dirty="0"/>
              <a:t>Case Studies in Alaska Native Culture Based Issues (8)</a:t>
            </a:r>
          </a:p>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smtClean="0"/>
              <a:t>Behavioral </a:t>
            </a:r>
            <a:r>
              <a:rPr lang="en-US" sz="2000" dirty="0"/>
              <a:t>Health Clinical Team Building (12)</a:t>
            </a:r>
          </a:p>
          <a:p>
            <a:pPr fontAlgn="auto">
              <a:lnSpc>
                <a:spcPct val="120000"/>
              </a:lnSpc>
              <a:spcBef>
                <a:spcPts val="0"/>
              </a:spcBef>
              <a:spcAft>
                <a:spcPts val="0"/>
              </a:spcAft>
              <a:buSzPts val="800"/>
              <a:buFont typeface="Wingdings" panose="05000000000000000000" pitchFamily="2" charset="2"/>
              <a:buChar char="q"/>
              <a:tabLst>
                <a:tab pos="131445" algn="l"/>
              </a:tabLst>
              <a:defRPr/>
            </a:pPr>
            <a:r>
              <a:rPr lang="en-US" sz="2000" dirty="0" smtClean="0"/>
              <a:t>Intro </a:t>
            </a:r>
            <a:r>
              <a:rPr lang="en-US" sz="2000" dirty="0"/>
              <a:t>to Supervision (8)</a:t>
            </a:r>
          </a:p>
          <a:p>
            <a:pPr indent="-173736" eaLnBrk="1" fontAlgn="auto" hangingPunct="1">
              <a:spcBef>
                <a:spcPts val="0"/>
              </a:spcBef>
              <a:defRPr/>
            </a:pPr>
            <a:endParaRPr lang="en-US" sz="2000" dirty="0"/>
          </a:p>
        </p:txBody>
      </p:sp>
      <p:sp>
        <p:nvSpPr>
          <p:cNvPr id="7" name="Text Placeholder 6"/>
          <p:cNvSpPr>
            <a:spLocks noGrp="1"/>
          </p:cNvSpPr>
          <p:nvPr>
            <p:ph type="body" sz="quarter" idx="3"/>
          </p:nvPr>
        </p:nvSpPr>
        <p:spPr>
          <a:xfrm>
            <a:off x="4645025" y="379413"/>
            <a:ext cx="4041775" cy="639762"/>
          </a:xfrm>
          <a:prstGeom prst="rect">
            <a:avLst/>
          </a:prstGeom>
        </p:spPr>
        <p:txBody>
          <a:bodyPr>
            <a:noAutofit/>
          </a:bodyPr>
          <a:lstStyle/>
          <a:p>
            <a:pPr algn="ctr">
              <a:spcBef>
                <a:spcPct val="0"/>
              </a:spcBef>
              <a:defRPr/>
            </a:pPr>
            <a:r>
              <a:rPr lang="en-US" sz="5400" dirty="0">
                <a:solidFill>
                  <a:srgbClr val="0089BB"/>
                </a:solidFill>
                <a:latin typeface="Garamond" panose="02020404030301010803" pitchFamily="18" charset="0"/>
                <a:ea typeface="+mj-ea"/>
                <a:cs typeface="+mj-cs"/>
              </a:rPr>
              <a:t>BHP</a:t>
            </a:r>
          </a:p>
        </p:txBody>
      </p:sp>
      <p:sp>
        <p:nvSpPr>
          <p:cNvPr id="6" name="Content Placeholder 5"/>
          <p:cNvSpPr>
            <a:spLocks noGrp="1"/>
          </p:cNvSpPr>
          <p:nvPr>
            <p:ph sz="quarter" idx="4"/>
          </p:nvPr>
        </p:nvSpPr>
        <p:spPr>
          <a:xfrm>
            <a:off x="4733925" y="1209674"/>
            <a:ext cx="4041775" cy="4594225"/>
          </a:xfrm>
          <a:prstGeom prst="rect">
            <a:avLst/>
          </a:prstGeom>
        </p:spPr>
        <p:txBody>
          <a:bodyPr>
            <a:normAutofit/>
          </a:bodyPr>
          <a:lstStyle/>
          <a:p>
            <a:pPr>
              <a:lnSpc>
                <a:spcPct val="110000"/>
              </a:lnSpc>
              <a:spcBef>
                <a:spcPts val="0"/>
              </a:spcBef>
              <a:buSzPts val="800"/>
              <a:buFont typeface="Wingdings" panose="05000000000000000000" pitchFamily="2" charset="2"/>
              <a:buChar char="q"/>
              <a:tabLst>
                <a:tab pos="131445" algn="l"/>
              </a:tabLst>
              <a:defRPr/>
            </a:pPr>
            <a:r>
              <a:rPr lang="en-US" sz="2200" dirty="0" smtClean="0"/>
              <a:t>Issues </a:t>
            </a:r>
            <a:r>
              <a:rPr lang="en-US" sz="2200" dirty="0"/>
              <a:t>In Village-Based Behavioral Health Care (40)</a:t>
            </a:r>
          </a:p>
          <a:p>
            <a:pPr>
              <a:lnSpc>
                <a:spcPct val="110000"/>
              </a:lnSpc>
              <a:spcBef>
                <a:spcPts val="0"/>
              </a:spcBef>
              <a:buSzPts val="800"/>
              <a:buFont typeface="Wingdings" panose="05000000000000000000" pitchFamily="2" charset="2"/>
              <a:buChar char="q"/>
              <a:tabLst>
                <a:tab pos="131445" algn="l"/>
              </a:tabLst>
              <a:defRPr/>
            </a:pPr>
            <a:r>
              <a:rPr lang="en-US" sz="2200" dirty="0" smtClean="0"/>
              <a:t>Special </a:t>
            </a:r>
            <a:r>
              <a:rPr lang="en-US" sz="2200" dirty="0"/>
              <a:t>Issues in Behavioral Health Services (16)</a:t>
            </a:r>
          </a:p>
          <a:p>
            <a:pPr>
              <a:lnSpc>
                <a:spcPct val="110000"/>
              </a:lnSpc>
              <a:spcBef>
                <a:spcPts val="0"/>
              </a:spcBef>
              <a:buSzPts val="800"/>
              <a:buFont typeface="Wingdings" panose="05000000000000000000" pitchFamily="2" charset="2"/>
              <a:buChar char="q"/>
              <a:tabLst>
                <a:tab pos="131445" algn="l"/>
              </a:tabLst>
              <a:defRPr/>
            </a:pPr>
            <a:r>
              <a:rPr lang="en-US" sz="2200" dirty="0" smtClean="0"/>
              <a:t>Competencies </a:t>
            </a:r>
            <a:r>
              <a:rPr lang="en-US" sz="2200" dirty="0"/>
              <a:t>for Village-Based Supervision (16)</a:t>
            </a:r>
          </a:p>
          <a:p>
            <a:pPr>
              <a:lnSpc>
                <a:spcPct val="110000"/>
              </a:lnSpc>
              <a:spcBef>
                <a:spcPts val="0"/>
              </a:spcBef>
              <a:buSzPts val="800"/>
              <a:buFont typeface="Wingdings" panose="05000000000000000000" pitchFamily="2" charset="2"/>
              <a:buChar char="q"/>
              <a:tabLst>
                <a:tab pos="131445" algn="l"/>
              </a:tabLst>
              <a:defRPr/>
            </a:pPr>
            <a:r>
              <a:rPr lang="en-US" sz="2200" dirty="0" smtClean="0"/>
              <a:t>Principals </a:t>
            </a:r>
            <a:r>
              <a:rPr lang="en-US" sz="2200" dirty="0"/>
              <a:t>&amp; Practice of Clinical Supervision (40)</a:t>
            </a:r>
          </a:p>
          <a:p>
            <a:pPr indent="-173736" eaLnBrk="1" fontAlgn="auto" hangingPunct="1">
              <a:spcBef>
                <a:spcPts val="0"/>
              </a:spcBef>
              <a:defRPr/>
            </a:pPr>
            <a:endParaRPr lang="en-US" dirty="0"/>
          </a:p>
        </p:txBody>
      </p:sp>
    </p:spTree>
    <p:extLst>
      <p:ext uri="{BB962C8B-B14F-4D97-AF65-F5344CB8AC3E}">
        <p14:creationId xmlns:p14="http://schemas.microsoft.com/office/powerpoint/2010/main" val="3503185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85377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b="1" smtClean="0">
                <a:solidFill>
                  <a:srgbClr val="0089BB"/>
                </a:solidFill>
                <a:latin typeface="Garamond" panose="02020404030301010803" pitchFamily="18" charset="0"/>
              </a:rPr>
              <a:t>BHA Scope of practice </a:t>
            </a:r>
            <a:endParaRPr lang="en-US" altLang="en-US" b="1" dirty="0" smtClean="0">
              <a:solidFill>
                <a:srgbClr val="0089BB"/>
              </a:solidFill>
              <a:latin typeface="Garamond" panose="02020404030301010803" pitchFamily="18" charset="0"/>
            </a:endParaRPr>
          </a:p>
        </p:txBody>
      </p:sp>
      <p:sp>
        <p:nvSpPr>
          <p:cNvPr id="5" name="Content Placeholder 2"/>
          <p:cNvSpPr txBox="1">
            <a:spLocks/>
          </p:cNvSpPr>
          <p:nvPr/>
        </p:nvSpPr>
        <p:spPr>
          <a:xfrm>
            <a:off x="297546" y="1223203"/>
            <a:ext cx="4038600" cy="4997754"/>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accent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accent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accent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accent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accent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defRPr/>
            </a:pPr>
            <a:r>
              <a:rPr lang="en-US" altLang="en-US" b="1" dirty="0" smtClean="0">
                <a:solidFill>
                  <a:schemeClr val="tx2"/>
                </a:solidFill>
                <a:latin typeface="Garamond" panose="02020404030301010803" pitchFamily="18" charset="0"/>
              </a:rPr>
              <a:t>BHA-I</a:t>
            </a:r>
          </a:p>
          <a:p>
            <a:r>
              <a:rPr lang="en-US" altLang="en-US" dirty="0" smtClean="0">
                <a:latin typeface="Garamond" panose="02020404030301010803" pitchFamily="18" charset="0"/>
              </a:rPr>
              <a:t>Screening</a:t>
            </a:r>
          </a:p>
          <a:p>
            <a:r>
              <a:rPr lang="en-US" altLang="en-US" dirty="0" smtClean="0">
                <a:latin typeface="Garamond" panose="02020404030301010803" pitchFamily="18" charset="0"/>
              </a:rPr>
              <a:t>Initial intake process</a:t>
            </a:r>
          </a:p>
          <a:p>
            <a:r>
              <a:rPr lang="en-US" altLang="en-US" dirty="0" smtClean="0">
                <a:latin typeface="Garamond" panose="02020404030301010803" pitchFamily="18" charset="0"/>
              </a:rPr>
              <a:t>Case management</a:t>
            </a:r>
          </a:p>
          <a:p>
            <a:r>
              <a:rPr lang="en-US" altLang="en-US" dirty="0" smtClean="0">
                <a:latin typeface="Garamond" panose="02020404030301010803" pitchFamily="18" charset="0"/>
              </a:rPr>
              <a:t>Community education, prevention, early intervention</a:t>
            </a:r>
            <a:br>
              <a:rPr lang="en-US" altLang="en-US" dirty="0" smtClean="0">
                <a:latin typeface="Garamond" panose="02020404030301010803" pitchFamily="18" charset="0"/>
              </a:rPr>
            </a:br>
            <a:endParaRPr lang="en-US" altLang="en-US" dirty="0" smtClean="0">
              <a:latin typeface="Garamond" panose="02020404030301010803" pitchFamily="18" charset="0"/>
            </a:endParaRPr>
          </a:p>
          <a:p>
            <a:pPr marL="0" indent="0">
              <a:buFont typeface="Arial" pitchFamily="34" charset="0"/>
              <a:buNone/>
              <a:defRPr/>
            </a:pPr>
            <a:r>
              <a:rPr lang="en-US" altLang="en-US" b="1" dirty="0" smtClean="0">
                <a:solidFill>
                  <a:schemeClr val="tx2"/>
                </a:solidFill>
                <a:latin typeface="Garamond" panose="02020404030301010803" pitchFamily="18" charset="0"/>
              </a:rPr>
              <a:t>BHA-II</a:t>
            </a:r>
          </a:p>
          <a:p>
            <a:r>
              <a:rPr lang="en-US" altLang="en-US" dirty="0" smtClean="0">
                <a:latin typeface="Garamond" panose="02020404030301010803" pitchFamily="18" charset="0"/>
              </a:rPr>
              <a:t>Substance abuse assessment and treatment</a:t>
            </a:r>
          </a:p>
        </p:txBody>
      </p:sp>
      <p:sp>
        <p:nvSpPr>
          <p:cNvPr id="6" name="Content Placeholder 9"/>
          <p:cNvSpPr txBox="1">
            <a:spLocks/>
          </p:cNvSpPr>
          <p:nvPr/>
        </p:nvSpPr>
        <p:spPr>
          <a:xfrm>
            <a:off x="4523362" y="1269466"/>
            <a:ext cx="4620638" cy="4997753"/>
          </a:xfrm>
          <a:prstGeom prst="rect">
            <a:avLst/>
          </a:prstGeom>
        </p:spPr>
        <p:txBody>
          <a:bodyPr>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buFont typeface="Arial" pitchFamily="34" charset="0"/>
              <a:buNone/>
              <a:defRPr/>
            </a:pPr>
            <a:r>
              <a:rPr lang="en-US" altLang="en-US" b="1" dirty="0" smtClean="0">
                <a:latin typeface="Garamond" panose="02020404030301010803" pitchFamily="18" charset="0"/>
              </a:rPr>
              <a:t>BHA-III</a:t>
            </a:r>
          </a:p>
          <a:p>
            <a:pPr>
              <a:defRPr/>
            </a:pPr>
            <a:r>
              <a:rPr lang="en-US" altLang="en-US" dirty="0" smtClean="0">
                <a:latin typeface="Garamond" panose="02020404030301010803" pitchFamily="18" charset="0"/>
              </a:rPr>
              <a:t>Rehabilitative services for clients with co-occurring disorders</a:t>
            </a:r>
          </a:p>
          <a:p>
            <a:pPr>
              <a:defRPr/>
            </a:pPr>
            <a:r>
              <a:rPr lang="en-US" altLang="en-US" dirty="0" smtClean="0">
                <a:latin typeface="Garamond" panose="02020404030301010803" pitchFamily="18" charset="0"/>
              </a:rPr>
              <a:t>Quality assurance case reviews</a:t>
            </a:r>
          </a:p>
          <a:p>
            <a:pPr>
              <a:defRPr/>
            </a:pPr>
            <a:endParaRPr lang="en-US" altLang="en-US" dirty="0" smtClean="0">
              <a:latin typeface="Garamond" panose="02020404030301010803" pitchFamily="18" charset="0"/>
            </a:endParaRPr>
          </a:p>
          <a:p>
            <a:pPr>
              <a:defRPr/>
            </a:pPr>
            <a:endParaRPr lang="en-US" altLang="en-US" dirty="0" smtClean="0">
              <a:latin typeface="Garamond" panose="02020404030301010803" pitchFamily="18" charset="0"/>
            </a:endParaRPr>
          </a:p>
          <a:p>
            <a:pPr marL="0" indent="0">
              <a:buFont typeface="Arial" pitchFamily="34" charset="0"/>
              <a:buNone/>
              <a:defRPr/>
            </a:pPr>
            <a:r>
              <a:rPr lang="en-US" altLang="en-US" b="1" dirty="0" smtClean="0">
                <a:latin typeface="Garamond" panose="02020404030301010803" pitchFamily="18" charset="0"/>
              </a:rPr>
              <a:t>BHP</a:t>
            </a:r>
          </a:p>
          <a:p>
            <a:pPr>
              <a:defRPr/>
            </a:pPr>
            <a:r>
              <a:rPr lang="en-US" altLang="en-US" dirty="0" smtClean="0">
                <a:latin typeface="Garamond" panose="02020404030301010803" pitchFamily="18" charset="0"/>
              </a:rPr>
              <a:t>Team leadership</a:t>
            </a:r>
          </a:p>
          <a:p>
            <a:pPr>
              <a:defRPr/>
            </a:pPr>
            <a:r>
              <a:rPr lang="en-US" altLang="en-US" dirty="0" smtClean="0">
                <a:latin typeface="Garamond" panose="02020404030301010803" pitchFamily="18" charset="0"/>
              </a:rPr>
              <a:t>Mentor/support BHA-I, II, </a:t>
            </a:r>
            <a:br>
              <a:rPr lang="en-US" altLang="en-US" dirty="0" smtClean="0">
                <a:latin typeface="Garamond" panose="02020404030301010803" pitchFamily="18" charset="0"/>
              </a:rPr>
            </a:br>
            <a:r>
              <a:rPr lang="en-US" altLang="en-US" dirty="0" smtClean="0">
                <a:latin typeface="Garamond" panose="02020404030301010803" pitchFamily="18" charset="0"/>
              </a:rPr>
              <a:t>and III</a:t>
            </a:r>
          </a:p>
          <a:p>
            <a:endParaRPr lang="en-US" dirty="0"/>
          </a:p>
        </p:txBody>
      </p:sp>
    </p:spTree>
    <p:extLst>
      <p:ext uri="{BB962C8B-B14F-4D97-AF65-F5344CB8AC3E}">
        <p14:creationId xmlns:p14="http://schemas.microsoft.com/office/powerpoint/2010/main" val="321851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858438"/>
            <a:ext cx="6781800" cy="984629"/>
          </a:xfrm>
        </p:spPr>
        <p:txBody>
          <a:bodyPr/>
          <a:lstStyle/>
          <a:p>
            <a:r>
              <a:rPr lang="en-US" dirty="0" smtClean="0"/>
              <a:t>More CHAP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1317220"/>
              </p:ext>
            </p:extLst>
          </p:nvPr>
        </p:nvGraphicFramePr>
        <p:xfrm>
          <a:off x="777240" y="706553"/>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542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05220" y="776690"/>
            <a:ext cx="7543800" cy="1524000"/>
          </a:xfrm>
        </p:spPr>
        <p:txBody>
          <a:bodyPr>
            <a:normAutofit/>
          </a:bodyPr>
          <a:lstStyle/>
          <a:p>
            <a:r>
              <a:rPr lang="en-US" sz="8800" b="1" dirty="0" smtClean="0">
                <a:solidFill>
                  <a:srgbClr val="0089BB"/>
                </a:solidFill>
                <a:latin typeface="Garamond" panose="02020404030301010803" pitchFamily="18" charset="0"/>
                <a:cs typeface="Museo Slab 500"/>
              </a:rPr>
              <a:t>QUESTIONS</a:t>
            </a:r>
            <a:endParaRPr lang="en-US" sz="8800" dirty="0"/>
          </a:p>
        </p:txBody>
      </p:sp>
      <p:sp>
        <p:nvSpPr>
          <p:cNvPr id="5" name="Subtitle 4"/>
          <p:cNvSpPr>
            <a:spLocks noGrp="1"/>
          </p:cNvSpPr>
          <p:nvPr>
            <p:ph type="subTitle" idx="1"/>
          </p:nvPr>
        </p:nvSpPr>
        <p:spPr>
          <a:xfrm>
            <a:off x="905220" y="3205907"/>
            <a:ext cx="7543800" cy="2831335"/>
          </a:xfrm>
        </p:spPr>
        <p:txBody>
          <a:bodyPr>
            <a:normAutofit fontScale="25000" lnSpcReduction="20000"/>
          </a:bodyPr>
          <a:lstStyle/>
          <a:p>
            <a:pPr lvl="0"/>
            <a:r>
              <a:rPr lang="en-US" sz="5600" b="1" dirty="0">
                <a:solidFill>
                  <a:srgbClr val="0089BB"/>
                </a:solidFill>
              </a:rPr>
              <a:t>CHAP Website – </a:t>
            </a:r>
            <a:r>
              <a:rPr lang="en-US" sz="5600" b="1" dirty="0" smtClean="0">
                <a:solidFill>
                  <a:srgbClr val="0089BB"/>
                </a:solidFill>
                <a:hlinkClick r:id="rId3"/>
              </a:rPr>
              <a:t>www.akchap.org</a:t>
            </a:r>
            <a:endParaRPr lang="en-US" sz="5600" b="1" dirty="0" smtClean="0">
              <a:solidFill>
                <a:srgbClr val="0089BB"/>
              </a:solidFill>
            </a:endParaRPr>
          </a:p>
          <a:p>
            <a:pPr lvl="0"/>
            <a:endParaRPr lang="en-US" sz="5600" b="1" dirty="0">
              <a:solidFill>
                <a:srgbClr val="0089BB"/>
              </a:solidFill>
            </a:endParaRPr>
          </a:p>
          <a:p>
            <a:pPr lvl="0"/>
            <a:r>
              <a:rPr lang="en-US" sz="5600" b="1" dirty="0" smtClean="0">
                <a:solidFill>
                  <a:srgbClr val="0089BB"/>
                </a:solidFill>
              </a:rPr>
              <a:t>Dr. Robert Onders</a:t>
            </a:r>
            <a:r>
              <a:rPr lang="en-US" sz="5600" b="1" dirty="0">
                <a:solidFill>
                  <a:srgbClr val="0089BB"/>
                </a:solidFill>
              </a:rPr>
              <a:t>, </a:t>
            </a:r>
            <a:r>
              <a:rPr lang="en-US" sz="5600" b="1" dirty="0" smtClean="0">
                <a:solidFill>
                  <a:srgbClr val="0089BB"/>
                </a:solidFill>
              </a:rPr>
              <a:t>- Overall questions related to the three Tribal Community Provider programs operated by ANTHC </a:t>
            </a:r>
            <a:r>
              <a:rPr lang="en-US" sz="5600" b="1" dirty="0" smtClean="0">
                <a:solidFill>
                  <a:srgbClr val="0089BB"/>
                </a:solidFill>
                <a:hlinkClick r:id="rId4"/>
              </a:rPr>
              <a:t>rponders@anthc.org</a:t>
            </a:r>
            <a:r>
              <a:rPr lang="en-US" sz="5600" b="1" dirty="0" smtClean="0">
                <a:solidFill>
                  <a:srgbClr val="0089BB"/>
                </a:solidFill>
              </a:rPr>
              <a:t> </a:t>
            </a:r>
          </a:p>
          <a:p>
            <a:pPr lvl="0"/>
            <a:endParaRPr lang="en-US" sz="5600" b="1" dirty="0" smtClean="0">
              <a:solidFill>
                <a:srgbClr val="0089BB"/>
              </a:solidFill>
            </a:endParaRPr>
          </a:p>
          <a:p>
            <a:pPr lvl="0"/>
            <a:r>
              <a:rPr lang="en-US" sz="5600" b="1" dirty="0" smtClean="0">
                <a:solidFill>
                  <a:srgbClr val="0089BB"/>
                </a:solidFill>
              </a:rPr>
              <a:t>Mary </a:t>
            </a:r>
            <a:r>
              <a:rPr lang="en-US" sz="5600" b="1" dirty="0">
                <a:solidFill>
                  <a:srgbClr val="0089BB"/>
                </a:solidFill>
              </a:rPr>
              <a:t>E Williard </a:t>
            </a:r>
            <a:r>
              <a:rPr lang="en-US" sz="5600" b="1" dirty="0" smtClean="0">
                <a:solidFill>
                  <a:srgbClr val="0089BB"/>
                </a:solidFill>
                <a:hlinkClick r:id="rId5"/>
              </a:rPr>
              <a:t>mewilliard@anthc.org</a:t>
            </a:r>
            <a:r>
              <a:rPr lang="en-US" sz="5600" b="1" dirty="0" smtClean="0">
                <a:solidFill>
                  <a:srgbClr val="0089BB"/>
                </a:solidFill>
              </a:rPr>
              <a:t>  </a:t>
            </a:r>
            <a:r>
              <a:rPr lang="en-US" sz="5600" b="1" dirty="0">
                <a:solidFill>
                  <a:srgbClr val="0089BB"/>
                </a:solidFill>
              </a:rPr>
              <a:t>DHA specific </a:t>
            </a:r>
            <a:r>
              <a:rPr lang="en-US" sz="5600" b="1" dirty="0" smtClean="0">
                <a:solidFill>
                  <a:srgbClr val="0089BB"/>
                </a:solidFill>
              </a:rPr>
              <a:t>questions</a:t>
            </a:r>
          </a:p>
          <a:p>
            <a:pPr lvl="0"/>
            <a:endParaRPr lang="en-US" sz="5600" b="1" dirty="0">
              <a:solidFill>
                <a:srgbClr val="0089BB"/>
              </a:solidFill>
            </a:endParaRPr>
          </a:p>
          <a:p>
            <a:pPr lvl="0"/>
            <a:r>
              <a:rPr lang="en-US" sz="5600" b="1" dirty="0">
                <a:solidFill>
                  <a:srgbClr val="0089BB"/>
                </a:solidFill>
              </a:rPr>
              <a:t>Baez, Laura </a:t>
            </a:r>
            <a:r>
              <a:rPr lang="en-US" sz="5600" b="1" dirty="0" smtClean="0">
                <a:solidFill>
                  <a:srgbClr val="0089BB"/>
                </a:solidFill>
                <a:hlinkClick r:id="rId6"/>
              </a:rPr>
              <a:t>lbaez@anthc.org</a:t>
            </a:r>
            <a:r>
              <a:rPr lang="en-US" sz="5600" b="1" dirty="0" smtClean="0">
                <a:solidFill>
                  <a:srgbClr val="0089BB"/>
                </a:solidFill>
              </a:rPr>
              <a:t>  </a:t>
            </a:r>
            <a:r>
              <a:rPr lang="en-US" sz="5600" b="1" dirty="0">
                <a:solidFill>
                  <a:srgbClr val="0089BB"/>
                </a:solidFill>
              </a:rPr>
              <a:t>BHA specific </a:t>
            </a:r>
            <a:r>
              <a:rPr lang="en-US" sz="5600" b="1" dirty="0" smtClean="0">
                <a:solidFill>
                  <a:srgbClr val="0089BB"/>
                </a:solidFill>
              </a:rPr>
              <a:t>questions</a:t>
            </a:r>
          </a:p>
          <a:p>
            <a:pPr lvl="0"/>
            <a:endParaRPr lang="en-US" sz="5600" b="1" dirty="0">
              <a:solidFill>
                <a:srgbClr val="0089BB"/>
              </a:solidFill>
            </a:endParaRPr>
          </a:p>
          <a:p>
            <a:pPr lvl="0"/>
            <a:r>
              <a:rPr lang="en-US" sz="5600" b="1" dirty="0">
                <a:solidFill>
                  <a:srgbClr val="0089BB"/>
                </a:solidFill>
              </a:rPr>
              <a:t>Victorie Heart (</a:t>
            </a:r>
            <a:r>
              <a:rPr lang="en-US" sz="5600" b="1" dirty="0" err="1">
                <a:solidFill>
                  <a:srgbClr val="0089BB"/>
                </a:solidFill>
              </a:rPr>
              <a:t>Torie</a:t>
            </a:r>
            <a:r>
              <a:rPr lang="en-US" sz="5600" b="1" dirty="0">
                <a:solidFill>
                  <a:srgbClr val="0089BB"/>
                </a:solidFill>
              </a:rPr>
              <a:t>) </a:t>
            </a:r>
            <a:r>
              <a:rPr lang="en-US" sz="5600" b="1" dirty="0" smtClean="0">
                <a:solidFill>
                  <a:srgbClr val="0089BB"/>
                </a:solidFill>
                <a:hlinkClick r:id="rId7"/>
              </a:rPr>
              <a:t>vheart@anthc.org</a:t>
            </a:r>
            <a:r>
              <a:rPr lang="en-US" sz="5600" b="1" dirty="0" smtClean="0">
                <a:solidFill>
                  <a:srgbClr val="0089BB"/>
                </a:solidFill>
              </a:rPr>
              <a:t>  </a:t>
            </a:r>
            <a:r>
              <a:rPr lang="en-US" sz="5600" b="1" dirty="0">
                <a:solidFill>
                  <a:srgbClr val="0089BB"/>
                </a:solidFill>
              </a:rPr>
              <a:t>CHA specific questions</a:t>
            </a:r>
          </a:p>
          <a:p>
            <a:pPr lvl="0"/>
            <a:endParaRPr lang="en-US" sz="4300" b="1" dirty="0" smtClean="0">
              <a:solidFill>
                <a:srgbClr val="0089BB"/>
              </a:solidFill>
            </a:endParaRPr>
          </a:p>
          <a:p>
            <a:pPr lvl="0"/>
            <a:endParaRPr lang="en-US" sz="4300" b="1" dirty="0">
              <a:solidFill>
                <a:srgbClr val="0089BB"/>
              </a:solidFill>
            </a:endParaRPr>
          </a:p>
        </p:txBody>
      </p:sp>
      <p:sp>
        <p:nvSpPr>
          <p:cNvPr id="2" name="TextBox 1"/>
          <p:cNvSpPr txBox="1"/>
          <p:nvPr/>
        </p:nvSpPr>
        <p:spPr>
          <a:xfrm>
            <a:off x="4677120" y="5365215"/>
            <a:ext cx="3921088" cy="1015663"/>
          </a:xfrm>
          <a:prstGeom prst="rect">
            <a:avLst/>
          </a:prstGeom>
          <a:noFill/>
        </p:spPr>
        <p:txBody>
          <a:bodyPr wrap="square" rtlCol="0">
            <a:spAutoFit/>
          </a:bodyPr>
          <a:lstStyle/>
          <a:p>
            <a:pPr lvl="0"/>
            <a:r>
              <a:rPr lang="en-US" sz="1200" b="1" dirty="0">
                <a:solidFill>
                  <a:srgbClr val="0089BB"/>
                </a:solidFill>
              </a:rPr>
              <a:t>Christina Peters</a:t>
            </a:r>
          </a:p>
          <a:p>
            <a:pPr lvl="0"/>
            <a:r>
              <a:rPr lang="en-US" sz="1200" b="1" dirty="0">
                <a:solidFill>
                  <a:srgbClr val="0089BB"/>
                </a:solidFill>
              </a:rPr>
              <a:t>Native Dental Therapy Initiative Project Director</a:t>
            </a:r>
          </a:p>
          <a:p>
            <a:pPr lvl="0"/>
            <a:r>
              <a:rPr lang="en-US" sz="1200" b="1" dirty="0">
                <a:solidFill>
                  <a:srgbClr val="0089BB"/>
                </a:solidFill>
              </a:rPr>
              <a:t>Northwest Portland Area Indian Health Board</a:t>
            </a:r>
          </a:p>
          <a:p>
            <a:pPr lvl="0"/>
            <a:r>
              <a:rPr lang="en-US" sz="1200" b="1" dirty="0">
                <a:solidFill>
                  <a:srgbClr val="0089BB"/>
                </a:solidFill>
                <a:hlinkClick r:id="rId8"/>
              </a:rPr>
              <a:t>cpeters@npaihb.org</a:t>
            </a:r>
            <a:r>
              <a:rPr lang="en-US" sz="1200" b="1" dirty="0">
                <a:solidFill>
                  <a:srgbClr val="0089BB"/>
                </a:solidFill>
              </a:rPr>
              <a:t> 206.349.4364</a:t>
            </a:r>
          </a:p>
          <a:p>
            <a:endParaRPr lang="en-US" sz="1200" dirty="0"/>
          </a:p>
        </p:txBody>
      </p:sp>
    </p:spTree>
    <p:extLst>
      <p:ext uri="{BB962C8B-B14F-4D97-AF65-F5344CB8AC3E}">
        <p14:creationId xmlns:p14="http://schemas.microsoft.com/office/powerpoint/2010/main" val="27472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THC Logo Slide Revers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45808"/>
          </a:xfrm>
          <a:prstGeom prst="rect">
            <a:avLst/>
          </a:prstGeom>
        </p:spPr>
      </p:pic>
    </p:spTree>
    <p:extLst>
      <p:ext uri="{BB962C8B-B14F-4D97-AF65-F5344CB8AC3E}">
        <p14:creationId xmlns:p14="http://schemas.microsoft.com/office/powerpoint/2010/main" val="1738176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212" y="466450"/>
            <a:ext cx="7266398" cy="995646"/>
          </a:xfrm>
        </p:spPr>
        <p:txBody>
          <a:bodyPr>
            <a:normAutofit fontScale="90000"/>
          </a:bodyPr>
          <a:lstStyle/>
          <a:p>
            <a:pPr algn="l"/>
            <a:r>
              <a:rPr lang="en-US" b="1" dirty="0" smtClean="0">
                <a:solidFill>
                  <a:srgbClr val="0089BB"/>
                </a:solidFill>
                <a:latin typeface="Garamond" panose="02020404030301010803" pitchFamily="18" charset="0"/>
                <a:cs typeface="Museo Slab 500"/>
              </a:rPr>
              <a:t>CHAP Certification Board</a:t>
            </a:r>
            <a:endParaRPr lang="en-US"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378823" y="1407012"/>
            <a:ext cx="8765177" cy="4541652"/>
          </a:xfrm>
        </p:spPr>
        <p:txBody>
          <a:bodyPr>
            <a:normAutofit fontScale="62500" lnSpcReduction="20000"/>
          </a:bodyPr>
          <a:lstStyle/>
          <a:p>
            <a:pPr marL="0" indent="0">
              <a:lnSpc>
                <a:spcPct val="80000"/>
              </a:lnSpc>
              <a:buClr>
                <a:schemeClr val="tx2"/>
              </a:buClr>
              <a:buNone/>
            </a:pPr>
            <a:endParaRPr lang="en-US" sz="2600" b="1" dirty="0">
              <a:solidFill>
                <a:srgbClr val="0089BB"/>
              </a:solidFill>
            </a:endParaRPr>
          </a:p>
          <a:p>
            <a:pPr marL="571500" lvl="1" indent="-571500">
              <a:lnSpc>
                <a:spcPct val="80000"/>
              </a:lnSpc>
              <a:buClr>
                <a:schemeClr val="tx2"/>
              </a:buClr>
              <a:buFont typeface="Wingdings" panose="05000000000000000000" pitchFamily="2" charset="2"/>
              <a:buChar char="v"/>
            </a:pPr>
            <a:r>
              <a:rPr lang="en-US" sz="4500" b="1" dirty="0" smtClean="0">
                <a:solidFill>
                  <a:srgbClr val="0089BB"/>
                </a:solidFill>
                <a:latin typeface="Garamond" panose="02020404030301010803" pitchFamily="18" charset="0"/>
              </a:rPr>
              <a:t>Es</a:t>
            </a:r>
            <a:r>
              <a:rPr lang="en-US" sz="5100" b="1" dirty="0" smtClean="0">
                <a:solidFill>
                  <a:srgbClr val="0089BB"/>
                </a:solidFill>
                <a:latin typeface="Garamond" panose="02020404030301010803" pitchFamily="18" charset="0"/>
              </a:rPr>
              <a:t>tablished in 1998</a:t>
            </a:r>
          </a:p>
          <a:p>
            <a:pPr marL="571500" lvl="1" indent="-571500">
              <a:lnSpc>
                <a:spcPct val="80000"/>
              </a:lnSpc>
              <a:buClr>
                <a:schemeClr val="tx2"/>
              </a:buClr>
              <a:buFont typeface="Wingdings" panose="05000000000000000000" pitchFamily="2" charset="2"/>
              <a:buChar char="v"/>
            </a:pPr>
            <a:endParaRPr lang="en-US" sz="4000" b="1" dirty="0">
              <a:solidFill>
                <a:srgbClr val="0089BB"/>
              </a:solidFill>
              <a:latin typeface="Garamond" panose="02020404030301010803" pitchFamily="18" charset="0"/>
            </a:endParaRPr>
          </a:p>
          <a:p>
            <a:pPr marL="571500" lvl="1" indent="-571500">
              <a:lnSpc>
                <a:spcPct val="80000"/>
              </a:lnSpc>
              <a:buClr>
                <a:schemeClr val="tx2"/>
              </a:buClr>
              <a:buFont typeface="Wingdings" panose="05000000000000000000" pitchFamily="2" charset="2"/>
              <a:buChar char="v"/>
            </a:pPr>
            <a:r>
              <a:rPr lang="en-US" sz="4500" b="1" dirty="0" smtClean="0">
                <a:solidFill>
                  <a:srgbClr val="0089BB"/>
                </a:solidFill>
                <a:latin typeface="Garamond" panose="02020404030301010803" pitchFamily="18" charset="0"/>
              </a:rPr>
              <a:t>Federal </a:t>
            </a:r>
            <a:r>
              <a:rPr lang="en-US" sz="4500" b="1" dirty="0">
                <a:solidFill>
                  <a:srgbClr val="0089BB"/>
                </a:solidFill>
                <a:latin typeface="Garamond" panose="02020404030301010803" pitchFamily="18" charset="0"/>
              </a:rPr>
              <a:t>Authority, 12 members</a:t>
            </a:r>
            <a:r>
              <a:rPr lang="en-US" sz="4000" b="1" dirty="0">
                <a:solidFill>
                  <a:srgbClr val="0089BB"/>
                </a:solidFill>
                <a:latin typeface="Garamond" panose="02020404030301010803" pitchFamily="18" charset="0"/>
              </a:rPr>
              <a:t> </a:t>
            </a:r>
            <a:endParaRPr lang="en-US" sz="4000" b="1" dirty="0" smtClean="0">
              <a:solidFill>
                <a:srgbClr val="0089BB"/>
              </a:solidFill>
              <a:latin typeface="Garamond" panose="02020404030301010803" pitchFamily="18" charset="0"/>
            </a:endParaRPr>
          </a:p>
          <a:p>
            <a:pPr marL="571500" lvl="1" indent="-571500">
              <a:lnSpc>
                <a:spcPct val="80000"/>
              </a:lnSpc>
              <a:buClr>
                <a:schemeClr val="tx2"/>
              </a:buClr>
              <a:buFont typeface="Wingdings" panose="05000000000000000000" pitchFamily="2" charset="2"/>
              <a:buChar char="v"/>
            </a:pPr>
            <a:endParaRPr lang="en-US" sz="4000" b="1" dirty="0">
              <a:solidFill>
                <a:srgbClr val="0089BB"/>
              </a:solidFill>
              <a:latin typeface="Garamond" panose="02020404030301010803" pitchFamily="18" charset="0"/>
            </a:endParaRPr>
          </a:p>
          <a:p>
            <a:pPr>
              <a:lnSpc>
                <a:spcPct val="80000"/>
              </a:lnSpc>
              <a:buClr>
                <a:schemeClr val="tx2"/>
              </a:buClr>
              <a:buFont typeface="Wingdings" panose="05000000000000000000" pitchFamily="2" charset="2"/>
              <a:buChar char="v"/>
            </a:pPr>
            <a:r>
              <a:rPr lang="en-US" sz="5100" b="1" dirty="0" smtClean="0">
                <a:solidFill>
                  <a:srgbClr val="0089BB"/>
                </a:solidFill>
                <a:latin typeface="Garamond" panose="02020404030301010803" pitchFamily="18" charset="0"/>
              </a:rPr>
              <a:t>   </a:t>
            </a:r>
            <a:r>
              <a:rPr lang="en-US" sz="4500" b="1" dirty="0" smtClean="0">
                <a:solidFill>
                  <a:srgbClr val="0089BB"/>
                </a:solidFill>
                <a:latin typeface="Garamond" panose="02020404030301010803" pitchFamily="18" charset="0"/>
              </a:rPr>
              <a:t>Standards and Procedures</a:t>
            </a:r>
          </a:p>
          <a:p>
            <a:pPr marL="1141412" lvl="3" indent="-457200">
              <a:lnSpc>
                <a:spcPct val="80000"/>
              </a:lnSpc>
              <a:buClr>
                <a:schemeClr val="tx2"/>
              </a:buClr>
              <a:buSzPct val="70000"/>
              <a:buFont typeface="Wingdings" panose="05000000000000000000" pitchFamily="2" charset="2"/>
              <a:buChar char="§"/>
            </a:pPr>
            <a:r>
              <a:rPr lang="en-US" sz="4600" dirty="0" smtClean="0">
                <a:solidFill>
                  <a:srgbClr val="0089BB"/>
                </a:solidFill>
                <a:latin typeface="Garamond" panose="02020404030301010803" pitchFamily="18" charset="0"/>
              </a:rPr>
              <a:t>Individuals, Training Centers, Curricula</a:t>
            </a:r>
            <a:endParaRPr lang="en-US" sz="4600" dirty="0">
              <a:solidFill>
                <a:srgbClr val="0089BB"/>
              </a:solidFill>
              <a:latin typeface="Garamond" panose="02020404030301010803" pitchFamily="18" charset="0"/>
            </a:endParaRPr>
          </a:p>
          <a:p>
            <a:pPr>
              <a:lnSpc>
                <a:spcPct val="80000"/>
              </a:lnSpc>
              <a:buClr>
                <a:schemeClr val="tx2"/>
              </a:buClr>
              <a:buFont typeface="Wingdings" panose="05000000000000000000" pitchFamily="2" charset="2"/>
              <a:buChar char="v"/>
            </a:pPr>
            <a:endParaRPr lang="en-US" sz="4000" dirty="0">
              <a:solidFill>
                <a:srgbClr val="0089BB"/>
              </a:solidFill>
              <a:latin typeface="Garamond" panose="02020404030301010803" pitchFamily="18" charset="0"/>
            </a:endParaRPr>
          </a:p>
          <a:p>
            <a:pPr>
              <a:lnSpc>
                <a:spcPct val="80000"/>
              </a:lnSpc>
              <a:buClr>
                <a:schemeClr val="tx2"/>
              </a:buClr>
              <a:buFont typeface="Wingdings" panose="05000000000000000000" pitchFamily="2" charset="2"/>
              <a:buChar char="v"/>
            </a:pPr>
            <a:r>
              <a:rPr lang="en-US" sz="4000" b="1" dirty="0" smtClean="0">
                <a:solidFill>
                  <a:srgbClr val="0089BB"/>
                </a:solidFill>
                <a:latin typeface="Garamond" panose="02020404030301010803" pitchFamily="18" charset="0"/>
              </a:rPr>
              <a:t>   </a:t>
            </a:r>
            <a:r>
              <a:rPr lang="en-US" sz="4500" b="1" dirty="0" smtClean="0">
                <a:solidFill>
                  <a:srgbClr val="0089BB"/>
                </a:solidFill>
                <a:latin typeface="Garamond" panose="02020404030301010803" pitchFamily="18" charset="0"/>
              </a:rPr>
              <a:t>489 </a:t>
            </a:r>
            <a:r>
              <a:rPr lang="en-US" sz="4500" b="1" dirty="0">
                <a:solidFill>
                  <a:srgbClr val="0089BB"/>
                </a:solidFill>
                <a:latin typeface="Garamond" panose="02020404030301010803" pitchFamily="18" charset="0"/>
              </a:rPr>
              <a:t>individuals certified</a:t>
            </a:r>
            <a:endParaRPr lang="en-US" sz="5100" b="1" dirty="0">
              <a:solidFill>
                <a:srgbClr val="0089BB"/>
              </a:solidFill>
              <a:latin typeface="Garamond" panose="02020404030301010803" pitchFamily="18" charset="0"/>
            </a:endParaRPr>
          </a:p>
          <a:p>
            <a:pPr marL="1195387" lvl="3" indent="-457200">
              <a:lnSpc>
                <a:spcPct val="80000"/>
              </a:lnSpc>
              <a:spcAft>
                <a:spcPts val="1000"/>
              </a:spcAft>
              <a:buClr>
                <a:schemeClr val="tx2"/>
              </a:buClr>
              <a:buSzPct val="70000"/>
              <a:buFont typeface="Wingdings" panose="05000000000000000000" pitchFamily="2" charset="2"/>
              <a:buChar char="§"/>
            </a:pPr>
            <a:r>
              <a:rPr lang="en-US" sz="4000" dirty="0" smtClean="0">
                <a:solidFill>
                  <a:srgbClr val="0089BB"/>
                </a:solidFill>
                <a:latin typeface="Garamond" panose="02020404030301010803" pitchFamily="18" charset="0"/>
              </a:rPr>
              <a:t>405 Community Health Aides </a:t>
            </a:r>
          </a:p>
          <a:p>
            <a:pPr marL="1195387" lvl="3" indent="-457200">
              <a:lnSpc>
                <a:spcPct val="80000"/>
              </a:lnSpc>
              <a:spcAft>
                <a:spcPts val="1000"/>
              </a:spcAft>
              <a:buClr>
                <a:schemeClr val="tx2"/>
              </a:buClr>
              <a:buSzPct val="70000"/>
              <a:buFont typeface="Wingdings" panose="05000000000000000000" pitchFamily="2" charset="2"/>
              <a:buChar char="§"/>
            </a:pPr>
            <a:r>
              <a:rPr lang="en-US" sz="4000" dirty="0" smtClean="0">
                <a:solidFill>
                  <a:srgbClr val="0089BB"/>
                </a:solidFill>
                <a:latin typeface="Garamond" panose="02020404030301010803" pitchFamily="18" charset="0"/>
              </a:rPr>
              <a:t>52 </a:t>
            </a:r>
            <a:r>
              <a:rPr lang="en-US" sz="4000" dirty="0">
                <a:solidFill>
                  <a:srgbClr val="0089BB"/>
                </a:solidFill>
                <a:latin typeface="Garamond" panose="02020404030301010803" pitchFamily="18" charset="0"/>
              </a:rPr>
              <a:t>Dental Health Aides </a:t>
            </a:r>
            <a:endParaRPr lang="en-US" sz="4000" dirty="0" smtClean="0">
              <a:solidFill>
                <a:srgbClr val="0089BB"/>
              </a:solidFill>
              <a:latin typeface="Garamond" panose="02020404030301010803" pitchFamily="18" charset="0"/>
            </a:endParaRPr>
          </a:p>
          <a:p>
            <a:pPr marL="1195387" lvl="3" indent="-457200">
              <a:lnSpc>
                <a:spcPct val="80000"/>
              </a:lnSpc>
              <a:buClr>
                <a:schemeClr val="tx2"/>
              </a:buClr>
              <a:buSzPct val="70000"/>
              <a:buFont typeface="Wingdings" panose="05000000000000000000" pitchFamily="2" charset="2"/>
              <a:buChar char="§"/>
            </a:pPr>
            <a:r>
              <a:rPr lang="en-US" sz="4000" dirty="0" smtClean="0">
                <a:solidFill>
                  <a:srgbClr val="0089BB"/>
                </a:solidFill>
                <a:latin typeface="Garamond" panose="02020404030301010803" pitchFamily="18" charset="0"/>
              </a:rPr>
              <a:t>32 </a:t>
            </a:r>
            <a:r>
              <a:rPr lang="en-US" sz="4000" dirty="0">
                <a:solidFill>
                  <a:srgbClr val="0089BB"/>
                </a:solidFill>
                <a:latin typeface="Garamond" panose="02020404030301010803" pitchFamily="18" charset="0"/>
              </a:rPr>
              <a:t>Behavioral Health Aides </a:t>
            </a:r>
            <a:endParaRPr lang="en-US" sz="4000" dirty="0" smtClean="0">
              <a:solidFill>
                <a:srgbClr val="0089BB"/>
              </a:solidFill>
              <a:latin typeface="Garamond" panose="02020404030301010803" pitchFamily="18" charset="0"/>
            </a:endParaRPr>
          </a:p>
          <a:p>
            <a:pPr marL="0" indent="0">
              <a:buNone/>
            </a:pPr>
            <a:endParaRPr lang="en-US" dirty="0"/>
          </a:p>
        </p:txBody>
      </p:sp>
    </p:spTree>
    <p:extLst>
      <p:ext uri="{BB962C8B-B14F-4D97-AF65-F5344CB8AC3E}">
        <p14:creationId xmlns:p14="http://schemas.microsoft.com/office/powerpoint/2010/main" val="143265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399" y="132202"/>
            <a:ext cx="6781800" cy="984629"/>
          </a:xfrm>
        </p:spPr>
        <p:txBody>
          <a:bodyPr>
            <a:normAutofit fontScale="90000"/>
          </a:bodyPr>
          <a:lstStyle/>
          <a:p>
            <a:pPr algn="l"/>
            <a:r>
              <a:rPr lang="en-US" b="1" dirty="0" smtClean="0">
                <a:solidFill>
                  <a:srgbClr val="0089BB"/>
                </a:solidFill>
                <a:latin typeface="Garamond" panose="02020404030301010803" pitchFamily="18" charset="0"/>
              </a:rPr>
              <a:t>CHAPCB Membership</a:t>
            </a:r>
            <a:endParaRPr lang="en-US"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778697" y="1116831"/>
            <a:ext cx="8025205" cy="4966642"/>
          </a:xfrm>
        </p:spPr>
        <p:txBody>
          <a:bodyPr>
            <a:normAutofit fontScale="77500" lnSpcReduction="20000"/>
          </a:bodyPr>
          <a:lstStyle/>
          <a:p>
            <a:pPr marL="0" indent="0">
              <a:buNone/>
            </a:pPr>
            <a:r>
              <a:rPr lang="en-US" sz="3800" dirty="0" smtClean="0">
                <a:solidFill>
                  <a:srgbClr val="0089BB"/>
                </a:solidFill>
                <a:latin typeface="Garamond" panose="02020404030301010803" pitchFamily="18" charset="0"/>
              </a:rPr>
              <a:t>12 Positions, representing:</a:t>
            </a:r>
          </a:p>
          <a:p>
            <a:pPr>
              <a:buFont typeface="Wingdings" pitchFamily="2" charset="2"/>
              <a:buChar char="§"/>
            </a:pPr>
            <a:r>
              <a:rPr lang="en-US" sz="3800" dirty="0" smtClean="0">
                <a:solidFill>
                  <a:srgbClr val="0089BB"/>
                </a:solidFill>
                <a:latin typeface="Garamond" panose="02020404030301010803" pitchFamily="18" charset="0"/>
              </a:rPr>
              <a:t>	Each region with a CHA Training Center (4)</a:t>
            </a:r>
          </a:p>
          <a:p>
            <a:pPr>
              <a:buFont typeface="Wingdings" pitchFamily="2" charset="2"/>
              <a:buChar char="§"/>
            </a:pPr>
            <a:r>
              <a:rPr lang="en-US" sz="3800" dirty="0" smtClean="0">
                <a:solidFill>
                  <a:srgbClr val="0089BB"/>
                </a:solidFill>
                <a:latin typeface="Garamond" panose="02020404030301010803" pitchFamily="18" charset="0"/>
              </a:rPr>
              <a:t>	CHA </a:t>
            </a:r>
            <a:r>
              <a:rPr lang="en-US" sz="3800" dirty="0">
                <a:solidFill>
                  <a:srgbClr val="0089BB"/>
                </a:solidFill>
                <a:latin typeface="Garamond" panose="02020404030301010803" pitchFamily="18" charset="0"/>
              </a:rPr>
              <a:t>Training </a:t>
            </a:r>
            <a:r>
              <a:rPr lang="en-US" sz="3800" dirty="0" smtClean="0">
                <a:solidFill>
                  <a:srgbClr val="0089BB"/>
                </a:solidFill>
                <a:latin typeface="Garamond" panose="02020404030301010803" pitchFamily="18" charset="0"/>
              </a:rPr>
              <a:t>Centers (1)</a:t>
            </a:r>
          </a:p>
          <a:p>
            <a:pPr>
              <a:buFont typeface="Wingdings" pitchFamily="2" charset="2"/>
              <a:buChar char="§"/>
            </a:pPr>
            <a:r>
              <a:rPr lang="en-US" sz="3800" dirty="0">
                <a:solidFill>
                  <a:srgbClr val="0089BB"/>
                </a:solidFill>
                <a:latin typeface="Garamond" panose="02020404030301010803" pitchFamily="18" charset="0"/>
              </a:rPr>
              <a:t>	</a:t>
            </a:r>
            <a:r>
              <a:rPr lang="en-US" sz="3800" dirty="0" smtClean="0">
                <a:solidFill>
                  <a:srgbClr val="0089BB"/>
                </a:solidFill>
                <a:latin typeface="Garamond" panose="02020404030301010803" pitchFamily="18" charset="0"/>
              </a:rPr>
              <a:t>CHAP Directors’ Association (1)</a:t>
            </a:r>
          </a:p>
          <a:p>
            <a:pPr>
              <a:buFont typeface="Wingdings" pitchFamily="2" charset="2"/>
              <a:buChar char="§"/>
            </a:pPr>
            <a:r>
              <a:rPr lang="en-US" sz="3800" dirty="0" smtClean="0">
                <a:solidFill>
                  <a:srgbClr val="0089BB"/>
                </a:solidFill>
                <a:latin typeface="Garamond" panose="02020404030301010803" pitchFamily="18" charset="0"/>
              </a:rPr>
              <a:t>	CHA Association (1)</a:t>
            </a:r>
          </a:p>
          <a:p>
            <a:pPr>
              <a:buFont typeface="Wingdings" pitchFamily="2" charset="2"/>
              <a:buChar char="§"/>
            </a:pPr>
            <a:r>
              <a:rPr lang="en-US" sz="3800" dirty="0" smtClean="0">
                <a:solidFill>
                  <a:srgbClr val="0089BB"/>
                </a:solidFill>
                <a:latin typeface="Garamond" panose="02020404030301010803" pitchFamily="18" charset="0"/>
              </a:rPr>
              <a:t>  	Medical Director (1)</a:t>
            </a:r>
          </a:p>
          <a:p>
            <a:pPr>
              <a:buFont typeface="Wingdings" pitchFamily="2" charset="2"/>
              <a:buChar char="§"/>
            </a:pPr>
            <a:r>
              <a:rPr lang="en-US" sz="3800" dirty="0" smtClean="0">
                <a:solidFill>
                  <a:srgbClr val="0089BB"/>
                </a:solidFill>
                <a:latin typeface="Garamond" panose="02020404030301010803" pitchFamily="18" charset="0"/>
              </a:rPr>
              <a:t>	Federal </a:t>
            </a:r>
            <a:r>
              <a:rPr lang="en-US" sz="3300" dirty="0">
                <a:solidFill>
                  <a:srgbClr val="0089BB"/>
                </a:solidFill>
                <a:latin typeface="Garamond" panose="02020404030301010803" pitchFamily="18" charset="0"/>
              </a:rPr>
              <a:t>[</a:t>
            </a:r>
            <a:r>
              <a:rPr lang="en-US" sz="3300" dirty="0" smtClean="0">
                <a:solidFill>
                  <a:srgbClr val="0089BB"/>
                </a:solidFill>
                <a:latin typeface="Garamond" panose="02020404030301010803" pitchFamily="18" charset="0"/>
              </a:rPr>
              <a:t>Alaska Area Native Health Service] (1) </a:t>
            </a:r>
          </a:p>
          <a:p>
            <a:pPr>
              <a:buFont typeface="Wingdings" pitchFamily="2" charset="2"/>
              <a:buChar char="§"/>
            </a:pPr>
            <a:r>
              <a:rPr lang="en-US" sz="3800" dirty="0">
                <a:solidFill>
                  <a:srgbClr val="0089BB"/>
                </a:solidFill>
                <a:latin typeface="Garamond" panose="02020404030301010803" pitchFamily="18" charset="0"/>
              </a:rPr>
              <a:t>	</a:t>
            </a:r>
            <a:r>
              <a:rPr lang="en-US" sz="3800" dirty="0" smtClean="0">
                <a:solidFill>
                  <a:srgbClr val="0089BB"/>
                </a:solidFill>
                <a:latin typeface="Garamond" panose="02020404030301010803" pitchFamily="18" charset="0"/>
              </a:rPr>
              <a:t>State of Alaska (1)</a:t>
            </a:r>
          </a:p>
          <a:p>
            <a:pPr>
              <a:buFont typeface="Wingdings" pitchFamily="2" charset="2"/>
              <a:buChar char="§"/>
            </a:pPr>
            <a:r>
              <a:rPr lang="en-US" sz="3800" dirty="0">
                <a:solidFill>
                  <a:srgbClr val="0089BB"/>
                </a:solidFill>
                <a:latin typeface="Garamond" panose="02020404030301010803" pitchFamily="18" charset="0"/>
              </a:rPr>
              <a:t>	</a:t>
            </a:r>
            <a:r>
              <a:rPr lang="en-US" sz="3800" dirty="0" smtClean="0">
                <a:solidFill>
                  <a:srgbClr val="0089BB"/>
                </a:solidFill>
                <a:latin typeface="Garamond" panose="02020404030301010803" pitchFamily="18" charset="0"/>
              </a:rPr>
              <a:t>Dental Health (1)</a:t>
            </a:r>
          </a:p>
          <a:p>
            <a:pPr>
              <a:buFont typeface="Wingdings" pitchFamily="2" charset="2"/>
              <a:buChar char="§"/>
            </a:pPr>
            <a:r>
              <a:rPr lang="en-US" sz="3800" dirty="0">
                <a:solidFill>
                  <a:srgbClr val="0089BB"/>
                </a:solidFill>
                <a:latin typeface="Garamond" panose="02020404030301010803" pitchFamily="18" charset="0"/>
              </a:rPr>
              <a:t>	</a:t>
            </a:r>
            <a:r>
              <a:rPr lang="en-US" sz="3800" dirty="0" smtClean="0">
                <a:solidFill>
                  <a:srgbClr val="0089BB"/>
                </a:solidFill>
                <a:latin typeface="Garamond" panose="02020404030301010803" pitchFamily="18" charset="0"/>
              </a:rPr>
              <a:t>Behavioral </a:t>
            </a:r>
            <a:r>
              <a:rPr lang="en-US" sz="3800" dirty="0">
                <a:solidFill>
                  <a:srgbClr val="0089BB"/>
                </a:solidFill>
                <a:latin typeface="Garamond" panose="02020404030301010803" pitchFamily="18" charset="0"/>
              </a:rPr>
              <a:t>Health </a:t>
            </a:r>
            <a:r>
              <a:rPr lang="en-US" sz="3800" dirty="0" smtClean="0">
                <a:solidFill>
                  <a:srgbClr val="0089BB"/>
                </a:solidFill>
                <a:latin typeface="Garamond" panose="02020404030301010803" pitchFamily="18" charset="0"/>
              </a:rPr>
              <a:t>(1)</a:t>
            </a:r>
            <a:r>
              <a:rPr lang="en-US" dirty="0" smtClean="0">
                <a:solidFill>
                  <a:srgbClr val="0089BB"/>
                </a:solidFill>
              </a:rPr>
              <a:t>	</a:t>
            </a:r>
          </a:p>
          <a:p>
            <a:pPr marL="0" indent="0">
              <a:buNone/>
            </a:pPr>
            <a:r>
              <a:rPr lang="en-US" dirty="0">
                <a:solidFill>
                  <a:srgbClr val="0089BB"/>
                </a:solidFill>
              </a:rPr>
              <a:t>  </a:t>
            </a:r>
          </a:p>
        </p:txBody>
      </p:sp>
    </p:spTree>
    <p:extLst>
      <p:ext uri="{BB962C8B-B14F-4D97-AF65-F5344CB8AC3E}">
        <p14:creationId xmlns:p14="http://schemas.microsoft.com/office/powerpoint/2010/main" val="65358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61971"/>
            <a:ext cx="6781800" cy="1039714"/>
          </a:xfrm>
        </p:spPr>
        <p:txBody>
          <a:bodyPr/>
          <a:lstStyle/>
          <a:p>
            <a:pPr algn="l"/>
            <a:r>
              <a:rPr lang="en-US" b="1" dirty="0" smtClean="0">
                <a:solidFill>
                  <a:srgbClr val="0089BB"/>
                </a:solidFill>
                <a:latin typeface="Garamond" panose="02020404030301010803" pitchFamily="18" charset="0"/>
              </a:rPr>
              <a:t>CHAPCB Operations</a:t>
            </a:r>
            <a:endParaRPr lang="en-US"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761999" y="1852528"/>
            <a:ext cx="7543800" cy="3886200"/>
          </a:xfrm>
        </p:spPr>
        <p:txBody>
          <a:bodyPr>
            <a:normAutofit/>
          </a:bodyPr>
          <a:lstStyle/>
          <a:p>
            <a:pPr>
              <a:buFont typeface="Wingdings" pitchFamily="2" charset="2"/>
              <a:buChar char="§"/>
            </a:pPr>
            <a:r>
              <a:rPr lang="en-US" dirty="0" smtClean="0">
                <a:solidFill>
                  <a:srgbClr val="0089BB"/>
                </a:solidFill>
                <a:latin typeface="Garamond" panose="02020404030301010803" pitchFamily="18" charset="0"/>
              </a:rPr>
              <a:t>Ongoing review of applications &amp; granting </a:t>
            </a:r>
            <a:r>
              <a:rPr lang="en-US" dirty="0">
                <a:solidFill>
                  <a:srgbClr val="0089BB"/>
                </a:solidFill>
                <a:latin typeface="Garamond" panose="02020404030301010803" pitchFamily="18" charset="0"/>
              </a:rPr>
              <a:t>provisional </a:t>
            </a:r>
            <a:r>
              <a:rPr lang="en-US" dirty="0" smtClean="0">
                <a:solidFill>
                  <a:srgbClr val="0089BB"/>
                </a:solidFill>
                <a:latin typeface="Garamond" panose="02020404030301010803" pitchFamily="18" charset="0"/>
              </a:rPr>
              <a:t>certification</a:t>
            </a:r>
          </a:p>
          <a:p>
            <a:pPr>
              <a:buFont typeface="Wingdings" pitchFamily="2" charset="2"/>
              <a:buChar char="§"/>
            </a:pPr>
            <a:r>
              <a:rPr lang="en-US" dirty="0">
                <a:solidFill>
                  <a:srgbClr val="0089BB"/>
                </a:solidFill>
                <a:latin typeface="Garamond" panose="02020404030301010803" pitchFamily="18" charset="0"/>
              </a:rPr>
              <a:t>Maintain database and applicant </a:t>
            </a:r>
            <a:r>
              <a:rPr lang="en-US" dirty="0" smtClean="0">
                <a:solidFill>
                  <a:srgbClr val="0089BB"/>
                </a:solidFill>
                <a:latin typeface="Garamond" panose="02020404030301010803" pitchFamily="18" charset="0"/>
              </a:rPr>
              <a:t>files</a:t>
            </a:r>
          </a:p>
          <a:p>
            <a:pPr>
              <a:buFont typeface="Wingdings" pitchFamily="2" charset="2"/>
              <a:buChar char="§"/>
            </a:pPr>
            <a:r>
              <a:rPr lang="en-US" dirty="0" smtClean="0">
                <a:solidFill>
                  <a:srgbClr val="0089BB"/>
                </a:solidFill>
                <a:latin typeface="Garamond" panose="02020404030301010803" pitchFamily="18" charset="0"/>
              </a:rPr>
              <a:t>Facilitate 3 Board meetings per year</a:t>
            </a:r>
          </a:p>
          <a:p>
            <a:pPr>
              <a:buFont typeface="Wingdings" pitchFamily="2" charset="2"/>
              <a:buChar char="§"/>
            </a:pPr>
            <a:r>
              <a:rPr lang="en-US" dirty="0" smtClean="0">
                <a:solidFill>
                  <a:srgbClr val="0089BB"/>
                </a:solidFill>
                <a:latin typeface="Garamond" panose="02020404030301010803" pitchFamily="18" charset="0"/>
              </a:rPr>
              <a:t>Travel and support for Board Members</a:t>
            </a:r>
          </a:p>
          <a:p>
            <a:pPr>
              <a:buFont typeface="Wingdings" pitchFamily="2" charset="2"/>
              <a:buChar char="§"/>
            </a:pPr>
            <a:r>
              <a:rPr lang="en-US" dirty="0" smtClean="0">
                <a:solidFill>
                  <a:srgbClr val="0089BB"/>
                </a:solidFill>
                <a:latin typeface="Garamond" panose="02020404030301010803" pitchFamily="18" charset="0"/>
              </a:rPr>
              <a:t>Billing, budget projection &amp; reconciliation</a:t>
            </a:r>
          </a:p>
          <a:p>
            <a:pPr>
              <a:buFont typeface="Wingdings" pitchFamily="2" charset="2"/>
              <a:buChar char="§"/>
            </a:pPr>
            <a:r>
              <a:rPr lang="en-US" dirty="0" smtClean="0">
                <a:solidFill>
                  <a:srgbClr val="0089BB"/>
                </a:solidFill>
                <a:latin typeface="Garamond" panose="02020404030301010803" pitchFamily="18" charset="0"/>
              </a:rPr>
              <a:t>Correspondence, newsletter &amp; website </a:t>
            </a:r>
          </a:p>
          <a:p>
            <a:pPr>
              <a:buFont typeface="Wingdings" pitchFamily="2" charset="2"/>
              <a:buChar char="§"/>
            </a:pPr>
            <a:endParaRPr lang="en-US" dirty="0" smtClean="0">
              <a:solidFill>
                <a:srgbClr val="0089BB"/>
              </a:solidFill>
            </a:endParaRPr>
          </a:p>
          <a:p>
            <a:pPr>
              <a:buFont typeface="Wingdings" pitchFamily="2" charset="2"/>
              <a:buChar char="§"/>
            </a:pPr>
            <a:endParaRPr lang="en-US" dirty="0" smtClean="0">
              <a:solidFill>
                <a:srgbClr val="0089BB"/>
              </a:solidFill>
            </a:endParaRPr>
          </a:p>
        </p:txBody>
      </p:sp>
    </p:spTree>
    <p:extLst>
      <p:ext uri="{BB962C8B-B14F-4D97-AF65-F5344CB8AC3E}">
        <p14:creationId xmlns:p14="http://schemas.microsoft.com/office/powerpoint/2010/main" val="4044413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89768"/>
          </a:xfrm>
        </p:spPr>
        <p:txBody>
          <a:bodyPr>
            <a:normAutofit/>
          </a:bodyPr>
          <a:lstStyle/>
          <a:p>
            <a:r>
              <a:rPr lang="en-US" sz="2800" b="1" dirty="0" smtClean="0">
                <a:solidFill>
                  <a:srgbClr val="0089BB"/>
                </a:solidFill>
              </a:rPr>
              <a:t>Total Certified - August 2016</a:t>
            </a:r>
            <a:endParaRPr lang="en-US" sz="2800" b="1" dirty="0">
              <a:solidFill>
                <a:srgbClr val="0089BB"/>
              </a:solidFill>
            </a:endParaRP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038773" y="1059826"/>
            <a:ext cx="3940151" cy="208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38773" y="3241676"/>
            <a:ext cx="3886883" cy="228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52218" y="1059827"/>
            <a:ext cx="3505995" cy="208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CHAP PIN 2006"/>
          <p:cNvPicPr>
            <a:picLocks noChangeAspect="1" noChangeArrowheads="1"/>
          </p:cNvPicPr>
          <p:nvPr/>
        </p:nvPicPr>
        <p:blipFill>
          <a:blip r:embed="rId6"/>
          <a:srcRect/>
          <a:stretch>
            <a:fillRect/>
          </a:stretch>
        </p:blipFill>
        <p:spPr bwMode="auto">
          <a:xfrm>
            <a:off x="6085281" y="3474975"/>
            <a:ext cx="1913206" cy="1600200"/>
          </a:xfrm>
          <a:prstGeom prst="rect">
            <a:avLst/>
          </a:prstGeom>
          <a:noFill/>
        </p:spPr>
      </p:pic>
    </p:spTree>
    <p:extLst>
      <p:ext uri="{BB962C8B-B14F-4D97-AF65-F5344CB8AC3E}">
        <p14:creationId xmlns:p14="http://schemas.microsoft.com/office/powerpoint/2010/main" val="271949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41" y="416434"/>
            <a:ext cx="6781800" cy="1277160"/>
          </a:xfrm>
        </p:spPr>
        <p:txBody>
          <a:bodyPr>
            <a:noAutofit/>
          </a:bodyPr>
          <a:lstStyle/>
          <a:p>
            <a:pPr algn="l"/>
            <a:r>
              <a:rPr lang="en-US" sz="3600" b="1" dirty="0" smtClean="0">
                <a:solidFill>
                  <a:srgbClr val="0089BB"/>
                </a:solidFill>
                <a:latin typeface="Garamond" panose="02020404030301010803" pitchFamily="18" charset="0"/>
                <a:cs typeface="Museo Slab 500"/>
              </a:rPr>
              <a:t>The Alaska</a:t>
            </a:r>
            <a:br>
              <a:rPr lang="en-US" sz="3600" b="1" dirty="0" smtClean="0">
                <a:solidFill>
                  <a:srgbClr val="0089BB"/>
                </a:solidFill>
                <a:latin typeface="Garamond" panose="02020404030301010803" pitchFamily="18" charset="0"/>
                <a:cs typeface="Museo Slab 500"/>
              </a:rPr>
            </a:br>
            <a:r>
              <a:rPr lang="en-US" sz="3600" b="1" dirty="0" smtClean="0">
                <a:solidFill>
                  <a:srgbClr val="0089BB"/>
                </a:solidFill>
                <a:latin typeface="Garamond" panose="02020404030301010803" pitchFamily="18" charset="0"/>
                <a:cs typeface="Museo Slab 500"/>
              </a:rPr>
              <a:t>Community Health Aide Program</a:t>
            </a:r>
            <a:endParaRPr lang="en-US" sz="3600" b="1" dirty="0">
              <a:solidFill>
                <a:srgbClr val="0089BB"/>
              </a:solidFill>
              <a:latin typeface="Garamond" panose="02020404030301010803" pitchFamily="18" charset="0"/>
              <a:cs typeface="Museo Slab 50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658" y="1899821"/>
            <a:ext cx="5197135" cy="3464756"/>
          </a:xfrm>
          <a:prstGeom prst="rect">
            <a:avLst/>
          </a:prstGeom>
          <a:ln w="28575">
            <a:solidFill>
              <a:srgbClr val="0070C0"/>
            </a:solidFill>
          </a:ln>
        </p:spPr>
      </p:pic>
      <p:pic>
        <p:nvPicPr>
          <p:cNvPr id="5" name="Picture 2" descr="Z:\Archive\- EDT - Photos\ANTHC ANMC PR Photos\CHS Health Aid Group.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31265" y="1693594"/>
            <a:ext cx="2722958" cy="18153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31265" y="3759872"/>
            <a:ext cx="2722958" cy="1815305"/>
          </a:xfrm>
          <a:prstGeom prst="rect">
            <a:avLst/>
          </a:prstGeom>
          <a:ln>
            <a:noFill/>
          </a:ln>
          <a:effectLst>
            <a:softEdge rad="112500"/>
          </a:effectLst>
        </p:spPr>
      </p:pic>
      <p:sp>
        <p:nvSpPr>
          <p:cNvPr id="9" name="TextBox 8"/>
          <p:cNvSpPr txBox="1"/>
          <p:nvPr/>
        </p:nvSpPr>
        <p:spPr>
          <a:xfrm>
            <a:off x="1487277" y="5757163"/>
            <a:ext cx="6453844" cy="957955"/>
          </a:xfrm>
          <a:prstGeom prst="rect">
            <a:avLst/>
          </a:prstGeom>
          <a:noFill/>
        </p:spPr>
        <p:txBody>
          <a:bodyPr wrap="square" rtlCol="0">
            <a:spAutoFit/>
          </a:bodyPr>
          <a:lstStyle/>
          <a:p>
            <a:pPr algn="ctr">
              <a:lnSpc>
                <a:spcPct val="90000"/>
              </a:lnSpc>
              <a:spcBef>
                <a:spcPct val="20000"/>
              </a:spcBef>
            </a:pPr>
            <a:r>
              <a:rPr lang="en-US" sz="2800" dirty="0" smtClean="0">
                <a:solidFill>
                  <a:srgbClr val="00B0F0"/>
                </a:solidFill>
                <a:latin typeface="Garamond" panose="02020404030301010803" pitchFamily="18" charset="0"/>
              </a:rPr>
              <a:t>Alaska </a:t>
            </a:r>
            <a:r>
              <a:rPr lang="en-US" sz="2800" dirty="0">
                <a:solidFill>
                  <a:srgbClr val="00B0F0"/>
                </a:solidFill>
                <a:latin typeface="Garamond" panose="02020404030301010803" pitchFamily="18" charset="0"/>
              </a:rPr>
              <a:t>Native Tribal Health Consortium</a:t>
            </a:r>
          </a:p>
          <a:p>
            <a:pPr algn="ctr">
              <a:lnSpc>
                <a:spcPct val="90000"/>
              </a:lnSpc>
              <a:spcBef>
                <a:spcPct val="20000"/>
              </a:spcBef>
            </a:pPr>
            <a:r>
              <a:rPr lang="en-US" sz="2800" dirty="0" smtClean="0">
                <a:solidFill>
                  <a:srgbClr val="00B0F0"/>
                </a:solidFill>
                <a:latin typeface="Garamond" panose="02020404030301010803" pitchFamily="18" charset="0"/>
              </a:rPr>
              <a:t>web</a:t>
            </a:r>
            <a:r>
              <a:rPr lang="en-US" sz="2800" dirty="0">
                <a:solidFill>
                  <a:srgbClr val="00B0F0"/>
                </a:solidFill>
                <a:latin typeface="Garamond" panose="02020404030301010803" pitchFamily="18" charset="0"/>
              </a:rPr>
              <a:t>: www.akchap.org |</a:t>
            </a:r>
            <a:r>
              <a:rPr lang="en-US" sz="2800" dirty="0" smtClean="0">
                <a:solidFill>
                  <a:srgbClr val="00B0F0"/>
                </a:solidFill>
                <a:latin typeface="Garamond" panose="02020404030301010803" pitchFamily="18" charset="0"/>
              </a:rPr>
              <a:t>www.anthc.org</a:t>
            </a:r>
            <a:endParaRPr lang="en-US" sz="2800" dirty="0">
              <a:solidFill>
                <a:srgbClr val="00B0F0"/>
              </a:solidFill>
              <a:latin typeface="Garamond" panose="02020404030301010803" pitchFamily="18"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3665" y="449370"/>
            <a:ext cx="1183945" cy="1278718"/>
          </a:xfrm>
          <a:prstGeom prst="rect">
            <a:avLst/>
          </a:prstGeom>
        </p:spPr>
      </p:pic>
    </p:spTree>
    <p:extLst>
      <p:ext uri="{BB962C8B-B14F-4D97-AF65-F5344CB8AC3E}">
        <p14:creationId xmlns:p14="http://schemas.microsoft.com/office/powerpoint/2010/main" val="117817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716" y="441145"/>
            <a:ext cx="6411817" cy="1017680"/>
          </a:xfrm>
        </p:spPr>
        <p:txBody>
          <a:bodyPr>
            <a:normAutofit/>
          </a:bodyPr>
          <a:lstStyle/>
          <a:p>
            <a:r>
              <a:rPr lang="en-US" sz="4400" b="1" dirty="0" smtClean="0">
                <a:solidFill>
                  <a:srgbClr val="0089BB"/>
                </a:solidFill>
                <a:latin typeface="Garamond" panose="02020404030301010803" pitchFamily="18" charset="0"/>
              </a:rPr>
              <a:t>CHAP Key Components</a:t>
            </a:r>
            <a:endParaRPr lang="en-US" sz="4400" b="1" dirty="0">
              <a:solidFill>
                <a:srgbClr val="0089BB"/>
              </a:solidFill>
              <a:latin typeface="Garamond" panose="02020404030301010803" pitchFamily="18" charset="0"/>
            </a:endParaRPr>
          </a:p>
        </p:txBody>
      </p:sp>
      <p:sp>
        <p:nvSpPr>
          <p:cNvPr id="3" name="Content Placeholder 2"/>
          <p:cNvSpPr>
            <a:spLocks noGrp="1"/>
          </p:cNvSpPr>
          <p:nvPr>
            <p:ph idx="1"/>
          </p:nvPr>
        </p:nvSpPr>
        <p:spPr>
          <a:xfrm>
            <a:off x="286912" y="2007538"/>
            <a:ext cx="5087826" cy="4445145"/>
          </a:xfrm>
        </p:spPr>
        <p:txBody>
          <a:bodyPr>
            <a:normAutofit/>
          </a:bodyPr>
          <a:lstStyle/>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Community’s Role in Selection</a:t>
            </a:r>
          </a:p>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Culturally Competent Care </a:t>
            </a:r>
          </a:p>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Competency based curriculum</a:t>
            </a:r>
          </a:p>
          <a:p>
            <a:pPr>
              <a:buClr>
                <a:srgbClr val="0070C0"/>
              </a:buClr>
              <a:buFont typeface="Wingdings" panose="05000000000000000000" pitchFamily="2" charset="2"/>
              <a:buChar char="v"/>
              <a:tabLst>
                <a:tab pos="628650" algn="l"/>
              </a:tabLst>
            </a:pPr>
            <a:r>
              <a:rPr lang="en-US" sz="3600" b="1" dirty="0" smtClean="0">
                <a:latin typeface="Garamond" panose="02020404030301010803" pitchFamily="18" charset="0"/>
              </a:rPr>
              <a:t>Team-Based Care</a:t>
            </a:r>
          </a:p>
          <a:p>
            <a:pPr>
              <a:buClr>
                <a:srgbClr val="0070C0"/>
              </a:buClr>
              <a:buFont typeface="Wingdings" panose="05000000000000000000" pitchFamily="2" charset="2"/>
              <a:buChar char="v"/>
              <a:tabLst>
                <a:tab pos="628650" algn="l"/>
              </a:tabLst>
            </a:pPr>
            <a:endParaRPr lang="en-US" sz="2800" b="1" dirty="0" smtClean="0">
              <a:latin typeface="Garamond" panose="02020404030301010803" pitchFamily="18" charset="0"/>
            </a:endParaRPr>
          </a:p>
          <a:p>
            <a:pPr>
              <a:buClr>
                <a:srgbClr val="0070C0"/>
              </a:buClr>
              <a:buFont typeface="Wingdings" panose="05000000000000000000" pitchFamily="2" charset="2"/>
              <a:buChar char="v"/>
              <a:tabLst>
                <a:tab pos="628650" algn="l"/>
              </a:tabLst>
            </a:pPr>
            <a:endParaRPr lang="en-US" sz="2800" b="1" dirty="0">
              <a:latin typeface="Garamond" panose="02020404030301010803" pitchFamily="18" charset="0"/>
            </a:endParaRPr>
          </a:p>
        </p:txBody>
      </p:sp>
      <p:pic>
        <p:nvPicPr>
          <p:cNvPr id="4" name="Picture 4" descr="Gambell mt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1517" y="1681018"/>
            <a:ext cx="3788658" cy="2549093"/>
          </a:xfrm>
          <a:prstGeom prst="rect">
            <a:avLst/>
          </a:prstGeom>
          <a:ln w="28575" cap="sq" cmpd="thickThin">
            <a:solidFill>
              <a:srgbClr val="0089BB"/>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97600" y="3796124"/>
            <a:ext cx="1126836" cy="369332"/>
          </a:xfrm>
          <a:prstGeom prst="rect">
            <a:avLst/>
          </a:prstGeom>
          <a:noFill/>
        </p:spPr>
        <p:txBody>
          <a:bodyPr wrap="square" rtlCol="0">
            <a:spAutoFit/>
          </a:bodyPr>
          <a:lstStyle/>
          <a:p>
            <a:r>
              <a:rPr lang="en-US" dirty="0" err="1" smtClean="0">
                <a:solidFill>
                  <a:srgbClr val="FFC000"/>
                </a:solidFill>
              </a:rPr>
              <a:t>Gambel</a:t>
            </a:r>
            <a:endParaRPr lang="en-US" dirty="0">
              <a:solidFill>
                <a:srgbClr val="FFC000"/>
              </a:solidFill>
            </a:endParaRPr>
          </a:p>
        </p:txBody>
      </p:sp>
    </p:spTree>
    <p:extLst>
      <p:ext uri="{BB962C8B-B14F-4D97-AF65-F5344CB8AC3E}">
        <p14:creationId xmlns:p14="http://schemas.microsoft.com/office/powerpoint/2010/main" val="3883120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5">
      <a:dk1>
        <a:sysClr val="windowText" lastClr="000000"/>
      </a:dk1>
      <a:lt1>
        <a:sysClr val="window" lastClr="FFFFFF"/>
      </a:lt1>
      <a:dk2>
        <a:srgbClr val="3D737D"/>
      </a:dk2>
      <a:lt2>
        <a:srgbClr val="EEECE1"/>
      </a:lt2>
      <a:accent1>
        <a:srgbClr val="AF0009"/>
      </a:accent1>
      <a:accent2>
        <a:srgbClr val="46A6C0"/>
      </a:accent2>
      <a:accent3>
        <a:srgbClr val="115870"/>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Newsprint.thmx</Template>
  <TotalTime>4890</TotalTime>
  <Words>2749</Words>
  <Application>Microsoft Office PowerPoint</Application>
  <PresentationFormat>On-screen Show (4:3)</PresentationFormat>
  <Paragraphs>374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NewsPrint</vt:lpstr>
      <vt:lpstr>Community Health Aide Program: An Introduction</vt:lpstr>
      <vt:lpstr>A CHAP History Timeline</vt:lpstr>
      <vt:lpstr>More CHAP History</vt:lpstr>
      <vt:lpstr>CHAP Certification Board</vt:lpstr>
      <vt:lpstr>CHAPCB Membership</vt:lpstr>
      <vt:lpstr>CHAPCB Operations</vt:lpstr>
      <vt:lpstr>Total Certified - August 2016</vt:lpstr>
      <vt:lpstr>The Alaska Community Health Aide Program</vt:lpstr>
      <vt:lpstr>CHAP Key Components</vt:lpstr>
      <vt:lpstr>Role of CHA/P</vt:lpstr>
      <vt:lpstr>CHA/P Training</vt:lpstr>
      <vt:lpstr>PowerPoint Presentation</vt:lpstr>
      <vt:lpstr>Supervision and Mentoring</vt:lpstr>
      <vt:lpstr>Alaska Community Health Aide/Practitioner Manual</vt:lpstr>
      <vt:lpstr>PowerPoint Presentation</vt:lpstr>
      <vt:lpstr>PowerPoint Presentation</vt:lpstr>
      <vt:lpstr>PowerPoint Presentation</vt:lpstr>
      <vt:lpstr>PowerPoint Presentation</vt:lpstr>
      <vt:lpstr>PowerPoint Presentation</vt:lpstr>
      <vt:lpstr>Dental Therapists: A Definition</vt:lpstr>
      <vt:lpstr>DHAT Curriculum</vt:lpstr>
      <vt:lpstr>PowerPoint Presentation</vt:lpstr>
      <vt:lpstr>Different Providers  Different Education  </vt:lpstr>
      <vt:lpstr>DHA Success</vt:lpstr>
      <vt:lpstr>PowerPoint Presentation</vt:lpstr>
      <vt:lpstr>BHA-I Training</vt:lpstr>
      <vt:lpstr>BHA-II Training</vt:lpstr>
      <vt:lpstr>PowerPoint Presentation</vt:lpstr>
      <vt:lpstr>PowerPoint Presentation</vt:lpstr>
      <vt:lpstr>QUESTIONS</vt:lpstr>
      <vt:lpstr>PowerPoint Presentation</vt:lpstr>
    </vt:vector>
  </TitlesOfParts>
  <Company>NPAIHB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Johnson</dc:creator>
  <cp:lastModifiedBy>temp2</cp:lastModifiedBy>
  <cp:revision>72</cp:revision>
  <cp:lastPrinted>2016-10-18T23:06:38Z</cp:lastPrinted>
  <dcterms:created xsi:type="dcterms:W3CDTF">2016-03-22T16:15:23Z</dcterms:created>
  <dcterms:modified xsi:type="dcterms:W3CDTF">2016-10-19T00:03:56Z</dcterms:modified>
</cp:coreProperties>
</file>