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471" r:id="rId2"/>
    <p:sldId id="498" r:id="rId3"/>
    <p:sldId id="504" r:id="rId4"/>
    <p:sldId id="502" r:id="rId5"/>
    <p:sldId id="508" r:id="rId6"/>
    <p:sldId id="499" r:id="rId7"/>
    <p:sldId id="503" r:id="rId8"/>
    <p:sldId id="505" r:id="rId9"/>
    <p:sldId id="506" r:id="rId10"/>
    <p:sldId id="497" r:id="rId11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6" autoAdjust="0"/>
  </p:normalViewPr>
  <p:slideViewPr>
    <p:cSldViewPr>
      <p:cViewPr varScale="1">
        <p:scale>
          <a:sx n="72" d="100"/>
          <a:sy n="72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449" cy="461325"/>
          </a:xfrm>
          <a:prstGeom prst="rect">
            <a:avLst/>
          </a:prstGeom>
        </p:spPr>
        <p:txBody>
          <a:bodyPr vert="horz" lIns="90572" tIns="45285" rIns="90572" bIns="4528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9" cy="461325"/>
          </a:xfrm>
          <a:prstGeom prst="rect">
            <a:avLst/>
          </a:prstGeom>
        </p:spPr>
        <p:txBody>
          <a:bodyPr vert="horz" lIns="90572" tIns="45285" rIns="90572" bIns="45285" rtlCol="0"/>
          <a:lstStyle>
            <a:lvl1pPr algn="r">
              <a:defRPr sz="1100"/>
            </a:lvl1pPr>
          </a:lstStyle>
          <a:p>
            <a:fld id="{25235B15-4278-4F7D-A303-3851778946D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301"/>
            <a:ext cx="3005449" cy="461325"/>
          </a:xfrm>
          <a:prstGeom prst="rect">
            <a:avLst/>
          </a:prstGeom>
        </p:spPr>
        <p:txBody>
          <a:bodyPr vert="horz" lIns="90572" tIns="45285" rIns="90572" bIns="4528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9" cy="461325"/>
          </a:xfrm>
          <a:prstGeom prst="rect">
            <a:avLst/>
          </a:prstGeom>
        </p:spPr>
        <p:txBody>
          <a:bodyPr vert="horz" lIns="90572" tIns="45285" rIns="90572" bIns="45285" rtlCol="0" anchor="b"/>
          <a:lstStyle>
            <a:lvl1pPr algn="r">
              <a:defRPr sz="1100"/>
            </a:lvl1pPr>
          </a:lstStyle>
          <a:p>
            <a:fld id="{32AD9426-F060-419C-A34C-4C8A21753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2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3" tIns="46147" rIns="92293" bIns="461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293" tIns="46147" rIns="92293" bIns="46147" rtlCol="0"/>
          <a:lstStyle>
            <a:lvl1pPr algn="r">
              <a:defRPr sz="1100"/>
            </a:lvl1pPr>
          </a:lstStyle>
          <a:p>
            <a:fld id="{7D2502FA-F8EB-469C-9490-72CD0A3E30E2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1688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3" tIns="46147" rIns="92293" bIns="461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293" tIns="46147" rIns="92293" bIns="461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93" tIns="46147" rIns="92293" bIns="461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293" tIns="46147" rIns="92293" bIns="46147" rtlCol="0" anchor="b"/>
          <a:lstStyle>
            <a:lvl1pPr algn="r">
              <a:defRPr sz="1100"/>
            </a:lvl1pPr>
          </a:lstStyle>
          <a:p>
            <a:fld id="{CA426E1C-57F7-4A85-BF8E-7A33950BE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600200"/>
          </a:xfrm>
        </p:spPr>
        <p:txBody>
          <a:bodyPr anchor="ctr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0" name="Picture 14"/>
          <p:cNvPicPr>
            <a:picLocks noChangeAspect="1" noChangeArrowheads="1"/>
          </p:cNvPicPr>
          <p:nvPr userDrawn="1"/>
        </p:nvPicPr>
        <p:blipFill>
          <a:blip r:embed="rId2"/>
          <a:srcRect b="14286"/>
          <a:stretch>
            <a:fillRect/>
          </a:stretch>
        </p:blipFill>
        <p:spPr bwMode="auto">
          <a:xfrm>
            <a:off x="152400" y="6124208"/>
            <a:ext cx="5410200" cy="27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4"/>
          <p:cNvPicPr>
            <a:picLocks noChangeAspect="1" noChangeArrowheads="1"/>
          </p:cNvPicPr>
          <p:nvPr userDrawn="1"/>
        </p:nvPicPr>
        <p:blipFill>
          <a:blip r:embed="rId2"/>
          <a:srcRect l="4225" b="11395"/>
          <a:stretch>
            <a:fillRect/>
          </a:stretch>
        </p:blipFill>
        <p:spPr bwMode="auto">
          <a:xfrm>
            <a:off x="3810000" y="6121167"/>
            <a:ext cx="5181600" cy="2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D424-DE00-4962-B9C4-D78CC5BE0C50}" type="datetimeFigureOut">
              <a:rPr lang="en-US" smtClean="0"/>
              <a:pPr/>
              <a:t>10/19/2016</a:t>
            </a:fld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4046290" y="1904301"/>
            <a:ext cx="1075888" cy="1075888"/>
            <a:chOff x="1143000" y="228600"/>
            <a:chExt cx="762000" cy="762000"/>
          </a:xfrm>
        </p:grpSpPr>
        <p:sp>
          <p:nvSpPr>
            <p:cNvPr id="27" name="Oval 26"/>
            <p:cNvSpPr/>
            <p:nvPr/>
          </p:nvSpPr>
          <p:spPr>
            <a:xfrm>
              <a:off x="1143000" y="228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158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220710" y="313189"/>
              <a:ext cx="591312" cy="591312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chemeClr val="accent3">
                  <a:shade val="75000"/>
                </a:scheme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pic>
          <p:nvPicPr>
            <p:cNvPr id="31" name="Picture 30" descr="NPAIHBtransparent.gif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1145" y="431334"/>
              <a:ext cx="509039" cy="426463"/>
            </a:xfrm>
            <a:prstGeom prst="rect">
              <a:avLst/>
            </a:prstGeom>
          </p:spPr>
        </p:pic>
      </p:grpSp>
      <p:pic>
        <p:nvPicPr>
          <p:cNvPr id="32" name="Picture 38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7100" y="4705350"/>
            <a:ext cx="24003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D424-DE00-4962-B9C4-D78CC5BE0C5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6F8D5486-514F-4B7E-8D5D-A7AFE8F4C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6F8D5486-514F-4B7E-8D5D-A7AFE8F4C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D424-DE00-4962-B9C4-D78CC5BE0C5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D424-DE00-4962-B9C4-D78CC5BE0C5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85113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038600" y="1879134"/>
            <a:ext cx="1058411" cy="1058411"/>
            <a:chOff x="1143000" y="228600"/>
            <a:chExt cx="762000" cy="762000"/>
          </a:xfrm>
        </p:grpSpPr>
        <p:sp>
          <p:nvSpPr>
            <p:cNvPr id="21" name="Oval 20"/>
            <p:cNvSpPr/>
            <p:nvPr/>
          </p:nvSpPr>
          <p:spPr>
            <a:xfrm>
              <a:off x="1143000" y="228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158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220710" y="313189"/>
              <a:ext cx="591312" cy="591312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chemeClr val="accent3">
                  <a:shade val="75000"/>
                </a:scheme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pic>
          <p:nvPicPr>
            <p:cNvPr id="23" name="Picture 22" descr="NPAIHBtransparent.gif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1145" y="431334"/>
              <a:ext cx="509039" cy="426463"/>
            </a:xfrm>
            <a:prstGeom prst="rect">
              <a:avLst/>
            </a:prstGeom>
          </p:spPr>
        </p:pic>
      </p:grpSp>
      <p:pic>
        <p:nvPicPr>
          <p:cNvPr id="25" name="Picture 14"/>
          <p:cNvPicPr>
            <a:picLocks noChangeAspect="1" noChangeArrowheads="1"/>
          </p:cNvPicPr>
          <p:nvPr userDrawn="1"/>
        </p:nvPicPr>
        <p:blipFill>
          <a:blip r:embed="rId3"/>
          <a:srcRect b="14286"/>
          <a:stretch>
            <a:fillRect/>
          </a:stretch>
        </p:blipFill>
        <p:spPr bwMode="auto">
          <a:xfrm>
            <a:off x="152400" y="6124208"/>
            <a:ext cx="5410200" cy="27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4"/>
          <p:cNvPicPr>
            <a:picLocks noChangeAspect="1" noChangeArrowheads="1"/>
          </p:cNvPicPr>
          <p:nvPr userDrawn="1"/>
        </p:nvPicPr>
        <p:blipFill>
          <a:blip r:embed="rId3"/>
          <a:srcRect l="8451" b="8948"/>
          <a:stretch>
            <a:fillRect/>
          </a:stretch>
        </p:blipFill>
        <p:spPr bwMode="auto">
          <a:xfrm>
            <a:off x="4038600" y="6121866"/>
            <a:ext cx="4953000" cy="28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4529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D424-DE00-4962-B9C4-D78CC5BE0C50}" type="datetimeFigureOut">
              <a:rPr lang="en-US" smtClean="0"/>
              <a:pPr/>
              <a:t>10/19/2016</a:t>
            </a:fld>
            <a:endParaRPr lang="en-US"/>
          </a:p>
        </p:txBody>
      </p:sp>
      <p:pic>
        <p:nvPicPr>
          <p:cNvPr id="24" name="Picture 38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7100" y="4724400"/>
            <a:ext cx="24003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556248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7C6D424-DE00-4962-B9C4-D78CC5BE0C5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38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0"/>
            <a:ext cx="24003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D424-DE00-4962-B9C4-D78CC5BE0C5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4207778" y="6096000"/>
            <a:ext cx="762000" cy="762000"/>
            <a:chOff x="1143000" y="228600"/>
            <a:chExt cx="762000" cy="762000"/>
          </a:xfrm>
        </p:grpSpPr>
        <p:sp>
          <p:nvSpPr>
            <p:cNvPr id="29" name="Oval 28"/>
            <p:cNvSpPr/>
            <p:nvPr/>
          </p:nvSpPr>
          <p:spPr>
            <a:xfrm>
              <a:off x="1143000" y="228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158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220710" y="313189"/>
              <a:ext cx="591312" cy="591312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chemeClr val="accent3">
                  <a:shade val="75000"/>
                </a:scheme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pic>
          <p:nvPicPr>
            <p:cNvPr id="31" name="Picture 30" descr="NPAIHBtransparent.gif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1145" y="431334"/>
              <a:ext cx="509039" cy="426463"/>
            </a:xfrm>
            <a:prstGeom prst="rect">
              <a:avLst/>
            </a:prstGeom>
          </p:spPr>
        </p:pic>
      </p:grpSp>
      <p:pic>
        <p:nvPicPr>
          <p:cNvPr id="32" name="Picture 38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0"/>
            <a:ext cx="24003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D424-DE00-4962-B9C4-D78CC5BE0C5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D424-DE00-4962-B9C4-D78CC5BE0C5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351789" y="6103690"/>
            <a:ext cx="762000" cy="762000"/>
            <a:chOff x="1143000" y="228600"/>
            <a:chExt cx="762000" cy="762000"/>
          </a:xfrm>
        </p:grpSpPr>
        <p:sp>
          <p:nvSpPr>
            <p:cNvPr id="12" name="Oval 11"/>
            <p:cNvSpPr/>
            <p:nvPr/>
          </p:nvSpPr>
          <p:spPr>
            <a:xfrm>
              <a:off x="1143000" y="228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158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220710" y="313189"/>
              <a:ext cx="591312" cy="591312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chemeClr val="accent3">
                  <a:shade val="75000"/>
                </a:scheme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pic>
          <p:nvPicPr>
            <p:cNvPr id="14" name="Picture 13" descr="NPAIHBtransparent.gif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1145" y="431334"/>
              <a:ext cx="509039" cy="42646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143000"/>
            <a:ext cx="2362200" cy="1371600"/>
          </a:xfrm>
        </p:spPr>
        <p:txBody>
          <a:bodyPr anchor="b">
            <a:noAutofit/>
          </a:bodyPr>
          <a:lstStyle>
            <a:lvl1pPr algn="l">
              <a:buNone/>
              <a:defRPr sz="2400" b="1" baseline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defRPr>
            </a:lvl1pPr>
          </a:lstStyle>
          <a:p>
            <a:r>
              <a:rPr kumimoji="0" lang="en-US" dirty="0" smtClean="0"/>
              <a:t>Northwest Portland Area Indian Health Board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381000" y="2514601"/>
            <a:ext cx="2362200" cy="609600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 i="1">
                <a:solidFill>
                  <a:schemeClr val="accent6">
                    <a:lumMod val="50000"/>
                  </a:schemeClr>
                </a:solidFill>
                <a:latin typeface="Corbel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Indian Leadership for Indian Health</a:t>
            </a:r>
          </a:p>
          <a:p>
            <a:pPr lvl="0" eaLnBrk="1" latinLnBrk="0" hangingPunct="1"/>
            <a:endParaRPr kumimoji="0" lang="en-US" dirty="0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D424-DE00-4962-B9C4-D78CC5BE0C5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2" name="Picture 14"/>
          <p:cNvPicPr>
            <a:picLocks noChangeAspect="1" noChangeArrowheads="1"/>
          </p:cNvPicPr>
          <p:nvPr userDrawn="1"/>
        </p:nvPicPr>
        <p:blipFill>
          <a:blip r:embed="rId2"/>
          <a:srcRect t="82979" r="44348" b="4255"/>
          <a:stretch>
            <a:fillRect/>
          </a:stretch>
        </p:blipFill>
        <p:spPr bwMode="auto">
          <a:xfrm>
            <a:off x="152400" y="6248400"/>
            <a:ext cx="274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 userDrawn="1"/>
        </p:nvGrpSpPr>
        <p:grpSpPr>
          <a:xfrm>
            <a:off x="1143000" y="228600"/>
            <a:ext cx="762000" cy="762000"/>
            <a:chOff x="1143000" y="228600"/>
            <a:chExt cx="762000" cy="762000"/>
          </a:xfrm>
        </p:grpSpPr>
        <p:sp>
          <p:nvSpPr>
            <p:cNvPr id="10" name="Oval 9"/>
            <p:cNvSpPr/>
            <p:nvPr/>
          </p:nvSpPr>
          <p:spPr>
            <a:xfrm>
              <a:off x="1143000" y="228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158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20710" y="313189"/>
              <a:ext cx="591312" cy="591312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chemeClr val="accent3">
                  <a:shade val="75000"/>
                </a:scheme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pic>
          <p:nvPicPr>
            <p:cNvPr id="23" name="Picture 22" descr="NPAIHBtransparent.gif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1145" y="431334"/>
              <a:ext cx="509039" cy="426463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 userDrawn="1"/>
        </p:nvSpPr>
        <p:spPr>
          <a:xfrm>
            <a:off x="381000" y="5046677"/>
            <a:ext cx="2362200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4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ea typeface="+mn-ea"/>
                <a:cs typeface="+mn-cs"/>
              </a:rPr>
              <a:t>527 SW Hall, Suite 300 </a:t>
            </a:r>
            <a:br>
              <a:rPr kumimoji="0" lang="en-US" sz="14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ea typeface="+mn-ea"/>
                <a:cs typeface="+mn-cs"/>
              </a:rPr>
            </a:br>
            <a:r>
              <a:rPr kumimoji="0" lang="en-US" sz="14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ea typeface="+mn-ea"/>
                <a:cs typeface="+mn-cs"/>
              </a:rPr>
              <a:t>Portland, Oregon 97201 </a:t>
            </a:r>
            <a:br>
              <a:rPr kumimoji="0" lang="en-US" sz="14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ea typeface="+mn-ea"/>
                <a:cs typeface="+mn-cs"/>
              </a:rPr>
            </a:br>
            <a:r>
              <a:rPr kumimoji="0" lang="en-US" sz="14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ea typeface="+mn-ea"/>
                <a:cs typeface="+mn-cs"/>
              </a:rPr>
              <a:t>Phone: (503) 228-4185 </a:t>
            </a:r>
            <a:br>
              <a:rPr kumimoji="0" lang="en-US" sz="14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ea typeface="+mn-ea"/>
                <a:cs typeface="+mn-cs"/>
              </a:rPr>
            </a:br>
            <a:r>
              <a:rPr kumimoji="0" lang="en-US" sz="14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ea typeface="+mn-ea"/>
                <a:cs typeface="+mn-cs"/>
              </a:rPr>
              <a:t>Fax: (503) 228-8182 </a:t>
            </a:r>
            <a:br>
              <a:rPr kumimoji="0" lang="en-US" sz="14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ea typeface="+mn-ea"/>
                <a:cs typeface="+mn-cs"/>
              </a:rPr>
            </a:br>
            <a:r>
              <a:rPr kumimoji="0" lang="en-US" sz="14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ea typeface="+mn-ea"/>
                <a:cs typeface="+mn-cs"/>
              </a:rPr>
              <a:t>Email: </a:t>
            </a:r>
            <a:r>
              <a:rPr kumimoji="0" lang="en-US" sz="1400" i="1" u="sng" kern="12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ea typeface="+mn-ea"/>
                <a:cs typeface="+mn-cs"/>
              </a:rPr>
              <a:t>npaihb@npaihb.org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7C6D424-DE00-4962-B9C4-D78CC5BE0C5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219200" y="152400"/>
            <a:ext cx="762000" cy="762000"/>
            <a:chOff x="1143000" y="228600"/>
            <a:chExt cx="762000" cy="762000"/>
          </a:xfrm>
        </p:grpSpPr>
        <p:sp>
          <p:nvSpPr>
            <p:cNvPr id="25" name="Oval 24"/>
            <p:cNvSpPr/>
            <p:nvPr/>
          </p:nvSpPr>
          <p:spPr>
            <a:xfrm>
              <a:off x="1143000" y="228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158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220710" y="313189"/>
              <a:ext cx="591312" cy="591312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chemeClr val="accent3">
                  <a:shade val="75000"/>
                </a:scheme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pic>
          <p:nvPicPr>
            <p:cNvPr id="27" name="Picture 26" descr="NPAIHBtransparent.gif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1145" y="431334"/>
              <a:ext cx="509039" cy="42646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7C6D424-DE00-4962-B9C4-D78CC5BE0C5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191000" y="6096000"/>
            <a:ext cx="762000" cy="762000"/>
            <a:chOff x="1143000" y="228600"/>
            <a:chExt cx="762000" cy="762000"/>
          </a:xfrm>
        </p:grpSpPr>
        <p:sp>
          <p:nvSpPr>
            <p:cNvPr id="24" name="Oval 23"/>
            <p:cNvSpPr/>
            <p:nvPr/>
          </p:nvSpPr>
          <p:spPr>
            <a:xfrm>
              <a:off x="1143000" y="228600"/>
              <a:ext cx="762000" cy="762000"/>
            </a:xfrm>
            <a:prstGeom prst="ellipse">
              <a:avLst/>
            </a:prstGeom>
            <a:solidFill>
              <a:srgbClr val="FFFFFF"/>
            </a:solidFill>
            <a:ln w="158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220710" y="313189"/>
              <a:ext cx="591312" cy="591312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chemeClr val="accent3">
                  <a:shade val="75000"/>
                </a:scheme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pic>
          <p:nvPicPr>
            <p:cNvPr id="26" name="Picture 25" descr="NPAIHBtransparent.gif"/>
            <p:cNvPicPr>
              <a:picLocks noChangeAspect="1"/>
            </p:cNvPicPr>
            <p:nvPr userDrawn="1"/>
          </p:nvPicPr>
          <p:blipFill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1145" y="431334"/>
              <a:ext cx="509039" cy="42646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219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CAPT Thomas Weiser, MD, MPH</a:t>
            </a:r>
          </a:p>
          <a:p>
            <a:r>
              <a:rPr lang="en-US" sz="1200" dirty="0" smtClean="0"/>
              <a:t>Medical Epidemiologist</a:t>
            </a:r>
          </a:p>
          <a:p>
            <a:r>
              <a:rPr lang="en-US" sz="1200" dirty="0" smtClean="0"/>
              <a:t>Portland Area Indian Health Service</a:t>
            </a:r>
          </a:p>
          <a:p>
            <a:r>
              <a:rPr lang="en-US" sz="1200" dirty="0" smtClean="0"/>
              <a:t>Northwest Tribal Epidemiology center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00200"/>
          </a:xfrm>
        </p:spPr>
        <p:txBody>
          <a:bodyPr/>
          <a:lstStyle/>
          <a:p>
            <a:r>
              <a:rPr lang="en-US" sz="3200" dirty="0" err="1" smtClean="0"/>
              <a:t>Zika</a:t>
            </a:r>
            <a:r>
              <a:rPr lang="en-US" sz="3200" dirty="0" smtClean="0"/>
              <a:t> </a:t>
            </a:r>
            <a:r>
              <a:rPr lang="en-US" sz="3200" dirty="0"/>
              <a:t>V</a:t>
            </a:r>
            <a:r>
              <a:rPr lang="en-US" sz="3200" dirty="0" smtClean="0"/>
              <a:t>irus Update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785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676400" y="4953000"/>
            <a:ext cx="5867400" cy="1219200"/>
          </a:xfrm>
        </p:spPr>
        <p:txBody>
          <a:bodyPr/>
          <a:lstStyle/>
          <a:p>
            <a:pPr algn="ctr"/>
            <a:r>
              <a:rPr lang="en-US" sz="7200" dirty="0" smtClean="0"/>
              <a:t>Thank You!</a:t>
            </a:r>
            <a:endParaRPr lang="en-US" sz="72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1600200" y="457200"/>
            <a:ext cx="5867400" cy="4267200"/>
          </a:xfrm>
        </p:spPr>
      </p:pic>
    </p:spTree>
    <p:extLst>
      <p:ext uri="{BB962C8B-B14F-4D97-AF65-F5344CB8AC3E}">
        <p14:creationId xmlns:p14="http://schemas.microsoft.com/office/powerpoint/2010/main" val="30663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Zika</a:t>
            </a:r>
            <a:r>
              <a:rPr lang="en-US" dirty="0" smtClean="0"/>
              <a:t> virus? How is it transmitted?</a:t>
            </a:r>
          </a:p>
          <a:p>
            <a:r>
              <a:rPr lang="en-US" dirty="0" smtClean="0"/>
              <a:t>What are the health effects of </a:t>
            </a:r>
            <a:r>
              <a:rPr lang="en-US" dirty="0" err="1" smtClean="0"/>
              <a:t>Zika</a:t>
            </a:r>
            <a:r>
              <a:rPr lang="en-US" dirty="0" smtClean="0"/>
              <a:t> virus infection?</a:t>
            </a:r>
          </a:p>
          <a:p>
            <a:r>
              <a:rPr lang="en-US" dirty="0" smtClean="0"/>
              <a:t>What precautions should we take in the Pacific Northwest?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Zika</a:t>
            </a:r>
            <a:r>
              <a:rPr lang="en-US" dirty="0" smtClean="0"/>
              <a:t> Virus?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Flavivirus</a:t>
            </a:r>
            <a:r>
              <a:rPr lang="en-US" dirty="0" smtClean="0"/>
              <a:t>- similar to dengue, yellow fever and West Nile virus</a:t>
            </a:r>
          </a:p>
          <a:p>
            <a:r>
              <a:rPr lang="en-US" dirty="0" smtClean="0"/>
              <a:t>Vector-borne disease- </a:t>
            </a:r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egypti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albopictus</a:t>
            </a:r>
            <a:r>
              <a:rPr lang="en-US" dirty="0" smtClean="0"/>
              <a:t> mosquitos are the primary vectors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05200"/>
            <a:ext cx="7813645" cy="2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1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Non-Mosquito Transmission of </a:t>
            </a:r>
            <a:r>
              <a:rPr lang="en-US" sz="3600" dirty="0" err="1" smtClean="0"/>
              <a:t>Zika</a:t>
            </a:r>
            <a:r>
              <a:rPr lang="en-US" sz="3600" dirty="0" smtClean="0"/>
              <a:t> Virus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Mother to fetus</a:t>
            </a:r>
          </a:p>
          <a:p>
            <a:r>
              <a:rPr lang="en-US" dirty="0" smtClean="0"/>
              <a:t>Sexual </a:t>
            </a:r>
            <a:r>
              <a:rPr lang="en-US" dirty="0"/>
              <a:t>transmission- more information is being learned about sexual transmission of the virus</a:t>
            </a:r>
          </a:p>
          <a:p>
            <a:pPr lvl="1"/>
            <a:r>
              <a:rPr lang="en-US" dirty="0"/>
              <a:t>Transmission primarily from men to women or other men</a:t>
            </a:r>
          </a:p>
          <a:p>
            <a:pPr lvl="1"/>
            <a:r>
              <a:rPr lang="en-US" dirty="0"/>
              <a:t>1 documented case of transmission from woman to man</a:t>
            </a:r>
          </a:p>
          <a:p>
            <a:pPr lvl="1"/>
            <a:r>
              <a:rPr lang="en-US" dirty="0"/>
              <a:t>The virus was cultured from semen as long as 90 days after infection</a:t>
            </a:r>
          </a:p>
          <a:p>
            <a:pPr lvl="1"/>
            <a:r>
              <a:rPr lang="en-US" dirty="0"/>
              <a:t>The virus has also been found in vaginal mucous in primates</a:t>
            </a:r>
          </a:p>
          <a:p>
            <a:r>
              <a:rPr lang="en-US" dirty="0" smtClean="0"/>
              <a:t>Other </a:t>
            </a:r>
            <a:r>
              <a:rPr lang="en-US" dirty="0"/>
              <a:t>body fluids- blood, urine, amniotic fluid, cerebrospinal fluid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6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Health Effects of </a:t>
            </a:r>
            <a:r>
              <a:rPr lang="en-US" sz="4000" dirty="0" err="1" smtClean="0"/>
              <a:t>Zika</a:t>
            </a:r>
            <a:r>
              <a:rPr lang="en-US" sz="4000" dirty="0" smtClean="0"/>
              <a:t> Virus Infection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Acute </a:t>
            </a:r>
            <a:r>
              <a:rPr lang="en-US" sz="2400" dirty="0" err="1" smtClean="0"/>
              <a:t>Zika</a:t>
            </a:r>
            <a:r>
              <a:rPr lang="en-US" sz="2400" dirty="0" smtClean="0"/>
              <a:t> virus </a:t>
            </a:r>
            <a:r>
              <a:rPr lang="en-US" sz="2400" dirty="0"/>
              <a:t>infection: fever, rash, </a:t>
            </a:r>
            <a:r>
              <a:rPr lang="en-US" sz="2400" dirty="0" smtClean="0"/>
              <a:t>joint pain, </a:t>
            </a:r>
            <a:r>
              <a:rPr lang="en-US" sz="2400" dirty="0"/>
              <a:t>or </a:t>
            </a:r>
            <a:r>
              <a:rPr lang="en-US" sz="2400" dirty="0" smtClean="0"/>
              <a:t>conjunctivitis; less common: muscle pain, headache</a:t>
            </a:r>
          </a:p>
          <a:p>
            <a:r>
              <a:rPr lang="en-US" sz="2400" dirty="0" err="1"/>
              <a:t>Guillain-Barré</a:t>
            </a:r>
            <a:r>
              <a:rPr lang="en-US" sz="2400" dirty="0"/>
              <a:t> </a:t>
            </a:r>
            <a:r>
              <a:rPr lang="en-US" sz="2400" dirty="0" smtClean="0"/>
              <a:t>Syndrome: post-infectious </a:t>
            </a:r>
            <a:r>
              <a:rPr lang="en-US" sz="2400" dirty="0"/>
              <a:t>autoimmune disorder characterized by bilateral flaccid limb weakness attributable to peripheral nerve damage</a:t>
            </a:r>
            <a:endParaRPr lang="en-US" sz="2400" dirty="0" smtClean="0"/>
          </a:p>
          <a:p>
            <a:r>
              <a:rPr lang="en-US" sz="2400" dirty="0" smtClean="0"/>
              <a:t>Congenital </a:t>
            </a:r>
            <a:r>
              <a:rPr lang="en-US" sz="2400" dirty="0" err="1" smtClean="0"/>
              <a:t>Zika</a:t>
            </a:r>
            <a:r>
              <a:rPr lang="en-US" sz="2400" dirty="0" smtClean="0"/>
              <a:t> Syndrome</a:t>
            </a:r>
            <a:r>
              <a:rPr lang="en-US" sz="2400" dirty="0"/>
              <a:t>: microcephaly, intracranial calcifications or other brain anomalies, or eye </a:t>
            </a:r>
            <a:r>
              <a:rPr lang="en-US" sz="2400" dirty="0" smtClean="0"/>
              <a:t>anomalies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392054"/>
            <a:ext cx="2132538" cy="2141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392053"/>
            <a:ext cx="2124075" cy="21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9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Zika</a:t>
            </a:r>
            <a:r>
              <a:rPr lang="en-US" sz="3200" b="1" dirty="0"/>
              <a:t> Cases Reported in the United </a:t>
            </a:r>
            <a:r>
              <a:rPr lang="en-US" sz="3200" b="1" dirty="0" smtClean="0"/>
              <a:t>States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204912"/>
            <a:ext cx="8905875" cy="444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715000"/>
            <a:ext cx="6415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Laboratory-confirmed </a:t>
            </a:r>
            <a:r>
              <a:rPr lang="en-US" sz="1600" dirty="0" err="1"/>
              <a:t>Zika</a:t>
            </a:r>
            <a:r>
              <a:rPr lang="en-US" sz="1600" dirty="0"/>
              <a:t> virus disease cases reported to </a:t>
            </a:r>
            <a:r>
              <a:rPr lang="en-US" sz="1600" dirty="0" err="1"/>
              <a:t>ArboNET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by </a:t>
            </a:r>
            <a:r>
              <a:rPr lang="en-US" sz="1600" dirty="0"/>
              <a:t>state or territory (as of October 5, 2016)</a:t>
            </a:r>
          </a:p>
        </p:txBody>
      </p:sp>
    </p:spTree>
    <p:extLst>
      <p:ext uri="{BB962C8B-B14F-4D97-AF65-F5344CB8AC3E}">
        <p14:creationId xmlns:p14="http://schemas.microsoft.com/office/powerpoint/2010/main" val="289279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Mosquito transmission of </a:t>
            </a:r>
            <a:r>
              <a:rPr lang="en-US" dirty="0" err="1" smtClean="0"/>
              <a:t>Zika</a:t>
            </a:r>
            <a:r>
              <a:rPr lang="en-US" dirty="0" smtClean="0"/>
              <a:t> virus has not been documented in the Pacific Northwest. The following prevention recommendations are only </a:t>
            </a:r>
            <a:r>
              <a:rPr lang="en-US" b="1" dirty="0" smtClean="0"/>
              <a:t>for those who travel to areas with known </a:t>
            </a:r>
            <a:r>
              <a:rPr lang="en-US" b="1" dirty="0" err="1" smtClean="0"/>
              <a:t>Zika</a:t>
            </a:r>
            <a:r>
              <a:rPr lang="en-US" b="1" dirty="0" smtClean="0"/>
              <a:t> virus transmission or those who have contact with someone who has traveled in these areas:</a:t>
            </a:r>
          </a:p>
          <a:p>
            <a:r>
              <a:rPr lang="en-US" dirty="0" smtClean="0"/>
              <a:t>Prevent exposure to mosquitos</a:t>
            </a:r>
          </a:p>
          <a:p>
            <a:pPr lvl="1"/>
            <a:r>
              <a:rPr lang="en-US" dirty="0" smtClean="0"/>
              <a:t>CDC recommends the use of window screens, bed nets and EPA-registered mosquito repellents </a:t>
            </a:r>
          </a:p>
          <a:p>
            <a:pPr lvl="1"/>
            <a:r>
              <a:rPr lang="en-US" dirty="0" smtClean="0"/>
              <a:t>Mosquito </a:t>
            </a:r>
            <a:r>
              <a:rPr lang="en-US" dirty="0" err="1" smtClean="0"/>
              <a:t>larvacide</a:t>
            </a:r>
            <a:r>
              <a:rPr lang="en-US" dirty="0" smtClean="0"/>
              <a:t> to treat standing water and reduce mosquito burden near homes</a:t>
            </a:r>
          </a:p>
          <a:p>
            <a:pPr lvl="1"/>
            <a:r>
              <a:rPr lang="en-US" dirty="0" smtClean="0"/>
              <a:t>Permethrin spray to treat bed nets, clothing</a:t>
            </a:r>
          </a:p>
          <a:p>
            <a:r>
              <a:rPr lang="en-US" dirty="0"/>
              <a:t>Prevent exposure through sexual contact</a:t>
            </a:r>
          </a:p>
          <a:p>
            <a:pPr lvl="1"/>
            <a:r>
              <a:rPr lang="en-US" dirty="0"/>
              <a:t>Condoms to prevent exposure</a:t>
            </a:r>
          </a:p>
          <a:p>
            <a:r>
              <a:rPr lang="en-US" dirty="0" smtClean="0"/>
              <a:t>Prevent pregnancy if exposed</a:t>
            </a:r>
          </a:p>
          <a:p>
            <a:pPr lvl="1"/>
            <a:r>
              <a:rPr lang="en-US" dirty="0" smtClean="0"/>
              <a:t>Long-acting reversible contraception to prevent pregnancy if exposure is likely to occur or have already occurred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2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CDC recommends </a:t>
            </a:r>
            <a:r>
              <a:rPr lang="en-US" sz="2600" dirty="0" err="1"/>
              <a:t>Zika</a:t>
            </a:r>
            <a:r>
              <a:rPr lang="en-US" sz="2600" dirty="0"/>
              <a:t> virus testing for potentially exposed persons with signs or symptoms consistent with </a:t>
            </a:r>
            <a:r>
              <a:rPr lang="en-US" sz="2600" dirty="0" err="1"/>
              <a:t>Zika</a:t>
            </a:r>
            <a:r>
              <a:rPr lang="en-US" sz="2600" dirty="0"/>
              <a:t> virus disease, and recommends that health care providers offer testing to asymptomatic pregnant women within 12 weeks of exposure. </a:t>
            </a:r>
          </a:p>
          <a:p>
            <a:r>
              <a:rPr lang="en-US" sz="2600" dirty="0"/>
              <a:t>For </a:t>
            </a:r>
            <a:r>
              <a:rPr lang="en-US" sz="2600" dirty="0" smtClean="0"/>
              <a:t>couples planning </a:t>
            </a:r>
            <a:r>
              <a:rPr lang="en-US" sz="2600" dirty="0"/>
              <a:t>to </a:t>
            </a:r>
            <a:r>
              <a:rPr lang="en-US" sz="2600" dirty="0" smtClean="0"/>
              <a:t>conceive who do not live </a:t>
            </a:r>
            <a:r>
              <a:rPr lang="en-US" sz="2600" dirty="0"/>
              <a:t>in </a:t>
            </a:r>
            <a:r>
              <a:rPr lang="en-US" sz="2600" dirty="0" smtClean="0"/>
              <a:t>areas </a:t>
            </a:r>
            <a:r>
              <a:rPr lang="en-US" sz="2600" dirty="0"/>
              <a:t>with </a:t>
            </a:r>
            <a:r>
              <a:rPr lang="en-US" sz="2600" dirty="0" smtClean="0"/>
              <a:t>active </a:t>
            </a:r>
            <a:r>
              <a:rPr lang="en-US" sz="2600" dirty="0" err="1" smtClean="0"/>
              <a:t>Zika</a:t>
            </a:r>
            <a:r>
              <a:rPr lang="en-US" sz="2600" dirty="0" smtClean="0"/>
              <a:t> virus transmission</a:t>
            </a:r>
            <a:r>
              <a:rPr lang="en-US" sz="2600" dirty="0"/>
              <a:t>:</a:t>
            </a:r>
          </a:p>
          <a:p>
            <a:pPr lvl="1"/>
            <a:r>
              <a:rPr lang="en-US" sz="2400" dirty="0" smtClean="0"/>
              <a:t>Couples </a:t>
            </a:r>
            <a:r>
              <a:rPr lang="en-US" sz="2400" dirty="0"/>
              <a:t>in which the </a:t>
            </a:r>
            <a:r>
              <a:rPr lang="en-US" sz="2400" u="sng" dirty="0" smtClean="0"/>
              <a:t>female</a:t>
            </a:r>
            <a:r>
              <a:rPr lang="en-US" sz="2400" dirty="0" smtClean="0"/>
              <a:t> </a:t>
            </a:r>
            <a:r>
              <a:rPr lang="en-US" sz="2400" dirty="0"/>
              <a:t>partner may have been exposed to </a:t>
            </a:r>
            <a:r>
              <a:rPr lang="en-US" sz="2400" dirty="0" err="1"/>
              <a:t>Zika</a:t>
            </a:r>
            <a:r>
              <a:rPr lang="en-US" sz="2400" dirty="0"/>
              <a:t> virus should wait at least </a:t>
            </a:r>
            <a:r>
              <a:rPr lang="en-US" sz="2400" u="sng" dirty="0" smtClean="0"/>
              <a:t>8 weeks </a:t>
            </a:r>
            <a:r>
              <a:rPr lang="en-US" sz="2400" dirty="0" smtClean="0"/>
              <a:t>before </a:t>
            </a:r>
            <a:r>
              <a:rPr lang="en-US" sz="2400" dirty="0"/>
              <a:t>trying to conceive</a:t>
            </a:r>
          </a:p>
          <a:p>
            <a:pPr lvl="1"/>
            <a:r>
              <a:rPr lang="en-US" sz="2400" dirty="0" smtClean="0"/>
              <a:t>Couples in which the </a:t>
            </a:r>
            <a:r>
              <a:rPr lang="en-US" sz="2400" u="sng" dirty="0" smtClean="0"/>
              <a:t>male</a:t>
            </a:r>
            <a:r>
              <a:rPr lang="en-US" sz="2400" dirty="0" smtClean="0"/>
              <a:t> partner may have been exposed to </a:t>
            </a:r>
            <a:r>
              <a:rPr lang="en-US" sz="2400" dirty="0" err="1" smtClean="0"/>
              <a:t>Zika</a:t>
            </a:r>
            <a:r>
              <a:rPr lang="en-US" sz="2400" dirty="0" smtClean="0"/>
              <a:t> virus should wait at least </a:t>
            </a:r>
            <a:r>
              <a:rPr lang="en-US" sz="2400" u="sng" dirty="0" smtClean="0"/>
              <a:t>6 months </a:t>
            </a:r>
            <a:r>
              <a:rPr lang="en-US" sz="2400" dirty="0" smtClean="0"/>
              <a:t>before trying to conceive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7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6946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35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PAIHB QBM JAN 2016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NPAIHB QBM JAN 2016</Template>
  <TotalTime>5829</TotalTime>
  <Words>461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NPAIHB QBM JAN 2016</vt:lpstr>
      <vt:lpstr>Zika Virus Update</vt:lpstr>
      <vt:lpstr>Background</vt:lpstr>
      <vt:lpstr>What is Zika Virus?</vt:lpstr>
      <vt:lpstr>Non-Mosquito Transmission of Zika Virus</vt:lpstr>
      <vt:lpstr>Health Effects of Zika Virus Infection</vt:lpstr>
      <vt:lpstr>Zika Cases Reported in the United States</vt:lpstr>
      <vt:lpstr>Prevention Steps</vt:lpstr>
      <vt:lpstr>Recommendations</vt:lpstr>
      <vt:lpstr>PowerPoint Presentation</vt:lpstr>
      <vt:lpstr>Thank You!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Adult Immunization Composite Measure</dc:title>
  <dc:creator>Thomas Weiser</dc:creator>
  <cp:lastModifiedBy>Lisa Griggs</cp:lastModifiedBy>
  <cp:revision>87</cp:revision>
  <dcterms:created xsi:type="dcterms:W3CDTF">2016-01-19T07:26:00Z</dcterms:created>
  <dcterms:modified xsi:type="dcterms:W3CDTF">2016-10-19T16:33:53Z</dcterms:modified>
</cp:coreProperties>
</file>