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471" r:id="rId2"/>
    <p:sldId id="498" r:id="rId3"/>
    <p:sldId id="505" r:id="rId4"/>
    <p:sldId id="499" r:id="rId5"/>
    <p:sldId id="502" r:id="rId6"/>
    <p:sldId id="503" r:id="rId7"/>
    <p:sldId id="504" r:id="rId8"/>
    <p:sldId id="500" r:id="rId9"/>
    <p:sldId id="506" r:id="rId10"/>
    <p:sldId id="507" r:id="rId11"/>
    <p:sldId id="501" r:id="rId12"/>
    <p:sldId id="508" r:id="rId13"/>
    <p:sldId id="497" r:id="rId1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449" cy="461325"/>
          </a:xfrm>
          <a:prstGeom prst="rect">
            <a:avLst/>
          </a:prstGeom>
        </p:spPr>
        <p:txBody>
          <a:bodyPr vert="horz" lIns="90572" tIns="45285" rIns="90572" bIns="45285" rtlCol="0"/>
          <a:lstStyle>
            <a:lvl1pPr algn="l">
              <a:defRPr sz="1100"/>
            </a:lvl1pPr>
          </a:lstStyle>
          <a:p>
            <a:endParaRPr lang="en-US"/>
          </a:p>
        </p:txBody>
      </p:sp>
      <p:sp>
        <p:nvSpPr>
          <p:cNvPr id="3" name="Date Placeholder 2"/>
          <p:cNvSpPr>
            <a:spLocks noGrp="1"/>
          </p:cNvSpPr>
          <p:nvPr>
            <p:ph type="dt" sz="quarter" idx="1"/>
          </p:nvPr>
        </p:nvSpPr>
        <p:spPr>
          <a:xfrm>
            <a:off x="3927183" y="0"/>
            <a:ext cx="3005449" cy="461325"/>
          </a:xfrm>
          <a:prstGeom prst="rect">
            <a:avLst/>
          </a:prstGeom>
        </p:spPr>
        <p:txBody>
          <a:bodyPr vert="horz" lIns="90572" tIns="45285" rIns="90572" bIns="45285" rtlCol="0"/>
          <a:lstStyle>
            <a:lvl1pPr algn="r">
              <a:defRPr sz="1100"/>
            </a:lvl1pPr>
          </a:lstStyle>
          <a:p>
            <a:fld id="{25235B15-4278-4F7D-A303-3851778946D0}" type="datetimeFigureOut">
              <a:rPr lang="en-US" smtClean="0"/>
              <a:pPr/>
              <a:t>10/12/2016</a:t>
            </a:fld>
            <a:endParaRPr lang="en-US"/>
          </a:p>
        </p:txBody>
      </p:sp>
      <p:sp>
        <p:nvSpPr>
          <p:cNvPr id="4" name="Footer Placeholder 3"/>
          <p:cNvSpPr>
            <a:spLocks noGrp="1"/>
          </p:cNvSpPr>
          <p:nvPr>
            <p:ph type="ftr" sz="quarter" idx="2"/>
          </p:nvPr>
        </p:nvSpPr>
        <p:spPr>
          <a:xfrm>
            <a:off x="0" y="8757301"/>
            <a:ext cx="3005449" cy="461325"/>
          </a:xfrm>
          <a:prstGeom prst="rect">
            <a:avLst/>
          </a:prstGeom>
        </p:spPr>
        <p:txBody>
          <a:bodyPr vert="horz" lIns="90572" tIns="45285" rIns="90572" bIns="45285" rtlCol="0" anchor="b"/>
          <a:lstStyle>
            <a:lvl1pPr algn="l">
              <a:defRPr sz="1100"/>
            </a:lvl1pPr>
          </a:lstStyle>
          <a:p>
            <a:endParaRPr lang="en-US"/>
          </a:p>
        </p:txBody>
      </p:sp>
      <p:sp>
        <p:nvSpPr>
          <p:cNvPr id="5" name="Slide Number Placeholder 4"/>
          <p:cNvSpPr>
            <a:spLocks noGrp="1"/>
          </p:cNvSpPr>
          <p:nvPr>
            <p:ph type="sldNum" sz="quarter" idx="3"/>
          </p:nvPr>
        </p:nvSpPr>
        <p:spPr>
          <a:xfrm>
            <a:off x="3927183" y="8757301"/>
            <a:ext cx="3005449" cy="461325"/>
          </a:xfrm>
          <a:prstGeom prst="rect">
            <a:avLst/>
          </a:prstGeom>
        </p:spPr>
        <p:txBody>
          <a:bodyPr vert="horz" lIns="90572" tIns="45285" rIns="90572" bIns="45285" rtlCol="0" anchor="b"/>
          <a:lstStyle>
            <a:lvl1pPr algn="r">
              <a:defRPr sz="1100"/>
            </a:lvl1pPr>
          </a:lstStyle>
          <a:p>
            <a:fld id="{32AD9426-F060-419C-A34C-4C8A21753A59}" type="slidenum">
              <a:rPr lang="en-US" smtClean="0"/>
              <a:pPr/>
              <a:t>‹#›</a:t>
            </a:fld>
            <a:endParaRPr lang="en-US"/>
          </a:p>
        </p:txBody>
      </p:sp>
    </p:spTree>
    <p:extLst>
      <p:ext uri="{BB962C8B-B14F-4D97-AF65-F5344CB8AC3E}">
        <p14:creationId xmlns:p14="http://schemas.microsoft.com/office/powerpoint/2010/main" val="409173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3" tIns="46147" rIns="92293" bIns="46147" rtlCol="0"/>
          <a:lstStyle>
            <a:lvl1pPr algn="l">
              <a:defRPr sz="11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3" tIns="46147" rIns="92293" bIns="46147" rtlCol="0"/>
          <a:lstStyle>
            <a:lvl1pPr algn="r">
              <a:defRPr sz="1100"/>
            </a:lvl1pPr>
          </a:lstStyle>
          <a:p>
            <a:fld id="{7D2502FA-F8EB-469C-9490-72CD0A3E30E2}" type="datetimeFigureOut">
              <a:rPr lang="en-US" smtClean="0"/>
              <a:pPr/>
              <a:t>10/12/2016</a:t>
            </a:fld>
            <a:endParaRPr lang="en-US"/>
          </a:p>
        </p:txBody>
      </p:sp>
      <p:sp>
        <p:nvSpPr>
          <p:cNvPr id="4" name="Slide Image Placeholder 3"/>
          <p:cNvSpPr>
            <a:spLocks noGrp="1" noRot="1" noChangeAspect="1"/>
          </p:cNvSpPr>
          <p:nvPr>
            <p:ph type="sldImg" idx="2"/>
          </p:nvPr>
        </p:nvSpPr>
        <p:spPr>
          <a:xfrm>
            <a:off x="1162050" y="690563"/>
            <a:ext cx="4611688" cy="3457575"/>
          </a:xfrm>
          <a:prstGeom prst="rect">
            <a:avLst/>
          </a:prstGeom>
          <a:noFill/>
          <a:ln w="12700">
            <a:solidFill>
              <a:prstClr val="black"/>
            </a:solidFill>
          </a:ln>
        </p:spPr>
        <p:txBody>
          <a:bodyPr vert="horz" lIns="92293" tIns="46147" rIns="92293" bIns="46147"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3" tIns="46147" rIns="92293"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3" tIns="46147" rIns="92293"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3" tIns="46147" rIns="92293" bIns="46147" rtlCol="0" anchor="b"/>
          <a:lstStyle>
            <a:lvl1pPr algn="r">
              <a:defRPr sz="1100"/>
            </a:lvl1pPr>
          </a:lstStyle>
          <a:p>
            <a:fld id="{CA426E1C-57F7-4A85-BF8E-7A33950BE469}" type="slidenum">
              <a:rPr lang="en-US" smtClean="0"/>
              <a:pPr/>
              <a:t>‹#›</a:t>
            </a:fld>
            <a:endParaRPr lang="en-US"/>
          </a:p>
        </p:txBody>
      </p:sp>
    </p:spTree>
    <p:extLst>
      <p:ext uri="{BB962C8B-B14F-4D97-AF65-F5344CB8AC3E}">
        <p14:creationId xmlns:p14="http://schemas.microsoft.com/office/powerpoint/2010/main" val="120766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85800" y="533400"/>
            <a:ext cx="7772400" cy="1600200"/>
          </a:xfrm>
        </p:spPr>
        <p:txBody>
          <a:bodyPr anchor="ctr"/>
          <a:lstStyle>
            <a:lvl1pPr>
              <a:defRPr sz="4400">
                <a:solidFill>
                  <a:schemeClr val="accent1"/>
                </a:solidFill>
              </a:defRPr>
            </a:lvl1pPr>
          </a:lstStyle>
          <a:p>
            <a:r>
              <a:rPr kumimoji="0" lang="en-US" smtClean="0"/>
              <a:t>Click to edit Master title style</a:t>
            </a:r>
            <a:endParaRPr kumimoji="0" lang="en-US" dirty="0"/>
          </a:p>
        </p:txBody>
      </p:sp>
      <p:pic>
        <p:nvPicPr>
          <p:cNvPr id="20" name="Picture 14"/>
          <p:cNvPicPr>
            <a:picLocks noChangeAspect="1" noChangeArrowheads="1"/>
          </p:cNvPicPr>
          <p:nvPr userDrawn="1"/>
        </p:nvPicPr>
        <p:blipFill>
          <a:blip r:embed="rId2"/>
          <a:srcRect b="14286"/>
          <a:stretch>
            <a:fillRect/>
          </a:stretch>
        </p:blipFill>
        <p:spPr bwMode="auto">
          <a:xfrm>
            <a:off x="152400" y="6124208"/>
            <a:ext cx="5410200" cy="270510"/>
          </a:xfrm>
          <a:prstGeom prst="rect">
            <a:avLst/>
          </a:prstGeom>
          <a:noFill/>
          <a:ln w="9525">
            <a:noFill/>
            <a:miter lim="800000"/>
            <a:headEnd/>
            <a:tailEnd/>
          </a:ln>
          <a:effectLst/>
        </p:spPr>
      </p:pic>
      <p:pic>
        <p:nvPicPr>
          <p:cNvPr id="21" name="Picture 14"/>
          <p:cNvPicPr>
            <a:picLocks noChangeAspect="1" noChangeArrowheads="1"/>
          </p:cNvPicPr>
          <p:nvPr userDrawn="1"/>
        </p:nvPicPr>
        <p:blipFill>
          <a:blip r:embed="rId2"/>
          <a:srcRect l="4225" b="11395"/>
          <a:stretch>
            <a:fillRect/>
          </a:stretch>
        </p:blipFill>
        <p:spPr bwMode="auto">
          <a:xfrm>
            <a:off x="3810000" y="6121167"/>
            <a:ext cx="5181600" cy="279633"/>
          </a:xfrm>
          <a:prstGeom prst="rect">
            <a:avLst/>
          </a:prstGeom>
          <a:noFill/>
          <a:ln w="9525">
            <a:noFill/>
            <a:miter lim="800000"/>
            <a:headEnd/>
            <a:tailEnd/>
          </a:ln>
          <a:effectLst/>
        </p:spPr>
      </p:pic>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Footer Placeholder 16"/>
          <p:cNvSpPr>
            <a:spLocks noGrp="1"/>
          </p:cNvSpPr>
          <p:nvPr>
            <p:ph type="ftr" sz="quarter" idx="11"/>
          </p:nvPr>
        </p:nvSpPr>
        <p:spPr/>
        <p:txBody>
          <a:bodyPr/>
          <a:lstStyle/>
          <a:p>
            <a:endParaRPr lang="en-US" dirty="0"/>
          </a:p>
        </p:txBody>
      </p:sp>
      <p:sp>
        <p:nvSpPr>
          <p:cNvPr id="28" name="Date Placeholder 27"/>
          <p:cNvSpPr>
            <a:spLocks noGrp="1"/>
          </p:cNvSpPr>
          <p:nvPr>
            <p:ph type="dt" sz="half" idx="10"/>
          </p:nvPr>
        </p:nvSpPr>
        <p:spPr/>
        <p:txBody>
          <a:bodyPr/>
          <a:lstStyle/>
          <a:p>
            <a:fld id="{97C6D424-DE00-4962-B9C4-D78CC5BE0C50}" type="datetimeFigureOut">
              <a:rPr lang="en-US" smtClean="0"/>
              <a:pPr/>
              <a:t>10/12/2016</a:t>
            </a:fld>
            <a:endParaRPr lang="en-US"/>
          </a:p>
        </p:txBody>
      </p:sp>
      <p:grpSp>
        <p:nvGrpSpPr>
          <p:cNvPr id="26" name="Group 25"/>
          <p:cNvGrpSpPr/>
          <p:nvPr userDrawn="1"/>
        </p:nvGrpSpPr>
        <p:grpSpPr>
          <a:xfrm>
            <a:off x="4046290" y="1904301"/>
            <a:ext cx="1075888" cy="1075888"/>
            <a:chOff x="1143000" y="228600"/>
            <a:chExt cx="762000" cy="762000"/>
          </a:xfrm>
        </p:grpSpPr>
        <p:sp>
          <p:nvSpPr>
            <p:cNvPr id="27" name="Oval 26"/>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1" name="Picture 30" descr="NPAIHBtransparent.gif"/>
            <p:cNvPicPr>
              <a:picLocks noChangeAspect="1"/>
            </p:cNvPicPr>
            <p:nvPr userDrawn="1"/>
          </p:nvPicPr>
          <p:blipFill>
            <a:blip r:embed="rId3">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userDrawn="1"/>
        </p:nvPicPr>
        <p:blipFill>
          <a:blip r:embed="rId4">
            <a:clrChange>
              <a:clrFrom>
                <a:srgbClr val="000000"/>
              </a:clrFrom>
              <a:clrTo>
                <a:srgbClr val="000000">
                  <a:alpha val="0"/>
                </a:srgbClr>
              </a:clrTo>
            </a:clrChange>
          </a:blip>
          <a:srcRect/>
          <a:stretch>
            <a:fillRect/>
          </a:stretch>
        </p:blipFill>
        <p:spPr bwMode="auto">
          <a:xfrm>
            <a:off x="7277100" y="470535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6F8D5486-514F-4B7E-8D5D-A7AFE8F4C0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6F8D5486-514F-4B7E-8D5D-A7AFE8F4C0B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609600" y="533400"/>
            <a:ext cx="7885113"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grpSp>
        <p:nvGrpSpPr>
          <p:cNvPr id="20" name="Group 19"/>
          <p:cNvGrpSpPr/>
          <p:nvPr userDrawn="1"/>
        </p:nvGrpSpPr>
        <p:grpSpPr>
          <a:xfrm>
            <a:off x="4038600" y="1879134"/>
            <a:ext cx="1058411" cy="1058411"/>
            <a:chOff x="1143000" y="228600"/>
            <a:chExt cx="762000" cy="762000"/>
          </a:xfrm>
        </p:grpSpPr>
        <p:sp>
          <p:nvSpPr>
            <p:cNvPr id="21" name="Oval 20"/>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descr="NPAIHBtransparent.gif"/>
            <p:cNvPicPr>
              <a:picLocks noChangeAspect="1"/>
            </p:cNvPicPr>
            <p:nvPr userDrawn="1"/>
          </p:nvPicPr>
          <p:blipFill>
            <a:blip r:embed="rId2">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25" name="Picture 14"/>
          <p:cNvPicPr>
            <a:picLocks noChangeAspect="1" noChangeArrowheads="1"/>
          </p:cNvPicPr>
          <p:nvPr userDrawn="1"/>
        </p:nvPicPr>
        <p:blipFill>
          <a:blip r:embed="rId3"/>
          <a:srcRect b="14286"/>
          <a:stretch>
            <a:fillRect/>
          </a:stretch>
        </p:blipFill>
        <p:spPr bwMode="auto">
          <a:xfrm>
            <a:off x="152400" y="6124208"/>
            <a:ext cx="5410200" cy="270510"/>
          </a:xfrm>
          <a:prstGeom prst="rect">
            <a:avLst/>
          </a:prstGeom>
          <a:noFill/>
          <a:ln w="9525">
            <a:noFill/>
            <a:miter lim="800000"/>
            <a:headEnd/>
            <a:tailEnd/>
          </a:ln>
          <a:effectLst/>
        </p:spPr>
      </p:pic>
      <p:pic>
        <p:nvPicPr>
          <p:cNvPr id="26" name="Picture 14"/>
          <p:cNvPicPr>
            <a:picLocks noChangeAspect="1" noChangeArrowheads="1"/>
          </p:cNvPicPr>
          <p:nvPr userDrawn="1"/>
        </p:nvPicPr>
        <p:blipFill>
          <a:blip r:embed="rId3"/>
          <a:srcRect l="8451" b="8948"/>
          <a:stretch>
            <a:fillRect/>
          </a:stretch>
        </p:blipFill>
        <p:spPr bwMode="auto">
          <a:xfrm>
            <a:off x="4038600" y="6121866"/>
            <a:ext cx="4953000" cy="287358"/>
          </a:xfrm>
          <a:prstGeom prst="rect">
            <a:avLst/>
          </a:prstGeom>
          <a:noFill/>
          <a:ln w="9525">
            <a:noFill/>
            <a:miter lim="800000"/>
            <a:headEnd/>
            <a:tailEnd/>
          </a:ln>
          <a:effectLst/>
        </p:spPr>
      </p:pic>
      <p:sp>
        <p:nvSpPr>
          <p:cNvPr id="13" name="Rectangle 12"/>
          <p:cNvSpPr>
            <a:spLocks noChangeArrowheads="1"/>
          </p:cNvSpPr>
          <p:nvPr/>
        </p:nvSpPr>
        <p:spPr bwMode="auto">
          <a:xfrm>
            <a:off x="146304" y="6391656"/>
            <a:ext cx="88452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7C6D424-DE00-4962-B9C4-D78CC5BE0C50}" type="datetimeFigureOut">
              <a:rPr lang="en-US" smtClean="0"/>
              <a:pPr/>
              <a:t>10/12/2016</a:t>
            </a:fld>
            <a:endParaRPr lang="en-US"/>
          </a:p>
        </p:txBody>
      </p:sp>
      <p:pic>
        <p:nvPicPr>
          <p:cNvPr id="24" name="Picture 38"/>
          <p:cNvPicPr>
            <a:picLocks noChangeAspect="1" noChangeArrowheads="1"/>
          </p:cNvPicPr>
          <p:nvPr userDrawn="1"/>
        </p:nvPicPr>
        <p:blipFill>
          <a:blip r:embed="rId4">
            <a:clrChange>
              <a:clrFrom>
                <a:srgbClr val="000000"/>
              </a:clrFrom>
              <a:clrTo>
                <a:srgbClr val="000000">
                  <a:alpha val="0"/>
                </a:srgbClr>
              </a:clrTo>
            </a:clrChange>
          </a:blip>
          <a:srcRect/>
          <a:stretch>
            <a:fillRect/>
          </a:stretch>
        </p:blipFill>
        <p:spPr bwMode="auto">
          <a:xfrm>
            <a:off x="7277100" y="472440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556248" cy="758952"/>
          </a:xfrm>
        </p:spPr>
        <p:txBody>
          <a:bodyPr/>
          <a:lstStyle/>
          <a:p>
            <a:r>
              <a:rPr kumimoji="0" lang="en-US"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fld id="{97C6D424-DE00-4962-B9C4-D78CC5BE0C50}"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38"/>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dirty="0"/>
          </a:p>
        </p:txBody>
      </p:sp>
      <p:grpSp>
        <p:nvGrpSpPr>
          <p:cNvPr id="28" name="Group 27"/>
          <p:cNvGrpSpPr/>
          <p:nvPr userDrawn="1"/>
        </p:nvGrpSpPr>
        <p:grpSpPr>
          <a:xfrm>
            <a:off x="4207778" y="6096000"/>
            <a:ext cx="762000" cy="762000"/>
            <a:chOff x="1143000" y="228600"/>
            <a:chExt cx="762000" cy="762000"/>
          </a:xfrm>
        </p:grpSpPr>
        <p:sp>
          <p:nvSpPr>
            <p:cNvPr id="29" name="Oval 28"/>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1" name="Picture 30" descr="NPAIHBtransparent.gif"/>
            <p:cNvPicPr>
              <a:picLocks noChangeAspect="1"/>
            </p:cNvPicPr>
            <p:nvPr userDrawn="1"/>
          </p:nvPicPr>
          <p:blipFill>
            <a:blip r:embed="rId2">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grpSp>
        <p:nvGrpSpPr>
          <p:cNvPr id="11" name="Group 10"/>
          <p:cNvGrpSpPr/>
          <p:nvPr userDrawn="1"/>
        </p:nvGrpSpPr>
        <p:grpSpPr>
          <a:xfrm>
            <a:off x="4351789" y="6103690"/>
            <a:ext cx="762000" cy="762000"/>
            <a:chOff x="1143000" y="228600"/>
            <a:chExt cx="762000" cy="762000"/>
          </a:xfrm>
        </p:grpSpPr>
        <p:sp>
          <p:nvSpPr>
            <p:cNvPr id="12" name="Oval 11"/>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NPAIHBtransparent.gif"/>
            <p:cNvPicPr>
              <a:picLocks noChangeAspect="1"/>
            </p:cNvPicPr>
            <p:nvPr userDrawn="1"/>
          </p:nvPicPr>
          <p:blipFill>
            <a:blip r:embed="rId2">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381000" y="1143000"/>
            <a:ext cx="2362200" cy="1371600"/>
          </a:xfrm>
        </p:spPr>
        <p:txBody>
          <a:bodyPr anchor="b">
            <a:noAutofit/>
          </a:bodyPr>
          <a:lstStyle>
            <a:lvl1pPr algn="l">
              <a:buNone/>
              <a:defRPr sz="2400" b="1" baseline="0">
                <a:solidFill>
                  <a:schemeClr val="accent1">
                    <a:lumMod val="75000"/>
                  </a:schemeClr>
                </a:solidFill>
                <a:latin typeface="Maiandra GD" pitchFamily="34" charset="0"/>
              </a:defRPr>
            </a:lvl1pPr>
          </a:lstStyle>
          <a:p>
            <a:r>
              <a:rPr kumimoji="0" lang="en-US" dirty="0" smtClean="0"/>
              <a:t>Northwest Portland Area Indian Health Board</a:t>
            </a:r>
            <a:endParaRPr kumimoji="0" lang="en-US" dirty="0"/>
          </a:p>
        </p:txBody>
      </p:sp>
      <p:sp>
        <p:nvSpPr>
          <p:cNvPr id="3" name="Text Placeholder 2"/>
          <p:cNvSpPr>
            <a:spLocks noGrp="1"/>
          </p:cNvSpPr>
          <p:nvPr>
            <p:ph type="body" idx="2" hasCustomPrompt="1"/>
          </p:nvPr>
        </p:nvSpPr>
        <p:spPr>
          <a:xfrm>
            <a:off x="381000" y="2514601"/>
            <a:ext cx="2362200" cy="609600"/>
          </a:xfrm>
        </p:spPr>
        <p:txBody>
          <a:bodyPr/>
          <a:lstStyle>
            <a:lvl1pPr marL="0" indent="0">
              <a:spcAft>
                <a:spcPts val="1000"/>
              </a:spcAft>
              <a:buNone/>
              <a:defRPr sz="1600" i="1">
                <a:solidFill>
                  <a:schemeClr val="accent6">
                    <a:lumMod val="50000"/>
                  </a:schemeClr>
                </a:solidFill>
                <a:latin typeface="Corbe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Indian Leadership for Indian Health</a:t>
            </a:r>
          </a:p>
          <a:p>
            <a:pPr lvl="0" eaLnBrk="1" latinLnBrk="0" hangingPunct="1"/>
            <a:endParaRPr kumimoji="0" lang="en-US" dirty="0" smtClean="0"/>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7C6D424-DE00-4962-B9C4-D78CC5BE0C50}" type="datetimeFigureOut">
              <a:rPr lang="en-US" smtClean="0"/>
              <a:pPr/>
              <a:t>10/12/2016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pic>
        <p:nvPicPr>
          <p:cNvPr id="22" name="Picture 14"/>
          <p:cNvPicPr>
            <a:picLocks noChangeAspect="1" noChangeArrowheads="1"/>
          </p:cNvPicPr>
          <p:nvPr userDrawn="1"/>
        </p:nvPicPr>
        <p:blipFill>
          <a:blip r:embed="rId2"/>
          <a:srcRect t="82979" r="44348" b="4255"/>
          <a:stretch>
            <a:fillRect/>
          </a:stretch>
        </p:blipFill>
        <p:spPr bwMode="auto">
          <a:xfrm>
            <a:off x="152400" y="6248400"/>
            <a:ext cx="2743200" cy="152400"/>
          </a:xfrm>
          <a:prstGeom prst="rect">
            <a:avLst/>
          </a:prstGeom>
          <a:noFill/>
          <a:ln w="9525">
            <a:noFill/>
            <a:miter lim="800000"/>
            <a:headEnd/>
            <a:tailEnd/>
          </a:ln>
          <a:effectLst/>
        </p:spPr>
      </p:pic>
      <p:grpSp>
        <p:nvGrpSpPr>
          <p:cNvPr id="26" name="Group 25"/>
          <p:cNvGrpSpPr/>
          <p:nvPr userDrawn="1"/>
        </p:nvGrpSpPr>
        <p:grpSpPr>
          <a:xfrm>
            <a:off x="1143000" y="228600"/>
            <a:ext cx="762000" cy="762000"/>
            <a:chOff x="1143000" y="228600"/>
            <a:chExt cx="762000" cy="762000"/>
          </a:xfrm>
        </p:grpSpPr>
        <p:sp>
          <p:nvSpPr>
            <p:cNvPr id="10" name="Oval 9"/>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descr="NPAIHBtransparent.gif"/>
            <p:cNvPicPr>
              <a:picLocks noChangeAspect="1"/>
            </p:cNvPicPr>
            <p:nvPr userDrawn="1"/>
          </p:nvPicPr>
          <p:blipFill>
            <a:blip r:embed="rId3">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25" name="TextBox 24"/>
          <p:cNvSpPr txBox="1"/>
          <p:nvPr userDrawn="1"/>
        </p:nvSpPr>
        <p:spPr>
          <a:xfrm>
            <a:off x="381000" y="5046677"/>
            <a:ext cx="2362200" cy="157479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en-US" sz="1400" i="1" kern="1200" dirty="0" smtClean="0">
                <a:solidFill>
                  <a:schemeClr val="tx1">
                    <a:lumMod val="95000"/>
                    <a:lumOff val="5000"/>
                  </a:schemeClr>
                </a:solidFill>
                <a:latin typeface="Corbel" pitchFamily="34" charset="0"/>
                <a:ea typeface="+mn-ea"/>
                <a:cs typeface="+mn-cs"/>
              </a:rPr>
              <a:t>527 SW Hall, Suite 300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Portland, Oregon 97201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Phone: (503) 228-4185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Fax: (503) 228-8182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Email: </a:t>
            </a:r>
            <a:r>
              <a:rPr kumimoji="0" lang="en-US" sz="1400" i="1" u="sng" kern="1200" dirty="0" smtClean="0">
                <a:solidFill>
                  <a:schemeClr val="accent3">
                    <a:lumMod val="50000"/>
                  </a:schemeClr>
                </a:solidFill>
                <a:latin typeface="Corbel" pitchFamily="34" charset="0"/>
                <a:ea typeface="+mn-ea"/>
                <a:cs typeface="+mn-cs"/>
              </a:rPr>
              <a:t>npaihb@npaihb.org</a:t>
            </a:r>
          </a:p>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7C6D424-DE00-4962-B9C4-D78CC5BE0C50}" type="datetimeFigureOut">
              <a:rPr lang="en-US" smtClean="0"/>
              <a:pPr/>
              <a:t>10/12/2016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grpSp>
        <p:nvGrpSpPr>
          <p:cNvPr id="24" name="Group 23"/>
          <p:cNvGrpSpPr/>
          <p:nvPr userDrawn="1"/>
        </p:nvGrpSpPr>
        <p:grpSpPr>
          <a:xfrm>
            <a:off x="1219200" y="152400"/>
            <a:ext cx="762000" cy="762000"/>
            <a:chOff x="1143000" y="228600"/>
            <a:chExt cx="762000" cy="762000"/>
          </a:xfrm>
        </p:grpSpPr>
        <p:sp>
          <p:nvSpPr>
            <p:cNvPr id="25" name="Oval 24"/>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7" name="Picture 26" descr="NPAIHBtransparent.gif"/>
            <p:cNvPicPr>
              <a:picLocks noChangeAspect="1"/>
            </p:cNvPicPr>
            <p:nvPr userDrawn="1"/>
          </p:nvPicPr>
          <p:blipFill>
            <a:blip r:embed="rId2">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C6D424-DE00-4962-B9C4-D78CC5BE0C50}" type="datetimeFigureOut">
              <a:rPr lang="en-US" smtClean="0"/>
              <a:pPr/>
              <a:t>10/12/2016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152400" y="228600"/>
            <a:ext cx="8839200" cy="1066800"/>
          </a:xfrm>
          <a:prstGeom prst="rect">
            <a:avLst/>
          </a:prstGeom>
        </p:spPr>
        <p:txBody>
          <a:bodyPr vert="horz" anchor="ctr">
            <a:no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1" name="Group 20"/>
          <p:cNvGrpSpPr/>
          <p:nvPr/>
        </p:nvGrpSpPr>
        <p:grpSpPr>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6" name="Picture 25" descr="NPAIHBtransparent.gif"/>
            <p:cNvPicPr>
              <a:picLocks noChangeAspect="1"/>
            </p:cNvPicPr>
            <p:nvPr userDrawn="1"/>
          </p:nvPicPr>
          <p:blipFill>
            <a:blip r:embed="rId13">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4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opoverdos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turnthetiderx.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urnthetiderx.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mmwr/volumes/65/rr/pdfs/rr6501e1.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turnthetiderx.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evention.odp.idaho.gov/ResourceLibrary/ordermaterials.aspx" TargetMode="External"/><Relationship Id="rId2" Type="http://schemas.openxmlformats.org/officeDocument/2006/relationships/hyperlink" Target="https://prevention.odp.idaho.gov/index.html" TargetMode="External"/><Relationship Id="rId1" Type="http://schemas.openxmlformats.org/officeDocument/2006/relationships/slideLayout" Target="../slideLayouts/slideLayout2.xml"/><Relationship Id="rId5" Type="http://schemas.openxmlformats.org/officeDocument/2006/relationships/hyperlink" Target="https://prevention.odp.idaho.gov/ResourceLibrary/ordernaloxone.aspx" TargetMode="External"/><Relationship Id="rId4" Type="http://schemas.openxmlformats.org/officeDocument/2006/relationships/hyperlink" Target="http://prevention.odp.idaho.gov/ResourceLibrary/ordermaterialcards.aspx"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public.health.oregon.gov/PreventionWellness/SubstanceUse/Opioids/Pages/index.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657600"/>
            <a:ext cx="6400800" cy="1219200"/>
          </a:xfrm>
        </p:spPr>
        <p:txBody>
          <a:bodyPr>
            <a:normAutofit/>
          </a:bodyPr>
          <a:lstStyle/>
          <a:p>
            <a:r>
              <a:rPr lang="en-US" sz="1800" dirty="0" smtClean="0"/>
              <a:t>CAPT Thomas Weiser, MD, MPH</a:t>
            </a:r>
          </a:p>
          <a:p>
            <a:r>
              <a:rPr lang="en-US" sz="1200" dirty="0" smtClean="0"/>
              <a:t>Medical Epidemiologist</a:t>
            </a:r>
          </a:p>
          <a:p>
            <a:r>
              <a:rPr lang="en-US" sz="1200" dirty="0" smtClean="0"/>
              <a:t>Portland Area Indian Health Service</a:t>
            </a:r>
          </a:p>
          <a:p>
            <a:r>
              <a:rPr lang="en-US" sz="1200" dirty="0" smtClean="0"/>
              <a:t>Northwest Tribal Epidemiology center</a:t>
            </a:r>
          </a:p>
          <a:p>
            <a:endParaRPr lang="en-US" sz="1200" dirty="0" smtClean="0"/>
          </a:p>
          <a:p>
            <a:endParaRPr lang="en-US" sz="1200" dirty="0" smtClean="0"/>
          </a:p>
          <a:p>
            <a:endParaRPr lang="en-US" sz="1800" dirty="0"/>
          </a:p>
        </p:txBody>
      </p:sp>
      <p:sp>
        <p:nvSpPr>
          <p:cNvPr id="4" name="Title 3"/>
          <p:cNvSpPr>
            <a:spLocks noGrp="1"/>
          </p:cNvSpPr>
          <p:nvPr>
            <p:ph type="ctrTitle"/>
          </p:nvPr>
        </p:nvSpPr>
        <p:spPr>
          <a:xfrm>
            <a:off x="685800" y="228600"/>
            <a:ext cx="7772400" cy="1600200"/>
          </a:xfrm>
        </p:spPr>
        <p:txBody>
          <a:bodyPr/>
          <a:lstStyle/>
          <a:p>
            <a:r>
              <a:rPr lang="en-US" sz="5400" dirty="0" smtClean="0"/>
              <a:t>Opioid Prescribing </a:t>
            </a:r>
            <a:endParaRPr lang="en-US" sz="5400" b="1" dirty="0"/>
          </a:p>
        </p:txBody>
      </p:sp>
    </p:spTree>
    <p:extLst>
      <p:ext uri="{BB962C8B-B14F-4D97-AF65-F5344CB8AC3E}">
        <p14:creationId xmlns:p14="http://schemas.microsoft.com/office/powerpoint/2010/main" val="3478540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Steps- Washington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F</a:t>
            </a:r>
            <a:r>
              <a:rPr lang="en-US" dirty="0" smtClean="0"/>
              <a:t>irst issued opioid prescribing guidelines for providers in WA in 2007. </a:t>
            </a:r>
            <a:endParaRPr lang="en-US" dirty="0"/>
          </a:p>
          <a:p>
            <a:pPr lvl="1"/>
            <a:r>
              <a:rPr lang="en-US" dirty="0" smtClean="0"/>
              <a:t>Updated in 2010 and 2015, ahead of CDC guidelines</a:t>
            </a:r>
          </a:p>
          <a:p>
            <a:pPr marL="274320" lvl="1" indent="0">
              <a:buNone/>
            </a:pPr>
            <a:endParaRPr lang="en-US" dirty="0" smtClean="0"/>
          </a:p>
          <a:p>
            <a:r>
              <a:rPr lang="en-US" dirty="0"/>
              <a:t>The </a:t>
            </a:r>
            <a:r>
              <a:rPr lang="en-US" dirty="0" smtClean="0"/>
              <a:t>2016 WA </a:t>
            </a:r>
            <a:r>
              <a:rPr lang="en-US" dirty="0"/>
              <a:t>State </a:t>
            </a:r>
            <a:r>
              <a:rPr lang="en-US" dirty="0" smtClean="0"/>
              <a:t>Interagency </a:t>
            </a:r>
            <a:r>
              <a:rPr lang="en-US" dirty="0"/>
              <a:t>Opioid </a:t>
            </a:r>
            <a:r>
              <a:rPr lang="en-US" dirty="0" smtClean="0"/>
              <a:t>Working Plan </a:t>
            </a:r>
            <a:r>
              <a:rPr lang="en-US" dirty="0"/>
              <a:t>includes four priority goals</a:t>
            </a:r>
            <a:r>
              <a:rPr lang="en-US" dirty="0" smtClean="0"/>
              <a:t>:</a:t>
            </a:r>
          </a:p>
          <a:p>
            <a:pPr marL="514350" indent="-514350">
              <a:buFont typeface="+mj-lt"/>
              <a:buAutoNum type="arabicPeriod"/>
            </a:pPr>
            <a:r>
              <a:rPr lang="en-US" dirty="0" smtClean="0"/>
              <a:t>Prevent </a:t>
            </a:r>
            <a:r>
              <a:rPr lang="en-US" dirty="0"/>
              <a:t>opioid misuse and </a:t>
            </a:r>
            <a:r>
              <a:rPr lang="en-US" dirty="0" smtClean="0"/>
              <a:t>abuse.</a:t>
            </a:r>
            <a:endParaRPr lang="en-US" dirty="0"/>
          </a:p>
          <a:p>
            <a:pPr marL="514350" indent="-514350">
              <a:buFont typeface="+mj-lt"/>
              <a:buAutoNum type="arabicPeriod"/>
            </a:pPr>
            <a:r>
              <a:rPr lang="en-US" dirty="0" smtClean="0"/>
              <a:t>Treat </a:t>
            </a:r>
            <a:r>
              <a:rPr lang="en-US" dirty="0"/>
              <a:t>opioid abuse and dependence.</a:t>
            </a:r>
          </a:p>
          <a:p>
            <a:pPr marL="514350" indent="-514350">
              <a:buFont typeface="+mj-lt"/>
              <a:buAutoNum type="arabicPeriod"/>
            </a:pPr>
            <a:r>
              <a:rPr lang="en-US" dirty="0" smtClean="0"/>
              <a:t>Prevent deaths from overdose.</a:t>
            </a:r>
            <a:endParaRPr lang="en-US" dirty="0"/>
          </a:p>
          <a:p>
            <a:pPr marL="514350" indent="-514350">
              <a:buFont typeface="+mj-lt"/>
              <a:buAutoNum type="arabicPeriod"/>
            </a:pPr>
            <a:r>
              <a:rPr lang="en-US" dirty="0" smtClean="0"/>
              <a:t>Use </a:t>
            </a:r>
            <a:r>
              <a:rPr lang="en-US" dirty="0"/>
              <a:t>data to </a:t>
            </a:r>
            <a:r>
              <a:rPr lang="en-US" dirty="0" smtClean="0"/>
              <a:t>detect </a:t>
            </a:r>
            <a:r>
              <a:rPr lang="en-US" dirty="0"/>
              <a:t>opioid </a:t>
            </a:r>
            <a:r>
              <a:rPr lang="en-US" dirty="0" smtClean="0"/>
              <a:t>misuse/abuse</a:t>
            </a:r>
            <a:r>
              <a:rPr lang="en-US" dirty="0"/>
              <a:t>, monitor morbidity </a:t>
            </a:r>
            <a:r>
              <a:rPr lang="en-US" dirty="0" smtClean="0"/>
              <a:t>and mortality, and evaluate interventions.</a:t>
            </a:r>
          </a:p>
          <a:p>
            <a:pPr marL="0" indent="0">
              <a:buNone/>
            </a:pPr>
            <a:endParaRPr lang="en-US" dirty="0" smtClean="0"/>
          </a:p>
          <a:p>
            <a:pPr marL="0" indent="0">
              <a:buNone/>
            </a:pPr>
            <a:r>
              <a:rPr lang="en-US" dirty="0" smtClean="0"/>
              <a:t>Available at: </a:t>
            </a:r>
            <a:r>
              <a:rPr lang="en-US" dirty="0" smtClean="0">
                <a:hlinkClick r:id="rId2"/>
              </a:rPr>
              <a:t>http</a:t>
            </a:r>
            <a:r>
              <a:rPr lang="en-US" dirty="0">
                <a:hlinkClick r:id="rId2"/>
              </a:rPr>
              <a:t>://stopoverdose.org</a:t>
            </a:r>
            <a:r>
              <a:rPr lang="en-US" dirty="0" smtClean="0">
                <a:hlinkClick r:id="rId2"/>
              </a:rPr>
              <a:t>/</a:t>
            </a:r>
            <a:r>
              <a:rPr lang="en-US" dirty="0" smtClean="0"/>
              <a:t> </a:t>
            </a:r>
            <a:endParaRPr lang="en-US" dirty="0"/>
          </a:p>
          <a:p>
            <a:pPr lvl="1"/>
            <a:endParaRPr lang="en-US" dirty="0" smtClean="0"/>
          </a:p>
        </p:txBody>
      </p:sp>
    </p:spTree>
    <p:extLst>
      <p:ext uri="{BB962C8B-B14F-4D97-AF65-F5344CB8AC3E}">
        <p14:creationId xmlns:p14="http://schemas.microsoft.com/office/powerpoint/2010/main" val="233320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Resolution</a:t>
            </a:r>
            <a:endParaRPr lang="en-US" dirty="0"/>
          </a:p>
        </p:txBody>
      </p:sp>
      <p:sp>
        <p:nvSpPr>
          <p:cNvPr id="3" name="Content Placeholder 2"/>
          <p:cNvSpPr>
            <a:spLocks noGrp="1"/>
          </p:cNvSpPr>
          <p:nvPr>
            <p:ph sz="quarter" idx="1"/>
          </p:nvPr>
        </p:nvSpPr>
        <p:spPr/>
        <p:txBody>
          <a:bodyPr/>
          <a:lstStyle/>
          <a:p>
            <a:pPr marL="0" indent="0" algn="just">
              <a:buNone/>
            </a:pPr>
            <a:r>
              <a:rPr lang="en-US" dirty="0" smtClean="0"/>
              <a:t>“The </a:t>
            </a:r>
            <a:r>
              <a:rPr lang="en-US" dirty="0"/>
              <a:t>Oregon Opioid Prescribing Guidelines Task Force adopts the </a:t>
            </a:r>
            <a:r>
              <a:rPr lang="en-US" i="1" dirty="0"/>
              <a:t>CDC Guideline for Prescribing Opioids for Chronic Pain</a:t>
            </a:r>
            <a:r>
              <a:rPr lang="en-US" dirty="0"/>
              <a:t> as the foundation for opioid prescribing for Oregon. The Task Force further encourages more discussion at state, regional and organizational levels regarding how the guidelines will be disseminated, communicated to patients and providers, and implemented</a:t>
            </a:r>
            <a:r>
              <a:rPr lang="en-US" dirty="0" smtClean="0"/>
              <a:t>.”</a:t>
            </a:r>
          </a:p>
          <a:p>
            <a:pPr marL="0" indent="0">
              <a:buNone/>
            </a:pPr>
            <a:endParaRPr lang="en-US" dirty="0"/>
          </a:p>
          <a:p>
            <a:pPr marL="0" indent="0" algn="r">
              <a:buNone/>
            </a:pPr>
            <a:r>
              <a:rPr lang="en-US" dirty="0" smtClean="0"/>
              <a:t>Approved June 3, 2016</a:t>
            </a:r>
            <a:endParaRPr lang="en-US" dirty="0"/>
          </a:p>
        </p:txBody>
      </p:sp>
    </p:spTree>
    <p:extLst>
      <p:ext uri="{BB962C8B-B14F-4D97-AF65-F5344CB8AC3E}">
        <p14:creationId xmlns:p14="http://schemas.microsoft.com/office/powerpoint/2010/main" val="193247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p:txBody>
          <a:bodyPr/>
          <a:lstStyle/>
          <a:p>
            <a:r>
              <a:rPr lang="en-US" dirty="0" smtClean="0"/>
              <a:t>Request NPAIHB consider a resolution to endorse the efforts of Oregon</a:t>
            </a:r>
            <a:r>
              <a:rPr lang="en-US" dirty="0"/>
              <a:t> </a:t>
            </a:r>
            <a:r>
              <a:rPr lang="en-US" dirty="0" smtClean="0"/>
              <a:t>and Washington States and IHS to address the prescription opioid overdose epidemic</a:t>
            </a:r>
          </a:p>
          <a:p>
            <a:r>
              <a:rPr lang="en-US" dirty="0" smtClean="0"/>
              <a:t>Consider further actions that NPAIHB can take to assist Tribes dealing with the prescription opioid epidemic</a:t>
            </a:r>
          </a:p>
          <a:p>
            <a:endParaRPr lang="en-US" dirty="0"/>
          </a:p>
        </p:txBody>
      </p:sp>
    </p:spTree>
    <p:extLst>
      <p:ext uri="{BB962C8B-B14F-4D97-AF65-F5344CB8AC3E}">
        <p14:creationId xmlns:p14="http://schemas.microsoft.com/office/powerpoint/2010/main" val="402965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38300" y="4953000"/>
            <a:ext cx="5867400" cy="1219200"/>
          </a:xfrm>
        </p:spPr>
        <p:txBody>
          <a:bodyPr/>
          <a:lstStyle/>
          <a:p>
            <a:pPr algn="ctr"/>
            <a:r>
              <a:rPr lang="en-US" sz="7200" dirty="0" smtClean="0"/>
              <a:t>Thank You!</a:t>
            </a:r>
            <a:endParaRPr lang="en-US" sz="7200" dirty="0"/>
          </a:p>
        </p:txBody>
      </p:sp>
      <p:pic>
        <p:nvPicPr>
          <p:cNvPr id="3" name="Picture 2"/>
          <p:cNvPicPr>
            <a:picLocks noChangeAspect="1"/>
          </p:cNvPicPr>
          <p:nvPr/>
        </p:nvPicPr>
        <p:blipFill>
          <a:blip r:embed="rId2"/>
          <a:stretch>
            <a:fillRect/>
          </a:stretch>
        </p:blipFill>
        <p:spPr>
          <a:xfrm>
            <a:off x="1524000" y="228600"/>
            <a:ext cx="6096000" cy="4572000"/>
          </a:xfrm>
          <a:prstGeom prst="rect">
            <a:avLst/>
          </a:prstGeom>
        </p:spPr>
      </p:pic>
    </p:spTree>
    <p:extLst>
      <p:ext uri="{BB962C8B-B14F-4D97-AF65-F5344CB8AC3E}">
        <p14:creationId xmlns:p14="http://schemas.microsoft.com/office/powerpoint/2010/main" val="306633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a:bodyPr>
          <a:lstStyle/>
          <a:p>
            <a:r>
              <a:rPr lang="en-US" dirty="0" smtClean="0"/>
              <a:t>Opioid prescriptions have risen dramatically over the past 15-20 years</a:t>
            </a:r>
          </a:p>
          <a:p>
            <a:pPr lvl="1"/>
            <a:r>
              <a:rPr lang="en-US" dirty="0" smtClean="0"/>
              <a:t>1 in 4 receiving long-term opioid therapy, in primary care settings, struggle with opioid addiction</a:t>
            </a:r>
          </a:p>
          <a:p>
            <a:pPr lvl="1"/>
            <a:r>
              <a:rPr lang="en-US" dirty="0" smtClean="0"/>
              <a:t>300% increase in prescription sales since 1999- without overall change in reported pain</a:t>
            </a:r>
          </a:p>
          <a:p>
            <a:pPr lvl="1"/>
            <a:r>
              <a:rPr lang="en-US" dirty="0" smtClean="0"/>
              <a:t>259,000,000 prescriptions for opioids were written in 2012- enough for every adult in America to have a bottle of pills</a:t>
            </a:r>
          </a:p>
          <a:p>
            <a:pPr lvl="1"/>
            <a:endParaRPr lang="en-US" dirty="0" smtClean="0"/>
          </a:p>
        </p:txBody>
      </p:sp>
      <p:sp>
        <p:nvSpPr>
          <p:cNvPr id="4" name="TextBox 3"/>
          <p:cNvSpPr txBox="1"/>
          <p:nvPr/>
        </p:nvSpPr>
        <p:spPr>
          <a:xfrm>
            <a:off x="4953000" y="5420019"/>
            <a:ext cx="3962401" cy="769441"/>
          </a:xfrm>
          <a:prstGeom prst="rect">
            <a:avLst/>
          </a:prstGeom>
          <a:noFill/>
          <a:ln>
            <a:solidFill>
              <a:schemeClr val="accent2"/>
            </a:solidFill>
          </a:ln>
        </p:spPr>
        <p:txBody>
          <a:bodyPr wrap="square" rtlCol="0">
            <a:spAutoFit/>
          </a:bodyPr>
          <a:lstStyle/>
          <a:p>
            <a:r>
              <a:rPr lang="en-US" sz="1100" dirty="0" smtClean="0"/>
              <a:t>Sources: </a:t>
            </a:r>
          </a:p>
          <a:p>
            <a:r>
              <a:rPr lang="en-US" sz="1100" dirty="0" smtClean="0"/>
              <a:t>Office of the Surgeon </a:t>
            </a:r>
            <a:r>
              <a:rPr lang="en-US" sz="1100" dirty="0"/>
              <a:t>General </a:t>
            </a:r>
            <a:r>
              <a:rPr lang="en-US" sz="1100" dirty="0">
                <a:hlinkClick r:id="rId2"/>
              </a:rPr>
              <a:t>http://turnthetiderx.org</a:t>
            </a:r>
            <a:r>
              <a:rPr lang="en-US" sz="1100" dirty="0" smtClean="0">
                <a:hlinkClick r:id="rId2"/>
              </a:rPr>
              <a:t>/#</a:t>
            </a:r>
            <a:r>
              <a:rPr lang="en-US" sz="1100" dirty="0" smtClean="0"/>
              <a:t> ; </a:t>
            </a:r>
          </a:p>
          <a:p>
            <a:r>
              <a:rPr lang="en-US" sz="1100" dirty="0"/>
              <a:t>CDC: </a:t>
            </a:r>
            <a:r>
              <a:rPr lang="en-US" sz="1100" dirty="0" smtClean="0"/>
              <a:t>MMWR RR(65) 1: CDC </a:t>
            </a:r>
            <a:r>
              <a:rPr lang="en-US" sz="1100" dirty="0"/>
              <a:t>Guideline for Prescribing </a:t>
            </a:r>
            <a:r>
              <a:rPr lang="en-US" sz="1100" dirty="0" smtClean="0"/>
              <a:t>Opioids </a:t>
            </a:r>
            <a:r>
              <a:rPr lang="en-US" sz="1100" dirty="0"/>
              <a:t>for Chronic Pain — United States, 2016</a:t>
            </a:r>
          </a:p>
        </p:txBody>
      </p:sp>
    </p:spTree>
    <p:extLst>
      <p:ext uri="{BB962C8B-B14F-4D97-AF65-F5344CB8AC3E}">
        <p14:creationId xmlns:p14="http://schemas.microsoft.com/office/powerpoint/2010/main" val="263983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a:bodyPr>
          <a:lstStyle/>
          <a:p>
            <a:pPr lvl="1"/>
            <a:endParaRPr lang="en-US" dirty="0" smtClean="0"/>
          </a:p>
          <a:p>
            <a:r>
              <a:rPr lang="en-US" dirty="0" smtClean="0"/>
              <a:t>Annual incidence of opioid overdose and deaths has also risen:</a:t>
            </a:r>
          </a:p>
          <a:p>
            <a:pPr lvl="1"/>
            <a:r>
              <a:rPr lang="en-US" dirty="0" smtClean="0"/>
              <a:t>Overdoses: In 2011, over 420,000 emergency room visits were related to misuse or abuse of prescription opioids, including intentional and unintentional overdose</a:t>
            </a:r>
          </a:p>
          <a:p>
            <a:pPr lvl="1"/>
            <a:r>
              <a:rPr lang="en-US" dirty="0" smtClean="0"/>
              <a:t>Deaths: from 1999-2014, more than 165,000 people died from prescription opioid overdose</a:t>
            </a:r>
          </a:p>
          <a:p>
            <a:r>
              <a:rPr lang="en-US" dirty="0" smtClean="0"/>
              <a:t>Increased research has led to greater understanding of the dangers of long-term opioid prescribing and the lack of benefit</a:t>
            </a:r>
            <a:endParaRPr lang="en-US" dirty="0"/>
          </a:p>
        </p:txBody>
      </p:sp>
      <p:sp>
        <p:nvSpPr>
          <p:cNvPr id="4" name="TextBox 3"/>
          <p:cNvSpPr txBox="1"/>
          <p:nvPr/>
        </p:nvSpPr>
        <p:spPr>
          <a:xfrm>
            <a:off x="5029200" y="5561255"/>
            <a:ext cx="3886201" cy="769441"/>
          </a:xfrm>
          <a:prstGeom prst="rect">
            <a:avLst/>
          </a:prstGeom>
          <a:noFill/>
          <a:ln>
            <a:solidFill>
              <a:schemeClr val="accent2"/>
            </a:solidFill>
          </a:ln>
        </p:spPr>
        <p:txBody>
          <a:bodyPr wrap="square" rtlCol="0">
            <a:spAutoFit/>
          </a:bodyPr>
          <a:lstStyle/>
          <a:p>
            <a:r>
              <a:rPr lang="en-US" sz="1100" dirty="0" smtClean="0"/>
              <a:t>Sources: </a:t>
            </a:r>
          </a:p>
          <a:p>
            <a:r>
              <a:rPr lang="en-US" sz="1100" dirty="0" smtClean="0"/>
              <a:t>Office of the Surgeon </a:t>
            </a:r>
            <a:r>
              <a:rPr lang="en-US" sz="1100" dirty="0"/>
              <a:t>General </a:t>
            </a:r>
            <a:r>
              <a:rPr lang="en-US" sz="1100" dirty="0">
                <a:hlinkClick r:id="rId2"/>
              </a:rPr>
              <a:t>http://turnthetiderx.org</a:t>
            </a:r>
            <a:r>
              <a:rPr lang="en-US" sz="1100" dirty="0" smtClean="0">
                <a:hlinkClick r:id="rId2"/>
              </a:rPr>
              <a:t>/#</a:t>
            </a:r>
            <a:r>
              <a:rPr lang="en-US" sz="1100" dirty="0" smtClean="0"/>
              <a:t> ; </a:t>
            </a:r>
          </a:p>
          <a:p>
            <a:r>
              <a:rPr lang="en-US" sz="1100" dirty="0"/>
              <a:t>CDC: </a:t>
            </a:r>
            <a:r>
              <a:rPr lang="en-US" sz="1100" dirty="0" smtClean="0"/>
              <a:t>MMWR RR(65) 1: CDC </a:t>
            </a:r>
            <a:r>
              <a:rPr lang="en-US" sz="1100" dirty="0"/>
              <a:t>Guideline for Prescribing </a:t>
            </a:r>
            <a:r>
              <a:rPr lang="en-US" sz="1100" dirty="0" smtClean="0"/>
              <a:t>Opioids </a:t>
            </a:r>
            <a:r>
              <a:rPr lang="en-US" sz="1100" dirty="0"/>
              <a:t>for Chronic Pain — United States, 2016</a:t>
            </a:r>
          </a:p>
        </p:txBody>
      </p:sp>
    </p:spTree>
    <p:extLst>
      <p:ext uri="{BB962C8B-B14F-4D97-AF65-F5344CB8AC3E}">
        <p14:creationId xmlns:p14="http://schemas.microsoft.com/office/powerpoint/2010/main" val="59460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Steps</a:t>
            </a:r>
            <a:endParaRPr lang="en-US" dirty="0"/>
          </a:p>
        </p:txBody>
      </p:sp>
      <p:sp>
        <p:nvSpPr>
          <p:cNvPr id="3" name="Content Placeholder 2"/>
          <p:cNvSpPr>
            <a:spLocks noGrp="1"/>
          </p:cNvSpPr>
          <p:nvPr>
            <p:ph sz="quarter" idx="1"/>
          </p:nvPr>
        </p:nvSpPr>
        <p:spPr/>
        <p:txBody>
          <a:bodyPr/>
          <a:lstStyle/>
          <a:p>
            <a:r>
              <a:rPr lang="en-US" dirty="0"/>
              <a:t>Indian Health Service </a:t>
            </a:r>
            <a:r>
              <a:rPr lang="en-US" dirty="0" smtClean="0"/>
              <a:t>Indian </a:t>
            </a:r>
            <a:r>
              <a:rPr lang="en-US" dirty="0"/>
              <a:t>Health Manual, Chapter </a:t>
            </a:r>
            <a:r>
              <a:rPr lang="en-US" dirty="0" smtClean="0"/>
              <a:t>30 (2014) “Chronic Non-Cancer Pain Management” and Chapter 32 (2016)- “State Prescription Drug Monitoring Programs”</a:t>
            </a:r>
            <a:endParaRPr lang="en-US" dirty="0"/>
          </a:p>
          <a:p>
            <a:r>
              <a:rPr lang="en-US" dirty="0" smtClean="0"/>
              <a:t>CDC released new opioid prescribing guidelines in 2016</a:t>
            </a:r>
          </a:p>
          <a:p>
            <a:r>
              <a:rPr lang="en-US" dirty="0" smtClean="0"/>
              <a:t>Surgeon General: “Turn the Tide” campaign, 2016</a:t>
            </a:r>
            <a:endParaRPr lang="en-US" dirty="0"/>
          </a:p>
        </p:txBody>
      </p:sp>
    </p:spTree>
    <p:extLst>
      <p:ext uri="{BB962C8B-B14F-4D97-AF65-F5344CB8AC3E}">
        <p14:creationId xmlns:p14="http://schemas.microsoft.com/office/powerpoint/2010/main" val="289279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Chapter 30: </a:t>
            </a:r>
            <a:r>
              <a:rPr lang="en-US" dirty="0"/>
              <a:t>Chronic Non-Cancer Pain </a:t>
            </a:r>
            <a:r>
              <a:rPr lang="en-US" dirty="0" smtClean="0"/>
              <a:t>Management</a:t>
            </a:r>
          </a:p>
          <a:p>
            <a:pPr lvl="1"/>
            <a:r>
              <a:rPr lang="en-US" dirty="0" smtClean="0"/>
              <a:t>Pain assessment, management</a:t>
            </a:r>
          </a:p>
          <a:p>
            <a:pPr lvl="1"/>
            <a:r>
              <a:rPr lang="en-US" dirty="0" smtClean="0"/>
              <a:t>Patient education, rights and responsibilities</a:t>
            </a:r>
          </a:p>
          <a:p>
            <a:pPr lvl="1"/>
            <a:r>
              <a:rPr lang="en-US" dirty="0" smtClean="0"/>
              <a:t>Provider responsibilities- assessment, treatment, education and re-assessment</a:t>
            </a:r>
          </a:p>
          <a:p>
            <a:pPr lvl="1"/>
            <a:r>
              <a:rPr lang="en-US" dirty="0" smtClean="0"/>
              <a:t>Treatment guidelines- opioid and non-opioid regimens</a:t>
            </a:r>
          </a:p>
          <a:p>
            <a:r>
              <a:rPr lang="en-US" dirty="0" smtClean="0"/>
              <a:t>Chapter 32: State </a:t>
            </a:r>
            <a:r>
              <a:rPr lang="en-US" dirty="0"/>
              <a:t>Prescription Drug Monitoring </a:t>
            </a:r>
            <a:r>
              <a:rPr lang="en-US" dirty="0" smtClean="0"/>
              <a:t>Programs (PDMPs)</a:t>
            </a:r>
          </a:p>
          <a:p>
            <a:pPr lvl="1"/>
            <a:r>
              <a:rPr lang="en-US" dirty="0" smtClean="0"/>
              <a:t>Area-State MOU</a:t>
            </a:r>
          </a:p>
          <a:p>
            <a:pPr lvl="1"/>
            <a:r>
              <a:rPr lang="en-US" dirty="0" smtClean="0"/>
              <a:t>Prescribers, pharmacists may access</a:t>
            </a:r>
          </a:p>
          <a:p>
            <a:pPr lvl="1"/>
            <a:r>
              <a:rPr lang="en-US" dirty="0" smtClean="0"/>
              <a:t>Requires providers to check PDMP before prescribing opioid medications</a:t>
            </a:r>
            <a:endParaRPr lang="en-US" dirty="0"/>
          </a:p>
        </p:txBody>
      </p:sp>
    </p:spTree>
    <p:extLst>
      <p:ext uri="{BB962C8B-B14F-4D97-AF65-F5344CB8AC3E}">
        <p14:creationId xmlns:p14="http://schemas.microsoft.com/office/powerpoint/2010/main" val="266156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a:t>
            </a:r>
            <a:endParaRPr lang="en-US" dirty="0"/>
          </a:p>
        </p:txBody>
      </p:sp>
      <p:sp>
        <p:nvSpPr>
          <p:cNvPr id="3" name="Content Placeholder 2"/>
          <p:cNvSpPr>
            <a:spLocks noGrp="1"/>
          </p:cNvSpPr>
          <p:nvPr>
            <p:ph sz="quarter" idx="1"/>
          </p:nvPr>
        </p:nvSpPr>
        <p:spPr>
          <a:xfrm>
            <a:off x="301752" y="1527048"/>
            <a:ext cx="4575048" cy="4492752"/>
          </a:xfrm>
        </p:spPr>
        <p:txBody>
          <a:bodyPr/>
          <a:lstStyle/>
          <a:p>
            <a:r>
              <a:rPr lang="en-US" dirty="0" smtClean="0"/>
              <a:t>Compiling data from State health departments and vital statistics</a:t>
            </a:r>
          </a:p>
          <a:p>
            <a:r>
              <a:rPr lang="en-US" dirty="0" smtClean="0"/>
              <a:t>Produced opioid prescribing guideline and other publications</a:t>
            </a:r>
          </a:p>
          <a:p>
            <a:r>
              <a:rPr lang="en-US" dirty="0" smtClean="0"/>
              <a:t>Produced provider and public educational materials</a:t>
            </a:r>
            <a:endParaRPr lang="en-US" dirty="0"/>
          </a:p>
        </p:txBody>
      </p:sp>
      <p:pic>
        <p:nvPicPr>
          <p:cNvPr id="4" name="Picture 3"/>
          <p:cNvPicPr>
            <a:picLocks noChangeAspect="1"/>
          </p:cNvPicPr>
          <p:nvPr/>
        </p:nvPicPr>
        <p:blipFill rotWithShape="1">
          <a:blip r:embed="rId2"/>
          <a:srcRect l="12444" t="10667" r="59335" b="4667"/>
          <a:stretch/>
        </p:blipFill>
        <p:spPr>
          <a:xfrm>
            <a:off x="5334000" y="1546098"/>
            <a:ext cx="3276600" cy="3276600"/>
          </a:xfrm>
          <a:prstGeom prst="rect">
            <a:avLst/>
          </a:prstGeom>
        </p:spPr>
      </p:pic>
      <p:sp>
        <p:nvSpPr>
          <p:cNvPr id="7" name="TextBox 6"/>
          <p:cNvSpPr txBox="1"/>
          <p:nvPr/>
        </p:nvSpPr>
        <p:spPr>
          <a:xfrm>
            <a:off x="4981575" y="5739825"/>
            <a:ext cx="3933825" cy="584775"/>
          </a:xfrm>
          <a:prstGeom prst="rect">
            <a:avLst/>
          </a:prstGeom>
          <a:noFill/>
        </p:spPr>
        <p:txBody>
          <a:bodyPr wrap="square" rtlCol="0">
            <a:spAutoFit/>
          </a:bodyPr>
          <a:lstStyle/>
          <a:p>
            <a:r>
              <a:rPr lang="en-US" sz="1600" dirty="0">
                <a:hlinkClick r:id="rId3"/>
              </a:rPr>
              <a:t>https://</a:t>
            </a:r>
            <a:r>
              <a:rPr lang="en-US" sz="1600" dirty="0" smtClean="0">
                <a:hlinkClick r:id="rId3"/>
              </a:rPr>
              <a:t>www.cdc.gov/mmwr/volumes/65/rr/pdfs/rr6501e1.pdf</a:t>
            </a:r>
            <a:r>
              <a:rPr lang="en-US" sz="1600" dirty="0" smtClean="0"/>
              <a:t> </a:t>
            </a:r>
            <a:endParaRPr lang="en-US" sz="1600" dirty="0"/>
          </a:p>
        </p:txBody>
      </p:sp>
    </p:spTree>
    <p:extLst>
      <p:ext uri="{BB962C8B-B14F-4D97-AF65-F5344CB8AC3E}">
        <p14:creationId xmlns:p14="http://schemas.microsoft.com/office/powerpoint/2010/main" val="137112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the Surgeon </a:t>
            </a:r>
            <a:r>
              <a:rPr lang="en-US" dirty="0"/>
              <a:t>G</a:t>
            </a:r>
            <a:r>
              <a:rPr lang="en-US" dirty="0" smtClean="0"/>
              <a:t>eneral </a:t>
            </a:r>
            <a:endParaRPr lang="en-US" dirty="0"/>
          </a:p>
        </p:txBody>
      </p:sp>
      <p:sp>
        <p:nvSpPr>
          <p:cNvPr id="3" name="Content Placeholder 2"/>
          <p:cNvSpPr>
            <a:spLocks noGrp="1"/>
          </p:cNvSpPr>
          <p:nvPr>
            <p:ph sz="quarter" idx="1"/>
          </p:nvPr>
        </p:nvSpPr>
        <p:spPr>
          <a:xfrm>
            <a:off x="301752" y="1527048"/>
            <a:ext cx="8503920" cy="3197352"/>
          </a:xfrm>
        </p:spPr>
        <p:txBody>
          <a:bodyPr>
            <a:normAutofit/>
          </a:bodyPr>
          <a:lstStyle/>
          <a:p>
            <a:r>
              <a:rPr lang="en-US" sz="2400" dirty="0" smtClean="0"/>
              <a:t>Initiated Turn the </a:t>
            </a:r>
            <a:r>
              <a:rPr lang="en-US" sz="2400" dirty="0"/>
              <a:t>Tide Campaign </a:t>
            </a:r>
            <a:r>
              <a:rPr lang="en-US" sz="2400" dirty="0">
                <a:hlinkClick r:id="rId2"/>
              </a:rPr>
              <a:t>http://turnthetiderx.org</a:t>
            </a:r>
            <a:r>
              <a:rPr lang="en-US" sz="2400" dirty="0" smtClean="0">
                <a:hlinkClick r:id="rId2"/>
              </a:rPr>
              <a:t>/#</a:t>
            </a:r>
            <a:r>
              <a:rPr lang="en-US" sz="2400" dirty="0" smtClean="0"/>
              <a:t> </a:t>
            </a:r>
          </a:p>
          <a:p>
            <a:r>
              <a:rPr lang="en-US" sz="2400" dirty="0"/>
              <a:t>Visited tribal leaders in </a:t>
            </a:r>
            <a:r>
              <a:rPr lang="en-US" sz="2400" dirty="0" smtClean="0"/>
              <a:t>OK, visited Bethel, AK and an Alaska Native village.</a:t>
            </a:r>
          </a:p>
          <a:p>
            <a:r>
              <a:rPr lang="en-US" sz="2400" dirty="0" smtClean="0"/>
              <a:t>Sent letters to all physicians across the country</a:t>
            </a:r>
          </a:p>
          <a:p>
            <a:r>
              <a:rPr lang="en-US" sz="2400" dirty="0" smtClean="0"/>
              <a:t>Encouraged providers to take the pledge:</a:t>
            </a:r>
          </a:p>
          <a:p>
            <a:pPr marL="0" indent="0">
              <a:buNone/>
            </a:pPr>
            <a:endParaRPr lang="en-US" sz="2400" dirty="0"/>
          </a:p>
        </p:txBody>
      </p:sp>
      <p:sp>
        <p:nvSpPr>
          <p:cNvPr id="9" name="Rectangle 8"/>
          <p:cNvSpPr/>
          <p:nvPr/>
        </p:nvSpPr>
        <p:spPr>
          <a:xfrm>
            <a:off x="533400" y="4191000"/>
            <a:ext cx="7877175" cy="2031325"/>
          </a:xfrm>
          <a:prstGeom prst="rect">
            <a:avLst/>
          </a:prstGeom>
          <a:ln>
            <a:solidFill>
              <a:schemeClr val="accent2"/>
            </a:solidFill>
          </a:ln>
        </p:spPr>
        <p:txBody>
          <a:bodyPr wrap="square">
            <a:spAutoFit/>
          </a:bodyPr>
          <a:lstStyle/>
          <a:p>
            <a:r>
              <a:rPr lang="en-US" dirty="0"/>
              <a:t>As HEALTH CARE PROFESSIONALS, we believe we have the unique power to end the opioid crisis. We pledge to:</a:t>
            </a:r>
          </a:p>
          <a:p>
            <a:pPr lvl="1"/>
            <a:r>
              <a:rPr lang="en-US" dirty="0" smtClean="0"/>
              <a:t>1. </a:t>
            </a:r>
            <a:r>
              <a:rPr lang="en-US" dirty="0"/>
              <a:t>Educate ourselves to treat pain safely and effectively.</a:t>
            </a:r>
          </a:p>
          <a:p>
            <a:pPr lvl="1"/>
            <a:r>
              <a:rPr lang="en-US" dirty="0" smtClean="0"/>
              <a:t>2. </a:t>
            </a:r>
            <a:r>
              <a:rPr lang="en-US" dirty="0"/>
              <a:t>Screen our patients for opioid use disorder and provide or connect them with evidence-based treatment.</a:t>
            </a:r>
          </a:p>
          <a:p>
            <a:pPr lvl="1"/>
            <a:r>
              <a:rPr lang="en-US" dirty="0" smtClean="0"/>
              <a:t>3. </a:t>
            </a:r>
            <a:r>
              <a:rPr lang="en-US" dirty="0"/>
              <a:t>Talk about and treat addiction as a chronic illness, not a moral failing.</a:t>
            </a:r>
          </a:p>
        </p:txBody>
      </p:sp>
    </p:spTree>
    <p:extLst>
      <p:ext uri="{BB962C8B-B14F-4D97-AF65-F5344CB8AC3E}">
        <p14:creationId xmlns:p14="http://schemas.microsoft.com/office/powerpoint/2010/main" val="419659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Steps- Idaho</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Idaho Board of Medicine Policy for the Use of Opioid Analgesics in the Treatment of Chronic Pain (Sept, 2013)</a:t>
            </a:r>
          </a:p>
          <a:p>
            <a:r>
              <a:rPr lang="en-US" dirty="0" smtClean="0"/>
              <a:t>Office of Drug Policy- “Prevention Idaho” administers the </a:t>
            </a:r>
            <a:r>
              <a:rPr lang="en-US" dirty="0"/>
              <a:t>Substance Abuse Prevention Block Grant </a:t>
            </a:r>
            <a:r>
              <a:rPr lang="en-US" dirty="0" smtClean="0"/>
              <a:t>and </a:t>
            </a:r>
            <a:r>
              <a:rPr lang="en-US" dirty="0"/>
              <a:t>the Strategic Prevention Framework State Incentive Grant </a:t>
            </a:r>
            <a:endParaRPr lang="en-US" dirty="0" smtClean="0"/>
          </a:p>
          <a:p>
            <a:pPr marL="548640" lvl="2" indent="0">
              <a:buNone/>
            </a:pPr>
            <a:r>
              <a:rPr lang="en-US" dirty="0" smtClean="0">
                <a:hlinkClick r:id="rId2"/>
              </a:rPr>
              <a:t>https</a:t>
            </a:r>
            <a:r>
              <a:rPr lang="en-US" dirty="0">
                <a:hlinkClick r:id="rId2"/>
              </a:rPr>
              <a:t>://</a:t>
            </a:r>
            <a:r>
              <a:rPr lang="en-US" dirty="0" smtClean="0">
                <a:hlinkClick r:id="rId2"/>
              </a:rPr>
              <a:t>prevention.odp.idaho.gov/index.html</a:t>
            </a:r>
            <a:r>
              <a:rPr lang="en-US" dirty="0" smtClean="0"/>
              <a:t> </a:t>
            </a:r>
          </a:p>
          <a:p>
            <a:r>
              <a:rPr lang="en-US" dirty="0" smtClean="0"/>
              <a:t>Public Campaign:</a:t>
            </a:r>
          </a:p>
          <a:p>
            <a:pPr lvl="1"/>
            <a:r>
              <a:rPr lang="en-US" dirty="0">
                <a:hlinkClick r:id="rId3"/>
              </a:rPr>
              <a:t>Betheparents.org</a:t>
            </a:r>
            <a:endParaRPr lang="en-US" dirty="0"/>
          </a:p>
          <a:p>
            <a:pPr lvl="1"/>
            <a:r>
              <a:rPr lang="en-US" dirty="0">
                <a:hlinkClick r:id="rId4"/>
              </a:rPr>
              <a:t>Lock Your Meds</a:t>
            </a:r>
            <a:endParaRPr lang="en-US" dirty="0"/>
          </a:p>
          <a:p>
            <a:pPr lvl="1"/>
            <a:r>
              <a:rPr lang="en-US" dirty="0">
                <a:hlinkClick r:id="rId5"/>
              </a:rPr>
              <a:t>Naloxone</a:t>
            </a:r>
            <a:endParaRPr lang="en-US" dirty="0"/>
          </a:p>
          <a:p>
            <a:r>
              <a:rPr lang="en-US" dirty="0" smtClean="0"/>
              <a:t>No ongoing campaign to address prescription opioid abuse</a:t>
            </a:r>
            <a:endParaRPr lang="en-US" dirty="0"/>
          </a:p>
        </p:txBody>
      </p:sp>
    </p:spTree>
    <p:extLst>
      <p:ext uri="{BB962C8B-B14F-4D97-AF65-F5344CB8AC3E}">
        <p14:creationId xmlns:p14="http://schemas.microsoft.com/office/powerpoint/2010/main" val="141490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Steps- Oregon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Convened a Task Force to draft opioid prescribing guidelines for providers in OR, based on 2016 CDC guidelines </a:t>
            </a:r>
            <a:r>
              <a:rPr lang="en-US" sz="1900" dirty="0" smtClean="0">
                <a:hlinkClick r:id="rId2"/>
              </a:rPr>
              <a:t>https</a:t>
            </a:r>
            <a:r>
              <a:rPr lang="en-US" sz="1900" dirty="0">
                <a:hlinkClick r:id="rId2"/>
              </a:rPr>
              <a:t>://</a:t>
            </a:r>
            <a:r>
              <a:rPr lang="en-US" sz="1900" dirty="0" smtClean="0">
                <a:hlinkClick r:id="rId2"/>
              </a:rPr>
              <a:t>public.health.oregon.gov/PreventionWellness/SubstanceUse/Opioids/Pages/index.aspx</a:t>
            </a:r>
            <a:r>
              <a:rPr lang="en-US" sz="1900" dirty="0" smtClean="0"/>
              <a:t> </a:t>
            </a:r>
            <a:endParaRPr lang="en-US" dirty="0" smtClean="0"/>
          </a:p>
          <a:p>
            <a:pPr lvl="1"/>
            <a:r>
              <a:rPr lang="en-US" dirty="0" smtClean="0"/>
              <a:t>Included IHS/NWTEC representation (Dr. Weiser)</a:t>
            </a:r>
          </a:p>
          <a:p>
            <a:pPr lvl="1"/>
            <a:r>
              <a:rPr lang="en-US" dirty="0" smtClean="0"/>
              <a:t>4 subgroup areas- Implementation, Communication, Marijuana and Substantive Issues</a:t>
            </a:r>
          </a:p>
          <a:p>
            <a:pPr lvl="1"/>
            <a:r>
              <a:rPr lang="en-US" dirty="0" smtClean="0"/>
              <a:t>Oregon Guideline follows the 2016 CDC Guideline for Prescribing Opioids for Chronic Pain</a:t>
            </a:r>
          </a:p>
          <a:p>
            <a:pPr lvl="1"/>
            <a:r>
              <a:rPr lang="en-US" dirty="0" smtClean="0"/>
              <a:t>Emphasizes limiting strength and duration of opioid prescriptions, use of naloxone to prevent overdose deaths, improving data, use of the prescription Drug Monitoring Program to identify potential misuse or abuse.</a:t>
            </a:r>
          </a:p>
        </p:txBody>
      </p:sp>
    </p:spTree>
    <p:extLst>
      <p:ext uri="{BB962C8B-B14F-4D97-AF65-F5344CB8AC3E}">
        <p14:creationId xmlns:p14="http://schemas.microsoft.com/office/powerpoint/2010/main" val="1790950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PAIHB QBM JAN 2016">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NPAIHB QBM JAN 2016</Template>
  <TotalTime>5896</TotalTime>
  <Words>796</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NPAIHB QBM JAN 2016</vt:lpstr>
      <vt:lpstr>Opioid Prescribing </vt:lpstr>
      <vt:lpstr>Background</vt:lpstr>
      <vt:lpstr>Background</vt:lpstr>
      <vt:lpstr>Federal Steps</vt:lpstr>
      <vt:lpstr>IHS</vt:lpstr>
      <vt:lpstr>CDC</vt:lpstr>
      <vt:lpstr>Office of the Surgeon General </vt:lpstr>
      <vt:lpstr>State Steps- Idaho</vt:lpstr>
      <vt:lpstr>State Steps- Oregon</vt:lpstr>
      <vt:lpstr>State Steps- Washington</vt:lpstr>
      <vt:lpstr>Oregon Resolution</vt:lpstr>
      <vt:lpstr>Next steps</vt:lpstr>
      <vt:lpstr>Thank You!</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Adult Immunization Composite Measure</dc:title>
  <dc:creator>Thomas Weiser</dc:creator>
  <cp:lastModifiedBy>Lisa Griggs</cp:lastModifiedBy>
  <cp:revision>88</cp:revision>
  <dcterms:created xsi:type="dcterms:W3CDTF">2016-01-19T07:26:00Z</dcterms:created>
  <dcterms:modified xsi:type="dcterms:W3CDTF">2016-10-12T14:00:37Z</dcterms:modified>
</cp:coreProperties>
</file>