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86" r:id="rId2"/>
    <p:sldMasterId id="2147483697" r:id="rId3"/>
    <p:sldMasterId id="2147483708" r:id="rId4"/>
    <p:sldMasterId id="2147483719" r:id="rId5"/>
  </p:sldMasterIdLst>
  <p:notesMasterIdLst>
    <p:notesMasterId r:id="rId46"/>
  </p:notesMasterIdLst>
  <p:handoutMasterIdLst>
    <p:handoutMasterId r:id="rId47"/>
  </p:handoutMasterIdLst>
  <p:sldIdLst>
    <p:sldId id="324" r:id="rId6"/>
    <p:sldId id="328" r:id="rId7"/>
    <p:sldId id="285" r:id="rId8"/>
    <p:sldId id="296" r:id="rId9"/>
    <p:sldId id="318" r:id="rId10"/>
    <p:sldId id="319" r:id="rId11"/>
    <p:sldId id="325" r:id="rId12"/>
    <p:sldId id="326" r:id="rId13"/>
    <p:sldId id="292" r:id="rId14"/>
    <p:sldId id="293" r:id="rId15"/>
    <p:sldId id="307" r:id="rId16"/>
    <p:sldId id="334" r:id="rId17"/>
    <p:sldId id="335" r:id="rId18"/>
    <p:sldId id="297" r:id="rId19"/>
    <p:sldId id="299" r:id="rId20"/>
    <p:sldId id="300" r:id="rId21"/>
    <p:sldId id="302" r:id="rId22"/>
    <p:sldId id="305" r:id="rId23"/>
    <p:sldId id="333" r:id="rId24"/>
    <p:sldId id="329" r:id="rId25"/>
    <p:sldId id="355" r:id="rId26"/>
    <p:sldId id="343" r:id="rId27"/>
    <p:sldId id="336" r:id="rId28"/>
    <p:sldId id="337" r:id="rId29"/>
    <p:sldId id="338" r:id="rId30"/>
    <p:sldId id="346" r:id="rId31"/>
    <p:sldId id="347" r:id="rId32"/>
    <p:sldId id="348" r:id="rId33"/>
    <p:sldId id="350" r:id="rId34"/>
    <p:sldId id="351" r:id="rId35"/>
    <p:sldId id="352" r:id="rId36"/>
    <p:sldId id="353" r:id="rId37"/>
    <p:sldId id="354" r:id="rId38"/>
    <p:sldId id="356" r:id="rId39"/>
    <p:sldId id="339" r:id="rId40"/>
    <p:sldId id="344" r:id="rId41"/>
    <p:sldId id="345" r:id="rId42"/>
    <p:sldId id="340" r:id="rId43"/>
    <p:sldId id="341" r:id="rId44"/>
    <p:sldId id="342" r:id="rId45"/>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0569" autoAdjust="0"/>
  </p:normalViewPr>
  <p:slideViewPr>
    <p:cSldViewPr>
      <p:cViewPr>
        <p:scale>
          <a:sx n="80" d="100"/>
          <a:sy n="80" d="100"/>
        </p:scale>
        <p:origin x="42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0E65DEBA-6B8D-41C7-8284-843544DF7A21}" type="datetimeFigureOut">
              <a:rPr lang="en-US" smtClean="0"/>
              <a:t>10/17/2016</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27182E7F-53EE-4F55-997C-CAA8BD100422}" type="slidenum">
              <a:rPr lang="en-US" smtClean="0"/>
              <a:t>‹#›</a:t>
            </a:fld>
            <a:endParaRPr lang="en-US"/>
          </a:p>
        </p:txBody>
      </p:sp>
    </p:spTree>
    <p:extLst>
      <p:ext uri="{BB962C8B-B14F-4D97-AF65-F5344CB8AC3E}">
        <p14:creationId xmlns:p14="http://schemas.microsoft.com/office/powerpoint/2010/main" val="1866206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CB97CA30-F4D1-4D07-8B4F-C9193D3A06F5}" type="datetimeFigureOut">
              <a:rPr lang="en-US" smtClean="0"/>
              <a:t>10/17/2016</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A4F66948-3D2E-4834-ADC1-6F6CE0EA8FDD}" type="slidenum">
              <a:rPr lang="en-US" smtClean="0"/>
              <a:t>‹#›</a:t>
            </a:fld>
            <a:endParaRPr lang="en-US"/>
          </a:p>
        </p:txBody>
      </p:sp>
    </p:spTree>
    <p:extLst>
      <p:ext uri="{BB962C8B-B14F-4D97-AF65-F5344CB8AC3E}">
        <p14:creationId xmlns:p14="http://schemas.microsoft.com/office/powerpoint/2010/main" val="502263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05361-623F-4904-9F94-209DCBA6739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760830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baseline="0" dirty="0" smtClean="0">
              <a:effectLst/>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A4F66948-3D2E-4834-ADC1-6F6CE0EA8FD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545261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05361-623F-4904-9F94-209DCBA6739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43860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722979-4274-4073-88CB-3E5604152B70}" type="slidenum">
              <a:rPr lang="en-US">
                <a:solidFill>
                  <a:prstClr val="black"/>
                </a:solidFill>
              </a:rPr>
              <a:pPr/>
              <a:t>26</a:t>
            </a:fld>
            <a:endParaRPr lang="en-US">
              <a:solidFill>
                <a:prstClr val="black"/>
              </a:solidFill>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F5FE96A-FF59-4F68-917F-E8D40CB1AA1D}" type="slidenum">
              <a:rPr lang="en-US" smtClean="0">
                <a:solidFill>
                  <a:prstClr val="black"/>
                </a:solidFill>
              </a:rPr>
              <a:pPr>
                <a:defRPr/>
              </a:pPr>
              <a:t>32</a:t>
            </a:fld>
            <a:endParaRPr lang="en-US" smtClean="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4D1B2A9-81BD-42EB-BF20-00D3D1428BB0}" type="slidenum">
              <a:rPr lang="en-US" smtClean="0">
                <a:solidFill>
                  <a:prstClr val="black"/>
                </a:solidFill>
              </a:rPr>
              <a:pPr>
                <a:defRPr/>
              </a:pPr>
              <a:t>33</a:t>
            </a:fld>
            <a:endParaRPr lang="en-US" smtClean="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546" eaLnBrk="0" hangingPunct="0">
              <a:spcBef>
                <a:spcPct val="30000"/>
              </a:spcBef>
              <a:defRPr sz="1200">
                <a:solidFill>
                  <a:schemeClr val="tx1"/>
                </a:solidFill>
                <a:latin typeface="Calibri" pitchFamily="34" charset="0"/>
              </a:defRPr>
            </a:lvl1pPr>
            <a:lvl2pPr marL="742875" indent="-285721" defTabSz="909546" eaLnBrk="0" hangingPunct="0">
              <a:spcBef>
                <a:spcPct val="30000"/>
              </a:spcBef>
              <a:defRPr sz="1200">
                <a:solidFill>
                  <a:schemeClr val="tx1"/>
                </a:solidFill>
                <a:latin typeface="Calibri" pitchFamily="34" charset="0"/>
              </a:defRPr>
            </a:lvl2pPr>
            <a:lvl3pPr marL="1142884" indent="-228577" defTabSz="909546" eaLnBrk="0" hangingPunct="0">
              <a:spcBef>
                <a:spcPct val="30000"/>
              </a:spcBef>
              <a:defRPr sz="1200">
                <a:solidFill>
                  <a:schemeClr val="tx1"/>
                </a:solidFill>
                <a:latin typeface="Calibri" pitchFamily="34" charset="0"/>
              </a:defRPr>
            </a:lvl3pPr>
            <a:lvl4pPr marL="1600037" indent="-228577" defTabSz="909546" eaLnBrk="0" hangingPunct="0">
              <a:spcBef>
                <a:spcPct val="30000"/>
              </a:spcBef>
              <a:defRPr sz="1200">
                <a:solidFill>
                  <a:schemeClr val="tx1"/>
                </a:solidFill>
                <a:latin typeface="Calibri" pitchFamily="34" charset="0"/>
              </a:defRPr>
            </a:lvl4pPr>
            <a:lvl5pPr marL="2057190" indent="-228577" defTabSz="909546" eaLnBrk="0" hangingPunct="0">
              <a:spcBef>
                <a:spcPct val="30000"/>
              </a:spcBef>
              <a:defRPr sz="1200">
                <a:solidFill>
                  <a:schemeClr val="tx1"/>
                </a:solidFill>
                <a:latin typeface="Calibri" pitchFamily="34" charset="0"/>
              </a:defRPr>
            </a:lvl5pPr>
            <a:lvl6pPr marL="2514344" indent="-228577" defTabSz="909546" eaLnBrk="0" fontAlgn="base" hangingPunct="0">
              <a:spcBef>
                <a:spcPct val="30000"/>
              </a:spcBef>
              <a:spcAft>
                <a:spcPct val="0"/>
              </a:spcAft>
              <a:defRPr sz="1200">
                <a:solidFill>
                  <a:schemeClr val="tx1"/>
                </a:solidFill>
                <a:latin typeface="Calibri" pitchFamily="34" charset="0"/>
              </a:defRPr>
            </a:lvl6pPr>
            <a:lvl7pPr marL="2971497" indent="-228577" defTabSz="909546" eaLnBrk="0" fontAlgn="base" hangingPunct="0">
              <a:spcBef>
                <a:spcPct val="30000"/>
              </a:spcBef>
              <a:spcAft>
                <a:spcPct val="0"/>
              </a:spcAft>
              <a:defRPr sz="1200">
                <a:solidFill>
                  <a:schemeClr val="tx1"/>
                </a:solidFill>
                <a:latin typeface="Calibri" pitchFamily="34" charset="0"/>
              </a:defRPr>
            </a:lvl7pPr>
            <a:lvl8pPr marL="3428651" indent="-228577" defTabSz="909546" eaLnBrk="0" fontAlgn="base" hangingPunct="0">
              <a:spcBef>
                <a:spcPct val="30000"/>
              </a:spcBef>
              <a:spcAft>
                <a:spcPct val="0"/>
              </a:spcAft>
              <a:defRPr sz="1200">
                <a:solidFill>
                  <a:schemeClr val="tx1"/>
                </a:solidFill>
                <a:latin typeface="Calibri" pitchFamily="34" charset="0"/>
              </a:defRPr>
            </a:lvl8pPr>
            <a:lvl9pPr marL="3885803" indent="-228577" defTabSz="90954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2339956-43E5-4B7D-9245-5B945CC998E3}" type="slidenum">
              <a:rPr lang="en-US" altLang="en-US" smtClean="0">
                <a:solidFill>
                  <a:srgbClr val="000000"/>
                </a:solidFill>
                <a:latin typeface="Arial" charset="0"/>
                <a:cs typeface="Arial" charset="0"/>
              </a:rPr>
              <a:pPr eaLnBrk="1" hangingPunct="1">
                <a:spcBef>
                  <a:spcPct val="0"/>
                </a:spcBef>
              </a:pPr>
              <a:t>38</a:t>
            </a:fld>
            <a:endParaRPr lang="en-US" altLang="en-US" smtClean="0">
              <a:solidFill>
                <a:srgbClr val="000000"/>
              </a:solidFill>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403DE7-5770-4934-A634-FC702CF5A9DA}" type="slidenum">
              <a:rPr lang="en-US" smtClean="0">
                <a:solidFill>
                  <a:prstClr val="black"/>
                </a:solidFill>
                <a:latin typeface="Arial" pitchFamily="34" charset="0"/>
                <a:cs typeface="Arial" pitchFamily="34" charset="0"/>
              </a:rPr>
              <a:pPr/>
              <a:t>39</a:t>
            </a:fld>
            <a:endParaRPr lang="en-US" smtClean="0">
              <a:solidFill>
                <a:prstClr val="black"/>
              </a:solidFill>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376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a typeface="ＭＳ Ｐゴシック" charset="-128"/>
              </a:defRPr>
            </a:lvl1pPr>
          </a:lstStyle>
          <a:p>
            <a:pPr>
              <a:defRPr/>
            </a:pPr>
            <a:fld id="{AC11EB37-F4D1-4558-B787-48D39BBADD24}" type="datetimeFigureOut">
              <a:rPr lang="en-US"/>
              <a:pPr>
                <a:defRPr/>
              </a:pPr>
              <a:t>10/17/2016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9C27D92C-8743-479C-B2FA-D8B4D0839EA5}" type="slidenum">
              <a:rPr lang="en-US" sz="2400">
                <a:latin typeface="Times New Roman" pitchFamily="18" charset="0"/>
                <a:ea typeface="ＭＳ Ｐゴシック" pitchFamily="34" charset="-128"/>
              </a:rPr>
              <a:pPr/>
              <a:t>‹#›</a:t>
            </a:fld>
            <a:endParaRPr lang="en-US" sz="2400">
              <a:latin typeface="Times New Roman" pitchFamily="18" charset="0"/>
              <a:ea typeface="ＭＳ Ｐゴシック" pitchFamily="34" charset="-128"/>
            </a:endParaRPr>
          </a:p>
        </p:txBody>
      </p:sp>
    </p:spTree>
    <p:extLst>
      <p:ext uri="{BB962C8B-B14F-4D97-AF65-F5344CB8AC3E}">
        <p14:creationId xmlns:p14="http://schemas.microsoft.com/office/powerpoint/2010/main" val="172415523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a typeface="ＭＳ Ｐゴシック" charset="-128"/>
              </a:defRPr>
            </a:lvl1pPr>
          </a:lstStyle>
          <a:p>
            <a:pPr>
              <a:defRPr/>
            </a:pPr>
            <a:fld id="{22D1FB2E-CBB9-40A1-9462-5C2172D20F63}" type="datetimeFigureOut">
              <a:rPr lang="en-US"/>
              <a:pPr>
                <a:defRPr/>
              </a:pPr>
              <a:t>10/17/2016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1DEB94F9-B96E-4ED0-ADC5-CC0B04DBCA96}" type="slidenum">
              <a:rPr lang="en-US" sz="2400">
                <a:latin typeface="Times New Roman" pitchFamily="18" charset="0"/>
                <a:ea typeface="ＭＳ Ｐゴシック" pitchFamily="34" charset="-128"/>
              </a:rPr>
              <a:pPr/>
              <a:t>‹#›</a:t>
            </a:fld>
            <a:endParaRPr lang="en-US" sz="2400">
              <a:latin typeface="Times New Roman" pitchFamily="18" charset="0"/>
              <a:ea typeface="ＭＳ Ｐゴシック" pitchFamily="34" charset="-128"/>
            </a:endParaRPr>
          </a:p>
        </p:txBody>
      </p:sp>
    </p:spTree>
    <p:extLst>
      <p:ext uri="{BB962C8B-B14F-4D97-AF65-F5344CB8AC3E}">
        <p14:creationId xmlns:p14="http://schemas.microsoft.com/office/powerpoint/2010/main" val="366455574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2435225"/>
            <a:ext cx="67818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590800" y="4191000"/>
            <a:ext cx="6096000" cy="1371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1801813" y="6356350"/>
            <a:ext cx="914400" cy="365125"/>
          </a:xfrm>
        </p:spPr>
        <p:txBody>
          <a:bodyPr/>
          <a:lstStyle>
            <a:lvl1pPr>
              <a:defRPr>
                <a:ea typeface="ＭＳ Ｐゴシック" charset="-128"/>
              </a:defRPr>
            </a:lvl1pPr>
          </a:lstStyle>
          <a:p>
            <a:pPr>
              <a:defRPr/>
            </a:pPr>
            <a:fld id="{24AA7845-F1ED-4C1A-8E48-8393A046E129}" type="datetime1">
              <a:rPr lang="en-US" smtClean="0"/>
              <a:pPr>
                <a:defRPr/>
              </a:pPr>
              <a:t>10/17/2016</a:t>
            </a:fld>
            <a:endParaRPr lang="en-US" dirty="0"/>
          </a:p>
        </p:txBody>
      </p:sp>
      <p:sp>
        <p:nvSpPr>
          <p:cNvPr id="5" name="Footer Placeholder 4"/>
          <p:cNvSpPr>
            <a:spLocks noGrp="1"/>
          </p:cNvSpPr>
          <p:nvPr>
            <p:ph type="ftr" sz="quarter" idx="11"/>
          </p:nvPr>
        </p:nvSpPr>
        <p:spPr>
          <a:xfrm>
            <a:off x="2944813" y="6356350"/>
            <a:ext cx="2133600" cy="365125"/>
          </a:xfrm>
          <a:prstGeom prst="rect">
            <a:avLst/>
          </a:prstGeom>
        </p:spPr>
        <p:txBody>
          <a:bodyPr/>
          <a:lstStyle>
            <a:lvl1pPr eaLnBrk="1" fontAlgn="auto" hangingPunct="1">
              <a:spcBef>
                <a:spcPts val="0"/>
              </a:spcBef>
              <a:spcAft>
                <a:spcPts val="0"/>
              </a:spcAft>
              <a:defRPr lang="en-US" sz="1200" dirty="0">
                <a:solidFill>
                  <a:prstClr val="black"/>
                </a:solidFill>
                <a:latin typeface="+mn-lt"/>
                <a:ea typeface="+mn-ea"/>
                <a:cs typeface="+mn-cs"/>
              </a:defRPr>
            </a:lvl1pPr>
          </a:lstStyle>
          <a:p>
            <a:pPr>
              <a:defRPr/>
            </a:pPr>
            <a:endParaRPr/>
          </a:p>
        </p:txBody>
      </p:sp>
      <p:sp>
        <p:nvSpPr>
          <p:cNvPr id="6" name="Slide Number Placeholder 5"/>
          <p:cNvSpPr>
            <a:spLocks noGrp="1"/>
          </p:cNvSpPr>
          <p:nvPr>
            <p:ph type="sldNum" sz="quarter" idx="12"/>
          </p:nvPr>
        </p:nvSpPr>
        <p:spPr>
          <a:xfrm>
            <a:off x="5307013" y="6356350"/>
            <a:ext cx="685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452804D4-E8F9-438C-87F1-AE06F16E1821}" type="slidenum">
              <a:rPr lang="en-US" sz="2400">
                <a:latin typeface="Times New Roman" pitchFamily="18" charset="0"/>
                <a:ea typeface="ＭＳ Ｐゴシック" pitchFamily="34" charset="-128"/>
              </a:rPr>
              <a:pPr/>
              <a:t>‹#›</a:t>
            </a:fld>
            <a:endParaRPr lang="en-US" sz="2400" dirty="0">
              <a:latin typeface="Times New Roman" pitchFamily="18" charset="0"/>
              <a:ea typeface="ＭＳ Ｐゴシック" pitchFamily="34" charset="-128"/>
            </a:endParaRPr>
          </a:p>
        </p:txBody>
      </p:sp>
    </p:spTree>
    <p:extLst>
      <p:ext uri="{BB962C8B-B14F-4D97-AF65-F5344CB8AC3E}">
        <p14:creationId xmlns:p14="http://schemas.microsoft.com/office/powerpoint/2010/main" val="795575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a typeface="ＭＳ Ｐゴシック" charset="-128"/>
              </a:defRPr>
            </a:lvl1pPr>
          </a:lstStyle>
          <a:p>
            <a:pPr>
              <a:defRPr/>
            </a:pPr>
            <a:fld id="{C6D4FD48-1A64-4282-B177-9FED1976191C}" type="datetime1">
              <a:rPr lang="en-US" smtClean="0"/>
              <a:pPr>
                <a:defRPr/>
              </a:pPr>
              <a:t>10/17/2016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B2168A07-3E4F-446C-9275-47AFA658441B}" type="slidenum">
              <a:rPr lang="en-US" sz="2400">
                <a:latin typeface="Times New Roman" pitchFamily="18" charset="0"/>
                <a:ea typeface="ＭＳ Ｐゴシック" pitchFamily="34" charset="-128"/>
              </a:rPr>
              <a:pPr/>
              <a:t>‹#›</a:t>
            </a:fld>
            <a:endParaRPr lang="en-US" sz="2400" dirty="0">
              <a:latin typeface="Times New Roman" pitchFamily="18" charset="0"/>
              <a:ea typeface="ＭＳ Ｐゴシック" pitchFamily="34" charset="-128"/>
            </a:endParaRPr>
          </a:p>
        </p:txBody>
      </p:sp>
    </p:spTree>
    <p:extLst>
      <p:ext uri="{BB962C8B-B14F-4D97-AF65-F5344CB8AC3E}">
        <p14:creationId xmlns:p14="http://schemas.microsoft.com/office/powerpoint/2010/main" val="3561459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3786187"/>
            <a:ext cx="6629400" cy="1776413"/>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2057400" y="228600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ea typeface="ＭＳ Ｐゴシック" charset="-128"/>
              </a:defRPr>
            </a:lvl1pPr>
          </a:lstStyle>
          <a:p>
            <a:pPr>
              <a:defRPr/>
            </a:pPr>
            <a:fld id="{1EEA589B-F06B-4F42-A7E4-6670C01A6BBC}" type="datetime1">
              <a:rPr lang="en-US" smtClean="0"/>
              <a:pPr>
                <a:defRPr/>
              </a:pPr>
              <a:t>10/17/2016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1257235F-9B75-403C-BFE9-14CD43E0C9D5}" type="slidenum">
              <a:rPr lang="en-US" sz="2400">
                <a:latin typeface="Times New Roman" pitchFamily="18" charset="0"/>
                <a:ea typeface="ＭＳ Ｐゴシック" pitchFamily="34" charset="-128"/>
              </a:rPr>
              <a:pPr/>
              <a:t>‹#›</a:t>
            </a:fld>
            <a:endParaRPr lang="en-US" sz="2400" dirty="0">
              <a:latin typeface="Times New Roman" pitchFamily="18" charset="0"/>
              <a:ea typeface="ＭＳ Ｐゴシック" pitchFamily="34" charset="-128"/>
            </a:endParaRPr>
          </a:p>
        </p:txBody>
      </p:sp>
    </p:spTree>
    <p:extLst>
      <p:ext uri="{BB962C8B-B14F-4D97-AF65-F5344CB8AC3E}">
        <p14:creationId xmlns:p14="http://schemas.microsoft.com/office/powerpoint/2010/main" val="947666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ea typeface="ＭＳ Ｐゴシック" charset="-128"/>
              </a:defRPr>
            </a:lvl1pPr>
          </a:lstStyle>
          <a:p>
            <a:pPr>
              <a:defRPr/>
            </a:pPr>
            <a:fld id="{0490B4FD-BA3E-4D62-A695-6BADA8257051}" type="datetime1">
              <a:rPr lang="en-US" smtClean="0"/>
              <a:pPr>
                <a:defRPr/>
              </a:pPr>
              <a:t>10/17/2016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dirty="0"/>
          </a:p>
        </p:txBody>
      </p:sp>
      <p:sp>
        <p:nvSpPr>
          <p:cNvPr id="7" name="Slide Number Placeholder 6"/>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0DD72C5C-AF13-4076-A9DA-BAA7C65E573F}" type="slidenum">
              <a:rPr lang="en-US" sz="2400">
                <a:latin typeface="Times New Roman" pitchFamily="18" charset="0"/>
                <a:ea typeface="ＭＳ Ｐゴシック" pitchFamily="34" charset="-128"/>
              </a:rPr>
              <a:pPr/>
              <a:t>‹#›</a:t>
            </a:fld>
            <a:endParaRPr lang="en-US" sz="2400" dirty="0">
              <a:latin typeface="Times New Roman" pitchFamily="18" charset="0"/>
              <a:ea typeface="ＭＳ Ｐゴシック" pitchFamily="34" charset="-128"/>
            </a:endParaRPr>
          </a:p>
        </p:txBody>
      </p:sp>
    </p:spTree>
    <p:extLst>
      <p:ext uri="{BB962C8B-B14F-4D97-AF65-F5344CB8AC3E}">
        <p14:creationId xmlns:p14="http://schemas.microsoft.com/office/powerpoint/2010/main" val="760591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ea typeface="ＭＳ Ｐゴシック" charset="-128"/>
              </a:defRPr>
            </a:lvl1pPr>
          </a:lstStyle>
          <a:p>
            <a:pPr>
              <a:defRPr/>
            </a:pPr>
            <a:fld id="{4384B5FB-134D-4190-8560-E467B0F0ADB8}" type="datetime1">
              <a:rPr lang="en-US" smtClean="0"/>
              <a:pPr>
                <a:defRPr/>
              </a:pPr>
              <a:t>10/17/2016</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dirty="0"/>
          </a:p>
        </p:txBody>
      </p:sp>
      <p:sp>
        <p:nvSpPr>
          <p:cNvPr id="9" name="Slide Number Placeholder 8"/>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4358357B-F9BB-4A15-9E91-345FB30EB811}" type="slidenum">
              <a:rPr lang="en-US" sz="2400">
                <a:latin typeface="Times New Roman" pitchFamily="18" charset="0"/>
                <a:ea typeface="ＭＳ Ｐゴシック" pitchFamily="34" charset="-128"/>
              </a:rPr>
              <a:pPr/>
              <a:t>‹#›</a:t>
            </a:fld>
            <a:endParaRPr lang="en-US" sz="2400" dirty="0">
              <a:latin typeface="Times New Roman" pitchFamily="18" charset="0"/>
              <a:ea typeface="ＭＳ Ｐゴシック" pitchFamily="34" charset="-128"/>
            </a:endParaRPr>
          </a:p>
        </p:txBody>
      </p:sp>
    </p:spTree>
    <p:extLst>
      <p:ext uri="{BB962C8B-B14F-4D97-AF65-F5344CB8AC3E}">
        <p14:creationId xmlns:p14="http://schemas.microsoft.com/office/powerpoint/2010/main" val="1454624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047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ea typeface="ＭＳ Ｐゴシック" charset="-128"/>
              </a:defRPr>
            </a:lvl1pPr>
          </a:lstStyle>
          <a:p>
            <a:pPr>
              <a:defRPr/>
            </a:pPr>
            <a:fld id="{918A275A-CC56-41A4-82B1-B4AE47515618}" type="datetime1">
              <a:rPr lang="en-US" smtClean="0"/>
              <a:pPr>
                <a:defRPr/>
              </a:pPr>
              <a:t>10/17/2016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dirty="0"/>
          </a:p>
        </p:txBody>
      </p:sp>
      <p:sp>
        <p:nvSpPr>
          <p:cNvPr id="7" name="Slide Number Placeholder 6"/>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D5B55BA5-5CBA-42BB-ABE1-431DC33F09C2}" type="slidenum">
              <a:rPr lang="en-US" sz="2400">
                <a:latin typeface="Times New Roman" pitchFamily="18" charset="0"/>
                <a:ea typeface="ＭＳ Ｐゴシック" pitchFamily="34" charset="-128"/>
              </a:rPr>
              <a:pPr/>
              <a:t>‹#›</a:t>
            </a:fld>
            <a:endParaRPr lang="en-US" sz="2400" dirty="0">
              <a:latin typeface="Times New Roman" pitchFamily="18" charset="0"/>
              <a:ea typeface="ＭＳ Ｐゴシック" pitchFamily="34" charset="-128"/>
            </a:endParaRPr>
          </a:p>
        </p:txBody>
      </p:sp>
    </p:spTree>
    <p:extLst>
      <p:ext uri="{BB962C8B-B14F-4D97-AF65-F5344CB8AC3E}">
        <p14:creationId xmlns:p14="http://schemas.microsoft.com/office/powerpoint/2010/main" val="3528926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ea typeface="ＭＳ Ｐゴシック" charset="-128"/>
              </a:defRPr>
            </a:lvl1pPr>
          </a:lstStyle>
          <a:p>
            <a:pPr>
              <a:defRPr/>
            </a:pPr>
            <a:fld id="{F95CDE4B-EDCC-4218-80C8-795E524FF119}" type="datetime1">
              <a:rPr lang="en-US" smtClean="0"/>
              <a:pPr>
                <a:defRPr/>
              </a:pPr>
              <a:t>10/17/2016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dirty="0"/>
          </a:p>
        </p:txBody>
      </p:sp>
      <p:sp>
        <p:nvSpPr>
          <p:cNvPr id="7" name="Slide Number Placeholder 6"/>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CBB9F07E-781E-45DC-983C-B70B7C578477}" type="slidenum">
              <a:rPr lang="en-US" sz="2400">
                <a:latin typeface="Times New Roman" pitchFamily="18" charset="0"/>
                <a:ea typeface="ＭＳ Ｐゴシック" pitchFamily="34" charset="-128"/>
              </a:rPr>
              <a:pPr/>
              <a:t>‹#›</a:t>
            </a:fld>
            <a:endParaRPr lang="en-US" sz="2400" dirty="0">
              <a:latin typeface="Times New Roman" pitchFamily="18" charset="0"/>
              <a:ea typeface="ＭＳ Ｐゴシック" pitchFamily="34" charset="-128"/>
            </a:endParaRPr>
          </a:p>
        </p:txBody>
      </p:sp>
    </p:spTree>
    <p:extLst>
      <p:ext uri="{BB962C8B-B14F-4D97-AF65-F5344CB8AC3E}">
        <p14:creationId xmlns:p14="http://schemas.microsoft.com/office/powerpoint/2010/main" val="3320949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2435225"/>
            <a:ext cx="67818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590800" y="4191000"/>
            <a:ext cx="6096000" cy="1371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1801813" y="6356350"/>
            <a:ext cx="914400" cy="365125"/>
          </a:xfrm>
        </p:spPr>
        <p:txBody>
          <a:bodyPr/>
          <a:lstStyle>
            <a:lvl1pPr>
              <a:defRPr>
                <a:ea typeface="ＭＳ Ｐゴシック" charset="-128"/>
              </a:defRPr>
            </a:lvl1pPr>
          </a:lstStyle>
          <a:p>
            <a:pPr>
              <a:defRPr/>
            </a:pPr>
            <a:fld id="{BE4B5275-08DB-462A-A5FD-E84938974A25}" type="datetimeFigureOut">
              <a:rPr lang="en-US"/>
              <a:pPr>
                <a:defRPr/>
              </a:pPr>
              <a:t>10/17/2016</a:t>
            </a:fld>
            <a:endParaRPr lang="en-US"/>
          </a:p>
        </p:txBody>
      </p:sp>
      <p:sp>
        <p:nvSpPr>
          <p:cNvPr id="5" name="Footer Placeholder 4"/>
          <p:cNvSpPr>
            <a:spLocks noGrp="1"/>
          </p:cNvSpPr>
          <p:nvPr>
            <p:ph type="ftr" sz="quarter" idx="11"/>
          </p:nvPr>
        </p:nvSpPr>
        <p:spPr>
          <a:xfrm>
            <a:off x="2944813" y="6356350"/>
            <a:ext cx="2133600" cy="365125"/>
          </a:xfrm>
          <a:prstGeom prst="rect">
            <a:avLst/>
          </a:prstGeom>
        </p:spPr>
        <p:txBody>
          <a:bodyPr/>
          <a:lstStyle>
            <a:lvl1pPr eaLnBrk="1" fontAlgn="auto" hangingPunct="1">
              <a:spcBef>
                <a:spcPts val="0"/>
              </a:spcBef>
              <a:spcAft>
                <a:spcPts val="0"/>
              </a:spcAft>
              <a:defRPr lang="en-US" sz="1200" dirty="0">
                <a:solidFill>
                  <a:prstClr val="black"/>
                </a:solidFill>
                <a:latin typeface="+mn-lt"/>
                <a:ea typeface="+mn-ea"/>
                <a:cs typeface="+mn-cs"/>
              </a:defRPr>
            </a:lvl1pPr>
          </a:lstStyle>
          <a:p>
            <a:pPr>
              <a:defRPr/>
            </a:pPr>
            <a:endParaRPr/>
          </a:p>
        </p:txBody>
      </p:sp>
      <p:sp>
        <p:nvSpPr>
          <p:cNvPr id="6" name="Slide Number Placeholder 5"/>
          <p:cNvSpPr>
            <a:spLocks noGrp="1"/>
          </p:cNvSpPr>
          <p:nvPr>
            <p:ph type="sldNum" sz="quarter" idx="12"/>
          </p:nvPr>
        </p:nvSpPr>
        <p:spPr>
          <a:xfrm>
            <a:off x="5307013" y="6356350"/>
            <a:ext cx="685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452804D4-E8F9-438C-87F1-AE06F16E1821}" type="slidenum">
              <a:rPr lang="en-US" sz="2400">
                <a:latin typeface="Times New Roman" pitchFamily="18" charset="0"/>
                <a:ea typeface="ＭＳ Ｐゴシック" pitchFamily="34" charset="-128"/>
              </a:rPr>
              <a:pPr/>
              <a:t>‹#›</a:t>
            </a:fld>
            <a:endParaRPr lang="en-US" sz="2400">
              <a:latin typeface="Times New Roman" pitchFamily="18" charset="0"/>
              <a:ea typeface="ＭＳ Ｐゴシック" pitchFamily="34" charset="-128"/>
            </a:endParaRPr>
          </a:p>
        </p:txBody>
      </p:sp>
    </p:spTree>
    <p:extLst>
      <p:ext uri="{BB962C8B-B14F-4D97-AF65-F5344CB8AC3E}">
        <p14:creationId xmlns:p14="http://schemas.microsoft.com/office/powerpoint/2010/main" val="41965622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a typeface="ＭＳ Ｐゴシック" charset="-128"/>
              </a:defRPr>
            </a:lvl1pPr>
          </a:lstStyle>
          <a:p>
            <a:pPr>
              <a:defRPr/>
            </a:pPr>
            <a:fld id="{6BEE2845-1930-4B09-88D4-91F119F00CAF}" type="datetime1">
              <a:rPr lang="en-US" smtClean="0"/>
              <a:pPr>
                <a:defRPr/>
              </a:pPr>
              <a:t>10/17/2016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9C27D92C-8743-479C-B2FA-D8B4D0839EA5}" type="slidenum">
              <a:rPr lang="en-US" sz="2400">
                <a:latin typeface="Times New Roman" pitchFamily="18" charset="0"/>
                <a:ea typeface="ＭＳ Ｐゴシック" pitchFamily="34" charset="-128"/>
              </a:rPr>
              <a:pPr/>
              <a:t>‹#›</a:t>
            </a:fld>
            <a:endParaRPr lang="en-US" sz="2400" dirty="0">
              <a:latin typeface="Times New Roman" pitchFamily="18" charset="0"/>
              <a:ea typeface="ＭＳ Ｐゴシック" pitchFamily="34" charset="-128"/>
            </a:endParaRPr>
          </a:p>
        </p:txBody>
      </p:sp>
    </p:spTree>
    <p:extLst>
      <p:ext uri="{BB962C8B-B14F-4D97-AF65-F5344CB8AC3E}">
        <p14:creationId xmlns:p14="http://schemas.microsoft.com/office/powerpoint/2010/main" val="2173914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a typeface="ＭＳ Ｐゴシック" charset="-128"/>
              </a:defRPr>
            </a:lvl1pPr>
          </a:lstStyle>
          <a:p>
            <a:pPr>
              <a:defRPr/>
            </a:pPr>
            <a:fld id="{066B35F1-DDF4-4AEF-BC80-3EFA704B3A9A}" type="datetime1">
              <a:rPr lang="en-US" smtClean="0"/>
              <a:pPr>
                <a:defRPr/>
              </a:pPr>
              <a:t>10/17/2016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1DEB94F9-B96E-4ED0-ADC5-CC0B04DBCA96}" type="slidenum">
              <a:rPr lang="en-US" sz="2400">
                <a:latin typeface="Times New Roman" pitchFamily="18" charset="0"/>
                <a:ea typeface="ＭＳ Ｐゴシック" pitchFamily="34" charset="-128"/>
              </a:rPr>
              <a:pPr/>
              <a:t>‹#›</a:t>
            </a:fld>
            <a:endParaRPr lang="en-US" sz="2400" dirty="0">
              <a:latin typeface="Times New Roman" pitchFamily="18" charset="0"/>
              <a:ea typeface="ＭＳ Ｐゴシック" pitchFamily="34" charset="-128"/>
            </a:endParaRPr>
          </a:p>
        </p:txBody>
      </p:sp>
    </p:spTree>
    <p:extLst>
      <p:ext uri="{BB962C8B-B14F-4D97-AF65-F5344CB8AC3E}">
        <p14:creationId xmlns:p14="http://schemas.microsoft.com/office/powerpoint/2010/main" val="3014528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2435225"/>
            <a:ext cx="67818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590800" y="4191000"/>
            <a:ext cx="6096000" cy="1371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1801813" y="6356350"/>
            <a:ext cx="914400" cy="365125"/>
          </a:xfrm>
        </p:spPr>
        <p:txBody>
          <a:bodyPr/>
          <a:lstStyle>
            <a:lvl1pPr>
              <a:defRPr>
                <a:ea typeface="ＭＳ Ｐゴシック" charset="-128"/>
              </a:defRPr>
            </a:lvl1pPr>
          </a:lstStyle>
          <a:p>
            <a:pPr>
              <a:defRPr/>
            </a:pPr>
            <a:fld id="{433A7B82-D624-4FEB-AEC7-1E4C93EFC99C}" type="datetime1">
              <a:rPr lang="en-US" smtClean="0"/>
              <a:pPr>
                <a:defRPr/>
              </a:pPr>
              <a:t>10/17/2016</a:t>
            </a:fld>
            <a:endParaRPr lang="en-US" dirty="0"/>
          </a:p>
        </p:txBody>
      </p:sp>
      <p:sp>
        <p:nvSpPr>
          <p:cNvPr id="5" name="Footer Placeholder 4"/>
          <p:cNvSpPr>
            <a:spLocks noGrp="1"/>
          </p:cNvSpPr>
          <p:nvPr>
            <p:ph type="ftr" sz="quarter" idx="11"/>
          </p:nvPr>
        </p:nvSpPr>
        <p:spPr>
          <a:xfrm>
            <a:off x="2944813" y="6356350"/>
            <a:ext cx="2133600" cy="365125"/>
          </a:xfrm>
          <a:prstGeom prst="rect">
            <a:avLst/>
          </a:prstGeom>
        </p:spPr>
        <p:txBody>
          <a:bodyPr/>
          <a:lstStyle>
            <a:lvl1pPr eaLnBrk="1" fontAlgn="auto" hangingPunct="1">
              <a:spcBef>
                <a:spcPts val="0"/>
              </a:spcBef>
              <a:spcAft>
                <a:spcPts val="0"/>
              </a:spcAft>
              <a:defRPr lang="en-US" sz="1200" dirty="0">
                <a:solidFill>
                  <a:prstClr val="black"/>
                </a:solidFill>
                <a:latin typeface="+mn-lt"/>
                <a:ea typeface="+mn-ea"/>
                <a:cs typeface="+mn-cs"/>
              </a:defRPr>
            </a:lvl1pPr>
          </a:lstStyle>
          <a:p>
            <a:pPr>
              <a:defRPr/>
            </a:pPr>
            <a:endParaRPr/>
          </a:p>
        </p:txBody>
      </p:sp>
      <p:sp>
        <p:nvSpPr>
          <p:cNvPr id="6" name="Slide Number Placeholder 5"/>
          <p:cNvSpPr>
            <a:spLocks noGrp="1"/>
          </p:cNvSpPr>
          <p:nvPr>
            <p:ph type="sldNum" sz="quarter" idx="12"/>
          </p:nvPr>
        </p:nvSpPr>
        <p:spPr>
          <a:xfrm>
            <a:off x="5307013" y="6356350"/>
            <a:ext cx="685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452804D4-E8F9-438C-87F1-AE06F16E1821}" type="slidenum">
              <a:rPr lang="en-US" sz="2400">
                <a:latin typeface="Times New Roman" pitchFamily="18" charset="0"/>
                <a:ea typeface="ＭＳ Ｐゴシック" pitchFamily="34" charset="-128"/>
              </a:rPr>
              <a:pPr/>
              <a:t>‹#›</a:t>
            </a:fld>
            <a:endParaRPr lang="en-US" sz="2400" dirty="0">
              <a:latin typeface="Times New Roman" pitchFamily="18" charset="0"/>
              <a:ea typeface="ＭＳ Ｐゴシック" pitchFamily="34" charset="-128"/>
            </a:endParaRPr>
          </a:p>
        </p:txBody>
      </p:sp>
    </p:spTree>
    <p:extLst>
      <p:ext uri="{BB962C8B-B14F-4D97-AF65-F5344CB8AC3E}">
        <p14:creationId xmlns:p14="http://schemas.microsoft.com/office/powerpoint/2010/main" val="34717950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a typeface="ＭＳ Ｐゴシック" charset="-128"/>
              </a:defRPr>
            </a:lvl1pPr>
          </a:lstStyle>
          <a:p>
            <a:pPr>
              <a:defRPr/>
            </a:pPr>
            <a:fld id="{92B2CB64-4BC4-4C05-8EC5-70BFBC9A8713}" type="datetime1">
              <a:rPr lang="en-US" smtClean="0"/>
              <a:pPr>
                <a:defRPr/>
              </a:pPr>
              <a:t>10/17/2016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B2168A07-3E4F-446C-9275-47AFA658441B}" type="slidenum">
              <a:rPr lang="en-US" sz="2400">
                <a:latin typeface="Times New Roman" pitchFamily="18" charset="0"/>
                <a:ea typeface="ＭＳ Ｐゴシック" pitchFamily="34" charset="-128"/>
              </a:rPr>
              <a:pPr/>
              <a:t>‹#›</a:t>
            </a:fld>
            <a:endParaRPr lang="en-US" sz="2400" dirty="0">
              <a:latin typeface="Times New Roman" pitchFamily="18" charset="0"/>
              <a:ea typeface="ＭＳ Ｐゴシック" pitchFamily="34" charset="-128"/>
            </a:endParaRPr>
          </a:p>
        </p:txBody>
      </p:sp>
    </p:spTree>
    <p:extLst>
      <p:ext uri="{BB962C8B-B14F-4D97-AF65-F5344CB8AC3E}">
        <p14:creationId xmlns:p14="http://schemas.microsoft.com/office/powerpoint/2010/main" val="389038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3786187"/>
            <a:ext cx="6629400" cy="1776413"/>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2057400" y="228600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1600200" y="6400800"/>
            <a:ext cx="2133600" cy="365125"/>
          </a:xfrm>
        </p:spPr>
        <p:txBody>
          <a:bodyPr/>
          <a:lstStyle>
            <a:lvl1pPr>
              <a:defRPr>
                <a:ea typeface="ＭＳ Ｐゴシック" charset="-128"/>
              </a:defRPr>
            </a:lvl1pPr>
          </a:lstStyle>
          <a:p>
            <a:pPr>
              <a:defRPr/>
            </a:pPr>
            <a:fld id="{C7D50102-B895-4816-87BD-E242FFF1E78E}" type="datetime1">
              <a:rPr lang="en-US" smtClean="0"/>
              <a:pPr>
                <a:defRPr/>
              </a:pPr>
              <a:t>10/17/2016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endParaRPr lang="en-US" sz="2400" dirty="0">
              <a:latin typeface="Times New Roman" pitchFamily="18" charset="0"/>
              <a:ea typeface="ＭＳ Ｐゴシック" pitchFamily="34" charset="-128"/>
            </a:endParaRPr>
          </a:p>
        </p:txBody>
      </p:sp>
    </p:spTree>
    <p:extLst>
      <p:ext uri="{BB962C8B-B14F-4D97-AF65-F5344CB8AC3E}">
        <p14:creationId xmlns:p14="http://schemas.microsoft.com/office/powerpoint/2010/main" val="3425395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ea typeface="ＭＳ Ｐゴシック" charset="-128"/>
              </a:defRPr>
            </a:lvl1pPr>
          </a:lstStyle>
          <a:p>
            <a:pPr>
              <a:defRPr/>
            </a:pPr>
            <a:fld id="{03D1806C-1D27-4801-8E77-639D224EA5E8}" type="datetime1">
              <a:rPr lang="en-US" smtClean="0"/>
              <a:pPr>
                <a:defRPr/>
              </a:pPr>
              <a:t>10/17/2016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dirty="0"/>
          </a:p>
        </p:txBody>
      </p:sp>
      <p:sp>
        <p:nvSpPr>
          <p:cNvPr id="7" name="Slide Number Placeholder 6"/>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0DD72C5C-AF13-4076-A9DA-BAA7C65E573F}" type="slidenum">
              <a:rPr lang="en-US" sz="2400">
                <a:latin typeface="Times New Roman" pitchFamily="18" charset="0"/>
                <a:ea typeface="ＭＳ Ｐゴシック" pitchFamily="34" charset="-128"/>
              </a:rPr>
              <a:pPr/>
              <a:t>‹#›</a:t>
            </a:fld>
            <a:endParaRPr lang="en-US" sz="2400" dirty="0">
              <a:latin typeface="Times New Roman" pitchFamily="18" charset="0"/>
              <a:ea typeface="ＭＳ Ｐゴシック" pitchFamily="34" charset="-128"/>
            </a:endParaRPr>
          </a:p>
        </p:txBody>
      </p:sp>
    </p:spTree>
    <p:extLst>
      <p:ext uri="{BB962C8B-B14F-4D97-AF65-F5344CB8AC3E}">
        <p14:creationId xmlns:p14="http://schemas.microsoft.com/office/powerpoint/2010/main" val="40929164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ea typeface="ＭＳ Ｐゴシック" charset="-128"/>
              </a:defRPr>
            </a:lvl1pPr>
          </a:lstStyle>
          <a:p>
            <a:pPr>
              <a:defRPr/>
            </a:pPr>
            <a:fld id="{EC1591C6-7C98-4D14-B948-748841AB6378}" type="datetime1">
              <a:rPr lang="en-US" smtClean="0"/>
              <a:pPr>
                <a:defRPr/>
              </a:pPr>
              <a:t>10/17/2016</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dirty="0"/>
          </a:p>
        </p:txBody>
      </p:sp>
      <p:sp>
        <p:nvSpPr>
          <p:cNvPr id="9" name="Slide Number Placeholder 8"/>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4358357B-F9BB-4A15-9E91-345FB30EB811}" type="slidenum">
              <a:rPr lang="en-US" sz="2400">
                <a:latin typeface="Times New Roman" pitchFamily="18" charset="0"/>
                <a:ea typeface="ＭＳ Ｐゴシック" pitchFamily="34" charset="-128"/>
              </a:rPr>
              <a:pPr/>
              <a:t>‹#›</a:t>
            </a:fld>
            <a:endParaRPr lang="en-US" sz="2400" dirty="0">
              <a:latin typeface="Times New Roman" pitchFamily="18" charset="0"/>
              <a:ea typeface="ＭＳ Ｐゴシック" pitchFamily="34" charset="-128"/>
            </a:endParaRPr>
          </a:p>
        </p:txBody>
      </p:sp>
    </p:spTree>
    <p:extLst>
      <p:ext uri="{BB962C8B-B14F-4D97-AF65-F5344CB8AC3E}">
        <p14:creationId xmlns:p14="http://schemas.microsoft.com/office/powerpoint/2010/main" val="19788703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799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ea typeface="ＭＳ Ｐゴシック" charset="-128"/>
              </a:defRPr>
            </a:lvl1pPr>
          </a:lstStyle>
          <a:p>
            <a:pPr>
              <a:defRPr/>
            </a:pPr>
            <a:fld id="{204FACFF-5576-40C5-9BC0-9A03D294494A}" type="datetime1">
              <a:rPr lang="en-US" smtClean="0"/>
              <a:pPr>
                <a:defRPr/>
              </a:pPr>
              <a:t>10/17/2016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dirty="0"/>
          </a:p>
        </p:txBody>
      </p:sp>
      <p:sp>
        <p:nvSpPr>
          <p:cNvPr id="7" name="Slide Number Placeholder 6"/>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D5B55BA5-5CBA-42BB-ABE1-431DC33F09C2}" type="slidenum">
              <a:rPr lang="en-US" sz="2400">
                <a:latin typeface="Times New Roman" pitchFamily="18" charset="0"/>
                <a:ea typeface="ＭＳ Ｐゴシック" pitchFamily="34" charset="-128"/>
              </a:rPr>
              <a:pPr/>
              <a:t>‹#›</a:t>
            </a:fld>
            <a:endParaRPr lang="en-US" sz="2400" dirty="0">
              <a:latin typeface="Times New Roman" pitchFamily="18" charset="0"/>
              <a:ea typeface="ＭＳ Ｐゴシック" pitchFamily="34" charset="-128"/>
            </a:endParaRPr>
          </a:p>
        </p:txBody>
      </p:sp>
    </p:spTree>
    <p:extLst>
      <p:ext uri="{BB962C8B-B14F-4D97-AF65-F5344CB8AC3E}">
        <p14:creationId xmlns:p14="http://schemas.microsoft.com/office/powerpoint/2010/main" val="2919078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ea typeface="ＭＳ Ｐゴシック" charset="-128"/>
              </a:defRPr>
            </a:lvl1pPr>
          </a:lstStyle>
          <a:p>
            <a:pPr>
              <a:defRPr/>
            </a:pPr>
            <a:fld id="{1BC31FB6-20C0-4FE6-9CA9-3E3D99FDC20F}" type="datetime1">
              <a:rPr lang="en-US" smtClean="0"/>
              <a:pPr>
                <a:defRPr/>
              </a:pPr>
              <a:t>10/17/2016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dirty="0"/>
          </a:p>
        </p:txBody>
      </p:sp>
      <p:sp>
        <p:nvSpPr>
          <p:cNvPr id="7" name="Slide Number Placeholder 6"/>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CBB9F07E-781E-45DC-983C-B70B7C578477}" type="slidenum">
              <a:rPr lang="en-US" sz="2400">
                <a:latin typeface="Times New Roman" pitchFamily="18" charset="0"/>
                <a:ea typeface="ＭＳ Ｐゴシック" pitchFamily="34" charset="-128"/>
              </a:rPr>
              <a:pPr/>
              <a:t>‹#›</a:t>
            </a:fld>
            <a:endParaRPr lang="en-US" sz="2400" dirty="0">
              <a:latin typeface="Times New Roman" pitchFamily="18" charset="0"/>
              <a:ea typeface="ＭＳ Ｐゴシック" pitchFamily="34" charset="-128"/>
            </a:endParaRPr>
          </a:p>
        </p:txBody>
      </p:sp>
    </p:spTree>
    <p:extLst>
      <p:ext uri="{BB962C8B-B14F-4D97-AF65-F5344CB8AC3E}">
        <p14:creationId xmlns:p14="http://schemas.microsoft.com/office/powerpoint/2010/main" val="2442206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a typeface="ＭＳ Ｐゴシック" charset="-128"/>
              </a:defRPr>
            </a:lvl1pPr>
          </a:lstStyle>
          <a:p>
            <a:pPr>
              <a:defRPr/>
            </a:pPr>
            <a:fld id="{E5A58EAE-6DBE-469C-A966-07918B299CEC}" type="datetimeFigureOut">
              <a:rPr lang="en-US"/>
              <a:pPr>
                <a:defRPr/>
              </a:pPr>
              <a:t>10/17/2016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B2168A07-3E4F-446C-9275-47AFA658441B}" type="slidenum">
              <a:rPr lang="en-US" sz="2400">
                <a:latin typeface="Times New Roman" pitchFamily="18" charset="0"/>
                <a:ea typeface="ＭＳ Ｐゴシック" pitchFamily="34" charset="-128"/>
              </a:rPr>
              <a:pPr/>
              <a:t>‹#›</a:t>
            </a:fld>
            <a:endParaRPr lang="en-US" sz="2400">
              <a:latin typeface="Times New Roman" pitchFamily="18" charset="0"/>
              <a:ea typeface="ＭＳ Ｐゴシック" pitchFamily="34" charset="-128"/>
            </a:endParaRPr>
          </a:p>
        </p:txBody>
      </p:sp>
    </p:spTree>
    <p:extLst>
      <p:ext uri="{BB962C8B-B14F-4D97-AF65-F5344CB8AC3E}">
        <p14:creationId xmlns:p14="http://schemas.microsoft.com/office/powerpoint/2010/main" val="144318539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a typeface="ＭＳ Ｐゴシック" charset="-128"/>
              </a:defRPr>
            </a:lvl1pPr>
          </a:lstStyle>
          <a:p>
            <a:pPr>
              <a:defRPr/>
            </a:pPr>
            <a:fld id="{B2D0FA55-46A3-4B3E-8882-AC4F3C91B369}" type="datetime1">
              <a:rPr lang="en-US" smtClean="0"/>
              <a:pPr>
                <a:defRPr/>
              </a:pPr>
              <a:t>10/17/2016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9C27D92C-8743-479C-B2FA-D8B4D0839EA5}" type="slidenum">
              <a:rPr lang="en-US" sz="2400">
                <a:latin typeface="Times New Roman" pitchFamily="18" charset="0"/>
                <a:ea typeface="ＭＳ Ｐゴシック" pitchFamily="34" charset="-128"/>
              </a:rPr>
              <a:pPr/>
              <a:t>‹#›</a:t>
            </a:fld>
            <a:endParaRPr lang="en-US" sz="2400" dirty="0">
              <a:latin typeface="Times New Roman" pitchFamily="18" charset="0"/>
              <a:ea typeface="ＭＳ Ｐゴシック" pitchFamily="34" charset="-128"/>
            </a:endParaRPr>
          </a:p>
        </p:txBody>
      </p:sp>
    </p:spTree>
    <p:extLst>
      <p:ext uri="{BB962C8B-B14F-4D97-AF65-F5344CB8AC3E}">
        <p14:creationId xmlns:p14="http://schemas.microsoft.com/office/powerpoint/2010/main" val="3534173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a typeface="ＭＳ Ｐゴシック" charset="-128"/>
              </a:defRPr>
            </a:lvl1pPr>
          </a:lstStyle>
          <a:p>
            <a:pPr>
              <a:defRPr/>
            </a:pPr>
            <a:fld id="{857121A1-D3C7-4F2E-9FAC-288AADB1BC2A}" type="datetime1">
              <a:rPr lang="en-US" smtClean="0"/>
              <a:pPr>
                <a:defRPr/>
              </a:pPr>
              <a:t>10/17/2016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1DEB94F9-B96E-4ED0-ADC5-CC0B04DBCA96}" type="slidenum">
              <a:rPr lang="en-US" sz="2400">
                <a:latin typeface="Times New Roman" pitchFamily="18" charset="0"/>
                <a:ea typeface="ＭＳ Ｐゴシック" pitchFamily="34" charset="-128"/>
              </a:rPr>
              <a:pPr/>
              <a:t>‹#›</a:t>
            </a:fld>
            <a:endParaRPr lang="en-US" sz="2400" dirty="0">
              <a:latin typeface="Times New Roman" pitchFamily="18" charset="0"/>
              <a:ea typeface="ＭＳ Ｐゴシック" pitchFamily="34" charset="-128"/>
            </a:endParaRPr>
          </a:p>
        </p:txBody>
      </p:sp>
    </p:spTree>
    <p:extLst>
      <p:ext uri="{BB962C8B-B14F-4D97-AF65-F5344CB8AC3E}">
        <p14:creationId xmlns:p14="http://schemas.microsoft.com/office/powerpoint/2010/main" val="23345885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2435225"/>
            <a:ext cx="67818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590800" y="4191000"/>
            <a:ext cx="6096000" cy="1371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1801813" y="6356350"/>
            <a:ext cx="914400" cy="365125"/>
          </a:xfrm>
        </p:spPr>
        <p:txBody>
          <a:bodyPr/>
          <a:lstStyle>
            <a:lvl1pPr>
              <a:defRPr>
                <a:ea typeface="ＭＳ Ｐゴシック" charset="-128"/>
              </a:defRPr>
            </a:lvl1pPr>
          </a:lstStyle>
          <a:p>
            <a:pPr>
              <a:defRPr/>
            </a:pPr>
            <a:fld id="{BE4B5275-08DB-462A-A5FD-E84938974A25}" type="datetimeFigureOut">
              <a:rPr lang="en-US"/>
              <a:pPr>
                <a:defRPr/>
              </a:pPr>
              <a:t>10/17/2016</a:t>
            </a:fld>
            <a:endParaRPr lang="en-US"/>
          </a:p>
        </p:txBody>
      </p:sp>
      <p:sp>
        <p:nvSpPr>
          <p:cNvPr id="5" name="Footer Placeholder 4"/>
          <p:cNvSpPr>
            <a:spLocks noGrp="1"/>
          </p:cNvSpPr>
          <p:nvPr>
            <p:ph type="ftr" sz="quarter" idx="11"/>
          </p:nvPr>
        </p:nvSpPr>
        <p:spPr>
          <a:xfrm>
            <a:off x="2944813" y="6356350"/>
            <a:ext cx="2133600" cy="365125"/>
          </a:xfrm>
          <a:prstGeom prst="rect">
            <a:avLst/>
          </a:prstGeom>
        </p:spPr>
        <p:txBody>
          <a:bodyPr/>
          <a:lstStyle>
            <a:lvl1pPr eaLnBrk="1" fontAlgn="auto" hangingPunct="1">
              <a:spcBef>
                <a:spcPts val="0"/>
              </a:spcBef>
              <a:spcAft>
                <a:spcPts val="0"/>
              </a:spcAft>
              <a:defRPr lang="en-US" sz="1200" dirty="0">
                <a:solidFill>
                  <a:prstClr val="black"/>
                </a:solidFill>
                <a:latin typeface="+mn-lt"/>
                <a:ea typeface="+mn-ea"/>
                <a:cs typeface="+mn-cs"/>
              </a:defRPr>
            </a:lvl1pPr>
          </a:lstStyle>
          <a:p>
            <a:pPr>
              <a:defRPr/>
            </a:pPr>
            <a:endParaRPr/>
          </a:p>
        </p:txBody>
      </p:sp>
      <p:sp>
        <p:nvSpPr>
          <p:cNvPr id="6" name="Slide Number Placeholder 5"/>
          <p:cNvSpPr>
            <a:spLocks noGrp="1"/>
          </p:cNvSpPr>
          <p:nvPr>
            <p:ph type="sldNum" sz="quarter" idx="12"/>
          </p:nvPr>
        </p:nvSpPr>
        <p:spPr>
          <a:xfrm>
            <a:off x="5307013" y="6356350"/>
            <a:ext cx="685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452804D4-E8F9-438C-87F1-AE06F16E1821}" type="slidenum">
              <a:rPr lang="en-US" sz="2400">
                <a:latin typeface="Times New Roman" pitchFamily="18" charset="0"/>
                <a:ea typeface="ＭＳ Ｐゴシック" pitchFamily="34" charset="-128"/>
              </a:rPr>
              <a:pPr/>
              <a:t>‹#›</a:t>
            </a:fld>
            <a:endParaRPr lang="en-US" sz="2400">
              <a:latin typeface="Times New Roman" pitchFamily="18" charset="0"/>
              <a:ea typeface="ＭＳ Ｐゴシック" pitchFamily="34" charset="-128"/>
            </a:endParaRPr>
          </a:p>
        </p:txBody>
      </p:sp>
    </p:spTree>
    <p:extLst>
      <p:ext uri="{BB962C8B-B14F-4D97-AF65-F5344CB8AC3E}">
        <p14:creationId xmlns:p14="http://schemas.microsoft.com/office/powerpoint/2010/main" val="251269977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a typeface="ＭＳ Ｐゴシック" charset="-128"/>
              </a:defRPr>
            </a:lvl1pPr>
          </a:lstStyle>
          <a:p>
            <a:pPr>
              <a:defRPr/>
            </a:pPr>
            <a:fld id="{E5A58EAE-6DBE-469C-A966-07918B299CEC}" type="datetimeFigureOut">
              <a:rPr lang="en-US"/>
              <a:pPr>
                <a:defRPr/>
              </a:pPr>
              <a:t>10/17/2016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B2168A07-3E4F-446C-9275-47AFA658441B}" type="slidenum">
              <a:rPr lang="en-US" sz="2400">
                <a:latin typeface="Times New Roman" pitchFamily="18" charset="0"/>
                <a:ea typeface="ＭＳ Ｐゴシック" pitchFamily="34" charset="-128"/>
              </a:rPr>
              <a:pPr/>
              <a:t>‹#›</a:t>
            </a:fld>
            <a:endParaRPr lang="en-US" sz="2400">
              <a:latin typeface="Times New Roman" pitchFamily="18" charset="0"/>
              <a:ea typeface="ＭＳ Ｐゴシック" pitchFamily="34" charset="-128"/>
            </a:endParaRPr>
          </a:p>
        </p:txBody>
      </p:sp>
    </p:spTree>
    <p:extLst>
      <p:ext uri="{BB962C8B-B14F-4D97-AF65-F5344CB8AC3E}">
        <p14:creationId xmlns:p14="http://schemas.microsoft.com/office/powerpoint/2010/main" val="100627955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3786187"/>
            <a:ext cx="6629400" cy="1776413"/>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2057400" y="228600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ea typeface="ＭＳ Ｐゴシック" charset="-128"/>
              </a:defRPr>
            </a:lvl1pPr>
          </a:lstStyle>
          <a:p>
            <a:pPr>
              <a:defRPr/>
            </a:pPr>
            <a:fld id="{43C6B734-D1F0-4A16-B2DC-77FC1FF054F0}" type="datetimeFigureOut">
              <a:rPr lang="en-US"/>
              <a:pPr>
                <a:defRPr/>
              </a:pPr>
              <a:t>10/17/2016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1257235F-9B75-403C-BFE9-14CD43E0C9D5}" type="slidenum">
              <a:rPr lang="en-US" sz="2400">
                <a:latin typeface="Times New Roman" pitchFamily="18" charset="0"/>
                <a:ea typeface="ＭＳ Ｐゴシック" pitchFamily="34" charset="-128"/>
              </a:rPr>
              <a:pPr/>
              <a:t>‹#›</a:t>
            </a:fld>
            <a:endParaRPr lang="en-US" sz="2400">
              <a:latin typeface="Times New Roman" pitchFamily="18" charset="0"/>
              <a:ea typeface="ＭＳ Ｐゴシック" pitchFamily="34" charset="-128"/>
            </a:endParaRPr>
          </a:p>
        </p:txBody>
      </p:sp>
    </p:spTree>
    <p:extLst>
      <p:ext uri="{BB962C8B-B14F-4D97-AF65-F5344CB8AC3E}">
        <p14:creationId xmlns:p14="http://schemas.microsoft.com/office/powerpoint/2010/main" val="1169795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ea typeface="ＭＳ Ｐゴシック" charset="-128"/>
              </a:defRPr>
            </a:lvl1pPr>
          </a:lstStyle>
          <a:p>
            <a:pPr>
              <a:defRPr/>
            </a:pPr>
            <a:fld id="{C5D3AD2A-F8DD-46F6-8ED1-148D87CAA4A8}" type="datetimeFigureOut">
              <a:rPr lang="en-US"/>
              <a:pPr>
                <a:defRPr/>
              </a:pPr>
              <a:t>10/17/2016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0DD72C5C-AF13-4076-A9DA-BAA7C65E573F}" type="slidenum">
              <a:rPr lang="en-US" sz="2400">
                <a:latin typeface="Times New Roman" pitchFamily="18" charset="0"/>
                <a:ea typeface="ＭＳ Ｐゴシック" pitchFamily="34" charset="-128"/>
              </a:rPr>
              <a:pPr/>
              <a:t>‹#›</a:t>
            </a:fld>
            <a:endParaRPr lang="en-US" sz="2400">
              <a:latin typeface="Times New Roman" pitchFamily="18" charset="0"/>
              <a:ea typeface="ＭＳ Ｐゴシック" pitchFamily="34" charset="-128"/>
            </a:endParaRPr>
          </a:p>
        </p:txBody>
      </p:sp>
    </p:spTree>
    <p:extLst>
      <p:ext uri="{BB962C8B-B14F-4D97-AF65-F5344CB8AC3E}">
        <p14:creationId xmlns:p14="http://schemas.microsoft.com/office/powerpoint/2010/main" val="23417680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ea typeface="ＭＳ Ｐゴシック" charset="-128"/>
              </a:defRPr>
            </a:lvl1pPr>
          </a:lstStyle>
          <a:p>
            <a:pPr>
              <a:defRPr/>
            </a:pPr>
            <a:fld id="{E4B364AE-8D7C-40CA-9D55-1406AB283337}" type="datetimeFigureOut">
              <a:rPr lang="en-US"/>
              <a:pPr>
                <a:defRPr/>
              </a:pPr>
              <a:t>10/17/2016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4358357B-F9BB-4A15-9E91-345FB30EB811}" type="slidenum">
              <a:rPr lang="en-US" sz="2400">
                <a:latin typeface="Times New Roman" pitchFamily="18" charset="0"/>
                <a:ea typeface="ＭＳ Ｐゴシック" pitchFamily="34" charset="-128"/>
              </a:rPr>
              <a:pPr/>
              <a:t>‹#›</a:t>
            </a:fld>
            <a:endParaRPr lang="en-US" sz="2400">
              <a:latin typeface="Times New Roman" pitchFamily="18" charset="0"/>
              <a:ea typeface="ＭＳ Ｐゴシック" pitchFamily="34" charset="-128"/>
            </a:endParaRPr>
          </a:p>
        </p:txBody>
      </p:sp>
    </p:spTree>
    <p:extLst>
      <p:ext uri="{BB962C8B-B14F-4D97-AF65-F5344CB8AC3E}">
        <p14:creationId xmlns:p14="http://schemas.microsoft.com/office/powerpoint/2010/main" val="24562873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472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ea typeface="ＭＳ Ｐゴシック" charset="-128"/>
              </a:defRPr>
            </a:lvl1pPr>
          </a:lstStyle>
          <a:p>
            <a:pPr>
              <a:defRPr/>
            </a:pPr>
            <a:fld id="{79C6328C-D239-45BB-A2E8-804EAF7867C2}" type="datetimeFigureOut">
              <a:rPr lang="en-US"/>
              <a:pPr>
                <a:defRPr/>
              </a:pPr>
              <a:t>10/17/2016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D5B55BA5-5CBA-42BB-ABE1-431DC33F09C2}" type="slidenum">
              <a:rPr lang="en-US" sz="2400">
                <a:latin typeface="Times New Roman" pitchFamily="18" charset="0"/>
                <a:ea typeface="ＭＳ Ｐゴシック" pitchFamily="34" charset="-128"/>
              </a:rPr>
              <a:pPr/>
              <a:t>‹#›</a:t>
            </a:fld>
            <a:endParaRPr lang="en-US" sz="2400">
              <a:latin typeface="Times New Roman" pitchFamily="18" charset="0"/>
              <a:ea typeface="ＭＳ Ｐゴシック" pitchFamily="34" charset="-128"/>
            </a:endParaRPr>
          </a:p>
        </p:txBody>
      </p:sp>
    </p:spTree>
    <p:extLst>
      <p:ext uri="{BB962C8B-B14F-4D97-AF65-F5344CB8AC3E}">
        <p14:creationId xmlns:p14="http://schemas.microsoft.com/office/powerpoint/2010/main" val="29735249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ea typeface="ＭＳ Ｐゴシック" charset="-128"/>
              </a:defRPr>
            </a:lvl1pPr>
          </a:lstStyle>
          <a:p>
            <a:pPr>
              <a:defRPr/>
            </a:pPr>
            <a:fld id="{F05E7F83-7E50-4D6E-B559-1E915CCA2794}" type="datetimeFigureOut">
              <a:rPr lang="en-US"/>
              <a:pPr>
                <a:defRPr/>
              </a:pPr>
              <a:t>10/17/2016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CBB9F07E-781E-45DC-983C-B70B7C578477}" type="slidenum">
              <a:rPr lang="en-US" sz="2400">
                <a:latin typeface="Times New Roman" pitchFamily="18" charset="0"/>
                <a:ea typeface="ＭＳ Ｐゴシック" pitchFamily="34" charset="-128"/>
              </a:rPr>
              <a:pPr/>
              <a:t>‹#›</a:t>
            </a:fld>
            <a:endParaRPr lang="en-US" sz="2400">
              <a:latin typeface="Times New Roman" pitchFamily="18" charset="0"/>
              <a:ea typeface="ＭＳ Ｐゴシック" pitchFamily="34" charset="-128"/>
            </a:endParaRPr>
          </a:p>
        </p:txBody>
      </p:sp>
    </p:spTree>
    <p:extLst>
      <p:ext uri="{BB962C8B-B14F-4D97-AF65-F5344CB8AC3E}">
        <p14:creationId xmlns:p14="http://schemas.microsoft.com/office/powerpoint/2010/main" val="37745996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3786187"/>
            <a:ext cx="6629400" cy="1776413"/>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2057400" y="228600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ea typeface="ＭＳ Ｐゴシック" charset="-128"/>
              </a:defRPr>
            </a:lvl1pPr>
          </a:lstStyle>
          <a:p>
            <a:pPr>
              <a:defRPr/>
            </a:pPr>
            <a:fld id="{43C6B734-D1F0-4A16-B2DC-77FC1FF054F0}" type="datetimeFigureOut">
              <a:rPr lang="en-US"/>
              <a:pPr>
                <a:defRPr/>
              </a:pPr>
              <a:t>10/17/2016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1257235F-9B75-403C-BFE9-14CD43E0C9D5}" type="slidenum">
              <a:rPr lang="en-US" sz="2400">
                <a:latin typeface="Times New Roman" pitchFamily="18" charset="0"/>
                <a:ea typeface="ＭＳ Ｐゴシック" pitchFamily="34" charset="-128"/>
              </a:rPr>
              <a:pPr/>
              <a:t>‹#›</a:t>
            </a:fld>
            <a:endParaRPr lang="en-US" sz="2400">
              <a:latin typeface="Times New Roman" pitchFamily="18" charset="0"/>
              <a:ea typeface="ＭＳ Ｐゴシック" pitchFamily="34" charset="-128"/>
            </a:endParaRPr>
          </a:p>
        </p:txBody>
      </p:sp>
    </p:spTree>
    <p:extLst>
      <p:ext uri="{BB962C8B-B14F-4D97-AF65-F5344CB8AC3E}">
        <p14:creationId xmlns:p14="http://schemas.microsoft.com/office/powerpoint/2010/main" val="27516492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a typeface="ＭＳ Ｐゴシック" charset="-128"/>
              </a:defRPr>
            </a:lvl1pPr>
          </a:lstStyle>
          <a:p>
            <a:pPr>
              <a:defRPr/>
            </a:pPr>
            <a:fld id="{AC11EB37-F4D1-4558-B787-48D39BBADD24}" type="datetimeFigureOut">
              <a:rPr lang="en-US"/>
              <a:pPr>
                <a:defRPr/>
              </a:pPr>
              <a:t>10/17/2016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9C27D92C-8743-479C-B2FA-D8B4D0839EA5}" type="slidenum">
              <a:rPr lang="en-US" sz="2400">
                <a:latin typeface="Times New Roman" pitchFamily="18" charset="0"/>
                <a:ea typeface="ＭＳ Ｐゴシック" pitchFamily="34" charset="-128"/>
              </a:rPr>
              <a:pPr/>
              <a:t>‹#›</a:t>
            </a:fld>
            <a:endParaRPr lang="en-US" sz="2400">
              <a:latin typeface="Times New Roman" pitchFamily="18" charset="0"/>
              <a:ea typeface="ＭＳ Ｐゴシック" pitchFamily="34" charset="-128"/>
            </a:endParaRPr>
          </a:p>
        </p:txBody>
      </p:sp>
    </p:spTree>
    <p:extLst>
      <p:ext uri="{BB962C8B-B14F-4D97-AF65-F5344CB8AC3E}">
        <p14:creationId xmlns:p14="http://schemas.microsoft.com/office/powerpoint/2010/main" val="41565553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a typeface="ＭＳ Ｐゴシック" charset="-128"/>
              </a:defRPr>
            </a:lvl1pPr>
          </a:lstStyle>
          <a:p>
            <a:pPr>
              <a:defRPr/>
            </a:pPr>
            <a:fld id="{22D1FB2E-CBB9-40A1-9462-5C2172D20F63}" type="datetimeFigureOut">
              <a:rPr lang="en-US"/>
              <a:pPr>
                <a:defRPr/>
              </a:pPr>
              <a:t>10/17/2016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1DEB94F9-B96E-4ED0-ADC5-CC0B04DBCA96}" type="slidenum">
              <a:rPr lang="en-US" sz="2400">
                <a:latin typeface="Times New Roman" pitchFamily="18" charset="0"/>
                <a:ea typeface="ＭＳ Ｐゴシック" pitchFamily="34" charset="-128"/>
              </a:rPr>
              <a:pPr/>
              <a:t>‹#›</a:t>
            </a:fld>
            <a:endParaRPr lang="en-US" sz="2400">
              <a:latin typeface="Times New Roman" pitchFamily="18" charset="0"/>
              <a:ea typeface="ＭＳ Ｐゴシック" pitchFamily="34" charset="-128"/>
            </a:endParaRPr>
          </a:p>
        </p:txBody>
      </p:sp>
    </p:spTree>
    <p:extLst>
      <p:ext uri="{BB962C8B-B14F-4D97-AF65-F5344CB8AC3E}">
        <p14:creationId xmlns:p14="http://schemas.microsoft.com/office/powerpoint/2010/main" val="279812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AAC7880-7B13-499E-814F-30B3FE5A2B15}" type="datetimeFigureOut">
              <a:rPr lang="en-US"/>
              <a:pPr>
                <a:defRPr/>
              </a:pPr>
              <a:t>10/17/2016</a:t>
            </a:fld>
            <a:endParaRPr lang="en-US"/>
          </a:p>
        </p:txBody>
      </p:sp>
      <p:sp>
        <p:nvSpPr>
          <p:cNvPr id="3" name="Slide Number Placeholder 5"/>
          <p:cNvSpPr>
            <a:spLocks noGrp="1"/>
          </p:cNvSpPr>
          <p:nvPr>
            <p:ph type="sldNum" sz="quarter" idx="11"/>
          </p:nvPr>
        </p:nvSpPr>
        <p:spPr>
          <a:xfrm>
            <a:off x="457200" y="6356350"/>
            <a:ext cx="2133600" cy="365125"/>
          </a:xfrm>
          <a:prstGeom prst="rect">
            <a:avLst/>
          </a:prstGeom>
        </p:spPr>
        <p:txBody>
          <a:bodyPr/>
          <a:lstStyle>
            <a:lvl1pPr>
              <a:defRPr/>
            </a:lvl1pPr>
          </a:lstStyle>
          <a:p>
            <a:pPr>
              <a:defRPr/>
            </a:pPr>
            <a:fld id="{C5851F0B-879C-4206-B71A-806F4EF11D19}"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377517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035808"/>
            <a:ext cx="8229600" cy="777240"/>
          </a:xfrm>
        </p:spPr>
        <p:txBody>
          <a:bodyPr/>
          <a:lstStyle>
            <a:lvl1pPr>
              <a:defRPr>
                <a:solidFill>
                  <a:srgbClr val="336600"/>
                </a:solidFill>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xfrm>
            <a:off x="4103688" y="6383338"/>
            <a:ext cx="914400" cy="228600"/>
          </a:xfrm>
          <a:prstGeom prst="rect">
            <a:avLst/>
          </a:prstGeom>
          <a:ln/>
        </p:spPr>
        <p:txBody>
          <a:bodyPr/>
          <a:lstStyle>
            <a:lvl1pPr>
              <a:defRPr/>
            </a:lvl1pPr>
          </a:lstStyle>
          <a:p>
            <a:pPr>
              <a:defRPr/>
            </a:pPr>
            <a:r>
              <a:rPr lang="en-US">
                <a:solidFill>
                  <a:prstClr val="black"/>
                </a:solidFill>
              </a:rPr>
              <a:t>Slide </a:t>
            </a:r>
            <a:fld id="{8402996C-5347-43A5-937A-A889B328DD3C}"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9674145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908925"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828800"/>
            <a:ext cx="37719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43500" y="1828800"/>
            <a:ext cx="3771900" cy="4267200"/>
          </a:xfrm>
        </p:spPr>
        <p:txBody>
          <a:bodyPr/>
          <a:lstStyle/>
          <a:p>
            <a:pPr lvl="0"/>
            <a:endParaRPr lang="en-US" noProof="0"/>
          </a:p>
        </p:txBody>
      </p:sp>
    </p:spTree>
    <p:extLst>
      <p:ext uri="{BB962C8B-B14F-4D97-AF65-F5344CB8AC3E}">
        <p14:creationId xmlns:p14="http://schemas.microsoft.com/office/powerpoint/2010/main" val="650214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ea typeface="ＭＳ Ｐゴシック" charset="-128"/>
              </a:defRPr>
            </a:lvl1pPr>
          </a:lstStyle>
          <a:p>
            <a:pPr>
              <a:defRPr/>
            </a:pPr>
            <a:fld id="{C5D3AD2A-F8DD-46F6-8ED1-148D87CAA4A8}" type="datetimeFigureOut">
              <a:rPr lang="en-US"/>
              <a:pPr>
                <a:defRPr/>
              </a:pPr>
              <a:t>10/17/2016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0DD72C5C-AF13-4076-A9DA-BAA7C65E573F}" type="slidenum">
              <a:rPr lang="en-US" sz="2400">
                <a:latin typeface="Times New Roman" pitchFamily="18" charset="0"/>
                <a:ea typeface="ＭＳ Ｐゴシック" pitchFamily="34" charset="-128"/>
              </a:rPr>
              <a:pPr/>
              <a:t>‹#›</a:t>
            </a:fld>
            <a:endParaRPr lang="en-US" sz="2400">
              <a:latin typeface="Times New Roman" pitchFamily="18" charset="0"/>
              <a:ea typeface="ＭＳ Ｐゴシック" pitchFamily="34" charset="-128"/>
            </a:endParaRPr>
          </a:p>
        </p:txBody>
      </p:sp>
    </p:spTree>
    <p:extLst>
      <p:ext uri="{BB962C8B-B14F-4D97-AF65-F5344CB8AC3E}">
        <p14:creationId xmlns:p14="http://schemas.microsoft.com/office/powerpoint/2010/main" val="863404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ea typeface="ＭＳ Ｐゴシック" charset="-128"/>
              </a:defRPr>
            </a:lvl1pPr>
          </a:lstStyle>
          <a:p>
            <a:pPr>
              <a:defRPr/>
            </a:pPr>
            <a:fld id="{E4B364AE-8D7C-40CA-9D55-1406AB283337}" type="datetimeFigureOut">
              <a:rPr lang="en-US"/>
              <a:pPr>
                <a:defRPr/>
              </a:pPr>
              <a:t>10/17/2016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4358357B-F9BB-4A15-9E91-345FB30EB811}" type="slidenum">
              <a:rPr lang="en-US" sz="2400">
                <a:latin typeface="Times New Roman" pitchFamily="18" charset="0"/>
                <a:ea typeface="ＭＳ Ｐゴシック" pitchFamily="34" charset="-128"/>
              </a:rPr>
              <a:pPr/>
              <a:t>‹#›</a:t>
            </a:fld>
            <a:endParaRPr lang="en-US" sz="2400">
              <a:latin typeface="Times New Roman" pitchFamily="18" charset="0"/>
              <a:ea typeface="ＭＳ Ｐゴシック" pitchFamily="34" charset="-128"/>
            </a:endParaRPr>
          </a:p>
        </p:txBody>
      </p:sp>
    </p:spTree>
    <p:extLst>
      <p:ext uri="{BB962C8B-B14F-4D97-AF65-F5344CB8AC3E}">
        <p14:creationId xmlns:p14="http://schemas.microsoft.com/office/powerpoint/2010/main" val="4000784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822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ea typeface="ＭＳ Ｐゴシック" charset="-128"/>
              </a:defRPr>
            </a:lvl1pPr>
          </a:lstStyle>
          <a:p>
            <a:pPr>
              <a:defRPr/>
            </a:pPr>
            <a:fld id="{79C6328C-D239-45BB-A2E8-804EAF7867C2}" type="datetimeFigureOut">
              <a:rPr lang="en-US"/>
              <a:pPr>
                <a:defRPr/>
              </a:pPr>
              <a:t>10/17/2016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D5B55BA5-5CBA-42BB-ABE1-431DC33F09C2}" type="slidenum">
              <a:rPr lang="en-US" sz="2400">
                <a:latin typeface="Times New Roman" pitchFamily="18" charset="0"/>
                <a:ea typeface="ＭＳ Ｐゴシック" pitchFamily="34" charset="-128"/>
              </a:rPr>
              <a:pPr/>
              <a:t>‹#›</a:t>
            </a:fld>
            <a:endParaRPr lang="en-US" sz="2400">
              <a:latin typeface="Times New Roman" pitchFamily="18" charset="0"/>
              <a:ea typeface="ＭＳ Ｐゴシック" pitchFamily="34" charset="-128"/>
            </a:endParaRPr>
          </a:p>
        </p:txBody>
      </p:sp>
    </p:spTree>
    <p:extLst>
      <p:ext uri="{BB962C8B-B14F-4D97-AF65-F5344CB8AC3E}">
        <p14:creationId xmlns:p14="http://schemas.microsoft.com/office/powerpoint/2010/main" val="2566709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ea typeface="ＭＳ Ｐゴシック" charset="-128"/>
              </a:defRPr>
            </a:lvl1pPr>
          </a:lstStyle>
          <a:p>
            <a:pPr>
              <a:defRPr/>
            </a:pPr>
            <a:fld id="{F05E7F83-7E50-4D6E-B559-1E915CCA2794}" type="datetimeFigureOut">
              <a:rPr lang="en-US"/>
              <a:pPr>
                <a:defRPr/>
              </a:pPr>
              <a:t>10/17/2016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8610600" y="6324600"/>
            <a:ext cx="381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fld id="{CBB9F07E-781E-45DC-983C-B70B7C578477}" type="slidenum">
              <a:rPr lang="en-US" sz="2400">
                <a:latin typeface="Times New Roman" pitchFamily="18" charset="0"/>
                <a:ea typeface="ＭＳ Ｐゴシック" pitchFamily="34" charset="-128"/>
              </a:rPr>
              <a:pPr/>
              <a:t>‹#›</a:t>
            </a:fld>
            <a:endParaRPr lang="en-US" sz="2400">
              <a:latin typeface="Times New Roman" pitchFamily="18" charset="0"/>
              <a:ea typeface="ＭＳ Ｐゴシック" pitchFamily="34" charset="-128"/>
            </a:endParaRPr>
          </a:p>
        </p:txBody>
      </p:sp>
    </p:spTree>
    <p:extLst>
      <p:ext uri="{BB962C8B-B14F-4D97-AF65-F5344CB8AC3E}">
        <p14:creationId xmlns:p14="http://schemas.microsoft.com/office/powerpoint/2010/main" val="10666097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3.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4.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4.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2.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75A6BE9-F0E6-423A-80F8-DEAD6F592E50}" type="slidenum">
              <a:rPr lang="en-US"/>
              <a:pPr>
                <a:defRPr/>
              </a:pPr>
              <a:t>‹#›</a:t>
            </a:fld>
            <a:endParaRPr lang="en-US"/>
          </a:p>
        </p:txBody>
      </p:sp>
      <p:pic>
        <p:nvPicPr>
          <p:cNvPr id="1029" name="Picture 6" descr="PPT Templat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4" r:id="rId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52400"/>
            <a:ext cx="8001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828800"/>
            <a:ext cx="8229600" cy="4297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28194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A9C42DDA-AE06-4470-AF52-DE6C95947DFA}" type="datetimeFigureOut">
              <a:rPr lang="en-US"/>
              <a:pPr>
                <a:defRPr/>
              </a:pPr>
              <a:t>10/17/2016</a:t>
            </a:fld>
            <a:endParaRPr lang="en-US"/>
          </a:p>
        </p:txBody>
      </p:sp>
    </p:spTree>
    <p:extLst>
      <p:ext uri="{BB962C8B-B14F-4D97-AF65-F5344CB8AC3E}">
        <p14:creationId xmlns:p14="http://schemas.microsoft.com/office/powerpoint/2010/main" val="411098815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iming>
    <p:tnLst>
      <p:par>
        <p:cTn id="1" dur="indefinite" restart="never" nodeType="tmRoot"/>
      </p:par>
    </p:tnLst>
  </p:timing>
  <p:txStyles>
    <p:titleStyle>
      <a:lvl1pPr algn="ctr" rtl="0" eaLnBrk="0" fontAlgn="base" hangingPunct="0">
        <a:spcBef>
          <a:spcPct val="0"/>
        </a:spcBef>
        <a:spcAft>
          <a:spcPct val="0"/>
        </a:spcAft>
        <a:defRPr sz="3600" kern="1200">
          <a:solidFill>
            <a:schemeClr val="tx1"/>
          </a:solidFill>
          <a:latin typeface="+mj-lt"/>
          <a:ea typeface="+mj-ea"/>
          <a:cs typeface="+mj-cs"/>
        </a:defRPr>
      </a:lvl1pPr>
      <a:lvl2pPr algn="ctr" rtl="0" eaLnBrk="0" fontAlgn="base" hangingPunct="0">
        <a:spcBef>
          <a:spcPct val="0"/>
        </a:spcBef>
        <a:spcAft>
          <a:spcPct val="0"/>
        </a:spcAft>
        <a:defRPr sz="3600">
          <a:solidFill>
            <a:schemeClr val="tx1"/>
          </a:solidFill>
          <a:latin typeface="Arial" charset="0"/>
        </a:defRPr>
      </a:lvl2pPr>
      <a:lvl3pPr algn="ctr" rtl="0" eaLnBrk="0" fontAlgn="base" hangingPunct="0">
        <a:spcBef>
          <a:spcPct val="0"/>
        </a:spcBef>
        <a:spcAft>
          <a:spcPct val="0"/>
        </a:spcAft>
        <a:defRPr sz="3600">
          <a:solidFill>
            <a:schemeClr val="tx1"/>
          </a:solidFill>
          <a:latin typeface="Arial" charset="0"/>
        </a:defRPr>
      </a:lvl3pPr>
      <a:lvl4pPr algn="ctr" rtl="0" eaLnBrk="0" fontAlgn="base" hangingPunct="0">
        <a:spcBef>
          <a:spcPct val="0"/>
        </a:spcBef>
        <a:spcAft>
          <a:spcPct val="0"/>
        </a:spcAft>
        <a:defRPr sz="3600">
          <a:solidFill>
            <a:schemeClr val="tx1"/>
          </a:solidFill>
          <a:latin typeface="Arial" charset="0"/>
        </a:defRPr>
      </a:lvl4pPr>
      <a:lvl5pPr algn="ctr" rtl="0" eaLnBrk="0" fontAlgn="base" hangingPunct="0">
        <a:spcBef>
          <a:spcPct val="0"/>
        </a:spcBef>
        <a:spcAft>
          <a:spcPct val="0"/>
        </a:spcAft>
        <a:defRPr sz="36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52400"/>
            <a:ext cx="8001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828800"/>
            <a:ext cx="8229600" cy="4297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28194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B7648C7B-3DB7-4FA9-864F-1CF8BC863845}" type="datetime1">
              <a:rPr lang="en-US" smtClean="0"/>
              <a:pPr>
                <a:defRPr/>
              </a:pPr>
              <a:t>10/17/2016</a:t>
            </a:fld>
            <a:endParaRPr lang="en-US" dirty="0"/>
          </a:p>
        </p:txBody>
      </p:sp>
    </p:spTree>
    <p:extLst>
      <p:ext uri="{BB962C8B-B14F-4D97-AF65-F5344CB8AC3E}">
        <p14:creationId xmlns:p14="http://schemas.microsoft.com/office/powerpoint/2010/main" val="374843014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hf hdr="0" ftr="0" dt="0"/>
  <p:txStyles>
    <p:titleStyle>
      <a:lvl1pPr algn="ctr" rtl="0" eaLnBrk="0" fontAlgn="base" hangingPunct="0">
        <a:spcBef>
          <a:spcPct val="0"/>
        </a:spcBef>
        <a:spcAft>
          <a:spcPct val="0"/>
        </a:spcAft>
        <a:defRPr sz="3600" kern="1200">
          <a:solidFill>
            <a:schemeClr val="tx1"/>
          </a:solidFill>
          <a:latin typeface="+mj-lt"/>
          <a:ea typeface="+mj-ea"/>
          <a:cs typeface="+mj-cs"/>
        </a:defRPr>
      </a:lvl1pPr>
      <a:lvl2pPr algn="ctr" rtl="0" eaLnBrk="0" fontAlgn="base" hangingPunct="0">
        <a:spcBef>
          <a:spcPct val="0"/>
        </a:spcBef>
        <a:spcAft>
          <a:spcPct val="0"/>
        </a:spcAft>
        <a:defRPr sz="3600">
          <a:solidFill>
            <a:schemeClr val="tx1"/>
          </a:solidFill>
          <a:latin typeface="Arial" charset="0"/>
        </a:defRPr>
      </a:lvl2pPr>
      <a:lvl3pPr algn="ctr" rtl="0" eaLnBrk="0" fontAlgn="base" hangingPunct="0">
        <a:spcBef>
          <a:spcPct val="0"/>
        </a:spcBef>
        <a:spcAft>
          <a:spcPct val="0"/>
        </a:spcAft>
        <a:defRPr sz="3600">
          <a:solidFill>
            <a:schemeClr val="tx1"/>
          </a:solidFill>
          <a:latin typeface="Arial" charset="0"/>
        </a:defRPr>
      </a:lvl3pPr>
      <a:lvl4pPr algn="ctr" rtl="0" eaLnBrk="0" fontAlgn="base" hangingPunct="0">
        <a:spcBef>
          <a:spcPct val="0"/>
        </a:spcBef>
        <a:spcAft>
          <a:spcPct val="0"/>
        </a:spcAft>
        <a:defRPr sz="3600">
          <a:solidFill>
            <a:schemeClr val="tx1"/>
          </a:solidFill>
          <a:latin typeface="Arial" charset="0"/>
        </a:defRPr>
      </a:lvl4pPr>
      <a:lvl5pPr algn="ctr" rtl="0" eaLnBrk="0" fontAlgn="base" hangingPunct="0">
        <a:spcBef>
          <a:spcPct val="0"/>
        </a:spcBef>
        <a:spcAft>
          <a:spcPct val="0"/>
        </a:spcAft>
        <a:defRPr sz="36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52400"/>
            <a:ext cx="8001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828800"/>
            <a:ext cx="8229600" cy="4297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28194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EFCCEA5B-130C-4282-AE83-34F3F7D80E2F}" type="datetime1">
              <a:rPr lang="en-US" smtClean="0"/>
              <a:pPr>
                <a:defRPr/>
              </a:pPr>
              <a:t>10/17/2016</a:t>
            </a:fld>
            <a:endParaRPr lang="en-US" dirty="0"/>
          </a:p>
        </p:txBody>
      </p:sp>
    </p:spTree>
    <p:extLst>
      <p:ext uri="{BB962C8B-B14F-4D97-AF65-F5344CB8AC3E}">
        <p14:creationId xmlns:p14="http://schemas.microsoft.com/office/powerpoint/2010/main" val="327878127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hf hdr="0" ftr="0" dt="0"/>
  <p:txStyles>
    <p:titleStyle>
      <a:lvl1pPr algn="ctr" rtl="0" eaLnBrk="0" fontAlgn="base" hangingPunct="0">
        <a:spcBef>
          <a:spcPct val="0"/>
        </a:spcBef>
        <a:spcAft>
          <a:spcPct val="0"/>
        </a:spcAft>
        <a:defRPr sz="3600" kern="1200">
          <a:solidFill>
            <a:schemeClr val="tx1"/>
          </a:solidFill>
          <a:latin typeface="+mj-lt"/>
          <a:ea typeface="+mj-ea"/>
          <a:cs typeface="+mj-cs"/>
        </a:defRPr>
      </a:lvl1pPr>
      <a:lvl2pPr algn="ctr" rtl="0" eaLnBrk="0" fontAlgn="base" hangingPunct="0">
        <a:spcBef>
          <a:spcPct val="0"/>
        </a:spcBef>
        <a:spcAft>
          <a:spcPct val="0"/>
        </a:spcAft>
        <a:defRPr sz="3600">
          <a:solidFill>
            <a:schemeClr val="tx1"/>
          </a:solidFill>
          <a:latin typeface="Arial" charset="0"/>
        </a:defRPr>
      </a:lvl2pPr>
      <a:lvl3pPr algn="ctr" rtl="0" eaLnBrk="0" fontAlgn="base" hangingPunct="0">
        <a:spcBef>
          <a:spcPct val="0"/>
        </a:spcBef>
        <a:spcAft>
          <a:spcPct val="0"/>
        </a:spcAft>
        <a:defRPr sz="3600">
          <a:solidFill>
            <a:schemeClr val="tx1"/>
          </a:solidFill>
          <a:latin typeface="Arial" charset="0"/>
        </a:defRPr>
      </a:lvl3pPr>
      <a:lvl4pPr algn="ctr" rtl="0" eaLnBrk="0" fontAlgn="base" hangingPunct="0">
        <a:spcBef>
          <a:spcPct val="0"/>
        </a:spcBef>
        <a:spcAft>
          <a:spcPct val="0"/>
        </a:spcAft>
        <a:defRPr sz="3600">
          <a:solidFill>
            <a:schemeClr val="tx1"/>
          </a:solidFill>
          <a:latin typeface="Arial" charset="0"/>
        </a:defRPr>
      </a:lvl4pPr>
      <a:lvl5pPr algn="ctr" rtl="0" eaLnBrk="0" fontAlgn="base" hangingPunct="0">
        <a:spcBef>
          <a:spcPct val="0"/>
        </a:spcBef>
        <a:spcAft>
          <a:spcPct val="0"/>
        </a:spcAft>
        <a:defRPr sz="36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52400"/>
            <a:ext cx="8001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828800"/>
            <a:ext cx="8229600" cy="4297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28194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A9C42DDA-AE06-4470-AF52-DE6C95947DFA}" type="datetimeFigureOut">
              <a:rPr lang="en-US"/>
              <a:pPr>
                <a:defRPr/>
              </a:pPr>
              <a:t>10/17/2016</a:t>
            </a:fld>
            <a:endParaRPr lang="en-US"/>
          </a:p>
        </p:txBody>
      </p:sp>
    </p:spTree>
    <p:extLst>
      <p:ext uri="{BB962C8B-B14F-4D97-AF65-F5344CB8AC3E}">
        <p14:creationId xmlns:p14="http://schemas.microsoft.com/office/powerpoint/2010/main" val="61118922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iming>
    <p:tnLst>
      <p:par>
        <p:cTn id="1" dur="indefinite" restart="never" nodeType="tmRoot"/>
      </p:par>
    </p:tnLst>
  </p:timing>
  <p:txStyles>
    <p:titleStyle>
      <a:lvl1pPr algn="ctr" rtl="0" eaLnBrk="0" fontAlgn="base" hangingPunct="0">
        <a:spcBef>
          <a:spcPct val="0"/>
        </a:spcBef>
        <a:spcAft>
          <a:spcPct val="0"/>
        </a:spcAft>
        <a:defRPr sz="3600" kern="1200">
          <a:solidFill>
            <a:schemeClr val="tx1"/>
          </a:solidFill>
          <a:latin typeface="+mj-lt"/>
          <a:ea typeface="+mj-ea"/>
          <a:cs typeface="+mj-cs"/>
        </a:defRPr>
      </a:lvl1pPr>
      <a:lvl2pPr algn="ctr" rtl="0" eaLnBrk="0" fontAlgn="base" hangingPunct="0">
        <a:spcBef>
          <a:spcPct val="0"/>
        </a:spcBef>
        <a:spcAft>
          <a:spcPct val="0"/>
        </a:spcAft>
        <a:defRPr sz="3600">
          <a:solidFill>
            <a:schemeClr val="tx1"/>
          </a:solidFill>
          <a:latin typeface="Arial" charset="0"/>
        </a:defRPr>
      </a:lvl2pPr>
      <a:lvl3pPr algn="ctr" rtl="0" eaLnBrk="0" fontAlgn="base" hangingPunct="0">
        <a:spcBef>
          <a:spcPct val="0"/>
        </a:spcBef>
        <a:spcAft>
          <a:spcPct val="0"/>
        </a:spcAft>
        <a:defRPr sz="3600">
          <a:solidFill>
            <a:schemeClr val="tx1"/>
          </a:solidFill>
          <a:latin typeface="Arial" charset="0"/>
        </a:defRPr>
      </a:lvl3pPr>
      <a:lvl4pPr algn="ctr" rtl="0" eaLnBrk="0" fontAlgn="base" hangingPunct="0">
        <a:spcBef>
          <a:spcPct val="0"/>
        </a:spcBef>
        <a:spcAft>
          <a:spcPct val="0"/>
        </a:spcAft>
        <a:defRPr sz="3600">
          <a:solidFill>
            <a:schemeClr val="tx1"/>
          </a:solidFill>
          <a:latin typeface="Arial" charset="0"/>
        </a:defRPr>
      </a:lvl4pPr>
      <a:lvl5pPr algn="ctr" rtl="0" eaLnBrk="0" fontAlgn="base" hangingPunct="0">
        <a:spcBef>
          <a:spcPct val="0"/>
        </a:spcBef>
        <a:spcAft>
          <a:spcPct val="0"/>
        </a:spcAft>
        <a:defRPr sz="36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hyperlink" Target="http://www.samhsa.gov/"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www.store.samhsa.gov/"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9.xml.rels><?xml version="1.0" encoding="UTF-8" standalone="yes"?>
<Relationships xmlns="http://schemas.openxmlformats.org/package/2006/relationships"><Relationship Id="rId3" Type="http://schemas.openxmlformats.org/officeDocument/2006/relationships/hyperlink" Target="http://www.samhsa.gov/"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mailto:david.dickinson@samhsa.hhs.gov" TargetMode="External"/><Relationship Id="rId2" Type="http://schemas.openxmlformats.org/officeDocument/2006/relationships/hyperlink" Target="mailto:otap@samhsa.hhs.gov"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90548" y="2362200"/>
            <a:ext cx="7226577" cy="1295400"/>
          </a:xfrm>
        </p:spPr>
        <p:txBody>
          <a:bodyPr/>
          <a:lstStyle/>
          <a:p>
            <a:pPr algn="r"/>
            <a:r>
              <a:rPr lang="en-US" sz="3100" dirty="0" smtClean="0">
                <a:solidFill>
                  <a:prstClr val="black"/>
                </a:solidFill>
                <a:ea typeface="+mj-ea"/>
                <a:cs typeface="+mj-cs"/>
              </a:rPr>
              <a:t>THE NATIONAL TRIBAL BEHAVIORAL</a:t>
            </a:r>
          </a:p>
          <a:p>
            <a:pPr algn="r"/>
            <a:r>
              <a:rPr lang="en-US" sz="3100" dirty="0" smtClean="0">
                <a:solidFill>
                  <a:prstClr val="black"/>
                </a:solidFill>
                <a:ea typeface="+mj-ea"/>
                <a:cs typeface="+mj-cs"/>
              </a:rPr>
              <a:t>HEALTH AGENDA</a:t>
            </a:r>
          </a:p>
        </p:txBody>
      </p:sp>
      <p:sp>
        <p:nvSpPr>
          <p:cNvPr id="5" name="Title 1"/>
          <p:cNvSpPr txBox="1">
            <a:spLocks/>
          </p:cNvSpPr>
          <p:nvPr/>
        </p:nvSpPr>
        <p:spPr bwMode="auto">
          <a:xfrm>
            <a:off x="1715584" y="3776296"/>
            <a:ext cx="7123616" cy="571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kern="1200" cap="all">
                <a:solidFill>
                  <a:schemeClr val="tx1"/>
                </a:solidFill>
                <a:latin typeface="+mj-lt"/>
                <a:ea typeface="+mj-ea"/>
                <a:cs typeface="+mj-cs"/>
              </a:defRPr>
            </a:lvl1pPr>
            <a:lvl2pPr algn="ctr" rtl="0" eaLnBrk="0" fontAlgn="base" hangingPunct="0">
              <a:spcBef>
                <a:spcPct val="0"/>
              </a:spcBef>
              <a:spcAft>
                <a:spcPct val="0"/>
              </a:spcAft>
              <a:defRPr sz="3600">
                <a:solidFill>
                  <a:schemeClr val="tx1"/>
                </a:solidFill>
                <a:latin typeface="Arial" charset="0"/>
              </a:defRPr>
            </a:lvl2pPr>
            <a:lvl3pPr algn="ctr" rtl="0" eaLnBrk="0" fontAlgn="base" hangingPunct="0">
              <a:spcBef>
                <a:spcPct val="0"/>
              </a:spcBef>
              <a:spcAft>
                <a:spcPct val="0"/>
              </a:spcAft>
              <a:defRPr sz="3600">
                <a:solidFill>
                  <a:schemeClr val="tx1"/>
                </a:solidFill>
                <a:latin typeface="Arial" charset="0"/>
              </a:defRPr>
            </a:lvl3pPr>
            <a:lvl4pPr algn="ctr" rtl="0" eaLnBrk="0" fontAlgn="base" hangingPunct="0">
              <a:spcBef>
                <a:spcPct val="0"/>
              </a:spcBef>
              <a:spcAft>
                <a:spcPct val="0"/>
              </a:spcAft>
              <a:defRPr sz="3600">
                <a:solidFill>
                  <a:schemeClr val="tx1"/>
                </a:solidFill>
                <a:latin typeface="Arial" charset="0"/>
              </a:defRPr>
            </a:lvl4pPr>
            <a:lvl5pPr algn="ctr" rtl="0" eaLnBrk="0" fontAlgn="base" hangingPunct="0">
              <a:spcBef>
                <a:spcPct val="0"/>
              </a:spcBef>
              <a:spcAft>
                <a:spcPct val="0"/>
              </a:spcAft>
              <a:defRPr sz="36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defTabSz="1597025">
              <a:tabLst>
                <a:tab pos="3889375" algn="l"/>
                <a:tab pos="6864350" algn="dec"/>
              </a:tabLst>
            </a:pPr>
            <a:r>
              <a:rPr lang="en-US" sz="2400" b="0" cap="none" dirty="0" smtClean="0">
                <a:solidFill>
                  <a:prstClr val="black"/>
                </a:solidFill>
              </a:rPr>
              <a:t>NPAIHB Quarterly Board Meeting</a:t>
            </a:r>
          </a:p>
          <a:p>
            <a:pPr algn="ctr" defTabSz="1597025">
              <a:tabLst>
                <a:tab pos="3889375" algn="l"/>
                <a:tab pos="6864350" algn="dec"/>
              </a:tabLst>
            </a:pPr>
            <a:endParaRPr lang="en-US" sz="2400" b="0" i="1" cap="none" dirty="0" smtClean="0">
              <a:solidFill>
                <a:prstClr val="black"/>
              </a:solidFill>
              <a:latin typeface="Cambria" panose="02040503050406030204" pitchFamily="18" charset="0"/>
            </a:endParaRPr>
          </a:p>
          <a:p>
            <a:pPr algn="ctr" defTabSz="1597025">
              <a:tabLst>
                <a:tab pos="3889375" algn="l"/>
                <a:tab pos="6864350" algn="dec"/>
              </a:tabLst>
            </a:pPr>
            <a:r>
              <a:rPr lang="en-US" sz="2800" b="0" cap="none" dirty="0" smtClean="0">
                <a:solidFill>
                  <a:prstClr val="black"/>
                </a:solidFill>
              </a:rPr>
              <a:t/>
            </a:r>
            <a:br>
              <a:rPr lang="en-US" sz="2800" b="0" cap="none" dirty="0" smtClean="0">
                <a:solidFill>
                  <a:prstClr val="black"/>
                </a:solidFill>
              </a:rPr>
            </a:br>
            <a:endParaRPr lang="en-US" sz="2800"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5638800"/>
            <a:ext cx="5578475"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1755168" y="4347796"/>
            <a:ext cx="7123616" cy="571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kern="1200" cap="all">
                <a:solidFill>
                  <a:schemeClr val="tx1"/>
                </a:solidFill>
                <a:latin typeface="+mj-lt"/>
                <a:ea typeface="+mj-ea"/>
                <a:cs typeface="+mj-cs"/>
              </a:defRPr>
            </a:lvl1pPr>
            <a:lvl2pPr algn="ctr" rtl="0" eaLnBrk="0" fontAlgn="base" hangingPunct="0">
              <a:spcBef>
                <a:spcPct val="0"/>
              </a:spcBef>
              <a:spcAft>
                <a:spcPct val="0"/>
              </a:spcAft>
              <a:defRPr sz="3600">
                <a:solidFill>
                  <a:schemeClr val="tx1"/>
                </a:solidFill>
                <a:latin typeface="Arial" charset="0"/>
              </a:defRPr>
            </a:lvl2pPr>
            <a:lvl3pPr algn="ctr" rtl="0" eaLnBrk="0" fontAlgn="base" hangingPunct="0">
              <a:spcBef>
                <a:spcPct val="0"/>
              </a:spcBef>
              <a:spcAft>
                <a:spcPct val="0"/>
              </a:spcAft>
              <a:defRPr sz="3600">
                <a:solidFill>
                  <a:schemeClr val="tx1"/>
                </a:solidFill>
                <a:latin typeface="Arial" charset="0"/>
              </a:defRPr>
            </a:lvl3pPr>
            <a:lvl4pPr algn="ctr" rtl="0" eaLnBrk="0" fontAlgn="base" hangingPunct="0">
              <a:spcBef>
                <a:spcPct val="0"/>
              </a:spcBef>
              <a:spcAft>
                <a:spcPct val="0"/>
              </a:spcAft>
              <a:defRPr sz="3600">
                <a:solidFill>
                  <a:schemeClr val="tx1"/>
                </a:solidFill>
                <a:latin typeface="Arial" charset="0"/>
              </a:defRPr>
            </a:lvl4pPr>
            <a:lvl5pPr algn="ctr" rtl="0" eaLnBrk="0" fontAlgn="base" hangingPunct="0">
              <a:spcBef>
                <a:spcPct val="0"/>
              </a:spcBef>
              <a:spcAft>
                <a:spcPct val="0"/>
              </a:spcAft>
              <a:defRPr sz="36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defTabSz="1597025">
              <a:tabLst>
                <a:tab pos="3889375" algn="l"/>
                <a:tab pos="6864350" algn="dec"/>
              </a:tabLst>
            </a:pPr>
            <a:r>
              <a:rPr lang="en-US" sz="1800" b="0" cap="none" dirty="0" smtClean="0">
                <a:solidFill>
                  <a:prstClr val="black"/>
                </a:solidFill>
              </a:rPr>
              <a:t>David Dickinson</a:t>
            </a:r>
          </a:p>
          <a:p>
            <a:pPr algn="r" defTabSz="1597025">
              <a:tabLst>
                <a:tab pos="3889375" algn="l"/>
                <a:tab pos="6864350" algn="dec"/>
              </a:tabLst>
            </a:pPr>
            <a:r>
              <a:rPr lang="en-US" sz="1800" b="0" cap="none" dirty="0" smtClean="0">
                <a:solidFill>
                  <a:prstClr val="black"/>
                </a:solidFill>
              </a:rPr>
              <a:t>SAMHSA  Regional Administrator</a:t>
            </a:r>
          </a:p>
          <a:p>
            <a:pPr algn="ctr" defTabSz="1597025">
              <a:tabLst>
                <a:tab pos="3889375" algn="l"/>
                <a:tab pos="6864350" algn="dec"/>
              </a:tabLst>
            </a:pPr>
            <a:endParaRPr lang="en-US" sz="1800" b="0" i="1" cap="none" dirty="0" smtClean="0">
              <a:solidFill>
                <a:prstClr val="black"/>
              </a:solidFill>
              <a:latin typeface="Cambria" panose="02040503050406030204" pitchFamily="18" charset="0"/>
            </a:endParaRPr>
          </a:p>
          <a:p>
            <a:pPr algn="ctr" defTabSz="1597025">
              <a:tabLst>
                <a:tab pos="3889375" algn="l"/>
                <a:tab pos="6864350" algn="dec"/>
              </a:tabLst>
            </a:pPr>
            <a:r>
              <a:rPr lang="en-US" sz="1800" b="0" cap="none" dirty="0" smtClean="0">
                <a:solidFill>
                  <a:prstClr val="black"/>
                </a:solidFill>
              </a:rPr>
              <a:t/>
            </a:r>
            <a:br>
              <a:rPr lang="en-US" sz="1800" b="0" cap="none" dirty="0" smtClean="0">
                <a:solidFill>
                  <a:prstClr val="black"/>
                </a:solidFill>
              </a:rPr>
            </a:br>
            <a:endParaRPr lang="en-US" sz="1800" dirty="0">
              <a:solidFill>
                <a:prstClr val="black"/>
              </a:solidFill>
            </a:endParaRPr>
          </a:p>
        </p:txBody>
      </p:sp>
      <p:sp>
        <p:nvSpPr>
          <p:cNvPr id="7" name="Title 1"/>
          <p:cNvSpPr txBox="1">
            <a:spLocks/>
          </p:cNvSpPr>
          <p:nvPr/>
        </p:nvSpPr>
        <p:spPr bwMode="auto">
          <a:xfrm>
            <a:off x="1742029" y="4966189"/>
            <a:ext cx="7123616" cy="571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kern="1200" cap="all">
                <a:solidFill>
                  <a:schemeClr val="tx1"/>
                </a:solidFill>
                <a:latin typeface="+mj-lt"/>
                <a:ea typeface="+mj-ea"/>
                <a:cs typeface="+mj-cs"/>
              </a:defRPr>
            </a:lvl1pPr>
            <a:lvl2pPr algn="ctr" rtl="0" eaLnBrk="0" fontAlgn="base" hangingPunct="0">
              <a:spcBef>
                <a:spcPct val="0"/>
              </a:spcBef>
              <a:spcAft>
                <a:spcPct val="0"/>
              </a:spcAft>
              <a:defRPr sz="3600">
                <a:solidFill>
                  <a:schemeClr val="tx1"/>
                </a:solidFill>
                <a:latin typeface="Arial" charset="0"/>
              </a:defRPr>
            </a:lvl2pPr>
            <a:lvl3pPr algn="ctr" rtl="0" eaLnBrk="0" fontAlgn="base" hangingPunct="0">
              <a:spcBef>
                <a:spcPct val="0"/>
              </a:spcBef>
              <a:spcAft>
                <a:spcPct val="0"/>
              </a:spcAft>
              <a:defRPr sz="3600">
                <a:solidFill>
                  <a:schemeClr val="tx1"/>
                </a:solidFill>
                <a:latin typeface="Arial" charset="0"/>
              </a:defRPr>
            </a:lvl3pPr>
            <a:lvl4pPr algn="ctr" rtl="0" eaLnBrk="0" fontAlgn="base" hangingPunct="0">
              <a:spcBef>
                <a:spcPct val="0"/>
              </a:spcBef>
              <a:spcAft>
                <a:spcPct val="0"/>
              </a:spcAft>
              <a:defRPr sz="3600">
                <a:solidFill>
                  <a:schemeClr val="tx1"/>
                </a:solidFill>
                <a:latin typeface="Arial" charset="0"/>
              </a:defRPr>
            </a:lvl4pPr>
            <a:lvl5pPr algn="ctr" rtl="0" eaLnBrk="0" fontAlgn="base" hangingPunct="0">
              <a:spcBef>
                <a:spcPct val="0"/>
              </a:spcBef>
              <a:spcAft>
                <a:spcPct val="0"/>
              </a:spcAft>
              <a:defRPr sz="36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defTabSz="1597025">
              <a:tabLst>
                <a:tab pos="3889375" algn="l"/>
                <a:tab pos="6864350" algn="dec"/>
              </a:tabLst>
            </a:pPr>
            <a:endParaRPr lang="en-US" sz="2000" b="0" cap="none" dirty="0" smtClean="0">
              <a:solidFill>
                <a:prstClr val="black"/>
              </a:solidFill>
            </a:endParaRPr>
          </a:p>
          <a:p>
            <a:pPr algn="r" defTabSz="1597025">
              <a:tabLst>
                <a:tab pos="3889375" algn="l"/>
                <a:tab pos="6864350" algn="dec"/>
              </a:tabLst>
            </a:pPr>
            <a:r>
              <a:rPr lang="en-US" sz="2000" b="0" cap="none" dirty="0" smtClean="0">
                <a:solidFill>
                  <a:prstClr val="black"/>
                </a:solidFill>
              </a:rPr>
              <a:t>October 18, 2016   Suquamish, WA)</a:t>
            </a:r>
          </a:p>
          <a:p>
            <a:pPr algn="ctr" defTabSz="1597025">
              <a:tabLst>
                <a:tab pos="3889375" algn="l"/>
                <a:tab pos="6864350" algn="dec"/>
              </a:tabLst>
            </a:pPr>
            <a:endParaRPr lang="en-US" sz="2400" b="0" i="1" cap="none" dirty="0" smtClean="0">
              <a:solidFill>
                <a:prstClr val="black"/>
              </a:solidFill>
              <a:latin typeface="Cambria" panose="02040503050406030204" pitchFamily="18" charset="0"/>
            </a:endParaRPr>
          </a:p>
          <a:p>
            <a:pPr algn="ctr" defTabSz="1597025">
              <a:tabLst>
                <a:tab pos="3889375" algn="l"/>
                <a:tab pos="6864350" algn="dec"/>
              </a:tabLst>
            </a:pPr>
            <a:r>
              <a:rPr lang="en-US" sz="2800" b="0" cap="none" dirty="0" smtClean="0">
                <a:solidFill>
                  <a:prstClr val="black"/>
                </a:solidFill>
              </a:rPr>
              <a:t/>
            </a:r>
            <a:br>
              <a:rPr lang="en-US" sz="2800" b="0" cap="none" dirty="0" smtClean="0">
                <a:solidFill>
                  <a:prstClr val="black"/>
                </a:solidFill>
              </a:rPr>
            </a:br>
            <a:endParaRPr lang="en-US" sz="2800" dirty="0">
              <a:solidFill>
                <a:prstClr val="black"/>
              </a:solidFill>
            </a:endParaRPr>
          </a:p>
        </p:txBody>
      </p:sp>
    </p:spTree>
    <p:extLst>
      <p:ext uri="{BB962C8B-B14F-4D97-AF65-F5344CB8AC3E}">
        <p14:creationId xmlns:p14="http://schemas.microsoft.com/office/powerpoint/2010/main" val="1712635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52400"/>
            <a:ext cx="9144000" cy="990600"/>
          </a:xfrm>
        </p:spPr>
        <p:txBody>
          <a:bodyPr/>
          <a:lstStyle/>
          <a:p>
            <a:r>
              <a:rPr lang="en-US" b="1" dirty="0" smtClean="0"/>
              <a:t>What </a:t>
            </a:r>
            <a:r>
              <a:rPr lang="en-US" b="1" dirty="0"/>
              <a:t>t</a:t>
            </a:r>
            <a:r>
              <a:rPr lang="en-US" b="1" dirty="0" smtClean="0"/>
              <a:t>he TBHA is</a:t>
            </a:r>
            <a:endParaRPr lang="en-US" b="1" dirty="0"/>
          </a:p>
        </p:txBody>
      </p:sp>
      <p:sp>
        <p:nvSpPr>
          <p:cNvPr id="6" name="Content Placeholder 5"/>
          <p:cNvSpPr>
            <a:spLocks noGrp="1"/>
          </p:cNvSpPr>
          <p:nvPr>
            <p:ph idx="1"/>
          </p:nvPr>
        </p:nvSpPr>
        <p:spPr>
          <a:xfrm>
            <a:off x="304800" y="1600200"/>
            <a:ext cx="8686800" cy="4876800"/>
          </a:xfrm>
        </p:spPr>
        <p:txBody>
          <a:bodyPr/>
          <a:lstStyle/>
          <a:p>
            <a:pPr lvl="0"/>
            <a:r>
              <a:rPr lang="en-US" dirty="0"/>
              <a:t>A </a:t>
            </a:r>
            <a:r>
              <a:rPr lang="en-US" dirty="0" smtClean="0"/>
              <a:t>document </a:t>
            </a:r>
            <a:r>
              <a:rPr lang="en-US" dirty="0"/>
              <a:t>that provides a clear, national statement about the extent and </a:t>
            </a:r>
            <a:r>
              <a:rPr lang="en-US" dirty="0" smtClean="0"/>
              <a:t>need for prioritizing </a:t>
            </a:r>
            <a:r>
              <a:rPr lang="en-US" dirty="0"/>
              <a:t>behavioral </a:t>
            </a:r>
            <a:r>
              <a:rPr lang="en-US" dirty="0" smtClean="0"/>
              <a:t>health </a:t>
            </a:r>
            <a:r>
              <a:rPr lang="en-US" dirty="0"/>
              <a:t>problems</a:t>
            </a:r>
          </a:p>
          <a:p>
            <a:r>
              <a:rPr lang="en-US" dirty="0" smtClean="0"/>
              <a:t>A tool for improving collaboration on common issues across different entities/sectors</a:t>
            </a:r>
          </a:p>
          <a:p>
            <a:r>
              <a:rPr lang="en-US" dirty="0" smtClean="0"/>
              <a:t>A blueprint that harmonizes efforts and creates </a:t>
            </a:r>
            <a:r>
              <a:rPr lang="en-US" dirty="0"/>
              <a:t>a </a:t>
            </a:r>
            <a:r>
              <a:rPr lang="en-US" dirty="0" smtClean="0"/>
              <a:t>collaborative approach </a:t>
            </a:r>
            <a:r>
              <a:rPr lang="en-US" dirty="0"/>
              <a:t>for </a:t>
            </a:r>
            <a:r>
              <a:rPr lang="en-US" dirty="0" smtClean="0"/>
              <a:t>program  </a:t>
            </a:r>
            <a:r>
              <a:rPr lang="en-US" dirty="0"/>
              <a:t>and policy</a:t>
            </a:r>
            <a:r>
              <a:rPr lang="en-US" dirty="0" smtClean="0"/>
              <a:t> activities—</a:t>
            </a:r>
            <a:r>
              <a:rPr lang="en-US" u="sng" dirty="0" smtClean="0"/>
              <a:t>no single entity can change outcomes alone</a:t>
            </a:r>
          </a:p>
          <a:p>
            <a:endParaRPr lang="en-US" dirty="0" smtClean="0"/>
          </a:p>
        </p:txBody>
      </p:sp>
    </p:spTree>
    <p:extLst>
      <p:ext uri="{BB962C8B-B14F-4D97-AF65-F5344CB8AC3E}">
        <p14:creationId xmlns:p14="http://schemas.microsoft.com/office/powerpoint/2010/main" val="3129274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52400"/>
            <a:ext cx="9144000" cy="990600"/>
          </a:xfrm>
        </p:spPr>
        <p:txBody>
          <a:bodyPr/>
          <a:lstStyle/>
          <a:p>
            <a:r>
              <a:rPr lang="en-US" b="1" dirty="0" smtClean="0"/>
              <a:t>What </a:t>
            </a:r>
            <a:r>
              <a:rPr lang="en-US" b="1" dirty="0"/>
              <a:t>t</a:t>
            </a:r>
            <a:r>
              <a:rPr lang="en-US" b="1" dirty="0" smtClean="0"/>
              <a:t>he TBHA is Not</a:t>
            </a:r>
            <a:endParaRPr lang="en-US" b="1" dirty="0"/>
          </a:p>
        </p:txBody>
      </p:sp>
      <p:sp>
        <p:nvSpPr>
          <p:cNvPr id="6" name="Content Placeholder 5"/>
          <p:cNvSpPr>
            <a:spLocks noGrp="1"/>
          </p:cNvSpPr>
          <p:nvPr>
            <p:ph idx="1"/>
          </p:nvPr>
        </p:nvSpPr>
        <p:spPr>
          <a:xfrm>
            <a:off x="304800" y="1600200"/>
            <a:ext cx="8534400" cy="4297363"/>
          </a:xfrm>
        </p:spPr>
        <p:txBody>
          <a:bodyPr/>
          <a:lstStyle/>
          <a:p>
            <a:r>
              <a:rPr lang="en-US" dirty="0" smtClean="0"/>
              <a:t>Not a silver bullet—will not fix problems, compounded over decades, overnight</a:t>
            </a:r>
          </a:p>
          <a:p>
            <a:r>
              <a:rPr lang="en-US" dirty="0" smtClean="0"/>
              <a:t>Not </a:t>
            </a:r>
            <a:r>
              <a:rPr lang="en-US" dirty="0"/>
              <a:t>a strategic </a:t>
            </a:r>
            <a:r>
              <a:rPr lang="en-US" dirty="0" smtClean="0"/>
              <a:t>plan—nor a replacement for </a:t>
            </a:r>
            <a:r>
              <a:rPr lang="en-US" dirty="0"/>
              <a:t>existing strategic plans </a:t>
            </a:r>
            <a:r>
              <a:rPr lang="en-US" dirty="0" smtClean="0"/>
              <a:t>(existing plans have a purpose and legal and/or policy directives)</a:t>
            </a:r>
          </a:p>
          <a:p>
            <a:r>
              <a:rPr lang="en-US" dirty="0" smtClean="0"/>
              <a:t>Not a list of prescribed </a:t>
            </a:r>
            <a:r>
              <a:rPr lang="en-US" dirty="0"/>
              <a:t>actions </a:t>
            </a:r>
            <a:r>
              <a:rPr lang="en-US" dirty="0" smtClean="0"/>
              <a:t>that </a:t>
            </a:r>
            <a:r>
              <a:rPr lang="en-US" dirty="0"/>
              <a:t>t</a:t>
            </a:r>
            <a:r>
              <a:rPr lang="en-US" dirty="0" smtClean="0"/>
              <a:t>ribal</a:t>
            </a:r>
            <a:r>
              <a:rPr lang="en-US" dirty="0"/>
              <a:t>, federal, state, and local governments or other </a:t>
            </a:r>
            <a:r>
              <a:rPr lang="en-US" dirty="0" smtClean="0"/>
              <a:t>stakeholders must take</a:t>
            </a:r>
            <a:endParaRPr lang="en-US" dirty="0"/>
          </a:p>
        </p:txBody>
      </p:sp>
    </p:spTree>
    <p:extLst>
      <p:ext uri="{BB962C8B-B14F-4D97-AF65-F5344CB8AC3E}">
        <p14:creationId xmlns:p14="http://schemas.microsoft.com/office/powerpoint/2010/main" val="2963636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32" y="338966"/>
            <a:ext cx="8712631" cy="615553"/>
          </a:xfrm>
          <a:prstGeom prst="rect">
            <a:avLst/>
          </a:prstGeom>
          <a:noFill/>
        </p:spPr>
        <p:txBody>
          <a:bodyPr wrap="square" rtlCol="0">
            <a:spAutoFit/>
          </a:bodyPr>
          <a:lstStyle/>
          <a:p>
            <a:pPr algn="ctr"/>
            <a:r>
              <a:rPr lang="en-US" sz="3400" b="1" dirty="0" smtClean="0">
                <a:latin typeface="+mj-lt"/>
              </a:rPr>
              <a:t>The TBHA Framework</a:t>
            </a:r>
            <a:endParaRPr lang="en-US" sz="3400" b="1" dirty="0">
              <a:latin typeface="+mj-lt"/>
            </a:endParaRPr>
          </a:p>
        </p:txBody>
      </p:sp>
      <p:sp>
        <p:nvSpPr>
          <p:cNvPr id="3" name="Rectangle 2"/>
          <p:cNvSpPr/>
          <p:nvPr/>
        </p:nvSpPr>
        <p:spPr>
          <a:xfrm>
            <a:off x="514351" y="1371600"/>
            <a:ext cx="8382000" cy="5124480"/>
          </a:xfrm>
          <a:prstGeom prst="rect">
            <a:avLst/>
          </a:prstGeom>
        </p:spPr>
        <p:txBody>
          <a:bodyPr wrap="square">
            <a:spAutoFit/>
          </a:bodyPr>
          <a:lstStyle/>
          <a:p>
            <a:pPr marL="457200" lvl="0" indent="-457200">
              <a:buFont typeface="Arial" panose="020B0604020202020204" pitchFamily="34" charset="0"/>
              <a:buChar char="•"/>
            </a:pPr>
            <a:r>
              <a:rPr lang="en-US" sz="2900" dirty="0" smtClean="0">
                <a:latin typeface="+mn-lt"/>
              </a:rPr>
              <a:t>AI/AN Cultural Wisdom Declaration</a:t>
            </a:r>
          </a:p>
          <a:p>
            <a:pPr marL="457200" lvl="0" indent="-457200">
              <a:buFont typeface="Arial" panose="020B0604020202020204" pitchFamily="34" charset="0"/>
              <a:buChar char="•"/>
            </a:pPr>
            <a:r>
              <a:rPr lang="en-US" sz="2900" dirty="0" smtClean="0">
                <a:latin typeface="+mn-lt"/>
              </a:rPr>
              <a:t>Six </a:t>
            </a:r>
            <a:r>
              <a:rPr lang="en-US" sz="2900" u="sng" dirty="0" smtClean="0">
                <a:latin typeface="+mn-lt"/>
              </a:rPr>
              <a:t>cross-cutting</a:t>
            </a:r>
            <a:r>
              <a:rPr lang="en-US" sz="2900" dirty="0" smtClean="0">
                <a:latin typeface="+mn-lt"/>
              </a:rPr>
              <a:t> considerations</a:t>
            </a:r>
          </a:p>
          <a:p>
            <a:pPr marL="914400" lvl="1" indent="-457200">
              <a:buFont typeface="Arial" panose="020B0604020202020204" pitchFamily="34" charset="0"/>
              <a:buChar char="−"/>
            </a:pPr>
            <a:r>
              <a:rPr lang="en-US" sz="2600" dirty="0" smtClean="0">
                <a:latin typeface="+mn-lt"/>
              </a:rPr>
              <a:t>Youth, Culture, Identity, Individual Self-Sufficiency, Data, Tribal Leadership</a:t>
            </a:r>
          </a:p>
          <a:p>
            <a:pPr marL="457200" lvl="0" indent="-457200">
              <a:buFont typeface="Arial" panose="020B0604020202020204" pitchFamily="34" charset="0"/>
              <a:buChar char="•"/>
            </a:pPr>
            <a:r>
              <a:rPr lang="en-US" sz="2900" dirty="0" smtClean="0">
                <a:latin typeface="+mn-lt"/>
              </a:rPr>
              <a:t>Five </a:t>
            </a:r>
            <a:r>
              <a:rPr lang="en-US" sz="2900" u="sng" dirty="0" smtClean="0">
                <a:latin typeface="+mn-lt"/>
              </a:rPr>
              <a:t>foundational elements</a:t>
            </a:r>
            <a:r>
              <a:rPr lang="en-US" sz="2900" dirty="0" smtClean="0">
                <a:latin typeface="+mn-lt"/>
              </a:rPr>
              <a:t> upon which priorities and strategies were built</a:t>
            </a:r>
          </a:p>
          <a:p>
            <a:pPr marL="914400" lvl="1" indent="-457200">
              <a:buFont typeface="Arial" panose="020B0604020202020204" pitchFamily="34" charset="0"/>
              <a:buChar char="−"/>
            </a:pPr>
            <a:r>
              <a:rPr lang="en-US" sz="2600" dirty="0">
                <a:latin typeface="+mn-lt"/>
              </a:rPr>
              <a:t>Historical and Intergenerational Trauma</a:t>
            </a:r>
          </a:p>
          <a:p>
            <a:pPr marL="914400" lvl="1" indent="-457200">
              <a:buFont typeface="Arial" panose="020B0604020202020204" pitchFamily="34" charset="0"/>
              <a:buChar char="−"/>
            </a:pPr>
            <a:r>
              <a:rPr lang="en-US" sz="2600" dirty="0" smtClean="0">
                <a:latin typeface="+mn-lt"/>
              </a:rPr>
              <a:t>Socio-Ecological Approach</a:t>
            </a:r>
          </a:p>
          <a:p>
            <a:pPr marL="914400" lvl="1" indent="-457200">
              <a:buFont typeface="Arial" panose="020B0604020202020204" pitchFamily="34" charset="0"/>
              <a:buChar char="−"/>
            </a:pPr>
            <a:r>
              <a:rPr lang="en-US" sz="2600" dirty="0">
                <a:latin typeface="+mn-lt"/>
              </a:rPr>
              <a:t>Prevention and Recovery Support</a:t>
            </a:r>
          </a:p>
          <a:p>
            <a:pPr marL="914400" lvl="1" indent="-457200">
              <a:buFont typeface="Arial" panose="020B0604020202020204" pitchFamily="34" charset="0"/>
              <a:buChar char="−"/>
            </a:pPr>
            <a:r>
              <a:rPr lang="en-US" sz="2600" dirty="0" smtClean="0">
                <a:latin typeface="+mn-lt"/>
              </a:rPr>
              <a:t>Behavioral Health Systems and Support</a:t>
            </a:r>
          </a:p>
          <a:p>
            <a:pPr marL="914400" lvl="1" indent="-457200">
              <a:buFont typeface="Arial" panose="020B0604020202020204" pitchFamily="34" charset="0"/>
              <a:buChar char="−"/>
            </a:pPr>
            <a:r>
              <a:rPr lang="en-US" sz="2600" dirty="0" smtClean="0">
                <a:latin typeface="+mn-lt"/>
              </a:rPr>
              <a:t>National Awareness and Visibility</a:t>
            </a:r>
            <a:endParaRPr lang="en-US" sz="2000" dirty="0" smtClean="0">
              <a:latin typeface="+mn-lt"/>
            </a:endParaRPr>
          </a:p>
          <a:p>
            <a:pPr marL="457200" indent="-457200">
              <a:buFont typeface="Arial" panose="020B0604020202020204" pitchFamily="34" charset="0"/>
              <a:buChar char="•"/>
            </a:pPr>
            <a:r>
              <a:rPr lang="en-US" sz="2900" dirty="0" smtClean="0">
                <a:latin typeface="+mn-lt"/>
              </a:rPr>
              <a:t>Priorities and Strategies</a:t>
            </a:r>
          </a:p>
        </p:txBody>
      </p:sp>
    </p:spTree>
    <p:extLst>
      <p:ext uri="{BB962C8B-B14F-4D97-AF65-F5344CB8AC3E}">
        <p14:creationId xmlns:p14="http://schemas.microsoft.com/office/powerpoint/2010/main" val="34293697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582341"/>
            <a:ext cx="8001000" cy="4832092"/>
          </a:xfrm>
          <a:prstGeom prst="rect">
            <a:avLst/>
          </a:prstGeom>
        </p:spPr>
        <p:txBody>
          <a:bodyPr wrap="square">
            <a:spAutoFit/>
          </a:bodyPr>
          <a:lstStyle/>
          <a:p>
            <a:pPr marL="334963" lvl="1" indent="-334963">
              <a:spcAft>
                <a:spcPts val="1200"/>
              </a:spcAft>
              <a:buFont typeface="Arial" panose="020B0604020202020204" pitchFamily="34" charset="0"/>
              <a:buChar char="•"/>
            </a:pPr>
            <a:r>
              <a:rPr lang="en-US" sz="3200" dirty="0" smtClean="0"/>
              <a:t>Developed by tribal representatives</a:t>
            </a:r>
          </a:p>
          <a:p>
            <a:pPr marL="334963" lvl="1" indent="-334963">
              <a:spcAft>
                <a:spcPts val="1200"/>
              </a:spcAft>
              <a:buFont typeface="Arial" panose="020B0604020202020204" pitchFamily="34" charset="0"/>
              <a:buChar char="•"/>
            </a:pPr>
            <a:r>
              <a:rPr lang="en-US" sz="3200" dirty="0" smtClean="0"/>
              <a:t>Elevates importance </a:t>
            </a:r>
            <a:r>
              <a:rPr lang="en-US" sz="3200" dirty="0"/>
              <a:t>of tribal identities, culture, spiritual beliefs, and practices as essential for improving </a:t>
            </a:r>
            <a:r>
              <a:rPr lang="en-US" sz="3200" dirty="0" smtClean="0"/>
              <a:t>well-being</a:t>
            </a:r>
          </a:p>
          <a:p>
            <a:pPr marL="334963" lvl="1" indent="-334963">
              <a:buFont typeface="Arial" panose="020B0604020202020204" pitchFamily="34" charset="0"/>
              <a:buChar char="•"/>
            </a:pPr>
            <a:r>
              <a:rPr lang="en-US" sz="3200" dirty="0" smtClean="0"/>
              <a:t>Ensures cultural </a:t>
            </a:r>
            <a:r>
              <a:rPr lang="en-US" sz="3200" dirty="0"/>
              <a:t>wisdom and traditional practices are taken into account and supported as fundamental elements of programs, policies, and activities </a:t>
            </a:r>
            <a:r>
              <a:rPr lang="en-US" sz="3200" dirty="0" smtClean="0"/>
              <a:t>for improving </a:t>
            </a:r>
            <a:r>
              <a:rPr lang="en-US" sz="3200" dirty="0"/>
              <a:t>behavioral </a:t>
            </a:r>
            <a:r>
              <a:rPr lang="en-US" sz="3200" dirty="0" smtClean="0"/>
              <a:t>health</a:t>
            </a:r>
            <a:endParaRPr lang="en-US" sz="3200" dirty="0"/>
          </a:p>
        </p:txBody>
      </p:sp>
      <p:sp>
        <p:nvSpPr>
          <p:cNvPr id="3" name="TextBox 2"/>
          <p:cNvSpPr txBox="1"/>
          <p:nvPr/>
        </p:nvSpPr>
        <p:spPr>
          <a:xfrm>
            <a:off x="135988" y="135986"/>
            <a:ext cx="7848600" cy="1138773"/>
          </a:xfrm>
          <a:prstGeom prst="rect">
            <a:avLst/>
          </a:prstGeom>
          <a:noFill/>
        </p:spPr>
        <p:txBody>
          <a:bodyPr wrap="square" rtlCol="0">
            <a:spAutoFit/>
          </a:bodyPr>
          <a:lstStyle/>
          <a:p>
            <a:pPr algn="ctr"/>
            <a:r>
              <a:rPr lang="en-US" sz="3400" b="1" dirty="0" smtClean="0"/>
              <a:t>American Indian and Alaska Native Cultural Wisdom Declaration</a:t>
            </a:r>
            <a:endParaRPr lang="en-US" sz="3400" b="1" dirty="0"/>
          </a:p>
        </p:txBody>
      </p:sp>
    </p:spTree>
    <p:extLst>
      <p:ext uri="{BB962C8B-B14F-4D97-AF65-F5344CB8AC3E}">
        <p14:creationId xmlns:p14="http://schemas.microsoft.com/office/powerpoint/2010/main" val="2280337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382000" cy="990600"/>
          </a:xfrm>
        </p:spPr>
        <p:txBody>
          <a:bodyPr/>
          <a:lstStyle/>
          <a:p>
            <a:r>
              <a:rPr lang="en-US" b="1" dirty="0"/>
              <a:t>Historical </a:t>
            </a:r>
            <a:r>
              <a:rPr lang="en-US" b="1" dirty="0" smtClean="0"/>
              <a:t>&amp; </a:t>
            </a:r>
            <a:r>
              <a:rPr lang="en-US" b="1" dirty="0"/>
              <a:t>Intergenerational Trauma</a:t>
            </a:r>
          </a:p>
        </p:txBody>
      </p:sp>
      <p:sp>
        <p:nvSpPr>
          <p:cNvPr id="3" name="Content Placeholder 2"/>
          <p:cNvSpPr>
            <a:spLocks noGrp="1"/>
          </p:cNvSpPr>
          <p:nvPr>
            <p:ph idx="1"/>
          </p:nvPr>
        </p:nvSpPr>
        <p:spPr>
          <a:xfrm>
            <a:off x="609600" y="1600200"/>
            <a:ext cx="7924800" cy="4724400"/>
          </a:xfrm>
        </p:spPr>
        <p:txBody>
          <a:bodyPr/>
          <a:lstStyle/>
          <a:p>
            <a:r>
              <a:rPr lang="en-US" u="sng" dirty="0" smtClean="0"/>
              <a:t>Focus</a:t>
            </a:r>
          </a:p>
          <a:p>
            <a:pPr marL="400050" lvl="1" indent="0">
              <a:buNone/>
            </a:pPr>
            <a:r>
              <a:rPr lang="en-US" dirty="0" smtClean="0"/>
              <a:t>Support priorities and strategies that </a:t>
            </a:r>
            <a:r>
              <a:rPr lang="en-US" dirty="0"/>
              <a:t>support </a:t>
            </a:r>
            <a:r>
              <a:rPr lang="en-US" dirty="0" smtClean="0"/>
              <a:t>healing</a:t>
            </a:r>
          </a:p>
          <a:p>
            <a:r>
              <a:rPr lang="en-US" u="sng" dirty="0" smtClean="0"/>
              <a:t>Priorities</a:t>
            </a:r>
            <a:endParaRPr lang="en-US" dirty="0" smtClean="0"/>
          </a:p>
          <a:p>
            <a:pPr lvl="1"/>
            <a:r>
              <a:rPr lang="en-US" dirty="0" smtClean="0"/>
              <a:t>Ensure appropriate support systems are in place to support healing</a:t>
            </a:r>
          </a:p>
          <a:p>
            <a:pPr lvl="1"/>
            <a:r>
              <a:rPr lang="en-US" dirty="0" smtClean="0"/>
              <a:t>Invest in community </a:t>
            </a:r>
            <a:r>
              <a:rPr lang="en-US" dirty="0"/>
              <a:t>connectedness </a:t>
            </a:r>
            <a:endParaRPr lang="en-US" dirty="0" smtClean="0"/>
          </a:p>
          <a:p>
            <a:pPr lvl="1"/>
            <a:r>
              <a:rPr lang="en-US" dirty="0" smtClean="0"/>
              <a:t>Promote healing to break the cycle of trauma</a:t>
            </a:r>
          </a:p>
        </p:txBody>
      </p:sp>
    </p:spTree>
    <p:extLst>
      <p:ext uri="{BB962C8B-B14F-4D97-AF65-F5344CB8AC3E}">
        <p14:creationId xmlns:p14="http://schemas.microsoft.com/office/powerpoint/2010/main" val="3650775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Social-Ecological Approach</a:t>
            </a:r>
            <a:endParaRPr lang="en-US" b="1" dirty="0"/>
          </a:p>
        </p:txBody>
      </p:sp>
      <p:sp>
        <p:nvSpPr>
          <p:cNvPr id="3" name="Content Placeholder 2"/>
          <p:cNvSpPr>
            <a:spLocks noGrp="1"/>
          </p:cNvSpPr>
          <p:nvPr>
            <p:ph idx="1"/>
          </p:nvPr>
        </p:nvSpPr>
        <p:spPr>
          <a:xfrm>
            <a:off x="457200" y="1524000"/>
            <a:ext cx="8305800" cy="4876800"/>
          </a:xfrm>
        </p:spPr>
        <p:txBody>
          <a:bodyPr/>
          <a:lstStyle/>
          <a:p>
            <a:r>
              <a:rPr lang="en-US" u="sng" dirty="0" smtClean="0"/>
              <a:t>Focus</a:t>
            </a:r>
          </a:p>
          <a:p>
            <a:pPr marL="400050" lvl="1" indent="0">
              <a:buNone/>
            </a:pPr>
            <a:r>
              <a:rPr lang="en-US" dirty="0" smtClean="0"/>
              <a:t>Support priorities </a:t>
            </a:r>
            <a:r>
              <a:rPr lang="en-US" dirty="0"/>
              <a:t>and </a:t>
            </a:r>
            <a:r>
              <a:rPr lang="en-US" dirty="0" smtClean="0"/>
              <a:t>strategies </a:t>
            </a:r>
            <a:r>
              <a:rPr lang="en-US" dirty="0"/>
              <a:t>that capture the larger context within which AI/AN behavioral health issues are rooted and interventions to more effectively address </a:t>
            </a:r>
            <a:r>
              <a:rPr lang="en-US" dirty="0" smtClean="0"/>
              <a:t>them</a:t>
            </a:r>
          </a:p>
          <a:p>
            <a:r>
              <a:rPr lang="en-US" u="sng" dirty="0" smtClean="0"/>
              <a:t>Priorities</a:t>
            </a:r>
            <a:endParaRPr lang="en-US" dirty="0" smtClean="0"/>
          </a:p>
          <a:p>
            <a:pPr lvl="1"/>
            <a:r>
              <a:rPr lang="en-US" dirty="0" smtClean="0"/>
              <a:t>Sustain </a:t>
            </a:r>
            <a:r>
              <a:rPr lang="en-US" dirty="0"/>
              <a:t>environmental </a:t>
            </a:r>
            <a:r>
              <a:rPr lang="en-US" dirty="0" smtClean="0"/>
              <a:t>resources</a:t>
            </a:r>
          </a:p>
          <a:p>
            <a:pPr lvl="1"/>
            <a:r>
              <a:rPr lang="en-US" dirty="0" smtClean="0"/>
              <a:t>Invest in necessary and reliable infrastructure</a:t>
            </a:r>
          </a:p>
          <a:p>
            <a:pPr lvl="1"/>
            <a:r>
              <a:rPr lang="en-US" dirty="0" smtClean="0"/>
              <a:t>Support healthy families </a:t>
            </a:r>
            <a:r>
              <a:rPr lang="en-US" dirty="0"/>
              <a:t>and </a:t>
            </a:r>
            <a:r>
              <a:rPr lang="en-US" dirty="0" smtClean="0"/>
              <a:t>kinship</a:t>
            </a:r>
          </a:p>
        </p:txBody>
      </p:sp>
    </p:spTree>
    <p:extLst>
      <p:ext uri="{BB962C8B-B14F-4D97-AF65-F5344CB8AC3E}">
        <p14:creationId xmlns:p14="http://schemas.microsoft.com/office/powerpoint/2010/main" val="3238322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91600" cy="990600"/>
          </a:xfrm>
        </p:spPr>
        <p:txBody>
          <a:bodyPr/>
          <a:lstStyle/>
          <a:p>
            <a:r>
              <a:rPr lang="en-US" b="1" dirty="0" smtClean="0"/>
              <a:t>Prevention and Recovery Support</a:t>
            </a:r>
            <a:endParaRPr lang="en-US" b="1" dirty="0"/>
          </a:p>
        </p:txBody>
      </p:sp>
      <p:sp>
        <p:nvSpPr>
          <p:cNvPr id="3" name="Content Placeholder 2"/>
          <p:cNvSpPr>
            <a:spLocks noGrp="1"/>
          </p:cNvSpPr>
          <p:nvPr>
            <p:ph idx="1"/>
          </p:nvPr>
        </p:nvSpPr>
        <p:spPr>
          <a:xfrm>
            <a:off x="609600" y="1600200"/>
            <a:ext cx="8077200" cy="4648200"/>
          </a:xfrm>
        </p:spPr>
        <p:txBody>
          <a:bodyPr/>
          <a:lstStyle/>
          <a:p>
            <a:r>
              <a:rPr lang="en-US" u="sng" dirty="0" smtClean="0"/>
              <a:t>Focus</a:t>
            </a:r>
          </a:p>
          <a:p>
            <a:pPr marL="400050" lvl="1" indent="0">
              <a:buNone/>
            </a:pPr>
            <a:r>
              <a:rPr lang="en-US" dirty="0" smtClean="0"/>
              <a:t>Support </a:t>
            </a:r>
            <a:r>
              <a:rPr lang="en-US" dirty="0"/>
              <a:t>priorities and </a:t>
            </a:r>
            <a:r>
              <a:rPr lang="en-US" dirty="0" smtClean="0"/>
              <a:t>strategies to </a:t>
            </a:r>
            <a:r>
              <a:rPr lang="en-US" dirty="0"/>
              <a:t>address issues that inhibit opportunities to intervene early and that are required to sustain positive emotional </a:t>
            </a:r>
            <a:r>
              <a:rPr lang="en-US" dirty="0" smtClean="0"/>
              <a:t>health</a:t>
            </a:r>
          </a:p>
          <a:p>
            <a:r>
              <a:rPr lang="en-US" u="sng" dirty="0" smtClean="0"/>
              <a:t>Priorities</a:t>
            </a:r>
            <a:endParaRPr lang="en-US" dirty="0" smtClean="0"/>
          </a:p>
          <a:p>
            <a:pPr lvl="1"/>
            <a:r>
              <a:rPr lang="en-US" dirty="0" smtClean="0"/>
              <a:t>Develop </a:t>
            </a:r>
            <a:r>
              <a:rPr lang="en-US" dirty="0"/>
              <a:t>programming </a:t>
            </a:r>
            <a:r>
              <a:rPr lang="en-US" dirty="0" smtClean="0"/>
              <a:t>that meets community needs</a:t>
            </a:r>
          </a:p>
          <a:p>
            <a:pPr lvl="1"/>
            <a:r>
              <a:rPr lang="en-US" dirty="0" smtClean="0"/>
              <a:t>Mobilize </a:t>
            </a:r>
            <a:r>
              <a:rPr lang="en-US" dirty="0"/>
              <a:t>and engage </a:t>
            </a:r>
            <a:r>
              <a:rPr lang="en-US" dirty="0" smtClean="0"/>
              <a:t>communities</a:t>
            </a:r>
          </a:p>
          <a:p>
            <a:endParaRPr lang="en-US" u="sng" dirty="0"/>
          </a:p>
          <a:p>
            <a:endParaRPr lang="en-US" dirty="0" smtClean="0"/>
          </a:p>
        </p:txBody>
      </p:sp>
    </p:spTree>
    <p:extLst>
      <p:ext uri="{BB962C8B-B14F-4D97-AF65-F5344CB8AC3E}">
        <p14:creationId xmlns:p14="http://schemas.microsoft.com/office/powerpoint/2010/main" val="214890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610600" cy="990600"/>
          </a:xfrm>
        </p:spPr>
        <p:txBody>
          <a:bodyPr/>
          <a:lstStyle/>
          <a:p>
            <a:r>
              <a:rPr lang="en-US" b="1" dirty="0"/>
              <a:t>Behavioral Health </a:t>
            </a:r>
            <a:r>
              <a:rPr lang="en-US" b="1" dirty="0" smtClean="0"/>
              <a:t>Services/Systems</a:t>
            </a:r>
            <a:endParaRPr lang="en-US" b="1" dirty="0"/>
          </a:p>
        </p:txBody>
      </p:sp>
      <p:sp>
        <p:nvSpPr>
          <p:cNvPr id="3" name="Content Placeholder 2"/>
          <p:cNvSpPr>
            <a:spLocks noGrp="1"/>
          </p:cNvSpPr>
          <p:nvPr>
            <p:ph idx="1"/>
          </p:nvPr>
        </p:nvSpPr>
        <p:spPr>
          <a:xfrm>
            <a:off x="304800" y="1295400"/>
            <a:ext cx="8534400" cy="5029200"/>
          </a:xfrm>
        </p:spPr>
        <p:txBody>
          <a:bodyPr/>
          <a:lstStyle/>
          <a:p>
            <a:pPr lvl="0"/>
            <a:r>
              <a:rPr lang="en-US" u="sng" dirty="0" smtClean="0"/>
              <a:t>Focus</a:t>
            </a:r>
            <a:r>
              <a:rPr lang="en-US" dirty="0" smtClean="0"/>
              <a:t>: support </a:t>
            </a:r>
            <a:r>
              <a:rPr lang="en-US" dirty="0"/>
              <a:t>priorities and </a:t>
            </a:r>
            <a:r>
              <a:rPr lang="en-US" dirty="0" smtClean="0"/>
              <a:t>strategies </a:t>
            </a:r>
            <a:r>
              <a:rPr lang="en-US" dirty="0"/>
              <a:t>to improve coordination, linkages, and access to behavioral </a:t>
            </a:r>
            <a:r>
              <a:rPr lang="en-US" dirty="0" smtClean="0"/>
              <a:t>health and related services</a:t>
            </a:r>
            <a:endParaRPr lang="en-US" dirty="0"/>
          </a:p>
          <a:p>
            <a:pPr lvl="1"/>
            <a:r>
              <a:rPr lang="en-US" dirty="0" smtClean="0"/>
              <a:t>Target workforce development, recruitment, retention</a:t>
            </a:r>
          </a:p>
          <a:p>
            <a:pPr lvl="1"/>
            <a:r>
              <a:rPr lang="en-US" dirty="0" smtClean="0"/>
              <a:t>Support flexible and more realistic funding</a:t>
            </a:r>
          </a:p>
          <a:p>
            <a:pPr lvl="1"/>
            <a:r>
              <a:rPr lang="en-US" dirty="0" smtClean="0"/>
              <a:t>Support tribally directed programs</a:t>
            </a:r>
          </a:p>
          <a:p>
            <a:pPr lvl="1"/>
            <a:r>
              <a:rPr lang="en-US" dirty="0" smtClean="0"/>
              <a:t>Support youth-based programming</a:t>
            </a:r>
          </a:p>
          <a:p>
            <a:pPr lvl="1"/>
            <a:r>
              <a:rPr lang="en-US" dirty="0"/>
              <a:t>Expand scope of </a:t>
            </a:r>
            <a:r>
              <a:rPr lang="en-US" dirty="0" smtClean="0"/>
              <a:t>current programming</a:t>
            </a:r>
          </a:p>
          <a:p>
            <a:pPr lvl="1"/>
            <a:r>
              <a:rPr lang="en-US" dirty="0" smtClean="0"/>
              <a:t>Coordinate with </a:t>
            </a:r>
            <a:r>
              <a:rPr lang="en-US" dirty="0"/>
              <a:t>law </a:t>
            </a:r>
            <a:r>
              <a:rPr lang="en-US" dirty="0" smtClean="0"/>
              <a:t>enforcement programs</a:t>
            </a:r>
            <a:endParaRPr lang="en-US" dirty="0"/>
          </a:p>
          <a:p>
            <a:endParaRPr lang="en-US" dirty="0"/>
          </a:p>
          <a:p>
            <a:endParaRPr lang="en-US" u="sng" dirty="0"/>
          </a:p>
          <a:p>
            <a:endParaRPr lang="en-US" u="sng" dirty="0" smtClean="0"/>
          </a:p>
        </p:txBody>
      </p:sp>
    </p:spTree>
    <p:extLst>
      <p:ext uri="{BB962C8B-B14F-4D97-AF65-F5344CB8AC3E}">
        <p14:creationId xmlns:p14="http://schemas.microsoft.com/office/powerpoint/2010/main" val="794780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lstStyle/>
          <a:p>
            <a:r>
              <a:rPr lang="en-US" b="1" dirty="0" smtClean="0"/>
              <a:t>National Awareness and Visibility</a:t>
            </a:r>
            <a:endParaRPr lang="en-US" b="1" dirty="0"/>
          </a:p>
        </p:txBody>
      </p:sp>
      <p:sp>
        <p:nvSpPr>
          <p:cNvPr id="3" name="Content Placeholder 2"/>
          <p:cNvSpPr>
            <a:spLocks noGrp="1"/>
          </p:cNvSpPr>
          <p:nvPr>
            <p:ph idx="1"/>
          </p:nvPr>
        </p:nvSpPr>
        <p:spPr>
          <a:xfrm>
            <a:off x="457200" y="1371600"/>
            <a:ext cx="8001000" cy="5029200"/>
          </a:xfrm>
        </p:spPr>
        <p:txBody>
          <a:bodyPr/>
          <a:lstStyle/>
          <a:p>
            <a:r>
              <a:rPr lang="en-US" u="sng" dirty="0" smtClean="0"/>
              <a:t>Focus</a:t>
            </a:r>
            <a:r>
              <a:rPr lang="en-US" dirty="0" smtClean="0"/>
              <a:t> </a:t>
            </a:r>
          </a:p>
          <a:p>
            <a:pPr marL="400050" lvl="1" indent="0">
              <a:buNone/>
            </a:pPr>
            <a:r>
              <a:rPr lang="en-US" dirty="0" smtClean="0"/>
              <a:t>Support priorities </a:t>
            </a:r>
            <a:r>
              <a:rPr lang="en-US" dirty="0"/>
              <a:t>and </a:t>
            </a:r>
            <a:r>
              <a:rPr lang="en-US" dirty="0" smtClean="0"/>
              <a:t>strategies to improve </a:t>
            </a:r>
            <a:r>
              <a:rPr lang="en-US" dirty="0"/>
              <a:t>understanding of AI/AN behavioral health disparities </a:t>
            </a:r>
            <a:r>
              <a:rPr lang="en-US" dirty="0" smtClean="0"/>
              <a:t>and their </a:t>
            </a:r>
            <a:r>
              <a:rPr lang="en-US" dirty="0"/>
              <a:t>consequent impacts on physical health and </a:t>
            </a:r>
            <a:r>
              <a:rPr lang="en-US" dirty="0" smtClean="0"/>
              <a:t>well-being</a:t>
            </a:r>
          </a:p>
          <a:p>
            <a:r>
              <a:rPr lang="en-US" u="sng" dirty="0" smtClean="0"/>
              <a:t>Priorities</a:t>
            </a:r>
            <a:endParaRPr lang="en-US" dirty="0" smtClean="0"/>
          </a:p>
          <a:p>
            <a:pPr lvl="1"/>
            <a:r>
              <a:rPr lang="en-US" dirty="0" smtClean="0"/>
              <a:t>Build tribal </a:t>
            </a:r>
            <a:r>
              <a:rPr lang="en-US" dirty="0"/>
              <a:t>c</a:t>
            </a:r>
            <a:r>
              <a:rPr lang="en-US" dirty="0" smtClean="0"/>
              <a:t>apacity</a:t>
            </a:r>
          </a:p>
          <a:p>
            <a:pPr lvl="1"/>
            <a:r>
              <a:rPr lang="en-US" dirty="0" smtClean="0"/>
              <a:t>Build tribal </a:t>
            </a:r>
            <a:r>
              <a:rPr lang="en-US" dirty="0"/>
              <a:t>p</a:t>
            </a:r>
            <a:r>
              <a:rPr lang="en-US" dirty="0" smtClean="0"/>
              <a:t>artner </a:t>
            </a:r>
            <a:r>
              <a:rPr lang="en-US" dirty="0"/>
              <a:t>c</a:t>
            </a:r>
            <a:r>
              <a:rPr lang="en-US" dirty="0" smtClean="0"/>
              <a:t>apacity</a:t>
            </a:r>
            <a:endParaRPr lang="en-US" dirty="0"/>
          </a:p>
          <a:p>
            <a:pPr lvl="1"/>
            <a:r>
              <a:rPr lang="en-US" dirty="0" smtClean="0"/>
              <a:t>Support tribally </a:t>
            </a:r>
            <a:r>
              <a:rPr lang="en-US" dirty="0"/>
              <a:t>d</a:t>
            </a:r>
            <a:r>
              <a:rPr lang="en-US" dirty="0" smtClean="0"/>
              <a:t>irected </a:t>
            </a:r>
            <a:r>
              <a:rPr lang="en-US" dirty="0"/>
              <a:t>c</a:t>
            </a:r>
            <a:r>
              <a:rPr lang="en-US" dirty="0" smtClean="0"/>
              <a:t>ommunication </a:t>
            </a:r>
            <a:r>
              <a:rPr lang="en-US" dirty="0"/>
              <a:t>s</a:t>
            </a:r>
            <a:r>
              <a:rPr lang="en-US" dirty="0" smtClean="0"/>
              <a:t>trategies</a:t>
            </a:r>
            <a:endParaRPr lang="en-US" sz="2400" dirty="0"/>
          </a:p>
        </p:txBody>
      </p:sp>
    </p:spTree>
    <p:extLst>
      <p:ext uri="{BB962C8B-B14F-4D97-AF65-F5344CB8AC3E}">
        <p14:creationId xmlns:p14="http://schemas.microsoft.com/office/powerpoint/2010/main" val="392334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lstStyle/>
          <a:p>
            <a:pPr marL="520700" algn="l"/>
            <a:r>
              <a:rPr lang="en-US" b="1" dirty="0" smtClean="0"/>
              <a:t>Next Steps</a:t>
            </a:r>
            <a:endParaRPr lang="en-US" b="1" dirty="0"/>
          </a:p>
        </p:txBody>
      </p:sp>
      <p:sp>
        <p:nvSpPr>
          <p:cNvPr id="3" name="Content Placeholder 2"/>
          <p:cNvSpPr>
            <a:spLocks noGrp="1"/>
          </p:cNvSpPr>
          <p:nvPr>
            <p:ph idx="1"/>
          </p:nvPr>
        </p:nvSpPr>
        <p:spPr>
          <a:xfrm>
            <a:off x="457200" y="1582615"/>
            <a:ext cx="3962400" cy="4975247"/>
          </a:xfrm>
        </p:spPr>
        <p:txBody>
          <a:bodyPr/>
          <a:lstStyle/>
          <a:p>
            <a:r>
              <a:rPr lang="en-US" dirty="0" smtClean="0"/>
              <a:t>Tribal c</a:t>
            </a:r>
            <a:r>
              <a:rPr lang="en-US" sz="3200" dirty="0" smtClean="0"/>
              <a:t>omment </a:t>
            </a:r>
            <a:r>
              <a:rPr lang="en-US" dirty="0"/>
              <a:t>p</a:t>
            </a:r>
            <a:r>
              <a:rPr lang="en-US" sz="3200" dirty="0" smtClean="0"/>
              <a:t>eriod ends October 30, 2016</a:t>
            </a:r>
          </a:p>
          <a:p>
            <a:r>
              <a:rPr lang="en-US" dirty="0" smtClean="0"/>
              <a:t>National Rollout</a:t>
            </a:r>
          </a:p>
          <a:p>
            <a:r>
              <a:rPr lang="en-US" dirty="0" smtClean="0"/>
              <a:t>Implementation activities in collaboration with NIHB, NCAI, and NCUIH</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45364">
            <a:off x="4880479" y="1382285"/>
            <a:ext cx="3506837" cy="44947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1174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lstStyle/>
          <a:p>
            <a:r>
              <a:rPr lang="en-US" b="1" dirty="0" smtClean="0"/>
              <a:t>The Sentiment</a:t>
            </a:r>
            <a:endParaRPr lang="en-US" b="1" dirty="0"/>
          </a:p>
        </p:txBody>
      </p:sp>
      <p:sp>
        <p:nvSpPr>
          <p:cNvPr id="3" name="Content Placeholder 2"/>
          <p:cNvSpPr>
            <a:spLocks noGrp="1"/>
          </p:cNvSpPr>
          <p:nvPr>
            <p:ph sz="half" idx="1"/>
          </p:nvPr>
        </p:nvSpPr>
        <p:spPr>
          <a:xfrm>
            <a:off x="457200" y="1600200"/>
            <a:ext cx="8305800" cy="4525963"/>
          </a:xfrm>
        </p:spPr>
        <p:txBody>
          <a:bodyPr/>
          <a:lstStyle/>
          <a:p>
            <a:pPr marL="0" indent="0">
              <a:buNone/>
            </a:pPr>
            <a:endParaRPr lang="en-US" dirty="0" smtClean="0"/>
          </a:p>
          <a:p>
            <a:pPr marL="0" marR="0" indent="0" algn="r">
              <a:lnSpc>
                <a:spcPct val="110000"/>
              </a:lnSpc>
              <a:spcBef>
                <a:spcPts val="0"/>
              </a:spcBef>
              <a:spcAft>
                <a:spcPts val="1000"/>
              </a:spcAft>
              <a:buNone/>
            </a:pPr>
            <a:r>
              <a:rPr lang="en-US" i="1" dirty="0">
                <a:latin typeface="Calibri"/>
                <a:ea typeface="Times New Roman"/>
                <a:cs typeface="Times New Roman"/>
              </a:rPr>
              <a:t>“We continue to address the impacts of alcohol and other drugs, youth suicides, domestic violence and the list continues. However, now is the time to address the source of these symptoms—historical and intergenerational trauma</a:t>
            </a:r>
            <a:r>
              <a:rPr lang="en-US" i="1" dirty="0" smtClean="0">
                <a:latin typeface="Calibri"/>
                <a:ea typeface="Times New Roman"/>
                <a:cs typeface="Times New Roman"/>
              </a:rPr>
              <a:t>.”</a:t>
            </a:r>
          </a:p>
          <a:p>
            <a:pPr marL="0" marR="0" indent="0" algn="r">
              <a:lnSpc>
                <a:spcPct val="110000"/>
              </a:lnSpc>
              <a:spcBef>
                <a:spcPts val="0"/>
              </a:spcBef>
              <a:spcAft>
                <a:spcPts val="1000"/>
              </a:spcAft>
              <a:buNone/>
            </a:pPr>
            <a:r>
              <a:rPr lang="en-US" i="1" dirty="0" smtClean="0">
                <a:latin typeface="Calibri"/>
                <a:ea typeface="Times New Roman"/>
                <a:cs typeface="Times New Roman"/>
              </a:rPr>
              <a:t>—</a:t>
            </a:r>
            <a:r>
              <a:rPr lang="en-US" i="1" dirty="0">
                <a:latin typeface="Calibri"/>
                <a:ea typeface="Times New Roman"/>
                <a:cs typeface="Times New Roman"/>
              </a:rPr>
              <a:t>Tribal leader, White House Tribal Nations Conference, 2014</a:t>
            </a:r>
          </a:p>
          <a:p>
            <a:pPr marL="0" indent="0">
              <a:buNone/>
            </a:pPr>
            <a:endParaRPr lang="en-US" dirty="0"/>
          </a:p>
        </p:txBody>
      </p:sp>
    </p:spTree>
    <p:extLst>
      <p:ext uri="{BB962C8B-B14F-4D97-AF65-F5344CB8AC3E}">
        <p14:creationId xmlns:p14="http://schemas.microsoft.com/office/powerpoint/2010/main" val="1127343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lstStyle/>
          <a:p>
            <a:r>
              <a:rPr lang="en-US" b="1" dirty="0" smtClean="0"/>
              <a:t>The Power of the TBHA</a:t>
            </a:r>
            <a:endParaRPr lang="en-US" b="1" dirty="0"/>
          </a:p>
        </p:txBody>
      </p:sp>
      <p:sp>
        <p:nvSpPr>
          <p:cNvPr id="3" name="Content Placeholder 2"/>
          <p:cNvSpPr>
            <a:spLocks noGrp="1"/>
          </p:cNvSpPr>
          <p:nvPr>
            <p:ph sz="half" idx="1"/>
          </p:nvPr>
        </p:nvSpPr>
        <p:spPr>
          <a:xfrm>
            <a:off x="457200" y="1524000"/>
            <a:ext cx="8382000" cy="4800600"/>
          </a:xfrm>
        </p:spPr>
        <p:txBody>
          <a:bodyPr/>
          <a:lstStyle/>
          <a:p>
            <a:pPr lvl="0"/>
            <a:r>
              <a:rPr lang="en-US" sz="3200" dirty="0" smtClean="0"/>
              <a:t>Based on tribal voices and priorities</a:t>
            </a:r>
          </a:p>
          <a:p>
            <a:pPr lvl="0"/>
            <a:r>
              <a:rPr lang="en-US" sz="3200" dirty="0" smtClean="0"/>
              <a:t>Opportunity </a:t>
            </a:r>
            <a:r>
              <a:rPr lang="en-US" sz="3200" dirty="0"/>
              <a:t>to </a:t>
            </a:r>
            <a:r>
              <a:rPr lang="en-US" sz="3200" dirty="0" smtClean="0"/>
              <a:t>shape policies and programs</a:t>
            </a:r>
            <a:endParaRPr lang="en-US" sz="3200" dirty="0"/>
          </a:p>
          <a:p>
            <a:pPr lvl="1"/>
            <a:r>
              <a:rPr lang="en-US" sz="2800" dirty="0" smtClean="0"/>
              <a:t>Supports </a:t>
            </a:r>
            <a:r>
              <a:rPr lang="en-US" sz="2800" dirty="0"/>
              <a:t>wisdom </a:t>
            </a:r>
            <a:r>
              <a:rPr lang="en-US" sz="2800" dirty="0" smtClean="0"/>
              <a:t>of cultural and traditional </a:t>
            </a:r>
            <a:r>
              <a:rPr lang="en-US" sz="2800" dirty="0"/>
              <a:t>practices </a:t>
            </a:r>
            <a:r>
              <a:rPr lang="en-US" sz="2800" dirty="0" smtClean="0"/>
              <a:t>alongside </a:t>
            </a:r>
            <a:r>
              <a:rPr lang="en-US" sz="2800" dirty="0"/>
              <a:t>w</a:t>
            </a:r>
            <a:r>
              <a:rPr lang="en-US" sz="2800" dirty="0" smtClean="0"/>
              <a:t>estern </a:t>
            </a:r>
            <a:r>
              <a:rPr lang="en-US" sz="2800" dirty="0"/>
              <a:t>approaches </a:t>
            </a:r>
            <a:endParaRPr lang="en-US" sz="2800" dirty="0" smtClean="0"/>
          </a:p>
          <a:p>
            <a:pPr lvl="1"/>
            <a:r>
              <a:rPr lang="en-US" sz="2800" dirty="0" smtClean="0"/>
              <a:t>Garners appropriate </a:t>
            </a:r>
            <a:r>
              <a:rPr lang="en-US" sz="2800" dirty="0"/>
              <a:t>attention </a:t>
            </a:r>
            <a:r>
              <a:rPr lang="en-US" sz="2800" dirty="0" smtClean="0"/>
              <a:t>to priorities that address </a:t>
            </a:r>
            <a:r>
              <a:rPr lang="en-US" sz="2800" dirty="0"/>
              <a:t>outstanding challenges</a:t>
            </a:r>
          </a:p>
          <a:p>
            <a:pPr lvl="1"/>
            <a:r>
              <a:rPr lang="en-US" sz="2800" dirty="0" smtClean="0"/>
              <a:t>Mobilizes </a:t>
            </a:r>
            <a:r>
              <a:rPr lang="en-US" sz="2800" dirty="0"/>
              <a:t>collaborators to act </a:t>
            </a:r>
            <a:r>
              <a:rPr lang="en-US" sz="2800" dirty="0" smtClean="0"/>
              <a:t>together</a:t>
            </a:r>
            <a:endParaRPr lang="en-US" sz="2800" dirty="0"/>
          </a:p>
          <a:p>
            <a:pPr lvl="0"/>
            <a:r>
              <a:rPr lang="en-US" sz="3200" dirty="0" smtClean="0"/>
              <a:t>Uses existing platforms (i.e., strategic plans, etc.) to “work differently”</a:t>
            </a:r>
          </a:p>
        </p:txBody>
      </p:sp>
      <p:sp>
        <p:nvSpPr>
          <p:cNvPr id="5" name="Slide Number Placeholder 4"/>
          <p:cNvSpPr>
            <a:spLocks noGrp="1"/>
          </p:cNvSpPr>
          <p:nvPr>
            <p:ph type="sldNum" sz="quarter" idx="12"/>
          </p:nvPr>
        </p:nvSpPr>
        <p:spPr/>
        <p:txBody>
          <a:bodyPr/>
          <a:lstStyle/>
          <a:p>
            <a:fld id="{0DD72C5C-AF13-4076-A9DA-BAA7C65E573F}" type="slidenum">
              <a:rPr lang="en-US" sz="2400" smtClean="0">
                <a:latin typeface="Times New Roman" pitchFamily="18" charset="0"/>
                <a:ea typeface="ＭＳ Ｐゴシック" pitchFamily="34" charset="-128"/>
              </a:rPr>
              <a:pPr/>
              <a:t>20</a:t>
            </a:fld>
            <a:endParaRPr lang="en-US" sz="2400" dirty="0">
              <a:latin typeface="Times New Roman" pitchFamily="18" charset="0"/>
              <a:ea typeface="ＭＳ Ｐゴシック" pitchFamily="34" charset="-128"/>
            </a:endParaRPr>
          </a:p>
        </p:txBody>
      </p:sp>
    </p:spTree>
    <p:extLst>
      <p:ext uri="{BB962C8B-B14F-4D97-AF65-F5344CB8AC3E}">
        <p14:creationId xmlns:p14="http://schemas.microsoft.com/office/powerpoint/2010/main" val="3441835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SAMHSA Region X Suicide Rates 2014</a:t>
            </a:r>
            <a:endParaRPr lang="en-US" b="1" dirty="0"/>
          </a:p>
        </p:txBody>
      </p:sp>
      <p:sp>
        <p:nvSpPr>
          <p:cNvPr id="3" name="Content Placeholder 2"/>
          <p:cNvSpPr>
            <a:spLocks noGrp="1"/>
          </p:cNvSpPr>
          <p:nvPr>
            <p:ph idx="1"/>
          </p:nvPr>
        </p:nvSpPr>
        <p:spPr>
          <a:xfrm>
            <a:off x="457200" y="1524000"/>
            <a:ext cx="8229600" cy="4449763"/>
          </a:xfrm>
        </p:spPr>
        <p:txBody>
          <a:bodyPr/>
          <a:lstStyle/>
          <a:p>
            <a:pPr marL="0" indent="0">
              <a:buNone/>
            </a:pPr>
            <a:r>
              <a:rPr lang="en-US" sz="2800" b="1" dirty="0"/>
              <a:t>Rank </a:t>
            </a:r>
            <a:r>
              <a:rPr lang="en-US" sz="2800" b="1" dirty="0" smtClean="0"/>
              <a:t>   State </a:t>
            </a:r>
            <a:r>
              <a:rPr lang="en-US" sz="2800" b="1" dirty="0"/>
              <a:t>[Division / Region] Deaths </a:t>
            </a:r>
            <a:r>
              <a:rPr lang="en-US" sz="2800" b="1" dirty="0" smtClean="0"/>
              <a:t>Rate</a:t>
            </a:r>
          </a:p>
          <a:p>
            <a:pPr marL="0" indent="0">
              <a:buNone/>
            </a:pPr>
            <a:r>
              <a:rPr lang="fi-FI" sz="2800" dirty="0" smtClean="0"/>
              <a:t>    2       Alaska </a:t>
            </a:r>
            <a:r>
              <a:rPr lang="fi-FI" sz="2800" dirty="0"/>
              <a:t>[P / West] </a:t>
            </a:r>
            <a:r>
              <a:rPr lang="fi-FI" sz="2800" dirty="0" smtClean="0"/>
              <a:t>              167       22.7</a:t>
            </a:r>
          </a:p>
          <a:p>
            <a:pPr marL="0" indent="0">
              <a:buNone/>
            </a:pPr>
            <a:r>
              <a:rPr lang="en-US" sz="2800" dirty="0" smtClean="0"/>
              <a:t>    8       Oregon </a:t>
            </a:r>
            <a:r>
              <a:rPr lang="en-US" sz="2800" dirty="0"/>
              <a:t>[P / West] </a:t>
            </a:r>
            <a:r>
              <a:rPr lang="en-US" sz="2800" dirty="0" smtClean="0"/>
              <a:t>             782      19.7</a:t>
            </a:r>
          </a:p>
          <a:p>
            <a:pPr marL="0" indent="0">
              <a:buNone/>
            </a:pPr>
            <a:r>
              <a:rPr lang="en-US" sz="2800" dirty="0" smtClean="0"/>
              <a:t>    9       Idaho </a:t>
            </a:r>
            <a:r>
              <a:rPr lang="en-US" sz="2800" dirty="0"/>
              <a:t>[M / West] </a:t>
            </a:r>
            <a:r>
              <a:rPr lang="en-US" sz="2800" dirty="0" smtClean="0"/>
              <a:t>               320      19.6</a:t>
            </a:r>
          </a:p>
          <a:p>
            <a:pPr marL="0" indent="0">
              <a:buNone/>
            </a:pPr>
            <a:r>
              <a:rPr lang="en-US" sz="2800" dirty="0" smtClean="0"/>
              <a:t>    21     Washington </a:t>
            </a:r>
            <a:r>
              <a:rPr lang="en-US" sz="2800" dirty="0"/>
              <a:t>[P / West] </a:t>
            </a:r>
            <a:r>
              <a:rPr lang="en-US" sz="2800" dirty="0" smtClean="0"/>
              <a:t>    1,119     15.9</a:t>
            </a:r>
          </a:p>
          <a:p>
            <a:pPr marL="0" indent="0">
              <a:buNone/>
            </a:pPr>
            <a:r>
              <a:rPr lang="en-US" sz="2800" b="1" dirty="0" smtClean="0"/>
              <a:t>              Nation                           42,773    13.4</a:t>
            </a:r>
          </a:p>
          <a:p>
            <a:pPr marL="0" indent="0">
              <a:buNone/>
            </a:pPr>
            <a:r>
              <a:rPr lang="en-US" sz="2800" b="1" dirty="0">
                <a:solidFill>
                  <a:srgbClr val="000000"/>
                </a:solidFill>
                <a:latin typeface="Times New Roman"/>
              </a:rPr>
              <a:t>Source: </a:t>
            </a:r>
            <a:r>
              <a:rPr lang="en-US" sz="2800" dirty="0">
                <a:solidFill>
                  <a:srgbClr val="000000"/>
                </a:solidFill>
                <a:latin typeface="Times New Roman"/>
              </a:rPr>
              <a:t>Obtained 18 December 2015 from CDC/NCHS’s </a:t>
            </a:r>
            <a:r>
              <a:rPr lang="en-US" sz="2800" i="1" dirty="0">
                <a:solidFill>
                  <a:srgbClr val="000000"/>
                </a:solidFill>
                <a:latin typeface="Times New Roman"/>
              </a:rPr>
              <a:t>Mortality in the United States: 2014 </a:t>
            </a:r>
            <a:r>
              <a:rPr lang="en-US" sz="2800" dirty="0">
                <a:solidFill>
                  <a:srgbClr val="000000"/>
                </a:solidFill>
                <a:latin typeface="Times New Roman"/>
              </a:rPr>
              <a:t>Public Use File and Web Tables (released and accessed 18 December 2015; Table 19)</a:t>
            </a:r>
            <a:endParaRPr lang="en-US" sz="2800" dirty="0"/>
          </a:p>
        </p:txBody>
      </p:sp>
    </p:spTree>
    <p:extLst>
      <p:ext uri="{BB962C8B-B14F-4D97-AF65-F5344CB8AC3E}">
        <p14:creationId xmlns:p14="http://schemas.microsoft.com/office/powerpoint/2010/main" val="38356929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229600" cy="990600"/>
          </a:xfrm>
        </p:spPr>
        <p:txBody>
          <a:bodyPr/>
          <a:lstStyle/>
          <a:p>
            <a:r>
              <a:rPr lang="en-US" sz="2500" b="1" dirty="0">
                <a:latin typeface="Tahoma" panose="020B0604030504040204" pitchFamily="34" charset="0"/>
                <a:ea typeface="Tahoma" panose="020B0604030504040204" pitchFamily="34" charset="0"/>
                <a:cs typeface="Tahoma" panose="020B0604030504040204" pitchFamily="34" charset="0"/>
              </a:rPr>
              <a:t>Garrett Lee Smith State/Tribal Youth </a:t>
            </a:r>
            <a:r>
              <a:rPr lang="en-US" sz="2500" b="1" dirty="0" smtClean="0">
                <a:latin typeface="Tahoma" panose="020B0604030504040204" pitchFamily="34" charset="0"/>
                <a:ea typeface="Tahoma" panose="020B0604030504040204" pitchFamily="34" charset="0"/>
                <a:cs typeface="Tahoma" panose="020B0604030504040204" pitchFamily="34" charset="0"/>
              </a:rPr>
              <a:t>Suicide Prevention </a:t>
            </a:r>
            <a:r>
              <a:rPr lang="en-US" sz="2500" b="1" dirty="0">
                <a:latin typeface="Tahoma" panose="020B0604030504040204" pitchFamily="34" charset="0"/>
                <a:ea typeface="Tahoma" panose="020B0604030504040204" pitchFamily="34" charset="0"/>
                <a:cs typeface="Tahoma" panose="020B0604030504040204" pitchFamily="34" charset="0"/>
              </a:rPr>
              <a:t>and Early Intervention </a:t>
            </a:r>
            <a:r>
              <a:rPr lang="en-US" sz="2500" b="1" dirty="0" smtClean="0">
                <a:latin typeface="Tahoma" panose="020B0604030504040204" pitchFamily="34" charset="0"/>
                <a:ea typeface="Tahoma" panose="020B0604030504040204" pitchFamily="34" charset="0"/>
                <a:cs typeface="Tahoma" panose="020B0604030504040204" pitchFamily="34" charset="0"/>
              </a:rPr>
              <a:t>Grant Program</a:t>
            </a:r>
            <a:endParaRPr lang="en-US" b="1" dirty="0"/>
          </a:p>
        </p:txBody>
      </p:sp>
      <p:sp>
        <p:nvSpPr>
          <p:cNvPr id="3" name="Content Placeholder 2"/>
          <p:cNvSpPr>
            <a:spLocks noGrp="1"/>
          </p:cNvSpPr>
          <p:nvPr>
            <p:ph sz="half" idx="1"/>
          </p:nvPr>
        </p:nvSpPr>
        <p:spPr>
          <a:xfrm>
            <a:off x="457200" y="1600200"/>
            <a:ext cx="8229600" cy="4525963"/>
          </a:xfrm>
        </p:spPr>
        <p:txBody>
          <a:bodyPr/>
          <a:lstStyle/>
          <a:p>
            <a:pPr marL="0" lvl="0" indent="0" eaLnBrk="1" fontAlgn="auto" hangingPunct="1">
              <a:spcAft>
                <a:spcPts val="0"/>
              </a:spcAft>
              <a:buNone/>
            </a:pPr>
            <a:r>
              <a:rPr lang="en-US" sz="2400" dirty="0">
                <a:latin typeface="Tahoma" panose="020B0604030504040204" pitchFamily="34" charset="0"/>
                <a:ea typeface="Tahoma" panose="020B0604030504040204" pitchFamily="34" charset="0"/>
                <a:cs typeface="Tahoma" panose="020B0604030504040204" pitchFamily="34" charset="0"/>
              </a:rPr>
              <a:t>This program supports states and tribes (including Alaska Villages and urban Indian organizations) in </a:t>
            </a:r>
            <a:r>
              <a:rPr lang="en-US" sz="2400" b="1" dirty="0">
                <a:latin typeface="Tahoma" panose="020B0604030504040204" pitchFamily="34" charset="0"/>
                <a:ea typeface="Tahoma" panose="020B0604030504040204" pitchFamily="34" charset="0"/>
                <a:cs typeface="Tahoma" panose="020B0604030504040204" pitchFamily="34" charset="0"/>
              </a:rPr>
              <a:t>developing and implementing statewide or tribal youth suicide prevention and early intervention strategies, grounded in public/private collaboration</a:t>
            </a:r>
            <a:r>
              <a:rPr lang="en-US" sz="2400" dirty="0">
                <a:latin typeface="Tahoma" panose="020B0604030504040204" pitchFamily="34" charset="0"/>
                <a:ea typeface="Tahoma" panose="020B0604030504040204" pitchFamily="34" charset="0"/>
                <a:cs typeface="Tahoma" panose="020B0604030504040204" pitchFamily="34" charset="0"/>
              </a:rPr>
              <a:t>. Such efforts involve public/private collaboration among youth-serving institutions and agencies and include schools, educational institutions, juvenile justice systems, foster care systems, substance abuse and mental health programs, and other child- and youth-supporting organizations. A cross-site evaluation is conducted under a contract in the Division of Prevention, Traumatic Stress, and Special Programs. </a:t>
            </a:r>
          </a:p>
          <a:p>
            <a:pPr lvl="0" eaLnBrk="1" fontAlgn="auto" hangingPunct="1">
              <a:spcAft>
                <a:spcPts val="0"/>
              </a:spcAft>
              <a:buFont typeface="Arial" panose="020B0604020202020204" pitchFamily="34" charset="0"/>
              <a:buChar char="•"/>
            </a:pPr>
            <a:endParaRPr lang="en-US" sz="2400" dirty="0">
              <a:solidFill>
                <a:srgbClr val="1F497D">
                  <a:lumMod val="75000"/>
                </a:srgbClr>
              </a:solidFill>
              <a:latin typeface="Tahoma" panose="020B060403050404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2303527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prstClr val="black"/>
                </a:solidFill>
              </a:rPr>
              <a:t>Current GLS Tribal </a:t>
            </a:r>
            <a:r>
              <a:rPr lang="en-US" sz="4000" b="1" dirty="0" smtClean="0">
                <a:solidFill>
                  <a:prstClr val="black"/>
                </a:solidFill>
              </a:rPr>
              <a:t>Grantees (1)</a:t>
            </a:r>
            <a:endParaRPr lang="en-US" sz="4000" dirty="0"/>
          </a:p>
        </p:txBody>
      </p:sp>
      <p:sp>
        <p:nvSpPr>
          <p:cNvPr id="3" name="Content Placeholder 2"/>
          <p:cNvSpPr>
            <a:spLocks noGrp="1"/>
          </p:cNvSpPr>
          <p:nvPr>
            <p:ph sz="half" idx="1"/>
          </p:nvPr>
        </p:nvSpPr>
        <p:spPr>
          <a:xfrm>
            <a:off x="457200" y="1143000"/>
            <a:ext cx="8229600" cy="4983163"/>
          </a:xfrm>
        </p:spPr>
        <p:txBody>
          <a:bodyPr/>
          <a:lstStyle/>
          <a:p>
            <a:pPr eaLnBrk="1" fontAlgn="b" hangingPunct="1">
              <a:spcBef>
                <a:spcPts val="0"/>
              </a:spcBef>
              <a:spcAft>
                <a:spcPts val="0"/>
              </a:spcAft>
            </a:pPr>
            <a:r>
              <a:rPr lang="en-US" sz="2400" dirty="0">
                <a:solidFill>
                  <a:srgbClr val="000000"/>
                </a:solidFill>
                <a:latin typeface="Calibri"/>
              </a:rPr>
              <a:t>Crow Creek Sioux Tribe</a:t>
            </a:r>
            <a:endParaRPr lang="en-US" sz="2400" dirty="0"/>
          </a:p>
          <a:p>
            <a:pPr marL="0" eaLnBrk="1" fontAlgn="b" hangingPunct="1">
              <a:spcBef>
                <a:spcPts val="0"/>
              </a:spcBef>
              <a:spcAft>
                <a:spcPts val="0"/>
              </a:spcAft>
            </a:pPr>
            <a:r>
              <a:rPr lang="en-US" sz="2400" dirty="0">
                <a:solidFill>
                  <a:srgbClr val="000000"/>
                </a:solidFill>
                <a:latin typeface="Calibri"/>
              </a:rPr>
              <a:t>Oglala Sioux Tribe</a:t>
            </a:r>
            <a:endParaRPr lang="en-US" sz="2400" dirty="0"/>
          </a:p>
          <a:p>
            <a:pPr marL="0" eaLnBrk="1" fontAlgn="b" hangingPunct="1">
              <a:spcBef>
                <a:spcPts val="0"/>
              </a:spcBef>
              <a:spcAft>
                <a:spcPts val="0"/>
              </a:spcAft>
            </a:pPr>
            <a:r>
              <a:rPr lang="en-US" sz="2400" dirty="0">
                <a:solidFill>
                  <a:srgbClr val="000000"/>
                </a:solidFill>
                <a:latin typeface="Calibri"/>
              </a:rPr>
              <a:t>Chippewa Cree Tribe</a:t>
            </a:r>
            <a:endParaRPr lang="en-US" sz="2400" dirty="0"/>
          </a:p>
          <a:p>
            <a:pPr marL="0" eaLnBrk="1" fontAlgn="b" hangingPunct="1">
              <a:spcBef>
                <a:spcPts val="0"/>
              </a:spcBef>
              <a:spcAft>
                <a:spcPts val="0"/>
              </a:spcAft>
            </a:pPr>
            <a:r>
              <a:rPr lang="en-US" sz="2400" dirty="0">
                <a:solidFill>
                  <a:srgbClr val="000000"/>
                </a:solidFill>
                <a:latin typeface="Calibri"/>
              </a:rPr>
              <a:t>Rosebud Sioux Tribe</a:t>
            </a:r>
            <a:endParaRPr lang="en-US" sz="2400" dirty="0"/>
          </a:p>
          <a:p>
            <a:pPr marL="0" eaLnBrk="1" fontAlgn="b" hangingPunct="1">
              <a:spcBef>
                <a:spcPts val="0"/>
              </a:spcBef>
              <a:spcAft>
                <a:spcPts val="0"/>
              </a:spcAft>
            </a:pPr>
            <a:r>
              <a:rPr lang="en-US" sz="2400" dirty="0">
                <a:solidFill>
                  <a:srgbClr val="000000"/>
                </a:solidFill>
                <a:latin typeface="Calibri"/>
              </a:rPr>
              <a:t>Shingle Springs Band of Miwok Indians</a:t>
            </a:r>
            <a:endParaRPr lang="en-US" sz="2400" dirty="0"/>
          </a:p>
          <a:p>
            <a:pPr marL="0" eaLnBrk="1" fontAlgn="b" hangingPunct="1">
              <a:spcBef>
                <a:spcPts val="0"/>
              </a:spcBef>
              <a:spcAft>
                <a:spcPts val="0"/>
              </a:spcAft>
            </a:pPr>
            <a:r>
              <a:rPr lang="en-US" sz="2400" dirty="0">
                <a:solidFill>
                  <a:srgbClr val="000000"/>
                </a:solidFill>
                <a:latin typeface="Calibri"/>
              </a:rPr>
              <a:t>Indian Center, Inc.</a:t>
            </a:r>
            <a:endParaRPr lang="en-US" sz="2400" dirty="0"/>
          </a:p>
          <a:p>
            <a:pPr marL="0" eaLnBrk="1" fontAlgn="b" hangingPunct="1">
              <a:spcBef>
                <a:spcPts val="0"/>
              </a:spcBef>
              <a:spcAft>
                <a:spcPts val="0"/>
              </a:spcAft>
            </a:pPr>
            <a:r>
              <a:rPr lang="en-US" sz="2400" b="1" dirty="0" smtClean="0">
                <a:solidFill>
                  <a:srgbClr val="000000"/>
                </a:solidFill>
                <a:latin typeface="Calibri"/>
              </a:rPr>
              <a:t>Association </a:t>
            </a:r>
            <a:r>
              <a:rPr lang="en-US" sz="2400" b="1" dirty="0">
                <a:solidFill>
                  <a:srgbClr val="000000"/>
                </a:solidFill>
                <a:latin typeface="Calibri"/>
              </a:rPr>
              <a:t>of Village Council </a:t>
            </a:r>
            <a:r>
              <a:rPr lang="en-US" sz="2400" b="1" dirty="0" smtClean="0">
                <a:solidFill>
                  <a:srgbClr val="000000"/>
                </a:solidFill>
                <a:latin typeface="Calibri"/>
              </a:rPr>
              <a:t>Presidents  (AK)</a:t>
            </a:r>
            <a:endParaRPr lang="en-US" sz="2400" b="1" dirty="0"/>
          </a:p>
          <a:p>
            <a:pPr marL="0" eaLnBrk="1" fontAlgn="b" hangingPunct="1">
              <a:spcBef>
                <a:spcPts val="0"/>
              </a:spcBef>
              <a:spcAft>
                <a:spcPts val="0"/>
              </a:spcAft>
            </a:pPr>
            <a:r>
              <a:rPr lang="en-US" sz="2400" dirty="0">
                <a:solidFill>
                  <a:srgbClr val="000000"/>
                </a:solidFill>
                <a:latin typeface="Calibri"/>
              </a:rPr>
              <a:t>Northern Cheyenne Tribe</a:t>
            </a:r>
            <a:endParaRPr lang="en-US" sz="2400" dirty="0"/>
          </a:p>
          <a:p>
            <a:pPr marL="0" eaLnBrk="1" fontAlgn="b" hangingPunct="1">
              <a:spcBef>
                <a:spcPts val="0"/>
              </a:spcBef>
              <a:spcAft>
                <a:spcPts val="0"/>
              </a:spcAft>
            </a:pPr>
            <a:r>
              <a:rPr lang="en-US" sz="2400" b="1" dirty="0">
                <a:solidFill>
                  <a:srgbClr val="000000"/>
                </a:solidFill>
                <a:latin typeface="Calibri"/>
              </a:rPr>
              <a:t>Confederated </a:t>
            </a:r>
            <a:r>
              <a:rPr lang="en-US" sz="2400" b="1" dirty="0" smtClean="0">
                <a:solidFill>
                  <a:srgbClr val="000000"/>
                </a:solidFill>
                <a:latin typeface="Calibri"/>
              </a:rPr>
              <a:t>Tribes of Colville Reservation  (WA)</a:t>
            </a:r>
            <a:endParaRPr lang="en-US" sz="2400" b="1" dirty="0"/>
          </a:p>
          <a:p>
            <a:pPr marL="0" eaLnBrk="1" fontAlgn="b" hangingPunct="1">
              <a:spcBef>
                <a:spcPts val="0"/>
              </a:spcBef>
              <a:spcAft>
                <a:spcPts val="0"/>
              </a:spcAft>
            </a:pPr>
            <a:r>
              <a:rPr lang="en-US" sz="2400" dirty="0">
                <a:solidFill>
                  <a:srgbClr val="000000"/>
                </a:solidFill>
                <a:latin typeface="Calibri"/>
              </a:rPr>
              <a:t>California Rural Indian Health Board</a:t>
            </a:r>
            <a:endParaRPr lang="en-US" sz="2400" dirty="0"/>
          </a:p>
          <a:p>
            <a:pPr marL="0" eaLnBrk="1" fontAlgn="b" hangingPunct="1">
              <a:spcBef>
                <a:spcPts val="0"/>
              </a:spcBef>
              <a:spcAft>
                <a:spcPts val="0"/>
              </a:spcAft>
            </a:pPr>
            <a:r>
              <a:rPr lang="en-US" sz="2400" dirty="0" smtClean="0">
                <a:solidFill>
                  <a:srgbClr val="000000"/>
                </a:solidFill>
                <a:latin typeface="Calibri"/>
              </a:rPr>
              <a:t>American Indian Health </a:t>
            </a:r>
            <a:r>
              <a:rPr lang="en-US" sz="2400" dirty="0">
                <a:solidFill>
                  <a:srgbClr val="000000"/>
                </a:solidFill>
                <a:latin typeface="Calibri"/>
              </a:rPr>
              <a:t>&amp; </a:t>
            </a:r>
            <a:r>
              <a:rPr lang="en-US" sz="2400" dirty="0" smtClean="0">
                <a:solidFill>
                  <a:srgbClr val="000000"/>
                </a:solidFill>
                <a:latin typeface="Calibri"/>
              </a:rPr>
              <a:t>Family Services </a:t>
            </a:r>
            <a:r>
              <a:rPr lang="en-US" sz="2400" dirty="0">
                <a:solidFill>
                  <a:srgbClr val="000000"/>
                </a:solidFill>
                <a:latin typeface="Calibri"/>
              </a:rPr>
              <a:t>of SE MI, Inc.</a:t>
            </a:r>
            <a:endParaRPr lang="en-US" sz="2400" dirty="0"/>
          </a:p>
          <a:p>
            <a:pPr marL="0" eaLnBrk="1" fontAlgn="b" hangingPunct="1">
              <a:spcBef>
                <a:spcPts val="0"/>
              </a:spcBef>
              <a:spcAft>
                <a:spcPts val="0"/>
              </a:spcAft>
            </a:pPr>
            <a:r>
              <a:rPr lang="en-US" sz="2400" dirty="0">
                <a:solidFill>
                  <a:srgbClr val="000000"/>
                </a:solidFill>
                <a:latin typeface="Calibri"/>
              </a:rPr>
              <a:t>Native </a:t>
            </a:r>
            <a:r>
              <a:rPr lang="en-US" sz="2400" dirty="0" smtClean="0">
                <a:solidFill>
                  <a:srgbClr val="000000"/>
                </a:solidFill>
                <a:latin typeface="Calibri"/>
              </a:rPr>
              <a:t>Americans </a:t>
            </a:r>
            <a:r>
              <a:rPr lang="en-US" sz="2400" dirty="0">
                <a:solidFill>
                  <a:srgbClr val="000000"/>
                </a:solidFill>
                <a:latin typeface="Calibri"/>
              </a:rPr>
              <a:t>for </a:t>
            </a:r>
            <a:r>
              <a:rPr lang="en-US" sz="2400" dirty="0" smtClean="0">
                <a:solidFill>
                  <a:srgbClr val="000000"/>
                </a:solidFill>
                <a:latin typeface="Calibri"/>
              </a:rPr>
              <a:t>Community </a:t>
            </a:r>
            <a:r>
              <a:rPr lang="en-US" sz="2400" dirty="0">
                <a:solidFill>
                  <a:srgbClr val="000000"/>
                </a:solidFill>
                <a:latin typeface="Calibri"/>
              </a:rPr>
              <a:t>Action, Inc.</a:t>
            </a:r>
            <a:endParaRPr lang="en-US" sz="2400" dirty="0"/>
          </a:p>
          <a:p>
            <a:pPr marL="0" eaLnBrk="1" fontAlgn="b" hangingPunct="1">
              <a:spcBef>
                <a:spcPts val="0"/>
              </a:spcBef>
              <a:spcAft>
                <a:spcPts val="0"/>
              </a:spcAft>
            </a:pPr>
            <a:r>
              <a:rPr lang="en-US" sz="2400" b="1" dirty="0">
                <a:solidFill>
                  <a:srgbClr val="000000"/>
                </a:solidFill>
                <a:latin typeface="Calibri"/>
              </a:rPr>
              <a:t>Southcentral </a:t>
            </a:r>
            <a:r>
              <a:rPr lang="en-US" sz="2400" b="1" dirty="0" smtClean="0">
                <a:solidFill>
                  <a:srgbClr val="000000"/>
                </a:solidFill>
                <a:latin typeface="Calibri"/>
              </a:rPr>
              <a:t>Foundation (AK) </a:t>
            </a:r>
            <a:endParaRPr lang="en-US" sz="2400" b="1" dirty="0"/>
          </a:p>
          <a:p>
            <a:pPr marL="0" eaLnBrk="1" fontAlgn="b" hangingPunct="1">
              <a:spcBef>
                <a:spcPts val="0"/>
              </a:spcBef>
              <a:spcAft>
                <a:spcPts val="0"/>
              </a:spcAft>
            </a:pPr>
            <a:r>
              <a:rPr lang="en-US" sz="2400" dirty="0">
                <a:solidFill>
                  <a:srgbClr val="000000"/>
                </a:solidFill>
                <a:latin typeface="Calibri"/>
              </a:rPr>
              <a:t>Pueblo of San </a:t>
            </a:r>
            <a:r>
              <a:rPr lang="en-US" sz="2400" dirty="0" smtClean="0">
                <a:solidFill>
                  <a:srgbClr val="000000"/>
                </a:solidFill>
                <a:latin typeface="Calibri"/>
              </a:rPr>
              <a:t>Felipe</a:t>
            </a:r>
            <a:endParaRPr lang="en-US" sz="2400" dirty="0"/>
          </a:p>
          <a:p>
            <a:pPr marL="0" indent="0">
              <a:buNone/>
            </a:pPr>
            <a:endParaRPr lang="en-US" dirty="0"/>
          </a:p>
        </p:txBody>
      </p:sp>
    </p:spTree>
    <p:extLst>
      <p:ext uri="{BB962C8B-B14F-4D97-AF65-F5344CB8AC3E}">
        <p14:creationId xmlns:p14="http://schemas.microsoft.com/office/powerpoint/2010/main" val="697386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001000" cy="914399"/>
          </a:xfrm>
        </p:spPr>
        <p:txBody>
          <a:bodyPr/>
          <a:lstStyle/>
          <a:p>
            <a:r>
              <a:rPr lang="en-US" sz="4000" dirty="0" smtClean="0"/>
              <a:t/>
            </a:r>
            <a:br>
              <a:rPr lang="en-US" sz="4000" dirty="0" smtClean="0"/>
            </a:br>
            <a:r>
              <a:rPr lang="en-US" sz="4000" b="1" dirty="0" smtClean="0"/>
              <a:t>Current </a:t>
            </a:r>
            <a:r>
              <a:rPr lang="en-US" sz="4000" b="1" dirty="0"/>
              <a:t>GLS Tribal </a:t>
            </a:r>
            <a:r>
              <a:rPr lang="en-US" sz="4000" b="1" dirty="0" smtClean="0"/>
              <a:t>Grantees (2)</a:t>
            </a:r>
            <a:r>
              <a:rPr lang="en-US" sz="4400" dirty="0"/>
              <a:t/>
            </a:r>
            <a:br>
              <a:rPr lang="en-US" sz="4400" dirty="0"/>
            </a:br>
            <a:endParaRPr lang="en-US" sz="4400" dirty="0"/>
          </a:p>
        </p:txBody>
      </p:sp>
      <p:sp>
        <p:nvSpPr>
          <p:cNvPr id="3" name="Content Placeholder 2"/>
          <p:cNvSpPr>
            <a:spLocks noGrp="1"/>
          </p:cNvSpPr>
          <p:nvPr>
            <p:ph sz="half" idx="1"/>
          </p:nvPr>
        </p:nvSpPr>
        <p:spPr>
          <a:xfrm>
            <a:off x="457200" y="1600200"/>
            <a:ext cx="8229600" cy="4525963"/>
          </a:xfrm>
        </p:spPr>
        <p:txBody>
          <a:bodyPr/>
          <a:lstStyle/>
          <a:p>
            <a:endParaRPr lang="en-US"/>
          </a:p>
          <a:p>
            <a:endParaRPr lang="en-US"/>
          </a:p>
        </p:txBody>
      </p:sp>
      <p:sp>
        <p:nvSpPr>
          <p:cNvPr id="4" name="Content Placeholder 3"/>
          <p:cNvSpPr>
            <a:spLocks noGrp="1"/>
          </p:cNvSpPr>
          <p:nvPr>
            <p:ph sz="half" idx="2"/>
          </p:nvPr>
        </p:nvSpPr>
        <p:spPr>
          <a:xfrm>
            <a:off x="457200" y="1143000"/>
            <a:ext cx="8229600" cy="4983163"/>
          </a:xfrm>
        </p:spPr>
        <p:txBody>
          <a:bodyPr/>
          <a:lstStyle/>
          <a:p>
            <a:pPr marL="0" lvl="0" indent="0" eaLnBrk="1" fontAlgn="b" hangingPunct="1">
              <a:spcBef>
                <a:spcPts val="0"/>
              </a:spcBef>
              <a:spcAft>
                <a:spcPts val="0"/>
              </a:spcAft>
              <a:buNone/>
            </a:pPr>
            <a:endParaRPr lang="en-US" sz="1000" dirty="0">
              <a:solidFill>
                <a:prstClr val="black"/>
              </a:solidFill>
            </a:endParaRPr>
          </a:p>
          <a:p>
            <a:pPr marL="0" eaLnBrk="1" fontAlgn="b" hangingPunct="1">
              <a:spcBef>
                <a:spcPts val="0"/>
              </a:spcBef>
              <a:spcAft>
                <a:spcPts val="0"/>
              </a:spcAft>
            </a:pPr>
            <a:r>
              <a:rPr lang="en-US" sz="2400" dirty="0">
                <a:solidFill>
                  <a:srgbClr val="000000"/>
                </a:solidFill>
                <a:latin typeface="Calibri"/>
              </a:rPr>
              <a:t>United Indian </a:t>
            </a:r>
            <a:r>
              <a:rPr lang="en-US" sz="2400" dirty="0" smtClean="0">
                <a:solidFill>
                  <a:srgbClr val="000000"/>
                </a:solidFill>
                <a:latin typeface="Calibri"/>
              </a:rPr>
              <a:t>Health Services</a:t>
            </a:r>
            <a:r>
              <a:rPr lang="en-US" sz="2400" dirty="0">
                <a:solidFill>
                  <a:srgbClr val="000000"/>
                </a:solidFill>
                <a:latin typeface="Calibri"/>
              </a:rPr>
              <a:t>, Inc.</a:t>
            </a:r>
            <a:endParaRPr lang="en-US" sz="2400" dirty="0"/>
          </a:p>
          <a:p>
            <a:pPr marL="0" eaLnBrk="1" fontAlgn="b" hangingPunct="1">
              <a:spcBef>
                <a:spcPts val="0"/>
              </a:spcBef>
              <a:spcAft>
                <a:spcPts val="0"/>
              </a:spcAft>
            </a:pPr>
            <a:r>
              <a:rPr lang="en-US" sz="2400" b="1" dirty="0" smtClean="0">
                <a:solidFill>
                  <a:srgbClr val="000000"/>
                </a:solidFill>
                <a:latin typeface="Calibri"/>
              </a:rPr>
              <a:t>Northwest Portland </a:t>
            </a:r>
            <a:r>
              <a:rPr lang="en-US" sz="2400" b="1" dirty="0">
                <a:solidFill>
                  <a:srgbClr val="000000"/>
                </a:solidFill>
                <a:latin typeface="Calibri"/>
              </a:rPr>
              <a:t>Area Indian </a:t>
            </a:r>
            <a:r>
              <a:rPr lang="en-US" sz="2400" b="1" dirty="0" smtClean="0">
                <a:solidFill>
                  <a:srgbClr val="000000"/>
                </a:solidFill>
                <a:latin typeface="Calibri"/>
              </a:rPr>
              <a:t>Health Board (OR)</a:t>
            </a:r>
            <a:endParaRPr lang="en-US" sz="2400" b="1" dirty="0"/>
          </a:p>
          <a:p>
            <a:pPr marL="0" eaLnBrk="1" fontAlgn="b" hangingPunct="1">
              <a:spcBef>
                <a:spcPts val="0"/>
              </a:spcBef>
              <a:spcAft>
                <a:spcPts val="0"/>
              </a:spcAft>
            </a:pPr>
            <a:r>
              <a:rPr lang="en-US" sz="2400" b="1" dirty="0" err="1">
                <a:solidFill>
                  <a:srgbClr val="000000"/>
                </a:solidFill>
                <a:latin typeface="Calibri"/>
              </a:rPr>
              <a:t>Yellowhawk</a:t>
            </a:r>
            <a:r>
              <a:rPr lang="en-US" sz="2400" b="1" dirty="0">
                <a:solidFill>
                  <a:srgbClr val="000000"/>
                </a:solidFill>
                <a:latin typeface="Calibri"/>
              </a:rPr>
              <a:t> Tribal Health </a:t>
            </a:r>
            <a:r>
              <a:rPr lang="en-US" sz="2400" b="1" dirty="0" smtClean="0">
                <a:solidFill>
                  <a:srgbClr val="000000"/>
                </a:solidFill>
                <a:latin typeface="Calibri"/>
              </a:rPr>
              <a:t>Center (OR)</a:t>
            </a:r>
            <a:endParaRPr lang="en-US" sz="2400" b="1" dirty="0"/>
          </a:p>
          <a:p>
            <a:pPr marL="0" eaLnBrk="1" fontAlgn="b" hangingPunct="1">
              <a:spcBef>
                <a:spcPts val="0"/>
              </a:spcBef>
              <a:spcAft>
                <a:spcPts val="0"/>
              </a:spcAft>
            </a:pPr>
            <a:r>
              <a:rPr lang="en-US" sz="2400" dirty="0">
                <a:solidFill>
                  <a:srgbClr val="000000"/>
                </a:solidFill>
                <a:latin typeface="Calibri"/>
              </a:rPr>
              <a:t>Confederated Salish and Kootenai </a:t>
            </a:r>
            <a:r>
              <a:rPr lang="en-US" sz="2400" dirty="0" smtClean="0">
                <a:solidFill>
                  <a:srgbClr val="000000"/>
                </a:solidFill>
                <a:latin typeface="Calibri"/>
              </a:rPr>
              <a:t>Tribes </a:t>
            </a:r>
            <a:endParaRPr lang="en-US" sz="2400" dirty="0"/>
          </a:p>
          <a:p>
            <a:pPr marL="0" eaLnBrk="1" fontAlgn="b" hangingPunct="1">
              <a:spcBef>
                <a:spcPts val="0"/>
              </a:spcBef>
              <a:spcAft>
                <a:spcPts val="0"/>
              </a:spcAft>
            </a:pPr>
            <a:r>
              <a:rPr lang="en-US" sz="2400" b="1" dirty="0">
                <a:solidFill>
                  <a:srgbClr val="000000"/>
                </a:solidFill>
                <a:latin typeface="Calibri"/>
              </a:rPr>
              <a:t>Dena' </a:t>
            </a:r>
            <a:r>
              <a:rPr lang="en-US" sz="2400" b="1" dirty="0" err="1">
                <a:solidFill>
                  <a:srgbClr val="000000"/>
                </a:solidFill>
                <a:latin typeface="Calibri"/>
              </a:rPr>
              <a:t>Nena</a:t>
            </a:r>
            <a:r>
              <a:rPr lang="en-US" sz="2400" b="1" dirty="0">
                <a:solidFill>
                  <a:srgbClr val="000000"/>
                </a:solidFill>
                <a:latin typeface="Calibri"/>
              </a:rPr>
              <a:t>' </a:t>
            </a:r>
            <a:r>
              <a:rPr lang="en-US" sz="2400" b="1" dirty="0" err="1">
                <a:solidFill>
                  <a:srgbClr val="000000"/>
                </a:solidFill>
                <a:latin typeface="Calibri"/>
              </a:rPr>
              <a:t>Henash</a:t>
            </a:r>
            <a:r>
              <a:rPr lang="en-US" sz="2400" b="1" dirty="0">
                <a:solidFill>
                  <a:srgbClr val="000000"/>
                </a:solidFill>
                <a:latin typeface="Calibri"/>
              </a:rPr>
              <a:t> dba Tanana </a:t>
            </a:r>
            <a:r>
              <a:rPr lang="en-US" sz="2400" b="1" dirty="0" smtClean="0">
                <a:solidFill>
                  <a:srgbClr val="000000"/>
                </a:solidFill>
                <a:latin typeface="Calibri"/>
              </a:rPr>
              <a:t>Chiefs (AK) </a:t>
            </a:r>
            <a:endParaRPr lang="en-US" sz="2400" b="1" dirty="0"/>
          </a:p>
          <a:p>
            <a:pPr marL="0" eaLnBrk="1" fontAlgn="b" hangingPunct="1">
              <a:spcBef>
                <a:spcPts val="0"/>
              </a:spcBef>
              <a:spcAft>
                <a:spcPts val="0"/>
              </a:spcAft>
            </a:pPr>
            <a:r>
              <a:rPr lang="en-US" sz="2400" dirty="0">
                <a:solidFill>
                  <a:srgbClr val="000000"/>
                </a:solidFill>
                <a:latin typeface="Calibri"/>
              </a:rPr>
              <a:t>Muscogee (Creek) Nation</a:t>
            </a:r>
            <a:endParaRPr lang="en-US" sz="2400" dirty="0"/>
          </a:p>
          <a:p>
            <a:pPr marL="0" eaLnBrk="1" fontAlgn="b" hangingPunct="1">
              <a:spcBef>
                <a:spcPts val="0"/>
              </a:spcBef>
              <a:spcAft>
                <a:spcPts val="0"/>
              </a:spcAft>
            </a:pPr>
            <a:r>
              <a:rPr lang="en-US" sz="2400" b="1" dirty="0" smtClean="0">
                <a:solidFill>
                  <a:srgbClr val="000000"/>
                </a:solidFill>
                <a:latin typeface="Calibri"/>
              </a:rPr>
              <a:t>Native American Rehabilitation Assoc. (NARA)  (OR)</a:t>
            </a:r>
            <a:endParaRPr lang="en-US" sz="2400" b="1" dirty="0" smtClean="0"/>
          </a:p>
          <a:p>
            <a:pPr marL="0" eaLnBrk="1" fontAlgn="b" hangingPunct="1">
              <a:spcBef>
                <a:spcPts val="0"/>
              </a:spcBef>
              <a:spcAft>
                <a:spcPts val="0"/>
              </a:spcAft>
            </a:pPr>
            <a:r>
              <a:rPr lang="en-US" sz="2400" dirty="0" smtClean="0">
                <a:solidFill>
                  <a:srgbClr val="000000"/>
                </a:solidFill>
                <a:latin typeface="Calibri"/>
              </a:rPr>
              <a:t>Wichita and Affiliated Tribes</a:t>
            </a:r>
            <a:endParaRPr lang="en-US" sz="2400" dirty="0" smtClean="0"/>
          </a:p>
          <a:p>
            <a:pPr marL="0" eaLnBrk="1" fontAlgn="b" hangingPunct="1">
              <a:spcBef>
                <a:spcPts val="0"/>
              </a:spcBef>
              <a:spcAft>
                <a:spcPts val="0"/>
              </a:spcAft>
            </a:pPr>
            <a:r>
              <a:rPr lang="en-US" sz="2400" dirty="0" smtClean="0">
                <a:solidFill>
                  <a:srgbClr val="000000"/>
                </a:solidFill>
                <a:latin typeface="Calibri"/>
              </a:rPr>
              <a:t>Choctaw Nation of Oklahoma</a:t>
            </a:r>
            <a:endParaRPr lang="en-US" sz="2400" dirty="0" smtClean="0"/>
          </a:p>
          <a:p>
            <a:pPr marL="0" eaLnBrk="1" fontAlgn="b" hangingPunct="1">
              <a:spcBef>
                <a:spcPts val="0"/>
              </a:spcBef>
              <a:spcAft>
                <a:spcPts val="0"/>
              </a:spcAft>
            </a:pPr>
            <a:r>
              <a:rPr lang="en-US" sz="2400" b="1" dirty="0" err="1" smtClean="0">
                <a:solidFill>
                  <a:srgbClr val="000000"/>
                </a:solidFill>
                <a:latin typeface="Calibri"/>
              </a:rPr>
              <a:t>Kawerak</a:t>
            </a:r>
            <a:r>
              <a:rPr lang="en-US" sz="2400" b="1" dirty="0" smtClean="0">
                <a:solidFill>
                  <a:srgbClr val="000000"/>
                </a:solidFill>
                <a:latin typeface="Calibri"/>
              </a:rPr>
              <a:t>, Inc. (AK)</a:t>
            </a:r>
            <a:endParaRPr lang="en-US" sz="2400" b="1" dirty="0" smtClean="0"/>
          </a:p>
          <a:p>
            <a:pPr marL="0" eaLnBrk="1" fontAlgn="b" hangingPunct="1">
              <a:spcBef>
                <a:spcPts val="0"/>
              </a:spcBef>
              <a:spcAft>
                <a:spcPts val="0"/>
              </a:spcAft>
            </a:pPr>
            <a:r>
              <a:rPr lang="en-US" sz="2400" b="1" dirty="0" smtClean="0">
                <a:solidFill>
                  <a:srgbClr val="000000"/>
                </a:solidFill>
                <a:latin typeface="Calibri"/>
              </a:rPr>
              <a:t>Fairbanks </a:t>
            </a:r>
            <a:r>
              <a:rPr lang="en-US" sz="2400" b="1" dirty="0">
                <a:solidFill>
                  <a:srgbClr val="000000"/>
                </a:solidFill>
                <a:latin typeface="Calibri"/>
              </a:rPr>
              <a:t>Native </a:t>
            </a:r>
            <a:r>
              <a:rPr lang="en-US" sz="2400" b="1" dirty="0" smtClean="0">
                <a:solidFill>
                  <a:srgbClr val="000000"/>
                </a:solidFill>
                <a:latin typeface="Calibri"/>
              </a:rPr>
              <a:t>Association  (AK)</a:t>
            </a:r>
            <a:endParaRPr lang="en-US" sz="2400" b="1" dirty="0"/>
          </a:p>
          <a:p>
            <a:pPr marL="0" eaLnBrk="1" fontAlgn="b" hangingPunct="1">
              <a:spcBef>
                <a:spcPts val="0"/>
              </a:spcBef>
              <a:spcAft>
                <a:spcPts val="0"/>
              </a:spcAft>
            </a:pPr>
            <a:r>
              <a:rPr lang="en-US" sz="2400" dirty="0">
                <a:solidFill>
                  <a:srgbClr val="000000"/>
                </a:solidFill>
                <a:latin typeface="Calibri"/>
              </a:rPr>
              <a:t>Native American Health Center, </a:t>
            </a:r>
            <a:r>
              <a:rPr lang="en-US" sz="2400" dirty="0" err="1">
                <a:solidFill>
                  <a:srgbClr val="000000"/>
                </a:solidFill>
                <a:latin typeface="Calibri"/>
              </a:rPr>
              <a:t>Inc</a:t>
            </a:r>
            <a:endParaRPr lang="en-US" sz="2400" dirty="0"/>
          </a:p>
          <a:p>
            <a:pPr marL="0" eaLnBrk="1" fontAlgn="b" hangingPunct="1">
              <a:spcBef>
                <a:spcPts val="0"/>
              </a:spcBef>
              <a:spcAft>
                <a:spcPts val="0"/>
              </a:spcAft>
            </a:pPr>
            <a:r>
              <a:rPr lang="en-US" sz="2400" b="1" dirty="0" smtClean="0">
                <a:solidFill>
                  <a:srgbClr val="000000"/>
                </a:solidFill>
                <a:latin typeface="Calibri"/>
              </a:rPr>
              <a:t>Tribes </a:t>
            </a:r>
            <a:r>
              <a:rPr lang="en-US" sz="2400" b="1" dirty="0">
                <a:solidFill>
                  <a:srgbClr val="000000"/>
                </a:solidFill>
                <a:latin typeface="Calibri"/>
              </a:rPr>
              <a:t>&amp; Bands of the Yakama </a:t>
            </a:r>
            <a:r>
              <a:rPr lang="en-US" sz="2400" b="1" dirty="0" smtClean="0">
                <a:solidFill>
                  <a:srgbClr val="000000"/>
                </a:solidFill>
                <a:latin typeface="Calibri"/>
              </a:rPr>
              <a:t>Nation  (WA)</a:t>
            </a:r>
            <a:endParaRPr lang="en-US" sz="2400" b="1" dirty="0"/>
          </a:p>
          <a:p>
            <a:endParaRPr lang="en-US" dirty="0"/>
          </a:p>
        </p:txBody>
      </p:sp>
    </p:spTree>
    <p:extLst>
      <p:ext uri="{BB962C8B-B14F-4D97-AF65-F5344CB8AC3E}">
        <p14:creationId xmlns:p14="http://schemas.microsoft.com/office/powerpoint/2010/main" val="1125433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5"/>
          <p:cNvSpPr>
            <a:spLocks noGrp="1"/>
          </p:cNvSpPr>
          <p:nvPr>
            <p:ph type="title"/>
          </p:nvPr>
        </p:nvSpPr>
        <p:spPr/>
        <p:txBody>
          <a:bodyPr/>
          <a:lstStyle/>
          <a:p>
            <a:r>
              <a:rPr lang="en-US" sz="3600" b="1" dirty="0" smtClean="0"/>
              <a:t>To Live to See the </a:t>
            </a:r>
            <a:br>
              <a:rPr lang="en-US" sz="3600" b="1" dirty="0" smtClean="0"/>
            </a:br>
            <a:r>
              <a:rPr lang="en-US" sz="3600" b="1" dirty="0" smtClean="0"/>
              <a:t>Great Day that Dawns</a:t>
            </a:r>
          </a:p>
        </p:txBody>
      </p:sp>
      <p:pic>
        <p:nvPicPr>
          <p:cNvPr id="30723" name="Content Placeholder 7" descr="Great Day Dawns.jpg"/>
          <p:cNvPicPr>
            <a:picLocks noGrp="1" noChangeAspect="1"/>
          </p:cNvPicPr>
          <p:nvPr>
            <p:ph sz="half" idx="1"/>
          </p:nvPr>
        </p:nvPicPr>
        <p:blipFill>
          <a:blip r:embed="rId2" cstate="print"/>
          <a:srcRect/>
          <a:stretch>
            <a:fillRect/>
          </a:stretch>
        </p:blipFill>
        <p:spPr>
          <a:xfrm>
            <a:off x="2743200" y="1219200"/>
            <a:ext cx="4114800" cy="5410200"/>
          </a:xfrm>
        </p:spPr>
      </p:pic>
      <p:sp>
        <p:nvSpPr>
          <p:cNvPr id="241667" name="Rectangle 3"/>
          <p:cNvSpPr>
            <a:spLocks noGrp="1"/>
          </p:cNvSpPr>
          <p:nvPr>
            <p:ph sz="half" idx="2"/>
          </p:nvPr>
        </p:nvSpPr>
        <p:spPr/>
        <p:txBody>
          <a:bodyPr/>
          <a:lstStyle/>
          <a:p>
            <a:pPr>
              <a:lnSpc>
                <a:spcPct val="80000"/>
              </a:lnSpc>
              <a:spcBef>
                <a:spcPct val="50000"/>
              </a:spcBef>
              <a:buFont typeface="Arial" charset="0"/>
              <a:buNone/>
              <a:defRPr/>
            </a:pPr>
            <a:endParaRPr lang="en-US" sz="2400" dirty="0" smtClean="0"/>
          </a:p>
          <a:p>
            <a:pPr>
              <a:lnSpc>
                <a:spcPct val="80000"/>
              </a:lnSpc>
              <a:buClr>
                <a:srgbClr val="666633"/>
              </a:buClr>
              <a:buFont typeface="Wingdings" pitchFamily="2" charset="2"/>
              <a:buChar char="è"/>
              <a:defRPr/>
            </a:pPr>
            <a:endParaRPr lang="en-US" dirty="0" smtClean="0"/>
          </a:p>
          <a:p>
            <a:pPr marL="0" indent="0">
              <a:lnSpc>
                <a:spcPct val="80000"/>
              </a:lnSpc>
              <a:buFont typeface="Arial" charset="0"/>
              <a:buNone/>
              <a:defRPr/>
            </a:pPr>
            <a:endParaRPr lang="en-US" dirty="0" smtClean="0"/>
          </a:p>
        </p:txBody>
      </p:sp>
      <p:sp>
        <p:nvSpPr>
          <p:cNvPr id="9" name="Slide Number Placeholder 8"/>
          <p:cNvSpPr txBox="1">
            <a:spLocks noGrp="1"/>
          </p:cNvSpPr>
          <p:nvPr/>
        </p:nvSpPr>
        <p:spPr>
          <a:xfrm>
            <a:off x="8077200" y="1219200"/>
            <a:ext cx="914400" cy="365125"/>
          </a:xfrm>
          <a:prstGeom prst="rect">
            <a:avLst/>
          </a:prstGeom>
          <a:noFill/>
        </p:spPr>
        <p:txBody>
          <a:bodyPr anchor="ctr"/>
          <a:lstStyle/>
          <a:p>
            <a:pPr algn="r" fontAlgn="auto">
              <a:spcBef>
                <a:spcPts val="0"/>
              </a:spcBef>
              <a:spcAft>
                <a:spcPts val="0"/>
              </a:spcAft>
              <a:defRPr/>
            </a:pPr>
            <a:fld id="{4AF026B3-B674-4E04-9704-8454F80DE357}" type="slidenum">
              <a:rPr lang="en-US" sz="1200">
                <a:solidFill>
                  <a:prstClr val="white"/>
                </a:solidFill>
                <a:latin typeface="Calibri"/>
              </a:rPr>
              <a:pPr algn="r" fontAlgn="auto">
                <a:spcBef>
                  <a:spcPts val="0"/>
                </a:spcBef>
                <a:spcAft>
                  <a:spcPts val="0"/>
                </a:spcAft>
                <a:defRPr/>
              </a:pPr>
              <a:t>25</a:t>
            </a:fld>
            <a:endParaRPr lang="en-US" sz="1200" dirty="0">
              <a:solidFill>
                <a:prstClr val="white"/>
              </a:solidFill>
              <a:latin typeface="Calibri"/>
            </a:endParaRPr>
          </a:p>
        </p:txBody>
      </p:sp>
    </p:spTree>
    <p:extLst>
      <p:ext uri="{BB962C8B-B14F-4D97-AF65-F5344CB8AC3E}">
        <p14:creationId xmlns:p14="http://schemas.microsoft.com/office/powerpoint/2010/main" val="26856211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b="1" dirty="0" smtClean="0"/>
              <a:t>Circles of Care History</a:t>
            </a:r>
            <a:endParaRPr lang="en-US" b="1" dirty="0"/>
          </a:p>
        </p:txBody>
      </p:sp>
      <p:sp>
        <p:nvSpPr>
          <p:cNvPr id="202755" name="Rectangle 3"/>
          <p:cNvSpPr>
            <a:spLocks noGrp="1" noChangeArrowheads="1"/>
          </p:cNvSpPr>
          <p:nvPr>
            <p:ph idx="1"/>
          </p:nvPr>
        </p:nvSpPr>
        <p:spPr>
          <a:xfrm>
            <a:off x="457200" y="1600200"/>
            <a:ext cx="8229600" cy="4525963"/>
          </a:xfrm>
        </p:spPr>
        <p:txBody>
          <a:bodyPr/>
          <a:lstStyle/>
          <a:p>
            <a:r>
              <a:rPr lang="en-US" sz="2400" b="0" dirty="0" smtClean="0"/>
              <a:t>After years of advocacy and tribal consultation, Circles of Care was funded in 1998 by SAMHSA as a 3 year planning grant for AI/AN communities with financial and other support from BIA, IHS, OJJDP and NIMH</a:t>
            </a:r>
          </a:p>
          <a:p>
            <a:r>
              <a:rPr lang="en-US" sz="2400" b="0" dirty="0" smtClean="0"/>
              <a:t>Additional cohorts were funded in 2001 and 2005 by SAMHSA with small interagency agreements with IHS and NIMH to support technical assistance contracts</a:t>
            </a:r>
          </a:p>
          <a:p>
            <a:r>
              <a:rPr lang="en-US" sz="2400" b="0" dirty="0" smtClean="0"/>
              <a:t>In 2008 SAMHSA funded the fourth cohort and fifth cohort in 2011 </a:t>
            </a:r>
          </a:p>
          <a:p>
            <a:r>
              <a:rPr lang="en-US" sz="2400" b="0" dirty="0" smtClean="0"/>
              <a:t>In 2014 SAMHSA not only funded, but expanded the sixth cohort both in number of grants and funds available for award</a:t>
            </a:r>
            <a:endParaRPr lang="en-US" sz="2400" b="0" dirty="0"/>
          </a:p>
        </p:txBody>
      </p:sp>
    </p:spTree>
    <p:extLst>
      <p:ext uri="{BB962C8B-B14F-4D97-AF65-F5344CB8AC3E}">
        <p14:creationId xmlns:p14="http://schemas.microsoft.com/office/powerpoint/2010/main" val="34415970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Impact of the Circles of Care Program</a:t>
            </a:r>
            <a:endParaRPr lang="en-US" sz="3200" b="1" dirty="0"/>
          </a:p>
        </p:txBody>
      </p:sp>
      <p:sp>
        <p:nvSpPr>
          <p:cNvPr id="3" name="Content Placeholder 2"/>
          <p:cNvSpPr>
            <a:spLocks noGrp="1"/>
          </p:cNvSpPr>
          <p:nvPr>
            <p:ph idx="1"/>
          </p:nvPr>
        </p:nvSpPr>
        <p:spPr>
          <a:xfrm>
            <a:off x="457200" y="1600200"/>
            <a:ext cx="8229600" cy="5105400"/>
          </a:xfrm>
        </p:spPr>
        <p:txBody>
          <a:bodyPr/>
          <a:lstStyle/>
          <a:p>
            <a:r>
              <a:rPr lang="en-US" sz="2800" dirty="0" smtClean="0"/>
              <a:t>49</a:t>
            </a:r>
            <a:r>
              <a:rPr lang="en-US" sz="2800" b="0" dirty="0" smtClean="0"/>
              <a:t> AI/AN Communities have been awarded COC grants since 1998:</a:t>
            </a:r>
          </a:p>
          <a:p>
            <a:pPr lvl="1"/>
            <a:r>
              <a:rPr lang="en-US" dirty="0" smtClean="0"/>
              <a:t>32 Tribes or Tribal organizations</a:t>
            </a:r>
          </a:p>
          <a:p>
            <a:pPr lvl="1"/>
            <a:r>
              <a:rPr lang="en-US" b="0" dirty="0" smtClean="0"/>
              <a:t>15 Urban Indian Organizations</a:t>
            </a:r>
          </a:p>
          <a:p>
            <a:pPr lvl="1"/>
            <a:r>
              <a:rPr lang="en-US" dirty="0" smtClean="0"/>
              <a:t>2 Tribal Universities</a:t>
            </a:r>
            <a:endParaRPr lang="en-US" b="0" dirty="0" smtClean="0"/>
          </a:p>
          <a:p>
            <a:r>
              <a:rPr lang="en-US" sz="2800" b="0" dirty="0" smtClean="0"/>
              <a:t>20 of 38 “graduated” COC grantees have received Systems </a:t>
            </a:r>
            <a:r>
              <a:rPr lang="en-US" sz="2800" b="0" dirty="0"/>
              <a:t>of Care </a:t>
            </a:r>
            <a:r>
              <a:rPr lang="en-US" sz="2800" b="0" dirty="0" smtClean="0"/>
              <a:t>grants either directly, or in partnership with another organization to implement their model</a:t>
            </a:r>
          </a:p>
          <a:p>
            <a:r>
              <a:rPr lang="en-US" sz="2800" b="0" dirty="0" smtClean="0"/>
              <a:t>Most of the other 18 have implemented their model through different strategies</a:t>
            </a:r>
            <a:endParaRPr lang="en-US" sz="2800" b="0" dirty="0"/>
          </a:p>
        </p:txBody>
      </p:sp>
    </p:spTree>
    <p:extLst>
      <p:ext uri="{BB962C8B-B14F-4D97-AF65-F5344CB8AC3E}">
        <p14:creationId xmlns:p14="http://schemas.microsoft.com/office/powerpoint/2010/main" val="1654688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Circles of Care VI Grantees</a:t>
            </a:r>
            <a:br>
              <a:rPr lang="en-US" b="1" dirty="0" smtClean="0"/>
            </a:br>
            <a:r>
              <a:rPr lang="en-US" sz="3200" b="1" dirty="0" smtClean="0"/>
              <a:t>(2014-2017 Projects)</a:t>
            </a:r>
            <a:endParaRPr lang="en-US" sz="3200" b="1" dirty="0"/>
          </a:p>
        </p:txBody>
      </p:sp>
      <p:sp>
        <p:nvSpPr>
          <p:cNvPr id="3" name="Content Placeholder 2"/>
          <p:cNvSpPr>
            <a:spLocks noGrp="1"/>
          </p:cNvSpPr>
          <p:nvPr>
            <p:ph idx="1"/>
          </p:nvPr>
        </p:nvSpPr>
        <p:spPr>
          <a:xfrm>
            <a:off x="457200" y="1600200"/>
            <a:ext cx="8229600" cy="4525963"/>
          </a:xfrm>
        </p:spPr>
        <p:txBody>
          <a:bodyPr/>
          <a:lstStyle/>
          <a:p>
            <a:pPr marL="457200" indent="-457200">
              <a:buFont typeface="+mj-lt"/>
              <a:buAutoNum type="arabicPeriod"/>
            </a:pPr>
            <a:r>
              <a:rPr lang="en-US" sz="2400" b="1" dirty="0" smtClean="0"/>
              <a:t>Tanana Chiefs Conference - AK</a:t>
            </a:r>
          </a:p>
          <a:p>
            <a:pPr marL="457200" indent="-457200">
              <a:buFont typeface="+mj-lt"/>
              <a:buAutoNum type="arabicPeriod"/>
            </a:pPr>
            <a:r>
              <a:rPr lang="en-US" sz="2400" b="0" dirty="0" smtClean="0"/>
              <a:t>Native Americans for Com. Action (Flagstaff) AZ</a:t>
            </a:r>
          </a:p>
          <a:p>
            <a:pPr marL="457200" indent="-457200">
              <a:buFont typeface="+mj-lt"/>
              <a:buAutoNum type="arabicPeriod"/>
            </a:pPr>
            <a:r>
              <a:rPr lang="en-US" sz="2400" b="0" dirty="0" smtClean="0"/>
              <a:t>Indian </a:t>
            </a:r>
            <a:r>
              <a:rPr lang="en-US" sz="2400" b="0" dirty="0" err="1" smtClean="0"/>
              <a:t>Hlth</a:t>
            </a:r>
            <a:r>
              <a:rPr lang="en-US" sz="2400" b="0" dirty="0" smtClean="0"/>
              <a:t> </a:t>
            </a:r>
            <a:r>
              <a:rPr lang="en-US" sz="2400" b="0" dirty="0" err="1" smtClean="0"/>
              <a:t>Ctr</a:t>
            </a:r>
            <a:r>
              <a:rPr lang="en-US" sz="2400" b="0" dirty="0" smtClean="0"/>
              <a:t> of Santa Clara Valley (San Jose)- CA</a:t>
            </a:r>
          </a:p>
          <a:p>
            <a:pPr marL="457200" indent="-457200">
              <a:buFont typeface="+mj-lt"/>
              <a:buAutoNum type="arabicPeriod"/>
            </a:pPr>
            <a:r>
              <a:rPr lang="en-US" sz="2400" b="0" dirty="0" smtClean="0"/>
              <a:t>Quartz Valley Indian Reservation - CA</a:t>
            </a:r>
          </a:p>
          <a:p>
            <a:pPr marL="457200" indent="-457200">
              <a:buFont typeface="+mj-lt"/>
              <a:buAutoNum type="arabicPeriod"/>
            </a:pPr>
            <a:r>
              <a:rPr lang="en-US" sz="2400" b="0" dirty="0" smtClean="0"/>
              <a:t>Ute Mountain Ute Tribe - UT</a:t>
            </a:r>
          </a:p>
          <a:p>
            <a:pPr marL="457200" indent="-457200">
              <a:buFont typeface="+mj-lt"/>
              <a:buAutoNum type="arabicPeriod"/>
            </a:pPr>
            <a:r>
              <a:rPr lang="en-US" sz="2400" b="0" dirty="0" smtClean="0"/>
              <a:t>Osage Nation - OK</a:t>
            </a:r>
          </a:p>
          <a:p>
            <a:pPr marL="457200" indent="-457200">
              <a:buFont typeface="+mj-lt"/>
              <a:buAutoNum type="arabicPeriod"/>
            </a:pPr>
            <a:r>
              <a:rPr lang="en-US" sz="2400" b="0" dirty="0" smtClean="0"/>
              <a:t>Lower Brule Sioux Tribe - SD</a:t>
            </a:r>
          </a:p>
          <a:p>
            <a:pPr marL="457200" indent="-457200">
              <a:buFont typeface="+mj-lt"/>
              <a:buAutoNum type="arabicPeriod"/>
            </a:pPr>
            <a:r>
              <a:rPr lang="en-US" sz="2400" b="1" dirty="0" smtClean="0"/>
              <a:t>Hoh Tribe - WA</a:t>
            </a:r>
          </a:p>
          <a:p>
            <a:pPr marL="457200" indent="-457200">
              <a:buFont typeface="+mj-lt"/>
              <a:buAutoNum type="arabicPeriod"/>
            </a:pPr>
            <a:r>
              <a:rPr lang="en-US" sz="2400" b="1" dirty="0" smtClean="0"/>
              <a:t>Makah Indian Tribe - WA</a:t>
            </a:r>
          </a:p>
          <a:p>
            <a:pPr marL="457200" indent="-457200">
              <a:buFont typeface="+mj-lt"/>
              <a:buAutoNum type="arabicPeriod"/>
            </a:pPr>
            <a:r>
              <a:rPr lang="en-US" sz="2400" b="1" dirty="0" smtClean="0"/>
              <a:t>Seattle Indian Health Board - WA</a:t>
            </a:r>
          </a:p>
          <a:p>
            <a:pPr marL="457200" indent="-457200">
              <a:buFont typeface="+mj-lt"/>
              <a:buAutoNum type="arabicPeriod"/>
            </a:pPr>
            <a:r>
              <a:rPr lang="en-US" sz="2400" b="0" dirty="0" smtClean="0"/>
              <a:t>Red Cliff Band of Lake Sup. Chippewa -WI</a:t>
            </a:r>
          </a:p>
          <a:p>
            <a:endParaRPr lang="en-US" dirty="0"/>
          </a:p>
        </p:txBody>
      </p:sp>
    </p:spTree>
    <p:extLst>
      <p:ext uri="{BB962C8B-B14F-4D97-AF65-F5344CB8AC3E}">
        <p14:creationId xmlns:p14="http://schemas.microsoft.com/office/powerpoint/2010/main" val="150812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Circles of Care VI Goals</a:t>
            </a:r>
            <a:endParaRPr lang="en-US" b="1" dirty="0"/>
          </a:p>
        </p:txBody>
      </p:sp>
      <p:sp>
        <p:nvSpPr>
          <p:cNvPr id="5" name="Content Placeholder 2"/>
          <p:cNvSpPr>
            <a:spLocks noGrp="1"/>
          </p:cNvSpPr>
          <p:nvPr>
            <p:ph idx="1"/>
          </p:nvPr>
        </p:nvSpPr>
        <p:spPr/>
        <p:txBody>
          <a:bodyPr>
            <a:normAutofit fontScale="92500" lnSpcReduction="10000"/>
          </a:bodyPr>
          <a:lstStyle/>
          <a:p>
            <a:pPr>
              <a:lnSpc>
                <a:spcPct val="90000"/>
              </a:lnSpc>
              <a:defRPr/>
            </a:pPr>
            <a:r>
              <a:rPr lang="en-US" sz="3000" b="0" dirty="0" smtClean="0"/>
              <a:t>…</a:t>
            </a:r>
            <a:r>
              <a:rPr lang="en-US" sz="2800" b="0" dirty="0" smtClean="0">
                <a:solidFill>
                  <a:schemeClr val="tx1"/>
                </a:solidFill>
              </a:rPr>
              <a:t>to </a:t>
            </a:r>
            <a:r>
              <a:rPr lang="en-US" sz="2800" b="0" u="sng" dirty="0" smtClean="0">
                <a:solidFill>
                  <a:schemeClr val="tx1"/>
                </a:solidFill>
              </a:rPr>
              <a:t>plan and design</a:t>
            </a:r>
            <a:r>
              <a:rPr lang="en-US" sz="2800" b="0" dirty="0" smtClean="0">
                <a:solidFill>
                  <a:schemeClr val="tx1"/>
                </a:solidFill>
              </a:rPr>
              <a:t> a holistic, community-based, coordinated </a:t>
            </a:r>
            <a:r>
              <a:rPr lang="en-US" sz="2800" b="0" u="sng" dirty="0" smtClean="0">
                <a:solidFill>
                  <a:schemeClr val="tx1"/>
                </a:solidFill>
              </a:rPr>
              <a:t>system of care approach</a:t>
            </a:r>
            <a:r>
              <a:rPr lang="en-US" sz="2800" b="0" dirty="0" smtClean="0">
                <a:solidFill>
                  <a:schemeClr val="tx1"/>
                </a:solidFill>
              </a:rPr>
              <a:t> to support </a:t>
            </a:r>
            <a:r>
              <a:rPr lang="en-US" sz="2800" b="0" u="sng" dirty="0" smtClean="0">
                <a:solidFill>
                  <a:schemeClr val="tx1"/>
                </a:solidFill>
              </a:rPr>
              <a:t>mental health and wellness</a:t>
            </a:r>
            <a:r>
              <a:rPr lang="en-US" sz="2800" b="0" dirty="0" smtClean="0">
                <a:solidFill>
                  <a:schemeClr val="tx1"/>
                </a:solidFill>
              </a:rPr>
              <a:t> for children, youth, and families. </a:t>
            </a:r>
            <a:endParaRPr lang="en-US" sz="3000" b="0" dirty="0" smtClean="0"/>
          </a:p>
          <a:p>
            <a:pPr>
              <a:lnSpc>
                <a:spcPct val="90000"/>
              </a:lnSpc>
              <a:defRPr/>
            </a:pPr>
            <a:r>
              <a:rPr lang="en-US" sz="3000" b="0" dirty="0" smtClean="0"/>
              <a:t>…</a:t>
            </a:r>
            <a:r>
              <a:rPr lang="en-US" sz="2800" b="0" u="sng" dirty="0" smtClean="0">
                <a:solidFill>
                  <a:schemeClr val="tx1"/>
                </a:solidFill>
              </a:rPr>
              <a:t>increase the capacity and effectiveness </a:t>
            </a:r>
            <a:r>
              <a:rPr lang="en-US" sz="2800" b="0" dirty="0" smtClean="0">
                <a:solidFill>
                  <a:schemeClr val="tx1"/>
                </a:solidFill>
              </a:rPr>
              <a:t>of mental health systems </a:t>
            </a:r>
            <a:endParaRPr lang="en-US" sz="3000" b="0" dirty="0" smtClean="0"/>
          </a:p>
          <a:p>
            <a:pPr>
              <a:lnSpc>
                <a:spcPct val="90000"/>
              </a:lnSpc>
              <a:defRPr/>
            </a:pPr>
            <a:r>
              <a:rPr lang="en-US" sz="3000" b="0" dirty="0" smtClean="0"/>
              <a:t>…</a:t>
            </a:r>
            <a:r>
              <a:rPr lang="en-US" sz="2800" b="0" dirty="0" smtClean="0">
                <a:solidFill>
                  <a:schemeClr val="tx1"/>
                </a:solidFill>
              </a:rPr>
              <a:t>focus on the need to </a:t>
            </a:r>
            <a:r>
              <a:rPr lang="en-US" sz="2800" b="0" u="sng" dirty="0" smtClean="0">
                <a:solidFill>
                  <a:schemeClr val="tx1"/>
                </a:solidFill>
              </a:rPr>
              <a:t>reduce the gap</a:t>
            </a:r>
            <a:r>
              <a:rPr lang="en-US" sz="2800" b="0" dirty="0" smtClean="0">
                <a:solidFill>
                  <a:schemeClr val="tx1"/>
                </a:solidFill>
              </a:rPr>
              <a:t> between the </a:t>
            </a:r>
            <a:r>
              <a:rPr lang="en-US" sz="2800" b="0" u="sng" dirty="0" smtClean="0">
                <a:solidFill>
                  <a:schemeClr val="tx1"/>
                </a:solidFill>
              </a:rPr>
              <a:t>need</a:t>
            </a:r>
            <a:r>
              <a:rPr lang="en-US" sz="2800" b="0" dirty="0" smtClean="0">
                <a:solidFill>
                  <a:schemeClr val="tx1"/>
                </a:solidFill>
              </a:rPr>
              <a:t> for mental health services and the </a:t>
            </a:r>
            <a:r>
              <a:rPr lang="en-US" sz="2800" b="0" u="sng" dirty="0" smtClean="0">
                <a:solidFill>
                  <a:schemeClr val="tx1"/>
                </a:solidFill>
              </a:rPr>
              <a:t>availability</a:t>
            </a:r>
            <a:r>
              <a:rPr lang="en-US" sz="2800" b="0" dirty="0" smtClean="0">
                <a:solidFill>
                  <a:schemeClr val="tx1"/>
                </a:solidFill>
              </a:rPr>
              <a:t> and </a:t>
            </a:r>
            <a:r>
              <a:rPr lang="en-US" sz="2800" b="0" u="sng" dirty="0" smtClean="0">
                <a:solidFill>
                  <a:schemeClr val="tx1"/>
                </a:solidFill>
              </a:rPr>
              <a:t>coordination</a:t>
            </a:r>
            <a:r>
              <a:rPr lang="en-US" sz="2800" b="0" dirty="0" smtClean="0">
                <a:solidFill>
                  <a:schemeClr val="tx1"/>
                </a:solidFill>
              </a:rPr>
              <a:t> of mental health, substance use, and co-occurring disorders in AI/AN communities for children, youth, and young adults from </a:t>
            </a:r>
            <a:r>
              <a:rPr lang="en-US" sz="2800" b="0" u="sng" dirty="0" smtClean="0">
                <a:solidFill>
                  <a:schemeClr val="tx1"/>
                </a:solidFill>
              </a:rPr>
              <a:t>birth through age 25 </a:t>
            </a:r>
            <a:r>
              <a:rPr lang="en-US" sz="2800" b="0" dirty="0" smtClean="0">
                <a:solidFill>
                  <a:schemeClr val="tx1"/>
                </a:solidFill>
              </a:rPr>
              <a:t>and their families. </a:t>
            </a:r>
            <a:endParaRPr lang="en-US" sz="3000" b="0" dirty="0" smtClean="0"/>
          </a:p>
          <a:p>
            <a:pPr>
              <a:lnSpc>
                <a:spcPct val="90000"/>
              </a:lnSpc>
              <a:defRPr/>
            </a:pPr>
            <a:endParaRPr lang="en-US" sz="3000" dirty="0" smtClean="0"/>
          </a:p>
          <a:p>
            <a:pPr>
              <a:lnSpc>
                <a:spcPct val="90000"/>
              </a:lnSpc>
              <a:defRPr/>
            </a:pPr>
            <a:endParaRPr lang="en-US" sz="3000" dirty="0" smtClean="0"/>
          </a:p>
          <a:p>
            <a:pPr>
              <a:lnSpc>
                <a:spcPct val="90000"/>
              </a:lnSpc>
              <a:defRPr/>
            </a:pPr>
            <a:endParaRPr lang="en-US" sz="3000" dirty="0" smtClean="0"/>
          </a:p>
        </p:txBody>
      </p:sp>
    </p:spTree>
    <p:extLst>
      <p:ext uri="{BB962C8B-B14F-4D97-AF65-F5344CB8AC3E}">
        <p14:creationId xmlns:p14="http://schemas.microsoft.com/office/powerpoint/2010/main" val="3808725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lstStyle/>
          <a:p>
            <a:r>
              <a:rPr lang="en-US" b="1" dirty="0" smtClean="0"/>
              <a:t>The Drivers</a:t>
            </a:r>
            <a:endParaRPr lang="en-US" b="1" dirty="0"/>
          </a:p>
        </p:txBody>
      </p:sp>
      <p:sp>
        <p:nvSpPr>
          <p:cNvPr id="3" name="Content Placeholder 2"/>
          <p:cNvSpPr>
            <a:spLocks noGrp="1"/>
          </p:cNvSpPr>
          <p:nvPr>
            <p:ph sz="half" idx="1"/>
          </p:nvPr>
        </p:nvSpPr>
        <p:spPr>
          <a:xfrm>
            <a:off x="228600" y="1524000"/>
            <a:ext cx="8763000" cy="4648200"/>
          </a:xfrm>
        </p:spPr>
        <p:txBody>
          <a:bodyPr/>
          <a:lstStyle/>
          <a:p>
            <a:r>
              <a:rPr lang="en-US" dirty="0" smtClean="0"/>
              <a:t>Tribal leaders gave impetus to the National TBHA</a:t>
            </a:r>
          </a:p>
          <a:p>
            <a:pPr lvl="1"/>
            <a:r>
              <a:rPr lang="en-US" dirty="0" smtClean="0"/>
              <a:t>SAMHSA’s Tribal Technical Advisory Committee discussions led to concept for TBHA</a:t>
            </a:r>
          </a:p>
          <a:p>
            <a:pPr lvl="1"/>
            <a:r>
              <a:rPr lang="en-US" dirty="0" smtClean="0"/>
              <a:t>Broader tribal leader call for coordination and collaboration to break silos and “work differently”</a:t>
            </a:r>
          </a:p>
          <a:p>
            <a:r>
              <a:rPr lang="en-US" dirty="0" smtClean="0"/>
              <a:t>High </a:t>
            </a:r>
            <a:r>
              <a:rPr lang="en-US" dirty="0"/>
              <a:t>rates of behavioral health problems among American Indian and Alaska Native </a:t>
            </a:r>
            <a:r>
              <a:rPr lang="en-US" dirty="0" smtClean="0"/>
              <a:t>people</a:t>
            </a:r>
          </a:p>
          <a:p>
            <a:r>
              <a:rPr lang="en-US" dirty="0" smtClean="0"/>
              <a:t>Behavioral </a:t>
            </a:r>
            <a:r>
              <a:rPr lang="en-US" dirty="0"/>
              <a:t>health issues are not </a:t>
            </a:r>
            <a:r>
              <a:rPr lang="en-US" dirty="0" smtClean="0"/>
              <a:t>isolated—there are correlations with </a:t>
            </a:r>
            <a:r>
              <a:rPr lang="en-US" dirty="0"/>
              <a:t>physical </a:t>
            </a:r>
            <a:r>
              <a:rPr lang="en-US" dirty="0" smtClean="0"/>
              <a:t>health and social and economic </a:t>
            </a:r>
            <a:r>
              <a:rPr lang="en-US" dirty="0"/>
              <a:t>conditions </a:t>
            </a:r>
            <a:r>
              <a:rPr lang="en-US" dirty="0" smtClean="0"/>
              <a:t>that require </a:t>
            </a:r>
            <a:r>
              <a:rPr lang="en-US" dirty="0"/>
              <a:t>a more </a:t>
            </a:r>
            <a:r>
              <a:rPr lang="en-US" dirty="0" smtClean="0"/>
              <a:t>collective/collaborative approach</a:t>
            </a:r>
          </a:p>
        </p:txBody>
      </p:sp>
    </p:spTree>
    <p:extLst>
      <p:ext uri="{BB962C8B-B14F-4D97-AF65-F5344CB8AC3E}">
        <p14:creationId xmlns:p14="http://schemas.microsoft.com/office/powerpoint/2010/main" val="35616362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Circles of Care VI Goals  (cont’d)</a:t>
            </a:r>
            <a:endParaRPr lang="en-US" b="1" dirty="0"/>
          </a:p>
        </p:txBody>
      </p:sp>
      <p:sp>
        <p:nvSpPr>
          <p:cNvPr id="4" name="Content Placeholder 2"/>
          <p:cNvSpPr>
            <a:spLocks noGrp="1"/>
          </p:cNvSpPr>
          <p:nvPr>
            <p:ph idx="1"/>
          </p:nvPr>
        </p:nvSpPr>
        <p:spPr/>
        <p:txBody>
          <a:bodyPr>
            <a:normAutofit lnSpcReduction="10000"/>
          </a:bodyPr>
          <a:lstStyle/>
          <a:p>
            <a:pPr>
              <a:lnSpc>
                <a:spcPct val="90000"/>
              </a:lnSpc>
              <a:defRPr/>
            </a:pPr>
            <a:r>
              <a:rPr lang="en-US" sz="2700" b="0" dirty="0" smtClean="0"/>
              <a:t>…</a:t>
            </a:r>
            <a:r>
              <a:rPr lang="en-US" sz="2600" b="0" dirty="0" smtClean="0"/>
              <a:t>draws on the </a:t>
            </a:r>
            <a:r>
              <a:rPr lang="en-US" sz="2600" b="0" u="sng" dirty="0" smtClean="0"/>
              <a:t>system of care</a:t>
            </a:r>
            <a:r>
              <a:rPr lang="en-US" sz="2600" b="0" dirty="0" smtClean="0"/>
              <a:t> philosophy and principles…</a:t>
            </a:r>
          </a:p>
          <a:p>
            <a:pPr>
              <a:lnSpc>
                <a:spcPct val="90000"/>
              </a:lnSpc>
              <a:defRPr/>
            </a:pPr>
            <a:r>
              <a:rPr lang="en-US" sz="2600" b="0" dirty="0" smtClean="0"/>
              <a:t>…a system of care is defined as a coordinated network  of </a:t>
            </a:r>
            <a:r>
              <a:rPr lang="en-US" sz="2600" b="0" u="sng" dirty="0" smtClean="0"/>
              <a:t>community-based services and supports</a:t>
            </a:r>
            <a:r>
              <a:rPr lang="en-US" sz="2600" b="0" dirty="0" smtClean="0"/>
              <a:t> that are organized to meet the challenges of children and youth with mental health needs and their families.</a:t>
            </a:r>
          </a:p>
          <a:p>
            <a:pPr>
              <a:lnSpc>
                <a:spcPct val="90000"/>
              </a:lnSpc>
              <a:defRPr/>
            </a:pPr>
            <a:r>
              <a:rPr lang="en-US" sz="2600" b="0" dirty="0" smtClean="0"/>
              <a:t>…</a:t>
            </a:r>
            <a:r>
              <a:rPr lang="en-US" sz="2600" b="0" u="sng" dirty="0" smtClean="0"/>
              <a:t>families and youth work in partnership </a:t>
            </a:r>
            <a:r>
              <a:rPr lang="en-US" sz="2600" b="0" dirty="0" smtClean="0"/>
              <a:t>with public and private organizations to design mental health services and supports that build on the </a:t>
            </a:r>
            <a:r>
              <a:rPr lang="en-US" sz="2600" b="0" u="sng" dirty="0" smtClean="0"/>
              <a:t>strengths</a:t>
            </a:r>
            <a:r>
              <a:rPr lang="en-US" sz="2600" b="0" dirty="0" smtClean="0"/>
              <a:t> of individuals and address each person’s </a:t>
            </a:r>
            <a:r>
              <a:rPr lang="en-US" sz="2600" b="0" u="sng" dirty="0" smtClean="0"/>
              <a:t>cultural and linguistic needs</a:t>
            </a:r>
            <a:r>
              <a:rPr lang="en-US" sz="2600" b="0" dirty="0" smtClean="0"/>
              <a:t>.</a:t>
            </a:r>
          </a:p>
        </p:txBody>
      </p:sp>
    </p:spTree>
    <p:extLst>
      <p:ext uri="{BB962C8B-B14F-4D97-AF65-F5344CB8AC3E}">
        <p14:creationId xmlns:p14="http://schemas.microsoft.com/office/powerpoint/2010/main" val="1279426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2286000"/>
            <a:ext cx="7164106" cy="2524265"/>
          </a:xfrm>
          <a:prstGeom prst="rect">
            <a:avLst/>
          </a:prstGeom>
        </p:spPr>
      </p:pic>
    </p:spTree>
    <p:extLst>
      <p:ext uri="{BB962C8B-B14F-4D97-AF65-F5344CB8AC3E}">
        <p14:creationId xmlns:p14="http://schemas.microsoft.com/office/powerpoint/2010/main" val="2623400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idx="4294967295"/>
          </p:nvPr>
        </p:nvSpPr>
        <p:spPr/>
        <p:txBody>
          <a:bodyPr/>
          <a:lstStyle/>
          <a:p>
            <a:r>
              <a:rPr lang="en-US" b="1" dirty="0" smtClean="0"/>
              <a:t>Purpose</a:t>
            </a:r>
          </a:p>
        </p:txBody>
      </p:sp>
      <p:sp>
        <p:nvSpPr>
          <p:cNvPr id="3" name="Content Placeholder 2"/>
          <p:cNvSpPr>
            <a:spLocks noGrp="1"/>
          </p:cNvSpPr>
          <p:nvPr>
            <p:ph idx="4294967295"/>
          </p:nvPr>
        </p:nvSpPr>
        <p:spPr/>
        <p:txBody>
          <a:bodyPr>
            <a:normAutofit/>
          </a:bodyPr>
          <a:lstStyle/>
          <a:p>
            <a:pPr>
              <a:lnSpc>
                <a:spcPct val="90000"/>
              </a:lnSpc>
              <a:defRPr/>
            </a:pPr>
            <a:r>
              <a:rPr lang="en-US" sz="3000" dirty="0" smtClean="0"/>
              <a:t>…</a:t>
            </a:r>
            <a:r>
              <a:rPr lang="en-US" sz="2800" dirty="0" smtClean="0">
                <a:solidFill>
                  <a:schemeClr val="tx1"/>
                </a:solidFill>
                <a:latin typeface="+mn-lt"/>
                <a:ea typeface="+mn-ea"/>
                <a:cs typeface="+mn-cs"/>
              </a:rPr>
              <a:t>to </a:t>
            </a:r>
            <a:r>
              <a:rPr lang="en-US" sz="2800" u="sng" dirty="0" smtClean="0">
                <a:solidFill>
                  <a:schemeClr val="tx1"/>
                </a:solidFill>
                <a:latin typeface="+mn-lt"/>
                <a:ea typeface="+mn-ea"/>
                <a:cs typeface="+mn-cs"/>
              </a:rPr>
              <a:t>prevent and reduce</a:t>
            </a:r>
            <a:r>
              <a:rPr lang="en-US" sz="2800" dirty="0" smtClean="0">
                <a:solidFill>
                  <a:schemeClr val="tx1"/>
                </a:solidFill>
                <a:latin typeface="+mn-lt"/>
                <a:ea typeface="+mn-ea"/>
                <a:cs typeface="+mn-cs"/>
              </a:rPr>
              <a:t> suicidal behavior and substance abuse among American Indian/Alaska Native young people up to and including age 24.</a:t>
            </a:r>
          </a:p>
          <a:p>
            <a:pPr>
              <a:lnSpc>
                <a:spcPct val="90000"/>
              </a:lnSpc>
              <a:defRPr/>
            </a:pPr>
            <a:r>
              <a:rPr lang="en-US" sz="3000" dirty="0" smtClean="0"/>
              <a:t>…</a:t>
            </a:r>
            <a:r>
              <a:rPr lang="en-US" sz="2800" dirty="0" smtClean="0">
                <a:solidFill>
                  <a:schemeClr val="tx1"/>
                </a:solidFill>
              </a:rPr>
              <a:t>reduce the impact of substance abuse, mental illness and trauma on AI/AN communities through a </a:t>
            </a:r>
            <a:r>
              <a:rPr lang="en-US" sz="2800" u="sng" dirty="0" smtClean="0">
                <a:solidFill>
                  <a:schemeClr val="tx1"/>
                </a:solidFill>
              </a:rPr>
              <a:t>public health approach</a:t>
            </a:r>
            <a:endParaRPr lang="en-US" sz="3000" u="sng" dirty="0" smtClean="0"/>
          </a:p>
          <a:p>
            <a:pPr>
              <a:lnSpc>
                <a:spcPct val="90000"/>
              </a:lnSpc>
              <a:defRPr/>
            </a:pPr>
            <a:r>
              <a:rPr lang="en-US" sz="3000" dirty="0" smtClean="0"/>
              <a:t>…</a:t>
            </a:r>
            <a:r>
              <a:rPr lang="en-US" sz="2800" dirty="0" smtClean="0">
                <a:solidFill>
                  <a:schemeClr val="tx1"/>
                </a:solidFill>
                <a:latin typeface="+mn-lt"/>
                <a:ea typeface="+mn-ea"/>
                <a:cs typeface="+mn-cs"/>
              </a:rPr>
              <a:t>allow AI/AN communities to </a:t>
            </a:r>
            <a:r>
              <a:rPr lang="en-US" sz="2800" u="sng" dirty="0" smtClean="0">
                <a:solidFill>
                  <a:schemeClr val="tx1"/>
                </a:solidFill>
                <a:latin typeface="+mn-lt"/>
                <a:ea typeface="+mn-ea"/>
                <a:cs typeface="+mn-cs"/>
              </a:rPr>
              <a:t>support youth and young adults</a:t>
            </a:r>
            <a:r>
              <a:rPr lang="en-US" sz="2800" dirty="0" smtClean="0">
                <a:solidFill>
                  <a:schemeClr val="tx1"/>
                </a:solidFill>
                <a:latin typeface="+mn-lt"/>
                <a:ea typeface="+mn-ea"/>
                <a:cs typeface="+mn-cs"/>
              </a:rPr>
              <a:t> as they </a:t>
            </a:r>
            <a:r>
              <a:rPr lang="en-US" sz="2800" u="sng" dirty="0" smtClean="0">
                <a:solidFill>
                  <a:schemeClr val="tx1"/>
                </a:solidFill>
                <a:latin typeface="+mn-lt"/>
                <a:ea typeface="+mn-ea"/>
                <a:cs typeface="+mn-cs"/>
              </a:rPr>
              <a:t>transition into adulthood </a:t>
            </a:r>
            <a:r>
              <a:rPr lang="en-US" sz="2800" dirty="0" smtClean="0">
                <a:solidFill>
                  <a:schemeClr val="tx1"/>
                </a:solidFill>
                <a:latin typeface="+mn-lt"/>
                <a:ea typeface="+mn-ea"/>
                <a:cs typeface="+mn-cs"/>
              </a:rPr>
              <a:t>by facilitating </a:t>
            </a:r>
            <a:r>
              <a:rPr lang="en-US" sz="2800" u="sng" dirty="0" smtClean="0">
                <a:solidFill>
                  <a:schemeClr val="tx1"/>
                </a:solidFill>
                <a:latin typeface="+mn-lt"/>
                <a:ea typeface="+mn-ea"/>
                <a:cs typeface="+mn-cs"/>
              </a:rPr>
              <a:t>collaboration among agencies</a:t>
            </a:r>
            <a:r>
              <a:rPr lang="en-US" sz="2800" dirty="0" smtClean="0">
                <a:solidFill>
                  <a:schemeClr val="tx1"/>
                </a:solidFill>
                <a:latin typeface="+mn-lt"/>
                <a:ea typeface="+mn-ea"/>
                <a:cs typeface="+mn-cs"/>
              </a:rPr>
              <a:t>.</a:t>
            </a:r>
            <a:endParaRPr lang="en-US" sz="3000" dirty="0" smtClean="0"/>
          </a:p>
          <a:p>
            <a:pPr>
              <a:lnSpc>
                <a:spcPct val="90000"/>
              </a:lnSpc>
              <a:defRPr/>
            </a:pPr>
            <a:endParaRPr lang="en-US" sz="3000" dirty="0" smtClean="0"/>
          </a:p>
          <a:p>
            <a:pPr>
              <a:lnSpc>
                <a:spcPct val="90000"/>
              </a:lnSpc>
              <a:defRPr/>
            </a:pPr>
            <a:endParaRPr lang="en-US" sz="3000" dirty="0" smtClean="0"/>
          </a:p>
          <a:p>
            <a:pPr>
              <a:lnSpc>
                <a:spcPct val="90000"/>
              </a:lnSpc>
              <a:defRPr/>
            </a:pPr>
            <a:endParaRPr lang="en-US" sz="3000" dirty="0" smtClean="0"/>
          </a:p>
        </p:txBody>
      </p:sp>
    </p:spTree>
    <p:extLst>
      <p:ext uri="{BB962C8B-B14F-4D97-AF65-F5344CB8AC3E}">
        <p14:creationId xmlns:p14="http://schemas.microsoft.com/office/powerpoint/2010/main" val="8505584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p:cNvSpPr>
          <p:nvPr>
            <p:ph type="title"/>
          </p:nvPr>
        </p:nvSpPr>
        <p:spPr>
          <a:xfrm>
            <a:off x="457200" y="152400"/>
            <a:ext cx="8229600" cy="1020762"/>
          </a:xfrm>
        </p:spPr>
        <p:txBody>
          <a:bodyPr/>
          <a:lstStyle/>
          <a:p>
            <a:r>
              <a:rPr lang="en-US" b="1" i="1" dirty="0" smtClean="0"/>
              <a:t>Background Note:</a:t>
            </a:r>
            <a:br>
              <a:rPr lang="en-US" b="1" i="1" dirty="0" smtClean="0"/>
            </a:br>
            <a:r>
              <a:rPr lang="en-US" b="1" i="1" dirty="0" smtClean="0"/>
              <a:t>Native Connections Principles</a:t>
            </a:r>
          </a:p>
        </p:txBody>
      </p:sp>
      <p:sp>
        <p:nvSpPr>
          <p:cNvPr id="31747" name="Rectangle 6"/>
          <p:cNvSpPr>
            <a:spLocks noGrp="1"/>
          </p:cNvSpPr>
          <p:nvPr>
            <p:ph type="body" idx="1"/>
          </p:nvPr>
        </p:nvSpPr>
        <p:spPr>
          <a:xfrm>
            <a:off x="457200" y="1600200"/>
            <a:ext cx="8229600" cy="4876800"/>
          </a:xfrm>
        </p:spPr>
        <p:txBody>
          <a:bodyPr/>
          <a:lstStyle/>
          <a:p>
            <a:pPr>
              <a:lnSpc>
                <a:spcPct val="90000"/>
              </a:lnSpc>
            </a:pPr>
            <a:r>
              <a:rPr lang="en-US" i="1" dirty="0" smtClean="0"/>
              <a:t>Community Involvement and Feedback</a:t>
            </a:r>
          </a:p>
          <a:p>
            <a:pPr>
              <a:lnSpc>
                <a:spcPct val="90000"/>
              </a:lnSpc>
            </a:pPr>
            <a:r>
              <a:rPr lang="en-US" i="1" dirty="0" smtClean="0"/>
              <a:t>Strengths-Based</a:t>
            </a:r>
          </a:p>
          <a:p>
            <a:pPr>
              <a:lnSpc>
                <a:spcPct val="90000"/>
              </a:lnSpc>
            </a:pPr>
            <a:r>
              <a:rPr lang="en-US" i="1" dirty="0" smtClean="0"/>
              <a:t>Grounded in Community Readiness</a:t>
            </a:r>
          </a:p>
          <a:p>
            <a:pPr>
              <a:lnSpc>
                <a:spcPct val="90000"/>
              </a:lnSpc>
            </a:pPr>
            <a:r>
              <a:rPr lang="en-US" i="1" dirty="0" smtClean="0"/>
              <a:t>Identify the Gaps, Pilot Solutions</a:t>
            </a:r>
          </a:p>
          <a:p>
            <a:pPr>
              <a:lnSpc>
                <a:spcPct val="90000"/>
              </a:lnSpc>
            </a:pPr>
            <a:r>
              <a:rPr lang="en-US" i="1" dirty="0" smtClean="0"/>
              <a:t>Lead Coordination Across the Agencies</a:t>
            </a:r>
          </a:p>
          <a:p>
            <a:pPr>
              <a:lnSpc>
                <a:spcPct val="90000"/>
              </a:lnSpc>
            </a:pPr>
            <a:r>
              <a:rPr lang="en-US" i="1" dirty="0" smtClean="0"/>
              <a:t>Foster Relationships</a:t>
            </a:r>
          </a:p>
          <a:p>
            <a:pPr>
              <a:lnSpc>
                <a:spcPct val="90000"/>
              </a:lnSpc>
            </a:pPr>
            <a:r>
              <a:rPr lang="en-US" i="1" dirty="0" smtClean="0"/>
              <a:t>Innovation in Serving AI/AN Youth</a:t>
            </a:r>
          </a:p>
          <a:p>
            <a:pPr>
              <a:lnSpc>
                <a:spcPct val="90000"/>
              </a:lnSpc>
            </a:pPr>
            <a:r>
              <a:rPr lang="en-US" i="1" dirty="0" smtClean="0"/>
              <a:t>Supported by AI/AN Technical Assistance</a:t>
            </a:r>
          </a:p>
          <a:p>
            <a:pPr>
              <a:lnSpc>
                <a:spcPct val="90000"/>
              </a:lnSpc>
            </a:pPr>
            <a:r>
              <a:rPr lang="en-US" i="1" dirty="0" smtClean="0"/>
              <a:t>Evaluated for Effectiveness in Saving Lives</a:t>
            </a:r>
          </a:p>
        </p:txBody>
      </p:sp>
    </p:spTree>
    <p:extLst>
      <p:ext uri="{BB962C8B-B14F-4D97-AF65-F5344CB8AC3E}">
        <p14:creationId xmlns:p14="http://schemas.microsoft.com/office/powerpoint/2010/main" val="30974380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New Native Connections Awards</a:t>
            </a:r>
            <a:endParaRPr lang="en-US" b="1" dirty="0"/>
          </a:p>
        </p:txBody>
      </p:sp>
      <p:sp>
        <p:nvSpPr>
          <p:cNvPr id="3" name="Content Placeholder 2"/>
          <p:cNvSpPr>
            <a:spLocks noGrp="1"/>
          </p:cNvSpPr>
          <p:nvPr>
            <p:ph idx="1"/>
          </p:nvPr>
        </p:nvSpPr>
        <p:spPr/>
        <p:txBody>
          <a:bodyPr/>
          <a:lstStyle/>
          <a:p>
            <a:pPr marL="0" indent="0">
              <a:buNone/>
            </a:pPr>
            <a:r>
              <a:rPr lang="en-US" b="1" dirty="0"/>
              <a:t>10</a:t>
            </a:r>
            <a:r>
              <a:rPr lang="en-US" dirty="0"/>
              <a:t> new grants to Washington Tribes and Tribal </a:t>
            </a:r>
            <a:r>
              <a:rPr lang="en-US" dirty="0" smtClean="0"/>
              <a:t>Organizations</a:t>
            </a:r>
          </a:p>
          <a:p>
            <a:pPr marL="0" indent="0">
              <a:buNone/>
            </a:pPr>
            <a:r>
              <a:rPr lang="en-US" b="1" dirty="0" smtClean="0"/>
              <a:t>2</a:t>
            </a:r>
            <a:r>
              <a:rPr lang="en-US" dirty="0" smtClean="0"/>
              <a:t> new grants to Oregon Tribes</a:t>
            </a:r>
            <a:endParaRPr lang="en-US" b="1" dirty="0"/>
          </a:p>
          <a:p>
            <a:pPr marL="0" indent="0">
              <a:buNone/>
            </a:pPr>
            <a:r>
              <a:rPr lang="en-US" b="1" dirty="0"/>
              <a:t>26</a:t>
            </a:r>
            <a:r>
              <a:rPr lang="en-US" dirty="0"/>
              <a:t> total new Native Connections Grants in Region </a:t>
            </a:r>
            <a:r>
              <a:rPr lang="en-US" dirty="0" smtClean="0"/>
              <a:t>X  (includes grant awards to Alaska Native Tribal Organizations)</a:t>
            </a:r>
            <a:endParaRPr lang="en-US" dirty="0"/>
          </a:p>
          <a:p>
            <a:endParaRPr lang="en-US" dirty="0"/>
          </a:p>
        </p:txBody>
      </p:sp>
    </p:spTree>
    <p:extLst>
      <p:ext uri="{BB962C8B-B14F-4D97-AF65-F5344CB8AC3E}">
        <p14:creationId xmlns:p14="http://schemas.microsoft.com/office/powerpoint/2010/main" val="3770414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latin typeface="Calibri" panose="020F0502020204030204" pitchFamily="34" charset="0"/>
              </a:rPr>
              <a:t>SAMHSA Funding Opportunities</a:t>
            </a:r>
            <a:endParaRPr lang="en-US" sz="4400" b="1" dirty="0">
              <a:latin typeface="Calibri" panose="020F0502020204030204" pitchFamily="34" charset="0"/>
            </a:endParaRPr>
          </a:p>
        </p:txBody>
      </p:sp>
      <p:sp>
        <p:nvSpPr>
          <p:cNvPr id="3" name="Content Placeholder 2"/>
          <p:cNvSpPr>
            <a:spLocks noGrp="1"/>
          </p:cNvSpPr>
          <p:nvPr>
            <p:ph idx="1"/>
          </p:nvPr>
        </p:nvSpPr>
        <p:spPr/>
        <p:txBody>
          <a:bodyPr/>
          <a:lstStyle/>
          <a:p>
            <a:r>
              <a:rPr lang="en-US" dirty="0" smtClean="0"/>
              <a:t>Visit the SAMHSA website:</a:t>
            </a:r>
          </a:p>
          <a:p>
            <a:pPr marL="0" indent="0">
              <a:buNone/>
            </a:pPr>
            <a:r>
              <a:rPr lang="en-US" dirty="0">
                <a:hlinkClick r:id="rId2"/>
              </a:rPr>
              <a:t>http://www.samhsa.gov</a:t>
            </a:r>
            <a:r>
              <a:rPr lang="en-US" dirty="0" smtClean="0">
                <a:hlinkClick r:id="rId2"/>
              </a:rPr>
              <a:t>/</a:t>
            </a:r>
            <a:r>
              <a:rPr lang="en-US" dirty="0" smtClean="0"/>
              <a:t> </a:t>
            </a:r>
          </a:p>
          <a:p>
            <a:r>
              <a:rPr lang="en-US" dirty="0" smtClean="0"/>
              <a:t>Click  on the “Grants” tab at top of homepage.</a:t>
            </a:r>
          </a:p>
          <a:p>
            <a:r>
              <a:rPr lang="en-US" dirty="0" smtClean="0"/>
              <a:t>Then click on “Fiscal Year 2016 Grant Announcements</a:t>
            </a:r>
          </a:p>
          <a:p>
            <a:r>
              <a:rPr lang="en-US" sz="4000" dirty="0" smtClean="0">
                <a:latin typeface="Calibri" panose="020F0502020204030204" pitchFamily="34" charset="0"/>
              </a:rPr>
              <a:t>View individual announcements</a:t>
            </a:r>
            <a:endParaRPr lang="en-US" sz="4000" dirty="0">
              <a:latin typeface="Calibri" panose="020F0502020204030204" pitchFamily="34" charset="0"/>
            </a:endParaRPr>
          </a:p>
        </p:txBody>
      </p:sp>
    </p:spTree>
    <p:extLst>
      <p:ext uri="{BB962C8B-B14F-4D97-AF65-F5344CB8AC3E}">
        <p14:creationId xmlns:p14="http://schemas.microsoft.com/office/powerpoint/2010/main" val="6073037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b="1" dirty="0"/>
              <a:t> </a:t>
            </a:r>
            <a:r>
              <a:rPr lang="en-US" dirty="0"/>
              <a:t/>
            </a:r>
            <a:br>
              <a:rPr lang="en-US" dirty="0"/>
            </a:br>
            <a:r>
              <a:rPr lang="en-US" b="1" dirty="0"/>
              <a:t>Applications Due Soon! </a:t>
            </a:r>
            <a:r>
              <a:rPr lang="en-US" dirty="0"/>
              <a:t/>
            </a:r>
            <a:br>
              <a:rPr lang="en-US" dirty="0"/>
            </a:b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83058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8521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Changes in Application Process</a:t>
            </a:r>
            <a:endParaRPr lang="en-US" b="1" dirty="0"/>
          </a:p>
        </p:txBody>
      </p:sp>
      <p:sp>
        <p:nvSpPr>
          <p:cNvPr id="3" name="Content Placeholder 2"/>
          <p:cNvSpPr>
            <a:spLocks noGrp="1"/>
          </p:cNvSpPr>
          <p:nvPr>
            <p:ph idx="1"/>
          </p:nvPr>
        </p:nvSpPr>
        <p:spPr>
          <a:xfrm>
            <a:off x="457200" y="1295400"/>
            <a:ext cx="8229600" cy="4830763"/>
          </a:xfrm>
        </p:spPr>
        <p:txBody>
          <a:bodyPr/>
          <a:lstStyle/>
          <a:p>
            <a:r>
              <a:rPr lang="en-US" sz="2400" dirty="0"/>
              <a:t>IMPORTANT: SAMHSA is transitioning to the National Institutes of Health (NIH)'s electronic Research Administration (</a:t>
            </a:r>
            <a:r>
              <a:rPr lang="en-US" sz="2400" dirty="0" err="1"/>
              <a:t>eRA</a:t>
            </a:r>
            <a:r>
              <a:rPr lang="en-US" sz="2400" dirty="0"/>
              <a:t>) grants system. Due to this transition, SAMHSA has made changes to the application registration, submission, and formatting requirements for all FOAs. All applicants must register with NIH's </a:t>
            </a:r>
            <a:r>
              <a:rPr lang="en-US" sz="2400" dirty="0" err="1"/>
              <a:t>eRA</a:t>
            </a:r>
            <a:r>
              <a:rPr lang="en-US" sz="2400" dirty="0"/>
              <a:t> Commons in order to submit an application. Applicants also must register with the System for Award Management (SAM) and Grants.gov (see PART II: Section I-1 and Section II-1 for all registration requirements</a:t>
            </a:r>
            <a:r>
              <a:rPr lang="en-US" sz="2400" dirty="0" smtClean="0"/>
              <a:t>).</a:t>
            </a:r>
            <a:endParaRPr lang="en-US" sz="2400" dirty="0"/>
          </a:p>
          <a:p>
            <a:r>
              <a:rPr lang="en-US" sz="2000" dirty="0"/>
              <a:t>Due to the new registration and application requirements, it is strongly recommended that applicants start the registration process six (6) weeks in advance of the application due date.</a:t>
            </a:r>
          </a:p>
          <a:p>
            <a:endParaRPr lang="en-US" dirty="0"/>
          </a:p>
        </p:txBody>
      </p:sp>
    </p:spTree>
    <p:extLst>
      <p:ext uri="{BB962C8B-B14F-4D97-AF65-F5344CB8AC3E}">
        <p14:creationId xmlns:p14="http://schemas.microsoft.com/office/powerpoint/2010/main" val="17555284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533400" y="76201"/>
            <a:ext cx="8229600" cy="1020763"/>
          </a:xfrm>
        </p:spPr>
        <p:txBody>
          <a:bodyPr/>
          <a:lstStyle/>
          <a:p>
            <a:r>
              <a:rPr lang="en-US" altLang="en-US" b="1" dirty="0" smtClean="0"/>
              <a:t>SAMHSA Store</a:t>
            </a:r>
            <a:r>
              <a:rPr lang="en-US" altLang="en-US" dirty="0" smtClean="0"/>
              <a:t/>
            </a:r>
            <a:br>
              <a:rPr lang="en-US" altLang="en-US" dirty="0" smtClean="0"/>
            </a:br>
            <a:r>
              <a:rPr lang="en-US" altLang="en-US" dirty="0" smtClean="0">
                <a:hlinkClick r:id="rId3"/>
              </a:rPr>
              <a:t>www.store.samhsa.gov</a:t>
            </a:r>
            <a:r>
              <a:rPr lang="en-US" altLang="en-US" dirty="0" smtClean="0"/>
              <a:t> </a:t>
            </a:r>
          </a:p>
        </p:txBody>
      </p:sp>
      <p:pic>
        <p:nvPicPr>
          <p:cNvPr id="48131" name="Picture 7" descr="Tips for Talking With and Helping Children and Youth Cope After a Disaster or Traumatic Event: A Guide for Parents, Caregivers, and Teach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0" y="1828800"/>
            <a:ext cx="32385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9" descr="Abstract colors in a jaded pattern with straight lines, with TIP 57 in large lett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4" y="1828801"/>
            <a:ext cx="2733675"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11" descr="Strengthening Parenting and Enhancing Child Resilien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63" y="1828800"/>
            <a:ext cx="3238500" cy="421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71910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603915"/>
            <a:ext cx="8229600" cy="492443"/>
          </a:xfrm>
          <a:prstGeom prst="rect">
            <a:avLst/>
          </a:prstGeom>
          <a:noFill/>
          <a:ln w="19050">
            <a:solidFill>
              <a:schemeClr val="accent1"/>
            </a:solidFill>
          </a:ln>
        </p:spPr>
        <p:txBody>
          <a:bodyPr wrap="square" rtlCol="0">
            <a:spAutoFit/>
          </a:bodyPr>
          <a:lstStyle/>
          <a:p>
            <a:pPr algn="ctr"/>
            <a:r>
              <a:rPr lang="en-US" sz="2600" b="1" i="1" dirty="0" smtClean="0">
                <a:solidFill>
                  <a:prstClr val="black"/>
                </a:solidFill>
                <a:cs typeface="Arial" charset="0"/>
              </a:rPr>
              <a:t>Collaboration: Foundation for Success</a:t>
            </a:r>
            <a:endParaRPr lang="en-US" sz="2600" b="1" i="1" dirty="0">
              <a:solidFill>
                <a:prstClr val="black"/>
              </a:solidFill>
              <a:cs typeface="Arial" charset="0"/>
            </a:endParaRPr>
          </a:p>
        </p:txBody>
      </p:sp>
      <p:sp>
        <p:nvSpPr>
          <p:cNvPr id="5" name="TextBox 4"/>
          <p:cNvSpPr txBox="1"/>
          <p:nvPr/>
        </p:nvSpPr>
        <p:spPr>
          <a:xfrm>
            <a:off x="5029200" y="2747664"/>
            <a:ext cx="3810000" cy="2708434"/>
          </a:xfrm>
          <a:prstGeom prst="rect">
            <a:avLst/>
          </a:prstGeom>
          <a:noFill/>
        </p:spPr>
        <p:txBody>
          <a:bodyPr wrap="square" rtlCol="0">
            <a:spAutoFit/>
          </a:bodyPr>
          <a:lstStyle/>
          <a:p>
            <a:r>
              <a:rPr lang="en-US" sz="2000" b="1" dirty="0" smtClean="0">
                <a:solidFill>
                  <a:prstClr val="black"/>
                </a:solidFill>
                <a:latin typeface="Calibri"/>
                <a:cs typeface="Arial" charset="0"/>
              </a:rPr>
              <a:t>Center for </a:t>
            </a:r>
            <a:r>
              <a:rPr lang="en-US" sz="2000" b="1" dirty="0" smtClean="0">
                <a:solidFill>
                  <a:srgbClr val="9BBB59">
                    <a:lumMod val="50000"/>
                  </a:srgbClr>
                </a:solidFill>
                <a:latin typeface="Calibri"/>
                <a:cs typeface="Arial" charset="0"/>
              </a:rPr>
              <a:t>Substance Abuse Prevention</a:t>
            </a:r>
          </a:p>
          <a:p>
            <a:pPr>
              <a:spcBef>
                <a:spcPts val="1200"/>
              </a:spcBef>
            </a:pPr>
            <a:r>
              <a:rPr lang="en-US" sz="2000" b="1" dirty="0" smtClean="0">
                <a:solidFill>
                  <a:prstClr val="black"/>
                </a:solidFill>
                <a:latin typeface="Calibri"/>
                <a:cs typeface="Arial" charset="0"/>
              </a:rPr>
              <a:t>Center for </a:t>
            </a:r>
            <a:r>
              <a:rPr lang="en-US" sz="2000" b="1" dirty="0" smtClean="0">
                <a:solidFill>
                  <a:srgbClr val="1F497D"/>
                </a:solidFill>
                <a:latin typeface="Calibri"/>
                <a:cs typeface="Arial" charset="0"/>
              </a:rPr>
              <a:t>Mental Health Services</a:t>
            </a:r>
          </a:p>
          <a:p>
            <a:pPr>
              <a:spcBef>
                <a:spcPts val="1200"/>
              </a:spcBef>
            </a:pPr>
            <a:r>
              <a:rPr lang="en-US" sz="2000" b="1" dirty="0" smtClean="0">
                <a:solidFill>
                  <a:prstClr val="black"/>
                </a:solidFill>
                <a:latin typeface="Calibri"/>
                <a:cs typeface="Arial" charset="0"/>
              </a:rPr>
              <a:t>Center for </a:t>
            </a:r>
            <a:r>
              <a:rPr lang="en-US" sz="2000" b="1" dirty="0" smtClean="0">
                <a:solidFill>
                  <a:srgbClr val="C0504D">
                    <a:lumMod val="50000"/>
                  </a:srgbClr>
                </a:solidFill>
                <a:latin typeface="Calibri"/>
                <a:cs typeface="Arial" charset="0"/>
              </a:rPr>
              <a:t>Substance Abuse Treatment </a:t>
            </a:r>
          </a:p>
          <a:p>
            <a:pPr>
              <a:spcBef>
                <a:spcPts val="1200"/>
              </a:spcBef>
            </a:pPr>
            <a:r>
              <a:rPr lang="en-US" sz="2000" b="1" dirty="0" smtClean="0">
                <a:solidFill>
                  <a:prstClr val="black"/>
                </a:solidFill>
                <a:latin typeface="Calibri"/>
                <a:cs typeface="Arial" charset="0"/>
              </a:rPr>
              <a:t>Center for </a:t>
            </a:r>
            <a:r>
              <a:rPr lang="en-US" sz="2000" b="1" dirty="0" smtClean="0">
                <a:solidFill>
                  <a:srgbClr val="F79646">
                    <a:lumMod val="50000"/>
                  </a:srgbClr>
                </a:solidFill>
                <a:latin typeface="Calibri"/>
                <a:cs typeface="Arial" charset="0"/>
              </a:rPr>
              <a:t>Behavioral Health Statistics and Quality</a:t>
            </a:r>
            <a:endParaRPr lang="en-US" sz="2000" b="1" dirty="0">
              <a:solidFill>
                <a:srgbClr val="F79646">
                  <a:lumMod val="50000"/>
                </a:srgbClr>
              </a:solidFill>
              <a:latin typeface="Calibri"/>
              <a:cs typeface="Arial" charset="0"/>
            </a:endParaRPr>
          </a:p>
        </p:txBody>
      </p:sp>
      <p:sp>
        <p:nvSpPr>
          <p:cNvPr id="6" name="Rectangle 5"/>
          <p:cNvSpPr/>
          <p:nvPr/>
        </p:nvSpPr>
        <p:spPr>
          <a:xfrm>
            <a:off x="1676404" y="5867406"/>
            <a:ext cx="4470519" cy="584775"/>
          </a:xfrm>
          <a:prstGeom prst="rect">
            <a:avLst/>
          </a:prstGeom>
        </p:spPr>
        <p:txBody>
          <a:bodyPr wrap="none">
            <a:spAutoFit/>
          </a:bodyPr>
          <a:lstStyle/>
          <a:p>
            <a:r>
              <a:rPr lang="en-US" sz="3200" b="1" dirty="0" smtClean="0">
                <a:solidFill>
                  <a:srgbClr val="C0504D">
                    <a:lumMod val="75000"/>
                  </a:srgbClr>
                </a:solidFill>
                <a:latin typeface="Calibri"/>
                <a:cs typeface="Arial" charset="0"/>
                <a:hlinkClick r:id="rId3"/>
              </a:rPr>
              <a:t>http://www.samhsa.gov</a:t>
            </a:r>
            <a:r>
              <a:rPr lang="en-US" sz="3200" b="1" dirty="0" smtClean="0">
                <a:solidFill>
                  <a:srgbClr val="C0504D">
                    <a:lumMod val="75000"/>
                  </a:srgbClr>
                </a:solidFill>
                <a:latin typeface="Calibri"/>
                <a:cs typeface="Arial" charset="0"/>
              </a:rPr>
              <a:t> </a:t>
            </a:r>
            <a:endParaRPr lang="en-US" sz="3200" b="1" dirty="0">
              <a:solidFill>
                <a:srgbClr val="C0504D">
                  <a:lumMod val="75000"/>
                </a:srgbClr>
              </a:solidFill>
              <a:latin typeface="Calibri"/>
              <a:cs typeface="Arial" charset="0"/>
            </a:endParaRPr>
          </a:p>
        </p:txBody>
      </p:sp>
      <p:pic>
        <p:nvPicPr>
          <p:cNvPr id="7" name="Picture 6" descr="Rowing-Team.jpg"/>
          <p:cNvPicPr>
            <a:picLocks noChangeAspect="1"/>
          </p:cNvPicPr>
          <p:nvPr/>
        </p:nvPicPr>
        <p:blipFill>
          <a:blip r:embed="rId4" cstate="print"/>
          <a:stretch>
            <a:fillRect/>
          </a:stretch>
        </p:blipFill>
        <p:spPr>
          <a:xfrm>
            <a:off x="1219200" y="2895600"/>
            <a:ext cx="3429000" cy="2057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19897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lstStyle/>
          <a:p>
            <a:r>
              <a:rPr lang="en-US" b="1" dirty="0" smtClean="0"/>
              <a:t>The Messages</a:t>
            </a:r>
            <a:endParaRPr lang="en-US" b="1" dirty="0"/>
          </a:p>
        </p:txBody>
      </p:sp>
      <p:sp>
        <p:nvSpPr>
          <p:cNvPr id="3" name="Content Placeholder 2"/>
          <p:cNvSpPr>
            <a:spLocks noGrp="1"/>
          </p:cNvSpPr>
          <p:nvPr>
            <p:ph idx="1"/>
          </p:nvPr>
        </p:nvSpPr>
        <p:spPr>
          <a:xfrm>
            <a:off x="344641" y="1447800"/>
            <a:ext cx="8769458" cy="4876800"/>
          </a:xfrm>
        </p:spPr>
        <p:txBody>
          <a:bodyPr/>
          <a:lstStyle/>
          <a:p>
            <a:pPr>
              <a:spcBef>
                <a:spcPts val="0"/>
              </a:spcBef>
            </a:pPr>
            <a:r>
              <a:rPr lang="en-US" dirty="0" smtClean="0"/>
              <a:t>Traumatic events have long-term impacts</a:t>
            </a:r>
          </a:p>
          <a:p>
            <a:pPr lvl="1">
              <a:spcBef>
                <a:spcPts val="0"/>
              </a:spcBef>
            </a:pPr>
            <a:r>
              <a:rPr lang="en-US" i="1" dirty="0" smtClean="0">
                <a:latin typeface="Garamond" pitchFamily="18" charset="0"/>
              </a:rPr>
              <a:t>Need to heal from historical, intergenerational, and other traumas</a:t>
            </a:r>
          </a:p>
          <a:p>
            <a:pPr>
              <a:spcBef>
                <a:spcPts val="0"/>
              </a:spcBef>
            </a:pPr>
            <a:r>
              <a:rPr lang="en-US" dirty="0" smtClean="0"/>
              <a:t>Solutions must match the problem</a:t>
            </a:r>
            <a:endParaRPr lang="en-US" dirty="0"/>
          </a:p>
          <a:p>
            <a:pPr lvl="1">
              <a:spcBef>
                <a:spcPts val="0"/>
              </a:spcBef>
            </a:pPr>
            <a:r>
              <a:rPr lang="en-US" i="1" dirty="0" smtClean="0">
                <a:latin typeface="Garamond" pitchFamily="18" charset="0"/>
              </a:rPr>
              <a:t>Use a socioecological approach</a:t>
            </a:r>
          </a:p>
          <a:p>
            <a:pPr>
              <a:spcBef>
                <a:spcPts val="0"/>
              </a:spcBef>
            </a:pPr>
            <a:r>
              <a:rPr lang="en-US" dirty="0" smtClean="0"/>
              <a:t>Prevention is the Priority</a:t>
            </a:r>
          </a:p>
          <a:p>
            <a:pPr lvl="1">
              <a:spcBef>
                <a:spcPts val="0"/>
              </a:spcBef>
            </a:pPr>
            <a:r>
              <a:rPr lang="en-US" i="1" dirty="0" smtClean="0">
                <a:latin typeface="Garamond" pitchFamily="18" charset="0"/>
              </a:rPr>
              <a:t>Elevate prevention and support recovery</a:t>
            </a:r>
          </a:p>
          <a:p>
            <a:pPr>
              <a:spcBef>
                <a:spcPts val="0"/>
              </a:spcBef>
            </a:pPr>
            <a:r>
              <a:rPr lang="en-US" dirty="0" smtClean="0"/>
              <a:t>Infrastructure and delivery systems </a:t>
            </a:r>
          </a:p>
          <a:p>
            <a:pPr lvl="1">
              <a:spcBef>
                <a:spcPts val="0"/>
              </a:spcBef>
            </a:pPr>
            <a:r>
              <a:rPr lang="en-US" i="1" dirty="0" smtClean="0">
                <a:latin typeface="Garamond" pitchFamily="18" charset="0"/>
              </a:rPr>
              <a:t>Systems and services must be fixed</a:t>
            </a:r>
          </a:p>
          <a:p>
            <a:pPr>
              <a:spcBef>
                <a:spcPts val="0"/>
              </a:spcBef>
            </a:pPr>
            <a:r>
              <a:rPr lang="en-US" dirty="0" smtClean="0"/>
              <a:t>Lack of information and stigma are in the way</a:t>
            </a:r>
          </a:p>
          <a:p>
            <a:pPr lvl="1">
              <a:spcBef>
                <a:spcPts val="0"/>
              </a:spcBef>
            </a:pPr>
            <a:r>
              <a:rPr lang="en-US" i="1" dirty="0" smtClean="0">
                <a:latin typeface="Garamond" pitchFamily="18" charset="0"/>
              </a:rPr>
              <a:t>Raise awareness and educate tribal communities and partners</a:t>
            </a:r>
            <a:endParaRPr lang="en-US" i="1" dirty="0">
              <a:latin typeface="Garamond" pitchFamily="18" charset="0"/>
            </a:endParaRPr>
          </a:p>
        </p:txBody>
      </p:sp>
    </p:spTree>
    <p:extLst>
      <p:ext uri="{BB962C8B-B14F-4D97-AF65-F5344CB8AC3E}">
        <p14:creationId xmlns:p14="http://schemas.microsoft.com/office/powerpoint/2010/main" val="292715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342900" lvl="0" indent="-342900">
              <a:spcBef>
                <a:spcPct val="20000"/>
              </a:spcBef>
            </a:pPr>
            <a:r>
              <a:rPr lang="en-US" sz="4000" b="1" dirty="0" smtClean="0">
                <a:solidFill>
                  <a:prstClr val="black"/>
                </a:solidFill>
                <a:ea typeface="+mn-ea"/>
                <a:cs typeface="+mn-cs"/>
              </a:rPr>
              <a:t/>
            </a:r>
            <a:br>
              <a:rPr lang="en-US" sz="4000" b="1" dirty="0" smtClean="0">
                <a:solidFill>
                  <a:prstClr val="black"/>
                </a:solidFill>
                <a:ea typeface="+mn-ea"/>
                <a:cs typeface="+mn-cs"/>
              </a:rPr>
            </a:br>
            <a:r>
              <a:rPr lang="en-US" sz="4800" b="1" dirty="0" smtClean="0">
                <a:solidFill>
                  <a:prstClr val="black"/>
                </a:solidFill>
                <a:ea typeface="+mn-ea"/>
                <a:cs typeface="+mn-cs"/>
              </a:rPr>
              <a:t>Thank You</a:t>
            </a:r>
            <a:r>
              <a:rPr lang="en-US" sz="4800" b="1" dirty="0">
                <a:solidFill>
                  <a:prstClr val="black"/>
                </a:solidFill>
                <a:ea typeface="+mn-ea"/>
                <a:cs typeface="+mn-cs"/>
              </a:rPr>
              <a:t>!</a:t>
            </a:r>
            <a:r>
              <a:rPr lang="en-US" sz="4000" b="1" dirty="0">
                <a:solidFill>
                  <a:prstClr val="black"/>
                </a:solidFill>
                <a:ea typeface="+mn-ea"/>
                <a:cs typeface="+mn-cs"/>
              </a:rPr>
              <a:t/>
            </a:r>
            <a:br>
              <a:rPr lang="en-US" sz="4000" b="1" dirty="0">
                <a:solidFill>
                  <a:prstClr val="black"/>
                </a:solidFill>
                <a:ea typeface="+mn-ea"/>
                <a:cs typeface="+mn-cs"/>
              </a:rPr>
            </a:br>
            <a:endParaRPr lang="en-US" b="1" dirty="0"/>
          </a:p>
        </p:txBody>
      </p:sp>
      <p:sp>
        <p:nvSpPr>
          <p:cNvPr id="3" name="Content Placeholder 2"/>
          <p:cNvSpPr>
            <a:spLocks noGrp="1"/>
          </p:cNvSpPr>
          <p:nvPr>
            <p:ph idx="1"/>
          </p:nvPr>
        </p:nvSpPr>
        <p:spPr/>
        <p:txBody>
          <a:bodyPr/>
          <a:lstStyle/>
          <a:p>
            <a:pPr algn="ctr">
              <a:buNone/>
            </a:pPr>
            <a:r>
              <a:rPr lang="en-US" sz="2800" b="1" dirty="0"/>
              <a:t>For additional information, please contact</a:t>
            </a:r>
            <a:r>
              <a:rPr lang="en-US" sz="2800" b="1" dirty="0" smtClean="0"/>
              <a:t>:</a:t>
            </a:r>
          </a:p>
          <a:p>
            <a:pPr algn="ctr">
              <a:buNone/>
            </a:pPr>
            <a:r>
              <a:rPr lang="en-US" sz="4000" dirty="0" smtClean="0">
                <a:solidFill>
                  <a:prstClr val="black"/>
                </a:solidFill>
                <a:cs typeface="Times New Roman" panose="02020603050405020304" pitchFamily="18" charset="0"/>
                <a:hlinkClick r:id="rId2"/>
              </a:rPr>
              <a:t>otap@samhsa.hhs.gov</a:t>
            </a:r>
            <a:endParaRPr lang="en-US" sz="4000" dirty="0" smtClean="0">
              <a:solidFill>
                <a:prstClr val="black"/>
              </a:solidFill>
              <a:cs typeface="Times New Roman" panose="02020603050405020304" pitchFamily="18" charset="0"/>
            </a:endParaRPr>
          </a:p>
          <a:p>
            <a:pPr algn="ctr">
              <a:buNone/>
            </a:pPr>
            <a:endParaRPr lang="en-US" sz="2800" b="1" dirty="0"/>
          </a:p>
          <a:p>
            <a:pPr algn="ctr">
              <a:buNone/>
            </a:pPr>
            <a:r>
              <a:rPr lang="en-US" sz="2400" b="1" dirty="0" smtClean="0"/>
              <a:t>Region X Contact </a:t>
            </a:r>
            <a:r>
              <a:rPr lang="en-US" sz="2400" b="1" dirty="0"/>
              <a:t>Information:</a:t>
            </a:r>
          </a:p>
          <a:p>
            <a:pPr algn="ctr">
              <a:buNone/>
            </a:pPr>
            <a:r>
              <a:rPr lang="en-US" b="1" dirty="0"/>
              <a:t>David Dickinson</a:t>
            </a:r>
          </a:p>
          <a:p>
            <a:pPr algn="ctr">
              <a:buNone/>
            </a:pPr>
            <a:r>
              <a:rPr lang="en-US" b="1" dirty="0"/>
              <a:t>SAMHSA Regional Administrator</a:t>
            </a:r>
          </a:p>
          <a:p>
            <a:pPr algn="ctr">
              <a:buNone/>
            </a:pPr>
            <a:r>
              <a:rPr lang="en-US" dirty="0">
                <a:hlinkClick r:id="rId3"/>
              </a:rPr>
              <a:t>d</a:t>
            </a:r>
            <a:r>
              <a:rPr lang="en-US" dirty="0" smtClean="0">
                <a:hlinkClick r:id="rId3"/>
              </a:rPr>
              <a:t>avid.dickinson@samhsa.hhs.gov</a:t>
            </a:r>
            <a:endParaRPr lang="en-US" dirty="0"/>
          </a:p>
          <a:p>
            <a:pPr algn="ctr">
              <a:buNone/>
            </a:pPr>
            <a:r>
              <a:rPr lang="en-US" b="1" dirty="0"/>
              <a:t>206-615-3893</a:t>
            </a:r>
          </a:p>
        </p:txBody>
      </p:sp>
    </p:spTree>
    <p:extLst>
      <p:ext uri="{BB962C8B-B14F-4D97-AF65-F5344CB8AC3E}">
        <p14:creationId xmlns:p14="http://schemas.microsoft.com/office/powerpoint/2010/main" val="4132777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Data:</a:t>
            </a:r>
            <a:br>
              <a:rPr lang="en-US" b="1" dirty="0" smtClean="0"/>
            </a:br>
            <a:r>
              <a:rPr lang="en-US" b="1" dirty="0" smtClean="0"/>
              <a:t>Substance Abuse</a:t>
            </a:r>
            <a:endParaRPr lang="en-US" b="1"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1900422502"/>
              </p:ext>
            </p:extLst>
          </p:nvPr>
        </p:nvGraphicFramePr>
        <p:xfrm>
          <a:off x="685800" y="1371600"/>
          <a:ext cx="6477001" cy="5257794"/>
        </p:xfrm>
        <a:graphic>
          <a:graphicData uri="http://schemas.openxmlformats.org/drawingml/2006/table">
            <a:tbl>
              <a:tblPr firstRow="1" firstCol="1" bandRow="1">
                <a:tableStyleId>{93296810-A885-4BE3-A3E7-6D5BEEA58F35}</a:tableStyleId>
              </a:tblPr>
              <a:tblGrid>
                <a:gridCol w="3068073"/>
                <a:gridCol w="561910"/>
                <a:gridCol w="749216"/>
                <a:gridCol w="655563"/>
                <a:gridCol w="1442239"/>
              </a:tblGrid>
              <a:tr h="281657">
                <a:tc gridSpan="5">
                  <a:txBody>
                    <a:bodyPr/>
                    <a:lstStyle/>
                    <a:p>
                      <a:pPr marL="0" marR="0">
                        <a:lnSpc>
                          <a:spcPct val="115000"/>
                        </a:lnSpc>
                        <a:spcBef>
                          <a:spcPts val="0"/>
                        </a:spcBef>
                        <a:spcAft>
                          <a:spcPts val="0"/>
                        </a:spcAft>
                      </a:pPr>
                      <a:r>
                        <a:rPr lang="en-US" sz="1400" kern="1200" dirty="0" smtClean="0">
                          <a:effectLst/>
                        </a:rPr>
                        <a:t>Substance Abuse—American Indians and Alaska Natives</a:t>
                      </a:r>
                      <a:endParaRPr lang="en-US" sz="1400" dirty="0">
                        <a:effectLst/>
                        <a:latin typeface="Calibri"/>
                        <a:ea typeface="Calibri"/>
                        <a:cs typeface="Times New Roman"/>
                      </a:endParaRPr>
                    </a:p>
                  </a:txBody>
                  <a:tcPr marL="64964" marR="64964" marT="9023"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09865">
                <a:tc>
                  <a:txBody>
                    <a:bodyPr/>
                    <a:lstStyle/>
                    <a:p>
                      <a:pPr marL="0" marR="0">
                        <a:lnSpc>
                          <a:spcPct val="115000"/>
                        </a:lnSpc>
                        <a:spcBef>
                          <a:spcPts val="0"/>
                        </a:spcBef>
                        <a:spcAft>
                          <a:spcPts val="0"/>
                        </a:spcAft>
                      </a:pPr>
                      <a:r>
                        <a:rPr lang="en-US" sz="1400" kern="1200" dirty="0" smtClean="0">
                          <a:effectLst/>
                        </a:rPr>
                        <a:t>National</a:t>
                      </a:r>
                      <a:r>
                        <a:rPr lang="en-US" sz="1400" kern="1200" baseline="0" dirty="0" smtClean="0">
                          <a:effectLst/>
                        </a:rPr>
                        <a:t> Survey on Drug Use and Health</a:t>
                      </a:r>
                      <a:r>
                        <a:rPr lang="en-US" sz="1400" kern="1200" dirty="0" smtClean="0">
                          <a:effectLst/>
                        </a:rPr>
                        <a:t> </a:t>
                      </a:r>
                      <a:r>
                        <a:rPr lang="en-US" sz="1400" kern="1200" dirty="0">
                          <a:effectLst/>
                        </a:rPr>
                        <a:t>2013</a:t>
                      </a:r>
                      <a:endParaRPr lang="en-US" sz="1400" dirty="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age</a:t>
                      </a:r>
                      <a:endParaRPr lang="en-US" sz="140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AI-AN</a:t>
                      </a:r>
                      <a:endParaRPr lang="en-US" sz="140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Nat’l</a:t>
                      </a:r>
                      <a:endParaRPr lang="en-US" sz="1400">
                        <a:effectLst/>
                        <a:latin typeface="Calibri"/>
                        <a:ea typeface="Calibri"/>
                        <a:cs typeface="Times New Roman"/>
                      </a:endParaRPr>
                    </a:p>
                  </a:txBody>
                  <a:tcPr marL="64964" marR="64964" marT="9023" marB="0"/>
                </a:tc>
                <a:tc>
                  <a:txBody>
                    <a:bodyPr/>
                    <a:lstStyle/>
                    <a:p>
                      <a:pPr marL="0" marR="0" algn="ctr">
                        <a:lnSpc>
                          <a:spcPct val="115000"/>
                        </a:lnSpc>
                        <a:spcBef>
                          <a:spcPts val="0"/>
                        </a:spcBef>
                        <a:spcAft>
                          <a:spcPts val="0"/>
                        </a:spcAft>
                      </a:pPr>
                      <a:r>
                        <a:rPr lang="en-US" sz="1400" kern="1200" dirty="0">
                          <a:effectLst/>
                        </a:rPr>
                        <a:t>Comparison</a:t>
                      </a:r>
                      <a:endParaRPr lang="en-US" sz="1400" dirty="0">
                        <a:effectLst/>
                        <a:latin typeface="Calibri"/>
                        <a:ea typeface="Calibri"/>
                        <a:cs typeface="Times New Roman"/>
                      </a:endParaRPr>
                    </a:p>
                  </a:txBody>
                  <a:tcPr marL="64964" marR="64964" marT="9023" marB="0"/>
                </a:tc>
              </a:tr>
              <a:tr h="304339">
                <a:tc>
                  <a:txBody>
                    <a:bodyPr/>
                    <a:lstStyle/>
                    <a:p>
                      <a:pPr marL="0" marR="0">
                        <a:lnSpc>
                          <a:spcPct val="115000"/>
                        </a:lnSpc>
                        <a:spcBef>
                          <a:spcPts val="0"/>
                        </a:spcBef>
                        <a:spcAft>
                          <a:spcPts val="0"/>
                        </a:spcAft>
                      </a:pPr>
                      <a:r>
                        <a:rPr lang="en-US" sz="1400" kern="1200" dirty="0">
                          <a:effectLst/>
                        </a:rPr>
                        <a:t>Alcohol</a:t>
                      </a:r>
                      <a:endParaRPr lang="en-US" sz="1400" dirty="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dirty="0">
                          <a:effectLst/>
                        </a:rPr>
                        <a:t> </a:t>
                      </a:r>
                      <a:endParaRPr lang="en-US" sz="1400" dirty="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 </a:t>
                      </a:r>
                      <a:endParaRPr lang="en-US" sz="140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 </a:t>
                      </a:r>
                      <a:endParaRPr lang="en-US" sz="1400">
                        <a:effectLst/>
                        <a:latin typeface="Calibri"/>
                        <a:ea typeface="Calibri"/>
                        <a:cs typeface="Times New Roman"/>
                      </a:endParaRPr>
                    </a:p>
                  </a:txBody>
                  <a:tcPr marL="64964" marR="64964" marT="9023" marB="0"/>
                </a:tc>
                <a:tc>
                  <a:txBody>
                    <a:bodyPr/>
                    <a:lstStyle/>
                    <a:p>
                      <a:pPr marL="0" marR="0" algn="ctr">
                        <a:lnSpc>
                          <a:spcPct val="115000"/>
                        </a:lnSpc>
                        <a:spcBef>
                          <a:spcPts val="0"/>
                        </a:spcBef>
                        <a:spcAft>
                          <a:spcPts val="0"/>
                        </a:spcAft>
                      </a:pPr>
                      <a:r>
                        <a:rPr lang="en-US" sz="1400" kern="1200" dirty="0">
                          <a:effectLst/>
                        </a:rPr>
                        <a:t> </a:t>
                      </a:r>
                      <a:endParaRPr lang="en-US" sz="1400" dirty="0">
                        <a:effectLst/>
                        <a:latin typeface="Calibri"/>
                        <a:ea typeface="Calibri"/>
                        <a:cs typeface="Times New Roman"/>
                      </a:endParaRPr>
                    </a:p>
                  </a:txBody>
                  <a:tcPr marL="64964" marR="64964" marT="9023" marB="0"/>
                </a:tc>
              </a:tr>
              <a:tr h="304339">
                <a:tc>
                  <a:txBody>
                    <a:bodyPr/>
                    <a:lstStyle/>
                    <a:p>
                      <a:pPr marL="0" marR="0" indent="118745">
                        <a:lnSpc>
                          <a:spcPct val="115000"/>
                        </a:lnSpc>
                        <a:spcBef>
                          <a:spcPts val="0"/>
                        </a:spcBef>
                        <a:spcAft>
                          <a:spcPts val="0"/>
                        </a:spcAft>
                      </a:pPr>
                      <a:r>
                        <a:rPr lang="en-US" sz="1400" kern="1200" dirty="0" smtClean="0">
                          <a:effectLst/>
                        </a:rPr>
                        <a:t> alcohol </a:t>
                      </a:r>
                      <a:r>
                        <a:rPr lang="en-US" sz="1400" kern="1200" dirty="0">
                          <a:effectLst/>
                        </a:rPr>
                        <a:t>use (current)</a:t>
                      </a:r>
                      <a:endParaRPr lang="en-US" sz="1400" dirty="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dirty="0">
                          <a:effectLst/>
                        </a:rPr>
                        <a:t>12+</a:t>
                      </a:r>
                      <a:endParaRPr lang="en-US" sz="1400" dirty="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37.3</a:t>
                      </a:r>
                      <a:endParaRPr lang="en-US" sz="140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52.2</a:t>
                      </a:r>
                      <a:endParaRPr lang="en-US" sz="1400">
                        <a:effectLst/>
                        <a:latin typeface="Calibri"/>
                        <a:ea typeface="Calibri"/>
                        <a:cs typeface="Times New Roman"/>
                      </a:endParaRPr>
                    </a:p>
                  </a:txBody>
                  <a:tcPr marL="64964" marR="64964" marT="9023" marB="0"/>
                </a:tc>
                <a:tc>
                  <a:txBody>
                    <a:bodyPr/>
                    <a:lstStyle/>
                    <a:p>
                      <a:pPr marL="0" marR="0" algn="ctr">
                        <a:lnSpc>
                          <a:spcPct val="115000"/>
                        </a:lnSpc>
                        <a:spcBef>
                          <a:spcPts val="0"/>
                        </a:spcBef>
                        <a:spcAft>
                          <a:spcPts val="0"/>
                        </a:spcAft>
                      </a:pPr>
                      <a:r>
                        <a:rPr lang="en-US" sz="1400" kern="1200" dirty="0">
                          <a:effectLst/>
                        </a:rPr>
                        <a:t>↓</a:t>
                      </a:r>
                      <a:endParaRPr lang="en-US" sz="1400" dirty="0">
                        <a:effectLst/>
                        <a:latin typeface="Calibri"/>
                        <a:ea typeface="Calibri"/>
                        <a:cs typeface="Times New Roman"/>
                      </a:endParaRPr>
                    </a:p>
                  </a:txBody>
                  <a:tcPr marL="64964" marR="64964" marT="9023" marB="0"/>
                </a:tc>
              </a:tr>
              <a:tr h="304339">
                <a:tc>
                  <a:txBody>
                    <a:bodyPr/>
                    <a:lstStyle/>
                    <a:p>
                      <a:pPr marL="0" marR="0" indent="118745">
                        <a:lnSpc>
                          <a:spcPct val="115000"/>
                        </a:lnSpc>
                        <a:spcBef>
                          <a:spcPts val="0"/>
                        </a:spcBef>
                        <a:spcAft>
                          <a:spcPts val="0"/>
                        </a:spcAft>
                      </a:pPr>
                      <a:r>
                        <a:rPr lang="en-US" sz="1400" kern="1200" dirty="0" smtClean="0">
                          <a:effectLst/>
                        </a:rPr>
                        <a:t> binge </a:t>
                      </a:r>
                      <a:r>
                        <a:rPr lang="en-US" sz="1400" kern="1200" dirty="0">
                          <a:effectLst/>
                        </a:rPr>
                        <a:t>alcohol use</a:t>
                      </a:r>
                      <a:endParaRPr lang="en-US" sz="1400" dirty="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dirty="0">
                          <a:effectLst/>
                        </a:rPr>
                        <a:t>12+</a:t>
                      </a:r>
                      <a:endParaRPr lang="en-US" sz="1400" dirty="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23.5</a:t>
                      </a:r>
                      <a:endParaRPr lang="en-US" sz="140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22.9</a:t>
                      </a:r>
                      <a:endParaRPr lang="en-US" sz="1400">
                        <a:effectLst/>
                        <a:latin typeface="Calibri"/>
                        <a:ea typeface="Calibri"/>
                        <a:cs typeface="Times New Roman"/>
                      </a:endParaRPr>
                    </a:p>
                  </a:txBody>
                  <a:tcPr marL="64964" marR="64964" marT="9023" marB="0"/>
                </a:tc>
                <a:tc>
                  <a:txBody>
                    <a:bodyPr/>
                    <a:lstStyle/>
                    <a:p>
                      <a:pPr marL="0" marR="0" algn="ctr">
                        <a:lnSpc>
                          <a:spcPct val="115000"/>
                        </a:lnSpc>
                        <a:spcBef>
                          <a:spcPts val="0"/>
                        </a:spcBef>
                        <a:spcAft>
                          <a:spcPts val="0"/>
                        </a:spcAft>
                      </a:pPr>
                      <a:r>
                        <a:rPr lang="en-US" sz="1400" kern="1200" dirty="0">
                          <a:effectLst/>
                        </a:rPr>
                        <a:t>↑</a:t>
                      </a:r>
                      <a:endParaRPr lang="en-US" sz="1400" dirty="0">
                        <a:effectLst/>
                        <a:latin typeface="Calibri"/>
                        <a:ea typeface="Calibri"/>
                        <a:cs typeface="Times New Roman"/>
                      </a:endParaRPr>
                    </a:p>
                  </a:txBody>
                  <a:tcPr marL="64964" marR="64964" marT="9023" marB="0"/>
                </a:tc>
              </a:tr>
              <a:tr h="304339">
                <a:tc>
                  <a:txBody>
                    <a:bodyPr/>
                    <a:lstStyle/>
                    <a:p>
                      <a:pPr marL="0" marR="0" indent="118745">
                        <a:lnSpc>
                          <a:spcPct val="115000"/>
                        </a:lnSpc>
                        <a:spcBef>
                          <a:spcPts val="0"/>
                        </a:spcBef>
                        <a:spcAft>
                          <a:spcPts val="0"/>
                        </a:spcAft>
                      </a:pPr>
                      <a:r>
                        <a:rPr lang="en-US" sz="1400" kern="1200" dirty="0" smtClean="0">
                          <a:effectLst/>
                        </a:rPr>
                        <a:t> heavy </a:t>
                      </a:r>
                      <a:r>
                        <a:rPr lang="en-US" sz="1400" kern="1200" dirty="0">
                          <a:effectLst/>
                        </a:rPr>
                        <a:t>alcohol use</a:t>
                      </a:r>
                      <a:endParaRPr lang="en-US" sz="1400" dirty="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dirty="0">
                          <a:effectLst/>
                        </a:rPr>
                        <a:t>12+</a:t>
                      </a:r>
                      <a:endParaRPr lang="en-US" sz="1400" dirty="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5.8</a:t>
                      </a:r>
                      <a:endParaRPr lang="en-US" sz="140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6.3</a:t>
                      </a:r>
                      <a:endParaRPr lang="en-US" sz="1400">
                        <a:effectLst/>
                        <a:latin typeface="Calibri"/>
                        <a:ea typeface="Calibri"/>
                        <a:cs typeface="Times New Roman"/>
                      </a:endParaRPr>
                    </a:p>
                  </a:txBody>
                  <a:tcPr marL="64964" marR="64964" marT="9023" marB="0"/>
                </a:tc>
                <a:tc>
                  <a:txBody>
                    <a:bodyPr/>
                    <a:lstStyle/>
                    <a:p>
                      <a:pPr marL="0" marR="0" algn="ctr">
                        <a:lnSpc>
                          <a:spcPct val="115000"/>
                        </a:lnSpc>
                        <a:spcBef>
                          <a:spcPts val="0"/>
                        </a:spcBef>
                        <a:spcAft>
                          <a:spcPts val="0"/>
                        </a:spcAft>
                      </a:pPr>
                      <a:r>
                        <a:rPr lang="en-US" sz="1400" kern="1200" dirty="0">
                          <a:effectLst/>
                        </a:rPr>
                        <a:t>↓</a:t>
                      </a:r>
                      <a:endParaRPr lang="en-US" sz="1400" dirty="0">
                        <a:effectLst/>
                        <a:latin typeface="Calibri"/>
                        <a:ea typeface="Calibri"/>
                        <a:cs typeface="Times New Roman"/>
                      </a:endParaRPr>
                    </a:p>
                  </a:txBody>
                  <a:tcPr marL="64964" marR="64964" marT="9023" marB="0"/>
                </a:tc>
              </a:tr>
              <a:tr h="304339">
                <a:tc>
                  <a:txBody>
                    <a:bodyPr/>
                    <a:lstStyle/>
                    <a:p>
                      <a:pPr marL="0" marR="0">
                        <a:lnSpc>
                          <a:spcPct val="115000"/>
                        </a:lnSpc>
                        <a:spcBef>
                          <a:spcPts val="0"/>
                        </a:spcBef>
                        <a:spcAft>
                          <a:spcPts val="0"/>
                        </a:spcAft>
                      </a:pPr>
                      <a:r>
                        <a:rPr lang="en-US" sz="1400" kern="1200">
                          <a:effectLst/>
                        </a:rPr>
                        <a:t>Tobacco</a:t>
                      </a:r>
                      <a:endParaRPr lang="en-US" sz="140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 </a:t>
                      </a:r>
                      <a:endParaRPr lang="en-US" sz="140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dirty="0">
                          <a:effectLst/>
                        </a:rPr>
                        <a:t> </a:t>
                      </a:r>
                      <a:endParaRPr lang="en-US" sz="1400" dirty="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 </a:t>
                      </a:r>
                      <a:endParaRPr lang="en-US" sz="1400">
                        <a:effectLst/>
                        <a:latin typeface="Calibri"/>
                        <a:ea typeface="Calibri"/>
                        <a:cs typeface="Times New Roman"/>
                      </a:endParaRPr>
                    </a:p>
                  </a:txBody>
                  <a:tcPr marL="64964" marR="64964" marT="9023" marB="0"/>
                </a:tc>
                <a:tc>
                  <a:txBody>
                    <a:bodyPr/>
                    <a:lstStyle/>
                    <a:p>
                      <a:pPr marL="0" marR="0" algn="ctr">
                        <a:lnSpc>
                          <a:spcPct val="115000"/>
                        </a:lnSpc>
                        <a:spcBef>
                          <a:spcPts val="0"/>
                        </a:spcBef>
                        <a:spcAft>
                          <a:spcPts val="0"/>
                        </a:spcAft>
                      </a:pPr>
                      <a:r>
                        <a:rPr lang="en-US" sz="1400" kern="1200" dirty="0">
                          <a:effectLst/>
                        </a:rPr>
                        <a:t> </a:t>
                      </a:r>
                      <a:endParaRPr lang="en-US" sz="1400" dirty="0">
                        <a:effectLst/>
                        <a:latin typeface="Calibri"/>
                        <a:ea typeface="Calibri"/>
                        <a:cs typeface="Times New Roman"/>
                      </a:endParaRPr>
                    </a:p>
                  </a:txBody>
                  <a:tcPr marL="64964" marR="64964" marT="9023" marB="0"/>
                </a:tc>
              </a:tr>
              <a:tr h="304339">
                <a:tc>
                  <a:txBody>
                    <a:bodyPr/>
                    <a:lstStyle/>
                    <a:p>
                      <a:pPr marL="0" marR="0" indent="118745">
                        <a:lnSpc>
                          <a:spcPct val="115000"/>
                        </a:lnSpc>
                        <a:spcBef>
                          <a:spcPts val="0"/>
                        </a:spcBef>
                        <a:spcAft>
                          <a:spcPts val="0"/>
                        </a:spcAft>
                      </a:pPr>
                      <a:r>
                        <a:rPr lang="en-US" sz="1400" kern="1200" dirty="0" smtClean="0">
                          <a:effectLst/>
                        </a:rPr>
                        <a:t> tobacco </a:t>
                      </a:r>
                      <a:r>
                        <a:rPr lang="en-US" sz="1400" kern="1200" dirty="0">
                          <a:effectLst/>
                        </a:rPr>
                        <a:t>use (current)</a:t>
                      </a:r>
                      <a:endParaRPr lang="en-US" sz="1400" dirty="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12+</a:t>
                      </a:r>
                      <a:endParaRPr lang="en-US" sz="140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dirty="0">
                          <a:effectLst/>
                        </a:rPr>
                        <a:t>40.1</a:t>
                      </a:r>
                      <a:endParaRPr lang="en-US" sz="1400" dirty="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25.5</a:t>
                      </a:r>
                      <a:endParaRPr lang="en-US" sz="1400">
                        <a:effectLst/>
                        <a:latin typeface="Calibri"/>
                        <a:ea typeface="Calibri"/>
                        <a:cs typeface="Times New Roman"/>
                      </a:endParaRPr>
                    </a:p>
                  </a:txBody>
                  <a:tcPr marL="64964" marR="64964" marT="9023" marB="0"/>
                </a:tc>
                <a:tc>
                  <a:txBody>
                    <a:bodyPr/>
                    <a:lstStyle/>
                    <a:p>
                      <a:pPr marL="0" marR="0" algn="ctr">
                        <a:lnSpc>
                          <a:spcPct val="115000"/>
                        </a:lnSpc>
                        <a:spcBef>
                          <a:spcPts val="0"/>
                        </a:spcBef>
                        <a:spcAft>
                          <a:spcPts val="0"/>
                        </a:spcAft>
                      </a:pPr>
                      <a:r>
                        <a:rPr lang="en-US" sz="1400" kern="1200" dirty="0">
                          <a:effectLst/>
                        </a:rPr>
                        <a:t>↑</a:t>
                      </a:r>
                      <a:endParaRPr lang="en-US" sz="1400" dirty="0">
                        <a:effectLst/>
                        <a:latin typeface="Calibri"/>
                        <a:ea typeface="Calibri"/>
                        <a:cs typeface="Times New Roman"/>
                      </a:endParaRPr>
                    </a:p>
                  </a:txBody>
                  <a:tcPr marL="64964" marR="64964" marT="9023" marB="0"/>
                </a:tc>
              </a:tr>
              <a:tr h="304339">
                <a:tc>
                  <a:txBody>
                    <a:bodyPr/>
                    <a:lstStyle/>
                    <a:p>
                      <a:pPr marL="0" marR="0" indent="118745">
                        <a:lnSpc>
                          <a:spcPct val="115000"/>
                        </a:lnSpc>
                        <a:spcBef>
                          <a:spcPts val="0"/>
                        </a:spcBef>
                        <a:spcAft>
                          <a:spcPts val="0"/>
                        </a:spcAft>
                      </a:pPr>
                      <a:r>
                        <a:rPr lang="en-US" sz="1400" kern="1200" dirty="0" smtClean="0">
                          <a:effectLst/>
                        </a:rPr>
                        <a:t> cigarette </a:t>
                      </a:r>
                      <a:r>
                        <a:rPr lang="en-US" sz="1400" kern="1200" dirty="0">
                          <a:effectLst/>
                        </a:rPr>
                        <a:t>use (current)</a:t>
                      </a:r>
                      <a:endParaRPr lang="en-US" sz="1400" dirty="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12+</a:t>
                      </a:r>
                      <a:endParaRPr lang="en-US" sz="140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dirty="0">
                          <a:effectLst/>
                        </a:rPr>
                        <a:t>36.5</a:t>
                      </a:r>
                      <a:endParaRPr lang="en-US" sz="1400" dirty="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21.3</a:t>
                      </a:r>
                      <a:endParaRPr lang="en-US" sz="1400">
                        <a:effectLst/>
                        <a:latin typeface="Calibri"/>
                        <a:ea typeface="Calibri"/>
                        <a:cs typeface="Times New Roman"/>
                      </a:endParaRPr>
                    </a:p>
                  </a:txBody>
                  <a:tcPr marL="64964" marR="64964" marT="9023" marB="0"/>
                </a:tc>
                <a:tc>
                  <a:txBody>
                    <a:bodyPr/>
                    <a:lstStyle/>
                    <a:p>
                      <a:pPr marL="0" marR="0" algn="ctr">
                        <a:lnSpc>
                          <a:spcPct val="115000"/>
                        </a:lnSpc>
                        <a:spcBef>
                          <a:spcPts val="0"/>
                        </a:spcBef>
                        <a:spcAft>
                          <a:spcPts val="0"/>
                        </a:spcAft>
                      </a:pPr>
                      <a:r>
                        <a:rPr lang="en-US" sz="1400" kern="1200" dirty="0">
                          <a:effectLst/>
                        </a:rPr>
                        <a:t>↑</a:t>
                      </a:r>
                      <a:endParaRPr lang="en-US" sz="1400" dirty="0">
                        <a:effectLst/>
                        <a:latin typeface="Calibri"/>
                        <a:ea typeface="Calibri"/>
                        <a:cs typeface="Times New Roman"/>
                      </a:endParaRPr>
                    </a:p>
                  </a:txBody>
                  <a:tcPr marL="64964" marR="64964" marT="9023" marB="0"/>
                </a:tc>
              </a:tr>
              <a:tr h="304339">
                <a:tc>
                  <a:txBody>
                    <a:bodyPr/>
                    <a:lstStyle/>
                    <a:p>
                      <a:pPr marL="0" marR="0" indent="118745">
                        <a:lnSpc>
                          <a:spcPct val="115000"/>
                        </a:lnSpc>
                        <a:spcBef>
                          <a:spcPts val="0"/>
                        </a:spcBef>
                        <a:spcAft>
                          <a:spcPts val="0"/>
                        </a:spcAft>
                      </a:pPr>
                      <a:r>
                        <a:rPr lang="en-US" sz="1400" kern="1200" dirty="0" smtClean="0">
                          <a:effectLst/>
                        </a:rPr>
                        <a:t> cigar </a:t>
                      </a:r>
                      <a:r>
                        <a:rPr lang="en-US" sz="1400" kern="1200" dirty="0">
                          <a:effectLst/>
                        </a:rPr>
                        <a:t>use (current)</a:t>
                      </a:r>
                      <a:endParaRPr lang="en-US" sz="1400" dirty="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12+</a:t>
                      </a:r>
                      <a:endParaRPr lang="en-US" sz="140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6.1</a:t>
                      </a:r>
                      <a:endParaRPr lang="en-US" sz="140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dirty="0">
                          <a:effectLst/>
                        </a:rPr>
                        <a:t>4.7</a:t>
                      </a:r>
                      <a:endParaRPr lang="en-US" sz="1400" dirty="0">
                        <a:effectLst/>
                        <a:latin typeface="Calibri"/>
                        <a:ea typeface="Calibri"/>
                        <a:cs typeface="Times New Roman"/>
                      </a:endParaRPr>
                    </a:p>
                  </a:txBody>
                  <a:tcPr marL="64964" marR="64964" marT="9023" marB="0"/>
                </a:tc>
                <a:tc>
                  <a:txBody>
                    <a:bodyPr/>
                    <a:lstStyle/>
                    <a:p>
                      <a:pPr marL="0" marR="0" algn="ctr">
                        <a:lnSpc>
                          <a:spcPct val="115000"/>
                        </a:lnSpc>
                        <a:spcBef>
                          <a:spcPts val="0"/>
                        </a:spcBef>
                        <a:spcAft>
                          <a:spcPts val="0"/>
                        </a:spcAft>
                      </a:pPr>
                      <a:r>
                        <a:rPr lang="en-US" sz="1400" kern="1200" dirty="0">
                          <a:effectLst/>
                        </a:rPr>
                        <a:t>↑</a:t>
                      </a:r>
                      <a:endParaRPr lang="en-US" sz="1400" dirty="0">
                        <a:effectLst/>
                        <a:latin typeface="Calibri"/>
                        <a:ea typeface="Calibri"/>
                        <a:cs typeface="Times New Roman"/>
                      </a:endParaRPr>
                    </a:p>
                  </a:txBody>
                  <a:tcPr marL="64964" marR="64964" marT="9023" marB="0"/>
                </a:tc>
              </a:tr>
              <a:tr h="304339">
                <a:tc>
                  <a:txBody>
                    <a:bodyPr/>
                    <a:lstStyle/>
                    <a:p>
                      <a:pPr marL="0" marR="0" indent="118745">
                        <a:lnSpc>
                          <a:spcPct val="115000"/>
                        </a:lnSpc>
                        <a:spcBef>
                          <a:spcPts val="0"/>
                        </a:spcBef>
                        <a:spcAft>
                          <a:spcPts val="0"/>
                        </a:spcAft>
                      </a:pPr>
                      <a:r>
                        <a:rPr lang="en-US" sz="1400" kern="1200" dirty="0" smtClean="0">
                          <a:effectLst/>
                        </a:rPr>
                        <a:t> smokeless </a:t>
                      </a:r>
                      <a:r>
                        <a:rPr lang="en-US" sz="1400" kern="1200" dirty="0">
                          <a:effectLst/>
                        </a:rPr>
                        <a:t>tobacco (current)</a:t>
                      </a:r>
                      <a:endParaRPr lang="en-US" sz="1400" dirty="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12+</a:t>
                      </a:r>
                      <a:endParaRPr lang="en-US" sz="140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5.3</a:t>
                      </a:r>
                      <a:endParaRPr lang="en-US" sz="140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dirty="0">
                          <a:effectLst/>
                        </a:rPr>
                        <a:t>3.4</a:t>
                      </a:r>
                      <a:endParaRPr lang="en-US" sz="1400" dirty="0">
                        <a:effectLst/>
                        <a:latin typeface="Calibri"/>
                        <a:ea typeface="Calibri"/>
                        <a:cs typeface="Times New Roman"/>
                      </a:endParaRPr>
                    </a:p>
                  </a:txBody>
                  <a:tcPr marL="64964" marR="64964" marT="9023" marB="0"/>
                </a:tc>
                <a:tc>
                  <a:txBody>
                    <a:bodyPr/>
                    <a:lstStyle/>
                    <a:p>
                      <a:pPr marL="0" marR="0" algn="ctr">
                        <a:lnSpc>
                          <a:spcPct val="115000"/>
                        </a:lnSpc>
                        <a:spcBef>
                          <a:spcPts val="0"/>
                        </a:spcBef>
                        <a:spcAft>
                          <a:spcPts val="0"/>
                        </a:spcAft>
                      </a:pPr>
                      <a:r>
                        <a:rPr lang="en-US" sz="1400" kern="1200" dirty="0">
                          <a:effectLst/>
                        </a:rPr>
                        <a:t>↑</a:t>
                      </a:r>
                      <a:endParaRPr lang="en-US" sz="1400" dirty="0">
                        <a:effectLst/>
                        <a:latin typeface="Calibri"/>
                        <a:ea typeface="Calibri"/>
                        <a:cs typeface="Times New Roman"/>
                      </a:endParaRPr>
                    </a:p>
                  </a:txBody>
                  <a:tcPr marL="64964" marR="64964" marT="9023" marB="0"/>
                </a:tc>
              </a:tr>
              <a:tr h="304339">
                <a:tc>
                  <a:txBody>
                    <a:bodyPr/>
                    <a:lstStyle/>
                    <a:p>
                      <a:pPr marL="0" marR="0">
                        <a:lnSpc>
                          <a:spcPct val="115000"/>
                        </a:lnSpc>
                        <a:spcBef>
                          <a:spcPts val="0"/>
                        </a:spcBef>
                        <a:spcAft>
                          <a:spcPts val="0"/>
                        </a:spcAft>
                      </a:pPr>
                      <a:r>
                        <a:rPr lang="en-US" sz="1400" kern="1200">
                          <a:effectLst/>
                        </a:rPr>
                        <a:t>Illicits/Substance Abuse/SUD</a:t>
                      </a:r>
                      <a:endParaRPr lang="en-US" sz="140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 </a:t>
                      </a:r>
                      <a:endParaRPr lang="en-US" sz="140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 </a:t>
                      </a:r>
                      <a:endParaRPr lang="en-US" sz="140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 </a:t>
                      </a:r>
                      <a:endParaRPr lang="en-US" sz="1400">
                        <a:effectLst/>
                        <a:latin typeface="Calibri"/>
                        <a:ea typeface="Calibri"/>
                        <a:cs typeface="Times New Roman"/>
                      </a:endParaRPr>
                    </a:p>
                  </a:txBody>
                  <a:tcPr marL="64964" marR="64964" marT="9023" marB="0"/>
                </a:tc>
                <a:tc>
                  <a:txBody>
                    <a:bodyPr/>
                    <a:lstStyle/>
                    <a:p>
                      <a:pPr marL="0" marR="0" algn="ctr">
                        <a:lnSpc>
                          <a:spcPct val="115000"/>
                        </a:lnSpc>
                        <a:spcBef>
                          <a:spcPts val="0"/>
                        </a:spcBef>
                        <a:spcAft>
                          <a:spcPts val="0"/>
                        </a:spcAft>
                      </a:pPr>
                      <a:r>
                        <a:rPr lang="en-US" sz="1400" kern="1200" dirty="0">
                          <a:effectLst/>
                        </a:rPr>
                        <a:t> </a:t>
                      </a:r>
                      <a:endParaRPr lang="en-US" sz="1400" dirty="0">
                        <a:effectLst/>
                        <a:latin typeface="Calibri"/>
                        <a:ea typeface="Calibri"/>
                        <a:cs typeface="Times New Roman"/>
                      </a:endParaRPr>
                    </a:p>
                  </a:txBody>
                  <a:tcPr marL="64964" marR="64964" marT="9023" marB="0"/>
                </a:tc>
              </a:tr>
              <a:tr h="304339">
                <a:tc>
                  <a:txBody>
                    <a:bodyPr/>
                    <a:lstStyle/>
                    <a:p>
                      <a:pPr marL="0" marR="0" indent="118745">
                        <a:lnSpc>
                          <a:spcPct val="115000"/>
                        </a:lnSpc>
                        <a:spcBef>
                          <a:spcPts val="0"/>
                        </a:spcBef>
                        <a:spcAft>
                          <a:spcPts val="0"/>
                        </a:spcAft>
                      </a:pPr>
                      <a:r>
                        <a:rPr lang="en-US" sz="1400" kern="1200" dirty="0" smtClean="0">
                          <a:effectLst/>
                        </a:rPr>
                        <a:t> illicit </a:t>
                      </a:r>
                      <a:r>
                        <a:rPr lang="en-US" sz="1400" kern="1200" dirty="0">
                          <a:effectLst/>
                        </a:rPr>
                        <a:t>drug use (current)</a:t>
                      </a:r>
                      <a:endParaRPr lang="en-US" sz="1400" dirty="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12+</a:t>
                      </a:r>
                      <a:endParaRPr lang="en-US" sz="140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12.3</a:t>
                      </a:r>
                      <a:endParaRPr lang="en-US" sz="140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9.4</a:t>
                      </a:r>
                      <a:endParaRPr lang="en-US" sz="1400">
                        <a:effectLst/>
                        <a:latin typeface="Calibri"/>
                        <a:ea typeface="Calibri"/>
                        <a:cs typeface="Times New Roman"/>
                      </a:endParaRPr>
                    </a:p>
                  </a:txBody>
                  <a:tcPr marL="64964" marR="64964" marT="9023" marB="0"/>
                </a:tc>
                <a:tc>
                  <a:txBody>
                    <a:bodyPr/>
                    <a:lstStyle/>
                    <a:p>
                      <a:pPr marL="0" marR="0" algn="ctr">
                        <a:lnSpc>
                          <a:spcPct val="115000"/>
                        </a:lnSpc>
                        <a:spcBef>
                          <a:spcPts val="0"/>
                        </a:spcBef>
                        <a:spcAft>
                          <a:spcPts val="0"/>
                        </a:spcAft>
                      </a:pPr>
                      <a:r>
                        <a:rPr lang="en-US" sz="1400" kern="1200" dirty="0">
                          <a:effectLst/>
                        </a:rPr>
                        <a:t>↑</a:t>
                      </a:r>
                      <a:endParaRPr lang="en-US" sz="1400" dirty="0">
                        <a:effectLst/>
                        <a:latin typeface="Calibri"/>
                        <a:ea typeface="Calibri"/>
                        <a:cs typeface="Times New Roman"/>
                      </a:endParaRPr>
                    </a:p>
                  </a:txBody>
                  <a:tcPr marL="64964" marR="64964" marT="9023" marB="0"/>
                </a:tc>
              </a:tr>
              <a:tr h="304339">
                <a:tc>
                  <a:txBody>
                    <a:bodyPr/>
                    <a:lstStyle/>
                    <a:p>
                      <a:pPr marL="0" marR="0" indent="118745">
                        <a:lnSpc>
                          <a:spcPct val="115000"/>
                        </a:lnSpc>
                        <a:spcBef>
                          <a:spcPts val="0"/>
                        </a:spcBef>
                        <a:spcAft>
                          <a:spcPts val="0"/>
                        </a:spcAft>
                      </a:pPr>
                      <a:r>
                        <a:rPr lang="en-US" sz="1400" kern="1200" dirty="0" smtClean="0">
                          <a:effectLst/>
                        </a:rPr>
                        <a:t> substance </a:t>
                      </a:r>
                      <a:r>
                        <a:rPr lang="en-US" sz="1400" kern="1200" dirty="0">
                          <a:effectLst/>
                        </a:rPr>
                        <a:t>abuse or dependence</a:t>
                      </a:r>
                      <a:endParaRPr lang="en-US" sz="1400" dirty="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12+</a:t>
                      </a:r>
                      <a:endParaRPr lang="en-US" sz="140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14.9</a:t>
                      </a:r>
                      <a:endParaRPr lang="en-US" sz="140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6.6</a:t>
                      </a:r>
                      <a:endParaRPr lang="en-US" sz="1400">
                        <a:effectLst/>
                        <a:latin typeface="Calibri"/>
                        <a:ea typeface="Calibri"/>
                        <a:cs typeface="Times New Roman"/>
                      </a:endParaRPr>
                    </a:p>
                  </a:txBody>
                  <a:tcPr marL="64964" marR="64964" marT="9023" marB="0"/>
                </a:tc>
                <a:tc>
                  <a:txBody>
                    <a:bodyPr/>
                    <a:lstStyle/>
                    <a:p>
                      <a:pPr marL="0" marR="0" algn="ctr">
                        <a:lnSpc>
                          <a:spcPct val="115000"/>
                        </a:lnSpc>
                        <a:spcBef>
                          <a:spcPts val="0"/>
                        </a:spcBef>
                        <a:spcAft>
                          <a:spcPts val="0"/>
                        </a:spcAft>
                      </a:pPr>
                      <a:r>
                        <a:rPr lang="en-US" sz="1400" kern="1200" dirty="0">
                          <a:effectLst/>
                        </a:rPr>
                        <a:t>↑</a:t>
                      </a:r>
                      <a:endParaRPr lang="en-US" sz="1400" dirty="0">
                        <a:effectLst/>
                        <a:latin typeface="Calibri"/>
                        <a:ea typeface="Calibri"/>
                        <a:cs typeface="Times New Roman"/>
                      </a:endParaRPr>
                    </a:p>
                  </a:txBody>
                  <a:tcPr marL="64964" marR="64964" marT="9023" marB="0"/>
                </a:tc>
              </a:tr>
              <a:tr h="509865">
                <a:tc>
                  <a:txBody>
                    <a:bodyPr/>
                    <a:lstStyle/>
                    <a:p>
                      <a:pPr marL="0" marR="0">
                        <a:lnSpc>
                          <a:spcPct val="115000"/>
                        </a:lnSpc>
                        <a:spcBef>
                          <a:spcPts val="0"/>
                        </a:spcBef>
                        <a:spcAft>
                          <a:spcPts val="0"/>
                        </a:spcAft>
                      </a:pPr>
                      <a:r>
                        <a:rPr lang="en-US" sz="1400" kern="1200">
                          <a:effectLst/>
                        </a:rPr>
                        <a:t>Non-medical Use of Rx Pain Relievers</a:t>
                      </a:r>
                      <a:endParaRPr lang="en-US" sz="140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 </a:t>
                      </a:r>
                      <a:endParaRPr lang="en-US" sz="140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 </a:t>
                      </a:r>
                      <a:endParaRPr lang="en-US" sz="140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 </a:t>
                      </a:r>
                      <a:endParaRPr lang="en-US" sz="1400">
                        <a:effectLst/>
                        <a:latin typeface="Calibri"/>
                        <a:ea typeface="Calibri"/>
                        <a:cs typeface="Times New Roman"/>
                      </a:endParaRPr>
                    </a:p>
                  </a:txBody>
                  <a:tcPr marL="64964" marR="64964" marT="9023" marB="0"/>
                </a:tc>
                <a:tc>
                  <a:txBody>
                    <a:bodyPr/>
                    <a:lstStyle/>
                    <a:p>
                      <a:pPr marL="0" marR="0" algn="ctr">
                        <a:lnSpc>
                          <a:spcPct val="115000"/>
                        </a:lnSpc>
                        <a:spcBef>
                          <a:spcPts val="0"/>
                        </a:spcBef>
                        <a:spcAft>
                          <a:spcPts val="0"/>
                        </a:spcAft>
                      </a:pPr>
                      <a:r>
                        <a:rPr lang="en-US" sz="1400" kern="1200" dirty="0">
                          <a:effectLst/>
                        </a:rPr>
                        <a:t> </a:t>
                      </a:r>
                      <a:endParaRPr lang="en-US" sz="1400" dirty="0">
                        <a:effectLst/>
                        <a:latin typeface="Calibri"/>
                        <a:ea typeface="Calibri"/>
                        <a:cs typeface="Times New Roman"/>
                      </a:endParaRPr>
                    </a:p>
                  </a:txBody>
                  <a:tcPr marL="64964" marR="64964" marT="9023" marB="0"/>
                </a:tc>
              </a:tr>
              <a:tr h="304339">
                <a:tc>
                  <a:txBody>
                    <a:bodyPr/>
                    <a:lstStyle/>
                    <a:p>
                      <a:pPr marL="0" marR="0" indent="118745">
                        <a:lnSpc>
                          <a:spcPct val="115000"/>
                        </a:lnSpc>
                        <a:spcBef>
                          <a:spcPts val="0"/>
                        </a:spcBef>
                        <a:spcAft>
                          <a:spcPts val="0"/>
                        </a:spcAft>
                      </a:pPr>
                      <a:r>
                        <a:rPr lang="en-US" sz="1400" kern="1200" dirty="0" smtClean="0">
                          <a:effectLst/>
                        </a:rPr>
                        <a:t> past </a:t>
                      </a:r>
                      <a:r>
                        <a:rPr lang="en-US" sz="1400" kern="1200" dirty="0">
                          <a:effectLst/>
                        </a:rPr>
                        <a:t>year </a:t>
                      </a:r>
                      <a:endParaRPr lang="en-US" sz="1400" dirty="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12+</a:t>
                      </a:r>
                      <a:endParaRPr lang="en-US" sz="140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9.9</a:t>
                      </a:r>
                      <a:endParaRPr lang="en-US" sz="1400">
                        <a:effectLst/>
                        <a:latin typeface="Calibri"/>
                        <a:ea typeface="Calibri"/>
                        <a:cs typeface="Times New Roman"/>
                      </a:endParaRPr>
                    </a:p>
                  </a:txBody>
                  <a:tcPr marL="64964" marR="64964" marT="9023" marB="0"/>
                </a:tc>
                <a:tc>
                  <a:txBody>
                    <a:bodyPr/>
                    <a:lstStyle/>
                    <a:p>
                      <a:pPr marL="0" marR="0">
                        <a:lnSpc>
                          <a:spcPct val="115000"/>
                        </a:lnSpc>
                        <a:spcBef>
                          <a:spcPts val="0"/>
                        </a:spcBef>
                        <a:spcAft>
                          <a:spcPts val="0"/>
                        </a:spcAft>
                      </a:pPr>
                      <a:r>
                        <a:rPr lang="en-US" sz="1400" kern="1200">
                          <a:effectLst/>
                        </a:rPr>
                        <a:t>5.8</a:t>
                      </a:r>
                      <a:endParaRPr lang="en-US" sz="1400">
                        <a:effectLst/>
                        <a:latin typeface="Calibri"/>
                        <a:ea typeface="Calibri"/>
                        <a:cs typeface="Times New Roman"/>
                      </a:endParaRPr>
                    </a:p>
                  </a:txBody>
                  <a:tcPr marL="64964" marR="64964" marT="9023" marB="0"/>
                </a:tc>
                <a:tc>
                  <a:txBody>
                    <a:bodyPr/>
                    <a:lstStyle/>
                    <a:p>
                      <a:pPr marL="0" marR="0" algn="ctr">
                        <a:lnSpc>
                          <a:spcPct val="115000"/>
                        </a:lnSpc>
                        <a:spcBef>
                          <a:spcPts val="0"/>
                        </a:spcBef>
                        <a:spcAft>
                          <a:spcPts val="0"/>
                        </a:spcAft>
                      </a:pPr>
                      <a:r>
                        <a:rPr lang="en-US" sz="1400" kern="1200" dirty="0">
                          <a:effectLst/>
                        </a:rPr>
                        <a:t>↑</a:t>
                      </a:r>
                      <a:endParaRPr lang="en-US" sz="1400" dirty="0">
                        <a:effectLst/>
                        <a:latin typeface="Calibri"/>
                        <a:ea typeface="Calibri"/>
                        <a:cs typeface="Times New Roman"/>
                      </a:endParaRPr>
                    </a:p>
                  </a:txBody>
                  <a:tcPr marL="64964" marR="64964" marT="9023" marB="0"/>
                </a:tc>
              </a:tr>
            </a:tbl>
          </a:graphicData>
        </a:graphic>
      </p:graphicFrame>
      <p:sp>
        <p:nvSpPr>
          <p:cNvPr id="5" name="Slide Number Placeholder 4"/>
          <p:cNvSpPr>
            <a:spLocks noGrp="1"/>
          </p:cNvSpPr>
          <p:nvPr>
            <p:ph type="sldNum" sz="quarter" idx="12"/>
          </p:nvPr>
        </p:nvSpPr>
        <p:spPr/>
        <p:txBody>
          <a:bodyPr/>
          <a:lstStyle/>
          <a:p>
            <a:fld id="{0DD72C5C-AF13-4076-A9DA-BAA7C65E573F}" type="slidenum">
              <a:rPr lang="en-US" smtClean="0"/>
              <a:pPr/>
              <a:t>5</a:t>
            </a:fld>
            <a:endParaRPr lang="en-US" dirty="0"/>
          </a:p>
        </p:txBody>
      </p:sp>
    </p:spTree>
    <p:extLst>
      <p:ext uri="{BB962C8B-B14F-4D97-AF65-F5344CB8AC3E}">
        <p14:creationId xmlns:p14="http://schemas.microsoft.com/office/powerpoint/2010/main" val="896717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Data:</a:t>
            </a:r>
            <a:br>
              <a:rPr lang="en-US" b="1" dirty="0" smtClean="0"/>
            </a:br>
            <a:r>
              <a:rPr lang="en-US" b="1" dirty="0" smtClean="0"/>
              <a:t>Mental Health</a:t>
            </a:r>
            <a:endParaRPr lang="en-US" b="1"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1111862408"/>
              </p:ext>
            </p:extLst>
          </p:nvPr>
        </p:nvGraphicFramePr>
        <p:xfrm>
          <a:off x="381000" y="1371600"/>
          <a:ext cx="6858001" cy="5121392"/>
        </p:xfrm>
        <a:graphic>
          <a:graphicData uri="http://schemas.openxmlformats.org/drawingml/2006/table">
            <a:tbl>
              <a:tblPr firstRow="1" firstCol="1" bandRow="1">
                <a:tableStyleId>{93296810-A885-4BE3-A3E7-6D5BEEA58F35}</a:tableStyleId>
              </a:tblPr>
              <a:tblGrid>
                <a:gridCol w="3518327"/>
                <a:gridCol w="771409"/>
                <a:gridCol w="645422"/>
                <a:gridCol w="667109"/>
                <a:gridCol w="1255734"/>
              </a:tblGrid>
              <a:tr h="361571">
                <a:tc gridSpan="5">
                  <a:txBody>
                    <a:bodyPr/>
                    <a:lstStyle/>
                    <a:p>
                      <a:pPr marL="0" marR="0">
                        <a:lnSpc>
                          <a:spcPct val="115000"/>
                        </a:lnSpc>
                        <a:spcBef>
                          <a:spcPts val="0"/>
                        </a:spcBef>
                        <a:spcAft>
                          <a:spcPts val="0"/>
                        </a:spcAft>
                      </a:pPr>
                      <a:r>
                        <a:rPr lang="en-US" sz="1400" kern="1200" dirty="0" smtClean="0">
                          <a:effectLst/>
                        </a:rPr>
                        <a:t>Mental Health—American Indians and</a:t>
                      </a:r>
                      <a:r>
                        <a:rPr lang="en-US" sz="1400" kern="1200" baseline="0" dirty="0" smtClean="0">
                          <a:effectLst/>
                        </a:rPr>
                        <a:t> Alaska Natives</a:t>
                      </a:r>
                      <a:endParaRPr lang="en-US" sz="1400" dirty="0">
                        <a:effectLst/>
                        <a:latin typeface="Calibri"/>
                        <a:ea typeface="Calibri"/>
                        <a:cs typeface="Times New Roman"/>
                      </a:endParaRPr>
                    </a:p>
                  </a:txBody>
                  <a:tcPr marL="68580" marR="68580"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40239">
                <a:tc>
                  <a:txBody>
                    <a:bodyPr/>
                    <a:lstStyle/>
                    <a:p>
                      <a:pPr marL="0" marR="0">
                        <a:lnSpc>
                          <a:spcPct val="115000"/>
                        </a:lnSpc>
                        <a:spcBef>
                          <a:spcPts val="0"/>
                        </a:spcBef>
                        <a:spcAft>
                          <a:spcPts val="0"/>
                        </a:spcAft>
                      </a:pPr>
                      <a:r>
                        <a:rPr lang="en-US" sz="1400" kern="1200" dirty="0" smtClean="0">
                          <a:effectLst/>
                        </a:rPr>
                        <a:t>National Survey on</a:t>
                      </a:r>
                      <a:r>
                        <a:rPr lang="en-US" sz="1400" kern="1200" baseline="0" dirty="0" smtClean="0">
                          <a:effectLst/>
                        </a:rPr>
                        <a:t> Drug Use and Health</a:t>
                      </a:r>
                      <a:r>
                        <a:rPr lang="en-US" sz="1400" kern="1200" dirty="0" smtClean="0">
                          <a:effectLst/>
                        </a:rPr>
                        <a:t> </a:t>
                      </a:r>
                      <a:r>
                        <a:rPr lang="en-US" sz="1400" kern="1200" dirty="0">
                          <a:effectLst/>
                        </a:rPr>
                        <a:t>2013</a:t>
                      </a:r>
                      <a:endParaRPr lang="en-US" sz="1400" dirty="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age</a:t>
                      </a:r>
                      <a:endParaRPr lang="en-US" sz="140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AI-AN</a:t>
                      </a:r>
                      <a:endParaRPr lang="en-US" sz="140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Nat’l</a:t>
                      </a:r>
                      <a:endParaRPr lang="en-US" sz="140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Comparison</a:t>
                      </a:r>
                      <a:endParaRPr lang="en-US" sz="1400">
                        <a:effectLst/>
                        <a:latin typeface="Calibri"/>
                        <a:ea typeface="Calibri"/>
                        <a:cs typeface="Times New Roman"/>
                      </a:endParaRPr>
                    </a:p>
                  </a:txBody>
                  <a:tcPr marL="68580" marR="68580" marT="9525" marB="0" anchor="ctr"/>
                </a:tc>
              </a:tr>
              <a:tr h="437759">
                <a:tc>
                  <a:txBody>
                    <a:bodyPr/>
                    <a:lstStyle/>
                    <a:p>
                      <a:pPr marL="0" marR="0">
                        <a:lnSpc>
                          <a:spcPct val="115000"/>
                        </a:lnSpc>
                        <a:spcBef>
                          <a:spcPts val="0"/>
                        </a:spcBef>
                        <a:spcAft>
                          <a:spcPts val="0"/>
                        </a:spcAft>
                      </a:pPr>
                      <a:r>
                        <a:rPr lang="en-US" sz="1400" kern="1200">
                          <a:effectLst/>
                        </a:rPr>
                        <a:t>Mental health</a:t>
                      </a:r>
                      <a:endParaRPr lang="en-US" sz="1400">
                        <a:effectLst/>
                        <a:latin typeface="Calibri"/>
                        <a:ea typeface="Calibri"/>
                        <a:cs typeface="Times New Roman"/>
                      </a:endParaRPr>
                    </a:p>
                  </a:txBody>
                  <a:tcPr marL="68580" marR="68580" marT="9525" marB="0" anchor="ctr"/>
                </a:tc>
                <a:tc>
                  <a:txBody>
                    <a:bodyPr/>
                    <a:lstStyle/>
                    <a:p>
                      <a:pPr marL="0" marR="0">
                        <a:lnSpc>
                          <a:spcPct val="115000"/>
                        </a:lnSpc>
                        <a:spcBef>
                          <a:spcPts val="0"/>
                        </a:spcBef>
                        <a:spcAft>
                          <a:spcPts val="0"/>
                        </a:spcAft>
                      </a:pPr>
                      <a:r>
                        <a:rPr lang="en-US" sz="1400" kern="1200">
                          <a:effectLst/>
                        </a:rPr>
                        <a:t> </a:t>
                      </a:r>
                      <a:endParaRPr lang="en-US" sz="1400">
                        <a:effectLst/>
                        <a:latin typeface="Calibri"/>
                        <a:ea typeface="Calibri"/>
                        <a:cs typeface="Times New Roman"/>
                      </a:endParaRPr>
                    </a:p>
                  </a:txBody>
                  <a:tcPr marL="68580" marR="68580" marT="9525" marB="0"/>
                </a:tc>
                <a:tc>
                  <a:txBody>
                    <a:bodyPr/>
                    <a:lstStyle/>
                    <a:p>
                      <a:pPr marL="0" marR="0">
                        <a:lnSpc>
                          <a:spcPct val="115000"/>
                        </a:lnSpc>
                        <a:spcBef>
                          <a:spcPts val="0"/>
                        </a:spcBef>
                        <a:spcAft>
                          <a:spcPts val="0"/>
                        </a:spcAft>
                      </a:pPr>
                      <a:r>
                        <a:rPr lang="en-US" sz="1400" kern="1200">
                          <a:effectLst/>
                        </a:rPr>
                        <a:t> </a:t>
                      </a:r>
                      <a:endParaRPr lang="en-US" sz="1400">
                        <a:effectLst/>
                        <a:latin typeface="Calibri"/>
                        <a:ea typeface="Calibri"/>
                        <a:cs typeface="Times New Roman"/>
                      </a:endParaRPr>
                    </a:p>
                  </a:txBody>
                  <a:tcPr marL="68580" marR="68580" marT="9525" marB="0"/>
                </a:tc>
                <a:tc>
                  <a:txBody>
                    <a:bodyPr/>
                    <a:lstStyle/>
                    <a:p>
                      <a:pPr marL="0" marR="0">
                        <a:lnSpc>
                          <a:spcPct val="115000"/>
                        </a:lnSpc>
                        <a:spcBef>
                          <a:spcPts val="0"/>
                        </a:spcBef>
                        <a:spcAft>
                          <a:spcPts val="0"/>
                        </a:spcAft>
                      </a:pPr>
                      <a:r>
                        <a:rPr lang="en-US" sz="1400" kern="1200">
                          <a:effectLst/>
                        </a:rPr>
                        <a:t> </a:t>
                      </a:r>
                      <a:endParaRPr lang="en-US" sz="1400">
                        <a:effectLst/>
                        <a:latin typeface="Calibri"/>
                        <a:ea typeface="Calibri"/>
                        <a:cs typeface="Times New Roman"/>
                      </a:endParaRPr>
                    </a:p>
                  </a:txBody>
                  <a:tcPr marL="68580" marR="68580" marT="9525" marB="0"/>
                </a:tc>
                <a:tc>
                  <a:txBody>
                    <a:bodyPr/>
                    <a:lstStyle/>
                    <a:p>
                      <a:pPr marL="0" marR="0" algn="ctr">
                        <a:lnSpc>
                          <a:spcPct val="115000"/>
                        </a:lnSpc>
                        <a:spcBef>
                          <a:spcPts val="0"/>
                        </a:spcBef>
                        <a:spcAft>
                          <a:spcPts val="0"/>
                        </a:spcAft>
                      </a:pPr>
                      <a:r>
                        <a:rPr lang="en-US" sz="1400" kern="1200">
                          <a:effectLst/>
                        </a:rPr>
                        <a:t> </a:t>
                      </a:r>
                      <a:endParaRPr lang="en-US" sz="1400">
                        <a:effectLst/>
                        <a:latin typeface="Calibri"/>
                        <a:ea typeface="Calibri"/>
                        <a:cs typeface="Times New Roman"/>
                      </a:endParaRPr>
                    </a:p>
                  </a:txBody>
                  <a:tcPr marL="68580" marR="68580" marT="9525" marB="0"/>
                </a:tc>
              </a:tr>
              <a:tr h="419681">
                <a:tc>
                  <a:txBody>
                    <a:bodyPr/>
                    <a:lstStyle/>
                    <a:p>
                      <a:pPr marL="0" marR="0" indent="118745">
                        <a:lnSpc>
                          <a:spcPct val="115000"/>
                        </a:lnSpc>
                        <a:spcBef>
                          <a:spcPts val="0"/>
                        </a:spcBef>
                        <a:spcAft>
                          <a:spcPts val="0"/>
                        </a:spcAft>
                      </a:pPr>
                      <a:r>
                        <a:rPr lang="en-US" sz="1400" kern="1200" dirty="0" smtClean="0">
                          <a:effectLst/>
                        </a:rPr>
                        <a:t> Any</a:t>
                      </a:r>
                      <a:r>
                        <a:rPr lang="en-US" sz="1400" kern="1200" baseline="0" dirty="0" smtClean="0">
                          <a:effectLst/>
                        </a:rPr>
                        <a:t> </a:t>
                      </a:r>
                      <a:r>
                        <a:rPr lang="en-US" sz="1400" kern="1200" dirty="0" smtClean="0">
                          <a:effectLst/>
                        </a:rPr>
                        <a:t>Mental Illness/AMI </a:t>
                      </a:r>
                      <a:r>
                        <a:rPr lang="en-US" sz="1400" kern="1200" dirty="0">
                          <a:effectLst/>
                        </a:rPr>
                        <a:t>(past year)</a:t>
                      </a:r>
                      <a:endParaRPr lang="en-US" sz="1400" dirty="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18+</a:t>
                      </a:r>
                      <a:endParaRPr lang="en-US" sz="140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26.0</a:t>
                      </a:r>
                      <a:endParaRPr lang="en-US" sz="140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18.5</a:t>
                      </a:r>
                      <a:endParaRPr lang="en-US" sz="140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a:t>
                      </a:r>
                      <a:endParaRPr lang="en-US" sz="1400">
                        <a:effectLst/>
                        <a:latin typeface="Calibri"/>
                        <a:ea typeface="Calibri"/>
                        <a:cs typeface="Times New Roman"/>
                      </a:endParaRPr>
                    </a:p>
                  </a:txBody>
                  <a:tcPr marL="68580" marR="68580" marT="9525" marB="0" anchor="ctr"/>
                </a:tc>
              </a:tr>
              <a:tr h="431303">
                <a:tc>
                  <a:txBody>
                    <a:bodyPr/>
                    <a:lstStyle/>
                    <a:p>
                      <a:pPr marL="0" marR="0" indent="118745">
                        <a:lnSpc>
                          <a:spcPct val="115000"/>
                        </a:lnSpc>
                        <a:spcBef>
                          <a:spcPts val="0"/>
                        </a:spcBef>
                        <a:spcAft>
                          <a:spcPts val="0"/>
                        </a:spcAft>
                      </a:pPr>
                      <a:r>
                        <a:rPr lang="en-US" sz="1400" kern="1200" dirty="0" smtClean="0">
                          <a:effectLst/>
                        </a:rPr>
                        <a:t> Serious Mental Illness/SMI </a:t>
                      </a:r>
                      <a:r>
                        <a:rPr lang="en-US" sz="1400" kern="1200" dirty="0">
                          <a:effectLst/>
                        </a:rPr>
                        <a:t>(past year)</a:t>
                      </a:r>
                      <a:endParaRPr lang="en-US" sz="1400" dirty="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18+</a:t>
                      </a:r>
                      <a:endParaRPr lang="en-US" sz="140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5.8</a:t>
                      </a:r>
                      <a:endParaRPr lang="en-US" sz="140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4.2</a:t>
                      </a:r>
                      <a:endParaRPr lang="en-US" sz="140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a:t>
                      </a:r>
                      <a:endParaRPr lang="en-US" sz="1400">
                        <a:effectLst/>
                        <a:latin typeface="Calibri"/>
                        <a:ea typeface="Calibri"/>
                        <a:cs typeface="Times New Roman"/>
                      </a:endParaRPr>
                    </a:p>
                  </a:txBody>
                  <a:tcPr marL="68580" marR="68580" marT="9525" marB="0" anchor="ctr"/>
                </a:tc>
              </a:tr>
              <a:tr h="408060">
                <a:tc>
                  <a:txBody>
                    <a:bodyPr/>
                    <a:lstStyle/>
                    <a:p>
                      <a:pPr marL="0" marR="0" indent="118745">
                        <a:lnSpc>
                          <a:spcPct val="115000"/>
                        </a:lnSpc>
                        <a:spcBef>
                          <a:spcPts val="0"/>
                        </a:spcBef>
                        <a:spcAft>
                          <a:spcPts val="0"/>
                        </a:spcAft>
                      </a:pPr>
                      <a:r>
                        <a:rPr lang="en-US" sz="1400" kern="1200" dirty="0" smtClean="0">
                          <a:effectLst/>
                        </a:rPr>
                        <a:t> Major Depressive Episode/MDE (past</a:t>
                      </a:r>
                    </a:p>
                    <a:p>
                      <a:pPr marL="0" marR="0" indent="118745">
                        <a:lnSpc>
                          <a:spcPct val="115000"/>
                        </a:lnSpc>
                        <a:spcBef>
                          <a:spcPts val="0"/>
                        </a:spcBef>
                        <a:spcAft>
                          <a:spcPts val="0"/>
                        </a:spcAft>
                      </a:pPr>
                      <a:r>
                        <a:rPr lang="en-US" sz="1400" kern="1200" dirty="0" smtClean="0">
                          <a:effectLst/>
                        </a:rPr>
                        <a:t> year</a:t>
                      </a:r>
                      <a:r>
                        <a:rPr lang="en-US" sz="1400" kern="1200" dirty="0">
                          <a:effectLst/>
                        </a:rPr>
                        <a:t>)</a:t>
                      </a:r>
                      <a:endParaRPr lang="en-US" sz="1400" dirty="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18+</a:t>
                      </a:r>
                      <a:endParaRPr lang="en-US" sz="140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8.9</a:t>
                      </a:r>
                      <a:endParaRPr lang="en-US" sz="140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6.7</a:t>
                      </a:r>
                      <a:endParaRPr lang="en-US" sz="140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a:t>
                      </a:r>
                      <a:endParaRPr lang="en-US" sz="1400">
                        <a:effectLst/>
                        <a:latin typeface="Calibri"/>
                        <a:ea typeface="Calibri"/>
                        <a:cs typeface="Times New Roman"/>
                      </a:endParaRPr>
                    </a:p>
                  </a:txBody>
                  <a:tcPr marL="68580" marR="68580" marT="9525" marB="0" anchor="ctr"/>
                </a:tc>
              </a:tr>
              <a:tr h="640239">
                <a:tc>
                  <a:txBody>
                    <a:bodyPr/>
                    <a:lstStyle/>
                    <a:p>
                      <a:pPr marL="0" marR="0" indent="118745">
                        <a:lnSpc>
                          <a:spcPct val="115000"/>
                        </a:lnSpc>
                        <a:spcBef>
                          <a:spcPts val="0"/>
                        </a:spcBef>
                        <a:spcAft>
                          <a:spcPts val="0"/>
                        </a:spcAft>
                      </a:pPr>
                      <a:r>
                        <a:rPr lang="en-US" sz="1400" kern="1200" dirty="0" smtClean="0">
                          <a:effectLst/>
                        </a:rPr>
                        <a:t> Mental </a:t>
                      </a:r>
                      <a:r>
                        <a:rPr lang="en-US" sz="1400" kern="1200" dirty="0">
                          <a:effectLst/>
                        </a:rPr>
                        <a:t>health service utilization </a:t>
                      </a:r>
                      <a:endParaRPr lang="en-US" sz="1400" dirty="0">
                        <a:effectLst/>
                      </a:endParaRPr>
                    </a:p>
                    <a:p>
                      <a:pPr marL="0" marR="0" indent="118745">
                        <a:lnSpc>
                          <a:spcPct val="115000"/>
                        </a:lnSpc>
                        <a:spcBef>
                          <a:spcPts val="0"/>
                        </a:spcBef>
                        <a:spcAft>
                          <a:spcPts val="0"/>
                        </a:spcAft>
                      </a:pPr>
                      <a:r>
                        <a:rPr lang="en-US" sz="1400" kern="1200" dirty="0" smtClean="0">
                          <a:effectLst/>
                        </a:rPr>
                        <a:t> (</a:t>
                      </a:r>
                      <a:r>
                        <a:rPr lang="en-US" sz="1400" kern="1200" dirty="0">
                          <a:effectLst/>
                        </a:rPr>
                        <a:t>past year)</a:t>
                      </a:r>
                      <a:endParaRPr lang="en-US" sz="1400" dirty="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18+</a:t>
                      </a:r>
                      <a:endParaRPr lang="en-US" sz="140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15.7</a:t>
                      </a:r>
                      <a:endParaRPr lang="en-US" sz="140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14.6</a:t>
                      </a:r>
                      <a:endParaRPr lang="en-US" sz="140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a:t>
                      </a:r>
                      <a:endParaRPr lang="en-US" sz="1400">
                        <a:effectLst/>
                        <a:latin typeface="Calibri"/>
                        <a:ea typeface="Calibri"/>
                        <a:cs typeface="Times New Roman"/>
                      </a:endParaRPr>
                    </a:p>
                  </a:txBody>
                  <a:tcPr marL="68580" marR="68580" marT="9525" marB="0" anchor="ctr"/>
                </a:tc>
              </a:tr>
              <a:tr h="419681">
                <a:tc>
                  <a:txBody>
                    <a:bodyPr/>
                    <a:lstStyle/>
                    <a:p>
                      <a:pPr marL="0" marR="0" indent="118745">
                        <a:lnSpc>
                          <a:spcPct val="115000"/>
                        </a:lnSpc>
                        <a:spcBef>
                          <a:spcPts val="0"/>
                        </a:spcBef>
                        <a:spcAft>
                          <a:spcPts val="0"/>
                        </a:spcAft>
                      </a:pPr>
                      <a:r>
                        <a:rPr lang="en-US" sz="1400" kern="1200" dirty="0" smtClean="0">
                          <a:effectLst/>
                        </a:rPr>
                        <a:t> Suicidal </a:t>
                      </a:r>
                      <a:r>
                        <a:rPr lang="en-US" sz="1400" kern="1200" dirty="0">
                          <a:effectLst/>
                        </a:rPr>
                        <a:t>thoughts</a:t>
                      </a:r>
                      <a:endParaRPr lang="en-US" sz="1400" dirty="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18+</a:t>
                      </a:r>
                      <a:endParaRPr lang="en-US" sz="140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4.8</a:t>
                      </a:r>
                      <a:endParaRPr lang="en-US" sz="140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3.9</a:t>
                      </a:r>
                      <a:endParaRPr lang="en-US" sz="140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a:t>
                      </a:r>
                      <a:endParaRPr lang="en-US" sz="1400">
                        <a:effectLst/>
                        <a:latin typeface="Calibri"/>
                        <a:ea typeface="Calibri"/>
                        <a:cs typeface="Times New Roman"/>
                      </a:endParaRPr>
                    </a:p>
                  </a:txBody>
                  <a:tcPr marL="68580" marR="68580" marT="9525" marB="0" anchor="ctr"/>
                </a:tc>
              </a:tr>
              <a:tr h="408060">
                <a:tc>
                  <a:txBody>
                    <a:bodyPr/>
                    <a:lstStyle/>
                    <a:p>
                      <a:pPr marL="0" marR="0">
                        <a:lnSpc>
                          <a:spcPct val="115000"/>
                        </a:lnSpc>
                        <a:spcBef>
                          <a:spcPts val="0"/>
                        </a:spcBef>
                        <a:spcAft>
                          <a:spcPts val="0"/>
                        </a:spcAft>
                      </a:pPr>
                      <a:r>
                        <a:rPr lang="en-US" sz="1400" kern="1200" dirty="0">
                          <a:effectLst/>
                        </a:rPr>
                        <a:t>Comorbidity</a:t>
                      </a:r>
                      <a:endParaRPr lang="en-US" sz="1400" dirty="0">
                        <a:effectLst/>
                        <a:latin typeface="Calibri"/>
                        <a:ea typeface="Calibri"/>
                        <a:cs typeface="Times New Roman"/>
                      </a:endParaRPr>
                    </a:p>
                  </a:txBody>
                  <a:tcPr marL="68580" marR="68580" marT="9525" marB="0" anchor="ctr"/>
                </a:tc>
                <a:tc>
                  <a:txBody>
                    <a:bodyPr/>
                    <a:lstStyle/>
                    <a:p>
                      <a:pPr>
                        <a:lnSpc>
                          <a:spcPct val="115000"/>
                        </a:lnSpc>
                      </a:pPr>
                      <a:endParaRPr lang="en-US" sz="1400">
                        <a:effectLst/>
                        <a:latin typeface="Calibri"/>
                      </a:endParaRPr>
                    </a:p>
                  </a:txBody>
                  <a:tcPr marL="68580" marR="68580" marT="9525" marB="0" anchor="ctr"/>
                </a:tc>
                <a:tc>
                  <a:txBody>
                    <a:bodyPr/>
                    <a:lstStyle/>
                    <a:p>
                      <a:pPr>
                        <a:lnSpc>
                          <a:spcPct val="115000"/>
                        </a:lnSpc>
                      </a:pPr>
                      <a:endParaRPr lang="en-US" sz="1400">
                        <a:effectLst/>
                        <a:latin typeface="Calibri"/>
                      </a:endParaRPr>
                    </a:p>
                  </a:txBody>
                  <a:tcPr marL="68580" marR="68580" marT="9525" marB="0" anchor="ctr"/>
                </a:tc>
                <a:tc>
                  <a:txBody>
                    <a:bodyPr/>
                    <a:lstStyle/>
                    <a:p>
                      <a:pPr>
                        <a:lnSpc>
                          <a:spcPct val="115000"/>
                        </a:lnSpc>
                      </a:pPr>
                      <a:endParaRPr lang="en-US" sz="1400">
                        <a:effectLst/>
                        <a:latin typeface="Calibri"/>
                      </a:endParaRPr>
                    </a:p>
                  </a:txBody>
                  <a:tcPr marL="68580" marR="68580" marT="9525" marB="0" anchor="ctr"/>
                </a:tc>
                <a:tc>
                  <a:txBody>
                    <a:bodyPr/>
                    <a:lstStyle/>
                    <a:p>
                      <a:pPr>
                        <a:lnSpc>
                          <a:spcPct val="115000"/>
                        </a:lnSpc>
                      </a:pPr>
                      <a:endParaRPr lang="en-US" sz="1400">
                        <a:effectLst/>
                        <a:latin typeface="Calibri"/>
                      </a:endParaRPr>
                    </a:p>
                  </a:txBody>
                  <a:tcPr marL="68580" marR="68580" marT="9525" marB="0" anchor="ctr"/>
                </a:tc>
              </a:tr>
              <a:tr h="431303">
                <a:tc>
                  <a:txBody>
                    <a:bodyPr/>
                    <a:lstStyle/>
                    <a:p>
                      <a:pPr marL="0" marR="0" indent="118745">
                        <a:lnSpc>
                          <a:spcPct val="115000"/>
                        </a:lnSpc>
                        <a:spcBef>
                          <a:spcPts val="0"/>
                        </a:spcBef>
                        <a:spcAft>
                          <a:spcPts val="0"/>
                        </a:spcAft>
                      </a:pPr>
                      <a:r>
                        <a:rPr lang="en-US" sz="1400" kern="1200" dirty="0" smtClean="0">
                          <a:effectLst/>
                        </a:rPr>
                        <a:t> Co-occurring </a:t>
                      </a:r>
                      <a:r>
                        <a:rPr lang="en-US" sz="1400" kern="1200" dirty="0">
                          <a:effectLst/>
                        </a:rPr>
                        <a:t>AMI-SUD</a:t>
                      </a:r>
                      <a:endParaRPr lang="en-US" sz="1400" dirty="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18+</a:t>
                      </a:r>
                      <a:endParaRPr lang="en-US" sz="140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7.4</a:t>
                      </a:r>
                      <a:endParaRPr lang="en-US" sz="140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3.2</a:t>
                      </a:r>
                      <a:endParaRPr lang="en-US" sz="140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a:t>
                      </a:r>
                      <a:endParaRPr lang="en-US" sz="1400">
                        <a:effectLst/>
                        <a:latin typeface="Calibri"/>
                        <a:ea typeface="Calibri"/>
                        <a:cs typeface="Times New Roman"/>
                      </a:endParaRPr>
                    </a:p>
                  </a:txBody>
                  <a:tcPr marL="68580" marR="68580" marT="9525" marB="0" anchor="ctr"/>
                </a:tc>
              </a:tr>
              <a:tr h="431303">
                <a:tc>
                  <a:txBody>
                    <a:bodyPr/>
                    <a:lstStyle/>
                    <a:p>
                      <a:pPr marL="0" marR="0" indent="118745">
                        <a:lnSpc>
                          <a:spcPct val="115000"/>
                        </a:lnSpc>
                        <a:spcBef>
                          <a:spcPts val="0"/>
                        </a:spcBef>
                        <a:spcAft>
                          <a:spcPts val="0"/>
                        </a:spcAft>
                      </a:pPr>
                      <a:r>
                        <a:rPr lang="en-US" sz="1400" kern="1200" dirty="0" smtClean="0">
                          <a:effectLst/>
                        </a:rPr>
                        <a:t> Co-occurring </a:t>
                      </a:r>
                      <a:r>
                        <a:rPr lang="en-US" sz="1400" kern="1200" dirty="0">
                          <a:effectLst/>
                        </a:rPr>
                        <a:t>SMI-SUD</a:t>
                      </a:r>
                      <a:endParaRPr lang="en-US" sz="1400" dirty="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18+</a:t>
                      </a:r>
                      <a:endParaRPr lang="en-US" sz="140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1.1</a:t>
                      </a:r>
                      <a:endParaRPr lang="en-US" sz="140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a:effectLst/>
                        </a:rPr>
                        <a:t>1.0</a:t>
                      </a:r>
                      <a:endParaRPr lang="en-US" sz="1400">
                        <a:effectLst/>
                        <a:latin typeface="Calibri"/>
                        <a:ea typeface="Calibri"/>
                        <a:cs typeface="Times New Roman"/>
                      </a:endParaRPr>
                    </a:p>
                  </a:txBody>
                  <a:tcPr marL="68580" marR="68580" marT="9525" marB="0" anchor="ctr"/>
                </a:tc>
                <a:tc>
                  <a:txBody>
                    <a:bodyPr/>
                    <a:lstStyle/>
                    <a:p>
                      <a:pPr marL="0" marR="0" algn="ctr">
                        <a:lnSpc>
                          <a:spcPct val="115000"/>
                        </a:lnSpc>
                        <a:spcBef>
                          <a:spcPts val="0"/>
                        </a:spcBef>
                        <a:spcAft>
                          <a:spcPts val="0"/>
                        </a:spcAft>
                      </a:pPr>
                      <a:r>
                        <a:rPr lang="en-US" sz="1400" kern="1200" dirty="0">
                          <a:effectLst/>
                        </a:rPr>
                        <a:t>↑</a:t>
                      </a:r>
                      <a:endParaRPr lang="en-US" sz="1400" dirty="0">
                        <a:effectLst/>
                        <a:latin typeface="Calibri"/>
                        <a:ea typeface="Calibri"/>
                        <a:cs typeface="Times New Roman"/>
                      </a:endParaRPr>
                    </a:p>
                  </a:txBody>
                  <a:tcPr marL="68580" marR="68580" marT="9525" marB="0" anchor="ctr"/>
                </a:tc>
              </a:tr>
            </a:tbl>
          </a:graphicData>
        </a:graphic>
      </p:graphicFrame>
      <p:sp>
        <p:nvSpPr>
          <p:cNvPr id="5" name="Slide Number Placeholder 4"/>
          <p:cNvSpPr>
            <a:spLocks noGrp="1"/>
          </p:cNvSpPr>
          <p:nvPr>
            <p:ph type="sldNum" sz="quarter" idx="12"/>
          </p:nvPr>
        </p:nvSpPr>
        <p:spPr/>
        <p:txBody>
          <a:bodyPr/>
          <a:lstStyle/>
          <a:p>
            <a:fld id="{0DD72C5C-AF13-4076-A9DA-BAA7C65E573F}" type="slidenum">
              <a:rPr lang="en-US" smtClean="0"/>
              <a:pPr/>
              <a:t>6</a:t>
            </a:fld>
            <a:endParaRPr lang="en-US" dirty="0"/>
          </a:p>
        </p:txBody>
      </p:sp>
    </p:spTree>
    <p:extLst>
      <p:ext uri="{BB962C8B-B14F-4D97-AF65-F5344CB8AC3E}">
        <p14:creationId xmlns:p14="http://schemas.microsoft.com/office/powerpoint/2010/main" val="181736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lstStyle/>
          <a:p>
            <a:pPr>
              <a:lnSpc>
                <a:spcPts val="3800"/>
              </a:lnSpc>
            </a:pPr>
            <a:r>
              <a:rPr lang="en-US" b="1" dirty="0" smtClean="0"/>
              <a:t>Prescription Drugs</a:t>
            </a:r>
            <a:r>
              <a:rPr lang="en-US" dirty="0" smtClean="0"/>
              <a:t/>
            </a:r>
            <a:br>
              <a:rPr lang="en-US" dirty="0" smtClean="0"/>
            </a:br>
            <a:r>
              <a:rPr lang="en-US" sz="2800" dirty="0" smtClean="0"/>
              <a:t>Great Lakes Inter Tribal Council</a:t>
            </a:r>
            <a:r>
              <a:rPr lang="en-US" dirty="0" smtClean="0"/>
              <a:t>*</a:t>
            </a:r>
            <a:endParaRPr lang="en-US" dirty="0"/>
          </a:p>
        </p:txBody>
      </p:sp>
      <p:sp>
        <p:nvSpPr>
          <p:cNvPr id="3" name="Content Placeholder 2"/>
          <p:cNvSpPr>
            <a:spLocks noGrp="1"/>
          </p:cNvSpPr>
          <p:nvPr>
            <p:ph sz="half" idx="1"/>
          </p:nvPr>
        </p:nvSpPr>
        <p:spPr>
          <a:xfrm>
            <a:off x="381000" y="1371599"/>
            <a:ext cx="8458200" cy="4983975"/>
          </a:xfrm>
        </p:spPr>
        <p:txBody>
          <a:bodyPr/>
          <a:lstStyle/>
          <a:p>
            <a:pPr lvl="0"/>
            <a:r>
              <a:rPr lang="en-US" sz="3000" dirty="0" smtClean="0"/>
              <a:t>30.9</a:t>
            </a:r>
            <a:r>
              <a:rPr lang="en-US" sz="3000" dirty="0"/>
              <a:t>% of youth, 27.7% of minor adults and 24.9% of adults </a:t>
            </a:r>
            <a:r>
              <a:rPr lang="en-US" sz="3000" dirty="0" smtClean="0"/>
              <a:t>intentionally </a:t>
            </a:r>
            <a:r>
              <a:rPr lang="en-US" sz="3000" dirty="0"/>
              <a:t>misused prescription </a:t>
            </a:r>
            <a:r>
              <a:rPr lang="en-US" sz="3000" dirty="0" smtClean="0"/>
              <a:t>medication</a:t>
            </a:r>
            <a:endParaRPr lang="en-US" sz="3000" dirty="0"/>
          </a:p>
          <a:p>
            <a:pPr lvl="0"/>
            <a:r>
              <a:rPr lang="en-US" sz="3000" dirty="0"/>
              <a:t>7.6% of youth think there is no risk to misusing prescription drugs; another 5.9% think there is only a slight </a:t>
            </a:r>
            <a:r>
              <a:rPr lang="en-US" sz="3000" dirty="0" smtClean="0"/>
              <a:t>risk</a:t>
            </a:r>
            <a:endParaRPr lang="en-US" sz="3000" dirty="0"/>
          </a:p>
          <a:p>
            <a:pPr lvl="0"/>
            <a:r>
              <a:rPr lang="en-US" sz="3000" dirty="0" smtClean="0"/>
              <a:t>15.6</a:t>
            </a:r>
            <a:r>
              <a:rPr lang="en-US" sz="3000" dirty="0"/>
              <a:t>% of youth, 34% of minor adults, and 28.1% of adults indicate it would be very easy </a:t>
            </a:r>
            <a:r>
              <a:rPr lang="en-US" sz="3000" dirty="0" smtClean="0"/>
              <a:t>to </a:t>
            </a:r>
            <a:r>
              <a:rPr lang="en-US" sz="3000" dirty="0"/>
              <a:t>obtain non‐prescribed prescription drugs if they wanted </a:t>
            </a:r>
            <a:r>
              <a:rPr lang="en-US" sz="3000" dirty="0" smtClean="0"/>
              <a:t>to</a:t>
            </a:r>
            <a:endParaRPr lang="en-US" sz="3000" dirty="0"/>
          </a:p>
        </p:txBody>
      </p:sp>
      <p:sp>
        <p:nvSpPr>
          <p:cNvPr id="5" name="Slide Number Placeholder 4"/>
          <p:cNvSpPr>
            <a:spLocks noGrp="1"/>
          </p:cNvSpPr>
          <p:nvPr>
            <p:ph type="sldNum" sz="quarter" idx="12"/>
          </p:nvPr>
        </p:nvSpPr>
        <p:spPr/>
        <p:txBody>
          <a:bodyPr/>
          <a:lstStyle/>
          <a:p>
            <a:fld id="{0DD72C5C-AF13-4076-A9DA-BAA7C65E573F}" type="slidenum">
              <a:rPr lang="en-US" sz="2400" smtClean="0">
                <a:latin typeface="Times New Roman" pitchFamily="18" charset="0"/>
                <a:ea typeface="ＭＳ Ｐゴシック" pitchFamily="34" charset="-128"/>
              </a:rPr>
              <a:pPr/>
              <a:t>7</a:t>
            </a:fld>
            <a:endParaRPr lang="en-US" sz="2400" dirty="0">
              <a:latin typeface="Times New Roman" pitchFamily="18" charset="0"/>
              <a:ea typeface="ＭＳ Ｐゴシック" pitchFamily="34" charset="-128"/>
            </a:endParaRPr>
          </a:p>
        </p:txBody>
      </p:sp>
      <p:sp>
        <p:nvSpPr>
          <p:cNvPr id="6" name="TextBox 5"/>
          <p:cNvSpPr txBox="1"/>
          <p:nvPr/>
        </p:nvSpPr>
        <p:spPr>
          <a:xfrm>
            <a:off x="609600" y="6355575"/>
            <a:ext cx="7391400" cy="369332"/>
          </a:xfrm>
          <a:prstGeom prst="rect">
            <a:avLst/>
          </a:prstGeom>
          <a:noFill/>
        </p:spPr>
        <p:txBody>
          <a:bodyPr wrap="square" rtlCol="0">
            <a:spAutoFit/>
          </a:bodyPr>
          <a:lstStyle/>
          <a:p>
            <a:r>
              <a:rPr lang="en-US" dirty="0" smtClean="0"/>
              <a:t>*SOURCE:  2011 community assessment of 10 tribes—SPF grant</a:t>
            </a:r>
            <a:endParaRPr lang="en-US" dirty="0"/>
          </a:p>
        </p:txBody>
      </p:sp>
    </p:spTree>
    <p:extLst>
      <p:ext uri="{BB962C8B-B14F-4D97-AF65-F5344CB8AC3E}">
        <p14:creationId xmlns:p14="http://schemas.microsoft.com/office/powerpoint/2010/main" val="73426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lstStyle/>
          <a:p>
            <a:r>
              <a:rPr lang="en-US" b="1" dirty="0" smtClean="0"/>
              <a:t>Prescription Drugs</a:t>
            </a:r>
            <a:r>
              <a:rPr lang="en-US" dirty="0" smtClean="0"/>
              <a:t/>
            </a:r>
            <a:br>
              <a:rPr lang="en-US" dirty="0" smtClean="0"/>
            </a:br>
            <a:r>
              <a:rPr lang="en-US" sz="2800" dirty="0" smtClean="0"/>
              <a:t>Northwest Portland Area Indian Health Board</a:t>
            </a:r>
            <a:endParaRPr lang="en-US" sz="2800" dirty="0"/>
          </a:p>
        </p:txBody>
      </p:sp>
      <p:sp>
        <p:nvSpPr>
          <p:cNvPr id="3" name="Content Placeholder 2"/>
          <p:cNvSpPr>
            <a:spLocks noGrp="1"/>
          </p:cNvSpPr>
          <p:nvPr>
            <p:ph sz="half" idx="1"/>
          </p:nvPr>
        </p:nvSpPr>
        <p:spPr>
          <a:xfrm>
            <a:off x="457200" y="1752600"/>
            <a:ext cx="8077200" cy="4267200"/>
          </a:xfrm>
        </p:spPr>
        <p:txBody>
          <a:bodyPr/>
          <a:lstStyle/>
          <a:p>
            <a:pPr lvl="0"/>
            <a:r>
              <a:rPr lang="en-US" sz="3000" dirty="0" smtClean="0"/>
              <a:t>From 2006-2012, there were 10,565 AI/AN deaths and 584,070 </a:t>
            </a:r>
            <a:r>
              <a:rPr lang="en-US" sz="3000" dirty="0"/>
              <a:t>deaths among non-Hispanic whites (NHW) </a:t>
            </a:r>
            <a:r>
              <a:rPr lang="en-US" sz="3000" dirty="0" smtClean="0"/>
              <a:t>in ID</a:t>
            </a:r>
            <a:r>
              <a:rPr lang="en-US" sz="3000" dirty="0"/>
              <a:t>, OR, </a:t>
            </a:r>
            <a:r>
              <a:rPr lang="en-US" sz="3000" dirty="0" smtClean="0"/>
              <a:t>and WA </a:t>
            </a:r>
          </a:p>
          <a:p>
            <a:pPr lvl="0"/>
            <a:r>
              <a:rPr lang="en-US" sz="3000" dirty="0" smtClean="0"/>
              <a:t>Drug </a:t>
            </a:r>
            <a:r>
              <a:rPr lang="en-US" sz="3000" dirty="0"/>
              <a:t>overdoses accounted for 4.3% of all </a:t>
            </a:r>
            <a:r>
              <a:rPr lang="en-US" sz="3000" dirty="0" smtClean="0"/>
              <a:t>AI/AN deaths and </a:t>
            </a:r>
            <a:r>
              <a:rPr lang="en-US" sz="3000" dirty="0"/>
              <a:t>1.7% of all </a:t>
            </a:r>
            <a:r>
              <a:rPr lang="en-US" sz="3000" dirty="0" smtClean="0"/>
              <a:t>NHW deaths</a:t>
            </a:r>
            <a:endParaRPr lang="en-US" sz="3000" dirty="0"/>
          </a:p>
          <a:p>
            <a:pPr lvl="0"/>
            <a:r>
              <a:rPr lang="en-US" sz="3000" dirty="0" smtClean="0"/>
              <a:t>Majority </a:t>
            </a:r>
            <a:r>
              <a:rPr lang="en-US" sz="3000" dirty="0"/>
              <a:t>of drug overdose deaths among </a:t>
            </a:r>
            <a:r>
              <a:rPr lang="en-US" sz="3000" dirty="0" smtClean="0"/>
              <a:t>AI/ANs </a:t>
            </a:r>
            <a:r>
              <a:rPr lang="en-US" sz="3000" dirty="0"/>
              <a:t>(65.3%) and NHW (69.3%) were from prescription </a:t>
            </a:r>
            <a:r>
              <a:rPr lang="en-US" sz="3000" dirty="0" smtClean="0"/>
              <a:t>drugs</a:t>
            </a:r>
            <a:endParaRPr lang="en-US" sz="3000" dirty="0"/>
          </a:p>
        </p:txBody>
      </p:sp>
      <p:sp>
        <p:nvSpPr>
          <p:cNvPr id="5" name="Slide Number Placeholder 4"/>
          <p:cNvSpPr>
            <a:spLocks noGrp="1"/>
          </p:cNvSpPr>
          <p:nvPr>
            <p:ph type="sldNum" sz="quarter" idx="12"/>
          </p:nvPr>
        </p:nvSpPr>
        <p:spPr/>
        <p:txBody>
          <a:bodyPr/>
          <a:lstStyle/>
          <a:p>
            <a:fld id="{0DD72C5C-AF13-4076-A9DA-BAA7C65E573F}" type="slidenum">
              <a:rPr lang="en-US" sz="2400" smtClean="0">
                <a:latin typeface="Times New Roman" pitchFamily="18" charset="0"/>
                <a:ea typeface="ＭＳ Ｐゴシック" pitchFamily="34" charset="-128"/>
              </a:rPr>
              <a:pPr/>
              <a:t>8</a:t>
            </a:fld>
            <a:endParaRPr lang="en-US" sz="2400" dirty="0">
              <a:latin typeface="Times New Roman" pitchFamily="18" charset="0"/>
              <a:ea typeface="ＭＳ Ｐゴシック" pitchFamily="34" charset="-128"/>
            </a:endParaRPr>
          </a:p>
        </p:txBody>
      </p:sp>
    </p:spTree>
    <p:extLst>
      <p:ext uri="{BB962C8B-B14F-4D97-AF65-F5344CB8AC3E}">
        <p14:creationId xmlns:p14="http://schemas.microsoft.com/office/powerpoint/2010/main" val="3832026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Native-American-Indian-Background-940368.jpg"/>
          <p:cNvPicPr>
            <a:picLocks noGrp="1" noChangeAspect="1"/>
          </p:cNvPicPr>
          <p:nvPr>
            <p:ph type="pic" idx="4294967295"/>
          </p:nvPr>
        </p:nvPicPr>
        <p:blipFill>
          <a:blip r:embed="rId3" cstate="print"/>
          <a:srcRect l="5704" r="5704"/>
          <a:stretch>
            <a:fillRect/>
          </a:stretch>
        </p:blipFill>
        <p:spPr>
          <a:xfrm>
            <a:off x="1143000" y="1447800"/>
            <a:ext cx="6557391" cy="4650632"/>
          </a:xfrm>
          <a:effectLst>
            <a:outerShdw blurRad="914400" dist="50800" dir="5400000" algn="ctr" rotWithShape="0">
              <a:schemeClr val="accent6">
                <a:lumMod val="75000"/>
              </a:schemeClr>
            </a:outerShdw>
            <a:softEdge rad="31750"/>
          </a:effectLst>
        </p:spPr>
      </p:pic>
      <p:sp>
        <p:nvSpPr>
          <p:cNvPr id="6" name="Text Placeholder 5"/>
          <p:cNvSpPr>
            <a:spLocks noGrp="1"/>
          </p:cNvSpPr>
          <p:nvPr>
            <p:ph type="body" idx="4294967295"/>
          </p:nvPr>
        </p:nvSpPr>
        <p:spPr>
          <a:xfrm>
            <a:off x="1219200" y="3810000"/>
            <a:ext cx="6400800" cy="2514600"/>
          </a:xfrm>
        </p:spPr>
        <p:txBody>
          <a:bodyPr/>
          <a:lstStyle/>
          <a:p>
            <a:pPr marL="0" indent="228600">
              <a:buFont typeface="Arial" charset="0"/>
              <a:buNone/>
              <a:tabLst>
                <a:tab pos="52388" algn="l"/>
              </a:tabLst>
              <a:defRPr/>
            </a:pPr>
            <a:r>
              <a:rPr lang="en-US" sz="2000" b="1" dirty="0" smtClean="0">
                <a:solidFill>
                  <a:schemeClr val="bg1"/>
                </a:solidFill>
                <a:effectLst>
                  <a:outerShdw blurRad="50800" dist="38100" dir="2700000">
                    <a:srgbClr val="000000">
                      <a:alpha val="43000"/>
                    </a:srgbClr>
                  </a:outerShdw>
                </a:effectLst>
              </a:rPr>
              <a:t>“Our children are taking their lives, our families are being torn apart, our culture is disappearing because of substance abuse, suicide and violence, it is time to act by committing our time, ideas and resources to stop this destruction.”  </a:t>
            </a:r>
          </a:p>
          <a:p>
            <a:pPr marL="0" indent="228600">
              <a:buFont typeface="Arial" charset="0"/>
              <a:buNone/>
              <a:tabLst>
                <a:tab pos="52388" algn="l"/>
              </a:tabLst>
              <a:defRPr/>
            </a:pPr>
            <a:r>
              <a:rPr lang="en-US" sz="2000" b="1" dirty="0" smtClean="0">
                <a:solidFill>
                  <a:schemeClr val="bg1"/>
                </a:solidFill>
                <a:effectLst>
                  <a:outerShdw blurRad="50800" dist="38100" dir="2700000">
                    <a:srgbClr val="000000">
                      <a:alpha val="43000"/>
                    </a:srgbClr>
                  </a:outerShdw>
                </a:effectLst>
              </a:rPr>
              <a:t>“These words come straight out of my heart, my tears and my prayers.”</a:t>
            </a:r>
          </a:p>
          <a:p>
            <a:pPr>
              <a:defRPr/>
            </a:pPr>
            <a:endParaRPr lang="en-US" sz="2000" b="1" dirty="0">
              <a:solidFill>
                <a:schemeClr val="bg1"/>
              </a:solidFill>
              <a:effectLst>
                <a:outerShdw blurRad="50800" dist="38100" dir="2700000">
                  <a:srgbClr val="000000">
                    <a:alpha val="43000"/>
                  </a:srgbClr>
                </a:outerShdw>
              </a:effectLst>
            </a:endParaRPr>
          </a:p>
        </p:txBody>
      </p:sp>
      <p:sp>
        <p:nvSpPr>
          <p:cNvPr id="2" name="TextBox 1"/>
          <p:cNvSpPr txBox="1"/>
          <p:nvPr/>
        </p:nvSpPr>
        <p:spPr>
          <a:xfrm>
            <a:off x="457200" y="6096000"/>
            <a:ext cx="7391400" cy="307777"/>
          </a:xfrm>
          <a:prstGeom prst="rect">
            <a:avLst/>
          </a:prstGeom>
          <a:noFill/>
        </p:spPr>
        <p:txBody>
          <a:bodyPr wrap="square" rtlCol="0">
            <a:spAutoFit/>
          </a:bodyPr>
          <a:lstStyle/>
          <a:p>
            <a:pPr eaLnBrk="0" hangingPunct="0"/>
            <a:r>
              <a:rPr lang="en-US" sz="1400" b="1" dirty="0">
                <a:solidFill>
                  <a:srgbClr val="F79646">
                    <a:lumMod val="75000"/>
                  </a:srgbClr>
                </a:solidFill>
                <a:latin typeface="Magneto" panose="04030805050802020D02" pitchFamily="82" charset="0"/>
                <a:ea typeface="ＭＳ Ｐゴシック" pitchFamily="34" charset="-128"/>
              </a:rPr>
              <a:t>~IASA Focus Group, with collaboration of Northern Cheyenne elders</a:t>
            </a:r>
          </a:p>
        </p:txBody>
      </p:sp>
      <p:sp>
        <p:nvSpPr>
          <p:cNvPr id="3" name="TextBox 2"/>
          <p:cNvSpPr txBox="1"/>
          <p:nvPr/>
        </p:nvSpPr>
        <p:spPr>
          <a:xfrm>
            <a:off x="457200" y="304799"/>
            <a:ext cx="7620000" cy="646331"/>
          </a:xfrm>
          <a:prstGeom prst="rect">
            <a:avLst/>
          </a:prstGeom>
          <a:noFill/>
        </p:spPr>
        <p:txBody>
          <a:bodyPr wrap="square" rtlCol="0">
            <a:spAutoFit/>
          </a:bodyPr>
          <a:lstStyle/>
          <a:p>
            <a:pPr algn="ctr" eaLnBrk="0" hangingPunct="0"/>
            <a:r>
              <a:rPr lang="en-US" sz="3600" b="1" dirty="0" smtClean="0">
                <a:solidFill>
                  <a:prstClr val="black"/>
                </a:solidFill>
                <a:latin typeface="Arial"/>
                <a:ea typeface="ＭＳ Ｐゴシック" pitchFamily="34" charset="-128"/>
              </a:rPr>
              <a:t>Words of Wisdom</a:t>
            </a:r>
            <a:endParaRPr lang="en-US" sz="3600" b="1" dirty="0">
              <a:solidFill>
                <a:prstClr val="black"/>
              </a:solidFill>
              <a:latin typeface="Arial"/>
              <a:ea typeface="ＭＳ Ｐゴシック" pitchFamily="34" charset="-128"/>
            </a:endParaRPr>
          </a:p>
        </p:txBody>
      </p:sp>
    </p:spTree>
    <p:extLst>
      <p:ext uri="{BB962C8B-B14F-4D97-AF65-F5344CB8AC3E}">
        <p14:creationId xmlns:p14="http://schemas.microsoft.com/office/powerpoint/2010/main" val="35055307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SAMHSA_PPT_Template_508">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SAMHSA_PPT_Template_508</Template>
  <TotalTime>2940</TotalTime>
  <Words>2363</Words>
  <Application>Microsoft Office PowerPoint</Application>
  <PresentationFormat>On-screen Show (4:3)</PresentationFormat>
  <Paragraphs>378</Paragraphs>
  <Slides>40</Slides>
  <Notes>8</Notes>
  <HiddenSlides>0</HiddenSlides>
  <MMClips>0</MMClips>
  <ScaleCrop>false</ScaleCrop>
  <HeadingPairs>
    <vt:vector size="4" baseType="variant">
      <vt:variant>
        <vt:lpstr>Theme</vt:lpstr>
      </vt:variant>
      <vt:variant>
        <vt:i4>5</vt:i4>
      </vt:variant>
      <vt:variant>
        <vt:lpstr>Slide Titles</vt:lpstr>
      </vt:variant>
      <vt:variant>
        <vt:i4>40</vt:i4>
      </vt:variant>
    </vt:vector>
  </HeadingPairs>
  <TitlesOfParts>
    <vt:vector size="45" baseType="lpstr">
      <vt:lpstr>SAMHSA_PPT_Template_508</vt:lpstr>
      <vt:lpstr>1_Office Theme</vt:lpstr>
      <vt:lpstr>2_Office Theme</vt:lpstr>
      <vt:lpstr>3_Office Theme</vt:lpstr>
      <vt:lpstr>4_Office Theme</vt:lpstr>
      <vt:lpstr>PowerPoint Presentation</vt:lpstr>
      <vt:lpstr>The Sentiment</vt:lpstr>
      <vt:lpstr>The Drivers</vt:lpstr>
      <vt:lpstr>The Messages</vt:lpstr>
      <vt:lpstr>The Data: Substance Abuse</vt:lpstr>
      <vt:lpstr>The Data: Mental Health</vt:lpstr>
      <vt:lpstr>Prescription Drugs Great Lakes Inter Tribal Council*</vt:lpstr>
      <vt:lpstr>Prescription Drugs Northwest Portland Area Indian Health Board</vt:lpstr>
      <vt:lpstr>PowerPoint Presentation</vt:lpstr>
      <vt:lpstr>What the TBHA is</vt:lpstr>
      <vt:lpstr>What the TBHA is Not</vt:lpstr>
      <vt:lpstr>PowerPoint Presentation</vt:lpstr>
      <vt:lpstr>PowerPoint Presentation</vt:lpstr>
      <vt:lpstr>Historical &amp; Intergenerational Trauma</vt:lpstr>
      <vt:lpstr>Social-Ecological Approach</vt:lpstr>
      <vt:lpstr>Prevention and Recovery Support</vt:lpstr>
      <vt:lpstr>Behavioral Health Services/Systems</vt:lpstr>
      <vt:lpstr>National Awareness and Visibility</vt:lpstr>
      <vt:lpstr>Next Steps</vt:lpstr>
      <vt:lpstr>The Power of the TBHA</vt:lpstr>
      <vt:lpstr>SAMHSA Region X Suicide Rates 2014</vt:lpstr>
      <vt:lpstr>Garrett Lee Smith State/Tribal Youth Suicide Prevention and Early Intervention Grant Program</vt:lpstr>
      <vt:lpstr>Current GLS Tribal Grantees (1)</vt:lpstr>
      <vt:lpstr> Current GLS Tribal Grantees (2) </vt:lpstr>
      <vt:lpstr>To Live to See the  Great Day that Dawns</vt:lpstr>
      <vt:lpstr>Circles of Care History</vt:lpstr>
      <vt:lpstr>Impact of the Circles of Care Program</vt:lpstr>
      <vt:lpstr>Circles of Care VI Grantees (2014-2017 Projects)</vt:lpstr>
      <vt:lpstr>Circles of Care VI Goals</vt:lpstr>
      <vt:lpstr>Circles of Care VI Goals  (cont’d)</vt:lpstr>
      <vt:lpstr>PowerPoint Presentation</vt:lpstr>
      <vt:lpstr>Purpose</vt:lpstr>
      <vt:lpstr>Background Note: Native Connections Principles</vt:lpstr>
      <vt:lpstr>New Native Connections Awards</vt:lpstr>
      <vt:lpstr>SAMHSA Funding Opportunities</vt:lpstr>
      <vt:lpstr>   Applications Due Soon!  </vt:lpstr>
      <vt:lpstr>Changes in Application Process</vt:lpstr>
      <vt:lpstr>SAMHSA Store www.store.samhsa.gov </vt:lpstr>
      <vt:lpstr>PowerPoint Presentation</vt:lpstr>
      <vt:lpstr> Thank You! </vt:lpstr>
    </vt:vector>
  </TitlesOfParts>
  <Company>DHHS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Lisa Griggs</cp:lastModifiedBy>
  <cp:revision>254</cp:revision>
  <cp:lastPrinted>2016-02-24T23:02:32Z</cp:lastPrinted>
  <dcterms:created xsi:type="dcterms:W3CDTF">2015-01-14T17:53:16Z</dcterms:created>
  <dcterms:modified xsi:type="dcterms:W3CDTF">2016-10-17T19:13:46Z</dcterms:modified>
</cp:coreProperties>
</file>