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xml" ContentType="application/vnd.openxmlformats-officedocument.presentationml.tags+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4" r:id="rId1"/>
    <p:sldMasterId id="2147483768" r:id="rId2"/>
    <p:sldMasterId id="2147483835" r:id="rId3"/>
    <p:sldMasterId id="2147483848" r:id="rId4"/>
  </p:sldMasterIdLst>
  <p:notesMasterIdLst>
    <p:notesMasterId r:id="rId45"/>
  </p:notesMasterIdLst>
  <p:handoutMasterIdLst>
    <p:handoutMasterId r:id="rId46"/>
  </p:handoutMasterIdLst>
  <p:sldIdLst>
    <p:sldId id="256" r:id="rId5"/>
    <p:sldId id="495" r:id="rId6"/>
    <p:sldId id="529" r:id="rId7"/>
    <p:sldId id="506" r:id="rId8"/>
    <p:sldId id="532" r:id="rId9"/>
    <p:sldId id="533" r:id="rId10"/>
    <p:sldId id="589" r:id="rId11"/>
    <p:sldId id="536" r:id="rId12"/>
    <p:sldId id="588" r:id="rId13"/>
    <p:sldId id="562" r:id="rId14"/>
    <p:sldId id="563" r:id="rId15"/>
    <p:sldId id="564" r:id="rId16"/>
    <p:sldId id="566" r:id="rId17"/>
    <p:sldId id="567" r:id="rId18"/>
    <p:sldId id="569" r:id="rId19"/>
    <p:sldId id="570" r:id="rId20"/>
    <p:sldId id="572" r:id="rId21"/>
    <p:sldId id="577" r:id="rId22"/>
    <p:sldId id="581" r:id="rId23"/>
    <p:sldId id="580" r:id="rId24"/>
    <p:sldId id="582" r:id="rId25"/>
    <p:sldId id="587" r:id="rId26"/>
    <p:sldId id="556" r:id="rId27"/>
    <p:sldId id="534" r:id="rId28"/>
    <p:sldId id="543" r:id="rId29"/>
    <p:sldId id="590" r:id="rId30"/>
    <p:sldId id="542" r:id="rId31"/>
    <p:sldId id="538" r:id="rId32"/>
    <p:sldId id="539" r:id="rId33"/>
    <p:sldId id="537" r:id="rId34"/>
    <p:sldId id="591" r:id="rId35"/>
    <p:sldId id="598" r:id="rId36"/>
    <p:sldId id="599" r:id="rId37"/>
    <p:sldId id="595" r:id="rId38"/>
    <p:sldId id="596" r:id="rId39"/>
    <p:sldId id="597" r:id="rId40"/>
    <p:sldId id="592" r:id="rId41"/>
    <p:sldId id="593" r:id="rId42"/>
    <p:sldId id="600" r:id="rId43"/>
    <p:sldId id="594" r:id="rId44"/>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0758" autoAdjust="0"/>
  </p:normalViewPr>
  <p:slideViewPr>
    <p:cSldViewPr>
      <p:cViewPr>
        <p:scale>
          <a:sx n="60" d="100"/>
          <a:sy n="60" d="100"/>
        </p:scale>
        <p:origin x="-3084" y="-552"/>
      </p:cViewPr>
      <p:guideLst>
        <p:guide orient="horz" pos="2160"/>
        <p:guide pos="2880"/>
      </p:guideLst>
    </p:cSldViewPr>
  </p:slideViewPr>
  <p:notesTextViewPr>
    <p:cViewPr>
      <p:scale>
        <a:sx n="100" d="100"/>
        <a:sy n="100" d="100"/>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F71ED3-E678-45FF-988C-7A4127A753B9}"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US"/>
        </a:p>
      </dgm:t>
    </dgm:pt>
    <dgm:pt modelId="{22DBF7E2-154C-422C-BE06-56FF41A0BEE5}">
      <dgm:prSet phldrT="[Text]" custT="1"/>
      <dgm:spPr>
        <a:solidFill>
          <a:schemeClr val="accent5">
            <a:lumMod val="75000"/>
          </a:schemeClr>
        </a:solidFill>
      </dgm:spPr>
      <dgm:t>
        <a:bodyPr/>
        <a:lstStyle/>
        <a:p>
          <a:r>
            <a:rPr lang="en-US" sz="2400" dirty="0" smtClean="0"/>
            <a:t>Online Sexual Health Portal</a:t>
          </a:r>
          <a:endParaRPr lang="en-US" sz="2400" dirty="0"/>
        </a:p>
      </dgm:t>
    </dgm:pt>
    <dgm:pt modelId="{3A6124D9-34AB-461B-9CB9-5696A8B4FA66}" type="parTrans" cxnId="{1E20D2E9-35B3-4AB0-AF99-C9C02373F605}">
      <dgm:prSet/>
      <dgm:spPr/>
      <dgm:t>
        <a:bodyPr/>
        <a:lstStyle/>
        <a:p>
          <a:endParaRPr lang="en-US"/>
        </a:p>
      </dgm:t>
    </dgm:pt>
    <dgm:pt modelId="{E4244471-4B5C-47E2-B301-C909D9154F6C}" type="sibTrans" cxnId="{1E20D2E9-35B3-4AB0-AF99-C9C02373F605}">
      <dgm:prSet custT="1"/>
      <dgm:spPr/>
      <dgm:t>
        <a:bodyPr/>
        <a:lstStyle/>
        <a:p>
          <a:r>
            <a:rPr lang="en-US" sz="1800" dirty="0" smtClean="0"/>
            <a:t>Partner:  </a:t>
          </a:r>
        </a:p>
        <a:p>
          <a:r>
            <a:rPr lang="en-US" sz="2400" dirty="0" smtClean="0"/>
            <a:t>NIEA, BIE, B&amp;G Clubs</a:t>
          </a:r>
          <a:endParaRPr lang="en-US" sz="1050" dirty="0"/>
        </a:p>
      </dgm:t>
    </dgm:pt>
    <dgm:pt modelId="{3DA83941-1D22-4A19-A019-D91D479631A0}">
      <dgm:prSet phldrT="[Text]" custT="1"/>
      <dgm:spPr/>
      <dgm:t>
        <a:bodyPr/>
        <a:lstStyle/>
        <a:p>
          <a:r>
            <a:rPr lang="en-US" sz="2800" dirty="0" smtClean="0"/>
            <a:t>Teachers and Educators</a:t>
          </a:r>
          <a:endParaRPr lang="en-US" sz="2800" dirty="0"/>
        </a:p>
      </dgm:t>
    </dgm:pt>
    <dgm:pt modelId="{308A406D-F342-4497-890B-34360A284778}" type="parTrans" cxnId="{641B3D88-9F2D-4705-9245-C774A25DFACD}">
      <dgm:prSet/>
      <dgm:spPr/>
      <dgm:t>
        <a:bodyPr/>
        <a:lstStyle/>
        <a:p>
          <a:endParaRPr lang="en-US"/>
        </a:p>
      </dgm:t>
    </dgm:pt>
    <dgm:pt modelId="{D6B09E3A-C9DB-4C7B-8E93-56EA2E4E7BB7}" type="sibTrans" cxnId="{641B3D88-9F2D-4705-9245-C774A25DFACD}">
      <dgm:prSet/>
      <dgm:spPr/>
      <dgm:t>
        <a:bodyPr/>
        <a:lstStyle/>
        <a:p>
          <a:endParaRPr lang="en-US"/>
        </a:p>
      </dgm:t>
    </dgm:pt>
    <dgm:pt modelId="{AD73A09C-AEF5-467A-A0BE-AD3E502CE0AB}">
      <dgm:prSet phldrT="[Text]" custT="1"/>
      <dgm:spPr/>
      <dgm:t>
        <a:bodyPr/>
        <a:lstStyle/>
        <a:p>
          <a:r>
            <a:rPr lang="en-US" sz="2800" dirty="0" smtClean="0"/>
            <a:t>Social Media</a:t>
          </a:r>
          <a:endParaRPr lang="en-US" sz="2800" dirty="0"/>
        </a:p>
      </dgm:t>
    </dgm:pt>
    <dgm:pt modelId="{0FF480AD-B3EA-46FF-B2B0-20734AE55D14}" type="parTrans" cxnId="{9AC3E698-A825-47E2-BD3D-26C75EAEA578}">
      <dgm:prSet/>
      <dgm:spPr/>
      <dgm:t>
        <a:bodyPr/>
        <a:lstStyle/>
        <a:p>
          <a:endParaRPr lang="en-US"/>
        </a:p>
      </dgm:t>
    </dgm:pt>
    <dgm:pt modelId="{A928980D-855F-40E2-B6D9-3DEA5BC35A80}" type="sibTrans" cxnId="{9AC3E698-A825-47E2-BD3D-26C75EAEA578}">
      <dgm:prSet custT="1"/>
      <dgm:spPr/>
      <dgm:t>
        <a:bodyPr/>
        <a:lstStyle/>
        <a:p>
          <a:r>
            <a:rPr lang="en-US" sz="1800" dirty="0" smtClean="0"/>
            <a:t>Partner: </a:t>
          </a:r>
          <a:r>
            <a:rPr lang="en-US" sz="2600" dirty="0" smtClean="0"/>
            <a:t>UNITY, GEN-I, CNAY</a:t>
          </a:r>
          <a:endParaRPr lang="en-US" sz="2600" dirty="0"/>
        </a:p>
      </dgm:t>
    </dgm:pt>
    <dgm:pt modelId="{BC7F50E4-A619-4F8D-8A70-96545C776705}">
      <dgm:prSet phldrT="[Text]" custT="1"/>
      <dgm:spPr/>
      <dgm:t>
        <a:bodyPr/>
        <a:lstStyle/>
        <a:p>
          <a:r>
            <a:rPr lang="en-US" sz="2800" dirty="0" smtClean="0"/>
            <a:t>Teens and Young Adults</a:t>
          </a:r>
          <a:endParaRPr lang="en-US" sz="2800" dirty="0"/>
        </a:p>
      </dgm:t>
    </dgm:pt>
    <dgm:pt modelId="{AF61AA01-69A3-447F-8BE1-B28E33EEDBCE}" type="parTrans" cxnId="{EE375358-0B3B-4011-AD82-D28EB4C76BA4}">
      <dgm:prSet/>
      <dgm:spPr/>
      <dgm:t>
        <a:bodyPr/>
        <a:lstStyle/>
        <a:p>
          <a:endParaRPr lang="en-US"/>
        </a:p>
      </dgm:t>
    </dgm:pt>
    <dgm:pt modelId="{9602BAEE-F4AE-4364-BDED-DE34A10C1424}" type="sibTrans" cxnId="{EE375358-0B3B-4011-AD82-D28EB4C76BA4}">
      <dgm:prSet/>
      <dgm:spPr/>
      <dgm:t>
        <a:bodyPr/>
        <a:lstStyle/>
        <a:p>
          <a:endParaRPr lang="en-US"/>
        </a:p>
      </dgm:t>
    </dgm:pt>
    <dgm:pt modelId="{6AF3ADBC-ED2E-432D-9588-5379DFD5FA1F}">
      <dgm:prSet phldrT="[Text]" custT="1"/>
      <dgm:spPr/>
      <dgm:t>
        <a:bodyPr/>
        <a:lstStyle/>
        <a:p>
          <a:r>
            <a:rPr lang="en-US" sz="2400" dirty="0" smtClean="0"/>
            <a:t>Radio, Articles</a:t>
          </a:r>
          <a:endParaRPr lang="en-US" sz="2400" dirty="0"/>
        </a:p>
      </dgm:t>
    </dgm:pt>
    <dgm:pt modelId="{65D6680F-B8B3-4FC9-8A62-12376FD61830}" type="parTrans" cxnId="{94F3871B-8CD6-4D9E-85A6-C754721D4651}">
      <dgm:prSet/>
      <dgm:spPr/>
      <dgm:t>
        <a:bodyPr/>
        <a:lstStyle/>
        <a:p>
          <a:endParaRPr lang="en-US"/>
        </a:p>
      </dgm:t>
    </dgm:pt>
    <dgm:pt modelId="{DF627D9B-5528-450F-93F9-B2D0881C6065}" type="sibTrans" cxnId="{94F3871B-8CD6-4D9E-85A6-C754721D4651}">
      <dgm:prSet/>
      <dgm:spPr/>
      <dgm:t>
        <a:bodyPr/>
        <a:lstStyle/>
        <a:p>
          <a:r>
            <a:rPr lang="en-US" dirty="0" smtClean="0"/>
            <a:t>Talking Points</a:t>
          </a:r>
          <a:endParaRPr lang="en-US" dirty="0"/>
        </a:p>
      </dgm:t>
    </dgm:pt>
    <dgm:pt modelId="{EAE2A8C1-9F51-42F9-B04E-8372A008C393}">
      <dgm:prSet phldrT="[Text]" custT="1"/>
      <dgm:spPr/>
      <dgm:t>
        <a:bodyPr/>
        <a:lstStyle/>
        <a:p>
          <a:r>
            <a:rPr lang="en-US" sz="2800" dirty="0" smtClean="0"/>
            <a:t>Parents</a:t>
          </a:r>
          <a:endParaRPr lang="en-US" sz="2800" dirty="0"/>
        </a:p>
      </dgm:t>
    </dgm:pt>
    <dgm:pt modelId="{0DDEC3E0-D2BE-4A36-A353-CAEEAF580398}" type="parTrans" cxnId="{63A92ED0-EA33-4C5B-8C40-BC27176BE3F9}">
      <dgm:prSet/>
      <dgm:spPr/>
      <dgm:t>
        <a:bodyPr/>
        <a:lstStyle/>
        <a:p>
          <a:endParaRPr lang="en-US"/>
        </a:p>
      </dgm:t>
    </dgm:pt>
    <dgm:pt modelId="{AAC830D7-7078-45BA-A172-0E85E4FD1BC7}" type="sibTrans" cxnId="{63A92ED0-EA33-4C5B-8C40-BC27176BE3F9}">
      <dgm:prSet/>
      <dgm:spPr/>
      <dgm:t>
        <a:bodyPr/>
        <a:lstStyle/>
        <a:p>
          <a:endParaRPr lang="en-US"/>
        </a:p>
      </dgm:t>
    </dgm:pt>
    <dgm:pt modelId="{ED15BD51-0560-497E-9B09-AEFF8700CD1B}" type="pres">
      <dgm:prSet presAssocID="{8FF71ED3-E678-45FF-988C-7A4127A753B9}" presName="Name0" presStyleCnt="0">
        <dgm:presLayoutVars>
          <dgm:chMax/>
          <dgm:chPref/>
          <dgm:dir/>
          <dgm:animLvl val="lvl"/>
        </dgm:presLayoutVars>
      </dgm:prSet>
      <dgm:spPr/>
      <dgm:t>
        <a:bodyPr/>
        <a:lstStyle/>
        <a:p>
          <a:endParaRPr lang="en-US"/>
        </a:p>
      </dgm:t>
    </dgm:pt>
    <dgm:pt modelId="{7557A5EE-F110-4FE4-B9A9-2BD6AF5349B0}" type="pres">
      <dgm:prSet presAssocID="{22DBF7E2-154C-422C-BE06-56FF41A0BEE5}" presName="composite" presStyleCnt="0"/>
      <dgm:spPr/>
    </dgm:pt>
    <dgm:pt modelId="{D5281034-1EEC-41FD-BF41-2E68EBAF2A5E}" type="pres">
      <dgm:prSet presAssocID="{22DBF7E2-154C-422C-BE06-56FF41A0BEE5}" presName="Parent1" presStyleLbl="node1" presStyleIdx="0" presStyleCnt="6">
        <dgm:presLayoutVars>
          <dgm:chMax val="1"/>
          <dgm:chPref val="1"/>
          <dgm:bulletEnabled val="1"/>
        </dgm:presLayoutVars>
      </dgm:prSet>
      <dgm:spPr/>
      <dgm:t>
        <a:bodyPr/>
        <a:lstStyle/>
        <a:p>
          <a:endParaRPr lang="en-US"/>
        </a:p>
      </dgm:t>
    </dgm:pt>
    <dgm:pt modelId="{07F32475-1D1D-4D12-9C61-7E6ACBA8E593}" type="pres">
      <dgm:prSet presAssocID="{22DBF7E2-154C-422C-BE06-56FF41A0BEE5}" presName="Childtext1" presStyleLbl="revTx" presStyleIdx="0" presStyleCnt="3">
        <dgm:presLayoutVars>
          <dgm:chMax val="0"/>
          <dgm:chPref val="0"/>
          <dgm:bulletEnabled val="1"/>
        </dgm:presLayoutVars>
      </dgm:prSet>
      <dgm:spPr/>
      <dgm:t>
        <a:bodyPr/>
        <a:lstStyle/>
        <a:p>
          <a:endParaRPr lang="en-US"/>
        </a:p>
      </dgm:t>
    </dgm:pt>
    <dgm:pt modelId="{300ED821-517C-49E5-A9B4-B97E5536B6BD}" type="pres">
      <dgm:prSet presAssocID="{22DBF7E2-154C-422C-BE06-56FF41A0BEE5}" presName="BalanceSpacing" presStyleCnt="0"/>
      <dgm:spPr/>
    </dgm:pt>
    <dgm:pt modelId="{4FE7D369-51B6-482B-942C-6B28B5A5E8C4}" type="pres">
      <dgm:prSet presAssocID="{22DBF7E2-154C-422C-BE06-56FF41A0BEE5}" presName="BalanceSpacing1" presStyleCnt="0"/>
      <dgm:spPr/>
    </dgm:pt>
    <dgm:pt modelId="{23B5C8F0-4BB1-45EB-8D64-26C2D89B2B31}" type="pres">
      <dgm:prSet presAssocID="{E4244471-4B5C-47E2-B301-C909D9154F6C}" presName="Accent1Text" presStyleLbl="node1" presStyleIdx="1" presStyleCnt="6"/>
      <dgm:spPr/>
      <dgm:t>
        <a:bodyPr/>
        <a:lstStyle/>
        <a:p>
          <a:endParaRPr lang="en-US"/>
        </a:p>
      </dgm:t>
    </dgm:pt>
    <dgm:pt modelId="{CFAFB68B-1E57-4AC8-A6A6-0BA6836BFC58}" type="pres">
      <dgm:prSet presAssocID="{E4244471-4B5C-47E2-B301-C909D9154F6C}" presName="spaceBetweenRectangles" presStyleCnt="0"/>
      <dgm:spPr/>
    </dgm:pt>
    <dgm:pt modelId="{A64B213B-D4F7-4AC4-A7B6-EC07443CC510}" type="pres">
      <dgm:prSet presAssocID="{AD73A09C-AEF5-467A-A0BE-AD3E502CE0AB}" presName="composite" presStyleCnt="0"/>
      <dgm:spPr/>
    </dgm:pt>
    <dgm:pt modelId="{643299FA-8A95-4892-967B-E6C0ADEFFB44}" type="pres">
      <dgm:prSet presAssocID="{AD73A09C-AEF5-467A-A0BE-AD3E502CE0AB}" presName="Parent1" presStyleLbl="node1" presStyleIdx="2" presStyleCnt="6">
        <dgm:presLayoutVars>
          <dgm:chMax val="1"/>
          <dgm:chPref val="1"/>
          <dgm:bulletEnabled val="1"/>
        </dgm:presLayoutVars>
      </dgm:prSet>
      <dgm:spPr/>
      <dgm:t>
        <a:bodyPr/>
        <a:lstStyle/>
        <a:p>
          <a:endParaRPr lang="en-US"/>
        </a:p>
      </dgm:t>
    </dgm:pt>
    <dgm:pt modelId="{A176C9D1-D62E-4CFA-9FAF-ADA0D372252F}" type="pres">
      <dgm:prSet presAssocID="{AD73A09C-AEF5-467A-A0BE-AD3E502CE0AB}" presName="Childtext1" presStyleLbl="revTx" presStyleIdx="1" presStyleCnt="3">
        <dgm:presLayoutVars>
          <dgm:chMax val="0"/>
          <dgm:chPref val="0"/>
          <dgm:bulletEnabled val="1"/>
        </dgm:presLayoutVars>
      </dgm:prSet>
      <dgm:spPr/>
      <dgm:t>
        <a:bodyPr/>
        <a:lstStyle/>
        <a:p>
          <a:endParaRPr lang="en-US"/>
        </a:p>
      </dgm:t>
    </dgm:pt>
    <dgm:pt modelId="{8A51D11D-E969-4C3A-8C94-EAF031FF5413}" type="pres">
      <dgm:prSet presAssocID="{AD73A09C-AEF5-467A-A0BE-AD3E502CE0AB}" presName="BalanceSpacing" presStyleCnt="0"/>
      <dgm:spPr/>
    </dgm:pt>
    <dgm:pt modelId="{88F5D6F3-0A77-4768-80E0-9F1152889627}" type="pres">
      <dgm:prSet presAssocID="{AD73A09C-AEF5-467A-A0BE-AD3E502CE0AB}" presName="BalanceSpacing1" presStyleCnt="0"/>
      <dgm:spPr/>
    </dgm:pt>
    <dgm:pt modelId="{B13E6412-E970-414E-86D1-65BA411807A3}" type="pres">
      <dgm:prSet presAssocID="{A928980D-855F-40E2-B6D9-3DEA5BC35A80}" presName="Accent1Text" presStyleLbl="node1" presStyleIdx="3" presStyleCnt="6"/>
      <dgm:spPr/>
      <dgm:t>
        <a:bodyPr/>
        <a:lstStyle/>
        <a:p>
          <a:endParaRPr lang="en-US"/>
        </a:p>
      </dgm:t>
    </dgm:pt>
    <dgm:pt modelId="{A1A823EC-EB7F-441C-9BC1-4D5001A33362}" type="pres">
      <dgm:prSet presAssocID="{A928980D-855F-40E2-B6D9-3DEA5BC35A80}" presName="spaceBetweenRectangles" presStyleCnt="0"/>
      <dgm:spPr/>
    </dgm:pt>
    <dgm:pt modelId="{D864F5A9-9F03-4636-83CB-4547D85864E4}" type="pres">
      <dgm:prSet presAssocID="{6AF3ADBC-ED2E-432D-9588-5379DFD5FA1F}" presName="composite" presStyleCnt="0"/>
      <dgm:spPr/>
    </dgm:pt>
    <dgm:pt modelId="{387CD2C2-3D46-4B70-9FB2-5815D0FD5FE6}" type="pres">
      <dgm:prSet presAssocID="{6AF3ADBC-ED2E-432D-9588-5379DFD5FA1F}" presName="Parent1" presStyleLbl="node1" presStyleIdx="4" presStyleCnt="6">
        <dgm:presLayoutVars>
          <dgm:chMax val="1"/>
          <dgm:chPref val="1"/>
          <dgm:bulletEnabled val="1"/>
        </dgm:presLayoutVars>
      </dgm:prSet>
      <dgm:spPr/>
      <dgm:t>
        <a:bodyPr/>
        <a:lstStyle/>
        <a:p>
          <a:endParaRPr lang="en-US"/>
        </a:p>
      </dgm:t>
    </dgm:pt>
    <dgm:pt modelId="{064E4C2B-8816-4166-9287-C30684790C6E}" type="pres">
      <dgm:prSet presAssocID="{6AF3ADBC-ED2E-432D-9588-5379DFD5FA1F}" presName="Childtext1" presStyleLbl="revTx" presStyleIdx="2" presStyleCnt="3">
        <dgm:presLayoutVars>
          <dgm:chMax val="0"/>
          <dgm:chPref val="0"/>
          <dgm:bulletEnabled val="1"/>
        </dgm:presLayoutVars>
      </dgm:prSet>
      <dgm:spPr/>
      <dgm:t>
        <a:bodyPr/>
        <a:lstStyle/>
        <a:p>
          <a:endParaRPr lang="en-US"/>
        </a:p>
      </dgm:t>
    </dgm:pt>
    <dgm:pt modelId="{C2E106ED-2804-4EAC-924C-DBA990A22320}" type="pres">
      <dgm:prSet presAssocID="{6AF3ADBC-ED2E-432D-9588-5379DFD5FA1F}" presName="BalanceSpacing" presStyleCnt="0"/>
      <dgm:spPr/>
    </dgm:pt>
    <dgm:pt modelId="{D49A6E05-1068-4539-A0A9-F4515518BDEC}" type="pres">
      <dgm:prSet presAssocID="{6AF3ADBC-ED2E-432D-9588-5379DFD5FA1F}" presName="BalanceSpacing1" presStyleCnt="0"/>
      <dgm:spPr/>
    </dgm:pt>
    <dgm:pt modelId="{CBD5CF4A-F309-4386-B3BA-5C442844761E}" type="pres">
      <dgm:prSet presAssocID="{DF627D9B-5528-450F-93F9-B2D0881C6065}" presName="Accent1Text" presStyleLbl="node1" presStyleIdx="5" presStyleCnt="6"/>
      <dgm:spPr/>
      <dgm:t>
        <a:bodyPr/>
        <a:lstStyle/>
        <a:p>
          <a:endParaRPr lang="en-US"/>
        </a:p>
      </dgm:t>
    </dgm:pt>
  </dgm:ptLst>
  <dgm:cxnLst>
    <dgm:cxn modelId="{63A92ED0-EA33-4C5B-8C40-BC27176BE3F9}" srcId="{6AF3ADBC-ED2E-432D-9588-5379DFD5FA1F}" destId="{EAE2A8C1-9F51-42F9-B04E-8372A008C393}" srcOrd="0" destOrd="0" parTransId="{0DDEC3E0-D2BE-4A36-A353-CAEEAF580398}" sibTransId="{AAC830D7-7078-45BA-A172-0E85E4FD1BC7}"/>
    <dgm:cxn modelId="{EE375358-0B3B-4011-AD82-D28EB4C76BA4}" srcId="{AD73A09C-AEF5-467A-A0BE-AD3E502CE0AB}" destId="{BC7F50E4-A619-4F8D-8A70-96545C776705}" srcOrd="0" destOrd="0" parTransId="{AF61AA01-69A3-447F-8BE1-B28E33EEDBCE}" sibTransId="{9602BAEE-F4AE-4364-BDED-DE34A10C1424}"/>
    <dgm:cxn modelId="{1E20D2E9-35B3-4AB0-AF99-C9C02373F605}" srcId="{8FF71ED3-E678-45FF-988C-7A4127A753B9}" destId="{22DBF7E2-154C-422C-BE06-56FF41A0BEE5}" srcOrd="0" destOrd="0" parTransId="{3A6124D9-34AB-461B-9CB9-5696A8B4FA66}" sibTransId="{E4244471-4B5C-47E2-B301-C909D9154F6C}"/>
    <dgm:cxn modelId="{2A99E794-6849-49ED-BA58-58ADD0039F08}" type="presOf" srcId="{3DA83941-1D22-4A19-A019-D91D479631A0}" destId="{07F32475-1D1D-4D12-9C61-7E6ACBA8E593}" srcOrd="0" destOrd="0" presId="urn:microsoft.com/office/officeart/2008/layout/AlternatingHexagons"/>
    <dgm:cxn modelId="{F399B771-7354-48C6-9011-9457F2220923}" type="presOf" srcId="{8FF71ED3-E678-45FF-988C-7A4127A753B9}" destId="{ED15BD51-0560-497E-9B09-AEFF8700CD1B}" srcOrd="0" destOrd="0" presId="urn:microsoft.com/office/officeart/2008/layout/AlternatingHexagons"/>
    <dgm:cxn modelId="{24348D1A-EF5F-4356-8150-C1149F6660EE}" type="presOf" srcId="{EAE2A8C1-9F51-42F9-B04E-8372A008C393}" destId="{064E4C2B-8816-4166-9287-C30684790C6E}" srcOrd="0" destOrd="0" presId="urn:microsoft.com/office/officeart/2008/layout/AlternatingHexagons"/>
    <dgm:cxn modelId="{91B736C8-8FAC-4A85-B655-1F3E082F9997}" type="presOf" srcId="{E4244471-4B5C-47E2-B301-C909D9154F6C}" destId="{23B5C8F0-4BB1-45EB-8D64-26C2D89B2B31}" srcOrd="0" destOrd="0" presId="urn:microsoft.com/office/officeart/2008/layout/AlternatingHexagons"/>
    <dgm:cxn modelId="{641B3D88-9F2D-4705-9245-C774A25DFACD}" srcId="{22DBF7E2-154C-422C-BE06-56FF41A0BEE5}" destId="{3DA83941-1D22-4A19-A019-D91D479631A0}" srcOrd="0" destOrd="0" parTransId="{308A406D-F342-4497-890B-34360A284778}" sibTransId="{D6B09E3A-C9DB-4C7B-8E93-56EA2E4E7BB7}"/>
    <dgm:cxn modelId="{F186EA41-584E-4B14-A19C-5DDAAA824727}" type="presOf" srcId="{A928980D-855F-40E2-B6D9-3DEA5BC35A80}" destId="{B13E6412-E970-414E-86D1-65BA411807A3}" srcOrd="0" destOrd="0" presId="urn:microsoft.com/office/officeart/2008/layout/AlternatingHexagons"/>
    <dgm:cxn modelId="{9AC3E698-A825-47E2-BD3D-26C75EAEA578}" srcId="{8FF71ED3-E678-45FF-988C-7A4127A753B9}" destId="{AD73A09C-AEF5-467A-A0BE-AD3E502CE0AB}" srcOrd="1" destOrd="0" parTransId="{0FF480AD-B3EA-46FF-B2B0-20734AE55D14}" sibTransId="{A928980D-855F-40E2-B6D9-3DEA5BC35A80}"/>
    <dgm:cxn modelId="{94F3871B-8CD6-4D9E-85A6-C754721D4651}" srcId="{8FF71ED3-E678-45FF-988C-7A4127A753B9}" destId="{6AF3ADBC-ED2E-432D-9588-5379DFD5FA1F}" srcOrd="2" destOrd="0" parTransId="{65D6680F-B8B3-4FC9-8A62-12376FD61830}" sibTransId="{DF627D9B-5528-450F-93F9-B2D0881C6065}"/>
    <dgm:cxn modelId="{BD29233E-C20E-4731-A860-CC32EAD4DBB4}" type="presOf" srcId="{DF627D9B-5528-450F-93F9-B2D0881C6065}" destId="{CBD5CF4A-F309-4386-B3BA-5C442844761E}" srcOrd="0" destOrd="0" presId="urn:microsoft.com/office/officeart/2008/layout/AlternatingHexagons"/>
    <dgm:cxn modelId="{EB86FD9F-84D7-42BD-8E9A-846E1BDE13A4}" type="presOf" srcId="{22DBF7E2-154C-422C-BE06-56FF41A0BEE5}" destId="{D5281034-1EEC-41FD-BF41-2E68EBAF2A5E}" srcOrd="0" destOrd="0" presId="urn:microsoft.com/office/officeart/2008/layout/AlternatingHexagons"/>
    <dgm:cxn modelId="{3DACB497-4DEA-4FE2-B41C-C13E9BE83D3F}" type="presOf" srcId="{BC7F50E4-A619-4F8D-8A70-96545C776705}" destId="{A176C9D1-D62E-4CFA-9FAF-ADA0D372252F}" srcOrd="0" destOrd="0" presId="urn:microsoft.com/office/officeart/2008/layout/AlternatingHexagons"/>
    <dgm:cxn modelId="{4ED3C1C9-9FC0-4C5D-ADB5-9A42966328A5}" type="presOf" srcId="{AD73A09C-AEF5-467A-A0BE-AD3E502CE0AB}" destId="{643299FA-8A95-4892-967B-E6C0ADEFFB44}" srcOrd="0" destOrd="0" presId="urn:microsoft.com/office/officeart/2008/layout/AlternatingHexagons"/>
    <dgm:cxn modelId="{A6AB987D-5D03-498D-A47F-433DD5605AD8}" type="presOf" srcId="{6AF3ADBC-ED2E-432D-9588-5379DFD5FA1F}" destId="{387CD2C2-3D46-4B70-9FB2-5815D0FD5FE6}" srcOrd="0" destOrd="0" presId="urn:microsoft.com/office/officeart/2008/layout/AlternatingHexagons"/>
    <dgm:cxn modelId="{69C538DC-138C-49ED-9E11-F9C4584CA7E6}" type="presParOf" srcId="{ED15BD51-0560-497E-9B09-AEFF8700CD1B}" destId="{7557A5EE-F110-4FE4-B9A9-2BD6AF5349B0}" srcOrd="0" destOrd="0" presId="urn:microsoft.com/office/officeart/2008/layout/AlternatingHexagons"/>
    <dgm:cxn modelId="{22A982FE-8586-4AD7-9DA6-DE569956BD5C}" type="presParOf" srcId="{7557A5EE-F110-4FE4-B9A9-2BD6AF5349B0}" destId="{D5281034-1EEC-41FD-BF41-2E68EBAF2A5E}" srcOrd="0" destOrd="0" presId="urn:microsoft.com/office/officeart/2008/layout/AlternatingHexagons"/>
    <dgm:cxn modelId="{A8A69D52-93D1-4935-9752-1072514FBB50}" type="presParOf" srcId="{7557A5EE-F110-4FE4-B9A9-2BD6AF5349B0}" destId="{07F32475-1D1D-4D12-9C61-7E6ACBA8E593}" srcOrd="1" destOrd="0" presId="urn:microsoft.com/office/officeart/2008/layout/AlternatingHexagons"/>
    <dgm:cxn modelId="{9C8F4A8B-8D67-43A2-A07C-E358058C653B}" type="presParOf" srcId="{7557A5EE-F110-4FE4-B9A9-2BD6AF5349B0}" destId="{300ED821-517C-49E5-A9B4-B97E5536B6BD}" srcOrd="2" destOrd="0" presId="urn:microsoft.com/office/officeart/2008/layout/AlternatingHexagons"/>
    <dgm:cxn modelId="{AC439C48-42E1-4576-9F1E-65A33A146C02}" type="presParOf" srcId="{7557A5EE-F110-4FE4-B9A9-2BD6AF5349B0}" destId="{4FE7D369-51B6-482B-942C-6B28B5A5E8C4}" srcOrd="3" destOrd="0" presId="urn:microsoft.com/office/officeart/2008/layout/AlternatingHexagons"/>
    <dgm:cxn modelId="{6724C774-4C6D-4654-8F3A-8BF21177B248}" type="presParOf" srcId="{7557A5EE-F110-4FE4-B9A9-2BD6AF5349B0}" destId="{23B5C8F0-4BB1-45EB-8D64-26C2D89B2B31}" srcOrd="4" destOrd="0" presId="urn:microsoft.com/office/officeart/2008/layout/AlternatingHexagons"/>
    <dgm:cxn modelId="{3806527A-EEFE-46A2-B263-E3EEBD387374}" type="presParOf" srcId="{ED15BD51-0560-497E-9B09-AEFF8700CD1B}" destId="{CFAFB68B-1E57-4AC8-A6A6-0BA6836BFC58}" srcOrd="1" destOrd="0" presId="urn:microsoft.com/office/officeart/2008/layout/AlternatingHexagons"/>
    <dgm:cxn modelId="{9774C32A-9E10-4DF1-B45B-B553DBB3F8C6}" type="presParOf" srcId="{ED15BD51-0560-497E-9B09-AEFF8700CD1B}" destId="{A64B213B-D4F7-4AC4-A7B6-EC07443CC510}" srcOrd="2" destOrd="0" presId="urn:microsoft.com/office/officeart/2008/layout/AlternatingHexagons"/>
    <dgm:cxn modelId="{EDA5CEF0-C13E-4352-84BC-4EC7DD72F4AC}" type="presParOf" srcId="{A64B213B-D4F7-4AC4-A7B6-EC07443CC510}" destId="{643299FA-8A95-4892-967B-E6C0ADEFFB44}" srcOrd="0" destOrd="0" presId="urn:microsoft.com/office/officeart/2008/layout/AlternatingHexagons"/>
    <dgm:cxn modelId="{7E72031A-6CEA-41E1-AE10-60A8CA5C359C}" type="presParOf" srcId="{A64B213B-D4F7-4AC4-A7B6-EC07443CC510}" destId="{A176C9D1-D62E-4CFA-9FAF-ADA0D372252F}" srcOrd="1" destOrd="0" presId="urn:microsoft.com/office/officeart/2008/layout/AlternatingHexagons"/>
    <dgm:cxn modelId="{3DF01A12-83AC-4CC9-897B-8A0DD267E6BF}" type="presParOf" srcId="{A64B213B-D4F7-4AC4-A7B6-EC07443CC510}" destId="{8A51D11D-E969-4C3A-8C94-EAF031FF5413}" srcOrd="2" destOrd="0" presId="urn:microsoft.com/office/officeart/2008/layout/AlternatingHexagons"/>
    <dgm:cxn modelId="{5A7535C6-317E-4D5B-B7D9-56F72BF50DDD}" type="presParOf" srcId="{A64B213B-D4F7-4AC4-A7B6-EC07443CC510}" destId="{88F5D6F3-0A77-4768-80E0-9F1152889627}" srcOrd="3" destOrd="0" presId="urn:microsoft.com/office/officeart/2008/layout/AlternatingHexagons"/>
    <dgm:cxn modelId="{9E8ADACE-160D-4BBF-94B0-0C6282416FC0}" type="presParOf" srcId="{A64B213B-D4F7-4AC4-A7B6-EC07443CC510}" destId="{B13E6412-E970-414E-86D1-65BA411807A3}" srcOrd="4" destOrd="0" presId="urn:microsoft.com/office/officeart/2008/layout/AlternatingHexagons"/>
    <dgm:cxn modelId="{F68C0C0A-E975-44FC-A938-34FD51C7E11A}" type="presParOf" srcId="{ED15BD51-0560-497E-9B09-AEFF8700CD1B}" destId="{A1A823EC-EB7F-441C-9BC1-4D5001A33362}" srcOrd="3" destOrd="0" presId="urn:microsoft.com/office/officeart/2008/layout/AlternatingHexagons"/>
    <dgm:cxn modelId="{6E148373-B5A0-4491-AA67-5EFABD15643D}" type="presParOf" srcId="{ED15BD51-0560-497E-9B09-AEFF8700CD1B}" destId="{D864F5A9-9F03-4636-83CB-4547D85864E4}" srcOrd="4" destOrd="0" presId="urn:microsoft.com/office/officeart/2008/layout/AlternatingHexagons"/>
    <dgm:cxn modelId="{FA19CF16-D268-4D24-A52D-EE37DA3F2B3F}" type="presParOf" srcId="{D864F5A9-9F03-4636-83CB-4547D85864E4}" destId="{387CD2C2-3D46-4B70-9FB2-5815D0FD5FE6}" srcOrd="0" destOrd="0" presId="urn:microsoft.com/office/officeart/2008/layout/AlternatingHexagons"/>
    <dgm:cxn modelId="{7C7F4267-05ED-4E88-A000-9C36050463C1}" type="presParOf" srcId="{D864F5A9-9F03-4636-83CB-4547D85864E4}" destId="{064E4C2B-8816-4166-9287-C30684790C6E}" srcOrd="1" destOrd="0" presId="urn:microsoft.com/office/officeart/2008/layout/AlternatingHexagons"/>
    <dgm:cxn modelId="{3C80630A-6F0C-488F-80A9-9611B0A36E9D}" type="presParOf" srcId="{D864F5A9-9F03-4636-83CB-4547D85864E4}" destId="{C2E106ED-2804-4EAC-924C-DBA990A22320}" srcOrd="2" destOrd="0" presId="urn:microsoft.com/office/officeart/2008/layout/AlternatingHexagons"/>
    <dgm:cxn modelId="{E811E962-B024-4166-A400-E53B2F141716}" type="presParOf" srcId="{D864F5A9-9F03-4636-83CB-4547D85864E4}" destId="{D49A6E05-1068-4539-A0A9-F4515518BDEC}" srcOrd="3" destOrd="0" presId="urn:microsoft.com/office/officeart/2008/layout/AlternatingHexagons"/>
    <dgm:cxn modelId="{8AB1EF24-6731-4E56-90BD-1A2F7C06A54D}" type="presParOf" srcId="{D864F5A9-9F03-4636-83CB-4547D85864E4}" destId="{CBD5CF4A-F309-4386-B3BA-5C442844761E}" srcOrd="4" destOrd="0" presId="urn:microsoft.com/office/officeart/2008/layout/AlternatingHexagon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281034-1EEC-41FD-BF41-2E68EBAF2A5E}">
      <dsp:nvSpPr>
        <dsp:cNvPr id="0" name=""/>
        <dsp:cNvSpPr/>
      </dsp:nvSpPr>
      <dsp:spPr>
        <a:xfrm rot="5400000">
          <a:off x="3511024" y="123794"/>
          <a:ext cx="1901858" cy="1654616"/>
        </a:xfrm>
        <a:prstGeom prst="hexagon">
          <a:avLst>
            <a:gd name="adj" fmla="val 25000"/>
            <a:gd name="vf" fmla="val 115470"/>
          </a:avLst>
        </a:prstGeom>
        <a:solidFill>
          <a:schemeClr val="accent5">
            <a:lumMod val="7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Online Sexual Health Portal</a:t>
          </a:r>
          <a:endParaRPr lang="en-US" sz="2400" kern="1200" dirty="0"/>
        </a:p>
      </dsp:txBody>
      <dsp:txXfrm rot="-5400000">
        <a:off x="3892489" y="296546"/>
        <a:ext cx="1138928" cy="1309112"/>
      </dsp:txXfrm>
    </dsp:sp>
    <dsp:sp modelId="{07F32475-1D1D-4D12-9C61-7E6ACBA8E593}">
      <dsp:nvSpPr>
        <dsp:cNvPr id="0" name=""/>
        <dsp:cNvSpPr/>
      </dsp:nvSpPr>
      <dsp:spPr>
        <a:xfrm>
          <a:off x="5339470" y="380545"/>
          <a:ext cx="2122473" cy="1141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dirty="0" smtClean="0"/>
            <a:t>Teachers and Educators</a:t>
          </a:r>
          <a:endParaRPr lang="en-US" sz="2800" kern="1200" dirty="0"/>
        </a:p>
      </dsp:txBody>
      <dsp:txXfrm>
        <a:off x="5339470" y="380545"/>
        <a:ext cx="2122473" cy="1141114"/>
      </dsp:txXfrm>
    </dsp:sp>
    <dsp:sp modelId="{23B5C8F0-4BB1-45EB-8D64-26C2D89B2B31}">
      <dsp:nvSpPr>
        <dsp:cNvPr id="0" name=""/>
        <dsp:cNvSpPr/>
      </dsp:nvSpPr>
      <dsp:spPr>
        <a:xfrm rot="5400000">
          <a:off x="1724038" y="123794"/>
          <a:ext cx="1901858" cy="1654616"/>
        </a:xfrm>
        <a:prstGeom prst="hexagon">
          <a:avLst>
            <a:gd name="adj" fmla="val 25000"/>
            <a:gd name="vf" fmla="val 1154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n-US" sz="1800" kern="1200" dirty="0" smtClean="0"/>
            <a:t>Partner:  </a:t>
          </a:r>
        </a:p>
        <a:p>
          <a:pPr lvl="0" algn="ctr" defTabSz="800100">
            <a:lnSpc>
              <a:spcPct val="90000"/>
            </a:lnSpc>
            <a:spcBef>
              <a:spcPct val="0"/>
            </a:spcBef>
            <a:spcAft>
              <a:spcPct val="35000"/>
            </a:spcAft>
          </a:pPr>
          <a:r>
            <a:rPr lang="en-US" sz="2400" kern="1200" dirty="0" smtClean="0"/>
            <a:t>NIEA, BIE, B&amp;G Clubs</a:t>
          </a:r>
          <a:endParaRPr lang="en-US" sz="1050" kern="1200" dirty="0"/>
        </a:p>
      </dsp:txBody>
      <dsp:txXfrm rot="-5400000">
        <a:off x="2105503" y="296546"/>
        <a:ext cx="1138928" cy="1309112"/>
      </dsp:txXfrm>
    </dsp:sp>
    <dsp:sp modelId="{643299FA-8A95-4892-967B-E6C0ADEFFB44}">
      <dsp:nvSpPr>
        <dsp:cNvPr id="0" name=""/>
        <dsp:cNvSpPr/>
      </dsp:nvSpPr>
      <dsp:spPr>
        <a:xfrm rot="5400000">
          <a:off x="2614108" y="1738091"/>
          <a:ext cx="1901858" cy="1654616"/>
        </a:xfrm>
        <a:prstGeom prst="hexagon">
          <a:avLst>
            <a:gd name="adj" fmla="val 25000"/>
            <a:gd name="vf" fmla="val 1154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Social Media</a:t>
          </a:r>
          <a:endParaRPr lang="en-US" sz="2800" kern="1200" dirty="0"/>
        </a:p>
      </dsp:txBody>
      <dsp:txXfrm rot="-5400000">
        <a:off x="2995573" y="1910843"/>
        <a:ext cx="1138928" cy="1309112"/>
      </dsp:txXfrm>
    </dsp:sp>
    <dsp:sp modelId="{A176C9D1-D62E-4CFA-9FAF-ADA0D372252F}">
      <dsp:nvSpPr>
        <dsp:cNvPr id="0" name=""/>
        <dsp:cNvSpPr/>
      </dsp:nvSpPr>
      <dsp:spPr>
        <a:xfrm>
          <a:off x="615255" y="1994842"/>
          <a:ext cx="2054006" cy="1141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r" defTabSz="1244600">
            <a:lnSpc>
              <a:spcPct val="90000"/>
            </a:lnSpc>
            <a:spcBef>
              <a:spcPct val="0"/>
            </a:spcBef>
            <a:spcAft>
              <a:spcPct val="35000"/>
            </a:spcAft>
          </a:pPr>
          <a:r>
            <a:rPr lang="en-US" sz="2800" kern="1200" dirty="0" smtClean="0"/>
            <a:t>Teens and Young Adults</a:t>
          </a:r>
          <a:endParaRPr lang="en-US" sz="2800" kern="1200" dirty="0"/>
        </a:p>
      </dsp:txBody>
      <dsp:txXfrm>
        <a:off x="615255" y="1994842"/>
        <a:ext cx="2054006" cy="1141114"/>
      </dsp:txXfrm>
    </dsp:sp>
    <dsp:sp modelId="{B13E6412-E970-414E-86D1-65BA411807A3}">
      <dsp:nvSpPr>
        <dsp:cNvPr id="0" name=""/>
        <dsp:cNvSpPr/>
      </dsp:nvSpPr>
      <dsp:spPr>
        <a:xfrm rot="5400000">
          <a:off x="4401094" y="1738091"/>
          <a:ext cx="1901858" cy="1654616"/>
        </a:xfrm>
        <a:prstGeom prst="hexagon">
          <a:avLst>
            <a:gd name="adj" fmla="val 25000"/>
            <a:gd name="vf" fmla="val 1154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n-US" sz="1800" kern="1200" dirty="0" smtClean="0"/>
            <a:t>Partner: </a:t>
          </a:r>
          <a:r>
            <a:rPr lang="en-US" sz="2600" kern="1200" dirty="0" smtClean="0"/>
            <a:t>UNITY, GEN-I, CNAY</a:t>
          </a:r>
          <a:endParaRPr lang="en-US" sz="2600" kern="1200" dirty="0"/>
        </a:p>
      </dsp:txBody>
      <dsp:txXfrm rot="-5400000">
        <a:off x="4782559" y="1910843"/>
        <a:ext cx="1138928" cy="1309112"/>
      </dsp:txXfrm>
    </dsp:sp>
    <dsp:sp modelId="{387CD2C2-3D46-4B70-9FB2-5815D0FD5FE6}">
      <dsp:nvSpPr>
        <dsp:cNvPr id="0" name=""/>
        <dsp:cNvSpPr/>
      </dsp:nvSpPr>
      <dsp:spPr>
        <a:xfrm rot="5400000">
          <a:off x="3511024" y="3352388"/>
          <a:ext cx="1901858" cy="1654616"/>
        </a:xfrm>
        <a:prstGeom prst="hexagon">
          <a:avLst>
            <a:gd name="adj" fmla="val 25000"/>
            <a:gd name="vf" fmla="val 1154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Radio, Articles</a:t>
          </a:r>
          <a:endParaRPr lang="en-US" sz="2400" kern="1200" dirty="0"/>
        </a:p>
      </dsp:txBody>
      <dsp:txXfrm rot="-5400000">
        <a:off x="3892489" y="3525140"/>
        <a:ext cx="1138928" cy="1309112"/>
      </dsp:txXfrm>
    </dsp:sp>
    <dsp:sp modelId="{064E4C2B-8816-4166-9287-C30684790C6E}">
      <dsp:nvSpPr>
        <dsp:cNvPr id="0" name=""/>
        <dsp:cNvSpPr/>
      </dsp:nvSpPr>
      <dsp:spPr>
        <a:xfrm>
          <a:off x="5339470" y="3609139"/>
          <a:ext cx="2122473" cy="1141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dirty="0" smtClean="0"/>
            <a:t>Parents</a:t>
          </a:r>
          <a:endParaRPr lang="en-US" sz="2800" kern="1200" dirty="0"/>
        </a:p>
      </dsp:txBody>
      <dsp:txXfrm>
        <a:off x="5339470" y="3609139"/>
        <a:ext cx="2122473" cy="1141114"/>
      </dsp:txXfrm>
    </dsp:sp>
    <dsp:sp modelId="{CBD5CF4A-F309-4386-B3BA-5C442844761E}">
      <dsp:nvSpPr>
        <dsp:cNvPr id="0" name=""/>
        <dsp:cNvSpPr/>
      </dsp:nvSpPr>
      <dsp:spPr>
        <a:xfrm rot="5400000">
          <a:off x="1724038" y="3352388"/>
          <a:ext cx="1901858" cy="1654616"/>
        </a:xfrm>
        <a:prstGeom prst="hexagon">
          <a:avLst>
            <a:gd name="adj" fmla="val 25000"/>
            <a:gd name="vf" fmla="val 1154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r>
            <a:rPr lang="en-US" sz="3200" kern="1200" dirty="0" smtClean="0"/>
            <a:t>Talking Points</a:t>
          </a:r>
          <a:endParaRPr lang="en-US" sz="3200" kern="1200" dirty="0"/>
        </a:p>
      </dsp:txBody>
      <dsp:txXfrm rot="-5400000">
        <a:off x="2105503" y="3525140"/>
        <a:ext cx="1138928" cy="1309112"/>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980" cy="465773"/>
          </a:xfrm>
          <a:prstGeom prst="rect">
            <a:avLst/>
          </a:prstGeom>
        </p:spPr>
        <p:txBody>
          <a:bodyPr vert="horz" lIns="91569" tIns="45784" rIns="91569" bIns="45784" rtlCol="0"/>
          <a:lstStyle>
            <a:lvl1pPr algn="l">
              <a:defRPr sz="1200"/>
            </a:lvl1pPr>
          </a:lstStyle>
          <a:p>
            <a:endParaRPr lang="en-US"/>
          </a:p>
        </p:txBody>
      </p:sp>
      <p:sp>
        <p:nvSpPr>
          <p:cNvPr id="3" name="Date Placeholder 2"/>
          <p:cNvSpPr>
            <a:spLocks noGrp="1"/>
          </p:cNvSpPr>
          <p:nvPr>
            <p:ph type="dt" sz="quarter" idx="1"/>
          </p:nvPr>
        </p:nvSpPr>
        <p:spPr>
          <a:xfrm>
            <a:off x="3977532" y="0"/>
            <a:ext cx="3043980" cy="465773"/>
          </a:xfrm>
          <a:prstGeom prst="rect">
            <a:avLst/>
          </a:prstGeom>
        </p:spPr>
        <p:txBody>
          <a:bodyPr vert="horz" lIns="91569" tIns="45784" rIns="91569" bIns="45784" rtlCol="0"/>
          <a:lstStyle>
            <a:lvl1pPr algn="r">
              <a:defRPr sz="1200"/>
            </a:lvl1pPr>
          </a:lstStyle>
          <a:p>
            <a:fld id="{25235B15-4278-4F7D-A303-3851778946D0}" type="datetimeFigureOut">
              <a:rPr lang="en-US" smtClean="0"/>
              <a:pPr/>
              <a:t>10/12/2016</a:t>
            </a:fld>
            <a:endParaRPr lang="en-US"/>
          </a:p>
        </p:txBody>
      </p:sp>
      <p:sp>
        <p:nvSpPr>
          <p:cNvPr id="4" name="Footer Placeholder 3"/>
          <p:cNvSpPr>
            <a:spLocks noGrp="1"/>
          </p:cNvSpPr>
          <p:nvPr>
            <p:ph type="ftr" sz="quarter" idx="2"/>
          </p:nvPr>
        </p:nvSpPr>
        <p:spPr>
          <a:xfrm>
            <a:off x="0" y="8841738"/>
            <a:ext cx="3043980" cy="465773"/>
          </a:xfrm>
          <a:prstGeom prst="rect">
            <a:avLst/>
          </a:prstGeom>
        </p:spPr>
        <p:txBody>
          <a:bodyPr vert="horz" lIns="91569" tIns="45784" rIns="91569" bIns="45784" rtlCol="0" anchor="b"/>
          <a:lstStyle>
            <a:lvl1pPr algn="l">
              <a:defRPr sz="1200"/>
            </a:lvl1pPr>
          </a:lstStyle>
          <a:p>
            <a:endParaRPr lang="en-US"/>
          </a:p>
        </p:txBody>
      </p:sp>
      <p:sp>
        <p:nvSpPr>
          <p:cNvPr id="5" name="Slide Number Placeholder 4"/>
          <p:cNvSpPr>
            <a:spLocks noGrp="1"/>
          </p:cNvSpPr>
          <p:nvPr>
            <p:ph type="sldNum" sz="quarter" idx="3"/>
          </p:nvPr>
        </p:nvSpPr>
        <p:spPr>
          <a:xfrm>
            <a:off x="3977532" y="8841738"/>
            <a:ext cx="3043980" cy="465773"/>
          </a:xfrm>
          <a:prstGeom prst="rect">
            <a:avLst/>
          </a:prstGeom>
        </p:spPr>
        <p:txBody>
          <a:bodyPr vert="horz" lIns="91569" tIns="45784" rIns="91569" bIns="45784" rtlCol="0" anchor="b"/>
          <a:lstStyle>
            <a:lvl1pPr algn="r">
              <a:defRPr sz="1200"/>
            </a:lvl1pPr>
          </a:lstStyle>
          <a:p>
            <a:fld id="{32AD9426-F060-419C-A34C-4C8A21753A59}" type="slidenum">
              <a:rPr lang="en-US" smtClean="0"/>
              <a:pPr/>
              <a:t>‹#›</a:t>
            </a:fld>
            <a:endParaRPr lang="en-US"/>
          </a:p>
        </p:txBody>
      </p:sp>
    </p:spTree>
    <p:extLst>
      <p:ext uri="{BB962C8B-B14F-4D97-AF65-F5344CB8AC3E}">
        <p14:creationId xmlns:p14="http://schemas.microsoft.com/office/powerpoint/2010/main" val="17865173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09" tIns="46655" rIns="93309" bIns="46655" rtlCol="0"/>
          <a:lstStyle>
            <a:lvl1pPr algn="l">
              <a:defRPr sz="1200"/>
            </a:lvl1pPr>
          </a:lstStyle>
          <a:p>
            <a:endParaRPr lang="en-US"/>
          </a:p>
        </p:txBody>
      </p:sp>
      <p:sp>
        <p:nvSpPr>
          <p:cNvPr id="3" name="Date Placeholder 2"/>
          <p:cNvSpPr>
            <a:spLocks noGrp="1"/>
          </p:cNvSpPr>
          <p:nvPr>
            <p:ph type="dt" idx="1"/>
          </p:nvPr>
        </p:nvSpPr>
        <p:spPr>
          <a:xfrm>
            <a:off x="3978131" y="0"/>
            <a:ext cx="3043343" cy="465455"/>
          </a:xfrm>
          <a:prstGeom prst="rect">
            <a:avLst/>
          </a:prstGeom>
        </p:spPr>
        <p:txBody>
          <a:bodyPr vert="horz" lIns="93309" tIns="46655" rIns="93309" bIns="46655" rtlCol="0"/>
          <a:lstStyle>
            <a:lvl1pPr algn="r">
              <a:defRPr sz="1200"/>
            </a:lvl1pPr>
          </a:lstStyle>
          <a:p>
            <a:fld id="{7D2502FA-F8EB-469C-9490-72CD0A3E30E2}" type="datetimeFigureOut">
              <a:rPr lang="en-US" smtClean="0"/>
              <a:pPr/>
              <a:t>10/12/2016</a:t>
            </a:fld>
            <a:endParaRPr lang="en-US"/>
          </a:p>
        </p:txBody>
      </p:sp>
      <p:sp>
        <p:nvSpPr>
          <p:cNvPr id="4" name="Slide Image Placeholder 3"/>
          <p:cNvSpPr>
            <a:spLocks noGrp="1" noRot="1" noChangeAspect="1"/>
          </p:cNvSpPr>
          <p:nvPr>
            <p:ph type="sldImg" idx="2"/>
          </p:nvPr>
        </p:nvSpPr>
        <p:spPr>
          <a:xfrm>
            <a:off x="1184275" y="696913"/>
            <a:ext cx="4654550" cy="3490912"/>
          </a:xfrm>
          <a:prstGeom prst="rect">
            <a:avLst/>
          </a:prstGeom>
          <a:noFill/>
          <a:ln w="12700">
            <a:solidFill>
              <a:prstClr val="black"/>
            </a:solidFill>
          </a:ln>
        </p:spPr>
        <p:txBody>
          <a:bodyPr vert="horz" lIns="93309" tIns="46655" rIns="93309" bIns="46655"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09" tIns="46655" rIns="93309" bIns="4665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0"/>
            <a:ext cx="3043343" cy="465455"/>
          </a:xfrm>
          <a:prstGeom prst="rect">
            <a:avLst/>
          </a:prstGeom>
        </p:spPr>
        <p:txBody>
          <a:bodyPr vert="horz" lIns="93309" tIns="46655" rIns="93309" bIns="46655" rtlCol="0" anchor="b"/>
          <a:lstStyle>
            <a:lvl1pPr algn="l">
              <a:defRPr sz="1200"/>
            </a:lvl1pPr>
          </a:lstStyle>
          <a:p>
            <a:endParaRPr lang="en-US"/>
          </a:p>
        </p:txBody>
      </p:sp>
      <p:sp>
        <p:nvSpPr>
          <p:cNvPr id="7" name="Slide Number Placeholder 6"/>
          <p:cNvSpPr>
            <a:spLocks noGrp="1"/>
          </p:cNvSpPr>
          <p:nvPr>
            <p:ph type="sldNum" sz="quarter" idx="5"/>
          </p:nvPr>
        </p:nvSpPr>
        <p:spPr>
          <a:xfrm>
            <a:off x="3978131" y="8842030"/>
            <a:ext cx="3043343" cy="465455"/>
          </a:xfrm>
          <a:prstGeom prst="rect">
            <a:avLst/>
          </a:prstGeom>
        </p:spPr>
        <p:txBody>
          <a:bodyPr vert="horz" lIns="93309" tIns="46655" rIns="93309" bIns="46655" rtlCol="0" anchor="b"/>
          <a:lstStyle>
            <a:lvl1pPr algn="r">
              <a:defRPr sz="1200"/>
            </a:lvl1pPr>
          </a:lstStyle>
          <a:p>
            <a:fld id="{CA426E1C-57F7-4A85-BF8E-7A33950BE469}" type="slidenum">
              <a:rPr lang="en-US" smtClean="0"/>
              <a:pPr/>
              <a:t>‹#›</a:t>
            </a:fld>
            <a:endParaRPr lang="en-US"/>
          </a:p>
        </p:txBody>
      </p:sp>
    </p:spTree>
    <p:extLst>
      <p:ext uri="{BB962C8B-B14F-4D97-AF65-F5344CB8AC3E}">
        <p14:creationId xmlns:p14="http://schemas.microsoft.com/office/powerpoint/2010/main" val="197255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npaihb.org/"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www.uth.edu/" TargetMode="External"/><Relationship Id="rId5" Type="http://schemas.openxmlformats.org/officeDocument/2006/relationships/hyperlink" Target="http://itcaonline.com/" TargetMode="External"/><Relationship Id="rId4" Type="http://schemas.openxmlformats.org/officeDocument/2006/relationships/hyperlink" Target="http://anthc.org/"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facebook.com/weRnative/"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Thank you </a:t>
            </a:r>
            <a:r>
              <a:rPr lang="en-US" smtClean="0"/>
              <a:t>for coming</a:t>
            </a:r>
            <a:r>
              <a:rPr lang="en-US" baseline="0" smtClean="0"/>
              <a:t> today…</a:t>
            </a:r>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A426E1C-57F7-4A85-BF8E-7A33950BE469}"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also included a number</a:t>
            </a:r>
            <a:r>
              <a:rPr lang="en-US" dirty="0" smtClean="0"/>
              <a:t> </a:t>
            </a:r>
            <a:r>
              <a:rPr lang="en-US" dirty="0"/>
              <a:t>of deep cultural changes include the addition of videos featuring Native youth, elders, and a health education ‘</a:t>
            </a:r>
            <a:r>
              <a:rPr lang="en-US" dirty="0" err="1"/>
              <a:t>sexpert</a:t>
            </a:r>
            <a:r>
              <a:rPr lang="en-US" dirty="0"/>
              <a:t>’ who reflect tribal and youth perspectives. </a:t>
            </a:r>
          </a:p>
          <a:p>
            <a:endParaRPr lang="en-US" dirty="0"/>
          </a:p>
          <a:p>
            <a:r>
              <a:rPr lang="en-US" dirty="0"/>
              <a:t>The elders introduce the curriculum and provide a holistic framework around sexual health that is familiar to tribal communities. They </a:t>
            </a:r>
            <a:r>
              <a:rPr lang="en-US" dirty="0" smtClean="0"/>
              <a:t>also</a:t>
            </a:r>
            <a:r>
              <a:rPr lang="en-US" baseline="0" dirty="0" smtClean="0"/>
              <a:t> help to provide</a:t>
            </a:r>
            <a:r>
              <a:rPr lang="en-US" dirty="0" smtClean="0"/>
              <a:t> </a:t>
            </a:r>
            <a:r>
              <a:rPr lang="en-US" dirty="0"/>
              <a:t>a cultural context to sensitive topics like the anatomy and </a:t>
            </a:r>
            <a:r>
              <a:rPr lang="en-US" dirty="0" smtClean="0"/>
              <a:t>physiology, </a:t>
            </a:r>
            <a:r>
              <a:rPr lang="en-US" dirty="0"/>
              <a:t>which both youth and adults had a hard time </a:t>
            </a:r>
            <a:r>
              <a:rPr lang="en-US" dirty="0" smtClean="0"/>
              <a:t>felt</a:t>
            </a:r>
            <a:r>
              <a:rPr lang="en-US" baseline="0" dirty="0" smtClean="0"/>
              <a:t> a bit uncomfortable with during the usability testing.</a:t>
            </a:r>
            <a:endParaRPr lang="en-US" dirty="0"/>
          </a:p>
        </p:txBody>
      </p:sp>
      <p:sp>
        <p:nvSpPr>
          <p:cNvPr id="4" name="Slide Number Placeholder 3"/>
          <p:cNvSpPr>
            <a:spLocks noGrp="1"/>
          </p:cNvSpPr>
          <p:nvPr>
            <p:ph type="sldNum" sz="quarter" idx="10"/>
          </p:nvPr>
        </p:nvSpPr>
        <p:spPr/>
        <p:txBody>
          <a:bodyPr/>
          <a:lstStyle/>
          <a:p>
            <a:fld id="{1B750E2C-6FE4-43D5-9B4B-2DF2CCE13FE5}" type="slidenum">
              <a:rPr lang="en-US" smtClean="0"/>
              <a:pPr/>
              <a:t>12</a:t>
            </a:fld>
            <a:endParaRPr lang="en-US"/>
          </a:p>
        </p:txBody>
      </p:sp>
    </p:spTree>
    <p:extLst>
      <p:ext uri="{BB962C8B-B14F-4D97-AF65-F5344CB8AC3E}">
        <p14:creationId xmlns:p14="http://schemas.microsoft.com/office/powerpoint/2010/main" val="40697328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the 2</a:t>
            </a:r>
            <a:r>
              <a:rPr lang="en-US" baseline="30000" dirty="0"/>
              <a:t>nd</a:t>
            </a:r>
            <a:r>
              <a:rPr lang="en-US" dirty="0"/>
              <a:t> phase of the study…</a:t>
            </a:r>
          </a:p>
          <a:p>
            <a:endParaRPr lang="en-US" dirty="0"/>
          </a:p>
          <a:p>
            <a:r>
              <a:rPr lang="en-US" dirty="0"/>
              <a:t>We recruited 25 sites representing 18 Tribes/communities to participate in the RCT. Of the 18 Tribes/communities, 11 are rural and 7 are urban, 14 sites received the Native IYG intervention and 11 received the comparison intervention. The control condition comprised five health-related computer-based programs that addressed tobacco smoking (ASPIRE), hearing (Dangerous Decibels), alcohol (N-Squad) and drugs (</a:t>
            </a:r>
            <a:r>
              <a:rPr lang="en-US" dirty="0" err="1"/>
              <a:t>Reconstructors</a:t>
            </a:r>
            <a:r>
              <a:rPr lang="en-US" dirty="0"/>
              <a:t>), and diet and physical activity (Quest to Lava Mountain). The control programs were delivered in a standard number of sessions (n=13) and duration (approximately 35 minutes) that approximated a comparable learning ‘time on task’ to NATIVE-IYG.</a:t>
            </a:r>
          </a:p>
          <a:p>
            <a:endParaRPr lang="en-US" dirty="0"/>
          </a:p>
          <a:p>
            <a:r>
              <a:rPr lang="en-US" dirty="0"/>
              <a:t>574 youth enrolled (#of youth who returned valid parental consent and youth assent forms).</a:t>
            </a:r>
          </a:p>
          <a:p>
            <a:endParaRPr lang="en-US" dirty="0"/>
          </a:p>
          <a:p>
            <a:r>
              <a:rPr lang="en-US" dirty="0"/>
              <a:t>We collected survey data from youth who completed the program at three different stages: baseline, immediate follow-up, and a again at 12 months.</a:t>
            </a:r>
          </a:p>
          <a:p>
            <a:endParaRPr lang="en-US" dirty="0"/>
          </a:p>
        </p:txBody>
      </p:sp>
      <p:sp>
        <p:nvSpPr>
          <p:cNvPr id="4" name="Slide Number Placeholder 3"/>
          <p:cNvSpPr>
            <a:spLocks noGrp="1"/>
          </p:cNvSpPr>
          <p:nvPr>
            <p:ph type="sldNum" sz="quarter" idx="10"/>
          </p:nvPr>
        </p:nvSpPr>
        <p:spPr/>
        <p:txBody>
          <a:bodyPr/>
          <a:lstStyle/>
          <a:p>
            <a:fld id="{E74C0A50-8F52-495D-9F3C-8CE188B9D51D}" type="slidenum">
              <a:rPr lang="en-US" smtClean="0"/>
              <a:t>13</a:t>
            </a:fld>
            <a:endParaRPr lang="en-US"/>
          </a:p>
        </p:txBody>
      </p:sp>
    </p:spTree>
    <p:extLst>
      <p:ext uri="{BB962C8B-B14F-4D97-AF65-F5344CB8AC3E}">
        <p14:creationId xmlns:p14="http://schemas.microsoft.com/office/powerpoint/2010/main" val="12620943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good news! From Pre-test to Post-test…</a:t>
            </a:r>
          </a:p>
          <a:p>
            <a:endParaRPr lang="en-US" dirty="0" smtClean="0"/>
          </a:p>
          <a:p>
            <a:r>
              <a:rPr lang="en-US" dirty="0" smtClean="0"/>
              <a:t>Five</a:t>
            </a:r>
            <a:r>
              <a:rPr lang="en-US" baseline="0" dirty="0" smtClean="0"/>
              <a:t> psychosocial variables (of 16 examined in the study) were significantly impacted by Native IYG:</a:t>
            </a:r>
          </a:p>
          <a:p>
            <a:pPr marL="641600" lvl="1" indent="-174982">
              <a:buFont typeface="Arial" panose="020B0604020202020204" pitchFamily="34" charset="0"/>
              <a:buChar char="•"/>
            </a:pPr>
            <a:r>
              <a:rPr lang="en-US" baseline="0" dirty="0" smtClean="0"/>
              <a:t>Increased reasons not to have sex</a:t>
            </a:r>
          </a:p>
          <a:p>
            <a:pPr marL="641600" lvl="1" indent="-174982">
              <a:buFont typeface="Arial" panose="020B0604020202020204" pitchFamily="34" charset="0"/>
              <a:buChar char="•"/>
            </a:pPr>
            <a:r>
              <a:rPr lang="en-US" baseline="0" dirty="0" smtClean="0"/>
              <a:t>Increased STI and condom knowledge</a:t>
            </a:r>
          </a:p>
          <a:p>
            <a:pPr marL="641600" lvl="1" indent="-174982">
              <a:buFont typeface="Arial" panose="020B0604020202020204" pitchFamily="34" charset="0"/>
              <a:buChar char="•"/>
            </a:pPr>
            <a:r>
              <a:rPr lang="en-US" baseline="0" dirty="0" smtClean="0"/>
              <a:t>Increased condom and condom use self-efficacy (they were more confident obtaining and using condoms)</a:t>
            </a:r>
          </a:p>
          <a:p>
            <a:pPr marL="641600" lvl="1" indent="-174982">
              <a:buFont typeface="Arial" panose="020B0604020202020204" pitchFamily="34" charset="0"/>
              <a:buChar char="•"/>
            </a:pPr>
            <a:endParaRPr lang="en-US" baseline="0" dirty="0" smtClean="0"/>
          </a:p>
          <a:p>
            <a:pPr marL="641600" lvl="1" indent="-174982">
              <a:buFont typeface="Arial" panose="020B0604020202020204" pitchFamily="34" charset="0"/>
              <a:buChar char="•"/>
            </a:pPr>
            <a:endParaRPr lang="en-US" baseline="0" dirty="0" smtClean="0"/>
          </a:p>
          <a:p>
            <a:pPr marL="466618" lvl="1"/>
            <a:endParaRPr lang="en-US" baseline="0" dirty="0" smtClean="0"/>
          </a:p>
        </p:txBody>
      </p:sp>
      <p:sp>
        <p:nvSpPr>
          <p:cNvPr id="4" name="Slide Number Placeholder 3"/>
          <p:cNvSpPr>
            <a:spLocks noGrp="1"/>
          </p:cNvSpPr>
          <p:nvPr>
            <p:ph type="sldNum" sz="quarter" idx="10"/>
          </p:nvPr>
        </p:nvSpPr>
        <p:spPr/>
        <p:txBody>
          <a:bodyPr/>
          <a:lstStyle/>
          <a:p>
            <a:fld id="{E74C0A50-8F52-495D-9F3C-8CE188B9D51D}" type="slidenum">
              <a:rPr lang="en-US" smtClean="0"/>
              <a:t>14</a:t>
            </a:fld>
            <a:endParaRPr lang="en-US"/>
          </a:p>
        </p:txBody>
      </p:sp>
    </p:spTree>
    <p:extLst>
      <p:ext uri="{BB962C8B-B14F-4D97-AF65-F5344CB8AC3E}">
        <p14:creationId xmlns:p14="http://schemas.microsoft.com/office/powerpoint/2010/main" val="42705040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Anyone who lives or works in Indian Country knows that discussing sex or sexual health is a difficult thing for our young people. </a:t>
            </a:r>
            <a:endParaRPr lang="en-US" dirty="0"/>
          </a:p>
        </p:txBody>
      </p:sp>
      <p:sp>
        <p:nvSpPr>
          <p:cNvPr id="4" name="Slide Number Placeholder 3"/>
          <p:cNvSpPr>
            <a:spLocks noGrp="1"/>
          </p:cNvSpPr>
          <p:nvPr>
            <p:ph type="sldNum" sz="quarter" idx="10"/>
          </p:nvPr>
        </p:nvSpPr>
        <p:spPr/>
        <p:txBody>
          <a:bodyPr/>
          <a:lstStyle/>
          <a:p>
            <a:fld id="{D28ED2E6-D6F1-4B99-BCCA-C0AC6E915F89}"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1533036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 the third year of the project, Native teens and young adults from across the U.S. read or reenacted iterative drafts of the adapted script, and provided feedback on the characters, scenes, tone, and dialogue. </a:t>
            </a:r>
          </a:p>
          <a:p>
            <a:endParaRPr lang="en-US" dirty="0" smtClean="0"/>
          </a:p>
          <a:p>
            <a:r>
              <a:rPr lang="en-US" dirty="0" smtClean="0"/>
              <a:t>The adapted Native VOICES video was shot on location in Oklahoma City in August 2013. </a:t>
            </a:r>
          </a:p>
          <a:p>
            <a:endParaRPr lang="en-US" dirty="0"/>
          </a:p>
        </p:txBody>
      </p:sp>
      <p:sp>
        <p:nvSpPr>
          <p:cNvPr id="4" name="Slide Number Placeholder 3"/>
          <p:cNvSpPr>
            <a:spLocks noGrp="1"/>
          </p:cNvSpPr>
          <p:nvPr>
            <p:ph type="sldNum" sz="quarter" idx="10"/>
          </p:nvPr>
        </p:nvSpPr>
        <p:spPr/>
        <p:txBody>
          <a:bodyPr/>
          <a:lstStyle/>
          <a:p>
            <a:fld id="{CA426E1C-57F7-4A85-BF8E-7A33950BE469}"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1532178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support dissemination…</a:t>
            </a:r>
            <a:endParaRPr lang="en-US" dirty="0"/>
          </a:p>
        </p:txBody>
      </p:sp>
      <p:sp>
        <p:nvSpPr>
          <p:cNvPr id="4" name="Slide Number Placeholder 3"/>
          <p:cNvSpPr>
            <a:spLocks noGrp="1"/>
          </p:cNvSpPr>
          <p:nvPr>
            <p:ph type="sldNum" sz="quarter" idx="10"/>
          </p:nvPr>
        </p:nvSpPr>
        <p:spPr/>
        <p:txBody>
          <a:bodyPr/>
          <a:lstStyle/>
          <a:p>
            <a:fld id="{D28ED2E6-D6F1-4B99-BCCA-C0AC6E915F89}"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37115726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Uvanga</a:t>
            </a:r>
            <a:r>
              <a:rPr lang="en-US" dirty="0" smtClean="0"/>
              <a:t> Jaclynne. </a:t>
            </a:r>
            <a:r>
              <a:rPr lang="en-US" dirty="0" err="1" smtClean="0"/>
              <a:t>Inupiaqsiniga</a:t>
            </a:r>
            <a:r>
              <a:rPr lang="en-US" baseline="0" dirty="0" smtClean="0"/>
              <a:t> </a:t>
            </a:r>
            <a:r>
              <a:rPr lang="en-US" baseline="0" dirty="0" err="1" smtClean="0"/>
              <a:t>Qalukisaq</a:t>
            </a:r>
            <a:r>
              <a:rPr lang="en-US" baseline="0" dirty="0" smtClean="0"/>
              <a:t>. </a:t>
            </a:r>
            <a:r>
              <a:rPr lang="en-US" baseline="0" dirty="0" err="1" smtClean="0"/>
              <a:t>Katyaagmiingurunga</a:t>
            </a:r>
            <a:r>
              <a:rPr lang="en-US" baseline="0" dirty="0" smtClean="0"/>
              <a:t>. </a:t>
            </a:r>
            <a:r>
              <a:rPr lang="en-US" baseline="0" dirty="0" err="1" smtClean="0"/>
              <a:t>Pangmapak</a:t>
            </a:r>
            <a:r>
              <a:rPr lang="en-US" baseline="0" dirty="0" smtClean="0"/>
              <a:t> </a:t>
            </a:r>
            <a:r>
              <a:rPr lang="en-US" baseline="0" dirty="0" err="1" smtClean="0"/>
              <a:t>kisagvingmi</a:t>
            </a:r>
            <a:r>
              <a:rPr lang="en-US" baseline="0" dirty="0" smtClean="0"/>
              <a:t> </a:t>
            </a:r>
            <a:r>
              <a:rPr lang="en-US" baseline="0" dirty="0" err="1" smtClean="0"/>
              <a:t>inuurunga</a:t>
            </a:r>
            <a:r>
              <a:rPr lang="en-US" baseline="0" dirty="0" smtClean="0"/>
              <a:t>. Richards </a:t>
            </a:r>
            <a:r>
              <a:rPr lang="en-US" baseline="0" dirty="0" err="1" smtClean="0"/>
              <a:t>kuayaagurunga</a:t>
            </a:r>
            <a:r>
              <a:rPr lang="en-US" baseline="0" dirty="0" smtClean="0"/>
              <a:t>. </a:t>
            </a:r>
            <a:r>
              <a:rPr lang="en-US" baseline="0" dirty="0" err="1" smtClean="0"/>
              <a:t>Angayuqaaka</a:t>
            </a:r>
            <a:r>
              <a:rPr lang="en-US" baseline="0" dirty="0" smtClean="0"/>
              <a:t> BJ Richards-</a:t>
            </a:r>
            <a:r>
              <a:rPr lang="en-US" baseline="0" dirty="0" err="1" smtClean="0"/>
              <a:t>lu</a:t>
            </a:r>
            <a:r>
              <a:rPr lang="en-US" baseline="0" dirty="0" smtClean="0"/>
              <a:t>, Arlene Richards-</a:t>
            </a:r>
            <a:r>
              <a:rPr lang="en-US" baseline="0" dirty="0" err="1" smtClean="0"/>
              <a:t>lu</a:t>
            </a:r>
            <a:r>
              <a:rPr lang="en-US" baseline="0" dirty="0" smtClean="0"/>
              <a:t>. </a:t>
            </a:r>
            <a:r>
              <a:rPr lang="en-US" baseline="0" dirty="0" err="1" smtClean="0"/>
              <a:t>Aasrii</a:t>
            </a:r>
            <a:r>
              <a:rPr lang="en-US" baseline="0" dirty="0" smtClean="0"/>
              <a:t> </a:t>
            </a:r>
            <a:r>
              <a:rPr lang="en-US" baseline="0" dirty="0" err="1" smtClean="0"/>
              <a:t>ataataakka</a:t>
            </a:r>
            <a:r>
              <a:rPr lang="en-US" baseline="0" dirty="0" smtClean="0"/>
              <a:t> Tom Richards-</a:t>
            </a:r>
            <a:r>
              <a:rPr lang="en-US" baseline="0" dirty="0" err="1" smtClean="0"/>
              <a:t>lu</a:t>
            </a:r>
            <a:r>
              <a:rPr lang="en-US" baseline="0" dirty="0" smtClean="0"/>
              <a:t>, Dorothy Richards-</a:t>
            </a:r>
            <a:r>
              <a:rPr lang="en-US" baseline="0" dirty="0" err="1" smtClean="0"/>
              <a:t>lu</a:t>
            </a:r>
            <a:r>
              <a:rPr lang="en-US" baseline="0" dirty="0" smtClean="0"/>
              <a:t>. </a:t>
            </a:r>
            <a:r>
              <a:rPr lang="en-US" baseline="0" dirty="0" err="1" smtClean="0"/>
              <a:t>Suli</a:t>
            </a:r>
            <a:r>
              <a:rPr lang="en-US" baseline="0" dirty="0" smtClean="0"/>
              <a:t> Robert Curtis-</a:t>
            </a:r>
            <a:r>
              <a:rPr lang="en-US" baseline="0" dirty="0" err="1" smtClean="0"/>
              <a:t>lu</a:t>
            </a:r>
            <a:r>
              <a:rPr lang="en-US" baseline="0" dirty="0" smtClean="0"/>
              <a:t>, Esther Curtis-</a:t>
            </a:r>
            <a:r>
              <a:rPr lang="en-US" baseline="0" dirty="0" err="1" smtClean="0"/>
              <a:t>lu</a:t>
            </a:r>
            <a:r>
              <a:rPr lang="en-US" baseline="0" dirty="0" smtClean="0"/>
              <a:t>. </a:t>
            </a:r>
            <a:endParaRPr lang="en-US" dirty="0" smtClean="0"/>
          </a:p>
          <a:p>
            <a:endParaRPr lang="en-US" dirty="0" smtClean="0"/>
          </a:p>
          <a:p>
            <a:r>
              <a:rPr lang="en-US" dirty="0" smtClean="0"/>
              <a:t>My name is Jaclynne Richards. I</a:t>
            </a:r>
            <a:r>
              <a:rPr lang="en-US" baseline="0" dirty="0" smtClean="0"/>
              <a:t> am from Kiana, Alaska. I live in Anchorage now. My parents are Arlene Richards and the late BJ Richards. My grandparents are the late Tom and Dorothy Richards and Robert and Esther Curtis.</a:t>
            </a:r>
            <a:r>
              <a:rPr lang="en-US" dirty="0" smtClean="0"/>
              <a:t> and I am a Community Outreach Specialist </a:t>
            </a:r>
            <a:r>
              <a:rPr lang="en-US" baseline="0" dirty="0" smtClean="0"/>
              <a:t>for the </a:t>
            </a:r>
            <a:r>
              <a:rPr lang="en-US" dirty="0" smtClean="0"/>
              <a:t>Alaska Native Tribal Health Consortium’s HIV/STD</a:t>
            </a:r>
            <a:r>
              <a:rPr lang="en-US" baseline="0" dirty="0" smtClean="0"/>
              <a:t> Prevention Program </a:t>
            </a:r>
            <a:r>
              <a:rPr lang="en-US" dirty="0" smtClean="0"/>
              <a:t>in Anchorage Alaska. </a:t>
            </a:r>
            <a:endParaRPr lang="en-US" dirty="0"/>
          </a:p>
        </p:txBody>
      </p:sp>
      <p:sp>
        <p:nvSpPr>
          <p:cNvPr id="4" name="Slide Number Placeholder 3"/>
          <p:cNvSpPr>
            <a:spLocks noGrp="1"/>
          </p:cNvSpPr>
          <p:nvPr>
            <p:ph type="sldNum" sz="quarter" idx="10"/>
          </p:nvPr>
        </p:nvSpPr>
        <p:spPr/>
        <p:txBody>
          <a:bodyPr/>
          <a:lstStyle/>
          <a:p>
            <a:fld id="{A02B035C-A1B2-4449-A967-E7638ED65FFD}"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5064599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goal was to determine the effect of the sexual health program on self-reported knowledge, attitudes, perceptions and behaviors related to key themes that were drawn from the in-depth interviews (i.e. having trusted adult to talk to, saying no to drinking etc.). We partnered with new communities for the evaluation which involved pre-post and follow-up surveys. We expected data analysis to be finalized before the end of the year.</a:t>
            </a:r>
          </a:p>
        </p:txBody>
      </p:sp>
      <p:sp>
        <p:nvSpPr>
          <p:cNvPr id="4" name="Slide Number Placeholder 3"/>
          <p:cNvSpPr>
            <a:spLocks noGrp="1"/>
          </p:cNvSpPr>
          <p:nvPr>
            <p:ph type="sldNum" sz="quarter" idx="10"/>
          </p:nvPr>
        </p:nvSpPr>
        <p:spPr/>
        <p:txBody>
          <a:bodyPr/>
          <a:lstStyle/>
          <a:p>
            <a:fld id="{A02B035C-A1B2-4449-A967-E7638ED65FFD}"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5304074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our final product. If you would like to learn, more, order or talk to me… </a:t>
            </a:r>
            <a:endParaRPr lang="en-US" dirty="0"/>
          </a:p>
        </p:txBody>
      </p:sp>
      <p:sp>
        <p:nvSpPr>
          <p:cNvPr id="4" name="Slide Number Placeholder 3"/>
          <p:cNvSpPr>
            <a:spLocks noGrp="1"/>
          </p:cNvSpPr>
          <p:nvPr>
            <p:ph type="sldNum" sz="quarter" idx="10"/>
          </p:nvPr>
        </p:nvSpPr>
        <p:spPr/>
        <p:txBody>
          <a:bodyPr/>
          <a:lstStyle/>
          <a:p>
            <a:fld id="{A02B035C-A1B2-4449-A967-E7638ED65FFD}"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16525307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We </a:t>
            </a:r>
            <a:r>
              <a:rPr lang="en-US" i="1" dirty="0"/>
              <a:t>R </a:t>
            </a:r>
            <a:r>
              <a:rPr lang="en-US" i="1" dirty="0" smtClean="0"/>
              <a:t>Native</a:t>
            </a:r>
            <a:r>
              <a:rPr lang="en-US" dirty="0" smtClean="0"/>
              <a:t>  is a </a:t>
            </a:r>
            <a:r>
              <a:rPr lang="en-US" dirty="0"/>
              <a:t>multimedia health resource for Native teens and young </a:t>
            </a:r>
            <a:r>
              <a:rPr lang="en-US" dirty="0" smtClean="0"/>
              <a:t>adults. </a:t>
            </a:r>
            <a:endParaRPr lang="en-US" dirty="0"/>
          </a:p>
          <a:p>
            <a:endParaRPr lang="en-US" dirty="0"/>
          </a:p>
          <a:p>
            <a:r>
              <a:rPr lang="en-US" dirty="0"/>
              <a:t>The service was designed using behavior change theory and extensive formative research with Native youth across the U.S. We design our messages to address the social, structural, and environmental stressors that influence adolescent health. With particular focus given to the prevention of suicide, bullying, STDs, teen pregnancy, and drug and alcohol use. </a:t>
            </a:r>
          </a:p>
          <a:p>
            <a:endParaRPr lang="en-US" dirty="0"/>
          </a:p>
          <a:p>
            <a:r>
              <a:rPr lang="en-US" dirty="0"/>
              <a:t>The project is funded by the Indian Health Service HIV and behavioral health programs, and is heavily supported in-kind by our GLS grant.</a:t>
            </a:r>
          </a:p>
          <a:p>
            <a:pPr defTabSz="920631">
              <a:defRPr/>
            </a:pPr>
            <a:endParaRPr lang="en-US" altLang="en-US" b="1" baseline="0" dirty="0" smtClean="0">
              <a:solidFill>
                <a:srgbClr val="FF0000"/>
              </a:solidFill>
            </a:endParaRPr>
          </a:p>
        </p:txBody>
      </p:sp>
      <p:sp>
        <p:nvSpPr>
          <p:cNvPr id="4" name="Slide Number Placeholder 3"/>
          <p:cNvSpPr>
            <a:spLocks noGrp="1"/>
          </p:cNvSpPr>
          <p:nvPr>
            <p:ph type="sldNum" sz="quarter" idx="10"/>
          </p:nvPr>
        </p:nvSpPr>
        <p:spPr/>
        <p:txBody>
          <a:bodyPr/>
          <a:lstStyle/>
          <a:p>
            <a:pPr>
              <a:defRPr/>
            </a:pPr>
            <a:fld id="{AB1BCFBA-7766-4B80-B1C0-A339F82E634D}" type="slidenum">
              <a:rPr lang="en-US" smtClean="0">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3353124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Healthy Native Youth website was produced in collaboration by the </a:t>
            </a:r>
            <a:r>
              <a:rPr lang="en-US" dirty="0" smtClean="0">
                <a:hlinkClick r:id="rId3"/>
              </a:rPr>
              <a:t>Northwest Portland Area Indian Health Board</a:t>
            </a:r>
            <a:r>
              <a:rPr lang="en-US" dirty="0" smtClean="0"/>
              <a:t>, the </a:t>
            </a:r>
            <a:r>
              <a:rPr lang="en-US" dirty="0" smtClean="0">
                <a:hlinkClick r:id="rId4"/>
              </a:rPr>
              <a:t>Alaska Native Tribal Health Consortium</a:t>
            </a:r>
            <a:r>
              <a:rPr lang="en-US" dirty="0" smtClean="0"/>
              <a:t>, the </a:t>
            </a:r>
            <a:r>
              <a:rPr lang="en-US" dirty="0" smtClean="0">
                <a:hlinkClick r:id="rId5"/>
              </a:rPr>
              <a:t>Inter Tribal Council of Arizona, Inc.</a:t>
            </a:r>
            <a:r>
              <a:rPr lang="en-US" dirty="0" smtClean="0"/>
              <a:t>, and the </a:t>
            </a:r>
            <a:r>
              <a:rPr lang="en-US" dirty="0" smtClean="0">
                <a:hlinkClick r:id="rId6"/>
              </a:rPr>
              <a:t>University of Texas Health Science Center at Houston</a:t>
            </a:r>
            <a:r>
              <a:rPr lang="en-US" dirty="0" smtClean="0"/>
              <a:t>. </a:t>
            </a:r>
          </a:p>
          <a:p>
            <a:endParaRPr lang="en-US" dirty="0" smtClean="0"/>
          </a:p>
          <a:p>
            <a:r>
              <a:rPr lang="en-US" dirty="0" smtClean="0"/>
              <a:t>To design the site, they teamed up with adolescent health colleagues and stakeholders across Indian Country to build connections and gain insights based on their experience. The team brainstormed strategies to support the dissemination of culturally-appropriate sexual health programs to AI/AN youth. The Healthy Native Youth website emerged from this year-long planning process. </a:t>
            </a:r>
            <a:endParaRPr lang="en-US" dirty="0"/>
          </a:p>
        </p:txBody>
      </p:sp>
      <p:sp>
        <p:nvSpPr>
          <p:cNvPr id="4" name="Slide Number Placeholder 3"/>
          <p:cNvSpPr>
            <a:spLocks noGrp="1"/>
          </p:cNvSpPr>
          <p:nvPr>
            <p:ph type="sldNum" sz="quarter" idx="10"/>
          </p:nvPr>
        </p:nvSpPr>
        <p:spPr/>
        <p:txBody>
          <a:bodyPr/>
          <a:lstStyle/>
          <a:p>
            <a:pPr>
              <a:defRPr/>
            </a:pPr>
            <a:fld id="{81AAAD0D-26B7-4F34-BACA-8B7F86ED819C}"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Do you have a program that you’d like to share?</a:t>
            </a:r>
          </a:p>
          <a:p>
            <a:r>
              <a:rPr lang="en-US" dirty="0" smtClean="0"/>
              <a:t>Consider housing it here! It will be made available to educators across Indian Country, and you’ll receive feedback on program uptake and reach, with the ability to update training materials and lesson plans as needed. </a:t>
            </a:r>
          </a:p>
          <a:p>
            <a:endParaRPr lang="en-US" dirty="0"/>
          </a:p>
        </p:txBody>
      </p:sp>
      <p:sp>
        <p:nvSpPr>
          <p:cNvPr id="4" name="Slide Number Placeholder 3"/>
          <p:cNvSpPr>
            <a:spLocks noGrp="1"/>
          </p:cNvSpPr>
          <p:nvPr>
            <p:ph type="sldNum" sz="quarter" idx="10"/>
          </p:nvPr>
        </p:nvSpPr>
        <p:spPr/>
        <p:txBody>
          <a:bodyPr/>
          <a:lstStyle/>
          <a:p>
            <a:fld id="{CA426E1C-57F7-4A85-BF8E-7A33950BE469}"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5761628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426E1C-57F7-4A85-BF8E-7A33950BE469}" type="slidenum">
              <a:rPr lang="en-US" smtClean="0"/>
              <a:pPr/>
              <a:t>25</a:t>
            </a:fld>
            <a:endParaRPr lang="en-US"/>
          </a:p>
        </p:txBody>
      </p:sp>
    </p:spTree>
    <p:extLst>
      <p:ext uri="{BB962C8B-B14F-4D97-AF65-F5344CB8AC3E}">
        <p14:creationId xmlns:p14="http://schemas.microsoft.com/office/powerpoint/2010/main" val="2981386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1AAAD0D-26B7-4F34-BACA-8B7F86ED819C}" type="slidenum">
              <a:rPr lang="en-US" smtClean="0"/>
              <a:pPr>
                <a:defRPr/>
              </a:pPr>
              <a:t>28</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1AAAD0D-26B7-4F34-BACA-8B7F86ED819C}" type="slidenum">
              <a:rPr lang="en-US" smtClean="0"/>
              <a:pPr>
                <a:defRPr/>
              </a:pPr>
              <a:t>29</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defTabSz="914382">
              <a:defRPr/>
            </a:pPr>
            <a:r>
              <a:rPr lang="en-US" dirty="0" smtClean="0"/>
              <a:t>--</a:t>
            </a:r>
            <a:r>
              <a:rPr lang="en-US" i="1" dirty="0"/>
              <a:t>Social Media and Adolescent Health Research Team</a:t>
            </a:r>
            <a:r>
              <a:rPr lang="en-US" dirty="0"/>
              <a:t> and </a:t>
            </a:r>
            <a:r>
              <a:rPr lang="en-US" i="1" dirty="0"/>
              <a:t>We R Native</a:t>
            </a:r>
            <a:r>
              <a:rPr lang="en-US" dirty="0"/>
              <a:t> designed a study to create a resource for adults to assist youth who view concerning posts and tools to create an appropriate response plan.</a:t>
            </a:r>
          </a:p>
          <a:p>
            <a:pPr defTabSz="914382">
              <a:defRPr/>
            </a:pPr>
            <a:endParaRPr lang="en-US" dirty="0"/>
          </a:p>
          <a:p>
            <a:r>
              <a:rPr lang="en-US" dirty="0"/>
              <a:t>--Study -- Our aim was to better understand the experiences and perspectives of Native youth when they view concerning posts on social media, barriers that prevent them from responding to such posts, and their recommendations for designing solutions. To gather this information, we held three small-group discussions with 32 Native youth 14-22 years old.  4 goals came out of these group discussions and they are the goals of the webinar:</a:t>
            </a:r>
          </a:p>
          <a:p>
            <a:pPr lvl="0"/>
            <a:r>
              <a:rPr lang="en-US" dirty="0"/>
              <a:t>1) that you’ll be able to identify youth who witness concerning social media posts, letting them know that they need not respond alone, all on their own </a:t>
            </a:r>
          </a:p>
          <a:p>
            <a:pPr lvl="0"/>
            <a:r>
              <a:rPr lang="en-US" dirty="0"/>
              <a:t>2) that everyone is aware of, and feels trained to navigate these situations</a:t>
            </a:r>
          </a:p>
          <a:p>
            <a:pPr lvl="0"/>
            <a:r>
              <a:rPr lang="en-US" dirty="0"/>
              <a:t>3) that you’ll be able to assess the experience of those who see concerning posts, and address their concerns, frustration, or fatigue;</a:t>
            </a:r>
          </a:p>
          <a:p>
            <a:pPr lvl="0"/>
            <a:r>
              <a:rPr lang="en-US" dirty="0"/>
              <a:t>4) that you’ll be able to confidently complete and implement the “viewer care plan” to support youth who post and witness concerning posts.</a:t>
            </a:r>
          </a:p>
          <a:p>
            <a:endParaRPr lang="en-US" dirty="0" smtClean="0">
              <a:effectLst/>
            </a:endParaRPr>
          </a:p>
          <a:p>
            <a:r>
              <a:rPr lang="en-US" dirty="0"/>
              <a:t>The discussions also told staff that:</a:t>
            </a:r>
          </a:p>
          <a:p>
            <a:pPr defTabSz="914382">
              <a:defRPr/>
            </a:pPr>
            <a:r>
              <a:rPr lang="en-US" dirty="0"/>
              <a:t>--public disclosures on social media provide opportunities to identify youth at risk, and connect them to appropriate resources and support. Almost all adolescents use social media, and nearly a third reference depression symptom on the profiles they maintain. During conversations with Native youth, all of them said they’d viewed concerning posts online. They also mentioned that trusted adults would be people they would seek support from, including parents, mentors, and tribal health educators. </a:t>
            </a:r>
          </a:p>
          <a:p>
            <a:pPr defTabSz="914382">
              <a:defRPr/>
            </a:pPr>
            <a:r>
              <a:rPr lang="en-US" dirty="0"/>
              <a:t>Even though this is a pretty common occurrence, when tribal health educators were polled, only 5% felt adequately prepared to respond. </a:t>
            </a:r>
          </a:p>
          <a:p>
            <a:endParaRPr lang="en-US" dirty="0"/>
          </a:p>
        </p:txBody>
      </p:sp>
      <p:sp>
        <p:nvSpPr>
          <p:cNvPr id="4" name="Slide Number Placeholder 3"/>
          <p:cNvSpPr>
            <a:spLocks noGrp="1"/>
          </p:cNvSpPr>
          <p:nvPr>
            <p:ph type="sldNum" sz="quarter" idx="10"/>
          </p:nvPr>
        </p:nvSpPr>
        <p:spPr/>
        <p:txBody>
          <a:bodyPr/>
          <a:lstStyle/>
          <a:p>
            <a:fld id="{CA426E1C-57F7-4A85-BF8E-7A33950BE469}" type="slidenum">
              <a:rPr lang="en-US" smtClean="0"/>
              <a:pPr/>
              <a:t>31</a:t>
            </a:fld>
            <a:endParaRPr lang="en-US"/>
          </a:p>
        </p:txBody>
      </p:sp>
    </p:spTree>
    <p:extLst>
      <p:ext uri="{BB962C8B-B14F-4D97-AF65-F5344CB8AC3E}">
        <p14:creationId xmlns:p14="http://schemas.microsoft.com/office/powerpoint/2010/main" val="35154561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We </a:t>
            </a:r>
            <a:r>
              <a:rPr lang="en-US" i="1" dirty="0"/>
              <a:t>R </a:t>
            </a:r>
            <a:r>
              <a:rPr lang="en-US" i="1" dirty="0" smtClean="0"/>
              <a:t>Native</a:t>
            </a:r>
            <a:r>
              <a:rPr lang="en-US" dirty="0" smtClean="0"/>
              <a:t>  is a </a:t>
            </a:r>
            <a:r>
              <a:rPr lang="en-US" dirty="0"/>
              <a:t>multimedia health resource for Native teens and young </a:t>
            </a:r>
            <a:r>
              <a:rPr lang="en-US" dirty="0" smtClean="0"/>
              <a:t>adults. </a:t>
            </a:r>
            <a:endParaRPr lang="en-US" dirty="0"/>
          </a:p>
          <a:p>
            <a:endParaRPr lang="en-US" dirty="0"/>
          </a:p>
          <a:p>
            <a:r>
              <a:rPr lang="en-US" dirty="0"/>
              <a:t>The service was designed using behavior change theory and extensive formative research with Native youth across the U.S. We design our messages to address the social, structural, and environmental stressors that influence adolescent health. With particular focus given to the prevention of suicide, bullying, STDs, teen pregnancy, and drug and alcohol use. </a:t>
            </a:r>
          </a:p>
          <a:p>
            <a:endParaRPr lang="en-US" dirty="0"/>
          </a:p>
          <a:p>
            <a:r>
              <a:rPr lang="en-US" dirty="0"/>
              <a:t>The project is funded by the Indian Health Service HIV and behavioral health programs, and is heavily supported in-kind by our GLS grant.</a:t>
            </a:r>
          </a:p>
          <a:p>
            <a:pPr defTabSz="920755">
              <a:defRPr/>
            </a:pPr>
            <a:endParaRPr lang="en-US" altLang="en-US" b="1" baseline="0" dirty="0" smtClean="0">
              <a:solidFill>
                <a:srgbClr val="FF0000"/>
              </a:solidFill>
            </a:endParaRPr>
          </a:p>
        </p:txBody>
      </p:sp>
      <p:sp>
        <p:nvSpPr>
          <p:cNvPr id="4" name="Slide Number Placeholder 3"/>
          <p:cNvSpPr>
            <a:spLocks noGrp="1"/>
          </p:cNvSpPr>
          <p:nvPr>
            <p:ph type="sldNum" sz="quarter" idx="10"/>
          </p:nvPr>
        </p:nvSpPr>
        <p:spPr/>
        <p:txBody>
          <a:bodyPr/>
          <a:lstStyle/>
          <a:p>
            <a:pPr>
              <a:defRPr/>
            </a:pPr>
            <a:fld id="{AB1BCFBA-7766-4B80-B1C0-A339F82E634D}" type="slidenum">
              <a:rPr lang="en-US" smtClean="0">
                <a:solidFill>
                  <a:prstClr val="black"/>
                </a:solidFill>
              </a:rPr>
              <a:pPr>
                <a:defRPr/>
              </a:pPr>
              <a:t>32</a:t>
            </a:fld>
            <a:endParaRPr lang="en-US">
              <a:solidFill>
                <a:prstClr val="black"/>
              </a:solidFill>
            </a:endParaRPr>
          </a:p>
        </p:txBody>
      </p:sp>
    </p:spTree>
    <p:extLst>
      <p:ext uri="{BB962C8B-B14F-4D97-AF65-F5344CB8AC3E}">
        <p14:creationId xmlns:p14="http://schemas.microsoft.com/office/powerpoint/2010/main" val="33531249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034">
              <a:defRPr/>
            </a:pPr>
            <a:r>
              <a:rPr lang="en-US" dirty="0" smtClean="0"/>
              <a:t>To bring users back to the “meat and potatoes” on the website, we use monthly contests and Facebook, Instagram, and Text Message prompts. </a:t>
            </a:r>
          </a:p>
          <a:p>
            <a:pPr defTabSz="933034">
              <a:defRPr/>
            </a:pPr>
            <a:endParaRPr lang="en-US" dirty="0" smtClean="0"/>
          </a:p>
          <a:p>
            <a:pPr marL="0" marR="0" indent="0" algn="l" defTabSz="933034" rtl="0" eaLnBrk="1" fontAlgn="auto" latinLnBrk="0" hangingPunct="1">
              <a:lnSpc>
                <a:spcPct val="100000"/>
              </a:lnSpc>
              <a:spcBef>
                <a:spcPts val="0"/>
              </a:spcBef>
              <a:spcAft>
                <a:spcPts val="0"/>
              </a:spcAft>
              <a:buClrTx/>
              <a:buSzTx/>
              <a:buFontTx/>
              <a:buNone/>
              <a:tabLst/>
              <a:defRPr/>
            </a:pPr>
            <a:r>
              <a:rPr lang="en-US" dirty="0" smtClean="0"/>
              <a:t>To enroll, you just text the word NATIVE to 24587. Right now we have nearly 4,000</a:t>
            </a:r>
            <a:r>
              <a:rPr lang="en-US" baseline="0" dirty="0" smtClean="0"/>
              <a:t> </a:t>
            </a:r>
            <a:r>
              <a:rPr lang="en-US" dirty="0" smtClean="0"/>
              <a:t>folks signed up for the service. It was purposefully designed as a one-way text messaging service, because we didn’t have the staffing needed for a</a:t>
            </a:r>
            <a:r>
              <a:rPr lang="en-US" baseline="0" dirty="0" smtClean="0"/>
              <a:t> 2-way “chat” service.</a:t>
            </a:r>
            <a:endParaRPr lang="en-US" dirty="0" smtClean="0"/>
          </a:p>
          <a:p>
            <a:pPr defTabSz="933034">
              <a:defRPr/>
            </a:pP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4A127C63-937F-45AA-A730-A80151623743}"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31561892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Similarly, we posted</a:t>
            </a:r>
            <a:r>
              <a:rPr lang="en-US" baseline="0" dirty="0" smtClean="0"/>
              <a:t> a series of messages in January to help youth intervene if they see concerning messages from friends or family on social media </a:t>
            </a:r>
            <a:r>
              <a:rPr lang="en-US" sz="1200" kern="1200" dirty="0" smtClean="0">
                <a:solidFill>
                  <a:schemeClr val="tx1"/>
                </a:solidFill>
                <a:effectLst/>
                <a:latin typeface="+mn-lt"/>
                <a:ea typeface="+mn-ea"/>
                <a:cs typeface="+mn-cs"/>
              </a:rPr>
              <a:t>– like comments about self-harm or harm to others.</a:t>
            </a:r>
            <a:endParaRPr lang="en-US" baseline="0" dirty="0" smtClean="0"/>
          </a:p>
          <a:p>
            <a:endParaRPr lang="en-US" baseline="0" dirty="0" smtClean="0"/>
          </a:p>
          <a:p>
            <a:r>
              <a:rPr lang="en-US" baseline="0" dirty="0" smtClean="0"/>
              <a:t>This sequence started with: </a:t>
            </a:r>
            <a:r>
              <a:rPr lang="en-US" i="1" baseline="0" dirty="0" smtClean="0"/>
              <a:t>Friend sharing things on social media that’s got you worried? It’s important to take action and reach out to them. For tips on what to say, text MORE.</a:t>
            </a:r>
          </a:p>
          <a:p>
            <a:endParaRPr lang="en-US" i="1" baseline="0" dirty="0" smtClean="0"/>
          </a:p>
          <a:p>
            <a:r>
              <a:rPr lang="en-US" i="0" baseline="0" dirty="0" smtClean="0"/>
              <a:t>Followed by some intervention tips and the Lifeline’s chat service: 741741</a:t>
            </a:r>
          </a:p>
          <a:p>
            <a:endParaRPr lang="en-US" i="1" baseline="0" dirty="0" smtClean="0"/>
          </a:p>
        </p:txBody>
      </p:sp>
      <p:sp>
        <p:nvSpPr>
          <p:cNvPr id="4" name="Slide Number Placeholder 3"/>
          <p:cNvSpPr>
            <a:spLocks noGrp="1"/>
          </p:cNvSpPr>
          <p:nvPr>
            <p:ph type="sldNum" sz="quarter" idx="10"/>
          </p:nvPr>
        </p:nvSpPr>
        <p:spPr/>
        <p:txBody>
          <a:bodyPr/>
          <a:lstStyle/>
          <a:p>
            <a:fld id="{CA426E1C-57F7-4A85-BF8E-7A33950BE469}" type="slidenum">
              <a:rPr lang="en-US" smtClean="0"/>
              <a:pPr/>
              <a:t>34</a:t>
            </a:fld>
            <a:endParaRPr lang="en-US"/>
          </a:p>
        </p:txBody>
      </p:sp>
    </p:spTree>
    <p:extLst>
      <p:ext uri="{BB962C8B-B14F-4D97-AF65-F5344CB8AC3E}">
        <p14:creationId xmlns:p14="http://schemas.microsoft.com/office/powerpoint/2010/main" val="35513837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0801">
              <a:defRPr/>
            </a:pPr>
            <a:r>
              <a:rPr lang="en-US" dirty="0"/>
              <a:t>This series of messages and videos reached over 44,500 people per day, and had over 13,500 video views. </a:t>
            </a:r>
            <a:endParaRPr lang="en-US" u="sng" dirty="0">
              <a:hlinkClick r:id="rId3"/>
            </a:endParaRPr>
          </a:p>
          <a:p>
            <a:r>
              <a:rPr lang="en-US" dirty="0"/>
              <a:t> </a:t>
            </a:r>
          </a:p>
          <a:p>
            <a:r>
              <a:rPr lang="en-US" b="1" dirty="0"/>
              <a:t>Reaching 178,693 viewer throughout the month! </a:t>
            </a:r>
            <a:endParaRPr lang="en-US" dirty="0"/>
          </a:p>
          <a:p>
            <a:r>
              <a:rPr lang="en-US" dirty="0"/>
              <a:t> </a:t>
            </a:r>
          </a:p>
          <a:p>
            <a:endParaRPr lang="en-US" dirty="0"/>
          </a:p>
        </p:txBody>
      </p:sp>
      <p:sp>
        <p:nvSpPr>
          <p:cNvPr id="4" name="Slide Number Placeholder 3"/>
          <p:cNvSpPr>
            <a:spLocks noGrp="1"/>
          </p:cNvSpPr>
          <p:nvPr>
            <p:ph type="sldNum" sz="quarter" idx="10"/>
          </p:nvPr>
        </p:nvSpPr>
        <p:spPr/>
        <p:txBody>
          <a:bodyPr/>
          <a:lstStyle/>
          <a:p>
            <a:fld id="{4A127C63-937F-45AA-A730-A80151623743}"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19135981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encourage youth to submit questions to our anonymous “Ask Auntie” Q&amp;A service, which offers text and video responses to questions submitted online.</a:t>
            </a:r>
          </a:p>
          <a:p>
            <a:endParaRPr lang="en-US" dirty="0"/>
          </a:p>
          <a:p>
            <a:r>
              <a:rPr lang="en-US" dirty="0"/>
              <a:t>It’s one of our most active sections of the website - Taking away the embarrassment youth might feel asking parents, friends, or healthcare providers. </a:t>
            </a:r>
          </a:p>
          <a:p>
            <a:endParaRPr lang="en-US" dirty="0"/>
          </a:p>
        </p:txBody>
      </p:sp>
      <p:sp>
        <p:nvSpPr>
          <p:cNvPr id="4" name="Slide Number Placeholder 3"/>
          <p:cNvSpPr>
            <a:spLocks noGrp="1"/>
          </p:cNvSpPr>
          <p:nvPr>
            <p:ph type="sldNum" sz="quarter" idx="10"/>
          </p:nvPr>
        </p:nvSpPr>
        <p:spPr/>
        <p:txBody>
          <a:bodyPr/>
          <a:lstStyle/>
          <a:p>
            <a:fld id="{4A127C63-937F-45AA-A730-A80151623743}"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1913598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1AAAD0D-26B7-4F34-BACA-8B7F86ED819C}"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426E1C-57F7-4A85-BF8E-7A33950BE469}" type="slidenum">
              <a:rPr lang="en-US" smtClean="0"/>
              <a:pPr/>
              <a:t>37</a:t>
            </a:fld>
            <a:endParaRPr lang="en-US"/>
          </a:p>
        </p:txBody>
      </p:sp>
    </p:spTree>
    <p:extLst>
      <p:ext uri="{BB962C8B-B14F-4D97-AF65-F5344CB8AC3E}">
        <p14:creationId xmlns:p14="http://schemas.microsoft.com/office/powerpoint/2010/main" val="42371642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426E1C-57F7-4A85-BF8E-7A33950BE469}"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42371642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6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326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300">
                <a:solidFill>
                  <a:srgbClr val="000000"/>
                </a:solidFill>
                <a:latin typeface="Gill Sans" charset="0"/>
                <a:ea typeface="ヒラギノ角ゴ ProN W3" charset="-128"/>
                <a:sym typeface="Gill Sans" charset="0"/>
              </a:defRPr>
            </a:lvl1pPr>
            <a:lvl2pPr marL="758098" indent="-291577" eaLnBrk="0" hangingPunct="0">
              <a:defRPr sz="4300">
                <a:solidFill>
                  <a:srgbClr val="000000"/>
                </a:solidFill>
                <a:latin typeface="Gill Sans" charset="0"/>
                <a:ea typeface="ヒラギノ角ゴ ProN W3" charset="-128"/>
                <a:sym typeface="Gill Sans" charset="0"/>
              </a:defRPr>
            </a:lvl2pPr>
            <a:lvl3pPr marL="1166305" indent="-233261" eaLnBrk="0" hangingPunct="0">
              <a:defRPr sz="4300">
                <a:solidFill>
                  <a:srgbClr val="000000"/>
                </a:solidFill>
                <a:latin typeface="Gill Sans" charset="0"/>
                <a:ea typeface="ヒラギノ角ゴ ProN W3" charset="-128"/>
                <a:sym typeface="Gill Sans" charset="0"/>
              </a:defRPr>
            </a:lvl3pPr>
            <a:lvl4pPr marL="1632827" indent="-233261" eaLnBrk="0" hangingPunct="0">
              <a:defRPr sz="4300">
                <a:solidFill>
                  <a:srgbClr val="000000"/>
                </a:solidFill>
                <a:latin typeface="Gill Sans" charset="0"/>
                <a:ea typeface="ヒラギノ角ゴ ProN W3" charset="-128"/>
                <a:sym typeface="Gill Sans" charset="0"/>
              </a:defRPr>
            </a:lvl4pPr>
            <a:lvl5pPr marL="2099348" indent="-233261" eaLnBrk="0" hangingPunct="0">
              <a:defRPr sz="4300">
                <a:solidFill>
                  <a:srgbClr val="000000"/>
                </a:solidFill>
                <a:latin typeface="Gill Sans" charset="0"/>
                <a:ea typeface="ヒラギノ角ゴ ProN W3" charset="-128"/>
                <a:sym typeface="Gill Sans" charset="0"/>
              </a:defRPr>
            </a:lvl5pPr>
            <a:lvl6pPr marL="2565870" indent="-233261" algn="ctr"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3032392" indent="-233261" algn="ctr"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98912" indent="-233261" algn="ctr"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965435" indent="-233261" algn="ctr"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eaLnBrk="1" hangingPunct="1"/>
            <a:fld id="{16A2EE7F-CD07-49AF-9259-5E616E3BC632}" type="slidenum">
              <a:rPr lang="en-US" sz="1200"/>
              <a:pPr eaLnBrk="1" hangingPunct="1"/>
              <a:t>40</a:t>
            </a:fld>
            <a:endParaRPr lang="en-US" sz="1200"/>
          </a:p>
        </p:txBody>
      </p:sp>
    </p:spTree>
    <p:extLst>
      <p:ext uri="{BB962C8B-B14F-4D97-AF65-F5344CB8AC3E}">
        <p14:creationId xmlns:p14="http://schemas.microsoft.com/office/powerpoint/2010/main" val="959480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1AAAD0D-26B7-4F34-BACA-8B7F86ED819C}" type="slidenum">
              <a:rPr lang="en-US" smtClean="0"/>
              <a:pPr>
                <a:defRPr/>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be effective, health curricula must be age-appropriate, culturally-relevant, and reflect the values and learning styles of the learners being taught. Finding curricula that meet these requirements for American Indian and Alaska Native youth can be challenging. Healthy Native Youth is a one-stop-shop for educators and health advocates who want to expand learning opportunities for youth.</a:t>
            </a:r>
          </a:p>
          <a:p>
            <a:endParaRPr lang="en-US" dirty="0" smtClean="0"/>
          </a:p>
        </p:txBody>
      </p:sp>
      <p:sp>
        <p:nvSpPr>
          <p:cNvPr id="4" name="Slide Number Placeholder 3"/>
          <p:cNvSpPr>
            <a:spLocks noGrp="1"/>
          </p:cNvSpPr>
          <p:nvPr>
            <p:ph type="sldNum" sz="quarter" idx="10"/>
          </p:nvPr>
        </p:nvSpPr>
        <p:spPr/>
        <p:txBody>
          <a:bodyPr/>
          <a:lstStyle/>
          <a:p>
            <a:fld id="{CA426E1C-57F7-4A85-BF8E-7A33950BE469}"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41907675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Click on the program name to learn more about each curriculum, including intended age-group, where it can be implemented, and how much time will be required. Lesson plans, handouts, and supplemental materials are also listed there. Many include recorded videos and webinars to help prepare educators to facilitate each program. Finally, we provide information about how the program was designed or adapted, and evaluated with AI/AN youth. </a:t>
            </a:r>
          </a:p>
          <a:p>
            <a:endParaRPr lang="en-US" dirty="0"/>
          </a:p>
        </p:txBody>
      </p:sp>
      <p:sp>
        <p:nvSpPr>
          <p:cNvPr id="4" name="Slide Number Placeholder 3"/>
          <p:cNvSpPr>
            <a:spLocks noGrp="1"/>
          </p:cNvSpPr>
          <p:nvPr>
            <p:ph type="sldNum" sz="quarter" idx="10"/>
          </p:nvPr>
        </p:nvSpPr>
        <p:spPr/>
        <p:txBody>
          <a:bodyPr/>
          <a:lstStyle/>
          <a:p>
            <a:fld id="{CA426E1C-57F7-4A85-BF8E-7A33950BE469}"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576162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426E1C-57F7-4A85-BF8E-7A33950BE469}" type="slidenum">
              <a:rPr lang="en-US" smtClean="0"/>
              <a:pPr/>
              <a:t>8</a:t>
            </a:fld>
            <a:endParaRPr lang="en-US"/>
          </a:p>
        </p:txBody>
      </p:sp>
    </p:spTree>
    <p:extLst>
      <p:ext uri="{BB962C8B-B14F-4D97-AF65-F5344CB8AC3E}">
        <p14:creationId xmlns:p14="http://schemas.microsoft.com/office/powerpoint/2010/main" val="133218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end product is</a:t>
            </a:r>
            <a:r>
              <a:rPr lang="en-US" baseline="0" dirty="0" smtClean="0"/>
              <a:t> the Native It’s Your Game program, which includes 13 internet-based lessons, each lasting 30-35 minutes. The lessons include a mix of videos, interactive activities, quizzes, animation, and journal activities.</a:t>
            </a:r>
          </a:p>
          <a:p>
            <a:endParaRPr lang="en-US" baseline="0" dirty="0" smtClean="0"/>
          </a:p>
          <a:p>
            <a:pPr defTabSz="933237">
              <a:defRPr/>
            </a:pPr>
            <a:r>
              <a:rPr lang="en-US" baseline="0" dirty="0" smtClean="0"/>
              <a:t>Lessons covers healthy relationships, puberty and reproduction, HIV/STIs, pregnancy, refusal and communication skills, and contraception. </a:t>
            </a:r>
            <a:endParaRPr lang="en-US" dirty="0" smtClean="0"/>
          </a:p>
          <a:p>
            <a:endParaRPr lang="en-US" dirty="0"/>
          </a:p>
        </p:txBody>
      </p:sp>
      <p:sp>
        <p:nvSpPr>
          <p:cNvPr id="4" name="Slide Number Placeholder 3"/>
          <p:cNvSpPr>
            <a:spLocks noGrp="1"/>
          </p:cNvSpPr>
          <p:nvPr>
            <p:ph type="sldNum" sz="quarter" idx="10"/>
          </p:nvPr>
        </p:nvSpPr>
        <p:spPr/>
        <p:txBody>
          <a:bodyPr/>
          <a:lstStyle/>
          <a:p>
            <a:fld id="{E74C0A50-8F52-495D-9F3C-8CE188B9D51D}" type="slidenum">
              <a:rPr lang="en-US" smtClean="0"/>
              <a:t>10</a:t>
            </a:fld>
            <a:endParaRPr lang="en-US"/>
          </a:p>
        </p:txBody>
      </p:sp>
    </p:spTree>
    <p:extLst>
      <p:ext uri="{BB962C8B-B14F-4D97-AF65-F5344CB8AC3E}">
        <p14:creationId xmlns:p14="http://schemas.microsoft.com/office/powerpoint/2010/main" val="38632023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changing the intro video and program </a:t>
            </a:r>
            <a:r>
              <a:rPr lang="en-US" dirty="0" smtClean="0"/>
              <a:t>name</a:t>
            </a:r>
            <a:r>
              <a:rPr lang="en-US" baseline="0" dirty="0" smtClean="0"/>
              <a:t> and logo</a:t>
            </a:r>
            <a:r>
              <a:rPr lang="en-US" dirty="0" smtClean="0"/>
              <a:t>, </a:t>
            </a:r>
            <a:r>
              <a:rPr lang="en-US" dirty="0"/>
              <a:t>the animated guide went from a dry, self-depreciating older character to a young, hip Native security guard. The animated youth guides were changed from being chiseled, slender, mid-drift baring animations to more conservative relatable characters. </a:t>
            </a:r>
          </a:p>
          <a:p>
            <a:endParaRPr lang="en-US" dirty="0"/>
          </a:p>
          <a:p>
            <a:r>
              <a:rPr lang="en-US" dirty="0"/>
              <a:t>Other small changes were made to character names, images, slang, and locations. </a:t>
            </a:r>
          </a:p>
          <a:p>
            <a:pPr defTabSz="933126">
              <a:defRPr/>
            </a:pPr>
            <a:endParaRPr lang="en-US" dirty="0" smtClean="0"/>
          </a:p>
          <a:p>
            <a:pPr marL="174961" indent="-174961" defTabSz="933126">
              <a:buFont typeface="Arial" panose="020B0604020202020204" pitchFamily="34" charset="0"/>
              <a:buChar char="•"/>
              <a:defRPr/>
            </a:pPr>
            <a:endParaRPr lang="en-US" dirty="0" smtClean="0"/>
          </a:p>
          <a:p>
            <a:pPr marL="174961" indent="-174961">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E481421D-EAE0-4E46-9A28-4C1A13995C28}" type="slidenum">
              <a:rPr lang="en-US" smtClean="0"/>
              <a:t>11</a:t>
            </a:fld>
            <a:endParaRPr lang="en-US"/>
          </a:p>
        </p:txBody>
      </p:sp>
    </p:spTree>
    <p:extLst>
      <p:ext uri="{BB962C8B-B14F-4D97-AF65-F5344CB8AC3E}">
        <p14:creationId xmlns:p14="http://schemas.microsoft.com/office/powerpoint/2010/main" val="3142514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gif"/><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gi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gif"/><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gif"/><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6">
            <a:lumMod val="75000"/>
          </a:schemeClr>
        </a:solidFill>
        <a:effectLst/>
      </p:bgPr>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746EEA38-A9B4-4AE0-9C23-4A8F80AC6D9E}" type="datetimeFigureOut">
              <a:rPr lang="en-US" smtClean="0"/>
              <a:pPr/>
              <a:t>10/12/2016</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solidFill>
                <a:srgbClr val="EBDDC3"/>
              </a:solidFill>
            </a:endParaRPr>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C76AEF22-2011-43AB-AF1D-9FF59D258130}" type="slidenum">
              <a:rPr lang="en-US" smtClean="0">
                <a:solidFill>
                  <a:srgbClr val="EBDDC3"/>
                </a:solidFill>
              </a:rPr>
              <a:pPr/>
              <a:t>‹#›</a:t>
            </a:fld>
            <a:endParaRPr lang="en-US">
              <a:solidFill>
                <a:srgbClr val="EBDDC3"/>
              </a:solidFill>
            </a:endParaRPr>
          </a:p>
        </p:txBody>
      </p:sp>
    </p:spTree>
    <p:extLst>
      <p:ext uri="{BB962C8B-B14F-4D97-AF65-F5344CB8AC3E}">
        <p14:creationId xmlns:p14="http://schemas.microsoft.com/office/powerpoint/2010/main" val="214678711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746EEA38-A9B4-4AE0-9C23-4A8F80AC6D9E}" type="datetimeFigureOut">
              <a:rPr lang="en-US" smtClean="0">
                <a:solidFill>
                  <a:srgbClr val="775F55"/>
                </a:solidFill>
              </a:rPr>
              <a:pPr/>
              <a:t>10/12/2016</a:t>
            </a:fld>
            <a:endParaRPr lang="en-US">
              <a:solidFill>
                <a:srgbClr val="775F55"/>
              </a:solidFill>
            </a:endParaRPr>
          </a:p>
        </p:txBody>
      </p:sp>
      <p:sp>
        <p:nvSpPr>
          <p:cNvPr id="6" name="Footer Placeholder 5"/>
          <p:cNvSpPr>
            <a:spLocks noGrp="1"/>
          </p:cNvSpPr>
          <p:nvPr>
            <p:ph type="ftr" sz="quarter" idx="11"/>
          </p:nvPr>
        </p:nvSpPr>
        <p:spPr/>
        <p:txBody>
          <a:bodyPr/>
          <a:lstStyle/>
          <a:p>
            <a:endParaRPr lang="en-US">
              <a:solidFill>
                <a:srgbClr val="775F55"/>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C76AEF22-2011-43AB-AF1D-9FF59D258130}"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013941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Date Placeholder 11"/>
          <p:cNvSpPr>
            <a:spLocks noGrp="1"/>
          </p:cNvSpPr>
          <p:nvPr>
            <p:ph type="dt" sz="half" idx="10"/>
          </p:nvPr>
        </p:nvSpPr>
        <p:spPr>
          <a:xfrm>
            <a:off x="6248400" y="6248400"/>
            <a:ext cx="2667000" cy="365125"/>
          </a:xfrm>
        </p:spPr>
        <p:txBody>
          <a:bodyPr rtlCol="0"/>
          <a:lstStyle/>
          <a:p>
            <a:fld id="{746EEA38-A9B4-4AE0-9C23-4A8F80AC6D9E}" type="datetimeFigureOut">
              <a:rPr lang="en-US" smtClean="0">
                <a:solidFill>
                  <a:srgbClr val="775F55"/>
                </a:solidFill>
              </a:rPr>
              <a:pPr/>
              <a:t>10/12/2016</a:t>
            </a:fld>
            <a:endParaRPr lang="en-US">
              <a:solidFill>
                <a:srgbClr val="775F55"/>
              </a:solidFill>
            </a:endParaRPr>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C76AEF22-2011-43AB-AF1D-9FF59D258130}"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solidFill>
                <a:srgbClr val="775F55"/>
              </a:solidFill>
            </a:endParaRP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40816833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46EEA38-A9B4-4AE0-9C23-4A8F80AC6D9E}" type="datetimeFigureOut">
              <a:rPr lang="en-US" smtClean="0">
                <a:solidFill>
                  <a:srgbClr val="775F55"/>
                </a:solidFill>
              </a:rPr>
              <a:pPr/>
              <a:t>10/12/2016</a:t>
            </a:fld>
            <a:endParaRPr lang="en-US">
              <a:solidFill>
                <a:srgbClr val="775F55"/>
              </a:solidFill>
            </a:endParaRPr>
          </a:p>
        </p:txBody>
      </p:sp>
      <p:sp>
        <p:nvSpPr>
          <p:cNvPr id="5" name="Footer Placeholder 4"/>
          <p:cNvSpPr>
            <a:spLocks noGrp="1"/>
          </p:cNvSpPr>
          <p:nvPr>
            <p:ph type="ftr" sz="quarter" idx="11"/>
          </p:nvPr>
        </p:nvSpPr>
        <p:spPr/>
        <p:txBody>
          <a:bodyPr/>
          <a:lstStyle/>
          <a:p>
            <a:endParaRPr lang="en-US">
              <a:solidFill>
                <a:srgbClr val="775F55"/>
              </a:solidFill>
            </a:endParaRPr>
          </a:p>
        </p:txBody>
      </p:sp>
      <p:sp>
        <p:nvSpPr>
          <p:cNvPr id="6" name="Slide Number Placeholder 5"/>
          <p:cNvSpPr>
            <a:spLocks noGrp="1"/>
          </p:cNvSpPr>
          <p:nvPr>
            <p:ph type="sldNum" sz="quarter" idx="12"/>
          </p:nvPr>
        </p:nvSpPr>
        <p:spPr/>
        <p:txBody>
          <a:bodyPr/>
          <a:lstStyle/>
          <a:p>
            <a:fld id="{C76AEF22-2011-43AB-AF1D-9FF59D258130}" type="slidenum">
              <a:rPr lang="en-US" smtClean="0"/>
              <a:pPr/>
              <a:t>‹#›</a:t>
            </a:fld>
            <a:endParaRPr lang="en-US"/>
          </a:p>
        </p:txBody>
      </p:sp>
    </p:spTree>
    <p:extLst>
      <p:ext uri="{BB962C8B-B14F-4D97-AF65-F5344CB8AC3E}">
        <p14:creationId xmlns:p14="http://schemas.microsoft.com/office/powerpoint/2010/main" val="26675788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746EEA38-A9B4-4AE0-9C23-4A8F80AC6D9E}" type="datetimeFigureOut">
              <a:rPr lang="en-US" smtClean="0">
                <a:solidFill>
                  <a:srgbClr val="775F55"/>
                </a:solidFill>
              </a:rPr>
              <a:pPr/>
              <a:t>10/12/2016</a:t>
            </a:fld>
            <a:endParaRPr lang="en-US">
              <a:solidFill>
                <a:srgbClr val="775F55"/>
              </a:solidFill>
            </a:endParaRPr>
          </a:p>
        </p:txBody>
      </p:sp>
      <p:sp>
        <p:nvSpPr>
          <p:cNvPr id="5" name="Footer Placeholder 4"/>
          <p:cNvSpPr>
            <a:spLocks noGrp="1"/>
          </p:cNvSpPr>
          <p:nvPr>
            <p:ph type="ftr" sz="quarter" idx="11"/>
          </p:nvPr>
        </p:nvSpPr>
        <p:spPr>
          <a:xfrm>
            <a:off x="457201" y="6248207"/>
            <a:ext cx="5573483" cy="365125"/>
          </a:xfrm>
        </p:spPr>
        <p:txBody>
          <a:bodyPr/>
          <a:lstStyle/>
          <a:p>
            <a:endParaRPr lang="en-US">
              <a:solidFill>
                <a:srgbClr val="775F55"/>
              </a:solidFill>
            </a:endParaRPr>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Slide Number Placeholder 5"/>
          <p:cNvSpPr>
            <a:spLocks noGrp="1"/>
          </p:cNvSpPr>
          <p:nvPr>
            <p:ph type="sldNum" sz="quarter" idx="12"/>
          </p:nvPr>
        </p:nvSpPr>
        <p:spPr>
          <a:xfrm rot="5400000">
            <a:off x="5989638" y="144462"/>
            <a:ext cx="533400" cy="244476"/>
          </a:xfrm>
        </p:spPr>
        <p:txBody>
          <a:bodyPr/>
          <a:lstStyle/>
          <a:p>
            <a:fld id="{C76AEF22-2011-43AB-AF1D-9FF59D258130}" type="slidenum">
              <a:rPr lang="en-US" smtClean="0"/>
              <a:pPr/>
              <a:t>‹#›</a:t>
            </a:fld>
            <a:endParaRPr lang="en-US"/>
          </a:p>
        </p:txBody>
      </p:sp>
    </p:spTree>
    <p:extLst>
      <p:ext uri="{BB962C8B-B14F-4D97-AF65-F5344CB8AC3E}">
        <p14:creationId xmlns:p14="http://schemas.microsoft.com/office/powerpoint/2010/main" val="2053384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1_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229600" cy="109728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648200" y="1676400"/>
            <a:ext cx="4191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09600" y="1676400"/>
            <a:ext cx="3810000" cy="2057400"/>
          </a:xfrm>
        </p:spPr>
        <p:txBody>
          <a:bodyPr/>
          <a:lstStyle/>
          <a:p>
            <a:pPr lvl="0"/>
            <a:r>
              <a:rPr lang="en-US" dirty="0" smtClean="0"/>
              <a:t>Click to edit Master text styles</a:t>
            </a:r>
          </a:p>
        </p:txBody>
      </p:sp>
      <p:sp>
        <p:nvSpPr>
          <p:cNvPr id="5" name="Content Placeholder 4"/>
          <p:cNvSpPr>
            <a:spLocks noGrp="1"/>
          </p:cNvSpPr>
          <p:nvPr>
            <p:ph sz="quarter" idx="3"/>
          </p:nvPr>
        </p:nvSpPr>
        <p:spPr>
          <a:xfrm>
            <a:off x="609600" y="3962400"/>
            <a:ext cx="3810000" cy="2057400"/>
          </a:xfrm>
        </p:spPr>
        <p:txBody>
          <a:bodyPr/>
          <a:lstStyle/>
          <a:p>
            <a:pPr lvl="0"/>
            <a:r>
              <a:rPr lang="en-US" dirty="0" smtClean="0"/>
              <a:t>Click to edit Master text styles</a:t>
            </a:r>
          </a:p>
        </p:txBody>
      </p:sp>
      <p:sp>
        <p:nvSpPr>
          <p:cNvPr id="6" name="Date Placeholder 9"/>
          <p:cNvSpPr>
            <a:spLocks noGrp="1"/>
          </p:cNvSpPr>
          <p:nvPr>
            <p:ph type="dt" sz="half" idx="10"/>
          </p:nvPr>
        </p:nvSpPr>
        <p:spPr>
          <a:xfrm>
            <a:off x="6172200" y="6248400"/>
            <a:ext cx="2667000" cy="365125"/>
          </a:xfrm>
        </p:spPr>
        <p:txBody>
          <a:bodyPr/>
          <a:lstStyle>
            <a:lvl1pPr>
              <a:defRPr/>
            </a:lvl1pPr>
          </a:lstStyle>
          <a:p>
            <a:pPr>
              <a:defRPr/>
            </a:pPr>
            <a:endParaRPr lang="en-US">
              <a:solidFill>
                <a:srgbClr val="775F55"/>
              </a:solidFill>
            </a:endParaRPr>
          </a:p>
        </p:txBody>
      </p:sp>
      <p:sp>
        <p:nvSpPr>
          <p:cNvPr id="7" name="Footer Placeholder 21"/>
          <p:cNvSpPr>
            <a:spLocks noGrp="1"/>
          </p:cNvSpPr>
          <p:nvPr>
            <p:ph type="ftr" sz="quarter" idx="11"/>
          </p:nvPr>
        </p:nvSpPr>
        <p:spPr/>
        <p:txBody>
          <a:bodyPr/>
          <a:lstStyle>
            <a:lvl1pPr>
              <a:defRPr/>
            </a:lvl1pPr>
          </a:lstStyle>
          <a:p>
            <a:pPr>
              <a:defRPr/>
            </a:pPr>
            <a:endParaRPr lang="en-US">
              <a:solidFill>
                <a:srgbClr val="775F55"/>
              </a:solidFill>
            </a:endParaRPr>
          </a:p>
        </p:txBody>
      </p:sp>
      <p:sp>
        <p:nvSpPr>
          <p:cNvPr id="8" name="Slide Number Placeholder 17"/>
          <p:cNvSpPr>
            <a:spLocks noGrp="1"/>
          </p:cNvSpPr>
          <p:nvPr>
            <p:ph type="sldNum" sz="quarter" idx="12"/>
          </p:nvPr>
        </p:nvSpPr>
        <p:spPr/>
        <p:txBody>
          <a:bodyPr/>
          <a:lstStyle>
            <a:lvl1pPr>
              <a:defRPr/>
            </a:lvl1pPr>
          </a:lstStyle>
          <a:p>
            <a:pPr>
              <a:defRPr/>
            </a:pPr>
            <a:fld id="{69EBD6BA-DD57-443B-ABF7-A1A9A18DE94E}" type="slidenum">
              <a:rPr lang="en-US"/>
              <a:pPr>
                <a:defRPr/>
              </a:pPr>
              <a:t>‹#›</a:t>
            </a:fld>
            <a:endParaRPr lang="en-US"/>
          </a:p>
        </p:txBody>
      </p:sp>
    </p:spTree>
    <p:extLst>
      <p:ext uri="{BB962C8B-B14F-4D97-AF65-F5344CB8AC3E}">
        <p14:creationId xmlns:p14="http://schemas.microsoft.com/office/powerpoint/2010/main" val="2371031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cept Description">
    <p:spTree>
      <p:nvGrpSpPr>
        <p:cNvPr id="1" name=""/>
        <p:cNvGrpSpPr/>
        <p:nvPr/>
      </p:nvGrpSpPr>
      <p:grpSpPr>
        <a:xfrm>
          <a:off x="0" y="0"/>
          <a:ext cx="0" cy="0"/>
          <a:chOff x="0" y="0"/>
          <a:chExt cx="0" cy="0"/>
        </a:xfrm>
      </p:grpSpPr>
      <p:sp>
        <p:nvSpPr>
          <p:cNvPr id="7" name="Title 6"/>
          <p:cNvSpPr>
            <a:spLocks noGrp="1"/>
          </p:cNvSpPr>
          <p:nvPr>
            <p:ph type="title"/>
          </p:nvPr>
        </p:nvSpPr>
        <p:spPr>
          <a:xfrm>
            <a:off x="228599" y="0"/>
            <a:ext cx="8689975" cy="917575"/>
          </a:xfrm>
        </p:spPr>
        <p:txBody>
          <a:bodyPr anchor="b"/>
          <a:lstStyle>
            <a:lvl1pPr>
              <a:defRPr sz="3200">
                <a:solidFill>
                  <a:srgbClr val="525252"/>
                </a:solidFill>
                <a:latin typeface="Arial"/>
                <a:cs typeface="Arial"/>
              </a:defRPr>
            </a:lvl1pPr>
          </a:lstStyle>
          <a:p>
            <a:r>
              <a:rPr lang="en-US" dirty="0" smtClean="0"/>
              <a:t>Click to edit Master title style</a:t>
            </a:r>
            <a:endParaRPr lang="en-US" dirty="0"/>
          </a:p>
        </p:txBody>
      </p:sp>
      <p:sp>
        <p:nvSpPr>
          <p:cNvPr id="9" name="Text Placeholder 8"/>
          <p:cNvSpPr>
            <a:spLocks noGrp="1"/>
          </p:cNvSpPr>
          <p:nvPr>
            <p:ph type="body" sz="quarter" idx="10" hasCustomPrompt="1"/>
          </p:nvPr>
        </p:nvSpPr>
        <p:spPr>
          <a:xfrm>
            <a:off x="228601" y="6534346"/>
            <a:ext cx="8731737" cy="211549"/>
          </a:xfrm>
        </p:spPr>
        <p:txBody>
          <a:bodyPr anchor="b"/>
          <a:lstStyle>
            <a:lvl1pPr marL="0" indent="0" algn="r">
              <a:buNone/>
              <a:defRPr sz="1100" baseline="0">
                <a:solidFill>
                  <a:schemeClr val="bg2">
                    <a:lumMod val="60000"/>
                    <a:lumOff val="40000"/>
                  </a:schemeClr>
                </a:solidFill>
                <a:latin typeface="Arial"/>
                <a:cs typeface="Arial"/>
              </a:defRPr>
            </a:lvl1pPr>
          </a:lstStyle>
          <a:p>
            <a:pPr lvl="0"/>
            <a:r>
              <a:rPr lang="en-US" dirty="0" smtClean="0"/>
              <a:t>Footer test placeholder</a:t>
            </a:r>
            <a:endParaRPr lang="en-US" dirty="0"/>
          </a:p>
        </p:txBody>
      </p:sp>
    </p:spTree>
    <p:extLst>
      <p:ext uri="{BB962C8B-B14F-4D97-AF65-F5344CB8AC3E}">
        <p14:creationId xmlns:p14="http://schemas.microsoft.com/office/powerpoint/2010/main" val="429092119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3" name="Oval 12"/>
          <p:cNvSpPr/>
          <p:nvPr userDrawn="1"/>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Title 7"/>
          <p:cNvSpPr>
            <a:spLocks noGrp="1"/>
          </p:cNvSpPr>
          <p:nvPr>
            <p:ph type="ctrTitle"/>
          </p:nvPr>
        </p:nvSpPr>
        <p:spPr>
          <a:xfrm>
            <a:off x="685800" y="533400"/>
            <a:ext cx="7772400" cy="1600200"/>
          </a:xfrm>
        </p:spPr>
        <p:txBody>
          <a:bodyPr anchor="ctr"/>
          <a:lstStyle>
            <a:lvl1pPr>
              <a:defRPr sz="4400">
                <a:solidFill>
                  <a:schemeClr val="accent1"/>
                </a:solidFill>
              </a:defRPr>
            </a:lvl1pPr>
          </a:lstStyle>
          <a:p>
            <a:r>
              <a:rPr kumimoji="0" lang="en-US" dirty="0" smtClean="0"/>
              <a:t>Click to edit Master title style</a:t>
            </a:r>
            <a:endParaRPr kumimoji="0" lang="en-US" dirty="0"/>
          </a:p>
        </p:txBody>
      </p:sp>
      <p:pic>
        <p:nvPicPr>
          <p:cNvPr id="20" name="Picture 14"/>
          <p:cNvPicPr>
            <a:picLocks noChangeAspect="1" noChangeArrowheads="1"/>
          </p:cNvPicPr>
          <p:nvPr userDrawn="1"/>
        </p:nvPicPr>
        <p:blipFill>
          <a:blip r:embed="rId2" cstate="print"/>
          <a:srcRect b="14286"/>
          <a:stretch>
            <a:fillRect/>
          </a:stretch>
        </p:blipFill>
        <p:spPr bwMode="auto">
          <a:xfrm>
            <a:off x="152400" y="6124208"/>
            <a:ext cx="5410200" cy="270510"/>
          </a:xfrm>
          <a:prstGeom prst="rect">
            <a:avLst/>
          </a:prstGeom>
          <a:noFill/>
          <a:ln w="9525">
            <a:noFill/>
            <a:miter lim="800000"/>
            <a:headEnd/>
            <a:tailEnd/>
          </a:ln>
          <a:effectLst/>
        </p:spPr>
      </p:pic>
      <p:pic>
        <p:nvPicPr>
          <p:cNvPr id="21" name="Picture 14"/>
          <p:cNvPicPr>
            <a:picLocks noChangeAspect="1" noChangeArrowheads="1"/>
          </p:cNvPicPr>
          <p:nvPr userDrawn="1"/>
        </p:nvPicPr>
        <p:blipFill>
          <a:blip r:embed="rId2" cstate="print"/>
          <a:srcRect l="4225" b="11395"/>
          <a:stretch>
            <a:fillRect/>
          </a:stretch>
        </p:blipFill>
        <p:spPr bwMode="auto">
          <a:xfrm>
            <a:off x="3810000" y="6121167"/>
            <a:ext cx="5181600" cy="279633"/>
          </a:xfrm>
          <a:prstGeom prst="rect">
            <a:avLst/>
          </a:prstGeom>
          <a:noFill/>
          <a:ln w="9525">
            <a:noFill/>
            <a:miter lim="800000"/>
            <a:headEnd/>
            <a:tailEnd/>
          </a:ln>
          <a:effectLst/>
        </p:spPr>
      </p:pic>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7" name="Footer Placeholder 16"/>
          <p:cNvSpPr>
            <a:spLocks noGrp="1"/>
          </p:cNvSpPr>
          <p:nvPr>
            <p:ph type="ftr" sz="quarter" idx="11"/>
          </p:nvPr>
        </p:nvSpPr>
        <p:spPr/>
        <p:txBody>
          <a:bodyPr/>
          <a:lstStyle/>
          <a:p>
            <a:endParaRPr lang="en-US" dirty="0"/>
          </a:p>
        </p:txBody>
      </p:sp>
      <p:sp>
        <p:nvSpPr>
          <p:cNvPr id="28" name="Date Placeholder 27"/>
          <p:cNvSpPr>
            <a:spLocks noGrp="1"/>
          </p:cNvSpPr>
          <p:nvPr>
            <p:ph type="dt" sz="half" idx="10"/>
          </p:nvPr>
        </p:nvSpPr>
        <p:spPr/>
        <p:txBody>
          <a:bodyPr/>
          <a:lstStyle/>
          <a:p>
            <a:fld id="{97C6D424-DE00-4962-B9C4-D78CC5BE0C50}" type="datetimeFigureOut">
              <a:rPr lang="en-US" smtClean="0"/>
              <a:pPr/>
              <a:t>10/12/2016</a:t>
            </a:fld>
            <a:endParaRPr lang="en-US"/>
          </a:p>
        </p:txBody>
      </p:sp>
      <p:grpSp>
        <p:nvGrpSpPr>
          <p:cNvPr id="26" name="Group 25"/>
          <p:cNvGrpSpPr/>
          <p:nvPr userDrawn="1"/>
        </p:nvGrpSpPr>
        <p:grpSpPr>
          <a:xfrm>
            <a:off x="4046290" y="1904301"/>
            <a:ext cx="1075888" cy="1075888"/>
            <a:chOff x="1143000" y="228600"/>
            <a:chExt cx="762000" cy="762000"/>
          </a:xfrm>
        </p:grpSpPr>
        <p:sp>
          <p:nvSpPr>
            <p:cNvPr id="27" name="Oval 26"/>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0" name="Oval 29"/>
            <p:cNvSpPr/>
            <p:nvPr/>
          </p:nvSpPr>
          <p:spPr>
            <a:xfrm>
              <a:off x="1220710" y="313189"/>
              <a:ext cx="591312" cy="59131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pic>
          <p:nvPicPr>
            <p:cNvPr id="31" name="Picture 30" descr="NPAIHBtransparent.gif"/>
            <p:cNvPicPr>
              <a:picLocks noChangeAspect="1"/>
            </p:cNvPicPr>
            <p:nvPr userDrawn="1"/>
          </p:nvPicPr>
          <p:blipFill>
            <a:blip r:embed="rId3" cstate="print">
              <a:duotone>
                <a:schemeClr val="accent5">
                  <a:shade val="45000"/>
                  <a:satMod val="135000"/>
                </a:schemeClr>
                <a:prstClr val="white"/>
              </a:duotone>
            </a:blip>
            <a:stretch>
              <a:fillRect/>
            </a:stretch>
          </p:blipFill>
          <p:spPr>
            <a:xfrm>
              <a:off x="1261145" y="431334"/>
              <a:ext cx="509039" cy="426463"/>
            </a:xfrm>
            <a:prstGeom prst="rect">
              <a:avLst/>
            </a:prstGeom>
          </p:spPr>
        </p:pic>
      </p:grpSp>
      <p:pic>
        <p:nvPicPr>
          <p:cNvPr id="32" name="Picture 38"/>
          <p:cNvPicPr>
            <a:picLocks noChangeAspect="1" noChangeArrowheads="1"/>
          </p:cNvPicPr>
          <p:nvPr userDrawn="1"/>
        </p:nvPicPr>
        <p:blipFill>
          <a:blip r:embed="rId4" cstate="print">
            <a:clrChange>
              <a:clrFrom>
                <a:srgbClr val="000000"/>
              </a:clrFrom>
              <a:clrTo>
                <a:srgbClr val="000000">
                  <a:alpha val="0"/>
                </a:srgbClr>
              </a:clrTo>
            </a:clrChange>
          </a:blip>
          <a:srcRect/>
          <a:stretch>
            <a:fillRect/>
          </a:stretch>
        </p:blipFill>
        <p:spPr bwMode="auto">
          <a:xfrm>
            <a:off x="7277100" y="4705350"/>
            <a:ext cx="2400300" cy="1771650"/>
          </a:xfrm>
          <a:prstGeom prst="rect">
            <a:avLst/>
          </a:prstGeom>
          <a:noFill/>
          <a:ln w="9525">
            <a:noFill/>
            <a:miter lim="800000"/>
            <a:headEnd/>
            <a:tailEnd/>
          </a:ln>
          <a:effectLst/>
        </p:spPr>
      </p:pic>
    </p:spTree>
    <p:extLst>
      <p:ext uri="{BB962C8B-B14F-4D97-AF65-F5344CB8AC3E}">
        <p14:creationId xmlns:p14="http://schemas.microsoft.com/office/powerpoint/2010/main" val="3066563212"/>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97C6D424-DE00-4962-B9C4-D78CC5BE0C50}" type="datetimeFigureOut">
              <a:rPr lang="en-US" smtClean="0"/>
              <a:pPr/>
              <a:t>10/12/2016</a:t>
            </a:fld>
            <a:endParaRPr lang="en-US"/>
          </a:p>
        </p:txBody>
      </p:sp>
      <p:sp>
        <p:nvSpPr>
          <p:cNvPr id="5" name="Footer Placeholder 4"/>
          <p:cNvSpPr>
            <a:spLocks noGrp="1"/>
          </p:cNvSpPr>
          <p:nvPr>
            <p:ph type="ftr" sz="quarter" idx="11"/>
          </p:nvPr>
        </p:nvSpPr>
        <p:spPr/>
        <p:txBody>
          <a:bodyPr/>
          <a:lstStyle/>
          <a:p>
            <a:endParaRPr lang="en-US"/>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427046663"/>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 name="Title 1"/>
          <p:cNvSpPr>
            <a:spLocks noGrp="1"/>
          </p:cNvSpPr>
          <p:nvPr>
            <p:ph type="title"/>
          </p:nvPr>
        </p:nvSpPr>
        <p:spPr>
          <a:xfrm>
            <a:off x="609600" y="533400"/>
            <a:ext cx="7885113" cy="1524000"/>
          </a:xfrm>
        </p:spPr>
        <p:txBody>
          <a:bodyPr anchor="b"/>
          <a:lstStyle>
            <a:lvl1pPr algn="ctr">
              <a:buNone/>
              <a:defRPr sz="4200" b="0" cap="none" baseline="0">
                <a:solidFill>
                  <a:srgbClr val="FFFFFF"/>
                </a:solidFill>
              </a:defRPr>
            </a:lvl1pPr>
          </a:lstStyle>
          <a:p>
            <a:r>
              <a:rPr kumimoji="0" lang="en-US" dirty="0" smtClean="0"/>
              <a:t>Click to edit Master title style</a:t>
            </a:r>
            <a:endParaRPr kumimoji="0" lang="en-US" dirty="0"/>
          </a:p>
        </p:txBody>
      </p:sp>
      <p:grpSp>
        <p:nvGrpSpPr>
          <p:cNvPr id="20" name="Group 19"/>
          <p:cNvGrpSpPr/>
          <p:nvPr userDrawn="1"/>
        </p:nvGrpSpPr>
        <p:grpSpPr>
          <a:xfrm>
            <a:off x="4038600" y="1879134"/>
            <a:ext cx="1058411" cy="1058411"/>
            <a:chOff x="1143000" y="228600"/>
            <a:chExt cx="762000" cy="762000"/>
          </a:xfrm>
        </p:grpSpPr>
        <p:sp>
          <p:nvSpPr>
            <p:cNvPr id="21" name="Oval 20"/>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2" name="Oval 21"/>
            <p:cNvSpPr/>
            <p:nvPr/>
          </p:nvSpPr>
          <p:spPr>
            <a:xfrm>
              <a:off x="1220710" y="313189"/>
              <a:ext cx="591312" cy="59131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pic>
          <p:nvPicPr>
            <p:cNvPr id="23" name="Picture 22" descr="NPAIHBtransparent.gif"/>
            <p:cNvPicPr>
              <a:picLocks noChangeAspect="1"/>
            </p:cNvPicPr>
            <p:nvPr userDrawn="1"/>
          </p:nvPicPr>
          <p:blipFill>
            <a:blip r:embed="rId2" cstate="print">
              <a:duotone>
                <a:schemeClr val="accent5">
                  <a:shade val="45000"/>
                  <a:satMod val="135000"/>
                </a:schemeClr>
                <a:prstClr val="white"/>
              </a:duotone>
            </a:blip>
            <a:stretch>
              <a:fillRect/>
            </a:stretch>
          </p:blipFill>
          <p:spPr>
            <a:xfrm>
              <a:off x="1261145" y="431334"/>
              <a:ext cx="509039" cy="426463"/>
            </a:xfrm>
            <a:prstGeom prst="rect">
              <a:avLst/>
            </a:prstGeom>
          </p:spPr>
        </p:pic>
      </p:grpSp>
      <p:pic>
        <p:nvPicPr>
          <p:cNvPr id="25" name="Picture 14"/>
          <p:cNvPicPr>
            <a:picLocks noChangeAspect="1" noChangeArrowheads="1"/>
          </p:cNvPicPr>
          <p:nvPr userDrawn="1"/>
        </p:nvPicPr>
        <p:blipFill>
          <a:blip r:embed="rId3" cstate="print"/>
          <a:srcRect b="14286"/>
          <a:stretch>
            <a:fillRect/>
          </a:stretch>
        </p:blipFill>
        <p:spPr bwMode="auto">
          <a:xfrm>
            <a:off x="152400" y="6124208"/>
            <a:ext cx="5410200" cy="270510"/>
          </a:xfrm>
          <a:prstGeom prst="rect">
            <a:avLst/>
          </a:prstGeom>
          <a:noFill/>
          <a:ln w="9525">
            <a:noFill/>
            <a:miter lim="800000"/>
            <a:headEnd/>
            <a:tailEnd/>
          </a:ln>
          <a:effectLst/>
        </p:spPr>
      </p:pic>
      <p:pic>
        <p:nvPicPr>
          <p:cNvPr id="26" name="Picture 14"/>
          <p:cNvPicPr>
            <a:picLocks noChangeAspect="1" noChangeArrowheads="1"/>
          </p:cNvPicPr>
          <p:nvPr userDrawn="1"/>
        </p:nvPicPr>
        <p:blipFill>
          <a:blip r:embed="rId3" cstate="print"/>
          <a:srcRect l="8451" b="8948"/>
          <a:stretch>
            <a:fillRect/>
          </a:stretch>
        </p:blipFill>
        <p:spPr bwMode="auto">
          <a:xfrm>
            <a:off x="4038600" y="6121866"/>
            <a:ext cx="4953000" cy="287358"/>
          </a:xfrm>
          <a:prstGeom prst="rect">
            <a:avLst/>
          </a:prstGeom>
          <a:noFill/>
          <a:ln w="9525">
            <a:noFill/>
            <a:miter lim="800000"/>
            <a:headEnd/>
            <a:tailEnd/>
          </a:ln>
          <a:effectLst/>
        </p:spPr>
      </p:pic>
      <p:sp>
        <p:nvSpPr>
          <p:cNvPr id="13" name="Rectangle 12"/>
          <p:cNvSpPr>
            <a:spLocks noChangeArrowheads="1"/>
          </p:cNvSpPr>
          <p:nvPr/>
        </p:nvSpPr>
        <p:spPr bwMode="auto">
          <a:xfrm>
            <a:off x="146304" y="6391656"/>
            <a:ext cx="8845296"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97C6D424-DE00-4962-B9C4-D78CC5BE0C50}" type="datetimeFigureOut">
              <a:rPr lang="en-US" smtClean="0"/>
              <a:pPr/>
              <a:t>10/12/2016</a:t>
            </a:fld>
            <a:endParaRPr lang="en-US"/>
          </a:p>
        </p:txBody>
      </p:sp>
      <p:pic>
        <p:nvPicPr>
          <p:cNvPr id="24" name="Picture 38"/>
          <p:cNvPicPr>
            <a:picLocks noChangeAspect="1" noChangeArrowheads="1"/>
          </p:cNvPicPr>
          <p:nvPr userDrawn="1"/>
        </p:nvPicPr>
        <p:blipFill>
          <a:blip r:embed="rId4" cstate="print">
            <a:clrChange>
              <a:clrFrom>
                <a:srgbClr val="000000"/>
              </a:clrFrom>
              <a:clrTo>
                <a:srgbClr val="000000">
                  <a:alpha val="0"/>
                </a:srgbClr>
              </a:clrTo>
            </a:clrChange>
          </a:blip>
          <a:srcRect/>
          <a:stretch>
            <a:fillRect/>
          </a:stretch>
        </p:blipFill>
        <p:spPr bwMode="auto">
          <a:xfrm>
            <a:off x="7277100" y="4724400"/>
            <a:ext cx="2400300" cy="1771650"/>
          </a:xfrm>
          <a:prstGeom prst="rect">
            <a:avLst/>
          </a:prstGeom>
          <a:noFill/>
          <a:ln w="9525">
            <a:noFill/>
            <a:miter lim="800000"/>
            <a:headEnd/>
            <a:tailEnd/>
          </a:ln>
          <a:effectLst/>
        </p:spPr>
      </p:pic>
    </p:spTree>
    <p:extLst>
      <p:ext uri="{BB962C8B-B14F-4D97-AF65-F5344CB8AC3E}">
        <p14:creationId xmlns:p14="http://schemas.microsoft.com/office/powerpoint/2010/main" val="1715801872"/>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6556248" cy="758952"/>
          </a:xfrm>
        </p:spPr>
        <p:txBody>
          <a:bodyPr/>
          <a:lstStyle/>
          <a:p>
            <a:r>
              <a:rPr kumimoji="0" lang="en-US" dirty="0" smtClean="0"/>
              <a:t>Click to edit Master title style</a:t>
            </a:r>
            <a:endParaRPr kumimoji="0" lang="en-US" dirty="0"/>
          </a:p>
        </p:txBody>
      </p:sp>
      <p:sp>
        <p:nvSpPr>
          <p:cNvPr id="5" name="Date Placeholder 4"/>
          <p:cNvSpPr>
            <a:spLocks noGrp="1"/>
          </p:cNvSpPr>
          <p:nvPr>
            <p:ph type="dt" sz="half" idx="10"/>
          </p:nvPr>
        </p:nvSpPr>
        <p:spPr>
          <a:xfrm>
            <a:off x="5791200" y="6409944"/>
            <a:ext cx="3044952" cy="365760"/>
          </a:xfrm>
        </p:spPr>
        <p:txBody>
          <a:bodyPr/>
          <a:lstStyle/>
          <a:p>
            <a:fld id="{97C6D424-DE00-4962-B9C4-D78CC5BE0C50}" type="datetimeFigureOut">
              <a:rPr lang="en-US" smtClean="0"/>
              <a:pPr/>
              <a:t>10/12/2016</a:t>
            </a:fld>
            <a:endParaRPr lang="en-US"/>
          </a:p>
        </p:txBody>
      </p:sp>
      <p:sp>
        <p:nvSpPr>
          <p:cNvPr id="6" name="Footer Placeholder 5"/>
          <p:cNvSpPr>
            <a:spLocks noGrp="1"/>
          </p:cNvSpPr>
          <p:nvPr>
            <p:ph type="ftr" sz="quarter" idx="11"/>
          </p:nvPr>
        </p:nvSpPr>
        <p:spPr/>
        <p:txBody>
          <a:bodyPr/>
          <a:lstStyle/>
          <a:p>
            <a:endParaRPr lang="en-US"/>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pic>
        <p:nvPicPr>
          <p:cNvPr id="9" name="Picture 38"/>
          <p:cNvPicPr>
            <a:picLocks noChangeAspect="1" noChangeArrowheads="1"/>
          </p:cNvPicPr>
          <p:nvPr userDrawn="1"/>
        </p:nvPicPr>
        <p:blipFill>
          <a:blip r:embed="rId2" cstate="print">
            <a:clrChange>
              <a:clrFrom>
                <a:srgbClr val="000000"/>
              </a:clrFrom>
              <a:clrTo>
                <a:srgbClr val="000000">
                  <a:alpha val="0"/>
                </a:srgbClr>
              </a:clrTo>
            </a:clrChange>
          </a:blip>
          <a:srcRect/>
          <a:stretch>
            <a:fillRect/>
          </a:stretch>
        </p:blipFill>
        <p:spPr bwMode="auto">
          <a:xfrm>
            <a:off x="6743700" y="0"/>
            <a:ext cx="2400300" cy="1771650"/>
          </a:xfrm>
          <a:prstGeom prst="rect">
            <a:avLst/>
          </a:prstGeom>
          <a:noFill/>
          <a:ln w="9525">
            <a:noFill/>
            <a:miter lim="800000"/>
            <a:headEnd/>
            <a:tailEnd/>
          </a:ln>
          <a:effectLst/>
        </p:spPr>
      </p:pic>
    </p:spTree>
    <p:extLst>
      <p:ext uri="{BB962C8B-B14F-4D97-AF65-F5344CB8AC3E}">
        <p14:creationId xmlns:p14="http://schemas.microsoft.com/office/powerpoint/2010/main" val="823240597"/>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_Light">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746EEA38-A9B4-4AE0-9C23-4A8F80AC6D9E}" type="datetimeFigureOut">
              <a:rPr lang="en-US" smtClean="0"/>
              <a:pPr/>
              <a:t>10/12/2016</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solidFill>
                <a:srgbClr val="775F55"/>
              </a:solidFill>
            </a:endParaRPr>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C76AEF22-2011-43AB-AF1D-9FF59D258130}" type="slidenum">
              <a:rPr lang="en-US" smtClean="0">
                <a:solidFill>
                  <a:srgbClr val="775F55"/>
                </a:solidFill>
              </a:rPr>
              <a:pPr/>
              <a:t>‹#›</a:t>
            </a:fld>
            <a:endParaRPr lang="en-US">
              <a:solidFill>
                <a:srgbClr val="775F55"/>
              </a:solidFill>
            </a:endParaRPr>
          </a:p>
        </p:txBody>
      </p:sp>
    </p:spTree>
    <p:extLst>
      <p:ext uri="{BB962C8B-B14F-4D97-AF65-F5344CB8AC3E}">
        <p14:creationId xmlns:p14="http://schemas.microsoft.com/office/powerpoint/2010/main" val="33891597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97C6D424-DE00-4962-B9C4-D78CC5BE0C50}" type="datetimeFigureOut">
              <a:rPr lang="en-US" smtClean="0"/>
              <a:pPr/>
              <a:t>10/12/2016</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3" name="Title 22"/>
          <p:cNvSpPr>
            <a:spLocks noGrp="1"/>
          </p:cNvSpPr>
          <p:nvPr>
            <p:ph type="title"/>
          </p:nvPr>
        </p:nvSpPr>
        <p:spPr/>
        <p:txBody>
          <a:bodyPr rtlCol="0" anchor="b" anchorCtr="0"/>
          <a:lstStyle/>
          <a:p>
            <a:r>
              <a:rPr kumimoji="0" lang="en-US" dirty="0" smtClean="0"/>
              <a:t>Click to edit Master title style</a:t>
            </a:r>
            <a:endParaRPr kumimoji="0" lang="en-US" dirty="0"/>
          </a:p>
        </p:txBody>
      </p:sp>
      <p:grpSp>
        <p:nvGrpSpPr>
          <p:cNvPr id="28" name="Group 27"/>
          <p:cNvGrpSpPr/>
          <p:nvPr userDrawn="1"/>
        </p:nvGrpSpPr>
        <p:grpSpPr>
          <a:xfrm>
            <a:off x="4207778" y="6096000"/>
            <a:ext cx="762000" cy="762000"/>
            <a:chOff x="1143000" y="228600"/>
            <a:chExt cx="762000" cy="762000"/>
          </a:xfrm>
        </p:grpSpPr>
        <p:sp>
          <p:nvSpPr>
            <p:cNvPr id="29" name="Oval 28"/>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0" name="Oval 29"/>
            <p:cNvSpPr/>
            <p:nvPr/>
          </p:nvSpPr>
          <p:spPr>
            <a:xfrm>
              <a:off x="1220710" y="313189"/>
              <a:ext cx="591312" cy="59131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pic>
          <p:nvPicPr>
            <p:cNvPr id="31" name="Picture 30" descr="NPAIHBtransparent.gif"/>
            <p:cNvPicPr>
              <a:picLocks noChangeAspect="1"/>
            </p:cNvPicPr>
            <p:nvPr userDrawn="1"/>
          </p:nvPicPr>
          <p:blipFill>
            <a:blip r:embed="rId2" cstate="print">
              <a:duotone>
                <a:schemeClr val="accent5">
                  <a:shade val="45000"/>
                  <a:satMod val="135000"/>
                </a:schemeClr>
                <a:prstClr val="white"/>
              </a:duotone>
            </a:blip>
            <a:stretch>
              <a:fillRect/>
            </a:stretch>
          </p:blipFill>
          <p:spPr>
            <a:xfrm>
              <a:off x="1261145" y="431334"/>
              <a:ext cx="509039" cy="426463"/>
            </a:xfrm>
            <a:prstGeom prst="rect">
              <a:avLst/>
            </a:prstGeom>
          </p:spPr>
        </p:pic>
      </p:grpSp>
      <p:pic>
        <p:nvPicPr>
          <p:cNvPr id="32" name="Picture 38"/>
          <p:cNvPicPr>
            <a:picLocks noChangeAspect="1" noChangeArrowheads="1"/>
          </p:cNvPicPr>
          <p:nvPr userDrawn="1"/>
        </p:nvPicPr>
        <p:blipFill>
          <a:blip r:embed="rId3" cstate="print">
            <a:clrChange>
              <a:clrFrom>
                <a:srgbClr val="000000"/>
              </a:clrFrom>
              <a:clrTo>
                <a:srgbClr val="000000">
                  <a:alpha val="0"/>
                </a:srgbClr>
              </a:clrTo>
            </a:clrChange>
          </a:blip>
          <a:srcRect/>
          <a:stretch>
            <a:fillRect/>
          </a:stretch>
        </p:blipFill>
        <p:spPr bwMode="auto">
          <a:xfrm>
            <a:off x="6743700" y="0"/>
            <a:ext cx="2400300" cy="1771650"/>
          </a:xfrm>
          <a:prstGeom prst="rect">
            <a:avLst/>
          </a:prstGeom>
          <a:noFill/>
          <a:ln w="9525">
            <a:noFill/>
            <a:miter lim="800000"/>
            <a:headEnd/>
            <a:tailEnd/>
          </a:ln>
          <a:effectLst/>
        </p:spPr>
      </p:pic>
    </p:spTree>
    <p:extLst>
      <p:ext uri="{BB962C8B-B14F-4D97-AF65-F5344CB8AC3E}">
        <p14:creationId xmlns:p14="http://schemas.microsoft.com/office/powerpoint/2010/main" val="3180589077"/>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97C6D424-DE00-4962-B9C4-D78CC5BE0C50}" type="datetimeFigureOut">
              <a:rPr lang="en-US" smtClean="0"/>
              <a:pPr/>
              <a:t>10/12/2016</a:t>
            </a:fld>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2867988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2" name="Date Placeholder 1"/>
          <p:cNvSpPr>
            <a:spLocks noGrp="1"/>
          </p:cNvSpPr>
          <p:nvPr>
            <p:ph type="dt" sz="half" idx="10"/>
          </p:nvPr>
        </p:nvSpPr>
        <p:spPr/>
        <p:txBody>
          <a:bodyPr/>
          <a:lstStyle/>
          <a:p>
            <a:fld id="{97C6D424-DE00-4962-B9C4-D78CC5BE0C50}" type="datetimeFigureOut">
              <a:rPr lang="en-US" smtClean="0"/>
              <a:pPr/>
              <a:t>10/12/2016</a:t>
            </a:fld>
            <a:endParaRPr lang="en-US"/>
          </a:p>
        </p:txBody>
      </p:sp>
      <p:sp>
        <p:nvSpPr>
          <p:cNvPr id="3" name="Footer Placeholder 2"/>
          <p:cNvSpPr>
            <a:spLocks noGrp="1"/>
          </p:cNvSpPr>
          <p:nvPr>
            <p:ph type="ftr" sz="quarter" idx="11"/>
          </p:nvPr>
        </p:nvSpPr>
        <p:spPr/>
        <p:txBody>
          <a:bodyPr/>
          <a:lstStyle/>
          <a:p>
            <a:endParaRPr lang="en-US"/>
          </a:p>
        </p:txBody>
      </p:sp>
      <p:grpSp>
        <p:nvGrpSpPr>
          <p:cNvPr id="11" name="Group 10"/>
          <p:cNvGrpSpPr/>
          <p:nvPr userDrawn="1"/>
        </p:nvGrpSpPr>
        <p:grpSpPr>
          <a:xfrm>
            <a:off x="4351789" y="6103690"/>
            <a:ext cx="762000" cy="762000"/>
            <a:chOff x="1143000" y="228600"/>
            <a:chExt cx="762000" cy="762000"/>
          </a:xfrm>
        </p:grpSpPr>
        <p:sp>
          <p:nvSpPr>
            <p:cNvPr id="12" name="Oval 11"/>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Oval 12"/>
            <p:cNvSpPr/>
            <p:nvPr/>
          </p:nvSpPr>
          <p:spPr>
            <a:xfrm>
              <a:off x="1220710" y="313189"/>
              <a:ext cx="591312" cy="59131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pic>
          <p:nvPicPr>
            <p:cNvPr id="14" name="Picture 13" descr="NPAIHBtransparent.gif"/>
            <p:cNvPicPr>
              <a:picLocks noChangeAspect="1"/>
            </p:cNvPicPr>
            <p:nvPr userDrawn="1"/>
          </p:nvPicPr>
          <p:blipFill>
            <a:blip r:embed="rId2" cstate="print">
              <a:duotone>
                <a:schemeClr val="accent5">
                  <a:shade val="45000"/>
                  <a:satMod val="135000"/>
                </a:schemeClr>
                <a:prstClr val="white"/>
              </a:duotone>
            </a:blip>
            <a:stretch>
              <a:fillRect/>
            </a:stretch>
          </p:blipFill>
          <p:spPr>
            <a:xfrm>
              <a:off x="1261145" y="431334"/>
              <a:ext cx="509039" cy="426463"/>
            </a:xfrm>
            <a:prstGeom prst="rect">
              <a:avLst/>
            </a:prstGeom>
          </p:spPr>
        </p:pic>
      </p:grpSp>
    </p:spTree>
    <p:extLst>
      <p:ext uri="{BB962C8B-B14F-4D97-AF65-F5344CB8AC3E}">
        <p14:creationId xmlns:p14="http://schemas.microsoft.com/office/powerpoint/2010/main" val="31676250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3" name="Rectangle 12"/>
          <p:cNvSpPr/>
          <p:nvPr/>
        </p:nvSpPr>
        <p:spPr>
          <a:xfrm>
            <a:off x="152400" y="609600"/>
            <a:ext cx="2743200" cy="5867400"/>
          </a:xfrm>
          <a:prstGeom prst="rect">
            <a:avLst/>
          </a:prstGeom>
          <a:solidFill>
            <a:schemeClr val="accent6">
              <a:lumMod val="40000"/>
              <a:lumOff val="60000"/>
            </a:schemeClr>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hasCustomPrompt="1"/>
          </p:nvPr>
        </p:nvSpPr>
        <p:spPr>
          <a:xfrm>
            <a:off x="381000" y="1143000"/>
            <a:ext cx="2362200" cy="1371600"/>
          </a:xfrm>
        </p:spPr>
        <p:txBody>
          <a:bodyPr anchor="b">
            <a:noAutofit/>
          </a:bodyPr>
          <a:lstStyle>
            <a:lvl1pPr algn="l">
              <a:buNone/>
              <a:defRPr sz="2400" b="1" baseline="0">
                <a:solidFill>
                  <a:schemeClr val="accent1">
                    <a:lumMod val="75000"/>
                  </a:schemeClr>
                </a:solidFill>
                <a:latin typeface="Maiandra GD" pitchFamily="34" charset="0"/>
              </a:defRPr>
            </a:lvl1pPr>
          </a:lstStyle>
          <a:p>
            <a:r>
              <a:rPr kumimoji="0" lang="en-US" dirty="0" smtClean="0"/>
              <a:t>Northwest Portland Area Indian Health Board</a:t>
            </a:r>
            <a:endParaRPr kumimoji="0" lang="en-US" dirty="0"/>
          </a:p>
        </p:txBody>
      </p:sp>
      <p:sp>
        <p:nvSpPr>
          <p:cNvPr id="3" name="Text Placeholder 2"/>
          <p:cNvSpPr>
            <a:spLocks noGrp="1"/>
          </p:cNvSpPr>
          <p:nvPr>
            <p:ph type="body" idx="2" hasCustomPrompt="1"/>
          </p:nvPr>
        </p:nvSpPr>
        <p:spPr>
          <a:xfrm>
            <a:off x="381000" y="2514601"/>
            <a:ext cx="2362200" cy="609600"/>
          </a:xfrm>
        </p:spPr>
        <p:txBody>
          <a:bodyPr/>
          <a:lstStyle>
            <a:lvl1pPr marL="0" indent="0">
              <a:spcAft>
                <a:spcPts val="1000"/>
              </a:spcAft>
              <a:buNone/>
              <a:defRPr sz="1600" i="1">
                <a:solidFill>
                  <a:schemeClr val="accent6">
                    <a:lumMod val="50000"/>
                  </a:schemeClr>
                </a:solidFill>
                <a:latin typeface="Corbel" pitchFamily="34" charset="0"/>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Indian Leadership for Indian Health</a:t>
            </a:r>
          </a:p>
          <a:p>
            <a:pPr lvl="0" eaLnBrk="1" latinLnBrk="0" hangingPunct="1"/>
            <a:endParaRPr kumimoji="0" lang="en-US" dirty="0" smtClean="0"/>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5" name="Date Placeholder 4"/>
          <p:cNvSpPr>
            <a:spLocks noGrp="1"/>
          </p:cNvSpPr>
          <p:nvPr>
            <p:ph type="dt" sz="half" idx="10"/>
          </p:nvPr>
        </p:nvSpPr>
        <p:spPr/>
        <p:txBody>
          <a:bodyPr/>
          <a:lstStyle/>
          <a:p>
            <a:fld id="{97C6D424-DE00-4962-B9C4-D78CC5BE0C50}" type="datetimeFigureOut">
              <a:rPr lang="en-US" smtClean="0"/>
              <a:pPr/>
              <a:t>10/12/2016</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lang="en-US"/>
          </a:p>
        </p:txBody>
      </p:sp>
      <p:pic>
        <p:nvPicPr>
          <p:cNvPr id="22" name="Picture 14"/>
          <p:cNvPicPr>
            <a:picLocks noChangeAspect="1" noChangeArrowheads="1"/>
          </p:cNvPicPr>
          <p:nvPr userDrawn="1"/>
        </p:nvPicPr>
        <p:blipFill>
          <a:blip r:embed="rId2" cstate="print"/>
          <a:srcRect t="82979" r="44348" b="4255"/>
          <a:stretch>
            <a:fillRect/>
          </a:stretch>
        </p:blipFill>
        <p:spPr bwMode="auto">
          <a:xfrm>
            <a:off x="152400" y="6248400"/>
            <a:ext cx="2743200" cy="152400"/>
          </a:xfrm>
          <a:prstGeom prst="rect">
            <a:avLst/>
          </a:prstGeom>
          <a:noFill/>
          <a:ln w="9525">
            <a:noFill/>
            <a:miter lim="800000"/>
            <a:headEnd/>
            <a:tailEnd/>
          </a:ln>
          <a:effectLst/>
        </p:spPr>
      </p:pic>
      <p:grpSp>
        <p:nvGrpSpPr>
          <p:cNvPr id="26" name="Group 25"/>
          <p:cNvGrpSpPr/>
          <p:nvPr userDrawn="1"/>
        </p:nvGrpSpPr>
        <p:grpSpPr>
          <a:xfrm>
            <a:off x="1143000" y="228600"/>
            <a:ext cx="762000" cy="762000"/>
            <a:chOff x="1143000" y="228600"/>
            <a:chExt cx="762000" cy="762000"/>
          </a:xfrm>
        </p:grpSpPr>
        <p:sp>
          <p:nvSpPr>
            <p:cNvPr id="10" name="Oval 9"/>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Oval 10"/>
            <p:cNvSpPr/>
            <p:nvPr/>
          </p:nvSpPr>
          <p:spPr>
            <a:xfrm>
              <a:off x="1220710" y="313189"/>
              <a:ext cx="591312" cy="59131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pic>
          <p:nvPicPr>
            <p:cNvPr id="23" name="Picture 22" descr="NPAIHBtransparent.gif"/>
            <p:cNvPicPr>
              <a:picLocks noChangeAspect="1"/>
            </p:cNvPicPr>
            <p:nvPr userDrawn="1"/>
          </p:nvPicPr>
          <p:blipFill>
            <a:blip r:embed="rId3" cstate="print">
              <a:duotone>
                <a:schemeClr val="accent5">
                  <a:shade val="45000"/>
                  <a:satMod val="135000"/>
                </a:schemeClr>
                <a:prstClr val="white"/>
              </a:duotone>
            </a:blip>
            <a:stretch>
              <a:fillRect/>
            </a:stretch>
          </p:blipFill>
          <p:spPr>
            <a:xfrm>
              <a:off x="1261145" y="431334"/>
              <a:ext cx="509039" cy="426463"/>
            </a:xfrm>
            <a:prstGeom prst="rect">
              <a:avLst/>
            </a:prstGeom>
          </p:spPr>
        </p:pic>
      </p:grpSp>
      <p:sp>
        <p:nvSpPr>
          <p:cNvPr id="25" name="TextBox 24"/>
          <p:cNvSpPr txBox="1"/>
          <p:nvPr userDrawn="1"/>
        </p:nvSpPr>
        <p:spPr>
          <a:xfrm>
            <a:off x="381000" y="5046677"/>
            <a:ext cx="2362200" cy="1574790"/>
          </a:xfrm>
          <a:prstGeom prst="rect">
            <a:avLst/>
          </a:prstGeom>
          <a:noFill/>
        </p:spPr>
        <p:txBody>
          <a:bodyPr wrap="square" rtlCol="0">
            <a:spAutoFit/>
          </a:bodyPr>
          <a:lstStyle/>
          <a:p>
            <a:pPr>
              <a:spcBef>
                <a:spcPct val="20000"/>
              </a:spcBef>
              <a:spcAft>
                <a:spcPts val="1000"/>
              </a:spcAft>
              <a:buClr>
                <a:srgbClr val="D16349"/>
              </a:buClr>
              <a:buSzPct val="85000"/>
              <a:buFont typeface="Wingdings 2"/>
              <a:buNone/>
              <a:defRPr/>
            </a:pPr>
            <a:r>
              <a:rPr lang="en-US" sz="1400" i="1" dirty="0" smtClean="0">
                <a:solidFill>
                  <a:prstClr val="black">
                    <a:lumMod val="95000"/>
                    <a:lumOff val="5000"/>
                  </a:prstClr>
                </a:solidFill>
                <a:latin typeface="Corbel" pitchFamily="34" charset="0"/>
              </a:rPr>
              <a:t>2121 SW Broadway, Suite 300 </a:t>
            </a:r>
            <a:br>
              <a:rPr lang="en-US" sz="1400" i="1" dirty="0" smtClean="0">
                <a:solidFill>
                  <a:prstClr val="black">
                    <a:lumMod val="95000"/>
                    <a:lumOff val="5000"/>
                  </a:prstClr>
                </a:solidFill>
                <a:latin typeface="Corbel" pitchFamily="34" charset="0"/>
              </a:rPr>
            </a:br>
            <a:r>
              <a:rPr lang="en-US" sz="1400" i="1" dirty="0" smtClean="0">
                <a:solidFill>
                  <a:prstClr val="black">
                    <a:lumMod val="95000"/>
                    <a:lumOff val="5000"/>
                  </a:prstClr>
                </a:solidFill>
                <a:latin typeface="Corbel" pitchFamily="34" charset="0"/>
              </a:rPr>
              <a:t>Portland, Oregon 97201 </a:t>
            </a:r>
            <a:br>
              <a:rPr lang="en-US" sz="1400" i="1" dirty="0" smtClean="0">
                <a:solidFill>
                  <a:prstClr val="black">
                    <a:lumMod val="95000"/>
                    <a:lumOff val="5000"/>
                  </a:prstClr>
                </a:solidFill>
                <a:latin typeface="Corbel" pitchFamily="34" charset="0"/>
              </a:rPr>
            </a:br>
            <a:r>
              <a:rPr lang="en-US" sz="1400" i="1" dirty="0" smtClean="0">
                <a:solidFill>
                  <a:prstClr val="black">
                    <a:lumMod val="95000"/>
                    <a:lumOff val="5000"/>
                  </a:prstClr>
                </a:solidFill>
                <a:latin typeface="Corbel" pitchFamily="34" charset="0"/>
              </a:rPr>
              <a:t>Phone: (503) 228-4185 </a:t>
            </a:r>
            <a:br>
              <a:rPr lang="en-US" sz="1400" i="1" dirty="0" smtClean="0">
                <a:solidFill>
                  <a:prstClr val="black">
                    <a:lumMod val="95000"/>
                    <a:lumOff val="5000"/>
                  </a:prstClr>
                </a:solidFill>
                <a:latin typeface="Corbel" pitchFamily="34" charset="0"/>
              </a:rPr>
            </a:br>
            <a:r>
              <a:rPr lang="en-US" sz="1400" i="1" dirty="0" smtClean="0">
                <a:solidFill>
                  <a:prstClr val="black">
                    <a:lumMod val="95000"/>
                    <a:lumOff val="5000"/>
                  </a:prstClr>
                </a:solidFill>
                <a:latin typeface="Corbel" pitchFamily="34" charset="0"/>
              </a:rPr>
              <a:t>Fax: (503) 228-8182 </a:t>
            </a:r>
            <a:br>
              <a:rPr lang="en-US" sz="1400" i="1" dirty="0" smtClean="0">
                <a:solidFill>
                  <a:prstClr val="black">
                    <a:lumMod val="95000"/>
                    <a:lumOff val="5000"/>
                  </a:prstClr>
                </a:solidFill>
                <a:latin typeface="Corbel" pitchFamily="34" charset="0"/>
              </a:rPr>
            </a:br>
            <a:endParaRPr lang="en-US" sz="1400" i="1" u="sng" dirty="0" smtClean="0">
              <a:solidFill>
                <a:srgbClr val="8CADAE">
                  <a:lumMod val="50000"/>
                </a:srgbClr>
              </a:solidFill>
              <a:latin typeface="Corbel" pitchFamily="34" charset="0"/>
            </a:endParaRPr>
          </a:p>
          <a:p>
            <a:endParaRPr lang="en-US" dirty="0">
              <a:solidFill>
                <a:prstClr val="black"/>
              </a:solidFill>
            </a:endParaRPr>
          </a:p>
        </p:txBody>
      </p:sp>
    </p:spTree>
    <p:extLst>
      <p:ext uri="{BB962C8B-B14F-4D97-AF65-F5344CB8AC3E}">
        <p14:creationId xmlns:p14="http://schemas.microsoft.com/office/powerpoint/2010/main" val="3557535327"/>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5" name="Date Placeholder 4"/>
          <p:cNvSpPr>
            <a:spLocks noGrp="1"/>
          </p:cNvSpPr>
          <p:nvPr>
            <p:ph type="dt" sz="half" idx="10"/>
          </p:nvPr>
        </p:nvSpPr>
        <p:spPr>
          <a:xfrm>
            <a:off x="5788152" y="6404984"/>
            <a:ext cx="3044952" cy="365760"/>
          </a:xfrm>
        </p:spPr>
        <p:txBody>
          <a:bodyPr/>
          <a:lstStyle/>
          <a:p>
            <a:fld id="{97C6D424-DE00-4962-B9C4-D78CC5BE0C50}" type="datetimeFigureOut">
              <a:rPr lang="en-US" smtClean="0"/>
              <a:pPr/>
              <a:t>10/12/2016</a:t>
            </a:fld>
            <a:endParaRPr lang="en-US"/>
          </a:p>
        </p:txBody>
      </p:sp>
      <p:sp>
        <p:nvSpPr>
          <p:cNvPr id="6" name="Footer Placeholder 5"/>
          <p:cNvSpPr>
            <a:spLocks noGrp="1"/>
          </p:cNvSpPr>
          <p:nvPr>
            <p:ph type="ftr" sz="quarter" idx="11"/>
          </p:nvPr>
        </p:nvSpPr>
        <p:spPr>
          <a:xfrm>
            <a:off x="301752" y="6410848"/>
            <a:ext cx="3584448" cy="365760"/>
          </a:xfrm>
        </p:spPr>
        <p:txBody>
          <a:bodyPr/>
          <a:lstStyle/>
          <a:p>
            <a:endParaRPr lang="en-US"/>
          </a:p>
        </p:txBody>
      </p:sp>
      <p:grpSp>
        <p:nvGrpSpPr>
          <p:cNvPr id="24" name="Group 23"/>
          <p:cNvGrpSpPr/>
          <p:nvPr userDrawn="1"/>
        </p:nvGrpSpPr>
        <p:grpSpPr>
          <a:xfrm>
            <a:off x="1219200" y="152400"/>
            <a:ext cx="762000" cy="762000"/>
            <a:chOff x="1143000" y="228600"/>
            <a:chExt cx="762000" cy="762000"/>
          </a:xfrm>
        </p:grpSpPr>
        <p:sp>
          <p:nvSpPr>
            <p:cNvPr id="25" name="Oval 24"/>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6" name="Oval 25"/>
            <p:cNvSpPr/>
            <p:nvPr/>
          </p:nvSpPr>
          <p:spPr>
            <a:xfrm>
              <a:off x="1220710" y="313189"/>
              <a:ext cx="591312" cy="59131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pic>
          <p:nvPicPr>
            <p:cNvPr id="27" name="Picture 26" descr="NPAIHBtransparent.gif"/>
            <p:cNvPicPr>
              <a:picLocks noChangeAspect="1"/>
            </p:cNvPicPr>
            <p:nvPr userDrawn="1"/>
          </p:nvPicPr>
          <p:blipFill>
            <a:blip r:embed="rId2" cstate="print">
              <a:duotone>
                <a:schemeClr val="accent5">
                  <a:shade val="45000"/>
                  <a:satMod val="135000"/>
                </a:schemeClr>
                <a:prstClr val="white"/>
              </a:duotone>
            </a:blip>
            <a:stretch>
              <a:fillRect/>
            </a:stretch>
          </p:blipFill>
          <p:spPr>
            <a:xfrm>
              <a:off x="1261145" y="431334"/>
              <a:ext cx="509039" cy="426463"/>
            </a:xfrm>
            <a:prstGeom prst="rect">
              <a:avLst/>
            </a:prstGeom>
          </p:spPr>
        </p:pic>
      </p:grpSp>
    </p:spTree>
    <p:extLst>
      <p:ext uri="{BB962C8B-B14F-4D97-AF65-F5344CB8AC3E}">
        <p14:creationId xmlns:p14="http://schemas.microsoft.com/office/powerpoint/2010/main" val="33010796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7C6D424-DE00-4962-B9C4-D78CC5BE0C50}" type="datetimeFigureOut">
              <a:rPr lang="en-US" smtClean="0"/>
              <a:pPr/>
              <a:t>10/12/2016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43400" y="1040174"/>
            <a:ext cx="457200" cy="441325"/>
          </a:xfrm>
          <a:prstGeom prst="rect">
            <a:avLst/>
          </a:prstGeom>
        </p:spPr>
        <p:txBody>
          <a:bodyPr/>
          <a:lstStyle/>
          <a:p>
            <a:fld id="{6F8D5486-514F-4B7E-8D5D-A7AFE8F4C0BD}" type="slidenum">
              <a:rPr lang="en-US" smtClean="0">
                <a:solidFill>
                  <a:prstClr val="black"/>
                </a:solidFill>
              </a:rPr>
              <a:pPr/>
              <a:t>‹#›</a:t>
            </a:fld>
            <a:endParaRPr lang="en-US">
              <a:solidFill>
                <a:prstClr val="black"/>
              </a:solidFill>
            </a:endParaRPr>
          </a:p>
        </p:txBody>
      </p:sp>
      <p:sp>
        <p:nvSpPr>
          <p:cNvPr id="7" name="Rectangle 6"/>
          <p:cNvSpPr/>
          <p:nvPr userDrawn="1"/>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169950709"/>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6" name="Slide Number Placeholder 5"/>
          <p:cNvSpPr>
            <a:spLocks noGrp="1"/>
          </p:cNvSpPr>
          <p:nvPr>
            <p:ph type="sldNum" sz="quarter" idx="12"/>
          </p:nvPr>
        </p:nvSpPr>
        <p:spPr>
          <a:xfrm>
            <a:off x="6915912" y="3009901"/>
            <a:ext cx="457200" cy="441325"/>
          </a:xfrm>
          <a:prstGeom prst="rect">
            <a:avLst/>
          </a:prstGeom>
        </p:spPr>
        <p:txBody>
          <a:bodyPr/>
          <a:lstStyle/>
          <a:p>
            <a:fld id="{6F8D5486-514F-4B7E-8D5D-A7AFE8F4C0BD}" type="slidenum">
              <a:rPr lang="en-US" smtClean="0">
                <a:solidFill>
                  <a:prstClr val="black"/>
                </a:solidFill>
              </a:rPr>
              <a:pPr/>
              <a:t>‹#›</a:t>
            </a:fld>
            <a:endParaRPr lang="en-US">
              <a:solidFill>
                <a:prstClr val="black"/>
              </a:solidFill>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7C6D424-DE00-4962-B9C4-D78CC5BE0C50}" type="datetimeFigureOut">
              <a:rPr lang="en-US" smtClean="0"/>
              <a:pPr/>
              <a:t>10/12/2016</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extLst>
      <p:ext uri="{BB962C8B-B14F-4D97-AF65-F5344CB8AC3E}">
        <p14:creationId xmlns:p14="http://schemas.microsoft.com/office/powerpoint/2010/main" val="373911932"/>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C6D424-DE00-4962-B9C4-D78CC5BE0C50}" type="datetimeFigureOut">
              <a:rPr lang="en-US" smtClean="0"/>
              <a:pPr/>
              <a:t>10/12/2016</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097037081"/>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0" name="Content Placeholder 9"/>
          <p:cNvSpPr>
            <a:spLocks noGrp="1"/>
          </p:cNvSpPr>
          <p:nvPr>
            <p:ph sz="quarter" idx="13"/>
          </p:nvPr>
        </p:nvSpPr>
        <p:spPr>
          <a:xfrm>
            <a:off x="612775" y="1681344"/>
            <a:ext cx="8153400" cy="399904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p:nvPr userDrawn="1"/>
        </p:nvSpPr>
        <p:spPr>
          <a:xfrm>
            <a:off x="590550" y="1280160"/>
            <a:ext cx="8553450" cy="228600"/>
          </a:xfrm>
          <a:prstGeom prst="rect">
            <a:avLst/>
          </a:prstGeom>
          <a:solidFill>
            <a:schemeClr val="accent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srgbClr val="CCB400"/>
              </a:solidFill>
            </a:endParaRPr>
          </a:p>
        </p:txBody>
      </p:sp>
      <p:sp>
        <p:nvSpPr>
          <p:cNvPr id="7" name="Rectangle 6"/>
          <p:cNvSpPr/>
          <p:nvPr userDrawn="1"/>
        </p:nvSpPr>
        <p:spPr>
          <a:xfrm>
            <a:off x="0" y="6028924"/>
            <a:ext cx="9144000" cy="27432"/>
          </a:xfrm>
          <a:prstGeom prst="rect">
            <a:avLst/>
          </a:prstGeom>
          <a:solidFill>
            <a:schemeClr val="accent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Title Placeholder 21"/>
          <p:cNvSpPr>
            <a:spLocks noGrp="1"/>
          </p:cNvSpPr>
          <p:nvPr>
            <p:ph type="title"/>
          </p:nvPr>
        </p:nvSpPr>
        <p:spPr>
          <a:xfrm>
            <a:off x="609600" y="241300"/>
            <a:ext cx="8153400" cy="825500"/>
          </a:xfrm>
          <a:prstGeom prst="rect">
            <a:avLst/>
          </a:prstGeom>
        </p:spPr>
        <p:txBody>
          <a:bodyPr vert="horz" anchor="ctr">
            <a:noAutofit/>
          </a:bodyPr>
          <a:lstStyle/>
          <a:p>
            <a:r>
              <a:rPr kumimoji="0" lang="en-US" smtClean="0"/>
              <a:t>Click to edit Master title style</a:t>
            </a:r>
            <a:endParaRPr kumimoji="0" lang="en-US" dirty="0"/>
          </a:p>
        </p:txBody>
      </p:sp>
    </p:spTree>
    <p:extLst>
      <p:ext uri="{BB962C8B-B14F-4D97-AF65-F5344CB8AC3E}">
        <p14:creationId xmlns:p14="http://schemas.microsoft.com/office/powerpoint/2010/main" val="39671480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D58622B-BB9A-4357-B1E9-C49E178A04A2}" type="datetimeFigureOut">
              <a:rPr lang="en-US" smtClean="0">
                <a:solidFill>
                  <a:prstClr val="black">
                    <a:tint val="75000"/>
                  </a:prstClr>
                </a:solidFill>
              </a:rPr>
              <a:pPr/>
              <a:t>10/12/2016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F49BA1-0DBA-497F-90F3-37E6CE1761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179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746EEA38-A9B4-4AE0-9C23-4A8F80AC6D9E}" type="datetimeFigureOut">
              <a:rPr lang="en-US" smtClean="0">
                <a:solidFill>
                  <a:srgbClr val="775F55"/>
                </a:solidFill>
              </a:rPr>
              <a:pPr/>
              <a:t>10/12/2016</a:t>
            </a:fld>
            <a:endParaRPr lang="en-US">
              <a:solidFill>
                <a:srgbClr val="775F55"/>
              </a:solidFill>
            </a:endParaRPr>
          </a:p>
        </p:txBody>
      </p:sp>
      <p:sp>
        <p:nvSpPr>
          <p:cNvPr id="5" name="Footer Placeholder 4"/>
          <p:cNvSpPr>
            <a:spLocks noGrp="1"/>
          </p:cNvSpPr>
          <p:nvPr>
            <p:ph type="ftr" sz="quarter" idx="11"/>
          </p:nvPr>
        </p:nvSpPr>
        <p:spPr/>
        <p:txBody>
          <a:bodyPr/>
          <a:lstStyle/>
          <a:p>
            <a:endParaRPr lang="en-US">
              <a:solidFill>
                <a:srgbClr val="775F55"/>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C76AEF22-2011-43AB-AF1D-9FF59D258130}"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3201573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58622B-BB9A-4357-B1E9-C49E178A04A2}" type="datetimeFigureOut">
              <a:rPr lang="en-US" smtClean="0">
                <a:solidFill>
                  <a:prstClr val="black">
                    <a:tint val="75000"/>
                  </a:prstClr>
                </a:solidFill>
              </a:rPr>
              <a:pPr/>
              <a:t>10/12/2016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F49BA1-0DBA-497F-90F3-37E6CE1761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93290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D58622B-BB9A-4357-B1E9-C49E178A04A2}" type="datetimeFigureOut">
              <a:rPr lang="en-US" smtClean="0">
                <a:solidFill>
                  <a:prstClr val="black">
                    <a:tint val="75000"/>
                  </a:prstClr>
                </a:solidFill>
              </a:rPr>
              <a:pPr/>
              <a:t>10/12/2016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F49BA1-0DBA-497F-90F3-37E6CE1761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73170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D58622B-BB9A-4357-B1E9-C49E178A04A2}" type="datetimeFigureOut">
              <a:rPr lang="en-US" smtClean="0">
                <a:solidFill>
                  <a:prstClr val="black">
                    <a:tint val="75000"/>
                  </a:prstClr>
                </a:solidFill>
              </a:rPr>
              <a:pPr/>
              <a:t>10/12/2016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F49BA1-0DBA-497F-90F3-37E6CE1761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38690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D58622B-BB9A-4357-B1E9-C49E178A04A2}" type="datetimeFigureOut">
              <a:rPr lang="en-US" smtClean="0">
                <a:solidFill>
                  <a:prstClr val="black">
                    <a:tint val="75000"/>
                  </a:prstClr>
                </a:solidFill>
              </a:rPr>
              <a:pPr/>
              <a:t>10/12/2016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2F49BA1-0DBA-497F-90F3-37E6CE1761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39219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D58622B-BB9A-4357-B1E9-C49E178A04A2}" type="datetimeFigureOut">
              <a:rPr lang="en-US" smtClean="0">
                <a:solidFill>
                  <a:prstClr val="black">
                    <a:tint val="75000"/>
                  </a:prstClr>
                </a:solidFill>
              </a:rPr>
              <a:pPr/>
              <a:t>10/12/2016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2F49BA1-0DBA-497F-90F3-37E6CE1761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84664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58622B-BB9A-4357-B1E9-C49E178A04A2}" type="datetimeFigureOut">
              <a:rPr lang="en-US" smtClean="0">
                <a:solidFill>
                  <a:prstClr val="black">
                    <a:tint val="75000"/>
                  </a:prstClr>
                </a:solidFill>
              </a:rPr>
              <a:pPr/>
              <a:t>10/12/2016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2F49BA1-0DBA-497F-90F3-37E6CE1761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00085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58622B-BB9A-4357-B1E9-C49E178A04A2}" type="datetimeFigureOut">
              <a:rPr lang="en-US" smtClean="0">
                <a:solidFill>
                  <a:prstClr val="black">
                    <a:tint val="75000"/>
                  </a:prstClr>
                </a:solidFill>
              </a:rPr>
              <a:pPr/>
              <a:t>10/12/2016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F49BA1-0DBA-497F-90F3-37E6CE1761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74685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58622B-BB9A-4357-B1E9-C49E178A04A2}" type="datetimeFigureOut">
              <a:rPr lang="en-US" smtClean="0">
                <a:solidFill>
                  <a:prstClr val="black">
                    <a:tint val="75000"/>
                  </a:prstClr>
                </a:solidFill>
              </a:rPr>
              <a:pPr/>
              <a:t>10/12/2016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F49BA1-0DBA-497F-90F3-37E6CE1761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36980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58622B-BB9A-4357-B1E9-C49E178A04A2}" type="datetimeFigureOut">
              <a:rPr lang="en-US" smtClean="0">
                <a:solidFill>
                  <a:prstClr val="black">
                    <a:tint val="75000"/>
                  </a:prstClr>
                </a:solidFill>
              </a:rPr>
              <a:pPr/>
              <a:t>10/12/2016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F49BA1-0DBA-497F-90F3-37E6CE1761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2658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58622B-BB9A-4357-B1E9-C49E178A04A2}" type="datetimeFigureOut">
              <a:rPr lang="en-US" smtClean="0">
                <a:solidFill>
                  <a:prstClr val="black">
                    <a:tint val="75000"/>
                  </a:prstClr>
                </a:solidFill>
              </a:rPr>
              <a:pPr/>
              <a:t>10/12/2016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F49BA1-0DBA-497F-90F3-37E6CE1761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52156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746EEA38-A9B4-4AE0-9C23-4A8F80AC6D9E}" type="datetimeFigureOut">
              <a:rPr lang="en-US" smtClean="0">
                <a:solidFill>
                  <a:srgbClr val="775F55"/>
                </a:solidFill>
              </a:rPr>
              <a:pPr/>
              <a:t>10/12/2016</a:t>
            </a:fld>
            <a:endParaRPr lang="en-US">
              <a:solidFill>
                <a:srgbClr val="775F55"/>
              </a:solidFill>
            </a:endParaRPr>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C76AEF22-2011-43AB-AF1D-9FF59D258130}" type="slidenum">
              <a:rPr lang="en-US" smtClean="0"/>
              <a:pPr/>
              <a:t>‹#›</a:t>
            </a:fld>
            <a:endParaRPr lang="en-US"/>
          </a:p>
        </p:txBody>
      </p:sp>
      <p:sp>
        <p:nvSpPr>
          <p:cNvPr id="14" name="Footer Placeholder 13"/>
          <p:cNvSpPr>
            <a:spLocks noGrp="1"/>
          </p:cNvSpPr>
          <p:nvPr>
            <p:ph type="ftr" sz="quarter" idx="12"/>
          </p:nvPr>
        </p:nvSpPr>
        <p:spPr/>
        <p:txBody>
          <a:bodyPr/>
          <a:lstStyle/>
          <a:p>
            <a:endParaRPr lang="en-US">
              <a:solidFill>
                <a:srgbClr val="775F55"/>
              </a:solidFill>
            </a:endParaRPr>
          </a:p>
        </p:txBody>
      </p:sp>
    </p:spTree>
    <p:extLst>
      <p:ext uri="{BB962C8B-B14F-4D97-AF65-F5344CB8AC3E}">
        <p14:creationId xmlns:p14="http://schemas.microsoft.com/office/powerpoint/2010/main" val="22306754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229600" cy="109728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76400"/>
            <a:ext cx="4191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029200" y="1676400"/>
            <a:ext cx="3810000" cy="2133600"/>
          </a:xfrm>
        </p:spPr>
        <p:txBody>
          <a:bodyPr/>
          <a:lstStyle/>
          <a:p>
            <a:pPr lvl="0"/>
            <a:r>
              <a:rPr lang="en-US" dirty="0" smtClean="0"/>
              <a:t>Click to edit Master text styles</a:t>
            </a:r>
          </a:p>
        </p:txBody>
      </p:sp>
      <p:sp>
        <p:nvSpPr>
          <p:cNvPr id="5" name="Content Placeholder 4"/>
          <p:cNvSpPr>
            <a:spLocks noGrp="1"/>
          </p:cNvSpPr>
          <p:nvPr>
            <p:ph sz="quarter" idx="3"/>
          </p:nvPr>
        </p:nvSpPr>
        <p:spPr>
          <a:xfrm>
            <a:off x="5029200" y="3886200"/>
            <a:ext cx="3810000" cy="2133600"/>
          </a:xfrm>
        </p:spPr>
        <p:txBody>
          <a:bodyPr/>
          <a:lstStyle/>
          <a:p>
            <a:pPr lvl="0"/>
            <a:r>
              <a:rPr lang="en-US" dirty="0" smtClean="0"/>
              <a:t>Click to edit Master text styles</a:t>
            </a:r>
          </a:p>
        </p:txBody>
      </p:sp>
      <p:sp>
        <p:nvSpPr>
          <p:cNvPr id="6" name="Date Placeholder 9"/>
          <p:cNvSpPr>
            <a:spLocks noGrp="1"/>
          </p:cNvSpPr>
          <p:nvPr>
            <p:ph type="dt" sz="half" idx="10"/>
          </p:nvPr>
        </p:nvSpPr>
        <p:spPr>
          <a:xfrm>
            <a:off x="6172200" y="6248400"/>
            <a:ext cx="2667000" cy="365125"/>
          </a:xfrm>
        </p:spPr>
        <p:txBody>
          <a:bodyPr/>
          <a:lstStyle>
            <a:lvl1pPr>
              <a:defRPr/>
            </a:lvl1pPr>
          </a:lstStyle>
          <a:p>
            <a:pPr>
              <a:defRPr/>
            </a:pPr>
            <a:endParaRPr lang="en-US">
              <a:solidFill>
                <a:prstClr val="black">
                  <a:tint val="75000"/>
                </a:prstClr>
              </a:solidFill>
            </a:endParaRPr>
          </a:p>
        </p:txBody>
      </p:sp>
      <p:sp>
        <p:nvSpPr>
          <p:cNvPr id="7" name="Footer Placeholder 21"/>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8" name="Slide Number Placeholder 17"/>
          <p:cNvSpPr>
            <a:spLocks noGrp="1"/>
          </p:cNvSpPr>
          <p:nvPr>
            <p:ph type="sldNum" sz="quarter" idx="12"/>
          </p:nvPr>
        </p:nvSpPr>
        <p:spPr/>
        <p:txBody>
          <a:bodyPr/>
          <a:lstStyle>
            <a:lvl1pPr>
              <a:defRPr/>
            </a:lvl1pPr>
          </a:lstStyle>
          <a:p>
            <a:pPr>
              <a:defRPr/>
            </a:pPr>
            <a:fld id="{69EBD6BA-DD57-443B-ABF7-A1A9A18DE94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478372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3" name="Oval 12"/>
          <p:cNvSpPr/>
          <p:nvPr userDrawn="1"/>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Title 7"/>
          <p:cNvSpPr>
            <a:spLocks noGrp="1"/>
          </p:cNvSpPr>
          <p:nvPr>
            <p:ph type="ctrTitle"/>
          </p:nvPr>
        </p:nvSpPr>
        <p:spPr>
          <a:xfrm>
            <a:off x="685800" y="533400"/>
            <a:ext cx="7772400" cy="1600200"/>
          </a:xfrm>
        </p:spPr>
        <p:txBody>
          <a:bodyPr anchor="ctr"/>
          <a:lstStyle>
            <a:lvl1pPr>
              <a:defRPr sz="4400">
                <a:solidFill>
                  <a:schemeClr val="accent1"/>
                </a:solidFill>
              </a:defRPr>
            </a:lvl1pPr>
          </a:lstStyle>
          <a:p>
            <a:r>
              <a:rPr kumimoji="0" lang="en-US" dirty="0" smtClean="0"/>
              <a:t>Click to edit Master title style</a:t>
            </a:r>
            <a:endParaRPr kumimoji="0" lang="en-US" dirty="0"/>
          </a:p>
        </p:txBody>
      </p:sp>
      <p:pic>
        <p:nvPicPr>
          <p:cNvPr id="20" name="Picture 14"/>
          <p:cNvPicPr>
            <a:picLocks noChangeAspect="1" noChangeArrowheads="1"/>
          </p:cNvPicPr>
          <p:nvPr userDrawn="1"/>
        </p:nvPicPr>
        <p:blipFill>
          <a:blip r:embed="rId2" cstate="print"/>
          <a:srcRect b="14286"/>
          <a:stretch>
            <a:fillRect/>
          </a:stretch>
        </p:blipFill>
        <p:spPr bwMode="auto">
          <a:xfrm>
            <a:off x="152400" y="6124208"/>
            <a:ext cx="5410200" cy="270510"/>
          </a:xfrm>
          <a:prstGeom prst="rect">
            <a:avLst/>
          </a:prstGeom>
          <a:noFill/>
          <a:ln w="9525">
            <a:noFill/>
            <a:miter lim="800000"/>
            <a:headEnd/>
            <a:tailEnd/>
          </a:ln>
          <a:effectLst/>
        </p:spPr>
      </p:pic>
      <p:pic>
        <p:nvPicPr>
          <p:cNvPr id="21" name="Picture 14"/>
          <p:cNvPicPr>
            <a:picLocks noChangeAspect="1" noChangeArrowheads="1"/>
          </p:cNvPicPr>
          <p:nvPr userDrawn="1"/>
        </p:nvPicPr>
        <p:blipFill>
          <a:blip r:embed="rId2" cstate="print"/>
          <a:srcRect l="4225" b="11395"/>
          <a:stretch>
            <a:fillRect/>
          </a:stretch>
        </p:blipFill>
        <p:spPr bwMode="auto">
          <a:xfrm>
            <a:off x="3810000" y="6121167"/>
            <a:ext cx="5181600" cy="279633"/>
          </a:xfrm>
          <a:prstGeom prst="rect">
            <a:avLst/>
          </a:prstGeom>
          <a:noFill/>
          <a:ln w="9525">
            <a:noFill/>
            <a:miter lim="800000"/>
            <a:headEnd/>
            <a:tailEnd/>
          </a:ln>
          <a:effectLst/>
        </p:spPr>
      </p:pic>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7" name="Footer Placeholder 16"/>
          <p:cNvSpPr>
            <a:spLocks noGrp="1"/>
          </p:cNvSpPr>
          <p:nvPr>
            <p:ph type="ftr" sz="quarter" idx="11"/>
          </p:nvPr>
        </p:nvSpPr>
        <p:spPr/>
        <p:txBody>
          <a:bodyPr/>
          <a:lstStyle/>
          <a:p>
            <a:endParaRPr lang="en-US" dirty="0"/>
          </a:p>
        </p:txBody>
      </p:sp>
      <p:sp>
        <p:nvSpPr>
          <p:cNvPr id="28" name="Date Placeholder 27"/>
          <p:cNvSpPr>
            <a:spLocks noGrp="1"/>
          </p:cNvSpPr>
          <p:nvPr>
            <p:ph type="dt" sz="half" idx="10"/>
          </p:nvPr>
        </p:nvSpPr>
        <p:spPr/>
        <p:txBody>
          <a:bodyPr/>
          <a:lstStyle/>
          <a:p>
            <a:fld id="{97C6D424-DE00-4962-B9C4-D78CC5BE0C50}" type="datetimeFigureOut">
              <a:rPr lang="en-US" smtClean="0"/>
              <a:pPr/>
              <a:t>10/12/2016</a:t>
            </a:fld>
            <a:endParaRPr lang="en-US"/>
          </a:p>
        </p:txBody>
      </p:sp>
      <p:grpSp>
        <p:nvGrpSpPr>
          <p:cNvPr id="26" name="Group 25"/>
          <p:cNvGrpSpPr/>
          <p:nvPr userDrawn="1"/>
        </p:nvGrpSpPr>
        <p:grpSpPr>
          <a:xfrm>
            <a:off x="4046290" y="1904301"/>
            <a:ext cx="1075888" cy="1075888"/>
            <a:chOff x="1143000" y="228600"/>
            <a:chExt cx="762000" cy="762000"/>
          </a:xfrm>
        </p:grpSpPr>
        <p:sp>
          <p:nvSpPr>
            <p:cNvPr id="27" name="Oval 26"/>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0" name="Oval 29"/>
            <p:cNvSpPr/>
            <p:nvPr/>
          </p:nvSpPr>
          <p:spPr>
            <a:xfrm>
              <a:off x="1220710" y="313189"/>
              <a:ext cx="591312" cy="59131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pic>
          <p:nvPicPr>
            <p:cNvPr id="31" name="Picture 30" descr="NPAIHBtransparent.gif"/>
            <p:cNvPicPr>
              <a:picLocks noChangeAspect="1"/>
            </p:cNvPicPr>
            <p:nvPr userDrawn="1"/>
          </p:nvPicPr>
          <p:blipFill>
            <a:blip r:embed="rId3" cstate="print">
              <a:duotone>
                <a:schemeClr val="accent5">
                  <a:shade val="45000"/>
                  <a:satMod val="135000"/>
                </a:schemeClr>
                <a:prstClr val="white"/>
              </a:duotone>
            </a:blip>
            <a:stretch>
              <a:fillRect/>
            </a:stretch>
          </p:blipFill>
          <p:spPr>
            <a:xfrm>
              <a:off x="1261145" y="431334"/>
              <a:ext cx="509039" cy="426463"/>
            </a:xfrm>
            <a:prstGeom prst="rect">
              <a:avLst/>
            </a:prstGeom>
          </p:spPr>
        </p:pic>
      </p:grpSp>
      <p:pic>
        <p:nvPicPr>
          <p:cNvPr id="32" name="Picture 38"/>
          <p:cNvPicPr>
            <a:picLocks noChangeAspect="1" noChangeArrowheads="1"/>
          </p:cNvPicPr>
          <p:nvPr userDrawn="1"/>
        </p:nvPicPr>
        <p:blipFill>
          <a:blip r:embed="rId4" cstate="print">
            <a:clrChange>
              <a:clrFrom>
                <a:srgbClr val="000000"/>
              </a:clrFrom>
              <a:clrTo>
                <a:srgbClr val="000000">
                  <a:alpha val="0"/>
                </a:srgbClr>
              </a:clrTo>
            </a:clrChange>
          </a:blip>
          <a:srcRect/>
          <a:stretch>
            <a:fillRect/>
          </a:stretch>
        </p:blipFill>
        <p:spPr bwMode="auto">
          <a:xfrm>
            <a:off x="7277100" y="4705350"/>
            <a:ext cx="2400300" cy="1771650"/>
          </a:xfrm>
          <a:prstGeom prst="rect">
            <a:avLst/>
          </a:prstGeom>
          <a:noFill/>
          <a:ln w="9525">
            <a:noFill/>
            <a:miter lim="800000"/>
            <a:headEnd/>
            <a:tailEnd/>
          </a:ln>
          <a:effectLst/>
        </p:spPr>
      </p:pic>
    </p:spTree>
    <p:extLst>
      <p:ext uri="{BB962C8B-B14F-4D97-AF65-F5344CB8AC3E}">
        <p14:creationId xmlns:p14="http://schemas.microsoft.com/office/powerpoint/2010/main" val="1151274047"/>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97C6D424-DE00-4962-B9C4-D78CC5BE0C50}" type="datetimeFigureOut">
              <a:rPr lang="en-US" smtClean="0"/>
              <a:pPr/>
              <a:t>10/12/2016</a:t>
            </a:fld>
            <a:endParaRPr lang="en-US"/>
          </a:p>
        </p:txBody>
      </p:sp>
      <p:sp>
        <p:nvSpPr>
          <p:cNvPr id="5" name="Footer Placeholder 4"/>
          <p:cNvSpPr>
            <a:spLocks noGrp="1"/>
          </p:cNvSpPr>
          <p:nvPr>
            <p:ph type="ftr" sz="quarter" idx="11"/>
          </p:nvPr>
        </p:nvSpPr>
        <p:spPr/>
        <p:txBody>
          <a:bodyPr/>
          <a:lstStyle/>
          <a:p>
            <a:endParaRPr lang="en-US"/>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823052637"/>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 name="Title 1"/>
          <p:cNvSpPr>
            <a:spLocks noGrp="1"/>
          </p:cNvSpPr>
          <p:nvPr>
            <p:ph type="title"/>
          </p:nvPr>
        </p:nvSpPr>
        <p:spPr>
          <a:xfrm>
            <a:off x="609600" y="533400"/>
            <a:ext cx="7885113" cy="1524000"/>
          </a:xfrm>
        </p:spPr>
        <p:txBody>
          <a:bodyPr anchor="b"/>
          <a:lstStyle>
            <a:lvl1pPr algn="ctr">
              <a:buNone/>
              <a:defRPr sz="4200" b="0" cap="none" baseline="0">
                <a:solidFill>
                  <a:srgbClr val="FFFFFF"/>
                </a:solidFill>
              </a:defRPr>
            </a:lvl1pPr>
          </a:lstStyle>
          <a:p>
            <a:r>
              <a:rPr kumimoji="0" lang="en-US" dirty="0" smtClean="0"/>
              <a:t>Click to edit Master title style</a:t>
            </a:r>
            <a:endParaRPr kumimoji="0" lang="en-US" dirty="0"/>
          </a:p>
        </p:txBody>
      </p:sp>
      <p:grpSp>
        <p:nvGrpSpPr>
          <p:cNvPr id="20" name="Group 19"/>
          <p:cNvGrpSpPr/>
          <p:nvPr userDrawn="1"/>
        </p:nvGrpSpPr>
        <p:grpSpPr>
          <a:xfrm>
            <a:off x="4038600" y="1879134"/>
            <a:ext cx="1058411" cy="1058411"/>
            <a:chOff x="1143000" y="228600"/>
            <a:chExt cx="762000" cy="762000"/>
          </a:xfrm>
        </p:grpSpPr>
        <p:sp>
          <p:nvSpPr>
            <p:cNvPr id="21" name="Oval 20"/>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2" name="Oval 21"/>
            <p:cNvSpPr/>
            <p:nvPr/>
          </p:nvSpPr>
          <p:spPr>
            <a:xfrm>
              <a:off x="1220710" y="313189"/>
              <a:ext cx="591312" cy="59131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pic>
          <p:nvPicPr>
            <p:cNvPr id="23" name="Picture 22" descr="NPAIHBtransparent.gif"/>
            <p:cNvPicPr>
              <a:picLocks noChangeAspect="1"/>
            </p:cNvPicPr>
            <p:nvPr userDrawn="1"/>
          </p:nvPicPr>
          <p:blipFill>
            <a:blip r:embed="rId2" cstate="print">
              <a:duotone>
                <a:schemeClr val="accent5">
                  <a:shade val="45000"/>
                  <a:satMod val="135000"/>
                </a:schemeClr>
                <a:prstClr val="white"/>
              </a:duotone>
            </a:blip>
            <a:stretch>
              <a:fillRect/>
            </a:stretch>
          </p:blipFill>
          <p:spPr>
            <a:xfrm>
              <a:off x="1261145" y="431334"/>
              <a:ext cx="509039" cy="426463"/>
            </a:xfrm>
            <a:prstGeom prst="rect">
              <a:avLst/>
            </a:prstGeom>
          </p:spPr>
        </p:pic>
      </p:grpSp>
      <p:pic>
        <p:nvPicPr>
          <p:cNvPr id="25" name="Picture 14"/>
          <p:cNvPicPr>
            <a:picLocks noChangeAspect="1" noChangeArrowheads="1"/>
          </p:cNvPicPr>
          <p:nvPr userDrawn="1"/>
        </p:nvPicPr>
        <p:blipFill>
          <a:blip r:embed="rId3" cstate="print"/>
          <a:srcRect b="14286"/>
          <a:stretch>
            <a:fillRect/>
          </a:stretch>
        </p:blipFill>
        <p:spPr bwMode="auto">
          <a:xfrm>
            <a:off x="152400" y="6124208"/>
            <a:ext cx="5410200" cy="270510"/>
          </a:xfrm>
          <a:prstGeom prst="rect">
            <a:avLst/>
          </a:prstGeom>
          <a:noFill/>
          <a:ln w="9525">
            <a:noFill/>
            <a:miter lim="800000"/>
            <a:headEnd/>
            <a:tailEnd/>
          </a:ln>
          <a:effectLst/>
        </p:spPr>
      </p:pic>
      <p:pic>
        <p:nvPicPr>
          <p:cNvPr id="26" name="Picture 14"/>
          <p:cNvPicPr>
            <a:picLocks noChangeAspect="1" noChangeArrowheads="1"/>
          </p:cNvPicPr>
          <p:nvPr userDrawn="1"/>
        </p:nvPicPr>
        <p:blipFill>
          <a:blip r:embed="rId3" cstate="print"/>
          <a:srcRect l="8451" b="8948"/>
          <a:stretch>
            <a:fillRect/>
          </a:stretch>
        </p:blipFill>
        <p:spPr bwMode="auto">
          <a:xfrm>
            <a:off x="4038600" y="6121866"/>
            <a:ext cx="4953000" cy="287358"/>
          </a:xfrm>
          <a:prstGeom prst="rect">
            <a:avLst/>
          </a:prstGeom>
          <a:noFill/>
          <a:ln w="9525">
            <a:noFill/>
            <a:miter lim="800000"/>
            <a:headEnd/>
            <a:tailEnd/>
          </a:ln>
          <a:effectLst/>
        </p:spPr>
      </p:pic>
      <p:sp>
        <p:nvSpPr>
          <p:cNvPr id="13" name="Rectangle 12"/>
          <p:cNvSpPr>
            <a:spLocks noChangeArrowheads="1"/>
          </p:cNvSpPr>
          <p:nvPr/>
        </p:nvSpPr>
        <p:spPr bwMode="auto">
          <a:xfrm>
            <a:off x="146304" y="6391656"/>
            <a:ext cx="8845296"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97C6D424-DE00-4962-B9C4-D78CC5BE0C50}" type="datetimeFigureOut">
              <a:rPr lang="en-US" smtClean="0"/>
              <a:pPr/>
              <a:t>10/12/2016</a:t>
            </a:fld>
            <a:endParaRPr lang="en-US"/>
          </a:p>
        </p:txBody>
      </p:sp>
      <p:pic>
        <p:nvPicPr>
          <p:cNvPr id="24" name="Picture 38"/>
          <p:cNvPicPr>
            <a:picLocks noChangeAspect="1" noChangeArrowheads="1"/>
          </p:cNvPicPr>
          <p:nvPr userDrawn="1"/>
        </p:nvPicPr>
        <p:blipFill>
          <a:blip r:embed="rId4" cstate="print">
            <a:clrChange>
              <a:clrFrom>
                <a:srgbClr val="000000"/>
              </a:clrFrom>
              <a:clrTo>
                <a:srgbClr val="000000">
                  <a:alpha val="0"/>
                </a:srgbClr>
              </a:clrTo>
            </a:clrChange>
          </a:blip>
          <a:srcRect/>
          <a:stretch>
            <a:fillRect/>
          </a:stretch>
        </p:blipFill>
        <p:spPr bwMode="auto">
          <a:xfrm>
            <a:off x="7277100" y="4724400"/>
            <a:ext cx="2400300" cy="1771650"/>
          </a:xfrm>
          <a:prstGeom prst="rect">
            <a:avLst/>
          </a:prstGeom>
          <a:noFill/>
          <a:ln w="9525">
            <a:noFill/>
            <a:miter lim="800000"/>
            <a:headEnd/>
            <a:tailEnd/>
          </a:ln>
          <a:effectLst/>
        </p:spPr>
      </p:pic>
    </p:spTree>
    <p:extLst>
      <p:ext uri="{BB962C8B-B14F-4D97-AF65-F5344CB8AC3E}">
        <p14:creationId xmlns:p14="http://schemas.microsoft.com/office/powerpoint/2010/main" val="644299243"/>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6556248" cy="758952"/>
          </a:xfrm>
        </p:spPr>
        <p:txBody>
          <a:bodyPr/>
          <a:lstStyle/>
          <a:p>
            <a:r>
              <a:rPr kumimoji="0" lang="en-US" dirty="0" smtClean="0"/>
              <a:t>Click to edit Master title style</a:t>
            </a:r>
            <a:endParaRPr kumimoji="0" lang="en-US" dirty="0"/>
          </a:p>
        </p:txBody>
      </p:sp>
      <p:sp>
        <p:nvSpPr>
          <p:cNvPr id="5" name="Date Placeholder 4"/>
          <p:cNvSpPr>
            <a:spLocks noGrp="1"/>
          </p:cNvSpPr>
          <p:nvPr>
            <p:ph type="dt" sz="half" idx="10"/>
          </p:nvPr>
        </p:nvSpPr>
        <p:spPr>
          <a:xfrm>
            <a:off x="5791200" y="6409944"/>
            <a:ext cx="3044952" cy="365760"/>
          </a:xfrm>
        </p:spPr>
        <p:txBody>
          <a:bodyPr/>
          <a:lstStyle/>
          <a:p>
            <a:fld id="{97C6D424-DE00-4962-B9C4-D78CC5BE0C50}" type="datetimeFigureOut">
              <a:rPr lang="en-US" smtClean="0"/>
              <a:pPr/>
              <a:t>10/12/2016</a:t>
            </a:fld>
            <a:endParaRPr lang="en-US"/>
          </a:p>
        </p:txBody>
      </p:sp>
      <p:sp>
        <p:nvSpPr>
          <p:cNvPr id="6" name="Footer Placeholder 5"/>
          <p:cNvSpPr>
            <a:spLocks noGrp="1"/>
          </p:cNvSpPr>
          <p:nvPr>
            <p:ph type="ftr" sz="quarter" idx="11"/>
          </p:nvPr>
        </p:nvSpPr>
        <p:spPr/>
        <p:txBody>
          <a:bodyPr/>
          <a:lstStyle/>
          <a:p>
            <a:endParaRPr lang="en-US"/>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pic>
        <p:nvPicPr>
          <p:cNvPr id="9" name="Picture 38"/>
          <p:cNvPicPr>
            <a:picLocks noChangeAspect="1" noChangeArrowheads="1"/>
          </p:cNvPicPr>
          <p:nvPr userDrawn="1"/>
        </p:nvPicPr>
        <p:blipFill>
          <a:blip r:embed="rId2" cstate="print">
            <a:clrChange>
              <a:clrFrom>
                <a:srgbClr val="000000"/>
              </a:clrFrom>
              <a:clrTo>
                <a:srgbClr val="000000">
                  <a:alpha val="0"/>
                </a:srgbClr>
              </a:clrTo>
            </a:clrChange>
          </a:blip>
          <a:srcRect/>
          <a:stretch>
            <a:fillRect/>
          </a:stretch>
        </p:blipFill>
        <p:spPr bwMode="auto">
          <a:xfrm>
            <a:off x="6743700" y="0"/>
            <a:ext cx="2400300" cy="1771650"/>
          </a:xfrm>
          <a:prstGeom prst="rect">
            <a:avLst/>
          </a:prstGeom>
          <a:noFill/>
          <a:ln w="9525">
            <a:noFill/>
            <a:miter lim="800000"/>
            <a:headEnd/>
            <a:tailEnd/>
          </a:ln>
          <a:effectLst/>
        </p:spPr>
      </p:pic>
    </p:spTree>
    <p:extLst>
      <p:ext uri="{BB962C8B-B14F-4D97-AF65-F5344CB8AC3E}">
        <p14:creationId xmlns:p14="http://schemas.microsoft.com/office/powerpoint/2010/main" val="1972828139"/>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97C6D424-DE00-4962-B9C4-D78CC5BE0C50}" type="datetimeFigureOut">
              <a:rPr lang="en-US" smtClean="0"/>
              <a:pPr/>
              <a:t>10/12/2016</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3" name="Title 22"/>
          <p:cNvSpPr>
            <a:spLocks noGrp="1"/>
          </p:cNvSpPr>
          <p:nvPr>
            <p:ph type="title"/>
          </p:nvPr>
        </p:nvSpPr>
        <p:spPr/>
        <p:txBody>
          <a:bodyPr rtlCol="0" anchor="b" anchorCtr="0"/>
          <a:lstStyle/>
          <a:p>
            <a:r>
              <a:rPr kumimoji="0" lang="en-US" dirty="0" smtClean="0"/>
              <a:t>Click to edit Master title style</a:t>
            </a:r>
            <a:endParaRPr kumimoji="0" lang="en-US" dirty="0"/>
          </a:p>
        </p:txBody>
      </p:sp>
      <p:grpSp>
        <p:nvGrpSpPr>
          <p:cNvPr id="28" name="Group 27"/>
          <p:cNvGrpSpPr/>
          <p:nvPr userDrawn="1"/>
        </p:nvGrpSpPr>
        <p:grpSpPr>
          <a:xfrm>
            <a:off x="4207778" y="6096000"/>
            <a:ext cx="762000" cy="762000"/>
            <a:chOff x="1143000" y="228600"/>
            <a:chExt cx="762000" cy="762000"/>
          </a:xfrm>
        </p:grpSpPr>
        <p:sp>
          <p:nvSpPr>
            <p:cNvPr id="29" name="Oval 28"/>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0" name="Oval 29"/>
            <p:cNvSpPr/>
            <p:nvPr/>
          </p:nvSpPr>
          <p:spPr>
            <a:xfrm>
              <a:off x="1220710" y="313189"/>
              <a:ext cx="591312" cy="59131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pic>
          <p:nvPicPr>
            <p:cNvPr id="31" name="Picture 30" descr="NPAIHBtransparent.gif"/>
            <p:cNvPicPr>
              <a:picLocks noChangeAspect="1"/>
            </p:cNvPicPr>
            <p:nvPr userDrawn="1"/>
          </p:nvPicPr>
          <p:blipFill>
            <a:blip r:embed="rId2" cstate="print">
              <a:duotone>
                <a:schemeClr val="accent5">
                  <a:shade val="45000"/>
                  <a:satMod val="135000"/>
                </a:schemeClr>
                <a:prstClr val="white"/>
              </a:duotone>
            </a:blip>
            <a:stretch>
              <a:fillRect/>
            </a:stretch>
          </p:blipFill>
          <p:spPr>
            <a:xfrm>
              <a:off x="1261145" y="431334"/>
              <a:ext cx="509039" cy="426463"/>
            </a:xfrm>
            <a:prstGeom prst="rect">
              <a:avLst/>
            </a:prstGeom>
          </p:spPr>
        </p:pic>
      </p:grpSp>
      <p:pic>
        <p:nvPicPr>
          <p:cNvPr id="32" name="Picture 38"/>
          <p:cNvPicPr>
            <a:picLocks noChangeAspect="1" noChangeArrowheads="1"/>
          </p:cNvPicPr>
          <p:nvPr userDrawn="1"/>
        </p:nvPicPr>
        <p:blipFill>
          <a:blip r:embed="rId3" cstate="print">
            <a:clrChange>
              <a:clrFrom>
                <a:srgbClr val="000000"/>
              </a:clrFrom>
              <a:clrTo>
                <a:srgbClr val="000000">
                  <a:alpha val="0"/>
                </a:srgbClr>
              </a:clrTo>
            </a:clrChange>
          </a:blip>
          <a:srcRect/>
          <a:stretch>
            <a:fillRect/>
          </a:stretch>
        </p:blipFill>
        <p:spPr bwMode="auto">
          <a:xfrm>
            <a:off x="6743700" y="0"/>
            <a:ext cx="2400300" cy="1771650"/>
          </a:xfrm>
          <a:prstGeom prst="rect">
            <a:avLst/>
          </a:prstGeom>
          <a:noFill/>
          <a:ln w="9525">
            <a:noFill/>
            <a:miter lim="800000"/>
            <a:headEnd/>
            <a:tailEnd/>
          </a:ln>
          <a:effectLst/>
        </p:spPr>
      </p:pic>
    </p:spTree>
    <p:extLst>
      <p:ext uri="{BB962C8B-B14F-4D97-AF65-F5344CB8AC3E}">
        <p14:creationId xmlns:p14="http://schemas.microsoft.com/office/powerpoint/2010/main" val="2135388406"/>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97C6D424-DE00-4962-B9C4-D78CC5BE0C50}" type="datetimeFigureOut">
              <a:rPr lang="en-US" smtClean="0"/>
              <a:pPr/>
              <a:t>10/12/2016</a:t>
            </a:fld>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2616940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2" name="Date Placeholder 1"/>
          <p:cNvSpPr>
            <a:spLocks noGrp="1"/>
          </p:cNvSpPr>
          <p:nvPr>
            <p:ph type="dt" sz="half" idx="10"/>
          </p:nvPr>
        </p:nvSpPr>
        <p:spPr/>
        <p:txBody>
          <a:bodyPr/>
          <a:lstStyle/>
          <a:p>
            <a:fld id="{97C6D424-DE00-4962-B9C4-D78CC5BE0C50}" type="datetimeFigureOut">
              <a:rPr lang="en-US" smtClean="0"/>
              <a:pPr/>
              <a:t>10/12/2016</a:t>
            </a:fld>
            <a:endParaRPr lang="en-US"/>
          </a:p>
        </p:txBody>
      </p:sp>
      <p:sp>
        <p:nvSpPr>
          <p:cNvPr id="3" name="Footer Placeholder 2"/>
          <p:cNvSpPr>
            <a:spLocks noGrp="1"/>
          </p:cNvSpPr>
          <p:nvPr>
            <p:ph type="ftr" sz="quarter" idx="11"/>
          </p:nvPr>
        </p:nvSpPr>
        <p:spPr/>
        <p:txBody>
          <a:bodyPr/>
          <a:lstStyle/>
          <a:p>
            <a:endParaRPr lang="en-US"/>
          </a:p>
        </p:txBody>
      </p:sp>
      <p:grpSp>
        <p:nvGrpSpPr>
          <p:cNvPr id="11" name="Group 10"/>
          <p:cNvGrpSpPr/>
          <p:nvPr userDrawn="1"/>
        </p:nvGrpSpPr>
        <p:grpSpPr>
          <a:xfrm>
            <a:off x="4351789" y="6103690"/>
            <a:ext cx="762000" cy="762000"/>
            <a:chOff x="1143000" y="228600"/>
            <a:chExt cx="762000" cy="762000"/>
          </a:xfrm>
        </p:grpSpPr>
        <p:sp>
          <p:nvSpPr>
            <p:cNvPr id="12" name="Oval 11"/>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Oval 12"/>
            <p:cNvSpPr/>
            <p:nvPr/>
          </p:nvSpPr>
          <p:spPr>
            <a:xfrm>
              <a:off x="1220710" y="313189"/>
              <a:ext cx="591312" cy="59131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pic>
          <p:nvPicPr>
            <p:cNvPr id="14" name="Picture 13" descr="NPAIHBtransparent.gif"/>
            <p:cNvPicPr>
              <a:picLocks noChangeAspect="1"/>
            </p:cNvPicPr>
            <p:nvPr userDrawn="1"/>
          </p:nvPicPr>
          <p:blipFill>
            <a:blip r:embed="rId2" cstate="print">
              <a:duotone>
                <a:schemeClr val="accent5">
                  <a:shade val="45000"/>
                  <a:satMod val="135000"/>
                </a:schemeClr>
                <a:prstClr val="white"/>
              </a:duotone>
            </a:blip>
            <a:stretch>
              <a:fillRect/>
            </a:stretch>
          </p:blipFill>
          <p:spPr>
            <a:xfrm>
              <a:off x="1261145" y="431334"/>
              <a:ext cx="509039" cy="426463"/>
            </a:xfrm>
            <a:prstGeom prst="rect">
              <a:avLst/>
            </a:prstGeom>
          </p:spPr>
        </p:pic>
      </p:grpSp>
    </p:spTree>
    <p:extLst>
      <p:ext uri="{BB962C8B-B14F-4D97-AF65-F5344CB8AC3E}">
        <p14:creationId xmlns:p14="http://schemas.microsoft.com/office/powerpoint/2010/main" val="29773427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3" name="Rectangle 12"/>
          <p:cNvSpPr/>
          <p:nvPr/>
        </p:nvSpPr>
        <p:spPr>
          <a:xfrm>
            <a:off x="152400" y="609600"/>
            <a:ext cx="2743200" cy="5867400"/>
          </a:xfrm>
          <a:prstGeom prst="rect">
            <a:avLst/>
          </a:prstGeom>
          <a:solidFill>
            <a:schemeClr val="accent6">
              <a:lumMod val="40000"/>
              <a:lumOff val="60000"/>
            </a:schemeClr>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hasCustomPrompt="1"/>
          </p:nvPr>
        </p:nvSpPr>
        <p:spPr>
          <a:xfrm>
            <a:off x="381000" y="1143000"/>
            <a:ext cx="2362200" cy="1371600"/>
          </a:xfrm>
        </p:spPr>
        <p:txBody>
          <a:bodyPr anchor="b">
            <a:noAutofit/>
          </a:bodyPr>
          <a:lstStyle>
            <a:lvl1pPr algn="l">
              <a:buNone/>
              <a:defRPr sz="2400" b="1" baseline="0">
                <a:solidFill>
                  <a:schemeClr val="accent1">
                    <a:lumMod val="75000"/>
                  </a:schemeClr>
                </a:solidFill>
                <a:latin typeface="Maiandra GD" pitchFamily="34" charset="0"/>
              </a:defRPr>
            </a:lvl1pPr>
          </a:lstStyle>
          <a:p>
            <a:r>
              <a:rPr kumimoji="0" lang="en-US" dirty="0" smtClean="0"/>
              <a:t>Northwest Portland Area Indian Health Board</a:t>
            </a:r>
            <a:endParaRPr kumimoji="0" lang="en-US" dirty="0"/>
          </a:p>
        </p:txBody>
      </p:sp>
      <p:sp>
        <p:nvSpPr>
          <p:cNvPr id="3" name="Text Placeholder 2"/>
          <p:cNvSpPr>
            <a:spLocks noGrp="1"/>
          </p:cNvSpPr>
          <p:nvPr>
            <p:ph type="body" idx="2" hasCustomPrompt="1"/>
          </p:nvPr>
        </p:nvSpPr>
        <p:spPr>
          <a:xfrm>
            <a:off x="381000" y="2514601"/>
            <a:ext cx="2362200" cy="609600"/>
          </a:xfrm>
        </p:spPr>
        <p:txBody>
          <a:bodyPr/>
          <a:lstStyle>
            <a:lvl1pPr marL="0" indent="0">
              <a:spcAft>
                <a:spcPts val="1000"/>
              </a:spcAft>
              <a:buNone/>
              <a:defRPr sz="1600" i="1">
                <a:solidFill>
                  <a:schemeClr val="accent6">
                    <a:lumMod val="50000"/>
                  </a:schemeClr>
                </a:solidFill>
                <a:latin typeface="Corbel" pitchFamily="34" charset="0"/>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Indian Leadership for Indian Health</a:t>
            </a:r>
          </a:p>
          <a:p>
            <a:pPr lvl="0" eaLnBrk="1" latinLnBrk="0" hangingPunct="1"/>
            <a:endParaRPr kumimoji="0" lang="en-US" dirty="0" smtClean="0"/>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5" name="Date Placeholder 4"/>
          <p:cNvSpPr>
            <a:spLocks noGrp="1"/>
          </p:cNvSpPr>
          <p:nvPr>
            <p:ph type="dt" sz="half" idx="10"/>
          </p:nvPr>
        </p:nvSpPr>
        <p:spPr/>
        <p:txBody>
          <a:bodyPr/>
          <a:lstStyle/>
          <a:p>
            <a:fld id="{97C6D424-DE00-4962-B9C4-D78CC5BE0C50}" type="datetimeFigureOut">
              <a:rPr lang="en-US" smtClean="0"/>
              <a:pPr/>
              <a:t>10/12/2016</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lang="en-US"/>
          </a:p>
        </p:txBody>
      </p:sp>
      <p:pic>
        <p:nvPicPr>
          <p:cNvPr id="22" name="Picture 14"/>
          <p:cNvPicPr>
            <a:picLocks noChangeAspect="1" noChangeArrowheads="1"/>
          </p:cNvPicPr>
          <p:nvPr userDrawn="1"/>
        </p:nvPicPr>
        <p:blipFill>
          <a:blip r:embed="rId2" cstate="print"/>
          <a:srcRect t="82979" r="44348" b="4255"/>
          <a:stretch>
            <a:fillRect/>
          </a:stretch>
        </p:blipFill>
        <p:spPr bwMode="auto">
          <a:xfrm>
            <a:off x="152400" y="6248400"/>
            <a:ext cx="2743200" cy="152400"/>
          </a:xfrm>
          <a:prstGeom prst="rect">
            <a:avLst/>
          </a:prstGeom>
          <a:noFill/>
          <a:ln w="9525">
            <a:noFill/>
            <a:miter lim="800000"/>
            <a:headEnd/>
            <a:tailEnd/>
          </a:ln>
          <a:effectLst/>
        </p:spPr>
      </p:pic>
      <p:grpSp>
        <p:nvGrpSpPr>
          <p:cNvPr id="26" name="Group 25"/>
          <p:cNvGrpSpPr/>
          <p:nvPr userDrawn="1"/>
        </p:nvGrpSpPr>
        <p:grpSpPr>
          <a:xfrm>
            <a:off x="1143000" y="228600"/>
            <a:ext cx="762000" cy="762000"/>
            <a:chOff x="1143000" y="228600"/>
            <a:chExt cx="762000" cy="762000"/>
          </a:xfrm>
        </p:grpSpPr>
        <p:sp>
          <p:nvSpPr>
            <p:cNvPr id="10" name="Oval 9"/>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Oval 10"/>
            <p:cNvSpPr/>
            <p:nvPr/>
          </p:nvSpPr>
          <p:spPr>
            <a:xfrm>
              <a:off x="1220710" y="313189"/>
              <a:ext cx="591312" cy="59131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pic>
          <p:nvPicPr>
            <p:cNvPr id="23" name="Picture 22" descr="NPAIHBtransparent.gif"/>
            <p:cNvPicPr>
              <a:picLocks noChangeAspect="1"/>
            </p:cNvPicPr>
            <p:nvPr userDrawn="1"/>
          </p:nvPicPr>
          <p:blipFill>
            <a:blip r:embed="rId3" cstate="print">
              <a:duotone>
                <a:schemeClr val="accent5">
                  <a:shade val="45000"/>
                  <a:satMod val="135000"/>
                </a:schemeClr>
                <a:prstClr val="white"/>
              </a:duotone>
            </a:blip>
            <a:stretch>
              <a:fillRect/>
            </a:stretch>
          </p:blipFill>
          <p:spPr>
            <a:xfrm>
              <a:off x="1261145" y="431334"/>
              <a:ext cx="509039" cy="426463"/>
            </a:xfrm>
            <a:prstGeom prst="rect">
              <a:avLst/>
            </a:prstGeom>
          </p:spPr>
        </p:pic>
      </p:grpSp>
      <p:sp>
        <p:nvSpPr>
          <p:cNvPr id="25" name="TextBox 24"/>
          <p:cNvSpPr txBox="1"/>
          <p:nvPr userDrawn="1"/>
        </p:nvSpPr>
        <p:spPr>
          <a:xfrm>
            <a:off x="381000" y="5046677"/>
            <a:ext cx="2362200" cy="1574790"/>
          </a:xfrm>
          <a:prstGeom prst="rect">
            <a:avLst/>
          </a:prstGeom>
          <a:noFill/>
        </p:spPr>
        <p:txBody>
          <a:bodyPr wrap="square" rtlCol="0">
            <a:spAutoFit/>
          </a:bodyPr>
          <a:lstStyle/>
          <a:p>
            <a:pPr>
              <a:spcBef>
                <a:spcPct val="20000"/>
              </a:spcBef>
              <a:spcAft>
                <a:spcPts val="1000"/>
              </a:spcAft>
              <a:buClr>
                <a:srgbClr val="D16349"/>
              </a:buClr>
              <a:buSzPct val="85000"/>
              <a:buFont typeface="Wingdings 2"/>
              <a:buNone/>
              <a:defRPr/>
            </a:pPr>
            <a:r>
              <a:rPr lang="en-US" sz="1400" i="1" dirty="0" smtClean="0">
                <a:solidFill>
                  <a:prstClr val="black">
                    <a:lumMod val="95000"/>
                    <a:lumOff val="5000"/>
                  </a:prstClr>
                </a:solidFill>
                <a:latin typeface="Corbel" pitchFamily="34" charset="0"/>
              </a:rPr>
              <a:t>2121 SW Broadway, Suite 300 </a:t>
            </a:r>
            <a:br>
              <a:rPr lang="en-US" sz="1400" i="1" dirty="0" smtClean="0">
                <a:solidFill>
                  <a:prstClr val="black">
                    <a:lumMod val="95000"/>
                    <a:lumOff val="5000"/>
                  </a:prstClr>
                </a:solidFill>
                <a:latin typeface="Corbel" pitchFamily="34" charset="0"/>
              </a:rPr>
            </a:br>
            <a:r>
              <a:rPr lang="en-US" sz="1400" i="1" dirty="0" smtClean="0">
                <a:solidFill>
                  <a:prstClr val="black">
                    <a:lumMod val="95000"/>
                    <a:lumOff val="5000"/>
                  </a:prstClr>
                </a:solidFill>
                <a:latin typeface="Corbel" pitchFamily="34" charset="0"/>
              </a:rPr>
              <a:t>Portland, Oregon 97201 </a:t>
            </a:r>
            <a:br>
              <a:rPr lang="en-US" sz="1400" i="1" dirty="0" smtClean="0">
                <a:solidFill>
                  <a:prstClr val="black">
                    <a:lumMod val="95000"/>
                    <a:lumOff val="5000"/>
                  </a:prstClr>
                </a:solidFill>
                <a:latin typeface="Corbel" pitchFamily="34" charset="0"/>
              </a:rPr>
            </a:br>
            <a:r>
              <a:rPr lang="en-US" sz="1400" i="1" dirty="0" smtClean="0">
                <a:solidFill>
                  <a:prstClr val="black">
                    <a:lumMod val="95000"/>
                    <a:lumOff val="5000"/>
                  </a:prstClr>
                </a:solidFill>
                <a:latin typeface="Corbel" pitchFamily="34" charset="0"/>
              </a:rPr>
              <a:t>Phone: (503) 228-4185 </a:t>
            </a:r>
            <a:br>
              <a:rPr lang="en-US" sz="1400" i="1" dirty="0" smtClean="0">
                <a:solidFill>
                  <a:prstClr val="black">
                    <a:lumMod val="95000"/>
                    <a:lumOff val="5000"/>
                  </a:prstClr>
                </a:solidFill>
                <a:latin typeface="Corbel" pitchFamily="34" charset="0"/>
              </a:rPr>
            </a:br>
            <a:r>
              <a:rPr lang="en-US" sz="1400" i="1" dirty="0" smtClean="0">
                <a:solidFill>
                  <a:prstClr val="black">
                    <a:lumMod val="95000"/>
                    <a:lumOff val="5000"/>
                  </a:prstClr>
                </a:solidFill>
                <a:latin typeface="Corbel" pitchFamily="34" charset="0"/>
              </a:rPr>
              <a:t>Fax: (503) 228-8182 </a:t>
            </a:r>
            <a:br>
              <a:rPr lang="en-US" sz="1400" i="1" dirty="0" smtClean="0">
                <a:solidFill>
                  <a:prstClr val="black">
                    <a:lumMod val="95000"/>
                    <a:lumOff val="5000"/>
                  </a:prstClr>
                </a:solidFill>
                <a:latin typeface="Corbel" pitchFamily="34" charset="0"/>
              </a:rPr>
            </a:br>
            <a:endParaRPr lang="en-US" sz="1400" i="1" u="sng" dirty="0" smtClean="0">
              <a:solidFill>
                <a:srgbClr val="8CADAE">
                  <a:lumMod val="50000"/>
                </a:srgbClr>
              </a:solidFill>
              <a:latin typeface="Corbel" pitchFamily="34" charset="0"/>
            </a:endParaRPr>
          </a:p>
          <a:p>
            <a:endParaRPr lang="en-US" dirty="0">
              <a:solidFill>
                <a:prstClr val="black"/>
              </a:solidFill>
            </a:endParaRPr>
          </a:p>
        </p:txBody>
      </p:sp>
    </p:spTree>
    <p:extLst>
      <p:ext uri="{BB962C8B-B14F-4D97-AF65-F5344CB8AC3E}">
        <p14:creationId xmlns:p14="http://schemas.microsoft.com/office/powerpoint/2010/main" val="364382309"/>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5" name="Date Placeholder 4"/>
          <p:cNvSpPr>
            <a:spLocks noGrp="1"/>
          </p:cNvSpPr>
          <p:nvPr>
            <p:ph type="dt" sz="half" idx="10"/>
          </p:nvPr>
        </p:nvSpPr>
        <p:spPr>
          <a:xfrm>
            <a:off x="5788152" y="6404984"/>
            <a:ext cx="3044952" cy="365760"/>
          </a:xfrm>
        </p:spPr>
        <p:txBody>
          <a:bodyPr/>
          <a:lstStyle/>
          <a:p>
            <a:fld id="{97C6D424-DE00-4962-B9C4-D78CC5BE0C50}" type="datetimeFigureOut">
              <a:rPr lang="en-US" smtClean="0"/>
              <a:pPr/>
              <a:t>10/12/2016</a:t>
            </a:fld>
            <a:endParaRPr lang="en-US"/>
          </a:p>
        </p:txBody>
      </p:sp>
      <p:sp>
        <p:nvSpPr>
          <p:cNvPr id="6" name="Footer Placeholder 5"/>
          <p:cNvSpPr>
            <a:spLocks noGrp="1"/>
          </p:cNvSpPr>
          <p:nvPr>
            <p:ph type="ftr" sz="quarter" idx="11"/>
          </p:nvPr>
        </p:nvSpPr>
        <p:spPr>
          <a:xfrm>
            <a:off x="301752" y="6410848"/>
            <a:ext cx="3584448" cy="365760"/>
          </a:xfrm>
        </p:spPr>
        <p:txBody>
          <a:bodyPr/>
          <a:lstStyle/>
          <a:p>
            <a:endParaRPr lang="en-US"/>
          </a:p>
        </p:txBody>
      </p:sp>
      <p:grpSp>
        <p:nvGrpSpPr>
          <p:cNvPr id="24" name="Group 23"/>
          <p:cNvGrpSpPr/>
          <p:nvPr userDrawn="1"/>
        </p:nvGrpSpPr>
        <p:grpSpPr>
          <a:xfrm>
            <a:off x="1219200" y="152400"/>
            <a:ext cx="762000" cy="762000"/>
            <a:chOff x="1143000" y="228600"/>
            <a:chExt cx="762000" cy="762000"/>
          </a:xfrm>
        </p:grpSpPr>
        <p:sp>
          <p:nvSpPr>
            <p:cNvPr id="25" name="Oval 24"/>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6" name="Oval 25"/>
            <p:cNvSpPr/>
            <p:nvPr/>
          </p:nvSpPr>
          <p:spPr>
            <a:xfrm>
              <a:off x="1220710" y="313189"/>
              <a:ext cx="591312" cy="59131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pic>
          <p:nvPicPr>
            <p:cNvPr id="27" name="Picture 26" descr="NPAIHBtransparent.gif"/>
            <p:cNvPicPr>
              <a:picLocks noChangeAspect="1"/>
            </p:cNvPicPr>
            <p:nvPr userDrawn="1"/>
          </p:nvPicPr>
          <p:blipFill>
            <a:blip r:embed="rId2" cstate="print">
              <a:duotone>
                <a:schemeClr val="accent5">
                  <a:shade val="45000"/>
                  <a:satMod val="135000"/>
                </a:schemeClr>
                <a:prstClr val="white"/>
              </a:duotone>
            </a:blip>
            <a:stretch>
              <a:fillRect/>
            </a:stretch>
          </p:blipFill>
          <p:spPr>
            <a:xfrm>
              <a:off x="1261145" y="431334"/>
              <a:ext cx="509039" cy="426463"/>
            </a:xfrm>
            <a:prstGeom prst="rect">
              <a:avLst/>
            </a:prstGeom>
          </p:spPr>
        </p:pic>
      </p:grpSp>
    </p:spTree>
    <p:extLst>
      <p:ext uri="{BB962C8B-B14F-4D97-AF65-F5344CB8AC3E}">
        <p14:creationId xmlns:p14="http://schemas.microsoft.com/office/powerpoint/2010/main" val="1832205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Header_Med">
    <p:bg>
      <p:bgRef idx="1003">
        <a:schemeClr val="bg2"/>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589520"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746EEA38-A9B4-4AE0-9C23-4A8F80AC6D9E}" type="datetimeFigureOut">
              <a:rPr lang="en-US" smtClean="0">
                <a:solidFill>
                  <a:srgbClr val="775F55"/>
                </a:solidFill>
              </a:rPr>
              <a:pPr/>
              <a:t>10/12/2016</a:t>
            </a:fld>
            <a:endParaRPr lang="en-US">
              <a:solidFill>
                <a:srgbClr val="775F55"/>
              </a:solidFill>
            </a:endParaRPr>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C76AEF22-2011-43AB-AF1D-9FF59D258130}" type="slidenum">
              <a:rPr lang="en-US" smtClean="0"/>
              <a:pPr/>
              <a:t>‹#›</a:t>
            </a:fld>
            <a:endParaRPr lang="en-US"/>
          </a:p>
        </p:txBody>
      </p:sp>
      <p:sp>
        <p:nvSpPr>
          <p:cNvPr id="14" name="Footer Placeholder 13"/>
          <p:cNvSpPr>
            <a:spLocks noGrp="1"/>
          </p:cNvSpPr>
          <p:nvPr>
            <p:ph type="ftr" sz="quarter" idx="12"/>
          </p:nvPr>
        </p:nvSpPr>
        <p:spPr/>
        <p:txBody>
          <a:bodyPr/>
          <a:lstStyle/>
          <a:p>
            <a:endParaRPr lang="en-US">
              <a:solidFill>
                <a:srgbClr val="775F55"/>
              </a:solidFill>
            </a:endParaRPr>
          </a:p>
        </p:txBody>
      </p:sp>
    </p:spTree>
    <p:extLst>
      <p:ext uri="{BB962C8B-B14F-4D97-AF65-F5344CB8AC3E}">
        <p14:creationId xmlns:p14="http://schemas.microsoft.com/office/powerpoint/2010/main" val="3811567259"/>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7C6D424-DE00-4962-B9C4-D78CC5BE0C50}" type="datetimeFigureOut">
              <a:rPr lang="en-US" smtClean="0"/>
              <a:pPr/>
              <a:t>10/12/2016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43400" y="1040174"/>
            <a:ext cx="457200" cy="441325"/>
          </a:xfrm>
          <a:prstGeom prst="rect">
            <a:avLst/>
          </a:prstGeom>
        </p:spPr>
        <p:txBody>
          <a:bodyPr/>
          <a:lstStyle/>
          <a:p>
            <a:fld id="{6F8D5486-514F-4B7E-8D5D-A7AFE8F4C0BD}" type="slidenum">
              <a:rPr lang="en-US" smtClean="0">
                <a:solidFill>
                  <a:prstClr val="black"/>
                </a:solidFill>
              </a:rPr>
              <a:pPr/>
              <a:t>‹#›</a:t>
            </a:fld>
            <a:endParaRPr lang="en-US">
              <a:solidFill>
                <a:prstClr val="black"/>
              </a:solidFill>
            </a:endParaRPr>
          </a:p>
        </p:txBody>
      </p:sp>
      <p:sp>
        <p:nvSpPr>
          <p:cNvPr id="7" name="Rectangle 6"/>
          <p:cNvSpPr/>
          <p:nvPr userDrawn="1"/>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561504317"/>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6" name="Slide Number Placeholder 5"/>
          <p:cNvSpPr>
            <a:spLocks noGrp="1"/>
          </p:cNvSpPr>
          <p:nvPr>
            <p:ph type="sldNum" sz="quarter" idx="12"/>
          </p:nvPr>
        </p:nvSpPr>
        <p:spPr>
          <a:xfrm>
            <a:off x="6915912" y="3009901"/>
            <a:ext cx="457200" cy="441325"/>
          </a:xfrm>
          <a:prstGeom prst="rect">
            <a:avLst/>
          </a:prstGeom>
        </p:spPr>
        <p:txBody>
          <a:bodyPr/>
          <a:lstStyle/>
          <a:p>
            <a:fld id="{6F8D5486-514F-4B7E-8D5D-A7AFE8F4C0BD}" type="slidenum">
              <a:rPr lang="en-US" smtClean="0">
                <a:solidFill>
                  <a:prstClr val="black"/>
                </a:solidFill>
              </a:rPr>
              <a:pPr/>
              <a:t>‹#›</a:t>
            </a:fld>
            <a:endParaRPr lang="en-US">
              <a:solidFill>
                <a:prstClr val="black"/>
              </a:solidFill>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7C6D424-DE00-4962-B9C4-D78CC5BE0C50}" type="datetimeFigureOut">
              <a:rPr lang="en-US" smtClean="0"/>
              <a:pPr/>
              <a:t>10/12/2016</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extLst>
      <p:ext uri="{BB962C8B-B14F-4D97-AF65-F5344CB8AC3E}">
        <p14:creationId xmlns:p14="http://schemas.microsoft.com/office/powerpoint/2010/main" val="2425287779"/>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C6D424-DE00-4962-B9C4-D78CC5BE0C50}" type="datetimeFigureOut">
              <a:rPr lang="en-US" smtClean="0"/>
              <a:pPr/>
              <a:t>10/12/2016</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15195976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746EEA38-A9B4-4AE0-9C23-4A8F80AC6D9E}" type="datetimeFigureOut">
              <a:rPr lang="en-US" smtClean="0">
                <a:solidFill>
                  <a:srgbClr val="775F55"/>
                </a:solidFill>
              </a:rPr>
              <a:pPr/>
              <a:t>10/12/2016</a:t>
            </a:fld>
            <a:endParaRPr lang="en-US">
              <a:solidFill>
                <a:srgbClr val="775F55"/>
              </a:solidFill>
            </a:endParaRPr>
          </a:p>
        </p:txBody>
      </p:sp>
      <p:sp>
        <p:nvSpPr>
          <p:cNvPr id="10" name="Slide Number Placeholder 9"/>
          <p:cNvSpPr>
            <a:spLocks noGrp="1"/>
          </p:cNvSpPr>
          <p:nvPr>
            <p:ph type="sldNum" sz="quarter" idx="16"/>
          </p:nvPr>
        </p:nvSpPr>
        <p:spPr/>
        <p:txBody>
          <a:bodyPr rtlCol="0"/>
          <a:lstStyle/>
          <a:p>
            <a:fld id="{C76AEF22-2011-43AB-AF1D-9FF59D258130}"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solidFill>
                <a:srgbClr val="775F55"/>
              </a:solidFill>
            </a:endParaRPr>
          </a:p>
        </p:txBody>
      </p:sp>
    </p:spTree>
    <p:extLst>
      <p:ext uri="{BB962C8B-B14F-4D97-AF65-F5344CB8AC3E}">
        <p14:creationId xmlns:p14="http://schemas.microsoft.com/office/powerpoint/2010/main" val="1670031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746EEA38-A9B4-4AE0-9C23-4A8F80AC6D9E}" type="datetimeFigureOut">
              <a:rPr lang="en-US" smtClean="0">
                <a:solidFill>
                  <a:srgbClr val="775F55"/>
                </a:solidFill>
              </a:rPr>
              <a:pPr/>
              <a:t>10/12/2016</a:t>
            </a:fld>
            <a:endParaRPr lang="en-US">
              <a:solidFill>
                <a:srgbClr val="775F55"/>
              </a:solidFill>
            </a:endParaRPr>
          </a:p>
        </p:txBody>
      </p:sp>
      <p:sp>
        <p:nvSpPr>
          <p:cNvPr id="12" name="Slide Number Placeholder 11"/>
          <p:cNvSpPr>
            <a:spLocks noGrp="1"/>
          </p:cNvSpPr>
          <p:nvPr>
            <p:ph type="sldNum" sz="quarter" idx="16"/>
          </p:nvPr>
        </p:nvSpPr>
        <p:spPr/>
        <p:txBody>
          <a:bodyPr rtlCol="0"/>
          <a:lstStyle/>
          <a:p>
            <a:fld id="{C76AEF22-2011-43AB-AF1D-9FF59D258130}"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solidFill>
                <a:srgbClr val="775F55"/>
              </a:solidFill>
            </a:endParaRP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560538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746EEA38-A9B4-4AE0-9C23-4A8F80AC6D9E}" type="datetimeFigureOut">
              <a:rPr lang="en-US" smtClean="0">
                <a:solidFill>
                  <a:srgbClr val="775F55"/>
                </a:solidFill>
              </a:rPr>
              <a:pPr/>
              <a:t>10/12/2016</a:t>
            </a:fld>
            <a:endParaRPr lang="en-US">
              <a:solidFill>
                <a:srgbClr val="775F55"/>
              </a:solidFill>
            </a:endParaRPr>
          </a:p>
        </p:txBody>
      </p:sp>
      <p:sp>
        <p:nvSpPr>
          <p:cNvPr id="4" name="Footer Placeholder 3"/>
          <p:cNvSpPr>
            <a:spLocks noGrp="1"/>
          </p:cNvSpPr>
          <p:nvPr>
            <p:ph type="ftr" sz="quarter" idx="11"/>
          </p:nvPr>
        </p:nvSpPr>
        <p:spPr/>
        <p:txBody>
          <a:bodyPr/>
          <a:lstStyle/>
          <a:p>
            <a:endParaRPr lang="en-US">
              <a:solidFill>
                <a:srgbClr val="775F55"/>
              </a:solidFill>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C76AEF22-2011-43AB-AF1D-9FF59D258130}" type="slidenum">
              <a:rPr lang="en-US" smtClean="0"/>
              <a:pPr/>
              <a:t>‹#›</a:t>
            </a:fld>
            <a:endParaRPr lang="en-US"/>
          </a:p>
        </p:txBody>
      </p:sp>
    </p:spTree>
    <p:extLst>
      <p:ext uri="{BB962C8B-B14F-4D97-AF65-F5344CB8AC3E}">
        <p14:creationId xmlns:p14="http://schemas.microsoft.com/office/powerpoint/2010/main" val="1554128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6EEA38-A9B4-4AE0-9C23-4A8F80AC6D9E}" type="datetimeFigureOut">
              <a:rPr lang="en-US" smtClean="0">
                <a:solidFill>
                  <a:srgbClr val="775F55"/>
                </a:solidFill>
              </a:rPr>
              <a:pPr/>
              <a:t>10/12/2016</a:t>
            </a:fld>
            <a:endParaRPr lang="en-US">
              <a:solidFill>
                <a:srgbClr val="775F55"/>
              </a:solidFill>
            </a:endParaRPr>
          </a:p>
        </p:txBody>
      </p:sp>
      <p:sp>
        <p:nvSpPr>
          <p:cNvPr id="3" name="Footer Placeholder 2"/>
          <p:cNvSpPr>
            <a:spLocks noGrp="1"/>
          </p:cNvSpPr>
          <p:nvPr>
            <p:ph type="ftr" sz="quarter" idx="11"/>
          </p:nvPr>
        </p:nvSpPr>
        <p:spPr/>
        <p:txBody>
          <a:bodyPr/>
          <a:lstStyle/>
          <a:p>
            <a:endParaRPr lang="en-US">
              <a:solidFill>
                <a:srgbClr val="775F55"/>
              </a:solidFill>
            </a:endParaRPr>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C76AEF22-2011-43AB-AF1D-9FF59D258130}" type="slidenum">
              <a:rPr lang="en-US" smtClean="0">
                <a:solidFill>
                  <a:srgbClr val="775F55"/>
                </a:solidFill>
              </a:rPr>
              <a:pPr/>
              <a:t>‹#›</a:t>
            </a:fld>
            <a:endParaRPr lang="en-US">
              <a:solidFill>
                <a:srgbClr val="775F55"/>
              </a:solidFill>
            </a:endParaRPr>
          </a:p>
        </p:txBody>
      </p:sp>
    </p:spTree>
    <p:extLst>
      <p:ext uri="{BB962C8B-B14F-4D97-AF65-F5344CB8AC3E}">
        <p14:creationId xmlns:p14="http://schemas.microsoft.com/office/powerpoint/2010/main" val="32537415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5.gif"/><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9.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4.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5.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746EEA38-A9B4-4AE0-9C23-4A8F80AC6D9E}" type="datetimeFigureOut">
              <a:rPr lang="en-US" smtClean="0">
                <a:solidFill>
                  <a:srgbClr val="775F55"/>
                </a:solidFill>
              </a:rPr>
              <a:pPr/>
              <a:t>10/12/2016</a:t>
            </a:fld>
            <a:endParaRPr lang="en-US">
              <a:solidFill>
                <a:srgbClr val="775F55"/>
              </a:solidFill>
            </a:endParaRPr>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solidFill>
                <a:srgbClr val="775F55"/>
              </a:solidFill>
            </a:endParaRPr>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C76AEF22-2011-43AB-AF1D-9FF59D258130}" type="slidenum">
              <a:rPr lang="en-US" smtClean="0"/>
              <a:pPr/>
              <a:t>‹#›</a:t>
            </a:fld>
            <a:endParaRPr lang="en-US"/>
          </a:p>
        </p:txBody>
      </p:sp>
    </p:spTree>
    <p:extLst>
      <p:ext uri="{BB962C8B-B14F-4D97-AF65-F5344CB8AC3E}">
        <p14:creationId xmlns:p14="http://schemas.microsoft.com/office/powerpoint/2010/main" val="3161946680"/>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9" r:id="rId14"/>
    <p:sldLayoutId id="2147483767" r:id="rId15"/>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97C6D424-DE00-4962-B9C4-D78CC5BE0C50}" type="datetimeFigureOut">
              <a:rPr lang="en-US" smtClean="0"/>
              <a:pPr/>
              <a:t>10/12/2016</a:t>
            </a:fld>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2" name="Title Placeholder 21"/>
          <p:cNvSpPr>
            <a:spLocks noGrp="1"/>
          </p:cNvSpPr>
          <p:nvPr>
            <p:ph type="title"/>
          </p:nvPr>
        </p:nvSpPr>
        <p:spPr>
          <a:xfrm>
            <a:off x="152400" y="228600"/>
            <a:ext cx="8839200" cy="1066800"/>
          </a:xfrm>
          <a:prstGeom prst="rect">
            <a:avLst/>
          </a:prstGeom>
        </p:spPr>
        <p:txBody>
          <a:bodyPr vert="horz" anchor="ctr">
            <a:no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grpSp>
        <p:nvGrpSpPr>
          <p:cNvPr id="21" name="Group 20"/>
          <p:cNvGrpSpPr/>
          <p:nvPr/>
        </p:nvGrpSpPr>
        <p:grpSpPr>
          <a:xfrm>
            <a:off x="4191000" y="6096000"/>
            <a:ext cx="762000" cy="762000"/>
            <a:chOff x="1143000" y="228600"/>
            <a:chExt cx="762000" cy="762000"/>
          </a:xfrm>
        </p:grpSpPr>
        <p:sp>
          <p:nvSpPr>
            <p:cNvPr id="24" name="Oval 23"/>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5" name="Oval 24"/>
            <p:cNvSpPr/>
            <p:nvPr/>
          </p:nvSpPr>
          <p:spPr>
            <a:xfrm>
              <a:off x="1220710" y="313189"/>
              <a:ext cx="591312" cy="59131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pic>
          <p:nvPicPr>
            <p:cNvPr id="26" name="Picture 25" descr="NPAIHBtransparent.gif"/>
            <p:cNvPicPr>
              <a:picLocks noChangeAspect="1"/>
            </p:cNvPicPr>
            <p:nvPr userDrawn="1"/>
          </p:nvPicPr>
          <p:blipFill>
            <a:blip r:embed="rId15" cstate="print">
              <a:duotone>
                <a:schemeClr val="accent5">
                  <a:shade val="45000"/>
                  <a:satMod val="135000"/>
                </a:schemeClr>
                <a:prstClr val="white"/>
              </a:duotone>
            </a:blip>
            <a:stretch>
              <a:fillRect/>
            </a:stretch>
          </p:blipFill>
          <p:spPr>
            <a:xfrm>
              <a:off x="1261145" y="431334"/>
              <a:ext cx="509039" cy="426463"/>
            </a:xfrm>
            <a:prstGeom prst="rect">
              <a:avLst/>
            </a:prstGeom>
          </p:spPr>
        </p:pic>
      </p:grpSp>
    </p:spTree>
    <p:extLst>
      <p:ext uri="{BB962C8B-B14F-4D97-AF65-F5344CB8AC3E}">
        <p14:creationId xmlns:p14="http://schemas.microsoft.com/office/powerpoint/2010/main" val="1588452993"/>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Lst>
  <p:timing>
    <p:tnLst>
      <p:par>
        <p:cTn id="1" dur="indefinite" restart="never" nodeType="tmRoot"/>
      </p:par>
    </p:tnLst>
  </p:timing>
  <p:txStyles>
    <p:titleStyle>
      <a:lvl1pPr algn="ctr" rtl="0" eaLnBrk="1" latinLnBrk="0" hangingPunct="1">
        <a:spcBef>
          <a:spcPct val="0"/>
        </a:spcBef>
        <a:buNone/>
        <a:defRPr kumimoji="0" sz="44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58622B-BB9A-4357-B1E9-C49E178A04A2}" type="datetimeFigureOut">
              <a:rPr lang="en-US" smtClean="0">
                <a:solidFill>
                  <a:prstClr val="black">
                    <a:tint val="75000"/>
                  </a:prstClr>
                </a:solidFill>
              </a:rPr>
              <a:pPr/>
              <a:t>10/12/2016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F49BA1-0DBA-497F-90F3-37E6CE1761AE}" type="slidenum">
              <a:rPr lang="en-US" smtClean="0">
                <a:solidFill>
                  <a:prstClr val="black">
                    <a:tint val="75000"/>
                  </a:prstClr>
                </a:solidFill>
              </a:rPr>
              <a:pPr/>
              <a:t>‹#›</a:t>
            </a:fld>
            <a:endParaRPr lang="en-US">
              <a:solidFill>
                <a:prstClr val="black">
                  <a:tint val="75000"/>
                </a:prstClr>
              </a:solidFill>
            </a:endParaRPr>
          </a:p>
        </p:txBody>
      </p:sp>
      <p:pic>
        <p:nvPicPr>
          <p:cNvPr id="7" name="Picture 6" descr="ANTHC PPT Footer.jp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0" y="5829453"/>
            <a:ext cx="9144000" cy="1028547"/>
          </a:xfrm>
          <a:prstGeom prst="rect">
            <a:avLst/>
          </a:prstGeom>
        </p:spPr>
      </p:pic>
    </p:spTree>
    <p:extLst>
      <p:ext uri="{BB962C8B-B14F-4D97-AF65-F5344CB8AC3E}">
        <p14:creationId xmlns:p14="http://schemas.microsoft.com/office/powerpoint/2010/main" val="3660717141"/>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97C6D424-DE00-4962-B9C4-D78CC5BE0C50}" type="datetimeFigureOut">
              <a:rPr lang="en-US" smtClean="0"/>
              <a:pPr/>
              <a:t>10/12/2016</a:t>
            </a:fld>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2" name="Title Placeholder 21"/>
          <p:cNvSpPr>
            <a:spLocks noGrp="1"/>
          </p:cNvSpPr>
          <p:nvPr>
            <p:ph type="title"/>
          </p:nvPr>
        </p:nvSpPr>
        <p:spPr>
          <a:xfrm>
            <a:off x="152400" y="228600"/>
            <a:ext cx="8839200" cy="1066800"/>
          </a:xfrm>
          <a:prstGeom prst="rect">
            <a:avLst/>
          </a:prstGeom>
        </p:spPr>
        <p:txBody>
          <a:bodyPr vert="horz" anchor="ctr">
            <a:no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grpSp>
        <p:nvGrpSpPr>
          <p:cNvPr id="21" name="Group 20"/>
          <p:cNvGrpSpPr/>
          <p:nvPr/>
        </p:nvGrpSpPr>
        <p:grpSpPr>
          <a:xfrm>
            <a:off x="4191000" y="6096000"/>
            <a:ext cx="762000" cy="762000"/>
            <a:chOff x="1143000" y="228600"/>
            <a:chExt cx="762000" cy="762000"/>
          </a:xfrm>
        </p:grpSpPr>
        <p:sp>
          <p:nvSpPr>
            <p:cNvPr id="24" name="Oval 23"/>
            <p:cNvSpPr/>
            <p:nvPr/>
          </p:nvSpPr>
          <p:spPr>
            <a:xfrm>
              <a:off x="1143000" y="228600"/>
              <a:ext cx="762000" cy="762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5" name="Oval 24"/>
            <p:cNvSpPr/>
            <p:nvPr/>
          </p:nvSpPr>
          <p:spPr>
            <a:xfrm>
              <a:off x="1220710" y="313189"/>
              <a:ext cx="591312" cy="591312"/>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pic>
          <p:nvPicPr>
            <p:cNvPr id="26" name="Picture 25" descr="NPAIHBtransparent.gif"/>
            <p:cNvPicPr>
              <a:picLocks noChangeAspect="1"/>
            </p:cNvPicPr>
            <p:nvPr userDrawn="1"/>
          </p:nvPicPr>
          <p:blipFill>
            <a:blip r:embed="rId14" cstate="print">
              <a:duotone>
                <a:schemeClr val="accent5">
                  <a:shade val="45000"/>
                  <a:satMod val="135000"/>
                </a:schemeClr>
                <a:prstClr val="white"/>
              </a:duotone>
            </a:blip>
            <a:stretch>
              <a:fillRect/>
            </a:stretch>
          </p:blipFill>
          <p:spPr>
            <a:xfrm>
              <a:off x="1261145" y="431334"/>
              <a:ext cx="509039" cy="426463"/>
            </a:xfrm>
            <a:prstGeom prst="rect">
              <a:avLst/>
            </a:prstGeom>
          </p:spPr>
        </p:pic>
      </p:grpSp>
    </p:spTree>
    <p:extLst>
      <p:ext uri="{BB962C8B-B14F-4D97-AF65-F5344CB8AC3E}">
        <p14:creationId xmlns:p14="http://schemas.microsoft.com/office/powerpoint/2010/main" val="4111333293"/>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Lst>
  <p:timing>
    <p:tnLst>
      <p:par>
        <p:cTn id="1" dur="indefinite" restart="never" nodeType="tmRoot"/>
      </p:par>
    </p:tnLst>
  </p:timing>
  <p:txStyles>
    <p:titleStyle>
      <a:lvl1pPr algn="ctr" rtl="0" eaLnBrk="1" latinLnBrk="0" hangingPunct="1">
        <a:spcBef>
          <a:spcPct val="0"/>
        </a:spcBef>
        <a:buNone/>
        <a:defRPr kumimoji="0" sz="44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10.jp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31.emf"/><Relationship Id="rId4" Type="http://schemas.openxmlformats.org/officeDocument/2006/relationships/hyperlink" Target="https://www.youtube.com/watch?v=xaBxwUg_gxU&amp;index=1&amp;list=PLvLfi7yZ2zQFOVbQ6ErG0spR_GHK2dVN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8.xml"/><Relationship Id="rId1" Type="http://schemas.openxmlformats.org/officeDocument/2006/relationships/themeOverride" Target="../theme/themeOverride2.xml"/><Relationship Id="rId4" Type="http://schemas.openxmlformats.org/officeDocument/2006/relationships/image" Target="../media/image11.jpg"/></Relationships>
</file>

<file path=ppt/slides/_rels/slide20.xml.rels><?xml version="1.0" encoding="UTF-8" standalone="yes"?>
<Relationships xmlns="http://schemas.openxmlformats.org/package/2006/relationships"><Relationship Id="rId3" Type="http://schemas.openxmlformats.org/officeDocument/2006/relationships/image" Target="../media/image38.emf"/><Relationship Id="rId7" Type="http://schemas.openxmlformats.org/officeDocument/2006/relationships/image" Target="../media/image42.emf"/><Relationship Id="rId2" Type="http://schemas.openxmlformats.org/officeDocument/2006/relationships/notesSlide" Target="../notesSlides/notesSlide18.xml"/><Relationship Id="rId1" Type="http://schemas.openxmlformats.org/officeDocument/2006/relationships/slideLayout" Target="../slideLayouts/slideLayout35.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emf"/></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3.xml"/><Relationship Id="rId7" Type="http://schemas.openxmlformats.org/officeDocument/2006/relationships/diagramColors" Target="../diagrams/colors1.xml"/><Relationship Id="rId2" Type="http://schemas.openxmlformats.org/officeDocument/2006/relationships/slideLayout" Target="../slideLayouts/slideLayout8.xml"/><Relationship Id="rId1" Type="http://schemas.openxmlformats.org/officeDocument/2006/relationships/themeOverride" Target="../theme/themeOverride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55.jpeg"/></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8" Type="http://schemas.openxmlformats.org/officeDocument/2006/relationships/hyperlink" Target="mailto:dstephens@npaihb.org" TargetMode="External"/><Relationship Id="rId3" Type="http://schemas.openxmlformats.org/officeDocument/2006/relationships/notesSlide" Target="../notesSlides/notesSlide32.xml"/><Relationship Id="rId7" Type="http://schemas.openxmlformats.org/officeDocument/2006/relationships/hyperlink" Target="mailto:agaston@npaihb.org" TargetMode="External"/><Relationship Id="rId2" Type="http://schemas.openxmlformats.org/officeDocument/2006/relationships/slideLayout" Target="../slideLayouts/slideLayout48.xml"/><Relationship Id="rId1" Type="http://schemas.openxmlformats.org/officeDocument/2006/relationships/tags" Target="../tags/tag1.xml"/><Relationship Id="rId6" Type="http://schemas.openxmlformats.org/officeDocument/2006/relationships/hyperlink" Target="mailto:cmccray@npaihb.org" TargetMode="External"/><Relationship Id="rId11" Type="http://schemas.openxmlformats.org/officeDocument/2006/relationships/hyperlink" Target="https://www.youtube.com/watch?v=BFredCvSXDg" TargetMode="External"/><Relationship Id="rId5" Type="http://schemas.openxmlformats.org/officeDocument/2006/relationships/hyperlink" Target="mailto:ccaughlan@npaihb.org" TargetMode="External"/><Relationship Id="rId10" Type="http://schemas.openxmlformats.org/officeDocument/2006/relationships/hyperlink" Target="mailto:jleston@npaihb.org" TargetMode="External"/><Relationship Id="rId4" Type="http://schemas.openxmlformats.org/officeDocument/2006/relationships/hyperlink" Target="mailto:scraig@npaihb.org" TargetMode="External"/><Relationship Id="rId9" Type="http://schemas.openxmlformats.org/officeDocument/2006/relationships/hyperlink" Target="mailto:tghostdog@npaihb.or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381000" y="4200829"/>
            <a:ext cx="8534400" cy="1295400"/>
          </a:xfrm>
        </p:spPr>
        <p:txBody>
          <a:bodyPr anchor="ctr">
            <a:noAutofit/>
          </a:bodyPr>
          <a:lstStyle/>
          <a:p>
            <a:r>
              <a:rPr lang="en-US" sz="2800" dirty="0" smtClean="0"/>
              <a:t>A </a:t>
            </a:r>
            <a:r>
              <a:rPr lang="en-US" sz="2800" dirty="0"/>
              <a:t>one-stop-shop for educators who want to expand learning opportunities for AI/AN youth</a:t>
            </a:r>
          </a:p>
        </p:txBody>
      </p:sp>
      <p:sp>
        <p:nvSpPr>
          <p:cNvPr id="5" name="Subtitle 4"/>
          <p:cNvSpPr>
            <a:spLocks noGrp="1"/>
          </p:cNvSpPr>
          <p:nvPr>
            <p:ph type="subTitle" idx="1"/>
          </p:nvPr>
        </p:nvSpPr>
        <p:spPr/>
        <p:txBody>
          <a:bodyPr/>
          <a:lstStyle/>
          <a:p>
            <a:r>
              <a:rPr lang="en-US" dirty="0" smtClean="0"/>
              <a:t>October 2016</a:t>
            </a:r>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685800"/>
            <a:ext cx="8382000" cy="3726636"/>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999" y="93324"/>
            <a:ext cx="8888413"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39064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3" cstate="print"/>
          <a:srcRect l="11945" r="23977"/>
          <a:stretch/>
        </p:blipFill>
        <p:spPr>
          <a:xfrm>
            <a:off x="2456191" y="2258513"/>
            <a:ext cx="1230104" cy="1253998"/>
          </a:xfrm>
          <a:prstGeom prst="rect">
            <a:avLst/>
          </a:prstGeom>
        </p:spPr>
      </p:pic>
      <p:pic>
        <p:nvPicPr>
          <p:cNvPr id="6" name="Picture 5"/>
          <p:cNvPicPr/>
          <p:nvPr/>
        </p:nvPicPr>
        <p:blipFill>
          <a:blip r:embed="rId4" cstate="print"/>
          <a:stretch>
            <a:fillRect/>
          </a:stretch>
        </p:blipFill>
        <p:spPr>
          <a:xfrm>
            <a:off x="6705600" y="2313677"/>
            <a:ext cx="1955137" cy="1319060"/>
          </a:xfrm>
          <a:prstGeom prst="rect">
            <a:avLst/>
          </a:prstGeom>
        </p:spPr>
      </p:pic>
      <p:pic>
        <p:nvPicPr>
          <p:cNvPr id="7" name="Picture 6"/>
          <p:cNvPicPr/>
          <p:nvPr/>
        </p:nvPicPr>
        <p:blipFill>
          <a:blip r:embed="rId5" cstate="print">
            <a:extLst>
              <a:ext uri="{28A0092B-C50C-407E-A947-70E740481C1C}">
                <a14:useLocalDpi xmlns:a14="http://schemas.microsoft.com/office/drawing/2010/main" val="0"/>
              </a:ext>
            </a:extLst>
          </a:blip>
          <a:srcRect b="15034"/>
          <a:stretch>
            <a:fillRect/>
          </a:stretch>
        </p:blipFill>
        <p:spPr bwMode="auto">
          <a:xfrm>
            <a:off x="6736080" y="4413538"/>
            <a:ext cx="1955137" cy="1500430"/>
          </a:xfrm>
          <a:prstGeom prst="rect">
            <a:avLst/>
          </a:prstGeom>
          <a:noFill/>
          <a:ln>
            <a:noFill/>
          </a:ln>
        </p:spPr>
      </p:pic>
      <p:pic>
        <p:nvPicPr>
          <p:cNvPr id="8" name="Picture 7"/>
          <p:cNvPicPr/>
          <p:nvPr/>
        </p:nvPicPr>
        <p:blipFill>
          <a:blip r:embed="rId6" cstate="print"/>
          <a:stretch>
            <a:fillRect/>
          </a:stretch>
        </p:blipFill>
        <p:spPr>
          <a:xfrm>
            <a:off x="4082128" y="2313677"/>
            <a:ext cx="1937672" cy="1319060"/>
          </a:xfrm>
          <a:prstGeom prst="rect">
            <a:avLst/>
          </a:prstGeom>
        </p:spPr>
      </p:pic>
      <p:pic>
        <p:nvPicPr>
          <p:cNvPr id="9" name="Picture 8"/>
          <p:cNvPicPr/>
          <p:nvPr/>
        </p:nvPicPr>
        <p:blipFill rotWithShape="1">
          <a:blip r:embed="rId7" cstate="print"/>
          <a:srcRect l="2966" r="2119"/>
          <a:stretch/>
        </p:blipFill>
        <p:spPr>
          <a:xfrm>
            <a:off x="4082475" y="4103396"/>
            <a:ext cx="2100943" cy="2202975"/>
          </a:xfrm>
          <a:prstGeom prst="rect">
            <a:avLst/>
          </a:prstGeom>
        </p:spPr>
      </p:pic>
      <p:pic>
        <p:nvPicPr>
          <p:cNvPr id="18" name="Picture 4"/>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5977" t="12245" r="40430" b="10204"/>
          <a:stretch/>
        </p:blipFill>
        <p:spPr bwMode="auto">
          <a:xfrm>
            <a:off x="2438400" y="4385415"/>
            <a:ext cx="1262763" cy="1638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0" descr="ItsYourGameTechLogo-final.png"/>
          <p:cNvPicPr>
            <a:picLocks noChangeAspect="1"/>
          </p:cNvPicPr>
          <p:nvPr/>
        </p:nvPicPr>
        <p:blipFill>
          <a:blip r:embed="rId9" cstate="screen">
            <a:clrChange>
              <a:clrFrom>
                <a:srgbClr val="FFFFFF"/>
              </a:clrFrom>
              <a:clrTo>
                <a:srgbClr val="FFFFFF">
                  <a:alpha val="0"/>
                </a:srgbClr>
              </a:clrTo>
            </a:clrChange>
          </a:blip>
          <a:stretch>
            <a:fillRect/>
          </a:stretch>
        </p:blipFill>
        <p:spPr>
          <a:xfrm>
            <a:off x="104533" y="2209800"/>
            <a:ext cx="2028122" cy="1526815"/>
          </a:xfrm>
          <a:prstGeom prst="rect">
            <a:avLst/>
          </a:prstGeom>
        </p:spPr>
      </p:pic>
      <p:pic>
        <p:nvPicPr>
          <p:cNvPr id="23" name="Picture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0140" y="4495800"/>
            <a:ext cx="2034255" cy="1418168"/>
          </a:xfrm>
          <a:prstGeom prst="rect">
            <a:avLst/>
          </a:prstGeom>
        </p:spPr>
      </p:pic>
      <p:sp>
        <p:nvSpPr>
          <p:cNvPr id="11" name="Title 2"/>
          <p:cNvSpPr>
            <a:spLocks noGrp="1"/>
          </p:cNvSpPr>
          <p:nvPr>
            <p:ph type="title"/>
          </p:nvPr>
        </p:nvSpPr>
        <p:spPr>
          <a:xfrm>
            <a:off x="381000" y="355847"/>
            <a:ext cx="8381260" cy="1054394"/>
          </a:xfrm>
        </p:spPr>
        <p:txBody>
          <a:bodyPr/>
          <a:lstStyle/>
          <a:p>
            <a:r>
              <a:rPr lang="en-US" dirty="0" smtClean="0"/>
              <a:t>Surface level changes</a:t>
            </a:r>
            <a:endParaRPr lang="en-US" dirty="0"/>
          </a:p>
        </p:txBody>
      </p:sp>
    </p:spTree>
    <p:extLst>
      <p:ext uri="{BB962C8B-B14F-4D97-AF65-F5344CB8AC3E}">
        <p14:creationId xmlns:p14="http://schemas.microsoft.com/office/powerpoint/2010/main" val="42099383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1828800"/>
            <a:ext cx="3287288" cy="2468032"/>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b="12664"/>
          <a:stretch/>
        </p:blipFill>
        <p:spPr>
          <a:xfrm>
            <a:off x="685800" y="4419600"/>
            <a:ext cx="3287288" cy="2153248"/>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6042" r="6855"/>
          <a:stretch/>
        </p:blipFill>
        <p:spPr>
          <a:xfrm>
            <a:off x="4648200" y="1828800"/>
            <a:ext cx="3820886" cy="2468032"/>
          </a:xfrm>
          <a:prstGeom prst="rect">
            <a:avLst/>
          </a:prstGeom>
        </p:spPr>
      </p:pic>
      <p:pic>
        <p:nvPicPr>
          <p:cNvPr id="7"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21012" t="29886" r="43552" b="34717"/>
          <a:stretch/>
        </p:blipFill>
        <p:spPr bwMode="auto">
          <a:xfrm>
            <a:off x="4634988" y="4402667"/>
            <a:ext cx="3834098" cy="2153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2"/>
          <p:cNvSpPr>
            <a:spLocks noGrp="1"/>
          </p:cNvSpPr>
          <p:nvPr>
            <p:ph type="title"/>
          </p:nvPr>
        </p:nvSpPr>
        <p:spPr>
          <a:xfrm>
            <a:off x="381000" y="355847"/>
            <a:ext cx="8381260" cy="1054394"/>
          </a:xfrm>
        </p:spPr>
        <p:txBody>
          <a:bodyPr/>
          <a:lstStyle/>
          <a:p>
            <a:r>
              <a:rPr lang="en-US" dirty="0" smtClean="0"/>
              <a:t>Tribal Elders &amp; native health expert</a:t>
            </a:r>
            <a:endParaRPr lang="en-US" dirty="0"/>
          </a:p>
        </p:txBody>
      </p:sp>
    </p:spTree>
    <p:extLst>
      <p:ext uri="{BB962C8B-B14F-4D97-AF65-F5344CB8AC3E}">
        <p14:creationId xmlns:p14="http://schemas.microsoft.com/office/powerpoint/2010/main" val="1530123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1" y="1719071"/>
            <a:ext cx="8636492" cy="4407408"/>
          </a:xfrm>
        </p:spPr>
        <p:txBody>
          <a:bodyPr>
            <a:normAutofit/>
          </a:bodyPr>
          <a:lstStyle/>
          <a:p>
            <a:pPr marL="365760" lvl="1" indent="0">
              <a:buNone/>
            </a:pPr>
            <a:endParaRPr lang="en-US" sz="3200" dirty="0" smtClean="0"/>
          </a:p>
          <a:p>
            <a:pPr lvl="1">
              <a:buFont typeface="Wingdings" panose="05000000000000000000" pitchFamily="2" charset="2"/>
              <a:buChar char="q"/>
            </a:pPr>
            <a:r>
              <a:rPr lang="en-US" sz="3200" dirty="0"/>
              <a:t> </a:t>
            </a:r>
            <a:r>
              <a:rPr lang="en-US" sz="3200" b="1" dirty="0" smtClean="0"/>
              <a:t>2</a:t>
            </a:r>
            <a:r>
              <a:rPr lang="en-US" sz="3200" dirty="0" smtClean="0"/>
              <a:t> study arms: Native IYG and Control</a:t>
            </a:r>
          </a:p>
          <a:p>
            <a:pPr lvl="1">
              <a:buFont typeface="Wingdings" panose="05000000000000000000" pitchFamily="2" charset="2"/>
              <a:buChar char="q"/>
            </a:pPr>
            <a:r>
              <a:rPr lang="en-US" sz="3200" dirty="0" smtClean="0"/>
              <a:t> </a:t>
            </a:r>
            <a:r>
              <a:rPr lang="en-US" sz="3200" b="1" dirty="0" smtClean="0"/>
              <a:t>25</a:t>
            </a:r>
            <a:r>
              <a:rPr lang="en-US" sz="3200" dirty="0" smtClean="0"/>
              <a:t> Tribal Sites randomized</a:t>
            </a:r>
          </a:p>
          <a:p>
            <a:pPr lvl="1">
              <a:buFont typeface="Wingdings" panose="05000000000000000000" pitchFamily="2" charset="2"/>
              <a:buChar char="q"/>
            </a:pPr>
            <a:r>
              <a:rPr lang="en-US" sz="3200" dirty="0"/>
              <a:t> </a:t>
            </a:r>
            <a:r>
              <a:rPr lang="en-US" sz="3200" b="1" dirty="0" smtClean="0"/>
              <a:t>3</a:t>
            </a:r>
            <a:r>
              <a:rPr lang="en-US" sz="3200" dirty="0" smtClean="0"/>
              <a:t> regions: AK, NW, AZ</a:t>
            </a:r>
          </a:p>
          <a:p>
            <a:pPr lvl="1">
              <a:buFont typeface="Wingdings" panose="05000000000000000000" pitchFamily="2" charset="2"/>
              <a:buChar char="q"/>
            </a:pPr>
            <a:r>
              <a:rPr lang="en-US" sz="3200" dirty="0"/>
              <a:t> </a:t>
            </a:r>
            <a:r>
              <a:rPr lang="en-US" sz="3200" b="1" dirty="0" smtClean="0"/>
              <a:t>574</a:t>
            </a:r>
            <a:r>
              <a:rPr lang="en-US" sz="3200" dirty="0" smtClean="0"/>
              <a:t> middle school aged youth enrolled</a:t>
            </a:r>
          </a:p>
          <a:p>
            <a:pPr lvl="1">
              <a:buFont typeface="Wingdings" panose="05000000000000000000" pitchFamily="2" charset="2"/>
              <a:buChar char="q"/>
            </a:pPr>
            <a:r>
              <a:rPr lang="en-US" sz="3200" dirty="0"/>
              <a:t> </a:t>
            </a:r>
            <a:r>
              <a:rPr lang="en-US" sz="3200" b="1" dirty="0" smtClean="0"/>
              <a:t>3</a:t>
            </a:r>
            <a:r>
              <a:rPr lang="en-US" sz="3200" dirty="0" smtClean="0"/>
              <a:t> surveys: Pre, Post, 12-month follow-up</a:t>
            </a:r>
          </a:p>
          <a:p>
            <a:pPr lvl="1">
              <a:buFont typeface="Wingdings" panose="05000000000000000000" pitchFamily="2" charset="2"/>
              <a:buChar char="q"/>
            </a:pPr>
            <a:endParaRPr lang="en-US" dirty="0" smtClean="0"/>
          </a:p>
          <a:p>
            <a:pPr marL="365760" lvl="1" indent="0">
              <a:buNone/>
            </a:pPr>
            <a:endParaRPr lang="en-US" dirty="0" smtClean="0"/>
          </a:p>
        </p:txBody>
      </p:sp>
      <p:sp>
        <p:nvSpPr>
          <p:cNvPr id="3" name="Title 2"/>
          <p:cNvSpPr>
            <a:spLocks noGrp="1"/>
          </p:cNvSpPr>
          <p:nvPr>
            <p:ph type="title"/>
          </p:nvPr>
        </p:nvSpPr>
        <p:spPr/>
        <p:txBody>
          <a:bodyPr/>
          <a:lstStyle/>
          <a:p>
            <a:r>
              <a:rPr lang="en-US" dirty="0" smtClean="0"/>
              <a:t>Effectiveness study: by the numbers</a:t>
            </a:r>
            <a:endParaRPr lang="en-US" dirty="0"/>
          </a:p>
        </p:txBody>
      </p:sp>
    </p:spTree>
    <p:extLst>
      <p:ext uri="{BB962C8B-B14F-4D97-AF65-F5344CB8AC3E}">
        <p14:creationId xmlns:p14="http://schemas.microsoft.com/office/powerpoint/2010/main" val="32925065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993392"/>
            <a:ext cx="8407893" cy="4407408"/>
          </a:xfrm>
        </p:spPr>
        <p:txBody>
          <a:bodyPr>
            <a:normAutofit/>
          </a:bodyPr>
          <a:lstStyle/>
          <a:p>
            <a:r>
              <a:rPr lang="en-US" sz="3200" dirty="0"/>
              <a:t> </a:t>
            </a:r>
            <a:r>
              <a:rPr lang="en-US" sz="3200" dirty="0" smtClean="0"/>
              <a:t>More reasons not to have sex</a:t>
            </a:r>
          </a:p>
          <a:p>
            <a:r>
              <a:rPr lang="en-US" sz="3200" dirty="0" smtClean="0"/>
              <a:t> Increased STI knowledge</a:t>
            </a:r>
          </a:p>
          <a:p>
            <a:r>
              <a:rPr lang="en-US" sz="3200" dirty="0" smtClean="0"/>
              <a:t> Increased condom knowledge</a:t>
            </a:r>
          </a:p>
          <a:p>
            <a:r>
              <a:rPr lang="en-US" sz="3200" dirty="0" smtClean="0"/>
              <a:t> More confidence obtaining condoms</a:t>
            </a:r>
          </a:p>
          <a:p>
            <a:r>
              <a:rPr lang="en-US" sz="3200" dirty="0" smtClean="0"/>
              <a:t> More confidence about using condoms</a:t>
            </a:r>
            <a:endParaRPr lang="en-US" sz="3200" dirty="0"/>
          </a:p>
        </p:txBody>
      </p:sp>
      <p:sp>
        <p:nvSpPr>
          <p:cNvPr id="3" name="Title 2"/>
          <p:cNvSpPr>
            <a:spLocks noGrp="1"/>
          </p:cNvSpPr>
          <p:nvPr>
            <p:ph type="title"/>
          </p:nvPr>
        </p:nvSpPr>
        <p:spPr>
          <a:xfrm>
            <a:off x="381000" y="304800"/>
            <a:ext cx="8534400" cy="1054394"/>
          </a:xfrm>
        </p:spPr>
        <p:txBody>
          <a:bodyPr>
            <a:normAutofit/>
          </a:bodyPr>
          <a:lstStyle/>
          <a:p>
            <a:r>
              <a:rPr lang="en-US" dirty="0" smtClean="0"/>
              <a:t>Youth who took Native IYG reported:</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5105400"/>
            <a:ext cx="2074705"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30706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9982200" y="5830907"/>
            <a:ext cx="7543800" cy="2012315"/>
          </a:xfrm>
          <a:prstGeom prst="rect">
            <a:avLst/>
          </a:prstGeom>
          <a:noFill/>
          <a:ln>
            <a:noFill/>
          </a:ln>
        </p:spPr>
      </p:pic>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2604" t="13148" r="23437" b="24815"/>
          <a:stretch/>
        </p:blipFill>
        <p:spPr bwMode="auto">
          <a:xfrm>
            <a:off x="0" y="304800"/>
            <a:ext cx="9190402"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56465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7377" t="14654" r="35644" b="25016"/>
          <a:stretch/>
        </p:blipFill>
        <p:spPr bwMode="auto">
          <a:xfrm>
            <a:off x="1" y="1295399"/>
            <a:ext cx="9144000" cy="5445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362200" y="228600"/>
            <a:ext cx="8382000" cy="769441"/>
          </a:xfrm>
          <a:prstGeom prst="rect">
            <a:avLst/>
          </a:prstGeom>
          <a:noFill/>
        </p:spPr>
        <p:txBody>
          <a:bodyPr wrap="square" rtlCol="0">
            <a:spAutoFit/>
          </a:bodyPr>
          <a:lstStyle/>
          <a:p>
            <a:pPr algn="ctr"/>
            <a:r>
              <a:rPr lang="en-US" sz="4400" b="1" dirty="0" smtClean="0">
                <a:solidFill>
                  <a:srgbClr val="7CCA62">
                    <a:lumMod val="75000"/>
                  </a:srgbClr>
                </a:solidFill>
                <a:hlinkClick r:id="rId4"/>
              </a:rPr>
              <a:t>www.youtube.com</a:t>
            </a:r>
            <a:r>
              <a:rPr lang="en-US" sz="4400" b="1" dirty="0" smtClean="0">
                <a:solidFill>
                  <a:prstClr val="black"/>
                </a:solidFill>
              </a:rPr>
              <a:t> </a:t>
            </a:r>
            <a:endParaRPr lang="en-US" sz="4400" b="1" dirty="0">
              <a:solidFill>
                <a:prstClr val="black"/>
              </a:solidFill>
            </a:endParaRPr>
          </a:p>
        </p:txBody>
      </p:sp>
      <p:pic>
        <p:nvPicPr>
          <p:cNvPr id="4" name="Picture 3"/>
          <p:cNvPicPr/>
          <p:nvPr/>
        </p:nvPicPr>
        <p:blipFill>
          <a:blip r:embed="rId5">
            <a:extLst>
              <a:ext uri="{28A0092B-C50C-407E-A947-70E740481C1C}">
                <a14:useLocalDpi xmlns:a14="http://schemas.microsoft.com/office/drawing/2010/main" val="0"/>
              </a:ext>
            </a:extLst>
          </a:blip>
          <a:srcRect/>
          <a:stretch>
            <a:fillRect/>
          </a:stretch>
        </p:blipFill>
        <p:spPr bwMode="auto">
          <a:xfrm>
            <a:off x="545825" y="304800"/>
            <a:ext cx="3416575" cy="847870"/>
          </a:xfrm>
          <a:prstGeom prst="rect">
            <a:avLst/>
          </a:prstGeom>
          <a:noFill/>
          <a:ln>
            <a:noFill/>
          </a:ln>
        </p:spPr>
      </p:pic>
    </p:spTree>
    <p:extLst>
      <p:ext uri="{BB962C8B-B14F-4D97-AF65-F5344CB8AC3E}">
        <p14:creationId xmlns:p14="http://schemas.microsoft.com/office/powerpoint/2010/main" val="9518921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232774" cy="917575"/>
          </a:xfrm>
        </p:spPr>
        <p:txBody>
          <a:bodyPr>
            <a:normAutofit/>
          </a:bodyPr>
          <a:lstStyle/>
          <a:p>
            <a:r>
              <a:rPr lang="en-US" sz="4400" dirty="0" smtClean="0">
                <a:solidFill>
                  <a:srgbClr val="7E7D6D"/>
                </a:solidFill>
                <a:latin typeface="Tw Cen MT" panose="020B0602020104020603" pitchFamily="34" charset="0"/>
              </a:rPr>
              <a:t>Native VOICES Toolkit</a:t>
            </a:r>
            <a:endParaRPr lang="en-US" sz="4400" dirty="0">
              <a:solidFill>
                <a:srgbClr val="7E7D6D"/>
              </a:solidFill>
              <a:latin typeface="Tw Cen MT" panose="020B0602020104020603" pitchFamily="34" charset="0"/>
            </a:endParaRPr>
          </a:p>
        </p:txBody>
      </p:sp>
      <p:sp>
        <p:nvSpPr>
          <p:cNvPr id="32" name="Content Placeholder 2"/>
          <p:cNvSpPr txBox="1">
            <a:spLocks/>
          </p:cNvSpPr>
          <p:nvPr/>
        </p:nvSpPr>
        <p:spPr>
          <a:xfrm>
            <a:off x="4800600" y="1905000"/>
            <a:ext cx="4076700" cy="4495800"/>
          </a:xfrm>
          <a:prstGeom prst="rect">
            <a:avLst/>
          </a:prstGeom>
        </p:spPr>
        <p:txBody>
          <a:bodyPr>
            <a:normAutofit fontScale="92500" lnSpcReduction="20000"/>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spcBef>
                <a:spcPts val="1800"/>
              </a:spcBef>
              <a:buClr>
                <a:srgbClr val="009DD9"/>
              </a:buClr>
            </a:pPr>
            <a:r>
              <a:rPr lang="en-US" dirty="0">
                <a:solidFill>
                  <a:prstClr val="black"/>
                </a:solidFill>
              </a:rPr>
              <a:t>Native VOICES video </a:t>
            </a:r>
            <a:r>
              <a:rPr lang="en-US" dirty="0" smtClean="0">
                <a:solidFill>
                  <a:prstClr val="black"/>
                </a:solidFill>
              </a:rPr>
              <a:t> (</a:t>
            </a:r>
            <a:r>
              <a:rPr lang="en-US" dirty="0">
                <a:solidFill>
                  <a:prstClr val="black"/>
                </a:solidFill>
              </a:rPr>
              <a:t>23 </a:t>
            </a:r>
            <a:r>
              <a:rPr lang="en-US" dirty="0" smtClean="0">
                <a:solidFill>
                  <a:prstClr val="black"/>
                </a:solidFill>
              </a:rPr>
              <a:t>minutes)</a:t>
            </a:r>
          </a:p>
          <a:p>
            <a:pPr>
              <a:spcBef>
                <a:spcPts val="1800"/>
              </a:spcBef>
              <a:buClr>
                <a:srgbClr val="009DD9"/>
              </a:buClr>
            </a:pPr>
            <a:r>
              <a:rPr lang="en-US" dirty="0" smtClean="0">
                <a:solidFill>
                  <a:prstClr val="black"/>
                </a:solidFill>
              </a:rPr>
              <a:t>A </a:t>
            </a:r>
            <a:r>
              <a:rPr lang="en-US" dirty="0">
                <a:solidFill>
                  <a:prstClr val="black"/>
                </a:solidFill>
              </a:rPr>
              <a:t>condom demonstration video (1:40 </a:t>
            </a:r>
            <a:r>
              <a:rPr lang="en-US" dirty="0" smtClean="0">
                <a:solidFill>
                  <a:prstClr val="black"/>
                </a:solidFill>
              </a:rPr>
              <a:t>minutes)</a:t>
            </a:r>
          </a:p>
          <a:p>
            <a:pPr>
              <a:spcBef>
                <a:spcPts val="1800"/>
              </a:spcBef>
              <a:buClr>
                <a:srgbClr val="009DD9"/>
              </a:buClr>
            </a:pPr>
            <a:r>
              <a:rPr lang="en-US" dirty="0" smtClean="0">
                <a:solidFill>
                  <a:prstClr val="black"/>
                </a:solidFill>
              </a:rPr>
              <a:t>A </a:t>
            </a:r>
            <a:r>
              <a:rPr lang="en-US" dirty="0">
                <a:solidFill>
                  <a:prstClr val="black"/>
                </a:solidFill>
              </a:rPr>
              <a:t>dental dam demonstration video (1:08 </a:t>
            </a:r>
            <a:r>
              <a:rPr lang="en-US" dirty="0" smtClean="0">
                <a:solidFill>
                  <a:prstClr val="black"/>
                </a:solidFill>
              </a:rPr>
              <a:t>minutes)</a:t>
            </a:r>
          </a:p>
          <a:p>
            <a:pPr>
              <a:spcBef>
                <a:spcPts val="1800"/>
              </a:spcBef>
              <a:buClr>
                <a:srgbClr val="009DD9"/>
              </a:buClr>
            </a:pPr>
            <a:r>
              <a:rPr lang="en-US" dirty="0" smtClean="0">
                <a:solidFill>
                  <a:prstClr val="black"/>
                </a:solidFill>
              </a:rPr>
              <a:t>A </a:t>
            </a:r>
            <a:r>
              <a:rPr lang="en-US" dirty="0">
                <a:solidFill>
                  <a:prstClr val="black"/>
                </a:solidFill>
              </a:rPr>
              <a:t>selection of condoms and dental </a:t>
            </a:r>
            <a:r>
              <a:rPr lang="en-US" dirty="0" smtClean="0">
                <a:solidFill>
                  <a:prstClr val="black"/>
                </a:solidFill>
              </a:rPr>
              <a:t>dams</a:t>
            </a:r>
          </a:p>
          <a:p>
            <a:pPr>
              <a:spcBef>
                <a:spcPts val="1800"/>
              </a:spcBef>
              <a:buClr>
                <a:srgbClr val="009DD9"/>
              </a:buClr>
            </a:pPr>
            <a:r>
              <a:rPr lang="en-US" dirty="0" smtClean="0">
                <a:solidFill>
                  <a:prstClr val="black"/>
                </a:solidFill>
              </a:rPr>
              <a:t>A </a:t>
            </a:r>
            <a:r>
              <a:rPr lang="en-US" dirty="0">
                <a:solidFill>
                  <a:prstClr val="black"/>
                </a:solidFill>
              </a:rPr>
              <a:t>users’ guide</a:t>
            </a:r>
          </a:p>
        </p:txBody>
      </p:sp>
      <p:pic>
        <p:nvPicPr>
          <p:cNvPr id="4" name="Picture 3"/>
          <p:cNvPicPr/>
          <p:nvPr/>
        </p:nvPicPr>
        <p:blipFill rotWithShape="1">
          <a:blip r:embed="rId3" cstate="print">
            <a:extLst>
              <a:ext uri="{28A0092B-C50C-407E-A947-70E740481C1C}">
                <a14:useLocalDpi xmlns:a14="http://schemas.microsoft.com/office/drawing/2010/main" val="0"/>
              </a:ext>
            </a:extLst>
          </a:blip>
          <a:srcRect r="1289" b="1285"/>
          <a:stretch/>
        </p:blipFill>
        <p:spPr bwMode="auto">
          <a:xfrm>
            <a:off x="612648" y="1676398"/>
            <a:ext cx="3848100" cy="495300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970051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0" y="4724400"/>
            <a:ext cx="8534400" cy="1371600"/>
          </a:xfrm>
        </p:spPr>
        <p:txBody>
          <a:bodyPr>
            <a:normAutofit/>
          </a:bodyPr>
          <a:lstStyle/>
          <a:p>
            <a:pPr algn="l"/>
            <a:r>
              <a:rPr lang="en-US" sz="2000" dirty="0" smtClean="0">
                <a:solidFill>
                  <a:schemeClr val="tx1"/>
                </a:solidFill>
              </a:rPr>
              <a:t>Jaclynne Richards, </a:t>
            </a:r>
            <a:r>
              <a:rPr lang="en-US" sz="2000" i="1" dirty="0" smtClean="0">
                <a:solidFill>
                  <a:schemeClr val="tx1"/>
                </a:solidFill>
              </a:rPr>
              <a:t>“</a:t>
            </a:r>
            <a:r>
              <a:rPr lang="en-US" sz="2000" i="1" dirty="0" err="1" smtClean="0">
                <a:solidFill>
                  <a:schemeClr val="tx1"/>
                </a:solidFill>
              </a:rPr>
              <a:t>Qalukisaq</a:t>
            </a:r>
            <a:r>
              <a:rPr lang="en-US" sz="2000" i="1" dirty="0" smtClean="0">
                <a:solidFill>
                  <a:schemeClr val="tx1"/>
                </a:solidFill>
              </a:rPr>
              <a:t>”</a:t>
            </a:r>
            <a:r>
              <a:rPr lang="en-US" sz="2000" dirty="0" smtClean="0">
                <a:solidFill>
                  <a:schemeClr val="tx1"/>
                </a:solidFill>
              </a:rPr>
              <a:t>, BA</a:t>
            </a:r>
            <a:endParaRPr lang="en-US" sz="2000" dirty="0">
              <a:solidFill>
                <a:schemeClr val="tx1"/>
              </a:solidFill>
            </a:endParaRPr>
          </a:p>
          <a:p>
            <a:pPr algn="l"/>
            <a:r>
              <a:rPr lang="en-US" sz="2000" dirty="0">
                <a:solidFill>
                  <a:schemeClr val="tx1"/>
                </a:solidFill>
              </a:rPr>
              <a:t>HIV/STD Prevention </a:t>
            </a:r>
            <a:r>
              <a:rPr lang="en-US" sz="2000" dirty="0" smtClean="0">
                <a:solidFill>
                  <a:schemeClr val="tx1"/>
                </a:solidFill>
              </a:rPr>
              <a:t>Program, Alaska </a:t>
            </a:r>
            <a:r>
              <a:rPr lang="en-US" sz="2000" dirty="0">
                <a:solidFill>
                  <a:schemeClr val="tx1"/>
                </a:solidFill>
              </a:rPr>
              <a:t>Native Tribal Health Consortium</a:t>
            </a:r>
          </a:p>
          <a:p>
            <a:pPr algn="l"/>
            <a:r>
              <a:rPr lang="en-US" sz="2000" dirty="0">
                <a:solidFill>
                  <a:schemeClr val="tx1"/>
                </a:solidFill>
              </a:rPr>
              <a:t>Anchorage, Alaska, US</a:t>
            </a:r>
          </a:p>
          <a:p>
            <a:endParaRPr lang="en-US" sz="2000" dirty="0"/>
          </a:p>
        </p:txBody>
      </p:sp>
      <p:sp>
        <p:nvSpPr>
          <p:cNvPr id="8" name="TextBox 7"/>
          <p:cNvSpPr txBox="1"/>
          <p:nvPr/>
        </p:nvSpPr>
        <p:spPr>
          <a:xfrm>
            <a:off x="152400" y="5960563"/>
            <a:ext cx="6400800" cy="923330"/>
          </a:xfrm>
          <a:prstGeom prst="rect">
            <a:avLst/>
          </a:prstGeom>
          <a:noFill/>
        </p:spPr>
        <p:txBody>
          <a:bodyPr wrap="square" rtlCol="0">
            <a:spAutoFit/>
          </a:bodyPr>
          <a:lstStyle/>
          <a:p>
            <a:r>
              <a:rPr lang="en-US" dirty="0">
                <a:solidFill>
                  <a:prstClr val="white"/>
                </a:solidFill>
              </a:rPr>
              <a:t>Funded by the </a:t>
            </a:r>
            <a:r>
              <a:rPr lang="en-US" dirty="0" smtClean="0">
                <a:solidFill>
                  <a:prstClr val="white"/>
                </a:solidFill>
              </a:rPr>
              <a:t>Indian Health Service through the Native American Research Centers for Health (NARCH)</a:t>
            </a:r>
            <a:endParaRPr lang="en-US" dirty="0">
              <a:solidFill>
                <a:prstClr val="white"/>
              </a:solidFill>
            </a:endParaRPr>
          </a:p>
          <a:p>
            <a:endParaRPr lang="en-US" dirty="0">
              <a:solidFill>
                <a:prstClr val="white"/>
              </a:solidFill>
            </a:endParaRPr>
          </a:p>
        </p:txBody>
      </p:sp>
      <p:pic>
        <p:nvPicPr>
          <p:cNvPr id="4" name="Picture 2" descr="Z:\Conferences\ICCH16\SITV-logo_teal-LG.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19400" y="533400"/>
            <a:ext cx="3657600" cy="4248064"/>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1667" t="13333" r="23125" b="18704"/>
          <a:stretch/>
        </p:blipFill>
        <p:spPr bwMode="auto">
          <a:xfrm>
            <a:off x="-228600" y="109987"/>
            <a:ext cx="9525000" cy="6595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84532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b="1" dirty="0" smtClean="0">
                <a:solidFill>
                  <a:srgbClr val="2AA2BE"/>
                </a:solidFill>
                <a:latin typeface="Gill Sans MT" panose="020B0502020104020203" pitchFamily="34" charset="0"/>
              </a:rPr>
              <a:t>SITV Evaluation</a:t>
            </a:r>
            <a:endParaRPr lang="en-US" sz="3800" b="1" dirty="0">
              <a:solidFill>
                <a:srgbClr val="2AA2BE"/>
              </a:solidFill>
              <a:latin typeface="Gill Sans MT" panose="020B0502020104020203" pitchFamily="34" charset="0"/>
            </a:endParaRPr>
          </a:p>
        </p:txBody>
      </p:sp>
      <p:sp>
        <p:nvSpPr>
          <p:cNvPr id="3" name="Content Placeholder 2"/>
          <p:cNvSpPr>
            <a:spLocks noGrp="1"/>
          </p:cNvSpPr>
          <p:nvPr>
            <p:ph idx="1"/>
          </p:nvPr>
        </p:nvSpPr>
        <p:spPr>
          <a:xfrm>
            <a:off x="457200" y="1371600"/>
            <a:ext cx="8229600" cy="4525963"/>
          </a:xfrm>
        </p:spPr>
        <p:txBody>
          <a:bodyPr/>
          <a:lstStyle/>
          <a:p>
            <a:pPr marL="342900" lvl="1" indent="-342900">
              <a:buFont typeface="Arial"/>
              <a:buChar char="•"/>
            </a:pPr>
            <a:r>
              <a:rPr lang="en-US" sz="2600" dirty="0" smtClean="0">
                <a:solidFill>
                  <a:prstClr val="black"/>
                </a:solidFill>
              </a:rPr>
              <a:t>September 2014 – December 2015</a:t>
            </a:r>
          </a:p>
          <a:p>
            <a:pPr marL="342900" lvl="1" indent="-342900">
              <a:buFont typeface="Arial"/>
              <a:buChar char="•"/>
            </a:pPr>
            <a:r>
              <a:rPr lang="en-US" sz="2600" dirty="0" smtClean="0">
                <a:solidFill>
                  <a:prstClr val="black"/>
                </a:solidFill>
              </a:rPr>
              <a:t>5 new communities </a:t>
            </a:r>
            <a:r>
              <a:rPr lang="en-US" sz="2600" dirty="0">
                <a:solidFill>
                  <a:prstClr val="black"/>
                </a:solidFill>
              </a:rPr>
              <a:t>in southwestern and </a:t>
            </a:r>
            <a:r>
              <a:rPr lang="en-US" sz="2600" dirty="0" smtClean="0">
                <a:solidFill>
                  <a:prstClr val="black"/>
                </a:solidFill>
              </a:rPr>
              <a:t>northwestern </a:t>
            </a:r>
            <a:r>
              <a:rPr lang="en-US" sz="2600" dirty="0">
                <a:solidFill>
                  <a:prstClr val="black"/>
                </a:solidFill>
              </a:rPr>
              <a:t>Alaska (n= 105</a:t>
            </a:r>
            <a:r>
              <a:rPr lang="en-US" sz="2400" dirty="0" smtClean="0">
                <a:solidFill>
                  <a:prstClr val="black"/>
                </a:solidFill>
              </a:rPr>
              <a:t>) </a:t>
            </a:r>
            <a:r>
              <a:rPr lang="en-US" sz="2600" dirty="0" smtClean="0">
                <a:solidFill>
                  <a:prstClr val="black"/>
                </a:solidFill>
              </a:rPr>
              <a:t>with youth ages 15-19 years old</a:t>
            </a:r>
          </a:p>
          <a:p>
            <a:pPr marL="342900" lvl="1" indent="-342900">
              <a:buFont typeface="Arial"/>
              <a:buChar char="•"/>
            </a:pPr>
            <a:r>
              <a:rPr lang="en-US" sz="2600" dirty="0" smtClean="0">
                <a:solidFill>
                  <a:prstClr val="black"/>
                </a:solidFill>
              </a:rPr>
              <a:t>Implemented facilitated Safe in the Village workshops in schools and community settings</a:t>
            </a:r>
          </a:p>
          <a:p>
            <a:pPr marL="342900" lvl="1" indent="-342900">
              <a:buFont typeface="Arial"/>
              <a:buChar char="•"/>
            </a:pPr>
            <a:r>
              <a:rPr lang="en-US" sz="2600" dirty="0" smtClean="0">
                <a:solidFill>
                  <a:prstClr val="black"/>
                </a:solidFill>
              </a:rPr>
              <a:t>Participants filled out surveys before and immediately after the workshop and an online follow up survey 6 months after</a:t>
            </a:r>
          </a:p>
          <a:p>
            <a:pPr marL="342900" lvl="1" indent="-342900">
              <a:buFont typeface="Arial"/>
              <a:buChar char="•"/>
            </a:pPr>
            <a:r>
              <a:rPr lang="en-US" sz="2600" dirty="0" smtClean="0">
                <a:solidFill>
                  <a:prstClr val="black"/>
                </a:solidFill>
              </a:rPr>
              <a:t>Data analysis is ongoing  </a:t>
            </a:r>
          </a:p>
          <a:p>
            <a:pPr marL="342900" lvl="1" indent="-342900">
              <a:buFont typeface="Arial"/>
              <a:buChar char="•"/>
            </a:pPr>
            <a:endParaRPr lang="en-US" sz="2400" dirty="0">
              <a:solidFill>
                <a:prstClr val="black"/>
              </a:solidFill>
            </a:endParaRPr>
          </a:p>
          <a:p>
            <a:pPr marL="0" indent="0">
              <a:buNone/>
            </a:pPr>
            <a:endParaRPr lang="en-US" dirty="0"/>
          </a:p>
        </p:txBody>
      </p:sp>
      <p:pic>
        <p:nvPicPr>
          <p:cNvPr id="4" name="Picture 2"/>
          <p:cNvPicPr>
            <a:picLocks noChangeAspect="1" noChangeArrowheads="1"/>
          </p:cNvPicPr>
          <p:nvPr/>
        </p:nvPicPr>
        <p:blipFill>
          <a:blip r:embed="rId3"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41740" y="5958577"/>
            <a:ext cx="693342" cy="802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1132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6" name="Text Box 6"/>
          <p:cNvSpPr txBox="1">
            <a:spLocks noChangeArrowheads="1"/>
          </p:cNvSpPr>
          <p:nvPr/>
        </p:nvSpPr>
        <p:spPr bwMode="auto">
          <a:xfrm>
            <a:off x="457200" y="2035076"/>
            <a:ext cx="8382000" cy="2308324"/>
          </a:xfrm>
          <a:prstGeom prst="rect">
            <a:avLst/>
          </a:prstGeom>
          <a:noFill/>
          <a:ln w="9525">
            <a:noFill/>
            <a:miter lim="800000"/>
            <a:headEnd/>
            <a:tailEnd/>
          </a:ln>
        </p:spPr>
        <p:txBody>
          <a:bodyPr wrap="square">
            <a:spAutoFit/>
          </a:bodyPr>
          <a:lstStyle/>
          <a:p>
            <a:pPr marL="274320" indent="-274320">
              <a:spcBef>
                <a:spcPct val="20000"/>
              </a:spcBef>
              <a:spcAft>
                <a:spcPts val="1200"/>
              </a:spcAft>
              <a:buClr>
                <a:schemeClr val="accent1"/>
              </a:buClr>
              <a:buSzPct val="85000"/>
              <a:buFont typeface="Wingdings 2"/>
              <a:buChar char=""/>
            </a:pPr>
            <a:r>
              <a:rPr lang="en-US" sz="3600" dirty="0" smtClean="0"/>
              <a:t>Gain </a:t>
            </a:r>
            <a:r>
              <a:rPr lang="en-US" sz="3600" dirty="0"/>
              <a:t>insights and connections </a:t>
            </a:r>
            <a:r>
              <a:rPr lang="en-US" sz="3600" dirty="0" smtClean="0"/>
              <a:t>                                      to </a:t>
            </a:r>
            <a:r>
              <a:rPr lang="en-US" sz="3600" dirty="0"/>
              <a:t>support the dissemination of culturally-appropriate sexual health programs to AI/AN youth</a:t>
            </a:r>
            <a:r>
              <a:rPr lang="en-US" sz="3600" dirty="0" smtClean="0"/>
              <a:t>. </a:t>
            </a:r>
          </a:p>
        </p:txBody>
      </p:sp>
      <p:sp>
        <p:nvSpPr>
          <p:cNvPr id="4" name="Title 3"/>
          <p:cNvSpPr>
            <a:spLocks noGrp="1"/>
          </p:cNvSpPr>
          <p:nvPr>
            <p:ph type="title"/>
          </p:nvPr>
        </p:nvSpPr>
        <p:spPr/>
        <p:txBody>
          <a:bodyPr/>
          <a:lstStyle/>
          <a:p>
            <a:r>
              <a:rPr lang="en-US" dirty="0" smtClean="0"/>
              <a:t>Workgroup Goal</a:t>
            </a:r>
            <a:endParaRPr lang="en-US" dirty="0"/>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9655" y="76200"/>
            <a:ext cx="2455745" cy="2487930"/>
          </a:xfrm>
          <a:prstGeom prst="rect">
            <a:avLst/>
          </a:prstGeom>
        </p:spPr>
      </p:pic>
    </p:spTree>
    <p:extLst>
      <p:ext uri="{BB962C8B-B14F-4D97-AF65-F5344CB8AC3E}">
        <p14:creationId xmlns:p14="http://schemas.microsoft.com/office/powerpoint/2010/main" val="118775728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20766428">
            <a:off x="516630" y="304799"/>
            <a:ext cx="2112042" cy="3291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638317">
            <a:off x="3024246" y="196941"/>
            <a:ext cx="2605086" cy="329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C:\Users\cmjessen\AppData\Local\Microsoft\Windows\Temporary Internet Files\Content.Outlook\PUIHVKI2\IMG_3426.JPG"/>
          <p:cNvPicPr>
            <a:picLocks noChangeAspect="1" noChangeArrowheads="1"/>
          </p:cNvPicPr>
          <p:nvPr/>
        </p:nvPicPr>
        <p:blipFill rotWithShape="1">
          <a:blip r:embed="rId5" cstate="screen">
            <a:clrChange>
              <a:clrFrom>
                <a:srgbClr val="B3AD9D"/>
              </a:clrFrom>
              <a:clrTo>
                <a:srgbClr val="B3AD9D">
                  <a:alpha val="0"/>
                </a:srgbClr>
              </a:clrTo>
            </a:clrChange>
            <a:extLst>
              <a:ext uri="{28A0092B-C50C-407E-A947-70E740481C1C}">
                <a14:useLocalDpi xmlns:a14="http://schemas.microsoft.com/office/drawing/2010/main"/>
              </a:ext>
            </a:extLst>
          </a:blip>
          <a:srcRect/>
          <a:stretch/>
        </p:blipFill>
        <p:spPr bwMode="auto">
          <a:xfrm>
            <a:off x="379016" y="3816681"/>
            <a:ext cx="2333337" cy="267555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cmjessen\AppData\Local\Microsoft\Windows\Temporary Internet Files\Content.Outlook\PUIHVKI2\FullSizeRender.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2875488" y="3820021"/>
            <a:ext cx="2902604" cy="27026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490501">
            <a:off x="5789029" y="647057"/>
            <a:ext cx="2989848" cy="4471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62521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5000" y="4800600"/>
            <a:ext cx="8539257" cy="4651365"/>
          </a:xfrm>
          <a:prstGeom prst="rect">
            <a:avLst/>
          </a:prstGeom>
          <a:ln>
            <a:noFill/>
          </a:ln>
        </p:spPr>
      </p:pic>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083" t="13148" r="23437" b="25370"/>
          <a:stretch/>
        </p:blipFill>
        <p:spPr bwMode="auto">
          <a:xfrm>
            <a:off x="-12700" y="419100"/>
            <a:ext cx="9182903" cy="582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00144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294" t="12420" r="37768" b="7762"/>
          <a:stretch/>
        </p:blipFill>
        <p:spPr bwMode="auto">
          <a:xfrm>
            <a:off x="-76200" y="-76200"/>
            <a:ext cx="9220200" cy="10365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2066" t="23080" r="24786" b="26848"/>
          <a:stretch/>
        </p:blipFill>
        <p:spPr bwMode="auto">
          <a:xfrm>
            <a:off x="5956300" y="3098800"/>
            <a:ext cx="3035300" cy="650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43062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6" name="AutoShape 2" descr="https://photos-4.dropbox.com/t/2/AABuwpaDr8ARSWRCYYkUhnhXTe-0W5qNij71kOWEeWbnAg/12/36508881/jpeg/32x32/1/_/1/2/WRN-Desktop-Home.jpg/EKXrzfQDGOsBIAcoBw/dqkG5bFwwZYG7giHuX5ao8CQf_PIIxbR_PtnOwGYwvA?size=800x600&amp;size_mode=3"/>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 name="AutoShape 4" descr="https://photos-4.dropbox.com/t/2/AABuwpaDr8ARSWRCYYkUhnhXTe-0W5qNij71kOWEeWbnAg/12/36508881/jpeg/32x32/1/_/1/2/WRN-Desktop-Home.jpg/EKXrzfQDGOsBIAcoBw/dqkG5bFwwZYG7giHuX5ao8CQf_PIIxbR_PtnOwGYwvA?size=800x600&amp;size_mode=3"/>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76" t="11183" r="44960" b="10107"/>
          <a:stretch/>
        </p:blipFill>
        <p:spPr bwMode="auto">
          <a:xfrm>
            <a:off x="1" y="0"/>
            <a:ext cx="9143999" cy="7676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59863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28600"/>
            <a:ext cx="8839200" cy="1066800"/>
          </a:xfrm>
        </p:spPr>
        <p:txBody>
          <a:bodyPr/>
          <a:lstStyle/>
          <a:p>
            <a:r>
              <a:rPr lang="en-US" dirty="0" smtClean="0"/>
              <a:t>Healthy Native Youth Website</a:t>
            </a:r>
            <a:endParaRPr lang="en-US" dirty="0"/>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780" t="8333" r="14687" b="12001"/>
          <a:stretch/>
        </p:blipFill>
        <p:spPr bwMode="auto">
          <a:xfrm>
            <a:off x="-1541918" y="152400"/>
            <a:ext cx="11066918" cy="6158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90394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762000"/>
            <a:ext cx="8001000" cy="4724400"/>
          </a:xfrm>
        </p:spPr>
        <p:txBody>
          <a:bodyPr>
            <a:normAutofit/>
          </a:bodyPr>
          <a:lstStyle/>
          <a:p>
            <a:r>
              <a:rPr lang="en-US" sz="5400" dirty="0" smtClean="0"/>
              <a:t>Any </a:t>
            </a:r>
            <a:r>
              <a:rPr lang="en-US" sz="5400" dirty="0" err="1" smtClean="0"/>
              <a:t>oTher</a:t>
            </a:r>
            <a:r>
              <a:rPr lang="en-US" sz="5400" dirty="0" smtClean="0"/>
              <a:t> Health </a:t>
            </a:r>
            <a:r>
              <a:rPr lang="en-US" sz="5400" b="1" dirty="0" smtClean="0"/>
              <a:t>Topics</a:t>
            </a:r>
            <a:r>
              <a:rPr lang="en-US" sz="5400" dirty="0" smtClean="0"/>
              <a:t> That You Think we should Add?</a:t>
            </a:r>
            <a:endParaRPr lang="en-US" sz="5400"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9132897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1042" t="11482" r="47811" b="27963"/>
          <a:stretch/>
        </p:blipFill>
        <p:spPr bwMode="auto">
          <a:xfrm>
            <a:off x="219512" y="457200"/>
            <a:ext cx="8924488"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59165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0"/>
            <a:ext cx="8001000" cy="4724400"/>
          </a:xfrm>
        </p:spPr>
        <p:txBody>
          <a:bodyPr>
            <a:normAutofit fontScale="90000"/>
          </a:bodyPr>
          <a:lstStyle/>
          <a:p>
            <a:r>
              <a:rPr lang="en-US" sz="5400" dirty="0" smtClean="0"/>
              <a:t>Do you know of </a:t>
            </a:r>
            <a:r>
              <a:rPr lang="en-US" sz="5400" b="1" dirty="0" err="1" smtClean="0"/>
              <a:t>oTher</a:t>
            </a:r>
            <a:r>
              <a:rPr lang="en-US" sz="5400" dirty="0" smtClean="0"/>
              <a:t> Culturally relevant Health Curricula that We should Reach Out To, to Add?</a:t>
            </a:r>
            <a:endParaRPr lang="en-US" sz="5400"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3026133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b="1" dirty="0" smtClean="0"/>
              <a:t>Reach</a:t>
            </a:r>
            <a:endParaRPr lang="en-US" sz="3600" b="1" dirty="0"/>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964" t="25555" r="20894" b="5555"/>
          <a:stretch/>
        </p:blipFill>
        <p:spPr bwMode="auto">
          <a:xfrm>
            <a:off x="457200" y="1589567"/>
            <a:ext cx="8382000" cy="5226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70618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b="1" dirty="0" smtClean="0"/>
              <a:t>Reach</a:t>
            </a:r>
            <a:endParaRPr lang="en-US" sz="3600" b="1" dirty="0"/>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000" t="26984" r="28661" b="28413"/>
          <a:stretch/>
        </p:blipFill>
        <p:spPr bwMode="auto">
          <a:xfrm>
            <a:off x="159997" y="1600200"/>
            <a:ext cx="9288803"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48966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Communication Strategies</a:t>
            </a:r>
            <a:endParaRPr lang="en-US" dirty="0"/>
          </a:p>
        </p:txBody>
      </p:sp>
      <p:graphicFrame>
        <p:nvGraphicFramePr>
          <p:cNvPr id="2" name="Diagram 1"/>
          <p:cNvGraphicFramePr/>
          <p:nvPr>
            <p:extLst>
              <p:ext uri="{D42A27DB-BD31-4B8C-83A1-F6EECF244321}">
                <p14:modId xmlns:p14="http://schemas.microsoft.com/office/powerpoint/2010/main" val="3476759614"/>
              </p:ext>
            </p:extLst>
          </p:nvPr>
        </p:nvGraphicFramePr>
        <p:xfrm>
          <a:off x="685800" y="1600200"/>
          <a:ext cx="8077200" cy="5130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4378607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29" t="10794" r="36964" b="5872"/>
          <a:stretch/>
        </p:blipFill>
        <p:spPr bwMode="auto">
          <a:xfrm>
            <a:off x="-14178" y="-7088"/>
            <a:ext cx="9158177" cy="6968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08181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7B9899"/>
                </a:solidFill>
              </a:rPr>
              <a:t>Concerning Posts on </a:t>
            </a:r>
            <a:r>
              <a:rPr lang="en-US" dirty="0" smtClean="0">
                <a:solidFill>
                  <a:srgbClr val="7B9899"/>
                </a:solidFill>
              </a:rPr>
              <a:t>Social </a:t>
            </a:r>
            <a:r>
              <a:rPr lang="en-US" dirty="0">
                <a:solidFill>
                  <a:srgbClr val="7B9899"/>
                </a:solidFill>
              </a:rPr>
              <a:t>Media</a:t>
            </a:r>
          </a:p>
        </p:txBody>
      </p:sp>
      <p:sp>
        <p:nvSpPr>
          <p:cNvPr id="3" name="Content Placeholder 2"/>
          <p:cNvSpPr>
            <a:spLocks noGrp="1"/>
          </p:cNvSpPr>
          <p:nvPr>
            <p:ph sz="quarter" idx="1"/>
          </p:nvPr>
        </p:nvSpPr>
        <p:spPr>
          <a:xfrm>
            <a:off x="533400" y="1828800"/>
            <a:ext cx="7924800" cy="4572000"/>
          </a:xfrm>
        </p:spPr>
        <p:txBody>
          <a:bodyPr>
            <a:normAutofit/>
          </a:bodyPr>
          <a:lstStyle/>
          <a:p>
            <a:pPr marL="0" indent="0" algn="ctr">
              <a:buNone/>
            </a:pPr>
            <a:r>
              <a:rPr lang="en-US" sz="3600" dirty="0">
                <a:solidFill>
                  <a:schemeClr val="accent1">
                    <a:lumMod val="75000"/>
                  </a:schemeClr>
                </a:solidFill>
              </a:rPr>
              <a:t>We R Native and the Social Media and Adolescent Health Research Team </a:t>
            </a:r>
            <a:r>
              <a:rPr lang="en-US" sz="3600" dirty="0" smtClean="0">
                <a:solidFill>
                  <a:schemeClr val="accent1">
                    <a:lumMod val="75000"/>
                  </a:schemeClr>
                </a:solidFill>
              </a:rPr>
              <a:t>(SMAHRT)</a:t>
            </a:r>
          </a:p>
          <a:p>
            <a:pPr marL="0" indent="0" algn="ctr">
              <a:buNone/>
            </a:pPr>
            <a:endParaRPr lang="en-US" sz="3600" dirty="0" smtClean="0">
              <a:solidFill>
                <a:schemeClr val="accent1">
                  <a:lumMod val="75000"/>
                </a:schemeClr>
              </a:solidFill>
            </a:endParaRPr>
          </a:p>
          <a:p>
            <a:pPr marL="0" indent="0" algn="ctr">
              <a:buNone/>
            </a:pPr>
            <a:r>
              <a:rPr lang="en-US" sz="3600" dirty="0" smtClean="0"/>
              <a:t>Tools for Youth and </a:t>
            </a:r>
          </a:p>
          <a:p>
            <a:pPr marL="0" indent="0" algn="ctr">
              <a:buNone/>
            </a:pPr>
            <a:r>
              <a:rPr lang="en-US" sz="3600" dirty="0" smtClean="0"/>
              <a:t>Adults who work with Youth</a:t>
            </a:r>
          </a:p>
          <a:p>
            <a:pPr marL="0" indent="0" algn="ctr">
              <a:buNone/>
            </a:pPr>
            <a:endParaRPr lang="en-US" sz="3600" dirty="0">
              <a:solidFill>
                <a:schemeClr val="accent1">
                  <a:lumMod val="75000"/>
                </a:schemeClr>
              </a:solidFill>
            </a:endParaRPr>
          </a:p>
        </p:txBody>
      </p:sp>
    </p:spTree>
    <p:extLst>
      <p:ext uri="{BB962C8B-B14F-4D97-AF65-F5344CB8AC3E}">
        <p14:creationId xmlns:p14="http://schemas.microsoft.com/office/powerpoint/2010/main" val="48182588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6" name="AutoShape 2" descr="https://photos-4.dropbox.com/t/2/AABuwpaDr8ARSWRCYYkUhnhXTe-0W5qNij71kOWEeWbnAg/12/36508881/jpeg/32x32/1/_/1/2/WRN-Desktop-Home.jpg/EKXrzfQDGOsBIAcoBw/dqkG5bFwwZYG7giHuX5ao8CQf_PIIxbR_PtnOwGYwvA?size=800x600&amp;size_mode=3"/>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https://photos-4.dropbox.com/t/2/AABuwpaDr8ARSWRCYYkUhnhXTe-0W5qNij71kOWEeWbnAg/12/36508881/jpeg/32x32/1/_/1/2/WRN-Desktop-Home.jpg/EKXrzfQDGOsBIAcoBw/dqkG5bFwwZYG7giHuX5ao8CQf_PIIxbR_PtnOwGYwvA?size=800x600&amp;size_mode=3"/>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76" t="11183" r="44960" b="10107"/>
          <a:stretch/>
        </p:blipFill>
        <p:spPr bwMode="auto">
          <a:xfrm>
            <a:off x="1" y="0"/>
            <a:ext cx="9143999" cy="7676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24978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581" t="12745" r="58971" b="6667"/>
          <a:stretch/>
        </p:blipFill>
        <p:spPr bwMode="auto">
          <a:xfrm>
            <a:off x="332096" y="-533400"/>
            <a:ext cx="8458200" cy="13019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592548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685800" y="-304799"/>
            <a:ext cx="10456333" cy="784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69774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76200"/>
            <a:ext cx="8686800" cy="1470025"/>
          </a:xfrm>
        </p:spPr>
        <p:txBody>
          <a:bodyPr/>
          <a:lstStyle/>
          <a:p>
            <a:r>
              <a:rPr lang="en-US" dirty="0" smtClean="0">
                <a:solidFill>
                  <a:srgbClr val="7B9899"/>
                </a:solidFill>
                <a:latin typeface="Georgia"/>
              </a:rPr>
              <a:t>Concerning Posts?</a:t>
            </a:r>
            <a:endParaRPr lang="en-US" dirty="0">
              <a:latin typeface="Georgia" panose="02040502050405020303" pitchFamily="18" charset="0"/>
            </a:endParaRPr>
          </a:p>
        </p:txBody>
      </p:sp>
      <p:pic>
        <p:nvPicPr>
          <p:cNvPr id="3075" name="Picture 3" descr="M:\Adolescent Health Alliance\We R Native - Messaging Campaigns\Responding to Concerning Content_January 2015\Thrive_54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52801" y="0"/>
            <a:ext cx="4682339" cy="35433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M:\Adolescent Health Alliance\We R Native - Messaging Campaigns\Responding to Concerning Content_January 2015\Thrive_258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47874" y="3467100"/>
            <a:ext cx="5314950" cy="35433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p:nvPr/>
        </p:nvPicPr>
        <p:blipFill rotWithShape="1">
          <a:blip r:embed="rId5">
            <a:extLst>
              <a:ext uri="{28A0092B-C50C-407E-A947-70E740481C1C}">
                <a14:useLocalDpi xmlns:a14="http://schemas.microsoft.com/office/drawing/2010/main" val="0"/>
              </a:ext>
            </a:extLst>
          </a:blip>
          <a:srcRect l="41847" t="16608" r="31488" b="9689"/>
          <a:stretch/>
        </p:blipFill>
        <p:spPr bwMode="auto">
          <a:xfrm>
            <a:off x="0" y="-1"/>
            <a:ext cx="4447874" cy="69147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782804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7B9899"/>
                </a:solidFill>
                <a:latin typeface="Georgia"/>
              </a:rPr>
              <a:t>Concerning Social Media Posts</a:t>
            </a:r>
            <a:endParaRPr lang="en-US" dirty="0">
              <a:latin typeface="Georgia" panose="02040502050405020303" pitchFamily="18" charset="0"/>
            </a:endParaRPr>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17" t="10622" r="46992" b="17966"/>
          <a:stretch/>
        </p:blipFill>
        <p:spPr bwMode="auto">
          <a:xfrm>
            <a:off x="381000" y="152400"/>
            <a:ext cx="8383204"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1912" t="16201" r="58860" b="6470"/>
          <a:stretch/>
        </p:blipFill>
        <p:spPr bwMode="auto">
          <a:xfrm>
            <a:off x="4892040" y="2971800"/>
            <a:ext cx="3919668" cy="5833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37943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Video for Adults who Work with Youth</a:t>
            </a:r>
            <a:endParaRPr lang="en-US" dirty="0"/>
          </a:p>
        </p:txBody>
      </p:sp>
      <p:sp>
        <p:nvSpPr>
          <p:cNvPr id="3" name="Content Placeholder 2"/>
          <p:cNvSpPr>
            <a:spLocks noGrp="1"/>
          </p:cNvSpPr>
          <p:nvPr>
            <p:ph sz="half" idx="1"/>
          </p:nvPr>
        </p:nvSpPr>
        <p:spPr>
          <a:xfrm>
            <a:off x="304800" y="1752600"/>
            <a:ext cx="4038600" cy="4681728"/>
          </a:xfrm>
        </p:spPr>
        <p:txBody>
          <a:bodyPr>
            <a:normAutofit/>
          </a:bodyPr>
          <a:lstStyle/>
          <a:p>
            <a:r>
              <a:rPr lang="en-US" dirty="0" smtClean="0"/>
              <a:t>Introduction to the topic</a:t>
            </a:r>
          </a:p>
          <a:p>
            <a:r>
              <a:rPr lang="en-US" dirty="0" smtClean="0"/>
              <a:t>Real life experiences</a:t>
            </a:r>
          </a:p>
          <a:p>
            <a:pPr lvl="1"/>
            <a:r>
              <a:rPr lang="en-US" dirty="0" smtClean="0"/>
              <a:t>Suicide or self-harm posted on social media</a:t>
            </a:r>
          </a:p>
          <a:p>
            <a:pPr lvl="1"/>
            <a:r>
              <a:rPr lang="en-US" dirty="0" smtClean="0"/>
              <a:t>Responses to posts</a:t>
            </a:r>
          </a:p>
          <a:p>
            <a:r>
              <a:rPr lang="en-US" dirty="0" smtClean="0"/>
              <a:t>Training Goals</a:t>
            </a:r>
          </a:p>
          <a:p>
            <a:r>
              <a:rPr lang="en-US" dirty="0" smtClean="0"/>
              <a:t>Statistics</a:t>
            </a:r>
          </a:p>
          <a:p>
            <a:r>
              <a:rPr lang="en-US" dirty="0" smtClean="0"/>
              <a:t>Overview of our Study and Findings</a:t>
            </a:r>
          </a:p>
        </p:txBody>
      </p:sp>
      <p:sp>
        <p:nvSpPr>
          <p:cNvPr id="4" name="Content Placeholder 3"/>
          <p:cNvSpPr>
            <a:spLocks noGrp="1"/>
          </p:cNvSpPr>
          <p:nvPr>
            <p:ph sz="half" idx="2"/>
          </p:nvPr>
        </p:nvSpPr>
        <p:spPr>
          <a:xfrm>
            <a:off x="4724400" y="1752600"/>
            <a:ext cx="4038600" cy="4681728"/>
          </a:xfrm>
        </p:spPr>
        <p:txBody>
          <a:bodyPr>
            <a:normAutofit/>
          </a:bodyPr>
          <a:lstStyle/>
          <a:p>
            <a:r>
              <a:rPr lang="en-US" dirty="0"/>
              <a:t>Tools for </a:t>
            </a:r>
            <a:r>
              <a:rPr lang="en-US" dirty="0" smtClean="0"/>
              <a:t>educators/adults</a:t>
            </a:r>
          </a:p>
          <a:p>
            <a:r>
              <a:rPr lang="en-US" dirty="0" smtClean="0"/>
              <a:t>Resources</a:t>
            </a:r>
          </a:p>
          <a:p>
            <a:pPr lvl="1"/>
            <a:r>
              <a:rPr lang="en-US" dirty="0" smtClean="0"/>
              <a:t>QPR</a:t>
            </a:r>
          </a:p>
          <a:p>
            <a:pPr lvl="1"/>
            <a:r>
              <a:rPr lang="en-US" dirty="0" smtClean="0"/>
              <a:t>Factsheets</a:t>
            </a:r>
          </a:p>
          <a:p>
            <a:pPr lvl="1"/>
            <a:r>
              <a:rPr lang="en-US" dirty="0" smtClean="0"/>
              <a:t>Websites</a:t>
            </a:r>
          </a:p>
          <a:p>
            <a:pPr lvl="1"/>
            <a:r>
              <a:rPr lang="en-US" dirty="0" smtClean="0"/>
              <a:t>Videos</a:t>
            </a:r>
            <a:endParaRPr lang="en-US" dirty="0"/>
          </a:p>
          <a:p>
            <a:endParaRPr lang="en-US" dirty="0"/>
          </a:p>
        </p:txBody>
      </p:sp>
    </p:spTree>
    <p:extLst>
      <p:ext uri="{BB962C8B-B14F-4D97-AF65-F5344CB8AC3E}">
        <p14:creationId xmlns:p14="http://schemas.microsoft.com/office/powerpoint/2010/main" val="178202682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333" y="533400"/>
            <a:ext cx="10295466"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00222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Video: Next Steps</a:t>
            </a:r>
            <a:endParaRPr lang="en-US" dirty="0"/>
          </a:p>
        </p:txBody>
      </p:sp>
      <p:sp>
        <p:nvSpPr>
          <p:cNvPr id="3" name="Content Placeholder 2"/>
          <p:cNvSpPr>
            <a:spLocks noGrp="1"/>
          </p:cNvSpPr>
          <p:nvPr>
            <p:ph sz="half" idx="1"/>
          </p:nvPr>
        </p:nvSpPr>
        <p:spPr>
          <a:xfrm>
            <a:off x="304800" y="1752600"/>
            <a:ext cx="8534400" cy="4681728"/>
          </a:xfrm>
        </p:spPr>
        <p:txBody>
          <a:bodyPr>
            <a:normAutofit/>
          </a:bodyPr>
          <a:lstStyle/>
          <a:p>
            <a:pPr>
              <a:spcAft>
                <a:spcPts val="1200"/>
              </a:spcAft>
            </a:pPr>
            <a:r>
              <a:rPr lang="en-US" sz="3600" dirty="0" smtClean="0"/>
              <a:t>Pilot evaluation of the video and accompanying tools/resources</a:t>
            </a:r>
          </a:p>
          <a:p>
            <a:pPr>
              <a:spcAft>
                <a:spcPts val="1200"/>
              </a:spcAft>
            </a:pPr>
            <a:r>
              <a:rPr lang="en-US" sz="3600" dirty="0" smtClean="0"/>
              <a:t>Make any needed changes</a:t>
            </a:r>
          </a:p>
          <a:p>
            <a:pPr>
              <a:spcAft>
                <a:spcPts val="1200"/>
              </a:spcAft>
            </a:pPr>
            <a:r>
              <a:rPr lang="en-US" sz="3600" dirty="0" smtClean="0"/>
              <a:t>Create a teacher's guide for placement on HealthyNativeYouth.org </a:t>
            </a:r>
          </a:p>
          <a:p>
            <a:endParaRPr lang="en-US" sz="3600" dirty="0" smtClean="0"/>
          </a:p>
        </p:txBody>
      </p:sp>
    </p:spTree>
    <p:extLst>
      <p:ext uri="{BB962C8B-B14F-4D97-AF65-F5344CB8AC3E}">
        <p14:creationId xmlns:p14="http://schemas.microsoft.com/office/powerpoint/2010/main" val="18179490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6"/>
          <p:cNvSpPr txBox="1">
            <a:spLocks noChangeArrowheads="1"/>
          </p:cNvSpPr>
          <p:nvPr/>
        </p:nvSpPr>
        <p:spPr bwMode="auto">
          <a:xfrm>
            <a:off x="228600" y="1676400"/>
            <a:ext cx="8763000" cy="5216813"/>
          </a:xfrm>
          <a:prstGeom prst="rect">
            <a:avLst/>
          </a:prstGeom>
          <a:noFill/>
          <a:ln w="9525">
            <a:noFill/>
            <a:miter lim="800000"/>
            <a:headEnd/>
            <a:tailEnd/>
          </a:ln>
        </p:spPr>
        <p:txBody>
          <a:bodyPr wrap="square">
            <a:spAutoFit/>
          </a:bodyPr>
          <a:lstStyle/>
          <a:p>
            <a:pPr marL="274320" indent="-274320">
              <a:spcBef>
                <a:spcPts val="1800"/>
              </a:spcBef>
              <a:buClr>
                <a:srgbClr val="94B6D2"/>
              </a:buClr>
              <a:buSzPct val="85000"/>
              <a:buFont typeface="Wingdings 2"/>
              <a:buChar char=""/>
            </a:pPr>
            <a:r>
              <a:rPr lang="en-US" sz="3600" dirty="0" smtClean="0">
                <a:solidFill>
                  <a:prstClr val="black"/>
                </a:solidFill>
              </a:rPr>
              <a:t>Provide tribal </a:t>
            </a:r>
            <a:r>
              <a:rPr lang="en-US" sz="3600" dirty="0">
                <a:solidFill>
                  <a:prstClr val="black"/>
                </a:solidFill>
              </a:rPr>
              <a:t>health </a:t>
            </a:r>
            <a:r>
              <a:rPr lang="en-US" sz="3600" dirty="0" smtClean="0">
                <a:solidFill>
                  <a:prstClr val="black"/>
                </a:solidFill>
              </a:rPr>
              <a:t>educators and teachers with a one-stop-shop to access to </a:t>
            </a:r>
            <a:r>
              <a:rPr lang="en-US" sz="3600" dirty="0" smtClean="0"/>
              <a:t>age-appropriate</a:t>
            </a:r>
            <a:r>
              <a:rPr lang="en-US" sz="3600" dirty="0"/>
              <a:t>, culturally tailored sex education </a:t>
            </a:r>
            <a:r>
              <a:rPr lang="en-US" sz="3600" dirty="0" smtClean="0"/>
              <a:t>resources for AI/AN youth.</a:t>
            </a:r>
            <a:endParaRPr lang="en-US" sz="3600" dirty="0" smtClean="0">
              <a:solidFill>
                <a:prstClr val="black"/>
              </a:solidFill>
            </a:endParaRPr>
          </a:p>
          <a:p>
            <a:pPr marL="274320" indent="-274320">
              <a:spcBef>
                <a:spcPts val="1800"/>
              </a:spcBef>
              <a:buClr>
                <a:srgbClr val="94B6D2"/>
              </a:buClr>
              <a:buSzPct val="85000"/>
              <a:buFont typeface="Wingdings 2"/>
              <a:buChar char=""/>
            </a:pPr>
            <a:r>
              <a:rPr lang="en-US" sz="3600" dirty="0" smtClean="0">
                <a:solidFill>
                  <a:prstClr val="black"/>
                </a:solidFill>
              </a:rPr>
              <a:t>Prepare tribal </a:t>
            </a:r>
            <a:r>
              <a:rPr lang="en-US" sz="3600" dirty="0">
                <a:solidFill>
                  <a:prstClr val="black"/>
                </a:solidFill>
              </a:rPr>
              <a:t>health educators and teachers </a:t>
            </a:r>
            <a:r>
              <a:rPr lang="en-US" sz="3600" dirty="0" smtClean="0">
                <a:solidFill>
                  <a:prstClr val="black"/>
                </a:solidFill>
              </a:rPr>
              <a:t>to </a:t>
            </a:r>
            <a:r>
              <a:rPr lang="en-US" sz="3600" dirty="0">
                <a:solidFill>
                  <a:prstClr val="black"/>
                </a:solidFill>
              </a:rPr>
              <a:t>deliver this content.</a:t>
            </a:r>
          </a:p>
          <a:p>
            <a:pPr marL="274320" lvl="0" indent="-274320">
              <a:spcBef>
                <a:spcPts val="1800"/>
              </a:spcBef>
              <a:buClr>
                <a:srgbClr val="94B6D2"/>
              </a:buClr>
              <a:buSzPct val="85000"/>
              <a:buFont typeface="Wingdings 2"/>
              <a:buChar char=""/>
            </a:pPr>
            <a:r>
              <a:rPr lang="en-US" sz="3600" dirty="0" smtClean="0">
                <a:solidFill>
                  <a:prstClr val="black"/>
                </a:solidFill>
              </a:rPr>
              <a:t>Measure the reach and impact of our efforts.</a:t>
            </a:r>
            <a:endParaRPr lang="en-US" sz="3600" dirty="0">
              <a:solidFill>
                <a:prstClr val="black"/>
              </a:solidFill>
            </a:endParaRPr>
          </a:p>
          <a:p>
            <a:pPr marL="1028700" lvl="1" indent="-571500">
              <a:spcBef>
                <a:spcPts val="1800"/>
              </a:spcBef>
              <a:buClr>
                <a:schemeClr val="accent2">
                  <a:lumMod val="75000"/>
                </a:schemeClr>
              </a:buClr>
              <a:buSzPct val="85000"/>
              <a:buFont typeface="Wingdings" panose="05000000000000000000" pitchFamily="2" charset="2"/>
              <a:buChar char="Ø"/>
            </a:pPr>
            <a:endParaRPr lang="en-US" sz="3600" dirty="0"/>
          </a:p>
        </p:txBody>
      </p:sp>
      <p:sp>
        <p:nvSpPr>
          <p:cNvPr id="4" name="Title 3"/>
          <p:cNvSpPr>
            <a:spLocks noGrp="1"/>
          </p:cNvSpPr>
          <p:nvPr>
            <p:ph type="title"/>
          </p:nvPr>
        </p:nvSpPr>
        <p:spPr/>
        <p:txBody>
          <a:bodyPr>
            <a:normAutofit/>
          </a:bodyPr>
          <a:lstStyle/>
          <a:p>
            <a:r>
              <a:rPr lang="en-US" sz="3600" b="1" dirty="0" smtClean="0"/>
              <a:t>Website Goals</a:t>
            </a:r>
            <a:endParaRPr lang="en-US" sz="3600" b="1" dirty="0"/>
          </a:p>
        </p:txBody>
      </p:sp>
    </p:spTree>
    <p:extLst>
      <p:ext uri="{BB962C8B-B14F-4D97-AF65-F5344CB8AC3E}">
        <p14:creationId xmlns:p14="http://schemas.microsoft.com/office/powerpoint/2010/main" val="42162059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
          </p:nvPr>
        </p:nvSpPr>
        <p:spPr>
          <a:xfrm>
            <a:off x="2971800" y="685800"/>
            <a:ext cx="6096000" cy="5638800"/>
          </a:xfrm>
          <a:solidFill>
            <a:schemeClr val="bg1"/>
          </a:solidFill>
        </p:spPr>
        <p:txBody>
          <a:bodyPr>
            <a:normAutofit fontScale="77500" lnSpcReduction="20000"/>
          </a:bodyPr>
          <a:lstStyle/>
          <a:p>
            <a:pPr marL="0" indent="0" eaLnBrk="1" fontAlgn="auto" hangingPunct="1">
              <a:lnSpc>
                <a:spcPct val="80000"/>
              </a:lnSpc>
              <a:spcAft>
                <a:spcPts val="0"/>
              </a:spcAft>
              <a:buFont typeface="Wingdings 2"/>
              <a:buNone/>
              <a:defRPr/>
            </a:pPr>
            <a:r>
              <a:rPr lang="en-US" sz="2200" b="1" dirty="0" smtClean="0"/>
              <a:t>Stephanie Craig Rushing, PhD, MPH</a:t>
            </a:r>
            <a:endParaRPr lang="en-US" sz="2200" dirty="0" smtClean="0"/>
          </a:p>
          <a:p>
            <a:pPr marL="0" indent="0" eaLnBrk="1" fontAlgn="auto" hangingPunct="1">
              <a:lnSpc>
                <a:spcPct val="80000"/>
              </a:lnSpc>
              <a:spcAft>
                <a:spcPts val="0"/>
              </a:spcAft>
              <a:buFont typeface="Wingdings 2"/>
              <a:buNone/>
              <a:defRPr/>
            </a:pPr>
            <a:r>
              <a:rPr lang="en-US" sz="2200" dirty="0" smtClean="0"/>
              <a:t>Director – Project Red Talon &amp; THRIVE</a:t>
            </a:r>
          </a:p>
          <a:p>
            <a:pPr marL="0" indent="0" eaLnBrk="1" fontAlgn="auto" hangingPunct="1">
              <a:lnSpc>
                <a:spcPct val="80000"/>
              </a:lnSpc>
              <a:spcAft>
                <a:spcPts val="0"/>
              </a:spcAft>
              <a:buFont typeface="Wingdings 2"/>
              <a:buNone/>
              <a:defRPr/>
            </a:pPr>
            <a:r>
              <a:rPr lang="en-US" sz="2200" dirty="0" smtClean="0">
                <a:hlinkClick r:id="rId4"/>
              </a:rPr>
              <a:t>scraig@npaihb.org</a:t>
            </a:r>
            <a:endParaRPr lang="en-US" sz="2200" dirty="0" smtClean="0"/>
          </a:p>
          <a:p>
            <a:pPr marL="0" indent="0" eaLnBrk="1" fontAlgn="auto" hangingPunct="1">
              <a:lnSpc>
                <a:spcPct val="80000"/>
              </a:lnSpc>
              <a:spcAft>
                <a:spcPts val="0"/>
              </a:spcAft>
              <a:buFont typeface="Wingdings 2"/>
              <a:buNone/>
              <a:defRPr/>
            </a:pPr>
            <a:endParaRPr lang="en-US" sz="2200" dirty="0" smtClean="0">
              <a:solidFill>
                <a:srgbClr val="7030A0"/>
              </a:solidFill>
            </a:endParaRPr>
          </a:p>
          <a:p>
            <a:pPr marL="0" indent="0" eaLnBrk="1" fontAlgn="auto" hangingPunct="1">
              <a:lnSpc>
                <a:spcPct val="80000"/>
              </a:lnSpc>
              <a:spcAft>
                <a:spcPts val="0"/>
              </a:spcAft>
              <a:buFont typeface="Wingdings 2"/>
              <a:buNone/>
              <a:defRPr/>
            </a:pPr>
            <a:r>
              <a:rPr lang="en-US" sz="2200" b="1" dirty="0" smtClean="0"/>
              <a:t>Colbie Caughlan, MPH</a:t>
            </a:r>
          </a:p>
          <a:p>
            <a:pPr marL="0" indent="0" eaLnBrk="1" fontAlgn="auto" hangingPunct="1">
              <a:lnSpc>
                <a:spcPct val="80000"/>
              </a:lnSpc>
              <a:spcAft>
                <a:spcPts val="0"/>
              </a:spcAft>
              <a:buFont typeface="Wingdings 2"/>
              <a:buNone/>
              <a:defRPr/>
            </a:pPr>
            <a:r>
              <a:rPr lang="en-US" sz="2200" dirty="0" smtClean="0"/>
              <a:t>THRIVE Project Manager  </a:t>
            </a:r>
          </a:p>
          <a:p>
            <a:pPr marL="0" indent="0" eaLnBrk="1" fontAlgn="auto" hangingPunct="1">
              <a:lnSpc>
                <a:spcPct val="80000"/>
              </a:lnSpc>
              <a:spcAft>
                <a:spcPts val="0"/>
              </a:spcAft>
              <a:buFont typeface="Wingdings 2"/>
              <a:buNone/>
              <a:defRPr/>
            </a:pPr>
            <a:r>
              <a:rPr lang="en-US" sz="2200" dirty="0" smtClean="0">
                <a:hlinkClick r:id="rId5"/>
              </a:rPr>
              <a:t>ccaughlan@npaihb.org</a:t>
            </a:r>
            <a:endParaRPr lang="en-US" sz="2200" dirty="0" smtClean="0"/>
          </a:p>
          <a:p>
            <a:pPr marL="0" indent="0" eaLnBrk="1" fontAlgn="auto" hangingPunct="1">
              <a:lnSpc>
                <a:spcPct val="80000"/>
              </a:lnSpc>
              <a:spcAft>
                <a:spcPts val="0"/>
              </a:spcAft>
              <a:buFont typeface="Wingdings 2"/>
              <a:buNone/>
              <a:defRPr/>
            </a:pPr>
            <a:endParaRPr lang="en-US" sz="2200" dirty="0" smtClean="0"/>
          </a:p>
          <a:p>
            <a:pPr marL="609600" indent="-609600">
              <a:lnSpc>
                <a:spcPct val="80000"/>
              </a:lnSpc>
              <a:buNone/>
              <a:defRPr/>
            </a:pPr>
            <a:r>
              <a:rPr lang="en-US" sz="2200" b="1" dirty="0"/>
              <a:t>Celena McCray	</a:t>
            </a:r>
          </a:p>
          <a:p>
            <a:pPr marL="609600" indent="-609600">
              <a:lnSpc>
                <a:spcPct val="80000"/>
              </a:lnSpc>
              <a:buNone/>
              <a:defRPr/>
            </a:pPr>
            <a:r>
              <a:rPr lang="en-US" sz="2200" dirty="0"/>
              <a:t>THRIVE Coordinator  		</a:t>
            </a:r>
          </a:p>
          <a:p>
            <a:pPr marL="609600" indent="-609600">
              <a:lnSpc>
                <a:spcPct val="80000"/>
              </a:lnSpc>
              <a:buNone/>
              <a:defRPr/>
            </a:pPr>
            <a:r>
              <a:rPr lang="en-US" sz="2200" dirty="0">
                <a:hlinkClick r:id="rId6"/>
              </a:rPr>
              <a:t>cmccray@npaihb.org</a:t>
            </a:r>
            <a:r>
              <a:rPr lang="en-US" sz="2200" dirty="0"/>
              <a:t> </a:t>
            </a:r>
            <a:endParaRPr lang="en-US" sz="2200" dirty="0" smtClean="0"/>
          </a:p>
          <a:p>
            <a:pPr marL="609600" indent="-609600">
              <a:lnSpc>
                <a:spcPct val="80000"/>
              </a:lnSpc>
              <a:buNone/>
              <a:defRPr/>
            </a:pPr>
            <a:endParaRPr lang="en-US" sz="2200" dirty="0"/>
          </a:p>
          <a:p>
            <a:pPr marL="0" indent="0">
              <a:lnSpc>
                <a:spcPct val="80000"/>
              </a:lnSpc>
              <a:buNone/>
              <a:defRPr/>
            </a:pPr>
            <a:r>
              <a:rPr lang="en-US" sz="2200" b="1" dirty="0" smtClean="0"/>
              <a:t>Amanda </a:t>
            </a:r>
            <a:r>
              <a:rPr lang="en-US" sz="2200" b="1" dirty="0"/>
              <a:t>Gaston, MAT</a:t>
            </a:r>
          </a:p>
          <a:p>
            <a:pPr marL="0" indent="0">
              <a:lnSpc>
                <a:spcPct val="80000"/>
              </a:lnSpc>
              <a:buNone/>
              <a:defRPr/>
            </a:pPr>
            <a:r>
              <a:rPr lang="en-US" sz="2200" dirty="0"/>
              <a:t>Ask Auntie</a:t>
            </a:r>
          </a:p>
          <a:p>
            <a:pPr marL="609600" indent="-609600">
              <a:lnSpc>
                <a:spcPct val="80000"/>
              </a:lnSpc>
              <a:buNone/>
              <a:defRPr/>
            </a:pPr>
            <a:r>
              <a:rPr lang="en-US" sz="2200" dirty="0" smtClean="0">
                <a:hlinkClick r:id="rId7"/>
              </a:rPr>
              <a:t>agaston@npaihb.org</a:t>
            </a:r>
            <a:endParaRPr lang="en-US" sz="2200" dirty="0" smtClean="0"/>
          </a:p>
          <a:p>
            <a:pPr marL="609600" indent="-609600">
              <a:lnSpc>
                <a:spcPct val="80000"/>
              </a:lnSpc>
              <a:buNone/>
              <a:defRPr/>
            </a:pPr>
            <a:endParaRPr lang="en-US" sz="2200" dirty="0"/>
          </a:p>
          <a:p>
            <a:pPr marL="0" indent="0">
              <a:lnSpc>
                <a:spcPct val="80000"/>
              </a:lnSpc>
              <a:buNone/>
              <a:defRPr/>
            </a:pPr>
            <a:r>
              <a:rPr lang="en-US" sz="2200" b="1" dirty="0"/>
              <a:t>David Stephens, RN</a:t>
            </a:r>
          </a:p>
          <a:p>
            <a:pPr marL="0" indent="0">
              <a:lnSpc>
                <a:spcPct val="80000"/>
              </a:lnSpc>
              <a:buNone/>
              <a:defRPr/>
            </a:pPr>
            <a:r>
              <a:rPr lang="en-US" sz="2200" dirty="0"/>
              <a:t>Multimedia Project Specialist</a:t>
            </a:r>
          </a:p>
          <a:p>
            <a:pPr marL="609600" indent="-609600">
              <a:lnSpc>
                <a:spcPct val="80000"/>
              </a:lnSpc>
              <a:buNone/>
              <a:defRPr/>
            </a:pPr>
            <a:r>
              <a:rPr lang="en-US" sz="2200" dirty="0">
                <a:hlinkClick r:id="rId8"/>
              </a:rPr>
              <a:t>dstephens@npaihb.org</a:t>
            </a:r>
            <a:r>
              <a:rPr lang="en-US" sz="2200" dirty="0"/>
              <a:t> </a:t>
            </a:r>
          </a:p>
          <a:p>
            <a:pPr marL="609600" indent="-609600">
              <a:lnSpc>
                <a:spcPct val="80000"/>
              </a:lnSpc>
              <a:buNone/>
              <a:defRPr/>
            </a:pPr>
            <a:endParaRPr lang="en-US" sz="2200" dirty="0"/>
          </a:p>
          <a:p>
            <a:pPr marL="609600" indent="-609600">
              <a:lnSpc>
                <a:spcPct val="80000"/>
              </a:lnSpc>
              <a:buNone/>
              <a:defRPr/>
            </a:pPr>
            <a:r>
              <a:rPr lang="en-US" sz="2200" b="1" dirty="0"/>
              <a:t>Tommy Ghost Dog		</a:t>
            </a:r>
          </a:p>
          <a:p>
            <a:pPr marL="609600" indent="-609600">
              <a:lnSpc>
                <a:spcPct val="80000"/>
              </a:lnSpc>
              <a:buNone/>
              <a:defRPr/>
            </a:pPr>
            <a:r>
              <a:rPr lang="en-US" sz="2200" dirty="0"/>
              <a:t>PRT Assistant			</a:t>
            </a:r>
          </a:p>
          <a:p>
            <a:pPr marL="609600" indent="-609600">
              <a:lnSpc>
                <a:spcPct val="80000"/>
              </a:lnSpc>
              <a:buNone/>
              <a:defRPr/>
            </a:pPr>
            <a:r>
              <a:rPr lang="en-US" sz="2200" dirty="0" smtClean="0">
                <a:hlinkClick r:id="rId9"/>
              </a:rPr>
              <a:t>tghostdog@npaihb.org</a:t>
            </a:r>
            <a:endParaRPr lang="en-US" sz="2200" dirty="0" smtClean="0"/>
          </a:p>
          <a:p>
            <a:pPr marL="609600" indent="-609600">
              <a:lnSpc>
                <a:spcPct val="80000"/>
              </a:lnSpc>
              <a:buNone/>
              <a:defRPr/>
            </a:pPr>
            <a:r>
              <a:rPr lang="en-US" sz="2200" dirty="0" smtClean="0"/>
              <a:t> </a:t>
            </a:r>
            <a:endParaRPr lang="en-US" sz="2200" dirty="0"/>
          </a:p>
          <a:p>
            <a:pPr marL="0" indent="0" eaLnBrk="1" fontAlgn="auto" hangingPunct="1">
              <a:lnSpc>
                <a:spcPct val="80000"/>
              </a:lnSpc>
              <a:spcAft>
                <a:spcPts val="0"/>
              </a:spcAft>
              <a:buFont typeface="Wingdings 2"/>
              <a:buNone/>
              <a:defRPr/>
            </a:pPr>
            <a:r>
              <a:rPr lang="en-US" sz="2200" b="1" dirty="0" smtClean="0"/>
              <a:t>Jessica Leston, MPH</a:t>
            </a:r>
          </a:p>
          <a:p>
            <a:pPr marL="0" indent="0" eaLnBrk="1" fontAlgn="auto" hangingPunct="1">
              <a:lnSpc>
                <a:spcPct val="80000"/>
              </a:lnSpc>
              <a:spcAft>
                <a:spcPts val="0"/>
              </a:spcAft>
              <a:buFont typeface="Wingdings 2"/>
              <a:buNone/>
              <a:defRPr/>
            </a:pPr>
            <a:r>
              <a:rPr lang="en-US" sz="2200" dirty="0" smtClean="0"/>
              <a:t>STD/HIV Clinical Services Manager</a:t>
            </a:r>
          </a:p>
          <a:p>
            <a:pPr marL="0" indent="0" eaLnBrk="1" fontAlgn="auto" hangingPunct="1">
              <a:lnSpc>
                <a:spcPct val="80000"/>
              </a:lnSpc>
              <a:spcAft>
                <a:spcPts val="0"/>
              </a:spcAft>
              <a:buFont typeface="Wingdings 2"/>
              <a:buNone/>
              <a:defRPr/>
            </a:pPr>
            <a:r>
              <a:rPr lang="en-US" sz="2200" dirty="0" smtClean="0">
                <a:hlinkClick r:id="rId10"/>
              </a:rPr>
              <a:t>jleston@npaihb.org</a:t>
            </a:r>
            <a:endParaRPr lang="en-US" sz="2200" dirty="0" smtClean="0"/>
          </a:p>
          <a:p>
            <a:pPr marL="0" indent="0" eaLnBrk="1" fontAlgn="auto" hangingPunct="1">
              <a:lnSpc>
                <a:spcPct val="80000"/>
              </a:lnSpc>
              <a:spcAft>
                <a:spcPts val="0"/>
              </a:spcAft>
              <a:buFont typeface="Wingdings 2"/>
              <a:buNone/>
              <a:defRPr/>
            </a:pPr>
            <a:endParaRPr lang="en-US" sz="2200" b="1" dirty="0" smtClean="0"/>
          </a:p>
          <a:p>
            <a:pPr marL="609600" indent="-609600">
              <a:lnSpc>
                <a:spcPct val="80000"/>
              </a:lnSpc>
              <a:buNone/>
              <a:defRPr/>
            </a:pPr>
            <a:endParaRPr lang="en-US" sz="2200" b="1" dirty="0" smtClean="0"/>
          </a:p>
          <a:p>
            <a:pPr marL="609600" indent="-609600" eaLnBrk="1" fontAlgn="auto" hangingPunct="1">
              <a:lnSpc>
                <a:spcPct val="80000"/>
              </a:lnSpc>
              <a:spcAft>
                <a:spcPts val="0"/>
              </a:spcAft>
              <a:buFont typeface="Wingdings 2"/>
              <a:buNone/>
              <a:defRPr/>
            </a:pPr>
            <a:endParaRPr lang="en-US" sz="2400" dirty="0" smtClean="0"/>
          </a:p>
          <a:p>
            <a:pPr marL="609600" indent="-609600" eaLnBrk="1" fontAlgn="auto" hangingPunct="1">
              <a:lnSpc>
                <a:spcPct val="80000"/>
              </a:lnSpc>
              <a:spcAft>
                <a:spcPts val="0"/>
              </a:spcAft>
              <a:buFont typeface="Wingdings 2"/>
              <a:buNone/>
              <a:defRPr/>
            </a:pPr>
            <a:endParaRPr lang="en-US" sz="2400" dirty="0"/>
          </a:p>
          <a:p>
            <a:pPr marL="0" indent="0" eaLnBrk="1" fontAlgn="auto" hangingPunct="1">
              <a:lnSpc>
                <a:spcPct val="80000"/>
              </a:lnSpc>
              <a:spcAft>
                <a:spcPts val="0"/>
              </a:spcAft>
              <a:buFont typeface="Wingdings 2"/>
              <a:buNone/>
              <a:defRPr/>
            </a:pPr>
            <a:endParaRPr lang="en-US" sz="2400" dirty="0" smtClean="0"/>
          </a:p>
          <a:p>
            <a:pPr marL="609600" indent="-609600" eaLnBrk="1" fontAlgn="auto" hangingPunct="1">
              <a:lnSpc>
                <a:spcPct val="80000"/>
              </a:lnSpc>
              <a:spcAft>
                <a:spcPts val="0"/>
              </a:spcAft>
              <a:buFont typeface="Wingdings 2"/>
              <a:buNone/>
              <a:defRPr/>
            </a:pPr>
            <a:endParaRPr lang="en-US" sz="2400" dirty="0" smtClean="0"/>
          </a:p>
          <a:p>
            <a:pPr marL="274320" indent="-274320" eaLnBrk="1" fontAlgn="auto" hangingPunct="1">
              <a:spcAft>
                <a:spcPts val="0"/>
              </a:spcAft>
              <a:buFont typeface="Wingdings 2"/>
              <a:buChar char=""/>
              <a:defRPr/>
            </a:pPr>
            <a:endParaRPr lang="en-US" dirty="0"/>
          </a:p>
        </p:txBody>
      </p:sp>
      <p:sp>
        <p:nvSpPr>
          <p:cNvPr id="2" name="Title 1"/>
          <p:cNvSpPr>
            <a:spLocks noGrp="1"/>
          </p:cNvSpPr>
          <p:nvPr>
            <p:ph type="title"/>
          </p:nvPr>
        </p:nvSpPr>
        <p:spPr/>
        <p:txBody>
          <a:bodyPr/>
          <a:lstStyle/>
          <a:p>
            <a:pPr eaLnBrk="1" fontAlgn="auto" hangingPunct="1">
              <a:spcAft>
                <a:spcPts val="0"/>
              </a:spcAft>
              <a:defRPr/>
            </a:pPr>
            <a:r>
              <a:rPr lang="en-US" dirty="0" smtClean="0">
                <a:hlinkClick r:id="rId11"/>
              </a:rPr>
              <a:t>Northwest Portland Area Indian Health Board</a:t>
            </a:r>
            <a:endParaRPr lang="en-US" dirty="0"/>
          </a:p>
        </p:txBody>
      </p:sp>
      <p:sp>
        <p:nvSpPr>
          <p:cNvPr id="3" name="Text Placeholder 2"/>
          <p:cNvSpPr>
            <a:spLocks noGrp="1"/>
          </p:cNvSpPr>
          <p:nvPr>
            <p:ph type="body" idx="2"/>
          </p:nvPr>
        </p:nvSpPr>
        <p:spPr>
          <a:xfrm>
            <a:off x="381000" y="2514600"/>
            <a:ext cx="2362200" cy="609600"/>
          </a:xfrm>
        </p:spPr>
        <p:txBody>
          <a:bodyPr>
            <a:normAutofit/>
          </a:bodyPr>
          <a:lstStyle/>
          <a:p>
            <a:pPr eaLnBrk="1" fontAlgn="auto" hangingPunct="1">
              <a:buFont typeface="Wingdings 2"/>
              <a:buNone/>
              <a:defRPr/>
            </a:pPr>
            <a:r>
              <a:rPr lang="en-US" dirty="0" smtClean="0"/>
              <a:t>Indian Leadership for Indian Health</a:t>
            </a:r>
            <a:endParaRPr lang="en-US" dirty="0"/>
          </a:p>
        </p:txBody>
      </p:sp>
    </p:spTree>
    <p:custDataLst>
      <p:tags r:id="rId1"/>
    </p:custDataLst>
    <p:extLst>
      <p:ext uri="{BB962C8B-B14F-4D97-AF65-F5344CB8AC3E}">
        <p14:creationId xmlns:p14="http://schemas.microsoft.com/office/powerpoint/2010/main" val="31820611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Healthy Native Youth Website</a:t>
            </a:r>
            <a:endParaRPr lang="en-US"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115" t="5902" r="50000" b="11913"/>
          <a:stretch/>
        </p:blipFill>
        <p:spPr bwMode="auto">
          <a:xfrm>
            <a:off x="0" y="-49807"/>
            <a:ext cx="9296400" cy="102606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22513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Healthy Native Youth Website</a:t>
            </a:r>
            <a:endParaRPr lang="en-US" dirty="0"/>
          </a:p>
        </p:txBody>
      </p:sp>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531" t="8333" r="14406" b="4501"/>
          <a:stretch/>
        </p:blipFill>
        <p:spPr bwMode="auto">
          <a:xfrm>
            <a:off x="-304800" y="15240"/>
            <a:ext cx="9917430" cy="6842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9425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188" t="12779" r="36987" b="11852"/>
          <a:stretch/>
        </p:blipFill>
        <p:spPr bwMode="auto">
          <a:xfrm>
            <a:off x="304800" y="102658"/>
            <a:ext cx="8559800" cy="8888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53969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03" t="10317" r="34821" b="9048"/>
          <a:stretch/>
        </p:blipFill>
        <p:spPr bwMode="auto">
          <a:xfrm>
            <a:off x="0" y="152400"/>
            <a:ext cx="9192749"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8418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500" t="13148" r="25000" b="20370"/>
          <a:stretch/>
        </p:blipFill>
        <p:spPr bwMode="auto">
          <a:xfrm>
            <a:off x="0" y="152400"/>
            <a:ext cx="9144000" cy="6513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304835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ANTHC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3.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docProps/app.xml><?xml version="1.0" encoding="utf-8"?>
<Properties xmlns="http://schemas.openxmlformats.org/officeDocument/2006/extended-properties" xmlns:vt="http://schemas.openxmlformats.org/officeDocument/2006/docPropsVTypes">
  <Template>Civic</Template>
  <TotalTime>2376</TotalTime>
  <Words>2351</Words>
  <Application>Microsoft Office PowerPoint</Application>
  <PresentationFormat>On-screen Show (4:3)</PresentationFormat>
  <Paragraphs>227</Paragraphs>
  <Slides>40</Slides>
  <Notes>32</Notes>
  <HiddenSlides>0</HiddenSlides>
  <MMClips>0</MMClips>
  <ScaleCrop>false</ScaleCrop>
  <HeadingPairs>
    <vt:vector size="4" baseType="variant">
      <vt:variant>
        <vt:lpstr>Theme</vt:lpstr>
      </vt:variant>
      <vt:variant>
        <vt:i4>4</vt:i4>
      </vt:variant>
      <vt:variant>
        <vt:lpstr>Slide Titles</vt:lpstr>
      </vt:variant>
      <vt:variant>
        <vt:i4>40</vt:i4>
      </vt:variant>
    </vt:vector>
  </HeadingPairs>
  <TitlesOfParts>
    <vt:vector size="44" baseType="lpstr">
      <vt:lpstr>Median</vt:lpstr>
      <vt:lpstr>Civic</vt:lpstr>
      <vt:lpstr>ANTHC PowerPoint Template</vt:lpstr>
      <vt:lpstr>1_Civic</vt:lpstr>
      <vt:lpstr>A one-stop-shop for educators who want to expand learning opportunities for AI/AN youth</vt:lpstr>
      <vt:lpstr>Workgroup Goal</vt:lpstr>
      <vt:lpstr>Communication Strategies</vt:lpstr>
      <vt:lpstr>Website Goals</vt:lpstr>
      <vt:lpstr>Healthy Native Youth Website</vt:lpstr>
      <vt:lpstr>Healthy Native Youth Website</vt:lpstr>
      <vt:lpstr>PowerPoint Presentation</vt:lpstr>
      <vt:lpstr>PowerPoint Presentation</vt:lpstr>
      <vt:lpstr>PowerPoint Presentation</vt:lpstr>
      <vt:lpstr>PowerPoint Presentation</vt:lpstr>
      <vt:lpstr>Surface level changes</vt:lpstr>
      <vt:lpstr>Tribal Elders &amp; native health expert</vt:lpstr>
      <vt:lpstr>Effectiveness study: by the numbers</vt:lpstr>
      <vt:lpstr>Youth who took Native IYG reported:</vt:lpstr>
      <vt:lpstr>PowerPoint Presentation</vt:lpstr>
      <vt:lpstr>PowerPoint Presentation</vt:lpstr>
      <vt:lpstr>Native VOICES Toolkit</vt:lpstr>
      <vt:lpstr>PowerPoint Presentation</vt:lpstr>
      <vt:lpstr>SITV Evaluation</vt:lpstr>
      <vt:lpstr>PowerPoint Presentation</vt:lpstr>
      <vt:lpstr>PowerPoint Presentation</vt:lpstr>
      <vt:lpstr>PowerPoint Presentation</vt:lpstr>
      <vt:lpstr>PowerPoint Presentation</vt:lpstr>
      <vt:lpstr>Healthy Native Youth Website</vt:lpstr>
      <vt:lpstr>Any oTher Health Topics That You Think we should Add?</vt:lpstr>
      <vt:lpstr>PowerPoint Presentation</vt:lpstr>
      <vt:lpstr>Do you know of oTher Culturally relevant Health Curricula that We should Reach Out To, to Add?</vt:lpstr>
      <vt:lpstr>Reach</vt:lpstr>
      <vt:lpstr>Reach</vt:lpstr>
      <vt:lpstr>PowerPoint Presentation</vt:lpstr>
      <vt:lpstr>Concerning Posts on Social Media</vt:lpstr>
      <vt:lpstr>PowerPoint Presentation</vt:lpstr>
      <vt:lpstr>PowerPoint Presentation</vt:lpstr>
      <vt:lpstr>PowerPoint Presentation</vt:lpstr>
      <vt:lpstr>Concerning Posts?</vt:lpstr>
      <vt:lpstr>Concerning Social Media Posts</vt:lpstr>
      <vt:lpstr>Video for Adults who Work with Youth</vt:lpstr>
      <vt:lpstr>PowerPoint Presentation</vt:lpstr>
      <vt:lpstr>Video: Next Steps</vt:lpstr>
      <vt:lpstr>Northwest Portland Area Indian Health Board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Scraig</dc:creator>
  <cp:lastModifiedBy>Lisa Griggs</cp:lastModifiedBy>
  <cp:revision>191</cp:revision>
  <cp:lastPrinted>2015-11-24T19:41:21Z</cp:lastPrinted>
  <dcterms:created xsi:type="dcterms:W3CDTF">2009-02-09T20:07:18Z</dcterms:created>
  <dcterms:modified xsi:type="dcterms:W3CDTF">2016-10-12T13:40:15Z</dcterms:modified>
</cp:coreProperties>
</file>