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72" r:id="rId4"/>
    <p:sldId id="277" r:id="rId5"/>
    <p:sldId id="278" r:id="rId6"/>
    <p:sldId id="258" r:id="rId7"/>
    <p:sldId id="267" r:id="rId8"/>
    <p:sldId id="268" r:id="rId9"/>
    <p:sldId id="263" r:id="rId10"/>
    <p:sldId id="282" r:id="rId11"/>
    <p:sldId id="269" r:id="rId12"/>
    <p:sldId id="273" r:id="rId13"/>
    <p:sldId id="274" r:id="rId14"/>
    <p:sldId id="275" r:id="rId15"/>
    <p:sldId id="265" r:id="rId16"/>
    <p:sldId id="271" r:id="rId17"/>
    <p:sldId id="284" r:id="rId18"/>
    <p:sldId id="283" r:id="rId19"/>
    <p:sldId id="276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Registered Patients </a:t>
            </a:r>
            <a:r>
              <a:rPr lang="en-US" dirty="0"/>
              <a:t>with Coverage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 Patients with Coverage</c:v>
          </c:tx>
          <c:invertIfNegative val="0"/>
          <c:cat>
            <c:strRef>
              <c:f>Sheet1!$B$4:$B$8</c:f>
              <c:strCache>
                <c:ptCount val="5"/>
                <c:pt idx="0">
                  <c:v>FY 2012</c:v>
                </c:pt>
                <c:pt idx="1">
                  <c:v>FY 2013</c:v>
                </c:pt>
                <c:pt idx="2">
                  <c:v>FY 2014</c:v>
                </c:pt>
                <c:pt idx="3">
                  <c:v>FY 2015</c:v>
                </c:pt>
                <c:pt idx="4">
                  <c:v>FY 2016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0.63</c:v>
                </c:pt>
                <c:pt idx="1">
                  <c:v>0.65</c:v>
                </c:pt>
                <c:pt idx="2">
                  <c:v>0.71</c:v>
                </c:pt>
                <c:pt idx="3">
                  <c:v>0.8</c:v>
                </c:pt>
                <c:pt idx="4">
                  <c:v>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16320"/>
        <c:axId val="90217856"/>
      </c:barChart>
      <c:catAx>
        <c:axId val="90216320"/>
        <c:scaling>
          <c:orientation val="minMax"/>
        </c:scaling>
        <c:delete val="0"/>
        <c:axPos val="b"/>
        <c:majorTickMark val="out"/>
        <c:minorTickMark val="none"/>
        <c:tickLblPos val="nextTo"/>
        <c:crossAx val="90217856"/>
        <c:crosses val="autoZero"/>
        <c:auto val="1"/>
        <c:lblAlgn val="ctr"/>
        <c:lblOffset val="100"/>
        <c:noMultiLvlLbl val="0"/>
      </c:catAx>
      <c:valAx>
        <c:axId val="90217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216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Revenue each Fiscal Year</c:v>
          </c:tx>
          <c:invertIfNegative val="0"/>
          <c:cat>
            <c:numRef>
              <c:f>Sheet1!$A$6:$A$10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Sheet1!$B$6:$B$10</c:f>
              <c:numCache>
                <c:formatCode>_("$"* #,##0.00_);_("$"* \(#,##0.00\);_("$"* "-"??_);_(@_)</c:formatCode>
                <c:ptCount val="5"/>
                <c:pt idx="0">
                  <c:v>5567811</c:v>
                </c:pt>
                <c:pt idx="1">
                  <c:v>5302129</c:v>
                </c:pt>
                <c:pt idx="2">
                  <c:v>5852534</c:v>
                </c:pt>
                <c:pt idx="3">
                  <c:v>9842140</c:v>
                </c:pt>
                <c:pt idx="4">
                  <c:v>10174348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97472"/>
        <c:axId val="90299008"/>
      </c:barChart>
      <c:catAx>
        <c:axId val="9029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299008"/>
        <c:crosses val="autoZero"/>
        <c:auto val="1"/>
        <c:lblAlgn val="ctr"/>
        <c:lblOffset val="100"/>
        <c:noMultiLvlLbl val="0"/>
      </c:catAx>
      <c:valAx>
        <c:axId val="90299008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90297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6639C-25F7-4675-BD5D-0DF33B0222B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F48A6-E117-4BFA-8DAD-52F48C123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1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Occupied</a:t>
            </a:r>
            <a:r>
              <a:rPr lang="en-US" baseline="0" dirty="0" smtClean="0"/>
              <a:t> in 1990.</a:t>
            </a:r>
          </a:p>
          <a:p>
            <a:r>
              <a:rPr lang="en-US" baseline="0" dirty="0" smtClean="0"/>
              <a:t>If you come to visit us today…you will not be able to see as open a view of the clinic.  The trees have grown to forest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71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been able to start the process to reinstitute pediatric specific care at our facility.</a:t>
            </a:r>
          </a:p>
          <a:p>
            <a:r>
              <a:rPr lang="en-US" baseline="0" dirty="0" smtClean="0"/>
              <a:t>Have hired a </a:t>
            </a:r>
            <a:r>
              <a:rPr lang="en-US" baseline="0" dirty="0" err="1" smtClean="0"/>
              <a:t>pediatirican</a:t>
            </a:r>
            <a:r>
              <a:rPr lang="en-US" baseline="0" dirty="0" smtClean="0"/>
              <a:t> this past summer, and are recruiting for the pediatric dentist.  Will be recruiting for the PHN position.</a:t>
            </a:r>
            <a:endParaRPr lang="en-US" dirty="0" smtClean="0"/>
          </a:p>
          <a:p>
            <a:r>
              <a:rPr lang="en-US" dirty="0" smtClean="0"/>
              <a:t>Will also hire the supporting nursing staff to be teamed with the</a:t>
            </a:r>
            <a:r>
              <a:rPr lang="en-US" baseline="0" dirty="0" smtClean="0"/>
              <a:t> providers.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63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have hired the Pharmacy POS technician.  It is a position to compliment our Business Office POS technician.</a:t>
            </a:r>
          </a:p>
          <a:p>
            <a:r>
              <a:rPr lang="en-US" baseline="0" dirty="0" smtClean="0"/>
              <a:t>We will be recruiting for the:  patient registration, coder, and custodial positions.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6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have hired the Pharmacy POS technician.  It is a position to compliment our Business Office POS technician.</a:t>
            </a:r>
          </a:p>
          <a:p>
            <a:r>
              <a:rPr lang="en-US" baseline="0" dirty="0" smtClean="0"/>
              <a:t>We will be recruiting for the:  patient registration, coder, and custodial positions.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63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CD, Lab Director, Lab Supervisor, Lab Technologists</a:t>
            </a:r>
          </a:p>
          <a:p>
            <a:r>
              <a:rPr lang="en-US" dirty="0" smtClean="0"/>
              <a:t>Brings this form of</a:t>
            </a:r>
            <a:r>
              <a:rPr lang="en-US" baseline="0" dirty="0" smtClean="0"/>
              <a:t> testing in-house as we are currently a moderate complex lab.  Analyzer will enable quicker results to providers and lead to cost savings.</a:t>
            </a:r>
          </a:p>
          <a:p>
            <a:r>
              <a:rPr lang="en-US" baseline="0" dirty="0" smtClean="0"/>
              <a:t>Projection is a cost savings of approximately $40k annually.  Estimated payback period is roughly 2 years.</a:t>
            </a:r>
          </a:p>
          <a:p>
            <a:r>
              <a:rPr lang="en-US" baseline="0" dirty="0" smtClean="0"/>
              <a:t>We are also updating our Siemens Chemistry analyzer.  A replacement and not an addition.</a:t>
            </a:r>
          </a:p>
          <a:p>
            <a:r>
              <a:rPr lang="en-US" baseline="0" dirty="0" smtClean="0"/>
              <a:t>I am told it is the latest and greatest in this analyzer technology.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2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Improve the area for patient registration…for the patients and the employees of the main entryway to the clinic.   Solution is by systems furniture.</a:t>
            </a:r>
          </a:p>
          <a:p>
            <a:r>
              <a:rPr lang="en-US" baseline="0" dirty="0" smtClean="0"/>
              <a:t>A consultative finding of a AAAHC survey.  Installation is to be initiated in November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96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Improve the area for patient registration…for the patients and the employees of the main entryway to the clinic.   Solution is by systems furniture.</a:t>
            </a:r>
          </a:p>
          <a:p>
            <a:r>
              <a:rPr lang="en-US" baseline="0" dirty="0" smtClean="0"/>
              <a:t>A consultative finding of a AAAHC survey.  Installation is to be initiated in November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96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</a:t>
            </a:r>
            <a:r>
              <a:rPr lang="en-US" baseline="0" dirty="0" smtClean="0"/>
              <a:t> 6 additional exam rooms:  increase ratio of exam rooms to PCP Team, and add another Medical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96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t is to be defined.</a:t>
            </a:r>
          </a:p>
          <a:p>
            <a:r>
              <a:rPr lang="en-US" baseline="0" dirty="0" smtClean="0"/>
              <a:t>But the efforts of the clinic staff both care positions and administrative positions have put us in a position to plan for an improved picture.</a:t>
            </a:r>
          </a:p>
          <a:p>
            <a:r>
              <a:rPr lang="en-US" baseline="0" dirty="0" smtClean="0"/>
              <a:t>We will continue with the facility changes, and planning for making new what is old, and staffing where service is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4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will continue with the planning of facility changes, making new what is old, and addressing staffing where service is needed.</a:t>
            </a:r>
          </a:p>
          <a:p>
            <a:r>
              <a:rPr lang="en-US" baseline="0" dirty="0" smtClean="0"/>
              <a:t>As a large service area there are opportunities at other communities in the future.</a:t>
            </a:r>
          </a:p>
          <a:p>
            <a:r>
              <a:rPr lang="en-US" baseline="0" dirty="0" smtClean="0"/>
              <a:t>We are starting from the center and working outward toward those opportunities.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4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t is to be defined.  Or, in facility terms…it is “</a:t>
            </a:r>
            <a:r>
              <a:rPr lang="en-US" baseline="0" smtClean="0"/>
              <a:t>under construction”.</a:t>
            </a:r>
            <a:endParaRPr lang="en-US" baseline="0" dirty="0" smtClean="0"/>
          </a:p>
          <a:p>
            <a:r>
              <a:rPr lang="en-US" baseline="0" dirty="0" smtClean="0"/>
              <a:t>But the efforts of the clinic staff both care positions and administrative positions have put us in a position to plan for an improved picture.</a:t>
            </a:r>
          </a:p>
          <a:p>
            <a:r>
              <a:rPr lang="en-US" baseline="0" dirty="0" smtClean="0"/>
              <a:t>We will continue with the facility changes, and planning for making new what is old, and staffing where service is needed.</a:t>
            </a:r>
          </a:p>
          <a:p>
            <a:r>
              <a:rPr lang="en-US" baseline="0" dirty="0" smtClean="0"/>
              <a:t>We had an unscheduled AAAHC survey in the past year, and completed our 3 year AAAHC survey this past fall.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is often associated with structures or facilities.</a:t>
            </a:r>
          </a:p>
          <a:p>
            <a:r>
              <a:rPr lang="en-US" baseline="0" dirty="0" smtClean="0"/>
              <a:t>This was the first change that occurred after the main clinic was occupied in 1990.  It came about later in the 1990’s.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1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the second change that occurred since the clinic was constructed and occupied in 1990.</a:t>
            </a:r>
          </a:p>
          <a:p>
            <a:r>
              <a:rPr lang="en-US" baseline="0" dirty="0" smtClean="0"/>
              <a:t>It was occupied after 2011.</a:t>
            </a:r>
          </a:p>
          <a:p>
            <a:r>
              <a:rPr lang="en-US" baseline="0" dirty="0" smtClean="0"/>
              <a:t>But did make available space in the main clinic for renovation to increase exam rooms and make the pharmacy a larger size with an improved waiting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1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post “rescission” era which was about</a:t>
            </a:r>
            <a:r>
              <a:rPr lang="en-US" baseline="0" dirty="0" smtClean="0"/>
              <a:t> a $500k reduction to our operating budget.</a:t>
            </a:r>
          </a:p>
          <a:p>
            <a:r>
              <a:rPr lang="en-US" baseline="0" dirty="0" smtClean="0"/>
              <a:t>Enrollment of patients was forecasted to positively impact our budget with WA State expanding Medicaid…..the “Ed Fox model”.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0A02-D819-448E-8BCA-1DD395A4E0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74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Laura Kluever… she</a:t>
            </a:r>
            <a:r>
              <a:rPr lang="en-US" baseline="0" dirty="0" smtClean="0"/>
              <a:t> was named the “Top Tribal Assister” in the State of Washington for her work in enrolling patients using the </a:t>
            </a:r>
            <a:r>
              <a:rPr lang="en-US" baseline="0" dirty="0" err="1" smtClean="0"/>
              <a:t>Healthplanfinder</a:t>
            </a:r>
            <a:r>
              <a:rPr lang="en-US" baseline="0" dirty="0" smtClean="0"/>
              <a:t> and paper.</a:t>
            </a:r>
          </a:p>
          <a:p>
            <a:r>
              <a:rPr lang="en-US" baseline="0" dirty="0" smtClean="0"/>
              <a:t>The business office was aggressive in their efforts to enroll patients.</a:t>
            </a:r>
          </a:p>
          <a:p>
            <a:r>
              <a:rPr lang="en-US" baseline="0" dirty="0" smtClean="0"/>
              <a:t>This was contagious to other departments that quickly learned to refer patients to our benefit coordinators:  Medical, Dental, PHN, Pharmacy, and PRC.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0A02-D819-448E-8BCA-1DD395A4E0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7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a few shots of the staff that help to deliver the work from registering</a:t>
            </a:r>
            <a:r>
              <a:rPr lang="en-US" baseline="0" dirty="0" smtClean="0"/>
              <a:t> a patient, enrolling a patient, and finishing the revenue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3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recent quality improvement project presented by our Business</a:t>
            </a:r>
            <a:r>
              <a:rPr lang="en-US" baseline="0" dirty="0" smtClean="0"/>
              <a:t> Office provided these key items.</a:t>
            </a:r>
          </a:p>
          <a:p>
            <a:r>
              <a:rPr lang="en-US" baseline="0" dirty="0" smtClean="0"/>
              <a:t>BOM uses the CEMU Report in the I.H.S. RPMS Billing Package.  It captures all ages of uninsured patients.  They want to see how to get the other 17%.</a:t>
            </a:r>
          </a:p>
          <a:p>
            <a:r>
              <a:rPr lang="en-US" baseline="0" dirty="0" smtClean="0"/>
              <a:t>Collected revenue has exceeded $10M in the past (2) fiscal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3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Patients with coverage increased:  2016 had 14,221 of 16,978 registered patients with coverage.</a:t>
            </a:r>
          </a:p>
          <a:p>
            <a:r>
              <a:rPr lang="en-US" baseline="0" dirty="0" smtClean="0"/>
              <a:t>BOM uses the CEMU Report in the I.H.S. RPMS Billing Package.  It captures all ages of uninsured patients.  They want to see how to get the other 17%.</a:t>
            </a:r>
          </a:p>
          <a:p>
            <a:r>
              <a:rPr lang="en-US" baseline="0" dirty="0" smtClean="0"/>
              <a:t>Collected revenue has exceeded $10M in the past (2) fiscal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3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Collected</a:t>
            </a:r>
            <a:r>
              <a:rPr lang="en-US" baseline="0" dirty="0" smtClean="0"/>
              <a:t> revenue has enabled us to recover from past budget impacts, make changes in staffing, equipment, facility, and planning.</a:t>
            </a:r>
          </a:p>
          <a:p>
            <a:r>
              <a:rPr lang="en-US" baseline="0" dirty="0" smtClean="0"/>
              <a:t>Historically hovered around $5.5 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48A6-E117-4BFA-8DAD-52F48C1239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6E9E57-450E-422F-A5CF-731138772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6E9E57-450E-422F-A5CF-731138772EF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70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6E9E57-450E-422F-A5CF-731138772EF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80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393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95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6E9E57-450E-422F-A5CF-731138772EF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91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45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03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6E9E57-450E-422F-A5CF-731138772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389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30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7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6E9E57-450E-422F-A5CF-731138772E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57D-4737-4A1B-8665-1B12A99E76E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9E57-450E-422F-A5CF-731138772EF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41057D-4737-4A1B-8665-1B12A99E76E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6E9E57-450E-422F-A5CF-731138772E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41057D-4737-4A1B-8665-1B12A99E76E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6E9E57-450E-422F-A5CF-731138772EF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5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2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Npaihb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Report</a:t>
            </a:r>
            <a:b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Yakama Service Unit 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10200"/>
            <a:ext cx="2133600" cy="914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Jay M. Sampson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Executive Officer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19, 2016</a:t>
            </a:r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3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116" y="134112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COLLECTIONS</a:t>
            </a:r>
          </a:p>
          <a:p>
            <a:pPr marL="0" indent="0"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081668"/>
              </p:ext>
            </p:extLst>
          </p:nvPr>
        </p:nvGraphicFramePr>
        <p:xfrm>
          <a:off x="381000" y="1981200"/>
          <a:ext cx="8610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761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SPECIFIC POSITIONS</a:t>
            </a:r>
          </a:p>
          <a:p>
            <a:pPr marL="0" indent="0"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Pediatrician</a:t>
            </a:r>
          </a:p>
          <a:p>
            <a:pPr marL="0" indent="0"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Dentist</a:t>
            </a:r>
          </a:p>
          <a:p>
            <a:pPr marL="0" indent="0"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Needs Public Health Nurse</a:t>
            </a:r>
          </a:p>
          <a:p>
            <a:pPr marL="0" indent="0" algn="ctr">
              <a:buNone/>
            </a:pP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2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Staff Changes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Pharmacy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Technician (Point of Sale)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Patient Registration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Coder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Custodian</a:t>
            </a:r>
          </a:p>
          <a:p>
            <a:pPr marL="0" indent="0"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plan for working within current facility.</a:t>
            </a:r>
          </a:p>
          <a:p>
            <a:pPr marL="0" indent="0" algn="ctr">
              <a:buNone/>
            </a:pP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9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CHANGE</a:t>
            </a:r>
          </a:p>
          <a:p>
            <a:pPr marL="0" indent="0"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</a:p>
          <a:p>
            <a:pPr marL="0" indent="0"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9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664" y="1552135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Analyzer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0"/>
            <a:ext cx="5420751" cy="40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133600"/>
            <a:ext cx="6171566" cy="30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680" y="1036321"/>
            <a:ext cx="8686800" cy="60959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4E3B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Facility changes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3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680" y="1036321"/>
            <a:ext cx="8686800" cy="60959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4E3B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Facility changes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6217" y="2209800"/>
            <a:ext cx="6171566" cy="412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680" y="1036321"/>
            <a:ext cx="8686800" cy="60959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4E3B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Facility changes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U:\CEO (2012)\00 Bd Mtg PPT\PT conceptual layou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0" y="2057400"/>
            <a:ext cx="8668960" cy="42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664" y="1295401"/>
            <a:ext cx="8686800" cy="60959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4E3B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 FOR IMPROVEMENT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74838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(6) additional exam rooms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capability for bariatric equipment needs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isolation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in event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outbreak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other need.</a:t>
            </a: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patient panel size for each medical team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access for patients to primary care services.</a:t>
            </a:r>
          </a:p>
        </p:txBody>
      </p:sp>
    </p:spTree>
    <p:extLst>
      <p:ext uri="{BB962C8B-B14F-4D97-AF65-F5344CB8AC3E}">
        <p14:creationId xmlns:p14="http://schemas.microsoft.com/office/powerpoint/2010/main" val="31703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664" y="1295401"/>
            <a:ext cx="8686800" cy="60959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4E3B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2860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Continue to improve access for services.</a:t>
            </a:r>
          </a:p>
          <a:p>
            <a:pPr lvl="0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Facility:  separate, larger, more efficient layout.</a:t>
            </a:r>
          </a:p>
          <a:p>
            <a:pPr lvl="0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facility makes available space in clinic to evaluate: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Optometry Department expansion,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Renovate space for increasing nurses for medical teams,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Renovate space to address referral needs.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with Tribal programs on possible alternate building location.</a:t>
            </a:r>
          </a:p>
        </p:txBody>
      </p:sp>
    </p:spTree>
    <p:extLst>
      <p:ext uri="{BB962C8B-B14F-4D97-AF65-F5344CB8AC3E}">
        <p14:creationId xmlns:p14="http://schemas.microsoft.com/office/powerpoint/2010/main" val="28721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3657600"/>
          </a:xfrm>
        </p:spPr>
        <p:txBody>
          <a:bodyPr>
            <a:normAutofit/>
          </a:bodyPr>
          <a:lstStyle/>
          <a:p>
            <a:pPr algn="ctr"/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4100" y="5638800"/>
            <a:ext cx="52959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Yakama Indian Health Center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</a:t>
            </a:r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752600"/>
            <a:ext cx="777240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7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664" y="1295401"/>
            <a:ext cx="8686800" cy="60959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4E3B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PICTURE Of FUTURE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286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828800"/>
            <a:ext cx="6400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0400" y="6174649"/>
            <a:ext cx="5625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Dental Clinic – White Swan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4724400" cy="2057399"/>
          </a:xfrm>
        </p:spPr>
        <p:txBody>
          <a:bodyPr>
            <a:normAutofit/>
          </a:bodyPr>
          <a:lstStyle/>
          <a:p>
            <a:pPr algn="ctr"/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5943600"/>
            <a:ext cx="4267200" cy="457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Building</a:t>
            </a:r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905000"/>
            <a:ext cx="6477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1"/>
            <a:ext cx="5562600" cy="129540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Quality Improvement  timeline</a:t>
            </a:r>
            <a:endParaRPr lang="en-US" sz="40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ext Placeholder 2"/>
          <p:cNvSpPr txBox="1">
            <a:spLocks noGrp="1"/>
          </p:cNvSpPr>
          <p:nvPr>
            <p:ph idx="1"/>
          </p:nvPr>
        </p:nvSpPr>
        <p:spPr>
          <a:xfrm>
            <a:off x="228600" y="1752600"/>
            <a:ext cx="8686800" cy="4800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73152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5528" lvl="1" indent="0">
              <a:buClr>
                <a:schemeClr val="bg1">
                  <a:lumMod val="75000"/>
                  <a:lumOff val="25000"/>
                </a:schemeClr>
              </a:buClr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528" lvl="1" indent="0">
              <a:buClr>
                <a:schemeClr val="bg1">
                  <a:lumMod val="75000"/>
                  <a:lumOff val="25000"/>
                </a:schemeClr>
              </a:buClr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Affordable Care Act (ACA)</a:t>
            </a:r>
          </a:p>
          <a:p>
            <a:pPr marL="795528" lvl="1" indent="0">
              <a:buClr>
                <a:schemeClr val="bg1">
                  <a:lumMod val="75000"/>
                  <a:lumOff val="25000"/>
                </a:schemeClr>
              </a:buClr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528" lvl="1" indent="0">
              <a:buClr>
                <a:schemeClr val="bg1">
                  <a:lumMod val="75000"/>
                  <a:lumOff val="25000"/>
                </a:schemeClr>
              </a:buClr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.........Enrollment of Patients</a:t>
            </a:r>
          </a:p>
          <a:p>
            <a:pPr marL="795528" lvl="1" indent="0">
              <a:buClr>
                <a:schemeClr val="bg1">
                  <a:lumMod val="75000"/>
                  <a:lumOff val="25000"/>
                </a:schemeClr>
              </a:buClr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528" lvl="1" indent="0">
              <a:buClr>
                <a:schemeClr val="bg1">
                  <a:lumMod val="75000"/>
                  <a:lumOff val="25000"/>
                </a:schemeClr>
              </a:buClr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…………Budget impact</a:t>
            </a:r>
          </a:p>
          <a:p>
            <a:pPr marL="795528" lvl="1" indent="0">
              <a:buClr>
                <a:schemeClr val="bg1">
                  <a:lumMod val="75000"/>
                  <a:lumOff val="25000"/>
                </a:schemeClr>
              </a:buClr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528" lvl="1" indent="0">
              <a:buClr>
                <a:schemeClr val="bg1">
                  <a:lumMod val="75000"/>
                  <a:lumOff val="25000"/>
                </a:schemeClr>
              </a:buClr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………….…Address Needs to Improve Care</a:t>
            </a:r>
          </a:p>
          <a:p>
            <a:pPr marL="795528" lvl="1" indent="0">
              <a:buClr>
                <a:schemeClr val="bg1">
                  <a:lumMod val="75000"/>
                  <a:lumOff val="25000"/>
                </a:schemeClr>
              </a:buClr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528" lvl="1" indent="0">
              <a:buClr>
                <a:schemeClr val="bg1">
                  <a:lumMod val="75000"/>
                  <a:lumOff val="25000"/>
                </a:schemeClr>
              </a:buClr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..………………..Planning Activities</a:t>
            </a:r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605"/>
            <a:ext cx="1234440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745"/>
            <a:ext cx="1355960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7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38199"/>
            <a:ext cx="5562600" cy="838201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enrolling patients</a:t>
            </a:r>
            <a:endParaRPr lang="en-US" sz="4000" b="1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9800"/>
            <a:ext cx="3352800" cy="4114800"/>
          </a:xfrm>
          <a:prstGeom prst="rect">
            <a:avLst/>
          </a:prstGeom>
        </p:spPr>
      </p:pic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605"/>
            <a:ext cx="1234440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745"/>
            <a:ext cx="1355960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5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4592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Business office processes</a:t>
            </a:r>
            <a:endParaRPr lang="en-US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2514600" cy="3352800"/>
          </a:xfrm>
        </p:spPr>
      </p:pic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14600"/>
            <a:ext cx="2533650" cy="3378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32184"/>
            <a:ext cx="2507273" cy="3343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210" y="5904522"/>
            <a:ext cx="2685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Biller and POS Biller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Working on Patient who have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new Medicaid Coverage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5996854"/>
            <a:ext cx="1976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A/R Techs training a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Pathways Employee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5935611"/>
            <a:ext cx="272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Patient Registration working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With the Benefits Coordinator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On caseloads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73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83% of Active Patients have healthcare coverage.</a:t>
            </a:r>
          </a:p>
          <a:p>
            <a:pPr marL="0" indent="0" algn="ctr"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eimbursement revenue has exceeded $10 million.</a:t>
            </a: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7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14782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62664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836203"/>
              </p:ext>
            </p:extLst>
          </p:nvPr>
        </p:nvGraphicFramePr>
        <p:xfrm>
          <a:off x="533400" y="1645920"/>
          <a:ext cx="8229600" cy="513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838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522</TotalTime>
  <Words>1214</Words>
  <Application>Microsoft Office PowerPoint</Application>
  <PresentationFormat>On-screen Show (4:3)</PresentationFormat>
  <Paragraphs>145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Trek</vt:lpstr>
      <vt:lpstr>1_Trek</vt:lpstr>
      <vt:lpstr>Npaihb - Report Yakama Service Unit </vt:lpstr>
      <vt:lpstr>PowerPoint Presentation</vt:lpstr>
      <vt:lpstr>PowerPoint Presentation</vt:lpstr>
      <vt:lpstr>PowerPoint Presentation</vt:lpstr>
      <vt:lpstr>Quality Improvement  timeline</vt:lpstr>
      <vt:lpstr> enrolling patients</vt:lpstr>
      <vt:lpstr>Business office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Gc Analyzer</vt:lpstr>
      <vt:lpstr>Facility changes</vt:lpstr>
      <vt:lpstr>Facility changes</vt:lpstr>
      <vt:lpstr>Facility changes</vt:lpstr>
      <vt:lpstr>Change FOR IMPROVEMENT</vt:lpstr>
      <vt:lpstr>PLanning</vt:lpstr>
      <vt:lpstr>PICTURE Of FUTURE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Governing Board Report October 6, 2016 Yakama Service Unit</dc:title>
  <dc:creator>shill</dc:creator>
  <cp:lastModifiedBy>Lisa Griggs</cp:lastModifiedBy>
  <cp:revision>34</cp:revision>
  <dcterms:created xsi:type="dcterms:W3CDTF">2016-10-05T19:33:22Z</dcterms:created>
  <dcterms:modified xsi:type="dcterms:W3CDTF">2016-10-18T20:39:37Z</dcterms:modified>
</cp:coreProperties>
</file>