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jpg" ContentType="image/jpe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png" ContentType="image/png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Default Extension="jpeg" ContentType="image/jpeg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5" r:id="rId7"/>
    <p:sldId id="266" r:id="rId8"/>
    <p:sldId id="267" r:id="rId9"/>
    <p:sldId id="260" r:id="rId10"/>
    <p:sldId id="261" r:id="rId11"/>
    <p:sldId id="262" r:id="rId12"/>
    <p:sldId id="268" r:id="rId13"/>
    <p:sldId id="269" r:id="rId14"/>
    <p:sldId id="270" r:id="rId15"/>
    <p:sldId id="271" r:id="rId16"/>
    <p:sldId id="277" r:id="rId17"/>
    <p:sldId id="272" r:id="rId18"/>
    <p:sldId id="273" r:id="rId19"/>
    <p:sldId id="274" r:id="rId20"/>
    <p:sldId id="275" r:id="rId21"/>
    <p:sldId id="288" r:id="rId22"/>
    <p:sldId id="289" r:id="rId23"/>
    <p:sldId id="276" r:id="rId24"/>
    <p:sldId id="280" r:id="rId25"/>
    <p:sldId id="278" r:id="rId26"/>
    <p:sldId id="279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9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8" Type="http://schemas.openxmlformats.org/officeDocument/2006/relationships/slide" Target="slides/slide7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3" Type="http://schemas.openxmlformats.org/officeDocument/2006/relationships/slide" Target="slides/slide2.xml"/><Relationship Id="rId42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98CC-844B-441F-BD45-7E1321658027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2FFF-2866-4736-82FD-0CFD8BFA1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881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98CC-844B-441F-BD45-7E1321658027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2FFF-2866-4736-82FD-0CFD8BFA1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98CC-844B-441F-BD45-7E1321658027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2FFF-2866-4736-82FD-0CFD8BFA1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71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98CC-844B-441F-BD45-7E1321658027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2FFF-2866-4736-82FD-0CFD8BFA1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183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98CC-844B-441F-BD45-7E1321658027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2FFF-2866-4736-82FD-0CFD8BFA1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69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98CC-844B-441F-BD45-7E1321658027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2FFF-2866-4736-82FD-0CFD8BFA1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56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98CC-844B-441F-BD45-7E1321658027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2FFF-2866-4736-82FD-0CFD8BFA1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274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98CC-844B-441F-BD45-7E1321658027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2FFF-2866-4736-82FD-0CFD8BFA1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3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98CC-844B-441F-BD45-7E1321658027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2FFF-2866-4736-82FD-0CFD8BFA1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66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98CC-844B-441F-BD45-7E1321658027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2FFF-2866-4736-82FD-0CFD8BFA1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592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98CC-844B-441F-BD45-7E1321658027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2FFF-2866-4736-82FD-0CFD8BFA1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4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598CC-844B-441F-BD45-7E1321658027}" type="datetimeFigureOut">
              <a:rPr lang="en-US" smtClean="0"/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2FFF-2866-4736-82FD-0CFD8BFA1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6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Reports and the EHR Reports Tab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CDR Katie Johnson, Pharm D</a:t>
            </a:r>
          </a:p>
          <a:p>
            <a:r>
              <a:rPr lang="en-US" dirty="0" smtClean="0"/>
              <a:t>NPAIHB Integrated Care Coordinator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929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All types of documents</a:t>
            </a:r>
          </a:p>
          <a:p>
            <a:pPr marL="457200" lvl="1" indent="0">
              <a:buNone/>
            </a:pPr>
            <a:r>
              <a:rPr lang="en-US" dirty="0" smtClean="0"/>
              <a:t>Select CLINICAL DOCUMENTS Type(s): Progress Notes// ?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1    Progress Notes                       7    Advance Directive   </a:t>
            </a:r>
          </a:p>
          <a:p>
            <a:pPr marL="971550" lvl="1" indent="-514350">
              <a:buAutoNum type="arabicPlain" startAt="2"/>
            </a:pPr>
            <a:r>
              <a:rPr lang="en-US" dirty="0" smtClean="0"/>
              <a:t>Addendum                              8    Tier II</a:t>
            </a:r>
          </a:p>
          <a:p>
            <a:pPr marL="971550" lvl="1" indent="-514350">
              <a:buAutoNum type="arabicPlain" startAt="2"/>
            </a:pPr>
            <a:r>
              <a:rPr lang="en-US" dirty="0" smtClean="0"/>
              <a:t>Discharge Summaries           9   Surgical Reports</a:t>
            </a:r>
          </a:p>
          <a:p>
            <a:pPr marL="971550" lvl="1" indent="-514350">
              <a:buAutoNum type="arabicPlain" startAt="4"/>
            </a:pPr>
            <a:r>
              <a:rPr lang="en-US" dirty="0" smtClean="0"/>
              <a:t>Clinical Procedures  </a:t>
            </a:r>
          </a:p>
          <a:p>
            <a:pPr marL="971550" lvl="1" indent="-514350">
              <a:buAutoNum type="arabicPlain" startAt="4"/>
            </a:pPr>
            <a:r>
              <a:rPr lang="en-US" dirty="0" smtClean="0"/>
              <a:t>Laboratory Reports   </a:t>
            </a:r>
          </a:p>
          <a:p>
            <a:pPr marL="971550" lvl="1" indent="-514350">
              <a:buAutoNum type="arabicPlain" startAt="4"/>
            </a:pPr>
            <a:r>
              <a:rPr lang="en-US" dirty="0" smtClean="0"/>
              <a:t>Tier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806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Categories:</a:t>
            </a:r>
          </a:p>
          <a:p>
            <a:pPr marL="457200" indent="-457200">
              <a:buAutoNum type="arabicPlain"/>
            </a:pPr>
            <a:r>
              <a:rPr lang="en-US" sz="2400" dirty="0" smtClean="0"/>
              <a:t>All Categories             6    Patient                   11 Transcriptionist</a:t>
            </a:r>
          </a:p>
          <a:p>
            <a:pPr marL="457200" indent="-457200">
              <a:buAutoNum type="arabicPlain" startAt="2"/>
            </a:pPr>
            <a:r>
              <a:rPr lang="en-US" sz="2400" dirty="0" smtClean="0"/>
              <a:t>Author                         7    Problem             12 Treating Specialty</a:t>
            </a:r>
          </a:p>
          <a:p>
            <a:pPr marL="0" indent="0">
              <a:buNone/>
            </a:pPr>
            <a:r>
              <a:rPr lang="en-US" sz="2400" dirty="0" smtClean="0"/>
              <a:t>3    Division                        8    Service                   13 Visit</a:t>
            </a:r>
          </a:p>
          <a:p>
            <a:pPr marL="457200" indent="-457200">
              <a:buAutoNum type="arabicPlain" startAt="4"/>
            </a:pPr>
            <a:r>
              <a:rPr lang="en-US" sz="2400" dirty="0" smtClean="0"/>
              <a:t>Expected Cosigner     9    Subject</a:t>
            </a:r>
          </a:p>
          <a:p>
            <a:pPr marL="457200" indent="-457200">
              <a:buAutoNum type="arabicPlain" startAt="5"/>
            </a:pPr>
            <a:r>
              <a:rPr lang="en-US" sz="2400" dirty="0" smtClean="0"/>
              <a:t>Hospital Location        10   Title</a:t>
            </a:r>
          </a:p>
          <a:p>
            <a:pPr marL="457200" indent="-457200">
              <a:buAutoNum type="arabicPlain" startAt="5"/>
            </a:pPr>
            <a:endParaRPr lang="en-US" sz="2400" dirty="0"/>
          </a:p>
          <a:p>
            <a:r>
              <a:rPr lang="en-US" sz="2400" dirty="0" smtClean="0"/>
              <a:t>And Date Range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37291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UNS    Unsigned/</a:t>
            </a:r>
            <a:r>
              <a:rPr lang="en-US" dirty="0" err="1" smtClean="0"/>
              <a:t>Uncosigned</a:t>
            </a:r>
            <a:r>
              <a:rPr lang="en-US" dirty="0" smtClean="0"/>
              <a:t>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Start Entry Date: T-30  (JAN 13, 2014)</a:t>
            </a:r>
          </a:p>
          <a:p>
            <a:pPr marL="0" indent="0">
              <a:buNone/>
            </a:pPr>
            <a:r>
              <a:rPr lang="en-US" dirty="0" smtClean="0"/>
              <a:t>Ending Entry Date: T  (FEB 13, 2014)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Select service: ALL//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Select one of the following: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F         FULL</a:t>
            </a:r>
          </a:p>
          <a:p>
            <a:pPr marL="0" indent="0">
              <a:buNone/>
            </a:pPr>
            <a:r>
              <a:rPr lang="en-US" dirty="0" smtClean="0"/>
              <a:t>          S         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722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Alerts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 word on Alerts and Notifications</a:t>
            </a:r>
          </a:p>
          <a:p>
            <a:pPr lvl="1"/>
            <a:r>
              <a:rPr lang="en-US" dirty="0" smtClean="0"/>
              <a:t>All Notifications are Alerts, but not all Alerts are Notifications</a:t>
            </a:r>
          </a:p>
          <a:p>
            <a:pPr lvl="1"/>
            <a:r>
              <a:rPr lang="en-US" dirty="0" smtClean="0"/>
              <a:t>Various reports available to track how well users are managing their notifications</a:t>
            </a:r>
          </a:p>
          <a:p>
            <a:pPr lvl="1"/>
            <a:r>
              <a:rPr lang="en-US" dirty="0" smtClean="0"/>
              <a:t>It is possible to track down the details of a notification such as when it first displayed to a user and when it was deleted</a:t>
            </a:r>
          </a:p>
          <a:p>
            <a:pPr lvl="2"/>
            <a:r>
              <a:rPr lang="en-US" dirty="0" smtClean="0"/>
              <a:t>However, those “scheduled” notifications that you can send to yourself or other users can’t be tracked like Alerts can.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088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VUA    View a User's Alerts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Using this menu option, you can simply view the CURRENT alerts a user is seeing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One user at a time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For a broader picture, use the menu on the next slide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996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ALRT   Report Menu for Alerts 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       Critical Alerts Count Report</a:t>
            </a:r>
          </a:p>
          <a:p>
            <a:pPr marL="0" indent="0">
              <a:buNone/>
            </a:pPr>
            <a:r>
              <a:rPr lang="en-US" dirty="0" smtClean="0"/>
              <a:t>          List Alerts for a user from a specified date</a:t>
            </a:r>
          </a:p>
          <a:p>
            <a:pPr marL="0" indent="0">
              <a:buNone/>
            </a:pPr>
            <a:r>
              <a:rPr lang="en-US" dirty="0" smtClean="0"/>
              <a:t>          Patient Alert List for specified date</a:t>
            </a:r>
          </a:p>
          <a:p>
            <a:pPr marL="0" indent="0">
              <a:buNone/>
            </a:pPr>
            <a:r>
              <a:rPr lang="en-US" dirty="0" smtClean="0"/>
              <a:t>          User Alerts Count Report</a:t>
            </a:r>
          </a:p>
          <a:p>
            <a:pPr marL="0" indent="0">
              <a:buNone/>
            </a:pPr>
            <a:r>
              <a:rPr lang="en-US" dirty="0" smtClean="0"/>
              <a:t>          View data for Alert Tracking file entry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515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 Menu For Alerts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menu is ‘read-only</a:t>
            </a:r>
            <a:r>
              <a:rPr lang="en-US" dirty="0"/>
              <a:t>’ and so is safe to deploy to end </a:t>
            </a:r>
            <a:r>
              <a:rPr lang="en-US" dirty="0" smtClean="0"/>
              <a:t>users</a:t>
            </a:r>
          </a:p>
          <a:p>
            <a:r>
              <a:rPr lang="en-US" dirty="0" smtClean="0"/>
              <a:t>It is called [XQAL </a:t>
            </a:r>
            <a:r>
              <a:rPr lang="en-US" dirty="0"/>
              <a:t>REPORTS MENU</a:t>
            </a:r>
            <a:r>
              <a:rPr lang="en-US" dirty="0" smtClean="0"/>
              <a:t>] </a:t>
            </a:r>
            <a:r>
              <a:rPr lang="en-US" dirty="0"/>
              <a:t>and I like to ask that it have the </a:t>
            </a:r>
            <a:endParaRPr lang="en-US" dirty="0" smtClean="0"/>
          </a:p>
          <a:p>
            <a:pPr lvl="1"/>
            <a:r>
              <a:rPr lang="en-US" dirty="0" smtClean="0"/>
              <a:t>A good mnemonic is ALR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073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View data for Alert Tracking file entry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A little bit more on this one…</a:t>
            </a:r>
          </a:p>
          <a:p>
            <a:pPr marL="0" indent="0">
              <a:buNone/>
            </a:pPr>
            <a:r>
              <a:rPr lang="en-US" dirty="0" smtClean="0"/>
              <a:t>Select Report Menu for Alerts Option: VIEW data for Alert Tracking file entry</a:t>
            </a:r>
          </a:p>
          <a:p>
            <a:pPr marL="0" indent="0">
              <a:buNone/>
            </a:pPr>
            <a:r>
              <a:rPr lang="en-US" dirty="0" smtClean="0"/>
              <a:t>Internal Entry number in Alert Tracking File:  (186252-197449): 186252</a:t>
            </a:r>
          </a:p>
          <a:p>
            <a:pPr marL="0" indent="0">
              <a:buNone/>
            </a:pPr>
            <a:r>
              <a:rPr lang="en-US" dirty="0" smtClean="0"/>
              <a:t>Another Internal Entry number in Alert Tracking File:  (186252-197449):</a:t>
            </a:r>
          </a:p>
          <a:p>
            <a:pPr marL="0" indent="0">
              <a:buNone/>
            </a:pPr>
            <a:r>
              <a:rPr lang="en-US" dirty="0" smtClean="0"/>
              <a:t>DEVICE: HOME//   VT    Right Margin: 80//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NUMBER: 186252                          NAME: OR,24989,57;1723;3080415.113438</a:t>
            </a:r>
          </a:p>
          <a:p>
            <a:pPr marL="0" indent="0">
              <a:buNone/>
            </a:pPr>
            <a:r>
              <a:rPr lang="en-US" dirty="0" smtClean="0"/>
              <a:t>  DATE CREATED: APR 15, 2008@11:34:38   PKG ID: OR,57</a:t>
            </a:r>
          </a:p>
          <a:p>
            <a:pPr marL="0" indent="0">
              <a:buNone/>
            </a:pPr>
            <a:r>
              <a:rPr lang="en-US" dirty="0" smtClean="0"/>
              <a:t>  PATIENT: </a:t>
            </a:r>
            <a:r>
              <a:rPr lang="en-US" dirty="0" err="1" smtClean="0"/>
              <a:t>DEMO,Patient</a:t>
            </a:r>
            <a:r>
              <a:rPr lang="en-US" dirty="0" smtClean="0"/>
              <a:t> Boy      GENERATED BY: USER,BSTUDENT</a:t>
            </a:r>
          </a:p>
          <a:p>
            <a:pPr marL="0" indent="0">
              <a:buNone/>
            </a:pPr>
            <a:r>
              <a:rPr lang="en-US" dirty="0" smtClean="0"/>
              <a:t>  GENERATED WHILE QUEUED: YES           RETENTION DATE: MAR 28, 2083</a:t>
            </a:r>
          </a:p>
          <a:p>
            <a:pPr marL="0" indent="0">
              <a:buNone/>
            </a:pPr>
            <a:r>
              <a:rPr lang="en-US" dirty="0" smtClean="0"/>
              <a:t>  DISPLAY TEXT: DEMO,PAT (A1468): Critical labs - [CBC]</a:t>
            </a:r>
          </a:p>
          <a:p>
            <a:pPr marL="0" indent="0">
              <a:buNone/>
            </a:pPr>
            <a:r>
              <a:rPr lang="en-US" dirty="0" smtClean="0"/>
              <a:t>  ROUTINE TAG: RPTLAB                   ROUTINE FOR PROCESSING: ORB3FUP2</a:t>
            </a:r>
          </a:p>
          <a:p>
            <a:pPr marL="0" indent="0">
              <a:buNone/>
            </a:pPr>
            <a:r>
              <a:rPr lang="en-US" dirty="0" smtClean="0"/>
              <a:t>  DATA FOR PROCESSING: 405719@OR|40491;3080415;2;CH;6919583.886666@LRCH</a:t>
            </a:r>
          </a:p>
          <a:p>
            <a:pPr marL="0" indent="0">
              <a:buNone/>
            </a:pPr>
            <a:r>
              <a:rPr lang="en-US" dirty="0" smtClean="0"/>
              <a:t>RECIPIENT: MOSELY,ELVIRA                AUTO DELETED: MAY 07, 2008@09:32:55</a:t>
            </a:r>
          </a:p>
          <a:p>
            <a:pPr marL="0" indent="0">
              <a:buNone/>
            </a:pPr>
            <a:r>
              <a:rPr lang="en-US" dirty="0" smtClean="0"/>
              <a:t>RECIPIENT TYPE: INITIAL RECIPIENT       ALERT DATE/TIME: APR 15, 2008@11:34:38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15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Use Alert Tracking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First, find the IEN of the alert in question</a:t>
            </a:r>
          </a:p>
          <a:p>
            <a:pPr lvl="1"/>
            <a:r>
              <a:rPr lang="en-US" dirty="0" smtClean="0"/>
              <a:t>Use the </a:t>
            </a:r>
            <a:r>
              <a:rPr lang="en-US" i="1" dirty="0" smtClean="0"/>
              <a:t>List Alerts for user </a:t>
            </a:r>
            <a:r>
              <a:rPr lang="en-US" dirty="0" smtClean="0"/>
              <a:t>or </a:t>
            </a:r>
            <a:r>
              <a:rPr lang="en-US" i="1" dirty="0" smtClean="0"/>
              <a:t>Patient Alert List</a:t>
            </a:r>
            <a:r>
              <a:rPr lang="en-US" dirty="0" smtClean="0"/>
              <a:t> menu options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Selected Alerts for User GOSNEY,KIMI (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DFN=1888)for 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dates Jan 01, 2014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through Feb 11, 2014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Selected alerts containing: 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LAB</a:t>
            </a:r>
            <a:endParaRPr lang="en-US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DEMO,PATI (D9999): Labs resulted - [CALCIUM]</a:t>
            </a:r>
          </a:p>
          <a:p>
            <a:pPr marL="457200" lvl="1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01/06/2014@12:25:51 [ROU]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ien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=193320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29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View </a:t>
            </a:r>
            <a:r>
              <a:rPr lang="en-US" dirty="0"/>
              <a:t>Data for Alert Tracking file </a:t>
            </a:r>
            <a:r>
              <a:rPr lang="en-US" dirty="0" smtClean="0"/>
              <a:t>entry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5900" dirty="0" smtClean="0"/>
              <a:t>Use that IEN you just found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NUMBER</a:t>
            </a:r>
            <a:r>
              <a:rPr lang="en-US" dirty="0"/>
              <a:t>: </a:t>
            </a:r>
            <a:r>
              <a:rPr lang="en-US" b="1" dirty="0"/>
              <a:t>193320  </a:t>
            </a:r>
            <a:r>
              <a:rPr lang="en-US" dirty="0"/>
              <a:t>                        NAME: OR,25141,3;1888;3140106.122551</a:t>
            </a:r>
          </a:p>
          <a:p>
            <a:pPr marL="457200" lvl="1" indent="0">
              <a:buNone/>
            </a:pPr>
            <a:r>
              <a:rPr lang="en-US" dirty="0"/>
              <a:t>  DATE CREATED: JAN 06, 2014@12:25:51   PKG ID: OR,3</a:t>
            </a:r>
          </a:p>
          <a:p>
            <a:pPr marL="457200" lvl="1" indent="0">
              <a:buNone/>
            </a:pPr>
            <a:r>
              <a:rPr lang="en-US" dirty="0"/>
              <a:t>  PATIENT: DEMO,PATIENT WILLIAM         GENERATED BY: GOSNEY,KIMI</a:t>
            </a:r>
          </a:p>
          <a:p>
            <a:pPr marL="457200" lvl="1" indent="0">
              <a:buNone/>
            </a:pPr>
            <a:r>
              <a:rPr lang="en-US" dirty="0"/>
              <a:t>  GENERATED WHILE QUEUED: YES           RETENTION DATE: JAN 06, 2015</a:t>
            </a:r>
          </a:p>
          <a:p>
            <a:pPr marL="457200" lvl="1" indent="0">
              <a:buNone/>
            </a:pPr>
            <a:r>
              <a:rPr lang="en-US" dirty="0"/>
              <a:t>  DISPLAY TEXT: DEMO,PATI (D9999): Labs resulted - [CALCIUM]</a:t>
            </a:r>
          </a:p>
          <a:p>
            <a:pPr marL="457200" lvl="1" indent="0">
              <a:buNone/>
            </a:pPr>
            <a:r>
              <a:rPr lang="en-US" dirty="0"/>
              <a:t>  ROUTINE TAG: RPTLAB                   ROUTINE FOR PROCESSING: ORB3FUP2</a:t>
            </a:r>
          </a:p>
          <a:p>
            <a:pPr marL="457200" lvl="1" indent="0">
              <a:buNone/>
            </a:pPr>
            <a:r>
              <a:rPr lang="en-US" dirty="0"/>
              <a:t>  DATA FOR PROCESSING: 406877@OR|62637;3131212;10;CH;6859892.877473@LRCH</a:t>
            </a:r>
          </a:p>
          <a:p>
            <a:pPr marL="457200" lvl="1" indent="0">
              <a:buNone/>
            </a:pPr>
            <a:r>
              <a:rPr lang="en-US" dirty="0"/>
              <a:t>RECIPIENT: GOSNEY,KIMI</a:t>
            </a:r>
          </a:p>
          <a:p>
            <a:pPr marL="457200" lvl="1" indent="0">
              <a:buNone/>
            </a:pPr>
            <a:r>
              <a:rPr lang="en-US" dirty="0"/>
              <a:t>  ALERT FIRST DISPLAYED: JAN 06, 2014@12:27:41</a:t>
            </a:r>
          </a:p>
          <a:p>
            <a:pPr marL="457200" lvl="1" indent="0">
              <a:buNone/>
            </a:pPr>
            <a:r>
              <a:rPr lang="en-US" dirty="0"/>
              <a:t>  PROCESSED ALERT: FEB 11, 2014@09:42:04</a:t>
            </a:r>
          </a:p>
          <a:p>
            <a:pPr marL="457200" lvl="1" indent="0">
              <a:buNone/>
            </a:pPr>
            <a:r>
              <a:rPr lang="en-US" dirty="0"/>
              <a:t>  DELETED ON: FEB 11, 2014@09:42:04</a:t>
            </a:r>
          </a:p>
          <a:p>
            <a:pPr marL="457200" lvl="1" indent="0">
              <a:buNone/>
            </a:pPr>
            <a:r>
              <a:rPr lang="en-US" dirty="0"/>
              <a:t>RECIPIENT TYPE: INITIAL RECIPIENT-SURROGATE</a:t>
            </a:r>
          </a:p>
          <a:p>
            <a:pPr marL="457200" lvl="1" indent="0">
              <a:buNone/>
            </a:pPr>
            <a:r>
              <a:rPr lang="en-US" dirty="0"/>
              <a:t>  ACTING AS SURROGATE: YES              ALERT DATE/TIME: JAN 06, 2014@12:25:51</a:t>
            </a:r>
          </a:p>
          <a:p>
            <a:pPr marL="457200" lvl="1" indent="0">
              <a:buNone/>
            </a:pPr>
            <a:r>
              <a:rPr lang="en-US" dirty="0"/>
              <a:t>SURROGATE FOR: DOCTOR,GSTUDENT G</a:t>
            </a:r>
          </a:p>
          <a:p>
            <a:pPr marL="457200" lvl="1" indent="0">
              <a:buNone/>
            </a:pPr>
            <a:r>
              <a:rPr lang="en-US" dirty="0"/>
              <a:t>  DATE/TIME - SURROGATE FOR: JAN 06, 2014@12:25:51</a:t>
            </a:r>
          </a:p>
          <a:p>
            <a:pPr marL="457200" lvl="1" indent="0">
              <a:buNone/>
            </a:pPr>
            <a:r>
              <a:rPr lang="en-US" dirty="0"/>
              <a:t>RECIPIENT: DOCTOR,GSTUDENT G</a:t>
            </a:r>
          </a:p>
          <a:p>
            <a:pPr marL="457200" lvl="1" indent="0">
              <a:buNone/>
            </a:pPr>
            <a:r>
              <a:rPr lang="en-US" dirty="0"/>
              <a:t>RECIPIENT TYPE: INITIAL RECIPIENT       SENT TO SURROGATE: GOSNEY,KIMI</a:t>
            </a:r>
          </a:p>
          <a:p>
            <a:pPr marL="457200" lvl="1" indent="0">
              <a:buNone/>
            </a:pPr>
            <a:r>
              <a:rPr lang="en-US" dirty="0"/>
              <a:t>  ALERT DATE/TIME: JAN 06, 2014@12:25:51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3581400"/>
            <a:ext cx="6400800" cy="2286000"/>
          </a:xfrm>
          <a:prstGeom prst="rect">
            <a:avLst/>
          </a:prstGeom>
          <a:solidFill>
            <a:schemeClr val="tx1">
              <a:lumMod val="50000"/>
              <a:lumOff val="50000"/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04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Familiarize CACs with some of the available reports in RPMS that may help with common troubleshooting or requests from various departments in your clinic</a:t>
            </a:r>
          </a:p>
          <a:p>
            <a:r>
              <a:rPr lang="en-US" dirty="0" smtClean="0"/>
              <a:t>Explore EHR Reports Tab </a:t>
            </a:r>
          </a:p>
          <a:p>
            <a:r>
              <a:rPr lang="en-US" dirty="0" smtClean="0"/>
              <a:t>Learn how to add reports to the EHR Reports Tab</a:t>
            </a:r>
          </a:p>
          <a:p>
            <a:r>
              <a:rPr lang="en-US" dirty="0" err="1" smtClean="0"/>
              <a:t>Indentify</a:t>
            </a:r>
            <a:r>
              <a:rPr lang="en-US" dirty="0" smtClean="0"/>
              <a:t> some useful reports on EHR Reports Tab</a:t>
            </a:r>
          </a:p>
        </p:txBody>
      </p:sp>
    </p:spTree>
    <p:extLst>
      <p:ext uri="{BB962C8B-B14F-4D97-AF65-F5344CB8AC3E}">
        <p14:creationId xmlns:p14="http://schemas.microsoft.com/office/powerpoint/2010/main" val="37482528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 of file entry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Notice all the great information</a:t>
            </a:r>
          </a:p>
          <a:p>
            <a:r>
              <a:rPr lang="en-US" dirty="0" smtClean="0"/>
              <a:t>This can be invaluable when figuring out where an alert “disappeared” to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ALERT FIRST DISPLAYED: JAN 06, 2014@12:27:41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PROCESSED ALERT: FEB 11, 2014@09:42:04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DELETED ON: FEB 11, 2014@09:42:04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RECIPIENT TYPE: INITIAL RECIPIENT-SURROGATE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ACTING AS SURROGATE: YES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ALERT DATE/TIME: JAN 06, 2014@12:25:51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SURROGATE FOR: DOCTOR,GSTUDENT G</a:t>
            </a:r>
          </a:p>
          <a:p>
            <a:pPr marL="0" indent="0">
              <a:buNone/>
            </a:pP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DATE/TIME - SURROGATE FOR: JAN 06, 2014@12:25:51</a:t>
            </a:r>
          </a:p>
        </p:txBody>
      </p:sp>
    </p:spTree>
    <p:extLst>
      <p:ext uri="{BB962C8B-B14F-4D97-AF65-F5344CB8AC3E}">
        <p14:creationId xmlns:p14="http://schemas.microsoft.com/office/powerpoint/2010/main" val="2586268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Retention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Note: You can set the retention time for EACH individual notification</a:t>
            </a:r>
          </a:p>
          <a:p>
            <a:r>
              <a:rPr lang="en-US" dirty="0" smtClean="0"/>
              <a:t>For most, 30 days is sufficient</a:t>
            </a:r>
          </a:p>
          <a:p>
            <a:r>
              <a:rPr lang="en-US" dirty="0" smtClean="0"/>
              <a:t>Lab Results should be set to 27375 days (75 years) per IHS Standards of Practice</a:t>
            </a:r>
          </a:p>
          <a:p>
            <a:pPr lvl="1"/>
            <a:r>
              <a:rPr lang="en-US" dirty="0" smtClean="0"/>
              <a:t>Generally </a:t>
            </a:r>
            <a:r>
              <a:rPr lang="en-US" dirty="0"/>
              <a:t>do only “Lab results</a:t>
            </a:r>
            <a:r>
              <a:rPr lang="en-US" dirty="0" smtClean="0"/>
              <a:t>” for this long </a:t>
            </a:r>
            <a:r>
              <a:rPr lang="en-US" dirty="0"/>
              <a:t>because the </a:t>
            </a:r>
            <a:r>
              <a:rPr lang="en-US" dirty="0" smtClean="0"/>
              <a:t>“Abnormal lab result” </a:t>
            </a:r>
            <a:r>
              <a:rPr lang="en-US" dirty="0"/>
              <a:t>depends on result flagging and not all lab tests have result </a:t>
            </a:r>
            <a:r>
              <a:rPr lang="en-US" dirty="0" smtClean="0"/>
              <a:t>flagging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070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Retention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EHR | BEH | NOT | PAR | </a:t>
            </a:r>
            <a:r>
              <a:rPr lang="en-US" dirty="0" smtClean="0"/>
              <a:t>PRG</a:t>
            </a:r>
          </a:p>
          <a:p>
            <a:pPr lvl="1"/>
            <a:r>
              <a:rPr lang="en-US" dirty="0" smtClean="0"/>
              <a:t>PRG     Set Purging Interval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3574" y="2667000"/>
            <a:ext cx="5340626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7787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Uncoded</a:t>
            </a:r>
            <a:r>
              <a:rPr lang="en-US" dirty="0" smtClean="0"/>
              <a:t> </a:t>
            </a:r>
            <a:r>
              <a:rPr lang="en-US" dirty="0"/>
              <a:t>problems and </a:t>
            </a:r>
            <a:r>
              <a:rPr lang="en-US" dirty="0" err="1" smtClean="0"/>
              <a:t>Uncoded</a:t>
            </a:r>
            <a:r>
              <a:rPr lang="en-US" dirty="0" smtClean="0"/>
              <a:t> POV</a:t>
            </a:r>
          </a:p>
          <a:p>
            <a:pPr lvl="1"/>
            <a:r>
              <a:rPr lang="en-US" dirty="0" smtClean="0"/>
              <a:t>Need to be cleaned up before EHRp13 (Spring/Summer 2014)</a:t>
            </a:r>
          </a:p>
        </p:txBody>
      </p:sp>
    </p:spTree>
    <p:extLst>
      <p:ext uri="{BB962C8B-B14F-4D97-AF65-F5344CB8AC3E}">
        <p14:creationId xmlns:p14="http://schemas.microsoft.com/office/powerpoint/2010/main" val="3664284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Reports to find </a:t>
            </a:r>
            <a:r>
              <a:rPr lang="en-US" dirty="0" err="1" smtClean="0"/>
              <a:t>Uncoded</a:t>
            </a:r>
            <a:r>
              <a:rPr lang="en-US" dirty="0" smtClean="0"/>
              <a:t>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 *************************************************</a:t>
            </a:r>
          </a:p>
          <a:p>
            <a:pPr marL="0" indent="0">
              <a:buNone/>
            </a:pPr>
            <a:r>
              <a:rPr lang="en-US" dirty="0"/>
              <a:t>               **             PCC Data Entry Module           **</a:t>
            </a:r>
          </a:p>
          <a:p>
            <a:pPr marL="0" indent="0">
              <a:buNone/>
            </a:pPr>
            <a:r>
              <a:rPr lang="en-US" dirty="0"/>
              <a:t>               **  Fix UNCODED ICD9 Diagnoses/Operation Codes **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*************************************************</a:t>
            </a:r>
          </a:p>
          <a:p>
            <a:pPr marL="0" indent="0">
              <a:buNone/>
            </a:pPr>
            <a:r>
              <a:rPr lang="en-US" dirty="0"/>
              <a:t>                           IHS PCC Suite Version 2.0</a:t>
            </a:r>
          </a:p>
          <a:p>
            <a:pPr marL="0" indent="0">
              <a:buNone/>
            </a:pPr>
            <a:r>
              <a:rPr lang="en-US" dirty="0"/>
              <a:t>                                 DEMO HOSPITAL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POV    Fix </a:t>
            </a:r>
            <a:r>
              <a:rPr lang="en-US" dirty="0" err="1"/>
              <a:t>Uncoded</a:t>
            </a:r>
            <a:r>
              <a:rPr lang="en-US" dirty="0"/>
              <a:t> Purpose of Visit Diagnoses</a:t>
            </a:r>
          </a:p>
          <a:p>
            <a:pPr marL="0" indent="0">
              <a:buNone/>
            </a:pPr>
            <a:r>
              <a:rPr lang="en-US" dirty="0"/>
              <a:t>   PRB    Fix </a:t>
            </a:r>
            <a:r>
              <a:rPr lang="en-US" dirty="0" err="1"/>
              <a:t>Uncoded</a:t>
            </a:r>
            <a:r>
              <a:rPr lang="en-US" dirty="0"/>
              <a:t> PROBLEM File Diagnoses</a:t>
            </a:r>
          </a:p>
          <a:p>
            <a:pPr marL="0" indent="0">
              <a:buNone/>
            </a:pPr>
            <a:r>
              <a:rPr lang="en-US" dirty="0"/>
              <a:t>   PER    Fix </a:t>
            </a:r>
            <a:r>
              <a:rPr lang="en-US" dirty="0" err="1"/>
              <a:t>Uncoded</a:t>
            </a:r>
            <a:r>
              <a:rPr lang="en-US" dirty="0"/>
              <a:t> PERSONAL HISTORY Diagnoses</a:t>
            </a:r>
          </a:p>
          <a:p>
            <a:pPr marL="0" indent="0">
              <a:buNone/>
            </a:pPr>
            <a:r>
              <a:rPr lang="en-US" dirty="0"/>
              <a:t>   FAM    Fix </a:t>
            </a:r>
            <a:r>
              <a:rPr lang="en-US" dirty="0" err="1"/>
              <a:t>Uncoded</a:t>
            </a:r>
            <a:r>
              <a:rPr lang="en-US" dirty="0"/>
              <a:t> FAMILY HISTORY Diagnoses</a:t>
            </a:r>
          </a:p>
          <a:p>
            <a:pPr marL="0" indent="0">
              <a:buNone/>
            </a:pPr>
            <a:r>
              <a:rPr lang="en-US" dirty="0"/>
              <a:t>   OPS    Fix </a:t>
            </a:r>
            <a:r>
              <a:rPr lang="en-US" dirty="0" err="1"/>
              <a:t>Uncoded</a:t>
            </a:r>
            <a:r>
              <a:rPr lang="en-US" dirty="0"/>
              <a:t> V PROCEDURE Operation Codes</a:t>
            </a:r>
          </a:p>
          <a:p>
            <a:pPr marL="0" indent="0">
              <a:buNone/>
            </a:pPr>
            <a:r>
              <a:rPr lang="en-US" dirty="0"/>
              <a:t>   PPV    Print a list of all </a:t>
            </a:r>
            <a:r>
              <a:rPr lang="en-US" dirty="0" err="1"/>
              <a:t>Uncoded</a:t>
            </a:r>
            <a:r>
              <a:rPr lang="en-US" dirty="0"/>
              <a:t> Diagnoses/Operations</a:t>
            </a:r>
          </a:p>
        </p:txBody>
      </p:sp>
    </p:spTree>
    <p:extLst>
      <p:ext uri="{BB962C8B-B14F-4D97-AF65-F5344CB8AC3E}">
        <p14:creationId xmlns:p14="http://schemas.microsoft.com/office/powerpoint/2010/main" val="9225089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Uncoded</a:t>
            </a:r>
            <a:r>
              <a:rPr lang="en-US" dirty="0" smtClean="0"/>
              <a:t> POV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Uncoded</a:t>
            </a:r>
            <a:r>
              <a:rPr lang="en-US" dirty="0"/>
              <a:t> POV - (May be done in Coding Queue.)  </a:t>
            </a:r>
          </a:p>
          <a:p>
            <a:r>
              <a:rPr lang="en-US" dirty="0"/>
              <a:t>DEU | SUP | ICD | POV</a:t>
            </a:r>
          </a:p>
          <a:p>
            <a:pPr lvl="1"/>
            <a:r>
              <a:rPr lang="en-US" dirty="0"/>
              <a:t>Data Entry Utilities… | Data Entry SUPERVISORY Options and Utilities…  | Fix </a:t>
            </a:r>
            <a:r>
              <a:rPr lang="en-US" dirty="0" err="1"/>
              <a:t>Uncoded</a:t>
            </a:r>
            <a:r>
              <a:rPr lang="en-US" dirty="0"/>
              <a:t> ICD9 Diagnoses/Operations… |  Fix </a:t>
            </a:r>
            <a:r>
              <a:rPr lang="en-US" dirty="0" err="1"/>
              <a:t>Uncoded</a:t>
            </a:r>
            <a:r>
              <a:rPr lang="en-US" dirty="0"/>
              <a:t> Purpose of Visit Diagnoses</a:t>
            </a:r>
          </a:p>
        </p:txBody>
      </p:sp>
    </p:spTree>
    <p:extLst>
      <p:ext uri="{BB962C8B-B14F-4D97-AF65-F5344CB8AC3E}">
        <p14:creationId xmlns:p14="http://schemas.microsoft.com/office/powerpoint/2010/main" val="3738318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Uncoded</a:t>
            </a:r>
            <a:r>
              <a:rPr lang="en-US" dirty="0" smtClean="0"/>
              <a:t>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Uncoded</a:t>
            </a:r>
            <a:r>
              <a:rPr lang="en-US" dirty="0"/>
              <a:t> Problems </a:t>
            </a:r>
          </a:p>
          <a:p>
            <a:r>
              <a:rPr lang="en-US" dirty="0"/>
              <a:t>DEU | SUP | ICD | </a:t>
            </a:r>
            <a:r>
              <a:rPr lang="en-US" dirty="0" smtClean="0"/>
              <a:t>PRB</a:t>
            </a:r>
          </a:p>
          <a:p>
            <a:pPr lvl="1"/>
            <a:r>
              <a:rPr lang="en-US" dirty="0"/>
              <a:t>Data Entry Utilities… | Data Entry SUPERVISORY Options and Utilities…  | Fix </a:t>
            </a:r>
            <a:r>
              <a:rPr lang="en-US" dirty="0" err="1"/>
              <a:t>Uncoded</a:t>
            </a:r>
            <a:r>
              <a:rPr lang="en-US" dirty="0"/>
              <a:t> ICD9 Diagnoses/Operations… |  Fix </a:t>
            </a:r>
            <a:r>
              <a:rPr lang="en-US" dirty="0" err="1"/>
              <a:t>Uncoded</a:t>
            </a:r>
            <a:r>
              <a:rPr lang="en-US" dirty="0"/>
              <a:t> PROBLEM File Diagnoses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9923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EHR Reports Tab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" r="37242"/>
          <a:stretch/>
        </p:blipFill>
        <p:spPr bwMode="auto">
          <a:xfrm>
            <a:off x="1447800" y="1219200"/>
            <a:ext cx="6248400" cy="5158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41511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EHR Reports Tab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your EHR – BEH Menu in RPMS</a:t>
            </a:r>
          </a:p>
          <a:p>
            <a:r>
              <a:rPr lang="en-US" dirty="0"/>
              <a:t>Choose </a:t>
            </a:r>
            <a:endParaRPr lang="en-US" dirty="0" smtClean="0"/>
          </a:p>
          <a:p>
            <a:pPr lvl="1"/>
            <a:r>
              <a:rPr lang="en-US" dirty="0" smtClean="0"/>
              <a:t>RPT    </a:t>
            </a:r>
            <a:r>
              <a:rPr lang="en-US" dirty="0"/>
              <a:t>Report Configuration </a:t>
            </a:r>
            <a:r>
              <a:rPr lang="en-US" dirty="0" smtClean="0"/>
              <a:t>...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63191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RPT Report Configuration…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RPMS-EHR Management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</a:t>
            </a:r>
            <a:r>
              <a:rPr lang="en-US" dirty="0" smtClean="0"/>
              <a:t>Report </a:t>
            </a:r>
            <a:r>
              <a:rPr lang="en-US" dirty="0"/>
              <a:t>Configuration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FMT    Print Formats</a:t>
            </a:r>
          </a:p>
          <a:p>
            <a:pPr marL="0" indent="0">
              <a:buNone/>
            </a:pPr>
            <a:r>
              <a:rPr lang="en-US" dirty="0"/>
              <a:t>   HSM    Health Summary Configuration ...</a:t>
            </a:r>
          </a:p>
          <a:p>
            <a:pPr marL="0" indent="0">
              <a:buNone/>
            </a:pPr>
            <a:r>
              <a:rPr lang="en-US" dirty="0"/>
              <a:t>   PAR    Report Parameters ...</a:t>
            </a:r>
          </a:p>
          <a:p>
            <a:pPr marL="0" indent="0">
              <a:buNone/>
            </a:pPr>
            <a:r>
              <a:rPr lang="en-US" dirty="0"/>
              <a:t>   SYS    System Display Parameters</a:t>
            </a:r>
          </a:p>
          <a:p>
            <a:pPr marL="0" indent="0">
              <a:buNone/>
            </a:pPr>
            <a:r>
              <a:rPr lang="en-US" dirty="0"/>
              <a:t>   USR    User Display Parameters</a:t>
            </a:r>
          </a:p>
        </p:txBody>
      </p:sp>
    </p:spTree>
    <p:extLst>
      <p:ext uri="{BB962C8B-B14F-4D97-AF65-F5344CB8AC3E}">
        <p14:creationId xmlns:p14="http://schemas.microsoft.com/office/powerpoint/2010/main" val="3036324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HIM Reports </a:t>
            </a:r>
          </a:p>
          <a:p>
            <a:pPr lvl="1"/>
            <a:r>
              <a:rPr lang="en-US" dirty="0" smtClean="0"/>
              <a:t>These reports will help keep the medical record accurate and complete</a:t>
            </a:r>
          </a:p>
          <a:p>
            <a:pPr lvl="1"/>
            <a:r>
              <a:rPr lang="en-US" dirty="0" smtClean="0"/>
              <a:t>See Excel spreadsheet for a more detailed list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7874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 Report Parameters…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    </a:t>
            </a:r>
            <a:r>
              <a:rPr lang="en-US" sz="2400" dirty="0"/>
              <a:t>Default Time and Occurrence Limits for All Reports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dirty="0" smtClean="0"/>
              <a:t>RPT    </a:t>
            </a:r>
            <a:r>
              <a:rPr lang="en-US" sz="2800" dirty="0"/>
              <a:t>Default Time and Occurrence </a:t>
            </a:r>
            <a:r>
              <a:rPr lang="en-US" sz="2800" dirty="0" smtClean="0"/>
              <a:t>Limits </a:t>
            </a:r>
            <a:r>
              <a:rPr lang="en-US" sz="2800" dirty="0"/>
              <a:t>by </a:t>
            </a:r>
            <a:r>
              <a:rPr lang="en-US" sz="2800" dirty="0" smtClean="0"/>
              <a:t>Report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Time &amp; Occurrence limits for all: T-7;T;10//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Format</a:t>
            </a:r>
            <a:r>
              <a:rPr lang="en-US" sz="2800" dirty="0"/>
              <a:t>: </a:t>
            </a:r>
            <a:r>
              <a:rPr lang="en-US" sz="2400" dirty="0"/>
              <a:t>Start </a:t>
            </a:r>
            <a:r>
              <a:rPr lang="en-US" sz="2400" dirty="0" err="1"/>
              <a:t>Date;End</a:t>
            </a:r>
            <a:r>
              <a:rPr lang="en-US" sz="2400" dirty="0"/>
              <a:t> </a:t>
            </a:r>
            <a:r>
              <a:rPr lang="en-US" sz="2400" dirty="0" err="1"/>
              <a:t>Date;Occurrence</a:t>
            </a:r>
            <a:r>
              <a:rPr lang="en-US" sz="2400" dirty="0"/>
              <a:t> limit (T-100;T;200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So, we have a date range of T-100 to Today and will show 200 </a:t>
            </a:r>
            <a:r>
              <a:rPr lang="en-US" sz="2400" dirty="0" err="1" smtClean="0"/>
              <a:t>occurences</a:t>
            </a:r>
            <a:r>
              <a:rPr lang="en-US" sz="2400" dirty="0" smtClean="0"/>
              <a:t> of the item in this example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586026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 System Display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/>
              <a:t>DEMO HOSPITAL                 RPMS-EHR Management                    Version 1.1</a:t>
            </a:r>
          </a:p>
          <a:p>
            <a:pPr marL="0" indent="0">
              <a:buNone/>
            </a:pPr>
            <a:r>
              <a:rPr lang="en-US" dirty="0"/>
              <a:t>                           System Display Parameters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GUI Reports - System for System: DEMO-HO.IHS.GOV</a:t>
            </a:r>
          </a:p>
          <a:p>
            <a:pPr marL="0" indent="0">
              <a:buNone/>
            </a:pPr>
            <a:r>
              <a:rPr lang="en-US" dirty="0"/>
              <a:t>------------------------------------------------------------------------------</a:t>
            </a:r>
          </a:p>
          <a:p>
            <a:pPr marL="0" indent="0">
              <a:buNone/>
            </a:pPr>
            <a:r>
              <a:rPr lang="en-US" dirty="0"/>
              <a:t>List of reports      </a:t>
            </a:r>
            <a:r>
              <a:rPr lang="en-US" dirty="0" smtClean="0"/>
              <a:t>1                   </a:t>
            </a:r>
            <a:r>
              <a:rPr lang="en-US" dirty="0"/>
              <a:t>ORRP ADHOC HEALTH SUMMARY</a:t>
            </a:r>
          </a:p>
          <a:p>
            <a:pPr marL="0" indent="0">
              <a:buNone/>
            </a:pPr>
            <a:r>
              <a:rPr lang="en-US" dirty="0"/>
              <a:t>                              2                   ORRPW REPORT CATEGORIES</a:t>
            </a:r>
          </a:p>
          <a:p>
            <a:pPr marL="0" indent="0">
              <a:buNone/>
            </a:pPr>
            <a:r>
              <a:rPr lang="en-US" dirty="0"/>
              <a:t>                              3                   ORRP HEALTH SUMMARY</a:t>
            </a:r>
          </a:p>
          <a:p>
            <a:pPr marL="0" indent="0">
              <a:buNone/>
            </a:pPr>
            <a:r>
              <a:rPr lang="en-US" dirty="0"/>
              <a:t>                              4                   ORRP LAB STATUS</a:t>
            </a:r>
          </a:p>
          <a:p>
            <a:pPr marL="0" indent="0">
              <a:buNone/>
            </a:pPr>
            <a:r>
              <a:rPr lang="en-US" dirty="0"/>
              <a:t>                              5                   ORRP IMAGING</a:t>
            </a:r>
          </a:p>
          <a:p>
            <a:pPr marL="0" indent="0">
              <a:buNone/>
            </a:pPr>
            <a:r>
              <a:rPr lang="en-US" dirty="0"/>
              <a:t>                              8                   ORRPW REPORT CATEGORIES</a:t>
            </a:r>
          </a:p>
          <a:p>
            <a:pPr marL="0" indent="0">
              <a:buNone/>
            </a:pPr>
            <a:r>
              <a:rPr lang="en-US" dirty="0"/>
              <a:t>                              9                   ORRP DAILY ORDER SUMMARY</a:t>
            </a:r>
          </a:p>
          <a:p>
            <a:pPr marL="0" indent="0">
              <a:buNone/>
            </a:pPr>
            <a:r>
              <a:rPr lang="en-US" dirty="0"/>
              <a:t>                              10                  ORRP ORDER SUM FOR A DATE RNG</a:t>
            </a:r>
          </a:p>
          <a:p>
            <a:pPr marL="0" indent="0">
              <a:buNone/>
            </a:pPr>
            <a:r>
              <a:rPr lang="en-US" dirty="0"/>
              <a:t>                              11                  ORRP CHART COPY SUMMARY</a:t>
            </a:r>
          </a:p>
          <a:p>
            <a:pPr marL="0" indent="0">
              <a:buNone/>
            </a:pPr>
            <a:r>
              <a:rPr lang="en-US" dirty="0"/>
              <a:t>                              12                  ORRP OUTPATIENT RX PROFILE</a:t>
            </a:r>
          </a:p>
          <a:p>
            <a:pPr marL="0" indent="0">
              <a:buNone/>
            </a:pPr>
            <a:r>
              <a:rPr lang="en-US" dirty="0"/>
              <a:t>                              25                  BEHOEN VISIT SUMMARY1</a:t>
            </a:r>
          </a:p>
          <a:p>
            <a:pPr marL="0" indent="0">
              <a:buNone/>
            </a:pPr>
            <a:r>
              <a:rPr lang="en-US" dirty="0"/>
              <a:t>                              30                  BEHOEN VISIT SUMMARY2</a:t>
            </a:r>
          </a:p>
          <a:p>
            <a:pPr marL="0" indent="0">
              <a:buNone/>
            </a:pPr>
            <a:r>
              <a:rPr lang="en-US" dirty="0"/>
              <a:t>                              35                  ORRPW DOD VITALS</a:t>
            </a:r>
          </a:p>
          <a:p>
            <a:pPr marL="0" indent="0">
              <a:buNone/>
            </a:pPr>
            <a:r>
              <a:rPr lang="en-US" dirty="0"/>
              <a:t>                              40                  1142</a:t>
            </a:r>
          </a:p>
          <a:p>
            <a:pPr marL="0" indent="0">
              <a:buNone/>
            </a:pPr>
            <a:r>
              <a:rPr lang="en-US" dirty="0"/>
              <a:t>                              50                  ORRPW ORDERS CURRENT</a:t>
            </a:r>
          </a:p>
          <a:p>
            <a:pPr marL="0" indent="0">
              <a:buNone/>
            </a:pPr>
            <a:r>
              <a:rPr lang="en-US" dirty="0"/>
              <a:t>List of lab reports</a:t>
            </a:r>
          </a:p>
          <a:p>
            <a:pPr marL="0" indent="0">
              <a:buNone/>
            </a:pPr>
            <a:r>
              <a:rPr lang="en-US" dirty="0"/>
              <a:t>------------------------------------------------------------------------------</a:t>
            </a:r>
          </a:p>
        </p:txBody>
      </p:sp>
    </p:spTree>
    <p:extLst>
      <p:ext uri="{BB962C8B-B14F-4D97-AF65-F5344CB8AC3E}">
        <p14:creationId xmlns:p14="http://schemas.microsoft.com/office/powerpoint/2010/main" val="31607656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Useful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 Hoc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3341" t="2342" r="3541" b="3981"/>
          <a:stretch>
            <a:fillRect/>
          </a:stretch>
        </p:blipFill>
        <p:spPr bwMode="auto">
          <a:xfrm>
            <a:off x="838200" y="2209800"/>
            <a:ext cx="7543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70906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Useful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ealth Summaries</a:t>
            </a:r>
          </a:p>
          <a:p>
            <a:r>
              <a:rPr lang="en-US" dirty="0" smtClean="0"/>
              <a:t>Inpatient </a:t>
            </a:r>
          </a:p>
          <a:p>
            <a:pPr lvl="1"/>
            <a:r>
              <a:rPr lang="en-US" dirty="0" smtClean="0"/>
              <a:t>Order Summaries</a:t>
            </a:r>
          </a:p>
          <a:p>
            <a:r>
              <a:rPr lang="en-US" dirty="0" smtClean="0"/>
              <a:t>Pharmacy</a:t>
            </a:r>
          </a:p>
          <a:p>
            <a:pPr lvl="1"/>
            <a:r>
              <a:rPr lang="en-US" dirty="0" smtClean="0"/>
              <a:t>All Meds – help look far back into med history of patient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477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412" y="1958181"/>
            <a:ext cx="2543175" cy="3810000"/>
          </a:xfrm>
        </p:spPr>
      </p:pic>
    </p:spTree>
    <p:extLst>
      <p:ext uri="{BB962C8B-B14F-4D97-AF65-F5344CB8AC3E}">
        <p14:creationId xmlns:p14="http://schemas.microsoft.com/office/powerpoint/2010/main" val="3779391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HIM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Often asked to find notes and addendums of various status</a:t>
            </a:r>
          </a:p>
          <a:p>
            <a:pPr lvl="1"/>
            <a:r>
              <a:rPr lang="en-US" dirty="0" smtClean="0"/>
              <a:t>Unsigned Notes</a:t>
            </a:r>
          </a:p>
          <a:p>
            <a:pPr lvl="1"/>
            <a:r>
              <a:rPr lang="en-US" dirty="0" err="1" smtClean="0"/>
              <a:t>Uncosigned</a:t>
            </a:r>
            <a:r>
              <a:rPr lang="en-US" dirty="0" smtClean="0"/>
              <a:t> Notes</a:t>
            </a:r>
          </a:p>
          <a:p>
            <a:pPr lvl="1"/>
            <a:r>
              <a:rPr lang="en-US" dirty="0" smtClean="0"/>
              <a:t>Notes awaiting additional signatures</a:t>
            </a:r>
          </a:p>
          <a:p>
            <a:pPr lvl="1"/>
            <a:r>
              <a:rPr lang="en-US" dirty="0" smtClean="0"/>
              <a:t>Unsigned/Cosigned Addendums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50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438400" y="228600"/>
            <a:ext cx="4800600" cy="632460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4300" dirty="0" smtClean="0"/>
              <a:t>                  *****************************************</a:t>
            </a:r>
          </a:p>
          <a:p>
            <a:pPr marL="0" indent="0">
              <a:buNone/>
            </a:pPr>
            <a:r>
              <a:rPr lang="en-US" sz="4300" dirty="0" smtClean="0"/>
              <a:t>                  *        INDIAN HEALTH SERVICE          *</a:t>
            </a:r>
          </a:p>
          <a:p>
            <a:pPr marL="0" indent="0">
              <a:buNone/>
            </a:pPr>
            <a:r>
              <a:rPr lang="en-US" sz="4300" dirty="0" smtClean="0"/>
              <a:t>                  *         TIU MEDICAL RECORDS MENU      *</a:t>
            </a:r>
          </a:p>
          <a:p>
            <a:pPr marL="0" indent="0">
              <a:buNone/>
            </a:pPr>
            <a:r>
              <a:rPr lang="en-US" sz="4300" dirty="0" smtClean="0"/>
              <a:t>                  *       VERSION 1.0, NOV 10,2004        *</a:t>
            </a:r>
          </a:p>
          <a:p>
            <a:pPr marL="0" indent="0">
              <a:buNone/>
            </a:pPr>
            <a:r>
              <a:rPr lang="en-US" sz="4300" dirty="0" smtClean="0"/>
              <a:t>                  *****************************************</a:t>
            </a:r>
          </a:p>
          <a:p>
            <a:pPr marL="0" indent="0">
              <a:buNone/>
            </a:pPr>
            <a:endParaRPr lang="en-US" sz="5600" dirty="0" smtClean="0"/>
          </a:p>
          <a:p>
            <a:pPr marL="0" indent="0">
              <a:buNone/>
            </a:pPr>
            <a:r>
              <a:rPr lang="en-US" sz="5600" dirty="0" smtClean="0"/>
              <a:t>                              DEMO HOSPITAL</a:t>
            </a:r>
          </a:p>
          <a:p>
            <a:pPr marL="0" indent="0">
              <a:buNone/>
            </a:pPr>
            <a:endParaRPr lang="en-US" sz="5600" dirty="0" smtClean="0"/>
          </a:p>
          <a:p>
            <a:pPr marL="0" indent="0">
              <a:buNone/>
            </a:pPr>
            <a:endParaRPr lang="en-US" sz="5600" dirty="0" smtClean="0"/>
          </a:p>
          <a:p>
            <a:pPr marL="0" indent="0">
              <a:buNone/>
            </a:pPr>
            <a:r>
              <a:rPr lang="en-US" sz="5600" dirty="0" smtClean="0"/>
              <a:t>   </a:t>
            </a:r>
            <a:r>
              <a:rPr lang="en-US" sz="5600" b="1" dirty="0" smtClean="0"/>
              <a:t>ADD    Review unsigned additional signatures</a:t>
            </a:r>
          </a:p>
          <a:p>
            <a:pPr marL="0" indent="0">
              <a:buNone/>
            </a:pPr>
            <a:r>
              <a:rPr lang="en-US" sz="5600" b="1" dirty="0" smtClean="0"/>
              <a:t>   HIMS   Special HIMS TIU Reports ...</a:t>
            </a:r>
          </a:p>
          <a:p>
            <a:pPr marL="0" indent="0">
              <a:buNone/>
            </a:pPr>
            <a:r>
              <a:rPr lang="en-US" sz="5600" dirty="0" smtClean="0"/>
              <a:t>   IPD    Individual Patient Document</a:t>
            </a:r>
          </a:p>
          <a:p>
            <a:pPr marL="0" indent="0">
              <a:buNone/>
            </a:pPr>
            <a:r>
              <a:rPr lang="en-US" sz="5600" dirty="0" smtClean="0"/>
              <a:t>   LAD    List of Active Document Titles</a:t>
            </a:r>
          </a:p>
          <a:p>
            <a:pPr marL="0" indent="0">
              <a:buNone/>
            </a:pPr>
            <a:r>
              <a:rPr lang="en-US" sz="5600" dirty="0" smtClean="0"/>
              <a:t>   MPD    Multiple Patient Documents</a:t>
            </a:r>
          </a:p>
          <a:p>
            <a:pPr marL="0" indent="0">
              <a:buNone/>
            </a:pPr>
            <a:r>
              <a:rPr lang="en-US" sz="5600" dirty="0" smtClean="0"/>
              <a:t>   PDM    Print Documents Menu ...</a:t>
            </a:r>
          </a:p>
          <a:p>
            <a:pPr marL="0" indent="0">
              <a:buNone/>
            </a:pPr>
            <a:r>
              <a:rPr lang="en-US" sz="5600" dirty="0" smtClean="0"/>
              <a:t>   SIG    Awaiting Signature Listing</a:t>
            </a:r>
          </a:p>
          <a:p>
            <a:pPr marL="0" indent="0">
              <a:buNone/>
            </a:pPr>
            <a:r>
              <a:rPr lang="en-US" sz="5600" dirty="0" smtClean="0"/>
              <a:t>   </a:t>
            </a:r>
            <a:r>
              <a:rPr lang="en-US" sz="5600" b="1" dirty="0" smtClean="0"/>
              <a:t>SSD    Search for Selected Documents</a:t>
            </a:r>
          </a:p>
          <a:p>
            <a:pPr marL="0" indent="0">
              <a:buNone/>
            </a:pPr>
            <a:r>
              <a:rPr lang="en-US" sz="5600" dirty="0" smtClean="0"/>
              <a:t>   STR    Statistical Reports ...</a:t>
            </a:r>
          </a:p>
          <a:p>
            <a:pPr marL="0" indent="0">
              <a:buNone/>
            </a:pPr>
            <a:r>
              <a:rPr lang="en-US" sz="5600" dirty="0" smtClean="0"/>
              <a:t>   TMM    TIU Maintenance Menu ...</a:t>
            </a:r>
          </a:p>
          <a:p>
            <a:pPr marL="0" indent="0">
              <a:buNone/>
            </a:pPr>
            <a:r>
              <a:rPr lang="en-US" sz="5600" dirty="0" smtClean="0"/>
              <a:t>   </a:t>
            </a:r>
            <a:r>
              <a:rPr lang="en-US" sz="5600" b="1" dirty="0" smtClean="0"/>
              <a:t>UNS    Unsigned/</a:t>
            </a:r>
            <a:r>
              <a:rPr lang="en-US" sz="5600" b="1" dirty="0" err="1" smtClean="0"/>
              <a:t>Uncosigned</a:t>
            </a:r>
            <a:r>
              <a:rPr lang="en-US" sz="5600" b="1" dirty="0" smtClean="0"/>
              <a:t> Report</a:t>
            </a:r>
          </a:p>
          <a:p>
            <a:pPr marL="0" indent="0">
              <a:buNone/>
            </a:pPr>
            <a:r>
              <a:rPr lang="en-US" sz="5600" dirty="0" smtClean="0"/>
              <a:t>   UPL    TIU Upload Menu ...</a:t>
            </a:r>
          </a:p>
          <a:p>
            <a:pPr marL="0" indent="0">
              <a:buNone/>
            </a:pPr>
            <a:r>
              <a:rPr lang="en-US" sz="5600" dirty="0" smtClean="0"/>
              <a:t>   </a:t>
            </a:r>
            <a:r>
              <a:rPr lang="en-US" sz="5600" b="1" dirty="0" smtClean="0"/>
              <a:t>VUA    View a User's Alerts</a:t>
            </a:r>
            <a:endParaRPr lang="en-US" sz="5600" b="1" dirty="0"/>
          </a:p>
        </p:txBody>
      </p:sp>
    </p:spTree>
    <p:extLst>
      <p:ext uri="{BB962C8B-B14F-4D97-AF65-F5344CB8AC3E}">
        <p14:creationId xmlns:p14="http://schemas.microsoft.com/office/powerpoint/2010/main" val="903581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 Review Unsigned Additional </a:t>
            </a:r>
            <a:r>
              <a:rPr lang="en-US" dirty="0"/>
              <a:t>S</a:t>
            </a:r>
            <a:r>
              <a:rPr lang="en-US" dirty="0" smtClean="0"/>
              <a:t>igners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Please specify an Entry Date Range: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Start Entry Date: T-30  (JAN 13, 2014)</a:t>
            </a:r>
          </a:p>
          <a:p>
            <a:pPr marL="0" indent="0">
              <a:buNone/>
            </a:pPr>
            <a:r>
              <a:rPr lang="en-US" dirty="0" smtClean="0"/>
              <a:t>Ending Entry Date: T  (FEB 13, 2014)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Select service: ALL//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Select one of the following: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F         FULL</a:t>
            </a:r>
          </a:p>
          <a:p>
            <a:pPr marL="0" indent="0">
              <a:buNone/>
            </a:pPr>
            <a:r>
              <a:rPr lang="en-US" dirty="0" smtClean="0"/>
              <a:t>          S         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723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HIMS   Special HIMS TIU Reports ...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1      Missing Text Report</a:t>
            </a:r>
          </a:p>
          <a:p>
            <a:pPr marL="0" indent="0">
              <a:buNone/>
            </a:pPr>
            <a:r>
              <a:rPr lang="en-US" dirty="0" smtClean="0"/>
              <a:t> 2      Missing Text Cleanup</a:t>
            </a:r>
          </a:p>
          <a:p>
            <a:pPr marL="0" indent="0">
              <a:buNone/>
            </a:pPr>
            <a:r>
              <a:rPr lang="en-US" dirty="0" smtClean="0"/>
              <a:t> 3      Reassignment Document Report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b="1" dirty="0" smtClean="0"/>
              <a:t>COS    Missing Expected Cosigner Report</a:t>
            </a:r>
          </a:p>
          <a:p>
            <a:pPr marL="0" indent="0">
              <a:buNone/>
            </a:pPr>
            <a:r>
              <a:rPr lang="en-US" dirty="0" smtClean="0"/>
              <a:t> ID     Mismatched ID Notes</a:t>
            </a:r>
          </a:p>
          <a:p>
            <a:pPr marL="0" indent="0">
              <a:buNone/>
            </a:pPr>
            <a:r>
              <a:rPr lang="en-US" dirty="0" smtClean="0"/>
              <a:t> PN     Signed/unsigned PN report and update</a:t>
            </a:r>
          </a:p>
          <a:p>
            <a:pPr marL="0" indent="0">
              <a:buNone/>
            </a:pPr>
            <a:r>
              <a:rPr lang="en-US" dirty="0" smtClean="0"/>
              <a:t> SURR   Mark Document as 'Signed by Surrogate'</a:t>
            </a:r>
          </a:p>
          <a:p>
            <a:pPr marL="0" indent="0">
              <a:buNone/>
            </a:pPr>
            <a:r>
              <a:rPr lang="en-US" dirty="0" smtClean="0"/>
              <a:t> UNK    UNKNOWN Addenda Cleanup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589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COS    Missing Expected Cosigner Report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 smtClean="0"/>
              <a:t>START WITH REFERENCE DATE:  Jan 01, 2003//  (JAN 01, 2003)</a:t>
            </a:r>
          </a:p>
          <a:p>
            <a:pPr marL="0" indent="0">
              <a:buNone/>
            </a:pPr>
            <a:r>
              <a:rPr lang="en-US" dirty="0" smtClean="0"/>
              <a:t>     GO TO REFERENCE DATE:  Feb 13, 2014//  (FEB 13, 2014)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Please select an output format from the following: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1 -  80 column standard print [STANDARD]</a:t>
            </a:r>
          </a:p>
          <a:p>
            <a:pPr marL="0" indent="0">
              <a:buNone/>
            </a:pPr>
            <a:r>
              <a:rPr lang="en-US" dirty="0" smtClean="0"/>
              <a:t>2 - 132 column standard print</a:t>
            </a:r>
          </a:p>
          <a:p>
            <a:pPr marL="0" indent="0">
              <a:buNone/>
            </a:pPr>
            <a:r>
              <a:rPr lang="en-US" dirty="0" smtClean="0"/>
              <a:t>3 - Table without headers (export to another application)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Enter response: 1//   80 column</a:t>
            </a:r>
          </a:p>
          <a:p>
            <a:pPr marL="0" indent="0">
              <a:buNone/>
            </a:pPr>
            <a:r>
              <a:rPr lang="en-US" dirty="0" smtClean="0"/>
              <a:t>DEVICE: HOME//   VT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b="1" dirty="0" smtClean="0"/>
              <a:t>NOTES WITH 'UNCOSIGNED' STATUS THAT DON'T HAVE AN EXPECTED COSIGNER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Patient       Entry Date/Time                       Title                       Author          Note IEN</a:t>
            </a:r>
          </a:p>
          <a:p>
            <a:pPr marL="0" indent="0">
              <a:buNone/>
            </a:pPr>
            <a:r>
              <a:rPr lang="en-US" dirty="0" smtClean="0"/>
              <a:t>-------            ---------------                               -----                         ------               --------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XX12345   DEC 03, 2008@12:06:27  PC NOTE ADULT        MOSELY,ELVIRA   ~463</a:t>
            </a:r>
          </a:p>
          <a:p>
            <a:pPr marL="0" indent="0">
              <a:buNone/>
            </a:pPr>
            <a:r>
              <a:rPr lang="en-US" dirty="0" smtClean="0"/>
              <a:t>XX12345   JUL 17, 2012@16:36:34  Discharge Summa      USER,FSTUDENT   ~859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825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HIM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Search for Selected Documents</a:t>
            </a:r>
          </a:p>
          <a:p>
            <a:pPr lvl="1"/>
            <a:r>
              <a:rPr lang="en-US" dirty="0" smtClean="0"/>
              <a:t>This can be a very helpful way of finding notes for various reasons</a:t>
            </a:r>
          </a:p>
          <a:p>
            <a:pPr lvl="1"/>
            <a:r>
              <a:rPr lang="en-US" dirty="0" smtClean="0"/>
              <a:t>Allows searching by </a:t>
            </a:r>
          </a:p>
          <a:p>
            <a:pPr lvl="2"/>
            <a:r>
              <a:rPr lang="en-US" dirty="0" smtClean="0"/>
              <a:t>Select Status: UNVERIFIED// ?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1    undictated           5    unsigned             9    purged</a:t>
            </a:r>
          </a:p>
          <a:p>
            <a:pPr lvl="2"/>
            <a:r>
              <a:rPr lang="en-US" dirty="0" smtClean="0"/>
              <a:t>2    </a:t>
            </a:r>
            <a:r>
              <a:rPr lang="en-US" dirty="0" err="1" smtClean="0"/>
              <a:t>untranscribed</a:t>
            </a:r>
            <a:r>
              <a:rPr lang="en-US" dirty="0" smtClean="0"/>
              <a:t>        6    </a:t>
            </a:r>
            <a:r>
              <a:rPr lang="en-US" dirty="0" err="1" smtClean="0"/>
              <a:t>uncosigned</a:t>
            </a:r>
            <a:r>
              <a:rPr lang="en-US" dirty="0" smtClean="0"/>
              <a:t>           10   deleted</a:t>
            </a:r>
          </a:p>
          <a:p>
            <a:pPr lvl="2"/>
            <a:r>
              <a:rPr lang="en-US" dirty="0" smtClean="0"/>
              <a:t>3    unreleased           7    completed            11   retracted</a:t>
            </a:r>
          </a:p>
          <a:p>
            <a:pPr lvl="2"/>
            <a:r>
              <a:rPr lang="en-US" dirty="0" smtClean="0"/>
              <a:t>4    unverified           8    amended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619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4B08246132544EBC8EA04B776D093B" ma:contentTypeVersion="0" ma:contentTypeDescription="Create a new document." ma:contentTypeScope="" ma:versionID="ec2d57d3324bdcf9aee5f710e9b9d309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0D06C100-6418-4FC6-A75A-43A4FFB00AA8}"/>
</file>

<file path=customXml/itemProps2.xml><?xml version="1.0" encoding="utf-8"?>
<ds:datastoreItem xmlns:ds="http://schemas.openxmlformats.org/officeDocument/2006/customXml" ds:itemID="{BD12B145-2A70-4DF5-8D4B-18CF593CBAF7}"/>
</file>

<file path=customXml/itemProps3.xml><?xml version="1.0" encoding="utf-8"?>
<ds:datastoreItem xmlns:ds="http://schemas.openxmlformats.org/officeDocument/2006/customXml" ds:itemID="{D688FBE8-E990-4AFD-AA30-601D41B7BCB0}"/>
</file>

<file path=docProps/app.xml><?xml version="1.0" encoding="utf-8"?>
<Properties xmlns="http://schemas.openxmlformats.org/officeDocument/2006/extended-properties" xmlns:vt="http://schemas.openxmlformats.org/officeDocument/2006/docPropsVTypes">
  <TotalTime>1664</TotalTime>
  <Words>1780</Words>
  <Application>Microsoft Office PowerPoint</Application>
  <PresentationFormat>On-screen Show (4:3)</PresentationFormat>
  <Paragraphs>292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Reports and the EHR Reports Tab</vt:lpstr>
      <vt:lpstr>Objectives</vt:lpstr>
      <vt:lpstr>Reports</vt:lpstr>
      <vt:lpstr>Common HIM Reports</vt:lpstr>
      <vt:lpstr>PowerPoint Presentation</vt:lpstr>
      <vt:lpstr>ADD Review Unsigned Additional Signers</vt:lpstr>
      <vt:lpstr>HIMS   Special HIMS TIU Reports ... </vt:lpstr>
      <vt:lpstr>   COS    Missing Expected Cosigner Report  </vt:lpstr>
      <vt:lpstr>HIM Reports</vt:lpstr>
      <vt:lpstr>SSD</vt:lpstr>
      <vt:lpstr>SSD</vt:lpstr>
      <vt:lpstr>UNS    Unsigned/Uncosigned Report</vt:lpstr>
      <vt:lpstr>User Alerts</vt:lpstr>
      <vt:lpstr>VUA    View a User's Alerts</vt:lpstr>
      <vt:lpstr>ALRT   Report Menu for Alerts ...</vt:lpstr>
      <vt:lpstr>Report Menu For Alerts</vt:lpstr>
      <vt:lpstr>View data for Alert Tracking file entry</vt:lpstr>
      <vt:lpstr>How to Use Alert Tracking</vt:lpstr>
      <vt:lpstr>View Data for Alert Tracking file entry</vt:lpstr>
      <vt:lpstr>Details of file entry</vt:lpstr>
      <vt:lpstr>Retention Time</vt:lpstr>
      <vt:lpstr>Retention Time</vt:lpstr>
      <vt:lpstr>Coding Reports</vt:lpstr>
      <vt:lpstr>Reports to find Uncoded Items</vt:lpstr>
      <vt:lpstr>Uncoded POV</vt:lpstr>
      <vt:lpstr>Uncoded Problems</vt:lpstr>
      <vt:lpstr>EHR Reports Tab</vt:lpstr>
      <vt:lpstr>EHR Reports Tab</vt:lpstr>
      <vt:lpstr>RPT Report Configuration…</vt:lpstr>
      <vt:lpstr>PAR Report Parameters…</vt:lpstr>
      <vt:lpstr>SYS System Display Parameters</vt:lpstr>
      <vt:lpstr>Useful Reports</vt:lpstr>
      <vt:lpstr>Useful Reports</vt:lpstr>
      <vt:lpstr>Questions?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Reports and the EHR Reports Tab</dc:title>
  <dc:creator>Katie Johnson</dc:creator>
  <cp:lastModifiedBy>Administrator</cp:lastModifiedBy>
  <cp:revision>21</cp:revision>
  <dcterms:created xsi:type="dcterms:W3CDTF">2014-02-13T22:00:25Z</dcterms:created>
  <dcterms:modified xsi:type="dcterms:W3CDTF">2014-02-19T16:30:31Z</dcterms:modified>
</cp:coreProperties>
</file>