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0" r:id="rId4"/>
    <p:sldId id="258" r:id="rId5"/>
    <p:sldId id="259" r:id="rId6"/>
    <p:sldId id="262" r:id="rId7"/>
    <p:sldId id="261" r:id="rId8"/>
    <p:sldId id="263" r:id="rId9"/>
    <p:sldId id="264" r:id="rId10"/>
    <p:sldId id="266" r:id="rId11"/>
    <p:sldId id="268" r:id="rId12"/>
    <p:sldId id="267" r:id="rId13"/>
    <p:sldId id="269" r:id="rId14"/>
    <p:sldId id="270" r:id="rId15"/>
    <p:sldId id="274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83" autoAdjust="0"/>
  </p:normalViewPr>
  <p:slideViewPr>
    <p:cSldViewPr>
      <p:cViewPr varScale="1">
        <p:scale>
          <a:sx n="65" d="100"/>
          <a:sy n="65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982BA-3CB4-4676-BECF-D9E3E8D9595B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907DA-12A2-4E07-A6BD-29BCA05E2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9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self and topic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907DA-12A2-4E07-A6BD-29BCA05E29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907DA-12A2-4E07-A6BD-29BCA05E29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1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90A51F3-4A0C-4606-84C3-83CD542C72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56B4CA0-8C34-47C4-830B-308BD3573225}" type="datetimeFigureOut">
              <a:rPr lang="en-US" smtClean="0"/>
              <a:t>1/22/2015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oosemyplate.gov/budget/sampletwoweekmenus.html" TargetMode="External"/><Relationship Id="rId7" Type="http://schemas.openxmlformats.org/officeDocument/2006/relationships/hyperlink" Target="http://www.learningaboutdiabetes.org/" TargetMode="External"/><Relationship Id="rId2" Type="http://schemas.openxmlformats.org/officeDocument/2006/relationships/hyperlink" Target="http://www.diabeticliving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ock.fcs.uga.edu/ext/pubs/food.php?category=Diabetes" TargetMode="External"/><Relationship Id="rId5" Type="http://schemas.openxmlformats.org/officeDocument/2006/relationships/hyperlink" Target="http://www.xenical.com/xenical/hcp-7_samplediets.do" TargetMode="External"/><Relationship Id="rId4" Type="http://schemas.openxmlformats.org/officeDocument/2006/relationships/hyperlink" Target="https://8b862ca0073972f0472b704e2c0c21d0480f50d3.googledrive.com/host/0Bxd6wdCBD_2tdUdtM0d4WTJmclU/good-and-cheap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228600"/>
            <a:ext cx="7543800" cy="2212975"/>
          </a:xfrm>
        </p:spPr>
        <p:txBody>
          <a:bodyPr/>
          <a:lstStyle/>
          <a:p>
            <a:pPr algn="ctr"/>
            <a:r>
              <a:rPr lang="en-US" dirty="0" smtClean="0"/>
              <a:t>Cow Creek Health &amp; Wellness Center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267200"/>
            <a:ext cx="8153400" cy="1066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SDPI Community Grant Program </a:t>
            </a:r>
            <a:endParaRPr lang="en-US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1828800" cy="19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638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Syron</a:t>
            </a:r>
            <a:r>
              <a:rPr lang="en-US" sz="2400" b="1" dirty="0" smtClean="0"/>
              <a:t>, RD, LD, Chef </a:t>
            </a:r>
            <a:endParaRPr lang="en-US" sz="2400" b="1" dirty="0" smtClean="0"/>
          </a:p>
          <a:p>
            <a:r>
              <a:rPr lang="en-US" sz="2400" b="1" dirty="0" smtClean="0"/>
              <a:t>Diabetes Program Coordinator </a:t>
            </a:r>
          </a:p>
        </p:txBody>
      </p:sp>
    </p:spTree>
    <p:extLst>
      <p:ext uri="{BB962C8B-B14F-4D97-AF65-F5344CB8AC3E}">
        <p14:creationId xmlns:p14="http://schemas.microsoft.com/office/powerpoint/2010/main" val="5044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AADE 7 Self-Care Behaviors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Healthy Eating </a:t>
            </a:r>
          </a:p>
          <a:p>
            <a:r>
              <a:rPr lang="en-US" dirty="0" smtClean="0"/>
              <a:t>Being Active </a:t>
            </a:r>
          </a:p>
          <a:p>
            <a:r>
              <a:rPr lang="en-US" dirty="0" smtClean="0"/>
              <a:t>Monitoring </a:t>
            </a:r>
          </a:p>
          <a:p>
            <a:r>
              <a:rPr lang="en-US" dirty="0" smtClean="0"/>
              <a:t>Taking Medication </a:t>
            </a:r>
          </a:p>
          <a:p>
            <a:r>
              <a:rPr lang="en-US" dirty="0" smtClean="0"/>
              <a:t>Problem Solving </a:t>
            </a:r>
          </a:p>
          <a:p>
            <a:r>
              <a:rPr lang="en-US" dirty="0" smtClean="0"/>
              <a:t>Healthy Coping </a:t>
            </a:r>
          </a:p>
          <a:p>
            <a:r>
              <a:rPr lang="en-US" dirty="0" smtClean="0"/>
              <a:t>Reducing Risks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272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648200"/>
            <a:ext cx="58674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our clinic-Registered Dietitians work with patients in achieving their 7 Self care behavior goals. Use scale of 1-10 to evaluate a patient's confidence in each area.</a:t>
            </a:r>
          </a:p>
          <a:p>
            <a:endParaRPr lang="en-US" dirty="0"/>
          </a:p>
          <a:p>
            <a:r>
              <a:rPr lang="en-US" dirty="0" smtClean="0"/>
              <a:t>Utilize the AADE-7 curriculum and highly recommend their text, The Art and Science of DSME Desk Reference. </a:t>
            </a:r>
            <a:endParaRPr lang="en-US" dirty="0"/>
          </a:p>
        </p:txBody>
      </p:sp>
      <p:pic>
        <p:nvPicPr>
          <p:cNvPr id="4100" name="Picture 4" descr="http://ecx.images-amazon.com/images/I/51edRFmpoOL._SL50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19240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Patients come see our RD’s who will guide the patient through their DSME self-care behaviors. </a:t>
            </a:r>
          </a:p>
          <a:p>
            <a:r>
              <a:rPr lang="en-US" dirty="0" smtClean="0"/>
              <a:t>RD focuses on: healthy eating, being active, monitoring, problem solving and reducing risks. </a:t>
            </a:r>
          </a:p>
          <a:p>
            <a:r>
              <a:rPr lang="en-US" dirty="0" smtClean="0"/>
              <a:t>Refer patient to behavioral health for Healthy Coping and work with them for reducing risks such as smoking cessation.</a:t>
            </a:r>
          </a:p>
          <a:p>
            <a:r>
              <a:rPr lang="en-US" dirty="0" smtClean="0"/>
              <a:t>Work with medical teams for medication management. </a:t>
            </a:r>
          </a:p>
          <a:p>
            <a:r>
              <a:rPr lang="en-US" dirty="0" smtClean="0"/>
              <a:t>Hold events to help patients with their diabetes control. These include: </a:t>
            </a:r>
          </a:p>
          <a:p>
            <a:pPr lvl="1"/>
            <a:r>
              <a:rPr lang="en-US" dirty="0" smtClean="0"/>
              <a:t>Cooking demos</a:t>
            </a:r>
          </a:p>
          <a:p>
            <a:pPr lvl="1"/>
            <a:r>
              <a:rPr lang="en-US" dirty="0" smtClean="0"/>
              <a:t>Grocery store tours </a:t>
            </a:r>
          </a:p>
          <a:p>
            <a:pPr lvl="1"/>
            <a:r>
              <a:rPr lang="en-US" dirty="0" smtClean="0"/>
              <a:t>Support groups </a:t>
            </a:r>
          </a:p>
          <a:p>
            <a:pPr lvl="1"/>
            <a:r>
              <a:rPr lang="en-US" dirty="0" smtClean="0"/>
              <a:t>Exercise opportunities </a:t>
            </a:r>
          </a:p>
          <a:p>
            <a:pPr lvl="1"/>
            <a:r>
              <a:rPr lang="en-US" dirty="0" smtClean="0"/>
              <a:t>Tutorials/training on self monitoring and carb counting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27432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7500" r="21919" b="8977"/>
          <a:stretch/>
        </p:blipFill>
        <p:spPr>
          <a:xfrm>
            <a:off x="3124200" y="3429000"/>
            <a:ext cx="4835187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81745"/>
            <a:ext cx="2724150" cy="363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3810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addition to the welcome packet each patient who comes to see the RD receives a Nutrition Program Packet that includes information on diet, exercise, self monitoring, reducing risks and recipes. </a:t>
            </a:r>
          </a:p>
          <a:p>
            <a:endParaRPr lang="en-US" sz="2000" dirty="0"/>
          </a:p>
          <a:p>
            <a:r>
              <a:rPr lang="en-US" sz="2000" dirty="0" smtClean="0"/>
              <a:t>Goal is to have each diabetic patient meet with an RD 1 time a year to review their self-management goals.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40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Nutrition Packet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Customized nutrition plan that the RD creates for that patient. </a:t>
            </a:r>
            <a:endParaRPr lang="en-US" sz="2400" dirty="0" smtClean="0"/>
          </a:p>
          <a:p>
            <a:r>
              <a:rPr lang="en-US" sz="2400" dirty="0" smtClean="0"/>
              <a:t>Utilize </a:t>
            </a:r>
            <a:r>
              <a:rPr lang="en-US" sz="2400" dirty="0" smtClean="0"/>
              <a:t>the Plate Method </a:t>
            </a:r>
            <a:r>
              <a:rPr lang="en-US" sz="2400" dirty="0" smtClean="0"/>
              <a:t>first and then introduce basic carbohydrate counting. </a:t>
            </a:r>
            <a:endParaRPr lang="en-US" sz="2400" dirty="0" smtClean="0"/>
          </a:p>
          <a:p>
            <a:r>
              <a:rPr lang="en-US" sz="2400" dirty="0" smtClean="0"/>
              <a:t>Focus on portion </a:t>
            </a:r>
            <a:r>
              <a:rPr lang="en-US" sz="2400" dirty="0" smtClean="0"/>
              <a:t>sizes and timing of meals first. </a:t>
            </a:r>
            <a:endParaRPr lang="en-US" sz="2400" dirty="0" smtClean="0"/>
          </a:p>
          <a:p>
            <a:r>
              <a:rPr lang="en-US" sz="2400" dirty="0" smtClean="0"/>
              <a:t>Ask patient to check blood glucose on a regular basis until numbers are under control. These plans are also customized. </a:t>
            </a:r>
          </a:p>
          <a:p>
            <a:r>
              <a:rPr lang="en-US" sz="2400" dirty="0" smtClean="0"/>
              <a:t>Follow curriculum from Type 2 Diabetes Basics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Ed. By International Diabetes Center.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620000" cy="4800600"/>
          </a:xfrm>
        </p:spPr>
        <p:txBody>
          <a:bodyPr/>
          <a:lstStyle/>
          <a:p>
            <a:r>
              <a:rPr lang="en-US" dirty="0" smtClean="0"/>
              <a:t>We have no off limit foods, bad foods, or never foods. Instead we focus on portion control, foods to eat less often, and being realistic. </a:t>
            </a:r>
          </a:p>
          <a:p>
            <a:r>
              <a:rPr lang="en-US" dirty="0" smtClean="0"/>
              <a:t>Also give patients plenty of recipes that are healthy, balanced and diabetic friendly. This is important when asking a person to change how they have been eating for some time. </a:t>
            </a:r>
          </a:p>
          <a:p>
            <a:r>
              <a:rPr lang="en-US" dirty="0" smtClean="0"/>
              <a:t>Goal for exercise is ultimately 150 minutes per week. However we start wherever the patient is able to start. </a:t>
            </a:r>
          </a:p>
          <a:p>
            <a:pPr lvl="1"/>
            <a:r>
              <a:rPr lang="en-US" dirty="0" smtClean="0"/>
              <a:t>Band exercises</a:t>
            </a:r>
          </a:p>
          <a:p>
            <a:pPr lvl="1"/>
            <a:r>
              <a:rPr lang="en-US" dirty="0" smtClean="0"/>
              <a:t>Chair exercises </a:t>
            </a:r>
          </a:p>
          <a:p>
            <a:pPr lvl="1"/>
            <a:r>
              <a:rPr lang="en-US" dirty="0" smtClean="0"/>
              <a:t>Walking programs </a:t>
            </a:r>
          </a:p>
          <a:p>
            <a:pPr lvl="1"/>
            <a:r>
              <a:rPr lang="en-US" dirty="0" smtClean="0"/>
              <a:t>Fitness program at North Clinic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Cooking Demos &amp; Grocery Store Tours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590368"/>
            <a:ext cx="19431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19529" r="10093" b="9228"/>
          <a:stretch/>
        </p:blipFill>
        <p:spPr bwMode="auto">
          <a:xfrm>
            <a:off x="4419600" y="1590368"/>
            <a:ext cx="3148520" cy="203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content-a.xx.fbcdn.net/hphotos-xpa1/v/t1.0-9/10354228_10152658517581248_7642337133001791289_n.jpg?oh=bd29a5674badc87f62422415b4b1c9ea&amp;oe=556CFDD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3092" b="15683"/>
          <a:stretch/>
        </p:blipFill>
        <p:spPr bwMode="auto">
          <a:xfrm>
            <a:off x="4419600" y="4267200"/>
            <a:ext cx="3542332" cy="22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33347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9407" r="6507" b="9592"/>
          <a:stretch/>
        </p:blipFill>
        <p:spPr bwMode="auto">
          <a:xfrm>
            <a:off x="247073" y="304800"/>
            <a:ext cx="379361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www.eatright.org/uploadedImages/Shop/Product_Media/CYF-Food-Lists-for-Diabetes_236x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7127"/>
            <a:ext cx="22479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08" y="3352800"/>
            <a:ext cx="1819275" cy="32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00613"/>
            <a:ext cx="1905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67" y="38862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4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 Recommendations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153400" cy="4800600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000" dirty="0" smtClean="0"/>
              <a:t>Diabetic </a:t>
            </a:r>
            <a:r>
              <a:rPr lang="en-US" sz="2000" dirty="0"/>
              <a:t>Living website: </a:t>
            </a:r>
            <a:r>
              <a:rPr lang="en-US" sz="2000" dirty="0">
                <a:hlinkClick r:id="rId2"/>
              </a:rPr>
              <a:t>http://www.diabeticlivingonline.com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Eating on a budget: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www.choosemyplate.gov/budget/sampletwoweekmenus.html</a:t>
            </a:r>
            <a:endParaRPr lang="en-US" sz="2000" dirty="0" smtClean="0"/>
          </a:p>
          <a:p>
            <a:pPr marL="114300" indent="0">
              <a:buNone/>
            </a:pPr>
            <a:endParaRPr lang="en-US" sz="2000" dirty="0" smtClean="0"/>
          </a:p>
          <a:p>
            <a:pPr marL="114300" indent="0">
              <a:buNone/>
            </a:pPr>
            <a:r>
              <a:rPr lang="en-US" sz="2000" dirty="0" smtClean="0"/>
              <a:t>Good </a:t>
            </a:r>
            <a:r>
              <a:rPr lang="en-US" sz="2000" dirty="0"/>
              <a:t>and </a:t>
            </a:r>
            <a:r>
              <a:rPr lang="en-US" sz="2000" dirty="0" smtClean="0"/>
              <a:t>Cheap by Leanne Brown: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8b862ca0073972f0472b704e2c0c21d0480f50d3.googledrive.com/host/0Bxd6wdCBD_2tdUdtM0d4WTJmclU/good-and-cheap.pdf</a:t>
            </a:r>
            <a:endParaRPr lang="en-US" sz="2000" dirty="0" smtClean="0"/>
          </a:p>
          <a:p>
            <a:pPr marL="114300" indent="0">
              <a:buNone/>
            </a:pPr>
            <a:endParaRPr lang="en-US" sz="2000" dirty="0" smtClean="0"/>
          </a:p>
          <a:p>
            <a:pPr marL="114300" indent="0">
              <a:buNone/>
            </a:pPr>
            <a:r>
              <a:rPr lang="en-US" sz="2000" dirty="0"/>
              <a:t>Sample diet by kcals: 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www.xenical.com/xenical/hcp-7_samplediets.do</a:t>
            </a:r>
            <a:endParaRPr lang="en-US" sz="2000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/>
              <a:t>Diabetes Menus: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spock.fcs.uga.edu/ext/pubs/food.php?category=Diabetes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Low Literacy Education materials:</a:t>
            </a:r>
            <a:endParaRPr lang="en-US" dirty="0"/>
          </a:p>
          <a:p>
            <a:pPr marL="114300" indent="0">
              <a:buNone/>
            </a:pPr>
            <a:r>
              <a:rPr lang="en-US" dirty="0">
                <a:hlinkClick r:id="rId7"/>
              </a:rPr>
              <a:t>http://www.learningaboutdiabetes.org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4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7620000" cy="1143000"/>
          </a:xfrm>
        </p:spPr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82" y="3124200"/>
            <a:ext cx="4705628" cy="310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620000" cy="1143000"/>
          </a:xfrm>
        </p:spPr>
        <p:txBody>
          <a:bodyPr/>
          <a:lstStyle/>
          <a:p>
            <a:r>
              <a:rPr lang="en-US" dirty="0" smtClean="0"/>
              <a:t>Diabetes Program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86200"/>
          </a:xfrm>
        </p:spPr>
        <p:txBody>
          <a:bodyPr>
            <a:normAutofit/>
          </a:bodyPr>
          <a:lstStyle/>
          <a:p>
            <a:r>
              <a:rPr lang="en-US" b="1" dirty="0" smtClean="0"/>
              <a:t>Goals: </a:t>
            </a:r>
          </a:p>
          <a:p>
            <a:pPr lvl="1"/>
            <a:r>
              <a:rPr lang="en-US" sz="2200" dirty="0" smtClean="0"/>
              <a:t>See every active diabetic patient that uses our clinic at least once a year with ultimate goal of quarterly diabetic visits.</a:t>
            </a:r>
          </a:p>
          <a:p>
            <a:pPr lvl="1"/>
            <a:r>
              <a:rPr lang="en-US" sz="2200" dirty="0" smtClean="0"/>
              <a:t>Have every patient meet their standards of </a:t>
            </a:r>
            <a:r>
              <a:rPr lang="en-US" sz="2200" dirty="0" smtClean="0"/>
              <a:t>care.</a:t>
            </a:r>
          </a:p>
          <a:p>
            <a:pPr lvl="1"/>
            <a:r>
              <a:rPr lang="en-US" sz="2200" dirty="0" smtClean="0"/>
              <a:t>Increase our patient’s confidence in their ability to self manage their diabetes.</a:t>
            </a:r>
          </a:p>
          <a:p>
            <a:pPr lvl="1"/>
            <a:r>
              <a:rPr lang="en-US" sz="2200" dirty="0" smtClean="0"/>
              <a:t>Encourage our patients with diabetes to become leaders within our tribe and help others through the process. 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5703" r="22906" b="4253"/>
          <a:stretch/>
        </p:blipFill>
        <p:spPr bwMode="auto">
          <a:xfrm>
            <a:off x="2133600" y="3947160"/>
            <a:ext cx="2209800" cy="28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7200" r="23875" b="6201"/>
          <a:stretch/>
        </p:blipFill>
        <p:spPr bwMode="auto">
          <a:xfrm>
            <a:off x="4801637" y="3962400"/>
            <a:ext cx="2361163" cy="238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8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5469" r="29716" b="10761"/>
          <a:stretch/>
        </p:blipFill>
        <p:spPr bwMode="auto">
          <a:xfrm>
            <a:off x="990600" y="152400"/>
            <a:ext cx="6400800" cy="63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99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Meet Our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Develop a Diabetes Team</a:t>
            </a:r>
          </a:p>
          <a:p>
            <a:r>
              <a:rPr lang="en-US" sz="2400" dirty="0" smtClean="0"/>
              <a:t>Case management </a:t>
            </a:r>
          </a:p>
          <a:p>
            <a:r>
              <a:rPr lang="en-US" sz="2400" dirty="0" smtClean="0"/>
              <a:t>Opportunities for patients to learn what our clinic has available for them. </a:t>
            </a:r>
          </a:p>
          <a:p>
            <a:r>
              <a:rPr lang="en-US" sz="2400" dirty="0" smtClean="0"/>
              <a:t>Implement the best practices from Community Directed Grant Program that will help us meet the standards of care. </a:t>
            </a:r>
            <a:endParaRPr lang="en-US" sz="2400" dirty="0"/>
          </a:p>
          <a:p>
            <a:pPr lvl="1"/>
            <a:r>
              <a:rPr lang="en-US" sz="2400" dirty="0" smtClean="0"/>
              <a:t>Physical Activity</a:t>
            </a:r>
          </a:p>
          <a:p>
            <a:pPr lvl="1"/>
            <a:r>
              <a:rPr lang="en-US" sz="2400" dirty="0" smtClean="0"/>
              <a:t>Diabetes Self Management Education </a:t>
            </a:r>
            <a:endParaRPr lang="en-US" sz="2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97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Management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have 4 medical </a:t>
            </a:r>
            <a:r>
              <a:rPr lang="en-US" dirty="0" smtClean="0"/>
              <a:t>teams</a:t>
            </a:r>
            <a:endParaRPr lang="en-US" dirty="0" smtClean="0"/>
          </a:p>
          <a:p>
            <a:r>
              <a:rPr lang="en-US" dirty="0" smtClean="0"/>
              <a:t>Each team is responsible for case managing their patients. </a:t>
            </a:r>
          </a:p>
          <a:p>
            <a:r>
              <a:rPr lang="en-US" dirty="0" smtClean="0"/>
              <a:t>Registered Dietitian and Diabetes Program Coordinator assists all four teams in managing their diabetic patients. </a:t>
            </a:r>
          </a:p>
          <a:p>
            <a:r>
              <a:rPr lang="en-US" dirty="0" smtClean="0"/>
              <a:t>Rely heavily on the Diabetes Management System (DMS</a:t>
            </a:r>
            <a:r>
              <a:rPr lang="en-US" dirty="0" smtClean="0"/>
              <a:t>) and </a:t>
            </a:r>
            <a:r>
              <a:rPr lang="en-US" dirty="0" err="1" smtClean="0"/>
              <a:t>iCare</a:t>
            </a:r>
            <a:r>
              <a:rPr lang="en-US" dirty="0" smtClean="0"/>
              <a:t> </a:t>
            </a:r>
            <a:r>
              <a:rPr lang="en-US" dirty="0" smtClean="0"/>
              <a:t>to run reports that aid in case management. </a:t>
            </a:r>
          </a:p>
          <a:p>
            <a:r>
              <a:rPr lang="en-US" dirty="0" smtClean="0"/>
              <a:t>Call and send letters to patients reminding them what standards of care are due and ask them to make an appointment. </a:t>
            </a:r>
          </a:p>
          <a:p>
            <a:r>
              <a:rPr lang="en-US" dirty="0" smtClean="0"/>
              <a:t>RD works closely with each team’s RN and CMA to ensure patients are being followed up with and seen.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Packet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3246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2895600" cy="3747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6386"/>
            <a:ext cx="2828847" cy="3660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1" y="3386486"/>
            <a:ext cx="2895600" cy="3228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140092"/>
            <a:ext cx="2828847" cy="3550024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3610906">
            <a:off x="3308928" y="3330014"/>
            <a:ext cx="990600" cy="16764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Now?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7620000" cy="2057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So….we have them on a plan, we are meeting their medical standards of care (A1c, lipid panel, medication management etc.) what else do we need to do……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15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Self Management Education (DSME)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Diabetes management takes a team approach, but it is argued that one of the most important parts of the disease management is teaching the patient how to care for themselves. </a:t>
            </a:r>
          </a:p>
          <a:p>
            <a:r>
              <a:rPr lang="en-US" dirty="0" smtClean="0"/>
              <a:t>DSME is an ongoing process to facilitate a person’s knowledge, skill, and ability for self-care. This process incorporates the needs, goals, and life experiences of the person with the diabetes and is guided by evidence based standards. </a:t>
            </a:r>
          </a:p>
          <a:p>
            <a:r>
              <a:rPr lang="en-US" dirty="0" smtClean="0"/>
              <a:t>DSME involves health care providers in activities that help people with diabetes to implement and sustain ongoing behaviors needed to manage their diabetes. This includes behavioral </a:t>
            </a:r>
            <a:r>
              <a:rPr lang="en-US" dirty="0" smtClean="0"/>
              <a:t>health</a:t>
            </a:r>
            <a:r>
              <a:rPr lang="en-US" dirty="0" smtClean="0"/>
              <a:t>, nutrition, and </a:t>
            </a:r>
            <a:r>
              <a:rPr lang="en-US" dirty="0" smtClean="0"/>
              <a:t>clinical support.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474</TotalTime>
  <Words>838</Words>
  <Application>Microsoft Office PowerPoint</Application>
  <PresentationFormat>On-screen Show (4:3)</PresentationFormat>
  <Paragraphs>87</Paragraphs>
  <Slides>18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Adjacency</vt:lpstr>
      <vt:lpstr>Cow Creek Health &amp; Wellness Center </vt:lpstr>
      <vt:lpstr>Diabetes Program Overview </vt:lpstr>
      <vt:lpstr>PowerPoint Presentation</vt:lpstr>
      <vt:lpstr>How to Meet Our Goals</vt:lpstr>
      <vt:lpstr>Case Management  </vt:lpstr>
      <vt:lpstr>Welcome Packet </vt:lpstr>
      <vt:lpstr>PowerPoint Presentation</vt:lpstr>
      <vt:lpstr>What Now?  </vt:lpstr>
      <vt:lpstr>Diabetes Self Management Education (DSME) </vt:lpstr>
      <vt:lpstr>AADE 7 Self-Care Behaviors  </vt:lpstr>
      <vt:lpstr>Implementation </vt:lpstr>
      <vt:lpstr>PowerPoint Presentation</vt:lpstr>
      <vt:lpstr>In the Nutrition Packet </vt:lpstr>
      <vt:lpstr>PowerPoint Presentation</vt:lpstr>
      <vt:lpstr>Cooking Demos &amp; Grocery Store Tours </vt:lpstr>
      <vt:lpstr>PowerPoint Presentation</vt:lpstr>
      <vt:lpstr>Recipe Recommendations </vt:lpstr>
      <vt:lpstr>Questions? </vt:lpstr>
    </vt:vector>
  </TitlesOfParts>
  <Company>Cow Creek Band of Umpqua Tribe of Indians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Syron - GO \ Dietician</dc:creator>
  <cp:lastModifiedBy>Brianna Syron - GO \ Dietician</cp:lastModifiedBy>
  <cp:revision>22</cp:revision>
  <dcterms:created xsi:type="dcterms:W3CDTF">2015-01-20T17:50:58Z</dcterms:created>
  <dcterms:modified xsi:type="dcterms:W3CDTF">2015-01-23T05:33:47Z</dcterms:modified>
</cp:coreProperties>
</file>