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41"/>
  </p:notesMasterIdLst>
  <p:sldIdLst>
    <p:sldId id="256" r:id="rId2"/>
    <p:sldId id="257" r:id="rId3"/>
    <p:sldId id="258" r:id="rId4"/>
    <p:sldId id="370" r:id="rId5"/>
    <p:sldId id="375" r:id="rId6"/>
    <p:sldId id="376" r:id="rId7"/>
    <p:sldId id="377" r:id="rId8"/>
    <p:sldId id="378" r:id="rId9"/>
    <p:sldId id="380" r:id="rId10"/>
    <p:sldId id="381" r:id="rId11"/>
    <p:sldId id="382" r:id="rId12"/>
    <p:sldId id="383" r:id="rId13"/>
    <p:sldId id="385" r:id="rId14"/>
    <p:sldId id="386" r:id="rId15"/>
    <p:sldId id="387" r:id="rId16"/>
    <p:sldId id="388" r:id="rId17"/>
    <p:sldId id="389" r:id="rId18"/>
    <p:sldId id="390" r:id="rId19"/>
    <p:sldId id="391" r:id="rId20"/>
    <p:sldId id="392" r:id="rId21"/>
    <p:sldId id="393" r:id="rId22"/>
    <p:sldId id="413" r:id="rId23"/>
    <p:sldId id="412" r:id="rId24"/>
    <p:sldId id="410" r:id="rId25"/>
    <p:sldId id="411" r:id="rId26"/>
    <p:sldId id="402" r:id="rId27"/>
    <p:sldId id="396" r:id="rId28"/>
    <p:sldId id="405" r:id="rId29"/>
    <p:sldId id="397" r:id="rId30"/>
    <p:sldId id="406" r:id="rId31"/>
    <p:sldId id="398" r:id="rId32"/>
    <p:sldId id="399" r:id="rId33"/>
    <p:sldId id="400" r:id="rId34"/>
    <p:sldId id="401" r:id="rId35"/>
    <p:sldId id="408" r:id="rId36"/>
    <p:sldId id="415" r:id="rId37"/>
    <p:sldId id="343" r:id="rId38"/>
    <p:sldId id="414" r:id="rId39"/>
    <p:sldId id="30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5" autoAdjust="0"/>
    <p:restoredTop sz="94658" autoAdjust="0"/>
  </p:normalViewPr>
  <p:slideViewPr>
    <p:cSldViewPr>
      <p:cViewPr varScale="1">
        <p:scale>
          <a:sx n="107" d="100"/>
          <a:sy n="107" d="100"/>
        </p:scale>
        <p:origin x="-1110" y="-84"/>
      </p:cViewPr>
      <p:guideLst>
        <p:guide orient="horz" pos="2160"/>
        <p:guide pos="2880"/>
      </p:guideLst>
    </p:cSldViewPr>
  </p:slideViewPr>
  <p:outlineViewPr>
    <p:cViewPr>
      <p:scale>
        <a:sx n="33" d="100"/>
        <a:sy n="33" d="100"/>
      </p:scale>
      <p:origin x="48" y="5032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63FF4A-A597-45AE-9FBD-48CFEF79AE23}" type="datetimeFigureOut">
              <a:rPr lang="en-US" smtClean="0"/>
              <a:pPr/>
              <a:t>9/17/2010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0D0B09-458B-4C27-9CC5-F7732990CA4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Definitions define what it is the</a:t>
            </a:r>
            <a:r>
              <a:rPr lang="en-US" baseline="0" dirty="0" smtClean="0"/>
              <a:t> agreement covers and are extremely important</a:t>
            </a:r>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I’m a public health lawyer</a:t>
            </a:r>
          </a:p>
          <a:p>
            <a:r>
              <a:rPr lang="en-US" dirty="0" smtClean="0"/>
              <a:t>Their agencies:</a:t>
            </a:r>
            <a:r>
              <a:rPr lang="en-US" baseline="0" dirty="0" smtClean="0"/>
              <a:t> Emergency Preparedness, Public Health, Tribal, Elected Officials, Other?</a:t>
            </a:r>
          </a:p>
          <a:p>
            <a:r>
              <a:rPr lang="en-US" baseline="0" dirty="0" smtClean="0"/>
              <a:t>Attorneys?</a:t>
            </a:r>
          </a:p>
          <a:p>
            <a:r>
              <a:rPr lang="en-US" baseline="0" dirty="0" smtClean="0"/>
              <a:t>Experience negotiating MAAs?</a:t>
            </a:r>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do they want to learn today?</a:t>
            </a:r>
          </a:p>
          <a:p>
            <a:r>
              <a:rPr lang="en-US" dirty="0" smtClean="0"/>
              <a:t>This is their presentation.</a:t>
            </a:r>
          </a:p>
          <a:p>
            <a:r>
              <a:rPr lang="en-US" dirty="0" smtClean="0"/>
              <a:t>Will</a:t>
            </a:r>
            <a:r>
              <a:rPr lang="en-US" baseline="0" dirty="0" smtClean="0"/>
              <a:t> try to tailor to what they want to learn</a:t>
            </a:r>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request from Idaho Panhandle and need for revision and attorney</a:t>
            </a:r>
            <a:r>
              <a:rPr lang="en-US" baseline="0" dirty="0" smtClean="0"/>
              <a:t> review re: other state’s law</a:t>
            </a:r>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0D0B09-458B-4C27-9CC5-F7732990CA4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D0B09-458B-4C27-9CC5-F7732990CA4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C1E7-97DA-40E7-A625-1DA7B4A599C3}"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97C1E7-97DA-40E7-A625-1DA7B4A599C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3C2629-107F-49BC-89DF-17EF9DB62B13}" type="datetimeFigureOut">
              <a:rPr lang="en-US" smtClean="0"/>
              <a:pPr/>
              <a:t>9/17/2010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7C1E7-97DA-40E7-A625-1DA7B4A599C3}"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63C2629-107F-49BC-89DF-17EF9DB62B13}" type="datetimeFigureOut">
              <a:rPr lang="en-US" smtClean="0"/>
              <a:pPr/>
              <a:t>9/17/2010</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C597C1E7-97DA-40E7-A625-1DA7B4A599C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63C2629-107F-49BC-89DF-17EF9DB62B13}" type="datetimeFigureOut">
              <a:rPr lang="en-US" smtClean="0"/>
              <a:pPr/>
              <a:t>9/17/2010</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597C1E7-97DA-40E7-A625-1DA7B4A599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8077200" cy="3962400"/>
          </a:xfrm>
        </p:spPr>
        <p:txBody>
          <a:bodyPr>
            <a:normAutofit/>
          </a:bodyPr>
          <a:lstStyle/>
          <a:p>
            <a:r>
              <a:rPr lang="en-US" dirty="0" smtClean="0"/>
              <a:t>The Olympic Regional Tribal-Public Health Collaboration and Mutual Aid Agreement and Operation Plan: Challenges and Solutions</a:t>
            </a:r>
            <a:endParaRPr lang="en-US" dirty="0"/>
          </a:p>
        </p:txBody>
      </p:sp>
      <p:sp>
        <p:nvSpPr>
          <p:cNvPr id="3" name="Subtitle 2"/>
          <p:cNvSpPr>
            <a:spLocks noGrp="1"/>
          </p:cNvSpPr>
          <p:nvPr>
            <p:ph type="subTitle" idx="1"/>
          </p:nvPr>
        </p:nvSpPr>
        <p:spPr>
          <a:xfrm>
            <a:off x="609600" y="1752600"/>
            <a:ext cx="8077200" cy="1499616"/>
          </a:xfrm>
        </p:spPr>
        <p:txBody>
          <a:bodyPr/>
          <a:lstStyle/>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Underlying Background</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Recognition that public health related issues arise everywhere, including on tribal lands; example, substantial exposure</a:t>
            </a:r>
          </a:p>
          <a:p>
            <a:r>
              <a:rPr lang="en-US" dirty="0" smtClean="0"/>
              <a:t>Most tribes have not adopted comprehensive public health codes. Most don’t have persons functioning as  local health officers, with related legal authority </a:t>
            </a:r>
          </a:p>
          <a:p>
            <a:r>
              <a:rPr lang="en-US" dirty="0" smtClean="0"/>
              <a:t>Providers in health clinics are not public health practitioners and have a different perspective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Definitions</a:t>
            </a:r>
            <a:endParaRPr lang="en-US" dirty="0"/>
          </a:p>
        </p:txBody>
      </p:sp>
      <p:sp>
        <p:nvSpPr>
          <p:cNvPr id="4" name="Content Placeholder 3"/>
          <p:cNvSpPr>
            <a:spLocks noGrp="1"/>
          </p:cNvSpPr>
          <p:nvPr>
            <p:ph sz="half" idx="2"/>
          </p:nvPr>
        </p:nvSpPr>
        <p:spPr/>
        <p:txBody>
          <a:bodyPr>
            <a:normAutofit fontScale="62500" lnSpcReduction="20000"/>
          </a:bodyPr>
          <a:lstStyle/>
          <a:p>
            <a:r>
              <a:rPr lang="en-US" dirty="0" smtClean="0"/>
              <a:t>In all MAAs, definitions are extremely important!</a:t>
            </a:r>
          </a:p>
          <a:p>
            <a:pPr lvl="1"/>
            <a:r>
              <a:rPr lang="en-US" dirty="0" smtClean="0"/>
              <a:t>Work group defined:</a:t>
            </a:r>
          </a:p>
          <a:p>
            <a:pPr lvl="1"/>
            <a:r>
              <a:rPr lang="en-US" dirty="0" smtClean="0"/>
              <a:t>“Tribal Lands” to include land within tribal reservation boundary, tribal and member trust lands, settlement agreements lands and lands under  control of the tribal government, or its agents. </a:t>
            </a:r>
          </a:p>
          <a:p>
            <a:pPr lvl="1"/>
            <a:r>
              <a:rPr lang="en-US" dirty="0" smtClean="0"/>
              <a:t>“People on Tribal Lands” to include members of the Tribe, members of other tribes that live on tribal lands, and all other people on Tribal Lands (employees, residents, etc).</a:t>
            </a:r>
          </a:p>
          <a:p>
            <a:pPr lvl="1"/>
            <a:r>
              <a:rPr lang="en-US" dirty="0" smtClean="0"/>
              <a:t>“Mutual Aid” to mean assistance requested or provided during a public health emergency or disaster, or related to day to day public health services, communicable disease outbreak, isolation and quarantine, or other public health service.</a:t>
            </a:r>
          </a:p>
          <a:p>
            <a:pPr lvl="1"/>
            <a:endParaRPr lang="en-US" dirty="0"/>
          </a:p>
        </p:txBody>
      </p:sp>
      <p:pic>
        <p:nvPicPr>
          <p:cNvPr id="10242" name="Picture 2" descr="C:\Documents and Settings\Susan Ferguson\Local Settings\Temporary Internet Files\Content.IE5\A3CR7GXC\MPj03096150000[1].jpg"/>
          <p:cNvPicPr>
            <a:picLocks noGrp="1" noChangeAspect="1" noChangeArrowheads="1"/>
          </p:cNvPicPr>
          <p:nvPr>
            <p:ph sz="half" idx="1"/>
          </p:nvPr>
        </p:nvPicPr>
        <p:blipFill>
          <a:blip r:embed="rId3" cstate="print"/>
          <a:srcRect/>
          <a:stretch>
            <a:fillRect/>
          </a:stretch>
        </p:blipFill>
        <p:spPr bwMode="auto">
          <a:xfrm>
            <a:off x="228600" y="2667000"/>
            <a:ext cx="4230169" cy="301752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AGREEMENT EFFECTIVENESS</a:t>
            </a:r>
            <a:endParaRPr lang="en-US" dirty="0"/>
          </a:p>
        </p:txBody>
      </p:sp>
      <p:sp>
        <p:nvSpPr>
          <p:cNvPr id="3" name="Text Placeholder 2"/>
          <p:cNvSpPr>
            <a:spLocks noGrp="1"/>
          </p:cNvSpPr>
          <p:nvPr>
            <p:ph type="body" idx="1"/>
          </p:nvPr>
        </p:nvSpPr>
        <p:spPr/>
        <p:txBody>
          <a:bodyPr/>
          <a:lstStyle/>
          <a:p>
            <a:r>
              <a:rPr lang="en-US" dirty="0" smtClean="0"/>
              <a:t>IMPLEMENTATION</a:t>
            </a:r>
            <a:endParaRPr lang="en-US" dirty="0"/>
          </a:p>
        </p:txBody>
      </p:sp>
      <p:sp>
        <p:nvSpPr>
          <p:cNvPr id="4" name="Text Placeholder 3"/>
          <p:cNvSpPr>
            <a:spLocks noGrp="1"/>
          </p:cNvSpPr>
          <p:nvPr>
            <p:ph type="body" sz="half" idx="3"/>
          </p:nvPr>
        </p:nvSpPr>
        <p:spPr/>
        <p:txBody>
          <a:bodyPr/>
          <a:lstStyle/>
          <a:p>
            <a:r>
              <a:rPr lang="en-US" dirty="0" smtClean="0"/>
              <a:t>PARTICIPATION</a:t>
            </a:r>
            <a:endParaRPr lang="en-US" dirty="0"/>
          </a:p>
        </p:txBody>
      </p:sp>
      <p:sp>
        <p:nvSpPr>
          <p:cNvPr id="5" name="Content Placeholder 4"/>
          <p:cNvSpPr>
            <a:spLocks noGrp="1"/>
          </p:cNvSpPr>
          <p:nvPr>
            <p:ph sz="quarter" idx="2"/>
          </p:nvPr>
        </p:nvSpPr>
        <p:spPr/>
        <p:txBody>
          <a:bodyPr>
            <a:normAutofit lnSpcReduction="10000"/>
          </a:bodyPr>
          <a:lstStyle/>
          <a:p>
            <a:r>
              <a:rPr lang="en-US" dirty="0" smtClean="0"/>
              <a:t>Agreement effective upon signing by any one LHJ and any one tribe</a:t>
            </a:r>
          </a:p>
          <a:p>
            <a:r>
              <a:rPr lang="en-US" dirty="0" smtClean="0"/>
              <a:t>Remains in effect until such time a party gives written notice of withdrawal</a:t>
            </a:r>
          </a:p>
          <a:p>
            <a:r>
              <a:rPr lang="en-US" dirty="0" smtClean="0"/>
              <a:t>Termination by one party does not affect continued agreement operation so long as one LHJ and one tribe remain parties</a:t>
            </a:r>
            <a:endParaRPr lang="en-US" dirty="0"/>
          </a:p>
        </p:txBody>
      </p:sp>
      <p:sp>
        <p:nvSpPr>
          <p:cNvPr id="6" name="Content Placeholder 5"/>
          <p:cNvSpPr>
            <a:spLocks noGrp="1"/>
          </p:cNvSpPr>
          <p:nvPr>
            <p:ph sz="quarter" idx="4"/>
          </p:nvPr>
        </p:nvSpPr>
        <p:spPr/>
        <p:txBody>
          <a:bodyPr>
            <a:normAutofit fontScale="92500"/>
          </a:bodyPr>
          <a:lstStyle/>
          <a:p>
            <a:r>
              <a:rPr lang="en-US" dirty="0" smtClean="0"/>
              <a:t>Expressed desire to help one another but no legal duty to provide mutual aid</a:t>
            </a:r>
          </a:p>
          <a:p>
            <a:r>
              <a:rPr lang="en-US" dirty="0" smtClean="0"/>
              <a:t>All actions voluntary and in each party’s sole discretion</a:t>
            </a:r>
          </a:p>
          <a:p>
            <a:r>
              <a:rPr lang="en-US" dirty="0" smtClean="0"/>
              <a:t>A party must take into consideration whether giving aid will unreasonably diminish its capacity to provide basic public health services to its own jurisdiction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Worker Registration/Liability</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t>Each party agreed to take all actions necessary to qualify and maintain qualification of its own personnel, employees or volunteers as emergency workers under RCW 38.52 and WAC 118-04</a:t>
            </a:r>
          </a:p>
          <a:p>
            <a:endParaRPr lang="en-US" dirty="0" smtClean="0"/>
          </a:p>
          <a:p>
            <a:pPr>
              <a:buNone/>
            </a:pPr>
            <a:endParaRPr lang="en-US" dirty="0" smtClean="0"/>
          </a:p>
          <a:p>
            <a:r>
              <a:rPr lang="en-US" dirty="0" smtClean="0"/>
              <a:t>Party requesting aid responsible to seek issuance of mission number from state EMD</a:t>
            </a:r>
          </a:p>
          <a:p>
            <a:endParaRPr lang="en-US" dirty="0"/>
          </a:p>
        </p:txBody>
      </p:sp>
      <p:sp>
        <p:nvSpPr>
          <p:cNvPr id="4" name="Content Placeholder 3"/>
          <p:cNvSpPr>
            <a:spLocks noGrp="1"/>
          </p:cNvSpPr>
          <p:nvPr>
            <p:ph sz="half" idx="2"/>
          </p:nvPr>
        </p:nvSpPr>
        <p:spPr/>
        <p:txBody>
          <a:bodyPr>
            <a:normAutofit fontScale="77500" lnSpcReduction="20000"/>
          </a:bodyPr>
          <a:lstStyle/>
          <a:p>
            <a:r>
              <a:rPr lang="en-US" dirty="0" smtClean="0"/>
              <a:t>Parties may condition their willingness to respond and continuance of their response  on issuance of a mission number and compliance with RCW 38.52 and WAC 118-04</a:t>
            </a:r>
          </a:p>
          <a:p>
            <a:endParaRPr lang="en-US" dirty="0" smtClean="0"/>
          </a:p>
          <a:p>
            <a:r>
              <a:rPr lang="en-US" dirty="0" smtClean="0"/>
              <a:t>To extent local, state or federal governments do not provide complete waiver, immunity, indemnification, reimbursement, or other payment related to liability, each party legally responsible for own liability.</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COMMAND AND CONTROL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provision recognizes need for qualified and experienced person to function in LHO role and the need for laws to govern the response</a:t>
            </a:r>
          </a:p>
          <a:p>
            <a:r>
              <a:rPr lang="en-US" dirty="0" smtClean="0"/>
              <a:t>The issue:  how do sovereign governments that function alongside one another want to address their responsibilities related to disease that crosses the borders?  </a:t>
            </a:r>
          </a:p>
          <a:p>
            <a:r>
              <a:rPr lang="en-US" dirty="0" smtClean="0"/>
              <a:t>Without tribal public health codes, persons on staff with public health expertise, or the need (or budgets) to create full time public health departments, some tribes have authority and responsibility to deal with issues that affect public health, but not the public health infrastructure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CREATION OF TWO OPTIONS</a:t>
            </a:r>
            <a:endParaRPr lang="en-US" dirty="0"/>
          </a:p>
        </p:txBody>
      </p:sp>
      <p:sp>
        <p:nvSpPr>
          <p:cNvPr id="10" name="Text Placeholder 9"/>
          <p:cNvSpPr>
            <a:spLocks noGrp="1"/>
          </p:cNvSpPr>
          <p:nvPr>
            <p:ph type="body" idx="1"/>
          </p:nvPr>
        </p:nvSpPr>
        <p:spPr/>
        <p:txBody>
          <a:bodyPr/>
          <a:lstStyle/>
          <a:p>
            <a:r>
              <a:rPr lang="en-US" dirty="0" smtClean="0"/>
              <a:t>Option One</a:t>
            </a:r>
            <a:endParaRPr lang="en-US" dirty="0"/>
          </a:p>
        </p:txBody>
      </p:sp>
      <p:sp>
        <p:nvSpPr>
          <p:cNvPr id="11" name="Text Placeholder 10"/>
          <p:cNvSpPr>
            <a:spLocks noGrp="1"/>
          </p:cNvSpPr>
          <p:nvPr>
            <p:ph type="body" sz="half" idx="3"/>
          </p:nvPr>
        </p:nvSpPr>
        <p:spPr/>
        <p:txBody>
          <a:bodyPr/>
          <a:lstStyle/>
          <a:p>
            <a:r>
              <a:rPr lang="en-US" dirty="0" smtClean="0"/>
              <a:t>Option Two</a:t>
            </a:r>
            <a:endParaRPr lang="en-US" dirty="0"/>
          </a:p>
        </p:txBody>
      </p:sp>
      <p:sp>
        <p:nvSpPr>
          <p:cNvPr id="3" name="Content Placeholder 2"/>
          <p:cNvSpPr>
            <a:spLocks noGrp="1"/>
          </p:cNvSpPr>
          <p:nvPr>
            <p:ph sz="quarter" idx="2"/>
          </p:nvPr>
        </p:nvSpPr>
        <p:spPr/>
        <p:txBody>
          <a:bodyPr>
            <a:normAutofit lnSpcReduction="10000"/>
          </a:bodyPr>
          <a:lstStyle/>
          <a:p>
            <a:r>
              <a:rPr lang="en-US" smtClean="0"/>
              <a:t>Party tribal government will exercise own public health authority</a:t>
            </a:r>
          </a:p>
          <a:p>
            <a:r>
              <a:rPr lang="en-US" smtClean="0"/>
              <a:t>Parties understand that ability or willingness of Party HD to respond within the tribal jurisdiction may be limited</a:t>
            </a:r>
          </a:p>
          <a:p>
            <a:r>
              <a:rPr lang="en-US" smtClean="0"/>
              <a:t>Party TG may still seek technical assistance from the Party HD</a:t>
            </a:r>
            <a:endParaRPr lang="en-US" dirty="0"/>
          </a:p>
        </p:txBody>
      </p:sp>
      <p:sp>
        <p:nvSpPr>
          <p:cNvPr id="4" name="Content Placeholder 3"/>
          <p:cNvSpPr>
            <a:spLocks noGrp="1"/>
          </p:cNvSpPr>
          <p:nvPr>
            <p:ph sz="quarter" idx="4"/>
          </p:nvPr>
        </p:nvSpPr>
        <p:spPr/>
        <p:txBody>
          <a:bodyPr/>
          <a:lstStyle/>
          <a:p>
            <a:r>
              <a:rPr lang="en-US" dirty="0" smtClean="0"/>
              <a:t>Party TG may grant Party HD in its closest geographical proximity permission to exercise public health authority</a:t>
            </a:r>
          </a:p>
          <a:p>
            <a:r>
              <a:rPr lang="en-US" dirty="0" smtClean="0"/>
              <a:t>Either Party HD or Party TG may refuse, decline, withdraw or rescind the grant of authority at any time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Laws Would Apply?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Issue:  Without a tribal public health code that addresses the specific event, how does a responding LHJ public health nurse or doctor know what public health laws apply on tribal lands or to people on tribal lands during the response?</a:t>
            </a:r>
          </a:p>
          <a:p>
            <a:r>
              <a:rPr lang="en-US" dirty="0" smtClean="0"/>
              <a:t>Tribe may choose to adopt federal, state or local law as tribal code temporarily to address the specific public health threat. </a:t>
            </a:r>
          </a:p>
          <a:p>
            <a:r>
              <a:rPr lang="en-US" dirty="0" smtClean="0"/>
              <a:t>Specific details implementing this provision were developed by the work group for inclusion in the Operation Plan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SOME WASHINGTON LAWS THAT A TRIBE MIGHT ELECT TO INVOKE</a:t>
            </a:r>
            <a:endParaRPr lang="en-US" dirty="0"/>
          </a:p>
        </p:txBody>
      </p:sp>
      <p:sp>
        <p:nvSpPr>
          <p:cNvPr id="3" name="Content Placeholder 2"/>
          <p:cNvSpPr>
            <a:spLocks noGrp="1"/>
          </p:cNvSpPr>
          <p:nvPr>
            <p:ph idx="1"/>
          </p:nvPr>
        </p:nvSpPr>
        <p:spPr/>
        <p:txBody>
          <a:bodyPr/>
          <a:lstStyle/>
          <a:p>
            <a:r>
              <a:rPr lang="en-US" dirty="0" smtClean="0"/>
              <a:t>TUBERCULOSIS CONTROL</a:t>
            </a:r>
          </a:p>
          <a:p>
            <a:r>
              <a:rPr lang="en-US" dirty="0" smtClean="0"/>
              <a:t>SEXUALLY TRANSMITTED DISEASE CONTROL</a:t>
            </a:r>
          </a:p>
          <a:p>
            <a:r>
              <a:rPr lang="en-US" dirty="0" smtClean="0"/>
              <a:t>SUBSTANTIAL EXPOSURE TO BODILY FLUIDS</a:t>
            </a:r>
          </a:p>
          <a:p>
            <a:r>
              <a:rPr lang="en-US" dirty="0" smtClean="0"/>
              <a:t>COMMUNICABLE DISEASE CONTROL</a:t>
            </a:r>
          </a:p>
          <a:p>
            <a:r>
              <a:rPr lang="en-US" dirty="0" smtClean="0"/>
              <a:t>ISOLATION AND QUARANTINE</a:t>
            </a:r>
          </a:p>
          <a:p>
            <a:r>
              <a:rPr lang="en-US" dirty="0" smtClean="0"/>
              <a:t>BIOMEDICAL WASTES</a:t>
            </a:r>
          </a:p>
          <a:p>
            <a:r>
              <a:rPr lang="en-US" dirty="0" smtClean="0"/>
              <a:t>EMERGENCY RESPONSE</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IF TRIBE HAS ADOPTED TRIBAL PUBLIC HEALTH CODE</a:t>
            </a:r>
            <a:endParaRPr lang="en-US" dirty="0"/>
          </a:p>
        </p:txBody>
      </p:sp>
      <p:sp>
        <p:nvSpPr>
          <p:cNvPr id="3" name="Content Placeholder 2"/>
          <p:cNvSpPr>
            <a:spLocks noGrp="1"/>
          </p:cNvSpPr>
          <p:nvPr>
            <p:ph idx="1"/>
          </p:nvPr>
        </p:nvSpPr>
        <p:spPr/>
        <p:txBody>
          <a:bodyPr>
            <a:normAutofit lnSpcReduction="10000"/>
          </a:bodyPr>
          <a:lstStyle/>
          <a:p>
            <a:r>
              <a:rPr lang="en-US" dirty="0" smtClean="0"/>
              <a:t>If a Party TG has adopted a public health code that addresses the specific public health response, then the Party HD exercises the grant of authority in conformance with tribal, as well as the adopted or applicable federal, state or local public health laws.</a:t>
            </a:r>
          </a:p>
          <a:p>
            <a:r>
              <a:rPr lang="en-US" dirty="0" smtClean="0"/>
              <a:t>If there is a conflict between or among the legal requirements, the Party HD may decline to accept, or withdraw its acceptance of, the authority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Dispute Resolution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Issue:  How do the parties resolve disputes between them, and what effect does tribal sovereign immunity have on the process?</a:t>
            </a:r>
          </a:p>
          <a:p>
            <a:r>
              <a:rPr lang="en-US" dirty="0" smtClean="0"/>
              <a:t>The attorney representing the Suquamish Tribe proposed dispute resolution through direct discussions, mediation, and binding arbitration.</a:t>
            </a:r>
          </a:p>
          <a:p>
            <a:r>
              <a:rPr lang="en-US" dirty="0" smtClean="0"/>
              <a:t>Arbitration award enforceable by Tribal Court or Federal or State Court</a:t>
            </a:r>
          </a:p>
          <a:p>
            <a:r>
              <a:rPr lang="en-US" dirty="0" smtClean="0"/>
              <a:t>Tribal limited waiver of sovereign immunity granted solely for purpose of dispute resolution and as limited by process set forth in agreement.</a:t>
            </a:r>
          </a:p>
          <a:p>
            <a:r>
              <a:rPr lang="en-US" dirty="0" smtClean="0"/>
              <a:t>This proposal was accepted by the work group.</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Who I am:</a:t>
            </a:r>
          </a:p>
          <a:p>
            <a:pPr lvl="1"/>
            <a:r>
              <a:rPr lang="en-US" dirty="0" smtClean="0"/>
              <a:t>Susan Ferguson</a:t>
            </a:r>
          </a:p>
          <a:p>
            <a:pPr lvl="2"/>
            <a:r>
              <a:rPr lang="en-US" dirty="0" smtClean="0"/>
              <a:t>Facilitator for the Olympic Regional Tribal-Public Health Collaboration and MAA and Operation Plan</a:t>
            </a:r>
          </a:p>
          <a:p>
            <a:pPr lvl="1"/>
            <a:r>
              <a:rPr lang="en-US" dirty="0" smtClean="0"/>
              <a:t>Contact Information:</a:t>
            </a:r>
          </a:p>
          <a:p>
            <a:pPr lvl="2"/>
            <a:r>
              <a:rPr lang="en-US" dirty="0" smtClean="0"/>
              <a:t>Phone: 206-909-0613</a:t>
            </a:r>
          </a:p>
          <a:p>
            <a:pPr lvl="2"/>
            <a:r>
              <a:rPr lang="en-US" dirty="0" smtClean="0"/>
              <a:t>Email: sferguson222@msn.com</a:t>
            </a:r>
          </a:p>
          <a:p>
            <a:pPr lvl="2">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Outcome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governments considered the MAA over summer 2009</a:t>
            </a:r>
          </a:p>
          <a:p>
            <a:r>
              <a:rPr lang="en-US" dirty="0" smtClean="0"/>
              <a:t>Attorney reviews, as well as reviews by insurance providers, admin committees, tribal councils, BOH and BOCC</a:t>
            </a:r>
          </a:p>
          <a:p>
            <a:r>
              <a:rPr lang="en-US" dirty="0" smtClean="0"/>
              <a:t>LHOs were asked to make presentations to some Tribal Councils in fall 2009</a:t>
            </a:r>
          </a:p>
          <a:p>
            <a:r>
              <a:rPr lang="en-US" dirty="0" smtClean="0"/>
              <a:t>All governments signed the agreement as of January 2010</a:t>
            </a:r>
          </a:p>
          <a:p>
            <a:r>
              <a:rPr lang="en-US" dirty="0" smtClean="0"/>
              <a:t>First agreement of its kind: Groundbreaking work</a:t>
            </a:r>
          </a:p>
          <a:p>
            <a:r>
              <a:rPr lang="en-US" dirty="0" smtClean="0"/>
              <a:t>Dedicated, diligent work group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OPERATION PLAN DEVELOPMENT</a:t>
            </a:r>
            <a:endParaRPr lang="en-US" dirty="0"/>
          </a:p>
        </p:txBody>
      </p:sp>
      <p:sp>
        <p:nvSpPr>
          <p:cNvPr id="3" name="Content Placeholder 2"/>
          <p:cNvSpPr>
            <a:spLocks noGrp="1"/>
          </p:cNvSpPr>
          <p:nvPr>
            <p:ph idx="1"/>
          </p:nvPr>
        </p:nvSpPr>
        <p:spPr/>
        <p:txBody>
          <a:bodyPr>
            <a:normAutofit/>
          </a:bodyPr>
          <a:lstStyle/>
          <a:p>
            <a:r>
              <a:rPr lang="en-US" dirty="0" smtClean="0"/>
              <a:t>Work group formed including representatives from all MAA participating governments</a:t>
            </a:r>
          </a:p>
          <a:p>
            <a:r>
              <a:rPr lang="en-US" dirty="0" smtClean="0"/>
              <a:t>Meetings March through August 2010, and an additional teleconference in September 2010</a:t>
            </a:r>
          </a:p>
          <a:p>
            <a:r>
              <a:rPr lang="en-US" dirty="0" smtClean="0"/>
              <a:t>Five attorneys representing tribes and LHJs  attended several meetings, reviewed the Plan  and participated in preparation of BOH and Tribal Council Resolutions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FIRST STEPS</a:t>
            </a:r>
            <a:endParaRPr lang="en-US" dirty="0"/>
          </a:p>
        </p:txBody>
      </p:sp>
      <p:sp>
        <p:nvSpPr>
          <p:cNvPr id="3" name="Content Placeholder 2"/>
          <p:cNvSpPr>
            <a:spLocks noGrp="1"/>
          </p:cNvSpPr>
          <p:nvPr>
            <p:ph idx="1"/>
          </p:nvPr>
        </p:nvSpPr>
        <p:spPr/>
        <p:txBody>
          <a:bodyPr/>
          <a:lstStyle/>
          <a:p>
            <a:r>
              <a:rPr lang="en-US" dirty="0" smtClean="0"/>
              <a:t>At the same time that the parties are determining the scope of the emergency, that is, whether it is low, moderate or high level of severity, they must also think about what laws will apply and whether the tribal government wants to exercise its own tribal public health authority or offer to grant authority to the health department or district.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Process of Offering and Accepting the Grant of Authority</a:t>
            </a:r>
            <a:endParaRPr lang="en-US" dirty="0"/>
          </a:p>
        </p:txBody>
      </p:sp>
      <p:sp>
        <p:nvSpPr>
          <p:cNvPr id="3" name="Text Placeholder 2"/>
          <p:cNvSpPr>
            <a:spLocks noGrp="1"/>
          </p:cNvSpPr>
          <p:nvPr>
            <p:ph type="body" idx="1"/>
          </p:nvPr>
        </p:nvSpPr>
        <p:spPr/>
        <p:txBody>
          <a:bodyPr/>
          <a:lstStyle/>
          <a:p>
            <a:r>
              <a:rPr lang="en-US" dirty="0" smtClean="0"/>
              <a:t>Boards of health</a:t>
            </a:r>
            <a:endParaRPr lang="en-US" dirty="0"/>
          </a:p>
        </p:txBody>
      </p:sp>
      <p:sp>
        <p:nvSpPr>
          <p:cNvPr id="4" name="Content Placeholder 3"/>
          <p:cNvSpPr>
            <a:spLocks noGrp="1"/>
          </p:cNvSpPr>
          <p:nvPr>
            <p:ph sz="half" idx="2"/>
          </p:nvPr>
        </p:nvSpPr>
        <p:spPr/>
        <p:txBody>
          <a:bodyPr/>
          <a:lstStyle/>
          <a:p>
            <a:r>
              <a:rPr lang="en-US" dirty="0" smtClean="0"/>
              <a:t>Boards of Health are considering resolutions now that authorize health officers to make the initial decision to accept or deny a tribal offer of grant of authority.  These resolutions will be attached to the Plan as appendices.</a:t>
            </a:r>
            <a:endParaRPr lang="en-US" dirty="0"/>
          </a:p>
        </p:txBody>
      </p:sp>
      <p:sp>
        <p:nvSpPr>
          <p:cNvPr id="5" name="Text Placeholder 4"/>
          <p:cNvSpPr>
            <a:spLocks noGrp="1"/>
          </p:cNvSpPr>
          <p:nvPr>
            <p:ph type="body" sz="quarter" idx="3"/>
          </p:nvPr>
        </p:nvSpPr>
        <p:spPr/>
        <p:txBody>
          <a:bodyPr/>
          <a:lstStyle/>
          <a:p>
            <a:r>
              <a:rPr lang="en-US" dirty="0" smtClean="0"/>
              <a:t>TRIBAL COUNCILS</a:t>
            </a:r>
            <a:endParaRPr lang="en-US" dirty="0"/>
          </a:p>
        </p:txBody>
      </p:sp>
      <p:sp>
        <p:nvSpPr>
          <p:cNvPr id="6" name="Content Placeholder 5"/>
          <p:cNvSpPr>
            <a:spLocks noGrp="1"/>
          </p:cNvSpPr>
          <p:nvPr>
            <p:ph sz="quarter" idx="4"/>
          </p:nvPr>
        </p:nvSpPr>
        <p:spPr/>
        <p:txBody>
          <a:bodyPr>
            <a:normAutofit/>
          </a:bodyPr>
          <a:lstStyle/>
          <a:p>
            <a:r>
              <a:rPr lang="en-US" dirty="0" smtClean="0"/>
              <a:t>Tribal Councils decide at the time of the emergency whether they want to grant public health authority to the health department or district. A model tribal council resolution is attached as an appendix to the Plan for use at the time of the emergency.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RESOLUTIONS</a:t>
            </a:r>
            <a:endParaRPr lang="en-US" dirty="0"/>
          </a:p>
        </p:txBody>
      </p:sp>
      <p:sp>
        <p:nvSpPr>
          <p:cNvPr id="3" name="Content Placeholder 2"/>
          <p:cNvSpPr>
            <a:spLocks noGrp="1"/>
          </p:cNvSpPr>
          <p:nvPr>
            <p:ph idx="1"/>
          </p:nvPr>
        </p:nvSpPr>
        <p:spPr/>
        <p:txBody>
          <a:bodyPr/>
          <a:lstStyle/>
          <a:p>
            <a:r>
              <a:rPr lang="en-US" dirty="0" smtClean="0"/>
              <a:t>Party HDs and TGs consult re: whether tribal code has been adopted and what specific laws the Tribal Council may choose to adopt temporarily to respond to the emergency.  The parties also consult regarding the appropriate duration of law adoption given nature of emergency.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Tribal Council adopts the resolution, a certified copy is given to health department/district.</a:t>
            </a:r>
          </a:p>
          <a:p>
            <a:r>
              <a:rPr lang="en-US" dirty="0" smtClean="0"/>
              <a:t>Health Officer decides whether to accept the tribal grant of public health authority.</a:t>
            </a:r>
          </a:p>
          <a:p>
            <a:r>
              <a:rPr lang="en-US" dirty="0" smtClean="0"/>
              <a:t>If accepted, tribe informs enrolled members and other People on Tribal Lands of the adoption of the resolution, its scope and duration.</a:t>
            </a:r>
          </a:p>
          <a:p>
            <a:r>
              <a:rPr lang="en-US" dirty="0" smtClean="0"/>
              <a:t>Health Officer seeks affirmation by BOH at next meeting, but previous actions taken valid regardless of whether affirm.</a:t>
            </a:r>
          </a:p>
          <a:p>
            <a:r>
              <a:rPr lang="en-US" dirty="0" smtClean="0"/>
              <a:t>Health Officer and Tribal Governments may rescind or withdraw the tribal grant of authority at any time.</a:t>
            </a:r>
          </a:p>
          <a:p>
            <a:r>
              <a:rPr lang="en-US" dirty="0" smtClean="0"/>
              <a:t>If needed, tribe may extend duration of resolution.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Authorized Representatives</a:t>
            </a:r>
            <a:endParaRPr lang="en-US" dirty="0"/>
          </a:p>
        </p:txBody>
      </p:sp>
      <p:sp>
        <p:nvSpPr>
          <p:cNvPr id="3" name="Content Placeholder 2"/>
          <p:cNvSpPr>
            <a:spLocks noGrp="1"/>
          </p:cNvSpPr>
          <p:nvPr>
            <p:ph idx="1"/>
          </p:nvPr>
        </p:nvSpPr>
        <p:spPr/>
        <p:txBody>
          <a:bodyPr/>
          <a:lstStyle/>
          <a:p>
            <a:r>
              <a:rPr lang="en-US" dirty="0" smtClean="0"/>
              <a:t>The Plan provides that Authorized representatives, those people who are authorized to make or agree to requests for assistance (or know how to contact the decision-maker in the emergency) are listed on the Washington SECURES website.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levels of Activation</a:t>
            </a:r>
            <a:endParaRPr lang="en-US" dirty="0"/>
          </a:p>
        </p:txBody>
      </p:sp>
      <p:sp>
        <p:nvSpPr>
          <p:cNvPr id="3" name="Content Placeholder 2"/>
          <p:cNvSpPr>
            <a:spLocks noGrp="1"/>
          </p:cNvSpPr>
          <p:nvPr>
            <p:ph sz="half" idx="1"/>
          </p:nvPr>
        </p:nvSpPr>
        <p:spPr/>
        <p:txBody>
          <a:bodyPr>
            <a:normAutofit/>
          </a:bodyPr>
          <a:lstStyle/>
          <a:p>
            <a:r>
              <a:rPr lang="en-US" dirty="0" smtClean="0"/>
              <a:t>Low level, moderate level or severe level</a:t>
            </a:r>
          </a:p>
          <a:p>
            <a:r>
              <a:rPr lang="en-US" dirty="0" smtClean="0"/>
              <a:t>Parties consult to determine level</a:t>
            </a:r>
          </a:p>
          <a:p>
            <a:r>
              <a:rPr lang="en-US" dirty="0" smtClean="0"/>
              <a:t>Example of low level is  training or technical assistance</a:t>
            </a:r>
          </a:p>
          <a:p>
            <a:r>
              <a:rPr lang="en-US" dirty="0" smtClean="0"/>
              <a:t>For low level, parties can decide whether to seek a mission number </a:t>
            </a:r>
            <a:endParaRPr lang="en-US" dirty="0"/>
          </a:p>
        </p:txBody>
      </p:sp>
      <p:sp>
        <p:nvSpPr>
          <p:cNvPr id="4" name="Content Placeholder 3"/>
          <p:cNvSpPr>
            <a:spLocks noGrp="1"/>
          </p:cNvSpPr>
          <p:nvPr>
            <p:ph sz="half" idx="2"/>
          </p:nvPr>
        </p:nvSpPr>
        <p:spPr/>
        <p:txBody>
          <a:bodyPr>
            <a:normAutofit/>
          </a:bodyPr>
          <a:lstStyle/>
          <a:p>
            <a:pPr>
              <a:buNone/>
            </a:pPr>
            <a:endParaRPr lang="en-US" dirty="0"/>
          </a:p>
        </p:txBody>
      </p:sp>
      <p:pic>
        <p:nvPicPr>
          <p:cNvPr id="4098" name="Picture 2" descr="C:\Documents and Settings\Susan Ferguson\Local Settings\Temporary Internet Files\Content.IE5\Y3UVPA7B\MCj03663540000[1].wmf"/>
          <p:cNvPicPr>
            <a:picLocks noChangeAspect="1" noChangeArrowheads="1"/>
          </p:cNvPicPr>
          <p:nvPr/>
        </p:nvPicPr>
        <p:blipFill>
          <a:blip r:embed="rId3" cstate="print"/>
          <a:srcRect/>
          <a:stretch>
            <a:fillRect/>
          </a:stretch>
        </p:blipFill>
        <p:spPr bwMode="auto">
          <a:xfrm>
            <a:off x="5257800" y="2057400"/>
            <a:ext cx="2971800" cy="31242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MODERATE LEVEL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Example: an event that impacts a single health department or tribe</a:t>
            </a:r>
          </a:p>
          <a:p>
            <a:r>
              <a:rPr lang="en-US" dirty="0" smtClean="0"/>
              <a:t>The parties’ emergency operation plans must be activated</a:t>
            </a:r>
          </a:p>
          <a:p>
            <a:r>
              <a:rPr lang="en-US" dirty="0" smtClean="0"/>
              <a:t>The parties must operate under the incident command system</a:t>
            </a:r>
          </a:p>
          <a:p>
            <a:r>
              <a:rPr lang="en-US" dirty="0" smtClean="0"/>
              <a:t>The parties must seek and obtain a mission number from the state EMD (health departments or districts seek them through their county departments of emergency management; tribes can seek them directly)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Severity or Complexity</a:t>
            </a:r>
            <a:endParaRPr lang="en-US" dirty="0"/>
          </a:p>
        </p:txBody>
      </p:sp>
      <p:sp>
        <p:nvSpPr>
          <p:cNvPr id="11" name="Content Placeholder 10"/>
          <p:cNvSpPr>
            <a:spLocks noGrp="1"/>
          </p:cNvSpPr>
          <p:nvPr>
            <p:ph sz="half" idx="1"/>
          </p:nvPr>
        </p:nvSpPr>
        <p:spPr/>
        <p:txBody>
          <a:bodyPr>
            <a:normAutofit/>
          </a:bodyPr>
          <a:lstStyle/>
          <a:p>
            <a:pPr>
              <a:buNone/>
            </a:pPr>
            <a:endParaRPr lang="en-US" dirty="0"/>
          </a:p>
        </p:txBody>
      </p:sp>
      <p:sp>
        <p:nvSpPr>
          <p:cNvPr id="4" name="Content Placeholder 3"/>
          <p:cNvSpPr>
            <a:spLocks noGrp="1"/>
          </p:cNvSpPr>
          <p:nvPr>
            <p:ph sz="half" idx="2"/>
          </p:nvPr>
        </p:nvSpPr>
        <p:spPr/>
        <p:txBody>
          <a:bodyPr>
            <a:normAutofit/>
          </a:bodyPr>
          <a:lstStyle/>
          <a:p>
            <a:r>
              <a:rPr lang="en-US" dirty="0" smtClean="0"/>
              <a:t>Disaster impacts multiple jurisdictions or causes significant impacts that overwhelm response structure of a Party HD or TG</a:t>
            </a:r>
          </a:p>
          <a:p>
            <a:pPr>
              <a:buNone/>
            </a:pPr>
            <a:endParaRPr lang="en-US" dirty="0"/>
          </a:p>
        </p:txBody>
      </p:sp>
      <p:pic>
        <p:nvPicPr>
          <p:cNvPr id="5130" name="Picture 10" descr="C:\Documents and Settings\Susan Ferguson\Local Settings\Temporary Internet Files\Content.IE5\CR9RA2F1\MCBD06922_0000[1].wmf"/>
          <p:cNvPicPr>
            <a:picLocks noChangeAspect="1" noChangeArrowheads="1"/>
          </p:cNvPicPr>
          <p:nvPr/>
        </p:nvPicPr>
        <p:blipFill>
          <a:blip r:embed="rId3" cstate="print"/>
          <a:srcRect/>
          <a:stretch>
            <a:fillRect/>
          </a:stretch>
        </p:blipFill>
        <p:spPr bwMode="auto">
          <a:xfrm>
            <a:off x="990600" y="2362200"/>
            <a:ext cx="2509418" cy="316839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Presentation</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sz="1400" dirty="0"/>
          </a:p>
        </p:txBody>
      </p:sp>
      <p:sp>
        <p:nvSpPr>
          <p:cNvPr id="4" name="Content Placeholder 3"/>
          <p:cNvSpPr>
            <a:spLocks noGrp="1"/>
          </p:cNvSpPr>
          <p:nvPr>
            <p:ph sz="half" idx="4294967295"/>
          </p:nvPr>
        </p:nvSpPr>
        <p:spPr>
          <a:xfrm>
            <a:off x="2133600" y="1828800"/>
            <a:ext cx="4038600" cy="4624387"/>
          </a:xfrm>
        </p:spPr>
        <p:txBody>
          <a:bodyPr>
            <a:normAutofit fontScale="77500" lnSpcReduction="20000"/>
          </a:bodyPr>
          <a:lstStyle/>
          <a:p>
            <a:r>
              <a:rPr lang="en-US" dirty="0" smtClean="0"/>
              <a:t>THE OLYMPIC REGIONAL MAA AND OPERATION PLAN:</a:t>
            </a:r>
          </a:p>
          <a:p>
            <a:endParaRPr lang="en-US" dirty="0" smtClean="0"/>
          </a:p>
          <a:p>
            <a:r>
              <a:rPr lang="en-US" dirty="0" smtClean="0"/>
              <a:t>HISTORY OF THE TRIBAL-LHJ MAA DEVELOPMENT PROCESS</a:t>
            </a:r>
          </a:p>
          <a:p>
            <a:endParaRPr lang="en-US" dirty="0" smtClean="0"/>
          </a:p>
          <a:p>
            <a:r>
              <a:rPr lang="en-US" dirty="0" smtClean="0"/>
              <a:t>STATUS OF AGREEMENT TODAY</a:t>
            </a:r>
          </a:p>
          <a:p>
            <a:endParaRPr lang="en-US" dirty="0" smtClean="0"/>
          </a:p>
          <a:p>
            <a:r>
              <a:rPr lang="en-US" dirty="0" smtClean="0"/>
              <a:t>OPERATION PLAN DEVELOPMENT AND IMPLEMENTATION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Distinction between low/moderate events and high severity events</a:t>
            </a:r>
            <a:endParaRPr lang="en-US" dirty="0"/>
          </a:p>
        </p:txBody>
      </p:sp>
      <p:sp>
        <p:nvSpPr>
          <p:cNvPr id="3" name="Content Placeholder 2"/>
          <p:cNvSpPr>
            <a:spLocks noGrp="1"/>
          </p:cNvSpPr>
          <p:nvPr>
            <p:ph sz="half" idx="1"/>
          </p:nvPr>
        </p:nvSpPr>
        <p:spPr/>
        <p:txBody>
          <a:bodyPr/>
          <a:lstStyle/>
          <a:p>
            <a:r>
              <a:rPr lang="en-US" dirty="0" smtClean="0"/>
              <a:t>In events of low or moderate severity, the parties can request assistance directly from one another, take the necessary steps set forth in the Plan, and then complete the resource request form </a:t>
            </a:r>
            <a:endParaRPr lang="en-US" dirty="0"/>
          </a:p>
        </p:txBody>
      </p:sp>
      <p:sp>
        <p:nvSpPr>
          <p:cNvPr id="4" name="Content Placeholder 3"/>
          <p:cNvSpPr>
            <a:spLocks noGrp="1"/>
          </p:cNvSpPr>
          <p:nvPr>
            <p:ph sz="half" idx="2"/>
          </p:nvPr>
        </p:nvSpPr>
        <p:spPr/>
        <p:txBody>
          <a:bodyPr/>
          <a:lstStyle/>
          <a:p>
            <a:r>
              <a:rPr lang="en-US" dirty="0" smtClean="0"/>
              <a:t>In events of high severity, a single coordination and receiving point for all mutual aid requests may be established, called the Local Mutual Aid Team (LMAT)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LMAT ACTIVATION</a:t>
            </a:r>
            <a:br>
              <a:rPr lang="en-US" dirty="0" smtClean="0"/>
            </a:br>
            <a:endParaRPr lang="en-US" dirty="0"/>
          </a:p>
        </p:txBody>
      </p:sp>
      <p:sp>
        <p:nvSpPr>
          <p:cNvPr id="7" name="Content Placeholder 6"/>
          <p:cNvSpPr>
            <a:spLocks noGrp="1"/>
          </p:cNvSpPr>
          <p:nvPr>
            <p:ph sz="half" idx="1"/>
          </p:nvPr>
        </p:nvSpPr>
        <p:spPr/>
        <p:txBody>
          <a:bodyPr>
            <a:normAutofit fontScale="85000" lnSpcReduction="20000"/>
          </a:bodyPr>
          <a:lstStyle/>
          <a:p>
            <a:pPr>
              <a:buNone/>
            </a:pP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LMAT activated following conference call with Party HD and TG representatives and DOH to assess incident and need</a:t>
            </a:r>
          </a:p>
          <a:p>
            <a:r>
              <a:rPr lang="en-US" dirty="0" smtClean="0"/>
              <a:t>LMAT staffed by one or two Party HD or TG personnel</a:t>
            </a:r>
          </a:p>
          <a:p>
            <a:r>
              <a:rPr lang="en-US" dirty="0" smtClean="0"/>
              <a:t>LMAT activated under mission number</a:t>
            </a:r>
          </a:p>
          <a:p>
            <a:r>
              <a:rPr lang="en-US" dirty="0" smtClean="0"/>
              <a:t>LMAT receives requests for aid and matches resources to needs</a:t>
            </a:r>
          </a:p>
          <a:p>
            <a:r>
              <a:rPr lang="en-US" dirty="0" smtClean="0"/>
              <a:t>May use form in Appendix 5</a:t>
            </a:r>
            <a:endParaRPr lang="en-US" dirty="0"/>
          </a:p>
        </p:txBody>
      </p:sp>
      <p:pic>
        <p:nvPicPr>
          <p:cNvPr id="6148" name="Picture 4" descr="C:\Documents and Settings\Susan Ferguson\Local Settings\Temporary Internet Files\Content.IE5\AXJ49WJ6\MCj04419600000[1].wmf"/>
          <p:cNvPicPr>
            <a:picLocks noChangeAspect="1" noChangeArrowheads="1"/>
          </p:cNvPicPr>
          <p:nvPr/>
        </p:nvPicPr>
        <p:blipFill>
          <a:blip r:embed="rId3" cstate="print"/>
          <a:srcRect/>
          <a:stretch>
            <a:fillRect/>
          </a:stretch>
        </p:blipFill>
        <p:spPr bwMode="auto">
          <a:xfrm>
            <a:off x="685800" y="2590800"/>
            <a:ext cx="3429000" cy="22860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RESOURCE REQUEST FORM: THREE STAGE PROCESS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Contacts made by ARs or designees</a:t>
            </a:r>
          </a:p>
          <a:p>
            <a:r>
              <a:rPr lang="en-US" dirty="0" smtClean="0"/>
              <a:t>Form is in Appendix 4</a:t>
            </a:r>
          </a:p>
          <a:p>
            <a:r>
              <a:rPr lang="en-US" dirty="0" smtClean="0"/>
              <a:t>Part 1: Filled out by Requesting Party HD or TG (The Request)</a:t>
            </a:r>
          </a:p>
          <a:p>
            <a:r>
              <a:rPr lang="en-US" dirty="0" smtClean="0"/>
              <a:t>Part 2:  Filled out by Assisting Party HD or TG (The Response)</a:t>
            </a:r>
          </a:p>
          <a:p>
            <a:r>
              <a:rPr lang="en-US" dirty="0" smtClean="0"/>
              <a:t>Part 3: Filled out by Requesting Party HD or TG(The Acceptance)</a:t>
            </a:r>
          </a:p>
          <a:p>
            <a:r>
              <a:rPr lang="en-US" dirty="0" smtClean="0"/>
              <a:t>Must complete form fully before departure of Assistance, if possible, or unless electronically or logistically impossible to do so</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LOGISTICAL DETAILS COVERED</a:t>
            </a:r>
            <a:endParaRPr lang="en-US" dirty="0"/>
          </a:p>
        </p:txBody>
      </p:sp>
      <p:sp>
        <p:nvSpPr>
          <p:cNvPr id="7" name="Content Placeholder 6"/>
          <p:cNvSpPr>
            <a:spLocks noGrp="1"/>
          </p:cNvSpPr>
          <p:nvPr>
            <p:ph sz="half" idx="1"/>
          </p:nvPr>
        </p:nvSpPr>
        <p:spPr/>
        <p:txBody>
          <a:bodyPr>
            <a:normAutofit/>
          </a:bodyPr>
          <a:lstStyle/>
          <a:p>
            <a:endParaRPr lang="en-US" dirty="0"/>
          </a:p>
        </p:txBody>
      </p:sp>
      <p:sp>
        <p:nvSpPr>
          <p:cNvPr id="4" name="Content Placeholder 3"/>
          <p:cNvSpPr>
            <a:spLocks noGrp="1"/>
          </p:cNvSpPr>
          <p:nvPr>
            <p:ph sz="half" idx="2"/>
          </p:nvPr>
        </p:nvSpPr>
        <p:spPr/>
        <p:txBody>
          <a:bodyPr>
            <a:normAutofit/>
          </a:bodyPr>
          <a:lstStyle/>
          <a:p>
            <a:r>
              <a:rPr lang="en-US" dirty="0" smtClean="0"/>
              <a:t>Staging and deployment</a:t>
            </a:r>
          </a:p>
          <a:p>
            <a:r>
              <a:rPr lang="en-US" dirty="0" smtClean="0"/>
              <a:t>Deployment briefing contents</a:t>
            </a:r>
          </a:p>
          <a:p>
            <a:r>
              <a:rPr lang="en-US" dirty="0" smtClean="0"/>
              <a:t>Worker registration</a:t>
            </a:r>
          </a:p>
          <a:p>
            <a:r>
              <a:rPr lang="en-US" dirty="0" smtClean="0"/>
              <a:t>Demobilization</a:t>
            </a:r>
          </a:p>
          <a:p>
            <a:r>
              <a:rPr lang="en-US" dirty="0" smtClean="0"/>
              <a:t>License/Credential</a:t>
            </a:r>
          </a:p>
          <a:p>
            <a:pPr>
              <a:buNone/>
            </a:pPr>
            <a:r>
              <a:rPr lang="en-US" dirty="0" smtClean="0"/>
              <a:t>	Requirements</a:t>
            </a:r>
          </a:p>
          <a:p>
            <a:r>
              <a:rPr lang="en-US" dirty="0" smtClean="0"/>
              <a:t>Reimbursement</a:t>
            </a:r>
          </a:p>
          <a:p>
            <a:r>
              <a:rPr lang="en-US" dirty="0" smtClean="0"/>
              <a:t>Recordkeeping</a:t>
            </a:r>
          </a:p>
          <a:p>
            <a:pPr lvl="1">
              <a:buNone/>
            </a:pPr>
            <a:endParaRPr lang="en-US" dirty="0"/>
          </a:p>
        </p:txBody>
      </p:sp>
      <p:pic>
        <p:nvPicPr>
          <p:cNvPr id="6147" name="Picture 3" descr="C:\Documents and Settings\Susan Ferguson\Local Settings\Temporary Internet Files\Content.IE5\MPWNUNQB\MCj03891760000[1].wmf"/>
          <p:cNvPicPr>
            <a:picLocks noChangeAspect="1" noChangeArrowheads="1"/>
          </p:cNvPicPr>
          <p:nvPr/>
        </p:nvPicPr>
        <p:blipFill>
          <a:blip r:embed="rId3" cstate="print"/>
          <a:srcRect/>
          <a:stretch>
            <a:fillRect/>
          </a:stretch>
        </p:blipFill>
        <p:spPr bwMode="auto">
          <a:xfrm>
            <a:off x="762000" y="2286000"/>
            <a:ext cx="2971800" cy="30480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Plan Appendices</a:t>
            </a:r>
            <a:endParaRPr lang="en-US" dirty="0"/>
          </a:p>
        </p:txBody>
      </p:sp>
      <p:sp>
        <p:nvSpPr>
          <p:cNvPr id="3" name="Content Placeholder 2"/>
          <p:cNvSpPr>
            <a:spLocks noGrp="1"/>
          </p:cNvSpPr>
          <p:nvPr>
            <p:ph idx="1"/>
          </p:nvPr>
        </p:nvSpPr>
        <p:spPr/>
        <p:txBody>
          <a:bodyPr>
            <a:normAutofit/>
          </a:bodyPr>
          <a:lstStyle/>
          <a:p>
            <a:r>
              <a:rPr lang="en-US" dirty="0" smtClean="0"/>
              <a:t>Appendices 1A and B: Definitions; Acronyms</a:t>
            </a:r>
          </a:p>
          <a:p>
            <a:r>
              <a:rPr lang="en-US" dirty="0" smtClean="0"/>
              <a:t>Appendices 1C,D and E: BOH Resolutions</a:t>
            </a:r>
          </a:p>
          <a:p>
            <a:r>
              <a:rPr lang="en-US" dirty="0" smtClean="0"/>
              <a:t>Appendix 1F: Partial List of Laws</a:t>
            </a:r>
          </a:p>
          <a:p>
            <a:r>
              <a:rPr lang="en-US" dirty="0" smtClean="0"/>
              <a:t>Appendix 1G: Model Tribal Resolution</a:t>
            </a:r>
          </a:p>
          <a:p>
            <a:r>
              <a:rPr lang="en-US" dirty="0" smtClean="0"/>
              <a:t>Appendix 2A: LMAT Responsibilities</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APPENDICES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Appendix 2B: Requesting Party HD Mobilization Process Checklist</a:t>
            </a:r>
          </a:p>
          <a:p>
            <a:r>
              <a:rPr lang="en-US" dirty="0" smtClean="0"/>
              <a:t>Appendix 2C: Assisting Party HD Mobilization Process Checklist</a:t>
            </a:r>
          </a:p>
          <a:p>
            <a:r>
              <a:rPr lang="en-US" dirty="0" smtClean="0"/>
              <a:t>Appendix 2D: Assisting Party HD’s Demobilization Process Checklist</a:t>
            </a:r>
          </a:p>
          <a:p>
            <a:r>
              <a:rPr lang="en-US" dirty="0" smtClean="0"/>
              <a:t>Appendix 3: Authorized Representatives (now on SECURES)</a:t>
            </a:r>
          </a:p>
          <a:p>
            <a:r>
              <a:rPr lang="en-US" dirty="0" smtClean="0"/>
              <a:t>Appendix 4: Resource Request Form</a:t>
            </a:r>
          </a:p>
          <a:p>
            <a:r>
              <a:rPr lang="en-US" dirty="0" smtClean="0"/>
              <a:t>Appendix 5: Mutual Aid Resource Tracking Form</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normAutofit/>
          </a:bodyPr>
          <a:lstStyle/>
          <a:p>
            <a:r>
              <a:rPr lang="en-US" sz="4400" dirty="0" smtClean="0"/>
              <a:t>The health departments and tribes are now scheduling training sessions in anticipation of participation in a statewide exercise in 2011.</a:t>
            </a:r>
            <a:endParaRPr lang="en-US" sz="4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Contact Information</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Susan Ferguson</a:t>
            </a:r>
          </a:p>
          <a:p>
            <a:pPr>
              <a:buNone/>
            </a:pPr>
            <a:endParaRPr lang="en-US" dirty="0" smtClean="0"/>
          </a:p>
          <a:p>
            <a:r>
              <a:rPr lang="en-US" dirty="0" smtClean="0"/>
              <a:t>Phone: 206-909-0613</a:t>
            </a:r>
          </a:p>
          <a:p>
            <a:pPr>
              <a:buNone/>
            </a:pPr>
            <a:endParaRPr lang="en-US" dirty="0" smtClean="0"/>
          </a:p>
          <a:p>
            <a:r>
              <a:rPr lang="en-US" dirty="0" smtClean="0"/>
              <a:t>Email: sferguson222@msn.com</a:t>
            </a:r>
          </a:p>
          <a:p>
            <a:pPr>
              <a:buNone/>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26" name="Picture 2" descr="C:\Documents and Settings\Susan Ferguson\Local Settings\Temporary Internet Files\Content.IE5\0HEV09MN\MC900441498[2].png"/>
          <p:cNvPicPr>
            <a:picLocks noGrp="1" noChangeAspect="1" noChangeArrowheads="1"/>
          </p:cNvPicPr>
          <p:nvPr>
            <p:ph idx="1"/>
          </p:nvPr>
        </p:nvPicPr>
        <p:blipFill>
          <a:blip r:embed="rId3" cstate="print"/>
          <a:srcRect/>
          <a:stretch>
            <a:fillRect/>
          </a:stretch>
        </p:blipFill>
        <p:spPr bwMode="auto">
          <a:xfrm>
            <a:off x="2743428" y="2259241"/>
            <a:ext cx="3657143" cy="3657143"/>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Thank you!</a:t>
            </a:r>
            <a:endParaRPr lang="en-US" dirty="0"/>
          </a:p>
        </p:txBody>
      </p:sp>
      <p:pic>
        <p:nvPicPr>
          <p:cNvPr id="5122" name="Picture 2" descr="C:\Documents and Settings\Susan Ferguson\Local Settings\Temporary Internet Files\Content.IE5\XCQZ9GQ5\MPj04373320000[1].jpg"/>
          <p:cNvPicPr>
            <a:picLocks noGrp="1" noChangeAspect="1" noChangeArrowheads="1"/>
          </p:cNvPicPr>
          <p:nvPr>
            <p:ph idx="1"/>
          </p:nvPr>
        </p:nvPicPr>
        <p:blipFill>
          <a:blip r:embed="rId3" cstate="print"/>
          <a:stretch>
            <a:fillRect/>
          </a:stretch>
        </p:blipFill>
        <p:spPr bwMode="auto">
          <a:xfrm>
            <a:off x="2408612" y="1926503"/>
            <a:ext cx="4326775" cy="432261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OLYMPIC REGIONAL TRIBAL-PUBLIC HEALTH MAA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Seven tribes and three LHJs located in close proximity on the Olympic Peninsula:</a:t>
            </a:r>
          </a:p>
          <a:p>
            <a:pPr lvl="1"/>
            <a:r>
              <a:rPr lang="en-US" dirty="0" smtClean="0"/>
              <a:t>Hoh Tribe</a:t>
            </a:r>
          </a:p>
          <a:p>
            <a:pPr lvl="1"/>
            <a:r>
              <a:rPr lang="en-US" dirty="0" smtClean="0"/>
              <a:t>Jamestown S’Klallam Tribe</a:t>
            </a:r>
          </a:p>
          <a:p>
            <a:pPr lvl="1"/>
            <a:r>
              <a:rPr lang="en-US" dirty="0" smtClean="0"/>
              <a:t>Lower Elwha </a:t>
            </a:r>
            <a:r>
              <a:rPr lang="en-US" dirty="0" err="1" smtClean="0"/>
              <a:t>Klallam</a:t>
            </a:r>
            <a:r>
              <a:rPr lang="en-US" dirty="0" smtClean="0"/>
              <a:t> Tribe</a:t>
            </a:r>
          </a:p>
          <a:p>
            <a:pPr lvl="1"/>
            <a:r>
              <a:rPr lang="en-US" dirty="0" smtClean="0"/>
              <a:t>Makah Tribe</a:t>
            </a:r>
          </a:p>
          <a:p>
            <a:pPr lvl="1"/>
            <a:r>
              <a:rPr lang="en-US" dirty="0" smtClean="0"/>
              <a:t>Port Gamble S’Klallam Tribe</a:t>
            </a:r>
          </a:p>
          <a:p>
            <a:pPr lvl="1"/>
            <a:r>
              <a:rPr lang="en-US" dirty="0" smtClean="0"/>
              <a:t>Quileute Tribe</a:t>
            </a:r>
          </a:p>
          <a:p>
            <a:pPr lvl="1"/>
            <a:r>
              <a:rPr lang="en-US" dirty="0" smtClean="0"/>
              <a:t>Suquamish Tribe</a:t>
            </a:r>
          </a:p>
          <a:p>
            <a:pPr lvl="1"/>
            <a:r>
              <a:rPr lang="en-US" dirty="0" smtClean="0"/>
              <a:t>Kitsap County Health District</a:t>
            </a:r>
          </a:p>
          <a:p>
            <a:pPr lvl="1"/>
            <a:r>
              <a:rPr lang="en-US" dirty="0" smtClean="0"/>
              <a:t>Clallam County Health Department</a:t>
            </a:r>
          </a:p>
          <a:p>
            <a:pPr lvl="1"/>
            <a:r>
              <a:rPr lang="en-US" dirty="0" smtClean="0"/>
              <a:t>Jefferson County Health Department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Olympic Regional Tribal-Public Health Mutual Aid Agreement</a:t>
            </a:r>
            <a:endParaRPr lang="en-US" dirty="0"/>
          </a:p>
        </p:txBody>
      </p:sp>
      <p:sp>
        <p:nvSpPr>
          <p:cNvPr id="15" name="Content Placeholder 14"/>
          <p:cNvSpPr>
            <a:spLocks noGrp="1"/>
          </p:cNvSpPr>
          <p:nvPr>
            <p:ph idx="1"/>
          </p:nvPr>
        </p:nvSpPr>
        <p:spPr/>
        <p:txBody>
          <a:bodyPr>
            <a:normAutofit fontScale="85000" lnSpcReduction="20000"/>
          </a:bodyPr>
          <a:lstStyle/>
          <a:p>
            <a:r>
              <a:rPr lang="en-US" dirty="0" smtClean="0"/>
              <a:t>Kitsap LHO Dr. Scott Lindquist and Jefferson/Clallam LHO Dr. Tom Locke proposed and supported project</a:t>
            </a:r>
          </a:p>
          <a:p>
            <a:r>
              <a:rPr lang="en-US" dirty="0" smtClean="0"/>
              <a:t>Tribes expressed desire to explore MAA, support and interest</a:t>
            </a:r>
          </a:p>
          <a:p>
            <a:r>
              <a:rPr lang="en-US" dirty="0" smtClean="0"/>
              <a:t>DOH agreed to support work, both for facilitation and some tribal and public health support. Neutral facilitator does not represent any party or DOH and DOH not a party to the agreement</a:t>
            </a:r>
          </a:p>
          <a:p>
            <a:r>
              <a:rPr lang="en-US" dirty="0" smtClean="0"/>
              <a:t>Preexisting conditions:</a:t>
            </a:r>
          </a:p>
          <a:p>
            <a:pPr lvl="1"/>
            <a:r>
              <a:rPr lang="en-US" dirty="0" smtClean="0"/>
              <a:t>Interdependent region of state</a:t>
            </a:r>
          </a:p>
          <a:p>
            <a:pPr lvl="1"/>
            <a:r>
              <a:rPr lang="en-US" dirty="0" smtClean="0"/>
              <a:t>Strong existing relationship between LHJs and Tribes</a:t>
            </a:r>
          </a:p>
          <a:p>
            <a:pPr lvl="1"/>
            <a:r>
              <a:rPr lang="en-US" dirty="0" smtClean="0"/>
              <a:t>Recognized need for coordinated public health response</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FIRST STEPS</a:t>
            </a:r>
            <a:endParaRPr lang="en-US" dirty="0"/>
          </a:p>
        </p:txBody>
      </p:sp>
      <p:sp>
        <p:nvSpPr>
          <p:cNvPr id="10" name="Content Placeholder 9"/>
          <p:cNvSpPr>
            <a:spLocks noGrp="1"/>
          </p:cNvSpPr>
          <p:nvPr>
            <p:ph idx="1"/>
          </p:nvPr>
        </p:nvSpPr>
        <p:spPr/>
        <p:txBody>
          <a:bodyPr>
            <a:normAutofit fontScale="92500" lnSpcReduction="20000"/>
          </a:bodyPr>
          <a:lstStyle/>
          <a:p>
            <a:r>
              <a:rPr lang="en-US" dirty="0" smtClean="0"/>
              <a:t>Initial meeting of Scott Lindquist, Tom Locke, Jessica Guidry (Region 2 PHEPR Coordinator) and facilitator to discuss project</a:t>
            </a:r>
          </a:p>
          <a:p>
            <a:r>
              <a:rPr lang="en-US" dirty="0" smtClean="0"/>
              <a:t>Identify appropriate tribal chairpersons and medical directors to contact; Consult with American Indian Health Commission</a:t>
            </a:r>
          </a:p>
          <a:p>
            <a:r>
              <a:rPr lang="en-US" dirty="0" smtClean="0"/>
              <a:t>Initial letter of invitation to chairpersons explaining idea:</a:t>
            </a:r>
          </a:p>
          <a:p>
            <a:pPr lvl="1"/>
            <a:r>
              <a:rPr lang="en-US" dirty="0" smtClean="0"/>
              <a:t>Government to government proposed agreement</a:t>
            </a:r>
          </a:p>
          <a:p>
            <a:pPr lvl="1"/>
            <a:r>
              <a:rPr lang="en-US" dirty="0" smtClean="0"/>
              <a:t>Work group cannot bind governments</a:t>
            </a:r>
          </a:p>
          <a:p>
            <a:pPr lvl="1"/>
            <a:r>
              <a:rPr lang="en-US" dirty="0" smtClean="0"/>
              <a:t>May or may not come to agreement</a:t>
            </a:r>
          </a:p>
          <a:p>
            <a:pPr lvl="1">
              <a:buNone/>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Respect for the Sovereignty of the Tribal Nations</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r>
              <a:rPr lang="en-US" dirty="0" smtClean="0"/>
              <a:t>Important to start the process understanding government to government principles</a:t>
            </a:r>
          </a:p>
          <a:p>
            <a:r>
              <a:rPr lang="en-US" dirty="0" smtClean="0"/>
              <a:t>Letter of introduction and invitation was sent from Drs. Lindquist and Locke to the tribal chairpersons with a cc to the medical directors</a:t>
            </a:r>
          </a:p>
          <a:p>
            <a:r>
              <a:rPr lang="en-US" dirty="0" smtClean="0"/>
              <a:t>Letter asked the chairpersons to appoint a representative to the meetings</a:t>
            </a:r>
          </a:p>
          <a:p>
            <a:r>
              <a:rPr lang="en-US" dirty="0" smtClean="0"/>
              <a:t>Tribes selected medical directors, executive directors, public safety/emergency response coordinators, and a community health nurse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First Meeting Purpose</a:t>
            </a:r>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To get to know one another</a:t>
            </a:r>
          </a:p>
          <a:p>
            <a:r>
              <a:rPr lang="en-US" dirty="0" smtClean="0"/>
              <a:t>To establish parameters of agreement: decision to have agreement be for these seven tribes and three LHJs, not open statewide but perhaps useful as model for others</a:t>
            </a:r>
          </a:p>
          <a:p>
            <a:r>
              <a:rPr lang="en-US" dirty="0" smtClean="0"/>
              <a:t>To decide scope of proposed agreement:  decision to cover emergency mutual aid, some day to day public health operations, communicable disease control and isolation and quarantine</a:t>
            </a:r>
          </a:p>
          <a:p>
            <a:r>
              <a:rPr lang="en-US" dirty="0" smtClean="0"/>
              <a:t>To select three model MAAs to create “Starting Points for Discussion” document</a:t>
            </a:r>
          </a:p>
          <a:p>
            <a:r>
              <a:rPr lang="en-US" dirty="0" smtClean="0"/>
              <a:t>To schedule all meeting dates and locations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Selected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CDC Menu of Suggested Provisions</a:t>
            </a:r>
          </a:p>
          <a:p>
            <a:pPr>
              <a:buNone/>
            </a:pPr>
            <a:endParaRPr lang="en-US" dirty="0" smtClean="0"/>
          </a:p>
          <a:p>
            <a:r>
              <a:rPr lang="en-US" dirty="0" smtClean="0"/>
              <a:t>LHJ Inter-Jurisdictional Mutual Aid Agreement</a:t>
            </a:r>
          </a:p>
          <a:p>
            <a:pPr>
              <a:buNone/>
            </a:pPr>
            <a:endParaRPr lang="en-US" dirty="0" smtClean="0"/>
          </a:p>
          <a:p>
            <a:r>
              <a:rPr lang="en-US" dirty="0" smtClean="0"/>
              <a:t>Lummi  Nation/Whatcom County Health Department draft MAA, deals with isolation and quarantine issues</a:t>
            </a:r>
          </a:p>
          <a:p>
            <a:pPr>
              <a:buNone/>
            </a:pPr>
            <a:endParaRPr lang="en-US" dirty="0" smtClean="0"/>
          </a:p>
          <a:p>
            <a:r>
              <a:rPr lang="en-US" dirty="0" smtClean="0"/>
              <a:t>Portions of 1996 draft MAA prepared by Dr. Locke related to day to day public health operations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2060</TotalTime>
  <Words>2402</Words>
  <Application>Microsoft Office PowerPoint</Application>
  <PresentationFormat>On-screen Show (4:3)</PresentationFormat>
  <Paragraphs>263</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Module</vt:lpstr>
      <vt:lpstr>The Olympic Regional Tribal-Public Health Collaboration and Mutual Aid Agreement and Operation Plan: Challenges and Solutions</vt:lpstr>
      <vt:lpstr>INTRODUCTION</vt:lpstr>
      <vt:lpstr>The Presentation</vt:lpstr>
      <vt:lpstr>OLYMPIC REGIONAL TRIBAL-PUBLIC HEALTH MAA</vt:lpstr>
      <vt:lpstr>Olympic Regional Tribal-Public Health Mutual Aid Agreement</vt:lpstr>
      <vt:lpstr>FIRST STEPS</vt:lpstr>
      <vt:lpstr>Respect for the Sovereignty of the Tribal Nations</vt:lpstr>
      <vt:lpstr>First Meeting Purpose</vt:lpstr>
      <vt:lpstr>Models Selected</vt:lpstr>
      <vt:lpstr>Underlying Background</vt:lpstr>
      <vt:lpstr>Definitions</vt:lpstr>
      <vt:lpstr>AGREEMENT EFFECTIVENESS</vt:lpstr>
      <vt:lpstr>Worker Registration/Liability</vt:lpstr>
      <vt:lpstr>COMMAND AND CONTROL</vt:lpstr>
      <vt:lpstr>CREATION OF TWO OPTIONS</vt:lpstr>
      <vt:lpstr>What Laws Would Apply?</vt:lpstr>
      <vt:lpstr>SOME WASHINGTON LAWS THAT A TRIBE MIGHT ELECT TO INVOKE</vt:lpstr>
      <vt:lpstr>IF TRIBE HAS ADOPTED TRIBAL PUBLIC HEALTH CODE</vt:lpstr>
      <vt:lpstr>Dispute Resolution</vt:lpstr>
      <vt:lpstr>Outcome</vt:lpstr>
      <vt:lpstr>OPERATION PLAN DEVELOPMENT</vt:lpstr>
      <vt:lpstr>FIRST STEPS</vt:lpstr>
      <vt:lpstr>The Process of Offering and Accepting the Grant of Authority</vt:lpstr>
      <vt:lpstr>TRIBAL RESOLUTIONS</vt:lpstr>
      <vt:lpstr>NEXT STEPS</vt:lpstr>
      <vt:lpstr>Authorized Representatives</vt:lpstr>
      <vt:lpstr>Three levels of Activation</vt:lpstr>
      <vt:lpstr>MODERATE LEVEL</vt:lpstr>
      <vt:lpstr>High Severity or Complexity</vt:lpstr>
      <vt:lpstr>Distinction between low/moderate events and high severity events</vt:lpstr>
      <vt:lpstr>LMAT ACTIVATION </vt:lpstr>
      <vt:lpstr> RESOURCE REQUEST FORM: THREE STAGE PROCESS </vt:lpstr>
      <vt:lpstr>LOGISTICAL DETAILS COVERED</vt:lpstr>
      <vt:lpstr>Plan Appendices</vt:lpstr>
      <vt:lpstr>PLAN APPENDICES</vt:lpstr>
      <vt:lpstr>TRAINING</vt:lpstr>
      <vt:lpstr>Contact Information</vt:lpstr>
      <vt:lpstr>QUESTIONS?</vt:lpstr>
      <vt:lpstr>Thank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 </dc:creator>
  <cp:lastModifiedBy>tcasey</cp:lastModifiedBy>
  <cp:revision>213</cp:revision>
  <dcterms:created xsi:type="dcterms:W3CDTF">2008-07-09T16:44:02Z</dcterms:created>
  <dcterms:modified xsi:type="dcterms:W3CDTF">2010-09-17T20:16:55Z</dcterms:modified>
</cp:coreProperties>
</file>