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385" r:id="rId3"/>
    <p:sldId id="476" r:id="rId4"/>
    <p:sldId id="477" r:id="rId5"/>
    <p:sldId id="461" r:id="rId6"/>
    <p:sldId id="490" r:id="rId7"/>
    <p:sldId id="489" r:id="rId8"/>
    <p:sldId id="470" r:id="rId9"/>
    <p:sldId id="471" r:id="rId10"/>
    <p:sldId id="463" r:id="rId11"/>
    <p:sldId id="492" r:id="rId12"/>
    <p:sldId id="467" r:id="rId13"/>
    <p:sldId id="472" r:id="rId14"/>
    <p:sldId id="479" r:id="rId15"/>
    <p:sldId id="480" r:id="rId16"/>
    <p:sldId id="491" r:id="rId17"/>
    <p:sldId id="481" r:id="rId18"/>
    <p:sldId id="488" r:id="rId19"/>
    <p:sldId id="482" r:id="rId20"/>
    <p:sldId id="483" r:id="rId21"/>
    <p:sldId id="484" r:id="rId22"/>
    <p:sldId id="485" r:id="rId23"/>
    <p:sldId id="486" r:id="rId24"/>
    <p:sldId id="487" r:id="rId25"/>
    <p:sldId id="35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clrMru>
    <a:srgbClr val="69613B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9473" autoAdjust="0"/>
  </p:normalViewPr>
  <p:slideViewPr>
    <p:cSldViewPr>
      <p:cViewPr varScale="1">
        <p:scale>
          <a:sx n="47" d="100"/>
          <a:sy n="47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4832"/>
    </p:cViewPr>
  </p:sorterViewPr>
  <p:notesViewPr>
    <p:cSldViewPr>
      <p:cViewPr varScale="1">
        <p:scale>
          <a:sx n="67" d="100"/>
          <a:sy n="67" d="100"/>
        </p:scale>
        <p:origin x="-32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8BE85-084B-2E4C-81B6-A34F7192A6AD}" type="datetimeFigureOut">
              <a:rPr lang="en-US" smtClean="0"/>
              <a:t>8/4/16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60A55-98F9-B04A-AE93-FCEECAFD3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87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43DB5-223F-4D61-B8A9-70F5B7F764B8}" type="datetimeFigureOut">
              <a:rPr lang="en-US" smtClean="0"/>
              <a:t>8/4/16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B25E3-B818-4997-A6D1-ECAFD5B9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2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43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44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489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598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80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61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617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61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61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617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28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985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51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893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61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26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Senate bill-Clinical Services 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$16.8m for the alcohol and substance abuse programs for youth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-$1.8 would fund the development of a pilot project to fill the gap in services and provide a continuum of care for AI/AN youth after they are discharged and return home from youth regional treatment centers.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-$15m would fund expansion of the substance use and suicide prevention program (</a:t>
            </a:r>
            <a:r>
              <a:rPr lang="en-US" sz="1200" b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fka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the meth and suicide prevention initiative) to focus on hiring additional personnel to improve behavioral health services and prevention programming for AI/AN youth. </a:t>
            </a:r>
          </a:p>
          <a:p>
            <a:endParaRPr lang="en-US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$25m for mental health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-$3.6m million for zero suicide initiative which would fund implementation of pilot projects for the zero suicide initiative in I/T/U organizations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-$21.4m for behavioral health initiative which would fund </a:t>
            </a:r>
            <a:r>
              <a:rPr lang="en-US" sz="1200" b="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continued integration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 medical care, behavioral health and tribal community organizations to provide the entire spectrum of prevention to impact health outcomes.</a:t>
            </a:r>
          </a:p>
          <a:p>
            <a:endParaRPr lang="en-US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Senate bill-Facilities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Includes $10m for the small ambulatory program which has not been funded since 2008.</a:t>
            </a:r>
          </a:p>
          <a:p>
            <a:endParaRPr lang="en-US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  <a:p>
            <a:endParaRPr lang="en-US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26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31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4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54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99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9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9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28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96BFF-CE54-4240-ACF1-69C7596A2AD1}" type="datetimeFigureOut">
              <a:rPr lang="en-US" smtClean="0"/>
              <a:pPr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FB202-8B32-4DDE-9D5A-3996BF0DCB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C42150-723B-4C2A-B8AA-C6F96496E035}" type="slidenum">
              <a:rPr lang="en-US" altLang="en-US" smtClean="0">
                <a:latin typeface="Tahoma" pitchFamily="34" charset="0"/>
              </a:rPr>
              <a:pPr/>
              <a:t>1</a:t>
            </a:fld>
            <a:endParaRPr lang="en-US" altLang="en-US" smtClean="0">
              <a:latin typeface="Tahoma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914400"/>
            <a:ext cx="6477000" cy="1219200"/>
          </a:xfrm>
        </p:spPr>
        <p:txBody>
          <a:bodyPr>
            <a:noAutofit/>
          </a:bodyPr>
          <a:lstStyle/>
          <a:p>
            <a:r>
              <a:rPr lang="en-US" sz="3600" b="1" i="1" dirty="0" smtClean="0">
                <a:latin typeface="Arial" charset="0"/>
                <a:cs typeface="Arial" charset="0"/>
              </a:rPr>
              <a:t>Legislative &amp; Policy Update</a:t>
            </a:r>
            <a:br>
              <a:rPr lang="en-US" sz="3600" b="1" i="1" dirty="0" smtClean="0">
                <a:latin typeface="Arial" charset="0"/>
                <a:cs typeface="Arial" charset="0"/>
              </a:rPr>
            </a:br>
            <a:endParaRPr lang="en-US" altLang="en-US" sz="3200" b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4018560"/>
            <a:ext cx="6705600" cy="1600200"/>
          </a:xfrm>
        </p:spPr>
        <p:txBody>
          <a:bodyPr>
            <a:no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sz="1800" dirty="0" smtClean="0"/>
              <a:t>NW Portland Area Indian Health Board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1800" dirty="0" smtClean="0"/>
              <a:t>Quarterly Board Meeting </a:t>
            </a:r>
            <a:endParaRPr lang="en-US" altLang="en-US" sz="1800" dirty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1800" dirty="0" smtClean="0"/>
              <a:t>Hosted by the Colville Confederated Tribes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1600" i="1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1400" dirty="0" smtClean="0">
                <a:latin typeface="Arial" charset="0"/>
                <a:cs typeface="Arial" charset="0"/>
              </a:rPr>
              <a:t>August 9, 2016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14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sz="14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1400" dirty="0" smtClean="0">
                <a:latin typeface="Arial" charset="0"/>
                <a:cs typeface="Arial" charset="0"/>
              </a:rPr>
              <a:t/>
            </a:r>
            <a:br>
              <a:rPr lang="en-US" sz="1400" dirty="0" smtClean="0">
                <a:latin typeface="Arial" charset="0"/>
                <a:cs typeface="Arial" charset="0"/>
              </a:rPr>
            </a:br>
            <a:endParaRPr lang="en-US" sz="1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100% FMAP Update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71600"/>
            <a:ext cx="71628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On February 26, 2016, CMS issued a letter to State Health Officials re-interpreting the scope of services to be considered “received through” an I/T to qualify for 100% FMAP: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“Received through” now includes any services that an I/T is authorized to provide according to IHS rules, and that are also covered under the approved Medicaid state plan, including long-term services and supports (LTSS).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May also include transportation (emergency and non-emergency) and other related travel expenses if it is a covered service under the Medicaid state plan.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I/T’s request for service from a non-I/T provider must be in accordance with a “care coordination agreement” and non-I/T provider must be a Medicaid provider.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Two billing options presented: (a) non-I/T provider bills Medicaid directly; or (b) I/T handles all billing.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b="1" dirty="0" smtClean="0"/>
              <a:t> Effective upon execution of a written care coordination agreement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CMS to issue a FAQ on new policy – still pending.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8460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Other Policies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6/9/16 - IHS DTLL on FY 2016 $10m increase for Gen I Initiative Support</a:t>
            </a:r>
          </a:p>
          <a:p>
            <a:r>
              <a:rPr lang="en-US" sz="2400" dirty="0" smtClean="0"/>
              <a:t>6/15/16 &amp; 7/20/16 - IHS DTLL requesting Tribal Consultation on the draft Quality Framework policy for Direct Service Tribes.</a:t>
            </a:r>
          </a:p>
          <a:p>
            <a:pPr lvl="1"/>
            <a:r>
              <a:rPr lang="en-US" sz="2000" dirty="0" smtClean="0"/>
              <a:t>Telephone consultation on 8/15/16 at 11 am PST</a:t>
            </a:r>
          </a:p>
          <a:p>
            <a:pPr lvl="1"/>
            <a:r>
              <a:rPr lang="en-US" sz="2000" dirty="0" smtClean="0"/>
              <a:t>In person consultations at the Great Plains Tribal Chairman’s Health Board Summit on August 30, and NIHB Annual Consumer Conference on September </a:t>
            </a:r>
            <a:r>
              <a:rPr lang="en-US" sz="2000" dirty="0"/>
              <a:t>19 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Written comments due in 60 days </a:t>
            </a:r>
          </a:p>
          <a:p>
            <a:r>
              <a:rPr lang="en-US" sz="2400" dirty="0" smtClean="0"/>
              <a:t>7/22/16 – IHS DTLL on SDPI FY 2016 Community-Directed grant application process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9201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STAC</a:t>
            </a:r>
            <a:r>
              <a:rPr lang="en-US" b="1" dirty="0" smtClean="0"/>
              <a:t> Meeting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Last meeting was June 7-8; next meeting is September 13-14</a:t>
            </a:r>
          </a:p>
          <a:p>
            <a:r>
              <a:rPr lang="en-US" sz="2400" dirty="0" smtClean="0"/>
              <a:t>Tribal leaders made several requests to Secretary Burwell, including:</a:t>
            </a:r>
          </a:p>
          <a:p>
            <a:pPr lvl="1"/>
            <a:r>
              <a:rPr lang="en-US" sz="2000" dirty="0" smtClean="0"/>
              <a:t>Transition planning for STAC  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 National Tribal Behavioral Health Summit</a:t>
            </a:r>
          </a:p>
          <a:p>
            <a:pPr lvl="1"/>
            <a:r>
              <a:rPr lang="en-US" sz="2000" dirty="0" smtClean="0"/>
              <a:t>Work with White House Council on Native Americans to create a Tribal Action Plan </a:t>
            </a:r>
          </a:p>
          <a:p>
            <a:pPr lvl="1"/>
            <a:r>
              <a:rPr lang="en-US" sz="2000" dirty="0" smtClean="0"/>
              <a:t>Provide information on Opioid abuse and addiction for Indian country</a:t>
            </a:r>
          </a:p>
          <a:p>
            <a:pPr lvl="1"/>
            <a:r>
              <a:rPr lang="en-US" sz="2000" dirty="0" smtClean="0"/>
              <a:t>Tribal consultations related to CHAP expansion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6679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MMPC &amp; CMS TTAG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876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Medicare, Medicaid and Health Reform Policy Committee (MMPC)</a:t>
            </a:r>
            <a:r>
              <a:rPr lang="en-US" sz="2800" dirty="0"/>
              <a:t> </a:t>
            </a:r>
            <a:r>
              <a:rPr lang="en-US" sz="2800" dirty="0" smtClean="0"/>
              <a:t>conference call on May 4, retreat on June 13-14, 2016, and face-to-face meeting on July 26</a:t>
            </a:r>
          </a:p>
          <a:p>
            <a:r>
              <a:rPr lang="en-US" sz="2800" dirty="0" smtClean="0"/>
              <a:t>At retreat:  </a:t>
            </a:r>
          </a:p>
          <a:p>
            <a:pPr lvl="1"/>
            <a:r>
              <a:rPr lang="en-US" sz="2400" dirty="0" smtClean="0"/>
              <a:t>Developed action items</a:t>
            </a:r>
          </a:p>
          <a:p>
            <a:pPr lvl="1"/>
            <a:r>
              <a:rPr lang="en-US" sz="2400" dirty="0" smtClean="0"/>
              <a:t>Identified priority areas</a:t>
            </a:r>
          </a:p>
          <a:p>
            <a:r>
              <a:rPr lang="en-US" sz="2800" dirty="0" smtClean="0"/>
              <a:t>CMS TTAG conference call on June 8 and face-to-face meeting July 27-29 in DC</a:t>
            </a:r>
          </a:p>
          <a:p>
            <a:pPr lvl="1"/>
            <a:r>
              <a:rPr lang="en-US" sz="2400" dirty="0" smtClean="0"/>
              <a:t>CMS and IHS representatives provided updates to tribal leaders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144969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Litigation Impacting Indian Health	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Section 2901(b) -- Payer of Last Report</a:t>
            </a:r>
          </a:p>
          <a:p>
            <a:pPr lvl="1"/>
            <a:r>
              <a:rPr lang="en-US" i="1" dirty="0" smtClean="0"/>
              <a:t>Redding Rancheria v. Burwell</a:t>
            </a:r>
            <a:r>
              <a:rPr lang="en-US" dirty="0" smtClean="0"/>
              <a:t>, No. 15-152</a:t>
            </a:r>
            <a:r>
              <a:rPr lang="en-US" i="1" dirty="0" smtClean="0"/>
              <a:t> </a:t>
            </a:r>
            <a:r>
              <a:rPr lang="en-US" dirty="0" smtClean="0"/>
              <a:t>(DDC)</a:t>
            </a:r>
          </a:p>
          <a:p>
            <a:pPr lvl="1"/>
            <a:r>
              <a:rPr lang="en-US" dirty="0" smtClean="0"/>
              <a:t>IHS has argued in </a:t>
            </a:r>
            <a:r>
              <a:rPr lang="en-US" dirty="0"/>
              <a:t>this litigation that Section 2901(b) of the Affordable Care Act (ACA), enacted in 2010, invalidated the </a:t>
            </a:r>
            <a:r>
              <a:rPr lang="en-US" dirty="0" smtClean="0"/>
              <a:t>IHS’s </a:t>
            </a:r>
            <a:r>
              <a:rPr lang="en-US" dirty="0"/>
              <a:t>longstanding policy exempting tribal self-insured health plans from the payer of last resort rule. </a:t>
            </a:r>
            <a:endParaRPr lang="en-US" dirty="0" smtClean="0"/>
          </a:p>
          <a:p>
            <a:r>
              <a:rPr lang="en-US" dirty="0" smtClean="0"/>
              <a:t>Section 105(l) under ISDEAA – Lease Compensation</a:t>
            </a:r>
          </a:p>
          <a:p>
            <a:pPr lvl="1"/>
            <a:r>
              <a:rPr lang="en-US" i="1" dirty="0" err="1" smtClean="0"/>
              <a:t>Maniilaq</a:t>
            </a:r>
            <a:r>
              <a:rPr lang="en-US" i="1" dirty="0" smtClean="0"/>
              <a:t> Association v. Burwell, </a:t>
            </a:r>
            <a:r>
              <a:rPr lang="en-US" dirty="0" smtClean="0"/>
              <a:t>No</a:t>
            </a:r>
            <a:r>
              <a:rPr lang="en-US" dirty="0"/>
              <a:t>. 14-2035 </a:t>
            </a:r>
            <a:r>
              <a:rPr lang="en-US" dirty="0" smtClean="0"/>
              <a:t>(RMC) </a:t>
            </a:r>
          </a:p>
          <a:p>
            <a:pPr lvl="1"/>
            <a:r>
              <a:rPr lang="en-US" dirty="0" smtClean="0"/>
              <a:t>Court </a:t>
            </a:r>
            <a:r>
              <a:rPr lang="en-US" dirty="0"/>
              <a:t>held that IHS should negotiate proper lease </a:t>
            </a:r>
            <a:r>
              <a:rPr lang="en-US" dirty="0" smtClean="0"/>
              <a:t>compensation under 105(l) of the ISDEAA.</a:t>
            </a:r>
          </a:p>
          <a:p>
            <a:pPr lvl="1"/>
            <a:r>
              <a:rPr lang="en-US" dirty="0" smtClean="0"/>
              <a:t>On July 27, Judge issued a Final Order. </a:t>
            </a:r>
          </a:p>
        </p:txBody>
      </p:sp>
    </p:spTree>
    <p:extLst>
      <p:ext uri="{BB962C8B-B14F-4D97-AF65-F5344CB8AC3E}">
        <p14:creationId xmlns:p14="http://schemas.microsoft.com/office/powerpoint/2010/main" val="3721169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Indian Legislative Issues 114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Congress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47800"/>
            <a:ext cx="7162800" cy="4678363"/>
          </a:xfrm>
        </p:spPr>
        <p:txBody>
          <a:bodyPr>
            <a:normAutofit fontScale="55000" lnSpcReduction="20000"/>
          </a:bodyPr>
          <a:lstStyle/>
          <a:p>
            <a:r>
              <a:rPr lang="en-US" sz="3400" dirty="0" smtClean="0"/>
              <a:t>The Comprehensive Addiction and Recovery Act of 2016 (S. 524)</a:t>
            </a:r>
          </a:p>
          <a:p>
            <a:r>
              <a:rPr lang="en-US" sz="3400" dirty="0" smtClean="0"/>
              <a:t>The </a:t>
            </a:r>
            <a:r>
              <a:rPr lang="en-US" sz="3400" dirty="0"/>
              <a:t>Indian Health Service Accountability Act of 2016 (S. 2953</a:t>
            </a:r>
            <a:r>
              <a:rPr lang="en-US" sz="3400" dirty="0" smtClean="0"/>
              <a:t>) </a:t>
            </a:r>
          </a:p>
          <a:p>
            <a:r>
              <a:rPr lang="en-US" sz="3600" dirty="0" smtClean="0"/>
              <a:t>The </a:t>
            </a:r>
            <a:r>
              <a:rPr lang="en-US" sz="3600" dirty="0"/>
              <a:t>Helping Ensure Accountability, Leadership and Trust in Tribal Healthcare </a:t>
            </a:r>
            <a:r>
              <a:rPr lang="en-US" sz="3600" dirty="0" smtClean="0"/>
              <a:t>Act (H.R. 5406)</a:t>
            </a:r>
            <a:endParaRPr lang="en-US" sz="3400" dirty="0" smtClean="0"/>
          </a:p>
          <a:p>
            <a:r>
              <a:rPr lang="en-US" sz="3400" dirty="0" smtClean="0"/>
              <a:t>Department of Interior Tribal Self-Governance Act of 2015 (S. 286)</a:t>
            </a:r>
          </a:p>
          <a:p>
            <a:r>
              <a:rPr lang="en-US" sz="3400" dirty="0" smtClean="0"/>
              <a:t>Advance </a:t>
            </a:r>
            <a:r>
              <a:rPr lang="en-US" sz="3400" dirty="0"/>
              <a:t>Appropriations (H.R. 395</a:t>
            </a:r>
            <a:r>
              <a:rPr lang="en-US" sz="3400" dirty="0" smtClean="0"/>
              <a:t>)</a:t>
            </a:r>
          </a:p>
          <a:p>
            <a:r>
              <a:rPr lang="en-US" sz="3400" dirty="0"/>
              <a:t>Tribal Programs Exemption from Sequestration (S. 1497/H.R. </a:t>
            </a:r>
            <a:r>
              <a:rPr lang="en-US" sz="3400" dirty="0" smtClean="0"/>
              <a:t>3063) </a:t>
            </a:r>
            <a:endParaRPr lang="en-US" sz="3400" dirty="0"/>
          </a:p>
          <a:p>
            <a:r>
              <a:rPr lang="en-US" sz="3400" dirty="0"/>
              <a:t>Employer Mandate (S. 1771/H.R. 3080</a:t>
            </a:r>
            <a:r>
              <a:rPr lang="en-US" sz="3400" dirty="0" smtClean="0"/>
              <a:t>)</a:t>
            </a:r>
          </a:p>
          <a:p>
            <a:r>
              <a:rPr lang="en-US" sz="3400" dirty="0" smtClean="0"/>
              <a:t>Family </a:t>
            </a:r>
            <a:r>
              <a:rPr lang="en-US" sz="3400" dirty="0"/>
              <a:t>Stability and Family Kinship Act of 2015 </a:t>
            </a:r>
            <a:r>
              <a:rPr lang="en-US" sz="3400" dirty="0" smtClean="0"/>
              <a:t>(S. 1964) </a:t>
            </a:r>
          </a:p>
          <a:p>
            <a:r>
              <a:rPr lang="en-US" sz="3400" dirty="0" smtClean="0"/>
              <a:t>Native American Suicide Prevention Act of 2015 (H.R. 3166)</a:t>
            </a:r>
          </a:p>
          <a:p>
            <a:r>
              <a:rPr lang="en-US" sz="3400" dirty="0" smtClean="0"/>
              <a:t>Ongoing:</a:t>
            </a:r>
          </a:p>
          <a:p>
            <a:pPr lvl="1"/>
            <a:r>
              <a:rPr lang="en-US" sz="3200" dirty="0" smtClean="0"/>
              <a:t>IHCIA </a:t>
            </a:r>
            <a:r>
              <a:rPr lang="en-US" sz="3200" dirty="0"/>
              <a:t>Technical Amendments (S. 2114</a:t>
            </a:r>
            <a:r>
              <a:rPr lang="en-US" sz="3200" dirty="0" smtClean="0"/>
              <a:t>)</a:t>
            </a:r>
            <a:endParaRPr lang="en-US" sz="3200" dirty="0"/>
          </a:p>
          <a:p>
            <a:pPr lvl="1"/>
            <a:r>
              <a:rPr lang="en-US" sz="3200" dirty="0"/>
              <a:t>SDPI Permanent Reauthorization </a:t>
            </a:r>
            <a:endParaRPr lang="en-US" sz="3200" dirty="0" smtClean="0"/>
          </a:p>
          <a:p>
            <a:pPr lvl="1"/>
            <a:r>
              <a:rPr lang="en-US" sz="3200" dirty="0" smtClean="0"/>
              <a:t>Contract Support Costs mandatory funding and reconciliation language </a:t>
            </a:r>
          </a:p>
        </p:txBody>
      </p:sp>
    </p:spTree>
    <p:extLst>
      <p:ext uri="{BB962C8B-B14F-4D97-AF65-F5344CB8AC3E}">
        <p14:creationId xmlns:p14="http://schemas.microsoft.com/office/powerpoint/2010/main" val="980803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Indian Legislative Bills in 114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Congress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24000"/>
            <a:ext cx="71628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S. 524 – The Comprehensive Addiction and Recovery Act of 2016 (CARA)</a:t>
            </a:r>
          </a:p>
          <a:p>
            <a:pPr lvl="1"/>
            <a:r>
              <a:rPr lang="en-US" sz="2000" dirty="0" smtClean="0"/>
              <a:t>Signed into law by President Obama on July 22, 2016.</a:t>
            </a:r>
          </a:p>
          <a:p>
            <a:pPr lvl="1"/>
            <a:r>
              <a:rPr lang="en-US" sz="2000" dirty="0" smtClean="0"/>
              <a:t>Addresses various issues through prevention and treatment of opioid abuse. </a:t>
            </a:r>
          </a:p>
          <a:p>
            <a:pPr lvl="1"/>
            <a:r>
              <a:rPr lang="en-US" sz="2000" dirty="0" smtClean="0"/>
              <a:t>The House and Senate disagreed about funding. </a:t>
            </a:r>
          </a:p>
          <a:p>
            <a:pPr lvl="1"/>
            <a:r>
              <a:rPr lang="en-US" sz="2000" dirty="0" smtClean="0"/>
              <a:t>No funds appropriated for emergency mandatory funding to address the opioid crisis.</a:t>
            </a:r>
            <a:endParaRPr lang="en-US" sz="2000" dirty="0"/>
          </a:p>
          <a:p>
            <a:pPr lvl="1"/>
            <a:r>
              <a:rPr lang="en-US" sz="2000" dirty="0" smtClean="0"/>
              <a:t>Contains several competitive grant programs that tribes would be eligible for but there is no tribal-specific allocation of funds.</a:t>
            </a:r>
          </a:p>
          <a:p>
            <a:r>
              <a:rPr lang="en-US" sz="2400" dirty="0" smtClean="0"/>
              <a:t>House ($500m) and Senate ($261m) appropriation bills recommended discretionary opioid funding.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95145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6397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Indian Legislative Bills in 114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Congress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14400"/>
            <a:ext cx="7696200" cy="59436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S. 2953 -- The </a:t>
            </a:r>
            <a:r>
              <a:rPr lang="en-US" sz="2400" dirty="0"/>
              <a:t>Indian Health Service Accountability Act of </a:t>
            </a:r>
            <a:r>
              <a:rPr lang="en-US" sz="2400" dirty="0" smtClean="0"/>
              <a:t>2016</a:t>
            </a:r>
          </a:p>
          <a:p>
            <a:pPr lvl="1"/>
            <a:r>
              <a:rPr lang="en-US" sz="2000" dirty="0" smtClean="0"/>
              <a:t>Introduced by </a:t>
            </a:r>
            <a:r>
              <a:rPr lang="en-US" sz="2000" dirty="0"/>
              <a:t>Sen</a:t>
            </a:r>
            <a:r>
              <a:rPr lang="en-US" sz="2000" dirty="0" smtClean="0"/>
              <a:t>. </a:t>
            </a:r>
            <a:r>
              <a:rPr lang="en-US" sz="2000" dirty="0" err="1" smtClean="0"/>
              <a:t>Barrasso</a:t>
            </a:r>
            <a:r>
              <a:rPr lang="en-US" sz="2000" dirty="0" smtClean="0"/>
              <a:t> (R-WY) and Sen. John Thune (R-SD). The Act will improve transparency and accountability at the IHS by:</a:t>
            </a:r>
          </a:p>
          <a:p>
            <a:pPr lvl="2"/>
            <a:r>
              <a:rPr lang="en-US" sz="2100" dirty="0"/>
              <a:t>Expanding removal and discipline authorities for problem employees at the agency;</a:t>
            </a:r>
          </a:p>
          <a:p>
            <a:pPr lvl="2"/>
            <a:r>
              <a:rPr lang="en-US" sz="2100" dirty="0" smtClean="0"/>
              <a:t>Providing </a:t>
            </a:r>
            <a:r>
              <a:rPr lang="en-US" sz="2100" dirty="0"/>
              <a:t>the </a:t>
            </a:r>
            <a:r>
              <a:rPr lang="en-US" sz="2100" dirty="0" smtClean="0"/>
              <a:t>Secretary of HHS </a:t>
            </a:r>
            <a:r>
              <a:rPr lang="en-US" sz="2100" dirty="0"/>
              <a:t>with direct hiring and other authorities to avoid long delays in the </a:t>
            </a:r>
            <a:r>
              <a:rPr lang="en-US" sz="2100" dirty="0" smtClean="0"/>
              <a:t>hiring </a:t>
            </a:r>
            <a:r>
              <a:rPr lang="en-US" sz="2100" dirty="0"/>
              <a:t>process;</a:t>
            </a:r>
          </a:p>
          <a:p>
            <a:pPr lvl="2"/>
            <a:r>
              <a:rPr lang="en-US" sz="2100" dirty="0"/>
              <a:t>Requiring </a:t>
            </a:r>
            <a:r>
              <a:rPr lang="en-US" sz="2100" dirty="0" smtClean="0"/>
              <a:t>Tribal </a:t>
            </a:r>
            <a:r>
              <a:rPr lang="en-US" sz="2100" dirty="0"/>
              <a:t>consultation prior to hiring area directors, hospital CEOs and other key leadership positions;</a:t>
            </a:r>
          </a:p>
          <a:p>
            <a:pPr lvl="2"/>
            <a:r>
              <a:rPr lang="en-US" sz="2100" dirty="0"/>
              <a:t>Commissioning </a:t>
            </a:r>
            <a:r>
              <a:rPr lang="en-US" sz="2100" dirty="0" smtClean="0"/>
              <a:t>GAO reports </a:t>
            </a:r>
            <a:r>
              <a:rPr lang="en-US" sz="2100" dirty="0"/>
              <a:t>on staffing and professional housing needs;</a:t>
            </a:r>
          </a:p>
          <a:p>
            <a:pPr lvl="2"/>
            <a:r>
              <a:rPr lang="en-US" sz="2100" dirty="0"/>
              <a:t>Improving protections for employees who report violations of patient safety requirements;</a:t>
            </a:r>
          </a:p>
          <a:p>
            <a:pPr lvl="2"/>
            <a:r>
              <a:rPr lang="en-US" sz="2100" dirty="0"/>
              <a:t>Mandating that the </a:t>
            </a:r>
            <a:r>
              <a:rPr lang="en-US" sz="2100" dirty="0" smtClean="0"/>
              <a:t>Secretary </a:t>
            </a:r>
            <a:r>
              <a:rPr lang="en-US" sz="2100" dirty="0"/>
              <a:t>of HHS provide timely IHS spending reports to Congress; and</a:t>
            </a:r>
          </a:p>
          <a:p>
            <a:pPr lvl="2"/>
            <a:r>
              <a:rPr lang="en-US" sz="2100" dirty="0"/>
              <a:t>Ensuring the Inspector General of HHS investigates all patient deaths in which the IHS is alleged to be involved </a:t>
            </a:r>
            <a:r>
              <a:rPr lang="en-US" sz="2100" dirty="0" smtClean="0"/>
              <a:t> </a:t>
            </a:r>
            <a:endParaRPr lang="en-US" sz="2100" dirty="0"/>
          </a:p>
          <a:p>
            <a:pPr lvl="1"/>
            <a:r>
              <a:rPr lang="en-US" sz="2000" dirty="0" smtClean="0"/>
              <a:t>Referred to Senate Committee on Indian Affairs on 5/19/16.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44899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Indian Legislative Bills in 114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Congress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71600"/>
            <a:ext cx="716280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S. 5406 – The Helping Ensure Accountability, Leadership and Trust in Tribal Healthcare Act</a:t>
            </a:r>
          </a:p>
          <a:p>
            <a:pPr lvl="1"/>
            <a:r>
              <a:rPr lang="en-US" sz="2000" dirty="0" smtClean="0"/>
              <a:t>Introduced by Sen. Kristi </a:t>
            </a:r>
            <a:r>
              <a:rPr lang="en-US" sz="2000" dirty="0" err="1" smtClean="0"/>
              <a:t>Noem</a:t>
            </a:r>
            <a:r>
              <a:rPr lang="en-US" sz="2000" dirty="0" smtClean="0"/>
              <a:t> (R-SD) on 6/8/16;  </a:t>
            </a:r>
            <a:r>
              <a:rPr lang="en-US" sz="2000" dirty="0"/>
              <a:t>c</a:t>
            </a:r>
            <a:r>
              <a:rPr lang="en-US" sz="2000" dirty="0" smtClean="0"/>
              <a:t>o-sponsors  include Senators Ashford (D-NE), Smith (R-NE), </a:t>
            </a:r>
            <a:r>
              <a:rPr lang="en-US" sz="2000" dirty="0" err="1" smtClean="0"/>
              <a:t>Fortenberry</a:t>
            </a:r>
            <a:r>
              <a:rPr lang="en-US" sz="2000" dirty="0" smtClean="0"/>
              <a:t> (R-NE), Cramer (R-ND), McCollum (D-MN), and Cole (R-OK). 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Addresses issues similar to S. 2953 on hiring, removal and demotion but also focuses on more substantive reforms including a long-term contracting pilot program and reforms on the PRC funding formula.</a:t>
            </a:r>
            <a:endParaRPr lang="en-US" sz="2000" dirty="0">
              <a:solidFill>
                <a:srgbClr val="000000"/>
              </a:solidFill>
            </a:endParaRPr>
          </a:p>
          <a:p>
            <a:pPr lvl="1"/>
            <a:r>
              <a:rPr lang="en-US" sz="2000" dirty="0"/>
              <a:t>Referred to </a:t>
            </a:r>
            <a:r>
              <a:rPr lang="en-US" sz="2000" dirty="0" smtClean="0"/>
              <a:t>House Committees on </a:t>
            </a:r>
            <a:r>
              <a:rPr lang="en-US" sz="2000" dirty="0"/>
              <a:t>Natural </a:t>
            </a:r>
            <a:r>
              <a:rPr lang="en-US" sz="2000" dirty="0" smtClean="0"/>
              <a:t>Resources, Energy and Commerce, and Ways and Means on 6/8/16; and to House Natural Resources Subcommittee on Indian, Insular and Alaska Native Affairs on 6/13/16.</a:t>
            </a:r>
          </a:p>
          <a:p>
            <a:pPr lvl="1"/>
            <a:r>
              <a:rPr lang="en-US" sz="2000" dirty="0" smtClean="0"/>
              <a:t>Subcommittee hearing held on 7/12/16.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5654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Indian Legislative Bills in 114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Congress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S. 286 – Department of Interior Tribal Self-Governance Act of 2015 </a:t>
            </a:r>
          </a:p>
          <a:p>
            <a:pPr lvl="1"/>
            <a:r>
              <a:rPr lang="en-US" sz="2000" dirty="0" smtClean="0"/>
              <a:t>Introduced by Sen. John </a:t>
            </a:r>
            <a:r>
              <a:rPr lang="en-US" sz="2000" dirty="0" err="1" smtClean="0"/>
              <a:t>Barrasso</a:t>
            </a:r>
            <a:r>
              <a:rPr lang="en-US" sz="2000" dirty="0" smtClean="0"/>
              <a:t> (R-WY) on 1/28/15;  </a:t>
            </a:r>
            <a:r>
              <a:rPr lang="en-US" sz="2000" dirty="0"/>
              <a:t>c</a:t>
            </a:r>
            <a:r>
              <a:rPr lang="en-US" sz="2000" dirty="0" smtClean="0"/>
              <a:t>o-sponsors  include Senators Tester (D-MT) , Murkowski (R-AK), Crapo (R-ID), Schatz (D-HI), Franken (D-MN)</a:t>
            </a:r>
          </a:p>
          <a:p>
            <a:pPr lvl="1"/>
            <a:r>
              <a:rPr lang="en-US" sz="2000" dirty="0"/>
              <a:t>Amends Title IV of </a:t>
            </a:r>
            <a:r>
              <a:rPr lang="en-US" sz="2000" dirty="0" err="1"/>
              <a:t>of</a:t>
            </a:r>
            <a:r>
              <a:rPr lang="en-US" sz="2000" dirty="0"/>
              <a:t> </a:t>
            </a:r>
            <a:r>
              <a:rPr lang="en-US" sz="2000" dirty="0" err="1"/>
              <a:t>ISDEAA</a:t>
            </a:r>
            <a:r>
              <a:rPr lang="en-US" sz="2000" dirty="0"/>
              <a:t> to make it consistent with Title VI, the Self-Governance Program for HHS </a:t>
            </a:r>
          </a:p>
          <a:p>
            <a:pPr lvl="1"/>
            <a:r>
              <a:rPr lang="en-US" sz="2000" dirty="0" smtClean="0"/>
              <a:t>Creates the same administrative efficiencies for </a:t>
            </a:r>
            <a:r>
              <a:rPr lang="en-US" sz="2000" dirty="0" err="1" smtClean="0"/>
              <a:t>DOI</a:t>
            </a:r>
            <a:r>
              <a:rPr lang="en-US" sz="2000" dirty="0" smtClean="0"/>
              <a:t> that have been in place for HHS programs. 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S. 286 passed Senate on 7/7/15 by Unanimous Consent with an amendment</a:t>
            </a:r>
            <a:endParaRPr lang="en-US" sz="2000" dirty="0">
              <a:solidFill>
                <a:srgbClr val="000000"/>
              </a:solidFill>
            </a:endParaRPr>
          </a:p>
          <a:p>
            <a:pPr lvl="1"/>
            <a:r>
              <a:rPr lang="en-US" sz="2000" dirty="0"/>
              <a:t>Referred to House Natural Resources Subcommittee On Indian, Insular and Alaska Native </a:t>
            </a:r>
            <a:r>
              <a:rPr lang="en-US" sz="2000" dirty="0" smtClean="0"/>
              <a:t>Affairs on 8/4/15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0360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792162"/>
          </a:xfrm>
        </p:spPr>
        <p:txBody>
          <a:bodyPr/>
          <a:lstStyle/>
          <a:p>
            <a:r>
              <a:rPr lang="en-US" b="1" dirty="0" smtClean="0"/>
              <a:t>Report Overview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219200"/>
            <a:ext cx="6858000" cy="54102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 smtClean="0"/>
              <a:t>Status of FY 2017 IHS Budget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 smtClean="0"/>
              <a:t>Contract Support Costs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 smtClean="0"/>
              <a:t>Community Health Aide Program (CHAP) Expansion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 smtClean="0"/>
              <a:t>Tribal Premium Sponsorship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 smtClean="0"/>
              <a:t>Catastrophic </a:t>
            </a:r>
            <a:r>
              <a:rPr lang="en-US" sz="2400" dirty="0"/>
              <a:t>Health Emergency Fund 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Medicare-Like Rates for Non-Hospital </a:t>
            </a:r>
            <a:r>
              <a:rPr lang="en-US" sz="2400" dirty="0" smtClean="0"/>
              <a:t>Providers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 smtClean="0"/>
              <a:t>100% FMAP Update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 smtClean="0"/>
              <a:t>Other Policies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 smtClean="0"/>
              <a:t>STAC Meeting Update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 smtClean="0"/>
              <a:t>MMPC CMS TTAG Update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 smtClean="0"/>
              <a:t>Litigation Impacting Indian Health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 smtClean="0"/>
              <a:t>Legislative Issues 114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Congress</a:t>
            </a:r>
          </a:p>
        </p:txBody>
      </p:sp>
    </p:spTree>
    <p:extLst>
      <p:ext uri="{BB962C8B-B14F-4D97-AF65-F5344CB8AC3E}">
        <p14:creationId xmlns:p14="http://schemas.microsoft.com/office/powerpoint/2010/main" val="58313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Indian Legislative Bills in 114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Congress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H.R. 395 – Indian Health Service Advance Appropriations Act of 2015 </a:t>
            </a:r>
            <a:endParaRPr lang="en-US" sz="2400" dirty="0"/>
          </a:p>
          <a:p>
            <a:pPr lvl="1"/>
            <a:r>
              <a:rPr lang="en-US" sz="2000" dirty="0" smtClean="0"/>
              <a:t>Introduced by Rep. Young (R-AK) on 1/14/15; co-sponsors include Senators Kirkpatrick (D-AZ), Huffman (D-CA), Lujan (D-NM)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Amends IHCIA to authorize </a:t>
            </a:r>
            <a:r>
              <a:rPr lang="en-US" sz="2000" dirty="0" smtClean="0">
                <a:solidFill>
                  <a:srgbClr val="000000"/>
                </a:solidFill>
              </a:rPr>
              <a:t>Advance Appropriations for the Indian Health Service and Indian Health Service Facility Accounts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Referred to House Natural Resources Subcommittee on Indian, Insular and Alaska Native Affairs on 3/2/15</a:t>
            </a:r>
          </a:p>
        </p:txBody>
      </p:sp>
    </p:spTree>
    <p:extLst>
      <p:ext uri="{BB962C8B-B14F-4D97-AF65-F5344CB8AC3E}">
        <p14:creationId xmlns:p14="http://schemas.microsoft.com/office/powerpoint/2010/main" val="1944436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Indian Legislative Bills in 114</a:t>
            </a:r>
            <a:r>
              <a:rPr lang="en-US" sz="3200" b="1" baseline="30000" dirty="0"/>
              <a:t>th</a:t>
            </a:r>
            <a:r>
              <a:rPr lang="en-US" sz="3200" b="1" dirty="0"/>
              <a:t> Congress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Senate and House Bills Exempting Tribal Programs From Sequestration</a:t>
            </a:r>
          </a:p>
          <a:p>
            <a:r>
              <a:rPr lang="en-US" sz="2400" dirty="0" smtClean="0"/>
              <a:t>S. 1497  </a:t>
            </a:r>
          </a:p>
          <a:p>
            <a:pPr lvl="1"/>
            <a:r>
              <a:rPr lang="en-US" sz="2000" dirty="0"/>
              <a:t>Introduced by Sen. Tester </a:t>
            </a:r>
            <a:r>
              <a:rPr lang="en-US" sz="2000" dirty="0" smtClean="0"/>
              <a:t>(D-MT) and Sen. Udall (D-NM) on </a:t>
            </a:r>
            <a:r>
              <a:rPr lang="en-US" sz="2000" dirty="0"/>
              <a:t>6/3/</a:t>
            </a:r>
            <a:r>
              <a:rPr lang="en-US" sz="2000" dirty="0" smtClean="0"/>
              <a:t>15</a:t>
            </a:r>
            <a:endParaRPr lang="en-US" sz="2000" dirty="0"/>
          </a:p>
          <a:p>
            <a:pPr lvl="1"/>
            <a:r>
              <a:rPr lang="en-US" sz="2000" dirty="0" smtClean="0"/>
              <a:t>S. 1497 would exempt IHS, BIA, HUD and other Indian programs from sequestration required under the Budget Control Act of 2011 </a:t>
            </a:r>
          </a:p>
          <a:p>
            <a:pPr marL="400050"/>
            <a:r>
              <a:rPr lang="en-US" sz="2400" dirty="0" smtClean="0"/>
              <a:t>H.R. 3063 </a:t>
            </a:r>
          </a:p>
          <a:p>
            <a:pPr marL="800100" lvl="1"/>
            <a:r>
              <a:rPr lang="en-US" sz="2000" dirty="0"/>
              <a:t>C</a:t>
            </a:r>
            <a:r>
              <a:rPr lang="en-US" sz="2000" dirty="0" smtClean="0"/>
              <a:t>ompanion bill to S. 1497 </a:t>
            </a:r>
          </a:p>
          <a:p>
            <a:pPr marL="800100" lvl="1"/>
            <a:r>
              <a:rPr lang="en-US" sz="2000" dirty="0" smtClean="0"/>
              <a:t>Introduced by Rep. Young (R-AK) on 7/14/15; co-sponsors include Representatives Grisham (D-NM), Cole (R-OK), Ruiz (D-CA), McCollum (D-MN) </a:t>
            </a:r>
          </a:p>
          <a:p>
            <a:pPr marL="400050"/>
            <a:r>
              <a:rPr lang="en-US" sz="2400" dirty="0" smtClean="0"/>
              <a:t>Both bills referred to Budget Committees</a:t>
            </a:r>
          </a:p>
        </p:txBody>
      </p:sp>
    </p:spTree>
    <p:extLst>
      <p:ext uri="{BB962C8B-B14F-4D97-AF65-F5344CB8AC3E}">
        <p14:creationId xmlns:p14="http://schemas.microsoft.com/office/powerpoint/2010/main" val="286194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Indian Legislative Bills in 114</a:t>
            </a:r>
            <a:r>
              <a:rPr lang="en-US" sz="3200" b="1" baseline="30000" dirty="0"/>
              <a:t>th</a:t>
            </a:r>
            <a:r>
              <a:rPr lang="en-US" sz="3200" b="1" dirty="0"/>
              <a:t> Congress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Senate and House Bills Exempting Tribes from the ACA Employer Shared Responsibility Mandate</a:t>
            </a:r>
          </a:p>
          <a:p>
            <a:pPr lvl="1"/>
            <a:r>
              <a:rPr lang="en-US" sz="2400" dirty="0" smtClean="0"/>
              <a:t>S. 1771-Tribal Employment and Jobs Protection Act introduced by Sen. </a:t>
            </a:r>
            <a:r>
              <a:rPr lang="en-US" sz="2400" dirty="0" err="1" smtClean="0"/>
              <a:t>Daines</a:t>
            </a:r>
            <a:r>
              <a:rPr lang="en-US" sz="2400" dirty="0" smtClean="0"/>
              <a:t> (R-MT) on 7/15/15; co-sponsors Senators Thune (R-SD), Crapo (R-ID), Rounds (R-SD), McCain (R-AZ), </a:t>
            </a:r>
            <a:r>
              <a:rPr lang="en-US" sz="2400" dirty="0" err="1" smtClean="0"/>
              <a:t>Risch</a:t>
            </a:r>
            <a:r>
              <a:rPr lang="en-US" sz="2400" dirty="0" smtClean="0"/>
              <a:t> (R-ID)</a:t>
            </a:r>
          </a:p>
          <a:p>
            <a:pPr lvl="1"/>
            <a:r>
              <a:rPr lang="en-US" sz="2400" dirty="0" smtClean="0"/>
              <a:t>H.R. 3080 introduced by Rep. </a:t>
            </a:r>
            <a:r>
              <a:rPr lang="en-US" sz="2400" dirty="0" err="1" smtClean="0"/>
              <a:t>Noem</a:t>
            </a:r>
            <a:r>
              <a:rPr lang="en-US" sz="2400" dirty="0" smtClean="0"/>
              <a:t> (R-SD) on 7/15/15; 27 bi-partisan co-sponsors  </a:t>
            </a:r>
          </a:p>
          <a:p>
            <a:pPr lvl="1"/>
            <a:r>
              <a:rPr lang="en-US" sz="2400" dirty="0" smtClean="0"/>
              <a:t>Senate bill referred to Finance; House bill  reported favorably out of House Ways and Mean on 6/15/16.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4546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Indian Legislative Bills in 114</a:t>
            </a:r>
            <a:r>
              <a:rPr lang="en-US" sz="3200" b="1" baseline="30000" dirty="0"/>
              <a:t>th</a:t>
            </a:r>
            <a:r>
              <a:rPr lang="en-US" sz="3200" b="1" dirty="0"/>
              <a:t> Congress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S. 1964 Family Stability and Family Kinship Act of 2015 </a:t>
            </a:r>
          </a:p>
          <a:p>
            <a:pPr lvl="1"/>
            <a:r>
              <a:rPr lang="en-US" sz="2400" dirty="0" smtClean="0"/>
              <a:t>Introduced by Sen. Wyden (D-OR) on 8/5/15; </a:t>
            </a:r>
            <a:r>
              <a:rPr lang="en-US" sz="2400" dirty="0"/>
              <a:t>c</a:t>
            </a:r>
            <a:r>
              <a:rPr lang="en-US" sz="2400" dirty="0" smtClean="0"/>
              <a:t>o-sponsors Sen. Bennett, Brown (D-OH), Cantwell (D-WA), Casey (D-PA), </a:t>
            </a:r>
            <a:r>
              <a:rPr lang="en-US" sz="2400" dirty="0" err="1" smtClean="0"/>
              <a:t>Gillibrand</a:t>
            </a:r>
            <a:r>
              <a:rPr lang="en-US" sz="2400" dirty="0" smtClean="0"/>
              <a:t> (D-NY), Menendez (D-NJ), Schumer (D-NY), Stabenow (D-MI), Warner (D-VA)</a:t>
            </a:r>
          </a:p>
          <a:p>
            <a:pPr lvl="1"/>
            <a:r>
              <a:rPr lang="en-US" sz="2400" dirty="0" smtClean="0"/>
              <a:t>Reforms the federal finance system supporting state and child welfare services </a:t>
            </a:r>
          </a:p>
          <a:p>
            <a:pPr lvl="1"/>
            <a:r>
              <a:rPr lang="en-US" sz="2400" dirty="0" smtClean="0"/>
              <a:t>Funds preventive services and kinship placements for children at risk of foster placement </a:t>
            </a:r>
          </a:p>
          <a:p>
            <a:pPr lvl="1"/>
            <a:r>
              <a:rPr lang="en-US" sz="2400" dirty="0" smtClean="0"/>
              <a:t>Current law creates incentives to place Indian children outside of families in order to receive federal funding</a:t>
            </a:r>
          </a:p>
          <a:p>
            <a:pPr lvl="1"/>
            <a:r>
              <a:rPr lang="en-US" sz="2400" dirty="0" smtClean="0"/>
              <a:t>Encourages child welfare system to forego alternatives to prevent breakup of families like parent training, mental health counseling, trauma recovery, etc. </a:t>
            </a:r>
          </a:p>
          <a:p>
            <a:pPr lvl="1"/>
            <a:r>
              <a:rPr lang="en-US" sz="2400" dirty="0" smtClean="0"/>
              <a:t>Referred to Finance Committee on 8/5/15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509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Indian Legislative Bills in 114</a:t>
            </a:r>
            <a:r>
              <a:rPr lang="en-US" sz="3200" b="1" baseline="30000" dirty="0"/>
              <a:t>th</a:t>
            </a:r>
            <a:r>
              <a:rPr lang="en-US" sz="3200" b="1" dirty="0"/>
              <a:t> Congress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H.R. 3166 Native American Suicide Prevention Act of 2015</a:t>
            </a:r>
          </a:p>
          <a:p>
            <a:pPr lvl="1"/>
            <a:r>
              <a:rPr lang="en-US" sz="2400" dirty="0" smtClean="0"/>
              <a:t>Introduced by Rep. </a:t>
            </a:r>
            <a:r>
              <a:rPr lang="en-US" sz="2400" dirty="0" err="1" smtClean="0"/>
              <a:t>Grijalva</a:t>
            </a:r>
            <a:r>
              <a:rPr lang="en-US" sz="2400" dirty="0" smtClean="0"/>
              <a:t> (D-AZ) on 7/22/15; </a:t>
            </a:r>
            <a:r>
              <a:rPr lang="en-US" sz="2400" dirty="0"/>
              <a:t>c</a:t>
            </a:r>
            <a:r>
              <a:rPr lang="en-US" sz="2400" dirty="0" smtClean="0"/>
              <a:t>o-sponsors are Reps. Ruiz (D-CA), Huffman (D-CA), Young (R-AK), Moore </a:t>
            </a:r>
            <a:r>
              <a:rPr lang="en-US" sz="2400" dirty="0"/>
              <a:t>(</a:t>
            </a:r>
            <a:r>
              <a:rPr lang="en-US" sz="2400" dirty="0" smtClean="0"/>
              <a:t>D-WI), McCollum (D-MN), Grisham (D-NM), Salmon (R-AZ), Napolitano (D-CA) and Cole (R-OK).</a:t>
            </a:r>
          </a:p>
          <a:p>
            <a:pPr lvl="1"/>
            <a:r>
              <a:rPr lang="en-US" sz="2400" dirty="0"/>
              <a:t>Amends the Public Health Service Act to require a state or state-designed </a:t>
            </a:r>
            <a:r>
              <a:rPr lang="en-US" sz="2400" dirty="0" smtClean="0"/>
              <a:t>entity to seek Tribal consultation </a:t>
            </a:r>
            <a:r>
              <a:rPr lang="en-US" sz="2400" dirty="0"/>
              <a:t>as a </a:t>
            </a:r>
            <a:r>
              <a:rPr lang="en-US" sz="2400" dirty="0" smtClean="0"/>
              <a:t>condition </a:t>
            </a:r>
            <a:r>
              <a:rPr lang="en-US" sz="2400" dirty="0"/>
              <a:t>of receiving a grant or cooperate agreement for development/implementation of a statewide youth suicide and early intervention and prevention </a:t>
            </a:r>
            <a:r>
              <a:rPr lang="en-US" sz="2400" dirty="0" smtClean="0"/>
              <a:t>strategy.</a:t>
            </a:r>
          </a:p>
          <a:p>
            <a:pPr lvl="1"/>
            <a:r>
              <a:rPr lang="en-US" sz="2400" dirty="0" smtClean="0"/>
              <a:t>Referred to Energy &amp; Commerce, Subcommittee on Health on 7/24/15.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11877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Discussion?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60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Status of FY 2017 IHS Budget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731" y="1371600"/>
            <a:ext cx="7162800" cy="4902847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/>
              <a:t>Congress will likely enact a continuing resolution for FY 2017 in September to fund IHS and other federal agencies. </a:t>
            </a:r>
          </a:p>
          <a:p>
            <a:r>
              <a:rPr lang="en-US" sz="3000" dirty="0" smtClean="0"/>
              <a:t>Senate and House Committees’ Interior, Environment and Related Agencies appropriation bills reflect differences (detailed on next slide)</a:t>
            </a:r>
          </a:p>
          <a:p>
            <a:r>
              <a:rPr lang="en-US" sz="3000" dirty="0" smtClean="0"/>
              <a:t>Committee reports  </a:t>
            </a:r>
          </a:p>
          <a:p>
            <a:pPr lvl="1"/>
            <a:r>
              <a:rPr lang="en-US" sz="2600" dirty="0" smtClean="0"/>
              <a:t>Senate requests GAO report on Advance Appropriations </a:t>
            </a:r>
          </a:p>
          <a:p>
            <a:pPr lvl="1"/>
            <a:r>
              <a:rPr lang="en-US" sz="2600" dirty="0" smtClean="0"/>
              <a:t>House questions the distribution of population growth funds; and directs IHS to provide a report on full funding for IHCIA</a:t>
            </a:r>
          </a:p>
          <a:p>
            <a:pPr lvl="1"/>
            <a:r>
              <a:rPr lang="en-US" sz="2600" dirty="0" smtClean="0"/>
              <a:t>Concurrence on CSC; CSC for domestic violence, zero suicide initiative; and volunteer dentists/credentialing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72530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Status of FY 2017 IHS Budget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731" y="1143000"/>
            <a:ext cx="7162800" cy="5131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16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972521"/>
              </p:ext>
            </p:extLst>
          </p:nvPr>
        </p:nvGraphicFramePr>
        <p:xfrm>
          <a:off x="1447800" y="1066800"/>
          <a:ext cx="7010400" cy="5105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02080"/>
                <a:gridCol w="1090507"/>
                <a:gridCol w="1246293"/>
                <a:gridCol w="1869440"/>
                <a:gridCol w="1402080"/>
              </a:tblGrid>
              <a:tr h="4284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House</a:t>
                      </a:r>
                      <a:endParaRPr lang="en-US" dirty="0"/>
                    </a:p>
                  </a:txBody>
                  <a:tcPr/>
                </a:tc>
              </a:tr>
              <a:tr h="1071063">
                <a:tc>
                  <a:txBody>
                    <a:bodyPr/>
                    <a:lstStyle/>
                    <a:p>
                      <a:r>
                        <a:rPr lang="en-US" dirty="0" smtClean="0"/>
                        <a:t>Overall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$4.8B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$5.2B</a:t>
                      </a:r>
                    </a:p>
                    <a:p>
                      <a:pPr algn="ctr"/>
                      <a:r>
                        <a:rPr lang="en-US" dirty="0" smtClean="0"/>
                        <a:t>$377M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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FY 2016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$4.99B</a:t>
                      </a:r>
                    </a:p>
                    <a:p>
                      <a:pPr algn="ctr"/>
                      <a:r>
                        <a:rPr lang="en-US" dirty="0" smtClean="0"/>
                        <a:t>$186m </a:t>
                      </a:r>
                      <a:r>
                        <a:rPr lang="en-US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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algn="ctr"/>
                      <a:r>
                        <a:rPr lang="en-US" dirty="0" smtClean="0"/>
                        <a:t>FY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$5.07B</a:t>
                      </a:r>
                    </a:p>
                    <a:p>
                      <a:pPr algn="ctr"/>
                      <a:r>
                        <a:rPr lang="en-US" dirty="0" smtClean="0"/>
                        <a:t>$271m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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FY 2016</a:t>
                      </a:r>
                      <a:endParaRPr lang="en-US" dirty="0"/>
                    </a:p>
                  </a:txBody>
                  <a:tcPr/>
                </a:tc>
              </a:tr>
              <a:tr h="642638">
                <a:tc>
                  <a:txBody>
                    <a:bodyPr/>
                    <a:lstStyle/>
                    <a:p>
                      <a:r>
                        <a:rPr lang="en-US" dirty="0" smtClean="0"/>
                        <a:t> 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$3.23B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$3.47B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$3.31B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$3.37B </a:t>
                      </a:r>
                    </a:p>
                  </a:txBody>
                  <a:tcPr/>
                </a:tc>
              </a:tr>
              <a:tr h="51768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PRC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$914.1m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$962m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$914.1m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$960m</a:t>
                      </a:r>
                      <a:endParaRPr lang="en-U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49744">
                <a:tc>
                  <a:txBody>
                    <a:bodyPr/>
                    <a:lstStyle/>
                    <a:p>
                      <a:r>
                        <a:rPr lang="en-US" dirty="0" smtClean="0"/>
                        <a:t>Preventative</a:t>
                      </a:r>
                      <a:r>
                        <a:rPr lang="en-US" baseline="0" dirty="0" smtClean="0"/>
                        <a:t> Health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$166m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$166m</a:t>
                      </a:r>
                      <a:endParaRPr lang="en-US" dirty="0"/>
                    </a:p>
                  </a:txBody>
                  <a:tcPr/>
                </a:tc>
              </a:tr>
              <a:tr h="767595">
                <a:tc>
                  <a:txBody>
                    <a:bodyPr/>
                    <a:lstStyle/>
                    <a:p>
                      <a:r>
                        <a:rPr lang="en-US" dirty="0" smtClean="0"/>
                        <a:t>Other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$173m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$175m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$172m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$176m</a:t>
                      </a:r>
                      <a:endParaRPr lang="en-US" dirty="0"/>
                    </a:p>
                  </a:txBody>
                  <a:tcPr/>
                </a:tc>
              </a:tr>
              <a:tr h="464127">
                <a:tc>
                  <a:txBody>
                    <a:bodyPr/>
                    <a:lstStyle/>
                    <a:p>
                      <a:r>
                        <a:rPr lang="en-US" dirty="0" smtClean="0"/>
                        <a:t>CSC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$717m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$800m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$800m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$800m</a:t>
                      </a:r>
                      <a:endParaRPr lang="en-US" dirty="0"/>
                    </a:p>
                  </a:txBody>
                  <a:tcPr/>
                </a:tc>
              </a:tr>
              <a:tr h="464127">
                <a:tc>
                  <a:txBody>
                    <a:bodyPr/>
                    <a:lstStyle/>
                    <a:p>
                      <a:r>
                        <a:rPr lang="en-US" dirty="0" smtClean="0"/>
                        <a:t>Facilities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$523m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$569m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$543m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$557m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844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Contract Support Costs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President’s FY 2017 IHS budget proposes an increase of $82m above </a:t>
            </a:r>
            <a:r>
              <a:rPr lang="en-US" sz="2400" dirty="0">
                <a:solidFill>
                  <a:srgbClr val="000000"/>
                </a:solidFill>
              </a:rPr>
              <a:t>FY </a:t>
            </a:r>
            <a:r>
              <a:rPr lang="en-US" sz="2400" dirty="0" smtClean="0">
                <a:solidFill>
                  <a:srgbClr val="000000"/>
                </a:solidFill>
              </a:rPr>
              <a:t>2016 level for Contract Support Costs (CSC) </a:t>
            </a:r>
          </a:p>
          <a:p>
            <a:r>
              <a:rPr lang="en-US" sz="2400" dirty="0" smtClean="0"/>
              <a:t>Senate </a:t>
            </a:r>
            <a:r>
              <a:rPr lang="en-US" sz="2400" dirty="0"/>
              <a:t>and House </a:t>
            </a:r>
            <a:r>
              <a:rPr lang="en-US" sz="2400" dirty="0" smtClean="0"/>
              <a:t>Committees’ Interior</a:t>
            </a:r>
            <a:r>
              <a:rPr lang="en-US" sz="2400" dirty="0"/>
              <a:t>, Environment and Related Agencies </a:t>
            </a:r>
            <a:r>
              <a:rPr lang="en-US" sz="2400" dirty="0" smtClean="0"/>
              <a:t>bills continue the FY 2016 enacted policy of appropriating an indefinite amount (“such sums as may be necessary”) to separate accounts for IHS and BIA. </a:t>
            </a:r>
          </a:p>
          <a:p>
            <a:pPr lvl="1"/>
            <a:r>
              <a:rPr lang="en-US" sz="2400" dirty="0" smtClean="0"/>
              <a:t>Not classified as mandatory yet. 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CSC Policy - Several recommended changes to the CSC Policy were made following the March 28-29 CSC Workgroup meeting.   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Dear Tribal Leader sent out on 4/11/16 providing a 60-day comment period on the revised policy and three tribal consultations were held.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Final draft policy will be reviewed by the CSC workgroup in September (15-16 in DC)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878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 Expansion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95400"/>
            <a:ext cx="7391400" cy="5257800"/>
          </a:xfrm>
        </p:spPr>
        <p:txBody>
          <a:bodyPr>
            <a:normAutofit/>
          </a:bodyPr>
          <a:lstStyle/>
          <a:p>
            <a:r>
              <a:rPr lang="en-US" sz="2400" dirty="0">
                <a:ea typeface="ＭＳ 明朝"/>
                <a:cs typeface="Times New Roman"/>
              </a:rPr>
              <a:t>On June 1, 2016, </a:t>
            </a:r>
            <a:r>
              <a:rPr lang="en-US" sz="2400" dirty="0" smtClean="0">
                <a:ea typeface="ＭＳ 明朝"/>
                <a:cs typeface="Times New Roman"/>
              </a:rPr>
              <a:t>IHS issued a DTLL to create a </a:t>
            </a:r>
            <a:r>
              <a:rPr lang="en-US" sz="2400" dirty="0">
                <a:ea typeface="ＭＳ 明朝"/>
                <a:cs typeface="Times New Roman"/>
              </a:rPr>
              <a:t>National Indian Health Service Community Health </a:t>
            </a:r>
            <a:r>
              <a:rPr lang="en-US" sz="2400" dirty="0" smtClean="0">
                <a:ea typeface="ＭＳ 明朝"/>
                <a:cs typeface="Times New Roman"/>
              </a:rPr>
              <a:t>Aide (CHA) Program.</a:t>
            </a:r>
            <a:r>
              <a:rPr lang="en-US" sz="2400" dirty="0">
                <a:ea typeface="ＭＳ 明朝"/>
                <a:cs typeface="Times New Roman"/>
              </a:rPr>
              <a:t> </a:t>
            </a:r>
            <a:endParaRPr lang="en-US" sz="2400" dirty="0" smtClean="0">
              <a:ea typeface="ＭＳ 明朝"/>
              <a:cs typeface="Times New Roman"/>
            </a:endParaRPr>
          </a:p>
          <a:p>
            <a:r>
              <a:rPr lang="en-US" sz="2400" dirty="0" smtClean="0">
                <a:ea typeface="ＭＳ 明朝"/>
                <a:cs typeface="Times New Roman"/>
              </a:rPr>
              <a:t>The </a:t>
            </a:r>
            <a:r>
              <a:rPr lang="en-US" sz="2400" dirty="0">
                <a:ea typeface="ＭＳ 明朝"/>
                <a:cs typeface="Times New Roman"/>
              </a:rPr>
              <a:t>goal is </a:t>
            </a:r>
            <a:r>
              <a:rPr lang="en-US" sz="2400" dirty="0" smtClean="0">
                <a:ea typeface="ＭＳ 明朝"/>
                <a:cs typeface="Times New Roman"/>
              </a:rPr>
              <a:t>to fully utilize CHAs within the Indian health system.</a:t>
            </a:r>
          </a:p>
          <a:p>
            <a:r>
              <a:rPr lang="en-US" sz="2400" dirty="0" smtClean="0">
                <a:ea typeface="ＭＳ 明朝"/>
                <a:cs typeface="Times New Roman"/>
              </a:rPr>
              <a:t>Telephone consultation on October 4 at 12 noon PST.</a:t>
            </a:r>
          </a:p>
          <a:p>
            <a:r>
              <a:rPr lang="en-US" sz="2400" dirty="0" smtClean="0">
                <a:ea typeface="ＭＳ 明朝"/>
                <a:cs typeface="Times New Roman"/>
              </a:rPr>
              <a:t>Two in person consultations:</a:t>
            </a:r>
          </a:p>
          <a:p>
            <a:pPr lvl="1"/>
            <a:r>
              <a:rPr lang="en-US" sz="2000" dirty="0" smtClean="0">
                <a:ea typeface="ＭＳ 明朝"/>
                <a:cs typeface="Times New Roman"/>
              </a:rPr>
              <a:t>NIHB Annual Consumer Conference on September 19</a:t>
            </a:r>
            <a:r>
              <a:rPr lang="en-US" sz="2000" dirty="0" smtClean="0"/>
              <a:t> in Scottsdale; and</a:t>
            </a:r>
          </a:p>
          <a:p>
            <a:pPr lvl="1"/>
            <a:r>
              <a:rPr lang="en-US" sz="2000" dirty="0" smtClean="0">
                <a:ea typeface="ＭＳ 明朝"/>
                <a:cs typeface="Times New Roman"/>
              </a:rPr>
              <a:t>NCAI Annual Convention on October 9 in Phoenix.</a:t>
            </a:r>
          </a:p>
          <a:p>
            <a:r>
              <a:rPr lang="en-US" sz="2400" dirty="0">
                <a:ea typeface="ＭＳ 明朝"/>
                <a:cs typeface="Times New Roman"/>
              </a:rPr>
              <a:t>Comments are due on October 27 (extended from July 29, 2016</a:t>
            </a:r>
            <a:r>
              <a:rPr lang="en-US" sz="2400" dirty="0" smtClean="0">
                <a:ea typeface="ＭＳ 明朝"/>
                <a:cs typeface="Times New Roman"/>
              </a:rPr>
              <a:t>).</a:t>
            </a:r>
            <a:endParaRPr lang="en-US" sz="2400" dirty="0">
              <a:ea typeface="ＭＳ 明朝"/>
              <a:cs typeface="Times New Roman"/>
            </a:endParaRPr>
          </a:p>
          <a:p>
            <a:endParaRPr lang="en-US" sz="2400" dirty="0" smtClean="0"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1587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Tribal Premium Sponsorship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On July 18</a:t>
            </a:r>
            <a:r>
              <a:rPr lang="en-US" baseline="30000" dirty="0" smtClean="0"/>
              <a:t>th</a:t>
            </a:r>
            <a:r>
              <a:rPr lang="en-US" dirty="0" smtClean="0"/>
              <a:t>, IHS issued a DTLL on a new, draft circular to address the purchase of health insurance by tribes, tribal organizations and urban Indian organizations under Section 402 of IHCIA.</a:t>
            </a:r>
          </a:p>
          <a:p>
            <a:r>
              <a:rPr lang="en-US" dirty="0" smtClean="0"/>
              <a:t>Provides guidance on when T/TO can purchase health insurance coverage for IHS beneficiaries using-in part or in whole ISDEAA funding or other IHS appropriated funding.</a:t>
            </a:r>
          </a:p>
          <a:p>
            <a:r>
              <a:rPr lang="en-US" dirty="0" smtClean="0"/>
              <a:t>One telephonic consultation held; two in person scheduled:</a:t>
            </a:r>
          </a:p>
          <a:p>
            <a:pPr lvl="1"/>
            <a:r>
              <a:rPr lang="en-US" dirty="0" smtClean="0"/>
              <a:t>NIHB Annual Consumer Conference on September 19 in Scottsdale; and</a:t>
            </a:r>
          </a:p>
          <a:p>
            <a:pPr lvl="1"/>
            <a:r>
              <a:rPr lang="en-US" dirty="0" smtClean="0"/>
              <a:t>NCAI Annual Convention on October 9 in Phoenix. </a:t>
            </a:r>
          </a:p>
          <a:p>
            <a:r>
              <a:rPr lang="en-US" dirty="0" smtClean="0"/>
              <a:t>Comments due on October 31.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50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Catastrophic Health Emergency Fund (CHEF)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876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Proposed rule issued on January 26, 2016 </a:t>
            </a:r>
            <a:r>
              <a:rPr lang="en-US" sz="2400" dirty="0"/>
              <a:t>(</a:t>
            </a:r>
            <a:r>
              <a:rPr lang="en-US" sz="2400" dirty="0" smtClean="0"/>
              <a:t>81 Fed. Reg. 4239–44). </a:t>
            </a:r>
          </a:p>
          <a:p>
            <a:pPr lvl="1"/>
            <a:r>
              <a:rPr lang="en-US" sz="2000" dirty="0" smtClean="0"/>
              <a:t>Adds “tribal” resources to the list of alternate resources.</a:t>
            </a:r>
          </a:p>
          <a:p>
            <a:r>
              <a:rPr lang="en-US" sz="2400" dirty="0" smtClean="0"/>
              <a:t>No Tribal consultation on this rule before it was issued.   </a:t>
            </a:r>
          </a:p>
          <a:p>
            <a:r>
              <a:rPr lang="en-US" sz="2400" dirty="0" smtClean="0"/>
              <a:t>DTLL issued on June 1, 2016 stating that IHS would engage in additional Tribal consultation.</a:t>
            </a:r>
          </a:p>
          <a:p>
            <a:r>
              <a:rPr lang="en-US" sz="2400" dirty="0" smtClean="0"/>
              <a:t>DTLL issued </a:t>
            </a:r>
            <a:r>
              <a:rPr lang="en-US" sz="2400" smtClean="0"/>
              <a:t>on July </a:t>
            </a:r>
            <a:r>
              <a:rPr lang="en-US" sz="2400" dirty="0" smtClean="0"/>
              <a:t>29, 2016 with Tribal consultations set, as follows: </a:t>
            </a:r>
          </a:p>
          <a:p>
            <a:pPr lvl="1"/>
            <a:r>
              <a:rPr lang="en-US" sz="2000" dirty="0" smtClean="0"/>
              <a:t>Telephone consultations on August 16 and October 24</a:t>
            </a:r>
          </a:p>
          <a:p>
            <a:pPr lvl="1"/>
            <a:r>
              <a:rPr lang="en-US" sz="2000" dirty="0" smtClean="0"/>
              <a:t>In person consultations at NIHB ACC on September 19 in Scottsdale, and NCAI Annual Convention on October 9 in Phoenix</a:t>
            </a:r>
          </a:p>
          <a:p>
            <a:endParaRPr lang="en-US" sz="2400" b="1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1687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Medicare-Like Rates (MLR) to Non-Hospital Providers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Final rule with comment period issued on March 21, 2016 – 81 Fed. Reg. 14977-84.</a:t>
            </a:r>
          </a:p>
          <a:p>
            <a:r>
              <a:rPr lang="en-US" sz="2400" dirty="0" smtClean="0"/>
              <a:t>Extends MLR to physicians and other health care professional services and non-hospital based services (non-hospital providers).</a:t>
            </a:r>
          </a:p>
          <a:p>
            <a:r>
              <a:rPr lang="en-US" sz="2400" dirty="0" smtClean="0"/>
              <a:t>Applies to IHS-operated PRC programs and urban Indian health programs; and only to Tribes/Tribal organizations if they opt-in.</a:t>
            </a:r>
          </a:p>
          <a:p>
            <a:r>
              <a:rPr lang="en-US" sz="2400" dirty="0" smtClean="0"/>
              <a:t>Rule effect on May 20, 2016 but comments were accepted up to this date. </a:t>
            </a:r>
          </a:p>
          <a:p>
            <a:r>
              <a:rPr lang="en-US" sz="2400" dirty="0" smtClean="0"/>
              <a:t>The Board submitted comments on the </a:t>
            </a:r>
            <a:r>
              <a:rPr lang="en-US" sz="2400" dirty="0"/>
              <a:t>definition of “referral</a:t>
            </a:r>
            <a:r>
              <a:rPr lang="en-US" sz="2400" dirty="0" smtClean="0"/>
              <a:t>” </a:t>
            </a:r>
            <a:r>
              <a:rPr lang="en-US" sz="2400" dirty="0"/>
              <a:t>and on opt-in method.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5085455"/>
      </p:ext>
    </p:extLst>
  </p:cSld>
  <p:clrMapOvr>
    <a:masterClrMapping/>
  </p:clrMapOvr>
</p:sld>
</file>

<file path=ppt/theme/theme1.xml><?xml version="1.0" encoding="utf-8"?>
<a:theme xmlns:a="http://schemas.openxmlformats.org/drawingml/2006/main" name="Gathering Wisdom Presentation - May 26,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Gathering Wisdom Presentation - May 26, 2011</Template>
  <TotalTime>11041</TotalTime>
  <Words>3073</Words>
  <Application>Microsoft Macintosh PowerPoint</Application>
  <PresentationFormat>On-screen Show (4:3)</PresentationFormat>
  <Paragraphs>286</Paragraphs>
  <Slides>25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Gathering Wisdom Presentation - May 26, 2011</vt:lpstr>
      <vt:lpstr>Legislative &amp; Policy Update </vt:lpstr>
      <vt:lpstr>Report Overview </vt:lpstr>
      <vt:lpstr>Status of FY 2017 IHS Budget</vt:lpstr>
      <vt:lpstr>Status of FY 2017 IHS Budget </vt:lpstr>
      <vt:lpstr>Contract Support Costs</vt:lpstr>
      <vt:lpstr>CHAP Expansion</vt:lpstr>
      <vt:lpstr>Tribal Premium Sponsorship</vt:lpstr>
      <vt:lpstr>Catastrophic Health Emergency Fund (CHEF)</vt:lpstr>
      <vt:lpstr>Medicare-Like Rates (MLR) to Non-Hospital Providers</vt:lpstr>
      <vt:lpstr>100% FMAP Update</vt:lpstr>
      <vt:lpstr>Other Policies</vt:lpstr>
      <vt:lpstr>STAC Meeting Update</vt:lpstr>
      <vt:lpstr>MMPC &amp; CMS TTAG Update</vt:lpstr>
      <vt:lpstr>Litigation Impacting Indian Health  </vt:lpstr>
      <vt:lpstr>Indian Legislative Issues 114th Congress</vt:lpstr>
      <vt:lpstr>Indian Legislative Bills in 114th Congress </vt:lpstr>
      <vt:lpstr>Indian Legislative Bills in 114th Congress </vt:lpstr>
      <vt:lpstr>Indian Legislative Bills in 114th Congress </vt:lpstr>
      <vt:lpstr>Indian Legislative Bills in 114th Congress </vt:lpstr>
      <vt:lpstr>Indian Legislative Bills in 114th Congress </vt:lpstr>
      <vt:lpstr>Indian Legislative Bills in 114th Congress </vt:lpstr>
      <vt:lpstr>Indian Legislative Bills in 114th Congress </vt:lpstr>
      <vt:lpstr>Indian Legislative Bills in 114th Congress </vt:lpstr>
      <vt:lpstr>Indian Legislative Bills in 114th Congress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Update   NPAIHB Quarterly Board Meeting  Thunder Valley Casino Resort Lincoln, CA</dc:title>
  <dc:creator>jroberts</dc:creator>
  <cp:lastModifiedBy>Laura Bird</cp:lastModifiedBy>
  <cp:revision>657</cp:revision>
  <cp:lastPrinted>2016-08-04T17:30:46Z</cp:lastPrinted>
  <dcterms:created xsi:type="dcterms:W3CDTF">2011-07-14T14:04:56Z</dcterms:created>
  <dcterms:modified xsi:type="dcterms:W3CDTF">2016-08-04T23:42:51Z</dcterms:modified>
</cp:coreProperties>
</file>