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  <p:sldMasterId id="2147483792" r:id="rId2"/>
  </p:sldMasterIdLst>
  <p:notesMasterIdLst>
    <p:notesMasterId r:id="rId25"/>
  </p:notesMasterIdLst>
  <p:sldIdLst>
    <p:sldId id="256" r:id="rId3"/>
    <p:sldId id="258" r:id="rId4"/>
    <p:sldId id="259" r:id="rId5"/>
    <p:sldId id="261" r:id="rId6"/>
    <p:sldId id="278" r:id="rId7"/>
    <p:sldId id="277" r:id="rId8"/>
    <p:sldId id="283" r:id="rId9"/>
    <p:sldId id="268" r:id="rId10"/>
    <p:sldId id="292" r:id="rId11"/>
    <p:sldId id="293" r:id="rId12"/>
    <p:sldId id="294" r:id="rId13"/>
    <p:sldId id="295" r:id="rId14"/>
    <p:sldId id="288" r:id="rId15"/>
    <p:sldId id="290" r:id="rId16"/>
    <p:sldId id="291" r:id="rId17"/>
    <p:sldId id="280" r:id="rId18"/>
    <p:sldId id="274" r:id="rId19"/>
    <p:sldId id="284" r:id="rId20"/>
    <p:sldId id="296" r:id="rId21"/>
    <p:sldId id="275" r:id="rId22"/>
    <p:sldId id="272" r:id="rId23"/>
    <p:sldId id="276" r:id="rId2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5" autoAdjust="0"/>
    <p:restoredTop sz="94660"/>
  </p:normalViewPr>
  <p:slideViewPr>
    <p:cSldViewPr>
      <p:cViewPr>
        <p:scale>
          <a:sx n="63" d="100"/>
          <a:sy n="63" d="100"/>
        </p:scale>
        <p:origin x="-3024" y="-11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AF5010-8458-4BA1-B755-C29C7F3C5AFB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A0E7B3D4-8A3D-46D7-94CC-A0E909703EF3}">
      <dgm:prSet phldrT="[Text]"/>
      <dgm:spPr/>
      <dgm:t>
        <a:bodyPr/>
        <a:lstStyle/>
        <a:p>
          <a:r>
            <a:rPr lang="en-US" dirty="0" smtClean="0"/>
            <a:t>Phase 1	</a:t>
          </a:r>
          <a:endParaRPr lang="en-US" dirty="0"/>
        </a:p>
      </dgm:t>
    </dgm:pt>
    <dgm:pt modelId="{9868839D-0218-431F-9C5F-6AFD17CBA93E}" type="parTrans" cxnId="{8D934C99-1894-42E3-AF3A-542DB8AB829F}">
      <dgm:prSet/>
      <dgm:spPr/>
      <dgm:t>
        <a:bodyPr/>
        <a:lstStyle/>
        <a:p>
          <a:endParaRPr lang="en-US"/>
        </a:p>
      </dgm:t>
    </dgm:pt>
    <dgm:pt modelId="{2929A9B8-5620-4FCF-929E-2B70A29F1DC2}" type="sibTrans" cxnId="{8D934C99-1894-42E3-AF3A-542DB8AB829F}">
      <dgm:prSet/>
      <dgm:spPr/>
      <dgm:t>
        <a:bodyPr/>
        <a:lstStyle/>
        <a:p>
          <a:endParaRPr lang="en-US"/>
        </a:p>
      </dgm:t>
    </dgm:pt>
    <dgm:pt modelId="{CEA7AAFB-A55C-4901-9265-1C3F61996D7A}">
      <dgm:prSet phldrT="[Text]"/>
      <dgm:spPr/>
      <dgm:t>
        <a:bodyPr/>
        <a:lstStyle/>
        <a:p>
          <a:r>
            <a:rPr lang="en-US" dirty="0" smtClean="0"/>
            <a:t>Phase 2</a:t>
          </a:r>
          <a:endParaRPr lang="en-US" dirty="0"/>
        </a:p>
      </dgm:t>
    </dgm:pt>
    <dgm:pt modelId="{099A3657-F123-4449-9B1A-C537CAA066B8}" type="parTrans" cxnId="{248C8F10-E158-48F7-9D90-5AF7D927D5CD}">
      <dgm:prSet/>
      <dgm:spPr/>
      <dgm:t>
        <a:bodyPr/>
        <a:lstStyle/>
        <a:p>
          <a:endParaRPr lang="en-US"/>
        </a:p>
      </dgm:t>
    </dgm:pt>
    <dgm:pt modelId="{73128A7C-E9CC-4A16-89CC-9329B0C4B193}" type="sibTrans" cxnId="{248C8F10-E158-48F7-9D90-5AF7D927D5CD}">
      <dgm:prSet/>
      <dgm:spPr/>
      <dgm:t>
        <a:bodyPr/>
        <a:lstStyle/>
        <a:p>
          <a:endParaRPr lang="en-US"/>
        </a:p>
      </dgm:t>
    </dgm:pt>
    <dgm:pt modelId="{30C6436A-5E3B-45AD-AE9F-E06CED373DCA}">
      <dgm:prSet phldrT="[Text]"/>
      <dgm:spPr/>
      <dgm:t>
        <a:bodyPr/>
        <a:lstStyle/>
        <a:p>
          <a:r>
            <a:rPr lang="en-US" dirty="0" smtClean="0"/>
            <a:t>Phase 3</a:t>
          </a:r>
          <a:endParaRPr lang="en-US" dirty="0"/>
        </a:p>
      </dgm:t>
    </dgm:pt>
    <dgm:pt modelId="{C16CA67E-530C-4C4F-8CA1-336CDBD61D1C}" type="parTrans" cxnId="{7D8AD817-64FA-4E34-8573-E715E4FFD899}">
      <dgm:prSet/>
      <dgm:spPr/>
      <dgm:t>
        <a:bodyPr/>
        <a:lstStyle/>
        <a:p>
          <a:endParaRPr lang="en-US"/>
        </a:p>
      </dgm:t>
    </dgm:pt>
    <dgm:pt modelId="{CDF69238-B44B-4208-B4ED-3DBBB6A0C0C0}" type="sibTrans" cxnId="{7D8AD817-64FA-4E34-8573-E715E4FFD899}">
      <dgm:prSet/>
      <dgm:spPr/>
      <dgm:t>
        <a:bodyPr/>
        <a:lstStyle/>
        <a:p>
          <a:endParaRPr lang="en-US"/>
        </a:p>
      </dgm:t>
    </dgm:pt>
    <dgm:pt modelId="{8E16645A-842B-4540-BE0C-AF165C0BABA4}">
      <dgm:prSet/>
      <dgm:spPr/>
      <dgm:t>
        <a:bodyPr/>
        <a:lstStyle/>
        <a:p>
          <a:r>
            <a:rPr lang="en-US" dirty="0" smtClean="0"/>
            <a:t>Phase 4	</a:t>
          </a:r>
          <a:endParaRPr lang="en-US" dirty="0"/>
        </a:p>
      </dgm:t>
    </dgm:pt>
    <dgm:pt modelId="{4822FA75-4E1F-47A3-AC23-C5B2ED7E917A}" type="parTrans" cxnId="{53D2DF1F-965C-461D-884A-8937200AC162}">
      <dgm:prSet/>
      <dgm:spPr/>
      <dgm:t>
        <a:bodyPr/>
        <a:lstStyle/>
        <a:p>
          <a:endParaRPr lang="en-US"/>
        </a:p>
      </dgm:t>
    </dgm:pt>
    <dgm:pt modelId="{A0F41D95-5804-4AA6-9A23-6757EBFC66DF}" type="sibTrans" cxnId="{53D2DF1F-965C-461D-884A-8937200AC162}">
      <dgm:prSet/>
      <dgm:spPr/>
      <dgm:t>
        <a:bodyPr/>
        <a:lstStyle/>
        <a:p>
          <a:endParaRPr lang="en-US"/>
        </a:p>
      </dgm:t>
    </dgm:pt>
    <dgm:pt modelId="{AA1569C2-0CAB-44C6-A232-38C1730E1470}">
      <dgm:prSet/>
      <dgm:spPr/>
      <dgm:t>
        <a:bodyPr/>
        <a:lstStyle/>
        <a:p>
          <a:r>
            <a:rPr lang="en-US" dirty="0" smtClean="0"/>
            <a:t>Phase 5</a:t>
          </a:r>
          <a:endParaRPr lang="en-US" dirty="0"/>
        </a:p>
      </dgm:t>
    </dgm:pt>
    <dgm:pt modelId="{58E60BA5-F0D4-4320-8735-DF86F30C570B}" type="parTrans" cxnId="{C4B710D6-2AD4-42E8-9C93-EE1A4821024B}">
      <dgm:prSet/>
      <dgm:spPr/>
      <dgm:t>
        <a:bodyPr/>
        <a:lstStyle/>
        <a:p>
          <a:endParaRPr lang="en-US"/>
        </a:p>
      </dgm:t>
    </dgm:pt>
    <dgm:pt modelId="{E5A1A8F3-98BE-4E1D-857B-5493A482517B}" type="sibTrans" cxnId="{C4B710D6-2AD4-42E8-9C93-EE1A4821024B}">
      <dgm:prSet/>
      <dgm:spPr/>
      <dgm:t>
        <a:bodyPr/>
        <a:lstStyle/>
        <a:p>
          <a:endParaRPr lang="en-US"/>
        </a:p>
      </dgm:t>
    </dgm:pt>
    <dgm:pt modelId="{54463485-D674-46ED-B54F-1C94B390BB25}">
      <dgm:prSet/>
      <dgm:spPr/>
      <dgm:t>
        <a:bodyPr/>
        <a:lstStyle/>
        <a:p>
          <a:r>
            <a:rPr lang="en-US" dirty="0" smtClean="0"/>
            <a:t>Phase 6</a:t>
          </a:r>
          <a:endParaRPr lang="en-US" dirty="0"/>
        </a:p>
      </dgm:t>
    </dgm:pt>
    <dgm:pt modelId="{9A90161C-C7BD-4E62-99B5-25C4D18D14A8}" type="parTrans" cxnId="{368DC164-41F6-4608-A3BC-5ED0FF85BB99}">
      <dgm:prSet/>
      <dgm:spPr/>
      <dgm:t>
        <a:bodyPr/>
        <a:lstStyle/>
        <a:p>
          <a:endParaRPr lang="en-US"/>
        </a:p>
      </dgm:t>
    </dgm:pt>
    <dgm:pt modelId="{AAFFC2CE-6481-48FB-A252-6A31238F8212}" type="sibTrans" cxnId="{368DC164-41F6-4608-A3BC-5ED0FF85BB99}">
      <dgm:prSet/>
      <dgm:spPr/>
      <dgm:t>
        <a:bodyPr/>
        <a:lstStyle/>
        <a:p>
          <a:endParaRPr lang="en-US"/>
        </a:p>
      </dgm:t>
    </dgm:pt>
    <dgm:pt modelId="{59A108D6-921B-45DD-8B1E-848354F20761}" type="pres">
      <dgm:prSet presAssocID="{7CAF5010-8458-4BA1-B755-C29C7F3C5AFB}" presName="Name0" presStyleCnt="0">
        <dgm:presLayoutVars>
          <dgm:dir/>
          <dgm:resizeHandles val="exact"/>
        </dgm:presLayoutVars>
      </dgm:prSet>
      <dgm:spPr/>
    </dgm:pt>
    <dgm:pt modelId="{4A51EE59-6D58-479E-9389-49B70AAC05CB}" type="pres">
      <dgm:prSet presAssocID="{A0E7B3D4-8A3D-46D7-94CC-A0E909703EF3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39B04A-E72F-4F3F-A283-12E92EDB2EA9}" type="pres">
      <dgm:prSet presAssocID="{2929A9B8-5620-4FCF-929E-2B70A29F1DC2}" presName="sibTrans" presStyleLbl="sibTrans2D1" presStyleIdx="0" presStyleCnt="5"/>
      <dgm:spPr/>
      <dgm:t>
        <a:bodyPr/>
        <a:lstStyle/>
        <a:p>
          <a:endParaRPr lang="en-US"/>
        </a:p>
      </dgm:t>
    </dgm:pt>
    <dgm:pt modelId="{47775D85-6B53-43C6-8F5F-A809C450836C}" type="pres">
      <dgm:prSet presAssocID="{2929A9B8-5620-4FCF-929E-2B70A29F1DC2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A13103F0-DF70-446A-8706-F730E6761189}" type="pres">
      <dgm:prSet presAssocID="{CEA7AAFB-A55C-4901-9265-1C3F61996D7A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41E4E9-0EA5-46E4-BE2D-8A55C5D6CCF1}" type="pres">
      <dgm:prSet presAssocID="{73128A7C-E9CC-4A16-89CC-9329B0C4B193}" presName="sibTrans" presStyleLbl="sibTrans2D1" presStyleIdx="1" presStyleCnt="5"/>
      <dgm:spPr/>
      <dgm:t>
        <a:bodyPr/>
        <a:lstStyle/>
        <a:p>
          <a:endParaRPr lang="en-US"/>
        </a:p>
      </dgm:t>
    </dgm:pt>
    <dgm:pt modelId="{21D51706-6914-42B6-BBCF-92536E47FCAD}" type="pres">
      <dgm:prSet presAssocID="{73128A7C-E9CC-4A16-89CC-9329B0C4B193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8A4BE505-D59E-45DC-BD27-875D9F91FF59}" type="pres">
      <dgm:prSet presAssocID="{30C6436A-5E3B-45AD-AE9F-E06CED373DCA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4A5227-0FAC-4A8A-9EF3-573E075D2E26}" type="pres">
      <dgm:prSet presAssocID="{CDF69238-B44B-4208-B4ED-3DBBB6A0C0C0}" presName="sibTrans" presStyleLbl="sibTrans2D1" presStyleIdx="2" presStyleCnt="5"/>
      <dgm:spPr/>
      <dgm:t>
        <a:bodyPr/>
        <a:lstStyle/>
        <a:p>
          <a:endParaRPr lang="en-US"/>
        </a:p>
      </dgm:t>
    </dgm:pt>
    <dgm:pt modelId="{61299766-02E5-4DB1-BA17-0706AB2DA913}" type="pres">
      <dgm:prSet presAssocID="{CDF69238-B44B-4208-B4ED-3DBBB6A0C0C0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1412D539-8DA5-4A5C-A417-02A1D4AF77E1}" type="pres">
      <dgm:prSet presAssocID="{8E16645A-842B-4540-BE0C-AF165C0BABA4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F25A68-D64D-432F-89F9-3C41BC62B6C4}" type="pres">
      <dgm:prSet presAssocID="{A0F41D95-5804-4AA6-9A23-6757EBFC66DF}" presName="sibTrans" presStyleLbl="sibTrans2D1" presStyleIdx="3" presStyleCnt="5"/>
      <dgm:spPr/>
      <dgm:t>
        <a:bodyPr/>
        <a:lstStyle/>
        <a:p>
          <a:endParaRPr lang="en-US"/>
        </a:p>
      </dgm:t>
    </dgm:pt>
    <dgm:pt modelId="{AC2AD281-C3B3-4BF6-85D1-9D8EAD6DD72E}" type="pres">
      <dgm:prSet presAssocID="{A0F41D95-5804-4AA6-9A23-6757EBFC66DF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D1B4AE97-373F-43B5-8279-8E9084B06958}" type="pres">
      <dgm:prSet presAssocID="{AA1569C2-0CAB-44C6-A232-38C1730E1470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564ACB-54E9-48AE-85FC-42F930C4BF72}" type="pres">
      <dgm:prSet presAssocID="{E5A1A8F3-98BE-4E1D-857B-5493A482517B}" presName="sibTrans" presStyleLbl="sibTrans2D1" presStyleIdx="4" presStyleCnt="5"/>
      <dgm:spPr/>
      <dgm:t>
        <a:bodyPr/>
        <a:lstStyle/>
        <a:p>
          <a:endParaRPr lang="en-US"/>
        </a:p>
      </dgm:t>
    </dgm:pt>
    <dgm:pt modelId="{234C5D01-18C0-4656-B799-0B908B075E82}" type="pres">
      <dgm:prSet presAssocID="{E5A1A8F3-98BE-4E1D-857B-5493A482517B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E63D2FB8-59CB-4CAF-BE79-228BD307BACE}" type="pres">
      <dgm:prSet presAssocID="{54463485-D674-46ED-B54F-1C94B390BB25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74950DD-3A91-44E6-8225-47E6F7ED1D17}" type="presOf" srcId="{CDF69238-B44B-4208-B4ED-3DBBB6A0C0C0}" destId="{61299766-02E5-4DB1-BA17-0706AB2DA913}" srcOrd="1" destOrd="0" presId="urn:microsoft.com/office/officeart/2005/8/layout/process1"/>
    <dgm:cxn modelId="{42266BCC-3FE8-4AC4-9340-CAAF28108DF2}" type="presOf" srcId="{E5A1A8F3-98BE-4E1D-857B-5493A482517B}" destId="{234C5D01-18C0-4656-B799-0B908B075E82}" srcOrd="1" destOrd="0" presId="urn:microsoft.com/office/officeart/2005/8/layout/process1"/>
    <dgm:cxn modelId="{248C8F10-E158-48F7-9D90-5AF7D927D5CD}" srcId="{7CAF5010-8458-4BA1-B755-C29C7F3C5AFB}" destId="{CEA7AAFB-A55C-4901-9265-1C3F61996D7A}" srcOrd="1" destOrd="0" parTransId="{099A3657-F123-4449-9B1A-C537CAA066B8}" sibTransId="{73128A7C-E9CC-4A16-89CC-9329B0C4B193}"/>
    <dgm:cxn modelId="{7D8AD817-64FA-4E34-8573-E715E4FFD899}" srcId="{7CAF5010-8458-4BA1-B755-C29C7F3C5AFB}" destId="{30C6436A-5E3B-45AD-AE9F-E06CED373DCA}" srcOrd="2" destOrd="0" parTransId="{C16CA67E-530C-4C4F-8CA1-336CDBD61D1C}" sibTransId="{CDF69238-B44B-4208-B4ED-3DBBB6A0C0C0}"/>
    <dgm:cxn modelId="{4E7A5661-7FDF-4FB3-B7A3-643A38531895}" type="presOf" srcId="{E5A1A8F3-98BE-4E1D-857B-5493A482517B}" destId="{CC564ACB-54E9-48AE-85FC-42F930C4BF72}" srcOrd="0" destOrd="0" presId="urn:microsoft.com/office/officeart/2005/8/layout/process1"/>
    <dgm:cxn modelId="{719D4F5F-D20A-4F5D-BB5E-8225261D1EA1}" type="presOf" srcId="{A0F41D95-5804-4AA6-9A23-6757EBFC66DF}" destId="{7FF25A68-D64D-432F-89F9-3C41BC62B6C4}" srcOrd="0" destOrd="0" presId="urn:microsoft.com/office/officeart/2005/8/layout/process1"/>
    <dgm:cxn modelId="{09919B98-BD28-4FD4-BA72-8FBC868DC055}" type="presOf" srcId="{A0E7B3D4-8A3D-46D7-94CC-A0E909703EF3}" destId="{4A51EE59-6D58-479E-9389-49B70AAC05CB}" srcOrd="0" destOrd="0" presId="urn:microsoft.com/office/officeart/2005/8/layout/process1"/>
    <dgm:cxn modelId="{64A2B75F-C454-412B-BFB5-7EBBD63ECC74}" type="presOf" srcId="{CDF69238-B44B-4208-B4ED-3DBBB6A0C0C0}" destId="{E04A5227-0FAC-4A8A-9EF3-573E075D2E26}" srcOrd="0" destOrd="0" presId="urn:microsoft.com/office/officeart/2005/8/layout/process1"/>
    <dgm:cxn modelId="{6B81C332-F13D-43A7-8908-66F5366488CE}" type="presOf" srcId="{2929A9B8-5620-4FCF-929E-2B70A29F1DC2}" destId="{8F39B04A-E72F-4F3F-A283-12E92EDB2EA9}" srcOrd="0" destOrd="0" presId="urn:microsoft.com/office/officeart/2005/8/layout/process1"/>
    <dgm:cxn modelId="{2AFA233C-9D92-435E-A893-FEA3DBD817FB}" type="presOf" srcId="{73128A7C-E9CC-4A16-89CC-9329B0C4B193}" destId="{7941E4E9-0EA5-46E4-BE2D-8A55C5D6CCF1}" srcOrd="0" destOrd="0" presId="urn:microsoft.com/office/officeart/2005/8/layout/process1"/>
    <dgm:cxn modelId="{FB9EA759-A4C1-44AE-9824-BCA825D1EB4D}" type="presOf" srcId="{2929A9B8-5620-4FCF-929E-2B70A29F1DC2}" destId="{47775D85-6B53-43C6-8F5F-A809C450836C}" srcOrd="1" destOrd="0" presId="urn:microsoft.com/office/officeart/2005/8/layout/process1"/>
    <dgm:cxn modelId="{07275931-9153-4B1A-95F7-EEFB170525CE}" type="presOf" srcId="{A0F41D95-5804-4AA6-9A23-6757EBFC66DF}" destId="{AC2AD281-C3B3-4BF6-85D1-9D8EAD6DD72E}" srcOrd="1" destOrd="0" presId="urn:microsoft.com/office/officeart/2005/8/layout/process1"/>
    <dgm:cxn modelId="{368DC164-41F6-4608-A3BC-5ED0FF85BB99}" srcId="{7CAF5010-8458-4BA1-B755-C29C7F3C5AFB}" destId="{54463485-D674-46ED-B54F-1C94B390BB25}" srcOrd="5" destOrd="0" parTransId="{9A90161C-C7BD-4E62-99B5-25C4D18D14A8}" sibTransId="{AAFFC2CE-6481-48FB-A252-6A31238F8212}"/>
    <dgm:cxn modelId="{53D2DF1F-965C-461D-884A-8937200AC162}" srcId="{7CAF5010-8458-4BA1-B755-C29C7F3C5AFB}" destId="{8E16645A-842B-4540-BE0C-AF165C0BABA4}" srcOrd="3" destOrd="0" parTransId="{4822FA75-4E1F-47A3-AC23-C5B2ED7E917A}" sibTransId="{A0F41D95-5804-4AA6-9A23-6757EBFC66DF}"/>
    <dgm:cxn modelId="{8D934C99-1894-42E3-AF3A-542DB8AB829F}" srcId="{7CAF5010-8458-4BA1-B755-C29C7F3C5AFB}" destId="{A0E7B3D4-8A3D-46D7-94CC-A0E909703EF3}" srcOrd="0" destOrd="0" parTransId="{9868839D-0218-431F-9C5F-6AFD17CBA93E}" sibTransId="{2929A9B8-5620-4FCF-929E-2B70A29F1DC2}"/>
    <dgm:cxn modelId="{568859B2-0B17-41A6-8CD0-D0A8BBF91177}" type="presOf" srcId="{AA1569C2-0CAB-44C6-A232-38C1730E1470}" destId="{D1B4AE97-373F-43B5-8279-8E9084B06958}" srcOrd="0" destOrd="0" presId="urn:microsoft.com/office/officeart/2005/8/layout/process1"/>
    <dgm:cxn modelId="{AC518B70-3CA9-448D-9355-9F9BC977C0FC}" type="presOf" srcId="{7CAF5010-8458-4BA1-B755-C29C7F3C5AFB}" destId="{59A108D6-921B-45DD-8B1E-848354F20761}" srcOrd="0" destOrd="0" presId="urn:microsoft.com/office/officeart/2005/8/layout/process1"/>
    <dgm:cxn modelId="{DA6200DD-2202-4D95-879F-73DB7C13009F}" type="presOf" srcId="{54463485-D674-46ED-B54F-1C94B390BB25}" destId="{E63D2FB8-59CB-4CAF-BE79-228BD307BACE}" srcOrd="0" destOrd="0" presId="urn:microsoft.com/office/officeart/2005/8/layout/process1"/>
    <dgm:cxn modelId="{7789FB4F-ED15-4999-A136-B34B22D21AFE}" type="presOf" srcId="{30C6436A-5E3B-45AD-AE9F-E06CED373DCA}" destId="{8A4BE505-D59E-45DC-BD27-875D9F91FF59}" srcOrd="0" destOrd="0" presId="urn:microsoft.com/office/officeart/2005/8/layout/process1"/>
    <dgm:cxn modelId="{C4B710D6-2AD4-42E8-9C93-EE1A4821024B}" srcId="{7CAF5010-8458-4BA1-B755-C29C7F3C5AFB}" destId="{AA1569C2-0CAB-44C6-A232-38C1730E1470}" srcOrd="4" destOrd="0" parTransId="{58E60BA5-F0D4-4320-8735-DF86F30C570B}" sibTransId="{E5A1A8F3-98BE-4E1D-857B-5493A482517B}"/>
    <dgm:cxn modelId="{7B3EF25D-7A8C-411C-8B22-A4CF38E3566B}" type="presOf" srcId="{8E16645A-842B-4540-BE0C-AF165C0BABA4}" destId="{1412D539-8DA5-4A5C-A417-02A1D4AF77E1}" srcOrd="0" destOrd="0" presId="urn:microsoft.com/office/officeart/2005/8/layout/process1"/>
    <dgm:cxn modelId="{51A412C4-ED79-4BC1-BF2B-ADF86F1EFF6B}" type="presOf" srcId="{73128A7C-E9CC-4A16-89CC-9329B0C4B193}" destId="{21D51706-6914-42B6-BBCF-92536E47FCAD}" srcOrd="1" destOrd="0" presId="urn:microsoft.com/office/officeart/2005/8/layout/process1"/>
    <dgm:cxn modelId="{AA9AD837-1208-435C-A2DA-485D9E13F64E}" type="presOf" srcId="{CEA7AAFB-A55C-4901-9265-1C3F61996D7A}" destId="{A13103F0-DF70-446A-8706-F730E6761189}" srcOrd="0" destOrd="0" presId="urn:microsoft.com/office/officeart/2005/8/layout/process1"/>
    <dgm:cxn modelId="{3AF0595D-4568-4F46-85C0-0526FFFFEBDC}" type="presParOf" srcId="{59A108D6-921B-45DD-8B1E-848354F20761}" destId="{4A51EE59-6D58-479E-9389-49B70AAC05CB}" srcOrd="0" destOrd="0" presId="urn:microsoft.com/office/officeart/2005/8/layout/process1"/>
    <dgm:cxn modelId="{F971A1B7-D64B-4097-99BE-3642838ED59D}" type="presParOf" srcId="{59A108D6-921B-45DD-8B1E-848354F20761}" destId="{8F39B04A-E72F-4F3F-A283-12E92EDB2EA9}" srcOrd="1" destOrd="0" presId="urn:microsoft.com/office/officeart/2005/8/layout/process1"/>
    <dgm:cxn modelId="{4F44281C-38D0-4007-9714-C70C47BD3191}" type="presParOf" srcId="{8F39B04A-E72F-4F3F-A283-12E92EDB2EA9}" destId="{47775D85-6B53-43C6-8F5F-A809C450836C}" srcOrd="0" destOrd="0" presId="urn:microsoft.com/office/officeart/2005/8/layout/process1"/>
    <dgm:cxn modelId="{3BB7347A-C1EF-412B-ACAE-FE517586C659}" type="presParOf" srcId="{59A108D6-921B-45DD-8B1E-848354F20761}" destId="{A13103F0-DF70-446A-8706-F730E6761189}" srcOrd="2" destOrd="0" presId="urn:microsoft.com/office/officeart/2005/8/layout/process1"/>
    <dgm:cxn modelId="{2C072940-C92A-421E-B821-ABFC08EEBAF8}" type="presParOf" srcId="{59A108D6-921B-45DD-8B1E-848354F20761}" destId="{7941E4E9-0EA5-46E4-BE2D-8A55C5D6CCF1}" srcOrd="3" destOrd="0" presId="urn:microsoft.com/office/officeart/2005/8/layout/process1"/>
    <dgm:cxn modelId="{5489B465-6B10-43AD-A4B5-F6C7BF09475B}" type="presParOf" srcId="{7941E4E9-0EA5-46E4-BE2D-8A55C5D6CCF1}" destId="{21D51706-6914-42B6-BBCF-92536E47FCAD}" srcOrd="0" destOrd="0" presId="urn:microsoft.com/office/officeart/2005/8/layout/process1"/>
    <dgm:cxn modelId="{24FA9EF8-3DEC-4291-B747-8318F8856D6E}" type="presParOf" srcId="{59A108D6-921B-45DD-8B1E-848354F20761}" destId="{8A4BE505-D59E-45DC-BD27-875D9F91FF59}" srcOrd="4" destOrd="0" presId="urn:microsoft.com/office/officeart/2005/8/layout/process1"/>
    <dgm:cxn modelId="{C281ECD4-1347-4DC1-8FC5-6917DCF21C8D}" type="presParOf" srcId="{59A108D6-921B-45DD-8B1E-848354F20761}" destId="{E04A5227-0FAC-4A8A-9EF3-573E075D2E26}" srcOrd="5" destOrd="0" presId="urn:microsoft.com/office/officeart/2005/8/layout/process1"/>
    <dgm:cxn modelId="{929FC10E-25D8-4C82-A728-73E9E2AC87F7}" type="presParOf" srcId="{E04A5227-0FAC-4A8A-9EF3-573E075D2E26}" destId="{61299766-02E5-4DB1-BA17-0706AB2DA913}" srcOrd="0" destOrd="0" presId="urn:microsoft.com/office/officeart/2005/8/layout/process1"/>
    <dgm:cxn modelId="{6498AC8D-4218-47CB-A3EC-55680DCE0257}" type="presParOf" srcId="{59A108D6-921B-45DD-8B1E-848354F20761}" destId="{1412D539-8DA5-4A5C-A417-02A1D4AF77E1}" srcOrd="6" destOrd="0" presId="urn:microsoft.com/office/officeart/2005/8/layout/process1"/>
    <dgm:cxn modelId="{1CF58DF7-EAD4-4FF6-9478-9C639F8F61E6}" type="presParOf" srcId="{59A108D6-921B-45DD-8B1E-848354F20761}" destId="{7FF25A68-D64D-432F-89F9-3C41BC62B6C4}" srcOrd="7" destOrd="0" presId="urn:microsoft.com/office/officeart/2005/8/layout/process1"/>
    <dgm:cxn modelId="{6FCA09D6-04F7-4EAB-9528-BB2103AB8EE4}" type="presParOf" srcId="{7FF25A68-D64D-432F-89F9-3C41BC62B6C4}" destId="{AC2AD281-C3B3-4BF6-85D1-9D8EAD6DD72E}" srcOrd="0" destOrd="0" presId="urn:microsoft.com/office/officeart/2005/8/layout/process1"/>
    <dgm:cxn modelId="{E0E4F95C-3A00-4B7C-86CF-7B70B82183ED}" type="presParOf" srcId="{59A108D6-921B-45DD-8B1E-848354F20761}" destId="{D1B4AE97-373F-43B5-8279-8E9084B06958}" srcOrd="8" destOrd="0" presId="urn:microsoft.com/office/officeart/2005/8/layout/process1"/>
    <dgm:cxn modelId="{1F7B6999-F94B-4903-90BA-D467F5BF7A80}" type="presParOf" srcId="{59A108D6-921B-45DD-8B1E-848354F20761}" destId="{CC564ACB-54E9-48AE-85FC-42F930C4BF72}" srcOrd="9" destOrd="0" presId="urn:microsoft.com/office/officeart/2005/8/layout/process1"/>
    <dgm:cxn modelId="{0BAEB8CF-1049-4ED0-A6B8-4F433FE3AF01}" type="presParOf" srcId="{CC564ACB-54E9-48AE-85FC-42F930C4BF72}" destId="{234C5D01-18C0-4656-B799-0B908B075E82}" srcOrd="0" destOrd="0" presId="urn:microsoft.com/office/officeart/2005/8/layout/process1"/>
    <dgm:cxn modelId="{FD74EB06-C2A8-48B6-9556-4FABCC57E26B}" type="presParOf" srcId="{59A108D6-921B-45DD-8B1E-848354F20761}" destId="{E63D2FB8-59CB-4CAF-BE79-228BD307BACE}" srcOrd="1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CAF5010-8458-4BA1-B755-C29C7F3C5AFB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A0E7B3D4-8A3D-46D7-94CC-A0E909703EF3}">
      <dgm:prSet phldrT="[Text]"/>
      <dgm:spPr/>
      <dgm:t>
        <a:bodyPr/>
        <a:lstStyle/>
        <a:p>
          <a:r>
            <a:rPr lang="en-US" dirty="0" smtClean="0"/>
            <a:t>Phase 1	</a:t>
          </a:r>
          <a:endParaRPr lang="en-US" dirty="0"/>
        </a:p>
      </dgm:t>
    </dgm:pt>
    <dgm:pt modelId="{9868839D-0218-431F-9C5F-6AFD17CBA93E}" type="parTrans" cxnId="{8D934C99-1894-42E3-AF3A-542DB8AB829F}">
      <dgm:prSet/>
      <dgm:spPr/>
      <dgm:t>
        <a:bodyPr/>
        <a:lstStyle/>
        <a:p>
          <a:endParaRPr lang="en-US"/>
        </a:p>
      </dgm:t>
    </dgm:pt>
    <dgm:pt modelId="{2929A9B8-5620-4FCF-929E-2B70A29F1DC2}" type="sibTrans" cxnId="{8D934C99-1894-42E3-AF3A-542DB8AB829F}">
      <dgm:prSet/>
      <dgm:spPr/>
      <dgm:t>
        <a:bodyPr/>
        <a:lstStyle/>
        <a:p>
          <a:endParaRPr lang="en-US"/>
        </a:p>
      </dgm:t>
    </dgm:pt>
    <dgm:pt modelId="{CEA7AAFB-A55C-4901-9265-1C3F61996D7A}">
      <dgm:prSet phldrT="[Text]"/>
      <dgm:spPr/>
      <dgm:t>
        <a:bodyPr/>
        <a:lstStyle/>
        <a:p>
          <a:r>
            <a:rPr lang="en-US" dirty="0" smtClean="0"/>
            <a:t>Phase 2</a:t>
          </a:r>
          <a:endParaRPr lang="en-US" dirty="0"/>
        </a:p>
      </dgm:t>
    </dgm:pt>
    <dgm:pt modelId="{099A3657-F123-4449-9B1A-C537CAA066B8}" type="parTrans" cxnId="{248C8F10-E158-48F7-9D90-5AF7D927D5CD}">
      <dgm:prSet/>
      <dgm:spPr/>
      <dgm:t>
        <a:bodyPr/>
        <a:lstStyle/>
        <a:p>
          <a:endParaRPr lang="en-US"/>
        </a:p>
      </dgm:t>
    </dgm:pt>
    <dgm:pt modelId="{73128A7C-E9CC-4A16-89CC-9329B0C4B193}" type="sibTrans" cxnId="{248C8F10-E158-48F7-9D90-5AF7D927D5CD}">
      <dgm:prSet/>
      <dgm:spPr/>
      <dgm:t>
        <a:bodyPr/>
        <a:lstStyle/>
        <a:p>
          <a:endParaRPr lang="en-US"/>
        </a:p>
      </dgm:t>
    </dgm:pt>
    <dgm:pt modelId="{30C6436A-5E3B-45AD-AE9F-E06CED373DCA}">
      <dgm:prSet phldrT="[Text]"/>
      <dgm:spPr/>
      <dgm:t>
        <a:bodyPr/>
        <a:lstStyle/>
        <a:p>
          <a:r>
            <a:rPr lang="en-US" dirty="0" smtClean="0"/>
            <a:t>Phase 3</a:t>
          </a:r>
          <a:endParaRPr lang="en-US" dirty="0"/>
        </a:p>
      </dgm:t>
    </dgm:pt>
    <dgm:pt modelId="{C16CA67E-530C-4C4F-8CA1-336CDBD61D1C}" type="parTrans" cxnId="{7D8AD817-64FA-4E34-8573-E715E4FFD899}">
      <dgm:prSet/>
      <dgm:spPr/>
      <dgm:t>
        <a:bodyPr/>
        <a:lstStyle/>
        <a:p>
          <a:endParaRPr lang="en-US"/>
        </a:p>
      </dgm:t>
    </dgm:pt>
    <dgm:pt modelId="{CDF69238-B44B-4208-B4ED-3DBBB6A0C0C0}" type="sibTrans" cxnId="{7D8AD817-64FA-4E34-8573-E715E4FFD899}">
      <dgm:prSet/>
      <dgm:spPr/>
      <dgm:t>
        <a:bodyPr/>
        <a:lstStyle/>
        <a:p>
          <a:endParaRPr lang="en-US"/>
        </a:p>
      </dgm:t>
    </dgm:pt>
    <dgm:pt modelId="{8E16645A-842B-4540-BE0C-AF165C0BABA4}">
      <dgm:prSet/>
      <dgm:spPr/>
      <dgm:t>
        <a:bodyPr/>
        <a:lstStyle/>
        <a:p>
          <a:r>
            <a:rPr lang="en-US" dirty="0" smtClean="0"/>
            <a:t>Phase 4	</a:t>
          </a:r>
          <a:endParaRPr lang="en-US" dirty="0"/>
        </a:p>
      </dgm:t>
    </dgm:pt>
    <dgm:pt modelId="{4822FA75-4E1F-47A3-AC23-C5B2ED7E917A}" type="parTrans" cxnId="{53D2DF1F-965C-461D-884A-8937200AC162}">
      <dgm:prSet/>
      <dgm:spPr/>
      <dgm:t>
        <a:bodyPr/>
        <a:lstStyle/>
        <a:p>
          <a:endParaRPr lang="en-US"/>
        </a:p>
      </dgm:t>
    </dgm:pt>
    <dgm:pt modelId="{A0F41D95-5804-4AA6-9A23-6757EBFC66DF}" type="sibTrans" cxnId="{53D2DF1F-965C-461D-884A-8937200AC162}">
      <dgm:prSet/>
      <dgm:spPr/>
      <dgm:t>
        <a:bodyPr/>
        <a:lstStyle/>
        <a:p>
          <a:endParaRPr lang="en-US"/>
        </a:p>
      </dgm:t>
    </dgm:pt>
    <dgm:pt modelId="{AA1569C2-0CAB-44C6-A232-38C1730E1470}">
      <dgm:prSet/>
      <dgm:spPr/>
      <dgm:t>
        <a:bodyPr/>
        <a:lstStyle/>
        <a:p>
          <a:r>
            <a:rPr lang="en-US" dirty="0" smtClean="0"/>
            <a:t>Phase 5</a:t>
          </a:r>
          <a:endParaRPr lang="en-US" dirty="0"/>
        </a:p>
      </dgm:t>
    </dgm:pt>
    <dgm:pt modelId="{58E60BA5-F0D4-4320-8735-DF86F30C570B}" type="parTrans" cxnId="{C4B710D6-2AD4-42E8-9C93-EE1A4821024B}">
      <dgm:prSet/>
      <dgm:spPr/>
      <dgm:t>
        <a:bodyPr/>
        <a:lstStyle/>
        <a:p>
          <a:endParaRPr lang="en-US"/>
        </a:p>
      </dgm:t>
    </dgm:pt>
    <dgm:pt modelId="{E5A1A8F3-98BE-4E1D-857B-5493A482517B}" type="sibTrans" cxnId="{C4B710D6-2AD4-42E8-9C93-EE1A4821024B}">
      <dgm:prSet/>
      <dgm:spPr/>
      <dgm:t>
        <a:bodyPr/>
        <a:lstStyle/>
        <a:p>
          <a:endParaRPr lang="en-US"/>
        </a:p>
      </dgm:t>
    </dgm:pt>
    <dgm:pt modelId="{54463485-D674-46ED-B54F-1C94B390BB25}">
      <dgm:prSet/>
      <dgm:spPr/>
      <dgm:t>
        <a:bodyPr/>
        <a:lstStyle/>
        <a:p>
          <a:r>
            <a:rPr lang="en-US" dirty="0" smtClean="0"/>
            <a:t>Phase 6</a:t>
          </a:r>
          <a:endParaRPr lang="en-US" dirty="0"/>
        </a:p>
      </dgm:t>
    </dgm:pt>
    <dgm:pt modelId="{9A90161C-C7BD-4E62-99B5-25C4D18D14A8}" type="parTrans" cxnId="{368DC164-41F6-4608-A3BC-5ED0FF85BB99}">
      <dgm:prSet/>
      <dgm:spPr/>
      <dgm:t>
        <a:bodyPr/>
        <a:lstStyle/>
        <a:p>
          <a:endParaRPr lang="en-US"/>
        </a:p>
      </dgm:t>
    </dgm:pt>
    <dgm:pt modelId="{AAFFC2CE-6481-48FB-A252-6A31238F8212}" type="sibTrans" cxnId="{368DC164-41F6-4608-A3BC-5ED0FF85BB99}">
      <dgm:prSet/>
      <dgm:spPr/>
      <dgm:t>
        <a:bodyPr/>
        <a:lstStyle/>
        <a:p>
          <a:endParaRPr lang="en-US"/>
        </a:p>
      </dgm:t>
    </dgm:pt>
    <dgm:pt modelId="{59A108D6-921B-45DD-8B1E-848354F20761}" type="pres">
      <dgm:prSet presAssocID="{7CAF5010-8458-4BA1-B755-C29C7F3C5AFB}" presName="Name0" presStyleCnt="0">
        <dgm:presLayoutVars>
          <dgm:dir/>
          <dgm:resizeHandles val="exact"/>
        </dgm:presLayoutVars>
      </dgm:prSet>
      <dgm:spPr/>
    </dgm:pt>
    <dgm:pt modelId="{4A51EE59-6D58-479E-9389-49B70AAC05CB}" type="pres">
      <dgm:prSet presAssocID="{A0E7B3D4-8A3D-46D7-94CC-A0E909703EF3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39B04A-E72F-4F3F-A283-12E92EDB2EA9}" type="pres">
      <dgm:prSet presAssocID="{2929A9B8-5620-4FCF-929E-2B70A29F1DC2}" presName="sibTrans" presStyleLbl="sibTrans2D1" presStyleIdx="0" presStyleCnt="5"/>
      <dgm:spPr/>
      <dgm:t>
        <a:bodyPr/>
        <a:lstStyle/>
        <a:p>
          <a:endParaRPr lang="en-US"/>
        </a:p>
      </dgm:t>
    </dgm:pt>
    <dgm:pt modelId="{47775D85-6B53-43C6-8F5F-A809C450836C}" type="pres">
      <dgm:prSet presAssocID="{2929A9B8-5620-4FCF-929E-2B70A29F1DC2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A13103F0-DF70-446A-8706-F730E6761189}" type="pres">
      <dgm:prSet presAssocID="{CEA7AAFB-A55C-4901-9265-1C3F61996D7A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41E4E9-0EA5-46E4-BE2D-8A55C5D6CCF1}" type="pres">
      <dgm:prSet presAssocID="{73128A7C-E9CC-4A16-89CC-9329B0C4B193}" presName="sibTrans" presStyleLbl="sibTrans2D1" presStyleIdx="1" presStyleCnt="5"/>
      <dgm:spPr/>
      <dgm:t>
        <a:bodyPr/>
        <a:lstStyle/>
        <a:p>
          <a:endParaRPr lang="en-US"/>
        </a:p>
      </dgm:t>
    </dgm:pt>
    <dgm:pt modelId="{21D51706-6914-42B6-BBCF-92536E47FCAD}" type="pres">
      <dgm:prSet presAssocID="{73128A7C-E9CC-4A16-89CC-9329B0C4B193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8A4BE505-D59E-45DC-BD27-875D9F91FF59}" type="pres">
      <dgm:prSet presAssocID="{30C6436A-5E3B-45AD-AE9F-E06CED373DCA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4A5227-0FAC-4A8A-9EF3-573E075D2E26}" type="pres">
      <dgm:prSet presAssocID="{CDF69238-B44B-4208-B4ED-3DBBB6A0C0C0}" presName="sibTrans" presStyleLbl="sibTrans2D1" presStyleIdx="2" presStyleCnt="5"/>
      <dgm:spPr/>
      <dgm:t>
        <a:bodyPr/>
        <a:lstStyle/>
        <a:p>
          <a:endParaRPr lang="en-US"/>
        </a:p>
      </dgm:t>
    </dgm:pt>
    <dgm:pt modelId="{61299766-02E5-4DB1-BA17-0706AB2DA913}" type="pres">
      <dgm:prSet presAssocID="{CDF69238-B44B-4208-B4ED-3DBBB6A0C0C0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1412D539-8DA5-4A5C-A417-02A1D4AF77E1}" type="pres">
      <dgm:prSet presAssocID="{8E16645A-842B-4540-BE0C-AF165C0BABA4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F25A68-D64D-432F-89F9-3C41BC62B6C4}" type="pres">
      <dgm:prSet presAssocID="{A0F41D95-5804-4AA6-9A23-6757EBFC66DF}" presName="sibTrans" presStyleLbl="sibTrans2D1" presStyleIdx="3" presStyleCnt="5"/>
      <dgm:spPr/>
      <dgm:t>
        <a:bodyPr/>
        <a:lstStyle/>
        <a:p>
          <a:endParaRPr lang="en-US"/>
        </a:p>
      </dgm:t>
    </dgm:pt>
    <dgm:pt modelId="{AC2AD281-C3B3-4BF6-85D1-9D8EAD6DD72E}" type="pres">
      <dgm:prSet presAssocID="{A0F41D95-5804-4AA6-9A23-6757EBFC66DF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D1B4AE97-373F-43B5-8279-8E9084B06958}" type="pres">
      <dgm:prSet presAssocID="{AA1569C2-0CAB-44C6-A232-38C1730E1470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564ACB-54E9-48AE-85FC-42F930C4BF72}" type="pres">
      <dgm:prSet presAssocID="{E5A1A8F3-98BE-4E1D-857B-5493A482517B}" presName="sibTrans" presStyleLbl="sibTrans2D1" presStyleIdx="4" presStyleCnt="5"/>
      <dgm:spPr/>
      <dgm:t>
        <a:bodyPr/>
        <a:lstStyle/>
        <a:p>
          <a:endParaRPr lang="en-US"/>
        </a:p>
      </dgm:t>
    </dgm:pt>
    <dgm:pt modelId="{234C5D01-18C0-4656-B799-0B908B075E82}" type="pres">
      <dgm:prSet presAssocID="{E5A1A8F3-98BE-4E1D-857B-5493A482517B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E63D2FB8-59CB-4CAF-BE79-228BD307BACE}" type="pres">
      <dgm:prSet presAssocID="{54463485-D674-46ED-B54F-1C94B390BB25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02C0709-319D-4260-A516-98DD7D910994}" type="presOf" srcId="{7CAF5010-8458-4BA1-B755-C29C7F3C5AFB}" destId="{59A108D6-921B-45DD-8B1E-848354F20761}" srcOrd="0" destOrd="0" presId="urn:microsoft.com/office/officeart/2005/8/layout/process1"/>
    <dgm:cxn modelId="{248C8F10-E158-48F7-9D90-5AF7D927D5CD}" srcId="{7CAF5010-8458-4BA1-B755-C29C7F3C5AFB}" destId="{CEA7AAFB-A55C-4901-9265-1C3F61996D7A}" srcOrd="1" destOrd="0" parTransId="{099A3657-F123-4449-9B1A-C537CAA066B8}" sibTransId="{73128A7C-E9CC-4A16-89CC-9329B0C4B193}"/>
    <dgm:cxn modelId="{7D8AD817-64FA-4E34-8573-E715E4FFD899}" srcId="{7CAF5010-8458-4BA1-B755-C29C7F3C5AFB}" destId="{30C6436A-5E3B-45AD-AE9F-E06CED373DCA}" srcOrd="2" destOrd="0" parTransId="{C16CA67E-530C-4C4F-8CA1-336CDBD61D1C}" sibTransId="{CDF69238-B44B-4208-B4ED-3DBBB6A0C0C0}"/>
    <dgm:cxn modelId="{1CCF7618-C1B9-4326-8C08-968B55379B08}" type="presOf" srcId="{2929A9B8-5620-4FCF-929E-2B70A29F1DC2}" destId="{8F39B04A-E72F-4F3F-A283-12E92EDB2EA9}" srcOrd="0" destOrd="0" presId="urn:microsoft.com/office/officeart/2005/8/layout/process1"/>
    <dgm:cxn modelId="{10E2AB85-914F-413E-AE78-8DD38A877CF7}" type="presOf" srcId="{30C6436A-5E3B-45AD-AE9F-E06CED373DCA}" destId="{8A4BE505-D59E-45DC-BD27-875D9F91FF59}" srcOrd="0" destOrd="0" presId="urn:microsoft.com/office/officeart/2005/8/layout/process1"/>
    <dgm:cxn modelId="{7EE3F47C-EAA7-4B50-99E8-D434B4664E14}" type="presOf" srcId="{A0E7B3D4-8A3D-46D7-94CC-A0E909703EF3}" destId="{4A51EE59-6D58-479E-9389-49B70AAC05CB}" srcOrd="0" destOrd="0" presId="urn:microsoft.com/office/officeart/2005/8/layout/process1"/>
    <dgm:cxn modelId="{C03FF2E9-A3D1-4592-88C2-2A07AC2212F0}" type="presOf" srcId="{A0F41D95-5804-4AA6-9A23-6757EBFC66DF}" destId="{7FF25A68-D64D-432F-89F9-3C41BC62B6C4}" srcOrd="0" destOrd="0" presId="urn:microsoft.com/office/officeart/2005/8/layout/process1"/>
    <dgm:cxn modelId="{060E51A8-2FBB-4444-9A2C-3D8724CE71FD}" type="presOf" srcId="{73128A7C-E9CC-4A16-89CC-9329B0C4B193}" destId="{21D51706-6914-42B6-BBCF-92536E47FCAD}" srcOrd="1" destOrd="0" presId="urn:microsoft.com/office/officeart/2005/8/layout/process1"/>
    <dgm:cxn modelId="{510191AE-FEE3-484A-BF03-BE10A137926F}" type="presOf" srcId="{CEA7AAFB-A55C-4901-9265-1C3F61996D7A}" destId="{A13103F0-DF70-446A-8706-F730E6761189}" srcOrd="0" destOrd="0" presId="urn:microsoft.com/office/officeart/2005/8/layout/process1"/>
    <dgm:cxn modelId="{5172A0E5-93B7-4377-9DF3-AE5DCFF22E26}" type="presOf" srcId="{CDF69238-B44B-4208-B4ED-3DBBB6A0C0C0}" destId="{61299766-02E5-4DB1-BA17-0706AB2DA913}" srcOrd="1" destOrd="0" presId="urn:microsoft.com/office/officeart/2005/8/layout/process1"/>
    <dgm:cxn modelId="{368DC164-41F6-4608-A3BC-5ED0FF85BB99}" srcId="{7CAF5010-8458-4BA1-B755-C29C7F3C5AFB}" destId="{54463485-D674-46ED-B54F-1C94B390BB25}" srcOrd="5" destOrd="0" parTransId="{9A90161C-C7BD-4E62-99B5-25C4D18D14A8}" sibTransId="{AAFFC2CE-6481-48FB-A252-6A31238F8212}"/>
    <dgm:cxn modelId="{53D2DF1F-965C-461D-884A-8937200AC162}" srcId="{7CAF5010-8458-4BA1-B755-C29C7F3C5AFB}" destId="{8E16645A-842B-4540-BE0C-AF165C0BABA4}" srcOrd="3" destOrd="0" parTransId="{4822FA75-4E1F-47A3-AC23-C5B2ED7E917A}" sibTransId="{A0F41D95-5804-4AA6-9A23-6757EBFC66DF}"/>
    <dgm:cxn modelId="{8D934C99-1894-42E3-AF3A-542DB8AB829F}" srcId="{7CAF5010-8458-4BA1-B755-C29C7F3C5AFB}" destId="{A0E7B3D4-8A3D-46D7-94CC-A0E909703EF3}" srcOrd="0" destOrd="0" parTransId="{9868839D-0218-431F-9C5F-6AFD17CBA93E}" sibTransId="{2929A9B8-5620-4FCF-929E-2B70A29F1DC2}"/>
    <dgm:cxn modelId="{A94A93AB-90D2-4F8C-8C2E-1660B95455B1}" type="presOf" srcId="{A0F41D95-5804-4AA6-9A23-6757EBFC66DF}" destId="{AC2AD281-C3B3-4BF6-85D1-9D8EAD6DD72E}" srcOrd="1" destOrd="0" presId="urn:microsoft.com/office/officeart/2005/8/layout/process1"/>
    <dgm:cxn modelId="{BB7D7E1B-9AFE-441C-9597-77B46CEAE164}" type="presOf" srcId="{E5A1A8F3-98BE-4E1D-857B-5493A482517B}" destId="{CC564ACB-54E9-48AE-85FC-42F930C4BF72}" srcOrd="0" destOrd="0" presId="urn:microsoft.com/office/officeart/2005/8/layout/process1"/>
    <dgm:cxn modelId="{4B12BCC8-ABF7-479B-91E0-9736C97BF8B0}" type="presOf" srcId="{73128A7C-E9CC-4A16-89CC-9329B0C4B193}" destId="{7941E4E9-0EA5-46E4-BE2D-8A55C5D6CCF1}" srcOrd="0" destOrd="0" presId="urn:microsoft.com/office/officeart/2005/8/layout/process1"/>
    <dgm:cxn modelId="{14656E2E-8BC5-4D1B-96F9-1B2D5A790FB3}" type="presOf" srcId="{8E16645A-842B-4540-BE0C-AF165C0BABA4}" destId="{1412D539-8DA5-4A5C-A417-02A1D4AF77E1}" srcOrd="0" destOrd="0" presId="urn:microsoft.com/office/officeart/2005/8/layout/process1"/>
    <dgm:cxn modelId="{78CCB9F0-ABDB-48B0-A963-B018F8C86A13}" type="presOf" srcId="{E5A1A8F3-98BE-4E1D-857B-5493A482517B}" destId="{234C5D01-18C0-4656-B799-0B908B075E82}" srcOrd="1" destOrd="0" presId="urn:microsoft.com/office/officeart/2005/8/layout/process1"/>
    <dgm:cxn modelId="{0C25B4A5-7825-4D32-AD65-6031E0DB4641}" type="presOf" srcId="{AA1569C2-0CAB-44C6-A232-38C1730E1470}" destId="{D1B4AE97-373F-43B5-8279-8E9084B06958}" srcOrd="0" destOrd="0" presId="urn:microsoft.com/office/officeart/2005/8/layout/process1"/>
    <dgm:cxn modelId="{8232D407-768C-4C92-8990-0892D872DFB6}" type="presOf" srcId="{CDF69238-B44B-4208-B4ED-3DBBB6A0C0C0}" destId="{E04A5227-0FAC-4A8A-9EF3-573E075D2E26}" srcOrd="0" destOrd="0" presId="urn:microsoft.com/office/officeart/2005/8/layout/process1"/>
    <dgm:cxn modelId="{C4B710D6-2AD4-42E8-9C93-EE1A4821024B}" srcId="{7CAF5010-8458-4BA1-B755-C29C7F3C5AFB}" destId="{AA1569C2-0CAB-44C6-A232-38C1730E1470}" srcOrd="4" destOrd="0" parTransId="{58E60BA5-F0D4-4320-8735-DF86F30C570B}" sibTransId="{E5A1A8F3-98BE-4E1D-857B-5493A482517B}"/>
    <dgm:cxn modelId="{8D9132D5-D7A5-4F16-BACC-45F1724D8B32}" type="presOf" srcId="{2929A9B8-5620-4FCF-929E-2B70A29F1DC2}" destId="{47775D85-6B53-43C6-8F5F-A809C450836C}" srcOrd="1" destOrd="0" presId="urn:microsoft.com/office/officeart/2005/8/layout/process1"/>
    <dgm:cxn modelId="{A9538BDC-4095-4039-9081-87935E800AEB}" type="presOf" srcId="{54463485-D674-46ED-B54F-1C94B390BB25}" destId="{E63D2FB8-59CB-4CAF-BE79-228BD307BACE}" srcOrd="0" destOrd="0" presId="urn:microsoft.com/office/officeart/2005/8/layout/process1"/>
    <dgm:cxn modelId="{7DC42FD2-D986-43D0-B94B-603A2D0E4254}" type="presParOf" srcId="{59A108D6-921B-45DD-8B1E-848354F20761}" destId="{4A51EE59-6D58-479E-9389-49B70AAC05CB}" srcOrd="0" destOrd="0" presId="urn:microsoft.com/office/officeart/2005/8/layout/process1"/>
    <dgm:cxn modelId="{17BC88EF-BCE2-4A43-8632-28B7B35F2928}" type="presParOf" srcId="{59A108D6-921B-45DD-8B1E-848354F20761}" destId="{8F39B04A-E72F-4F3F-A283-12E92EDB2EA9}" srcOrd="1" destOrd="0" presId="urn:microsoft.com/office/officeart/2005/8/layout/process1"/>
    <dgm:cxn modelId="{FA9E1066-05A3-451A-8D61-6553422B8BE0}" type="presParOf" srcId="{8F39B04A-E72F-4F3F-A283-12E92EDB2EA9}" destId="{47775D85-6B53-43C6-8F5F-A809C450836C}" srcOrd="0" destOrd="0" presId="urn:microsoft.com/office/officeart/2005/8/layout/process1"/>
    <dgm:cxn modelId="{E248F30F-4D44-4F36-BDB4-DFE8E09F6280}" type="presParOf" srcId="{59A108D6-921B-45DD-8B1E-848354F20761}" destId="{A13103F0-DF70-446A-8706-F730E6761189}" srcOrd="2" destOrd="0" presId="urn:microsoft.com/office/officeart/2005/8/layout/process1"/>
    <dgm:cxn modelId="{702887D2-85B7-4ABF-9713-52B4459C514F}" type="presParOf" srcId="{59A108D6-921B-45DD-8B1E-848354F20761}" destId="{7941E4E9-0EA5-46E4-BE2D-8A55C5D6CCF1}" srcOrd="3" destOrd="0" presId="urn:microsoft.com/office/officeart/2005/8/layout/process1"/>
    <dgm:cxn modelId="{DD183BB1-8F23-4ABE-B8BA-C1DA9F190E67}" type="presParOf" srcId="{7941E4E9-0EA5-46E4-BE2D-8A55C5D6CCF1}" destId="{21D51706-6914-42B6-BBCF-92536E47FCAD}" srcOrd="0" destOrd="0" presId="urn:microsoft.com/office/officeart/2005/8/layout/process1"/>
    <dgm:cxn modelId="{1FA0067F-2D45-478B-80E6-3C94EBCF3E08}" type="presParOf" srcId="{59A108D6-921B-45DD-8B1E-848354F20761}" destId="{8A4BE505-D59E-45DC-BD27-875D9F91FF59}" srcOrd="4" destOrd="0" presId="urn:microsoft.com/office/officeart/2005/8/layout/process1"/>
    <dgm:cxn modelId="{36F797C7-69CE-47C0-B663-584258A77E68}" type="presParOf" srcId="{59A108D6-921B-45DD-8B1E-848354F20761}" destId="{E04A5227-0FAC-4A8A-9EF3-573E075D2E26}" srcOrd="5" destOrd="0" presId="urn:microsoft.com/office/officeart/2005/8/layout/process1"/>
    <dgm:cxn modelId="{23808645-88E4-4B2E-92F8-E7E823ACD270}" type="presParOf" srcId="{E04A5227-0FAC-4A8A-9EF3-573E075D2E26}" destId="{61299766-02E5-4DB1-BA17-0706AB2DA913}" srcOrd="0" destOrd="0" presId="urn:microsoft.com/office/officeart/2005/8/layout/process1"/>
    <dgm:cxn modelId="{8691ED1E-CBE9-43BE-B6D2-674937569645}" type="presParOf" srcId="{59A108D6-921B-45DD-8B1E-848354F20761}" destId="{1412D539-8DA5-4A5C-A417-02A1D4AF77E1}" srcOrd="6" destOrd="0" presId="urn:microsoft.com/office/officeart/2005/8/layout/process1"/>
    <dgm:cxn modelId="{9A273C14-778D-4A6C-802C-78C6A4EED62C}" type="presParOf" srcId="{59A108D6-921B-45DD-8B1E-848354F20761}" destId="{7FF25A68-D64D-432F-89F9-3C41BC62B6C4}" srcOrd="7" destOrd="0" presId="urn:microsoft.com/office/officeart/2005/8/layout/process1"/>
    <dgm:cxn modelId="{F601AA1A-6134-4438-BB5D-A95637B33CEF}" type="presParOf" srcId="{7FF25A68-D64D-432F-89F9-3C41BC62B6C4}" destId="{AC2AD281-C3B3-4BF6-85D1-9D8EAD6DD72E}" srcOrd="0" destOrd="0" presId="urn:microsoft.com/office/officeart/2005/8/layout/process1"/>
    <dgm:cxn modelId="{C1180B9B-F11D-4CEA-835D-6DABE2D269D5}" type="presParOf" srcId="{59A108D6-921B-45DD-8B1E-848354F20761}" destId="{D1B4AE97-373F-43B5-8279-8E9084B06958}" srcOrd="8" destOrd="0" presId="urn:microsoft.com/office/officeart/2005/8/layout/process1"/>
    <dgm:cxn modelId="{F9FE46F3-B35C-46B1-AC36-9DC476FB5CBF}" type="presParOf" srcId="{59A108D6-921B-45DD-8B1E-848354F20761}" destId="{CC564ACB-54E9-48AE-85FC-42F930C4BF72}" srcOrd="9" destOrd="0" presId="urn:microsoft.com/office/officeart/2005/8/layout/process1"/>
    <dgm:cxn modelId="{D291C43C-A65C-4C44-A8F9-9056B3ACE18C}" type="presParOf" srcId="{CC564ACB-54E9-48AE-85FC-42F930C4BF72}" destId="{234C5D01-18C0-4656-B799-0B908B075E82}" srcOrd="0" destOrd="0" presId="urn:microsoft.com/office/officeart/2005/8/layout/process1"/>
    <dgm:cxn modelId="{DC0AA226-F5CC-4D25-A2D7-F3CDF5386205}" type="presParOf" srcId="{59A108D6-921B-45DD-8B1E-848354F20761}" destId="{E63D2FB8-59CB-4CAF-BE79-228BD307BACE}" srcOrd="1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51EE59-6D58-479E-9389-49B70AAC05CB}">
      <dsp:nvSpPr>
        <dsp:cNvPr id="0" name=""/>
        <dsp:cNvSpPr/>
      </dsp:nvSpPr>
      <dsp:spPr>
        <a:xfrm>
          <a:off x="0" y="522922"/>
          <a:ext cx="923925" cy="5543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Phase 1	</a:t>
          </a:r>
          <a:endParaRPr lang="en-US" sz="1600" kern="1200" dirty="0"/>
        </a:p>
      </dsp:txBody>
      <dsp:txXfrm>
        <a:off x="16237" y="539159"/>
        <a:ext cx="891451" cy="521881"/>
      </dsp:txXfrm>
    </dsp:sp>
    <dsp:sp modelId="{8F39B04A-E72F-4F3F-A283-12E92EDB2EA9}">
      <dsp:nvSpPr>
        <dsp:cNvPr id="0" name=""/>
        <dsp:cNvSpPr/>
      </dsp:nvSpPr>
      <dsp:spPr>
        <a:xfrm>
          <a:off x="1016317" y="685533"/>
          <a:ext cx="195872" cy="2291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>
        <a:off x="1016317" y="731360"/>
        <a:ext cx="137110" cy="137479"/>
      </dsp:txXfrm>
    </dsp:sp>
    <dsp:sp modelId="{A13103F0-DF70-446A-8706-F730E6761189}">
      <dsp:nvSpPr>
        <dsp:cNvPr id="0" name=""/>
        <dsp:cNvSpPr/>
      </dsp:nvSpPr>
      <dsp:spPr>
        <a:xfrm>
          <a:off x="1293495" y="522922"/>
          <a:ext cx="923925" cy="5543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Phase 2</a:t>
          </a:r>
          <a:endParaRPr lang="en-US" sz="1600" kern="1200" dirty="0"/>
        </a:p>
      </dsp:txBody>
      <dsp:txXfrm>
        <a:off x="1309732" y="539159"/>
        <a:ext cx="891451" cy="521881"/>
      </dsp:txXfrm>
    </dsp:sp>
    <dsp:sp modelId="{7941E4E9-0EA5-46E4-BE2D-8A55C5D6CCF1}">
      <dsp:nvSpPr>
        <dsp:cNvPr id="0" name=""/>
        <dsp:cNvSpPr/>
      </dsp:nvSpPr>
      <dsp:spPr>
        <a:xfrm>
          <a:off x="2309812" y="685533"/>
          <a:ext cx="195872" cy="2291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>
        <a:off x="2309812" y="731360"/>
        <a:ext cx="137110" cy="137479"/>
      </dsp:txXfrm>
    </dsp:sp>
    <dsp:sp modelId="{8A4BE505-D59E-45DC-BD27-875D9F91FF59}">
      <dsp:nvSpPr>
        <dsp:cNvPr id="0" name=""/>
        <dsp:cNvSpPr/>
      </dsp:nvSpPr>
      <dsp:spPr>
        <a:xfrm>
          <a:off x="2586990" y="522922"/>
          <a:ext cx="923925" cy="5543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Phase 3</a:t>
          </a:r>
          <a:endParaRPr lang="en-US" sz="1600" kern="1200" dirty="0"/>
        </a:p>
      </dsp:txBody>
      <dsp:txXfrm>
        <a:off x="2603227" y="539159"/>
        <a:ext cx="891451" cy="521881"/>
      </dsp:txXfrm>
    </dsp:sp>
    <dsp:sp modelId="{E04A5227-0FAC-4A8A-9EF3-573E075D2E26}">
      <dsp:nvSpPr>
        <dsp:cNvPr id="0" name=""/>
        <dsp:cNvSpPr/>
      </dsp:nvSpPr>
      <dsp:spPr>
        <a:xfrm>
          <a:off x="3603307" y="685533"/>
          <a:ext cx="195872" cy="2291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>
        <a:off x="3603307" y="731360"/>
        <a:ext cx="137110" cy="137479"/>
      </dsp:txXfrm>
    </dsp:sp>
    <dsp:sp modelId="{1412D539-8DA5-4A5C-A417-02A1D4AF77E1}">
      <dsp:nvSpPr>
        <dsp:cNvPr id="0" name=""/>
        <dsp:cNvSpPr/>
      </dsp:nvSpPr>
      <dsp:spPr>
        <a:xfrm>
          <a:off x="3880485" y="522922"/>
          <a:ext cx="923925" cy="5543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Phase 4	</a:t>
          </a:r>
          <a:endParaRPr lang="en-US" sz="1600" kern="1200" dirty="0"/>
        </a:p>
      </dsp:txBody>
      <dsp:txXfrm>
        <a:off x="3896722" y="539159"/>
        <a:ext cx="891451" cy="521881"/>
      </dsp:txXfrm>
    </dsp:sp>
    <dsp:sp modelId="{7FF25A68-D64D-432F-89F9-3C41BC62B6C4}">
      <dsp:nvSpPr>
        <dsp:cNvPr id="0" name=""/>
        <dsp:cNvSpPr/>
      </dsp:nvSpPr>
      <dsp:spPr>
        <a:xfrm>
          <a:off x="4896802" y="685533"/>
          <a:ext cx="195872" cy="2291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>
        <a:off x="4896802" y="731360"/>
        <a:ext cx="137110" cy="137479"/>
      </dsp:txXfrm>
    </dsp:sp>
    <dsp:sp modelId="{D1B4AE97-373F-43B5-8279-8E9084B06958}">
      <dsp:nvSpPr>
        <dsp:cNvPr id="0" name=""/>
        <dsp:cNvSpPr/>
      </dsp:nvSpPr>
      <dsp:spPr>
        <a:xfrm>
          <a:off x="5173980" y="522922"/>
          <a:ext cx="923925" cy="5543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Phase 5</a:t>
          </a:r>
          <a:endParaRPr lang="en-US" sz="1600" kern="1200" dirty="0"/>
        </a:p>
      </dsp:txBody>
      <dsp:txXfrm>
        <a:off x="5190217" y="539159"/>
        <a:ext cx="891451" cy="521881"/>
      </dsp:txXfrm>
    </dsp:sp>
    <dsp:sp modelId="{CC564ACB-54E9-48AE-85FC-42F930C4BF72}">
      <dsp:nvSpPr>
        <dsp:cNvPr id="0" name=""/>
        <dsp:cNvSpPr/>
      </dsp:nvSpPr>
      <dsp:spPr>
        <a:xfrm>
          <a:off x="6190297" y="685533"/>
          <a:ext cx="195872" cy="2291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>
        <a:off x="6190297" y="731360"/>
        <a:ext cx="137110" cy="137479"/>
      </dsp:txXfrm>
    </dsp:sp>
    <dsp:sp modelId="{E63D2FB8-59CB-4CAF-BE79-228BD307BACE}">
      <dsp:nvSpPr>
        <dsp:cNvPr id="0" name=""/>
        <dsp:cNvSpPr/>
      </dsp:nvSpPr>
      <dsp:spPr>
        <a:xfrm>
          <a:off x="6467475" y="522922"/>
          <a:ext cx="923925" cy="5543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Phase 6</a:t>
          </a:r>
          <a:endParaRPr lang="en-US" sz="1600" kern="1200" dirty="0"/>
        </a:p>
      </dsp:txBody>
      <dsp:txXfrm>
        <a:off x="6483712" y="539159"/>
        <a:ext cx="891451" cy="52188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51EE59-6D58-479E-9389-49B70AAC05CB}">
      <dsp:nvSpPr>
        <dsp:cNvPr id="0" name=""/>
        <dsp:cNvSpPr/>
      </dsp:nvSpPr>
      <dsp:spPr>
        <a:xfrm>
          <a:off x="0" y="522922"/>
          <a:ext cx="923925" cy="5543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Phase 1	</a:t>
          </a:r>
          <a:endParaRPr lang="en-US" sz="1600" kern="1200" dirty="0"/>
        </a:p>
      </dsp:txBody>
      <dsp:txXfrm>
        <a:off x="16237" y="539159"/>
        <a:ext cx="891451" cy="521881"/>
      </dsp:txXfrm>
    </dsp:sp>
    <dsp:sp modelId="{8F39B04A-E72F-4F3F-A283-12E92EDB2EA9}">
      <dsp:nvSpPr>
        <dsp:cNvPr id="0" name=""/>
        <dsp:cNvSpPr/>
      </dsp:nvSpPr>
      <dsp:spPr>
        <a:xfrm>
          <a:off x="1016317" y="685533"/>
          <a:ext cx="195872" cy="2291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>
        <a:off x="1016317" y="731360"/>
        <a:ext cx="137110" cy="137479"/>
      </dsp:txXfrm>
    </dsp:sp>
    <dsp:sp modelId="{A13103F0-DF70-446A-8706-F730E6761189}">
      <dsp:nvSpPr>
        <dsp:cNvPr id="0" name=""/>
        <dsp:cNvSpPr/>
      </dsp:nvSpPr>
      <dsp:spPr>
        <a:xfrm>
          <a:off x="1293495" y="522922"/>
          <a:ext cx="923925" cy="5543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Phase 2</a:t>
          </a:r>
          <a:endParaRPr lang="en-US" sz="1600" kern="1200" dirty="0"/>
        </a:p>
      </dsp:txBody>
      <dsp:txXfrm>
        <a:off x="1309732" y="539159"/>
        <a:ext cx="891451" cy="521881"/>
      </dsp:txXfrm>
    </dsp:sp>
    <dsp:sp modelId="{7941E4E9-0EA5-46E4-BE2D-8A55C5D6CCF1}">
      <dsp:nvSpPr>
        <dsp:cNvPr id="0" name=""/>
        <dsp:cNvSpPr/>
      </dsp:nvSpPr>
      <dsp:spPr>
        <a:xfrm>
          <a:off x="2309812" y="685533"/>
          <a:ext cx="195872" cy="2291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>
        <a:off x="2309812" y="731360"/>
        <a:ext cx="137110" cy="137479"/>
      </dsp:txXfrm>
    </dsp:sp>
    <dsp:sp modelId="{8A4BE505-D59E-45DC-BD27-875D9F91FF59}">
      <dsp:nvSpPr>
        <dsp:cNvPr id="0" name=""/>
        <dsp:cNvSpPr/>
      </dsp:nvSpPr>
      <dsp:spPr>
        <a:xfrm>
          <a:off x="2586990" y="522922"/>
          <a:ext cx="923925" cy="5543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Phase 3</a:t>
          </a:r>
          <a:endParaRPr lang="en-US" sz="1600" kern="1200" dirty="0"/>
        </a:p>
      </dsp:txBody>
      <dsp:txXfrm>
        <a:off x="2603227" y="539159"/>
        <a:ext cx="891451" cy="521881"/>
      </dsp:txXfrm>
    </dsp:sp>
    <dsp:sp modelId="{E04A5227-0FAC-4A8A-9EF3-573E075D2E26}">
      <dsp:nvSpPr>
        <dsp:cNvPr id="0" name=""/>
        <dsp:cNvSpPr/>
      </dsp:nvSpPr>
      <dsp:spPr>
        <a:xfrm>
          <a:off x="3603307" y="685533"/>
          <a:ext cx="195872" cy="2291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>
        <a:off x="3603307" y="731360"/>
        <a:ext cx="137110" cy="137479"/>
      </dsp:txXfrm>
    </dsp:sp>
    <dsp:sp modelId="{1412D539-8DA5-4A5C-A417-02A1D4AF77E1}">
      <dsp:nvSpPr>
        <dsp:cNvPr id="0" name=""/>
        <dsp:cNvSpPr/>
      </dsp:nvSpPr>
      <dsp:spPr>
        <a:xfrm>
          <a:off x="3880485" y="522922"/>
          <a:ext cx="923925" cy="5543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Phase 4	</a:t>
          </a:r>
          <a:endParaRPr lang="en-US" sz="1600" kern="1200" dirty="0"/>
        </a:p>
      </dsp:txBody>
      <dsp:txXfrm>
        <a:off x="3896722" y="539159"/>
        <a:ext cx="891451" cy="521881"/>
      </dsp:txXfrm>
    </dsp:sp>
    <dsp:sp modelId="{7FF25A68-D64D-432F-89F9-3C41BC62B6C4}">
      <dsp:nvSpPr>
        <dsp:cNvPr id="0" name=""/>
        <dsp:cNvSpPr/>
      </dsp:nvSpPr>
      <dsp:spPr>
        <a:xfrm>
          <a:off x="4896802" y="685533"/>
          <a:ext cx="195872" cy="2291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>
        <a:off x="4896802" y="731360"/>
        <a:ext cx="137110" cy="137479"/>
      </dsp:txXfrm>
    </dsp:sp>
    <dsp:sp modelId="{D1B4AE97-373F-43B5-8279-8E9084B06958}">
      <dsp:nvSpPr>
        <dsp:cNvPr id="0" name=""/>
        <dsp:cNvSpPr/>
      </dsp:nvSpPr>
      <dsp:spPr>
        <a:xfrm>
          <a:off x="5173980" y="522922"/>
          <a:ext cx="923925" cy="5543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Phase 5</a:t>
          </a:r>
          <a:endParaRPr lang="en-US" sz="1600" kern="1200" dirty="0"/>
        </a:p>
      </dsp:txBody>
      <dsp:txXfrm>
        <a:off x="5190217" y="539159"/>
        <a:ext cx="891451" cy="521881"/>
      </dsp:txXfrm>
    </dsp:sp>
    <dsp:sp modelId="{CC564ACB-54E9-48AE-85FC-42F930C4BF72}">
      <dsp:nvSpPr>
        <dsp:cNvPr id="0" name=""/>
        <dsp:cNvSpPr/>
      </dsp:nvSpPr>
      <dsp:spPr>
        <a:xfrm>
          <a:off x="6190297" y="685533"/>
          <a:ext cx="195872" cy="2291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>
        <a:off x="6190297" y="731360"/>
        <a:ext cx="137110" cy="137479"/>
      </dsp:txXfrm>
    </dsp:sp>
    <dsp:sp modelId="{E63D2FB8-59CB-4CAF-BE79-228BD307BACE}">
      <dsp:nvSpPr>
        <dsp:cNvPr id="0" name=""/>
        <dsp:cNvSpPr/>
      </dsp:nvSpPr>
      <dsp:spPr>
        <a:xfrm>
          <a:off x="6467475" y="522922"/>
          <a:ext cx="923925" cy="5543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Phase 6</a:t>
          </a:r>
          <a:endParaRPr lang="en-US" sz="1600" kern="1200" dirty="0"/>
        </a:p>
      </dsp:txBody>
      <dsp:txXfrm>
        <a:off x="6483712" y="539159"/>
        <a:ext cx="891451" cy="5218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ED837C5-1D2F-4E5F-A17E-34D864FAD38D}" type="datetimeFigureOut">
              <a:rPr lang="en-US" smtClean="0"/>
              <a:t>8/5/2016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D7D6FE1-ED41-4300-AAB6-0C0ACB530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480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DC096CF-16D7-4564-9DCA-7D941E476AAC}" type="slidenum">
              <a:rPr lang="en-US" altLang="en-US"/>
              <a:pPr>
                <a:defRPr/>
              </a:pPr>
              <a:t>4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32904-55BD-4BFC-ACDD-20494F57CE8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C651F-4F4B-45DC-BEBA-BD35F310BC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269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32904-55BD-4BFC-ACDD-20494F57CE8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C651F-4F4B-45DC-BEBA-BD35F310BC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843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32904-55BD-4BFC-ACDD-20494F57CE8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C651F-4F4B-45DC-BEBA-BD35F310BC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4252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09F57-52FC-47D0-85E2-F520D923DC47}" type="datetimeFigureOut">
              <a:rPr lang="en-US" smtClean="0"/>
              <a:t>8/5/2016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EAE07-8ADC-4871-A1BF-2D1A7DD7E5E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09F57-52FC-47D0-85E2-F520D923DC47}" type="datetimeFigureOut">
              <a:rPr lang="en-US" smtClean="0"/>
              <a:t>8/5/2016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EAE07-8ADC-4871-A1BF-2D1A7DD7E5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09F57-52FC-47D0-85E2-F520D923DC47}" type="datetimeFigureOut">
              <a:rPr lang="en-US" smtClean="0"/>
              <a:t>8/5/2016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EAE07-8ADC-4871-A1BF-2D1A7DD7E5E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09F57-52FC-47D0-85E2-F520D923DC47}" type="datetimeFigureOut">
              <a:rPr lang="en-US" smtClean="0"/>
              <a:t>8/5/2016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EAE07-8ADC-4871-A1BF-2D1A7DD7E5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09F57-52FC-47D0-85E2-F520D923DC47}" type="datetimeFigureOut">
              <a:rPr lang="en-US" smtClean="0"/>
              <a:t>8/5/2016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EAE07-8ADC-4871-A1BF-2D1A7DD7E5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09F57-52FC-47D0-85E2-F520D923DC47}" type="datetimeFigureOut">
              <a:rPr lang="en-US" smtClean="0"/>
              <a:t>8/5/2016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EAE07-8ADC-4871-A1BF-2D1A7DD7E5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09F57-52FC-47D0-85E2-F520D923DC47}" type="datetimeFigureOut">
              <a:rPr lang="en-US" smtClean="0"/>
              <a:t>8/5/2016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EAE07-8ADC-4871-A1BF-2D1A7DD7E5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09F57-52FC-47D0-85E2-F520D923DC47}" type="datetimeFigureOut">
              <a:rPr lang="en-US" smtClean="0"/>
              <a:t>8/5/2016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EAE07-8ADC-4871-A1BF-2D1A7DD7E5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32904-55BD-4BFC-ACDD-20494F57CE8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C651F-4F4B-45DC-BEBA-BD35F310BC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2162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09F57-52FC-47D0-85E2-F520D923DC47}" type="datetimeFigureOut">
              <a:rPr lang="en-US" smtClean="0"/>
              <a:t>8/5/2016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80EAE07-8ADC-4871-A1BF-2D1A7DD7E5E2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09F57-52FC-47D0-85E2-F520D923DC47}" type="datetimeFigureOut">
              <a:rPr lang="en-US" smtClean="0"/>
              <a:t>8/5/2016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EAE07-8ADC-4871-A1BF-2D1A7DD7E5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09F57-52FC-47D0-85E2-F520D923DC47}" type="datetimeFigureOut">
              <a:rPr lang="en-US" smtClean="0"/>
              <a:t>8/5/2016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EAE07-8ADC-4871-A1BF-2D1A7DD7E5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32904-55BD-4BFC-ACDD-20494F57CE8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C651F-4F4B-45DC-BEBA-BD35F310BC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742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32904-55BD-4BFC-ACDD-20494F57CE8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C651F-4F4B-45DC-BEBA-BD35F310BC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853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32904-55BD-4BFC-ACDD-20494F57CE8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C651F-4F4B-45DC-BEBA-BD35F310BC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279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32904-55BD-4BFC-ACDD-20494F57CE8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C651F-4F4B-45DC-BEBA-BD35F310BC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738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32904-55BD-4BFC-ACDD-20494F57CE8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C651F-4F4B-45DC-BEBA-BD35F310BC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392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32904-55BD-4BFC-ACDD-20494F57CE8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C651F-4F4B-45DC-BEBA-BD35F310BC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183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32904-55BD-4BFC-ACDD-20494F57CE8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C651F-4F4B-45DC-BEBA-BD35F310BC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308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032904-55BD-4BFC-ACDD-20494F57CE8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AC651F-4F4B-45DC-BEBA-BD35F310BC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214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7F09F57-52FC-47D0-85E2-F520D923DC47}" type="datetimeFigureOut">
              <a:rPr lang="en-US" smtClean="0"/>
              <a:t>8/5/2016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80EAE07-8ADC-4871-A1BF-2D1A7DD7E5E2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TRIBAL RESEARCH MODEL:</a:t>
            </a:r>
            <a:br>
              <a:rPr lang="en-US" dirty="0" smtClean="0"/>
            </a:br>
            <a:r>
              <a:rPr lang="en-US" dirty="0" smtClean="0"/>
              <a:t>CAPTURING THE HELICOPTER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DR. TOM BALL, </a:t>
            </a:r>
            <a:r>
              <a:rPr lang="en-US" sz="1800" dirty="0" err="1" smtClean="0"/>
              <a:t>Ph.D</a:t>
            </a:r>
            <a:endParaRPr lang="en-US" sz="1800" dirty="0" smtClean="0"/>
          </a:p>
          <a:p>
            <a:r>
              <a:rPr lang="en-US" sz="1800" dirty="0" smtClean="0"/>
              <a:t>RESEARCH COORDINATOR</a:t>
            </a:r>
          </a:p>
          <a:p>
            <a:r>
              <a:rPr lang="en-US" sz="1800" dirty="0" err="1" smtClean="0"/>
              <a:t>x̌smr̓imstn</a:t>
            </a:r>
            <a:r>
              <a:rPr lang="en-US" sz="1800" dirty="0" smtClean="0"/>
              <a:t> : COLVILLE NARCH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87002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continued…..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Sub-contracting with outside organizations to provide technical assistance in specialized capacities such as curriculum development, epidemiology, or biostatistics.</a:t>
            </a:r>
          </a:p>
          <a:p>
            <a:endParaRPr lang="en-US" dirty="0"/>
          </a:p>
        </p:txBody>
      </p:sp>
      <p:pic>
        <p:nvPicPr>
          <p:cNvPr id="2050" name="Picture 2" descr="C:\Users\tracy.kieffer.pln\AppData\Local\Microsoft\Windows\Temporary Internet Files\Content.IE5\RSZVTYXT\subcontract-workflow-788104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657600"/>
            <a:ext cx="5562599" cy="2518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50608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Continued…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Budgeting</a:t>
            </a:r>
          </a:p>
          <a:p>
            <a:pPr lvl="1"/>
            <a:r>
              <a:rPr lang="en-US" dirty="0" smtClean="0"/>
              <a:t>Tribal budgets vs. Federal budgets</a:t>
            </a:r>
          </a:p>
          <a:p>
            <a:pPr marL="393192" lvl="1" indent="0">
              <a:buNone/>
            </a:pPr>
            <a:endParaRPr lang="en-US" dirty="0"/>
          </a:p>
        </p:txBody>
      </p:sp>
      <p:pic>
        <p:nvPicPr>
          <p:cNvPr id="3074" name="Picture 2" descr="C:\Users\tracy.kieffer.pln\AppData\Local\Microsoft\Windows\Temporary Internet Files\Content.IE5\WS7TOIXP\ka7s2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276600"/>
            <a:ext cx="62484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27416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Administrative Core continues..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93920"/>
          </a:xfrm>
        </p:spPr>
        <p:txBody>
          <a:bodyPr/>
          <a:lstStyle/>
          <a:p>
            <a:r>
              <a:rPr lang="en-US" dirty="0" smtClean="0"/>
              <a:t>Tribal Scientific Board is made up of Tribal Council, Office of Reservation Attorneys, Program Managers from Environmental Trust, History &amp; Archeology, CFO, Traditional leaders.</a:t>
            </a:r>
          </a:p>
          <a:p>
            <a:pPr lvl="1"/>
            <a:r>
              <a:rPr lang="en-US" dirty="0" smtClean="0"/>
              <a:t>Quarterly all day meetings </a:t>
            </a:r>
            <a:endParaRPr lang="en-US" dirty="0"/>
          </a:p>
          <a:p>
            <a:pPr lvl="1"/>
            <a:r>
              <a:rPr lang="en-US" dirty="0" smtClean="0"/>
              <a:t>IRB processes</a:t>
            </a:r>
          </a:p>
          <a:p>
            <a:pPr lvl="1"/>
            <a:r>
              <a:rPr lang="en-US" dirty="0" smtClean="0"/>
              <a:t>Data Sharing Agreements</a:t>
            </a:r>
          </a:p>
          <a:p>
            <a:pPr lvl="1"/>
            <a:r>
              <a:rPr lang="en-US" dirty="0" smtClean="0"/>
              <a:t>Research Agenda’s</a:t>
            </a:r>
          </a:p>
          <a:p>
            <a:pPr lvl="1"/>
            <a:r>
              <a:rPr lang="en-US" dirty="0" smtClean="0"/>
              <a:t>Policy &amp; Procedures</a:t>
            </a:r>
          </a:p>
          <a:p>
            <a:pPr lvl="1"/>
            <a:r>
              <a:rPr lang="en-US" dirty="0" smtClean="0"/>
              <a:t>Finance</a:t>
            </a:r>
          </a:p>
          <a:p>
            <a:pPr lvl="1"/>
            <a:endParaRPr lang="en-US" dirty="0" smtClean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56657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9600" dirty="0" smtClean="0"/>
              <a:t>Capacity Core 	</a:t>
            </a:r>
            <a:endParaRPr lang="en-US" sz="9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4"/>
            <a:ext cx="4038600" cy="4709315"/>
          </a:xfrm>
        </p:spPr>
        <p:txBody>
          <a:bodyPr>
            <a:normAutofit/>
          </a:bodyPr>
          <a:lstStyle/>
          <a:p>
            <a:pPr lvl="1"/>
            <a:endParaRPr lang="en-US" dirty="0" smtClean="0"/>
          </a:p>
          <a:p>
            <a:pPr marL="393192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Building sustainability, data capacity in Health Programs to organize, collect, and analyze data</a:t>
            </a:r>
            <a:endParaRPr lang="en-US" sz="2400" dirty="0" smtClean="0"/>
          </a:p>
          <a:p>
            <a:pPr lvl="2"/>
            <a:endParaRPr lang="en-US" dirty="0"/>
          </a:p>
          <a:p>
            <a:pPr marL="667512" lvl="2" indent="0">
              <a:buNone/>
            </a:pPr>
            <a:endParaRPr lang="en-US" dirty="0" smtClean="0"/>
          </a:p>
        </p:txBody>
      </p:sp>
      <p:pic>
        <p:nvPicPr>
          <p:cNvPr id="1027" name="Picture 3" descr="C:\Users\hayley.cohen.pln\AppData\Local\Microsoft\Windows\Temporary Internet Files\Content.IE5\3BML07SR\9561836_orig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166542"/>
            <a:ext cx="3693622" cy="3548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95106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Why Collect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D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ata?</a:t>
            </a:r>
            <a:endParaRPr lang="en-US" b="1" dirty="0">
              <a:solidFill>
                <a:schemeClr val="accent2">
                  <a:lumMod val="75000"/>
                </a:schemeClr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latin typeface="Andalus" panose="02020603050405020304" pitchFamily="18" charset="-78"/>
                <a:cs typeface="Andalus" panose="02020603050405020304" pitchFamily="18" charset="-78"/>
              </a:rPr>
              <a:t>Grant Applications</a:t>
            </a:r>
          </a:p>
          <a:p>
            <a:r>
              <a:rPr lang="en-US" dirty="0" smtClean="0">
                <a:latin typeface="Andalus" panose="02020603050405020304" pitchFamily="18" charset="-78"/>
                <a:cs typeface="Andalus" panose="02020603050405020304" pitchFamily="18" charset="-78"/>
              </a:rPr>
              <a:t>Program Improvement</a:t>
            </a:r>
          </a:p>
          <a:p>
            <a:r>
              <a:rPr lang="en-US" dirty="0" smtClean="0">
                <a:latin typeface="Andalus" panose="02020603050405020304" pitchFamily="18" charset="-78"/>
                <a:cs typeface="Andalus" panose="02020603050405020304" pitchFamily="18" charset="-78"/>
              </a:rPr>
              <a:t>Resource Allocation</a:t>
            </a:r>
          </a:p>
          <a:p>
            <a:r>
              <a:rPr lang="en-US" dirty="0" smtClean="0">
                <a:latin typeface="Andalus" panose="02020603050405020304" pitchFamily="18" charset="-78"/>
                <a:cs typeface="Andalus" panose="02020603050405020304" pitchFamily="18" charset="-78"/>
              </a:rPr>
              <a:t>Tribal Council</a:t>
            </a:r>
          </a:p>
          <a:p>
            <a:r>
              <a:rPr lang="en-US" dirty="0" smtClean="0">
                <a:latin typeface="Andalus" panose="02020603050405020304" pitchFamily="18" charset="-78"/>
                <a:cs typeface="Andalus" panose="02020603050405020304" pitchFamily="18" charset="-78"/>
              </a:rPr>
              <a:t>Data Mining </a:t>
            </a:r>
          </a:p>
          <a:p>
            <a:r>
              <a:rPr lang="en-US" dirty="0" smtClean="0">
                <a:latin typeface="Andalus" panose="02020603050405020304" pitchFamily="18" charset="-78"/>
                <a:cs typeface="Andalus" panose="02020603050405020304" pitchFamily="18" charset="-78"/>
              </a:rPr>
              <a:t>Data Analysis</a:t>
            </a:r>
          </a:p>
          <a:p>
            <a:r>
              <a:rPr lang="en-US" dirty="0" smtClean="0">
                <a:latin typeface="Andalus" panose="02020603050405020304" pitchFamily="18" charset="-78"/>
                <a:cs typeface="Andalus" panose="02020603050405020304" pitchFamily="18" charset="-78"/>
              </a:rPr>
              <a:t>Study Patterns of Health &amp; Disease 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050" name="Picture 2" descr="C:\Users\hayley.cohen.pln\AppData\Local\Microsoft\Windows\Temporary Internet Files\Content.IE5\6LO4N69S\c6ECF[1]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345551"/>
            <a:ext cx="4038600" cy="3035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9490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hayley.cohen.pln\AppData\Local\Microsoft\Windows\Temporary Internet Files\Content.IE5\JN01ZO66\deco_tb-customize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323" y="4724400"/>
            <a:ext cx="21336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27711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/>
            </a:r>
            <a:br>
              <a:rPr lang="en-US" b="1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en-US" b="1" dirty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/>
            </a:r>
            <a:br>
              <a:rPr lang="en-US" b="1" dirty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en-US" b="1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/>
            </a:r>
            <a:br>
              <a:rPr lang="en-US" b="1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en-US" sz="8000" b="1" dirty="0">
                <a:solidFill>
                  <a:schemeClr val="accent2">
                    <a:lumMod val="7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/>
            </a:r>
            <a:br>
              <a:rPr lang="en-US" sz="8000" b="1" dirty="0">
                <a:solidFill>
                  <a:schemeClr val="accent2">
                    <a:lumMod val="7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en-US" sz="8000" b="1" dirty="0" smtClean="0">
                <a:solidFill>
                  <a:schemeClr val="accent2">
                    <a:lumMod val="7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How are we doing it?</a:t>
            </a:r>
            <a:endParaRPr lang="en-US" sz="8000" dirty="0">
              <a:solidFill>
                <a:schemeClr val="accent2">
                  <a:lumMod val="75000"/>
                </a:schemeClr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2672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en-US" dirty="0" smtClean="0">
                <a:latin typeface="Andalus" panose="02020603050405020304" pitchFamily="18" charset="-78"/>
                <a:cs typeface="Andalus" panose="02020603050405020304" pitchFamily="18" charset="-78"/>
              </a:rPr>
              <a:t>Meet </a:t>
            </a:r>
            <a:r>
              <a:rPr lang="en-US" dirty="0">
                <a:latin typeface="Andalus" panose="02020603050405020304" pitchFamily="18" charset="-78"/>
                <a:cs typeface="Andalus" panose="02020603050405020304" pitchFamily="18" charset="-78"/>
              </a:rPr>
              <a:t>with individual </a:t>
            </a:r>
            <a:r>
              <a:rPr lang="en-US" dirty="0" smtClean="0">
                <a:latin typeface="Andalus" panose="02020603050405020304" pitchFamily="18" charset="-78"/>
                <a:cs typeface="Andalus" panose="02020603050405020304" pitchFamily="18" charset="-78"/>
              </a:rPr>
              <a:t>programs.</a:t>
            </a:r>
          </a:p>
          <a:p>
            <a:pPr lvl="1"/>
            <a:r>
              <a:rPr lang="en-US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Is the </a:t>
            </a:r>
            <a:r>
              <a:rPr lang="en-US" dirty="0">
                <a:latin typeface="Andalus" panose="02020603050405020304" pitchFamily="18" charset="-78"/>
                <a:cs typeface="Andalus" panose="02020603050405020304" pitchFamily="18" charset="-78"/>
              </a:rPr>
              <a:t>data collected currently answering the questions program managers, directors, </a:t>
            </a:r>
            <a:r>
              <a:rPr lang="en-US" dirty="0" smtClean="0">
                <a:latin typeface="Andalus" panose="02020603050405020304" pitchFamily="18" charset="-78"/>
                <a:cs typeface="Andalus" panose="02020603050405020304" pitchFamily="18" charset="-78"/>
              </a:rPr>
              <a:t>CBC</a:t>
            </a:r>
            <a:r>
              <a:rPr lang="en-US" dirty="0">
                <a:latin typeface="Andalus" panose="02020603050405020304" pitchFamily="18" charset="-78"/>
                <a:cs typeface="Andalus" panose="02020603050405020304" pitchFamily="18" charset="-78"/>
              </a:rPr>
              <a:t>?</a:t>
            </a:r>
          </a:p>
          <a:p>
            <a:r>
              <a:rPr lang="en-US" dirty="0">
                <a:latin typeface="Andalus" panose="02020603050405020304" pitchFamily="18" charset="-78"/>
                <a:cs typeface="Andalus" panose="02020603050405020304" pitchFamily="18" charset="-78"/>
              </a:rPr>
              <a:t>Customize data </a:t>
            </a:r>
            <a:r>
              <a:rPr lang="en-US" dirty="0" smtClean="0">
                <a:latin typeface="Andalus" panose="02020603050405020304" pitchFamily="18" charset="-78"/>
                <a:cs typeface="Andalus" panose="02020603050405020304" pitchFamily="18" charset="-78"/>
              </a:rPr>
              <a:t>collection.</a:t>
            </a:r>
          </a:p>
          <a:p>
            <a:pPr lvl="1"/>
            <a:r>
              <a:rPr lang="en-US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dirty="0">
                <a:latin typeface="Andalus" panose="02020603050405020304" pitchFamily="18" charset="-78"/>
                <a:cs typeface="Andalus" panose="02020603050405020304" pitchFamily="18" charset="-78"/>
              </a:rPr>
              <a:t>Assist in developing ways to collect </a:t>
            </a:r>
            <a:r>
              <a:rPr lang="en-US" dirty="0" smtClean="0">
                <a:latin typeface="Andalus" panose="02020603050405020304" pitchFamily="18" charset="-78"/>
                <a:cs typeface="Andalus" panose="02020603050405020304" pitchFamily="18" charset="-78"/>
              </a:rPr>
              <a:t>data, Excel, Access, etc. </a:t>
            </a:r>
            <a:endParaRPr lang="en-US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en-US" dirty="0">
                <a:latin typeface="Andalus" panose="02020603050405020304" pitchFamily="18" charset="-78"/>
                <a:cs typeface="Andalus" panose="02020603050405020304" pitchFamily="18" charset="-78"/>
              </a:rPr>
              <a:t>Collect data sets from </a:t>
            </a:r>
            <a:r>
              <a:rPr lang="en-US" dirty="0" smtClean="0">
                <a:latin typeface="Andalus" panose="02020603050405020304" pitchFamily="18" charset="-78"/>
                <a:cs typeface="Andalus" panose="02020603050405020304" pitchFamily="18" charset="-78"/>
              </a:rPr>
              <a:t>programs.</a:t>
            </a:r>
          </a:p>
          <a:p>
            <a:pPr lvl="1"/>
            <a:r>
              <a:rPr lang="en-US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dirty="0">
                <a:latin typeface="Andalus" panose="02020603050405020304" pitchFamily="18" charset="-78"/>
                <a:cs typeface="Andalus" panose="02020603050405020304" pitchFamily="18" charset="-78"/>
              </a:rPr>
              <a:t>D</a:t>
            </a:r>
            <a:r>
              <a:rPr lang="en-US" dirty="0" smtClean="0">
                <a:latin typeface="Andalus" panose="02020603050405020304" pitchFamily="18" charset="-78"/>
                <a:cs typeface="Andalus" panose="02020603050405020304" pitchFamily="18" charset="-78"/>
              </a:rPr>
              <a:t>etermine </a:t>
            </a:r>
            <a:r>
              <a:rPr lang="en-US" dirty="0">
                <a:latin typeface="Andalus" panose="02020603050405020304" pitchFamily="18" charset="-78"/>
                <a:cs typeface="Andalus" panose="02020603050405020304" pitchFamily="18" charset="-78"/>
              </a:rPr>
              <a:t>how the datasets </a:t>
            </a:r>
            <a:r>
              <a:rPr lang="en-US" dirty="0" smtClean="0">
                <a:latin typeface="Andalus" panose="02020603050405020304" pitchFamily="18" charset="-78"/>
                <a:cs typeface="Andalus" panose="02020603050405020304" pitchFamily="18" charset="-78"/>
              </a:rPr>
              <a:t>will be shared, email, </a:t>
            </a:r>
          </a:p>
          <a:p>
            <a:pPr marL="393192" lvl="1" indent="0">
              <a:buNone/>
            </a:pPr>
            <a:r>
              <a:rPr lang="en-US" dirty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   secure server, USB, etc. </a:t>
            </a:r>
            <a:endParaRPr lang="en-US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086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48600" cy="67439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Shifting the Research Paradigm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086100" y="990601"/>
            <a:ext cx="2705100" cy="76944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31550" cmpd="sng">
                  <a:gradFill>
                    <a:gsLst>
                      <a:gs pos="25000">
                        <a:srgbClr val="4F81BD">
                          <a:shade val="25000"/>
                          <a:satMod val="190000"/>
                        </a:srgbClr>
                      </a:gs>
                      <a:gs pos="80000">
                        <a:srgbClr val="4F81BD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Political</a:t>
            </a:r>
            <a:endParaRPr lang="en-US" sz="4400" b="1" dirty="0">
              <a:ln w="31550" cmpd="sng">
                <a:gradFill>
                  <a:gsLst>
                    <a:gs pos="25000">
                      <a:srgbClr val="4F81BD">
                        <a:shade val="25000"/>
                        <a:satMod val="190000"/>
                      </a:srgbClr>
                    </a:gs>
                    <a:gs pos="80000">
                      <a:srgbClr val="4F81BD">
                        <a:tint val="75000"/>
                        <a:satMod val="190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 rot="16200000" flipV="1">
            <a:off x="5886855" y="3387179"/>
            <a:ext cx="22098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31550" cmpd="sng">
                  <a:gradFill>
                    <a:gsLst>
                      <a:gs pos="25000">
                        <a:srgbClr val="4F81BD">
                          <a:shade val="25000"/>
                          <a:satMod val="190000"/>
                        </a:srgbClr>
                      </a:gs>
                      <a:gs pos="80000">
                        <a:srgbClr val="4F81BD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Cultura</a:t>
            </a:r>
            <a:r>
              <a:rPr lang="en-US" sz="4400" b="1" dirty="0">
                <a:ln w="31550" cmpd="sng">
                  <a:gradFill>
                    <a:gsLst>
                      <a:gs pos="25000">
                        <a:srgbClr val="4F81BD">
                          <a:shade val="25000"/>
                          <a:satMod val="190000"/>
                        </a:srgbClr>
                      </a:gs>
                      <a:gs pos="80000">
                        <a:srgbClr val="4F81BD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l</a:t>
            </a:r>
          </a:p>
        </p:txBody>
      </p:sp>
      <p:sp>
        <p:nvSpPr>
          <p:cNvPr id="9" name="Rectangle 8"/>
          <p:cNvSpPr/>
          <p:nvPr/>
        </p:nvSpPr>
        <p:spPr>
          <a:xfrm>
            <a:off x="3086100" y="5846619"/>
            <a:ext cx="24765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31550" cmpd="sng">
                  <a:gradFill>
                    <a:gsLst>
                      <a:gs pos="25000">
                        <a:srgbClr val="4F81BD">
                          <a:shade val="25000"/>
                          <a:satMod val="190000"/>
                        </a:srgbClr>
                      </a:gs>
                      <a:gs pos="80000">
                        <a:srgbClr val="4F81BD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Social              </a:t>
            </a:r>
            <a:endParaRPr lang="en-US" sz="4400" b="1" dirty="0">
              <a:ln w="31550" cmpd="sng">
                <a:gradFill>
                  <a:gsLst>
                    <a:gs pos="25000">
                      <a:srgbClr val="4F81BD">
                        <a:shade val="25000"/>
                        <a:satMod val="190000"/>
                      </a:srgbClr>
                    </a:gs>
                    <a:gs pos="80000">
                      <a:srgbClr val="4F81BD">
                        <a:tint val="75000"/>
                        <a:satMod val="190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 rot="16200000">
            <a:off x="288837" y="3425281"/>
            <a:ext cx="304799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31550" cmpd="sng">
                  <a:gradFill>
                    <a:gsLst>
                      <a:gs pos="25000">
                        <a:srgbClr val="4F81BD">
                          <a:shade val="25000"/>
                          <a:satMod val="190000"/>
                        </a:srgbClr>
                      </a:gs>
                      <a:gs pos="80000">
                        <a:srgbClr val="4F81BD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Economic</a:t>
            </a:r>
            <a:r>
              <a:rPr lang="en-US" sz="4400" b="1" dirty="0">
                <a:ln w="31550" cmpd="sng">
                  <a:gradFill>
                    <a:gsLst>
                      <a:gs pos="25000">
                        <a:srgbClr val="4F81BD">
                          <a:shade val="25000"/>
                          <a:satMod val="190000"/>
                        </a:srgbClr>
                      </a:gs>
                      <a:gs pos="80000">
                        <a:srgbClr val="4F81BD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al</a:t>
            </a:r>
          </a:p>
        </p:txBody>
      </p:sp>
      <p:sp>
        <p:nvSpPr>
          <p:cNvPr id="35" name="Rectangle 34"/>
          <p:cNvSpPr/>
          <p:nvPr/>
        </p:nvSpPr>
        <p:spPr>
          <a:xfrm rot="2957540">
            <a:off x="2420379" y="1761773"/>
            <a:ext cx="3942518" cy="391930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ircle">
              <a:avLst/>
            </a:prstTxWarp>
            <a:spAutoFit/>
          </a:bodyPr>
          <a:lstStyle/>
          <a:p>
            <a:pPr algn="ctr"/>
            <a:r>
              <a:rPr lang="en-US" sz="24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      Tribal Research Code Established              Use of Community Experts          Goal of research is Healing social change          Resources brought into Community</a:t>
            </a:r>
            <a:endParaRPr lang="en-US" sz="24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40" name="Donut 39"/>
          <p:cNvSpPr/>
          <p:nvPr/>
        </p:nvSpPr>
        <p:spPr>
          <a:xfrm>
            <a:off x="2186899" y="1598214"/>
            <a:ext cx="4409477" cy="4246419"/>
          </a:xfrm>
          <a:prstGeom prst="don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pic>
        <p:nvPicPr>
          <p:cNvPr id="2052" name="Picture 4" descr="C:\Users\tracy.kieffer.pln\AppData\Local\Microsoft\Windows\Temporary Internet Files\Content.IE5\UKU02D28\czara1-Mixe-arrow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178906" flipH="1">
            <a:off x="5379938" y="2050817"/>
            <a:ext cx="587724" cy="1102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02040">
            <a:off x="5334000" y="4038600"/>
            <a:ext cx="875242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870803">
            <a:off x="2307363" y="4212649"/>
            <a:ext cx="1670270" cy="123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41555">
            <a:off x="2565168" y="1628883"/>
            <a:ext cx="1438991" cy="1782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" name="Rectangle 40"/>
          <p:cNvSpPr/>
          <p:nvPr/>
        </p:nvSpPr>
        <p:spPr>
          <a:xfrm>
            <a:off x="3657600" y="2438399"/>
            <a:ext cx="1435414" cy="45720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rgbClr val="4F81BD">
                      <a:tint val="3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F81BD">
                        <a:tint val="63000"/>
                        <a:sat val="105000"/>
                      </a:srgbClr>
                    </a:gs>
                    <a:gs pos="90000">
                      <a:srgbClr val="4F81BD">
                        <a:shade val="50000"/>
                        <a:satMod val="100000"/>
                      </a:srgb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Mental</a:t>
            </a:r>
            <a:endParaRPr lang="en-US" sz="5400" b="1" spc="300" dirty="0">
              <a:ln w="11430" cmpd="sng">
                <a:solidFill>
                  <a:srgbClr val="4F81BD">
                    <a:tint val="10000"/>
                  </a:srgbClr>
                </a:solidFill>
                <a:prstDash val="solid"/>
                <a:miter lim="800000"/>
              </a:ln>
              <a:gradFill>
                <a:gsLst>
                  <a:gs pos="10000">
                    <a:srgbClr val="4F81BD">
                      <a:tint val="83000"/>
                      <a:shade val="100000"/>
                      <a:satMod val="200000"/>
                    </a:srgbClr>
                  </a:gs>
                  <a:gs pos="75000">
                    <a:srgbClr val="4F81BD">
                      <a:tint val="100000"/>
                      <a:shade val="50000"/>
                      <a:satMod val="150000"/>
                    </a:srgbClr>
                  </a:gs>
                </a:gsLst>
                <a:lin ang="5400000"/>
              </a:gradFill>
              <a:effectLst>
                <a:glow rad="45500">
                  <a:srgbClr val="4F81BD">
                    <a:satMod val="220000"/>
                    <a:alpha val="35000"/>
                  </a:srgbClr>
                </a:glow>
              </a:effectLst>
            </a:endParaRPr>
          </a:p>
        </p:txBody>
      </p:sp>
      <p:sp>
        <p:nvSpPr>
          <p:cNvPr id="49" name="Rectangle 48"/>
          <p:cNvSpPr/>
          <p:nvPr/>
        </p:nvSpPr>
        <p:spPr>
          <a:xfrm rot="16200000">
            <a:off x="2486028" y="3457572"/>
            <a:ext cx="1371598" cy="55245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rgbClr val="4F81BD">
                      <a:tint val="3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F81BD">
                        <a:tint val="63000"/>
                        <a:sat val="105000"/>
                      </a:srgbClr>
                    </a:gs>
                    <a:gs pos="90000">
                      <a:srgbClr val="4F81BD">
                        <a:shade val="50000"/>
                        <a:satMod val="100000"/>
                      </a:srgb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Physical</a:t>
            </a:r>
            <a:endParaRPr lang="en-US" sz="5400" b="1" spc="300" dirty="0">
              <a:ln w="11430" cmpd="sng">
                <a:solidFill>
                  <a:srgbClr val="4F81BD">
                    <a:tint val="10000"/>
                  </a:srgbClr>
                </a:solidFill>
                <a:prstDash val="solid"/>
                <a:miter lim="800000"/>
              </a:ln>
              <a:gradFill>
                <a:gsLst>
                  <a:gs pos="10000">
                    <a:srgbClr val="4F81BD">
                      <a:tint val="83000"/>
                      <a:shade val="100000"/>
                      <a:satMod val="200000"/>
                    </a:srgbClr>
                  </a:gs>
                  <a:gs pos="75000">
                    <a:srgbClr val="4F81BD">
                      <a:tint val="100000"/>
                      <a:shade val="50000"/>
                      <a:satMod val="150000"/>
                    </a:srgbClr>
                  </a:gs>
                </a:gsLst>
                <a:lin ang="5400000"/>
              </a:gradFill>
              <a:effectLst>
                <a:glow rad="45500">
                  <a:srgbClr val="4F81BD">
                    <a:satMod val="220000"/>
                    <a:alpha val="35000"/>
                  </a:srgbClr>
                </a:glow>
              </a:effectLst>
            </a:endParaRPr>
          </a:p>
        </p:txBody>
      </p:sp>
      <p:sp>
        <p:nvSpPr>
          <p:cNvPr id="50" name="Rectangle 49"/>
          <p:cNvSpPr/>
          <p:nvPr/>
        </p:nvSpPr>
        <p:spPr>
          <a:xfrm rot="10800000">
            <a:off x="3657600" y="4419598"/>
            <a:ext cx="1752600" cy="60960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rgbClr val="4F81BD">
                      <a:tint val="3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F81BD">
                        <a:tint val="63000"/>
                        <a:sat val="105000"/>
                      </a:srgbClr>
                    </a:gs>
                    <a:gs pos="90000">
                      <a:srgbClr val="4F81BD">
                        <a:shade val="50000"/>
                        <a:satMod val="100000"/>
                      </a:srgb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Emotional</a:t>
            </a:r>
            <a:endParaRPr lang="en-US" sz="5400" b="1" spc="300" dirty="0">
              <a:ln w="11430" cmpd="sng">
                <a:solidFill>
                  <a:srgbClr val="4F81BD">
                    <a:tint val="10000"/>
                  </a:srgbClr>
                </a:solidFill>
                <a:prstDash val="solid"/>
                <a:miter lim="800000"/>
              </a:ln>
              <a:gradFill>
                <a:gsLst>
                  <a:gs pos="10000">
                    <a:srgbClr val="4F81BD">
                      <a:tint val="83000"/>
                      <a:shade val="100000"/>
                      <a:satMod val="200000"/>
                    </a:srgbClr>
                  </a:gs>
                  <a:gs pos="75000">
                    <a:srgbClr val="4F81BD">
                      <a:tint val="100000"/>
                      <a:shade val="50000"/>
                      <a:satMod val="150000"/>
                    </a:srgbClr>
                  </a:gs>
                </a:gsLst>
                <a:lin ang="5400000"/>
              </a:gradFill>
              <a:effectLst>
                <a:glow rad="45500">
                  <a:srgbClr val="4F81BD">
                    <a:satMod val="220000"/>
                    <a:alpha val="35000"/>
                  </a:srgbClr>
                </a:glow>
              </a:effectLst>
            </a:endParaRPr>
          </a:p>
        </p:txBody>
      </p:sp>
      <p:sp>
        <p:nvSpPr>
          <p:cNvPr id="51" name="Rectangle 50"/>
          <p:cNvSpPr/>
          <p:nvPr/>
        </p:nvSpPr>
        <p:spPr>
          <a:xfrm rot="5238418">
            <a:off x="5073789" y="3542506"/>
            <a:ext cx="1208809" cy="54905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rgbClr val="4F81BD">
                      <a:tint val="3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F81BD">
                        <a:tint val="63000"/>
                        <a:sat val="105000"/>
                      </a:srgbClr>
                    </a:gs>
                    <a:gs pos="90000">
                      <a:srgbClr val="4F81BD">
                        <a:shade val="50000"/>
                        <a:satMod val="100000"/>
                      </a:srgb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Spiritual</a:t>
            </a:r>
            <a:endParaRPr lang="en-US" sz="5400" b="1" spc="300" dirty="0">
              <a:ln w="11430" cmpd="sng">
                <a:solidFill>
                  <a:srgbClr val="4F81BD">
                    <a:tint val="10000"/>
                  </a:srgbClr>
                </a:solidFill>
                <a:prstDash val="solid"/>
                <a:miter lim="800000"/>
              </a:ln>
              <a:gradFill>
                <a:gsLst>
                  <a:gs pos="10000">
                    <a:srgbClr val="4F81BD">
                      <a:tint val="83000"/>
                      <a:shade val="100000"/>
                      <a:satMod val="200000"/>
                    </a:srgbClr>
                  </a:gs>
                  <a:gs pos="75000">
                    <a:srgbClr val="4F81BD">
                      <a:tint val="100000"/>
                      <a:shade val="50000"/>
                      <a:satMod val="150000"/>
                    </a:srgbClr>
                  </a:gs>
                </a:gsLst>
                <a:lin ang="5400000"/>
              </a:gradFill>
              <a:effectLst>
                <a:glow rad="45500">
                  <a:srgbClr val="4F81BD">
                    <a:satMod val="220000"/>
                    <a:alpha val="35000"/>
                  </a:srgbClr>
                </a:glow>
              </a:effectLst>
            </a:endParaRPr>
          </a:p>
        </p:txBody>
      </p:sp>
      <p:cxnSp>
        <p:nvCxnSpPr>
          <p:cNvPr id="43" name="Straight Connector 42"/>
          <p:cNvCxnSpPr/>
          <p:nvPr/>
        </p:nvCxnSpPr>
        <p:spPr>
          <a:xfrm>
            <a:off x="4375307" y="2666999"/>
            <a:ext cx="31671" cy="2057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54" idx="1"/>
          </p:cNvCxnSpPr>
          <p:nvPr/>
        </p:nvCxnSpPr>
        <p:spPr>
          <a:xfrm flipV="1">
            <a:off x="3223481" y="3822580"/>
            <a:ext cx="2262919" cy="300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3223481" y="3529443"/>
            <a:ext cx="22017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1F497D"/>
                </a:solidFill>
                <a:latin typeface="Arial Narrow" panose="020B0606020202030204" pitchFamily="34" charset="0"/>
              </a:rPr>
              <a:t>Data	         Identify</a:t>
            </a:r>
          </a:p>
          <a:p>
            <a:r>
              <a:rPr lang="en-US" dirty="0" smtClean="0">
                <a:solidFill>
                  <a:srgbClr val="1F497D"/>
                </a:solidFill>
                <a:latin typeface="Arial Narrow" panose="020B0606020202030204" pitchFamily="34" charset="0"/>
              </a:rPr>
              <a:t>Analyzed          Problem</a:t>
            </a:r>
            <a:endParaRPr lang="en-US" dirty="0">
              <a:solidFill>
                <a:srgbClr val="1F497D"/>
              </a:solidFill>
              <a:latin typeface="Arial Narrow" panose="020B060602020203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027490" y="2601938"/>
            <a:ext cx="830997" cy="212246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1400" dirty="0" smtClean="0">
                <a:solidFill>
                  <a:srgbClr val="1F497D"/>
                </a:solidFill>
                <a:latin typeface="Arial Narrow" panose="020B0606020202030204" pitchFamily="34" charset="0"/>
              </a:rPr>
              <a:t>Data               Data presented</a:t>
            </a:r>
          </a:p>
          <a:p>
            <a:pPr algn="just"/>
            <a:r>
              <a:rPr lang="en-US" sz="1400" dirty="0" smtClean="0">
                <a:solidFill>
                  <a:srgbClr val="1F497D"/>
                </a:solidFill>
                <a:latin typeface="Arial Narrow" panose="020B0606020202030204" pitchFamily="34" charset="0"/>
              </a:rPr>
              <a:t>Collected          to  tribe and                           	       published</a:t>
            </a:r>
            <a:endParaRPr lang="en-US" sz="1400" dirty="0">
              <a:solidFill>
                <a:srgbClr val="1F497D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60" name="Straight Arrow Connector 59"/>
          <p:cNvCxnSpPr/>
          <p:nvPr/>
        </p:nvCxnSpPr>
        <p:spPr>
          <a:xfrm flipV="1">
            <a:off x="3448054" y="2895600"/>
            <a:ext cx="708978" cy="6338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>
            <a:off x="4858487" y="3047999"/>
            <a:ext cx="234527" cy="4814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8" name="Straight Arrow Connector 2047"/>
          <p:cNvCxnSpPr/>
          <p:nvPr/>
        </p:nvCxnSpPr>
        <p:spPr>
          <a:xfrm flipH="1">
            <a:off x="4533899" y="4175774"/>
            <a:ext cx="500372" cy="4724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7" name="Straight Arrow Connector 2056"/>
          <p:cNvCxnSpPr/>
          <p:nvPr/>
        </p:nvCxnSpPr>
        <p:spPr>
          <a:xfrm flipH="1" flipV="1">
            <a:off x="3657599" y="4175774"/>
            <a:ext cx="499433" cy="2578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8451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Your Own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Colville Tribe has 16 Ph.D.'s </a:t>
            </a:r>
          </a:p>
          <a:p>
            <a:r>
              <a:rPr lang="en-US" dirty="0" smtClean="0"/>
              <a:t>Need to have a place to do research</a:t>
            </a:r>
          </a:p>
          <a:p>
            <a:r>
              <a:rPr lang="en-US" dirty="0" smtClean="0"/>
              <a:t>Student research academy – cohort model 10 weeks</a:t>
            </a:r>
          </a:p>
          <a:p>
            <a:r>
              <a:rPr lang="en-US" dirty="0" smtClean="0"/>
              <a:t>Research methodology</a:t>
            </a:r>
          </a:p>
          <a:p>
            <a:r>
              <a:rPr lang="en-US" dirty="0" smtClean="0"/>
              <a:t>Research project</a:t>
            </a:r>
          </a:p>
          <a:p>
            <a:r>
              <a:rPr lang="en-US" dirty="0" smtClean="0"/>
              <a:t>Present at conferences</a:t>
            </a:r>
          </a:p>
          <a:p>
            <a:r>
              <a:rPr lang="en-US" dirty="0" smtClean="0"/>
              <a:t>Follow up with support; future summer placements, mentoring, small research grants</a:t>
            </a:r>
          </a:p>
          <a:p>
            <a:endParaRPr lang="en-US" dirty="0" smtClean="0"/>
          </a:p>
        </p:txBody>
      </p:sp>
      <p:pic>
        <p:nvPicPr>
          <p:cNvPr id="3074" name="Picture 2" descr="C:\Users\hayley.cohen.pln\AppData\Local\Microsoft\Windows\Temporary Internet Files\Content.IE5\3BML07SR\Icon_Education.svg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609600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7303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38200"/>
          </a:xfrm>
        </p:spPr>
        <p:txBody>
          <a:bodyPr/>
          <a:lstStyle/>
          <a:p>
            <a:r>
              <a:rPr lang="en-US" dirty="0" smtClean="0"/>
              <a:t>Building Your Own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029200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US" sz="2400" dirty="0" smtClean="0"/>
              <a:t>Training: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GIS (Geographic Information Systems)</a:t>
            </a:r>
          </a:p>
          <a:p>
            <a:pPr lvl="2">
              <a:lnSpc>
                <a:spcPct val="110000"/>
              </a:lnSpc>
            </a:pPr>
            <a:r>
              <a:rPr lang="en-US" sz="2400" dirty="0" smtClean="0"/>
              <a:t>ArcGIS I: Introduction to GIS</a:t>
            </a:r>
          </a:p>
          <a:p>
            <a:pPr lvl="2">
              <a:lnSpc>
                <a:spcPct val="110000"/>
              </a:lnSpc>
            </a:pPr>
            <a:r>
              <a:rPr lang="en-US" sz="2400" dirty="0" smtClean="0"/>
              <a:t>ArcGIS II: Essential Workflows </a:t>
            </a:r>
          </a:p>
          <a:p>
            <a:pPr lvl="1">
              <a:lnSpc>
                <a:spcPct val="110000"/>
              </a:lnSpc>
            </a:pPr>
            <a:endParaRPr lang="en-US" dirty="0" smtClean="0"/>
          </a:p>
          <a:p>
            <a:pPr lvl="1">
              <a:lnSpc>
                <a:spcPct val="110000"/>
              </a:lnSpc>
            </a:pPr>
            <a:r>
              <a:rPr lang="en-US" dirty="0" smtClean="0"/>
              <a:t>Microsoft </a:t>
            </a:r>
            <a:r>
              <a:rPr lang="en-US" dirty="0"/>
              <a:t>SQL </a:t>
            </a:r>
            <a:r>
              <a:rPr lang="en-US" dirty="0" smtClean="0"/>
              <a:t>Server</a:t>
            </a:r>
          </a:p>
          <a:p>
            <a:pPr lvl="2">
              <a:lnSpc>
                <a:spcPct val="110000"/>
              </a:lnSpc>
            </a:pPr>
            <a:r>
              <a:rPr lang="en-US" sz="2400" dirty="0" smtClean="0"/>
              <a:t>Querying Microsoft SQL Server</a:t>
            </a:r>
          </a:p>
          <a:p>
            <a:pPr lvl="2">
              <a:lnSpc>
                <a:spcPct val="110000"/>
              </a:lnSpc>
            </a:pPr>
            <a:r>
              <a:rPr lang="en-US" sz="2400" dirty="0" smtClean="0"/>
              <a:t>Administering SQL Server Databases</a:t>
            </a:r>
          </a:p>
          <a:p>
            <a:pPr lvl="2">
              <a:lnSpc>
                <a:spcPct val="110000"/>
              </a:lnSpc>
            </a:pPr>
            <a:r>
              <a:rPr lang="en-US" sz="2400" dirty="0" smtClean="0"/>
              <a:t>Implementing Data Warehouse with SQL Server</a:t>
            </a:r>
          </a:p>
          <a:p>
            <a:pPr lvl="2">
              <a:lnSpc>
                <a:spcPct val="110000"/>
              </a:lnSpc>
            </a:pPr>
            <a:endParaRPr lang="en-US" sz="24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2438400"/>
            <a:ext cx="2956560" cy="164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1984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	Cont...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sz="half" idx="4294967295"/>
          </p:nvPr>
        </p:nvSpPr>
        <p:spPr>
          <a:xfrm>
            <a:off x="0" y="1219200"/>
            <a:ext cx="5181600" cy="5135563"/>
          </a:xfrm>
        </p:spPr>
        <p:txBody>
          <a:bodyPr>
            <a:normAutofit/>
          </a:bodyPr>
          <a:lstStyle/>
          <a:p>
            <a:pPr lvl="1">
              <a:lnSpc>
                <a:spcPct val="110000"/>
              </a:lnSpc>
            </a:pPr>
            <a:r>
              <a:rPr lang="en-US" dirty="0"/>
              <a:t>Excel: </a:t>
            </a:r>
          </a:p>
          <a:p>
            <a:pPr lvl="2">
              <a:lnSpc>
                <a:spcPct val="110000"/>
              </a:lnSpc>
            </a:pPr>
            <a:r>
              <a:rPr lang="en-US" sz="2400" dirty="0"/>
              <a:t>Excel 2013 Parts 2 &amp; 3 </a:t>
            </a:r>
          </a:p>
          <a:p>
            <a:pPr lvl="2">
              <a:lnSpc>
                <a:spcPct val="110000"/>
              </a:lnSpc>
            </a:pPr>
            <a:r>
              <a:rPr lang="en-US" sz="2400" dirty="0"/>
              <a:t>Intermediate to Data Mining</a:t>
            </a:r>
          </a:p>
          <a:p>
            <a:pPr lvl="2">
              <a:lnSpc>
                <a:spcPct val="110000"/>
              </a:lnSpc>
            </a:pPr>
            <a:endParaRPr lang="en-US" sz="2400" dirty="0"/>
          </a:p>
          <a:p>
            <a:pPr lvl="1">
              <a:lnSpc>
                <a:spcPct val="110000"/>
              </a:lnSpc>
            </a:pPr>
            <a:r>
              <a:rPr lang="en-US" dirty="0"/>
              <a:t>Microsoft Access	</a:t>
            </a:r>
          </a:p>
          <a:p>
            <a:pPr lvl="2">
              <a:lnSpc>
                <a:spcPct val="110000"/>
              </a:lnSpc>
            </a:pPr>
            <a:r>
              <a:rPr lang="en-US" sz="2400" dirty="0"/>
              <a:t>Beginning &amp; Advanced </a:t>
            </a:r>
          </a:p>
          <a:p>
            <a:pPr lvl="1">
              <a:lnSpc>
                <a:spcPct val="110000"/>
              </a:lnSpc>
            </a:pPr>
            <a:endParaRPr lang="en-US" dirty="0"/>
          </a:p>
          <a:p>
            <a:pPr lvl="1">
              <a:lnSpc>
                <a:spcPct val="110000"/>
              </a:lnSpc>
            </a:pPr>
            <a:r>
              <a:rPr lang="en-US" dirty="0"/>
              <a:t>Human Subjects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Grants Management &amp; Financial Accountability </a:t>
            </a:r>
          </a:p>
          <a:p>
            <a:endParaRPr lang="en-US" dirty="0"/>
          </a:p>
        </p:txBody>
      </p:sp>
      <p:pic>
        <p:nvPicPr>
          <p:cNvPr id="2053" name="Picture 5" descr="C:\Users\hayley.cohen.pln\AppData\Local\Microsoft\Windows\Temporary Internet Files\Content.IE5\JN01ZO66\TRAINING-WHEELS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900989"/>
            <a:ext cx="3027947" cy="3412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05431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8" name="Text Box 4"/>
          <p:cNvSpPr txBox="1">
            <a:spLocks noChangeArrowheads="1"/>
          </p:cNvSpPr>
          <p:nvPr/>
        </p:nvSpPr>
        <p:spPr bwMode="auto">
          <a:xfrm rot="21035511">
            <a:off x="1371600" y="447675"/>
            <a:ext cx="7315200" cy="193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6000" b="1">
                <a:solidFill>
                  <a:srgbClr val="006600"/>
                </a:solidFill>
                <a:latin typeface="Tempus Sans ITC" charset="0"/>
              </a:rPr>
              <a:t>Helicopter Research in Action</a:t>
            </a:r>
          </a:p>
        </p:txBody>
      </p:sp>
      <p:sp>
        <p:nvSpPr>
          <p:cNvPr id="185349" name="Text Box 5"/>
          <p:cNvSpPr txBox="1">
            <a:spLocks noChangeArrowheads="1"/>
          </p:cNvSpPr>
          <p:nvPr/>
        </p:nvSpPr>
        <p:spPr bwMode="auto">
          <a:xfrm>
            <a:off x="6299200" y="2465388"/>
            <a:ext cx="2667000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b="1" smtClean="0">
                <a:solidFill>
                  <a:srgbClr val="006600"/>
                </a:solidFill>
                <a:latin typeface="Tempus Sans ITC" pitchFamily="82" charset="0"/>
              </a:rPr>
              <a:t>Part I:      The Project Begins…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3352800"/>
            <a:ext cx="3462158" cy="2895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352801"/>
            <a:ext cx="38862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077489"/>
      </p:ext>
    </p:extLst>
  </p:cSld>
  <p:clrMapOvr>
    <a:masterClrMapping/>
  </p:clrMapOvr>
  <p:transition spd="slow" advTm="8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5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5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349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Negative Perception of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Annual Colville Research Conference</a:t>
            </a:r>
          </a:p>
          <a:p>
            <a:pPr lvl="1"/>
            <a:r>
              <a:rPr lang="en-US" dirty="0" smtClean="0"/>
              <a:t>We’ve been researched to death</a:t>
            </a:r>
          </a:p>
          <a:p>
            <a:pPr lvl="1"/>
            <a:r>
              <a:rPr lang="en-US" dirty="0" smtClean="0"/>
              <a:t>We never hear back from researchers</a:t>
            </a:r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See Tribal students/family members reporting back to community their research findings.</a:t>
            </a:r>
          </a:p>
          <a:p>
            <a:pPr marL="457200" lvl="1" indent="0">
              <a:buNone/>
            </a:pPr>
            <a:r>
              <a:rPr lang="en-US" dirty="0" smtClean="0"/>
              <a:t>See the potential for research to help the people when research is controlled by the people.</a:t>
            </a:r>
          </a:p>
          <a:p>
            <a:pPr marL="457200" lvl="1" indent="0">
              <a:buNone/>
            </a:pPr>
            <a:r>
              <a:rPr lang="en-US" dirty="0" smtClean="0"/>
              <a:t>Data ownership:  Sovereignty issue.  It is your data.</a:t>
            </a:r>
          </a:p>
          <a:p>
            <a:pPr marL="457200" lvl="1" indent="0">
              <a:buNone/>
            </a:pPr>
            <a:r>
              <a:rPr lang="en-US" dirty="0" smtClean="0"/>
              <a:t>Measure attitude change.</a:t>
            </a:r>
          </a:p>
        </p:txBody>
      </p:sp>
    </p:spTree>
    <p:extLst>
      <p:ext uri="{BB962C8B-B14F-4D97-AF65-F5344CB8AC3E}">
        <p14:creationId xmlns:p14="http://schemas.microsoft.com/office/powerpoint/2010/main" val="1384598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E:\jray\wpapics\MVC-059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6662121"/>
      </p:ext>
    </p:extLst>
  </p:cSld>
  <p:clrMapOvr>
    <a:masterClrMapping/>
  </p:clrMapOvr>
  <p:transition spd="slow" advTm="5000">
    <p:cover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NARCH Mission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Capture the Helicopter</a:t>
            </a:r>
          </a:p>
          <a:p>
            <a:r>
              <a:rPr lang="en-US" dirty="0" smtClean="0"/>
              <a:t>Tribal Research Model</a:t>
            </a:r>
          </a:p>
          <a:p>
            <a:r>
              <a:rPr lang="en-US" dirty="0" smtClean="0"/>
              <a:t>Colville Researchers doing Colville Research</a:t>
            </a:r>
          </a:p>
          <a:p>
            <a:r>
              <a:rPr lang="en-US" dirty="0" err="1" smtClean="0"/>
              <a:t>Limlimt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4038600"/>
            <a:ext cx="3590157" cy="2171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7392">
            <a:off x="4464818" y="4698294"/>
            <a:ext cx="852312" cy="852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8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8" name="Text Box 4"/>
          <p:cNvSpPr txBox="1">
            <a:spLocks noChangeArrowheads="1"/>
          </p:cNvSpPr>
          <p:nvPr/>
        </p:nvSpPr>
        <p:spPr bwMode="auto">
          <a:xfrm rot="21035511">
            <a:off x="1371600" y="447675"/>
            <a:ext cx="7315200" cy="193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6000" b="1" dirty="0">
                <a:solidFill>
                  <a:srgbClr val="006600"/>
                </a:solidFill>
                <a:latin typeface="Tempus Sans ITC" charset="0"/>
              </a:rPr>
              <a:t>Helicopter Research continued</a:t>
            </a:r>
          </a:p>
        </p:txBody>
      </p:sp>
      <p:sp>
        <p:nvSpPr>
          <p:cNvPr id="185349" name="Text Box 5"/>
          <p:cNvSpPr txBox="1">
            <a:spLocks noChangeArrowheads="1"/>
          </p:cNvSpPr>
          <p:nvPr/>
        </p:nvSpPr>
        <p:spPr bwMode="auto">
          <a:xfrm>
            <a:off x="6299200" y="2465388"/>
            <a:ext cx="2667000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b="1" dirty="0" smtClean="0">
                <a:solidFill>
                  <a:srgbClr val="006600"/>
                </a:solidFill>
                <a:latin typeface="Tempus Sans ITC" pitchFamily="82" charset="0"/>
              </a:rPr>
              <a:t>Part 2:      The Project Ends…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769854" y="3355548"/>
            <a:ext cx="259628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rgbClr val="292929"/>
                </a:solidFill>
                <a:latin typeface="Tempus Sans ITC" pitchFamily="8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292929"/>
                </a:solidFill>
                <a:latin typeface="Tempus Sans ITC" pitchFamily="8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292929"/>
                </a:solidFill>
                <a:latin typeface="Tempus Sans ITC" pitchFamily="8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292929"/>
                </a:solidFill>
                <a:latin typeface="Tempus Sans ITC" pitchFamily="8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292929"/>
                </a:solidFill>
                <a:latin typeface="Tempus Sans ITC" pitchFamily="8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92929"/>
                </a:solidFill>
                <a:latin typeface="Tempus Sans ITC" pitchFamily="8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92929"/>
                </a:solidFill>
                <a:latin typeface="Tempus Sans ITC" pitchFamily="8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92929"/>
                </a:solidFill>
                <a:latin typeface="Tempus Sans ITC" pitchFamily="8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92929"/>
                </a:solidFill>
                <a:latin typeface="Tempus Sans ITC" pitchFamily="82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006600"/>
                </a:solidFill>
              </a:rPr>
              <a:t>Problems with sustainability and adherence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3581400"/>
            <a:ext cx="3200400" cy="282490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55877"/>
            <a:ext cx="3810000" cy="2030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870103"/>
      </p:ext>
    </p:extLst>
  </p:cSld>
  <p:clrMapOvr>
    <a:masterClrMapping/>
  </p:clrMapOvr>
  <p:transition spd="slow" advTm="8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5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5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349" grpId="0" autoUpdateAnimBg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NARCH Mission: Capture the Helicopter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286000"/>
            <a:ext cx="8001000" cy="40386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Be the first Tribe that is conducting their own research from the reservation.</a:t>
            </a:r>
          </a:p>
          <a:p>
            <a:pPr marL="0" indent="0">
              <a:buNone/>
              <a:defRPr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057400"/>
            <a:ext cx="7180314" cy="4343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7392">
            <a:off x="4953000" y="3352800"/>
            <a:ext cx="14478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643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val 25"/>
          <p:cNvSpPr/>
          <p:nvPr/>
        </p:nvSpPr>
        <p:spPr>
          <a:xfrm>
            <a:off x="3236069" y="297180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669" y="122765"/>
            <a:ext cx="8382000" cy="1447800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en-US" sz="4500" dirty="0">
                <a:solidFill>
                  <a:schemeClr val="tx2"/>
                </a:solidFill>
              </a:rPr>
              <a:t>The Community Empowerment Model: Tom Ball, Alison Ball, Phil Fisher</a:t>
            </a:r>
          </a:p>
        </p:txBody>
      </p:sp>
      <p:sp>
        <p:nvSpPr>
          <p:cNvPr id="12" name="Oval 11"/>
          <p:cNvSpPr/>
          <p:nvPr/>
        </p:nvSpPr>
        <p:spPr>
          <a:xfrm>
            <a:off x="831273" y="1919310"/>
            <a:ext cx="7398327" cy="3643290"/>
          </a:xfrm>
          <a:prstGeom prst="ellipse">
            <a:avLst/>
          </a:prstGeom>
          <a:scene3d>
            <a:camera prst="orthographicFront">
              <a:rot lat="20999999" lon="300000" rev="206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ArchUpPour">
              <a:avLst/>
            </a:prstTxWarp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 rot="1484246">
            <a:off x="1174916" y="2228041"/>
            <a:ext cx="7394691" cy="361395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ircle">
              <a:avLst/>
            </a:prstTxWarp>
            <a:spAutoFit/>
          </a:bodyPr>
          <a:lstStyle/>
          <a:p>
            <a:pPr algn="ctr"/>
            <a:r>
              <a:rPr lang="en-US" sz="6600" b="1" spc="100" dirty="0" smtClean="0">
                <a:ln w="18000">
                  <a:solidFill>
                    <a:srgbClr val="4F81BD">
                      <a:satMod val="200000"/>
                      <a:tint val="72000"/>
                    </a:srgbClr>
                  </a:solidFill>
                  <a:prstDash val="solid"/>
                </a:ln>
                <a:solidFill>
                  <a:srgbClr val="4F81BD">
                    <a:satMod val="280000"/>
                    <a:tint val="100000"/>
                    <a:alpha val="5700"/>
                  </a:srgbClr>
                </a:solidFill>
                <a:effectLst>
                  <a:outerShdw blurRad="25000" dist="20000" dir="16020000" algn="tl">
                    <a:srgbClr val="4F81BD">
                      <a:satMod val="200000"/>
                      <a:shade val="1000"/>
                      <a:alpha val="60000"/>
                    </a:srgbClr>
                  </a:outerShdw>
                </a:effectLst>
              </a:rPr>
              <a:t>Phase I Phase II Phase III Phase </a:t>
            </a:r>
            <a:r>
              <a:rPr lang="en-US" sz="6600" b="1" spc="100" dirty="0">
                <a:ln w="18000">
                  <a:solidFill>
                    <a:srgbClr val="4F81BD">
                      <a:satMod val="200000"/>
                      <a:tint val="72000"/>
                    </a:srgbClr>
                  </a:solidFill>
                  <a:prstDash val="solid"/>
                </a:ln>
                <a:solidFill>
                  <a:srgbClr val="4F81BD">
                    <a:satMod val="280000"/>
                    <a:tint val="100000"/>
                    <a:alpha val="5700"/>
                  </a:srgbClr>
                </a:solidFill>
                <a:effectLst>
                  <a:outerShdw blurRad="25000" dist="20000" dir="16020000" algn="tl">
                    <a:srgbClr val="4F81BD">
                      <a:satMod val="200000"/>
                      <a:shade val="1000"/>
                      <a:alpha val="60000"/>
                    </a:srgbClr>
                  </a:outerShdw>
                </a:effectLst>
              </a:rPr>
              <a:t>I</a:t>
            </a:r>
            <a:r>
              <a:rPr lang="en-US" sz="6600" b="1" spc="100" dirty="0" smtClean="0">
                <a:ln w="18000">
                  <a:solidFill>
                    <a:srgbClr val="4F81BD">
                      <a:satMod val="200000"/>
                      <a:tint val="72000"/>
                    </a:srgbClr>
                  </a:solidFill>
                  <a:prstDash val="solid"/>
                </a:ln>
                <a:solidFill>
                  <a:srgbClr val="4F81BD">
                    <a:satMod val="280000"/>
                    <a:tint val="100000"/>
                    <a:alpha val="5700"/>
                  </a:srgbClr>
                </a:solidFill>
                <a:effectLst>
                  <a:outerShdw blurRad="25000" dist="20000" dir="16020000" algn="tl">
                    <a:srgbClr val="4F81BD">
                      <a:satMod val="200000"/>
                      <a:shade val="1000"/>
                      <a:alpha val="60000"/>
                    </a:srgbClr>
                  </a:outerShdw>
                </a:effectLst>
              </a:rPr>
              <a:t>V  Phase V Phase VI  Phase VII</a:t>
            </a:r>
            <a:endParaRPr lang="en-US" sz="6600" b="1" spc="100" dirty="0">
              <a:ln w="18000">
                <a:solidFill>
                  <a:srgbClr val="4F81BD">
                    <a:satMod val="200000"/>
                    <a:tint val="72000"/>
                  </a:srgbClr>
                </a:solidFill>
                <a:prstDash val="solid"/>
              </a:ln>
              <a:solidFill>
                <a:srgbClr val="4F81BD">
                  <a:satMod val="280000"/>
                  <a:tint val="100000"/>
                  <a:alpha val="5700"/>
                </a:srgbClr>
              </a:solidFill>
              <a:effectLst>
                <a:outerShdw blurRad="25000" dist="20000" dir="16020000" algn="tl">
                  <a:srgbClr val="4F81BD">
                    <a:satMod val="200000"/>
                    <a:shade val="1000"/>
                    <a:alpha val="60000"/>
                  </a:srgbClr>
                </a:outerShdw>
              </a:effectLst>
            </a:endParaRPr>
          </a:p>
        </p:txBody>
      </p:sp>
      <p:sp>
        <p:nvSpPr>
          <p:cNvPr id="25" name="Rectangle 24"/>
          <p:cNvSpPr/>
          <p:nvPr/>
        </p:nvSpPr>
        <p:spPr>
          <a:xfrm rot="10800000" flipV="1">
            <a:off x="1642350" y="2328385"/>
            <a:ext cx="361544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31550" cmpd="sng">
                  <a:gradFill>
                    <a:gsLst>
                      <a:gs pos="25000">
                        <a:srgbClr val="4F81BD">
                          <a:shade val="25000"/>
                          <a:satMod val="190000"/>
                        </a:srgbClr>
                      </a:gs>
                      <a:gs pos="80000">
                        <a:srgbClr val="4F81BD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Indian Community</a:t>
            </a:r>
            <a:endParaRPr lang="en-US" sz="3600" b="1" dirty="0">
              <a:ln w="31550" cmpd="sng">
                <a:gradFill>
                  <a:gsLst>
                    <a:gs pos="25000">
                      <a:srgbClr val="4F81BD">
                        <a:shade val="25000"/>
                        <a:satMod val="190000"/>
                      </a:srgbClr>
                    </a:gs>
                    <a:gs pos="80000">
                      <a:srgbClr val="4F81BD">
                        <a:tint val="75000"/>
                        <a:satMod val="190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8" name="Oval 27"/>
          <p:cNvSpPr/>
          <p:nvPr/>
        </p:nvSpPr>
        <p:spPr>
          <a:xfrm>
            <a:off x="1642351" y="1999564"/>
            <a:ext cx="4225049" cy="219143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3352801" y="3429000"/>
            <a:ext cx="4190999" cy="2133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419600" y="4035019"/>
            <a:ext cx="274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n w="31550" cmpd="sng">
                  <a:gradFill>
                    <a:gsLst>
                      <a:gs pos="25000">
                        <a:srgbClr val="4F81BD">
                          <a:shade val="25000"/>
                          <a:satMod val="190000"/>
                        </a:srgbClr>
                      </a:gs>
                      <a:gs pos="80000">
                        <a:srgbClr val="4F81BD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Research Community</a:t>
            </a:r>
            <a:endParaRPr lang="en-US" sz="3600" b="1" dirty="0">
              <a:ln w="31550" cmpd="sng">
                <a:gradFill>
                  <a:gsLst>
                    <a:gs pos="25000">
                      <a:srgbClr val="4F81BD">
                        <a:shade val="25000"/>
                        <a:satMod val="190000"/>
                      </a:srgbClr>
                    </a:gs>
                    <a:gs pos="80000">
                      <a:srgbClr val="4F81BD">
                        <a:tint val="75000"/>
                        <a:satMod val="190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8" name="Picture 4" descr="C:\Users\tracy.kieffer.pln\AppData\Local\Microsoft\Windows\Temporary Internet Files\Content.IE5\UKU02D28\arrow-158377_64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1632">
            <a:off x="4654245" y="2511824"/>
            <a:ext cx="2202405" cy="1104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tracy.kieffer.pln\AppData\Local\Microsoft\Windows\Temporary Internet Files\Content.IE5\UKU02D28\arrow-158377_64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277600">
            <a:off x="2467648" y="3778008"/>
            <a:ext cx="2350404" cy="1017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2329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Arrow 8"/>
          <p:cNvSpPr/>
          <p:nvPr/>
        </p:nvSpPr>
        <p:spPr>
          <a:xfrm>
            <a:off x="3200400" y="2286000"/>
            <a:ext cx="2819400" cy="571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mtClean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457201"/>
            <a:ext cx="8077200" cy="1371599"/>
          </a:xfrm>
        </p:spPr>
        <p:txBody>
          <a:bodyPr>
            <a:noAutofit/>
          </a:bodyPr>
          <a:lstStyle/>
          <a:p>
            <a:r>
              <a:rPr lang="en-US" sz="3200" dirty="0" smtClean="0"/>
              <a:t>The Academic Model:</a:t>
            </a:r>
            <a:br>
              <a:rPr lang="en-US" sz="3200" dirty="0" smtClean="0"/>
            </a:br>
            <a:r>
              <a:rPr lang="en-US" sz="3200" dirty="0" smtClean="0"/>
              <a:t>All Control in Research Community, None in Indian Community</a:t>
            </a:r>
            <a:endParaRPr lang="en-US" sz="3200" dirty="0"/>
          </a:p>
        </p:txBody>
      </p:sp>
      <p:sp>
        <p:nvSpPr>
          <p:cNvPr id="4" name="Isosceles Triangle 3"/>
          <p:cNvSpPr/>
          <p:nvPr/>
        </p:nvSpPr>
        <p:spPr>
          <a:xfrm rot="10800000">
            <a:off x="1676400" y="1828800"/>
            <a:ext cx="5867400" cy="26670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mtClean="0">
              <a:solidFill>
                <a:prstClr val="white"/>
              </a:solidFill>
            </a:endParaRPr>
          </a:p>
        </p:txBody>
      </p:sp>
      <p:sp>
        <p:nvSpPr>
          <p:cNvPr id="5" name="Flowchart: Connector 4"/>
          <p:cNvSpPr/>
          <p:nvPr/>
        </p:nvSpPr>
        <p:spPr>
          <a:xfrm>
            <a:off x="1676399" y="2057400"/>
            <a:ext cx="1828801" cy="1600200"/>
          </a:xfrm>
          <a:prstGeom prst="flowChartConnector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x̌smr̓imstn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 Colville Research Center </a:t>
            </a:r>
          </a:p>
        </p:txBody>
      </p:sp>
      <p:sp>
        <p:nvSpPr>
          <p:cNvPr id="6" name="Flowchart: Connector 5"/>
          <p:cNvSpPr/>
          <p:nvPr/>
        </p:nvSpPr>
        <p:spPr>
          <a:xfrm>
            <a:off x="5701143" y="2033155"/>
            <a:ext cx="1828801" cy="1600200"/>
          </a:xfrm>
          <a:prstGeom prst="flowChartConnector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Research</a:t>
            </a:r>
          </a:p>
          <a:p>
            <a:pPr algn="ctr"/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Community</a:t>
            </a:r>
          </a:p>
        </p:txBody>
      </p:sp>
      <p:sp>
        <p:nvSpPr>
          <p:cNvPr id="10" name="Curved Left Arrow 9"/>
          <p:cNvSpPr/>
          <p:nvPr/>
        </p:nvSpPr>
        <p:spPr>
          <a:xfrm rot="10604533">
            <a:off x="3276600" y="2286000"/>
            <a:ext cx="2590800" cy="1219200"/>
          </a:xfrm>
          <a:prstGeom prst="curvedLef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mtClean="0">
              <a:solidFill>
                <a:prstClr val="black"/>
              </a:solidFill>
            </a:endParaRPr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82173472"/>
              </p:ext>
            </p:extLst>
          </p:nvPr>
        </p:nvGraphicFramePr>
        <p:xfrm>
          <a:off x="914400" y="3881459"/>
          <a:ext cx="7391400" cy="160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85800" y="5334000"/>
            <a:ext cx="1371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</a:rPr>
              <a:t>Problem Identified by academic community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057400" y="5323260"/>
            <a:ext cx="12192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</a:rPr>
              <a:t>Research Community  Recruited by </a:t>
            </a:r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</a:rPr>
              <a:t>academic community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200400" y="5334000"/>
            <a:ext cx="1524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</a:rPr>
              <a:t>Data Collected from Indian Subjects by academic community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572000" y="53340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2">
                    <a:lumMod val="50000"/>
                  </a:schemeClr>
                </a:solidFill>
              </a:rPr>
              <a:t>Data Analyzed by academic community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019800" y="5323260"/>
            <a:ext cx="1219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</a:rPr>
              <a:t>Data Published and Presented  by academic community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391400" y="5334000"/>
            <a:ext cx="12192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</a:rPr>
              <a:t>Resources brought in by academic community</a:t>
            </a:r>
          </a:p>
          <a:p>
            <a:pPr algn="ctr"/>
            <a:endParaRPr lang="en-US" sz="1400" dirty="0" smtClean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36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Arrow 8"/>
          <p:cNvSpPr/>
          <p:nvPr/>
        </p:nvSpPr>
        <p:spPr>
          <a:xfrm>
            <a:off x="3200400" y="2286000"/>
            <a:ext cx="2819400" cy="571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457201"/>
            <a:ext cx="8077200" cy="1142999"/>
          </a:xfrm>
        </p:spPr>
        <p:txBody>
          <a:bodyPr>
            <a:noAutofit/>
          </a:bodyPr>
          <a:lstStyle/>
          <a:p>
            <a:r>
              <a:rPr lang="en-US" sz="2800" dirty="0" smtClean="0"/>
              <a:t>The Tribal  Model:</a:t>
            </a:r>
            <a:br>
              <a:rPr lang="en-US" sz="2800" dirty="0" smtClean="0"/>
            </a:br>
            <a:r>
              <a:rPr lang="en-US" sz="2800" dirty="0" smtClean="0"/>
              <a:t>All Control in  Indian Country</a:t>
            </a:r>
            <a:endParaRPr lang="en-US" sz="2800" dirty="0"/>
          </a:p>
        </p:txBody>
      </p:sp>
      <p:sp>
        <p:nvSpPr>
          <p:cNvPr id="4" name="Isosceles Triangle 3"/>
          <p:cNvSpPr/>
          <p:nvPr/>
        </p:nvSpPr>
        <p:spPr>
          <a:xfrm rot="10800000">
            <a:off x="1676400" y="1828800"/>
            <a:ext cx="5867400" cy="2667000"/>
          </a:xfrm>
          <a:prstGeom prst="triangl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lowchart: Connector 4"/>
          <p:cNvSpPr/>
          <p:nvPr/>
        </p:nvSpPr>
        <p:spPr>
          <a:xfrm>
            <a:off x="1676399" y="2057400"/>
            <a:ext cx="1828801" cy="1600200"/>
          </a:xfrm>
          <a:prstGeom prst="flowChartConnector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1F497D"/>
                </a:solidFill>
              </a:rPr>
              <a:t>Tribal Research Center </a:t>
            </a:r>
            <a:endParaRPr lang="en-US" sz="1600" dirty="0">
              <a:solidFill>
                <a:srgbClr val="1F497D"/>
              </a:solidFill>
            </a:endParaRPr>
          </a:p>
        </p:txBody>
      </p:sp>
      <p:sp>
        <p:nvSpPr>
          <p:cNvPr id="6" name="Flowchart: Connector 5"/>
          <p:cNvSpPr/>
          <p:nvPr/>
        </p:nvSpPr>
        <p:spPr>
          <a:xfrm>
            <a:off x="5701143" y="2033155"/>
            <a:ext cx="1828801" cy="1600200"/>
          </a:xfrm>
          <a:prstGeom prst="flowChartConnector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4F81BD">
                    <a:lumMod val="75000"/>
                  </a:srgbClr>
                </a:solidFill>
              </a:rPr>
              <a:t>Research</a:t>
            </a:r>
          </a:p>
          <a:p>
            <a:pPr algn="ctr"/>
            <a:r>
              <a:rPr lang="en-US" sz="1600" dirty="0" smtClean="0">
                <a:solidFill>
                  <a:srgbClr val="4F81BD">
                    <a:lumMod val="75000"/>
                  </a:srgbClr>
                </a:solidFill>
              </a:rPr>
              <a:t>Community</a:t>
            </a:r>
            <a:endParaRPr lang="en-US" sz="1600" dirty="0">
              <a:solidFill>
                <a:srgbClr val="4F81BD">
                  <a:lumMod val="75000"/>
                </a:srgbClr>
              </a:solidFill>
            </a:endParaRPr>
          </a:p>
        </p:txBody>
      </p:sp>
      <p:sp>
        <p:nvSpPr>
          <p:cNvPr id="10" name="Curved Left Arrow 9"/>
          <p:cNvSpPr/>
          <p:nvPr/>
        </p:nvSpPr>
        <p:spPr>
          <a:xfrm>
            <a:off x="3276600" y="2286000"/>
            <a:ext cx="2590800" cy="1219200"/>
          </a:xfrm>
          <a:prstGeom prst="curvedLef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3577594883"/>
              </p:ext>
            </p:extLst>
          </p:nvPr>
        </p:nvGraphicFramePr>
        <p:xfrm>
          <a:off x="914400" y="3881459"/>
          <a:ext cx="7391400" cy="160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85800" y="5334000"/>
            <a:ext cx="1371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Problem Identified by Tribe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2057400" y="5323260"/>
            <a:ext cx="1219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Research Community  Recruited by Tribe</a:t>
            </a:r>
            <a:endParaRPr lang="en-US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3200400" y="5334000"/>
            <a:ext cx="152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Data Collected from Indian Subjects by Tribe</a:t>
            </a:r>
            <a:endParaRPr lang="en-US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4572000" y="5334000"/>
            <a:ext cx="1295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Data Analyzed by Tribe</a:t>
            </a:r>
            <a:endParaRPr lang="en-US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6019800" y="5323260"/>
            <a:ext cx="12192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Data Published and Presented  by Tribe</a:t>
            </a:r>
            <a:endParaRPr lang="en-US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7391400" y="5334000"/>
            <a:ext cx="1219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Resources brought in by Tribe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683089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dirty="0" err="1" smtClean="0"/>
              <a:t>x̌smr̓imstn</a:t>
            </a:r>
            <a:r>
              <a:rPr lang="en-US" dirty="0" smtClean="0"/>
              <a:t> : How are we Implementing Tribal Research?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Admin Core: Building capacity for future research </a:t>
            </a:r>
          </a:p>
          <a:p>
            <a:pPr>
              <a:defRPr/>
            </a:pPr>
            <a:r>
              <a:rPr lang="en-US" dirty="0" smtClean="0"/>
              <a:t>Capacity Building Core: Building capacity for programs to mine their own data</a:t>
            </a:r>
          </a:p>
          <a:p>
            <a:pPr>
              <a:defRPr/>
            </a:pPr>
            <a:r>
              <a:rPr lang="en-US" dirty="0" smtClean="0"/>
              <a:t>Research </a:t>
            </a:r>
          </a:p>
          <a:p>
            <a:pPr lvl="1">
              <a:defRPr/>
            </a:pPr>
            <a:r>
              <a:rPr lang="en-US" dirty="0" smtClean="0"/>
              <a:t>Pilot Project: </a:t>
            </a:r>
          </a:p>
          <a:p>
            <a:pPr lvl="1">
              <a:defRPr/>
            </a:pPr>
            <a:r>
              <a:rPr lang="en-US" dirty="0" smtClean="0"/>
              <a:t>Men’s Diabetes Study: two tribal members hired to work on project</a:t>
            </a:r>
          </a:p>
        </p:txBody>
      </p:sp>
    </p:spTree>
    <p:extLst>
      <p:ext uri="{BB962C8B-B14F-4D97-AF65-F5344CB8AC3E}">
        <p14:creationId xmlns:p14="http://schemas.microsoft.com/office/powerpoint/2010/main" val="8178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Administrative Core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Facilitating Research by building into the administration </a:t>
            </a:r>
          </a:p>
          <a:p>
            <a:pPr marL="0" indent="0">
              <a:buNone/>
            </a:pPr>
            <a:r>
              <a:rPr lang="en-US" sz="2400" dirty="0" smtClean="0"/>
              <a:t>processes that will continue to support research activities     for the tribe.</a:t>
            </a:r>
          </a:p>
          <a:p>
            <a:pPr marL="0" indent="0">
              <a:buNone/>
            </a:pPr>
            <a:r>
              <a:rPr lang="en-US" sz="2400" dirty="0" smtClean="0"/>
              <a:t>	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1026" name="Picture 2" descr="C:\Users\tracy.kieffer.pln\AppData\Local\Microsoft\Windows\Temporary Internet Files\Content.IE5\6OO2QCOG\admirable_design_engrenage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505200"/>
            <a:ext cx="48006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5194215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3699</TotalTime>
  <Words>693</Words>
  <Application>Microsoft Office PowerPoint</Application>
  <PresentationFormat>On-screen Show (4:3)</PresentationFormat>
  <Paragraphs>147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Office Theme</vt:lpstr>
      <vt:lpstr>Flow</vt:lpstr>
      <vt:lpstr>THE TRIBAL RESEARCH MODEL: CAPTURING THE HELICOPTER</vt:lpstr>
      <vt:lpstr>PowerPoint Presentation</vt:lpstr>
      <vt:lpstr>PowerPoint Presentation</vt:lpstr>
      <vt:lpstr>NARCH Mission: Capture the Helicopter</vt:lpstr>
      <vt:lpstr>The Community Empowerment Model: Tom Ball, Alison Ball, Phil Fisher</vt:lpstr>
      <vt:lpstr>The Academic Model: All Control in Research Community, None in Indian Community</vt:lpstr>
      <vt:lpstr>The Tribal  Model: All Control in  Indian Country</vt:lpstr>
      <vt:lpstr>x̌smr̓imstn : How are we Implementing Tribal Research?</vt:lpstr>
      <vt:lpstr>Administrative Core</vt:lpstr>
      <vt:lpstr> continued…..</vt:lpstr>
      <vt:lpstr>Continued…</vt:lpstr>
      <vt:lpstr>Administrative Core continues..</vt:lpstr>
      <vt:lpstr>Capacity Core  </vt:lpstr>
      <vt:lpstr>Why Collect Data?</vt:lpstr>
      <vt:lpstr>    How are we doing it?</vt:lpstr>
      <vt:lpstr>Shifting the Research Paradigm</vt:lpstr>
      <vt:lpstr>Building Your Own</vt:lpstr>
      <vt:lpstr>Building Your Own Cont.</vt:lpstr>
      <vt:lpstr> Cont...</vt:lpstr>
      <vt:lpstr>Negative Perception of Research</vt:lpstr>
      <vt:lpstr>PowerPoint Presentation</vt:lpstr>
      <vt:lpstr>The NARCH Mission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TRIBAL RESEARCH MODEL: CAPTURING THE HELICOPTER</dc:title>
  <dc:creator>Thomas Ball</dc:creator>
  <cp:lastModifiedBy>Lisa Griggs</cp:lastModifiedBy>
  <cp:revision>52</cp:revision>
  <cp:lastPrinted>2016-04-14T16:11:42Z</cp:lastPrinted>
  <dcterms:created xsi:type="dcterms:W3CDTF">2016-02-16T19:06:15Z</dcterms:created>
  <dcterms:modified xsi:type="dcterms:W3CDTF">2016-08-05T12:35:45Z</dcterms:modified>
</cp:coreProperties>
</file>