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8" r:id="rId3"/>
    <p:sldId id="276" r:id="rId4"/>
    <p:sldId id="257" r:id="rId5"/>
    <p:sldId id="270" r:id="rId6"/>
    <p:sldId id="272" r:id="rId7"/>
    <p:sldId id="288" r:id="rId8"/>
    <p:sldId id="289" r:id="rId9"/>
    <p:sldId id="279" r:id="rId10"/>
    <p:sldId id="280" r:id="rId11"/>
    <p:sldId id="282" r:id="rId12"/>
    <p:sldId id="283" r:id="rId13"/>
    <p:sldId id="284" r:id="rId14"/>
    <p:sldId id="285" r:id="rId15"/>
    <p:sldId id="286" r:id="rId16"/>
    <p:sldId id="287" r:id="rId17"/>
    <p:sldId id="281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4639" autoAdjust="0"/>
  </p:normalViewPr>
  <p:slideViewPr>
    <p:cSldViewPr snapToGrid="0">
      <p:cViewPr varScale="1">
        <p:scale>
          <a:sx n="67" d="100"/>
          <a:sy n="67" d="100"/>
        </p:scale>
        <p:origin x="129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-3846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858361151237016E-2"/>
          <c:y val="1.9971165564774157E-2"/>
          <c:w val="0.70363157972134205"/>
          <c:h val="0.89001035935885042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 Black" panose="020B0A04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Sheet1!$F$33:$F$37</c:f>
              <c:strCache>
                <c:ptCount val="5"/>
                <c:pt idx="0">
                  <c:v>Medicaid</c:v>
                </c:pt>
                <c:pt idx="1">
                  <c:v>Medicare</c:v>
                </c:pt>
                <c:pt idx="2">
                  <c:v>Commercial</c:v>
                </c:pt>
                <c:pt idx="3">
                  <c:v>Other Govt</c:v>
                </c:pt>
                <c:pt idx="4">
                  <c:v>Self-Pay</c:v>
                </c:pt>
              </c:strCache>
            </c:strRef>
          </c:cat>
          <c:val>
            <c:numRef>
              <c:f>Sheet1!$G$33:$G$37</c:f>
              <c:numCache>
                <c:formatCode>0%</c:formatCode>
                <c:ptCount val="5"/>
                <c:pt idx="0">
                  <c:v>0.33102848127455398</c:v>
                </c:pt>
                <c:pt idx="1">
                  <c:v>0.50726690471004521</c:v>
                </c:pt>
                <c:pt idx="2">
                  <c:v>0.13391734376517403</c:v>
                </c:pt>
                <c:pt idx="3">
                  <c:v>1.8142104485292104E-2</c:v>
                </c:pt>
                <c:pt idx="4">
                  <c:v>9.6451657649346788E-3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800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80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2.9026067654652009E-2"/>
                  <c:y val="-1.3747200375313231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860364215430738E-3"/>
                  <c:y val="-0.26548859102319811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Sheet1!$F$3:$F$5</c:f>
              <c:strCache>
                <c:ptCount val="3"/>
                <c:pt idx="0">
                  <c:v>Medicaid</c:v>
                </c:pt>
                <c:pt idx="1">
                  <c:v>Medicare</c:v>
                </c:pt>
                <c:pt idx="2">
                  <c:v>Commercial</c:v>
                </c:pt>
              </c:strCache>
            </c:strRef>
          </c:cat>
          <c:val>
            <c:numRef>
              <c:f>Sheet1!$G$3:$G$5</c:f>
              <c:numCache>
                <c:formatCode>0%</c:formatCode>
                <c:ptCount val="3"/>
                <c:pt idx="0">
                  <c:v>3.4706256679076335E-2</c:v>
                </c:pt>
                <c:pt idx="1">
                  <c:v>0.95804141896457118</c:v>
                </c:pt>
                <c:pt idx="2">
                  <c:v>7.2523243563524346E-3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en-US"/>
          </a:p>
        </c:txPr>
      </c:legendEntry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BA09B3-261A-4EB8-A020-4D44357F0469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AEBDCE-63A7-44A3-8A33-0CA6DF32B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7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C5C342-771E-4FAF-92C5-BEBC31F0EE11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6DA164-90C7-4B36-9C16-6D1C3F2F75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33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Text Box 58"/>
          <p:cNvSpPr txBox="1">
            <a:spLocks noChangeArrowheads="1"/>
          </p:cNvSpPr>
          <p:nvPr/>
        </p:nvSpPr>
        <p:spPr bwMode="auto">
          <a:xfrm>
            <a:off x="0" y="-12700"/>
            <a:ext cx="1371600" cy="68707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</p:txBody>
      </p:sp>
      <p:pic>
        <p:nvPicPr>
          <p:cNvPr id="35" name="Picture 59" descr="IMG_0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99" t="17999" r="32001" b="27600"/>
          <a:stretch>
            <a:fillRect/>
          </a:stretch>
        </p:blipFill>
        <p:spPr bwMode="auto">
          <a:xfrm>
            <a:off x="339725" y="228600"/>
            <a:ext cx="650875" cy="3200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0" descr="IMG_0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0" t="17999" r="57600" b="27600"/>
          <a:stretch>
            <a:fillRect/>
          </a:stretch>
        </p:blipFill>
        <p:spPr bwMode="auto">
          <a:xfrm>
            <a:off x="381000" y="3657600"/>
            <a:ext cx="6096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  <a:prstGeom prst="rect">
            <a:avLst/>
          </a:prstGeo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fld id="{B3CCCC28-09C9-44CF-9D56-4FAB59B78F43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39" name="Rectangle 5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0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6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49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9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83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77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500188" y="228600"/>
            <a:ext cx="74914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00188" y="1524000"/>
            <a:ext cx="3668712" cy="2281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21300" y="1524000"/>
            <a:ext cx="3670300" cy="22812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500188" y="3957638"/>
            <a:ext cx="3668712" cy="2281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1300" y="3957638"/>
            <a:ext cx="3670300" cy="2281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8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91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0"/>
          <p:cNvSpPr>
            <a:spLocks noGrp="1"/>
          </p:cNvSpPr>
          <p:nvPr>
            <p:ph sz="quarter" idx="12"/>
          </p:nvPr>
        </p:nvSpPr>
        <p:spPr bwMode="gray">
          <a:xfrm>
            <a:off x="411479" y="1097280"/>
            <a:ext cx="8330184" cy="4882896"/>
          </a:xfrm>
          <a:prstGeom prst="rect">
            <a:avLst/>
          </a:prstGeom>
        </p:spPr>
        <p:txBody>
          <a:bodyPr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22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L="174625" marR="0" indent="-173038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2000" b="0" i="0" u="none" strike="noStrike" kern="1200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+mn-ea"/>
                <a:cs typeface="Arial" pitchFamily="34" charset="0"/>
              </a:defRPr>
            </a:lvl2pPr>
            <a:lvl3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defRPr>
            </a:lvl3pPr>
            <a:lvl4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+mn-ea"/>
                <a:cs typeface="Arial" pitchFamily="34" charset="0"/>
              </a:defRPr>
            </a:lvl4pPr>
            <a:lvl5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+mn-ea"/>
                <a:cs typeface="Arial" pitchFamily="34" charset="0"/>
              </a:defRPr>
            </a:lvl5pPr>
            <a:lvl6pPr marR="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Font typeface="Arial" pitchFamily="34" charset="0"/>
              <a:tabLst/>
              <a:defRPr kumimoji="0" lang="en-US" sz="1800" b="0" i="0" u="none" strike="noStrike" kern="1200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0"/>
          <p:cNvSpPr>
            <a:spLocks noGrp="1"/>
          </p:cNvSpPr>
          <p:nvPr>
            <p:ph type="title"/>
          </p:nvPr>
        </p:nvSpPr>
        <p:spPr bwMode="gray">
          <a:xfrm>
            <a:off x="411480" y="274320"/>
            <a:ext cx="8330184" cy="333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83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Text Box 58"/>
          <p:cNvSpPr txBox="1">
            <a:spLocks noChangeArrowheads="1"/>
          </p:cNvSpPr>
          <p:nvPr/>
        </p:nvSpPr>
        <p:spPr bwMode="auto">
          <a:xfrm>
            <a:off x="0" y="-12700"/>
            <a:ext cx="1371600" cy="68707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</p:txBody>
      </p:sp>
      <p:pic>
        <p:nvPicPr>
          <p:cNvPr id="35" name="Picture 59" descr="IMG_0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99" t="17999" r="32001" b="27600"/>
          <a:stretch>
            <a:fillRect/>
          </a:stretch>
        </p:blipFill>
        <p:spPr bwMode="auto">
          <a:xfrm>
            <a:off x="339725" y="228600"/>
            <a:ext cx="650875" cy="3200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0" descr="IMG_0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0" t="17999" r="57600" b="27600"/>
          <a:stretch>
            <a:fillRect/>
          </a:stretch>
        </p:blipFill>
        <p:spPr bwMode="auto">
          <a:xfrm>
            <a:off x="381000" y="3657600"/>
            <a:ext cx="6096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  <a:prstGeom prst="rect">
            <a:avLst/>
          </a:prstGeo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fld id="{B3CCCC28-09C9-44CF-9D56-4FAB59B78F43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39" name="Rectangle 5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08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Text Box 58"/>
          <p:cNvSpPr txBox="1">
            <a:spLocks noChangeArrowheads="1"/>
          </p:cNvSpPr>
          <p:nvPr/>
        </p:nvSpPr>
        <p:spPr bwMode="auto">
          <a:xfrm>
            <a:off x="0" y="-12700"/>
            <a:ext cx="1371600" cy="68707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</p:txBody>
      </p:sp>
      <p:pic>
        <p:nvPicPr>
          <p:cNvPr id="35" name="Picture 59" descr="IMG_0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99" t="17999" r="32001" b="27600"/>
          <a:stretch>
            <a:fillRect/>
          </a:stretch>
        </p:blipFill>
        <p:spPr bwMode="auto">
          <a:xfrm>
            <a:off x="339725" y="228600"/>
            <a:ext cx="650875" cy="3200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0" descr="IMG_06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0" t="17999" r="57600" b="27600"/>
          <a:stretch>
            <a:fillRect/>
          </a:stretch>
        </p:blipFill>
        <p:spPr bwMode="auto">
          <a:xfrm>
            <a:off x="381000" y="3657600"/>
            <a:ext cx="6096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743200" y="5410200"/>
            <a:ext cx="6248400" cy="457200"/>
          </a:xfrm>
          <a:prstGeom prst="rect">
            <a:avLst/>
          </a:prstGeo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fld id="{B3CCCC28-09C9-44CF-9D56-4FAB59B78F43}" type="datetimeFigureOut">
              <a:rPr lang="en-US" smtClean="0"/>
              <a:t>8/10/2016</a:t>
            </a:fld>
            <a:endParaRPr lang="en-US"/>
          </a:p>
        </p:txBody>
      </p:sp>
      <p:sp>
        <p:nvSpPr>
          <p:cNvPr id="39" name="Rectangle 5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29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3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3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8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1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33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90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07FE2F-B0F5-4583-BAE8-5FE20339C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8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9525"/>
            <a:ext cx="1459149" cy="6878638"/>
            <a:chOff x="0" y="-6"/>
            <a:chExt cx="981" cy="4333"/>
          </a:xfrm>
        </p:grpSpPr>
        <p:sp>
          <p:nvSpPr>
            <p:cNvPr id="34819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0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34823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4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5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6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7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8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29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0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34833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4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defRPr/>
              </a:pPr>
              <a:endParaRPr kumimoji="1" lang="en-US" dirty="0"/>
            </a:p>
          </p:txBody>
        </p:sp>
        <p:sp>
          <p:nvSpPr>
            <p:cNvPr id="34835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6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7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8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39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40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41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42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43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44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845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3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3" name="Text Box 37"/>
          <p:cNvSpPr txBox="1">
            <a:spLocks noChangeArrowheads="1"/>
          </p:cNvSpPr>
          <p:nvPr/>
        </p:nvSpPr>
        <p:spPr bwMode="auto">
          <a:xfrm>
            <a:off x="0" y="-12700"/>
            <a:ext cx="1371600" cy="6870700"/>
          </a:xfrm>
          <a:prstGeom prst="rect">
            <a:avLst/>
          </a:prstGeom>
          <a:solidFill>
            <a:srgbClr val="800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2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1800" dirty="0" smtClean="0">
              <a:latin typeface="Arial" charset="0"/>
            </a:endParaRPr>
          </a:p>
        </p:txBody>
      </p:sp>
      <p:pic>
        <p:nvPicPr>
          <p:cNvPr id="2" name="Picture 38" descr="IMG_069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00" t="17999" r="57600" b="27600"/>
          <a:stretch>
            <a:fillRect/>
          </a:stretch>
        </p:blipFill>
        <p:spPr bwMode="auto">
          <a:xfrm>
            <a:off x="381000" y="3657600"/>
            <a:ext cx="609600" cy="289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39" descr="IMG_0699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99" t="17999" r="32001" b="27600"/>
          <a:stretch>
            <a:fillRect/>
          </a:stretch>
        </p:blipFill>
        <p:spPr bwMode="auto">
          <a:xfrm>
            <a:off x="339725" y="228600"/>
            <a:ext cx="650875" cy="3200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5" r:id="rId16"/>
    <p:sldLayoutId id="2147483676" r:id="rId1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016805" y="457720"/>
            <a:ext cx="6837049" cy="650789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Comic Sans MS" panose="030F0702030302020204" pitchFamily="66" charset="0"/>
              </a:rPr>
              <a:t>Jamestown Health Department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63761" y="1497127"/>
            <a:ext cx="6343135" cy="1161535"/>
          </a:xfrm>
        </p:spPr>
        <p:txBody>
          <a:bodyPr/>
          <a:lstStyle/>
          <a:p>
            <a:pPr algn="ctr"/>
            <a:r>
              <a:rPr lang="en-US" u="sng" dirty="0" smtClean="0">
                <a:latin typeface="Calibri" panose="020F0502020204030204" pitchFamily="34" charset="0"/>
              </a:rPr>
              <a:t>Agenda</a:t>
            </a:r>
          </a:p>
          <a:p>
            <a:pPr algn="ctr"/>
            <a:endParaRPr lang="en-US" dirty="0" smtClean="0"/>
          </a:p>
          <a:p>
            <a:pPr marL="514350" indent="-514350"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Where Are We Now?</a:t>
            </a:r>
          </a:p>
          <a:p>
            <a:pPr marL="514350" indent="-514350">
              <a:buClr>
                <a:schemeClr val="accent1"/>
              </a:buClr>
              <a:buFont typeface="+mj-lt"/>
              <a:buAutoNum type="arabicPeriod"/>
            </a:pPr>
            <a:endParaRPr lang="en-US" dirty="0">
              <a:solidFill>
                <a:srgbClr val="C00000"/>
              </a:solidFill>
            </a:endParaRPr>
          </a:p>
          <a:p>
            <a:pPr marL="514350" indent="-514350"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Where Are We Going?</a:t>
            </a:r>
          </a:p>
          <a:p>
            <a:pPr marL="514350" indent="-514350">
              <a:buClr>
                <a:schemeClr val="accent1"/>
              </a:buClr>
              <a:buFont typeface="+mj-lt"/>
              <a:buAutoNum type="arabicPeriod"/>
            </a:pPr>
            <a:endParaRPr lang="en-US" dirty="0">
              <a:solidFill>
                <a:srgbClr val="C00000"/>
              </a:solidFill>
            </a:endParaRPr>
          </a:p>
          <a:p>
            <a:pPr marL="514350" indent="-514350"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Challenges</a:t>
            </a:r>
            <a:endParaRPr lang="en-US" dirty="0">
              <a:solidFill>
                <a:srgbClr val="C00000"/>
              </a:solidFill>
            </a:endParaRP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589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1516" y="1195286"/>
            <a:ext cx="6343135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u="sng" dirty="0" smtClean="0"/>
              <a:t>Operational Goals</a:t>
            </a:r>
          </a:p>
          <a:p>
            <a:pPr>
              <a:buClr>
                <a:schemeClr val="accent1"/>
              </a:buClr>
            </a:pPr>
            <a:endParaRPr lang="en-US" sz="2400" dirty="0"/>
          </a:p>
          <a:p>
            <a:pPr marL="171450" indent="-457200">
              <a:buClr>
                <a:schemeClr val="accent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Let’s Improve the Lives of Our Patients</a:t>
            </a:r>
          </a:p>
          <a:p>
            <a:pPr marL="171450" indent="-457200">
              <a:buClr>
                <a:schemeClr val="accent1"/>
              </a:buClr>
              <a:buFont typeface="+mj-lt"/>
              <a:buAutoNum type="arabicPeriod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171450" indent="-457200">
              <a:buClr>
                <a:schemeClr val="accent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Let’s Inspire and Develop Our People</a:t>
            </a:r>
          </a:p>
          <a:p>
            <a:pPr marL="171450" indent="-457200">
              <a:buClr>
                <a:schemeClr val="accent1"/>
              </a:buClr>
              <a:buFont typeface="+mj-lt"/>
              <a:buAutoNum type="arabicPeriod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171450" indent="-457200">
              <a:buClr>
                <a:schemeClr val="accent1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Without a Margin, There is No Mission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Going?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82066" y="1195286"/>
            <a:ext cx="6906827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sz="2800" u="sng" dirty="0" smtClean="0"/>
              <a:t>Let’s Improve the Lives of Our Patients</a:t>
            </a:r>
          </a:p>
          <a:p>
            <a:pPr>
              <a:buClr>
                <a:schemeClr val="accent1"/>
              </a:buClr>
            </a:pPr>
            <a:endParaRPr lang="en-US" sz="2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Create Culture of Patient Centered Care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Healthy Hearts Initiative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Improve Patient Experience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QA/Compliance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Going?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9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82066" y="1195286"/>
            <a:ext cx="6906827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sz="2800" u="sng" dirty="0" smtClean="0"/>
              <a:t>Let’s Inspire and Develop Our People</a:t>
            </a:r>
          </a:p>
          <a:p>
            <a:pPr>
              <a:buClr>
                <a:schemeClr val="accent1"/>
              </a:buClr>
            </a:pPr>
            <a:endParaRPr lang="en-US" sz="2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FLIP – Frontline Leadership Initiative Program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Give a WOW Program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Create Happy and Dedicated Staff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Going?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9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82066" y="1195286"/>
            <a:ext cx="6906827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sz="2800" u="sng" dirty="0" smtClean="0"/>
              <a:t>Without a Margin, There is No Mission</a:t>
            </a:r>
          </a:p>
          <a:p>
            <a:pPr>
              <a:buClr>
                <a:schemeClr val="accent1"/>
              </a:buClr>
            </a:pPr>
            <a:endParaRPr lang="en-US" sz="2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Communicate Goals and Targets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Develop Lean Processes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Increase and Protect Revenue Streams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Going?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882066" y="1195286"/>
            <a:ext cx="6906827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sz="2800" u="sng" dirty="0" smtClean="0"/>
              <a:t>Tribal Wellness Program</a:t>
            </a:r>
          </a:p>
          <a:p>
            <a:pPr>
              <a:buClr>
                <a:schemeClr val="accent1"/>
              </a:buClr>
            </a:pPr>
            <a:endParaRPr lang="en-US" sz="2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New Diabetes Program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8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New Community Health Re-design 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8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Better Communication of Programs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8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Collaboration of Services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Going?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3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916356" y="840956"/>
            <a:ext cx="6906827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>
              <a:buClr>
                <a:schemeClr val="accent1"/>
              </a:buClr>
            </a:pPr>
            <a:r>
              <a:rPr lang="en-US" sz="2800" u="sng" dirty="0" smtClean="0"/>
              <a:t>Government and Policy</a:t>
            </a:r>
          </a:p>
          <a:p>
            <a:pPr>
              <a:buClr>
                <a:schemeClr val="accent1"/>
              </a:buClr>
            </a:pPr>
            <a:endParaRPr lang="en-US" sz="2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Active Participation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Northwest Portland Area Indian Health Board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American Indian Health Commission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Olympic Community of Health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Self-Governance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en-US" sz="11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Policy Tracking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Medicaid 1115 Waiver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BHO Waiver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Legal Utilization of Health Net Profit</a:t>
            </a:r>
          </a:p>
          <a:p>
            <a:pPr lvl="2"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en-US" sz="20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Going?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43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016805" y="457720"/>
            <a:ext cx="6837049" cy="650789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Comic Sans MS" panose="030F0702030302020204" pitchFamily="66" charset="0"/>
              </a:rPr>
              <a:t>Jamestown Health Department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63761" y="1497127"/>
            <a:ext cx="6343135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 marL="514350" indent="-514350">
              <a:buClr>
                <a:schemeClr val="accent1"/>
              </a:buClr>
              <a:buFont typeface="+mj-lt"/>
              <a:buAutoNum type="arabicPeriod" startAt="3"/>
            </a:pPr>
            <a:r>
              <a:rPr lang="en-US" dirty="0" smtClean="0">
                <a:solidFill>
                  <a:srgbClr val="C00000"/>
                </a:solidFill>
              </a:rPr>
              <a:t>Challenges</a:t>
            </a:r>
          </a:p>
          <a:p>
            <a:pPr>
              <a:buClr>
                <a:schemeClr val="accent1"/>
              </a:buClr>
            </a:pPr>
            <a:endParaRPr lang="en-US" sz="2400" dirty="0">
              <a:solidFill>
                <a:srgbClr val="C00000"/>
              </a:solidFill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Population Health Management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rgbClr val="C00000"/>
              </a:solidFill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</a:rPr>
              <a:t>Value-Based Reimbursement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</a:rPr>
              <a:t>How Does a Tribal Health System Fit into Evolving National/State Plans</a:t>
            </a:r>
          </a:p>
        </p:txBody>
      </p:sp>
    </p:spTree>
    <p:extLst>
      <p:ext uri="{BB962C8B-B14F-4D97-AF65-F5344CB8AC3E}">
        <p14:creationId xmlns:p14="http://schemas.microsoft.com/office/powerpoint/2010/main" val="23019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910" y="1157635"/>
            <a:ext cx="7342881" cy="361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48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016805" y="1079157"/>
            <a:ext cx="6837049" cy="650789"/>
          </a:xfrm>
        </p:spPr>
        <p:txBody>
          <a:bodyPr/>
          <a:lstStyle/>
          <a:p>
            <a:pPr algn="ctr"/>
            <a:r>
              <a:rPr lang="en-US" sz="3600" b="1" dirty="0" smtClean="0"/>
              <a:t>Jamestown Family Health Clinic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141838" y="1869989"/>
            <a:ext cx="6343135" cy="1161535"/>
          </a:xfrm>
        </p:spPr>
        <p:txBody>
          <a:bodyPr/>
          <a:lstStyle/>
          <a:p>
            <a:pPr algn="ctr"/>
            <a:r>
              <a:rPr lang="en-US" dirty="0" smtClean="0"/>
              <a:t>OVERVIEW</a:t>
            </a:r>
          </a:p>
          <a:p>
            <a:pPr algn="ctr"/>
            <a:r>
              <a:rPr lang="en-US" dirty="0" smtClean="0"/>
              <a:t>(</a:t>
            </a:r>
            <a:r>
              <a:rPr lang="en-US" dirty="0"/>
              <a:t>October 2015 to June 2016)</a:t>
            </a:r>
          </a:p>
          <a:p>
            <a:pPr algn="ctr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04303" y="3377514"/>
            <a:ext cx="56841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Patients in </a:t>
            </a:r>
            <a:r>
              <a:rPr lang="en-US" sz="2400" dirty="0"/>
              <a:t>Epic:  </a:t>
            </a:r>
            <a:r>
              <a:rPr lang="en-US" sz="2400" dirty="0" smtClean="0"/>
              <a:t>12,000+</a:t>
            </a:r>
          </a:p>
          <a:p>
            <a:r>
              <a:rPr lang="en-US" sz="2400" dirty="0" smtClean="0"/>
              <a:t>Individual Patients Seen YTD: 10,188</a:t>
            </a:r>
          </a:p>
          <a:p>
            <a:r>
              <a:rPr lang="en-US" sz="2400" dirty="0" smtClean="0"/>
              <a:t>Total </a:t>
            </a:r>
            <a:r>
              <a:rPr lang="en-US" sz="2400" dirty="0"/>
              <a:t>Visits: 	</a:t>
            </a:r>
            <a:r>
              <a:rPr lang="en-US" sz="2400" dirty="0" smtClean="0"/>
              <a:t>   37,009</a:t>
            </a:r>
            <a:endParaRPr lang="en-US" sz="2400" dirty="0"/>
          </a:p>
          <a:p>
            <a:r>
              <a:rPr lang="en-US" sz="2400" dirty="0" smtClean="0"/>
              <a:t>Providers</a:t>
            </a:r>
            <a:r>
              <a:rPr lang="en-US" sz="2400" dirty="0" smtClean="0"/>
              <a:t>:</a:t>
            </a:r>
          </a:p>
          <a:p>
            <a:r>
              <a:rPr lang="en-US" dirty="0"/>
              <a:t>	</a:t>
            </a:r>
            <a:r>
              <a:rPr lang="en-US" sz="2000" dirty="0" smtClean="0"/>
              <a:t>MD/DO: 12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ARNP:     9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PA-C:       5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Counselor:   </a:t>
            </a:r>
            <a:r>
              <a:rPr lang="en-US" sz="2000" dirty="0" smtClean="0"/>
              <a:t>3</a:t>
            </a:r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Pharmacist:  </a:t>
            </a:r>
            <a:r>
              <a:rPr lang="en-US" sz="2000" dirty="0" smtClean="0"/>
              <a:t>1</a:t>
            </a:r>
            <a:endParaRPr lang="en-US" sz="2000" dirty="0" smtClean="0"/>
          </a:p>
          <a:p>
            <a:r>
              <a:rPr lang="en-US" sz="2400" dirty="0"/>
              <a:t>	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Now?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36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559" y="965473"/>
            <a:ext cx="7072184" cy="770084"/>
          </a:xfrm>
        </p:spPr>
        <p:txBody>
          <a:bodyPr wrap="square">
            <a:spAutoFit/>
          </a:bodyPr>
          <a:lstStyle/>
          <a:p>
            <a:r>
              <a:rPr lang="en-US" dirty="0" smtClean="0"/>
              <a:t>Population Demographics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371730"/>
              </p:ext>
            </p:extLst>
          </p:nvPr>
        </p:nvGraphicFramePr>
        <p:xfrm>
          <a:off x="2033528" y="2343705"/>
          <a:ext cx="2730500" cy="2066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0900"/>
                <a:gridCol w="609600"/>
              </a:tblGrid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Payor Mix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Commercial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</a:rPr>
                        <a:t>Medicaid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Medicaid HMO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Medicare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Medicare HMO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Other Govt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Self-pay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296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Worker's Comp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989785"/>
              </p:ext>
            </p:extLst>
          </p:nvPr>
        </p:nvGraphicFramePr>
        <p:xfrm>
          <a:off x="5011728" y="2355781"/>
          <a:ext cx="3492500" cy="3516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100"/>
                <a:gridCol w="609600"/>
                <a:gridCol w="609600"/>
                <a:gridCol w="609600"/>
                <a:gridCol w="609600"/>
              </a:tblGrid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</a:rPr>
                        <a:t>Age Sex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F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0-12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13-17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81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18-29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583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415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998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30-39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652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442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1094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40-49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785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525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1310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50-59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1360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916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2276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15%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60-69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2308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1561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3869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26%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70-79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1805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1478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3283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22%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80-89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847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709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1556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10%</a:t>
                      </a:r>
                      <a:endParaRPr lang="en-US" sz="1600" b="0" i="1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 90-99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273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456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571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100+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8690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6317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15007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381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58%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42%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Now?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14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73711" y="943729"/>
            <a:ext cx="77724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 panose="020B0A04020102020204" pitchFamily="34" charset="0"/>
              </a:rPr>
              <a:t>Revenue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64683" y="1901355"/>
            <a:ext cx="7323437" cy="4723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charset="0"/>
              <a:buChar char="•"/>
            </a:pPr>
            <a:r>
              <a:rPr lang="en-US" sz="5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Payer Mix: significant increase in Medicaid revenue</a:t>
            </a:r>
          </a:p>
          <a:p>
            <a:pPr marL="742950" lvl="1" indent="-285750" algn="l">
              <a:buFont typeface="Arial" charset="0"/>
              <a:buChar char="•"/>
            </a:pP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have about 34% Medicaid; increased by 10%.</a:t>
            </a:r>
          </a:p>
          <a:p>
            <a:pPr marL="742950" lvl="1" indent="-285750" algn="l">
              <a:buFont typeface="Arial" charset="0"/>
              <a:buChar char="•"/>
            </a:pP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to New Medicaid (Apple Health) and Medicare Patients</a:t>
            </a:r>
          </a:p>
          <a:p>
            <a:pPr marL="285750" indent="-285750" algn="l">
              <a:buFont typeface="Arial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 and Medicaid Encounter Rates </a:t>
            </a:r>
          </a:p>
          <a:p>
            <a:pPr marL="0" lvl="1" algn="l"/>
            <a:r>
              <a:rPr lang="en-US" sz="5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Medicaid: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$360</a:t>
            </a:r>
          </a:p>
          <a:p>
            <a:pPr algn="l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Medicare: PPS Rate</a:t>
            </a:r>
          </a:p>
          <a:p>
            <a:pPr marL="1200150" lvl="2" indent="-285750" algn="l">
              <a:buFont typeface="Arial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$160.60 EP  </a:t>
            </a:r>
          </a:p>
          <a:p>
            <a:pPr marL="1200150" lvl="2" indent="-285750" algn="l">
              <a:buFont typeface="Arial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$214.46 NP/AWV/W2M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charset="0"/>
              <a:buChar char="•"/>
            </a:pPr>
            <a:endParaRPr lang="en-US" sz="5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charset="0"/>
              <a:buChar char="•"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buFont typeface="Arial" charset="0"/>
              <a:buChar char="•"/>
            </a:pP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Now?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3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2901" y="1232772"/>
            <a:ext cx="7772400" cy="7766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Revenue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ysClr val="windowText" lastClr="000000"/>
                </a:solidFill>
                <a:latin typeface="Calibri"/>
              </a:rPr>
              <a:t>Family Medicine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86828"/>
              </p:ext>
            </p:extLst>
          </p:nvPr>
        </p:nvGraphicFramePr>
        <p:xfrm>
          <a:off x="1758223" y="2036123"/>
          <a:ext cx="7072184" cy="5076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Now?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17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76268" y="1223895"/>
            <a:ext cx="7772400" cy="7766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Revenue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smtClean="0">
                <a:solidFill>
                  <a:sysClr val="windowText" lastClr="000000"/>
                </a:solidFill>
                <a:latin typeface="Calibri"/>
              </a:rPr>
              <a:t>Healthy Aging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362617"/>
              </p:ext>
            </p:extLst>
          </p:nvPr>
        </p:nvGraphicFramePr>
        <p:xfrm>
          <a:off x="1437141" y="2217544"/>
          <a:ext cx="7180201" cy="4876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Now?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3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25930" y="984169"/>
            <a:ext cx="7258050" cy="4342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solidFill>
                  <a:sysClr val="windowText" lastClr="000000"/>
                </a:solidFill>
                <a:latin typeface="Calibri"/>
              </a:rPr>
              <a:t>Dental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ysClr val="windowText" lastClr="000000"/>
                </a:solidFill>
                <a:latin typeface="Calibri"/>
              </a:rPr>
              <a:t>Received 300K Dental Foundation of Washington grant</a:t>
            </a:r>
          </a:p>
          <a:p>
            <a:pPr lvl="1">
              <a:defRPr/>
            </a:pPr>
            <a:endParaRPr lang="en-US" sz="3600" dirty="0" smtClean="0">
              <a:solidFill>
                <a:sysClr val="windowText" lastClr="000000"/>
              </a:solidFill>
              <a:latin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Added 4 new dental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operatories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lvl="1"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600" dirty="0" smtClean="0">
                <a:solidFill>
                  <a:sysClr val="windowText" lastClr="000000"/>
                </a:solidFill>
                <a:latin typeface="Calibri"/>
              </a:rPr>
              <a:t>Added Pediatric Dentist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Now?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27826" y="984169"/>
            <a:ext cx="5618285" cy="5363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Tribal Wellness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YTD Home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Foot and Nail </a:t>
            </a: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Care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Respite Care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Clients</a:t>
            </a:r>
            <a:endParaRPr lang="en-US" sz="21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Respite</a:t>
            </a:r>
            <a:r>
              <a:rPr kumimoji="0" lang="en-US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Care </a:t>
            </a:r>
            <a:r>
              <a:rPr kumimoji="0" lang="en-US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Hours</a:t>
            </a:r>
            <a:endParaRPr kumimoji="0" lang="en-US" sz="2100" b="0" i="0" u="none" strike="noStrike" kern="120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100" baseline="0" dirty="0" smtClean="0">
                <a:solidFill>
                  <a:sysClr val="windowText" lastClr="000000"/>
                </a:solidFill>
                <a:latin typeface="Calibri"/>
              </a:rPr>
              <a:t>Home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Visits</a:t>
            </a:r>
            <a:endParaRPr lang="en-US" sz="21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Transports</a:t>
            </a:r>
            <a:endParaRPr lang="en-US" sz="21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Other</a:t>
            </a:r>
            <a:r>
              <a:rPr kumimoji="0" lang="en-US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Services</a:t>
            </a:r>
            <a:endParaRPr kumimoji="0" lang="en-US" sz="2100" b="0" i="0" u="none" strike="noStrike" kern="1200" cap="none" spc="0" normalizeH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100" baseline="0" dirty="0" smtClean="0">
                <a:solidFill>
                  <a:sysClr val="windowText" lastClr="000000"/>
                </a:solidFill>
                <a:latin typeface="Calibri"/>
              </a:rPr>
              <a:t>Phone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/>
              </a:rPr>
              <a:t>Calls</a:t>
            </a:r>
            <a:endParaRPr lang="en-US" sz="2100" dirty="0" smtClean="0">
              <a:solidFill>
                <a:sysClr val="windowText" lastClr="000000"/>
              </a:solidFill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Flu</a:t>
            </a:r>
            <a:r>
              <a:rPr kumimoji="0" lang="en-US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Shot </a:t>
            </a:r>
            <a:r>
              <a:rPr kumimoji="0" lang="en-US" sz="21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Assistance</a:t>
            </a: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939162" y="0"/>
            <a:ext cx="3204838" cy="650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Where Are We Now?</a:t>
            </a:r>
            <a:endParaRPr lang="en-US" sz="2000" b="1" kern="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6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016805" y="457720"/>
            <a:ext cx="6837049" cy="650789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Comic Sans MS" panose="030F0702030302020204" pitchFamily="66" charset="0"/>
              </a:rPr>
              <a:t>Jamestown Health Department</a:t>
            </a: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63761" y="1497127"/>
            <a:ext cx="6343135" cy="1161535"/>
          </a:xfrm>
        </p:spPr>
        <p:txBody>
          <a:bodyPr/>
          <a:lstStyle/>
          <a:p>
            <a:pPr algn="ctr"/>
            <a:endParaRPr lang="en-US" u="sng" dirty="0" smtClean="0">
              <a:latin typeface="Calibri" panose="020F0502020204030204" pitchFamily="34" charset="0"/>
            </a:endParaRPr>
          </a:p>
          <a:p>
            <a:pPr marL="514350" indent="-514350">
              <a:buClr>
                <a:schemeClr val="accent1"/>
              </a:buClr>
              <a:buFont typeface="+mj-lt"/>
              <a:buAutoNum type="arabicPeriod" startAt="2"/>
            </a:pPr>
            <a:r>
              <a:rPr lang="en-US" dirty="0" smtClean="0">
                <a:solidFill>
                  <a:srgbClr val="C00000"/>
                </a:solidFill>
              </a:rPr>
              <a:t>Where Are We Going?</a:t>
            </a:r>
          </a:p>
          <a:p>
            <a:pPr>
              <a:buClr>
                <a:schemeClr val="accent1"/>
              </a:buClr>
            </a:pPr>
            <a:endParaRPr lang="en-US" sz="2400" dirty="0">
              <a:solidFill>
                <a:srgbClr val="C00000"/>
              </a:solidFill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</a:rPr>
              <a:t>Operational Goals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</a:rPr>
              <a:t>Wellness Program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C00000"/>
                </a:solidFill>
              </a:rPr>
              <a:t>Policy and Government</a:t>
            </a:r>
          </a:p>
        </p:txBody>
      </p:sp>
    </p:spTree>
    <p:extLst>
      <p:ext uri="{BB962C8B-B14F-4D97-AF65-F5344CB8AC3E}">
        <p14:creationId xmlns:p14="http://schemas.microsoft.com/office/powerpoint/2010/main" val="36390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HC">
  <a:themeElements>
    <a:clrScheme name="Custom 2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930506"/>
      </a:accent1>
      <a:accent2>
        <a:srgbClr val="E5D58A"/>
      </a:accent2>
      <a:accent3>
        <a:srgbClr val="FFFFFF"/>
      </a:accent3>
      <a:accent4>
        <a:srgbClr val="2A2A00"/>
      </a:accent4>
      <a:accent5>
        <a:srgbClr val="F0E7C4"/>
      </a:accent5>
      <a:accent6>
        <a:srgbClr val="727226"/>
      </a:accent6>
      <a:hlink>
        <a:srgbClr val="8A8A00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3444</TotalTime>
  <Words>487</Words>
  <Application>Microsoft Office PowerPoint</Application>
  <PresentationFormat>On-screen Show (4:3)</PresentationFormat>
  <Paragraphs>233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</vt:lpstr>
      <vt:lpstr>Arial Black</vt:lpstr>
      <vt:lpstr>Calibri</vt:lpstr>
      <vt:lpstr>Comic Sans MS</vt:lpstr>
      <vt:lpstr>Courier New</vt:lpstr>
      <vt:lpstr>Times New Roman</vt:lpstr>
      <vt:lpstr>Wingdings</vt:lpstr>
      <vt:lpstr>AIHC</vt:lpstr>
      <vt:lpstr>Jamestown Health Department</vt:lpstr>
      <vt:lpstr>Jamestown Family Health Clinic</vt:lpstr>
      <vt:lpstr>Population Demographics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Jamestown Health Department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Jamestown Health Department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Benefits Exchange  Activies for 2013</dc:title>
  <dc:creator>Vicki Lowe</dc:creator>
  <cp:lastModifiedBy>Brent D. Simcosky</cp:lastModifiedBy>
  <cp:revision>99</cp:revision>
  <cp:lastPrinted>2016-07-07T20:20:26Z</cp:lastPrinted>
  <dcterms:created xsi:type="dcterms:W3CDTF">2013-10-25T15:16:12Z</dcterms:created>
  <dcterms:modified xsi:type="dcterms:W3CDTF">2016-08-10T15:45:55Z</dcterms:modified>
</cp:coreProperties>
</file>