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8" r:id="rId1"/>
  </p:sldMasterIdLst>
  <p:notesMasterIdLst>
    <p:notesMasterId r:id="rId15"/>
  </p:notesMasterIdLst>
  <p:sldIdLst>
    <p:sldId id="256" r:id="rId2"/>
    <p:sldId id="299" r:id="rId3"/>
    <p:sldId id="300" r:id="rId4"/>
    <p:sldId id="296" r:id="rId5"/>
    <p:sldId id="301" r:id="rId6"/>
    <p:sldId id="263" r:id="rId7"/>
    <p:sldId id="262" r:id="rId8"/>
    <p:sldId id="302" r:id="rId9"/>
    <p:sldId id="270" r:id="rId10"/>
    <p:sldId id="271" r:id="rId11"/>
    <p:sldId id="303" r:id="rId12"/>
    <p:sldId id="272" r:id="rId13"/>
    <p:sldId id="269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15"/>
    <p:restoredTop sz="70471" autoAdjust="0"/>
  </p:normalViewPr>
  <p:slideViewPr>
    <p:cSldViewPr snapToGrid="0" snapToObjects="1" showGuides="1">
      <p:cViewPr varScale="1">
        <p:scale>
          <a:sx n="64" d="100"/>
          <a:sy n="64" d="100"/>
        </p:scale>
        <p:origin x="18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D4AC60-D94F-8B42-A3DB-6E50126BB8FA}" type="datetimeFigureOut">
              <a:rPr lang="en-US" smtClean="0"/>
              <a:t>5/24/18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A21243-5B05-264C-9C5F-A9E2C9D06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3316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Mandatory Slide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Thank you for welcoming us to the land of the Multnomah.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21243-5B05-264C-9C5F-A9E2C9D067E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713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most important takeaway: This is Indigenous evaluation. </a:t>
            </a:r>
          </a:p>
          <a:p>
            <a:pPr algn="l"/>
            <a:r>
              <a:rPr lang="en-US" sz="1200" dirty="0"/>
              <a:t>Communities tell their stories in their voice, in a way that is meaningful to them.</a:t>
            </a:r>
          </a:p>
          <a:p>
            <a:pPr algn="l"/>
            <a:r>
              <a:rPr lang="en-US" sz="1200" dirty="0"/>
              <a:t>Communities use these stories to reflect on their programs and practices to improve the health and well being of their people.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21243-5B05-264C-9C5F-A9E2C9D067E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6035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These are the UIHI staff who have contributed to the Story Map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21243-5B05-264C-9C5F-A9E2C9D067E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880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Mandatory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21243-5B05-264C-9C5F-A9E2C9D067E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6039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Mandatory Slide. All TECs partner with local Tribes and communities to improve health and well-being through culturally-competent approaches to disease control and prevention. TECs often coordinate between Tribes, the Indian Health Service, other federal agencies, state governments, and academic institutions. </a:t>
            </a:r>
          </a:p>
          <a:p>
            <a:endParaRPr lang="en-US" dirty="0"/>
          </a:p>
          <a:p>
            <a:r>
              <a:rPr lang="en-US" dirty="0"/>
              <a:t>UIHI started in 2001. UIHI is the one TEC tasked with serving urban AI/AN all over the country. 70% of AI/AN live in urban areas. The other TECS serve tribes in their specific IHS Region.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21243-5B05-264C-9C5F-A9E2C9D067E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9173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Single largest investment to date by CDC in Indian Country</a:t>
            </a:r>
          </a:p>
          <a:p>
            <a:r>
              <a:rPr lang="en-US" dirty="0"/>
              <a:t>5-year, $16 million chronic disease prevention program funded by four CDC divisions:</a:t>
            </a:r>
          </a:p>
          <a:p>
            <a:pPr marL="171450" indent="-171450">
              <a:buFontTx/>
              <a:buChar char="-"/>
            </a:pPr>
            <a:r>
              <a:rPr lang="en-US" dirty="0"/>
              <a:t>Office on Smoking and Health</a:t>
            </a:r>
          </a:p>
          <a:p>
            <a:pPr marL="171450" indent="-171450">
              <a:buFontTx/>
              <a:buChar char="-"/>
            </a:pPr>
            <a:r>
              <a:rPr lang="en-US" dirty="0"/>
              <a:t>Division of Diabetes Translation</a:t>
            </a:r>
          </a:p>
          <a:p>
            <a:pPr marL="171450" indent="-171450">
              <a:buFontTx/>
              <a:buChar char="-"/>
            </a:pPr>
            <a:r>
              <a:rPr lang="en-US" dirty="0"/>
              <a:t>Division for Heart Disease and Stroke Prevention</a:t>
            </a:r>
          </a:p>
          <a:p>
            <a:pPr marL="171450" indent="-171450">
              <a:buFontTx/>
              <a:buChar char="-"/>
            </a:pPr>
            <a:r>
              <a:rPr lang="en-US" dirty="0"/>
              <a:t>Division of Nutrition, Physical Activity, and Obesity</a:t>
            </a:r>
          </a:p>
          <a:p>
            <a:pPr marL="0" indent="0">
              <a:buFontTx/>
              <a:buNone/>
            </a:pPr>
            <a:endParaRPr lang="en-US" dirty="0"/>
          </a:p>
          <a:p>
            <a:pPr>
              <a:spcAft>
                <a:spcPts val="1200"/>
              </a:spcAft>
            </a:pPr>
            <a:r>
              <a:rPr lang="en-US" dirty="0"/>
              <a:t>This map is to show the full scale of this initiative. UIHI serves as National Evaluation Coordinating Center to:</a:t>
            </a:r>
          </a:p>
          <a:p>
            <a:pPr>
              <a:spcAft>
                <a:spcPts val="1200"/>
              </a:spcAft>
            </a:pPr>
            <a:r>
              <a:rPr lang="en-US" dirty="0"/>
              <a:t>12 tribal nations under Component 1</a:t>
            </a:r>
          </a:p>
          <a:p>
            <a:pPr>
              <a:spcAft>
                <a:spcPts val="1200"/>
              </a:spcAft>
            </a:pPr>
            <a:r>
              <a:rPr lang="en-US" dirty="0"/>
              <a:t>11 tribal organizations under Component 2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100+ additional tribal and tribal organization </a:t>
            </a:r>
            <a:r>
              <a:rPr lang="en-US" dirty="0" err="1"/>
              <a:t>subawardees</a:t>
            </a:r>
            <a:r>
              <a:rPr lang="en-US" dirty="0"/>
              <a:t> under Component 2</a:t>
            </a:r>
          </a:p>
          <a:p>
            <a:pPr marL="0" indent="0">
              <a:buFontTx/>
              <a:buNone/>
            </a:pPr>
            <a:endParaRPr lang="en-US" dirty="0"/>
          </a:p>
          <a:p>
            <a:r>
              <a:rPr lang="en-US" dirty="0"/>
              <a:t>Grantees focus on implementing policy, systems, and environmental improvements for chronic disease prevention. Overall key areas include: diabetes, physical activity, nutrition, commercial tobacco prevention, health systems strengthening, and epidemiology and surveillance. </a:t>
            </a:r>
          </a:p>
          <a:p>
            <a:pPr>
              <a:spcAft>
                <a:spcPts val="1200"/>
              </a:spcAft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21243-5B05-264C-9C5F-A9E2C9D067E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5127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Indigenous Evaluation Framework is a specific approach to evaluation in and with indigenous peoples, described in the book “Indigenous Evaluation Framework: Telling Our Story in Our Place and Time” by Joan LaFrance and Richard Nichols.  These are the four core values which drive the GHWIC evaluation.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Place: Situate programs by describing their relationship to the community and the land, including its history. What occurs in one place may not be easily transferred elsewhere</a:t>
            </a:r>
          </a:p>
          <a:p>
            <a:endParaRPr lang="en-US" dirty="0"/>
          </a:p>
          <a:p>
            <a:r>
              <a:rPr lang="en-US" dirty="0"/>
              <a:t>Gifts: Look to strengths and use a holistic approach to assessing merit or value. Acknowledge different means of expression and use multiple methods to gather a story. Respect the cultural/traditional knowledge and expertise of communities in the design &amp; implementation of an evaluation</a:t>
            </a:r>
          </a:p>
          <a:p>
            <a:endParaRPr lang="en-US" dirty="0"/>
          </a:p>
          <a:p>
            <a:r>
              <a:rPr lang="en-US" dirty="0"/>
              <a:t>Community: The community &amp; family are central and must be engaged when planning and implementing an evaluation. Make processes transparent and understand that programs may focus on restoring community health and well-being in addition to individual achievement</a:t>
            </a:r>
          </a:p>
          <a:p>
            <a:endParaRPr lang="en-US" dirty="0"/>
          </a:p>
          <a:p>
            <a:r>
              <a:rPr lang="en-US" dirty="0"/>
              <a:t>Sovereignty: Follow tribally-approved processes to build capacity in the community. Report findings in ways meaningful to the community</a:t>
            </a:r>
          </a:p>
          <a:p>
            <a:endParaRPr lang="en-US" dirty="0"/>
          </a:p>
          <a:p>
            <a:r>
              <a:rPr lang="en-US" dirty="0"/>
              <a:t>**The next iteration of GHWIC will include 14 awards to UIHPs. We will ensure this framework will adapt to the unique needs of urban Indian-serving programs.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21243-5B05-264C-9C5F-A9E2C9D067E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0508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 everyone wants to read a 20 page report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21243-5B05-264C-9C5F-A9E2C9D067E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6623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Tech is free</a:t>
            </a:r>
          </a:p>
          <a:p>
            <a:r>
              <a:rPr lang="en-US" dirty="0"/>
              <a:t>Platform is flexible and interactive. Almost any medium can be used</a:t>
            </a:r>
          </a:p>
          <a:p>
            <a:r>
              <a:rPr lang="en-US" dirty="0"/>
              <a:t>To our knowledge, this kind of evaluation reporting has never been done before</a:t>
            </a:r>
          </a:p>
          <a:p>
            <a:endParaRPr lang="en-US" dirty="0"/>
          </a:p>
          <a:p>
            <a:r>
              <a:rPr lang="en-US" dirty="0"/>
              <a:t>After this slide, tab out to map.</a:t>
            </a:r>
          </a:p>
          <a:p>
            <a:r>
              <a:rPr lang="en-US" dirty="0"/>
              <a:t>Key highlights: </a:t>
            </a:r>
          </a:p>
          <a:p>
            <a:r>
              <a:rPr lang="en-US" dirty="0"/>
              <a:t>Alaska NTHC: Show embedded video. ANTHC partnered with the Play Every Day campaign to create and distribute resources and tools inspired by and relevant to Alaskan Native people</a:t>
            </a:r>
          </a:p>
          <a:p>
            <a:endParaRPr lang="en-US" dirty="0"/>
          </a:p>
          <a:p>
            <a:r>
              <a:rPr lang="en-US" dirty="0"/>
              <a:t>Yavapai-Apache: Sub-awardee garden revitalization. Worked collaboratively w/ tribal gov’ts and external partners to build 30 boxes. Shared info and cooking classes on traditional Yavapai-Apache foods.</a:t>
            </a:r>
          </a:p>
          <a:p>
            <a:endParaRPr lang="en-US" dirty="0"/>
          </a:p>
          <a:p>
            <a:r>
              <a:rPr lang="en-US" dirty="0"/>
              <a:t>Albuquerque: Works w/ the Southwest Tribal Tobacco Coalition on commercial tobacco prevention and control. Resources include:  Keep Tobacco Sacred toolkit – </a:t>
            </a:r>
            <a:r>
              <a:rPr lang="en-US" dirty="0" err="1"/>
              <a:t>eguide</a:t>
            </a:r>
            <a:r>
              <a:rPr lang="en-US" dirty="0"/>
              <a:t> for tribal communities in the Southwest to help implement commercial tobacco cessation &amp; prevention, and a comic book for youth.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21243-5B05-264C-9C5F-A9E2C9D067E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3130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 seeking to be of service to these communities, we created a tool that bridges the needs between grantees, the funder, and the evaluators. Several UIHI interns helped get this project off the ground as well, part of building a public health workforce attuned to working in Indian Country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Users can explore at their own pace and are not constrained to a traditional report format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Once the grant ends, it can serve as a repository for the grant’s history.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21243-5B05-264C-9C5F-A9E2C9D067E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296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9EA6E8F-EF32-4485-9B7C-154CD3D410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46325"/>
          <a:stretch/>
        </p:blipFill>
        <p:spPr>
          <a:xfrm rot="5400000">
            <a:off x="888688" y="-2437091"/>
            <a:ext cx="7362011" cy="9144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2965625"/>
            <a:ext cx="8534400" cy="285029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3620190"/>
            <a:ext cx="7304656" cy="610633"/>
          </a:xfrm>
        </p:spPr>
        <p:txBody>
          <a:bodyPr lIns="0" rIns="0" anchor="b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Main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" y="4311696"/>
            <a:ext cx="7304656" cy="554208"/>
          </a:xfrm>
        </p:spPr>
        <p:txBody>
          <a:bodyPr lIns="0" r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4946777"/>
            <a:ext cx="7304088" cy="365126"/>
          </a:xfrm>
        </p:spPr>
        <p:txBody>
          <a:bodyPr lIns="0" rIns="0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027762"/>
            <a:ext cx="2404228" cy="586397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>
          <a:xfrm>
            <a:off x="3515360" y="5815914"/>
            <a:ext cx="5626334" cy="104208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186664"/>
            <a:ext cx="7924799" cy="3878855"/>
          </a:xfrm>
        </p:spPr>
        <p:txBody>
          <a:bodyPr lIns="0" r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281422"/>
            <a:ext cx="1391920" cy="339493"/>
          </a:xfrm>
          <a:prstGeom prst="rect">
            <a:avLst/>
          </a:prstGeom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AE8FD-4865-E849-9125-692E0469FF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9144000" cy="7772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09601" y="849667"/>
            <a:ext cx="7924799" cy="908369"/>
          </a:xfrm>
        </p:spPr>
        <p:txBody>
          <a:bodyPr lIns="0" rIns="0"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186664"/>
            <a:ext cx="7924799" cy="3878855"/>
          </a:xfrm>
        </p:spPr>
        <p:txBody>
          <a:bodyPr lIns="0" r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281422"/>
            <a:ext cx="1391920" cy="339493"/>
          </a:xfrm>
          <a:prstGeom prst="rect">
            <a:avLst/>
          </a:prstGeom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AE8FD-4865-E849-9125-692E0469FF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9144000" cy="7772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09601" y="849667"/>
            <a:ext cx="7924799" cy="908369"/>
          </a:xfrm>
        </p:spPr>
        <p:txBody>
          <a:bodyPr lIns="0" rIns="0"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4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2121408"/>
            <a:ext cx="3677920" cy="3944111"/>
          </a:xfrm>
        </p:spPr>
        <p:txBody>
          <a:bodyPr lIns="0" r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281422"/>
            <a:ext cx="1391920" cy="339493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AE8FD-4865-E849-9125-692E0469FF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856480" y="2121408"/>
            <a:ext cx="3677920" cy="3955544"/>
          </a:xfrm>
        </p:spPr>
        <p:txBody>
          <a:bodyPr lIns="0" r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09601" y="849667"/>
            <a:ext cx="7924799" cy="908369"/>
          </a:xfrm>
        </p:spPr>
        <p:txBody>
          <a:bodyPr lIns="0" rIns="0"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9144000" cy="77724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4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2121408"/>
            <a:ext cx="3677920" cy="3944111"/>
          </a:xfrm>
        </p:spPr>
        <p:txBody>
          <a:bodyPr lIns="0" r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281422"/>
            <a:ext cx="1391920" cy="339493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AE8FD-4865-E849-9125-692E0469FF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856480" y="2121408"/>
            <a:ext cx="3677920" cy="3955544"/>
          </a:xfrm>
        </p:spPr>
        <p:txBody>
          <a:bodyPr lIns="0" r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09601" y="849667"/>
            <a:ext cx="7924799" cy="908369"/>
          </a:xfrm>
        </p:spPr>
        <p:txBody>
          <a:bodyPr lIns="0" rIns="0"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9144000" cy="7772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4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2121408"/>
            <a:ext cx="3677920" cy="3944111"/>
          </a:xfrm>
        </p:spPr>
        <p:txBody>
          <a:bodyPr lIns="0" r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281422"/>
            <a:ext cx="1391920" cy="339493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AE8FD-4865-E849-9125-692E0469FF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856480" y="2121408"/>
            <a:ext cx="3677920" cy="3955544"/>
          </a:xfrm>
        </p:spPr>
        <p:txBody>
          <a:bodyPr lIns="0" r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09601" y="849667"/>
            <a:ext cx="7924799" cy="908369"/>
          </a:xfrm>
        </p:spPr>
        <p:txBody>
          <a:bodyPr lIns="0" rIns="0"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9144000" cy="7772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281422"/>
            <a:ext cx="1391920" cy="339493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AE8FD-4865-E849-9125-692E0469FF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le of rocks&#10;&#10;Description generated with very high confidence">
            <a:extLst>
              <a:ext uri="{FF2B5EF4-FFF2-40B4-BE49-F238E27FC236}">
                <a16:creationId xmlns:a16="http://schemas.microsoft.com/office/drawing/2014/main" id="{EC295287-3A09-4DF0-BD0C-F91EF7654A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80086"/>
            <a:ext cx="9144000" cy="60960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0" y="2965625"/>
            <a:ext cx="8534400" cy="285029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3515360" y="5815914"/>
            <a:ext cx="5626334" cy="104208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 userDrawn="1"/>
        </p:nvSpPr>
        <p:spPr>
          <a:xfrm>
            <a:off x="3852727" y="3954986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611 12th Avenue South,</a:t>
            </a:r>
            <a:r>
              <a:rPr lang="en-US" sz="1600" baseline="0" dirty="0">
                <a:solidFill>
                  <a:schemeClr val="bg1"/>
                </a:solidFill>
              </a:rPr>
              <a:t> </a:t>
            </a:r>
            <a:r>
              <a:rPr lang="en-US" sz="1600" dirty="0">
                <a:solidFill>
                  <a:schemeClr val="bg1"/>
                </a:solidFill>
              </a:rPr>
              <a:t>Seattle, WA 98144</a:t>
            </a:r>
          </a:p>
          <a:p>
            <a:r>
              <a:rPr lang="is-IS" sz="1600" dirty="0">
                <a:solidFill>
                  <a:schemeClr val="bg1"/>
                </a:solidFill>
              </a:rPr>
              <a:t>Phone: (206) 812-3030</a:t>
            </a:r>
            <a:r>
              <a:rPr lang="is-IS" sz="1600" baseline="0" dirty="0">
                <a:solidFill>
                  <a:schemeClr val="bg1"/>
                </a:solidFill>
              </a:rPr>
              <a:t>  </a:t>
            </a:r>
            <a:r>
              <a:rPr lang="is-IS" sz="1600" dirty="0">
                <a:solidFill>
                  <a:schemeClr val="bg1"/>
                </a:solidFill>
              </a:rPr>
              <a:t>Fax: (206) 812-3044</a:t>
            </a:r>
          </a:p>
          <a:p>
            <a:r>
              <a:rPr lang="en-US" sz="1600" dirty="0">
                <a:solidFill>
                  <a:schemeClr val="bg1"/>
                </a:solidFill>
              </a:rPr>
              <a:t>Email: </a:t>
            </a:r>
            <a:r>
              <a:rPr lang="en-US" sz="1600" dirty="0" err="1">
                <a:solidFill>
                  <a:schemeClr val="bg1"/>
                </a:solidFill>
              </a:rPr>
              <a:t>info@uihi.org</a:t>
            </a:r>
            <a:r>
              <a:rPr lang="en-US" sz="1600" baseline="0" dirty="0">
                <a:solidFill>
                  <a:schemeClr val="bg1"/>
                </a:solidFill>
              </a:rPr>
              <a:t>  </a:t>
            </a:r>
            <a:r>
              <a:rPr lang="en-US" sz="1600" dirty="0">
                <a:solidFill>
                  <a:schemeClr val="bg1"/>
                </a:solidFill>
              </a:rPr>
              <a:t>Website: </a:t>
            </a:r>
            <a:r>
              <a:rPr lang="en-US" sz="1600" dirty="0" err="1">
                <a:solidFill>
                  <a:schemeClr val="bg1"/>
                </a:solidFill>
              </a:rPr>
              <a:t>www.uihi.org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93" y="3997522"/>
            <a:ext cx="2907867" cy="7053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orn, food, apple, indoor&#10;&#10;Description generated with very high confidence">
            <a:extLst>
              <a:ext uri="{FF2B5EF4-FFF2-40B4-BE49-F238E27FC236}">
                <a16:creationId xmlns:a16="http://schemas.microsoft.com/office/drawing/2014/main" id="{EA78F5CD-D649-410B-B222-1D2F68B803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06" y="-1042084"/>
            <a:ext cx="9144000" cy="68580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0" y="2965625"/>
            <a:ext cx="8534400" cy="28502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3515360" y="5815914"/>
            <a:ext cx="5626334" cy="104208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 userDrawn="1"/>
        </p:nvSpPr>
        <p:spPr>
          <a:xfrm>
            <a:off x="3852727" y="3954986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611 12th Avenue South,</a:t>
            </a:r>
            <a:r>
              <a:rPr lang="en-US" sz="1600" baseline="0" dirty="0">
                <a:solidFill>
                  <a:schemeClr val="bg1"/>
                </a:solidFill>
              </a:rPr>
              <a:t> </a:t>
            </a:r>
            <a:r>
              <a:rPr lang="en-US" sz="1600" dirty="0">
                <a:solidFill>
                  <a:schemeClr val="bg1"/>
                </a:solidFill>
              </a:rPr>
              <a:t>Seattle, WA 98144</a:t>
            </a:r>
          </a:p>
          <a:p>
            <a:r>
              <a:rPr lang="is-IS" sz="1600" dirty="0">
                <a:solidFill>
                  <a:schemeClr val="bg1"/>
                </a:solidFill>
              </a:rPr>
              <a:t>Phone: (206) 812-3030</a:t>
            </a:r>
            <a:r>
              <a:rPr lang="is-IS" sz="1600" baseline="0" dirty="0">
                <a:solidFill>
                  <a:schemeClr val="bg1"/>
                </a:solidFill>
              </a:rPr>
              <a:t>  </a:t>
            </a:r>
            <a:r>
              <a:rPr lang="is-IS" sz="1600" dirty="0">
                <a:solidFill>
                  <a:schemeClr val="bg1"/>
                </a:solidFill>
              </a:rPr>
              <a:t>Fax: (206) 812-3044</a:t>
            </a:r>
          </a:p>
          <a:p>
            <a:r>
              <a:rPr lang="en-US" sz="1600" dirty="0">
                <a:solidFill>
                  <a:schemeClr val="bg1"/>
                </a:solidFill>
              </a:rPr>
              <a:t>Email: </a:t>
            </a:r>
            <a:r>
              <a:rPr lang="en-US" sz="1600" dirty="0" err="1">
                <a:solidFill>
                  <a:schemeClr val="bg1"/>
                </a:solidFill>
              </a:rPr>
              <a:t>info@uihi.org</a:t>
            </a:r>
            <a:r>
              <a:rPr lang="en-US" sz="1600" baseline="0" dirty="0">
                <a:solidFill>
                  <a:schemeClr val="bg1"/>
                </a:solidFill>
              </a:rPr>
              <a:t>  </a:t>
            </a:r>
            <a:r>
              <a:rPr lang="en-US" sz="1600" dirty="0">
                <a:solidFill>
                  <a:schemeClr val="bg1"/>
                </a:solidFill>
              </a:rPr>
              <a:t>Website: </a:t>
            </a:r>
            <a:r>
              <a:rPr lang="en-US" sz="1600" dirty="0" err="1">
                <a:solidFill>
                  <a:schemeClr val="bg1"/>
                </a:solidFill>
              </a:rPr>
              <a:t>www.uihi.org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93" y="3997522"/>
            <a:ext cx="2907867" cy="7053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coral&#10;&#10;Description generated with high confidence">
            <a:extLst>
              <a:ext uri="{FF2B5EF4-FFF2-40B4-BE49-F238E27FC236}">
                <a16:creationId xmlns:a16="http://schemas.microsoft.com/office/drawing/2014/main" id="{4B050298-3869-4135-BBD3-B452C85914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047280"/>
            <a:ext cx="9141694" cy="6856271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0" y="2965625"/>
            <a:ext cx="8534400" cy="285029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3515360" y="5815914"/>
            <a:ext cx="5626334" cy="104208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 userDrawn="1"/>
        </p:nvSpPr>
        <p:spPr>
          <a:xfrm>
            <a:off x="3852727" y="3954986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611 12th Avenue South,</a:t>
            </a:r>
            <a:r>
              <a:rPr lang="en-US" sz="1600" baseline="0" dirty="0">
                <a:solidFill>
                  <a:schemeClr val="bg1"/>
                </a:solidFill>
              </a:rPr>
              <a:t> </a:t>
            </a:r>
            <a:r>
              <a:rPr lang="en-US" sz="1600" dirty="0">
                <a:solidFill>
                  <a:schemeClr val="bg1"/>
                </a:solidFill>
              </a:rPr>
              <a:t>Seattle, WA 98144</a:t>
            </a:r>
          </a:p>
          <a:p>
            <a:r>
              <a:rPr lang="is-IS" sz="1600" dirty="0">
                <a:solidFill>
                  <a:schemeClr val="bg1"/>
                </a:solidFill>
              </a:rPr>
              <a:t>Phone: (206) 812-3030</a:t>
            </a:r>
            <a:r>
              <a:rPr lang="is-IS" sz="1600" baseline="0" dirty="0">
                <a:solidFill>
                  <a:schemeClr val="bg1"/>
                </a:solidFill>
              </a:rPr>
              <a:t>  </a:t>
            </a:r>
            <a:r>
              <a:rPr lang="is-IS" sz="1600" dirty="0">
                <a:solidFill>
                  <a:schemeClr val="bg1"/>
                </a:solidFill>
              </a:rPr>
              <a:t>Fax: (206) 812-3044</a:t>
            </a:r>
          </a:p>
          <a:p>
            <a:r>
              <a:rPr lang="en-US" sz="1600" dirty="0">
                <a:solidFill>
                  <a:schemeClr val="bg1"/>
                </a:solidFill>
              </a:rPr>
              <a:t>Email: </a:t>
            </a:r>
            <a:r>
              <a:rPr lang="en-US" sz="1600" dirty="0" err="1">
                <a:solidFill>
                  <a:schemeClr val="bg1"/>
                </a:solidFill>
              </a:rPr>
              <a:t>info@uihi.org</a:t>
            </a:r>
            <a:r>
              <a:rPr lang="en-US" sz="1600" baseline="0" dirty="0">
                <a:solidFill>
                  <a:schemeClr val="bg1"/>
                </a:solidFill>
              </a:rPr>
              <a:t>  </a:t>
            </a:r>
            <a:r>
              <a:rPr lang="en-US" sz="1600" dirty="0">
                <a:solidFill>
                  <a:schemeClr val="bg1"/>
                </a:solidFill>
              </a:rPr>
              <a:t>Website: </a:t>
            </a:r>
            <a:r>
              <a:rPr lang="en-US" sz="1600" dirty="0" err="1">
                <a:solidFill>
                  <a:schemeClr val="bg1"/>
                </a:solidFill>
              </a:rPr>
              <a:t>www.uihi.org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93" y="3997522"/>
            <a:ext cx="2907867" cy="7053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6" y="-686"/>
            <a:ext cx="9144000" cy="58166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2965625"/>
            <a:ext cx="8534400" cy="28502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3620190"/>
            <a:ext cx="7304656" cy="610633"/>
          </a:xfrm>
        </p:spPr>
        <p:txBody>
          <a:bodyPr lIns="0" rIns="0" anchor="b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Main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" y="4311696"/>
            <a:ext cx="7304656" cy="554208"/>
          </a:xfrm>
        </p:spPr>
        <p:txBody>
          <a:bodyPr lIns="0" r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4946777"/>
            <a:ext cx="7304088" cy="365126"/>
          </a:xfrm>
        </p:spPr>
        <p:txBody>
          <a:bodyPr lIns="0" rIns="0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027762"/>
            <a:ext cx="2404228" cy="586397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3515360" y="5815914"/>
            <a:ext cx="5626334" cy="104208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hand holding a green tree&#10;&#10;Description generated with high confidence">
            <a:extLst>
              <a:ext uri="{FF2B5EF4-FFF2-40B4-BE49-F238E27FC236}">
                <a16:creationId xmlns:a16="http://schemas.microsoft.com/office/drawing/2014/main" id="{C682FA6E-AC98-4F6A-A235-86721FDD33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-2306" y="-280086"/>
            <a:ext cx="9144000" cy="6096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2965625"/>
            <a:ext cx="8534400" cy="285029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3620190"/>
            <a:ext cx="7304656" cy="610633"/>
          </a:xfrm>
        </p:spPr>
        <p:txBody>
          <a:bodyPr lIns="0" rIns="0" anchor="b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Main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" y="4311696"/>
            <a:ext cx="7304656" cy="554208"/>
          </a:xfrm>
        </p:spPr>
        <p:txBody>
          <a:bodyPr lIns="0" r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027762"/>
            <a:ext cx="2404228" cy="586397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3515360" y="5815914"/>
            <a:ext cx="5626334" cy="104208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4946777"/>
            <a:ext cx="7304088" cy="365126"/>
          </a:xfrm>
        </p:spPr>
        <p:txBody>
          <a:bodyPr lIns="0" rIns="0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623888" y="528320"/>
            <a:ext cx="8520112" cy="55270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-19050" y="1076960"/>
            <a:ext cx="8553450" cy="435864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2891790"/>
            <a:ext cx="7341552" cy="945516"/>
          </a:xfrm>
        </p:spPr>
        <p:txBody>
          <a:bodyPr lIns="0" rIns="0" anchor="ctr">
            <a:norm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Subsection Heading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68110" y="6356351"/>
            <a:ext cx="2057400" cy="365125"/>
          </a:xfrm>
        </p:spPr>
        <p:txBody>
          <a:bodyPr/>
          <a:lstStyle/>
          <a:p>
            <a:fld id="{B35AE8FD-4865-E849-9125-692E0469FFE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281422"/>
            <a:ext cx="1391920" cy="33949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623888" y="528320"/>
            <a:ext cx="8520112" cy="55270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-19050" y="1076960"/>
            <a:ext cx="8553450" cy="435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2891790"/>
            <a:ext cx="7341552" cy="945516"/>
          </a:xfrm>
        </p:spPr>
        <p:txBody>
          <a:bodyPr lIns="0" rIns="0" anchor="ctr">
            <a:norm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Subsection Heading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68110" y="6356351"/>
            <a:ext cx="2057400" cy="365125"/>
          </a:xfrm>
        </p:spPr>
        <p:txBody>
          <a:bodyPr/>
          <a:lstStyle/>
          <a:p>
            <a:fld id="{B35AE8FD-4865-E849-9125-692E0469FFE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281422"/>
            <a:ext cx="1391920" cy="33949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623888" y="528320"/>
            <a:ext cx="8520112" cy="55270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-19050" y="1076960"/>
            <a:ext cx="8553450" cy="435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2891790"/>
            <a:ext cx="7341552" cy="945516"/>
          </a:xfrm>
        </p:spPr>
        <p:txBody>
          <a:bodyPr lIns="0" rIns="0" anchor="ctr">
            <a:norm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Subsection Heading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68110" y="6356351"/>
            <a:ext cx="2057400" cy="365125"/>
          </a:xfrm>
        </p:spPr>
        <p:txBody>
          <a:bodyPr/>
          <a:lstStyle/>
          <a:p>
            <a:fld id="{B35AE8FD-4865-E849-9125-692E0469FFE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281422"/>
            <a:ext cx="1391920" cy="33949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AE8FD-4865-E849-9125-692E0469FFE3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2194561" y="1872300"/>
            <a:ext cx="6339838" cy="4193220"/>
          </a:xfrm>
        </p:spPr>
        <p:txBody>
          <a:bodyPr lIns="0" r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194560" y="538480"/>
            <a:ext cx="6339840" cy="908369"/>
          </a:xfrm>
        </p:spPr>
        <p:txBody>
          <a:bodyPr lIns="0" rIns="0"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 descr="A picture containing animal, invertebrate, mollusk, scallop&#10;&#10;Description generated with very high confidence">
            <a:extLst>
              <a:ext uri="{FF2B5EF4-FFF2-40B4-BE49-F238E27FC236}">
                <a16:creationId xmlns:a16="http://schemas.microsoft.com/office/drawing/2014/main" id="{799DD5F1-3C58-49A9-B29C-F749CFA006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2134" r="30666"/>
          <a:stretch/>
        </p:blipFill>
        <p:spPr>
          <a:xfrm>
            <a:off x="0" y="0"/>
            <a:ext cx="1572767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609601" y="1872300"/>
            <a:ext cx="6339838" cy="4193220"/>
          </a:xfrm>
        </p:spPr>
        <p:txBody>
          <a:bodyPr lIns="0" r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09600" y="538480"/>
            <a:ext cx="6339840" cy="908369"/>
          </a:xfrm>
        </p:spPr>
        <p:txBody>
          <a:bodyPr lIns="0" rIns="0"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Picture 2" descr="A close up of a plant&#10;&#10;Description generated with high confidence">
            <a:extLst>
              <a:ext uri="{FF2B5EF4-FFF2-40B4-BE49-F238E27FC236}">
                <a16:creationId xmlns:a16="http://schemas.microsoft.com/office/drawing/2014/main" id="{E3110237-CC9A-47D4-A723-50BC6069BF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7600" r="35200"/>
          <a:stretch/>
        </p:blipFill>
        <p:spPr>
          <a:xfrm>
            <a:off x="7522916" y="0"/>
            <a:ext cx="1621084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186664"/>
            <a:ext cx="7924799" cy="3878855"/>
          </a:xfrm>
        </p:spPr>
        <p:txBody>
          <a:bodyPr lIns="0" r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281422"/>
            <a:ext cx="1391920" cy="339493"/>
          </a:xfrm>
          <a:prstGeom prst="rect">
            <a:avLst/>
          </a:prstGeom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AE8FD-4865-E849-9125-692E0469FF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9144000" cy="77724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09601" y="849667"/>
            <a:ext cx="7924799" cy="908369"/>
          </a:xfrm>
        </p:spPr>
        <p:txBody>
          <a:bodyPr lIns="0" rIns="0"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65126"/>
            <a:ext cx="7924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25625"/>
            <a:ext cx="792479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33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7827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5AE8FD-4865-E849-9125-692E0469FF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8981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59" r:id="rId1"/>
    <p:sldLayoutId id="2147483668" r:id="rId2"/>
    <p:sldLayoutId id="2147483669" r:id="rId3"/>
    <p:sldLayoutId id="2147483661" r:id="rId4"/>
    <p:sldLayoutId id="2147483670" r:id="rId5"/>
    <p:sldLayoutId id="2147483671" r:id="rId6"/>
    <p:sldLayoutId id="2147483673" r:id="rId7"/>
    <p:sldLayoutId id="2147483684" r:id="rId8"/>
    <p:sldLayoutId id="2147483691" r:id="rId9"/>
    <p:sldLayoutId id="2147483690" r:id="rId10"/>
    <p:sldLayoutId id="2147483674" r:id="rId11"/>
    <p:sldLayoutId id="2147483681" r:id="rId12"/>
    <p:sldLayoutId id="2147483692" r:id="rId13"/>
    <p:sldLayoutId id="2147483693" r:id="rId14"/>
    <p:sldLayoutId id="2147483685" r:id="rId15"/>
    <p:sldLayoutId id="2147483687" r:id="rId16"/>
    <p:sldLayoutId id="2147483688" r:id="rId17"/>
    <p:sldLayoutId id="2147483689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" userDrawn="1">
          <p15:clr>
            <a:srgbClr val="F26B43"/>
          </p15:clr>
        </p15:guide>
        <p15:guide id="2" pos="537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jpeg"/><Relationship Id="rId5" Type="http://schemas.openxmlformats.org/officeDocument/2006/relationships/image" Target="../media/image13.jpg"/><Relationship Id="rId4" Type="http://schemas.openxmlformats.org/officeDocument/2006/relationships/image" Target="../media/image12.jpg"/><Relationship Id="rId9" Type="http://schemas.openxmlformats.org/officeDocument/2006/relationships/image" Target="../media/image17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Telling Our Stories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The Good Health and Wellness in Indian Country </a:t>
            </a:r>
            <a:r>
              <a:rPr lang="en-US" dirty="0" err="1"/>
              <a:t>StoryMap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April 27, 2018</a:t>
            </a:r>
          </a:p>
        </p:txBody>
      </p:sp>
    </p:spTree>
    <p:extLst>
      <p:ext uri="{BB962C8B-B14F-4D97-AF65-F5344CB8AC3E}">
        <p14:creationId xmlns:p14="http://schemas.microsoft.com/office/powerpoint/2010/main" val="14986953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1758036"/>
            <a:ext cx="7924799" cy="4307483"/>
          </a:xfrm>
        </p:spPr>
        <p:txBody>
          <a:bodyPr>
            <a:normAutofit/>
          </a:bodyPr>
          <a:lstStyle/>
          <a:p>
            <a:r>
              <a:rPr lang="en-US" dirty="0"/>
              <a:t>The Story Map technology combines evaluation and storytelling practices to share local successes and demonstrate national impact</a:t>
            </a:r>
          </a:p>
          <a:p>
            <a:r>
              <a:rPr lang="en-US" dirty="0"/>
              <a:t>Communities find it helpful, informative; the funder too</a:t>
            </a:r>
          </a:p>
          <a:p>
            <a:r>
              <a:rPr lang="en-US" dirty="0"/>
              <a:t>Interactive and self-directed</a:t>
            </a:r>
          </a:p>
          <a:p>
            <a:r>
              <a:rPr lang="en-US" dirty="0"/>
              <a:t>Story Map iterates and evolves as the work progresses</a:t>
            </a:r>
          </a:p>
          <a:p>
            <a:pPr marL="0" indent="0" algn="ctr">
              <a:buNone/>
            </a:pP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AE8FD-4865-E849-9125-692E0469FFE3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Key Points</a:t>
            </a:r>
          </a:p>
        </p:txBody>
      </p:sp>
    </p:spTree>
    <p:extLst>
      <p:ext uri="{BB962C8B-B14F-4D97-AF65-F5344CB8AC3E}">
        <p14:creationId xmlns:p14="http://schemas.microsoft.com/office/powerpoint/2010/main" val="13548591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1335A8-6622-4D44-8B72-1C46750FC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AE8FD-4865-E849-9125-692E0469FFE3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C6C2D47-7470-466A-BC63-689CD6F8E527}"/>
              </a:ext>
            </a:extLst>
          </p:cNvPr>
          <p:cNvSpPr/>
          <p:nvPr/>
        </p:nvSpPr>
        <p:spPr>
          <a:xfrm>
            <a:off x="1122947" y="2951946"/>
            <a:ext cx="689810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This is Indigenous Evaluation</a:t>
            </a:r>
          </a:p>
          <a:p>
            <a:pPr algn="ctr"/>
            <a:r>
              <a:rPr lang="en-US" sz="2800" dirty="0"/>
              <a:t>Living, evolving, ever-changing</a:t>
            </a:r>
          </a:p>
        </p:txBody>
      </p:sp>
    </p:spTree>
    <p:extLst>
      <p:ext uri="{BB962C8B-B14F-4D97-AF65-F5344CB8AC3E}">
        <p14:creationId xmlns:p14="http://schemas.microsoft.com/office/powerpoint/2010/main" val="19990016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429AC33-9730-4EA7-9C6F-613FF15C1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074695"/>
            <a:ext cx="7341552" cy="1174315"/>
          </a:xfrm>
        </p:spPr>
        <p:txBody>
          <a:bodyPr>
            <a:normAutofit/>
          </a:bodyPr>
          <a:lstStyle/>
          <a:p>
            <a:pPr algn="ctr"/>
            <a:r>
              <a:rPr lang="en-US" sz="2400" dirty="0"/>
              <a:t>UIHI thanks all grantee partners for their work and contributions to the Good Health &amp; Wellness in Indian Country program (DP14-1421PPHF14)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AE8FD-4865-E849-9125-692E0469FFE3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BDDB62-96C8-4A67-ACFC-2BBAFA447C5D}"/>
              </a:ext>
            </a:extLst>
          </p:cNvPr>
          <p:cNvSpPr txBox="1"/>
          <p:nvPr/>
        </p:nvSpPr>
        <p:spPr>
          <a:xfrm>
            <a:off x="1876926" y="1973179"/>
            <a:ext cx="45911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+mj-lt"/>
              </a:rPr>
              <a:t>Thank you!</a:t>
            </a:r>
          </a:p>
          <a:p>
            <a:pPr algn="ctr"/>
            <a:r>
              <a:rPr lang="en-US" sz="3200" b="1">
                <a:solidFill>
                  <a:schemeClr val="bg1"/>
                </a:solidFill>
                <a:latin typeface="+mj-lt"/>
              </a:rPr>
              <a:t>Questions?</a:t>
            </a:r>
            <a:endParaRPr lang="en-US" sz="32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489946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35899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B30B955-5718-4924-8F45-C47DBE5A1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070516"/>
            <a:ext cx="7924800" cy="4382429"/>
          </a:xfrm>
        </p:spPr>
        <p:txBody>
          <a:bodyPr>
            <a:normAutofit/>
          </a:bodyPr>
          <a:lstStyle/>
          <a:p>
            <a:r>
              <a:rPr lang="en-US" sz="5400" b="1" dirty="0"/>
              <a:t>Welcome! Let us begin in a good way… </a:t>
            </a:r>
          </a:p>
        </p:txBody>
      </p:sp>
    </p:spTree>
    <p:extLst>
      <p:ext uri="{BB962C8B-B14F-4D97-AF65-F5344CB8AC3E}">
        <p14:creationId xmlns:p14="http://schemas.microsoft.com/office/powerpoint/2010/main" val="6886790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2A73541-3F48-48CC-95A3-E2AB9AEB5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7421" y="1414642"/>
            <a:ext cx="2685336" cy="461666"/>
          </a:xfrm>
        </p:spPr>
        <p:txBody>
          <a:bodyPr>
            <a:noAutofit/>
          </a:bodyPr>
          <a:lstStyle/>
          <a:p>
            <a:pPr algn="ctr" fontAlgn="base"/>
            <a:r>
              <a:rPr lang="en-US" sz="1400" b="1" dirty="0"/>
              <a:t>Rose James, PhD</a:t>
            </a:r>
            <a:br>
              <a:rPr lang="en-US" sz="1400" b="1" dirty="0"/>
            </a:br>
            <a:r>
              <a:rPr lang="en-US" sz="1100" b="1" dirty="0"/>
              <a:t>Director, Research &amp; Evaluation</a:t>
            </a:r>
            <a:endParaRPr lang="en-US" sz="1400" b="1" dirty="0"/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AF3E0032-6ACB-4DA9-9706-7E83D3F883E9}"/>
              </a:ext>
            </a:extLst>
          </p:cNvPr>
          <p:cNvSpPr txBox="1">
            <a:spLocks/>
          </p:cNvSpPr>
          <p:nvPr/>
        </p:nvSpPr>
        <p:spPr>
          <a:xfrm>
            <a:off x="602984" y="3833114"/>
            <a:ext cx="2177472" cy="461668"/>
          </a:xfrm>
          <a:prstGeom prst="rect">
            <a:avLst/>
          </a:prstGeom>
        </p:spPr>
        <p:txBody>
          <a:bodyPr vert="horz" lIns="0" tIns="45720" rIns="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base"/>
            <a:r>
              <a:rPr lang="en-US" sz="1400" b="1" dirty="0"/>
              <a:t>Colin Gerber, MPH</a:t>
            </a:r>
          </a:p>
          <a:p>
            <a:pPr algn="ctr" fontAlgn="base"/>
            <a:r>
              <a:rPr lang="en-US" sz="1100" b="1" dirty="0"/>
              <a:t>Epidemiologist I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68F4910-564C-40E4-968D-57B00622A4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99389" y="1876307"/>
            <a:ext cx="1216226" cy="1759325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2D70A9-C4F7-41D6-841E-0D2CCE8E74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0852" y="4294782"/>
            <a:ext cx="1875984" cy="1844713"/>
          </a:xfrm>
          <a:prstGeom prst="rect">
            <a:avLst/>
          </a:prstGeom>
        </p:spPr>
      </p:pic>
      <p:sp>
        <p:nvSpPr>
          <p:cNvPr id="9" name="Title 6">
            <a:extLst>
              <a:ext uri="{FF2B5EF4-FFF2-40B4-BE49-F238E27FC236}">
                <a16:creationId xmlns:a16="http://schemas.microsoft.com/office/drawing/2014/main" id="{CCAA3026-AE0D-4E66-A547-B1488DBCD0E4}"/>
              </a:ext>
            </a:extLst>
          </p:cNvPr>
          <p:cNvSpPr txBox="1">
            <a:spLocks/>
          </p:cNvSpPr>
          <p:nvPr/>
        </p:nvSpPr>
        <p:spPr>
          <a:xfrm>
            <a:off x="3576512" y="3833115"/>
            <a:ext cx="2144664" cy="461667"/>
          </a:xfrm>
          <a:prstGeom prst="rect">
            <a:avLst/>
          </a:prstGeom>
        </p:spPr>
        <p:txBody>
          <a:bodyPr vert="horz" lIns="0" tIns="45720" rIns="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base"/>
            <a:r>
              <a:rPr lang="en-US" sz="1400" b="1" dirty="0"/>
              <a:t>Thomas Lawrence, BA</a:t>
            </a:r>
            <a:br>
              <a:rPr lang="en-US" sz="1400" b="1" dirty="0"/>
            </a:br>
            <a:r>
              <a:rPr lang="en-US" sz="1100" b="1" dirty="0"/>
              <a:t>Program Manager</a:t>
            </a:r>
            <a:endParaRPr lang="en-US" sz="14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E9C4B4-9E41-4576-B444-4A26299F25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1683" y="1876306"/>
            <a:ext cx="1234614" cy="1759326"/>
          </a:xfrm>
          <a:prstGeom prst="rect">
            <a:avLst/>
          </a:prstGeom>
        </p:spPr>
      </p:pic>
      <p:sp>
        <p:nvSpPr>
          <p:cNvPr id="11" name="Title 6">
            <a:extLst>
              <a:ext uri="{FF2B5EF4-FFF2-40B4-BE49-F238E27FC236}">
                <a16:creationId xmlns:a16="http://schemas.microsoft.com/office/drawing/2014/main" id="{60174A9B-3DCA-41CF-A9CB-BC7F96CB9FE9}"/>
              </a:ext>
            </a:extLst>
          </p:cNvPr>
          <p:cNvSpPr txBox="1">
            <a:spLocks/>
          </p:cNvSpPr>
          <p:nvPr/>
        </p:nvSpPr>
        <p:spPr>
          <a:xfrm>
            <a:off x="6548315" y="1414642"/>
            <a:ext cx="2381350" cy="461667"/>
          </a:xfrm>
          <a:prstGeom prst="rect">
            <a:avLst/>
          </a:prstGeom>
        </p:spPr>
        <p:txBody>
          <a:bodyPr vert="horz" lIns="0" tIns="45720" rIns="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base"/>
            <a:r>
              <a:rPr lang="en-US" sz="1400" b="1" dirty="0"/>
              <a:t>Francesca Murnan, MPA</a:t>
            </a:r>
            <a:br>
              <a:rPr lang="en-US" sz="1400" b="1" dirty="0"/>
            </a:br>
            <a:r>
              <a:rPr lang="en-US" sz="1100" b="1" dirty="0"/>
              <a:t>Program Manager</a:t>
            </a:r>
            <a:endParaRPr lang="en-US" sz="1400" b="1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04CE3CD-0602-4608-A6C2-0E3E6E6F98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4170" y="4290649"/>
            <a:ext cx="1642127" cy="1844713"/>
          </a:xfrm>
          <a:prstGeom prst="rect">
            <a:avLst/>
          </a:prstGeom>
        </p:spPr>
      </p:pic>
      <p:sp>
        <p:nvSpPr>
          <p:cNvPr id="14" name="Title 6">
            <a:extLst>
              <a:ext uri="{FF2B5EF4-FFF2-40B4-BE49-F238E27FC236}">
                <a16:creationId xmlns:a16="http://schemas.microsoft.com/office/drawing/2014/main" id="{B81B58EA-841D-49FB-B95B-9A4DCDFA5D06}"/>
              </a:ext>
            </a:extLst>
          </p:cNvPr>
          <p:cNvSpPr txBox="1">
            <a:spLocks/>
          </p:cNvSpPr>
          <p:nvPr/>
        </p:nvSpPr>
        <p:spPr>
          <a:xfrm>
            <a:off x="6631217" y="3828981"/>
            <a:ext cx="1808034" cy="461667"/>
          </a:xfrm>
          <a:prstGeom prst="rect">
            <a:avLst/>
          </a:prstGeom>
        </p:spPr>
        <p:txBody>
          <a:bodyPr vert="horz" lIns="0" tIns="45720" rIns="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base"/>
            <a:r>
              <a:rPr lang="en-US" sz="1400" b="1" dirty="0"/>
              <a:t>Gunnar Colleen, BA</a:t>
            </a:r>
            <a:br>
              <a:rPr lang="en-US" sz="1400" b="1" dirty="0"/>
            </a:br>
            <a:r>
              <a:rPr lang="en-US" sz="1100" b="1" dirty="0"/>
              <a:t>Project Associate</a:t>
            </a:r>
            <a:endParaRPr lang="en-US" sz="1400" b="1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947B42F-75BA-4607-B2E5-A0B05F4D25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0976" y="1876308"/>
            <a:ext cx="1234614" cy="1759324"/>
          </a:xfrm>
          <a:prstGeom prst="rect">
            <a:avLst/>
          </a:prstGeom>
        </p:spPr>
      </p:pic>
      <p:sp>
        <p:nvSpPr>
          <p:cNvPr id="17" name="Title 6">
            <a:extLst>
              <a:ext uri="{FF2B5EF4-FFF2-40B4-BE49-F238E27FC236}">
                <a16:creationId xmlns:a16="http://schemas.microsoft.com/office/drawing/2014/main" id="{214149FB-8083-4A2A-A324-BE736C007044}"/>
              </a:ext>
            </a:extLst>
          </p:cNvPr>
          <p:cNvSpPr txBox="1">
            <a:spLocks/>
          </p:cNvSpPr>
          <p:nvPr/>
        </p:nvSpPr>
        <p:spPr>
          <a:xfrm>
            <a:off x="4951164" y="1414639"/>
            <a:ext cx="1630435" cy="461667"/>
          </a:xfrm>
          <a:prstGeom prst="rect">
            <a:avLst/>
          </a:prstGeom>
        </p:spPr>
        <p:txBody>
          <a:bodyPr vert="horz" lIns="0" tIns="45720" rIns="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base"/>
            <a:r>
              <a:rPr lang="en-US" sz="1400" b="1" dirty="0"/>
              <a:t>Kelsey Liu, MPH</a:t>
            </a:r>
            <a:br>
              <a:rPr lang="en-US" sz="1400" b="1" dirty="0"/>
            </a:br>
            <a:r>
              <a:rPr lang="en-US" sz="1100" b="1" dirty="0"/>
              <a:t>Program Manager</a:t>
            </a:r>
            <a:endParaRPr lang="en-US" sz="14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EA7C10C-C7BF-461C-BDCD-145763CE23D1}"/>
              </a:ext>
            </a:extLst>
          </p:cNvPr>
          <p:cNvSpPr txBox="1"/>
          <p:nvPr/>
        </p:nvSpPr>
        <p:spPr>
          <a:xfrm>
            <a:off x="1039499" y="789606"/>
            <a:ext cx="68909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UIHI Good Health and Wellness Team</a:t>
            </a:r>
          </a:p>
        </p:txBody>
      </p:sp>
      <p:pic>
        <p:nvPicPr>
          <p:cNvPr id="22" name="Content Placeholder 21">
            <a:extLst>
              <a:ext uri="{FF2B5EF4-FFF2-40B4-BE49-F238E27FC236}">
                <a16:creationId xmlns:a16="http://schemas.microsoft.com/office/drawing/2014/main" id="{E6470708-9DBF-48C5-9C50-579E7D65B3E8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8"/>
          <a:stretch>
            <a:fillRect/>
          </a:stretch>
        </p:blipFill>
        <p:spPr>
          <a:xfrm>
            <a:off x="787703" y="4290649"/>
            <a:ext cx="1808034" cy="1844713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C90363-CCD7-49E8-A54B-CC9CC378A0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4483" y="1876308"/>
            <a:ext cx="2013422" cy="1781874"/>
          </a:xfrm>
          <a:prstGeom prst="rect">
            <a:avLst/>
          </a:prstGeom>
        </p:spPr>
      </p:pic>
      <p:sp>
        <p:nvSpPr>
          <p:cNvPr id="19" name="Title 6">
            <a:extLst>
              <a:ext uri="{FF2B5EF4-FFF2-40B4-BE49-F238E27FC236}">
                <a16:creationId xmlns:a16="http://schemas.microsoft.com/office/drawing/2014/main" id="{CF716F81-44EB-4401-8959-22499C3EE0E2}"/>
              </a:ext>
            </a:extLst>
          </p:cNvPr>
          <p:cNvSpPr txBox="1">
            <a:spLocks/>
          </p:cNvSpPr>
          <p:nvPr/>
        </p:nvSpPr>
        <p:spPr>
          <a:xfrm>
            <a:off x="496624" y="1414642"/>
            <a:ext cx="2169140" cy="509294"/>
          </a:xfrm>
          <a:prstGeom prst="rect">
            <a:avLst/>
          </a:prstGeom>
        </p:spPr>
        <p:txBody>
          <a:bodyPr vert="horz" lIns="0" tIns="45720" rIns="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base"/>
            <a:r>
              <a:rPr lang="en-US" sz="1400" b="1" dirty="0"/>
              <a:t>Abigail Echo-Hawk, MA</a:t>
            </a:r>
            <a:br>
              <a:rPr lang="en-US" sz="1400" b="1" dirty="0"/>
            </a:br>
            <a:r>
              <a:rPr lang="en-US" sz="1100" b="1" dirty="0"/>
              <a:t>UIHI</a:t>
            </a:r>
            <a:r>
              <a:rPr lang="en-US" sz="1400" b="1" dirty="0"/>
              <a:t> </a:t>
            </a:r>
            <a:r>
              <a:rPr lang="en-US" sz="1100" b="1" dirty="0"/>
              <a:t>Director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4455747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65D9A3C-73D3-4963-9BD9-1E7DC5A3E6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049378"/>
            <a:ext cx="6739889" cy="5121275"/>
          </a:xfrm>
        </p:spPr>
        <p:txBody>
          <a:bodyPr>
            <a:normAutofit/>
          </a:bodyPr>
          <a:lstStyle/>
          <a:p>
            <a:r>
              <a:rPr lang="en-US" dirty="0"/>
              <a:t>Name the four core principles of Indigenous Evaluation</a:t>
            </a:r>
          </a:p>
          <a:p>
            <a:endParaRPr lang="en-US" dirty="0"/>
          </a:p>
          <a:p>
            <a:r>
              <a:rPr lang="en-US" dirty="0"/>
              <a:t>Demonstrate the use of technologies as continuing indigenous methods of storytelling</a:t>
            </a:r>
          </a:p>
          <a:p>
            <a:endParaRPr lang="en-US" dirty="0"/>
          </a:p>
          <a:p>
            <a:r>
              <a:rPr lang="en-US" dirty="0"/>
              <a:t>Tell the story of the Story Map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76F66B6-A672-4251-9478-129E33101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88621"/>
            <a:ext cx="6339840" cy="857250"/>
          </a:xfrm>
        </p:spPr>
        <p:txBody>
          <a:bodyPr>
            <a:normAutofit/>
          </a:bodyPr>
          <a:lstStyle/>
          <a:p>
            <a:r>
              <a:rPr lang="en-US" sz="4400" b="1" dirty="0"/>
              <a:t>Learning Objectives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8F15E7-3D14-46F1-9244-E4083E480DF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086600" y="6356350"/>
            <a:ext cx="2057400" cy="365125"/>
          </a:xfrm>
        </p:spPr>
        <p:txBody>
          <a:bodyPr/>
          <a:lstStyle/>
          <a:p>
            <a:fld id="{B35AE8FD-4865-E849-9125-692E0469FFE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3916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490AAC-84A0-4635-8325-462FD0E49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AE8FD-4865-E849-9125-692E0469FFE3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FB62F4-9FDA-41CC-80B6-266C3D560D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One of 12 Tribal Epidemiology Centers (TECs)</a:t>
            </a:r>
          </a:p>
          <a:p>
            <a:endParaRPr lang="en-US" dirty="0"/>
          </a:p>
          <a:p>
            <a:r>
              <a:rPr lang="en-US" dirty="0"/>
              <a:t>Serving Urban American Indians and Alaska Natives (AI/AN) since 2000</a:t>
            </a:r>
          </a:p>
          <a:p>
            <a:endParaRPr lang="en-US" dirty="0"/>
          </a:p>
          <a:p>
            <a:r>
              <a:rPr lang="en-US" dirty="0"/>
              <a:t>Supports the Urban Indian Health Network </a:t>
            </a:r>
          </a:p>
          <a:p>
            <a:pPr lvl="1"/>
            <a:r>
              <a:rPr lang="en-US" dirty="0"/>
              <a:t>62 organizations including Urban Indian Health Programs and urban Indian social and health service organizations</a:t>
            </a:r>
          </a:p>
          <a:p>
            <a:endParaRPr lang="en-US" dirty="0"/>
          </a:p>
          <a:p>
            <a:r>
              <a:rPr lang="en-US" dirty="0"/>
              <a:t>UIHI serves to improve the health of AI/AN by:</a:t>
            </a:r>
          </a:p>
          <a:p>
            <a:pPr lvl="1"/>
            <a:r>
              <a:rPr lang="en-US" dirty="0"/>
              <a:t>Identifying &amp; understanding health disparities and resiliency</a:t>
            </a:r>
          </a:p>
          <a:p>
            <a:pPr lvl="1"/>
            <a:r>
              <a:rPr lang="en-US" dirty="0"/>
              <a:t>Strengthening public health capacity</a:t>
            </a:r>
          </a:p>
          <a:p>
            <a:pPr lvl="1"/>
            <a:r>
              <a:rPr lang="en-US" dirty="0"/>
              <a:t>Disease surveillance and disease prevention</a:t>
            </a:r>
          </a:p>
          <a:p>
            <a:pPr lvl="1"/>
            <a:r>
              <a:rPr lang="en-US" dirty="0"/>
              <a:t>Health promotion and disease prevention grounded in indigenous methodologies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F680950-9BE1-4DC9-8BF4-C3148305A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4559" y="673100"/>
            <a:ext cx="6339840" cy="908369"/>
          </a:xfrm>
        </p:spPr>
        <p:txBody>
          <a:bodyPr>
            <a:noAutofit/>
          </a:bodyPr>
          <a:lstStyle/>
          <a:p>
            <a:r>
              <a:rPr lang="en-US" b="1" dirty="0"/>
              <a:t>Who is the Urban Indian Health Institute?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F8B9C9-090A-496F-970D-16D0A127A6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1386" y="5310642"/>
            <a:ext cx="1045709" cy="1045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0433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1" y="995502"/>
            <a:ext cx="7924799" cy="508356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/>
              <a:t>Good Health &amp; Wellness in Indian Country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795EB4-BEE1-4463-BD19-2B19BF0BA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838" y="1503858"/>
            <a:ext cx="7448323" cy="479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2717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AE8FD-4865-E849-9125-692E0469FFE3}" type="slidenum">
              <a:rPr lang="en-US" smtClean="0"/>
              <a:t>7</a:t>
            </a:fld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195832" y="5612806"/>
            <a:ext cx="6339838" cy="9083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700" dirty="0"/>
              <a:t>LaFrance, J., &amp; Nichols, R. (2009). Indigenous evaluation framework: Telling our story in our place and time. Written for the American Indian Higher Education Consortium.</a:t>
            </a:r>
            <a:endParaRPr lang="en-US" sz="1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94558" y="538479"/>
            <a:ext cx="6339840" cy="517209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What is “Indigenous Evaluation”?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BEC343-AA9A-4F3F-B695-F5907A2D378C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65" t="45003" r="34568" b="8680"/>
          <a:stretch/>
        </p:blipFill>
        <p:spPr bwMode="auto">
          <a:xfrm>
            <a:off x="3185160" y="1255988"/>
            <a:ext cx="4023360" cy="4156518"/>
          </a:xfrm>
          <a:prstGeom prst="ellipse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29000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560BE5-638F-4986-A87E-D82CC2663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2" y="1658940"/>
            <a:ext cx="6339838" cy="419322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We wanted to make something useful to the communities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Evaluation reports not accessible to everyone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Grantees wanted an easier way to learn from each other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UIHI wanted a more flexible, accessible medium of disseminating GHWIC progress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DF75212-1B33-4BC9-AD0F-C143D9F5B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Why the GHWIC Story Map?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7B94F6-A14B-46DD-A476-7D44580B17E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086600" y="6356350"/>
            <a:ext cx="2057400" cy="365125"/>
          </a:xfrm>
        </p:spPr>
        <p:txBody>
          <a:bodyPr/>
          <a:lstStyle/>
          <a:p>
            <a:fld id="{B35AE8FD-4865-E849-9125-692E0469FFE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8097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1962074"/>
            <a:ext cx="7924799" cy="3878855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/>
              <a:t>Uses free ArcGIS Story Map technology to showcase grantee program progress and success</a:t>
            </a:r>
          </a:p>
          <a:p>
            <a:pPr>
              <a:spcAft>
                <a:spcPts val="1200"/>
              </a:spcAft>
            </a:pPr>
            <a:r>
              <a:rPr lang="en-US" dirty="0"/>
              <a:t>Interactive online platform supports multiple mediums (photo, video, audio, text, etc.)</a:t>
            </a:r>
          </a:p>
          <a:p>
            <a:pPr>
              <a:spcAft>
                <a:spcPts val="1200"/>
              </a:spcAft>
            </a:pPr>
            <a:r>
              <a:rPr lang="en-US" dirty="0"/>
              <a:t>Innovative platform uses unfiltered grantee-created content to highlight successes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AE8FD-4865-E849-9125-692E0469FFE3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The GHWIC Interactive Story Map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FC97F4-1DC8-4D8A-9172-0EAB3FA66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4041900"/>
            <a:ext cx="3364090" cy="267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4912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IHI 2017">
      <a:dk1>
        <a:srgbClr val="FFFFFF"/>
      </a:dk1>
      <a:lt1>
        <a:srgbClr val="494949"/>
      </a:lt1>
      <a:dk2>
        <a:srgbClr val="BEBDBB"/>
      </a:dk2>
      <a:lt2>
        <a:srgbClr val="8C8D8A"/>
      </a:lt2>
      <a:accent1>
        <a:srgbClr val="951A2C"/>
      </a:accent1>
      <a:accent2>
        <a:srgbClr val="009783"/>
      </a:accent2>
      <a:accent3>
        <a:srgbClr val="0173A7"/>
      </a:accent3>
      <a:accent4>
        <a:srgbClr val="6F204D"/>
      </a:accent4>
      <a:accent5>
        <a:srgbClr val="CF6920"/>
      </a:accent5>
      <a:accent6>
        <a:srgbClr val="DCB62E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13997</TotalTime>
  <Words>1175</Words>
  <Application>Microsoft Macintosh PowerPoint</Application>
  <PresentationFormat>On-screen Show (4:3)</PresentationFormat>
  <Paragraphs>127</Paragraphs>
  <Slides>13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 Theme</vt:lpstr>
      <vt:lpstr>Telling Our Stories</vt:lpstr>
      <vt:lpstr>Welcome! Let us begin in a good way… </vt:lpstr>
      <vt:lpstr>Rose James, PhD Director, Research &amp; Evaluation</vt:lpstr>
      <vt:lpstr>Learning Objectives</vt:lpstr>
      <vt:lpstr>Who is the Urban Indian Health Institute? </vt:lpstr>
      <vt:lpstr>Good Health &amp; Wellness in Indian Country</vt:lpstr>
      <vt:lpstr>What is “Indigenous Evaluation”?</vt:lpstr>
      <vt:lpstr>Why the GHWIC Story Map?</vt:lpstr>
      <vt:lpstr>The GHWIC Interactive Story Map</vt:lpstr>
      <vt:lpstr>Key Points</vt:lpstr>
      <vt:lpstr>PowerPoint Presentation</vt:lpstr>
      <vt:lpstr>UIHI thanks all grantee partners for their work and contributions to the Good Health &amp; Wellness in Indian Country program (DP14-1421PPHF14)</vt:lpstr>
      <vt:lpstr>PowerPoint Presentation</vt:lpstr>
    </vt:vector>
  </TitlesOfParts>
  <Company/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Tiff</dc:creator>
  <cp:lastModifiedBy>Nancy Bennett</cp:lastModifiedBy>
  <cp:revision>92</cp:revision>
  <dcterms:created xsi:type="dcterms:W3CDTF">2017-12-06T01:18:59Z</dcterms:created>
  <dcterms:modified xsi:type="dcterms:W3CDTF">2018-05-24T17:16:49Z</dcterms:modified>
</cp:coreProperties>
</file>