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3" r:id="rId3"/>
    <p:sldId id="257" r:id="rId4"/>
    <p:sldId id="258" r:id="rId5"/>
    <p:sldId id="281" r:id="rId6"/>
    <p:sldId id="261" r:id="rId7"/>
    <p:sldId id="272" r:id="rId8"/>
    <p:sldId id="259" r:id="rId9"/>
    <p:sldId id="260" r:id="rId10"/>
    <p:sldId id="262" r:id="rId11"/>
    <p:sldId id="274" r:id="rId12"/>
    <p:sldId id="264" r:id="rId13"/>
    <p:sldId id="273" r:id="rId14"/>
    <p:sldId id="265" r:id="rId15"/>
    <p:sldId id="283" r:id="rId16"/>
    <p:sldId id="275" r:id="rId17"/>
    <p:sldId id="266" r:id="rId18"/>
    <p:sldId id="276" r:id="rId19"/>
    <p:sldId id="268" r:id="rId20"/>
    <p:sldId id="279" r:id="rId21"/>
    <p:sldId id="269" r:id="rId22"/>
    <p:sldId id="277" r:id="rId23"/>
    <p:sldId id="267" r:id="rId24"/>
    <p:sldId id="278" r:id="rId25"/>
    <p:sldId id="271" r:id="rId26"/>
    <p:sldId id="282" r:id="rId27"/>
    <p:sldId id="28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4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86"/>
    <p:restoredTop sz="96405"/>
  </p:normalViewPr>
  <p:slideViewPr>
    <p:cSldViewPr snapToGrid="0" snapToObjects="1">
      <p:cViewPr varScale="1">
        <p:scale>
          <a:sx n="31" d="100"/>
          <a:sy n="31" d="100"/>
        </p:scale>
        <p:origin x="546" y="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C3C14-0DC2-7247-B53B-AB8DA02332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927CC7-5E41-2345-B782-F953A3E128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362095-ACD0-8D49-98A0-1AA230135440}"/>
              </a:ext>
            </a:extLst>
          </p:cNvPr>
          <p:cNvSpPr>
            <a:spLocks noGrp="1"/>
          </p:cNvSpPr>
          <p:nvPr>
            <p:ph type="dt" sz="half" idx="10"/>
          </p:nvPr>
        </p:nvSpPr>
        <p:spPr/>
        <p:txBody>
          <a:bodyPr/>
          <a:lstStyle/>
          <a:p>
            <a:fld id="{31CBB3B4-E2EA-AE43-8E69-B3235240C870}" type="datetimeFigureOut">
              <a:rPr lang="en-US" smtClean="0"/>
              <a:t>1/28/2021</a:t>
            </a:fld>
            <a:endParaRPr lang="en-US"/>
          </a:p>
        </p:txBody>
      </p:sp>
      <p:sp>
        <p:nvSpPr>
          <p:cNvPr id="5" name="Footer Placeholder 4">
            <a:extLst>
              <a:ext uri="{FF2B5EF4-FFF2-40B4-BE49-F238E27FC236}">
                <a16:creationId xmlns:a16="http://schemas.microsoft.com/office/drawing/2014/main" id="{A3AE4341-789E-784F-9452-B690278896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188FEC-9DB2-4D48-855F-DE22FB35D5B2}"/>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1768982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E301D-62C3-8046-9ECB-84AA66F599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F27E94-4C5E-864A-A9A0-2CB40CBF53A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FFA11-0019-9F4F-8A2A-547168F86C5D}"/>
              </a:ext>
            </a:extLst>
          </p:cNvPr>
          <p:cNvSpPr>
            <a:spLocks noGrp="1"/>
          </p:cNvSpPr>
          <p:nvPr>
            <p:ph type="dt" sz="half" idx="10"/>
          </p:nvPr>
        </p:nvSpPr>
        <p:spPr/>
        <p:txBody>
          <a:bodyPr/>
          <a:lstStyle/>
          <a:p>
            <a:fld id="{31CBB3B4-E2EA-AE43-8E69-B3235240C870}" type="datetimeFigureOut">
              <a:rPr lang="en-US" smtClean="0"/>
              <a:t>1/28/2021</a:t>
            </a:fld>
            <a:endParaRPr lang="en-US"/>
          </a:p>
        </p:txBody>
      </p:sp>
      <p:sp>
        <p:nvSpPr>
          <p:cNvPr id="5" name="Footer Placeholder 4">
            <a:extLst>
              <a:ext uri="{FF2B5EF4-FFF2-40B4-BE49-F238E27FC236}">
                <a16:creationId xmlns:a16="http://schemas.microsoft.com/office/drawing/2014/main" id="{F7377764-4DE4-7749-B66B-4BCD3EDC62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8EE194-0280-BF4B-B1D2-E340B7932720}"/>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772170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C734D6-9A4A-9D46-9B10-7C18708042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CC9750-44E6-5F4C-AF2B-5820738D1A8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85E884-4EEF-E34D-8FC3-29F0DF7B6B2E}"/>
              </a:ext>
            </a:extLst>
          </p:cNvPr>
          <p:cNvSpPr>
            <a:spLocks noGrp="1"/>
          </p:cNvSpPr>
          <p:nvPr>
            <p:ph type="dt" sz="half" idx="10"/>
          </p:nvPr>
        </p:nvSpPr>
        <p:spPr/>
        <p:txBody>
          <a:bodyPr/>
          <a:lstStyle/>
          <a:p>
            <a:fld id="{31CBB3B4-E2EA-AE43-8E69-B3235240C870}" type="datetimeFigureOut">
              <a:rPr lang="en-US" smtClean="0"/>
              <a:t>1/28/2021</a:t>
            </a:fld>
            <a:endParaRPr lang="en-US"/>
          </a:p>
        </p:txBody>
      </p:sp>
      <p:sp>
        <p:nvSpPr>
          <p:cNvPr id="5" name="Footer Placeholder 4">
            <a:extLst>
              <a:ext uri="{FF2B5EF4-FFF2-40B4-BE49-F238E27FC236}">
                <a16:creationId xmlns:a16="http://schemas.microsoft.com/office/drawing/2014/main" id="{90DF8720-0C1C-5E4E-B74E-5FC8F54F41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4301F4-BA2F-C441-87DA-CCCA1534E0BF}"/>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1138908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1C06A-89FC-7E49-9AF0-8DDC26DA1F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92C7AD-382F-2544-9996-3AFD21D173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02131A-27C8-9242-B0F4-2E10ED0FF895}"/>
              </a:ext>
            </a:extLst>
          </p:cNvPr>
          <p:cNvSpPr>
            <a:spLocks noGrp="1"/>
          </p:cNvSpPr>
          <p:nvPr>
            <p:ph type="dt" sz="half" idx="10"/>
          </p:nvPr>
        </p:nvSpPr>
        <p:spPr/>
        <p:txBody>
          <a:bodyPr/>
          <a:lstStyle/>
          <a:p>
            <a:fld id="{31CBB3B4-E2EA-AE43-8E69-B3235240C870}" type="datetimeFigureOut">
              <a:rPr lang="en-US" smtClean="0"/>
              <a:t>1/28/2021</a:t>
            </a:fld>
            <a:endParaRPr lang="en-US"/>
          </a:p>
        </p:txBody>
      </p:sp>
      <p:sp>
        <p:nvSpPr>
          <p:cNvPr id="5" name="Footer Placeholder 4">
            <a:extLst>
              <a:ext uri="{FF2B5EF4-FFF2-40B4-BE49-F238E27FC236}">
                <a16:creationId xmlns:a16="http://schemas.microsoft.com/office/drawing/2014/main" id="{A31BB297-B47D-9941-A862-44C17A715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AE2029-9674-4949-A0DB-98DB6D97AF63}"/>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33972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23E50-5DCD-0645-92A7-790E7BC281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6239A2-6F95-6A4B-B8D3-D3E03EB717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1ED3755-76D9-934F-8D1A-8FC092D6EC94}"/>
              </a:ext>
            </a:extLst>
          </p:cNvPr>
          <p:cNvSpPr>
            <a:spLocks noGrp="1"/>
          </p:cNvSpPr>
          <p:nvPr>
            <p:ph type="dt" sz="half" idx="10"/>
          </p:nvPr>
        </p:nvSpPr>
        <p:spPr/>
        <p:txBody>
          <a:bodyPr/>
          <a:lstStyle/>
          <a:p>
            <a:fld id="{31CBB3B4-E2EA-AE43-8E69-B3235240C870}" type="datetimeFigureOut">
              <a:rPr lang="en-US" smtClean="0"/>
              <a:t>1/28/2021</a:t>
            </a:fld>
            <a:endParaRPr lang="en-US"/>
          </a:p>
        </p:txBody>
      </p:sp>
      <p:sp>
        <p:nvSpPr>
          <p:cNvPr id="5" name="Footer Placeholder 4">
            <a:extLst>
              <a:ext uri="{FF2B5EF4-FFF2-40B4-BE49-F238E27FC236}">
                <a16:creationId xmlns:a16="http://schemas.microsoft.com/office/drawing/2014/main" id="{015C1830-872C-144C-8DEF-AA715FAA25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0109D8-DF7F-9B44-9934-C1243B02F421}"/>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3544101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DB848-7D83-7449-99AF-564348B120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26D160-0498-D144-834A-9AAF0D5F8E9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153D0E-CE62-B745-B47B-29929287085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0C6983-0EF3-7C45-8548-0624487E06C4}"/>
              </a:ext>
            </a:extLst>
          </p:cNvPr>
          <p:cNvSpPr>
            <a:spLocks noGrp="1"/>
          </p:cNvSpPr>
          <p:nvPr>
            <p:ph type="dt" sz="half" idx="10"/>
          </p:nvPr>
        </p:nvSpPr>
        <p:spPr/>
        <p:txBody>
          <a:bodyPr/>
          <a:lstStyle/>
          <a:p>
            <a:fld id="{31CBB3B4-E2EA-AE43-8E69-B3235240C870}" type="datetimeFigureOut">
              <a:rPr lang="en-US" smtClean="0"/>
              <a:t>1/28/2021</a:t>
            </a:fld>
            <a:endParaRPr lang="en-US"/>
          </a:p>
        </p:txBody>
      </p:sp>
      <p:sp>
        <p:nvSpPr>
          <p:cNvPr id="6" name="Footer Placeholder 5">
            <a:extLst>
              <a:ext uri="{FF2B5EF4-FFF2-40B4-BE49-F238E27FC236}">
                <a16:creationId xmlns:a16="http://schemas.microsoft.com/office/drawing/2014/main" id="{33432289-BDDE-BF45-880F-4726A7DD84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5CCE20-0FF8-224B-9D96-1829E7BE4CCF}"/>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218196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BA34D-F5A0-6B45-9CA8-5D0C0D766E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5C1232-783A-4C47-BDB2-EADB1DA8CD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06B8C8-8B66-0249-AF3C-5A2EC0FB918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2ED923-F317-6941-9E02-7892B17BE1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43E2B3-51D6-544F-8D55-28A4FB50BE7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958492-9D7B-CC4A-9C50-78F037EED591}"/>
              </a:ext>
            </a:extLst>
          </p:cNvPr>
          <p:cNvSpPr>
            <a:spLocks noGrp="1"/>
          </p:cNvSpPr>
          <p:nvPr>
            <p:ph type="dt" sz="half" idx="10"/>
          </p:nvPr>
        </p:nvSpPr>
        <p:spPr/>
        <p:txBody>
          <a:bodyPr/>
          <a:lstStyle/>
          <a:p>
            <a:fld id="{31CBB3B4-E2EA-AE43-8E69-B3235240C870}" type="datetimeFigureOut">
              <a:rPr lang="en-US" smtClean="0"/>
              <a:t>1/28/2021</a:t>
            </a:fld>
            <a:endParaRPr lang="en-US"/>
          </a:p>
        </p:txBody>
      </p:sp>
      <p:sp>
        <p:nvSpPr>
          <p:cNvPr id="8" name="Footer Placeholder 7">
            <a:extLst>
              <a:ext uri="{FF2B5EF4-FFF2-40B4-BE49-F238E27FC236}">
                <a16:creationId xmlns:a16="http://schemas.microsoft.com/office/drawing/2014/main" id="{3E4AD33E-87E8-FE43-A2C9-1520FFD80B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9F6A39-A2F4-2D43-AFFD-D8F1D358ABEE}"/>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2397442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6F458-403D-1749-92F6-BC7E6C96AD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9115EA-E22B-4742-920E-B4F74F17F626}"/>
              </a:ext>
            </a:extLst>
          </p:cNvPr>
          <p:cNvSpPr>
            <a:spLocks noGrp="1"/>
          </p:cNvSpPr>
          <p:nvPr>
            <p:ph type="dt" sz="half" idx="10"/>
          </p:nvPr>
        </p:nvSpPr>
        <p:spPr/>
        <p:txBody>
          <a:bodyPr/>
          <a:lstStyle/>
          <a:p>
            <a:fld id="{31CBB3B4-E2EA-AE43-8E69-B3235240C870}" type="datetimeFigureOut">
              <a:rPr lang="en-US" smtClean="0"/>
              <a:t>1/28/2021</a:t>
            </a:fld>
            <a:endParaRPr lang="en-US"/>
          </a:p>
        </p:txBody>
      </p:sp>
      <p:sp>
        <p:nvSpPr>
          <p:cNvPr id="4" name="Footer Placeholder 3">
            <a:extLst>
              <a:ext uri="{FF2B5EF4-FFF2-40B4-BE49-F238E27FC236}">
                <a16:creationId xmlns:a16="http://schemas.microsoft.com/office/drawing/2014/main" id="{7D719CC9-3DE4-E946-BB4B-2683D10C0D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234238-E32E-5C4D-8CDF-0B7AFA23EB2D}"/>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2480925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39FDDB-345E-4641-A0F5-BA813BF3284A}"/>
              </a:ext>
            </a:extLst>
          </p:cNvPr>
          <p:cNvSpPr>
            <a:spLocks noGrp="1"/>
          </p:cNvSpPr>
          <p:nvPr>
            <p:ph type="dt" sz="half" idx="10"/>
          </p:nvPr>
        </p:nvSpPr>
        <p:spPr/>
        <p:txBody>
          <a:bodyPr/>
          <a:lstStyle/>
          <a:p>
            <a:fld id="{31CBB3B4-E2EA-AE43-8E69-B3235240C870}" type="datetimeFigureOut">
              <a:rPr lang="en-US" smtClean="0"/>
              <a:t>1/28/2021</a:t>
            </a:fld>
            <a:endParaRPr lang="en-US"/>
          </a:p>
        </p:txBody>
      </p:sp>
      <p:sp>
        <p:nvSpPr>
          <p:cNvPr id="3" name="Footer Placeholder 2">
            <a:extLst>
              <a:ext uri="{FF2B5EF4-FFF2-40B4-BE49-F238E27FC236}">
                <a16:creationId xmlns:a16="http://schemas.microsoft.com/office/drawing/2014/main" id="{020B0DCE-DC0D-104B-A024-5BD4C11E5D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ED9F8B-3DA0-6847-BB63-4D5413D89463}"/>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2496648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F5A50-A4BF-444A-9065-6A03B7BFD6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6266D4-0B65-FF46-9F4C-0E97B95C3D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3CAF7F-D642-FA41-A423-EE249A5C1D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F59E2C-5B82-AC4D-96A9-574048E45450}"/>
              </a:ext>
            </a:extLst>
          </p:cNvPr>
          <p:cNvSpPr>
            <a:spLocks noGrp="1"/>
          </p:cNvSpPr>
          <p:nvPr>
            <p:ph type="dt" sz="half" idx="10"/>
          </p:nvPr>
        </p:nvSpPr>
        <p:spPr/>
        <p:txBody>
          <a:bodyPr/>
          <a:lstStyle/>
          <a:p>
            <a:fld id="{31CBB3B4-E2EA-AE43-8E69-B3235240C870}" type="datetimeFigureOut">
              <a:rPr lang="en-US" smtClean="0"/>
              <a:t>1/28/2021</a:t>
            </a:fld>
            <a:endParaRPr lang="en-US"/>
          </a:p>
        </p:txBody>
      </p:sp>
      <p:sp>
        <p:nvSpPr>
          <p:cNvPr id="6" name="Footer Placeholder 5">
            <a:extLst>
              <a:ext uri="{FF2B5EF4-FFF2-40B4-BE49-F238E27FC236}">
                <a16:creationId xmlns:a16="http://schemas.microsoft.com/office/drawing/2014/main" id="{0131A9D8-2E9E-4942-8ECF-C43B7631C3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BB12F-66FA-6E48-AF4A-F490F1E2513E}"/>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3793792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50A62-9BC0-1C4C-A1A3-18B6C72253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C06BA7-9DD7-1E4C-97B0-B190D5BD60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64E6DF-0658-284E-8DA1-7E94D0800E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42A791-3651-A347-AC87-CA651DDBD9E0}"/>
              </a:ext>
            </a:extLst>
          </p:cNvPr>
          <p:cNvSpPr>
            <a:spLocks noGrp="1"/>
          </p:cNvSpPr>
          <p:nvPr>
            <p:ph type="dt" sz="half" idx="10"/>
          </p:nvPr>
        </p:nvSpPr>
        <p:spPr/>
        <p:txBody>
          <a:bodyPr/>
          <a:lstStyle/>
          <a:p>
            <a:fld id="{31CBB3B4-E2EA-AE43-8E69-B3235240C870}" type="datetimeFigureOut">
              <a:rPr lang="en-US" smtClean="0"/>
              <a:t>1/28/2021</a:t>
            </a:fld>
            <a:endParaRPr lang="en-US"/>
          </a:p>
        </p:txBody>
      </p:sp>
      <p:sp>
        <p:nvSpPr>
          <p:cNvPr id="6" name="Footer Placeholder 5">
            <a:extLst>
              <a:ext uri="{FF2B5EF4-FFF2-40B4-BE49-F238E27FC236}">
                <a16:creationId xmlns:a16="http://schemas.microsoft.com/office/drawing/2014/main" id="{D05D2688-2C2C-BE45-9A04-5308CB5D75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10D97-7BA6-B341-B552-50DA3D05C0A7}"/>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383149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7334D9-2F0D-5341-A351-8110BB94B2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baseline="0" dirty="0">
                <a:latin typeface="Gill Sans Nova Medium" panose="020B0502020204020203" pitchFamily="34" charset="0"/>
              </a:rPr>
              <a:t>Title (Gill Sans Nova Medium)</a:t>
            </a:r>
            <a:endParaRPr lang="en-US" dirty="0"/>
          </a:p>
        </p:txBody>
      </p:sp>
      <p:sp>
        <p:nvSpPr>
          <p:cNvPr id="3" name="Text Placeholder 2">
            <a:extLst>
              <a:ext uri="{FF2B5EF4-FFF2-40B4-BE49-F238E27FC236}">
                <a16:creationId xmlns:a16="http://schemas.microsoft.com/office/drawing/2014/main" id="{A4584A1A-4F2B-654E-895E-49C9B6D3B2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(Gill Sans Nova)</a:t>
            </a:r>
          </a:p>
          <a:p>
            <a:pPr lvl="1"/>
            <a:r>
              <a:rPr lang="en-US" dirty="0"/>
              <a:t>Second level (Gill Sans Nova Light)</a:t>
            </a:r>
          </a:p>
        </p:txBody>
      </p:sp>
      <p:sp>
        <p:nvSpPr>
          <p:cNvPr id="4" name="Date Placeholder 3">
            <a:extLst>
              <a:ext uri="{FF2B5EF4-FFF2-40B4-BE49-F238E27FC236}">
                <a16:creationId xmlns:a16="http://schemas.microsoft.com/office/drawing/2014/main" id="{7A9F5EF3-D03B-0F4D-9DDE-580A89BAB147}"/>
              </a:ext>
            </a:extLst>
          </p:cNvPr>
          <p:cNvSpPr>
            <a:spLocks noGrp="1"/>
          </p:cNvSpPr>
          <p:nvPr>
            <p:ph type="dt" sz="half" idx="2"/>
          </p:nvPr>
        </p:nvSpPr>
        <p:spPr>
          <a:xfrm>
            <a:off x="6485238" y="635634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CBB3B4-E2EA-AE43-8E69-B3235240C870}" type="datetimeFigureOut">
              <a:rPr lang="en-US" smtClean="0"/>
              <a:t>1/28/2021</a:t>
            </a:fld>
            <a:endParaRPr lang="en-US"/>
          </a:p>
        </p:txBody>
      </p:sp>
      <p:sp>
        <p:nvSpPr>
          <p:cNvPr id="5" name="Footer Placeholder 4">
            <a:extLst>
              <a:ext uri="{FF2B5EF4-FFF2-40B4-BE49-F238E27FC236}">
                <a16:creationId xmlns:a16="http://schemas.microsoft.com/office/drawing/2014/main" id="{E5C529F5-03F1-7F49-A487-6C73F0E0AE89}"/>
              </a:ext>
            </a:extLst>
          </p:cNvPr>
          <p:cNvSpPr>
            <a:spLocks noGrp="1"/>
          </p:cNvSpPr>
          <p:nvPr>
            <p:ph type="ftr" sz="quarter" idx="3"/>
          </p:nvPr>
        </p:nvSpPr>
        <p:spPr>
          <a:xfrm>
            <a:off x="5799438"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0E2F8C-3D9E-774A-9147-5EA2726CA365}"/>
              </a:ext>
            </a:extLst>
          </p:cNvPr>
          <p:cNvSpPr>
            <a:spLocks noGrp="1"/>
          </p:cNvSpPr>
          <p:nvPr>
            <p:ph type="sldNum" sz="quarter" idx="4"/>
          </p:nvPr>
        </p:nvSpPr>
        <p:spPr>
          <a:xfrm>
            <a:off x="8375821"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B02FC6-BBC3-6A4F-853D-79165857EB18}" type="slidenum">
              <a:rPr lang="en-US" smtClean="0"/>
              <a:t>‹#›</a:t>
            </a:fld>
            <a:endParaRPr lang="en-US"/>
          </a:p>
        </p:txBody>
      </p:sp>
    </p:spTree>
    <p:extLst>
      <p:ext uri="{BB962C8B-B14F-4D97-AF65-F5344CB8AC3E}">
        <p14:creationId xmlns:p14="http://schemas.microsoft.com/office/powerpoint/2010/main" val="4272518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baseline="0">
          <a:solidFill>
            <a:srgbClr val="00A4A2"/>
          </a:solidFill>
          <a:latin typeface="Gill Sans Nova Medium" panose="020B0502020204020203" pitchFamily="34" charset="0"/>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Nova Book" panose="020B050202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Gill Sans Nova Light" panose="020B040202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Nova Book" panose="020B050202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Nova Book" panose="020B050202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Nova Book" panose="020B050202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congress.gov/bill/116th-congress/house-bill/6237/text" TargetMode="External"/><Relationship Id="rId7" Type="http://schemas.openxmlformats.org/officeDocument/2006/relationships/image" Target="../media/image7.svg"/><Relationship Id="rId2" Type="http://schemas.openxmlformats.org/officeDocument/2006/relationships/hyperlink" Target="https://www.congress.gov/bill/116th-congress/house-bill/7105"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cjimenez@npaihb.org" TargetMode="External"/><Relationship Id="rId2" Type="http://schemas.openxmlformats.org/officeDocument/2006/relationships/hyperlink" Target="mailto:ecoronado@npaihb.org" TargetMode="Externa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264D8-2B6C-D04D-83F8-F72AFF1E6A17}"/>
              </a:ext>
            </a:extLst>
          </p:cNvPr>
          <p:cNvSpPr>
            <a:spLocks noGrp="1"/>
          </p:cNvSpPr>
          <p:nvPr>
            <p:ph type="ctrTitle"/>
          </p:nvPr>
        </p:nvSpPr>
        <p:spPr/>
        <p:txBody>
          <a:bodyPr/>
          <a:lstStyle/>
          <a:p>
            <a:r>
              <a:rPr lang="en-US" dirty="0"/>
              <a:t>2021 Policy Priorities</a:t>
            </a:r>
          </a:p>
        </p:txBody>
      </p:sp>
      <p:sp>
        <p:nvSpPr>
          <p:cNvPr id="3" name="Subtitle 2">
            <a:extLst>
              <a:ext uri="{FF2B5EF4-FFF2-40B4-BE49-F238E27FC236}">
                <a16:creationId xmlns:a16="http://schemas.microsoft.com/office/drawing/2014/main" id="{FF00AEE1-4723-1A44-AC45-0713B15C7688}"/>
              </a:ext>
            </a:extLst>
          </p:cNvPr>
          <p:cNvSpPr>
            <a:spLocks noGrp="1"/>
          </p:cNvSpPr>
          <p:nvPr>
            <p:ph type="subTitle" idx="1"/>
          </p:nvPr>
        </p:nvSpPr>
        <p:spPr/>
        <p:txBody>
          <a:bodyPr/>
          <a:lstStyle/>
          <a:p>
            <a:r>
              <a:rPr lang="en-US" dirty="0"/>
              <a:t>Presented by: Elizabeth J. Coronado and Candice Jimenez</a:t>
            </a:r>
          </a:p>
        </p:txBody>
      </p:sp>
    </p:spTree>
    <p:extLst>
      <p:ext uri="{BB962C8B-B14F-4D97-AF65-F5344CB8AC3E}">
        <p14:creationId xmlns:p14="http://schemas.microsoft.com/office/powerpoint/2010/main" val="2499752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Medicaid/CHIP</a:t>
            </a:r>
          </a:p>
        </p:txBody>
      </p:sp>
      <p:sp>
        <p:nvSpPr>
          <p:cNvPr id="3" name="Content Placeholder 2"/>
          <p:cNvSpPr>
            <a:spLocks noGrp="1"/>
          </p:cNvSpPr>
          <p:nvPr>
            <p:ph idx="1"/>
          </p:nvPr>
        </p:nvSpPr>
        <p:spPr/>
        <p:txBody>
          <a:bodyPr>
            <a:normAutofit lnSpcReduction="10000"/>
          </a:bodyPr>
          <a:lstStyle/>
          <a:p>
            <a:r>
              <a:rPr lang="en-US" dirty="0"/>
              <a:t>Protect 100% FMAP.</a:t>
            </a:r>
          </a:p>
          <a:p>
            <a:r>
              <a:rPr lang="en-US" dirty="0"/>
              <a:t>Protect FFS (not subject to managed care or value based payments).</a:t>
            </a:r>
          </a:p>
          <a:p>
            <a:r>
              <a:rPr lang="en-US" dirty="0"/>
              <a:t>Support legislation that:</a:t>
            </a:r>
          </a:p>
          <a:p>
            <a:pPr lvl="1"/>
            <a:r>
              <a:rPr lang="en-US" dirty="0"/>
              <a:t>Extends Medicaid eligibility for all AI/AN with household income up to 138% of the federal poverty level.</a:t>
            </a:r>
          </a:p>
          <a:p>
            <a:pPr lvl="1"/>
            <a:r>
              <a:rPr lang="en-US" dirty="0"/>
              <a:t>Authorizes IHCPs in all states to receive Medicaid reimbursement for health care services delivered to AI/ANs</a:t>
            </a:r>
          </a:p>
          <a:p>
            <a:pPr lvl="1"/>
            <a:r>
              <a:rPr lang="en-US" dirty="0"/>
              <a:t>Extend full federal funding through 100% FMAP to states for Medicaid services furnished by urban Indian providers</a:t>
            </a:r>
          </a:p>
          <a:p>
            <a:pPr lvl="1"/>
            <a:r>
              <a:rPr lang="en-US" dirty="0"/>
              <a:t>Removes the limitation on billing by IHCPs for services provided outside the 4 walls of a tribal clinic</a:t>
            </a:r>
          </a:p>
          <a:p>
            <a:endParaRPr lang="en-US" dirty="0"/>
          </a:p>
        </p:txBody>
      </p:sp>
    </p:spTree>
    <p:extLst>
      <p:ext uri="{BB962C8B-B14F-4D97-AF65-F5344CB8AC3E}">
        <p14:creationId xmlns:p14="http://schemas.microsoft.com/office/powerpoint/2010/main" val="3341576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Elders Committee</a:t>
            </a:r>
          </a:p>
        </p:txBody>
      </p:sp>
    </p:spTree>
    <p:extLst>
      <p:ext uri="{BB962C8B-B14F-4D97-AF65-F5344CB8AC3E}">
        <p14:creationId xmlns:p14="http://schemas.microsoft.com/office/powerpoint/2010/main" val="3176232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47749-2F9B-484D-9F0C-0E3F546BFACB}"/>
              </a:ext>
            </a:extLst>
          </p:cNvPr>
          <p:cNvSpPr>
            <a:spLocks noGrp="1"/>
          </p:cNvSpPr>
          <p:nvPr>
            <p:ph type="title"/>
          </p:nvPr>
        </p:nvSpPr>
        <p:spPr/>
        <p:txBody>
          <a:bodyPr/>
          <a:lstStyle/>
          <a:p>
            <a:r>
              <a:rPr lang="en-US" dirty="0"/>
              <a:t>Elders and Long Term Care</a:t>
            </a:r>
          </a:p>
        </p:txBody>
      </p:sp>
      <p:sp>
        <p:nvSpPr>
          <p:cNvPr id="3" name="Content Placeholder 2">
            <a:extLst>
              <a:ext uri="{FF2B5EF4-FFF2-40B4-BE49-F238E27FC236}">
                <a16:creationId xmlns:a16="http://schemas.microsoft.com/office/drawing/2014/main" id="{0515B906-4AA5-CA4E-841E-254FCD80DC25}"/>
              </a:ext>
            </a:extLst>
          </p:cNvPr>
          <p:cNvSpPr>
            <a:spLocks noGrp="1"/>
          </p:cNvSpPr>
          <p:nvPr>
            <p:ph idx="1"/>
          </p:nvPr>
        </p:nvSpPr>
        <p:spPr/>
        <p:txBody>
          <a:bodyPr/>
          <a:lstStyle/>
          <a:p>
            <a:r>
              <a:rPr lang="en-US" dirty="0"/>
              <a:t>Congress must fund long term care services, assisting living services, hospice care and home/community-based services (</a:t>
            </a:r>
            <a:r>
              <a:rPr lang="en-US" i="1" dirty="0"/>
              <a:t>all authorized under IHCIA for AI/AN people</a:t>
            </a:r>
            <a:r>
              <a:rPr lang="en-US" dirty="0"/>
              <a:t>)</a:t>
            </a:r>
          </a:p>
          <a:p>
            <a:r>
              <a:rPr lang="en-US" dirty="0"/>
              <a:t>HHS/CMS/IHS must create an encounter rate (</a:t>
            </a:r>
            <a:r>
              <a:rPr lang="en-US" i="1" dirty="0"/>
              <a:t>or enhanced rate</a:t>
            </a:r>
            <a:r>
              <a:rPr lang="en-US" dirty="0"/>
              <a:t>) for tribal nursing homes</a:t>
            </a:r>
          </a:p>
          <a:p>
            <a:r>
              <a:rPr lang="en-US" dirty="0"/>
              <a:t>Congress must increase funding to IHS or ACL for elder access to no-cost eyeglasses</a:t>
            </a:r>
          </a:p>
          <a:p>
            <a:r>
              <a:rPr lang="en-US" dirty="0">
                <a:solidFill>
                  <a:srgbClr val="C00000"/>
                </a:solidFill>
              </a:rPr>
              <a:t>No changes at this time.</a:t>
            </a:r>
          </a:p>
          <a:p>
            <a:endParaRPr lang="en-US" dirty="0"/>
          </a:p>
        </p:txBody>
      </p:sp>
    </p:spTree>
    <p:extLst>
      <p:ext uri="{BB962C8B-B14F-4D97-AF65-F5344CB8AC3E}">
        <p14:creationId xmlns:p14="http://schemas.microsoft.com/office/powerpoint/2010/main" val="4016648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Behavioral Health Committee</a:t>
            </a:r>
          </a:p>
        </p:txBody>
      </p:sp>
    </p:spTree>
    <p:extLst>
      <p:ext uri="{BB962C8B-B14F-4D97-AF65-F5344CB8AC3E}">
        <p14:creationId xmlns:p14="http://schemas.microsoft.com/office/powerpoint/2010/main" val="3901897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25F1A-C6E7-6340-A000-376E017CC4B6}"/>
              </a:ext>
            </a:extLst>
          </p:cNvPr>
          <p:cNvSpPr>
            <a:spLocks noGrp="1"/>
          </p:cNvSpPr>
          <p:nvPr>
            <p:ph type="title"/>
          </p:nvPr>
        </p:nvSpPr>
        <p:spPr/>
        <p:txBody>
          <a:bodyPr/>
          <a:lstStyle/>
          <a:p>
            <a:r>
              <a:rPr lang="en-US" dirty="0"/>
              <a:t>Behavioral Health </a:t>
            </a:r>
            <a:br>
              <a:rPr lang="en-US" dirty="0"/>
            </a:br>
            <a:r>
              <a:rPr lang="en-US" dirty="0"/>
              <a:t>(Mental Health &amp; Substance Use)</a:t>
            </a:r>
          </a:p>
        </p:txBody>
      </p:sp>
      <p:sp>
        <p:nvSpPr>
          <p:cNvPr id="3" name="Content Placeholder 2">
            <a:extLst>
              <a:ext uri="{FF2B5EF4-FFF2-40B4-BE49-F238E27FC236}">
                <a16:creationId xmlns:a16="http://schemas.microsoft.com/office/drawing/2014/main" id="{9DC218D1-F0C3-C242-A439-B08F130AB2D2}"/>
              </a:ext>
            </a:extLst>
          </p:cNvPr>
          <p:cNvSpPr>
            <a:spLocks noGrp="1"/>
          </p:cNvSpPr>
          <p:nvPr>
            <p:ph idx="1"/>
          </p:nvPr>
        </p:nvSpPr>
        <p:spPr/>
        <p:txBody>
          <a:bodyPr>
            <a:normAutofit fontScale="92500" lnSpcReduction="20000"/>
          </a:bodyPr>
          <a:lstStyle/>
          <a:p>
            <a:r>
              <a:rPr lang="en-US" dirty="0">
                <a:solidFill>
                  <a:srgbClr val="FF0000"/>
                </a:solidFill>
              </a:rPr>
              <a:t>Strengthen partnerships for integrated care between behavioral health and medical care teams (</a:t>
            </a:r>
            <a:r>
              <a:rPr lang="en-US" i="1" dirty="0">
                <a:solidFill>
                  <a:srgbClr val="FF0000"/>
                </a:solidFill>
              </a:rPr>
              <a:t>top priority)</a:t>
            </a:r>
            <a:endParaRPr lang="en-US" dirty="0">
              <a:solidFill>
                <a:srgbClr val="FF0000"/>
              </a:solidFill>
            </a:endParaRPr>
          </a:p>
          <a:p>
            <a:r>
              <a:rPr lang="en-US" dirty="0"/>
              <a:t>SAMHSA – </a:t>
            </a:r>
          </a:p>
          <a:p>
            <a:pPr lvl="1"/>
            <a:r>
              <a:rPr lang="en-US" dirty="0"/>
              <a:t>Accessible funding: </a:t>
            </a:r>
            <a:r>
              <a:rPr lang="en-US" dirty="0">
                <a:solidFill>
                  <a:srgbClr val="FF0000"/>
                </a:solidFill>
              </a:rPr>
              <a:t>prevention, training for mid-level SUD providers, data waiver trainings for SUD providers, training &amp; development of peer counselors</a:t>
            </a:r>
            <a:endParaRPr lang="en-US" dirty="0"/>
          </a:p>
          <a:p>
            <a:r>
              <a:rPr lang="en-US" dirty="0"/>
              <a:t>Support funding for the IHS </a:t>
            </a:r>
            <a:r>
              <a:rPr lang="en-US" i="1" dirty="0">
                <a:solidFill>
                  <a:srgbClr val="FF0000"/>
                </a:solidFill>
              </a:rPr>
              <a:t>Fully </a:t>
            </a:r>
            <a:r>
              <a:rPr lang="en-US" dirty="0">
                <a:solidFill>
                  <a:srgbClr val="FF0000"/>
                </a:solidFill>
              </a:rPr>
              <a:t>fund a </a:t>
            </a:r>
            <a:r>
              <a:rPr lang="en-US" i="1" dirty="0"/>
              <a:t>Behavioral Health Programs for Indians </a:t>
            </a:r>
            <a:r>
              <a:rPr lang="en-US" dirty="0">
                <a:solidFill>
                  <a:srgbClr val="FF0000"/>
                </a:solidFill>
              </a:rPr>
              <a:t>with option for tribal shares and non-competitive funding for direct service tribes (NPAIHB Res. No. 19-04-09)</a:t>
            </a:r>
            <a:endParaRPr lang="en-US" i="1" dirty="0"/>
          </a:p>
          <a:p>
            <a:r>
              <a:rPr lang="en-US" dirty="0"/>
              <a:t>Increase support for AI/AN youth inpatient and outpatient mental health and substance use services</a:t>
            </a:r>
          </a:p>
          <a:p>
            <a:r>
              <a:rPr lang="en-US" dirty="0"/>
              <a:t>Address 42 CFR part 2 restrictions and align it with HIPAA to allow for integrated care for AI/Ans with Substance Use Disorder (SUD)</a:t>
            </a:r>
          </a:p>
        </p:txBody>
      </p:sp>
      <p:cxnSp>
        <p:nvCxnSpPr>
          <p:cNvPr id="5" name="Straight Connector 4">
            <a:extLst>
              <a:ext uri="{FF2B5EF4-FFF2-40B4-BE49-F238E27FC236}">
                <a16:creationId xmlns:a16="http://schemas.microsoft.com/office/drawing/2014/main" id="{84EDA794-423E-814E-A33D-95CA712E0EDF}"/>
              </a:ext>
            </a:extLst>
          </p:cNvPr>
          <p:cNvCxnSpPr>
            <a:cxnSpLocks/>
          </p:cNvCxnSpPr>
          <p:nvPr/>
        </p:nvCxnSpPr>
        <p:spPr>
          <a:xfrm>
            <a:off x="1136821" y="4291914"/>
            <a:ext cx="3739979"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505540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25F1A-C6E7-6340-A000-376E017CC4B6}"/>
              </a:ext>
            </a:extLst>
          </p:cNvPr>
          <p:cNvSpPr>
            <a:spLocks noGrp="1"/>
          </p:cNvSpPr>
          <p:nvPr>
            <p:ph type="title"/>
          </p:nvPr>
        </p:nvSpPr>
        <p:spPr/>
        <p:txBody>
          <a:bodyPr/>
          <a:lstStyle/>
          <a:p>
            <a:r>
              <a:rPr lang="en-US" dirty="0"/>
              <a:t>Behavioral Health </a:t>
            </a:r>
            <a:br>
              <a:rPr lang="en-US" dirty="0"/>
            </a:br>
            <a:r>
              <a:rPr lang="en-US" dirty="0"/>
              <a:t>(Mental Health &amp; Substance Use)</a:t>
            </a:r>
          </a:p>
        </p:txBody>
      </p:sp>
      <p:sp>
        <p:nvSpPr>
          <p:cNvPr id="3" name="Content Placeholder 2">
            <a:extLst>
              <a:ext uri="{FF2B5EF4-FFF2-40B4-BE49-F238E27FC236}">
                <a16:creationId xmlns:a16="http://schemas.microsoft.com/office/drawing/2014/main" id="{9DC218D1-F0C3-C242-A439-B08F130AB2D2}"/>
              </a:ext>
            </a:extLst>
          </p:cNvPr>
          <p:cNvSpPr>
            <a:spLocks noGrp="1"/>
          </p:cNvSpPr>
          <p:nvPr>
            <p:ph idx="1"/>
          </p:nvPr>
        </p:nvSpPr>
        <p:spPr>
          <a:xfrm>
            <a:off x="838200" y="1825624"/>
            <a:ext cx="10515600" cy="4089143"/>
          </a:xfrm>
        </p:spPr>
        <p:txBody>
          <a:bodyPr>
            <a:normAutofit fontScale="92500" lnSpcReduction="10000"/>
          </a:bodyPr>
          <a:lstStyle/>
          <a:p>
            <a:r>
              <a:rPr lang="en-US" dirty="0">
                <a:solidFill>
                  <a:srgbClr val="FF0000"/>
                </a:solidFill>
              </a:rPr>
              <a:t>Fully fund IHCIA provisions for increases to Behavioral Health</a:t>
            </a:r>
          </a:p>
          <a:p>
            <a:pPr lvl="1"/>
            <a:r>
              <a:rPr lang="en-US" dirty="0">
                <a:solidFill>
                  <a:srgbClr val="FF0000"/>
                </a:solidFill>
              </a:rPr>
              <a:t>Provide inpatient treatment, training for mental health techs, tele-mental health expansion and demonstration grants and </a:t>
            </a:r>
            <a:r>
              <a:rPr lang="en-US" i="1" dirty="0">
                <a:solidFill>
                  <a:srgbClr val="FF0000"/>
                </a:solidFill>
              </a:rPr>
              <a:t>crisis intervention training</a:t>
            </a:r>
          </a:p>
          <a:p>
            <a:r>
              <a:rPr lang="en-US" dirty="0">
                <a:solidFill>
                  <a:srgbClr val="FF0000"/>
                </a:solidFill>
              </a:rPr>
              <a:t>For IHS to ensure that all BH initiatives create option for tribes to receive funding through contracts and compacts</a:t>
            </a:r>
          </a:p>
          <a:p>
            <a:r>
              <a:rPr lang="en-US" dirty="0">
                <a:solidFill>
                  <a:srgbClr val="FF0000"/>
                </a:solidFill>
              </a:rPr>
              <a:t>For SAMSHA to </a:t>
            </a:r>
            <a:r>
              <a:rPr lang="en-US" i="1" dirty="0">
                <a:solidFill>
                  <a:srgbClr val="FF0000"/>
                </a:solidFill>
              </a:rPr>
              <a:t>acknowledge and support</a:t>
            </a:r>
            <a:r>
              <a:rPr lang="en-US" dirty="0">
                <a:solidFill>
                  <a:srgbClr val="FF0000"/>
                </a:solidFill>
              </a:rPr>
              <a:t> the development and implementation of Tribal Best Practices, traditional Indigenous knowledge and cultural practices in prevention and interventions</a:t>
            </a:r>
          </a:p>
          <a:p>
            <a:r>
              <a:rPr lang="en-US" dirty="0">
                <a:solidFill>
                  <a:srgbClr val="FF0000"/>
                </a:solidFill>
              </a:rPr>
              <a:t>Reduce restrictions of federal housing programs for tribal members in recovery; acknowledge houselessness as PH crisis and COVID-19</a:t>
            </a:r>
          </a:p>
          <a:p>
            <a:r>
              <a:rPr lang="en-US" dirty="0">
                <a:solidFill>
                  <a:srgbClr val="FF0000"/>
                </a:solidFill>
              </a:rPr>
              <a:t>Provide telehealth/telemedicine resources to increase accessibility</a:t>
            </a:r>
          </a:p>
          <a:p>
            <a:endParaRPr lang="en-US" dirty="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2990806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Health Aide &amp;</a:t>
            </a:r>
            <a:br>
              <a:rPr lang="en-US" dirty="0"/>
            </a:br>
            <a:r>
              <a:rPr lang="en-US" dirty="0"/>
              <a:t>Oral Health Committee</a:t>
            </a:r>
          </a:p>
        </p:txBody>
      </p:sp>
    </p:spTree>
    <p:extLst>
      <p:ext uri="{BB962C8B-B14F-4D97-AF65-F5344CB8AC3E}">
        <p14:creationId xmlns:p14="http://schemas.microsoft.com/office/powerpoint/2010/main" val="2909708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E026-C47B-2D4F-817B-D3829835C3CE}"/>
              </a:ext>
            </a:extLst>
          </p:cNvPr>
          <p:cNvSpPr>
            <a:spLocks noGrp="1"/>
          </p:cNvSpPr>
          <p:nvPr>
            <p:ph type="title"/>
          </p:nvPr>
        </p:nvSpPr>
        <p:spPr/>
        <p:txBody>
          <a:bodyPr>
            <a:normAutofit fontScale="90000"/>
          </a:bodyPr>
          <a:lstStyle/>
          <a:p>
            <a:r>
              <a:rPr lang="en-US" dirty="0"/>
              <a:t>Community Health Aide Program Nationalization &amp; Dental Health Aide Therapists</a:t>
            </a:r>
          </a:p>
        </p:txBody>
      </p:sp>
      <p:sp>
        <p:nvSpPr>
          <p:cNvPr id="3" name="Content Placeholder 2">
            <a:extLst>
              <a:ext uri="{FF2B5EF4-FFF2-40B4-BE49-F238E27FC236}">
                <a16:creationId xmlns:a16="http://schemas.microsoft.com/office/drawing/2014/main" id="{C88087CA-4B03-434F-BAAF-73A9771EC3BC}"/>
              </a:ext>
            </a:extLst>
          </p:cNvPr>
          <p:cNvSpPr>
            <a:spLocks noGrp="1"/>
          </p:cNvSpPr>
          <p:nvPr>
            <p:ph idx="1"/>
          </p:nvPr>
        </p:nvSpPr>
        <p:spPr>
          <a:xfrm>
            <a:off x="838200" y="1825625"/>
            <a:ext cx="10869706" cy="4351338"/>
          </a:xfrm>
        </p:spPr>
        <p:txBody>
          <a:bodyPr>
            <a:normAutofit fontScale="92500"/>
          </a:bodyPr>
          <a:lstStyle/>
          <a:p>
            <a:r>
              <a:rPr lang="en-US" dirty="0"/>
              <a:t>Support continued funding for Community Health Aide Program (CHAP) &amp; Community Health Representative (CHR) program expansion in FY 2022</a:t>
            </a:r>
          </a:p>
          <a:p>
            <a:r>
              <a:rPr lang="en-US" dirty="0">
                <a:solidFill>
                  <a:srgbClr val="FF0000"/>
                </a:solidFill>
              </a:rPr>
              <a:t>Support unification of national CHAP program by removing state authorization requirements for the use of DHATs as part of a CHAP program</a:t>
            </a:r>
          </a:p>
          <a:p>
            <a:r>
              <a:rPr lang="en-US" dirty="0"/>
              <a:t>Implement nationalization of CHAP in the Portland IHS Area (NPAIHB/CRIHB Joint Res No. 17-04-09) </a:t>
            </a:r>
          </a:p>
          <a:p>
            <a:r>
              <a:rPr lang="en-US" dirty="0"/>
              <a:t>Support tribes to authorize/license/certify CHAP providers</a:t>
            </a:r>
          </a:p>
          <a:p>
            <a:r>
              <a:rPr lang="en-US" dirty="0"/>
              <a:t>Creation of permanent series and classification of position descriptions CHA/Ps in federally-operated facilities (</a:t>
            </a:r>
            <a:r>
              <a:rPr lang="en-US" i="1" dirty="0"/>
              <a:t>for DHA/Ts</a:t>
            </a:r>
            <a:r>
              <a:rPr lang="en-US" dirty="0"/>
              <a:t>)</a:t>
            </a:r>
          </a:p>
        </p:txBody>
      </p:sp>
      <p:cxnSp>
        <p:nvCxnSpPr>
          <p:cNvPr id="5" name="Straight Connector 4">
            <a:extLst>
              <a:ext uri="{FF2B5EF4-FFF2-40B4-BE49-F238E27FC236}">
                <a16:creationId xmlns:a16="http://schemas.microsoft.com/office/drawing/2014/main" id="{35CD2414-3405-0B45-AAB6-909AC565F7D4}"/>
              </a:ext>
            </a:extLst>
          </p:cNvPr>
          <p:cNvCxnSpPr/>
          <p:nvPr/>
        </p:nvCxnSpPr>
        <p:spPr>
          <a:xfrm>
            <a:off x="6302673" y="5427766"/>
            <a:ext cx="1804087" cy="0"/>
          </a:xfrm>
          <a:prstGeom prst="line">
            <a:avLst/>
          </a:prstGeom>
          <a:ln w="31750">
            <a:solidFill>
              <a:srgbClr val="00B050"/>
            </a:solidFill>
          </a:ln>
        </p:spPr>
        <p:style>
          <a:lnRef idx="3">
            <a:schemeClr val="accent6"/>
          </a:lnRef>
          <a:fillRef idx="0">
            <a:schemeClr val="accent6"/>
          </a:fillRef>
          <a:effectRef idx="2">
            <a:schemeClr val="accent6"/>
          </a:effectRef>
          <a:fontRef idx="minor">
            <a:schemeClr val="tx1"/>
          </a:fontRef>
        </p:style>
      </p:cxnSp>
      <p:pic>
        <p:nvPicPr>
          <p:cNvPr id="7" name="Graphic 6" descr="Checkmark">
            <a:extLst>
              <a:ext uri="{FF2B5EF4-FFF2-40B4-BE49-F238E27FC236}">
                <a16:creationId xmlns:a16="http://schemas.microsoft.com/office/drawing/2014/main" id="{7B225275-94D1-3648-995A-17260FF9C5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77821" y="5570942"/>
            <a:ext cx="300675" cy="300675"/>
          </a:xfrm>
          <a:prstGeom prst="rect">
            <a:avLst/>
          </a:prstGeom>
        </p:spPr>
      </p:pic>
      <p:pic>
        <p:nvPicPr>
          <p:cNvPr id="9" name="Graphic 8" descr="Smiling face with no fill">
            <a:extLst>
              <a:ext uri="{FF2B5EF4-FFF2-40B4-BE49-F238E27FC236}">
                <a16:creationId xmlns:a16="http://schemas.microsoft.com/office/drawing/2014/main" id="{FBF757B0-13A8-0743-8179-16EDC0EE09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27655" y="5546228"/>
            <a:ext cx="327570" cy="327570"/>
          </a:xfrm>
          <a:prstGeom prst="rect">
            <a:avLst/>
          </a:prstGeom>
        </p:spPr>
      </p:pic>
    </p:spTree>
    <p:extLst>
      <p:ext uri="{BB962C8B-B14F-4D97-AF65-F5344CB8AC3E}">
        <p14:creationId xmlns:p14="http://schemas.microsoft.com/office/powerpoint/2010/main" val="2092547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264892"/>
            <a:ext cx="10515600" cy="4040273"/>
          </a:xfrm>
        </p:spPr>
        <p:txBody>
          <a:bodyPr>
            <a:normAutofit fontScale="90000"/>
          </a:bodyPr>
          <a:lstStyle/>
          <a:p>
            <a:r>
              <a:rPr lang="en-US" dirty="0"/>
              <a:t>Public Health Committee</a:t>
            </a:r>
            <a:br>
              <a:rPr lang="en-US" dirty="0"/>
            </a:br>
            <a:br>
              <a:rPr lang="en-US" dirty="0"/>
            </a:br>
            <a:r>
              <a:rPr lang="en-US" sz="2400" i="1" dirty="0">
                <a:solidFill>
                  <a:srgbClr val="FF0000"/>
                </a:solidFill>
              </a:rPr>
              <a:t>Note</a:t>
            </a:r>
            <a:r>
              <a:rPr lang="en-US" sz="2400" dirty="0">
                <a:solidFill>
                  <a:srgbClr val="FF0000"/>
                </a:solidFill>
              </a:rPr>
              <a:t>: Consideration that this section should include health factors that predispose community members to chronic and communicable disease – how can we uplift the multitude of needs, resources and challenges as voiced by NW tribal communities. </a:t>
            </a:r>
            <a:br>
              <a:rPr lang="en-US" sz="2400" dirty="0">
                <a:solidFill>
                  <a:srgbClr val="FF0000"/>
                </a:solidFill>
              </a:rPr>
            </a:br>
            <a:br>
              <a:rPr lang="en-US" sz="2400" dirty="0">
                <a:solidFill>
                  <a:srgbClr val="FF0000"/>
                </a:solidFill>
              </a:rPr>
            </a:br>
            <a:br>
              <a:rPr lang="en-US" sz="2400" dirty="0">
                <a:solidFill>
                  <a:srgbClr val="FF0000"/>
                </a:solidFill>
              </a:rPr>
            </a:br>
            <a:br>
              <a:rPr lang="en-US" sz="2400" dirty="0">
                <a:solidFill>
                  <a:srgbClr val="FF0000"/>
                </a:solidFill>
              </a:rPr>
            </a:br>
            <a:endParaRPr lang="en-US" dirty="0"/>
          </a:p>
        </p:txBody>
      </p:sp>
      <p:sp>
        <p:nvSpPr>
          <p:cNvPr id="3" name="TextBox 2">
            <a:extLst>
              <a:ext uri="{FF2B5EF4-FFF2-40B4-BE49-F238E27FC236}">
                <a16:creationId xmlns:a16="http://schemas.microsoft.com/office/drawing/2014/main" id="{F28DE1A8-A864-3142-80F4-9F241FF68647}"/>
              </a:ext>
            </a:extLst>
          </p:cNvPr>
          <p:cNvSpPr txBox="1"/>
          <p:nvPr/>
        </p:nvSpPr>
        <p:spPr>
          <a:xfrm>
            <a:off x="844550" y="3838782"/>
            <a:ext cx="9465275" cy="203132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FF0000"/>
                </a:solidFill>
              </a:rPr>
              <a:t>Public Health –</a:t>
            </a:r>
          </a:p>
          <a:p>
            <a:pPr marL="742950" lvl="1" indent="-285750">
              <a:buFont typeface="Arial" panose="020B0604020202020204" pitchFamily="34" charset="0"/>
              <a:buChar char="•"/>
            </a:pPr>
            <a:r>
              <a:rPr lang="en-US" dirty="0">
                <a:solidFill>
                  <a:srgbClr val="FF0000"/>
                </a:solidFill>
              </a:rPr>
              <a:t>Infrastructure development</a:t>
            </a:r>
          </a:p>
          <a:p>
            <a:pPr marL="742950" lvl="1" indent="-285750">
              <a:buFont typeface="Arial" panose="020B0604020202020204" pitchFamily="34" charset="0"/>
              <a:buChar char="•"/>
            </a:pPr>
            <a:r>
              <a:rPr lang="en-US" dirty="0">
                <a:solidFill>
                  <a:srgbClr val="FF0000"/>
                </a:solidFill>
              </a:rPr>
              <a:t>Events of international importance incl. COVID-19</a:t>
            </a:r>
          </a:p>
          <a:p>
            <a:pPr marL="742950" lvl="1" indent="-285750">
              <a:buFont typeface="Arial" panose="020B0604020202020204" pitchFamily="34" charset="0"/>
              <a:buChar char="•"/>
            </a:pPr>
            <a:r>
              <a:rPr lang="en-US" dirty="0">
                <a:solidFill>
                  <a:srgbClr val="FF0000"/>
                </a:solidFill>
              </a:rPr>
              <a:t>Capacity development</a:t>
            </a:r>
          </a:p>
          <a:p>
            <a:pPr marL="742950" lvl="1" indent="-285750">
              <a:buFont typeface="Arial" panose="020B0604020202020204" pitchFamily="34" charset="0"/>
              <a:buChar char="•"/>
            </a:pPr>
            <a:r>
              <a:rPr lang="en-US" dirty="0">
                <a:solidFill>
                  <a:srgbClr val="FF0000"/>
                </a:solidFill>
              </a:rPr>
              <a:t>Emergency preparedness</a:t>
            </a:r>
          </a:p>
          <a:p>
            <a:endParaRPr lang="en-US" i="1" dirty="0">
              <a:solidFill>
                <a:srgbClr val="FF0000"/>
              </a:solidFill>
            </a:endParaRPr>
          </a:p>
          <a:p>
            <a:pPr algn="ctr"/>
            <a:r>
              <a:rPr lang="en-US" i="1" u="sng" dirty="0">
                <a:solidFill>
                  <a:srgbClr val="FF0000"/>
                </a:solidFill>
              </a:rPr>
              <a:t>Overall</a:t>
            </a:r>
            <a:r>
              <a:rPr lang="en-US" u="sng" dirty="0">
                <a:solidFill>
                  <a:srgbClr val="FF0000"/>
                </a:solidFill>
              </a:rPr>
              <a:t>, a focus on Tribal practices that guide each of these areas.</a:t>
            </a:r>
            <a:endParaRPr lang="en-US" i="1" u="sng" dirty="0">
              <a:solidFill>
                <a:srgbClr val="FF0000"/>
              </a:solidFill>
            </a:endParaRPr>
          </a:p>
        </p:txBody>
      </p:sp>
    </p:spTree>
    <p:extLst>
      <p:ext uri="{BB962C8B-B14F-4D97-AF65-F5344CB8AC3E}">
        <p14:creationId xmlns:p14="http://schemas.microsoft.com/office/powerpoint/2010/main" val="1899519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B00B9-40C4-CD47-B656-19D3607888C3}"/>
              </a:ext>
            </a:extLst>
          </p:cNvPr>
          <p:cNvSpPr>
            <a:spLocks noGrp="1"/>
          </p:cNvSpPr>
          <p:nvPr>
            <p:ph type="title"/>
          </p:nvPr>
        </p:nvSpPr>
        <p:spPr/>
        <p:txBody>
          <a:bodyPr/>
          <a:lstStyle/>
          <a:p>
            <a:r>
              <a:rPr lang="en-US" dirty="0"/>
              <a:t>COVID-19 (Vaccine)</a:t>
            </a:r>
          </a:p>
        </p:txBody>
      </p:sp>
      <p:sp>
        <p:nvSpPr>
          <p:cNvPr id="3" name="Content Placeholder 2">
            <a:extLst>
              <a:ext uri="{FF2B5EF4-FFF2-40B4-BE49-F238E27FC236}">
                <a16:creationId xmlns:a16="http://schemas.microsoft.com/office/drawing/2014/main" id="{3C1FCE73-FE25-0B4D-9DFC-691DB3A61239}"/>
              </a:ext>
            </a:extLst>
          </p:cNvPr>
          <p:cNvSpPr>
            <a:spLocks noGrp="1"/>
          </p:cNvSpPr>
          <p:nvPr>
            <p:ph idx="1"/>
          </p:nvPr>
        </p:nvSpPr>
        <p:spPr>
          <a:xfrm>
            <a:off x="838200" y="1766331"/>
            <a:ext cx="10515600" cy="3873027"/>
          </a:xfrm>
        </p:spPr>
        <p:txBody>
          <a:bodyPr>
            <a:normAutofit fontScale="92500" lnSpcReduction="10000"/>
          </a:bodyPr>
          <a:lstStyle/>
          <a:p>
            <a:pPr marL="0" indent="0">
              <a:buNone/>
            </a:pPr>
            <a:r>
              <a:rPr lang="en-US" dirty="0">
                <a:solidFill>
                  <a:srgbClr val="FF0000"/>
                </a:solidFill>
              </a:rPr>
              <a:t>COVID-19 Pandemic has laid bare the structural inequities that lead to health disparities, including inadequate public health infrastructure.</a:t>
            </a:r>
          </a:p>
          <a:p>
            <a:pPr marL="0" indent="0">
              <a:buNone/>
            </a:pPr>
            <a:endParaRPr lang="en-US" dirty="0"/>
          </a:p>
          <a:p>
            <a:r>
              <a:rPr lang="en-US" dirty="0"/>
              <a:t>Hold agencies accountable to conduct ongoing and meaningful tribal consultation on all COVID-19 vaccine policies and plans</a:t>
            </a:r>
          </a:p>
          <a:p>
            <a:pPr lvl="1"/>
            <a:r>
              <a:rPr lang="en-US" dirty="0"/>
              <a:t>Ensure access to all 3 options to receive vaccine: federal, state and local</a:t>
            </a:r>
          </a:p>
          <a:p>
            <a:pPr lvl="1"/>
            <a:r>
              <a:rPr lang="en-US" dirty="0"/>
              <a:t>Ensure that tribes have resources needed to receive and store vaccine</a:t>
            </a:r>
          </a:p>
          <a:p>
            <a:r>
              <a:rPr lang="en-US" dirty="0"/>
              <a:t>Honor tribes’ authority to determine service &amp; priority populations</a:t>
            </a:r>
          </a:p>
          <a:p>
            <a:r>
              <a:rPr lang="en-US" dirty="0"/>
              <a:t>HHS and IHS must provide funding and infrastructure support to tribes for vaccine reporting</a:t>
            </a:r>
          </a:p>
          <a:p>
            <a:endParaRPr lang="en-US" dirty="0"/>
          </a:p>
        </p:txBody>
      </p:sp>
      <p:sp>
        <p:nvSpPr>
          <p:cNvPr id="4" name="TextBox 3">
            <a:extLst>
              <a:ext uri="{FF2B5EF4-FFF2-40B4-BE49-F238E27FC236}">
                <a16:creationId xmlns:a16="http://schemas.microsoft.com/office/drawing/2014/main" id="{69D5EE1D-3B4D-DF46-8988-BA1834D13576}"/>
              </a:ext>
            </a:extLst>
          </p:cNvPr>
          <p:cNvSpPr txBox="1"/>
          <p:nvPr/>
        </p:nvSpPr>
        <p:spPr>
          <a:xfrm>
            <a:off x="1631092" y="158166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76306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26E61-5F6D-3443-8B22-6D7DAA071F1E}"/>
              </a:ext>
            </a:extLst>
          </p:cNvPr>
          <p:cNvSpPr>
            <a:spLocks noGrp="1"/>
          </p:cNvSpPr>
          <p:nvPr>
            <p:ph type="title"/>
          </p:nvPr>
        </p:nvSpPr>
        <p:spPr/>
        <p:txBody>
          <a:bodyPr/>
          <a:lstStyle/>
          <a:p>
            <a:r>
              <a:rPr lang="en-US" dirty="0"/>
              <a:t>NPAIHB Health Policy Team</a:t>
            </a:r>
          </a:p>
        </p:txBody>
      </p:sp>
      <p:sp>
        <p:nvSpPr>
          <p:cNvPr id="3" name="Content Placeholder 2">
            <a:extLst>
              <a:ext uri="{FF2B5EF4-FFF2-40B4-BE49-F238E27FC236}">
                <a16:creationId xmlns:a16="http://schemas.microsoft.com/office/drawing/2014/main" id="{736C0A3F-375B-7C47-B087-26A8A2621746}"/>
              </a:ext>
            </a:extLst>
          </p:cNvPr>
          <p:cNvSpPr>
            <a:spLocks noGrp="1"/>
          </p:cNvSpPr>
          <p:nvPr>
            <p:ph idx="1"/>
          </p:nvPr>
        </p:nvSpPr>
        <p:spPr>
          <a:xfrm>
            <a:off x="838200" y="1435741"/>
            <a:ext cx="10727724" cy="4351338"/>
          </a:xfrm>
        </p:spPr>
        <p:txBody>
          <a:bodyPr/>
          <a:lstStyle/>
          <a:p>
            <a:r>
              <a:rPr lang="en-US" i="1" dirty="0"/>
              <a:t>New </a:t>
            </a:r>
            <a:r>
              <a:rPr lang="en-US" dirty="0"/>
              <a:t>Staff Introduction</a:t>
            </a:r>
          </a:p>
          <a:p>
            <a:pPr marL="457200" lvl="1" indent="0">
              <a:buNone/>
            </a:pPr>
            <a:endParaRPr lang="en-US" sz="800" dirty="0"/>
          </a:p>
          <a:p>
            <a:pPr marL="457200" lvl="1" indent="0">
              <a:buNone/>
            </a:pPr>
            <a:r>
              <a:rPr lang="en-US" dirty="0"/>
              <a:t>     Elizabeth J. Coronado, JD			Candice B. Jimenez, MPH</a:t>
            </a:r>
          </a:p>
          <a:p>
            <a:pPr marL="457200" lvl="1" indent="0">
              <a:buNone/>
            </a:pPr>
            <a:r>
              <a:rPr lang="en-US" dirty="0"/>
              <a:t>	</a:t>
            </a:r>
            <a:r>
              <a:rPr lang="en-US" i="1" dirty="0"/>
              <a:t>Chukchansi					Confederated Tribes of Warm Springs</a:t>
            </a:r>
            <a:endParaRPr lang="en-US" dirty="0"/>
          </a:p>
        </p:txBody>
      </p:sp>
      <p:pic>
        <p:nvPicPr>
          <p:cNvPr id="4" name="Picture 3">
            <a:extLst>
              <a:ext uri="{FF2B5EF4-FFF2-40B4-BE49-F238E27FC236}">
                <a16:creationId xmlns:a16="http://schemas.microsoft.com/office/drawing/2014/main" id="{5E3CE6BF-9CC3-8D4D-98C3-43AB1BAD6933}"/>
              </a:ext>
            </a:extLst>
          </p:cNvPr>
          <p:cNvPicPr>
            <a:picLocks noChangeAspect="1"/>
          </p:cNvPicPr>
          <p:nvPr/>
        </p:nvPicPr>
        <p:blipFill rotWithShape="1">
          <a:blip r:embed="rId2"/>
          <a:srcRect l="7346"/>
          <a:stretch/>
        </p:blipFill>
        <p:spPr>
          <a:xfrm>
            <a:off x="1837297" y="2932668"/>
            <a:ext cx="1894530" cy="2854411"/>
          </a:xfrm>
          <a:prstGeom prst="rect">
            <a:avLst/>
          </a:prstGeom>
        </p:spPr>
      </p:pic>
      <p:pic>
        <p:nvPicPr>
          <p:cNvPr id="6" name="Picture 5">
            <a:extLst>
              <a:ext uri="{FF2B5EF4-FFF2-40B4-BE49-F238E27FC236}">
                <a16:creationId xmlns:a16="http://schemas.microsoft.com/office/drawing/2014/main" id="{0451D475-8FBF-534B-B962-F4DEFD3BD50F}"/>
              </a:ext>
            </a:extLst>
          </p:cNvPr>
          <p:cNvPicPr>
            <a:picLocks noChangeAspect="1"/>
          </p:cNvPicPr>
          <p:nvPr/>
        </p:nvPicPr>
        <p:blipFill>
          <a:blip r:embed="rId3"/>
          <a:stretch>
            <a:fillRect/>
          </a:stretch>
        </p:blipFill>
        <p:spPr>
          <a:xfrm>
            <a:off x="7339914" y="2932668"/>
            <a:ext cx="1894530" cy="2857670"/>
          </a:xfrm>
          <a:prstGeom prst="rect">
            <a:avLst/>
          </a:prstGeom>
        </p:spPr>
      </p:pic>
    </p:spTree>
    <p:extLst>
      <p:ext uri="{BB962C8B-B14F-4D97-AF65-F5344CB8AC3E}">
        <p14:creationId xmlns:p14="http://schemas.microsoft.com/office/powerpoint/2010/main" val="1305492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B00B9-40C4-CD47-B656-19D3607888C3}"/>
              </a:ext>
            </a:extLst>
          </p:cNvPr>
          <p:cNvSpPr>
            <a:spLocks noGrp="1"/>
          </p:cNvSpPr>
          <p:nvPr>
            <p:ph type="title"/>
          </p:nvPr>
        </p:nvSpPr>
        <p:spPr/>
        <p:txBody>
          <a:bodyPr/>
          <a:lstStyle/>
          <a:p>
            <a:r>
              <a:rPr lang="en-US" dirty="0"/>
              <a:t>HCV &amp; HIV Treatment and Funding</a:t>
            </a:r>
          </a:p>
        </p:txBody>
      </p:sp>
      <p:sp>
        <p:nvSpPr>
          <p:cNvPr id="3" name="Content Placeholder 2">
            <a:extLst>
              <a:ext uri="{FF2B5EF4-FFF2-40B4-BE49-F238E27FC236}">
                <a16:creationId xmlns:a16="http://schemas.microsoft.com/office/drawing/2014/main" id="{3C1FCE73-FE25-0B4D-9DFC-691DB3A61239}"/>
              </a:ext>
            </a:extLst>
          </p:cNvPr>
          <p:cNvSpPr>
            <a:spLocks noGrp="1"/>
          </p:cNvSpPr>
          <p:nvPr>
            <p:ph idx="1"/>
          </p:nvPr>
        </p:nvSpPr>
        <p:spPr>
          <a:xfrm>
            <a:off x="838200" y="1825625"/>
            <a:ext cx="10968318" cy="4351338"/>
          </a:xfrm>
        </p:spPr>
        <p:txBody>
          <a:bodyPr>
            <a:normAutofit fontScale="92500" lnSpcReduction="20000"/>
          </a:bodyPr>
          <a:lstStyle/>
          <a:p>
            <a:pPr lvl="0"/>
            <a:r>
              <a:rPr lang="en-US" dirty="0"/>
              <a:t>For HCV, ensure that all AI/AN patients with HCV at I/T/U facilities have access to treatment </a:t>
            </a:r>
          </a:p>
          <a:p>
            <a:pPr lvl="0"/>
            <a:r>
              <a:rPr lang="en-US" dirty="0"/>
              <a:t>Ensure that Indian Country is included in </a:t>
            </a:r>
            <a:r>
              <a:rPr lang="en-US" i="1" dirty="0"/>
              <a:t>Ending the HIV Epidemic Funds</a:t>
            </a:r>
            <a:r>
              <a:rPr lang="en-US" dirty="0"/>
              <a:t> </a:t>
            </a:r>
          </a:p>
          <a:p>
            <a:pPr lvl="0"/>
            <a:r>
              <a:rPr lang="en-US" dirty="0"/>
              <a:t>IHS to support creation of a funding mechanism to receive Minority AIDS Initiative (MAI) funding for distribution via the Office of Infectious Disease and HIV/AIDS Policy</a:t>
            </a:r>
          </a:p>
          <a:p>
            <a:pPr lvl="0"/>
            <a:r>
              <a:rPr lang="en-US" dirty="0"/>
              <a:t>For State Medicaid Agencies, make HCV treatment a clinical priority and ensure access to medications to all persons with medical need</a:t>
            </a:r>
          </a:p>
          <a:p>
            <a:pPr lvl="1"/>
            <a:r>
              <a:rPr lang="en-US" dirty="0"/>
              <a:t>as determined per American Association for the Study of Liver Diseases (AASLD) guidelines (NPAIHB Res No. 18-02-03)</a:t>
            </a:r>
          </a:p>
          <a:p>
            <a:pPr lvl="0"/>
            <a:r>
              <a:rPr lang="en-US" dirty="0"/>
              <a:t>Ensure Administration’s National Plan for HIV Elimination is inclusive of tribes and AI/AN communities</a:t>
            </a:r>
          </a:p>
          <a:p>
            <a:endParaRPr lang="en-US" dirty="0"/>
          </a:p>
        </p:txBody>
      </p:sp>
    </p:spTree>
    <p:extLst>
      <p:ext uri="{BB962C8B-B14F-4D97-AF65-F5344CB8AC3E}">
        <p14:creationId xmlns:p14="http://schemas.microsoft.com/office/powerpoint/2010/main" val="16880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98A43-65FB-4846-AF7C-A8CDA57ECF16}"/>
              </a:ext>
            </a:extLst>
          </p:cNvPr>
          <p:cNvSpPr>
            <a:spLocks noGrp="1"/>
          </p:cNvSpPr>
          <p:nvPr>
            <p:ph type="title"/>
          </p:nvPr>
        </p:nvSpPr>
        <p:spPr>
          <a:xfrm>
            <a:off x="681678" y="365125"/>
            <a:ext cx="10515600" cy="1325563"/>
          </a:xfrm>
        </p:spPr>
        <p:txBody>
          <a:bodyPr/>
          <a:lstStyle/>
          <a:p>
            <a:r>
              <a:rPr lang="en-US" dirty="0"/>
              <a:t>Public Health </a:t>
            </a:r>
          </a:p>
        </p:txBody>
      </p:sp>
      <p:sp>
        <p:nvSpPr>
          <p:cNvPr id="3" name="Content Placeholder 2">
            <a:extLst>
              <a:ext uri="{FF2B5EF4-FFF2-40B4-BE49-F238E27FC236}">
                <a16:creationId xmlns:a16="http://schemas.microsoft.com/office/drawing/2014/main" id="{F6364A10-95B2-0144-981C-8AD8C414B939}"/>
              </a:ext>
            </a:extLst>
          </p:cNvPr>
          <p:cNvSpPr>
            <a:spLocks noGrp="1"/>
          </p:cNvSpPr>
          <p:nvPr>
            <p:ph idx="1"/>
          </p:nvPr>
        </p:nvSpPr>
        <p:spPr>
          <a:xfrm>
            <a:off x="681678" y="1471398"/>
            <a:ext cx="11164331" cy="4351338"/>
          </a:xfrm>
        </p:spPr>
        <p:txBody>
          <a:bodyPr>
            <a:normAutofit fontScale="70000" lnSpcReduction="20000"/>
          </a:bodyPr>
          <a:lstStyle/>
          <a:p>
            <a:pPr lvl="0"/>
            <a:r>
              <a:rPr lang="en-US" dirty="0"/>
              <a:t>Appropriate funding directly to tribes for tribal public health infrastructure; </a:t>
            </a:r>
            <a:r>
              <a:rPr lang="en-US" dirty="0">
                <a:solidFill>
                  <a:srgbClr val="FF0000"/>
                </a:solidFill>
              </a:rPr>
              <a:t>tribally-determined</a:t>
            </a:r>
            <a:endParaRPr lang="en-US" dirty="0"/>
          </a:p>
          <a:p>
            <a:pPr lvl="0"/>
            <a:r>
              <a:rPr lang="en-US" dirty="0"/>
              <a:t>Develop Tribal Public Health capacity; equitable access to services &amp; gradual capacity improvement; </a:t>
            </a:r>
            <a:r>
              <a:rPr lang="en-US" dirty="0">
                <a:solidFill>
                  <a:srgbClr val="FF0000"/>
                </a:solidFill>
              </a:rPr>
              <a:t>equity reflected in all areas, not just funding – an equity based framework</a:t>
            </a:r>
            <a:endParaRPr lang="en-US" dirty="0"/>
          </a:p>
          <a:p>
            <a:pPr lvl="0"/>
            <a:r>
              <a:rPr lang="en-US" dirty="0"/>
              <a:t>Authorize Public Health Emergency Fund established through the Secretary of HHS that tribes can access for tribally-declared public health emergencies</a:t>
            </a:r>
          </a:p>
          <a:p>
            <a:pPr lvl="1"/>
            <a:r>
              <a:rPr lang="en-US" dirty="0"/>
              <a:t>analogous to tribal disaster declarations to access FEMA funding</a:t>
            </a:r>
          </a:p>
          <a:p>
            <a:pPr lvl="0"/>
            <a:r>
              <a:rPr lang="en-US" dirty="0"/>
              <a:t>Fund Tribal </a:t>
            </a:r>
            <a:r>
              <a:rPr lang="en-US" dirty="0" err="1"/>
              <a:t>EpiCenters</a:t>
            </a:r>
            <a:r>
              <a:rPr lang="en-US" dirty="0"/>
              <a:t> to fulfill their role as a Public Health Authority</a:t>
            </a:r>
          </a:p>
          <a:p>
            <a:pPr lvl="1"/>
            <a:r>
              <a:rPr lang="en-US" dirty="0"/>
              <a:t>Outlined in IHCIA for activities such as technical assistance, capacity building, evaluation, public health surveillance, etc. </a:t>
            </a:r>
          </a:p>
          <a:p>
            <a:pPr lvl="0"/>
            <a:r>
              <a:rPr lang="en-US" dirty="0"/>
              <a:t>Provide targeted funding through CDC for tribes to increase asthma treatment programs</a:t>
            </a:r>
          </a:p>
          <a:p>
            <a:pPr lvl="1"/>
            <a:r>
              <a:rPr lang="en-US" dirty="0"/>
              <a:t>Education and remediation of environmental triggers associated with poor asthma control and housing-related environmental hazards; </a:t>
            </a:r>
            <a:r>
              <a:rPr lang="en-US" dirty="0">
                <a:solidFill>
                  <a:srgbClr val="FF0000"/>
                </a:solidFill>
              </a:rPr>
              <a:t>a leading causes of illness and early mortality</a:t>
            </a:r>
          </a:p>
          <a:p>
            <a:r>
              <a:rPr lang="en-US" dirty="0"/>
              <a:t>Support Good Health and Wellness in Indian Country (GHWIC) </a:t>
            </a:r>
            <a:r>
              <a:rPr lang="en-US" dirty="0">
                <a:solidFill>
                  <a:srgbClr val="FF0000"/>
                </a:solidFill>
              </a:rPr>
              <a:t>and Tribal Practices for Wellness in Indian Country (TPWIC) expansion</a:t>
            </a:r>
            <a:endParaRPr lang="en-US" dirty="0"/>
          </a:p>
          <a:p>
            <a:pPr lvl="0"/>
            <a:r>
              <a:rPr lang="en-US" dirty="0"/>
              <a:t>Ensure equity in funding to address social and economic factors that impact health (</a:t>
            </a:r>
            <a:r>
              <a:rPr lang="en-US" dirty="0" err="1"/>
              <a:t>SDoH</a:t>
            </a:r>
            <a:r>
              <a:rPr lang="en-US" dirty="0"/>
              <a:t>)</a:t>
            </a:r>
          </a:p>
          <a:p>
            <a:pPr lvl="1"/>
            <a:r>
              <a:rPr lang="en-US" dirty="0"/>
              <a:t>Invest in Maternal Child Health (MCH) programs that address tribal priorities</a:t>
            </a:r>
          </a:p>
        </p:txBody>
      </p:sp>
    </p:spTree>
    <p:extLst>
      <p:ext uri="{BB962C8B-B14F-4D97-AF65-F5344CB8AC3E}">
        <p14:creationId xmlns:p14="http://schemas.microsoft.com/office/powerpoint/2010/main" val="2782784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Veterans Committee</a:t>
            </a:r>
          </a:p>
        </p:txBody>
      </p:sp>
    </p:spTree>
    <p:extLst>
      <p:ext uri="{BB962C8B-B14F-4D97-AF65-F5344CB8AC3E}">
        <p14:creationId xmlns:p14="http://schemas.microsoft.com/office/powerpoint/2010/main" val="2367367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9EFC4-9A90-A94F-A504-78996F2FCC71}"/>
              </a:ext>
            </a:extLst>
          </p:cNvPr>
          <p:cNvSpPr>
            <a:spLocks noGrp="1"/>
          </p:cNvSpPr>
          <p:nvPr>
            <p:ph type="title"/>
          </p:nvPr>
        </p:nvSpPr>
        <p:spPr/>
        <p:txBody>
          <a:bodyPr/>
          <a:lstStyle/>
          <a:p>
            <a:r>
              <a:rPr lang="en-US" dirty="0"/>
              <a:t>Veterans</a:t>
            </a:r>
          </a:p>
        </p:txBody>
      </p:sp>
      <p:sp>
        <p:nvSpPr>
          <p:cNvPr id="3" name="Content Placeholder 2">
            <a:extLst>
              <a:ext uri="{FF2B5EF4-FFF2-40B4-BE49-F238E27FC236}">
                <a16:creationId xmlns:a16="http://schemas.microsoft.com/office/drawing/2014/main" id="{E6D5791A-BB86-8148-B0D0-1508A353012F}"/>
              </a:ext>
            </a:extLst>
          </p:cNvPr>
          <p:cNvSpPr>
            <a:spLocks noGrp="1"/>
          </p:cNvSpPr>
          <p:nvPr>
            <p:ph idx="1"/>
          </p:nvPr>
        </p:nvSpPr>
        <p:spPr>
          <a:xfrm>
            <a:off x="838199" y="1526669"/>
            <a:ext cx="10687259" cy="4303058"/>
          </a:xfrm>
        </p:spPr>
        <p:txBody>
          <a:bodyPr>
            <a:normAutofit fontScale="85000" lnSpcReduction="10000"/>
          </a:bodyPr>
          <a:lstStyle/>
          <a:p>
            <a:pPr lvl="0"/>
            <a:r>
              <a:rPr lang="en-US" dirty="0"/>
              <a:t>On Reimbursement agreements: </a:t>
            </a:r>
          </a:p>
          <a:p>
            <a:pPr lvl="1"/>
            <a:r>
              <a:rPr lang="en-US" dirty="0"/>
              <a:t>Pass legislation to preserve and strengthen VA reimbursement agreements</a:t>
            </a:r>
          </a:p>
          <a:p>
            <a:pPr lvl="1"/>
            <a:r>
              <a:rPr lang="en-US" dirty="0"/>
              <a:t>Ensure reimbursement at the OMB encounter rate &amp; allow VA reimbursement of Purchased and Referred Care (PRC) dollars for specialist care to AI/AN veterans</a:t>
            </a:r>
          </a:p>
          <a:p>
            <a:pPr lvl="0"/>
            <a:r>
              <a:rPr lang="en-US" dirty="0"/>
              <a:t>Streamline and improve process for establishing reimbursement agreements between the VA and tribal health programs</a:t>
            </a:r>
          </a:p>
          <a:p>
            <a:pPr lvl="0"/>
            <a:r>
              <a:rPr lang="en-US" dirty="0"/>
              <a:t>Increase outreach &amp; advocacy resources to ensure all AI/AN veterans are eligible for health care benefits available in their community including veterans’ care coordination and mental health care needs</a:t>
            </a:r>
          </a:p>
          <a:p>
            <a:pPr lvl="0"/>
            <a:r>
              <a:rPr lang="en-US" dirty="0"/>
              <a:t>Support and improved interoperability of the EHR for IHS, VA, and DOD </a:t>
            </a:r>
          </a:p>
          <a:p>
            <a:pPr lvl="0"/>
            <a:r>
              <a:rPr lang="en-US" dirty="0"/>
              <a:t>Pass legislation creating VA Tribal Advisory Committee </a:t>
            </a:r>
            <a:r>
              <a:rPr lang="en-US" sz="2400" dirty="0"/>
              <a:t>(NPAIHB Res No 19-04-11) </a:t>
            </a:r>
          </a:p>
          <a:p>
            <a:pPr lvl="1"/>
            <a:r>
              <a:rPr lang="en-US" dirty="0">
                <a:solidFill>
                  <a:srgbClr val="FF0000"/>
                </a:solidFill>
              </a:rPr>
              <a:t>Passed! </a:t>
            </a:r>
            <a:r>
              <a:rPr lang="en-US" i="1" dirty="0"/>
              <a:t>See</a:t>
            </a:r>
            <a:r>
              <a:rPr lang="en-US" dirty="0"/>
              <a:t> </a:t>
            </a:r>
            <a:r>
              <a:rPr lang="en-US" dirty="0">
                <a:hlinkClick r:id="rId2"/>
              </a:rPr>
              <a:t>HR 7105</a:t>
            </a:r>
            <a:r>
              <a:rPr lang="en-US" dirty="0"/>
              <a:t> </a:t>
            </a:r>
            <a:r>
              <a:rPr lang="en-US" dirty="0">
                <a:solidFill>
                  <a:srgbClr val="FF0000"/>
                </a:solidFill>
              </a:rPr>
              <a:t>(Sec. 7002)</a:t>
            </a:r>
            <a:r>
              <a:rPr lang="en-US" dirty="0"/>
              <a:t> and </a:t>
            </a:r>
            <a:r>
              <a:rPr lang="en-US" dirty="0">
                <a:hlinkClick r:id="rId3"/>
              </a:rPr>
              <a:t>HR 6237 </a:t>
            </a:r>
            <a:r>
              <a:rPr lang="en-US" dirty="0">
                <a:solidFill>
                  <a:srgbClr val="FF0000"/>
                </a:solidFill>
              </a:rPr>
              <a:t>(Amends IHCIA for Proper/Reimbursed care)</a:t>
            </a:r>
            <a:endParaRPr lang="en-US" dirty="0"/>
          </a:p>
        </p:txBody>
      </p:sp>
      <p:cxnSp>
        <p:nvCxnSpPr>
          <p:cNvPr id="5" name="Straight Connector 4">
            <a:extLst>
              <a:ext uri="{FF2B5EF4-FFF2-40B4-BE49-F238E27FC236}">
                <a16:creationId xmlns:a16="http://schemas.microsoft.com/office/drawing/2014/main" id="{E91AFA54-803F-4040-8114-1CB8365AF6BA}"/>
              </a:ext>
            </a:extLst>
          </p:cNvPr>
          <p:cNvCxnSpPr>
            <a:cxnSpLocks/>
          </p:cNvCxnSpPr>
          <p:nvPr/>
        </p:nvCxnSpPr>
        <p:spPr>
          <a:xfrm>
            <a:off x="1103869" y="5123929"/>
            <a:ext cx="6755029" cy="0"/>
          </a:xfrm>
          <a:prstGeom prst="line">
            <a:avLst/>
          </a:prstGeom>
          <a:ln w="25400">
            <a:solidFill>
              <a:srgbClr val="92D050"/>
            </a:solidFill>
          </a:ln>
        </p:spPr>
        <p:style>
          <a:lnRef idx="2">
            <a:schemeClr val="accent2"/>
          </a:lnRef>
          <a:fillRef idx="0">
            <a:schemeClr val="accent2"/>
          </a:fillRef>
          <a:effectRef idx="1">
            <a:schemeClr val="accent2"/>
          </a:effectRef>
          <a:fontRef idx="minor">
            <a:schemeClr val="tx1"/>
          </a:fontRef>
        </p:style>
      </p:cxnSp>
      <p:pic>
        <p:nvPicPr>
          <p:cNvPr id="9" name="Graphic 8" descr="Checkmark">
            <a:extLst>
              <a:ext uri="{FF2B5EF4-FFF2-40B4-BE49-F238E27FC236}">
                <a16:creationId xmlns:a16="http://schemas.microsoft.com/office/drawing/2014/main" id="{3B82982C-5EF4-FF4B-ACBF-BF647B7595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77172" y="5628605"/>
            <a:ext cx="300675" cy="300675"/>
          </a:xfrm>
          <a:prstGeom prst="rect">
            <a:avLst/>
          </a:prstGeom>
        </p:spPr>
      </p:pic>
      <p:pic>
        <p:nvPicPr>
          <p:cNvPr id="10" name="Graphic 9" descr="Smiling face with no fill">
            <a:extLst>
              <a:ext uri="{FF2B5EF4-FFF2-40B4-BE49-F238E27FC236}">
                <a16:creationId xmlns:a16="http://schemas.microsoft.com/office/drawing/2014/main" id="{BB0C12D2-79AE-0348-9E43-29917CB584B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27006" y="5603891"/>
            <a:ext cx="327570" cy="327570"/>
          </a:xfrm>
          <a:prstGeom prst="rect">
            <a:avLst/>
          </a:prstGeom>
        </p:spPr>
      </p:pic>
    </p:spTree>
    <p:extLst>
      <p:ext uri="{BB962C8B-B14F-4D97-AF65-F5344CB8AC3E}">
        <p14:creationId xmlns:p14="http://schemas.microsoft.com/office/powerpoint/2010/main" val="596265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Youth Committee</a:t>
            </a:r>
          </a:p>
        </p:txBody>
      </p:sp>
    </p:spTree>
    <p:extLst>
      <p:ext uri="{BB962C8B-B14F-4D97-AF65-F5344CB8AC3E}">
        <p14:creationId xmlns:p14="http://schemas.microsoft.com/office/powerpoint/2010/main" val="1919082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4DCB5-32D7-E448-B2C3-EC32CD90359F}"/>
              </a:ext>
            </a:extLst>
          </p:cNvPr>
          <p:cNvSpPr>
            <a:spLocks noGrp="1"/>
          </p:cNvSpPr>
          <p:nvPr>
            <p:ph type="title"/>
          </p:nvPr>
        </p:nvSpPr>
        <p:spPr/>
        <p:txBody>
          <a:bodyPr/>
          <a:lstStyle/>
          <a:p>
            <a:r>
              <a:rPr lang="en-US" dirty="0"/>
              <a:t>Youth</a:t>
            </a:r>
          </a:p>
        </p:txBody>
      </p:sp>
      <p:sp>
        <p:nvSpPr>
          <p:cNvPr id="3" name="Content Placeholder 2">
            <a:extLst>
              <a:ext uri="{FF2B5EF4-FFF2-40B4-BE49-F238E27FC236}">
                <a16:creationId xmlns:a16="http://schemas.microsoft.com/office/drawing/2014/main" id="{34CCBD31-C655-C947-8AF8-FCF6BB8FB745}"/>
              </a:ext>
            </a:extLst>
          </p:cNvPr>
          <p:cNvSpPr>
            <a:spLocks noGrp="1"/>
          </p:cNvSpPr>
          <p:nvPr>
            <p:ph idx="1"/>
          </p:nvPr>
        </p:nvSpPr>
        <p:spPr>
          <a:xfrm>
            <a:off x="838199" y="1825625"/>
            <a:ext cx="10600765" cy="4351338"/>
          </a:xfrm>
        </p:spPr>
        <p:txBody>
          <a:bodyPr>
            <a:normAutofit/>
          </a:bodyPr>
          <a:lstStyle/>
          <a:p>
            <a:r>
              <a:rPr lang="en-US" dirty="0"/>
              <a:t>Fund initiatives that provide for AI/AN adolescents &amp; young adults:</a:t>
            </a:r>
          </a:p>
          <a:p>
            <a:pPr lvl="1"/>
            <a:r>
              <a:rPr lang="en-US" dirty="0"/>
              <a:t>Fund tribes/IHS/Tribal Epi Centers to invest in safe and secure environments; places to live, learn and play; improve tribal capacity to support youth</a:t>
            </a:r>
          </a:p>
          <a:p>
            <a:pPr lvl="2"/>
            <a:r>
              <a:rPr lang="en-US" i="1" dirty="0">
                <a:solidFill>
                  <a:srgbClr val="FF0000"/>
                </a:solidFill>
                <a:latin typeface="Gill Sans Light" panose="020B0302020104020203" pitchFamily="34" charset="-79"/>
                <a:cs typeface="Gill Sans Light" panose="020B0302020104020203" pitchFamily="34" charset="-79"/>
              </a:rPr>
              <a:t>Brainstorm ways to continue supportive funding; </a:t>
            </a:r>
            <a:r>
              <a:rPr lang="en-US" i="1" u="sng" dirty="0">
                <a:solidFill>
                  <a:srgbClr val="FF0000"/>
                </a:solidFill>
                <a:latin typeface="Gill Sans Light" panose="020B0302020104020203" pitchFamily="34" charset="-79"/>
                <a:cs typeface="Gill Sans Light" panose="020B0302020104020203" pitchFamily="34" charset="-79"/>
              </a:rPr>
              <a:t>sustainability w/o funding source</a:t>
            </a:r>
          </a:p>
          <a:p>
            <a:r>
              <a:rPr lang="en-US" dirty="0"/>
              <a:t>Prepare AI/AN youth in taking active role in their health and wellbeing</a:t>
            </a:r>
          </a:p>
          <a:p>
            <a:pPr lvl="1"/>
            <a:r>
              <a:rPr lang="en-US" dirty="0">
                <a:solidFill>
                  <a:srgbClr val="FF0000"/>
                </a:solidFill>
              </a:rPr>
              <a:t>Engage youth, tribal youth councils – connect tribes to establish rapport and culture sharing across youth councils</a:t>
            </a:r>
          </a:p>
          <a:p>
            <a:pPr lvl="1"/>
            <a:r>
              <a:rPr lang="en-US" dirty="0">
                <a:solidFill>
                  <a:srgbClr val="FF0000"/>
                </a:solidFill>
              </a:rPr>
              <a:t>Uplift youth delegates as future leaders; policy coordinators meet with youth and connect priority areas with adolescent youth action plan</a:t>
            </a:r>
          </a:p>
          <a:p>
            <a:pPr lvl="1"/>
            <a:r>
              <a:rPr lang="en-US" dirty="0">
                <a:solidFill>
                  <a:srgbClr val="FF0000"/>
                </a:solidFill>
              </a:rPr>
              <a:t>Maintain opportunities for youth engagement/skill building alongside education</a:t>
            </a:r>
          </a:p>
          <a:p>
            <a:pPr lvl="1"/>
            <a:endParaRPr lang="en-US" dirty="0"/>
          </a:p>
          <a:p>
            <a:endParaRPr lang="en-US" dirty="0"/>
          </a:p>
        </p:txBody>
      </p:sp>
    </p:spTree>
    <p:extLst>
      <p:ext uri="{BB962C8B-B14F-4D97-AF65-F5344CB8AC3E}">
        <p14:creationId xmlns:p14="http://schemas.microsoft.com/office/powerpoint/2010/main" val="7379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4DCB5-32D7-E448-B2C3-EC32CD90359F}"/>
              </a:ext>
            </a:extLst>
          </p:cNvPr>
          <p:cNvSpPr>
            <a:spLocks noGrp="1"/>
          </p:cNvSpPr>
          <p:nvPr>
            <p:ph type="title"/>
          </p:nvPr>
        </p:nvSpPr>
        <p:spPr/>
        <p:txBody>
          <a:bodyPr/>
          <a:lstStyle/>
          <a:p>
            <a:r>
              <a:rPr lang="en-US" dirty="0"/>
              <a:t>2021 Policy Priorities – </a:t>
            </a:r>
            <a:r>
              <a:rPr lang="en-US" i="1" dirty="0"/>
              <a:t>Moving Forward</a:t>
            </a:r>
          </a:p>
        </p:txBody>
      </p:sp>
      <p:sp>
        <p:nvSpPr>
          <p:cNvPr id="3" name="Content Placeholder 2">
            <a:extLst>
              <a:ext uri="{FF2B5EF4-FFF2-40B4-BE49-F238E27FC236}">
                <a16:creationId xmlns:a16="http://schemas.microsoft.com/office/drawing/2014/main" id="{34CCBD31-C655-C947-8AF8-FCF6BB8FB745}"/>
              </a:ext>
            </a:extLst>
          </p:cNvPr>
          <p:cNvSpPr>
            <a:spLocks noGrp="1"/>
          </p:cNvSpPr>
          <p:nvPr>
            <p:ph idx="1"/>
          </p:nvPr>
        </p:nvSpPr>
        <p:spPr>
          <a:xfrm>
            <a:off x="838199" y="1825625"/>
            <a:ext cx="11065477" cy="4351338"/>
          </a:xfrm>
        </p:spPr>
        <p:txBody>
          <a:bodyPr>
            <a:normAutofit/>
          </a:bodyPr>
          <a:lstStyle/>
          <a:p>
            <a:r>
              <a:rPr lang="en-US" dirty="0"/>
              <a:t>Policy Team Follow-up</a:t>
            </a:r>
          </a:p>
          <a:p>
            <a:pPr lvl="1"/>
            <a:endParaRPr lang="en-US" dirty="0"/>
          </a:p>
          <a:p>
            <a:pPr lvl="1"/>
            <a:r>
              <a:rPr lang="en-US" dirty="0"/>
              <a:t>Review 2021 Leg &amp; Policy requests </a:t>
            </a:r>
          </a:p>
          <a:p>
            <a:pPr marL="457200" lvl="1" indent="0">
              <a:buNone/>
            </a:pPr>
            <a:r>
              <a:rPr lang="en-US" dirty="0"/>
              <a:t>   and Biden transition priorities </a:t>
            </a:r>
          </a:p>
          <a:p>
            <a:pPr lvl="1"/>
            <a:endParaRPr lang="en-US" dirty="0"/>
          </a:p>
          <a:p>
            <a:pPr lvl="1"/>
            <a:r>
              <a:rPr lang="en-US" dirty="0"/>
              <a:t>Compile in draft form for tribal delegates; ‘</a:t>
            </a:r>
          </a:p>
          <a:p>
            <a:pPr marL="457200" lvl="1" indent="0">
              <a:buNone/>
            </a:pPr>
            <a:r>
              <a:rPr lang="en-US" dirty="0">
                <a:solidFill>
                  <a:srgbClr val="FF0000"/>
                </a:solidFill>
              </a:rPr>
              <a:t>   </a:t>
            </a:r>
            <a:r>
              <a:rPr lang="en-US" u="sng" dirty="0">
                <a:solidFill>
                  <a:srgbClr val="FF0000"/>
                </a:solidFill>
              </a:rPr>
              <a:t>this is not a ‘final draft’</a:t>
            </a:r>
            <a:endParaRPr lang="en-US" u="sng" dirty="0"/>
          </a:p>
          <a:p>
            <a:pPr lvl="1"/>
            <a:endParaRPr lang="en-US" dirty="0"/>
          </a:p>
          <a:p>
            <a:pPr lvl="1"/>
            <a:r>
              <a:rPr lang="en-US" dirty="0"/>
              <a:t>Liz/Candice will follow-up for continuous feedback</a:t>
            </a:r>
          </a:p>
          <a:p>
            <a:pPr lvl="1"/>
            <a:endParaRPr lang="en-US" dirty="0"/>
          </a:p>
          <a:p>
            <a:endParaRPr lang="en-US" dirty="0"/>
          </a:p>
        </p:txBody>
      </p:sp>
      <p:pic>
        <p:nvPicPr>
          <p:cNvPr id="5" name="Picture 4">
            <a:extLst>
              <a:ext uri="{FF2B5EF4-FFF2-40B4-BE49-F238E27FC236}">
                <a16:creationId xmlns:a16="http://schemas.microsoft.com/office/drawing/2014/main" id="{D113AD5B-3E64-BF4F-982F-D1C67C879719}"/>
              </a:ext>
            </a:extLst>
          </p:cNvPr>
          <p:cNvPicPr>
            <a:picLocks noChangeAspect="1"/>
          </p:cNvPicPr>
          <p:nvPr/>
        </p:nvPicPr>
        <p:blipFill>
          <a:blip r:embed="rId2"/>
          <a:stretch>
            <a:fillRect/>
          </a:stretch>
        </p:blipFill>
        <p:spPr>
          <a:xfrm>
            <a:off x="7750838" y="1857820"/>
            <a:ext cx="3010109" cy="3903915"/>
          </a:xfrm>
          <a:prstGeom prst="rect">
            <a:avLst/>
          </a:prstGeom>
        </p:spPr>
      </p:pic>
    </p:spTree>
    <p:extLst>
      <p:ext uri="{BB962C8B-B14F-4D97-AF65-F5344CB8AC3E}">
        <p14:creationId xmlns:p14="http://schemas.microsoft.com/office/powerpoint/2010/main" val="1965947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26E61-5F6D-3443-8B22-6D7DAA071F1E}"/>
              </a:ext>
            </a:extLst>
          </p:cNvPr>
          <p:cNvSpPr>
            <a:spLocks noGrp="1"/>
          </p:cNvSpPr>
          <p:nvPr>
            <p:ph type="title"/>
          </p:nvPr>
        </p:nvSpPr>
        <p:spPr/>
        <p:txBody>
          <a:bodyPr/>
          <a:lstStyle/>
          <a:p>
            <a:r>
              <a:rPr lang="en-US" i="1" dirty="0"/>
              <a:t>Mich </a:t>
            </a:r>
            <a:r>
              <a:rPr lang="en-US" i="1" dirty="0" err="1"/>
              <a:t>gayis</a:t>
            </a:r>
            <a:r>
              <a:rPr lang="en-US" i="1" dirty="0"/>
              <a:t> / Tai itukdi </a:t>
            </a:r>
            <a:r>
              <a:rPr lang="en-US" dirty="0"/>
              <a:t>– Thank you!</a:t>
            </a:r>
            <a:endParaRPr lang="en-US" i="1" dirty="0"/>
          </a:p>
        </p:txBody>
      </p:sp>
      <p:sp>
        <p:nvSpPr>
          <p:cNvPr id="3" name="Content Placeholder 2">
            <a:extLst>
              <a:ext uri="{FF2B5EF4-FFF2-40B4-BE49-F238E27FC236}">
                <a16:creationId xmlns:a16="http://schemas.microsoft.com/office/drawing/2014/main" id="{736C0A3F-375B-7C47-B087-26A8A2621746}"/>
              </a:ext>
            </a:extLst>
          </p:cNvPr>
          <p:cNvSpPr>
            <a:spLocks noGrp="1"/>
          </p:cNvSpPr>
          <p:nvPr>
            <p:ph idx="1"/>
          </p:nvPr>
        </p:nvSpPr>
        <p:spPr>
          <a:xfrm>
            <a:off x="690161" y="4022653"/>
            <a:ext cx="10727724" cy="1457688"/>
          </a:xfrm>
        </p:spPr>
        <p:txBody>
          <a:bodyPr>
            <a:normAutofit/>
          </a:bodyPr>
          <a:lstStyle/>
          <a:p>
            <a:pPr marL="457200" lvl="1" indent="0">
              <a:buNone/>
            </a:pPr>
            <a:endParaRPr lang="en-US" sz="800" dirty="0"/>
          </a:p>
          <a:p>
            <a:pPr marL="457200" lvl="1" indent="0">
              <a:buNone/>
            </a:pPr>
            <a:r>
              <a:rPr lang="en-US" dirty="0">
                <a:solidFill>
                  <a:srgbClr val="00A4A2"/>
                </a:solidFill>
              </a:rPr>
              <a:t>     </a:t>
            </a:r>
            <a:r>
              <a:rPr lang="en-US" dirty="0">
                <a:solidFill>
                  <a:srgbClr val="00A4A2"/>
                </a:solidFill>
                <a:hlinkClick r:id="rId2">
                  <a:extLst>
                    <a:ext uri="{A12FA001-AC4F-418D-AE19-62706E023703}">
                      <ahyp:hlinkClr xmlns:ahyp="http://schemas.microsoft.com/office/drawing/2018/hyperlinkcolor" val="tx"/>
                    </a:ext>
                  </a:extLst>
                </a:hlinkClick>
              </a:rPr>
              <a:t>ecoronado@npaihb.org</a:t>
            </a:r>
            <a:r>
              <a:rPr lang="en-US" dirty="0">
                <a:solidFill>
                  <a:srgbClr val="00A4A2"/>
                </a:solidFill>
              </a:rPr>
              <a:t>                                </a:t>
            </a:r>
            <a:r>
              <a:rPr lang="en-US" dirty="0">
                <a:solidFill>
                  <a:srgbClr val="00A4A2"/>
                </a:solidFill>
                <a:hlinkClick r:id="rId3">
                  <a:extLst>
                    <a:ext uri="{A12FA001-AC4F-418D-AE19-62706E023703}">
                      <ahyp:hlinkClr xmlns:ahyp="http://schemas.microsoft.com/office/drawing/2018/hyperlinkcolor" val="tx"/>
                    </a:ext>
                  </a:extLst>
                </a:hlinkClick>
              </a:rPr>
              <a:t>cjimenez@npaihb.org</a:t>
            </a:r>
            <a:r>
              <a:rPr lang="en-US" dirty="0">
                <a:solidFill>
                  <a:srgbClr val="00A4A2"/>
                </a:solidFill>
              </a:rPr>
              <a:t> </a:t>
            </a:r>
          </a:p>
          <a:p>
            <a:pPr marL="457200" lvl="1" indent="0">
              <a:buNone/>
            </a:pPr>
            <a:r>
              <a:rPr lang="en-US" dirty="0"/>
              <a:t>	Elizabeth J. Coronado, JD			Candice B. Jimenez, MPH</a:t>
            </a:r>
          </a:p>
          <a:p>
            <a:pPr marL="457200" lvl="1" indent="0">
              <a:buNone/>
            </a:pPr>
            <a:r>
              <a:rPr lang="en-US" dirty="0"/>
              <a:t>	</a:t>
            </a:r>
            <a:r>
              <a:rPr lang="en-US" i="1" dirty="0"/>
              <a:t>Chukchansi					Confederated Tribes of Warm Springs</a:t>
            </a:r>
            <a:endParaRPr lang="en-US" dirty="0"/>
          </a:p>
        </p:txBody>
      </p:sp>
      <p:pic>
        <p:nvPicPr>
          <p:cNvPr id="4" name="Picture 3">
            <a:extLst>
              <a:ext uri="{FF2B5EF4-FFF2-40B4-BE49-F238E27FC236}">
                <a16:creationId xmlns:a16="http://schemas.microsoft.com/office/drawing/2014/main" id="{5E3CE6BF-9CC3-8D4D-98C3-43AB1BAD6933}"/>
              </a:ext>
            </a:extLst>
          </p:cNvPr>
          <p:cNvPicPr>
            <a:picLocks noChangeAspect="1"/>
          </p:cNvPicPr>
          <p:nvPr/>
        </p:nvPicPr>
        <p:blipFill rotWithShape="1">
          <a:blip r:embed="rId4"/>
          <a:srcRect l="7346"/>
          <a:stretch/>
        </p:blipFill>
        <p:spPr>
          <a:xfrm>
            <a:off x="1682984" y="2009715"/>
            <a:ext cx="1336027" cy="2012938"/>
          </a:xfrm>
          <a:prstGeom prst="rect">
            <a:avLst/>
          </a:prstGeom>
        </p:spPr>
      </p:pic>
      <p:pic>
        <p:nvPicPr>
          <p:cNvPr id="6" name="Picture 5">
            <a:extLst>
              <a:ext uri="{FF2B5EF4-FFF2-40B4-BE49-F238E27FC236}">
                <a16:creationId xmlns:a16="http://schemas.microsoft.com/office/drawing/2014/main" id="{0451D475-8FBF-534B-B962-F4DEFD3BD50F}"/>
              </a:ext>
            </a:extLst>
          </p:cNvPr>
          <p:cNvPicPr>
            <a:picLocks noChangeAspect="1"/>
          </p:cNvPicPr>
          <p:nvPr/>
        </p:nvPicPr>
        <p:blipFill rotWithShape="1">
          <a:blip r:embed="rId5"/>
          <a:srcRect l="6001"/>
          <a:stretch/>
        </p:blipFill>
        <p:spPr>
          <a:xfrm>
            <a:off x="7140268" y="2008566"/>
            <a:ext cx="1255855" cy="2015236"/>
          </a:xfrm>
          <a:prstGeom prst="rect">
            <a:avLst/>
          </a:prstGeom>
        </p:spPr>
      </p:pic>
      <p:sp>
        <p:nvSpPr>
          <p:cNvPr id="5" name="TextBox 4">
            <a:extLst>
              <a:ext uri="{FF2B5EF4-FFF2-40B4-BE49-F238E27FC236}">
                <a16:creationId xmlns:a16="http://schemas.microsoft.com/office/drawing/2014/main" id="{61FA3169-900A-5943-8717-60815B0E3151}"/>
              </a:ext>
            </a:extLst>
          </p:cNvPr>
          <p:cNvSpPr txBox="1"/>
          <p:nvPr/>
        </p:nvSpPr>
        <p:spPr>
          <a:xfrm>
            <a:off x="5423647" y="112955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85451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Legislative and Policy Committee</a:t>
            </a:r>
          </a:p>
        </p:txBody>
      </p:sp>
    </p:spTree>
    <p:extLst>
      <p:ext uri="{BB962C8B-B14F-4D97-AF65-F5344CB8AC3E}">
        <p14:creationId xmlns:p14="http://schemas.microsoft.com/office/powerpoint/2010/main" val="2938233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Indian Health Service</a:t>
            </a:r>
          </a:p>
        </p:txBody>
      </p:sp>
      <p:sp>
        <p:nvSpPr>
          <p:cNvPr id="3" name="Content Placeholder 2"/>
          <p:cNvSpPr>
            <a:spLocks noGrp="1"/>
          </p:cNvSpPr>
          <p:nvPr>
            <p:ph idx="1"/>
          </p:nvPr>
        </p:nvSpPr>
        <p:spPr>
          <a:xfrm>
            <a:off x="838200" y="1389529"/>
            <a:ext cx="10515600" cy="4787434"/>
          </a:xfrm>
        </p:spPr>
        <p:txBody>
          <a:bodyPr>
            <a:normAutofit fontScale="92500"/>
          </a:bodyPr>
          <a:lstStyle/>
          <a:p>
            <a:r>
              <a:rPr lang="en-US" dirty="0"/>
              <a:t>Fully fund the IHS</a:t>
            </a:r>
            <a:r>
              <a:rPr lang="en-US" dirty="0">
                <a:solidFill>
                  <a:srgbClr val="C00000"/>
                </a:solidFill>
              </a:rPr>
              <a:t>.  This was requested to be at the top of any document and high priority.</a:t>
            </a:r>
            <a:endParaRPr lang="en-US" dirty="0"/>
          </a:p>
          <a:p>
            <a:r>
              <a:rPr lang="en-US" dirty="0"/>
              <a:t>Establish a separate and indefinite discretionary appropriation for 105(l) lease funding.  </a:t>
            </a:r>
            <a:r>
              <a:rPr lang="en-US" dirty="0">
                <a:solidFill>
                  <a:srgbClr val="C00000"/>
                </a:solidFill>
              </a:rPr>
              <a:t>This request was accomplished, but needs to be mandatory. </a:t>
            </a:r>
          </a:p>
          <a:p>
            <a:r>
              <a:rPr lang="en-US" dirty="0"/>
              <a:t>Provide mandatory funding for IHS</a:t>
            </a:r>
          </a:p>
          <a:p>
            <a:r>
              <a:rPr lang="en-US" dirty="0"/>
              <a:t>Amend IHCIA to authorize advance appropriations for IHS. </a:t>
            </a:r>
            <a:r>
              <a:rPr lang="en-US" dirty="0">
                <a:solidFill>
                  <a:srgbClr val="C00000"/>
                </a:solidFill>
              </a:rPr>
              <a:t>Huge Priority.</a:t>
            </a:r>
          </a:p>
          <a:p>
            <a:r>
              <a:rPr lang="en-US" dirty="0"/>
              <a:t>For Purchased and Referred Care, move access to care factor from category 3 to category 2 in funding formula. </a:t>
            </a:r>
            <a:r>
              <a:rPr lang="en-US" dirty="0">
                <a:solidFill>
                  <a:srgbClr val="C00000"/>
                </a:solidFill>
              </a:rPr>
              <a:t>This will increase PRC funding to Portland Area</a:t>
            </a:r>
            <a:r>
              <a:rPr lang="en-US" dirty="0"/>
              <a:t>.</a:t>
            </a:r>
          </a:p>
          <a:p>
            <a:r>
              <a:rPr lang="en-US" dirty="0">
                <a:solidFill>
                  <a:srgbClr val="C00000"/>
                </a:solidFill>
              </a:rPr>
              <a:t>Tribes need to advocate for COVID-19 Response and Relief 2021.</a:t>
            </a:r>
          </a:p>
          <a:p>
            <a:endParaRPr lang="en-US" dirty="0"/>
          </a:p>
        </p:txBody>
      </p:sp>
    </p:spTree>
    <p:extLst>
      <p:ext uri="{BB962C8B-B14F-4D97-AF65-F5344CB8AC3E}">
        <p14:creationId xmlns:p14="http://schemas.microsoft.com/office/powerpoint/2010/main" val="858152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Care Facility Funding</a:t>
            </a:r>
          </a:p>
        </p:txBody>
      </p:sp>
      <p:sp>
        <p:nvSpPr>
          <p:cNvPr id="3" name="Content Placeholder 2"/>
          <p:cNvSpPr>
            <a:spLocks noGrp="1"/>
          </p:cNvSpPr>
          <p:nvPr>
            <p:ph idx="1"/>
          </p:nvPr>
        </p:nvSpPr>
        <p:spPr/>
        <p:txBody>
          <a:bodyPr>
            <a:normAutofit fontScale="92500"/>
          </a:bodyPr>
          <a:lstStyle/>
          <a:p>
            <a:r>
              <a:rPr lang="en-US" dirty="0"/>
              <a:t>Request GAO to issue a report on IHS Health Care Facilities Construction Priority System.</a:t>
            </a:r>
          </a:p>
          <a:p>
            <a:r>
              <a:rPr lang="en-US" dirty="0"/>
              <a:t>Create equitable health care facilities funding opportunities for all IHS areas. </a:t>
            </a:r>
          </a:p>
          <a:p>
            <a:r>
              <a:rPr lang="en-US" dirty="0"/>
              <a:t>Fund Regional Referral Specialty Care Demonstration Project in the Portland Area.</a:t>
            </a:r>
          </a:p>
          <a:p>
            <a:r>
              <a:rPr lang="en-US" dirty="0"/>
              <a:t>Increase funding for small ambulatory programs and joint venture projects.</a:t>
            </a:r>
          </a:p>
          <a:p>
            <a:r>
              <a:rPr lang="en-US" dirty="0">
                <a:solidFill>
                  <a:srgbClr val="C00000"/>
                </a:solidFill>
              </a:rPr>
              <a:t>Bill HR 2 reintroduced in Congress with health care facility funding.</a:t>
            </a:r>
          </a:p>
          <a:p>
            <a:r>
              <a:rPr lang="en-US" dirty="0">
                <a:solidFill>
                  <a:srgbClr val="C00000"/>
                </a:solidFill>
              </a:rPr>
              <a:t>Funding for long term care, assisted living, hospice care under IHCIA.  NPAIHB needs to look at the IHCIA to determine if it includes facilities. </a:t>
            </a:r>
          </a:p>
          <a:p>
            <a:endParaRPr lang="en-US" dirty="0"/>
          </a:p>
        </p:txBody>
      </p:sp>
    </p:spTree>
    <p:extLst>
      <p:ext uri="{BB962C8B-B14F-4D97-AF65-F5344CB8AC3E}">
        <p14:creationId xmlns:p14="http://schemas.microsoft.com/office/powerpoint/2010/main" val="3365861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IHS IT Modernization</a:t>
            </a:r>
          </a:p>
        </p:txBody>
      </p:sp>
      <p:sp>
        <p:nvSpPr>
          <p:cNvPr id="3" name="Content Placeholder 2"/>
          <p:cNvSpPr>
            <a:spLocks noGrp="1"/>
          </p:cNvSpPr>
          <p:nvPr>
            <p:ph idx="1"/>
          </p:nvPr>
        </p:nvSpPr>
        <p:spPr/>
        <p:txBody>
          <a:bodyPr>
            <a:normAutofit fontScale="92500" lnSpcReduction="20000"/>
          </a:bodyPr>
          <a:lstStyle/>
          <a:p>
            <a:r>
              <a:rPr lang="en-US" dirty="0"/>
              <a:t>For FY 2021, fund $25 million for planning and phased in maintenance of RPMS. </a:t>
            </a:r>
          </a:p>
          <a:p>
            <a:r>
              <a:rPr lang="en-US" dirty="0"/>
              <a:t>Conduct tribal consultation in each IHS area on any efforts to modernize or replacement of RPMS.</a:t>
            </a:r>
          </a:p>
          <a:p>
            <a:r>
              <a:rPr lang="en-US" dirty="0"/>
              <a:t>Provide ample transition period, training, and TA. </a:t>
            </a:r>
          </a:p>
          <a:p>
            <a:r>
              <a:rPr lang="en-US" dirty="0"/>
              <a:t>Consider the many tribal facilities that have purchased commercial off the shelf systems. </a:t>
            </a:r>
            <a:r>
              <a:rPr lang="en-US" dirty="0">
                <a:solidFill>
                  <a:srgbClr val="C00000"/>
                </a:solidFill>
              </a:rPr>
              <a:t>Consult with the tribes that have purchased COTS and are using tribal resources for upgrades, technical support and maintenance in order to guarantee interoperability. Reimbursement for the tribes who have purchased COTS and funding for maintenance, TA, replacement.  </a:t>
            </a:r>
          </a:p>
          <a:p>
            <a:r>
              <a:rPr lang="en-US" dirty="0">
                <a:solidFill>
                  <a:srgbClr val="C00000"/>
                </a:solidFill>
              </a:rPr>
              <a:t>10 year transition period to a new EHR is unacceptable, tribes will have be forced to move away from RPMS to continue operations.</a:t>
            </a:r>
          </a:p>
          <a:p>
            <a:r>
              <a:rPr lang="en-US" dirty="0">
                <a:solidFill>
                  <a:srgbClr val="C00000"/>
                </a:solidFill>
              </a:rPr>
              <a:t>All hospitals in NW are on EPIC. </a:t>
            </a:r>
            <a:endParaRPr lang="en-US" dirty="0"/>
          </a:p>
        </p:txBody>
      </p:sp>
    </p:spTree>
    <p:extLst>
      <p:ext uri="{BB962C8B-B14F-4D97-AF65-F5344CB8AC3E}">
        <p14:creationId xmlns:p14="http://schemas.microsoft.com/office/powerpoint/2010/main" val="642965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Workforce Development</a:t>
            </a:r>
          </a:p>
        </p:txBody>
      </p:sp>
      <p:sp>
        <p:nvSpPr>
          <p:cNvPr id="3" name="Content Placeholder 2"/>
          <p:cNvSpPr>
            <a:spLocks noGrp="1"/>
          </p:cNvSpPr>
          <p:nvPr>
            <p:ph idx="1"/>
          </p:nvPr>
        </p:nvSpPr>
        <p:spPr/>
        <p:txBody>
          <a:bodyPr>
            <a:normAutofit fontScale="92500" lnSpcReduction="10000"/>
          </a:bodyPr>
          <a:lstStyle/>
          <a:p>
            <a:r>
              <a:rPr lang="en-US" dirty="0"/>
              <a:t>Establish HRSA TAC in FY 2021.</a:t>
            </a:r>
          </a:p>
          <a:p>
            <a:r>
              <a:rPr lang="en-US" dirty="0"/>
              <a:t>Expand Title 38 authorities to ensure that IHS and tribal facilities can be competitive in the current job market.</a:t>
            </a:r>
          </a:p>
          <a:p>
            <a:r>
              <a:rPr lang="en-US" dirty="0"/>
              <a:t>Fund IHCIA 112, 132, and 134 for additional resources to address recruitment and training programs.</a:t>
            </a:r>
          </a:p>
          <a:p>
            <a:r>
              <a:rPr lang="en-US" dirty="0"/>
              <a:t>Fully fund IHS Indian Health Professionals scholarships and support Loan Repayment Program. </a:t>
            </a:r>
            <a:r>
              <a:rPr lang="en-US" dirty="0">
                <a:solidFill>
                  <a:srgbClr val="C00000"/>
                </a:solidFill>
              </a:rPr>
              <a:t>This is a priority that IHCP scholarships are fully funded to support AI/AN workforce.  Need to look at expanding the type of professions that qualify for the scholarships.  Recommendation to look at the needs in Indian County for health professionals (IT, administration, etc.).   </a:t>
            </a:r>
            <a:endParaRPr lang="en-US" dirty="0"/>
          </a:p>
        </p:txBody>
      </p:sp>
    </p:spTree>
    <p:extLst>
      <p:ext uri="{BB962C8B-B14F-4D97-AF65-F5344CB8AC3E}">
        <p14:creationId xmlns:p14="http://schemas.microsoft.com/office/powerpoint/2010/main" val="1908390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SDPI</a:t>
            </a:r>
          </a:p>
        </p:txBody>
      </p:sp>
      <p:sp>
        <p:nvSpPr>
          <p:cNvPr id="3" name="Content Placeholder 2"/>
          <p:cNvSpPr>
            <a:spLocks noGrp="1"/>
          </p:cNvSpPr>
          <p:nvPr>
            <p:ph idx="1"/>
          </p:nvPr>
        </p:nvSpPr>
        <p:spPr/>
        <p:txBody>
          <a:bodyPr/>
          <a:lstStyle/>
          <a:p>
            <a:r>
              <a:rPr lang="en-US" dirty="0"/>
              <a:t>Permanently authorize SDPI at $200 million per year with medical inflation rate increases annually.  (NPAIHB Res. No. 19-04-12)</a:t>
            </a:r>
          </a:p>
          <a:p>
            <a:r>
              <a:rPr lang="en-US" dirty="0"/>
              <a:t>Create options for tribes to receive SDPI funds through Title I or Title V compacts or contracts.</a:t>
            </a:r>
          </a:p>
          <a:p>
            <a:r>
              <a:rPr lang="en-US" dirty="0"/>
              <a:t>Allow areas to reallocate data infrastructure funds to Tribal Epi Centers to assist tribes in managing their SDPI data.</a:t>
            </a:r>
          </a:p>
        </p:txBody>
      </p:sp>
    </p:spTree>
    <p:extLst>
      <p:ext uri="{BB962C8B-B14F-4D97-AF65-F5344CB8AC3E}">
        <p14:creationId xmlns:p14="http://schemas.microsoft.com/office/powerpoint/2010/main" val="3685653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Protection and Affordable Care Act / IHCIA</a:t>
            </a:r>
          </a:p>
        </p:txBody>
      </p:sp>
      <p:sp>
        <p:nvSpPr>
          <p:cNvPr id="3" name="Content Placeholder 2"/>
          <p:cNvSpPr>
            <a:spLocks noGrp="1"/>
          </p:cNvSpPr>
          <p:nvPr>
            <p:ph idx="1"/>
          </p:nvPr>
        </p:nvSpPr>
        <p:spPr/>
        <p:txBody>
          <a:bodyPr/>
          <a:lstStyle/>
          <a:p>
            <a:r>
              <a:rPr lang="en-US" dirty="0"/>
              <a:t>Congress must protect ACA and IHCIA.</a:t>
            </a:r>
          </a:p>
          <a:p>
            <a:r>
              <a:rPr lang="en-US" dirty="0"/>
              <a:t>Fully fund IHCIA, including long term care, recruitment and retention, and behavioral health. </a:t>
            </a:r>
          </a:p>
          <a:p>
            <a:r>
              <a:rPr lang="en-US" dirty="0"/>
              <a:t>Fund Tribal Epi Centers to fulfill their role as a Public Health Authority. (TA, capacity building, evaluation, public health surveillance) </a:t>
            </a:r>
          </a:p>
          <a:p>
            <a:pPr marL="0" indent="0">
              <a:buNone/>
            </a:pPr>
            <a:endParaRPr lang="en-US" dirty="0"/>
          </a:p>
        </p:txBody>
      </p:sp>
    </p:spTree>
    <p:extLst>
      <p:ext uri="{BB962C8B-B14F-4D97-AF65-F5344CB8AC3E}">
        <p14:creationId xmlns:p14="http://schemas.microsoft.com/office/powerpoint/2010/main" val="4236914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NPAIHBtemplate_1 [Read-Only]" id="{6AD949E0-5564-4A72-99F2-FDAC5831599A}" vid="{6CB0BDCF-18E4-471A-87CD-C069AE96F757}"/>
    </a:ext>
  </a:extLst>
</a:theme>
</file>

<file path=docProps/app.xml><?xml version="1.0" encoding="utf-8"?>
<Properties xmlns="http://schemas.openxmlformats.org/officeDocument/2006/extended-properties" xmlns:vt="http://schemas.openxmlformats.org/officeDocument/2006/docPropsVTypes">
  <Template>Presentation_NPAIHBtemplate_1</Template>
  <TotalTime>404</TotalTime>
  <Words>2001</Words>
  <Application>Microsoft Office PowerPoint</Application>
  <PresentationFormat>Widescreen</PresentationFormat>
  <Paragraphs>147</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Gill Sans</vt:lpstr>
      <vt:lpstr>Gill Sans Light</vt:lpstr>
      <vt:lpstr>Gill Sans Nova Book</vt:lpstr>
      <vt:lpstr>Gill Sans Nova Light</vt:lpstr>
      <vt:lpstr>Gill Sans Nova Medium</vt:lpstr>
      <vt:lpstr>Office Theme</vt:lpstr>
      <vt:lpstr>2021 Policy Priorities</vt:lpstr>
      <vt:lpstr>NPAIHB Health Policy Team</vt:lpstr>
      <vt:lpstr>Legislative and Policy Committee</vt:lpstr>
      <vt:lpstr>Indian Health Service</vt:lpstr>
      <vt:lpstr>Health Care Facility Funding</vt:lpstr>
      <vt:lpstr>IHS IT Modernization</vt:lpstr>
      <vt:lpstr>Workforce Development</vt:lpstr>
      <vt:lpstr>SDPI</vt:lpstr>
      <vt:lpstr>Patient Protection and Affordable Care Act / IHCIA</vt:lpstr>
      <vt:lpstr>Medicaid/CHIP</vt:lpstr>
      <vt:lpstr>Elders Committee</vt:lpstr>
      <vt:lpstr>Elders and Long Term Care</vt:lpstr>
      <vt:lpstr>Behavioral Health Committee</vt:lpstr>
      <vt:lpstr>Behavioral Health  (Mental Health &amp; Substance Use)</vt:lpstr>
      <vt:lpstr>Behavioral Health  (Mental Health &amp; Substance Use)</vt:lpstr>
      <vt:lpstr>Community Health Aide &amp; Oral Health Committee</vt:lpstr>
      <vt:lpstr>Community Health Aide Program Nationalization &amp; Dental Health Aide Therapists</vt:lpstr>
      <vt:lpstr>Public Health Committee  Note: Consideration that this section should include health factors that predispose community members to chronic and communicable disease – how can we uplift the multitude of needs, resources and challenges as voiced by NW tribal communities.     </vt:lpstr>
      <vt:lpstr>COVID-19 (Vaccine)</vt:lpstr>
      <vt:lpstr>HCV &amp; HIV Treatment and Funding</vt:lpstr>
      <vt:lpstr>Public Health </vt:lpstr>
      <vt:lpstr>Veterans Committee</vt:lpstr>
      <vt:lpstr>Veterans</vt:lpstr>
      <vt:lpstr>Youth Committee</vt:lpstr>
      <vt:lpstr>Youth</vt:lpstr>
      <vt:lpstr>2021 Policy Priorities – Moving Forward</vt:lpstr>
      <vt:lpstr>Mich gayis / Tai itukdi –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Coronado</dc:creator>
  <cp:lastModifiedBy>Lisa Griggs</cp:lastModifiedBy>
  <cp:revision>36</cp:revision>
  <dcterms:created xsi:type="dcterms:W3CDTF">2021-01-14T05:19:45Z</dcterms:created>
  <dcterms:modified xsi:type="dcterms:W3CDTF">2021-01-28T18:38:43Z</dcterms:modified>
</cp:coreProperties>
</file>