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58" r:id="rId3"/>
    <p:sldId id="259" r:id="rId4"/>
    <p:sldId id="260" r:id="rId5"/>
    <p:sldId id="263" r:id="rId6"/>
    <p:sldId id="274" r:id="rId7"/>
    <p:sldId id="261" r:id="rId8"/>
    <p:sldId id="276" r:id="rId9"/>
    <p:sldId id="277" r:id="rId10"/>
    <p:sldId id="267" r:id="rId11"/>
    <p:sldId id="278" r:id="rId12"/>
    <p:sldId id="268" r:id="rId13"/>
    <p:sldId id="279" r:id="rId14"/>
    <p:sldId id="269" r:id="rId15"/>
    <p:sldId id="280" r:id="rId16"/>
    <p:sldId id="270" r:id="rId17"/>
    <p:sldId id="281" r:id="rId18"/>
    <p:sldId id="271" r:id="rId19"/>
    <p:sldId id="282" r:id="rId20"/>
    <p:sldId id="272" r:id="rId21"/>
    <p:sldId id="283" r:id="rId22"/>
    <p:sldId id="265" r:id="rId23"/>
    <p:sldId id="273" r:id="rId24"/>
    <p:sldId id="264" r:id="rId25"/>
    <p:sldId id="275"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6196" autoAdjust="0"/>
  </p:normalViewPr>
  <p:slideViewPr>
    <p:cSldViewPr snapToGrid="0">
      <p:cViewPr varScale="1">
        <p:scale>
          <a:sx n="101" d="100"/>
          <a:sy n="101" d="100"/>
        </p:scale>
        <p:origin x="14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189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B28E0-C336-417A-B380-87D34ABBC09E}" type="doc">
      <dgm:prSet loTypeId="urn:microsoft.com/office/officeart/2005/8/layout/cycle8" loCatId="cycle" qsTypeId="urn:microsoft.com/office/officeart/2005/8/quickstyle/simple1" qsCatId="simple" csTypeId="urn:microsoft.com/office/officeart/2005/8/colors/accent2_2" csCatId="accent2" phldr="1"/>
      <dgm:spPr/>
    </dgm:pt>
    <dgm:pt modelId="{B1227C36-2535-4489-B08D-20BA57518677}">
      <dgm:prSet phldrT="[Text]" custT="1"/>
      <dgm:spPr/>
      <dgm:t>
        <a:bodyPr/>
        <a:lstStyle/>
        <a:p>
          <a:r>
            <a:rPr lang="en-US" sz="1600" dirty="0"/>
            <a:t>Collect data</a:t>
          </a:r>
        </a:p>
      </dgm:t>
    </dgm:pt>
    <dgm:pt modelId="{CA0A7D37-1C92-43D7-9DCB-594A9341EB67}" type="parTrans" cxnId="{9AC3DA88-74FA-42FE-B161-E11A94AFEC5A}">
      <dgm:prSet/>
      <dgm:spPr/>
      <dgm:t>
        <a:bodyPr/>
        <a:lstStyle/>
        <a:p>
          <a:endParaRPr lang="en-US"/>
        </a:p>
      </dgm:t>
    </dgm:pt>
    <dgm:pt modelId="{3A696035-6A92-4F9D-A629-BA4EBF3B1FA3}" type="sibTrans" cxnId="{9AC3DA88-74FA-42FE-B161-E11A94AFEC5A}">
      <dgm:prSet/>
      <dgm:spPr/>
      <dgm:t>
        <a:bodyPr/>
        <a:lstStyle/>
        <a:p>
          <a:endParaRPr lang="en-US"/>
        </a:p>
      </dgm:t>
    </dgm:pt>
    <dgm:pt modelId="{5B9D09AC-B952-42BA-BB75-2F7C2A4A08E1}">
      <dgm:prSet phldrT="[Text]" custT="1"/>
      <dgm:spPr/>
      <dgm:t>
        <a:bodyPr/>
        <a:lstStyle/>
        <a:p>
          <a:r>
            <a:rPr lang="en-US" sz="1600" dirty="0"/>
            <a:t>Provide disease surveillance</a:t>
          </a:r>
        </a:p>
      </dgm:t>
    </dgm:pt>
    <dgm:pt modelId="{494A2939-7098-4E81-9D4C-53E1EDB34655}" type="parTrans" cxnId="{262529A8-C2AB-4282-90FF-D979BB21F182}">
      <dgm:prSet/>
      <dgm:spPr/>
      <dgm:t>
        <a:bodyPr/>
        <a:lstStyle/>
        <a:p>
          <a:endParaRPr lang="en-US"/>
        </a:p>
      </dgm:t>
    </dgm:pt>
    <dgm:pt modelId="{E8CB670B-B37D-4B3C-AAF8-3FF24E834077}" type="sibTrans" cxnId="{262529A8-C2AB-4282-90FF-D979BB21F182}">
      <dgm:prSet/>
      <dgm:spPr/>
      <dgm:t>
        <a:bodyPr/>
        <a:lstStyle/>
        <a:p>
          <a:endParaRPr lang="en-US"/>
        </a:p>
      </dgm:t>
    </dgm:pt>
    <dgm:pt modelId="{2167F00B-C599-4B60-B8BB-8779A1B89E9F}">
      <dgm:prSet phldrT="[Text]" custT="1"/>
      <dgm:spPr/>
      <dgm:t>
        <a:bodyPr/>
        <a:lstStyle/>
        <a:p>
          <a:r>
            <a:rPr lang="en-US" sz="1600" dirty="0"/>
            <a:t>Evaluate data and programs</a:t>
          </a:r>
        </a:p>
      </dgm:t>
    </dgm:pt>
    <dgm:pt modelId="{09538683-E549-4EB5-AB9A-6545F2A99A5B}" type="parTrans" cxnId="{A5FF343E-E085-484E-AD14-31D5EBFD6DDD}">
      <dgm:prSet/>
      <dgm:spPr/>
      <dgm:t>
        <a:bodyPr/>
        <a:lstStyle/>
        <a:p>
          <a:endParaRPr lang="en-US"/>
        </a:p>
      </dgm:t>
    </dgm:pt>
    <dgm:pt modelId="{C5C39517-1F95-4C46-889B-BA27ED78B8DB}" type="sibTrans" cxnId="{A5FF343E-E085-484E-AD14-31D5EBFD6DDD}">
      <dgm:prSet/>
      <dgm:spPr/>
      <dgm:t>
        <a:bodyPr/>
        <a:lstStyle/>
        <a:p>
          <a:endParaRPr lang="en-US"/>
        </a:p>
      </dgm:t>
    </dgm:pt>
    <dgm:pt modelId="{F1287A6B-D583-4FFB-A428-9C7D3D835FA0}">
      <dgm:prSet phldrT="[Text]" custT="1"/>
      <dgm:spPr/>
      <dgm:t>
        <a:bodyPr/>
        <a:lstStyle/>
        <a:p>
          <a:r>
            <a:rPr lang="en-US" sz="1600" dirty="0"/>
            <a:t>Identify health priorities</a:t>
          </a:r>
        </a:p>
      </dgm:t>
    </dgm:pt>
    <dgm:pt modelId="{327E7950-6228-4134-B6D8-3372AA48C179}" type="parTrans" cxnId="{98DAA96C-8558-4029-8D2C-450D3289FAE4}">
      <dgm:prSet/>
      <dgm:spPr/>
      <dgm:t>
        <a:bodyPr/>
        <a:lstStyle/>
        <a:p>
          <a:endParaRPr lang="en-US"/>
        </a:p>
      </dgm:t>
    </dgm:pt>
    <dgm:pt modelId="{6717BF13-E682-4F23-BF5A-3C77A53C3A81}" type="sibTrans" cxnId="{98DAA96C-8558-4029-8D2C-450D3289FAE4}">
      <dgm:prSet/>
      <dgm:spPr/>
      <dgm:t>
        <a:bodyPr/>
        <a:lstStyle/>
        <a:p>
          <a:endParaRPr lang="en-US"/>
        </a:p>
      </dgm:t>
    </dgm:pt>
    <dgm:pt modelId="{E885C514-995E-4BF4-A059-D79ACAE44E86}">
      <dgm:prSet phldrT="[Text]" custT="1"/>
      <dgm:spPr/>
      <dgm:t>
        <a:bodyPr/>
        <a:lstStyle/>
        <a:p>
          <a:r>
            <a:rPr lang="en-US" sz="1600" dirty="0" smtClean="0"/>
            <a:t>Health </a:t>
          </a:r>
          <a:r>
            <a:rPr lang="en-US" sz="1600" dirty="0"/>
            <a:t>service needs</a:t>
          </a:r>
        </a:p>
      </dgm:t>
    </dgm:pt>
    <dgm:pt modelId="{7A6AC06C-3CF9-4E30-815B-4A4D52A3DE10}" type="parTrans" cxnId="{F7FE2AD4-EDAD-4B59-BFE3-256317C8621D}">
      <dgm:prSet/>
      <dgm:spPr/>
      <dgm:t>
        <a:bodyPr/>
        <a:lstStyle/>
        <a:p>
          <a:endParaRPr lang="en-US"/>
        </a:p>
      </dgm:t>
    </dgm:pt>
    <dgm:pt modelId="{CE284CEF-11EE-4CC4-99F7-895EE7C5DC1A}" type="sibTrans" cxnId="{F7FE2AD4-EDAD-4B59-BFE3-256317C8621D}">
      <dgm:prSet/>
      <dgm:spPr/>
      <dgm:t>
        <a:bodyPr/>
        <a:lstStyle/>
        <a:p>
          <a:endParaRPr lang="en-US"/>
        </a:p>
      </dgm:t>
    </dgm:pt>
    <dgm:pt modelId="{9A756AE6-24AD-46C4-9307-5E8B54B0DBE4}">
      <dgm:prSet phldrT="[Text]" custT="1"/>
      <dgm:spPr/>
      <dgm:t>
        <a:bodyPr/>
        <a:lstStyle/>
        <a:p>
          <a:r>
            <a:rPr lang="en-US" sz="1600" dirty="0"/>
            <a:t>Provide technical assistance</a:t>
          </a:r>
        </a:p>
      </dgm:t>
    </dgm:pt>
    <dgm:pt modelId="{45A1FC05-4446-4E5A-84B8-D0129E2D44D2}" type="parTrans" cxnId="{F261E5BF-7794-477F-876F-63E6DEFC7DF6}">
      <dgm:prSet/>
      <dgm:spPr/>
      <dgm:t>
        <a:bodyPr/>
        <a:lstStyle/>
        <a:p>
          <a:endParaRPr lang="en-US"/>
        </a:p>
      </dgm:t>
    </dgm:pt>
    <dgm:pt modelId="{5CD77C7D-70DD-4AA7-BD54-93B950B32E1A}" type="sibTrans" cxnId="{F261E5BF-7794-477F-876F-63E6DEFC7DF6}">
      <dgm:prSet/>
      <dgm:spPr/>
      <dgm:t>
        <a:bodyPr/>
        <a:lstStyle/>
        <a:p>
          <a:endParaRPr lang="en-US"/>
        </a:p>
      </dgm:t>
    </dgm:pt>
    <dgm:pt modelId="{C16DA9CA-D646-4C9B-844C-1A93CEC7C01B}">
      <dgm:prSet phldrT="[Text]" custT="1"/>
      <dgm:spPr/>
      <dgm:t>
        <a:bodyPr/>
        <a:lstStyle/>
        <a:p>
          <a:r>
            <a:rPr lang="en-US" sz="1600" dirty="0" smtClean="0"/>
            <a:t>Improve healthcare </a:t>
          </a:r>
          <a:r>
            <a:rPr lang="en-US" sz="1600" dirty="0"/>
            <a:t>delivery systems</a:t>
          </a:r>
        </a:p>
      </dgm:t>
    </dgm:pt>
    <dgm:pt modelId="{F21E8B13-5D85-4CA0-8A2F-81B397DB5785}" type="parTrans" cxnId="{00EA1601-D56C-4122-9738-BCF55C31DD7A}">
      <dgm:prSet/>
      <dgm:spPr/>
      <dgm:t>
        <a:bodyPr/>
        <a:lstStyle/>
        <a:p>
          <a:endParaRPr lang="en-US"/>
        </a:p>
      </dgm:t>
    </dgm:pt>
    <dgm:pt modelId="{F1322B4B-FB47-43D3-AD17-8FFDA153CFB2}" type="sibTrans" cxnId="{00EA1601-D56C-4122-9738-BCF55C31DD7A}">
      <dgm:prSet/>
      <dgm:spPr/>
      <dgm:t>
        <a:bodyPr/>
        <a:lstStyle/>
        <a:p>
          <a:endParaRPr lang="en-US"/>
        </a:p>
      </dgm:t>
    </dgm:pt>
    <dgm:pt modelId="{2C2C23CD-E331-4CD4-B373-E7014A5EC021}" type="pres">
      <dgm:prSet presAssocID="{04AB28E0-C336-417A-B380-87D34ABBC09E}" presName="compositeShape" presStyleCnt="0">
        <dgm:presLayoutVars>
          <dgm:chMax val="7"/>
          <dgm:dir/>
          <dgm:resizeHandles val="exact"/>
        </dgm:presLayoutVars>
      </dgm:prSet>
      <dgm:spPr/>
    </dgm:pt>
    <dgm:pt modelId="{74B22078-CE3E-41BD-B928-52955CDC1646}" type="pres">
      <dgm:prSet presAssocID="{04AB28E0-C336-417A-B380-87D34ABBC09E}" presName="wedge1" presStyleLbl="node1" presStyleIdx="0" presStyleCnt="7"/>
      <dgm:spPr/>
      <dgm:t>
        <a:bodyPr/>
        <a:lstStyle/>
        <a:p>
          <a:endParaRPr lang="en-US"/>
        </a:p>
      </dgm:t>
    </dgm:pt>
    <dgm:pt modelId="{0AD96BE7-8BA1-47D1-82F0-16F85865A486}" type="pres">
      <dgm:prSet presAssocID="{04AB28E0-C336-417A-B380-87D34ABBC09E}" presName="dummy1a" presStyleCnt="0"/>
      <dgm:spPr/>
    </dgm:pt>
    <dgm:pt modelId="{8201998B-DA2B-4A19-83BC-8D1A93FBA0D7}" type="pres">
      <dgm:prSet presAssocID="{04AB28E0-C336-417A-B380-87D34ABBC09E}" presName="dummy1b" presStyleCnt="0"/>
      <dgm:spPr/>
    </dgm:pt>
    <dgm:pt modelId="{42364CE2-E86D-4C2D-9CFE-2FFA6B00CC75}" type="pres">
      <dgm:prSet presAssocID="{04AB28E0-C336-417A-B380-87D34ABBC09E}" presName="wedge1Tx" presStyleLbl="node1" presStyleIdx="0" presStyleCnt="7">
        <dgm:presLayoutVars>
          <dgm:chMax val="0"/>
          <dgm:chPref val="0"/>
          <dgm:bulletEnabled val="1"/>
        </dgm:presLayoutVars>
      </dgm:prSet>
      <dgm:spPr/>
      <dgm:t>
        <a:bodyPr/>
        <a:lstStyle/>
        <a:p>
          <a:endParaRPr lang="en-US"/>
        </a:p>
      </dgm:t>
    </dgm:pt>
    <dgm:pt modelId="{C1C50175-94DD-4282-9F0F-2371FCD8906E}" type="pres">
      <dgm:prSet presAssocID="{04AB28E0-C336-417A-B380-87D34ABBC09E}" presName="wedge2" presStyleLbl="node1" presStyleIdx="1" presStyleCnt="7"/>
      <dgm:spPr/>
      <dgm:t>
        <a:bodyPr/>
        <a:lstStyle/>
        <a:p>
          <a:endParaRPr lang="en-US"/>
        </a:p>
      </dgm:t>
    </dgm:pt>
    <dgm:pt modelId="{EE2CC3DC-1980-4942-B248-E9E994BFF9F6}" type="pres">
      <dgm:prSet presAssocID="{04AB28E0-C336-417A-B380-87D34ABBC09E}" presName="dummy2a" presStyleCnt="0"/>
      <dgm:spPr/>
    </dgm:pt>
    <dgm:pt modelId="{09D42F61-7219-4A5D-8C16-F83FEDF53C21}" type="pres">
      <dgm:prSet presAssocID="{04AB28E0-C336-417A-B380-87D34ABBC09E}" presName="dummy2b" presStyleCnt="0"/>
      <dgm:spPr/>
    </dgm:pt>
    <dgm:pt modelId="{1713F1F7-2760-4FD6-81C2-AA9B24EC81C1}" type="pres">
      <dgm:prSet presAssocID="{04AB28E0-C336-417A-B380-87D34ABBC09E}" presName="wedge2Tx" presStyleLbl="node1" presStyleIdx="1" presStyleCnt="7">
        <dgm:presLayoutVars>
          <dgm:chMax val="0"/>
          <dgm:chPref val="0"/>
          <dgm:bulletEnabled val="1"/>
        </dgm:presLayoutVars>
      </dgm:prSet>
      <dgm:spPr/>
      <dgm:t>
        <a:bodyPr/>
        <a:lstStyle/>
        <a:p>
          <a:endParaRPr lang="en-US"/>
        </a:p>
      </dgm:t>
    </dgm:pt>
    <dgm:pt modelId="{44458B14-111D-4B5C-A369-41FCEE7EC3A3}" type="pres">
      <dgm:prSet presAssocID="{04AB28E0-C336-417A-B380-87D34ABBC09E}" presName="wedge3" presStyleLbl="node1" presStyleIdx="2" presStyleCnt="7"/>
      <dgm:spPr/>
      <dgm:t>
        <a:bodyPr/>
        <a:lstStyle/>
        <a:p>
          <a:endParaRPr lang="en-US"/>
        </a:p>
      </dgm:t>
    </dgm:pt>
    <dgm:pt modelId="{7B4F066F-DF8C-4EDA-8B69-72D69B6B243F}" type="pres">
      <dgm:prSet presAssocID="{04AB28E0-C336-417A-B380-87D34ABBC09E}" presName="dummy3a" presStyleCnt="0"/>
      <dgm:spPr/>
    </dgm:pt>
    <dgm:pt modelId="{239A16AE-4C49-4C42-BC24-58CED7065483}" type="pres">
      <dgm:prSet presAssocID="{04AB28E0-C336-417A-B380-87D34ABBC09E}" presName="dummy3b" presStyleCnt="0"/>
      <dgm:spPr/>
    </dgm:pt>
    <dgm:pt modelId="{E5FC9155-0740-4E0A-B5FE-2694CCF7E4DB}" type="pres">
      <dgm:prSet presAssocID="{04AB28E0-C336-417A-B380-87D34ABBC09E}" presName="wedge3Tx" presStyleLbl="node1" presStyleIdx="2" presStyleCnt="7">
        <dgm:presLayoutVars>
          <dgm:chMax val="0"/>
          <dgm:chPref val="0"/>
          <dgm:bulletEnabled val="1"/>
        </dgm:presLayoutVars>
      </dgm:prSet>
      <dgm:spPr/>
      <dgm:t>
        <a:bodyPr/>
        <a:lstStyle/>
        <a:p>
          <a:endParaRPr lang="en-US"/>
        </a:p>
      </dgm:t>
    </dgm:pt>
    <dgm:pt modelId="{A6FE40DB-D69C-4BEF-AE0E-439667EC7973}" type="pres">
      <dgm:prSet presAssocID="{04AB28E0-C336-417A-B380-87D34ABBC09E}" presName="wedge4" presStyleLbl="node1" presStyleIdx="3" presStyleCnt="7"/>
      <dgm:spPr/>
      <dgm:t>
        <a:bodyPr/>
        <a:lstStyle/>
        <a:p>
          <a:endParaRPr lang="en-US"/>
        </a:p>
      </dgm:t>
    </dgm:pt>
    <dgm:pt modelId="{F8669E23-14BA-473B-8BFC-7240864B761F}" type="pres">
      <dgm:prSet presAssocID="{04AB28E0-C336-417A-B380-87D34ABBC09E}" presName="dummy4a" presStyleCnt="0"/>
      <dgm:spPr/>
    </dgm:pt>
    <dgm:pt modelId="{163805F2-BBB4-4A13-B812-501B23FB78EE}" type="pres">
      <dgm:prSet presAssocID="{04AB28E0-C336-417A-B380-87D34ABBC09E}" presName="dummy4b" presStyleCnt="0"/>
      <dgm:spPr/>
    </dgm:pt>
    <dgm:pt modelId="{A53F7534-9EB2-4D67-B608-0DA55152D810}" type="pres">
      <dgm:prSet presAssocID="{04AB28E0-C336-417A-B380-87D34ABBC09E}" presName="wedge4Tx" presStyleLbl="node1" presStyleIdx="3" presStyleCnt="7">
        <dgm:presLayoutVars>
          <dgm:chMax val="0"/>
          <dgm:chPref val="0"/>
          <dgm:bulletEnabled val="1"/>
        </dgm:presLayoutVars>
      </dgm:prSet>
      <dgm:spPr/>
      <dgm:t>
        <a:bodyPr/>
        <a:lstStyle/>
        <a:p>
          <a:endParaRPr lang="en-US"/>
        </a:p>
      </dgm:t>
    </dgm:pt>
    <dgm:pt modelId="{422C59CD-8E29-478E-B441-34EB00E480F0}" type="pres">
      <dgm:prSet presAssocID="{04AB28E0-C336-417A-B380-87D34ABBC09E}" presName="wedge5" presStyleLbl="node1" presStyleIdx="4" presStyleCnt="7"/>
      <dgm:spPr/>
      <dgm:t>
        <a:bodyPr/>
        <a:lstStyle/>
        <a:p>
          <a:endParaRPr lang="en-US"/>
        </a:p>
      </dgm:t>
    </dgm:pt>
    <dgm:pt modelId="{B7209FAB-8A88-4FA6-82D7-58113ECC7AD1}" type="pres">
      <dgm:prSet presAssocID="{04AB28E0-C336-417A-B380-87D34ABBC09E}" presName="dummy5a" presStyleCnt="0"/>
      <dgm:spPr/>
    </dgm:pt>
    <dgm:pt modelId="{913755DD-92FC-4094-87D9-327F2A9AFF40}" type="pres">
      <dgm:prSet presAssocID="{04AB28E0-C336-417A-B380-87D34ABBC09E}" presName="dummy5b" presStyleCnt="0"/>
      <dgm:spPr/>
    </dgm:pt>
    <dgm:pt modelId="{0BF49B4D-6207-4262-A937-936C7F32B964}" type="pres">
      <dgm:prSet presAssocID="{04AB28E0-C336-417A-B380-87D34ABBC09E}" presName="wedge5Tx" presStyleLbl="node1" presStyleIdx="4" presStyleCnt="7">
        <dgm:presLayoutVars>
          <dgm:chMax val="0"/>
          <dgm:chPref val="0"/>
          <dgm:bulletEnabled val="1"/>
        </dgm:presLayoutVars>
      </dgm:prSet>
      <dgm:spPr/>
      <dgm:t>
        <a:bodyPr/>
        <a:lstStyle/>
        <a:p>
          <a:endParaRPr lang="en-US"/>
        </a:p>
      </dgm:t>
    </dgm:pt>
    <dgm:pt modelId="{07D6211B-0B7F-42B2-B038-3B33D92A4D9E}" type="pres">
      <dgm:prSet presAssocID="{04AB28E0-C336-417A-B380-87D34ABBC09E}" presName="wedge6" presStyleLbl="node1" presStyleIdx="5" presStyleCnt="7"/>
      <dgm:spPr/>
      <dgm:t>
        <a:bodyPr/>
        <a:lstStyle/>
        <a:p>
          <a:endParaRPr lang="en-US"/>
        </a:p>
      </dgm:t>
    </dgm:pt>
    <dgm:pt modelId="{78F90AF6-5B1F-494C-B786-77AF4D87D6E3}" type="pres">
      <dgm:prSet presAssocID="{04AB28E0-C336-417A-B380-87D34ABBC09E}" presName="dummy6a" presStyleCnt="0"/>
      <dgm:spPr/>
    </dgm:pt>
    <dgm:pt modelId="{C5B3879A-B3C3-4C8A-AC49-40C5395F0A1A}" type="pres">
      <dgm:prSet presAssocID="{04AB28E0-C336-417A-B380-87D34ABBC09E}" presName="dummy6b" presStyleCnt="0"/>
      <dgm:spPr/>
    </dgm:pt>
    <dgm:pt modelId="{BCFBB90F-E264-4A45-BC48-D30A967C5B55}" type="pres">
      <dgm:prSet presAssocID="{04AB28E0-C336-417A-B380-87D34ABBC09E}" presName="wedge6Tx" presStyleLbl="node1" presStyleIdx="5" presStyleCnt="7">
        <dgm:presLayoutVars>
          <dgm:chMax val="0"/>
          <dgm:chPref val="0"/>
          <dgm:bulletEnabled val="1"/>
        </dgm:presLayoutVars>
      </dgm:prSet>
      <dgm:spPr/>
      <dgm:t>
        <a:bodyPr/>
        <a:lstStyle/>
        <a:p>
          <a:endParaRPr lang="en-US"/>
        </a:p>
      </dgm:t>
    </dgm:pt>
    <dgm:pt modelId="{949336BB-AD8E-4505-87F4-B0C0929D8F1B}" type="pres">
      <dgm:prSet presAssocID="{04AB28E0-C336-417A-B380-87D34ABBC09E}" presName="wedge7" presStyleLbl="node1" presStyleIdx="6" presStyleCnt="7"/>
      <dgm:spPr/>
      <dgm:t>
        <a:bodyPr/>
        <a:lstStyle/>
        <a:p>
          <a:endParaRPr lang="en-US"/>
        </a:p>
      </dgm:t>
    </dgm:pt>
    <dgm:pt modelId="{68221819-F8C6-4066-8CE8-DB4176665ADF}" type="pres">
      <dgm:prSet presAssocID="{04AB28E0-C336-417A-B380-87D34ABBC09E}" presName="dummy7a" presStyleCnt="0"/>
      <dgm:spPr/>
    </dgm:pt>
    <dgm:pt modelId="{E038A424-14C9-49DA-AAE9-851731FAEAF1}" type="pres">
      <dgm:prSet presAssocID="{04AB28E0-C336-417A-B380-87D34ABBC09E}" presName="dummy7b" presStyleCnt="0"/>
      <dgm:spPr/>
    </dgm:pt>
    <dgm:pt modelId="{E32071F3-4706-4910-A78E-0C486A14839F}" type="pres">
      <dgm:prSet presAssocID="{04AB28E0-C336-417A-B380-87D34ABBC09E}" presName="wedge7Tx" presStyleLbl="node1" presStyleIdx="6" presStyleCnt="7">
        <dgm:presLayoutVars>
          <dgm:chMax val="0"/>
          <dgm:chPref val="0"/>
          <dgm:bulletEnabled val="1"/>
        </dgm:presLayoutVars>
      </dgm:prSet>
      <dgm:spPr/>
      <dgm:t>
        <a:bodyPr/>
        <a:lstStyle/>
        <a:p>
          <a:endParaRPr lang="en-US"/>
        </a:p>
      </dgm:t>
    </dgm:pt>
    <dgm:pt modelId="{D7869DA2-2267-4EB1-B553-D9D4B53869F3}" type="pres">
      <dgm:prSet presAssocID="{3A696035-6A92-4F9D-A629-BA4EBF3B1FA3}" presName="arrowWedge1" presStyleLbl="fgSibTrans2D1" presStyleIdx="0" presStyleCnt="7"/>
      <dgm:spPr/>
    </dgm:pt>
    <dgm:pt modelId="{41C0A4F2-49D4-4501-8BDC-6C7E1CD1D4F2}" type="pres">
      <dgm:prSet presAssocID="{C5C39517-1F95-4C46-889B-BA27ED78B8DB}" presName="arrowWedge2" presStyleLbl="fgSibTrans2D1" presStyleIdx="1" presStyleCnt="7"/>
      <dgm:spPr/>
    </dgm:pt>
    <dgm:pt modelId="{5D1D5436-2B7E-4097-B22D-E6E2512F835A}" type="pres">
      <dgm:prSet presAssocID="{6717BF13-E682-4F23-BF5A-3C77A53C3A81}" presName="arrowWedge3" presStyleLbl="fgSibTrans2D1" presStyleIdx="2" presStyleCnt="7"/>
      <dgm:spPr/>
    </dgm:pt>
    <dgm:pt modelId="{E9187B75-C6EE-44AD-9C39-7F8956D973FE}" type="pres">
      <dgm:prSet presAssocID="{CE284CEF-11EE-4CC4-99F7-895EE7C5DC1A}" presName="arrowWedge4" presStyleLbl="fgSibTrans2D1" presStyleIdx="3" presStyleCnt="7"/>
      <dgm:spPr/>
    </dgm:pt>
    <dgm:pt modelId="{9B346C89-AB38-4E60-A721-2E612D7F3926}" type="pres">
      <dgm:prSet presAssocID="{F1322B4B-FB47-43D3-AD17-8FFDA153CFB2}" presName="arrowWedge5" presStyleLbl="fgSibTrans2D1" presStyleIdx="4" presStyleCnt="7"/>
      <dgm:spPr/>
    </dgm:pt>
    <dgm:pt modelId="{F03BE9C9-068D-4698-BC14-FA9C2929CDBA}" type="pres">
      <dgm:prSet presAssocID="{5CD77C7D-70DD-4AA7-BD54-93B950B32E1A}" presName="arrowWedge6" presStyleLbl="fgSibTrans2D1" presStyleIdx="5" presStyleCnt="7"/>
      <dgm:spPr/>
    </dgm:pt>
    <dgm:pt modelId="{099B71B4-866F-4AD4-BC2A-A15D3A2577C0}" type="pres">
      <dgm:prSet presAssocID="{E8CB670B-B37D-4B3C-AAF8-3FF24E834077}" presName="arrowWedge7" presStyleLbl="fgSibTrans2D1" presStyleIdx="6" presStyleCnt="7"/>
      <dgm:spPr/>
    </dgm:pt>
  </dgm:ptLst>
  <dgm:cxnLst>
    <dgm:cxn modelId="{A73B0932-3B3E-4ABF-B190-EC6F53DA2AB9}" type="presOf" srcId="{E885C514-995E-4BF4-A059-D79ACAE44E86}" destId="{A53F7534-9EB2-4D67-B608-0DA55152D810}" srcOrd="1" destOrd="0" presId="urn:microsoft.com/office/officeart/2005/8/layout/cycle8"/>
    <dgm:cxn modelId="{23222224-6F2C-4F35-9EA8-D0D2AB89A0B8}" type="presOf" srcId="{5B9D09AC-B952-42BA-BB75-2F7C2A4A08E1}" destId="{E32071F3-4706-4910-A78E-0C486A14839F}" srcOrd="1" destOrd="0" presId="urn:microsoft.com/office/officeart/2005/8/layout/cycle8"/>
    <dgm:cxn modelId="{63F5638C-C46B-4A24-B535-FF5BC9A0641B}" type="presOf" srcId="{B1227C36-2535-4489-B08D-20BA57518677}" destId="{42364CE2-E86D-4C2D-9CFE-2FFA6B00CC75}" srcOrd="1" destOrd="0" presId="urn:microsoft.com/office/officeart/2005/8/layout/cycle8"/>
    <dgm:cxn modelId="{F261E5BF-7794-477F-876F-63E6DEFC7DF6}" srcId="{04AB28E0-C336-417A-B380-87D34ABBC09E}" destId="{9A756AE6-24AD-46C4-9307-5E8B54B0DBE4}" srcOrd="5" destOrd="0" parTransId="{45A1FC05-4446-4E5A-84B8-D0129E2D44D2}" sibTransId="{5CD77C7D-70DD-4AA7-BD54-93B950B32E1A}"/>
    <dgm:cxn modelId="{C15E63B8-C03A-4942-BEA1-92F4742ADC54}" type="presOf" srcId="{E885C514-995E-4BF4-A059-D79ACAE44E86}" destId="{A6FE40DB-D69C-4BEF-AE0E-439667EC7973}" srcOrd="0" destOrd="0" presId="urn:microsoft.com/office/officeart/2005/8/layout/cycle8"/>
    <dgm:cxn modelId="{0A2E965A-25F8-4AAE-BE24-F06D7C272DA6}" type="presOf" srcId="{2167F00B-C599-4B60-B8BB-8779A1B89E9F}" destId="{1713F1F7-2760-4FD6-81C2-AA9B24EC81C1}" srcOrd="1" destOrd="0" presId="urn:microsoft.com/office/officeart/2005/8/layout/cycle8"/>
    <dgm:cxn modelId="{00EA1601-D56C-4122-9738-BCF55C31DD7A}" srcId="{04AB28E0-C336-417A-B380-87D34ABBC09E}" destId="{C16DA9CA-D646-4C9B-844C-1A93CEC7C01B}" srcOrd="4" destOrd="0" parTransId="{F21E8B13-5D85-4CA0-8A2F-81B397DB5785}" sibTransId="{F1322B4B-FB47-43D3-AD17-8FFDA153CFB2}"/>
    <dgm:cxn modelId="{98DAA96C-8558-4029-8D2C-450D3289FAE4}" srcId="{04AB28E0-C336-417A-B380-87D34ABBC09E}" destId="{F1287A6B-D583-4FFB-A428-9C7D3D835FA0}" srcOrd="2" destOrd="0" parTransId="{327E7950-6228-4134-B6D8-3372AA48C179}" sibTransId="{6717BF13-E682-4F23-BF5A-3C77A53C3A81}"/>
    <dgm:cxn modelId="{BD2C011F-C8FB-44CF-A4F7-BEA625F49E93}" type="presOf" srcId="{5B9D09AC-B952-42BA-BB75-2F7C2A4A08E1}" destId="{949336BB-AD8E-4505-87F4-B0C0929D8F1B}" srcOrd="0" destOrd="0" presId="urn:microsoft.com/office/officeart/2005/8/layout/cycle8"/>
    <dgm:cxn modelId="{32F4A794-11B7-4B97-93F9-3B4583F0491A}" type="presOf" srcId="{F1287A6B-D583-4FFB-A428-9C7D3D835FA0}" destId="{44458B14-111D-4B5C-A369-41FCEE7EC3A3}" srcOrd="0" destOrd="0" presId="urn:microsoft.com/office/officeart/2005/8/layout/cycle8"/>
    <dgm:cxn modelId="{A6A49FFD-5329-452A-9171-F63B82A6462A}" type="presOf" srcId="{04AB28E0-C336-417A-B380-87D34ABBC09E}" destId="{2C2C23CD-E331-4CD4-B373-E7014A5EC021}" srcOrd="0" destOrd="0" presId="urn:microsoft.com/office/officeart/2005/8/layout/cycle8"/>
    <dgm:cxn modelId="{CE3A8D63-F753-4B40-B6D5-1559DD35C96B}" type="presOf" srcId="{B1227C36-2535-4489-B08D-20BA57518677}" destId="{74B22078-CE3E-41BD-B928-52955CDC1646}" srcOrd="0" destOrd="0" presId="urn:microsoft.com/office/officeart/2005/8/layout/cycle8"/>
    <dgm:cxn modelId="{0042874F-69AF-4776-BE63-3706E113EB31}" type="presOf" srcId="{9A756AE6-24AD-46C4-9307-5E8B54B0DBE4}" destId="{BCFBB90F-E264-4A45-BC48-D30A967C5B55}" srcOrd="1" destOrd="0" presId="urn:microsoft.com/office/officeart/2005/8/layout/cycle8"/>
    <dgm:cxn modelId="{800B8B26-15BF-4030-9486-B97EB85B2740}" type="presOf" srcId="{C16DA9CA-D646-4C9B-844C-1A93CEC7C01B}" destId="{422C59CD-8E29-478E-B441-34EB00E480F0}" srcOrd="0" destOrd="0" presId="urn:microsoft.com/office/officeart/2005/8/layout/cycle8"/>
    <dgm:cxn modelId="{262529A8-C2AB-4282-90FF-D979BB21F182}" srcId="{04AB28E0-C336-417A-B380-87D34ABBC09E}" destId="{5B9D09AC-B952-42BA-BB75-2F7C2A4A08E1}" srcOrd="6" destOrd="0" parTransId="{494A2939-7098-4E81-9D4C-53E1EDB34655}" sibTransId="{E8CB670B-B37D-4B3C-AAF8-3FF24E834077}"/>
    <dgm:cxn modelId="{D7A0C629-991D-4236-8495-E478F6D7E6C2}" type="presOf" srcId="{F1287A6B-D583-4FFB-A428-9C7D3D835FA0}" destId="{E5FC9155-0740-4E0A-B5FE-2694CCF7E4DB}" srcOrd="1" destOrd="0" presId="urn:microsoft.com/office/officeart/2005/8/layout/cycle8"/>
    <dgm:cxn modelId="{F9DEFA32-D898-4CEE-9185-67247E943F77}" type="presOf" srcId="{9A756AE6-24AD-46C4-9307-5E8B54B0DBE4}" destId="{07D6211B-0B7F-42B2-B038-3B33D92A4D9E}" srcOrd="0" destOrd="0" presId="urn:microsoft.com/office/officeart/2005/8/layout/cycle8"/>
    <dgm:cxn modelId="{9DF89BA4-7AF6-4693-B4B1-DB604E747851}" type="presOf" srcId="{C16DA9CA-D646-4C9B-844C-1A93CEC7C01B}" destId="{0BF49B4D-6207-4262-A937-936C7F32B964}" srcOrd="1" destOrd="0" presId="urn:microsoft.com/office/officeart/2005/8/layout/cycle8"/>
    <dgm:cxn modelId="{A5FF343E-E085-484E-AD14-31D5EBFD6DDD}" srcId="{04AB28E0-C336-417A-B380-87D34ABBC09E}" destId="{2167F00B-C599-4B60-B8BB-8779A1B89E9F}" srcOrd="1" destOrd="0" parTransId="{09538683-E549-4EB5-AB9A-6545F2A99A5B}" sibTransId="{C5C39517-1F95-4C46-889B-BA27ED78B8DB}"/>
    <dgm:cxn modelId="{F7FE2AD4-EDAD-4B59-BFE3-256317C8621D}" srcId="{04AB28E0-C336-417A-B380-87D34ABBC09E}" destId="{E885C514-995E-4BF4-A059-D79ACAE44E86}" srcOrd="3" destOrd="0" parTransId="{7A6AC06C-3CF9-4E30-815B-4A4D52A3DE10}" sibTransId="{CE284CEF-11EE-4CC4-99F7-895EE7C5DC1A}"/>
    <dgm:cxn modelId="{0971517E-3C29-414B-92D6-C4B767FBFF4F}" type="presOf" srcId="{2167F00B-C599-4B60-B8BB-8779A1B89E9F}" destId="{C1C50175-94DD-4282-9F0F-2371FCD8906E}" srcOrd="0" destOrd="0" presId="urn:microsoft.com/office/officeart/2005/8/layout/cycle8"/>
    <dgm:cxn modelId="{9AC3DA88-74FA-42FE-B161-E11A94AFEC5A}" srcId="{04AB28E0-C336-417A-B380-87D34ABBC09E}" destId="{B1227C36-2535-4489-B08D-20BA57518677}" srcOrd="0" destOrd="0" parTransId="{CA0A7D37-1C92-43D7-9DCB-594A9341EB67}" sibTransId="{3A696035-6A92-4F9D-A629-BA4EBF3B1FA3}"/>
    <dgm:cxn modelId="{8CF4E538-A910-4952-A456-C175ECED9AD2}" type="presParOf" srcId="{2C2C23CD-E331-4CD4-B373-E7014A5EC021}" destId="{74B22078-CE3E-41BD-B928-52955CDC1646}" srcOrd="0" destOrd="0" presId="urn:microsoft.com/office/officeart/2005/8/layout/cycle8"/>
    <dgm:cxn modelId="{33D641E3-C7DF-4AAB-B407-AD6CA05A335B}" type="presParOf" srcId="{2C2C23CD-E331-4CD4-B373-E7014A5EC021}" destId="{0AD96BE7-8BA1-47D1-82F0-16F85865A486}" srcOrd="1" destOrd="0" presId="urn:microsoft.com/office/officeart/2005/8/layout/cycle8"/>
    <dgm:cxn modelId="{2D749688-DD6C-45D8-B1BC-807063E941F9}" type="presParOf" srcId="{2C2C23CD-E331-4CD4-B373-E7014A5EC021}" destId="{8201998B-DA2B-4A19-83BC-8D1A93FBA0D7}" srcOrd="2" destOrd="0" presId="urn:microsoft.com/office/officeart/2005/8/layout/cycle8"/>
    <dgm:cxn modelId="{661B94E0-61D8-4D7E-AE8C-5A633AF330DF}" type="presParOf" srcId="{2C2C23CD-E331-4CD4-B373-E7014A5EC021}" destId="{42364CE2-E86D-4C2D-9CFE-2FFA6B00CC75}" srcOrd="3" destOrd="0" presId="urn:microsoft.com/office/officeart/2005/8/layout/cycle8"/>
    <dgm:cxn modelId="{242480BC-9A56-412C-B0DE-294DD65E394E}" type="presParOf" srcId="{2C2C23CD-E331-4CD4-B373-E7014A5EC021}" destId="{C1C50175-94DD-4282-9F0F-2371FCD8906E}" srcOrd="4" destOrd="0" presId="urn:microsoft.com/office/officeart/2005/8/layout/cycle8"/>
    <dgm:cxn modelId="{175C4C11-869E-4D84-A1AF-54174F0202A1}" type="presParOf" srcId="{2C2C23CD-E331-4CD4-B373-E7014A5EC021}" destId="{EE2CC3DC-1980-4942-B248-E9E994BFF9F6}" srcOrd="5" destOrd="0" presId="urn:microsoft.com/office/officeart/2005/8/layout/cycle8"/>
    <dgm:cxn modelId="{695C3D3E-34EE-4235-A4E1-1F451B09A555}" type="presParOf" srcId="{2C2C23CD-E331-4CD4-B373-E7014A5EC021}" destId="{09D42F61-7219-4A5D-8C16-F83FEDF53C21}" srcOrd="6" destOrd="0" presId="urn:microsoft.com/office/officeart/2005/8/layout/cycle8"/>
    <dgm:cxn modelId="{55F41A68-939C-4794-AE45-2B266837974A}" type="presParOf" srcId="{2C2C23CD-E331-4CD4-B373-E7014A5EC021}" destId="{1713F1F7-2760-4FD6-81C2-AA9B24EC81C1}" srcOrd="7" destOrd="0" presId="urn:microsoft.com/office/officeart/2005/8/layout/cycle8"/>
    <dgm:cxn modelId="{BD09C282-A9F0-4230-8F29-E01297005D8B}" type="presParOf" srcId="{2C2C23CD-E331-4CD4-B373-E7014A5EC021}" destId="{44458B14-111D-4B5C-A369-41FCEE7EC3A3}" srcOrd="8" destOrd="0" presId="urn:microsoft.com/office/officeart/2005/8/layout/cycle8"/>
    <dgm:cxn modelId="{BAE7F6B9-909D-48CC-B54E-BF8B823C632B}" type="presParOf" srcId="{2C2C23CD-E331-4CD4-B373-E7014A5EC021}" destId="{7B4F066F-DF8C-4EDA-8B69-72D69B6B243F}" srcOrd="9" destOrd="0" presId="urn:microsoft.com/office/officeart/2005/8/layout/cycle8"/>
    <dgm:cxn modelId="{FB083913-73C6-493B-8909-CEC182490271}" type="presParOf" srcId="{2C2C23CD-E331-4CD4-B373-E7014A5EC021}" destId="{239A16AE-4C49-4C42-BC24-58CED7065483}" srcOrd="10" destOrd="0" presId="urn:microsoft.com/office/officeart/2005/8/layout/cycle8"/>
    <dgm:cxn modelId="{206E8539-927C-4E33-BB3F-8CFC1BFD54F0}" type="presParOf" srcId="{2C2C23CD-E331-4CD4-B373-E7014A5EC021}" destId="{E5FC9155-0740-4E0A-B5FE-2694CCF7E4DB}" srcOrd="11" destOrd="0" presId="urn:microsoft.com/office/officeart/2005/8/layout/cycle8"/>
    <dgm:cxn modelId="{93740F5E-B4C5-4BE3-BC8B-7F45ADCC4824}" type="presParOf" srcId="{2C2C23CD-E331-4CD4-B373-E7014A5EC021}" destId="{A6FE40DB-D69C-4BEF-AE0E-439667EC7973}" srcOrd="12" destOrd="0" presId="urn:microsoft.com/office/officeart/2005/8/layout/cycle8"/>
    <dgm:cxn modelId="{A5860EAB-F5C6-4A84-A11F-97DFFB1B681E}" type="presParOf" srcId="{2C2C23CD-E331-4CD4-B373-E7014A5EC021}" destId="{F8669E23-14BA-473B-8BFC-7240864B761F}" srcOrd="13" destOrd="0" presId="urn:microsoft.com/office/officeart/2005/8/layout/cycle8"/>
    <dgm:cxn modelId="{C0B22E14-8820-4AFF-BEFD-7F2AE6D9D659}" type="presParOf" srcId="{2C2C23CD-E331-4CD4-B373-E7014A5EC021}" destId="{163805F2-BBB4-4A13-B812-501B23FB78EE}" srcOrd="14" destOrd="0" presId="urn:microsoft.com/office/officeart/2005/8/layout/cycle8"/>
    <dgm:cxn modelId="{3E4838F7-A6C9-4AD6-966E-8B1F3C9BB932}" type="presParOf" srcId="{2C2C23CD-E331-4CD4-B373-E7014A5EC021}" destId="{A53F7534-9EB2-4D67-B608-0DA55152D810}" srcOrd="15" destOrd="0" presId="urn:microsoft.com/office/officeart/2005/8/layout/cycle8"/>
    <dgm:cxn modelId="{F5A5089F-4BE5-42D9-9BCD-D1AC06EA399D}" type="presParOf" srcId="{2C2C23CD-E331-4CD4-B373-E7014A5EC021}" destId="{422C59CD-8E29-478E-B441-34EB00E480F0}" srcOrd="16" destOrd="0" presId="urn:microsoft.com/office/officeart/2005/8/layout/cycle8"/>
    <dgm:cxn modelId="{EBF5DDCE-76DB-4D96-BF53-BC055E39EA1E}" type="presParOf" srcId="{2C2C23CD-E331-4CD4-B373-E7014A5EC021}" destId="{B7209FAB-8A88-4FA6-82D7-58113ECC7AD1}" srcOrd="17" destOrd="0" presId="urn:microsoft.com/office/officeart/2005/8/layout/cycle8"/>
    <dgm:cxn modelId="{BA6EDCE6-9C49-4474-B657-FEDD85AE846E}" type="presParOf" srcId="{2C2C23CD-E331-4CD4-B373-E7014A5EC021}" destId="{913755DD-92FC-4094-87D9-327F2A9AFF40}" srcOrd="18" destOrd="0" presId="urn:microsoft.com/office/officeart/2005/8/layout/cycle8"/>
    <dgm:cxn modelId="{E5562EB3-F9CD-4A5F-BA3D-5CD1B409033A}" type="presParOf" srcId="{2C2C23CD-E331-4CD4-B373-E7014A5EC021}" destId="{0BF49B4D-6207-4262-A937-936C7F32B964}" srcOrd="19" destOrd="0" presId="urn:microsoft.com/office/officeart/2005/8/layout/cycle8"/>
    <dgm:cxn modelId="{2C3A9C3F-71EA-4D3A-ACD2-454EB34C31F6}" type="presParOf" srcId="{2C2C23CD-E331-4CD4-B373-E7014A5EC021}" destId="{07D6211B-0B7F-42B2-B038-3B33D92A4D9E}" srcOrd="20" destOrd="0" presId="urn:microsoft.com/office/officeart/2005/8/layout/cycle8"/>
    <dgm:cxn modelId="{C15426AB-CFD6-4518-B9E2-02D2E23E2813}" type="presParOf" srcId="{2C2C23CD-E331-4CD4-B373-E7014A5EC021}" destId="{78F90AF6-5B1F-494C-B786-77AF4D87D6E3}" srcOrd="21" destOrd="0" presId="urn:microsoft.com/office/officeart/2005/8/layout/cycle8"/>
    <dgm:cxn modelId="{2B4249AC-E629-4E9E-B3FD-EE5B3B1C5F09}" type="presParOf" srcId="{2C2C23CD-E331-4CD4-B373-E7014A5EC021}" destId="{C5B3879A-B3C3-4C8A-AC49-40C5395F0A1A}" srcOrd="22" destOrd="0" presId="urn:microsoft.com/office/officeart/2005/8/layout/cycle8"/>
    <dgm:cxn modelId="{4E3E71D0-2078-43A5-8651-BD6A22BB674F}" type="presParOf" srcId="{2C2C23CD-E331-4CD4-B373-E7014A5EC021}" destId="{BCFBB90F-E264-4A45-BC48-D30A967C5B55}" srcOrd="23" destOrd="0" presId="urn:microsoft.com/office/officeart/2005/8/layout/cycle8"/>
    <dgm:cxn modelId="{8F4B6261-6207-45EA-A5AE-262EA32ACB5B}" type="presParOf" srcId="{2C2C23CD-E331-4CD4-B373-E7014A5EC021}" destId="{949336BB-AD8E-4505-87F4-B0C0929D8F1B}" srcOrd="24" destOrd="0" presId="urn:microsoft.com/office/officeart/2005/8/layout/cycle8"/>
    <dgm:cxn modelId="{0004376F-C357-4290-8901-9F545ADF4757}" type="presParOf" srcId="{2C2C23CD-E331-4CD4-B373-E7014A5EC021}" destId="{68221819-F8C6-4066-8CE8-DB4176665ADF}" srcOrd="25" destOrd="0" presId="urn:microsoft.com/office/officeart/2005/8/layout/cycle8"/>
    <dgm:cxn modelId="{FC39BC91-304F-4496-B6B9-5AACF717EBC9}" type="presParOf" srcId="{2C2C23CD-E331-4CD4-B373-E7014A5EC021}" destId="{E038A424-14C9-49DA-AAE9-851731FAEAF1}" srcOrd="26" destOrd="0" presId="urn:microsoft.com/office/officeart/2005/8/layout/cycle8"/>
    <dgm:cxn modelId="{2CB7ED6F-4FF8-458C-B423-8F6B9021C467}" type="presParOf" srcId="{2C2C23CD-E331-4CD4-B373-E7014A5EC021}" destId="{E32071F3-4706-4910-A78E-0C486A14839F}" srcOrd="27" destOrd="0" presId="urn:microsoft.com/office/officeart/2005/8/layout/cycle8"/>
    <dgm:cxn modelId="{BACDBCB9-2067-4CD4-A60D-9AB4FCE62AF6}" type="presParOf" srcId="{2C2C23CD-E331-4CD4-B373-E7014A5EC021}" destId="{D7869DA2-2267-4EB1-B553-D9D4B53869F3}" srcOrd="28" destOrd="0" presId="urn:microsoft.com/office/officeart/2005/8/layout/cycle8"/>
    <dgm:cxn modelId="{1E25ED6F-0BD1-4D4B-94C7-42A1D3944AEB}" type="presParOf" srcId="{2C2C23CD-E331-4CD4-B373-E7014A5EC021}" destId="{41C0A4F2-49D4-4501-8BDC-6C7E1CD1D4F2}" srcOrd="29" destOrd="0" presId="urn:microsoft.com/office/officeart/2005/8/layout/cycle8"/>
    <dgm:cxn modelId="{1FE27107-3889-49BF-AF7F-116466E6C26F}" type="presParOf" srcId="{2C2C23CD-E331-4CD4-B373-E7014A5EC021}" destId="{5D1D5436-2B7E-4097-B22D-E6E2512F835A}" srcOrd="30" destOrd="0" presId="urn:microsoft.com/office/officeart/2005/8/layout/cycle8"/>
    <dgm:cxn modelId="{B4ACA810-0985-4480-819A-917755452CAC}" type="presParOf" srcId="{2C2C23CD-E331-4CD4-B373-E7014A5EC021}" destId="{E9187B75-C6EE-44AD-9C39-7F8956D973FE}" srcOrd="31" destOrd="0" presId="urn:microsoft.com/office/officeart/2005/8/layout/cycle8"/>
    <dgm:cxn modelId="{A5A91563-11A5-48B4-AB0A-15326E81E11B}" type="presParOf" srcId="{2C2C23CD-E331-4CD4-B373-E7014A5EC021}" destId="{9B346C89-AB38-4E60-A721-2E612D7F3926}" srcOrd="32" destOrd="0" presId="urn:microsoft.com/office/officeart/2005/8/layout/cycle8"/>
    <dgm:cxn modelId="{8C3EBEB3-C4D9-43FD-9B53-81787EBC10BB}" type="presParOf" srcId="{2C2C23CD-E331-4CD4-B373-E7014A5EC021}" destId="{F03BE9C9-068D-4698-BC14-FA9C2929CDBA}" srcOrd="33" destOrd="0" presId="urn:microsoft.com/office/officeart/2005/8/layout/cycle8"/>
    <dgm:cxn modelId="{07D6B428-39DC-4D05-9858-7C21EABD7897}" type="presParOf" srcId="{2C2C23CD-E331-4CD4-B373-E7014A5EC021}" destId="{099B71B4-866F-4AD4-BC2A-A15D3A2577C0}"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22078-CE3E-41BD-B928-52955CDC1646}">
      <dsp:nvSpPr>
        <dsp:cNvPr id="0" name=""/>
        <dsp:cNvSpPr/>
      </dsp:nvSpPr>
      <dsp:spPr>
        <a:xfrm>
          <a:off x="1688026" y="312591"/>
          <a:ext cx="4304538" cy="4304538"/>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Collect data</a:t>
          </a:r>
        </a:p>
      </dsp:txBody>
      <dsp:txXfrm>
        <a:off x="3949446" y="712298"/>
        <a:ext cx="1024890" cy="819912"/>
      </dsp:txXfrm>
    </dsp:sp>
    <dsp:sp modelId="{C1C50175-94DD-4282-9F0F-2371FCD8906E}">
      <dsp:nvSpPr>
        <dsp:cNvPr id="0" name=""/>
        <dsp:cNvSpPr/>
      </dsp:nvSpPr>
      <dsp:spPr>
        <a:xfrm>
          <a:off x="1743370" y="381771"/>
          <a:ext cx="4304538" cy="4304538"/>
        </a:xfrm>
        <a:prstGeom prst="pie">
          <a:avLst>
            <a:gd name="adj1" fmla="val 19285716"/>
            <a:gd name="adj2" fmla="val 77142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Evaluate data and programs</a:t>
          </a:r>
        </a:p>
      </dsp:txBody>
      <dsp:txXfrm>
        <a:off x="4666869" y="1942166"/>
        <a:ext cx="1178623" cy="717423"/>
      </dsp:txXfrm>
    </dsp:sp>
    <dsp:sp modelId="{44458B14-111D-4B5C-A369-41FCEE7EC3A3}">
      <dsp:nvSpPr>
        <dsp:cNvPr id="0" name=""/>
        <dsp:cNvSpPr/>
      </dsp:nvSpPr>
      <dsp:spPr>
        <a:xfrm>
          <a:off x="1723384" y="468887"/>
          <a:ext cx="4304538" cy="4304538"/>
        </a:xfrm>
        <a:prstGeom prst="pie">
          <a:avLst>
            <a:gd name="adj1" fmla="val 771428"/>
            <a:gd name="adj2" fmla="val 3857143"/>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Identify health priorities</a:t>
          </a:r>
        </a:p>
      </dsp:txBody>
      <dsp:txXfrm>
        <a:off x="4487513" y="3018301"/>
        <a:ext cx="1024890" cy="794289"/>
      </dsp:txXfrm>
    </dsp:sp>
    <dsp:sp modelId="{A6FE40DB-D69C-4BEF-AE0E-439667EC7973}">
      <dsp:nvSpPr>
        <dsp:cNvPr id="0" name=""/>
        <dsp:cNvSpPr/>
      </dsp:nvSpPr>
      <dsp:spPr>
        <a:xfrm>
          <a:off x="1643443" y="507320"/>
          <a:ext cx="4304538" cy="4304538"/>
        </a:xfrm>
        <a:prstGeom prst="pie">
          <a:avLst>
            <a:gd name="adj1" fmla="val 3857226"/>
            <a:gd name="adj2" fmla="val 694285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Health </a:t>
          </a:r>
          <a:r>
            <a:rPr lang="en-US" sz="1600" kern="1200" dirty="0"/>
            <a:t>service needs</a:t>
          </a:r>
        </a:p>
      </dsp:txBody>
      <dsp:txXfrm>
        <a:off x="3296078" y="3889457"/>
        <a:ext cx="999267" cy="717423"/>
      </dsp:txXfrm>
    </dsp:sp>
    <dsp:sp modelId="{422C59CD-8E29-478E-B441-34EB00E480F0}">
      <dsp:nvSpPr>
        <dsp:cNvPr id="0" name=""/>
        <dsp:cNvSpPr/>
      </dsp:nvSpPr>
      <dsp:spPr>
        <a:xfrm>
          <a:off x="1563502" y="468887"/>
          <a:ext cx="4304538" cy="4304538"/>
        </a:xfrm>
        <a:prstGeom prst="pie">
          <a:avLst>
            <a:gd name="adj1" fmla="val 6942858"/>
            <a:gd name="adj2" fmla="val 1002857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Improve healthcare </a:t>
          </a:r>
          <a:r>
            <a:rPr lang="en-US" sz="1600" kern="1200" dirty="0"/>
            <a:t>delivery systems</a:t>
          </a:r>
        </a:p>
      </dsp:txBody>
      <dsp:txXfrm>
        <a:off x="2079021" y="3018301"/>
        <a:ext cx="1024890" cy="794289"/>
      </dsp:txXfrm>
    </dsp:sp>
    <dsp:sp modelId="{07D6211B-0B7F-42B2-B038-3B33D92A4D9E}">
      <dsp:nvSpPr>
        <dsp:cNvPr id="0" name=""/>
        <dsp:cNvSpPr/>
      </dsp:nvSpPr>
      <dsp:spPr>
        <a:xfrm>
          <a:off x="1543516" y="381771"/>
          <a:ext cx="4304538" cy="4304538"/>
        </a:xfrm>
        <a:prstGeom prst="pie">
          <a:avLst>
            <a:gd name="adj1" fmla="val 10028574"/>
            <a:gd name="adj2" fmla="val 1311428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Provide technical assistance</a:t>
          </a:r>
        </a:p>
      </dsp:txBody>
      <dsp:txXfrm>
        <a:off x="1745932" y="1942166"/>
        <a:ext cx="1178623" cy="717423"/>
      </dsp:txXfrm>
    </dsp:sp>
    <dsp:sp modelId="{949336BB-AD8E-4505-87F4-B0C0929D8F1B}">
      <dsp:nvSpPr>
        <dsp:cNvPr id="0" name=""/>
        <dsp:cNvSpPr/>
      </dsp:nvSpPr>
      <dsp:spPr>
        <a:xfrm>
          <a:off x="1598860" y="312591"/>
          <a:ext cx="4304538" cy="4304538"/>
        </a:xfrm>
        <a:prstGeom prst="pie">
          <a:avLst>
            <a:gd name="adj1" fmla="val 13114284"/>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Provide disease surveillance</a:t>
          </a:r>
        </a:p>
      </dsp:txBody>
      <dsp:txXfrm>
        <a:off x="2617089" y="712298"/>
        <a:ext cx="1024890" cy="819912"/>
      </dsp:txXfrm>
    </dsp:sp>
    <dsp:sp modelId="{D7869DA2-2267-4EB1-B553-D9D4B53869F3}">
      <dsp:nvSpPr>
        <dsp:cNvPr id="0" name=""/>
        <dsp:cNvSpPr/>
      </dsp:nvSpPr>
      <dsp:spPr>
        <a:xfrm>
          <a:off x="1421340" y="46120"/>
          <a:ext cx="4837480" cy="4837480"/>
        </a:xfrm>
        <a:prstGeom prst="circularArrow">
          <a:avLst>
            <a:gd name="adj1" fmla="val 5085"/>
            <a:gd name="adj2" fmla="val 327528"/>
            <a:gd name="adj3" fmla="val 18957827"/>
            <a:gd name="adj4" fmla="val 16200343"/>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0A4F2-49D4-4501-8BDC-6C7E1CD1D4F2}">
      <dsp:nvSpPr>
        <dsp:cNvPr id="0" name=""/>
        <dsp:cNvSpPr/>
      </dsp:nvSpPr>
      <dsp:spPr>
        <a:xfrm>
          <a:off x="1477032" y="115606"/>
          <a:ext cx="4837480" cy="4837480"/>
        </a:xfrm>
        <a:prstGeom prst="circularArrow">
          <a:avLst>
            <a:gd name="adj1" fmla="val 5085"/>
            <a:gd name="adj2" fmla="val 327528"/>
            <a:gd name="adj3" fmla="val 443744"/>
            <a:gd name="adj4" fmla="val 19285776"/>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1D5436-2B7E-4097-B22D-E6E2512F835A}">
      <dsp:nvSpPr>
        <dsp:cNvPr id="0" name=""/>
        <dsp:cNvSpPr/>
      </dsp:nvSpPr>
      <dsp:spPr>
        <a:xfrm>
          <a:off x="1456976" y="202520"/>
          <a:ext cx="4837480" cy="4837480"/>
        </a:xfrm>
        <a:prstGeom prst="circularArrow">
          <a:avLst>
            <a:gd name="adj1" fmla="val 5085"/>
            <a:gd name="adj2" fmla="val 327528"/>
            <a:gd name="adj3" fmla="val 3529100"/>
            <a:gd name="adj4" fmla="val 770764"/>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187B75-C6EE-44AD-9C39-7F8956D973FE}">
      <dsp:nvSpPr>
        <dsp:cNvPr id="0" name=""/>
        <dsp:cNvSpPr/>
      </dsp:nvSpPr>
      <dsp:spPr>
        <a:xfrm>
          <a:off x="1376972" y="240736"/>
          <a:ext cx="4837480" cy="4837480"/>
        </a:xfrm>
        <a:prstGeom prst="circularArrow">
          <a:avLst>
            <a:gd name="adj1" fmla="val 5085"/>
            <a:gd name="adj2" fmla="val 327528"/>
            <a:gd name="adj3" fmla="val 6615046"/>
            <a:gd name="adj4" fmla="val 3857426"/>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346C89-AB38-4E60-A721-2E612D7F3926}">
      <dsp:nvSpPr>
        <dsp:cNvPr id="0" name=""/>
        <dsp:cNvSpPr/>
      </dsp:nvSpPr>
      <dsp:spPr>
        <a:xfrm>
          <a:off x="1296968" y="202520"/>
          <a:ext cx="4837480" cy="4837480"/>
        </a:xfrm>
        <a:prstGeom prst="circularArrow">
          <a:avLst>
            <a:gd name="adj1" fmla="val 5085"/>
            <a:gd name="adj2" fmla="val 327528"/>
            <a:gd name="adj3" fmla="val 9701707"/>
            <a:gd name="adj4" fmla="val 6943371"/>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3BE9C9-068D-4698-BC14-FA9C2929CDBA}">
      <dsp:nvSpPr>
        <dsp:cNvPr id="0" name=""/>
        <dsp:cNvSpPr/>
      </dsp:nvSpPr>
      <dsp:spPr>
        <a:xfrm>
          <a:off x="1276911" y="115606"/>
          <a:ext cx="4837480" cy="4837480"/>
        </a:xfrm>
        <a:prstGeom prst="circularArrow">
          <a:avLst>
            <a:gd name="adj1" fmla="val 5085"/>
            <a:gd name="adj2" fmla="val 327528"/>
            <a:gd name="adj3" fmla="val 12786695"/>
            <a:gd name="adj4" fmla="val 10028727"/>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9B71B4-866F-4AD4-BC2A-A15D3A2577C0}">
      <dsp:nvSpPr>
        <dsp:cNvPr id="0" name=""/>
        <dsp:cNvSpPr/>
      </dsp:nvSpPr>
      <dsp:spPr>
        <a:xfrm>
          <a:off x="1332604" y="46120"/>
          <a:ext cx="4837480" cy="4837480"/>
        </a:xfrm>
        <a:prstGeom prst="circularArrow">
          <a:avLst>
            <a:gd name="adj1" fmla="val 5085"/>
            <a:gd name="adj2" fmla="val 327528"/>
            <a:gd name="adj3" fmla="val 15872129"/>
            <a:gd name="adj4" fmla="val 13114645"/>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337C57A-007F-4514-90DC-817516DAB0B9}" type="datetimeFigureOut">
              <a:rPr lang="en-US" smtClean="0"/>
              <a:t>7/9/2019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8202F80-9378-4F98-99B6-CCED29648626}" type="slidenum">
              <a:rPr lang="en-US" smtClean="0"/>
              <a:t>‹#›</a:t>
            </a:fld>
            <a:endParaRPr lang="en-US"/>
          </a:p>
        </p:txBody>
      </p:sp>
    </p:spTree>
    <p:extLst>
      <p:ext uri="{BB962C8B-B14F-4D97-AF65-F5344CB8AC3E}">
        <p14:creationId xmlns:p14="http://schemas.microsoft.com/office/powerpoint/2010/main" val="42205182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2A9CB6-2DA8-4CA1-BBFA-3019B53FFB6A}"/>
              </a:ext>
            </a:extLst>
          </p:cNvPr>
          <p:cNvSpPr>
            <a:spLocks noGrp="1"/>
          </p:cNvSpPr>
          <p:nvPr>
            <p:ph type="dt" sz="half" idx="10"/>
          </p:nvPr>
        </p:nvSpPr>
        <p:spPr/>
        <p:txBody>
          <a:bodyPr/>
          <a:lstStyle/>
          <a:p>
            <a:fld id="{58C1BC45-75C6-4E03-93BD-6624E1A15C8E}" type="datetimeFigureOut">
              <a:rPr lang="en-US" smtClean="0"/>
              <a:t>7/9/2019</a:t>
            </a:fld>
            <a:endParaRPr lang="en-US"/>
          </a:p>
        </p:txBody>
      </p:sp>
      <p:sp>
        <p:nvSpPr>
          <p:cNvPr id="6" name="Content Placeholder 2">
            <a:extLst>
              <a:ext uri="{FF2B5EF4-FFF2-40B4-BE49-F238E27FC236}">
                <a16:creationId xmlns:a16="http://schemas.microsoft.com/office/drawing/2014/main" id="{6FD06F97-7EB5-4C87-951B-AD689C220CEE}"/>
              </a:ext>
            </a:extLst>
          </p:cNvPr>
          <p:cNvSpPr>
            <a:spLocks noGrp="1"/>
          </p:cNvSpPr>
          <p:nvPr>
            <p:ph idx="1" hasCustomPrompt="1"/>
          </p:nvPr>
        </p:nvSpPr>
        <p:spPr>
          <a:xfrm>
            <a:off x="647700" y="3711575"/>
            <a:ext cx="10515600" cy="4351338"/>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Subtitle &amp; Supporting content</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186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92E1-79DA-419F-8B87-803A5F3AC359}"/>
              </a:ext>
            </a:extLst>
          </p:cNvPr>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8F2108-724E-4195-8A98-D22CE4BC1AF4}"/>
              </a:ext>
            </a:extLst>
          </p:cNvPr>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37A9573-8FB7-4EB9-BD07-87C4C5E1718C}"/>
              </a:ext>
            </a:extLst>
          </p:cNvPr>
          <p:cNvSpPr>
            <a:spLocks noGrp="1"/>
          </p:cNvSpPr>
          <p:nvPr>
            <p:ph type="dt" sz="half" idx="10"/>
          </p:nvPr>
        </p:nvSpPr>
        <p:spPr/>
        <p:txBody>
          <a:bodyPr/>
          <a:lstStyle/>
          <a:p>
            <a:fld id="{58C1BC45-75C6-4E03-93BD-6624E1A15C8E}" type="datetimeFigureOut">
              <a:rPr lang="en-US" smtClean="0"/>
              <a:t>7/9/2019</a:t>
            </a:fld>
            <a:endParaRPr lang="en-US"/>
          </a:p>
        </p:txBody>
      </p:sp>
      <p:sp>
        <p:nvSpPr>
          <p:cNvPr id="5" name="Footer Placeholder 4">
            <a:extLst>
              <a:ext uri="{FF2B5EF4-FFF2-40B4-BE49-F238E27FC236}">
                <a16:creationId xmlns:a16="http://schemas.microsoft.com/office/drawing/2014/main" id="{62FCBF96-3E98-4DB0-9B69-7D33B3159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B4366-6AB9-46BE-A8A7-BC3F815C23A5}"/>
              </a:ext>
            </a:extLst>
          </p:cNvPr>
          <p:cNvSpPr>
            <a:spLocks noGrp="1"/>
          </p:cNvSpPr>
          <p:nvPr>
            <p:ph type="sldNum" sz="quarter" idx="12"/>
          </p:nvPr>
        </p:nvSpPr>
        <p:spPr/>
        <p:txBody>
          <a:bodyPr/>
          <a:lstStyle/>
          <a:p>
            <a:fld id="{C84BDE19-E7F2-48B3-B3ED-B33BE4844713}" type="slidenum">
              <a:rPr lang="en-US" smtClean="0"/>
              <a:t>‹#›</a:t>
            </a:fld>
            <a:endParaRPr lang="en-US"/>
          </a:p>
        </p:txBody>
      </p:sp>
    </p:spTree>
    <p:extLst>
      <p:ext uri="{BB962C8B-B14F-4D97-AF65-F5344CB8AC3E}">
        <p14:creationId xmlns:p14="http://schemas.microsoft.com/office/powerpoint/2010/main" val="166538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7621-84DB-41CF-AD5D-F9FCCA22588E}"/>
              </a:ext>
            </a:extLst>
          </p:cNvPr>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4A2B67D-D261-4D31-908E-4F08299605E9}"/>
              </a:ext>
            </a:extLst>
          </p:cNvPr>
          <p:cNvSpPr>
            <a:spLocks noGrp="1"/>
          </p:cNvSpPr>
          <p:nvPr>
            <p:ph sz="half" idx="1"/>
          </p:nvPr>
        </p:nvSpPr>
        <p:spPr>
          <a:xfrm>
            <a:off x="838200" y="1825625"/>
            <a:ext cx="5181600" cy="4351338"/>
          </a:xfrm>
          <a:noFill/>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1374B8D-F586-4093-B0B8-FA4F580D361F}"/>
              </a:ext>
            </a:extLst>
          </p:cNvPr>
          <p:cNvSpPr>
            <a:spLocks noGrp="1"/>
          </p:cNvSpPr>
          <p:nvPr>
            <p:ph type="dt" sz="half" idx="10"/>
          </p:nvPr>
        </p:nvSpPr>
        <p:spPr/>
        <p:txBody>
          <a:bodyPr/>
          <a:lstStyle/>
          <a:p>
            <a:fld id="{58C1BC45-75C6-4E03-93BD-6624E1A15C8E}" type="datetimeFigureOut">
              <a:rPr lang="en-US" smtClean="0"/>
              <a:t>7/9/2019</a:t>
            </a:fld>
            <a:endParaRPr lang="en-US"/>
          </a:p>
        </p:txBody>
      </p:sp>
      <p:sp>
        <p:nvSpPr>
          <p:cNvPr id="6" name="Footer Placeholder 5">
            <a:extLst>
              <a:ext uri="{FF2B5EF4-FFF2-40B4-BE49-F238E27FC236}">
                <a16:creationId xmlns:a16="http://schemas.microsoft.com/office/drawing/2014/main" id="{810BEF24-A36C-4408-81BB-F96694E62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84523-2456-49AE-92D3-83D0840DF076}"/>
              </a:ext>
            </a:extLst>
          </p:cNvPr>
          <p:cNvSpPr>
            <a:spLocks noGrp="1"/>
          </p:cNvSpPr>
          <p:nvPr>
            <p:ph type="sldNum" sz="quarter" idx="12"/>
          </p:nvPr>
        </p:nvSpPr>
        <p:spPr/>
        <p:txBody>
          <a:bodyPr/>
          <a:lstStyle/>
          <a:p>
            <a:fld id="{C84BDE19-E7F2-48B3-B3ED-B33BE4844713}" type="slidenum">
              <a:rPr lang="en-US" smtClean="0"/>
              <a:t>‹#›</a:t>
            </a:fld>
            <a:endParaRPr lang="en-US"/>
          </a:p>
        </p:txBody>
      </p:sp>
    </p:spTree>
    <p:extLst>
      <p:ext uri="{BB962C8B-B14F-4D97-AF65-F5344CB8AC3E}">
        <p14:creationId xmlns:p14="http://schemas.microsoft.com/office/powerpoint/2010/main" val="183665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A3D3-807C-47CA-B18E-D533EBA2F203}"/>
              </a:ext>
            </a:extLst>
          </p:cNvPr>
          <p:cNvSpPr>
            <a:spLocks noGrp="1"/>
          </p:cNvSpPr>
          <p:nvPr>
            <p:ph type="title"/>
          </p:nvPr>
        </p:nvSpPr>
        <p:spPr>
          <a:xfrm>
            <a:off x="6172200" y="365125"/>
            <a:ext cx="5183188" cy="1325563"/>
          </a:xfrm>
        </p:spPr>
        <p:txBody>
          <a:bodyPr/>
          <a:lstStyle>
            <a:lvl1pPr>
              <a:defRPr>
                <a:latin typeface="Gill Sans MT" panose="020B050202010402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27FEA759-68DA-4B6B-83B7-86172AF905BF}"/>
              </a:ext>
            </a:extLst>
          </p:cNvPr>
          <p:cNvSpPr>
            <a:spLocks noGrp="1"/>
          </p:cNvSpPr>
          <p:nvPr>
            <p:ph type="body" sz="quarter" idx="3"/>
          </p:nvPr>
        </p:nvSpPr>
        <p:spPr>
          <a:xfrm>
            <a:off x="6172200" y="1681163"/>
            <a:ext cx="5183188" cy="823912"/>
          </a:xfrm>
        </p:spPr>
        <p:txBody>
          <a:bodyPr anchor="b"/>
          <a:lstStyle>
            <a:lvl1pPr marL="0" indent="0">
              <a:buNone/>
              <a:defRPr sz="2400" b="1">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49D490B-C6E6-4C18-8205-DDE0D132C735}"/>
              </a:ext>
            </a:extLst>
          </p:cNvPr>
          <p:cNvSpPr>
            <a:spLocks noGrp="1"/>
          </p:cNvSpPr>
          <p:nvPr>
            <p:ph sz="quarter" idx="4"/>
          </p:nvPr>
        </p:nvSpPr>
        <p:spPr>
          <a:xfrm>
            <a:off x="6172200" y="2505075"/>
            <a:ext cx="5183188" cy="3684588"/>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7179A4D-861F-4EF2-A24B-29434F320393}"/>
              </a:ext>
            </a:extLst>
          </p:cNvPr>
          <p:cNvSpPr>
            <a:spLocks noGrp="1"/>
          </p:cNvSpPr>
          <p:nvPr>
            <p:ph type="dt" sz="half" idx="10"/>
          </p:nvPr>
        </p:nvSpPr>
        <p:spPr/>
        <p:txBody>
          <a:bodyPr/>
          <a:lstStyle/>
          <a:p>
            <a:fld id="{58C1BC45-75C6-4E03-93BD-6624E1A15C8E}" type="datetimeFigureOut">
              <a:rPr lang="en-US" smtClean="0"/>
              <a:t>7/9/2019</a:t>
            </a:fld>
            <a:endParaRPr lang="en-US" dirty="0"/>
          </a:p>
        </p:txBody>
      </p:sp>
      <p:sp>
        <p:nvSpPr>
          <p:cNvPr id="9" name="Slide Number Placeholder 8">
            <a:extLst>
              <a:ext uri="{FF2B5EF4-FFF2-40B4-BE49-F238E27FC236}">
                <a16:creationId xmlns:a16="http://schemas.microsoft.com/office/drawing/2014/main" id="{5E030AFC-D3DB-44B5-9CF6-B20289B54CFA}"/>
              </a:ext>
            </a:extLst>
          </p:cNvPr>
          <p:cNvSpPr>
            <a:spLocks noGrp="1"/>
          </p:cNvSpPr>
          <p:nvPr>
            <p:ph type="sldNum" sz="quarter" idx="12"/>
          </p:nvPr>
        </p:nvSpPr>
        <p:spPr/>
        <p:txBody>
          <a:bodyPr/>
          <a:lstStyle/>
          <a:p>
            <a:fld id="{C84BDE19-E7F2-48B3-B3ED-B33BE4844713}" type="slidenum">
              <a:rPr lang="en-US" smtClean="0"/>
              <a:t>‹#›</a:t>
            </a:fld>
            <a:endParaRPr lang="en-US"/>
          </a:p>
        </p:txBody>
      </p:sp>
    </p:spTree>
    <p:extLst>
      <p:ext uri="{BB962C8B-B14F-4D97-AF65-F5344CB8AC3E}">
        <p14:creationId xmlns:p14="http://schemas.microsoft.com/office/powerpoint/2010/main" val="71732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8863-9D2E-40C1-93D0-9CDC618C991A}"/>
              </a:ext>
            </a:extLst>
          </p:cNvPr>
          <p:cNvSpPr>
            <a:spLocks noGrp="1"/>
          </p:cNvSpPr>
          <p:nvPr>
            <p:ph type="title"/>
          </p:nvPr>
        </p:nvSpPr>
        <p:spPr>
          <a:xfrm>
            <a:off x="838200" y="1212850"/>
            <a:ext cx="10515600" cy="1325563"/>
          </a:xfrm>
        </p:spPr>
        <p:txBody>
          <a:bodyPr/>
          <a:lstStyle>
            <a:lvl1pPr>
              <a:defRPr>
                <a:latin typeface="Gill Sans MT" panose="020B05020201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9C742D7D-1660-44BE-8619-221492137475}"/>
              </a:ext>
            </a:extLst>
          </p:cNvPr>
          <p:cNvSpPr>
            <a:spLocks noGrp="1"/>
          </p:cNvSpPr>
          <p:nvPr>
            <p:ph type="dt" sz="half" idx="10"/>
          </p:nvPr>
        </p:nvSpPr>
        <p:spPr/>
        <p:txBody>
          <a:bodyPr/>
          <a:lstStyle/>
          <a:p>
            <a:fld id="{58C1BC45-75C6-4E03-93BD-6624E1A15C8E}" type="datetimeFigureOut">
              <a:rPr lang="en-US" smtClean="0"/>
              <a:t>7/9/2019</a:t>
            </a:fld>
            <a:endParaRPr lang="en-US"/>
          </a:p>
        </p:txBody>
      </p:sp>
      <p:sp>
        <p:nvSpPr>
          <p:cNvPr id="4" name="Footer Placeholder 3">
            <a:extLst>
              <a:ext uri="{FF2B5EF4-FFF2-40B4-BE49-F238E27FC236}">
                <a16:creationId xmlns:a16="http://schemas.microsoft.com/office/drawing/2014/main" id="{8E254DFB-885F-46B7-8095-E64F7E60D8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38152B-5A26-4D3E-9EE5-49551C046E75}"/>
              </a:ext>
            </a:extLst>
          </p:cNvPr>
          <p:cNvSpPr>
            <a:spLocks noGrp="1"/>
          </p:cNvSpPr>
          <p:nvPr>
            <p:ph type="sldNum" sz="quarter" idx="12"/>
          </p:nvPr>
        </p:nvSpPr>
        <p:spPr/>
        <p:txBody>
          <a:bodyPr/>
          <a:lstStyle/>
          <a:p>
            <a:fld id="{C84BDE19-E7F2-48B3-B3ED-B33BE4844713}" type="slidenum">
              <a:rPr lang="en-US" smtClean="0"/>
              <a:t>‹#›</a:t>
            </a:fld>
            <a:endParaRPr lang="en-US"/>
          </a:p>
        </p:txBody>
      </p:sp>
      <p:sp>
        <p:nvSpPr>
          <p:cNvPr id="6" name="Content Placeholder 2">
            <a:extLst>
              <a:ext uri="{FF2B5EF4-FFF2-40B4-BE49-F238E27FC236}">
                <a16:creationId xmlns:a16="http://schemas.microsoft.com/office/drawing/2014/main" id="{BD86B5FD-20A0-445E-8A3C-A8B92E325037}"/>
              </a:ext>
            </a:extLst>
          </p:cNvPr>
          <p:cNvSpPr>
            <a:spLocks noGrp="1"/>
          </p:cNvSpPr>
          <p:nvPr>
            <p:ph sz="half" idx="1"/>
          </p:nvPr>
        </p:nvSpPr>
        <p:spPr>
          <a:xfrm>
            <a:off x="838200" y="2743199"/>
            <a:ext cx="5181600" cy="3433763"/>
          </a:xfrm>
          <a:noFill/>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90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2AC3B-2B1A-4021-A60C-0C6946C98579}"/>
              </a:ext>
            </a:extLst>
          </p:cNvPr>
          <p:cNvSpPr>
            <a:spLocks noGrp="1"/>
          </p:cNvSpPr>
          <p:nvPr>
            <p:ph type="dt" sz="half" idx="10"/>
          </p:nvPr>
        </p:nvSpPr>
        <p:spPr/>
        <p:txBody>
          <a:bodyPr/>
          <a:lstStyle/>
          <a:p>
            <a:fld id="{58C1BC45-75C6-4E03-93BD-6624E1A15C8E}" type="datetimeFigureOut">
              <a:rPr lang="en-US" smtClean="0"/>
              <a:t>7/9/2019</a:t>
            </a:fld>
            <a:endParaRPr lang="en-US"/>
          </a:p>
        </p:txBody>
      </p:sp>
      <p:sp>
        <p:nvSpPr>
          <p:cNvPr id="3" name="Footer Placeholder 2">
            <a:extLst>
              <a:ext uri="{FF2B5EF4-FFF2-40B4-BE49-F238E27FC236}">
                <a16:creationId xmlns:a16="http://schemas.microsoft.com/office/drawing/2014/main" id="{E2C57148-A365-44FE-BD3B-D577FB9AB1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00B0ED-E303-4692-9B16-13BA11225F29}"/>
              </a:ext>
            </a:extLst>
          </p:cNvPr>
          <p:cNvSpPr>
            <a:spLocks noGrp="1"/>
          </p:cNvSpPr>
          <p:nvPr>
            <p:ph type="sldNum" sz="quarter" idx="12"/>
          </p:nvPr>
        </p:nvSpPr>
        <p:spPr/>
        <p:txBody>
          <a:bodyPr/>
          <a:lstStyle/>
          <a:p>
            <a:fld id="{C84BDE19-E7F2-48B3-B3ED-B33BE4844713}" type="slidenum">
              <a:rPr lang="en-US" smtClean="0"/>
              <a:t>‹#›</a:t>
            </a:fld>
            <a:endParaRPr lang="en-US"/>
          </a:p>
        </p:txBody>
      </p:sp>
      <p:sp>
        <p:nvSpPr>
          <p:cNvPr id="5" name="Title 1">
            <a:extLst>
              <a:ext uri="{FF2B5EF4-FFF2-40B4-BE49-F238E27FC236}">
                <a16:creationId xmlns:a16="http://schemas.microsoft.com/office/drawing/2014/main" id="{AAE2E285-DAC5-49AC-8FBE-7B00AD6AA2A9}"/>
              </a:ext>
            </a:extLst>
          </p:cNvPr>
          <p:cNvSpPr>
            <a:spLocks noGrp="1"/>
          </p:cNvSpPr>
          <p:nvPr>
            <p:ph type="title"/>
          </p:nvPr>
        </p:nvSpPr>
        <p:spPr>
          <a:xfrm>
            <a:off x="838200" y="1212850"/>
            <a:ext cx="10515600" cy="1325563"/>
          </a:xfrm>
        </p:spPr>
        <p:txBody>
          <a:bodyPr/>
          <a:lstStyle>
            <a:lvl1pPr>
              <a:defRPr>
                <a:latin typeface="Gill Sans MT" panose="020B0502020104020203"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B806B5F9-2DF5-4EB5-AAE7-B59762FDEEB5}"/>
              </a:ext>
            </a:extLst>
          </p:cNvPr>
          <p:cNvSpPr>
            <a:spLocks noGrp="1"/>
          </p:cNvSpPr>
          <p:nvPr>
            <p:ph sz="half" idx="1"/>
          </p:nvPr>
        </p:nvSpPr>
        <p:spPr>
          <a:xfrm>
            <a:off x="838200" y="2743199"/>
            <a:ext cx="5181600" cy="3433763"/>
          </a:xfrm>
          <a:noFill/>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5104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4AC19-C12A-4D43-9143-9BC599EE1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FD6224-3903-4B25-9806-0963A95184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B4D67-81B1-4D34-83AD-9B23980F48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1BC45-75C6-4E03-93BD-6624E1A15C8E}" type="datetimeFigureOut">
              <a:rPr lang="en-US" smtClean="0"/>
              <a:t>7/9/2019</a:t>
            </a:fld>
            <a:endParaRPr lang="en-US"/>
          </a:p>
        </p:txBody>
      </p:sp>
      <p:sp>
        <p:nvSpPr>
          <p:cNvPr id="5" name="Footer Placeholder 4">
            <a:extLst>
              <a:ext uri="{FF2B5EF4-FFF2-40B4-BE49-F238E27FC236}">
                <a16:creationId xmlns:a16="http://schemas.microsoft.com/office/drawing/2014/main" id="{8008B143-3D1B-4E3A-8611-D3A1996CB3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ED66B1-5C49-4DF9-BB7B-2AE380A116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BDE19-E7F2-48B3-B3ED-B33BE4844713}" type="slidenum">
              <a:rPr lang="en-US" smtClean="0"/>
              <a:t>‹#›</a:t>
            </a:fld>
            <a:endParaRPr lang="en-US"/>
          </a:p>
        </p:txBody>
      </p:sp>
    </p:spTree>
    <p:extLst>
      <p:ext uri="{BB962C8B-B14F-4D97-AF65-F5344CB8AC3E}">
        <p14:creationId xmlns:p14="http://schemas.microsoft.com/office/powerpoint/2010/main" val="3309033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crihb.org/ctec" TargetMode="External"/><Relationship Id="rId2" Type="http://schemas.openxmlformats.org/officeDocument/2006/relationships/hyperlink" Target="mailto:vcresci@crihb.org"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www.npaihb.org/epicenter/" TargetMode="External"/><Relationship Id="rId2" Type="http://schemas.openxmlformats.org/officeDocument/2006/relationships/hyperlink" Target="mailto:vwarrenmears@npaihb.org" TargetMode="External"/><Relationship Id="rId1" Type="http://schemas.openxmlformats.org/officeDocument/2006/relationships/slideLayout" Target="../slideLayouts/slideLayout6.xml"/><Relationship Id="rId4" Type="http://schemas.openxmlformats.org/officeDocument/2006/relationships/image" Target="../media/image7.ti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AC58-E30B-46EA-8D4F-B83D0E893B6B}"/>
              </a:ext>
            </a:extLst>
          </p:cNvPr>
          <p:cNvSpPr>
            <a:spLocks noGrp="1"/>
          </p:cNvSpPr>
          <p:nvPr>
            <p:ph type="title"/>
          </p:nvPr>
        </p:nvSpPr>
        <p:spPr>
          <a:xfrm>
            <a:off x="647700" y="2251075"/>
            <a:ext cx="4947757" cy="1635125"/>
          </a:xfrm>
        </p:spPr>
        <p:txBody>
          <a:bodyPr>
            <a:normAutofit/>
          </a:bodyPr>
          <a:lstStyle/>
          <a:p>
            <a:r>
              <a:rPr lang="en-US" sz="3600" dirty="0"/>
              <a:t>California and Northwest Tribal Epidemiology Center Overview</a:t>
            </a:r>
          </a:p>
        </p:txBody>
      </p:sp>
      <p:sp>
        <p:nvSpPr>
          <p:cNvPr id="3" name="Content Placeholder 2">
            <a:extLst>
              <a:ext uri="{FF2B5EF4-FFF2-40B4-BE49-F238E27FC236}">
                <a16:creationId xmlns:a16="http://schemas.microsoft.com/office/drawing/2014/main" id="{7B12F595-B95C-43CA-965C-6CA281E1E01F}"/>
              </a:ext>
            </a:extLst>
          </p:cNvPr>
          <p:cNvSpPr>
            <a:spLocks noGrp="1"/>
          </p:cNvSpPr>
          <p:nvPr>
            <p:ph idx="1"/>
          </p:nvPr>
        </p:nvSpPr>
        <p:spPr>
          <a:xfrm>
            <a:off x="647700" y="3742441"/>
            <a:ext cx="5116996" cy="2677213"/>
          </a:xfrm>
        </p:spPr>
        <p:txBody>
          <a:bodyPr>
            <a:normAutofit/>
          </a:bodyPr>
          <a:lstStyle/>
          <a:p>
            <a:pPr marL="0" indent="0">
              <a:lnSpc>
                <a:spcPct val="100000"/>
              </a:lnSpc>
              <a:spcBef>
                <a:spcPts val="0"/>
              </a:spcBef>
              <a:buNone/>
            </a:pPr>
            <a:endParaRPr lang="en-US" sz="2400" dirty="0"/>
          </a:p>
          <a:p>
            <a:pPr marL="0" indent="0">
              <a:lnSpc>
                <a:spcPct val="100000"/>
              </a:lnSpc>
              <a:spcBef>
                <a:spcPts val="0"/>
              </a:spcBef>
              <a:buNone/>
            </a:pPr>
            <a:r>
              <a:rPr lang="en-US" sz="1600" dirty="0"/>
              <a:t>Vanesscia Cresci, MSW, MPA</a:t>
            </a:r>
          </a:p>
          <a:p>
            <a:pPr marL="457200" indent="-457200">
              <a:lnSpc>
                <a:spcPct val="100000"/>
              </a:lnSpc>
              <a:spcBef>
                <a:spcPts val="0"/>
              </a:spcBef>
              <a:buNone/>
            </a:pPr>
            <a:r>
              <a:rPr lang="en-US" sz="1600" dirty="0"/>
              <a:t>Acting Epidemiology Manager, California Tribal    Epidemiology Center</a:t>
            </a:r>
          </a:p>
          <a:p>
            <a:pPr marL="0" indent="0">
              <a:lnSpc>
                <a:spcPct val="100000"/>
              </a:lnSpc>
              <a:spcBef>
                <a:spcPts val="0"/>
              </a:spcBef>
              <a:buNone/>
            </a:pPr>
            <a:r>
              <a:rPr lang="en-US" sz="1600" dirty="0"/>
              <a:t>Director, Research &amp; Public Health Department</a:t>
            </a:r>
          </a:p>
          <a:p>
            <a:pPr marL="0" indent="0">
              <a:lnSpc>
                <a:spcPct val="100000"/>
              </a:lnSpc>
              <a:spcBef>
                <a:spcPts val="0"/>
              </a:spcBef>
              <a:buNone/>
            </a:pPr>
            <a:r>
              <a:rPr lang="en-US" sz="1600" dirty="0"/>
              <a:t>California Rural Indian Health Board, Inc.</a:t>
            </a:r>
          </a:p>
          <a:p>
            <a:pPr marL="0" indent="0">
              <a:lnSpc>
                <a:spcPct val="100000"/>
              </a:lnSpc>
              <a:spcBef>
                <a:spcPts val="0"/>
              </a:spcBef>
              <a:buNone/>
            </a:pPr>
            <a:endParaRPr lang="en-US" sz="1600" dirty="0"/>
          </a:p>
          <a:p>
            <a:pPr marL="0" indent="0">
              <a:lnSpc>
                <a:spcPct val="100000"/>
              </a:lnSpc>
              <a:spcBef>
                <a:spcPts val="0"/>
              </a:spcBef>
              <a:buNone/>
            </a:pPr>
            <a:r>
              <a:rPr lang="en-US" sz="1600" dirty="0"/>
              <a:t>Victoria Warren-Mears, PhD, RDN, FAND</a:t>
            </a:r>
          </a:p>
          <a:p>
            <a:pPr marL="0" indent="0">
              <a:lnSpc>
                <a:spcPct val="100000"/>
              </a:lnSpc>
              <a:spcBef>
                <a:spcPts val="0"/>
              </a:spcBef>
              <a:buNone/>
            </a:pPr>
            <a:r>
              <a:rPr lang="en-US" sz="1600" dirty="0"/>
              <a:t>Director, Northwest Tribal Epidemiology Center</a:t>
            </a:r>
          </a:p>
          <a:p>
            <a:pPr marL="0" indent="0">
              <a:lnSpc>
                <a:spcPct val="100000"/>
              </a:lnSpc>
              <a:spcBef>
                <a:spcPts val="0"/>
              </a:spcBef>
              <a:buNone/>
            </a:pPr>
            <a:r>
              <a:rPr lang="en-US" sz="1600" dirty="0"/>
              <a:t>Northwest Portland Area Indian Health Board</a:t>
            </a:r>
          </a:p>
        </p:txBody>
      </p:sp>
      <p:pic>
        <p:nvPicPr>
          <p:cNvPr id="5" name="Picture 4">
            <a:extLst>
              <a:ext uri="{FF2B5EF4-FFF2-40B4-BE49-F238E27FC236}">
                <a16:creationId xmlns:a16="http://schemas.microsoft.com/office/drawing/2014/main" id="{73D46237-0535-480E-8A42-3E78DBB62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411" y="578699"/>
            <a:ext cx="4384541" cy="1237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308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5DC2-9C1F-4E0F-A751-E09E3340F8B1}"/>
              </a:ext>
            </a:extLst>
          </p:cNvPr>
          <p:cNvSpPr>
            <a:spLocks noGrp="1"/>
          </p:cNvSpPr>
          <p:nvPr>
            <p:ph type="title"/>
          </p:nvPr>
        </p:nvSpPr>
        <p:spPr/>
        <p:txBody>
          <a:bodyPr/>
          <a:lstStyle/>
          <a:p>
            <a:r>
              <a:rPr lang="en-US" dirty="0"/>
              <a:t>Collect Data</a:t>
            </a:r>
          </a:p>
        </p:txBody>
      </p:sp>
      <p:sp>
        <p:nvSpPr>
          <p:cNvPr id="3" name="Content Placeholder 2">
            <a:extLst>
              <a:ext uri="{FF2B5EF4-FFF2-40B4-BE49-F238E27FC236}">
                <a16:creationId xmlns:a16="http://schemas.microsoft.com/office/drawing/2014/main" id="{4E52E937-45BB-433B-A0BD-E1C4E8478E82}"/>
              </a:ext>
            </a:extLst>
          </p:cNvPr>
          <p:cNvSpPr>
            <a:spLocks noGrp="1"/>
          </p:cNvSpPr>
          <p:nvPr>
            <p:ph sz="half" idx="1"/>
          </p:nvPr>
        </p:nvSpPr>
        <p:spPr>
          <a:xfrm>
            <a:off x="838200" y="2274448"/>
            <a:ext cx="10407977" cy="3433763"/>
          </a:xfrm>
        </p:spPr>
        <p:txBody>
          <a:bodyPr/>
          <a:lstStyle/>
          <a:p>
            <a:r>
              <a:rPr lang="en-US" dirty="0"/>
              <a:t>NWTEC does data linkage work with the Northwest Tribal Registry to correct misclassification of individuals in State and Regional data systems, who are not correctly identified as AI/AN.</a:t>
            </a:r>
          </a:p>
          <a:p>
            <a:r>
              <a:rPr lang="en-US" dirty="0"/>
              <a:t>NWTEC collects original data from surveys and projects</a:t>
            </a:r>
          </a:p>
          <a:p>
            <a:r>
              <a:rPr lang="en-US" dirty="0"/>
              <a:t>NWTEC collects both numeric and story based data </a:t>
            </a:r>
          </a:p>
          <a:p>
            <a:endParaRPr lang="en-US" dirty="0"/>
          </a:p>
        </p:txBody>
      </p:sp>
      <p:pic>
        <p:nvPicPr>
          <p:cNvPr id="4" name="Picture 3">
            <a:extLst>
              <a:ext uri="{FF2B5EF4-FFF2-40B4-BE49-F238E27FC236}">
                <a16:creationId xmlns:a16="http://schemas.microsoft.com/office/drawing/2014/main" id="{73D46237-0535-480E-8A42-3E78DBB62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29" y="92006"/>
            <a:ext cx="4384541" cy="1237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865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Evaluate Data and Programs</a:t>
            </a:r>
          </a:p>
        </p:txBody>
      </p:sp>
      <p:sp>
        <p:nvSpPr>
          <p:cNvPr id="3" name="Content Placeholder 2"/>
          <p:cNvSpPr>
            <a:spLocks noGrp="1"/>
          </p:cNvSpPr>
          <p:nvPr>
            <p:ph sz="half" idx="1"/>
          </p:nvPr>
        </p:nvSpPr>
        <p:spPr>
          <a:xfrm>
            <a:off x="838199" y="2743199"/>
            <a:ext cx="7610475" cy="3924301"/>
          </a:xfrm>
        </p:spPr>
        <p:txBody>
          <a:bodyPr>
            <a:normAutofit fontScale="70000" lnSpcReduction="20000"/>
          </a:bodyPr>
          <a:lstStyle/>
          <a:p>
            <a:r>
              <a:rPr lang="en-US" dirty="0"/>
              <a:t>Good Health and Wellness in Indian Country</a:t>
            </a:r>
          </a:p>
          <a:p>
            <a:r>
              <a:rPr lang="en-US" dirty="0"/>
              <a:t>MSPI/DVPI Technical Assistance Provider</a:t>
            </a:r>
          </a:p>
          <a:p>
            <a:r>
              <a:rPr lang="en-US" dirty="0"/>
              <a:t>California Tribal Comprehensive Cancer Control Program</a:t>
            </a:r>
          </a:p>
          <a:p>
            <a:r>
              <a:rPr lang="en-US" dirty="0"/>
              <a:t>Tribal Personal Responsibility and Education Program</a:t>
            </a:r>
          </a:p>
          <a:p>
            <a:r>
              <a:rPr lang="en-US" dirty="0"/>
              <a:t>Native Connections</a:t>
            </a:r>
          </a:p>
          <a:p>
            <a:r>
              <a:rPr lang="en-US" dirty="0"/>
              <a:t>Building Public Health Infrastructure in Indian Community</a:t>
            </a:r>
          </a:p>
          <a:p>
            <a:r>
              <a:rPr lang="en-US" dirty="0"/>
              <a:t>Tribal Public Health Capacity Building</a:t>
            </a:r>
          </a:p>
          <a:p>
            <a:r>
              <a:rPr lang="en-US" dirty="0"/>
              <a:t>Project Pathway</a:t>
            </a:r>
          </a:p>
          <a:p>
            <a:r>
              <a:rPr lang="en-US" dirty="0"/>
              <a:t>Tribal Opioid Response</a:t>
            </a:r>
          </a:p>
          <a:p>
            <a:r>
              <a:rPr lang="en-US" dirty="0"/>
              <a:t>Dental Transformation Initiative</a:t>
            </a:r>
          </a:p>
          <a:p>
            <a:r>
              <a:rPr lang="en-US" dirty="0"/>
              <a:t>Provide specialized evaluation to Tribal projects upon request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605" y="7937"/>
            <a:ext cx="1420789" cy="1538287"/>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61266" y="3864662"/>
            <a:ext cx="1916603" cy="1981200"/>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30448" y="2255899"/>
            <a:ext cx="1875602" cy="1631690"/>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66286" y="3138229"/>
            <a:ext cx="2136434" cy="213931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869" y="5277544"/>
            <a:ext cx="2019300" cy="153259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039219" y="1212850"/>
            <a:ext cx="2971428" cy="1503097"/>
          </a:xfrm>
          <a:prstGeom prst="rect">
            <a:avLst/>
          </a:prstGeom>
        </p:spPr>
      </p:pic>
    </p:spTree>
    <p:extLst>
      <p:ext uri="{BB962C8B-B14F-4D97-AF65-F5344CB8AC3E}">
        <p14:creationId xmlns:p14="http://schemas.microsoft.com/office/powerpoint/2010/main" val="108462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BC085-3F19-4679-896A-113ACF5EABE1}"/>
              </a:ext>
            </a:extLst>
          </p:cNvPr>
          <p:cNvSpPr>
            <a:spLocks noGrp="1"/>
          </p:cNvSpPr>
          <p:nvPr>
            <p:ph type="title"/>
          </p:nvPr>
        </p:nvSpPr>
        <p:spPr/>
        <p:txBody>
          <a:bodyPr/>
          <a:lstStyle/>
          <a:p>
            <a:r>
              <a:rPr lang="en-US" dirty="0"/>
              <a:t>Evaluate Data and Programs</a:t>
            </a:r>
          </a:p>
        </p:txBody>
      </p:sp>
      <p:sp>
        <p:nvSpPr>
          <p:cNvPr id="3" name="Content Placeholder 2">
            <a:extLst>
              <a:ext uri="{FF2B5EF4-FFF2-40B4-BE49-F238E27FC236}">
                <a16:creationId xmlns:a16="http://schemas.microsoft.com/office/drawing/2014/main" id="{31351B5E-B043-49F1-85C3-8496D3CAD255}"/>
              </a:ext>
            </a:extLst>
          </p:cNvPr>
          <p:cNvSpPr>
            <a:spLocks noGrp="1"/>
          </p:cNvSpPr>
          <p:nvPr>
            <p:ph sz="half" idx="1"/>
          </p:nvPr>
        </p:nvSpPr>
        <p:spPr>
          <a:xfrm>
            <a:off x="838200" y="2743199"/>
            <a:ext cx="10370270" cy="3433763"/>
          </a:xfrm>
        </p:spPr>
        <p:txBody>
          <a:bodyPr/>
          <a:lstStyle/>
          <a:p>
            <a:r>
              <a:rPr lang="en-US" dirty="0"/>
              <a:t>NWTEC evaluates behavioral health programs in our region</a:t>
            </a:r>
          </a:p>
          <a:p>
            <a:r>
              <a:rPr lang="en-US" dirty="0"/>
              <a:t>NWTEC evaluates Good Health and Wellness activities</a:t>
            </a:r>
          </a:p>
          <a:p>
            <a:r>
              <a:rPr lang="en-US" dirty="0"/>
              <a:t>Conduct internal evaluation on all of our programs</a:t>
            </a:r>
          </a:p>
          <a:p>
            <a:r>
              <a:rPr lang="en-US" dirty="0"/>
              <a:t>Provide specialized evaluation to tribal projects upon request</a:t>
            </a:r>
          </a:p>
        </p:txBody>
      </p:sp>
      <p:pic>
        <p:nvPicPr>
          <p:cNvPr id="4" name="Picture 3">
            <a:extLst>
              <a:ext uri="{FF2B5EF4-FFF2-40B4-BE49-F238E27FC236}">
                <a16:creationId xmlns:a16="http://schemas.microsoft.com/office/drawing/2014/main" id="{73D46237-0535-480E-8A42-3E78DBB62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29" y="92006"/>
            <a:ext cx="4384541" cy="1237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7540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Identify Health Priorities</a:t>
            </a:r>
          </a:p>
        </p:txBody>
      </p:sp>
      <p:sp>
        <p:nvSpPr>
          <p:cNvPr id="3" name="Content Placeholder 2"/>
          <p:cNvSpPr>
            <a:spLocks noGrp="1"/>
          </p:cNvSpPr>
          <p:nvPr>
            <p:ph sz="half" idx="1"/>
          </p:nvPr>
        </p:nvSpPr>
        <p:spPr>
          <a:xfrm>
            <a:off x="838200" y="2743199"/>
            <a:ext cx="5291138" cy="3433763"/>
          </a:xfrm>
        </p:spPr>
        <p:txBody>
          <a:bodyPr/>
          <a:lstStyle/>
          <a:p>
            <a:r>
              <a:rPr lang="en-US" dirty="0"/>
              <a:t>Health Priorities Survey: Statewide to community, 2017</a:t>
            </a:r>
          </a:p>
          <a:p>
            <a:r>
              <a:rPr lang="en-US" dirty="0"/>
              <a:t>Annual Health Priorities Survey: THP/UIHP Directors</a:t>
            </a:r>
          </a:p>
          <a:p>
            <a:r>
              <a:rPr lang="en-US" dirty="0"/>
              <a:t>Multi-site THP priorities reports</a:t>
            </a:r>
          </a:p>
          <a:p>
            <a:endParaRPr lang="en-US" dirty="0"/>
          </a:p>
        </p:txBody>
      </p:sp>
      <p:grpSp>
        <p:nvGrpSpPr>
          <p:cNvPr id="32" name="Group 31"/>
          <p:cNvGrpSpPr/>
          <p:nvPr/>
        </p:nvGrpSpPr>
        <p:grpSpPr>
          <a:xfrm>
            <a:off x="6096000" y="846136"/>
            <a:ext cx="5838828" cy="5743576"/>
            <a:chOff x="5419720" y="198436"/>
            <a:chExt cx="5838828" cy="5743576"/>
          </a:xfrm>
        </p:grpSpPr>
        <p:sp>
          <p:nvSpPr>
            <p:cNvPr id="19" name="Isosceles Triangle 18"/>
            <p:cNvSpPr/>
            <p:nvPr/>
          </p:nvSpPr>
          <p:spPr>
            <a:xfrm>
              <a:off x="5553072" y="198436"/>
              <a:ext cx="5705476" cy="574357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1" name="Group 30"/>
            <p:cNvGrpSpPr/>
            <p:nvPr/>
          </p:nvGrpSpPr>
          <p:grpSpPr>
            <a:xfrm>
              <a:off x="5419720" y="626701"/>
              <a:ext cx="5838828" cy="5315311"/>
              <a:chOff x="5457820" y="626701"/>
              <a:chExt cx="5838828" cy="5315311"/>
            </a:xfrm>
          </p:grpSpPr>
          <p:sp>
            <p:nvSpPr>
              <p:cNvPr id="20" name="TextBox 19"/>
              <p:cNvSpPr txBox="1"/>
              <p:nvPr/>
            </p:nvSpPr>
            <p:spPr>
              <a:xfrm>
                <a:off x="5457820" y="626701"/>
                <a:ext cx="5705476" cy="523220"/>
              </a:xfrm>
              <a:prstGeom prst="rect">
                <a:avLst/>
              </a:prstGeom>
              <a:noFill/>
            </p:spPr>
            <p:txBody>
              <a:bodyPr wrap="square" rtlCol="0">
                <a:spAutoFit/>
              </a:bodyPr>
              <a:lstStyle/>
              <a:p>
                <a:pPr algn="ctr"/>
                <a:r>
                  <a:rPr lang="en-US" sz="2800" dirty="0"/>
                  <a:t>Diabetes</a:t>
                </a:r>
              </a:p>
            </p:txBody>
          </p:sp>
          <p:sp>
            <p:nvSpPr>
              <p:cNvPr id="21" name="TextBox 20"/>
              <p:cNvSpPr txBox="1"/>
              <p:nvPr/>
            </p:nvSpPr>
            <p:spPr>
              <a:xfrm>
                <a:off x="5557833" y="1199888"/>
                <a:ext cx="5672139" cy="523220"/>
              </a:xfrm>
              <a:prstGeom prst="rect">
                <a:avLst/>
              </a:prstGeom>
              <a:noFill/>
            </p:spPr>
            <p:txBody>
              <a:bodyPr wrap="square" rtlCol="0">
                <a:spAutoFit/>
              </a:bodyPr>
              <a:lstStyle/>
              <a:p>
                <a:pPr algn="ctr"/>
                <a:r>
                  <a:rPr lang="en-US" sz="2800" dirty="0"/>
                  <a:t>Alcohol/substance abuse</a:t>
                </a:r>
              </a:p>
            </p:txBody>
          </p:sp>
          <p:sp>
            <p:nvSpPr>
              <p:cNvPr id="22" name="TextBox 21"/>
              <p:cNvSpPr txBox="1"/>
              <p:nvPr/>
            </p:nvSpPr>
            <p:spPr>
              <a:xfrm>
                <a:off x="5581648" y="1757774"/>
                <a:ext cx="5648324" cy="523220"/>
              </a:xfrm>
              <a:prstGeom prst="rect">
                <a:avLst/>
              </a:prstGeom>
              <a:noFill/>
            </p:spPr>
            <p:txBody>
              <a:bodyPr wrap="square" rtlCol="0">
                <a:spAutoFit/>
              </a:bodyPr>
              <a:lstStyle/>
              <a:p>
                <a:pPr algn="ctr"/>
                <a:r>
                  <a:rPr lang="en-US" sz="2800" dirty="0"/>
                  <a:t>Obesity</a:t>
                </a:r>
              </a:p>
            </p:txBody>
          </p:sp>
          <p:sp>
            <p:nvSpPr>
              <p:cNvPr id="23" name="TextBox 22"/>
              <p:cNvSpPr txBox="1"/>
              <p:nvPr/>
            </p:nvSpPr>
            <p:spPr>
              <a:xfrm>
                <a:off x="5584029" y="2262244"/>
                <a:ext cx="5705476" cy="523220"/>
              </a:xfrm>
              <a:prstGeom prst="rect">
                <a:avLst/>
              </a:prstGeom>
              <a:noFill/>
            </p:spPr>
            <p:txBody>
              <a:bodyPr wrap="square" rtlCol="0">
                <a:spAutoFit/>
              </a:bodyPr>
              <a:lstStyle/>
              <a:p>
                <a:pPr algn="ctr"/>
                <a:r>
                  <a:rPr lang="en-US" sz="2800" dirty="0"/>
                  <a:t>Mental/emotional health</a:t>
                </a:r>
              </a:p>
            </p:txBody>
          </p:sp>
          <p:sp>
            <p:nvSpPr>
              <p:cNvPr id="24" name="TextBox 23"/>
              <p:cNvSpPr txBox="1"/>
              <p:nvPr/>
            </p:nvSpPr>
            <p:spPr>
              <a:xfrm>
                <a:off x="5614986" y="2841470"/>
                <a:ext cx="5648324" cy="523220"/>
              </a:xfrm>
              <a:prstGeom prst="rect">
                <a:avLst/>
              </a:prstGeom>
              <a:noFill/>
            </p:spPr>
            <p:txBody>
              <a:bodyPr wrap="square" rtlCol="0">
                <a:spAutoFit/>
              </a:bodyPr>
              <a:lstStyle/>
              <a:p>
                <a:pPr algn="ctr"/>
                <a:r>
                  <a:rPr lang="en-US" sz="2800" dirty="0"/>
                  <a:t>High blood pressure</a:t>
                </a:r>
              </a:p>
            </p:txBody>
          </p:sp>
          <p:sp>
            <p:nvSpPr>
              <p:cNvPr id="25" name="TextBox 24"/>
              <p:cNvSpPr txBox="1"/>
              <p:nvPr/>
            </p:nvSpPr>
            <p:spPr>
              <a:xfrm>
                <a:off x="5524496" y="3397495"/>
                <a:ext cx="5705476" cy="523220"/>
              </a:xfrm>
              <a:prstGeom prst="rect">
                <a:avLst/>
              </a:prstGeom>
              <a:noFill/>
            </p:spPr>
            <p:txBody>
              <a:bodyPr wrap="square" rtlCol="0">
                <a:spAutoFit/>
              </a:bodyPr>
              <a:lstStyle/>
              <a:p>
                <a:pPr algn="ctr"/>
                <a:r>
                  <a:rPr lang="en-US" sz="2800" dirty="0"/>
                  <a:t>Limited access to medical care</a:t>
                </a:r>
              </a:p>
            </p:txBody>
          </p:sp>
          <p:sp>
            <p:nvSpPr>
              <p:cNvPr id="26" name="TextBox 25"/>
              <p:cNvSpPr txBox="1"/>
              <p:nvPr/>
            </p:nvSpPr>
            <p:spPr>
              <a:xfrm>
                <a:off x="5591171" y="3864662"/>
                <a:ext cx="5705476" cy="523220"/>
              </a:xfrm>
              <a:prstGeom prst="rect">
                <a:avLst/>
              </a:prstGeom>
              <a:noFill/>
            </p:spPr>
            <p:txBody>
              <a:bodyPr wrap="square" rtlCol="0">
                <a:spAutoFit/>
              </a:bodyPr>
              <a:lstStyle/>
              <a:p>
                <a:pPr algn="ctr"/>
                <a:r>
                  <a:rPr lang="en-US" sz="2800" dirty="0"/>
                  <a:t>Chronic pain</a:t>
                </a:r>
              </a:p>
            </p:txBody>
          </p:sp>
          <p:sp>
            <p:nvSpPr>
              <p:cNvPr id="27" name="TextBox 26"/>
              <p:cNvSpPr txBox="1"/>
              <p:nvPr/>
            </p:nvSpPr>
            <p:spPr>
              <a:xfrm>
                <a:off x="5591172" y="4386796"/>
                <a:ext cx="5705476" cy="523220"/>
              </a:xfrm>
              <a:prstGeom prst="rect">
                <a:avLst/>
              </a:prstGeom>
              <a:noFill/>
            </p:spPr>
            <p:txBody>
              <a:bodyPr wrap="square" rtlCol="0">
                <a:spAutoFit/>
              </a:bodyPr>
              <a:lstStyle/>
              <a:p>
                <a:pPr algn="ctr"/>
                <a:r>
                  <a:rPr lang="en-US" sz="2800" dirty="0"/>
                  <a:t>Other</a:t>
                </a:r>
              </a:p>
            </p:txBody>
          </p:sp>
          <p:sp>
            <p:nvSpPr>
              <p:cNvPr id="29" name="TextBox 28"/>
              <p:cNvSpPr txBox="1"/>
              <p:nvPr/>
            </p:nvSpPr>
            <p:spPr>
              <a:xfrm>
                <a:off x="5591172" y="4919541"/>
                <a:ext cx="5705475" cy="523220"/>
              </a:xfrm>
              <a:prstGeom prst="rect">
                <a:avLst/>
              </a:prstGeom>
              <a:noFill/>
            </p:spPr>
            <p:txBody>
              <a:bodyPr wrap="square" rtlCol="0">
                <a:spAutoFit/>
              </a:bodyPr>
              <a:lstStyle/>
              <a:p>
                <a:pPr algn="ctr"/>
                <a:r>
                  <a:rPr lang="en-US" sz="2800" dirty="0"/>
                  <a:t>Heart disease</a:t>
                </a:r>
              </a:p>
            </p:txBody>
          </p:sp>
          <p:sp>
            <p:nvSpPr>
              <p:cNvPr id="30" name="TextBox 29"/>
              <p:cNvSpPr txBox="1"/>
              <p:nvPr/>
            </p:nvSpPr>
            <p:spPr>
              <a:xfrm>
                <a:off x="5591171" y="5418792"/>
                <a:ext cx="5705476" cy="523220"/>
              </a:xfrm>
              <a:prstGeom prst="rect">
                <a:avLst/>
              </a:prstGeom>
              <a:noFill/>
            </p:spPr>
            <p:txBody>
              <a:bodyPr wrap="square" rtlCol="0">
                <a:spAutoFit/>
              </a:bodyPr>
              <a:lstStyle/>
              <a:p>
                <a:pPr algn="ctr"/>
                <a:r>
                  <a:rPr lang="en-US" sz="2800" dirty="0"/>
                  <a:t>Suicide</a:t>
                </a:r>
              </a:p>
            </p:txBody>
          </p:sp>
        </p:gr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605" y="7937"/>
            <a:ext cx="1420789" cy="1538287"/>
          </a:xfrm>
          <a:prstGeom prst="rect">
            <a:avLst/>
          </a:prstGeom>
        </p:spPr>
      </p:pic>
    </p:spTree>
    <p:extLst>
      <p:ext uri="{BB962C8B-B14F-4D97-AF65-F5344CB8AC3E}">
        <p14:creationId xmlns:p14="http://schemas.microsoft.com/office/powerpoint/2010/main" val="19752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8FD6-F000-42A5-BC4E-4EC292F8E6C0}"/>
              </a:ext>
            </a:extLst>
          </p:cNvPr>
          <p:cNvSpPr>
            <a:spLocks noGrp="1"/>
          </p:cNvSpPr>
          <p:nvPr>
            <p:ph type="title"/>
          </p:nvPr>
        </p:nvSpPr>
        <p:spPr/>
        <p:txBody>
          <a:bodyPr/>
          <a:lstStyle/>
          <a:p>
            <a:r>
              <a:rPr lang="en-US" dirty="0"/>
              <a:t>Identify Health Priorities with Tribes</a:t>
            </a:r>
          </a:p>
        </p:txBody>
      </p:sp>
      <p:sp>
        <p:nvSpPr>
          <p:cNvPr id="3" name="Content Placeholder 2">
            <a:extLst>
              <a:ext uri="{FF2B5EF4-FFF2-40B4-BE49-F238E27FC236}">
                <a16:creationId xmlns:a16="http://schemas.microsoft.com/office/drawing/2014/main" id="{C956A265-7D31-42DF-9986-58C004487B3C}"/>
              </a:ext>
            </a:extLst>
          </p:cNvPr>
          <p:cNvSpPr>
            <a:spLocks noGrp="1"/>
          </p:cNvSpPr>
          <p:nvPr>
            <p:ph sz="half" idx="1"/>
          </p:nvPr>
        </p:nvSpPr>
        <p:spPr>
          <a:xfrm>
            <a:off x="838200" y="2743199"/>
            <a:ext cx="10323136" cy="3433763"/>
          </a:xfrm>
        </p:spPr>
        <p:txBody>
          <a:bodyPr/>
          <a:lstStyle/>
          <a:p>
            <a:r>
              <a:rPr lang="en-US" dirty="0"/>
              <a:t>NWTEC conducts an annual health priorities survey with regional tribal leadership and health directors</a:t>
            </a:r>
          </a:p>
          <a:p>
            <a:r>
              <a:rPr lang="en-US" dirty="0"/>
              <a:t>NWTEC staff scan the environment for emerging public health topics.</a:t>
            </a:r>
          </a:p>
          <a:p>
            <a:r>
              <a:rPr lang="en-US" dirty="0"/>
              <a:t>NWTEC collaborates with the Portland Area Office of Indian Health Service to identify priority health concerns.</a:t>
            </a:r>
          </a:p>
        </p:txBody>
      </p:sp>
      <p:pic>
        <p:nvPicPr>
          <p:cNvPr id="4" name="Picture 3">
            <a:extLst>
              <a:ext uri="{FF2B5EF4-FFF2-40B4-BE49-F238E27FC236}">
                <a16:creationId xmlns:a16="http://schemas.microsoft.com/office/drawing/2014/main" id="{73D46237-0535-480E-8A42-3E78DBB62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29" y="92006"/>
            <a:ext cx="4384541" cy="1237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917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850"/>
            <a:ext cx="11258550" cy="1325563"/>
          </a:xfrm>
        </p:spPr>
        <p:txBody>
          <a:bodyPr>
            <a:normAutofit/>
          </a:bodyPr>
          <a:lstStyle/>
          <a:p>
            <a:r>
              <a:rPr lang="en-US" sz="4000" dirty="0"/>
              <a:t>4. Make Recommendations for Health Service Needs</a:t>
            </a:r>
          </a:p>
        </p:txBody>
      </p:sp>
      <p:sp>
        <p:nvSpPr>
          <p:cNvPr id="3" name="Content Placeholder 2"/>
          <p:cNvSpPr>
            <a:spLocks noGrp="1"/>
          </p:cNvSpPr>
          <p:nvPr>
            <p:ph sz="half" idx="1"/>
          </p:nvPr>
        </p:nvSpPr>
        <p:spPr>
          <a:xfrm>
            <a:off x="838200" y="2743199"/>
            <a:ext cx="10401300" cy="3433763"/>
          </a:xfrm>
        </p:spPr>
        <p:txBody>
          <a:bodyPr/>
          <a:lstStyle/>
          <a:p>
            <a:r>
              <a:rPr lang="en-US" dirty="0"/>
              <a:t>Provide feedback and data for Tribal consultations</a:t>
            </a:r>
            <a:endParaRPr lang="en-US" i="1" dirty="0"/>
          </a:p>
          <a:p>
            <a:r>
              <a:rPr lang="en-US" dirty="0"/>
              <a:t>Serve as a resource for federal agency Tribal Advisory Committees’ California delegates</a:t>
            </a:r>
          </a:p>
          <a:p>
            <a:r>
              <a:rPr lang="en-US" dirty="0"/>
              <a:t>Develop and publish data reports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605" y="7937"/>
            <a:ext cx="1420789" cy="1538287"/>
          </a:xfrm>
          <a:prstGeom prst="rect">
            <a:avLst/>
          </a:prstGeom>
        </p:spPr>
      </p:pic>
      <p:pic>
        <p:nvPicPr>
          <p:cNvPr id="5" name="Picture 4"/>
          <p:cNvPicPr>
            <a:picLocks noChangeAspect="1"/>
          </p:cNvPicPr>
          <p:nvPr/>
        </p:nvPicPr>
        <p:blipFill rotWithShape="1">
          <a:blip r:embed="rId3"/>
          <a:srcRect r="8408"/>
          <a:stretch/>
        </p:blipFill>
        <p:spPr>
          <a:xfrm>
            <a:off x="290513" y="4949185"/>
            <a:ext cx="7643812" cy="163258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175" y="3914773"/>
            <a:ext cx="3556001" cy="2667001"/>
          </a:xfrm>
          <a:prstGeom prst="rect">
            <a:avLst/>
          </a:prstGeom>
        </p:spPr>
      </p:pic>
    </p:spTree>
    <p:extLst>
      <p:ext uri="{BB962C8B-B14F-4D97-AF65-F5344CB8AC3E}">
        <p14:creationId xmlns:p14="http://schemas.microsoft.com/office/powerpoint/2010/main" val="291521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86D9-2343-48F4-A720-065705EBE61C}"/>
              </a:ext>
            </a:extLst>
          </p:cNvPr>
          <p:cNvSpPr>
            <a:spLocks noGrp="1"/>
          </p:cNvSpPr>
          <p:nvPr>
            <p:ph type="title"/>
          </p:nvPr>
        </p:nvSpPr>
        <p:spPr/>
        <p:txBody>
          <a:bodyPr>
            <a:normAutofit/>
          </a:bodyPr>
          <a:lstStyle/>
          <a:p>
            <a:r>
              <a:rPr lang="en-US" sz="4000" dirty="0"/>
              <a:t>Make Recommendations for Health Service Needs</a:t>
            </a:r>
          </a:p>
        </p:txBody>
      </p:sp>
      <p:sp>
        <p:nvSpPr>
          <p:cNvPr id="3" name="Content Placeholder 2">
            <a:extLst>
              <a:ext uri="{FF2B5EF4-FFF2-40B4-BE49-F238E27FC236}">
                <a16:creationId xmlns:a16="http://schemas.microsoft.com/office/drawing/2014/main" id="{88D29E08-0ABF-423E-985A-2A49E47BD219}"/>
              </a:ext>
            </a:extLst>
          </p:cNvPr>
          <p:cNvSpPr>
            <a:spLocks noGrp="1"/>
          </p:cNvSpPr>
          <p:nvPr>
            <p:ph sz="half" idx="1"/>
          </p:nvPr>
        </p:nvSpPr>
        <p:spPr>
          <a:xfrm>
            <a:off x="838199" y="2743199"/>
            <a:ext cx="10445685" cy="3433763"/>
          </a:xfrm>
        </p:spPr>
        <p:txBody>
          <a:bodyPr/>
          <a:lstStyle/>
          <a:p>
            <a:r>
              <a:rPr lang="en-US" dirty="0"/>
              <a:t>NWTEC publishes data to inform the decision making processes around health service needs.</a:t>
            </a:r>
          </a:p>
          <a:p>
            <a:r>
              <a:rPr lang="en-US" dirty="0"/>
              <a:t>NWTEC provides data to support regional consultation and budget development for HHS programs.</a:t>
            </a:r>
          </a:p>
          <a:p>
            <a:r>
              <a:rPr lang="en-US" dirty="0"/>
              <a:t>Provide technical assistance for advocacy.</a:t>
            </a:r>
          </a:p>
        </p:txBody>
      </p:sp>
      <p:pic>
        <p:nvPicPr>
          <p:cNvPr id="4" name="Picture 3">
            <a:extLst>
              <a:ext uri="{FF2B5EF4-FFF2-40B4-BE49-F238E27FC236}">
                <a16:creationId xmlns:a16="http://schemas.microsoft.com/office/drawing/2014/main" id="{73D46237-0535-480E-8A42-3E78DBB62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29" y="92006"/>
            <a:ext cx="4384541" cy="1237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051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Improving Healthcare Delivery Systems</a:t>
            </a:r>
          </a:p>
        </p:txBody>
      </p:sp>
      <p:sp>
        <p:nvSpPr>
          <p:cNvPr id="3" name="Content Placeholder 2"/>
          <p:cNvSpPr>
            <a:spLocks noGrp="1"/>
          </p:cNvSpPr>
          <p:nvPr>
            <p:ph sz="half" idx="1"/>
          </p:nvPr>
        </p:nvSpPr>
        <p:spPr>
          <a:xfrm>
            <a:off x="838200" y="2743199"/>
            <a:ext cx="10401300" cy="3433763"/>
          </a:xfrm>
        </p:spPr>
        <p:txBody>
          <a:bodyPr/>
          <a:lstStyle/>
          <a:p>
            <a:r>
              <a:rPr lang="en-US" dirty="0" smtClean="0"/>
              <a:t>Collaborate </a:t>
            </a:r>
            <a:r>
              <a:rPr lang="en-US" dirty="0"/>
              <a:t>with Medical </a:t>
            </a:r>
            <a:r>
              <a:rPr lang="en-US" dirty="0" smtClean="0"/>
              <a:t>Director/Medical Epidemiologist </a:t>
            </a:r>
            <a:r>
              <a:rPr lang="en-US" dirty="0"/>
              <a:t>and Public Health Nurse on projects</a:t>
            </a:r>
          </a:p>
          <a:p>
            <a:r>
              <a:rPr lang="en-US" dirty="0"/>
              <a:t>Summer Research Assistant Program</a:t>
            </a:r>
          </a:p>
          <a:p>
            <a:r>
              <a:rPr lang="en-US" dirty="0"/>
              <a:t>Annual Data, Evaluation, and Grant Writing training</a:t>
            </a:r>
          </a:p>
          <a:p>
            <a:r>
              <a:rPr lang="en-US" dirty="0"/>
              <a:t>Tribal Adverse Childhood Experiences pilot project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605" y="7937"/>
            <a:ext cx="1420789" cy="1538287"/>
          </a:xfrm>
          <a:prstGeom prst="rect">
            <a:avLst/>
          </a:prstGeom>
        </p:spPr>
      </p:pic>
    </p:spTree>
    <p:extLst>
      <p:ext uri="{BB962C8B-B14F-4D97-AF65-F5344CB8AC3E}">
        <p14:creationId xmlns:p14="http://schemas.microsoft.com/office/powerpoint/2010/main" val="1316082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2F1B-47DF-4B00-A335-CD221AC6119F}"/>
              </a:ext>
            </a:extLst>
          </p:cNvPr>
          <p:cNvSpPr>
            <a:spLocks noGrp="1"/>
          </p:cNvSpPr>
          <p:nvPr>
            <p:ph type="title"/>
          </p:nvPr>
        </p:nvSpPr>
        <p:spPr/>
        <p:txBody>
          <a:bodyPr/>
          <a:lstStyle/>
          <a:p>
            <a:r>
              <a:rPr lang="en-US" dirty="0"/>
              <a:t>Improving Health Care Delivery Systems</a:t>
            </a:r>
          </a:p>
        </p:txBody>
      </p:sp>
      <p:sp>
        <p:nvSpPr>
          <p:cNvPr id="3" name="Content Placeholder 2">
            <a:extLst>
              <a:ext uri="{FF2B5EF4-FFF2-40B4-BE49-F238E27FC236}">
                <a16:creationId xmlns:a16="http://schemas.microsoft.com/office/drawing/2014/main" id="{42ACA2B5-3F8B-4300-B955-6FED69916B7B}"/>
              </a:ext>
            </a:extLst>
          </p:cNvPr>
          <p:cNvSpPr>
            <a:spLocks noGrp="1"/>
          </p:cNvSpPr>
          <p:nvPr>
            <p:ph sz="half" idx="1"/>
          </p:nvPr>
        </p:nvSpPr>
        <p:spPr>
          <a:xfrm>
            <a:off x="838199" y="2743199"/>
            <a:ext cx="10229193" cy="3433763"/>
          </a:xfrm>
        </p:spPr>
        <p:txBody>
          <a:bodyPr/>
          <a:lstStyle/>
          <a:p>
            <a:r>
              <a:rPr lang="en-US" dirty="0"/>
              <a:t>NWTEC staff has created communities of practice for Hepatitis C, Opioid treatment and Diabetes.</a:t>
            </a:r>
          </a:p>
          <a:p>
            <a:pPr lvl="1"/>
            <a:r>
              <a:rPr lang="en-US" dirty="0"/>
              <a:t>More communities of practice are on the horizon to assist communities with treatment of complex disease cases.</a:t>
            </a:r>
          </a:p>
          <a:p>
            <a:pPr lvl="1"/>
            <a:r>
              <a:rPr lang="en-US" dirty="0"/>
              <a:t>Have provided opportunities for other health boards to develop these services.</a:t>
            </a:r>
          </a:p>
          <a:p>
            <a:r>
              <a:rPr lang="en-US" dirty="0"/>
              <a:t>Conduct data analysis for SDPI programs within our area</a:t>
            </a:r>
          </a:p>
          <a:p>
            <a:r>
              <a:rPr lang="en-US" dirty="0"/>
              <a:t>Conduct various trainings regionally and nationally to improve care</a:t>
            </a:r>
          </a:p>
        </p:txBody>
      </p:sp>
      <p:pic>
        <p:nvPicPr>
          <p:cNvPr id="4" name="Picture 3">
            <a:extLst>
              <a:ext uri="{FF2B5EF4-FFF2-40B4-BE49-F238E27FC236}">
                <a16:creationId xmlns:a16="http://schemas.microsoft.com/office/drawing/2014/main" id="{73D46237-0535-480E-8A42-3E78DBB62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29" y="92006"/>
            <a:ext cx="4384541" cy="1237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2914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Provide Technical Assistance</a:t>
            </a:r>
          </a:p>
        </p:txBody>
      </p:sp>
      <p:sp>
        <p:nvSpPr>
          <p:cNvPr id="3" name="Content Placeholder 2"/>
          <p:cNvSpPr>
            <a:spLocks noGrp="1"/>
          </p:cNvSpPr>
          <p:nvPr>
            <p:ph sz="half" idx="1"/>
          </p:nvPr>
        </p:nvSpPr>
        <p:spPr>
          <a:xfrm>
            <a:off x="838200" y="2743199"/>
            <a:ext cx="7829550" cy="3990976"/>
          </a:xfrm>
        </p:spPr>
        <p:txBody>
          <a:bodyPr numCol="2">
            <a:normAutofit fontScale="92500" lnSpcReduction="10000"/>
          </a:bodyPr>
          <a:lstStyle/>
          <a:p>
            <a:r>
              <a:rPr lang="en-US" dirty="0"/>
              <a:t>Access to data</a:t>
            </a:r>
          </a:p>
          <a:p>
            <a:r>
              <a:rPr lang="en-US" dirty="0"/>
              <a:t>Data collection</a:t>
            </a:r>
          </a:p>
          <a:p>
            <a:r>
              <a:rPr lang="en-US" dirty="0"/>
              <a:t>Data interpretation and dissemination</a:t>
            </a:r>
          </a:p>
          <a:p>
            <a:r>
              <a:rPr lang="en-US" dirty="0"/>
              <a:t>Program evaluation</a:t>
            </a:r>
          </a:p>
          <a:p>
            <a:r>
              <a:rPr lang="en-US" dirty="0"/>
              <a:t>Survey development</a:t>
            </a:r>
          </a:p>
          <a:p>
            <a:r>
              <a:rPr lang="en-US" dirty="0"/>
              <a:t>Evaluation plan development</a:t>
            </a:r>
          </a:p>
          <a:p>
            <a:r>
              <a:rPr lang="en-US" dirty="0"/>
              <a:t>Focus groups</a:t>
            </a:r>
          </a:p>
          <a:p>
            <a:r>
              <a:rPr lang="en-US" dirty="0"/>
              <a:t>Key Informant Interviews</a:t>
            </a:r>
          </a:p>
          <a:p>
            <a:r>
              <a:rPr lang="en-US" dirty="0"/>
              <a:t>Community health assessments</a:t>
            </a:r>
          </a:p>
          <a:p>
            <a:r>
              <a:rPr lang="en-US" dirty="0"/>
              <a:t>Community Readiness Model</a:t>
            </a:r>
          </a:p>
          <a:p>
            <a:r>
              <a:rPr lang="en-US" dirty="0"/>
              <a:t>Outbreak response</a:t>
            </a:r>
          </a:p>
          <a:p>
            <a:r>
              <a:rPr lang="en-US" dirty="0"/>
              <a:t>Surveillance</a:t>
            </a:r>
          </a:p>
          <a:p>
            <a:r>
              <a:rPr lang="en-US" dirty="0"/>
              <a:t>Data management and 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605" y="7937"/>
            <a:ext cx="1420789" cy="1538287"/>
          </a:xfrm>
          <a:prstGeom prst="rect">
            <a:avLst/>
          </a:prstGeom>
        </p:spPr>
      </p:pic>
      <p:pic>
        <p:nvPicPr>
          <p:cNvPr id="5" name="Picture 4"/>
          <p:cNvPicPr>
            <a:picLocks noChangeAspect="1"/>
          </p:cNvPicPr>
          <p:nvPr/>
        </p:nvPicPr>
        <p:blipFill rotWithShape="1">
          <a:blip r:embed="rId3" cstate="hqprint">
            <a:extLst>
              <a:ext uri="{28A0092B-C50C-407E-A947-70E740481C1C}">
                <a14:useLocalDpi xmlns:a14="http://schemas.microsoft.com/office/drawing/2010/main" val="0"/>
              </a:ext>
            </a:extLst>
          </a:blip>
          <a:srcRect l="32576" t="20417" r="15000" b="23195"/>
          <a:stretch/>
        </p:blipFill>
        <p:spPr>
          <a:xfrm rot="10800000" flipV="1">
            <a:off x="8448675" y="1661951"/>
            <a:ext cx="3500989" cy="2824323"/>
          </a:xfrm>
          <a:prstGeom prst="rect">
            <a:avLst/>
          </a:prstGeom>
        </p:spPr>
      </p:pic>
    </p:spTree>
    <p:extLst>
      <p:ext uri="{BB962C8B-B14F-4D97-AF65-F5344CB8AC3E}">
        <p14:creationId xmlns:p14="http://schemas.microsoft.com/office/powerpoint/2010/main" val="69944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Epidemiology Centers (TEC)</a:t>
            </a:r>
          </a:p>
        </p:txBody>
      </p:sp>
      <p:sp>
        <p:nvSpPr>
          <p:cNvPr id="3" name="Content Placeholder 2"/>
          <p:cNvSpPr>
            <a:spLocks noGrp="1"/>
          </p:cNvSpPr>
          <p:nvPr>
            <p:ph sz="half" idx="1"/>
          </p:nvPr>
        </p:nvSpPr>
        <p:spPr>
          <a:xfrm>
            <a:off x="838200" y="2743199"/>
            <a:ext cx="10515600" cy="3433763"/>
          </a:xfrm>
        </p:spPr>
        <p:txBody>
          <a:bodyPr/>
          <a:lstStyle/>
          <a:p>
            <a:r>
              <a:rPr lang="en-US" dirty="0"/>
              <a:t>Established via Indian Health Care improvement Act (IHCIA)</a:t>
            </a:r>
          </a:p>
          <a:p>
            <a:r>
              <a:rPr lang="en-US" dirty="0"/>
              <a:t>Four TECs were started in 1996, now 12 TECs</a:t>
            </a:r>
          </a:p>
          <a:p>
            <a:r>
              <a:rPr lang="en-US" dirty="0"/>
              <a:t>TECs function independently, but also as part of a national group called TEC-Consortium</a:t>
            </a:r>
          </a:p>
        </p:txBody>
      </p:sp>
    </p:spTree>
    <p:extLst>
      <p:ext uri="{BB962C8B-B14F-4D97-AF65-F5344CB8AC3E}">
        <p14:creationId xmlns:p14="http://schemas.microsoft.com/office/powerpoint/2010/main" val="232654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8F48-4B54-49AF-AE88-F0A4D26BFECB}"/>
              </a:ext>
            </a:extLst>
          </p:cNvPr>
          <p:cNvSpPr>
            <a:spLocks noGrp="1"/>
          </p:cNvSpPr>
          <p:nvPr>
            <p:ph type="title"/>
          </p:nvPr>
        </p:nvSpPr>
        <p:spPr/>
        <p:txBody>
          <a:bodyPr/>
          <a:lstStyle/>
          <a:p>
            <a:r>
              <a:rPr lang="en-US" dirty="0"/>
              <a:t>Provide Epidemiologic TA</a:t>
            </a:r>
          </a:p>
        </p:txBody>
      </p:sp>
      <p:sp>
        <p:nvSpPr>
          <p:cNvPr id="3" name="Content Placeholder 2">
            <a:extLst>
              <a:ext uri="{FF2B5EF4-FFF2-40B4-BE49-F238E27FC236}">
                <a16:creationId xmlns:a16="http://schemas.microsoft.com/office/drawing/2014/main" id="{F4D3D397-A127-4339-A272-3115D3A21DDD}"/>
              </a:ext>
            </a:extLst>
          </p:cNvPr>
          <p:cNvSpPr>
            <a:spLocks noGrp="1"/>
          </p:cNvSpPr>
          <p:nvPr>
            <p:ph sz="half" idx="1"/>
          </p:nvPr>
        </p:nvSpPr>
        <p:spPr>
          <a:xfrm>
            <a:off x="838200" y="2743199"/>
            <a:ext cx="10313276" cy="3433763"/>
          </a:xfrm>
        </p:spPr>
        <p:txBody>
          <a:bodyPr>
            <a:normAutofit fontScale="92500" lnSpcReduction="20000"/>
          </a:bodyPr>
          <a:lstStyle/>
          <a:p>
            <a:r>
              <a:rPr lang="en-US" dirty="0"/>
              <a:t>NWTEC offers training in a variety of topics, including health data literacy to assist tribes in understanding and using data.</a:t>
            </a:r>
          </a:p>
          <a:p>
            <a:r>
              <a:rPr lang="en-US" dirty="0"/>
              <a:t>Provide access to linkage corrected data to both States and Tribes.</a:t>
            </a:r>
          </a:p>
          <a:p>
            <a:r>
              <a:rPr lang="en-US" dirty="0"/>
              <a:t>Provide technical assistance across all of our program areas for health promotion and disease prevention.</a:t>
            </a:r>
          </a:p>
          <a:p>
            <a:r>
              <a:rPr lang="en-US" dirty="0"/>
              <a:t>Staff include a Centers for Disease Control and Prevention Epidemic Intelligence Service Officer (EISO) and Public Health Associate Program Staff.  </a:t>
            </a:r>
          </a:p>
          <a:p>
            <a:r>
              <a:rPr lang="en-US" dirty="0"/>
              <a:t>House the Portland Area Office IHS medical epidemiologist to ensure close collaboration to benefit Area tribes.</a:t>
            </a:r>
          </a:p>
        </p:txBody>
      </p:sp>
      <p:pic>
        <p:nvPicPr>
          <p:cNvPr id="4" name="Picture 3">
            <a:extLst>
              <a:ext uri="{FF2B5EF4-FFF2-40B4-BE49-F238E27FC236}">
                <a16:creationId xmlns:a16="http://schemas.microsoft.com/office/drawing/2014/main" id="{73D46237-0535-480E-8A42-3E78DBB62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29" y="92006"/>
            <a:ext cx="4384541" cy="1237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656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7. Provide Disease Surveillance and Promotion of Public Health</a:t>
            </a:r>
          </a:p>
        </p:txBody>
      </p:sp>
      <p:sp>
        <p:nvSpPr>
          <p:cNvPr id="3" name="Content Placeholder 2"/>
          <p:cNvSpPr>
            <a:spLocks noGrp="1"/>
          </p:cNvSpPr>
          <p:nvPr>
            <p:ph sz="half" idx="1"/>
          </p:nvPr>
        </p:nvSpPr>
        <p:spPr>
          <a:xfrm>
            <a:off x="838200" y="2743199"/>
            <a:ext cx="9772650" cy="3433763"/>
          </a:xfrm>
        </p:spPr>
        <p:txBody>
          <a:bodyPr/>
          <a:lstStyle/>
          <a:p>
            <a:r>
              <a:rPr lang="en-US" dirty="0"/>
              <a:t>Development of a Disease Outbreak Response Protocol</a:t>
            </a:r>
          </a:p>
          <a:p>
            <a:r>
              <a:rPr lang="en-US" dirty="0"/>
              <a:t>Development of a Disease Surveillance Protocol</a:t>
            </a:r>
          </a:p>
          <a:p>
            <a:r>
              <a:rPr lang="en-US" dirty="0"/>
              <a:t>Monitor infectious diseases </a:t>
            </a:r>
          </a:p>
          <a:p>
            <a:pPr lvl="1"/>
            <a:r>
              <a:rPr lang="en-US" dirty="0"/>
              <a:t>Disseminated information regarding </a:t>
            </a:r>
            <a:r>
              <a:rPr lang="en-US" dirty="0" err="1"/>
              <a:t>Zika</a:t>
            </a:r>
            <a:r>
              <a:rPr lang="en-US" dirty="0"/>
              <a:t> and Measles outbreak</a:t>
            </a:r>
          </a:p>
          <a:p>
            <a:r>
              <a:rPr lang="en-US" dirty="0"/>
              <a:t>Emergency Preparedness staff capacity development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605" y="7937"/>
            <a:ext cx="1420789" cy="1538287"/>
          </a:xfrm>
          <a:prstGeom prst="rect">
            <a:avLst/>
          </a:prstGeom>
        </p:spPr>
      </p:pic>
    </p:spTree>
    <p:extLst>
      <p:ext uri="{BB962C8B-B14F-4D97-AF65-F5344CB8AC3E}">
        <p14:creationId xmlns:p14="http://schemas.microsoft.com/office/powerpoint/2010/main" val="184951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7. Provide Disease Surveillance and Promotion of Public </a:t>
            </a:r>
            <a:r>
              <a:rPr lang="en-US" sz="3600" dirty="0" smtClean="0"/>
              <a:t>Health: Opioid Surveillance</a:t>
            </a:r>
            <a:endParaRPr lang="en-US" sz="3600" dirty="0"/>
          </a:p>
        </p:txBody>
      </p:sp>
      <p:sp>
        <p:nvSpPr>
          <p:cNvPr id="3" name="Content Placeholder 2"/>
          <p:cNvSpPr>
            <a:spLocks noGrp="1"/>
          </p:cNvSpPr>
          <p:nvPr>
            <p:ph sz="half" idx="1"/>
          </p:nvPr>
        </p:nvSpPr>
        <p:spPr>
          <a:xfrm>
            <a:off x="838200" y="2743199"/>
            <a:ext cx="10515600" cy="3981451"/>
          </a:xfrm>
        </p:spPr>
        <p:txBody>
          <a:bodyPr>
            <a:normAutofit fontScale="77500" lnSpcReduction="20000"/>
          </a:bodyPr>
          <a:lstStyle/>
          <a:p>
            <a:r>
              <a:rPr lang="en-US" dirty="0"/>
              <a:t>Implement a Tribal Opioid Surveillance Assessment</a:t>
            </a:r>
          </a:p>
          <a:p>
            <a:pPr lvl="1"/>
            <a:r>
              <a:rPr lang="en-US" dirty="0"/>
              <a:t>Assess Tribal-specific capacity and gaps</a:t>
            </a:r>
          </a:p>
          <a:p>
            <a:r>
              <a:rPr lang="en-US" dirty="0"/>
              <a:t>Partner with Tribes and Stakeholders to improve opioid surveillance</a:t>
            </a:r>
          </a:p>
          <a:p>
            <a:pPr lvl="1"/>
            <a:r>
              <a:rPr lang="en-US" dirty="0"/>
              <a:t>Partner with California Department of Public Health to improve AIAN reporting via California Opioid Surveillance Dashboard</a:t>
            </a:r>
          </a:p>
          <a:p>
            <a:r>
              <a:rPr lang="en-US" dirty="0"/>
              <a:t>Address and improve data issues related to racial classification across data systems</a:t>
            </a:r>
          </a:p>
          <a:p>
            <a:pPr lvl="1"/>
            <a:r>
              <a:rPr lang="en-US" dirty="0"/>
              <a:t>Partner with 2 Tribal Health Programs to link AIAN data with death vital statistics to assess racial misclassification</a:t>
            </a:r>
          </a:p>
          <a:p>
            <a:r>
              <a:rPr lang="en-US" dirty="0"/>
              <a:t>Improve non-fatal overdose data collection</a:t>
            </a:r>
          </a:p>
          <a:p>
            <a:pPr lvl="1"/>
            <a:r>
              <a:rPr lang="en-US" dirty="0"/>
              <a:t>Work with 2 Tribal Health Programs and hospitals to assess data issues and improve data sharing</a:t>
            </a:r>
          </a:p>
          <a:p>
            <a:pPr lvl="1"/>
            <a:r>
              <a:rPr lang="en-US" dirty="0"/>
              <a:t>Partner with a Tribe to pilot ODMAP use</a:t>
            </a:r>
          </a:p>
          <a:p>
            <a:r>
              <a:rPr lang="en-US" dirty="0"/>
              <a:t>Improve fatal overdose data collection</a:t>
            </a:r>
          </a:p>
          <a:p>
            <a:pPr lvl="1"/>
            <a:r>
              <a:rPr lang="en-US" dirty="0"/>
              <a:t>Develop partnerships with medical examiners, coroners, funeral directors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605" y="7937"/>
            <a:ext cx="1420789" cy="1538287"/>
          </a:xfrm>
          <a:prstGeom prst="rect">
            <a:avLst/>
          </a:prstGeom>
        </p:spPr>
      </p:pic>
    </p:spTree>
    <p:extLst>
      <p:ext uri="{BB962C8B-B14F-4D97-AF65-F5344CB8AC3E}">
        <p14:creationId xmlns:p14="http://schemas.microsoft.com/office/powerpoint/2010/main" val="316331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08BF-3543-41AE-B07E-2D4858AD610F}"/>
              </a:ext>
            </a:extLst>
          </p:cNvPr>
          <p:cNvSpPr>
            <a:spLocks noGrp="1"/>
          </p:cNvSpPr>
          <p:nvPr>
            <p:ph type="title"/>
          </p:nvPr>
        </p:nvSpPr>
        <p:spPr/>
        <p:txBody>
          <a:bodyPr>
            <a:normAutofit/>
          </a:bodyPr>
          <a:lstStyle/>
          <a:p>
            <a:r>
              <a:rPr lang="en-US" sz="4000" dirty="0"/>
              <a:t>Provide Disease Surveillance and Promotion of Public Health</a:t>
            </a:r>
          </a:p>
        </p:txBody>
      </p:sp>
      <p:sp>
        <p:nvSpPr>
          <p:cNvPr id="3" name="Content Placeholder 2">
            <a:extLst>
              <a:ext uri="{FF2B5EF4-FFF2-40B4-BE49-F238E27FC236}">
                <a16:creationId xmlns:a16="http://schemas.microsoft.com/office/drawing/2014/main" id="{706F4414-EF40-45DD-8377-6B21B9AB8B74}"/>
              </a:ext>
            </a:extLst>
          </p:cNvPr>
          <p:cNvSpPr>
            <a:spLocks noGrp="1"/>
          </p:cNvSpPr>
          <p:nvPr>
            <p:ph sz="half" idx="1"/>
          </p:nvPr>
        </p:nvSpPr>
        <p:spPr>
          <a:xfrm>
            <a:off x="838199" y="2743199"/>
            <a:ext cx="10292255" cy="3433763"/>
          </a:xfrm>
        </p:spPr>
        <p:txBody>
          <a:bodyPr>
            <a:normAutofit lnSpcReduction="10000"/>
          </a:bodyPr>
          <a:lstStyle/>
          <a:p>
            <a:r>
              <a:rPr lang="en-US" dirty="0"/>
              <a:t>NWTEC has provided a Public Health Emergency Preparedness conference, annually over the last 13 years to enhance jurisdictional collaboration during an emergency.</a:t>
            </a:r>
          </a:p>
          <a:p>
            <a:r>
              <a:rPr lang="en-US" dirty="0"/>
              <a:t>NWTEC provides assistance with tasks related to Public Health Accreditation preparation.</a:t>
            </a:r>
          </a:p>
          <a:p>
            <a:pPr lvl="1"/>
            <a:r>
              <a:rPr lang="en-US" dirty="0"/>
              <a:t>Assists with MOU development for medical countermeasures and disease investigation</a:t>
            </a:r>
          </a:p>
          <a:p>
            <a:r>
              <a:rPr lang="en-US" dirty="0"/>
              <a:t>Staff assisted States of Washington and Oregon with recent measles outbreak</a:t>
            </a:r>
          </a:p>
          <a:p>
            <a:endParaRPr lang="en-US" dirty="0"/>
          </a:p>
        </p:txBody>
      </p:sp>
      <p:pic>
        <p:nvPicPr>
          <p:cNvPr id="4" name="Picture 3">
            <a:extLst>
              <a:ext uri="{FF2B5EF4-FFF2-40B4-BE49-F238E27FC236}">
                <a16:creationId xmlns:a16="http://schemas.microsoft.com/office/drawing/2014/main" id="{73D46237-0535-480E-8A42-3E78DBB62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29" y="92006"/>
            <a:ext cx="4384541" cy="1237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4168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a:xfrm>
            <a:off x="838199" y="2743199"/>
            <a:ext cx="10439401" cy="3433763"/>
          </a:xfrm>
        </p:spPr>
        <p:txBody>
          <a:bodyPr>
            <a:normAutofit/>
          </a:bodyPr>
          <a:lstStyle/>
          <a:p>
            <a:pPr marL="0" indent="0">
              <a:lnSpc>
                <a:spcPct val="100000"/>
              </a:lnSpc>
              <a:spcBef>
                <a:spcPts val="0"/>
              </a:spcBef>
              <a:buNone/>
            </a:pPr>
            <a:r>
              <a:rPr lang="en-US" dirty="0"/>
              <a:t>Vanesscia Cresci, MSW, MPA</a:t>
            </a:r>
          </a:p>
          <a:p>
            <a:pPr marL="457200" indent="-457200">
              <a:lnSpc>
                <a:spcPct val="100000"/>
              </a:lnSpc>
              <a:spcBef>
                <a:spcPts val="0"/>
              </a:spcBef>
              <a:buNone/>
            </a:pPr>
            <a:r>
              <a:rPr lang="en-US" dirty="0"/>
              <a:t>Acting Epidemiology Manager, California Tribal Epidemiology Center</a:t>
            </a:r>
          </a:p>
          <a:p>
            <a:pPr marL="0" indent="0">
              <a:lnSpc>
                <a:spcPct val="100000"/>
              </a:lnSpc>
              <a:spcBef>
                <a:spcPts val="0"/>
              </a:spcBef>
              <a:buNone/>
            </a:pPr>
            <a:r>
              <a:rPr lang="en-US" dirty="0"/>
              <a:t>Director, Research &amp; Public Health Department</a:t>
            </a:r>
          </a:p>
          <a:p>
            <a:pPr marL="0" indent="0">
              <a:lnSpc>
                <a:spcPct val="100000"/>
              </a:lnSpc>
              <a:spcBef>
                <a:spcPts val="0"/>
              </a:spcBef>
              <a:buNone/>
            </a:pPr>
            <a:r>
              <a:rPr lang="en-US" dirty="0"/>
              <a:t>California Rural Indian Health Board, Inc.</a:t>
            </a:r>
          </a:p>
          <a:p>
            <a:pPr marL="0" indent="0">
              <a:lnSpc>
                <a:spcPct val="100000"/>
              </a:lnSpc>
              <a:spcBef>
                <a:spcPts val="0"/>
              </a:spcBef>
              <a:buNone/>
            </a:pPr>
            <a:r>
              <a:rPr lang="en-US" dirty="0">
                <a:hlinkClick r:id="rId2"/>
              </a:rPr>
              <a:t>vcresci@crihb.org</a:t>
            </a:r>
            <a:endParaRPr lang="en-US" dirty="0"/>
          </a:p>
          <a:p>
            <a:pPr marL="0" indent="0">
              <a:lnSpc>
                <a:spcPct val="100000"/>
              </a:lnSpc>
              <a:spcBef>
                <a:spcPts val="0"/>
              </a:spcBef>
              <a:buNone/>
            </a:pPr>
            <a:r>
              <a:rPr lang="en-US" dirty="0"/>
              <a:t>(916) 929-9761 x1500</a:t>
            </a:r>
          </a:p>
          <a:p>
            <a:pPr marL="0" indent="0">
              <a:lnSpc>
                <a:spcPct val="100000"/>
              </a:lnSpc>
              <a:spcBef>
                <a:spcPts val="0"/>
              </a:spcBef>
              <a:buNone/>
            </a:pPr>
            <a:r>
              <a:rPr lang="en-US" dirty="0">
                <a:hlinkClick r:id="rId3"/>
              </a:rPr>
              <a:t>http://www.crihb.org/ctec</a:t>
            </a:r>
            <a:r>
              <a:rPr lang="en-US" dirty="0"/>
              <a:t> </a:t>
            </a:r>
          </a:p>
          <a:p>
            <a:pPr marL="0" indent="0">
              <a:lnSpc>
                <a:spcPct val="100000"/>
              </a:lnSpc>
              <a:spcBef>
                <a:spcPts val="0"/>
              </a:spcBef>
              <a:buNone/>
            </a:pPr>
            <a:endParaRPr lang="en-US" dirty="0"/>
          </a:p>
          <a:p>
            <a:pPr marL="0" indent="0">
              <a:lnSpc>
                <a:spcPct val="100000"/>
              </a:lnSpc>
              <a:spcBef>
                <a:spcPts val="0"/>
              </a:spcBef>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5280" y="5065712"/>
            <a:ext cx="1420789" cy="1538287"/>
          </a:xfrm>
          <a:prstGeom prst="rect">
            <a:avLst/>
          </a:prstGeom>
        </p:spPr>
      </p:pic>
    </p:spTree>
    <p:extLst>
      <p:ext uri="{BB962C8B-B14F-4D97-AF65-F5344CB8AC3E}">
        <p14:creationId xmlns:p14="http://schemas.microsoft.com/office/powerpoint/2010/main" val="11974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5605-36CE-49DD-B2D9-2EFB1BE01D0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1A54115-403C-4101-83EE-615EBF20E0B7}"/>
              </a:ext>
            </a:extLst>
          </p:cNvPr>
          <p:cNvSpPr>
            <a:spLocks noGrp="1"/>
          </p:cNvSpPr>
          <p:nvPr>
            <p:ph sz="half" idx="1"/>
          </p:nvPr>
        </p:nvSpPr>
        <p:spPr>
          <a:xfrm>
            <a:off x="834272" y="2696065"/>
            <a:ext cx="10515600" cy="3433763"/>
          </a:xfrm>
        </p:spPr>
        <p:txBody>
          <a:bodyPr/>
          <a:lstStyle/>
          <a:p>
            <a:pPr marL="0" indent="0">
              <a:buNone/>
            </a:pPr>
            <a:r>
              <a:rPr lang="en-US" dirty="0"/>
              <a:t>Victoria Warren-Mears, PhD, RDN, FAND</a:t>
            </a:r>
          </a:p>
          <a:p>
            <a:pPr marL="0" indent="0">
              <a:buNone/>
            </a:pPr>
            <a:r>
              <a:rPr lang="en-US" dirty="0"/>
              <a:t>Director, Northwest Tribal Epidemiology Center</a:t>
            </a:r>
          </a:p>
          <a:p>
            <a:pPr marL="0" indent="0">
              <a:buNone/>
            </a:pPr>
            <a:r>
              <a:rPr lang="en-US" dirty="0"/>
              <a:t>Northwest Portland Area Indian Health Board</a:t>
            </a:r>
          </a:p>
          <a:p>
            <a:pPr marL="0" indent="0">
              <a:buNone/>
            </a:pPr>
            <a:r>
              <a:rPr lang="en-US" dirty="0">
                <a:hlinkClick r:id="rId2"/>
              </a:rPr>
              <a:t>vwarrenmears@npaihb.org</a:t>
            </a:r>
            <a:endParaRPr lang="en-US" dirty="0"/>
          </a:p>
          <a:p>
            <a:pPr marL="0" indent="0">
              <a:buNone/>
            </a:pPr>
            <a:r>
              <a:rPr lang="en-US" dirty="0"/>
              <a:t>(503)416-3283 or (503)998-6063</a:t>
            </a:r>
          </a:p>
          <a:p>
            <a:pPr marL="0" indent="0">
              <a:buNone/>
            </a:pPr>
            <a:r>
              <a:rPr lang="en-US" dirty="0">
                <a:hlinkClick r:id="rId3"/>
              </a:rPr>
              <a:t>http://www.npaihb.org/epicenter/</a:t>
            </a: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73D46237-0535-480E-8A42-3E78DBB62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861" y="4892606"/>
            <a:ext cx="4384541" cy="1237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730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564254" y="231820"/>
            <a:ext cx="9386594" cy="6587653"/>
          </a:xfrm>
          <a:prstGeom prst="rect">
            <a:avLst/>
          </a:prstGeom>
        </p:spPr>
      </p:pic>
      <p:sp>
        <p:nvSpPr>
          <p:cNvPr id="2" name="5-Point Star 1"/>
          <p:cNvSpPr/>
          <p:nvPr/>
        </p:nvSpPr>
        <p:spPr>
          <a:xfrm>
            <a:off x="2756078" y="2459865"/>
            <a:ext cx="218941" cy="2446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2962140" y="1101143"/>
            <a:ext cx="218941" cy="2446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2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TECs as Public Health Authorities</a:t>
            </a:r>
          </a:p>
        </p:txBody>
      </p:sp>
      <p:sp>
        <p:nvSpPr>
          <p:cNvPr id="3" name="Content Placeholder 2"/>
          <p:cNvSpPr>
            <a:spLocks noGrp="1"/>
          </p:cNvSpPr>
          <p:nvPr>
            <p:ph sz="half" idx="1"/>
          </p:nvPr>
        </p:nvSpPr>
        <p:spPr>
          <a:xfrm>
            <a:off x="838200" y="2347275"/>
            <a:ext cx="10515600" cy="4332926"/>
          </a:xfrm>
        </p:spPr>
        <p:txBody>
          <a:bodyPr>
            <a:normAutofit fontScale="92500" lnSpcReduction="20000"/>
          </a:bodyPr>
          <a:lstStyle/>
          <a:p>
            <a:r>
              <a:rPr lang="en-US" dirty="0"/>
              <a:t>Established through permanent reauthorization of the Indian Health Care Improvement Act (IHCIA) as part of the Patient Protection and Affordable Care Act (2010)</a:t>
            </a:r>
          </a:p>
          <a:p>
            <a:pPr marL="0" indent="0">
              <a:buNone/>
            </a:pPr>
            <a:endParaRPr lang="en-US" dirty="0"/>
          </a:p>
          <a:p>
            <a:pPr marL="0" indent="0">
              <a:buNone/>
            </a:pPr>
            <a:endParaRPr lang="en-US" dirty="0"/>
          </a:p>
          <a:p>
            <a:pPr marL="0" indent="0">
              <a:buNone/>
            </a:pPr>
            <a:endParaRPr lang="en-US" dirty="0"/>
          </a:p>
          <a:p>
            <a:r>
              <a:rPr lang="en-US" dirty="0"/>
              <a:t>Health and Human Services (HHS) directive gives TECs access to HHS data systems and protected health information</a:t>
            </a:r>
          </a:p>
          <a:p>
            <a:r>
              <a:rPr lang="en-US" dirty="0"/>
              <a:t>Centers for Disease Control and Prevention must provide TECs technical assistance</a:t>
            </a:r>
          </a:p>
          <a:p>
            <a:r>
              <a:rPr lang="en-US" dirty="0"/>
              <a:t>Each Indian Health Service (IHS) Area must have TEC access</a:t>
            </a:r>
          </a:p>
        </p:txBody>
      </p:sp>
      <p:sp>
        <p:nvSpPr>
          <p:cNvPr id="4" name="Content Placeholder 2">
            <a:extLst>
              <a:ext uri="{FF2B5EF4-FFF2-40B4-BE49-F238E27FC236}">
                <a16:creationId xmlns:a16="http://schemas.microsoft.com/office/drawing/2014/main" id="{3023A5DD-9B28-40C4-A544-1F80C9AC87EC}"/>
              </a:ext>
            </a:extLst>
          </p:cNvPr>
          <p:cNvSpPr txBox="1">
            <a:spLocks/>
          </p:cNvSpPr>
          <p:nvPr/>
        </p:nvSpPr>
        <p:spPr>
          <a:xfrm>
            <a:off x="2240793" y="3320656"/>
            <a:ext cx="8267737" cy="1134164"/>
          </a:xfrm>
          <a:prstGeom prst="rect">
            <a:avLst/>
          </a:prstGeom>
          <a:effectLst>
            <a:outerShdw blurRad="50800" dir="14400000">
              <a:srgbClr val="000000">
                <a:alpha val="40000"/>
              </a:srgbClr>
            </a:outerShdw>
          </a:effectLst>
        </p:spPr>
        <p:txBody>
          <a:bodyPr vert="horz" lIns="91440" tIns="45720" rIns="91440" bIns="45720" rtlCol="0" anchor="ctr">
            <a:normAutofit fontScale="850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400" i="1" dirty="0"/>
              <a:t>The Secretary “shall grant to each epidemiology center… access to use of the data, data sets, monitoring systems, delivery systems, and other protected health information in the possession of the Secretary.”</a:t>
            </a:r>
          </a:p>
          <a:p>
            <a:pPr marL="0" indent="0">
              <a:buNone/>
            </a:pPr>
            <a:r>
              <a:rPr lang="en-US" dirty="0"/>
              <a:t>	25 U.S.C.A. § 1621m(c)</a:t>
            </a:r>
          </a:p>
        </p:txBody>
      </p:sp>
    </p:spTree>
    <p:extLst>
      <p:ext uri="{BB962C8B-B14F-4D97-AF65-F5344CB8AC3E}">
        <p14:creationId xmlns:p14="http://schemas.microsoft.com/office/powerpoint/2010/main" val="34324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Tribal Epidemiology Center</a:t>
            </a:r>
          </a:p>
        </p:txBody>
      </p:sp>
      <p:sp>
        <p:nvSpPr>
          <p:cNvPr id="3" name="Content Placeholder 2"/>
          <p:cNvSpPr>
            <a:spLocks noGrp="1"/>
          </p:cNvSpPr>
          <p:nvPr>
            <p:ph sz="half" idx="1"/>
          </p:nvPr>
        </p:nvSpPr>
        <p:spPr>
          <a:xfrm>
            <a:off x="838200" y="2743199"/>
            <a:ext cx="11123428" cy="3433763"/>
          </a:xfrm>
        </p:spPr>
        <p:txBody>
          <a:bodyPr/>
          <a:lstStyle/>
          <a:p>
            <a:r>
              <a:rPr lang="en-US" dirty="0"/>
              <a:t>Formed in 2005</a:t>
            </a:r>
          </a:p>
          <a:p>
            <a:r>
              <a:rPr lang="en-US" dirty="0"/>
              <a:t>Housed within the California Rural Indian Health Board’s Research and Public Health Department</a:t>
            </a:r>
          </a:p>
          <a:p>
            <a:r>
              <a:rPr lang="en-US" dirty="0"/>
              <a:t>Guided by an Advisory Council, but reports to CRIHB Board of Directors</a:t>
            </a:r>
          </a:p>
          <a:p>
            <a:r>
              <a:rPr lang="en-US" dirty="0"/>
              <a:t>Staff by 6 Epidemiologists, 4 Program Evaluators, 2 Project Coordinators, 1 Research Associate, and 1 Outreach Coordinator</a:t>
            </a:r>
          </a:p>
        </p:txBody>
      </p:sp>
    </p:spTree>
    <p:extLst>
      <p:ext uri="{BB962C8B-B14F-4D97-AF65-F5344CB8AC3E}">
        <p14:creationId xmlns:p14="http://schemas.microsoft.com/office/powerpoint/2010/main" val="392920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3CBC-66D6-40B6-B96A-6A29707BC57C}"/>
              </a:ext>
            </a:extLst>
          </p:cNvPr>
          <p:cNvSpPr>
            <a:spLocks noGrp="1"/>
          </p:cNvSpPr>
          <p:nvPr>
            <p:ph type="title"/>
          </p:nvPr>
        </p:nvSpPr>
        <p:spPr/>
        <p:txBody>
          <a:bodyPr/>
          <a:lstStyle/>
          <a:p>
            <a:r>
              <a:rPr lang="en-US" dirty="0"/>
              <a:t>Northwest Tribal Epidemiology Center</a:t>
            </a:r>
          </a:p>
        </p:txBody>
      </p:sp>
      <p:sp>
        <p:nvSpPr>
          <p:cNvPr id="3" name="Content Placeholder 2">
            <a:extLst>
              <a:ext uri="{FF2B5EF4-FFF2-40B4-BE49-F238E27FC236}">
                <a16:creationId xmlns:a16="http://schemas.microsoft.com/office/drawing/2014/main" id="{3B257E79-7320-4AD6-8D94-8F557D71E9AA}"/>
              </a:ext>
            </a:extLst>
          </p:cNvPr>
          <p:cNvSpPr>
            <a:spLocks noGrp="1"/>
          </p:cNvSpPr>
          <p:nvPr>
            <p:ph sz="half" idx="1"/>
          </p:nvPr>
        </p:nvSpPr>
        <p:spPr>
          <a:xfrm>
            <a:off x="838199" y="2743199"/>
            <a:ext cx="10125173" cy="3433763"/>
          </a:xfrm>
        </p:spPr>
        <p:txBody>
          <a:bodyPr>
            <a:normAutofit lnSpcReduction="10000"/>
          </a:bodyPr>
          <a:lstStyle/>
          <a:p>
            <a:r>
              <a:rPr lang="en-US" dirty="0"/>
              <a:t>Formed in1996</a:t>
            </a:r>
          </a:p>
          <a:p>
            <a:pPr lvl="1"/>
            <a:r>
              <a:rPr lang="en-US" dirty="0"/>
              <a:t>Tribal leaders had approved the concept and function of a tribal research and epidemiology center prior to this time.</a:t>
            </a:r>
          </a:p>
          <a:p>
            <a:r>
              <a:rPr lang="en-US" dirty="0"/>
              <a:t>Housed within the Northwest Portland Area Indian Health Board</a:t>
            </a:r>
          </a:p>
          <a:p>
            <a:r>
              <a:rPr lang="en-US" dirty="0"/>
              <a:t>Guided by the Public Health Committee of the NPAIHB, and report to the NPAIHB Board</a:t>
            </a:r>
          </a:p>
          <a:p>
            <a:r>
              <a:rPr lang="en-US" dirty="0"/>
              <a:t>Functions as a departmental designation with oversight of over 30 employees</a:t>
            </a:r>
          </a:p>
        </p:txBody>
      </p:sp>
    </p:spTree>
    <p:extLst>
      <p:ext uri="{BB962C8B-B14F-4D97-AF65-F5344CB8AC3E}">
        <p14:creationId xmlns:p14="http://schemas.microsoft.com/office/powerpoint/2010/main" val="359170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Core Functions</a:t>
            </a:r>
          </a:p>
        </p:txBody>
      </p:sp>
      <p:sp>
        <p:nvSpPr>
          <p:cNvPr id="3" name="Content Placeholder 2"/>
          <p:cNvSpPr>
            <a:spLocks noGrp="1"/>
          </p:cNvSpPr>
          <p:nvPr>
            <p:ph sz="half" idx="1"/>
          </p:nvPr>
        </p:nvSpPr>
        <p:spPr>
          <a:xfrm>
            <a:off x="838201" y="2743199"/>
            <a:ext cx="7718658" cy="4023361"/>
          </a:xfrm>
        </p:spPr>
        <p:txBody>
          <a:bodyPr>
            <a:normAutofit fontScale="92500" lnSpcReduction="10000"/>
          </a:bodyPr>
          <a:lstStyle/>
          <a:p>
            <a:r>
              <a:rPr lang="en-US" dirty="0"/>
              <a:t>Collect data</a:t>
            </a:r>
          </a:p>
          <a:p>
            <a:r>
              <a:rPr lang="en-US" dirty="0"/>
              <a:t>Evaluate data and programs</a:t>
            </a:r>
          </a:p>
          <a:p>
            <a:r>
              <a:rPr lang="en-US" dirty="0"/>
              <a:t>Identify health priorities with Tribes</a:t>
            </a:r>
          </a:p>
          <a:p>
            <a:r>
              <a:rPr lang="en-US" dirty="0"/>
              <a:t>Make recommendations for health service needs</a:t>
            </a:r>
          </a:p>
          <a:p>
            <a:r>
              <a:rPr lang="en-US" dirty="0"/>
              <a:t>Make recommendations for improving health care delivery systems</a:t>
            </a:r>
          </a:p>
          <a:p>
            <a:r>
              <a:rPr lang="en-US" dirty="0"/>
              <a:t>Provide epidemiologic technical assistance to Tribes and Tribal organizations</a:t>
            </a:r>
          </a:p>
          <a:p>
            <a:r>
              <a:rPr lang="en-US" dirty="0"/>
              <a:t>Provide disease surveillance to Tribes</a:t>
            </a:r>
          </a:p>
        </p:txBody>
      </p:sp>
      <p:graphicFrame>
        <p:nvGraphicFramePr>
          <p:cNvPr id="7" name="Content Placeholder 7"/>
          <p:cNvGraphicFramePr>
            <a:graphicFrameLocks/>
          </p:cNvGraphicFramePr>
          <p:nvPr>
            <p:extLst>
              <p:ext uri="{D42A27DB-BD31-4B8C-83A1-F6EECF244321}">
                <p14:modId xmlns:p14="http://schemas.microsoft.com/office/powerpoint/2010/main" val="157590483"/>
              </p:ext>
            </p:extLst>
          </p:nvPr>
        </p:nvGraphicFramePr>
        <p:xfrm>
          <a:off x="5897179" y="-23812"/>
          <a:ext cx="7591425"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03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4A5581-7D2C-437A-9980-ACC432BB5C66}"/>
              </a:ext>
            </a:extLst>
          </p:cNvPr>
          <p:cNvGraphicFramePr>
            <a:graphicFrameLocks noGrp="1"/>
          </p:cNvGraphicFramePr>
          <p:nvPr>
            <p:ph sz="half" idx="1"/>
            <p:extLst>
              <p:ext uri="{D42A27DB-BD31-4B8C-83A1-F6EECF244321}">
                <p14:modId xmlns:p14="http://schemas.microsoft.com/office/powerpoint/2010/main" val="4161726928"/>
              </p:ext>
            </p:extLst>
          </p:nvPr>
        </p:nvGraphicFramePr>
        <p:xfrm>
          <a:off x="838200" y="1866508"/>
          <a:ext cx="10643646" cy="482092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3547882">
                  <a:extLst>
                    <a:ext uri="{9D8B030D-6E8A-4147-A177-3AD203B41FA5}">
                      <a16:colId xmlns:a16="http://schemas.microsoft.com/office/drawing/2014/main" val="1131105323"/>
                    </a:ext>
                  </a:extLst>
                </a:gridCol>
                <a:gridCol w="3547882">
                  <a:extLst>
                    <a:ext uri="{9D8B030D-6E8A-4147-A177-3AD203B41FA5}">
                      <a16:colId xmlns:a16="http://schemas.microsoft.com/office/drawing/2014/main" val="1300587473"/>
                    </a:ext>
                  </a:extLst>
                </a:gridCol>
                <a:gridCol w="3547882">
                  <a:extLst>
                    <a:ext uri="{9D8B030D-6E8A-4147-A177-3AD203B41FA5}">
                      <a16:colId xmlns:a16="http://schemas.microsoft.com/office/drawing/2014/main" val="2468488250"/>
                    </a:ext>
                  </a:extLst>
                </a:gridCol>
              </a:tblGrid>
              <a:tr h="370840">
                <a:tc>
                  <a:txBody>
                    <a:bodyPr/>
                    <a:lstStyle/>
                    <a:p>
                      <a:r>
                        <a:rPr lang="en-US" dirty="0"/>
                        <a:t>Project Focus</a:t>
                      </a:r>
                    </a:p>
                  </a:txBody>
                  <a:tcPr/>
                </a:tc>
                <a:tc>
                  <a:txBody>
                    <a:bodyPr/>
                    <a:lstStyle/>
                    <a:p>
                      <a:pPr algn="ctr"/>
                      <a:r>
                        <a:rPr lang="en-US" dirty="0"/>
                        <a:t>California TEC</a:t>
                      </a:r>
                    </a:p>
                  </a:txBody>
                  <a:tcPr/>
                </a:tc>
                <a:tc>
                  <a:txBody>
                    <a:bodyPr/>
                    <a:lstStyle/>
                    <a:p>
                      <a:pPr algn="ctr"/>
                      <a:r>
                        <a:rPr lang="en-US" dirty="0"/>
                        <a:t>Northwest TEC</a:t>
                      </a:r>
                    </a:p>
                  </a:txBody>
                  <a:tcPr/>
                </a:tc>
                <a:extLst>
                  <a:ext uri="{0D108BD9-81ED-4DB2-BD59-A6C34878D82A}">
                    <a16:rowId xmlns:a16="http://schemas.microsoft.com/office/drawing/2014/main" val="1050809214"/>
                  </a:ext>
                </a:extLst>
              </a:tr>
              <a:tr h="370840">
                <a:tc>
                  <a:txBody>
                    <a:bodyPr/>
                    <a:lstStyle/>
                    <a:p>
                      <a:r>
                        <a:rPr lang="en-US" dirty="0"/>
                        <a:t>Technical Assistance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139068329"/>
                  </a:ext>
                </a:extLst>
              </a:tr>
              <a:tr h="370840">
                <a:tc>
                  <a:txBody>
                    <a:bodyPr/>
                    <a:lstStyle/>
                    <a:p>
                      <a:r>
                        <a:rPr lang="en-US" dirty="0"/>
                        <a:t>Workforce Development</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346084427"/>
                  </a:ext>
                </a:extLst>
              </a:tr>
              <a:tr h="370840">
                <a:tc>
                  <a:txBody>
                    <a:bodyPr/>
                    <a:lstStyle/>
                    <a:p>
                      <a:r>
                        <a:rPr lang="en-US" dirty="0"/>
                        <a:t>Trainings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162049348"/>
                  </a:ext>
                </a:extLst>
              </a:tr>
              <a:tr h="370840">
                <a:tc>
                  <a:txBody>
                    <a:bodyPr/>
                    <a:lstStyle/>
                    <a:p>
                      <a:r>
                        <a:rPr lang="en-US" dirty="0"/>
                        <a:t>Data Access and Analysis</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838584630"/>
                  </a:ext>
                </a:extLst>
              </a:tr>
              <a:tr h="370840">
                <a:tc>
                  <a:txBody>
                    <a:bodyPr/>
                    <a:lstStyle/>
                    <a:p>
                      <a:r>
                        <a:rPr lang="en-US" dirty="0"/>
                        <a:t>Grant Writing Training/Support</a:t>
                      </a:r>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9034181"/>
                  </a:ext>
                </a:extLst>
              </a:tr>
              <a:tr h="370840">
                <a:tc>
                  <a:txBody>
                    <a:bodyPr/>
                    <a:lstStyle/>
                    <a:p>
                      <a:r>
                        <a:rPr lang="en-US" dirty="0"/>
                        <a:t>Publications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622215475"/>
                  </a:ext>
                </a:extLst>
              </a:tr>
              <a:tr h="370840">
                <a:tc>
                  <a:txBody>
                    <a:bodyPr/>
                    <a:lstStyle/>
                    <a:p>
                      <a:r>
                        <a:rPr lang="en-US" dirty="0"/>
                        <a:t>Partnerships</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109876378"/>
                  </a:ext>
                </a:extLst>
              </a:tr>
              <a:tr h="370840">
                <a:tc>
                  <a:txBody>
                    <a:bodyPr/>
                    <a:lstStyle/>
                    <a:p>
                      <a:r>
                        <a:rPr lang="en-US" dirty="0"/>
                        <a:t>Community Health Assessments</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618296334"/>
                  </a:ext>
                </a:extLst>
              </a:tr>
              <a:tr h="370840">
                <a:tc>
                  <a:txBody>
                    <a:bodyPr/>
                    <a:lstStyle/>
                    <a:p>
                      <a:r>
                        <a:rPr lang="en-US" dirty="0"/>
                        <a:t>Communities of Practice</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873715072"/>
                  </a:ext>
                </a:extLst>
              </a:tr>
              <a:tr h="370840">
                <a:tc>
                  <a:txBody>
                    <a:bodyPr/>
                    <a:lstStyle/>
                    <a:p>
                      <a:r>
                        <a:rPr lang="en-US" dirty="0"/>
                        <a:t>Data Management Systems</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479423986"/>
                  </a:ext>
                </a:extLst>
              </a:tr>
              <a:tr h="370840">
                <a:tc>
                  <a:txBody>
                    <a:bodyPr/>
                    <a:lstStyle/>
                    <a:p>
                      <a:r>
                        <a:rPr lang="en-US" dirty="0" err="1"/>
                        <a:t>Subawardee</a:t>
                      </a:r>
                      <a:r>
                        <a:rPr lang="en-US" dirty="0"/>
                        <a:t> Projects</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682522157"/>
                  </a:ext>
                </a:extLst>
              </a:tr>
              <a:tr h="370840">
                <a:tc>
                  <a:txBody>
                    <a:bodyPr/>
                    <a:lstStyle/>
                    <a:p>
                      <a:r>
                        <a:rPr lang="en-US" dirty="0"/>
                        <a:t>Public Health Priority Settings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600092032"/>
                  </a:ext>
                </a:extLst>
              </a:tr>
            </a:tbl>
          </a:graphicData>
        </a:graphic>
      </p:graphicFrame>
      <p:sp>
        <p:nvSpPr>
          <p:cNvPr id="5" name="Star: 5 Points 4">
            <a:extLst>
              <a:ext uri="{FF2B5EF4-FFF2-40B4-BE49-F238E27FC236}">
                <a16:creationId xmlns:a16="http://schemas.microsoft.com/office/drawing/2014/main" id="{E097A30B-42F3-46BE-9B44-05B81A977C3E}"/>
              </a:ext>
            </a:extLst>
          </p:cNvPr>
          <p:cNvSpPr/>
          <p:nvPr/>
        </p:nvSpPr>
        <p:spPr>
          <a:xfrm>
            <a:off x="5982878" y="2328420"/>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06ED502D-0CC5-45D0-A1DA-9CFFE653CDB0}"/>
              </a:ext>
            </a:extLst>
          </p:cNvPr>
          <p:cNvSpPr/>
          <p:nvPr/>
        </p:nvSpPr>
        <p:spPr>
          <a:xfrm>
            <a:off x="9632622" y="2328420"/>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E614D555-4738-4D1F-AAA1-6E39A39A3E75}"/>
              </a:ext>
            </a:extLst>
          </p:cNvPr>
          <p:cNvSpPr/>
          <p:nvPr/>
        </p:nvSpPr>
        <p:spPr>
          <a:xfrm>
            <a:off x="5982877" y="2705493"/>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D1582192-9DC7-4977-B962-C45D0BE0EA9E}"/>
              </a:ext>
            </a:extLst>
          </p:cNvPr>
          <p:cNvSpPr/>
          <p:nvPr/>
        </p:nvSpPr>
        <p:spPr>
          <a:xfrm>
            <a:off x="9632621" y="2705492"/>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32E30098-CFA3-4460-8A15-8F74C97705DD}"/>
              </a:ext>
            </a:extLst>
          </p:cNvPr>
          <p:cNvSpPr/>
          <p:nvPr/>
        </p:nvSpPr>
        <p:spPr>
          <a:xfrm>
            <a:off x="9632621" y="3074707"/>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29054A18-043E-483C-B053-B4C03E100B78}"/>
              </a:ext>
            </a:extLst>
          </p:cNvPr>
          <p:cNvSpPr/>
          <p:nvPr/>
        </p:nvSpPr>
        <p:spPr>
          <a:xfrm>
            <a:off x="5982877" y="3429000"/>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0B9760A6-2644-4387-A43B-1353429E2DBC}"/>
              </a:ext>
            </a:extLst>
          </p:cNvPr>
          <p:cNvSpPr/>
          <p:nvPr/>
        </p:nvSpPr>
        <p:spPr>
          <a:xfrm>
            <a:off x="9632620" y="3428212"/>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2B8EC149-8758-4B64-AED5-0C2F8FD7563E}"/>
              </a:ext>
            </a:extLst>
          </p:cNvPr>
          <p:cNvSpPr/>
          <p:nvPr/>
        </p:nvSpPr>
        <p:spPr>
          <a:xfrm>
            <a:off x="5989159" y="3054287"/>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F0729263-7BD9-41BB-9131-3E05BD0A9A2C}"/>
              </a:ext>
            </a:extLst>
          </p:cNvPr>
          <p:cNvSpPr/>
          <p:nvPr/>
        </p:nvSpPr>
        <p:spPr>
          <a:xfrm>
            <a:off x="5982877" y="3813140"/>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F9D2F4F3-DABB-4D8E-B9A5-16D6C845CB96}"/>
              </a:ext>
            </a:extLst>
          </p:cNvPr>
          <p:cNvSpPr/>
          <p:nvPr/>
        </p:nvSpPr>
        <p:spPr>
          <a:xfrm>
            <a:off x="9632620" y="3813139"/>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60652F60-0F2B-413E-B421-06C57D1625FB}"/>
              </a:ext>
            </a:extLst>
          </p:cNvPr>
          <p:cNvSpPr/>
          <p:nvPr/>
        </p:nvSpPr>
        <p:spPr>
          <a:xfrm>
            <a:off x="9632619" y="4198066"/>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A37389D5-4E50-4CCB-9DB9-81569876BCA1}"/>
              </a:ext>
            </a:extLst>
          </p:cNvPr>
          <p:cNvSpPr/>
          <p:nvPr/>
        </p:nvSpPr>
        <p:spPr>
          <a:xfrm>
            <a:off x="9632619" y="4586481"/>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1D7BAB59-BCDB-47C6-B2DC-829E46005F90}"/>
              </a:ext>
            </a:extLst>
          </p:cNvPr>
          <p:cNvSpPr/>
          <p:nvPr/>
        </p:nvSpPr>
        <p:spPr>
          <a:xfrm>
            <a:off x="5982877" y="4585695"/>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A1BAC4B1-82F5-49BA-AC59-85B148D4CCF3}"/>
              </a:ext>
            </a:extLst>
          </p:cNvPr>
          <p:cNvSpPr/>
          <p:nvPr/>
        </p:nvSpPr>
        <p:spPr>
          <a:xfrm>
            <a:off x="9632619" y="4906206"/>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E0A99F6B-9A88-4894-9799-03583E2C38AD}"/>
              </a:ext>
            </a:extLst>
          </p:cNvPr>
          <p:cNvSpPr/>
          <p:nvPr/>
        </p:nvSpPr>
        <p:spPr>
          <a:xfrm>
            <a:off x="5982877" y="4906207"/>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6263A4CE-6F62-43DD-BC25-CE5733142CC9}"/>
              </a:ext>
            </a:extLst>
          </p:cNvPr>
          <p:cNvSpPr/>
          <p:nvPr/>
        </p:nvSpPr>
        <p:spPr>
          <a:xfrm>
            <a:off x="9632618" y="5297858"/>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196FF14C-8E9F-4591-B900-E18A98548E85}"/>
              </a:ext>
            </a:extLst>
          </p:cNvPr>
          <p:cNvSpPr/>
          <p:nvPr/>
        </p:nvSpPr>
        <p:spPr>
          <a:xfrm>
            <a:off x="9632617" y="5645149"/>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2F9DA96E-A70D-41D7-8939-D64E9DC984F4}"/>
              </a:ext>
            </a:extLst>
          </p:cNvPr>
          <p:cNvSpPr/>
          <p:nvPr/>
        </p:nvSpPr>
        <p:spPr>
          <a:xfrm>
            <a:off x="9632617" y="6034788"/>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A1715584-DF26-428C-9E6F-DD97D579F5B8}"/>
              </a:ext>
            </a:extLst>
          </p:cNvPr>
          <p:cNvSpPr/>
          <p:nvPr/>
        </p:nvSpPr>
        <p:spPr>
          <a:xfrm>
            <a:off x="5982877" y="6036296"/>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959CAB30-BE94-4ECA-9DB2-2C480E93DC74}"/>
              </a:ext>
            </a:extLst>
          </p:cNvPr>
          <p:cNvSpPr/>
          <p:nvPr/>
        </p:nvSpPr>
        <p:spPr>
          <a:xfrm>
            <a:off x="9632617" y="6367869"/>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4B8D3711-A336-45E4-B64D-CCF1FE8AB7F5}"/>
              </a:ext>
            </a:extLst>
          </p:cNvPr>
          <p:cNvSpPr/>
          <p:nvPr/>
        </p:nvSpPr>
        <p:spPr>
          <a:xfrm>
            <a:off x="5982877" y="6366234"/>
            <a:ext cx="226243" cy="169683"/>
          </a:xfrm>
          <a:prstGeom prst="star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txBox="1">
            <a:spLocks/>
          </p:cNvSpPr>
          <p:nvPr/>
        </p:nvSpPr>
        <p:spPr>
          <a:xfrm>
            <a:off x="838200" y="1165226"/>
            <a:ext cx="10515600" cy="768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dirty="0" smtClean="0"/>
              <a:t>Mutual Areas of Focus</a:t>
            </a:r>
            <a:endParaRPr lang="en-US" dirty="0"/>
          </a:p>
        </p:txBody>
      </p:sp>
    </p:spTree>
    <p:extLst>
      <p:ext uri="{BB962C8B-B14F-4D97-AF65-F5344CB8AC3E}">
        <p14:creationId xmlns:p14="http://schemas.microsoft.com/office/powerpoint/2010/main" val="200270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Collect Data</a:t>
            </a:r>
          </a:p>
        </p:txBody>
      </p:sp>
      <p:sp>
        <p:nvSpPr>
          <p:cNvPr id="3" name="Content Placeholder 2"/>
          <p:cNvSpPr>
            <a:spLocks noGrp="1"/>
          </p:cNvSpPr>
          <p:nvPr>
            <p:ph sz="half" idx="1"/>
          </p:nvPr>
        </p:nvSpPr>
        <p:spPr>
          <a:xfrm>
            <a:off x="838200" y="2743199"/>
            <a:ext cx="7734300" cy="4000501"/>
          </a:xfrm>
        </p:spPr>
        <p:txBody>
          <a:bodyPr>
            <a:normAutofit/>
          </a:bodyPr>
          <a:lstStyle/>
          <a:p>
            <a:r>
              <a:rPr lang="en-US" dirty="0"/>
              <a:t>Tribal Behavioral Risk Factor Survey (adult and youth)</a:t>
            </a:r>
          </a:p>
          <a:p>
            <a:r>
              <a:rPr lang="en-US" dirty="0"/>
              <a:t>Community Health Assessments</a:t>
            </a:r>
          </a:p>
          <a:p>
            <a:r>
              <a:rPr lang="en-US" dirty="0"/>
              <a:t>California Health Interview Survey:  AIAN oversample</a:t>
            </a:r>
          </a:p>
          <a:p>
            <a:r>
              <a:rPr lang="en-US" dirty="0"/>
              <a:t>Health Priorities Survey</a:t>
            </a:r>
          </a:p>
          <a:p>
            <a:r>
              <a:rPr lang="en-US" dirty="0"/>
              <a:t>Oral Health Needs Assessment</a:t>
            </a:r>
          </a:p>
          <a:p>
            <a:r>
              <a:rPr lang="en-US" dirty="0"/>
              <a:t>California Tribal Opioid Strategic Plan</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53575" y="141287"/>
            <a:ext cx="2393156" cy="319087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717" y="3151187"/>
            <a:ext cx="2562225" cy="34163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5605" y="7937"/>
            <a:ext cx="1420789" cy="1538287"/>
          </a:xfrm>
          <a:prstGeom prst="rect">
            <a:avLst/>
          </a:prstGeom>
        </p:spPr>
      </p:pic>
    </p:spTree>
    <p:extLst>
      <p:ext uri="{BB962C8B-B14F-4D97-AF65-F5344CB8AC3E}">
        <p14:creationId xmlns:p14="http://schemas.microsoft.com/office/powerpoint/2010/main" val="4053979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1303</Words>
  <Application>Microsoft Office PowerPoint</Application>
  <PresentationFormat>Widescreen</PresentationFormat>
  <Paragraphs>189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Gill Sans MT</vt:lpstr>
      <vt:lpstr>Wingdings 2</vt:lpstr>
      <vt:lpstr>Office Theme</vt:lpstr>
      <vt:lpstr>California and Northwest Tribal Epidemiology Center Overview</vt:lpstr>
      <vt:lpstr>Tribal Epidemiology Centers (TEC)</vt:lpstr>
      <vt:lpstr>PowerPoint Presentation</vt:lpstr>
      <vt:lpstr>TECs as Public Health Authorities</vt:lpstr>
      <vt:lpstr>California Tribal Epidemiology Center</vt:lpstr>
      <vt:lpstr>Northwest Tribal Epidemiology Center</vt:lpstr>
      <vt:lpstr>7 Core Functions</vt:lpstr>
      <vt:lpstr>PowerPoint Presentation</vt:lpstr>
      <vt:lpstr>1. Collect Data</vt:lpstr>
      <vt:lpstr>Collect Data</vt:lpstr>
      <vt:lpstr>2.  Evaluate Data and Programs</vt:lpstr>
      <vt:lpstr>Evaluate Data and Programs</vt:lpstr>
      <vt:lpstr>3.  Identify Health Priorities</vt:lpstr>
      <vt:lpstr>Identify Health Priorities with Tribes</vt:lpstr>
      <vt:lpstr>4. Make Recommendations for Health Service Needs</vt:lpstr>
      <vt:lpstr>Make Recommendations for Health Service Needs</vt:lpstr>
      <vt:lpstr>5. Improving Healthcare Delivery Systems</vt:lpstr>
      <vt:lpstr>Improving Health Care Delivery Systems</vt:lpstr>
      <vt:lpstr>6. Provide Technical Assistance</vt:lpstr>
      <vt:lpstr>Provide Epidemiologic TA</vt:lpstr>
      <vt:lpstr>7. Provide Disease Surveillance and Promotion of Public Health</vt:lpstr>
      <vt:lpstr>7. Provide Disease Surveillance and Promotion of Public Health: Opioid Surveillance</vt:lpstr>
      <vt:lpstr>Provide Disease Surveillance and Promotion of Public Health</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Hulbert</dc:creator>
  <cp:lastModifiedBy>Cresci, Vanesscia (CRIHB)</cp:lastModifiedBy>
  <cp:revision>43</cp:revision>
  <cp:lastPrinted>2019-07-08T17:39:49Z</cp:lastPrinted>
  <dcterms:created xsi:type="dcterms:W3CDTF">2019-03-14T15:21:46Z</dcterms:created>
  <dcterms:modified xsi:type="dcterms:W3CDTF">2019-07-09T17:56:37Z</dcterms:modified>
</cp:coreProperties>
</file>