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69" r:id="rId2"/>
    <p:sldId id="385" r:id="rId3"/>
    <p:sldId id="749" r:id="rId4"/>
    <p:sldId id="750" r:id="rId5"/>
    <p:sldId id="505" r:id="rId6"/>
    <p:sldId id="720" r:id="rId7"/>
    <p:sldId id="721" r:id="rId8"/>
    <p:sldId id="722" r:id="rId9"/>
    <p:sldId id="723" r:id="rId10"/>
    <p:sldId id="724" r:id="rId11"/>
    <p:sldId id="748" r:id="rId12"/>
    <p:sldId id="740" r:id="rId13"/>
    <p:sldId id="727" r:id="rId14"/>
    <p:sldId id="737" r:id="rId15"/>
    <p:sldId id="738" r:id="rId16"/>
    <p:sldId id="726" r:id="rId17"/>
    <p:sldId id="739" r:id="rId18"/>
    <p:sldId id="730" r:id="rId19"/>
    <p:sldId id="725" r:id="rId20"/>
    <p:sldId id="741" r:id="rId21"/>
    <p:sldId id="600" r:id="rId22"/>
    <p:sldId id="671" r:id="rId23"/>
    <p:sldId id="711" r:id="rId24"/>
    <p:sldId id="755" r:id="rId25"/>
    <p:sldId id="754" r:id="rId26"/>
    <p:sldId id="751" r:id="rId27"/>
    <p:sldId id="759" r:id="rId28"/>
    <p:sldId id="589" r:id="rId29"/>
    <p:sldId id="745" r:id="rId30"/>
    <p:sldId id="743" r:id="rId31"/>
    <p:sldId id="734" r:id="rId32"/>
    <p:sldId id="753" r:id="rId33"/>
    <p:sldId id="747" r:id="rId34"/>
    <p:sldId id="746" r:id="rId35"/>
    <p:sldId id="701" r:id="rId36"/>
    <p:sldId id="758" r:id="rId37"/>
    <p:sldId id="757" r:id="rId38"/>
    <p:sldId id="742" r:id="rId39"/>
    <p:sldId id="690" r:id="rId40"/>
    <p:sldId id="651" r:id="rId41"/>
    <p:sldId id="735" r:id="rId42"/>
    <p:sldId id="756" r:id="rId43"/>
    <p:sldId id="717" r:id="rId44"/>
    <p:sldId id="697" r:id="rId45"/>
    <p:sldId id="708" r:id="rId46"/>
    <p:sldId id="712" r:id="rId47"/>
    <p:sldId id="689" r:id="rId48"/>
    <p:sldId id="694" r:id="rId49"/>
    <p:sldId id="736" r:id="rId50"/>
    <p:sldId id="744" r:id="rId51"/>
    <p:sldId id="69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13B"/>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2" autoAdjust="0"/>
    <p:restoredTop sz="56180" autoAdjust="0"/>
  </p:normalViewPr>
  <p:slideViewPr>
    <p:cSldViewPr>
      <p:cViewPr varScale="1">
        <p:scale>
          <a:sx n="57" d="100"/>
          <a:sy n="57" d="100"/>
        </p:scale>
        <p:origin x="-376" y="-112"/>
      </p:cViewPr>
      <p:guideLst>
        <p:guide orient="horz" pos="2160"/>
        <p:guide pos="2880"/>
      </p:guideLst>
    </p:cSldViewPr>
  </p:slideViewPr>
  <p:notesTextViewPr>
    <p:cViewPr>
      <p:scale>
        <a:sx n="75" d="100"/>
        <a:sy n="75" d="100"/>
      </p:scale>
      <p:origin x="0" y="0"/>
    </p:cViewPr>
  </p:notesTextViewPr>
  <p:sorterViewPr>
    <p:cViewPr varScale="1">
      <p:scale>
        <a:sx n="1" d="1"/>
        <a:sy n="1" d="1"/>
      </p:scale>
      <p:origin x="0" y="0"/>
    </p:cViewPr>
  </p:sorterViewPr>
  <p:notesViewPr>
    <p:cSldViewPr>
      <p:cViewPr varScale="1">
        <p:scale>
          <a:sx n="67" d="100"/>
          <a:sy n="67" d="100"/>
        </p:scale>
        <p:origin x="-321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var\folders\wp\kh5b4ddx7h958m8gmdvgsg3r0000gp\T\com.microsoft.Outlook\Outlook%20Temp\ehr%20analysis%5b1%5d.xlsx" TargetMode="External"/><Relationship Id="rId2" Type="http://schemas.microsoft.com/office/2011/relationships/chartStyle" Target="style1.xml"/><Relationship Id="rId3"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oleObject" Target="file:///\\localhost\\var\folders\wp\kh5b4ddx7h958m8gmdvgsg3r0000gp\T\com.microsoft.Outlook\Outlook%20Temp\ehr%20analysis%5b1%5d.xlsx" TargetMode="External"/><Relationship Id="rId2" Type="http://schemas.microsoft.com/office/2011/relationships/chartStyle" Target="style2.xml"/><Relationship Id="rId3" Type="http://schemas.microsoft.com/office/2011/relationships/chartColorStyle" Target="colors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dirty="0"/>
              <a:t>What EHR system is used </a:t>
            </a:r>
          </a:p>
        </c:rich>
      </c:tx>
      <c:layout/>
      <c:overlay val="0"/>
      <c:spPr>
        <a:noFill/>
        <a:ln>
          <a:noFill/>
        </a:ln>
        <a:effectLst/>
      </c:sp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B704-A945-BDA5-6C6D487C2921}"/>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B704-A945-BDA5-6C6D487C2921}"/>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5-B704-A945-BDA5-6C6D487C2921}"/>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7-B704-A945-BDA5-6C6D487C2921}"/>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'RPMS alone'!$A$2:$A$5</c:f>
              <c:strCache>
                <c:ptCount val="4"/>
                <c:pt idx="0">
                  <c:v>NO CLINIC</c:v>
                </c:pt>
                <c:pt idx="1">
                  <c:v>No, we use another system</c:v>
                </c:pt>
                <c:pt idx="2">
                  <c:v>Yes, RPMS and another system</c:v>
                </c:pt>
                <c:pt idx="3">
                  <c:v>Yes, RPMS only</c:v>
                </c:pt>
              </c:strCache>
            </c:strRef>
          </c:cat>
          <c:val>
            <c:numRef>
              <c:f>'RPMS alone'!$B$2:$B$5</c:f>
              <c:numCache>
                <c:formatCode>General</c:formatCode>
                <c:ptCount val="4"/>
                <c:pt idx="0">
                  <c:v>4.0</c:v>
                </c:pt>
                <c:pt idx="1">
                  <c:v>10.0</c:v>
                </c:pt>
                <c:pt idx="2">
                  <c:v>5.0</c:v>
                </c:pt>
                <c:pt idx="3">
                  <c:v>23.0</c:v>
                </c:pt>
              </c:numCache>
            </c:numRef>
          </c:val>
          <c:extLst xmlns:c16r2="http://schemas.microsoft.com/office/drawing/2015/06/chart">
            <c:ext xmlns:c16="http://schemas.microsoft.com/office/drawing/2014/chart" uri="{C3380CC4-5D6E-409C-BE32-E72D297353CC}">
              <c16:uniqueId val="{00000008-B704-A945-BDA5-6C6D487C2921}"/>
            </c:ext>
          </c:extLst>
        </c:ser>
        <c:ser>
          <c:idx val="1"/>
          <c:order val="1"/>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A-B704-A945-BDA5-6C6D487C2921}"/>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C-B704-A945-BDA5-6C6D487C2921}"/>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E-B704-A945-BDA5-6C6D487C2921}"/>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10-B704-A945-BDA5-6C6D487C2921}"/>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'RPMS alone'!$A$2:$A$5</c:f>
              <c:strCache>
                <c:ptCount val="4"/>
                <c:pt idx="0">
                  <c:v>NO CLINIC</c:v>
                </c:pt>
                <c:pt idx="1">
                  <c:v>No, we use another system</c:v>
                </c:pt>
                <c:pt idx="2">
                  <c:v>Yes, RPMS and another system</c:v>
                </c:pt>
                <c:pt idx="3">
                  <c:v>Yes, RPMS only</c:v>
                </c:pt>
              </c:strCache>
            </c:strRef>
          </c:cat>
          <c:val>
            <c:numRef>
              <c:f>'RPMS alone'!$C$2:$C$5</c:f>
              <c:numCache>
                <c:formatCode>General</c:formatCode>
                <c:ptCount val="4"/>
                <c:pt idx="0">
                  <c:v>9.52</c:v>
                </c:pt>
                <c:pt idx="1">
                  <c:v>23.81</c:v>
                </c:pt>
                <c:pt idx="2">
                  <c:v>11.9</c:v>
                </c:pt>
                <c:pt idx="3">
                  <c:v>54.76</c:v>
                </c:pt>
              </c:numCache>
            </c:numRef>
          </c:val>
          <c:extLst xmlns:c16r2="http://schemas.microsoft.com/office/drawing/2015/06/chart">
            <c:ext xmlns:c16="http://schemas.microsoft.com/office/drawing/2014/chart" uri="{C3380CC4-5D6E-409C-BE32-E72D297353CC}">
              <c16:uniqueId val="{00000011-B704-A945-BDA5-6C6D487C2921}"/>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Commercial Off The Shelf</a:t>
            </a:r>
            <a:r>
              <a:rPr lang="en-US" baseline="0" dirty="0"/>
              <a:t> System Used</a:t>
            </a:r>
            <a:endParaRPr lang="en-US" dirty="0"/>
          </a:p>
        </c:rich>
      </c:tx>
      <c:layout>
        <c:manualLayout>
          <c:xMode val="edge"/>
          <c:yMode val="edge"/>
          <c:x val="0.407472222222222"/>
          <c:y val="0.0551470588235294"/>
        </c:manualLayout>
      </c:layout>
      <c:overlay val="1"/>
      <c:spPr>
        <a:noFill/>
        <a:ln>
          <a:noFill/>
        </a:ln>
        <a:effectLst/>
      </c:spPr>
    </c:title>
    <c:autoTitleDeleted val="0"/>
    <c:plotArea>
      <c:layout>
        <c:manualLayout>
          <c:layoutTarget val="inner"/>
          <c:xMode val="edge"/>
          <c:yMode val="edge"/>
          <c:x val="0.158137139107612"/>
          <c:y val="0.0"/>
          <c:w val="0.8029739720035"/>
          <c:h val="0.671411533117184"/>
        </c:manualLayout>
      </c:layout>
      <c:barChart>
        <c:barDir val="bar"/>
        <c:grouping val="stacked"/>
        <c:varyColors val="0"/>
        <c:ser>
          <c:idx val="0"/>
          <c:order val="0"/>
          <c:tx>
            <c:strRef>
              <c:f>'COTS Only'!$A$3</c:f>
              <c:strCache>
                <c:ptCount val="1"/>
                <c:pt idx="0">
                  <c:v>Coeur d’Alene Tribe</c:v>
                </c:pt>
              </c:strCache>
            </c:strRef>
          </c:tx>
          <c:spPr>
            <a:solidFill>
              <a:schemeClr val="accent1"/>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Only'!$B$3:$F$3</c:f>
              <c:numCache>
                <c:formatCode>General</c:formatCode>
                <c:ptCount val="5"/>
                <c:pt idx="0">
                  <c:v>0.0</c:v>
                </c:pt>
                <c:pt idx="1">
                  <c:v>1.0</c:v>
                </c:pt>
                <c:pt idx="2">
                  <c:v>0.0</c:v>
                </c:pt>
                <c:pt idx="3">
                  <c:v>0.0</c:v>
                </c:pt>
                <c:pt idx="4">
                  <c:v>0.0</c:v>
                </c:pt>
              </c:numCache>
            </c:numRef>
          </c:val>
          <c:extLst xmlns:c16r2="http://schemas.microsoft.com/office/drawing/2015/06/chart">
            <c:ext xmlns:c16="http://schemas.microsoft.com/office/drawing/2014/chart" uri="{C3380CC4-5D6E-409C-BE32-E72D297353CC}">
              <c16:uniqueId val="{00000000-BF69-2742-BFCA-55C675F5ADAA}"/>
            </c:ext>
          </c:extLst>
        </c:ser>
        <c:ser>
          <c:idx val="1"/>
          <c:order val="1"/>
          <c:tx>
            <c:strRef>
              <c:f>'COTS Only'!$A$4</c:f>
              <c:strCache>
                <c:ptCount val="1"/>
                <c:pt idx="0">
                  <c:v>Confederated Tribes of Siletz Indians</c:v>
                </c:pt>
              </c:strCache>
            </c:strRef>
          </c:tx>
          <c:spPr>
            <a:solidFill>
              <a:schemeClr val="accent2"/>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Only'!$B$4:$F$4</c:f>
              <c:numCache>
                <c:formatCode>General</c:formatCode>
                <c:ptCount val="5"/>
                <c:pt idx="0">
                  <c:v>0.0</c:v>
                </c:pt>
                <c:pt idx="1">
                  <c:v>1.0</c:v>
                </c:pt>
                <c:pt idx="2">
                  <c:v>0.0</c:v>
                </c:pt>
                <c:pt idx="3">
                  <c:v>0.0</c:v>
                </c:pt>
                <c:pt idx="4">
                  <c:v>0.0</c:v>
                </c:pt>
              </c:numCache>
            </c:numRef>
          </c:val>
          <c:extLst xmlns:c16r2="http://schemas.microsoft.com/office/drawing/2015/06/chart">
            <c:ext xmlns:c16="http://schemas.microsoft.com/office/drawing/2014/chart" uri="{C3380CC4-5D6E-409C-BE32-E72D297353CC}">
              <c16:uniqueId val="{00000001-BF69-2742-BFCA-55C675F5ADAA}"/>
            </c:ext>
          </c:extLst>
        </c:ser>
        <c:ser>
          <c:idx val="2"/>
          <c:order val="2"/>
          <c:tx>
            <c:strRef>
              <c:f>'COTS Only'!$A$5</c:f>
              <c:strCache>
                <c:ptCount val="1"/>
                <c:pt idx="0">
                  <c:v>Coquille Indian Tribe</c:v>
                </c:pt>
              </c:strCache>
            </c:strRef>
          </c:tx>
          <c:spPr>
            <a:solidFill>
              <a:schemeClr val="accent3"/>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Only'!$B$5:$F$5</c:f>
              <c:numCache>
                <c:formatCode>General</c:formatCode>
                <c:ptCount val="5"/>
                <c:pt idx="0">
                  <c:v>0.0</c:v>
                </c:pt>
                <c:pt idx="1">
                  <c:v>1.0</c:v>
                </c:pt>
                <c:pt idx="2">
                  <c:v>0.0</c:v>
                </c:pt>
                <c:pt idx="3">
                  <c:v>0.0</c:v>
                </c:pt>
                <c:pt idx="4">
                  <c:v>0.0</c:v>
                </c:pt>
              </c:numCache>
            </c:numRef>
          </c:val>
          <c:extLst xmlns:c16r2="http://schemas.microsoft.com/office/drawing/2015/06/chart">
            <c:ext xmlns:c16="http://schemas.microsoft.com/office/drawing/2014/chart" uri="{C3380CC4-5D6E-409C-BE32-E72D297353CC}">
              <c16:uniqueId val="{00000002-BF69-2742-BFCA-55C675F5ADAA}"/>
            </c:ext>
          </c:extLst>
        </c:ser>
        <c:ser>
          <c:idx val="3"/>
          <c:order val="3"/>
          <c:tx>
            <c:strRef>
              <c:f>'COTS Only'!$A$6</c:f>
              <c:strCache>
                <c:ptCount val="1"/>
                <c:pt idx="0">
                  <c:v>Cow Creek Band of Umpqua Tribe of Indians</c:v>
                </c:pt>
              </c:strCache>
            </c:strRef>
          </c:tx>
          <c:spPr>
            <a:solidFill>
              <a:schemeClr val="accent4"/>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Only'!$B$6:$F$6</c:f>
              <c:numCache>
                <c:formatCode>General</c:formatCode>
                <c:ptCount val="5"/>
                <c:pt idx="0">
                  <c:v>0.0</c:v>
                </c:pt>
                <c:pt idx="1">
                  <c:v>0.0</c:v>
                </c:pt>
                <c:pt idx="2">
                  <c:v>0.0</c:v>
                </c:pt>
                <c:pt idx="3">
                  <c:v>1.0</c:v>
                </c:pt>
                <c:pt idx="4">
                  <c:v>0.0</c:v>
                </c:pt>
              </c:numCache>
            </c:numRef>
          </c:val>
          <c:extLst xmlns:c16r2="http://schemas.microsoft.com/office/drawing/2015/06/chart">
            <c:ext xmlns:c16="http://schemas.microsoft.com/office/drawing/2014/chart" uri="{C3380CC4-5D6E-409C-BE32-E72D297353CC}">
              <c16:uniqueId val="{00000003-BF69-2742-BFCA-55C675F5ADAA}"/>
            </c:ext>
          </c:extLst>
        </c:ser>
        <c:ser>
          <c:idx val="4"/>
          <c:order val="4"/>
          <c:tx>
            <c:strRef>
              <c:f>'COTS Only'!$A$7</c:f>
              <c:strCache>
                <c:ptCount val="1"/>
                <c:pt idx="0">
                  <c:v>Jamestown S’Klallam Tribe</c:v>
                </c:pt>
              </c:strCache>
            </c:strRef>
          </c:tx>
          <c:spPr>
            <a:solidFill>
              <a:schemeClr val="accent5"/>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Only'!$B$7:$F$7</c:f>
              <c:numCache>
                <c:formatCode>General</c:formatCode>
                <c:ptCount val="5"/>
                <c:pt idx="0">
                  <c:v>1.0</c:v>
                </c:pt>
                <c:pt idx="1">
                  <c:v>0.0</c:v>
                </c:pt>
                <c:pt idx="2">
                  <c:v>0.0</c:v>
                </c:pt>
                <c:pt idx="3">
                  <c:v>0.0</c:v>
                </c:pt>
                <c:pt idx="4">
                  <c:v>0.0</c:v>
                </c:pt>
              </c:numCache>
            </c:numRef>
          </c:val>
          <c:extLst xmlns:c16r2="http://schemas.microsoft.com/office/drawing/2015/06/chart">
            <c:ext xmlns:c16="http://schemas.microsoft.com/office/drawing/2014/chart" uri="{C3380CC4-5D6E-409C-BE32-E72D297353CC}">
              <c16:uniqueId val="{00000004-BF69-2742-BFCA-55C675F5ADAA}"/>
            </c:ext>
          </c:extLst>
        </c:ser>
        <c:ser>
          <c:idx val="5"/>
          <c:order val="5"/>
          <c:tx>
            <c:strRef>
              <c:f>'COTS Only'!$A$8</c:f>
              <c:strCache>
                <c:ptCount val="1"/>
                <c:pt idx="0">
                  <c:v>Klamath Tribes</c:v>
                </c:pt>
              </c:strCache>
            </c:strRef>
          </c:tx>
          <c:spPr>
            <a:solidFill>
              <a:schemeClr val="accent6"/>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Only'!$B$8:$F$8</c:f>
              <c:numCache>
                <c:formatCode>General</c:formatCode>
                <c:ptCount val="5"/>
                <c:pt idx="0">
                  <c:v>0.0</c:v>
                </c:pt>
                <c:pt idx="1">
                  <c:v>1.0</c:v>
                </c:pt>
                <c:pt idx="2">
                  <c:v>0.0</c:v>
                </c:pt>
                <c:pt idx="3">
                  <c:v>0.0</c:v>
                </c:pt>
                <c:pt idx="4">
                  <c:v>0.0</c:v>
                </c:pt>
              </c:numCache>
            </c:numRef>
          </c:val>
          <c:extLst xmlns:c16r2="http://schemas.microsoft.com/office/drawing/2015/06/chart">
            <c:ext xmlns:c16="http://schemas.microsoft.com/office/drawing/2014/chart" uri="{C3380CC4-5D6E-409C-BE32-E72D297353CC}">
              <c16:uniqueId val="{00000005-BF69-2742-BFCA-55C675F5ADAA}"/>
            </c:ext>
          </c:extLst>
        </c:ser>
        <c:ser>
          <c:idx val="6"/>
          <c:order val="6"/>
          <c:tx>
            <c:strRef>
              <c:f>'COTS Only'!$A$9</c:f>
              <c:strCache>
                <c:ptCount val="1"/>
                <c:pt idx="0">
                  <c:v>Port Gamble S’Klallam Tribe</c:v>
                </c:pt>
              </c:strCache>
            </c:strRef>
          </c:tx>
          <c:spPr>
            <a:solidFill>
              <a:schemeClr val="accent1">
                <a:lumMod val="60000"/>
              </a:schemeClr>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Only'!$B$9:$F$9</c:f>
              <c:numCache>
                <c:formatCode>General</c:formatCode>
                <c:ptCount val="5"/>
                <c:pt idx="0">
                  <c:v>0.0</c:v>
                </c:pt>
                <c:pt idx="1">
                  <c:v>1.0</c:v>
                </c:pt>
                <c:pt idx="2">
                  <c:v>0.0</c:v>
                </c:pt>
                <c:pt idx="3">
                  <c:v>0.0</c:v>
                </c:pt>
                <c:pt idx="4">
                  <c:v>0.0</c:v>
                </c:pt>
              </c:numCache>
            </c:numRef>
          </c:val>
          <c:extLst xmlns:c16r2="http://schemas.microsoft.com/office/drawing/2015/06/chart">
            <c:ext xmlns:c16="http://schemas.microsoft.com/office/drawing/2014/chart" uri="{C3380CC4-5D6E-409C-BE32-E72D297353CC}">
              <c16:uniqueId val="{00000006-BF69-2742-BFCA-55C675F5ADAA}"/>
            </c:ext>
          </c:extLst>
        </c:ser>
        <c:ser>
          <c:idx val="7"/>
          <c:order val="7"/>
          <c:tx>
            <c:strRef>
              <c:f>'COTS Only'!$A$10</c:f>
              <c:strCache>
                <c:ptCount val="1"/>
                <c:pt idx="0">
                  <c:v>Puyallup Tribe</c:v>
                </c:pt>
              </c:strCache>
            </c:strRef>
          </c:tx>
          <c:spPr>
            <a:solidFill>
              <a:schemeClr val="accent2">
                <a:lumMod val="60000"/>
              </a:schemeClr>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Only'!$B$10:$F$10</c:f>
              <c:numCache>
                <c:formatCode>General</c:formatCode>
                <c:ptCount val="5"/>
                <c:pt idx="0">
                  <c:v>0.0</c:v>
                </c:pt>
                <c:pt idx="1">
                  <c:v>1.0</c:v>
                </c:pt>
                <c:pt idx="2">
                  <c:v>0.0</c:v>
                </c:pt>
                <c:pt idx="3">
                  <c:v>0.0</c:v>
                </c:pt>
                <c:pt idx="4">
                  <c:v>0.0</c:v>
                </c:pt>
              </c:numCache>
            </c:numRef>
          </c:val>
          <c:extLst xmlns:c16r2="http://schemas.microsoft.com/office/drawing/2015/06/chart">
            <c:ext xmlns:c16="http://schemas.microsoft.com/office/drawing/2014/chart" uri="{C3380CC4-5D6E-409C-BE32-E72D297353CC}">
              <c16:uniqueId val="{00000007-BF69-2742-BFCA-55C675F5ADAA}"/>
            </c:ext>
          </c:extLst>
        </c:ser>
        <c:ser>
          <c:idx val="8"/>
          <c:order val="8"/>
          <c:tx>
            <c:strRef>
              <c:f>'COTS Only'!$A$11</c:f>
              <c:strCache>
                <c:ptCount val="1"/>
                <c:pt idx="0">
                  <c:v>Stillaguamish Tribe</c:v>
                </c:pt>
              </c:strCache>
            </c:strRef>
          </c:tx>
          <c:spPr>
            <a:solidFill>
              <a:schemeClr val="accent3">
                <a:lumMod val="60000"/>
              </a:schemeClr>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Only'!$B$11:$F$11</c:f>
              <c:numCache>
                <c:formatCode>General</c:formatCode>
                <c:ptCount val="5"/>
                <c:pt idx="0">
                  <c:v>0.0</c:v>
                </c:pt>
                <c:pt idx="1">
                  <c:v>0.0</c:v>
                </c:pt>
                <c:pt idx="2">
                  <c:v>1.0</c:v>
                </c:pt>
                <c:pt idx="3">
                  <c:v>0.0</c:v>
                </c:pt>
                <c:pt idx="4">
                  <c:v>0.0</c:v>
                </c:pt>
              </c:numCache>
            </c:numRef>
          </c:val>
          <c:extLst xmlns:c16r2="http://schemas.microsoft.com/office/drawing/2015/06/chart">
            <c:ext xmlns:c16="http://schemas.microsoft.com/office/drawing/2014/chart" uri="{C3380CC4-5D6E-409C-BE32-E72D297353CC}">
              <c16:uniqueId val="{00000008-BF69-2742-BFCA-55C675F5ADAA}"/>
            </c:ext>
          </c:extLst>
        </c:ser>
        <c:ser>
          <c:idx val="9"/>
          <c:order val="9"/>
          <c:tx>
            <c:strRef>
              <c:f>'COTS Only'!$A$12</c:f>
              <c:strCache>
                <c:ptCount val="1"/>
                <c:pt idx="0">
                  <c:v>Upper Skagit Tribe</c:v>
                </c:pt>
              </c:strCache>
            </c:strRef>
          </c:tx>
          <c:spPr>
            <a:solidFill>
              <a:schemeClr val="accent4">
                <a:lumMod val="60000"/>
              </a:schemeClr>
            </a:solidFill>
            <a:ln w="19050">
              <a:solidFill>
                <a:schemeClr val="lt1"/>
              </a:solidFill>
            </a:ln>
            <a:effectLst/>
          </c:spPr>
          <c:invertIfNegative val="0"/>
          <c:cat>
            <c:strRef>
              <c:f>'COTS Only'!$B$2:$F$2</c:f>
              <c:strCache>
                <c:ptCount val="5"/>
                <c:pt idx="0">
                  <c:v>Epic</c:v>
                </c:pt>
                <c:pt idx="1">
                  <c:v>NextGen</c:v>
                </c:pt>
                <c:pt idx="2">
                  <c:v>Office Ally</c:v>
                </c:pt>
                <c:pt idx="3">
                  <c:v>Green Way</c:v>
                </c:pt>
                <c:pt idx="4">
                  <c:v>MacPractice</c:v>
                </c:pt>
              </c:strCache>
            </c:strRef>
          </c:cat>
          <c:val>
            <c:numRef>
              <c:f>'COTS Only'!$B$12:$F$12</c:f>
              <c:numCache>
                <c:formatCode>General</c:formatCode>
                <c:ptCount val="5"/>
                <c:pt idx="0">
                  <c:v>0.0</c:v>
                </c:pt>
                <c:pt idx="1">
                  <c:v>0.0</c:v>
                </c:pt>
                <c:pt idx="2">
                  <c:v>0.0</c:v>
                </c:pt>
                <c:pt idx="3">
                  <c:v>0.0</c:v>
                </c:pt>
                <c:pt idx="4">
                  <c:v>1.0</c:v>
                </c:pt>
              </c:numCache>
            </c:numRef>
          </c:val>
          <c:extLst xmlns:c16r2="http://schemas.microsoft.com/office/drawing/2015/06/chart">
            <c:ext xmlns:c16="http://schemas.microsoft.com/office/drawing/2014/chart" uri="{C3380CC4-5D6E-409C-BE32-E72D297353CC}">
              <c16:uniqueId val="{00000009-BF69-2742-BFCA-55C675F5ADAA}"/>
            </c:ext>
          </c:extLst>
        </c:ser>
        <c:dLbls>
          <c:showLegendKey val="0"/>
          <c:showVal val="0"/>
          <c:showCatName val="0"/>
          <c:showSerName val="0"/>
          <c:showPercent val="0"/>
          <c:showBubbleSize val="0"/>
        </c:dLbls>
        <c:gapWidth val="150"/>
        <c:overlap val="100"/>
        <c:axId val="2108462104"/>
        <c:axId val="2108473672"/>
      </c:barChart>
      <c:valAx>
        <c:axId val="210847367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2108462104"/>
        <c:crosses val="autoZero"/>
        <c:crossBetween val="between"/>
      </c:valAx>
      <c:catAx>
        <c:axId val="210846210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8473672"/>
        <c:crosses val="autoZero"/>
        <c:auto val="1"/>
        <c:lblAlgn val="ctr"/>
        <c:lblOffset val="100"/>
        <c:noMultiLvlLbl val="0"/>
      </c:catAx>
      <c:spPr>
        <a:noFill/>
        <a:ln>
          <a:noFill/>
        </a:ln>
        <a:effectLst/>
      </c:spPr>
    </c:plotArea>
    <c:legend>
      <c:legendPos val="b"/>
      <c:layout>
        <c:manualLayout>
          <c:xMode val="edge"/>
          <c:yMode val="edge"/>
          <c:x val="0.0"/>
          <c:y val="0.664058591940713"/>
          <c:w val="1.0"/>
          <c:h val="0.33594140805928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08BE85-084B-2E4C-81B6-A34F7192A6AD}" type="datetimeFigureOut">
              <a:rPr lang="en-US" smtClean="0"/>
              <a:t>4/15/19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E60A55-98F9-B04A-AE93-FCEECAFD3BE8}" type="slidenum">
              <a:rPr lang="en-US" smtClean="0"/>
              <a:t>‹#›</a:t>
            </a:fld>
            <a:endParaRPr lang="en-US" dirty="0"/>
          </a:p>
        </p:txBody>
      </p:sp>
    </p:spTree>
    <p:extLst>
      <p:ext uri="{BB962C8B-B14F-4D97-AF65-F5344CB8AC3E}">
        <p14:creationId xmlns:p14="http://schemas.microsoft.com/office/powerpoint/2010/main" val="3439787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543DB5-223F-4D61-B8A9-70F5B7F764B8}" type="datetimeFigureOut">
              <a:rPr lang="en-US" smtClean="0"/>
              <a:t>4/15/19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B25E3-B818-4997-A6D1-ECAFD5B9F68D}" type="slidenum">
              <a:rPr lang="en-US" smtClean="0"/>
              <a:t>‹#›</a:t>
            </a:fld>
            <a:endParaRPr lang="en-US" dirty="0"/>
          </a:p>
        </p:txBody>
      </p:sp>
    </p:spTree>
    <p:extLst>
      <p:ext uri="{BB962C8B-B14F-4D97-AF65-F5344CB8AC3E}">
        <p14:creationId xmlns:p14="http://schemas.microsoft.com/office/powerpoint/2010/main" val="845729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 </a:t>
            </a: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a:p>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a:t>
            </a:fld>
            <a:endParaRPr lang="en-US" dirty="0"/>
          </a:p>
        </p:txBody>
      </p:sp>
    </p:spTree>
    <p:extLst>
      <p:ext uri="{BB962C8B-B14F-4D97-AF65-F5344CB8AC3E}">
        <p14:creationId xmlns:p14="http://schemas.microsoft.com/office/powerpoint/2010/main" val="752343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10</a:t>
            </a:fld>
            <a:endParaRPr lang="en-US" dirty="0"/>
          </a:p>
        </p:txBody>
      </p:sp>
    </p:spTree>
    <p:extLst>
      <p:ext uri="{BB962C8B-B14F-4D97-AF65-F5344CB8AC3E}">
        <p14:creationId xmlns:p14="http://schemas.microsoft.com/office/powerpoint/2010/main" val="1739936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11</a:t>
            </a:fld>
            <a:endParaRPr lang="en-US" dirty="0"/>
          </a:p>
        </p:txBody>
      </p:sp>
    </p:spTree>
    <p:extLst>
      <p:ext uri="{BB962C8B-B14F-4D97-AF65-F5344CB8AC3E}">
        <p14:creationId xmlns:p14="http://schemas.microsoft.com/office/powerpoint/2010/main" val="2211588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12</a:t>
            </a:fld>
            <a:endParaRPr lang="en-US" dirty="0"/>
          </a:p>
        </p:txBody>
      </p:sp>
    </p:spTree>
    <p:extLst>
      <p:ext uri="{BB962C8B-B14F-4D97-AF65-F5344CB8AC3E}">
        <p14:creationId xmlns:p14="http://schemas.microsoft.com/office/powerpoint/2010/main" val="2211588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13</a:t>
            </a:fld>
            <a:endParaRPr lang="en-US" dirty="0"/>
          </a:p>
        </p:txBody>
      </p:sp>
    </p:spTree>
    <p:extLst>
      <p:ext uri="{BB962C8B-B14F-4D97-AF65-F5344CB8AC3E}">
        <p14:creationId xmlns:p14="http://schemas.microsoft.com/office/powerpoint/2010/main" val="2211588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14</a:t>
            </a:fld>
            <a:endParaRPr lang="en-US" dirty="0"/>
          </a:p>
        </p:txBody>
      </p:sp>
    </p:spTree>
    <p:extLst>
      <p:ext uri="{BB962C8B-B14F-4D97-AF65-F5344CB8AC3E}">
        <p14:creationId xmlns:p14="http://schemas.microsoft.com/office/powerpoint/2010/main" val="2211588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15</a:t>
            </a:fld>
            <a:endParaRPr lang="en-US" dirty="0"/>
          </a:p>
        </p:txBody>
      </p:sp>
    </p:spTree>
    <p:extLst>
      <p:ext uri="{BB962C8B-B14F-4D97-AF65-F5344CB8AC3E}">
        <p14:creationId xmlns:p14="http://schemas.microsoft.com/office/powerpoint/2010/main" val="3786521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16</a:t>
            </a:fld>
            <a:endParaRPr lang="en-US" dirty="0"/>
          </a:p>
        </p:txBody>
      </p:sp>
    </p:spTree>
    <p:extLst>
      <p:ext uri="{BB962C8B-B14F-4D97-AF65-F5344CB8AC3E}">
        <p14:creationId xmlns:p14="http://schemas.microsoft.com/office/powerpoint/2010/main" val="3786521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17</a:t>
            </a:fld>
            <a:endParaRPr lang="en-US" dirty="0"/>
          </a:p>
        </p:txBody>
      </p:sp>
    </p:spTree>
    <p:extLst>
      <p:ext uri="{BB962C8B-B14F-4D97-AF65-F5344CB8AC3E}">
        <p14:creationId xmlns:p14="http://schemas.microsoft.com/office/powerpoint/2010/main" val="2211588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18</a:t>
            </a:fld>
            <a:endParaRPr lang="en-US" dirty="0"/>
          </a:p>
        </p:txBody>
      </p:sp>
    </p:spTree>
    <p:extLst>
      <p:ext uri="{BB962C8B-B14F-4D97-AF65-F5344CB8AC3E}">
        <p14:creationId xmlns:p14="http://schemas.microsoft.com/office/powerpoint/2010/main" val="799120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19</a:t>
            </a:fld>
            <a:endParaRPr lang="en-US" dirty="0"/>
          </a:p>
        </p:txBody>
      </p:sp>
    </p:spTree>
    <p:extLst>
      <p:ext uri="{BB962C8B-B14F-4D97-AF65-F5344CB8AC3E}">
        <p14:creationId xmlns:p14="http://schemas.microsoft.com/office/powerpoint/2010/main" val="29116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a:t>
            </a:fld>
            <a:endParaRPr lang="en-US" dirty="0"/>
          </a:p>
        </p:txBody>
      </p:sp>
    </p:spTree>
    <p:extLst>
      <p:ext uri="{BB962C8B-B14F-4D97-AF65-F5344CB8AC3E}">
        <p14:creationId xmlns:p14="http://schemas.microsoft.com/office/powerpoint/2010/main" val="3969698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20</a:t>
            </a:fld>
            <a:endParaRPr lang="en-US" dirty="0"/>
          </a:p>
        </p:txBody>
      </p:sp>
    </p:spTree>
    <p:extLst>
      <p:ext uri="{BB962C8B-B14F-4D97-AF65-F5344CB8AC3E}">
        <p14:creationId xmlns:p14="http://schemas.microsoft.com/office/powerpoint/2010/main" val="29116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000"/>
              <a:buFont typeface="Symbol" panose="05050102010706020507" pitchFamily="18" charset="2"/>
              <a:buNone/>
              <a:tabLst>
                <a:tab pos="457200" algn="l"/>
              </a:tabLst>
            </a:pPr>
            <a:endParaRPr lang="en-US" sz="1600" dirty="0">
              <a:solidFill>
                <a:srgbClr val="000000"/>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400" dirty="0">
              <a:solidFill>
                <a:srgbClr val="000000"/>
              </a:solidFill>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21</a:t>
            </a:fld>
            <a:endParaRPr lang="en-US" dirty="0"/>
          </a:p>
        </p:txBody>
      </p:sp>
    </p:spTree>
    <p:extLst>
      <p:ext uri="{BB962C8B-B14F-4D97-AF65-F5344CB8AC3E}">
        <p14:creationId xmlns:p14="http://schemas.microsoft.com/office/powerpoint/2010/main" val="752343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0"/>
              </a:spcAft>
            </a:pPr>
            <a:endParaRPr lang="en-US" sz="1200" dirty="0">
              <a:solidFill>
                <a:srgbClr val="000000"/>
              </a:solidFill>
              <a:effectLst/>
              <a:latin typeface="+mn-lt"/>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22</a:t>
            </a:fld>
            <a:endParaRPr lang="en-US" dirty="0"/>
          </a:p>
        </p:txBody>
      </p:sp>
    </p:spTree>
    <p:extLst>
      <p:ext uri="{BB962C8B-B14F-4D97-AF65-F5344CB8AC3E}">
        <p14:creationId xmlns:p14="http://schemas.microsoft.com/office/powerpoint/2010/main" val="1418426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0"/>
              </a:spcAft>
            </a:pPr>
            <a:endParaRPr lang="en-US" sz="1200" dirty="0">
              <a:solidFill>
                <a:srgbClr val="000000"/>
              </a:solidFill>
              <a:effectLst/>
              <a:latin typeface="+mn-lt"/>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23</a:t>
            </a:fld>
            <a:endParaRPr lang="en-US" dirty="0"/>
          </a:p>
        </p:txBody>
      </p:sp>
    </p:spTree>
    <p:extLst>
      <p:ext uri="{BB962C8B-B14F-4D97-AF65-F5344CB8AC3E}">
        <p14:creationId xmlns:p14="http://schemas.microsoft.com/office/powerpoint/2010/main" val="1418426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0"/>
              </a:spcAft>
            </a:pPr>
            <a:endParaRPr lang="en-US" sz="1200" dirty="0">
              <a:solidFill>
                <a:srgbClr val="000000"/>
              </a:solidFill>
              <a:effectLst/>
              <a:latin typeface="+mn-lt"/>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24</a:t>
            </a:fld>
            <a:endParaRPr lang="en-US" dirty="0"/>
          </a:p>
        </p:txBody>
      </p:sp>
    </p:spTree>
    <p:extLst>
      <p:ext uri="{BB962C8B-B14F-4D97-AF65-F5344CB8AC3E}">
        <p14:creationId xmlns:p14="http://schemas.microsoft.com/office/powerpoint/2010/main" val="1418426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0"/>
              </a:spcAft>
            </a:pPr>
            <a:endParaRPr lang="en-US" sz="1200" dirty="0">
              <a:solidFill>
                <a:srgbClr val="000000"/>
              </a:solidFill>
              <a:effectLst/>
              <a:latin typeface="+mn-lt"/>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25</a:t>
            </a:fld>
            <a:endParaRPr lang="en-US" dirty="0"/>
          </a:p>
        </p:txBody>
      </p:sp>
    </p:spTree>
    <p:extLst>
      <p:ext uri="{BB962C8B-B14F-4D97-AF65-F5344CB8AC3E}">
        <p14:creationId xmlns:p14="http://schemas.microsoft.com/office/powerpoint/2010/main" val="1418426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0"/>
              </a:spcAft>
            </a:pPr>
            <a:endParaRPr lang="en-US" sz="1200" baseline="0" dirty="0" smtClean="0">
              <a:solidFill>
                <a:srgbClr val="000000"/>
              </a:solidFill>
              <a:effectLst/>
              <a:latin typeface="+mn-lt"/>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FB25E3-B818-4997-A6D1-ECAFD5B9F68D}" type="slidenum">
              <a:rPr lang="en-US" smtClean="0"/>
              <a:t>26</a:t>
            </a:fld>
            <a:endParaRPr lang="en-US" dirty="0"/>
          </a:p>
        </p:txBody>
      </p:sp>
    </p:spTree>
    <p:extLst>
      <p:ext uri="{BB962C8B-B14F-4D97-AF65-F5344CB8AC3E}">
        <p14:creationId xmlns:p14="http://schemas.microsoft.com/office/powerpoint/2010/main" val="14184261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27</a:t>
            </a:fld>
            <a:endParaRPr lang="en-US" dirty="0"/>
          </a:p>
        </p:txBody>
      </p:sp>
    </p:spTree>
    <p:extLst>
      <p:ext uri="{BB962C8B-B14F-4D97-AF65-F5344CB8AC3E}">
        <p14:creationId xmlns:p14="http://schemas.microsoft.com/office/powerpoint/2010/main" val="2621160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28</a:t>
            </a:fld>
            <a:endParaRPr lang="en-US" dirty="0"/>
          </a:p>
        </p:txBody>
      </p:sp>
    </p:spTree>
    <p:extLst>
      <p:ext uri="{BB962C8B-B14F-4D97-AF65-F5344CB8AC3E}">
        <p14:creationId xmlns:p14="http://schemas.microsoft.com/office/powerpoint/2010/main" val="7523431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29</a:t>
            </a:fld>
            <a:endParaRPr lang="en-US" dirty="0"/>
          </a:p>
        </p:txBody>
      </p:sp>
    </p:spTree>
    <p:extLst>
      <p:ext uri="{BB962C8B-B14F-4D97-AF65-F5344CB8AC3E}">
        <p14:creationId xmlns:p14="http://schemas.microsoft.com/office/powerpoint/2010/main" val="2759018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Font typeface="Arial" panose="020B0604020202020204" pitchFamily="34" charset="0"/>
              <a:buNone/>
            </a:pPr>
            <a:endParaRPr lang="en-US" sz="1400" dirty="0"/>
          </a:p>
        </p:txBody>
      </p:sp>
      <p:sp>
        <p:nvSpPr>
          <p:cNvPr id="4" name="Slide Number Placeholder 3"/>
          <p:cNvSpPr>
            <a:spLocks noGrp="1"/>
          </p:cNvSpPr>
          <p:nvPr>
            <p:ph type="sldNum" sz="quarter" idx="10"/>
          </p:nvPr>
        </p:nvSpPr>
        <p:spPr/>
        <p:txBody>
          <a:bodyPr/>
          <a:lstStyle/>
          <a:p>
            <a:fld id="{CAFB25E3-B818-4997-A6D1-ECAFD5B9F68D}" type="slidenum">
              <a:rPr lang="en-US" smtClean="0"/>
              <a:t>3</a:t>
            </a:fld>
            <a:endParaRPr lang="en-US" dirty="0"/>
          </a:p>
        </p:txBody>
      </p:sp>
    </p:spTree>
    <p:extLst>
      <p:ext uri="{BB962C8B-B14F-4D97-AF65-F5344CB8AC3E}">
        <p14:creationId xmlns:p14="http://schemas.microsoft.com/office/powerpoint/2010/main" val="7523431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30</a:t>
            </a:fld>
            <a:endParaRPr lang="en-US" dirty="0"/>
          </a:p>
        </p:txBody>
      </p:sp>
    </p:spTree>
    <p:extLst>
      <p:ext uri="{BB962C8B-B14F-4D97-AF65-F5344CB8AC3E}">
        <p14:creationId xmlns:p14="http://schemas.microsoft.com/office/powerpoint/2010/main" val="3424066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31</a:t>
            </a:fld>
            <a:endParaRPr lang="en-US" dirty="0"/>
          </a:p>
        </p:txBody>
      </p:sp>
    </p:spTree>
    <p:extLst>
      <p:ext uri="{BB962C8B-B14F-4D97-AF65-F5344CB8AC3E}">
        <p14:creationId xmlns:p14="http://schemas.microsoft.com/office/powerpoint/2010/main" val="27590185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32</a:t>
            </a:fld>
            <a:endParaRPr lang="en-US" dirty="0"/>
          </a:p>
        </p:txBody>
      </p:sp>
    </p:spTree>
    <p:extLst>
      <p:ext uri="{BB962C8B-B14F-4D97-AF65-F5344CB8AC3E}">
        <p14:creationId xmlns:p14="http://schemas.microsoft.com/office/powerpoint/2010/main" val="25745546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33</a:t>
            </a:fld>
            <a:endParaRPr lang="en-US" dirty="0"/>
          </a:p>
        </p:txBody>
      </p:sp>
    </p:spTree>
    <p:extLst>
      <p:ext uri="{BB962C8B-B14F-4D97-AF65-F5344CB8AC3E}">
        <p14:creationId xmlns:p14="http://schemas.microsoft.com/office/powerpoint/2010/main" val="27590185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34</a:t>
            </a:fld>
            <a:endParaRPr lang="en-US" dirty="0"/>
          </a:p>
        </p:txBody>
      </p:sp>
    </p:spTree>
    <p:extLst>
      <p:ext uri="{BB962C8B-B14F-4D97-AF65-F5344CB8AC3E}">
        <p14:creationId xmlns:p14="http://schemas.microsoft.com/office/powerpoint/2010/main" val="34240668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sz="1200" b="0" dirty="0"/>
          </a:p>
        </p:txBody>
      </p:sp>
      <p:sp>
        <p:nvSpPr>
          <p:cNvPr id="4" name="Slide Number Placeholder 3"/>
          <p:cNvSpPr>
            <a:spLocks noGrp="1"/>
          </p:cNvSpPr>
          <p:nvPr>
            <p:ph type="sldNum" sz="quarter" idx="5"/>
          </p:nvPr>
        </p:nvSpPr>
        <p:spPr/>
        <p:txBody>
          <a:bodyPr/>
          <a:lstStyle/>
          <a:p>
            <a:fld id="{CAFB25E3-B818-4997-A6D1-ECAFD5B9F68D}" type="slidenum">
              <a:rPr lang="en-US" smtClean="0"/>
              <a:t>35</a:t>
            </a:fld>
            <a:endParaRPr lang="en-US" dirty="0"/>
          </a:p>
        </p:txBody>
      </p:sp>
    </p:spTree>
    <p:extLst>
      <p:ext uri="{BB962C8B-B14F-4D97-AF65-F5344CB8AC3E}">
        <p14:creationId xmlns:p14="http://schemas.microsoft.com/office/powerpoint/2010/main" val="11206561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36</a:t>
            </a:fld>
            <a:endParaRPr lang="en-US" dirty="0"/>
          </a:p>
        </p:txBody>
      </p:sp>
    </p:spTree>
    <p:extLst>
      <p:ext uri="{BB962C8B-B14F-4D97-AF65-F5344CB8AC3E}">
        <p14:creationId xmlns:p14="http://schemas.microsoft.com/office/powerpoint/2010/main" val="25280959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37</a:t>
            </a:fld>
            <a:endParaRPr lang="en-US" dirty="0"/>
          </a:p>
        </p:txBody>
      </p:sp>
    </p:spTree>
    <p:extLst>
      <p:ext uri="{BB962C8B-B14F-4D97-AF65-F5344CB8AC3E}">
        <p14:creationId xmlns:p14="http://schemas.microsoft.com/office/powerpoint/2010/main" val="32074643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a:p>
            <a:endParaRPr lang="en-US" dirty="0">
              <a:solidFill>
                <a:srgbClr val="FF0000"/>
              </a:solidFill>
            </a:endParaRPr>
          </a:p>
          <a:p>
            <a:pPr marL="0" lvl="0" indent="0">
              <a:buFont typeface="Arial"/>
              <a:buNone/>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39</a:t>
            </a:fld>
            <a:endParaRPr lang="en-US" dirty="0"/>
          </a:p>
        </p:txBody>
      </p:sp>
    </p:spTree>
    <p:extLst>
      <p:ext uri="{BB962C8B-B14F-4D97-AF65-F5344CB8AC3E}">
        <p14:creationId xmlns:p14="http://schemas.microsoft.com/office/powerpoint/2010/main" val="10979417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40</a:t>
            </a:fld>
            <a:endParaRPr lang="en-US" dirty="0"/>
          </a:p>
        </p:txBody>
      </p:sp>
    </p:spTree>
    <p:extLst>
      <p:ext uri="{BB962C8B-B14F-4D97-AF65-F5344CB8AC3E}">
        <p14:creationId xmlns:p14="http://schemas.microsoft.com/office/powerpoint/2010/main" val="1097941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a:t>
            </a:fld>
            <a:endParaRPr lang="en-US" dirty="0"/>
          </a:p>
        </p:txBody>
      </p:sp>
    </p:spTree>
    <p:extLst>
      <p:ext uri="{BB962C8B-B14F-4D97-AF65-F5344CB8AC3E}">
        <p14:creationId xmlns:p14="http://schemas.microsoft.com/office/powerpoint/2010/main" val="35059923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41</a:t>
            </a:fld>
            <a:endParaRPr lang="en-US" dirty="0"/>
          </a:p>
        </p:txBody>
      </p:sp>
    </p:spTree>
    <p:extLst>
      <p:ext uri="{BB962C8B-B14F-4D97-AF65-F5344CB8AC3E}">
        <p14:creationId xmlns:p14="http://schemas.microsoft.com/office/powerpoint/2010/main" val="27288420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42</a:t>
            </a:fld>
            <a:endParaRPr lang="en-US" dirty="0"/>
          </a:p>
        </p:txBody>
      </p:sp>
    </p:spTree>
    <p:extLst>
      <p:ext uri="{BB962C8B-B14F-4D97-AF65-F5344CB8AC3E}">
        <p14:creationId xmlns:p14="http://schemas.microsoft.com/office/powerpoint/2010/main" val="32324086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43</a:t>
            </a:fld>
            <a:endParaRPr lang="en-US" dirty="0"/>
          </a:p>
        </p:txBody>
      </p:sp>
    </p:spTree>
    <p:extLst>
      <p:ext uri="{BB962C8B-B14F-4D97-AF65-F5344CB8AC3E}">
        <p14:creationId xmlns:p14="http://schemas.microsoft.com/office/powerpoint/2010/main" val="39162349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44</a:t>
            </a:fld>
            <a:endParaRPr lang="en-US" dirty="0"/>
          </a:p>
        </p:txBody>
      </p:sp>
    </p:spTree>
    <p:extLst>
      <p:ext uri="{BB962C8B-B14F-4D97-AF65-F5344CB8AC3E}">
        <p14:creationId xmlns:p14="http://schemas.microsoft.com/office/powerpoint/2010/main" val="7523431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45</a:t>
            </a:fld>
            <a:endParaRPr lang="en-US" dirty="0"/>
          </a:p>
        </p:txBody>
      </p:sp>
    </p:spTree>
    <p:extLst>
      <p:ext uri="{BB962C8B-B14F-4D97-AF65-F5344CB8AC3E}">
        <p14:creationId xmlns:p14="http://schemas.microsoft.com/office/powerpoint/2010/main" val="24225393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46</a:t>
            </a:fld>
            <a:endParaRPr lang="en-US" dirty="0"/>
          </a:p>
        </p:txBody>
      </p:sp>
    </p:spTree>
    <p:extLst>
      <p:ext uri="{BB962C8B-B14F-4D97-AF65-F5344CB8AC3E}">
        <p14:creationId xmlns:p14="http://schemas.microsoft.com/office/powerpoint/2010/main" val="17749649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47</a:t>
            </a:fld>
            <a:endParaRPr lang="en-US" dirty="0"/>
          </a:p>
        </p:txBody>
      </p:sp>
    </p:spTree>
    <p:extLst>
      <p:ext uri="{BB962C8B-B14F-4D97-AF65-F5344CB8AC3E}">
        <p14:creationId xmlns:p14="http://schemas.microsoft.com/office/powerpoint/2010/main" val="17177592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48</a:t>
            </a:fld>
            <a:endParaRPr lang="en-US" dirty="0"/>
          </a:p>
        </p:txBody>
      </p:sp>
    </p:spTree>
    <p:extLst>
      <p:ext uri="{BB962C8B-B14F-4D97-AF65-F5344CB8AC3E}">
        <p14:creationId xmlns:p14="http://schemas.microsoft.com/office/powerpoint/2010/main" val="30926405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49</a:t>
            </a:fld>
            <a:endParaRPr lang="en-US" dirty="0"/>
          </a:p>
        </p:txBody>
      </p:sp>
    </p:spTree>
    <p:extLst>
      <p:ext uri="{BB962C8B-B14F-4D97-AF65-F5344CB8AC3E}">
        <p14:creationId xmlns:p14="http://schemas.microsoft.com/office/powerpoint/2010/main" val="32748350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50</a:t>
            </a:fld>
            <a:endParaRPr lang="en-US" dirty="0"/>
          </a:p>
        </p:txBody>
      </p:sp>
    </p:spTree>
    <p:extLst>
      <p:ext uri="{BB962C8B-B14F-4D97-AF65-F5344CB8AC3E}">
        <p14:creationId xmlns:p14="http://schemas.microsoft.com/office/powerpoint/2010/main" val="3274835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sz="1400" dirty="0"/>
          </a:p>
        </p:txBody>
      </p:sp>
      <p:sp>
        <p:nvSpPr>
          <p:cNvPr id="4" name="Slide Number Placeholder 3"/>
          <p:cNvSpPr>
            <a:spLocks noGrp="1"/>
          </p:cNvSpPr>
          <p:nvPr>
            <p:ph type="sldNum" sz="quarter" idx="10"/>
          </p:nvPr>
        </p:nvSpPr>
        <p:spPr/>
        <p:txBody>
          <a:bodyPr/>
          <a:lstStyle/>
          <a:p>
            <a:fld id="{CAFB25E3-B818-4997-A6D1-ECAFD5B9F68D}" type="slidenum">
              <a:rPr lang="en-US" smtClean="0"/>
              <a:t>5</a:t>
            </a:fld>
            <a:endParaRPr lang="en-US" dirty="0"/>
          </a:p>
        </p:txBody>
      </p:sp>
    </p:spTree>
    <p:extLst>
      <p:ext uri="{BB962C8B-B14F-4D97-AF65-F5344CB8AC3E}">
        <p14:creationId xmlns:p14="http://schemas.microsoft.com/office/powerpoint/2010/main" val="75234311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B25E3-B818-4997-A6D1-ECAFD5B9F68D}" type="slidenum">
              <a:rPr lang="en-US" smtClean="0"/>
              <a:t>51</a:t>
            </a:fld>
            <a:endParaRPr lang="en-US" dirty="0"/>
          </a:p>
        </p:txBody>
      </p:sp>
    </p:spTree>
    <p:extLst>
      <p:ext uri="{BB962C8B-B14F-4D97-AF65-F5344CB8AC3E}">
        <p14:creationId xmlns:p14="http://schemas.microsoft.com/office/powerpoint/2010/main" val="4030711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CAFB25E3-B818-4997-A6D1-ECAFD5B9F68D}" type="slidenum">
              <a:rPr lang="en-US" smtClean="0"/>
              <a:t>6</a:t>
            </a:fld>
            <a:endParaRPr lang="en-US" dirty="0"/>
          </a:p>
        </p:txBody>
      </p:sp>
    </p:spTree>
    <p:extLst>
      <p:ext uri="{BB962C8B-B14F-4D97-AF65-F5344CB8AC3E}">
        <p14:creationId xmlns:p14="http://schemas.microsoft.com/office/powerpoint/2010/main" val="582198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7</a:t>
            </a:fld>
            <a:endParaRPr lang="en-US" dirty="0"/>
          </a:p>
        </p:txBody>
      </p:sp>
    </p:spTree>
    <p:extLst>
      <p:ext uri="{BB962C8B-B14F-4D97-AF65-F5344CB8AC3E}">
        <p14:creationId xmlns:p14="http://schemas.microsoft.com/office/powerpoint/2010/main" val="125956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8</a:t>
            </a:fld>
            <a:endParaRPr lang="en-US" dirty="0"/>
          </a:p>
        </p:txBody>
      </p:sp>
    </p:spTree>
    <p:extLst>
      <p:ext uri="{BB962C8B-B14F-4D97-AF65-F5344CB8AC3E}">
        <p14:creationId xmlns:p14="http://schemas.microsoft.com/office/powerpoint/2010/main" val="1253278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FB25E3-B818-4997-A6D1-ECAFD5B9F68D}" type="slidenum">
              <a:rPr lang="en-US" smtClean="0"/>
              <a:t>9</a:t>
            </a:fld>
            <a:endParaRPr lang="en-US" dirty="0"/>
          </a:p>
        </p:txBody>
      </p:sp>
    </p:spTree>
    <p:extLst>
      <p:ext uri="{BB962C8B-B14F-4D97-AF65-F5344CB8AC3E}">
        <p14:creationId xmlns:p14="http://schemas.microsoft.com/office/powerpoint/2010/main" val="400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1" y="0"/>
            <a:ext cx="990600"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a:t>Click to edit Master title style</a:t>
            </a:r>
          </a:p>
        </p:txBody>
      </p:sp>
      <p:sp>
        <p:nvSpPr>
          <p:cNvPr id="3" name="Content Placeholder 2"/>
          <p:cNvSpPr>
            <a:spLocks noGrp="1"/>
          </p:cNvSpPr>
          <p:nvPr>
            <p:ph idx="1"/>
          </p:nvPr>
        </p:nvSpPr>
        <p:spPr>
          <a:xfrm>
            <a:off x="1524000" y="1600200"/>
            <a:ext cx="716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pic>
        <p:nvPicPr>
          <p:cNvPr id="2050" name="Picture 2"/>
          <p:cNvPicPr>
            <a:picLocks noChangeAspect="1" noChangeArrowheads="1"/>
          </p:cNvPicPr>
          <p:nvPr userDrawn="1"/>
        </p:nvPicPr>
        <p:blipFill>
          <a:blip r:embed="rId2" cstate="print"/>
          <a:srcRect/>
          <a:stretch>
            <a:fillRect/>
          </a:stretch>
        </p:blipFill>
        <p:spPr bwMode="auto">
          <a:xfrm>
            <a:off x="0" y="0"/>
            <a:ext cx="1228725" cy="68580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96BFF-CE54-4240-ACF1-69C7596A2AD1}" type="datetimeFigureOut">
              <a:rPr lang="en-US" smtClean="0"/>
              <a:pPr/>
              <a:t>4/15/19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7FB202-8B32-4DDE-9D5A-3996BF0DCB9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96BFF-CE54-4240-ACF1-69C7596A2AD1}" type="datetimeFigureOut">
              <a:rPr lang="en-US" smtClean="0"/>
              <a:pPr/>
              <a:t>4/15/19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FB202-8B32-4DDE-9D5A-3996BF0DCB9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www.nihb.org/legislative/budget_formulation.ph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s://www.nihb.org/legislative/budget_formulation.php"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http://www.medicaid.gov/federal-policy-guidance/downloads/smd19001.pd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https://redcap.uits.iu.edu/surveys/index.php?s=DYKDTEJXHC" TargetMode="External"/></Relationships>
</file>

<file path=ppt/slides/_rels/slide37.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2.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990600"/>
            <a:ext cx="7391400" cy="1600200"/>
          </a:xfrm>
        </p:spPr>
        <p:txBody>
          <a:bodyPr>
            <a:noAutofit/>
          </a:bodyPr>
          <a:lstStyle/>
          <a:p>
            <a:r>
              <a:rPr lang="en-US" b="1" i="1" dirty="0">
                <a:latin typeface="Arial" charset="0"/>
                <a:cs typeface="Arial" charset="0"/>
              </a:rPr>
              <a:t>NPAIHB</a:t>
            </a:r>
            <a:br>
              <a:rPr lang="en-US" b="1" i="1" dirty="0">
                <a:latin typeface="Arial" charset="0"/>
                <a:cs typeface="Arial" charset="0"/>
              </a:rPr>
            </a:br>
            <a:r>
              <a:rPr lang="en-US" b="1" i="1" dirty="0">
                <a:latin typeface="Arial" charset="0"/>
                <a:cs typeface="Arial" charset="0"/>
              </a:rPr>
              <a:t>Legislative &amp; Policy Update</a:t>
            </a:r>
            <a:br>
              <a:rPr lang="en-US" b="1" i="1" dirty="0">
                <a:latin typeface="Arial" charset="0"/>
                <a:cs typeface="Arial" charset="0"/>
              </a:rPr>
            </a:br>
            <a:endParaRPr lang="en-US" altLang="en-US" b="1" dirty="0"/>
          </a:p>
        </p:txBody>
      </p:sp>
      <p:sp>
        <p:nvSpPr>
          <p:cNvPr id="14339" name="Rectangle 3"/>
          <p:cNvSpPr>
            <a:spLocks noGrp="1" noChangeArrowheads="1"/>
          </p:cNvSpPr>
          <p:nvPr>
            <p:ph type="body" idx="1"/>
          </p:nvPr>
        </p:nvSpPr>
        <p:spPr>
          <a:xfrm>
            <a:off x="1409700" y="4495800"/>
            <a:ext cx="7391400" cy="1600200"/>
          </a:xfrm>
        </p:spPr>
        <p:txBody>
          <a:bodyPr>
            <a:noAutofit/>
          </a:bodyPr>
          <a:lstStyle/>
          <a:p>
            <a:pPr algn="ctr" eaLnBrk="1" hangingPunct="1">
              <a:buFont typeface="Wingdings" pitchFamily="2" charset="2"/>
              <a:buNone/>
            </a:pPr>
            <a:r>
              <a:rPr lang="en-US" sz="2400" b="1" dirty="0">
                <a:latin typeface="Arial" charset="0"/>
                <a:cs typeface="Arial" charset="0"/>
              </a:rPr>
              <a:t>Quarterly Board Meeting</a:t>
            </a:r>
          </a:p>
          <a:p>
            <a:pPr algn="ctr" eaLnBrk="1" hangingPunct="1">
              <a:buFont typeface="Wingdings" pitchFamily="2" charset="2"/>
              <a:buNone/>
            </a:pPr>
            <a:r>
              <a:rPr lang="en-US" sz="2400" dirty="0">
                <a:latin typeface="Arial" charset="0"/>
                <a:cs typeface="Arial" charset="0"/>
              </a:rPr>
              <a:t>April 17, 2019</a:t>
            </a:r>
          </a:p>
          <a:p>
            <a:pPr algn="ctr" eaLnBrk="1" hangingPunct="1">
              <a:buFont typeface="Wingdings" pitchFamily="2" charset="2"/>
              <a:buNone/>
            </a:pPr>
            <a:r>
              <a:rPr lang="en-US" sz="2400" dirty="0">
                <a:latin typeface="Arial" charset="0"/>
                <a:cs typeface="Arial" charset="0"/>
              </a:rPr>
              <a:t>Hosted by: Swinomish </a:t>
            </a:r>
            <a:r>
              <a:rPr lang="en-US" sz="2400" dirty="0" smtClean="0">
                <a:latin typeface="Arial" charset="0"/>
                <a:cs typeface="Arial" charset="0"/>
              </a:rPr>
              <a:t>Indian Tribal Community</a:t>
            </a:r>
            <a:endParaRPr lang="en-US" sz="2400" dirty="0">
              <a:latin typeface="Arial" charset="0"/>
              <a:cs typeface="Arial" charset="0"/>
            </a:endParaRPr>
          </a:p>
          <a:p>
            <a:pPr algn="ctr" eaLnBrk="1" hangingPunct="1">
              <a:buFont typeface="Wingdings" pitchFamily="2" charset="2"/>
              <a:buNone/>
            </a:pPr>
            <a:endParaRPr lang="en-US" sz="2400" dirty="0">
              <a:latin typeface="Arial" charset="0"/>
              <a:cs typeface="Arial" charset="0"/>
            </a:endParaRPr>
          </a:p>
          <a:p>
            <a:pPr algn="ctr" eaLnBrk="1" hangingPunct="1">
              <a:buFont typeface="Wingdings" pitchFamily="2" charset="2"/>
              <a:buNone/>
            </a:pPr>
            <a:r>
              <a:rPr lang="en-US" sz="1400" dirty="0">
                <a:latin typeface="Arial" charset="0"/>
                <a:cs typeface="Arial" charset="0"/>
              </a:rPr>
              <a:t/>
            </a:r>
            <a:br>
              <a:rPr lang="en-US" sz="1400" dirty="0">
                <a:latin typeface="Arial" charset="0"/>
                <a:cs typeface="Arial" charset="0"/>
              </a:rPr>
            </a:br>
            <a:endParaRPr lang="en-US" sz="1400" dirty="0">
              <a:latin typeface="Arial"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0DC81D-1A79-7D4C-82BB-335880E0DB46}"/>
              </a:ext>
            </a:extLst>
          </p:cNvPr>
          <p:cNvSpPr>
            <a:spLocks noGrp="1"/>
          </p:cNvSpPr>
          <p:nvPr>
            <p:ph type="title"/>
          </p:nvPr>
        </p:nvSpPr>
        <p:spPr/>
        <p:txBody>
          <a:bodyPr>
            <a:normAutofit fontScale="90000"/>
          </a:bodyPr>
          <a:lstStyle/>
          <a:p>
            <a:r>
              <a:rPr lang="en-US" b="1" dirty="0"/>
              <a:t>Omnibus FY 2019 </a:t>
            </a:r>
            <a:br>
              <a:rPr lang="en-US" b="1" dirty="0"/>
            </a:br>
            <a:r>
              <a:rPr lang="en-US" sz="3100" b="1" dirty="0"/>
              <a:t>Other IHS Authorities and Reports to Congress</a:t>
            </a:r>
            <a:endParaRPr lang="en-US" dirty="0"/>
          </a:p>
        </p:txBody>
      </p:sp>
      <p:sp>
        <p:nvSpPr>
          <p:cNvPr id="3" name="Content Placeholder 2">
            <a:extLst>
              <a:ext uri="{FF2B5EF4-FFF2-40B4-BE49-F238E27FC236}">
                <a16:creationId xmlns:a16="http://schemas.microsoft.com/office/drawing/2014/main" xmlns="" id="{8DA0A3CA-3DA6-0240-93F0-5B45C9737A73}"/>
              </a:ext>
            </a:extLst>
          </p:cNvPr>
          <p:cNvSpPr>
            <a:spLocks noGrp="1"/>
          </p:cNvSpPr>
          <p:nvPr>
            <p:ph idx="1"/>
          </p:nvPr>
        </p:nvSpPr>
        <p:spPr>
          <a:xfrm>
            <a:off x="1536192" y="1828800"/>
            <a:ext cx="7162800" cy="4525963"/>
          </a:xfrm>
        </p:spPr>
        <p:txBody>
          <a:bodyPr>
            <a:normAutofit fontScale="92500"/>
          </a:bodyPr>
          <a:lstStyle/>
          <a:p>
            <a:r>
              <a:rPr lang="en-US" sz="2400" b="1" dirty="0">
                <a:solidFill>
                  <a:prstClr val="black"/>
                </a:solidFill>
              </a:rPr>
              <a:t>Opioid Grants</a:t>
            </a:r>
            <a:r>
              <a:rPr lang="en-US" sz="2400" dirty="0">
                <a:solidFill>
                  <a:prstClr val="black"/>
                </a:solidFill>
              </a:rPr>
              <a:t>- $10m increase to create special behavioral health pilot program</a:t>
            </a:r>
          </a:p>
          <a:p>
            <a:r>
              <a:rPr lang="en-US" sz="2400" b="1" dirty="0">
                <a:solidFill>
                  <a:prstClr val="black"/>
                </a:solidFill>
              </a:rPr>
              <a:t>Maternal and Child Health </a:t>
            </a:r>
            <a:r>
              <a:rPr lang="en-US" sz="2400" dirty="0">
                <a:solidFill>
                  <a:prstClr val="black"/>
                </a:solidFill>
              </a:rPr>
              <a:t>– IHS’s top priority is to hire a National Maternal/Child Health Coordinator with report to Congress within 90 days of hiring position</a:t>
            </a:r>
          </a:p>
          <a:p>
            <a:r>
              <a:rPr lang="en-US" sz="2400" b="1" dirty="0">
                <a:solidFill>
                  <a:prstClr val="black"/>
                </a:solidFill>
              </a:rPr>
              <a:t>Health Care Facilities </a:t>
            </a:r>
            <a:r>
              <a:rPr lang="en-US" sz="2400" dirty="0">
                <a:solidFill>
                  <a:prstClr val="black"/>
                </a:solidFill>
              </a:rPr>
              <a:t>– IHS is directed to publish the gap analysis required under H.R. 115-238 within 180 days</a:t>
            </a:r>
          </a:p>
          <a:p>
            <a:r>
              <a:rPr lang="en-US" sz="2400" b="1" dirty="0">
                <a:solidFill>
                  <a:prstClr val="black"/>
                </a:solidFill>
              </a:rPr>
              <a:t>IHCIA Demonstration Authorities </a:t>
            </a:r>
            <a:r>
              <a:rPr lang="en-US" sz="2400" dirty="0">
                <a:solidFill>
                  <a:prstClr val="black"/>
                </a:solidFill>
              </a:rPr>
              <a:t>– IHS is directed to identify criteria for ranking projects funded through IHCIA demonstration authorities should funds become available in the future within 180 days</a:t>
            </a:r>
          </a:p>
        </p:txBody>
      </p:sp>
    </p:spTree>
    <p:extLst>
      <p:ext uri="{BB962C8B-B14F-4D97-AF65-F5344CB8AC3E}">
        <p14:creationId xmlns:p14="http://schemas.microsoft.com/office/powerpoint/2010/main" val="6973991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6743D-6A42-634B-8A23-9825D4BD4422}"/>
              </a:ext>
            </a:extLst>
          </p:cNvPr>
          <p:cNvSpPr>
            <a:spLocks noGrp="1"/>
          </p:cNvSpPr>
          <p:nvPr>
            <p:ph type="title"/>
          </p:nvPr>
        </p:nvSpPr>
        <p:spPr/>
        <p:txBody>
          <a:bodyPr>
            <a:noAutofit/>
          </a:bodyPr>
          <a:lstStyle/>
          <a:p>
            <a:r>
              <a:rPr lang="en-US" sz="3200" b="1" dirty="0"/>
              <a:t>PrEP Assistance Program Act (H.R. 1643)</a:t>
            </a:r>
          </a:p>
        </p:txBody>
      </p:sp>
      <p:sp>
        <p:nvSpPr>
          <p:cNvPr id="3" name="Content Placeholder 2">
            <a:extLst>
              <a:ext uri="{FF2B5EF4-FFF2-40B4-BE49-F238E27FC236}">
                <a16:creationId xmlns:a16="http://schemas.microsoft.com/office/drawing/2014/main" xmlns="" id="{7962A746-44F4-4A48-9A16-148DF8FD81E9}"/>
              </a:ext>
            </a:extLst>
          </p:cNvPr>
          <p:cNvSpPr>
            <a:spLocks noGrp="1"/>
          </p:cNvSpPr>
          <p:nvPr>
            <p:ph idx="1"/>
          </p:nvPr>
        </p:nvSpPr>
        <p:spPr>
          <a:xfrm>
            <a:off x="1524000" y="1676400"/>
            <a:ext cx="7162800" cy="4754563"/>
          </a:xfrm>
        </p:spPr>
        <p:txBody>
          <a:bodyPr>
            <a:normAutofit/>
          </a:bodyPr>
          <a:lstStyle/>
          <a:p>
            <a:r>
              <a:rPr lang="en-US" dirty="0"/>
              <a:t>Introduced by Rep. Bonnie Watson-Coleman (D-NJ) on 3/8/19. </a:t>
            </a:r>
          </a:p>
          <a:p>
            <a:r>
              <a:rPr lang="en-US" dirty="0"/>
              <a:t>Establishes a Grant Program under HHS to provide grants to tribes, states and territories for pre-exposure prophylaxis (PrEP) programs. </a:t>
            </a:r>
          </a:p>
          <a:p>
            <a:r>
              <a:rPr lang="en-US" b="1" dirty="0"/>
              <a:t>Status</a:t>
            </a:r>
            <a:r>
              <a:rPr lang="en-US" dirty="0"/>
              <a:t>:  In Committee </a:t>
            </a:r>
          </a:p>
        </p:txBody>
      </p:sp>
    </p:spTree>
    <p:extLst>
      <p:ext uri="{BB962C8B-B14F-4D97-AF65-F5344CB8AC3E}">
        <p14:creationId xmlns:p14="http://schemas.microsoft.com/office/powerpoint/2010/main" val="13392228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6743D-6A42-634B-8A23-9825D4BD4422}"/>
              </a:ext>
            </a:extLst>
          </p:cNvPr>
          <p:cNvSpPr>
            <a:spLocks noGrp="1"/>
          </p:cNvSpPr>
          <p:nvPr>
            <p:ph type="title"/>
          </p:nvPr>
        </p:nvSpPr>
        <p:spPr/>
        <p:txBody>
          <a:bodyPr>
            <a:noAutofit/>
          </a:bodyPr>
          <a:lstStyle/>
          <a:p>
            <a:r>
              <a:rPr lang="en-US" sz="3200" b="1" dirty="0"/>
              <a:t>Violence Against Women’s Act of 2019 (H.R. 1585)</a:t>
            </a:r>
          </a:p>
        </p:txBody>
      </p:sp>
      <p:sp>
        <p:nvSpPr>
          <p:cNvPr id="3" name="Content Placeholder 2">
            <a:extLst>
              <a:ext uri="{FF2B5EF4-FFF2-40B4-BE49-F238E27FC236}">
                <a16:creationId xmlns:a16="http://schemas.microsoft.com/office/drawing/2014/main" xmlns="" id="{7962A746-44F4-4A48-9A16-148DF8FD81E9}"/>
              </a:ext>
            </a:extLst>
          </p:cNvPr>
          <p:cNvSpPr>
            <a:spLocks noGrp="1"/>
          </p:cNvSpPr>
          <p:nvPr>
            <p:ph idx="1"/>
          </p:nvPr>
        </p:nvSpPr>
        <p:spPr>
          <a:xfrm>
            <a:off x="1524000" y="1676400"/>
            <a:ext cx="7162800" cy="4754563"/>
          </a:xfrm>
        </p:spPr>
        <p:txBody>
          <a:bodyPr>
            <a:normAutofit/>
          </a:bodyPr>
          <a:lstStyle/>
          <a:p>
            <a:r>
              <a:rPr lang="en-US" dirty="0"/>
              <a:t>Introduced by Rep. Karen Bass (D-CA) on 2/14/19. </a:t>
            </a:r>
          </a:p>
          <a:p>
            <a:r>
              <a:rPr lang="en-US" dirty="0"/>
              <a:t>Reauthorizes the Violence against Women’s Act of 1994</a:t>
            </a:r>
          </a:p>
          <a:p>
            <a:r>
              <a:rPr lang="en-US" b="1" dirty="0"/>
              <a:t>Status</a:t>
            </a:r>
            <a:r>
              <a:rPr lang="en-US" dirty="0"/>
              <a:t>:  4/4/19- Passed House (263-158)</a:t>
            </a:r>
          </a:p>
        </p:txBody>
      </p:sp>
    </p:spTree>
    <p:extLst>
      <p:ext uri="{BB962C8B-B14F-4D97-AF65-F5344CB8AC3E}">
        <p14:creationId xmlns:p14="http://schemas.microsoft.com/office/powerpoint/2010/main" val="8363158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6743D-6A42-634B-8A23-9825D4BD4422}"/>
              </a:ext>
            </a:extLst>
          </p:cNvPr>
          <p:cNvSpPr>
            <a:spLocks noGrp="1"/>
          </p:cNvSpPr>
          <p:nvPr>
            <p:ph type="title"/>
          </p:nvPr>
        </p:nvSpPr>
        <p:spPr/>
        <p:txBody>
          <a:bodyPr>
            <a:noAutofit/>
          </a:bodyPr>
          <a:lstStyle/>
          <a:p>
            <a:r>
              <a:rPr lang="en-US" sz="3200" b="1" dirty="0"/>
              <a:t>Department of Veterans Affairs Tribal Advisory Committee of 2019 (S.524)</a:t>
            </a:r>
          </a:p>
        </p:txBody>
      </p:sp>
      <p:sp>
        <p:nvSpPr>
          <p:cNvPr id="3" name="Content Placeholder 2">
            <a:extLst>
              <a:ext uri="{FF2B5EF4-FFF2-40B4-BE49-F238E27FC236}">
                <a16:creationId xmlns:a16="http://schemas.microsoft.com/office/drawing/2014/main" xmlns="" id="{7962A746-44F4-4A48-9A16-148DF8FD81E9}"/>
              </a:ext>
            </a:extLst>
          </p:cNvPr>
          <p:cNvSpPr>
            <a:spLocks noGrp="1"/>
          </p:cNvSpPr>
          <p:nvPr>
            <p:ph idx="1"/>
          </p:nvPr>
        </p:nvSpPr>
        <p:spPr>
          <a:xfrm>
            <a:off x="1524000" y="1676400"/>
            <a:ext cx="7162800" cy="4754563"/>
          </a:xfrm>
        </p:spPr>
        <p:txBody>
          <a:bodyPr>
            <a:normAutofit/>
          </a:bodyPr>
          <a:lstStyle/>
          <a:p>
            <a:r>
              <a:rPr lang="en-US" dirty="0"/>
              <a:t>Introduced by Sen. Jon Tester (D-MT) on 2/14/19 and referred to Committee on Veterans’ Affairs.</a:t>
            </a:r>
          </a:p>
          <a:p>
            <a:r>
              <a:rPr lang="en-US" dirty="0"/>
              <a:t>Establishes a Department of Veterans Affairs (VA) </a:t>
            </a:r>
            <a:r>
              <a:rPr lang="en-US"/>
              <a:t>Tribal </a:t>
            </a:r>
            <a:r>
              <a:rPr lang="en-US" smtClean="0"/>
              <a:t>Advisory </a:t>
            </a:r>
            <a:r>
              <a:rPr lang="en-US" dirty="0"/>
              <a:t>Committee (TAC).</a:t>
            </a:r>
          </a:p>
          <a:p>
            <a:r>
              <a:rPr lang="en-US" b="1" dirty="0"/>
              <a:t>Status</a:t>
            </a:r>
            <a:r>
              <a:rPr lang="en-US" dirty="0"/>
              <a:t>:  In Committee</a:t>
            </a:r>
          </a:p>
        </p:txBody>
      </p:sp>
    </p:spTree>
    <p:extLst>
      <p:ext uri="{BB962C8B-B14F-4D97-AF65-F5344CB8AC3E}">
        <p14:creationId xmlns:p14="http://schemas.microsoft.com/office/powerpoint/2010/main" val="33383628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6743D-6A42-634B-8A23-9825D4BD4422}"/>
              </a:ext>
            </a:extLst>
          </p:cNvPr>
          <p:cNvSpPr>
            <a:spLocks noGrp="1"/>
          </p:cNvSpPr>
          <p:nvPr>
            <p:ph type="title"/>
          </p:nvPr>
        </p:nvSpPr>
        <p:spPr/>
        <p:txBody>
          <a:bodyPr>
            <a:noAutofit/>
          </a:bodyPr>
          <a:lstStyle/>
          <a:p>
            <a:r>
              <a:rPr lang="en-US" sz="3200" b="1" dirty="0"/>
              <a:t>Assessment of the Indian Health Service Act of 2019 (S. 498)</a:t>
            </a:r>
          </a:p>
        </p:txBody>
      </p:sp>
      <p:sp>
        <p:nvSpPr>
          <p:cNvPr id="3" name="Content Placeholder 2">
            <a:extLst>
              <a:ext uri="{FF2B5EF4-FFF2-40B4-BE49-F238E27FC236}">
                <a16:creationId xmlns:a16="http://schemas.microsoft.com/office/drawing/2014/main" xmlns="" id="{7962A746-44F4-4A48-9A16-148DF8FD81E9}"/>
              </a:ext>
            </a:extLst>
          </p:cNvPr>
          <p:cNvSpPr>
            <a:spLocks noGrp="1"/>
          </p:cNvSpPr>
          <p:nvPr>
            <p:ph idx="1"/>
          </p:nvPr>
        </p:nvSpPr>
        <p:spPr>
          <a:xfrm>
            <a:off x="1524000" y="1676400"/>
            <a:ext cx="7162800" cy="4754563"/>
          </a:xfrm>
        </p:spPr>
        <p:txBody>
          <a:bodyPr>
            <a:normAutofit/>
          </a:bodyPr>
          <a:lstStyle/>
          <a:p>
            <a:r>
              <a:rPr lang="en-US" dirty="0"/>
              <a:t>Introduced by Sen. Mike Rounds (R-SD) on 2/14/19 and referred to Committee on Indian Affairs.</a:t>
            </a:r>
          </a:p>
          <a:p>
            <a:r>
              <a:rPr lang="en-US" dirty="0"/>
              <a:t>Calls for the Secretary of HHS to contract an assessment of IHS’ health care delivery systems and financial management process of IHS facilities to improve care for patients. </a:t>
            </a:r>
          </a:p>
          <a:p>
            <a:r>
              <a:rPr lang="en-US" b="1" dirty="0"/>
              <a:t>Status</a:t>
            </a:r>
            <a:r>
              <a:rPr lang="en-US" dirty="0"/>
              <a:t>: In Committee</a:t>
            </a:r>
          </a:p>
        </p:txBody>
      </p:sp>
    </p:spTree>
    <p:extLst>
      <p:ext uri="{BB962C8B-B14F-4D97-AF65-F5344CB8AC3E}">
        <p14:creationId xmlns:p14="http://schemas.microsoft.com/office/powerpoint/2010/main" val="35224645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B7969-CBF9-4044-A5A0-D9581ACB5C6B}"/>
              </a:ext>
            </a:extLst>
          </p:cNvPr>
          <p:cNvSpPr>
            <a:spLocks noGrp="1"/>
          </p:cNvSpPr>
          <p:nvPr>
            <p:ph type="title"/>
          </p:nvPr>
        </p:nvSpPr>
        <p:spPr/>
        <p:txBody>
          <a:bodyPr>
            <a:noAutofit/>
          </a:bodyPr>
          <a:lstStyle/>
          <a:p>
            <a:r>
              <a:rPr lang="en-US" sz="3600" b="1" dirty="0"/>
              <a:t>Native American Suicide Prevention Act of 2019 (S. 467 &amp; H.R. 1191)</a:t>
            </a:r>
          </a:p>
        </p:txBody>
      </p:sp>
      <p:sp>
        <p:nvSpPr>
          <p:cNvPr id="3" name="Content Placeholder 2">
            <a:extLst>
              <a:ext uri="{FF2B5EF4-FFF2-40B4-BE49-F238E27FC236}">
                <a16:creationId xmlns:a16="http://schemas.microsoft.com/office/drawing/2014/main" xmlns="" id="{CBF94B38-E00D-284C-BB51-9A182F446CA5}"/>
              </a:ext>
            </a:extLst>
          </p:cNvPr>
          <p:cNvSpPr>
            <a:spLocks noGrp="1"/>
          </p:cNvSpPr>
          <p:nvPr>
            <p:ph idx="1"/>
          </p:nvPr>
        </p:nvSpPr>
        <p:spPr>
          <a:xfrm>
            <a:off x="1524000" y="1600200"/>
            <a:ext cx="7162800" cy="4953000"/>
          </a:xfrm>
        </p:spPr>
        <p:txBody>
          <a:bodyPr>
            <a:normAutofit fontScale="77500" lnSpcReduction="20000"/>
          </a:bodyPr>
          <a:lstStyle/>
          <a:p>
            <a:r>
              <a:rPr lang="en-US" dirty="0"/>
              <a:t>S. 467 introduced by Sen. Elizabeth Warren (D-MA) on 2/13/19 and referred to HELP Committee. </a:t>
            </a:r>
          </a:p>
          <a:p>
            <a:r>
              <a:rPr lang="en-US" dirty="0"/>
              <a:t>H.R. 1191 introduced by </a:t>
            </a:r>
            <a:r>
              <a:rPr lang="en-US" smtClean="0"/>
              <a:t>Rep. Raul </a:t>
            </a:r>
            <a:r>
              <a:rPr lang="en-US" dirty="0"/>
              <a:t>Grijalva (D-AZ) on 2/13/19 and referred to Energy and Commerce Committee.</a:t>
            </a:r>
          </a:p>
          <a:p>
            <a:r>
              <a:rPr lang="en-US" dirty="0"/>
              <a:t>Amends section 520E of the Public Health Service Act to require States and their designees receiving grants for development and implementation of statewide suicide early intervention and prevention strategies to collaborate with each Federally recognized Indian tribe, tribal organization, urban Indian organization, and Native Hawaiian health care system in the State.</a:t>
            </a:r>
          </a:p>
          <a:p>
            <a:r>
              <a:rPr lang="en-US" b="1" dirty="0"/>
              <a:t>Status</a:t>
            </a:r>
            <a:r>
              <a:rPr lang="en-US" dirty="0"/>
              <a:t>:  In House and Senate Committees.</a:t>
            </a:r>
          </a:p>
          <a:p>
            <a:endParaRPr lang="en-US" dirty="0">
              <a:solidFill>
                <a:srgbClr val="000000"/>
              </a:solidFill>
            </a:endParaRPr>
          </a:p>
          <a:p>
            <a:pPr marL="457200" lvl="1" indent="0">
              <a:buNone/>
            </a:pPr>
            <a:endParaRPr lang="en-US" dirty="0">
              <a:solidFill>
                <a:srgbClr val="000000"/>
              </a:solidFill>
            </a:endParaRPr>
          </a:p>
          <a:p>
            <a:pPr lvl="1"/>
            <a:endParaRPr lang="en-US" dirty="0">
              <a:solidFill>
                <a:srgbClr val="000000"/>
              </a:solidFill>
            </a:endParaRPr>
          </a:p>
          <a:p>
            <a:pPr lvl="1"/>
            <a:endParaRPr lang="en-US" dirty="0"/>
          </a:p>
        </p:txBody>
      </p:sp>
    </p:spTree>
    <p:extLst>
      <p:ext uri="{BB962C8B-B14F-4D97-AF65-F5344CB8AC3E}">
        <p14:creationId xmlns:p14="http://schemas.microsoft.com/office/powerpoint/2010/main" val="34587166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B7969-CBF9-4044-A5A0-D9581ACB5C6B}"/>
              </a:ext>
            </a:extLst>
          </p:cNvPr>
          <p:cNvSpPr>
            <a:spLocks noGrp="1"/>
          </p:cNvSpPr>
          <p:nvPr>
            <p:ph type="title"/>
          </p:nvPr>
        </p:nvSpPr>
        <p:spPr/>
        <p:txBody>
          <a:bodyPr>
            <a:noAutofit/>
          </a:bodyPr>
          <a:lstStyle/>
          <a:p>
            <a:r>
              <a:rPr lang="en-US" sz="3600" b="1" dirty="0"/>
              <a:t>Advanced Appropriations Bills for BIA/BIE/IHS and IHS only</a:t>
            </a:r>
          </a:p>
        </p:txBody>
      </p:sp>
      <p:sp>
        <p:nvSpPr>
          <p:cNvPr id="3" name="Content Placeholder 2">
            <a:extLst>
              <a:ext uri="{FF2B5EF4-FFF2-40B4-BE49-F238E27FC236}">
                <a16:creationId xmlns:a16="http://schemas.microsoft.com/office/drawing/2014/main" xmlns="" id="{CBF94B38-E00D-284C-BB51-9A182F446CA5}"/>
              </a:ext>
            </a:extLst>
          </p:cNvPr>
          <p:cNvSpPr>
            <a:spLocks noGrp="1"/>
          </p:cNvSpPr>
          <p:nvPr>
            <p:ph idx="1"/>
          </p:nvPr>
        </p:nvSpPr>
        <p:spPr/>
        <p:txBody>
          <a:bodyPr>
            <a:normAutofit fontScale="77500" lnSpcReduction="20000"/>
          </a:bodyPr>
          <a:lstStyle/>
          <a:p>
            <a:r>
              <a:rPr lang="en-US" b="1" dirty="0"/>
              <a:t>S. 229 &amp; H.R. 1122 </a:t>
            </a:r>
            <a:r>
              <a:rPr lang="en-US" dirty="0"/>
              <a:t>– Advanced Appropriations for  BIA and BIE at DOI and IHS at HHS.</a:t>
            </a:r>
          </a:p>
          <a:p>
            <a:pPr lvl="1"/>
            <a:r>
              <a:rPr lang="en-US" dirty="0">
                <a:solidFill>
                  <a:srgbClr val="000000"/>
                </a:solidFill>
              </a:rPr>
              <a:t>Senate Bill introduced by Sen. Tom Udall (D-NM) on 1/25/19.</a:t>
            </a:r>
          </a:p>
          <a:p>
            <a:pPr lvl="1"/>
            <a:r>
              <a:rPr lang="en-US" dirty="0"/>
              <a:t>House Bill introduced by </a:t>
            </a:r>
            <a:r>
              <a:rPr lang="en-US" dirty="0">
                <a:solidFill>
                  <a:srgbClr val="000000"/>
                </a:solidFill>
              </a:rPr>
              <a:t>Introduced by Rep. Betty McCollum (D-MN-4) on 2/8/19.</a:t>
            </a:r>
          </a:p>
          <a:p>
            <a:pPr lvl="1"/>
            <a:r>
              <a:rPr lang="en-US" b="1" dirty="0">
                <a:solidFill>
                  <a:srgbClr val="000000"/>
                </a:solidFill>
              </a:rPr>
              <a:t>Status</a:t>
            </a:r>
            <a:r>
              <a:rPr lang="en-US" dirty="0">
                <a:solidFill>
                  <a:srgbClr val="000000"/>
                </a:solidFill>
              </a:rPr>
              <a:t>:  Both referred to respective House and Senate Committees.</a:t>
            </a:r>
          </a:p>
          <a:p>
            <a:r>
              <a:rPr lang="en-US" b="1" dirty="0"/>
              <a:t>H.R. 1135 </a:t>
            </a:r>
            <a:r>
              <a:rPr lang="en-US" dirty="0"/>
              <a:t>–Advanced Appropriations for IHS. </a:t>
            </a:r>
          </a:p>
          <a:p>
            <a:pPr lvl="1"/>
            <a:r>
              <a:rPr lang="en-US" dirty="0"/>
              <a:t>House Bill introduced by Rep. Don Young (R-AK- At Large) on 2/8/19; referred to Committees.</a:t>
            </a:r>
          </a:p>
          <a:p>
            <a:pPr lvl="1"/>
            <a:r>
              <a:rPr lang="en-US" dirty="0"/>
              <a:t>Senate Bill anticipated to be introduced.</a:t>
            </a:r>
          </a:p>
          <a:p>
            <a:pPr lvl="1"/>
            <a:r>
              <a:rPr lang="en-US" b="1" dirty="0">
                <a:solidFill>
                  <a:srgbClr val="000000"/>
                </a:solidFill>
              </a:rPr>
              <a:t>Status</a:t>
            </a:r>
            <a:r>
              <a:rPr lang="en-US" dirty="0">
                <a:solidFill>
                  <a:srgbClr val="000000"/>
                </a:solidFill>
              </a:rPr>
              <a:t>:  In House Committees.</a:t>
            </a:r>
          </a:p>
          <a:p>
            <a:pPr lvl="1"/>
            <a:endParaRPr lang="en-US" dirty="0">
              <a:solidFill>
                <a:srgbClr val="000000"/>
              </a:solidFill>
            </a:endParaRPr>
          </a:p>
          <a:p>
            <a:pPr lvl="1"/>
            <a:endParaRPr lang="en-US" dirty="0"/>
          </a:p>
        </p:txBody>
      </p:sp>
    </p:spTree>
    <p:extLst>
      <p:ext uri="{BB962C8B-B14F-4D97-AF65-F5344CB8AC3E}">
        <p14:creationId xmlns:p14="http://schemas.microsoft.com/office/powerpoint/2010/main" val="14142685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6743D-6A42-634B-8A23-9825D4BD4422}"/>
              </a:ext>
            </a:extLst>
          </p:cNvPr>
          <p:cNvSpPr>
            <a:spLocks noGrp="1"/>
          </p:cNvSpPr>
          <p:nvPr>
            <p:ph type="title"/>
          </p:nvPr>
        </p:nvSpPr>
        <p:spPr/>
        <p:txBody>
          <a:bodyPr>
            <a:noAutofit/>
          </a:bodyPr>
          <a:lstStyle/>
          <a:p>
            <a:r>
              <a:rPr lang="en-US" sz="3600" b="1" dirty="0"/>
              <a:t>Tribal HUD-VASH Act of 2019</a:t>
            </a:r>
            <a:br>
              <a:rPr lang="en-US" sz="3600" b="1" dirty="0"/>
            </a:br>
            <a:r>
              <a:rPr lang="en-US" sz="3600" b="1" dirty="0"/>
              <a:t>(S. 257)</a:t>
            </a:r>
          </a:p>
        </p:txBody>
      </p:sp>
      <p:sp>
        <p:nvSpPr>
          <p:cNvPr id="3" name="Content Placeholder 2">
            <a:extLst>
              <a:ext uri="{FF2B5EF4-FFF2-40B4-BE49-F238E27FC236}">
                <a16:creationId xmlns:a16="http://schemas.microsoft.com/office/drawing/2014/main" xmlns="" id="{7962A746-44F4-4A48-9A16-148DF8FD81E9}"/>
              </a:ext>
            </a:extLst>
          </p:cNvPr>
          <p:cNvSpPr>
            <a:spLocks noGrp="1"/>
          </p:cNvSpPr>
          <p:nvPr>
            <p:ph idx="1"/>
          </p:nvPr>
        </p:nvSpPr>
        <p:spPr>
          <a:xfrm>
            <a:off x="1524000" y="1676400"/>
            <a:ext cx="7162800" cy="4754563"/>
          </a:xfrm>
        </p:spPr>
        <p:txBody>
          <a:bodyPr>
            <a:normAutofit/>
          </a:bodyPr>
          <a:lstStyle/>
          <a:p>
            <a:r>
              <a:rPr lang="en-US" dirty="0"/>
              <a:t>Introduced by Sen. Jon Tester (D-MT) on 1/29/19.</a:t>
            </a:r>
          </a:p>
          <a:p>
            <a:r>
              <a:rPr lang="en-US" dirty="0"/>
              <a:t>Provides rental assistance for homeless or at-risk Indian veterans, and for other purposes. </a:t>
            </a:r>
          </a:p>
          <a:p>
            <a:r>
              <a:rPr lang="en-US" b="1" dirty="0"/>
              <a:t>Status</a:t>
            </a:r>
            <a:r>
              <a:rPr lang="en-US" dirty="0"/>
              <a:t>: 3/28/19- Placed on Senate Legislative Calendar under General Orders; Indian Affairs-Reported by Sen. Hoeven without amendment </a:t>
            </a:r>
          </a:p>
        </p:txBody>
      </p:sp>
    </p:spTree>
    <p:extLst>
      <p:ext uri="{BB962C8B-B14F-4D97-AF65-F5344CB8AC3E}">
        <p14:creationId xmlns:p14="http://schemas.microsoft.com/office/powerpoint/2010/main" val="1916800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239000" cy="1143000"/>
          </a:xfrm>
        </p:spPr>
        <p:txBody>
          <a:bodyPr>
            <a:noAutofit/>
          </a:bodyPr>
          <a:lstStyle/>
          <a:p>
            <a:pPr lvl="0"/>
            <a:r>
              <a:rPr lang="en-US" sz="3200" b="1" dirty="0"/>
              <a:t>PROGRESS for Indian Tribes Act (S.209)</a:t>
            </a:r>
            <a:r>
              <a:rPr lang="en-US" sz="2800" b="1" dirty="0"/>
              <a:t/>
            </a:r>
            <a:br>
              <a:rPr lang="en-US" sz="2800" b="1" dirty="0"/>
            </a:br>
            <a:endParaRPr lang="en-US" sz="2800" b="1" dirty="0"/>
          </a:p>
        </p:txBody>
      </p:sp>
      <p:sp>
        <p:nvSpPr>
          <p:cNvPr id="3" name="Content Placeholder 2"/>
          <p:cNvSpPr>
            <a:spLocks noGrp="1"/>
          </p:cNvSpPr>
          <p:nvPr>
            <p:ph idx="1"/>
          </p:nvPr>
        </p:nvSpPr>
        <p:spPr>
          <a:xfrm>
            <a:off x="1524000" y="1219200"/>
            <a:ext cx="7162800" cy="5486400"/>
          </a:xfrm>
        </p:spPr>
        <p:txBody>
          <a:bodyPr>
            <a:normAutofit/>
          </a:bodyPr>
          <a:lstStyle/>
          <a:p>
            <a:r>
              <a:rPr lang="en-US" sz="2800" dirty="0">
                <a:solidFill>
                  <a:srgbClr val="000000"/>
                </a:solidFill>
              </a:rPr>
              <a:t>Introduced by Sen. John Hoeven (R-ND) on 1/24/19 and referred to Indian Affairs Committee. </a:t>
            </a:r>
          </a:p>
          <a:p>
            <a:r>
              <a:rPr lang="en-US" sz="2800" dirty="0">
                <a:solidFill>
                  <a:srgbClr val="000000"/>
                </a:solidFill>
              </a:rPr>
              <a:t>Amends the Indian Self-Determination and Education Assistance Act (ISDEAA) to establish and further self-governance by Indian Tribes under DOI.</a:t>
            </a:r>
          </a:p>
          <a:p>
            <a:r>
              <a:rPr lang="en-US" sz="2800" b="1" dirty="0">
                <a:solidFill>
                  <a:srgbClr val="000000"/>
                </a:solidFill>
              </a:rPr>
              <a:t>Status</a:t>
            </a:r>
            <a:r>
              <a:rPr lang="en-US" sz="2800" dirty="0">
                <a:solidFill>
                  <a:srgbClr val="000000"/>
                </a:solidFill>
              </a:rPr>
              <a:t>:  1/29/19- Reported through Indian Affairs.</a:t>
            </a:r>
          </a:p>
          <a:p>
            <a:endParaRPr lang="en-US" sz="2800" dirty="0">
              <a:solidFill>
                <a:srgbClr val="000000"/>
              </a:solidFill>
            </a:endParaRPr>
          </a:p>
          <a:p>
            <a:endParaRPr lang="en-US" sz="3000" dirty="0">
              <a:solidFill>
                <a:srgbClr val="000000"/>
              </a:solidFill>
            </a:endParaRPr>
          </a:p>
          <a:p>
            <a:pPr lvl="1"/>
            <a:endParaRPr lang="en-US" sz="2600" dirty="0">
              <a:solidFill>
                <a:srgbClr val="000000"/>
              </a:solidFill>
            </a:endParaRPr>
          </a:p>
          <a:p>
            <a:pPr lvl="1"/>
            <a:endParaRPr lang="en-US" sz="2600" dirty="0">
              <a:solidFill>
                <a:srgbClr val="000000"/>
              </a:solidFill>
            </a:endParaRPr>
          </a:p>
          <a:p>
            <a:pPr lvl="1"/>
            <a:endParaRPr lang="en-US" dirty="0">
              <a:solidFill>
                <a:srgbClr val="000000"/>
              </a:solidFill>
            </a:endParaRPr>
          </a:p>
        </p:txBody>
      </p:sp>
    </p:spTree>
    <p:extLst>
      <p:ext uri="{BB962C8B-B14F-4D97-AF65-F5344CB8AC3E}">
        <p14:creationId xmlns:p14="http://schemas.microsoft.com/office/powerpoint/2010/main" val="11714002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6743D-6A42-634B-8A23-9825D4BD4422}"/>
              </a:ext>
            </a:extLst>
          </p:cNvPr>
          <p:cNvSpPr>
            <a:spLocks noGrp="1"/>
          </p:cNvSpPr>
          <p:nvPr>
            <p:ph type="title"/>
          </p:nvPr>
        </p:nvSpPr>
        <p:spPr/>
        <p:txBody>
          <a:bodyPr>
            <a:noAutofit/>
          </a:bodyPr>
          <a:lstStyle/>
          <a:p>
            <a:r>
              <a:rPr lang="en-US" sz="3600" b="1" dirty="0"/>
              <a:t>Community and Public Health Programs Extension Act (S.192)</a:t>
            </a:r>
          </a:p>
        </p:txBody>
      </p:sp>
      <p:sp>
        <p:nvSpPr>
          <p:cNvPr id="3" name="Content Placeholder 2">
            <a:extLst>
              <a:ext uri="{FF2B5EF4-FFF2-40B4-BE49-F238E27FC236}">
                <a16:creationId xmlns:a16="http://schemas.microsoft.com/office/drawing/2014/main" xmlns="" id="{7962A746-44F4-4A48-9A16-148DF8FD81E9}"/>
              </a:ext>
            </a:extLst>
          </p:cNvPr>
          <p:cNvSpPr>
            <a:spLocks noGrp="1"/>
          </p:cNvSpPr>
          <p:nvPr>
            <p:ph idx="1"/>
          </p:nvPr>
        </p:nvSpPr>
        <p:spPr/>
        <p:txBody>
          <a:bodyPr>
            <a:normAutofit fontScale="92500" lnSpcReduction="20000"/>
          </a:bodyPr>
          <a:lstStyle/>
          <a:p>
            <a:r>
              <a:rPr lang="en-US" dirty="0"/>
              <a:t>Introduced by Sen. Lamar Alexander (R-TN) and referred to Senate HELP Committee on 1/18/19.</a:t>
            </a:r>
          </a:p>
          <a:p>
            <a:r>
              <a:rPr lang="en-US" dirty="0"/>
              <a:t>Provides for funding extensions through 2024 for:</a:t>
            </a:r>
          </a:p>
          <a:p>
            <a:pPr lvl="1"/>
            <a:r>
              <a:rPr lang="en-US" sz="2600" dirty="0">
                <a:sym typeface="Wingdings"/>
              </a:rPr>
              <a:t>Special Diabetes Program,</a:t>
            </a:r>
          </a:p>
          <a:p>
            <a:pPr lvl="1"/>
            <a:r>
              <a:rPr lang="en-US" sz="2600" dirty="0"/>
              <a:t>Community Health Centers,</a:t>
            </a:r>
          </a:p>
          <a:p>
            <a:pPr lvl="1"/>
            <a:r>
              <a:rPr lang="en-US" sz="2600" dirty="0"/>
              <a:t>National Health Service Corps, and</a:t>
            </a:r>
          </a:p>
          <a:p>
            <a:pPr lvl="1"/>
            <a:r>
              <a:rPr lang="en-US" sz="2600" dirty="0"/>
              <a:t>Teaching Health Centers that operate GME programs.</a:t>
            </a:r>
          </a:p>
          <a:p>
            <a:r>
              <a:rPr lang="en-US" sz="3000" b="1" dirty="0"/>
              <a:t>Status</a:t>
            </a:r>
            <a:r>
              <a:rPr lang="en-US" sz="3000" dirty="0"/>
              <a:t>:  In Committee</a:t>
            </a:r>
          </a:p>
        </p:txBody>
      </p:sp>
    </p:spTree>
    <p:extLst>
      <p:ext uri="{BB962C8B-B14F-4D97-AF65-F5344CB8AC3E}">
        <p14:creationId xmlns:p14="http://schemas.microsoft.com/office/powerpoint/2010/main" val="490292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792162"/>
          </a:xfrm>
        </p:spPr>
        <p:txBody>
          <a:bodyPr/>
          <a:lstStyle/>
          <a:p>
            <a:r>
              <a:rPr lang="en-US" b="1" dirty="0"/>
              <a:t>Report Overview </a:t>
            </a:r>
          </a:p>
        </p:txBody>
      </p:sp>
      <p:sp>
        <p:nvSpPr>
          <p:cNvPr id="3" name="Content Placeholder 2"/>
          <p:cNvSpPr>
            <a:spLocks noGrp="1"/>
          </p:cNvSpPr>
          <p:nvPr>
            <p:ph idx="1"/>
          </p:nvPr>
        </p:nvSpPr>
        <p:spPr>
          <a:xfrm>
            <a:off x="1752600" y="1219200"/>
            <a:ext cx="6858000" cy="5410200"/>
          </a:xfrm>
        </p:spPr>
        <p:txBody>
          <a:bodyPr>
            <a:normAutofit/>
          </a:bodyPr>
          <a:lstStyle/>
          <a:p>
            <a:pPr marL="514350" indent="-514350">
              <a:spcBef>
                <a:spcPts val="1800"/>
              </a:spcBef>
              <a:buFont typeface="+mj-lt"/>
              <a:buAutoNum type="arabicPeriod"/>
            </a:pPr>
            <a:endParaRPr lang="en-US" sz="2400" dirty="0"/>
          </a:p>
          <a:p>
            <a:pPr marL="514350" indent="-514350">
              <a:spcBef>
                <a:spcPts val="1800"/>
              </a:spcBef>
              <a:buFont typeface="+mj-lt"/>
              <a:buAutoNum type="arabicPeriod"/>
            </a:pPr>
            <a:r>
              <a:rPr lang="en-US" sz="2400" dirty="0"/>
              <a:t>Hot Topics</a:t>
            </a:r>
          </a:p>
          <a:p>
            <a:pPr marL="514350" indent="-514350">
              <a:spcBef>
                <a:spcPts val="1800"/>
              </a:spcBef>
              <a:buFont typeface="+mj-lt"/>
              <a:buAutoNum type="arabicPeriod"/>
            </a:pPr>
            <a:r>
              <a:rPr lang="en-US" sz="2400" dirty="0"/>
              <a:t>Legislation </a:t>
            </a:r>
          </a:p>
          <a:p>
            <a:pPr marL="514350" indent="-514350">
              <a:spcBef>
                <a:spcPts val="1800"/>
              </a:spcBef>
              <a:buFont typeface="+mj-lt"/>
              <a:buAutoNum type="arabicPeriod"/>
            </a:pPr>
            <a:r>
              <a:rPr lang="en-US" sz="2400" dirty="0" smtClean="0"/>
              <a:t>Future </a:t>
            </a:r>
            <a:r>
              <a:rPr lang="en-US" sz="2400" dirty="0"/>
              <a:t>IHS Appropriations &amp; Budget Formulation</a:t>
            </a:r>
          </a:p>
          <a:p>
            <a:pPr marL="514350" indent="-514350">
              <a:spcBef>
                <a:spcPts val="1800"/>
              </a:spcBef>
              <a:buFont typeface="+mj-lt"/>
              <a:buAutoNum type="arabicPeriod"/>
            </a:pPr>
            <a:r>
              <a:rPr lang="en-US" sz="2400" dirty="0"/>
              <a:t>New &amp; Pending Federal Policies</a:t>
            </a:r>
          </a:p>
          <a:p>
            <a:pPr marL="514350" indent="-514350">
              <a:spcBef>
                <a:spcPts val="1800"/>
              </a:spcBef>
              <a:buFont typeface="+mj-lt"/>
              <a:buAutoNum type="arabicPeriod"/>
            </a:pPr>
            <a:r>
              <a:rPr lang="en-US" sz="2400" dirty="0"/>
              <a:t>Litigation</a:t>
            </a:r>
          </a:p>
          <a:p>
            <a:pPr marL="0" indent="0">
              <a:spcBef>
                <a:spcPts val="1800"/>
              </a:spcBef>
              <a:buNone/>
            </a:pPr>
            <a:r>
              <a:rPr lang="en-US" sz="2400" dirty="0"/>
              <a:t>6</a:t>
            </a:r>
            <a:r>
              <a:rPr lang="en-US" sz="2400" smtClean="0"/>
              <a:t>.    </a:t>
            </a:r>
            <a:r>
              <a:rPr lang="en-US" sz="2400" dirty="0"/>
              <a:t>Upcoming National/Regional Meetings</a:t>
            </a:r>
            <a:endParaRPr lang="en-US" sz="2000" dirty="0"/>
          </a:p>
        </p:txBody>
      </p:sp>
    </p:spTree>
    <p:extLst>
      <p:ext uri="{BB962C8B-B14F-4D97-AF65-F5344CB8AC3E}">
        <p14:creationId xmlns:p14="http://schemas.microsoft.com/office/powerpoint/2010/main" val="583134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6743D-6A42-634B-8A23-9825D4BD4422}"/>
              </a:ext>
            </a:extLst>
          </p:cNvPr>
          <p:cNvSpPr>
            <a:spLocks noGrp="1"/>
          </p:cNvSpPr>
          <p:nvPr>
            <p:ph type="title"/>
          </p:nvPr>
        </p:nvSpPr>
        <p:spPr/>
        <p:txBody>
          <a:bodyPr>
            <a:noAutofit/>
          </a:bodyPr>
          <a:lstStyle/>
          <a:p>
            <a:r>
              <a:rPr lang="en-US" sz="3600" b="1" dirty="0"/>
              <a:t>Pay Our Doctors Act of 2019 </a:t>
            </a:r>
            <a:br>
              <a:rPr lang="en-US" sz="3600" b="1" dirty="0"/>
            </a:br>
            <a:r>
              <a:rPr lang="en-US" sz="3600" b="1" dirty="0"/>
              <a:t>(H.R. 195)</a:t>
            </a:r>
          </a:p>
        </p:txBody>
      </p:sp>
      <p:sp>
        <p:nvSpPr>
          <p:cNvPr id="3" name="Content Placeholder 2">
            <a:extLst>
              <a:ext uri="{FF2B5EF4-FFF2-40B4-BE49-F238E27FC236}">
                <a16:creationId xmlns:a16="http://schemas.microsoft.com/office/drawing/2014/main" xmlns="" id="{7962A746-44F4-4A48-9A16-148DF8FD81E9}"/>
              </a:ext>
            </a:extLst>
          </p:cNvPr>
          <p:cNvSpPr>
            <a:spLocks noGrp="1"/>
          </p:cNvSpPr>
          <p:nvPr>
            <p:ph idx="1"/>
          </p:nvPr>
        </p:nvSpPr>
        <p:spPr/>
        <p:txBody>
          <a:bodyPr>
            <a:normAutofit/>
          </a:bodyPr>
          <a:lstStyle/>
          <a:p>
            <a:r>
              <a:rPr lang="en-US" dirty="0"/>
              <a:t>Introduced Rep. Markwayne Mullin (R-OK) and referred to Appropriations Committee on 1/3/19.</a:t>
            </a:r>
          </a:p>
          <a:p>
            <a:r>
              <a:rPr lang="en-US" dirty="0"/>
              <a:t>Provides full-year appropriations for the Indian Health Service in the event of a partial lapse in appropriations and for other purposes</a:t>
            </a:r>
            <a:endParaRPr lang="en-US" sz="2600" dirty="0"/>
          </a:p>
          <a:p>
            <a:r>
              <a:rPr lang="en-US" sz="3000" b="1" dirty="0"/>
              <a:t>Status</a:t>
            </a:r>
            <a:r>
              <a:rPr lang="en-US" sz="3000" dirty="0"/>
              <a:t>:  In Committee</a:t>
            </a:r>
          </a:p>
        </p:txBody>
      </p:sp>
    </p:spTree>
    <p:extLst>
      <p:ext uri="{BB962C8B-B14F-4D97-AF65-F5344CB8AC3E}">
        <p14:creationId xmlns:p14="http://schemas.microsoft.com/office/powerpoint/2010/main" val="25269506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21</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b="1" dirty="0">
                <a:latin typeface="Arial" charset="0"/>
                <a:cs typeface="Arial" charset="0"/>
              </a:rPr>
              <a:t>Future IHS Appropriations &amp; Budget Formulation</a:t>
            </a:r>
            <a:br>
              <a:rPr lang="en-US" b="1" dirty="0">
                <a:latin typeface="Arial" charset="0"/>
                <a:cs typeface="Arial" charset="0"/>
              </a:rPr>
            </a:br>
            <a:endParaRPr lang="en-US" altLang="en-US" b="1" dirty="0"/>
          </a:p>
        </p:txBody>
      </p:sp>
      <p:sp>
        <p:nvSpPr>
          <p:cNvPr id="2" name="TextBox 1"/>
          <p:cNvSpPr txBox="1"/>
          <p:nvPr/>
        </p:nvSpPr>
        <p:spPr>
          <a:xfrm>
            <a:off x="7471833" y="4318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351276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normAutofit/>
          </a:bodyPr>
          <a:lstStyle/>
          <a:p>
            <a:r>
              <a:rPr lang="en-US" b="1" dirty="0"/>
              <a:t>FY 2020 IHS Appropriations</a:t>
            </a:r>
          </a:p>
        </p:txBody>
      </p:sp>
      <p:sp>
        <p:nvSpPr>
          <p:cNvPr id="3" name="Content Placeholder 2"/>
          <p:cNvSpPr>
            <a:spLocks noGrp="1"/>
          </p:cNvSpPr>
          <p:nvPr>
            <p:ph idx="1"/>
          </p:nvPr>
        </p:nvSpPr>
        <p:spPr>
          <a:xfrm>
            <a:off x="1618731" y="1371600"/>
            <a:ext cx="7162800" cy="5257800"/>
          </a:xfrm>
        </p:spPr>
        <p:txBody>
          <a:bodyPr>
            <a:normAutofit fontScale="92500" lnSpcReduction="20000"/>
          </a:bodyPr>
          <a:lstStyle/>
          <a:p>
            <a:r>
              <a:rPr lang="en-US" sz="3000" dirty="0"/>
              <a:t>National Tribal Budget Formulation Workgroup recommended over $7 billion for IHS for FY 2020 (36% increase over FY 2017 enacted level).</a:t>
            </a:r>
          </a:p>
          <a:p>
            <a:r>
              <a:rPr lang="en-US" sz="3000" dirty="0"/>
              <a:t>Available at: </a:t>
            </a:r>
            <a:r>
              <a:rPr lang="en-US" sz="3000" dirty="0">
                <a:hlinkClick r:id="rId3"/>
              </a:rPr>
              <a:t>https://www.nihb.org/legislative/budget_formulation.php</a:t>
            </a:r>
            <a:endParaRPr lang="en-US" sz="3000" dirty="0"/>
          </a:p>
          <a:p>
            <a:r>
              <a:rPr lang="en-US" sz="3000" dirty="0"/>
              <a:t>House Interior, Environment and Related Agencies Appropriations Subcommittee Public Witness Hearings – </a:t>
            </a:r>
            <a:r>
              <a:rPr lang="en-US" sz="3000" u="sng" dirty="0"/>
              <a:t>March 6 and 7</a:t>
            </a:r>
          </a:p>
          <a:p>
            <a:pPr lvl="1"/>
            <a:r>
              <a:rPr lang="en-US" sz="2400" dirty="0"/>
              <a:t>Andy Joseph, Jr., Chairman testified</a:t>
            </a:r>
          </a:p>
          <a:p>
            <a:r>
              <a:rPr lang="en-US" sz="3000" dirty="0"/>
              <a:t>House hearings on IHS appropriations – week of April 8.</a:t>
            </a:r>
          </a:p>
          <a:p>
            <a:r>
              <a:rPr lang="en-US" sz="3000" dirty="0"/>
              <a:t>Senate – no hearings announced yet.</a:t>
            </a:r>
          </a:p>
          <a:p>
            <a:endParaRPr lang="en-US" sz="2800" dirty="0"/>
          </a:p>
          <a:p>
            <a:endParaRPr lang="en-US" dirty="0"/>
          </a:p>
          <a:p>
            <a:pPr marL="457200" lvl="1" indent="0">
              <a:buNone/>
            </a:pPr>
            <a:endParaRPr lang="en-US" dirty="0"/>
          </a:p>
        </p:txBody>
      </p:sp>
    </p:spTree>
    <p:extLst>
      <p:ext uri="{BB962C8B-B14F-4D97-AF65-F5344CB8AC3E}">
        <p14:creationId xmlns:p14="http://schemas.microsoft.com/office/powerpoint/2010/main" val="5335436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FY 2020 President’s Recommendations for IHS</a:t>
            </a:r>
          </a:p>
        </p:txBody>
      </p:sp>
      <p:sp>
        <p:nvSpPr>
          <p:cNvPr id="3" name="Content Placeholder 2"/>
          <p:cNvSpPr>
            <a:spLocks noGrp="1"/>
          </p:cNvSpPr>
          <p:nvPr>
            <p:ph idx="1"/>
          </p:nvPr>
        </p:nvSpPr>
        <p:spPr>
          <a:xfrm>
            <a:off x="1618731" y="1828800"/>
            <a:ext cx="7162800" cy="4800600"/>
          </a:xfrm>
        </p:spPr>
        <p:txBody>
          <a:bodyPr>
            <a:normAutofit lnSpcReduction="10000"/>
          </a:bodyPr>
          <a:lstStyle/>
          <a:p>
            <a:r>
              <a:rPr lang="en-US" sz="2800" dirty="0"/>
              <a:t>On March 11, 2019, the President released the FY 2020 for IHS.</a:t>
            </a:r>
          </a:p>
          <a:p>
            <a:pPr lvl="1"/>
            <a:r>
              <a:rPr lang="en-US" dirty="0"/>
              <a:t>Congressional Justification (CJ) for FY 2020 with detail released on March 25, 2019.</a:t>
            </a:r>
          </a:p>
          <a:p>
            <a:r>
              <a:rPr lang="en-US" sz="2800" dirty="0"/>
              <a:t>Per our annual analysis of President’s Budget:</a:t>
            </a:r>
          </a:p>
          <a:p>
            <a:pPr lvl="1"/>
            <a:r>
              <a:rPr lang="en-US" dirty="0"/>
              <a:t>President’s budget and CJ </a:t>
            </a:r>
            <a:r>
              <a:rPr lang="en-US" dirty="0" smtClean="0"/>
              <a:t>use 2019 </a:t>
            </a:r>
            <a:r>
              <a:rPr lang="en-US" dirty="0"/>
              <a:t>annualized CR level, not FY 2019 enacted level.</a:t>
            </a:r>
          </a:p>
          <a:p>
            <a:pPr lvl="1"/>
            <a:r>
              <a:rPr lang="en-US" dirty="0"/>
              <a:t>Only recommends an $</a:t>
            </a:r>
            <a:r>
              <a:rPr lang="en-US" dirty="0" smtClean="0"/>
              <a:t>82.6m </a:t>
            </a:r>
            <a:r>
              <a:rPr lang="en-US" dirty="0"/>
              <a:t>increase above FY 2019 for services and facilities (1.7%) above FY 2019 enacted level.</a:t>
            </a:r>
          </a:p>
          <a:p>
            <a:pPr lvl="1"/>
            <a:endParaRPr lang="en-US" dirty="0"/>
          </a:p>
        </p:txBody>
      </p:sp>
    </p:spTree>
    <p:extLst>
      <p:ext uri="{BB962C8B-B14F-4D97-AF65-F5344CB8AC3E}">
        <p14:creationId xmlns:p14="http://schemas.microsoft.com/office/powerpoint/2010/main" val="9908378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FY 2020 President’s Recommendations for IHS</a:t>
            </a:r>
          </a:p>
        </p:txBody>
      </p:sp>
      <p:sp>
        <p:nvSpPr>
          <p:cNvPr id="3" name="Content Placeholder 2"/>
          <p:cNvSpPr>
            <a:spLocks noGrp="1"/>
          </p:cNvSpPr>
          <p:nvPr>
            <p:ph idx="1"/>
          </p:nvPr>
        </p:nvSpPr>
        <p:spPr>
          <a:xfrm>
            <a:off x="1618731" y="1828800"/>
            <a:ext cx="7162800" cy="4800600"/>
          </a:xfrm>
        </p:spPr>
        <p:txBody>
          <a:bodyPr>
            <a:normAutofit/>
          </a:bodyPr>
          <a:lstStyle/>
          <a:p>
            <a:r>
              <a:rPr lang="en-US" sz="2800" dirty="0"/>
              <a:t>Cuts included:</a:t>
            </a:r>
          </a:p>
          <a:p>
            <a:pPr lvl="1"/>
            <a:r>
              <a:rPr lang="en-US" sz="2000" dirty="0"/>
              <a:t>Zero funding for Health Education and Tribal Management Grants</a:t>
            </a:r>
          </a:p>
          <a:p>
            <a:pPr lvl="1"/>
            <a:r>
              <a:rPr lang="en-US" sz="2000" dirty="0"/>
              <a:t>$39 m cut to Community Health Representative program</a:t>
            </a:r>
          </a:p>
          <a:p>
            <a:pPr lvl="1"/>
            <a:r>
              <a:rPr lang="en-US" sz="2000" dirty="0"/>
              <a:t>$2.5 m cut to urban health programs</a:t>
            </a:r>
          </a:p>
          <a:p>
            <a:pPr lvl="1"/>
            <a:r>
              <a:rPr lang="en-US" sz="2000" dirty="0"/>
              <a:t>$14 m cut to Indian Health Professions</a:t>
            </a:r>
          </a:p>
          <a:p>
            <a:pPr lvl="1"/>
            <a:r>
              <a:rPr lang="en-US" sz="2000" dirty="0"/>
              <a:t>$1 m to Self-Governance</a:t>
            </a:r>
          </a:p>
          <a:p>
            <a:pPr lvl="1"/>
            <a:r>
              <a:rPr lang="en-US" sz="2000" dirty="0"/>
              <a:t>$</a:t>
            </a:r>
            <a:r>
              <a:rPr lang="en-US" sz="2000" dirty="0" smtClean="0"/>
              <a:t>78m </a:t>
            </a:r>
            <a:r>
              <a:rPr lang="en-US" sz="2000" dirty="0"/>
              <a:t>cut to Health Care Facilities Construction</a:t>
            </a:r>
          </a:p>
          <a:p>
            <a:pPr lvl="1"/>
            <a:r>
              <a:rPr lang="en-US" sz="2000" dirty="0"/>
              <a:t>$647k cut to Facilities &amp; Environmental Support</a:t>
            </a:r>
          </a:p>
          <a:p>
            <a:pPr lvl="1"/>
            <a:endParaRPr lang="en-US" dirty="0"/>
          </a:p>
          <a:p>
            <a:pPr lvl="1"/>
            <a:endParaRPr lang="en-US" dirty="0"/>
          </a:p>
        </p:txBody>
      </p:sp>
    </p:spTree>
    <p:extLst>
      <p:ext uri="{BB962C8B-B14F-4D97-AF65-F5344CB8AC3E}">
        <p14:creationId xmlns:p14="http://schemas.microsoft.com/office/powerpoint/2010/main" val="192206129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FY 2020 President’s Recommendations for IHS</a:t>
            </a:r>
          </a:p>
        </p:txBody>
      </p:sp>
      <p:sp>
        <p:nvSpPr>
          <p:cNvPr id="3" name="Content Placeholder 2"/>
          <p:cNvSpPr>
            <a:spLocks noGrp="1"/>
          </p:cNvSpPr>
          <p:nvPr>
            <p:ph idx="1"/>
          </p:nvPr>
        </p:nvSpPr>
        <p:spPr>
          <a:xfrm>
            <a:off x="1618731" y="1828800"/>
            <a:ext cx="7162800" cy="4800600"/>
          </a:xfrm>
        </p:spPr>
        <p:txBody>
          <a:bodyPr>
            <a:normAutofit/>
          </a:bodyPr>
          <a:lstStyle/>
          <a:p>
            <a:r>
              <a:rPr lang="en-US" sz="2800" dirty="0"/>
              <a:t>Recommendations for FY 2020 include:</a:t>
            </a:r>
          </a:p>
          <a:p>
            <a:pPr lvl="1"/>
            <a:r>
              <a:rPr lang="en-US" sz="2400" dirty="0"/>
              <a:t>$2 m for quality and oversight</a:t>
            </a:r>
          </a:p>
          <a:p>
            <a:pPr lvl="1"/>
            <a:r>
              <a:rPr lang="en-US" sz="2400" dirty="0"/>
              <a:t>$8 m for recruitment and retention</a:t>
            </a:r>
          </a:p>
          <a:p>
            <a:pPr lvl="1"/>
            <a:r>
              <a:rPr lang="en-US" sz="2400" dirty="0"/>
              <a:t>$20 m for expansion of the Community Health Aide Program (CHAP)</a:t>
            </a:r>
          </a:p>
          <a:p>
            <a:pPr lvl="2"/>
            <a:r>
              <a:rPr lang="en-US" sz="2000" dirty="0"/>
              <a:t>At budget formulation meeting, tribes clearly expressed that should not be at expense of CHR program.</a:t>
            </a:r>
          </a:p>
          <a:p>
            <a:pPr lvl="1"/>
            <a:r>
              <a:rPr lang="en-US" sz="2400" dirty="0"/>
              <a:t>$25 m for establishing an Eliminating Hepatitis C and HIV/AIDS in Indian Country initiative</a:t>
            </a:r>
          </a:p>
          <a:p>
            <a:pPr lvl="1"/>
            <a:r>
              <a:rPr lang="en-US" sz="2400" b="1" dirty="0"/>
              <a:t>New line item</a:t>
            </a:r>
            <a:r>
              <a:rPr lang="en-US" sz="2400" dirty="0"/>
              <a:t>:  $25 m for an initial investment in modernizing the Electronic Health Record System</a:t>
            </a:r>
          </a:p>
          <a:p>
            <a:pPr lvl="1"/>
            <a:endParaRPr lang="en-US" sz="2400" dirty="0"/>
          </a:p>
          <a:p>
            <a:pPr lvl="1"/>
            <a:endParaRPr lang="en-US" dirty="0"/>
          </a:p>
          <a:p>
            <a:pPr lvl="1"/>
            <a:endParaRPr lang="en-US" dirty="0"/>
          </a:p>
        </p:txBody>
      </p:sp>
    </p:spTree>
    <p:extLst>
      <p:ext uri="{BB962C8B-B14F-4D97-AF65-F5344CB8AC3E}">
        <p14:creationId xmlns:p14="http://schemas.microsoft.com/office/powerpoint/2010/main" val="279772229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normAutofit fontScale="90000"/>
          </a:bodyPr>
          <a:lstStyle/>
          <a:p>
            <a:r>
              <a:rPr lang="en-US" b="1" dirty="0"/>
              <a:t>FY 2021 IHS Budget Formulation</a:t>
            </a:r>
          </a:p>
        </p:txBody>
      </p:sp>
      <p:sp>
        <p:nvSpPr>
          <p:cNvPr id="3" name="Content Placeholder 2"/>
          <p:cNvSpPr>
            <a:spLocks noGrp="1"/>
          </p:cNvSpPr>
          <p:nvPr>
            <p:ph idx="1"/>
          </p:nvPr>
        </p:nvSpPr>
        <p:spPr>
          <a:xfrm>
            <a:off x="1618731" y="1371600"/>
            <a:ext cx="7162800" cy="5257800"/>
          </a:xfrm>
        </p:spPr>
        <p:txBody>
          <a:bodyPr>
            <a:normAutofit lnSpcReduction="10000"/>
          </a:bodyPr>
          <a:lstStyle/>
          <a:p>
            <a:r>
              <a:rPr lang="en-US" sz="2800" dirty="0">
                <a:solidFill>
                  <a:srgbClr val="000000"/>
                </a:solidFill>
              </a:rPr>
              <a:t>National Tribal Budget Formulation Workgroup met on March 14-15, 2019 in Washington D.C. and recommended full funding for IHS at $37.61 billion to be phased in over 12 years.</a:t>
            </a:r>
          </a:p>
          <a:p>
            <a:r>
              <a:rPr lang="en-US" sz="2800" dirty="0">
                <a:solidFill>
                  <a:srgbClr val="000000"/>
                </a:solidFill>
              </a:rPr>
              <a:t>For FY 2021, a total of $9.1 billion for IHS is requested. Includes:</a:t>
            </a:r>
          </a:p>
          <a:p>
            <a:pPr lvl="1"/>
            <a:r>
              <a:rPr lang="en-US" sz="2400" dirty="0">
                <a:solidFill>
                  <a:srgbClr val="000000"/>
                </a:solidFill>
              </a:rPr>
              <a:t>$257 m for full funding of current services</a:t>
            </a:r>
          </a:p>
          <a:p>
            <a:pPr lvl="1"/>
            <a:r>
              <a:rPr lang="en-US" sz="2400" dirty="0">
                <a:solidFill>
                  <a:srgbClr val="000000"/>
                </a:solidFill>
              </a:rPr>
              <a:t>$413 m for binding fiscal obligations</a:t>
            </a:r>
          </a:p>
          <a:p>
            <a:pPr lvl="1"/>
            <a:r>
              <a:rPr lang="en-US" sz="2400" dirty="0">
                <a:solidFill>
                  <a:srgbClr val="000000"/>
                </a:solidFill>
              </a:rPr>
              <a:t>$2.7 b for program increases (46% above FY 2019 enacted level</a:t>
            </a:r>
            <a:r>
              <a:rPr lang="en-US" sz="2400" dirty="0" smtClean="0">
                <a:solidFill>
                  <a:srgbClr val="000000"/>
                </a:solidFill>
              </a:rPr>
              <a:t>)</a:t>
            </a:r>
          </a:p>
          <a:p>
            <a:pPr lvl="1"/>
            <a:r>
              <a:rPr lang="en-US" sz="2400" dirty="0" smtClean="0">
                <a:solidFill>
                  <a:srgbClr val="000000"/>
                </a:solidFill>
              </a:rPr>
              <a:t>And more!</a:t>
            </a:r>
            <a:endParaRPr lang="en-US" sz="2400" dirty="0">
              <a:solidFill>
                <a:srgbClr val="000000"/>
              </a:solidFill>
            </a:endParaRPr>
          </a:p>
          <a:p>
            <a:endParaRPr lang="en-US" sz="2800" dirty="0"/>
          </a:p>
          <a:p>
            <a:endParaRPr lang="en-US" dirty="0"/>
          </a:p>
          <a:p>
            <a:pPr marL="457200" lvl="1" indent="0">
              <a:buNone/>
            </a:pPr>
            <a:endParaRPr lang="en-US" dirty="0"/>
          </a:p>
        </p:txBody>
      </p:sp>
    </p:spTree>
    <p:extLst>
      <p:ext uri="{BB962C8B-B14F-4D97-AF65-F5344CB8AC3E}">
        <p14:creationId xmlns:p14="http://schemas.microsoft.com/office/powerpoint/2010/main" val="410643736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FY 2021 IHS Budget Formulation Cont’d</a:t>
            </a:r>
            <a:endParaRPr lang="en-US" b="1" dirty="0"/>
          </a:p>
        </p:txBody>
      </p:sp>
      <p:sp>
        <p:nvSpPr>
          <p:cNvPr id="3" name="Content Placeholder 2"/>
          <p:cNvSpPr>
            <a:spLocks noGrp="1"/>
          </p:cNvSpPr>
          <p:nvPr>
            <p:ph idx="1"/>
          </p:nvPr>
        </p:nvSpPr>
        <p:spPr>
          <a:xfrm>
            <a:off x="1524000" y="1600200"/>
            <a:ext cx="7162800" cy="4876800"/>
          </a:xfrm>
        </p:spPr>
        <p:txBody>
          <a:bodyPr>
            <a:normAutofit fontScale="62500" lnSpcReduction="20000"/>
          </a:bodyPr>
          <a:lstStyle/>
          <a:p>
            <a:r>
              <a:rPr lang="en-US" dirty="0" smtClean="0"/>
              <a:t>Other recommendations for IHS:</a:t>
            </a:r>
          </a:p>
          <a:p>
            <a:pPr lvl="1"/>
            <a:r>
              <a:rPr lang="en-US" dirty="0" smtClean="0"/>
              <a:t>Support preservation of Medicaid, IHCIA and Indian-specific provisions of the ACA.</a:t>
            </a:r>
          </a:p>
          <a:p>
            <a:pPr lvl="1"/>
            <a:r>
              <a:rPr lang="en-US" dirty="0" smtClean="0"/>
              <a:t>Fund critical infrastructure investments (Health IT/HCFC)</a:t>
            </a:r>
          </a:p>
          <a:p>
            <a:pPr lvl="1"/>
            <a:r>
              <a:rPr lang="en-US" dirty="0" smtClean="0"/>
              <a:t>Exempt Tribes from Sequestration </a:t>
            </a:r>
          </a:p>
          <a:p>
            <a:pPr lvl="1"/>
            <a:r>
              <a:rPr lang="en-US" dirty="0" smtClean="0"/>
              <a:t>Support Advance Appropriations</a:t>
            </a:r>
          </a:p>
          <a:p>
            <a:pPr lvl="1"/>
            <a:r>
              <a:rPr lang="en-US" dirty="0" smtClean="0"/>
              <a:t>Allow federally-operated health facilities and IHS headquarters to use federal dollars efficiently and adjust programmatic funds flexibly across accounts at the local level</a:t>
            </a:r>
          </a:p>
          <a:p>
            <a:pPr lvl="1"/>
            <a:r>
              <a:rPr lang="en-US" dirty="0" smtClean="0"/>
              <a:t>Support funding of tribes outside of grants based system.</a:t>
            </a:r>
          </a:p>
          <a:p>
            <a:pPr lvl="1"/>
            <a:r>
              <a:rPr lang="en-US" dirty="0" smtClean="0"/>
              <a:t>Permanently authorize SDPI and increase funding to $200 m per year plus annual inflationary increases.</a:t>
            </a:r>
            <a:r>
              <a:rPr lang="en-US" dirty="0"/>
              <a:t> </a:t>
            </a:r>
            <a:endParaRPr lang="en-US" dirty="0" smtClean="0"/>
          </a:p>
          <a:p>
            <a:pPr lvl="1"/>
            <a:r>
              <a:rPr lang="en-US" dirty="0" smtClean="0"/>
              <a:t>Take </a:t>
            </a:r>
            <a:r>
              <a:rPr lang="en-US" dirty="0"/>
              <a:t>a adequate steps to fully address 105(l) leasing obligations and work proactively with Congress to ensure its full payment as an indefinite appropriation</a:t>
            </a:r>
            <a:r>
              <a:rPr lang="en-US" dirty="0" smtClean="0"/>
              <a:t>.</a:t>
            </a:r>
            <a:endParaRPr lang="en-US" dirty="0"/>
          </a:p>
          <a:p>
            <a:r>
              <a:rPr lang="en-US" dirty="0" smtClean="0"/>
              <a:t>Available </a:t>
            </a:r>
            <a:r>
              <a:rPr lang="en-US" dirty="0"/>
              <a:t>at: </a:t>
            </a:r>
            <a:r>
              <a:rPr lang="en-US" dirty="0">
                <a:hlinkClick r:id="rId3"/>
              </a:rPr>
              <a:t>https://www.nihb.org/legislative/budget_formulation.php</a:t>
            </a:r>
            <a:endParaRPr lang="en-US" dirty="0"/>
          </a:p>
          <a:p>
            <a:endParaRPr lang="en-US" dirty="0"/>
          </a:p>
        </p:txBody>
      </p:sp>
    </p:spTree>
    <p:extLst>
      <p:ext uri="{BB962C8B-B14F-4D97-AF65-F5344CB8AC3E}">
        <p14:creationId xmlns:p14="http://schemas.microsoft.com/office/powerpoint/2010/main" val="20015184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28</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b="1" dirty="0">
                <a:latin typeface="Arial" charset="0"/>
                <a:cs typeface="Arial" charset="0"/>
              </a:rPr>
              <a:t>New &amp; Pending Federal Policies</a:t>
            </a:r>
            <a:br>
              <a:rPr lang="en-US" b="1" dirty="0">
                <a:latin typeface="Arial" charset="0"/>
                <a:cs typeface="Arial" charset="0"/>
              </a:rPr>
            </a:br>
            <a:endParaRPr lang="en-US" altLang="en-US" b="1" dirty="0"/>
          </a:p>
        </p:txBody>
      </p:sp>
    </p:spTree>
    <p:extLst>
      <p:ext uri="{BB962C8B-B14F-4D97-AF65-F5344CB8AC3E}">
        <p14:creationId xmlns:p14="http://schemas.microsoft.com/office/powerpoint/2010/main" val="85697787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945" y="228600"/>
            <a:ext cx="7543800" cy="1143000"/>
          </a:xfrm>
        </p:spPr>
        <p:txBody>
          <a:bodyPr>
            <a:noAutofit/>
          </a:bodyPr>
          <a:lstStyle/>
          <a:p>
            <a:r>
              <a:rPr lang="en-US" sz="2800" b="1" dirty="0"/>
              <a:t>HHS Office of National Coordinator (ONC) 21</a:t>
            </a:r>
            <a:r>
              <a:rPr lang="en-US" sz="2800" b="1" baseline="30000" dirty="0"/>
              <a:t>st</a:t>
            </a:r>
            <a:r>
              <a:rPr lang="en-US" sz="2800" b="1" dirty="0"/>
              <a:t> Century Cures Act Interoperability, Information Blocking and the ONC Health IT Certification Program</a:t>
            </a:r>
            <a:endParaRPr lang="en-US" sz="3200" b="1" dirty="0"/>
          </a:p>
        </p:txBody>
      </p:sp>
      <p:sp>
        <p:nvSpPr>
          <p:cNvPr id="3" name="Content Placeholder 2"/>
          <p:cNvSpPr>
            <a:spLocks noGrp="1"/>
          </p:cNvSpPr>
          <p:nvPr>
            <p:ph idx="1"/>
          </p:nvPr>
        </p:nvSpPr>
        <p:spPr>
          <a:xfrm>
            <a:off x="1447800" y="1600200"/>
            <a:ext cx="7239000" cy="4876800"/>
          </a:xfrm>
        </p:spPr>
        <p:txBody>
          <a:bodyPr>
            <a:normAutofit/>
          </a:bodyPr>
          <a:lstStyle/>
          <a:p>
            <a:r>
              <a:rPr lang="en-US" sz="2800" u="sng" dirty="0"/>
              <a:t>Comments Due</a:t>
            </a:r>
            <a:r>
              <a:rPr lang="en-US" sz="2800" dirty="0"/>
              <a:t>: 5/3/19</a:t>
            </a:r>
          </a:p>
          <a:p>
            <a:r>
              <a:rPr lang="en-US" sz="2800" u="sng" dirty="0"/>
              <a:t>Federal Notice Issued:</a:t>
            </a:r>
            <a:r>
              <a:rPr lang="en-US" sz="2800" dirty="0"/>
              <a:t> 3/4/19</a:t>
            </a:r>
          </a:p>
          <a:p>
            <a:r>
              <a:rPr lang="en-US" sz="2800" dirty="0"/>
              <a:t>Proposes adoption of standardized application programming interfaces (APIs) to allow patients to securely and easily access electronic health information. </a:t>
            </a:r>
          </a:p>
          <a:p>
            <a:r>
              <a:rPr lang="en-US" sz="2800" dirty="0"/>
              <a:t>ONC requests clear and concise proposals that include data and specific examples.</a:t>
            </a:r>
          </a:p>
        </p:txBody>
      </p:sp>
    </p:spTree>
    <p:extLst>
      <p:ext uri="{BB962C8B-B14F-4D97-AF65-F5344CB8AC3E}">
        <p14:creationId xmlns:p14="http://schemas.microsoft.com/office/powerpoint/2010/main" val="13697456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3</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altLang="en-US" b="1" dirty="0">
                <a:latin typeface="Arial" charset="0"/>
                <a:cs typeface="Arial" charset="0"/>
              </a:rPr>
              <a:t>Hot Topics</a:t>
            </a:r>
            <a:endParaRPr lang="en-US" altLang="en-US" b="1" dirty="0"/>
          </a:p>
        </p:txBody>
      </p:sp>
    </p:spTree>
    <p:extLst>
      <p:ext uri="{BB962C8B-B14F-4D97-AF65-F5344CB8AC3E}">
        <p14:creationId xmlns:p14="http://schemas.microsoft.com/office/powerpoint/2010/main" val="174455305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Pending Responses from HHS</a:t>
            </a:r>
          </a:p>
        </p:txBody>
      </p:sp>
      <p:sp>
        <p:nvSpPr>
          <p:cNvPr id="3" name="Content Placeholder 2"/>
          <p:cNvSpPr>
            <a:spLocks noGrp="1"/>
          </p:cNvSpPr>
          <p:nvPr>
            <p:ph idx="1"/>
          </p:nvPr>
        </p:nvSpPr>
        <p:spPr>
          <a:xfrm>
            <a:off x="1524000" y="1219200"/>
            <a:ext cx="7162800" cy="4906963"/>
          </a:xfrm>
        </p:spPr>
        <p:txBody>
          <a:bodyPr>
            <a:normAutofit fontScale="85000" lnSpcReduction="10000"/>
          </a:bodyPr>
          <a:lstStyle/>
          <a:p>
            <a:r>
              <a:rPr lang="en-US" b="1" dirty="0"/>
              <a:t>HHS RFI on National HIV/AIDS Strategy and National Viral Hepatitis Action Plan</a:t>
            </a:r>
            <a:r>
              <a:rPr lang="en-US" dirty="0"/>
              <a:t>; issued 2/8/19; comments submitted.  </a:t>
            </a:r>
          </a:p>
          <a:p>
            <a:r>
              <a:rPr lang="en-US" b="1" dirty="0"/>
              <a:t>HHS Initiative: Ending the HIV Epidemic</a:t>
            </a:r>
            <a:r>
              <a:rPr lang="en-US" dirty="0"/>
              <a:t>; announced 2/5/19; comments submitted.</a:t>
            </a:r>
          </a:p>
          <a:p>
            <a:r>
              <a:rPr lang="en-US" b="1" dirty="0"/>
              <a:t>HHS Pain Management Best Practices Inter-Agency Task Force Draft Report on Pain Management Best Practices</a:t>
            </a:r>
            <a:r>
              <a:rPr lang="en-US" dirty="0"/>
              <a:t>; issued 12/31/18. </a:t>
            </a:r>
          </a:p>
          <a:p>
            <a:r>
              <a:rPr lang="en-US" b="1" dirty="0"/>
              <a:t>HHS Tribal Consultation Policy</a:t>
            </a:r>
            <a:r>
              <a:rPr lang="en-US" dirty="0"/>
              <a:t>; DTLL 10/22/18; comments submitted.</a:t>
            </a:r>
          </a:p>
          <a:p>
            <a:r>
              <a:rPr lang="en-US" b="1" dirty="0"/>
              <a:t>HHS Draft Strategy to Reduce Regulatory and Administrative Burden of Health IT and EHRs </a:t>
            </a:r>
          </a:p>
          <a:p>
            <a:endParaRPr lang="en-US" dirty="0"/>
          </a:p>
        </p:txBody>
      </p:sp>
    </p:spTree>
    <p:extLst>
      <p:ext uri="{BB962C8B-B14F-4D97-AF65-F5344CB8AC3E}">
        <p14:creationId xmlns:p14="http://schemas.microsoft.com/office/powerpoint/2010/main" val="122976520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945" y="228600"/>
            <a:ext cx="7543800" cy="1143000"/>
          </a:xfrm>
        </p:spPr>
        <p:txBody>
          <a:bodyPr>
            <a:noAutofit/>
          </a:bodyPr>
          <a:lstStyle/>
          <a:p>
            <a:r>
              <a:rPr lang="en-US" sz="2800" b="1" dirty="0"/>
              <a:t>Proposed Rule on CMS Medicaid, Medicare Programs and Qualified Health Plans-- Interoperability and Patient Access</a:t>
            </a:r>
            <a:endParaRPr lang="en-US" sz="3200" b="1" dirty="0"/>
          </a:p>
        </p:txBody>
      </p:sp>
      <p:sp>
        <p:nvSpPr>
          <p:cNvPr id="3" name="Content Placeholder 2"/>
          <p:cNvSpPr>
            <a:spLocks noGrp="1"/>
          </p:cNvSpPr>
          <p:nvPr>
            <p:ph idx="1"/>
          </p:nvPr>
        </p:nvSpPr>
        <p:spPr>
          <a:xfrm>
            <a:off x="1447800" y="1600200"/>
            <a:ext cx="7239000" cy="4876800"/>
          </a:xfrm>
        </p:spPr>
        <p:txBody>
          <a:bodyPr>
            <a:normAutofit fontScale="92500" lnSpcReduction="10000"/>
          </a:bodyPr>
          <a:lstStyle/>
          <a:p>
            <a:r>
              <a:rPr lang="en-US" sz="3000" u="sng" dirty="0">
                <a:solidFill>
                  <a:srgbClr val="000000"/>
                </a:solidFill>
              </a:rPr>
              <a:t>Comments Due</a:t>
            </a:r>
            <a:r>
              <a:rPr lang="en-US" sz="3000" dirty="0">
                <a:solidFill>
                  <a:srgbClr val="000000"/>
                </a:solidFill>
              </a:rPr>
              <a:t>:  5/3/19</a:t>
            </a:r>
          </a:p>
          <a:p>
            <a:r>
              <a:rPr lang="en-US" sz="3000" u="sng" dirty="0">
                <a:solidFill>
                  <a:srgbClr val="000000"/>
                </a:solidFill>
              </a:rPr>
              <a:t>Federal Register Notice</a:t>
            </a:r>
            <a:r>
              <a:rPr lang="en-US" sz="3000" dirty="0">
                <a:solidFill>
                  <a:srgbClr val="000000"/>
                </a:solidFill>
              </a:rPr>
              <a:t>:  3/4/19</a:t>
            </a:r>
            <a:r>
              <a:rPr lang="en-US" sz="3000" b="1" dirty="0">
                <a:solidFill>
                  <a:srgbClr val="000000"/>
                </a:solidFill>
              </a:rPr>
              <a:t> </a:t>
            </a:r>
            <a:endParaRPr lang="en-US" sz="3000" dirty="0">
              <a:solidFill>
                <a:srgbClr val="000000"/>
              </a:solidFill>
            </a:endParaRPr>
          </a:p>
          <a:p>
            <a:r>
              <a:rPr lang="en-US" sz="3000" dirty="0"/>
              <a:t>Requires covered plans to implement, test, monitor and maintain patient health information (PHI) through </a:t>
            </a:r>
            <a:r>
              <a:rPr lang="en-US" sz="2800" dirty="0"/>
              <a:t>Application Program Interfaces (APIs) to:  </a:t>
            </a:r>
          </a:p>
          <a:p>
            <a:pPr lvl="1"/>
            <a:r>
              <a:rPr lang="en-US" sz="2400" dirty="0"/>
              <a:t>Make patient claims and other PHI available to patients through third-party applications and developers.</a:t>
            </a:r>
          </a:p>
          <a:p>
            <a:pPr lvl="1"/>
            <a:r>
              <a:rPr lang="en-US" sz="2400" dirty="0"/>
              <a:t>Simplify and increase the ease and access for patients to transition between insurance plans and providers by facilitating the flow of PHI.</a:t>
            </a:r>
          </a:p>
          <a:p>
            <a:r>
              <a:rPr lang="en-US" sz="3000" dirty="0"/>
              <a:t>I/T/U exemption to be requested.</a:t>
            </a:r>
          </a:p>
          <a:p>
            <a:endParaRPr lang="en-US" sz="2800" dirty="0"/>
          </a:p>
        </p:txBody>
      </p:sp>
    </p:spTree>
    <p:extLst>
      <p:ext uri="{BB962C8B-B14F-4D97-AF65-F5344CB8AC3E}">
        <p14:creationId xmlns:p14="http://schemas.microsoft.com/office/powerpoint/2010/main" val="163881421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630362"/>
          </a:xfrm>
        </p:spPr>
        <p:txBody>
          <a:bodyPr>
            <a:noAutofit/>
          </a:bodyPr>
          <a:lstStyle/>
          <a:p>
            <a:r>
              <a:rPr lang="en-US" sz="2400" b="1" dirty="0"/>
              <a:t>CMS Request for Information (RFI) on Increasing Consumer Choice through the Sale of Individual Health Insurance Coverage Across State Lines Through Health Care Choice Compacts</a:t>
            </a:r>
            <a:br>
              <a:rPr lang="en-US" sz="2400" b="1" dirty="0"/>
            </a:br>
            <a:endParaRPr lang="en-US" sz="2400" b="1" dirty="0"/>
          </a:p>
        </p:txBody>
      </p:sp>
      <p:sp>
        <p:nvSpPr>
          <p:cNvPr id="3" name="Content Placeholder 2"/>
          <p:cNvSpPr>
            <a:spLocks noGrp="1"/>
          </p:cNvSpPr>
          <p:nvPr>
            <p:ph idx="1"/>
          </p:nvPr>
        </p:nvSpPr>
        <p:spPr>
          <a:xfrm>
            <a:off x="1524000" y="1981200"/>
            <a:ext cx="7162800" cy="4144963"/>
          </a:xfrm>
        </p:spPr>
        <p:txBody>
          <a:bodyPr>
            <a:normAutofit fontScale="92500" lnSpcReduction="20000"/>
          </a:bodyPr>
          <a:lstStyle/>
          <a:p>
            <a:r>
              <a:rPr lang="en-US" u="sng" dirty="0"/>
              <a:t>Comments Due</a:t>
            </a:r>
            <a:r>
              <a:rPr lang="en-US" dirty="0"/>
              <a:t>:  5/6/ 19</a:t>
            </a:r>
          </a:p>
          <a:p>
            <a:r>
              <a:rPr lang="en-US" u="sng" dirty="0"/>
              <a:t>Federal Register Notice</a:t>
            </a:r>
            <a:r>
              <a:rPr lang="en-US" dirty="0"/>
              <a:t>:  </a:t>
            </a:r>
            <a:r>
              <a:rPr lang="en-US" dirty="0" smtClean="0"/>
              <a:t>3/11/19</a:t>
            </a:r>
            <a:endParaRPr lang="en-US" dirty="0"/>
          </a:p>
          <a:p>
            <a:r>
              <a:rPr lang="en-US" dirty="0"/>
              <a:t>CMS is interested in feedback on how states can take advantage of Section 1333 of the ACA, which provides for the establishment of a regulatory framework that allows two or more states to enter into a Health Care Choice Compact to facilitate the sale of health insurance coverage across state lines. </a:t>
            </a:r>
          </a:p>
          <a:p>
            <a:endParaRPr lang="en-US" dirty="0"/>
          </a:p>
        </p:txBody>
      </p:sp>
    </p:spTree>
    <p:extLst>
      <p:ext uri="{BB962C8B-B14F-4D97-AF65-F5344CB8AC3E}">
        <p14:creationId xmlns:p14="http://schemas.microsoft.com/office/powerpoint/2010/main" val="7602633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945" y="228600"/>
            <a:ext cx="7543800" cy="1143000"/>
          </a:xfrm>
        </p:spPr>
        <p:txBody>
          <a:bodyPr>
            <a:noAutofit/>
          </a:bodyPr>
          <a:lstStyle/>
          <a:p>
            <a:r>
              <a:rPr lang="en-US" sz="2800" b="1" dirty="0"/>
              <a:t>CMS New Guidance on State Implementation of Home and Community Based Services Regulation Issued in 2014</a:t>
            </a:r>
            <a:endParaRPr lang="en-US" sz="3200" b="1" dirty="0"/>
          </a:p>
        </p:txBody>
      </p:sp>
      <p:sp>
        <p:nvSpPr>
          <p:cNvPr id="3" name="Content Placeholder 2"/>
          <p:cNvSpPr>
            <a:spLocks noGrp="1"/>
          </p:cNvSpPr>
          <p:nvPr>
            <p:ph idx="1"/>
          </p:nvPr>
        </p:nvSpPr>
        <p:spPr>
          <a:xfrm>
            <a:off x="1447800" y="1600200"/>
            <a:ext cx="7239000" cy="4876800"/>
          </a:xfrm>
        </p:spPr>
        <p:txBody>
          <a:bodyPr>
            <a:normAutofit/>
          </a:bodyPr>
          <a:lstStyle/>
          <a:p>
            <a:r>
              <a:rPr lang="en-US" sz="2800" u="sng" dirty="0"/>
              <a:t>Issued</a:t>
            </a:r>
            <a:r>
              <a:rPr lang="en-US" sz="2800" dirty="0"/>
              <a:t>:  3/22/19</a:t>
            </a:r>
          </a:p>
          <a:p>
            <a:r>
              <a:rPr lang="en-US" sz="2800" dirty="0"/>
              <a:t>Provides updated guidance to State Medicaid Directors on the 2014 Home and Community Based (HCBS) regulation, which impacts older adults and adults with disabilities eligible for Medicaid. </a:t>
            </a:r>
          </a:p>
          <a:p>
            <a:r>
              <a:rPr lang="en-US" sz="2800" dirty="0"/>
              <a:t>Available at:  </a:t>
            </a:r>
            <a:r>
              <a:rPr lang="en-US" sz="2800" dirty="0">
                <a:hlinkClick r:id="rId3"/>
              </a:rPr>
              <a:t>www.medicaid.gov/federal-policy-guidance/downloads/smd19001.pdf</a:t>
            </a:r>
            <a:endParaRPr lang="en-US" sz="2800" dirty="0"/>
          </a:p>
          <a:p>
            <a:pPr marL="0" indent="0">
              <a:buNone/>
            </a:pPr>
            <a:endParaRPr lang="en-US" sz="2800" dirty="0"/>
          </a:p>
          <a:p>
            <a:endParaRPr lang="en-US" sz="2800" dirty="0"/>
          </a:p>
          <a:p>
            <a:endParaRPr lang="en-US" sz="2800" dirty="0"/>
          </a:p>
        </p:txBody>
      </p:sp>
    </p:spTree>
    <p:extLst>
      <p:ext uri="{BB962C8B-B14F-4D97-AF65-F5344CB8AC3E}">
        <p14:creationId xmlns:p14="http://schemas.microsoft.com/office/powerpoint/2010/main" val="90188320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Pending Responses and/or Ongoing Issues with CMS</a:t>
            </a:r>
          </a:p>
        </p:txBody>
      </p:sp>
      <p:sp>
        <p:nvSpPr>
          <p:cNvPr id="3" name="Content Placeholder 2"/>
          <p:cNvSpPr>
            <a:spLocks noGrp="1"/>
          </p:cNvSpPr>
          <p:nvPr>
            <p:ph idx="1"/>
          </p:nvPr>
        </p:nvSpPr>
        <p:spPr>
          <a:xfrm>
            <a:off x="1524000" y="1752600"/>
            <a:ext cx="7162800" cy="4373563"/>
          </a:xfrm>
        </p:spPr>
        <p:txBody>
          <a:bodyPr>
            <a:normAutofit/>
          </a:bodyPr>
          <a:lstStyle/>
          <a:p>
            <a:r>
              <a:rPr lang="en-US" b="1" dirty="0"/>
              <a:t>CMS Medicaid and CHIP Managed Care Proposed Rule</a:t>
            </a:r>
            <a:r>
              <a:rPr lang="en-US" dirty="0"/>
              <a:t> - comments submitted 1/28/19.</a:t>
            </a:r>
          </a:p>
          <a:p>
            <a:r>
              <a:rPr lang="en-US" b="1" dirty="0"/>
              <a:t>CMS Work Requirements </a:t>
            </a:r>
          </a:p>
          <a:p>
            <a:r>
              <a:rPr lang="en-US" b="1" dirty="0"/>
              <a:t>CMS Four Walls Limitation- FAQs</a:t>
            </a:r>
          </a:p>
          <a:p>
            <a:pPr marL="0" indent="0">
              <a:buNone/>
            </a:pPr>
            <a:endParaRPr lang="en-US" b="1" dirty="0"/>
          </a:p>
        </p:txBody>
      </p:sp>
    </p:spTree>
    <p:extLst>
      <p:ext uri="{BB962C8B-B14F-4D97-AF65-F5344CB8AC3E}">
        <p14:creationId xmlns:p14="http://schemas.microsoft.com/office/powerpoint/2010/main" val="165305089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21F1A6-5058-C940-AE13-518145CC8CD2}"/>
              </a:ext>
            </a:extLst>
          </p:cNvPr>
          <p:cNvSpPr>
            <a:spLocks noGrp="1"/>
          </p:cNvSpPr>
          <p:nvPr>
            <p:ph type="title"/>
          </p:nvPr>
        </p:nvSpPr>
        <p:spPr/>
        <p:txBody>
          <a:bodyPr>
            <a:normAutofit/>
          </a:bodyPr>
          <a:lstStyle/>
          <a:p>
            <a:r>
              <a:rPr lang="en-US" sz="4000" b="1" dirty="0"/>
              <a:t>Recent IHS DTLLs </a:t>
            </a:r>
          </a:p>
        </p:txBody>
      </p:sp>
      <p:sp>
        <p:nvSpPr>
          <p:cNvPr id="3" name="Content Placeholder 2">
            <a:extLst>
              <a:ext uri="{FF2B5EF4-FFF2-40B4-BE49-F238E27FC236}">
                <a16:creationId xmlns:a16="http://schemas.microsoft.com/office/drawing/2014/main" xmlns="" id="{3180649E-6553-994E-A1CC-D3122DD05540}"/>
              </a:ext>
            </a:extLst>
          </p:cNvPr>
          <p:cNvSpPr>
            <a:spLocks noGrp="1"/>
          </p:cNvSpPr>
          <p:nvPr>
            <p:ph idx="1"/>
          </p:nvPr>
        </p:nvSpPr>
        <p:spPr>
          <a:xfrm>
            <a:off x="1524000" y="1295400"/>
            <a:ext cx="7162800" cy="5334000"/>
          </a:xfrm>
        </p:spPr>
        <p:txBody>
          <a:bodyPr>
            <a:normAutofit lnSpcReduction="10000"/>
          </a:bodyPr>
          <a:lstStyle/>
          <a:p>
            <a:r>
              <a:rPr lang="en-US" sz="2800" b="1" dirty="0">
                <a:solidFill>
                  <a:srgbClr val="000000"/>
                </a:solidFill>
              </a:rPr>
              <a:t>Automated Tool for Electronically Submitting CHEF Requests and Training Schedule</a:t>
            </a:r>
            <a:r>
              <a:rPr lang="en-US" sz="2800" dirty="0">
                <a:solidFill>
                  <a:srgbClr val="000000"/>
                </a:solidFill>
              </a:rPr>
              <a:t>; DTLL on 3/15/19.</a:t>
            </a:r>
            <a:endParaRPr lang="en-US" sz="2800" b="1" dirty="0">
              <a:solidFill>
                <a:srgbClr val="000000"/>
              </a:solidFill>
            </a:endParaRPr>
          </a:p>
          <a:p>
            <a:r>
              <a:rPr lang="en-US" sz="2800" b="1" dirty="0">
                <a:solidFill>
                  <a:srgbClr val="000000"/>
                </a:solidFill>
              </a:rPr>
              <a:t>Tribal Consultation on Long and Short Term Options for Meeting ISDEAA 105(l) Requirements</a:t>
            </a:r>
            <a:r>
              <a:rPr lang="en-US" sz="2800" dirty="0">
                <a:solidFill>
                  <a:srgbClr val="000000"/>
                </a:solidFill>
              </a:rPr>
              <a:t>; DTLL on 3/12/19; Comments Due 5/3/19. </a:t>
            </a:r>
            <a:endParaRPr lang="en-US" sz="2800" b="1" dirty="0">
              <a:solidFill>
                <a:srgbClr val="000000"/>
              </a:solidFill>
            </a:endParaRPr>
          </a:p>
          <a:p>
            <a:r>
              <a:rPr lang="en-US" sz="2800" b="1" dirty="0">
                <a:solidFill>
                  <a:srgbClr val="000000"/>
                </a:solidFill>
              </a:rPr>
              <a:t>Final IHS Strategic Plan FY 2018-2022 Released</a:t>
            </a:r>
            <a:r>
              <a:rPr lang="en-US" sz="2800" dirty="0">
                <a:solidFill>
                  <a:srgbClr val="000000"/>
                </a:solidFill>
              </a:rPr>
              <a:t>;</a:t>
            </a:r>
            <a:r>
              <a:rPr lang="en-US" sz="2800" b="1" dirty="0">
                <a:solidFill>
                  <a:srgbClr val="000000"/>
                </a:solidFill>
              </a:rPr>
              <a:t> </a:t>
            </a:r>
            <a:r>
              <a:rPr lang="en-US" sz="2800" dirty="0">
                <a:solidFill>
                  <a:srgbClr val="000000"/>
                </a:solidFill>
              </a:rPr>
              <a:t>DTLL on 2/27/19. </a:t>
            </a:r>
            <a:endParaRPr lang="en-US" sz="2800" dirty="0"/>
          </a:p>
          <a:p>
            <a:r>
              <a:rPr lang="en-US" sz="2800" b="1" dirty="0"/>
              <a:t>IHS and HRSA announce availability of new funding of $15 million through the National Health Service Corps</a:t>
            </a:r>
            <a:r>
              <a:rPr lang="en-US" sz="2800" dirty="0"/>
              <a:t>; DTLL on 1/16/19. </a:t>
            </a:r>
          </a:p>
          <a:p>
            <a:pPr marL="0" indent="0">
              <a:buNone/>
            </a:pPr>
            <a:endParaRPr lang="en-US" sz="2800" dirty="0"/>
          </a:p>
        </p:txBody>
      </p:sp>
    </p:spTree>
    <p:extLst>
      <p:ext uri="{BB962C8B-B14F-4D97-AF65-F5344CB8AC3E}">
        <p14:creationId xmlns:p14="http://schemas.microsoft.com/office/powerpoint/2010/main" val="347596960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945" y="228600"/>
            <a:ext cx="7543800" cy="1143000"/>
          </a:xfrm>
        </p:spPr>
        <p:txBody>
          <a:bodyPr>
            <a:noAutofit/>
          </a:bodyPr>
          <a:lstStyle/>
          <a:p>
            <a:r>
              <a:rPr lang="en-US" sz="3600" b="1" dirty="0"/>
              <a:t>IHS Health IT Modernization Project</a:t>
            </a:r>
          </a:p>
        </p:txBody>
      </p:sp>
      <p:sp>
        <p:nvSpPr>
          <p:cNvPr id="3" name="Content Placeholder 2"/>
          <p:cNvSpPr>
            <a:spLocks noGrp="1"/>
          </p:cNvSpPr>
          <p:nvPr>
            <p:ph idx="1"/>
          </p:nvPr>
        </p:nvSpPr>
        <p:spPr>
          <a:xfrm>
            <a:off x="1447800" y="1143000"/>
            <a:ext cx="7239000" cy="5334000"/>
          </a:xfrm>
        </p:spPr>
        <p:txBody>
          <a:bodyPr>
            <a:normAutofit fontScale="92500" lnSpcReduction="10000"/>
          </a:bodyPr>
          <a:lstStyle/>
          <a:p>
            <a:r>
              <a:rPr lang="en-US" sz="2800" u="sng" dirty="0"/>
              <a:t>PURPOSE:</a:t>
            </a:r>
            <a:r>
              <a:rPr lang="en-US" sz="2800" dirty="0"/>
              <a:t> Evaluate the current state of HIT across the I/T/U and identify alternatives to aid future HIT decisions.</a:t>
            </a:r>
          </a:p>
          <a:p>
            <a:r>
              <a:rPr lang="en-US" sz="2800" u="sng" dirty="0"/>
              <a:t>SEPTEMBER 2019: </a:t>
            </a:r>
            <a:r>
              <a:rPr lang="en-US" sz="2800" dirty="0"/>
              <a:t>Final IT Roadmap Strategy and recommendations will be provided.</a:t>
            </a:r>
          </a:p>
          <a:p>
            <a:r>
              <a:rPr lang="en-US" sz="2800" u="sng" dirty="0"/>
              <a:t>DATA CALL: </a:t>
            </a:r>
            <a:r>
              <a:rPr lang="en-US" sz="2000" dirty="0">
                <a:hlinkClick r:id="rId3"/>
              </a:rPr>
              <a:t>https://redcap.uits.iu.edu/surveys/index.php?s=DYKDTEJXHC</a:t>
            </a:r>
            <a:r>
              <a:rPr lang="en-US" sz="2000" dirty="0"/>
              <a:t>  </a:t>
            </a:r>
          </a:p>
          <a:p>
            <a:r>
              <a:rPr lang="en-US" sz="2800" u="sng" dirty="0"/>
              <a:t>PLANNED SITE VISITS:</a:t>
            </a:r>
            <a:r>
              <a:rPr lang="en-US" sz="2800" dirty="0"/>
              <a:t> </a:t>
            </a:r>
          </a:p>
          <a:p>
            <a:pPr marL="400050" lvl="1" indent="0">
              <a:buNone/>
            </a:pPr>
            <a:r>
              <a:rPr lang="en-US" sz="2400" dirty="0"/>
              <a:t>1) Cow Creek Health &amp; Wellness Center, </a:t>
            </a:r>
          </a:p>
          <a:p>
            <a:pPr marL="400050" lvl="1" indent="0">
              <a:buNone/>
            </a:pPr>
            <a:r>
              <a:rPr lang="en-US" sz="2400" dirty="0"/>
              <a:t>2) Colville Service Unit, </a:t>
            </a:r>
          </a:p>
          <a:p>
            <a:pPr marL="400050" lvl="1" indent="0">
              <a:buNone/>
            </a:pPr>
            <a:r>
              <a:rPr lang="en-US" sz="2400" dirty="0"/>
              <a:t>3) Port Gamble S’Klallam Tribe,</a:t>
            </a:r>
          </a:p>
          <a:p>
            <a:pPr marL="400050" lvl="1" indent="0">
              <a:buNone/>
            </a:pPr>
            <a:r>
              <a:rPr lang="en-US" sz="2400" dirty="0"/>
              <a:t>4) Puyallup, and</a:t>
            </a:r>
          </a:p>
          <a:p>
            <a:pPr marL="400050" lvl="1" indent="0">
              <a:buNone/>
            </a:pPr>
            <a:r>
              <a:rPr lang="en-US" sz="2400" dirty="0"/>
              <a:t>5) Warm Springs Service Unit.</a:t>
            </a:r>
          </a:p>
        </p:txBody>
      </p:sp>
    </p:spTree>
    <p:extLst>
      <p:ext uri="{BB962C8B-B14F-4D97-AF65-F5344CB8AC3E}">
        <p14:creationId xmlns:p14="http://schemas.microsoft.com/office/powerpoint/2010/main" val="255286720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0"/>
            <a:ext cx="7543800" cy="1143000"/>
          </a:xfrm>
        </p:spPr>
        <p:txBody>
          <a:bodyPr>
            <a:noAutofit/>
          </a:bodyPr>
          <a:lstStyle/>
          <a:p>
            <a:r>
              <a:rPr lang="en-US" sz="3200" b="1" dirty="0"/>
              <a:t>NPAIHB EHR Survey Responses Snapshot</a:t>
            </a:r>
          </a:p>
        </p:txBody>
      </p:sp>
      <p:graphicFrame>
        <p:nvGraphicFramePr>
          <p:cNvPr id="4" name="Content Placeholder 3">
            <a:extLst>
              <a:ext uri="{FF2B5EF4-FFF2-40B4-BE49-F238E27FC236}">
                <a16:creationId xmlns:a16="http://schemas.microsoft.com/office/drawing/2014/main" xmlns="" id="{A77D1F42-9DCE-574E-8AE5-B5DA7759DF41}"/>
              </a:ext>
            </a:extLst>
          </p:cNvPr>
          <p:cNvGraphicFramePr>
            <a:graphicFrameLocks noGrp="1"/>
          </p:cNvGraphicFramePr>
          <p:nvPr>
            <p:ph idx="1"/>
            <p:extLst>
              <p:ext uri="{D42A27DB-BD31-4B8C-83A1-F6EECF244321}">
                <p14:modId xmlns:p14="http://schemas.microsoft.com/office/powerpoint/2010/main" val="1240981784"/>
              </p:ext>
            </p:extLst>
          </p:nvPr>
        </p:nvGraphicFramePr>
        <p:xfrm>
          <a:off x="838200" y="1136904"/>
          <a:ext cx="4483608" cy="3352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xmlns="" id="{47FC5E83-8CE8-BA41-B593-505E47191B5B}"/>
              </a:ext>
            </a:extLst>
          </p:cNvPr>
          <p:cNvGraphicFramePr>
            <a:graphicFrameLocks/>
          </p:cNvGraphicFramePr>
          <p:nvPr>
            <p:extLst>
              <p:ext uri="{D42A27DB-BD31-4B8C-83A1-F6EECF244321}">
                <p14:modId xmlns:p14="http://schemas.microsoft.com/office/powerpoint/2010/main" val="936613277"/>
              </p:ext>
            </p:extLst>
          </p:nvPr>
        </p:nvGraphicFramePr>
        <p:xfrm>
          <a:off x="4791075" y="2057400"/>
          <a:ext cx="4343400" cy="4114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4802756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Pending IHS Responses</a:t>
            </a:r>
          </a:p>
        </p:txBody>
      </p:sp>
      <p:sp>
        <p:nvSpPr>
          <p:cNvPr id="3" name="Content Placeholder 2"/>
          <p:cNvSpPr>
            <a:spLocks noGrp="1"/>
          </p:cNvSpPr>
          <p:nvPr>
            <p:ph idx="1"/>
          </p:nvPr>
        </p:nvSpPr>
        <p:spPr/>
        <p:txBody>
          <a:bodyPr>
            <a:normAutofit fontScale="92500"/>
          </a:bodyPr>
          <a:lstStyle/>
          <a:p>
            <a:r>
              <a:rPr lang="en-US" b="1" dirty="0"/>
              <a:t>IHS notice about IHS Headquarters Reorganization</a:t>
            </a:r>
            <a:r>
              <a:rPr lang="en-US" dirty="0"/>
              <a:t>; DTLL 12/20/18.</a:t>
            </a:r>
            <a:endParaRPr lang="en-US" b="1" dirty="0"/>
          </a:p>
          <a:p>
            <a:r>
              <a:rPr lang="en-US" b="1" dirty="0"/>
              <a:t>Update on the Mechanism to Distribute Behavioral Health Initiative Funding</a:t>
            </a:r>
            <a:r>
              <a:rPr lang="en-US" dirty="0"/>
              <a:t>; DTLL on 12/11/18; comments submitted.</a:t>
            </a:r>
          </a:p>
          <a:p>
            <a:r>
              <a:rPr lang="en-US" b="1" dirty="0"/>
              <a:t>Tribal Consultation on PRC implications for the entire State of Arizona if identified as a PRCDA/CHSDA</a:t>
            </a:r>
            <a:r>
              <a:rPr lang="en-US" dirty="0"/>
              <a:t>; DTLL on 11/20/18; comments submitted. </a:t>
            </a:r>
          </a:p>
        </p:txBody>
      </p:sp>
    </p:spTree>
    <p:extLst>
      <p:ext uri="{BB962C8B-B14F-4D97-AF65-F5344CB8AC3E}">
        <p14:creationId xmlns:p14="http://schemas.microsoft.com/office/powerpoint/2010/main" val="417152312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Pending IHS Responses Cont’d</a:t>
            </a:r>
          </a:p>
        </p:txBody>
      </p:sp>
      <p:sp>
        <p:nvSpPr>
          <p:cNvPr id="3" name="Content Placeholder 2"/>
          <p:cNvSpPr>
            <a:spLocks noGrp="1"/>
          </p:cNvSpPr>
          <p:nvPr>
            <p:ph idx="1"/>
          </p:nvPr>
        </p:nvSpPr>
        <p:spPr>
          <a:xfrm>
            <a:off x="1524000" y="1447800"/>
            <a:ext cx="7162800" cy="4678363"/>
          </a:xfrm>
        </p:spPr>
        <p:txBody>
          <a:bodyPr>
            <a:normAutofit lnSpcReduction="10000"/>
          </a:bodyPr>
          <a:lstStyle/>
          <a:p>
            <a:r>
              <a:rPr lang="en-US" b="1" dirty="0"/>
              <a:t>Special Diabetes Program for Indians </a:t>
            </a:r>
            <a:r>
              <a:rPr lang="en-US" dirty="0"/>
              <a:t>funding </a:t>
            </a:r>
            <a:r>
              <a:rPr lang="en-US" dirty="0">
                <a:solidFill>
                  <a:srgbClr val="000000"/>
                </a:solidFill>
              </a:rPr>
              <a:t>distribution for FY 2019; DTLL issued 7/12/18; comments submitted.</a:t>
            </a:r>
          </a:p>
          <a:p>
            <a:pPr lvl="1"/>
            <a:r>
              <a:rPr lang="en-US" i="1" dirty="0">
                <a:solidFill>
                  <a:srgbClr val="000000"/>
                </a:solidFill>
              </a:rPr>
              <a:t>Follow-up</a:t>
            </a:r>
            <a:r>
              <a:rPr lang="en-US" dirty="0">
                <a:solidFill>
                  <a:srgbClr val="000000"/>
                </a:solidFill>
              </a:rPr>
              <a:t>:  Stated that RADM Weahkee to ask Area Directors to meet with tribal leaders to discuss the Area’s proposed budget for its share of the SDPI FY 2019 data infrastructure fund.</a:t>
            </a:r>
          </a:p>
          <a:p>
            <a:r>
              <a:rPr lang="en-US" b="1" dirty="0"/>
              <a:t>IHS Sanitation Deficiency System (SDS)</a:t>
            </a:r>
            <a:r>
              <a:rPr lang="en-US" dirty="0"/>
              <a:t>; DTLL on 7/2/18; comments submitted.  </a:t>
            </a:r>
            <a:endParaRPr lang="en-US" dirty="0">
              <a:solidFill>
                <a:srgbClr val="000000"/>
              </a:solidFill>
            </a:endParaRPr>
          </a:p>
          <a:p>
            <a:pPr marL="457200" lvl="1" indent="0">
              <a:buNone/>
            </a:pPr>
            <a:endParaRPr lang="en-US" dirty="0">
              <a:solidFill>
                <a:srgbClr val="000000"/>
              </a:solidFill>
            </a:endParaRP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4426667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Hot Topics</a:t>
            </a:r>
          </a:p>
        </p:txBody>
      </p:sp>
      <p:sp>
        <p:nvSpPr>
          <p:cNvPr id="3" name="Content Placeholder 2"/>
          <p:cNvSpPr>
            <a:spLocks noGrp="1"/>
          </p:cNvSpPr>
          <p:nvPr>
            <p:ph idx="1"/>
          </p:nvPr>
        </p:nvSpPr>
        <p:spPr/>
        <p:txBody>
          <a:bodyPr>
            <a:normAutofit fontScale="92500" lnSpcReduction="20000"/>
          </a:bodyPr>
          <a:lstStyle/>
          <a:p>
            <a:r>
              <a:rPr lang="en-US" dirty="0"/>
              <a:t>Threat to the Affordable Care Act and Indian Health Care Improvement Act</a:t>
            </a:r>
          </a:p>
          <a:p>
            <a:r>
              <a:rPr lang="en-US" dirty="0"/>
              <a:t>SDPI Reauthorization and Funding</a:t>
            </a:r>
          </a:p>
          <a:p>
            <a:r>
              <a:rPr lang="en-US" dirty="0"/>
              <a:t>CMS Work Requirements</a:t>
            </a:r>
          </a:p>
          <a:p>
            <a:r>
              <a:rPr lang="en-US" smtClean="0"/>
              <a:t>AI</a:t>
            </a:r>
            <a:r>
              <a:rPr lang="en-US" dirty="0"/>
              <a:t>/AN Health Resource Advisory Committee</a:t>
            </a:r>
          </a:p>
          <a:p>
            <a:r>
              <a:rPr lang="en-US" dirty="0"/>
              <a:t>Eric Miller confirmed to U.S. Ninth Circuit Court of Appeals by Senate Judiciary Committee on 2/26/19.</a:t>
            </a:r>
          </a:p>
          <a:p>
            <a:r>
              <a:rPr lang="en-US" dirty="0"/>
              <a:t>Hill Visits- Recent and Future</a:t>
            </a:r>
          </a:p>
          <a:p>
            <a:pPr marL="0" indent="0">
              <a:buNone/>
            </a:pPr>
            <a:endParaRPr lang="en-US" dirty="0"/>
          </a:p>
        </p:txBody>
      </p:sp>
    </p:spTree>
    <p:extLst>
      <p:ext uri="{BB962C8B-B14F-4D97-AF65-F5344CB8AC3E}">
        <p14:creationId xmlns:p14="http://schemas.microsoft.com/office/powerpoint/2010/main" val="372187427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Pending IHS Responses Cont’d</a:t>
            </a:r>
          </a:p>
        </p:txBody>
      </p:sp>
      <p:sp>
        <p:nvSpPr>
          <p:cNvPr id="3" name="Content Placeholder 2"/>
          <p:cNvSpPr>
            <a:spLocks noGrp="1"/>
          </p:cNvSpPr>
          <p:nvPr>
            <p:ph idx="1"/>
          </p:nvPr>
        </p:nvSpPr>
        <p:spPr>
          <a:xfrm>
            <a:off x="1524000" y="1447800"/>
            <a:ext cx="7162800" cy="4953000"/>
          </a:xfrm>
        </p:spPr>
        <p:txBody>
          <a:bodyPr>
            <a:normAutofit/>
          </a:bodyPr>
          <a:lstStyle/>
          <a:p>
            <a:r>
              <a:rPr lang="en-US" b="1" dirty="0">
                <a:solidFill>
                  <a:srgbClr val="000000"/>
                </a:solidFill>
              </a:rPr>
              <a:t>IHS Manual, PRC Chapter Revisions; </a:t>
            </a:r>
            <a:r>
              <a:rPr lang="en-US" dirty="0">
                <a:solidFill>
                  <a:srgbClr val="000000"/>
                </a:solidFill>
              </a:rPr>
              <a:t>DTLL on 5/18/18; comments submitted.</a:t>
            </a:r>
            <a:endParaRPr lang="en-US" b="1" dirty="0"/>
          </a:p>
          <a:p>
            <a:r>
              <a:rPr lang="en-US" b="1" dirty="0"/>
              <a:t>Contract Support Costs – Indian Health Manual, Chapter 3 CSC</a:t>
            </a:r>
            <a:r>
              <a:rPr lang="en-US" dirty="0"/>
              <a:t>, rescission of 97/3 split language; DTLL 4/13/18; comments submitted. </a:t>
            </a:r>
          </a:p>
          <a:p>
            <a:r>
              <a:rPr lang="en-US" b="1" dirty="0"/>
              <a:t>CHEF Regulation</a:t>
            </a:r>
            <a:r>
              <a:rPr lang="en-US" dirty="0"/>
              <a:t> – comments submitted. </a:t>
            </a:r>
          </a:p>
          <a:p>
            <a:pPr lvl="1"/>
            <a:r>
              <a:rPr lang="en-US" i="1" dirty="0"/>
              <a:t>Redding Rancheria </a:t>
            </a:r>
            <a:r>
              <a:rPr lang="en-US" dirty="0"/>
              <a:t>case update</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139762275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945" y="228600"/>
            <a:ext cx="7543800" cy="1143000"/>
          </a:xfrm>
        </p:spPr>
        <p:txBody>
          <a:bodyPr>
            <a:noAutofit/>
          </a:bodyPr>
          <a:lstStyle/>
          <a:p>
            <a:r>
              <a:rPr lang="en-US" sz="2800" b="1" dirty="0"/>
              <a:t>Office of National Drug Control Policy Releases 2019 National Drug Control Strategy Report</a:t>
            </a:r>
            <a:endParaRPr lang="en-US" sz="3200" b="1" dirty="0"/>
          </a:p>
        </p:txBody>
      </p:sp>
      <p:sp>
        <p:nvSpPr>
          <p:cNvPr id="3" name="Content Placeholder 2"/>
          <p:cNvSpPr>
            <a:spLocks noGrp="1"/>
          </p:cNvSpPr>
          <p:nvPr>
            <p:ph idx="1"/>
          </p:nvPr>
        </p:nvSpPr>
        <p:spPr>
          <a:xfrm>
            <a:off x="1447800" y="1600200"/>
            <a:ext cx="7239000" cy="4876800"/>
          </a:xfrm>
        </p:spPr>
        <p:txBody>
          <a:bodyPr>
            <a:normAutofit lnSpcReduction="10000"/>
          </a:bodyPr>
          <a:lstStyle/>
          <a:p>
            <a:r>
              <a:rPr lang="en-US" sz="2800" u="sng" dirty="0"/>
              <a:t>Issued</a:t>
            </a:r>
            <a:r>
              <a:rPr lang="en-US" sz="2800" dirty="0"/>
              <a:t>:  1/19</a:t>
            </a:r>
          </a:p>
          <a:p>
            <a:r>
              <a:rPr lang="en-US" sz="2800" dirty="0"/>
              <a:t>The Office of National Drug Control Policy coordinate drug control and response efforts across all federal agencies. </a:t>
            </a:r>
          </a:p>
          <a:p>
            <a:r>
              <a:rPr lang="en-US" sz="2800" dirty="0"/>
              <a:t>Report establishes parity between state, tribal and local government agencies and the need for coordinated response efforts. </a:t>
            </a:r>
          </a:p>
          <a:p>
            <a:r>
              <a:rPr lang="en-US" sz="2800" dirty="0"/>
              <a:t>Includes a strategic objective to strengthen the capacity of state, local, and tribal communities to identify and prevent substance abuse. </a:t>
            </a:r>
          </a:p>
          <a:p>
            <a:endParaRPr lang="en-US" sz="2800" dirty="0"/>
          </a:p>
        </p:txBody>
      </p:sp>
    </p:spTree>
    <p:extLst>
      <p:ext uri="{BB962C8B-B14F-4D97-AF65-F5344CB8AC3E}">
        <p14:creationId xmlns:p14="http://schemas.microsoft.com/office/powerpoint/2010/main" val="312145126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12858"/>
            <a:ext cx="7239000" cy="1325562"/>
          </a:xfrm>
        </p:spPr>
        <p:txBody>
          <a:bodyPr>
            <a:noAutofit/>
          </a:bodyPr>
          <a:lstStyle/>
          <a:p>
            <a:r>
              <a:rPr lang="en-US" sz="3200" b="1" dirty="0"/>
              <a:t>HRSA Shortage Designation Modernization Project (SDMP) Updates</a:t>
            </a:r>
            <a:endParaRPr lang="en-US" sz="3600" b="1" dirty="0"/>
          </a:p>
        </p:txBody>
      </p:sp>
      <p:sp>
        <p:nvSpPr>
          <p:cNvPr id="3" name="Content Placeholder 2"/>
          <p:cNvSpPr>
            <a:spLocks noGrp="1"/>
          </p:cNvSpPr>
          <p:nvPr>
            <p:ph idx="1"/>
          </p:nvPr>
        </p:nvSpPr>
        <p:spPr>
          <a:xfrm>
            <a:off x="1447800" y="1417638"/>
            <a:ext cx="7391400" cy="5715000"/>
          </a:xfrm>
        </p:spPr>
        <p:txBody>
          <a:bodyPr>
            <a:normAutofit fontScale="92500"/>
          </a:bodyPr>
          <a:lstStyle/>
          <a:p>
            <a:r>
              <a:rPr lang="en-US" sz="3000" dirty="0"/>
              <a:t>HRSA SDMP will update existing Auto-HPSA designations in Summer 2019.</a:t>
            </a:r>
          </a:p>
          <a:p>
            <a:pPr lvl="1"/>
            <a:r>
              <a:rPr lang="en-US" dirty="0">
                <a:solidFill>
                  <a:srgbClr val="000000"/>
                </a:solidFill>
              </a:rPr>
              <a:t>New Auto-HPSA scores will be applicable to the 2020 National Health Service Corp application cycle.</a:t>
            </a:r>
          </a:p>
          <a:p>
            <a:pPr lvl="1"/>
            <a:r>
              <a:rPr lang="en-US" dirty="0">
                <a:solidFill>
                  <a:srgbClr val="000000"/>
                </a:solidFill>
              </a:rPr>
              <a:t>Clinics will be able to update their HPSA score in the online portal after the national rollout.</a:t>
            </a:r>
          </a:p>
          <a:p>
            <a:pPr lvl="1"/>
            <a:r>
              <a:rPr lang="en-US" dirty="0">
                <a:solidFill>
                  <a:srgbClr val="000000"/>
                </a:solidFill>
              </a:rPr>
              <a:t>Clinics should collect and submit facility-specific data and supplemental data to increase scores in replacement of the ACS data.</a:t>
            </a:r>
          </a:p>
          <a:p>
            <a:r>
              <a:rPr lang="en-US" sz="3000" b="1" dirty="0"/>
              <a:t>April 30 at 11AM PT</a:t>
            </a:r>
            <a:r>
              <a:rPr lang="en-US" sz="3000" dirty="0"/>
              <a:t>: HRSA Shortage Designation Modernization Project Webinar</a:t>
            </a:r>
          </a:p>
          <a:p>
            <a:pPr marL="0" indent="0">
              <a:buNone/>
            </a:pPr>
            <a:endParaRPr lang="en-US" dirty="0"/>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343244740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 Updates</a:t>
            </a:r>
          </a:p>
        </p:txBody>
      </p:sp>
      <p:sp>
        <p:nvSpPr>
          <p:cNvPr id="3" name="Content Placeholder 2"/>
          <p:cNvSpPr>
            <a:spLocks noGrp="1"/>
          </p:cNvSpPr>
          <p:nvPr>
            <p:ph idx="1"/>
          </p:nvPr>
        </p:nvSpPr>
        <p:spPr>
          <a:xfrm>
            <a:off x="1447800" y="1417638"/>
            <a:ext cx="7391400" cy="5715000"/>
          </a:xfrm>
        </p:spPr>
        <p:txBody>
          <a:bodyPr>
            <a:normAutofit fontScale="92500" lnSpcReduction="20000"/>
          </a:bodyPr>
          <a:lstStyle/>
          <a:p>
            <a:r>
              <a:rPr lang="en-US" dirty="0"/>
              <a:t>VA and SAMHSA Mayor’s Challenge to prevent suicide among service members, veterans and their families.</a:t>
            </a:r>
          </a:p>
          <a:p>
            <a:pPr lvl="1"/>
            <a:r>
              <a:rPr lang="en-US" dirty="0"/>
              <a:t>Goal to eliminate suicide by promoting comprehensive public health approach to empower communities to take action.</a:t>
            </a:r>
          </a:p>
          <a:p>
            <a:r>
              <a:rPr lang="en-US" dirty="0"/>
              <a:t>June 2019 VA Community Care Program implementation..</a:t>
            </a:r>
          </a:p>
          <a:p>
            <a:pPr lvl="1"/>
            <a:r>
              <a:rPr lang="en-US" dirty="0"/>
              <a:t>Veterans will be able to access urgent, non-emergency care for non-life-threatening conditions in VA’s network of community providers.</a:t>
            </a:r>
          </a:p>
          <a:p>
            <a:r>
              <a:rPr lang="en-US" dirty="0"/>
              <a:t>VA on track to cure 100,000 veterans of hepatitis C virus.</a:t>
            </a:r>
          </a:p>
          <a:p>
            <a:pPr marL="0" indent="0">
              <a:buNone/>
            </a:pPr>
            <a:endParaRPr lang="en-US" dirty="0">
              <a:solidFill>
                <a:srgbClr val="000000"/>
              </a:solidFill>
            </a:endParaRPr>
          </a:p>
          <a:p>
            <a:endParaRPr lang="en-US" dirty="0"/>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365133405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44</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b="1" dirty="0">
                <a:latin typeface="Arial" charset="0"/>
                <a:cs typeface="Arial" charset="0"/>
              </a:rPr>
              <a:t>Litigation</a:t>
            </a:r>
            <a:endParaRPr lang="en-US" altLang="en-US" b="1" dirty="0"/>
          </a:p>
        </p:txBody>
      </p:sp>
    </p:spTree>
    <p:extLst>
      <p:ext uri="{BB962C8B-B14F-4D97-AF65-F5344CB8AC3E}">
        <p14:creationId xmlns:p14="http://schemas.microsoft.com/office/powerpoint/2010/main" val="324593842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mtClean="0"/>
              <a:t>Brackeen</a:t>
            </a:r>
            <a:r>
              <a:rPr lang="en-US" b="1" i="1" dirty="0" smtClean="0"/>
              <a:t> </a:t>
            </a:r>
            <a:r>
              <a:rPr lang="en-US" b="1" i="1" dirty="0"/>
              <a:t>v. Bernhardt</a:t>
            </a:r>
            <a:r>
              <a:rPr lang="en-US" dirty="0"/>
              <a:t/>
            </a:r>
            <a:br>
              <a:rPr lang="en-US" dirty="0"/>
            </a:br>
            <a:r>
              <a:rPr lang="en-US" dirty="0"/>
              <a:t>Challenge to ICWA</a:t>
            </a:r>
          </a:p>
        </p:txBody>
      </p:sp>
      <p:sp>
        <p:nvSpPr>
          <p:cNvPr id="3" name="Content Placeholder 2"/>
          <p:cNvSpPr>
            <a:spLocks noGrp="1"/>
          </p:cNvSpPr>
          <p:nvPr>
            <p:ph idx="1"/>
          </p:nvPr>
        </p:nvSpPr>
        <p:spPr>
          <a:xfrm>
            <a:off x="1524000" y="1600200"/>
            <a:ext cx="7162800" cy="4876800"/>
          </a:xfrm>
        </p:spPr>
        <p:txBody>
          <a:bodyPr>
            <a:normAutofit fontScale="77500" lnSpcReduction="20000"/>
          </a:bodyPr>
          <a:lstStyle/>
          <a:p>
            <a:r>
              <a:rPr lang="en-US" dirty="0"/>
              <a:t>On 10/5/18, Judge Reed O’Conner (USDC ND Texas) ruled that ICWA is unconstitutional in Brackeen v. Zinke. </a:t>
            </a:r>
          </a:p>
          <a:p>
            <a:r>
              <a:rPr lang="en-US" dirty="0"/>
              <a:t>Found that </a:t>
            </a:r>
            <a:r>
              <a:rPr lang="en-US" i="1" dirty="0"/>
              <a:t>Morton v. Mancari </a:t>
            </a:r>
            <a:r>
              <a:rPr lang="en-US" dirty="0"/>
              <a:t>rule does not apply because ICWA extends to Indians who are not members of tribes. </a:t>
            </a:r>
          </a:p>
          <a:p>
            <a:r>
              <a:rPr lang="en-US" dirty="0"/>
              <a:t>ICWA struck down in violation of equal protection. </a:t>
            </a:r>
          </a:p>
          <a:p>
            <a:r>
              <a:rPr lang="en-US" dirty="0"/>
              <a:t>Appealed to USCA for the Fifth Circuit and now titled, </a:t>
            </a:r>
            <a:r>
              <a:rPr lang="en-US" i="1" dirty="0"/>
              <a:t>Brackeen v. Bernhardt</a:t>
            </a:r>
            <a:r>
              <a:rPr lang="en-US" dirty="0"/>
              <a:t>.</a:t>
            </a:r>
          </a:p>
          <a:p>
            <a:r>
              <a:rPr lang="en-US" dirty="0"/>
              <a:t>Many tribes and tribal organizations (including NPAIHB) joined the amicus brief. </a:t>
            </a:r>
          </a:p>
          <a:p>
            <a:r>
              <a:rPr lang="en-US" dirty="0"/>
              <a:t>On March 13, 2019, oral argument occurred before a panel of 3 judges.</a:t>
            </a:r>
          </a:p>
          <a:p>
            <a:r>
              <a:rPr lang="en-US" dirty="0"/>
              <a:t>Decision pending in Fifth Circuit.</a:t>
            </a:r>
          </a:p>
          <a:p>
            <a:endParaRPr lang="en-US" dirty="0"/>
          </a:p>
          <a:p>
            <a:endParaRPr lang="en-US" dirty="0"/>
          </a:p>
        </p:txBody>
      </p:sp>
    </p:spTree>
    <p:extLst>
      <p:ext uri="{BB962C8B-B14F-4D97-AF65-F5344CB8AC3E}">
        <p14:creationId xmlns:p14="http://schemas.microsoft.com/office/powerpoint/2010/main" val="326915802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Texas v. United States</a:t>
            </a:r>
            <a:br>
              <a:rPr lang="en-US" b="1" i="1" dirty="0"/>
            </a:br>
            <a:r>
              <a:rPr lang="en-US" dirty="0"/>
              <a:t>Challenge to Affordable Care Act </a:t>
            </a:r>
          </a:p>
        </p:txBody>
      </p:sp>
      <p:sp>
        <p:nvSpPr>
          <p:cNvPr id="3" name="Content Placeholder 2"/>
          <p:cNvSpPr>
            <a:spLocks noGrp="1"/>
          </p:cNvSpPr>
          <p:nvPr>
            <p:ph idx="1"/>
          </p:nvPr>
        </p:nvSpPr>
        <p:spPr>
          <a:xfrm>
            <a:off x="1524000" y="1600200"/>
            <a:ext cx="7162800" cy="4953000"/>
          </a:xfrm>
        </p:spPr>
        <p:txBody>
          <a:bodyPr>
            <a:normAutofit fontScale="62500" lnSpcReduction="20000"/>
          </a:bodyPr>
          <a:lstStyle/>
          <a:p>
            <a:r>
              <a:rPr lang="en-US" dirty="0"/>
              <a:t>On December 14, 2018, Judge Reed O’Conner (USDC ND Texas) found that Congress’ 2017 elimination of the ACA individual tax penalty for non-compliance with not having health insurance resulted in the mandate invalid. </a:t>
            </a:r>
          </a:p>
          <a:p>
            <a:r>
              <a:rPr lang="en-US" dirty="0"/>
              <a:t>Reasoning: </a:t>
            </a:r>
          </a:p>
          <a:p>
            <a:pPr lvl="1"/>
            <a:r>
              <a:rPr lang="en-US" dirty="0"/>
              <a:t>In the absence of a tax, Congress has no authority to issue a mandate. </a:t>
            </a:r>
          </a:p>
          <a:p>
            <a:pPr lvl="1"/>
            <a:r>
              <a:rPr lang="en-US" dirty="0"/>
              <a:t>Individual mandate essential to the rest of the ACA, not “severable” </a:t>
            </a:r>
          </a:p>
          <a:p>
            <a:r>
              <a:rPr lang="en-US" dirty="0"/>
              <a:t>If ACA struck down, then ICHIA could also be struck down.</a:t>
            </a:r>
          </a:p>
          <a:p>
            <a:r>
              <a:rPr lang="en-US" dirty="0"/>
              <a:t>Appealed to USCA for the the Fifth Circuit. </a:t>
            </a:r>
          </a:p>
          <a:p>
            <a:r>
              <a:rPr lang="en-US" dirty="0"/>
              <a:t>Tribes and tribal organizations(including NPAIHB) joined an amicus brief. </a:t>
            </a:r>
          </a:p>
          <a:p>
            <a:r>
              <a:rPr lang="en-US" dirty="0"/>
              <a:t>On March 25, 2019, a coalition of states intervened in the case in order to defend the ACA while Department of Justice filed a two-sentence letter with the court announcing that the U.S. had changed its position in the litigation. </a:t>
            </a:r>
          </a:p>
          <a:p>
            <a:r>
              <a:rPr lang="en-US" dirty="0"/>
              <a:t>Decision pending in the Fifth Circuit. </a:t>
            </a:r>
          </a:p>
        </p:txBody>
      </p:sp>
    </p:spTree>
    <p:extLst>
      <p:ext uri="{BB962C8B-B14F-4D97-AF65-F5344CB8AC3E}">
        <p14:creationId xmlns:p14="http://schemas.microsoft.com/office/powerpoint/2010/main" val="103926368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868362"/>
          </a:xfrm>
        </p:spPr>
        <p:txBody>
          <a:bodyPr/>
          <a:lstStyle/>
          <a:p>
            <a:r>
              <a:rPr lang="en-US" b="1" dirty="0"/>
              <a:t>Opioid Litigation</a:t>
            </a:r>
          </a:p>
        </p:txBody>
      </p:sp>
      <p:sp>
        <p:nvSpPr>
          <p:cNvPr id="3" name="Content Placeholder 2"/>
          <p:cNvSpPr>
            <a:spLocks noGrp="1"/>
          </p:cNvSpPr>
          <p:nvPr>
            <p:ph idx="1"/>
          </p:nvPr>
        </p:nvSpPr>
        <p:spPr>
          <a:xfrm>
            <a:off x="1524000" y="1066800"/>
            <a:ext cx="7162800" cy="5135562"/>
          </a:xfrm>
        </p:spPr>
        <p:txBody>
          <a:bodyPr>
            <a:noAutofit/>
          </a:bodyPr>
          <a:lstStyle/>
          <a:p>
            <a:r>
              <a:rPr lang="en-US" sz="2000" dirty="0"/>
              <a:t>All federal court lawsuits have been combined in multi-district litigation under Federal District Judge Dan A. Polster (USDC-ND Ohio)</a:t>
            </a:r>
          </a:p>
          <a:p>
            <a:r>
              <a:rPr lang="en-US" sz="2000" dirty="0"/>
              <a:t>Over 100 tribes and tribal organizations joined 1,000 state and local governmental plaintiffs in the litigation. </a:t>
            </a:r>
          </a:p>
          <a:p>
            <a:r>
              <a:rPr lang="en-US" sz="2000" dirty="0"/>
              <a:t>Tribal Amicus Brief: 448 tribes and tribal organizations signed on and provided statements of interest (NPAIHB, ATNI, NCAI, and NIHB).</a:t>
            </a:r>
          </a:p>
          <a:p>
            <a:r>
              <a:rPr lang="en-US" sz="2000" b="1" dirty="0"/>
              <a:t>Status</a:t>
            </a:r>
            <a:r>
              <a:rPr lang="en-US" sz="2000" dirty="0"/>
              <a:t>:  Two Tribal Cases selected as bellweather cases ---Muscokee (Creek) Nation and Blackfeet Tribe. On April 1, 2019, Magistrate Judge released his Report and Recommendations that Judge Polster permit most of the tribal claims to proceed. Judge Polster’s decision on tribal bellweather cases anticipated in May. </a:t>
            </a:r>
          </a:p>
        </p:txBody>
      </p:sp>
    </p:spTree>
    <p:extLst>
      <p:ext uri="{BB962C8B-B14F-4D97-AF65-F5344CB8AC3E}">
        <p14:creationId xmlns:p14="http://schemas.microsoft.com/office/powerpoint/2010/main" val="3984570158"/>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latin typeface="Arial" charset="0"/>
                <a:cs typeface="Arial" charset="0"/>
              </a:rPr>
              <a:t>Upcoming National/Regional Meetings</a:t>
            </a:r>
            <a:endParaRPr lang="en-US" dirty="0"/>
          </a:p>
        </p:txBody>
      </p:sp>
      <p:sp>
        <p:nvSpPr>
          <p:cNvPr id="16" name="Content Placeholder 15">
            <a:extLst>
              <a:ext uri="{FF2B5EF4-FFF2-40B4-BE49-F238E27FC236}">
                <a16:creationId xmlns:a16="http://schemas.microsoft.com/office/drawing/2014/main" xmlns="" id="{4EF7D02A-E851-1D48-B429-C75D3326B829}"/>
              </a:ext>
            </a:extLst>
          </p:cNvPr>
          <p:cNvSpPr>
            <a:spLocks noGrp="1"/>
          </p:cNvSpPr>
          <p:nvPr>
            <p:ph idx="1"/>
          </p:nvPr>
        </p:nvSpPr>
        <p:spPr>
          <a:xfrm>
            <a:off x="1523999" y="2332037"/>
            <a:ext cx="7086600" cy="4539818"/>
          </a:xfrm>
        </p:spPr>
        <p:txBody>
          <a:bodyPr>
            <a:normAutofit fontScale="92500"/>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Joint Tribal Advisory Committee Meeting, Washington, DC</a:t>
            </a:r>
          </a:p>
        </p:txBody>
      </p:sp>
      <p:pic>
        <p:nvPicPr>
          <p:cNvPr id="17" name="Content Placeholder 14">
            <a:extLst>
              <a:ext uri="{FF2B5EF4-FFF2-40B4-BE49-F238E27FC236}">
                <a16:creationId xmlns:a16="http://schemas.microsoft.com/office/drawing/2014/main" xmlns="" id="{E619F57E-59C7-F44F-9DB4-548CB6C6DB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9990" y="1600200"/>
            <a:ext cx="6034617" cy="4525963"/>
          </a:xfrm>
          <a:prstGeom prst="rect">
            <a:avLst/>
          </a:prstGeom>
        </p:spPr>
      </p:pic>
    </p:spTree>
    <p:extLst>
      <p:ext uri="{BB962C8B-B14F-4D97-AF65-F5344CB8AC3E}">
        <p14:creationId xmlns:p14="http://schemas.microsoft.com/office/powerpoint/2010/main" val="354971863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A266C0-944C-6247-84EA-561D2F11AFBA}"/>
              </a:ext>
            </a:extLst>
          </p:cNvPr>
          <p:cNvSpPr>
            <a:spLocks noGrp="1"/>
          </p:cNvSpPr>
          <p:nvPr>
            <p:ph type="title"/>
          </p:nvPr>
        </p:nvSpPr>
        <p:spPr/>
        <p:txBody>
          <a:bodyPr/>
          <a:lstStyle/>
          <a:p>
            <a:r>
              <a:rPr lang="en-US" b="1" dirty="0"/>
              <a:t>April-May 2019</a:t>
            </a:r>
          </a:p>
        </p:txBody>
      </p:sp>
      <p:sp>
        <p:nvSpPr>
          <p:cNvPr id="3" name="Content Placeholder 2">
            <a:extLst>
              <a:ext uri="{FF2B5EF4-FFF2-40B4-BE49-F238E27FC236}">
                <a16:creationId xmlns:a16="http://schemas.microsoft.com/office/drawing/2014/main" xmlns="" id="{13453C6C-6BED-FE41-BA18-AFF40BCA7F91}"/>
              </a:ext>
            </a:extLst>
          </p:cNvPr>
          <p:cNvSpPr>
            <a:spLocks noGrp="1"/>
          </p:cNvSpPr>
          <p:nvPr>
            <p:ph idx="1"/>
          </p:nvPr>
        </p:nvSpPr>
        <p:spPr>
          <a:xfrm>
            <a:off x="1524000" y="1295400"/>
            <a:ext cx="7162800" cy="4830763"/>
          </a:xfrm>
        </p:spPr>
        <p:txBody>
          <a:bodyPr>
            <a:noAutofit/>
          </a:bodyPr>
          <a:lstStyle/>
          <a:p>
            <a:r>
              <a:rPr lang="en-US" sz="2300" dirty="0"/>
              <a:t>HHS Annual Tribal Budget Consultation, April 23-24, 2019, Washington, D.C.</a:t>
            </a:r>
          </a:p>
          <a:p>
            <a:r>
              <a:rPr lang="en-US" sz="2300" dirty="0"/>
              <a:t>IHS TSGAC Meeting, April 24-25, 2019, Washington, D.C.</a:t>
            </a:r>
          </a:p>
          <a:p>
            <a:r>
              <a:rPr lang="en-US" sz="2300" dirty="0"/>
              <a:t>IHS Information Systems Advisory Committee Semi-Annual Meeting, April 26, 2019, Rockville, MD </a:t>
            </a:r>
          </a:p>
          <a:p>
            <a:r>
              <a:rPr lang="en-US" sz="2300" dirty="0"/>
              <a:t>Secretary’s Tribal Advisory Committee Meeting, May 8-9, Tuscon, Arizona</a:t>
            </a:r>
          </a:p>
          <a:p>
            <a:r>
              <a:rPr lang="en-US" sz="2300" dirty="0"/>
              <a:t>NIHB National Tribal Public Health Summit, May 13-15, 2019, Albuquerque, NM</a:t>
            </a:r>
          </a:p>
          <a:p>
            <a:r>
              <a:rPr lang="en-US" sz="2300" dirty="0"/>
              <a:t>NIHB AI/AN National Behavioral Health Conference, May 15-17, 2019, Albuquerque, NM</a:t>
            </a:r>
          </a:p>
        </p:txBody>
      </p:sp>
    </p:spTree>
    <p:extLst>
      <p:ext uri="{BB962C8B-B14F-4D97-AF65-F5344CB8AC3E}">
        <p14:creationId xmlns:p14="http://schemas.microsoft.com/office/powerpoint/2010/main" val="1757920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p:cNvSpPr>
            <a:spLocks noGrp="1"/>
          </p:cNvSpPr>
          <p:nvPr>
            <p:ph type="sldNum" sz="quarter" idx="12"/>
          </p:nvPr>
        </p:nvSpPr>
        <p:spPr>
          <a:noFill/>
        </p:spPr>
        <p:txBody>
          <a:bodyPr/>
          <a:lstStyle/>
          <a:p>
            <a:fld id="{89C42150-723B-4C2A-B8AA-C6F96496E035}" type="slidenum">
              <a:rPr lang="en-US" altLang="en-US" smtClean="0">
                <a:latin typeface="Tahoma" pitchFamily="34" charset="0"/>
              </a:rPr>
              <a:pPr/>
              <a:t>5</a:t>
            </a:fld>
            <a:endParaRPr lang="en-US" altLang="en-US" dirty="0">
              <a:latin typeface="Tahoma" pitchFamily="34" charset="0"/>
            </a:endParaRPr>
          </a:p>
        </p:txBody>
      </p:sp>
      <p:sp>
        <p:nvSpPr>
          <p:cNvPr id="14338" name="Rectangle 2"/>
          <p:cNvSpPr>
            <a:spLocks noGrp="1" noChangeArrowheads="1"/>
          </p:cNvSpPr>
          <p:nvPr>
            <p:ph type="title"/>
          </p:nvPr>
        </p:nvSpPr>
        <p:spPr>
          <a:xfrm>
            <a:off x="1905000" y="2362200"/>
            <a:ext cx="6477000" cy="1219200"/>
          </a:xfrm>
        </p:spPr>
        <p:txBody>
          <a:bodyPr>
            <a:noAutofit/>
          </a:bodyPr>
          <a:lstStyle/>
          <a:p>
            <a:r>
              <a:rPr lang="en-US" altLang="en-US" b="1" dirty="0">
                <a:latin typeface="Arial" charset="0"/>
                <a:cs typeface="Arial" charset="0"/>
              </a:rPr>
              <a:t>Legislation</a:t>
            </a:r>
            <a:endParaRPr lang="en-US" altLang="en-US" b="1" dirty="0"/>
          </a:p>
        </p:txBody>
      </p:sp>
    </p:spTree>
    <p:extLst>
      <p:ext uri="{BB962C8B-B14F-4D97-AF65-F5344CB8AC3E}">
        <p14:creationId xmlns:p14="http://schemas.microsoft.com/office/powerpoint/2010/main" val="355830942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A266C0-944C-6247-84EA-561D2F11AFBA}"/>
              </a:ext>
            </a:extLst>
          </p:cNvPr>
          <p:cNvSpPr>
            <a:spLocks noGrp="1"/>
          </p:cNvSpPr>
          <p:nvPr>
            <p:ph type="title"/>
          </p:nvPr>
        </p:nvSpPr>
        <p:spPr>
          <a:xfrm>
            <a:off x="1447800" y="274638"/>
            <a:ext cx="7239000" cy="792162"/>
          </a:xfrm>
        </p:spPr>
        <p:txBody>
          <a:bodyPr/>
          <a:lstStyle/>
          <a:p>
            <a:r>
              <a:rPr lang="en-US" b="1" dirty="0"/>
              <a:t>May-July 2019</a:t>
            </a:r>
          </a:p>
        </p:txBody>
      </p:sp>
      <p:sp>
        <p:nvSpPr>
          <p:cNvPr id="3" name="Content Placeholder 2">
            <a:extLst>
              <a:ext uri="{FF2B5EF4-FFF2-40B4-BE49-F238E27FC236}">
                <a16:creationId xmlns:a16="http://schemas.microsoft.com/office/drawing/2014/main" xmlns="" id="{13453C6C-6BED-FE41-BA18-AFF40BCA7F91}"/>
              </a:ext>
            </a:extLst>
          </p:cNvPr>
          <p:cNvSpPr>
            <a:spLocks noGrp="1"/>
          </p:cNvSpPr>
          <p:nvPr>
            <p:ph idx="1"/>
          </p:nvPr>
        </p:nvSpPr>
        <p:spPr>
          <a:xfrm>
            <a:off x="1524000" y="1143000"/>
            <a:ext cx="7162800" cy="5105400"/>
          </a:xfrm>
        </p:spPr>
        <p:txBody>
          <a:bodyPr>
            <a:noAutofit/>
          </a:bodyPr>
          <a:lstStyle/>
          <a:p>
            <a:r>
              <a:rPr lang="en-US" sz="2300" dirty="0"/>
              <a:t>IHS Purchased and Referred Care Meeting, May 16-17, 2019, Phoenix, AZ</a:t>
            </a:r>
          </a:p>
          <a:p>
            <a:r>
              <a:rPr lang="en-US" sz="2300" dirty="0"/>
              <a:t>ATNI Mid-Year Meeting, May 20-23, 2019, Spokane, WA</a:t>
            </a:r>
          </a:p>
          <a:p>
            <a:r>
              <a:rPr lang="en-US" sz="2300" dirty="0"/>
              <a:t>DSTAC Quarterly Meeting, May 29-30, 2019, Rapid City, SD</a:t>
            </a:r>
          </a:p>
          <a:p>
            <a:r>
              <a:rPr lang="en-US" sz="2300" dirty="0"/>
              <a:t>NCAI Mid-Year Conference &amp; Marketplace, June 23-26, 2019, Reno, NV</a:t>
            </a:r>
          </a:p>
          <a:p>
            <a:r>
              <a:rPr lang="en-US" sz="2300" dirty="0"/>
              <a:t>IHS Budget Formulation Evaluation FY 2021/Planning FY 2022, June 26-28, Reno, NV</a:t>
            </a:r>
          </a:p>
          <a:p>
            <a:r>
              <a:rPr lang="en-US" sz="2300" dirty="0"/>
              <a:t>Region 10 HHS Tribal Consultation, July 9-11, 2019, Spokane, WA </a:t>
            </a:r>
          </a:p>
          <a:p>
            <a:r>
              <a:rPr lang="en-US" sz="2300" dirty="0"/>
              <a:t>NPAIHB/CRIHB Joint QBM, July 15-19, 2019, Sacramento, CA </a:t>
            </a:r>
          </a:p>
        </p:txBody>
      </p:sp>
    </p:spTree>
    <p:extLst>
      <p:ext uri="{BB962C8B-B14F-4D97-AF65-F5344CB8AC3E}">
        <p14:creationId xmlns:p14="http://schemas.microsoft.com/office/powerpoint/2010/main" val="297131443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 and Questions</a:t>
            </a:r>
          </a:p>
        </p:txBody>
      </p:sp>
      <p:sp>
        <p:nvSpPr>
          <p:cNvPr id="12" name="Content Placeholder 11">
            <a:extLst>
              <a:ext uri="{FF2B5EF4-FFF2-40B4-BE49-F238E27FC236}">
                <a16:creationId xmlns:a16="http://schemas.microsoft.com/office/drawing/2014/main" xmlns="" id="{7472A4EB-9551-0244-B17B-3D9CB35E01C5}"/>
              </a:ext>
            </a:extLst>
          </p:cNvPr>
          <p:cNvSpPr>
            <a:spLocks noGrp="1"/>
          </p:cNvSpPr>
          <p:nvPr>
            <p:ph idx="1"/>
          </p:nvPr>
        </p:nvSpPr>
        <p:spPr>
          <a:xfrm>
            <a:off x="1530927" y="2352819"/>
            <a:ext cx="7162800" cy="4525963"/>
          </a:xfrm>
        </p:spPr>
        <p:txBody>
          <a:bodyPr>
            <a:normAutofit lnSpcReduction="10000"/>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HHS Secretary’s Tribal Advisory Committee Meeting, Fairbanks, AK</a:t>
            </a:r>
          </a:p>
        </p:txBody>
      </p:sp>
      <p:pic>
        <p:nvPicPr>
          <p:cNvPr id="13" name="Content Placeholder 4" descr="STAC in Fairbanks Sept.2018.jpg">
            <a:extLst>
              <a:ext uri="{FF2B5EF4-FFF2-40B4-BE49-F238E27FC236}">
                <a16:creationId xmlns:a16="http://schemas.microsoft.com/office/drawing/2014/main" xmlns="" id="{D9214D01-986D-1F41-B4EF-EE6D61548DA5}"/>
              </a:ext>
            </a:extLst>
          </p:cNvPr>
          <p:cNvPicPr>
            <a:picLocks noChangeAspect="1"/>
          </p:cNvPicPr>
          <p:nvPr/>
        </p:nvPicPr>
        <p:blipFill>
          <a:blip r:embed="rId3">
            <a:extLst>
              <a:ext uri="{28A0092B-C50C-407E-A947-70E740481C1C}">
                <a14:useLocalDpi xmlns:a14="http://schemas.microsoft.com/office/drawing/2010/main" val="0"/>
              </a:ext>
            </a:extLst>
          </a:blip>
          <a:srcRect t="7875" b="7875"/>
          <a:stretch>
            <a:fillRect/>
          </a:stretch>
        </p:blipFill>
        <p:spPr>
          <a:xfrm>
            <a:off x="1461655" y="1219200"/>
            <a:ext cx="7162800" cy="4525963"/>
          </a:xfrm>
          <a:prstGeom prst="rect">
            <a:avLst/>
          </a:prstGeom>
        </p:spPr>
      </p:pic>
    </p:spTree>
    <p:extLst>
      <p:ext uri="{BB962C8B-B14F-4D97-AF65-F5344CB8AC3E}">
        <p14:creationId xmlns:p14="http://schemas.microsoft.com/office/powerpoint/2010/main" val="7022817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10992-B260-C440-9999-325711C5D2E7}"/>
              </a:ext>
            </a:extLst>
          </p:cNvPr>
          <p:cNvSpPr>
            <a:spLocks noGrp="1"/>
          </p:cNvSpPr>
          <p:nvPr>
            <p:ph type="title"/>
          </p:nvPr>
        </p:nvSpPr>
        <p:spPr/>
        <p:txBody>
          <a:bodyPr>
            <a:normAutofit fontScale="90000"/>
          </a:bodyPr>
          <a:lstStyle/>
          <a:p>
            <a:r>
              <a:rPr lang="en-US" b="1" dirty="0"/>
              <a:t>Consolidated Appropriations Act, 2019 (“Omnibus”) (H.J.R. 31)</a:t>
            </a:r>
            <a:endParaRPr lang="en-US" dirty="0"/>
          </a:p>
        </p:txBody>
      </p:sp>
      <p:sp>
        <p:nvSpPr>
          <p:cNvPr id="3" name="Content Placeholder 2">
            <a:extLst>
              <a:ext uri="{FF2B5EF4-FFF2-40B4-BE49-F238E27FC236}">
                <a16:creationId xmlns:a16="http://schemas.microsoft.com/office/drawing/2014/main" xmlns="" id="{2DC46655-D9AE-CC4E-9DC3-47617F3AF46D}"/>
              </a:ext>
            </a:extLst>
          </p:cNvPr>
          <p:cNvSpPr>
            <a:spLocks noGrp="1"/>
          </p:cNvSpPr>
          <p:nvPr>
            <p:ph idx="1"/>
          </p:nvPr>
        </p:nvSpPr>
        <p:spPr>
          <a:xfrm>
            <a:off x="1485900" y="1676400"/>
            <a:ext cx="7162800" cy="4876800"/>
          </a:xfrm>
        </p:spPr>
        <p:txBody>
          <a:bodyPr>
            <a:normAutofit fontScale="92500" lnSpcReduction="20000"/>
          </a:bodyPr>
          <a:lstStyle/>
          <a:p>
            <a:r>
              <a:rPr lang="en-US" sz="3000" dirty="0"/>
              <a:t>The President signed the FY 2019 Omnibus on February 15, 2019 which averted another government shutdown (Senate 83-16; House 300-128)</a:t>
            </a:r>
          </a:p>
          <a:p>
            <a:pPr lvl="1"/>
            <a:r>
              <a:rPr lang="en-US" dirty="0">
                <a:solidFill>
                  <a:prstClr val="black"/>
                </a:solidFill>
              </a:rPr>
              <a:t>7 spending bills; 5 previously passed</a:t>
            </a:r>
          </a:p>
          <a:p>
            <a:pPr lvl="1"/>
            <a:r>
              <a:rPr lang="en-US" dirty="0">
                <a:solidFill>
                  <a:prstClr val="black"/>
                </a:solidFill>
              </a:rPr>
              <a:t>$328 billion spending package</a:t>
            </a:r>
          </a:p>
          <a:p>
            <a:r>
              <a:rPr lang="en-US" dirty="0">
                <a:solidFill>
                  <a:prstClr val="black"/>
                </a:solidFill>
              </a:rPr>
              <a:t>For the Indian Health Service (IHS) $5.8 billion</a:t>
            </a:r>
          </a:p>
          <a:p>
            <a:pPr lvl="1"/>
            <a:r>
              <a:rPr lang="en-US" dirty="0">
                <a:solidFill>
                  <a:prstClr val="black"/>
                </a:solidFill>
              </a:rPr>
              <a:t>$4.98 billion for IHS for services and facilities ($162 million or 3.4%</a:t>
            </a:r>
            <a:r>
              <a:rPr lang="en-US" dirty="0">
                <a:solidFill>
                  <a:prstClr val="black"/>
                </a:solidFill>
                <a:latin typeface="Wingdings"/>
                <a:ea typeface="Wingdings"/>
                <a:cs typeface="Wingdings"/>
                <a:sym typeface="Wingdings"/>
              </a:rPr>
              <a:t></a:t>
            </a:r>
            <a:r>
              <a:rPr lang="en-US" dirty="0">
                <a:solidFill>
                  <a:prstClr val="black"/>
                </a:solidFill>
              </a:rPr>
              <a:t>)</a:t>
            </a:r>
          </a:p>
          <a:p>
            <a:pPr lvl="1"/>
            <a:r>
              <a:rPr lang="en-US" dirty="0">
                <a:solidFill>
                  <a:prstClr val="black"/>
                </a:solidFill>
              </a:rPr>
              <a:t>$</a:t>
            </a:r>
            <a:r>
              <a:rPr lang="en-US" dirty="0" smtClean="0">
                <a:solidFill>
                  <a:prstClr val="black"/>
                </a:solidFill>
              </a:rPr>
              <a:t>822 </a:t>
            </a:r>
            <a:r>
              <a:rPr lang="en-US" dirty="0">
                <a:solidFill>
                  <a:prstClr val="black"/>
                </a:solidFill>
              </a:rPr>
              <a:t>million for mandatory contract support costs</a:t>
            </a:r>
          </a:p>
        </p:txBody>
      </p:sp>
    </p:spTree>
    <p:extLst>
      <p:ext uri="{BB962C8B-B14F-4D97-AF65-F5344CB8AC3E}">
        <p14:creationId xmlns:p14="http://schemas.microsoft.com/office/powerpoint/2010/main" val="19631613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2804A4-FBB7-DD4C-81C6-06F328D4A162}"/>
              </a:ext>
            </a:extLst>
          </p:cNvPr>
          <p:cNvSpPr>
            <a:spLocks noGrp="1"/>
          </p:cNvSpPr>
          <p:nvPr>
            <p:ph type="title"/>
          </p:nvPr>
        </p:nvSpPr>
        <p:spPr/>
        <p:txBody>
          <a:bodyPr>
            <a:normAutofit fontScale="90000"/>
          </a:bodyPr>
          <a:lstStyle/>
          <a:p>
            <a:r>
              <a:rPr lang="en-US" b="1" dirty="0"/>
              <a:t>Omnibus FY 2019</a:t>
            </a:r>
            <a:br>
              <a:rPr lang="en-US" b="1" dirty="0"/>
            </a:br>
            <a:r>
              <a:rPr lang="en-US" b="1" dirty="0"/>
              <a:t>IHS Appropriations </a:t>
            </a:r>
            <a:r>
              <a:rPr lang="en-US" b="1" dirty="0" smtClean="0"/>
              <a:t>Cont’d</a:t>
            </a:r>
            <a:endParaRPr lang="en-US" dirty="0"/>
          </a:p>
        </p:txBody>
      </p:sp>
      <p:sp>
        <p:nvSpPr>
          <p:cNvPr id="3" name="Content Placeholder 2">
            <a:extLst>
              <a:ext uri="{FF2B5EF4-FFF2-40B4-BE49-F238E27FC236}">
                <a16:creationId xmlns:a16="http://schemas.microsoft.com/office/drawing/2014/main" xmlns="" id="{5E38D9B1-C998-DF47-852F-0BF0713E7985}"/>
              </a:ext>
            </a:extLst>
          </p:cNvPr>
          <p:cNvSpPr>
            <a:spLocks noGrp="1"/>
          </p:cNvSpPr>
          <p:nvPr>
            <p:ph idx="1"/>
          </p:nvPr>
        </p:nvSpPr>
        <p:spPr>
          <a:xfrm>
            <a:off x="1524000" y="1600200"/>
            <a:ext cx="7162800" cy="4648200"/>
          </a:xfrm>
        </p:spPr>
        <p:txBody>
          <a:bodyPr>
            <a:normAutofit lnSpcReduction="10000"/>
          </a:bodyPr>
          <a:lstStyle/>
          <a:p>
            <a:r>
              <a:rPr lang="en-US" sz="2800" dirty="0"/>
              <a:t>Clinical Services $136m increase above FY 2018 level</a:t>
            </a:r>
          </a:p>
          <a:p>
            <a:pPr lvl="1"/>
            <a:r>
              <a:rPr lang="en-US" sz="2400" dirty="0"/>
              <a:t>Hospitals and Clinics $102m or 5% </a:t>
            </a:r>
            <a:r>
              <a:rPr lang="en-US" sz="2400" dirty="0">
                <a:latin typeface="Wingdings"/>
                <a:ea typeface="Wingdings"/>
                <a:cs typeface="Wingdings"/>
                <a:sym typeface="Wingdings"/>
              </a:rPr>
              <a:t></a:t>
            </a:r>
            <a:r>
              <a:rPr lang="en-US" sz="2400" dirty="0">
                <a:ea typeface="Wingdings"/>
                <a:cs typeface="Wingdings"/>
                <a:sym typeface="Wingdings"/>
              </a:rPr>
              <a:t> </a:t>
            </a:r>
          </a:p>
          <a:p>
            <a:pPr lvl="1"/>
            <a:r>
              <a:rPr lang="en-US" sz="2400" dirty="0"/>
              <a:t>Dental Services $9.4m or 4.8% </a:t>
            </a:r>
            <a:r>
              <a:rPr lang="en-US" sz="2400" dirty="0">
                <a:latin typeface="Wingdings"/>
                <a:ea typeface="Wingdings"/>
                <a:cs typeface="Wingdings"/>
                <a:sym typeface="Wingdings"/>
              </a:rPr>
              <a:t></a:t>
            </a:r>
            <a:endParaRPr lang="en-US" sz="2400" dirty="0"/>
          </a:p>
          <a:p>
            <a:pPr lvl="1"/>
            <a:r>
              <a:rPr lang="en-US" sz="2400" dirty="0"/>
              <a:t>Mental Health $5.4m or 5.4% </a:t>
            </a:r>
            <a:r>
              <a:rPr lang="en-US" sz="2400" dirty="0">
                <a:latin typeface="Wingdings"/>
                <a:ea typeface="Wingdings"/>
                <a:cs typeface="Wingdings"/>
                <a:sym typeface="Wingdings"/>
              </a:rPr>
              <a:t></a:t>
            </a:r>
            <a:endParaRPr lang="en-US" sz="2400" dirty="0">
              <a:sym typeface="Wingdings"/>
            </a:endParaRPr>
          </a:p>
          <a:p>
            <a:pPr lvl="1"/>
            <a:r>
              <a:rPr lang="en-US" sz="2400" dirty="0"/>
              <a:t>Alcohol and Substance Abuse $17.8m or 7.8% </a:t>
            </a:r>
            <a:r>
              <a:rPr lang="en-US" sz="2400" dirty="0">
                <a:latin typeface="Wingdings"/>
                <a:ea typeface="Wingdings"/>
                <a:cs typeface="Wingdings"/>
                <a:sym typeface="Wingdings"/>
              </a:rPr>
              <a:t></a:t>
            </a:r>
            <a:r>
              <a:rPr lang="en-US" sz="2400" dirty="0"/>
              <a:t> </a:t>
            </a:r>
          </a:p>
          <a:p>
            <a:pPr lvl="1"/>
            <a:r>
              <a:rPr lang="en-US" sz="2400" dirty="0"/>
              <a:t>Purchased and Referred Care $2.1m or .2% </a:t>
            </a:r>
            <a:r>
              <a:rPr lang="en-US" sz="2400" dirty="0">
                <a:latin typeface="Wingdings"/>
                <a:ea typeface="Wingdings"/>
                <a:cs typeface="Wingdings"/>
                <a:sym typeface="Wingdings"/>
              </a:rPr>
              <a:t></a:t>
            </a:r>
            <a:r>
              <a:rPr lang="en-US" sz="2400" dirty="0">
                <a:ea typeface="Wingdings"/>
                <a:cs typeface="Wingdings"/>
                <a:sym typeface="Wingdings"/>
              </a:rPr>
              <a:t>- includes a mandate by Congress as to allocation of future increases</a:t>
            </a:r>
            <a:endParaRPr lang="en-US" sz="2400" dirty="0"/>
          </a:p>
          <a:p>
            <a:pPr lvl="1"/>
            <a:r>
              <a:rPr lang="en-US" sz="2400" dirty="0"/>
              <a:t>No new funding for Indian Health Care Improvement Fund </a:t>
            </a:r>
          </a:p>
        </p:txBody>
      </p:sp>
    </p:spTree>
    <p:extLst>
      <p:ext uri="{BB962C8B-B14F-4D97-AF65-F5344CB8AC3E}">
        <p14:creationId xmlns:p14="http://schemas.microsoft.com/office/powerpoint/2010/main" val="23356978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90DDB-FE56-024A-A881-3611AEAA93ED}"/>
              </a:ext>
            </a:extLst>
          </p:cNvPr>
          <p:cNvSpPr>
            <a:spLocks noGrp="1"/>
          </p:cNvSpPr>
          <p:nvPr>
            <p:ph type="title"/>
          </p:nvPr>
        </p:nvSpPr>
        <p:spPr/>
        <p:txBody>
          <a:bodyPr>
            <a:normAutofit fontScale="90000"/>
          </a:bodyPr>
          <a:lstStyle/>
          <a:p>
            <a:r>
              <a:rPr lang="en-US" b="1" dirty="0"/>
              <a:t>Omnibus FY 2019</a:t>
            </a:r>
            <a:br>
              <a:rPr lang="en-US" b="1" dirty="0"/>
            </a:br>
            <a:r>
              <a:rPr lang="en-US" b="1" dirty="0"/>
              <a:t>IHS Appropriations </a:t>
            </a:r>
            <a:r>
              <a:rPr lang="en-US" b="1" dirty="0" smtClean="0"/>
              <a:t>Cont’d</a:t>
            </a:r>
            <a:endParaRPr lang="en-US" dirty="0"/>
          </a:p>
        </p:txBody>
      </p:sp>
      <p:sp>
        <p:nvSpPr>
          <p:cNvPr id="3" name="Content Placeholder 2">
            <a:extLst>
              <a:ext uri="{FF2B5EF4-FFF2-40B4-BE49-F238E27FC236}">
                <a16:creationId xmlns:a16="http://schemas.microsoft.com/office/drawing/2014/main" xmlns="" id="{CCDECFE4-0E0E-C441-B664-2FA69F2EEB26}"/>
              </a:ext>
            </a:extLst>
          </p:cNvPr>
          <p:cNvSpPr>
            <a:spLocks noGrp="1"/>
          </p:cNvSpPr>
          <p:nvPr>
            <p:ph idx="1"/>
          </p:nvPr>
        </p:nvSpPr>
        <p:spPr/>
        <p:txBody>
          <a:bodyPr>
            <a:normAutofit fontScale="92500" lnSpcReduction="20000"/>
          </a:bodyPr>
          <a:lstStyle/>
          <a:p>
            <a:r>
              <a:rPr lang="en-US" sz="2800" dirty="0"/>
              <a:t>Preventative Health $4.8m increase above FY 2018 enacted level</a:t>
            </a:r>
          </a:p>
          <a:p>
            <a:pPr lvl="1"/>
            <a:r>
              <a:rPr lang="en-US" sz="2400" dirty="0"/>
              <a:t>Public Health Nursing $4.1m or 4.8% </a:t>
            </a:r>
            <a:r>
              <a:rPr lang="en-US" sz="2400" dirty="0">
                <a:latin typeface="Wingdings"/>
                <a:ea typeface="Wingdings"/>
                <a:cs typeface="Wingdings"/>
                <a:sym typeface="Wingdings"/>
              </a:rPr>
              <a:t></a:t>
            </a:r>
            <a:endParaRPr lang="en-US" sz="2400" dirty="0">
              <a:sym typeface="Wingdings"/>
            </a:endParaRPr>
          </a:p>
          <a:p>
            <a:pPr lvl="1"/>
            <a:r>
              <a:rPr lang="en-US" sz="2400" dirty="0">
                <a:sym typeface="Wingdings"/>
              </a:rPr>
              <a:t>Health </a:t>
            </a:r>
            <a:r>
              <a:rPr lang="en-US" sz="2400" dirty="0" smtClean="0">
                <a:sym typeface="Wingdings"/>
              </a:rPr>
              <a:t>Education </a:t>
            </a:r>
            <a:r>
              <a:rPr lang="en-US" sz="2400" dirty="0">
                <a:sym typeface="Wingdings"/>
              </a:rPr>
              <a:t>$697k or 3.5% </a:t>
            </a:r>
            <a:r>
              <a:rPr lang="en-US" sz="2400" dirty="0">
                <a:latin typeface="Wingdings"/>
                <a:ea typeface="Wingdings"/>
                <a:cs typeface="Wingdings"/>
                <a:sym typeface="Wingdings"/>
              </a:rPr>
              <a:t></a:t>
            </a:r>
            <a:endParaRPr lang="en-US" sz="2400" dirty="0">
              <a:sym typeface="Wingdings"/>
            </a:endParaRPr>
          </a:p>
          <a:p>
            <a:pPr lvl="1"/>
            <a:r>
              <a:rPr lang="en-US" sz="2400" dirty="0">
                <a:ea typeface="Wingdings"/>
                <a:cs typeface="Wingdings"/>
                <a:sym typeface="Wingdings"/>
              </a:rPr>
              <a:t>Community Health Representatives- level, no increase</a:t>
            </a:r>
          </a:p>
          <a:p>
            <a:r>
              <a:rPr lang="en-US" sz="2800" dirty="0">
                <a:ea typeface="Wingdings"/>
                <a:cs typeface="Wingdings"/>
                <a:sym typeface="Wingdings"/>
              </a:rPr>
              <a:t>Other Services $9.2m increase above FY 2018 enacted level</a:t>
            </a:r>
          </a:p>
          <a:p>
            <a:pPr lvl="1"/>
            <a:r>
              <a:rPr lang="en-US" sz="2400" dirty="0">
                <a:ea typeface="Wingdings"/>
                <a:cs typeface="Wingdings"/>
                <a:sym typeface="Wingdings"/>
              </a:rPr>
              <a:t>Urban health $2m or 4.1% </a:t>
            </a:r>
            <a:r>
              <a:rPr lang="en-US" sz="2400" dirty="0">
                <a:latin typeface="Wingdings"/>
                <a:ea typeface="Wingdings"/>
                <a:cs typeface="Wingdings"/>
                <a:sym typeface="Wingdings"/>
              </a:rPr>
              <a:t></a:t>
            </a:r>
            <a:endParaRPr lang="en-US" sz="2400" dirty="0">
              <a:ea typeface="Wingdings"/>
              <a:cs typeface="Wingdings"/>
              <a:sym typeface="Wingdings"/>
            </a:endParaRPr>
          </a:p>
          <a:p>
            <a:pPr lvl="1"/>
            <a:r>
              <a:rPr lang="en-US" sz="2400" dirty="0">
                <a:ea typeface="Wingdings"/>
                <a:cs typeface="Wingdings"/>
                <a:sym typeface="Wingdings"/>
              </a:rPr>
              <a:t>Indian Health Professions $8m or 16.2% </a:t>
            </a:r>
            <a:r>
              <a:rPr lang="en-US" sz="2400" dirty="0">
                <a:latin typeface="Wingdings"/>
                <a:ea typeface="Wingdings"/>
                <a:cs typeface="Wingdings"/>
                <a:sym typeface="Wingdings"/>
              </a:rPr>
              <a:t></a:t>
            </a:r>
          </a:p>
          <a:p>
            <a:pPr lvl="1"/>
            <a:r>
              <a:rPr lang="en-US" sz="2400" dirty="0">
                <a:ea typeface="Wingdings"/>
                <a:cs typeface="Wingdings"/>
                <a:sym typeface="Wingdings"/>
              </a:rPr>
              <a:t>Tribal Management  - level, no increase</a:t>
            </a:r>
          </a:p>
          <a:p>
            <a:pPr lvl="1"/>
            <a:r>
              <a:rPr lang="en-US" sz="2400" dirty="0">
                <a:ea typeface="Wingdings"/>
                <a:cs typeface="Wingdings"/>
                <a:sym typeface="Wingdings"/>
              </a:rPr>
              <a:t>Direct Operations- -$800k transferred to Dental Services</a:t>
            </a:r>
          </a:p>
          <a:p>
            <a:pPr lvl="1"/>
            <a:r>
              <a:rPr lang="en-US" sz="2400" dirty="0">
                <a:ea typeface="Wingdings"/>
                <a:cs typeface="Wingdings"/>
                <a:sym typeface="Wingdings"/>
              </a:rPr>
              <a:t>Self Governance- level, no increase</a:t>
            </a:r>
            <a:endParaRPr lang="en-US" sz="2400" dirty="0">
              <a:sym typeface="Wingdings"/>
            </a:endParaRPr>
          </a:p>
        </p:txBody>
      </p:sp>
    </p:spTree>
    <p:extLst>
      <p:ext uri="{BB962C8B-B14F-4D97-AF65-F5344CB8AC3E}">
        <p14:creationId xmlns:p14="http://schemas.microsoft.com/office/powerpoint/2010/main" val="10077108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E8FB2-4D6A-3F4E-86C2-EA040E756A15}"/>
              </a:ext>
            </a:extLst>
          </p:cNvPr>
          <p:cNvSpPr>
            <a:spLocks noGrp="1"/>
          </p:cNvSpPr>
          <p:nvPr>
            <p:ph type="title"/>
          </p:nvPr>
        </p:nvSpPr>
        <p:spPr/>
        <p:txBody>
          <a:bodyPr>
            <a:normAutofit fontScale="90000"/>
          </a:bodyPr>
          <a:lstStyle/>
          <a:p>
            <a:r>
              <a:rPr lang="en-US" b="1" dirty="0"/>
              <a:t>Omnibus FY 2019</a:t>
            </a:r>
            <a:br>
              <a:rPr lang="en-US" b="1" dirty="0"/>
            </a:br>
            <a:r>
              <a:rPr lang="en-US" b="1" dirty="0"/>
              <a:t>IHS Appropriations </a:t>
            </a:r>
            <a:r>
              <a:rPr lang="en-US" b="1" dirty="0" smtClean="0"/>
              <a:t>Cont’d</a:t>
            </a:r>
            <a:endParaRPr lang="en-US" dirty="0"/>
          </a:p>
        </p:txBody>
      </p:sp>
      <p:sp>
        <p:nvSpPr>
          <p:cNvPr id="3" name="Content Placeholder 2">
            <a:extLst>
              <a:ext uri="{FF2B5EF4-FFF2-40B4-BE49-F238E27FC236}">
                <a16:creationId xmlns:a16="http://schemas.microsoft.com/office/drawing/2014/main" xmlns="" id="{982FBAFE-A3E6-0841-9A9B-2B559AC84E43}"/>
              </a:ext>
            </a:extLst>
          </p:cNvPr>
          <p:cNvSpPr>
            <a:spLocks noGrp="1"/>
          </p:cNvSpPr>
          <p:nvPr>
            <p:ph idx="1"/>
          </p:nvPr>
        </p:nvSpPr>
        <p:spPr>
          <a:xfrm>
            <a:off x="1503218" y="1828800"/>
            <a:ext cx="7162800" cy="4525963"/>
          </a:xfrm>
        </p:spPr>
        <p:txBody>
          <a:bodyPr>
            <a:normAutofit fontScale="92500"/>
          </a:bodyPr>
          <a:lstStyle/>
          <a:p>
            <a:r>
              <a:rPr lang="en-US" sz="2800" dirty="0"/>
              <a:t>Facilities $11.3m increase over FY 2018 enacted level</a:t>
            </a:r>
          </a:p>
          <a:p>
            <a:pPr lvl="1"/>
            <a:r>
              <a:rPr lang="en-US" sz="2400" dirty="0">
                <a:sym typeface="Wingdings"/>
              </a:rPr>
              <a:t>Maintenance &amp; improvement –level,  no increase</a:t>
            </a:r>
          </a:p>
          <a:p>
            <a:pPr lvl="1"/>
            <a:r>
              <a:rPr lang="en-US" sz="2400" dirty="0">
                <a:sym typeface="Wingdings"/>
              </a:rPr>
              <a:t>Sanitation Facilities – level, no increase</a:t>
            </a:r>
          </a:p>
          <a:p>
            <a:pPr lvl="1"/>
            <a:r>
              <a:rPr lang="en-US" sz="2400" dirty="0">
                <a:sym typeface="Wingdings"/>
              </a:rPr>
              <a:t>Health Care Facilities Construction –level,  no increase</a:t>
            </a:r>
          </a:p>
          <a:p>
            <a:pPr lvl="2"/>
            <a:r>
              <a:rPr lang="en-US" sz="2000" dirty="0">
                <a:sym typeface="Wingdings"/>
              </a:rPr>
              <a:t>Includes $15m for small ambulatory grant program</a:t>
            </a:r>
          </a:p>
          <a:p>
            <a:pPr lvl="1"/>
            <a:r>
              <a:rPr lang="en-US" sz="2400" dirty="0">
                <a:sym typeface="Wingdings"/>
              </a:rPr>
              <a:t>Facilities &amp; Environmental Support - $11.3m or 4.7% </a:t>
            </a:r>
            <a:r>
              <a:rPr lang="en-US" sz="2400" dirty="0">
                <a:latin typeface="Wingdings"/>
                <a:ea typeface="Wingdings"/>
                <a:cs typeface="Wingdings"/>
                <a:sym typeface="Wingdings"/>
              </a:rPr>
              <a:t></a:t>
            </a:r>
            <a:endParaRPr lang="en-US" sz="2400" dirty="0">
              <a:sym typeface="Wingdings"/>
            </a:endParaRPr>
          </a:p>
          <a:p>
            <a:pPr lvl="1"/>
            <a:r>
              <a:rPr lang="en-US" sz="2400" dirty="0">
                <a:sym typeface="Wingdings"/>
              </a:rPr>
              <a:t>Equipment – level, no increase</a:t>
            </a:r>
          </a:p>
          <a:p>
            <a:r>
              <a:rPr lang="en-US" sz="2800" dirty="0">
                <a:sym typeface="Wingdings"/>
              </a:rPr>
              <a:t>Contract Support Costs $822m, indefinite appropriation </a:t>
            </a:r>
          </a:p>
          <a:p>
            <a:endParaRPr lang="en-US" dirty="0"/>
          </a:p>
        </p:txBody>
      </p:sp>
    </p:spTree>
    <p:extLst>
      <p:ext uri="{BB962C8B-B14F-4D97-AF65-F5344CB8AC3E}">
        <p14:creationId xmlns:p14="http://schemas.microsoft.com/office/powerpoint/2010/main" val="19125566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Gathering Wisdom Presentation - May 26,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Gathering Wisdom Presentation - May 26, 2011</Template>
  <TotalTime>51896</TotalTime>
  <Words>3673</Words>
  <Application>Microsoft Macintosh PowerPoint</Application>
  <PresentationFormat>On-screen Show (4:3)</PresentationFormat>
  <Paragraphs>382</Paragraphs>
  <Slides>51</Slides>
  <Notes>50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Gathering Wisdom Presentation - May 26, 2011</vt:lpstr>
      <vt:lpstr>NPAIHB Legislative &amp; Policy Update </vt:lpstr>
      <vt:lpstr>Report Overview </vt:lpstr>
      <vt:lpstr>Hot Topics</vt:lpstr>
      <vt:lpstr>Hot Topics</vt:lpstr>
      <vt:lpstr>Legislation</vt:lpstr>
      <vt:lpstr>Consolidated Appropriations Act, 2019 (“Omnibus”) (H.J.R. 31)</vt:lpstr>
      <vt:lpstr>Omnibus FY 2019 IHS Appropriations Cont’d</vt:lpstr>
      <vt:lpstr>Omnibus FY 2019 IHS Appropriations Cont’d</vt:lpstr>
      <vt:lpstr>Omnibus FY 2019 IHS Appropriations Cont’d</vt:lpstr>
      <vt:lpstr>Omnibus FY 2019  Other IHS Authorities and Reports to Congress</vt:lpstr>
      <vt:lpstr>PrEP Assistance Program Act (H.R. 1643)</vt:lpstr>
      <vt:lpstr>Violence Against Women’s Act of 2019 (H.R. 1585)</vt:lpstr>
      <vt:lpstr>Department of Veterans Affairs Tribal Advisory Committee of 2019 (S.524)</vt:lpstr>
      <vt:lpstr>Assessment of the Indian Health Service Act of 2019 (S. 498)</vt:lpstr>
      <vt:lpstr>Native American Suicide Prevention Act of 2019 (S. 467 &amp; H.R. 1191)</vt:lpstr>
      <vt:lpstr>Advanced Appropriations Bills for BIA/BIE/IHS and IHS only</vt:lpstr>
      <vt:lpstr>Tribal HUD-VASH Act of 2019 (S. 257)</vt:lpstr>
      <vt:lpstr>PROGRESS for Indian Tribes Act (S.209) </vt:lpstr>
      <vt:lpstr>Community and Public Health Programs Extension Act (S.192)</vt:lpstr>
      <vt:lpstr>Pay Our Doctors Act of 2019  (H.R. 195)</vt:lpstr>
      <vt:lpstr>Future IHS Appropriations &amp; Budget Formulation </vt:lpstr>
      <vt:lpstr>FY 2020 IHS Appropriations</vt:lpstr>
      <vt:lpstr>FY 2020 President’s Recommendations for IHS</vt:lpstr>
      <vt:lpstr>FY 2020 President’s Recommendations for IHS</vt:lpstr>
      <vt:lpstr>FY 2020 President’s Recommendations for IHS</vt:lpstr>
      <vt:lpstr>FY 2021 IHS Budget Formulation</vt:lpstr>
      <vt:lpstr>FY 2021 IHS Budget Formulation Cont’d</vt:lpstr>
      <vt:lpstr>New &amp; Pending Federal Policies </vt:lpstr>
      <vt:lpstr>HHS Office of National Coordinator (ONC) 21st Century Cures Act Interoperability, Information Blocking and the ONC Health IT Certification Program</vt:lpstr>
      <vt:lpstr>Pending Responses from HHS</vt:lpstr>
      <vt:lpstr>Proposed Rule on CMS Medicaid, Medicare Programs and Qualified Health Plans-- Interoperability and Patient Access</vt:lpstr>
      <vt:lpstr>CMS Request for Information (RFI) on Increasing Consumer Choice through the Sale of Individual Health Insurance Coverage Across State Lines Through Health Care Choice Compacts </vt:lpstr>
      <vt:lpstr>CMS New Guidance on State Implementation of Home and Community Based Services Regulation Issued in 2014</vt:lpstr>
      <vt:lpstr>Pending Responses and/or Ongoing Issues with CMS</vt:lpstr>
      <vt:lpstr>Recent IHS DTLLs </vt:lpstr>
      <vt:lpstr>IHS Health IT Modernization Project</vt:lpstr>
      <vt:lpstr>NPAIHB EHR Survey Responses Snapshot</vt:lpstr>
      <vt:lpstr>Pending IHS Responses</vt:lpstr>
      <vt:lpstr>Pending IHS Responses Cont’d</vt:lpstr>
      <vt:lpstr>Pending IHS Responses Cont’d</vt:lpstr>
      <vt:lpstr>Office of National Drug Control Policy Releases 2019 National Drug Control Strategy Report</vt:lpstr>
      <vt:lpstr>HRSA Shortage Designation Modernization Project (SDMP) Updates</vt:lpstr>
      <vt:lpstr>VA Updates</vt:lpstr>
      <vt:lpstr>Litigation</vt:lpstr>
      <vt:lpstr>Brackeen v. Bernhardt Challenge to ICWA</vt:lpstr>
      <vt:lpstr>Texas v. United States Challenge to Affordable Care Act </vt:lpstr>
      <vt:lpstr>Opioid Litigation</vt:lpstr>
      <vt:lpstr>Upcoming National/Regional Meetings</vt:lpstr>
      <vt:lpstr>April-May 2019</vt:lpstr>
      <vt:lpstr>May-July 2019</vt:lpstr>
      <vt:lpstr>Discussion and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   NPAIHB Quarterly Board Meeting  Thunder Valley Casino Resort Lincoln, CA</dc:title>
  <dc:creator>jroberts</dc:creator>
  <cp:lastModifiedBy>Laura Platero</cp:lastModifiedBy>
  <cp:revision>1910</cp:revision>
  <cp:lastPrinted>2019-04-08T21:10:51Z</cp:lastPrinted>
  <dcterms:created xsi:type="dcterms:W3CDTF">2011-07-14T14:04:56Z</dcterms:created>
  <dcterms:modified xsi:type="dcterms:W3CDTF">2019-04-16T06:11:23Z</dcterms:modified>
</cp:coreProperties>
</file>