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16"/>
  </p:notesMasterIdLst>
  <p:sldIdLst>
    <p:sldId id="266" r:id="rId3"/>
    <p:sldId id="267" r:id="rId4"/>
    <p:sldId id="268" r:id="rId5"/>
    <p:sldId id="256" r:id="rId6"/>
    <p:sldId id="259" r:id="rId7"/>
    <p:sldId id="258" r:id="rId8"/>
    <p:sldId id="260" r:id="rId9"/>
    <p:sldId id="257" r:id="rId10"/>
    <p:sldId id="261" r:id="rId11"/>
    <p:sldId id="263" r:id="rId12"/>
    <p:sldId id="262" r:id="rId13"/>
    <p:sldId id="265"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2" autoAdjust="0"/>
    <p:restoredTop sz="73027" autoAdjust="0"/>
  </p:normalViewPr>
  <p:slideViewPr>
    <p:cSldViewPr snapToGrid="0">
      <p:cViewPr>
        <p:scale>
          <a:sx n="49" d="100"/>
          <a:sy n="49" d="100"/>
        </p:scale>
        <p:origin x="852" y="-6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A482C-2209-4C9F-ACDD-72A527A344A9}"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E34B1-854F-4AD9-8E68-A3E550D3CFDF}" type="slidenum">
              <a:rPr lang="en-US" smtClean="0"/>
              <a:t>‹#›</a:t>
            </a:fld>
            <a:endParaRPr lang="en-US"/>
          </a:p>
        </p:txBody>
      </p:sp>
    </p:spTree>
    <p:extLst>
      <p:ext uri="{BB962C8B-B14F-4D97-AF65-F5344CB8AC3E}">
        <p14:creationId xmlns:p14="http://schemas.microsoft.com/office/powerpoint/2010/main" val="342866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72651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9233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E34B1-854F-4AD9-8E68-A3E550D3CFDF}" type="slidenum">
              <a:rPr lang="en-US" smtClean="0"/>
              <a:t>6</a:t>
            </a:fld>
            <a:endParaRPr lang="en-US"/>
          </a:p>
        </p:txBody>
      </p:sp>
    </p:spTree>
    <p:extLst>
      <p:ext uri="{BB962C8B-B14F-4D97-AF65-F5344CB8AC3E}">
        <p14:creationId xmlns:p14="http://schemas.microsoft.com/office/powerpoint/2010/main" val="195710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 </a:t>
            </a:r>
            <a:r>
              <a:rPr lang="en-US" dirty="0" err="1" smtClean="0"/>
              <a:t>y.o</a:t>
            </a:r>
            <a:r>
              <a:rPr lang="en-US" dirty="0" smtClean="0"/>
              <a:t>. female presents to my office on referral for positive </a:t>
            </a:r>
            <a:r>
              <a:rPr lang="en-US" dirty="0" err="1" smtClean="0"/>
              <a:t>hcv</a:t>
            </a:r>
            <a:r>
              <a:rPr lang="en-US" dirty="0" smtClean="0"/>
              <a:t> test. IVDU is the most likely route of transmission, but states “I don’t do that no more” since she found out about the </a:t>
            </a:r>
            <a:r>
              <a:rPr lang="en-US" dirty="0" err="1" smtClean="0"/>
              <a:t>Hep</a:t>
            </a:r>
            <a:r>
              <a:rPr lang="en-US" baseline="0" dirty="0" smtClean="0"/>
              <a:t> C</a:t>
            </a:r>
            <a:r>
              <a:rPr lang="en-US" dirty="0" smtClean="0"/>
              <a:t>. She says “I used to shoot heroin or pills”. I ask her how she was able to stop. “Oh. I still take pills. If I don’t, I get so sick”. She says “Now</a:t>
            </a:r>
            <a:r>
              <a:rPr lang="en-US" baseline="0" dirty="0" smtClean="0"/>
              <a:t> I do it because I have to. I can’t tell you the last time I actually felt good or high after taking them”. She goes on to tell me that she started abusing opiates after they were prescribed to her for a broken foot almost 10 years ago. Since that time, she has gotten divorced, had all 3 of her children removed from her home, jumps from odd job to odd job, and is now living with her grandmother who is unknowingly supporting her addiction. When asked if she had ever overdosed she had a simple answer. “Twice.” I ask if she has ever been on methadone or </a:t>
            </a:r>
            <a:r>
              <a:rPr lang="en-US" baseline="0" dirty="0" err="1" smtClean="0"/>
              <a:t>Suboxone</a:t>
            </a:r>
            <a:r>
              <a:rPr lang="en-US" baseline="0" dirty="0" smtClean="0"/>
              <a:t> and she hasn’t. She has heard of them, but never tried them. So I make a referral to a provider who can treat her with </a:t>
            </a:r>
            <a:r>
              <a:rPr lang="en-US" baseline="0" dirty="0" err="1" smtClean="0"/>
              <a:t>suboxone</a:t>
            </a:r>
            <a:r>
              <a:rPr lang="en-US" baseline="0" dirty="0" smtClean="0"/>
              <a:t>. The response – “I can’t take any more patients. I’m at my cap”. So I refer out to another provider - they can see the patient in 2 months. And I send her away that day knowing that she is going to the street to treat this disease herself as she has  been doing for quite some time…</a:t>
            </a:r>
            <a:endParaRPr lang="en-US" dirty="0"/>
          </a:p>
        </p:txBody>
      </p:sp>
      <p:sp>
        <p:nvSpPr>
          <p:cNvPr id="4" name="Slide Number Placeholder 3"/>
          <p:cNvSpPr>
            <a:spLocks noGrp="1"/>
          </p:cNvSpPr>
          <p:nvPr>
            <p:ph type="sldNum" sz="quarter" idx="10"/>
          </p:nvPr>
        </p:nvSpPr>
        <p:spPr/>
        <p:txBody>
          <a:bodyPr/>
          <a:lstStyle/>
          <a:p>
            <a:fld id="{BEDE34B1-854F-4AD9-8E68-A3E550D3CFDF}" type="slidenum">
              <a:rPr lang="en-US" smtClean="0"/>
              <a:t>8</a:t>
            </a:fld>
            <a:endParaRPr lang="en-US"/>
          </a:p>
        </p:txBody>
      </p:sp>
    </p:spTree>
    <p:extLst>
      <p:ext uri="{BB962C8B-B14F-4D97-AF65-F5344CB8AC3E}">
        <p14:creationId xmlns:p14="http://schemas.microsoft.com/office/powerpoint/2010/main" val="94921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E34B1-854F-4AD9-8E68-A3E550D3CFDF}" type="slidenum">
              <a:rPr lang="en-US" smtClean="0"/>
              <a:t>9</a:t>
            </a:fld>
            <a:endParaRPr lang="en-US"/>
          </a:p>
        </p:txBody>
      </p:sp>
    </p:spTree>
    <p:extLst>
      <p:ext uri="{BB962C8B-B14F-4D97-AF65-F5344CB8AC3E}">
        <p14:creationId xmlns:p14="http://schemas.microsoft.com/office/powerpoint/2010/main" val="186159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499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93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109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657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449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702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46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881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961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362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30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12/10/2018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12/10/2018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383A4B6-72BC-40DC-A8FD-53ED2695DFD8}" type="datetimeFigureOut">
              <a:rPr lang="en-US" smtClean="0">
                <a:solidFill>
                  <a:prstClr val="black">
                    <a:tint val="75000"/>
                  </a:prstClr>
                </a:solidFill>
              </a:rPr>
              <a:pPr defTabSz="914400"/>
              <a:t>12/10/2018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AE5CD6E-C818-4D67-9812-1140E955638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05235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mailto:mdaugherty@cardeaservices.org"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685800"/>
            <a:ext cx="7772400" cy="685800"/>
          </a:xfrm>
        </p:spPr>
        <p:txBody>
          <a:bodyPr>
            <a:noAutofit/>
          </a:bodyPr>
          <a:lstStyle/>
          <a:p>
            <a:r>
              <a:rPr lang="en-US" sz="4000" dirty="0"/>
              <a:t>DISCLOSURES</a:t>
            </a:r>
          </a:p>
        </p:txBody>
      </p:sp>
      <p:sp>
        <p:nvSpPr>
          <p:cNvPr id="3" name="Subtitle 2"/>
          <p:cNvSpPr>
            <a:spLocks noGrp="1"/>
          </p:cNvSpPr>
          <p:nvPr>
            <p:ph type="subTitle" idx="1"/>
          </p:nvPr>
        </p:nvSpPr>
        <p:spPr>
          <a:xfrm>
            <a:off x="558800" y="1600200"/>
            <a:ext cx="10490200" cy="4267200"/>
          </a:xfrm>
        </p:spPr>
        <p:txBody>
          <a:bodyPr vert="horz" lIns="91440" tIns="45720" rIns="91440" bIns="45720" rtlCol="0" anchor="t">
            <a:normAutofit/>
          </a:bodyPr>
          <a:lstStyle/>
          <a:p>
            <a:r>
              <a:rPr lang="en-US" b="1" dirty="0">
                <a:solidFill>
                  <a:schemeClr val="tx1"/>
                </a:solidFill>
              </a:rPr>
              <a:t>This activity is </a:t>
            </a:r>
            <a:r>
              <a:rPr lang="en-US" b="1" dirty="0" smtClean="0">
                <a:solidFill>
                  <a:schemeClr val="tx1"/>
                </a:solidFill>
              </a:rPr>
              <a:t>jointly</a:t>
            </a:r>
            <a:r>
              <a:rPr lang="en-US" b="1" dirty="0">
                <a:solidFill>
                  <a:schemeClr val="tx1"/>
                </a:solidFill>
              </a:rPr>
              <a:t> </a:t>
            </a:r>
            <a:r>
              <a:rPr lang="en-US" b="1" dirty="0" smtClean="0">
                <a:solidFill>
                  <a:schemeClr val="tx1"/>
                </a:solidFill>
              </a:rPr>
              <a:t>provided </a:t>
            </a:r>
            <a:r>
              <a:rPr lang="en-US" b="1" dirty="0">
                <a:solidFill>
                  <a:schemeClr val="tx1"/>
                </a:solidFill>
              </a:rPr>
              <a:t>by Northwest Portland Area Indian Health Board and Cardea</a:t>
            </a:r>
          </a:p>
          <a:p>
            <a:pPr lvl="0" algn="l"/>
            <a:endParaRPr lang="en-US" sz="1200" dirty="0" smtClean="0">
              <a:solidFill>
                <a:prstClr val="black"/>
              </a:solidFill>
            </a:endParaRPr>
          </a:p>
          <a:p>
            <a:pPr lvl="0" algn="l"/>
            <a:r>
              <a:rPr lang="en-US" sz="1200" dirty="0" smtClean="0">
                <a:solidFill>
                  <a:prstClr val="black"/>
                </a:solidFill>
              </a:rPr>
              <a:t>Cardea </a:t>
            </a:r>
            <a:r>
              <a:rPr lang="en-US" sz="1200" dirty="0">
                <a:solidFill>
                  <a:prstClr val="black"/>
                </a:solidFill>
              </a:rPr>
              <a:t>Services is approved as a provider of continuing nursing education by Montana Nurses Association, an accredited approver with distinction by the American Nurses Credentialing Center’s Commission on </a:t>
            </a:r>
            <a:r>
              <a:rPr lang="en-US" sz="1200" dirty="0" smtClean="0">
                <a:solidFill>
                  <a:prstClr val="black"/>
                </a:solidFill>
              </a:rPr>
              <a:t>Accreditation.</a:t>
            </a:r>
          </a:p>
          <a:p>
            <a:pPr lvl="0" algn="l"/>
            <a:endParaRPr lang="en-US" sz="1200" dirty="0">
              <a:solidFill>
                <a:prstClr val="black"/>
              </a:solidFill>
            </a:endParaRPr>
          </a:p>
          <a:p>
            <a:pPr lvl="0" algn="l"/>
            <a:endParaRPr lang="en-US" sz="1200" dirty="0">
              <a:solidFill>
                <a:prstClr val="black"/>
              </a:solidFill>
            </a:endParaRPr>
          </a:p>
          <a:p>
            <a:pPr lvl="0" algn="l"/>
            <a:r>
              <a:rPr lang="en-US" sz="1200" dirty="0" smtClean="0">
                <a:solidFill>
                  <a:prstClr val="black"/>
                </a:solidFill>
              </a:rPr>
              <a:t>This </a:t>
            </a:r>
            <a:r>
              <a:rPr lang="en-US" sz="1200" dirty="0">
                <a:solidFill>
                  <a:prstClr val="black"/>
                </a:solidFill>
              </a:rPr>
              <a:t>activity has been planned and implemented in accordance with the accreditation requirements and policies of the Institute for Medical Quality/California Medical Association (IMQ/CMA) through the joint </a:t>
            </a:r>
            <a:r>
              <a:rPr lang="en-US" sz="1200" dirty="0" err="1">
                <a:solidFill>
                  <a:prstClr val="black"/>
                </a:solidFill>
              </a:rPr>
              <a:t>providership</a:t>
            </a:r>
            <a:r>
              <a:rPr lang="en-US" sz="1200" dirty="0">
                <a:solidFill>
                  <a:prstClr val="black"/>
                </a:solidFill>
              </a:rPr>
              <a:t> of Cardea and </a:t>
            </a:r>
            <a:r>
              <a:rPr lang="en-US" sz="1200" dirty="0" smtClean="0">
                <a:solidFill>
                  <a:prstClr val="black"/>
                </a:solidFill>
              </a:rPr>
              <a:t>Northwest </a:t>
            </a:r>
            <a:r>
              <a:rPr lang="en-US" sz="1200" dirty="0">
                <a:solidFill>
                  <a:prstClr val="black"/>
                </a:solidFill>
              </a:rPr>
              <a:t>Portland Area Indian Health </a:t>
            </a:r>
            <a:r>
              <a:rPr lang="en-US" sz="1200" dirty="0" smtClean="0">
                <a:solidFill>
                  <a:prstClr val="black"/>
                </a:solidFill>
              </a:rPr>
              <a:t>Board. Cardea </a:t>
            </a:r>
            <a:r>
              <a:rPr lang="en-US" sz="1200" dirty="0">
                <a:solidFill>
                  <a:prstClr val="black"/>
                </a:solidFill>
              </a:rPr>
              <a:t>is accredited by the IMQ/CMA to provide continuing medical education for physicians.</a:t>
            </a:r>
          </a:p>
          <a:p>
            <a:pPr lvl="0" algn="l"/>
            <a:r>
              <a:rPr lang="en-US" sz="1200" dirty="0">
                <a:solidFill>
                  <a:prstClr val="black"/>
                </a:solidFill>
              </a:rPr>
              <a:t>Cardea designates this </a:t>
            </a:r>
            <a:r>
              <a:rPr lang="en-US" sz="1200" dirty="0" smtClean="0">
                <a:solidFill>
                  <a:prstClr val="black"/>
                </a:solidFill>
              </a:rPr>
              <a:t>live </a:t>
            </a:r>
            <a:r>
              <a:rPr lang="en-US" sz="1200" dirty="0">
                <a:solidFill>
                  <a:prstClr val="black"/>
                </a:solidFill>
              </a:rPr>
              <a:t>training for a maximum of </a:t>
            </a:r>
            <a:r>
              <a:rPr lang="en-US" sz="1200" dirty="0" smtClean="0">
                <a:solidFill>
                  <a:prstClr val="black"/>
                </a:solidFill>
              </a:rPr>
              <a:t>8.25</a:t>
            </a:r>
            <a:r>
              <a:rPr lang="en-US" sz="1200" dirty="0">
                <a:solidFill>
                  <a:prstClr val="black"/>
                </a:solidFill>
              </a:rPr>
              <a:t> </a:t>
            </a:r>
            <a:r>
              <a:rPr lang="en-US" sz="1200" i="1" dirty="0">
                <a:solidFill>
                  <a:prstClr val="black"/>
                </a:solidFill>
              </a:rPr>
              <a:t>AMA PRA Category 1 Credit(s)</a:t>
            </a:r>
            <a:r>
              <a:rPr lang="en-US" sz="1200" i="1" baseline="30000" dirty="0">
                <a:solidFill>
                  <a:prstClr val="black"/>
                </a:solidFill>
              </a:rPr>
              <a:t>TM</a:t>
            </a:r>
            <a:r>
              <a:rPr lang="en-US" sz="1200" dirty="0">
                <a:solidFill>
                  <a:prstClr val="black"/>
                </a:solidFill>
              </a:rPr>
              <a:t>. Physicians should claim credit commensurate with the extent of their participation in the activity.  </a:t>
            </a:r>
          </a:p>
          <a:p>
            <a:pPr algn="l"/>
            <a:endParaRPr lang="en-US" sz="2000" b="1" u="sng" dirty="0">
              <a:solidFill>
                <a:schemeClr val="tx1"/>
              </a:solidFill>
            </a:endParaRPr>
          </a:p>
          <a:p>
            <a:pPr algn="l">
              <a:spcBef>
                <a:spcPts val="0"/>
              </a:spcBef>
            </a:pP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2600" dirty="0">
              <a:latin typeface="Times New Roman" panose="02020603050405020304" pitchFamily="18" charset="0"/>
              <a:ea typeface="Times New Roman" panose="02020603050405020304" pitchFamily="18" charset="0"/>
            </a:endParaRPr>
          </a:p>
          <a:p>
            <a:pPr>
              <a:spcBef>
                <a:spcPts val="0"/>
              </a:spcBef>
            </a:pPr>
            <a:endParaRPr lang="en-US" sz="2600" b="1" u="sng" dirty="0">
              <a:solidFill>
                <a:schemeClr val="tx1"/>
              </a:solidFill>
            </a:endParaRPr>
          </a:p>
          <a:p>
            <a:pPr algn="l"/>
            <a:endParaRPr lang="en-US" sz="2400" b="1" u="sng" dirty="0">
              <a:solidFill>
                <a:schemeClr val="tx1"/>
              </a:solidFill>
            </a:endParaRPr>
          </a:p>
          <a:p>
            <a:pPr algn="l"/>
            <a:endParaRPr lang="en-US" sz="2400" dirty="0"/>
          </a:p>
          <a:p>
            <a:endParaRPr lang="en-US" sz="2400" b="1" dirty="0"/>
          </a:p>
          <a:p>
            <a:pPr algn="l" defTabSz="912813"/>
            <a:endParaRPr lang="en-US" sz="2400" b="1" i="1" dirty="0"/>
          </a:p>
        </p:txBody>
      </p:sp>
      <p:pic>
        <p:nvPicPr>
          <p:cNvPr id="4" name="Picture 3" descr="\\CSSERVER\graphic support\Cardea Graphics\Logos\General Use Logos\Services (formerly CHT)\Cardea_Logo_Services_Screen.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6774" y="5681764"/>
            <a:ext cx="4241739" cy="828473"/>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90174" y="5614762"/>
            <a:ext cx="3953427" cy="895475"/>
          </a:xfrm>
          <a:prstGeom prst="rect">
            <a:avLst/>
          </a:prstGeom>
        </p:spPr>
      </p:pic>
    </p:spTree>
    <p:extLst>
      <p:ext uri="{BB962C8B-B14F-4D97-AF65-F5344CB8AC3E}">
        <p14:creationId xmlns:p14="http://schemas.microsoft.com/office/powerpoint/2010/main" val="177367551"/>
      </p:ext>
    </p:extLst>
  </p:cSld>
  <p:clrMapOvr>
    <a:masterClrMapping/>
  </p:clrMapOvr>
  <p:transition advTm="1516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Truth…</a:t>
            </a:r>
            <a:r>
              <a:rPr lang="en-US" sz="2400" dirty="0" smtClean="0"/>
              <a:t>A Few things we have learned</a:t>
            </a:r>
            <a:endParaRPr lang="en-US" dirty="0"/>
          </a:p>
        </p:txBody>
      </p:sp>
      <p:sp>
        <p:nvSpPr>
          <p:cNvPr id="3" name="Content Placeholder 2"/>
          <p:cNvSpPr>
            <a:spLocks noGrp="1"/>
          </p:cNvSpPr>
          <p:nvPr>
            <p:ph idx="1"/>
          </p:nvPr>
        </p:nvSpPr>
        <p:spPr>
          <a:xfrm>
            <a:off x="1141413" y="2666999"/>
            <a:ext cx="9905998" cy="3756379"/>
          </a:xfrm>
        </p:spPr>
        <p:txBody>
          <a:bodyPr/>
          <a:lstStyle/>
          <a:p>
            <a:r>
              <a:rPr lang="en-US" dirty="0"/>
              <a:t>M</a:t>
            </a:r>
            <a:r>
              <a:rPr lang="en-US" dirty="0" smtClean="0"/>
              <a:t>AT is Extremely rewarding</a:t>
            </a:r>
          </a:p>
          <a:p>
            <a:r>
              <a:rPr lang="en-US" dirty="0" smtClean="0"/>
              <a:t>All the resources you need already exist</a:t>
            </a:r>
          </a:p>
          <a:p>
            <a:r>
              <a:rPr lang="en-US" dirty="0" smtClean="0"/>
              <a:t>Once the patient is stable with their dosing, the visits are uncomplicated</a:t>
            </a:r>
          </a:p>
          <a:p>
            <a:r>
              <a:rPr lang="en-US" dirty="0" smtClean="0"/>
              <a:t>Some patients are not ready</a:t>
            </a:r>
          </a:p>
          <a:p>
            <a:endParaRPr lang="en-US" dirty="0"/>
          </a:p>
        </p:txBody>
      </p:sp>
    </p:spTree>
    <p:extLst>
      <p:ext uri="{BB962C8B-B14F-4D97-AF65-F5344CB8AC3E}">
        <p14:creationId xmlns:p14="http://schemas.microsoft.com/office/powerpoint/2010/main" val="3856046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9875" y="309562"/>
            <a:ext cx="6572250" cy="6238875"/>
          </a:xfrm>
          <a:prstGeom prst="rect">
            <a:avLst/>
          </a:prstGeom>
        </p:spPr>
      </p:pic>
    </p:spTree>
    <p:extLst>
      <p:ext uri="{BB962C8B-B14F-4D97-AF65-F5344CB8AC3E}">
        <p14:creationId xmlns:p14="http://schemas.microsoft.com/office/powerpoint/2010/main" val="2440545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4406" y="575734"/>
            <a:ext cx="6117825" cy="5806546"/>
          </a:xfrm>
          <a:prstGeom prst="rect">
            <a:avLst/>
          </a:prstGeom>
        </p:spPr>
      </p:pic>
      <p:sp>
        <p:nvSpPr>
          <p:cNvPr id="3" name="TextBox 2"/>
          <p:cNvSpPr txBox="1"/>
          <p:nvPr/>
        </p:nvSpPr>
        <p:spPr>
          <a:xfrm>
            <a:off x="4916384" y="1757548"/>
            <a:ext cx="2636322" cy="307777"/>
          </a:xfrm>
          <a:prstGeom prst="rect">
            <a:avLst/>
          </a:prstGeom>
          <a:noFill/>
        </p:spPr>
        <p:txBody>
          <a:bodyPr wrap="square" rtlCol="0">
            <a:spAutoFit/>
          </a:bodyPr>
          <a:lstStyle/>
          <a:p>
            <a:r>
              <a:rPr lang="en-US" sz="1400" dirty="0" smtClean="0"/>
              <a:t>the Infectious Disease team</a:t>
            </a:r>
            <a:endParaRPr lang="en-US" sz="1400" dirty="0"/>
          </a:p>
        </p:txBody>
      </p:sp>
      <p:sp>
        <p:nvSpPr>
          <p:cNvPr id="4" name="TextBox 3"/>
          <p:cNvSpPr txBox="1"/>
          <p:nvPr/>
        </p:nvSpPr>
        <p:spPr>
          <a:xfrm>
            <a:off x="3657600" y="4393870"/>
            <a:ext cx="1947553" cy="369332"/>
          </a:xfrm>
          <a:prstGeom prst="rect">
            <a:avLst/>
          </a:prstGeom>
          <a:noFill/>
        </p:spPr>
        <p:txBody>
          <a:bodyPr wrap="square" rtlCol="0">
            <a:spAutoFit/>
          </a:bodyPr>
          <a:lstStyle/>
          <a:p>
            <a:r>
              <a:rPr lang="en-US" dirty="0" smtClean="0"/>
              <a:t>All of the</a:t>
            </a:r>
            <a:endParaRPr lang="en-US" dirty="0"/>
          </a:p>
        </p:txBody>
      </p:sp>
      <p:sp>
        <p:nvSpPr>
          <p:cNvPr id="5" name="TextBox 4"/>
          <p:cNvSpPr txBox="1"/>
          <p:nvPr/>
        </p:nvSpPr>
        <p:spPr>
          <a:xfrm>
            <a:off x="3657600" y="5234187"/>
            <a:ext cx="3633849" cy="338554"/>
          </a:xfrm>
          <a:prstGeom prst="rect">
            <a:avLst/>
          </a:prstGeom>
          <a:noFill/>
        </p:spPr>
        <p:txBody>
          <a:bodyPr wrap="square" rtlCol="0">
            <a:spAutoFit/>
          </a:bodyPr>
          <a:lstStyle/>
          <a:p>
            <a:r>
              <a:rPr lang="en-US" sz="1600" dirty="0" smtClean="0"/>
              <a:t>The buprenorphine provider and</a:t>
            </a:r>
            <a:endParaRPr lang="en-US" sz="1600" dirty="0"/>
          </a:p>
        </p:txBody>
      </p:sp>
      <p:sp>
        <p:nvSpPr>
          <p:cNvPr id="6" name="TextBox 5"/>
          <p:cNvSpPr txBox="1"/>
          <p:nvPr/>
        </p:nvSpPr>
        <p:spPr>
          <a:xfrm>
            <a:off x="5735782" y="5846705"/>
            <a:ext cx="1448789" cy="261610"/>
          </a:xfrm>
          <a:prstGeom prst="rect">
            <a:avLst/>
          </a:prstGeom>
          <a:noFill/>
        </p:spPr>
        <p:txBody>
          <a:bodyPr wrap="square" rtlCol="0">
            <a:spAutoFit/>
          </a:bodyPr>
          <a:lstStyle/>
          <a:p>
            <a:r>
              <a:rPr lang="en-US" sz="1100" dirty="0" smtClean="0"/>
              <a:t>Cherokee Nation</a:t>
            </a:r>
            <a:endParaRPr lang="en-US" sz="1100" dirty="0"/>
          </a:p>
        </p:txBody>
      </p:sp>
    </p:spTree>
    <p:extLst>
      <p:ext uri="{BB962C8B-B14F-4D97-AF65-F5344CB8AC3E}">
        <p14:creationId xmlns:p14="http://schemas.microsoft.com/office/powerpoint/2010/main" val="4010202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Tree>
    <p:extLst>
      <p:ext uri="{BB962C8B-B14F-4D97-AF65-F5344CB8AC3E}">
        <p14:creationId xmlns:p14="http://schemas.microsoft.com/office/powerpoint/2010/main" val="385054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DISCLOSURES</a:t>
            </a:r>
          </a:p>
        </p:txBody>
      </p:sp>
      <p:sp>
        <p:nvSpPr>
          <p:cNvPr id="3" name="Content Placeholder 2"/>
          <p:cNvSpPr>
            <a:spLocks noGrp="1"/>
          </p:cNvSpPr>
          <p:nvPr>
            <p:ph idx="1"/>
          </p:nvPr>
        </p:nvSpPr>
        <p:spPr/>
        <p:txBody>
          <a:bodyPr/>
          <a:lstStyle/>
          <a:p>
            <a:pPr marL="0" indent="0">
              <a:buNone/>
            </a:pPr>
            <a:r>
              <a:rPr lang="en-US" sz="1800" b="1" u="sng" dirty="0">
                <a:solidFill>
                  <a:prstClr val="black"/>
                </a:solidFill>
              </a:rPr>
              <a:t>COMPLETING THIS ACTIVITY</a:t>
            </a:r>
            <a:endParaRPr lang="en-US" sz="1800" dirty="0">
              <a:solidFill>
                <a:prstClr val="black"/>
              </a:solidFill>
            </a:endParaRPr>
          </a:p>
          <a:p>
            <a:pPr marL="0" indent="0">
              <a:buNone/>
            </a:pPr>
            <a:r>
              <a:rPr lang="en-US" sz="1800" dirty="0">
                <a:solidFill>
                  <a:prstClr val="black"/>
                </a:solidFill>
              </a:rPr>
              <a:t>Upon successful completion of this activity </a:t>
            </a:r>
            <a:r>
              <a:rPr lang="en-US" sz="1800" dirty="0" smtClean="0">
                <a:solidFill>
                  <a:prstClr val="black"/>
                </a:solidFill>
              </a:rPr>
              <a:t>8.25 contact hours </a:t>
            </a:r>
            <a:r>
              <a:rPr lang="en-US" sz="1800" dirty="0">
                <a:solidFill>
                  <a:prstClr val="black"/>
                </a:solidFill>
              </a:rPr>
              <a:t>will be awarded</a:t>
            </a:r>
          </a:p>
          <a:p>
            <a:pPr marL="0" indent="0">
              <a:buNone/>
            </a:pPr>
            <a:r>
              <a:rPr lang="en-US" sz="1800" dirty="0" smtClean="0">
                <a:solidFill>
                  <a:prstClr val="black"/>
                </a:solidFill>
              </a:rPr>
              <a:t>Successful </a:t>
            </a:r>
            <a:r>
              <a:rPr lang="en-US" sz="1800" dirty="0">
                <a:solidFill>
                  <a:prstClr val="black"/>
                </a:solidFill>
              </a:rPr>
              <a:t>completion of this continuing education activity includes the following: </a:t>
            </a:r>
          </a:p>
          <a:p>
            <a:r>
              <a:rPr lang="en-US" sz="1800" dirty="0">
                <a:solidFill>
                  <a:prstClr val="black"/>
                </a:solidFill>
              </a:rPr>
              <a:t>Attending the entire CE activity; </a:t>
            </a:r>
          </a:p>
          <a:p>
            <a:pPr lvl="0"/>
            <a:r>
              <a:rPr lang="en-US" sz="1800" dirty="0">
                <a:solidFill>
                  <a:prstClr val="black"/>
                </a:solidFill>
              </a:rPr>
              <a:t>Completing the online evaluation; </a:t>
            </a:r>
          </a:p>
          <a:p>
            <a:pPr lvl="0"/>
            <a:r>
              <a:rPr lang="en-US" sz="1800" dirty="0">
                <a:solidFill>
                  <a:prstClr val="black"/>
                </a:solidFill>
              </a:rPr>
              <a:t>Submitting an online CE request.</a:t>
            </a:r>
          </a:p>
          <a:p>
            <a:pPr lvl="0"/>
            <a:endParaRPr lang="en-US" sz="1800" dirty="0">
              <a:solidFill>
                <a:prstClr val="black"/>
              </a:solidFill>
            </a:endParaRPr>
          </a:p>
          <a:p>
            <a:pPr marL="0" indent="0">
              <a:buNone/>
            </a:pPr>
            <a:r>
              <a:rPr lang="en-US" sz="1800" dirty="0">
                <a:solidFill>
                  <a:prstClr val="black"/>
                </a:solidFill>
              </a:rPr>
              <a:t>Your certificate will be sent via email</a:t>
            </a:r>
            <a:br>
              <a:rPr lang="en-US" sz="1800" dirty="0">
                <a:solidFill>
                  <a:prstClr val="black"/>
                </a:solidFill>
              </a:rPr>
            </a:br>
            <a:r>
              <a:rPr lang="en-US" sz="1800" dirty="0">
                <a:solidFill>
                  <a:prstClr val="black"/>
                </a:solidFill>
              </a:rPr>
              <a:t>If you have any questions about this CE activity, contact Michelle Daugherty </a:t>
            </a:r>
            <a:r>
              <a:rPr lang="en-US" sz="1800" dirty="0" smtClean="0">
                <a:solidFill>
                  <a:prstClr val="black"/>
                </a:solidFill>
              </a:rPr>
              <a:t>at </a:t>
            </a:r>
            <a:r>
              <a:rPr lang="en-US" sz="1800" dirty="0" smtClean="0">
                <a:solidFill>
                  <a:srgbClr val="0070C0"/>
                </a:solidFill>
                <a:hlinkClick r:id="rId2"/>
              </a:rPr>
              <a:t>mdaugherty@cardeaservices.org</a:t>
            </a:r>
            <a:r>
              <a:rPr lang="en-US" sz="1800" dirty="0">
                <a:solidFill>
                  <a:srgbClr val="00B0F0"/>
                </a:solidFill>
              </a:rPr>
              <a:t> </a:t>
            </a:r>
            <a:r>
              <a:rPr lang="en-US" sz="1800" dirty="0" smtClean="0">
                <a:solidFill>
                  <a:prstClr val="black"/>
                </a:solidFill>
              </a:rPr>
              <a:t>or </a:t>
            </a:r>
            <a:r>
              <a:rPr lang="en-US" sz="1800" dirty="0">
                <a:solidFill>
                  <a:prstClr val="black"/>
                </a:solidFill>
              </a:rPr>
              <a:t>(206) 447-9538</a:t>
            </a:r>
            <a:r>
              <a:rPr lang="en-US" sz="2200" dirty="0">
                <a:solidFill>
                  <a:prstClr val="black"/>
                </a:solidFill>
              </a:rPr>
              <a:t/>
            </a:r>
            <a:br>
              <a:rPr lang="en-US" sz="2200" dirty="0">
                <a:solidFill>
                  <a:prstClr val="black"/>
                </a:solidFill>
              </a:rPr>
            </a:br>
            <a:r>
              <a:rPr lang="en-US" sz="2200" dirty="0">
                <a:solidFill>
                  <a:prstClr val="black"/>
                </a:solidFill>
              </a:rPr>
              <a:t/>
            </a:r>
            <a:br>
              <a:rPr lang="en-US" sz="2200" dirty="0">
                <a:solidFill>
                  <a:prstClr val="black"/>
                </a:solidFill>
              </a:rPr>
            </a:br>
            <a:endParaRPr lang="en-US" sz="1500" dirty="0">
              <a:solidFill>
                <a:prstClr val="black"/>
              </a:solidFill>
            </a:endParaRPr>
          </a:p>
          <a:p>
            <a:pPr marL="0" indent="0">
              <a:buNone/>
            </a:pPr>
            <a:endParaRPr lang="en-US" dirty="0"/>
          </a:p>
        </p:txBody>
      </p:sp>
      <p:pic>
        <p:nvPicPr>
          <p:cNvPr id="4" name="Picture 3" descr="\\CSSERVER\graphic support\Cardea Graphics\Logos\General Use Logos\Services (formerly CHT)\Cardea_Logo_Services_Screen.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6774" y="5681764"/>
            <a:ext cx="4241739" cy="828473"/>
          </a:xfrm>
          <a:prstGeom prst="rect">
            <a:avLst/>
          </a:prstGeom>
          <a:noFill/>
          <a:ln>
            <a:noFill/>
          </a:ln>
        </p:spPr>
      </p:pic>
    </p:spTree>
    <p:extLst>
      <p:ext uri="{BB962C8B-B14F-4D97-AF65-F5344CB8AC3E}">
        <p14:creationId xmlns:p14="http://schemas.microsoft.com/office/powerpoint/2010/main" val="121396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447801"/>
            <a:ext cx="8229600" cy="4678363"/>
          </a:xfrm>
        </p:spPr>
        <p:txBody>
          <a:bodyPr>
            <a:normAutofit/>
          </a:bodyPr>
          <a:lstStyle/>
          <a:p>
            <a:pPr marL="0" lvl="0" indent="0">
              <a:buNone/>
            </a:pPr>
            <a:endParaRPr lang="en-US" sz="2800" dirty="0" smtClean="0">
              <a:solidFill>
                <a:prstClr val="black"/>
              </a:solidFill>
            </a:endParaRPr>
          </a:p>
          <a:p>
            <a:pPr marL="0" indent="0">
              <a:buNone/>
            </a:pPr>
            <a:endParaRPr lang="en-US" sz="2000" dirty="0" smtClean="0"/>
          </a:p>
          <a:p>
            <a:pPr marL="0" indent="0">
              <a:buNone/>
            </a:pPr>
            <a:r>
              <a:rPr lang="en-US" sz="2800" dirty="0" smtClean="0"/>
              <a:t>None </a:t>
            </a:r>
            <a:r>
              <a:rPr lang="en-US" sz="2800" dirty="0"/>
              <a:t>of </a:t>
            </a:r>
            <a:r>
              <a:rPr lang="en-US" sz="2800" dirty="0" smtClean="0"/>
              <a:t>the </a:t>
            </a:r>
            <a:r>
              <a:rPr lang="en-US" sz="2800" dirty="0"/>
              <a:t>planners or presenters of this CE activity have any relevant financial relationships with any commercial entities pertaining to this activity.</a:t>
            </a:r>
          </a:p>
        </p:txBody>
      </p:sp>
      <p:sp>
        <p:nvSpPr>
          <p:cNvPr id="4" name="TextBox 3"/>
          <p:cNvSpPr txBox="1"/>
          <p:nvPr/>
        </p:nvSpPr>
        <p:spPr>
          <a:xfrm>
            <a:off x="3394165" y="659674"/>
            <a:ext cx="5791200" cy="707886"/>
          </a:xfrm>
          <a:prstGeom prst="rect">
            <a:avLst/>
          </a:prstGeom>
          <a:noFill/>
        </p:spPr>
        <p:txBody>
          <a:bodyPr wrap="square" rtlCol="0">
            <a:spAutoFit/>
          </a:bodyPr>
          <a:lstStyle/>
          <a:p>
            <a:pPr defTabSz="914400"/>
            <a:r>
              <a:rPr lang="en-US" sz="4000" dirty="0">
                <a:solidFill>
                  <a:prstClr val="black"/>
                </a:solidFill>
              </a:rPr>
              <a:t>CONFLICT OF INTEREST</a:t>
            </a:r>
          </a:p>
        </p:txBody>
      </p:sp>
      <p:pic>
        <p:nvPicPr>
          <p:cNvPr id="5" name="Picture 4" descr="\\CSSERVER\graphic support\Cardea Graphics\Logos\General Use Logos\Services (formerly CHT)\Cardea_Logo_Services_Screen.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6774" y="5681764"/>
            <a:ext cx="4241739" cy="828473"/>
          </a:xfrm>
          <a:prstGeom prst="rect">
            <a:avLst/>
          </a:prstGeom>
          <a:noFill/>
          <a:ln>
            <a:noFill/>
          </a:ln>
        </p:spPr>
      </p:pic>
    </p:spTree>
    <p:extLst>
      <p:ext uri="{BB962C8B-B14F-4D97-AF65-F5344CB8AC3E}">
        <p14:creationId xmlns:p14="http://schemas.microsoft.com/office/powerpoint/2010/main" val="332682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r>
              <a:rPr lang="en-US" sz="2400" dirty="0">
                <a:solidFill>
                  <a:srgbClr val="5AD0B8"/>
                </a:solidFill>
                <a:effectLst>
                  <a:glow rad="38100">
                    <a:prstClr val="black">
                      <a:lumMod val="65000"/>
                      <a:lumOff val="35000"/>
                      <a:alpha val="50000"/>
                    </a:prstClr>
                  </a:glow>
                  <a:outerShdw blurRad="28575" dist="31750" dir="13200000" algn="tl" rotWithShape="0">
                    <a:srgbClr val="000000">
                      <a:alpha val="25000"/>
                    </a:srgbClr>
                  </a:outerShdw>
                </a:effectLst>
              </a:rPr>
              <a:t>Starting to </a:t>
            </a:r>
            <a:r>
              <a:rPr lang="en-US" sz="2400" dirty="0" smtClean="0">
                <a:solidFill>
                  <a:srgbClr val="5AD0B8"/>
                </a:solidFill>
                <a:effectLst>
                  <a:glow rad="38100">
                    <a:prstClr val="black">
                      <a:lumMod val="65000"/>
                      <a:lumOff val="35000"/>
                      <a:alpha val="50000"/>
                    </a:prstClr>
                  </a:glow>
                  <a:outerShdw blurRad="28575" dist="31750" dir="13200000" algn="tl" rotWithShape="0">
                    <a:srgbClr val="000000">
                      <a:alpha val="25000"/>
                    </a:srgbClr>
                  </a:outerShdw>
                </a:effectLst>
              </a:rPr>
              <a:t>provide  </a:t>
            </a:r>
            <a:r>
              <a:rPr lang="en-US" dirty="0" smtClean="0"/>
              <a:t>Mat </a:t>
            </a:r>
            <a:r>
              <a:rPr lang="en-US" sz="2400" dirty="0" smtClean="0"/>
              <a:t>at a tribal health clinic</a:t>
            </a:r>
            <a:endParaRPr lang="en-US" sz="2400" dirty="0"/>
          </a:p>
        </p:txBody>
      </p:sp>
      <p:sp>
        <p:nvSpPr>
          <p:cNvPr id="3" name="Subtitle 2"/>
          <p:cNvSpPr>
            <a:spLocks noGrp="1"/>
          </p:cNvSpPr>
          <p:nvPr>
            <p:ph type="subTitle" idx="1"/>
          </p:nvPr>
        </p:nvSpPr>
        <p:spPr/>
        <p:txBody>
          <a:bodyPr/>
          <a:lstStyle/>
          <a:p>
            <a:r>
              <a:rPr lang="en-US" dirty="0" smtClean="0"/>
              <a:t>Whitney Essex, MSN, BSN, APRN-CNP</a:t>
            </a:r>
          </a:p>
          <a:p>
            <a:r>
              <a:rPr lang="en-US" dirty="0" smtClean="0"/>
              <a:t>Jorge Mera, MD, FACP</a:t>
            </a:r>
          </a:p>
          <a:p>
            <a:r>
              <a:rPr lang="en-US" dirty="0" smtClean="0"/>
              <a:t>Cherokee Nation Health Services</a:t>
            </a:r>
            <a:endParaRPr lang="en-US" dirty="0"/>
          </a:p>
        </p:txBody>
      </p:sp>
    </p:spTree>
    <p:extLst>
      <p:ext uri="{BB962C8B-B14F-4D97-AF65-F5344CB8AC3E}">
        <p14:creationId xmlns:p14="http://schemas.microsoft.com/office/powerpoint/2010/main" val="3133802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Who?</a:t>
            </a:r>
          </a:p>
          <a:p>
            <a:r>
              <a:rPr lang="en-US" dirty="0" smtClean="0"/>
              <a:t>Why Not?</a:t>
            </a:r>
          </a:p>
          <a:p>
            <a:r>
              <a:rPr lang="en-US" dirty="0" smtClean="0"/>
              <a:t>Why?</a:t>
            </a:r>
          </a:p>
          <a:p>
            <a:r>
              <a:rPr lang="en-US" dirty="0" smtClean="0"/>
              <a:t>What If?</a:t>
            </a:r>
          </a:p>
          <a:p>
            <a:r>
              <a:rPr lang="en-US" dirty="0" smtClean="0"/>
              <a:t>The Truth</a:t>
            </a:r>
            <a:endParaRPr lang="en-US" dirty="0"/>
          </a:p>
        </p:txBody>
      </p:sp>
    </p:spTree>
    <p:extLst>
      <p:ext uri="{BB962C8B-B14F-4D97-AF65-F5344CB8AC3E}">
        <p14:creationId xmlns:p14="http://schemas.microsoft.com/office/powerpoint/2010/main" val="3562526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a:t>
            </a:r>
            <a:endParaRPr lang="en-US" dirty="0"/>
          </a:p>
        </p:txBody>
      </p:sp>
      <p:sp>
        <p:nvSpPr>
          <p:cNvPr id="3" name="Content Placeholder 2"/>
          <p:cNvSpPr>
            <a:spLocks noGrp="1"/>
          </p:cNvSpPr>
          <p:nvPr>
            <p:ph sz="half" idx="1"/>
          </p:nvPr>
        </p:nvSpPr>
        <p:spPr>
          <a:xfrm>
            <a:off x="1141412" y="2166425"/>
            <a:ext cx="4876800" cy="4360984"/>
          </a:xfrm>
        </p:spPr>
        <p:txBody>
          <a:bodyPr>
            <a:normAutofit/>
          </a:bodyPr>
          <a:lstStyle/>
          <a:p>
            <a:r>
              <a:rPr lang="en-US" dirty="0"/>
              <a:t>In 2015, Oklahoma providers wrote 101.7 opioid prescriptions per 100 persons (3.97 million prescriptions). </a:t>
            </a:r>
            <a:endParaRPr lang="en-US" dirty="0" smtClean="0"/>
          </a:p>
          <a:p>
            <a:pPr lvl="1"/>
            <a:r>
              <a:rPr lang="en-US" dirty="0" smtClean="0"/>
              <a:t>In </a:t>
            </a:r>
            <a:r>
              <a:rPr lang="en-US" dirty="0"/>
              <a:t>the same year, the average U.S. rate was 70 opioid prescriptions per 100 persons</a:t>
            </a:r>
          </a:p>
          <a:p>
            <a:r>
              <a:rPr lang="en-US" dirty="0" smtClean="0"/>
              <a:t>In </a:t>
            </a:r>
            <a:r>
              <a:rPr lang="en-US" dirty="0"/>
              <a:t>2016, there were 444 opioid-related overdose deaths­­­ in Oklahoma—a rate of 11.6 deaths per 100,000 </a:t>
            </a:r>
            <a:r>
              <a:rPr lang="en-US" dirty="0" smtClean="0"/>
              <a:t>persons</a:t>
            </a:r>
          </a:p>
          <a:p>
            <a:r>
              <a:rPr lang="en-US" dirty="0" smtClean="0"/>
              <a:t>Since </a:t>
            </a:r>
            <a:r>
              <a:rPr lang="en-US" dirty="0"/>
              <a:t>2012, heroin overdose deaths have more than doubled from 26 deaths to 53 deaths in </a:t>
            </a:r>
            <a:r>
              <a:rPr lang="en-US" dirty="0" smtClean="0"/>
              <a:t>2016</a:t>
            </a:r>
            <a:endParaRPr lang="en-US" dirty="0"/>
          </a:p>
        </p:txBody>
      </p:sp>
      <p:sp>
        <p:nvSpPr>
          <p:cNvPr id="4" name="Content Placeholder 3"/>
          <p:cNvSpPr>
            <a:spLocks noGrp="1"/>
          </p:cNvSpPr>
          <p:nvPr>
            <p:ph sz="half" idx="2"/>
          </p:nvPr>
        </p:nvSpPr>
        <p:spPr>
          <a:xfrm>
            <a:off x="6170612" y="1856935"/>
            <a:ext cx="4876800" cy="4670474"/>
          </a:xfrm>
        </p:spPr>
        <p:txBody>
          <a:bodyPr>
            <a:normAutofit/>
          </a:bodyPr>
          <a:lstStyle/>
          <a:p>
            <a:pPr marL="0" indent="0">
              <a:buNone/>
            </a:pPr>
            <a:r>
              <a:rPr lang="en-US" dirty="0" smtClean="0"/>
              <a:t>Our perception:</a:t>
            </a:r>
          </a:p>
          <a:p>
            <a:r>
              <a:rPr lang="en-US" dirty="0" smtClean="0"/>
              <a:t>“I don’t know anyone who is addicted to opiates”</a:t>
            </a:r>
          </a:p>
          <a:p>
            <a:r>
              <a:rPr lang="en-US" dirty="0" smtClean="0"/>
              <a:t>They hide it well – Because they don’t want you to know…</a:t>
            </a:r>
          </a:p>
        </p:txBody>
      </p:sp>
    </p:spTree>
    <p:extLst>
      <p:ext uri="{BB962C8B-B14F-4D97-AF65-F5344CB8AC3E}">
        <p14:creationId xmlns:p14="http://schemas.microsoft.com/office/powerpoint/2010/main" val="315748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100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100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a:t>
            </a:r>
            <a:endParaRPr lang="en-US" dirty="0"/>
          </a:p>
        </p:txBody>
      </p:sp>
      <p:sp>
        <p:nvSpPr>
          <p:cNvPr id="3" name="Content Placeholder 2"/>
          <p:cNvSpPr>
            <a:spLocks noGrp="1"/>
          </p:cNvSpPr>
          <p:nvPr>
            <p:ph idx="1"/>
          </p:nvPr>
        </p:nvSpPr>
        <p:spPr/>
        <p:txBody>
          <a:bodyPr/>
          <a:lstStyle/>
          <a:p>
            <a:r>
              <a:rPr lang="en-US" dirty="0" smtClean="0"/>
              <a:t>“I don’t have time.”</a:t>
            </a:r>
          </a:p>
          <a:p>
            <a:r>
              <a:rPr lang="en-US" dirty="0" smtClean="0"/>
              <a:t>“None of my patients need it.”</a:t>
            </a:r>
          </a:p>
          <a:p>
            <a:r>
              <a:rPr lang="en-US" dirty="0" smtClean="0"/>
              <a:t>“It’s cumbersome.”</a:t>
            </a:r>
          </a:p>
          <a:p>
            <a:endParaRPr lang="en-US" dirty="0" smtClean="0"/>
          </a:p>
          <a:p>
            <a:endParaRPr lang="en-US" dirty="0" smtClean="0"/>
          </a:p>
          <a:p>
            <a:endParaRPr lang="en-US" dirty="0"/>
          </a:p>
        </p:txBody>
      </p:sp>
    </p:spTree>
    <p:extLst>
      <p:ext uri="{BB962C8B-B14F-4D97-AF65-F5344CB8AC3E}">
        <p14:creationId xmlns:p14="http://schemas.microsoft.com/office/powerpoint/2010/main" val="1304777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 </a:t>
            </a:r>
            <a:r>
              <a:rPr lang="en-US" sz="2400" dirty="0" smtClean="0"/>
              <a:t>Why did we, an ID Team, Decide to do this?</a:t>
            </a:r>
            <a:endParaRPr lang="en-US" sz="2400" dirty="0"/>
          </a:p>
        </p:txBody>
      </p:sp>
      <p:sp>
        <p:nvSpPr>
          <p:cNvPr id="3" name="Content Placeholder 2"/>
          <p:cNvSpPr>
            <a:spLocks noGrp="1"/>
          </p:cNvSpPr>
          <p:nvPr>
            <p:ph sz="half" idx="1"/>
          </p:nvPr>
        </p:nvSpPr>
        <p:spPr/>
        <p:txBody>
          <a:bodyPr/>
          <a:lstStyle/>
          <a:p>
            <a:r>
              <a:rPr lang="en-US" dirty="0" smtClean="0"/>
              <a:t>“I love Torture”</a:t>
            </a:r>
          </a:p>
          <a:p>
            <a:r>
              <a:rPr lang="en-US" dirty="0" smtClean="0"/>
              <a:t>“I am bored”</a:t>
            </a:r>
          </a:p>
          <a:p>
            <a:endParaRPr lang="en-US" dirty="0"/>
          </a:p>
        </p:txBody>
      </p:sp>
      <p:sp>
        <p:nvSpPr>
          <p:cNvPr id="4" name="Content Placeholder 3"/>
          <p:cNvSpPr>
            <a:spLocks noGrp="1"/>
          </p:cNvSpPr>
          <p:nvPr>
            <p:ph sz="half" idx="2"/>
          </p:nvPr>
        </p:nvSpPr>
        <p:spPr/>
        <p:txBody>
          <a:bodyPr/>
          <a:lstStyle/>
          <a:p>
            <a:pPr marL="0" indent="0">
              <a:buNone/>
            </a:pPr>
            <a:r>
              <a:rPr lang="en-US" dirty="0" smtClean="0"/>
              <a:t>The real reasons:</a:t>
            </a:r>
          </a:p>
          <a:p>
            <a:r>
              <a:rPr lang="en-US" dirty="0" smtClean="0"/>
              <a:t>“I can’t do nothing”</a:t>
            </a:r>
          </a:p>
          <a:p>
            <a:r>
              <a:rPr lang="en-US" dirty="0" smtClean="0"/>
              <a:t>Treating related infections is only treating a symptom of the real issue</a:t>
            </a:r>
          </a:p>
          <a:p>
            <a:pPr marL="0" indent="0">
              <a:buNone/>
            </a:pPr>
            <a:endParaRPr lang="en-US" dirty="0"/>
          </a:p>
        </p:txBody>
      </p:sp>
    </p:spTree>
    <p:extLst>
      <p:ext uri="{BB962C8B-B14F-4D97-AF65-F5344CB8AC3E}">
        <p14:creationId xmlns:p14="http://schemas.microsoft.com/office/powerpoint/2010/main" val="353674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3" name="Content Placeholder 2"/>
          <p:cNvSpPr>
            <a:spLocks noGrp="1"/>
          </p:cNvSpPr>
          <p:nvPr>
            <p:ph idx="1"/>
          </p:nvPr>
        </p:nvSpPr>
        <p:spPr/>
        <p:txBody>
          <a:bodyPr/>
          <a:lstStyle/>
          <a:p>
            <a:r>
              <a:rPr lang="en-US" dirty="0" smtClean="0"/>
              <a:t>We let them leave the clinic without treating their Opioid Use Disorder?</a:t>
            </a:r>
          </a:p>
        </p:txBody>
      </p:sp>
    </p:spTree>
    <p:extLst>
      <p:ext uri="{BB962C8B-B14F-4D97-AF65-F5344CB8AC3E}">
        <p14:creationId xmlns:p14="http://schemas.microsoft.com/office/powerpoint/2010/main" val="638485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0F262FD6-3409-4039-A531-64BD4D2F99E4}"/>
    </a:ext>
  </a:extLst>
</a:theme>
</file>

<file path=ppt/theme/theme2.xml><?xml version="1.0" encoding="utf-8"?>
<a:theme xmlns:a="http://schemas.openxmlformats.org/drawingml/2006/main" name="1_Office Theme">
  <a:themeElements>
    <a:clrScheme name="Custom 8">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0070C0"/>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240</TotalTime>
  <Words>715</Words>
  <Application>Microsoft Office PowerPoint</Application>
  <PresentationFormat>Custom</PresentationFormat>
  <Paragraphs>76</Paragraphs>
  <Slides>13</Slides>
  <Notes>5</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Mesh</vt:lpstr>
      <vt:lpstr>1_Office Theme</vt:lpstr>
      <vt:lpstr>DISCLOSURES</vt:lpstr>
      <vt:lpstr>DISCLOSURES</vt:lpstr>
      <vt:lpstr>PowerPoint Presentation</vt:lpstr>
      <vt:lpstr> Starting to provide  Mat at a tribal health clinic</vt:lpstr>
      <vt:lpstr>Outline</vt:lpstr>
      <vt:lpstr>Who?</vt:lpstr>
      <vt:lpstr>Why Not?</vt:lpstr>
      <vt:lpstr>Why? – Why did we, an ID Team, Decide to do this?</vt:lpstr>
      <vt:lpstr>What If…</vt:lpstr>
      <vt:lpstr>The Truth…A Few things we have learned</vt:lpstr>
      <vt:lpstr>PowerPoint Presentation</vt:lpstr>
      <vt:lpstr>PowerPoint Presentation</vt:lpstr>
      <vt:lpstr>The End</vt:lpstr>
    </vt:vector>
  </TitlesOfParts>
  <Company>Cherokee Nation 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 in a tribal health clinic</dc:title>
  <dc:creator>Whitney Essex</dc:creator>
  <cp:lastModifiedBy>David Stephens</cp:lastModifiedBy>
  <cp:revision>23</cp:revision>
  <dcterms:created xsi:type="dcterms:W3CDTF">2018-11-20T20:08:55Z</dcterms:created>
  <dcterms:modified xsi:type="dcterms:W3CDTF">2018-12-11T05:43:18Z</dcterms:modified>
</cp:coreProperties>
</file>