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tif" ContentType="image/t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4" r:id="rId1"/>
    <p:sldMasterId id="2147484290" r:id="rId2"/>
  </p:sldMasterIdLst>
  <p:notesMasterIdLst>
    <p:notesMasterId r:id="rId58"/>
  </p:notesMasterIdLst>
  <p:sldIdLst>
    <p:sldId id="1188" r:id="rId3"/>
    <p:sldId id="1189" r:id="rId4"/>
    <p:sldId id="1190" r:id="rId5"/>
    <p:sldId id="802" r:id="rId6"/>
    <p:sldId id="1187" r:id="rId7"/>
    <p:sldId id="1153" r:id="rId8"/>
    <p:sldId id="1025" r:id="rId9"/>
    <p:sldId id="1026" r:id="rId10"/>
    <p:sldId id="1027" r:id="rId11"/>
    <p:sldId id="1028" r:id="rId12"/>
    <p:sldId id="1029" r:id="rId13"/>
    <p:sldId id="1030" r:id="rId14"/>
    <p:sldId id="1031" r:id="rId15"/>
    <p:sldId id="1032" r:id="rId16"/>
    <p:sldId id="1033" r:id="rId17"/>
    <p:sldId id="1034" r:id="rId18"/>
    <p:sldId id="1035" r:id="rId19"/>
    <p:sldId id="1036" r:id="rId20"/>
    <p:sldId id="1154" r:id="rId21"/>
    <p:sldId id="1038" r:id="rId22"/>
    <p:sldId id="1039" r:id="rId23"/>
    <p:sldId id="1040" r:id="rId24"/>
    <p:sldId id="1041" r:id="rId25"/>
    <p:sldId id="1042" r:id="rId26"/>
    <p:sldId id="270" r:id="rId27"/>
    <p:sldId id="272" r:id="rId28"/>
    <p:sldId id="277" r:id="rId29"/>
    <p:sldId id="427" r:id="rId30"/>
    <p:sldId id="280" r:id="rId31"/>
    <p:sldId id="1055" r:id="rId32"/>
    <p:sldId id="1062" r:id="rId33"/>
    <p:sldId id="1063" r:id="rId34"/>
    <p:sldId id="1064" r:id="rId35"/>
    <p:sldId id="1151" r:id="rId36"/>
    <p:sldId id="1066" r:id="rId37"/>
    <p:sldId id="1067" r:id="rId38"/>
    <p:sldId id="1068" r:id="rId39"/>
    <p:sldId id="1069" r:id="rId40"/>
    <p:sldId id="1070" r:id="rId41"/>
    <p:sldId id="1071" r:id="rId42"/>
    <p:sldId id="1072" r:id="rId43"/>
    <p:sldId id="1073" r:id="rId44"/>
    <p:sldId id="1074" r:id="rId45"/>
    <p:sldId id="1185" r:id="rId46"/>
    <p:sldId id="1076" r:id="rId47"/>
    <p:sldId id="1077" r:id="rId48"/>
    <p:sldId id="970" r:id="rId49"/>
    <p:sldId id="971" r:id="rId50"/>
    <p:sldId id="975" r:id="rId51"/>
    <p:sldId id="976" r:id="rId52"/>
    <p:sldId id="1123" r:id="rId53"/>
    <p:sldId id="1109" r:id="rId54"/>
    <p:sldId id="1110" r:id="rId55"/>
    <p:sldId id="1021" r:id="rId56"/>
    <p:sldId id="1150" r:id="rId5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9" autoAdjust="0"/>
    <p:restoredTop sz="75430"/>
  </p:normalViewPr>
  <p:slideViewPr>
    <p:cSldViewPr>
      <p:cViewPr>
        <p:scale>
          <a:sx n="63" d="100"/>
          <a:sy n="63" d="100"/>
        </p:scale>
        <p:origin x="-126"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285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D401198-090E-4C36-A9B0-CE5AE7E8643C}" type="slidenum">
              <a:rPr lang="en-US"/>
              <a:pPr/>
              <a:t>‹#›</a:t>
            </a:fld>
            <a:endParaRPr lang="en-US" dirty="0"/>
          </a:p>
        </p:txBody>
      </p:sp>
    </p:spTree>
    <p:extLst>
      <p:ext uri="{BB962C8B-B14F-4D97-AF65-F5344CB8AC3E}">
        <p14:creationId xmlns:p14="http://schemas.microsoft.com/office/powerpoint/2010/main" val="42140366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n.wikipedia.org/wiki/Dopaminergic_pathwa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n.wikipedia.org/wiki/Dopaminergic_pathwa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n.wikipedia.org/wiki/Dopaminergic_pathway"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1.udel.edu/chem/C465/senior/fall00/DrugAddiction/Parts.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American_Psychiatric_Associat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4DD0BA4-CF92-4DBD-BD4F-DCB7899F53B0}"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048019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prstGeom prst="rect">
            <a:avLst/>
          </a:prstGeom>
        </p:spPr>
        <p:txBody>
          <a:bodyPr/>
          <a:lstStyle/>
          <a:p>
            <a:endParaRPr/>
          </a:p>
        </p:txBody>
      </p:sp>
      <p:sp>
        <p:nvSpPr>
          <p:cNvPr id="110" name="Shape 110"/>
          <p:cNvSpPr>
            <a:spLocks noGrp="1"/>
          </p:cNvSpPr>
          <p:nvPr>
            <p:ph type="body" sz="quarter" idx="1"/>
          </p:nvPr>
        </p:nvSpPr>
        <p:spPr>
          <a:prstGeom prst="rect">
            <a:avLst/>
          </a:prstGeom>
        </p:spPr>
        <p:txBody>
          <a:bodyPr/>
          <a:lstStyle>
            <a:lvl1pPr>
              <a:defRPr sz="1200"/>
            </a:lvl1pPr>
          </a:lstStyle>
          <a:p>
            <a:r>
              <a:t>Maps to the first four criteria</a:t>
            </a:r>
          </a:p>
        </p:txBody>
      </p:sp>
    </p:spTree>
    <p:extLst>
      <p:ext uri="{BB962C8B-B14F-4D97-AF65-F5344CB8AC3E}">
        <p14:creationId xmlns:p14="http://schemas.microsoft.com/office/powerpoint/2010/main" val="264321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prstGeom prst="rect">
            <a:avLst/>
          </a:prstGeom>
        </p:spPr>
        <p:txBody>
          <a:bodyPr/>
          <a:lstStyle/>
          <a:p>
            <a:endParaRPr/>
          </a:p>
        </p:txBody>
      </p:sp>
      <p:sp>
        <p:nvSpPr>
          <p:cNvPr id="135" name="Shape 135"/>
          <p:cNvSpPr>
            <a:spLocks noGrp="1"/>
          </p:cNvSpPr>
          <p:nvPr>
            <p:ph type="body" sz="quarter" idx="1"/>
          </p:nvPr>
        </p:nvSpPr>
        <p:spPr>
          <a:prstGeom prst="rect">
            <a:avLst/>
          </a:prstGeom>
        </p:spPr>
        <p:txBody>
          <a:bodyPr/>
          <a:lstStyle>
            <a:lvl1pPr>
              <a:defRPr sz="1200"/>
            </a:lvl1pPr>
          </a:lstStyle>
          <a:p>
            <a:r>
              <a:t>Consequences, and using the substance repeatedly despite those consequences.  Loss of control.</a:t>
            </a:r>
          </a:p>
        </p:txBody>
      </p:sp>
    </p:spTree>
    <p:extLst>
      <p:ext uri="{BB962C8B-B14F-4D97-AF65-F5344CB8AC3E}">
        <p14:creationId xmlns:p14="http://schemas.microsoft.com/office/powerpoint/2010/main" val="1479450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prstGeom prst="rect">
            <a:avLst/>
          </a:prstGeom>
        </p:spPr>
        <p:txBody>
          <a:bodyPr/>
          <a:lstStyle/>
          <a:p>
            <a:endParaRPr/>
          </a:p>
        </p:txBody>
      </p:sp>
      <p:sp>
        <p:nvSpPr>
          <p:cNvPr id="140" name="Shape 140"/>
          <p:cNvSpPr>
            <a:spLocks noGrp="1"/>
          </p:cNvSpPr>
          <p:nvPr>
            <p:ph type="body" sz="quarter" idx="1"/>
          </p:nvPr>
        </p:nvSpPr>
        <p:spPr>
          <a:prstGeom prst="rect">
            <a:avLst/>
          </a:prstGeom>
        </p:spPr>
        <p:txBody>
          <a:bodyPr/>
          <a:lstStyle>
            <a:lvl1pPr>
              <a:defRPr sz="1200"/>
            </a:lvl1pPr>
          </a:lstStyle>
          <a:p>
            <a:r>
              <a:t>The first 9 criteria are pretty much summed up here.  Craving compulsion consequence loss of control</a:t>
            </a:r>
          </a:p>
        </p:txBody>
      </p:sp>
    </p:spTree>
    <p:extLst>
      <p:ext uri="{BB962C8B-B14F-4D97-AF65-F5344CB8AC3E}">
        <p14:creationId xmlns:p14="http://schemas.microsoft.com/office/powerpoint/2010/main" val="417649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lvl1pPr>
              <a:defRPr sz="1200"/>
            </a:lvl1pPr>
          </a:lstStyle>
          <a:p>
            <a:r>
              <a:t>Some substances, when used appropriately, still lead to tolerance and withdrawal.  In those cases, these two critieria don’t count. </a:t>
            </a:r>
          </a:p>
        </p:txBody>
      </p:sp>
    </p:spTree>
    <p:extLst>
      <p:ext uri="{BB962C8B-B14F-4D97-AF65-F5344CB8AC3E}">
        <p14:creationId xmlns:p14="http://schemas.microsoft.com/office/powerpoint/2010/main" val="2187674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lvl1pPr>
              <a:defRPr sz="1200"/>
            </a:lvl1pPr>
          </a:lstStyle>
          <a:p>
            <a:r>
              <a:rPr dirty="0"/>
              <a:t>Knowing those 11 criteria, it possible to diagnose.</a:t>
            </a:r>
            <a:r>
              <a:rPr lang="en-US" dirty="0"/>
              <a:t>  </a:t>
            </a:r>
            <a:endParaRPr dirty="0"/>
          </a:p>
        </p:txBody>
      </p:sp>
    </p:spTree>
    <p:extLst>
      <p:ext uri="{BB962C8B-B14F-4D97-AF65-F5344CB8AC3E}">
        <p14:creationId xmlns:p14="http://schemas.microsoft.com/office/powerpoint/2010/main" val="1170681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noRot="1" noChangeAspect="1"/>
          </p:cNvSpPr>
          <p:nvPr>
            <p:ph type="sldImg"/>
          </p:nvPr>
        </p:nvSpPr>
        <p:spPr>
          <a:xfrm>
            <a:off x="1143000" y="685800"/>
            <a:ext cx="4572000" cy="3429000"/>
          </a:xfrm>
          <a:prstGeom prst="rect">
            <a:avLst/>
          </a:prstGeom>
        </p:spPr>
        <p:txBody>
          <a:bodyPr/>
          <a:lstStyle/>
          <a:p>
            <a:endParaRPr/>
          </a:p>
        </p:txBody>
      </p:sp>
      <p:sp>
        <p:nvSpPr>
          <p:cNvPr id="73" name="Shape 73"/>
          <p:cNvSpPr>
            <a:spLocks noGrp="1"/>
          </p:cNvSpPr>
          <p:nvPr>
            <p:ph type="body" sz="quarter" idx="1"/>
          </p:nvPr>
        </p:nvSpPr>
        <p:spPr>
          <a:prstGeom prst="rect">
            <a:avLst/>
          </a:prstGeom>
        </p:spPr>
        <p:txBody>
          <a:bodyPr/>
          <a:lstStyle/>
          <a:p>
            <a:pPr defTabSz="457200">
              <a:defRPr sz="1200"/>
            </a:pPr>
            <a:r>
              <a:rPr lang="en-US" dirty="0"/>
              <a:t>Let’s look at why this happens</a:t>
            </a:r>
            <a:endParaRPr dirty="0"/>
          </a:p>
        </p:txBody>
      </p:sp>
    </p:spTree>
    <p:extLst>
      <p:ext uri="{BB962C8B-B14F-4D97-AF65-F5344CB8AC3E}">
        <p14:creationId xmlns:p14="http://schemas.microsoft.com/office/powerpoint/2010/main" val="2754815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noRot="1" noChangeAspect="1"/>
          </p:cNvSpPr>
          <p:nvPr>
            <p:ph type="sldImg"/>
          </p:nvPr>
        </p:nvSpPr>
        <p:spPr>
          <a:prstGeom prst="rect">
            <a:avLst/>
          </a:prstGeom>
        </p:spPr>
        <p:txBody>
          <a:bodyPr/>
          <a:lstStyle/>
          <a:p>
            <a:endParaRPr/>
          </a:p>
        </p:txBody>
      </p:sp>
      <p:sp>
        <p:nvSpPr>
          <p:cNvPr id="60" name="Shape 60"/>
          <p:cNvSpPr>
            <a:spLocks noGrp="1"/>
          </p:cNvSpPr>
          <p:nvPr>
            <p:ph type="body" sz="quarter" idx="1"/>
          </p:nvPr>
        </p:nvSpPr>
        <p:spPr>
          <a:prstGeom prst="rect">
            <a:avLst/>
          </a:prstGeom>
        </p:spPr>
        <p:txBody>
          <a:bodyPr/>
          <a:lstStyle/>
          <a:p>
            <a:pPr defTabSz="457200">
              <a:defRPr sz="1200">
                <a:solidFill>
                  <a:srgbClr val="C573D2"/>
                </a:solidFill>
                <a:uFill>
                  <a:solidFill>
                    <a:srgbClr val="C573D2"/>
                  </a:solidFill>
                </a:uFill>
              </a:defRPr>
            </a:pPr>
            <a:r>
              <a:rPr u="sng" dirty="0">
                <a:solidFill>
                  <a:schemeClr val="tx1"/>
                </a:solidFill>
                <a:uFill>
                  <a:solidFill>
                    <a:srgbClr val="0000FF"/>
                  </a:solidFill>
                </a:uFill>
                <a:hlinkClick r:id="rId3"/>
              </a:rPr>
              <a:t>Mesolimbic dopamine system: This track is where addiciton does its work.  This  red area, the nucleus accumbens, is at the center of all of it.  </a:t>
            </a:r>
          </a:p>
        </p:txBody>
      </p:sp>
    </p:spTree>
    <p:extLst>
      <p:ext uri="{BB962C8B-B14F-4D97-AF65-F5344CB8AC3E}">
        <p14:creationId xmlns:p14="http://schemas.microsoft.com/office/powerpoint/2010/main" val="2861909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prstGeom prst="rect">
            <a:avLst/>
          </a:prstGeom>
        </p:spPr>
        <p:txBody>
          <a:bodyPr/>
          <a:lstStyle/>
          <a:p>
            <a:endParaRPr/>
          </a:p>
        </p:txBody>
      </p:sp>
      <p:sp>
        <p:nvSpPr>
          <p:cNvPr id="64" name="Shape 64"/>
          <p:cNvSpPr>
            <a:spLocks noGrp="1"/>
          </p:cNvSpPr>
          <p:nvPr>
            <p:ph type="body" sz="quarter" idx="1"/>
          </p:nvPr>
        </p:nvSpPr>
        <p:spPr>
          <a:prstGeom prst="rect">
            <a:avLst/>
          </a:prstGeom>
        </p:spPr>
        <p:txBody>
          <a:bodyPr/>
          <a:lstStyle/>
          <a:p>
            <a:pPr>
              <a:defRPr sz="1200"/>
            </a:pPr>
            <a:r>
              <a:rPr u="sng" dirty="0">
                <a:solidFill>
                  <a:srgbClr val="0000FF"/>
                </a:solidFill>
                <a:uFill>
                  <a:solidFill>
                    <a:srgbClr val="0000FF"/>
                  </a:solidFill>
                </a:uFill>
                <a:hlinkClick r:id="rId3"/>
              </a:rPr>
              <a:t>Scientists in the 1950s found that if implanted electrodes in NA and send a current through i</a:t>
            </a:r>
            <a:r>
              <a:rPr lang="en-US" u="sng" dirty="0">
                <a:solidFill>
                  <a:srgbClr val="0000FF"/>
                </a:solidFill>
                <a:uFill>
                  <a:solidFill>
                    <a:srgbClr val="0000FF"/>
                  </a:solidFill>
                </a:uFill>
                <a:hlinkClick r:id="rId3"/>
              </a:rPr>
              <a:t>those</a:t>
            </a:r>
            <a:r>
              <a:rPr lang="en-US" u="sng" baseline="0" dirty="0">
                <a:solidFill>
                  <a:srgbClr val="0000FF"/>
                </a:solidFill>
                <a:uFill>
                  <a:solidFill>
                    <a:srgbClr val="0000FF"/>
                  </a:solidFill>
                </a:uFill>
                <a:hlinkClick r:id="rId3"/>
              </a:rPr>
              <a:t> electrodes </a:t>
            </a:r>
            <a:r>
              <a:rPr u="sng" dirty="0">
                <a:solidFill>
                  <a:srgbClr val="0000FF"/>
                </a:solidFill>
                <a:uFill>
                  <a:solidFill>
                    <a:srgbClr val="0000FF"/>
                  </a:solidFill>
                </a:uFill>
                <a:hlinkClick r:id="rId3"/>
              </a:rPr>
              <a:t>whenever a lever was pressed, rats will enjoy the stimulation so much they will hit the lever up to 2,000/hr. </a:t>
            </a:r>
          </a:p>
        </p:txBody>
      </p:sp>
    </p:spTree>
    <p:extLst>
      <p:ext uri="{BB962C8B-B14F-4D97-AF65-F5344CB8AC3E}">
        <p14:creationId xmlns:p14="http://schemas.microsoft.com/office/powerpoint/2010/main" val="2563272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prstGeom prst="rect">
            <a:avLst/>
          </a:prstGeom>
        </p:spPr>
        <p:txBody>
          <a:bodyPr/>
          <a:lstStyle/>
          <a:p>
            <a:endParaRPr/>
          </a:p>
        </p:txBody>
      </p:sp>
      <p:sp>
        <p:nvSpPr>
          <p:cNvPr id="69" name="Shape 69"/>
          <p:cNvSpPr>
            <a:spLocks noGrp="1"/>
          </p:cNvSpPr>
          <p:nvPr>
            <p:ph type="body" sz="quarter" idx="1"/>
          </p:nvPr>
        </p:nvSpPr>
        <p:spPr>
          <a:prstGeom prst="rect">
            <a:avLst/>
          </a:prstGeom>
        </p:spPr>
        <p:txBody>
          <a:bodyPr/>
          <a:lstStyle/>
          <a:p>
            <a:pPr defTabSz="457200">
              <a:defRPr sz="1200" u="sng">
                <a:solidFill>
                  <a:srgbClr val="A7A7A7"/>
                </a:solidFill>
                <a:uFill>
                  <a:solidFill>
                    <a:srgbClr val="C573D2"/>
                  </a:solidFill>
                </a:uFill>
              </a:defRPr>
            </a:pPr>
            <a:r>
              <a:rPr>
                <a:solidFill>
                  <a:srgbClr val="0000FF"/>
                </a:solidFill>
                <a:uFill>
                  <a:solidFill>
                    <a:srgbClr val="0000FF"/>
                  </a:solidFill>
                </a:uFill>
                <a:hlinkClick r:id="rId3"/>
              </a:rPr>
              <a:t>In the 1970s scientists discovered that  dopamine was  the neurotransmitter responsible for pleasurable sensations that the rats experienced.  Pushing the lever caused dopamine to be released in the NA.</a:t>
            </a:r>
          </a:p>
        </p:txBody>
      </p:sp>
    </p:spTree>
    <p:extLst>
      <p:ext uri="{BB962C8B-B14F-4D97-AF65-F5344CB8AC3E}">
        <p14:creationId xmlns:p14="http://schemas.microsoft.com/office/powerpoint/2010/main" val="134957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noRot="1" noChangeAspect="1"/>
          </p:cNvSpPr>
          <p:nvPr>
            <p:ph type="sldImg"/>
          </p:nvPr>
        </p:nvSpPr>
        <p:spPr>
          <a:xfrm>
            <a:off x="1143000" y="685800"/>
            <a:ext cx="4572000" cy="3429000"/>
          </a:xfrm>
          <a:prstGeom prst="rect">
            <a:avLst/>
          </a:prstGeom>
        </p:spPr>
        <p:txBody>
          <a:bodyPr/>
          <a:lstStyle/>
          <a:p>
            <a:endParaRPr/>
          </a:p>
        </p:txBody>
      </p:sp>
      <p:sp>
        <p:nvSpPr>
          <p:cNvPr id="73" name="Shape 73"/>
          <p:cNvSpPr>
            <a:spLocks noGrp="1"/>
          </p:cNvSpPr>
          <p:nvPr>
            <p:ph type="body" sz="quarter" idx="1"/>
          </p:nvPr>
        </p:nvSpPr>
        <p:spPr>
          <a:prstGeom prst="rect">
            <a:avLst/>
          </a:prstGeom>
        </p:spPr>
        <p:txBody>
          <a:bodyPr/>
          <a:lstStyle/>
          <a:p>
            <a:pPr defTabSz="457200">
              <a:defRPr sz="1200"/>
            </a:pPr>
            <a:r>
              <a:t>Later work clarified that the DA release was responsible for the feeling of desires, for drive and motivation in the face potential reward</a:t>
            </a:r>
          </a:p>
        </p:txBody>
      </p:sp>
    </p:spTree>
    <p:extLst>
      <p:ext uri="{BB962C8B-B14F-4D97-AF65-F5344CB8AC3E}">
        <p14:creationId xmlns:p14="http://schemas.microsoft.com/office/powerpoint/2010/main" val="1555085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D0BA4-CF92-4DBD-BD4F-DCB7899F53B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812575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noRot="1" noChangeAspect="1"/>
          </p:cNvSpPr>
          <p:nvPr>
            <p:ph type="sldImg"/>
          </p:nvPr>
        </p:nvSpPr>
        <p:spPr>
          <a:prstGeom prst="rect">
            <a:avLst/>
          </a:prstGeom>
        </p:spPr>
        <p:txBody>
          <a:bodyPr/>
          <a:lstStyle/>
          <a:p>
            <a:endParaRPr/>
          </a:p>
        </p:txBody>
      </p:sp>
      <p:sp>
        <p:nvSpPr>
          <p:cNvPr id="78" name="Shape 78"/>
          <p:cNvSpPr>
            <a:spLocks noGrp="1"/>
          </p:cNvSpPr>
          <p:nvPr>
            <p:ph type="body" sz="quarter" idx="1"/>
          </p:nvPr>
        </p:nvSpPr>
        <p:spPr>
          <a:prstGeom prst="rect">
            <a:avLst/>
          </a:prstGeom>
        </p:spPr>
        <p:txBody>
          <a:bodyPr/>
          <a:lstStyle>
            <a:lvl1pPr>
              <a:defRPr sz="1200"/>
            </a:lvl1pPr>
          </a:lstStyle>
          <a:p>
            <a:r>
              <a:rPr dirty="0"/>
              <a:t>The use of dopamine neurons to shape responses to rewards is seen in simple organisms like worms and flies. It evolved millions of years ago.   Dopaminergic impulses tell organisims to move</a:t>
            </a:r>
            <a:r>
              <a:rPr lang="en-US" dirty="0"/>
              <a:t> toward reward</a:t>
            </a:r>
            <a:r>
              <a:rPr dirty="0"/>
              <a:t> – toward warmth, toward food, toward moisture.   In humans, those dopaminergic impulses travel through the NAC</a:t>
            </a:r>
          </a:p>
        </p:txBody>
      </p:sp>
    </p:spTree>
    <p:extLst>
      <p:ext uri="{BB962C8B-B14F-4D97-AF65-F5344CB8AC3E}">
        <p14:creationId xmlns:p14="http://schemas.microsoft.com/office/powerpoint/2010/main" val="2893535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prstGeom prst="rect">
            <a:avLst/>
          </a:prstGeom>
        </p:spPr>
        <p:txBody>
          <a:bodyPr/>
          <a:lstStyle/>
          <a:p>
            <a:endParaRPr/>
          </a:p>
        </p:txBody>
      </p:sp>
      <p:sp>
        <p:nvSpPr>
          <p:cNvPr id="85" name="Shape 85"/>
          <p:cNvSpPr>
            <a:spLocks noGrp="1"/>
          </p:cNvSpPr>
          <p:nvPr>
            <p:ph type="body" sz="quarter" idx="1"/>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sz="1200"/>
            </a:pPr>
            <a:r>
              <a:rPr lang="en-US" dirty="0"/>
              <a:t>In humans, it </a:t>
            </a:r>
            <a:r>
              <a:rPr dirty="0"/>
              <a:t>mediates responses to food, sex, and social interactions.  When we seem something rewarding, dopaminergic projections from the VTA to the NAc, release dopamine and tell the NAC to go for it. Activation of the pathway also connects with memory and emotional centers in the brain so that an individual will pay particular attention to all features of that rewarding experience, so it can</a:t>
            </a:r>
            <a:r>
              <a:rPr lang="en-US" dirty="0"/>
              <a:t> </a:t>
            </a:r>
            <a:r>
              <a:rPr dirty="0"/>
              <a:t>be repeated in the future. So, when hungry OGG</a:t>
            </a:r>
            <a:r>
              <a:rPr lang="en-US" dirty="0"/>
              <a:t> eats a berry and it is sweet and its pleasurable and he doesn’t starve, the brain pays very very close attention to what he had to do to get that berry.  When he sees the kind of plant that grows the berry, more likely to remember the berry, think about looking for berry, to potentially crave the berry, find the</a:t>
            </a:r>
            <a:r>
              <a:rPr lang="en-US" baseline="0" dirty="0"/>
              <a:t> berry </a:t>
            </a:r>
            <a:r>
              <a:rPr lang="en-US" dirty="0"/>
              <a:t>and to stay alive.  </a:t>
            </a:r>
          </a:p>
          <a:p>
            <a:pPr defTabSz="457200">
              <a:defRPr sz="1200"/>
            </a:pPr>
            <a:endParaRPr dirty="0"/>
          </a:p>
        </p:txBody>
      </p:sp>
    </p:spTree>
    <p:extLst>
      <p:ext uri="{BB962C8B-B14F-4D97-AF65-F5344CB8AC3E}">
        <p14:creationId xmlns:p14="http://schemas.microsoft.com/office/powerpoint/2010/main" val="3163628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prstGeom prst="rect">
            <a:avLst/>
          </a:prstGeom>
        </p:spPr>
        <p:txBody>
          <a:bodyPr/>
          <a:lstStyle/>
          <a:p>
            <a:endParaRPr/>
          </a:p>
        </p:txBody>
      </p:sp>
      <p:sp>
        <p:nvSpPr>
          <p:cNvPr id="94" name="Shape 94"/>
          <p:cNvSpPr>
            <a:spLocks noGrp="1"/>
          </p:cNvSpPr>
          <p:nvPr>
            <p:ph type="body" sz="quarter" idx="1"/>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sz="1200"/>
            </a:pPr>
            <a:r>
              <a:rPr dirty="0"/>
              <a:t>All </a:t>
            </a:r>
            <a:r>
              <a:rPr lang="en-US" dirty="0"/>
              <a:t>addictive</a:t>
            </a:r>
            <a:r>
              <a:rPr lang="en-US" baseline="0" dirty="0"/>
              <a:t> drugs </a:t>
            </a:r>
            <a:r>
              <a:rPr dirty="0"/>
              <a:t>activate that pathway  Drug experience is also then </a:t>
            </a:r>
            <a:r>
              <a:rPr lang="en-US" dirty="0"/>
              <a:t>deeply</a:t>
            </a:r>
            <a:r>
              <a:rPr lang="en-US" baseline="0" dirty="0"/>
              <a:t> linked to memory and emotion</a:t>
            </a:r>
            <a:r>
              <a:rPr dirty="0"/>
              <a:t>.  As a result, when a person addicted to a drug tries to quit, all things associated with the drug (the neighborhood, the spoon, the cooker</a:t>
            </a:r>
            <a:r>
              <a:rPr lang="en-US" dirty="0"/>
              <a:t>, the boyfriend) activate the pathway.  It is just like seeing the bush associated with the berries – but this time it isn’t necessary for survival.  It just feels like it is. Studies have even found when images associated with drug use (a cooker, a syringe) are flashed in front of a drug user too rapidly to be consciously processed, the brain ”sees” those images anyway, and the persons cravings are triggered.</a:t>
            </a:r>
          </a:p>
          <a:p>
            <a:pPr marL="0" marR="0" lvl="0" indent="0" algn="l" defTabSz="457200" rtl="0" eaLnBrk="1" fontAlgn="auto" latinLnBrk="0" hangingPunct="1">
              <a:lnSpc>
                <a:spcPct val="100000"/>
              </a:lnSpc>
              <a:spcBef>
                <a:spcPts val="0"/>
              </a:spcBef>
              <a:spcAft>
                <a:spcPts val="0"/>
              </a:spcAft>
              <a:buClrTx/>
              <a:buSzTx/>
              <a:buFontTx/>
              <a:buNone/>
              <a:tabLst/>
              <a:defRPr sz="1200"/>
            </a:pPr>
            <a:endParaRPr lang="en-US" dirty="0"/>
          </a:p>
          <a:p>
            <a:pPr defTabSz="457200">
              <a:defRPr sz="1200"/>
            </a:pPr>
            <a:endParaRPr dirty="0"/>
          </a:p>
        </p:txBody>
      </p:sp>
    </p:spTree>
    <p:extLst>
      <p:ext uri="{BB962C8B-B14F-4D97-AF65-F5344CB8AC3E}">
        <p14:creationId xmlns:p14="http://schemas.microsoft.com/office/powerpoint/2010/main" val="1198150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prstGeom prst="rect">
            <a:avLst/>
          </a:prstGeom>
        </p:spPr>
        <p:txBody>
          <a:bodyPr/>
          <a:lstStyle/>
          <a:p>
            <a:endParaRPr/>
          </a:p>
        </p:txBody>
      </p:sp>
      <p:sp>
        <p:nvSpPr>
          <p:cNvPr id="115" name="Shape 115"/>
          <p:cNvSpPr>
            <a:spLocks noGrp="1"/>
          </p:cNvSpPr>
          <p:nvPr>
            <p:ph type="body" sz="quarter" idx="1"/>
          </p:nvPr>
        </p:nvSpPr>
        <p:spPr>
          <a:prstGeom prst="rect">
            <a:avLst/>
          </a:prstGeom>
        </p:spPr>
        <p:txBody>
          <a:bodyPr/>
          <a:lstStyle/>
          <a:p>
            <a:pPr defTabSz="457200">
              <a:defRPr sz="1200"/>
            </a:pPr>
            <a:r>
              <a:rPr lang="en-US" dirty="0"/>
              <a:t>So part of addiction is craving. Another part is liking. </a:t>
            </a:r>
            <a:r>
              <a:rPr dirty="0"/>
              <a:t>Opi</a:t>
            </a:r>
            <a:r>
              <a:rPr lang="en-US" dirty="0"/>
              <a:t>oids</a:t>
            </a:r>
            <a:r>
              <a:rPr dirty="0"/>
              <a:t> are particularly good at activating these feelings.  Yes, they increase the activity of the dopamine-containing neurons of the </a:t>
            </a:r>
            <a:r>
              <a:rPr u="sng" dirty="0">
                <a:solidFill>
                  <a:srgbClr val="C573D2"/>
                </a:solidFill>
                <a:uFill>
                  <a:solidFill>
                    <a:srgbClr val="C573D2"/>
                  </a:solidFill>
                </a:uFill>
                <a:hlinkClick r:id="rId3"/>
              </a:rPr>
              <a:t>VTA (craving) to the NA.</a:t>
            </a:r>
            <a:r>
              <a:rPr u="sng" dirty="0"/>
              <a:t> </a:t>
            </a:r>
            <a:r>
              <a:rPr dirty="0"/>
              <a:t> But they also act DIRECTLY on a dfiferent set of receptors, opioid receptors, in the nucleus accumbens and produce feeling of satiety, soothing, comfort.  So a lot of addiction involves craving and and some also involves lliking</a:t>
            </a:r>
            <a:r>
              <a:rPr lang="en-US" dirty="0"/>
              <a:t> and</a:t>
            </a:r>
            <a:r>
              <a:rPr lang="en-US" baseline="0" dirty="0"/>
              <a:t> it all involves desire</a:t>
            </a:r>
            <a:r>
              <a:rPr dirty="0"/>
              <a:t>. </a:t>
            </a:r>
          </a:p>
        </p:txBody>
      </p:sp>
    </p:spTree>
    <p:extLst>
      <p:ext uri="{BB962C8B-B14F-4D97-AF65-F5344CB8AC3E}">
        <p14:creationId xmlns:p14="http://schemas.microsoft.com/office/powerpoint/2010/main" val="2931410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prstGeom prst="rect">
            <a:avLst/>
          </a:prstGeom>
        </p:spPr>
        <p:txBody>
          <a:bodyPr/>
          <a:lstStyle/>
          <a:p>
            <a:endParaRPr/>
          </a:p>
        </p:txBody>
      </p:sp>
      <p:sp>
        <p:nvSpPr>
          <p:cNvPr id="85" name="Shape 85"/>
          <p:cNvSpPr>
            <a:spLocks noGrp="1"/>
          </p:cNvSpPr>
          <p:nvPr>
            <p:ph type="body" sz="quarter" idx="1"/>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sz="1200"/>
            </a:pPr>
            <a:r>
              <a:rPr lang="en-US" dirty="0"/>
              <a:t>Finally,  addiction also involves dysregulation, specifically, impaired ability of the front, or</a:t>
            </a:r>
            <a:r>
              <a:rPr lang="en-US" baseline="0" dirty="0"/>
              <a:t> </a:t>
            </a:r>
            <a:r>
              <a:rPr lang="en-US" dirty="0"/>
              <a:t>newer part of the brain, to regulate what is going on in the older regions of the brain. Regulation of entire system is the responsibility of the prefrontal cortex, which is charged with keeping the rest of the brain apprised of the consequences of harmful actions. So to go back to OG... Benefits and drawbacks  Prefrontal cortex: determine the risks and benefits of behaviors and make rational choices. Here is what is tricky: the prefrontal cortex is newer and more complicated than these older regions.  So it needs a little time to weigh in. BUT Repeated activation of the VTA to NAC track slowly strengthens those connections and actually weakens the connections between the front and the back. </a:t>
            </a:r>
          </a:p>
          <a:p>
            <a:pPr defTabSz="457200">
              <a:defRPr sz="1200"/>
            </a:pPr>
            <a:endParaRPr dirty="0"/>
          </a:p>
        </p:txBody>
      </p:sp>
    </p:spTree>
    <p:extLst>
      <p:ext uri="{BB962C8B-B14F-4D97-AF65-F5344CB8AC3E}">
        <p14:creationId xmlns:p14="http://schemas.microsoft.com/office/powerpoint/2010/main" val="1928019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prstGeom prst="rect">
            <a:avLst/>
          </a:prstGeom>
        </p:spPr>
        <p:txBody>
          <a:bodyPr/>
          <a:lstStyle/>
          <a:p>
            <a:endParaRPr/>
          </a:p>
        </p:txBody>
      </p:sp>
      <p:sp>
        <p:nvSpPr>
          <p:cNvPr id="129" name="Shape 129"/>
          <p:cNvSpPr>
            <a:spLocks noGrp="1"/>
          </p:cNvSpPr>
          <p:nvPr>
            <p:ph type="body" sz="quarter" idx="1"/>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sz="1200"/>
            </a:pPr>
            <a:r>
              <a:rPr dirty="0"/>
              <a:t>The habits: the berry picking: get hard wired the more we do them and the more often they make us feel good. Fire fast and automatically.  And connection between front and the back actually slows down.  There is decreased ability to inhibit any disadvantageous behavior</a:t>
            </a:r>
            <a:r>
              <a:rPr lang="en-US" dirty="0"/>
              <a:t>. </a:t>
            </a:r>
            <a:r>
              <a:rPr dirty="0"/>
              <a:t>Keep picking the berries even if some days it doesn’t seem like a very good idea</a:t>
            </a:r>
            <a:r>
              <a:rPr lang="en-US" dirty="0"/>
              <a:t>. Nora Volkow, the head of NIDA has said the for people addicted to drugs it is like stepping on brakes of car barreling down a hill only to discover that brakes, while there, have been disconnected. In this case, no brakes means that someone who is habituated to drug use is unable to tell herself quickly enough that what she is about to do is a really, really bad idea.</a:t>
            </a:r>
          </a:p>
          <a:p>
            <a:pPr defTabSz="457200">
              <a:defRPr sz="1200"/>
            </a:pPr>
            <a:endParaRPr dirty="0"/>
          </a:p>
        </p:txBody>
      </p:sp>
    </p:spTree>
    <p:extLst>
      <p:ext uri="{BB962C8B-B14F-4D97-AF65-F5344CB8AC3E}">
        <p14:creationId xmlns:p14="http://schemas.microsoft.com/office/powerpoint/2010/main" val="420320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prstGeom prst="rect">
            <a:avLst/>
          </a:prstGeom>
        </p:spPr>
        <p:txBody>
          <a:bodyPr/>
          <a:lstStyle/>
          <a:p>
            <a:endParaRPr/>
          </a:p>
        </p:txBody>
      </p:sp>
      <p:sp>
        <p:nvSpPr>
          <p:cNvPr id="140" name="Shape 140"/>
          <p:cNvSpPr>
            <a:spLocks noGrp="1"/>
          </p:cNvSpPr>
          <p:nvPr>
            <p:ph type="body" sz="quarter" idx="1"/>
          </p:nvPr>
        </p:nvSpPr>
        <p:spPr>
          <a:prstGeom prst="rect">
            <a:avLst/>
          </a:prstGeom>
        </p:spPr>
        <p:txBody>
          <a:bodyPr/>
          <a:lstStyle>
            <a:lvl1pPr>
              <a:defRPr sz="1200"/>
            </a:lvl1pPr>
          </a:lstStyle>
          <a:p>
            <a:r>
              <a:rPr dirty="0"/>
              <a:t>That is why THIS didn’t work. </a:t>
            </a:r>
            <a:r>
              <a:rPr lang="en-US" dirty="0"/>
              <a:t> Why when we tell patients if they do X then Y, they might die, or be asked to leave, or both.  Doesn’t stop.   </a:t>
            </a:r>
            <a:r>
              <a:rPr lang="en-US" dirty="0" err="1"/>
              <a:t>Devstating</a:t>
            </a:r>
            <a:endParaRPr dirty="0"/>
          </a:p>
        </p:txBody>
      </p:sp>
    </p:spTree>
    <p:extLst>
      <p:ext uri="{BB962C8B-B14F-4D97-AF65-F5344CB8AC3E}">
        <p14:creationId xmlns:p14="http://schemas.microsoft.com/office/powerpoint/2010/main" val="3537580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endParaRPr/>
          </a:p>
        </p:txBody>
      </p:sp>
      <p:sp>
        <p:nvSpPr>
          <p:cNvPr id="155" name="Shape 155"/>
          <p:cNvSpPr>
            <a:spLocks noGrp="1"/>
          </p:cNvSpPr>
          <p:nvPr>
            <p:ph type="body" sz="quarter" idx="1"/>
          </p:nvPr>
        </p:nvSpPr>
        <p:spPr>
          <a:prstGeom prst="rect">
            <a:avLst/>
          </a:prstGeom>
        </p:spPr>
        <p:txBody>
          <a:bodyPr/>
          <a:lstStyle>
            <a:lvl1pPr defTabSz="457200">
              <a:defRPr sz="1200"/>
            </a:lvl1p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Ok, so we’ve talked about diagnosing</a:t>
            </a:r>
            <a:r>
              <a:rPr lang="en-US" baseline="0" dirty="0"/>
              <a:t> addiction, what addiction is doing in the brain, and how that can play out in terms of behavior.  Now lets talk about the role of context in the development and treatment of addiction.</a:t>
            </a:r>
            <a:endParaRPr lang="en-US" dirty="0"/>
          </a:p>
          <a:p>
            <a:r>
              <a:rPr dirty="0"/>
              <a:t>Drug use is particularly well learned because of the reinforcing context in which it is learned.  In the 1950’s a psychologist named bf skinner did a series of experiments that showed how rewards and punishments affect behavior. Would give rats pellets to run through a maze and press a lever.  If they made it to the end of the maze and pressed the lever, they were given a treat. </a:t>
            </a:r>
          </a:p>
        </p:txBody>
      </p:sp>
    </p:spTree>
    <p:extLst>
      <p:ext uri="{BB962C8B-B14F-4D97-AF65-F5344CB8AC3E}">
        <p14:creationId xmlns:p14="http://schemas.microsoft.com/office/powerpoint/2010/main" val="238739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lvl1pPr defTabSz="457200">
              <a:defRPr sz="1200"/>
            </a:lvl1pPr>
          </a:lstStyle>
          <a:p>
            <a:r>
              <a:rPr dirty="0"/>
              <a:t>One day he was running out of treats and to save treats, didn’t give every time they made it to the leve</a:t>
            </a:r>
            <a:r>
              <a:rPr lang="en-US" dirty="0"/>
              <a:t>r</a:t>
            </a:r>
            <a:r>
              <a:rPr dirty="0"/>
              <a:t>.  Found that this was more actually more reinforcing than giving the rats treats each time.  Rats were MORE likely to run the maze and hit lever if they weren’t sure </a:t>
            </a:r>
            <a:r>
              <a:rPr lang="en-US" dirty="0"/>
              <a:t>whether</a:t>
            </a:r>
            <a:r>
              <a:rPr dirty="0"/>
              <a:t> the treat would be there or not. Later studies found that the most effective schedule of reinforcment to hook animals (including humans) on a behavior pattern in the most unpredictable.    </a:t>
            </a:r>
          </a:p>
        </p:txBody>
      </p:sp>
    </p:spTree>
    <p:extLst>
      <p:ext uri="{BB962C8B-B14F-4D97-AF65-F5344CB8AC3E}">
        <p14:creationId xmlns:p14="http://schemas.microsoft.com/office/powerpoint/2010/main" val="34193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prstGeom prst="rect">
            <a:avLst/>
          </a:prstGeom>
        </p:spPr>
        <p:txBody>
          <a:bodyPr/>
          <a:lstStyle/>
          <a:p>
            <a:endParaRPr/>
          </a:p>
        </p:txBody>
      </p:sp>
      <p:sp>
        <p:nvSpPr>
          <p:cNvPr id="163" name="Shape 163"/>
          <p:cNvSpPr>
            <a:spLocks noGrp="1"/>
          </p:cNvSpPr>
          <p:nvPr>
            <p:ph type="body" sz="quarter" idx="1"/>
          </p:nvPr>
        </p:nvSpPr>
        <p:spPr>
          <a:prstGeom prst="rect">
            <a:avLst/>
          </a:prstGeom>
        </p:spPr>
        <p:txBody>
          <a:bodyPr/>
          <a:lstStyle/>
          <a:p>
            <a:pPr defTabSz="457200">
              <a:defRPr sz="1200"/>
            </a:pPr>
            <a:r>
              <a:rPr dirty="0"/>
              <a:t>See that with gambling.  People can become compulsively engaged.   Or social media.  So we get a dopamine surge hit the jackpot, see the “like”  </a:t>
            </a:r>
          </a:p>
          <a:p>
            <a:pPr defTabSz="457200">
              <a:defRPr sz="1200"/>
            </a:pPr>
            <a:r>
              <a:rPr dirty="0"/>
              <a:t>Illicit drug use is a chancy thing. Will you have enough heroin, cocaine, meth?  Will it be potent.  </a:t>
            </a:r>
            <a:r>
              <a:rPr lang="en-US" dirty="0"/>
              <a:t>It is an extremely</a:t>
            </a:r>
            <a:r>
              <a:rPr dirty="0"/>
              <a:t> reinforcing</a:t>
            </a:r>
            <a:r>
              <a:rPr lang="en-US" baseline="0" dirty="0"/>
              <a:t> context in which to learn a habit</a:t>
            </a:r>
            <a:endParaRPr dirty="0"/>
          </a:p>
        </p:txBody>
      </p:sp>
    </p:spTree>
    <p:extLst>
      <p:ext uri="{BB962C8B-B14F-4D97-AF65-F5344CB8AC3E}">
        <p14:creationId xmlns:p14="http://schemas.microsoft.com/office/powerpoint/2010/main" val="3439474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01198-090E-4C36-A9B0-CE5AE7E8643C}" type="slidenum">
              <a:rPr lang="en-US" smtClean="0"/>
              <a:pPr/>
              <a:t>4</a:t>
            </a:fld>
            <a:endParaRPr lang="en-US" dirty="0"/>
          </a:p>
        </p:txBody>
      </p:sp>
    </p:spTree>
    <p:extLst>
      <p:ext uri="{BB962C8B-B14F-4D97-AF65-F5344CB8AC3E}">
        <p14:creationId xmlns:p14="http://schemas.microsoft.com/office/powerpoint/2010/main" val="2182840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pPr defTabSz="457200">
              <a:defRPr sz="1200"/>
            </a:pPr>
            <a:r>
              <a:rPr dirty="0"/>
              <a:t>Compelling.  What doesn’t tell you is that rats in those experiments had food and water withheld before they were placed alone in a small </a:t>
            </a:r>
            <a:r>
              <a:rPr lang="en-US" dirty="0"/>
              <a:t>cage</a:t>
            </a:r>
            <a:r>
              <a:rPr dirty="0"/>
              <a:t> with nothing else to do.  It also doesn’t tell you about other experiments that showed that just giving a cocaine-injecting rat a solution of sugar water decrease</a:t>
            </a:r>
            <a:r>
              <a:rPr lang="en-US" dirty="0"/>
              <a:t>d</a:t>
            </a:r>
            <a:r>
              <a:rPr dirty="0"/>
              <a:t> the injection rate (Carroll et al., 1989); and so did maintaining rats on an adequate diet (Carroll et al., 1979). </a:t>
            </a:r>
          </a:p>
        </p:txBody>
      </p:sp>
    </p:spTree>
    <p:extLst>
      <p:ext uri="{BB962C8B-B14F-4D97-AF65-F5344CB8AC3E}">
        <p14:creationId xmlns:p14="http://schemas.microsoft.com/office/powerpoint/2010/main" val="3116065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prstGeom prst="rect">
            <a:avLst/>
          </a:prstGeom>
        </p:spPr>
        <p:txBody>
          <a:bodyPr/>
          <a:lstStyle/>
          <a:p>
            <a:endParaRPr/>
          </a:p>
        </p:txBody>
      </p:sp>
      <p:sp>
        <p:nvSpPr>
          <p:cNvPr id="176" name="Shape 176"/>
          <p:cNvSpPr>
            <a:spLocks noGrp="1"/>
          </p:cNvSpPr>
          <p:nvPr>
            <p:ph type="body" sz="quarter" idx="1"/>
          </p:nvPr>
        </p:nvSpPr>
        <p:spPr>
          <a:prstGeom prst="rect">
            <a:avLst/>
          </a:prstGeom>
        </p:spPr>
        <p:txBody>
          <a:bodyPr/>
          <a:lstStyle/>
          <a:p>
            <a:pPr defTabSz="457200">
              <a:defRPr sz="1200"/>
            </a:pPr>
            <a:r>
              <a:rPr dirty="0"/>
              <a:t>AND when rats were placed in a rat park, with other rats, wheels, and tunnels</a:t>
            </a:r>
            <a:r>
              <a:rPr lang="en-US" dirty="0"/>
              <a:t>,</a:t>
            </a:r>
            <a:r>
              <a:rPr dirty="0"/>
              <a:t> rates of injection plummeted.   In one experiment, caged rates took 19 times more morphine than rats in rat park.  Even when all of the rats were made physically dependent and taught that drinking could relieve withdrawal symptoms, Rat Park rats had significanly decreased injection rates.   They had other stuff going on.</a:t>
            </a:r>
          </a:p>
        </p:txBody>
      </p:sp>
    </p:spTree>
    <p:extLst>
      <p:ext uri="{BB962C8B-B14F-4D97-AF65-F5344CB8AC3E}">
        <p14:creationId xmlns:p14="http://schemas.microsoft.com/office/powerpoint/2010/main" val="652315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prstGeom prst="rect">
            <a:avLst/>
          </a:prstGeom>
        </p:spPr>
        <p:txBody>
          <a:bodyPr/>
          <a:lstStyle/>
          <a:p>
            <a:endParaRPr/>
          </a:p>
        </p:txBody>
      </p:sp>
      <p:sp>
        <p:nvSpPr>
          <p:cNvPr id="180" name="Shape 180"/>
          <p:cNvSpPr>
            <a:spLocks noGrp="1"/>
          </p:cNvSpPr>
          <p:nvPr>
            <p:ph type="body" sz="quarter" idx="1"/>
          </p:nvPr>
        </p:nvSpPr>
        <p:spPr>
          <a:prstGeom prst="rect">
            <a:avLst/>
          </a:prstGeom>
        </p:spPr>
        <p:txBody>
          <a:bodyPr/>
          <a:lstStyle>
            <a:lvl1pPr defTabSz="457200">
              <a:defRPr sz="1200"/>
            </a:lvl1pPr>
          </a:lstStyle>
          <a:p>
            <a:r>
              <a:rPr dirty="0"/>
              <a:t>Similarly, in 1974 sociologist Lee Robins’ did landmark study of soldiers who were addicted</a:t>
            </a:r>
            <a:r>
              <a:rPr lang="en-US" baseline="0" dirty="0"/>
              <a:t> </a:t>
            </a:r>
            <a:r>
              <a:rPr dirty="0"/>
              <a:t>to heroin in Vietnam. </a:t>
            </a:r>
          </a:p>
        </p:txBody>
      </p:sp>
    </p:spTree>
    <p:extLst>
      <p:ext uri="{BB962C8B-B14F-4D97-AF65-F5344CB8AC3E}">
        <p14:creationId xmlns:p14="http://schemas.microsoft.com/office/powerpoint/2010/main" val="2348473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prstGeom prst="rect">
            <a:avLst/>
          </a:prstGeom>
        </p:spPr>
        <p:txBody>
          <a:bodyPr/>
          <a:lstStyle/>
          <a:p>
            <a:endParaRPr/>
          </a:p>
        </p:txBody>
      </p:sp>
      <p:sp>
        <p:nvSpPr>
          <p:cNvPr id="184" name="Shape 184"/>
          <p:cNvSpPr>
            <a:spLocks noGrp="1"/>
          </p:cNvSpPr>
          <p:nvPr>
            <p:ph type="body" sz="quarter" idx="1"/>
          </p:nvPr>
        </p:nvSpPr>
        <p:spPr>
          <a:prstGeom prst="rect">
            <a:avLst/>
          </a:prstGeom>
        </p:spPr>
        <p:txBody>
          <a:bodyPr/>
          <a:lstStyle/>
          <a:p>
            <a:pPr defTabSz="457200">
              <a:defRPr sz="1200"/>
            </a:pPr>
            <a:r>
              <a:rPr dirty="0"/>
              <a:t>She found that approximattely 75% of the soldiers who were addicted to heroin quit when they returned home, without any treatment at all.   In essence, their treatment was leaving battle and a war torn country. </a:t>
            </a:r>
          </a:p>
        </p:txBody>
      </p:sp>
    </p:spTree>
    <p:extLst>
      <p:ext uri="{BB962C8B-B14F-4D97-AF65-F5344CB8AC3E}">
        <p14:creationId xmlns:p14="http://schemas.microsoft.com/office/powerpoint/2010/main" val="11794103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noRot="1" noChangeAspect="1"/>
          </p:cNvSpPr>
          <p:nvPr>
            <p:ph type="sldImg"/>
          </p:nvPr>
        </p:nvSpPr>
        <p:spPr>
          <a:prstGeom prst="rect">
            <a:avLst/>
          </a:prstGeom>
        </p:spPr>
        <p:txBody>
          <a:bodyPr/>
          <a:lstStyle/>
          <a:p>
            <a:endParaRPr/>
          </a:p>
        </p:txBody>
      </p:sp>
      <p:sp>
        <p:nvSpPr>
          <p:cNvPr id="188" name="Shape 188"/>
          <p:cNvSpPr>
            <a:spLocks noGrp="1"/>
          </p:cNvSpPr>
          <p:nvPr>
            <p:ph type="body" sz="quarter" idx="1"/>
          </p:nvPr>
        </p:nvSpPr>
        <p:spPr>
          <a:prstGeom prst="rect">
            <a:avLst/>
          </a:prstGeom>
        </p:spPr>
        <p:txBody>
          <a:bodyPr/>
          <a:lstStyle>
            <a:lvl1pPr defTabSz="457200">
              <a:defRPr sz="1200"/>
            </a:lvl1pPr>
          </a:lstStyle>
          <a:p>
            <a:r>
              <a:t>How does this square with the idea that addiction changes the brain, that there is a car that can’t stop?</a:t>
            </a:r>
          </a:p>
        </p:txBody>
      </p:sp>
    </p:spTree>
    <p:extLst>
      <p:ext uri="{BB962C8B-B14F-4D97-AF65-F5344CB8AC3E}">
        <p14:creationId xmlns:p14="http://schemas.microsoft.com/office/powerpoint/2010/main" val="999436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prstGeom prst="rect">
            <a:avLst/>
          </a:prstGeom>
        </p:spPr>
        <p:txBody>
          <a:bodyPr/>
          <a:lstStyle/>
          <a:p>
            <a:endParaRPr/>
          </a:p>
        </p:txBody>
      </p:sp>
      <p:sp>
        <p:nvSpPr>
          <p:cNvPr id="192" name="Shape 192"/>
          <p:cNvSpPr>
            <a:spLocks noGrp="1"/>
          </p:cNvSpPr>
          <p:nvPr>
            <p:ph type="body" sz="quarter" idx="1"/>
          </p:nvPr>
        </p:nvSpPr>
        <p:spPr>
          <a:prstGeom prst="rect">
            <a:avLst/>
          </a:prstGeom>
        </p:spPr>
        <p:txBody>
          <a:bodyPr/>
          <a:lstStyle>
            <a:lvl1pPr defTabSz="457200">
              <a:defRPr sz="1200"/>
            </a:lvl1pPr>
          </a:lstStyle>
          <a:p>
            <a:r>
              <a:t>Bear with me here.  Let’s just briefly go back to the brain and chemicals.  Here is a different view of the same brain pathways we were talking about before  .The blue is the area where dopamine does its work.  But there are actually several kinds of dopamine receptors and two there are particularly important to this topic.</a:t>
            </a:r>
          </a:p>
        </p:txBody>
      </p:sp>
    </p:spTree>
    <p:extLst>
      <p:ext uri="{BB962C8B-B14F-4D97-AF65-F5344CB8AC3E}">
        <p14:creationId xmlns:p14="http://schemas.microsoft.com/office/powerpoint/2010/main" val="26126397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p>
            <a:pPr defTabSz="457200">
              <a:defRPr sz="1200"/>
            </a:pPr>
            <a:r>
              <a:rPr dirty="0"/>
              <a:t>D1 receptors , these are the receptors that respond to the big surges in pleasure.   </a:t>
            </a:r>
          </a:p>
          <a:p>
            <a:pPr defTabSz="457200">
              <a:defRPr sz="1200"/>
            </a:pPr>
            <a:r>
              <a:rPr dirty="0"/>
              <a:t>And D2 receptors, that tell us to slow down, hold on a minute.</a:t>
            </a:r>
          </a:p>
        </p:txBody>
      </p:sp>
    </p:spTree>
    <p:extLst>
      <p:ext uri="{BB962C8B-B14F-4D97-AF65-F5344CB8AC3E}">
        <p14:creationId xmlns:p14="http://schemas.microsoft.com/office/powerpoint/2010/main" val="27697806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prstGeom prst="rect">
            <a:avLst/>
          </a:prstGeom>
        </p:spPr>
        <p:txBody>
          <a:bodyPr/>
          <a:lstStyle/>
          <a:p>
            <a:endParaRPr/>
          </a:p>
        </p:txBody>
      </p:sp>
      <p:sp>
        <p:nvSpPr>
          <p:cNvPr id="200" name="Shape 200"/>
          <p:cNvSpPr>
            <a:spLocks noGrp="1"/>
          </p:cNvSpPr>
          <p:nvPr>
            <p:ph type="body" sz="quarter" idx="1"/>
          </p:nvPr>
        </p:nvSpPr>
        <p:spPr>
          <a:prstGeom prst="rect">
            <a:avLst/>
          </a:prstGeom>
        </p:spPr>
        <p:txBody>
          <a:bodyPr/>
          <a:lstStyle>
            <a:lvl1pPr defTabSz="457200">
              <a:defRPr sz="1200"/>
            </a:lvl1pPr>
          </a:lstStyle>
          <a:p>
            <a:r>
              <a:rPr dirty="0"/>
              <a:t>B</a:t>
            </a:r>
            <a:r>
              <a:rPr lang="en-US" dirty="0"/>
              <a:t>ut b</a:t>
            </a:r>
            <a:r>
              <a:rPr dirty="0"/>
              <a:t>ig dopamine surges, like what you get with drug use, actually cause the D2 receptors, the slow down receptors, to be reabsorbed.  That is why the brakes don’t work.  So with repeated drug use, you speed up the Go! In the nucleus accumbens and inhibits the stop impulses. </a:t>
            </a:r>
            <a:r>
              <a:rPr lang="en-US" dirty="0"/>
              <a:t> So it is terrible</a:t>
            </a:r>
            <a:r>
              <a:rPr lang="en-US" baseline="0" dirty="0"/>
              <a:t> situation.</a:t>
            </a:r>
            <a:endParaRPr dirty="0"/>
          </a:p>
        </p:txBody>
      </p:sp>
    </p:spTree>
    <p:extLst>
      <p:ext uri="{BB962C8B-B14F-4D97-AF65-F5344CB8AC3E}">
        <p14:creationId xmlns:p14="http://schemas.microsoft.com/office/powerpoint/2010/main" val="26113781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prstGeom prst="rect">
            <a:avLst/>
          </a:prstGeom>
        </p:spPr>
        <p:txBody>
          <a:bodyPr/>
          <a:lstStyle/>
          <a:p>
            <a:endParaRPr/>
          </a:p>
        </p:txBody>
      </p:sp>
      <p:sp>
        <p:nvSpPr>
          <p:cNvPr id="204" name="Shape 204"/>
          <p:cNvSpPr>
            <a:spLocks noGrp="1"/>
          </p:cNvSpPr>
          <p:nvPr>
            <p:ph type="body" sz="quarter" idx="1"/>
          </p:nvPr>
        </p:nvSpPr>
        <p:spPr>
          <a:prstGeom prst="rect">
            <a:avLst/>
          </a:prstGeom>
        </p:spPr>
        <p:txBody>
          <a:bodyPr/>
          <a:lstStyle/>
          <a:p>
            <a:pPr defTabSz="457200">
              <a:defRPr sz="1200"/>
            </a:pPr>
            <a:r>
              <a:rPr dirty="0"/>
              <a:t>BUT little pleasures like family, friends, jobs well done, task accomplished,  provide just enough dopamine to activate the D2 receptors and strengthen the impulses that slow things </a:t>
            </a:r>
            <a:r>
              <a:rPr dirty="0" err="1"/>
              <a:t>down.So</a:t>
            </a:r>
            <a:r>
              <a:rPr dirty="0"/>
              <a:t>, we need just enough DA to activate D2 receptors but not too much.  So the thinking is that the soldiers got the surges when returned home, saw their kids, started their jobs, got their lives back.  </a:t>
            </a:r>
            <a:endParaRPr lang="en-US" dirty="0"/>
          </a:p>
          <a:p>
            <a:pPr defTabSz="457200">
              <a:defRPr sz="1200"/>
            </a:pPr>
            <a:endParaRPr lang="en-US" dirty="0"/>
          </a:p>
          <a:p>
            <a:pPr defTabSz="457200">
              <a:defRPr sz="1200"/>
            </a:pPr>
            <a:r>
              <a:rPr lang="en-US" dirty="0"/>
              <a:t>This has some implications for hospital care that our team has been exploring</a:t>
            </a:r>
            <a:endParaRPr dirty="0"/>
          </a:p>
        </p:txBody>
      </p:sp>
    </p:spTree>
    <p:extLst>
      <p:ext uri="{BB962C8B-B14F-4D97-AF65-F5344CB8AC3E}">
        <p14:creationId xmlns:p14="http://schemas.microsoft.com/office/powerpoint/2010/main" val="499613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Reviewed how to diagnose, how SUDs develop, let’s get specific and discuss the overlap between opioid use disorder and pain, which can be so challenging to disentangle in the hospital</a:t>
            </a:r>
          </a:p>
        </p:txBody>
      </p:sp>
      <p:sp>
        <p:nvSpPr>
          <p:cNvPr id="4" name="Slide Number Placeholder 3"/>
          <p:cNvSpPr>
            <a:spLocks noGrp="1"/>
          </p:cNvSpPr>
          <p:nvPr>
            <p:ph type="sldNum" sz="quarter" idx="5"/>
          </p:nvPr>
        </p:nvSpPr>
        <p:spPr/>
        <p:txBody>
          <a:bodyPr/>
          <a:lstStyle/>
          <a:p>
            <a:fld id="{ED401198-090E-4C36-A9B0-CE5AE7E8643C}" type="slidenum">
              <a:rPr lang="en-US" smtClean="0"/>
              <a:pPr/>
              <a:t>44</a:t>
            </a:fld>
            <a:endParaRPr lang="en-US" dirty="0"/>
          </a:p>
        </p:txBody>
      </p:sp>
    </p:spTree>
    <p:extLst>
      <p:ext uri="{BB962C8B-B14F-4D97-AF65-F5344CB8AC3E}">
        <p14:creationId xmlns:p14="http://schemas.microsoft.com/office/powerpoint/2010/main" val="1962355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makes use of a substance an addiction?</a:t>
            </a:r>
          </a:p>
        </p:txBody>
      </p:sp>
      <p:sp>
        <p:nvSpPr>
          <p:cNvPr id="4" name="Slide Number Placeholder 3"/>
          <p:cNvSpPr>
            <a:spLocks noGrp="1"/>
          </p:cNvSpPr>
          <p:nvPr>
            <p:ph type="sldNum" sz="quarter" idx="5"/>
          </p:nvPr>
        </p:nvSpPr>
        <p:spPr/>
        <p:txBody>
          <a:bodyPr/>
          <a:lstStyle/>
          <a:p>
            <a:fld id="{ED401198-090E-4C36-A9B0-CE5AE7E8643C}" type="slidenum">
              <a:rPr lang="en-US" smtClean="0"/>
              <a:pPr/>
              <a:t>6</a:t>
            </a:fld>
            <a:endParaRPr lang="en-US" dirty="0"/>
          </a:p>
        </p:txBody>
      </p:sp>
    </p:spTree>
    <p:extLst>
      <p:ext uri="{BB962C8B-B14F-4D97-AF65-F5344CB8AC3E}">
        <p14:creationId xmlns:p14="http://schemas.microsoft.com/office/powerpoint/2010/main" val="5592803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prstGeom prst="rect">
            <a:avLst/>
          </a:prstGeom>
        </p:spPr>
        <p:txBody>
          <a:bodyPr/>
          <a:lstStyle/>
          <a:p>
            <a:endParaRPr/>
          </a:p>
        </p:txBody>
      </p:sp>
      <p:sp>
        <p:nvSpPr>
          <p:cNvPr id="214" name="Shape 214"/>
          <p:cNvSpPr>
            <a:spLocks noGrp="1"/>
          </p:cNvSpPr>
          <p:nvPr>
            <p:ph type="body" sz="quarter" idx="1"/>
          </p:nvPr>
        </p:nvSpPr>
        <p:spPr>
          <a:prstGeom prst="rect">
            <a:avLst/>
          </a:prstGeom>
        </p:spPr>
        <p:txBody>
          <a:bodyPr/>
          <a:lstStyle/>
          <a:p>
            <a:r>
              <a:t>A lot of what pain looks like in the brain is not that different from what addiction looks like in the brain</a:t>
            </a:r>
          </a:p>
        </p:txBody>
      </p:sp>
    </p:spTree>
    <p:extLst>
      <p:ext uri="{BB962C8B-B14F-4D97-AF65-F5344CB8AC3E}">
        <p14:creationId xmlns:p14="http://schemas.microsoft.com/office/powerpoint/2010/main" val="4804754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xfrm>
            <a:off x="1143000" y="685800"/>
            <a:ext cx="4572000" cy="3429000"/>
          </a:xfrm>
          <a:prstGeom prst="rect">
            <a:avLst/>
          </a:prstGeom>
        </p:spPr>
        <p:txBody>
          <a:bodyPr/>
          <a:lstStyle/>
          <a:p>
            <a:endParaRPr/>
          </a:p>
        </p:txBody>
      </p:sp>
      <p:sp>
        <p:nvSpPr>
          <p:cNvPr id="219" name="Shape 219"/>
          <p:cNvSpPr>
            <a:spLocks noGrp="1"/>
          </p:cNvSpPr>
          <p:nvPr>
            <p:ph type="body" sz="quarter" idx="1"/>
          </p:nvPr>
        </p:nvSpPr>
        <p:spPr>
          <a:prstGeom prst="rect">
            <a:avLst/>
          </a:prstGeom>
        </p:spPr>
        <p:txBody>
          <a:bodyPr/>
          <a:lstStyle/>
          <a:p>
            <a:pPr defTabSz="457200">
              <a:defRPr sz="1200"/>
            </a:pPr>
            <a:r>
              <a:rPr dirty="0"/>
              <a:t>Let’s say I have terrible back pain. I want to know what will make me feel better soon.  The NA, the area that helps me find rewards, is very motivated to help me pursue opportunities for relief.  I get a nice dopamine bolus when my pain is relieved.</a:t>
            </a:r>
            <a:r>
              <a:rPr lang="en-US" dirty="0"/>
              <a:t>  </a:t>
            </a:r>
            <a:r>
              <a:rPr dirty="0"/>
              <a:t>And if I get an opioid and the pain goes away, I get a big dopamine surge.  I want that more.  As we know, over time, chronic firing of reward circuits shapes them. D1 receptors excited by DA surge.  D2 receptors are reabsorbed.   Eventually, I crave the opioids when I have pain even if they aren’t providing much pain relief.  Pain is my trigger. And separately from that, I become dependent, so if I try to stop, I experience withdrawal symptoms, which cause more pain and stimulate greater craving for opioids. </a:t>
            </a:r>
          </a:p>
        </p:txBody>
      </p:sp>
    </p:spTree>
    <p:extLst>
      <p:ext uri="{BB962C8B-B14F-4D97-AF65-F5344CB8AC3E}">
        <p14:creationId xmlns:p14="http://schemas.microsoft.com/office/powerpoint/2010/main" val="15610709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noRot="1" noChangeAspect="1"/>
          </p:cNvSpPr>
          <p:nvPr>
            <p:ph type="sldImg"/>
          </p:nvPr>
        </p:nvSpPr>
        <p:spPr>
          <a:prstGeom prst="rect">
            <a:avLst/>
          </a:prstGeom>
        </p:spPr>
        <p:txBody>
          <a:bodyPr/>
          <a:lstStyle/>
          <a:p>
            <a:endParaRPr/>
          </a:p>
        </p:txBody>
      </p:sp>
      <p:sp>
        <p:nvSpPr>
          <p:cNvPr id="223" name="Shape 223"/>
          <p:cNvSpPr>
            <a:spLocks noGrp="1"/>
          </p:cNvSpPr>
          <p:nvPr>
            <p:ph type="body" sz="quarter" idx="1"/>
          </p:nvPr>
        </p:nvSpPr>
        <p:spPr>
          <a:prstGeom prst="rect">
            <a:avLst/>
          </a:prstGeom>
        </p:spPr>
        <p:txBody>
          <a:bodyPr/>
          <a:lstStyle/>
          <a:p>
            <a:r>
              <a:rPr lang="en-US" dirty="0"/>
              <a:t>Terrible conundrum.</a:t>
            </a:r>
            <a:r>
              <a:rPr lang="en-US" baseline="0" dirty="0"/>
              <a:t> </a:t>
            </a:r>
            <a:r>
              <a:rPr dirty="0"/>
              <a:t>This is especially problematic because in addition to generally not working well for chronic pain, the opioids we prescribe and that some of our patients now crave, have played a role in our current opioid crisis.  </a:t>
            </a:r>
          </a:p>
        </p:txBody>
      </p:sp>
    </p:spTree>
    <p:extLst>
      <p:ext uri="{BB962C8B-B14F-4D97-AF65-F5344CB8AC3E}">
        <p14:creationId xmlns:p14="http://schemas.microsoft.com/office/powerpoint/2010/main" val="12213637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prstGeom prst="rect">
            <a:avLst/>
          </a:prstGeom>
        </p:spPr>
        <p:txBody>
          <a:bodyPr/>
          <a:lstStyle/>
          <a:p>
            <a:endParaRPr/>
          </a:p>
        </p:txBody>
      </p:sp>
      <p:sp>
        <p:nvSpPr>
          <p:cNvPr id="227" name="Shape 227"/>
          <p:cNvSpPr>
            <a:spLocks noGrp="1"/>
          </p:cNvSpPr>
          <p:nvPr>
            <p:ph type="body" sz="quarter" idx="1"/>
          </p:nvPr>
        </p:nvSpPr>
        <p:spPr>
          <a:prstGeom prst="rect">
            <a:avLst/>
          </a:prstGeom>
        </p:spPr>
        <p:txBody>
          <a:bodyPr/>
          <a:lstStyle>
            <a:lvl1pPr defTabSz="457200">
              <a:defRPr sz="1200"/>
            </a:lvl1pPr>
          </a:lstStyle>
          <a:p>
            <a:r>
              <a:rPr dirty="0"/>
              <a:t>Largely because of this, the CDC has now given us guidelines recommending caution at dosages above 50 morphine eq per day and recommending against opioid dosages above 90meq morphine.  So for many reasons there is a great deal pressure on providers  to taper.</a:t>
            </a:r>
            <a:r>
              <a:rPr lang="en-US" dirty="0"/>
              <a:t>   </a:t>
            </a:r>
            <a:endParaRPr dirty="0"/>
          </a:p>
        </p:txBody>
      </p:sp>
    </p:spTree>
    <p:extLst>
      <p:ext uri="{BB962C8B-B14F-4D97-AF65-F5344CB8AC3E}">
        <p14:creationId xmlns:p14="http://schemas.microsoft.com/office/powerpoint/2010/main" val="9254570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hape 230"/>
          <p:cNvSpPr>
            <a:spLocks noGrp="1" noRot="1" noChangeAspect="1"/>
          </p:cNvSpPr>
          <p:nvPr>
            <p:ph type="sldImg"/>
          </p:nvPr>
        </p:nvSpPr>
        <p:spPr>
          <a:xfrm>
            <a:off x="1143000" y="685800"/>
            <a:ext cx="4572000" cy="3429000"/>
          </a:xfrm>
          <a:prstGeom prst="rect">
            <a:avLst/>
          </a:prstGeom>
        </p:spPr>
        <p:txBody>
          <a:bodyPr/>
          <a:lstStyle/>
          <a:p>
            <a:endParaRPr/>
          </a:p>
        </p:txBody>
      </p:sp>
      <p:sp>
        <p:nvSpPr>
          <p:cNvPr id="231" name="Shape 231"/>
          <p:cNvSpPr>
            <a:spLocks noGrp="1"/>
          </p:cNvSpPr>
          <p:nvPr>
            <p:ph type="body" sz="quarter" idx="1"/>
          </p:nvPr>
        </p:nvSpPr>
        <p:spPr>
          <a:prstGeom prst="rect">
            <a:avLst/>
          </a:prstGeom>
        </p:spPr>
        <p:txBody>
          <a:bodyPr/>
          <a:lstStyle/>
          <a:p>
            <a:r>
              <a:rPr lang="en-US" dirty="0"/>
              <a:t>Here is why this is critically important.</a:t>
            </a:r>
            <a:r>
              <a:rPr lang="en-US" baseline="0" dirty="0"/>
              <a:t>  </a:t>
            </a:r>
            <a:r>
              <a:rPr lang="en-US" dirty="0"/>
              <a:t>In </a:t>
            </a:r>
            <a:r>
              <a:rPr dirty="0"/>
              <a:t>the haste to taper, </a:t>
            </a:r>
            <a:r>
              <a:t>it important </a:t>
            </a:r>
            <a:r>
              <a:rPr dirty="0"/>
              <a:t>to drill down on the current data.   Any opioid overdose death is the green line.  The purple is morphine, codeine, oxycodone. Prescription opioids.  Those prescriptions have increased slightly in the last years but have largely plateaued.  Blue is heroin, orange is mostly fentanyl.  They are sky rocketing. </a:t>
            </a:r>
          </a:p>
        </p:txBody>
      </p:sp>
    </p:spTree>
    <p:extLst>
      <p:ext uri="{BB962C8B-B14F-4D97-AF65-F5344CB8AC3E}">
        <p14:creationId xmlns:p14="http://schemas.microsoft.com/office/powerpoint/2010/main" val="19093247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noRot="1" noChangeAspect="1"/>
          </p:cNvSpPr>
          <p:nvPr>
            <p:ph type="sldImg"/>
          </p:nvPr>
        </p:nvSpPr>
        <p:spPr>
          <a:prstGeom prst="rect">
            <a:avLst/>
          </a:prstGeom>
        </p:spPr>
        <p:txBody>
          <a:bodyPr/>
          <a:lstStyle/>
          <a:p>
            <a:endParaRPr/>
          </a:p>
        </p:txBody>
      </p:sp>
      <p:sp>
        <p:nvSpPr>
          <p:cNvPr id="235" name="Shape 235"/>
          <p:cNvSpPr>
            <a:spLocks noGrp="1"/>
          </p:cNvSpPr>
          <p:nvPr>
            <p:ph type="body" sz="quarter" idx="1"/>
          </p:nvPr>
        </p:nvSpPr>
        <p:spPr>
          <a:prstGeom prst="rect">
            <a:avLst/>
          </a:prstGeom>
        </p:spPr>
        <p:txBody>
          <a:bodyPr/>
          <a:lstStyle/>
          <a:p>
            <a:r>
              <a:rPr lang="en-US" dirty="0"/>
              <a:t>Close</a:t>
            </a:r>
            <a:r>
              <a:rPr lang="en-US" baseline="0" dirty="0"/>
              <a:t> up. Drug deaths from heroin have quadrupled since 2010, Deaths from fentanyl increased 72 percent in one year alone, between 2014 and 2015. There is no sign of slowing. There is heated debate about whether the increases in heroin and fentanyl are a result of decreased access to prescription opioids or whether we were headed there anyway.  Either way, the death rate is astonishing and as our patients taper some will join the ranks of those using heroin and fentanyl unless we can offer them treatment. </a:t>
            </a:r>
          </a:p>
          <a:p>
            <a:endParaRPr lang="en-US" dirty="0"/>
          </a:p>
        </p:txBody>
      </p:sp>
    </p:spTree>
    <p:extLst>
      <p:ext uri="{BB962C8B-B14F-4D97-AF65-F5344CB8AC3E}">
        <p14:creationId xmlns:p14="http://schemas.microsoft.com/office/powerpoint/2010/main" val="7063116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pPr/>
              <a:t>51</a:t>
            </a:fld>
            <a:endParaRPr lang="en-US" dirty="0"/>
          </a:p>
        </p:txBody>
      </p:sp>
    </p:spTree>
    <p:extLst>
      <p:ext uri="{BB962C8B-B14F-4D97-AF65-F5344CB8AC3E}">
        <p14:creationId xmlns:p14="http://schemas.microsoft.com/office/powerpoint/2010/main" val="2978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prstGeom prst="rect">
            <a:avLst/>
          </a:prstGeom>
        </p:spPr>
        <p:txBody>
          <a:bodyPr/>
          <a:lstStyle/>
          <a:p>
            <a:endParaRPr/>
          </a:p>
        </p:txBody>
      </p:sp>
      <p:sp>
        <p:nvSpPr>
          <p:cNvPr id="57" name="Shape 57"/>
          <p:cNvSpPr>
            <a:spLocks noGrp="1"/>
          </p:cNvSpPr>
          <p:nvPr>
            <p:ph type="body" sz="quarter" idx="1"/>
          </p:nvPr>
        </p:nvSpPr>
        <p:spPr>
          <a:prstGeom prst="rect">
            <a:avLst/>
          </a:prstGeom>
        </p:spPr>
        <p:txBody>
          <a:bodyPr/>
          <a:lstStyle>
            <a:lvl1pPr>
              <a:defRPr sz="1200"/>
            </a:lvl1pPr>
          </a:lstStyle>
          <a:p>
            <a:r>
              <a:rPr lang="en-US" dirty="0"/>
              <a:t>Not </a:t>
            </a:r>
            <a:r>
              <a:rPr lang="en-US" baseline="0" dirty="0"/>
              <a:t>just use.  </a:t>
            </a:r>
            <a:r>
              <a:rPr dirty="0"/>
              <a:t>Not having a drink or a cigarette or smoking </a:t>
            </a:r>
            <a:r>
              <a:rPr lang="en-US" dirty="0"/>
              <a:t>marijuana</a:t>
            </a:r>
            <a:r>
              <a:rPr lang="en-US" baseline="0" dirty="0"/>
              <a:t> or even smoking heroin, even 5 times.</a:t>
            </a:r>
            <a:endParaRPr dirty="0"/>
          </a:p>
        </p:txBody>
      </p:sp>
    </p:spTree>
    <p:extLst>
      <p:ext uri="{BB962C8B-B14F-4D97-AF65-F5344CB8AC3E}">
        <p14:creationId xmlns:p14="http://schemas.microsoft.com/office/powerpoint/2010/main" val="270686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prstGeom prst="rect">
            <a:avLst/>
          </a:prstGeom>
        </p:spPr>
        <p:txBody>
          <a:bodyPr/>
          <a:lstStyle/>
          <a:p>
            <a:endParaRPr/>
          </a:p>
        </p:txBody>
      </p:sp>
      <p:sp>
        <p:nvSpPr>
          <p:cNvPr id="57" name="Shape 57"/>
          <p:cNvSpPr>
            <a:spLocks noGrp="1"/>
          </p:cNvSpPr>
          <p:nvPr>
            <p:ph type="body" sz="quarter" idx="1"/>
          </p:nvPr>
        </p:nvSpPr>
        <p:spPr>
          <a:prstGeom prst="rect">
            <a:avLst/>
          </a:prstGeom>
        </p:spPr>
        <p:txBody>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disordered</a:t>
            </a:r>
            <a:r>
              <a:rPr lang="en-US" baseline="0" dirty="0"/>
              <a:t> use.   Or use that is pathological. </a:t>
            </a:r>
            <a:r>
              <a:rPr lang="en-US" dirty="0"/>
              <a:t>. I imagine that some among you might say that using heroin once, certainly more than once pathological.  Ok.  But ultimately</a:t>
            </a:r>
            <a:r>
              <a:rPr lang="en-US" baseline="0" dirty="0"/>
              <a:t> that is</a:t>
            </a:r>
            <a:r>
              <a:rPr lang="en-US" dirty="0"/>
              <a:t> an opinion, not a diagnosis.  In medicine, we diagnose SUDS w</a:t>
            </a:r>
          </a:p>
          <a:p>
            <a:endParaRPr dirty="0"/>
          </a:p>
        </p:txBody>
      </p:sp>
    </p:spTree>
    <p:extLst>
      <p:ext uri="{BB962C8B-B14F-4D97-AF65-F5344CB8AC3E}">
        <p14:creationId xmlns:p14="http://schemas.microsoft.com/office/powerpoint/2010/main" val="32549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noRot="1" noChangeAspect="1"/>
          </p:cNvSpPr>
          <p:nvPr>
            <p:ph type="sldImg"/>
          </p:nvPr>
        </p:nvSpPr>
        <p:spPr>
          <a:prstGeom prst="rect">
            <a:avLst/>
          </a:prstGeom>
        </p:spPr>
        <p:txBody>
          <a:bodyPr/>
          <a:lstStyle/>
          <a:p>
            <a:endParaRPr/>
          </a:p>
        </p:txBody>
      </p:sp>
      <p:sp>
        <p:nvSpPr>
          <p:cNvPr id="82" name="Shape 82"/>
          <p:cNvSpPr>
            <a:spLocks noGrp="1"/>
          </p:cNvSpPr>
          <p:nvPr>
            <p:ph type="body" sz="quarter" idx="1"/>
          </p:nvPr>
        </p:nvSpPr>
        <p:spPr>
          <a:prstGeom prst="rect">
            <a:avLst/>
          </a:prstGeom>
        </p:spPr>
        <p:txBody>
          <a:bodyPr/>
          <a:lstStyle/>
          <a:p>
            <a:pPr>
              <a:defRPr sz="1200"/>
            </a:pPr>
            <a:r>
              <a:t>The DSM V. </a:t>
            </a:r>
            <a:r>
              <a:rPr u="sng">
                <a:solidFill>
                  <a:srgbClr val="0000FF"/>
                </a:solidFill>
                <a:uFill>
                  <a:solidFill>
                    <a:srgbClr val="0000FF"/>
                  </a:solidFill>
                </a:uFill>
                <a:hlinkClick r:id="rId3"/>
              </a:rPr>
              <a:t>American Psychiatric Association</a:t>
            </a:r>
            <a:r>
              <a:t>'s (APA) classification and diagnostic tool and it provides a standardized way to understand substance disorders and mental illness</a:t>
            </a:r>
          </a:p>
        </p:txBody>
      </p:sp>
    </p:spTree>
    <p:extLst>
      <p:ext uri="{BB962C8B-B14F-4D97-AF65-F5344CB8AC3E}">
        <p14:creationId xmlns:p14="http://schemas.microsoft.com/office/powerpoint/2010/main" val="2752966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noRot="1" noChangeAspect="1"/>
          </p:cNvSpPr>
          <p:nvPr>
            <p:ph type="sldImg"/>
          </p:nvPr>
        </p:nvSpPr>
        <p:spPr>
          <a:prstGeom prst="rect">
            <a:avLst/>
          </a:prstGeom>
        </p:spPr>
        <p:txBody>
          <a:bodyPr/>
          <a:lstStyle/>
          <a:p>
            <a:endParaRPr/>
          </a:p>
        </p:txBody>
      </p:sp>
      <p:sp>
        <p:nvSpPr>
          <p:cNvPr id="87" name="Shape 87"/>
          <p:cNvSpPr>
            <a:spLocks noGrp="1"/>
          </p:cNvSpPr>
          <p:nvPr>
            <p:ph type="body" sz="quarter" idx="1"/>
          </p:nvPr>
        </p:nvSpPr>
        <p:spPr>
          <a:prstGeom prst="rect">
            <a:avLst/>
          </a:prstGeom>
        </p:spPr>
        <p:txBody>
          <a:bodyPr/>
          <a:lstStyle>
            <a:lvl1pPr>
              <a:defRPr sz="1200"/>
            </a:lvl1pPr>
          </a:lstStyle>
          <a:p>
            <a:r>
              <a:t>According to the DSM V there are 11 critieria that determine whether use is disordered</a:t>
            </a:r>
          </a:p>
        </p:txBody>
      </p:sp>
    </p:spTree>
    <p:extLst>
      <p:ext uri="{BB962C8B-B14F-4D97-AF65-F5344CB8AC3E}">
        <p14:creationId xmlns:p14="http://schemas.microsoft.com/office/powerpoint/2010/main" val="2960971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lvl1pPr>
              <a:defRPr sz="1200"/>
            </a:lvl1pPr>
          </a:lstStyle>
          <a:p>
            <a:r>
              <a:t>First couple themes are craving and compulsion</a:t>
            </a:r>
          </a:p>
        </p:txBody>
      </p:sp>
    </p:spTree>
    <p:extLst>
      <p:ext uri="{BB962C8B-B14F-4D97-AF65-F5344CB8AC3E}">
        <p14:creationId xmlns:p14="http://schemas.microsoft.com/office/powerpoint/2010/main" val="408052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3E78F8-5759-094C-B4F5-8322E507F26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41A66D66-AC9F-9E47-A9EC-AFB8FCDC191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807E4C53-E63C-954D-B511-CB3CE6CFCE3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xmlns="" id="{6090C019-BB31-5544-91EE-751ED4BDBD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BF2BB0E-66BE-AD4C-92FF-F7CA0E471FE2}"/>
              </a:ext>
            </a:extLst>
          </p:cNvPr>
          <p:cNvSpPr>
            <a:spLocks noGrp="1"/>
          </p:cNvSpPr>
          <p:nvPr>
            <p:ph type="sldNum" sz="quarter" idx="12"/>
          </p:nvPr>
        </p:nvSpPr>
        <p:spPr/>
        <p:txBody>
          <a:bodyPr/>
          <a:lstStyle/>
          <a:p>
            <a:fld id="{EAA76424-AF71-43C5-AA87-9D2C5CC535ED}" type="slidenum">
              <a:rPr lang="en-US" smtClean="0"/>
              <a:pPr/>
              <a:t>‹#›</a:t>
            </a:fld>
            <a:endParaRPr lang="en-US" dirty="0"/>
          </a:p>
        </p:txBody>
      </p:sp>
    </p:spTree>
    <p:extLst>
      <p:ext uri="{BB962C8B-B14F-4D97-AF65-F5344CB8AC3E}">
        <p14:creationId xmlns:p14="http://schemas.microsoft.com/office/powerpoint/2010/main" val="4234761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C1133C-1A58-1942-8A37-2F1AA5CE0C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32E426E-0A97-B441-97FD-2B4C0382DB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B76DD96-FFE3-DA4F-8F71-C64DF3A520F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xmlns="" id="{4625A154-FB94-114F-A705-2C67662DBC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32DFED2-4FA0-4347-934A-5AD1EFA057A0}"/>
              </a:ext>
            </a:extLst>
          </p:cNvPr>
          <p:cNvSpPr>
            <a:spLocks noGrp="1"/>
          </p:cNvSpPr>
          <p:nvPr>
            <p:ph type="sldNum" sz="quarter" idx="12"/>
          </p:nvPr>
        </p:nvSpPr>
        <p:spPr/>
        <p:txBody>
          <a:bodyPr/>
          <a:lstStyle/>
          <a:p>
            <a:fld id="{482581EE-CB60-4CC9-BEC1-B25C01A38001}" type="slidenum">
              <a:rPr lang="en-US" smtClean="0"/>
              <a:pPr/>
              <a:t>‹#›</a:t>
            </a:fld>
            <a:endParaRPr lang="en-US" dirty="0"/>
          </a:p>
        </p:txBody>
      </p:sp>
    </p:spTree>
    <p:extLst>
      <p:ext uri="{BB962C8B-B14F-4D97-AF65-F5344CB8AC3E}">
        <p14:creationId xmlns:p14="http://schemas.microsoft.com/office/powerpoint/2010/main" val="2616362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41C5976-3F42-EE44-B1A9-A9AC83F23D6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870141A-3C11-2A4E-857B-584B3C2A37ED}"/>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A42DF32-2A29-B84B-870F-F3E483D4C47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xmlns="" id="{E55CE14A-E039-4A48-9466-E23F8F127F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1D6680C-ACD7-7B4E-B2E1-4B203A938CB2}"/>
              </a:ext>
            </a:extLst>
          </p:cNvPr>
          <p:cNvSpPr>
            <a:spLocks noGrp="1"/>
          </p:cNvSpPr>
          <p:nvPr>
            <p:ph type="sldNum" sz="quarter" idx="12"/>
          </p:nvPr>
        </p:nvSpPr>
        <p:spPr/>
        <p:txBody>
          <a:bodyPr/>
          <a:lstStyle/>
          <a:p>
            <a:fld id="{4C7587AC-FFF2-4B4A-B618-14980DFA2231}" type="slidenum">
              <a:rPr lang="en-US" smtClean="0"/>
              <a:pPr/>
              <a:t>‹#›</a:t>
            </a:fld>
            <a:endParaRPr lang="en-US" dirty="0"/>
          </a:p>
        </p:txBody>
      </p:sp>
    </p:spTree>
    <p:extLst>
      <p:ext uri="{BB962C8B-B14F-4D97-AF65-F5344CB8AC3E}">
        <p14:creationId xmlns:p14="http://schemas.microsoft.com/office/powerpoint/2010/main" val="4208954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481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693735"/>
            <a:ext cx="7534430" cy="1143000"/>
          </a:xfrm>
          <a:prstGeom prst="rect">
            <a:avLst/>
          </a:prstGeom>
        </p:spPr>
        <p:txBody>
          <a:bodyPr vert="horz" lIns="91440" tIns="45720" rIns="91440" bIns="45720" rtlCol="0" anchor="ctr">
            <a:normAutofit/>
          </a:bodyPr>
          <a:lstStyle>
            <a:lvl1pPr algn="l">
              <a:defRPr b="1">
                <a:solidFill>
                  <a:schemeClr val="tx1"/>
                </a:solidFill>
              </a:defRPr>
            </a:lvl1pPr>
          </a:lstStyle>
          <a:p>
            <a:r>
              <a:rPr lang="en-US" dirty="0"/>
              <a:t>Click to edit master title style</a:t>
            </a:r>
          </a:p>
        </p:txBody>
      </p:sp>
      <p:sp>
        <p:nvSpPr>
          <p:cNvPr id="6" name="Text Placeholder 5"/>
          <p:cNvSpPr>
            <a:spLocks noGrp="1"/>
          </p:cNvSpPr>
          <p:nvPr>
            <p:ph type="body" sz="quarter" idx="10"/>
          </p:nvPr>
        </p:nvSpPr>
        <p:spPr>
          <a:xfrm>
            <a:off x="811213" y="1917626"/>
            <a:ext cx="7534275" cy="2938995"/>
          </a:xfrm>
        </p:spPr>
        <p:txBody>
          <a:bodyPr/>
          <a:lstStyle>
            <a:lvl1pPr>
              <a:lnSpc>
                <a:spcPct val="130000"/>
              </a:lnSpc>
              <a:buClr>
                <a:schemeClr val="accent6"/>
              </a:buClr>
              <a:defRPr>
                <a:solidFill>
                  <a:schemeClr val="tx1"/>
                </a:solidFill>
                <a:latin typeface="Noto Serif"/>
                <a:cs typeface="Noto Serif"/>
              </a:defRPr>
            </a:lvl1pPr>
            <a:lvl2pPr>
              <a:lnSpc>
                <a:spcPct val="130000"/>
              </a:lnSpc>
              <a:buClr>
                <a:schemeClr val="accent6"/>
              </a:buClr>
              <a:defRPr>
                <a:solidFill>
                  <a:schemeClr val="tx1"/>
                </a:solidFill>
                <a:latin typeface="Noto Serif"/>
                <a:cs typeface="Noto Serif"/>
              </a:defRPr>
            </a:lvl2pPr>
            <a:lvl3pPr>
              <a:lnSpc>
                <a:spcPct val="130000"/>
              </a:lnSpc>
              <a:buClr>
                <a:schemeClr val="accent6"/>
              </a:buClr>
              <a:defRPr>
                <a:solidFill>
                  <a:schemeClr val="tx1"/>
                </a:solidFill>
                <a:latin typeface="Noto Serif"/>
                <a:cs typeface="Noto Serif"/>
              </a:defRPr>
            </a:lvl3pPr>
            <a:lvl4pPr>
              <a:lnSpc>
                <a:spcPct val="130000"/>
              </a:lnSpc>
              <a:buClr>
                <a:schemeClr val="accent6"/>
              </a:buClr>
              <a:defRPr>
                <a:solidFill>
                  <a:schemeClr val="tx1"/>
                </a:solidFill>
                <a:latin typeface="Noto Serif"/>
                <a:cs typeface="Noto Serif"/>
              </a:defRPr>
            </a:lvl4pPr>
            <a:lvl5pPr>
              <a:lnSpc>
                <a:spcPct val="130000"/>
              </a:lnSpc>
              <a:buClr>
                <a:schemeClr val="accent6"/>
              </a:buClr>
              <a:defRPr>
                <a:solidFill>
                  <a:schemeClr val="tx1"/>
                </a:solidFill>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739024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r>
              <a:t>Title Text</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5388734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2"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6659371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83A4B6-72BC-40DC-A8FD-53ED2695DFD8}"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822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83A4B6-72BC-40DC-A8FD-53ED2695DFD8}"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536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83A4B6-72BC-40DC-A8FD-53ED2695DFD8}"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052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83A4B6-72BC-40DC-A8FD-53ED2695DFD8}" type="datetimeFigureOut">
              <a:rPr lang="en-US" smtClean="0">
                <a:solidFill>
                  <a:prstClr val="black">
                    <a:tint val="75000"/>
                  </a:prstClr>
                </a:solidFill>
              </a:rPr>
              <a:pPr/>
              <a:t>12/10/2018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6196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B8749C-88D7-5A49-9C67-13CAFB0CF2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AD1A838-EF0F-E445-9AAF-FCCD5A134A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BFFDE68-E3D0-C448-B6A5-2917BD4AE31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xmlns="" id="{A0FBF787-FA43-2540-B32D-1707D97ACA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EC4335B-485C-004F-9A34-11F659576678}"/>
              </a:ext>
            </a:extLst>
          </p:cNvPr>
          <p:cNvSpPr>
            <a:spLocks noGrp="1"/>
          </p:cNvSpPr>
          <p:nvPr>
            <p:ph type="sldNum" sz="quarter" idx="12"/>
          </p:nvPr>
        </p:nvSpPr>
        <p:spPr/>
        <p:txBody>
          <a:bodyPr/>
          <a:lstStyle/>
          <a:p>
            <a:fld id="{4390C1CF-5636-470A-BB95-E0FF03E5F085}" type="slidenum">
              <a:rPr lang="en-US" smtClean="0"/>
              <a:pPr/>
              <a:t>‹#›</a:t>
            </a:fld>
            <a:endParaRPr lang="en-US" dirty="0"/>
          </a:p>
        </p:txBody>
      </p:sp>
    </p:spTree>
    <p:extLst>
      <p:ext uri="{BB962C8B-B14F-4D97-AF65-F5344CB8AC3E}">
        <p14:creationId xmlns:p14="http://schemas.microsoft.com/office/powerpoint/2010/main" val="2191668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3A4B6-72BC-40DC-A8FD-53ED2695DFD8}" type="datetimeFigureOut">
              <a:rPr lang="en-US" smtClean="0">
                <a:solidFill>
                  <a:prstClr val="black">
                    <a:tint val="75000"/>
                  </a:prstClr>
                </a:solidFill>
              </a:rPr>
              <a:pPr/>
              <a:t>12/10/2018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901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83A4B6-72BC-40DC-A8FD-53ED2695DFD8}" type="datetimeFigureOut">
              <a:rPr lang="en-US" smtClean="0">
                <a:solidFill>
                  <a:prstClr val="black">
                    <a:tint val="75000"/>
                  </a:prstClr>
                </a:solidFill>
              </a:rPr>
              <a:pPr/>
              <a:t>12/10/2018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282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83A4B6-72BC-40DC-A8FD-53ED2695DFD8}" type="datetimeFigureOut">
              <a:rPr lang="en-US" smtClean="0">
                <a:solidFill>
                  <a:prstClr val="black">
                    <a:tint val="75000"/>
                  </a:prstClr>
                </a:solidFill>
              </a:rPr>
              <a:pPr/>
              <a:t>12/10/2018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122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83A4B6-72BC-40DC-A8FD-53ED2695DFD8}" type="datetimeFigureOut">
              <a:rPr lang="en-US" smtClean="0">
                <a:solidFill>
                  <a:prstClr val="black">
                    <a:tint val="75000"/>
                  </a:prstClr>
                </a:solidFill>
              </a:rPr>
              <a:pPr/>
              <a:t>12/10/2018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154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83A4B6-72BC-40DC-A8FD-53ED2695DFD8}" type="datetimeFigureOut">
              <a:rPr lang="en-US" smtClean="0">
                <a:solidFill>
                  <a:prstClr val="black">
                    <a:tint val="75000"/>
                  </a:prstClr>
                </a:solidFill>
              </a:rPr>
              <a:pPr/>
              <a:t>12/10/2018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748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83A4B6-72BC-40DC-A8FD-53ED2695DFD8}"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183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83A4B6-72BC-40DC-A8FD-53ED2695DFD8}"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E5CD6E-C818-4D67-9812-1140E95563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1552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7493FF-BDBC-2C48-91B9-6106AE0100B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0F753542-7498-2D40-85B1-4BBD66AD2AC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A1BB80A-62BF-E04E-AB42-B9AC1E138EF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xmlns="" id="{5BC4FF42-D3C7-564D-A33B-FA51C028A2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88E6847-9150-8349-97DC-CFA415B94678}"/>
              </a:ext>
            </a:extLst>
          </p:cNvPr>
          <p:cNvSpPr>
            <a:spLocks noGrp="1"/>
          </p:cNvSpPr>
          <p:nvPr>
            <p:ph type="sldNum" sz="quarter" idx="12"/>
          </p:nvPr>
        </p:nvSpPr>
        <p:spPr/>
        <p:txBody>
          <a:bodyPr/>
          <a:lstStyle/>
          <a:p>
            <a:fld id="{8D7EE01E-B94B-4D25-8E2B-BE1C34BD6AAE}" type="slidenum">
              <a:rPr lang="en-US" smtClean="0"/>
              <a:pPr/>
              <a:t>‹#›</a:t>
            </a:fld>
            <a:endParaRPr lang="en-US" dirty="0"/>
          </a:p>
        </p:txBody>
      </p:sp>
    </p:spTree>
    <p:extLst>
      <p:ext uri="{BB962C8B-B14F-4D97-AF65-F5344CB8AC3E}">
        <p14:creationId xmlns:p14="http://schemas.microsoft.com/office/powerpoint/2010/main" val="152845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427974-6BA3-C042-B3B5-B6E7C7615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1E58F01-BD9A-0D4C-AC09-028F670E56EA}"/>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7F8CF91-B99D-B548-934D-01B3258FABA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2A9D74A-5923-BD4A-B77D-C8A4515E734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xmlns="" id="{C4DD24B7-73F7-1444-97FD-02870EA823E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CCE68366-EEE8-0446-A10A-8CF62A4582B3}"/>
              </a:ext>
            </a:extLst>
          </p:cNvPr>
          <p:cNvSpPr>
            <a:spLocks noGrp="1"/>
          </p:cNvSpPr>
          <p:nvPr>
            <p:ph type="sldNum" sz="quarter" idx="12"/>
          </p:nvPr>
        </p:nvSpPr>
        <p:spPr/>
        <p:txBody>
          <a:bodyPr/>
          <a:lstStyle/>
          <a:p>
            <a:fld id="{88D51655-A96C-490F-9040-1C5118FEF439}" type="slidenum">
              <a:rPr lang="en-US" smtClean="0"/>
              <a:pPr/>
              <a:t>‹#›</a:t>
            </a:fld>
            <a:endParaRPr lang="en-US" dirty="0"/>
          </a:p>
        </p:txBody>
      </p:sp>
    </p:spTree>
    <p:extLst>
      <p:ext uri="{BB962C8B-B14F-4D97-AF65-F5344CB8AC3E}">
        <p14:creationId xmlns:p14="http://schemas.microsoft.com/office/powerpoint/2010/main" val="2130267941"/>
      </p:ext>
    </p:extLst>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FE3703-291B-CD46-B8A1-A14E8E4A3F0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13184E1-268B-E948-96C1-ED386C69928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535ADA95-C509-F24C-9134-CE6E5833BF68}"/>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A9DEDBC-180E-0C4E-BF1F-7218EBDDE3C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691FC6BA-8162-ED45-8CDE-2C04649EFEAB}"/>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2C8EA61-02F7-8F4B-A2D3-73329A604301}"/>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xmlns="" id="{6D74BD18-859B-364E-91DE-A9BD0A331AB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050252EF-9639-CD4C-AA7A-B4C98A52BA33}"/>
              </a:ext>
            </a:extLst>
          </p:cNvPr>
          <p:cNvSpPr>
            <a:spLocks noGrp="1"/>
          </p:cNvSpPr>
          <p:nvPr>
            <p:ph type="sldNum" sz="quarter" idx="12"/>
          </p:nvPr>
        </p:nvSpPr>
        <p:spPr/>
        <p:txBody>
          <a:bodyPr/>
          <a:lstStyle/>
          <a:p>
            <a:fld id="{3D9EB533-5508-499D-BEBB-CE31D222D793}" type="slidenum">
              <a:rPr lang="en-US" smtClean="0"/>
              <a:pPr/>
              <a:t>‹#›</a:t>
            </a:fld>
            <a:endParaRPr lang="en-US" dirty="0"/>
          </a:p>
        </p:txBody>
      </p:sp>
    </p:spTree>
    <p:extLst>
      <p:ext uri="{BB962C8B-B14F-4D97-AF65-F5344CB8AC3E}">
        <p14:creationId xmlns:p14="http://schemas.microsoft.com/office/powerpoint/2010/main" val="2457234105"/>
      </p:ext>
    </p:extLst>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F79D13-9106-9B45-92CA-860A262F8A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053341A-F918-054C-B6C4-D1FE06DB3916}"/>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xmlns="" id="{19859D0E-B057-494B-B84F-AB316CC2785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40D9920C-E639-6948-917A-6BCF64F7773B}"/>
              </a:ext>
            </a:extLst>
          </p:cNvPr>
          <p:cNvSpPr>
            <a:spLocks noGrp="1"/>
          </p:cNvSpPr>
          <p:nvPr>
            <p:ph type="sldNum" sz="quarter" idx="12"/>
          </p:nvPr>
        </p:nvSpPr>
        <p:spPr/>
        <p:txBody>
          <a:bodyPr/>
          <a:lstStyle/>
          <a:p>
            <a:fld id="{44070FE4-A080-4771-AC46-80620A7B42DD}" type="slidenum">
              <a:rPr lang="en-US" smtClean="0"/>
              <a:pPr/>
              <a:t>‹#›</a:t>
            </a:fld>
            <a:endParaRPr lang="en-US" dirty="0"/>
          </a:p>
        </p:txBody>
      </p:sp>
    </p:spTree>
    <p:extLst>
      <p:ext uri="{BB962C8B-B14F-4D97-AF65-F5344CB8AC3E}">
        <p14:creationId xmlns:p14="http://schemas.microsoft.com/office/powerpoint/2010/main" val="3624106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F16C052-5004-134D-8F44-EB32F05338A2}"/>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xmlns="" id="{C0CB51BC-66DA-2B46-A653-94C05529B84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FACC71DB-FE95-8C4A-9398-D51FDAFAE10B}"/>
              </a:ext>
            </a:extLst>
          </p:cNvPr>
          <p:cNvSpPr>
            <a:spLocks noGrp="1"/>
          </p:cNvSpPr>
          <p:nvPr>
            <p:ph type="sldNum" sz="quarter" idx="12"/>
          </p:nvPr>
        </p:nvSpPr>
        <p:spPr/>
        <p:txBody>
          <a:bodyPr/>
          <a:lstStyle/>
          <a:p>
            <a:fld id="{5F20B8E2-201A-41C9-8F46-D223412F5582}" type="slidenum">
              <a:rPr lang="en-US" smtClean="0"/>
              <a:pPr/>
              <a:t>‹#›</a:t>
            </a:fld>
            <a:endParaRPr lang="en-US" dirty="0"/>
          </a:p>
        </p:txBody>
      </p:sp>
    </p:spTree>
    <p:extLst>
      <p:ext uri="{BB962C8B-B14F-4D97-AF65-F5344CB8AC3E}">
        <p14:creationId xmlns:p14="http://schemas.microsoft.com/office/powerpoint/2010/main" val="2242544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72C6BA-3821-7840-97CE-7C507048C2F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29C57BE1-F4C8-0745-ACBA-A29F4E4006F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1C70812-416B-5448-8E8A-6918ADF924B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97B793EE-0743-984D-B853-F6E62F67ACD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xmlns="" id="{BA10E545-02D2-9548-BA8E-79944FADEF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39E6D2D-83F3-6F42-AD96-993A2860A9B5}"/>
              </a:ext>
            </a:extLst>
          </p:cNvPr>
          <p:cNvSpPr>
            <a:spLocks noGrp="1"/>
          </p:cNvSpPr>
          <p:nvPr>
            <p:ph type="sldNum" sz="quarter" idx="12"/>
          </p:nvPr>
        </p:nvSpPr>
        <p:spPr/>
        <p:txBody>
          <a:bodyPr/>
          <a:lstStyle/>
          <a:p>
            <a:fld id="{268560BE-2D2E-44C1-809E-8F8B2E8D39D9}" type="slidenum">
              <a:rPr lang="en-US" smtClean="0"/>
              <a:pPr/>
              <a:t>‹#›</a:t>
            </a:fld>
            <a:endParaRPr lang="en-US" dirty="0"/>
          </a:p>
        </p:txBody>
      </p:sp>
    </p:spTree>
    <p:extLst>
      <p:ext uri="{BB962C8B-B14F-4D97-AF65-F5344CB8AC3E}">
        <p14:creationId xmlns:p14="http://schemas.microsoft.com/office/powerpoint/2010/main" val="3764865536"/>
      </p:ext>
    </p:extLst>
  </p:cSld>
  <p:clrMapOvr>
    <a:masterClrMapping/>
  </p:clrMapOvr>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DBF23E-520E-9E44-858D-6AE23D7B72E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24F5CFEB-C3D4-7041-AF02-689FD1ABDC7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1A76F51E-6942-5847-BEF2-D637ABAC843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C69E466E-0909-0D47-BB92-BAC60559EA8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xmlns="" id="{E42BCD7E-1091-5C49-BFFA-82D37A6E18B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CA57FFB1-DF69-BD4F-87D1-E8B051175A17}"/>
              </a:ext>
            </a:extLst>
          </p:cNvPr>
          <p:cNvSpPr>
            <a:spLocks noGrp="1"/>
          </p:cNvSpPr>
          <p:nvPr>
            <p:ph type="sldNum" sz="quarter" idx="12"/>
          </p:nvPr>
        </p:nvSpPr>
        <p:spPr/>
        <p:txBody>
          <a:bodyPr/>
          <a:lstStyle/>
          <a:p>
            <a:fld id="{F128470A-46F9-4AD4-B41E-E0914CE73377}" type="slidenum">
              <a:rPr lang="en-US" smtClean="0"/>
              <a:pPr/>
              <a:t>‹#›</a:t>
            </a:fld>
            <a:endParaRPr lang="en-US" dirty="0"/>
          </a:p>
        </p:txBody>
      </p:sp>
    </p:spTree>
    <p:extLst>
      <p:ext uri="{BB962C8B-B14F-4D97-AF65-F5344CB8AC3E}">
        <p14:creationId xmlns:p14="http://schemas.microsoft.com/office/powerpoint/2010/main" val="164795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2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0EE13D1-4B33-8941-A5C0-F3F1FE13F54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85FFC3B-70D8-724C-824A-4F63AEC389A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010DA8-FF90-3646-920E-7E93ECA4E82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xmlns="" id="{6989C597-9194-D745-9D0F-1D29F9D6996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FE4E1745-0A57-7844-97D0-52667DCA769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EDDF5F-6F6F-43BB-A3E1-CA4A69692B7D}" type="slidenum">
              <a:rPr lang="en-US" smtClean="0"/>
              <a:pPr/>
              <a:t>‹#›</a:t>
            </a:fld>
            <a:endParaRPr lang="en-US" dirty="0"/>
          </a:p>
        </p:txBody>
      </p:sp>
    </p:spTree>
    <p:extLst>
      <p:ext uri="{BB962C8B-B14F-4D97-AF65-F5344CB8AC3E}">
        <p14:creationId xmlns:p14="http://schemas.microsoft.com/office/powerpoint/2010/main" val="1264197589"/>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 id="2147484286" r:id="rId12"/>
    <p:sldLayoutId id="2147484287" r:id="rId13"/>
    <p:sldLayoutId id="2147484288" r:id="rId14"/>
    <p:sldLayoutId id="2147484289"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5383A4B6-72BC-40DC-A8FD-53ED2695DFD8}" type="datetimeFigureOut">
              <a:rPr lang="en-US" smtClean="0">
                <a:solidFill>
                  <a:prstClr val="black">
                    <a:tint val="75000"/>
                  </a:prstClr>
                </a:solidFill>
                <a:latin typeface="Calibri"/>
              </a:rPr>
              <a:pPr fontAlgn="auto">
                <a:spcBef>
                  <a:spcPts val="0"/>
                </a:spcBef>
                <a:spcAft>
                  <a:spcPts val="0"/>
                </a:spcAft>
              </a:pPr>
              <a:t>12/10/2018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1AE5CD6E-C818-4D67-9812-1140E955638E}"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29677219"/>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mailto:mdaugherty@cardeaservices.org" TargetMode="Externa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9.tif"/><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hyperlink" Target="http://dx.doi.org/10.15585/mmwr.rr6501e1" TargetMode="External"/><Relationship Id="rId2" Type="http://schemas.openxmlformats.org/officeDocument/2006/relationships/hyperlink" Target="http://www.brucekalexander.com/articles-speeches/rat-park/148-addition-the-view-from-rat-park" TargetMode="Externa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hyperlink" Target="https://doi.org/10.1136/bmj.f174"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3050" y="1371600"/>
            <a:ext cx="5829300" cy="514350"/>
          </a:xfrm>
        </p:spPr>
        <p:txBody>
          <a:bodyPr>
            <a:noAutofit/>
          </a:bodyPr>
          <a:lstStyle/>
          <a:p>
            <a:r>
              <a:rPr lang="en-US" sz="3000" dirty="0"/>
              <a:t>DISCLOSURES</a:t>
            </a:r>
          </a:p>
        </p:txBody>
      </p:sp>
      <p:sp>
        <p:nvSpPr>
          <p:cNvPr id="3" name="Subtitle 2"/>
          <p:cNvSpPr>
            <a:spLocks noGrp="1"/>
          </p:cNvSpPr>
          <p:nvPr>
            <p:ph type="subTitle" idx="1"/>
          </p:nvPr>
        </p:nvSpPr>
        <p:spPr>
          <a:xfrm>
            <a:off x="419100" y="2057400"/>
            <a:ext cx="7867650" cy="3200400"/>
          </a:xfrm>
        </p:spPr>
        <p:txBody>
          <a:bodyPr vert="horz" lIns="68580" tIns="34290" rIns="68580" bIns="34290" rtlCol="0" anchor="t">
            <a:normAutofit/>
          </a:bodyPr>
          <a:lstStyle/>
          <a:p>
            <a:r>
              <a:rPr lang="en-US" b="1" dirty="0">
                <a:solidFill>
                  <a:schemeClr val="tx1"/>
                </a:solidFill>
              </a:rPr>
              <a:t>This activity is </a:t>
            </a:r>
            <a:r>
              <a:rPr lang="en-US" b="1" dirty="0" smtClean="0">
                <a:solidFill>
                  <a:schemeClr val="tx1"/>
                </a:solidFill>
              </a:rPr>
              <a:t>jointly</a:t>
            </a:r>
            <a:r>
              <a:rPr lang="en-US" b="1" dirty="0">
                <a:solidFill>
                  <a:schemeClr val="tx1"/>
                </a:solidFill>
              </a:rPr>
              <a:t> </a:t>
            </a:r>
            <a:r>
              <a:rPr lang="en-US" b="1" dirty="0" smtClean="0">
                <a:solidFill>
                  <a:schemeClr val="tx1"/>
                </a:solidFill>
              </a:rPr>
              <a:t>provided </a:t>
            </a:r>
            <a:r>
              <a:rPr lang="en-US" b="1" dirty="0">
                <a:solidFill>
                  <a:schemeClr val="tx1"/>
                </a:solidFill>
              </a:rPr>
              <a:t>by Northwest Portland Area Indian Health Board and Cardea</a:t>
            </a:r>
          </a:p>
          <a:p>
            <a:pPr lvl="0" algn="l"/>
            <a:endParaRPr lang="en-US" sz="900" dirty="0">
              <a:solidFill>
                <a:prstClr val="black"/>
              </a:solidFill>
            </a:endParaRPr>
          </a:p>
          <a:p>
            <a:pPr lvl="0" algn="l"/>
            <a:r>
              <a:rPr lang="en-US" sz="900" dirty="0">
                <a:solidFill>
                  <a:prstClr val="black"/>
                </a:solidFill>
              </a:rPr>
              <a:t>Cardea Services is approved as a provider of continuing nursing education by Montana Nurses Association, an accredited approver with distinction by the American Nurses Credentialing Center’s Commission on Accreditation.</a:t>
            </a:r>
          </a:p>
          <a:p>
            <a:pPr lvl="0" algn="l"/>
            <a:endParaRPr lang="en-US" sz="900" dirty="0">
              <a:solidFill>
                <a:prstClr val="black"/>
              </a:solidFill>
            </a:endParaRPr>
          </a:p>
          <a:p>
            <a:pPr lvl="0" algn="l"/>
            <a:endParaRPr lang="en-US" sz="900" dirty="0">
              <a:solidFill>
                <a:prstClr val="black"/>
              </a:solidFill>
            </a:endParaRPr>
          </a:p>
          <a:p>
            <a:pPr lvl="0" algn="l"/>
            <a:r>
              <a:rPr lang="en-US" sz="900" dirty="0">
                <a:solidFill>
                  <a:prstClr val="black"/>
                </a:solidFill>
              </a:rPr>
              <a:t>This activity has been planned and implemented in accordance with the accreditation requirements and policies of the Institute for Medical Quality/California Medical Association (IMQ/CMA) through the joint </a:t>
            </a:r>
            <a:r>
              <a:rPr lang="en-US" sz="900" dirty="0" err="1">
                <a:solidFill>
                  <a:prstClr val="black"/>
                </a:solidFill>
              </a:rPr>
              <a:t>providership</a:t>
            </a:r>
            <a:r>
              <a:rPr lang="en-US" sz="900" dirty="0">
                <a:solidFill>
                  <a:prstClr val="black"/>
                </a:solidFill>
              </a:rPr>
              <a:t> of Cardea and Northwest Portland Area Indian Health Board. Cardea is accredited by the IMQ/CMA to provide continuing medical education for physicians.</a:t>
            </a:r>
          </a:p>
          <a:p>
            <a:pPr lvl="0" algn="l"/>
            <a:r>
              <a:rPr lang="en-US" sz="900" dirty="0">
                <a:solidFill>
                  <a:prstClr val="black"/>
                </a:solidFill>
              </a:rPr>
              <a:t>Cardea designates this live training for a maximum of 8.25 </a:t>
            </a:r>
            <a:r>
              <a:rPr lang="en-US" sz="900" i="1" dirty="0">
                <a:solidFill>
                  <a:prstClr val="black"/>
                </a:solidFill>
              </a:rPr>
              <a:t>AMA PRA Category 1 Credit(s)</a:t>
            </a:r>
            <a:r>
              <a:rPr lang="en-US" sz="900" i="1" baseline="30000" dirty="0">
                <a:solidFill>
                  <a:prstClr val="black"/>
                </a:solidFill>
              </a:rPr>
              <a:t>TM</a:t>
            </a:r>
            <a:r>
              <a:rPr lang="en-US" sz="900" dirty="0">
                <a:solidFill>
                  <a:prstClr val="black"/>
                </a:solidFill>
              </a:rPr>
              <a:t>. Physicians should claim credit commensurate with the extent of their participation in the activity.  </a:t>
            </a:r>
          </a:p>
          <a:p>
            <a:pPr algn="l"/>
            <a:endParaRPr lang="en-US" sz="1500" b="1" u="sng" dirty="0">
              <a:solidFill>
                <a:schemeClr val="tx1"/>
              </a:solidFill>
            </a:endParaRPr>
          </a:p>
          <a:p>
            <a:pPr algn="l">
              <a:spcBef>
                <a:spcPts val="0"/>
              </a:spcBef>
            </a:pPr>
            <a:endParaRPr lang="en-US" sz="15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ts val="0"/>
              </a:spcBef>
            </a:pPr>
            <a:endParaRPr lang="en-US" sz="15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ts val="0"/>
              </a:spcBef>
            </a:pPr>
            <a:endParaRPr lang="en-US" sz="195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ts val="0"/>
              </a:spcBef>
            </a:pPr>
            <a:endParaRPr lang="en-US" sz="1950" dirty="0">
              <a:latin typeface="Times New Roman" panose="02020603050405020304" pitchFamily="18" charset="0"/>
              <a:ea typeface="Times New Roman" panose="02020603050405020304" pitchFamily="18" charset="0"/>
            </a:endParaRPr>
          </a:p>
          <a:p>
            <a:pPr>
              <a:spcBef>
                <a:spcPts val="0"/>
              </a:spcBef>
            </a:pPr>
            <a:endParaRPr lang="en-US" sz="1950" b="1" u="sng" dirty="0">
              <a:solidFill>
                <a:schemeClr val="tx1"/>
              </a:solidFill>
            </a:endParaRPr>
          </a:p>
          <a:p>
            <a:pPr algn="l"/>
            <a:endParaRPr lang="en-US" sz="1800" b="1" u="sng" dirty="0">
              <a:solidFill>
                <a:schemeClr val="tx1"/>
              </a:solidFill>
            </a:endParaRPr>
          </a:p>
          <a:p>
            <a:pPr algn="l"/>
            <a:endParaRPr lang="en-US" sz="1800" dirty="0"/>
          </a:p>
          <a:p>
            <a:endParaRPr lang="en-US" sz="1800" b="1" dirty="0"/>
          </a:p>
          <a:p>
            <a:pPr algn="l" defTabSz="684610"/>
            <a:endParaRPr lang="en-US" sz="1800" b="1" i="1" dirty="0"/>
          </a:p>
        </p:txBody>
      </p:sp>
      <p:pic>
        <p:nvPicPr>
          <p:cNvPr id="4" name="Picture 3" descr="\\CSSERVER\graphic support\Cardea Graphics\Logos\General Use Logos\Services (formerly CHT)\Cardea_Logo_Services_Screen.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62581" y="5118573"/>
            <a:ext cx="3181304" cy="621355"/>
          </a:xfrm>
          <a:prstGeom prst="rect">
            <a:avLst/>
          </a:prstGeom>
          <a:noFill/>
          <a:ln>
            <a:noFill/>
          </a:ln>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92631" y="5068322"/>
            <a:ext cx="2965070" cy="671606"/>
          </a:xfrm>
          <a:prstGeom prst="rect">
            <a:avLst/>
          </a:prstGeom>
        </p:spPr>
      </p:pic>
    </p:spTree>
    <p:extLst>
      <p:ext uri="{BB962C8B-B14F-4D97-AF65-F5344CB8AC3E}">
        <p14:creationId xmlns:p14="http://schemas.microsoft.com/office/powerpoint/2010/main" val="580385269"/>
      </p:ext>
    </p:extLst>
  </p:cSld>
  <p:clrMapOvr>
    <a:masterClrMapping/>
  </p:clrMapOvr>
  <p:transition advTm="15163"/>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p:nvPr/>
        </p:nvSpPr>
        <p:spPr>
          <a:xfrm>
            <a:off x="2680280" y="1774544"/>
            <a:ext cx="6155198" cy="1460348"/>
          </a:xfrm>
          <a:prstGeom prst="rect">
            <a:avLst/>
          </a:prstGeom>
          <a:ln w="25400">
            <a:miter lim="400000"/>
          </a:ln>
          <a:extLst>
            <a:ext uri="{C572A759-6A51-4108-AA02-DFA0A04FC94B}">
              <ma14:wrappingTextBoxFlag xmlns:ma14="http://schemas.microsoft.com/office/mac/drawingml/2011/main" xmlns="" val="1"/>
            </a:ext>
          </a:extLst>
        </p:spPr>
        <p:txBody>
          <a:bodyPr tIns="34290" bIns="34290" anchor="b">
            <a:normAutofit/>
          </a:bodyPr>
          <a:lstStyle/>
          <a:p>
            <a:pPr algn="l">
              <a:defRPr sz="8000" b="1" i="1">
                <a:solidFill>
                  <a:srgbClr val="48434A"/>
                </a:solidFill>
                <a:latin typeface="+mj-lt"/>
                <a:ea typeface="+mj-ea"/>
                <a:cs typeface="+mj-cs"/>
                <a:sym typeface="Helvetica"/>
              </a:defRPr>
            </a:pPr>
            <a:r>
              <a:rPr sz="3000" dirty="0">
                <a:cs typeface="Times New Roman" panose="02020603050405020304" pitchFamily="18" charset="0"/>
              </a:rPr>
              <a:t>DSM V: Substance Use Disorder</a:t>
            </a:r>
          </a:p>
          <a:p>
            <a:pPr algn="l">
              <a:defRPr sz="6000">
                <a:solidFill>
                  <a:srgbClr val="48434A"/>
                </a:solidFill>
                <a:latin typeface="+mj-lt"/>
                <a:ea typeface="+mj-ea"/>
                <a:cs typeface="+mj-cs"/>
                <a:sym typeface="Helvetica"/>
              </a:defRPr>
            </a:pPr>
            <a:r>
              <a:rPr sz="2250" dirty="0">
                <a:cs typeface="Times New Roman" panose="02020603050405020304" pitchFamily="18" charset="0"/>
              </a:rPr>
              <a:t>11 criteria</a:t>
            </a:r>
          </a:p>
        </p:txBody>
      </p:sp>
      <p:pic>
        <p:nvPicPr>
          <p:cNvPr id="85" name="image3.tif" descr="Picture 1"/>
          <p:cNvPicPr>
            <a:picLocks noChangeAspect="1"/>
          </p:cNvPicPr>
          <p:nvPr/>
        </p:nvPicPr>
        <p:blipFill>
          <a:blip r:embed="rId3" cstate="email">
            <a:extLst>
              <a:ext uri="{28A0092B-C50C-407E-A947-70E740481C1C}">
                <a14:useLocalDpi xmlns:a14="http://schemas.microsoft.com/office/drawing/2010/main"/>
              </a:ext>
            </a:extLst>
          </a:blip>
          <a:srcRect l="2908" r="2433"/>
          <a:stretch>
            <a:fillRect/>
          </a:stretch>
        </p:blipFill>
        <p:spPr>
          <a:xfrm>
            <a:off x="905130" y="2400076"/>
            <a:ext cx="1396598" cy="2057822"/>
          </a:xfrm>
          <a:prstGeom prst="rect">
            <a:avLst/>
          </a:prstGeom>
          <a:ln w="12700">
            <a:miter lim="400000"/>
          </a:ln>
        </p:spPr>
      </p:pic>
    </p:spTree>
    <p:extLst>
      <p:ext uri="{BB962C8B-B14F-4D97-AF65-F5344CB8AC3E}">
        <p14:creationId xmlns:p14="http://schemas.microsoft.com/office/powerpoint/2010/main" val="333769705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p:nvPr/>
        </p:nvSpPr>
        <p:spPr>
          <a:xfrm>
            <a:off x="2680280" y="1774544"/>
            <a:ext cx="6155198" cy="1460348"/>
          </a:xfrm>
          <a:prstGeom prst="rect">
            <a:avLst/>
          </a:prstGeom>
          <a:ln w="25400">
            <a:miter lim="400000"/>
          </a:ln>
          <a:extLst>
            <a:ext uri="{C572A759-6A51-4108-AA02-DFA0A04FC94B}">
              <ma14:wrappingTextBoxFlag xmlns:ma14="http://schemas.microsoft.com/office/mac/drawingml/2011/main" xmlns="" val="1"/>
            </a:ext>
          </a:extLst>
        </p:spPr>
        <p:txBody>
          <a:bodyPr tIns="34290" bIns="34290" anchor="b">
            <a:normAutofit/>
          </a:bodyPr>
          <a:lstStyle/>
          <a:p>
            <a:pPr algn="l">
              <a:defRPr sz="8000" b="1" i="1">
                <a:solidFill>
                  <a:srgbClr val="48434A"/>
                </a:solidFill>
                <a:latin typeface="+mj-lt"/>
                <a:ea typeface="+mj-ea"/>
                <a:cs typeface="+mj-cs"/>
                <a:sym typeface="Helvetica"/>
              </a:defRPr>
            </a:pPr>
            <a:r>
              <a:rPr sz="3000"/>
              <a:t>DSM V: Substance Use Disorder</a:t>
            </a:r>
          </a:p>
        </p:txBody>
      </p:sp>
      <p:pic>
        <p:nvPicPr>
          <p:cNvPr id="90" name="image3.tif" descr="Picture 1"/>
          <p:cNvPicPr>
            <a:picLocks noChangeAspect="1"/>
          </p:cNvPicPr>
          <p:nvPr/>
        </p:nvPicPr>
        <p:blipFill>
          <a:blip r:embed="rId3" cstate="email">
            <a:extLst>
              <a:ext uri="{28A0092B-C50C-407E-A947-70E740481C1C}">
                <a14:useLocalDpi xmlns:a14="http://schemas.microsoft.com/office/drawing/2010/main"/>
              </a:ext>
            </a:extLst>
          </a:blip>
          <a:srcRect l="2908" r="2433"/>
          <a:stretch>
            <a:fillRect/>
          </a:stretch>
        </p:blipFill>
        <p:spPr>
          <a:xfrm>
            <a:off x="905130" y="2400076"/>
            <a:ext cx="1396598" cy="2057822"/>
          </a:xfrm>
          <a:prstGeom prst="rect">
            <a:avLst/>
          </a:prstGeom>
          <a:ln w="12700">
            <a:miter lim="400000"/>
          </a:ln>
        </p:spPr>
      </p:pic>
      <p:sp>
        <p:nvSpPr>
          <p:cNvPr id="91" name="Shape 91" descr="TextBox 3"/>
          <p:cNvSpPr/>
          <p:nvPr/>
        </p:nvSpPr>
        <p:spPr>
          <a:xfrm>
            <a:off x="2684962" y="2805252"/>
            <a:ext cx="5241473" cy="761747"/>
          </a:xfrm>
          <a:prstGeom prst="rect">
            <a:avLst/>
          </a:prstGeom>
          <a:ln w="25400">
            <a:miter lim="400000"/>
          </a:ln>
          <a:extLst>
            <a:ext uri="{C572A759-6A51-4108-AA02-DFA0A04FC94B}">
              <ma14:wrappingTextBoxFlag xmlns:ma14="http://schemas.microsoft.com/office/mac/drawingml/2011/main" xmlns="" val="1"/>
            </a:ext>
          </a:extLst>
        </p:spPr>
        <p:txBody>
          <a:bodyPr tIns="34290" bIns="34290">
            <a:spAutoFit/>
          </a:bodyPr>
          <a:lstStyle>
            <a:lvl1pPr algn="l">
              <a:defRPr sz="6000">
                <a:solidFill>
                  <a:srgbClr val="48434A"/>
                </a:solidFill>
                <a:latin typeface="+mj-lt"/>
                <a:ea typeface="+mj-ea"/>
                <a:cs typeface="+mj-cs"/>
                <a:sym typeface="Helvetica"/>
              </a:defRPr>
            </a:lvl1pPr>
          </a:lstStyle>
          <a:p>
            <a:endParaRPr lang="en-US" sz="2250" dirty="0"/>
          </a:p>
          <a:p>
            <a:r>
              <a:rPr sz="2250" dirty="0"/>
              <a:t>Craving / Compulsion</a:t>
            </a:r>
          </a:p>
        </p:txBody>
      </p:sp>
    </p:spTree>
    <p:extLst>
      <p:ext uri="{BB962C8B-B14F-4D97-AF65-F5344CB8AC3E}">
        <p14:creationId xmlns:p14="http://schemas.microsoft.com/office/powerpoint/2010/main" val="138034293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p:nvPr/>
        </p:nvSpPr>
        <p:spPr>
          <a:xfrm>
            <a:off x="2654155" y="1391393"/>
            <a:ext cx="6155198" cy="1460348"/>
          </a:xfrm>
          <a:prstGeom prst="rect">
            <a:avLst/>
          </a:prstGeom>
          <a:ln w="25400">
            <a:miter lim="400000"/>
          </a:ln>
          <a:extLst>
            <a:ext uri="{C572A759-6A51-4108-AA02-DFA0A04FC94B}">
              <ma14:wrappingTextBoxFlag xmlns:ma14="http://schemas.microsoft.com/office/mac/drawingml/2011/main" xmlns="" val="1"/>
            </a:ext>
          </a:extLst>
        </p:spPr>
        <p:txBody>
          <a:bodyPr tIns="34290" bIns="34290" anchor="b">
            <a:normAutofit/>
          </a:bodyPr>
          <a:lstStyle/>
          <a:p>
            <a:pPr algn="l">
              <a:defRPr sz="8000" b="1" i="1">
                <a:solidFill>
                  <a:srgbClr val="48434A"/>
                </a:solidFill>
                <a:latin typeface="+mj-lt"/>
                <a:ea typeface="+mj-ea"/>
                <a:cs typeface="+mj-cs"/>
                <a:sym typeface="Helvetica"/>
              </a:defRPr>
            </a:pPr>
            <a:r>
              <a:rPr sz="3000" dirty="0"/>
              <a:t>DSM V: Substance Use Disorder</a:t>
            </a:r>
          </a:p>
        </p:txBody>
      </p:sp>
      <p:pic>
        <p:nvPicPr>
          <p:cNvPr id="96" name="image3.tif" descr="Picture 1"/>
          <p:cNvPicPr>
            <a:picLocks noChangeAspect="1"/>
          </p:cNvPicPr>
          <p:nvPr/>
        </p:nvPicPr>
        <p:blipFill>
          <a:blip r:embed="rId3" cstate="email">
            <a:extLst>
              <a:ext uri="{28A0092B-C50C-407E-A947-70E740481C1C}">
                <a14:useLocalDpi xmlns:a14="http://schemas.microsoft.com/office/drawing/2010/main"/>
              </a:ext>
            </a:extLst>
          </a:blip>
          <a:srcRect l="2908" r="2433"/>
          <a:stretch>
            <a:fillRect/>
          </a:stretch>
        </p:blipFill>
        <p:spPr>
          <a:xfrm>
            <a:off x="905130" y="2400076"/>
            <a:ext cx="1396598" cy="2057822"/>
          </a:xfrm>
          <a:prstGeom prst="rect">
            <a:avLst/>
          </a:prstGeom>
          <a:ln w="12700">
            <a:miter lim="400000"/>
          </a:ln>
        </p:spPr>
      </p:pic>
      <p:sp>
        <p:nvSpPr>
          <p:cNvPr id="97" name="Shape 97" descr="TextBox 3"/>
          <p:cNvSpPr/>
          <p:nvPr/>
        </p:nvSpPr>
        <p:spPr>
          <a:xfrm>
            <a:off x="3332983" y="2834830"/>
            <a:ext cx="4669798" cy="300082"/>
          </a:xfrm>
          <a:prstGeom prst="rect">
            <a:avLst/>
          </a:prstGeom>
          <a:ln w="25400">
            <a:miter lim="400000"/>
          </a:ln>
          <a:extLst>
            <a:ext uri="{C572A759-6A51-4108-AA02-DFA0A04FC94B}">
              <ma14:wrappingTextBoxFlag xmlns:ma14="http://schemas.microsoft.com/office/mac/drawingml/2011/main" xmlns="" val="1"/>
            </a:ext>
          </a:extLst>
        </p:spPr>
        <p:txBody>
          <a:bodyPr tIns="34290" bIns="34290">
            <a:spAutoFit/>
          </a:bodyPr>
          <a:lstStyle>
            <a:lvl1pPr algn="l">
              <a:defRPr sz="4000">
                <a:solidFill>
                  <a:srgbClr val="48434A"/>
                </a:solidFill>
                <a:latin typeface="+mj-lt"/>
                <a:ea typeface="+mj-ea"/>
                <a:cs typeface="+mj-cs"/>
                <a:sym typeface="Helvetica"/>
              </a:defRPr>
            </a:lvl1pPr>
          </a:lstStyle>
          <a:p>
            <a:r>
              <a:rPr sz="1500" dirty="0"/>
              <a:t>Taking in  larger amounts or for longer than intended</a:t>
            </a:r>
          </a:p>
        </p:txBody>
      </p:sp>
      <p:sp>
        <p:nvSpPr>
          <p:cNvPr id="98" name="Shape 98"/>
          <p:cNvSpPr/>
          <p:nvPr/>
        </p:nvSpPr>
        <p:spPr>
          <a:xfrm>
            <a:off x="2746041" y="2938691"/>
            <a:ext cx="333326" cy="333326"/>
          </a:xfrm>
          <a:prstGeom prst="rect">
            <a:avLst/>
          </a:prstGeom>
          <a:solidFill>
            <a:srgbClr val="FFFFFF">
              <a:alpha val="0"/>
            </a:srgbClr>
          </a:solidFill>
          <a:ln w="76200" cap="rnd">
            <a:solidFill>
              <a:srgbClr val="48434A"/>
            </a:solidFill>
          </a:ln>
        </p:spPr>
        <p:txBody>
          <a:bodyPr tIns="34290" bIns="34290" anchor="ctr"/>
          <a:lstStyle/>
          <a:p>
            <a:pPr algn="l">
              <a:defRPr sz="3600">
                <a:solidFill>
                  <a:srgbClr val="000000"/>
                </a:solidFill>
              </a:defRPr>
            </a:pPr>
            <a:endParaRPr sz="2700"/>
          </a:p>
        </p:txBody>
      </p:sp>
      <p:sp>
        <p:nvSpPr>
          <p:cNvPr id="99" name="Shape 99"/>
          <p:cNvSpPr/>
          <p:nvPr/>
        </p:nvSpPr>
        <p:spPr>
          <a:xfrm>
            <a:off x="2821507" y="2875798"/>
            <a:ext cx="333326" cy="31674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C7383F"/>
          </a:solidFill>
          <a:ln w="12700">
            <a:miter lim="400000"/>
          </a:ln>
        </p:spPr>
        <p:txBody>
          <a:bodyPr tIns="34290" bIns="34290" anchor="ctr"/>
          <a:lstStyle/>
          <a:p>
            <a:pPr algn="l">
              <a:defRPr sz="3600">
                <a:solidFill>
                  <a:srgbClr val="000000"/>
                </a:solidFill>
              </a:defRPr>
            </a:pPr>
            <a:endParaRPr sz="2700"/>
          </a:p>
        </p:txBody>
      </p:sp>
      <p:sp>
        <p:nvSpPr>
          <p:cNvPr id="100" name="Shape 100"/>
          <p:cNvSpPr/>
          <p:nvPr/>
        </p:nvSpPr>
        <p:spPr>
          <a:xfrm>
            <a:off x="2746041" y="3473536"/>
            <a:ext cx="333326" cy="333326"/>
          </a:xfrm>
          <a:prstGeom prst="rect">
            <a:avLst/>
          </a:prstGeom>
          <a:solidFill>
            <a:srgbClr val="FFFFFF">
              <a:alpha val="0"/>
            </a:srgbClr>
          </a:solidFill>
          <a:ln w="76200" cap="rnd">
            <a:solidFill>
              <a:srgbClr val="48434A"/>
            </a:solidFill>
          </a:ln>
        </p:spPr>
        <p:txBody>
          <a:bodyPr tIns="34290" bIns="34290" anchor="ctr"/>
          <a:lstStyle/>
          <a:p>
            <a:pPr algn="l">
              <a:defRPr sz="3600">
                <a:solidFill>
                  <a:srgbClr val="000000"/>
                </a:solidFill>
              </a:defRPr>
            </a:pPr>
            <a:endParaRPr sz="2700"/>
          </a:p>
        </p:txBody>
      </p:sp>
      <p:sp>
        <p:nvSpPr>
          <p:cNvPr id="101" name="Shape 101"/>
          <p:cNvSpPr/>
          <p:nvPr/>
        </p:nvSpPr>
        <p:spPr>
          <a:xfrm>
            <a:off x="2869132" y="3425420"/>
            <a:ext cx="333326" cy="31674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C7383F"/>
          </a:solidFill>
          <a:ln w="12700">
            <a:miter lim="400000"/>
          </a:ln>
        </p:spPr>
        <p:txBody>
          <a:bodyPr tIns="34290" bIns="34290" anchor="ctr"/>
          <a:lstStyle/>
          <a:p>
            <a:pPr algn="l">
              <a:defRPr sz="3600">
                <a:solidFill>
                  <a:srgbClr val="000000"/>
                </a:solidFill>
              </a:defRPr>
            </a:pPr>
            <a:endParaRPr sz="2700"/>
          </a:p>
        </p:txBody>
      </p:sp>
      <p:sp>
        <p:nvSpPr>
          <p:cNvPr id="102" name="Shape 102"/>
          <p:cNvSpPr/>
          <p:nvPr/>
        </p:nvSpPr>
        <p:spPr>
          <a:xfrm>
            <a:off x="2746041" y="3989331"/>
            <a:ext cx="333326" cy="333326"/>
          </a:xfrm>
          <a:prstGeom prst="rect">
            <a:avLst/>
          </a:prstGeom>
          <a:solidFill>
            <a:srgbClr val="FFFFFF">
              <a:alpha val="0"/>
            </a:srgbClr>
          </a:solidFill>
          <a:ln w="76200" cap="rnd">
            <a:solidFill>
              <a:srgbClr val="48434A"/>
            </a:solidFill>
          </a:ln>
        </p:spPr>
        <p:txBody>
          <a:bodyPr tIns="34290" bIns="34290" anchor="ctr"/>
          <a:lstStyle/>
          <a:p>
            <a:pPr algn="l">
              <a:defRPr sz="3600">
                <a:solidFill>
                  <a:srgbClr val="000000"/>
                </a:solidFill>
              </a:defRPr>
            </a:pPr>
            <a:endParaRPr sz="2700"/>
          </a:p>
        </p:txBody>
      </p:sp>
      <p:sp>
        <p:nvSpPr>
          <p:cNvPr id="103" name="Shape 103"/>
          <p:cNvSpPr/>
          <p:nvPr/>
        </p:nvSpPr>
        <p:spPr>
          <a:xfrm>
            <a:off x="2746041" y="3881284"/>
            <a:ext cx="333326" cy="31674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C7383F"/>
          </a:solidFill>
          <a:ln w="12700">
            <a:miter lim="400000"/>
          </a:ln>
        </p:spPr>
        <p:txBody>
          <a:bodyPr tIns="34290" bIns="34290" anchor="ctr"/>
          <a:lstStyle/>
          <a:p>
            <a:pPr algn="l">
              <a:defRPr sz="3600">
                <a:solidFill>
                  <a:srgbClr val="000000"/>
                </a:solidFill>
              </a:defRPr>
            </a:pPr>
            <a:endParaRPr sz="2700"/>
          </a:p>
        </p:txBody>
      </p:sp>
      <p:sp>
        <p:nvSpPr>
          <p:cNvPr id="104" name="Shape 104" descr="TextBox 3"/>
          <p:cNvSpPr/>
          <p:nvPr/>
        </p:nvSpPr>
        <p:spPr>
          <a:xfrm>
            <a:off x="3332983" y="3339579"/>
            <a:ext cx="4669798" cy="300082"/>
          </a:xfrm>
          <a:prstGeom prst="rect">
            <a:avLst/>
          </a:prstGeom>
          <a:ln w="25400">
            <a:miter lim="400000"/>
          </a:ln>
          <a:extLst>
            <a:ext uri="{C572A759-6A51-4108-AA02-DFA0A04FC94B}">
              <ma14:wrappingTextBoxFlag xmlns:ma14="http://schemas.microsoft.com/office/mac/drawingml/2011/main" xmlns="" val="1"/>
            </a:ext>
          </a:extLst>
        </p:spPr>
        <p:txBody>
          <a:bodyPr tIns="34290" bIns="34290">
            <a:spAutoFit/>
          </a:bodyPr>
          <a:lstStyle>
            <a:lvl1pPr algn="l">
              <a:defRPr sz="4000">
                <a:solidFill>
                  <a:srgbClr val="48434A"/>
                </a:solidFill>
                <a:latin typeface="+mj-lt"/>
                <a:ea typeface="+mj-ea"/>
                <a:cs typeface="+mj-cs"/>
                <a:sym typeface="Helvetica"/>
              </a:defRPr>
            </a:lvl1pPr>
          </a:lstStyle>
          <a:p>
            <a:r>
              <a:rPr sz="1500"/>
              <a:t>Unsuccessful efforts to cut down</a:t>
            </a:r>
          </a:p>
        </p:txBody>
      </p:sp>
      <p:sp>
        <p:nvSpPr>
          <p:cNvPr id="105" name="Shape 105" descr="TextBox 3"/>
          <p:cNvSpPr/>
          <p:nvPr/>
        </p:nvSpPr>
        <p:spPr>
          <a:xfrm>
            <a:off x="3332983" y="3876780"/>
            <a:ext cx="4669798" cy="300082"/>
          </a:xfrm>
          <a:prstGeom prst="rect">
            <a:avLst/>
          </a:prstGeom>
          <a:ln w="25400">
            <a:miter lim="400000"/>
          </a:ln>
          <a:extLst>
            <a:ext uri="{C572A759-6A51-4108-AA02-DFA0A04FC94B}">
              <ma14:wrappingTextBoxFlag xmlns:ma14="http://schemas.microsoft.com/office/mac/drawingml/2011/main" xmlns="" val="1"/>
            </a:ext>
          </a:extLst>
        </p:spPr>
        <p:txBody>
          <a:bodyPr tIns="34290" bIns="34290">
            <a:spAutoFit/>
          </a:bodyPr>
          <a:lstStyle>
            <a:lvl1pPr algn="l">
              <a:defRPr sz="4000">
                <a:solidFill>
                  <a:srgbClr val="48434A"/>
                </a:solidFill>
                <a:latin typeface="+mj-lt"/>
                <a:ea typeface="+mj-ea"/>
                <a:cs typeface="+mj-cs"/>
                <a:sym typeface="Helvetica"/>
              </a:defRPr>
            </a:lvl1pPr>
          </a:lstStyle>
          <a:p>
            <a:r>
              <a:rPr sz="1500"/>
              <a:t>Spending a lot of time obtaining the substance</a:t>
            </a:r>
          </a:p>
        </p:txBody>
      </p:sp>
      <p:sp>
        <p:nvSpPr>
          <p:cNvPr id="106" name="Shape 106"/>
          <p:cNvSpPr/>
          <p:nvPr/>
        </p:nvSpPr>
        <p:spPr>
          <a:xfrm>
            <a:off x="2746041" y="4488433"/>
            <a:ext cx="333326" cy="333326"/>
          </a:xfrm>
          <a:prstGeom prst="rect">
            <a:avLst/>
          </a:prstGeom>
          <a:solidFill>
            <a:srgbClr val="FFFFFF">
              <a:alpha val="0"/>
            </a:srgbClr>
          </a:solidFill>
          <a:ln w="76200" cap="rnd">
            <a:solidFill>
              <a:srgbClr val="48434A"/>
            </a:solidFill>
          </a:ln>
        </p:spPr>
        <p:txBody>
          <a:bodyPr tIns="34290" bIns="34290" anchor="ctr"/>
          <a:lstStyle/>
          <a:p>
            <a:pPr algn="l">
              <a:defRPr sz="3600">
                <a:solidFill>
                  <a:srgbClr val="000000"/>
                </a:solidFill>
              </a:defRPr>
            </a:pPr>
            <a:endParaRPr sz="2700"/>
          </a:p>
        </p:txBody>
      </p:sp>
      <p:sp>
        <p:nvSpPr>
          <p:cNvPr id="107" name="Shape 107"/>
          <p:cNvSpPr/>
          <p:nvPr/>
        </p:nvSpPr>
        <p:spPr>
          <a:xfrm>
            <a:off x="2746040" y="4434303"/>
            <a:ext cx="333326" cy="31674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C7383F"/>
          </a:solidFill>
          <a:ln w="12700">
            <a:miter lim="400000"/>
          </a:ln>
        </p:spPr>
        <p:txBody>
          <a:bodyPr tIns="34290" bIns="34290" anchor="ctr"/>
          <a:lstStyle/>
          <a:p>
            <a:pPr algn="l">
              <a:defRPr sz="3600">
                <a:solidFill>
                  <a:srgbClr val="000000"/>
                </a:solidFill>
              </a:defRPr>
            </a:pPr>
            <a:endParaRPr sz="2700"/>
          </a:p>
        </p:txBody>
      </p:sp>
      <p:sp>
        <p:nvSpPr>
          <p:cNvPr id="108" name="Shape 108" descr="TextBox 3"/>
          <p:cNvSpPr/>
          <p:nvPr/>
        </p:nvSpPr>
        <p:spPr>
          <a:xfrm>
            <a:off x="3332983" y="4375882"/>
            <a:ext cx="4669798" cy="300082"/>
          </a:xfrm>
          <a:prstGeom prst="rect">
            <a:avLst/>
          </a:prstGeom>
          <a:ln w="25400">
            <a:miter lim="400000"/>
          </a:ln>
          <a:extLst>
            <a:ext uri="{C572A759-6A51-4108-AA02-DFA0A04FC94B}">
              <ma14:wrappingTextBoxFlag xmlns:ma14="http://schemas.microsoft.com/office/mac/drawingml/2011/main" xmlns="" val="1"/>
            </a:ext>
          </a:extLst>
        </p:spPr>
        <p:txBody>
          <a:bodyPr tIns="34290" bIns="34290">
            <a:spAutoFit/>
          </a:bodyPr>
          <a:lstStyle>
            <a:lvl1pPr algn="l">
              <a:defRPr sz="4000">
                <a:solidFill>
                  <a:srgbClr val="48434A"/>
                </a:solidFill>
                <a:latin typeface="+mj-lt"/>
                <a:ea typeface="+mj-ea"/>
                <a:cs typeface="+mj-cs"/>
                <a:sym typeface="Helvetica"/>
              </a:defRPr>
            </a:lvl1pPr>
          </a:lstStyle>
          <a:p>
            <a:r>
              <a:rPr sz="1500"/>
              <a:t>Craving or a strong desire to use the substance</a:t>
            </a:r>
          </a:p>
        </p:txBody>
      </p:sp>
    </p:spTree>
    <p:extLst>
      <p:ext uri="{BB962C8B-B14F-4D97-AF65-F5344CB8AC3E}">
        <p14:creationId xmlns:p14="http://schemas.microsoft.com/office/powerpoint/2010/main" val="390875120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p:nvPr/>
        </p:nvSpPr>
        <p:spPr>
          <a:xfrm>
            <a:off x="2569246" y="1428349"/>
            <a:ext cx="6155198" cy="1460348"/>
          </a:xfrm>
          <a:prstGeom prst="rect">
            <a:avLst/>
          </a:prstGeom>
          <a:ln w="25400">
            <a:miter lim="400000"/>
          </a:ln>
          <a:extLst>
            <a:ext uri="{C572A759-6A51-4108-AA02-DFA0A04FC94B}">
              <ma14:wrappingTextBoxFlag xmlns:ma14="http://schemas.microsoft.com/office/mac/drawingml/2011/main" xmlns="" val="1"/>
            </a:ext>
          </a:extLst>
        </p:spPr>
        <p:txBody>
          <a:bodyPr tIns="34290" bIns="34290" anchor="b">
            <a:normAutofit/>
          </a:bodyPr>
          <a:lstStyle/>
          <a:p>
            <a:pPr algn="l">
              <a:defRPr sz="8000" b="1" i="1">
                <a:solidFill>
                  <a:srgbClr val="48434A"/>
                </a:solidFill>
                <a:latin typeface="+mj-lt"/>
                <a:ea typeface="+mj-ea"/>
                <a:cs typeface="+mj-cs"/>
                <a:sym typeface="Helvetica"/>
              </a:defRPr>
            </a:pPr>
            <a:r>
              <a:rPr sz="3000" dirty="0"/>
              <a:t>DSM V: Substance Use Disorder</a:t>
            </a:r>
          </a:p>
        </p:txBody>
      </p:sp>
      <p:pic>
        <p:nvPicPr>
          <p:cNvPr id="113" name="image3.tif" descr="Picture 1"/>
          <p:cNvPicPr>
            <a:picLocks noChangeAspect="1"/>
          </p:cNvPicPr>
          <p:nvPr/>
        </p:nvPicPr>
        <p:blipFill>
          <a:blip r:embed="rId2" cstate="email">
            <a:extLst>
              <a:ext uri="{28A0092B-C50C-407E-A947-70E740481C1C}">
                <a14:useLocalDpi xmlns:a14="http://schemas.microsoft.com/office/drawing/2010/main"/>
              </a:ext>
            </a:extLst>
          </a:blip>
          <a:srcRect l="2908" r="2433"/>
          <a:stretch>
            <a:fillRect/>
          </a:stretch>
        </p:blipFill>
        <p:spPr>
          <a:xfrm>
            <a:off x="905130" y="2400076"/>
            <a:ext cx="1396598" cy="2057822"/>
          </a:xfrm>
          <a:prstGeom prst="rect">
            <a:avLst/>
          </a:prstGeom>
          <a:ln w="12700">
            <a:miter lim="400000"/>
          </a:ln>
        </p:spPr>
      </p:pic>
      <p:sp>
        <p:nvSpPr>
          <p:cNvPr id="114" name="Shape 114" descr="TextBox 3"/>
          <p:cNvSpPr/>
          <p:nvPr/>
        </p:nvSpPr>
        <p:spPr>
          <a:xfrm>
            <a:off x="2623675" y="2888696"/>
            <a:ext cx="5241473" cy="415498"/>
          </a:xfrm>
          <a:prstGeom prst="rect">
            <a:avLst/>
          </a:prstGeom>
          <a:ln w="25400">
            <a:miter lim="400000"/>
          </a:ln>
          <a:extLst>
            <a:ext uri="{C572A759-6A51-4108-AA02-DFA0A04FC94B}">
              <ma14:wrappingTextBoxFlag xmlns:ma14="http://schemas.microsoft.com/office/mac/drawingml/2011/main" xmlns="" val="1"/>
            </a:ext>
          </a:extLst>
        </p:spPr>
        <p:txBody>
          <a:bodyPr tIns="34290" bIns="34290">
            <a:spAutoFit/>
          </a:bodyPr>
          <a:lstStyle>
            <a:lvl1pPr algn="l">
              <a:defRPr sz="6000">
                <a:solidFill>
                  <a:srgbClr val="48434A"/>
                </a:solidFill>
                <a:latin typeface="+mj-lt"/>
                <a:ea typeface="+mj-ea"/>
                <a:cs typeface="+mj-cs"/>
                <a:sym typeface="Helvetica"/>
              </a:defRPr>
            </a:lvl1pPr>
          </a:lstStyle>
          <a:p>
            <a:r>
              <a:rPr sz="2250" dirty="0"/>
              <a:t>Consequences</a:t>
            </a:r>
          </a:p>
        </p:txBody>
      </p:sp>
      <p:sp>
        <p:nvSpPr>
          <p:cNvPr id="115" name="Shape 115" descr="TextBox 3"/>
          <p:cNvSpPr/>
          <p:nvPr/>
        </p:nvSpPr>
        <p:spPr>
          <a:xfrm>
            <a:off x="2684962" y="3304195"/>
            <a:ext cx="5241473" cy="415498"/>
          </a:xfrm>
          <a:prstGeom prst="rect">
            <a:avLst/>
          </a:prstGeom>
          <a:ln w="25400">
            <a:miter lim="400000"/>
          </a:ln>
          <a:extLst>
            <a:ext uri="{C572A759-6A51-4108-AA02-DFA0A04FC94B}">
              <ma14:wrappingTextBoxFlag xmlns:ma14="http://schemas.microsoft.com/office/mac/drawingml/2011/main" xmlns="" val="1"/>
            </a:ext>
          </a:extLst>
        </p:spPr>
        <p:txBody>
          <a:bodyPr tIns="34290" bIns="34290">
            <a:spAutoFit/>
          </a:bodyPr>
          <a:lstStyle>
            <a:lvl1pPr algn="l">
              <a:defRPr sz="6000">
                <a:solidFill>
                  <a:srgbClr val="48434A"/>
                </a:solidFill>
                <a:latin typeface="+mj-lt"/>
                <a:ea typeface="+mj-ea"/>
                <a:cs typeface="+mj-cs"/>
                <a:sym typeface="Helvetica"/>
              </a:defRPr>
            </a:lvl1pPr>
          </a:lstStyle>
          <a:p>
            <a:r>
              <a:rPr sz="2250" dirty="0"/>
              <a:t>L</a:t>
            </a:r>
            <a:r>
              <a:rPr lang="en-US" sz="2250" dirty="0"/>
              <a:t>oss</a:t>
            </a:r>
            <a:r>
              <a:rPr sz="2250" dirty="0"/>
              <a:t> of Control</a:t>
            </a:r>
          </a:p>
        </p:txBody>
      </p:sp>
    </p:spTree>
    <p:extLst>
      <p:ext uri="{BB962C8B-B14F-4D97-AF65-F5344CB8AC3E}">
        <p14:creationId xmlns:p14="http://schemas.microsoft.com/office/powerpoint/2010/main" val="284272966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p:nvPr/>
        </p:nvSpPr>
        <p:spPr>
          <a:xfrm>
            <a:off x="2686811" y="1193088"/>
            <a:ext cx="6155198" cy="1460348"/>
          </a:xfrm>
          <a:prstGeom prst="rect">
            <a:avLst/>
          </a:prstGeom>
          <a:ln w="25400">
            <a:miter lim="400000"/>
          </a:ln>
          <a:extLst>
            <a:ext uri="{C572A759-6A51-4108-AA02-DFA0A04FC94B}">
              <ma14:wrappingTextBoxFlag xmlns:ma14="http://schemas.microsoft.com/office/mac/drawingml/2011/main" xmlns="" val="1"/>
            </a:ext>
          </a:extLst>
        </p:spPr>
        <p:txBody>
          <a:bodyPr tIns="34290" bIns="34290" anchor="b">
            <a:normAutofit/>
          </a:bodyPr>
          <a:lstStyle/>
          <a:p>
            <a:pPr algn="l">
              <a:defRPr sz="8000" b="1" i="1">
                <a:solidFill>
                  <a:srgbClr val="48434A"/>
                </a:solidFill>
                <a:latin typeface="+mj-lt"/>
                <a:ea typeface="+mj-ea"/>
                <a:cs typeface="+mj-cs"/>
                <a:sym typeface="Helvetica"/>
              </a:defRPr>
            </a:pPr>
            <a:r>
              <a:rPr sz="3000" dirty="0"/>
              <a:t>DSM V: Substance Use Disorder</a:t>
            </a:r>
          </a:p>
        </p:txBody>
      </p:sp>
      <p:pic>
        <p:nvPicPr>
          <p:cNvPr id="118" name="image3.tif" descr="Picture 1"/>
          <p:cNvPicPr>
            <a:picLocks noChangeAspect="1"/>
          </p:cNvPicPr>
          <p:nvPr/>
        </p:nvPicPr>
        <p:blipFill>
          <a:blip r:embed="rId3" cstate="email">
            <a:extLst>
              <a:ext uri="{28A0092B-C50C-407E-A947-70E740481C1C}">
                <a14:useLocalDpi xmlns:a14="http://schemas.microsoft.com/office/drawing/2010/main"/>
              </a:ext>
            </a:extLst>
          </a:blip>
          <a:srcRect l="2908" r="2433"/>
          <a:stretch>
            <a:fillRect/>
          </a:stretch>
        </p:blipFill>
        <p:spPr>
          <a:xfrm>
            <a:off x="905130" y="2400076"/>
            <a:ext cx="1396598" cy="2057822"/>
          </a:xfrm>
          <a:prstGeom prst="rect">
            <a:avLst/>
          </a:prstGeom>
          <a:ln w="12700">
            <a:miter lim="400000"/>
          </a:ln>
        </p:spPr>
      </p:pic>
      <p:sp>
        <p:nvSpPr>
          <p:cNvPr id="119" name="Shape 119" descr="TextBox 3"/>
          <p:cNvSpPr/>
          <p:nvPr/>
        </p:nvSpPr>
        <p:spPr>
          <a:xfrm>
            <a:off x="3332983" y="2834830"/>
            <a:ext cx="4669798" cy="530915"/>
          </a:xfrm>
          <a:prstGeom prst="rect">
            <a:avLst/>
          </a:prstGeom>
          <a:ln w="25400">
            <a:miter lim="400000"/>
          </a:ln>
          <a:extLst>
            <a:ext uri="{C572A759-6A51-4108-AA02-DFA0A04FC94B}">
              <ma14:wrappingTextBoxFlag xmlns:ma14="http://schemas.microsoft.com/office/mac/drawingml/2011/main" xmlns="" val="1"/>
            </a:ext>
          </a:extLst>
        </p:spPr>
        <p:txBody>
          <a:bodyPr tIns="34290" bIns="34290">
            <a:spAutoFit/>
          </a:bodyPr>
          <a:lstStyle>
            <a:lvl1pPr algn="l">
              <a:defRPr sz="4000">
                <a:solidFill>
                  <a:srgbClr val="48434A"/>
                </a:solidFill>
                <a:latin typeface="+mj-lt"/>
                <a:ea typeface="+mj-ea"/>
                <a:cs typeface="+mj-cs"/>
                <a:sym typeface="Helvetica"/>
              </a:defRPr>
            </a:lvl1pPr>
          </a:lstStyle>
          <a:p>
            <a:r>
              <a:rPr sz="1500" dirty="0"/>
              <a:t>Continued use despite recurring social or interpersonal problems due to use</a:t>
            </a:r>
          </a:p>
        </p:txBody>
      </p:sp>
      <p:sp>
        <p:nvSpPr>
          <p:cNvPr id="120" name="Shape 120"/>
          <p:cNvSpPr/>
          <p:nvPr/>
        </p:nvSpPr>
        <p:spPr>
          <a:xfrm>
            <a:off x="2746041" y="2938691"/>
            <a:ext cx="333326" cy="333326"/>
          </a:xfrm>
          <a:prstGeom prst="rect">
            <a:avLst/>
          </a:prstGeom>
          <a:solidFill>
            <a:srgbClr val="FFFFFF">
              <a:alpha val="0"/>
            </a:srgbClr>
          </a:solidFill>
          <a:ln w="76200" cap="rnd">
            <a:solidFill>
              <a:srgbClr val="48434A"/>
            </a:solidFill>
          </a:ln>
        </p:spPr>
        <p:txBody>
          <a:bodyPr tIns="34290" bIns="34290" anchor="ctr"/>
          <a:lstStyle/>
          <a:p>
            <a:pPr algn="l">
              <a:defRPr sz="3600">
                <a:solidFill>
                  <a:srgbClr val="000000"/>
                </a:solidFill>
              </a:defRPr>
            </a:pPr>
            <a:endParaRPr sz="2700"/>
          </a:p>
        </p:txBody>
      </p:sp>
      <p:sp>
        <p:nvSpPr>
          <p:cNvPr id="121" name="Shape 121"/>
          <p:cNvSpPr/>
          <p:nvPr/>
        </p:nvSpPr>
        <p:spPr>
          <a:xfrm>
            <a:off x="2821507" y="2875798"/>
            <a:ext cx="333326" cy="31674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C7383F"/>
          </a:solidFill>
          <a:ln w="12700">
            <a:miter lim="400000"/>
          </a:ln>
        </p:spPr>
        <p:txBody>
          <a:bodyPr tIns="34290" bIns="34290" anchor="ctr"/>
          <a:lstStyle/>
          <a:p>
            <a:pPr algn="l">
              <a:defRPr sz="3600">
                <a:solidFill>
                  <a:srgbClr val="000000"/>
                </a:solidFill>
              </a:defRPr>
            </a:pPr>
            <a:endParaRPr sz="2700"/>
          </a:p>
        </p:txBody>
      </p:sp>
      <p:sp>
        <p:nvSpPr>
          <p:cNvPr id="122" name="Shape 122"/>
          <p:cNvSpPr/>
          <p:nvPr/>
        </p:nvSpPr>
        <p:spPr>
          <a:xfrm>
            <a:off x="2746041" y="3473536"/>
            <a:ext cx="333326" cy="333326"/>
          </a:xfrm>
          <a:prstGeom prst="rect">
            <a:avLst/>
          </a:prstGeom>
          <a:solidFill>
            <a:srgbClr val="FFFFFF">
              <a:alpha val="0"/>
            </a:srgbClr>
          </a:solidFill>
          <a:ln w="76200" cap="rnd">
            <a:solidFill>
              <a:srgbClr val="48434A"/>
            </a:solidFill>
          </a:ln>
        </p:spPr>
        <p:txBody>
          <a:bodyPr tIns="34290" bIns="34290" anchor="ctr"/>
          <a:lstStyle/>
          <a:p>
            <a:pPr algn="l">
              <a:defRPr sz="3600">
                <a:solidFill>
                  <a:srgbClr val="000000"/>
                </a:solidFill>
              </a:defRPr>
            </a:pPr>
            <a:endParaRPr sz="2700"/>
          </a:p>
        </p:txBody>
      </p:sp>
      <p:sp>
        <p:nvSpPr>
          <p:cNvPr id="123" name="Shape 123"/>
          <p:cNvSpPr/>
          <p:nvPr/>
        </p:nvSpPr>
        <p:spPr>
          <a:xfrm>
            <a:off x="2869132" y="3425420"/>
            <a:ext cx="333326" cy="31674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C7383F"/>
          </a:solidFill>
          <a:ln w="12700">
            <a:miter lim="400000"/>
          </a:ln>
        </p:spPr>
        <p:txBody>
          <a:bodyPr tIns="34290" bIns="34290" anchor="ctr"/>
          <a:lstStyle/>
          <a:p>
            <a:pPr algn="l">
              <a:defRPr sz="3600">
                <a:solidFill>
                  <a:srgbClr val="000000"/>
                </a:solidFill>
              </a:defRPr>
            </a:pPr>
            <a:endParaRPr sz="2700"/>
          </a:p>
        </p:txBody>
      </p:sp>
      <p:sp>
        <p:nvSpPr>
          <p:cNvPr id="124" name="Shape 124"/>
          <p:cNvSpPr/>
          <p:nvPr/>
        </p:nvSpPr>
        <p:spPr>
          <a:xfrm>
            <a:off x="2746041" y="3989331"/>
            <a:ext cx="333326" cy="333326"/>
          </a:xfrm>
          <a:prstGeom prst="rect">
            <a:avLst/>
          </a:prstGeom>
          <a:solidFill>
            <a:srgbClr val="FFFFFF">
              <a:alpha val="0"/>
            </a:srgbClr>
          </a:solidFill>
          <a:ln w="76200" cap="rnd">
            <a:solidFill>
              <a:srgbClr val="48434A"/>
            </a:solidFill>
          </a:ln>
        </p:spPr>
        <p:txBody>
          <a:bodyPr tIns="34290" bIns="34290" anchor="ctr"/>
          <a:lstStyle/>
          <a:p>
            <a:pPr algn="l">
              <a:defRPr sz="3600">
                <a:solidFill>
                  <a:srgbClr val="000000"/>
                </a:solidFill>
              </a:defRPr>
            </a:pPr>
            <a:endParaRPr sz="2700"/>
          </a:p>
        </p:txBody>
      </p:sp>
      <p:sp>
        <p:nvSpPr>
          <p:cNvPr id="125" name="Shape 125"/>
          <p:cNvSpPr/>
          <p:nvPr/>
        </p:nvSpPr>
        <p:spPr>
          <a:xfrm>
            <a:off x="2746041" y="3881284"/>
            <a:ext cx="333326" cy="31674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C7383F"/>
          </a:solidFill>
          <a:ln w="12700">
            <a:miter lim="400000"/>
          </a:ln>
        </p:spPr>
        <p:txBody>
          <a:bodyPr tIns="34290" bIns="34290" anchor="ctr"/>
          <a:lstStyle/>
          <a:p>
            <a:pPr algn="l">
              <a:defRPr sz="3600">
                <a:solidFill>
                  <a:srgbClr val="000000"/>
                </a:solidFill>
              </a:defRPr>
            </a:pPr>
            <a:endParaRPr sz="2700"/>
          </a:p>
        </p:txBody>
      </p:sp>
      <p:sp>
        <p:nvSpPr>
          <p:cNvPr id="126" name="Shape 126" descr="TextBox 3"/>
          <p:cNvSpPr/>
          <p:nvPr/>
        </p:nvSpPr>
        <p:spPr>
          <a:xfrm>
            <a:off x="3332983" y="3434829"/>
            <a:ext cx="4669798" cy="300082"/>
          </a:xfrm>
          <a:prstGeom prst="rect">
            <a:avLst/>
          </a:prstGeom>
          <a:ln w="25400">
            <a:miter lim="400000"/>
          </a:ln>
          <a:extLst>
            <a:ext uri="{C572A759-6A51-4108-AA02-DFA0A04FC94B}">
              <ma14:wrappingTextBoxFlag xmlns:ma14="http://schemas.microsoft.com/office/mac/drawingml/2011/main" xmlns="" val="1"/>
            </a:ext>
          </a:extLst>
        </p:spPr>
        <p:txBody>
          <a:bodyPr tIns="34290" bIns="34290">
            <a:spAutoFit/>
          </a:bodyPr>
          <a:lstStyle>
            <a:lvl1pPr algn="l">
              <a:defRPr sz="4000">
                <a:solidFill>
                  <a:srgbClr val="48434A"/>
                </a:solidFill>
                <a:latin typeface="+mj-lt"/>
                <a:ea typeface="+mj-ea"/>
                <a:cs typeface="+mj-cs"/>
                <a:sym typeface="Helvetica"/>
              </a:defRPr>
            </a:lvl1pPr>
          </a:lstStyle>
          <a:p>
            <a:r>
              <a:rPr sz="1500" dirty="0"/>
              <a:t>Important activities given up or reduced</a:t>
            </a:r>
          </a:p>
        </p:txBody>
      </p:sp>
      <p:sp>
        <p:nvSpPr>
          <p:cNvPr id="127" name="Shape 127" descr="TextBox 3"/>
          <p:cNvSpPr/>
          <p:nvPr/>
        </p:nvSpPr>
        <p:spPr>
          <a:xfrm>
            <a:off x="3332983" y="3876780"/>
            <a:ext cx="4669798" cy="300082"/>
          </a:xfrm>
          <a:prstGeom prst="rect">
            <a:avLst/>
          </a:prstGeom>
          <a:ln w="25400">
            <a:miter lim="400000"/>
          </a:ln>
          <a:extLst>
            <a:ext uri="{C572A759-6A51-4108-AA02-DFA0A04FC94B}">
              <ma14:wrappingTextBoxFlag xmlns:ma14="http://schemas.microsoft.com/office/mac/drawingml/2011/main" xmlns="" val="1"/>
            </a:ext>
          </a:extLst>
        </p:spPr>
        <p:txBody>
          <a:bodyPr tIns="34290" bIns="34290">
            <a:spAutoFit/>
          </a:bodyPr>
          <a:lstStyle>
            <a:lvl1pPr algn="l">
              <a:defRPr sz="4000">
                <a:solidFill>
                  <a:srgbClr val="48434A"/>
                </a:solidFill>
                <a:latin typeface="+mj-lt"/>
                <a:ea typeface="+mj-ea"/>
                <a:cs typeface="+mj-cs"/>
                <a:sym typeface="Helvetica"/>
              </a:defRPr>
            </a:lvl1pPr>
          </a:lstStyle>
          <a:p>
            <a:r>
              <a:rPr sz="1500"/>
              <a:t>Recurrent use in physically hazardous situations</a:t>
            </a:r>
          </a:p>
        </p:txBody>
      </p:sp>
      <p:sp>
        <p:nvSpPr>
          <p:cNvPr id="128" name="Shape 128"/>
          <p:cNvSpPr/>
          <p:nvPr/>
        </p:nvSpPr>
        <p:spPr>
          <a:xfrm>
            <a:off x="2746041" y="4488433"/>
            <a:ext cx="333326" cy="333326"/>
          </a:xfrm>
          <a:prstGeom prst="rect">
            <a:avLst/>
          </a:prstGeom>
          <a:solidFill>
            <a:srgbClr val="FFFFFF">
              <a:alpha val="0"/>
            </a:srgbClr>
          </a:solidFill>
          <a:ln w="76200" cap="rnd">
            <a:solidFill>
              <a:srgbClr val="48434A"/>
            </a:solidFill>
          </a:ln>
        </p:spPr>
        <p:txBody>
          <a:bodyPr tIns="34290" bIns="34290" anchor="ctr"/>
          <a:lstStyle/>
          <a:p>
            <a:pPr algn="l">
              <a:defRPr sz="3600">
                <a:solidFill>
                  <a:srgbClr val="000000"/>
                </a:solidFill>
              </a:defRPr>
            </a:pPr>
            <a:endParaRPr sz="2700"/>
          </a:p>
        </p:txBody>
      </p:sp>
      <p:sp>
        <p:nvSpPr>
          <p:cNvPr id="129" name="Shape 129"/>
          <p:cNvSpPr/>
          <p:nvPr/>
        </p:nvSpPr>
        <p:spPr>
          <a:xfrm>
            <a:off x="2746040" y="4434303"/>
            <a:ext cx="333326" cy="31674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C7383F"/>
          </a:solidFill>
          <a:ln w="12700">
            <a:miter lim="400000"/>
          </a:ln>
        </p:spPr>
        <p:txBody>
          <a:bodyPr tIns="34290" bIns="34290" anchor="ctr"/>
          <a:lstStyle/>
          <a:p>
            <a:pPr algn="l">
              <a:defRPr sz="3600">
                <a:solidFill>
                  <a:srgbClr val="000000"/>
                </a:solidFill>
              </a:defRPr>
            </a:pPr>
            <a:endParaRPr sz="2700"/>
          </a:p>
        </p:txBody>
      </p:sp>
      <p:sp>
        <p:nvSpPr>
          <p:cNvPr id="130" name="Shape 130" descr="TextBox 3"/>
          <p:cNvSpPr/>
          <p:nvPr/>
        </p:nvSpPr>
        <p:spPr>
          <a:xfrm>
            <a:off x="3332983" y="4375882"/>
            <a:ext cx="4669798" cy="530915"/>
          </a:xfrm>
          <a:prstGeom prst="rect">
            <a:avLst/>
          </a:prstGeom>
          <a:ln w="25400">
            <a:miter lim="400000"/>
          </a:ln>
          <a:extLst>
            <a:ext uri="{C572A759-6A51-4108-AA02-DFA0A04FC94B}">
              <ma14:wrappingTextBoxFlag xmlns:ma14="http://schemas.microsoft.com/office/mac/drawingml/2011/main" xmlns="" val="1"/>
            </a:ext>
          </a:extLst>
        </p:spPr>
        <p:txBody>
          <a:bodyPr tIns="34290" bIns="34290">
            <a:spAutoFit/>
          </a:bodyPr>
          <a:lstStyle>
            <a:lvl1pPr algn="l">
              <a:defRPr sz="4000">
                <a:solidFill>
                  <a:srgbClr val="48434A"/>
                </a:solidFill>
                <a:latin typeface="+mj-lt"/>
                <a:ea typeface="+mj-ea"/>
                <a:cs typeface="+mj-cs"/>
                <a:sym typeface="Helvetica"/>
              </a:defRPr>
            </a:lvl1pPr>
          </a:lstStyle>
          <a:p>
            <a:r>
              <a:rPr sz="1500" dirty="0"/>
              <a:t>Persistent / Recurrent  physical or psychological difficulties from use</a:t>
            </a:r>
          </a:p>
        </p:txBody>
      </p:sp>
      <p:sp>
        <p:nvSpPr>
          <p:cNvPr id="131" name="Shape 131"/>
          <p:cNvSpPr/>
          <p:nvPr/>
        </p:nvSpPr>
        <p:spPr>
          <a:xfrm>
            <a:off x="2746041" y="5001610"/>
            <a:ext cx="333326" cy="333326"/>
          </a:xfrm>
          <a:prstGeom prst="rect">
            <a:avLst/>
          </a:prstGeom>
          <a:solidFill>
            <a:srgbClr val="FFFFFF">
              <a:alpha val="0"/>
            </a:srgbClr>
          </a:solidFill>
          <a:ln w="76200" cap="rnd">
            <a:solidFill>
              <a:srgbClr val="48434A"/>
            </a:solidFill>
          </a:ln>
        </p:spPr>
        <p:txBody>
          <a:bodyPr tIns="34290" bIns="34290" anchor="ctr"/>
          <a:lstStyle/>
          <a:p>
            <a:pPr algn="l">
              <a:defRPr sz="3600">
                <a:solidFill>
                  <a:srgbClr val="000000"/>
                </a:solidFill>
              </a:defRPr>
            </a:pPr>
            <a:endParaRPr sz="2700"/>
          </a:p>
        </p:txBody>
      </p:sp>
      <p:sp>
        <p:nvSpPr>
          <p:cNvPr id="132" name="Shape 132"/>
          <p:cNvSpPr/>
          <p:nvPr/>
        </p:nvSpPr>
        <p:spPr>
          <a:xfrm>
            <a:off x="2821507" y="4967418"/>
            <a:ext cx="333326" cy="31674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C7383F"/>
          </a:solidFill>
          <a:ln w="12700">
            <a:miter lim="400000"/>
          </a:ln>
        </p:spPr>
        <p:txBody>
          <a:bodyPr tIns="34290" bIns="34290" anchor="ctr"/>
          <a:lstStyle/>
          <a:p>
            <a:pPr algn="l">
              <a:defRPr sz="3600">
                <a:solidFill>
                  <a:srgbClr val="000000"/>
                </a:solidFill>
              </a:defRPr>
            </a:pPr>
            <a:endParaRPr sz="2700"/>
          </a:p>
        </p:txBody>
      </p:sp>
      <p:sp>
        <p:nvSpPr>
          <p:cNvPr id="133" name="Shape 133" descr="TextBox 3"/>
          <p:cNvSpPr/>
          <p:nvPr/>
        </p:nvSpPr>
        <p:spPr>
          <a:xfrm>
            <a:off x="3332983" y="4889059"/>
            <a:ext cx="4669798" cy="530915"/>
          </a:xfrm>
          <a:prstGeom prst="rect">
            <a:avLst/>
          </a:prstGeom>
          <a:ln w="25400">
            <a:miter lim="400000"/>
          </a:ln>
          <a:extLst>
            <a:ext uri="{C572A759-6A51-4108-AA02-DFA0A04FC94B}">
              <ma14:wrappingTextBoxFlag xmlns:ma14="http://schemas.microsoft.com/office/mac/drawingml/2011/main" xmlns="" val="1"/>
            </a:ext>
          </a:extLst>
        </p:spPr>
        <p:txBody>
          <a:bodyPr tIns="34290" bIns="34290">
            <a:spAutoFit/>
          </a:bodyPr>
          <a:lstStyle/>
          <a:p>
            <a:pPr algn="l">
              <a:defRPr sz="4000">
                <a:solidFill>
                  <a:srgbClr val="48434A"/>
                </a:solidFill>
                <a:latin typeface="+mj-lt"/>
                <a:ea typeface="+mj-ea"/>
                <a:cs typeface="+mj-cs"/>
                <a:sym typeface="Helvetica"/>
              </a:defRPr>
            </a:pPr>
            <a:r>
              <a:rPr sz="1500" dirty="0"/>
              <a:t>Recurrent use resulting in a failure to fulfill major </a:t>
            </a:r>
            <a:br>
              <a:rPr sz="1500" dirty="0"/>
            </a:br>
            <a:r>
              <a:rPr sz="1500" dirty="0"/>
              <a:t>role obligations</a:t>
            </a:r>
          </a:p>
        </p:txBody>
      </p:sp>
    </p:spTree>
    <p:extLst>
      <p:ext uri="{BB962C8B-B14F-4D97-AF65-F5344CB8AC3E}">
        <p14:creationId xmlns:p14="http://schemas.microsoft.com/office/powerpoint/2010/main" val="152415983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image4.jpeg" descr="Picture 2"/>
          <p:cNvPicPr>
            <a:picLocks noChangeAspect="1"/>
          </p:cNvPicPr>
          <p:nvPr/>
        </p:nvPicPr>
        <p:blipFill>
          <a:blip r:embed="rId3">
            <a:extLst/>
          </a:blip>
          <a:stretch>
            <a:fillRect/>
          </a:stretch>
        </p:blipFill>
        <p:spPr>
          <a:xfrm>
            <a:off x="-10401" y="810047"/>
            <a:ext cx="9216314" cy="5184177"/>
          </a:xfrm>
          <a:prstGeom prst="rect">
            <a:avLst/>
          </a:prstGeom>
          <a:ln w="12700">
            <a:miter lim="400000"/>
          </a:ln>
        </p:spPr>
      </p:pic>
    </p:spTree>
    <p:extLst>
      <p:ext uri="{BB962C8B-B14F-4D97-AF65-F5344CB8AC3E}">
        <p14:creationId xmlns:p14="http://schemas.microsoft.com/office/powerpoint/2010/main" val="226939724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p:nvPr/>
        </p:nvSpPr>
        <p:spPr>
          <a:xfrm>
            <a:off x="2554414" y="1361905"/>
            <a:ext cx="6155198" cy="1460348"/>
          </a:xfrm>
          <a:prstGeom prst="rect">
            <a:avLst/>
          </a:prstGeom>
          <a:ln w="25400">
            <a:miter lim="400000"/>
          </a:ln>
          <a:extLst>
            <a:ext uri="{C572A759-6A51-4108-AA02-DFA0A04FC94B}">
              <ma14:wrappingTextBoxFlag xmlns:ma14="http://schemas.microsoft.com/office/mac/drawingml/2011/main" xmlns="" val="1"/>
            </a:ext>
          </a:extLst>
        </p:spPr>
        <p:txBody>
          <a:bodyPr tIns="34290" bIns="34290" anchor="b">
            <a:normAutofit/>
          </a:bodyPr>
          <a:lstStyle/>
          <a:p>
            <a:pPr algn="l">
              <a:defRPr sz="8000" b="1" i="1">
                <a:solidFill>
                  <a:srgbClr val="48434A"/>
                </a:solidFill>
                <a:latin typeface="+mj-lt"/>
                <a:ea typeface="+mj-ea"/>
                <a:cs typeface="+mj-cs"/>
                <a:sym typeface="Helvetica"/>
              </a:defRPr>
            </a:pPr>
            <a:r>
              <a:rPr sz="3000" dirty="0"/>
              <a:t>DSM V: Substance Use Disorder</a:t>
            </a:r>
          </a:p>
        </p:txBody>
      </p:sp>
      <p:pic>
        <p:nvPicPr>
          <p:cNvPr id="143" name="image3.tif" descr="Picture 1"/>
          <p:cNvPicPr>
            <a:picLocks noChangeAspect="1"/>
          </p:cNvPicPr>
          <p:nvPr/>
        </p:nvPicPr>
        <p:blipFill>
          <a:blip r:embed="rId3" cstate="email">
            <a:extLst>
              <a:ext uri="{28A0092B-C50C-407E-A947-70E740481C1C}">
                <a14:useLocalDpi xmlns:a14="http://schemas.microsoft.com/office/drawing/2010/main"/>
              </a:ext>
            </a:extLst>
          </a:blip>
          <a:srcRect l="2908" r="2433"/>
          <a:stretch>
            <a:fillRect/>
          </a:stretch>
        </p:blipFill>
        <p:spPr>
          <a:xfrm>
            <a:off x="905130" y="2400076"/>
            <a:ext cx="1396598" cy="2057822"/>
          </a:xfrm>
          <a:prstGeom prst="rect">
            <a:avLst/>
          </a:prstGeom>
          <a:ln w="12700">
            <a:miter lim="400000"/>
          </a:ln>
        </p:spPr>
      </p:pic>
      <p:sp>
        <p:nvSpPr>
          <p:cNvPr id="144" name="Shape 144" descr="TextBox 3"/>
          <p:cNvSpPr/>
          <p:nvPr/>
        </p:nvSpPr>
        <p:spPr>
          <a:xfrm>
            <a:off x="3571108" y="2834830"/>
            <a:ext cx="4669798" cy="300082"/>
          </a:xfrm>
          <a:prstGeom prst="rect">
            <a:avLst/>
          </a:prstGeom>
          <a:ln w="25400">
            <a:miter lim="400000"/>
          </a:ln>
          <a:extLst>
            <a:ext uri="{C572A759-6A51-4108-AA02-DFA0A04FC94B}">
              <ma14:wrappingTextBoxFlag xmlns:ma14="http://schemas.microsoft.com/office/mac/drawingml/2011/main" xmlns="" val="1"/>
            </a:ext>
          </a:extLst>
        </p:spPr>
        <p:txBody>
          <a:bodyPr tIns="34290" bIns="34290">
            <a:spAutoFit/>
          </a:bodyPr>
          <a:lstStyle>
            <a:lvl1pPr algn="l">
              <a:defRPr sz="4000">
                <a:solidFill>
                  <a:srgbClr val="48434A"/>
                </a:solidFill>
                <a:latin typeface="+mj-lt"/>
                <a:ea typeface="+mj-ea"/>
                <a:cs typeface="+mj-cs"/>
                <a:sym typeface="Helvetica"/>
              </a:defRPr>
            </a:lvl1pPr>
          </a:lstStyle>
          <a:p>
            <a:r>
              <a:rPr sz="1500"/>
              <a:t>Tolerance*</a:t>
            </a:r>
          </a:p>
        </p:txBody>
      </p:sp>
      <p:sp>
        <p:nvSpPr>
          <p:cNvPr id="145" name="Shape 145"/>
          <p:cNvSpPr/>
          <p:nvPr/>
        </p:nvSpPr>
        <p:spPr>
          <a:xfrm>
            <a:off x="2746041" y="2938691"/>
            <a:ext cx="333326" cy="333326"/>
          </a:xfrm>
          <a:prstGeom prst="rect">
            <a:avLst/>
          </a:prstGeom>
          <a:solidFill>
            <a:srgbClr val="FFFFFF">
              <a:alpha val="0"/>
            </a:srgbClr>
          </a:solidFill>
          <a:ln w="76200" cap="rnd">
            <a:solidFill>
              <a:srgbClr val="48434A"/>
            </a:solidFill>
          </a:ln>
        </p:spPr>
        <p:txBody>
          <a:bodyPr tIns="34290" bIns="34290" anchor="ctr"/>
          <a:lstStyle/>
          <a:p>
            <a:pPr algn="l">
              <a:defRPr sz="3600">
                <a:solidFill>
                  <a:srgbClr val="000000"/>
                </a:solidFill>
              </a:defRPr>
            </a:pPr>
            <a:endParaRPr sz="2700"/>
          </a:p>
        </p:txBody>
      </p:sp>
      <p:sp>
        <p:nvSpPr>
          <p:cNvPr id="146" name="Shape 146"/>
          <p:cNvSpPr/>
          <p:nvPr/>
        </p:nvSpPr>
        <p:spPr>
          <a:xfrm>
            <a:off x="2821507" y="2875798"/>
            <a:ext cx="333326" cy="31674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C7383F"/>
          </a:solidFill>
          <a:ln w="12700">
            <a:miter lim="400000"/>
          </a:ln>
        </p:spPr>
        <p:txBody>
          <a:bodyPr tIns="34290" bIns="34290" anchor="ctr"/>
          <a:lstStyle/>
          <a:p>
            <a:pPr algn="l">
              <a:defRPr sz="3600">
                <a:solidFill>
                  <a:srgbClr val="000000"/>
                </a:solidFill>
              </a:defRPr>
            </a:pPr>
            <a:endParaRPr sz="2700"/>
          </a:p>
        </p:txBody>
      </p:sp>
      <p:sp>
        <p:nvSpPr>
          <p:cNvPr id="147" name="Shape 147"/>
          <p:cNvSpPr/>
          <p:nvPr/>
        </p:nvSpPr>
        <p:spPr>
          <a:xfrm>
            <a:off x="2746041" y="3473536"/>
            <a:ext cx="333326" cy="333326"/>
          </a:xfrm>
          <a:prstGeom prst="rect">
            <a:avLst/>
          </a:prstGeom>
          <a:solidFill>
            <a:srgbClr val="FFFFFF">
              <a:alpha val="0"/>
            </a:srgbClr>
          </a:solidFill>
          <a:ln w="76200" cap="rnd">
            <a:solidFill>
              <a:srgbClr val="48434A"/>
            </a:solidFill>
          </a:ln>
        </p:spPr>
        <p:txBody>
          <a:bodyPr tIns="34290" bIns="34290" anchor="ctr"/>
          <a:lstStyle/>
          <a:p>
            <a:pPr algn="l">
              <a:defRPr sz="3600">
                <a:solidFill>
                  <a:srgbClr val="000000"/>
                </a:solidFill>
              </a:defRPr>
            </a:pPr>
            <a:endParaRPr sz="2700"/>
          </a:p>
        </p:txBody>
      </p:sp>
      <p:sp>
        <p:nvSpPr>
          <p:cNvPr id="148" name="Shape 148"/>
          <p:cNvSpPr/>
          <p:nvPr/>
        </p:nvSpPr>
        <p:spPr>
          <a:xfrm>
            <a:off x="2869132" y="3425420"/>
            <a:ext cx="333326" cy="31674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C7383F"/>
          </a:solidFill>
          <a:ln w="12700">
            <a:miter lim="400000"/>
          </a:ln>
        </p:spPr>
        <p:txBody>
          <a:bodyPr tIns="34290" bIns="34290" anchor="ctr"/>
          <a:lstStyle/>
          <a:p>
            <a:pPr algn="l">
              <a:defRPr sz="3600">
                <a:solidFill>
                  <a:srgbClr val="000000"/>
                </a:solidFill>
              </a:defRPr>
            </a:pPr>
            <a:endParaRPr sz="2700"/>
          </a:p>
        </p:txBody>
      </p:sp>
      <p:sp>
        <p:nvSpPr>
          <p:cNvPr id="149" name="Shape 149" descr="TextBox 3"/>
          <p:cNvSpPr/>
          <p:nvPr/>
        </p:nvSpPr>
        <p:spPr>
          <a:xfrm>
            <a:off x="3571108" y="3339579"/>
            <a:ext cx="4669798" cy="300082"/>
          </a:xfrm>
          <a:prstGeom prst="rect">
            <a:avLst/>
          </a:prstGeom>
          <a:ln w="25400">
            <a:miter lim="400000"/>
          </a:ln>
          <a:extLst>
            <a:ext uri="{C572A759-6A51-4108-AA02-DFA0A04FC94B}">
              <ma14:wrappingTextBoxFlag xmlns:ma14="http://schemas.microsoft.com/office/mac/drawingml/2011/main" xmlns="" val="1"/>
            </a:ext>
          </a:extLst>
        </p:spPr>
        <p:txBody>
          <a:bodyPr tIns="34290" bIns="34290">
            <a:spAutoFit/>
          </a:bodyPr>
          <a:lstStyle>
            <a:lvl1pPr algn="l">
              <a:defRPr sz="4000">
                <a:solidFill>
                  <a:srgbClr val="48434A"/>
                </a:solidFill>
                <a:latin typeface="+mj-lt"/>
                <a:ea typeface="+mj-ea"/>
                <a:cs typeface="+mj-cs"/>
                <a:sym typeface="Helvetica"/>
              </a:defRPr>
            </a:lvl1pPr>
          </a:lstStyle>
          <a:p>
            <a:r>
              <a:rPr sz="1500"/>
              <a:t>Withdrawal*</a:t>
            </a:r>
          </a:p>
        </p:txBody>
      </p:sp>
    </p:spTree>
    <p:extLst>
      <p:ext uri="{BB962C8B-B14F-4D97-AF65-F5344CB8AC3E}">
        <p14:creationId xmlns:p14="http://schemas.microsoft.com/office/powerpoint/2010/main" val="413339906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6" name="Group 156"/>
          <p:cNvGrpSpPr/>
          <p:nvPr/>
        </p:nvGrpSpPr>
        <p:grpSpPr>
          <a:xfrm>
            <a:off x="935348" y="3436512"/>
            <a:ext cx="1626599" cy="1331858"/>
            <a:chOff x="0" y="0"/>
            <a:chExt cx="4337594" cy="3551619"/>
          </a:xfrm>
        </p:grpSpPr>
        <p:sp>
          <p:nvSpPr>
            <p:cNvPr id="153" name="Shape 153"/>
            <p:cNvSpPr/>
            <p:nvPr/>
          </p:nvSpPr>
          <p:spPr>
            <a:xfrm>
              <a:off x="1402017" y="0"/>
              <a:ext cx="2015362" cy="2015361"/>
            </a:xfrm>
            <a:prstGeom prst="ellipse">
              <a:avLst/>
            </a:prstGeom>
            <a:solidFill>
              <a:srgbClr val="C7383F">
                <a:alpha val="50000"/>
              </a:srgbClr>
            </a:solidFill>
            <a:ln w="12700" cap="flat">
              <a:noFill/>
              <a:miter lim="400000"/>
            </a:ln>
            <a:effectLst/>
          </p:spPr>
          <p:txBody>
            <a:bodyPr wrap="square" lIns="34290" tIns="34290" rIns="34290" bIns="34290" numCol="1" anchor="ctr">
              <a:noAutofit/>
            </a:bodyPr>
            <a:lstStyle/>
            <a:p>
              <a:pPr algn="l">
                <a:defRPr sz="3600">
                  <a:solidFill>
                    <a:srgbClr val="FFFFFF"/>
                  </a:solidFill>
                </a:defRPr>
              </a:pPr>
              <a:endParaRPr sz="2700"/>
            </a:p>
          </p:txBody>
        </p:sp>
        <p:sp>
          <p:nvSpPr>
            <p:cNvPr id="154" name="Shape 154"/>
            <p:cNvSpPr/>
            <p:nvPr/>
          </p:nvSpPr>
          <p:spPr>
            <a:xfrm>
              <a:off x="1473708" y="395541"/>
              <a:ext cx="1659428" cy="1107994"/>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none" lIns="34290" tIns="34290" rIns="34290" bIns="34290" numCol="1" anchor="t">
              <a:spAutoFit/>
            </a:bodyPr>
            <a:lstStyle>
              <a:lvl1pPr algn="l">
                <a:defRPr sz="6000">
                  <a:solidFill>
                    <a:srgbClr val="CEE7D4"/>
                  </a:solidFill>
                  <a:latin typeface="+mj-lt"/>
                  <a:ea typeface="+mj-ea"/>
                  <a:cs typeface="+mj-cs"/>
                  <a:sym typeface="Helvetica"/>
                </a:defRPr>
              </a:lvl1pPr>
            </a:lstStyle>
            <a:p>
              <a:r>
                <a:rPr sz="2250"/>
                <a:t>2—3</a:t>
              </a:r>
            </a:p>
          </p:txBody>
        </p:sp>
        <p:sp>
          <p:nvSpPr>
            <p:cNvPr id="155" name="Shape 155"/>
            <p:cNvSpPr/>
            <p:nvPr/>
          </p:nvSpPr>
          <p:spPr>
            <a:xfrm>
              <a:off x="0" y="2443625"/>
              <a:ext cx="4337594" cy="1107994"/>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none" lIns="34290" tIns="34290" rIns="34290" bIns="34290" numCol="1" anchor="t">
              <a:spAutoFit/>
            </a:bodyPr>
            <a:lstStyle>
              <a:lvl1pPr algn="l">
                <a:defRPr sz="6000">
                  <a:solidFill>
                    <a:srgbClr val="48434A"/>
                  </a:solidFill>
                  <a:latin typeface="+mj-lt"/>
                  <a:ea typeface="+mj-ea"/>
                  <a:cs typeface="+mj-cs"/>
                  <a:sym typeface="Helvetica"/>
                </a:defRPr>
              </a:lvl1pPr>
            </a:lstStyle>
            <a:p>
              <a:r>
                <a:rPr sz="2250"/>
                <a:t>mild disorder</a:t>
              </a:r>
            </a:p>
          </p:txBody>
        </p:sp>
      </p:grpSp>
      <p:grpSp>
        <p:nvGrpSpPr>
          <p:cNvPr id="160" name="Group 160"/>
          <p:cNvGrpSpPr/>
          <p:nvPr/>
        </p:nvGrpSpPr>
        <p:grpSpPr>
          <a:xfrm>
            <a:off x="3330607" y="3431749"/>
            <a:ext cx="2259336" cy="1331858"/>
            <a:chOff x="0" y="0"/>
            <a:chExt cx="6024895" cy="3551619"/>
          </a:xfrm>
        </p:grpSpPr>
        <p:sp>
          <p:nvSpPr>
            <p:cNvPr id="157" name="Shape 157"/>
            <p:cNvSpPr/>
            <p:nvPr/>
          </p:nvSpPr>
          <p:spPr>
            <a:xfrm>
              <a:off x="2302702" y="0"/>
              <a:ext cx="2015361" cy="2015361"/>
            </a:xfrm>
            <a:prstGeom prst="ellipse">
              <a:avLst/>
            </a:prstGeom>
            <a:solidFill>
              <a:srgbClr val="C7383F">
                <a:alpha val="75000"/>
              </a:srgbClr>
            </a:solidFill>
            <a:ln w="12700" cap="flat">
              <a:noFill/>
              <a:miter lim="400000"/>
            </a:ln>
            <a:effectLst/>
          </p:spPr>
          <p:txBody>
            <a:bodyPr wrap="square" lIns="34290" tIns="34290" rIns="34290" bIns="34290" numCol="1" anchor="ctr">
              <a:noAutofit/>
            </a:bodyPr>
            <a:lstStyle/>
            <a:p>
              <a:pPr algn="l">
                <a:defRPr sz="3600">
                  <a:solidFill>
                    <a:srgbClr val="FFFFFF"/>
                  </a:solidFill>
                </a:defRPr>
              </a:pPr>
              <a:endParaRPr sz="2700"/>
            </a:p>
          </p:txBody>
        </p:sp>
        <p:sp>
          <p:nvSpPr>
            <p:cNvPr id="158" name="Shape 158"/>
            <p:cNvSpPr/>
            <p:nvPr/>
          </p:nvSpPr>
          <p:spPr>
            <a:xfrm>
              <a:off x="2374391" y="395541"/>
              <a:ext cx="1659429" cy="1107994"/>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none" lIns="34290" tIns="34290" rIns="34290" bIns="34290" numCol="1" anchor="t">
              <a:spAutoFit/>
            </a:bodyPr>
            <a:lstStyle>
              <a:lvl1pPr algn="l">
                <a:defRPr sz="6000">
                  <a:solidFill>
                    <a:srgbClr val="CEE7D4"/>
                  </a:solidFill>
                  <a:latin typeface="+mj-lt"/>
                  <a:ea typeface="+mj-ea"/>
                  <a:cs typeface="+mj-cs"/>
                  <a:sym typeface="Helvetica"/>
                </a:defRPr>
              </a:lvl1pPr>
            </a:lstStyle>
            <a:p>
              <a:r>
                <a:rPr sz="2250"/>
                <a:t>4—5</a:t>
              </a:r>
            </a:p>
          </p:txBody>
        </p:sp>
        <p:sp>
          <p:nvSpPr>
            <p:cNvPr id="159" name="Shape 159"/>
            <p:cNvSpPr/>
            <p:nvPr/>
          </p:nvSpPr>
          <p:spPr>
            <a:xfrm>
              <a:off x="0" y="2443625"/>
              <a:ext cx="6024895" cy="1107994"/>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none" lIns="34290" tIns="34290" rIns="34290" bIns="34290" numCol="1" anchor="t">
              <a:spAutoFit/>
            </a:bodyPr>
            <a:lstStyle>
              <a:lvl1pPr algn="l">
                <a:defRPr sz="6000">
                  <a:solidFill>
                    <a:srgbClr val="48434A"/>
                  </a:solidFill>
                  <a:latin typeface="+mj-lt"/>
                  <a:ea typeface="+mj-ea"/>
                  <a:cs typeface="+mj-cs"/>
                  <a:sym typeface="Helvetica"/>
                </a:defRPr>
              </a:lvl1pPr>
            </a:lstStyle>
            <a:p>
              <a:r>
                <a:rPr sz="2250"/>
                <a:t>moderate disorder</a:t>
              </a:r>
            </a:p>
          </p:txBody>
        </p:sp>
      </p:grpSp>
      <p:grpSp>
        <p:nvGrpSpPr>
          <p:cNvPr id="164" name="Group 164"/>
          <p:cNvGrpSpPr/>
          <p:nvPr/>
        </p:nvGrpSpPr>
        <p:grpSpPr>
          <a:xfrm>
            <a:off x="6134679" y="3455562"/>
            <a:ext cx="1879874" cy="1331858"/>
            <a:chOff x="0" y="0"/>
            <a:chExt cx="5012995" cy="3551619"/>
          </a:xfrm>
        </p:grpSpPr>
        <p:sp>
          <p:nvSpPr>
            <p:cNvPr id="161" name="Shape 161"/>
            <p:cNvSpPr/>
            <p:nvPr/>
          </p:nvSpPr>
          <p:spPr>
            <a:xfrm>
              <a:off x="1786066" y="0"/>
              <a:ext cx="2015361" cy="2015361"/>
            </a:xfrm>
            <a:prstGeom prst="ellipse">
              <a:avLst/>
            </a:prstGeom>
            <a:solidFill>
              <a:srgbClr val="C7383F"/>
            </a:solidFill>
            <a:ln w="12700" cap="flat">
              <a:noFill/>
              <a:miter lim="400000"/>
            </a:ln>
            <a:effectLst/>
          </p:spPr>
          <p:txBody>
            <a:bodyPr wrap="square" lIns="34290" tIns="34290" rIns="34290" bIns="34290" numCol="1" anchor="ctr">
              <a:noAutofit/>
            </a:bodyPr>
            <a:lstStyle/>
            <a:p>
              <a:pPr algn="l">
                <a:defRPr sz="3600">
                  <a:solidFill>
                    <a:srgbClr val="FFFFFF"/>
                  </a:solidFill>
                </a:defRPr>
              </a:pPr>
              <a:endParaRPr sz="2700"/>
            </a:p>
          </p:txBody>
        </p:sp>
        <p:sp>
          <p:nvSpPr>
            <p:cNvPr id="162" name="Shape 162"/>
            <p:cNvSpPr/>
            <p:nvPr/>
          </p:nvSpPr>
          <p:spPr>
            <a:xfrm>
              <a:off x="2239138" y="395541"/>
              <a:ext cx="958384" cy="1107994"/>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none" lIns="34290" tIns="34290" rIns="34290" bIns="34290" numCol="1" anchor="t">
              <a:spAutoFit/>
            </a:bodyPr>
            <a:lstStyle>
              <a:lvl1pPr algn="l">
                <a:defRPr sz="6000">
                  <a:solidFill>
                    <a:srgbClr val="CEE7D4"/>
                  </a:solidFill>
                  <a:latin typeface="+mj-lt"/>
                  <a:ea typeface="+mj-ea"/>
                  <a:cs typeface="+mj-cs"/>
                  <a:sym typeface="Helvetica"/>
                </a:defRPr>
              </a:lvl1pPr>
            </a:lstStyle>
            <a:p>
              <a:r>
                <a:rPr sz="2250"/>
                <a:t>6+</a:t>
              </a:r>
            </a:p>
          </p:txBody>
        </p:sp>
        <p:sp>
          <p:nvSpPr>
            <p:cNvPr id="163" name="Shape 163"/>
            <p:cNvSpPr/>
            <p:nvPr/>
          </p:nvSpPr>
          <p:spPr>
            <a:xfrm>
              <a:off x="0" y="2443625"/>
              <a:ext cx="5012995" cy="1107994"/>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none" lIns="34290" tIns="34290" rIns="34290" bIns="34290" numCol="1" anchor="t">
              <a:spAutoFit/>
            </a:bodyPr>
            <a:lstStyle>
              <a:lvl1pPr algn="l">
                <a:defRPr sz="6000">
                  <a:solidFill>
                    <a:srgbClr val="48434A"/>
                  </a:solidFill>
                  <a:latin typeface="+mj-lt"/>
                  <a:ea typeface="+mj-ea"/>
                  <a:cs typeface="+mj-cs"/>
                  <a:sym typeface="Helvetica"/>
                </a:defRPr>
              </a:lvl1pPr>
            </a:lstStyle>
            <a:p>
              <a:r>
                <a:rPr sz="2250"/>
                <a:t>severe disorder</a:t>
              </a:r>
            </a:p>
          </p:txBody>
        </p:sp>
      </p:grpSp>
      <p:sp>
        <p:nvSpPr>
          <p:cNvPr id="165" name="Shape 165"/>
          <p:cNvSpPr/>
          <p:nvPr/>
        </p:nvSpPr>
        <p:spPr>
          <a:xfrm>
            <a:off x="353395" y="1214801"/>
            <a:ext cx="9192971" cy="1766833"/>
          </a:xfrm>
          <a:prstGeom prst="rect">
            <a:avLst/>
          </a:prstGeom>
          <a:ln w="25400">
            <a:miter lim="400000"/>
          </a:ln>
          <a:extLst>
            <a:ext uri="{C572A759-6A51-4108-AA02-DFA0A04FC94B}">
              <ma14:wrappingTextBoxFlag xmlns:ma14="http://schemas.microsoft.com/office/mac/drawingml/2011/main" xmlns="" val="1"/>
            </a:ext>
          </a:extLst>
        </p:spPr>
        <p:txBody>
          <a:bodyPr tIns="34290" bIns="34290" anchor="b">
            <a:normAutofit/>
          </a:bodyPr>
          <a:lstStyle>
            <a:lvl1pPr>
              <a:defRPr sz="8000" b="1">
                <a:solidFill>
                  <a:srgbClr val="48434A"/>
                </a:solidFill>
                <a:latin typeface="+mj-lt"/>
                <a:ea typeface="+mj-ea"/>
                <a:cs typeface="+mj-cs"/>
                <a:sym typeface="Helvetica"/>
              </a:defRPr>
            </a:lvl1pPr>
          </a:lstStyle>
          <a:p>
            <a:r>
              <a:rPr sz="3000" dirty="0"/>
              <a:t>Substance Use Disorder</a:t>
            </a:r>
          </a:p>
        </p:txBody>
      </p:sp>
    </p:spTree>
    <p:extLst>
      <p:ext uri="{BB962C8B-B14F-4D97-AF65-F5344CB8AC3E}">
        <p14:creationId xmlns:p14="http://schemas.microsoft.com/office/powerpoint/2010/main" val="123146224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descr="TextBox 3"/>
          <p:cNvSpPr/>
          <p:nvPr/>
        </p:nvSpPr>
        <p:spPr>
          <a:xfrm>
            <a:off x="1951263" y="2362200"/>
            <a:ext cx="5241473" cy="2039020"/>
          </a:xfrm>
          <a:prstGeom prst="rect">
            <a:avLst/>
          </a:prstGeom>
          <a:ln w="25400">
            <a:miter lim="400000"/>
          </a:ln>
          <a:extLst>
            <a:ext uri="{C572A759-6A51-4108-AA02-DFA0A04FC94B}">
              <ma14:wrappingTextBoxFlag xmlns:ma14="http://schemas.microsoft.com/office/mac/drawingml/2011/main" xmlns="" val="1"/>
            </a:ext>
          </a:extLst>
        </p:spPr>
        <p:txBody>
          <a:bodyPr tIns="34290" bIns="34290">
            <a:spAutoFit/>
          </a:bodyPr>
          <a:lstStyle>
            <a:lvl1pPr>
              <a:defRPr>
                <a:solidFill>
                  <a:srgbClr val="48434A"/>
                </a:solidFill>
                <a:latin typeface="+mj-lt"/>
                <a:ea typeface="+mj-ea"/>
                <a:cs typeface="+mj-cs"/>
                <a:sym typeface="Helvetica"/>
              </a:defRPr>
            </a:lvl1pPr>
          </a:lstStyle>
          <a:p>
            <a:pPr algn="ctr"/>
            <a:r>
              <a:rPr lang="en-US" sz="3200" dirty="0">
                <a:latin typeface="+mn-lt"/>
              </a:rPr>
              <a:t>Craving</a:t>
            </a:r>
          </a:p>
          <a:p>
            <a:pPr algn="ctr"/>
            <a:r>
              <a:rPr lang="en-US" sz="3200" dirty="0">
                <a:latin typeface="+mn-lt"/>
              </a:rPr>
              <a:t>Compulsion</a:t>
            </a:r>
          </a:p>
          <a:p>
            <a:pPr algn="ctr"/>
            <a:r>
              <a:rPr lang="en-US" sz="3200" dirty="0">
                <a:latin typeface="+mn-lt"/>
              </a:rPr>
              <a:t>Consequences</a:t>
            </a:r>
          </a:p>
          <a:p>
            <a:pPr algn="ctr"/>
            <a:r>
              <a:rPr lang="en-US" sz="3200" dirty="0">
                <a:latin typeface="+mn-lt"/>
              </a:rPr>
              <a:t>Loss of Control</a:t>
            </a:r>
            <a:endParaRPr sz="3200" dirty="0">
              <a:latin typeface="+mn-lt"/>
            </a:endParaRPr>
          </a:p>
        </p:txBody>
      </p:sp>
    </p:spTree>
    <p:extLst>
      <p:ext uri="{BB962C8B-B14F-4D97-AF65-F5344CB8AC3E}">
        <p14:creationId xmlns:p14="http://schemas.microsoft.com/office/powerpoint/2010/main" val="314455570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F381AE-CA9F-F74D-86F5-E22EDBFE5FBC}"/>
              </a:ext>
            </a:extLst>
          </p:cNvPr>
          <p:cNvSpPr>
            <a:spLocks noGrp="1"/>
          </p:cNvSpPr>
          <p:nvPr>
            <p:ph type="title"/>
          </p:nvPr>
        </p:nvSpPr>
        <p:spPr/>
        <p:txBody>
          <a:bodyPr/>
          <a:lstStyle/>
          <a:p>
            <a:r>
              <a:rPr lang="en-US" dirty="0"/>
              <a:t>Objective 2</a:t>
            </a:r>
          </a:p>
        </p:txBody>
      </p:sp>
      <p:sp>
        <p:nvSpPr>
          <p:cNvPr id="3" name="TextBox 2">
            <a:extLst>
              <a:ext uri="{FF2B5EF4-FFF2-40B4-BE49-F238E27FC236}">
                <a16:creationId xmlns:a16="http://schemas.microsoft.com/office/drawing/2014/main" xmlns="" id="{1933DEA0-DCF1-314D-8CEA-8324472D00EF}"/>
              </a:ext>
            </a:extLst>
          </p:cNvPr>
          <p:cNvSpPr txBox="1"/>
          <p:nvPr/>
        </p:nvSpPr>
        <p:spPr>
          <a:xfrm>
            <a:off x="552071" y="2767280"/>
            <a:ext cx="8039857" cy="1323439"/>
          </a:xfrm>
          <a:prstGeom prst="rect">
            <a:avLst/>
          </a:prstGeom>
          <a:noFill/>
        </p:spPr>
        <p:txBody>
          <a:bodyPr wrap="square" rtlCol="0">
            <a:spAutoFit/>
          </a:bodyPr>
          <a:lstStyle/>
          <a:p>
            <a:r>
              <a:rPr lang="en-US" sz="2800" dirty="0">
                <a:latin typeface="+mn-lt"/>
              </a:rPr>
              <a:t>Understand how and why substance use disorders develop</a:t>
            </a:r>
          </a:p>
          <a:p>
            <a:endParaRPr lang="en-US" dirty="0"/>
          </a:p>
        </p:txBody>
      </p:sp>
    </p:spTree>
    <p:extLst>
      <p:ext uri="{BB962C8B-B14F-4D97-AF65-F5344CB8AC3E}">
        <p14:creationId xmlns:p14="http://schemas.microsoft.com/office/powerpoint/2010/main" val="297284029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DISCLOSURES</a:t>
            </a:r>
          </a:p>
        </p:txBody>
      </p:sp>
      <p:sp>
        <p:nvSpPr>
          <p:cNvPr id="3" name="Content Placeholder 2"/>
          <p:cNvSpPr>
            <a:spLocks noGrp="1"/>
          </p:cNvSpPr>
          <p:nvPr>
            <p:ph idx="1"/>
          </p:nvPr>
        </p:nvSpPr>
        <p:spPr/>
        <p:txBody>
          <a:bodyPr/>
          <a:lstStyle/>
          <a:p>
            <a:pPr marL="0" indent="0">
              <a:buNone/>
            </a:pPr>
            <a:r>
              <a:rPr lang="en-US" sz="1350" b="1" u="sng" dirty="0">
                <a:solidFill>
                  <a:prstClr val="black"/>
                </a:solidFill>
              </a:rPr>
              <a:t>COMPLETING THIS ACTIVITY</a:t>
            </a:r>
            <a:endParaRPr lang="en-US" sz="1350" dirty="0">
              <a:solidFill>
                <a:prstClr val="black"/>
              </a:solidFill>
            </a:endParaRPr>
          </a:p>
          <a:p>
            <a:pPr marL="0" indent="0">
              <a:buNone/>
            </a:pPr>
            <a:r>
              <a:rPr lang="en-US" sz="1350" dirty="0">
                <a:solidFill>
                  <a:prstClr val="black"/>
                </a:solidFill>
              </a:rPr>
              <a:t>Upon successful completion of this activity 8.25 contact hours will be awarded</a:t>
            </a:r>
          </a:p>
          <a:p>
            <a:pPr marL="0" indent="0">
              <a:buNone/>
            </a:pPr>
            <a:r>
              <a:rPr lang="en-US" sz="1350" dirty="0">
                <a:solidFill>
                  <a:prstClr val="black"/>
                </a:solidFill>
              </a:rPr>
              <a:t>Successful completion of this continuing education activity includes the following: </a:t>
            </a:r>
          </a:p>
          <a:p>
            <a:r>
              <a:rPr lang="en-US" sz="1350" dirty="0">
                <a:solidFill>
                  <a:prstClr val="black"/>
                </a:solidFill>
              </a:rPr>
              <a:t>Attending the entire CE activity; </a:t>
            </a:r>
          </a:p>
          <a:p>
            <a:pPr lvl="0"/>
            <a:r>
              <a:rPr lang="en-US" sz="1350" dirty="0">
                <a:solidFill>
                  <a:prstClr val="black"/>
                </a:solidFill>
              </a:rPr>
              <a:t>Completing the online evaluation; </a:t>
            </a:r>
          </a:p>
          <a:p>
            <a:pPr lvl="0"/>
            <a:r>
              <a:rPr lang="en-US" sz="1350" dirty="0">
                <a:solidFill>
                  <a:prstClr val="black"/>
                </a:solidFill>
              </a:rPr>
              <a:t>Submitting an online CE request.</a:t>
            </a:r>
          </a:p>
          <a:p>
            <a:pPr lvl="0"/>
            <a:endParaRPr lang="en-US" sz="1350" dirty="0">
              <a:solidFill>
                <a:prstClr val="black"/>
              </a:solidFill>
            </a:endParaRPr>
          </a:p>
          <a:p>
            <a:pPr marL="0" indent="0">
              <a:buNone/>
            </a:pPr>
            <a:r>
              <a:rPr lang="en-US" sz="1350" dirty="0">
                <a:solidFill>
                  <a:prstClr val="black"/>
                </a:solidFill>
              </a:rPr>
              <a:t>Your certificate will be sent via email</a:t>
            </a:r>
            <a:br>
              <a:rPr lang="en-US" sz="1350" dirty="0">
                <a:solidFill>
                  <a:prstClr val="black"/>
                </a:solidFill>
              </a:rPr>
            </a:br>
            <a:r>
              <a:rPr lang="en-US" sz="1350" dirty="0">
                <a:solidFill>
                  <a:prstClr val="black"/>
                </a:solidFill>
              </a:rPr>
              <a:t>If you have any questions about this CE activity, contact Michelle Daugherty at </a:t>
            </a:r>
            <a:r>
              <a:rPr lang="en-US" sz="1350" dirty="0">
                <a:solidFill>
                  <a:srgbClr val="0070C0"/>
                </a:solidFill>
                <a:hlinkClick r:id="rId2"/>
              </a:rPr>
              <a:t>mdaugherty@cardeaservices.org</a:t>
            </a:r>
            <a:r>
              <a:rPr lang="en-US" sz="1350" dirty="0">
                <a:solidFill>
                  <a:srgbClr val="00B0F0"/>
                </a:solidFill>
              </a:rPr>
              <a:t> </a:t>
            </a:r>
            <a:r>
              <a:rPr lang="en-US" sz="1350" dirty="0">
                <a:solidFill>
                  <a:prstClr val="black"/>
                </a:solidFill>
              </a:rPr>
              <a:t>or (206) 447-9538</a:t>
            </a:r>
            <a:r>
              <a:rPr lang="en-US" sz="1650" dirty="0">
                <a:solidFill>
                  <a:prstClr val="black"/>
                </a:solidFill>
              </a:rPr>
              <a:t/>
            </a:r>
            <a:br>
              <a:rPr lang="en-US" sz="1650" dirty="0">
                <a:solidFill>
                  <a:prstClr val="black"/>
                </a:solidFill>
              </a:rPr>
            </a:br>
            <a:r>
              <a:rPr lang="en-US" sz="1650" dirty="0">
                <a:solidFill>
                  <a:prstClr val="black"/>
                </a:solidFill>
              </a:rPr>
              <a:t/>
            </a:r>
            <a:br>
              <a:rPr lang="en-US" sz="1650" dirty="0">
                <a:solidFill>
                  <a:prstClr val="black"/>
                </a:solidFill>
              </a:rPr>
            </a:br>
            <a:endParaRPr lang="en-US" sz="1125" dirty="0">
              <a:solidFill>
                <a:prstClr val="black"/>
              </a:solidFill>
            </a:endParaRPr>
          </a:p>
          <a:p>
            <a:pPr marL="0" indent="0">
              <a:buNone/>
            </a:pPr>
            <a:endParaRPr lang="en-US" dirty="0"/>
          </a:p>
        </p:txBody>
      </p:sp>
      <p:pic>
        <p:nvPicPr>
          <p:cNvPr id="4" name="Picture 3" descr="\\CSSERVER\graphic support\Cardea Graphics\Logos\General Use Logos\Services (formerly CHT)\Cardea_Logo_Services_Screen.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62581" y="5118573"/>
            <a:ext cx="3181304" cy="621355"/>
          </a:xfrm>
          <a:prstGeom prst="rect">
            <a:avLst/>
          </a:prstGeom>
          <a:noFill/>
          <a:ln>
            <a:noFill/>
          </a:ln>
        </p:spPr>
      </p:pic>
    </p:spTree>
    <p:extLst>
      <p:ext uri="{BB962C8B-B14F-4D97-AF65-F5344CB8AC3E}">
        <p14:creationId xmlns:p14="http://schemas.microsoft.com/office/powerpoint/2010/main" val="3409928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image4.png" descr="Content Placeholder 3"/>
          <p:cNvPicPr>
            <a:picLocks noChangeAspect="1"/>
          </p:cNvPicPr>
          <p:nvPr/>
        </p:nvPicPr>
        <p:blipFill>
          <a:blip r:embed="rId3" cstate="email">
            <a:extLst>
              <a:ext uri="{28A0092B-C50C-407E-A947-70E740481C1C}">
                <a14:useLocalDpi xmlns:a14="http://schemas.microsoft.com/office/drawing/2010/main"/>
              </a:ext>
            </a:extLst>
          </a:blip>
          <a:srcRect l="12555" t="14930" r="10916" b="5711"/>
          <a:stretch>
            <a:fillRect/>
          </a:stretch>
        </p:blipFill>
        <p:spPr>
          <a:xfrm>
            <a:off x="2193477" y="1880532"/>
            <a:ext cx="4756975" cy="3613636"/>
          </a:xfrm>
          <a:prstGeom prst="rect">
            <a:avLst/>
          </a:prstGeom>
          <a:ln w="12700">
            <a:miter lim="400000"/>
          </a:ln>
          <a:effectLst>
            <a:outerShdw blurRad="203200" dist="50800" dir="5400000" rotWithShape="0">
              <a:srgbClr val="48434A">
                <a:alpha val="75000"/>
              </a:srgbClr>
            </a:outerShdw>
          </a:effectLst>
        </p:spPr>
      </p:pic>
    </p:spTree>
    <p:extLst>
      <p:ext uri="{BB962C8B-B14F-4D97-AF65-F5344CB8AC3E}">
        <p14:creationId xmlns:p14="http://schemas.microsoft.com/office/powerpoint/2010/main" val="124624914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image5.png" descr="pasted-image.pdf"/>
          <p:cNvPicPr>
            <a:picLocks noChangeAspect="1"/>
          </p:cNvPicPr>
          <p:nvPr/>
        </p:nvPicPr>
        <p:blipFill>
          <a:blip r:embed="rId3">
            <a:extLst/>
          </a:blip>
          <a:stretch>
            <a:fillRect/>
          </a:stretch>
        </p:blipFill>
        <p:spPr>
          <a:xfrm>
            <a:off x="3644036" y="2379712"/>
            <a:ext cx="1855930" cy="2547551"/>
          </a:xfrm>
          <a:prstGeom prst="rect">
            <a:avLst/>
          </a:prstGeom>
          <a:ln w="12700">
            <a:miter lim="400000"/>
          </a:ln>
          <a:effectLst>
            <a:outerShdw blurRad="139700" dist="50800" dir="5400000" rotWithShape="0">
              <a:srgbClr val="48434A">
                <a:alpha val="24579"/>
              </a:srgbClr>
            </a:outerShdw>
          </a:effectLst>
        </p:spPr>
      </p:pic>
    </p:spTree>
    <p:extLst>
      <p:ext uri="{BB962C8B-B14F-4D97-AF65-F5344CB8AC3E}">
        <p14:creationId xmlns:p14="http://schemas.microsoft.com/office/powerpoint/2010/main" val="370655728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image6.png" descr="Picture 4"/>
          <p:cNvPicPr>
            <a:picLocks noChangeAspect="1"/>
          </p:cNvPicPr>
          <p:nvPr/>
        </p:nvPicPr>
        <p:blipFill>
          <a:blip r:embed="rId3">
            <a:extLst/>
          </a:blip>
          <a:srcRect l="170" t="187" b="119"/>
          <a:stretch>
            <a:fillRect/>
          </a:stretch>
        </p:blipFill>
        <p:spPr>
          <a:xfrm>
            <a:off x="3455944" y="1902538"/>
            <a:ext cx="4772827" cy="3579620"/>
          </a:xfrm>
          <a:prstGeom prst="rect">
            <a:avLst/>
          </a:prstGeom>
          <a:ln w="12700">
            <a:miter lim="400000"/>
          </a:ln>
          <a:effectLst>
            <a:outerShdw blurRad="203200" dist="50800" dir="5400000" rotWithShape="0">
              <a:srgbClr val="48434A">
                <a:alpha val="75000"/>
              </a:srgbClr>
            </a:outerShdw>
          </a:effectLst>
        </p:spPr>
      </p:pic>
      <p:sp>
        <p:nvSpPr>
          <p:cNvPr id="67" name="Shape 67" descr="TextBox 3"/>
          <p:cNvSpPr/>
          <p:nvPr/>
        </p:nvSpPr>
        <p:spPr>
          <a:xfrm>
            <a:off x="847988" y="1740637"/>
            <a:ext cx="5241473" cy="565539"/>
          </a:xfrm>
          <a:prstGeom prst="rect">
            <a:avLst/>
          </a:prstGeom>
          <a:ln w="25400">
            <a:miter lim="400000"/>
          </a:ln>
          <a:extLst>
            <a:ext uri="{C572A759-6A51-4108-AA02-DFA0A04FC94B}">
              <ma14:wrappingTextBoxFlag xmlns:ma14="http://schemas.microsoft.com/office/mac/drawingml/2011/main" xmlns="" val="1"/>
            </a:ext>
          </a:extLst>
        </p:spPr>
        <p:txBody>
          <a:bodyPr tIns="34290" bIns="34290">
            <a:spAutoFit/>
          </a:bodyPr>
          <a:lstStyle>
            <a:lvl1pPr algn="l">
              <a:defRPr sz="8600">
                <a:solidFill>
                  <a:srgbClr val="48434A"/>
                </a:solidFill>
                <a:latin typeface="+mj-lt"/>
                <a:ea typeface="+mj-ea"/>
                <a:cs typeface="+mj-cs"/>
                <a:sym typeface="Helvetica"/>
              </a:defRPr>
            </a:lvl1pPr>
          </a:lstStyle>
          <a:p>
            <a:r>
              <a:rPr sz="3225"/>
              <a:t>Dopamine</a:t>
            </a:r>
          </a:p>
        </p:txBody>
      </p:sp>
    </p:spTree>
    <p:extLst>
      <p:ext uri="{BB962C8B-B14F-4D97-AF65-F5344CB8AC3E}">
        <p14:creationId xmlns:p14="http://schemas.microsoft.com/office/powerpoint/2010/main" val="336995132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descr="TextBox 3"/>
          <p:cNvSpPr/>
          <p:nvPr/>
        </p:nvSpPr>
        <p:spPr>
          <a:xfrm>
            <a:off x="1951264" y="3314070"/>
            <a:ext cx="5241473" cy="623248"/>
          </a:xfrm>
          <a:prstGeom prst="rect">
            <a:avLst/>
          </a:prstGeom>
          <a:ln w="25400">
            <a:miter lim="400000"/>
          </a:ln>
          <a:extLst>
            <a:ext uri="{C572A759-6A51-4108-AA02-DFA0A04FC94B}">
              <ma14:wrappingTextBoxFlag xmlns:ma14="http://schemas.microsoft.com/office/mac/drawingml/2011/main" xmlns="" val="1"/>
            </a:ext>
          </a:extLst>
        </p:spPr>
        <p:txBody>
          <a:bodyPr tIns="34290" bIns="34290">
            <a:spAutoFit/>
          </a:bodyPr>
          <a:lstStyle>
            <a:lvl1pPr>
              <a:defRPr>
                <a:solidFill>
                  <a:srgbClr val="48434A"/>
                </a:solidFill>
                <a:latin typeface="+mj-lt"/>
                <a:ea typeface="+mj-ea"/>
                <a:cs typeface="+mj-cs"/>
                <a:sym typeface="Helvetica"/>
              </a:defRPr>
            </a:lvl1pPr>
          </a:lstStyle>
          <a:p>
            <a:r>
              <a:rPr sz="3600" dirty="0"/>
              <a:t>Desire</a:t>
            </a:r>
            <a:r>
              <a:rPr lang="en-US" sz="3600" dirty="0"/>
              <a:t>,</a:t>
            </a:r>
            <a:r>
              <a:rPr sz="3600" dirty="0"/>
              <a:t> Drive</a:t>
            </a:r>
            <a:r>
              <a:rPr lang="en-US" sz="3600" dirty="0"/>
              <a:t>, Motivation</a:t>
            </a:r>
            <a:endParaRPr sz="3600" dirty="0"/>
          </a:p>
        </p:txBody>
      </p:sp>
    </p:spTree>
    <p:extLst>
      <p:ext uri="{BB962C8B-B14F-4D97-AF65-F5344CB8AC3E}">
        <p14:creationId xmlns:p14="http://schemas.microsoft.com/office/powerpoint/2010/main" val="3960212742"/>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p:nvPr/>
        </p:nvSpPr>
        <p:spPr>
          <a:xfrm>
            <a:off x="2685043" y="2165069"/>
            <a:ext cx="4983590" cy="1460348"/>
          </a:xfrm>
          <a:prstGeom prst="rect">
            <a:avLst/>
          </a:prstGeom>
          <a:ln w="25400">
            <a:miter lim="400000"/>
          </a:ln>
          <a:extLst>
            <a:ext uri="{C572A759-6A51-4108-AA02-DFA0A04FC94B}">
              <ma14:wrappingTextBoxFlag xmlns:ma14="http://schemas.microsoft.com/office/mac/drawingml/2011/main" xmlns="" val="1"/>
            </a:ext>
          </a:extLst>
        </p:spPr>
        <p:txBody>
          <a:bodyPr tIns="34290" bIns="34290" anchor="b">
            <a:normAutofit/>
          </a:bodyPr>
          <a:lstStyle/>
          <a:p>
            <a:pPr algn="l">
              <a:defRPr sz="8000" b="1">
                <a:solidFill>
                  <a:srgbClr val="48434A"/>
                </a:solidFill>
                <a:latin typeface="+mj-lt"/>
                <a:ea typeface="+mj-ea"/>
                <a:cs typeface="+mj-cs"/>
                <a:sym typeface="Helvetica"/>
              </a:defRPr>
            </a:pPr>
            <a:r>
              <a:rPr sz="3000"/>
              <a:t>DSM V</a:t>
            </a:r>
          </a:p>
          <a:p>
            <a:pPr algn="l">
              <a:defRPr sz="6000">
                <a:solidFill>
                  <a:srgbClr val="48434A"/>
                </a:solidFill>
                <a:latin typeface="+mj-lt"/>
                <a:ea typeface="+mj-ea"/>
                <a:cs typeface="+mj-cs"/>
                <a:sym typeface="Helvetica"/>
              </a:defRPr>
            </a:pPr>
            <a:r>
              <a:rPr sz="2250"/>
              <a:t>Diagnostic and Statistical Manual </a:t>
            </a:r>
            <a:br>
              <a:rPr sz="2250"/>
            </a:br>
            <a:r>
              <a:rPr sz="2250"/>
              <a:t>of Mental Disorders</a:t>
            </a:r>
          </a:p>
        </p:txBody>
      </p:sp>
      <p:pic>
        <p:nvPicPr>
          <p:cNvPr id="76" name="image7.png" descr="Picture 2"/>
          <p:cNvPicPr>
            <a:picLocks noChangeAspect="1"/>
          </p:cNvPicPr>
          <p:nvPr/>
        </p:nvPicPr>
        <p:blipFill>
          <a:blip r:embed="rId3">
            <a:extLst/>
          </a:blip>
          <a:stretch>
            <a:fillRect/>
          </a:stretch>
        </p:blipFill>
        <p:spPr>
          <a:xfrm>
            <a:off x="0" y="1246539"/>
            <a:ext cx="9144000" cy="5143501"/>
          </a:xfrm>
          <a:prstGeom prst="rect">
            <a:avLst/>
          </a:prstGeom>
          <a:ln w="12700">
            <a:miter lim="400000"/>
          </a:ln>
          <a:effectLst>
            <a:outerShdw blurRad="203200" dist="50800" dir="5400000" rotWithShape="0">
              <a:srgbClr val="48434A">
                <a:alpha val="75000"/>
              </a:srgbClr>
            </a:outerShdw>
          </a:effectLst>
        </p:spPr>
      </p:pic>
    </p:spTree>
    <p:extLst>
      <p:ext uri="{BB962C8B-B14F-4D97-AF65-F5344CB8AC3E}">
        <p14:creationId xmlns:p14="http://schemas.microsoft.com/office/powerpoint/2010/main" val="1889686137"/>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Content Placeholder 3" descr="Content Placeholder 3"/>
          <p:cNvPicPr>
            <a:picLocks noChangeAspect="1"/>
          </p:cNvPicPr>
          <p:nvPr/>
        </p:nvPicPr>
        <p:blipFill>
          <a:blip r:embed="rId3" cstate="email">
            <a:extLst>
              <a:ext uri="{28A0092B-C50C-407E-A947-70E740481C1C}">
                <a14:useLocalDpi xmlns:a14="http://schemas.microsoft.com/office/drawing/2010/main"/>
              </a:ext>
            </a:extLst>
          </a:blip>
          <a:srcRect t="4742" b="4742"/>
          <a:stretch>
            <a:fillRect/>
          </a:stretch>
        </p:blipFill>
        <p:spPr>
          <a:xfrm>
            <a:off x="207151" y="910821"/>
            <a:ext cx="3086841" cy="2575329"/>
          </a:xfrm>
          <a:prstGeom prst="rect">
            <a:avLst/>
          </a:prstGeom>
          <a:ln w="12700">
            <a:miter lim="400000"/>
          </a:ln>
          <a:effectLst>
            <a:outerShdw blurRad="203200" dist="50800" dir="5400000" rotWithShape="0">
              <a:srgbClr val="48434A">
                <a:alpha val="75000"/>
              </a:srgbClr>
            </a:outerShdw>
          </a:effectLst>
        </p:spPr>
      </p:pic>
      <p:pic>
        <p:nvPicPr>
          <p:cNvPr id="4" name="Picture 1" descr="Picture 1">
            <a:extLst>
              <a:ext uri="{FF2B5EF4-FFF2-40B4-BE49-F238E27FC236}">
                <a16:creationId xmlns:a16="http://schemas.microsoft.com/office/drawing/2014/main" xmlns="" id="{9C79F04F-7864-A242-ABBA-4B258904A991}"/>
              </a:ext>
            </a:extLst>
          </p:cNvPr>
          <p:cNvPicPr>
            <a:picLocks noChangeAspect="1"/>
          </p:cNvPicPr>
          <p:nvPr/>
        </p:nvPicPr>
        <p:blipFill>
          <a:blip r:embed="rId4" cstate="email">
            <a:extLst>
              <a:ext uri="{28A0092B-C50C-407E-A947-70E740481C1C}">
                <a14:useLocalDpi xmlns:a14="http://schemas.microsoft.com/office/drawing/2010/main"/>
              </a:ext>
            </a:extLst>
          </a:blip>
          <a:srcRect l="1381" t="17308" r="1381" b="7608"/>
          <a:stretch>
            <a:fillRect/>
          </a:stretch>
        </p:blipFill>
        <p:spPr>
          <a:xfrm>
            <a:off x="3433229" y="1085850"/>
            <a:ext cx="2949493" cy="1660929"/>
          </a:xfrm>
          <a:prstGeom prst="rect">
            <a:avLst/>
          </a:prstGeom>
          <a:ln w="12700">
            <a:miter lim="400000"/>
          </a:ln>
          <a:effectLst>
            <a:outerShdw blurRad="203200" dist="50800" dir="5400000" rotWithShape="0">
              <a:srgbClr val="48434A">
                <a:alpha val="75000"/>
              </a:srgbClr>
            </a:outerShdw>
          </a:effectLst>
        </p:spPr>
      </p:pic>
      <p:pic>
        <p:nvPicPr>
          <p:cNvPr id="5" name="Content Placeholder 3" descr="Content Placeholder 3">
            <a:extLst>
              <a:ext uri="{FF2B5EF4-FFF2-40B4-BE49-F238E27FC236}">
                <a16:creationId xmlns:a16="http://schemas.microsoft.com/office/drawing/2014/main" xmlns="" id="{E55D5B2F-CD3E-0245-BC1F-BCC63B74D822}"/>
              </a:ext>
            </a:extLst>
          </p:cNvPr>
          <p:cNvPicPr>
            <a:picLocks noChangeAspect="1"/>
          </p:cNvPicPr>
          <p:nvPr/>
        </p:nvPicPr>
        <p:blipFill>
          <a:blip r:embed="rId5" cstate="email">
            <a:alphaModFix amt="90000"/>
            <a:extLst>
              <a:ext uri="{28A0092B-C50C-407E-A947-70E740481C1C}">
                <a14:useLocalDpi xmlns:a14="http://schemas.microsoft.com/office/drawing/2010/main"/>
              </a:ext>
            </a:extLst>
          </a:blip>
          <a:srcRect l="12551" t="14930" r="10917" b="5712"/>
          <a:stretch>
            <a:fillRect/>
          </a:stretch>
        </p:blipFill>
        <p:spPr>
          <a:xfrm>
            <a:off x="714937" y="3200400"/>
            <a:ext cx="3160400" cy="2221347"/>
          </a:xfrm>
          <a:prstGeom prst="rect">
            <a:avLst/>
          </a:prstGeom>
          <a:ln w="12700">
            <a:miter lim="400000"/>
          </a:ln>
          <a:effectLst>
            <a:outerShdw blurRad="203200" dist="50800" dir="5400000" rotWithShape="0">
              <a:srgbClr val="48434A">
                <a:alpha val="75000"/>
              </a:srgbClr>
            </a:outerShdw>
          </a:effectLst>
        </p:spPr>
      </p:pic>
      <p:sp>
        <p:nvSpPr>
          <p:cNvPr id="2" name="TextBox 1">
            <a:extLst>
              <a:ext uri="{FF2B5EF4-FFF2-40B4-BE49-F238E27FC236}">
                <a16:creationId xmlns:a16="http://schemas.microsoft.com/office/drawing/2014/main" xmlns="" id="{613BC6D8-167E-F448-8F5D-EF489C4F57B0}"/>
              </a:ext>
            </a:extLst>
          </p:cNvPr>
          <p:cNvSpPr txBox="1"/>
          <p:nvPr/>
        </p:nvSpPr>
        <p:spPr>
          <a:xfrm>
            <a:off x="3875337" y="3257550"/>
            <a:ext cx="5268663" cy="2492990"/>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mn-lt"/>
              </a:rPr>
              <a:t>Mediate responses to food, sex, social interactions</a:t>
            </a:r>
          </a:p>
          <a:p>
            <a:endParaRPr lang="en-US" dirty="0">
              <a:latin typeface="+mn-lt"/>
            </a:endParaRPr>
          </a:p>
          <a:p>
            <a:pPr marL="342900" indent="-342900">
              <a:buFont typeface="Arial" panose="020B0604020202020204" pitchFamily="34" charset="0"/>
              <a:buChar char="•"/>
            </a:pPr>
            <a:r>
              <a:rPr lang="en-US" dirty="0">
                <a:latin typeface="+mn-lt"/>
              </a:rPr>
              <a:t>Connects with memory and emotional centers</a:t>
            </a:r>
          </a:p>
          <a:p>
            <a:endParaRPr lang="en-US" sz="1800" dirty="0"/>
          </a:p>
          <a:p>
            <a:endParaRPr lang="en-US" sz="1800" dirty="0"/>
          </a:p>
        </p:txBody>
      </p:sp>
    </p:spTree>
    <p:extLst>
      <p:ext uri="{BB962C8B-B14F-4D97-AF65-F5344CB8AC3E}">
        <p14:creationId xmlns:p14="http://schemas.microsoft.com/office/powerpoint/2010/main" val="306796224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Content Placeholder 3" descr="Content Placeholder 3"/>
          <p:cNvPicPr>
            <a:picLocks noChangeAspect="1"/>
          </p:cNvPicPr>
          <p:nvPr/>
        </p:nvPicPr>
        <p:blipFill>
          <a:blip r:embed="rId3">
            <a:extLst/>
          </a:blip>
          <a:srcRect l="5021" r="5021"/>
          <a:stretch>
            <a:fillRect/>
          </a:stretch>
        </p:blipFill>
        <p:spPr>
          <a:xfrm>
            <a:off x="228601" y="1436957"/>
            <a:ext cx="3932420" cy="2917917"/>
          </a:xfrm>
          <a:prstGeom prst="rect">
            <a:avLst/>
          </a:prstGeom>
          <a:ln w="12700">
            <a:miter lim="400000"/>
          </a:ln>
          <a:effectLst>
            <a:outerShdw blurRad="203200" dist="50800" dir="5400000" rotWithShape="0">
              <a:srgbClr val="000000">
                <a:alpha val="75000"/>
              </a:srgbClr>
            </a:outerShdw>
          </a:effectLst>
        </p:spPr>
      </p:pic>
      <p:pic>
        <p:nvPicPr>
          <p:cNvPr id="92" name="Content Placeholder 3" descr="Content Placeholder 3"/>
          <p:cNvPicPr>
            <a:picLocks noChangeAspect="1"/>
          </p:cNvPicPr>
          <p:nvPr/>
        </p:nvPicPr>
        <p:blipFill>
          <a:blip r:embed="rId4" cstate="email">
            <a:alphaModFix amt="90000"/>
            <a:extLst>
              <a:ext uri="{28A0092B-C50C-407E-A947-70E740481C1C}">
                <a14:useLocalDpi xmlns:a14="http://schemas.microsoft.com/office/drawing/2010/main"/>
              </a:ext>
            </a:extLst>
          </a:blip>
          <a:srcRect l="12551" t="14930" r="10917" b="5712"/>
          <a:stretch>
            <a:fillRect/>
          </a:stretch>
        </p:blipFill>
        <p:spPr>
          <a:xfrm>
            <a:off x="1428750" y="3257550"/>
            <a:ext cx="3668778" cy="2578670"/>
          </a:xfrm>
          <a:prstGeom prst="rect">
            <a:avLst/>
          </a:prstGeom>
          <a:ln w="12700">
            <a:miter lim="400000"/>
          </a:ln>
          <a:effectLst>
            <a:outerShdw blurRad="203200" dist="50800" dir="5400000" rotWithShape="0">
              <a:srgbClr val="48434A">
                <a:alpha val="75000"/>
              </a:srgbClr>
            </a:outerShdw>
          </a:effectLst>
        </p:spPr>
      </p:pic>
      <p:sp>
        <p:nvSpPr>
          <p:cNvPr id="2" name="TextBox 1">
            <a:extLst>
              <a:ext uri="{FF2B5EF4-FFF2-40B4-BE49-F238E27FC236}">
                <a16:creationId xmlns:a16="http://schemas.microsoft.com/office/drawing/2014/main" xmlns="" id="{FD2CFB9A-B97D-664F-B762-57CEE7A14934}"/>
              </a:ext>
            </a:extLst>
          </p:cNvPr>
          <p:cNvSpPr txBox="1"/>
          <p:nvPr/>
        </p:nvSpPr>
        <p:spPr>
          <a:xfrm>
            <a:off x="4800600" y="1219828"/>
            <a:ext cx="4229100" cy="3785652"/>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mn-lt"/>
              </a:rPr>
              <a:t>All addictive drugs activate this pathway</a:t>
            </a:r>
          </a:p>
          <a:p>
            <a:endParaRPr lang="en-US" dirty="0">
              <a:latin typeface="+mn-lt"/>
            </a:endParaRPr>
          </a:p>
          <a:p>
            <a:pPr marL="342900" indent="-342900">
              <a:buFont typeface="Arial" panose="020B0604020202020204" pitchFamily="34" charset="0"/>
              <a:buChar char="•"/>
            </a:pPr>
            <a:r>
              <a:rPr lang="en-US" dirty="0">
                <a:latin typeface="+mn-lt"/>
              </a:rPr>
              <a:t>Drug experience  is deeply linked to memory and emotion</a:t>
            </a:r>
          </a:p>
          <a:p>
            <a:endParaRPr lang="en-US" dirty="0">
              <a:latin typeface="+mn-lt"/>
            </a:endParaRPr>
          </a:p>
          <a:p>
            <a:pPr marL="342900" indent="-342900">
              <a:buFont typeface="Arial" panose="020B0604020202020204" pitchFamily="34" charset="0"/>
              <a:buChar char="•"/>
            </a:pPr>
            <a:r>
              <a:rPr lang="en-US" dirty="0">
                <a:latin typeface="+mn-lt"/>
              </a:rPr>
              <a:t>People, places, things associated with drug use can trigger cravings</a:t>
            </a:r>
          </a:p>
        </p:txBody>
      </p:sp>
      <p:sp>
        <p:nvSpPr>
          <p:cNvPr id="3" name="TextBox 2">
            <a:extLst>
              <a:ext uri="{FF2B5EF4-FFF2-40B4-BE49-F238E27FC236}">
                <a16:creationId xmlns:a16="http://schemas.microsoft.com/office/drawing/2014/main" xmlns="" id="{56D213EA-544C-954C-AAF8-083AB72AF66C}"/>
              </a:ext>
            </a:extLst>
          </p:cNvPr>
          <p:cNvSpPr txBox="1"/>
          <p:nvPr/>
        </p:nvSpPr>
        <p:spPr>
          <a:xfrm>
            <a:off x="228600" y="1015871"/>
            <a:ext cx="1175322" cy="461665"/>
          </a:xfrm>
          <a:prstGeom prst="rect">
            <a:avLst/>
          </a:prstGeom>
          <a:noFill/>
        </p:spPr>
        <p:txBody>
          <a:bodyPr wrap="none" rtlCol="0">
            <a:spAutoFit/>
          </a:bodyPr>
          <a:lstStyle/>
          <a:p>
            <a:r>
              <a:rPr lang="en-US" dirty="0"/>
              <a:t>Craving</a:t>
            </a:r>
          </a:p>
        </p:txBody>
      </p:sp>
    </p:spTree>
    <p:extLst>
      <p:ext uri="{BB962C8B-B14F-4D97-AF65-F5344CB8AC3E}">
        <p14:creationId xmlns:p14="http://schemas.microsoft.com/office/powerpoint/2010/main" val="360578456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3" descr="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371" y="1679604"/>
            <a:ext cx="3040480" cy="1856021"/>
          </a:xfrm>
          <a:prstGeom prst="rect">
            <a:avLst/>
          </a:prstGeom>
          <a:ln w="12700">
            <a:miter lim="400000"/>
          </a:ln>
          <a:effectLst>
            <a:outerShdw blurRad="203200" dist="50800" dir="5400000" rotWithShape="0">
              <a:srgbClr val="48434A">
                <a:alpha val="75000"/>
              </a:srgbClr>
            </a:outerShdw>
          </a:effectLst>
        </p:spPr>
      </p:pic>
      <p:pic>
        <p:nvPicPr>
          <p:cNvPr id="113" name="Content Placeholder 3" descr="Content Placeholder 3"/>
          <p:cNvPicPr>
            <a:picLocks noChangeAspect="1"/>
          </p:cNvPicPr>
          <p:nvPr/>
        </p:nvPicPr>
        <p:blipFill>
          <a:blip r:embed="rId4" cstate="email">
            <a:alphaModFix amt="90000"/>
            <a:extLst>
              <a:ext uri="{28A0092B-C50C-407E-A947-70E740481C1C}">
                <a14:useLocalDpi xmlns:a14="http://schemas.microsoft.com/office/drawing/2010/main"/>
              </a:ext>
            </a:extLst>
          </a:blip>
          <a:srcRect l="12551" t="14930" r="10917" b="5712"/>
          <a:stretch>
            <a:fillRect/>
          </a:stretch>
        </p:blipFill>
        <p:spPr>
          <a:xfrm>
            <a:off x="912970" y="3189595"/>
            <a:ext cx="2861210" cy="2011055"/>
          </a:xfrm>
          <a:prstGeom prst="rect">
            <a:avLst/>
          </a:prstGeom>
          <a:ln w="12700">
            <a:miter lim="400000"/>
          </a:ln>
          <a:effectLst>
            <a:outerShdw blurRad="203200" dist="50800" dir="5400000" rotWithShape="0">
              <a:srgbClr val="48434A">
                <a:alpha val="75000"/>
              </a:srgbClr>
            </a:outerShdw>
          </a:effectLst>
        </p:spPr>
      </p:pic>
      <p:sp>
        <p:nvSpPr>
          <p:cNvPr id="2" name="TextBox 1">
            <a:extLst>
              <a:ext uri="{FF2B5EF4-FFF2-40B4-BE49-F238E27FC236}">
                <a16:creationId xmlns:a16="http://schemas.microsoft.com/office/drawing/2014/main" xmlns="" id="{09DDC5D0-9E75-7F4F-AFDD-B41F4F62B956}"/>
              </a:ext>
            </a:extLst>
          </p:cNvPr>
          <p:cNvSpPr txBox="1"/>
          <p:nvPr/>
        </p:nvSpPr>
        <p:spPr>
          <a:xfrm>
            <a:off x="306878" y="1056356"/>
            <a:ext cx="1415772" cy="646331"/>
          </a:xfrm>
          <a:prstGeom prst="rect">
            <a:avLst/>
          </a:prstGeom>
          <a:noFill/>
        </p:spPr>
        <p:txBody>
          <a:bodyPr wrap="none" rtlCol="0">
            <a:spAutoFit/>
          </a:bodyPr>
          <a:lstStyle/>
          <a:p>
            <a:r>
              <a:rPr lang="en-US" sz="3600" dirty="0"/>
              <a:t>Liking</a:t>
            </a:r>
          </a:p>
        </p:txBody>
      </p:sp>
      <p:sp>
        <p:nvSpPr>
          <p:cNvPr id="3" name="TextBox 2">
            <a:extLst>
              <a:ext uri="{FF2B5EF4-FFF2-40B4-BE49-F238E27FC236}">
                <a16:creationId xmlns:a16="http://schemas.microsoft.com/office/drawing/2014/main" xmlns="" id="{F11D22FB-DD77-854B-90AB-B49C183D66AF}"/>
              </a:ext>
            </a:extLst>
          </p:cNvPr>
          <p:cNvSpPr txBox="1"/>
          <p:nvPr/>
        </p:nvSpPr>
        <p:spPr>
          <a:xfrm>
            <a:off x="4171950" y="1659776"/>
            <a:ext cx="4629150" cy="2585323"/>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mn-lt"/>
              </a:rPr>
              <a:t>Opioids: Activate DA receptors</a:t>
            </a:r>
          </a:p>
          <a:p>
            <a:pPr marL="342900" indent="-342900">
              <a:buFont typeface="Arial" panose="020B0604020202020204" pitchFamily="34" charset="0"/>
              <a:buChar char="•"/>
            </a:pPr>
            <a:endParaRPr lang="en-US" dirty="0">
              <a:latin typeface="+mn-lt"/>
            </a:endParaRPr>
          </a:p>
          <a:p>
            <a:pPr marL="342900" indent="-342900">
              <a:buFont typeface="Arial" panose="020B0604020202020204" pitchFamily="34" charset="0"/>
              <a:buChar char="•"/>
            </a:pPr>
            <a:r>
              <a:rPr lang="en-US" dirty="0">
                <a:latin typeface="+mn-lt"/>
              </a:rPr>
              <a:t>Also activate opioid receptors in NA  and produce feeling of satiety, soothing, comfort. </a:t>
            </a:r>
          </a:p>
          <a:p>
            <a:pPr marL="342900" indent="-342900">
              <a:buFont typeface="Arial" panose="020B0604020202020204" pitchFamily="34" charset="0"/>
              <a:buChar char="•"/>
            </a:pPr>
            <a:endParaRPr lang="en-US" dirty="0"/>
          </a:p>
          <a:p>
            <a:pPr marL="214313" indent="-214313">
              <a:buFont typeface="Arial" panose="020B0604020202020204" pitchFamily="34" charset="0"/>
              <a:buChar char="•"/>
            </a:pPr>
            <a:endParaRPr lang="en-US" sz="1800" dirty="0"/>
          </a:p>
        </p:txBody>
      </p:sp>
    </p:spTree>
    <p:extLst>
      <p:ext uri="{BB962C8B-B14F-4D97-AF65-F5344CB8AC3E}">
        <p14:creationId xmlns:p14="http://schemas.microsoft.com/office/powerpoint/2010/main" val="233734933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Content Placeholder 3" descr="Content Placeholder 3"/>
          <p:cNvPicPr>
            <a:picLocks noChangeAspect="1"/>
          </p:cNvPicPr>
          <p:nvPr/>
        </p:nvPicPr>
        <p:blipFill>
          <a:blip r:embed="rId3" cstate="email">
            <a:extLst>
              <a:ext uri="{28A0092B-C50C-407E-A947-70E740481C1C}">
                <a14:useLocalDpi xmlns:a14="http://schemas.microsoft.com/office/drawing/2010/main"/>
              </a:ext>
            </a:extLst>
          </a:blip>
          <a:srcRect t="4742" b="4742"/>
          <a:stretch>
            <a:fillRect/>
          </a:stretch>
        </p:blipFill>
        <p:spPr>
          <a:xfrm>
            <a:off x="160143" y="1443581"/>
            <a:ext cx="2411607" cy="2011986"/>
          </a:xfrm>
          <a:prstGeom prst="rect">
            <a:avLst/>
          </a:prstGeom>
          <a:ln w="12700">
            <a:miter lim="400000"/>
          </a:ln>
          <a:effectLst>
            <a:outerShdw blurRad="203200" dist="50800" dir="5400000" rotWithShape="0">
              <a:srgbClr val="48434A">
                <a:alpha val="75000"/>
              </a:srgbClr>
            </a:outerShdw>
          </a:effectLst>
        </p:spPr>
      </p:pic>
      <p:pic>
        <p:nvPicPr>
          <p:cNvPr id="4" name="Picture 1" descr="Picture 1">
            <a:extLst>
              <a:ext uri="{FF2B5EF4-FFF2-40B4-BE49-F238E27FC236}">
                <a16:creationId xmlns:a16="http://schemas.microsoft.com/office/drawing/2014/main" xmlns="" id="{9C79F04F-7864-A242-ABBA-4B258904A991}"/>
              </a:ext>
            </a:extLst>
          </p:cNvPr>
          <p:cNvPicPr>
            <a:picLocks noChangeAspect="1"/>
          </p:cNvPicPr>
          <p:nvPr/>
        </p:nvPicPr>
        <p:blipFill>
          <a:blip r:embed="rId4" cstate="email">
            <a:extLst>
              <a:ext uri="{28A0092B-C50C-407E-A947-70E740481C1C}">
                <a14:useLocalDpi xmlns:a14="http://schemas.microsoft.com/office/drawing/2010/main"/>
              </a:ext>
            </a:extLst>
          </a:blip>
          <a:srcRect l="1381" t="17308" r="1381" b="7608"/>
          <a:stretch>
            <a:fillRect/>
          </a:stretch>
        </p:blipFill>
        <p:spPr>
          <a:xfrm>
            <a:off x="1600200" y="2802425"/>
            <a:ext cx="2197157" cy="1448213"/>
          </a:xfrm>
          <a:prstGeom prst="rect">
            <a:avLst/>
          </a:prstGeom>
          <a:ln w="12700">
            <a:miter lim="400000"/>
          </a:ln>
          <a:effectLst>
            <a:outerShdw blurRad="203200" dist="50800" dir="5400000" rotWithShape="0">
              <a:srgbClr val="48434A">
                <a:alpha val="75000"/>
              </a:srgbClr>
            </a:outerShdw>
          </a:effectLst>
        </p:spPr>
      </p:pic>
      <p:pic>
        <p:nvPicPr>
          <p:cNvPr id="5" name="Content Placeholder 3" descr="Content Placeholder 3">
            <a:extLst>
              <a:ext uri="{FF2B5EF4-FFF2-40B4-BE49-F238E27FC236}">
                <a16:creationId xmlns:a16="http://schemas.microsoft.com/office/drawing/2014/main" xmlns="" id="{E55D5B2F-CD3E-0245-BC1F-BCC63B74D822}"/>
              </a:ext>
            </a:extLst>
          </p:cNvPr>
          <p:cNvPicPr>
            <a:picLocks noChangeAspect="1"/>
          </p:cNvPicPr>
          <p:nvPr/>
        </p:nvPicPr>
        <p:blipFill>
          <a:blip r:embed="rId5" cstate="email">
            <a:alphaModFix amt="90000"/>
            <a:extLst>
              <a:ext uri="{28A0092B-C50C-407E-A947-70E740481C1C}">
                <a14:useLocalDpi xmlns:a14="http://schemas.microsoft.com/office/drawing/2010/main"/>
              </a:ext>
            </a:extLst>
          </a:blip>
          <a:srcRect l="12551" t="14930" r="10917" b="5712"/>
          <a:stretch>
            <a:fillRect/>
          </a:stretch>
        </p:blipFill>
        <p:spPr>
          <a:xfrm>
            <a:off x="168308" y="3990619"/>
            <a:ext cx="2605850" cy="1831571"/>
          </a:xfrm>
          <a:prstGeom prst="rect">
            <a:avLst/>
          </a:prstGeom>
          <a:ln w="12700">
            <a:miter lim="400000"/>
          </a:ln>
          <a:effectLst>
            <a:outerShdw blurRad="203200" dist="50800" dir="5400000" rotWithShape="0">
              <a:srgbClr val="48434A">
                <a:alpha val="75000"/>
              </a:srgbClr>
            </a:outerShdw>
          </a:effectLst>
        </p:spPr>
      </p:pic>
      <p:sp>
        <p:nvSpPr>
          <p:cNvPr id="2" name="TextBox 1">
            <a:extLst>
              <a:ext uri="{FF2B5EF4-FFF2-40B4-BE49-F238E27FC236}">
                <a16:creationId xmlns:a16="http://schemas.microsoft.com/office/drawing/2014/main" xmlns="" id="{613BC6D8-167E-F448-8F5D-EF489C4F57B0}"/>
              </a:ext>
            </a:extLst>
          </p:cNvPr>
          <p:cNvSpPr txBox="1"/>
          <p:nvPr/>
        </p:nvSpPr>
        <p:spPr>
          <a:xfrm>
            <a:off x="3670329" y="42675"/>
            <a:ext cx="5268663" cy="7109639"/>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mn-lt"/>
              </a:rPr>
              <a:t>Dysregulation: impaired ability of the front of the brain, to regulate what is going on in the older regions of the brain. </a:t>
            </a:r>
          </a:p>
          <a:p>
            <a:pPr marL="342900" indent="-342900">
              <a:buFont typeface="Arial" panose="020B0604020202020204" pitchFamily="34" charset="0"/>
              <a:buChar char="•"/>
            </a:pPr>
            <a:endParaRPr lang="en-US" sz="2800" dirty="0">
              <a:latin typeface="+mn-lt"/>
            </a:endParaRPr>
          </a:p>
          <a:p>
            <a:pPr marL="342900" indent="-342900">
              <a:buFont typeface="Arial" panose="020B0604020202020204" pitchFamily="34" charset="0"/>
              <a:buChar char="•"/>
            </a:pPr>
            <a:r>
              <a:rPr lang="en-US" sz="2800" dirty="0">
                <a:latin typeface="+mn-lt"/>
              </a:rPr>
              <a:t>Prefrontal cortex helps him determine the risks and benefits of behaviors and make rational choices.</a:t>
            </a:r>
          </a:p>
          <a:p>
            <a:endParaRPr lang="en-US" sz="2800" dirty="0">
              <a:latin typeface="+mn-lt"/>
            </a:endParaRPr>
          </a:p>
          <a:p>
            <a:pPr marL="342900" indent="-342900" defTabSz="342900">
              <a:buFont typeface="Arial" panose="020B0604020202020204" pitchFamily="34" charset="0"/>
              <a:buChar char="•"/>
              <a:defRPr sz="1200"/>
            </a:pPr>
            <a:r>
              <a:rPr lang="en-US" sz="2800" dirty="0">
                <a:latin typeface="+mn-lt"/>
              </a:rPr>
              <a:t>Repeated activation of the VTA to NAC track slowly strengthens those connections and weakens the connections between the front and the back. </a:t>
            </a:r>
          </a:p>
          <a:p>
            <a:endParaRPr lang="en-US" sz="1800" dirty="0"/>
          </a:p>
          <a:p>
            <a:endParaRPr lang="en-US" sz="1800" dirty="0"/>
          </a:p>
        </p:txBody>
      </p:sp>
      <p:sp>
        <p:nvSpPr>
          <p:cNvPr id="3" name="TextBox 2">
            <a:extLst>
              <a:ext uri="{FF2B5EF4-FFF2-40B4-BE49-F238E27FC236}">
                <a16:creationId xmlns:a16="http://schemas.microsoft.com/office/drawing/2014/main" xmlns="" id="{DB7E9311-8B48-8240-9937-2AF70367782D}"/>
              </a:ext>
            </a:extLst>
          </p:cNvPr>
          <p:cNvSpPr txBox="1"/>
          <p:nvPr/>
        </p:nvSpPr>
        <p:spPr>
          <a:xfrm>
            <a:off x="168308" y="953682"/>
            <a:ext cx="1927131" cy="461665"/>
          </a:xfrm>
          <a:prstGeom prst="rect">
            <a:avLst/>
          </a:prstGeom>
          <a:noFill/>
        </p:spPr>
        <p:txBody>
          <a:bodyPr wrap="none" rtlCol="0">
            <a:spAutoFit/>
          </a:bodyPr>
          <a:lstStyle/>
          <a:p>
            <a:r>
              <a:rPr lang="en-US" dirty="0"/>
              <a:t>Dysregulation</a:t>
            </a:r>
          </a:p>
        </p:txBody>
      </p:sp>
    </p:spTree>
    <p:extLst>
      <p:ext uri="{BB962C8B-B14F-4D97-AF65-F5344CB8AC3E}">
        <p14:creationId xmlns:p14="http://schemas.microsoft.com/office/powerpoint/2010/main" val="140968400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Box 2"/>
          <p:cNvSpPr/>
          <p:nvPr/>
        </p:nvSpPr>
        <p:spPr>
          <a:xfrm>
            <a:off x="1905000" y="6357549"/>
            <a:ext cx="2552365" cy="276999"/>
          </a:xfrm>
          <a:prstGeom prst="rect">
            <a:avLst/>
          </a:prstGeom>
          <a:ln w="25400">
            <a:miter lim="400000"/>
          </a:ln>
          <a:extLst>
            <a:ext uri="{C572A759-6A51-4108-AA02-DFA0A04FC94B}">
              <ma14:wrappingTextBoxFlag xmlns:ma14="http://schemas.microsoft.com/office/mac/drawingml/2011/main" xmlns="" val="1"/>
            </a:ext>
          </a:extLst>
        </p:spPr>
        <p:txBody>
          <a:bodyPr wrap="none" tIns="34290" bIns="34290">
            <a:spAutoFit/>
          </a:bodyPr>
          <a:lstStyle>
            <a:lvl1pPr algn="l">
              <a:spcBef>
                <a:spcPts val="2000"/>
              </a:spcBef>
              <a:defRPr sz="3600">
                <a:solidFill>
                  <a:srgbClr val="48434A"/>
                </a:solidFill>
              </a:defRPr>
            </a:lvl1pPr>
          </a:lstStyle>
          <a:p>
            <a:r>
              <a:rPr sz="1350" dirty="0"/>
              <a:t>http://</a:t>
            </a:r>
            <a:r>
              <a:rPr sz="1350" dirty="0" err="1"/>
              <a:t>wfae.org</a:t>
            </a:r>
            <a:r>
              <a:rPr sz="1350" dirty="0"/>
              <a:t>/people/</a:t>
            </a:r>
            <a:r>
              <a:rPr sz="1350" dirty="0" err="1"/>
              <a:t>amy</a:t>
            </a:r>
            <a:r>
              <a:rPr sz="1350" dirty="0"/>
              <a:t>-rogers</a:t>
            </a:r>
          </a:p>
        </p:txBody>
      </p:sp>
      <p:pic>
        <p:nvPicPr>
          <p:cNvPr id="127" name="Picture 1" descr="Picture 1"/>
          <p:cNvPicPr>
            <a:picLocks noChangeAspect="1"/>
          </p:cNvPicPr>
          <p:nvPr/>
        </p:nvPicPr>
        <p:blipFill>
          <a:blip r:embed="rId3" cstate="email">
            <a:extLst>
              <a:ext uri="{28A0092B-C50C-407E-A947-70E740481C1C}">
                <a14:useLocalDpi xmlns:a14="http://schemas.microsoft.com/office/drawing/2010/main"/>
              </a:ext>
            </a:extLst>
          </a:blip>
          <a:srcRect l="1381" t="17308" r="1381" b="7608"/>
          <a:stretch>
            <a:fillRect/>
          </a:stretch>
        </p:blipFill>
        <p:spPr>
          <a:xfrm>
            <a:off x="342901" y="1143000"/>
            <a:ext cx="3486150" cy="2228850"/>
          </a:xfrm>
          <a:prstGeom prst="rect">
            <a:avLst/>
          </a:prstGeom>
          <a:ln w="12700">
            <a:miter lim="400000"/>
          </a:ln>
          <a:effectLst>
            <a:outerShdw blurRad="203200" dist="50800" dir="5400000" rotWithShape="0">
              <a:srgbClr val="48434A">
                <a:alpha val="75000"/>
              </a:srgbClr>
            </a:outerShdw>
          </a:effectLst>
        </p:spPr>
      </p:pic>
      <p:pic>
        <p:nvPicPr>
          <p:cNvPr id="4" name="Picture 2" descr="Picture 2">
            <a:extLst>
              <a:ext uri="{FF2B5EF4-FFF2-40B4-BE49-F238E27FC236}">
                <a16:creationId xmlns:a16="http://schemas.microsoft.com/office/drawing/2014/main" xmlns="" id="{9E68C029-A79A-BF43-92FD-449010E5F153}"/>
              </a:ext>
            </a:extLst>
          </p:cNvPr>
          <p:cNvPicPr>
            <a:picLocks noChangeAspect="1"/>
          </p:cNvPicPr>
          <p:nvPr/>
        </p:nvPicPr>
        <p:blipFill>
          <a:blip r:embed="rId4" cstate="email">
            <a:extLst>
              <a:ext uri="{28A0092B-C50C-407E-A947-70E740481C1C}">
                <a14:useLocalDpi xmlns:a14="http://schemas.microsoft.com/office/drawing/2010/main"/>
              </a:ext>
            </a:extLst>
          </a:blip>
          <a:srcRect l="1799" t="16937" r="1799" b="8240"/>
          <a:stretch>
            <a:fillRect/>
          </a:stretch>
        </p:blipFill>
        <p:spPr>
          <a:xfrm>
            <a:off x="4800600" y="4523310"/>
            <a:ext cx="3822188" cy="2105795"/>
          </a:xfrm>
          <a:prstGeom prst="rect">
            <a:avLst/>
          </a:prstGeom>
          <a:ln w="12700">
            <a:miter lim="400000"/>
          </a:ln>
          <a:effectLst>
            <a:outerShdw blurRad="203200" dist="50800" dir="5400000" rotWithShape="0">
              <a:srgbClr val="000000">
                <a:alpha val="75000"/>
              </a:srgbClr>
            </a:outerShdw>
          </a:effectLst>
        </p:spPr>
      </p:pic>
      <p:sp>
        <p:nvSpPr>
          <p:cNvPr id="2" name="TextBox 1">
            <a:extLst>
              <a:ext uri="{FF2B5EF4-FFF2-40B4-BE49-F238E27FC236}">
                <a16:creationId xmlns:a16="http://schemas.microsoft.com/office/drawing/2014/main" xmlns="" id="{C1BEEB82-DF58-4344-A616-D22D79AD32F3}"/>
              </a:ext>
            </a:extLst>
          </p:cNvPr>
          <p:cNvSpPr txBox="1"/>
          <p:nvPr/>
        </p:nvSpPr>
        <p:spPr>
          <a:xfrm>
            <a:off x="3962400" y="725104"/>
            <a:ext cx="4972049" cy="4139595"/>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mn-lt"/>
              </a:rPr>
              <a:t>Habits get hard wired, fast and automatic</a:t>
            </a:r>
          </a:p>
          <a:p>
            <a:pPr marL="342900" indent="-342900">
              <a:buFont typeface="Arial" panose="020B0604020202020204" pitchFamily="34" charset="0"/>
              <a:buChar char="•"/>
            </a:pPr>
            <a:endParaRPr lang="en-US" sz="2800" dirty="0">
              <a:latin typeface="+mn-lt"/>
            </a:endParaRPr>
          </a:p>
          <a:p>
            <a:pPr marL="342900" indent="-342900">
              <a:buFont typeface="Arial" panose="020B0604020202020204" pitchFamily="34" charset="0"/>
              <a:buChar char="•"/>
            </a:pPr>
            <a:r>
              <a:rPr lang="en-US" sz="2800" dirty="0">
                <a:latin typeface="+mn-lt"/>
              </a:rPr>
              <a:t>Connections to the prefrontal cortex slow down</a:t>
            </a:r>
          </a:p>
          <a:p>
            <a:endParaRPr lang="en-US" sz="2800" dirty="0">
              <a:latin typeface="+mn-lt"/>
            </a:endParaRPr>
          </a:p>
          <a:p>
            <a:pPr marL="342900" indent="-342900">
              <a:buFont typeface="Arial" panose="020B0604020202020204" pitchFamily="34" charset="0"/>
              <a:buChar char="•"/>
            </a:pPr>
            <a:r>
              <a:rPr lang="en-US" sz="2800" dirty="0">
                <a:latin typeface="+mn-lt"/>
              </a:rPr>
              <a:t>Decreased ability to inhibit disadvantageous behaviors</a:t>
            </a:r>
          </a:p>
          <a:p>
            <a:endParaRPr lang="en-US" sz="2100" dirty="0"/>
          </a:p>
          <a:p>
            <a:endParaRPr lang="en-US" sz="1800" dirty="0"/>
          </a:p>
        </p:txBody>
      </p:sp>
    </p:spTree>
    <p:extLst>
      <p:ext uri="{BB962C8B-B14F-4D97-AF65-F5344CB8AC3E}">
        <p14:creationId xmlns:p14="http://schemas.microsoft.com/office/powerpoint/2010/main" val="116914860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750" y="1943101"/>
            <a:ext cx="6172200" cy="3508772"/>
          </a:xfrm>
        </p:spPr>
        <p:txBody>
          <a:bodyPr>
            <a:normAutofit/>
          </a:bodyPr>
          <a:lstStyle/>
          <a:p>
            <a:pPr marL="0" indent="0">
              <a:buNone/>
            </a:pPr>
            <a:endParaRPr lang="en-US" sz="2100" dirty="0">
              <a:solidFill>
                <a:prstClr val="black"/>
              </a:solidFill>
            </a:endParaRPr>
          </a:p>
          <a:p>
            <a:pPr marL="0" indent="0">
              <a:buNone/>
            </a:pPr>
            <a:endParaRPr lang="en-US" sz="1500" dirty="0"/>
          </a:p>
          <a:p>
            <a:pPr marL="0" indent="0">
              <a:buNone/>
            </a:pPr>
            <a:r>
              <a:rPr lang="en-US" sz="2100" dirty="0"/>
              <a:t>None of the planners or presenters of this CE activity have any relevant financial relationships with any commercial entities pertaining to this activity.</a:t>
            </a:r>
          </a:p>
        </p:txBody>
      </p:sp>
      <p:sp>
        <p:nvSpPr>
          <p:cNvPr id="4" name="TextBox 3"/>
          <p:cNvSpPr txBox="1"/>
          <p:nvPr/>
        </p:nvSpPr>
        <p:spPr>
          <a:xfrm>
            <a:off x="2545624" y="1352005"/>
            <a:ext cx="4343400" cy="553998"/>
          </a:xfrm>
          <a:prstGeom prst="rect">
            <a:avLst/>
          </a:prstGeom>
          <a:noFill/>
        </p:spPr>
        <p:txBody>
          <a:bodyPr wrap="square" rtlCol="0">
            <a:spAutoFit/>
          </a:bodyPr>
          <a:lstStyle/>
          <a:p>
            <a:pPr fontAlgn="auto">
              <a:spcBef>
                <a:spcPts val="0"/>
              </a:spcBef>
              <a:spcAft>
                <a:spcPts val="0"/>
              </a:spcAft>
            </a:pPr>
            <a:r>
              <a:rPr lang="en-US" sz="3000" dirty="0">
                <a:solidFill>
                  <a:prstClr val="black"/>
                </a:solidFill>
                <a:latin typeface="Calibri"/>
              </a:rPr>
              <a:t>CONFLICT OF INTEREST</a:t>
            </a:r>
          </a:p>
        </p:txBody>
      </p:sp>
      <p:pic>
        <p:nvPicPr>
          <p:cNvPr id="5" name="Picture 4" descr="\\CSSERVER\graphic support\Cardea Graphics\Logos\General Use Logos\Services (formerly CHT)\Cardea_Logo_Services_Screen.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62581" y="5118573"/>
            <a:ext cx="3181304" cy="621355"/>
          </a:xfrm>
          <a:prstGeom prst="rect">
            <a:avLst/>
          </a:prstGeom>
          <a:noFill/>
          <a:ln>
            <a:noFill/>
          </a:ln>
        </p:spPr>
      </p:pic>
    </p:spTree>
    <p:extLst>
      <p:ext uri="{BB962C8B-B14F-4D97-AF65-F5344CB8AC3E}">
        <p14:creationId xmlns:p14="http://schemas.microsoft.com/office/powerpoint/2010/main" val="2029717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justSayNo.png"/>
          <p:cNvPicPr>
            <a:picLocks noChangeAspect="1"/>
          </p:cNvPicPr>
          <p:nvPr/>
        </p:nvPicPr>
        <p:blipFill>
          <a:blip r:embed="rId3" cstate="email">
            <a:extLst>
              <a:ext uri="{28A0092B-C50C-407E-A947-70E740481C1C}">
                <a14:useLocalDpi xmlns:a14="http://schemas.microsoft.com/office/drawing/2010/main"/>
              </a:ext>
            </a:extLst>
          </a:blip>
          <a:srcRect l="4337" t="8347" r="965" b="663"/>
          <a:stretch>
            <a:fillRect/>
          </a:stretch>
        </p:blipFill>
        <p:spPr>
          <a:xfrm>
            <a:off x="2741282" y="1377841"/>
            <a:ext cx="3367535" cy="4680001"/>
          </a:xfrm>
          <a:custGeom>
            <a:avLst/>
            <a:gdLst/>
            <a:ahLst/>
            <a:cxnLst>
              <a:cxn ang="0">
                <a:pos x="wd2" y="hd2"/>
              </a:cxn>
              <a:cxn ang="5400000">
                <a:pos x="wd2" y="hd2"/>
              </a:cxn>
              <a:cxn ang="10800000">
                <a:pos x="wd2" y="hd2"/>
              </a:cxn>
              <a:cxn ang="16200000">
                <a:pos x="wd2" y="hd2"/>
              </a:cxn>
            </a:cxnLst>
            <a:rect l="0" t="0" r="r" b="b"/>
            <a:pathLst>
              <a:path w="20876" h="21566" extrusionOk="0">
                <a:moveTo>
                  <a:pt x="6004" y="3"/>
                </a:moveTo>
                <a:cubicBezTo>
                  <a:pt x="5968" y="8"/>
                  <a:pt x="5940" y="20"/>
                  <a:pt x="5916" y="37"/>
                </a:cubicBezTo>
                <a:cubicBezTo>
                  <a:pt x="5886" y="60"/>
                  <a:pt x="5708" y="96"/>
                  <a:pt x="5520" y="118"/>
                </a:cubicBezTo>
                <a:cubicBezTo>
                  <a:pt x="5026" y="175"/>
                  <a:pt x="4863" y="223"/>
                  <a:pt x="4580" y="389"/>
                </a:cubicBezTo>
                <a:cubicBezTo>
                  <a:pt x="4441" y="471"/>
                  <a:pt x="4240" y="550"/>
                  <a:pt x="4134" y="565"/>
                </a:cubicBezTo>
                <a:cubicBezTo>
                  <a:pt x="4028" y="579"/>
                  <a:pt x="3882" y="627"/>
                  <a:pt x="3809" y="670"/>
                </a:cubicBezTo>
                <a:cubicBezTo>
                  <a:pt x="3735" y="713"/>
                  <a:pt x="3642" y="747"/>
                  <a:pt x="3601" y="747"/>
                </a:cubicBezTo>
                <a:cubicBezTo>
                  <a:pt x="3416" y="747"/>
                  <a:pt x="2762" y="1465"/>
                  <a:pt x="2762" y="1668"/>
                </a:cubicBezTo>
                <a:cubicBezTo>
                  <a:pt x="2762" y="1733"/>
                  <a:pt x="2693" y="1832"/>
                  <a:pt x="2583" y="1923"/>
                </a:cubicBezTo>
                <a:cubicBezTo>
                  <a:pt x="2464" y="2021"/>
                  <a:pt x="2390" y="2130"/>
                  <a:pt x="2364" y="2248"/>
                </a:cubicBezTo>
                <a:cubicBezTo>
                  <a:pt x="2342" y="2345"/>
                  <a:pt x="2291" y="2494"/>
                  <a:pt x="2251" y="2579"/>
                </a:cubicBezTo>
                <a:cubicBezTo>
                  <a:pt x="2155" y="2782"/>
                  <a:pt x="2155" y="3692"/>
                  <a:pt x="2251" y="3996"/>
                </a:cubicBezTo>
                <a:cubicBezTo>
                  <a:pt x="2315" y="4197"/>
                  <a:pt x="2363" y="4250"/>
                  <a:pt x="2688" y="4478"/>
                </a:cubicBezTo>
                <a:cubicBezTo>
                  <a:pt x="3022" y="4711"/>
                  <a:pt x="3075" y="4734"/>
                  <a:pt x="3287" y="4736"/>
                </a:cubicBezTo>
                <a:cubicBezTo>
                  <a:pt x="3574" y="4738"/>
                  <a:pt x="3956" y="4874"/>
                  <a:pt x="4102" y="5026"/>
                </a:cubicBezTo>
                <a:cubicBezTo>
                  <a:pt x="4162" y="5088"/>
                  <a:pt x="4309" y="5175"/>
                  <a:pt x="4429" y="5218"/>
                </a:cubicBezTo>
                <a:cubicBezTo>
                  <a:pt x="4550" y="5261"/>
                  <a:pt x="4734" y="5330"/>
                  <a:pt x="4839" y="5372"/>
                </a:cubicBezTo>
                <a:lnTo>
                  <a:pt x="5030" y="5449"/>
                </a:lnTo>
                <a:lnTo>
                  <a:pt x="5064" y="5888"/>
                </a:lnTo>
                <a:cubicBezTo>
                  <a:pt x="5083" y="6129"/>
                  <a:pt x="5086" y="6340"/>
                  <a:pt x="5073" y="6357"/>
                </a:cubicBezTo>
                <a:cubicBezTo>
                  <a:pt x="5059" y="6374"/>
                  <a:pt x="4957" y="6400"/>
                  <a:pt x="4847" y="6415"/>
                </a:cubicBezTo>
                <a:cubicBezTo>
                  <a:pt x="4738" y="6430"/>
                  <a:pt x="4516" y="6489"/>
                  <a:pt x="4356" y="6546"/>
                </a:cubicBezTo>
                <a:cubicBezTo>
                  <a:pt x="4068" y="6649"/>
                  <a:pt x="4045" y="6651"/>
                  <a:pt x="2839" y="6658"/>
                </a:cubicBezTo>
                <a:cubicBezTo>
                  <a:pt x="1586" y="6666"/>
                  <a:pt x="1328" y="6690"/>
                  <a:pt x="1020" y="6831"/>
                </a:cubicBezTo>
                <a:cubicBezTo>
                  <a:pt x="831" y="6918"/>
                  <a:pt x="643" y="7185"/>
                  <a:pt x="427" y="7680"/>
                </a:cubicBezTo>
                <a:cubicBezTo>
                  <a:pt x="361" y="7832"/>
                  <a:pt x="273" y="7977"/>
                  <a:pt x="232" y="8001"/>
                </a:cubicBezTo>
                <a:cubicBezTo>
                  <a:pt x="169" y="8039"/>
                  <a:pt x="170" y="8052"/>
                  <a:pt x="239" y="8095"/>
                </a:cubicBezTo>
                <a:cubicBezTo>
                  <a:pt x="302" y="8134"/>
                  <a:pt x="306" y="8157"/>
                  <a:pt x="257" y="8201"/>
                </a:cubicBezTo>
                <a:cubicBezTo>
                  <a:pt x="125" y="8320"/>
                  <a:pt x="9" y="11242"/>
                  <a:pt x="98" y="12218"/>
                </a:cubicBezTo>
                <a:cubicBezTo>
                  <a:pt x="135" y="12634"/>
                  <a:pt x="133" y="12908"/>
                  <a:pt x="91" y="13153"/>
                </a:cubicBezTo>
                <a:cubicBezTo>
                  <a:pt x="51" y="13393"/>
                  <a:pt x="49" y="13553"/>
                  <a:pt x="87" y="13675"/>
                </a:cubicBezTo>
                <a:cubicBezTo>
                  <a:pt x="127" y="13806"/>
                  <a:pt x="123" y="13896"/>
                  <a:pt x="71" y="14025"/>
                </a:cubicBezTo>
                <a:cubicBezTo>
                  <a:pt x="16" y="14162"/>
                  <a:pt x="2" y="14955"/>
                  <a:pt x="1" y="17882"/>
                </a:cubicBezTo>
                <a:lnTo>
                  <a:pt x="0" y="21566"/>
                </a:lnTo>
                <a:lnTo>
                  <a:pt x="10228" y="21566"/>
                </a:lnTo>
                <a:cubicBezTo>
                  <a:pt x="21600" y="21566"/>
                  <a:pt x="20713" y="21588"/>
                  <a:pt x="20821" y="21299"/>
                </a:cubicBezTo>
                <a:cubicBezTo>
                  <a:pt x="20858" y="21200"/>
                  <a:pt x="20876" y="19595"/>
                  <a:pt x="20876" y="16480"/>
                </a:cubicBezTo>
                <a:lnTo>
                  <a:pt x="20876" y="11808"/>
                </a:lnTo>
                <a:lnTo>
                  <a:pt x="20730" y="11808"/>
                </a:lnTo>
                <a:cubicBezTo>
                  <a:pt x="20650" y="11808"/>
                  <a:pt x="20310" y="11790"/>
                  <a:pt x="19974" y="11770"/>
                </a:cubicBezTo>
                <a:cubicBezTo>
                  <a:pt x="19638" y="11749"/>
                  <a:pt x="18562" y="11713"/>
                  <a:pt x="17583" y="11691"/>
                </a:cubicBezTo>
                <a:cubicBezTo>
                  <a:pt x="15738" y="11648"/>
                  <a:pt x="14788" y="11593"/>
                  <a:pt x="14678" y="11525"/>
                </a:cubicBezTo>
                <a:cubicBezTo>
                  <a:pt x="14633" y="11498"/>
                  <a:pt x="14629" y="11456"/>
                  <a:pt x="14664" y="11388"/>
                </a:cubicBezTo>
                <a:cubicBezTo>
                  <a:pt x="14739" y="11241"/>
                  <a:pt x="14728" y="11207"/>
                  <a:pt x="14620" y="11250"/>
                </a:cubicBezTo>
                <a:cubicBezTo>
                  <a:pt x="14408" y="11335"/>
                  <a:pt x="13856" y="11417"/>
                  <a:pt x="13788" y="11375"/>
                </a:cubicBezTo>
                <a:cubicBezTo>
                  <a:pt x="13747" y="11350"/>
                  <a:pt x="13705" y="11182"/>
                  <a:pt x="13682" y="10949"/>
                </a:cubicBezTo>
                <a:cubicBezTo>
                  <a:pt x="13662" y="10737"/>
                  <a:pt x="13610" y="10377"/>
                  <a:pt x="13567" y="10149"/>
                </a:cubicBezTo>
                <a:cubicBezTo>
                  <a:pt x="13524" y="9921"/>
                  <a:pt x="13467" y="9504"/>
                  <a:pt x="13441" y="9221"/>
                </a:cubicBezTo>
                <a:cubicBezTo>
                  <a:pt x="13389" y="8655"/>
                  <a:pt x="13262" y="8309"/>
                  <a:pt x="13006" y="8029"/>
                </a:cubicBezTo>
                <a:cubicBezTo>
                  <a:pt x="12824" y="7831"/>
                  <a:pt x="12540" y="7723"/>
                  <a:pt x="11714" y="7544"/>
                </a:cubicBezTo>
                <a:cubicBezTo>
                  <a:pt x="10817" y="7349"/>
                  <a:pt x="10628" y="7302"/>
                  <a:pt x="10598" y="7266"/>
                </a:cubicBezTo>
                <a:cubicBezTo>
                  <a:pt x="10583" y="7248"/>
                  <a:pt x="10675" y="7165"/>
                  <a:pt x="10803" y="7081"/>
                </a:cubicBezTo>
                <a:cubicBezTo>
                  <a:pt x="11116" y="6878"/>
                  <a:pt x="11153" y="6752"/>
                  <a:pt x="10931" y="6655"/>
                </a:cubicBezTo>
                <a:cubicBezTo>
                  <a:pt x="10839" y="6614"/>
                  <a:pt x="10613" y="6469"/>
                  <a:pt x="10428" y="6332"/>
                </a:cubicBezTo>
                <a:cubicBezTo>
                  <a:pt x="10244" y="6195"/>
                  <a:pt x="9997" y="6046"/>
                  <a:pt x="9880" y="6001"/>
                </a:cubicBezTo>
                <a:cubicBezTo>
                  <a:pt x="9721" y="5941"/>
                  <a:pt x="9668" y="5897"/>
                  <a:pt x="9668" y="5826"/>
                </a:cubicBezTo>
                <a:cubicBezTo>
                  <a:pt x="9668" y="5644"/>
                  <a:pt x="9559" y="5506"/>
                  <a:pt x="9244" y="5290"/>
                </a:cubicBezTo>
                <a:lnTo>
                  <a:pt x="8926" y="5073"/>
                </a:lnTo>
                <a:lnTo>
                  <a:pt x="9045" y="4500"/>
                </a:lnTo>
                <a:cubicBezTo>
                  <a:pt x="9164" y="3929"/>
                  <a:pt x="9164" y="3927"/>
                  <a:pt x="9309" y="3915"/>
                </a:cubicBezTo>
                <a:cubicBezTo>
                  <a:pt x="9394" y="3908"/>
                  <a:pt x="9456" y="3878"/>
                  <a:pt x="9456" y="3844"/>
                </a:cubicBezTo>
                <a:cubicBezTo>
                  <a:pt x="9456" y="3812"/>
                  <a:pt x="9495" y="3741"/>
                  <a:pt x="9544" y="3685"/>
                </a:cubicBezTo>
                <a:cubicBezTo>
                  <a:pt x="9622" y="3597"/>
                  <a:pt x="9626" y="3559"/>
                  <a:pt x="9569" y="3400"/>
                </a:cubicBezTo>
                <a:cubicBezTo>
                  <a:pt x="9534" y="3299"/>
                  <a:pt x="9432" y="3105"/>
                  <a:pt x="9344" y="2968"/>
                </a:cubicBezTo>
                <a:cubicBezTo>
                  <a:pt x="9164" y="2688"/>
                  <a:pt x="8990" y="2220"/>
                  <a:pt x="8945" y="1894"/>
                </a:cubicBezTo>
                <a:cubicBezTo>
                  <a:pt x="8879" y="1419"/>
                  <a:pt x="8603" y="994"/>
                  <a:pt x="8245" y="816"/>
                </a:cubicBezTo>
                <a:cubicBezTo>
                  <a:pt x="8137" y="763"/>
                  <a:pt x="7928" y="645"/>
                  <a:pt x="7782" y="554"/>
                </a:cubicBezTo>
                <a:cubicBezTo>
                  <a:pt x="7636" y="464"/>
                  <a:pt x="7421" y="372"/>
                  <a:pt x="7304" y="350"/>
                </a:cubicBezTo>
                <a:cubicBezTo>
                  <a:pt x="7187" y="328"/>
                  <a:pt x="6888" y="239"/>
                  <a:pt x="6639" y="153"/>
                </a:cubicBezTo>
                <a:cubicBezTo>
                  <a:pt x="6291" y="33"/>
                  <a:pt x="6112" y="-12"/>
                  <a:pt x="6004" y="3"/>
                </a:cubicBezTo>
                <a:close/>
              </a:path>
            </a:pathLst>
          </a:custGeom>
          <a:ln w="12700">
            <a:miter lim="400000"/>
          </a:ln>
          <a:effectLst>
            <a:outerShdw blurRad="203200" dist="50800" dir="5400000" rotWithShape="0">
              <a:srgbClr val="48434A">
                <a:alpha val="75000"/>
              </a:srgbClr>
            </a:outerShdw>
          </a:effectLst>
        </p:spPr>
      </p:pic>
    </p:spTree>
    <p:extLst>
      <p:ext uri="{BB962C8B-B14F-4D97-AF65-F5344CB8AC3E}">
        <p14:creationId xmlns:p14="http://schemas.microsoft.com/office/powerpoint/2010/main" val="261931176"/>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descr="TextBox 3"/>
          <p:cNvSpPr/>
          <p:nvPr/>
        </p:nvSpPr>
        <p:spPr>
          <a:xfrm>
            <a:off x="847988" y="1740637"/>
            <a:ext cx="5241473" cy="565539"/>
          </a:xfrm>
          <a:prstGeom prst="rect">
            <a:avLst/>
          </a:prstGeom>
          <a:ln w="25400">
            <a:miter lim="400000"/>
          </a:ln>
          <a:extLst>
            <a:ext uri="{C572A759-6A51-4108-AA02-DFA0A04FC94B}">
              <ma14:wrappingTextBoxFlag xmlns:ma14="http://schemas.microsoft.com/office/mac/drawingml/2011/main" xmlns="" val="1"/>
            </a:ext>
          </a:extLst>
        </p:spPr>
        <p:txBody>
          <a:bodyPr tIns="34290" bIns="34290">
            <a:spAutoFit/>
          </a:bodyPr>
          <a:lstStyle>
            <a:lvl1pPr algn="l">
              <a:defRPr sz="8600">
                <a:solidFill>
                  <a:srgbClr val="48434A"/>
                </a:solidFill>
                <a:latin typeface="+mj-lt"/>
                <a:ea typeface="+mj-ea"/>
                <a:cs typeface="+mj-cs"/>
                <a:sym typeface="Helvetica"/>
              </a:defRPr>
            </a:lvl1pPr>
          </a:lstStyle>
          <a:p>
            <a:r>
              <a:rPr sz="3225" dirty="0"/>
              <a:t>BF Skinner</a:t>
            </a:r>
          </a:p>
        </p:txBody>
      </p:sp>
      <p:pic>
        <p:nvPicPr>
          <p:cNvPr id="153" name="bfSkinne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3715267" y="28029"/>
            <a:ext cx="5450108" cy="5972721"/>
          </a:xfrm>
          <a:prstGeom prst="rect">
            <a:avLst/>
          </a:prstGeom>
          <a:ln w="12700">
            <a:miter lim="400000"/>
          </a:ln>
          <a:effectLst>
            <a:outerShdw blurRad="203200" dist="50800" dir="5400000" rotWithShape="0">
              <a:srgbClr val="48434A">
                <a:alpha val="75000"/>
              </a:srgbClr>
            </a:outerShdw>
          </a:effectLst>
        </p:spPr>
      </p:pic>
    </p:spTree>
    <p:extLst>
      <p:ext uri="{BB962C8B-B14F-4D97-AF65-F5344CB8AC3E}">
        <p14:creationId xmlns:p14="http://schemas.microsoft.com/office/powerpoint/2010/main" val="2558530882"/>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image17.png" descr="Picture 3"/>
          <p:cNvPicPr>
            <a:picLocks noChangeAspect="1"/>
          </p:cNvPicPr>
          <p:nvPr/>
        </p:nvPicPr>
        <p:blipFill>
          <a:blip r:embed="rId3">
            <a:extLst/>
          </a:blip>
          <a:srcRect t="12084" b="12085"/>
          <a:stretch>
            <a:fillRect/>
          </a:stretch>
        </p:blipFill>
        <p:spPr>
          <a:xfrm>
            <a:off x="-34053" y="1242724"/>
            <a:ext cx="9212132" cy="5239064"/>
          </a:xfrm>
          <a:prstGeom prst="rect">
            <a:avLst/>
          </a:prstGeom>
          <a:ln w="12700">
            <a:miter lim="400000"/>
          </a:ln>
          <a:effectLst>
            <a:outerShdw blurRad="203200" dist="50800" dir="5400000" rotWithShape="0">
              <a:srgbClr val="48434A">
                <a:alpha val="75000"/>
              </a:srgbClr>
            </a:outerShdw>
          </a:effectLst>
        </p:spPr>
      </p:pic>
    </p:spTree>
    <p:extLst>
      <p:ext uri="{BB962C8B-B14F-4D97-AF65-F5344CB8AC3E}">
        <p14:creationId xmlns:p14="http://schemas.microsoft.com/office/powerpoint/2010/main" val="613710860"/>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image18.png" descr="Content Placeholder 3"/>
          <p:cNvPicPr>
            <a:picLocks noChangeAspect="1"/>
          </p:cNvPicPr>
          <p:nvPr/>
        </p:nvPicPr>
        <p:blipFill>
          <a:blip r:embed="rId3">
            <a:extLst/>
          </a:blip>
          <a:srcRect t="10582" b="6672"/>
          <a:stretch>
            <a:fillRect/>
          </a:stretch>
        </p:blipFill>
        <p:spPr>
          <a:xfrm>
            <a:off x="-2231" y="1225391"/>
            <a:ext cx="9148517" cy="5050557"/>
          </a:xfrm>
          <a:prstGeom prst="rect">
            <a:avLst/>
          </a:prstGeom>
          <a:ln w="12700">
            <a:miter lim="400000"/>
          </a:ln>
          <a:effectLst>
            <a:outerShdw blurRad="203200" dist="50800" dir="5400000" rotWithShape="0">
              <a:srgbClr val="48434A">
                <a:alpha val="75000"/>
              </a:srgbClr>
            </a:outerShdw>
          </a:effectLst>
        </p:spPr>
      </p:pic>
    </p:spTree>
    <p:extLst>
      <p:ext uri="{BB962C8B-B14F-4D97-AF65-F5344CB8AC3E}">
        <p14:creationId xmlns:p14="http://schemas.microsoft.com/office/powerpoint/2010/main" val="1403738015"/>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caine_rat_drug_free_america">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381000"/>
            <a:ext cx="9144000" cy="6096000"/>
          </a:xfrm>
          <a:prstGeom prst="rect">
            <a:avLst/>
          </a:prstGeom>
        </p:spPr>
      </p:pic>
    </p:spTree>
    <p:extLst>
      <p:ext uri="{BB962C8B-B14F-4D97-AF65-F5344CB8AC3E}">
        <p14:creationId xmlns:p14="http://schemas.microsoft.com/office/powerpoint/2010/main" val="1757631498"/>
      </p:ext>
    </p:extLst>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image20.png" descr="Content Placeholder 3"/>
          <p:cNvPicPr>
            <a:picLocks noChangeAspect="1"/>
          </p:cNvPicPr>
          <p:nvPr/>
        </p:nvPicPr>
        <p:blipFill>
          <a:blip r:embed="rId3" cstate="email">
            <a:extLst>
              <a:ext uri="{28A0092B-C50C-407E-A947-70E740481C1C}">
                <a14:useLocalDpi xmlns:a14="http://schemas.microsoft.com/office/drawing/2010/main"/>
              </a:ext>
            </a:extLst>
          </a:blip>
          <a:srcRect l="6042" t="71" r="266"/>
          <a:stretch>
            <a:fillRect/>
          </a:stretch>
        </p:blipFill>
        <p:spPr>
          <a:xfrm>
            <a:off x="-59385" y="1230278"/>
            <a:ext cx="9211817" cy="5211144"/>
          </a:xfrm>
          <a:prstGeom prst="rect">
            <a:avLst/>
          </a:prstGeom>
          <a:ln w="12700">
            <a:miter lim="400000"/>
          </a:ln>
          <a:effectLst>
            <a:outerShdw blurRad="203200" dist="50800" dir="5400000" rotWithShape="0">
              <a:srgbClr val="000000">
                <a:alpha val="75000"/>
              </a:srgbClr>
            </a:outerShdw>
          </a:effectLst>
        </p:spPr>
      </p:pic>
    </p:spTree>
    <p:extLst>
      <p:ext uri="{BB962C8B-B14F-4D97-AF65-F5344CB8AC3E}">
        <p14:creationId xmlns:p14="http://schemas.microsoft.com/office/powerpoint/2010/main" val="1506340920"/>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image21.png" descr="Picture 3"/>
          <p:cNvPicPr>
            <a:picLocks noChangeAspect="1"/>
          </p:cNvPicPr>
          <p:nvPr/>
        </p:nvPicPr>
        <p:blipFill>
          <a:blip r:embed="rId3">
            <a:extLst/>
          </a:blip>
          <a:srcRect l="1923" t="10355" r="748" b="10022"/>
          <a:stretch>
            <a:fillRect/>
          </a:stretch>
        </p:blipFill>
        <p:spPr>
          <a:xfrm>
            <a:off x="-85166" y="1240243"/>
            <a:ext cx="9241829" cy="5194142"/>
          </a:xfrm>
          <a:prstGeom prst="rect">
            <a:avLst/>
          </a:prstGeom>
          <a:ln w="12700">
            <a:miter lim="400000"/>
          </a:ln>
          <a:effectLst>
            <a:outerShdw blurRad="203200" dist="50800" dir="5400000" rotWithShape="0">
              <a:srgbClr val="000000">
                <a:alpha val="75000"/>
              </a:srgbClr>
            </a:outerShdw>
          </a:effectLst>
        </p:spPr>
      </p:pic>
    </p:spTree>
    <p:extLst>
      <p:ext uri="{BB962C8B-B14F-4D97-AF65-F5344CB8AC3E}">
        <p14:creationId xmlns:p14="http://schemas.microsoft.com/office/powerpoint/2010/main" val="1793558216"/>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image22.tif" descr="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0600" y="-3875"/>
            <a:ext cx="7304552" cy="7108563"/>
          </a:xfrm>
          <a:prstGeom prst="rect">
            <a:avLst/>
          </a:prstGeom>
          <a:ln w="12700">
            <a:miter lim="400000"/>
          </a:ln>
          <a:effectLst>
            <a:outerShdw blurRad="203200" dist="50800" dir="5400000" rotWithShape="0">
              <a:srgbClr val="48434A">
                <a:alpha val="75000"/>
              </a:srgbClr>
            </a:outerShdw>
          </a:effectLst>
        </p:spPr>
      </p:pic>
    </p:spTree>
    <p:extLst>
      <p:ext uri="{BB962C8B-B14F-4D97-AF65-F5344CB8AC3E}">
        <p14:creationId xmlns:p14="http://schemas.microsoft.com/office/powerpoint/2010/main" val="2130994405"/>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image23.png" descr="Picture 1"/>
          <p:cNvPicPr>
            <a:picLocks noChangeAspect="1"/>
          </p:cNvPicPr>
          <p:nvPr/>
        </p:nvPicPr>
        <p:blipFill>
          <a:blip r:embed="rId3">
            <a:extLst/>
          </a:blip>
          <a:srcRect t="9314" r="275" b="9314"/>
          <a:stretch>
            <a:fillRect/>
          </a:stretch>
        </p:blipFill>
        <p:spPr>
          <a:xfrm>
            <a:off x="-11220" y="1249350"/>
            <a:ext cx="9143984" cy="5164496"/>
          </a:xfrm>
          <a:prstGeom prst="rect">
            <a:avLst/>
          </a:prstGeom>
          <a:ln w="12700">
            <a:miter lim="400000"/>
          </a:ln>
          <a:effectLst>
            <a:outerShdw blurRad="203200" dist="50800" dir="5400000" rotWithShape="0">
              <a:srgbClr val="48434A">
                <a:alpha val="75000"/>
              </a:srgbClr>
            </a:outerShdw>
          </a:effectLst>
        </p:spPr>
      </p:pic>
    </p:spTree>
    <p:extLst>
      <p:ext uri="{BB962C8B-B14F-4D97-AF65-F5344CB8AC3E}">
        <p14:creationId xmlns:p14="http://schemas.microsoft.com/office/powerpoint/2010/main" val="949172804"/>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descr="TextBox 3"/>
          <p:cNvSpPr/>
          <p:nvPr/>
        </p:nvSpPr>
        <p:spPr>
          <a:xfrm>
            <a:off x="1951264" y="2419860"/>
            <a:ext cx="5241473" cy="2377574"/>
          </a:xfrm>
          <a:prstGeom prst="rect">
            <a:avLst/>
          </a:prstGeom>
          <a:ln w="25400">
            <a:miter lim="400000"/>
          </a:ln>
          <a:extLst>
            <a:ext uri="{C572A759-6A51-4108-AA02-DFA0A04FC94B}">
              <ma14:wrappingTextBoxFlag xmlns:ma14="http://schemas.microsoft.com/office/mac/drawingml/2011/main" xmlns="" val="1"/>
            </a:ext>
          </a:extLst>
        </p:spPr>
        <p:txBody>
          <a:bodyPr tIns="34290" bIns="34290">
            <a:spAutoFit/>
          </a:bodyPr>
          <a:lstStyle>
            <a:lvl1pPr>
              <a:defRPr sz="40000">
                <a:solidFill>
                  <a:srgbClr val="48434A"/>
                </a:solidFill>
                <a:latin typeface="+mj-lt"/>
                <a:ea typeface="+mj-ea"/>
                <a:cs typeface="+mj-cs"/>
                <a:sym typeface="Helvetica"/>
              </a:defRPr>
            </a:lvl1pPr>
          </a:lstStyle>
          <a:p>
            <a:r>
              <a:rPr sz="15000" dirty="0"/>
              <a:t>?</a:t>
            </a:r>
          </a:p>
        </p:txBody>
      </p:sp>
    </p:spTree>
    <p:extLst>
      <p:ext uri="{BB962C8B-B14F-4D97-AF65-F5344CB8AC3E}">
        <p14:creationId xmlns:p14="http://schemas.microsoft.com/office/powerpoint/2010/main" val="134386350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 y="0"/>
            <a:ext cx="9144000" cy="6858000"/>
          </a:xfrm>
          <a:prstGeom prst="rect">
            <a:avLst/>
          </a:prstGeom>
        </p:spPr>
      </p:pic>
      <p:sp>
        <p:nvSpPr>
          <p:cNvPr id="8" name="TextBox 7"/>
          <p:cNvSpPr txBox="1"/>
          <p:nvPr/>
        </p:nvSpPr>
        <p:spPr>
          <a:xfrm>
            <a:off x="658492" y="5638800"/>
            <a:ext cx="8561708" cy="707886"/>
          </a:xfrm>
          <a:prstGeom prst="rect">
            <a:avLst/>
          </a:prstGeom>
          <a:noFill/>
        </p:spPr>
        <p:txBody>
          <a:bodyPr wrap="square" rtlCol="0">
            <a:spAutoFit/>
          </a:bodyPr>
          <a:lstStyle/>
          <a:p>
            <a:r>
              <a:rPr lang="en-US" sz="2000" kern="0" spc="80" dirty="0">
                <a:solidFill>
                  <a:schemeClr val="bg1"/>
                </a:solidFill>
                <a:latin typeface="Lato Regular" panose="020F0502020204030203" pitchFamily="34" charset="0"/>
                <a:cs typeface="Lato Light"/>
              </a:rPr>
              <a:t>Jessica Gregg, MD, PhD</a:t>
            </a:r>
          </a:p>
          <a:p>
            <a:r>
              <a:rPr lang="en-US" sz="2000" kern="0" spc="80" dirty="0">
                <a:solidFill>
                  <a:schemeClr val="bg1"/>
                </a:solidFill>
                <a:latin typeface="Lato Regular" panose="020F0502020204030203" pitchFamily="34" charset="0"/>
                <a:cs typeface="Lato Light"/>
              </a:rPr>
              <a:t>OHSU Addiction Medicine Section</a:t>
            </a:r>
          </a:p>
        </p:txBody>
      </p:sp>
      <p:sp>
        <p:nvSpPr>
          <p:cNvPr id="9" name="TextBox 8"/>
          <p:cNvSpPr txBox="1"/>
          <p:nvPr/>
        </p:nvSpPr>
        <p:spPr>
          <a:xfrm>
            <a:off x="381000" y="3657600"/>
            <a:ext cx="7162800" cy="1323439"/>
          </a:xfrm>
          <a:prstGeom prst="rect">
            <a:avLst/>
          </a:prstGeom>
          <a:noFill/>
        </p:spPr>
        <p:txBody>
          <a:bodyPr wrap="square" rtlCol="0">
            <a:spAutoFit/>
          </a:bodyPr>
          <a:lstStyle/>
          <a:p>
            <a:r>
              <a:rPr lang="en-US" sz="4000" b="1">
                <a:solidFill>
                  <a:schemeClr val="bg1"/>
                </a:solidFill>
                <a:latin typeface="Lato Regular"/>
                <a:cs typeface="Lato Regular"/>
              </a:rPr>
              <a:t>Neurobiology and Diagnosis of SUDs </a:t>
            </a:r>
            <a:endParaRPr lang="en-US" sz="4000" b="1" dirty="0">
              <a:solidFill>
                <a:schemeClr val="bg1"/>
              </a:solidFill>
              <a:latin typeface="Lato Regular"/>
              <a:cs typeface="Lato Regular"/>
            </a:endParaRPr>
          </a:p>
        </p:txBody>
      </p:sp>
      <p:cxnSp>
        <p:nvCxnSpPr>
          <p:cNvPr id="11" name="Straight Connector 10" title="Straight line."/>
          <p:cNvCxnSpPr/>
          <p:nvPr/>
        </p:nvCxnSpPr>
        <p:spPr>
          <a:xfrm>
            <a:off x="725731" y="5410200"/>
            <a:ext cx="7594261" cy="864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OHSU master brand logo." title="OHSU master brand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170" y="2057400"/>
            <a:ext cx="603495" cy="1034025"/>
          </a:xfrm>
          <a:prstGeom prst="rect">
            <a:avLst/>
          </a:prstGeom>
        </p:spPr>
      </p:pic>
    </p:spTree>
    <p:extLst>
      <p:ext uri="{BB962C8B-B14F-4D97-AF65-F5344CB8AC3E}">
        <p14:creationId xmlns:p14="http://schemas.microsoft.com/office/powerpoint/2010/main" val="3426945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image24.tif" descr="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1906" y="1924259"/>
            <a:ext cx="4899683" cy="3633239"/>
          </a:xfrm>
          <a:prstGeom prst="rect">
            <a:avLst/>
          </a:prstGeom>
          <a:ln w="12700">
            <a:miter lim="400000"/>
          </a:ln>
          <a:effectLst>
            <a:outerShdw blurRad="203200" dist="50800" dir="5400000" rotWithShape="0">
              <a:srgbClr val="48434A">
                <a:alpha val="75000"/>
              </a:srgbClr>
            </a:outerShdw>
          </a:effectLst>
        </p:spPr>
      </p:pic>
    </p:spTree>
    <p:extLst>
      <p:ext uri="{BB962C8B-B14F-4D97-AF65-F5344CB8AC3E}">
        <p14:creationId xmlns:p14="http://schemas.microsoft.com/office/powerpoint/2010/main" val="3403891748"/>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descr="TextBox 2"/>
          <p:cNvSpPr/>
          <p:nvPr/>
        </p:nvSpPr>
        <p:spPr>
          <a:xfrm>
            <a:off x="886336" y="2844722"/>
            <a:ext cx="7371329" cy="1957778"/>
          </a:xfrm>
          <a:prstGeom prst="rect">
            <a:avLst/>
          </a:prstGeom>
          <a:ln w="25400">
            <a:miter lim="400000"/>
          </a:ln>
          <a:extLst>
            <a:ext uri="{C572A759-6A51-4108-AA02-DFA0A04FC94B}">
              <ma14:wrappingTextBoxFlag xmlns:ma14="http://schemas.microsoft.com/office/mac/drawingml/2011/main" xmlns="" val="1"/>
            </a:ext>
          </a:extLst>
        </p:spPr>
        <p:txBody>
          <a:bodyPr lIns="34289" tIns="34289" rIns="34289" bIns="34289">
            <a:spAutoFit/>
          </a:bodyPr>
          <a:lstStyle/>
          <a:p>
            <a:pPr algn="l">
              <a:lnSpc>
                <a:spcPct val="110000"/>
              </a:lnSpc>
              <a:defRPr sz="5000">
                <a:solidFill>
                  <a:srgbClr val="4D394D"/>
                </a:solidFill>
              </a:defRPr>
            </a:pPr>
            <a:r>
              <a:rPr lang="en-US" sz="1875" dirty="0">
                <a:latin typeface="+mn-lt"/>
              </a:rPr>
              <a:t>D1: Activate the nucleus </a:t>
            </a:r>
            <a:r>
              <a:rPr lang="en-US" sz="1875" dirty="0" err="1">
                <a:latin typeface="+mn-lt"/>
              </a:rPr>
              <a:t>accumbens</a:t>
            </a:r>
            <a:r>
              <a:rPr lang="en-US" sz="1875" dirty="0">
                <a:latin typeface="+mn-lt"/>
              </a:rPr>
              <a:t>, cause us to act</a:t>
            </a:r>
          </a:p>
          <a:p>
            <a:pPr algn="l">
              <a:lnSpc>
                <a:spcPct val="110000"/>
              </a:lnSpc>
              <a:defRPr sz="5000">
                <a:solidFill>
                  <a:srgbClr val="4D394D"/>
                </a:solidFill>
              </a:defRPr>
            </a:pPr>
            <a:r>
              <a:rPr lang="en-US" sz="1875" dirty="0">
                <a:latin typeface="+mn-lt"/>
              </a:rPr>
              <a:t>Responsive to big pleasure surges.</a:t>
            </a:r>
          </a:p>
          <a:p>
            <a:pPr algn="l">
              <a:lnSpc>
                <a:spcPct val="110000"/>
              </a:lnSpc>
              <a:defRPr sz="5000">
                <a:solidFill>
                  <a:srgbClr val="4D394D"/>
                </a:solidFill>
              </a:defRPr>
            </a:pPr>
            <a:endParaRPr lang="en-US" sz="1875" dirty="0">
              <a:latin typeface="+mn-lt"/>
            </a:endParaRPr>
          </a:p>
          <a:p>
            <a:pPr algn="l">
              <a:lnSpc>
                <a:spcPct val="110000"/>
              </a:lnSpc>
              <a:defRPr sz="5000">
                <a:solidFill>
                  <a:srgbClr val="4D394D"/>
                </a:solidFill>
              </a:defRPr>
            </a:pPr>
            <a:r>
              <a:rPr lang="en-US" sz="1875" dirty="0">
                <a:latin typeface="+mn-lt"/>
              </a:rPr>
              <a:t>D2: Slow down decision making, allow the frontal cortex to step in.  Responsive to smaller pleasures.</a:t>
            </a:r>
          </a:p>
          <a:p>
            <a:pPr algn="l">
              <a:lnSpc>
                <a:spcPct val="110000"/>
              </a:lnSpc>
              <a:defRPr sz="5000">
                <a:solidFill>
                  <a:srgbClr val="4D394D"/>
                </a:solidFill>
              </a:defRPr>
            </a:pPr>
            <a:endParaRPr sz="1875" dirty="0">
              <a:solidFill>
                <a:srgbClr val="C7383F"/>
              </a:solidFill>
              <a:latin typeface="+mn-lt"/>
            </a:endParaRPr>
          </a:p>
        </p:txBody>
      </p:sp>
    </p:spTree>
    <p:extLst>
      <p:ext uri="{BB962C8B-B14F-4D97-AF65-F5344CB8AC3E}">
        <p14:creationId xmlns:p14="http://schemas.microsoft.com/office/powerpoint/2010/main" val="618650710"/>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image14.png" descr="Picture 2"/>
          <p:cNvPicPr>
            <a:picLocks noChangeAspect="1"/>
          </p:cNvPicPr>
          <p:nvPr/>
        </p:nvPicPr>
        <p:blipFill>
          <a:blip r:embed="rId3">
            <a:extLst/>
          </a:blip>
          <a:srcRect l="1798" t="22526" r="1798" b="8240"/>
          <a:stretch>
            <a:fillRect/>
          </a:stretch>
        </p:blipFill>
        <p:spPr>
          <a:xfrm>
            <a:off x="-22629" y="1245307"/>
            <a:ext cx="9165911" cy="4759322"/>
          </a:xfrm>
          <a:prstGeom prst="rect">
            <a:avLst/>
          </a:prstGeom>
          <a:ln w="12700">
            <a:miter lim="400000"/>
          </a:ln>
          <a:effectLst>
            <a:outerShdw blurRad="203200" dist="50800" dir="5400000" rotWithShape="0">
              <a:srgbClr val="000000">
                <a:alpha val="75000"/>
              </a:srgbClr>
            </a:outerShdw>
          </a:effectLst>
        </p:spPr>
      </p:pic>
    </p:spTree>
    <p:extLst>
      <p:ext uri="{BB962C8B-B14F-4D97-AF65-F5344CB8AC3E}">
        <p14:creationId xmlns:p14="http://schemas.microsoft.com/office/powerpoint/2010/main" val="4069855863"/>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pasted-image.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3910" y="2347443"/>
            <a:ext cx="3658963" cy="2643235"/>
          </a:xfrm>
          <a:prstGeom prst="rect">
            <a:avLst/>
          </a:prstGeom>
          <a:ln w="12700">
            <a:miter lim="400000"/>
          </a:ln>
        </p:spPr>
      </p:pic>
    </p:spTree>
    <p:extLst>
      <p:ext uri="{BB962C8B-B14F-4D97-AF65-F5344CB8AC3E}">
        <p14:creationId xmlns:p14="http://schemas.microsoft.com/office/powerpoint/2010/main" val="192022220"/>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F381AE-CA9F-F74D-86F5-E22EDBFE5FBC}"/>
              </a:ext>
            </a:extLst>
          </p:cNvPr>
          <p:cNvSpPr>
            <a:spLocks noGrp="1"/>
          </p:cNvSpPr>
          <p:nvPr>
            <p:ph type="title"/>
          </p:nvPr>
        </p:nvSpPr>
        <p:spPr/>
        <p:txBody>
          <a:bodyPr/>
          <a:lstStyle/>
          <a:p>
            <a:r>
              <a:rPr lang="en-US" dirty="0"/>
              <a:t>Objective 3</a:t>
            </a:r>
          </a:p>
        </p:txBody>
      </p:sp>
      <p:sp>
        <p:nvSpPr>
          <p:cNvPr id="3" name="TextBox 2">
            <a:extLst>
              <a:ext uri="{FF2B5EF4-FFF2-40B4-BE49-F238E27FC236}">
                <a16:creationId xmlns:a16="http://schemas.microsoft.com/office/drawing/2014/main" xmlns="" id="{1933DEA0-DCF1-314D-8CEA-8324472D00EF}"/>
              </a:ext>
            </a:extLst>
          </p:cNvPr>
          <p:cNvSpPr txBox="1"/>
          <p:nvPr/>
        </p:nvSpPr>
        <p:spPr>
          <a:xfrm>
            <a:off x="666125" y="2905780"/>
            <a:ext cx="8233344" cy="523220"/>
          </a:xfrm>
          <a:prstGeom prst="rect">
            <a:avLst/>
          </a:prstGeom>
          <a:noFill/>
        </p:spPr>
        <p:txBody>
          <a:bodyPr wrap="none" rtlCol="0">
            <a:spAutoFit/>
          </a:bodyPr>
          <a:lstStyle/>
          <a:p>
            <a:pPr algn="ctr"/>
            <a:r>
              <a:rPr lang="en-US" sz="2800" dirty="0">
                <a:cs typeface="Times New Roman" panose="02020603050405020304" pitchFamily="18" charset="0"/>
              </a:rPr>
              <a:t>Discuss gray zone between opioid use disorder and pain</a:t>
            </a:r>
            <a:endParaRPr lang="en-US" dirty="0"/>
          </a:p>
        </p:txBody>
      </p:sp>
    </p:spTree>
    <p:extLst>
      <p:ext uri="{BB962C8B-B14F-4D97-AF65-F5344CB8AC3E}">
        <p14:creationId xmlns:p14="http://schemas.microsoft.com/office/powerpoint/2010/main" val="2699253426"/>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image26.png" descr="Picture 2"/>
          <p:cNvPicPr>
            <a:picLocks noChangeAspect="1"/>
          </p:cNvPicPr>
          <p:nvPr/>
        </p:nvPicPr>
        <p:blipFill>
          <a:blip r:embed="rId3">
            <a:extLst/>
          </a:blip>
          <a:srcRect t="3825" b="3825"/>
          <a:stretch>
            <a:fillRect/>
          </a:stretch>
        </p:blipFill>
        <p:spPr>
          <a:xfrm>
            <a:off x="930728" y="1896836"/>
            <a:ext cx="3616663" cy="3339926"/>
          </a:xfrm>
          <a:prstGeom prst="rect">
            <a:avLst/>
          </a:prstGeom>
          <a:ln w="12700">
            <a:miter lim="400000"/>
          </a:ln>
          <a:effectLst>
            <a:outerShdw blurRad="203200" dist="50800" dir="5400000" rotWithShape="0">
              <a:srgbClr val="48434A">
                <a:alpha val="75000"/>
              </a:srgbClr>
            </a:outerShdw>
          </a:effectLst>
        </p:spPr>
      </p:pic>
    </p:spTree>
    <p:extLst>
      <p:ext uri="{BB962C8B-B14F-4D97-AF65-F5344CB8AC3E}">
        <p14:creationId xmlns:p14="http://schemas.microsoft.com/office/powerpoint/2010/main" val="888234974"/>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image26.png" descr="Picture 2"/>
          <p:cNvPicPr>
            <a:picLocks noChangeAspect="1"/>
          </p:cNvPicPr>
          <p:nvPr/>
        </p:nvPicPr>
        <p:blipFill>
          <a:blip r:embed="rId3">
            <a:extLst/>
          </a:blip>
          <a:srcRect t="3825" b="3825"/>
          <a:stretch>
            <a:fillRect/>
          </a:stretch>
        </p:blipFill>
        <p:spPr>
          <a:xfrm>
            <a:off x="4634090" y="1990354"/>
            <a:ext cx="3616663" cy="3339926"/>
          </a:xfrm>
          <a:prstGeom prst="rect">
            <a:avLst/>
          </a:prstGeom>
          <a:ln w="12700">
            <a:miter lim="400000"/>
          </a:ln>
          <a:effectLst>
            <a:outerShdw blurRad="203200" dist="50800" dir="5400000" rotWithShape="0">
              <a:srgbClr val="48434A">
                <a:alpha val="75000"/>
              </a:srgbClr>
            </a:outerShdw>
          </a:effectLst>
        </p:spPr>
      </p:pic>
      <p:pic>
        <p:nvPicPr>
          <p:cNvPr id="217" name="image4.png" descr="Content Placeholder 3"/>
          <p:cNvPicPr>
            <a:picLocks noChangeAspect="1"/>
          </p:cNvPicPr>
          <p:nvPr/>
        </p:nvPicPr>
        <p:blipFill>
          <a:blip r:embed="rId4" cstate="email">
            <a:alphaModFix amt="90000"/>
            <a:extLst>
              <a:ext uri="{28A0092B-C50C-407E-A947-70E740481C1C}">
                <a14:useLocalDpi xmlns:a14="http://schemas.microsoft.com/office/drawing/2010/main"/>
              </a:ext>
            </a:extLst>
          </a:blip>
          <a:srcRect l="12551" t="14929" r="10916" b="5712"/>
          <a:stretch>
            <a:fillRect/>
          </a:stretch>
        </p:blipFill>
        <p:spPr>
          <a:xfrm>
            <a:off x="740312" y="2008656"/>
            <a:ext cx="3665804" cy="2576581"/>
          </a:xfrm>
          <a:prstGeom prst="rect">
            <a:avLst/>
          </a:prstGeom>
          <a:ln w="12700">
            <a:miter lim="400000"/>
          </a:ln>
          <a:effectLst>
            <a:outerShdw blurRad="203200" dist="50800" dir="5400000" rotWithShape="0">
              <a:srgbClr val="48434A">
                <a:alpha val="75000"/>
              </a:srgbClr>
            </a:outerShdw>
          </a:effectLst>
        </p:spPr>
      </p:pic>
    </p:spTree>
    <p:extLst>
      <p:ext uri="{BB962C8B-B14F-4D97-AF65-F5344CB8AC3E}">
        <p14:creationId xmlns:p14="http://schemas.microsoft.com/office/powerpoint/2010/main" val="3173869158"/>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image27.tif" descr="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6455" y="1253890"/>
            <a:ext cx="5178394" cy="4746861"/>
          </a:xfrm>
          <a:prstGeom prst="rect">
            <a:avLst/>
          </a:prstGeom>
          <a:ln w="12700">
            <a:miter lim="400000"/>
          </a:ln>
        </p:spPr>
      </p:pic>
    </p:spTree>
    <p:extLst>
      <p:ext uri="{BB962C8B-B14F-4D97-AF65-F5344CB8AC3E}">
        <p14:creationId xmlns:p14="http://schemas.microsoft.com/office/powerpoint/2010/main" val="137173280"/>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image28.tif" descr="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85193" y="857250"/>
            <a:ext cx="3973616" cy="5143501"/>
          </a:xfrm>
          <a:prstGeom prst="rect">
            <a:avLst/>
          </a:prstGeom>
          <a:ln w="12700">
            <a:miter lim="400000"/>
          </a:ln>
          <a:effectLst>
            <a:outerShdw blurRad="203200" dist="50800" dir="5400000" rotWithShape="0">
              <a:srgbClr val="48434A">
                <a:alpha val="75000"/>
              </a:srgbClr>
            </a:outerShdw>
          </a:effectLst>
        </p:spPr>
      </p:pic>
    </p:spTree>
    <p:extLst>
      <p:ext uri="{BB962C8B-B14F-4D97-AF65-F5344CB8AC3E}">
        <p14:creationId xmlns:p14="http://schemas.microsoft.com/office/powerpoint/2010/main" val="1811495277"/>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image29.tif" descr="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7730" y="2039191"/>
            <a:ext cx="5556889" cy="3590606"/>
          </a:xfrm>
          <a:prstGeom prst="rect">
            <a:avLst/>
          </a:prstGeom>
          <a:ln w="12700">
            <a:miter lim="400000"/>
          </a:ln>
          <a:effectLst>
            <a:outerShdw blurRad="203200" dist="50800" dir="5400000" rotWithShape="0">
              <a:srgbClr val="000000">
                <a:alpha val="75000"/>
              </a:srgbClr>
            </a:outerShdw>
          </a:effectLst>
        </p:spPr>
      </p:pic>
    </p:spTree>
    <p:extLst>
      <p:ext uri="{BB962C8B-B14F-4D97-AF65-F5344CB8AC3E}">
        <p14:creationId xmlns:p14="http://schemas.microsoft.com/office/powerpoint/2010/main" val="67105051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D23105-B3E6-5F4F-BB5A-F0F105EC9A40}"/>
              </a:ext>
            </a:extLst>
          </p:cNvPr>
          <p:cNvSpPr>
            <a:spLocks noGrp="1"/>
          </p:cNvSpPr>
          <p:nvPr>
            <p:ph type="title"/>
          </p:nvPr>
        </p:nvSpPr>
        <p:spPr>
          <a:xfrm>
            <a:off x="838731" y="288471"/>
            <a:ext cx="7534430" cy="1143000"/>
          </a:xfrm>
        </p:spPr>
        <p:txBody>
          <a:bodyPr/>
          <a:lstStyle/>
          <a:p>
            <a:r>
              <a:rPr lang="en-US" dirty="0"/>
              <a:t>Objectives</a:t>
            </a:r>
          </a:p>
        </p:txBody>
      </p:sp>
      <p:sp>
        <p:nvSpPr>
          <p:cNvPr id="3" name="Text Placeholder 2">
            <a:extLst>
              <a:ext uri="{FF2B5EF4-FFF2-40B4-BE49-F238E27FC236}">
                <a16:creationId xmlns:a16="http://schemas.microsoft.com/office/drawing/2014/main" xmlns="" id="{50513A6A-04FA-B842-A5BA-05A792CAEF75}"/>
              </a:ext>
            </a:extLst>
          </p:cNvPr>
          <p:cNvSpPr>
            <a:spLocks noGrp="1"/>
          </p:cNvSpPr>
          <p:nvPr>
            <p:ph type="body" sz="quarter" idx="10"/>
          </p:nvPr>
        </p:nvSpPr>
        <p:spPr>
          <a:xfrm>
            <a:off x="811517" y="1447800"/>
            <a:ext cx="7951483" cy="5029200"/>
          </a:xfrm>
        </p:spPr>
        <p:txBody>
          <a:bodyPr>
            <a:normAutofit fontScale="47500" lnSpcReduction="20000"/>
          </a:bodyPr>
          <a:lstStyle/>
          <a:p>
            <a:pPr marL="457200" indent="-457200">
              <a:buFont typeface="+mj-lt"/>
              <a:buAutoNum type="arabicPeriod"/>
            </a:pPr>
            <a:endParaRPr lang="en-US" sz="4400" dirty="0">
              <a:latin typeface="Calibri" panose="020F0502020204030204" pitchFamily="34" charset="0"/>
              <a:cs typeface="Calibri" panose="020F0502020204030204" pitchFamily="34" charset="0"/>
            </a:endParaRPr>
          </a:p>
          <a:p>
            <a:pPr marL="0" indent="0">
              <a:buNone/>
            </a:pPr>
            <a:r>
              <a:rPr lang="en-US" sz="6000" dirty="0">
                <a:latin typeface="Calibri" panose="020F0502020204030204" pitchFamily="34" charset="0"/>
                <a:cs typeface="Calibri" panose="020F0502020204030204" pitchFamily="34" charset="0"/>
              </a:rPr>
              <a:t>1. 	Review the diagnostic criteria for substance 	use disorders</a:t>
            </a:r>
          </a:p>
          <a:p>
            <a:pPr marL="457200" indent="-457200">
              <a:buFont typeface="+mj-lt"/>
              <a:buAutoNum type="arabicPeriod"/>
            </a:pPr>
            <a:endParaRPr lang="en-US" sz="6000" dirty="0">
              <a:latin typeface="Calibri" panose="020F0502020204030204" pitchFamily="34" charset="0"/>
              <a:cs typeface="Calibri" panose="020F0502020204030204" pitchFamily="34" charset="0"/>
            </a:endParaRPr>
          </a:p>
          <a:p>
            <a:pPr marL="0" indent="0">
              <a:buNone/>
            </a:pPr>
            <a:r>
              <a:rPr lang="en-US" sz="6000" dirty="0">
                <a:latin typeface="Calibri" panose="020F0502020204030204" pitchFamily="34" charset="0"/>
                <a:cs typeface="Calibri" panose="020F0502020204030204" pitchFamily="34" charset="0"/>
              </a:rPr>
              <a:t>2. 	Understand how and why substance use 	disorders develop</a:t>
            </a:r>
          </a:p>
          <a:p>
            <a:pPr marL="457200" indent="-457200">
              <a:buFont typeface="+mj-lt"/>
              <a:buAutoNum type="arabicPeriod"/>
            </a:pPr>
            <a:endParaRPr lang="en-US" sz="6000" dirty="0">
              <a:latin typeface="Calibri" panose="020F0502020204030204" pitchFamily="34" charset="0"/>
              <a:cs typeface="Calibri" panose="020F0502020204030204" pitchFamily="34" charset="0"/>
            </a:endParaRPr>
          </a:p>
          <a:p>
            <a:pPr marL="0" indent="0">
              <a:buNone/>
            </a:pPr>
            <a:r>
              <a:rPr lang="en-US" sz="6000" dirty="0">
                <a:latin typeface="Calibri" panose="020F0502020204030204" pitchFamily="34" charset="0"/>
                <a:cs typeface="Calibri" panose="020F0502020204030204" pitchFamily="34" charset="0"/>
              </a:rPr>
              <a:t>3. 	Discuss the gray zone between opioid use 	disorder and pain</a:t>
            </a:r>
          </a:p>
          <a:p>
            <a:pPr marL="457200" indent="-457200">
              <a:buFont typeface="+mj-lt"/>
              <a:buAutoNum type="arabicPeriod"/>
            </a:pPr>
            <a:endParaRPr lang="en-US" sz="6000" dirty="0">
              <a:latin typeface="Calibri" panose="020F0502020204030204" pitchFamily="34" charset="0"/>
              <a:cs typeface="Calibri" panose="020F0502020204030204" pitchFamily="34" charset="0"/>
            </a:endParaRPr>
          </a:p>
          <a:p>
            <a:endParaRPr lang="en-US" sz="6000" dirty="0">
              <a:cs typeface="Times New Roman" panose="02020603050405020304" pitchFamily="18" charset="0"/>
            </a:endParaRPr>
          </a:p>
          <a:p>
            <a:endParaRPr lang="en-US" sz="2400" dirty="0"/>
          </a:p>
          <a:p>
            <a:endParaRPr lang="en-US" sz="2400" dirty="0"/>
          </a:p>
          <a:p>
            <a:endParaRPr lang="en-US" dirty="0"/>
          </a:p>
        </p:txBody>
      </p:sp>
    </p:spTree>
    <p:extLst>
      <p:ext uri="{BB962C8B-B14F-4D97-AF65-F5344CB8AC3E}">
        <p14:creationId xmlns:p14="http://schemas.microsoft.com/office/powerpoint/2010/main" val="13085188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image30.tif" descr="Picture 2"/>
          <p:cNvPicPr>
            <a:picLocks/>
          </p:cNvPicPr>
          <p:nvPr/>
        </p:nvPicPr>
        <p:blipFill>
          <a:blip r:embed="rId3">
            <a:extLst/>
          </a:blip>
          <a:stretch>
            <a:fillRect/>
          </a:stretch>
        </p:blipFill>
        <p:spPr>
          <a:xfrm>
            <a:off x="1834820" y="857251"/>
            <a:ext cx="5583299" cy="5148461"/>
          </a:xfrm>
          <a:prstGeom prst="rect">
            <a:avLst/>
          </a:prstGeom>
          <a:ln w="12700">
            <a:miter lim="400000"/>
          </a:ln>
          <a:effectLst>
            <a:outerShdw blurRad="203200" dist="50800" dir="5400000" rotWithShape="0">
              <a:srgbClr val="000000">
                <a:alpha val="75000"/>
              </a:srgbClr>
            </a:outerShdw>
          </a:effectLst>
        </p:spPr>
      </p:pic>
    </p:spTree>
    <p:extLst>
      <p:ext uri="{BB962C8B-B14F-4D97-AF65-F5344CB8AC3E}">
        <p14:creationId xmlns:p14="http://schemas.microsoft.com/office/powerpoint/2010/main" val="173557988"/>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HSU four-colog master brand logo." title="OHSU master brand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4284" y="1810771"/>
            <a:ext cx="870038" cy="1490121"/>
          </a:xfrm>
          <a:prstGeom prst="rect">
            <a:avLst/>
          </a:prstGeom>
        </p:spPr>
      </p:pic>
      <p:sp>
        <p:nvSpPr>
          <p:cNvPr id="3" name="Title 1"/>
          <p:cNvSpPr txBox="1">
            <a:spLocks/>
          </p:cNvSpPr>
          <p:nvPr/>
        </p:nvSpPr>
        <p:spPr>
          <a:xfrm>
            <a:off x="713103" y="3648409"/>
            <a:ext cx="7772400" cy="100171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rgbClr val="2F92D5"/>
                </a:solidFill>
                <a:latin typeface="Lato Light"/>
                <a:ea typeface="+mj-ea"/>
                <a:cs typeface="Lato Light"/>
              </a:defRPr>
            </a:lvl1pPr>
          </a:lstStyle>
          <a:p>
            <a:pPr algn="ctr"/>
            <a:r>
              <a:rPr lang="en-US" sz="4800" spc="20" dirty="0">
                <a:solidFill>
                  <a:srgbClr val="002776"/>
                </a:solidFill>
                <a:latin typeface="Lato Regular"/>
                <a:cs typeface="Lato Regular"/>
              </a:rPr>
              <a:t>Thank You</a:t>
            </a:r>
          </a:p>
        </p:txBody>
      </p:sp>
    </p:spTree>
    <p:extLst>
      <p:ext uri="{BB962C8B-B14F-4D97-AF65-F5344CB8AC3E}">
        <p14:creationId xmlns:p14="http://schemas.microsoft.com/office/powerpoint/2010/main" val="10095915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descr="TextBox 3"/>
          <p:cNvSpPr/>
          <p:nvPr/>
        </p:nvSpPr>
        <p:spPr>
          <a:xfrm>
            <a:off x="1951263" y="3200400"/>
            <a:ext cx="5241473" cy="992579"/>
          </a:xfrm>
          <a:prstGeom prst="rect">
            <a:avLst/>
          </a:prstGeom>
          <a:ln w="25400">
            <a:miter lim="400000"/>
          </a:ln>
          <a:extLst>
            <a:ext uri="{C572A759-6A51-4108-AA02-DFA0A04FC94B}">
              <ma14:wrappingTextBoxFlag xmlns:ma14="http://schemas.microsoft.com/office/mac/drawingml/2011/main" xmlns="" val="1"/>
            </a:ext>
          </a:extLst>
        </p:spPr>
        <p:txBody>
          <a:bodyPr tIns="34290" bIns="34290">
            <a:spAutoFit/>
          </a:bodyPr>
          <a:lstStyle>
            <a:lvl1pPr>
              <a:defRPr>
                <a:solidFill>
                  <a:srgbClr val="48434A"/>
                </a:solidFill>
                <a:latin typeface="+mj-lt"/>
                <a:ea typeface="+mj-ea"/>
                <a:cs typeface="+mj-cs"/>
                <a:sym typeface="Helvetica"/>
              </a:defRPr>
            </a:lvl1pPr>
          </a:lstStyle>
          <a:p>
            <a:r>
              <a:rPr sz="6000" dirty="0"/>
              <a:t>Questions?</a:t>
            </a:r>
          </a:p>
        </p:txBody>
      </p:sp>
    </p:spTree>
    <p:extLst>
      <p:ext uri="{BB962C8B-B14F-4D97-AF65-F5344CB8AC3E}">
        <p14:creationId xmlns:p14="http://schemas.microsoft.com/office/powerpoint/2010/main" val="1843423699"/>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Shape 394" descr="TextBox 1"/>
          <p:cNvSpPr/>
          <p:nvPr/>
        </p:nvSpPr>
        <p:spPr>
          <a:xfrm>
            <a:off x="304800" y="388425"/>
            <a:ext cx="8534400" cy="6450482"/>
          </a:xfrm>
          <a:prstGeom prst="rect">
            <a:avLst/>
          </a:prstGeom>
          <a:ln w="25400">
            <a:miter lim="400000"/>
          </a:ln>
          <a:extLst>
            <a:ext uri="{C572A759-6A51-4108-AA02-DFA0A04FC94B}">
              <ma14:wrappingTextBoxFlag xmlns:ma14="http://schemas.microsoft.com/office/mac/drawingml/2011/main" xmlns="" val="1"/>
            </a:ext>
          </a:extLst>
        </p:spPr>
        <p:txBody>
          <a:bodyPr wrap="square" lIns="34289" tIns="34289" rIns="34289" bIns="34289">
            <a:spAutoFit/>
          </a:bodyPr>
          <a:lstStyle/>
          <a:p>
            <a:pPr>
              <a:spcBef>
                <a:spcPts val="750"/>
              </a:spcBef>
              <a:defRPr sz="2500">
                <a:solidFill>
                  <a:srgbClr val="48434A"/>
                </a:solidFill>
              </a:defRPr>
            </a:pPr>
            <a:r>
              <a:rPr lang="en-US" sz="1200" dirty="0">
                <a:latin typeface="+mn-lt"/>
              </a:rPr>
              <a:t>Administration on Aging and Substance Abuse and Mental Health Services Administration. (2012). </a:t>
            </a:r>
            <a:r>
              <a:rPr lang="en-US" sz="1200" i="1" dirty="0">
                <a:latin typeface="+mn-lt"/>
              </a:rPr>
              <a:t>Older Americans behavioral health–Issue brief 5: Prescription medication misuse and abuse among older adults. </a:t>
            </a:r>
            <a:r>
              <a:rPr lang="en-US" sz="1200" dirty="0">
                <a:latin typeface="+mn-lt"/>
              </a:rPr>
              <a:t>Retrieved from https://</a:t>
            </a:r>
            <a:r>
              <a:rPr lang="en-US" sz="1200" dirty="0" err="1">
                <a:latin typeface="+mn-lt"/>
              </a:rPr>
              <a:t>www.acl.gov</a:t>
            </a:r>
            <a:r>
              <a:rPr lang="en-US" sz="1200" dirty="0">
                <a:latin typeface="+mn-lt"/>
              </a:rPr>
              <a:t>/sites/de- fault/files/programs/2016-11/Issue%20Brief%205%20 Prescription%20Med%20Misuse%20Abuse.pdf </a:t>
            </a:r>
          </a:p>
          <a:p>
            <a:pPr>
              <a:spcBef>
                <a:spcPts val="750"/>
              </a:spcBef>
              <a:defRPr sz="2500">
                <a:solidFill>
                  <a:srgbClr val="48434A"/>
                </a:solidFill>
              </a:defRPr>
            </a:pPr>
            <a:endParaRPr lang="en-US" sz="1200" dirty="0">
              <a:solidFill>
                <a:schemeClr val="tx2">
                  <a:lumMod val="50000"/>
                </a:schemeClr>
              </a:solidFill>
              <a:latin typeface="+mn-lt"/>
            </a:endParaRPr>
          </a:p>
          <a:p>
            <a:r>
              <a:rPr lang="en-US" sz="1200" dirty="0">
                <a:latin typeface="+mn-lt"/>
              </a:rPr>
              <a:t>Agency for Healthcare Research and Quality. (2014). </a:t>
            </a:r>
            <a:r>
              <a:rPr lang="en-US" sz="1200" i="1" dirty="0">
                <a:latin typeface="+mn-lt"/>
              </a:rPr>
              <a:t>Patient characteristics of opioid-related inpatient stays and emergency department visits nationally and by state. </a:t>
            </a:r>
            <a:r>
              <a:rPr lang="en-US" sz="1200" dirty="0">
                <a:latin typeface="+mn-lt"/>
              </a:rPr>
              <a:t>Retrieved from https:// </a:t>
            </a:r>
            <a:r>
              <a:rPr lang="en-US" sz="1200" dirty="0" err="1">
                <a:latin typeface="+mn-lt"/>
              </a:rPr>
              <a:t>www.hcup-us.ahrq.gov</a:t>
            </a:r>
            <a:r>
              <a:rPr lang="en-US" sz="1200" dirty="0">
                <a:latin typeface="+mn-lt"/>
              </a:rPr>
              <a:t>/reports/</a:t>
            </a:r>
            <a:r>
              <a:rPr lang="en-US" sz="1200" dirty="0" err="1">
                <a:latin typeface="+mn-lt"/>
              </a:rPr>
              <a:t>statbriefs</a:t>
            </a:r>
            <a:r>
              <a:rPr lang="en-US" sz="1200" dirty="0">
                <a:latin typeface="+mn-lt"/>
              </a:rPr>
              <a:t>/sb224- Patient-Characteristics-Opioid-Hospital-Stays-ED- Visits-by-</a:t>
            </a:r>
            <a:r>
              <a:rPr lang="en-US" sz="1200" dirty="0" err="1">
                <a:latin typeface="+mn-lt"/>
              </a:rPr>
              <a:t>State.pdf</a:t>
            </a:r>
            <a:r>
              <a:rPr lang="en-US" sz="1200" dirty="0">
                <a:latin typeface="+mn-lt"/>
              </a:rPr>
              <a:t> </a:t>
            </a:r>
          </a:p>
          <a:p>
            <a:endParaRPr lang="en-US" sz="1200" dirty="0">
              <a:latin typeface="+mn-lt"/>
            </a:endParaRPr>
          </a:p>
          <a:p>
            <a:r>
              <a:rPr lang="en-US" sz="1200" dirty="0">
                <a:solidFill>
                  <a:schemeClr val="tx2">
                    <a:lumMod val="50000"/>
                  </a:schemeClr>
                </a:solidFill>
                <a:latin typeface="+mn-lt"/>
              </a:rPr>
              <a:t>Alexander, BK ‘Addiction: The View from the Rat Park,” </a:t>
            </a:r>
            <a:r>
              <a:rPr lang="en-US" sz="1200" u="sng" dirty="0">
                <a:solidFill>
                  <a:schemeClr val="tx2">
                    <a:lumMod val="50000"/>
                  </a:schemeClr>
                </a:solidFill>
                <a:uFill>
                  <a:solidFill>
                    <a:srgbClr val="0000FF"/>
                  </a:solidFill>
                </a:uFill>
                <a:latin typeface="+mn-lt"/>
                <a:hlinkClick r:id="rId2"/>
              </a:rPr>
              <a:t>www.brucekalexander.com/articles-speeches/rat-park/148-addition-the-view-from-rat-park</a:t>
            </a:r>
            <a:r>
              <a:rPr lang="en-US" sz="1200" dirty="0">
                <a:solidFill>
                  <a:schemeClr val="tx2">
                    <a:lumMod val="50000"/>
                  </a:schemeClr>
                </a:solidFill>
                <a:latin typeface="+mn-lt"/>
              </a:rPr>
              <a:t>.</a:t>
            </a:r>
          </a:p>
          <a:p>
            <a:endParaRPr lang="en-US" sz="800" dirty="0">
              <a:latin typeface="+mn-lt"/>
            </a:endParaRPr>
          </a:p>
          <a:p>
            <a:pPr>
              <a:spcBef>
                <a:spcPts val="750"/>
              </a:spcBef>
              <a:defRPr sz="2500">
                <a:solidFill>
                  <a:srgbClr val="48434A"/>
                </a:solidFill>
              </a:defRPr>
            </a:pPr>
            <a:r>
              <a:rPr lang="en-US" sz="1200" dirty="0">
                <a:solidFill>
                  <a:schemeClr val="tx2">
                    <a:lumMod val="50000"/>
                  </a:schemeClr>
                </a:solidFill>
                <a:latin typeface="+mn-lt"/>
              </a:rPr>
              <a:t>Centers for Disease Control and Prevention, National Center for Injury and Prevention Control, Division of Unintentional Injury Prevention.  ”Opioid Overdose”</a:t>
            </a:r>
          </a:p>
          <a:p>
            <a:pPr>
              <a:spcBef>
                <a:spcPts val="750"/>
              </a:spcBef>
              <a:defRPr sz="2500">
                <a:solidFill>
                  <a:srgbClr val="48434A"/>
                </a:solidFill>
              </a:defRPr>
            </a:pPr>
            <a:r>
              <a:rPr lang="en-US" sz="1200" dirty="0">
                <a:solidFill>
                  <a:schemeClr val="tx2">
                    <a:lumMod val="50000"/>
                  </a:schemeClr>
                </a:solidFill>
                <a:latin typeface="+mn-lt"/>
              </a:rPr>
              <a:t>Childress AR et al. Prelude to Passion: Limbic Activation by “Unseen” Drug and Sexual Cues January 30, 2008 </a:t>
            </a:r>
            <a:r>
              <a:rPr lang="en-US" sz="1200" dirty="0" err="1">
                <a:solidFill>
                  <a:schemeClr val="tx2">
                    <a:lumMod val="50000"/>
                  </a:schemeClr>
                </a:solidFill>
                <a:latin typeface="+mn-lt"/>
              </a:rPr>
              <a:t>PLoS</a:t>
            </a:r>
            <a:r>
              <a:rPr lang="en-US" sz="1200" dirty="0">
                <a:solidFill>
                  <a:schemeClr val="tx2">
                    <a:lumMod val="50000"/>
                  </a:schemeClr>
                </a:solidFill>
                <a:latin typeface="+mn-lt"/>
              </a:rPr>
              <a:t> ONE 3(1): e1506.</a:t>
            </a:r>
          </a:p>
          <a:p>
            <a:endParaRPr lang="en-US" sz="1200" dirty="0">
              <a:latin typeface="+mn-lt"/>
            </a:endParaRPr>
          </a:p>
          <a:p>
            <a:r>
              <a:rPr lang="en-US" sz="1200" dirty="0">
                <a:latin typeface="+mn-lt"/>
              </a:rPr>
              <a:t>CMS (Centers for Medicare &amp; Medicaid Services). January 5, 2017. </a:t>
            </a:r>
            <a:r>
              <a:rPr lang="en-US" sz="1200" i="1" dirty="0">
                <a:latin typeface="+mn-lt"/>
              </a:rPr>
              <a:t>Opioid Misuse Strategy</a:t>
            </a:r>
            <a:r>
              <a:rPr lang="en-US" sz="1200" dirty="0">
                <a:latin typeface="+mn-lt"/>
              </a:rPr>
              <a:t>.</a:t>
            </a:r>
          </a:p>
          <a:p>
            <a:pPr>
              <a:spcBef>
                <a:spcPts val="750"/>
              </a:spcBef>
              <a:defRPr sz="2500">
                <a:solidFill>
                  <a:srgbClr val="48434A"/>
                </a:solidFill>
              </a:defRPr>
            </a:pPr>
            <a:endParaRPr lang="en-US" sz="1200" dirty="0">
              <a:solidFill>
                <a:schemeClr val="tx2">
                  <a:lumMod val="50000"/>
                </a:schemeClr>
              </a:solidFill>
              <a:latin typeface="+mn-lt"/>
            </a:endParaRPr>
          </a:p>
          <a:p>
            <a:r>
              <a:rPr lang="en-US" sz="1200" dirty="0">
                <a:solidFill>
                  <a:schemeClr val="tx2">
                    <a:lumMod val="50000"/>
                  </a:schemeClr>
                </a:solidFill>
                <a:latin typeface="+mn-lt"/>
              </a:rPr>
              <a:t>Coffin PO et al. Nonrandomized Intervention Study of Naloxone </a:t>
            </a:r>
            <a:r>
              <a:rPr lang="en-US" sz="1200" dirty="0" err="1">
                <a:solidFill>
                  <a:schemeClr val="tx2">
                    <a:lumMod val="50000"/>
                  </a:schemeClr>
                </a:solidFill>
                <a:latin typeface="+mn-lt"/>
              </a:rPr>
              <a:t>Coprescription</a:t>
            </a:r>
            <a:r>
              <a:rPr lang="en-US" sz="1200" dirty="0">
                <a:solidFill>
                  <a:schemeClr val="tx2">
                    <a:lumMod val="50000"/>
                  </a:schemeClr>
                </a:solidFill>
                <a:latin typeface="+mn-lt"/>
              </a:rPr>
              <a:t> for Primary Care Patients Receiving Long-Term Opioid Therapy for Pain. Ann Intern Med 2016 Aug 16; 165(4): 245-52.</a:t>
            </a:r>
          </a:p>
          <a:p>
            <a:endParaRPr lang="en-US" sz="1200" dirty="0">
              <a:solidFill>
                <a:schemeClr val="tx2">
                  <a:lumMod val="50000"/>
                </a:schemeClr>
              </a:solidFill>
              <a:latin typeface="+mn-lt"/>
            </a:endParaRPr>
          </a:p>
          <a:p>
            <a:r>
              <a:rPr lang="en-US" sz="1200" dirty="0">
                <a:solidFill>
                  <a:schemeClr val="tx2">
                    <a:lumMod val="50000"/>
                  </a:schemeClr>
                </a:solidFill>
                <a:latin typeface="+mn-lt"/>
              </a:rPr>
              <a:t>Comer, SD, et al.  Injectable, Sustained-release Naltrexone for the Treatment of Opioid Dependence.  Arch Gen Psychiatry 2006.</a:t>
            </a:r>
          </a:p>
          <a:p>
            <a:pPr>
              <a:spcBef>
                <a:spcPts val="750"/>
              </a:spcBef>
              <a:defRPr sz="2500">
                <a:solidFill>
                  <a:srgbClr val="48434A"/>
                </a:solidFill>
              </a:defRPr>
            </a:pPr>
            <a:r>
              <a:rPr lang="en-US" sz="1200" dirty="0">
                <a:solidFill>
                  <a:schemeClr val="tx2">
                    <a:lumMod val="50000"/>
                  </a:schemeClr>
                </a:solidFill>
                <a:latin typeface="+mn-lt"/>
              </a:rPr>
              <a:t>Dowell D, </a:t>
            </a:r>
            <a:r>
              <a:rPr lang="en-US" sz="1200" dirty="0" err="1">
                <a:solidFill>
                  <a:schemeClr val="tx2">
                    <a:lumMod val="50000"/>
                  </a:schemeClr>
                </a:solidFill>
                <a:latin typeface="+mn-lt"/>
              </a:rPr>
              <a:t>Haegerich</a:t>
            </a:r>
            <a:r>
              <a:rPr lang="en-US" sz="1200" dirty="0">
                <a:solidFill>
                  <a:schemeClr val="tx2">
                    <a:lumMod val="50000"/>
                  </a:schemeClr>
                </a:solidFill>
                <a:latin typeface="+mn-lt"/>
              </a:rPr>
              <a:t> TM, Chou R. CDC Guideline for Prescribing Opioids for Chronic Pain — United States, 2016. MMWR </a:t>
            </a:r>
            <a:r>
              <a:rPr lang="en-US" sz="1200" dirty="0" err="1">
                <a:solidFill>
                  <a:schemeClr val="tx2">
                    <a:lumMod val="50000"/>
                  </a:schemeClr>
                </a:solidFill>
                <a:latin typeface="+mn-lt"/>
              </a:rPr>
              <a:t>Recomm</a:t>
            </a:r>
            <a:r>
              <a:rPr lang="en-US" sz="1200" dirty="0">
                <a:solidFill>
                  <a:schemeClr val="tx2">
                    <a:lumMod val="50000"/>
                  </a:schemeClr>
                </a:solidFill>
                <a:latin typeface="+mn-lt"/>
              </a:rPr>
              <a:t> Rep 2016;65(No. RR-1):1–49. DOI: </a:t>
            </a:r>
            <a:r>
              <a:rPr lang="en-US" sz="1200" u="sng" dirty="0">
                <a:solidFill>
                  <a:schemeClr val="tx2">
                    <a:lumMod val="50000"/>
                  </a:schemeClr>
                </a:solidFill>
                <a:uFill>
                  <a:solidFill>
                    <a:srgbClr val="0000FF"/>
                  </a:solidFill>
                </a:uFill>
                <a:latin typeface="+mn-lt"/>
                <a:hlinkClick r:id="rId3"/>
              </a:rPr>
              <a:t>http://dx.doi.org/10.15585/mmwr.rr6501e1</a:t>
            </a:r>
            <a:endParaRPr lang="en-US" sz="1200" u="sng" dirty="0">
              <a:solidFill>
                <a:schemeClr val="tx2">
                  <a:lumMod val="50000"/>
                </a:schemeClr>
              </a:solidFill>
              <a:uFill>
                <a:solidFill>
                  <a:srgbClr val="C573D2"/>
                </a:solidFill>
              </a:uFill>
              <a:latin typeface="+mn-lt"/>
            </a:endParaRPr>
          </a:p>
          <a:p>
            <a:endParaRPr lang="en-US" sz="1200" dirty="0">
              <a:latin typeface="+mn-lt"/>
            </a:endParaRPr>
          </a:p>
          <a:p>
            <a:r>
              <a:rPr lang="en-US" sz="1200" dirty="0" err="1">
                <a:latin typeface="+mn-lt"/>
              </a:rPr>
              <a:t>Frenk</a:t>
            </a:r>
            <a:r>
              <a:rPr lang="en-US" sz="1200" dirty="0">
                <a:latin typeface="+mn-lt"/>
              </a:rPr>
              <a:t> et al., 2015). </a:t>
            </a:r>
            <a:r>
              <a:rPr lang="en-US" sz="1200" dirty="0" err="1">
                <a:latin typeface="+mn-lt"/>
              </a:rPr>
              <a:t>Larney</a:t>
            </a:r>
            <a:r>
              <a:rPr lang="en-US" sz="1200" dirty="0">
                <a:latin typeface="+mn-lt"/>
              </a:rPr>
              <a:t>, S., </a:t>
            </a:r>
            <a:r>
              <a:rPr lang="en-US" sz="1200" dirty="0" err="1">
                <a:latin typeface="+mn-lt"/>
              </a:rPr>
              <a:t>Bohnert</a:t>
            </a:r>
            <a:r>
              <a:rPr lang="en-US" sz="1200" dirty="0">
                <a:latin typeface="+mn-lt"/>
              </a:rPr>
              <a:t>, A.S., </a:t>
            </a:r>
            <a:r>
              <a:rPr lang="en-US" sz="1200" dirty="0" err="1">
                <a:latin typeface="+mn-lt"/>
              </a:rPr>
              <a:t>Ganoczy</a:t>
            </a:r>
            <a:r>
              <a:rPr lang="en-US" sz="1200" dirty="0">
                <a:latin typeface="+mn-lt"/>
              </a:rPr>
              <a:t>, D., </a:t>
            </a:r>
            <a:r>
              <a:rPr lang="en-US" sz="1200" dirty="0" err="1">
                <a:latin typeface="+mn-lt"/>
              </a:rPr>
              <a:t>Ilgen</a:t>
            </a:r>
            <a:r>
              <a:rPr lang="en-US" sz="1200" dirty="0">
                <a:latin typeface="+mn-lt"/>
              </a:rPr>
              <a:t>, M.A., Hickman, M., Blow, F.C. and </a:t>
            </a:r>
            <a:r>
              <a:rPr lang="en-US" sz="1200" dirty="0" err="1">
                <a:latin typeface="+mn-lt"/>
              </a:rPr>
              <a:t>Degenhardt</a:t>
            </a:r>
            <a:r>
              <a:rPr lang="en-US" sz="1200" dirty="0">
                <a:latin typeface="+mn-lt"/>
              </a:rPr>
              <a:t>, L., 2015. Mortality among older adults with opioid use disorders in the Veteran's Health Administration, 2000–2011. </a:t>
            </a:r>
            <a:r>
              <a:rPr lang="en-US" sz="1200" i="1" dirty="0">
                <a:latin typeface="+mn-lt"/>
              </a:rPr>
              <a:t>Drug and Alcohol Dependence</a:t>
            </a:r>
            <a:r>
              <a:rPr lang="en-US" sz="1200" dirty="0">
                <a:latin typeface="+mn-lt"/>
              </a:rPr>
              <a:t>, </a:t>
            </a:r>
            <a:r>
              <a:rPr lang="en-US" sz="1200" i="1" dirty="0">
                <a:latin typeface="+mn-lt"/>
              </a:rPr>
              <a:t>147</a:t>
            </a:r>
            <a:r>
              <a:rPr lang="en-US" sz="1200" dirty="0">
                <a:latin typeface="+mn-lt"/>
              </a:rPr>
              <a:t>, pp.32-37.</a:t>
            </a:r>
          </a:p>
          <a:p>
            <a:endParaRPr lang="en-US" sz="1200" dirty="0">
              <a:latin typeface="+mn-lt"/>
            </a:endParaRPr>
          </a:p>
          <a:p>
            <a:r>
              <a:rPr lang="en-US" sz="1200" dirty="0" err="1">
                <a:solidFill>
                  <a:schemeClr val="tx2">
                    <a:lumMod val="50000"/>
                  </a:schemeClr>
                </a:solidFill>
                <a:latin typeface="+mn-lt"/>
              </a:rPr>
              <a:t>Koob</a:t>
            </a:r>
            <a:r>
              <a:rPr lang="en-US" sz="1200" dirty="0">
                <a:solidFill>
                  <a:schemeClr val="tx2">
                    <a:lumMod val="50000"/>
                  </a:schemeClr>
                </a:solidFill>
                <a:latin typeface="+mn-lt"/>
              </a:rPr>
              <a:t> GF, </a:t>
            </a:r>
            <a:r>
              <a:rPr lang="en-US" sz="1200" dirty="0" err="1">
                <a:solidFill>
                  <a:schemeClr val="tx2">
                    <a:lumMod val="50000"/>
                  </a:schemeClr>
                </a:solidFill>
                <a:latin typeface="+mn-lt"/>
              </a:rPr>
              <a:t>Volkow</a:t>
            </a:r>
            <a:r>
              <a:rPr lang="en-US" sz="1200" dirty="0">
                <a:solidFill>
                  <a:schemeClr val="tx2">
                    <a:lumMod val="50000"/>
                  </a:schemeClr>
                </a:solidFill>
                <a:latin typeface="+mn-lt"/>
              </a:rPr>
              <a:t> ND. </a:t>
            </a:r>
            <a:r>
              <a:rPr lang="en-US" sz="1200" dirty="0" err="1">
                <a:solidFill>
                  <a:schemeClr val="tx2">
                    <a:lumMod val="50000"/>
                  </a:schemeClr>
                </a:solidFill>
                <a:latin typeface="+mn-lt"/>
              </a:rPr>
              <a:t>Neurocircuitry</a:t>
            </a:r>
            <a:r>
              <a:rPr lang="en-US" sz="1200" dirty="0">
                <a:solidFill>
                  <a:schemeClr val="tx2">
                    <a:lumMod val="50000"/>
                  </a:schemeClr>
                </a:solidFill>
                <a:latin typeface="+mn-lt"/>
              </a:rPr>
              <a:t> of Addiction. </a:t>
            </a:r>
            <a:r>
              <a:rPr lang="en-US" sz="1200" i="1" dirty="0" err="1">
                <a:solidFill>
                  <a:schemeClr val="tx2">
                    <a:lumMod val="50000"/>
                  </a:schemeClr>
                </a:solidFill>
                <a:latin typeface="+mn-lt"/>
              </a:rPr>
              <a:t>Neuropsychopharmacology</a:t>
            </a:r>
            <a:r>
              <a:rPr lang="en-US" sz="1200" dirty="0">
                <a:solidFill>
                  <a:schemeClr val="tx2">
                    <a:lumMod val="50000"/>
                  </a:schemeClr>
                </a:solidFill>
                <a:latin typeface="+mn-lt"/>
              </a:rPr>
              <a:t>. 2010;35(1):217-238.</a:t>
            </a:r>
          </a:p>
          <a:p>
            <a:endParaRPr lang="en-US" sz="1200" dirty="0"/>
          </a:p>
          <a:p>
            <a:pPr>
              <a:spcBef>
                <a:spcPts val="750"/>
              </a:spcBef>
              <a:defRPr sz="2500">
                <a:solidFill>
                  <a:srgbClr val="48434A"/>
                </a:solidFill>
              </a:defRPr>
            </a:pPr>
            <a:endParaRPr sz="1200" dirty="0">
              <a:solidFill>
                <a:schemeClr val="tx2">
                  <a:lumMod val="50000"/>
                </a:schemeClr>
              </a:solidFill>
            </a:endParaRPr>
          </a:p>
          <a:p>
            <a:pPr>
              <a:spcBef>
                <a:spcPts val="750"/>
              </a:spcBef>
              <a:defRPr sz="2500">
                <a:solidFill>
                  <a:srgbClr val="48434A"/>
                </a:solidFill>
              </a:defRPr>
            </a:pPr>
            <a:endParaRPr lang="en-US" sz="1200" dirty="0">
              <a:solidFill>
                <a:schemeClr val="tx2">
                  <a:lumMod val="50000"/>
                </a:schemeClr>
              </a:solidFill>
            </a:endParaRPr>
          </a:p>
        </p:txBody>
      </p:sp>
    </p:spTree>
    <p:extLst>
      <p:ext uri="{BB962C8B-B14F-4D97-AF65-F5344CB8AC3E}">
        <p14:creationId xmlns:p14="http://schemas.microsoft.com/office/powerpoint/2010/main" val="981515562"/>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4B09024-6FCB-E14B-AC48-CCEF2FA45E5C}"/>
              </a:ext>
            </a:extLst>
          </p:cNvPr>
          <p:cNvSpPr txBox="1"/>
          <p:nvPr/>
        </p:nvSpPr>
        <p:spPr>
          <a:xfrm>
            <a:off x="381000" y="-152399"/>
            <a:ext cx="8534400" cy="7766229"/>
          </a:xfrm>
          <a:prstGeom prst="rect">
            <a:avLst/>
          </a:prstGeom>
          <a:noFill/>
        </p:spPr>
        <p:txBody>
          <a:bodyPr wrap="square" rtlCol="0">
            <a:spAutoFit/>
          </a:bodyPr>
          <a:lstStyle/>
          <a:p>
            <a:endParaRPr lang="en-US" sz="1200" dirty="0"/>
          </a:p>
          <a:p>
            <a:pPr>
              <a:spcBef>
                <a:spcPts val="750"/>
              </a:spcBef>
              <a:defRPr sz="2500">
                <a:solidFill>
                  <a:srgbClr val="48434A"/>
                </a:solidFill>
              </a:defRPr>
            </a:pPr>
            <a:endParaRPr lang="en-US" sz="1200" dirty="0">
              <a:solidFill>
                <a:schemeClr val="tx2">
                  <a:lumMod val="50000"/>
                </a:schemeClr>
              </a:solidFill>
            </a:endParaRPr>
          </a:p>
          <a:p>
            <a:pPr>
              <a:spcBef>
                <a:spcPts val="750"/>
              </a:spcBef>
              <a:defRPr sz="2500">
                <a:solidFill>
                  <a:srgbClr val="48434A"/>
                </a:solidFill>
              </a:defRPr>
            </a:pPr>
            <a:r>
              <a:rPr lang="en-US" sz="1200" dirty="0" err="1">
                <a:solidFill>
                  <a:schemeClr val="tx2">
                    <a:lumMod val="50000"/>
                  </a:schemeClr>
                </a:solidFill>
                <a:latin typeface="+mn-lt"/>
              </a:rPr>
              <a:t>Krupitisky</a:t>
            </a:r>
            <a:r>
              <a:rPr lang="en-US" sz="1200" dirty="0">
                <a:solidFill>
                  <a:schemeClr val="tx2">
                    <a:lumMod val="50000"/>
                  </a:schemeClr>
                </a:solidFill>
                <a:latin typeface="+mn-lt"/>
              </a:rPr>
              <a:t>, e. et al.  Injectable Extended-release Naltrexone for Opioid Dependence: A Double-blind, Placebo-controlled, Multicenter Randomized Trial. Lancet 2011</a:t>
            </a:r>
          </a:p>
          <a:p>
            <a:pPr>
              <a:spcBef>
                <a:spcPts val="750"/>
              </a:spcBef>
              <a:defRPr sz="2500">
                <a:solidFill>
                  <a:srgbClr val="48434A"/>
                </a:solidFill>
              </a:defRPr>
            </a:pPr>
            <a:r>
              <a:rPr lang="en-US" sz="1200" u="sng" dirty="0">
                <a:solidFill>
                  <a:schemeClr val="tx2">
                    <a:lumMod val="50000"/>
                  </a:schemeClr>
                </a:solidFill>
                <a:uFill>
                  <a:solidFill>
                    <a:srgbClr val="C573D2"/>
                  </a:solidFill>
                </a:uFill>
                <a:latin typeface="+mn-lt"/>
              </a:rPr>
              <a:t>Lee JD et al. </a:t>
            </a:r>
            <a:r>
              <a:rPr lang="en-US" sz="1200" dirty="0">
                <a:solidFill>
                  <a:schemeClr val="tx2">
                    <a:lumMod val="50000"/>
                  </a:schemeClr>
                </a:solidFill>
                <a:latin typeface="+mn-lt"/>
              </a:rPr>
              <a:t>Extended-Release Naltrexone to Prevent Opioid Relapse in Criminal Justice Offenders NEJM 2016; 374:1232-1242</a:t>
            </a:r>
          </a:p>
          <a:p>
            <a:pPr>
              <a:spcBef>
                <a:spcPts val="750"/>
              </a:spcBef>
              <a:defRPr sz="2500">
                <a:solidFill>
                  <a:srgbClr val="48434A"/>
                </a:solidFill>
              </a:defRPr>
            </a:pPr>
            <a:r>
              <a:rPr lang="is-IS" sz="1200" dirty="0">
                <a:solidFill>
                  <a:schemeClr val="tx2">
                    <a:lumMod val="50000"/>
                  </a:schemeClr>
                </a:solidFill>
                <a:latin typeface="+mn-lt"/>
              </a:rPr>
              <a:t>Lee Jd, et al.  Comparative Effectivenes sof Extended-Release Naltrexone versus Buprenorphine-naloxone for Opioid Relaspse Prevention. The Lancet 2017</a:t>
            </a:r>
          </a:p>
          <a:p>
            <a:pPr>
              <a:spcBef>
                <a:spcPts val="750"/>
              </a:spcBef>
              <a:defRPr sz="2500">
                <a:solidFill>
                  <a:srgbClr val="48434A"/>
                </a:solidFill>
              </a:defRPr>
            </a:pPr>
            <a:r>
              <a:rPr lang="is-IS" sz="1200" dirty="0">
                <a:solidFill>
                  <a:schemeClr val="tx2">
                    <a:lumMod val="50000"/>
                  </a:schemeClr>
                </a:solidFill>
                <a:latin typeface="+mn-lt"/>
              </a:rPr>
              <a:t>Lewis, M. The Biology of Desire: Why Addiction is Not A Disease Public Affairs: New York 2015.</a:t>
            </a:r>
          </a:p>
          <a:p>
            <a:pPr>
              <a:spcBef>
                <a:spcPts val="750"/>
              </a:spcBef>
              <a:defRPr sz="2500">
                <a:solidFill>
                  <a:srgbClr val="48434A"/>
                </a:solidFill>
              </a:defRPr>
            </a:pPr>
            <a:r>
              <a:rPr lang="is-IS" sz="1200" dirty="0">
                <a:solidFill>
                  <a:schemeClr val="tx2">
                    <a:lumMod val="50000"/>
                  </a:schemeClr>
                </a:solidFill>
                <a:latin typeface="+mn-lt"/>
              </a:rPr>
              <a:t>Robins, LN et al. How Permanent Was Vietnam Drug Addiction? Am J Public Health. 1974 December; 64(12 Suppl): 38–43.</a:t>
            </a:r>
          </a:p>
          <a:p>
            <a:endParaRPr lang="en-US" sz="1200" dirty="0">
              <a:latin typeface="+mn-lt"/>
            </a:endParaRPr>
          </a:p>
          <a:p>
            <a:r>
              <a:rPr lang="en-US" sz="1200" dirty="0">
                <a:latin typeface="+mn-lt"/>
              </a:rPr>
              <a:t>Mattson, M., Lipari, R. N., Hays, C., et al. (2017). A day in the life of older adults: Substance use facts. </a:t>
            </a:r>
            <a:r>
              <a:rPr lang="en-US" sz="1200" i="1" dirty="0">
                <a:latin typeface="+mn-lt"/>
              </a:rPr>
              <a:t>The CBHSQ Report. </a:t>
            </a:r>
            <a:r>
              <a:rPr lang="en-US" sz="1200" dirty="0">
                <a:latin typeface="+mn-lt"/>
              </a:rPr>
              <a:t>Substance Abuse and Mental Health Services Administration. Retrieved from https://</a:t>
            </a:r>
            <a:r>
              <a:rPr lang="en-US" sz="1200" dirty="0" err="1">
                <a:latin typeface="+mn-lt"/>
              </a:rPr>
              <a:t>www.samhsa.gov</a:t>
            </a:r>
            <a:r>
              <a:rPr lang="en-US" sz="1200" dirty="0">
                <a:latin typeface="+mn-lt"/>
              </a:rPr>
              <a:t>/data/sites/default/files/ report_2792/ShortReport-2792.html </a:t>
            </a:r>
          </a:p>
          <a:p>
            <a:endParaRPr lang="en-US" sz="1200" dirty="0">
              <a:latin typeface="+mn-lt"/>
            </a:endParaRPr>
          </a:p>
          <a:p>
            <a:pPr>
              <a:spcBef>
                <a:spcPts val="750"/>
              </a:spcBef>
              <a:defRPr sz="2500">
                <a:solidFill>
                  <a:srgbClr val="48434A"/>
                </a:solidFill>
              </a:defRPr>
            </a:pPr>
            <a:r>
              <a:rPr lang="en-US" sz="1200" dirty="0" err="1">
                <a:solidFill>
                  <a:schemeClr val="tx2">
                    <a:lumMod val="50000"/>
                  </a:schemeClr>
                </a:solidFill>
                <a:latin typeface="+mn-lt"/>
              </a:rPr>
              <a:t>Sordo</a:t>
            </a:r>
            <a:r>
              <a:rPr lang="en-US" sz="1200" dirty="0">
                <a:solidFill>
                  <a:schemeClr val="tx2">
                    <a:lumMod val="50000"/>
                  </a:schemeClr>
                </a:solidFill>
                <a:latin typeface="+mn-lt"/>
              </a:rPr>
              <a:t> L. eta l.  Mortality Risk during and after Opioid Substitution Treatment: Systematic Review and Meta-analysis of Cohort Studies. BMJ 2017</a:t>
            </a:r>
          </a:p>
          <a:p>
            <a:pPr>
              <a:spcBef>
                <a:spcPts val="750"/>
              </a:spcBef>
              <a:defRPr sz="2500">
                <a:solidFill>
                  <a:srgbClr val="48434A"/>
                </a:solidFill>
              </a:defRPr>
            </a:pPr>
            <a:r>
              <a:rPr lang="en-US" sz="1200" dirty="0">
                <a:solidFill>
                  <a:schemeClr val="tx2">
                    <a:lumMod val="50000"/>
                  </a:schemeClr>
                </a:solidFill>
                <a:latin typeface="+mn-lt"/>
              </a:rPr>
              <a:t>Szalavitz, M. Unbroken Brain: A Revolutionary New Way of Understanding Addiction  St. Martin's Press (April 5, 2016)</a:t>
            </a:r>
          </a:p>
          <a:p>
            <a:pPr>
              <a:spcBef>
                <a:spcPts val="750"/>
              </a:spcBef>
              <a:defRPr sz="2500">
                <a:solidFill>
                  <a:srgbClr val="48434A"/>
                </a:solidFill>
              </a:defRPr>
            </a:pPr>
            <a:r>
              <a:rPr lang="en-US" sz="1200" dirty="0" err="1">
                <a:solidFill>
                  <a:schemeClr val="tx2">
                    <a:lumMod val="50000"/>
                  </a:schemeClr>
                </a:solidFill>
                <a:latin typeface="+mn-lt"/>
              </a:rPr>
              <a:t>Tanum</a:t>
            </a:r>
            <a:r>
              <a:rPr lang="en-US" sz="1200" dirty="0">
                <a:solidFill>
                  <a:schemeClr val="tx2">
                    <a:lumMod val="50000"/>
                  </a:schemeClr>
                </a:solidFill>
                <a:latin typeface="+mn-lt"/>
              </a:rPr>
              <a:t>, L et al. The Effectiveness of injectable extended-release naltrexone vs daily buprenorphine-naloxone for opioid dependence: a randomized clinical non-inferiority trial.  JAMA Psychiatry 2017</a:t>
            </a:r>
          </a:p>
          <a:p>
            <a:pPr>
              <a:spcBef>
                <a:spcPts val="750"/>
              </a:spcBef>
              <a:defRPr sz="2500">
                <a:solidFill>
                  <a:srgbClr val="48434A"/>
                </a:solidFill>
              </a:defRPr>
            </a:pPr>
            <a:r>
              <a:rPr lang="en-US" sz="1200" dirty="0" err="1">
                <a:solidFill>
                  <a:schemeClr val="tx2">
                    <a:lumMod val="50000"/>
                  </a:schemeClr>
                </a:solidFill>
                <a:latin typeface="+mn-lt"/>
              </a:rPr>
              <a:t>Trafton</a:t>
            </a:r>
            <a:r>
              <a:rPr lang="en-US" sz="1200" dirty="0">
                <a:solidFill>
                  <a:schemeClr val="tx2">
                    <a:lumMod val="50000"/>
                  </a:schemeClr>
                </a:solidFill>
                <a:latin typeface="+mn-lt"/>
              </a:rPr>
              <a:t>, Jodi  New Concepts in the Neurobiology of Pain and Addiction.  Lecture at CSAM Addiction Medicine State of the Art Conference  October 23, 2015 San Francisco</a:t>
            </a:r>
          </a:p>
          <a:p>
            <a:endParaRPr lang="en-US" sz="1200" dirty="0">
              <a:latin typeface="+mn-lt"/>
            </a:endParaRPr>
          </a:p>
          <a:p>
            <a:r>
              <a:rPr lang="en-US" sz="1200" dirty="0">
                <a:latin typeface="+mn-lt"/>
              </a:rPr>
              <a:t>Substance Abuse and Mental Health Services Administration. (2017). Opioid misuse increases among older adults. </a:t>
            </a:r>
            <a:r>
              <a:rPr lang="en-US" sz="1200" i="1" dirty="0">
                <a:latin typeface="+mn-lt"/>
              </a:rPr>
              <a:t>The CBHSQ Report. </a:t>
            </a:r>
            <a:r>
              <a:rPr lang="en-US" sz="1200" dirty="0">
                <a:latin typeface="+mn-lt"/>
              </a:rPr>
              <a:t>Retrieved from https://</a:t>
            </a:r>
            <a:r>
              <a:rPr lang="en-US" sz="1200" dirty="0" err="1">
                <a:latin typeface="+mn-lt"/>
              </a:rPr>
              <a:t>www.samhsa.gov</a:t>
            </a:r>
            <a:r>
              <a:rPr lang="en-US" sz="1200" dirty="0">
                <a:latin typeface="+mn-lt"/>
              </a:rPr>
              <a:t>/data/sites/default/ files/report_3186/Spotlight-3186.html </a:t>
            </a:r>
          </a:p>
          <a:p>
            <a:endParaRPr lang="en-US" sz="1200" dirty="0">
              <a:latin typeface="+mn-lt"/>
            </a:endParaRPr>
          </a:p>
          <a:p>
            <a:r>
              <a:rPr lang="en-US" sz="1200" dirty="0">
                <a:latin typeface="+mn-lt"/>
              </a:rPr>
              <a:t>Substance Abuse and Mental Health Services Administration. (2017). Resources List. Opioid Use in the Older Population. Retrieved from https://</a:t>
            </a:r>
            <a:r>
              <a:rPr lang="en-US" sz="1200" dirty="0" err="1">
                <a:latin typeface="+mn-lt"/>
              </a:rPr>
              <a:t>www.samhsa.gov</a:t>
            </a:r>
            <a:r>
              <a:rPr lang="en-US" sz="1200" dirty="0">
                <a:latin typeface="+mn-lt"/>
              </a:rPr>
              <a:t>/</a:t>
            </a:r>
            <a:r>
              <a:rPr lang="en-US" sz="1200" dirty="0" err="1">
                <a:latin typeface="+mn-lt"/>
              </a:rPr>
              <a:t>capt</a:t>
            </a:r>
            <a:r>
              <a:rPr lang="en-US" sz="1200" dirty="0">
                <a:latin typeface="+mn-lt"/>
              </a:rPr>
              <a:t>/sites/default/files/resources/resources-</a:t>
            </a:r>
            <a:r>
              <a:rPr lang="en-US" sz="1200" dirty="0" err="1">
                <a:latin typeface="+mn-lt"/>
              </a:rPr>
              <a:t>opiod</a:t>
            </a:r>
            <a:r>
              <a:rPr lang="en-US" sz="1200" dirty="0">
                <a:latin typeface="+mn-lt"/>
              </a:rPr>
              <a:t>-use-older-adult-</a:t>
            </a:r>
            <a:r>
              <a:rPr lang="en-US" sz="1200" dirty="0" err="1">
                <a:latin typeface="+mn-lt"/>
              </a:rPr>
              <a:t>pop.pdf</a:t>
            </a:r>
            <a:r>
              <a:rPr lang="en-US" sz="1200" dirty="0">
                <a:latin typeface="+mn-lt"/>
              </a:rPr>
              <a:t>  </a:t>
            </a:r>
          </a:p>
          <a:p>
            <a:endParaRPr lang="en-US" sz="1200" dirty="0">
              <a:latin typeface="+mn-lt"/>
            </a:endParaRPr>
          </a:p>
          <a:p>
            <a:endParaRPr lang="en-US" sz="1200" dirty="0">
              <a:latin typeface="+mn-lt"/>
            </a:endParaRPr>
          </a:p>
          <a:p>
            <a:endParaRPr lang="en-US" sz="1200" dirty="0">
              <a:latin typeface="+mn-lt"/>
            </a:endParaRPr>
          </a:p>
          <a:p>
            <a:endParaRPr lang="en-US" sz="1200" b="1" dirty="0"/>
          </a:p>
          <a:p>
            <a:endParaRPr lang="en-US" sz="1200" dirty="0"/>
          </a:p>
          <a:p>
            <a:endParaRPr lang="en-US" sz="1200" dirty="0"/>
          </a:p>
          <a:p>
            <a:endParaRPr lang="en-US" sz="1200" dirty="0"/>
          </a:p>
          <a:p>
            <a:endParaRPr lang="en-US" dirty="0"/>
          </a:p>
        </p:txBody>
      </p:sp>
    </p:spTree>
    <p:extLst>
      <p:ext uri="{BB962C8B-B14F-4D97-AF65-F5344CB8AC3E}">
        <p14:creationId xmlns:p14="http://schemas.microsoft.com/office/powerpoint/2010/main" val="921883967"/>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E1C9C28-981B-4A45-A893-1511C7B2051E}"/>
              </a:ext>
            </a:extLst>
          </p:cNvPr>
          <p:cNvSpPr txBox="1"/>
          <p:nvPr/>
        </p:nvSpPr>
        <p:spPr>
          <a:xfrm>
            <a:off x="381000" y="685800"/>
            <a:ext cx="8458200" cy="2308324"/>
          </a:xfrm>
          <a:prstGeom prst="rect">
            <a:avLst/>
          </a:prstGeom>
          <a:noFill/>
        </p:spPr>
        <p:txBody>
          <a:bodyPr wrap="square" rtlCol="0">
            <a:spAutoFit/>
          </a:bodyPr>
          <a:lstStyle/>
          <a:p>
            <a:endParaRPr lang="en-US" sz="1200" b="1" dirty="0"/>
          </a:p>
          <a:p>
            <a:r>
              <a:rPr lang="en-US" sz="1200" dirty="0">
                <a:latin typeface="+mn-lt"/>
              </a:rPr>
              <a:t>U.S. Office of the Inspector General. (2017). </a:t>
            </a:r>
            <a:r>
              <a:rPr lang="en-US" sz="1200" i="1" dirty="0">
                <a:latin typeface="+mn-lt"/>
              </a:rPr>
              <a:t>Opioids in Medicare Part D: Concerns about extreme use and questionable prescribing. </a:t>
            </a:r>
            <a:r>
              <a:rPr lang="en-US" sz="1200" dirty="0">
                <a:latin typeface="+mn-lt"/>
              </a:rPr>
              <a:t>Retrieved from https://</a:t>
            </a:r>
            <a:r>
              <a:rPr lang="en-US" sz="1200" dirty="0" err="1">
                <a:latin typeface="+mn-lt"/>
              </a:rPr>
              <a:t>oig.hhs.gov</a:t>
            </a:r>
            <a:r>
              <a:rPr lang="en-US" sz="1200" dirty="0">
                <a:latin typeface="+mn-lt"/>
              </a:rPr>
              <a:t>/</a:t>
            </a:r>
            <a:r>
              <a:rPr lang="en-US" sz="1200" dirty="0" err="1">
                <a:latin typeface="+mn-lt"/>
              </a:rPr>
              <a:t>oei</a:t>
            </a:r>
            <a:r>
              <a:rPr lang="en-US" sz="1200" dirty="0">
                <a:latin typeface="+mn-lt"/>
              </a:rPr>
              <a:t>/reports/oei-02-17-00250.asp </a:t>
            </a:r>
          </a:p>
          <a:p>
            <a:endParaRPr lang="en-US" sz="1200" dirty="0">
              <a:latin typeface="+mn-lt"/>
            </a:endParaRPr>
          </a:p>
          <a:p>
            <a:r>
              <a:rPr lang="en-US" sz="1200" dirty="0" err="1">
                <a:solidFill>
                  <a:schemeClr val="tx2">
                    <a:lumMod val="50000"/>
                  </a:schemeClr>
                </a:solidFill>
                <a:latin typeface="+mn-lt"/>
              </a:rPr>
              <a:t>Walley</a:t>
            </a:r>
            <a:r>
              <a:rPr lang="en-US" sz="1200" dirty="0">
                <a:solidFill>
                  <a:schemeClr val="tx2">
                    <a:lumMod val="50000"/>
                  </a:schemeClr>
                </a:solidFill>
                <a:latin typeface="+mn-lt"/>
              </a:rPr>
              <a:t>, AY et al. Opioid overdose rates and implementation of overdose education and nasal naloxone distribution in Massachusetts: interrupted time series analysis </a:t>
            </a:r>
            <a:r>
              <a:rPr lang="en-US" sz="1200" i="1" dirty="0">
                <a:solidFill>
                  <a:schemeClr val="tx2">
                    <a:lumMod val="50000"/>
                  </a:schemeClr>
                </a:solidFill>
                <a:latin typeface="+mn-lt"/>
              </a:rPr>
              <a:t>BMJ</a:t>
            </a:r>
            <a:r>
              <a:rPr lang="en-US" sz="1200" dirty="0">
                <a:solidFill>
                  <a:schemeClr val="tx2">
                    <a:lumMod val="50000"/>
                  </a:schemeClr>
                </a:solidFill>
                <a:latin typeface="+mn-lt"/>
              </a:rPr>
              <a:t> 2013; 346 </a:t>
            </a:r>
            <a:r>
              <a:rPr lang="en-US" sz="1200" dirty="0" err="1">
                <a:solidFill>
                  <a:schemeClr val="tx2">
                    <a:lumMod val="50000"/>
                  </a:schemeClr>
                </a:solidFill>
                <a:latin typeface="+mn-lt"/>
              </a:rPr>
              <a:t>doi</a:t>
            </a:r>
            <a:r>
              <a:rPr lang="en-US" sz="1200" dirty="0">
                <a:solidFill>
                  <a:schemeClr val="tx2">
                    <a:lumMod val="50000"/>
                  </a:schemeClr>
                </a:solidFill>
                <a:latin typeface="+mn-lt"/>
              </a:rPr>
              <a:t>: </a:t>
            </a:r>
            <a:r>
              <a:rPr lang="en-US" sz="1200" dirty="0">
                <a:solidFill>
                  <a:schemeClr val="tx2">
                    <a:lumMod val="50000"/>
                  </a:schemeClr>
                </a:solidFill>
                <a:latin typeface="+mn-lt"/>
                <a:hlinkClick r:id="rId2"/>
              </a:rPr>
              <a:t>https://doi.org/10.1136/bmj.f174</a:t>
            </a:r>
            <a:r>
              <a:rPr lang="en-US" sz="1200" dirty="0">
                <a:solidFill>
                  <a:schemeClr val="tx2">
                    <a:lumMod val="50000"/>
                  </a:schemeClr>
                </a:solidFill>
                <a:latin typeface="+mn-lt"/>
              </a:rPr>
              <a:t> </a:t>
            </a:r>
          </a:p>
          <a:p>
            <a:endParaRPr lang="en-US" sz="1200" dirty="0">
              <a:latin typeface="+mn-lt"/>
            </a:endParaRPr>
          </a:p>
          <a:p>
            <a:r>
              <a:rPr lang="en-US" sz="1200" dirty="0">
                <a:latin typeface="+mn-lt"/>
              </a:rPr>
              <a:t>Weiss A.J., Bailey M.K., O’Malley L., Barrett M.L., </a:t>
            </a:r>
            <a:r>
              <a:rPr lang="en-US" sz="1200" dirty="0" err="1">
                <a:latin typeface="+mn-lt"/>
              </a:rPr>
              <a:t>Elixhauser</a:t>
            </a:r>
            <a:r>
              <a:rPr lang="en-US" sz="1200" dirty="0">
                <a:latin typeface="+mn-lt"/>
              </a:rPr>
              <a:t> A., Steiner C.A., </a:t>
            </a:r>
            <a:r>
              <a:rPr lang="en-US" sz="1200" i="1" dirty="0">
                <a:latin typeface="+mn-lt"/>
              </a:rPr>
              <a:t>Patient Characteristics of Opioid-Related Inpatient Stays and Emergency Department Visits Nationally and by State, 2014. HCUP Statistical Brief #224.</a:t>
            </a:r>
            <a:r>
              <a:rPr lang="en-US" sz="1200" dirty="0">
                <a:latin typeface="+mn-lt"/>
              </a:rPr>
              <a:t> June 2017. Agency for Healthcare Research and Quality.</a:t>
            </a:r>
          </a:p>
          <a:p>
            <a:endParaRPr lang="en-US" dirty="0"/>
          </a:p>
        </p:txBody>
      </p:sp>
    </p:spTree>
    <p:extLst>
      <p:ext uri="{BB962C8B-B14F-4D97-AF65-F5344CB8AC3E}">
        <p14:creationId xmlns:p14="http://schemas.microsoft.com/office/powerpoint/2010/main" val="400687757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F381AE-CA9F-F74D-86F5-E22EDBFE5FBC}"/>
              </a:ext>
            </a:extLst>
          </p:cNvPr>
          <p:cNvSpPr>
            <a:spLocks noGrp="1"/>
          </p:cNvSpPr>
          <p:nvPr>
            <p:ph type="title"/>
          </p:nvPr>
        </p:nvSpPr>
        <p:spPr/>
        <p:txBody>
          <a:bodyPr/>
          <a:lstStyle/>
          <a:p>
            <a:r>
              <a:rPr lang="en-US" dirty="0"/>
              <a:t>Objective 1</a:t>
            </a:r>
          </a:p>
        </p:txBody>
      </p:sp>
      <p:sp>
        <p:nvSpPr>
          <p:cNvPr id="3" name="TextBox 2">
            <a:extLst>
              <a:ext uri="{FF2B5EF4-FFF2-40B4-BE49-F238E27FC236}">
                <a16:creationId xmlns:a16="http://schemas.microsoft.com/office/drawing/2014/main" xmlns="" id="{1933DEA0-DCF1-314D-8CEA-8324472D00EF}"/>
              </a:ext>
            </a:extLst>
          </p:cNvPr>
          <p:cNvSpPr txBox="1"/>
          <p:nvPr/>
        </p:nvSpPr>
        <p:spPr>
          <a:xfrm>
            <a:off x="838200" y="2767280"/>
            <a:ext cx="7467600" cy="1323439"/>
          </a:xfrm>
          <a:prstGeom prst="rect">
            <a:avLst/>
          </a:prstGeom>
          <a:noFill/>
        </p:spPr>
        <p:txBody>
          <a:bodyPr wrap="square" rtlCol="0">
            <a:spAutoFit/>
          </a:bodyPr>
          <a:lstStyle/>
          <a:p>
            <a:r>
              <a:rPr lang="en-US" sz="2800" dirty="0">
                <a:latin typeface="+mn-lt"/>
              </a:rPr>
              <a:t>Review the Diagnostic Criteria for Substance Use Disorders</a:t>
            </a:r>
          </a:p>
          <a:p>
            <a:endParaRPr lang="en-US" dirty="0"/>
          </a:p>
        </p:txBody>
      </p:sp>
    </p:spTree>
    <p:extLst>
      <p:ext uri="{BB962C8B-B14F-4D97-AF65-F5344CB8AC3E}">
        <p14:creationId xmlns:p14="http://schemas.microsoft.com/office/powerpoint/2010/main" val="67256699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descr="TextBox 3"/>
          <p:cNvSpPr/>
          <p:nvPr/>
        </p:nvSpPr>
        <p:spPr>
          <a:xfrm>
            <a:off x="3308168" y="3117376"/>
            <a:ext cx="2527664" cy="623248"/>
          </a:xfrm>
          <a:prstGeom prst="rect">
            <a:avLst/>
          </a:prstGeom>
          <a:ln w="25400">
            <a:miter lim="400000"/>
          </a:ln>
          <a:extLst>
            <a:ext uri="{C572A759-6A51-4108-AA02-DFA0A04FC94B}">
              <ma14:wrappingTextBoxFlag xmlns:ma14="http://schemas.microsoft.com/office/mac/drawingml/2011/main" xmlns="" val="1"/>
            </a:ext>
          </a:extLst>
        </p:spPr>
        <p:txBody>
          <a:bodyPr wrap="square" tIns="34290" bIns="34290">
            <a:spAutoFit/>
          </a:bodyPr>
          <a:lstStyle>
            <a:lvl1pPr>
              <a:defRPr sz="6000">
                <a:solidFill>
                  <a:srgbClr val="48434A"/>
                </a:solidFill>
                <a:latin typeface="+mj-lt"/>
                <a:ea typeface="+mj-ea"/>
                <a:cs typeface="+mj-cs"/>
                <a:sym typeface="Helvetica"/>
              </a:defRPr>
            </a:lvl1pPr>
          </a:lstStyle>
          <a:p>
            <a:r>
              <a:rPr sz="3600" dirty="0">
                <a:latin typeface="+mn-lt"/>
                <a:cs typeface="Times New Roman" panose="02020603050405020304" pitchFamily="18" charset="0"/>
              </a:rPr>
              <a:t>Not Just Use</a:t>
            </a:r>
          </a:p>
        </p:txBody>
      </p:sp>
    </p:spTree>
    <p:extLst>
      <p:ext uri="{BB962C8B-B14F-4D97-AF65-F5344CB8AC3E}">
        <p14:creationId xmlns:p14="http://schemas.microsoft.com/office/powerpoint/2010/main" val="109166657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descr="TextBox 3"/>
          <p:cNvSpPr/>
          <p:nvPr/>
        </p:nvSpPr>
        <p:spPr>
          <a:xfrm>
            <a:off x="1058092" y="3310441"/>
            <a:ext cx="3182312" cy="623248"/>
          </a:xfrm>
          <a:prstGeom prst="rect">
            <a:avLst/>
          </a:prstGeom>
          <a:ln w="25400">
            <a:miter lim="400000"/>
          </a:ln>
          <a:extLst>
            <a:ext uri="{C572A759-6A51-4108-AA02-DFA0A04FC94B}">
              <ma14:wrappingTextBoxFlag xmlns:ma14="http://schemas.microsoft.com/office/mac/drawingml/2011/main" xmlns="" val="1"/>
            </a:ext>
          </a:extLst>
        </p:spPr>
        <p:txBody>
          <a:bodyPr wrap="square" tIns="34290" bIns="34290">
            <a:spAutoFit/>
          </a:bodyPr>
          <a:lstStyle>
            <a:lvl1pPr>
              <a:defRPr sz="6000">
                <a:solidFill>
                  <a:srgbClr val="48434A"/>
                </a:solidFill>
                <a:latin typeface="+mj-lt"/>
                <a:ea typeface="+mj-ea"/>
                <a:cs typeface="+mj-cs"/>
                <a:sym typeface="Helvetica"/>
              </a:defRPr>
            </a:lvl1pPr>
          </a:lstStyle>
          <a:p>
            <a:r>
              <a:rPr lang="en-US" sz="3600" dirty="0">
                <a:latin typeface="+mn-lt"/>
                <a:cs typeface="Times New Roman" panose="02020603050405020304" pitchFamily="18" charset="0"/>
              </a:rPr>
              <a:t>Disordered </a:t>
            </a:r>
            <a:r>
              <a:rPr sz="3600" dirty="0">
                <a:latin typeface="+mn-lt"/>
                <a:cs typeface="Times New Roman" panose="02020603050405020304" pitchFamily="18" charset="0"/>
              </a:rPr>
              <a:t>Use</a:t>
            </a:r>
          </a:p>
        </p:txBody>
      </p:sp>
    </p:spTree>
    <p:extLst>
      <p:ext uri="{BB962C8B-B14F-4D97-AF65-F5344CB8AC3E}">
        <p14:creationId xmlns:p14="http://schemas.microsoft.com/office/powerpoint/2010/main" val="132813637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p:nvPr/>
        </p:nvSpPr>
        <p:spPr>
          <a:xfrm>
            <a:off x="2685043" y="2165069"/>
            <a:ext cx="4983590" cy="1460348"/>
          </a:xfrm>
          <a:prstGeom prst="rect">
            <a:avLst/>
          </a:prstGeom>
          <a:ln w="25400">
            <a:miter lim="400000"/>
          </a:ln>
          <a:extLst>
            <a:ext uri="{C572A759-6A51-4108-AA02-DFA0A04FC94B}">
              <ma14:wrappingTextBoxFlag xmlns:ma14="http://schemas.microsoft.com/office/mac/drawingml/2011/main" xmlns="" val="1"/>
            </a:ext>
          </a:extLst>
        </p:spPr>
        <p:txBody>
          <a:bodyPr tIns="34290" bIns="34290" anchor="b">
            <a:normAutofit/>
          </a:bodyPr>
          <a:lstStyle/>
          <a:p>
            <a:pPr algn="l">
              <a:defRPr sz="8000" b="1">
                <a:solidFill>
                  <a:srgbClr val="48434A"/>
                </a:solidFill>
                <a:latin typeface="+mj-lt"/>
                <a:ea typeface="+mj-ea"/>
                <a:cs typeface="+mj-cs"/>
                <a:sym typeface="Helvetica"/>
              </a:defRPr>
            </a:pPr>
            <a:r>
              <a:rPr sz="3000" dirty="0">
                <a:cs typeface="Times New Roman" panose="02020603050405020304" pitchFamily="18" charset="0"/>
              </a:rPr>
              <a:t>DSM V</a:t>
            </a:r>
          </a:p>
          <a:p>
            <a:pPr algn="l">
              <a:defRPr sz="6000">
                <a:solidFill>
                  <a:srgbClr val="48434A"/>
                </a:solidFill>
                <a:latin typeface="+mj-lt"/>
                <a:ea typeface="+mj-ea"/>
                <a:cs typeface="+mj-cs"/>
                <a:sym typeface="Helvetica"/>
              </a:defRPr>
            </a:pPr>
            <a:r>
              <a:rPr sz="2250" dirty="0">
                <a:cs typeface="Times New Roman" panose="02020603050405020304" pitchFamily="18" charset="0"/>
              </a:rPr>
              <a:t>Diagnostic and Statistical Manual </a:t>
            </a:r>
            <a:br>
              <a:rPr sz="2250" dirty="0">
                <a:cs typeface="Times New Roman" panose="02020603050405020304" pitchFamily="18" charset="0"/>
              </a:rPr>
            </a:br>
            <a:r>
              <a:rPr sz="2250" dirty="0">
                <a:cs typeface="Times New Roman" panose="02020603050405020304" pitchFamily="18" charset="0"/>
              </a:rPr>
              <a:t>of Mental Disorders</a:t>
            </a:r>
          </a:p>
        </p:txBody>
      </p:sp>
      <p:pic>
        <p:nvPicPr>
          <p:cNvPr id="80" name="image3.tif" descr="Picture 1"/>
          <p:cNvPicPr>
            <a:picLocks noChangeAspect="1"/>
          </p:cNvPicPr>
          <p:nvPr/>
        </p:nvPicPr>
        <p:blipFill>
          <a:blip r:embed="rId3" cstate="email">
            <a:extLst>
              <a:ext uri="{28A0092B-C50C-407E-A947-70E740481C1C}">
                <a14:useLocalDpi xmlns:a14="http://schemas.microsoft.com/office/drawing/2010/main"/>
              </a:ext>
            </a:extLst>
          </a:blip>
          <a:srcRect l="2908" r="2433"/>
          <a:stretch>
            <a:fillRect/>
          </a:stretch>
        </p:blipFill>
        <p:spPr>
          <a:xfrm>
            <a:off x="905130" y="2400076"/>
            <a:ext cx="1396598" cy="2057822"/>
          </a:xfrm>
          <a:prstGeom prst="rect">
            <a:avLst/>
          </a:prstGeom>
          <a:ln w="12700">
            <a:miter lim="400000"/>
          </a:ln>
        </p:spPr>
      </p:pic>
    </p:spTree>
    <p:extLst>
      <p:ext uri="{BB962C8B-B14F-4D97-AF65-F5344CB8AC3E}">
        <p14:creationId xmlns:p14="http://schemas.microsoft.com/office/powerpoint/2010/main" val="756557148"/>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8">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0070C0"/>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31062</TotalTime>
  <Words>3585</Words>
  <Application>Microsoft Office PowerPoint</Application>
  <PresentationFormat>On-screen Show (4:3)</PresentationFormat>
  <Paragraphs>225</Paragraphs>
  <Slides>55</Slides>
  <Notes>46</Notes>
  <HiddenSlides>0</HiddenSlides>
  <MMClips>1</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Office Theme</vt:lpstr>
      <vt:lpstr>1_Office Theme</vt:lpstr>
      <vt:lpstr>DISCLOSURES</vt:lpstr>
      <vt:lpstr>DISCLOSURES</vt:lpstr>
      <vt:lpstr>PowerPoint Presentation</vt:lpstr>
      <vt:lpstr>PowerPoint Presentation</vt:lpstr>
      <vt:lpstr>Objectives</vt:lpstr>
      <vt:lpstr>Objective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Oregon Health &amp; Science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Quality of HIV Care</dc:title>
  <dc:creator>korthuis</dc:creator>
  <cp:lastModifiedBy>David Stephens</cp:lastModifiedBy>
  <cp:revision>2013</cp:revision>
  <dcterms:created xsi:type="dcterms:W3CDTF">2003-10-28T05:37:24Z</dcterms:created>
  <dcterms:modified xsi:type="dcterms:W3CDTF">2018-12-11T05:45:43Z</dcterms:modified>
</cp:coreProperties>
</file>