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  <p:sldMasterId id="2147483660" r:id="rId2"/>
  </p:sldMasterIdLst>
  <p:notesMasterIdLst>
    <p:notesMasterId r:id="rId30"/>
  </p:notesMasterIdLst>
  <p:sldIdLst>
    <p:sldId id="280" r:id="rId3"/>
    <p:sldId id="281" r:id="rId4"/>
    <p:sldId id="282" r:id="rId5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</p:sldIdLst>
  <p:sldSz cx="9144000" cy="5143500" type="screen16x9"/>
  <p:notesSz cx="6858000" cy="9144000"/>
  <p:embeddedFontLst>
    <p:embeddedFont>
      <p:font typeface="Raleway" panose="020B0604020202020204" charset="0"/>
      <p:regular r:id="rId31"/>
      <p:bold r:id="rId32"/>
      <p:italic r:id="rId33"/>
      <p:boldItalic r:id="rId34"/>
    </p:embeddedFont>
    <p:embeddedFont>
      <p:font typeface="Verdana" panose="020B0604030504040204" pitchFamily="34" charset="0"/>
      <p:regular r:id="rId35"/>
      <p:bold r:id="rId36"/>
      <p:italic r:id="rId37"/>
      <p:boldItalic r:id="rId38"/>
    </p:embeddedFont>
    <p:embeddedFont>
      <p:font typeface="Calibri" panose="020F0502020204030204" pitchFamily="34" charset="0"/>
      <p:regular r:id="rId39"/>
      <p:bold r:id="rId40"/>
      <p:italic r:id="rId41"/>
      <p:boldItalic r:id="rId42"/>
    </p:embeddedFont>
    <p:embeddedFont>
      <p:font typeface="Lato" panose="020B0604020202020204" charset="0"/>
      <p:regular r:id="rId43"/>
      <p:bold r:id="rId44"/>
      <p:italic r:id="rId45"/>
      <p:boldItalic r:id="rId4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49" d="100"/>
          <a:sy n="49" d="100"/>
        </p:scale>
        <p:origin x="-102" y="-150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9.fntdata"/><Relationship Id="rId21" Type="http://schemas.openxmlformats.org/officeDocument/2006/relationships/slide" Target="slides/slide19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font" Target="fonts/font15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6.fntdata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.fntdata"/><Relationship Id="rId44" Type="http://schemas.openxmlformats.org/officeDocument/2006/relationships/font" Target="fonts/font1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font" Target="fonts/font13.fntdata"/><Relationship Id="rId48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font" Target="fonts/font16.fntdata"/><Relationship Id="rId20" Type="http://schemas.openxmlformats.org/officeDocument/2006/relationships/slide" Target="slides/slide18.xml"/><Relationship Id="rId41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4355779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04DD0BA4-CF92-4DBD-BD4F-DCB7899F53B0}" type="slidenum">
              <a:rPr lang="en-US" smtClean="0">
                <a:solidFill>
                  <a:prstClr val="black"/>
                </a:solidFill>
                <a:latin typeface="Calibri" panose="020F0502020204030204"/>
              </a:rPr>
              <a:pPr/>
              <a:t>1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8686939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4972ced06f_1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4972ced06f_1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854072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4972ced06f_1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4972ced06f_1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923262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485aabb9d4_0_6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485aabb9d4_0_6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Modest effects on PTSD symptoms: 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/>
              <a:t>		 	 	 		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/>
              <a:t>			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/>
              <a:t>				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/>
              <a:t>					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/>
              <a:t>						</a:t>
            </a:r>
            <a:endParaRPr/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"/>
              <a:t>							 								</a:t>
            </a:r>
            <a:endParaRPr/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"/>
              <a:t>Mills KL, Teesson M, Ross J, Darke S. The impact of post-traumatic stress disorder on treatment outcomes for heroin depen- dence. Addiction 2007; 102:447–54.</a:t>
            </a:r>
            <a:endParaRPr/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"/>
              <a:t>							</a:t>
            </a:r>
            <a:endParaRPr/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"/>
              <a:t>							 								</a:t>
            </a:r>
            <a:endParaRPr/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"/>
              <a:t>Schiff M, Levit S, Cohen-Moreno R. Child- hood sexual abuse, post-traumatic stress disorder, and use of heroin among fe- male clients in Israeli methadone main- tenance treatment programs (MMTPS). Soc Work Health Care 2010; 49(9): 799–813.</a:t>
            </a:r>
            <a:endParaRPr/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"/>
              <a:t>							</a:t>
            </a:r>
            <a:endParaRPr/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"/>
              <a:t>							 								</a:t>
            </a:r>
            <a:endParaRPr/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"/>
              <a:t>Trafton JA, Minkel J, Humphreys K. Opioid substitution treatment reduces substance use equivalently in patients with and with- out posttraumatic stress disorder. J Stud Al- cohol 2006; 67(2):228–35.</a:t>
            </a:r>
            <a:endParaRPr/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"/>
              <a:t>							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/>
              <a:t>						 					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/>
              <a:t>				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/>
              <a:t>			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/>
              <a:t>		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And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50">
                <a:latin typeface="Calibri"/>
                <a:ea typeface="Calibri"/>
                <a:cs typeface="Calibri"/>
                <a:sym typeface="Calibri"/>
              </a:rPr>
              <a:t>Observational Evidence for Buprenorphine’s Impact on Posttraumatic Stress Symptoms in Veterans With Chronic Pain and Opioid Use Disorder</a:t>
            </a:r>
            <a:endParaRPr sz="105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50">
                <a:latin typeface="Calibri"/>
                <a:ea typeface="Calibri"/>
                <a:cs typeface="Calibri"/>
                <a:sym typeface="Calibri"/>
              </a:rPr>
              <a:t>Karen H. Seal, MD, MPH; Shira Maguen, PhD; Daniel Bertenthal, MPH; Steven L. Batki, MD; Joan Striebel, MD; Murray B. Stein, MD; Erin Madden, MPH; and Thomas C. Neylan, MD</a:t>
            </a:r>
            <a:endParaRPr sz="105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700">
                <a:latin typeface="Verdana"/>
                <a:ea typeface="Verdana"/>
                <a:cs typeface="Verdana"/>
                <a:sym typeface="Verdana"/>
              </a:rPr>
              <a:t>J Clin Psychiatry 2016;77(9):1182–1188</a:t>
            </a:r>
            <a:endParaRPr sz="700"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620141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4972ced06f_1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4972ced06f_1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4774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485aabb9d4_0_5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485aabb9d4_0_5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507805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4972ced06f_1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4972ced06f_1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981108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4972ced06f_1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4972ced06f_1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073713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4972ced06f_1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4972ced06f_1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2435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4972ced06f_1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4972ced06f_1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483030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485aabb9d4_0_7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485aabb9d4_0_7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738612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04DD0BA4-CF92-4DBD-BD4F-DCB7899F53B0}" type="slidenum">
              <a:rPr lang="en-US" smtClean="0">
                <a:solidFill>
                  <a:prstClr val="black"/>
                </a:solidFill>
                <a:latin typeface="Calibri" panose="020F0502020204030204"/>
              </a:rPr>
              <a:pPr/>
              <a:t>3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8629167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496ea89ec8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496ea89ec8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407833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485aabb9d4_0_6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485aabb9d4_0_6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707816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4972ced06f_2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4972ced06f_2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374189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4972ced06f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4972ced06f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222222"/>
                </a:solidFill>
                <a:highlight>
                  <a:srgbClr val="FFFFFF"/>
                </a:highlight>
              </a:rPr>
              <a:t>Gray, K. M., Sonne, S. C., McClure, E. A., Ghitza, U. E., Matthews, A. G., McRae-Clark, A. L., ... &amp; Hasson, A. (2017). A randomized placebo-controlled trial of N-acetylcysteine for cannabis use disorder in adults. </a:t>
            </a:r>
            <a:r>
              <a:rPr lang="en" sz="1000" i="1">
                <a:solidFill>
                  <a:srgbClr val="222222"/>
                </a:solidFill>
                <a:highlight>
                  <a:srgbClr val="FFFFFF"/>
                </a:highlight>
              </a:rPr>
              <a:t>Drug and alcohol dependence</a:t>
            </a:r>
            <a:r>
              <a:rPr lang="en" sz="1000">
                <a:solidFill>
                  <a:srgbClr val="222222"/>
                </a:solidFill>
                <a:highlight>
                  <a:srgbClr val="FFFFFF"/>
                </a:highlight>
              </a:rPr>
              <a:t>, </a:t>
            </a:r>
            <a:r>
              <a:rPr lang="en" sz="1000" i="1">
                <a:solidFill>
                  <a:srgbClr val="222222"/>
                </a:solidFill>
                <a:highlight>
                  <a:srgbClr val="FFFFFF"/>
                </a:highlight>
              </a:rPr>
              <a:t>177</a:t>
            </a:r>
            <a:r>
              <a:rPr lang="en" sz="1000">
                <a:solidFill>
                  <a:srgbClr val="222222"/>
                </a:solidFill>
                <a:highlight>
                  <a:srgbClr val="FFFFFF"/>
                </a:highlight>
              </a:rPr>
              <a:t>, 249-257.</a:t>
            </a:r>
            <a:endParaRPr sz="10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222222"/>
                </a:solidFill>
                <a:highlight>
                  <a:srgbClr val="FFFFFF"/>
                </a:highlight>
              </a:rPr>
              <a:t>Costa, D. L., Diniz, J. B., Requena, G., Joaquim, M. A., Pittenger, C., Bloch, M. H., ... &amp; Shavitt, R. G. (2017). Randomized, Double-Blind, Placebo-Controlled Trial of N-Acetylcysteine Augmentation for Treatment-Resistant Obsessive-Compulsive Disorder. </a:t>
            </a:r>
            <a:r>
              <a:rPr lang="en" sz="1000" i="1">
                <a:solidFill>
                  <a:srgbClr val="222222"/>
                </a:solidFill>
                <a:highlight>
                  <a:srgbClr val="FFFFFF"/>
                </a:highlight>
              </a:rPr>
              <a:t>The Journal of clinical psychiatry</a:t>
            </a:r>
            <a:r>
              <a:rPr lang="en" sz="1000">
                <a:solidFill>
                  <a:srgbClr val="222222"/>
                </a:solidFill>
                <a:highlight>
                  <a:srgbClr val="FFFFFF"/>
                </a:highlight>
              </a:rPr>
              <a:t>, </a:t>
            </a:r>
            <a:r>
              <a:rPr lang="en" sz="1000" i="1">
                <a:solidFill>
                  <a:srgbClr val="222222"/>
                </a:solidFill>
                <a:highlight>
                  <a:srgbClr val="FFFFFF"/>
                </a:highlight>
              </a:rPr>
              <a:t>78</a:t>
            </a:r>
            <a:r>
              <a:rPr lang="en" sz="1000">
                <a:solidFill>
                  <a:srgbClr val="222222"/>
                </a:solidFill>
                <a:highlight>
                  <a:srgbClr val="FFFFFF"/>
                </a:highlight>
              </a:rPr>
              <a:t>(7), e766-e773.</a:t>
            </a:r>
            <a:endParaRPr sz="1000">
              <a:solidFill>
                <a:srgbClr val="222222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01776270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485aabb9d4_0_7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485aabb9d4_0_7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/>
            </a:r>
            <a:br>
              <a:rPr lang="en"/>
            </a:br>
            <a:r>
              <a:rPr lang="en"/>
              <a:t>Addiction. 2017 Sep;112(9):1580-1589. doi: 10.1111/add.13843. Epub 2017 May 15.</a:t>
            </a:r>
            <a:br>
              <a:rPr lang="en"/>
            </a:br>
            <a:r>
              <a:rPr lang="en"/>
              <a:t>Risk to heroin users of polydrug use of pregabalin or gabapentin.</a:t>
            </a:r>
            <a:br>
              <a:rPr lang="en"/>
            </a:br>
            <a:r>
              <a:rPr lang="en"/>
              <a:t>Lyndon A1, Audrey S2, Wells C3, Burnell ES1, Ingle S2, Hill R1, Hickman M2, Henderson G1.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40449820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4972ced06f_1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4972ced06f_1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3349897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4972ced06f_2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4972ced06f_2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527076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244654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485aabb9d4_0_1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485aabb9d4_0_1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874516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485aabb9d4_0_3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485aabb9d4_0_3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671329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485aabb9d4_0_6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485aabb9d4_0_6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518064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4972ced06f_1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4972ced06f_1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884846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4972ced06f_1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4972ced06f_1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012577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4972ced06f_1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4972ced06f_1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18074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" name="Google Shape;77;p11"/>
          <p:cNvSpPr txBox="1">
            <a:spLocks noGrp="1"/>
          </p:cNvSpPr>
          <p:nvPr>
            <p:ph type="title" hasCustomPrompt="1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>
            <a:spLocks noGrp="1"/>
          </p:cNvSpPr>
          <p:nvPr>
            <p:ph type="body" idx="1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3A4B6-72BC-40DC-A8FD-53ED2695DF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5CD6E-C818-4D67-9812-1140E95563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0771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3A4B6-72BC-40DC-A8FD-53ED2695DF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5CD6E-C818-4D67-9812-1140E95563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5738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3A4B6-72BC-40DC-A8FD-53ED2695DF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5CD6E-C818-4D67-9812-1140E95563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1061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3A4B6-72BC-40DC-A8FD-53ED2695DF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5CD6E-C818-4D67-9812-1140E95563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006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3A4B6-72BC-40DC-A8FD-53ED2695DF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5CD6E-C818-4D67-9812-1140E95563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4520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3A4B6-72BC-40DC-A8FD-53ED2695DF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5CD6E-C818-4D67-9812-1140E95563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209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3A4B6-72BC-40DC-A8FD-53ED2695DF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5CD6E-C818-4D67-9812-1140E95563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1992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3A4B6-72BC-40DC-A8FD-53ED2695DF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5CD6E-C818-4D67-9812-1140E95563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169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3A4B6-72BC-40DC-A8FD-53ED2695DF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5CD6E-C818-4D67-9812-1140E95563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9929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3A4B6-72BC-40DC-A8FD-53ED2695DF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5CD6E-C818-4D67-9812-1140E95563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8118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3A4B6-72BC-40DC-A8FD-53ED2695DF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5CD6E-C818-4D67-9812-1140E95563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491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1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2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Google Shape;45;p6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1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8"/>
          <p:cNvSpPr txBox="1">
            <a:spLocks noGrp="1"/>
          </p:cNvSpPr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Google Shape;66;p9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subTitle" idx="1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body" idx="2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>
            <a:spLocks noGrp="1"/>
          </p:cNvSpPr>
          <p:nvPr>
            <p:ph type="body" idx="1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treamlin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11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29845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 rtl="0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 rtl="0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 rtl="0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 rtl="0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 rtl="0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 rtl="0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 rtl="0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 rtl="0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5383A4B6-72BC-40DC-A8FD-53ED2695DFD8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>
                <a:buClrTx/>
                <a:buFontTx/>
                <a:buNone/>
              </a:pPr>
              <a:t>12/10/2018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1AE5CD6E-C818-4D67-9812-1140E955638E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>
                <a:buClrTx/>
                <a:buFontTx/>
                <a:buNone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7950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hyperlink" Target="mailto:mdaugherty@cardeaservices.org" TargetMode="Externa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3050" y="514350"/>
            <a:ext cx="5829300" cy="514350"/>
          </a:xfrm>
        </p:spPr>
        <p:txBody>
          <a:bodyPr>
            <a:noAutofit/>
          </a:bodyPr>
          <a:lstStyle/>
          <a:p>
            <a:r>
              <a:rPr lang="en-US" sz="3000" dirty="0"/>
              <a:t>DISCLOSURES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9100" y="1200150"/>
            <a:ext cx="7867650" cy="3200400"/>
          </a:xfrm>
        </p:spPr>
        <p:txBody>
          <a:bodyPr vert="horz" lIns="68580" tIns="34290" rIns="68580" bIns="34290" rtlCol="0" anchor="t"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This activity is </a:t>
            </a:r>
            <a:r>
              <a:rPr lang="en-US" b="1" dirty="0" smtClean="0">
                <a:solidFill>
                  <a:schemeClr val="tx1"/>
                </a:solidFill>
              </a:rPr>
              <a:t>jointly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provided </a:t>
            </a:r>
            <a:r>
              <a:rPr lang="en-US" b="1" dirty="0">
                <a:solidFill>
                  <a:schemeClr val="tx1"/>
                </a:solidFill>
              </a:rPr>
              <a:t>by Northwest Portland Area Indian Health Board and Cardea</a:t>
            </a:r>
          </a:p>
          <a:p>
            <a:pPr lvl="0" algn="l"/>
            <a:endParaRPr lang="en-US" sz="900" dirty="0">
              <a:solidFill>
                <a:prstClr val="black"/>
              </a:solidFill>
            </a:endParaRPr>
          </a:p>
          <a:p>
            <a:pPr lvl="0" algn="l"/>
            <a:r>
              <a:rPr lang="en-US" sz="900" dirty="0">
                <a:solidFill>
                  <a:prstClr val="black"/>
                </a:solidFill>
              </a:rPr>
              <a:t>Cardea Services is approved as a provider of continuing nursing education by Montana Nurses Association, an accredited approver with distinction by the American Nurses Credentialing Center’s Commission on Accreditation.</a:t>
            </a:r>
          </a:p>
          <a:p>
            <a:pPr lvl="0" algn="l"/>
            <a:endParaRPr lang="en-US" sz="900" dirty="0">
              <a:solidFill>
                <a:prstClr val="black"/>
              </a:solidFill>
            </a:endParaRPr>
          </a:p>
          <a:p>
            <a:pPr lvl="0" algn="l"/>
            <a:endParaRPr lang="en-US" sz="900" dirty="0">
              <a:solidFill>
                <a:prstClr val="black"/>
              </a:solidFill>
            </a:endParaRPr>
          </a:p>
          <a:p>
            <a:pPr lvl="0" algn="l"/>
            <a:r>
              <a:rPr lang="en-US" sz="900" dirty="0">
                <a:solidFill>
                  <a:prstClr val="black"/>
                </a:solidFill>
              </a:rPr>
              <a:t>This activity has been planned and implemented in accordance with the accreditation requirements and policies of the Institute for Medical Quality/California Medical Association (IMQ/CMA) through the joint </a:t>
            </a:r>
            <a:r>
              <a:rPr lang="en-US" sz="900" dirty="0" err="1">
                <a:solidFill>
                  <a:prstClr val="black"/>
                </a:solidFill>
              </a:rPr>
              <a:t>providership</a:t>
            </a:r>
            <a:r>
              <a:rPr lang="en-US" sz="900" dirty="0">
                <a:solidFill>
                  <a:prstClr val="black"/>
                </a:solidFill>
              </a:rPr>
              <a:t> of Cardea and Northwest Portland Area Indian Health Board. Cardea is accredited by the IMQ/CMA to provide continuing medical education for physicians.</a:t>
            </a:r>
          </a:p>
          <a:p>
            <a:pPr lvl="0" algn="l"/>
            <a:r>
              <a:rPr lang="en-US" sz="900" dirty="0">
                <a:solidFill>
                  <a:prstClr val="black"/>
                </a:solidFill>
              </a:rPr>
              <a:t>Cardea designates this live training for a maximum of 8.25 </a:t>
            </a:r>
            <a:r>
              <a:rPr lang="en-US" sz="900" i="1" dirty="0">
                <a:solidFill>
                  <a:prstClr val="black"/>
                </a:solidFill>
              </a:rPr>
              <a:t>AMA PRA Category 1 Credit(s)</a:t>
            </a:r>
            <a:r>
              <a:rPr lang="en-US" sz="900" i="1" baseline="30000" dirty="0">
                <a:solidFill>
                  <a:prstClr val="black"/>
                </a:solidFill>
              </a:rPr>
              <a:t>TM</a:t>
            </a:r>
            <a:r>
              <a:rPr lang="en-US" sz="900" dirty="0">
                <a:solidFill>
                  <a:prstClr val="black"/>
                </a:solidFill>
              </a:rPr>
              <a:t>. Physicians should claim credit commensurate with the extent of their participation in the activity.  </a:t>
            </a:r>
          </a:p>
          <a:p>
            <a:pPr algn="l"/>
            <a:endParaRPr lang="en-US" sz="1500" b="1" u="sng" dirty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</a:pPr>
            <a:endParaRPr lang="en-US" sz="15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endParaRPr lang="en-US" sz="15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endParaRPr lang="en-US" sz="195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endParaRPr lang="en-US" sz="195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en-US" sz="1950" b="1" u="sng" dirty="0">
              <a:solidFill>
                <a:schemeClr val="tx1"/>
              </a:solidFill>
            </a:endParaRPr>
          </a:p>
          <a:p>
            <a:pPr algn="l"/>
            <a:endParaRPr lang="en-US" sz="1800" b="1" u="sng" dirty="0">
              <a:solidFill>
                <a:schemeClr val="tx1"/>
              </a:solidFill>
            </a:endParaRPr>
          </a:p>
          <a:p>
            <a:pPr algn="l"/>
            <a:endParaRPr lang="en-US" sz="1800" dirty="0"/>
          </a:p>
          <a:p>
            <a:endParaRPr lang="en-US" sz="1800" b="1" dirty="0"/>
          </a:p>
          <a:p>
            <a:pPr algn="l" defTabSz="684610"/>
            <a:endParaRPr lang="en-US" sz="1800" b="1" i="1" dirty="0"/>
          </a:p>
        </p:txBody>
      </p:sp>
      <p:pic>
        <p:nvPicPr>
          <p:cNvPr id="4" name="Picture 3" descr="\\CSSERVER\graphic support\Cardea Graphics\Logos\General Use Logos\Services (formerly CHT)\Cardea_Logo_Services_Screen.gi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62581" y="4261323"/>
            <a:ext cx="3181304" cy="62135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2631" y="4211072"/>
            <a:ext cx="2965070" cy="671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479874"/>
      </p:ext>
    </p:extLst>
  </p:cSld>
  <p:clrMapOvr>
    <a:masterClrMapping/>
  </p:clrMapOvr>
  <p:transition advTm="15163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9"/>
          <p:cNvSpPr txBox="1">
            <a:spLocks noGrp="1"/>
          </p:cNvSpPr>
          <p:nvPr>
            <p:ph type="title" idx="4294967295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All DSM 5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Disorders</a:t>
            </a:r>
            <a:endParaRPr/>
          </a:p>
        </p:txBody>
      </p:sp>
      <p:sp>
        <p:nvSpPr>
          <p:cNvPr id="131" name="Google Shape;131;p19"/>
          <p:cNvSpPr txBox="1">
            <a:spLocks noGrp="1"/>
          </p:cNvSpPr>
          <p:nvPr>
            <p:ph type="body" idx="1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2" name="Google Shape;132;p19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2475" y="497325"/>
            <a:ext cx="6012700" cy="4646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0"/>
          <p:cNvSpPr txBox="1">
            <a:spLocks noGrp="1"/>
          </p:cNvSpPr>
          <p:nvPr>
            <p:ph type="title" idx="4294967295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All DSM 5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Disorders (cont)</a:t>
            </a:r>
            <a:endParaRPr/>
          </a:p>
        </p:txBody>
      </p:sp>
      <p:sp>
        <p:nvSpPr>
          <p:cNvPr id="138" name="Google Shape;138;p20"/>
          <p:cNvSpPr txBox="1">
            <a:spLocks noGrp="1"/>
          </p:cNvSpPr>
          <p:nvPr>
            <p:ph type="body" idx="1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(too many disorders)</a:t>
            </a:r>
            <a:endParaRPr/>
          </a:p>
        </p:txBody>
      </p:sp>
      <p:pic>
        <p:nvPicPr>
          <p:cNvPr id="139" name="Google Shape;139;p20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6050" y="532075"/>
            <a:ext cx="5867950" cy="45343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1"/>
          <p:cNvSpPr txBox="1">
            <a:spLocks noGrp="1"/>
          </p:cNvSpPr>
          <p:nvPr>
            <p:ph type="title" idx="4294967295"/>
          </p:nvPr>
        </p:nvSpPr>
        <p:spPr>
          <a:xfrm>
            <a:off x="729450" y="628900"/>
            <a:ext cx="7688700" cy="122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/>
              <a:t>		 	 	 		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/>
              <a:t>			 		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21"/>
          <p:cNvSpPr txBox="1">
            <a:spLocks noGrp="1"/>
          </p:cNvSpPr>
          <p:nvPr>
            <p:ph type="body" idx="1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/>
              <a:t>		 	 	 		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/>
              <a:t>			 		</a:t>
            </a:r>
            <a:endParaRPr/>
          </a:p>
        </p:txBody>
      </p:sp>
      <p:pic>
        <p:nvPicPr>
          <p:cNvPr id="146" name="Google Shape;146;p21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9600" y="493175"/>
            <a:ext cx="6203477" cy="46503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2"/>
          <p:cNvSpPr txBox="1">
            <a:spLocks noGrp="1"/>
          </p:cNvSpPr>
          <p:nvPr>
            <p:ph type="body" idx="1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/>
              <a:t>		 	 	 		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/>
              <a:t>			 		</a:t>
            </a:r>
            <a:endParaRPr/>
          </a:p>
        </p:txBody>
      </p:sp>
      <p:sp>
        <p:nvSpPr>
          <p:cNvPr id="152" name="Google Shape;152;p22"/>
          <p:cNvSpPr txBox="1"/>
          <p:nvPr/>
        </p:nvSpPr>
        <p:spPr>
          <a:xfrm>
            <a:off x="304800" y="3048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	 	 	 		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		 		</a:t>
            </a:r>
            <a:endParaRPr/>
          </a:p>
        </p:txBody>
      </p:sp>
      <p:pic>
        <p:nvPicPr>
          <p:cNvPr id="153" name="Google Shape;153;p22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275" y="503050"/>
            <a:ext cx="6190302" cy="4640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3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Talk</a:t>
            </a:r>
            <a:endParaRPr/>
          </a:p>
        </p:txBody>
      </p:sp>
      <p:sp>
        <p:nvSpPr>
          <p:cNvPr id="159" name="Google Shape;159;p23"/>
          <p:cNvSpPr txBox="1">
            <a:spLocks noGrp="1"/>
          </p:cNvSpPr>
          <p:nvPr>
            <p:ph type="body" idx="1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160" name="Google Shape;160;p23"/>
          <p:cNvSpPr txBox="1">
            <a:spLocks noGrp="1"/>
          </p:cNvSpPr>
          <p:nvPr>
            <p:ph type="body" idx="2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61" name="Google Shape;161;p23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700" y="785450"/>
            <a:ext cx="4071300" cy="3933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3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8325" y="523650"/>
            <a:ext cx="3038350" cy="4619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4"/>
          <p:cNvSpPr txBox="1">
            <a:spLocks noGrp="1"/>
          </p:cNvSpPr>
          <p:nvPr>
            <p:ph type="title" idx="4294967295"/>
          </p:nvPr>
        </p:nvSpPr>
        <p:spPr>
          <a:xfrm>
            <a:off x="729450" y="668350"/>
            <a:ext cx="7688700" cy="118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Narrowing the focus a bit . ..  </a:t>
            </a:r>
            <a:endParaRPr/>
          </a:p>
        </p:txBody>
      </p:sp>
      <p:sp>
        <p:nvSpPr>
          <p:cNvPr id="168" name="Google Shape;168;p24"/>
          <p:cNvSpPr txBox="1">
            <a:spLocks noGrp="1"/>
          </p:cNvSpPr>
          <p:nvPr>
            <p:ph type="body" idx="1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9" name="Google Shape;169;p24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2950" y="1370200"/>
            <a:ext cx="4873499" cy="3653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5"/>
          <p:cNvSpPr txBox="1">
            <a:spLocks noGrp="1"/>
          </p:cNvSpPr>
          <p:nvPr>
            <p:ph type="body" idx="1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5" name="Google Shape;17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62188" y="614363"/>
            <a:ext cx="4619625" cy="3914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6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Mental Illness and MAT: what can you do</a:t>
            </a:r>
            <a:endParaRPr/>
          </a:p>
        </p:txBody>
      </p:sp>
      <p:sp>
        <p:nvSpPr>
          <p:cNvPr id="181" name="Google Shape;181;p26"/>
          <p:cNvSpPr txBox="1">
            <a:spLocks noGrp="1"/>
          </p:cNvSpPr>
          <p:nvPr>
            <p:ph type="body" idx="1"/>
          </p:nvPr>
        </p:nvSpPr>
        <p:spPr>
          <a:xfrm>
            <a:off x="729450" y="1853850"/>
            <a:ext cx="7688700" cy="312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1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 Good MAT!</a:t>
            </a:r>
            <a:endParaRPr/>
          </a:p>
          <a:p>
            <a:pPr marL="45720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Careful mental health assessment and referral</a:t>
            </a:r>
            <a:endParaRPr/>
          </a:p>
          <a:p>
            <a:pPr marL="45720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PTSD:</a:t>
            </a:r>
            <a:endParaRPr/>
          </a:p>
          <a:p>
            <a:pPr marL="91440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AutoNum type="alphaLcPeriod"/>
            </a:pPr>
            <a:r>
              <a:rPr lang="en"/>
              <a:t>Counseling</a:t>
            </a:r>
            <a:endParaRPr/>
          </a:p>
          <a:p>
            <a:pPr marL="91440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AutoNum type="alphaLcPeriod"/>
            </a:pPr>
            <a:r>
              <a:rPr lang="en"/>
              <a:t>Medications:  SSRIs, alpha blockers</a:t>
            </a:r>
            <a:endParaRPr/>
          </a:p>
          <a:p>
            <a:pPr marL="45720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Other disorders:</a:t>
            </a:r>
            <a:endParaRPr/>
          </a:p>
          <a:p>
            <a:pPr marL="91440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AutoNum type="alphaLcPeriod"/>
            </a:pPr>
            <a:r>
              <a:rPr lang="en"/>
              <a:t>May prescribe (OR STOP): </a:t>
            </a:r>
            <a:endParaRPr/>
          </a:p>
          <a:p>
            <a:pPr marL="137160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AutoNum type="romanLcPeriod"/>
            </a:pPr>
            <a:r>
              <a:rPr lang="en"/>
              <a:t>mood stabilizers</a:t>
            </a:r>
            <a:endParaRPr/>
          </a:p>
          <a:p>
            <a:pPr marL="137160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AutoNum type="romanLcPeriod"/>
            </a:pPr>
            <a:r>
              <a:rPr lang="en"/>
              <a:t>benzodiazepines</a:t>
            </a:r>
            <a:endParaRPr/>
          </a:p>
          <a:p>
            <a:pPr marL="137160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AutoNum type="romanLcPeriod"/>
            </a:pPr>
            <a:r>
              <a:rPr lang="en"/>
              <a:t>antipsychotic medications</a:t>
            </a:r>
            <a:endParaRPr/>
          </a:p>
          <a:p>
            <a:pPr marL="137160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AutoNum type="romanLcPeriod"/>
            </a:pPr>
            <a:r>
              <a:rPr lang="en"/>
              <a:t>N-acetylcysteine</a:t>
            </a:r>
            <a:endParaRPr/>
          </a:p>
          <a:p>
            <a:pPr marL="137160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AutoNum type="romanLcPeriod"/>
            </a:pPr>
            <a:r>
              <a:rPr lang="en"/>
              <a:t> gabapentin</a:t>
            </a:r>
            <a:endParaRPr/>
          </a:p>
        </p:txBody>
      </p:sp>
      <p:pic>
        <p:nvPicPr>
          <p:cNvPr id="182" name="Google Shape;182;p26" descr="default-view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7175" y="2078875"/>
            <a:ext cx="2661725" cy="2661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7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43239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Counseling .. . .</a:t>
            </a:r>
            <a:endParaRPr/>
          </a:p>
        </p:txBody>
      </p:sp>
      <p:sp>
        <p:nvSpPr>
          <p:cNvPr id="188" name="Google Shape;188;p27"/>
          <p:cNvSpPr txBox="1">
            <a:spLocks noGrp="1"/>
          </p:cNvSpPr>
          <p:nvPr>
            <p:ph type="body" idx="1"/>
          </p:nvPr>
        </p:nvSpPr>
        <p:spPr>
          <a:xfrm>
            <a:off x="162450" y="2571750"/>
            <a:ext cx="46602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89" name="Google Shape;189;p27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450" y="3307450"/>
            <a:ext cx="5227274" cy="1655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27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2963" y="0"/>
            <a:ext cx="3426674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8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43239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Counseling .. . .</a:t>
            </a:r>
            <a:endParaRPr/>
          </a:p>
        </p:txBody>
      </p:sp>
      <p:sp>
        <p:nvSpPr>
          <p:cNvPr id="196" name="Google Shape;196;p28"/>
          <p:cNvSpPr txBox="1">
            <a:spLocks noGrp="1"/>
          </p:cNvSpPr>
          <p:nvPr>
            <p:ph type="body" idx="1"/>
          </p:nvPr>
        </p:nvSpPr>
        <p:spPr>
          <a:xfrm>
            <a:off x="162450" y="2571750"/>
            <a:ext cx="46602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97" name="Google Shape;197;p28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450" y="3307450"/>
            <a:ext cx="5227274" cy="1655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28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9724" y="939675"/>
            <a:ext cx="3449475" cy="38931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DISCLOSURES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350" b="1" u="sng" dirty="0">
                <a:solidFill>
                  <a:prstClr val="black"/>
                </a:solidFill>
              </a:rPr>
              <a:t>COMPLETING THIS ACTIVITY</a:t>
            </a:r>
            <a:endParaRPr lang="en-US" sz="1350" dirty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en-US" sz="1350" dirty="0">
                <a:solidFill>
                  <a:prstClr val="black"/>
                </a:solidFill>
              </a:rPr>
              <a:t>Upon successful completion of this activity 8.25 contact hours will be awarded</a:t>
            </a:r>
          </a:p>
          <a:p>
            <a:pPr marL="0" indent="0">
              <a:buNone/>
            </a:pPr>
            <a:r>
              <a:rPr lang="en-US" sz="1350" dirty="0">
                <a:solidFill>
                  <a:prstClr val="black"/>
                </a:solidFill>
              </a:rPr>
              <a:t>Successful completion of this continuing education activity includes the following: </a:t>
            </a:r>
          </a:p>
          <a:p>
            <a:r>
              <a:rPr lang="en-US" sz="1350" dirty="0">
                <a:solidFill>
                  <a:prstClr val="black"/>
                </a:solidFill>
              </a:rPr>
              <a:t>Attending the entire CE activity; </a:t>
            </a:r>
          </a:p>
          <a:p>
            <a:pPr lvl="0"/>
            <a:r>
              <a:rPr lang="en-US" sz="1350" dirty="0">
                <a:solidFill>
                  <a:prstClr val="black"/>
                </a:solidFill>
              </a:rPr>
              <a:t>Completing the online evaluation; </a:t>
            </a:r>
          </a:p>
          <a:p>
            <a:pPr lvl="0"/>
            <a:r>
              <a:rPr lang="en-US" sz="1350" dirty="0">
                <a:solidFill>
                  <a:prstClr val="black"/>
                </a:solidFill>
              </a:rPr>
              <a:t>Submitting an online CE request.</a:t>
            </a:r>
          </a:p>
          <a:p>
            <a:pPr lvl="0"/>
            <a:endParaRPr lang="en-US" sz="1350" dirty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en-US" sz="1350" dirty="0">
                <a:solidFill>
                  <a:prstClr val="black"/>
                </a:solidFill>
              </a:rPr>
              <a:t>Your certificate will be sent via email</a:t>
            </a:r>
            <a:br>
              <a:rPr lang="en-US" sz="1350" dirty="0">
                <a:solidFill>
                  <a:prstClr val="black"/>
                </a:solidFill>
              </a:rPr>
            </a:br>
            <a:r>
              <a:rPr lang="en-US" sz="1350" dirty="0">
                <a:solidFill>
                  <a:prstClr val="black"/>
                </a:solidFill>
              </a:rPr>
              <a:t>If you have any questions about this CE activity, contact Michelle Daugherty at </a:t>
            </a:r>
            <a:r>
              <a:rPr lang="en-US" sz="1350" dirty="0">
                <a:solidFill>
                  <a:srgbClr val="0070C0"/>
                </a:solidFill>
                <a:hlinkClick r:id="rId2"/>
              </a:rPr>
              <a:t>mdaugherty@cardeaservices.org</a:t>
            </a:r>
            <a:r>
              <a:rPr lang="en-US" sz="1350" dirty="0">
                <a:solidFill>
                  <a:srgbClr val="00B0F0"/>
                </a:solidFill>
              </a:rPr>
              <a:t> </a:t>
            </a:r>
            <a:r>
              <a:rPr lang="en-US" sz="1350" dirty="0">
                <a:solidFill>
                  <a:prstClr val="black"/>
                </a:solidFill>
              </a:rPr>
              <a:t>or (206) 447-9538</a:t>
            </a:r>
            <a:r>
              <a:rPr lang="en-US" sz="1650" dirty="0">
                <a:solidFill>
                  <a:prstClr val="black"/>
                </a:solidFill>
              </a:rPr>
              <a:t/>
            </a:r>
            <a:br>
              <a:rPr lang="en-US" sz="1650" dirty="0">
                <a:solidFill>
                  <a:prstClr val="black"/>
                </a:solidFill>
              </a:rPr>
            </a:br>
            <a:r>
              <a:rPr lang="en-US" sz="1650" dirty="0">
                <a:solidFill>
                  <a:prstClr val="black"/>
                </a:solidFill>
              </a:rPr>
              <a:t/>
            </a:r>
            <a:br>
              <a:rPr lang="en-US" sz="1650" dirty="0">
                <a:solidFill>
                  <a:prstClr val="black"/>
                </a:solidFill>
              </a:rPr>
            </a:br>
            <a:endParaRPr lang="en-US" sz="1125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\\CSSERVER\graphic support\Cardea Graphics\Logos\General Use Logos\Services (formerly CHT)\Cardea_Logo_Services_Screen.gi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62581" y="4261323"/>
            <a:ext cx="3181304" cy="6213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07008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9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Benzodiazepines</a:t>
            </a:r>
            <a:endParaRPr/>
          </a:p>
        </p:txBody>
      </p:sp>
      <p:sp>
        <p:nvSpPr>
          <p:cNvPr id="204" name="Google Shape;204;p29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risk/benefit of chronic benzodiazepines is in question for all groups. It is especially poor in individuals with addictive disorders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Practitioners and patients cannot distinguish between endogenous anxiety symptoms and those caused by drug use disorder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Co-prescribing benzodiazepines places the patient at risk of overdose, deepened or compound drug dependence, temptation to divert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Avoid co-prescribing, except in certain circumstances as a  taper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Your patients will thank you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0"/>
          <p:cNvSpPr txBox="1">
            <a:spLocks noGrp="1"/>
          </p:cNvSpPr>
          <p:nvPr>
            <p:ph type="body" idx="1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10" name="Google Shape;210;p30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1"/>
          <p:cNvSpPr txBox="1">
            <a:spLocks noGrp="1"/>
          </p:cNvSpPr>
          <p:nvPr>
            <p:ph type="body" idx="1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/>
          </a:p>
          <a:p>
            <a:pPr marL="54864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(Used by permission)</a:t>
            </a:r>
            <a:endParaRPr sz="1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16" name="Google Shape;216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97200" y="628900"/>
            <a:ext cx="5218974" cy="3830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2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Medications for PTSD: no major adjustments</a:t>
            </a:r>
            <a:endParaRPr/>
          </a:p>
        </p:txBody>
      </p:sp>
      <p:sp>
        <p:nvSpPr>
          <p:cNvPr id="222" name="Google Shape;222;p32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SSRIS - mainstay of therapy.  A slow, modest improvement in anxiety symptoms.</a:t>
            </a:r>
            <a:endParaRPr/>
          </a:p>
          <a:p>
            <a:pPr marL="0" lvl="0" indent="45720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Example: fluoxetine 10 mg daily. Increase to 20 as tolerated. 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Alpha blockers - helpful adjuncts to treat startle, “fight or flight” sensation, interrupted sleep, nightmares.</a:t>
            </a:r>
            <a:endParaRPr/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Example: prazosin 1 hs.  Increase to 3 hs. Consider adding a morning dose.  Hold for orthostatic symptoms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No adjustment necessary in MAT 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3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N-Acetylcysteine (NAC)</a:t>
            </a:r>
            <a:endParaRPr/>
          </a:p>
        </p:txBody>
      </p:sp>
      <p:sp>
        <p:nvSpPr>
          <p:cNvPr id="228" name="Google Shape;228;p33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Glutamate modulator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Current medical use as a detoxification agent for acetaminophen and as a mucolytic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Available as a food supplement.  Inexpensive.  Well tolerated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Preliminary studies suggest efficacy for a wide range of disorders (autism, dementia, cannabis dependence, trichotillomania , skin picking) but no strong data for its use in any disorder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Cannabis dependence: some studies support but  best trial to date is negative 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4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"/>
              <a:t>Gabapentin</a:t>
            </a:r>
            <a:endParaRPr/>
          </a:p>
        </p:txBody>
      </p:sp>
      <p:sp>
        <p:nvSpPr>
          <p:cNvPr id="234" name="Google Shape;234;p34"/>
          <p:cNvSpPr txBox="1">
            <a:spLocks noGrp="1"/>
          </p:cNvSpPr>
          <p:nvPr>
            <p:ph type="body" idx="1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Benefits: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FDA approved for:</a:t>
            </a:r>
            <a:endParaRPr/>
          </a:p>
          <a:p>
            <a:pPr marL="0" lvl="0" indent="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Neuropathic pain (post-herpetic neuralgia)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Strong support for:</a:t>
            </a:r>
            <a:endParaRPr/>
          </a:p>
          <a:p>
            <a:pPr marL="0" lvl="0" indent="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Alcohol dependence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Some evidence for use in: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"/>
              <a:t>PTSD, cannabis use disorder, as adjunct for opioid use d/o</a:t>
            </a:r>
            <a:endParaRPr/>
          </a:p>
        </p:txBody>
      </p:sp>
      <p:sp>
        <p:nvSpPr>
          <p:cNvPr id="235" name="Google Shape;235;p34"/>
          <p:cNvSpPr txBox="1">
            <a:spLocks noGrp="1"/>
          </p:cNvSpPr>
          <p:nvPr>
            <p:ph type="body" idx="2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RISKS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Abuse and dependence - some risk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"/>
              <a:t>Overdose.  Low risk as sole agent in overdose but use correlates with opioid overdose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5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Abuse of Psychiatric Medications</a:t>
            </a:r>
            <a:endParaRPr/>
          </a:p>
        </p:txBody>
      </p:sp>
      <p:sp>
        <p:nvSpPr>
          <p:cNvPr id="241" name="Google Shape;241;p35"/>
          <p:cNvSpPr txBox="1">
            <a:spLocks noGrp="1"/>
          </p:cNvSpPr>
          <p:nvPr>
            <p:ph type="body" idx="1"/>
          </p:nvPr>
        </p:nvSpPr>
        <p:spPr>
          <a:xfrm>
            <a:off x="729450" y="1853850"/>
            <a:ext cx="7688700" cy="24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Benzodiazepines:  avoid because of abuse potential, severe physical dependence syndrome, and overdose risk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Gabapentin: sometimes abused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Wellbutrin: sometimes abused . When taken orally: noradrenergic.  When snorted: dopaminergic/noradrenergic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Stimulants: carry strong abuse potential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	However, may be reasonable to co-prescribe with MAT in selected and carefully monitored cases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Mood stabilizers and all sedating medications may be over-used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6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OBJECTIVES:</a:t>
            </a:r>
            <a:endParaRPr/>
          </a:p>
        </p:txBody>
      </p:sp>
      <p:sp>
        <p:nvSpPr>
          <p:cNvPr id="247" name="Google Shape;247;p36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Understand the relationship between mental disorder and Opioid Use Disorder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Understand the relationship between PTSD symptoms and Opioid Use Disorder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Understand MAT’s effects on PTSD and to some degree other mental illnesses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Be familiar with risks/benefits of co-prescribing certain medications along with buprenorphine or methadone MAT: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	Risks associated with prescribing benzodiazepines, gabapentin, and other sedatives with MAT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	How to adjust antidepressants, alpha blockers, antipsychotics and mood stabilizers in MAT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750" y="1085851"/>
            <a:ext cx="6172200" cy="350877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100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en-US" sz="1500" dirty="0"/>
          </a:p>
          <a:p>
            <a:pPr marL="0" indent="0">
              <a:buNone/>
            </a:pPr>
            <a:r>
              <a:rPr lang="en-US" sz="2100" dirty="0"/>
              <a:t>None of the planners or presenters of this CE activity have any relevant financial relationships with any commercial entities pertaining to this activity.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45624" y="494755"/>
            <a:ext cx="4343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30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CONFLICT OF INTEREST</a:t>
            </a:r>
          </a:p>
        </p:txBody>
      </p:sp>
      <p:pic>
        <p:nvPicPr>
          <p:cNvPr id="5" name="Picture 4" descr="\\CSSERVER\graphic support\Cardea Graphics\Logos\General Use Logos\Services (formerly CHT)\Cardea_Logo_Services_Screen.gi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62581" y="4261323"/>
            <a:ext cx="3181304" cy="6213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06339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Assessing and Treating Co-occurring Mental Illness and SUD</a:t>
            </a:r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Joshua Boverman M.D.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Medical Director, Wallowa Valley Center for Wellness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Consulting Psychiatrist, Winding Waters Clinic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Affiliate Assistant Professor of Psychiatry, OHSU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Joshua Boverman MD</a:t>
            </a:r>
            <a:endParaRPr/>
          </a:p>
        </p:txBody>
      </p:sp>
      <p:sp>
        <p:nvSpPr>
          <p:cNvPr id="93" name="Google Shape;93;p14"/>
          <p:cNvSpPr txBox="1">
            <a:spLocks noGrp="1"/>
          </p:cNvSpPr>
          <p:nvPr>
            <p:ph type="body" idx="1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CONFLICTS OF INTEREST: </a:t>
            </a:r>
            <a:r>
              <a:rPr lang="en" b="1"/>
              <a:t>No</a:t>
            </a:r>
            <a:endParaRPr b="1"/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/>
              <a:t/>
            </a:r>
            <a:br>
              <a:rPr lang="en"/>
            </a:br>
            <a:r>
              <a:rPr lang="en"/>
              <a:t>No conflicts of interest/financial relationships to disclose</a:t>
            </a:r>
            <a:br>
              <a:rPr lang="en"/>
            </a:br>
            <a:endParaRPr/>
          </a:p>
        </p:txBody>
      </p:sp>
      <p:sp>
        <p:nvSpPr>
          <p:cNvPr id="94" name="Google Shape;94;p14"/>
          <p:cNvSpPr txBox="1">
            <a:spLocks noGrp="1"/>
          </p:cNvSpPr>
          <p:nvPr>
            <p:ph type="body" idx="2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DISCUSSION OF OFF LABEL USE OF MEDICATIONS:  </a:t>
            </a:r>
            <a:r>
              <a:rPr lang="en" b="1"/>
              <a:t>Yes</a:t>
            </a:r>
            <a:endParaRPr b="1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I will be discussing off label use of the following medications: clonidine, prazosin, gabapentin, clonazepam, and the food supplement N-Acetylcysteine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"/>
          <p:cNvSpPr txBox="1">
            <a:spLocks noGrp="1"/>
          </p:cNvSpPr>
          <p:nvPr>
            <p:ph type="title" idx="4294967295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Joshua Boverman MD: Current work </a:t>
            </a:r>
            <a:endParaRPr/>
          </a:p>
        </p:txBody>
      </p:sp>
      <p:sp>
        <p:nvSpPr>
          <p:cNvPr id="100" name="Google Shape;100;p15"/>
          <p:cNvSpPr txBox="1">
            <a:spLocks noGrp="1"/>
          </p:cNvSpPr>
          <p:nvPr>
            <p:ph type="body" idx="1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Google Shape;101;p15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2700" y="1986775"/>
            <a:ext cx="3946801" cy="3025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5725" y="2414000"/>
            <a:ext cx="1244075" cy="691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5" descr="Image result for winding waters clinic logo"/>
          <p:cNvPicPr preferRelativeResize="0"/>
          <p:nvPr/>
        </p:nvPicPr>
        <p:blipFill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1775" y="2026251"/>
            <a:ext cx="1992901" cy="109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5" descr="Image result for wallowa valley center for wellness logo"/>
          <p:cNvPicPr preferRelativeResize="0"/>
          <p:nvPr/>
        </p:nvPicPr>
        <p:blipFill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5300" y="3459175"/>
            <a:ext cx="2325862" cy="1314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6"/>
          <p:cNvSpPr txBox="1">
            <a:spLocks noGrp="1"/>
          </p:cNvSpPr>
          <p:nvPr>
            <p:ph type="title" idx="4294967295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My first job as an doctor</a:t>
            </a:r>
            <a:endParaRPr/>
          </a:p>
        </p:txBody>
      </p:sp>
      <p:sp>
        <p:nvSpPr>
          <p:cNvPr id="110" name="Google Shape;110;p16"/>
          <p:cNvSpPr txBox="1">
            <a:spLocks noGrp="1"/>
          </p:cNvSpPr>
          <p:nvPr>
            <p:ph type="body" idx="1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1" name="Google Shape;111;p16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74" t="14567" r="13260" b="16295"/>
          <a:stretch/>
        </p:blipFill>
        <p:spPr>
          <a:xfrm>
            <a:off x="4197025" y="1853850"/>
            <a:ext cx="4499625" cy="3155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6" descr="Image result for lummi tribal health center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2900" y="1984075"/>
            <a:ext cx="610150" cy="697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7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OBJECTIVES:</a:t>
            </a:r>
            <a:endParaRPr/>
          </a:p>
        </p:txBody>
      </p:sp>
      <p:sp>
        <p:nvSpPr>
          <p:cNvPr id="118" name="Google Shape;118;p17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Understand the relationship between mental disorder and Opioid Use Disorder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Understand the relationship between PTSD symptoms and Opioid Use Disorder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Understand MAT’s effects on PTSD and to some degree other mental illnesses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Be familiar with risks/benefits of co-prescribing certain medications along with buprenorphine or methadone MAT: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	Risks associated with prescribing benzodiazepines, gabapentin, and other sedatives with MAT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	How to adjust antidepressants, alpha blockers, antipsychotics and mood stabilizers in MAT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8"/>
          <p:cNvSpPr txBox="1">
            <a:spLocks noGrp="1"/>
          </p:cNvSpPr>
          <p:nvPr>
            <p:ph type="title" idx="4294967295"/>
          </p:nvPr>
        </p:nvSpPr>
        <p:spPr>
          <a:xfrm>
            <a:off x="729450" y="628900"/>
            <a:ext cx="7688700" cy="122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/>
              <a:t>		 	 	 		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/>
              <a:t>			 		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18"/>
          <p:cNvSpPr txBox="1">
            <a:spLocks noGrp="1"/>
          </p:cNvSpPr>
          <p:nvPr>
            <p:ph type="body" idx="1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/>
              <a:t>		 	 	 		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/>
              <a:t>			 		</a:t>
            </a:r>
            <a:endParaRPr/>
          </a:p>
        </p:txBody>
      </p:sp>
      <p:pic>
        <p:nvPicPr>
          <p:cNvPr id="125" name="Google Shape;125;p18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9600" y="493175"/>
            <a:ext cx="6203477" cy="46503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Custom 8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0070C0"/>
      </a:hlink>
      <a:folHlink>
        <a:srgbClr val="AA8A1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878</Words>
  <Application>Microsoft Office PowerPoint</Application>
  <PresentationFormat>On-screen Show (16:9)</PresentationFormat>
  <Paragraphs>161</Paragraphs>
  <Slides>27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Arial</vt:lpstr>
      <vt:lpstr>Raleway</vt:lpstr>
      <vt:lpstr>Verdana</vt:lpstr>
      <vt:lpstr>Calibri</vt:lpstr>
      <vt:lpstr>Lato</vt:lpstr>
      <vt:lpstr>Times New Roman</vt:lpstr>
      <vt:lpstr>Streamline</vt:lpstr>
      <vt:lpstr>1_Office Theme</vt:lpstr>
      <vt:lpstr>DISCLOSURES</vt:lpstr>
      <vt:lpstr>DISCLOSURES</vt:lpstr>
      <vt:lpstr>PowerPoint Presentation</vt:lpstr>
      <vt:lpstr>Assessing and Treating Co-occurring Mental Illness and SUD</vt:lpstr>
      <vt:lpstr>Joshua Boverman MD</vt:lpstr>
      <vt:lpstr>Joshua Boverman MD: Current work </vt:lpstr>
      <vt:lpstr>My first job as an doctor</vt:lpstr>
      <vt:lpstr>OBJECTIVES:</vt:lpstr>
      <vt:lpstr>                 </vt:lpstr>
      <vt:lpstr>All DSM 5  Disorders</vt:lpstr>
      <vt:lpstr>All DSM 5  Disorders (cont)</vt:lpstr>
      <vt:lpstr>                 </vt:lpstr>
      <vt:lpstr>PowerPoint Presentation</vt:lpstr>
      <vt:lpstr>This Talk</vt:lpstr>
      <vt:lpstr>Narrowing the focus a bit . ..  </vt:lpstr>
      <vt:lpstr>PowerPoint Presentation</vt:lpstr>
      <vt:lpstr>Mental Illness and MAT: what can you do</vt:lpstr>
      <vt:lpstr>Counseling .. . .</vt:lpstr>
      <vt:lpstr>Counseling .. . .</vt:lpstr>
      <vt:lpstr>Benzodiazepines</vt:lpstr>
      <vt:lpstr>PowerPoint Presentation</vt:lpstr>
      <vt:lpstr>PowerPoint Presentation</vt:lpstr>
      <vt:lpstr>Medications for PTSD: no major adjustments</vt:lpstr>
      <vt:lpstr>N-Acetylcysteine (NAC)</vt:lpstr>
      <vt:lpstr>Gabapentin</vt:lpstr>
      <vt:lpstr>Abuse of Psychiatric Medications</vt:lpstr>
      <vt:lpstr>OBJECTIVES: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DISCLOSURES</dc:title>
  <dc:creator>David Stephens</dc:creator>
  <cp:lastModifiedBy>David Stephens</cp:lastModifiedBy>
  <cp:revision>4</cp:revision>
  <dcterms:modified xsi:type="dcterms:W3CDTF">2018-12-11T05:35:34Z</dcterms:modified>
</cp:coreProperties>
</file>