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 id="2147483756" r:id="rId2"/>
  </p:sldMasterIdLst>
  <p:notesMasterIdLst>
    <p:notesMasterId r:id="rId24"/>
  </p:notesMasterIdLst>
  <p:sldIdLst>
    <p:sldId id="273" r:id="rId3"/>
    <p:sldId id="274" r:id="rId4"/>
    <p:sldId id="275" r:id="rId5"/>
    <p:sldId id="276" r:id="rId6"/>
    <p:sldId id="277" r:id="rId7"/>
    <p:sldId id="256" r:id="rId8"/>
    <p:sldId id="261" r:id="rId9"/>
    <p:sldId id="258" r:id="rId10"/>
    <p:sldId id="265" r:id="rId11"/>
    <p:sldId id="259" r:id="rId12"/>
    <p:sldId id="271" r:id="rId13"/>
    <p:sldId id="270" r:id="rId14"/>
    <p:sldId id="269" r:id="rId15"/>
    <p:sldId id="266" r:id="rId16"/>
    <p:sldId id="267" r:id="rId17"/>
    <p:sldId id="262" r:id="rId18"/>
    <p:sldId id="263" r:id="rId19"/>
    <p:sldId id="260" r:id="rId20"/>
    <p:sldId id="268" r:id="rId21"/>
    <p:sldId id="264" r:id="rId22"/>
    <p:sldId id="272"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70325" autoAdjust="0"/>
  </p:normalViewPr>
  <p:slideViewPr>
    <p:cSldViewPr>
      <p:cViewPr varScale="1">
        <p:scale>
          <a:sx n="102" d="100"/>
          <a:sy n="102" d="100"/>
        </p:scale>
        <p:origin x="210"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BF6F9B-DF22-4CD6-B87A-BF5BA3F63A03}" type="datetimeFigureOut">
              <a:rPr lang="en-US" smtClean="0"/>
              <a:pPr/>
              <a:t>5/31/2018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C3C574-E679-4FB3-9E6A-3ED437ABB50B}" type="slidenum">
              <a:rPr lang="en-US" smtClean="0"/>
              <a:pPr/>
              <a:t>‹#›</a:t>
            </a:fld>
            <a:endParaRPr lang="en-US"/>
          </a:p>
        </p:txBody>
      </p:sp>
    </p:spTree>
    <p:extLst>
      <p:ext uri="{BB962C8B-B14F-4D97-AF65-F5344CB8AC3E}">
        <p14:creationId xmlns:p14="http://schemas.microsoft.com/office/powerpoint/2010/main" val="22795891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04DD0BA4-CF92-4DBD-BD4F-DCB7899F53B0}"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29220513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Prescriber</a:t>
            </a:r>
            <a:r>
              <a:rPr lang="en-US" baseline="0" dirty="0" smtClean="0"/>
              <a:t> must be participating and consulting with Project ECHO or with specialist ( requires </a:t>
            </a:r>
            <a:r>
              <a:rPr lang="en-US" baseline="0" dirty="0" err="1" smtClean="0"/>
              <a:t>consulation</a:t>
            </a:r>
            <a:r>
              <a:rPr lang="en-US" baseline="0" dirty="0" smtClean="0"/>
              <a:t> note or documentation of phone call.)</a:t>
            </a:r>
          </a:p>
          <a:p>
            <a:endParaRPr lang="en-US" dirty="0"/>
          </a:p>
        </p:txBody>
      </p:sp>
      <p:sp>
        <p:nvSpPr>
          <p:cNvPr id="4" name="Slide Number Placeholder 3"/>
          <p:cNvSpPr>
            <a:spLocks noGrp="1"/>
          </p:cNvSpPr>
          <p:nvPr>
            <p:ph type="sldNum" sz="quarter" idx="10"/>
          </p:nvPr>
        </p:nvSpPr>
        <p:spPr/>
        <p:txBody>
          <a:bodyPr/>
          <a:lstStyle/>
          <a:p>
            <a:fld id="{7BC3C574-E679-4FB3-9E6A-3ED437ABB50B}" type="slidenum">
              <a:rPr lang="en-US" smtClean="0"/>
              <a:pPr/>
              <a:t>12</a:t>
            </a:fld>
            <a:endParaRPr lang="en-US"/>
          </a:p>
        </p:txBody>
      </p:sp>
    </p:spTree>
    <p:extLst>
      <p:ext uri="{BB962C8B-B14F-4D97-AF65-F5344CB8AC3E}">
        <p14:creationId xmlns:p14="http://schemas.microsoft.com/office/powerpoint/2010/main" val="10844229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BC3C574-E679-4FB3-9E6A-3ED437ABB50B}" type="slidenum">
              <a:rPr lang="en-US" smtClean="0"/>
              <a:pPr/>
              <a:t>13</a:t>
            </a:fld>
            <a:endParaRPr lang="en-US"/>
          </a:p>
        </p:txBody>
      </p:sp>
    </p:spTree>
    <p:extLst>
      <p:ext uri="{BB962C8B-B14F-4D97-AF65-F5344CB8AC3E}">
        <p14:creationId xmlns:p14="http://schemas.microsoft.com/office/powerpoint/2010/main" val="16354509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When sending these PA’s ensure that the patient </a:t>
            </a:r>
            <a:endParaRPr lang="en-US" dirty="0"/>
          </a:p>
        </p:txBody>
      </p:sp>
      <p:sp>
        <p:nvSpPr>
          <p:cNvPr id="4" name="Slide Number Placeholder 3"/>
          <p:cNvSpPr>
            <a:spLocks noGrp="1"/>
          </p:cNvSpPr>
          <p:nvPr>
            <p:ph type="sldNum" sz="quarter" idx="10"/>
          </p:nvPr>
        </p:nvSpPr>
        <p:spPr/>
        <p:txBody>
          <a:bodyPr/>
          <a:lstStyle/>
          <a:p>
            <a:fld id="{7BC3C574-E679-4FB3-9E6A-3ED437ABB50B}" type="slidenum">
              <a:rPr lang="en-US" smtClean="0"/>
              <a:pPr/>
              <a:t>14</a:t>
            </a:fld>
            <a:endParaRPr lang="en-US"/>
          </a:p>
        </p:txBody>
      </p:sp>
    </p:spTree>
    <p:extLst>
      <p:ext uri="{BB962C8B-B14F-4D97-AF65-F5344CB8AC3E}">
        <p14:creationId xmlns:p14="http://schemas.microsoft.com/office/powerpoint/2010/main" val="28705679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Important</a:t>
            </a:r>
            <a:r>
              <a:rPr lang="en-US" baseline="0" dirty="0" smtClean="0"/>
              <a:t> phone numbers, find these for your area and make them visible to everyone on your team</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7BC3C574-E679-4FB3-9E6A-3ED437ABB50B}" type="slidenum">
              <a:rPr lang="en-US" smtClean="0"/>
              <a:pPr/>
              <a:t>15</a:t>
            </a:fld>
            <a:endParaRPr lang="en-US"/>
          </a:p>
        </p:txBody>
      </p:sp>
    </p:spTree>
    <p:extLst>
      <p:ext uri="{BB962C8B-B14F-4D97-AF65-F5344CB8AC3E}">
        <p14:creationId xmlns:p14="http://schemas.microsoft.com/office/powerpoint/2010/main" val="13218142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BC3C574-E679-4FB3-9E6A-3ED437ABB50B}" type="slidenum">
              <a:rPr lang="en-US" smtClean="0"/>
              <a:pPr/>
              <a:t>16</a:t>
            </a:fld>
            <a:endParaRPr lang="en-US"/>
          </a:p>
        </p:txBody>
      </p:sp>
    </p:spTree>
    <p:extLst>
      <p:ext uri="{BB962C8B-B14F-4D97-AF65-F5344CB8AC3E}">
        <p14:creationId xmlns:p14="http://schemas.microsoft.com/office/powerpoint/2010/main" val="25488921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a:t>
            </a:r>
            <a:r>
              <a:rPr lang="en-US" baseline="0" dirty="0" smtClean="0"/>
              <a:t>s is an example of one of our earlier templates, based off of ECHO screening guidelines and </a:t>
            </a:r>
            <a:r>
              <a:rPr lang="en-US" baseline="0" dirty="0" err="1" smtClean="0"/>
              <a:t>medicaid</a:t>
            </a:r>
            <a:r>
              <a:rPr lang="en-US" baseline="0" dirty="0" smtClean="0"/>
              <a:t> and HMA guidelines. This really helps streamline and add structure to the screening process. It is not uncommon for one of our patients to have a change of insurance during the screening process, which is why I try to screen inclusive of all requirements. This visit can be referenced when preparing a case for ECHO presentation or preparing a Prior Authorization for medication coverage. </a:t>
            </a:r>
          </a:p>
          <a:p>
            <a:endParaRPr lang="en-US" baseline="0" dirty="0" smtClean="0"/>
          </a:p>
          <a:p>
            <a:r>
              <a:rPr lang="en-US" baseline="0" dirty="0" smtClean="0"/>
              <a:t>(Template just guides the visit but is not the entire </a:t>
            </a:r>
            <a:r>
              <a:rPr lang="en-US" baseline="0" dirty="0" err="1" smtClean="0"/>
              <a:t>documenation</a:t>
            </a:r>
            <a:r>
              <a:rPr lang="en-US" baseline="0" dirty="0" smtClean="0"/>
              <a:t>)</a:t>
            </a:r>
          </a:p>
          <a:p>
            <a:r>
              <a:rPr lang="en-US" baseline="0" dirty="0" smtClean="0"/>
              <a:t>(opened on a “demo patient” file) </a:t>
            </a:r>
          </a:p>
          <a:p>
            <a:endParaRPr lang="en-US" dirty="0"/>
          </a:p>
        </p:txBody>
      </p:sp>
      <p:sp>
        <p:nvSpPr>
          <p:cNvPr id="4" name="Slide Number Placeholder 3"/>
          <p:cNvSpPr>
            <a:spLocks noGrp="1"/>
          </p:cNvSpPr>
          <p:nvPr>
            <p:ph type="sldNum" sz="quarter" idx="10"/>
          </p:nvPr>
        </p:nvSpPr>
        <p:spPr/>
        <p:txBody>
          <a:bodyPr/>
          <a:lstStyle/>
          <a:p>
            <a:fld id="{7BC3C574-E679-4FB3-9E6A-3ED437ABB50B}" type="slidenum">
              <a:rPr lang="en-US" smtClean="0"/>
              <a:pPr/>
              <a:t>17</a:t>
            </a:fld>
            <a:endParaRPr lang="en-US"/>
          </a:p>
        </p:txBody>
      </p:sp>
    </p:spTree>
    <p:extLst>
      <p:ext uri="{BB962C8B-B14F-4D97-AF65-F5344CB8AC3E}">
        <p14:creationId xmlns:p14="http://schemas.microsoft.com/office/powerpoint/2010/main" val="33706916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Depending on your clinic</a:t>
            </a:r>
            <a:r>
              <a:rPr lang="en-US" baseline="0" dirty="0" smtClean="0"/>
              <a:t> and pharmacy set up and available support staff it may be easier/necessary to use outside pharmacy. Many specialty pharmacies are very helpful and very motivated to connect the patients to care. </a:t>
            </a:r>
          </a:p>
          <a:p>
            <a:endParaRPr lang="en-US" baseline="0" dirty="0" smtClean="0"/>
          </a:p>
          <a:p>
            <a:r>
              <a:rPr lang="en-US" baseline="0" dirty="0" smtClean="0"/>
              <a:t>The benefit of treating patient’s in house for us, is that with a 340b pharmacy we can be reimbursed for our </a:t>
            </a:r>
            <a:r>
              <a:rPr lang="en-US" baseline="0" dirty="0" err="1" smtClean="0"/>
              <a:t>medicaid</a:t>
            </a:r>
            <a:r>
              <a:rPr lang="en-US" baseline="0" dirty="0" smtClean="0"/>
              <a:t> patients at a profit, so that we can have funding to provide care for the patient’s who do not meet coverage </a:t>
            </a:r>
            <a:endParaRPr lang="en-US" dirty="0"/>
          </a:p>
        </p:txBody>
      </p:sp>
      <p:sp>
        <p:nvSpPr>
          <p:cNvPr id="4" name="Slide Number Placeholder 3"/>
          <p:cNvSpPr>
            <a:spLocks noGrp="1"/>
          </p:cNvSpPr>
          <p:nvPr>
            <p:ph type="sldNum" sz="quarter" idx="10"/>
          </p:nvPr>
        </p:nvSpPr>
        <p:spPr/>
        <p:txBody>
          <a:bodyPr/>
          <a:lstStyle/>
          <a:p>
            <a:fld id="{7BC3C574-E679-4FB3-9E6A-3ED437ABB50B}" type="slidenum">
              <a:rPr lang="en-US" smtClean="0"/>
              <a:pPr/>
              <a:t>18</a:t>
            </a:fld>
            <a:endParaRPr lang="en-US"/>
          </a:p>
        </p:txBody>
      </p:sp>
    </p:spTree>
    <p:extLst>
      <p:ext uri="{BB962C8B-B14F-4D97-AF65-F5344CB8AC3E}">
        <p14:creationId xmlns:p14="http://schemas.microsoft.com/office/powerpoint/2010/main" val="2879925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OUR experience. In</a:t>
            </a:r>
            <a:r>
              <a:rPr lang="en-US" baseline="0" dirty="0" smtClean="0"/>
              <a:t> Washington state. </a:t>
            </a:r>
            <a:endParaRPr lang="en-US" dirty="0"/>
          </a:p>
        </p:txBody>
      </p:sp>
      <p:sp>
        <p:nvSpPr>
          <p:cNvPr id="4" name="Slide Number Placeholder 3"/>
          <p:cNvSpPr>
            <a:spLocks noGrp="1"/>
          </p:cNvSpPr>
          <p:nvPr>
            <p:ph type="sldNum" sz="quarter" idx="10"/>
          </p:nvPr>
        </p:nvSpPr>
        <p:spPr/>
        <p:txBody>
          <a:bodyPr/>
          <a:lstStyle/>
          <a:p>
            <a:fld id="{7BC3C574-E679-4FB3-9E6A-3ED437ABB50B}" type="slidenum">
              <a:rPr lang="en-US" smtClean="0"/>
              <a:pPr/>
              <a:t>19</a:t>
            </a:fld>
            <a:endParaRPr lang="en-US"/>
          </a:p>
        </p:txBody>
      </p:sp>
    </p:spTree>
    <p:extLst>
      <p:ext uri="{BB962C8B-B14F-4D97-AF65-F5344CB8AC3E}">
        <p14:creationId xmlns:p14="http://schemas.microsoft.com/office/powerpoint/2010/main" val="37336267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Frequency</a:t>
            </a:r>
            <a:r>
              <a:rPr lang="en-US" baseline="0" dirty="0" smtClean="0"/>
              <a:t> of RF’s and visit schedule. </a:t>
            </a:r>
          </a:p>
          <a:p>
            <a:r>
              <a:rPr lang="en-US" baseline="0" dirty="0" smtClean="0"/>
              <a:t>Previous commitments? Drug Court, OTP, court ordered counseling? Collate with those schedules!!!</a:t>
            </a:r>
          </a:p>
          <a:p>
            <a:r>
              <a:rPr lang="en-US" baseline="0" dirty="0" smtClean="0"/>
              <a:t>Get EVERYONE’s number. And potential address changes and addresses of closest relatives. </a:t>
            </a:r>
          </a:p>
          <a:p>
            <a:r>
              <a:rPr lang="en-US" baseline="0" dirty="0" smtClean="0"/>
              <a:t>Get friendly with Local Jails and DOC’s in your area. Open communication with Health Departments in your state. Become very </a:t>
            </a:r>
            <a:r>
              <a:rPr lang="en-US" baseline="0" dirty="0" err="1" smtClean="0"/>
              <a:t>aquainted</a:t>
            </a:r>
            <a:r>
              <a:rPr lang="en-US" baseline="0" dirty="0" smtClean="0"/>
              <a:t> with your patient’s network of contacts. </a:t>
            </a:r>
          </a:p>
          <a:p>
            <a:endParaRPr lang="en-US" baseline="0" dirty="0" smtClean="0"/>
          </a:p>
          <a:p>
            <a:r>
              <a:rPr lang="en-US" baseline="0" dirty="0" smtClean="0"/>
              <a:t>Keep consistent contact people when possible. I have found that with patients that I triage and that see the same provider the level or report is built up and they are more likely to be forthcoming about life changes and usage habits then those patients who see a wider variety of staff.  </a:t>
            </a:r>
            <a:endParaRPr lang="en-US" dirty="0"/>
          </a:p>
        </p:txBody>
      </p:sp>
      <p:sp>
        <p:nvSpPr>
          <p:cNvPr id="4" name="Slide Number Placeholder 3"/>
          <p:cNvSpPr>
            <a:spLocks noGrp="1"/>
          </p:cNvSpPr>
          <p:nvPr>
            <p:ph type="sldNum" sz="quarter" idx="10"/>
          </p:nvPr>
        </p:nvSpPr>
        <p:spPr/>
        <p:txBody>
          <a:bodyPr/>
          <a:lstStyle/>
          <a:p>
            <a:fld id="{7BC3C574-E679-4FB3-9E6A-3ED437ABB50B}" type="slidenum">
              <a:rPr lang="en-US" smtClean="0"/>
              <a:pPr/>
              <a:t>20</a:t>
            </a:fld>
            <a:endParaRPr lang="en-US"/>
          </a:p>
        </p:txBody>
      </p:sp>
    </p:spTree>
    <p:extLst>
      <p:ext uri="{BB962C8B-B14F-4D97-AF65-F5344CB8AC3E}">
        <p14:creationId xmlns:p14="http://schemas.microsoft.com/office/powerpoint/2010/main" val="26258707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Resources:</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7BC3C574-E679-4FB3-9E6A-3ED437ABB50B}" type="slidenum">
              <a:rPr lang="en-US" smtClean="0"/>
              <a:pPr/>
              <a:t>21</a:t>
            </a:fld>
            <a:endParaRPr lang="en-US"/>
          </a:p>
        </p:txBody>
      </p:sp>
    </p:spTree>
    <p:extLst>
      <p:ext uri="{BB962C8B-B14F-4D97-AF65-F5344CB8AC3E}">
        <p14:creationId xmlns:p14="http://schemas.microsoft.com/office/powerpoint/2010/main" val="23477568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DD0BA4-CF92-4DBD-BD4F-DCB7899F53B0}"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3808059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4DD0BA4-CF92-4DBD-BD4F-DCB7899F53B0}"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12437776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4DD0BA4-CF92-4DBD-BD4F-DCB7899F53B0}"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29639698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BC3C574-E679-4FB3-9E6A-3ED437ABB50B}" type="slidenum">
              <a:rPr lang="en-US" smtClean="0"/>
              <a:pPr/>
              <a:t>6</a:t>
            </a:fld>
            <a:endParaRPr lang="en-US"/>
          </a:p>
        </p:txBody>
      </p:sp>
    </p:spTree>
    <p:extLst>
      <p:ext uri="{BB962C8B-B14F-4D97-AF65-F5344CB8AC3E}">
        <p14:creationId xmlns:p14="http://schemas.microsoft.com/office/powerpoint/2010/main" val="5421469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Identify Database</a:t>
            </a:r>
          </a:p>
          <a:p>
            <a:endParaRPr lang="en-US" baseline="0" dirty="0" smtClean="0"/>
          </a:p>
          <a:p>
            <a:r>
              <a:rPr lang="en-US" dirty="0" smtClean="0"/>
              <a:t>Review</a:t>
            </a:r>
            <a:r>
              <a:rPr lang="en-US" baseline="0" dirty="0" smtClean="0"/>
              <a:t> what ICD 10 codes are used for POV for HCV patients (current and historic) </a:t>
            </a:r>
          </a:p>
          <a:p>
            <a:endParaRPr lang="en-US" baseline="0" dirty="0" smtClean="0"/>
          </a:p>
          <a:p>
            <a:endParaRPr lang="en-US" dirty="0" smtClean="0"/>
          </a:p>
        </p:txBody>
      </p:sp>
      <p:sp>
        <p:nvSpPr>
          <p:cNvPr id="4" name="Slide Number Placeholder 3"/>
          <p:cNvSpPr>
            <a:spLocks noGrp="1"/>
          </p:cNvSpPr>
          <p:nvPr>
            <p:ph type="sldNum" sz="quarter" idx="10"/>
          </p:nvPr>
        </p:nvSpPr>
        <p:spPr/>
        <p:txBody>
          <a:bodyPr/>
          <a:lstStyle/>
          <a:p>
            <a:fld id="{7BC3C574-E679-4FB3-9E6A-3ED437ABB50B}" type="slidenum">
              <a:rPr lang="en-US" smtClean="0"/>
              <a:pPr/>
              <a:t>7</a:t>
            </a:fld>
            <a:endParaRPr lang="en-US"/>
          </a:p>
        </p:txBody>
      </p:sp>
    </p:spTree>
    <p:extLst>
      <p:ext uri="{BB962C8B-B14F-4D97-AF65-F5344CB8AC3E}">
        <p14:creationId xmlns:p14="http://schemas.microsoft.com/office/powerpoint/2010/main" val="2575807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Within</a:t>
            </a:r>
            <a:r>
              <a:rPr lang="en-US" baseline="0" dirty="0" smtClean="0"/>
              <a:t> our HCV database and Care Cascade we also have identified each patient’s insurance and current status. Updating this information has increased priority as several times during the prior authorization process a patient’s insurance has “termed” and therefore caused an unnecessary denial of medication. This is not a permanent issue, but does make the process more time consuming as many more phone calls are then required and at time a new PA submission. </a:t>
            </a:r>
          </a:p>
          <a:p>
            <a:endParaRPr lang="en-US" baseline="0" dirty="0" smtClean="0"/>
          </a:p>
          <a:p>
            <a:r>
              <a:rPr lang="en-US" sz="1200" dirty="0" smtClean="0"/>
              <a:t>Chart Audit Database for Insurance Coverage</a:t>
            </a:r>
          </a:p>
          <a:p>
            <a:r>
              <a:rPr lang="en-US" sz="1200" dirty="0" smtClean="0"/>
              <a:t>~90% of our 366 HCV Database have Medicaid</a:t>
            </a:r>
          </a:p>
          <a:p>
            <a:endParaRPr lang="en-US" dirty="0"/>
          </a:p>
        </p:txBody>
      </p:sp>
      <p:sp>
        <p:nvSpPr>
          <p:cNvPr id="4" name="Slide Number Placeholder 3"/>
          <p:cNvSpPr>
            <a:spLocks noGrp="1"/>
          </p:cNvSpPr>
          <p:nvPr>
            <p:ph type="sldNum" sz="quarter" idx="10"/>
          </p:nvPr>
        </p:nvSpPr>
        <p:spPr/>
        <p:txBody>
          <a:bodyPr/>
          <a:lstStyle/>
          <a:p>
            <a:fld id="{7BC3C574-E679-4FB3-9E6A-3ED437ABB50B}" type="slidenum">
              <a:rPr lang="en-US" smtClean="0"/>
              <a:pPr/>
              <a:t>8</a:t>
            </a:fld>
            <a:endParaRPr lang="en-US"/>
          </a:p>
        </p:txBody>
      </p:sp>
    </p:spTree>
    <p:extLst>
      <p:ext uri="{BB962C8B-B14F-4D97-AF65-F5344CB8AC3E}">
        <p14:creationId xmlns:p14="http://schemas.microsoft.com/office/powerpoint/2010/main" val="39580176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This takes a TEAM</a:t>
            </a:r>
            <a:r>
              <a:rPr lang="en-US" baseline="0" dirty="0" smtClean="0"/>
              <a:t> APPROACH. Tribal Assisters, Pharmacists, Lab, Receptionist, MDs and Nursing staff, are all a HUGE part of our ability to get patient’s treatment to them successfully and in a timely manner.</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Another</a:t>
            </a:r>
            <a:r>
              <a:rPr lang="en-US" baseline="0" dirty="0" smtClean="0"/>
              <a:t> reason for this insurance screening is an effort to minimize return visits for the patient. Each insurance company has slightly different requirements for their prior authorization, including different lab values and screening points.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7BC3C574-E679-4FB3-9E6A-3ED437ABB50B}" type="slidenum">
              <a:rPr lang="en-US" smtClean="0"/>
              <a:pPr/>
              <a:t>9</a:t>
            </a:fld>
            <a:endParaRPr lang="en-US"/>
          </a:p>
        </p:txBody>
      </p:sp>
    </p:spTree>
    <p:extLst>
      <p:ext uri="{BB962C8B-B14F-4D97-AF65-F5344CB8AC3E}">
        <p14:creationId xmlns:p14="http://schemas.microsoft.com/office/powerpoint/2010/main" val="36196557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Some differences to note from different insurance companies. </a:t>
            </a:r>
          </a:p>
          <a:p>
            <a:endParaRPr lang="en-US" baseline="0" dirty="0" smtClean="0"/>
          </a:p>
          <a:p>
            <a:r>
              <a:rPr lang="en-US" baseline="0" dirty="0" smtClean="0"/>
              <a:t>If using </a:t>
            </a:r>
            <a:r>
              <a:rPr lang="en-US" baseline="0" dirty="0" err="1" smtClean="0"/>
              <a:t>fibrosure</a:t>
            </a:r>
            <a:r>
              <a:rPr lang="en-US" baseline="0" dirty="0" smtClean="0"/>
              <a:t> for fibrosis stating, ensure not </a:t>
            </a:r>
            <a:r>
              <a:rPr lang="en-US" baseline="0" dirty="0" err="1" smtClean="0"/>
              <a:t>fibrometer</a:t>
            </a:r>
            <a:r>
              <a:rPr lang="en-US" baseline="0" dirty="0" smtClean="0"/>
              <a:t> (</a:t>
            </a:r>
            <a:r>
              <a:rPr lang="en-US" baseline="0" dirty="0" err="1" smtClean="0"/>
              <a:t>washington</a:t>
            </a:r>
            <a:r>
              <a:rPr lang="en-US" baseline="0" dirty="0" smtClean="0"/>
              <a:t> state specific)</a:t>
            </a:r>
          </a:p>
          <a:p>
            <a:r>
              <a:rPr lang="en-US" baseline="0" dirty="0" smtClean="0"/>
              <a:t>Medicaid aligns closely to the ECHO form, with the exception of requiring an INR within the last 6 months and </a:t>
            </a:r>
          </a:p>
          <a:p>
            <a:endParaRPr lang="en-US" baseline="0" dirty="0" smtClean="0"/>
          </a:p>
          <a:p>
            <a:r>
              <a:rPr lang="en-US" baseline="0" dirty="0" smtClean="0"/>
              <a:t>Often times this will be sent back with </a:t>
            </a:r>
            <a:r>
              <a:rPr lang="en-US" baseline="0" dirty="0" err="1" smtClean="0"/>
              <a:t>addional</a:t>
            </a:r>
            <a:r>
              <a:rPr lang="en-US" baseline="0" dirty="0" smtClean="0"/>
              <a:t> questions, and 7 days to respond before denial. Don’t give up, respond anyway and reopen the case and you can still receive your approval. </a:t>
            </a:r>
          </a:p>
          <a:p>
            <a:endParaRPr lang="en-US" baseline="0" dirty="0" smtClean="0"/>
          </a:p>
          <a:p>
            <a:r>
              <a:rPr lang="en-US" baseline="0" dirty="0" smtClean="0"/>
              <a:t>When filling out this prior auth we have the MD order the medication which signals the pharmacy to fill out the 13-835 which is the cover sheet to the 13-830A. </a:t>
            </a:r>
          </a:p>
          <a:p>
            <a:endParaRPr lang="en-US" baseline="0" dirty="0" smtClean="0"/>
          </a:p>
          <a:p>
            <a:r>
              <a:rPr lang="en-US" baseline="0" dirty="0" smtClean="0"/>
              <a:t>LEARN THE GUIDELINES (Medicaid can change with out notice ((</a:t>
            </a:r>
            <a:r>
              <a:rPr lang="en-US" baseline="0" dirty="0" err="1" smtClean="0"/>
              <a:t>ie</a:t>
            </a:r>
            <a:r>
              <a:rPr lang="en-US" baseline="0" dirty="0" smtClean="0"/>
              <a:t> </a:t>
            </a:r>
            <a:r>
              <a:rPr lang="en-US" baseline="0" dirty="0" err="1" smtClean="0"/>
              <a:t>mavyret</a:t>
            </a:r>
            <a:r>
              <a:rPr lang="en-US" baseline="0" dirty="0" smtClean="0"/>
              <a:t> </a:t>
            </a:r>
            <a:r>
              <a:rPr lang="en-US" baseline="0" dirty="0" err="1" smtClean="0"/>
              <a:t>preferencevs</a:t>
            </a:r>
            <a:r>
              <a:rPr lang="en-US" baseline="0" dirty="0" smtClean="0"/>
              <a:t> </a:t>
            </a:r>
            <a:r>
              <a:rPr lang="en-US" baseline="0" dirty="0" err="1" smtClean="0"/>
              <a:t>harvoni</a:t>
            </a:r>
            <a:r>
              <a:rPr lang="en-US" baseline="0" dirty="0" smtClean="0"/>
              <a:t>)) and can be inconsistent with approvals, but having full knowledge of policy gives solid backing to prior auth requests.)</a:t>
            </a:r>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7BC3C574-E679-4FB3-9E6A-3ED437ABB50B}" type="slidenum">
              <a:rPr lang="en-US" smtClean="0"/>
              <a:pPr/>
              <a:t>10</a:t>
            </a:fld>
            <a:endParaRPr lang="en-US"/>
          </a:p>
        </p:txBody>
      </p:sp>
    </p:spTree>
    <p:extLst>
      <p:ext uri="{BB962C8B-B14F-4D97-AF65-F5344CB8AC3E}">
        <p14:creationId xmlns:p14="http://schemas.microsoft.com/office/powerpoint/2010/main" val="38102459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8E8E3A4D-F8C2-42AB-955A-0D58FB465EEE}" type="datetimeFigureOut">
              <a:rPr lang="en-US" smtClean="0"/>
              <a:pPr/>
              <a:t>5/31/2018</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2874F265-629E-4EC6-9B9C-AC7CB20DA73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E8E3A4D-F8C2-42AB-955A-0D58FB465EEE}" type="datetimeFigureOut">
              <a:rPr lang="en-US" smtClean="0"/>
              <a:pPr/>
              <a:t>5/31/2018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874F265-629E-4EC6-9B9C-AC7CB20DA73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E8E3A4D-F8C2-42AB-955A-0D58FB465EEE}" type="datetimeFigureOut">
              <a:rPr lang="en-US" smtClean="0"/>
              <a:pPr/>
              <a:t>5/31/2018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874F265-629E-4EC6-9B9C-AC7CB20DA736}"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383A4B6-72BC-40DC-A8FD-53ED2695DFD8}" type="datetimeFigureOut">
              <a:rPr lang="en-US" smtClean="0">
                <a:solidFill>
                  <a:prstClr val="black">
                    <a:tint val="75000"/>
                  </a:prstClr>
                </a:solidFill>
              </a:rPr>
              <a:pPr/>
              <a:t>5/31/2018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AE5CD6E-C818-4D67-9812-1140E955638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809367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83A4B6-72BC-40DC-A8FD-53ED2695DFD8}" type="datetimeFigureOut">
              <a:rPr lang="en-US" smtClean="0">
                <a:solidFill>
                  <a:prstClr val="black">
                    <a:tint val="75000"/>
                  </a:prstClr>
                </a:solidFill>
              </a:rPr>
              <a:pPr/>
              <a:t>5/31/2018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AE5CD6E-C818-4D67-9812-1140E955638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037341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83A4B6-72BC-40DC-A8FD-53ED2695DFD8}" type="datetimeFigureOut">
              <a:rPr lang="en-US" smtClean="0">
                <a:solidFill>
                  <a:prstClr val="black">
                    <a:tint val="75000"/>
                  </a:prstClr>
                </a:solidFill>
              </a:rPr>
              <a:pPr/>
              <a:t>5/31/2018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AE5CD6E-C818-4D67-9812-1140E955638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67093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383A4B6-72BC-40DC-A8FD-53ED2695DFD8}" type="datetimeFigureOut">
              <a:rPr lang="en-US" smtClean="0">
                <a:solidFill>
                  <a:prstClr val="black">
                    <a:tint val="75000"/>
                  </a:prstClr>
                </a:solidFill>
              </a:rPr>
              <a:pPr/>
              <a:t>5/31/2018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AE5CD6E-C818-4D67-9812-1140E955638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216648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383A4B6-72BC-40DC-A8FD-53ED2695DFD8}" type="datetimeFigureOut">
              <a:rPr lang="en-US" smtClean="0">
                <a:solidFill>
                  <a:prstClr val="black">
                    <a:tint val="75000"/>
                  </a:prstClr>
                </a:solidFill>
              </a:rPr>
              <a:pPr/>
              <a:t>5/31/2018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1AE5CD6E-C818-4D67-9812-1140E955638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462416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383A4B6-72BC-40DC-A8FD-53ED2695DFD8}" type="datetimeFigureOut">
              <a:rPr lang="en-US" smtClean="0">
                <a:solidFill>
                  <a:prstClr val="black">
                    <a:tint val="75000"/>
                  </a:prstClr>
                </a:solidFill>
              </a:rPr>
              <a:pPr/>
              <a:t>5/31/2018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1AE5CD6E-C818-4D67-9812-1140E955638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002004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83A4B6-72BC-40DC-A8FD-53ED2695DFD8}" type="datetimeFigureOut">
              <a:rPr lang="en-US" smtClean="0">
                <a:solidFill>
                  <a:prstClr val="black">
                    <a:tint val="75000"/>
                  </a:prstClr>
                </a:solidFill>
              </a:rPr>
              <a:pPr/>
              <a:t>5/31/2018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1AE5CD6E-C818-4D67-9812-1140E955638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331519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5383A4B6-72BC-40DC-A8FD-53ED2695DFD8}" type="datetimeFigureOut">
              <a:rPr lang="en-US" smtClean="0">
                <a:solidFill>
                  <a:prstClr val="black">
                    <a:tint val="75000"/>
                  </a:prstClr>
                </a:solidFill>
              </a:rPr>
              <a:pPr/>
              <a:t>5/31/2018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AE5CD6E-C818-4D67-9812-1140E955638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386736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E8E3A4D-F8C2-42AB-955A-0D58FB465EEE}" type="datetimeFigureOut">
              <a:rPr lang="en-US" smtClean="0"/>
              <a:pPr/>
              <a:t>5/31/2018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874F265-629E-4EC6-9B9C-AC7CB20DA736}"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5383A4B6-72BC-40DC-A8FD-53ED2695DFD8}" type="datetimeFigureOut">
              <a:rPr lang="en-US" smtClean="0">
                <a:solidFill>
                  <a:prstClr val="black">
                    <a:tint val="75000"/>
                  </a:prstClr>
                </a:solidFill>
              </a:rPr>
              <a:pPr/>
              <a:t>5/31/2018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AE5CD6E-C818-4D67-9812-1140E955638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94092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83A4B6-72BC-40DC-A8FD-53ED2695DFD8}" type="datetimeFigureOut">
              <a:rPr lang="en-US" smtClean="0">
                <a:solidFill>
                  <a:prstClr val="black">
                    <a:tint val="75000"/>
                  </a:prstClr>
                </a:solidFill>
              </a:rPr>
              <a:pPr/>
              <a:t>5/31/2018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AE5CD6E-C818-4D67-9812-1140E955638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15890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83A4B6-72BC-40DC-A8FD-53ED2695DFD8}" type="datetimeFigureOut">
              <a:rPr lang="en-US" smtClean="0">
                <a:solidFill>
                  <a:prstClr val="black">
                    <a:tint val="75000"/>
                  </a:prstClr>
                </a:solidFill>
              </a:rPr>
              <a:pPr/>
              <a:t>5/31/2018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AE5CD6E-C818-4D67-9812-1140E955638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3663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E8E3A4D-F8C2-42AB-955A-0D58FB465EEE}" type="datetimeFigureOut">
              <a:rPr lang="en-US" smtClean="0"/>
              <a:pPr/>
              <a:t>5/31/2018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874F265-629E-4EC6-9B9C-AC7CB20DA736}"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E8E3A4D-F8C2-42AB-955A-0D58FB465EEE}" type="datetimeFigureOut">
              <a:rPr lang="en-US" smtClean="0"/>
              <a:pPr/>
              <a:t>5/31/2018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874F265-629E-4EC6-9B9C-AC7CB20DA736}"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E8E3A4D-F8C2-42AB-955A-0D58FB465EEE}" type="datetimeFigureOut">
              <a:rPr lang="en-US" smtClean="0"/>
              <a:pPr/>
              <a:t>5/31/2018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2874F265-629E-4EC6-9B9C-AC7CB20DA73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8E8E3A4D-F8C2-42AB-955A-0D58FB465EEE}" type="datetimeFigureOut">
              <a:rPr lang="en-US" smtClean="0"/>
              <a:pPr/>
              <a:t>5/31/2018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2874F265-629E-4EC6-9B9C-AC7CB20DA736}"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E8E3A4D-F8C2-42AB-955A-0D58FB465EEE}" type="datetimeFigureOut">
              <a:rPr lang="en-US" smtClean="0"/>
              <a:pPr/>
              <a:t>5/31/2018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2874F265-629E-4EC6-9B9C-AC7CB20DA73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8E8E3A4D-F8C2-42AB-955A-0D58FB465EEE}" type="datetimeFigureOut">
              <a:rPr lang="en-US" smtClean="0"/>
              <a:pPr/>
              <a:t>5/31/2018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874F265-629E-4EC6-9B9C-AC7CB20DA73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8E8E3A4D-F8C2-42AB-955A-0D58FB465EEE}" type="datetimeFigureOut">
              <a:rPr lang="en-US" smtClean="0"/>
              <a:pPr/>
              <a:t>5/31/2018</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2874F265-629E-4EC6-9B9C-AC7CB20DA736}"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E8E3A4D-F8C2-42AB-955A-0D58FB465EEE}" type="datetimeFigureOut">
              <a:rPr lang="en-US" smtClean="0"/>
              <a:pPr/>
              <a:t>5/31/2018</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874F265-629E-4EC6-9B9C-AC7CB20DA73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5383A4B6-72BC-40DC-A8FD-53ED2695DFD8}" type="datetimeFigureOut">
              <a:rPr lang="en-US" smtClean="0">
                <a:solidFill>
                  <a:prstClr val="black">
                    <a:tint val="75000"/>
                  </a:prstClr>
                </a:solidFill>
              </a:rPr>
              <a:pPr/>
              <a:t>5/31/2018</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AE5CD6E-C818-4D67-9812-1140E955638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58651405"/>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hca.wa.gov/assets/billers-and-providers/13-835.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www.hca.wa.gov/assets/billers-and-providers/13-830A.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www.aetna.com/pharmacy-insurance/healthcare-professional/documents/HepC-MedicationPrecertificationRequest.pdf" TargetMode="External"/><Relationship Id="rId2" Type="http://schemas.openxmlformats.org/officeDocument/2006/relationships/notesSlide" Target="../notesSlides/notesSlide12.xml"/><Relationship Id="rId1" Type="http://schemas.openxmlformats.org/officeDocument/2006/relationships/slideLayout" Target="../slideLayouts/slideLayout5.xml"/><Relationship Id="rId4" Type="http://schemas.openxmlformats.org/officeDocument/2006/relationships/hyperlink" Target="https://www.cigna.com/assets/docs/pharmacy/Pharmacy_hepatitis_c.pdf"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5.xml"/><Relationship Id="rId1" Type="http://schemas.openxmlformats.org/officeDocument/2006/relationships/slideLayout" Target="../slideLayouts/slideLayout6.xml"/><Relationship Id="rId4" Type="http://schemas.openxmlformats.org/officeDocument/2006/relationships/image" Target="../media/image15.png"/></Relationships>
</file>

<file path=ppt/slides/_rels/slide18.xml.rels><?xml version="1.0" encoding="UTF-8" standalone="yes"?>
<Relationships xmlns="http://schemas.openxmlformats.org/package/2006/relationships"><Relationship Id="rId3" Type="http://schemas.openxmlformats.org/officeDocument/2006/relationships/hyperlink" Target="http://www.mysupportpath.com/"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mailto:mdaugherty@cardeaservices.org" TargetMode="Externa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hyperlink" Target="https://www.google.com/url?url=https://www.healthcareinsurancenews.com/aetna-1-billion-bond-public-offering/&amp;rct=j&amp;frm=1&amp;q=&amp;esrc=s&amp;sa=U&amp;ved=0ahUKEwie38m827TWAhXDwFQKHV8bCOwQwW4IGjAC&amp;usg=AFQjCNFJzWqmE5gSmG-4IYGsLfwGWbwPfQ" TargetMode="External"/><Relationship Id="rId7" Type="http://schemas.openxmlformats.org/officeDocument/2006/relationships/hyperlink" Target="https://www.google.com/url?url=https://www.saversmarketing.com/carrier/cigna-0&amp;rct=j&amp;frm=1&amp;q=&amp;esrc=s&amp;sa=U&amp;ved=0ahUKEwiel-z727TWAhXJxVQKHbxKAxEQwW4IGjAC&amp;usg=AFQjCNF3U0NuYdcUMp0q3lpeFtlyR6Vi6g" TargetMode="External"/><Relationship Id="rId12"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6.jpeg"/><Relationship Id="rId11" Type="http://schemas.openxmlformats.org/officeDocument/2006/relationships/hyperlink" Target="https://www.google.com/url?url=https://share.kaiserpermanente.org/&amp;rct=j&amp;frm=1&amp;q=&amp;esrc=s&amp;sa=U&amp;ved=0ahUKEwikt4Od3LTWAhWns1QKHRMIBWIQwW4IFjAA&amp;usg=AFQjCNHqjF9dKAtG1Oi0XI9AuAn0pPEOLw" TargetMode="External"/><Relationship Id="rId5" Type="http://schemas.openxmlformats.org/officeDocument/2006/relationships/hyperlink" Target="http://www.google.com/url?url=http://www.kotatv.com/content/news/Daugaard-Cuts-to-Medicaid-could-reduce-federal-deficit-430214663.html&amp;rct=j&amp;frm=1&amp;q=&amp;esrc=s&amp;sa=U&amp;ved=0ahUKEwi-uufL27TWAhVF6Z8KHdJqBLwQwW4IGDAB&amp;usg=AFQjCNFTWiObl-olyixuW3GSdUZs5xLuPw" TargetMode="External"/><Relationship Id="rId10" Type="http://schemas.openxmlformats.org/officeDocument/2006/relationships/image" Target="../media/image8.jpeg"/><Relationship Id="rId4" Type="http://schemas.openxmlformats.org/officeDocument/2006/relationships/image" Target="../media/image5.png"/><Relationship Id="rId9" Type="http://schemas.openxmlformats.org/officeDocument/2006/relationships/hyperlink" Target="https://www.google.com/url?url=https://encoretelemedicine.net/telehealth-medicaid-and-medicare-reimbursement/medicare-logo/&amp;rct=j&amp;frm=1&amp;q=&amp;esrc=s&amp;sa=U&amp;ved=0ahUKEwjT4YaP3LTWAhWpxFQKHciZAy4QwW4IFjAA&amp;usg=AFQjCNGcBQmMypICqv-WjvjSQ3x8FukrpA" TargetMode="External"/></Relationships>
</file>

<file path=ppt/slides/_rels/slide9.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hyperlink" Target="https://www.google.com/url?url=https://www.spineuniverse.com/treatments/medication/questions-ask-your-pharmacist-or-doctor-about-medications&amp;rct=j&amp;frm=1&amp;q=&amp;esrc=s&amp;sa=U&amp;ved=0ahUKEwirk8vc9rTWAhUELmMKHcV4BiYQwW4IJjAI&amp;usg=AFQjCNFk0J5RF4rNEwEsYkopQLYAQwEgPw" TargetMode="External"/><Relationship Id="rId7" Type="http://schemas.openxmlformats.org/officeDocument/2006/relationships/hyperlink" Target="http://www.google.com/url?url=http://www.fbamaster.com/how-do-you-get-approved-to-sell-on-merch-by-amazon/&amp;rct=j&amp;frm=1&amp;q=&amp;esrc=s&amp;sa=U&amp;ved=0ahUKEwjL9oL097TWAhUR9GMKHfayACcQwW4IIjAG&amp;usg=AFQjCNEnLcBX-YWu2a1Bbw-mSR_UnBIrRQ"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image" Target="../media/image11.jpeg"/><Relationship Id="rId5" Type="http://schemas.openxmlformats.org/officeDocument/2006/relationships/hyperlink" Target="http://www.google.com/url?url=http://www.wileyspharmacy.com/custom-medications.asp&amp;rct=j&amp;frm=1&amp;q=&amp;esrc=s&amp;sa=U&amp;ved=0ahUKEwirk8vc9rTWAhUELmMKHcV4BiYQwW4IOjAS&amp;usg=AFQjCNH6DPLFu-9fBIWc8u8PdbQ3oRB2-w" TargetMode="External"/><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43050" y="381000"/>
            <a:ext cx="5829300" cy="1194272"/>
          </a:xfrm>
        </p:spPr>
        <p:txBody>
          <a:bodyPr>
            <a:noAutofit/>
          </a:bodyPr>
          <a:lstStyle/>
          <a:p>
            <a:r>
              <a:rPr lang="en-US" sz="3000" dirty="0"/>
              <a:t>DISCLOSURES</a:t>
            </a:r>
          </a:p>
        </p:txBody>
      </p:sp>
      <p:sp>
        <p:nvSpPr>
          <p:cNvPr id="3" name="Subtitle 2"/>
          <p:cNvSpPr>
            <a:spLocks noGrp="1"/>
          </p:cNvSpPr>
          <p:nvPr>
            <p:ph type="subTitle" idx="1"/>
          </p:nvPr>
        </p:nvSpPr>
        <p:spPr>
          <a:xfrm>
            <a:off x="419100" y="1447800"/>
            <a:ext cx="7867650" cy="3810000"/>
          </a:xfrm>
        </p:spPr>
        <p:txBody>
          <a:bodyPr vert="horz" lIns="68580" tIns="34290" rIns="68580" bIns="34290" rtlCol="0" anchor="t">
            <a:normAutofit/>
          </a:bodyPr>
          <a:lstStyle/>
          <a:p>
            <a:r>
              <a:rPr lang="en-US" b="1" dirty="0">
                <a:solidFill>
                  <a:schemeClr val="tx1"/>
                </a:solidFill>
              </a:rPr>
              <a:t>This activity is </a:t>
            </a:r>
            <a:r>
              <a:rPr lang="en-US" b="1" dirty="0" smtClean="0">
                <a:solidFill>
                  <a:schemeClr val="tx1"/>
                </a:solidFill>
              </a:rPr>
              <a:t>jointly</a:t>
            </a:r>
            <a:r>
              <a:rPr lang="en-US" b="1" dirty="0">
                <a:solidFill>
                  <a:schemeClr val="tx1"/>
                </a:solidFill>
              </a:rPr>
              <a:t> </a:t>
            </a:r>
            <a:r>
              <a:rPr lang="en-US" b="1" dirty="0" smtClean="0">
                <a:solidFill>
                  <a:schemeClr val="tx1"/>
                </a:solidFill>
              </a:rPr>
              <a:t>provided </a:t>
            </a:r>
            <a:r>
              <a:rPr lang="en-US" b="1" dirty="0">
                <a:solidFill>
                  <a:schemeClr val="tx1"/>
                </a:solidFill>
              </a:rPr>
              <a:t>by Northwest Portland Area Indian Health Board and Cardea</a:t>
            </a:r>
          </a:p>
          <a:p>
            <a:pPr lvl="0" algn="l"/>
            <a:endParaRPr lang="en-US" sz="900" dirty="0">
              <a:solidFill>
                <a:prstClr val="black"/>
              </a:solidFill>
            </a:endParaRPr>
          </a:p>
          <a:p>
            <a:pPr lvl="0" algn="l"/>
            <a:r>
              <a:rPr lang="en-US" sz="1050" dirty="0">
                <a:solidFill>
                  <a:prstClr val="black"/>
                </a:solidFill>
              </a:rPr>
              <a:t>Cardea </a:t>
            </a:r>
            <a:r>
              <a:rPr lang="en-US" sz="1050" dirty="0">
                <a:solidFill>
                  <a:prstClr val="black"/>
                </a:solidFill>
              </a:rPr>
              <a:t>Services is approved as a provider of continuing nursing education by Montana Nurses Association, an accredited approver with distinction by the American Nurses Credentialing Center’s Commission on </a:t>
            </a:r>
            <a:r>
              <a:rPr lang="en-US" sz="1050" dirty="0">
                <a:solidFill>
                  <a:prstClr val="black"/>
                </a:solidFill>
              </a:rPr>
              <a:t>Accreditation.</a:t>
            </a:r>
          </a:p>
          <a:p>
            <a:pPr lvl="0" algn="l"/>
            <a:endParaRPr lang="en-US" sz="1050" dirty="0">
              <a:solidFill>
                <a:prstClr val="black"/>
              </a:solidFill>
            </a:endParaRPr>
          </a:p>
          <a:p>
            <a:pPr lvl="0" algn="l"/>
            <a:endParaRPr lang="en-US" sz="1050" dirty="0">
              <a:solidFill>
                <a:prstClr val="black"/>
              </a:solidFill>
            </a:endParaRPr>
          </a:p>
          <a:p>
            <a:pPr lvl="0" algn="l"/>
            <a:r>
              <a:rPr lang="en-US" sz="1050" dirty="0">
                <a:solidFill>
                  <a:prstClr val="black"/>
                </a:solidFill>
              </a:rPr>
              <a:t>This </a:t>
            </a:r>
            <a:r>
              <a:rPr lang="en-US" sz="1050" dirty="0">
                <a:solidFill>
                  <a:prstClr val="black"/>
                </a:solidFill>
              </a:rPr>
              <a:t>activity has been planned and implemented in accordance with the accreditation requirements and policies of the Institute for Medical Quality/California Medical Association (IMQ/CMA) through the joint </a:t>
            </a:r>
            <a:r>
              <a:rPr lang="en-US" sz="1050" dirty="0" err="1">
                <a:solidFill>
                  <a:prstClr val="black"/>
                </a:solidFill>
              </a:rPr>
              <a:t>providership</a:t>
            </a:r>
            <a:r>
              <a:rPr lang="en-US" sz="1050" dirty="0">
                <a:solidFill>
                  <a:prstClr val="black"/>
                </a:solidFill>
              </a:rPr>
              <a:t> of Cardea and </a:t>
            </a:r>
            <a:r>
              <a:rPr lang="en-US" sz="1050" dirty="0">
                <a:solidFill>
                  <a:prstClr val="black"/>
                </a:solidFill>
              </a:rPr>
              <a:t>Northwest </a:t>
            </a:r>
            <a:r>
              <a:rPr lang="en-US" sz="1050" dirty="0">
                <a:solidFill>
                  <a:prstClr val="black"/>
                </a:solidFill>
              </a:rPr>
              <a:t>Portland Area Indian Health </a:t>
            </a:r>
            <a:r>
              <a:rPr lang="en-US" sz="1050" dirty="0">
                <a:solidFill>
                  <a:prstClr val="black"/>
                </a:solidFill>
              </a:rPr>
              <a:t>Board. Cardea </a:t>
            </a:r>
            <a:r>
              <a:rPr lang="en-US" sz="1050" dirty="0">
                <a:solidFill>
                  <a:prstClr val="black"/>
                </a:solidFill>
              </a:rPr>
              <a:t>is accredited by the IMQ/CMA to provide continuing medical education for physicians</a:t>
            </a:r>
            <a:r>
              <a:rPr lang="en-US" sz="1050" dirty="0">
                <a:solidFill>
                  <a:prstClr val="black"/>
                </a:solidFill>
              </a:rPr>
              <a:t>.</a:t>
            </a:r>
          </a:p>
          <a:p>
            <a:pPr lvl="0" algn="l"/>
            <a:endParaRPr lang="en-US" sz="1050" dirty="0">
              <a:solidFill>
                <a:prstClr val="black"/>
              </a:solidFill>
            </a:endParaRPr>
          </a:p>
          <a:p>
            <a:pPr lvl="0" algn="l"/>
            <a:r>
              <a:rPr lang="en-US" sz="1050" dirty="0">
                <a:solidFill>
                  <a:prstClr val="black"/>
                </a:solidFill>
              </a:rPr>
              <a:t>Cardea designates this </a:t>
            </a:r>
            <a:r>
              <a:rPr lang="en-US" sz="1050" dirty="0">
                <a:solidFill>
                  <a:prstClr val="black"/>
                </a:solidFill>
              </a:rPr>
              <a:t>in-person </a:t>
            </a:r>
            <a:r>
              <a:rPr lang="en-US" sz="1050" dirty="0">
                <a:solidFill>
                  <a:prstClr val="black"/>
                </a:solidFill>
              </a:rPr>
              <a:t>training for a maximum of 7 </a:t>
            </a:r>
            <a:r>
              <a:rPr lang="en-US" sz="1050" i="1" dirty="0">
                <a:solidFill>
                  <a:prstClr val="black"/>
                </a:solidFill>
              </a:rPr>
              <a:t>AMA PRA Category 1 Credit(s)</a:t>
            </a:r>
            <a:r>
              <a:rPr lang="en-US" sz="1050" i="1" baseline="30000" dirty="0">
                <a:solidFill>
                  <a:prstClr val="black"/>
                </a:solidFill>
              </a:rPr>
              <a:t>TM</a:t>
            </a:r>
            <a:r>
              <a:rPr lang="en-US" sz="1050" dirty="0">
                <a:solidFill>
                  <a:prstClr val="black"/>
                </a:solidFill>
              </a:rPr>
              <a:t>. Physicians should claim credit commensurate with the extent of their participation in the activity.  </a:t>
            </a:r>
          </a:p>
          <a:p>
            <a:pPr algn="l"/>
            <a:endParaRPr lang="en-US" sz="1500" b="1" u="sng" dirty="0">
              <a:solidFill>
                <a:schemeClr val="tx1"/>
              </a:solidFill>
            </a:endParaRPr>
          </a:p>
          <a:p>
            <a:pPr algn="l">
              <a:spcBef>
                <a:spcPts val="0"/>
              </a:spcBef>
            </a:pPr>
            <a:endParaRPr lang="en-US" sz="15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endParaRPr>
          </a:p>
          <a:p>
            <a:pPr algn="l">
              <a:spcBef>
                <a:spcPts val="0"/>
              </a:spcBef>
            </a:pPr>
            <a:endParaRPr lang="en-US" sz="15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endParaRPr>
          </a:p>
          <a:p>
            <a:pPr algn="l">
              <a:spcBef>
                <a:spcPts val="0"/>
              </a:spcBef>
            </a:pPr>
            <a:endParaRPr lang="en-US" sz="195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endParaRPr>
          </a:p>
          <a:p>
            <a:pPr algn="l">
              <a:spcBef>
                <a:spcPts val="0"/>
              </a:spcBef>
            </a:pPr>
            <a:endParaRPr lang="en-US" sz="1950" dirty="0">
              <a:latin typeface="Times New Roman" panose="02020603050405020304" pitchFamily="18" charset="0"/>
              <a:ea typeface="Times New Roman" panose="02020603050405020304" pitchFamily="18" charset="0"/>
            </a:endParaRPr>
          </a:p>
          <a:p>
            <a:pPr>
              <a:spcBef>
                <a:spcPts val="0"/>
              </a:spcBef>
            </a:pPr>
            <a:endParaRPr lang="en-US" sz="1950" b="1" u="sng" dirty="0">
              <a:solidFill>
                <a:schemeClr val="tx1"/>
              </a:solidFill>
            </a:endParaRPr>
          </a:p>
          <a:p>
            <a:pPr algn="l"/>
            <a:endParaRPr lang="en-US" sz="1800" b="1" u="sng" dirty="0">
              <a:solidFill>
                <a:schemeClr val="tx1"/>
              </a:solidFill>
            </a:endParaRPr>
          </a:p>
          <a:p>
            <a:pPr algn="l"/>
            <a:endParaRPr lang="en-US" sz="1800" dirty="0"/>
          </a:p>
          <a:p>
            <a:endParaRPr lang="en-US" sz="1800" b="1" dirty="0"/>
          </a:p>
          <a:p>
            <a:pPr algn="l" defTabSz="684610"/>
            <a:endParaRPr lang="en-US" sz="1800" b="1" i="1" dirty="0"/>
          </a:p>
        </p:txBody>
      </p:sp>
      <p:pic>
        <p:nvPicPr>
          <p:cNvPr id="4" name="Picture 3" descr="\\CSSERVER\graphic support\Cardea Graphics\Logos\General Use Logos\Services (formerly CHT)\Cardea_Logo_Services_Screen.gif"/>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62581" y="5118573"/>
            <a:ext cx="3181304" cy="621355"/>
          </a:xfrm>
          <a:prstGeom prst="rect">
            <a:avLst/>
          </a:prstGeom>
          <a:noFill/>
          <a:ln>
            <a:noFill/>
          </a:ln>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92631" y="5068322"/>
            <a:ext cx="2965070" cy="671606"/>
          </a:xfrm>
          <a:prstGeom prst="rect">
            <a:avLst/>
          </a:prstGeom>
        </p:spPr>
      </p:pic>
    </p:spTree>
    <p:extLst>
      <p:ext uri="{BB962C8B-B14F-4D97-AF65-F5344CB8AC3E}">
        <p14:creationId xmlns:p14="http://schemas.microsoft.com/office/powerpoint/2010/main" val="3390456003"/>
      </p:ext>
    </p:extLst>
  </p:cSld>
  <p:clrMapOvr>
    <a:masterClrMapping/>
  </p:clrMapOvr>
  <p:transition advTm="15163"/>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4525963"/>
          </a:xfrm>
        </p:spPr>
        <p:txBody>
          <a:bodyPr/>
          <a:lstStyle/>
          <a:p>
            <a:r>
              <a:rPr lang="en-US" sz="4000" dirty="0" smtClean="0"/>
              <a:t>Washington State Health Care Authority will approves coverage for all patients with </a:t>
            </a:r>
            <a:r>
              <a:rPr lang="en-US" sz="4000" u="sng" dirty="0" smtClean="0">
                <a:solidFill>
                  <a:schemeClr val="bg2">
                    <a:lumMod val="50000"/>
                  </a:schemeClr>
                </a:solidFill>
              </a:rPr>
              <a:t>chronic HCV infection </a:t>
            </a:r>
            <a:r>
              <a:rPr lang="en-US" sz="4000" dirty="0" smtClean="0"/>
              <a:t>regardless of fibrosis scoring. </a:t>
            </a:r>
          </a:p>
          <a:p>
            <a:endParaRPr lang="en-US" dirty="0" smtClean="0"/>
          </a:p>
        </p:txBody>
      </p:sp>
      <p:sp>
        <p:nvSpPr>
          <p:cNvPr id="3" name="Title 2"/>
          <p:cNvSpPr>
            <a:spLocks noGrp="1"/>
          </p:cNvSpPr>
          <p:nvPr>
            <p:ph type="title"/>
          </p:nvPr>
        </p:nvSpPr>
        <p:spPr/>
        <p:txBody>
          <a:bodyPr/>
          <a:lstStyle/>
          <a:p>
            <a:pPr algn="ctr"/>
            <a:r>
              <a:rPr lang="en-US" dirty="0" smtClean="0"/>
              <a:t>MEDICAID</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Chronic infection:</a:t>
            </a:r>
          </a:p>
          <a:p>
            <a:r>
              <a:rPr lang="en-US" dirty="0" smtClean="0"/>
              <a:t>Fibrosis ≥ F1 and HCV RNA ≥ 15 IU/</a:t>
            </a:r>
            <a:r>
              <a:rPr lang="en-US" dirty="0" err="1" smtClean="0"/>
              <a:t>mL</a:t>
            </a:r>
            <a:r>
              <a:rPr lang="en-US" dirty="0" smtClean="0"/>
              <a:t> within the last 12 months</a:t>
            </a:r>
          </a:p>
          <a:p>
            <a:pPr>
              <a:buNone/>
            </a:pPr>
            <a:r>
              <a:rPr lang="en-US" sz="2400" b="1" u="sng" dirty="0" smtClean="0"/>
              <a:t>OR</a:t>
            </a:r>
          </a:p>
          <a:p>
            <a:r>
              <a:rPr lang="en-US" dirty="0" smtClean="0"/>
              <a:t>Fibrosis &lt; F1 </a:t>
            </a:r>
            <a:r>
              <a:rPr lang="en-US" b="1" u="sng" dirty="0" smtClean="0"/>
              <a:t>AND </a:t>
            </a:r>
          </a:p>
          <a:p>
            <a:pPr lvl="1"/>
            <a:r>
              <a:rPr lang="en-US" dirty="0" smtClean="0"/>
              <a:t>HCV AB + at least 6 months and HCV RNA + 6 months after date of HCV AB +; </a:t>
            </a:r>
            <a:r>
              <a:rPr lang="en-US" b="1" u="sng" dirty="0" smtClean="0"/>
              <a:t>OR</a:t>
            </a:r>
            <a:r>
              <a:rPr lang="en-US" dirty="0" smtClean="0"/>
              <a:t> </a:t>
            </a:r>
          </a:p>
          <a:p>
            <a:pPr lvl="1"/>
            <a:r>
              <a:rPr lang="en-US" dirty="0" smtClean="0"/>
              <a:t>Two detectable HCV RNA tests at least 6 months apart</a:t>
            </a:r>
          </a:p>
          <a:p>
            <a:pPr>
              <a:buNone/>
            </a:pPr>
            <a:endParaRPr lang="en-US" sz="2800" u="sng" dirty="0" smtClean="0"/>
          </a:p>
          <a:p>
            <a:endParaRPr lang="en-US" dirty="0"/>
          </a:p>
        </p:txBody>
      </p:sp>
      <p:sp>
        <p:nvSpPr>
          <p:cNvPr id="3" name="Title 2"/>
          <p:cNvSpPr>
            <a:spLocks noGrp="1"/>
          </p:cNvSpPr>
          <p:nvPr>
            <p:ph type="title"/>
          </p:nvPr>
        </p:nvSpPr>
        <p:spPr/>
        <p:txBody>
          <a:bodyPr/>
          <a:lstStyle/>
          <a:p>
            <a:pPr algn="ctr"/>
            <a:r>
              <a:rPr lang="en-US" dirty="0" smtClean="0"/>
              <a:t>MEDICAID</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HCV AB test (at least 6 months prior to treatment request)</a:t>
            </a:r>
          </a:p>
          <a:p>
            <a:r>
              <a:rPr lang="en-US" dirty="0" smtClean="0"/>
              <a:t>HCV Genotype</a:t>
            </a:r>
          </a:p>
          <a:p>
            <a:r>
              <a:rPr lang="en-US" dirty="0" smtClean="0"/>
              <a:t>Current HCV RNA Viral Load</a:t>
            </a:r>
          </a:p>
          <a:p>
            <a:r>
              <a:rPr lang="en-US" dirty="0" smtClean="0"/>
              <a:t>Fibrosis Staging (within last 2 years)</a:t>
            </a:r>
          </a:p>
          <a:p>
            <a:r>
              <a:rPr lang="en-US" dirty="0" err="1" smtClean="0"/>
              <a:t>Documenation</a:t>
            </a:r>
            <a:r>
              <a:rPr lang="en-US" dirty="0" smtClean="0"/>
              <a:t> of </a:t>
            </a:r>
            <a:r>
              <a:rPr lang="en-US" dirty="0" err="1" smtClean="0"/>
              <a:t>Decompensation</a:t>
            </a:r>
            <a:r>
              <a:rPr lang="en-US" dirty="0" smtClean="0"/>
              <a:t> if F4 or cirrhotic</a:t>
            </a:r>
          </a:p>
          <a:p>
            <a:r>
              <a:rPr lang="en-US" dirty="0" smtClean="0"/>
              <a:t>Documentation of treatment experienced status</a:t>
            </a:r>
          </a:p>
        </p:txBody>
      </p:sp>
      <p:sp>
        <p:nvSpPr>
          <p:cNvPr id="3" name="Title 2"/>
          <p:cNvSpPr>
            <a:spLocks noGrp="1"/>
          </p:cNvSpPr>
          <p:nvPr>
            <p:ph type="title"/>
          </p:nvPr>
        </p:nvSpPr>
        <p:spPr/>
        <p:txBody>
          <a:bodyPr>
            <a:normAutofit fontScale="90000"/>
          </a:bodyPr>
          <a:lstStyle/>
          <a:p>
            <a:r>
              <a:rPr lang="en-US" dirty="0" smtClean="0"/>
              <a:t>Medicaid Required Documentation</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029200"/>
          </a:xfrm>
        </p:spPr>
        <p:txBody>
          <a:bodyPr>
            <a:normAutofit/>
          </a:bodyPr>
          <a:lstStyle/>
          <a:p>
            <a:r>
              <a:rPr lang="en-US" dirty="0" smtClean="0"/>
              <a:t>Transmission Risk Factors and Time Frames</a:t>
            </a:r>
          </a:p>
          <a:p>
            <a:endParaRPr lang="en-US" dirty="0" smtClean="0"/>
          </a:p>
          <a:p>
            <a:r>
              <a:rPr lang="en-US" dirty="0" err="1" smtClean="0"/>
              <a:t>CrCl</a:t>
            </a:r>
            <a:r>
              <a:rPr lang="en-US" dirty="0" smtClean="0"/>
              <a:t>, APRI, Albumin, total </a:t>
            </a:r>
            <a:r>
              <a:rPr lang="en-US" dirty="0" err="1" smtClean="0"/>
              <a:t>Bilirubin</a:t>
            </a:r>
            <a:r>
              <a:rPr lang="en-US" dirty="0" smtClean="0"/>
              <a:t>, INR (within last 6 months)</a:t>
            </a:r>
          </a:p>
          <a:p>
            <a:endParaRPr lang="en-US" dirty="0" smtClean="0"/>
          </a:p>
          <a:p>
            <a:r>
              <a:rPr lang="en-US" dirty="0" smtClean="0">
                <a:hlinkClick r:id="rId3"/>
              </a:rPr>
              <a:t>https://www.hca.wa.gov/assets/billers-and-providers/13-835.pdf</a:t>
            </a:r>
            <a:endParaRPr lang="en-US" dirty="0" smtClean="0"/>
          </a:p>
          <a:p>
            <a:endParaRPr lang="en-US" dirty="0" smtClean="0"/>
          </a:p>
          <a:p>
            <a:r>
              <a:rPr lang="en-US" dirty="0" smtClean="0">
                <a:hlinkClick r:id="rId4"/>
              </a:rPr>
              <a:t>https://www.hca.wa.gov/assets/billers-and-providers/13-830A.pdf</a:t>
            </a:r>
            <a:endParaRPr lang="en-US" dirty="0" smtClean="0"/>
          </a:p>
          <a:p>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2438400"/>
            <a:ext cx="4040188" cy="762000"/>
          </a:xfrm>
        </p:spPr>
        <p:txBody>
          <a:bodyPr/>
          <a:lstStyle/>
          <a:p>
            <a:endParaRPr lang="en-US" dirty="0"/>
          </a:p>
        </p:txBody>
      </p:sp>
      <p:sp>
        <p:nvSpPr>
          <p:cNvPr id="4" name="Text Placeholder 3"/>
          <p:cNvSpPr>
            <a:spLocks noGrp="1"/>
          </p:cNvSpPr>
          <p:nvPr>
            <p:ph type="body" sz="half" idx="3"/>
          </p:nvPr>
        </p:nvSpPr>
        <p:spPr/>
        <p:txBody>
          <a:bodyPr/>
          <a:lstStyle/>
          <a:p>
            <a:endParaRPr lang="en-US" dirty="0"/>
          </a:p>
        </p:txBody>
      </p:sp>
      <p:sp>
        <p:nvSpPr>
          <p:cNvPr id="5" name="Content Placeholder 4"/>
          <p:cNvSpPr>
            <a:spLocks noGrp="1"/>
          </p:cNvSpPr>
          <p:nvPr>
            <p:ph sz="quarter" idx="2"/>
          </p:nvPr>
        </p:nvSpPr>
        <p:spPr>
          <a:xfrm>
            <a:off x="381000" y="1219200"/>
            <a:ext cx="4040188" cy="4727906"/>
          </a:xfrm>
        </p:spPr>
        <p:txBody>
          <a:bodyPr>
            <a:normAutofit fontScale="92500" lnSpcReduction="10000"/>
          </a:bodyPr>
          <a:lstStyle/>
          <a:p>
            <a:r>
              <a:rPr lang="en-US" dirty="0" smtClean="0"/>
              <a:t>Molina</a:t>
            </a:r>
          </a:p>
          <a:p>
            <a:r>
              <a:rPr lang="en-US" dirty="0" smtClean="0"/>
              <a:t>Stage 3 fibrosis needed for Prior Authorization </a:t>
            </a:r>
          </a:p>
          <a:p>
            <a:endParaRPr lang="en-US" dirty="0" smtClean="0"/>
          </a:p>
          <a:p>
            <a:endParaRPr lang="en-US" dirty="0" smtClean="0"/>
          </a:p>
          <a:p>
            <a:endParaRPr lang="en-US" dirty="0" smtClean="0"/>
          </a:p>
          <a:p>
            <a:r>
              <a:rPr lang="en-US" dirty="0" smtClean="0"/>
              <a:t>Aetna</a:t>
            </a:r>
          </a:p>
          <a:p>
            <a:r>
              <a:rPr lang="en-US" dirty="0" smtClean="0"/>
              <a:t>Requires SVR labs to be submitted. (others by request only) </a:t>
            </a:r>
          </a:p>
          <a:p>
            <a:r>
              <a:rPr lang="en-US" sz="1700" dirty="0" smtClean="0">
                <a:hlinkClick r:id="rId3"/>
              </a:rPr>
              <a:t>http://www.aetna.com/pharmacy-insurance/healthcare-professional/documents/HepC-MedicationPrecertificationRequest.pdf</a:t>
            </a:r>
            <a:endParaRPr lang="en-US" sz="1700" dirty="0" smtClean="0"/>
          </a:p>
          <a:p>
            <a:endParaRPr lang="en-US" dirty="0" smtClean="0"/>
          </a:p>
        </p:txBody>
      </p:sp>
      <p:sp>
        <p:nvSpPr>
          <p:cNvPr id="6" name="Content Placeholder 5"/>
          <p:cNvSpPr>
            <a:spLocks noGrp="1"/>
          </p:cNvSpPr>
          <p:nvPr>
            <p:ph sz="quarter" idx="4"/>
          </p:nvPr>
        </p:nvSpPr>
        <p:spPr/>
        <p:txBody>
          <a:bodyPr>
            <a:normAutofit/>
          </a:bodyPr>
          <a:lstStyle/>
          <a:p>
            <a:r>
              <a:rPr lang="en-US" dirty="0" smtClean="0"/>
              <a:t>Cigna</a:t>
            </a:r>
          </a:p>
          <a:p>
            <a:r>
              <a:rPr lang="en-US" dirty="0" smtClean="0"/>
              <a:t>More specific cirrhosis screening for ALL patients. (APRI, FIB-4 and </a:t>
            </a:r>
            <a:r>
              <a:rPr lang="en-US" dirty="0" err="1" smtClean="0"/>
              <a:t>Abd</a:t>
            </a:r>
            <a:r>
              <a:rPr lang="en-US" dirty="0" smtClean="0"/>
              <a:t> US not enough for non cirrhotic screening.)</a:t>
            </a:r>
          </a:p>
          <a:p>
            <a:endParaRPr lang="en-US" sz="1700" dirty="0" smtClean="0"/>
          </a:p>
          <a:p>
            <a:r>
              <a:rPr lang="en-US" sz="1700" dirty="0" smtClean="0">
                <a:hlinkClick r:id="rId4"/>
              </a:rPr>
              <a:t>https://www.cigna.com/assets/docs/pharmacy/Pharmacy_hepatitis_c.pdf</a:t>
            </a:r>
            <a:endParaRPr lang="en-US" sz="1700" dirty="0" smtClean="0"/>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14400"/>
            <a:ext cx="9144000" cy="5791200"/>
          </a:xfrm>
        </p:spPr>
        <p:txBody>
          <a:bodyPr>
            <a:noAutofit/>
          </a:bodyPr>
          <a:lstStyle/>
          <a:p>
            <a:pPr algn="ctr"/>
            <a:r>
              <a:rPr lang="en-US" sz="2400" u="sng" dirty="0" smtClean="0">
                <a:effectLst/>
              </a:rPr>
              <a:t>Insurance Phone Numbers</a:t>
            </a:r>
            <a:br>
              <a:rPr lang="en-US" sz="2400" u="sng" dirty="0" smtClean="0">
                <a:effectLst/>
              </a:rPr>
            </a:br>
            <a:r>
              <a:rPr lang="en-US" sz="2400" dirty="0" smtClean="0">
                <a:effectLst/>
              </a:rPr>
              <a:t/>
            </a:r>
            <a:br>
              <a:rPr lang="en-US" sz="2400" dirty="0" smtClean="0">
                <a:effectLst/>
              </a:rPr>
            </a:br>
            <a:r>
              <a:rPr lang="en-US" sz="2400" u="sng" dirty="0" smtClean="0">
                <a:effectLst/>
              </a:rPr>
              <a:t>Medicaid</a:t>
            </a:r>
            <a:r>
              <a:rPr lang="en-US" sz="2400" dirty="0" smtClean="0">
                <a:effectLst/>
              </a:rPr>
              <a:t/>
            </a:r>
            <a:br>
              <a:rPr lang="en-US" sz="2400" dirty="0" smtClean="0">
                <a:effectLst/>
              </a:rPr>
            </a:br>
            <a:r>
              <a:rPr lang="en-US" sz="2400" dirty="0" smtClean="0">
                <a:effectLst/>
              </a:rPr>
              <a:t>1-800-562-3022 ext 15483 for pharmacy authorization</a:t>
            </a:r>
            <a:br>
              <a:rPr lang="en-US" sz="2400" dirty="0" smtClean="0">
                <a:effectLst/>
              </a:rPr>
            </a:br>
            <a:r>
              <a:rPr lang="en-US" sz="2400" u="sng" dirty="0" smtClean="0">
                <a:effectLst/>
              </a:rPr>
              <a:t>Kaiser Permanente</a:t>
            </a:r>
            <a:r>
              <a:rPr lang="en-US" sz="2400" dirty="0" smtClean="0">
                <a:effectLst/>
              </a:rPr>
              <a:t/>
            </a:r>
            <a:br>
              <a:rPr lang="en-US" sz="2400" dirty="0" smtClean="0">
                <a:effectLst/>
              </a:rPr>
            </a:br>
            <a:r>
              <a:rPr lang="en-US" sz="2400" dirty="0" smtClean="0">
                <a:effectLst/>
              </a:rPr>
              <a:t>1-800-729-1174 for Pharmacy Drug Benefit Help Desk </a:t>
            </a:r>
            <a:br>
              <a:rPr lang="en-US" sz="2400" dirty="0" smtClean="0">
                <a:effectLst/>
              </a:rPr>
            </a:br>
            <a:r>
              <a:rPr lang="en-US" sz="2400" u="sng" dirty="0" smtClean="0">
                <a:effectLst/>
              </a:rPr>
              <a:t>Cigna</a:t>
            </a:r>
            <a:r>
              <a:rPr lang="en-US" sz="2400" dirty="0" smtClean="0">
                <a:effectLst/>
              </a:rPr>
              <a:t/>
            </a:r>
            <a:br>
              <a:rPr lang="en-US" sz="2400" dirty="0" smtClean="0">
                <a:effectLst/>
              </a:rPr>
            </a:br>
            <a:r>
              <a:rPr lang="en-US" sz="2400" dirty="0" smtClean="0">
                <a:effectLst/>
              </a:rPr>
              <a:t>1-888-992-4462</a:t>
            </a:r>
            <a:br>
              <a:rPr lang="en-US" sz="2400" dirty="0" smtClean="0">
                <a:effectLst/>
              </a:rPr>
            </a:br>
            <a:r>
              <a:rPr lang="en-US" sz="2400" dirty="0" smtClean="0">
                <a:effectLst/>
              </a:rPr>
              <a:t>1-800-351-3606 for Specialty Pharmacy Services </a:t>
            </a:r>
            <a:br>
              <a:rPr lang="en-US" sz="2400" dirty="0" smtClean="0">
                <a:effectLst/>
              </a:rPr>
            </a:br>
            <a:r>
              <a:rPr lang="en-US" sz="2400" dirty="0" smtClean="0">
                <a:effectLst/>
              </a:rPr>
              <a:t>800-244-6224 for physician for prior authorizations</a:t>
            </a:r>
            <a:br>
              <a:rPr lang="en-US" sz="2400" dirty="0" smtClean="0">
                <a:effectLst/>
              </a:rPr>
            </a:br>
            <a:r>
              <a:rPr lang="en-US" sz="2400" u="sng" dirty="0" smtClean="0">
                <a:effectLst/>
              </a:rPr>
              <a:t>Aetna</a:t>
            </a:r>
            <a:r>
              <a:rPr lang="en-US" sz="2400" dirty="0" smtClean="0">
                <a:effectLst/>
              </a:rPr>
              <a:t/>
            </a:r>
            <a:br>
              <a:rPr lang="en-US" sz="2400" dirty="0" smtClean="0">
                <a:effectLst/>
              </a:rPr>
            </a:br>
            <a:r>
              <a:rPr lang="en-US" sz="2400" dirty="0" smtClean="0">
                <a:effectLst/>
              </a:rPr>
              <a:t>1-866-503-0857 for Precertification Notification </a:t>
            </a:r>
            <a:br>
              <a:rPr lang="en-US" sz="2400" dirty="0" smtClean="0">
                <a:effectLst/>
              </a:rPr>
            </a:br>
            <a:r>
              <a:rPr lang="en-US" sz="2400" u="sng" dirty="0" smtClean="0">
                <a:effectLst/>
              </a:rPr>
              <a:t>HMA</a:t>
            </a:r>
            <a:r>
              <a:rPr lang="en-US" sz="2400" dirty="0" smtClean="0">
                <a:effectLst/>
              </a:rPr>
              <a:t/>
            </a:r>
            <a:br>
              <a:rPr lang="en-US" sz="2400" dirty="0" smtClean="0">
                <a:effectLst/>
              </a:rPr>
            </a:br>
            <a:r>
              <a:rPr lang="en-US" sz="2400" dirty="0" smtClean="0">
                <a:effectLst/>
              </a:rPr>
              <a:t>1-877-408-9742 option #5 for Caremark Specialty Pharmacy </a:t>
            </a:r>
            <a:r>
              <a:rPr lang="en-US" sz="2400" u="sng" dirty="0" smtClean="0">
                <a:effectLst/>
              </a:rPr>
              <a:t/>
            </a:r>
            <a:br>
              <a:rPr lang="en-US" sz="2400" u="sng" dirty="0" smtClean="0">
                <a:effectLst/>
              </a:rPr>
            </a:br>
            <a:r>
              <a:rPr lang="en-US" sz="2400" u="sng" dirty="0" smtClean="0">
                <a:effectLst/>
              </a:rPr>
              <a:t/>
            </a:r>
            <a:br>
              <a:rPr lang="en-US" sz="2400" u="sng" dirty="0" smtClean="0">
                <a:effectLst/>
              </a:rPr>
            </a:br>
            <a:r>
              <a:rPr lang="en-US" sz="2400" dirty="0" smtClean="0">
                <a:effectLst/>
              </a:rPr>
              <a:t/>
            </a:r>
            <a:br>
              <a:rPr lang="en-US" sz="2400" dirty="0" smtClean="0">
                <a:effectLst/>
              </a:rPr>
            </a:br>
            <a:endParaRPr lang="en-US" sz="2400" dirty="0">
              <a:effectLs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133600"/>
            <a:ext cx="7467600" cy="3416491"/>
          </a:xfrm>
        </p:spPr>
        <p:txBody>
          <a:bodyPr/>
          <a:lstStyle/>
          <a:p>
            <a:pPr>
              <a:buNone/>
            </a:pPr>
            <a:r>
              <a:rPr lang="en-US" dirty="0" smtClean="0"/>
              <a:t>	Inclusive of all the Prior Authorization requirements from each Insurance company in your area and the ECHO presentation form. </a:t>
            </a:r>
            <a:endParaRPr lang="en-US" dirty="0"/>
          </a:p>
        </p:txBody>
      </p:sp>
      <p:sp>
        <p:nvSpPr>
          <p:cNvPr id="5" name="Title 2"/>
          <p:cNvSpPr>
            <a:spLocks noGrp="1"/>
          </p:cNvSpPr>
          <p:nvPr>
            <p:ph type="title"/>
          </p:nvPr>
        </p:nvSpPr>
        <p:spPr/>
        <p:txBody>
          <a:bodyPr>
            <a:normAutofit/>
          </a:bodyPr>
          <a:lstStyle/>
          <a:p>
            <a:pPr algn="ctr"/>
            <a:r>
              <a:rPr lang="en-US" dirty="0" smtClean="0"/>
              <a:t>CREATE A TEMPLATE	</a:t>
            </a:r>
            <a:endParaRPr lang="en-US" dirty="0"/>
          </a:p>
        </p:txBody>
      </p:sp>
      <p:pic>
        <p:nvPicPr>
          <p:cNvPr id="6" name="Picture 5" descr="template pic.jpg"/>
          <p:cNvPicPr>
            <a:picLocks noChangeAspect="1"/>
          </p:cNvPicPr>
          <p:nvPr/>
        </p:nvPicPr>
        <p:blipFill>
          <a:blip r:embed="rId3" cstate="print"/>
          <a:stretch>
            <a:fillRect/>
          </a:stretch>
        </p:blipFill>
        <p:spPr>
          <a:xfrm>
            <a:off x="5715000" y="4581854"/>
            <a:ext cx="3429000" cy="2276146"/>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4876800" y="0"/>
            <a:ext cx="4724400" cy="6918971"/>
          </a:xfrm>
          <a:prstGeom prst="rect">
            <a:avLst/>
          </a:prstGeom>
          <a:noFill/>
          <a:ln w="9525">
            <a:noFill/>
            <a:miter lim="800000"/>
            <a:headEnd/>
            <a:tailEnd/>
          </a:ln>
        </p:spPr>
      </p:pic>
      <p:pic>
        <p:nvPicPr>
          <p:cNvPr id="1027" name="Picture 3"/>
          <p:cNvPicPr>
            <a:picLocks noChangeAspect="1" noChangeArrowheads="1"/>
          </p:cNvPicPr>
          <p:nvPr/>
        </p:nvPicPr>
        <p:blipFill>
          <a:blip r:embed="rId4" cstate="print"/>
          <a:srcRect l="28169" t="-1878" r="30165" b="6103"/>
          <a:stretch>
            <a:fillRect/>
          </a:stretch>
        </p:blipFill>
        <p:spPr bwMode="auto">
          <a:xfrm>
            <a:off x="0" y="-148107"/>
            <a:ext cx="4876800" cy="700610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endParaRPr lang="en-US" dirty="0" smtClean="0">
              <a:hlinkClick r:id="rId3"/>
            </a:endParaRPr>
          </a:p>
          <a:p>
            <a:r>
              <a:rPr lang="en-US" dirty="0" smtClean="0"/>
              <a:t>Gilead Support Path</a:t>
            </a:r>
          </a:p>
          <a:p>
            <a:pPr>
              <a:buNone/>
            </a:pPr>
            <a:endParaRPr lang="en-US" dirty="0" smtClean="0"/>
          </a:p>
          <a:p>
            <a:r>
              <a:rPr lang="en-US" dirty="0" smtClean="0">
                <a:hlinkClick r:id="rId3"/>
              </a:rPr>
              <a:t>http://www.mysupportpath.com/</a:t>
            </a:r>
            <a:endParaRPr lang="en-US" dirty="0" smtClean="0"/>
          </a:p>
          <a:p>
            <a:endParaRPr lang="en-US" dirty="0" smtClean="0"/>
          </a:p>
          <a:p>
            <a:r>
              <a:rPr lang="en-US" dirty="0" smtClean="0"/>
              <a:t>Specialty Pharmacies</a:t>
            </a:r>
          </a:p>
          <a:p>
            <a:endParaRPr lang="en-US" dirty="0" smtClean="0"/>
          </a:p>
          <a:p>
            <a:r>
              <a:rPr lang="en-US" dirty="0" smtClean="0"/>
              <a:t>CMOP</a:t>
            </a:r>
          </a:p>
        </p:txBody>
      </p:sp>
      <p:sp>
        <p:nvSpPr>
          <p:cNvPr id="3" name="Title 2"/>
          <p:cNvSpPr>
            <a:spLocks noGrp="1"/>
          </p:cNvSpPr>
          <p:nvPr>
            <p:ph type="title"/>
          </p:nvPr>
        </p:nvSpPr>
        <p:spPr>
          <a:xfrm>
            <a:off x="457200" y="304800"/>
            <a:ext cx="8229600" cy="1143000"/>
          </a:xfrm>
        </p:spPr>
        <p:txBody>
          <a:bodyPr/>
          <a:lstStyle/>
          <a:p>
            <a:r>
              <a:rPr lang="en-US" dirty="0" smtClean="0"/>
              <a:t>Other Options</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1447800"/>
            <a:ext cx="7010400" cy="646331"/>
          </a:xfrm>
          <a:prstGeom prst="rect">
            <a:avLst/>
          </a:prstGeom>
          <a:noFill/>
        </p:spPr>
        <p:txBody>
          <a:bodyPr wrap="square" rtlCol="0">
            <a:spAutoFit/>
          </a:bodyPr>
          <a:lstStyle/>
          <a:p>
            <a:r>
              <a:rPr lang="en-US" dirty="0" smtClean="0"/>
              <a:t>Patient Assistance Programs can be difficult to navigate but are helpful for motivated patients. </a:t>
            </a:r>
            <a:endParaRPr lang="en-US" dirty="0"/>
          </a:p>
        </p:txBody>
      </p:sp>
      <p:sp>
        <p:nvSpPr>
          <p:cNvPr id="3" name="TextBox 2"/>
          <p:cNvSpPr txBox="1"/>
          <p:nvPr/>
        </p:nvSpPr>
        <p:spPr>
          <a:xfrm>
            <a:off x="838200" y="2438400"/>
            <a:ext cx="6858000" cy="2862322"/>
          </a:xfrm>
          <a:prstGeom prst="rect">
            <a:avLst/>
          </a:prstGeom>
          <a:noFill/>
        </p:spPr>
        <p:txBody>
          <a:bodyPr wrap="square" rtlCol="0">
            <a:spAutoFit/>
          </a:bodyPr>
          <a:lstStyle/>
          <a:p>
            <a:r>
              <a:rPr lang="en-US" dirty="0" smtClean="0"/>
              <a:t>Cigna and Kaiser Permanente both assisted patient’s with payment plans. Offering a RX card that allowed patient’s to get the medication for $5.00. </a:t>
            </a:r>
          </a:p>
          <a:p>
            <a:endParaRPr lang="en-US" dirty="0" smtClean="0"/>
          </a:p>
          <a:p>
            <a:endParaRPr lang="en-US" dirty="0" smtClean="0"/>
          </a:p>
          <a:p>
            <a:r>
              <a:rPr lang="en-US" dirty="0" smtClean="0"/>
              <a:t>HMA insurance connected patients to CVA Caremark Pharmacies that offer each 28 tablets of medication for a $20.00 co-pay. </a:t>
            </a:r>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a:t>DISCLOSURES</a:t>
            </a:r>
          </a:p>
        </p:txBody>
      </p:sp>
      <p:sp>
        <p:nvSpPr>
          <p:cNvPr id="3" name="Content Placeholder 2"/>
          <p:cNvSpPr>
            <a:spLocks noGrp="1"/>
          </p:cNvSpPr>
          <p:nvPr>
            <p:ph idx="1"/>
          </p:nvPr>
        </p:nvSpPr>
        <p:spPr/>
        <p:txBody>
          <a:bodyPr/>
          <a:lstStyle/>
          <a:p>
            <a:pPr marL="0" indent="0">
              <a:buNone/>
            </a:pPr>
            <a:r>
              <a:rPr lang="en-US" sz="1650" b="1" u="sng" dirty="0">
                <a:solidFill>
                  <a:prstClr val="black"/>
                </a:solidFill>
              </a:rPr>
              <a:t>COMPLETING THIS ACTIVITY</a:t>
            </a:r>
            <a:endParaRPr lang="en-US" sz="1650" dirty="0">
              <a:solidFill>
                <a:prstClr val="black"/>
              </a:solidFill>
            </a:endParaRPr>
          </a:p>
          <a:p>
            <a:pPr marL="0" indent="0">
              <a:buNone/>
            </a:pPr>
            <a:r>
              <a:rPr lang="en-US" sz="1650" dirty="0">
                <a:solidFill>
                  <a:prstClr val="black"/>
                </a:solidFill>
              </a:rPr>
              <a:t>Upon successful completion of this activity 7</a:t>
            </a:r>
            <a:r>
              <a:rPr lang="en-US" sz="1650" dirty="0">
                <a:solidFill>
                  <a:prstClr val="black"/>
                </a:solidFill>
              </a:rPr>
              <a:t> contact hours </a:t>
            </a:r>
            <a:r>
              <a:rPr lang="en-US" sz="1650" dirty="0">
                <a:solidFill>
                  <a:prstClr val="black"/>
                </a:solidFill>
              </a:rPr>
              <a:t>will be awarded</a:t>
            </a:r>
          </a:p>
          <a:p>
            <a:pPr marL="0" indent="0">
              <a:buNone/>
            </a:pPr>
            <a:r>
              <a:rPr lang="en-US" sz="1650" dirty="0">
                <a:solidFill>
                  <a:prstClr val="black"/>
                </a:solidFill>
              </a:rPr>
              <a:t>Successful </a:t>
            </a:r>
            <a:r>
              <a:rPr lang="en-US" sz="1650" dirty="0">
                <a:solidFill>
                  <a:prstClr val="black"/>
                </a:solidFill>
              </a:rPr>
              <a:t>completion of this continuing education activity includes the following: </a:t>
            </a:r>
          </a:p>
          <a:p>
            <a:r>
              <a:rPr lang="en-US" sz="1650" dirty="0">
                <a:solidFill>
                  <a:prstClr val="black"/>
                </a:solidFill>
              </a:rPr>
              <a:t>Attending the entire CE activity; </a:t>
            </a:r>
          </a:p>
          <a:p>
            <a:pPr lvl="0"/>
            <a:r>
              <a:rPr lang="en-US" sz="1650" dirty="0">
                <a:solidFill>
                  <a:prstClr val="black"/>
                </a:solidFill>
              </a:rPr>
              <a:t>Completing the online evaluation; </a:t>
            </a:r>
          </a:p>
          <a:p>
            <a:pPr lvl="0"/>
            <a:r>
              <a:rPr lang="en-US" sz="1650" dirty="0">
                <a:solidFill>
                  <a:prstClr val="black"/>
                </a:solidFill>
              </a:rPr>
              <a:t>Submitting an online CE request.</a:t>
            </a:r>
          </a:p>
          <a:p>
            <a:pPr lvl="0"/>
            <a:endParaRPr lang="en-US" sz="1650" dirty="0">
              <a:solidFill>
                <a:prstClr val="black"/>
              </a:solidFill>
            </a:endParaRPr>
          </a:p>
          <a:p>
            <a:pPr marL="0" indent="0">
              <a:buNone/>
            </a:pPr>
            <a:r>
              <a:rPr lang="en-US" sz="1650" dirty="0">
                <a:solidFill>
                  <a:prstClr val="black"/>
                </a:solidFill>
              </a:rPr>
              <a:t>Your certificate will be sent via email</a:t>
            </a:r>
            <a:br>
              <a:rPr lang="en-US" sz="1650" dirty="0">
                <a:solidFill>
                  <a:prstClr val="black"/>
                </a:solidFill>
              </a:rPr>
            </a:br>
            <a:r>
              <a:rPr lang="en-US" sz="1650" dirty="0">
                <a:solidFill>
                  <a:prstClr val="black"/>
                </a:solidFill>
              </a:rPr>
              <a:t>If you have any questions about this CE activity, contact Michelle Daugherty at </a:t>
            </a:r>
            <a:r>
              <a:rPr lang="en-US" sz="1650" dirty="0">
                <a:solidFill>
                  <a:srgbClr val="0070C0"/>
                </a:solidFill>
                <a:hlinkClick r:id="rId2"/>
              </a:rPr>
              <a:t>mdaugherty@cardeaservices.org</a:t>
            </a:r>
            <a:r>
              <a:rPr lang="en-US" sz="1650" dirty="0">
                <a:solidFill>
                  <a:srgbClr val="00B0F0"/>
                </a:solidFill>
              </a:rPr>
              <a:t> </a:t>
            </a:r>
            <a:r>
              <a:rPr lang="en-US" sz="1650" dirty="0">
                <a:solidFill>
                  <a:prstClr val="black"/>
                </a:solidFill>
              </a:rPr>
              <a:t>or (206) 447-9538</a:t>
            </a:r>
            <a:br>
              <a:rPr lang="en-US" sz="1650" dirty="0">
                <a:solidFill>
                  <a:prstClr val="black"/>
                </a:solidFill>
              </a:rPr>
            </a:br>
            <a:r>
              <a:rPr lang="en-US" sz="1650" dirty="0">
                <a:solidFill>
                  <a:prstClr val="black"/>
                </a:solidFill>
              </a:rPr>
              <a:t/>
            </a:r>
            <a:br>
              <a:rPr lang="en-US" sz="1650" dirty="0">
                <a:solidFill>
                  <a:prstClr val="black"/>
                </a:solidFill>
              </a:rPr>
            </a:br>
            <a:endParaRPr lang="en-US" sz="1125" dirty="0">
              <a:solidFill>
                <a:prstClr val="black"/>
              </a:solidFill>
            </a:endParaRPr>
          </a:p>
          <a:p>
            <a:pPr marL="0" indent="0">
              <a:buNone/>
            </a:pPr>
            <a:endParaRPr lang="en-US" dirty="0"/>
          </a:p>
        </p:txBody>
      </p:sp>
      <p:pic>
        <p:nvPicPr>
          <p:cNvPr id="4" name="Picture 3" descr="\\CSSERVER\graphic support\Cardea Graphics\Logos\General Use Logos\Services (formerly CHT)\Cardea_Logo_Services_Screen.gif"/>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62581" y="5118573"/>
            <a:ext cx="3181304" cy="621355"/>
          </a:xfrm>
          <a:prstGeom prst="rect">
            <a:avLst/>
          </a:prstGeom>
          <a:noFill/>
          <a:ln>
            <a:noFill/>
          </a:ln>
        </p:spPr>
      </p:pic>
    </p:spTree>
    <p:extLst>
      <p:ext uri="{BB962C8B-B14F-4D97-AF65-F5344CB8AC3E}">
        <p14:creationId xmlns:p14="http://schemas.microsoft.com/office/powerpoint/2010/main" val="35472367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457200" y="1828800"/>
            <a:ext cx="4038600" cy="4525963"/>
          </a:xfrm>
        </p:spPr>
        <p:txBody>
          <a:bodyPr/>
          <a:lstStyle/>
          <a:p>
            <a:r>
              <a:rPr lang="en-US" dirty="0" smtClean="0"/>
              <a:t>Home visits</a:t>
            </a:r>
          </a:p>
          <a:p>
            <a:r>
              <a:rPr lang="en-US" dirty="0" smtClean="0"/>
              <a:t>Transportation</a:t>
            </a:r>
          </a:p>
          <a:p>
            <a:r>
              <a:rPr lang="en-US" dirty="0" smtClean="0"/>
              <a:t>Weekly phone calls</a:t>
            </a:r>
          </a:p>
          <a:p>
            <a:r>
              <a:rPr lang="en-US" dirty="0" smtClean="0"/>
              <a:t>Med Drop offs</a:t>
            </a:r>
          </a:p>
          <a:p>
            <a:r>
              <a:rPr lang="en-US" dirty="0" smtClean="0"/>
              <a:t>Flexible Lab Visits</a:t>
            </a:r>
          </a:p>
          <a:p>
            <a:r>
              <a:rPr lang="en-US" dirty="0" smtClean="0"/>
              <a:t>Client Oriented plan of treatment</a:t>
            </a:r>
          </a:p>
          <a:p>
            <a:r>
              <a:rPr lang="en-US" dirty="0" smtClean="0"/>
              <a:t>Help address other needs and priorities</a:t>
            </a:r>
            <a:endParaRPr lang="en-US" dirty="0"/>
          </a:p>
        </p:txBody>
      </p:sp>
      <p:sp>
        <p:nvSpPr>
          <p:cNvPr id="4" name="Title 3"/>
          <p:cNvSpPr>
            <a:spLocks noGrp="1"/>
          </p:cNvSpPr>
          <p:nvPr>
            <p:ph type="title"/>
          </p:nvPr>
        </p:nvSpPr>
        <p:spPr>
          <a:xfrm>
            <a:off x="457200" y="304800"/>
            <a:ext cx="8229600" cy="1143000"/>
          </a:xfrm>
        </p:spPr>
        <p:txBody>
          <a:bodyPr/>
          <a:lstStyle/>
          <a:p>
            <a:pPr algn="ctr"/>
            <a:r>
              <a:rPr lang="en-US" dirty="0" smtClean="0"/>
              <a:t>Case Management</a:t>
            </a:r>
            <a:endParaRPr lang="en-US" dirty="0"/>
          </a:p>
        </p:txBody>
      </p:sp>
      <p:pic>
        <p:nvPicPr>
          <p:cNvPr id="10244" name="Picture 4" descr="Value-Based Care Plan Image"/>
          <p:cNvPicPr>
            <a:picLocks noChangeAspect="1" noChangeArrowheads="1"/>
          </p:cNvPicPr>
          <p:nvPr/>
        </p:nvPicPr>
        <p:blipFill>
          <a:blip r:embed="rId3" cstate="print"/>
          <a:srcRect/>
          <a:stretch>
            <a:fillRect/>
          </a:stretch>
        </p:blipFill>
        <p:spPr bwMode="auto">
          <a:xfrm>
            <a:off x="4800600" y="2286000"/>
            <a:ext cx="3943350" cy="2188217"/>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457200" y="1481328"/>
            <a:ext cx="7696200" cy="4767072"/>
          </a:xfrm>
        </p:spPr>
        <p:txBody>
          <a:bodyPr/>
          <a:lstStyle/>
          <a:p>
            <a:r>
              <a:rPr lang="en-US" dirty="0" smtClean="0"/>
              <a:t>Washington State Health Care Authority Medical Policy No. </a:t>
            </a:r>
            <a:r>
              <a:rPr lang="en-US" smtClean="0"/>
              <a:t>12.35.30-99</a:t>
            </a:r>
          </a:p>
          <a:p>
            <a:endParaRPr lang="en-US" dirty="0" smtClean="0"/>
          </a:p>
          <a:p>
            <a:endParaRPr lang="en-US" dirty="0"/>
          </a:p>
        </p:txBody>
      </p:sp>
      <p:sp>
        <p:nvSpPr>
          <p:cNvPr id="4" name="Title 3"/>
          <p:cNvSpPr>
            <a:spLocks noGrp="1"/>
          </p:cNvSpPr>
          <p:nvPr>
            <p:ph type="title"/>
          </p:nvPr>
        </p:nvSpPr>
        <p:spPr/>
        <p:txBody>
          <a:bodyPr/>
          <a:lstStyle/>
          <a:p>
            <a:r>
              <a:rPr lang="en-US" dirty="0" smtClean="0"/>
              <a:t>Resources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750" y="1943101"/>
            <a:ext cx="6172200" cy="3508772"/>
          </a:xfrm>
        </p:spPr>
        <p:txBody>
          <a:bodyPr>
            <a:normAutofit/>
          </a:bodyPr>
          <a:lstStyle/>
          <a:p>
            <a:pPr marL="0" indent="0">
              <a:buNone/>
            </a:pPr>
            <a:r>
              <a:rPr lang="en-US" sz="1500" dirty="0"/>
              <a:t/>
            </a:r>
            <a:br>
              <a:rPr lang="en-US" sz="1500" dirty="0"/>
            </a:br>
            <a:r>
              <a:rPr lang="en-US" sz="2100" dirty="0"/>
              <a:t>None </a:t>
            </a:r>
            <a:r>
              <a:rPr lang="en-US" sz="2100" dirty="0"/>
              <a:t>of </a:t>
            </a:r>
            <a:r>
              <a:rPr lang="en-US" sz="2100" dirty="0"/>
              <a:t>the </a:t>
            </a:r>
            <a:r>
              <a:rPr lang="en-US" sz="2100" dirty="0"/>
              <a:t>planners or presenters of this CE activity have any relevant financial relationships with any commercial entities pertaining to this activity.</a:t>
            </a:r>
          </a:p>
        </p:txBody>
      </p:sp>
      <p:sp>
        <p:nvSpPr>
          <p:cNvPr id="4" name="TextBox 3"/>
          <p:cNvSpPr txBox="1"/>
          <p:nvPr/>
        </p:nvSpPr>
        <p:spPr>
          <a:xfrm>
            <a:off x="2545624" y="1352005"/>
            <a:ext cx="4343400" cy="553998"/>
          </a:xfrm>
          <a:prstGeom prst="rect">
            <a:avLst/>
          </a:prstGeom>
          <a:noFill/>
        </p:spPr>
        <p:txBody>
          <a:bodyPr wrap="square" rtlCol="0">
            <a:spAutoFit/>
          </a:bodyPr>
          <a:lstStyle/>
          <a:p>
            <a:r>
              <a:rPr lang="en-US" sz="3000" dirty="0">
                <a:solidFill>
                  <a:prstClr val="black"/>
                </a:solidFill>
              </a:rPr>
              <a:t>CONFLICT OF INTEREST</a:t>
            </a:r>
          </a:p>
        </p:txBody>
      </p:sp>
      <p:pic>
        <p:nvPicPr>
          <p:cNvPr id="5" name="Picture 4" descr="\\CSSERVER\graphic support\Cardea Graphics\Logos\General Use Logos\Services (formerly CHT)\Cardea_Logo_Services_Screen.gif"/>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62581" y="5118573"/>
            <a:ext cx="3181304" cy="621355"/>
          </a:xfrm>
          <a:prstGeom prst="rect">
            <a:avLst/>
          </a:prstGeom>
          <a:noFill/>
          <a:ln>
            <a:noFill/>
          </a:ln>
        </p:spPr>
      </p:pic>
    </p:spTree>
    <p:extLst>
      <p:ext uri="{BB962C8B-B14F-4D97-AF65-F5344CB8AC3E}">
        <p14:creationId xmlns:p14="http://schemas.microsoft.com/office/powerpoint/2010/main" val="29959529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Acknowledgement</a:t>
            </a:r>
            <a:endParaRPr lang="en-US" dirty="0"/>
          </a:p>
        </p:txBody>
      </p:sp>
      <p:sp>
        <p:nvSpPr>
          <p:cNvPr id="3" name="Content Placeholder 2"/>
          <p:cNvSpPr>
            <a:spLocks noGrp="1"/>
          </p:cNvSpPr>
          <p:nvPr>
            <p:ph idx="1"/>
          </p:nvPr>
        </p:nvSpPr>
        <p:spPr/>
        <p:txBody>
          <a:bodyPr>
            <a:normAutofit/>
          </a:bodyPr>
          <a:lstStyle/>
          <a:p>
            <a:pPr marL="0" indent="0">
              <a:buNone/>
            </a:pPr>
            <a:r>
              <a:rPr lang="en-US" dirty="0"/>
              <a:t> </a:t>
            </a:r>
          </a:p>
          <a:p>
            <a:pPr marL="0" indent="0" algn="ctr">
              <a:lnSpc>
                <a:spcPct val="90000"/>
              </a:lnSpc>
              <a:spcBef>
                <a:spcPts val="750"/>
              </a:spcBef>
              <a:buNone/>
            </a:pPr>
            <a:r>
              <a:rPr lang="en-US" dirty="0"/>
              <a:t>  </a:t>
            </a:r>
            <a:r>
              <a:rPr lang="en-US" sz="2100" dirty="0">
                <a:solidFill>
                  <a:prstClr val="black"/>
                </a:solidFill>
              </a:rPr>
              <a:t>This </a:t>
            </a:r>
            <a:r>
              <a:rPr lang="en-US" sz="2100" dirty="0">
                <a:solidFill>
                  <a:prstClr val="black"/>
                </a:solidFill>
              </a:rPr>
              <a:t>event </a:t>
            </a:r>
            <a:r>
              <a:rPr lang="en-US" sz="2100" dirty="0">
                <a:solidFill>
                  <a:prstClr val="black"/>
                </a:solidFill>
              </a:rPr>
              <a:t>is funded in part by:</a:t>
            </a:r>
          </a:p>
          <a:p>
            <a:pPr marL="0" indent="0" algn="ctr">
              <a:lnSpc>
                <a:spcPct val="90000"/>
              </a:lnSpc>
              <a:spcBef>
                <a:spcPts val="750"/>
              </a:spcBef>
              <a:buNone/>
            </a:pPr>
            <a:endParaRPr lang="en-US" sz="2100" dirty="0">
              <a:solidFill>
                <a:prstClr val="black"/>
              </a:solidFill>
            </a:endParaRPr>
          </a:p>
          <a:p>
            <a:pPr marL="0" indent="0" algn="ctr">
              <a:buNone/>
            </a:pPr>
            <a:r>
              <a:rPr lang="en-US" sz="2100" dirty="0"/>
              <a:t>The  Indian Health Service HIV Program</a:t>
            </a:r>
          </a:p>
          <a:p>
            <a:pPr marL="0" indent="0" algn="ctr">
              <a:buNone/>
            </a:pPr>
            <a:r>
              <a:rPr lang="en-US" sz="2100" dirty="0"/>
              <a:t>and</a:t>
            </a:r>
          </a:p>
          <a:p>
            <a:pPr marL="0" indent="0" algn="ctr">
              <a:buNone/>
            </a:pPr>
            <a:r>
              <a:rPr lang="en-US" sz="2100" dirty="0"/>
              <a:t>The Secretary’s Minority AIDS Initiative Fund</a:t>
            </a:r>
          </a:p>
          <a:p>
            <a:pPr marL="0" indent="0" algn="ctr">
              <a:buNone/>
            </a:pPr>
            <a:endParaRPr lang="en-US" sz="2100" dirty="0"/>
          </a:p>
          <a:p>
            <a:pPr marL="0" indent="0" algn="ctr">
              <a:buNone/>
            </a:pPr>
            <a:r>
              <a:rPr lang="en-US" dirty="0" smtClean="0"/>
              <a:t>               </a:t>
            </a:r>
            <a:endParaRPr lang="en-US" dirty="0"/>
          </a:p>
          <a:p>
            <a:pPr marL="0" indent="0">
              <a:buNone/>
            </a:pPr>
            <a:r>
              <a:rPr lang="en-US" dirty="0"/>
              <a:t> </a:t>
            </a:r>
          </a:p>
          <a:p>
            <a:endParaRPr lang="en-US" dirty="0"/>
          </a:p>
        </p:txBody>
      </p:sp>
      <p:pic>
        <p:nvPicPr>
          <p:cNvPr id="4" name="Picture 3" descr="\\CSSERVER\graphic support\Cardea Graphics\Logos\General Use Logos\Services (formerly CHT)\Cardea_Logo_Services_Screen.gif"/>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62581" y="5118573"/>
            <a:ext cx="3181304" cy="621355"/>
          </a:xfrm>
          <a:prstGeom prst="rect">
            <a:avLst/>
          </a:prstGeom>
          <a:noFill/>
          <a:ln>
            <a:noFill/>
          </a:ln>
        </p:spPr>
      </p:pic>
    </p:spTree>
    <p:extLst>
      <p:ext uri="{BB962C8B-B14F-4D97-AF65-F5344CB8AC3E}">
        <p14:creationId xmlns:p14="http://schemas.microsoft.com/office/powerpoint/2010/main" val="5732071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endParaRPr lang="en-US" dirty="0"/>
          </a:p>
        </p:txBody>
      </p:sp>
      <p:sp>
        <p:nvSpPr>
          <p:cNvPr id="3" name="Content Placeholder 2"/>
          <p:cNvSpPr>
            <a:spLocks noGrp="1"/>
          </p:cNvSpPr>
          <p:nvPr>
            <p:ph idx="1"/>
          </p:nvPr>
        </p:nvSpPr>
        <p:spPr/>
        <p:txBody>
          <a:bodyPr>
            <a:normAutofit/>
          </a:bodyPr>
          <a:lstStyle/>
          <a:p>
            <a:pPr marL="0" indent="0">
              <a:buNone/>
            </a:pPr>
            <a:r>
              <a:rPr lang="en-US" dirty="0"/>
              <a:t> </a:t>
            </a:r>
            <a:r>
              <a:rPr lang="en-US" dirty="0"/>
              <a:t>By the end of this learning event participants will be able to:</a:t>
            </a:r>
          </a:p>
          <a:p>
            <a:pPr marL="0" indent="0">
              <a:buNone/>
            </a:pPr>
            <a:endParaRPr lang="en-US" dirty="0"/>
          </a:p>
          <a:p>
            <a:r>
              <a:rPr lang="en-US" sz="2100" dirty="0" smtClean="0"/>
              <a:t>Discuss </a:t>
            </a:r>
            <a:r>
              <a:rPr lang="en-US" sz="2100" dirty="0"/>
              <a:t>the current state of Medicaid access in WA State for </a:t>
            </a:r>
            <a:r>
              <a:rPr lang="en-US" sz="2100" dirty="0" err="1"/>
              <a:t>Hep</a:t>
            </a:r>
            <a:r>
              <a:rPr lang="en-US" sz="2100" dirty="0"/>
              <a:t> C </a:t>
            </a:r>
            <a:r>
              <a:rPr lang="en-US" sz="2100" dirty="0" smtClean="0"/>
              <a:t>medications</a:t>
            </a:r>
          </a:p>
          <a:p>
            <a:r>
              <a:rPr lang="en-US" sz="2100" smtClean="0"/>
              <a:t>Describe strategies </a:t>
            </a:r>
            <a:r>
              <a:rPr lang="en-US" sz="2100" dirty="0"/>
              <a:t>for successfully accessing HCV meds for AI/AN patients</a:t>
            </a:r>
          </a:p>
          <a:p>
            <a:endParaRPr lang="en-US" sz="2100" dirty="0"/>
          </a:p>
          <a:p>
            <a:pPr marL="0" indent="0" algn="ctr">
              <a:buNone/>
            </a:pPr>
            <a:r>
              <a:rPr lang="en-US" dirty="0" smtClean="0"/>
              <a:t>               </a:t>
            </a:r>
            <a:endParaRPr lang="en-US" dirty="0"/>
          </a:p>
          <a:p>
            <a:pPr marL="0" indent="0">
              <a:buNone/>
            </a:pPr>
            <a:r>
              <a:rPr lang="en-US" dirty="0"/>
              <a:t> </a:t>
            </a:r>
          </a:p>
          <a:p>
            <a:endParaRPr lang="en-US" dirty="0"/>
          </a:p>
        </p:txBody>
      </p:sp>
      <p:pic>
        <p:nvPicPr>
          <p:cNvPr id="4" name="Picture 3" descr="\\CSSERVER\graphic support\Cardea Graphics\Logos\General Use Logos\Services (formerly CHT)\Cardea_Logo_Services_Screen.gif"/>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62581" y="5118573"/>
            <a:ext cx="3181304" cy="621355"/>
          </a:xfrm>
          <a:prstGeom prst="rect">
            <a:avLst/>
          </a:prstGeom>
          <a:noFill/>
          <a:ln>
            <a:noFill/>
          </a:ln>
        </p:spPr>
      </p:pic>
    </p:spTree>
    <p:extLst>
      <p:ext uri="{BB962C8B-B14F-4D97-AF65-F5344CB8AC3E}">
        <p14:creationId xmlns:p14="http://schemas.microsoft.com/office/powerpoint/2010/main" val="21891373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676400"/>
            <a:ext cx="8458200" cy="1829761"/>
          </a:xfrm>
        </p:spPr>
        <p:txBody>
          <a:bodyPr>
            <a:normAutofit/>
          </a:bodyPr>
          <a:lstStyle/>
          <a:p>
            <a:r>
              <a:rPr lang="en-US" dirty="0" smtClean="0"/>
              <a:t>Accessing HCV Medications</a:t>
            </a:r>
            <a:endParaRPr lang="en-US" dirty="0"/>
          </a:p>
        </p:txBody>
      </p:sp>
      <p:sp>
        <p:nvSpPr>
          <p:cNvPr id="3" name="Subtitle 2"/>
          <p:cNvSpPr>
            <a:spLocks noGrp="1"/>
          </p:cNvSpPr>
          <p:nvPr>
            <p:ph type="subTitle" idx="1"/>
          </p:nvPr>
        </p:nvSpPr>
        <p:spPr/>
        <p:txBody>
          <a:bodyPr>
            <a:normAutofit fontScale="47500" lnSpcReduction="20000"/>
          </a:bodyPr>
          <a:lstStyle/>
          <a:p>
            <a:r>
              <a:rPr lang="en-US" dirty="0" smtClean="0"/>
              <a:t>Jessica Rienstra RN</a:t>
            </a:r>
          </a:p>
          <a:p>
            <a:r>
              <a:rPr lang="en-US" dirty="0" smtClean="0"/>
              <a:t>Hepatitis C Project Coordinator</a:t>
            </a:r>
          </a:p>
          <a:p>
            <a:r>
              <a:rPr lang="en-US" dirty="0" smtClean="0"/>
              <a:t>Lummi Tribal Health Center</a:t>
            </a:r>
          </a:p>
          <a:p>
            <a:r>
              <a:rPr lang="en-US" dirty="0" smtClean="0"/>
              <a:t>jessicar@lummi-nsn.gov</a:t>
            </a:r>
          </a:p>
          <a:p>
            <a:r>
              <a:rPr lang="en-US" dirty="0" smtClean="0"/>
              <a:t>360.312.2426</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685800"/>
            <a:ext cx="8458200" cy="2954655"/>
          </a:xfrm>
          <a:prstGeom prst="rect">
            <a:avLst/>
          </a:prstGeom>
          <a:noFill/>
        </p:spPr>
        <p:txBody>
          <a:bodyPr wrap="square" rtlCol="0">
            <a:spAutoFit/>
          </a:bodyPr>
          <a:lstStyle/>
          <a:p>
            <a:pPr algn="ctr"/>
            <a:r>
              <a:rPr lang="en-US" sz="2800" dirty="0" smtClean="0"/>
              <a:t>Identify HCV Database</a:t>
            </a:r>
          </a:p>
          <a:p>
            <a:endParaRPr lang="en-US" sz="2800" dirty="0" smtClean="0"/>
          </a:p>
          <a:p>
            <a:r>
              <a:rPr lang="en-US" sz="2800" dirty="0" smtClean="0"/>
              <a:t>	Compile list of all patients with a HCV AB  	and HCV RNA</a:t>
            </a:r>
          </a:p>
          <a:p>
            <a:endParaRPr lang="en-US" sz="2800" dirty="0" smtClean="0"/>
          </a:p>
          <a:p>
            <a:endParaRPr lang="en-US" sz="2800" dirty="0" smtClean="0"/>
          </a:p>
          <a:p>
            <a:endParaRPr lang="en-US" dirty="0"/>
          </a:p>
        </p:txBody>
      </p:sp>
      <p:pic>
        <p:nvPicPr>
          <p:cNvPr id="1046" name="Picture 22" descr="C:\Users\JessicaR\AppData\Local\Microsoft\Windows\Temporary Internet Files\Content.IE5\6WJEERDR\people-in-line[1].jpg"/>
          <p:cNvPicPr>
            <a:picLocks noChangeAspect="1" noChangeArrowheads="1"/>
          </p:cNvPicPr>
          <p:nvPr/>
        </p:nvPicPr>
        <p:blipFill>
          <a:blip r:embed="rId3" cstate="print"/>
          <a:srcRect/>
          <a:stretch>
            <a:fillRect/>
          </a:stretch>
        </p:blipFill>
        <p:spPr bwMode="auto">
          <a:xfrm>
            <a:off x="0" y="2738959"/>
            <a:ext cx="9144000" cy="4119042"/>
          </a:xfrm>
          <a:prstGeom prst="rect">
            <a:avLst/>
          </a:prstGeom>
          <a:noFill/>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nodeType="clickEffect">
                                  <p:stCondLst>
                                    <p:cond delay="0"/>
                                  </p:stCondLst>
                                  <p:childTnLst>
                                    <p:set>
                                      <p:cBhvr>
                                        <p:cTn id="6" dur="1" fill="hold">
                                          <p:stCondLst>
                                            <p:cond delay="0"/>
                                          </p:stCondLst>
                                        </p:cTn>
                                        <p:tgtEl>
                                          <p:spTgt spid="1046"/>
                                        </p:tgtEl>
                                        <p:attrNameLst>
                                          <p:attrName>style.visibility</p:attrName>
                                        </p:attrNameLst>
                                      </p:cBhvr>
                                      <p:to>
                                        <p:strVal val="visible"/>
                                      </p:to>
                                    </p:set>
                                    <p:anim from="(-#ppt_w/2)" to="(#ppt_x)" calcmode="lin" valueType="num">
                                      <p:cBhvr>
                                        <p:cTn id="7" dur="600" fill="hold">
                                          <p:stCondLst>
                                            <p:cond delay="0"/>
                                          </p:stCondLst>
                                        </p:cTn>
                                        <p:tgtEl>
                                          <p:spTgt spid="1046"/>
                                        </p:tgtEl>
                                        <p:attrNameLst>
                                          <p:attrName>ppt_x</p:attrName>
                                        </p:attrNameLst>
                                      </p:cBhvr>
                                    </p:anim>
                                    <p:anim from="0" to="-1.0" calcmode="lin" valueType="num">
                                      <p:cBhvr>
                                        <p:cTn id="8" dur="200" decel="50000" autoRev="1" fill="hold">
                                          <p:stCondLst>
                                            <p:cond delay="600"/>
                                          </p:stCondLst>
                                        </p:cTn>
                                        <p:tgtEl>
                                          <p:spTgt spid="1046"/>
                                        </p:tgtEl>
                                        <p:attrNameLst>
                                          <p:attrName>xshear</p:attrName>
                                        </p:attrNameLst>
                                      </p:cBhvr>
                                    </p:anim>
                                    <p:animScale>
                                      <p:cBhvr>
                                        <p:cTn id="9" dur="200" decel="100000" autoRev="1" fill="hold">
                                          <p:stCondLst>
                                            <p:cond delay="600"/>
                                          </p:stCondLst>
                                        </p:cTn>
                                        <p:tgtEl>
                                          <p:spTgt spid="1046"/>
                                        </p:tgtEl>
                                      </p:cBhvr>
                                      <p:from x="100000" y="100000"/>
                                      <p:to x="80000" y="100000"/>
                                    </p:animScale>
                                    <p:anim by="(#ppt_h/3+#ppt_w*0.1)" calcmode="lin" valueType="num">
                                      <p:cBhvr additive="sum">
                                        <p:cTn id="10" dur="200" decel="100000" autoRev="1" fill="hold">
                                          <p:stCondLst>
                                            <p:cond delay="600"/>
                                          </p:stCondLst>
                                        </p:cTn>
                                        <p:tgtEl>
                                          <p:spTgt spid="1046"/>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Identify Insurance and Eligibility</a:t>
            </a:r>
            <a:endParaRPr lang="en-US" dirty="0"/>
          </a:p>
        </p:txBody>
      </p:sp>
      <p:pic>
        <p:nvPicPr>
          <p:cNvPr id="14338" name="Picture 2" descr="Image result for aetna">
            <a:hlinkClick r:id="rId3"/>
          </p:cNvPr>
          <p:cNvPicPr>
            <a:picLocks noGrp="1" noChangeAspect="1" noChangeArrowheads="1"/>
          </p:cNvPicPr>
          <p:nvPr>
            <p:ph idx="1"/>
          </p:nvPr>
        </p:nvPicPr>
        <p:blipFill>
          <a:blip r:embed="rId4" cstate="print"/>
          <a:srcRect/>
          <a:stretch>
            <a:fillRect/>
          </a:stretch>
        </p:blipFill>
        <p:spPr bwMode="auto">
          <a:xfrm>
            <a:off x="1219200" y="1676400"/>
            <a:ext cx="1428750" cy="371475"/>
          </a:xfrm>
          <a:prstGeom prst="rect">
            <a:avLst/>
          </a:prstGeom>
          <a:noFill/>
        </p:spPr>
      </p:pic>
      <p:pic>
        <p:nvPicPr>
          <p:cNvPr id="14340" name="Picture 4" descr="Image result for medicaid">
            <a:hlinkClick r:id="rId5"/>
          </p:cNvPr>
          <p:cNvPicPr>
            <a:picLocks noChangeAspect="1" noChangeArrowheads="1"/>
          </p:cNvPicPr>
          <p:nvPr/>
        </p:nvPicPr>
        <p:blipFill>
          <a:blip r:embed="rId6" cstate="print"/>
          <a:srcRect/>
          <a:stretch>
            <a:fillRect/>
          </a:stretch>
        </p:blipFill>
        <p:spPr bwMode="auto">
          <a:xfrm>
            <a:off x="2057400" y="2667000"/>
            <a:ext cx="2177143" cy="1219200"/>
          </a:xfrm>
          <a:prstGeom prst="rect">
            <a:avLst/>
          </a:prstGeom>
          <a:noFill/>
        </p:spPr>
      </p:pic>
      <p:pic>
        <p:nvPicPr>
          <p:cNvPr id="14342" name="Picture 6" descr="Image result for cigna">
            <a:hlinkClick r:id="rId7"/>
          </p:cNvPr>
          <p:cNvPicPr>
            <a:picLocks noChangeAspect="1" noChangeArrowheads="1"/>
          </p:cNvPicPr>
          <p:nvPr/>
        </p:nvPicPr>
        <p:blipFill>
          <a:blip r:embed="rId8" cstate="print"/>
          <a:srcRect/>
          <a:stretch>
            <a:fillRect/>
          </a:stretch>
        </p:blipFill>
        <p:spPr bwMode="auto">
          <a:xfrm>
            <a:off x="5181600" y="3657600"/>
            <a:ext cx="1987823" cy="914400"/>
          </a:xfrm>
          <a:prstGeom prst="rect">
            <a:avLst/>
          </a:prstGeom>
          <a:noFill/>
        </p:spPr>
      </p:pic>
      <p:pic>
        <p:nvPicPr>
          <p:cNvPr id="14344" name="Picture 8" descr="Image result for Medicare logo">
            <a:hlinkClick r:id="rId9"/>
          </p:cNvPr>
          <p:cNvPicPr>
            <a:picLocks noChangeAspect="1" noChangeArrowheads="1"/>
          </p:cNvPicPr>
          <p:nvPr/>
        </p:nvPicPr>
        <p:blipFill>
          <a:blip r:embed="rId10" cstate="print"/>
          <a:srcRect/>
          <a:stretch>
            <a:fillRect/>
          </a:stretch>
        </p:blipFill>
        <p:spPr bwMode="auto">
          <a:xfrm>
            <a:off x="914400" y="4495800"/>
            <a:ext cx="1981200" cy="729083"/>
          </a:xfrm>
          <a:prstGeom prst="rect">
            <a:avLst/>
          </a:prstGeom>
          <a:noFill/>
        </p:spPr>
      </p:pic>
      <p:pic>
        <p:nvPicPr>
          <p:cNvPr id="14346" name="Picture 10" descr="Image result for kaiser permanente logo">
            <a:hlinkClick r:id="rId11"/>
          </p:cNvPr>
          <p:cNvPicPr>
            <a:picLocks noChangeAspect="1" noChangeArrowheads="1"/>
          </p:cNvPicPr>
          <p:nvPr/>
        </p:nvPicPr>
        <p:blipFill>
          <a:blip r:embed="rId12" cstate="print"/>
          <a:srcRect/>
          <a:stretch>
            <a:fillRect/>
          </a:stretch>
        </p:blipFill>
        <p:spPr bwMode="auto">
          <a:xfrm>
            <a:off x="4495800" y="1219200"/>
            <a:ext cx="2590800" cy="136449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
            <a:ext cx="8040624" cy="2597888"/>
          </a:xfrm>
        </p:spPr>
        <p:txBody>
          <a:bodyPr/>
          <a:lstStyle/>
          <a:p>
            <a:pPr algn="ctr"/>
            <a:r>
              <a:rPr lang="en-US" dirty="0" smtClean="0"/>
              <a:t>Obtaining Treatment Approvals</a:t>
            </a:r>
            <a:endParaRPr lang="en-US" dirty="0"/>
          </a:p>
        </p:txBody>
      </p:sp>
      <p:pic>
        <p:nvPicPr>
          <p:cNvPr id="19458" name="Picture 2" descr="Image result for medication">
            <a:hlinkClick r:id="rId3"/>
          </p:cNvPr>
          <p:cNvPicPr>
            <a:picLocks noChangeAspect="1" noChangeArrowheads="1"/>
          </p:cNvPicPr>
          <p:nvPr/>
        </p:nvPicPr>
        <p:blipFill>
          <a:blip r:embed="rId4" cstate="print"/>
          <a:srcRect/>
          <a:stretch>
            <a:fillRect/>
          </a:stretch>
        </p:blipFill>
        <p:spPr bwMode="auto">
          <a:xfrm>
            <a:off x="1371600" y="4739112"/>
            <a:ext cx="3200400" cy="2118888"/>
          </a:xfrm>
          <a:prstGeom prst="rect">
            <a:avLst/>
          </a:prstGeom>
          <a:noFill/>
        </p:spPr>
      </p:pic>
      <p:pic>
        <p:nvPicPr>
          <p:cNvPr id="19462" name="Picture 6" descr="Image result for medication">
            <a:hlinkClick r:id="rId5"/>
          </p:cNvPr>
          <p:cNvPicPr>
            <a:picLocks noChangeAspect="1" noChangeArrowheads="1"/>
          </p:cNvPicPr>
          <p:nvPr/>
        </p:nvPicPr>
        <p:blipFill>
          <a:blip r:embed="rId6" cstate="print"/>
          <a:srcRect/>
          <a:stretch>
            <a:fillRect/>
          </a:stretch>
        </p:blipFill>
        <p:spPr bwMode="auto">
          <a:xfrm>
            <a:off x="0" y="3962400"/>
            <a:ext cx="1381990" cy="2895600"/>
          </a:xfrm>
          <a:prstGeom prst="rect">
            <a:avLst/>
          </a:prstGeom>
          <a:noFill/>
        </p:spPr>
      </p:pic>
      <p:pic>
        <p:nvPicPr>
          <p:cNvPr id="19464" name="Picture 8" descr="Image result for medication">
            <a:hlinkClick r:id="rId5"/>
          </p:cNvPr>
          <p:cNvPicPr>
            <a:picLocks noChangeAspect="1" noChangeArrowheads="1"/>
          </p:cNvPicPr>
          <p:nvPr/>
        </p:nvPicPr>
        <p:blipFill>
          <a:blip r:embed="rId6" cstate="print"/>
          <a:srcRect/>
          <a:stretch>
            <a:fillRect/>
          </a:stretch>
        </p:blipFill>
        <p:spPr bwMode="auto">
          <a:xfrm>
            <a:off x="0" y="1371600"/>
            <a:ext cx="1371600" cy="2873831"/>
          </a:xfrm>
          <a:prstGeom prst="rect">
            <a:avLst/>
          </a:prstGeom>
          <a:noFill/>
        </p:spPr>
      </p:pic>
      <p:pic>
        <p:nvPicPr>
          <p:cNvPr id="19466" name="Picture 10" descr="Image result for medication">
            <a:hlinkClick r:id="rId5"/>
          </p:cNvPr>
          <p:cNvPicPr>
            <a:picLocks noChangeAspect="1" noChangeArrowheads="1"/>
          </p:cNvPicPr>
          <p:nvPr/>
        </p:nvPicPr>
        <p:blipFill>
          <a:blip r:embed="rId6" cstate="print"/>
          <a:srcRect/>
          <a:stretch>
            <a:fillRect/>
          </a:stretch>
        </p:blipFill>
        <p:spPr bwMode="auto">
          <a:xfrm>
            <a:off x="1" y="1"/>
            <a:ext cx="1381990" cy="2895600"/>
          </a:xfrm>
          <a:prstGeom prst="rect">
            <a:avLst/>
          </a:prstGeom>
          <a:noFill/>
        </p:spPr>
      </p:pic>
      <p:pic>
        <p:nvPicPr>
          <p:cNvPr id="19468" name="Picture 12" descr="Image result for approved">
            <a:hlinkClick r:id="rId7"/>
          </p:cNvPr>
          <p:cNvPicPr>
            <a:picLocks noChangeAspect="1" noChangeArrowheads="1"/>
          </p:cNvPicPr>
          <p:nvPr/>
        </p:nvPicPr>
        <p:blipFill>
          <a:blip r:embed="rId8" cstate="print"/>
          <a:srcRect/>
          <a:stretch>
            <a:fillRect/>
          </a:stretch>
        </p:blipFill>
        <p:spPr bwMode="auto">
          <a:xfrm>
            <a:off x="4572000" y="3554141"/>
            <a:ext cx="4572000" cy="3303859"/>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1_Office Theme">
  <a:themeElements>
    <a:clrScheme name="Custom 10">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0070C0"/>
      </a:hlink>
      <a:folHlink>
        <a:srgbClr val="AA8A1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676</TotalTime>
  <Words>1186</Words>
  <Application>Microsoft Office PowerPoint</Application>
  <PresentationFormat>On-screen Show (4:3)</PresentationFormat>
  <Paragraphs>180</Paragraphs>
  <Slides>21</Slides>
  <Notes>19</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21</vt:i4>
      </vt:variant>
    </vt:vector>
  </HeadingPairs>
  <TitlesOfParts>
    <vt:vector size="30" baseType="lpstr">
      <vt:lpstr>arial</vt:lpstr>
      <vt:lpstr>Calibri</vt:lpstr>
      <vt:lpstr>Lucida Sans Unicode</vt:lpstr>
      <vt:lpstr>Times New Roman</vt:lpstr>
      <vt:lpstr>Verdana</vt:lpstr>
      <vt:lpstr>Wingdings 2</vt:lpstr>
      <vt:lpstr>Wingdings 3</vt:lpstr>
      <vt:lpstr>Concourse</vt:lpstr>
      <vt:lpstr>1_Office Theme</vt:lpstr>
      <vt:lpstr>DISCLOSURES</vt:lpstr>
      <vt:lpstr>DISCLOSURES</vt:lpstr>
      <vt:lpstr>PowerPoint Presentation</vt:lpstr>
      <vt:lpstr>Acknowledgement</vt:lpstr>
      <vt:lpstr>Objectives</vt:lpstr>
      <vt:lpstr>Accessing HCV Medications</vt:lpstr>
      <vt:lpstr>PowerPoint Presentation</vt:lpstr>
      <vt:lpstr>Identify Insurance and Eligibility</vt:lpstr>
      <vt:lpstr>Obtaining Treatment Approvals</vt:lpstr>
      <vt:lpstr>MEDICAID</vt:lpstr>
      <vt:lpstr>MEDICAID</vt:lpstr>
      <vt:lpstr>Medicaid Required Documentation</vt:lpstr>
      <vt:lpstr>PowerPoint Presentation</vt:lpstr>
      <vt:lpstr>PowerPoint Presentation</vt:lpstr>
      <vt:lpstr>Insurance Phone Numbers  Medicaid 1-800-562-3022 ext 15483 for pharmacy authorization Kaiser Permanente 1-800-729-1174 for Pharmacy Drug Benefit Help Desk  Cigna 1-888-992-4462 1-800-351-3606 for Specialty Pharmacy Services  800-244-6224 for physician for prior authorizations Aetna 1-866-503-0857 for Precertification Notification  HMA 1-877-408-9742 option #5 for Caremark Specialty Pharmacy    </vt:lpstr>
      <vt:lpstr>CREATE A TEMPLATE </vt:lpstr>
      <vt:lpstr>PowerPoint Presentation</vt:lpstr>
      <vt:lpstr>Other Options</vt:lpstr>
      <vt:lpstr>PowerPoint Presentation</vt:lpstr>
      <vt:lpstr>Case Management</vt:lpstr>
      <vt:lpstr>Resources</vt:lpstr>
    </vt:vector>
  </TitlesOfParts>
  <Company>Lummi Indian Business Council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HCV Medications: Linking Patients to Treatment</dc:title>
  <dc:creator>JessicaR</dc:creator>
  <cp:lastModifiedBy>Michelle Daugherty</cp:lastModifiedBy>
  <cp:revision>78</cp:revision>
  <dcterms:created xsi:type="dcterms:W3CDTF">2017-09-19T00:02:45Z</dcterms:created>
  <dcterms:modified xsi:type="dcterms:W3CDTF">2018-05-31T17:52:38Z</dcterms:modified>
</cp:coreProperties>
</file>