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24"/>
  </p:notesMasterIdLst>
  <p:handoutMasterIdLst>
    <p:handoutMasterId r:id="rId25"/>
  </p:handoutMasterIdLst>
  <p:sldIdLst>
    <p:sldId id="257" r:id="rId2"/>
    <p:sldId id="307" r:id="rId3"/>
    <p:sldId id="331" r:id="rId4"/>
    <p:sldId id="372" r:id="rId5"/>
    <p:sldId id="373" r:id="rId6"/>
    <p:sldId id="374" r:id="rId7"/>
    <p:sldId id="376" r:id="rId8"/>
    <p:sldId id="377" r:id="rId9"/>
    <p:sldId id="371" r:id="rId10"/>
    <p:sldId id="380" r:id="rId11"/>
    <p:sldId id="311" r:id="rId12"/>
    <p:sldId id="343" r:id="rId13"/>
    <p:sldId id="344" r:id="rId14"/>
    <p:sldId id="345" r:id="rId15"/>
    <p:sldId id="342" r:id="rId16"/>
    <p:sldId id="341" r:id="rId17"/>
    <p:sldId id="357" r:id="rId18"/>
    <p:sldId id="358" r:id="rId19"/>
    <p:sldId id="379" r:id="rId20"/>
    <p:sldId id="378" r:id="rId21"/>
    <p:sldId id="381" r:id="rId22"/>
    <p:sldId id="332" r:id="rId23"/>
  </p:sldIdLst>
  <p:sldSz cx="9144000" cy="5143500" type="screen16x9"/>
  <p:notesSz cx="7023100" cy="9309100"/>
  <p:embeddedFontLst>
    <p:embeddedFont>
      <p:font typeface="Calibri" panose="020F0502020204030204" pitchFamily="34" charset="0"/>
      <p:regular r:id="rId26"/>
      <p:bold r:id="rId27"/>
      <p:italic r:id="rId28"/>
      <p:boldItalic r:id="rId29"/>
    </p:embeddedFont>
    <p:embeddedFont>
      <p:font typeface="Myriad Web Pro" panose="020B0604020202020204" charset="0"/>
      <p:regular r:id="rId30"/>
      <p:bold r:id="rId31"/>
      <p:italic r:id="rId32"/>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B07C57"/>
    <a:srgbClr val="004B44"/>
    <a:srgbClr val="FF6600"/>
    <a:srgbClr val="0099A7"/>
    <a:srgbClr val="0098A6"/>
    <a:srgbClr val="0197D6"/>
    <a:srgbClr val="3F395F"/>
    <a:srgbClr val="81B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71429" autoAdjust="0"/>
  </p:normalViewPr>
  <p:slideViewPr>
    <p:cSldViewPr snapToGrid="0">
      <p:cViewPr varScale="1">
        <p:scale>
          <a:sx n="84" d="100"/>
          <a:sy n="84" d="100"/>
        </p:scale>
        <p:origin x="1314" y="3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97" d="100"/>
          <a:sy n="97" d="100"/>
        </p:scale>
        <p:origin x="23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shatcher.PAIHB\AppData\Roaming\Microsoft\Excel\Figures%20-%20Age-specific%20rates%20over%20time%20and%20by%20state%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600" b="1" i="0" baseline="0" dirty="0" smtClean="0">
                <a:effectLst/>
              </a:rPr>
              <a:t>Years of Potential Life Lost, Women</a:t>
            </a:r>
            <a:endParaRPr lang="en-US" sz="1200" b="1" dirty="0"/>
          </a:p>
        </c:rich>
      </c:tx>
      <c:layout>
        <c:manualLayout>
          <c:xMode val="edge"/>
          <c:yMode val="edge"/>
          <c:x val="0.24214505836116734"/>
          <c:y val="1.2628250490131901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20973637234911352"/>
          <c:y val="0.15612727022633074"/>
          <c:w val="0.37324309125405603"/>
          <c:h val="0.74622155121981937"/>
        </c:manualLayout>
      </c:layout>
      <c:barChart>
        <c:barDir val="bar"/>
        <c:grouping val="clustered"/>
        <c:varyColors val="0"/>
        <c:ser>
          <c:idx val="0"/>
          <c:order val="0"/>
          <c:tx>
            <c:strRef>
              <c:f>'ypll-1'!$H$1</c:f>
              <c:strCache>
                <c:ptCount val="1"/>
                <c:pt idx="0">
                  <c:v>YPLL</c:v>
                </c:pt>
              </c:strCache>
            </c:strRef>
          </c:tx>
          <c:spPr>
            <a:solidFill>
              <a:schemeClr val="accent2">
                <a:lumMod val="75000"/>
              </a:schemeClr>
            </a:solidFill>
            <a:ln>
              <a:solidFill>
                <a:schemeClr val="accent2">
                  <a:lumMod val="75000"/>
                </a:schemeClr>
              </a:solidFill>
            </a:ln>
            <a:effectLst/>
          </c:spPr>
          <c:invertIfNegative val="0"/>
          <c:cat>
            <c:strRef>
              <c:f>'ypll-1'!$G$2:$G$13</c:f>
              <c:strCache>
                <c:ptCount val="10"/>
                <c:pt idx="0">
                  <c:v>Cerebrovascular</c:v>
                </c:pt>
                <c:pt idx="1">
                  <c:v>Homicide</c:v>
                </c:pt>
                <c:pt idx="2">
                  <c:v>Perinatal Period</c:v>
                </c:pt>
                <c:pt idx="3">
                  <c:v>Congenital Anomalies</c:v>
                </c:pt>
                <c:pt idx="4">
                  <c:v>Diabetes Mellitus</c:v>
                </c:pt>
                <c:pt idx="5">
                  <c:v>Suicide</c:v>
                </c:pt>
                <c:pt idx="6">
                  <c:v>Heart Disease</c:v>
                </c:pt>
                <c:pt idx="7">
                  <c:v>Malignant Neoplasms</c:v>
                </c:pt>
                <c:pt idx="8">
                  <c:v>Liver Disease</c:v>
                </c:pt>
                <c:pt idx="9">
                  <c:v>Unintentional Injury</c:v>
                </c:pt>
              </c:strCache>
            </c:strRef>
          </c:cat>
          <c:val>
            <c:numRef>
              <c:f>'ypll-1'!$H$2:$H$13</c:f>
              <c:numCache>
                <c:formatCode>General</c:formatCode>
                <c:ptCount val="10"/>
                <c:pt idx="0">
                  <c:v>4505</c:v>
                </c:pt>
                <c:pt idx="1">
                  <c:v>6118</c:v>
                </c:pt>
                <c:pt idx="2">
                  <c:v>7711</c:v>
                </c:pt>
                <c:pt idx="3">
                  <c:v>8096</c:v>
                </c:pt>
                <c:pt idx="4">
                  <c:v>8609</c:v>
                </c:pt>
                <c:pt idx="5">
                  <c:v>14395</c:v>
                </c:pt>
                <c:pt idx="6">
                  <c:v>15984</c:v>
                </c:pt>
                <c:pt idx="7">
                  <c:v>26104</c:v>
                </c:pt>
                <c:pt idx="8">
                  <c:v>28442</c:v>
                </c:pt>
                <c:pt idx="9">
                  <c:v>55984</c:v>
                </c:pt>
              </c:numCache>
            </c:numRef>
          </c:val>
        </c:ser>
        <c:dLbls>
          <c:showLegendKey val="0"/>
          <c:showVal val="0"/>
          <c:showCatName val="0"/>
          <c:showSerName val="0"/>
          <c:showPercent val="0"/>
          <c:showBubbleSize val="0"/>
        </c:dLbls>
        <c:gapWidth val="182"/>
        <c:axId val="490888968"/>
        <c:axId val="490889360"/>
        <c:extLst>
          <c:ext xmlns:c15="http://schemas.microsoft.com/office/drawing/2012/chart" uri="{02D57815-91ED-43cb-92C2-25804820EDAC}">
            <c15:filteredBarSeries>
              <c15:ser>
                <c:idx val="1"/>
                <c:order val="1"/>
                <c:tx>
                  <c:strRef>
                    <c:extLst>
                      <c:ext uri="{02D57815-91ED-43cb-92C2-25804820EDAC}">
                        <c15:formulaRef>
                          <c15:sqref>'ypll-1'!$I$1</c15:sqref>
                        </c15:formulaRef>
                      </c:ext>
                    </c:extLst>
                    <c:strCache>
                      <c:ptCount val="1"/>
                      <c:pt idx="0">
                        <c:v>Age-adjusted Percent</c:v>
                      </c:pt>
                    </c:strCache>
                  </c:strRef>
                </c:tx>
                <c:spPr>
                  <a:solidFill>
                    <a:schemeClr val="accent2"/>
                  </a:solidFill>
                  <a:ln>
                    <a:noFill/>
                  </a:ln>
                  <a:effectLst/>
                </c:spPr>
                <c:invertIfNegative val="0"/>
                <c:cat>
                  <c:strRef>
                    <c:extLst>
                      <c:ext uri="{02D57815-91ED-43cb-92C2-25804820EDAC}">
                        <c15:formulaRef>
                          <c15:sqref>'ypll-1'!$G$2:$G$13</c15:sqref>
                        </c15:formulaRef>
                      </c:ext>
                    </c:extLst>
                    <c:strCache>
                      <c:ptCount val="10"/>
                      <c:pt idx="0">
                        <c:v>Cerebrovascular</c:v>
                      </c:pt>
                      <c:pt idx="1">
                        <c:v>Homicide</c:v>
                      </c:pt>
                      <c:pt idx="2">
                        <c:v>Perinatal Period</c:v>
                      </c:pt>
                      <c:pt idx="3">
                        <c:v>Congenital Anomalies</c:v>
                      </c:pt>
                      <c:pt idx="4">
                        <c:v>Diabetes Mellitus</c:v>
                      </c:pt>
                      <c:pt idx="5">
                        <c:v>Suicide</c:v>
                      </c:pt>
                      <c:pt idx="6">
                        <c:v>Heart Disease</c:v>
                      </c:pt>
                      <c:pt idx="7">
                        <c:v>Malignant Neoplasms</c:v>
                      </c:pt>
                      <c:pt idx="8">
                        <c:v>Liver Disease</c:v>
                      </c:pt>
                      <c:pt idx="9">
                        <c:v>Unintentional Injury</c:v>
                      </c:pt>
                    </c:strCache>
                  </c:strRef>
                </c:cat>
                <c:val>
                  <c:numRef>
                    <c:extLst>
                      <c:ext uri="{02D57815-91ED-43cb-92C2-25804820EDAC}">
                        <c15:formulaRef>
                          <c15:sqref>'ypll-1'!$I$2:$I$13</c15:sqref>
                        </c15:formulaRef>
                      </c:ext>
                    </c:extLst>
                    <c:numCache>
                      <c:formatCode>General</c:formatCode>
                      <c:ptCount val="10"/>
                      <c:pt idx="0">
                        <c:v>1.8373187080510001E-2</c:v>
                      </c:pt>
                      <c:pt idx="1">
                        <c:v>2.4133586467350001E-2</c:v>
                      </c:pt>
                      <c:pt idx="2">
                        <c:v>2.8167455382849999E-2</c:v>
                      </c:pt>
                      <c:pt idx="3">
                        <c:v>3.00523979075E-2</c:v>
                      </c:pt>
                      <c:pt idx="4">
                        <c:v>3.548267533123E-2</c:v>
                      </c:pt>
                      <c:pt idx="5">
                        <c:v>5.6208462916349997E-2</c:v>
                      </c:pt>
                      <c:pt idx="6">
                        <c:v>6.6084147037399996E-2</c:v>
                      </c:pt>
                      <c:pt idx="7">
                        <c:v>0.10409142893793</c:v>
                      </c:pt>
                      <c:pt idx="8">
                        <c:v>0.12656444509449</c:v>
                      </c:pt>
                      <c:pt idx="9">
                        <c:v>0.22673615132630001</c:v>
                      </c:pt>
                    </c:numCache>
                  </c:numRef>
                </c:val>
              </c15:ser>
            </c15:filteredBarSeries>
          </c:ext>
        </c:extLst>
      </c:barChart>
      <c:catAx>
        <c:axId val="490888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89360"/>
        <c:crosses val="autoZero"/>
        <c:auto val="1"/>
        <c:lblAlgn val="ctr"/>
        <c:lblOffset val="100"/>
        <c:noMultiLvlLbl val="0"/>
      </c:catAx>
      <c:valAx>
        <c:axId val="490889360"/>
        <c:scaling>
          <c:orientation val="minMax"/>
          <c:max val="1200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88968"/>
        <c:crosses val="autoZero"/>
        <c:crossBetween val="between"/>
        <c:majorUnit val="4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Years of Potential Life Lost, </a:t>
            </a:r>
            <a:r>
              <a:rPr lang="en-US" sz="1600" b="1" dirty="0" smtClean="0"/>
              <a:t>Men</a:t>
            </a:r>
          </a:p>
        </c:rich>
      </c:tx>
      <c:layout>
        <c:manualLayout>
          <c:xMode val="edge"/>
          <c:yMode val="edge"/>
          <c:x val="0.12056114295546391"/>
          <c:y val="2.49232677347693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442184592722454"/>
          <c:y val="0.16420279559257195"/>
          <c:w val="0.53569542377636548"/>
          <c:h val="0.73943443152708332"/>
        </c:manualLayout>
      </c:layout>
      <c:barChart>
        <c:barDir val="bar"/>
        <c:grouping val="clustered"/>
        <c:varyColors val="0"/>
        <c:ser>
          <c:idx val="1"/>
          <c:order val="0"/>
          <c:tx>
            <c:strRef>
              <c:f>ypll!$I$1</c:f>
              <c:strCache>
                <c:ptCount val="1"/>
                <c:pt idx="0">
                  <c:v>YPLL</c:v>
                </c:pt>
              </c:strCache>
            </c:strRef>
          </c:tx>
          <c:spPr>
            <a:solidFill>
              <a:schemeClr val="accent1">
                <a:lumMod val="75000"/>
              </a:schemeClr>
            </a:solidFill>
            <a:ln>
              <a:solidFill>
                <a:schemeClr val="accent1">
                  <a:lumMod val="75000"/>
                </a:schemeClr>
              </a:solidFill>
            </a:ln>
            <a:effectLst/>
          </c:spPr>
          <c:invertIfNegative val="0"/>
          <c:cat>
            <c:strRef>
              <c:f>ypll!$G$2:$G$13</c:f>
              <c:strCache>
                <c:ptCount val="10"/>
                <c:pt idx="0">
                  <c:v>Influenza &amp; Pneumonia</c:v>
                </c:pt>
                <c:pt idx="1">
                  <c:v>Congenital Anomalies</c:v>
                </c:pt>
                <c:pt idx="2">
                  <c:v>Perinatal Period</c:v>
                </c:pt>
                <c:pt idx="3">
                  <c:v>Diabetes Mellitus</c:v>
                </c:pt>
                <c:pt idx="4">
                  <c:v>Homicide</c:v>
                </c:pt>
                <c:pt idx="5">
                  <c:v>Malignant Neoplasms</c:v>
                </c:pt>
                <c:pt idx="6">
                  <c:v>Liver Disease</c:v>
                </c:pt>
                <c:pt idx="7">
                  <c:v>Heart Disease</c:v>
                </c:pt>
                <c:pt idx="8">
                  <c:v>Suicide</c:v>
                </c:pt>
                <c:pt idx="9">
                  <c:v>Unintentional Injury</c:v>
                </c:pt>
              </c:strCache>
            </c:strRef>
          </c:cat>
          <c:val>
            <c:numRef>
              <c:f>ypll!$I$2:$I$13</c:f>
              <c:numCache>
                <c:formatCode>General</c:formatCode>
                <c:ptCount val="10"/>
                <c:pt idx="0">
                  <c:v>5314</c:v>
                </c:pt>
                <c:pt idx="1">
                  <c:v>10211</c:v>
                </c:pt>
                <c:pt idx="2">
                  <c:v>11151</c:v>
                </c:pt>
                <c:pt idx="3">
                  <c:v>12601</c:v>
                </c:pt>
                <c:pt idx="4">
                  <c:v>23174</c:v>
                </c:pt>
                <c:pt idx="5">
                  <c:v>28492</c:v>
                </c:pt>
                <c:pt idx="6">
                  <c:v>33477</c:v>
                </c:pt>
                <c:pt idx="7">
                  <c:v>36226</c:v>
                </c:pt>
                <c:pt idx="8">
                  <c:v>45197</c:v>
                </c:pt>
                <c:pt idx="9">
                  <c:v>120346</c:v>
                </c:pt>
              </c:numCache>
            </c:numRef>
          </c:val>
        </c:ser>
        <c:dLbls>
          <c:showLegendKey val="0"/>
          <c:showVal val="0"/>
          <c:showCatName val="0"/>
          <c:showSerName val="0"/>
          <c:showPercent val="0"/>
          <c:showBubbleSize val="0"/>
        </c:dLbls>
        <c:gapWidth val="182"/>
        <c:axId val="490889752"/>
        <c:axId val="490888576"/>
      </c:barChart>
      <c:catAx>
        <c:axId val="490889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88576"/>
        <c:crosses val="autoZero"/>
        <c:auto val="1"/>
        <c:lblAlgn val="ctr"/>
        <c:lblOffset val="100"/>
        <c:noMultiLvlLbl val="0"/>
      </c:catAx>
      <c:valAx>
        <c:axId val="490888576"/>
        <c:scaling>
          <c:orientation val="minMax"/>
          <c:max val="12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89752"/>
        <c:crosses val="autoZero"/>
        <c:crossBetween val="between"/>
        <c:majorUnit val="4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72584114822933"/>
          <c:y val="5.6616610620823009E-2"/>
          <c:w val="0.84213743335305069"/>
          <c:h val="0.70895442219610727"/>
        </c:manualLayout>
      </c:layout>
      <c:barChart>
        <c:barDir val="col"/>
        <c:grouping val="clustered"/>
        <c:varyColors val="0"/>
        <c:ser>
          <c:idx val="0"/>
          <c:order val="0"/>
          <c:tx>
            <c:strRef>
              <c:f>'AIAN for figures'!$C$65</c:f>
              <c:strCache>
                <c:ptCount val="1"/>
                <c:pt idx="0">
                  <c:v>Rate</c:v>
                </c:pt>
              </c:strCache>
            </c:strRef>
          </c:tx>
          <c:spPr>
            <a:solidFill>
              <a:schemeClr val="accent1"/>
            </a:solidFill>
            <a:ln>
              <a:solidFill>
                <a:srgbClr val="0098A6"/>
              </a:solidFill>
            </a:ln>
            <a:effectLst/>
          </c:spPr>
          <c:invertIfNegative val="0"/>
          <c:dPt>
            <c:idx val="0"/>
            <c:invertIfNegative val="0"/>
            <c:bubble3D val="0"/>
            <c:spPr>
              <a:solidFill>
                <a:srgbClr val="FF9933"/>
              </a:solidFill>
              <a:ln>
                <a:noFill/>
              </a:ln>
              <a:effectLst/>
            </c:spPr>
          </c:dPt>
          <c:dPt>
            <c:idx val="1"/>
            <c:invertIfNegative val="0"/>
            <c:bubble3D val="0"/>
            <c:spPr>
              <a:solidFill>
                <a:schemeClr val="bg2">
                  <a:lumMod val="50000"/>
                </a:schemeClr>
              </a:solidFill>
              <a:ln>
                <a:noFill/>
              </a:ln>
              <a:effectLst/>
            </c:spPr>
          </c:dPt>
          <c:dPt>
            <c:idx val="2"/>
            <c:invertIfNegative val="0"/>
            <c:bubble3D val="0"/>
            <c:spPr>
              <a:solidFill>
                <a:srgbClr val="FF9933"/>
              </a:solidFill>
              <a:ln>
                <a:noFill/>
              </a:ln>
              <a:effectLst/>
            </c:spPr>
          </c:dPt>
          <c:dPt>
            <c:idx val="3"/>
            <c:invertIfNegative val="0"/>
            <c:bubble3D val="0"/>
            <c:spPr>
              <a:solidFill>
                <a:schemeClr val="bg2">
                  <a:lumMod val="50000"/>
                </a:schemeClr>
              </a:solidFill>
              <a:ln>
                <a:noFill/>
              </a:ln>
              <a:effectLst/>
            </c:spPr>
          </c:dPt>
          <c:dPt>
            <c:idx val="4"/>
            <c:invertIfNegative val="0"/>
            <c:bubble3D val="0"/>
            <c:spPr>
              <a:solidFill>
                <a:srgbClr val="FF9933"/>
              </a:solidFill>
              <a:ln>
                <a:noFill/>
              </a:ln>
              <a:effectLst/>
            </c:spPr>
          </c:dPt>
          <c:dPt>
            <c:idx val="5"/>
            <c:invertIfNegative val="0"/>
            <c:bubble3D val="0"/>
            <c:spPr>
              <a:solidFill>
                <a:schemeClr val="bg2">
                  <a:lumMod val="50000"/>
                </a:schemeClr>
              </a:solidFill>
              <a:ln>
                <a:noFill/>
              </a:ln>
              <a:effectLst/>
            </c:spPr>
          </c:dPt>
          <c:dPt>
            <c:idx val="6"/>
            <c:invertIfNegative val="0"/>
            <c:bubble3D val="0"/>
            <c:spPr>
              <a:solidFill>
                <a:srgbClr val="FF9933"/>
              </a:solidFill>
              <a:ln>
                <a:noFill/>
              </a:ln>
              <a:effectLst/>
            </c:spPr>
          </c:dPt>
          <c:dPt>
            <c:idx val="7"/>
            <c:invertIfNegative val="0"/>
            <c:bubble3D val="0"/>
            <c:spPr>
              <a:solidFill>
                <a:schemeClr val="bg2">
                  <a:lumMod val="50000"/>
                </a:schemeClr>
              </a:solidFill>
              <a:ln>
                <a:noFill/>
              </a:ln>
              <a:effectLst/>
            </c:spPr>
          </c:dPt>
          <c:errBars>
            <c:errBarType val="both"/>
            <c:errValType val="cust"/>
            <c:noEndCap val="0"/>
            <c:plus>
              <c:numRef>
                <c:f>'AIAN for figures'!$G$66:$G$73</c:f>
                <c:numCache>
                  <c:formatCode>General</c:formatCode>
                  <c:ptCount val="8"/>
                  <c:pt idx="0">
                    <c:v>1.9975000000000023</c:v>
                  </c:pt>
                  <c:pt idx="1">
                    <c:v>0.19680000000000053</c:v>
                  </c:pt>
                  <c:pt idx="2">
                    <c:v>4.5818999999999992</c:v>
                  </c:pt>
                  <c:pt idx="3">
                    <c:v>1.1260000000000003</c:v>
                  </c:pt>
                  <c:pt idx="4">
                    <c:v>3.7577999999999996</c:v>
                  </c:pt>
                  <c:pt idx="5">
                    <c:v>1.1304999999999996</c:v>
                  </c:pt>
                  <c:pt idx="6">
                    <c:v>2.8267999999999986</c:v>
                  </c:pt>
                  <c:pt idx="7">
                    <c:v>0.7693999999999992</c:v>
                  </c:pt>
                </c:numCache>
              </c:numRef>
            </c:plus>
            <c:minus>
              <c:numRef>
                <c:f>'AIAN for figures'!$F$66:$F$73</c:f>
                <c:numCache>
                  <c:formatCode>General</c:formatCode>
                  <c:ptCount val="8"/>
                  <c:pt idx="0">
                    <c:v>1.8324999999999996</c:v>
                  </c:pt>
                  <c:pt idx="1">
                    <c:v>0.19319999999999915</c:v>
                  </c:pt>
                  <c:pt idx="2">
                    <c:v>3.0230999999999999</c:v>
                  </c:pt>
                  <c:pt idx="3">
                    <c:v>0.92700000000000005</c:v>
                  </c:pt>
                  <c:pt idx="4">
                    <c:v>3.2122000000000011</c:v>
                  </c:pt>
                  <c:pt idx="5">
                    <c:v>1.0495000000000001</c:v>
                  </c:pt>
                  <c:pt idx="6">
                    <c:v>2.5332000000000008</c:v>
                  </c:pt>
                  <c:pt idx="7">
                    <c:v>0.7176000000000009</c:v>
                  </c:pt>
                </c:numCache>
              </c:numRef>
            </c:minus>
            <c:spPr>
              <a:noFill/>
              <a:ln w="9525" cap="flat" cmpd="sng" algn="ctr">
                <a:solidFill>
                  <a:srgbClr val="000000"/>
                </a:solidFill>
                <a:round/>
              </a:ln>
              <a:effectLst/>
            </c:spPr>
          </c:errBars>
          <c:cat>
            <c:multiLvlStrRef>
              <c:f>'AIAN for figures'!$A$66:$B$73</c:f>
              <c:multiLvlStrCache>
                <c:ptCount val="8"/>
                <c:lvl>
                  <c:pt idx="0">
                    <c:v>AI/AN</c:v>
                  </c:pt>
                  <c:pt idx="1">
                    <c:v>NHW</c:v>
                  </c:pt>
                  <c:pt idx="2">
                    <c:v>AI/AN</c:v>
                  </c:pt>
                  <c:pt idx="3">
                    <c:v>NHW</c:v>
                  </c:pt>
                  <c:pt idx="4">
                    <c:v>AI/AN</c:v>
                  </c:pt>
                  <c:pt idx="5">
                    <c:v>NHW</c:v>
                  </c:pt>
                  <c:pt idx="6">
                    <c:v>AI/AN</c:v>
                  </c:pt>
                  <c:pt idx="7">
                    <c:v>NHW</c:v>
                  </c:pt>
                </c:lvl>
                <c:lvl>
                  <c:pt idx="0">
                    <c:v>Overall</c:v>
                  </c:pt>
                  <c:pt idx="2">
                    <c:v>Idaho</c:v>
                  </c:pt>
                  <c:pt idx="4">
                    <c:v>Oregon</c:v>
                  </c:pt>
                  <c:pt idx="6">
                    <c:v>Washington</c:v>
                  </c:pt>
                </c:lvl>
              </c:multiLvlStrCache>
            </c:multiLvlStrRef>
          </c:cat>
          <c:val>
            <c:numRef>
              <c:f>'AIAN for figures'!$C$66:$C$73</c:f>
              <c:numCache>
                <c:formatCode>General</c:formatCode>
                <c:ptCount val="8"/>
                <c:pt idx="0">
                  <c:v>16.262499999999999</c:v>
                </c:pt>
                <c:pt idx="1">
                  <c:v>7.2521999999999993</c:v>
                </c:pt>
                <c:pt idx="2">
                  <c:v>6.4581</c:v>
                </c:pt>
                <c:pt idx="3">
                  <c:v>3.883</c:v>
                </c:pt>
                <c:pt idx="4">
                  <c:v>16.402200000000001</c:v>
                </c:pt>
                <c:pt idx="5">
                  <c:v>10.6195</c:v>
                </c:pt>
                <c:pt idx="6">
                  <c:v>18.1432</c:v>
                </c:pt>
                <c:pt idx="7">
                  <c:v>8.1086000000000009</c:v>
                </c:pt>
              </c:numCache>
            </c:numRef>
          </c:val>
        </c:ser>
        <c:dLbls>
          <c:showLegendKey val="0"/>
          <c:showVal val="0"/>
          <c:showCatName val="0"/>
          <c:showSerName val="0"/>
          <c:showPercent val="0"/>
          <c:showBubbleSize val="0"/>
        </c:dLbls>
        <c:gapWidth val="80"/>
        <c:overlap val="-28"/>
        <c:axId val="386087248"/>
        <c:axId val="386086856"/>
      </c:barChart>
      <c:catAx>
        <c:axId val="386087248"/>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386086856"/>
        <c:crosses val="autoZero"/>
        <c:auto val="1"/>
        <c:lblAlgn val="ctr"/>
        <c:lblOffset val="100"/>
        <c:noMultiLvlLbl val="0"/>
      </c:catAx>
      <c:valAx>
        <c:axId val="386086856"/>
        <c:scaling>
          <c:orientation val="minMax"/>
        </c:scaling>
        <c:delete val="0"/>
        <c:axPos val="l"/>
        <c:title>
          <c:tx>
            <c:rich>
              <a:bodyPr rot="-5400000" spcFirstLastPara="1" vertOverflow="ellipsis" vert="horz" wrap="square" anchor="ctr" anchorCtr="1"/>
              <a:lstStyle/>
              <a:p>
                <a:pPr>
                  <a:defRPr sz="1000" b="1" i="0" u="none" strike="noStrike" kern="1200" baseline="0">
                    <a:solidFill>
                      <a:srgbClr val="000000"/>
                    </a:solidFill>
                    <a:latin typeface="Calibri" panose="020F0502020204030204" pitchFamily="34" charset="0"/>
                    <a:ea typeface="+mn-ea"/>
                    <a:cs typeface="Calibri" panose="020F0502020204030204" pitchFamily="34" charset="0"/>
                  </a:defRPr>
                </a:pPr>
                <a:r>
                  <a:rPr lang="en-US" b="1" dirty="0" smtClean="0">
                    <a:solidFill>
                      <a:srgbClr val="000000"/>
                    </a:solidFill>
                    <a:latin typeface="Calibri" panose="020F0502020204030204" pitchFamily="34" charset="0"/>
                    <a:cs typeface="Calibri" panose="020F0502020204030204" pitchFamily="34" charset="0"/>
                  </a:rPr>
                  <a:t>Rate per 100,000 population</a:t>
                </a:r>
                <a:endParaRPr lang="en-US" b="1" dirty="0">
                  <a:solidFill>
                    <a:srgbClr val="000000"/>
                  </a:solidFill>
                  <a:latin typeface="Calibri" panose="020F0502020204030204" pitchFamily="34" charset="0"/>
                  <a:cs typeface="Calibri" panose="020F0502020204030204" pitchFamily="34" charset="0"/>
                </a:endParaRPr>
              </a:p>
            </c:rich>
          </c:tx>
          <c:layout>
            <c:manualLayout>
              <c:xMode val="edge"/>
              <c:yMode val="edge"/>
              <c:x val="4.0291397046096994E-2"/>
              <c:y val="0.1439284031076055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2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crossAx val="386087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23154951865016E-2"/>
          <c:y val="2.0347645232112358E-2"/>
          <c:w val="0.90837684504813498"/>
          <c:h val="0.86601586242523065"/>
        </c:manualLayout>
      </c:layout>
      <c:lineChart>
        <c:grouping val="standard"/>
        <c:varyColors val="0"/>
        <c:ser>
          <c:idx val="0"/>
          <c:order val="0"/>
          <c:tx>
            <c:strRef>
              <c:f>'Plot of rate over time'!$C$4</c:f>
              <c:strCache>
                <c:ptCount val="1"/>
                <c:pt idx="0">
                  <c:v>AI/AN</c:v>
                </c:pt>
              </c:strCache>
            </c:strRef>
          </c:tx>
          <c:spPr>
            <a:ln w="28575" cap="rnd">
              <a:solidFill>
                <a:srgbClr val="FF9933"/>
              </a:solidFill>
              <a:round/>
            </a:ln>
            <a:effectLst/>
          </c:spPr>
          <c:marker>
            <c:symbol val="circle"/>
            <c:size val="5"/>
            <c:spPr>
              <a:solidFill>
                <a:srgbClr val="FF9933"/>
              </a:solidFill>
              <a:ln w="9525">
                <a:solidFill>
                  <a:srgbClr val="FF9933"/>
                </a:solidFill>
              </a:ln>
              <a:effectLst/>
            </c:spPr>
          </c:marker>
          <c:errBars>
            <c:errDir val="y"/>
            <c:errBarType val="both"/>
            <c:errValType val="cust"/>
            <c:noEndCap val="0"/>
            <c:plus>
              <c:numRef>
                <c:f>'Plot of rate over time'!$H$5:$H$11</c:f>
                <c:numCache>
                  <c:formatCode>General</c:formatCode>
                  <c:ptCount val="7"/>
                  <c:pt idx="0">
                    <c:v>7.3000000000000007</c:v>
                  </c:pt>
                  <c:pt idx="1">
                    <c:v>7.7999999999999989</c:v>
                  </c:pt>
                  <c:pt idx="2">
                    <c:v>7.3999999999999986</c:v>
                  </c:pt>
                  <c:pt idx="3">
                    <c:v>9</c:v>
                  </c:pt>
                  <c:pt idx="4">
                    <c:v>7.2999999999999972</c:v>
                  </c:pt>
                  <c:pt idx="5">
                    <c:v>7.6999999999999993</c:v>
                  </c:pt>
                  <c:pt idx="6">
                    <c:v>8.4000000000000021</c:v>
                  </c:pt>
                </c:numCache>
              </c:numRef>
            </c:plus>
            <c:minus>
              <c:numRef>
                <c:f>'Plot of rate over time'!$G$5:$G$11</c:f>
                <c:numCache>
                  <c:formatCode>General</c:formatCode>
                  <c:ptCount val="7"/>
                  <c:pt idx="0">
                    <c:v>4.7999999999999989</c:v>
                  </c:pt>
                  <c:pt idx="1">
                    <c:v>5.3000000000000007</c:v>
                  </c:pt>
                  <c:pt idx="2">
                    <c:v>5.3000000000000007</c:v>
                  </c:pt>
                  <c:pt idx="3">
                    <c:v>6.8000000000000007</c:v>
                  </c:pt>
                  <c:pt idx="4">
                    <c:v>5.3000000000000007</c:v>
                  </c:pt>
                  <c:pt idx="5">
                    <c:v>5.6000000000000014</c:v>
                  </c:pt>
                  <c:pt idx="6">
                    <c:v>6.5</c:v>
                  </c:pt>
                </c:numCache>
              </c:numRef>
            </c:minus>
            <c:spPr>
              <a:noFill/>
              <a:ln w="9525" cap="flat" cmpd="sng" algn="ctr">
                <a:solidFill>
                  <a:srgbClr val="000000"/>
                </a:solidFill>
                <a:round/>
              </a:ln>
              <a:effectLst/>
            </c:spPr>
          </c:errBars>
          <c:cat>
            <c:numRef>
              <c:f>'Plot of rate over time'!$B$5:$B$11</c:f>
              <c:numCache>
                <c:formatCode>General</c:formatCode>
                <c:ptCount val="7"/>
                <c:pt idx="0">
                  <c:v>2006</c:v>
                </c:pt>
                <c:pt idx="1">
                  <c:v>2007</c:v>
                </c:pt>
                <c:pt idx="2">
                  <c:v>2008</c:v>
                </c:pt>
                <c:pt idx="3">
                  <c:v>2009</c:v>
                </c:pt>
                <c:pt idx="4">
                  <c:v>2010</c:v>
                </c:pt>
                <c:pt idx="5">
                  <c:v>2011</c:v>
                </c:pt>
                <c:pt idx="6">
                  <c:v>2012</c:v>
                </c:pt>
              </c:numCache>
            </c:numRef>
          </c:cat>
          <c:val>
            <c:numRef>
              <c:f>'Plot of rate over time'!$C$5:$C$11</c:f>
              <c:numCache>
                <c:formatCode>General</c:formatCode>
                <c:ptCount val="7"/>
                <c:pt idx="0">
                  <c:v>13.7</c:v>
                </c:pt>
                <c:pt idx="1">
                  <c:v>15.4</c:v>
                </c:pt>
                <c:pt idx="2">
                  <c:v>16.600000000000001</c:v>
                </c:pt>
                <c:pt idx="3">
                  <c:v>24.1</c:v>
                </c:pt>
                <c:pt idx="4">
                  <c:v>18.600000000000001</c:v>
                </c:pt>
                <c:pt idx="5">
                  <c:v>20.100000000000001</c:v>
                </c:pt>
                <c:pt idx="6">
                  <c:v>25.7</c:v>
                </c:pt>
              </c:numCache>
            </c:numRef>
          </c:val>
          <c:smooth val="0"/>
        </c:ser>
        <c:ser>
          <c:idx val="1"/>
          <c:order val="1"/>
          <c:tx>
            <c:strRef>
              <c:f>'Plot of rate over time'!$D$4</c:f>
              <c:strCache>
                <c:ptCount val="1"/>
                <c:pt idx="0">
                  <c:v>NHW</c:v>
                </c:pt>
              </c:strCache>
            </c:strRef>
          </c:tx>
          <c:spPr>
            <a:ln w="28575" cap="rnd">
              <a:solidFill>
                <a:schemeClr val="bg2">
                  <a:lumMod val="50000"/>
                </a:schemeClr>
              </a:solidFill>
              <a:round/>
            </a:ln>
            <a:effectLst/>
          </c:spPr>
          <c:marker>
            <c:symbol val="circle"/>
            <c:size val="5"/>
            <c:spPr>
              <a:solidFill>
                <a:schemeClr val="bg2">
                  <a:lumMod val="50000"/>
                </a:schemeClr>
              </a:solidFill>
              <a:ln w="9525">
                <a:solidFill>
                  <a:schemeClr val="bg2">
                    <a:lumMod val="50000"/>
                  </a:schemeClr>
                </a:solidFill>
              </a:ln>
              <a:effectLst/>
            </c:spPr>
          </c:marker>
          <c:errBars>
            <c:errDir val="y"/>
            <c:errBarType val="both"/>
            <c:errValType val="cust"/>
            <c:noEndCap val="0"/>
            <c:plus>
              <c:numRef>
                <c:f>'Plot of rate over time'!$L$5:$L$11</c:f>
                <c:numCache>
                  <c:formatCode>General</c:formatCode>
                  <c:ptCount val="7"/>
                  <c:pt idx="0">
                    <c:v>0.38000000000000078</c:v>
                  </c:pt>
                  <c:pt idx="1">
                    <c:v>0.42999999999999972</c:v>
                  </c:pt>
                  <c:pt idx="2">
                    <c:v>0.42999999999999972</c:v>
                  </c:pt>
                  <c:pt idx="3">
                    <c:v>0.45999999999999996</c:v>
                  </c:pt>
                  <c:pt idx="4">
                    <c:v>0.45000000000000018</c:v>
                  </c:pt>
                  <c:pt idx="5">
                    <c:v>0.45000000000000018</c:v>
                  </c:pt>
                  <c:pt idx="6">
                    <c:v>0.45000000000000018</c:v>
                  </c:pt>
                </c:numCache>
              </c:numRef>
            </c:plus>
            <c:minus>
              <c:numRef>
                <c:f>'Plot of rate over time'!$K$5:$K$11</c:f>
                <c:numCache>
                  <c:formatCode>General</c:formatCode>
                  <c:ptCount val="7"/>
                  <c:pt idx="0">
                    <c:v>0.35999999999999943</c:v>
                  </c:pt>
                  <c:pt idx="1">
                    <c:v>0.41999999999999993</c:v>
                  </c:pt>
                  <c:pt idx="2">
                    <c:v>0.41999999999999993</c:v>
                  </c:pt>
                  <c:pt idx="3">
                    <c:v>0.4300000000000006</c:v>
                  </c:pt>
                  <c:pt idx="4">
                    <c:v>0.41999999999999993</c:v>
                  </c:pt>
                  <c:pt idx="5">
                    <c:v>0.41999999999999993</c:v>
                  </c:pt>
                  <c:pt idx="6">
                    <c:v>0.4300000000000006</c:v>
                  </c:pt>
                </c:numCache>
              </c:numRef>
            </c:minus>
            <c:spPr>
              <a:noFill/>
              <a:ln w="9525" cap="flat" cmpd="sng" algn="ctr">
                <a:solidFill>
                  <a:srgbClr val="000000"/>
                </a:solidFill>
                <a:round/>
              </a:ln>
              <a:effectLst/>
            </c:spPr>
          </c:errBars>
          <c:cat>
            <c:numRef>
              <c:f>'Plot of rate over time'!$B$5:$B$11</c:f>
              <c:numCache>
                <c:formatCode>General</c:formatCode>
                <c:ptCount val="7"/>
                <c:pt idx="0">
                  <c:v>2006</c:v>
                </c:pt>
                <c:pt idx="1">
                  <c:v>2007</c:v>
                </c:pt>
                <c:pt idx="2">
                  <c:v>2008</c:v>
                </c:pt>
                <c:pt idx="3">
                  <c:v>2009</c:v>
                </c:pt>
                <c:pt idx="4">
                  <c:v>2010</c:v>
                </c:pt>
                <c:pt idx="5">
                  <c:v>2011</c:v>
                </c:pt>
                <c:pt idx="6">
                  <c:v>2012</c:v>
                </c:pt>
              </c:numCache>
            </c:numRef>
          </c:cat>
          <c:val>
            <c:numRef>
              <c:f>'Plot of rate over time'!$D$5:$D$11</c:f>
              <c:numCache>
                <c:formatCode>General</c:formatCode>
                <c:ptCount val="7"/>
                <c:pt idx="0">
                  <c:v>4.0599999999999996</c:v>
                </c:pt>
                <c:pt idx="1">
                  <c:v>5.63</c:v>
                </c:pt>
                <c:pt idx="2">
                  <c:v>5.71</c:v>
                </c:pt>
                <c:pt idx="3">
                  <c:v>6.36</c:v>
                </c:pt>
                <c:pt idx="4">
                  <c:v>6.27</c:v>
                </c:pt>
                <c:pt idx="5">
                  <c:v>6.33</c:v>
                </c:pt>
                <c:pt idx="6">
                  <c:v>6.53</c:v>
                </c:pt>
              </c:numCache>
            </c:numRef>
          </c:val>
          <c:smooth val="0"/>
        </c:ser>
        <c:dLbls>
          <c:showLegendKey val="0"/>
          <c:showVal val="0"/>
          <c:showCatName val="0"/>
          <c:showSerName val="0"/>
          <c:showPercent val="0"/>
          <c:showBubbleSize val="0"/>
        </c:dLbls>
        <c:marker val="1"/>
        <c:smooth val="0"/>
        <c:axId val="490893672"/>
        <c:axId val="490891712"/>
      </c:lineChart>
      <c:catAx>
        <c:axId val="490893672"/>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490891712"/>
        <c:crosses val="autoZero"/>
        <c:auto val="1"/>
        <c:lblAlgn val="ctr"/>
        <c:lblOffset val="100"/>
        <c:noMultiLvlLbl val="0"/>
      </c:catAx>
      <c:valAx>
        <c:axId val="49089171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baseline="0">
                    <a:solidFill>
                      <a:srgbClr val="000000"/>
                    </a:solidFill>
                    <a:latin typeface="Calibri" panose="020F0502020204030204" pitchFamily="34" charset="0"/>
                    <a:ea typeface="+mn-ea"/>
                    <a:cs typeface="Calibri" panose="020F0502020204030204" pitchFamily="34" charset="0"/>
                  </a:defRPr>
                </a:pPr>
                <a:r>
                  <a:rPr lang="en-US" sz="1200" b="1" dirty="0" smtClean="0">
                    <a:solidFill>
                      <a:srgbClr val="000000"/>
                    </a:solidFill>
                    <a:latin typeface="Calibri" panose="020F0502020204030204" pitchFamily="34" charset="0"/>
                    <a:cs typeface="Calibri" panose="020F0502020204030204" pitchFamily="34" charset="0"/>
                  </a:rPr>
                  <a:t>Rate per 100,000</a:t>
                </a:r>
                <a:endParaRPr lang="en-US" sz="1200" b="1" dirty="0">
                  <a:solidFill>
                    <a:srgbClr val="000000"/>
                  </a:solidFill>
                  <a:latin typeface="Calibri" panose="020F0502020204030204" pitchFamily="34" charset="0"/>
                  <a:cs typeface="Calibri" panose="020F0502020204030204" pitchFamily="34" charset="0"/>
                </a:endParaRPr>
              </a:p>
            </c:rich>
          </c:tx>
          <c:layout>
            <c:manualLayout>
              <c:xMode val="edge"/>
              <c:yMode val="edge"/>
              <c:x val="1.2637089111234779E-2"/>
              <c:y val="0.31575550183456363"/>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0000"/>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490893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49" cy="466379"/>
          </a:xfrm>
          <a:prstGeom prst="rect">
            <a:avLst/>
          </a:prstGeom>
        </p:spPr>
        <p:txBody>
          <a:bodyPr vert="horz" lIns="88276" tIns="44138" rIns="88276" bIns="44138" rtlCol="0"/>
          <a:lstStyle>
            <a:lvl1pPr algn="l">
              <a:defRPr sz="1200"/>
            </a:lvl1pPr>
          </a:lstStyle>
          <a:p>
            <a:endParaRPr lang="en-US"/>
          </a:p>
        </p:txBody>
      </p:sp>
      <p:sp>
        <p:nvSpPr>
          <p:cNvPr id="3" name="Date Placeholder 2"/>
          <p:cNvSpPr>
            <a:spLocks noGrp="1"/>
          </p:cNvSpPr>
          <p:nvPr>
            <p:ph type="dt" sz="quarter" idx="1"/>
          </p:nvPr>
        </p:nvSpPr>
        <p:spPr>
          <a:xfrm>
            <a:off x="3977928" y="0"/>
            <a:ext cx="3043649" cy="466379"/>
          </a:xfrm>
          <a:prstGeom prst="rect">
            <a:avLst/>
          </a:prstGeom>
        </p:spPr>
        <p:txBody>
          <a:bodyPr vert="horz" lIns="88276" tIns="44138" rIns="88276" bIns="44138" rtlCol="0"/>
          <a:lstStyle>
            <a:lvl1pPr algn="r">
              <a:defRPr sz="1200"/>
            </a:lvl1pPr>
          </a:lstStyle>
          <a:p>
            <a:fld id="{CCD9D4F3-1CB6-4E57-BC6A-8FDD6DF1AC39}" type="datetimeFigureOut">
              <a:rPr lang="en-US" smtClean="0"/>
              <a:t>6/10/2018</a:t>
            </a:fld>
            <a:endParaRPr lang="en-US"/>
          </a:p>
        </p:txBody>
      </p:sp>
      <p:sp>
        <p:nvSpPr>
          <p:cNvPr id="4" name="Footer Placeholder 3"/>
          <p:cNvSpPr>
            <a:spLocks noGrp="1"/>
          </p:cNvSpPr>
          <p:nvPr>
            <p:ph type="ftr" sz="quarter" idx="2"/>
          </p:nvPr>
        </p:nvSpPr>
        <p:spPr>
          <a:xfrm>
            <a:off x="0" y="8842722"/>
            <a:ext cx="3043649" cy="466378"/>
          </a:xfrm>
          <a:prstGeom prst="rect">
            <a:avLst/>
          </a:prstGeom>
        </p:spPr>
        <p:txBody>
          <a:bodyPr vert="horz" lIns="88276" tIns="44138" rIns="88276" bIns="44138" rtlCol="0" anchor="b"/>
          <a:lstStyle>
            <a:lvl1pPr algn="l">
              <a:defRPr sz="1200"/>
            </a:lvl1pPr>
          </a:lstStyle>
          <a:p>
            <a:endParaRPr lang="en-US"/>
          </a:p>
        </p:txBody>
      </p:sp>
      <p:sp>
        <p:nvSpPr>
          <p:cNvPr id="5" name="Slide Number Placeholder 4"/>
          <p:cNvSpPr>
            <a:spLocks noGrp="1"/>
          </p:cNvSpPr>
          <p:nvPr>
            <p:ph type="sldNum" sz="quarter" idx="3"/>
          </p:nvPr>
        </p:nvSpPr>
        <p:spPr>
          <a:xfrm>
            <a:off x="3977928" y="8842722"/>
            <a:ext cx="3043649" cy="466378"/>
          </a:xfrm>
          <a:prstGeom prst="rect">
            <a:avLst/>
          </a:prstGeom>
        </p:spPr>
        <p:txBody>
          <a:bodyPr vert="horz" lIns="88276" tIns="44138" rIns="88276" bIns="44138"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88276" tIns="44138" rIns="88276" bIns="44138"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7928" y="1"/>
            <a:ext cx="3043649" cy="464839"/>
          </a:xfrm>
          <a:prstGeom prst="rect">
            <a:avLst/>
          </a:prstGeom>
        </p:spPr>
        <p:txBody>
          <a:bodyPr vert="horz" lIns="88276" tIns="44138" rIns="88276" bIns="44138"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6/10/2018</a:t>
            </a:fld>
            <a:endParaRPr lang="en-US"/>
          </a:p>
        </p:txBody>
      </p:sp>
      <p:sp>
        <p:nvSpPr>
          <p:cNvPr id="4" name="Slide Image Placeholder 3"/>
          <p:cNvSpPr>
            <a:spLocks noGrp="1" noRot="1" noChangeAspect="1"/>
          </p:cNvSpPr>
          <p:nvPr>
            <p:ph type="sldImg" idx="2"/>
          </p:nvPr>
        </p:nvSpPr>
        <p:spPr>
          <a:xfrm>
            <a:off x="409575" y="698500"/>
            <a:ext cx="6205538" cy="3490913"/>
          </a:xfrm>
          <a:prstGeom prst="rect">
            <a:avLst/>
          </a:prstGeom>
          <a:noFill/>
          <a:ln w="12700">
            <a:solidFill>
              <a:prstClr val="black"/>
            </a:solidFill>
          </a:ln>
        </p:spPr>
        <p:txBody>
          <a:bodyPr vert="horz" lIns="88276" tIns="44138" rIns="88276" bIns="44138" rtlCol="0" anchor="ctr"/>
          <a:lstStyle/>
          <a:p>
            <a:pPr lvl="0"/>
            <a:endParaRPr lang="en-US" noProof="0"/>
          </a:p>
        </p:txBody>
      </p:sp>
      <p:sp>
        <p:nvSpPr>
          <p:cNvPr id="5" name="Notes Placeholder 4"/>
          <p:cNvSpPr>
            <a:spLocks noGrp="1"/>
          </p:cNvSpPr>
          <p:nvPr>
            <p:ph type="body" sz="quarter" idx="3"/>
          </p:nvPr>
        </p:nvSpPr>
        <p:spPr>
          <a:xfrm>
            <a:off x="702616" y="4422131"/>
            <a:ext cx="5617870" cy="4188171"/>
          </a:xfrm>
          <a:prstGeom prst="rect">
            <a:avLst/>
          </a:prstGeom>
        </p:spPr>
        <p:txBody>
          <a:bodyPr vert="horz" lIns="88276" tIns="44138" rIns="88276" bIns="4413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723"/>
            <a:ext cx="3043649" cy="464839"/>
          </a:xfrm>
          <a:prstGeom prst="rect">
            <a:avLst/>
          </a:prstGeom>
        </p:spPr>
        <p:txBody>
          <a:bodyPr vert="horz" lIns="88276" tIns="44138" rIns="88276" bIns="44138"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7928" y="8842723"/>
            <a:ext cx="3043649" cy="464839"/>
          </a:xfrm>
          <a:prstGeom prst="rect">
            <a:avLst/>
          </a:prstGeom>
        </p:spPr>
        <p:txBody>
          <a:bodyPr vert="horz" lIns="88276" tIns="44138" rIns="88276" bIns="44138"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7244" indent="-275863">
              <a:defRPr>
                <a:solidFill>
                  <a:schemeClr val="tx1"/>
                </a:solidFill>
                <a:latin typeface="Myriad Web Pro" panose="020B0503030403020204" pitchFamily="34" charset="0"/>
              </a:defRPr>
            </a:lvl2pPr>
            <a:lvl3pPr marL="1103452" indent="-220690">
              <a:defRPr>
                <a:solidFill>
                  <a:schemeClr val="tx1"/>
                </a:solidFill>
                <a:latin typeface="Myriad Web Pro" panose="020B0503030403020204" pitchFamily="34" charset="0"/>
              </a:defRPr>
            </a:lvl3pPr>
            <a:lvl4pPr marL="1544833" indent="-220690">
              <a:defRPr>
                <a:solidFill>
                  <a:schemeClr val="tx1"/>
                </a:solidFill>
                <a:latin typeface="Myriad Web Pro" panose="020B0503030403020204" pitchFamily="34" charset="0"/>
              </a:defRPr>
            </a:lvl4pPr>
            <a:lvl5pPr marL="1986214" indent="-220690">
              <a:defRPr>
                <a:solidFill>
                  <a:schemeClr val="tx1"/>
                </a:solidFill>
                <a:latin typeface="Myriad Web Pro" panose="020B0503030403020204" pitchFamily="34" charset="0"/>
              </a:defRPr>
            </a:lvl5pPr>
            <a:lvl6pPr marL="2427595" indent="-220690" fontAlgn="base">
              <a:spcBef>
                <a:spcPct val="0"/>
              </a:spcBef>
              <a:spcAft>
                <a:spcPct val="0"/>
              </a:spcAft>
              <a:defRPr>
                <a:solidFill>
                  <a:schemeClr val="tx1"/>
                </a:solidFill>
                <a:latin typeface="Myriad Web Pro" panose="020B0503030403020204" pitchFamily="34" charset="0"/>
              </a:defRPr>
            </a:lvl6pPr>
            <a:lvl7pPr marL="2868976" indent="-220690" fontAlgn="base">
              <a:spcBef>
                <a:spcPct val="0"/>
              </a:spcBef>
              <a:spcAft>
                <a:spcPct val="0"/>
              </a:spcAft>
              <a:defRPr>
                <a:solidFill>
                  <a:schemeClr val="tx1"/>
                </a:solidFill>
                <a:latin typeface="Myriad Web Pro" panose="020B0503030403020204" pitchFamily="34" charset="0"/>
              </a:defRPr>
            </a:lvl7pPr>
            <a:lvl8pPr marL="3310357" indent="-220690" fontAlgn="base">
              <a:spcBef>
                <a:spcPct val="0"/>
              </a:spcBef>
              <a:spcAft>
                <a:spcPct val="0"/>
              </a:spcAft>
              <a:defRPr>
                <a:solidFill>
                  <a:schemeClr val="tx1"/>
                </a:solidFill>
                <a:latin typeface="Myriad Web Pro" panose="020B0503030403020204" pitchFamily="34" charset="0"/>
              </a:defRPr>
            </a:lvl8pPr>
            <a:lvl9pPr marL="3751737" indent="-22069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looked at mortality and hospitalization. Years of Potential</a:t>
            </a:r>
            <a:r>
              <a:rPr lang="en-US" baseline="0" dirty="0" smtClean="0"/>
              <a:t> Life Lost, known as YPLL, is another way of measuring the impact of disease on a population. Those who die from conditions at a younger age have lost a greater number of potential years of life, so the combination of a high rate of mortality and an early onset has the greatest impact. In this graph we see Liver Disease as the second highest condition for years of potential life lost for women in the western region from 2010-2015, measuring 28,442 years, behind unintentional injuries as number one, which at 55,984 is more than twice that of Liver Disease.</a:t>
            </a:r>
          </a:p>
          <a:p>
            <a:endParaRPr lang="en-US" baseline="0" dirty="0" smtClean="0"/>
          </a:p>
          <a:p>
            <a:r>
              <a:rPr lang="en-US" baseline="0" dirty="0" smtClean="0"/>
              <a:t>For men, Liver Disease is slightly higher in magnitude, 33477 years, but is ranked as the fourth leading cause. The leading cause is also Unintentional Injury, which has nearly 4 times the years of potential life lost as for Liver Disease.</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442675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96907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looked at age-adjusted mortality related to hepatitis C among AI/AN and Non-Hispanic whites in the Northwest- Idaho, Oregon and Washington, from 2006-2012.</a:t>
            </a:r>
          </a:p>
          <a:p>
            <a:r>
              <a:rPr lang="en-US" dirty="0" smtClean="0"/>
              <a:t>AI/AN mortality rate per 100,000 is shown in gold for the combined and each state separately; non-Hispanic is shown in grey. The rate ration compares AI/AN to Non-Hispanic white and measured 3.33 for all 3 states combined with a range of state-specific</a:t>
            </a:r>
            <a:r>
              <a:rPr lang="en-US" baseline="0" dirty="0" smtClean="0"/>
              <a:t> rates of </a:t>
            </a:r>
            <a:r>
              <a:rPr lang="en-US" dirty="0" smtClean="0"/>
              <a:t>2.52</a:t>
            </a:r>
            <a:r>
              <a:rPr lang="en-US" baseline="0" dirty="0" smtClean="0"/>
              <a:t> to 3.88.</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330990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plot of age-adjusted HCV mortality rates overtime for AI/AN in orange and NHW in grey.</a:t>
            </a:r>
          </a:p>
          <a:p>
            <a:endParaRPr lang="en-US" baseline="0" dirty="0" smtClean="0"/>
          </a:p>
          <a:p>
            <a:r>
              <a:rPr lang="en-US" baseline="0" dirty="0" smtClean="0"/>
              <a:t>Over time, rates appear to remain relatively stable for NHW, and appear to increase for AI/AN, although rate estimates are imprecise for this population. </a:t>
            </a:r>
          </a:p>
          <a:p>
            <a:endParaRPr lang="en-US" baseline="0" dirty="0" smtClean="0"/>
          </a:p>
          <a:p>
            <a:r>
              <a:rPr lang="en-US" baseline="0" dirty="0" smtClean="0"/>
              <a:t>However, the disparity in age-adjusted HCV mortality between AI/AN and NHW is persists over time. </a:t>
            </a:r>
          </a:p>
          <a:p>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753452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analysis that was just published, looked at ICD coded visits to IHS, Tribal and Urban facilities reported in</a:t>
            </a:r>
            <a:r>
              <a:rPr lang="en-US" baseline="0" dirty="0" smtClean="0"/>
              <a:t> the </a:t>
            </a:r>
            <a:r>
              <a:rPr lang="en-US" dirty="0" smtClean="0"/>
              <a:t>National Patient Information Reporting System (NPIRS) from 2005-2015. These visits</a:t>
            </a:r>
            <a:r>
              <a:rPr lang="en-US" baseline="0" dirty="0" smtClean="0"/>
              <a:t> and diagnoses do not include lab-verified HCV infections. This table shows basic demographic information. The number and rate is slightly higher for males compared to females and increases with age until the oldest age group, 55 and over.</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629763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 at cohorts- those born in the baby boom era vs those born before, those</a:t>
            </a:r>
            <a:r>
              <a:rPr lang="en-US" baseline="0" dirty="0" smtClean="0"/>
              <a:t> born before have about 20% of the HCV diagnosis prevalence compared to the baby-boomers.</a:t>
            </a:r>
          </a:p>
          <a:p>
            <a:endParaRPr lang="en-US" baseline="0" dirty="0" smtClean="0"/>
          </a:p>
          <a:p>
            <a:r>
              <a:rPr lang="en-US" baseline="0" dirty="0" smtClean="0"/>
              <a:t>There are also differences by region with the highest rates of HCV diagnoses seen in the West, Northern Plains West, and Southern Plains. The lowest rates are seen in the Southwest. At this point, we are not able to conform these diagnoses in this data system because it does not include laboratory values. But in the near future, we expect to be able to have that information which will help improve the accuracy of these estimates.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120065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2762">
              <a:defRPr/>
            </a:pPr>
            <a:endParaRPr lang="en-US" baseline="0" dirty="0" smtClean="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22952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Age</a:t>
            </a:r>
            <a:r>
              <a:rPr lang="en-US" dirty="0" smtClean="0"/>
              <a:t>: 70% of infections in those aged 20 or less appear to resolve spontaneously. 45% of children</a:t>
            </a:r>
            <a:r>
              <a:rPr lang="en-US" baseline="0" dirty="0" smtClean="0"/>
              <a:t> infected through contaminated blood transfusions resolved the infections without treatment</a:t>
            </a:r>
          </a:p>
          <a:p>
            <a:pPr marL="171450" indent="-171450">
              <a:buFont typeface="Arial" panose="020B0604020202020204" pitchFamily="34" charset="0"/>
              <a:buChar char="•"/>
            </a:pPr>
            <a:r>
              <a:rPr lang="en-US" b="1" dirty="0" smtClean="0"/>
              <a:t>Sex</a:t>
            </a:r>
            <a:r>
              <a:rPr lang="en-US" dirty="0" smtClean="0"/>
              <a:t>: In 2 large retrospective analyses involving more than 1600 women who received contaminated Rh immune globulin, the chronicity rate was only 55%, a rate significantly lower than the 75 to 85% typically reported.  In contrast, cross sectional studies have not reported gender differences.</a:t>
            </a:r>
          </a:p>
          <a:p>
            <a:pPr marL="171450" indent="-171450">
              <a:buFont typeface="Arial" panose="020B0604020202020204" pitchFamily="34" charset="0"/>
              <a:buChar char="•"/>
            </a:pPr>
            <a:r>
              <a:rPr lang="en-US" b="1" dirty="0" smtClean="0"/>
              <a:t>Race</a:t>
            </a:r>
            <a:r>
              <a:rPr lang="en-US" dirty="0" smtClean="0"/>
              <a:t>: In a prospective cohort study involving 1667 injection-drug users, African Americans were more likely to develop chronic infection than other races (91% versus 64%). </a:t>
            </a:r>
          </a:p>
          <a:p>
            <a:pPr marL="171450" indent="-171450">
              <a:buFont typeface="Arial" panose="020B0604020202020204" pitchFamily="34" charset="0"/>
              <a:buChar char="•"/>
            </a:pPr>
            <a:r>
              <a:rPr lang="en-US" b="1" dirty="0" smtClean="0"/>
              <a:t>Severity of infection</a:t>
            </a:r>
            <a:r>
              <a:rPr lang="en-US" dirty="0" smtClean="0"/>
              <a:t>: Studies of the women infected with hepatitis C virus through contaminated Rh immune globulin, only 45 to 50% of people who developed jaundice become chronically infected. </a:t>
            </a:r>
          </a:p>
          <a:p>
            <a:pPr marL="171450" indent="-171450">
              <a:buFont typeface="Arial" panose="020B0604020202020204" pitchFamily="34" charset="0"/>
              <a:buChar char="•"/>
            </a:pPr>
            <a:r>
              <a:rPr lang="en-US" b="1" dirty="0" smtClean="0"/>
              <a:t>Immune Status</a:t>
            </a:r>
            <a:r>
              <a:rPr lang="en-US" dirty="0" smtClean="0"/>
              <a:t>: HCV persisted in 95% of those </a:t>
            </a:r>
            <a:r>
              <a:rPr lang="en-US" dirty="0" err="1" smtClean="0"/>
              <a:t>coinfected</a:t>
            </a:r>
            <a:r>
              <a:rPr lang="en-US" dirty="0" smtClean="0"/>
              <a:t> with HIV.  </a:t>
            </a:r>
          </a:p>
          <a:p>
            <a:pPr marL="171450" indent="-171450">
              <a:buFont typeface="Arial" panose="020B0604020202020204" pitchFamily="34" charset="0"/>
              <a:buChar char="•"/>
            </a:pPr>
            <a:r>
              <a:rPr lang="en-US" b="1" dirty="0" smtClean="0"/>
              <a:t>Genotype</a:t>
            </a:r>
            <a:r>
              <a:rPr lang="en-US" dirty="0" smtClean="0"/>
              <a:t>: Those with CC allele on IL28B gene which codes for interleukin 28 (interferon lambda) resolve their infection about 50% of the time.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164432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1 is most common, shown in shades of red at the base of each bar. It makes up 46% of</a:t>
            </a:r>
            <a:r>
              <a:rPr lang="en-US" baseline="0" dirty="0" smtClean="0"/>
              <a:t> infections worldwide and</a:t>
            </a:r>
            <a:r>
              <a:rPr lang="en-US" dirty="0" smtClean="0"/>
              <a:t> is the most common genotype in each region except in South Asia, North Africa/Middle</a:t>
            </a:r>
            <a:r>
              <a:rPr lang="en-US" baseline="0" dirty="0" smtClean="0"/>
              <a:t> East, Central, East and Southern Africa.</a:t>
            </a:r>
          </a:p>
          <a:p>
            <a:r>
              <a:rPr lang="en-US" baseline="0" dirty="0" smtClean="0"/>
              <a:t>Type 3, shown in green is the next most common accounting for 22% of infections worldwide, primarily because of the large number of infections in Southern Asia.</a:t>
            </a:r>
          </a:p>
          <a:p>
            <a:r>
              <a:rPr lang="en-US" baseline="0" dirty="0" smtClean="0"/>
              <a:t>Type 2, shown in blue and type 4 shown in gold each account for 13% infections. Type 2 is seen more commonly in Asian Pacific countries and West Africa whereas type 4 is seen more commonly in North Africa and the Middle East and in Central and East Africa.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941063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slides are data from</a:t>
            </a:r>
            <a:r>
              <a:rPr lang="en-US" baseline="0" dirty="0" smtClean="0"/>
              <a:t> the National Center for Health Statistics and include data from &lt;CLICK&gt; the Western states.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11168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leading causes of death for AI/AN Men in the Western Region, as described on the</a:t>
            </a:r>
            <a:r>
              <a:rPr lang="en-US" baseline="0" dirty="0" smtClean="0"/>
              <a:t> previous map, by age groups from 2010-2015. Liver disease from all causes is outlined in yellow and is the 2</a:t>
            </a:r>
            <a:r>
              <a:rPr lang="en-US" baseline="30000" dirty="0" smtClean="0"/>
              <a:t>nd</a:t>
            </a:r>
            <a:r>
              <a:rPr lang="en-US" baseline="0" dirty="0" smtClean="0"/>
              <a:t> through 4</a:t>
            </a:r>
            <a:r>
              <a:rPr lang="en-US" baseline="30000" dirty="0" smtClean="0"/>
              <a:t>th</a:t>
            </a:r>
            <a:r>
              <a:rPr lang="en-US" baseline="0" dirty="0" smtClean="0"/>
              <a:t> leading cause of death for men 25-64 years of age &lt;CLICK&gt;.</a:t>
            </a:r>
          </a:p>
          <a:p>
            <a:endParaRPr lang="en-US" baseline="0" dirty="0" smtClean="0"/>
          </a:p>
          <a:p>
            <a:r>
              <a:rPr lang="en-US" baseline="0" dirty="0" smtClean="0"/>
              <a:t>The fact that liver disease was not the leading cause of death among men &lt;CLICK&gt; is that from Age 1-54, the leading cause of death was unintentional injury, shown in red. From 10-34, suicide, shown in green, was the second leading cause. While these are from all categories of unintentional injury and suicide, we mustn’t forget the role that substance abuse plays in these deaths, including the present crises of opioids and methamphetamine, along with the much more persistent impact of alcohol.</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1276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Liver disease mortality</a:t>
            </a:r>
            <a:r>
              <a:rPr lang="en-US" baseline="0" dirty="0" smtClean="0"/>
              <a:t> is even greater among women where it was the 2</a:t>
            </a:r>
            <a:r>
              <a:rPr lang="en-US" baseline="30000" dirty="0" smtClean="0"/>
              <a:t>nd</a:t>
            </a:r>
            <a:r>
              <a:rPr lang="en-US" baseline="0" dirty="0" smtClean="0"/>
              <a:t> leading cause of death for women 25-44, and 55-64 and the </a:t>
            </a:r>
            <a:r>
              <a:rPr lang="en-US" u="sng" baseline="0" dirty="0" smtClean="0"/>
              <a:t>leading</a:t>
            </a:r>
            <a:r>
              <a:rPr lang="en-US" baseline="0" dirty="0" smtClean="0"/>
              <a:t> cause of death for women 45-54. Again we also see the importance of unintentional injury and suicide as number 1 and 2 leading causes of death.</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735268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looks at Hospitalizations in Washington State in 2011. For men, digestive disorders, which includes Hepatitis C related</a:t>
            </a:r>
            <a:r>
              <a:rPr lang="en-US" baseline="0" dirty="0" smtClean="0"/>
              <a:t> hospitalizations, made up the second leading cause of hospitalizations in the middle decades and overall. For women it is similar but for those 40-64, digestive disorders were the leading cause of hospitalization in Washington State.</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86147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Oregon we again see that digestive disorders is one of the top 3 leading causes</a:t>
            </a:r>
            <a:r>
              <a:rPr lang="en-US" baseline="0" dirty="0" smtClean="0"/>
              <a:t> of hospitalization for almost every age group</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859777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CSELS">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1039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213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hasCustomPrompt="1"/>
          </p:nvPr>
        </p:nvSpPr>
        <p:spPr>
          <a:xfrm>
            <a:off x="457200" y="2959514"/>
            <a:ext cx="6400800" cy="971550"/>
          </a:xfrm>
          <a:prstGeom prst="rect">
            <a:avLst/>
          </a:prstGeom>
        </p:spPr>
        <p:txBody>
          <a:bodyPr/>
          <a:lstStyle>
            <a:lvl1pPr marL="0" indent="0" algn="l">
              <a:lnSpc>
                <a:spcPts val="2000"/>
              </a:lnSpc>
              <a:buNone/>
              <a:defRPr sz="18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CAPT Thomas Weiser, MD, MPH</a:t>
            </a:r>
          </a:p>
          <a:p>
            <a:pPr lvl="0"/>
            <a:r>
              <a:rPr lang="en-US" dirty="0" smtClean="0"/>
              <a:t>Medical Epidemiologist</a:t>
            </a:r>
            <a:endParaRPr lang="en-US" dirty="0"/>
          </a:p>
        </p:txBody>
      </p:sp>
      <p:sp>
        <p:nvSpPr>
          <p:cNvPr id="6" name="TextBox 5"/>
          <p:cNvSpPr txBox="1"/>
          <p:nvPr userDrawn="1"/>
        </p:nvSpPr>
        <p:spPr>
          <a:xfrm>
            <a:off x="497661" y="178058"/>
            <a:ext cx="6903076" cy="523220"/>
          </a:xfrm>
          <a:prstGeom prst="rect">
            <a:avLst/>
          </a:prstGeom>
          <a:noFill/>
        </p:spPr>
        <p:txBody>
          <a:bodyPr wrap="square" rtlCol="0">
            <a:spAutoFit/>
          </a:bodyPr>
          <a:lstStyle/>
          <a:p>
            <a:r>
              <a:rPr lang="en-US" sz="2800" b="1" dirty="0" smtClean="0">
                <a:solidFill>
                  <a:schemeClr val="tx2">
                    <a:lumMod val="95000"/>
                  </a:schemeClr>
                </a:solidFill>
                <a:latin typeface="Calibri" panose="020F0502020204030204" pitchFamily="34" charset="0"/>
              </a:rPr>
              <a:t>Portland Area Indian Health Service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1895" y="178058"/>
            <a:ext cx="731460" cy="731460"/>
          </a:xfrm>
          <a:prstGeom prst="rect">
            <a:avLst/>
          </a:prstGeom>
        </p:spPr>
      </p:pic>
    </p:spTree>
    <p:extLst>
      <p:ext uri="{BB962C8B-B14F-4D97-AF65-F5344CB8AC3E}">
        <p14:creationId xmlns:p14="http://schemas.microsoft.com/office/powerpoint/2010/main" val="44475089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r>
              <a:rPr lang="en-US" dirty="0" smtClean="0"/>
              <a:t>Bottom band: CSELS</a:t>
            </a:r>
            <a:endParaRPr lang="en-US" dirty="0"/>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88B7"/>
              </a:buClr>
              <a:buFont typeface="Wingdings" panose="05000000000000000000" pitchFamily="2" charset="2"/>
              <a:buChar char="§"/>
              <a:defRPr sz="2000">
                <a:solidFill>
                  <a:srgbClr val="00213D"/>
                </a:solidFill>
              </a:defRPr>
            </a:lvl1pPr>
            <a:lvl2pPr>
              <a:buClr>
                <a:srgbClr val="3D6C2A"/>
              </a:buClr>
              <a:defRPr sz="2000">
                <a:solidFill>
                  <a:srgbClr val="00213D"/>
                </a:solidFill>
              </a:defRPr>
            </a:lvl2pPr>
            <a:lvl3pPr>
              <a:buClr>
                <a:srgbClr val="7A003C"/>
              </a:buClr>
              <a:defRPr sz="2000">
                <a:solidFill>
                  <a:srgbClr val="00213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5013900"/>
            <a:ext cx="9144000" cy="172799"/>
          </a:xfrm>
          <a:prstGeom prst="rect">
            <a:avLst/>
          </a:prstGeom>
        </p:spPr>
      </p:pic>
    </p:spTree>
    <p:extLst>
      <p:ext uri="{BB962C8B-B14F-4D97-AF65-F5344CB8AC3E}">
        <p14:creationId xmlns:p14="http://schemas.microsoft.com/office/powerpoint/2010/main" val="119579557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5013900"/>
            <a:ext cx="9144000" cy="17279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2" r:id="rId3"/>
    <p:sldLayoutId id="2147483823"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5DAB"/>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213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213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213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213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oi.org/10.1007/s10900-018-0528-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doi.org/10.1007/s10900-018-0528-7"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420440" y="1315251"/>
            <a:ext cx="8229600" cy="866834"/>
          </a:xfrm>
        </p:spPr>
        <p:txBody>
          <a:bodyPr/>
          <a:lstStyle/>
          <a:p>
            <a:r>
              <a:rPr lang="en-US" altLang="en-US" sz="3600" dirty="0" smtClean="0"/>
              <a:t>Portland Area Health Priorities</a:t>
            </a:r>
            <a:endParaRPr lang="en-US" altLang="en-US" sz="3600"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57199" y="2144512"/>
            <a:ext cx="6485807" cy="695182"/>
          </a:xfrm>
        </p:spPr>
        <p:txBody>
          <a:bodyPr/>
          <a:lstStyle/>
          <a:p>
            <a:r>
              <a:rPr lang="en-US" dirty="0" smtClean="0"/>
              <a:t>CAPT Thomas Weiser, MD, MPH</a:t>
            </a:r>
          </a:p>
          <a:p>
            <a:r>
              <a:rPr lang="en-US" dirty="0" smtClean="0"/>
              <a:t>Medical Epidemiologist</a:t>
            </a:r>
          </a:p>
          <a:p>
            <a:endParaRPr lang="en-US" dirty="0" smtClean="0"/>
          </a:p>
          <a:p>
            <a:r>
              <a:rPr lang="en-US" dirty="0" smtClean="0"/>
              <a:t>Portland Area Budget Formulation Meeting</a:t>
            </a:r>
          </a:p>
          <a:p>
            <a:r>
              <a:rPr lang="en-US" dirty="0" smtClean="0"/>
              <a:t>Portland, November 30, 2017</a:t>
            </a:r>
            <a:endParaRPr lang="en-US" dirty="0"/>
          </a:p>
        </p:txBody>
      </p:sp>
    </p:spTree>
    <p:extLst>
      <p:ext uri="{BB962C8B-B14F-4D97-AF65-F5344CB8AC3E}">
        <p14:creationId xmlns:p14="http://schemas.microsoft.com/office/powerpoint/2010/main" val="3522782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42983" y="0"/>
            <a:ext cx="6503860" cy="5024396"/>
          </a:xfrm>
          <a:prstGeom prst="rect">
            <a:avLst/>
          </a:prstGeom>
        </p:spPr>
      </p:pic>
      <p:sp>
        <p:nvSpPr>
          <p:cNvPr id="7" name="Rounded Rectangle 6"/>
          <p:cNvSpPr/>
          <p:nvPr/>
        </p:nvSpPr>
        <p:spPr>
          <a:xfrm>
            <a:off x="1539145" y="215821"/>
            <a:ext cx="2334276" cy="45720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206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Causes of Death, Men </a:t>
            </a:r>
            <a:endParaRPr lang="en-US" dirty="0"/>
          </a:p>
        </p:txBody>
      </p:sp>
      <p:pic>
        <p:nvPicPr>
          <p:cNvPr id="3" name="Picture 2"/>
          <p:cNvPicPr>
            <a:picLocks noChangeAspect="1"/>
          </p:cNvPicPr>
          <p:nvPr/>
        </p:nvPicPr>
        <p:blipFill rotWithShape="1">
          <a:blip r:embed="rId3"/>
          <a:srcRect l="6281" t="13914" r="6421" b="15023"/>
          <a:stretch/>
        </p:blipFill>
        <p:spPr>
          <a:xfrm>
            <a:off x="519193" y="987779"/>
            <a:ext cx="5393410" cy="3997748"/>
          </a:xfrm>
          <a:prstGeom prst="rect">
            <a:avLst/>
          </a:prstGeom>
        </p:spPr>
      </p:pic>
      <p:sp>
        <p:nvSpPr>
          <p:cNvPr id="5" name="Rectangle 4"/>
          <p:cNvSpPr/>
          <p:nvPr/>
        </p:nvSpPr>
        <p:spPr>
          <a:xfrm>
            <a:off x="6664271" y="2198593"/>
            <a:ext cx="1864581" cy="1477328"/>
          </a:xfrm>
          <a:prstGeom prst="rect">
            <a:avLst/>
          </a:prstGeom>
        </p:spPr>
        <p:txBody>
          <a:bodyPr wrap="square">
            <a:spAutoFit/>
          </a:bodyPr>
          <a:lstStyle/>
          <a:p>
            <a:r>
              <a:rPr lang="en-US" dirty="0"/>
              <a:t>American Indian/Alaska Native </a:t>
            </a:r>
            <a:r>
              <a:rPr lang="en-US" dirty="0" smtClean="0"/>
              <a:t>Western </a:t>
            </a:r>
            <a:r>
              <a:rPr lang="en-US" dirty="0"/>
              <a:t>Region, 2010-2015</a:t>
            </a:r>
          </a:p>
        </p:txBody>
      </p:sp>
      <p:graphicFrame>
        <p:nvGraphicFramePr>
          <p:cNvPr id="6" name="Table 5"/>
          <p:cNvGraphicFramePr>
            <a:graphicFrameLocks noGrp="1"/>
          </p:cNvGraphicFramePr>
          <p:nvPr>
            <p:extLst>
              <p:ext uri="{D42A27DB-BD31-4B8C-83A1-F6EECF244321}">
                <p14:modId xmlns:p14="http://schemas.microsoft.com/office/powerpoint/2010/main" val="2384242148"/>
              </p:ext>
            </p:extLst>
          </p:nvPr>
        </p:nvGraphicFramePr>
        <p:xfrm>
          <a:off x="5912603" y="4345447"/>
          <a:ext cx="3107411" cy="640080"/>
        </p:xfrm>
        <a:graphic>
          <a:graphicData uri="http://schemas.openxmlformats.org/drawingml/2006/table">
            <a:tbl>
              <a:tblPr/>
              <a:tblGrid>
                <a:gridCol w="751668"/>
                <a:gridCol w="2355743"/>
              </a:tblGrid>
              <a:tr h="317715">
                <a:tc>
                  <a:txBody>
                    <a:bodyPr/>
                    <a:lstStyle/>
                    <a:p>
                      <a:r>
                        <a:rPr lang="en-US" sz="1200" b="1" dirty="0">
                          <a:latin typeface="arial" panose="020B0604020202020204" pitchFamily="34" charset="0"/>
                        </a:rPr>
                        <a:t>Data Source:</a:t>
                      </a:r>
                      <a:endParaRPr lang="en-US" sz="1200" dirty="0"/>
                    </a:p>
                  </a:txBody>
                  <a:tcPr anchor="ctr">
                    <a:lnL>
                      <a:noFill/>
                    </a:lnL>
                    <a:lnR>
                      <a:noFill/>
                    </a:lnR>
                    <a:lnT>
                      <a:noFill/>
                    </a:lnT>
                    <a:lnB>
                      <a:noFill/>
                    </a:lnB>
                    <a:solidFill>
                      <a:srgbClr val="FFFFFF"/>
                    </a:solidFill>
                  </a:tcPr>
                </a:tc>
                <a:tc>
                  <a:txBody>
                    <a:bodyPr/>
                    <a:lstStyle/>
                    <a:p>
                      <a:r>
                        <a:rPr lang="en-US" sz="1200" b="1" dirty="0">
                          <a:latin typeface="arial" panose="020B0604020202020204" pitchFamily="34" charset="0"/>
                        </a:rPr>
                        <a:t>National Center for Health Statistics  (NCHS) Vital Statistics System.</a:t>
                      </a:r>
                      <a:endParaRPr lang="en-US" sz="1200" dirty="0"/>
                    </a:p>
                  </a:txBody>
                  <a:tcPr anchor="ctr">
                    <a:lnL>
                      <a:noFill/>
                    </a:lnL>
                    <a:lnR>
                      <a:noFill/>
                    </a:lnR>
                    <a:lnT>
                      <a:noFill/>
                    </a:lnT>
                    <a:lnB>
                      <a:noFill/>
                    </a:lnB>
                    <a:solidFill>
                      <a:srgbClr val="FFFFFF"/>
                    </a:solidFill>
                  </a:tcPr>
                </a:tc>
              </a:tr>
            </a:tbl>
          </a:graphicData>
        </a:graphic>
      </p:graphicFrame>
      <p:sp>
        <p:nvSpPr>
          <p:cNvPr id="7" name="Rectangle 6"/>
          <p:cNvSpPr/>
          <p:nvPr/>
        </p:nvSpPr>
        <p:spPr>
          <a:xfrm>
            <a:off x="826576" y="2085814"/>
            <a:ext cx="459783" cy="302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91925" y="2085814"/>
            <a:ext cx="459783" cy="302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1708" y="3169831"/>
            <a:ext cx="459783" cy="383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11491" y="1783597"/>
            <a:ext cx="459783" cy="302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78610" y="1481380"/>
            <a:ext cx="3213315" cy="302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191717" y="1814312"/>
            <a:ext cx="1387098" cy="30221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78815" y="2116529"/>
            <a:ext cx="445577" cy="30221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46348" y="3196525"/>
            <a:ext cx="445577" cy="35646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33446" y="3169831"/>
            <a:ext cx="445577" cy="38315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26956" y="3196525"/>
            <a:ext cx="459783" cy="35646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086739" y="2418746"/>
            <a:ext cx="459783" cy="35646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585273" y="1814313"/>
            <a:ext cx="439119" cy="27150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56681" y="2116530"/>
            <a:ext cx="413282" cy="27150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15175" y="2418746"/>
            <a:ext cx="413282" cy="35646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51707" y="3965995"/>
            <a:ext cx="459783" cy="37945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419240" y="2377333"/>
            <a:ext cx="452034" cy="39787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85188" y="1692493"/>
            <a:ext cx="2277480" cy="147733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828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Causes of Death, Women</a:t>
            </a:r>
            <a:endParaRPr lang="en-US" dirty="0"/>
          </a:p>
        </p:txBody>
      </p:sp>
      <p:sp>
        <p:nvSpPr>
          <p:cNvPr id="5" name="Rectangle 4"/>
          <p:cNvSpPr/>
          <p:nvPr/>
        </p:nvSpPr>
        <p:spPr>
          <a:xfrm>
            <a:off x="6664271" y="2198593"/>
            <a:ext cx="1864581" cy="1477328"/>
          </a:xfrm>
          <a:prstGeom prst="rect">
            <a:avLst/>
          </a:prstGeom>
        </p:spPr>
        <p:txBody>
          <a:bodyPr wrap="square">
            <a:spAutoFit/>
          </a:bodyPr>
          <a:lstStyle/>
          <a:p>
            <a:r>
              <a:rPr lang="en-US" dirty="0"/>
              <a:t>American Indian/Alaska Native </a:t>
            </a:r>
            <a:r>
              <a:rPr lang="en-US" dirty="0" smtClean="0"/>
              <a:t>Western </a:t>
            </a:r>
            <a:r>
              <a:rPr lang="en-US" dirty="0"/>
              <a:t>Region, 2010-2015</a:t>
            </a:r>
          </a:p>
        </p:txBody>
      </p:sp>
      <p:graphicFrame>
        <p:nvGraphicFramePr>
          <p:cNvPr id="6" name="Table 5"/>
          <p:cNvGraphicFramePr>
            <a:graphicFrameLocks noGrp="1"/>
          </p:cNvGraphicFramePr>
          <p:nvPr>
            <p:extLst>
              <p:ext uri="{D42A27DB-BD31-4B8C-83A1-F6EECF244321}">
                <p14:modId xmlns:p14="http://schemas.microsoft.com/office/powerpoint/2010/main" val="2384242148"/>
              </p:ext>
            </p:extLst>
          </p:nvPr>
        </p:nvGraphicFramePr>
        <p:xfrm>
          <a:off x="5912603" y="4345447"/>
          <a:ext cx="3107411" cy="640080"/>
        </p:xfrm>
        <a:graphic>
          <a:graphicData uri="http://schemas.openxmlformats.org/drawingml/2006/table">
            <a:tbl>
              <a:tblPr/>
              <a:tblGrid>
                <a:gridCol w="751668"/>
                <a:gridCol w="2355743"/>
              </a:tblGrid>
              <a:tr h="317715">
                <a:tc>
                  <a:txBody>
                    <a:bodyPr/>
                    <a:lstStyle/>
                    <a:p>
                      <a:r>
                        <a:rPr lang="en-US" sz="1200" b="1" dirty="0">
                          <a:latin typeface="arial" panose="020B0604020202020204" pitchFamily="34" charset="0"/>
                        </a:rPr>
                        <a:t>Data Source:</a:t>
                      </a:r>
                      <a:endParaRPr lang="en-US" sz="1200" dirty="0"/>
                    </a:p>
                  </a:txBody>
                  <a:tcPr anchor="ctr">
                    <a:lnL>
                      <a:noFill/>
                    </a:lnL>
                    <a:lnR>
                      <a:noFill/>
                    </a:lnR>
                    <a:lnT>
                      <a:noFill/>
                    </a:lnT>
                    <a:lnB>
                      <a:noFill/>
                    </a:lnB>
                    <a:solidFill>
                      <a:srgbClr val="FFFFFF"/>
                    </a:solidFill>
                  </a:tcPr>
                </a:tc>
                <a:tc>
                  <a:txBody>
                    <a:bodyPr/>
                    <a:lstStyle/>
                    <a:p>
                      <a:r>
                        <a:rPr lang="en-US" sz="1200" b="1" dirty="0">
                          <a:latin typeface="arial" panose="020B0604020202020204" pitchFamily="34" charset="0"/>
                        </a:rPr>
                        <a:t>National Center for Health Statistics  (NCHS) Vital Statistics System.</a:t>
                      </a:r>
                      <a:endParaRPr lang="en-US" sz="1200" dirty="0"/>
                    </a:p>
                  </a:txBody>
                  <a:tcPr anchor="ctr">
                    <a:lnL>
                      <a:noFill/>
                    </a:lnL>
                    <a:lnR>
                      <a:noFill/>
                    </a:lnR>
                    <a:lnT>
                      <a:noFill/>
                    </a:lnT>
                    <a:lnB>
                      <a:noFill/>
                    </a:lnB>
                    <a:solidFill>
                      <a:srgbClr val="FFFFFF"/>
                    </a:solidFill>
                  </a:tcPr>
                </a:tc>
              </a:tr>
            </a:tbl>
          </a:graphicData>
        </a:graphic>
      </p:graphicFrame>
      <p:pic>
        <p:nvPicPr>
          <p:cNvPr id="4" name="Picture 3"/>
          <p:cNvPicPr>
            <a:picLocks noChangeAspect="1"/>
          </p:cNvPicPr>
          <p:nvPr/>
        </p:nvPicPr>
        <p:blipFill rotWithShape="1">
          <a:blip r:embed="rId3"/>
          <a:srcRect l="6699" t="14086" r="6839" b="18116"/>
          <a:stretch/>
        </p:blipFill>
        <p:spPr>
          <a:xfrm>
            <a:off x="554076" y="1063229"/>
            <a:ext cx="5412771" cy="3922298"/>
          </a:xfrm>
          <a:prstGeom prst="rect">
            <a:avLst/>
          </a:prstGeom>
        </p:spPr>
      </p:pic>
      <p:sp>
        <p:nvSpPr>
          <p:cNvPr id="7" name="Rectangle 6"/>
          <p:cNvSpPr/>
          <p:nvPr/>
        </p:nvSpPr>
        <p:spPr>
          <a:xfrm>
            <a:off x="1332854" y="1569203"/>
            <a:ext cx="2719953" cy="302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73071" y="2519766"/>
            <a:ext cx="459783" cy="302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52807" y="2198593"/>
            <a:ext cx="459783" cy="302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12590" y="2821983"/>
            <a:ext cx="459783" cy="3590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85287" y="4043230"/>
            <a:ext cx="459783" cy="302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60564" y="2198592"/>
            <a:ext cx="459783" cy="302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25491" y="1896375"/>
            <a:ext cx="927316" cy="3022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3248" y="2198591"/>
            <a:ext cx="459783" cy="3022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92830" y="4343278"/>
            <a:ext cx="432661" cy="3022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72373" y="4645495"/>
            <a:ext cx="459783" cy="3022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52820" y="2494765"/>
            <a:ext cx="459783" cy="3022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47254" y="1898080"/>
            <a:ext cx="856290" cy="30221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124202" y="2206341"/>
            <a:ext cx="445577" cy="30221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07230" y="3236100"/>
            <a:ext cx="445577" cy="3633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059909" y="4030386"/>
            <a:ext cx="445577" cy="30221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52807" y="1569203"/>
            <a:ext cx="459783" cy="3022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868148" y="1492979"/>
            <a:ext cx="2450117" cy="132900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855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Causes of </a:t>
            </a:r>
            <a:r>
              <a:rPr lang="en-US" dirty="0" smtClean="0"/>
              <a:t>AI/AN Hospitalization</a:t>
            </a:r>
            <a:r>
              <a:rPr lang="en-US" dirty="0" smtClean="0"/>
              <a:t>, Washington, 2011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34979765"/>
              </p:ext>
            </p:extLst>
          </p:nvPr>
        </p:nvGraphicFramePr>
        <p:xfrm>
          <a:off x="185979" y="1286779"/>
          <a:ext cx="8772041" cy="2763987"/>
        </p:xfrm>
        <a:graphic>
          <a:graphicData uri="http://schemas.openxmlformats.org/drawingml/2006/table">
            <a:tbl>
              <a:tblPr/>
              <a:tblGrid>
                <a:gridCol w="1193371"/>
                <a:gridCol w="1100379"/>
                <a:gridCol w="1387099"/>
                <a:gridCol w="1371600"/>
                <a:gridCol w="1208867"/>
                <a:gridCol w="1154624"/>
                <a:gridCol w="1356101"/>
              </a:tblGrid>
              <a:tr h="163114">
                <a:tc gridSpan="7">
                  <a:txBody>
                    <a:bodyPr/>
                    <a:lstStyle/>
                    <a:p>
                      <a:pPr algn="ctr" fontAlgn="b"/>
                      <a:r>
                        <a:rPr lang="en-US" sz="1400" b="1" i="0" u="none" strike="noStrike" dirty="0">
                          <a:solidFill>
                            <a:srgbClr val="000000"/>
                          </a:solidFill>
                          <a:effectLst/>
                          <a:latin typeface="Calibri" panose="020F0502020204030204" pitchFamily="34" charset="0"/>
                        </a:rPr>
                        <a:t>Males</a:t>
                      </a:r>
                      <a:endParaRPr lang="en-US" sz="1000" b="1"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3114">
                <a:tc>
                  <a:txBody>
                    <a:bodyPr/>
                    <a:lstStyle/>
                    <a:p>
                      <a:pPr algn="ctr" fontAlgn="b"/>
                      <a:r>
                        <a:rPr lang="en-US" sz="1100" b="1" i="0" u="none" strike="noStrike" dirty="0">
                          <a:solidFill>
                            <a:srgbClr val="000000"/>
                          </a:solidFill>
                          <a:effectLst/>
                          <a:latin typeface="Calibri" panose="020F0502020204030204" pitchFamily="34" charset="0"/>
                        </a:rPr>
                        <a:t>&lt; 1 Year</a:t>
                      </a:r>
                    </a:p>
                  </a:txBody>
                  <a:tcPr marL="4293" marR="4293" marT="4293"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1 - 14</a:t>
                      </a:r>
                    </a:p>
                  </a:txBody>
                  <a:tcPr marL="4293" marR="4293" marT="4293"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15 - 24</a:t>
                      </a:r>
                    </a:p>
                  </a:txBody>
                  <a:tcPr marL="4293" marR="4293" marT="4293"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25 - 39</a:t>
                      </a:r>
                    </a:p>
                  </a:txBody>
                  <a:tcPr marL="4293" marR="4293" marT="4293"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40 - 64</a:t>
                      </a:r>
                    </a:p>
                  </a:txBody>
                  <a:tcPr marL="4293" marR="4293" marT="4293"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65 +</a:t>
                      </a:r>
                    </a:p>
                  </a:txBody>
                  <a:tcPr marL="4293" marR="4293" marT="4293"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Overall</a:t>
                      </a:r>
                    </a:p>
                  </a:txBody>
                  <a:tcPr marL="4293" marR="4293" marT="4293"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306483">
                <a:tc>
                  <a:txBody>
                    <a:bodyPr/>
                    <a:lstStyle/>
                    <a:p>
                      <a:pPr algn="ctr" fontAlgn="b"/>
                      <a:r>
                        <a:rPr lang="en-US" sz="1200" b="0" i="0" u="none" strike="noStrike" dirty="0" smtClean="0">
                          <a:solidFill>
                            <a:srgbClr val="000000"/>
                          </a:solidFill>
                          <a:effectLst/>
                          <a:latin typeface="Calibri" panose="020F0502020204030204" pitchFamily="34" charset="0"/>
                        </a:rPr>
                        <a:t>Perinatal</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Respiratory </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Injury &amp; Poisoning</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algn="ctr" fontAlgn="b"/>
                      <a:r>
                        <a:rPr lang="en-US" sz="1200" b="0" i="0" u="none" strike="noStrike" dirty="0">
                          <a:solidFill>
                            <a:srgbClr val="000000"/>
                          </a:solidFill>
                          <a:effectLst/>
                          <a:latin typeface="Calibri" panose="020F0502020204030204" pitchFamily="34" charset="0"/>
                        </a:rPr>
                        <a:t>Injury &amp; Poisoning</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Circulatory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Circulatory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Perinatal</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483">
                <a:tc>
                  <a:txBody>
                    <a:bodyPr/>
                    <a:lstStyle/>
                    <a:p>
                      <a:pPr algn="ctr" fontAlgn="b"/>
                      <a:r>
                        <a:rPr lang="en-US" sz="1200" b="0" i="0" u="none" strike="noStrike" dirty="0" smtClean="0">
                          <a:solidFill>
                            <a:srgbClr val="000000"/>
                          </a:solidFill>
                          <a:effectLst/>
                          <a:latin typeface="Calibri" panose="020F0502020204030204" pitchFamily="34" charset="0"/>
                        </a:rPr>
                        <a:t>Respiratory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Injury &amp; Poisoning</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Respiratory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r>
              <a:tr h="306483">
                <a:tc>
                  <a:txBody>
                    <a:bodyPr/>
                    <a:lstStyle/>
                    <a:p>
                      <a:pPr algn="ctr" fontAlgn="b"/>
                      <a:r>
                        <a:rPr lang="en-US" sz="1200" b="0" i="0" u="none" strike="noStrike">
                          <a:solidFill>
                            <a:srgbClr val="000000"/>
                          </a:solidFill>
                          <a:effectLst/>
                          <a:latin typeface="Calibri" panose="020F0502020204030204" pitchFamily="34" charset="0"/>
                        </a:rPr>
                        <a:t>Congenital Anomalies</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Endocrine/Immun.</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Skin &amp; Soft Tissue</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200" b="0" i="0" u="none" strike="noStrike" dirty="0">
                          <a:solidFill>
                            <a:srgbClr val="000000"/>
                          </a:solidFill>
                          <a:effectLst/>
                          <a:latin typeface="Calibri" panose="020F0502020204030204" pitchFamily="34" charset="0"/>
                        </a:rPr>
                        <a:t>Injury &amp; Poisoning</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a:solidFill>
                            <a:srgbClr val="000000"/>
                          </a:solidFill>
                          <a:effectLst/>
                          <a:latin typeface="Calibri" panose="020F0502020204030204" pitchFamily="34" charset="0"/>
                        </a:rPr>
                        <a:t>Injury &amp; Poisoning</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r>
              <a:tr h="163114">
                <a:tc gridSpan="7">
                  <a:txBody>
                    <a:bodyPr/>
                    <a:lstStyle/>
                    <a:p>
                      <a:pPr algn="ctr" fontAlgn="b"/>
                      <a:r>
                        <a:rPr lang="en-US" sz="1400" b="1" i="0" u="none" strike="noStrike" dirty="0">
                          <a:solidFill>
                            <a:srgbClr val="000000"/>
                          </a:solidFill>
                          <a:effectLst/>
                          <a:latin typeface="Calibri" panose="020F0502020204030204" pitchFamily="34" charset="0"/>
                        </a:rPr>
                        <a:t>Females</a:t>
                      </a:r>
                      <a:endParaRPr lang="en-US" sz="1000" b="1"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6483">
                <a:tc>
                  <a:txBody>
                    <a:bodyPr/>
                    <a:lstStyle/>
                    <a:p>
                      <a:pPr algn="ctr" fontAlgn="b"/>
                      <a:r>
                        <a:rPr lang="en-US" sz="1200" b="0" i="0" u="none" strike="noStrike" dirty="0" smtClean="0">
                          <a:solidFill>
                            <a:srgbClr val="000000"/>
                          </a:solidFill>
                          <a:effectLst/>
                          <a:latin typeface="Calibri" panose="020F0502020204030204" pitchFamily="34" charset="0"/>
                        </a:rPr>
                        <a:t>Perinatal</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Respiratory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Pregnancy &amp; Childbirth</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Pregnancy &amp; Childbirth</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Circulatory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Pregnancy &amp; Childbirth</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306483">
                <a:tc>
                  <a:txBody>
                    <a:bodyPr/>
                    <a:lstStyle/>
                    <a:p>
                      <a:pPr algn="ctr" fontAlgn="b"/>
                      <a:r>
                        <a:rPr lang="en-US" sz="1200" b="0" i="0" u="none" strike="noStrike" dirty="0" smtClean="0">
                          <a:solidFill>
                            <a:srgbClr val="000000"/>
                          </a:solidFill>
                          <a:effectLst/>
                          <a:latin typeface="Calibri" panose="020F0502020204030204" pitchFamily="34" charset="0"/>
                        </a:rPr>
                        <a:t>Respiratory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Injury &amp; Poisoning</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Respiratory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Respiratory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r>
              <a:tr h="306483">
                <a:tc>
                  <a:txBody>
                    <a:bodyPr/>
                    <a:lstStyle/>
                    <a:p>
                      <a:pPr algn="ctr" fontAlgn="b"/>
                      <a:r>
                        <a:rPr lang="en-US" sz="1200" b="0" i="0" u="none" strike="noStrike">
                          <a:solidFill>
                            <a:srgbClr val="000000"/>
                          </a:solidFill>
                          <a:effectLst/>
                          <a:latin typeface="Calibri" panose="020F0502020204030204" pitchFamily="34" charset="0"/>
                        </a:rPr>
                        <a:t>Congenital Anomalies</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a:solidFill>
                            <a:srgbClr val="000000"/>
                          </a:solidFill>
                          <a:effectLst/>
                          <a:latin typeface="Calibri" panose="020F0502020204030204" pitchFamily="34" charset="0"/>
                        </a:rPr>
                        <a:t>Injury &amp; Poisoning</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algn="ctr" fontAlgn="b"/>
                      <a:r>
                        <a:rPr lang="en-US" sz="1200" b="0" i="0" u="none" strike="noStrike" dirty="0">
                          <a:solidFill>
                            <a:srgbClr val="000000"/>
                          </a:solidFill>
                          <a:effectLst/>
                          <a:latin typeface="Calibri" panose="020F0502020204030204" pitchFamily="34" charset="0"/>
                        </a:rPr>
                        <a:t>Injury &amp; Poisoning</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Circulatory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Perinatal</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278969" y="4274316"/>
            <a:ext cx="8748794" cy="738664"/>
          </a:xfrm>
          <a:prstGeom prst="rect">
            <a:avLst/>
          </a:prstGeom>
        </p:spPr>
        <p:txBody>
          <a:bodyPr wrap="square">
            <a:spAutoFit/>
          </a:bodyPr>
          <a:lstStyle/>
          <a:p>
            <a:r>
              <a:rPr lang="en-US" sz="1400" dirty="0" smtClean="0">
                <a:latin typeface="Calibri-Bold"/>
              </a:rPr>
              <a:t>Produced by: Northwest Portland Area Indian Health Board Improving </a:t>
            </a:r>
            <a:r>
              <a:rPr lang="en-US" sz="1400" dirty="0">
                <a:latin typeface="Calibri-Bold"/>
              </a:rPr>
              <a:t>Data &amp; Enhancing Access - Northwest (IDEA-NW) </a:t>
            </a:r>
            <a:r>
              <a:rPr lang="en-US" sz="1400" dirty="0" smtClean="0">
                <a:latin typeface="Calibri-Bold"/>
              </a:rPr>
              <a:t>Project</a:t>
            </a:r>
          </a:p>
          <a:p>
            <a:r>
              <a:rPr lang="en-US" sz="1400" dirty="0" smtClean="0">
                <a:latin typeface="Calibri-Bold"/>
              </a:rPr>
              <a:t>Data Source: </a:t>
            </a:r>
            <a:r>
              <a:rPr lang="en-US" sz="1400" dirty="0"/>
              <a:t>Washington Comprehensive Hospital Abstract </a:t>
            </a:r>
            <a:r>
              <a:rPr lang="en-US" sz="1400" dirty="0" smtClean="0"/>
              <a:t>Reporting </a:t>
            </a:r>
            <a:r>
              <a:rPr lang="en-US" sz="1400" dirty="0"/>
              <a:t>System (CHARS) </a:t>
            </a:r>
            <a:r>
              <a:rPr lang="en-US" sz="1400" dirty="0" smtClean="0"/>
              <a:t>2011</a:t>
            </a:r>
            <a:endParaRPr lang="en-US" sz="1400" dirty="0"/>
          </a:p>
        </p:txBody>
      </p:sp>
    </p:spTree>
    <p:extLst>
      <p:ext uri="{BB962C8B-B14F-4D97-AF65-F5344CB8AC3E}">
        <p14:creationId xmlns:p14="http://schemas.microsoft.com/office/powerpoint/2010/main" val="311125707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Causes of </a:t>
            </a:r>
            <a:r>
              <a:rPr lang="en-US" dirty="0" smtClean="0"/>
              <a:t>AI/AN Hospitalization</a:t>
            </a:r>
            <a:r>
              <a:rPr lang="en-US" dirty="0" smtClean="0"/>
              <a:t>, Oregon, 2011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36542933"/>
              </p:ext>
            </p:extLst>
          </p:nvPr>
        </p:nvGraphicFramePr>
        <p:xfrm>
          <a:off x="185979" y="1286779"/>
          <a:ext cx="8772041" cy="2636847"/>
        </p:xfrm>
        <a:graphic>
          <a:graphicData uri="http://schemas.openxmlformats.org/drawingml/2006/table">
            <a:tbl>
              <a:tblPr/>
              <a:tblGrid>
                <a:gridCol w="1193371"/>
                <a:gridCol w="1100379"/>
                <a:gridCol w="1387099"/>
                <a:gridCol w="1371600"/>
                <a:gridCol w="1208867"/>
                <a:gridCol w="1154624"/>
                <a:gridCol w="1356101"/>
              </a:tblGrid>
              <a:tr h="163114">
                <a:tc gridSpan="7">
                  <a:txBody>
                    <a:bodyPr/>
                    <a:lstStyle/>
                    <a:p>
                      <a:pPr algn="ctr" fontAlgn="b"/>
                      <a:r>
                        <a:rPr lang="en-US" sz="1400" b="1" i="0" u="none" strike="noStrike" dirty="0">
                          <a:solidFill>
                            <a:srgbClr val="000000"/>
                          </a:solidFill>
                          <a:effectLst/>
                          <a:latin typeface="Calibri" panose="020F0502020204030204" pitchFamily="34" charset="0"/>
                        </a:rPr>
                        <a:t>Males</a:t>
                      </a:r>
                      <a:endParaRPr lang="en-US" sz="1000" b="1"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3114">
                <a:tc>
                  <a:txBody>
                    <a:bodyPr/>
                    <a:lstStyle/>
                    <a:p>
                      <a:pPr algn="ctr" fontAlgn="b"/>
                      <a:r>
                        <a:rPr lang="en-US" sz="1100" b="1" i="0" u="none" strike="noStrike" dirty="0">
                          <a:solidFill>
                            <a:srgbClr val="000000"/>
                          </a:solidFill>
                          <a:effectLst/>
                          <a:latin typeface="Calibri" panose="020F0502020204030204" pitchFamily="34" charset="0"/>
                        </a:rPr>
                        <a:t>&lt; 1 Year</a:t>
                      </a:r>
                    </a:p>
                  </a:txBody>
                  <a:tcPr marL="4293" marR="4293" marT="4293"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1 - 14</a:t>
                      </a:r>
                    </a:p>
                  </a:txBody>
                  <a:tcPr marL="4293" marR="4293" marT="4293"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15 - 24</a:t>
                      </a:r>
                    </a:p>
                  </a:txBody>
                  <a:tcPr marL="4293" marR="4293" marT="4293"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25 - 39</a:t>
                      </a:r>
                    </a:p>
                  </a:txBody>
                  <a:tcPr marL="4293" marR="4293" marT="4293"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40 - 64</a:t>
                      </a:r>
                    </a:p>
                  </a:txBody>
                  <a:tcPr marL="4293" marR="4293" marT="4293"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65 +</a:t>
                      </a:r>
                    </a:p>
                  </a:txBody>
                  <a:tcPr marL="4293" marR="4293" marT="4293"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Overall</a:t>
                      </a:r>
                    </a:p>
                  </a:txBody>
                  <a:tcPr marL="4293" marR="4293" marT="4293"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306483">
                <a:tc>
                  <a:txBody>
                    <a:bodyPr/>
                    <a:lstStyle/>
                    <a:p>
                      <a:pPr algn="ctr" fontAlgn="b"/>
                      <a:r>
                        <a:rPr lang="en-US" sz="1200" b="0" i="0" u="none" strike="noStrike" dirty="0" smtClean="0">
                          <a:solidFill>
                            <a:srgbClr val="000000"/>
                          </a:solidFill>
                          <a:effectLst/>
                          <a:latin typeface="Calibri" panose="020F0502020204030204" pitchFamily="34" charset="0"/>
                        </a:rPr>
                        <a:t>Perinatal</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Respiratory </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Injury &amp; Poisoning</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Circulatory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Circulatory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Perinatal</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483">
                <a:tc>
                  <a:txBody>
                    <a:bodyPr/>
                    <a:lstStyle/>
                    <a:p>
                      <a:pPr algn="ctr" fontAlgn="b"/>
                      <a:r>
                        <a:rPr lang="en-US" sz="1200" b="0" i="0" u="none" strike="noStrike" dirty="0" smtClean="0">
                          <a:solidFill>
                            <a:srgbClr val="000000"/>
                          </a:solidFill>
                          <a:effectLst/>
                          <a:latin typeface="Calibri" panose="020F0502020204030204" pitchFamily="34" charset="0"/>
                        </a:rPr>
                        <a:t>Respiratory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Mental Illness</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Mental Illness</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Respiratory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Circulatory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83">
                <a:tc>
                  <a:txBody>
                    <a:bodyPr/>
                    <a:lstStyle/>
                    <a:p>
                      <a:pPr algn="ctr" fontAlgn="b"/>
                      <a:r>
                        <a:rPr lang="en-US" sz="1200" b="0" i="0" u="none" strike="noStrike">
                          <a:solidFill>
                            <a:srgbClr val="000000"/>
                          </a:solidFill>
                          <a:effectLst/>
                          <a:latin typeface="Calibri" panose="020F0502020204030204" pitchFamily="34" charset="0"/>
                        </a:rPr>
                        <a:t>Congenital Anomalies</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Injury &amp; Poisoning</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Injury &amp; Poisoning</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algn="ctr" fontAlgn="b"/>
                      <a:r>
                        <a:rPr lang="en-US" sz="1200" b="0" i="0" u="none" strike="noStrike" dirty="0">
                          <a:solidFill>
                            <a:srgbClr val="000000"/>
                          </a:solidFill>
                          <a:effectLst/>
                          <a:latin typeface="Calibri" panose="020F0502020204030204" pitchFamily="34" charset="0"/>
                        </a:rPr>
                        <a:t>Injury &amp; Poisoning</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Musculoskeletal</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r>
              <a:tr h="163114">
                <a:tc gridSpan="7">
                  <a:txBody>
                    <a:bodyPr/>
                    <a:lstStyle/>
                    <a:p>
                      <a:pPr algn="ctr" fontAlgn="b"/>
                      <a:r>
                        <a:rPr lang="en-US" sz="1400" b="1" i="0" u="none" strike="noStrike" dirty="0">
                          <a:solidFill>
                            <a:srgbClr val="000000"/>
                          </a:solidFill>
                          <a:effectLst/>
                          <a:latin typeface="Calibri" panose="020F0502020204030204" pitchFamily="34" charset="0"/>
                        </a:rPr>
                        <a:t>Females</a:t>
                      </a:r>
                      <a:endParaRPr lang="en-US" sz="1000" b="1"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6483">
                <a:tc>
                  <a:txBody>
                    <a:bodyPr/>
                    <a:lstStyle/>
                    <a:p>
                      <a:pPr algn="ctr" fontAlgn="b"/>
                      <a:r>
                        <a:rPr lang="en-US" sz="1200" b="0" i="0" u="none" strike="noStrike" dirty="0" smtClean="0">
                          <a:solidFill>
                            <a:srgbClr val="000000"/>
                          </a:solidFill>
                          <a:effectLst/>
                          <a:latin typeface="Calibri" panose="020F0502020204030204" pitchFamily="34" charset="0"/>
                        </a:rPr>
                        <a:t>Perinatal</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Respiratory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Pregnancy &amp; Childbirth</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Pregnancy &amp; Childbirth</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Circulatory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Pregnancy &amp; Childbirth</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306483">
                <a:tc>
                  <a:txBody>
                    <a:bodyPr/>
                    <a:lstStyle/>
                    <a:p>
                      <a:pPr algn="ctr" fontAlgn="b"/>
                      <a:r>
                        <a:rPr lang="en-US" sz="1200" b="0" i="0" u="none" strike="noStrike" dirty="0" smtClean="0">
                          <a:solidFill>
                            <a:srgbClr val="000000"/>
                          </a:solidFill>
                          <a:effectLst/>
                          <a:latin typeface="Calibri" panose="020F0502020204030204" pitchFamily="34" charset="0"/>
                        </a:rPr>
                        <a:t>Respiratory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Genitourinary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Calibri" panose="020F0502020204030204" pitchFamily="34" charset="0"/>
                        </a:rPr>
                        <a:t>Musculoskeletal</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Respiratory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Perinatal</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83">
                <a:tc>
                  <a:txBody>
                    <a:bodyPr/>
                    <a:lstStyle/>
                    <a:p>
                      <a:pPr algn="ctr" fontAlgn="b"/>
                      <a:r>
                        <a:rPr lang="en-US" sz="1200" b="0" i="0" u="none" strike="noStrike">
                          <a:solidFill>
                            <a:srgbClr val="000000"/>
                          </a:solidFill>
                          <a:effectLst/>
                          <a:latin typeface="Calibri" panose="020F0502020204030204" pitchFamily="34" charset="0"/>
                        </a:rPr>
                        <a:t>Congenital Anomalies</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Injury &amp; Poisoning</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Mental Illness</a:t>
                      </a: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algn="ctr" fontAlgn="b"/>
                      <a:r>
                        <a:rPr lang="en-US" sz="1200" b="0" i="0" u="none" strike="noStrike" dirty="0" smtClean="0">
                          <a:solidFill>
                            <a:srgbClr val="000000"/>
                          </a:solidFill>
                          <a:effectLst/>
                          <a:latin typeface="Calibri" panose="020F0502020204030204" pitchFamily="34" charset="0"/>
                        </a:rPr>
                        <a:t>Circulatory</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Calibri" panose="020F0502020204030204" pitchFamily="34" charset="0"/>
                        </a:rPr>
                        <a:t>Digestive</a:t>
                      </a:r>
                      <a:endParaRPr lang="en-US" sz="1200" b="0" i="0" u="none" strike="noStrike" dirty="0">
                        <a:solidFill>
                          <a:srgbClr val="000000"/>
                        </a:solidFill>
                        <a:effectLst/>
                        <a:latin typeface="Calibri" panose="020F0502020204030204" pitchFamily="34" charset="0"/>
                      </a:endParaRPr>
                    </a:p>
                  </a:txBody>
                  <a:tcPr marL="4293" marR="4293" marT="4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13500000" scaled="1"/>
                      <a:tileRect/>
                    </a:gradFill>
                  </a:tcPr>
                </a:tc>
              </a:tr>
            </a:tbl>
          </a:graphicData>
        </a:graphic>
      </p:graphicFrame>
      <p:sp>
        <p:nvSpPr>
          <p:cNvPr id="5" name="Rectangle 4"/>
          <p:cNvSpPr/>
          <p:nvPr/>
        </p:nvSpPr>
        <p:spPr>
          <a:xfrm>
            <a:off x="278969" y="4274316"/>
            <a:ext cx="8748794" cy="738664"/>
          </a:xfrm>
          <a:prstGeom prst="rect">
            <a:avLst/>
          </a:prstGeom>
        </p:spPr>
        <p:txBody>
          <a:bodyPr wrap="square">
            <a:spAutoFit/>
          </a:bodyPr>
          <a:lstStyle/>
          <a:p>
            <a:r>
              <a:rPr lang="en-US" sz="1400" dirty="0" smtClean="0">
                <a:latin typeface="Calibri-Bold"/>
              </a:rPr>
              <a:t>Produced by: Northwest Portland Area Indian Health Board Improving </a:t>
            </a:r>
            <a:r>
              <a:rPr lang="en-US" sz="1400" dirty="0">
                <a:latin typeface="Calibri-Bold"/>
              </a:rPr>
              <a:t>Data &amp; Enhancing Access - Northwest (IDEA-NW) </a:t>
            </a:r>
            <a:r>
              <a:rPr lang="en-US" sz="1400" dirty="0" smtClean="0">
                <a:latin typeface="Calibri-Bold"/>
              </a:rPr>
              <a:t>Project</a:t>
            </a:r>
          </a:p>
          <a:p>
            <a:r>
              <a:rPr lang="en-US" sz="1400" dirty="0" smtClean="0">
                <a:latin typeface="Calibri-Bold"/>
              </a:rPr>
              <a:t>Data Source: </a:t>
            </a:r>
            <a:r>
              <a:rPr lang="en-US" sz="1400" dirty="0"/>
              <a:t>Oregon </a:t>
            </a:r>
            <a:r>
              <a:rPr lang="en-US" sz="1400" dirty="0" smtClean="0"/>
              <a:t>Association </a:t>
            </a:r>
            <a:r>
              <a:rPr lang="en-US" sz="1400" dirty="0"/>
              <a:t>of Hospitals &amp; Health Systems, 2010-2011</a:t>
            </a:r>
          </a:p>
        </p:txBody>
      </p:sp>
    </p:spTree>
    <p:extLst>
      <p:ext uri="{BB962C8B-B14F-4D97-AF65-F5344CB8AC3E}">
        <p14:creationId xmlns:p14="http://schemas.microsoft.com/office/powerpoint/2010/main" val="15925557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Years of Potential Life Lost, American Indian/Alaska Native, West Region 2010-2015</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95997343"/>
              </p:ext>
            </p:extLst>
          </p:nvPr>
        </p:nvGraphicFramePr>
        <p:xfrm>
          <a:off x="127234" y="1466183"/>
          <a:ext cx="5898357" cy="3017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774174985"/>
              </p:ext>
            </p:extLst>
          </p:nvPr>
        </p:nvGraphicFramePr>
        <p:xfrm>
          <a:off x="4541004" y="1402597"/>
          <a:ext cx="4184542" cy="31209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44623290"/>
              </p:ext>
            </p:extLst>
          </p:nvPr>
        </p:nvGraphicFramePr>
        <p:xfrm>
          <a:off x="127234" y="4704077"/>
          <a:ext cx="6496937" cy="317715"/>
        </p:xfrm>
        <a:graphic>
          <a:graphicData uri="http://schemas.openxmlformats.org/drawingml/2006/table">
            <a:tbl>
              <a:tblPr/>
              <a:tblGrid>
                <a:gridCol w="1297133"/>
                <a:gridCol w="5199804"/>
              </a:tblGrid>
              <a:tr h="317715">
                <a:tc>
                  <a:txBody>
                    <a:bodyPr/>
                    <a:lstStyle/>
                    <a:p>
                      <a:r>
                        <a:rPr lang="en-US" sz="1200" b="1" dirty="0">
                          <a:latin typeface="arial" panose="020B0604020202020204" pitchFamily="34" charset="0"/>
                        </a:rPr>
                        <a:t>Data Source:</a:t>
                      </a:r>
                      <a:endParaRPr lang="en-US" sz="1200" dirty="0"/>
                    </a:p>
                  </a:txBody>
                  <a:tcPr anchor="ctr">
                    <a:lnL>
                      <a:noFill/>
                    </a:lnL>
                    <a:lnR>
                      <a:noFill/>
                    </a:lnR>
                    <a:lnT>
                      <a:noFill/>
                    </a:lnT>
                    <a:lnB>
                      <a:noFill/>
                    </a:lnB>
                    <a:solidFill>
                      <a:srgbClr val="FFFFFF"/>
                    </a:solidFill>
                  </a:tcPr>
                </a:tc>
                <a:tc>
                  <a:txBody>
                    <a:bodyPr/>
                    <a:lstStyle/>
                    <a:p>
                      <a:r>
                        <a:rPr lang="en-US" sz="1200" b="1" dirty="0">
                          <a:latin typeface="arial" panose="020B0604020202020204" pitchFamily="34" charset="0"/>
                        </a:rPr>
                        <a:t>National Center for Health Statistics  (NCHS) Vital Statistics System.</a:t>
                      </a:r>
                      <a:endParaRPr lang="en-US" sz="1200" dirty="0"/>
                    </a:p>
                  </a:txBody>
                  <a:tcPr anchor="ctr">
                    <a:lnL>
                      <a:noFill/>
                    </a:lnL>
                    <a:lnR>
                      <a:noFill/>
                    </a:lnR>
                    <a:lnT>
                      <a:noFill/>
                    </a:lnT>
                    <a:lnB>
                      <a:noFill/>
                    </a:lnB>
                    <a:solidFill>
                      <a:srgbClr val="FFFFFF"/>
                    </a:solidFill>
                  </a:tcPr>
                </a:tc>
              </a:tr>
            </a:tbl>
          </a:graphicData>
        </a:graphic>
      </p:graphicFrame>
      <p:sp>
        <p:nvSpPr>
          <p:cNvPr id="13" name="Rectangle 1"/>
          <p:cNvSpPr>
            <a:spLocks noChangeArrowheads="1"/>
          </p:cNvSpPr>
          <p:nvPr/>
        </p:nvSpPr>
        <p:spPr bwMode="auto">
          <a:xfrm flipV="1">
            <a:off x="1109215" y="3771665"/>
            <a:ext cx="80347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a:p>
        </p:txBody>
      </p:sp>
      <p:sp>
        <p:nvSpPr>
          <p:cNvPr id="3" name="Oval 2"/>
          <p:cNvSpPr/>
          <p:nvPr/>
        </p:nvSpPr>
        <p:spPr>
          <a:xfrm>
            <a:off x="340468" y="2178995"/>
            <a:ext cx="1731523" cy="19455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01752" y="2613498"/>
            <a:ext cx="1731523" cy="19455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0888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HCV-Specific Data</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43333525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Age-adjusted Hepatitis C-related Mortality – Northwest, </a:t>
            </a:r>
            <a:r>
              <a:rPr lang="en-US" dirty="0">
                <a:solidFill>
                  <a:srgbClr val="000000"/>
                </a:solidFill>
              </a:rPr>
              <a:t>2006–2012</a:t>
            </a:r>
          </a:p>
        </p:txBody>
      </p:sp>
      <p:graphicFrame>
        <p:nvGraphicFramePr>
          <p:cNvPr id="3" name="Table 2"/>
          <p:cNvGraphicFramePr>
            <a:graphicFrameLocks noGrp="1"/>
          </p:cNvGraphicFramePr>
          <p:nvPr>
            <p:extLst>
              <p:ext uri="{D42A27DB-BD31-4B8C-83A1-F6EECF244321}">
                <p14:modId xmlns:p14="http://schemas.microsoft.com/office/powerpoint/2010/main" val="2314830227"/>
              </p:ext>
            </p:extLst>
          </p:nvPr>
        </p:nvGraphicFramePr>
        <p:xfrm>
          <a:off x="215151" y="3965389"/>
          <a:ext cx="7288735" cy="822960"/>
        </p:xfrm>
        <a:graphic>
          <a:graphicData uri="http://schemas.openxmlformats.org/drawingml/2006/table">
            <a:tbl>
              <a:tblPr>
                <a:tableStyleId>{2D5ABB26-0587-4C30-8999-92F81FD0307C}</a:tableStyleId>
              </a:tblPr>
              <a:tblGrid>
                <a:gridCol w="1650393"/>
                <a:gridCol w="1407427"/>
                <a:gridCol w="1413329"/>
                <a:gridCol w="1409700"/>
                <a:gridCol w="1407886"/>
              </a:tblGrid>
              <a:tr h="370840">
                <a:tc>
                  <a:txBody>
                    <a:bodyPr/>
                    <a:lstStyle/>
                    <a:p>
                      <a:r>
                        <a:rPr lang="en-US" sz="1200" b="1" dirty="0" smtClean="0">
                          <a:solidFill>
                            <a:srgbClr val="000000"/>
                          </a:solidFill>
                          <a:latin typeface="Calibri" panose="020F0502020204030204" pitchFamily="34" charset="0"/>
                          <a:cs typeface="Calibri" panose="020F0502020204030204" pitchFamily="34" charset="0"/>
                        </a:rPr>
                        <a:t>Rate Ratio </a:t>
                      </a:r>
                    </a:p>
                    <a:p>
                      <a:r>
                        <a:rPr lang="en-US" sz="1200" b="1" dirty="0" smtClean="0">
                          <a:solidFill>
                            <a:srgbClr val="000000"/>
                          </a:solidFill>
                          <a:latin typeface="Calibri" panose="020F0502020204030204" pitchFamily="34" charset="0"/>
                          <a:cs typeface="Calibri" panose="020F0502020204030204" pitchFamily="34" charset="0"/>
                        </a:rPr>
                        <a:t>(95% Confidence</a:t>
                      </a:r>
                      <a:r>
                        <a:rPr lang="en-US" sz="1200" b="1" baseline="0" dirty="0" smtClean="0">
                          <a:solidFill>
                            <a:srgbClr val="000000"/>
                          </a:solidFill>
                          <a:latin typeface="Calibri" panose="020F0502020204030204" pitchFamily="34" charset="0"/>
                          <a:cs typeface="Calibri" panose="020F0502020204030204" pitchFamily="34" charset="0"/>
                        </a:rPr>
                        <a:t> Interval)</a:t>
                      </a:r>
                    </a:p>
                    <a:p>
                      <a:r>
                        <a:rPr lang="en-US" sz="1200" b="1" baseline="0" dirty="0" smtClean="0">
                          <a:solidFill>
                            <a:srgbClr val="000000"/>
                          </a:solidFill>
                          <a:latin typeface="Calibri" panose="020F0502020204030204" pitchFamily="34" charset="0"/>
                          <a:cs typeface="Calibri" panose="020F0502020204030204" pitchFamily="34" charset="0"/>
                        </a:rPr>
                        <a:t>AI/AN : NHW</a:t>
                      </a:r>
                      <a:endParaRPr lang="en-US" sz="1200" b="1" dirty="0">
                        <a:solidFill>
                          <a:srgbClr val="000000"/>
                        </a:solidFill>
                        <a:latin typeface="Calibri" panose="020F0502020204030204" pitchFamily="34" charset="0"/>
                        <a:cs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1" dirty="0" smtClean="0">
                          <a:solidFill>
                            <a:srgbClr val="000000"/>
                          </a:solidFill>
                          <a:latin typeface="Calibri" panose="020F0502020204030204" pitchFamily="34" charset="0"/>
                          <a:cs typeface="Calibri" panose="020F0502020204030204" pitchFamily="34" charset="0"/>
                        </a:rPr>
                        <a:t>3.33 (2.96, 3.75)</a:t>
                      </a:r>
                      <a:endParaRPr lang="en-US" sz="1200" b="1" dirty="0">
                        <a:solidFill>
                          <a:srgbClr val="000000"/>
                        </a:solidFill>
                        <a:latin typeface="Calibri" panose="020F0502020204030204" pitchFamily="34"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1" dirty="0" smtClean="0">
                          <a:solidFill>
                            <a:srgbClr val="000000"/>
                          </a:solidFill>
                          <a:latin typeface="Calibri" panose="020F0502020204030204" pitchFamily="34" charset="0"/>
                          <a:cs typeface="Calibri" panose="020F0502020204030204" pitchFamily="34" charset="0"/>
                        </a:rPr>
                        <a:t>3.22 (1.85,</a:t>
                      </a:r>
                      <a:r>
                        <a:rPr lang="en-US" sz="1200" b="1" baseline="0" dirty="0" smtClean="0">
                          <a:solidFill>
                            <a:srgbClr val="000000"/>
                          </a:solidFill>
                          <a:latin typeface="Calibri" panose="020F0502020204030204" pitchFamily="34" charset="0"/>
                          <a:cs typeface="Calibri" panose="020F0502020204030204" pitchFamily="34" charset="0"/>
                        </a:rPr>
                        <a:t> 5.62)</a:t>
                      </a:r>
                      <a:endParaRPr lang="en-US" sz="1200" b="1" dirty="0">
                        <a:solidFill>
                          <a:srgbClr val="000000"/>
                        </a:solidFill>
                        <a:latin typeface="Calibri" panose="020F0502020204030204" pitchFamily="34"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1" dirty="0" smtClean="0">
                          <a:solidFill>
                            <a:srgbClr val="000000"/>
                          </a:solidFill>
                          <a:latin typeface="Calibri" panose="020F0502020204030204" pitchFamily="34" charset="0"/>
                          <a:cs typeface="Calibri" panose="020F0502020204030204" pitchFamily="34" charset="0"/>
                        </a:rPr>
                        <a:t>2.52 (2.04, 3.11)</a:t>
                      </a:r>
                      <a:endParaRPr lang="en-US" sz="1200" b="1" dirty="0">
                        <a:solidFill>
                          <a:srgbClr val="000000"/>
                        </a:solidFill>
                        <a:latin typeface="Calibri" panose="020F0502020204030204" pitchFamily="34"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1" dirty="0" smtClean="0">
                          <a:solidFill>
                            <a:srgbClr val="000000"/>
                          </a:solidFill>
                          <a:latin typeface="Calibri" panose="020F0502020204030204" pitchFamily="34" charset="0"/>
                          <a:cs typeface="Calibri" panose="020F0502020204030204" pitchFamily="34" charset="0"/>
                        </a:rPr>
                        <a:t>3.88 (3.34, 4.50)</a:t>
                      </a:r>
                      <a:endParaRPr lang="en-US" sz="1200" b="1" dirty="0">
                        <a:solidFill>
                          <a:srgbClr val="000000"/>
                        </a:solidFill>
                        <a:latin typeface="Calibri" panose="020F0502020204030204" pitchFamily="34" charset="0"/>
                        <a:cs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Chart 5"/>
          <p:cNvGraphicFramePr>
            <a:graphicFrameLocks/>
          </p:cNvGraphicFramePr>
          <p:nvPr>
            <p:extLst/>
          </p:nvPr>
        </p:nvGraphicFramePr>
        <p:xfrm>
          <a:off x="959224" y="1251487"/>
          <a:ext cx="6696293" cy="27647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170444" y="3683930"/>
            <a:ext cx="904351" cy="276999"/>
          </a:xfrm>
          <a:prstGeom prst="rect">
            <a:avLst/>
          </a:prstGeom>
          <a:solidFill>
            <a:schemeClr val="bg2"/>
          </a:solidFill>
        </p:spPr>
        <p:txBody>
          <a:bodyPr wrap="square" rtlCol="0">
            <a:spAutoFit/>
          </a:bodyPr>
          <a:lstStyle/>
          <a:p>
            <a:r>
              <a:rPr lang="en-US" sz="1200" b="1" dirty="0" smtClean="0">
                <a:solidFill>
                  <a:srgbClr val="000000"/>
                </a:solidFill>
                <a:latin typeface="Calibri" panose="020F0502020204030204" pitchFamily="34" charset="0"/>
              </a:rPr>
              <a:t>Northwest</a:t>
            </a:r>
          </a:p>
        </p:txBody>
      </p:sp>
    </p:spTree>
    <p:extLst>
      <p:ext uri="{BB962C8B-B14F-4D97-AF65-F5344CB8AC3E}">
        <p14:creationId xmlns:p14="http://schemas.microsoft.com/office/powerpoint/2010/main" val="3299740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solidFill>
                  <a:srgbClr val="000000"/>
                </a:solidFill>
              </a:rPr>
              <a:t>Age-Adjusted HCV-Related Mortality, 2006–2012 </a:t>
            </a:r>
            <a:endParaRPr lang="en-US" dirty="0">
              <a:solidFill>
                <a:srgbClr val="000000"/>
              </a:solidFill>
            </a:endParaRPr>
          </a:p>
        </p:txBody>
      </p:sp>
      <p:graphicFrame>
        <p:nvGraphicFramePr>
          <p:cNvPr id="5" name="Chart 4"/>
          <p:cNvGraphicFramePr>
            <a:graphicFrameLocks/>
          </p:cNvGraphicFramePr>
          <p:nvPr>
            <p:extLst/>
          </p:nvPr>
        </p:nvGraphicFramePr>
        <p:xfrm>
          <a:off x="120581" y="1215292"/>
          <a:ext cx="8452896" cy="377092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155355" y="2246923"/>
            <a:ext cx="890954" cy="369332"/>
          </a:xfrm>
          <a:prstGeom prst="rect">
            <a:avLst/>
          </a:prstGeom>
          <a:noFill/>
        </p:spPr>
        <p:txBody>
          <a:bodyPr wrap="square" rtlCol="0">
            <a:spAutoFit/>
          </a:bodyPr>
          <a:lstStyle/>
          <a:p>
            <a:r>
              <a:rPr lang="en-US" b="1" dirty="0" smtClean="0">
                <a:solidFill>
                  <a:srgbClr val="000000"/>
                </a:solidFill>
                <a:latin typeface="Calibri" panose="020F0502020204030204" pitchFamily="34" charset="0"/>
              </a:rPr>
              <a:t>AI/AN</a:t>
            </a:r>
          </a:p>
        </p:txBody>
      </p:sp>
      <p:sp>
        <p:nvSpPr>
          <p:cNvPr id="7" name="TextBox 6"/>
          <p:cNvSpPr txBox="1"/>
          <p:nvPr/>
        </p:nvSpPr>
        <p:spPr>
          <a:xfrm>
            <a:off x="8155355" y="3845169"/>
            <a:ext cx="890954" cy="369332"/>
          </a:xfrm>
          <a:prstGeom prst="rect">
            <a:avLst/>
          </a:prstGeom>
          <a:noFill/>
        </p:spPr>
        <p:txBody>
          <a:bodyPr wrap="square" rtlCol="0">
            <a:spAutoFit/>
          </a:bodyPr>
          <a:lstStyle/>
          <a:p>
            <a:r>
              <a:rPr lang="en-US" b="1" dirty="0" smtClean="0">
                <a:solidFill>
                  <a:srgbClr val="000000"/>
                </a:solidFill>
                <a:latin typeface="Calibri" panose="020F0502020204030204" pitchFamily="34" charset="0"/>
              </a:rPr>
              <a:t>NHW</a:t>
            </a:r>
          </a:p>
        </p:txBody>
      </p:sp>
    </p:spTree>
    <p:extLst>
      <p:ext uri="{BB962C8B-B14F-4D97-AF65-F5344CB8AC3E}">
        <p14:creationId xmlns:p14="http://schemas.microsoft.com/office/powerpoint/2010/main" val="311745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IHS HCV Diagnoses, 2005-2015</a:t>
            </a:r>
            <a:endParaRPr lang="en-US" dirty="0"/>
          </a:p>
        </p:txBody>
      </p:sp>
      <p:pic>
        <p:nvPicPr>
          <p:cNvPr id="4" name="Picture 3"/>
          <p:cNvPicPr>
            <a:picLocks noChangeAspect="1"/>
          </p:cNvPicPr>
          <p:nvPr/>
        </p:nvPicPr>
        <p:blipFill rotWithShape="1">
          <a:blip r:embed="rId3"/>
          <a:srcRect l="29078" t="10624" r="6092" b="56507"/>
          <a:stretch/>
        </p:blipFill>
        <p:spPr>
          <a:xfrm>
            <a:off x="155642" y="1191257"/>
            <a:ext cx="8634896" cy="3186189"/>
          </a:xfrm>
          <a:prstGeom prst="rect">
            <a:avLst/>
          </a:prstGeom>
        </p:spPr>
      </p:pic>
      <p:sp>
        <p:nvSpPr>
          <p:cNvPr id="3" name="TextBox 2"/>
          <p:cNvSpPr txBox="1"/>
          <p:nvPr/>
        </p:nvSpPr>
        <p:spPr>
          <a:xfrm>
            <a:off x="155642" y="4601183"/>
            <a:ext cx="6712222" cy="307777"/>
          </a:xfrm>
          <a:prstGeom prst="rect">
            <a:avLst/>
          </a:prstGeom>
          <a:noFill/>
        </p:spPr>
        <p:txBody>
          <a:bodyPr wrap="none" rtlCol="0">
            <a:spAutoFit/>
          </a:bodyPr>
          <a:lstStyle/>
          <a:p>
            <a:r>
              <a:rPr lang="en-US" sz="1400" dirty="0" smtClean="0">
                <a:solidFill>
                  <a:srgbClr val="000000"/>
                </a:solidFill>
                <a:latin typeface="Calibri" panose="020F0502020204030204" pitchFamily="34" charset="0"/>
              </a:rPr>
              <a:t>Journal of Community Health, May 28, 2018 </a:t>
            </a:r>
            <a:r>
              <a:rPr lang="en-US" sz="1400" dirty="0" smtClean="0">
                <a:solidFill>
                  <a:srgbClr val="000000"/>
                </a:solidFill>
                <a:latin typeface="Calibri" panose="020F0502020204030204" pitchFamily="34" charset="0"/>
                <a:hlinkClick r:id="rId4"/>
              </a:rPr>
              <a:t>https://doi.org/10.1007/s10900-018-0528-7</a:t>
            </a:r>
            <a:r>
              <a:rPr lang="en-US" sz="1400" dirty="0" smtClean="0">
                <a:solidFill>
                  <a:srgbClr val="000000"/>
                </a:solidFill>
                <a:latin typeface="Calibri" panose="020F0502020204030204" pitchFamily="34" charset="0"/>
              </a:rPr>
              <a:t> </a:t>
            </a:r>
          </a:p>
        </p:txBody>
      </p:sp>
    </p:spTree>
    <p:extLst>
      <p:ext uri="{BB962C8B-B14F-4D97-AF65-F5344CB8AC3E}">
        <p14:creationId xmlns:p14="http://schemas.microsoft.com/office/powerpoint/2010/main" val="13300161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Overview</a:t>
            </a:r>
            <a:endParaRPr lang="en-US" dirty="0">
              <a:solidFill>
                <a:srgbClr val="000000"/>
              </a:solidFill>
            </a:endParaRPr>
          </a:p>
        </p:txBody>
      </p:sp>
      <p:sp>
        <p:nvSpPr>
          <p:cNvPr id="3" name="Text Placeholder 2"/>
          <p:cNvSpPr>
            <a:spLocks noGrp="1"/>
          </p:cNvSpPr>
          <p:nvPr>
            <p:ph type="body" sz="quarter" idx="10"/>
          </p:nvPr>
        </p:nvSpPr>
        <p:spPr/>
        <p:txBody>
          <a:bodyPr/>
          <a:lstStyle/>
          <a:p>
            <a:r>
              <a:rPr lang="en-US" sz="2400" dirty="0" smtClean="0"/>
              <a:t>Brief History of Hepatitis C</a:t>
            </a:r>
          </a:p>
          <a:p>
            <a:r>
              <a:rPr lang="en-US" sz="2400" dirty="0" smtClean="0"/>
              <a:t>Hepatitis C </a:t>
            </a:r>
            <a:r>
              <a:rPr lang="en-US" sz="1800" dirty="0">
                <a:sym typeface="Wingdings" panose="05000000000000000000" pitchFamily="2" charset="2"/>
              </a:rPr>
              <a:t></a:t>
            </a:r>
            <a:r>
              <a:rPr lang="en-US" sz="2400" dirty="0" smtClean="0"/>
              <a:t> Liver Disease </a:t>
            </a:r>
            <a:r>
              <a:rPr lang="en-US" sz="1800" dirty="0" smtClean="0">
                <a:sym typeface="Wingdings" panose="05000000000000000000" pitchFamily="2" charset="2"/>
              </a:rPr>
              <a:t></a:t>
            </a:r>
            <a:r>
              <a:rPr lang="en-US" sz="2400" dirty="0" smtClean="0">
                <a:sym typeface="Wingdings" panose="05000000000000000000" pitchFamily="2" charset="2"/>
              </a:rPr>
              <a:t> </a:t>
            </a:r>
            <a:r>
              <a:rPr lang="en-US" sz="2400" dirty="0" smtClean="0"/>
              <a:t>Leading Causes of Death (Mortality)</a:t>
            </a:r>
          </a:p>
          <a:p>
            <a:r>
              <a:rPr lang="en-US" sz="2400" dirty="0"/>
              <a:t>Hepatitis C </a:t>
            </a:r>
            <a:r>
              <a:rPr lang="en-US" sz="1800" dirty="0">
                <a:sym typeface="Wingdings" panose="05000000000000000000" pitchFamily="2" charset="2"/>
              </a:rPr>
              <a:t></a:t>
            </a:r>
            <a:r>
              <a:rPr lang="en-US" sz="2400" dirty="0"/>
              <a:t> Liver Disease </a:t>
            </a:r>
            <a:r>
              <a:rPr lang="en-US" sz="1800" dirty="0">
                <a:sym typeface="Wingdings" panose="05000000000000000000" pitchFamily="2" charset="2"/>
              </a:rPr>
              <a:t></a:t>
            </a:r>
            <a:r>
              <a:rPr lang="en-US" sz="2400" dirty="0">
                <a:sym typeface="Wingdings" panose="05000000000000000000" pitchFamily="2" charset="2"/>
              </a:rPr>
              <a:t> </a:t>
            </a:r>
            <a:r>
              <a:rPr lang="en-US" sz="2400" dirty="0" smtClean="0"/>
              <a:t>Leading Causes of Hospitalization (Morbidity)</a:t>
            </a:r>
          </a:p>
          <a:p>
            <a:r>
              <a:rPr lang="en-US" sz="2400" dirty="0"/>
              <a:t>Hepatitis C </a:t>
            </a:r>
            <a:r>
              <a:rPr lang="en-US" sz="1800" dirty="0">
                <a:sym typeface="Wingdings" panose="05000000000000000000" pitchFamily="2" charset="2"/>
              </a:rPr>
              <a:t></a:t>
            </a:r>
            <a:r>
              <a:rPr lang="en-US" sz="2400" dirty="0"/>
              <a:t> Liver Disease </a:t>
            </a:r>
            <a:r>
              <a:rPr lang="en-US" sz="1800" dirty="0">
                <a:sym typeface="Wingdings" panose="05000000000000000000" pitchFamily="2" charset="2"/>
              </a:rPr>
              <a:t></a:t>
            </a:r>
            <a:r>
              <a:rPr lang="en-US" sz="2400" dirty="0">
                <a:sym typeface="Wingdings" panose="05000000000000000000" pitchFamily="2" charset="2"/>
              </a:rPr>
              <a:t> </a:t>
            </a:r>
            <a:r>
              <a:rPr lang="en-US" sz="2400" dirty="0" smtClean="0"/>
              <a:t>Years of Potential Life Lost (YPLL)</a:t>
            </a:r>
          </a:p>
          <a:p>
            <a:pPr lvl="1"/>
            <a:endParaRPr lang="en-US" sz="2400" dirty="0"/>
          </a:p>
        </p:txBody>
      </p:sp>
    </p:spTree>
    <p:extLst>
      <p:ext uri="{BB962C8B-B14F-4D97-AF65-F5344CB8AC3E}">
        <p14:creationId xmlns:p14="http://schemas.microsoft.com/office/powerpoint/2010/main" val="962960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IHS HCV Diagnoses, 2005-2015</a:t>
            </a:r>
          </a:p>
        </p:txBody>
      </p:sp>
      <p:pic>
        <p:nvPicPr>
          <p:cNvPr id="4" name="Picture 3"/>
          <p:cNvPicPr>
            <a:picLocks noChangeAspect="1"/>
          </p:cNvPicPr>
          <p:nvPr/>
        </p:nvPicPr>
        <p:blipFill rotWithShape="1">
          <a:blip r:embed="rId3"/>
          <a:srcRect l="29928" t="48683" r="5242" b="19212"/>
          <a:stretch/>
        </p:blipFill>
        <p:spPr>
          <a:xfrm>
            <a:off x="321100" y="1673156"/>
            <a:ext cx="8501799" cy="3064213"/>
          </a:xfrm>
          <a:prstGeom prst="rect">
            <a:avLst/>
          </a:prstGeom>
        </p:spPr>
      </p:pic>
      <p:pic>
        <p:nvPicPr>
          <p:cNvPr id="5" name="Picture 4"/>
          <p:cNvPicPr>
            <a:picLocks noChangeAspect="1"/>
          </p:cNvPicPr>
          <p:nvPr/>
        </p:nvPicPr>
        <p:blipFill>
          <a:blip r:embed="rId4"/>
          <a:stretch>
            <a:fillRect/>
          </a:stretch>
        </p:blipFill>
        <p:spPr>
          <a:xfrm>
            <a:off x="54116" y="1057270"/>
            <a:ext cx="8632684" cy="621846"/>
          </a:xfrm>
          <a:prstGeom prst="rect">
            <a:avLst/>
          </a:prstGeom>
        </p:spPr>
      </p:pic>
      <p:sp>
        <p:nvSpPr>
          <p:cNvPr id="6" name="TextBox 5"/>
          <p:cNvSpPr txBox="1"/>
          <p:nvPr/>
        </p:nvSpPr>
        <p:spPr>
          <a:xfrm>
            <a:off x="165370" y="4737369"/>
            <a:ext cx="6667338" cy="307777"/>
          </a:xfrm>
          <a:prstGeom prst="rect">
            <a:avLst/>
          </a:prstGeom>
          <a:noFill/>
        </p:spPr>
        <p:txBody>
          <a:bodyPr wrap="none" rtlCol="0">
            <a:spAutoFit/>
          </a:bodyPr>
          <a:lstStyle/>
          <a:p>
            <a:r>
              <a:rPr lang="en-US" sz="1400" dirty="0" smtClean="0">
                <a:solidFill>
                  <a:srgbClr val="000000"/>
                </a:solidFill>
                <a:latin typeface="Calibri" panose="020F0502020204030204" pitchFamily="34" charset="0"/>
              </a:rPr>
              <a:t>Journal of Community Health, May 28, 2018 </a:t>
            </a:r>
            <a:r>
              <a:rPr lang="en-US" sz="1400" dirty="0" smtClean="0">
                <a:solidFill>
                  <a:srgbClr val="000000"/>
                </a:solidFill>
                <a:latin typeface="Calibri" panose="020F0502020204030204" pitchFamily="34" charset="0"/>
                <a:hlinkClick r:id="rId5"/>
              </a:rPr>
              <a:t>https://doi.org/10.1007/s10900-018-0528-7</a:t>
            </a:r>
            <a:r>
              <a:rPr lang="en-US" sz="1400" dirty="0" smtClean="0">
                <a:solidFill>
                  <a:srgbClr val="000000"/>
                </a:solidFill>
                <a:latin typeface="Calibri" panose="020F0502020204030204" pitchFamily="34" charset="0"/>
              </a:rPr>
              <a:t> </a:t>
            </a:r>
          </a:p>
        </p:txBody>
      </p:sp>
    </p:spTree>
    <p:extLst>
      <p:ext uri="{BB962C8B-B14F-4D97-AF65-F5344CB8AC3E}">
        <p14:creationId xmlns:p14="http://schemas.microsoft.com/office/powerpoint/2010/main" val="32036653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sz="quarter" idx="10"/>
          </p:nvPr>
        </p:nvSpPr>
        <p:spPr/>
        <p:txBody>
          <a:bodyPr/>
          <a:lstStyle/>
          <a:p>
            <a:r>
              <a:rPr lang="en-US" dirty="0" smtClean="0"/>
              <a:t>Hepatitis C has a large impact on AI/AN populations  as a cause of mortality and as an important contributor to high rates of hospitalization and years of potential life lost from liver disease.</a:t>
            </a:r>
          </a:p>
          <a:p>
            <a:r>
              <a:rPr lang="en-US" dirty="0" smtClean="0"/>
              <a:t>The mortality disparity, approximately 3.3 times that of non-Hispanic whites likely reflects a number of disparities such as higher risks of exposure, earlier age of exposure, less access to testing and less access to treatment. </a:t>
            </a:r>
          </a:p>
          <a:p>
            <a:r>
              <a:rPr lang="en-US" dirty="0" smtClean="0"/>
              <a:t>The ongoing epidemic of injection opioid and meth use is an important contributor to increased risk of acute hepatitis C infection.</a:t>
            </a:r>
            <a:endParaRPr lang="en-US" dirty="0"/>
          </a:p>
        </p:txBody>
      </p:sp>
    </p:spTree>
    <p:extLst>
      <p:ext uri="{BB962C8B-B14F-4D97-AF65-F5344CB8AC3E}">
        <p14:creationId xmlns:p14="http://schemas.microsoft.com/office/powerpoint/2010/main" val="144832432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65495963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Brief History of Hepatitis C</a:t>
            </a:r>
            <a:endParaRPr lang="en-US" dirty="0"/>
          </a:p>
        </p:txBody>
      </p:sp>
      <p:sp>
        <p:nvSpPr>
          <p:cNvPr id="7" name="Text Placeholder 6"/>
          <p:cNvSpPr>
            <a:spLocks noGrp="1"/>
          </p:cNvSpPr>
          <p:nvPr>
            <p:ph type="body" idx="1"/>
          </p:nvPr>
        </p:nvSpPr>
        <p:spPr/>
        <p:txBody>
          <a:bodyPr/>
          <a:lstStyle/>
          <a:p>
            <a:r>
              <a:rPr lang="en-US" dirty="0" smtClean="0"/>
              <a:t>Mortality, Morbidity and Years of Potential Life Lost</a:t>
            </a:r>
            <a:endParaRPr lang="en-US" dirty="0"/>
          </a:p>
        </p:txBody>
      </p:sp>
    </p:spTree>
    <p:extLst>
      <p:ext uri="{BB962C8B-B14F-4D97-AF65-F5344CB8AC3E}">
        <p14:creationId xmlns:p14="http://schemas.microsoft.com/office/powerpoint/2010/main" val="369385414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Hepatitis C</a:t>
            </a:r>
            <a:endParaRPr lang="en-US" dirty="0"/>
          </a:p>
        </p:txBody>
      </p:sp>
      <p:sp>
        <p:nvSpPr>
          <p:cNvPr id="3" name="Text Placeholder 2"/>
          <p:cNvSpPr>
            <a:spLocks noGrp="1"/>
          </p:cNvSpPr>
          <p:nvPr>
            <p:ph type="body" sz="quarter" idx="10"/>
          </p:nvPr>
        </p:nvSpPr>
        <p:spPr/>
        <p:txBody>
          <a:bodyPr/>
          <a:lstStyle/>
          <a:p>
            <a:endParaRPr lang="en-US" dirty="0" smtClean="0"/>
          </a:p>
          <a:p>
            <a:r>
              <a:rPr lang="en-US" dirty="0" smtClean="0"/>
              <a:t>1975: </a:t>
            </a:r>
            <a:r>
              <a:rPr lang="en-US" dirty="0" smtClean="0"/>
              <a:t>A virus capable of causing hepatitis that was not hepatitis A or hepatitis B was discovered (“non-A, non-B hepatitis”) </a:t>
            </a:r>
          </a:p>
          <a:p>
            <a:r>
              <a:rPr lang="en-US" dirty="0" smtClean="0"/>
              <a:t>1989: The </a:t>
            </a:r>
            <a:r>
              <a:rPr lang="en-US" dirty="0"/>
              <a:t>non-A, non-B </a:t>
            </a:r>
            <a:r>
              <a:rPr lang="en-US" dirty="0" smtClean="0"/>
              <a:t>hepatitis virus is isolated: hepatitis C virus</a:t>
            </a:r>
          </a:p>
          <a:p>
            <a:r>
              <a:rPr lang="en-US" dirty="0" smtClean="0"/>
              <a:t>1990: Testing of US blood supply for Hepatitis C</a:t>
            </a:r>
          </a:p>
          <a:p>
            <a:r>
              <a:rPr lang="en-US" dirty="0" smtClean="0"/>
              <a:t>1991: First treatment regimen developed, interferon alfa 2b</a:t>
            </a:r>
          </a:p>
          <a:p>
            <a:r>
              <a:rPr lang="en-US" dirty="0" smtClean="0"/>
              <a:t>1992: Improved sensitivity test adopted for US blood supply</a:t>
            </a:r>
          </a:p>
          <a:p>
            <a:r>
              <a:rPr lang="en-US" dirty="0" smtClean="0"/>
              <a:t>1998: Ribavirin plus interferon treatment</a:t>
            </a:r>
          </a:p>
          <a:p>
            <a:r>
              <a:rPr lang="en-US" dirty="0" smtClean="0"/>
              <a:t>2001: Pegylated interferon</a:t>
            </a:r>
            <a:endParaRPr lang="en-US" dirty="0"/>
          </a:p>
        </p:txBody>
      </p:sp>
    </p:spTree>
    <p:extLst>
      <p:ext uri="{BB962C8B-B14F-4D97-AF65-F5344CB8AC3E}">
        <p14:creationId xmlns:p14="http://schemas.microsoft.com/office/powerpoint/2010/main" val="412430624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History of Hepatitis C</a:t>
            </a:r>
          </a:p>
        </p:txBody>
      </p:sp>
      <p:sp>
        <p:nvSpPr>
          <p:cNvPr id="3" name="Text Placeholder 2"/>
          <p:cNvSpPr>
            <a:spLocks noGrp="1"/>
          </p:cNvSpPr>
          <p:nvPr>
            <p:ph type="body" sz="quarter" idx="10"/>
          </p:nvPr>
        </p:nvSpPr>
        <p:spPr/>
        <p:txBody>
          <a:bodyPr/>
          <a:lstStyle/>
          <a:p>
            <a:r>
              <a:rPr lang="en-US" dirty="0" smtClean="0"/>
              <a:t>2010: Rapid antibody test developed</a:t>
            </a:r>
          </a:p>
          <a:p>
            <a:r>
              <a:rPr lang="en-US" dirty="0" smtClean="0"/>
              <a:t>2013: First direct-acting antiviral (DAA) medications allows treatment without interferon</a:t>
            </a:r>
          </a:p>
          <a:p>
            <a:r>
              <a:rPr lang="en-US" dirty="0" smtClean="0"/>
              <a:t>2015-present: New DAAs with increased rates of cure for most genotypes, with fewer doses and shorter treatment durations for many patients</a:t>
            </a:r>
            <a:endParaRPr lang="en-US" dirty="0"/>
          </a:p>
        </p:txBody>
      </p:sp>
    </p:spTree>
    <p:extLst>
      <p:ext uri="{BB962C8B-B14F-4D97-AF65-F5344CB8AC3E}">
        <p14:creationId xmlns:p14="http://schemas.microsoft.com/office/powerpoint/2010/main" val="21610125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History of Hepatitis C</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5" name="TextBox 4"/>
          <p:cNvSpPr txBox="1"/>
          <p:nvPr/>
        </p:nvSpPr>
        <p:spPr>
          <a:xfrm>
            <a:off x="282102" y="3891063"/>
            <a:ext cx="4328810" cy="1200329"/>
          </a:xfrm>
          <a:prstGeom prst="rect">
            <a:avLst/>
          </a:prstGeom>
          <a:noFill/>
        </p:spPr>
        <p:txBody>
          <a:bodyPr wrap="square" rtlCol="0">
            <a:spAutoFit/>
          </a:bodyPr>
          <a:lstStyle/>
          <a:p>
            <a:r>
              <a:rPr lang="en-US" dirty="0" smtClean="0">
                <a:solidFill>
                  <a:srgbClr val="000000"/>
                </a:solidFill>
                <a:latin typeface="Calibri" panose="020F0502020204030204" pitchFamily="34" charset="0"/>
              </a:rPr>
              <a:t>15%-25% of HCV infections will resolve </a:t>
            </a:r>
          </a:p>
          <a:p>
            <a:r>
              <a:rPr lang="en-US" dirty="0">
                <a:solidFill>
                  <a:srgbClr val="000000"/>
                </a:solidFill>
                <a:latin typeface="Calibri" panose="020F0502020204030204" pitchFamily="34" charset="0"/>
              </a:rPr>
              <a:t>w</a:t>
            </a:r>
            <a:r>
              <a:rPr lang="en-US" dirty="0" smtClean="0">
                <a:solidFill>
                  <a:srgbClr val="000000"/>
                </a:solidFill>
                <a:latin typeface="Calibri" panose="020F0502020204030204" pitchFamily="34" charset="0"/>
              </a:rPr>
              <a:t>ithout treatment depending on age, sex, race, severity of initial infection , immune status and host genotype </a:t>
            </a:r>
          </a:p>
        </p:txBody>
      </p:sp>
      <p:sp>
        <p:nvSpPr>
          <p:cNvPr id="6" name="TextBox 5"/>
          <p:cNvSpPr txBox="1"/>
          <p:nvPr/>
        </p:nvSpPr>
        <p:spPr>
          <a:xfrm>
            <a:off x="6147794" y="4866501"/>
            <a:ext cx="2996205" cy="276999"/>
          </a:xfrm>
          <a:prstGeom prst="rect">
            <a:avLst/>
          </a:prstGeom>
          <a:noFill/>
        </p:spPr>
        <p:txBody>
          <a:bodyPr wrap="none" rtlCol="0">
            <a:spAutoFit/>
          </a:bodyPr>
          <a:lstStyle/>
          <a:p>
            <a:r>
              <a:rPr lang="en-US" sz="1200" dirty="0"/>
              <a:t>Copyright © 2018 Hepatitis C Online - </a:t>
            </a:r>
            <a:r>
              <a:rPr lang="en-US" sz="1200" dirty="0" smtClean="0"/>
              <a:t>AWS</a:t>
            </a:r>
            <a:endParaRPr lang="en-US" sz="1200" dirty="0"/>
          </a:p>
        </p:txBody>
      </p:sp>
    </p:spTree>
    <p:extLst>
      <p:ext uri="{BB962C8B-B14F-4D97-AF65-F5344CB8AC3E}">
        <p14:creationId xmlns:p14="http://schemas.microsoft.com/office/powerpoint/2010/main" val="29819736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Distribution of HCV</a:t>
            </a:r>
            <a:endParaRPr lang="en-US" dirty="0"/>
          </a:p>
        </p:txBody>
      </p:sp>
      <p:pic>
        <p:nvPicPr>
          <p:cNvPr id="4" name="Picture 3"/>
          <p:cNvPicPr>
            <a:picLocks noChangeAspect="1"/>
          </p:cNvPicPr>
          <p:nvPr/>
        </p:nvPicPr>
        <p:blipFill rotWithShape="1">
          <a:blip r:embed="rId2"/>
          <a:srcRect l="48880" t="47945" b="24513"/>
          <a:stretch/>
        </p:blipFill>
        <p:spPr>
          <a:xfrm>
            <a:off x="4300537" y="1158875"/>
            <a:ext cx="4843463" cy="3297676"/>
          </a:xfrm>
          <a:prstGeom prst="rect">
            <a:avLst/>
          </a:prstGeom>
        </p:spPr>
      </p:pic>
      <p:sp>
        <p:nvSpPr>
          <p:cNvPr id="3" name="Text Placeholder 2"/>
          <p:cNvSpPr>
            <a:spLocks noGrp="1"/>
          </p:cNvSpPr>
          <p:nvPr>
            <p:ph type="body" sz="quarter" idx="10"/>
          </p:nvPr>
        </p:nvSpPr>
        <p:spPr>
          <a:xfrm>
            <a:off x="326572" y="1176136"/>
            <a:ext cx="4036979" cy="3559040"/>
          </a:xfrm>
        </p:spPr>
        <p:txBody>
          <a:bodyPr/>
          <a:lstStyle/>
          <a:p>
            <a:r>
              <a:rPr lang="en-US" dirty="0" smtClean="0"/>
              <a:t>Estimated and reported HCV </a:t>
            </a:r>
            <a:r>
              <a:rPr lang="en-US" dirty="0" err="1" smtClean="0"/>
              <a:t>viremic</a:t>
            </a:r>
            <a:r>
              <a:rPr lang="en-US" dirty="0" smtClean="0"/>
              <a:t> </a:t>
            </a:r>
            <a:r>
              <a:rPr lang="en-US" dirty="0" smtClean="0"/>
              <a:t>disease</a:t>
            </a:r>
          </a:p>
          <a:p>
            <a:pPr lvl="1"/>
            <a:r>
              <a:rPr lang="en-US" dirty="0" smtClean="0"/>
              <a:t>Highest in West Africa, Egypt, Russia, and parts of Central Asia and Eastern Europe</a:t>
            </a:r>
          </a:p>
          <a:p>
            <a:pPr lvl="1"/>
            <a:r>
              <a:rPr lang="en-US" dirty="0" smtClean="0"/>
              <a:t>Data quality is poor in many of these areas</a:t>
            </a:r>
          </a:p>
          <a:p>
            <a:r>
              <a:rPr lang="en-US" dirty="0" smtClean="0"/>
              <a:t>Absolute numbers of people infected are highest in China, India, Nigeria, Egypt, US, Brazil, Russia</a:t>
            </a:r>
            <a:endParaRPr lang="en-US" dirty="0"/>
          </a:p>
        </p:txBody>
      </p:sp>
      <p:sp>
        <p:nvSpPr>
          <p:cNvPr id="5" name="TextBox 4"/>
          <p:cNvSpPr txBox="1"/>
          <p:nvPr/>
        </p:nvSpPr>
        <p:spPr>
          <a:xfrm>
            <a:off x="4613068" y="4581032"/>
            <a:ext cx="4218399" cy="307777"/>
          </a:xfrm>
          <a:prstGeom prst="rect">
            <a:avLst/>
          </a:prstGeom>
          <a:noFill/>
        </p:spPr>
        <p:txBody>
          <a:bodyPr wrap="none" rtlCol="0">
            <a:spAutoFit/>
          </a:bodyPr>
          <a:lstStyle/>
          <a:p>
            <a:r>
              <a:rPr lang="en-US" sz="1400" b="1" dirty="0" smtClean="0">
                <a:solidFill>
                  <a:srgbClr val="000000"/>
                </a:solidFill>
                <a:latin typeface="Calibri" panose="020F0502020204030204" pitchFamily="34" charset="0"/>
              </a:rPr>
              <a:t>J </a:t>
            </a:r>
            <a:r>
              <a:rPr lang="en-US" sz="1400" b="1" dirty="0">
                <a:solidFill>
                  <a:srgbClr val="000000"/>
                </a:solidFill>
                <a:latin typeface="Calibri" panose="020F0502020204030204" pitchFamily="34" charset="0"/>
              </a:rPr>
              <a:t>Hepatology Volume </a:t>
            </a:r>
            <a:r>
              <a:rPr lang="en-US" sz="1400" b="1" dirty="0" smtClean="0">
                <a:solidFill>
                  <a:srgbClr val="000000"/>
                </a:solidFill>
                <a:latin typeface="Calibri" panose="020F0502020204030204" pitchFamily="34" charset="0"/>
              </a:rPr>
              <a:t>61(1), </a:t>
            </a:r>
            <a:r>
              <a:rPr lang="en-US" sz="1400" b="1" dirty="0" err="1" smtClean="0">
                <a:solidFill>
                  <a:srgbClr val="000000"/>
                </a:solidFill>
                <a:latin typeface="Calibri" panose="020F0502020204030204" pitchFamily="34" charset="0"/>
              </a:rPr>
              <a:t>Supp</a:t>
            </a:r>
            <a:r>
              <a:rPr lang="en-US" sz="1400" b="1" dirty="0" smtClean="0">
                <a:solidFill>
                  <a:srgbClr val="000000"/>
                </a:solidFill>
                <a:latin typeface="Calibri" panose="020F0502020204030204" pitchFamily="34" charset="0"/>
              </a:rPr>
              <a:t>, 2014 (Nov): </a:t>
            </a:r>
            <a:r>
              <a:rPr lang="en-US" sz="1400" b="1" dirty="0">
                <a:solidFill>
                  <a:srgbClr val="000000"/>
                </a:solidFill>
                <a:latin typeface="Calibri" panose="020F0502020204030204" pitchFamily="34" charset="0"/>
              </a:rPr>
              <a:t>S45-S57</a:t>
            </a:r>
            <a:endParaRPr lang="en-US" sz="1400" b="1"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7346043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global </a:t>
            </a:r>
            <a:r>
              <a:rPr lang="en-US" dirty="0" err="1" smtClean="0"/>
              <a:t>viremic</a:t>
            </a:r>
            <a:r>
              <a:rPr lang="en-US" dirty="0" smtClean="0"/>
              <a:t> </a:t>
            </a:r>
            <a:r>
              <a:rPr lang="en-US" dirty="0"/>
              <a:t>HCV infections </a:t>
            </a:r>
          </a:p>
        </p:txBody>
      </p:sp>
      <p:sp>
        <p:nvSpPr>
          <p:cNvPr id="3" name="Text Placeholder 2"/>
          <p:cNvSpPr>
            <a:spLocks noGrp="1"/>
          </p:cNvSpPr>
          <p:nvPr>
            <p:ph type="body" sz="quarter" idx="10"/>
          </p:nvPr>
        </p:nvSpPr>
        <p:spPr/>
        <p:txBody>
          <a:bodyPr/>
          <a:lstStyle/>
          <a:p>
            <a:r>
              <a:rPr lang="en-US" dirty="0" smtClean="0"/>
              <a:t>Estimated </a:t>
            </a:r>
            <a:r>
              <a:rPr lang="en-US" dirty="0"/>
              <a:t>at 80 (64–103) million infections. </a:t>
            </a:r>
            <a:endParaRPr lang="en-US" dirty="0" smtClean="0"/>
          </a:p>
          <a:p>
            <a:r>
              <a:rPr lang="en-US" dirty="0" smtClean="0"/>
              <a:t>Genotype distribution:</a:t>
            </a:r>
          </a:p>
          <a:p>
            <a:pPr lvl="1"/>
            <a:r>
              <a:rPr lang="en-US" dirty="0" smtClean="0"/>
              <a:t>genotype </a:t>
            </a:r>
            <a:r>
              <a:rPr lang="en-US" dirty="0"/>
              <a:t>1 (G1) </a:t>
            </a:r>
            <a:r>
              <a:rPr lang="en-US" dirty="0" smtClean="0"/>
              <a:t>(</a:t>
            </a:r>
            <a:r>
              <a:rPr lang="en-US" dirty="0"/>
              <a:t>46</a:t>
            </a:r>
            <a:r>
              <a:rPr lang="en-US" dirty="0" smtClean="0"/>
              <a:t>%)</a:t>
            </a:r>
          </a:p>
          <a:p>
            <a:pPr lvl="1"/>
            <a:r>
              <a:rPr lang="en-US" dirty="0" smtClean="0"/>
              <a:t>G3 </a:t>
            </a:r>
            <a:r>
              <a:rPr lang="en-US" dirty="0"/>
              <a:t>(22</a:t>
            </a:r>
            <a:r>
              <a:rPr lang="en-US" dirty="0" smtClean="0"/>
              <a:t>%)</a:t>
            </a:r>
          </a:p>
          <a:p>
            <a:pPr lvl="1"/>
            <a:r>
              <a:rPr lang="en-US" dirty="0" smtClean="0"/>
              <a:t>G2 </a:t>
            </a:r>
            <a:r>
              <a:rPr lang="en-US" dirty="0"/>
              <a:t>(13</a:t>
            </a:r>
            <a:r>
              <a:rPr lang="en-US" dirty="0" smtClean="0"/>
              <a:t>%)</a:t>
            </a:r>
          </a:p>
          <a:p>
            <a:pPr lvl="1"/>
            <a:r>
              <a:rPr lang="en-US" dirty="0" smtClean="0"/>
              <a:t>G4 </a:t>
            </a:r>
            <a:r>
              <a:rPr lang="en-US" dirty="0"/>
              <a:t>(13</a:t>
            </a:r>
            <a:r>
              <a:rPr lang="en-US" dirty="0" smtClean="0"/>
              <a:t>%)</a:t>
            </a:r>
            <a:endParaRPr lang="en-US" dirty="0"/>
          </a:p>
        </p:txBody>
      </p:sp>
      <p:sp>
        <p:nvSpPr>
          <p:cNvPr id="4" name="TextBox 3"/>
          <p:cNvSpPr txBox="1"/>
          <p:nvPr/>
        </p:nvSpPr>
        <p:spPr>
          <a:xfrm>
            <a:off x="4468401" y="1850313"/>
            <a:ext cx="4218399" cy="307777"/>
          </a:xfrm>
          <a:prstGeom prst="rect">
            <a:avLst/>
          </a:prstGeom>
          <a:noFill/>
        </p:spPr>
        <p:txBody>
          <a:bodyPr wrap="none" rtlCol="0">
            <a:spAutoFit/>
          </a:bodyPr>
          <a:lstStyle/>
          <a:p>
            <a:r>
              <a:rPr lang="en-US" sz="1400" b="1" dirty="0" smtClean="0">
                <a:solidFill>
                  <a:srgbClr val="000000"/>
                </a:solidFill>
                <a:latin typeface="Calibri" panose="020F0502020204030204" pitchFamily="34" charset="0"/>
              </a:rPr>
              <a:t>J </a:t>
            </a:r>
            <a:r>
              <a:rPr lang="en-US" sz="1400" b="1" dirty="0">
                <a:solidFill>
                  <a:srgbClr val="000000"/>
                </a:solidFill>
                <a:latin typeface="Calibri" panose="020F0502020204030204" pitchFamily="34" charset="0"/>
              </a:rPr>
              <a:t>Hepatology Volume </a:t>
            </a:r>
            <a:r>
              <a:rPr lang="en-US" sz="1400" b="1" dirty="0" smtClean="0">
                <a:solidFill>
                  <a:srgbClr val="000000"/>
                </a:solidFill>
                <a:latin typeface="Calibri" panose="020F0502020204030204" pitchFamily="34" charset="0"/>
              </a:rPr>
              <a:t>61(1), </a:t>
            </a:r>
            <a:r>
              <a:rPr lang="en-US" sz="1400" b="1" dirty="0" err="1" smtClean="0">
                <a:solidFill>
                  <a:srgbClr val="000000"/>
                </a:solidFill>
                <a:latin typeface="Calibri" panose="020F0502020204030204" pitchFamily="34" charset="0"/>
              </a:rPr>
              <a:t>Supp</a:t>
            </a:r>
            <a:r>
              <a:rPr lang="en-US" sz="1400" b="1" dirty="0" smtClean="0">
                <a:solidFill>
                  <a:srgbClr val="000000"/>
                </a:solidFill>
                <a:latin typeface="Calibri" panose="020F0502020204030204" pitchFamily="34" charset="0"/>
              </a:rPr>
              <a:t>, 2014 (Nov): </a:t>
            </a:r>
            <a:r>
              <a:rPr lang="en-US" sz="1400" b="1" dirty="0">
                <a:solidFill>
                  <a:srgbClr val="000000"/>
                </a:solidFill>
                <a:latin typeface="Calibri" panose="020F0502020204030204" pitchFamily="34" charset="0"/>
              </a:rPr>
              <a:t>S45-S57</a:t>
            </a:r>
            <a:endParaRPr lang="en-US" sz="1400" b="1" dirty="0" smtClean="0">
              <a:solidFill>
                <a:srgbClr val="000000"/>
              </a:solidFill>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2235371" y="2295728"/>
            <a:ext cx="6451429" cy="2750639"/>
          </a:xfrm>
          <a:prstGeom prst="rect">
            <a:avLst/>
          </a:prstGeom>
        </p:spPr>
      </p:pic>
    </p:spTree>
    <p:extLst>
      <p:ext uri="{BB962C8B-B14F-4D97-AF65-F5344CB8AC3E}">
        <p14:creationId xmlns:p14="http://schemas.microsoft.com/office/powerpoint/2010/main" val="7488794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Impact Measures</a:t>
            </a:r>
            <a:endParaRPr lang="en-US" dirty="0"/>
          </a:p>
        </p:txBody>
      </p:sp>
      <p:sp>
        <p:nvSpPr>
          <p:cNvPr id="7" name="Text Placeholder 6"/>
          <p:cNvSpPr>
            <a:spLocks noGrp="1"/>
          </p:cNvSpPr>
          <p:nvPr>
            <p:ph type="body" idx="1"/>
          </p:nvPr>
        </p:nvSpPr>
        <p:spPr/>
        <p:txBody>
          <a:bodyPr/>
          <a:lstStyle/>
          <a:p>
            <a:r>
              <a:rPr lang="en-US" dirty="0" smtClean="0"/>
              <a:t>Mortality, Morbidity and Years of Potential Life Lost for AI/AN in the Western Region and NW States</a:t>
            </a:r>
            <a:endParaRPr lang="en-US" dirty="0"/>
          </a:p>
        </p:txBody>
      </p:sp>
    </p:spTree>
    <p:extLst>
      <p:ext uri="{BB962C8B-B14F-4D97-AF65-F5344CB8AC3E}">
        <p14:creationId xmlns:p14="http://schemas.microsoft.com/office/powerpoint/2010/main" val="171356265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24705</TotalTime>
  <Words>1960</Words>
  <Application>Microsoft Office PowerPoint</Application>
  <PresentationFormat>On-screen Show (16:9)</PresentationFormat>
  <Paragraphs>236</Paragraphs>
  <Slides>22</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Calibri-Bold</vt:lpstr>
      <vt:lpstr>Arial</vt:lpstr>
      <vt:lpstr>Wingdings</vt:lpstr>
      <vt:lpstr>Courier New</vt:lpstr>
      <vt:lpstr>Calibri</vt:lpstr>
      <vt:lpstr>Arial</vt:lpstr>
      <vt:lpstr>Myriad Web Pro</vt:lpstr>
      <vt:lpstr>NCEH_ATSDR_combined</vt:lpstr>
      <vt:lpstr>Portland Area Health Priorities</vt:lpstr>
      <vt:lpstr>Overview</vt:lpstr>
      <vt:lpstr>Brief History of Hepatitis C</vt:lpstr>
      <vt:lpstr>Brief History of Hepatitis C</vt:lpstr>
      <vt:lpstr>Brief History of Hepatitis C</vt:lpstr>
      <vt:lpstr>Natural History of Hepatitis C</vt:lpstr>
      <vt:lpstr>Global Distribution of HCV</vt:lpstr>
      <vt:lpstr>Total global viremic HCV infections </vt:lpstr>
      <vt:lpstr>Impact Measures</vt:lpstr>
      <vt:lpstr>PowerPoint Presentation</vt:lpstr>
      <vt:lpstr>Top 10 Causes of Death, Men </vt:lpstr>
      <vt:lpstr>Top 10 Causes of Death, Women</vt:lpstr>
      <vt:lpstr>Leading Causes of AI/AN Hospitalization, Washington, 2011</vt:lpstr>
      <vt:lpstr>Leading Causes of AI/AN Hospitalization, Oregon, 2011</vt:lpstr>
      <vt:lpstr>Years of Potential Life Lost, American Indian/Alaska Native, West Region 2010-2015</vt:lpstr>
      <vt:lpstr>HCV-Specific Data</vt:lpstr>
      <vt:lpstr>Age-adjusted Hepatitis C-related Mortality – Northwest, 2006–2012</vt:lpstr>
      <vt:lpstr>Age-Adjusted HCV-Related Mortality, 2006–2012 </vt:lpstr>
      <vt:lpstr>Analysis of IHS HCV Diagnoses, 2005-2015</vt:lpstr>
      <vt:lpstr>Analysis of IHS HCV Diagnoses, 2005-2015</vt:lpstr>
      <vt:lpstr>Conclusion</vt:lpstr>
      <vt:lpstr>Thank You</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Thomas Weiser</cp:lastModifiedBy>
  <cp:revision>612</cp:revision>
  <cp:lastPrinted>2017-03-21T17:58:46Z</cp:lastPrinted>
  <dcterms:created xsi:type="dcterms:W3CDTF">2011-03-17T17:43:16Z</dcterms:created>
  <dcterms:modified xsi:type="dcterms:W3CDTF">2018-06-11T06:21:06Z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