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6" r:id="rId2"/>
    <p:sldId id="258" r:id="rId3"/>
    <p:sldId id="257" r:id="rId4"/>
    <p:sldId id="271" r:id="rId5"/>
    <p:sldId id="263" r:id="rId6"/>
    <p:sldId id="262" r:id="rId7"/>
    <p:sldId id="270" r:id="rId8"/>
    <p:sldId id="269" r:id="rId9"/>
    <p:sldId id="259" r:id="rId10"/>
    <p:sldId id="260" r:id="rId11"/>
    <p:sldId id="264" r:id="rId12"/>
    <p:sldId id="265" r:id="rId13"/>
    <p:sldId id="261" r:id="rId14"/>
    <p:sldId id="268" r:id="rId15"/>
    <p:sldId id="266" r:id="rId16"/>
    <p:sldId id="272" r:id="rId17"/>
    <p:sldId id="273" r:id="rId18"/>
    <p:sldId id="274" r:id="rId19"/>
    <p:sldId id="275" r:id="rId20"/>
    <p:sldId id="267"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559" autoAdjust="0"/>
    <p:restoredTop sz="73062" autoAdjust="0"/>
  </p:normalViewPr>
  <p:slideViewPr>
    <p:cSldViewPr>
      <p:cViewPr varScale="1">
        <p:scale>
          <a:sx n="41" d="100"/>
          <a:sy n="41" d="100"/>
        </p:scale>
        <p:origin x="-14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EBB4445-E044-4E33-86C7-0CE9D9609773}" type="datetimeFigureOut">
              <a:rPr lang="en-US" smtClean="0"/>
              <a:pPr/>
              <a:t>5/15/2018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E2E8ED3-FD39-44C7-8AAE-CBA39371FC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a:t>
            </a:r>
            <a:r>
              <a:rPr lang="en-US" baseline="0" dirty="0" smtClean="0"/>
              <a:t> Harm Reduction Principles  from harmreduction.org </a:t>
            </a:r>
          </a:p>
          <a:p>
            <a:endParaRPr lang="en-US" baseline="0" dirty="0" smtClean="0"/>
          </a:p>
          <a:p>
            <a:r>
              <a:rPr lang="en-US" baseline="0" dirty="0" smtClean="0"/>
              <a:t>For future reading. I have found that these basic principles have been helpful talking points with those around me who hold different views on syringe services. It has opened up discussion with co-workers, community members and patients. </a:t>
            </a:r>
          </a:p>
        </p:txBody>
      </p:sp>
      <p:sp>
        <p:nvSpPr>
          <p:cNvPr id="4" name="Slide Number Placeholder 3"/>
          <p:cNvSpPr>
            <a:spLocks noGrp="1"/>
          </p:cNvSpPr>
          <p:nvPr>
            <p:ph type="sldNum" sz="quarter" idx="10"/>
          </p:nvPr>
        </p:nvSpPr>
        <p:spPr/>
        <p:txBody>
          <a:bodyPr/>
          <a:lstStyle/>
          <a:p>
            <a:fld id="{DE2E8ED3-FD39-44C7-8AAE-CBA39371FCA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key as we try to format a program with structure around HCV treatment. If it is not something that fits into the individuals life style or priority list, we will not be successful.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can all agree that we need to meet our patient’s where they are and have their input drive the care plan we create together…So where are our patients?</a:t>
            </a:r>
          </a:p>
          <a:p>
            <a:r>
              <a:rPr lang="en-US" baseline="0" dirty="0" smtClean="0"/>
              <a:t>Create pathways tailored to each patient’s need, where they are at. </a:t>
            </a:r>
          </a:p>
          <a:p>
            <a:r>
              <a:rPr lang="en-US" baseline="0" dirty="0" smtClean="0"/>
              <a:t>Screen for homelessness, integrated care teams that include members of BH, CD, Medical meet once weekly to develop unique care plans for our people who have higher needs to access multiple care providers.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just an example from the </a:t>
            </a:r>
            <a:r>
              <a:rPr lang="en-US" baseline="0" dirty="0" err="1" smtClean="0"/>
              <a:t>Univeristy</a:t>
            </a:r>
            <a:r>
              <a:rPr lang="en-US" baseline="0" dirty="0" smtClean="0"/>
              <a:t> of British Columbia, but I like the simplicity. It is easy to model a database after, and to identify categories and trends. The goal of course being to reverse the chart, move the diagnosed patient population to the cured population.  We have been attempting this by increasing</a:t>
            </a:r>
            <a:r>
              <a:rPr lang="en-US" dirty="0" smtClean="0"/>
              <a:t> Screening,</a:t>
            </a:r>
            <a:r>
              <a:rPr lang="en-US" baseline="0" dirty="0" smtClean="0"/>
              <a:t> community education, and we are working on developing more specific plans tailored to patients with less stable lifestyles. </a:t>
            </a:r>
          </a:p>
          <a:p>
            <a:endParaRPr lang="en-US" baseline="0" dirty="0" smtClean="0"/>
          </a:p>
          <a:p>
            <a:r>
              <a:rPr lang="en-US" baseline="0" dirty="0" smtClean="0"/>
              <a:t>Again remembering what works for one patient could be impossible to for another patient to adhere to</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Treating</a:t>
            </a:r>
            <a:r>
              <a:rPr lang="en-US" baseline="0" dirty="0" smtClean="0"/>
              <a:t> HCV with the goal of elimination reduces risk for everyone. </a:t>
            </a:r>
          </a:p>
          <a:p>
            <a:endParaRPr lang="en-US" dirty="0" smtClean="0"/>
          </a:p>
          <a:p>
            <a:r>
              <a:rPr lang="en-US" dirty="0" smtClean="0"/>
              <a:t>Offer POC HCV antibody</a:t>
            </a:r>
            <a:r>
              <a:rPr lang="en-US" baseline="0" dirty="0" smtClean="0"/>
              <a:t> testing</a:t>
            </a:r>
            <a:r>
              <a:rPr lang="en-US" dirty="0" smtClean="0"/>
              <a:t> at unique locations. Educate the community via flyers/presentations/presence at community events. We are in the process</a:t>
            </a:r>
            <a:r>
              <a:rPr lang="en-US" baseline="0" dirty="0" smtClean="0"/>
              <a:t> of offering screening events at more locations, where we can also offer educational resources succeed at reaching SVR. </a:t>
            </a:r>
            <a:endParaRPr lang="en-US" dirty="0" smtClean="0"/>
          </a:p>
          <a:p>
            <a:endParaRPr lang="en-US" baseline="0" dirty="0" smtClean="0"/>
          </a:p>
          <a:p>
            <a:r>
              <a:rPr lang="en-US" baseline="0" dirty="0" smtClean="0"/>
              <a:t>Again remembering what works for one patient could be impossible to use for another. </a:t>
            </a:r>
            <a:endParaRPr lang="en-US" dirty="0" smtClean="0"/>
          </a:p>
          <a:p>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make treatment</a:t>
            </a:r>
            <a:r>
              <a:rPr lang="en-US" baseline="0" dirty="0" smtClean="0"/>
              <a:t> plans to fit each patient, but it requires asking questions, listening to the need, and willingness to think outside the box. There are barriers and challenges, but there are no excuses. Everyone deserves access to HCV treatment. By increasing access to harm reduction supplies and offering all patients HCV treatment, we reduce the risk of HCV for everyone. </a:t>
            </a:r>
          </a:p>
          <a:p>
            <a:endParaRPr lang="en-US" baseline="0" dirty="0" smtClean="0"/>
          </a:p>
          <a:p>
            <a:r>
              <a:rPr lang="en-US" baseline="0" dirty="0" smtClean="0"/>
              <a:t>This was made possible by our Syringe Service Program. Developing this relationship with patients who were previously too ashamed to use the clinic for health care, has allowed this population to receive a higher level of health care and increase their </a:t>
            </a:r>
            <a:r>
              <a:rPr lang="en-US" baseline="0" smtClean="0"/>
              <a:t>overall health.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latin typeface="Calibri" charset="0"/>
                <a:cs typeface="Calibri" charset="0"/>
              </a:rPr>
              <a:t>1</a:t>
            </a:r>
            <a:r>
              <a:rPr lang="en-US" dirty="0" smtClean="0">
                <a:latin typeface="Calibri" charset="0"/>
              </a:rPr>
              <a:t>Nguyen, T. Q., Weir, B. W., Pinkerton, S. D., Des </a:t>
            </a:r>
            <a:r>
              <a:rPr lang="en-US" dirty="0" err="1" smtClean="0">
                <a:latin typeface="Calibri" charset="0"/>
              </a:rPr>
              <a:t>Jarlais</a:t>
            </a:r>
            <a:r>
              <a:rPr lang="en-US" dirty="0" smtClean="0">
                <a:latin typeface="Calibri" charset="0"/>
              </a:rPr>
              <a:t>, D.C., &amp; </a:t>
            </a:r>
            <a:r>
              <a:rPr lang="en-US" dirty="0" err="1" smtClean="0">
                <a:latin typeface="Calibri" charset="0"/>
              </a:rPr>
              <a:t>Holtgrave</a:t>
            </a:r>
            <a:r>
              <a:rPr lang="en-US" dirty="0" smtClean="0">
                <a:latin typeface="Calibri" charset="0"/>
              </a:rPr>
              <a:t>, D. (2014). Syringe Exchange in the United States: A National Level Economic Evaluation of Hypothetical Increases in Investment, AIDS and Behavior November 2014, Volume 18, Issue 11, pp 2144-2155; abstract: http://link.springer.com/article/10.1007/s10461-014-0789-9</a:t>
            </a:r>
          </a:p>
          <a:p>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Review resources.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Primary care, </a:t>
            </a:r>
            <a:r>
              <a:rPr lang="en-US" dirty="0" err="1" smtClean="0"/>
              <a:t>Suboxone</a:t>
            </a:r>
            <a:r>
              <a:rPr lang="en-US" baseline="0" dirty="0" smtClean="0"/>
              <a:t> program, Dental, PT, Mental health and chemical dependency services, and community health outreach services.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a:t>
            </a:r>
            <a:r>
              <a:rPr lang="en-US" baseline="0" dirty="0" smtClean="0"/>
              <a:t> all this stems from and to give a little bit of background..</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snapshot of new cases per year at Lummi Clinic. Clearly a growing concern and a rapidly growing one.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past we have had a</a:t>
            </a:r>
            <a:r>
              <a:rPr lang="en-US" baseline="0" dirty="0" smtClean="0"/>
              <a:t> needle exchange program that operated outside the clinic for one hour a week, and while initially there was success with this model, the patients expressed concern at the lack of privacy and the amount of onlookers and many patients stopped attending. </a:t>
            </a:r>
          </a:p>
          <a:p>
            <a:endParaRPr lang="en-US" baseline="0" dirty="0" smtClean="0"/>
          </a:p>
          <a:p>
            <a:r>
              <a:rPr lang="en-US" baseline="0" dirty="0" smtClean="0"/>
              <a:t>With the syringe program integrated into the primary care visits the patient has a chance to express their needs privately in a secure environment. </a:t>
            </a:r>
          </a:p>
          <a:p>
            <a:endParaRPr lang="en-US" baseline="0" dirty="0" smtClean="0"/>
          </a:p>
          <a:p>
            <a:r>
              <a:rPr lang="en-US" baseline="0" dirty="0" smtClean="0"/>
              <a:t>Not every patient will ask for supplies, but it is something that everyone here can offer. For the patient that comes in with repeated </a:t>
            </a:r>
            <a:r>
              <a:rPr lang="en-US" baseline="0" dirty="0" err="1" smtClean="0"/>
              <a:t>abcesses</a:t>
            </a:r>
            <a:r>
              <a:rPr lang="en-US" baseline="0" dirty="0" smtClean="0"/>
              <a:t>, do you need a sharps container, how many times are you injecting each day, do you use alone or with others?. Making a point to ask the uncomfortable questions to better meet the patients need.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Vanish</a:t>
            </a:r>
            <a:r>
              <a:rPr lang="en-US" baseline="0" dirty="0" smtClean="0"/>
              <a:t> point, need based </a:t>
            </a:r>
            <a:r>
              <a:rPr lang="en-US" baseline="0" dirty="0" err="1" smtClean="0"/>
              <a:t>vs</a:t>
            </a:r>
            <a:r>
              <a:rPr lang="en-US" baseline="0" dirty="0" smtClean="0"/>
              <a:t> one to one</a:t>
            </a:r>
          </a:p>
          <a:p>
            <a:endParaRPr lang="en-US" baseline="0" dirty="0" smtClean="0"/>
          </a:p>
          <a:p>
            <a:pPr defTabSz="933237">
              <a:defRPr/>
            </a:pPr>
            <a:r>
              <a:rPr lang="en-US" dirty="0" smtClean="0"/>
              <a:t>These may include but are not limited to the following prevention items:</a:t>
            </a:r>
          </a:p>
          <a:p>
            <a:pPr defTabSz="933237">
              <a:defRPr/>
            </a:pPr>
            <a:endParaRPr lang="en-US" dirty="0" smtClean="0"/>
          </a:p>
          <a:p>
            <a:pPr defTabSz="933237">
              <a:defRPr/>
            </a:pPr>
            <a:r>
              <a:rPr lang="en-US" dirty="0" smtClean="0"/>
              <a:t>Nasen.org</a:t>
            </a:r>
          </a:p>
          <a:p>
            <a:pPr defTabSz="93323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big part of the syringe program</a:t>
            </a:r>
            <a:r>
              <a:rPr lang="en-US" baseline="0" dirty="0" smtClean="0"/>
              <a:t> is education of our patients. </a:t>
            </a:r>
            <a:r>
              <a:rPr lang="en-US" dirty="0" smtClean="0"/>
              <a:t>Decreasing</a:t>
            </a:r>
            <a:r>
              <a:rPr lang="en-US" baseline="0" dirty="0" smtClean="0"/>
              <a:t> abscesses for patients who reuse their own needles. Preventing transmission in patients who previously shared needles.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big focus is </a:t>
            </a:r>
            <a:r>
              <a:rPr lang="en-US" dirty="0" err="1" smtClean="0"/>
              <a:t>Narcan</a:t>
            </a:r>
            <a:r>
              <a:rPr lang="en-US" dirty="0" smtClean="0"/>
              <a:t> Distribution</a:t>
            </a:r>
          </a:p>
          <a:p>
            <a:r>
              <a:rPr lang="en-US" dirty="0" smtClean="0"/>
              <a:t>Presently we</a:t>
            </a:r>
            <a:r>
              <a:rPr lang="en-US" baseline="0" dirty="0" smtClean="0"/>
              <a:t> only give our </a:t>
            </a:r>
            <a:r>
              <a:rPr lang="en-US" baseline="0" dirty="0" err="1" smtClean="0"/>
              <a:t>Narcan</a:t>
            </a:r>
            <a:r>
              <a:rPr lang="en-US" baseline="0" dirty="0" smtClean="0"/>
              <a:t> through MD prescription. However looking at the health departments methods and with WA states liberal rules surrounding </a:t>
            </a:r>
            <a:r>
              <a:rPr lang="en-US" baseline="0" dirty="0" err="1" smtClean="0"/>
              <a:t>Narcan</a:t>
            </a:r>
            <a:r>
              <a:rPr lang="en-US" baseline="0" dirty="0" smtClean="0"/>
              <a:t> distribution we are working on easier access to </a:t>
            </a:r>
            <a:r>
              <a:rPr lang="en-US" baseline="0" dirty="0" err="1" smtClean="0"/>
              <a:t>narcan</a:t>
            </a:r>
            <a:r>
              <a:rPr lang="en-US" baseline="0" dirty="0" smtClean="0"/>
              <a:t> through any trained clinic employee. </a:t>
            </a:r>
          </a:p>
          <a:p>
            <a:endParaRPr lang="en-US" baseline="0" dirty="0" smtClean="0"/>
          </a:p>
          <a:p>
            <a:r>
              <a:rPr lang="en-US" baseline="0" dirty="0" smtClean="0"/>
              <a:t>This must include Overdose prevention and </a:t>
            </a:r>
            <a:r>
              <a:rPr lang="en-US" baseline="0" dirty="0" err="1" smtClean="0"/>
              <a:t>Narcan</a:t>
            </a:r>
            <a:r>
              <a:rPr lang="en-US" baseline="0" dirty="0" smtClean="0"/>
              <a:t> training for each </a:t>
            </a:r>
            <a:r>
              <a:rPr lang="en-US" baseline="0" smtClean="0"/>
              <a:t>new patient.</a:t>
            </a:r>
            <a:endParaRPr lang="en-US" baseline="0" dirty="0" smtClean="0"/>
          </a:p>
          <a:p>
            <a:r>
              <a:rPr lang="en-US" dirty="0" smtClean="0"/>
              <a:t>Discuss Training</a:t>
            </a:r>
            <a:r>
              <a:rPr lang="en-US" baseline="0" dirty="0" smtClean="0"/>
              <a:t> Highlights. (reviewing s/</a:t>
            </a:r>
            <a:r>
              <a:rPr lang="en-US" baseline="0" dirty="0" err="1" smtClean="0"/>
              <a:t>sxs</a:t>
            </a:r>
            <a:r>
              <a:rPr lang="en-US" baseline="0" dirty="0" smtClean="0"/>
              <a:t> of overdose, both from stimulants and depressants. Identify risk factors. </a:t>
            </a:r>
            <a:r>
              <a:rPr lang="en-US" baseline="0" dirty="0" err="1" smtClean="0"/>
              <a:t>Disspell</a:t>
            </a:r>
            <a:r>
              <a:rPr lang="en-US" baseline="0" dirty="0" smtClean="0"/>
              <a:t> common myths.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http://harmreduction.org/about-us/principles-of-harm-reduction/</a:t>
            </a:r>
          </a:p>
          <a:p>
            <a:endParaRPr lang="en-US" dirty="0" smtClean="0"/>
          </a:p>
          <a:p>
            <a:r>
              <a:rPr lang="en-US" dirty="0" smtClean="0"/>
              <a:t>Importance</a:t>
            </a:r>
            <a:r>
              <a:rPr lang="en-US" baseline="0" dirty="0" smtClean="0"/>
              <a:t> of meeting people where they are at as well as addressing the CONDITIONS of use along with the use itself. </a:t>
            </a:r>
          </a:p>
          <a:p>
            <a:endParaRPr lang="en-US" baseline="0" dirty="0" smtClean="0"/>
          </a:p>
          <a:p>
            <a:r>
              <a:rPr lang="en-US" baseline="0" dirty="0" smtClean="0"/>
              <a:t>Harm reduction will look different in each state, in each clinic and it looks different for each patient. </a:t>
            </a:r>
            <a:endParaRPr lang="en-US" dirty="0"/>
          </a:p>
        </p:txBody>
      </p:sp>
      <p:sp>
        <p:nvSpPr>
          <p:cNvPr id="4" name="Slide Number Placeholder 3"/>
          <p:cNvSpPr>
            <a:spLocks noGrp="1"/>
          </p:cNvSpPr>
          <p:nvPr>
            <p:ph type="sldNum" sz="quarter" idx="10"/>
          </p:nvPr>
        </p:nvSpPr>
        <p:spPr/>
        <p:txBody>
          <a:bodyPr/>
          <a:lstStyle/>
          <a:p>
            <a:fld id="{DE2E8ED3-FD39-44C7-8AAE-CBA39371FCA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C4CA92E-94DE-4E3D-BA12-92FF5D5E3A51}"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F1C1-AB8B-4B5D-961E-D219292DCA3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4CA92E-94DE-4E3D-BA12-92FF5D5E3A51}"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4CA92E-94DE-4E3D-BA12-92FF5D5E3A51}" type="datetimeFigureOut">
              <a:rPr lang="en-US" smtClean="0"/>
              <a:pPr/>
              <a:t>5/15/2018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4CA92E-94DE-4E3D-BA12-92FF5D5E3A51}"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4CA92E-94DE-4E3D-BA12-92FF5D5E3A51}"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4CA92E-94DE-4E3D-BA12-92FF5D5E3A51}"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4CA92E-94DE-4E3D-BA12-92FF5D5E3A51}" type="datetimeFigureOut">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4CA92E-94DE-4E3D-BA12-92FF5D5E3A51}" type="datetimeFigureOut">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A92E-94DE-4E3D-BA12-92FF5D5E3A51}" type="datetimeFigureOut">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7F1C1-AB8B-4B5D-961E-D219292DCA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4CA92E-94DE-4E3D-BA12-92FF5D5E3A51}"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7F1C1-AB8B-4B5D-961E-D219292DCA3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C4CA92E-94DE-4E3D-BA12-92FF5D5E3A51}" type="datetimeFigureOut">
              <a:rPr lang="en-US" smtClean="0"/>
              <a:pPr/>
              <a:t>5/15/2018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727F1C1-AB8B-4B5D-961E-D219292DCA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4CA92E-94DE-4E3D-BA12-92FF5D5E3A51}" type="datetimeFigureOut">
              <a:rPr lang="en-US" smtClean="0"/>
              <a:pPr/>
              <a:t>5/15/2018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727F1C1-AB8B-4B5D-961E-D219292DCA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cid:image003.png@01D31BE9.757F18F0" TargetMode="Externa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r0aHf9uvVAhVO7WMKHYwsAfEQjRwIBw&amp;url=http://bchtc.med.ubc.ca/hepatitis-c-cascade-of-care-in-bc/&amp;psig=AFQjCNEKIQz51VIu7xkZzCmaEyxQr8fOkw&amp;ust=1503528618786249"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harmreduction.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mygooddays.org/for-patients/patient-assistance/" TargetMode="External"/><Relationship Id="rId5" Type="http://schemas.openxmlformats.org/officeDocument/2006/relationships/hyperlink" Target="https://nasen.org/" TargetMode="External"/><Relationship Id="rId4" Type="http://schemas.openxmlformats.org/officeDocument/2006/relationships/hyperlink" Target="http://stopoverdos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nasen.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hyperlink" Target="http://harmreduction.org/about-us/principles-of-harm-reduction/"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8077200" cy="1673352"/>
          </a:xfrm>
        </p:spPr>
        <p:txBody>
          <a:bodyPr>
            <a:normAutofit fontScale="90000"/>
          </a:bodyPr>
          <a:lstStyle/>
          <a:p>
            <a:r>
              <a:rPr lang="en-US" dirty="0" smtClean="0"/>
              <a:t>SYRINGE SERVICES AND HCV TREATMENT PROGRAMS </a:t>
            </a:r>
            <a:r>
              <a:rPr lang="en-US" dirty="0" smtClean="0"/>
              <a:t>AT A TRIBAL </a:t>
            </a:r>
            <a:r>
              <a:rPr lang="en-US" dirty="0" smtClean="0"/>
              <a:t>HEALTH CENTER</a:t>
            </a:r>
            <a:endParaRPr lang="en-US" dirty="0"/>
          </a:p>
        </p:txBody>
      </p:sp>
      <p:sp>
        <p:nvSpPr>
          <p:cNvPr id="3" name="Subtitle 2"/>
          <p:cNvSpPr>
            <a:spLocks noGrp="1"/>
          </p:cNvSpPr>
          <p:nvPr>
            <p:ph type="subTitle" idx="1"/>
          </p:nvPr>
        </p:nvSpPr>
        <p:spPr>
          <a:xfrm>
            <a:off x="609600" y="3657600"/>
            <a:ext cx="8077200" cy="1499616"/>
          </a:xfrm>
        </p:spPr>
        <p:txBody>
          <a:bodyPr/>
          <a:lstStyle/>
          <a:p>
            <a:r>
              <a:rPr lang="en-US" dirty="0" smtClean="0"/>
              <a:t>Jessica Rienstra, RN</a:t>
            </a:r>
          </a:p>
          <a:p>
            <a:r>
              <a:rPr lang="en-US" dirty="0" smtClean="0"/>
              <a:t>Hepatitis C Project Coordinator</a:t>
            </a:r>
          </a:p>
          <a:p>
            <a:r>
              <a:rPr lang="en-US" dirty="0" smtClean="0"/>
              <a:t>JessicaR@Lummi-nsn.gov</a:t>
            </a:r>
            <a:endParaRPr lang="en-US" dirty="0"/>
          </a:p>
        </p:txBody>
      </p:sp>
      <p:pic>
        <p:nvPicPr>
          <p:cNvPr id="4" name="Shape 85" descr="LTHC Emblem"/>
          <p:cNvPicPr preferRelativeResize="0"/>
          <p:nvPr/>
        </p:nvPicPr>
        <p:blipFill>
          <a:blip r:embed="rId3" cstate="print">
            <a:alphaModFix/>
          </a:blip>
          <a:stretch>
            <a:fillRect/>
          </a:stretch>
        </p:blipFill>
        <p:spPr>
          <a:xfrm>
            <a:off x="7467600" y="4495800"/>
            <a:ext cx="1257300" cy="14001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305800" cy="5016758"/>
          </a:xfrm>
          <a:prstGeom prst="rect">
            <a:avLst/>
          </a:prstGeom>
        </p:spPr>
        <p:txBody>
          <a:bodyPr wrap="square">
            <a:spAutoFit/>
          </a:bodyPr>
          <a:lstStyle/>
          <a:p>
            <a:r>
              <a:rPr lang="en-US" sz="2000" dirty="0" smtClean="0"/>
              <a:t>-Accepts, for better and or worse, that licit and illicit drug use is part of our world and chooses to work to minimize its harmful effects rather than simply ignore or condemn them.</a:t>
            </a:r>
          </a:p>
          <a:p>
            <a:r>
              <a:rPr lang="en-US" sz="2000" dirty="0" smtClean="0"/>
              <a:t>-Understands drug use as a complex, multi-faceted phenomenon that encompasses a continuum of behaviors from severe abuse to total abstinence, and acknowledges that some ways of using drugs are clearly safer than others.</a:t>
            </a:r>
          </a:p>
          <a:p>
            <a:r>
              <a:rPr lang="en-US" sz="2000" dirty="0" smtClean="0"/>
              <a:t>-Establishes quality of individual and community life and well-being–not necessarily cessation of all drug use–as the criteria for successful interventions and policies.</a:t>
            </a:r>
          </a:p>
          <a:p>
            <a:r>
              <a:rPr lang="en-US" sz="2000" dirty="0" smtClean="0"/>
              <a:t>-Recognizes that the realities of poverty, class, racism, social isolation, past trauma, sex-based discrimination and other social inequalities affect both people’s vulnerability to and capacity for effectively dealing with drug-related harm.</a:t>
            </a:r>
          </a:p>
          <a:p>
            <a:r>
              <a:rPr lang="en-US" sz="2000" dirty="0" smtClean="0"/>
              <a:t>-Does not attempt to minimize or ignore the real and tragic harm and danger associated with licit and illicit drug use.</a:t>
            </a:r>
            <a:endParaRPr lang="en-US" sz="2000" dirty="0"/>
          </a:p>
        </p:txBody>
      </p:sp>
      <p:sp>
        <p:nvSpPr>
          <p:cNvPr id="4" name="TextBox 3"/>
          <p:cNvSpPr txBox="1"/>
          <p:nvPr/>
        </p:nvSpPr>
        <p:spPr>
          <a:xfrm>
            <a:off x="1371600" y="457200"/>
            <a:ext cx="6629400" cy="584775"/>
          </a:xfrm>
          <a:prstGeom prst="rect">
            <a:avLst/>
          </a:prstGeom>
          <a:noFill/>
        </p:spPr>
        <p:txBody>
          <a:bodyPr wrap="square" rtlCol="0">
            <a:spAutoFit/>
          </a:bodyPr>
          <a:lstStyle/>
          <a:p>
            <a:r>
              <a:rPr lang="en-US" sz="3200" dirty="0" smtClean="0"/>
              <a:t>Basic Harm Reduction Principles</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lindagates.jpg"/>
          <p:cNvPicPr/>
          <p:nvPr/>
        </p:nvPicPr>
        <p:blipFill>
          <a:blip r:embed="rId3" cstate="print"/>
          <a:srcRect l="911" t="4268" r="1626" b="18921"/>
          <a:stretch>
            <a:fillRect/>
          </a:stretch>
        </p:blipFill>
        <p:spPr>
          <a:xfrm>
            <a:off x="533400" y="1752600"/>
            <a:ext cx="8153400" cy="2743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Where Are They At?...</a:t>
            </a:r>
            <a:endParaRPr lang="en-US" dirty="0"/>
          </a:p>
        </p:txBody>
      </p:sp>
      <p:pic>
        <p:nvPicPr>
          <p:cNvPr id="24578" name="Chart 1" descr="image002"/>
          <p:cNvPicPr>
            <a:picLocks noChangeAspect="1" noChangeArrowheads="1"/>
          </p:cNvPicPr>
          <p:nvPr/>
        </p:nvPicPr>
        <p:blipFill>
          <a:blip r:embed="rId3" cstate="print"/>
          <a:srcRect/>
          <a:stretch>
            <a:fillRect/>
          </a:stretch>
        </p:blipFill>
        <p:spPr bwMode="auto">
          <a:xfrm>
            <a:off x="914400" y="1752600"/>
            <a:ext cx="2842874"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1" name="Chart 1" descr="cid:image003.png@01D31BE9.757F18F0"/>
          <p:cNvPicPr>
            <a:picLocks noChangeAspect="1" noChangeArrowheads="1"/>
          </p:cNvPicPr>
          <p:nvPr/>
        </p:nvPicPr>
        <p:blipFill>
          <a:blip r:embed="rId4" r:link="rId5" cstate="print"/>
          <a:srcRect l="14582" t="5246" r="3808" b="8197"/>
          <a:stretch>
            <a:fillRect/>
          </a:stretch>
        </p:blipFill>
        <p:spPr bwMode="auto">
          <a:xfrm>
            <a:off x="4495800" y="3352800"/>
            <a:ext cx="3851563" cy="25420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43" name="Rectangle 3"/>
          <p:cNvSpPr>
            <a:spLocks noChangeArrowheads="1"/>
          </p:cNvSpPr>
          <p:nvPr/>
        </p:nvSpPr>
        <p:spPr bwMode="auto">
          <a:xfrm>
            <a:off x="0" y="2905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care cascade">
            <a:hlinkClick r:id="rId3"/>
          </p:cNvPr>
          <p:cNvPicPr>
            <a:picLocks noChangeAspect="1" noChangeArrowheads="1"/>
          </p:cNvPicPr>
          <p:nvPr/>
        </p:nvPicPr>
        <p:blipFill>
          <a:blip r:embed="rId4" cstate="print"/>
          <a:srcRect/>
          <a:stretch>
            <a:fillRect/>
          </a:stretch>
        </p:blipFill>
        <p:spPr bwMode="auto">
          <a:xfrm>
            <a:off x="0" y="609600"/>
            <a:ext cx="9151477" cy="5943600"/>
          </a:xfrm>
          <a:prstGeom prst="rect">
            <a:avLst/>
          </a:prstGeom>
          <a:noFill/>
        </p:spPr>
      </p:pic>
      <p:sp>
        <p:nvSpPr>
          <p:cNvPr id="2" name="Title 1"/>
          <p:cNvSpPr>
            <a:spLocks noGrp="1"/>
          </p:cNvSpPr>
          <p:nvPr>
            <p:ph type="title"/>
          </p:nvPr>
        </p:nvSpPr>
        <p:spPr>
          <a:xfrm>
            <a:off x="5410200" y="381000"/>
            <a:ext cx="8013192" cy="1636776"/>
          </a:xfrm>
        </p:spPr>
        <p:txBody>
          <a:bodyPr>
            <a:normAutofit/>
          </a:bodyPr>
          <a:lstStyle/>
          <a:p>
            <a:r>
              <a:rPr lang="en-US" sz="3200" dirty="0" smtClean="0"/>
              <a:t>Cascade of Care</a:t>
            </a:r>
            <a:endParaRPr lang="en-US" sz="3200" dirty="0"/>
          </a:p>
        </p:txBody>
      </p:sp>
      <p:sp>
        <p:nvSpPr>
          <p:cNvPr id="7" name="TextBox 6"/>
          <p:cNvSpPr txBox="1"/>
          <p:nvPr/>
        </p:nvSpPr>
        <p:spPr>
          <a:xfrm>
            <a:off x="4724400" y="6096000"/>
            <a:ext cx="4419600" cy="369332"/>
          </a:xfrm>
          <a:prstGeom prst="rect">
            <a:avLst/>
          </a:prstGeom>
          <a:noFill/>
        </p:spPr>
        <p:txBody>
          <a:bodyPr wrap="square" rtlCol="0">
            <a:spAutoFit/>
          </a:bodyPr>
          <a:lstStyle/>
          <a:p>
            <a:r>
              <a:rPr lang="en-US" dirty="0" smtClean="0">
                <a:solidFill>
                  <a:schemeClr val="bg1"/>
                </a:solidFill>
              </a:rPr>
              <a:t>Example from the University of BC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eedle exchange.jpg"/>
          <p:cNvPicPr>
            <a:picLocks noChangeAspect="1"/>
          </p:cNvPicPr>
          <p:nvPr/>
        </p:nvPicPr>
        <p:blipFill>
          <a:blip r:embed="rId3" cstate="print"/>
          <a:stretch>
            <a:fillRect/>
          </a:stretch>
        </p:blipFill>
        <p:spPr>
          <a:xfrm>
            <a:off x="4267200" y="4357076"/>
            <a:ext cx="4876800" cy="2500923"/>
          </a:xfrm>
          <a:prstGeom prst="rect">
            <a:avLst/>
          </a:prstGeom>
          <a:effectLst>
            <a:softEdge rad="317500"/>
          </a:effectLst>
        </p:spPr>
      </p:pic>
      <p:sp>
        <p:nvSpPr>
          <p:cNvPr id="4" name="TextBox 3"/>
          <p:cNvSpPr txBox="1"/>
          <p:nvPr/>
        </p:nvSpPr>
        <p:spPr>
          <a:xfrm>
            <a:off x="533400" y="533400"/>
            <a:ext cx="6248400" cy="923330"/>
          </a:xfrm>
          <a:prstGeom prst="rect">
            <a:avLst/>
          </a:prstGeom>
          <a:noFill/>
        </p:spPr>
        <p:txBody>
          <a:bodyPr wrap="square" rtlCol="0">
            <a:spAutoFit/>
          </a:bodyPr>
          <a:lstStyle/>
          <a:p>
            <a:endParaRPr lang="en-US" dirty="0"/>
          </a:p>
          <a:p>
            <a:endParaRPr lang="en-US" dirty="0"/>
          </a:p>
          <a:p>
            <a:endParaRPr lang="en-US" dirty="0" smtClean="0"/>
          </a:p>
        </p:txBody>
      </p:sp>
      <p:sp>
        <p:nvSpPr>
          <p:cNvPr id="5" name="TextBox 4"/>
          <p:cNvSpPr txBox="1"/>
          <p:nvPr/>
        </p:nvSpPr>
        <p:spPr>
          <a:xfrm>
            <a:off x="381000" y="304800"/>
            <a:ext cx="8229600" cy="6494085"/>
          </a:xfrm>
          <a:prstGeom prst="rect">
            <a:avLst/>
          </a:prstGeom>
          <a:noFill/>
        </p:spPr>
        <p:txBody>
          <a:bodyPr wrap="square" rtlCol="0">
            <a:spAutoFit/>
          </a:bodyPr>
          <a:lstStyle/>
          <a:p>
            <a:r>
              <a:rPr lang="en-US" sz="2000" b="1" dirty="0" smtClean="0"/>
              <a:t>INCREASE SCREENING!</a:t>
            </a:r>
          </a:p>
          <a:p>
            <a:r>
              <a:rPr lang="en-US" sz="2000" b="1" dirty="0" smtClean="0"/>
              <a:t>	-Community Events POCT</a:t>
            </a:r>
          </a:p>
          <a:p>
            <a:r>
              <a:rPr lang="en-US" sz="2000" b="1" dirty="0" smtClean="0"/>
              <a:t>	-Flyers</a:t>
            </a:r>
          </a:p>
          <a:p>
            <a:r>
              <a:rPr lang="en-US" sz="2000" b="1" dirty="0" smtClean="0"/>
              <a:t>	-Patient Education</a:t>
            </a:r>
          </a:p>
          <a:p>
            <a:r>
              <a:rPr lang="en-US" sz="2000" b="1" dirty="0" smtClean="0"/>
              <a:t>	</a:t>
            </a:r>
            <a:endParaRPr lang="en-US" sz="2000" b="1" dirty="0"/>
          </a:p>
          <a:p>
            <a:endParaRPr lang="en-US" sz="2000" b="1" dirty="0" smtClean="0"/>
          </a:p>
          <a:p>
            <a:endParaRPr lang="en-US" sz="2000" b="1" dirty="0"/>
          </a:p>
          <a:p>
            <a:r>
              <a:rPr lang="en-US" sz="2000" b="1" dirty="0" smtClean="0"/>
              <a:t>COLLABORATE WITH LOCAL RESOURCES!</a:t>
            </a:r>
          </a:p>
          <a:p>
            <a:r>
              <a:rPr lang="en-US" sz="2000" b="1" dirty="0" smtClean="0"/>
              <a:t>	-Health Department</a:t>
            </a:r>
          </a:p>
          <a:p>
            <a:r>
              <a:rPr lang="en-US" sz="2000" b="1" dirty="0"/>
              <a:t>	</a:t>
            </a:r>
            <a:r>
              <a:rPr lang="en-US" sz="2000" b="1" dirty="0" smtClean="0"/>
              <a:t>-Local Hospitals</a:t>
            </a:r>
          </a:p>
          <a:p>
            <a:r>
              <a:rPr lang="en-US" sz="2000" b="1" dirty="0"/>
              <a:t>	</a:t>
            </a:r>
            <a:r>
              <a:rPr lang="en-US" sz="2000" b="1" dirty="0" smtClean="0"/>
              <a:t>-Dental Office</a:t>
            </a:r>
          </a:p>
          <a:p>
            <a:r>
              <a:rPr lang="en-US" sz="2000" b="1" dirty="0"/>
              <a:t>	</a:t>
            </a:r>
            <a:r>
              <a:rPr lang="en-US" sz="2000" b="1" dirty="0" smtClean="0"/>
              <a:t>-County Jail</a:t>
            </a:r>
          </a:p>
          <a:p>
            <a:r>
              <a:rPr lang="en-US" sz="2000" b="1" dirty="0" smtClean="0"/>
              <a:t>	-CDC</a:t>
            </a:r>
          </a:p>
          <a:p>
            <a:endParaRPr lang="en-US" sz="2000" b="1" dirty="0"/>
          </a:p>
          <a:p>
            <a:r>
              <a:rPr lang="en-US" sz="2000" b="1" dirty="0" smtClean="0"/>
              <a:t>STRENGTHEN  YOUR HARM REDUCTION EFFORTS!</a:t>
            </a:r>
          </a:p>
          <a:p>
            <a:endParaRPr lang="en-US" sz="2000" b="1" dirty="0"/>
          </a:p>
          <a:p>
            <a:endParaRPr lang="en-US" sz="2000" b="1" dirty="0" smtClean="0"/>
          </a:p>
          <a:p>
            <a:endParaRPr lang="en-US" sz="2000" b="1" dirty="0"/>
          </a:p>
          <a:p>
            <a:r>
              <a:rPr lang="en-US" sz="2000" b="1" dirty="0" smtClean="0"/>
              <a:t>DON’T GIVE UP!</a:t>
            </a:r>
            <a:endParaRPr lang="en-US" sz="2000" b="1" dirty="0"/>
          </a:p>
          <a:p>
            <a:endParaRPr lang="en-US" dirty="0" smtClean="0"/>
          </a:p>
          <a:p>
            <a:endParaRPr lang="en-US" dirty="0" smtClean="0"/>
          </a:p>
        </p:txBody>
      </p:sp>
      <p:pic>
        <p:nvPicPr>
          <p:cNvPr id="6" name="Picture 5" descr="POC.jpg"/>
          <p:cNvPicPr>
            <a:picLocks noChangeAspect="1"/>
          </p:cNvPicPr>
          <p:nvPr/>
        </p:nvPicPr>
        <p:blipFill>
          <a:blip r:embed="rId4" cstate="print"/>
          <a:stretch>
            <a:fillRect/>
          </a:stretch>
        </p:blipFill>
        <p:spPr>
          <a:xfrm>
            <a:off x="4953000" y="304800"/>
            <a:ext cx="3437594"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2895600"/>
            <a:ext cx="4572000" cy="2800767"/>
          </a:xfrm>
          <a:prstGeom prst="rect">
            <a:avLst/>
          </a:prstGeom>
        </p:spPr>
        <p:txBody>
          <a:bodyPr>
            <a:spAutoFit/>
          </a:bodyPr>
          <a:lstStyle/>
          <a:p>
            <a:pPr>
              <a:buFont typeface="Wingdings" pitchFamily="2" charset="2"/>
              <a:buChar char="ü"/>
            </a:pPr>
            <a:r>
              <a:rPr lang="en-US" sz="2000" dirty="0" smtClean="0"/>
              <a:t>Untreated schizophrenia</a:t>
            </a:r>
          </a:p>
          <a:p>
            <a:pPr>
              <a:buFont typeface="Wingdings" pitchFamily="2" charset="2"/>
              <a:buChar char="ü"/>
            </a:pPr>
            <a:endParaRPr lang="en-US" sz="2000" dirty="0" smtClean="0"/>
          </a:p>
          <a:p>
            <a:pPr>
              <a:buFont typeface="Wingdings" pitchFamily="2" charset="2"/>
              <a:buChar char="ü"/>
            </a:pPr>
            <a:r>
              <a:rPr lang="en-US" sz="2000" dirty="0" smtClean="0"/>
              <a:t>Struggling with homelessness</a:t>
            </a:r>
          </a:p>
          <a:p>
            <a:pPr>
              <a:buFont typeface="Wingdings" pitchFamily="2" charset="2"/>
              <a:buChar char="ü"/>
            </a:pPr>
            <a:endParaRPr lang="en-US" sz="2000" dirty="0" smtClean="0"/>
          </a:p>
          <a:p>
            <a:pPr>
              <a:buFont typeface="Wingdings" pitchFamily="2" charset="2"/>
              <a:buChar char="ü"/>
            </a:pPr>
            <a:r>
              <a:rPr lang="en-US" sz="2000" dirty="0" smtClean="0"/>
              <a:t>Incarcerated</a:t>
            </a:r>
          </a:p>
          <a:p>
            <a:pPr>
              <a:buFont typeface="Wingdings" pitchFamily="2" charset="2"/>
              <a:buChar char="ü"/>
            </a:pPr>
            <a:endParaRPr lang="en-US" sz="2000" dirty="0" smtClean="0"/>
          </a:p>
          <a:p>
            <a:pPr>
              <a:buFont typeface="Wingdings" pitchFamily="2" charset="2"/>
              <a:buChar char="ü"/>
            </a:pPr>
            <a:r>
              <a:rPr lang="en-US" sz="2000" dirty="0" smtClean="0"/>
              <a:t>Poor Health Insurance Coverage</a:t>
            </a:r>
          </a:p>
          <a:p>
            <a:pPr>
              <a:buFont typeface="Wingdings" pitchFamily="2" charset="2"/>
              <a:buChar char="ü"/>
            </a:pPr>
            <a:endParaRPr lang="en-US" dirty="0" smtClean="0"/>
          </a:p>
          <a:p>
            <a:endParaRPr lang="en-US" dirty="0" smtClean="0"/>
          </a:p>
        </p:txBody>
      </p:sp>
      <p:sp>
        <p:nvSpPr>
          <p:cNvPr id="3" name="TextBox 2"/>
          <p:cNvSpPr txBox="1"/>
          <p:nvPr/>
        </p:nvSpPr>
        <p:spPr>
          <a:xfrm>
            <a:off x="1219200" y="5562600"/>
            <a:ext cx="6172200" cy="646331"/>
          </a:xfrm>
          <a:prstGeom prst="rect">
            <a:avLst/>
          </a:prstGeom>
          <a:noFill/>
        </p:spPr>
        <p:txBody>
          <a:bodyPr wrap="square" rtlCol="0">
            <a:spAutoFit/>
          </a:bodyPr>
          <a:lstStyle/>
          <a:p>
            <a:r>
              <a:rPr lang="en-US" sz="3600" dirty="0" smtClean="0">
                <a:solidFill>
                  <a:srgbClr val="FFC000"/>
                </a:solidFill>
              </a:rPr>
              <a:t>Everyone Deserves </a:t>
            </a:r>
            <a:r>
              <a:rPr lang="en-US" sz="3600" dirty="0" smtClean="0">
                <a:solidFill>
                  <a:schemeClr val="accent1"/>
                </a:solidFill>
              </a:rPr>
              <a:t>Treatment</a:t>
            </a:r>
            <a:endParaRPr lang="en-US" sz="3600" dirty="0">
              <a:solidFill>
                <a:schemeClr val="accent1"/>
              </a:solidFill>
            </a:endParaRPr>
          </a:p>
        </p:txBody>
      </p:sp>
      <p:sp>
        <p:nvSpPr>
          <p:cNvPr id="5" name="TextBox 4"/>
          <p:cNvSpPr txBox="1"/>
          <p:nvPr/>
        </p:nvSpPr>
        <p:spPr>
          <a:xfrm>
            <a:off x="762000" y="609600"/>
            <a:ext cx="7467600" cy="1569660"/>
          </a:xfrm>
          <a:prstGeom prst="rect">
            <a:avLst/>
          </a:prstGeom>
          <a:noFill/>
        </p:spPr>
        <p:txBody>
          <a:bodyPr wrap="square" rtlCol="0">
            <a:spAutoFit/>
          </a:bodyPr>
          <a:lstStyle/>
          <a:p>
            <a:pPr algn="ctr"/>
            <a:r>
              <a:rPr lang="en-US" sz="4800" b="1" dirty="0" smtClean="0">
                <a:solidFill>
                  <a:schemeClr val="accent1"/>
                </a:solidFill>
              </a:rPr>
              <a:t>“They’ll Never Succeed” </a:t>
            </a:r>
          </a:p>
          <a:p>
            <a:pPr algn="ctr"/>
            <a:r>
              <a:rPr lang="en-US" sz="4800" b="1" dirty="0" smtClean="0">
                <a:solidFill>
                  <a:schemeClr val="accent1"/>
                </a:solidFill>
              </a:rPr>
              <a:t>  SUCCESS STORIES</a:t>
            </a:r>
            <a:endParaRPr lang="en-US" sz="4800" b="1"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7772400" cy="5262979"/>
          </a:xfrm>
          <a:prstGeom prst="rect">
            <a:avLst/>
          </a:prstGeom>
        </p:spPr>
        <p:txBody>
          <a:bodyPr wrap="square">
            <a:spAutoFit/>
          </a:bodyPr>
          <a:lstStyle/>
          <a:p>
            <a:pPr marL="274320" indent="-274320">
              <a:buClr>
                <a:schemeClr val="accent3"/>
              </a:buClr>
              <a:buFont typeface="Wingdings" charset="2"/>
              <a:buChar char="Ø"/>
              <a:defRPr/>
            </a:pPr>
            <a:r>
              <a:rPr lang="en-US" sz="2800" dirty="0" smtClean="0"/>
              <a:t>Is a practical strategy that attempts to reduce negative consequences of drug use and other activities.</a:t>
            </a:r>
          </a:p>
          <a:p>
            <a:pPr marL="274320" indent="-274320">
              <a:buClr>
                <a:schemeClr val="accent3"/>
              </a:buClr>
              <a:buFont typeface="Wingdings" charset="2"/>
              <a:buChar char="Ø"/>
              <a:defRPr/>
            </a:pPr>
            <a:r>
              <a:rPr lang="en-US" sz="2800" dirty="0" smtClean="0"/>
              <a:t>Accepts that some will engage in dangerous activities, but does not attempt to minimize the harm or dangers involved.</a:t>
            </a:r>
          </a:p>
          <a:p>
            <a:pPr marL="274320" indent="-274320">
              <a:buClr>
                <a:schemeClr val="accent3"/>
              </a:buClr>
              <a:buFont typeface="Wingdings" charset="2"/>
              <a:buChar char="Ø"/>
              <a:defRPr/>
            </a:pPr>
            <a:r>
              <a:rPr lang="en-US" sz="2800" dirty="0" smtClean="0"/>
              <a:t>Focuses on the individual and their health and wellness needs.</a:t>
            </a:r>
          </a:p>
          <a:p>
            <a:pPr marL="274320" indent="-274320">
              <a:buClr>
                <a:schemeClr val="accent3"/>
              </a:buClr>
              <a:buFont typeface="Wingdings" charset="2"/>
              <a:buChar char="Ø"/>
              <a:defRPr/>
            </a:pPr>
            <a:r>
              <a:rPr lang="en-US" sz="2800" dirty="0" smtClean="0"/>
              <a:t>Places individuals in the greater social context.</a:t>
            </a:r>
          </a:p>
          <a:p>
            <a:pPr marL="274320" indent="-274320">
              <a:buClr>
                <a:schemeClr val="accent3"/>
              </a:buClr>
              <a:buFont typeface="Wingdings" charset="2"/>
              <a:buChar char="Ø"/>
              <a:defRPr/>
            </a:pPr>
            <a:r>
              <a:rPr lang="en-US" sz="2800" dirty="0" smtClean="0"/>
              <a:t>Places a value on drug users having a voice in the creation of programs and policies designed to serve them.</a:t>
            </a:r>
          </a:p>
        </p:txBody>
      </p:sp>
      <p:sp>
        <p:nvSpPr>
          <p:cNvPr id="3" name="TextBox 2"/>
          <p:cNvSpPr txBox="1"/>
          <p:nvPr/>
        </p:nvSpPr>
        <p:spPr>
          <a:xfrm>
            <a:off x="1905000" y="304800"/>
            <a:ext cx="4572000" cy="707886"/>
          </a:xfrm>
          <a:prstGeom prst="rect">
            <a:avLst/>
          </a:prstGeom>
          <a:noFill/>
        </p:spPr>
        <p:txBody>
          <a:bodyPr wrap="square" rtlCol="0">
            <a:spAutoFit/>
          </a:bodyPr>
          <a:lstStyle/>
          <a:p>
            <a:r>
              <a:rPr lang="en-US" sz="4000" b="1" dirty="0" smtClean="0"/>
              <a:t>HARM REDUCTION</a:t>
            </a:r>
            <a:endParaRPr lang="en-US" sz="4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315200" cy="5262979"/>
          </a:xfrm>
          <a:prstGeom prst="rect">
            <a:avLst/>
          </a:prstGeom>
        </p:spPr>
        <p:txBody>
          <a:bodyPr wrap="square">
            <a:spAutoFit/>
          </a:bodyPr>
          <a:lstStyle/>
          <a:p>
            <a:pPr marL="274320" indent="-274320">
              <a:buClr>
                <a:schemeClr val="accent3"/>
              </a:buClr>
              <a:buFont typeface="Wingdings 2"/>
              <a:buChar char=""/>
              <a:defRPr/>
            </a:pPr>
            <a:r>
              <a:rPr lang="en-US" sz="2400" dirty="0" smtClean="0"/>
              <a:t>Prevention of injection-related wounds</a:t>
            </a:r>
          </a:p>
          <a:p>
            <a:pPr marL="274320" indent="-274320">
              <a:buClr>
                <a:schemeClr val="accent3"/>
              </a:buClr>
              <a:buFont typeface="Wingdings 2"/>
              <a:buChar char=""/>
              <a:defRPr/>
            </a:pPr>
            <a:r>
              <a:rPr lang="en-US" sz="2400" dirty="0" smtClean="0"/>
              <a:t>Prevention of secondary infections (</a:t>
            </a:r>
            <a:r>
              <a:rPr lang="en-US" sz="2400" dirty="0" err="1" smtClean="0"/>
              <a:t>endocarditis</a:t>
            </a:r>
            <a:r>
              <a:rPr lang="en-US" sz="2400" dirty="0" smtClean="0"/>
              <a:t>, cotton fever)</a:t>
            </a:r>
          </a:p>
          <a:p>
            <a:pPr marL="274320" indent="-274320">
              <a:buClr>
                <a:schemeClr val="accent3"/>
              </a:buClr>
              <a:buFont typeface="Wingdings 2"/>
              <a:buChar char=""/>
              <a:defRPr/>
            </a:pPr>
            <a:r>
              <a:rPr lang="en-US" sz="2400" dirty="0" smtClean="0"/>
              <a:t>Safer injection technique</a:t>
            </a:r>
          </a:p>
          <a:p>
            <a:pPr marL="274320" indent="-274320">
              <a:buClr>
                <a:schemeClr val="accent3"/>
              </a:buClr>
              <a:buFont typeface="Wingdings 2"/>
              <a:buChar char=""/>
              <a:defRPr/>
            </a:pPr>
            <a:r>
              <a:rPr lang="en-US" sz="2400" dirty="0" smtClean="0"/>
              <a:t>Alternatives to injecting</a:t>
            </a:r>
          </a:p>
          <a:p>
            <a:pPr marL="274320" indent="-274320">
              <a:buClr>
                <a:schemeClr val="accent3"/>
              </a:buClr>
              <a:buFont typeface="Wingdings 2"/>
              <a:buChar char=""/>
              <a:defRPr/>
            </a:pPr>
            <a:r>
              <a:rPr lang="en-US" sz="2400" dirty="0" smtClean="0"/>
              <a:t>Overdose prevention and response</a:t>
            </a:r>
          </a:p>
          <a:p>
            <a:pPr marL="274320" indent="-274320">
              <a:buClr>
                <a:schemeClr val="accent3"/>
              </a:buClr>
              <a:buFont typeface="Wingdings 2"/>
              <a:buChar char=""/>
              <a:defRPr/>
            </a:pPr>
            <a:r>
              <a:rPr lang="en-US" sz="2400" dirty="0" smtClean="0"/>
              <a:t>Immunization</a:t>
            </a:r>
          </a:p>
          <a:p>
            <a:pPr marL="274320" indent="-274320">
              <a:buClr>
                <a:schemeClr val="accent3"/>
              </a:buClr>
              <a:buFont typeface="Wingdings 2"/>
              <a:buChar char=""/>
              <a:defRPr/>
            </a:pPr>
            <a:r>
              <a:rPr lang="en-US" sz="2400" dirty="0" smtClean="0"/>
              <a:t>STI testing</a:t>
            </a:r>
          </a:p>
          <a:p>
            <a:pPr marL="274320" indent="-274320">
              <a:buClr>
                <a:schemeClr val="accent3"/>
              </a:buClr>
              <a:buFont typeface="Wingdings 2"/>
              <a:buChar char=""/>
              <a:defRPr/>
            </a:pPr>
            <a:r>
              <a:rPr lang="en-US" sz="2400" dirty="0" smtClean="0"/>
              <a:t>Safer sex supplies</a:t>
            </a:r>
          </a:p>
          <a:p>
            <a:pPr marL="274320" indent="-274320">
              <a:buClr>
                <a:schemeClr val="accent3"/>
              </a:buClr>
              <a:buFont typeface="Wingdings 2"/>
              <a:buChar char=""/>
              <a:defRPr/>
            </a:pPr>
            <a:r>
              <a:rPr lang="en-US" sz="2400" dirty="0" smtClean="0"/>
              <a:t>Case management</a:t>
            </a:r>
          </a:p>
          <a:p>
            <a:pPr marL="274320" indent="-274320">
              <a:buClr>
                <a:schemeClr val="accent3"/>
              </a:buClr>
              <a:buFont typeface="Wingdings 2"/>
              <a:buChar char=""/>
              <a:defRPr/>
            </a:pPr>
            <a:r>
              <a:rPr lang="en-US" sz="2400" dirty="0" smtClean="0"/>
              <a:t>Addiction treatment</a:t>
            </a:r>
          </a:p>
          <a:p>
            <a:pPr marL="274320" indent="-274320">
              <a:buClr>
                <a:schemeClr val="accent3"/>
              </a:buClr>
              <a:buFont typeface="Wingdings 2"/>
              <a:buChar char=""/>
              <a:defRPr/>
            </a:pPr>
            <a:r>
              <a:rPr lang="en-US" sz="2400" dirty="0" smtClean="0"/>
              <a:t>Allows patients access to Primary Care that they previously did not seek out</a:t>
            </a:r>
          </a:p>
          <a:p>
            <a:pPr marL="274320" indent="-274320">
              <a:buClr>
                <a:schemeClr val="accent3"/>
              </a:buClr>
              <a:buFont typeface="Wingdings 2"/>
              <a:buChar char=""/>
              <a:defRPr/>
            </a:pPr>
            <a:r>
              <a:rPr lang="en-US" sz="2400" dirty="0" smtClean="0"/>
              <a:t>Connects patients to Recovery and Treatment options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Reduction is Cost Effective</a:t>
            </a:r>
            <a:endParaRPr lang="en-US" dirty="0"/>
          </a:p>
        </p:txBody>
      </p:sp>
      <p:pic>
        <p:nvPicPr>
          <p:cNvPr id="3" name="Picture Placeholder 4" descr="act-up-philly.jpg"/>
          <p:cNvPicPr>
            <a:picLocks noChangeAspect="1"/>
          </p:cNvPicPr>
          <p:nvPr/>
        </p:nvPicPr>
        <p:blipFill>
          <a:blip r:embed="rId3" cstate="print">
            <a:extLst>
              <a:ext uri="{28A0092B-C50C-407E-A947-70E740481C1C}">
                <a14:useLocalDpi xmlns="" xmlns:a14="http://schemas.microsoft.com/office/drawing/2010/main" val="0"/>
              </a:ext>
            </a:extLst>
          </a:blip>
          <a:srcRect l="10837" r="10837"/>
          <a:stretch>
            <a:fillRect/>
          </a:stretch>
        </p:blipFill>
        <p:spPr bwMode="auto">
          <a:xfrm>
            <a:off x="4191000" y="2032000"/>
            <a:ext cx="4310063" cy="3671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0" y="2514600"/>
            <a:ext cx="4191000" cy="2523768"/>
          </a:xfrm>
          <a:prstGeom prst="rect">
            <a:avLst/>
          </a:prstGeom>
        </p:spPr>
        <p:txBody>
          <a:bodyPr wrap="square">
            <a:spAutoFit/>
          </a:bodyPr>
          <a:lstStyle/>
          <a:p>
            <a:pPr algn="ctr">
              <a:defRPr/>
            </a:pPr>
            <a:endParaRPr lang="en-US" altLang="en-US" dirty="0" smtClean="0">
              <a:ea typeface="Calibri" panose="020F0502020204030204" pitchFamily="34" charset="0"/>
              <a:cs typeface="Calibri" panose="020F0502020204030204" pitchFamily="34" charset="0"/>
            </a:endParaRPr>
          </a:p>
          <a:p>
            <a:pPr algn="ctr">
              <a:defRPr/>
            </a:pPr>
            <a:r>
              <a:rPr lang="en-US" altLang="en-US" sz="2800" dirty="0" smtClean="0">
                <a:ea typeface="Calibri" panose="020F0502020204030204" pitchFamily="34" charset="0"/>
                <a:cs typeface="Calibri" panose="020F0502020204030204" pitchFamily="34" charset="0"/>
              </a:rPr>
              <a:t>Every dollar invested in SSPs results in </a:t>
            </a:r>
          </a:p>
          <a:p>
            <a:pPr algn="ctr">
              <a:defRPr/>
            </a:pPr>
            <a:r>
              <a:rPr lang="en-US" altLang="en-US" sz="2800" b="1" dirty="0" smtClean="0">
                <a:solidFill>
                  <a:schemeClr val="tx2"/>
                </a:solidFill>
                <a:ea typeface="Calibri" panose="020F0502020204030204" pitchFamily="34" charset="0"/>
                <a:cs typeface="Calibri" panose="020F0502020204030204" pitchFamily="34" charset="0"/>
              </a:rPr>
              <a:t>$7 in savings</a:t>
            </a:r>
            <a:r>
              <a:rPr lang="en-US" altLang="en-US" sz="2800" dirty="0" smtClean="0">
                <a:solidFill>
                  <a:schemeClr val="tx2"/>
                </a:solidFill>
                <a:ea typeface="Calibri" panose="020F0502020204030204" pitchFamily="34" charset="0"/>
                <a:cs typeface="Calibri" panose="020F0502020204030204" pitchFamily="34" charset="0"/>
              </a:rPr>
              <a:t> </a:t>
            </a:r>
          </a:p>
          <a:p>
            <a:pPr algn="ctr">
              <a:defRPr/>
            </a:pPr>
            <a:r>
              <a:rPr lang="en-US" altLang="en-US" sz="2800" dirty="0" smtClean="0">
                <a:ea typeface="Calibri" panose="020F0502020204030204" pitchFamily="34" charset="0"/>
                <a:cs typeface="Calibri" panose="020F0502020204030204" pitchFamily="34" charset="0"/>
              </a:rPr>
              <a:t>just by preventing new HIV infections.</a:t>
            </a:r>
            <a:r>
              <a:rPr lang="en-US" altLang="en-US" sz="2800" baseline="30000" dirty="0" smtClean="0">
                <a:ea typeface="Calibri" panose="020F0502020204030204" pitchFamily="34" charset="0"/>
                <a:cs typeface="Calibri" panose="020F0502020204030204" pitchFamily="34" charset="0"/>
              </a:rPr>
              <a:t>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Addiction?</a:t>
            </a:r>
            <a:endParaRPr lang="en-US" dirty="0"/>
          </a:p>
        </p:txBody>
      </p:sp>
      <p:sp>
        <p:nvSpPr>
          <p:cNvPr id="3" name="TextBox 2"/>
          <p:cNvSpPr txBox="1"/>
          <p:nvPr/>
        </p:nvSpPr>
        <p:spPr>
          <a:xfrm>
            <a:off x="685800" y="2057400"/>
            <a:ext cx="7924800" cy="3539430"/>
          </a:xfrm>
          <a:prstGeom prst="rect">
            <a:avLst/>
          </a:prstGeom>
          <a:noFill/>
        </p:spPr>
        <p:txBody>
          <a:bodyPr wrap="square" rtlCol="0">
            <a:spAutoFit/>
          </a:bodyPr>
          <a:lstStyle/>
          <a:p>
            <a:r>
              <a:rPr lang="en-US" sz="2800" dirty="0" smtClean="0"/>
              <a:t>Addiction is defined as a chronic, relapsing brain disease that is characterized b y compulsive drug seeking and use, despite harmful consequences. It is considered a brain disease because drugs change the brain—they change its structure and how it works. These brain changes can be long-lasting, and lead to the harmful behaviors seen in people who abuse drugs.</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85800"/>
            <a:ext cx="7772400" cy="5216813"/>
          </a:xfrm>
          <a:prstGeom prst="rect">
            <a:avLst/>
          </a:prstGeom>
        </p:spPr>
        <p:txBody>
          <a:bodyPr wrap="square">
            <a:spAutoFit/>
          </a:bodyPr>
          <a:lstStyle/>
          <a:p>
            <a:pPr marL="548640" lvl="0" indent="-421640" algn="ctr">
              <a:spcBef>
                <a:spcPts val="560"/>
              </a:spcBef>
              <a:buClr>
                <a:srgbClr val="F9F9F9"/>
              </a:buClr>
              <a:buSzPct val="82727"/>
            </a:pPr>
            <a:r>
              <a:rPr lang="en-US" dirty="0" smtClean="0"/>
              <a:t>The Lummi Tribal Health Center is located in Bellingham, Washington on the Lummi Nation. </a:t>
            </a:r>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smtClean="0"/>
          </a:p>
          <a:p>
            <a:pPr marL="548640" lvl="0" indent="-421640" algn="ctr">
              <a:spcBef>
                <a:spcPts val="560"/>
              </a:spcBef>
              <a:buClr>
                <a:srgbClr val="F9F9F9"/>
              </a:buClr>
              <a:buSzPct val="82727"/>
            </a:pPr>
            <a:endParaRPr lang="en-US" dirty="0" smtClean="0"/>
          </a:p>
          <a:p>
            <a:pPr lvl="0" indent="-115570" algn="ctr">
              <a:spcBef>
                <a:spcPts val="560"/>
              </a:spcBef>
              <a:buClr>
                <a:srgbClr val="F9F9F9"/>
              </a:buClr>
              <a:buSzPct val="82727"/>
            </a:pPr>
            <a:r>
              <a:rPr lang="en-US" dirty="0" smtClean="0"/>
              <a:t>Established in 1978, LTHC serves close to 6,500 patients. The Lummi Nation operates an ambulatory direct care facility under a Self-Governance Compact with the IHS. The center offers general comprehensive medical and dental, mental health and substance abuse counseling, WIC, family planning, community health outreach (CHR) and health education. 60% of LTHC employees are community members. </a:t>
            </a:r>
            <a:endParaRPr lang="en-US" dirty="0"/>
          </a:p>
        </p:txBody>
      </p:sp>
      <p:pic>
        <p:nvPicPr>
          <p:cNvPr id="6" name="Shape 91" descr="map of Lummi in Washington"/>
          <p:cNvPicPr preferRelativeResize="0"/>
          <p:nvPr/>
        </p:nvPicPr>
        <p:blipFill>
          <a:blip r:embed="rId3" cstate="print">
            <a:alphaModFix/>
          </a:blip>
          <a:stretch>
            <a:fillRect/>
          </a:stretch>
        </p:blipFill>
        <p:spPr>
          <a:xfrm>
            <a:off x="2819400" y="1676400"/>
            <a:ext cx="3461175" cy="2265300"/>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Resources</a:t>
            </a:r>
            <a:endParaRPr lang="en-US" dirty="0">
              <a:solidFill>
                <a:schemeClr val="accent1"/>
              </a:solidFill>
            </a:endParaRPr>
          </a:p>
        </p:txBody>
      </p:sp>
      <p:sp>
        <p:nvSpPr>
          <p:cNvPr id="3" name="Text Placeholder 2"/>
          <p:cNvSpPr>
            <a:spLocks noGrp="1"/>
          </p:cNvSpPr>
          <p:nvPr>
            <p:ph type="body" idx="1"/>
          </p:nvPr>
        </p:nvSpPr>
        <p:spPr>
          <a:xfrm>
            <a:off x="609600" y="2971800"/>
            <a:ext cx="8022336" cy="3124200"/>
          </a:xfrm>
        </p:spPr>
        <p:txBody>
          <a:bodyPr>
            <a:normAutofit fontScale="92500" lnSpcReduction="20000"/>
          </a:bodyPr>
          <a:lstStyle/>
          <a:p>
            <a:r>
              <a:rPr lang="en-US" b="1" dirty="0" smtClean="0">
                <a:solidFill>
                  <a:schemeClr val="tx1"/>
                </a:solidFill>
                <a:hlinkClick r:id="rId3"/>
              </a:rPr>
              <a:t>www.Harmreduction.org</a:t>
            </a:r>
            <a:endParaRPr lang="en-US" b="1" dirty="0" smtClean="0">
              <a:solidFill>
                <a:schemeClr val="tx1"/>
              </a:solidFill>
            </a:endParaRPr>
          </a:p>
          <a:p>
            <a:endParaRPr lang="en-US" b="1" dirty="0" smtClean="0">
              <a:solidFill>
                <a:schemeClr val="tx1"/>
              </a:solidFill>
            </a:endParaRPr>
          </a:p>
          <a:p>
            <a:r>
              <a:rPr lang="en-US" b="1" dirty="0" smtClean="0">
                <a:solidFill>
                  <a:schemeClr val="tx1"/>
                </a:solidFill>
                <a:hlinkClick r:id="rId4"/>
              </a:rPr>
              <a:t>http://stopoverdose.org/</a:t>
            </a:r>
            <a:endParaRPr lang="en-US" b="1" dirty="0" smtClean="0">
              <a:solidFill>
                <a:schemeClr val="tx1"/>
              </a:solidFill>
            </a:endParaRPr>
          </a:p>
          <a:p>
            <a:endParaRPr lang="en-US" b="1" dirty="0" smtClean="0">
              <a:solidFill>
                <a:schemeClr val="tx1"/>
              </a:solidFill>
            </a:endParaRPr>
          </a:p>
          <a:p>
            <a:r>
              <a:rPr lang="en-US" b="1" dirty="0" smtClean="0">
                <a:solidFill>
                  <a:schemeClr val="tx1"/>
                </a:solidFill>
                <a:hlinkClick r:id="rId5"/>
              </a:rPr>
              <a:t>https://nasen.org/</a:t>
            </a:r>
            <a:endParaRPr lang="en-US" b="1" dirty="0" smtClean="0">
              <a:solidFill>
                <a:schemeClr val="tx1"/>
              </a:solidFill>
            </a:endParaRPr>
          </a:p>
          <a:p>
            <a:endParaRPr lang="en-US" b="1" dirty="0" smtClean="0"/>
          </a:p>
          <a:p>
            <a:r>
              <a:rPr lang="en-US" b="1" dirty="0" smtClean="0"/>
              <a:t>Local County Health Departments</a:t>
            </a:r>
          </a:p>
          <a:p>
            <a:endParaRPr lang="en-US" b="1" dirty="0" smtClean="0"/>
          </a:p>
          <a:p>
            <a:r>
              <a:rPr lang="en-US" b="1" dirty="0" smtClean="0"/>
              <a:t>Good Days Foundation : </a:t>
            </a:r>
            <a:r>
              <a:rPr lang="en-US" b="1" dirty="0" smtClean="0">
                <a:hlinkClick r:id="rId6"/>
              </a:rPr>
              <a:t>https://www.mygooddays.org/for-patients/patient-assistance/</a:t>
            </a:r>
            <a:endParaRPr lang="en-US" b="1" dirty="0" smtClean="0"/>
          </a:p>
          <a:p>
            <a:endParaRPr lang="en-US" b="1" dirty="0" smtClean="0"/>
          </a:p>
          <a:p>
            <a:r>
              <a:rPr lang="en-US" b="1" dirty="0" smtClean="0"/>
              <a:t>Mary Beth Levin “Why Should Anyone Care” Harm Reduction</a:t>
            </a:r>
          </a:p>
          <a:p>
            <a:endParaRPr lang="en-US" b="1"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6" name="Rectangle 5"/>
          <p:cNvSpPr/>
          <p:nvPr/>
        </p:nvSpPr>
        <p:spPr>
          <a:xfrm>
            <a:off x="1295400" y="2895600"/>
            <a:ext cx="6553200" cy="2062103"/>
          </a:xfrm>
          <a:prstGeom prst="rect">
            <a:avLst/>
          </a:prstGeom>
        </p:spPr>
        <p:txBody>
          <a:bodyPr wrap="square">
            <a:spAutoFit/>
          </a:bodyPr>
          <a:lstStyle/>
          <a:p>
            <a:r>
              <a:rPr lang="en-US" sz="3200" dirty="0" smtClean="0"/>
              <a:t>In 2012 40% of new HCV cases in Whatcom county were Native American while accounting for only 3.2% of The county’s total population. </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raph showing incidence of HCV"/>
          <p:cNvPicPr>
            <a:picLocks noChangeAspect="1" noChangeArrowheads="1"/>
          </p:cNvPicPr>
          <p:nvPr/>
        </p:nvPicPr>
        <p:blipFill>
          <a:blip r:embed="rId3" cstate="print"/>
          <a:srcRect/>
          <a:stretch>
            <a:fillRect/>
          </a:stretch>
        </p:blipFill>
        <p:spPr bwMode="auto">
          <a:xfrm>
            <a:off x="0" y="990600"/>
            <a:ext cx="9144001" cy="5867400"/>
          </a:xfrm>
          <a:prstGeom prst="rect">
            <a:avLst/>
          </a:prstGeom>
          <a:noFill/>
          <a:ln w="9525">
            <a:noFill/>
            <a:miter lim="800000"/>
            <a:headEnd/>
            <a:tailEnd/>
          </a:ln>
          <a:effectLst/>
        </p:spPr>
      </p:pic>
      <p:sp>
        <p:nvSpPr>
          <p:cNvPr id="8" name="TextBox 7"/>
          <p:cNvSpPr txBox="1"/>
          <p:nvPr/>
        </p:nvSpPr>
        <p:spPr>
          <a:xfrm>
            <a:off x="3276600" y="228600"/>
            <a:ext cx="3429000" cy="523220"/>
          </a:xfrm>
          <a:prstGeom prst="rect">
            <a:avLst/>
          </a:prstGeom>
          <a:noFill/>
        </p:spPr>
        <p:txBody>
          <a:bodyPr wrap="square" rtlCol="0">
            <a:spAutoFit/>
          </a:bodyPr>
          <a:lstStyle/>
          <a:p>
            <a:r>
              <a:rPr lang="en-US" sz="2800" b="1" dirty="0" smtClean="0">
                <a:solidFill>
                  <a:schemeClr val="accent1"/>
                </a:solidFill>
              </a:rPr>
              <a:t>HCV at LTHC</a:t>
            </a:r>
            <a:endParaRPr lang="en-US" sz="2800" b="1"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57200"/>
            <a:ext cx="6934200" cy="4524315"/>
          </a:xfrm>
          <a:prstGeom prst="rect">
            <a:avLst/>
          </a:prstGeom>
        </p:spPr>
        <p:txBody>
          <a:bodyPr wrap="square">
            <a:spAutoFit/>
          </a:bodyPr>
          <a:lstStyle/>
          <a:p>
            <a:endParaRPr lang="en-US" b="1" dirty="0" smtClean="0"/>
          </a:p>
          <a:p>
            <a:endParaRPr lang="en-US" b="1" dirty="0" smtClean="0"/>
          </a:p>
          <a:p>
            <a:endParaRPr lang="en-US" b="1" dirty="0" smtClean="0"/>
          </a:p>
          <a:p>
            <a:endParaRPr lang="en-US" b="1" dirty="0" smtClean="0"/>
          </a:p>
          <a:p>
            <a:endParaRPr lang="en-US" b="1" dirty="0" smtClean="0"/>
          </a:p>
          <a:p>
            <a:r>
              <a:rPr lang="en-US" b="1" dirty="0" smtClean="0"/>
              <a:t>Lummi Tribal Health Center (LTHC) offers a Primary Integrated Care Syringe Service Program that allows patients to access harm reduction materials while maintaining anonymity. </a:t>
            </a:r>
          </a:p>
          <a:p>
            <a:endParaRPr lang="en-US" b="1" dirty="0" smtClean="0"/>
          </a:p>
          <a:p>
            <a:endParaRPr lang="en-US" b="1" dirty="0" smtClean="0"/>
          </a:p>
          <a:p>
            <a:r>
              <a:rPr lang="en-US" b="1" dirty="0" smtClean="0"/>
              <a:t>LTHC offers screening and treatment for Hepatitis C through Primary Care Providers participating in ECHO sessions. </a:t>
            </a:r>
          </a:p>
          <a:p>
            <a:endParaRPr lang="en-US" dirty="0"/>
          </a:p>
          <a:p>
            <a:endParaRPr lang="en-US" dirty="0" smtClean="0"/>
          </a:p>
          <a:p>
            <a:endParaRPr lang="en-US" dirty="0"/>
          </a:p>
          <a:p>
            <a:endParaRPr lang="en-US" dirty="0"/>
          </a:p>
        </p:txBody>
      </p:sp>
      <p:pic>
        <p:nvPicPr>
          <p:cNvPr id="4" name="Picture 3" descr="harm reduction 2.jpg"/>
          <p:cNvPicPr>
            <a:picLocks noChangeAspect="1"/>
          </p:cNvPicPr>
          <p:nvPr/>
        </p:nvPicPr>
        <p:blipFill>
          <a:blip r:embed="rId3" cstate="print"/>
          <a:stretch>
            <a:fillRect/>
          </a:stretch>
        </p:blipFill>
        <p:spPr>
          <a:xfrm>
            <a:off x="1066800" y="3886200"/>
            <a:ext cx="6934200" cy="26476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1066800" y="609600"/>
            <a:ext cx="7239000" cy="923330"/>
          </a:xfrm>
          <a:prstGeom prst="rect">
            <a:avLst/>
          </a:prstGeom>
        </p:spPr>
        <p:txBody>
          <a:bodyPr wrap="square">
            <a:spAutoFit/>
          </a:bodyPr>
          <a:lstStyle/>
          <a:p>
            <a:r>
              <a:rPr lang="en-US" b="1" dirty="0" smtClean="0"/>
              <a:t>Offering HCV treatment to all patients, including those actively or intermittently injecting, requires an optimization of  a syringe program to minimize any future exposures.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15"/>
          <p:cNvSpPr txBox="1">
            <a:spLocks/>
          </p:cNvSpPr>
          <p:nvPr/>
        </p:nvSpPr>
        <p:spPr>
          <a:xfrm>
            <a:off x="609600" y="533400"/>
            <a:ext cx="8229600" cy="804887"/>
          </a:xfrm>
          <a:prstGeom prst="rect">
            <a:avLst/>
          </a:prstGeom>
          <a:noFill/>
          <a:ln>
            <a:noFill/>
          </a:ln>
        </p:spPr>
        <p:txBody>
          <a:bodyPr vert="horz" lIns="91425" tIns="45700" rIns="91425" bIns="45700" rtlCol="0" anchor="ctr" anchorCtr="0">
            <a:no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ts val="0"/>
              </a:spcBef>
              <a:spcAft>
                <a:spcPts val="0"/>
              </a:spcAft>
              <a:buClr>
                <a:srgbClr val="EAD594"/>
              </a:buClr>
              <a:buSzPct val="25000"/>
              <a:buFont typeface="Allerta"/>
              <a:buNone/>
              <a:tabLst/>
              <a:defRPr/>
            </a:pPr>
            <a:r>
              <a:rPr kumimoji="0" lang="en-US" sz="4400" b="1" i="0" u="none" strike="noStrike" kern="1200" cap="none" spc="0" normalizeH="0" baseline="0" noProof="0" smtClean="0">
                <a:ln>
                  <a:noFill/>
                </a:ln>
                <a:solidFill>
                  <a:schemeClr val="accent1">
                    <a:satMod val="150000"/>
                  </a:schemeClr>
                </a:solidFill>
                <a:effectLst/>
                <a:uLnTx/>
                <a:uFillTx/>
                <a:latin typeface="+mj-lt"/>
                <a:ea typeface="+mj-ea"/>
                <a:cs typeface="+mj-cs"/>
              </a:rPr>
              <a:t>     Supplies:</a:t>
            </a:r>
            <a:endParaRPr kumimoji="0" lang="en-US" sz="4400" b="1" i="0" u="none" strike="noStrike" kern="1200" cap="none" spc="0" normalizeH="0" baseline="0" noProof="0" dirty="0">
              <a:ln>
                <a:noFill/>
              </a:ln>
              <a:solidFill>
                <a:schemeClr val="accent1">
                  <a:satMod val="150000"/>
                </a:schemeClr>
              </a:solidFill>
              <a:effectLst/>
              <a:uLnTx/>
              <a:uFillTx/>
              <a:latin typeface="+mj-lt"/>
              <a:ea typeface="+mj-ea"/>
              <a:cs typeface="+mj-cs"/>
            </a:endParaRPr>
          </a:p>
        </p:txBody>
      </p:sp>
      <p:sp>
        <p:nvSpPr>
          <p:cNvPr id="4" name="Shape 116"/>
          <p:cNvSpPr txBox="1">
            <a:spLocks/>
          </p:cNvSpPr>
          <p:nvPr/>
        </p:nvSpPr>
        <p:spPr>
          <a:xfrm>
            <a:off x="381000" y="1600200"/>
            <a:ext cx="8229600" cy="4709100"/>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-Sterile syringes </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-Alcohol prep pads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-Cookers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-Cotton filters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-Sterile water</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-Bandages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-Condoms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-Tourniquet</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n-US" sz="2400" b="1" dirty="0" smtClean="0"/>
              <a:t>-Narcan</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Shape 117" descr="injection supplies"/>
          <p:cNvPicPr preferRelativeResize="0"/>
          <p:nvPr/>
        </p:nvPicPr>
        <p:blipFill>
          <a:blip r:embed="rId3" cstate="print">
            <a:alphaModFix/>
          </a:blip>
          <a:stretch>
            <a:fillRect/>
          </a:stretch>
        </p:blipFill>
        <p:spPr>
          <a:xfrm>
            <a:off x="2971800" y="1524000"/>
            <a:ext cx="6172200" cy="5334000"/>
          </a:xfrm>
          <a:prstGeom prst="rect">
            <a:avLst/>
          </a:prstGeom>
          <a:noFill/>
          <a:ln>
            <a:noFill/>
          </a:ln>
        </p:spPr>
      </p:pic>
      <p:sp>
        <p:nvSpPr>
          <p:cNvPr id="6" name="Rectangle 5"/>
          <p:cNvSpPr/>
          <p:nvPr/>
        </p:nvSpPr>
        <p:spPr>
          <a:xfrm>
            <a:off x="381000" y="6211669"/>
            <a:ext cx="3276600" cy="646331"/>
          </a:xfrm>
          <a:prstGeom prst="rect">
            <a:avLst/>
          </a:prstGeom>
        </p:spPr>
        <p:txBody>
          <a:bodyPr wrap="square">
            <a:spAutoFit/>
          </a:bodyPr>
          <a:lstStyle/>
          <a:p>
            <a:r>
              <a:rPr lang="en-US" dirty="0" smtClean="0">
                <a:hlinkClick r:id="rId4"/>
              </a:rPr>
              <a:t>https://nasen.org/</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328527271_5e2fd3f25e2432.jpg"/>
          <p:cNvPicPr>
            <a:picLocks noChangeAspect="1"/>
          </p:cNvPicPr>
          <p:nvPr/>
        </p:nvPicPr>
        <p:blipFill>
          <a:blip r:embed="rId3" cstate="print"/>
          <a:stretch>
            <a:fillRect/>
          </a:stretch>
        </p:blipFill>
        <p:spPr>
          <a:xfrm>
            <a:off x="0" y="381000"/>
            <a:ext cx="9160078" cy="599069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304800" y="762000"/>
            <a:ext cx="7848600" cy="707886"/>
          </a:xfrm>
          <a:prstGeom prst="rect">
            <a:avLst/>
          </a:prstGeom>
          <a:noFill/>
        </p:spPr>
        <p:txBody>
          <a:bodyPr wrap="square" rtlCol="0">
            <a:spAutoFit/>
          </a:bodyPr>
          <a:lstStyle/>
          <a:p>
            <a:r>
              <a:rPr lang="en-US" sz="4000" dirty="0" smtClean="0"/>
              <a:t>Easy and </a:t>
            </a:r>
            <a:r>
              <a:rPr lang="en-US" sz="4000" u="sng" dirty="0" smtClean="0"/>
              <a:t>safe</a:t>
            </a:r>
            <a:r>
              <a:rPr lang="en-US" sz="4000" dirty="0" smtClean="0"/>
              <a:t> access to Narcan </a:t>
            </a:r>
            <a:endParaRPr lang="en-US" sz="4000" dirty="0"/>
          </a:p>
        </p:txBody>
      </p:sp>
      <p:pic>
        <p:nvPicPr>
          <p:cNvPr id="3" name="Picture 2" descr="narcan spray.jpg"/>
          <p:cNvPicPr>
            <a:picLocks noChangeAspect="1"/>
          </p:cNvPicPr>
          <p:nvPr/>
        </p:nvPicPr>
        <p:blipFill>
          <a:blip r:embed="rId3" cstate="print"/>
          <a:stretch>
            <a:fillRect/>
          </a:stretch>
        </p:blipFill>
        <p:spPr>
          <a:xfrm>
            <a:off x="4064000" y="3048000"/>
            <a:ext cx="5080000" cy="3810000"/>
          </a:xfrm>
          <a:prstGeom prst="rect">
            <a:avLst/>
          </a:prstGeom>
        </p:spPr>
      </p:pic>
      <p:pic>
        <p:nvPicPr>
          <p:cNvPr id="4" name="Picture 3" descr="narcan injection.jpg"/>
          <p:cNvPicPr>
            <a:picLocks noChangeAspect="1"/>
          </p:cNvPicPr>
          <p:nvPr/>
        </p:nvPicPr>
        <p:blipFill>
          <a:blip r:embed="rId4" cstate="print"/>
          <a:stretch>
            <a:fillRect/>
          </a:stretch>
        </p:blipFill>
        <p:spPr>
          <a:xfrm>
            <a:off x="-1" y="2362200"/>
            <a:ext cx="4063999" cy="2286000"/>
          </a:xfrm>
          <a:prstGeom prst="rect">
            <a:avLst/>
          </a:prstGeom>
        </p:spPr>
      </p:pic>
      <p:pic>
        <p:nvPicPr>
          <p:cNvPr id="5" name="Picture 4" descr="narcan assemble spray.jpg"/>
          <p:cNvPicPr>
            <a:picLocks noChangeAspect="1"/>
          </p:cNvPicPr>
          <p:nvPr/>
        </p:nvPicPr>
        <p:blipFill>
          <a:blip r:embed="rId5" cstate="print"/>
          <a:stretch>
            <a:fillRect/>
          </a:stretch>
        </p:blipFill>
        <p:spPr>
          <a:xfrm>
            <a:off x="0" y="4572000"/>
            <a:ext cx="4064000" cy="2286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Principles of Harm Reduction</a:t>
            </a:r>
            <a:endParaRPr lang="en-US" sz="2400" dirty="0"/>
          </a:p>
        </p:txBody>
      </p:sp>
      <p:sp>
        <p:nvSpPr>
          <p:cNvPr id="4" name="Text Placeholder 3"/>
          <p:cNvSpPr>
            <a:spLocks noGrp="1"/>
          </p:cNvSpPr>
          <p:nvPr>
            <p:ph type="body" sz="half" idx="2"/>
          </p:nvPr>
        </p:nvSpPr>
        <p:spPr>
          <a:xfrm>
            <a:off x="3200400" y="1828800"/>
            <a:ext cx="5943600" cy="4724400"/>
          </a:xfrm>
        </p:spPr>
        <p:txBody>
          <a:bodyPr>
            <a:normAutofit/>
          </a:bodyPr>
          <a:lstStyle/>
          <a:p>
            <a:r>
              <a:rPr lang="en-US" sz="2400" dirty="0" smtClean="0"/>
              <a:t>Harm reduction incorporates a spectrum of strategies from safer use, to managed use to abstinence to meet people who inject “where they’re at,” addressing conditions of use along with the use itself. Because harm reduction demands that interventions and policies designed to serve users reflect specific individual and community needs, there is no universal definition of or formula for implementing harm reduction.</a:t>
            </a:r>
            <a:endParaRPr lang="en-US" sz="2400" dirty="0"/>
          </a:p>
        </p:txBody>
      </p:sp>
      <p:sp>
        <p:nvSpPr>
          <p:cNvPr id="12" name="Rectangle 11"/>
          <p:cNvSpPr/>
          <p:nvPr/>
        </p:nvSpPr>
        <p:spPr>
          <a:xfrm>
            <a:off x="2895600" y="6172200"/>
            <a:ext cx="7315200" cy="646331"/>
          </a:xfrm>
          <a:prstGeom prst="rect">
            <a:avLst/>
          </a:prstGeom>
        </p:spPr>
        <p:txBody>
          <a:bodyPr wrap="square">
            <a:spAutoFit/>
          </a:bodyPr>
          <a:lstStyle/>
          <a:p>
            <a:r>
              <a:rPr lang="en-US" dirty="0" smtClean="0">
                <a:hlinkClick r:id="rId3"/>
              </a:rPr>
              <a:t>http://harmreduction.org/about-us/principles-of-harm-reduction/</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901</TotalTime>
  <Words>1710</Words>
  <Application>Microsoft Office PowerPoint</Application>
  <PresentationFormat>On-screen Show (4:3)</PresentationFormat>
  <Paragraphs>185</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SYRINGE SERVICES AND HCV TREATMENT PROGRAMS AT A TRIBAL HEALTH CENTER</vt:lpstr>
      <vt:lpstr>Slide 2</vt:lpstr>
      <vt:lpstr>Overview</vt:lpstr>
      <vt:lpstr>Slide 4</vt:lpstr>
      <vt:lpstr>Slide 5</vt:lpstr>
      <vt:lpstr>Slide 6</vt:lpstr>
      <vt:lpstr>Slide 7</vt:lpstr>
      <vt:lpstr>Slide 8</vt:lpstr>
      <vt:lpstr>Principles of Harm Reduction</vt:lpstr>
      <vt:lpstr>Slide 10</vt:lpstr>
      <vt:lpstr>Slide 11</vt:lpstr>
      <vt:lpstr>So, Where Are They At?...</vt:lpstr>
      <vt:lpstr>Cascade of Care</vt:lpstr>
      <vt:lpstr>Slide 14</vt:lpstr>
      <vt:lpstr>Slide 15</vt:lpstr>
      <vt:lpstr>Slide 16</vt:lpstr>
      <vt:lpstr>Slide 17</vt:lpstr>
      <vt:lpstr>Harm Reduction is Cost Effective</vt:lpstr>
      <vt:lpstr>What is Addiction?</vt:lpstr>
      <vt:lpstr>Resources</vt:lpstr>
    </vt:vector>
  </TitlesOfParts>
  <Company>LIBC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JessicaR</dc:creator>
  <cp:lastModifiedBy>JessicaR</cp:lastModifiedBy>
  <cp:revision>115</cp:revision>
  <dcterms:created xsi:type="dcterms:W3CDTF">2017-08-22T16:13:46Z</dcterms:created>
  <dcterms:modified xsi:type="dcterms:W3CDTF">2018-05-15T16:25:16Z</dcterms:modified>
</cp:coreProperties>
</file>