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7.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5" r:id="rId2"/>
    <p:sldMasterId id="2147483688" r:id="rId3"/>
  </p:sldMasterIdLst>
  <p:notesMasterIdLst>
    <p:notesMasterId r:id="rId45"/>
  </p:notesMasterIdLst>
  <p:sldIdLst>
    <p:sldId id="303"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294" r:id="rId28"/>
    <p:sldId id="260" r:id="rId29"/>
    <p:sldId id="297" r:id="rId30"/>
    <p:sldId id="288" r:id="rId31"/>
    <p:sldId id="289" r:id="rId32"/>
    <p:sldId id="290" r:id="rId33"/>
    <p:sldId id="302" r:id="rId34"/>
    <p:sldId id="295" r:id="rId35"/>
    <p:sldId id="280" r:id="rId36"/>
    <p:sldId id="279" r:id="rId37"/>
    <p:sldId id="296" r:id="rId38"/>
    <p:sldId id="281" r:id="rId39"/>
    <p:sldId id="286" r:id="rId40"/>
    <p:sldId id="285" r:id="rId41"/>
    <p:sldId id="292" r:id="rId42"/>
    <p:sldId id="298"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a4" initials="iga4" lastIdx="7" clrIdx="0">
    <p:extLst>
      <p:ext uri="{19B8F6BF-5375-455C-9EA6-DF929625EA0E}">
        <p15:presenceInfo xmlns:p15="http://schemas.microsoft.com/office/powerpoint/2012/main" userId="iga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FF00"/>
    <a:srgbClr val="010713"/>
    <a:srgbClr val="00CCFF"/>
    <a:srgbClr val="11A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1170" autoAdjust="0"/>
  </p:normalViewPr>
  <p:slideViewPr>
    <p:cSldViewPr snapToGrid="0">
      <p:cViewPr varScale="1">
        <p:scale>
          <a:sx n="77" d="100"/>
          <a:sy n="77" d="100"/>
        </p:scale>
        <p:origin x="168" y="78"/>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2400" y="-9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Number of PWID NTT/1000 PWID/year  to reduce HCV prevalence by 25 % in 15 years</c:v>
                </c:pt>
              </c:strCache>
            </c:strRef>
          </c:tx>
          <c:invertIfNegative val="0"/>
          <c:dLbls>
            <c:spPr>
              <a:noFill/>
              <a:ln>
                <a:noFill/>
              </a:ln>
              <a:effectLst/>
            </c:spPr>
            <c:txPr>
              <a:bodyPr/>
              <a:lstStyle/>
              <a:p>
                <a:pPr>
                  <a:defRPr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Edinburgh</c:v>
                </c:pt>
                <c:pt idx="1">
                  <c:v>Melbourne</c:v>
                </c:pt>
                <c:pt idx="2">
                  <c:v>Vancouver</c:v>
                </c:pt>
              </c:strCache>
            </c:strRef>
          </c:cat>
          <c:val>
            <c:numRef>
              <c:f>Sheet1!$B$2:$B$4</c:f>
              <c:numCache>
                <c:formatCode>General</c:formatCode>
                <c:ptCount val="3"/>
                <c:pt idx="0">
                  <c:v>8</c:v>
                </c:pt>
                <c:pt idx="1">
                  <c:v>15</c:v>
                </c:pt>
                <c:pt idx="2">
                  <c:v>22</c:v>
                </c:pt>
              </c:numCache>
            </c:numRef>
          </c:val>
        </c:ser>
        <c:ser>
          <c:idx val="1"/>
          <c:order val="1"/>
          <c:tx>
            <c:strRef>
              <c:f>Sheet1!$C$1</c:f>
              <c:strCache>
                <c:ptCount val="1"/>
                <c:pt idx="0">
                  <c:v>Number of PWID NTT/1000 PWID/year to reduce HCV prevalence by 50% in 15 years</c:v>
                </c:pt>
              </c:strCache>
            </c:strRef>
          </c:tx>
          <c:invertIfNegative val="0"/>
          <c:dLbls>
            <c:spPr>
              <a:noFill/>
              <a:ln>
                <a:noFill/>
              </a:ln>
              <a:effectLst/>
            </c:spPr>
            <c:txPr>
              <a:bodyPr/>
              <a:lstStyle/>
              <a:p>
                <a:pPr>
                  <a:defRPr sz="14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Edinburgh</c:v>
                </c:pt>
                <c:pt idx="1">
                  <c:v>Melbourne</c:v>
                </c:pt>
                <c:pt idx="2">
                  <c:v>Vancouver</c:v>
                </c:pt>
              </c:strCache>
            </c:strRef>
          </c:cat>
          <c:val>
            <c:numRef>
              <c:f>Sheet1!$C$2:$C$4</c:f>
              <c:numCache>
                <c:formatCode>General</c:formatCode>
                <c:ptCount val="3"/>
                <c:pt idx="0">
                  <c:v>15</c:v>
                </c:pt>
                <c:pt idx="1">
                  <c:v>40</c:v>
                </c:pt>
                <c:pt idx="2">
                  <c:v>54</c:v>
                </c:pt>
              </c:numCache>
            </c:numRef>
          </c:val>
        </c:ser>
        <c:ser>
          <c:idx val="2"/>
          <c:order val="2"/>
          <c:tx>
            <c:strRef>
              <c:f>Sheet1!$D$1</c:f>
              <c:strCache>
                <c:ptCount val="1"/>
                <c:pt idx="0">
                  <c:v>Number of PWID NTT/1000 PWID/year to reduce HCV Prevalence by 75 % in 15 years</c:v>
                </c:pt>
              </c:strCache>
            </c:strRef>
          </c:tx>
          <c:invertIfNegative val="0"/>
          <c:dLbls>
            <c:spPr>
              <a:noFill/>
              <a:ln>
                <a:noFill/>
              </a:ln>
              <a:effectLst/>
            </c:spPr>
            <c:txPr>
              <a:bodyPr/>
              <a:lstStyle/>
              <a:p>
                <a:pPr>
                  <a:defRPr sz="14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Edinburgh</c:v>
                </c:pt>
                <c:pt idx="1">
                  <c:v>Melbourne</c:v>
                </c:pt>
                <c:pt idx="2">
                  <c:v>Vancouver</c:v>
                </c:pt>
              </c:strCache>
            </c:strRef>
          </c:cat>
          <c:val>
            <c:numRef>
              <c:f>Sheet1!$D$2:$D$4</c:f>
              <c:numCache>
                <c:formatCode>General</c:formatCode>
                <c:ptCount val="3"/>
                <c:pt idx="0">
                  <c:v>22</c:v>
                </c:pt>
                <c:pt idx="1">
                  <c:v>76</c:v>
                </c:pt>
                <c:pt idx="2">
                  <c:v>98</c:v>
                </c:pt>
              </c:numCache>
            </c:numRef>
          </c:val>
        </c:ser>
        <c:dLbls>
          <c:showLegendKey val="0"/>
          <c:showVal val="0"/>
          <c:showCatName val="0"/>
          <c:showSerName val="0"/>
          <c:showPercent val="0"/>
          <c:showBubbleSize val="0"/>
        </c:dLbls>
        <c:gapWidth val="150"/>
        <c:axId val="205140376"/>
        <c:axId val="205140768"/>
      </c:barChart>
      <c:catAx>
        <c:axId val="205140376"/>
        <c:scaling>
          <c:orientation val="minMax"/>
        </c:scaling>
        <c:delete val="0"/>
        <c:axPos val="l"/>
        <c:numFmt formatCode="General" sourceLinked="0"/>
        <c:majorTickMark val="out"/>
        <c:minorTickMark val="none"/>
        <c:tickLblPos val="nextTo"/>
        <c:crossAx val="205140768"/>
        <c:crosses val="autoZero"/>
        <c:auto val="1"/>
        <c:lblAlgn val="ctr"/>
        <c:lblOffset val="100"/>
        <c:noMultiLvlLbl val="0"/>
      </c:catAx>
      <c:valAx>
        <c:axId val="205140768"/>
        <c:scaling>
          <c:orientation val="minMax"/>
        </c:scaling>
        <c:delete val="0"/>
        <c:axPos val="b"/>
        <c:majorGridlines/>
        <c:numFmt formatCode="General" sourceLinked="1"/>
        <c:majorTickMark val="out"/>
        <c:minorTickMark val="none"/>
        <c:tickLblPos val="nextTo"/>
        <c:crossAx val="205140376"/>
        <c:crosses val="autoZero"/>
        <c:crossBetween val="between"/>
      </c:valAx>
    </c:plotArea>
    <c:legend>
      <c:legendPos val="b"/>
      <c:layout/>
      <c:overlay val="0"/>
      <c:txPr>
        <a:bodyPr/>
        <a:lstStyle/>
        <a:p>
          <a:pPr>
            <a:defRPr sz="1200" baseline="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10096770512381605"/>
          <c:y val="0.21303237256641941"/>
          <c:w val="0.88614984721112755"/>
          <c:h val="0.56563068407454076"/>
        </c:manualLayout>
      </c:layout>
      <c:barChart>
        <c:barDir val="col"/>
        <c:grouping val="stacked"/>
        <c:varyColors val="0"/>
        <c:ser>
          <c:idx val="0"/>
          <c:order val="0"/>
          <c:tx>
            <c:strRef>
              <c:f>Sheet1!$B$1</c:f>
              <c:strCache>
                <c:ptCount val="1"/>
                <c:pt idx="0">
                  <c:v>Number of Patients</c:v>
                </c:pt>
              </c:strCache>
            </c:strRef>
          </c:tx>
          <c:spPr>
            <a:solidFill>
              <a:srgbClr val="CF242A"/>
            </a:solidFill>
          </c:spPr>
          <c:invertIfNegative val="0"/>
          <c:dLbls>
            <c:dLbl>
              <c:idx val="0"/>
              <c:layout/>
              <c:tx>
                <c:rich>
                  <a:bodyPr/>
                  <a:lstStyle/>
                  <a:p>
                    <a:r>
                      <a:rPr lang="en-US" b="1" dirty="0" smtClean="0">
                        <a:solidFill>
                          <a:schemeClr val="tx2"/>
                        </a:solidFill>
                      </a:rPr>
                      <a:t>1892</a:t>
                    </a:r>
                    <a:endParaRPr lang="en-US" b="1" dirty="0">
                      <a:solidFill>
                        <a:schemeClr val="tx2"/>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b="1" dirty="0" smtClean="0">
                        <a:solidFill>
                          <a:schemeClr val="tx2"/>
                        </a:solidFill>
                      </a:rPr>
                      <a:t>388</a:t>
                    </a:r>
                    <a:endParaRPr lang="en-US" b="1" dirty="0">
                      <a:solidFill>
                        <a:schemeClr val="tx2"/>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b="1" dirty="0" smtClean="0">
                        <a:solidFill>
                          <a:schemeClr val="tx2"/>
                        </a:solidFill>
                      </a:rPr>
                      <a:t>301</a:t>
                    </a:r>
                    <a:endParaRPr lang="en-US" b="1" dirty="0">
                      <a:solidFill>
                        <a:schemeClr val="tx2"/>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a:solidFill>
                      <a:srgbClr val="009999"/>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HCV RNA Positive Estimate</c:v>
                </c:pt>
                <c:pt idx="1">
                  <c:v>HCV RNA Positive</c:v>
                </c:pt>
                <c:pt idx="2">
                  <c:v>HCV evaluation</c:v>
                </c:pt>
                <c:pt idx="3">
                  <c:v>HCV antiviral treatment</c:v>
                </c:pt>
              </c:strCache>
            </c:strRef>
          </c:cat>
          <c:val>
            <c:numRef>
              <c:f>Sheet1!$B$2:$B$5</c:f>
              <c:numCache>
                <c:formatCode>General</c:formatCode>
                <c:ptCount val="4"/>
                <c:pt idx="0">
                  <c:v>1982</c:v>
                </c:pt>
                <c:pt idx="1">
                  <c:v>388</c:v>
                </c:pt>
                <c:pt idx="2">
                  <c:v>301</c:v>
                </c:pt>
                <c:pt idx="3">
                  <c:v>201</c:v>
                </c:pt>
              </c:numCache>
            </c:numRef>
          </c:val>
        </c:ser>
        <c:dLbls>
          <c:showLegendKey val="0"/>
          <c:showVal val="0"/>
          <c:showCatName val="0"/>
          <c:showSerName val="0"/>
          <c:showPercent val="0"/>
          <c:showBubbleSize val="0"/>
        </c:dLbls>
        <c:gapWidth val="150"/>
        <c:overlap val="100"/>
        <c:axId val="207712208"/>
        <c:axId val="207712600"/>
      </c:barChart>
      <c:catAx>
        <c:axId val="207712208"/>
        <c:scaling>
          <c:orientation val="minMax"/>
        </c:scaling>
        <c:delete val="0"/>
        <c:axPos val="b"/>
        <c:numFmt formatCode="General" sourceLinked="0"/>
        <c:majorTickMark val="in"/>
        <c:minorTickMark val="none"/>
        <c:tickLblPos val="nextTo"/>
        <c:txPr>
          <a:bodyPr/>
          <a:lstStyle/>
          <a:p>
            <a:pPr>
              <a:defRPr baseline="0">
                <a:solidFill>
                  <a:schemeClr val="tx2"/>
                </a:solidFill>
              </a:defRPr>
            </a:pPr>
            <a:endParaRPr lang="en-US"/>
          </a:p>
        </c:txPr>
        <c:crossAx val="207712600"/>
        <c:crosses val="autoZero"/>
        <c:auto val="1"/>
        <c:lblAlgn val="ctr"/>
        <c:lblOffset val="100"/>
        <c:noMultiLvlLbl val="0"/>
      </c:catAx>
      <c:valAx>
        <c:axId val="207712600"/>
        <c:scaling>
          <c:orientation val="minMax"/>
        </c:scaling>
        <c:delete val="0"/>
        <c:axPos val="l"/>
        <c:majorGridlines/>
        <c:numFmt formatCode="General" sourceLinked="1"/>
        <c:majorTickMark val="out"/>
        <c:minorTickMark val="none"/>
        <c:tickLblPos val="nextTo"/>
        <c:crossAx val="207712208"/>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217507533780499E-2"/>
          <c:y val="6.7305819700507488E-2"/>
          <c:w val="0.89089360357733061"/>
          <c:h val="0.70864668576858203"/>
        </c:manualLayout>
      </c:layout>
      <c:barChart>
        <c:barDir val="col"/>
        <c:grouping val="clustered"/>
        <c:varyColors val="0"/>
        <c:ser>
          <c:idx val="0"/>
          <c:order val="0"/>
          <c:tx>
            <c:strRef>
              <c:f>Sheet1!$B$1</c:f>
              <c:strCache>
                <c:ptCount val="1"/>
                <c:pt idx="0">
                  <c:v>Series 1</c:v>
                </c:pt>
              </c:strCache>
            </c:strRef>
          </c:tx>
          <c:spPr>
            <a:solidFill>
              <a:srgbClr val="C00000"/>
            </a:solidFill>
          </c:spPr>
          <c:invertIfNegative val="0"/>
          <c:dPt>
            <c:idx val="0"/>
            <c:invertIfNegative val="0"/>
            <c:bubble3D val="0"/>
            <c:spPr>
              <a:solidFill>
                <a:srgbClr val="C00000"/>
              </a:solidFill>
              <a:ln>
                <a:solidFill>
                  <a:schemeClr val="accent1"/>
                </a:solidFill>
              </a:ln>
            </c:spPr>
          </c:dPt>
          <c:dLbls>
            <c:spPr>
              <a:noFill/>
              <a:ln>
                <a:noFill/>
              </a:ln>
              <a:effectLst/>
            </c:spPr>
            <c:txPr>
              <a:bodyPr/>
              <a:lstStyle/>
              <a:p>
                <a:pPr>
                  <a:defRPr b="1" i="0"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HCV RNA Estimate</c:v>
                </c:pt>
                <c:pt idx="1">
                  <c:v>HCV RNA Detected</c:v>
                </c:pt>
                <c:pt idx="2">
                  <c:v>HCV Evaluation</c:v>
                </c:pt>
                <c:pt idx="3">
                  <c:v>HCV Antiviral Treatment</c:v>
                </c:pt>
              </c:strCache>
            </c:strRef>
          </c:cat>
          <c:val>
            <c:numRef>
              <c:f>Sheet1!$B$2:$B$5</c:f>
              <c:numCache>
                <c:formatCode>General</c:formatCode>
                <c:ptCount val="4"/>
                <c:pt idx="0">
                  <c:v>1892</c:v>
                </c:pt>
                <c:pt idx="1">
                  <c:v>1399</c:v>
                </c:pt>
                <c:pt idx="2">
                  <c:v>1046</c:v>
                </c:pt>
                <c:pt idx="3">
                  <c:v>743</c:v>
                </c:pt>
              </c:numCache>
            </c:numRef>
          </c:val>
        </c:ser>
        <c:dLbls>
          <c:showLegendKey val="0"/>
          <c:showVal val="0"/>
          <c:showCatName val="0"/>
          <c:showSerName val="0"/>
          <c:showPercent val="0"/>
          <c:showBubbleSize val="0"/>
        </c:dLbls>
        <c:gapWidth val="150"/>
        <c:axId val="205842080"/>
        <c:axId val="207201904"/>
      </c:barChart>
      <c:catAx>
        <c:axId val="205842080"/>
        <c:scaling>
          <c:orientation val="minMax"/>
        </c:scaling>
        <c:delete val="0"/>
        <c:axPos val="b"/>
        <c:numFmt formatCode="General" sourceLinked="0"/>
        <c:majorTickMark val="out"/>
        <c:minorTickMark val="none"/>
        <c:tickLblPos val="nextTo"/>
        <c:txPr>
          <a:bodyPr/>
          <a:lstStyle/>
          <a:p>
            <a:pPr>
              <a:defRPr baseline="0">
                <a:solidFill>
                  <a:srgbClr val="FFC000"/>
                </a:solidFill>
              </a:defRPr>
            </a:pPr>
            <a:endParaRPr lang="en-US"/>
          </a:p>
        </c:txPr>
        <c:crossAx val="207201904"/>
        <c:crosses val="autoZero"/>
        <c:auto val="1"/>
        <c:lblAlgn val="ctr"/>
        <c:lblOffset val="100"/>
        <c:noMultiLvlLbl val="0"/>
      </c:catAx>
      <c:valAx>
        <c:axId val="207201904"/>
        <c:scaling>
          <c:orientation val="minMax"/>
          <c:max val="2500"/>
        </c:scaling>
        <c:delete val="0"/>
        <c:axPos val="l"/>
        <c:majorGridlines/>
        <c:numFmt formatCode="General" sourceLinked="1"/>
        <c:majorTickMark val="out"/>
        <c:minorTickMark val="none"/>
        <c:tickLblPos val="nextTo"/>
        <c:txPr>
          <a:bodyPr/>
          <a:lstStyle/>
          <a:p>
            <a:pPr>
              <a:defRPr>
                <a:solidFill>
                  <a:srgbClr val="FFC000"/>
                </a:solidFill>
              </a:defRPr>
            </a:pPr>
            <a:endParaRPr lang="en-US"/>
          </a:p>
        </c:txPr>
        <c:crossAx val="20584208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0.10277936272458696"/>
          <c:y val="3.1074657922889794E-2"/>
          <c:w val="0.85717021483425682"/>
          <c:h val="0.88640419947506566"/>
        </c:manualLayout>
      </c:layout>
      <c:barChart>
        <c:barDir val="col"/>
        <c:grouping val="stacked"/>
        <c:varyColors val="0"/>
        <c:ser>
          <c:idx val="0"/>
          <c:order val="0"/>
          <c:tx>
            <c:strRef>
              <c:f>Sheet1!$B$1</c:f>
              <c:strCache>
                <c:ptCount val="1"/>
                <c:pt idx="0">
                  <c:v>Pre-elimination Period 16,772 patients screened (~500/month)</c:v>
                </c:pt>
              </c:strCache>
            </c:strRef>
          </c:tx>
          <c:spPr>
            <a:solidFill>
              <a:srgbClr val="4BC0B1"/>
            </a:solidFill>
          </c:spPr>
          <c:invertIfNegative val="0"/>
          <c:dLbls>
            <c:dLbl>
              <c:idx val="1"/>
              <c:layout>
                <c:manualLayout>
                  <c:x val="-1.6103059581320451E-3"/>
                  <c:y val="1.0701565525540403E-16"/>
                </c:manualLayout>
              </c:layout>
              <c:tx>
                <c:rich>
                  <a:bodyPr/>
                  <a:lstStyle/>
                  <a:p>
                    <a:r>
                      <a:rPr lang="en-US" baseline="0" dirty="0">
                        <a:solidFill>
                          <a:schemeClr val="tx2"/>
                        </a:solidFill>
                      </a:rPr>
                      <a:t>1,892</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0515297906602248E-3"/>
                  <c:y val="0"/>
                </c:manualLayout>
              </c:layout>
              <c:tx>
                <c:rich>
                  <a:bodyPr/>
                  <a:lstStyle/>
                  <a:p>
                    <a:r>
                      <a:rPr lang="en-US" baseline="0" dirty="0">
                        <a:solidFill>
                          <a:schemeClr val="tx2"/>
                        </a:solidFill>
                      </a:rPr>
                      <a:t>6,572</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103059581320451E-3"/>
                  <c:y val="-5.6563756260984283E-3"/>
                </c:manualLayout>
              </c:layout>
              <c:tx>
                <c:rich>
                  <a:bodyPr/>
                  <a:lstStyle/>
                  <a:p>
                    <a:r>
                      <a:rPr lang="en-US" baseline="0" dirty="0">
                        <a:solidFill>
                          <a:schemeClr val="tx2"/>
                        </a:solidFill>
                      </a:rPr>
                      <a:t>8,181</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aseline="0">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Sheet1!$A$2:$A$7</c:f>
              <c:numCache>
                <c:formatCode>General</c:formatCode>
                <c:ptCount val="6"/>
                <c:pt idx="0" formatCode="mmm\-yy">
                  <c:v>41183</c:v>
                </c:pt>
                <c:pt idx="1">
                  <c:v>2013</c:v>
                </c:pt>
                <c:pt idx="2">
                  <c:v>2014</c:v>
                </c:pt>
                <c:pt idx="3">
                  <c:v>2015</c:v>
                </c:pt>
                <c:pt idx="4">
                  <c:v>2016</c:v>
                </c:pt>
                <c:pt idx="5">
                  <c:v>2017</c:v>
                </c:pt>
              </c:numCache>
            </c:numRef>
          </c:cat>
          <c:val>
            <c:numRef>
              <c:f>Sheet1!$B$2:$B$7</c:f>
              <c:numCache>
                <c:formatCode>#,##0</c:formatCode>
                <c:ptCount val="6"/>
                <c:pt idx="0" formatCode="General">
                  <c:v>127</c:v>
                </c:pt>
                <c:pt idx="1">
                  <c:v>1892</c:v>
                </c:pt>
                <c:pt idx="2">
                  <c:v>6572</c:v>
                </c:pt>
                <c:pt idx="3">
                  <c:v>8181</c:v>
                </c:pt>
              </c:numCache>
            </c:numRef>
          </c:val>
        </c:ser>
        <c:ser>
          <c:idx val="1"/>
          <c:order val="1"/>
          <c:tx>
            <c:strRef>
              <c:f>Sheet1!$C$1</c:f>
              <c:strCache>
                <c:ptCount val="1"/>
                <c:pt idx="0">
                  <c:v>Post-elimination Period 28,824 patients screened (~1,500/month)</c:v>
                </c:pt>
              </c:strCache>
            </c:strRef>
          </c:tx>
          <c:invertIfNegative val="0"/>
          <c:dPt>
            <c:idx val="3"/>
            <c:invertIfNegative val="0"/>
            <c:bubble3D val="0"/>
            <c:spPr>
              <a:solidFill>
                <a:srgbClr val="58595B"/>
              </a:solidFill>
            </c:spPr>
          </c:dPt>
          <c:dPt>
            <c:idx val="4"/>
            <c:invertIfNegative val="0"/>
            <c:bubble3D val="0"/>
            <c:spPr>
              <a:solidFill>
                <a:srgbClr val="58595B"/>
              </a:solidFill>
            </c:spPr>
          </c:dPt>
          <c:dPt>
            <c:idx val="5"/>
            <c:invertIfNegative val="0"/>
            <c:bubble3D val="0"/>
            <c:spPr>
              <a:solidFill>
                <a:srgbClr val="58595B"/>
              </a:solidFill>
            </c:spPr>
          </c:dPt>
          <c:dLbls>
            <c:dLbl>
              <c:idx val="3"/>
              <c:layout/>
              <c:tx>
                <c:rich>
                  <a:bodyPr/>
                  <a:lstStyle/>
                  <a:p>
                    <a:r>
                      <a:rPr lang="en-US" dirty="0">
                        <a:solidFill>
                          <a:srgbClr val="FFFF00"/>
                        </a:solidFill>
                      </a:rPr>
                      <a:t>4,271</a:t>
                    </a:r>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dirty="0">
                        <a:solidFill>
                          <a:srgbClr val="FFFF00"/>
                        </a:solidFill>
                      </a:rPr>
                      <a:t>20,892</a:t>
                    </a:r>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dirty="0" smtClean="0">
                        <a:solidFill>
                          <a:srgbClr val="FFFF00"/>
                        </a:solidFill>
                      </a:rPr>
                      <a:t>13,428</a:t>
                    </a:r>
                    <a:endParaRPr lang="en-US" dirty="0">
                      <a:solidFill>
                        <a:srgbClr val="FFFF00"/>
                      </a:solidFill>
                    </a:endParaRPr>
                  </a:p>
                </c:rich>
              </c:tx>
              <c:dLblPos val="inBase"/>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formatCode="mmm\-yy">
                  <c:v>41183</c:v>
                </c:pt>
                <c:pt idx="1">
                  <c:v>2013</c:v>
                </c:pt>
                <c:pt idx="2">
                  <c:v>2014</c:v>
                </c:pt>
                <c:pt idx="3">
                  <c:v>2015</c:v>
                </c:pt>
                <c:pt idx="4">
                  <c:v>2016</c:v>
                </c:pt>
                <c:pt idx="5">
                  <c:v>2017</c:v>
                </c:pt>
              </c:numCache>
            </c:numRef>
          </c:cat>
          <c:val>
            <c:numRef>
              <c:f>Sheet1!$C$2:$C$7</c:f>
              <c:numCache>
                <c:formatCode>General</c:formatCode>
                <c:ptCount val="6"/>
                <c:pt idx="3" formatCode="#,##0">
                  <c:v>4271</c:v>
                </c:pt>
                <c:pt idx="4" formatCode="#,##0">
                  <c:v>20892</c:v>
                </c:pt>
                <c:pt idx="5" formatCode="#,##0">
                  <c:v>13428</c:v>
                </c:pt>
              </c:numCache>
            </c:numRef>
          </c:val>
        </c:ser>
        <c:dLbls>
          <c:showLegendKey val="0"/>
          <c:showVal val="0"/>
          <c:showCatName val="0"/>
          <c:showSerName val="0"/>
          <c:showPercent val="0"/>
          <c:showBubbleSize val="0"/>
        </c:dLbls>
        <c:gapWidth val="0"/>
        <c:overlap val="100"/>
        <c:axId val="209276104"/>
        <c:axId val="209276496"/>
      </c:barChart>
      <c:catAx>
        <c:axId val="209276104"/>
        <c:scaling>
          <c:orientation val="minMax"/>
        </c:scaling>
        <c:delete val="0"/>
        <c:axPos val="b"/>
        <c:numFmt formatCode="mmm\-yy" sourceLinked="1"/>
        <c:majorTickMark val="out"/>
        <c:minorTickMark val="none"/>
        <c:tickLblPos val="nextTo"/>
        <c:crossAx val="209276496"/>
        <c:crosses val="autoZero"/>
        <c:auto val="1"/>
        <c:lblAlgn val="ctr"/>
        <c:lblOffset val="100"/>
        <c:noMultiLvlLbl val="0"/>
      </c:catAx>
      <c:valAx>
        <c:axId val="209276496"/>
        <c:scaling>
          <c:orientation val="minMax"/>
        </c:scaling>
        <c:delete val="0"/>
        <c:axPos val="l"/>
        <c:majorGridlines/>
        <c:numFmt formatCode="General" sourceLinked="1"/>
        <c:majorTickMark val="out"/>
        <c:minorTickMark val="none"/>
        <c:tickLblPos val="nextTo"/>
        <c:crossAx val="2092761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Patients </a:t>
            </a:r>
            <a:r>
              <a:rPr lang="en-US" dirty="0" smtClean="0"/>
              <a:t>tested</a:t>
            </a:r>
            <a:endParaRPr lang="en-US" dirty="0"/>
          </a:p>
        </c:rich>
      </c:tx>
      <c:layout/>
      <c:overlay val="0"/>
    </c:title>
    <c:autoTitleDeleted val="0"/>
    <c:plotArea>
      <c:layout>
        <c:manualLayout>
          <c:layoutTarget val="inner"/>
          <c:xMode val="edge"/>
          <c:yMode val="edge"/>
          <c:x val="5.2654742066525963E-2"/>
          <c:y val="7.8893944734282337E-2"/>
          <c:w val="0.89621071859260837"/>
          <c:h val="0.79052714576228089"/>
        </c:manualLayout>
      </c:layout>
      <c:lineChart>
        <c:grouping val="standard"/>
        <c:varyColors val="0"/>
        <c:ser>
          <c:idx val="1"/>
          <c:order val="0"/>
          <c:tx>
            <c:strRef>
              <c:f>'[Graphs Dec 2017.xlsx]Sheet1'!$C$55</c:f>
              <c:strCache>
                <c:ptCount val="1"/>
                <c:pt idx="0">
                  <c:v>Patients testsed</c:v>
                </c:pt>
              </c:strCache>
            </c:strRef>
          </c:tx>
          <c:spPr>
            <a:ln>
              <a:solidFill>
                <a:schemeClr val="tx2"/>
              </a:solidFill>
            </a:ln>
          </c:spPr>
          <c:marker>
            <c:spPr>
              <a:solidFill>
                <a:srgbClr val="FF0000"/>
              </a:solidFill>
              <a:ln>
                <a:solidFill>
                  <a:schemeClr val="tx2"/>
                </a:solidFill>
              </a:ln>
            </c:spPr>
          </c:marker>
          <c:dLbls>
            <c:dLbl>
              <c:idx val="3"/>
              <c:spPr>
                <a:noFill/>
                <a:ln>
                  <a:noFill/>
                </a:ln>
                <a:effectLst/>
              </c:spPr>
              <c:txPr>
                <a:bodyPr wrap="square" lIns="38100" tIns="19050" rIns="38100" bIns="19050" anchor="ctr">
                  <a:spAutoFit/>
                </a:bodyPr>
                <a:lstStyle/>
                <a:p>
                  <a:pPr>
                    <a:defRPr sz="1200" baseline="0">
                      <a:solidFill>
                        <a:schemeClr val="bg2"/>
                      </a:solidFill>
                    </a:defRPr>
                  </a:pPr>
                  <a:endParaRPr lang="en-US"/>
                </a:p>
              </c:txPr>
              <c:showLegendKey val="0"/>
              <c:showVal val="1"/>
              <c:showCatName val="0"/>
              <c:showSerName val="0"/>
              <c:showPercent val="0"/>
              <c:showBubbleSize val="0"/>
            </c:dLbl>
            <c:dLbl>
              <c:idx val="5"/>
              <c:layout>
                <c:manualLayout>
                  <c:x val="-5.1388888888888914E-2"/>
                  <c:y val="-5.78661910399898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5.0925337632079971E-17"/>
                  <c:y val="-1.15732382079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7777777777777267E-3"/>
                  <c:y val="7.23327387999873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0185067526415994E-16"/>
                  <c:y val="-6.943942924798794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4.1666666666666666E-3"/>
                  <c:y val="0.1157323820799797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spPr>
                <a:noFill/>
                <a:ln>
                  <a:noFill/>
                </a:ln>
                <a:effectLst/>
              </c:spPr>
              <c:txPr>
                <a:bodyPr wrap="square" lIns="38100" tIns="19050" rIns="38100" bIns="19050" anchor="ctr">
                  <a:spAutoFit/>
                </a:bodyPr>
                <a:lstStyle/>
                <a:p>
                  <a:pPr>
                    <a:defRPr sz="1200" baseline="0">
                      <a:solidFill>
                        <a:schemeClr val="bg2"/>
                      </a:solidFill>
                    </a:defRPr>
                  </a:pPr>
                  <a:endParaRPr lang="en-US"/>
                </a:p>
              </c:txPr>
              <c:showLegendKey val="0"/>
              <c:showVal val="1"/>
              <c:showCatName val="0"/>
              <c:showSerName val="0"/>
              <c:showPercent val="0"/>
              <c:showBubbleSize val="0"/>
            </c:dLbl>
            <c:dLbl>
              <c:idx val="19"/>
              <c:layout>
                <c:manualLayout>
                  <c:x val="5.5555555555554534E-3"/>
                  <c:y val="5.49728814879903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0"/>
              <c:layout>
                <c:manualLayout>
                  <c:x val="0"/>
                  <c:y val="-9.258590566398378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1"/>
              <c:layout>
                <c:manualLayout>
                  <c:x val="-4.1666666666666666E-3"/>
                  <c:y val="-3.182640507199442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200">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'[Graphs Dec 2017.xlsx]Sheet1'!$A$56:$A$84</c:f>
              <c:strCache>
                <c:ptCount val="29"/>
                <c:pt idx="0">
                  <c:v>Aug</c:v>
                </c:pt>
                <c:pt idx="1">
                  <c:v>Sep</c:v>
                </c:pt>
                <c:pt idx="2">
                  <c:v>Oct</c:v>
                </c:pt>
                <c:pt idx="3">
                  <c:v>Nov</c:v>
                </c:pt>
                <c:pt idx="4">
                  <c:v>Dec</c:v>
                </c:pt>
                <c:pt idx="5">
                  <c:v>Jan</c:v>
                </c:pt>
                <c:pt idx="6">
                  <c:v>Feb</c:v>
                </c:pt>
                <c:pt idx="7">
                  <c:v>Mar</c:v>
                </c:pt>
                <c:pt idx="8">
                  <c:v>Apr</c:v>
                </c:pt>
                <c:pt idx="9">
                  <c:v>May</c:v>
                </c:pt>
                <c:pt idx="10">
                  <c:v>June</c:v>
                </c:pt>
                <c:pt idx="11">
                  <c:v>July</c:v>
                </c:pt>
                <c:pt idx="12">
                  <c:v>Aug</c:v>
                </c:pt>
                <c:pt idx="13">
                  <c:v>Sep</c:v>
                </c:pt>
                <c:pt idx="14">
                  <c:v>Oct</c:v>
                </c:pt>
                <c:pt idx="15">
                  <c:v>Nov</c:v>
                </c:pt>
                <c:pt idx="16">
                  <c:v>Dec</c:v>
                </c:pt>
                <c:pt idx="17">
                  <c:v>Jan</c:v>
                </c:pt>
                <c:pt idx="18">
                  <c:v>Feb</c:v>
                </c:pt>
                <c:pt idx="19">
                  <c:v>Mar</c:v>
                </c:pt>
                <c:pt idx="20">
                  <c:v>Apr</c:v>
                </c:pt>
                <c:pt idx="21">
                  <c:v>May</c:v>
                </c:pt>
                <c:pt idx="22">
                  <c:v>June</c:v>
                </c:pt>
                <c:pt idx="23">
                  <c:v>July</c:v>
                </c:pt>
                <c:pt idx="24">
                  <c:v>August</c:v>
                </c:pt>
                <c:pt idx="25">
                  <c:v>September</c:v>
                </c:pt>
                <c:pt idx="26">
                  <c:v>Oct</c:v>
                </c:pt>
                <c:pt idx="27">
                  <c:v>Nov</c:v>
                </c:pt>
                <c:pt idx="28">
                  <c:v>Dec</c:v>
                </c:pt>
              </c:strCache>
            </c:strRef>
          </c:cat>
          <c:val>
            <c:numRef>
              <c:f>'[Graphs Dec 2017.xlsx]Sheet1'!$C$56:$C$84</c:f>
              <c:numCache>
                <c:formatCode>General</c:formatCode>
                <c:ptCount val="29"/>
                <c:pt idx="0">
                  <c:v>505</c:v>
                </c:pt>
                <c:pt idx="1">
                  <c:v>465</c:v>
                </c:pt>
                <c:pt idx="2">
                  <c:v>588</c:v>
                </c:pt>
                <c:pt idx="3">
                  <c:v>1233</c:v>
                </c:pt>
                <c:pt idx="4">
                  <c:v>1485</c:v>
                </c:pt>
                <c:pt idx="5">
                  <c:v>2878</c:v>
                </c:pt>
                <c:pt idx="6">
                  <c:v>2907</c:v>
                </c:pt>
                <c:pt idx="7">
                  <c:v>2818</c:v>
                </c:pt>
                <c:pt idx="8">
                  <c:v>1456</c:v>
                </c:pt>
                <c:pt idx="9">
                  <c:v>1777</c:v>
                </c:pt>
                <c:pt idx="10">
                  <c:v>1900</c:v>
                </c:pt>
                <c:pt idx="11">
                  <c:v>1087</c:v>
                </c:pt>
                <c:pt idx="12">
                  <c:v>1094</c:v>
                </c:pt>
                <c:pt idx="13">
                  <c:v>1318</c:v>
                </c:pt>
                <c:pt idx="14">
                  <c:v>1370</c:v>
                </c:pt>
                <c:pt idx="15">
                  <c:v>1240</c:v>
                </c:pt>
                <c:pt idx="16">
                  <c:v>1005</c:v>
                </c:pt>
                <c:pt idx="17">
                  <c:v>1212</c:v>
                </c:pt>
                <c:pt idx="18">
                  <c:v>1117</c:v>
                </c:pt>
                <c:pt idx="19">
                  <c:v>1339</c:v>
                </c:pt>
                <c:pt idx="20">
                  <c:v>1294</c:v>
                </c:pt>
                <c:pt idx="21">
                  <c:v>1467</c:v>
                </c:pt>
                <c:pt idx="22">
                  <c:v>1207</c:v>
                </c:pt>
                <c:pt idx="23">
                  <c:v>961</c:v>
                </c:pt>
                <c:pt idx="24">
                  <c:v>1231</c:v>
                </c:pt>
                <c:pt idx="25">
                  <c:v>854</c:v>
                </c:pt>
                <c:pt idx="26">
                  <c:v>988</c:v>
                </c:pt>
                <c:pt idx="27">
                  <c:v>1005</c:v>
                </c:pt>
                <c:pt idx="28">
                  <c:v>790</c:v>
                </c:pt>
              </c:numCache>
            </c:numRef>
          </c:val>
          <c:smooth val="0"/>
        </c:ser>
        <c:dLbls>
          <c:showLegendKey val="0"/>
          <c:showVal val="1"/>
          <c:showCatName val="0"/>
          <c:showSerName val="0"/>
          <c:showPercent val="0"/>
          <c:showBubbleSize val="0"/>
        </c:dLbls>
        <c:marker val="1"/>
        <c:smooth val="0"/>
        <c:axId val="210558744"/>
        <c:axId val="210559136"/>
      </c:lineChart>
      <c:catAx>
        <c:axId val="210558744"/>
        <c:scaling>
          <c:orientation val="minMax"/>
        </c:scaling>
        <c:delete val="0"/>
        <c:axPos val="b"/>
        <c:numFmt formatCode="General" sourceLinked="0"/>
        <c:majorTickMark val="out"/>
        <c:minorTickMark val="none"/>
        <c:tickLblPos val="nextTo"/>
        <c:txPr>
          <a:bodyPr/>
          <a:lstStyle/>
          <a:p>
            <a:pPr>
              <a:defRPr sz="800" baseline="0"/>
            </a:pPr>
            <a:endParaRPr lang="en-US"/>
          </a:p>
        </c:txPr>
        <c:crossAx val="210559136"/>
        <c:crosses val="autoZero"/>
        <c:auto val="1"/>
        <c:lblAlgn val="ctr"/>
        <c:lblOffset val="100"/>
        <c:noMultiLvlLbl val="0"/>
      </c:catAx>
      <c:valAx>
        <c:axId val="210559136"/>
        <c:scaling>
          <c:orientation val="minMax"/>
        </c:scaling>
        <c:delete val="0"/>
        <c:axPos val="l"/>
        <c:majorGridlines/>
        <c:numFmt formatCode="General" sourceLinked="1"/>
        <c:majorTickMark val="out"/>
        <c:minorTickMark val="none"/>
        <c:tickLblPos val="nextTo"/>
        <c:crossAx val="21055874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5.9382428378498921E-2"/>
          <c:y val="8.8144410488839559E-2"/>
          <c:w val="0.53986579428780679"/>
          <c:h val="0.79440307527394138"/>
        </c:manualLayout>
      </c:layout>
      <c:pie3DChart>
        <c:varyColors val="1"/>
        <c:ser>
          <c:idx val="0"/>
          <c:order val="0"/>
          <c:tx>
            <c:strRef>
              <c:f>Sheet1!$B$1</c:f>
              <c:strCache>
                <c:ptCount val="1"/>
                <c:pt idx="0">
                  <c:v>Sales</c:v>
                </c:pt>
              </c:strCache>
            </c:strRef>
          </c:tx>
          <c:explosion val="25"/>
          <c:dLbls>
            <c:dLbl>
              <c:idx val="0"/>
              <c:layout/>
              <c:tx>
                <c:rich>
                  <a:bodyPr/>
                  <a:lstStyle/>
                  <a:p>
                    <a:r>
                      <a:rPr lang="en-US" dirty="0">
                        <a:solidFill>
                          <a:schemeClr val="bg2"/>
                        </a:solidFill>
                      </a:rPr>
                      <a:t>34%</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solidFill>
                          <a:schemeClr val="bg2"/>
                        </a:solidFill>
                      </a:rPr>
                      <a:t>33%</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a:solidFill>
                          <a:schemeClr val="bg2"/>
                        </a:solidFill>
                      </a:rPr>
                      <a:t>14%</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a:solidFill>
                          <a:schemeClr val="bg2"/>
                        </a:solidFill>
                      </a:rPr>
                      <a:t>8%</a:t>
                    </a:r>
                    <a:endParaRPr lang="en-US"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i="0" baseline="0">
                    <a:solidFill>
                      <a:schemeClr val="bg2"/>
                    </a:solidFill>
                  </a:defRPr>
                </a:pPr>
                <a:endParaRPr lang="en-US"/>
              </a:p>
            </c:txPr>
            <c:showLegendKey val="0"/>
            <c:showVal val="1"/>
            <c:showCatName val="0"/>
            <c:showSerName val="0"/>
            <c:showPercent val="0"/>
            <c:showBubbleSize val="0"/>
            <c:showLeaderLines val="1"/>
            <c:leaderLines>
              <c:spPr>
                <a:ln>
                  <a:solidFill>
                    <a:srgbClr val="FFFFFF"/>
                  </a:solidFill>
                </a:ln>
              </c:spPr>
            </c:leaderLines>
            <c:extLst>
              <c:ext xmlns:c15="http://schemas.microsoft.com/office/drawing/2012/chart" uri="{CE6537A1-D6FC-4f65-9D91-7224C49458BB}">
                <c15:layout/>
              </c:ext>
            </c:extLst>
          </c:dLbls>
          <c:cat>
            <c:strRef>
              <c:f>Sheet1!$A$2:$A$11</c:f>
              <c:strCache>
                <c:ptCount val="10"/>
                <c:pt idx="0">
                  <c:v>Urgent Care</c:v>
                </c:pt>
                <c:pt idx="1">
                  <c:v>Emergency Department</c:v>
                </c:pt>
                <c:pt idx="2">
                  <c:v>Primary Care</c:v>
                </c:pt>
                <c:pt idx="3">
                  <c:v>Women's Clinic</c:v>
                </c:pt>
                <c:pt idx="4">
                  <c:v>Podiatry Clinic</c:v>
                </c:pt>
                <c:pt idx="5">
                  <c:v>Orthopedic Clinic</c:v>
                </c:pt>
                <c:pt idx="6">
                  <c:v>Surgery Clinic</c:v>
                </c:pt>
                <c:pt idx="7">
                  <c:v>Behavioral Health</c:v>
                </c:pt>
                <c:pt idx="8">
                  <c:v>Infectious Diseases</c:v>
                </c:pt>
                <c:pt idx="9">
                  <c:v>Dental Clinic</c:v>
                </c:pt>
              </c:strCache>
            </c:strRef>
          </c:cat>
          <c:val>
            <c:numRef>
              <c:f>Sheet1!$B$2:$B$11</c:f>
              <c:numCache>
                <c:formatCode>0%</c:formatCode>
                <c:ptCount val="10"/>
                <c:pt idx="0">
                  <c:v>0.34</c:v>
                </c:pt>
                <c:pt idx="1">
                  <c:v>0.33</c:v>
                </c:pt>
                <c:pt idx="2">
                  <c:v>0.14000000000000001</c:v>
                </c:pt>
                <c:pt idx="3">
                  <c:v>0.08</c:v>
                </c:pt>
                <c:pt idx="4">
                  <c:v>0.03</c:v>
                </c:pt>
                <c:pt idx="5">
                  <c:v>0.03</c:v>
                </c:pt>
                <c:pt idx="6">
                  <c:v>0.02</c:v>
                </c:pt>
                <c:pt idx="7">
                  <c:v>0.02</c:v>
                </c:pt>
                <c:pt idx="8">
                  <c:v>0.01</c:v>
                </c:pt>
                <c:pt idx="9">
                  <c:v>0.01</c:v>
                </c:pt>
              </c:numCache>
            </c:numRef>
          </c:val>
        </c:ser>
        <c:dLbls>
          <c:showLegendKey val="0"/>
          <c:showVal val="0"/>
          <c:showCatName val="0"/>
          <c:showSerName val="0"/>
          <c:showPercent val="0"/>
          <c:showBubbleSize val="0"/>
          <c:showLeaderLines val="1"/>
        </c:dLbls>
      </c:pie3DChart>
    </c:plotArea>
    <c:legend>
      <c:legendPos val="r"/>
      <c:legendEntry>
        <c:idx val="0"/>
        <c:txPr>
          <a:bodyPr/>
          <a:lstStyle/>
          <a:p>
            <a:pPr>
              <a:defRPr>
                <a:solidFill>
                  <a:schemeClr val="bg2"/>
                </a:solidFill>
              </a:defRPr>
            </a:pPr>
            <a:endParaRPr lang="en-US"/>
          </a:p>
        </c:txPr>
      </c:legendEntry>
      <c:legendEntry>
        <c:idx val="1"/>
        <c:txPr>
          <a:bodyPr/>
          <a:lstStyle/>
          <a:p>
            <a:pPr>
              <a:defRPr>
                <a:solidFill>
                  <a:schemeClr val="bg2"/>
                </a:solidFill>
              </a:defRPr>
            </a:pPr>
            <a:endParaRPr lang="en-US"/>
          </a:p>
        </c:txPr>
      </c:legendEntry>
      <c:legendEntry>
        <c:idx val="2"/>
        <c:txPr>
          <a:bodyPr/>
          <a:lstStyle/>
          <a:p>
            <a:pPr>
              <a:defRPr>
                <a:solidFill>
                  <a:schemeClr val="bg2"/>
                </a:solidFill>
              </a:defRPr>
            </a:pPr>
            <a:endParaRPr lang="en-US"/>
          </a:p>
        </c:txPr>
      </c:legendEntry>
      <c:legendEntry>
        <c:idx val="3"/>
        <c:txPr>
          <a:bodyPr/>
          <a:lstStyle/>
          <a:p>
            <a:pPr>
              <a:defRPr>
                <a:solidFill>
                  <a:schemeClr val="bg2"/>
                </a:solidFill>
              </a:defRPr>
            </a:pPr>
            <a:endParaRPr lang="en-US"/>
          </a:p>
        </c:txPr>
      </c:legendEntry>
      <c:legendEntry>
        <c:idx val="4"/>
        <c:txPr>
          <a:bodyPr/>
          <a:lstStyle/>
          <a:p>
            <a:pPr>
              <a:defRPr>
                <a:solidFill>
                  <a:schemeClr val="bg2"/>
                </a:solidFill>
              </a:defRPr>
            </a:pPr>
            <a:endParaRPr lang="en-US"/>
          </a:p>
        </c:txPr>
      </c:legendEntry>
      <c:legendEntry>
        <c:idx val="5"/>
        <c:txPr>
          <a:bodyPr/>
          <a:lstStyle/>
          <a:p>
            <a:pPr>
              <a:defRPr>
                <a:solidFill>
                  <a:schemeClr val="bg2"/>
                </a:solidFill>
              </a:defRPr>
            </a:pPr>
            <a:endParaRPr lang="en-US"/>
          </a:p>
        </c:txPr>
      </c:legendEntry>
      <c:legendEntry>
        <c:idx val="6"/>
        <c:txPr>
          <a:bodyPr/>
          <a:lstStyle/>
          <a:p>
            <a:pPr>
              <a:defRPr>
                <a:solidFill>
                  <a:schemeClr val="bg2"/>
                </a:solidFill>
              </a:defRPr>
            </a:pPr>
            <a:endParaRPr lang="en-US"/>
          </a:p>
        </c:txPr>
      </c:legendEntry>
      <c:legendEntry>
        <c:idx val="7"/>
        <c:txPr>
          <a:bodyPr/>
          <a:lstStyle/>
          <a:p>
            <a:pPr>
              <a:defRPr>
                <a:solidFill>
                  <a:schemeClr val="bg2"/>
                </a:solidFill>
              </a:defRPr>
            </a:pPr>
            <a:endParaRPr lang="en-US"/>
          </a:p>
        </c:txPr>
      </c:legendEntry>
      <c:layout/>
      <c:overlay val="0"/>
    </c:legend>
    <c:plotVisOnly val="1"/>
    <c:dispBlanksAs val="gap"/>
    <c:showDLblsOverMax val="0"/>
  </c:chart>
  <c:txPr>
    <a:bodyPr/>
    <a:lstStyle/>
    <a:p>
      <a:pPr>
        <a:defRPr sz="18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115766878696379E-2"/>
          <c:y val="0.10172102012438773"/>
          <c:w val="0.81057901372600338"/>
          <c:h val="0.81711081596286628"/>
        </c:manualLayout>
      </c:layout>
      <c:barChart>
        <c:barDir val="col"/>
        <c:grouping val="clustered"/>
        <c:varyColors val="0"/>
        <c:ser>
          <c:idx val="0"/>
          <c:order val="0"/>
          <c:tx>
            <c:strRef>
              <c:f>Sheet1!$B$1</c:f>
              <c:strCache>
                <c:ptCount val="1"/>
                <c:pt idx="0">
                  <c:v>Quarterly </c:v>
                </c:pt>
              </c:strCache>
            </c:strRef>
          </c:tx>
          <c:invertIfNegative val="0"/>
          <c:dLbls>
            <c:spPr>
              <a:noFill/>
              <a:ln>
                <a:noFill/>
              </a:ln>
              <a:effectLst/>
            </c:spPr>
            <c:txPr>
              <a:bodyPr/>
              <a:lstStyle/>
              <a:p>
                <a:pPr>
                  <a:defRPr baseline="0">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Sheet1!$A$2:$A$17</c:f>
              <c:strCache>
                <c:ptCount val="16"/>
                <c:pt idx="0">
                  <c:v>Jan - Mar 2014</c:v>
                </c:pt>
                <c:pt idx="1">
                  <c:v>Apr - Jun 2014</c:v>
                </c:pt>
                <c:pt idx="2">
                  <c:v>Jul - Sep 2014</c:v>
                </c:pt>
                <c:pt idx="3">
                  <c:v>Oct - Dec 2014</c:v>
                </c:pt>
                <c:pt idx="4">
                  <c:v>Jan - Mar 2015</c:v>
                </c:pt>
                <c:pt idx="5">
                  <c:v>Apr - Jun 2015</c:v>
                </c:pt>
                <c:pt idx="6">
                  <c:v>Jul - Sep 2015</c:v>
                </c:pt>
                <c:pt idx="7">
                  <c:v>Oct - Dec 2015</c:v>
                </c:pt>
                <c:pt idx="8">
                  <c:v>Jan - Mar 2016</c:v>
                </c:pt>
                <c:pt idx="9">
                  <c:v>Apr - Jun 2016</c:v>
                </c:pt>
                <c:pt idx="10">
                  <c:v>Jul - Sep 2016</c:v>
                </c:pt>
                <c:pt idx="11">
                  <c:v>Oct - Dec 2016</c:v>
                </c:pt>
                <c:pt idx="12">
                  <c:v>Jan - Mar 2017</c:v>
                </c:pt>
                <c:pt idx="13">
                  <c:v>April-Jun 2017</c:v>
                </c:pt>
                <c:pt idx="14">
                  <c:v>Jul - Sep 2017</c:v>
                </c:pt>
                <c:pt idx="15">
                  <c:v>Oct - Dec 2017</c:v>
                </c:pt>
              </c:strCache>
            </c:strRef>
          </c:cat>
          <c:val>
            <c:numRef>
              <c:f>Sheet1!$B$2:$B$17</c:f>
              <c:numCache>
                <c:formatCode>General</c:formatCode>
                <c:ptCount val="16"/>
                <c:pt idx="0">
                  <c:v>10</c:v>
                </c:pt>
                <c:pt idx="1">
                  <c:v>8</c:v>
                </c:pt>
                <c:pt idx="2">
                  <c:v>7</c:v>
                </c:pt>
                <c:pt idx="3">
                  <c:v>68</c:v>
                </c:pt>
                <c:pt idx="4">
                  <c:v>72</c:v>
                </c:pt>
                <c:pt idx="5">
                  <c:v>49</c:v>
                </c:pt>
                <c:pt idx="6">
                  <c:v>47</c:v>
                </c:pt>
                <c:pt idx="7">
                  <c:v>47</c:v>
                </c:pt>
                <c:pt idx="8">
                  <c:v>72</c:v>
                </c:pt>
                <c:pt idx="9">
                  <c:v>64</c:v>
                </c:pt>
                <c:pt idx="10">
                  <c:v>56</c:v>
                </c:pt>
                <c:pt idx="11">
                  <c:v>39</c:v>
                </c:pt>
                <c:pt idx="12">
                  <c:v>50</c:v>
                </c:pt>
                <c:pt idx="13">
                  <c:v>60</c:v>
                </c:pt>
                <c:pt idx="14">
                  <c:v>60</c:v>
                </c:pt>
                <c:pt idx="15">
                  <c:v>34</c:v>
                </c:pt>
              </c:numCache>
            </c:numRef>
          </c:val>
        </c:ser>
        <c:dLbls>
          <c:showLegendKey val="0"/>
          <c:showVal val="0"/>
          <c:showCatName val="0"/>
          <c:showSerName val="0"/>
          <c:showPercent val="0"/>
          <c:showBubbleSize val="0"/>
        </c:dLbls>
        <c:gapWidth val="150"/>
        <c:axId val="207826168"/>
        <c:axId val="205257224"/>
      </c:barChart>
      <c:lineChart>
        <c:grouping val="standard"/>
        <c:varyColors val="0"/>
        <c:ser>
          <c:idx val="1"/>
          <c:order val="1"/>
          <c:tx>
            <c:strRef>
              <c:f>Sheet1!$C$1</c:f>
              <c:strCache>
                <c:ptCount val="1"/>
                <c:pt idx="0">
                  <c:v>Cumulative </c:v>
                </c:pt>
              </c:strCache>
            </c:strRef>
          </c:tx>
          <c:marker>
            <c:symbol val="none"/>
          </c:marker>
          <c:dPt>
            <c:idx val="3"/>
            <c:bubble3D val="0"/>
          </c:dPt>
          <c:dLbls>
            <c:spPr>
              <a:noFill/>
              <a:ln>
                <a:noFill/>
              </a:ln>
              <a:effectLst/>
            </c:spPr>
            <c:txPr>
              <a:bodyPr/>
              <a:lstStyle/>
              <a:p>
                <a:pPr>
                  <a:defRPr baseline="0">
                    <a:solidFill>
                      <a:schemeClr val="bg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Sheet1!$A$2:$A$17</c:f>
              <c:strCache>
                <c:ptCount val="16"/>
                <c:pt idx="0">
                  <c:v>Jan - Mar 2014</c:v>
                </c:pt>
                <c:pt idx="1">
                  <c:v>Apr - Jun 2014</c:v>
                </c:pt>
                <c:pt idx="2">
                  <c:v>Jul - Sep 2014</c:v>
                </c:pt>
                <c:pt idx="3">
                  <c:v>Oct - Dec 2014</c:v>
                </c:pt>
                <c:pt idx="4">
                  <c:v>Jan - Mar 2015</c:v>
                </c:pt>
                <c:pt idx="5">
                  <c:v>Apr - Jun 2015</c:v>
                </c:pt>
                <c:pt idx="6">
                  <c:v>Jul - Sep 2015</c:v>
                </c:pt>
                <c:pt idx="7">
                  <c:v>Oct - Dec 2015</c:v>
                </c:pt>
                <c:pt idx="8">
                  <c:v>Jan - Mar 2016</c:v>
                </c:pt>
                <c:pt idx="9">
                  <c:v>Apr - Jun 2016</c:v>
                </c:pt>
                <c:pt idx="10">
                  <c:v>Jul - Sep 2016</c:v>
                </c:pt>
                <c:pt idx="11">
                  <c:v>Oct - Dec 2016</c:v>
                </c:pt>
                <c:pt idx="12">
                  <c:v>Jan - Mar 2017</c:v>
                </c:pt>
                <c:pt idx="13">
                  <c:v>April-Jun 2017</c:v>
                </c:pt>
                <c:pt idx="14">
                  <c:v>Jul - Sep 2017</c:v>
                </c:pt>
                <c:pt idx="15">
                  <c:v>Oct - Dec 2017</c:v>
                </c:pt>
              </c:strCache>
            </c:strRef>
          </c:cat>
          <c:val>
            <c:numRef>
              <c:f>Sheet1!$C$2:$C$17</c:f>
              <c:numCache>
                <c:formatCode>General</c:formatCode>
                <c:ptCount val="16"/>
                <c:pt idx="0">
                  <c:v>10</c:v>
                </c:pt>
                <c:pt idx="1">
                  <c:v>18</c:v>
                </c:pt>
                <c:pt idx="2">
                  <c:v>25</c:v>
                </c:pt>
                <c:pt idx="3">
                  <c:v>93</c:v>
                </c:pt>
                <c:pt idx="4">
                  <c:v>165</c:v>
                </c:pt>
                <c:pt idx="5">
                  <c:v>214</c:v>
                </c:pt>
                <c:pt idx="6">
                  <c:v>261</c:v>
                </c:pt>
                <c:pt idx="7">
                  <c:v>308</c:v>
                </c:pt>
                <c:pt idx="8">
                  <c:v>380</c:v>
                </c:pt>
                <c:pt idx="9">
                  <c:v>444</c:v>
                </c:pt>
                <c:pt idx="10">
                  <c:v>500</c:v>
                </c:pt>
                <c:pt idx="11">
                  <c:v>539</c:v>
                </c:pt>
                <c:pt idx="12">
                  <c:v>589</c:v>
                </c:pt>
                <c:pt idx="13">
                  <c:v>649</c:v>
                </c:pt>
                <c:pt idx="14">
                  <c:v>709</c:v>
                </c:pt>
                <c:pt idx="15">
                  <c:v>743</c:v>
                </c:pt>
              </c:numCache>
            </c:numRef>
          </c:val>
          <c:smooth val="0"/>
        </c:ser>
        <c:dLbls>
          <c:showLegendKey val="0"/>
          <c:showVal val="0"/>
          <c:showCatName val="0"/>
          <c:showSerName val="0"/>
          <c:showPercent val="0"/>
          <c:showBubbleSize val="0"/>
        </c:dLbls>
        <c:marker val="1"/>
        <c:smooth val="0"/>
        <c:axId val="207826168"/>
        <c:axId val="205257224"/>
      </c:lineChart>
      <c:catAx>
        <c:axId val="207826168"/>
        <c:scaling>
          <c:orientation val="minMax"/>
        </c:scaling>
        <c:delete val="0"/>
        <c:axPos val="b"/>
        <c:numFmt formatCode="General" sourceLinked="0"/>
        <c:majorTickMark val="none"/>
        <c:minorTickMark val="none"/>
        <c:tickLblPos val="nextTo"/>
        <c:txPr>
          <a:bodyPr/>
          <a:lstStyle/>
          <a:p>
            <a:pPr>
              <a:defRPr sz="700" baseline="0">
                <a:solidFill>
                  <a:schemeClr val="bg2"/>
                </a:solidFill>
              </a:defRPr>
            </a:pPr>
            <a:endParaRPr lang="en-US"/>
          </a:p>
        </c:txPr>
        <c:crossAx val="205257224"/>
        <c:crosses val="autoZero"/>
        <c:auto val="1"/>
        <c:lblAlgn val="ctr"/>
        <c:lblOffset val="100"/>
        <c:noMultiLvlLbl val="0"/>
      </c:catAx>
      <c:valAx>
        <c:axId val="205257224"/>
        <c:scaling>
          <c:orientation val="minMax"/>
        </c:scaling>
        <c:delete val="0"/>
        <c:axPos val="l"/>
        <c:majorGridlines/>
        <c:numFmt formatCode="General" sourceLinked="1"/>
        <c:majorTickMark val="none"/>
        <c:minorTickMark val="none"/>
        <c:tickLblPos val="nextTo"/>
        <c:txPr>
          <a:bodyPr/>
          <a:lstStyle/>
          <a:p>
            <a:pPr>
              <a:defRPr baseline="0">
                <a:solidFill>
                  <a:schemeClr val="bg2"/>
                </a:solidFill>
              </a:defRPr>
            </a:pPr>
            <a:endParaRPr lang="en-US"/>
          </a:p>
        </c:txPr>
        <c:crossAx val="207826168"/>
        <c:crosses val="autoZero"/>
        <c:crossBetween val="between"/>
      </c:valAx>
      <c:spPr>
        <a:noFill/>
        <a:ln w="25400">
          <a:noFill/>
        </a:ln>
      </c:spPr>
    </c:plotArea>
    <c:legend>
      <c:legendPos val="r"/>
      <c:legendEntry>
        <c:idx val="0"/>
        <c:txPr>
          <a:bodyPr/>
          <a:lstStyle/>
          <a:p>
            <a:pPr>
              <a:defRPr baseline="0">
                <a:solidFill>
                  <a:schemeClr val="bg2"/>
                </a:solidFill>
              </a:defRPr>
            </a:pPr>
            <a:endParaRPr lang="en-US"/>
          </a:p>
        </c:txPr>
      </c:legendEntry>
      <c:legendEntry>
        <c:idx val="1"/>
        <c:txPr>
          <a:bodyPr/>
          <a:lstStyle/>
          <a:p>
            <a:pPr>
              <a:defRPr baseline="0">
                <a:solidFill>
                  <a:schemeClr val="bg2"/>
                </a:solidFill>
              </a:defRPr>
            </a:pPr>
            <a:endParaRPr lang="en-US"/>
          </a:p>
        </c:txPr>
      </c:legendEntry>
      <c:layout/>
      <c:overlay val="0"/>
    </c:legend>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F2D34-3EB1-4248-B337-B827EBF10DB2}" type="doc">
      <dgm:prSet loTypeId="urn:microsoft.com/office/officeart/2005/8/layout/hProcess3" loCatId="process" qsTypeId="urn:microsoft.com/office/officeart/2005/8/quickstyle/simple1" qsCatId="simple" csTypeId="urn:microsoft.com/office/officeart/2005/8/colors/accent1_2" csCatId="accent1" phldr="1"/>
      <dgm:spPr/>
    </dgm:pt>
    <dgm:pt modelId="{D1C8426F-B301-420A-A03D-12A7D72CFBFC}">
      <dgm:prSet phldrT="[Text]" custT="1"/>
      <dgm:spPr/>
      <dgm:t>
        <a:bodyPr/>
        <a:lstStyle/>
        <a:p>
          <a:r>
            <a:rPr lang="en-US" sz="1400" b="1" dirty="0" smtClean="0">
              <a:solidFill>
                <a:schemeClr val="tx2"/>
              </a:solidFill>
            </a:rPr>
            <a:t>21%</a:t>
          </a:r>
          <a:endParaRPr lang="en-US" sz="1400" b="1" dirty="0">
            <a:solidFill>
              <a:schemeClr val="tx2"/>
            </a:solidFill>
          </a:endParaRPr>
        </a:p>
      </dgm:t>
    </dgm:pt>
    <dgm:pt modelId="{71FE1B90-1B4B-4F4B-A2AD-43E79D6156F4}" type="parTrans" cxnId="{EEB4A949-D1F1-4FF9-A8F1-AFB40A2262EA}">
      <dgm:prSet/>
      <dgm:spPr/>
      <dgm:t>
        <a:bodyPr/>
        <a:lstStyle/>
        <a:p>
          <a:endParaRPr lang="en-US" sz="1600"/>
        </a:p>
      </dgm:t>
    </dgm:pt>
    <dgm:pt modelId="{7EA7B431-BC75-4C03-A2E5-00E4B596778E}" type="sibTrans" cxnId="{EEB4A949-D1F1-4FF9-A8F1-AFB40A2262EA}">
      <dgm:prSet/>
      <dgm:spPr/>
      <dgm:t>
        <a:bodyPr/>
        <a:lstStyle/>
        <a:p>
          <a:endParaRPr lang="en-US" sz="1600"/>
        </a:p>
      </dgm:t>
    </dgm:pt>
    <dgm:pt modelId="{77632989-9A8F-4EE9-AADF-FF81616DE7B8}" type="pres">
      <dgm:prSet presAssocID="{21CF2D34-3EB1-4248-B337-B827EBF10DB2}" presName="Name0" presStyleCnt="0">
        <dgm:presLayoutVars>
          <dgm:dir/>
          <dgm:animLvl val="lvl"/>
          <dgm:resizeHandles val="exact"/>
        </dgm:presLayoutVars>
      </dgm:prSet>
      <dgm:spPr/>
    </dgm:pt>
    <dgm:pt modelId="{9A31D7A7-AE8E-4897-8FA9-FFAF18CE838A}" type="pres">
      <dgm:prSet presAssocID="{21CF2D34-3EB1-4248-B337-B827EBF10DB2}" presName="dummy" presStyleCnt="0"/>
      <dgm:spPr/>
    </dgm:pt>
    <dgm:pt modelId="{0693C647-2DC9-46E9-A7F4-E20AF372D060}" type="pres">
      <dgm:prSet presAssocID="{21CF2D34-3EB1-4248-B337-B827EBF10DB2}" presName="linH" presStyleCnt="0"/>
      <dgm:spPr/>
    </dgm:pt>
    <dgm:pt modelId="{52C17FDE-F465-4C8B-BCB4-8158F0A6B091}" type="pres">
      <dgm:prSet presAssocID="{21CF2D34-3EB1-4248-B337-B827EBF10DB2}" presName="padding1" presStyleCnt="0"/>
      <dgm:spPr/>
    </dgm:pt>
    <dgm:pt modelId="{FE68FFE5-99AD-4F11-9116-985C48C37E70}" type="pres">
      <dgm:prSet presAssocID="{D1C8426F-B301-420A-A03D-12A7D72CFBFC}" presName="linV" presStyleCnt="0"/>
      <dgm:spPr/>
    </dgm:pt>
    <dgm:pt modelId="{0E93ED5B-4295-453B-A3DD-EC90E7308F14}" type="pres">
      <dgm:prSet presAssocID="{D1C8426F-B301-420A-A03D-12A7D72CFBFC}" presName="spVertical1" presStyleCnt="0"/>
      <dgm:spPr/>
    </dgm:pt>
    <dgm:pt modelId="{D3DA0E5B-1A9D-45CA-AC80-BF98CCEBE14B}" type="pres">
      <dgm:prSet presAssocID="{D1C8426F-B301-420A-A03D-12A7D72CFBFC}" presName="parTx" presStyleLbl="revTx" presStyleIdx="0" presStyleCnt="1" custScaleY="205186" custLinFactNeighborX="-4016" custLinFactNeighborY="15379">
        <dgm:presLayoutVars>
          <dgm:chMax val="0"/>
          <dgm:chPref val="0"/>
          <dgm:bulletEnabled val="1"/>
        </dgm:presLayoutVars>
      </dgm:prSet>
      <dgm:spPr/>
      <dgm:t>
        <a:bodyPr/>
        <a:lstStyle/>
        <a:p>
          <a:endParaRPr lang="en-US"/>
        </a:p>
      </dgm:t>
    </dgm:pt>
    <dgm:pt modelId="{38F9BD13-66FA-479F-9550-7EB8CF322A0E}" type="pres">
      <dgm:prSet presAssocID="{D1C8426F-B301-420A-A03D-12A7D72CFBFC}" presName="spVertical2" presStyleCnt="0"/>
      <dgm:spPr/>
    </dgm:pt>
    <dgm:pt modelId="{50D9A71C-4827-46B4-B065-9E67A7591715}" type="pres">
      <dgm:prSet presAssocID="{D1C8426F-B301-420A-A03D-12A7D72CFBFC}" presName="spVertical3" presStyleCnt="0"/>
      <dgm:spPr/>
    </dgm:pt>
    <dgm:pt modelId="{4958696A-E12C-4B93-B5D2-39AEB86A3A8F}" type="pres">
      <dgm:prSet presAssocID="{21CF2D34-3EB1-4248-B337-B827EBF10DB2}" presName="padding2" presStyleCnt="0"/>
      <dgm:spPr/>
    </dgm:pt>
    <dgm:pt modelId="{196FEA3F-49F5-41FC-92F6-F1925CBA9F10}" type="pres">
      <dgm:prSet presAssocID="{21CF2D34-3EB1-4248-B337-B827EBF10DB2}" presName="negArrow" presStyleCnt="0"/>
      <dgm:spPr/>
    </dgm:pt>
    <dgm:pt modelId="{DA28C42B-3DB3-4B9E-BFFA-ED771101AF17}" type="pres">
      <dgm:prSet presAssocID="{21CF2D34-3EB1-4248-B337-B827EBF10DB2}" presName="backgroundArrow" presStyleLbl="node1" presStyleIdx="0" presStyleCnt="1" custScaleY="197769" custLinFactNeighborX="5855" custLinFactNeighborY="-24801"/>
      <dgm:spPr>
        <a:solidFill>
          <a:schemeClr val="accent2"/>
        </a:solidFill>
      </dgm:spPr>
      <dgm:t>
        <a:bodyPr/>
        <a:lstStyle/>
        <a:p>
          <a:endParaRPr lang="en-US"/>
        </a:p>
      </dgm:t>
    </dgm:pt>
  </dgm:ptLst>
  <dgm:cxnLst>
    <dgm:cxn modelId="{EEB4A949-D1F1-4FF9-A8F1-AFB40A2262EA}" srcId="{21CF2D34-3EB1-4248-B337-B827EBF10DB2}" destId="{D1C8426F-B301-420A-A03D-12A7D72CFBFC}" srcOrd="0" destOrd="0" parTransId="{71FE1B90-1B4B-4F4B-A2AD-43E79D6156F4}" sibTransId="{7EA7B431-BC75-4C03-A2E5-00E4B596778E}"/>
    <dgm:cxn modelId="{6AAAA718-6822-48DD-9722-5CB0DB11078C}" type="presOf" srcId="{21CF2D34-3EB1-4248-B337-B827EBF10DB2}" destId="{77632989-9A8F-4EE9-AADF-FF81616DE7B8}" srcOrd="0" destOrd="0" presId="urn:microsoft.com/office/officeart/2005/8/layout/hProcess3"/>
    <dgm:cxn modelId="{C68C8A25-E299-4368-960C-DE781AB563B0}" type="presOf" srcId="{D1C8426F-B301-420A-A03D-12A7D72CFBFC}" destId="{D3DA0E5B-1A9D-45CA-AC80-BF98CCEBE14B}" srcOrd="0" destOrd="0" presId="urn:microsoft.com/office/officeart/2005/8/layout/hProcess3"/>
    <dgm:cxn modelId="{CE131840-BE19-43A9-99A9-83E9B281A822}" type="presParOf" srcId="{77632989-9A8F-4EE9-AADF-FF81616DE7B8}" destId="{9A31D7A7-AE8E-4897-8FA9-FFAF18CE838A}" srcOrd="0" destOrd="0" presId="urn:microsoft.com/office/officeart/2005/8/layout/hProcess3"/>
    <dgm:cxn modelId="{71C80D84-C518-4491-85CB-964A03000CD8}" type="presParOf" srcId="{77632989-9A8F-4EE9-AADF-FF81616DE7B8}" destId="{0693C647-2DC9-46E9-A7F4-E20AF372D060}" srcOrd="1" destOrd="0" presId="urn:microsoft.com/office/officeart/2005/8/layout/hProcess3"/>
    <dgm:cxn modelId="{F3B4555C-9A74-4A3A-8E2D-54B748B17EDE}" type="presParOf" srcId="{0693C647-2DC9-46E9-A7F4-E20AF372D060}" destId="{52C17FDE-F465-4C8B-BCB4-8158F0A6B091}" srcOrd="0" destOrd="0" presId="urn:microsoft.com/office/officeart/2005/8/layout/hProcess3"/>
    <dgm:cxn modelId="{D7065528-DB1B-4EC1-AF67-02E2316DE9E6}" type="presParOf" srcId="{0693C647-2DC9-46E9-A7F4-E20AF372D060}" destId="{FE68FFE5-99AD-4F11-9116-985C48C37E70}" srcOrd="1" destOrd="0" presId="urn:microsoft.com/office/officeart/2005/8/layout/hProcess3"/>
    <dgm:cxn modelId="{84E73BD1-CBB1-41B4-BB5E-06F43F706262}" type="presParOf" srcId="{FE68FFE5-99AD-4F11-9116-985C48C37E70}" destId="{0E93ED5B-4295-453B-A3DD-EC90E7308F14}" srcOrd="0" destOrd="0" presId="urn:microsoft.com/office/officeart/2005/8/layout/hProcess3"/>
    <dgm:cxn modelId="{17CB070E-CAEB-4A1C-9946-6B37623B05B5}" type="presParOf" srcId="{FE68FFE5-99AD-4F11-9116-985C48C37E70}" destId="{D3DA0E5B-1A9D-45CA-AC80-BF98CCEBE14B}" srcOrd="1" destOrd="0" presId="urn:microsoft.com/office/officeart/2005/8/layout/hProcess3"/>
    <dgm:cxn modelId="{23FB4955-793F-45BA-B49A-D5F95A601B3F}" type="presParOf" srcId="{FE68FFE5-99AD-4F11-9116-985C48C37E70}" destId="{38F9BD13-66FA-479F-9550-7EB8CF322A0E}" srcOrd="2" destOrd="0" presId="urn:microsoft.com/office/officeart/2005/8/layout/hProcess3"/>
    <dgm:cxn modelId="{E64CA4BE-D127-41B4-BDCD-71C02C776AC4}" type="presParOf" srcId="{FE68FFE5-99AD-4F11-9116-985C48C37E70}" destId="{50D9A71C-4827-46B4-B065-9E67A7591715}" srcOrd="3" destOrd="0" presId="urn:microsoft.com/office/officeart/2005/8/layout/hProcess3"/>
    <dgm:cxn modelId="{549D475D-79D4-49AA-99AF-CC9EFD14B669}" type="presParOf" srcId="{0693C647-2DC9-46E9-A7F4-E20AF372D060}" destId="{4958696A-E12C-4B93-B5D2-39AEB86A3A8F}" srcOrd="2" destOrd="0" presId="urn:microsoft.com/office/officeart/2005/8/layout/hProcess3"/>
    <dgm:cxn modelId="{19EAFADC-3603-4372-8A56-40CD84E72670}" type="presParOf" srcId="{0693C647-2DC9-46E9-A7F4-E20AF372D060}" destId="{196FEA3F-49F5-41FC-92F6-F1925CBA9F10}" srcOrd="3" destOrd="0" presId="urn:microsoft.com/office/officeart/2005/8/layout/hProcess3"/>
    <dgm:cxn modelId="{66913BFF-7D0C-4443-B51A-B61A122C25CB}" type="presParOf" srcId="{0693C647-2DC9-46E9-A7F4-E20AF372D060}" destId="{DA28C42B-3DB3-4B9E-BFFA-ED771101AF17}" srcOrd="4"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CF2D34-3EB1-4248-B337-B827EBF10DB2}" type="doc">
      <dgm:prSet loTypeId="urn:microsoft.com/office/officeart/2005/8/layout/hProcess3" loCatId="process" qsTypeId="urn:microsoft.com/office/officeart/2005/8/quickstyle/simple1" qsCatId="simple" csTypeId="urn:microsoft.com/office/officeart/2005/8/colors/accent1_2" csCatId="accent1" phldr="1"/>
      <dgm:spPr/>
    </dgm:pt>
    <dgm:pt modelId="{D1C8426F-B301-420A-A03D-12A7D72CFBFC}">
      <dgm:prSet phldrT="[Text]" custT="1"/>
      <dgm:spPr>
        <a:xfrm>
          <a:off x="33709" y="77475"/>
          <a:ext cx="561064" cy="395725"/>
        </a:xfrm>
        <a:noFill/>
        <a:ln>
          <a:noFill/>
        </a:ln>
        <a:effectLst/>
      </dgm:spPr>
      <dgm:t>
        <a:bodyPr/>
        <a:lstStyle/>
        <a:p>
          <a:r>
            <a:rPr lang="en-US" sz="1600" b="1" dirty="0" smtClean="0">
              <a:solidFill>
                <a:sysClr val="window" lastClr="FFFFFF"/>
              </a:solidFill>
              <a:latin typeface="Calibri"/>
              <a:ea typeface="+mn-ea"/>
              <a:cs typeface="+mn-cs"/>
            </a:rPr>
            <a:t>74%</a:t>
          </a:r>
          <a:endParaRPr lang="en-US" sz="1600" b="1" dirty="0">
            <a:solidFill>
              <a:sysClr val="window" lastClr="FFFFFF"/>
            </a:solidFill>
            <a:latin typeface="Calibri"/>
            <a:ea typeface="+mn-ea"/>
            <a:cs typeface="+mn-cs"/>
          </a:endParaRPr>
        </a:p>
      </dgm:t>
    </dgm:pt>
    <dgm:pt modelId="{71FE1B90-1B4B-4F4B-A2AD-43E79D6156F4}" type="parTrans" cxnId="{EEB4A949-D1F1-4FF9-A8F1-AFB40A2262EA}">
      <dgm:prSet/>
      <dgm:spPr/>
      <dgm:t>
        <a:bodyPr/>
        <a:lstStyle/>
        <a:p>
          <a:endParaRPr lang="en-US" sz="1600"/>
        </a:p>
      </dgm:t>
    </dgm:pt>
    <dgm:pt modelId="{7EA7B431-BC75-4C03-A2E5-00E4B596778E}" type="sibTrans" cxnId="{EEB4A949-D1F1-4FF9-A8F1-AFB40A2262EA}">
      <dgm:prSet/>
      <dgm:spPr/>
      <dgm:t>
        <a:bodyPr/>
        <a:lstStyle/>
        <a:p>
          <a:endParaRPr lang="en-US" sz="1600"/>
        </a:p>
      </dgm:t>
    </dgm:pt>
    <dgm:pt modelId="{77632989-9A8F-4EE9-AADF-FF81616DE7B8}" type="pres">
      <dgm:prSet presAssocID="{21CF2D34-3EB1-4248-B337-B827EBF10DB2}" presName="Name0" presStyleCnt="0">
        <dgm:presLayoutVars>
          <dgm:dir/>
          <dgm:animLvl val="lvl"/>
          <dgm:resizeHandles val="exact"/>
        </dgm:presLayoutVars>
      </dgm:prSet>
      <dgm:spPr/>
    </dgm:pt>
    <dgm:pt modelId="{9A31D7A7-AE8E-4897-8FA9-FFAF18CE838A}" type="pres">
      <dgm:prSet presAssocID="{21CF2D34-3EB1-4248-B337-B827EBF10DB2}" presName="dummy" presStyleCnt="0"/>
      <dgm:spPr/>
    </dgm:pt>
    <dgm:pt modelId="{0693C647-2DC9-46E9-A7F4-E20AF372D060}" type="pres">
      <dgm:prSet presAssocID="{21CF2D34-3EB1-4248-B337-B827EBF10DB2}" presName="linH" presStyleCnt="0"/>
      <dgm:spPr/>
    </dgm:pt>
    <dgm:pt modelId="{52C17FDE-F465-4C8B-BCB4-8158F0A6B091}" type="pres">
      <dgm:prSet presAssocID="{21CF2D34-3EB1-4248-B337-B827EBF10DB2}" presName="padding1" presStyleCnt="0"/>
      <dgm:spPr/>
    </dgm:pt>
    <dgm:pt modelId="{FE68FFE5-99AD-4F11-9116-985C48C37E70}" type="pres">
      <dgm:prSet presAssocID="{D1C8426F-B301-420A-A03D-12A7D72CFBFC}" presName="linV" presStyleCnt="0"/>
      <dgm:spPr/>
    </dgm:pt>
    <dgm:pt modelId="{0E93ED5B-4295-453B-A3DD-EC90E7308F14}" type="pres">
      <dgm:prSet presAssocID="{D1C8426F-B301-420A-A03D-12A7D72CFBFC}" presName="spVertical1" presStyleCnt="0"/>
      <dgm:spPr/>
    </dgm:pt>
    <dgm:pt modelId="{D3DA0E5B-1A9D-45CA-AC80-BF98CCEBE14B}" type="pres">
      <dgm:prSet presAssocID="{D1C8426F-B301-420A-A03D-12A7D72CFBFC}" presName="parTx" presStyleLbl="revTx" presStyleIdx="0" presStyleCnt="1" custScaleY="205186" custLinFactNeighborX="-4016" custLinFactNeighborY="15379">
        <dgm:presLayoutVars>
          <dgm:chMax val="0"/>
          <dgm:chPref val="0"/>
          <dgm:bulletEnabled val="1"/>
        </dgm:presLayoutVars>
      </dgm:prSet>
      <dgm:spPr>
        <a:prstGeom prst="rect">
          <a:avLst/>
        </a:prstGeom>
      </dgm:spPr>
      <dgm:t>
        <a:bodyPr/>
        <a:lstStyle/>
        <a:p>
          <a:endParaRPr lang="en-US"/>
        </a:p>
      </dgm:t>
    </dgm:pt>
    <dgm:pt modelId="{38F9BD13-66FA-479F-9550-7EB8CF322A0E}" type="pres">
      <dgm:prSet presAssocID="{D1C8426F-B301-420A-A03D-12A7D72CFBFC}" presName="spVertical2" presStyleCnt="0"/>
      <dgm:spPr/>
    </dgm:pt>
    <dgm:pt modelId="{50D9A71C-4827-46B4-B065-9E67A7591715}" type="pres">
      <dgm:prSet presAssocID="{D1C8426F-B301-420A-A03D-12A7D72CFBFC}" presName="spVertical3" presStyleCnt="0"/>
      <dgm:spPr/>
    </dgm:pt>
    <dgm:pt modelId="{4958696A-E12C-4B93-B5D2-39AEB86A3A8F}" type="pres">
      <dgm:prSet presAssocID="{21CF2D34-3EB1-4248-B337-B827EBF10DB2}" presName="padding2" presStyleCnt="0"/>
      <dgm:spPr/>
    </dgm:pt>
    <dgm:pt modelId="{196FEA3F-49F5-41FC-92F6-F1925CBA9F10}" type="pres">
      <dgm:prSet presAssocID="{21CF2D34-3EB1-4248-B337-B827EBF10DB2}" presName="negArrow" presStyleCnt="0"/>
      <dgm:spPr/>
    </dgm:pt>
    <dgm:pt modelId="{DA28C42B-3DB3-4B9E-BFFA-ED771101AF17}" type="pres">
      <dgm:prSet presAssocID="{21CF2D34-3EB1-4248-B337-B827EBF10DB2}" presName="backgroundArrow" presStyleLbl="node1" presStyleIdx="0" presStyleCnt="1" custScaleY="197769" custLinFactNeighborX="6329" custLinFactNeighborY="-81421"/>
      <dgm:spPr>
        <a:xfrm>
          <a:off x="2010" y="0"/>
          <a:ext cx="684779"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Lst>
  <dgm:cxnLst>
    <dgm:cxn modelId="{7AEEA7DC-0B03-4CC3-9C9E-78B91E94CE92}" type="presOf" srcId="{D1C8426F-B301-420A-A03D-12A7D72CFBFC}" destId="{D3DA0E5B-1A9D-45CA-AC80-BF98CCEBE14B}" srcOrd="0" destOrd="0" presId="urn:microsoft.com/office/officeart/2005/8/layout/hProcess3"/>
    <dgm:cxn modelId="{A1241D24-3CBE-46E0-83A3-2928B18FE8B2}" type="presOf" srcId="{21CF2D34-3EB1-4248-B337-B827EBF10DB2}" destId="{77632989-9A8F-4EE9-AADF-FF81616DE7B8}" srcOrd="0" destOrd="0" presId="urn:microsoft.com/office/officeart/2005/8/layout/hProcess3"/>
    <dgm:cxn modelId="{EEB4A949-D1F1-4FF9-A8F1-AFB40A2262EA}" srcId="{21CF2D34-3EB1-4248-B337-B827EBF10DB2}" destId="{D1C8426F-B301-420A-A03D-12A7D72CFBFC}" srcOrd="0" destOrd="0" parTransId="{71FE1B90-1B4B-4F4B-A2AD-43E79D6156F4}" sibTransId="{7EA7B431-BC75-4C03-A2E5-00E4B596778E}"/>
    <dgm:cxn modelId="{72117171-5258-4B1F-BFFE-03B5CFEC0A66}" type="presParOf" srcId="{77632989-9A8F-4EE9-AADF-FF81616DE7B8}" destId="{9A31D7A7-AE8E-4897-8FA9-FFAF18CE838A}" srcOrd="0" destOrd="0" presId="urn:microsoft.com/office/officeart/2005/8/layout/hProcess3"/>
    <dgm:cxn modelId="{FEC51F55-CD9A-487D-96E2-0F74F28FBB78}" type="presParOf" srcId="{77632989-9A8F-4EE9-AADF-FF81616DE7B8}" destId="{0693C647-2DC9-46E9-A7F4-E20AF372D060}" srcOrd="1" destOrd="0" presId="urn:microsoft.com/office/officeart/2005/8/layout/hProcess3"/>
    <dgm:cxn modelId="{D4836E15-3B43-40AF-A691-8C57AC980764}" type="presParOf" srcId="{0693C647-2DC9-46E9-A7F4-E20AF372D060}" destId="{52C17FDE-F465-4C8B-BCB4-8158F0A6B091}" srcOrd="0" destOrd="0" presId="urn:microsoft.com/office/officeart/2005/8/layout/hProcess3"/>
    <dgm:cxn modelId="{803FA670-4952-4327-865C-06C05EE45102}" type="presParOf" srcId="{0693C647-2DC9-46E9-A7F4-E20AF372D060}" destId="{FE68FFE5-99AD-4F11-9116-985C48C37E70}" srcOrd="1" destOrd="0" presId="urn:microsoft.com/office/officeart/2005/8/layout/hProcess3"/>
    <dgm:cxn modelId="{88C64CE7-589B-400D-9F90-2D4F7F54BDAD}" type="presParOf" srcId="{FE68FFE5-99AD-4F11-9116-985C48C37E70}" destId="{0E93ED5B-4295-453B-A3DD-EC90E7308F14}" srcOrd="0" destOrd="0" presId="urn:microsoft.com/office/officeart/2005/8/layout/hProcess3"/>
    <dgm:cxn modelId="{4AD7EDF5-FE9C-402E-AEEA-6F810685CB5A}" type="presParOf" srcId="{FE68FFE5-99AD-4F11-9116-985C48C37E70}" destId="{D3DA0E5B-1A9D-45CA-AC80-BF98CCEBE14B}" srcOrd="1" destOrd="0" presId="urn:microsoft.com/office/officeart/2005/8/layout/hProcess3"/>
    <dgm:cxn modelId="{B1EC8449-191B-44C9-88CD-11F165AF1108}" type="presParOf" srcId="{FE68FFE5-99AD-4F11-9116-985C48C37E70}" destId="{38F9BD13-66FA-479F-9550-7EB8CF322A0E}" srcOrd="2" destOrd="0" presId="urn:microsoft.com/office/officeart/2005/8/layout/hProcess3"/>
    <dgm:cxn modelId="{6F0D2971-AFFE-4601-84DF-E79BBC8C964C}" type="presParOf" srcId="{FE68FFE5-99AD-4F11-9116-985C48C37E70}" destId="{50D9A71C-4827-46B4-B065-9E67A7591715}" srcOrd="3" destOrd="0" presId="urn:microsoft.com/office/officeart/2005/8/layout/hProcess3"/>
    <dgm:cxn modelId="{7D2DCBF8-974B-4AEE-9F3D-874392CB814C}" type="presParOf" srcId="{0693C647-2DC9-46E9-A7F4-E20AF372D060}" destId="{4958696A-E12C-4B93-B5D2-39AEB86A3A8F}" srcOrd="2" destOrd="0" presId="urn:microsoft.com/office/officeart/2005/8/layout/hProcess3"/>
    <dgm:cxn modelId="{781EF90E-D405-4CE9-9E43-F8AD544EE32C}" type="presParOf" srcId="{0693C647-2DC9-46E9-A7F4-E20AF372D060}" destId="{196FEA3F-49F5-41FC-92F6-F1925CBA9F10}" srcOrd="3" destOrd="0" presId="urn:microsoft.com/office/officeart/2005/8/layout/hProcess3"/>
    <dgm:cxn modelId="{5FB477D7-FEB9-4E99-BFB7-17B661520E43}" type="presParOf" srcId="{0693C647-2DC9-46E9-A7F4-E20AF372D060}" destId="{DA28C42B-3DB3-4B9E-BFFA-ED771101AF17}"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CF2D34-3EB1-4248-B337-B827EBF10DB2}" type="doc">
      <dgm:prSet loTypeId="urn:microsoft.com/office/officeart/2005/8/layout/hProcess3" loCatId="process" qsTypeId="urn:microsoft.com/office/officeart/2005/8/quickstyle/simple1" qsCatId="simple" csTypeId="urn:microsoft.com/office/officeart/2005/8/colors/accent1_2" csCatId="accent1" phldr="1"/>
      <dgm:spPr/>
    </dgm:pt>
    <dgm:pt modelId="{D1C8426F-B301-420A-A03D-12A7D72CFBFC}">
      <dgm:prSet phldrT="[Text]" custT="1"/>
      <dgm:spPr>
        <a:xfrm>
          <a:off x="33709" y="77475"/>
          <a:ext cx="561064" cy="395725"/>
        </a:xfrm>
        <a:noFill/>
        <a:ln>
          <a:noFill/>
        </a:ln>
        <a:effectLst/>
      </dgm:spPr>
      <dgm:t>
        <a:bodyPr/>
        <a:lstStyle/>
        <a:p>
          <a:r>
            <a:rPr lang="en-US" sz="1600" b="1" dirty="0" smtClean="0">
              <a:solidFill>
                <a:sysClr val="window" lastClr="FFFFFF"/>
              </a:solidFill>
              <a:latin typeface="Calibri"/>
              <a:ea typeface="+mn-ea"/>
              <a:cs typeface="+mn-cs"/>
            </a:rPr>
            <a:t>75%</a:t>
          </a:r>
          <a:endParaRPr lang="en-US" sz="1600" b="1" dirty="0">
            <a:solidFill>
              <a:sysClr val="window" lastClr="FFFFFF"/>
            </a:solidFill>
            <a:latin typeface="Calibri"/>
            <a:ea typeface="+mn-ea"/>
            <a:cs typeface="+mn-cs"/>
          </a:endParaRPr>
        </a:p>
      </dgm:t>
    </dgm:pt>
    <dgm:pt modelId="{71FE1B90-1B4B-4F4B-A2AD-43E79D6156F4}" type="parTrans" cxnId="{EEB4A949-D1F1-4FF9-A8F1-AFB40A2262EA}">
      <dgm:prSet/>
      <dgm:spPr/>
      <dgm:t>
        <a:bodyPr/>
        <a:lstStyle/>
        <a:p>
          <a:endParaRPr lang="en-US" sz="1600"/>
        </a:p>
      </dgm:t>
    </dgm:pt>
    <dgm:pt modelId="{7EA7B431-BC75-4C03-A2E5-00E4B596778E}" type="sibTrans" cxnId="{EEB4A949-D1F1-4FF9-A8F1-AFB40A2262EA}">
      <dgm:prSet/>
      <dgm:spPr/>
      <dgm:t>
        <a:bodyPr/>
        <a:lstStyle/>
        <a:p>
          <a:endParaRPr lang="en-US" sz="1600"/>
        </a:p>
      </dgm:t>
    </dgm:pt>
    <dgm:pt modelId="{77632989-9A8F-4EE9-AADF-FF81616DE7B8}" type="pres">
      <dgm:prSet presAssocID="{21CF2D34-3EB1-4248-B337-B827EBF10DB2}" presName="Name0" presStyleCnt="0">
        <dgm:presLayoutVars>
          <dgm:dir/>
          <dgm:animLvl val="lvl"/>
          <dgm:resizeHandles val="exact"/>
        </dgm:presLayoutVars>
      </dgm:prSet>
      <dgm:spPr/>
    </dgm:pt>
    <dgm:pt modelId="{9A31D7A7-AE8E-4897-8FA9-FFAF18CE838A}" type="pres">
      <dgm:prSet presAssocID="{21CF2D34-3EB1-4248-B337-B827EBF10DB2}" presName="dummy" presStyleCnt="0"/>
      <dgm:spPr/>
    </dgm:pt>
    <dgm:pt modelId="{0693C647-2DC9-46E9-A7F4-E20AF372D060}" type="pres">
      <dgm:prSet presAssocID="{21CF2D34-3EB1-4248-B337-B827EBF10DB2}" presName="linH" presStyleCnt="0"/>
      <dgm:spPr/>
    </dgm:pt>
    <dgm:pt modelId="{52C17FDE-F465-4C8B-BCB4-8158F0A6B091}" type="pres">
      <dgm:prSet presAssocID="{21CF2D34-3EB1-4248-B337-B827EBF10DB2}" presName="padding1" presStyleCnt="0"/>
      <dgm:spPr/>
    </dgm:pt>
    <dgm:pt modelId="{FE68FFE5-99AD-4F11-9116-985C48C37E70}" type="pres">
      <dgm:prSet presAssocID="{D1C8426F-B301-420A-A03D-12A7D72CFBFC}" presName="linV" presStyleCnt="0"/>
      <dgm:spPr/>
    </dgm:pt>
    <dgm:pt modelId="{0E93ED5B-4295-453B-A3DD-EC90E7308F14}" type="pres">
      <dgm:prSet presAssocID="{D1C8426F-B301-420A-A03D-12A7D72CFBFC}" presName="spVertical1" presStyleCnt="0"/>
      <dgm:spPr/>
    </dgm:pt>
    <dgm:pt modelId="{D3DA0E5B-1A9D-45CA-AC80-BF98CCEBE14B}" type="pres">
      <dgm:prSet presAssocID="{D1C8426F-B301-420A-A03D-12A7D72CFBFC}" presName="parTx" presStyleLbl="revTx" presStyleIdx="0" presStyleCnt="1" custScaleY="205186" custLinFactNeighborX="-4016" custLinFactNeighborY="15379">
        <dgm:presLayoutVars>
          <dgm:chMax val="0"/>
          <dgm:chPref val="0"/>
          <dgm:bulletEnabled val="1"/>
        </dgm:presLayoutVars>
      </dgm:prSet>
      <dgm:spPr>
        <a:prstGeom prst="rect">
          <a:avLst/>
        </a:prstGeom>
      </dgm:spPr>
      <dgm:t>
        <a:bodyPr/>
        <a:lstStyle/>
        <a:p>
          <a:endParaRPr lang="en-US"/>
        </a:p>
      </dgm:t>
    </dgm:pt>
    <dgm:pt modelId="{38F9BD13-66FA-479F-9550-7EB8CF322A0E}" type="pres">
      <dgm:prSet presAssocID="{D1C8426F-B301-420A-A03D-12A7D72CFBFC}" presName="spVertical2" presStyleCnt="0"/>
      <dgm:spPr/>
    </dgm:pt>
    <dgm:pt modelId="{50D9A71C-4827-46B4-B065-9E67A7591715}" type="pres">
      <dgm:prSet presAssocID="{D1C8426F-B301-420A-A03D-12A7D72CFBFC}" presName="spVertical3" presStyleCnt="0"/>
      <dgm:spPr/>
    </dgm:pt>
    <dgm:pt modelId="{4958696A-E12C-4B93-B5D2-39AEB86A3A8F}" type="pres">
      <dgm:prSet presAssocID="{21CF2D34-3EB1-4248-B337-B827EBF10DB2}" presName="padding2" presStyleCnt="0"/>
      <dgm:spPr/>
    </dgm:pt>
    <dgm:pt modelId="{196FEA3F-49F5-41FC-92F6-F1925CBA9F10}" type="pres">
      <dgm:prSet presAssocID="{21CF2D34-3EB1-4248-B337-B827EBF10DB2}" presName="negArrow" presStyleCnt="0"/>
      <dgm:spPr/>
    </dgm:pt>
    <dgm:pt modelId="{DA28C42B-3DB3-4B9E-BFFA-ED771101AF17}" type="pres">
      <dgm:prSet presAssocID="{21CF2D34-3EB1-4248-B337-B827EBF10DB2}" presName="backgroundArrow" presStyleLbl="node1" presStyleIdx="0" presStyleCnt="1" custScaleY="197769" custLinFactNeighborX="147" custLinFactNeighborY="-80318"/>
      <dgm:spPr>
        <a:xfrm>
          <a:off x="2010" y="0"/>
          <a:ext cx="684779"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Lst>
  <dgm:cxnLst>
    <dgm:cxn modelId="{54D68257-2625-45F5-888B-DAD18612A18D}" type="presOf" srcId="{D1C8426F-B301-420A-A03D-12A7D72CFBFC}" destId="{D3DA0E5B-1A9D-45CA-AC80-BF98CCEBE14B}" srcOrd="0" destOrd="0" presId="urn:microsoft.com/office/officeart/2005/8/layout/hProcess3"/>
    <dgm:cxn modelId="{EEB4A949-D1F1-4FF9-A8F1-AFB40A2262EA}" srcId="{21CF2D34-3EB1-4248-B337-B827EBF10DB2}" destId="{D1C8426F-B301-420A-A03D-12A7D72CFBFC}" srcOrd="0" destOrd="0" parTransId="{71FE1B90-1B4B-4F4B-A2AD-43E79D6156F4}" sibTransId="{7EA7B431-BC75-4C03-A2E5-00E4B596778E}"/>
    <dgm:cxn modelId="{E4F547DF-EC4A-4C77-B5F0-68BFFD105413}" type="presOf" srcId="{21CF2D34-3EB1-4248-B337-B827EBF10DB2}" destId="{77632989-9A8F-4EE9-AADF-FF81616DE7B8}" srcOrd="0" destOrd="0" presId="urn:microsoft.com/office/officeart/2005/8/layout/hProcess3"/>
    <dgm:cxn modelId="{495DAD82-F2E2-4FF4-B70C-569BD37714AE}" type="presParOf" srcId="{77632989-9A8F-4EE9-AADF-FF81616DE7B8}" destId="{9A31D7A7-AE8E-4897-8FA9-FFAF18CE838A}" srcOrd="0" destOrd="0" presId="urn:microsoft.com/office/officeart/2005/8/layout/hProcess3"/>
    <dgm:cxn modelId="{E87879B1-EBA1-4F91-A79D-855E132D0969}" type="presParOf" srcId="{77632989-9A8F-4EE9-AADF-FF81616DE7B8}" destId="{0693C647-2DC9-46E9-A7F4-E20AF372D060}" srcOrd="1" destOrd="0" presId="urn:microsoft.com/office/officeart/2005/8/layout/hProcess3"/>
    <dgm:cxn modelId="{827A5716-B497-4ED4-96C2-BF94987A45A5}" type="presParOf" srcId="{0693C647-2DC9-46E9-A7F4-E20AF372D060}" destId="{52C17FDE-F465-4C8B-BCB4-8158F0A6B091}" srcOrd="0" destOrd="0" presId="urn:microsoft.com/office/officeart/2005/8/layout/hProcess3"/>
    <dgm:cxn modelId="{5795405C-4E8E-4C43-99B1-098B03B1BF78}" type="presParOf" srcId="{0693C647-2DC9-46E9-A7F4-E20AF372D060}" destId="{FE68FFE5-99AD-4F11-9116-985C48C37E70}" srcOrd="1" destOrd="0" presId="urn:microsoft.com/office/officeart/2005/8/layout/hProcess3"/>
    <dgm:cxn modelId="{6E13394E-B3BD-4FDE-8CC6-DA87ABA016DB}" type="presParOf" srcId="{FE68FFE5-99AD-4F11-9116-985C48C37E70}" destId="{0E93ED5B-4295-453B-A3DD-EC90E7308F14}" srcOrd="0" destOrd="0" presId="urn:microsoft.com/office/officeart/2005/8/layout/hProcess3"/>
    <dgm:cxn modelId="{322B1816-CD17-4267-87EB-643284C4D3FF}" type="presParOf" srcId="{FE68FFE5-99AD-4F11-9116-985C48C37E70}" destId="{D3DA0E5B-1A9D-45CA-AC80-BF98CCEBE14B}" srcOrd="1" destOrd="0" presId="urn:microsoft.com/office/officeart/2005/8/layout/hProcess3"/>
    <dgm:cxn modelId="{D972E972-C0D4-4AC9-B9BE-C2A2C5BDEFB4}" type="presParOf" srcId="{FE68FFE5-99AD-4F11-9116-985C48C37E70}" destId="{38F9BD13-66FA-479F-9550-7EB8CF322A0E}" srcOrd="2" destOrd="0" presId="urn:microsoft.com/office/officeart/2005/8/layout/hProcess3"/>
    <dgm:cxn modelId="{210BB307-AE1C-42AC-B655-C224A2D3771B}" type="presParOf" srcId="{FE68FFE5-99AD-4F11-9116-985C48C37E70}" destId="{50D9A71C-4827-46B4-B065-9E67A7591715}" srcOrd="3" destOrd="0" presId="urn:microsoft.com/office/officeart/2005/8/layout/hProcess3"/>
    <dgm:cxn modelId="{B2083BA4-79D4-4722-AC2B-BB179AC37A03}" type="presParOf" srcId="{0693C647-2DC9-46E9-A7F4-E20AF372D060}" destId="{4958696A-E12C-4B93-B5D2-39AEB86A3A8F}" srcOrd="2" destOrd="0" presId="urn:microsoft.com/office/officeart/2005/8/layout/hProcess3"/>
    <dgm:cxn modelId="{90737936-4EDE-4F32-958D-88A0B079FE00}" type="presParOf" srcId="{0693C647-2DC9-46E9-A7F4-E20AF372D060}" destId="{196FEA3F-49F5-41FC-92F6-F1925CBA9F10}" srcOrd="3" destOrd="0" presId="urn:microsoft.com/office/officeart/2005/8/layout/hProcess3"/>
    <dgm:cxn modelId="{5D47D2A7-B41C-4A47-B026-A24B7A681840}" type="presParOf" srcId="{0693C647-2DC9-46E9-A7F4-E20AF372D060}" destId="{DA28C42B-3DB3-4B9E-BFFA-ED771101AF17}"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CF2D34-3EB1-4248-B337-B827EBF10DB2}" type="doc">
      <dgm:prSet loTypeId="urn:microsoft.com/office/officeart/2005/8/layout/hProcess3" loCatId="process" qsTypeId="urn:microsoft.com/office/officeart/2005/8/quickstyle/simple1" qsCatId="simple" csTypeId="urn:microsoft.com/office/officeart/2005/8/colors/accent1_2" csCatId="accent1" phldr="1"/>
      <dgm:spPr/>
    </dgm:pt>
    <dgm:pt modelId="{D1C8426F-B301-420A-A03D-12A7D72CFBFC}">
      <dgm:prSet phldrT="[Text]" custT="1"/>
      <dgm:spPr>
        <a:xfrm>
          <a:off x="33709" y="77475"/>
          <a:ext cx="561064" cy="395725"/>
        </a:xfrm>
        <a:noFill/>
        <a:ln>
          <a:noFill/>
        </a:ln>
        <a:effectLst/>
      </dgm:spPr>
      <dgm:t>
        <a:bodyPr/>
        <a:lstStyle/>
        <a:p>
          <a:r>
            <a:rPr lang="en-US" sz="1600" b="1" dirty="0" smtClean="0">
              <a:solidFill>
                <a:sysClr val="window" lastClr="FFFFFF"/>
              </a:solidFill>
              <a:latin typeface="Calibri"/>
              <a:ea typeface="+mn-ea"/>
              <a:cs typeface="+mn-cs"/>
            </a:rPr>
            <a:t>71%</a:t>
          </a:r>
          <a:endParaRPr lang="en-US" sz="1600" b="1" dirty="0">
            <a:solidFill>
              <a:sysClr val="window" lastClr="FFFFFF"/>
            </a:solidFill>
            <a:latin typeface="Calibri"/>
            <a:ea typeface="+mn-ea"/>
            <a:cs typeface="+mn-cs"/>
          </a:endParaRPr>
        </a:p>
      </dgm:t>
    </dgm:pt>
    <dgm:pt modelId="{71FE1B90-1B4B-4F4B-A2AD-43E79D6156F4}" type="parTrans" cxnId="{EEB4A949-D1F1-4FF9-A8F1-AFB40A2262EA}">
      <dgm:prSet/>
      <dgm:spPr/>
      <dgm:t>
        <a:bodyPr/>
        <a:lstStyle/>
        <a:p>
          <a:endParaRPr lang="en-US" sz="1600"/>
        </a:p>
      </dgm:t>
    </dgm:pt>
    <dgm:pt modelId="{7EA7B431-BC75-4C03-A2E5-00E4B596778E}" type="sibTrans" cxnId="{EEB4A949-D1F1-4FF9-A8F1-AFB40A2262EA}">
      <dgm:prSet/>
      <dgm:spPr/>
      <dgm:t>
        <a:bodyPr/>
        <a:lstStyle/>
        <a:p>
          <a:endParaRPr lang="en-US" sz="1600"/>
        </a:p>
      </dgm:t>
    </dgm:pt>
    <dgm:pt modelId="{77632989-9A8F-4EE9-AADF-FF81616DE7B8}" type="pres">
      <dgm:prSet presAssocID="{21CF2D34-3EB1-4248-B337-B827EBF10DB2}" presName="Name0" presStyleCnt="0">
        <dgm:presLayoutVars>
          <dgm:dir/>
          <dgm:animLvl val="lvl"/>
          <dgm:resizeHandles val="exact"/>
        </dgm:presLayoutVars>
      </dgm:prSet>
      <dgm:spPr/>
    </dgm:pt>
    <dgm:pt modelId="{9A31D7A7-AE8E-4897-8FA9-FFAF18CE838A}" type="pres">
      <dgm:prSet presAssocID="{21CF2D34-3EB1-4248-B337-B827EBF10DB2}" presName="dummy" presStyleCnt="0"/>
      <dgm:spPr/>
    </dgm:pt>
    <dgm:pt modelId="{0693C647-2DC9-46E9-A7F4-E20AF372D060}" type="pres">
      <dgm:prSet presAssocID="{21CF2D34-3EB1-4248-B337-B827EBF10DB2}" presName="linH" presStyleCnt="0"/>
      <dgm:spPr/>
    </dgm:pt>
    <dgm:pt modelId="{52C17FDE-F465-4C8B-BCB4-8158F0A6B091}" type="pres">
      <dgm:prSet presAssocID="{21CF2D34-3EB1-4248-B337-B827EBF10DB2}" presName="padding1" presStyleCnt="0"/>
      <dgm:spPr/>
    </dgm:pt>
    <dgm:pt modelId="{FE68FFE5-99AD-4F11-9116-985C48C37E70}" type="pres">
      <dgm:prSet presAssocID="{D1C8426F-B301-420A-A03D-12A7D72CFBFC}" presName="linV" presStyleCnt="0"/>
      <dgm:spPr/>
    </dgm:pt>
    <dgm:pt modelId="{0E93ED5B-4295-453B-A3DD-EC90E7308F14}" type="pres">
      <dgm:prSet presAssocID="{D1C8426F-B301-420A-A03D-12A7D72CFBFC}" presName="spVertical1" presStyleCnt="0"/>
      <dgm:spPr/>
    </dgm:pt>
    <dgm:pt modelId="{D3DA0E5B-1A9D-45CA-AC80-BF98CCEBE14B}" type="pres">
      <dgm:prSet presAssocID="{D1C8426F-B301-420A-A03D-12A7D72CFBFC}" presName="parTx" presStyleLbl="revTx" presStyleIdx="0" presStyleCnt="1" custScaleY="205186" custLinFactNeighborX="-4016" custLinFactNeighborY="15379">
        <dgm:presLayoutVars>
          <dgm:chMax val="0"/>
          <dgm:chPref val="0"/>
          <dgm:bulletEnabled val="1"/>
        </dgm:presLayoutVars>
      </dgm:prSet>
      <dgm:spPr>
        <a:prstGeom prst="rect">
          <a:avLst/>
        </a:prstGeom>
      </dgm:spPr>
      <dgm:t>
        <a:bodyPr/>
        <a:lstStyle/>
        <a:p>
          <a:endParaRPr lang="en-US"/>
        </a:p>
      </dgm:t>
    </dgm:pt>
    <dgm:pt modelId="{38F9BD13-66FA-479F-9550-7EB8CF322A0E}" type="pres">
      <dgm:prSet presAssocID="{D1C8426F-B301-420A-A03D-12A7D72CFBFC}" presName="spVertical2" presStyleCnt="0"/>
      <dgm:spPr/>
    </dgm:pt>
    <dgm:pt modelId="{50D9A71C-4827-46B4-B065-9E67A7591715}" type="pres">
      <dgm:prSet presAssocID="{D1C8426F-B301-420A-A03D-12A7D72CFBFC}" presName="spVertical3" presStyleCnt="0"/>
      <dgm:spPr/>
    </dgm:pt>
    <dgm:pt modelId="{4958696A-E12C-4B93-B5D2-39AEB86A3A8F}" type="pres">
      <dgm:prSet presAssocID="{21CF2D34-3EB1-4248-B337-B827EBF10DB2}" presName="padding2" presStyleCnt="0"/>
      <dgm:spPr/>
    </dgm:pt>
    <dgm:pt modelId="{196FEA3F-49F5-41FC-92F6-F1925CBA9F10}" type="pres">
      <dgm:prSet presAssocID="{21CF2D34-3EB1-4248-B337-B827EBF10DB2}" presName="negArrow" presStyleCnt="0"/>
      <dgm:spPr/>
    </dgm:pt>
    <dgm:pt modelId="{DA28C42B-3DB3-4B9E-BFFA-ED771101AF17}" type="pres">
      <dgm:prSet presAssocID="{21CF2D34-3EB1-4248-B337-B827EBF10DB2}" presName="backgroundArrow" presStyleLbl="node1" presStyleIdx="0" presStyleCnt="1" custScaleY="197769" custLinFactNeighborX="-4799" custLinFactNeighborY="-75392"/>
      <dgm:spPr>
        <a:xfrm>
          <a:off x="0" y="0"/>
          <a:ext cx="684779"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a:p>
      </dgm:t>
    </dgm:pt>
  </dgm:ptLst>
  <dgm:cxnLst>
    <dgm:cxn modelId="{04DCF836-16CD-49A4-868A-B372083B36F9}" type="presOf" srcId="{D1C8426F-B301-420A-A03D-12A7D72CFBFC}" destId="{D3DA0E5B-1A9D-45CA-AC80-BF98CCEBE14B}" srcOrd="0" destOrd="0" presId="urn:microsoft.com/office/officeart/2005/8/layout/hProcess3"/>
    <dgm:cxn modelId="{EEB4A949-D1F1-4FF9-A8F1-AFB40A2262EA}" srcId="{21CF2D34-3EB1-4248-B337-B827EBF10DB2}" destId="{D1C8426F-B301-420A-A03D-12A7D72CFBFC}" srcOrd="0" destOrd="0" parTransId="{71FE1B90-1B4B-4F4B-A2AD-43E79D6156F4}" sibTransId="{7EA7B431-BC75-4C03-A2E5-00E4B596778E}"/>
    <dgm:cxn modelId="{FD463DDC-2A77-4A53-A800-905EA33BEB95}" type="presOf" srcId="{21CF2D34-3EB1-4248-B337-B827EBF10DB2}" destId="{77632989-9A8F-4EE9-AADF-FF81616DE7B8}" srcOrd="0" destOrd="0" presId="urn:microsoft.com/office/officeart/2005/8/layout/hProcess3"/>
    <dgm:cxn modelId="{A18AB47A-B8DB-42F7-8E6F-224619909365}" type="presParOf" srcId="{77632989-9A8F-4EE9-AADF-FF81616DE7B8}" destId="{9A31D7A7-AE8E-4897-8FA9-FFAF18CE838A}" srcOrd="0" destOrd="0" presId="urn:microsoft.com/office/officeart/2005/8/layout/hProcess3"/>
    <dgm:cxn modelId="{0A4021A2-683E-484C-869C-C5464397A8F2}" type="presParOf" srcId="{77632989-9A8F-4EE9-AADF-FF81616DE7B8}" destId="{0693C647-2DC9-46E9-A7F4-E20AF372D060}" srcOrd="1" destOrd="0" presId="urn:microsoft.com/office/officeart/2005/8/layout/hProcess3"/>
    <dgm:cxn modelId="{73975233-D2AF-4B02-B1BC-445F85BCAFE5}" type="presParOf" srcId="{0693C647-2DC9-46E9-A7F4-E20AF372D060}" destId="{52C17FDE-F465-4C8B-BCB4-8158F0A6B091}" srcOrd="0" destOrd="0" presId="urn:microsoft.com/office/officeart/2005/8/layout/hProcess3"/>
    <dgm:cxn modelId="{14CC3493-C08F-4199-A3A6-75292EDB612F}" type="presParOf" srcId="{0693C647-2DC9-46E9-A7F4-E20AF372D060}" destId="{FE68FFE5-99AD-4F11-9116-985C48C37E70}" srcOrd="1" destOrd="0" presId="urn:microsoft.com/office/officeart/2005/8/layout/hProcess3"/>
    <dgm:cxn modelId="{71F2B728-8861-4338-8EBF-E7743A5BCC2A}" type="presParOf" srcId="{FE68FFE5-99AD-4F11-9116-985C48C37E70}" destId="{0E93ED5B-4295-453B-A3DD-EC90E7308F14}" srcOrd="0" destOrd="0" presId="urn:microsoft.com/office/officeart/2005/8/layout/hProcess3"/>
    <dgm:cxn modelId="{2E63FFD7-019B-4E08-BFFB-CF38BC013441}" type="presParOf" srcId="{FE68FFE5-99AD-4F11-9116-985C48C37E70}" destId="{D3DA0E5B-1A9D-45CA-AC80-BF98CCEBE14B}" srcOrd="1" destOrd="0" presId="urn:microsoft.com/office/officeart/2005/8/layout/hProcess3"/>
    <dgm:cxn modelId="{583337DE-76CD-4998-860E-EA169D368110}" type="presParOf" srcId="{FE68FFE5-99AD-4F11-9116-985C48C37E70}" destId="{38F9BD13-66FA-479F-9550-7EB8CF322A0E}" srcOrd="2" destOrd="0" presId="urn:microsoft.com/office/officeart/2005/8/layout/hProcess3"/>
    <dgm:cxn modelId="{F1AF497F-7084-4E62-B3C5-828974BF37A1}" type="presParOf" srcId="{FE68FFE5-99AD-4F11-9116-985C48C37E70}" destId="{50D9A71C-4827-46B4-B065-9E67A7591715}" srcOrd="3" destOrd="0" presId="urn:microsoft.com/office/officeart/2005/8/layout/hProcess3"/>
    <dgm:cxn modelId="{E2B32EBC-7CB2-4D31-BF20-11567292128A}" type="presParOf" srcId="{0693C647-2DC9-46E9-A7F4-E20AF372D060}" destId="{4958696A-E12C-4B93-B5D2-39AEB86A3A8F}" srcOrd="2" destOrd="0" presId="urn:microsoft.com/office/officeart/2005/8/layout/hProcess3"/>
    <dgm:cxn modelId="{8A7FD207-A9E9-4F1B-981F-981238894456}" type="presParOf" srcId="{0693C647-2DC9-46E9-A7F4-E20AF372D060}" destId="{196FEA3F-49F5-41FC-92F6-F1925CBA9F10}" srcOrd="3" destOrd="0" presId="urn:microsoft.com/office/officeart/2005/8/layout/hProcess3"/>
    <dgm:cxn modelId="{5CA70620-A6AA-478B-BF9F-EE2742E95AEF}" type="presParOf" srcId="{0693C647-2DC9-46E9-A7F4-E20AF372D060}" destId="{DA28C42B-3DB3-4B9E-BFFA-ED771101AF17}" srcOrd="4" destOrd="0" presId="urn:microsoft.com/office/officeart/2005/8/layout/h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C1137-C0BF-48D2-B793-5F6A057898A1}" type="doc">
      <dgm:prSet loTypeId="urn:microsoft.com/office/officeart/2011/layout/RadialPictureList" loCatId="officeonline" qsTypeId="urn:microsoft.com/office/officeart/2005/8/quickstyle/3d4" qsCatId="3D" csTypeId="urn:microsoft.com/office/officeart/2005/8/colors/accent2_5" csCatId="accent2" phldr="1"/>
      <dgm:spPr/>
      <dgm:t>
        <a:bodyPr/>
        <a:lstStyle/>
        <a:p>
          <a:endParaRPr lang="en-US"/>
        </a:p>
      </dgm:t>
    </dgm:pt>
    <dgm:pt modelId="{61C68B3A-EC8F-4F4F-BC2C-F9969E6A5CB0}">
      <dgm:prSet phldrT="[Text]" custT="1"/>
      <dgm:spPr>
        <a:xfrm>
          <a:off x="932232" y="283431"/>
          <a:ext cx="2553911" cy="2459289"/>
        </a:xfrm>
        <a:solidFill>
          <a:srgbClr val="C0504D">
            <a:alpha val="90000"/>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en-US" sz="2000" b="1" dirty="0" smtClean="0">
              <a:solidFill>
                <a:sysClr val="window" lastClr="FFFFFF"/>
              </a:solidFill>
              <a:latin typeface="Calibri"/>
              <a:ea typeface="+mn-ea"/>
              <a:cs typeface="+mn-cs"/>
            </a:rPr>
            <a:t>Evaluate 85%</a:t>
          </a:r>
        </a:p>
        <a:p>
          <a:r>
            <a:rPr lang="en-US" sz="2000" b="1" dirty="0" smtClean="0">
              <a:solidFill>
                <a:sysClr val="window" lastClr="FFFFFF"/>
              </a:solidFill>
              <a:latin typeface="Calibri"/>
              <a:ea typeface="+mn-ea"/>
              <a:cs typeface="+mn-cs"/>
            </a:rPr>
            <a:t>Treat       85%</a:t>
          </a:r>
        </a:p>
        <a:p>
          <a:r>
            <a:rPr lang="en-US" sz="2000" b="1" dirty="0" smtClean="0">
              <a:solidFill>
                <a:sysClr val="window" lastClr="FFFFFF"/>
              </a:solidFill>
              <a:latin typeface="Calibri"/>
              <a:ea typeface="+mn-ea"/>
              <a:cs typeface="+mn-cs"/>
            </a:rPr>
            <a:t>Cure       85%</a:t>
          </a:r>
          <a:endParaRPr lang="en-US" sz="2000" b="1" dirty="0">
            <a:solidFill>
              <a:sysClr val="window" lastClr="FFFFFF"/>
            </a:solidFill>
            <a:latin typeface="Calibri"/>
            <a:ea typeface="+mn-ea"/>
            <a:cs typeface="+mn-cs"/>
          </a:endParaRPr>
        </a:p>
      </dgm:t>
    </dgm:pt>
    <dgm:pt modelId="{095995F5-6CC5-42AB-A5C0-C5AA685C83D6}" type="parTrans" cxnId="{D0169AA2-2A0A-4E3E-B1EE-8EFD89A87962}">
      <dgm:prSet/>
      <dgm:spPr/>
      <dgm:t>
        <a:bodyPr/>
        <a:lstStyle/>
        <a:p>
          <a:endParaRPr lang="en-US"/>
        </a:p>
      </dgm:t>
    </dgm:pt>
    <dgm:pt modelId="{5F5BD430-1108-411B-B82D-4E7DCE15C9B7}" type="sibTrans" cxnId="{D0169AA2-2A0A-4E3E-B1EE-8EFD89A87962}">
      <dgm:prSet/>
      <dgm:spPr/>
      <dgm:t>
        <a:bodyPr/>
        <a:lstStyle/>
        <a:p>
          <a:endParaRPr lang="en-US"/>
        </a:p>
      </dgm:t>
    </dgm:pt>
    <dgm:pt modelId="{D3102772-593F-4EE3-A24A-70E180415451}">
      <dgm:prSet phldrT="[Text]" custT="1"/>
      <dgm:spPr>
        <a:xfrm>
          <a:off x="4506419" y="2049739"/>
          <a:ext cx="2703085" cy="694846"/>
        </a:xfrm>
        <a:noFill/>
        <a:ln>
          <a:noFill/>
        </a:ln>
        <a:effectLst/>
      </dgm:spPr>
      <dgm:t>
        <a:bodyPr/>
        <a:lstStyle/>
        <a:p>
          <a:pPr algn="ctr"/>
          <a:r>
            <a:rPr lang="en-US" sz="1800" b="1" dirty="0" smtClean="0">
              <a:solidFill>
                <a:srgbClr val="FFC000"/>
              </a:solidFill>
              <a:latin typeface="Calibri"/>
              <a:ea typeface="+mn-ea"/>
              <a:cs typeface="+mn-cs"/>
            </a:rPr>
            <a:t>Expand Clinical Capacity</a:t>
          </a:r>
        </a:p>
        <a:p>
          <a:pPr algn="ctr"/>
          <a:r>
            <a:rPr lang="en-US" sz="1800" dirty="0" smtClean="0">
              <a:solidFill>
                <a:schemeClr val="tx2"/>
              </a:solidFill>
              <a:latin typeface="Calibri"/>
              <a:ea typeface="+mn-ea"/>
              <a:cs typeface="+mn-cs"/>
            </a:rPr>
            <a:t>ProjectECHO</a:t>
          </a:r>
          <a:endParaRPr lang="en-US" sz="1800" b="1" dirty="0">
            <a:solidFill>
              <a:schemeClr val="tx2"/>
            </a:solidFill>
            <a:latin typeface="Calibri"/>
            <a:ea typeface="+mn-ea"/>
            <a:cs typeface="+mn-cs"/>
          </a:endParaRPr>
        </a:p>
      </dgm:t>
    </dgm:pt>
    <dgm:pt modelId="{56419A9F-73B9-45AB-88E2-6A796BC22C90}" type="parTrans" cxnId="{E5B6B7C8-2A0A-48FD-926D-2A9E9E49E6FC}">
      <dgm:prSet/>
      <dgm:spPr/>
      <dgm:t>
        <a:bodyPr/>
        <a:lstStyle/>
        <a:p>
          <a:endParaRPr lang="en-US"/>
        </a:p>
      </dgm:t>
    </dgm:pt>
    <dgm:pt modelId="{3D33829E-4286-44EE-9835-4FD1030E490D}" type="sibTrans" cxnId="{E5B6B7C8-2A0A-48FD-926D-2A9E9E49E6FC}">
      <dgm:prSet/>
      <dgm:spPr/>
      <dgm:t>
        <a:bodyPr/>
        <a:lstStyle/>
        <a:p>
          <a:endParaRPr lang="en-US"/>
        </a:p>
      </dgm:t>
    </dgm:pt>
    <dgm:pt modelId="{86C676B2-7568-4BB4-9D5D-C8AC01EE277B}">
      <dgm:prSet phldrT="[Text]" custT="1"/>
      <dgm:spPr>
        <a:xfrm>
          <a:off x="4504808" y="148472"/>
          <a:ext cx="3381891" cy="805432"/>
        </a:xfrm>
        <a:noFill/>
        <a:ln>
          <a:noFill/>
        </a:ln>
        <a:effectLst/>
      </dgm:spPr>
      <dgm:t>
        <a:bodyPr/>
        <a:lstStyle/>
        <a:p>
          <a:pPr algn="l"/>
          <a:r>
            <a:rPr lang="en-US" sz="1400" b="1" dirty="0" smtClean="0">
              <a:solidFill>
                <a:srgbClr val="FFC000"/>
              </a:solidFill>
              <a:latin typeface="Calibri"/>
              <a:ea typeface="+mn-ea"/>
              <a:cs typeface="+mn-cs"/>
            </a:rPr>
            <a:t>Expand Case Management Capacity</a:t>
          </a:r>
          <a:endParaRPr lang="en-US" sz="1400" b="1" dirty="0">
            <a:solidFill>
              <a:srgbClr val="FFC000"/>
            </a:solidFill>
            <a:latin typeface="Calibri"/>
            <a:ea typeface="+mn-ea"/>
            <a:cs typeface="+mn-cs"/>
          </a:endParaRPr>
        </a:p>
      </dgm:t>
    </dgm:pt>
    <dgm:pt modelId="{EF3D97AA-0E0A-4D1C-851D-7CE3953A2CB6}" type="parTrans" cxnId="{CADBF01A-B1DF-4A68-A3B8-501F8FCA26C9}">
      <dgm:prSet/>
      <dgm:spPr/>
      <dgm:t>
        <a:bodyPr/>
        <a:lstStyle/>
        <a:p>
          <a:endParaRPr lang="en-US"/>
        </a:p>
      </dgm:t>
    </dgm:pt>
    <dgm:pt modelId="{CC42309D-D037-4E98-A321-4D6755D8A74F}" type="sibTrans" cxnId="{CADBF01A-B1DF-4A68-A3B8-501F8FCA26C9}">
      <dgm:prSet/>
      <dgm:spPr/>
      <dgm:t>
        <a:bodyPr/>
        <a:lstStyle/>
        <a:p>
          <a:endParaRPr lang="en-US"/>
        </a:p>
      </dgm:t>
    </dgm:pt>
    <dgm:pt modelId="{912DCD8B-D6C2-4191-8725-4D491CAA13BF}">
      <dgm:prSet custT="1"/>
      <dgm:spPr>
        <a:xfrm>
          <a:off x="4504808" y="148472"/>
          <a:ext cx="3381891" cy="805432"/>
        </a:xfrm>
        <a:noFill/>
        <a:ln>
          <a:noFill/>
        </a:ln>
        <a:effectLst/>
      </dgm:spPr>
      <dgm:t>
        <a:bodyPr/>
        <a:lstStyle/>
        <a:p>
          <a:pPr algn="l"/>
          <a:r>
            <a:rPr lang="en-US" sz="1400" dirty="0" smtClean="0">
              <a:solidFill>
                <a:schemeClr val="tx2"/>
              </a:solidFill>
              <a:latin typeface="Calibri"/>
              <a:ea typeface="+mn-ea"/>
              <a:cs typeface="+mn-cs"/>
            </a:rPr>
            <a:t>Patient navigator</a:t>
          </a:r>
          <a:endParaRPr lang="en-US" sz="1400" dirty="0">
            <a:solidFill>
              <a:schemeClr val="tx2"/>
            </a:solidFill>
            <a:latin typeface="Calibri"/>
            <a:ea typeface="+mn-ea"/>
            <a:cs typeface="+mn-cs"/>
          </a:endParaRPr>
        </a:p>
      </dgm:t>
    </dgm:pt>
    <dgm:pt modelId="{7A93EDE1-FB95-4DAF-B873-37B4FE5ABE9E}" type="parTrans" cxnId="{3D27A5D7-9F85-4F92-AD6B-23D120A0DF52}">
      <dgm:prSet/>
      <dgm:spPr/>
      <dgm:t>
        <a:bodyPr/>
        <a:lstStyle/>
        <a:p>
          <a:endParaRPr lang="en-US"/>
        </a:p>
      </dgm:t>
    </dgm:pt>
    <dgm:pt modelId="{D2E4A8B1-DD26-44D5-B589-514F7A2B3514}" type="sibTrans" cxnId="{3D27A5D7-9F85-4F92-AD6B-23D120A0DF52}">
      <dgm:prSet/>
      <dgm:spPr/>
      <dgm:t>
        <a:bodyPr/>
        <a:lstStyle/>
        <a:p>
          <a:endParaRPr lang="en-US"/>
        </a:p>
      </dgm:t>
    </dgm:pt>
    <dgm:pt modelId="{330CA322-DA32-44BC-B0E3-8C17A326D507}">
      <dgm:prSet custT="1"/>
      <dgm:spPr>
        <a:xfrm>
          <a:off x="4504808" y="148472"/>
          <a:ext cx="3381891" cy="805432"/>
        </a:xfrm>
        <a:noFill/>
        <a:ln>
          <a:noFill/>
        </a:ln>
        <a:effectLst/>
      </dgm:spPr>
      <dgm:t>
        <a:bodyPr/>
        <a:lstStyle/>
        <a:p>
          <a:pPr algn="l"/>
          <a:r>
            <a:rPr lang="en-US" sz="1400" dirty="0" smtClean="0">
              <a:solidFill>
                <a:schemeClr val="tx2"/>
              </a:solidFill>
              <a:latin typeface="Calibri"/>
              <a:ea typeface="+mn-ea"/>
              <a:cs typeface="+mn-cs"/>
            </a:rPr>
            <a:t>Case manager for antiviral procurement</a:t>
          </a:r>
          <a:endParaRPr lang="en-US" sz="1400" dirty="0">
            <a:solidFill>
              <a:schemeClr val="tx2"/>
            </a:solidFill>
            <a:latin typeface="Calibri"/>
            <a:ea typeface="+mn-ea"/>
            <a:cs typeface="+mn-cs"/>
          </a:endParaRPr>
        </a:p>
      </dgm:t>
    </dgm:pt>
    <dgm:pt modelId="{1C6583AA-1F0E-4683-B827-4D50679F3E98}" type="parTrans" cxnId="{5337AA0C-5C2B-4753-A594-D0799F995DFF}">
      <dgm:prSet/>
      <dgm:spPr/>
      <dgm:t>
        <a:bodyPr/>
        <a:lstStyle/>
        <a:p>
          <a:endParaRPr lang="en-US"/>
        </a:p>
      </dgm:t>
    </dgm:pt>
    <dgm:pt modelId="{98A0675D-339E-4ED4-ACEB-BCDC1DD01263}" type="sibTrans" cxnId="{5337AA0C-5C2B-4753-A594-D0799F995DFF}">
      <dgm:prSet/>
      <dgm:spPr/>
      <dgm:t>
        <a:bodyPr/>
        <a:lstStyle/>
        <a:p>
          <a:endParaRPr lang="en-US"/>
        </a:p>
      </dgm:t>
    </dgm:pt>
    <dgm:pt modelId="{9CD1F99E-015D-4FB5-908F-E81C5873AFD7}">
      <dgm:prSet custT="1"/>
      <dgm:spPr>
        <a:xfrm>
          <a:off x="4504808" y="148472"/>
          <a:ext cx="3381891" cy="805432"/>
        </a:xfrm>
        <a:noFill/>
        <a:ln>
          <a:noFill/>
        </a:ln>
        <a:effectLst/>
      </dgm:spPr>
      <dgm:t>
        <a:bodyPr/>
        <a:lstStyle/>
        <a:p>
          <a:pPr algn="l"/>
          <a:r>
            <a:rPr lang="en-US" sz="1400" dirty="0" smtClean="0">
              <a:solidFill>
                <a:schemeClr val="tx2"/>
              </a:solidFill>
              <a:latin typeface="Calibri"/>
              <a:ea typeface="+mn-ea"/>
              <a:cs typeface="+mn-cs"/>
            </a:rPr>
            <a:t>Clinical Case Manager</a:t>
          </a:r>
          <a:endParaRPr lang="en-US" sz="1400" dirty="0">
            <a:solidFill>
              <a:schemeClr val="tx2"/>
            </a:solidFill>
            <a:latin typeface="Calibri"/>
            <a:ea typeface="+mn-ea"/>
            <a:cs typeface="+mn-cs"/>
          </a:endParaRPr>
        </a:p>
      </dgm:t>
    </dgm:pt>
    <dgm:pt modelId="{F92FA1D1-C0C3-4C0B-BF49-89A921689395}" type="parTrans" cxnId="{CDBA6D0F-1017-4BC4-BDF9-6E04F9AC1429}">
      <dgm:prSet/>
      <dgm:spPr/>
      <dgm:t>
        <a:bodyPr/>
        <a:lstStyle/>
        <a:p>
          <a:endParaRPr lang="en-US"/>
        </a:p>
      </dgm:t>
    </dgm:pt>
    <dgm:pt modelId="{C2E76CCB-BAF5-4CA7-9877-01133B36A306}" type="sibTrans" cxnId="{CDBA6D0F-1017-4BC4-BDF9-6E04F9AC1429}">
      <dgm:prSet/>
      <dgm:spPr/>
      <dgm:t>
        <a:bodyPr/>
        <a:lstStyle/>
        <a:p>
          <a:endParaRPr lang="en-US"/>
        </a:p>
      </dgm:t>
    </dgm:pt>
    <dgm:pt modelId="{DCD18CD6-5110-4322-B1A6-E797A121A56F}">
      <dgm:prSet custT="1"/>
      <dgm:spPr>
        <a:xfrm>
          <a:off x="4504808" y="148472"/>
          <a:ext cx="3381891" cy="805432"/>
        </a:xfrm>
        <a:noFill/>
        <a:ln>
          <a:noFill/>
        </a:ln>
        <a:effectLst/>
      </dgm:spPr>
      <dgm:t>
        <a:bodyPr/>
        <a:lstStyle/>
        <a:p>
          <a:pPr algn="l"/>
          <a:r>
            <a:rPr lang="en-US" sz="1400" dirty="0" smtClean="0">
              <a:solidFill>
                <a:schemeClr val="tx2"/>
              </a:solidFill>
              <a:latin typeface="Calibri"/>
              <a:ea typeface="+mn-ea"/>
              <a:cs typeface="+mn-cs"/>
            </a:rPr>
            <a:t>Pharmacy managed follow up</a:t>
          </a:r>
          <a:endParaRPr lang="en-US" sz="1400" dirty="0">
            <a:solidFill>
              <a:schemeClr val="tx2"/>
            </a:solidFill>
            <a:latin typeface="Calibri"/>
            <a:ea typeface="+mn-ea"/>
            <a:cs typeface="+mn-cs"/>
          </a:endParaRPr>
        </a:p>
      </dgm:t>
    </dgm:pt>
    <dgm:pt modelId="{858141F6-2195-411C-886B-702DBDE72C7D}" type="parTrans" cxnId="{4C5BE096-EC1F-4CC2-B05F-78A6DA143658}">
      <dgm:prSet/>
      <dgm:spPr/>
      <dgm:t>
        <a:bodyPr/>
        <a:lstStyle/>
        <a:p>
          <a:endParaRPr lang="en-US"/>
        </a:p>
      </dgm:t>
    </dgm:pt>
    <dgm:pt modelId="{AC76DBC1-22FA-4237-8EFA-FE2FC9FA2613}" type="sibTrans" cxnId="{4C5BE096-EC1F-4CC2-B05F-78A6DA143658}">
      <dgm:prSet/>
      <dgm:spPr/>
      <dgm:t>
        <a:bodyPr/>
        <a:lstStyle/>
        <a:p>
          <a:endParaRPr lang="en-US"/>
        </a:p>
      </dgm:t>
    </dgm:pt>
    <dgm:pt modelId="{DC49E1F6-9456-4EF2-84B1-18D4C10A8641}" type="pres">
      <dgm:prSet presAssocID="{FC8C1137-C0BF-48D2-B793-5F6A057898A1}" presName="Name0" presStyleCnt="0">
        <dgm:presLayoutVars>
          <dgm:chMax val="1"/>
          <dgm:chPref val="1"/>
          <dgm:dir/>
          <dgm:resizeHandles/>
        </dgm:presLayoutVars>
      </dgm:prSet>
      <dgm:spPr/>
      <dgm:t>
        <a:bodyPr/>
        <a:lstStyle/>
        <a:p>
          <a:endParaRPr lang="en-US"/>
        </a:p>
      </dgm:t>
    </dgm:pt>
    <dgm:pt modelId="{EBED8359-CB17-48A2-B3AC-A680F25319DE}" type="pres">
      <dgm:prSet presAssocID="{61C68B3A-EC8F-4F4F-BC2C-F9969E6A5CB0}" presName="Parent" presStyleLbl="node1" presStyleIdx="0" presStyleCnt="2" custScaleX="164442" custScaleY="158347" custLinFactNeighborX="-31619" custLinFactNeighborY="-8177">
        <dgm:presLayoutVars>
          <dgm:chMax val="4"/>
          <dgm:chPref val="3"/>
        </dgm:presLayoutVars>
      </dgm:prSet>
      <dgm:spPr>
        <a:prstGeom prst="ellipse">
          <a:avLst/>
        </a:prstGeom>
      </dgm:spPr>
      <dgm:t>
        <a:bodyPr/>
        <a:lstStyle/>
        <a:p>
          <a:endParaRPr lang="en-US"/>
        </a:p>
      </dgm:t>
    </dgm:pt>
    <dgm:pt modelId="{022EC18D-4593-4A5F-9A82-8CAF546854C8}" type="pres">
      <dgm:prSet presAssocID="{D3102772-593F-4EE3-A24A-70E180415451}" presName="Accent" presStyleLbl="node1" presStyleIdx="1" presStyleCnt="2" custLinFactNeighborX="-1819" custLinFactNeighborY="-1585"/>
      <dgm:spPr>
        <a:xfrm>
          <a:off x="1065897" y="-51726"/>
          <a:ext cx="3130492" cy="3263504"/>
        </a:xfrm>
        <a:prstGeom prst="blockArc">
          <a:avLst>
            <a:gd name="adj1" fmla="val 17747832"/>
            <a:gd name="adj2" fmla="val 3872736"/>
            <a:gd name="adj3" fmla="val 5580"/>
          </a:avLst>
        </a:prstGeom>
        <a:solidFill>
          <a:srgbClr val="C0504D">
            <a:alpha val="90000"/>
            <a:hueOff val="0"/>
            <a:satOff val="0"/>
            <a:lumOff val="0"/>
            <a:alphaOff val="-40000"/>
          </a:srgbClr>
        </a:solidFill>
        <a:ln>
          <a:noFill/>
        </a:ln>
        <a:effectLst/>
        <a:scene3d>
          <a:camera prst="orthographicFront"/>
          <a:lightRig rig="chilly" dir="t"/>
        </a:scene3d>
        <a:sp3d prstMaterial="translucentPowder">
          <a:bevelT w="127000" h="25400" prst="softRound"/>
        </a:sp3d>
      </dgm:spPr>
      <dgm:t>
        <a:bodyPr/>
        <a:lstStyle/>
        <a:p>
          <a:endParaRPr lang="en-US"/>
        </a:p>
      </dgm:t>
    </dgm:pt>
    <dgm:pt modelId="{60996091-7F5E-4D20-B140-583C54D2A2FA}" type="pres">
      <dgm:prSet presAssocID="{D3102772-593F-4EE3-A24A-70E180415451}" presName="Image1" presStyleLbl="fgImgPlace1" presStyleIdx="0" presStyleCnt="2" custLinFactNeighborX="-4044" custLinFactNeighborY="-41538"/>
      <dgm:spPr>
        <a:xfrm>
          <a:off x="3581962" y="171588"/>
          <a:ext cx="831973" cy="832193"/>
        </a:xfrm>
        <a:prstGeom prst="ellipse">
          <a:avLst/>
        </a:prstGeom>
        <a:solidFill>
          <a:srgbClr val="C0504D">
            <a:tint val="50000"/>
            <a:alpha val="90000"/>
            <a:hueOff val="0"/>
            <a:satOff val="0"/>
            <a:lumOff val="0"/>
            <a:alphaOff val="0"/>
          </a:srgbClr>
        </a:solidFill>
        <a:ln>
          <a:noFill/>
        </a:ln>
        <a:effectLst/>
        <a:scene3d>
          <a:camera prst="orthographicFront"/>
          <a:lightRig rig="chilly" dir="t"/>
        </a:scene3d>
        <a:sp3d z="12700" extrusionH="12700" prstMaterial="translucentPowder">
          <a:bevelT w="25400" h="6350" prst="softRound"/>
          <a:bevelB w="0" h="0" prst="convex"/>
        </a:sp3d>
      </dgm:spPr>
      <dgm:t>
        <a:bodyPr/>
        <a:lstStyle/>
        <a:p>
          <a:endParaRPr lang="en-US"/>
        </a:p>
      </dgm:t>
    </dgm:pt>
    <dgm:pt modelId="{3A8903B8-A4A3-4BD9-92CD-674D3133B271}" type="pres">
      <dgm:prSet presAssocID="{D3102772-593F-4EE3-A24A-70E180415451}" presName="Child1" presStyleLbl="revTx" presStyleIdx="0" presStyleCnt="2" custScaleX="242722" custScaleY="86270" custLinFactY="82065" custLinFactNeighborX="70493" custLinFactNeighborY="100000">
        <dgm:presLayoutVars>
          <dgm:chMax val="0"/>
          <dgm:chPref val="0"/>
          <dgm:bulletEnabled val="1"/>
        </dgm:presLayoutVars>
      </dgm:prSet>
      <dgm:spPr>
        <a:prstGeom prst="rect">
          <a:avLst/>
        </a:prstGeom>
      </dgm:spPr>
      <dgm:t>
        <a:bodyPr/>
        <a:lstStyle/>
        <a:p>
          <a:endParaRPr lang="en-US"/>
        </a:p>
      </dgm:t>
    </dgm:pt>
    <dgm:pt modelId="{0A067A15-0116-4DB8-A738-A17AD3A26F04}" type="pres">
      <dgm:prSet presAssocID="{86C676B2-7568-4BB4-9D5D-C8AC01EE277B}" presName="Image2" presStyleCnt="0"/>
      <dgm:spPr/>
      <dgm:t>
        <a:bodyPr/>
        <a:lstStyle/>
        <a:p>
          <a:endParaRPr lang="en-US"/>
        </a:p>
      </dgm:t>
    </dgm:pt>
    <dgm:pt modelId="{B15C776F-344A-40AC-AFA8-A078AEC9D0BE}" type="pres">
      <dgm:prSet presAssocID="{86C676B2-7568-4BB4-9D5D-C8AC01EE277B}" presName="Image" presStyleLbl="fgImgPlace1" presStyleIdx="1" presStyleCnt="2"/>
      <dgm:spPr>
        <a:xfrm>
          <a:off x="3615607" y="1835394"/>
          <a:ext cx="831973" cy="832193"/>
        </a:xfrm>
        <a:prstGeom prst="ellipse">
          <a:avLst/>
        </a:prstGeom>
        <a:solidFill>
          <a:srgbClr val="C0504D">
            <a:tint val="50000"/>
            <a:alpha val="90000"/>
            <a:hueOff val="-3809"/>
            <a:satOff val="-2729"/>
            <a:lumOff val="11191"/>
            <a:alphaOff val="-40000"/>
          </a:srgbClr>
        </a:solidFill>
        <a:ln>
          <a:noFill/>
        </a:ln>
        <a:effectLst/>
        <a:scene3d>
          <a:camera prst="orthographicFront"/>
          <a:lightRig rig="chilly" dir="t"/>
        </a:scene3d>
        <a:sp3d z="12700" extrusionH="12700" prstMaterial="translucentPowder">
          <a:bevelT w="25400" h="6350" prst="softRound"/>
          <a:bevelB w="0" h="0" prst="convex"/>
        </a:sp3d>
      </dgm:spPr>
      <dgm:t>
        <a:bodyPr/>
        <a:lstStyle/>
        <a:p>
          <a:endParaRPr lang="en-US"/>
        </a:p>
      </dgm:t>
    </dgm:pt>
    <dgm:pt modelId="{5904D51A-6760-4093-95FB-D8FC118C4F63}" type="pres">
      <dgm:prSet presAssocID="{86C676B2-7568-4BB4-9D5D-C8AC01EE277B}" presName="Child2" presStyleLbl="revTx" presStyleIdx="1" presStyleCnt="2" custScaleX="303675" custLinFactX="17754" custLinFactY="-100000" custLinFactNeighborX="100000" custLinFactNeighborY="-110780">
        <dgm:presLayoutVars>
          <dgm:chMax val="0"/>
          <dgm:chPref val="0"/>
          <dgm:bulletEnabled val="1"/>
        </dgm:presLayoutVars>
      </dgm:prSet>
      <dgm:spPr>
        <a:prstGeom prst="rect">
          <a:avLst/>
        </a:prstGeom>
      </dgm:spPr>
      <dgm:t>
        <a:bodyPr/>
        <a:lstStyle/>
        <a:p>
          <a:endParaRPr lang="en-US"/>
        </a:p>
      </dgm:t>
    </dgm:pt>
  </dgm:ptLst>
  <dgm:cxnLst>
    <dgm:cxn modelId="{5337AA0C-5C2B-4753-A594-D0799F995DFF}" srcId="{86C676B2-7568-4BB4-9D5D-C8AC01EE277B}" destId="{330CA322-DA32-44BC-B0E3-8C17A326D507}" srcOrd="1" destOrd="0" parTransId="{1C6583AA-1F0E-4683-B827-4D50679F3E98}" sibTransId="{98A0675D-339E-4ED4-ACEB-BCDC1DD01263}"/>
    <dgm:cxn modelId="{5D84CF75-3094-422F-8E45-47A25E9C705B}" type="presOf" srcId="{330CA322-DA32-44BC-B0E3-8C17A326D507}" destId="{5904D51A-6760-4093-95FB-D8FC118C4F63}" srcOrd="0" destOrd="2" presId="urn:microsoft.com/office/officeart/2011/layout/RadialPictureList"/>
    <dgm:cxn modelId="{4634C718-228F-49CE-82D7-7EDDCAEEA1C6}" type="presOf" srcId="{86C676B2-7568-4BB4-9D5D-C8AC01EE277B}" destId="{5904D51A-6760-4093-95FB-D8FC118C4F63}" srcOrd="0" destOrd="0" presId="urn:microsoft.com/office/officeart/2011/layout/RadialPictureList"/>
    <dgm:cxn modelId="{7754CBA8-48E7-4234-9AED-D19095B727AC}" type="presOf" srcId="{61C68B3A-EC8F-4F4F-BC2C-F9969E6A5CB0}" destId="{EBED8359-CB17-48A2-B3AC-A680F25319DE}" srcOrd="0" destOrd="0" presId="urn:microsoft.com/office/officeart/2011/layout/RadialPictureList"/>
    <dgm:cxn modelId="{144105DC-1728-4DD2-BE00-CD99F6F27952}" type="presOf" srcId="{DCD18CD6-5110-4322-B1A6-E797A121A56F}" destId="{5904D51A-6760-4093-95FB-D8FC118C4F63}" srcOrd="0" destOrd="4" presId="urn:microsoft.com/office/officeart/2011/layout/RadialPictureList"/>
    <dgm:cxn modelId="{CADBF01A-B1DF-4A68-A3B8-501F8FCA26C9}" srcId="{61C68B3A-EC8F-4F4F-BC2C-F9969E6A5CB0}" destId="{86C676B2-7568-4BB4-9D5D-C8AC01EE277B}" srcOrd="1" destOrd="0" parTransId="{EF3D97AA-0E0A-4D1C-851D-7CE3953A2CB6}" sibTransId="{CC42309D-D037-4E98-A321-4D6755D8A74F}"/>
    <dgm:cxn modelId="{4C5BE096-EC1F-4CC2-B05F-78A6DA143658}" srcId="{86C676B2-7568-4BB4-9D5D-C8AC01EE277B}" destId="{DCD18CD6-5110-4322-B1A6-E797A121A56F}" srcOrd="3" destOrd="0" parTransId="{858141F6-2195-411C-886B-702DBDE72C7D}" sibTransId="{AC76DBC1-22FA-4237-8EFA-FE2FC9FA2613}"/>
    <dgm:cxn modelId="{CDBA6D0F-1017-4BC4-BDF9-6E04F9AC1429}" srcId="{86C676B2-7568-4BB4-9D5D-C8AC01EE277B}" destId="{9CD1F99E-015D-4FB5-908F-E81C5873AFD7}" srcOrd="2" destOrd="0" parTransId="{F92FA1D1-C0C3-4C0B-BF49-89A921689395}" sibTransId="{C2E76CCB-BAF5-4CA7-9877-01133B36A306}"/>
    <dgm:cxn modelId="{E5B6B7C8-2A0A-48FD-926D-2A9E9E49E6FC}" srcId="{61C68B3A-EC8F-4F4F-BC2C-F9969E6A5CB0}" destId="{D3102772-593F-4EE3-A24A-70E180415451}" srcOrd="0" destOrd="0" parTransId="{56419A9F-73B9-45AB-88E2-6A796BC22C90}" sibTransId="{3D33829E-4286-44EE-9835-4FD1030E490D}"/>
    <dgm:cxn modelId="{3D27A5D7-9F85-4F92-AD6B-23D120A0DF52}" srcId="{86C676B2-7568-4BB4-9D5D-C8AC01EE277B}" destId="{912DCD8B-D6C2-4191-8725-4D491CAA13BF}" srcOrd="0" destOrd="0" parTransId="{7A93EDE1-FB95-4DAF-B873-37B4FE5ABE9E}" sibTransId="{D2E4A8B1-DD26-44D5-B589-514F7A2B3514}"/>
    <dgm:cxn modelId="{4C260265-1C0A-41C5-A67D-2882030E6BAD}" type="presOf" srcId="{912DCD8B-D6C2-4191-8725-4D491CAA13BF}" destId="{5904D51A-6760-4093-95FB-D8FC118C4F63}" srcOrd="0" destOrd="1" presId="urn:microsoft.com/office/officeart/2011/layout/RadialPictureList"/>
    <dgm:cxn modelId="{22AEC580-95A4-4520-BA40-1107B1DAB5F6}" type="presOf" srcId="{9CD1F99E-015D-4FB5-908F-E81C5873AFD7}" destId="{5904D51A-6760-4093-95FB-D8FC118C4F63}" srcOrd="0" destOrd="3" presId="urn:microsoft.com/office/officeart/2011/layout/RadialPictureList"/>
    <dgm:cxn modelId="{085F8DFE-8B2A-4B26-A73F-E3699638E3A1}" type="presOf" srcId="{FC8C1137-C0BF-48D2-B793-5F6A057898A1}" destId="{DC49E1F6-9456-4EF2-84B1-18D4C10A8641}" srcOrd="0" destOrd="0" presId="urn:microsoft.com/office/officeart/2011/layout/RadialPictureList"/>
    <dgm:cxn modelId="{E82EFFED-CB5C-400A-B715-B9FDCF8490ED}" type="presOf" srcId="{D3102772-593F-4EE3-A24A-70E180415451}" destId="{3A8903B8-A4A3-4BD9-92CD-674D3133B271}" srcOrd="0" destOrd="0" presId="urn:microsoft.com/office/officeart/2011/layout/RadialPictureList"/>
    <dgm:cxn modelId="{D0169AA2-2A0A-4E3E-B1EE-8EFD89A87962}" srcId="{FC8C1137-C0BF-48D2-B793-5F6A057898A1}" destId="{61C68B3A-EC8F-4F4F-BC2C-F9969E6A5CB0}" srcOrd="0" destOrd="0" parTransId="{095995F5-6CC5-42AB-A5C0-C5AA685C83D6}" sibTransId="{5F5BD430-1108-411B-B82D-4E7DCE15C9B7}"/>
    <dgm:cxn modelId="{C5AD9FCB-1867-4C18-B7C9-E22803B5B9B1}" type="presParOf" srcId="{DC49E1F6-9456-4EF2-84B1-18D4C10A8641}" destId="{EBED8359-CB17-48A2-B3AC-A680F25319DE}" srcOrd="0" destOrd="0" presId="urn:microsoft.com/office/officeart/2011/layout/RadialPictureList"/>
    <dgm:cxn modelId="{06C0219D-5E64-4648-BC3F-EF4CB4160DCC}" type="presParOf" srcId="{DC49E1F6-9456-4EF2-84B1-18D4C10A8641}" destId="{022EC18D-4593-4A5F-9A82-8CAF546854C8}" srcOrd="1" destOrd="0" presId="urn:microsoft.com/office/officeart/2011/layout/RadialPictureList"/>
    <dgm:cxn modelId="{9EDDEDEF-713B-4C9F-ABB7-AA1F638E2DF9}" type="presParOf" srcId="{DC49E1F6-9456-4EF2-84B1-18D4C10A8641}" destId="{60996091-7F5E-4D20-B140-583C54D2A2FA}" srcOrd="2" destOrd="0" presId="urn:microsoft.com/office/officeart/2011/layout/RadialPictureList"/>
    <dgm:cxn modelId="{5045B694-A09A-46EF-9896-81D31053AD82}" type="presParOf" srcId="{DC49E1F6-9456-4EF2-84B1-18D4C10A8641}" destId="{3A8903B8-A4A3-4BD9-92CD-674D3133B271}" srcOrd="3" destOrd="0" presId="urn:microsoft.com/office/officeart/2011/layout/RadialPictureList"/>
    <dgm:cxn modelId="{9E7FA375-1882-40AA-B233-255C687A2D67}" type="presParOf" srcId="{DC49E1F6-9456-4EF2-84B1-18D4C10A8641}" destId="{0A067A15-0116-4DB8-A738-A17AD3A26F04}" srcOrd="4" destOrd="0" presId="urn:microsoft.com/office/officeart/2011/layout/RadialPictureList"/>
    <dgm:cxn modelId="{BC583509-4A22-4CC4-85CD-5C36EDD5BFB0}" type="presParOf" srcId="{0A067A15-0116-4DB8-A738-A17AD3A26F04}" destId="{B15C776F-344A-40AC-AFA8-A078AEC9D0BE}" srcOrd="0" destOrd="0" presId="urn:microsoft.com/office/officeart/2011/layout/RadialPictureList"/>
    <dgm:cxn modelId="{2907A1F8-7290-4C1E-9FFA-342345AEC42C}" type="presParOf" srcId="{DC49E1F6-9456-4EF2-84B1-18D4C10A8641}" destId="{5904D51A-6760-4093-95FB-D8FC118C4F63}" srcOrd="5"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F119F3-9821-4153-8551-A71EB38A8796}" type="doc">
      <dgm:prSet loTypeId="urn:microsoft.com/office/officeart/2005/8/layout/chevron1" loCatId="process" qsTypeId="urn:microsoft.com/office/officeart/2005/8/quickstyle/3d4" qsCatId="3D" csTypeId="urn:microsoft.com/office/officeart/2005/8/colors/colorful3" csCatId="colorful" phldr="1"/>
      <dgm:spPr/>
    </dgm:pt>
    <dgm:pt modelId="{DC6E3ABC-2042-4E73-BB6F-33FB2C6450BC}">
      <dgm:prSet phldrT="[Text]" custT="1"/>
      <dgm:spPr>
        <a:xfrm>
          <a:off x="1603" y="12877"/>
          <a:ext cx="2648952" cy="756000"/>
        </a:xfrm>
        <a:solidFill>
          <a:srgbClr val="9BBB59">
            <a:hueOff val="0"/>
            <a:satOff val="0"/>
            <a:lumOff val="0"/>
            <a:alphaOff val="0"/>
          </a:srgbClr>
        </a:solidFill>
        <a:ln>
          <a:noFill/>
        </a:ln>
        <a:effectLst/>
        <a:scene3d>
          <a:camera prst="orthographicFront"/>
          <a:lightRig rig="chilly" dir="t"/>
        </a:scene3d>
        <a:sp3d prstMaterial="translucentPowder">
          <a:bevelT w="127000" h="25400" prst="softRound"/>
        </a:sp3d>
      </dgm:spPr>
      <dgm:t>
        <a:bodyPr/>
        <a:lstStyle/>
        <a:p>
          <a:r>
            <a:rPr lang="en-US" sz="1600" baseline="0" dirty="0" smtClean="0">
              <a:solidFill>
                <a:schemeClr val="tx2"/>
              </a:solidFill>
              <a:latin typeface="Calibri"/>
              <a:ea typeface="+mn-ea"/>
              <a:cs typeface="+mn-cs"/>
            </a:rPr>
            <a:t>Public and Provider Awareness</a:t>
          </a:r>
          <a:endParaRPr lang="en-US" sz="1600" baseline="0" dirty="0">
            <a:solidFill>
              <a:schemeClr val="tx2"/>
            </a:solidFill>
            <a:latin typeface="Calibri"/>
            <a:ea typeface="+mn-ea"/>
            <a:cs typeface="+mn-cs"/>
          </a:endParaRPr>
        </a:p>
      </dgm:t>
    </dgm:pt>
    <dgm:pt modelId="{7BC5DB1A-59A1-4CB6-9F42-ABD6C6300C50}" type="parTrans" cxnId="{9DA89CBC-2B9C-4CD8-8650-11FD4476952F}">
      <dgm:prSet/>
      <dgm:spPr/>
      <dgm:t>
        <a:bodyPr/>
        <a:lstStyle/>
        <a:p>
          <a:endParaRPr lang="en-US">
            <a:solidFill>
              <a:schemeClr val="tx1"/>
            </a:solidFill>
          </a:endParaRPr>
        </a:p>
      </dgm:t>
    </dgm:pt>
    <dgm:pt modelId="{0FB3C17A-A232-4ADA-83C5-420C3FB9A991}" type="sibTrans" cxnId="{9DA89CBC-2B9C-4CD8-8650-11FD4476952F}">
      <dgm:prSet/>
      <dgm:spPr/>
      <dgm:t>
        <a:bodyPr/>
        <a:lstStyle/>
        <a:p>
          <a:endParaRPr lang="en-US">
            <a:solidFill>
              <a:schemeClr val="tx1"/>
            </a:solidFill>
          </a:endParaRPr>
        </a:p>
      </dgm:t>
    </dgm:pt>
    <dgm:pt modelId="{2F00C0E9-4D1E-4DF6-AB5E-019C65B40F88}">
      <dgm:prSet phldrT="[Text]" custT="1"/>
      <dgm:spPr>
        <a:xfrm>
          <a:off x="2434555" y="12877"/>
          <a:ext cx="2648952" cy="756000"/>
        </a:xfrm>
        <a:solidFill>
          <a:srgbClr val="9BBB59">
            <a:hueOff val="5625132"/>
            <a:satOff val="-8440"/>
            <a:lumOff val="-1373"/>
            <a:alphaOff val="0"/>
          </a:srgbClr>
        </a:solidFill>
        <a:ln>
          <a:noFill/>
        </a:ln>
        <a:effectLst/>
        <a:scene3d>
          <a:camera prst="orthographicFront"/>
          <a:lightRig rig="chilly" dir="t"/>
        </a:scene3d>
        <a:sp3d prstMaterial="translucentPowder">
          <a:bevelT w="127000" h="25400" prst="softRound"/>
        </a:sp3d>
      </dgm:spPr>
      <dgm:t>
        <a:bodyPr/>
        <a:lstStyle/>
        <a:p>
          <a:r>
            <a:rPr lang="en-US" sz="1600" dirty="0" smtClean="0">
              <a:solidFill>
                <a:schemeClr val="tx2"/>
              </a:solidFill>
              <a:latin typeface="Calibri"/>
              <a:ea typeface="+mn-ea"/>
              <a:cs typeface="+mn-cs"/>
            </a:rPr>
            <a:t>Contact Tracing</a:t>
          </a:r>
          <a:endParaRPr lang="en-US" sz="1600" dirty="0">
            <a:solidFill>
              <a:schemeClr val="tx2"/>
            </a:solidFill>
            <a:latin typeface="Calibri"/>
            <a:ea typeface="+mn-ea"/>
            <a:cs typeface="+mn-cs"/>
          </a:endParaRPr>
        </a:p>
      </dgm:t>
    </dgm:pt>
    <dgm:pt modelId="{C7C0A08A-F0F1-4766-87E3-68EAFD76EEF5}" type="parTrans" cxnId="{072B87D2-AB21-474A-B351-AD91D45418B0}">
      <dgm:prSet/>
      <dgm:spPr/>
      <dgm:t>
        <a:bodyPr/>
        <a:lstStyle/>
        <a:p>
          <a:endParaRPr lang="en-US">
            <a:solidFill>
              <a:schemeClr val="tx1"/>
            </a:solidFill>
          </a:endParaRPr>
        </a:p>
      </dgm:t>
    </dgm:pt>
    <dgm:pt modelId="{651BDC5E-58DC-44FE-B62F-70F56268020B}" type="sibTrans" cxnId="{072B87D2-AB21-474A-B351-AD91D45418B0}">
      <dgm:prSet/>
      <dgm:spPr/>
      <dgm:t>
        <a:bodyPr/>
        <a:lstStyle/>
        <a:p>
          <a:endParaRPr lang="en-US">
            <a:solidFill>
              <a:schemeClr val="tx1"/>
            </a:solidFill>
          </a:endParaRPr>
        </a:p>
      </dgm:t>
    </dgm:pt>
    <dgm:pt modelId="{CD7DC922-B8CD-4B1C-99AF-6302D37E304F}">
      <dgm:prSet phldrT="[Text]" custT="1"/>
      <dgm:spPr>
        <a:xfrm>
          <a:off x="2434555" y="863377"/>
          <a:ext cx="2119161" cy="974531"/>
        </a:xfrm>
        <a:noFill/>
        <a:ln>
          <a:noFill/>
        </a:ln>
        <a:effectLst/>
      </dgm:spPr>
      <dgm:t>
        <a:bodyPr/>
        <a:lstStyle/>
        <a:p>
          <a:r>
            <a:rPr lang="en-US" sz="1600" dirty="0" smtClean="0">
              <a:solidFill>
                <a:schemeClr val="tx2"/>
              </a:solidFill>
              <a:latin typeface="Calibri"/>
              <a:ea typeface="+mn-ea"/>
              <a:cs typeface="+mn-cs"/>
            </a:rPr>
            <a:t>Acute HCV</a:t>
          </a:r>
          <a:endParaRPr lang="en-US" sz="1600" dirty="0">
            <a:solidFill>
              <a:schemeClr val="tx2"/>
            </a:solidFill>
            <a:latin typeface="Calibri"/>
            <a:ea typeface="+mn-ea"/>
            <a:cs typeface="+mn-cs"/>
          </a:endParaRPr>
        </a:p>
      </dgm:t>
    </dgm:pt>
    <dgm:pt modelId="{27D555BA-6317-4C4E-AB05-C4A87B48D01F}" type="parTrans" cxnId="{30CF6328-BCDB-4D99-AA9E-FDED8A01A609}">
      <dgm:prSet/>
      <dgm:spPr/>
      <dgm:t>
        <a:bodyPr/>
        <a:lstStyle/>
        <a:p>
          <a:endParaRPr lang="en-US">
            <a:solidFill>
              <a:schemeClr val="tx1"/>
            </a:solidFill>
          </a:endParaRPr>
        </a:p>
      </dgm:t>
    </dgm:pt>
    <dgm:pt modelId="{7BD4DBC8-2532-4889-967C-2202D798E70A}" type="sibTrans" cxnId="{30CF6328-BCDB-4D99-AA9E-FDED8A01A609}">
      <dgm:prSet/>
      <dgm:spPr/>
      <dgm:t>
        <a:bodyPr/>
        <a:lstStyle/>
        <a:p>
          <a:endParaRPr lang="en-US">
            <a:solidFill>
              <a:schemeClr val="tx1"/>
            </a:solidFill>
          </a:endParaRPr>
        </a:p>
      </dgm:t>
    </dgm:pt>
    <dgm:pt modelId="{47918E83-3ED5-445A-AE76-E2D26D2321C5}">
      <dgm:prSet phldrT="[Text]" custT="1"/>
      <dgm:spPr>
        <a:xfrm>
          <a:off x="2434555" y="863377"/>
          <a:ext cx="2119161" cy="974531"/>
        </a:xfrm>
        <a:noFill/>
        <a:ln>
          <a:noFill/>
        </a:ln>
        <a:effectLst/>
      </dgm:spPr>
      <dgm:t>
        <a:bodyPr/>
        <a:lstStyle/>
        <a:p>
          <a:r>
            <a:rPr lang="en-US" sz="1600" dirty="0" smtClean="0">
              <a:solidFill>
                <a:schemeClr val="tx2"/>
              </a:solidFill>
              <a:latin typeface="Calibri"/>
              <a:ea typeface="+mn-ea"/>
              <a:cs typeface="+mn-cs"/>
            </a:rPr>
            <a:t>PWID</a:t>
          </a:r>
          <a:endParaRPr lang="en-US" sz="1600" dirty="0">
            <a:solidFill>
              <a:schemeClr val="tx2"/>
            </a:solidFill>
            <a:latin typeface="Calibri"/>
            <a:ea typeface="+mn-ea"/>
            <a:cs typeface="+mn-cs"/>
          </a:endParaRPr>
        </a:p>
      </dgm:t>
    </dgm:pt>
    <dgm:pt modelId="{BCD02AA2-8D12-4487-BF2F-51936032BB12}" type="parTrans" cxnId="{41FE32FC-77B9-46F8-A203-4EC283CB6BA9}">
      <dgm:prSet/>
      <dgm:spPr/>
      <dgm:t>
        <a:bodyPr/>
        <a:lstStyle/>
        <a:p>
          <a:endParaRPr lang="en-US">
            <a:solidFill>
              <a:schemeClr val="tx1"/>
            </a:solidFill>
          </a:endParaRPr>
        </a:p>
      </dgm:t>
    </dgm:pt>
    <dgm:pt modelId="{27446950-BC40-4F88-8636-540B2F0C814D}" type="sibTrans" cxnId="{41FE32FC-77B9-46F8-A203-4EC283CB6BA9}">
      <dgm:prSet/>
      <dgm:spPr/>
      <dgm:t>
        <a:bodyPr/>
        <a:lstStyle/>
        <a:p>
          <a:endParaRPr lang="en-US">
            <a:solidFill>
              <a:schemeClr val="tx1"/>
            </a:solidFill>
          </a:endParaRPr>
        </a:p>
      </dgm:t>
    </dgm:pt>
    <dgm:pt modelId="{9D48A840-6D4C-489A-9CFE-5C0DE35B2F89}">
      <dgm:prSet phldrT="[Text]" custT="1"/>
      <dgm:spPr>
        <a:xfrm>
          <a:off x="5001142" y="12877"/>
          <a:ext cx="2648952" cy="756000"/>
        </a:xfrm>
        <a:solidFill>
          <a:srgbClr val="9BBB59">
            <a:hueOff val="11250264"/>
            <a:satOff val="-16880"/>
            <a:lumOff val="-2745"/>
            <a:alphaOff val="0"/>
          </a:srgbClr>
        </a:solidFill>
        <a:ln>
          <a:noFill/>
        </a:ln>
        <a:effectLst/>
        <a:scene3d>
          <a:camera prst="orthographicFront"/>
          <a:lightRig rig="chilly" dir="t"/>
        </a:scene3d>
        <a:sp3d prstMaterial="translucentPowder">
          <a:bevelT w="127000" h="25400" prst="softRound"/>
        </a:sp3d>
      </dgm:spPr>
      <dgm:t>
        <a:bodyPr/>
        <a:lstStyle/>
        <a:p>
          <a:r>
            <a:rPr lang="en-US" sz="1600" dirty="0" smtClean="0">
              <a:solidFill>
                <a:schemeClr val="tx2"/>
              </a:solidFill>
              <a:latin typeface="Calibri"/>
              <a:ea typeface="+mn-ea"/>
              <a:cs typeface="+mn-cs"/>
            </a:rPr>
            <a:t>Harm Reduction</a:t>
          </a:r>
          <a:endParaRPr lang="en-US" sz="1600" dirty="0">
            <a:solidFill>
              <a:schemeClr val="tx2"/>
            </a:solidFill>
            <a:latin typeface="Calibri"/>
            <a:ea typeface="+mn-ea"/>
            <a:cs typeface="+mn-cs"/>
          </a:endParaRPr>
        </a:p>
      </dgm:t>
    </dgm:pt>
    <dgm:pt modelId="{0D36CAB6-EB3F-4036-838E-FDAC393C2A07}" type="parTrans" cxnId="{737F3E0A-E34D-4474-AC3A-C669CE8888CF}">
      <dgm:prSet/>
      <dgm:spPr/>
      <dgm:t>
        <a:bodyPr/>
        <a:lstStyle/>
        <a:p>
          <a:endParaRPr lang="en-US">
            <a:solidFill>
              <a:schemeClr val="tx1"/>
            </a:solidFill>
          </a:endParaRPr>
        </a:p>
      </dgm:t>
    </dgm:pt>
    <dgm:pt modelId="{6C7BA052-6A19-4954-AC4E-6D2500B082F6}" type="sibTrans" cxnId="{737F3E0A-E34D-4474-AC3A-C669CE8888CF}">
      <dgm:prSet/>
      <dgm:spPr/>
      <dgm:t>
        <a:bodyPr/>
        <a:lstStyle/>
        <a:p>
          <a:endParaRPr lang="en-US">
            <a:solidFill>
              <a:schemeClr val="tx1"/>
            </a:solidFill>
          </a:endParaRPr>
        </a:p>
      </dgm:t>
    </dgm:pt>
    <dgm:pt modelId="{1FAE6205-BFD1-43B2-8F7B-9A6D15967936}">
      <dgm:prSet phldrT="[Text]" custT="1"/>
      <dgm:spPr>
        <a:xfrm>
          <a:off x="5265267" y="871563"/>
          <a:ext cx="2386430" cy="974531"/>
        </a:xfrm>
        <a:noFill/>
        <a:ln>
          <a:noFill/>
        </a:ln>
        <a:effectLst/>
      </dgm:spPr>
      <dgm:t>
        <a:bodyPr/>
        <a:lstStyle/>
        <a:p>
          <a:r>
            <a:rPr lang="en-US" sz="1600" dirty="0" smtClean="0">
              <a:solidFill>
                <a:schemeClr val="tx2"/>
              </a:solidFill>
              <a:latin typeface="Calibri"/>
              <a:ea typeface="+mn-ea"/>
              <a:cs typeface="+mn-cs"/>
            </a:rPr>
            <a:t>Treatment as Prevention</a:t>
          </a:r>
          <a:endParaRPr lang="en-US" sz="1600" dirty="0">
            <a:solidFill>
              <a:schemeClr val="tx2"/>
            </a:solidFill>
            <a:latin typeface="Calibri"/>
            <a:ea typeface="+mn-ea"/>
            <a:cs typeface="+mn-cs"/>
          </a:endParaRPr>
        </a:p>
      </dgm:t>
    </dgm:pt>
    <dgm:pt modelId="{5A452972-DD3C-4617-8902-623B6FF19FC1}" type="parTrans" cxnId="{CCF29F99-75B8-4383-8C1E-BC4C012CA807}">
      <dgm:prSet/>
      <dgm:spPr/>
      <dgm:t>
        <a:bodyPr/>
        <a:lstStyle/>
        <a:p>
          <a:endParaRPr lang="en-US">
            <a:solidFill>
              <a:schemeClr val="tx1"/>
            </a:solidFill>
          </a:endParaRPr>
        </a:p>
      </dgm:t>
    </dgm:pt>
    <dgm:pt modelId="{60499971-2A21-4628-A1D3-A7900770486F}" type="sibTrans" cxnId="{CCF29F99-75B8-4383-8C1E-BC4C012CA807}">
      <dgm:prSet/>
      <dgm:spPr/>
      <dgm:t>
        <a:bodyPr/>
        <a:lstStyle/>
        <a:p>
          <a:endParaRPr lang="en-US">
            <a:solidFill>
              <a:schemeClr val="tx1"/>
            </a:solidFill>
          </a:endParaRPr>
        </a:p>
      </dgm:t>
    </dgm:pt>
    <dgm:pt modelId="{771E0D93-DBED-489C-A19B-9E011AC0A55B}">
      <dgm:prSet phldrT="[Text]" custT="1"/>
      <dgm:spPr>
        <a:xfrm>
          <a:off x="5265267" y="871563"/>
          <a:ext cx="2386430" cy="974531"/>
        </a:xfrm>
        <a:noFill/>
        <a:ln>
          <a:noFill/>
        </a:ln>
        <a:effectLst/>
      </dgm:spPr>
      <dgm:t>
        <a:bodyPr/>
        <a:lstStyle/>
        <a:p>
          <a:r>
            <a:rPr lang="en-US" sz="1600" dirty="0" smtClean="0">
              <a:solidFill>
                <a:schemeClr val="tx2"/>
              </a:solidFill>
              <a:latin typeface="Calibri"/>
              <a:ea typeface="+mn-ea"/>
              <a:cs typeface="+mn-cs"/>
            </a:rPr>
            <a:t>OST</a:t>
          </a:r>
          <a:endParaRPr lang="en-US" sz="1600" dirty="0">
            <a:solidFill>
              <a:schemeClr val="tx2"/>
            </a:solidFill>
            <a:latin typeface="Calibri"/>
            <a:ea typeface="+mn-ea"/>
            <a:cs typeface="+mn-cs"/>
          </a:endParaRPr>
        </a:p>
      </dgm:t>
    </dgm:pt>
    <dgm:pt modelId="{4F38E513-0875-40DF-BCEC-A3AAB0C978B7}" type="parTrans" cxnId="{2A23E271-AC10-43C3-9C6E-26920CA90D30}">
      <dgm:prSet/>
      <dgm:spPr/>
      <dgm:t>
        <a:bodyPr/>
        <a:lstStyle/>
        <a:p>
          <a:endParaRPr lang="en-US">
            <a:solidFill>
              <a:schemeClr val="tx1"/>
            </a:solidFill>
          </a:endParaRPr>
        </a:p>
      </dgm:t>
    </dgm:pt>
    <dgm:pt modelId="{3B8B970E-33A9-49A5-827B-E33606EFACA3}" type="sibTrans" cxnId="{2A23E271-AC10-43C3-9C6E-26920CA90D30}">
      <dgm:prSet/>
      <dgm:spPr/>
      <dgm:t>
        <a:bodyPr/>
        <a:lstStyle/>
        <a:p>
          <a:endParaRPr lang="en-US">
            <a:solidFill>
              <a:schemeClr val="tx1"/>
            </a:solidFill>
          </a:endParaRPr>
        </a:p>
      </dgm:t>
    </dgm:pt>
    <dgm:pt modelId="{2F90DBFE-0DFD-4B76-A66F-867FBE5BC711}">
      <dgm:prSet phldrT="[Text]" custT="1"/>
      <dgm:spPr>
        <a:xfrm>
          <a:off x="5265267" y="871563"/>
          <a:ext cx="2386430" cy="974531"/>
        </a:xfrm>
        <a:noFill/>
        <a:ln>
          <a:noFill/>
        </a:ln>
        <a:effectLst/>
      </dgm:spPr>
      <dgm:t>
        <a:bodyPr/>
        <a:lstStyle/>
        <a:p>
          <a:r>
            <a:rPr lang="en-US" sz="1600" dirty="0" smtClean="0">
              <a:solidFill>
                <a:schemeClr val="tx2"/>
              </a:solidFill>
              <a:latin typeface="Calibri"/>
              <a:ea typeface="+mn-ea"/>
              <a:cs typeface="+mn-cs"/>
            </a:rPr>
            <a:t>NSEP</a:t>
          </a:r>
          <a:endParaRPr lang="en-US" sz="1600" dirty="0">
            <a:solidFill>
              <a:schemeClr val="tx2"/>
            </a:solidFill>
            <a:latin typeface="Calibri"/>
            <a:ea typeface="+mn-ea"/>
            <a:cs typeface="+mn-cs"/>
          </a:endParaRPr>
        </a:p>
      </dgm:t>
    </dgm:pt>
    <dgm:pt modelId="{4AD58031-5E54-4012-B1D6-DABEAD3DAE50}" type="parTrans" cxnId="{F9559069-12EA-4E59-B35F-477BE2BBBE61}">
      <dgm:prSet/>
      <dgm:spPr/>
      <dgm:t>
        <a:bodyPr/>
        <a:lstStyle/>
        <a:p>
          <a:endParaRPr lang="en-US">
            <a:solidFill>
              <a:schemeClr val="tx1"/>
            </a:solidFill>
          </a:endParaRPr>
        </a:p>
      </dgm:t>
    </dgm:pt>
    <dgm:pt modelId="{EE35E12B-0A19-42C5-A3B8-92E672FFC4F4}" type="sibTrans" cxnId="{F9559069-12EA-4E59-B35F-477BE2BBBE61}">
      <dgm:prSet/>
      <dgm:spPr/>
      <dgm:t>
        <a:bodyPr/>
        <a:lstStyle/>
        <a:p>
          <a:endParaRPr lang="en-US">
            <a:solidFill>
              <a:schemeClr val="tx1"/>
            </a:solidFill>
          </a:endParaRPr>
        </a:p>
      </dgm:t>
    </dgm:pt>
    <dgm:pt modelId="{56227D2E-FC9D-425B-A184-90B1BB72C59B}">
      <dgm:prSet phldrT="[Text]" custT="1"/>
      <dgm:spPr>
        <a:xfrm>
          <a:off x="1603" y="863377"/>
          <a:ext cx="2119161" cy="974531"/>
        </a:xfrm>
        <a:noFill/>
        <a:ln>
          <a:noFill/>
        </a:ln>
        <a:effectLst/>
      </dgm:spPr>
      <dgm:t>
        <a:bodyPr/>
        <a:lstStyle/>
        <a:p>
          <a:r>
            <a:rPr lang="en-US" sz="1600" dirty="0" smtClean="0">
              <a:solidFill>
                <a:schemeClr val="tx2"/>
              </a:solidFill>
              <a:latin typeface="Calibri"/>
              <a:ea typeface="+mn-ea"/>
              <a:cs typeface="+mn-cs"/>
            </a:rPr>
            <a:t>Public Campaign</a:t>
          </a:r>
          <a:endParaRPr lang="en-US" sz="1600" dirty="0">
            <a:solidFill>
              <a:schemeClr val="tx2"/>
            </a:solidFill>
            <a:latin typeface="Calibri"/>
            <a:ea typeface="+mn-ea"/>
            <a:cs typeface="+mn-cs"/>
          </a:endParaRPr>
        </a:p>
      </dgm:t>
    </dgm:pt>
    <dgm:pt modelId="{8E326CB2-9F10-4B13-B81C-481E993C9727}" type="parTrans" cxnId="{F7BE8DD1-E03D-43E0-9A24-DB4467805237}">
      <dgm:prSet/>
      <dgm:spPr/>
      <dgm:t>
        <a:bodyPr/>
        <a:lstStyle/>
        <a:p>
          <a:endParaRPr lang="en-US">
            <a:solidFill>
              <a:schemeClr val="tx1"/>
            </a:solidFill>
          </a:endParaRPr>
        </a:p>
      </dgm:t>
    </dgm:pt>
    <dgm:pt modelId="{DC3ABCC6-6B87-4AEF-9620-E6EF35C32907}" type="sibTrans" cxnId="{F7BE8DD1-E03D-43E0-9A24-DB4467805237}">
      <dgm:prSet/>
      <dgm:spPr/>
      <dgm:t>
        <a:bodyPr/>
        <a:lstStyle/>
        <a:p>
          <a:endParaRPr lang="en-US">
            <a:solidFill>
              <a:schemeClr val="tx1"/>
            </a:solidFill>
          </a:endParaRPr>
        </a:p>
      </dgm:t>
    </dgm:pt>
    <dgm:pt modelId="{AA1895D9-9F7C-4B19-BE81-BFFEF0D90973}">
      <dgm:prSet phldrT="[Text]" custT="1"/>
      <dgm:spPr>
        <a:xfrm>
          <a:off x="1603" y="863377"/>
          <a:ext cx="2119161" cy="974531"/>
        </a:xfrm>
        <a:noFill/>
        <a:ln>
          <a:noFill/>
        </a:ln>
        <a:effectLst/>
      </dgm:spPr>
      <dgm:t>
        <a:bodyPr/>
        <a:lstStyle/>
        <a:p>
          <a:endParaRPr lang="en-US" sz="1200" dirty="0">
            <a:solidFill>
              <a:sysClr val="windowText" lastClr="000000"/>
            </a:solidFill>
            <a:latin typeface="Calibri"/>
            <a:ea typeface="+mn-ea"/>
            <a:cs typeface="+mn-cs"/>
          </a:endParaRPr>
        </a:p>
      </dgm:t>
    </dgm:pt>
    <dgm:pt modelId="{8B6C6600-4AC5-4D69-A5B8-C430963D0E73}" type="parTrans" cxnId="{0370BD76-E876-43D5-B9B0-0D17F84D1DF1}">
      <dgm:prSet/>
      <dgm:spPr/>
      <dgm:t>
        <a:bodyPr/>
        <a:lstStyle/>
        <a:p>
          <a:endParaRPr lang="en-US">
            <a:solidFill>
              <a:schemeClr val="tx1"/>
            </a:solidFill>
          </a:endParaRPr>
        </a:p>
      </dgm:t>
    </dgm:pt>
    <dgm:pt modelId="{EA48F46F-8023-49B1-85F5-D348A19BAA12}" type="sibTrans" cxnId="{0370BD76-E876-43D5-B9B0-0D17F84D1DF1}">
      <dgm:prSet/>
      <dgm:spPr/>
      <dgm:t>
        <a:bodyPr/>
        <a:lstStyle/>
        <a:p>
          <a:endParaRPr lang="en-US">
            <a:solidFill>
              <a:schemeClr val="tx1"/>
            </a:solidFill>
          </a:endParaRPr>
        </a:p>
      </dgm:t>
    </dgm:pt>
    <dgm:pt modelId="{B853E530-AAC6-4F51-8F85-BA2BC05F17D6}">
      <dgm:prSet phldrT="[Text]" custT="1"/>
      <dgm:spPr>
        <a:xfrm>
          <a:off x="1603" y="863377"/>
          <a:ext cx="2119161" cy="974531"/>
        </a:xfrm>
        <a:noFill/>
        <a:ln>
          <a:noFill/>
        </a:ln>
        <a:effectLst/>
      </dgm:spPr>
      <dgm:t>
        <a:bodyPr/>
        <a:lstStyle/>
        <a:p>
          <a:r>
            <a:rPr lang="en-US" sz="1600" dirty="0" smtClean="0">
              <a:solidFill>
                <a:schemeClr val="tx2"/>
              </a:solidFill>
              <a:latin typeface="Calibri"/>
              <a:ea typeface="+mn-ea"/>
              <a:cs typeface="+mn-cs"/>
            </a:rPr>
            <a:t>Provider Training</a:t>
          </a:r>
          <a:endParaRPr lang="en-US" sz="1600" dirty="0">
            <a:solidFill>
              <a:schemeClr val="tx2"/>
            </a:solidFill>
            <a:latin typeface="Calibri"/>
            <a:ea typeface="+mn-ea"/>
            <a:cs typeface="+mn-cs"/>
          </a:endParaRPr>
        </a:p>
      </dgm:t>
    </dgm:pt>
    <dgm:pt modelId="{D7E28AE3-AF9E-444C-8E01-8751404BD9C9}" type="parTrans" cxnId="{386B6657-ECD4-4305-8B89-82158A4FD7A7}">
      <dgm:prSet/>
      <dgm:spPr/>
      <dgm:t>
        <a:bodyPr/>
        <a:lstStyle/>
        <a:p>
          <a:endParaRPr lang="en-US">
            <a:solidFill>
              <a:schemeClr val="tx1"/>
            </a:solidFill>
          </a:endParaRPr>
        </a:p>
      </dgm:t>
    </dgm:pt>
    <dgm:pt modelId="{0E31ABDA-C46E-46E2-AA57-A698353F209D}" type="sibTrans" cxnId="{386B6657-ECD4-4305-8B89-82158A4FD7A7}">
      <dgm:prSet/>
      <dgm:spPr/>
      <dgm:t>
        <a:bodyPr/>
        <a:lstStyle/>
        <a:p>
          <a:endParaRPr lang="en-US">
            <a:solidFill>
              <a:schemeClr val="tx1"/>
            </a:solidFill>
          </a:endParaRPr>
        </a:p>
      </dgm:t>
    </dgm:pt>
    <dgm:pt modelId="{CCFEBA2F-DE24-4418-9D1F-19D43356B63A}" type="pres">
      <dgm:prSet presAssocID="{86F119F3-9821-4153-8551-A71EB38A8796}" presName="Name0" presStyleCnt="0">
        <dgm:presLayoutVars>
          <dgm:dir/>
          <dgm:animLvl val="lvl"/>
          <dgm:resizeHandles val="exact"/>
        </dgm:presLayoutVars>
      </dgm:prSet>
      <dgm:spPr/>
    </dgm:pt>
    <dgm:pt modelId="{2201802F-8937-4D0D-A56C-BBFF126EC0B1}" type="pres">
      <dgm:prSet presAssocID="{DC6E3ABC-2042-4E73-BB6F-33FB2C6450BC}" presName="composite" presStyleCnt="0"/>
      <dgm:spPr/>
    </dgm:pt>
    <dgm:pt modelId="{A55000D3-78AF-48ED-864F-163F0F860646}" type="pres">
      <dgm:prSet presAssocID="{DC6E3ABC-2042-4E73-BB6F-33FB2C6450BC}" presName="parTx" presStyleLbl="node1" presStyleIdx="0" presStyleCnt="3">
        <dgm:presLayoutVars>
          <dgm:chMax val="0"/>
          <dgm:chPref val="0"/>
          <dgm:bulletEnabled val="1"/>
        </dgm:presLayoutVars>
      </dgm:prSet>
      <dgm:spPr>
        <a:prstGeom prst="chevron">
          <a:avLst/>
        </a:prstGeom>
      </dgm:spPr>
      <dgm:t>
        <a:bodyPr/>
        <a:lstStyle/>
        <a:p>
          <a:endParaRPr lang="en-US"/>
        </a:p>
      </dgm:t>
    </dgm:pt>
    <dgm:pt modelId="{69695F4F-3803-426C-955E-B4FAEB062408}" type="pres">
      <dgm:prSet presAssocID="{DC6E3ABC-2042-4E73-BB6F-33FB2C6450BC}" presName="desTx" presStyleLbl="revTx" presStyleIdx="0" presStyleCnt="3">
        <dgm:presLayoutVars>
          <dgm:bulletEnabled val="1"/>
        </dgm:presLayoutVars>
      </dgm:prSet>
      <dgm:spPr>
        <a:prstGeom prst="rect">
          <a:avLst/>
        </a:prstGeom>
      </dgm:spPr>
      <dgm:t>
        <a:bodyPr/>
        <a:lstStyle/>
        <a:p>
          <a:endParaRPr lang="en-US"/>
        </a:p>
      </dgm:t>
    </dgm:pt>
    <dgm:pt modelId="{387EF735-4A1F-41B5-B80F-84DFE49E16CF}" type="pres">
      <dgm:prSet presAssocID="{0FB3C17A-A232-4ADA-83C5-420C3FB9A991}" presName="space" presStyleCnt="0"/>
      <dgm:spPr/>
    </dgm:pt>
    <dgm:pt modelId="{4A08E63E-D6FA-4478-8D9F-F476BC758665}" type="pres">
      <dgm:prSet presAssocID="{2F00C0E9-4D1E-4DF6-AB5E-019C65B40F88}" presName="composite" presStyleCnt="0"/>
      <dgm:spPr/>
    </dgm:pt>
    <dgm:pt modelId="{BC5A9EDE-4A19-46DC-9AD1-7A96870204C5}" type="pres">
      <dgm:prSet presAssocID="{2F00C0E9-4D1E-4DF6-AB5E-019C65B40F88}" presName="parTx" presStyleLbl="node1" presStyleIdx="1" presStyleCnt="3">
        <dgm:presLayoutVars>
          <dgm:chMax val="0"/>
          <dgm:chPref val="0"/>
          <dgm:bulletEnabled val="1"/>
        </dgm:presLayoutVars>
      </dgm:prSet>
      <dgm:spPr>
        <a:prstGeom prst="chevron">
          <a:avLst/>
        </a:prstGeom>
      </dgm:spPr>
      <dgm:t>
        <a:bodyPr/>
        <a:lstStyle/>
        <a:p>
          <a:endParaRPr lang="en-US"/>
        </a:p>
      </dgm:t>
    </dgm:pt>
    <dgm:pt modelId="{314104C1-65B7-4C97-930C-496755D787A8}" type="pres">
      <dgm:prSet presAssocID="{2F00C0E9-4D1E-4DF6-AB5E-019C65B40F88}" presName="desTx" presStyleLbl="revTx" presStyleIdx="1" presStyleCnt="3">
        <dgm:presLayoutVars>
          <dgm:bulletEnabled val="1"/>
        </dgm:presLayoutVars>
      </dgm:prSet>
      <dgm:spPr>
        <a:prstGeom prst="rect">
          <a:avLst/>
        </a:prstGeom>
      </dgm:spPr>
      <dgm:t>
        <a:bodyPr/>
        <a:lstStyle/>
        <a:p>
          <a:endParaRPr lang="en-US"/>
        </a:p>
      </dgm:t>
    </dgm:pt>
    <dgm:pt modelId="{85383026-6E9F-4149-B410-D17E4531900F}" type="pres">
      <dgm:prSet presAssocID="{651BDC5E-58DC-44FE-B62F-70F56268020B}" presName="space" presStyleCnt="0"/>
      <dgm:spPr/>
    </dgm:pt>
    <dgm:pt modelId="{5D2C6D8D-BF62-4E3C-A0DE-41304B719F63}" type="pres">
      <dgm:prSet presAssocID="{9D48A840-6D4C-489A-9CFE-5C0DE35B2F89}" presName="composite" presStyleCnt="0"/>
      <dgm:spPr/>
    </dgm:pt>
    <dgm:pt modelId="{E25DF1E9-3341-48B6-B57B-EE6059D377F0}" type="pres">
      <dgm:prSet presAssocID="{9D48A840-6D4C-489A-9CFE-5C0DE35B2F89}" presName="parTx" presStyleLbl="node1" presStyleIdx="2" presStyleCnt="3">
        <dgm:presLayoutVars>
          <dgm:chMax val="0"/>
          <dgm:chPref val="0"/>
          <dgm:bulletEnabled val="1"/>
        </dgm:presLayoutVars>
      </dgm:prSet>
      <dgm:spPr>
        <a:prstGeom prst="chevron">
          <a:avLst/>
        </a:prstGeom>
      </dgm:spPr>
      <dgm:t>
        <a:bodyPr/>
        <a:lstStyle/>
        <a:p>
          <a:endParaRPr lang="en-US"/>
        </a:p>
      </dgm:t>
    </dgm:pt>
    <dgm:pt modelId="{D164F04B-6C71-47CF-9F87-A49BA3A82081}" type="pres">
      <dgm:prSet presAssocID="{9D48A840-6D4C-489A-9CFE-5C0DE35B2F89}" presName="desTx" presStyleLbl="revTx" presStyleIdx="2" presStyleCnt="3" custScaleX="112612" custLinFactNeighborX="26021" custLinFactNeighborY="840">
        <dgm:presLayoutVars>
          <dgm:bulletEnabled val="1"/>
        </dgm:presLayoutVars>
      </dgm:prSet>
      <dgm:spPr>
        <a:prstGeom prst="rect">
          <a:avLst/>
        </a:prstGeom>
      </dgm:spPr>
      <dgm:t>
        <a:bodyPr/>
        <a:lstStyle/>
        <a:p>
          <a:endParaRPr lang="en-US"/>
        </a:p>
      </dgm:t>
    </dgm:pt>
  </dgm:ptLst>
  <dgm:cxnLst>
    <dgm:cxn modelId="{FE1FEEC6-4915-435D-8C36-017BDC556FE5}" type="presOf" srcId="{9D48A840-6D4C-489A-9CFE-5C0DE35B2F89}" destId="{E25DF1E9-3341-48B6-B57B-EE6059D377F0}" srcOrd="0" destOrd="0" presId="urn:microsoft.com/office/officeart/2005/8/layout/chevron1"/>
    <dgm:cxn modelId="{068A93BF-AE0F-41CA-B13D-70164E0ED73E}" type="presOf" srcId="{CD7DC922-B8CD-4B1C-99AF-6302D37E304F}" destId="{314104C1-65B7-4C97-930C-496755D787A8}" srcOrd="0" destOrd="0" presId="urn:microsoft.com/office/officeart/2005/8/layout/chevron1"/>
    <dgm:cxn modelId="{0370BD76-E876-43D5-B9B0-0D17F84D1DF1}" srcId="{DC6E3ABC-2042-4E73-BB6F-33FB2C6450BC}" destId="{AA1895D9-9F7C-4B19-BE81-BFFEF0D90973}" srcOrd="2" destOrd="0" parTransId="{8B6C6600-4AC5-4D69-A5B8-C430963D0E73}" sibTransId="{EA48F46F-8023-49B1-85F5-D348A19BAA12}"/>
    <dgm:cxn modelId="{E3FEAC14-FCF1-4AA9-A42C-DA16A862BC69}" type="presOf" srcId="{2F00C0E9-4D1E-4DF6-AB5E-019C65B40F88}" destId="{BC5A9EDE-4A19-46DC-9AD1-7A96870204C5}" srcOrd="0" destOrd="0" presId="urn:microsoft.com/office/officeart/2005/8/layout/chevron1"/>
    <dgm:cxn modelId="{D303B15E-3731-45B6-B9D0-8421FA8C358B}" type="presOf" srcId="{AA1895D9-9F7C-4B19-BE81-BFFEF0D90973}" destId="{69695F4F-3803-426C-955E-B4FAEB062408}" srcOrd="0" destOrd="2" presId="urn:microsoft.com/office/officeart/2005/8/layout/chevron1"/>
    <dgm:cxn modelId="{30CF6328-BCDB-4D99-AA9E-FDED8A01A609}" srcId="{2F00C0E9-4D1E-4DF6-AB5E-019C65B40F88}" destId="{CD7DC922-B8CD-4B1C-99AF-6302D37E304F}" srcOrd="0" destOrd="0" parTransId="{27D555BA-6317-4C4E-AB05-C4A87B48D01F}" sibTransId="{7BD4DBC8-2532-4889-967C-2202D798E70A}"/>
    <dgm:cxn modelId="{18562CE4-1235-4643-BC8C-EE5F55450092}" type="presOf" srcId="{771E0D93-DBED-489C-A19B-9E011AC0A55B}" destId="{D164F04B-6C71-47CF-9F87-A49BA3A82081}" srcOrd="0" destOrd="1" presId="urn:microsoft.com/office/officeart/2005/8/layout/chevron1"/>
    <dgm:cxn modelId="{41C3E5DC-FAAA-40E8-B7FC-28AB99B4DFEB}" type="presOf" srcId="{DC6E3ABC-2042-4E73-BB6F-33FB2C6450BC}" destId="{A55000D3-78AF-48ED-864F-163F0F860646}" srcOrd="0" destOrd="0" presId="urn:microsoft.com/office/officeart/2005/8/layout/chevron1"/>
    <dgm:cxn modelId="{9DA89CBC-2B9C-4CD8-8650-11FD4476952F}" srcId="{86F119F3-9821-4153-8551-A71EB38A8796}" destId="{DC6E3ABC-2042-4E73-BB6F-33FB2C6450BC}" srcOrd="0" destOrd="0" parTransId="{7BC5DB1A-59A1-4CB6-9F42-ABD6C6300C50}" sibTransId="{0FB3C17A-A232-4ADA-83C5-420C3FB9A991}"/>
    <dgm:cxn modelId="{41FE32FC-77B9-46F8-A203-4EC283CB6BA9}" srcId="{2F00C0E9-4D1E-4DF6-AB5E-019C65B40F88}" destId="{47918E83-3ED5-445A-AE76-E2D26D2321C5}" srcOrd="1" destOrd="0" parTransId="{BCD02AA2-8D12-4487-BF2F-51936032BB12}" sibTransId="{27446950-BC40-4F88-8636-540B2F0C814D}"/>
    <dgm:cxn modelId="{072B87D2-AB21-474A-B351-AD91D45418B0}" srcId="{86F119F3-9821-4153-8551-A71EB38A8796}" destId="{2F00C0E9-4D1E-4DF6-AB5E-019C65B40F88}" srcOrd="1" destOrd="0" parTransId="{C7C0A08A-F0F1-4766-87E3-68EAFD76EEF5}" sibTransId="{651BDC5E-58DC-44FE-B62F-70F56268020B}"/>
    <dgm:cxn modelId="{694122DE-EEED-4196-80FE-329E905C0D9C}" type="presOf" srcId="{1FAE6205-BFD1-43B2-8F7B-9A6D15967936}" destId="{D164F04B-6C71-47CF-9F87-A49BA3A82081}" srcOrd="0" destOrd="0" presId="urn:microsoft.com/office/officeart/2005/8/layout/chevron1"/>
    <dgm:cxn modelId="{F9559069-12EA-4E59-B35F-477BE2BBBE61}" srcId="{9D48A840-6D4C-489A-9CFE-5C0DE35B2F89}" destId="{2F90DBFE-0DFD-4B76-A66F-867FBE5BC711}" srcOrd="2" destOrd="0" parTransId="{4AD58031-5E54-4012-B1D6-DABEAD3DAE50}" sibTransId="{EE35E12B-0A19-42C5-A3B8-92E672FFC4F4}"/>
    <dgm:cxn modelId="{2A23E271-AC10-43C3-9C6E-26920CA90D30}" srcId="{9D48A840-6D4C-489A-9CFE-5C0DE35B2F89}" destId="{771E0D93-DBED-489C-A19B-9E011AC0A55B}" srcOrd="1" destOrd="0" parTransId="{4F38E513-0875-40DF-BCEC-A3AAB0C978B7}" sibTransId="{3B8B970E-33A9-49A5-827B-E33606EFACA3}"/>
    <dgm:cxn modelId="{386B6657-ECD4-4305-8B89-82158A4FD7A7}" srcId="{DC6E3ABC-2042-4E73-BB6F-33FB2C6450BC}" destId="{B853E530-AAC6-4F51-8F85-BA2BC05F17D6}" srcOrd="1" destOrd="0" parTransId="{D7E28AE3-AF9E-444C-8E01-8751404BD9C9}" sibTransId="{0E31ABDA-C46E-46E2-AA57-A698353F209D}"/>
    <dgm:cxn modelId="{C172A1E8-FF04-45D3-9A19-5B061586B6C9}" type="presOf" srcId="{47918E83-3ED5-445A-AE76-E2D26D2321C5}" destId="{314104C1-65B7-4C97-930C-496755D787A8}" srcOrd="0" destOrd="1" presId="urn:microsoft.com/office/officeart/2005/8/layout/chevron1"/>
    <dgm:cxn modelId="{692C475B-C91E-4F90-9BA6-11F9C578A17F}" type="presOf" srcId="{2F90DBFE-0DFD-4B76-A66F-867FBE5BC711}" destId="{D164F04B-6C71-47CF-9F87-A49BA3A82081}" srcOrd="0" destOrd="2" presId="urn:microsoft.com/office/officeart/2005/8/layout/chevron1"/>
    <dgm:cxn modelId="{BFA92740-D47A-4308-9A14-4ED24BF381B3}" type="presOf" srcId="{56227D2E-FC9D-425B-A184-90B1BB72C59B}" destId="{69695F4F-3803-426C-955E-B4FAEB062408}" srcOrd="0" destOrd="0" presId="urn:microsoft.com/office/officeart/2005/8/layout/chevron1"/>
    <dgm:cxn modelId="{CCF29F99-75B8-4383-8C1E-BC4C012CA807}" srcId="{9D48A840-6D4C-489A-9CFE-5C0DE35B2F89}" destId="{1FAE6205-BFD1-43B2-8F7B-9A6D15967936}" srcOrd="0" destOrd="0" parTransId="{5A452972-DD3C-4617-8902-623B6FF19FC1}" sibTransId="{60499971-2A21-4628-A1D3-A7900770486F}"/>
    <dgm:cxn modelId="{5B65ADC1-4013-493E-8967-7FC11BA469F2}" type="presOf" srcId="{B853E530-AAC6-4F51-8F85-BA2BC05F17D6}" destId="{69695F4F-3803-426C-955E-B4FAEB062408}" srcOrd="0" destOrd="1" presId="urn:microsoft.com/office/officeart/2005/8/layout/chevron1"/>
    <dgm:cxn modelId="{F7BE8DD1-E03D-43E0-9A24-DB4467805237}" srcId="{DC6E3ABC-2042-4E73-BB6F-33FB2C6450BC}" destId="{56227D2E-FC9D-425B-A184-90B1BB72C59B}" srcOrd="0" destOrd="0" parTransId="{8E326CB2-9F10-4B13-B81C-481E993C9727}" sibTransId="{DC3ABCC6-6B87-4AEF-9620-E6EF35C32907}"/>
    <dgm:cxn modelId="{B287FC93-377A-4E8F-84D7-2F612A5C5CDD}" type="presOf" srcId="{86F119F3-9821-4153-8551-A71EB38A8796}" destId="{CCFEBA2F-DE24-4418-9D1F-19D43356B63A}" srcOrd="0" destOrd="0" presId="urn:microsoft.com/office/officeart/2005/8/layout/chevron1"/>
    <dgm:cxn modelId="{737F3E0A-E34D-4474-AC3A-C669CE8888CF}" srcId="{86F119F3-9821-4153-8551-A71EB38A8796}" destId="{9D48A840-6D4C-489A-9CFE-5C0DE35B2F89}" srcOrd="2" destOrd="0" parTransId="{0D36CAB6-EB3F-4036-838E-FDAC393C2A07}" sibTransId="{6C7BA052-6A19-4954-AC4E-6D2500B082F6}"/>
    <dgm:cxn modelId="{DA81E531-279F-420A-9207-73A887FCE53F}" type="presParOf" srcId="{CCFEBA2F-DE24-4418-9D1F-19D43356B63A}" destId="{2201802F-8937-4D0D-A56C-BBFF126EC0B1}" srcOrd="0" destOrd="0" presId="urn:microsoft.com/office/officeart/2005/8/layout/chevron1"/>
    <dgm:cxn modelId="{08FE5992-7C47-4793-9D3E-05DA53DF2EC0}" type="presParOf" srcId="{2201802F-8937-4D0D-A56C-BBFF126EC0B1}" destId="{A55000D3-78AF-48ED-864F-163F0F860646}" srcOrd="0" destOrd="0" presId="urn:microsoft.com/office/officeart/2005/8/layout/chevron1"/>
    <dgm:cxn modelId="{85201284-AD8D-4CF4-8DEF-4878D42D5FA3}" type="presParOf" srcId="{2201802F-8937-4D0D-A56C-BBFF126EC0B1}" destId="{69695F4F-3803-426C-955E-B4FAEB062408}" srcOrd="1" destOrd="0" presId="urn:microsoft.com/office/officeart/2005/8/layout/chevron1"/>
    <dgm:cxn modelId="{77219B78-1A05-4C26-B199-5859272233D5}" type="presParOf" srcId="{CCFEBA2F-DE24-4418-9D1F-19D43356B63A}" destId="{387EF735-4A1F-41B5-B80F-84DFE49E16CF}" srcOrd="1" destOrd="0" presId="urn:microsoft.com/office/officeart/2005/8/layout/chevron1"/>
    <dgm:cxn modelId="{76282881-F086-4C0F-A0C7-3AA7D1CE9204}" type="presParOf" srcId="{CCFEBA2F-DE24-4418-9D1F-19D43356B63A}" destId="{4A08E63E-D6FA-4478-8D9F-F476BC758665}" srcOrd="2" destOrd="0" presId="urn:microsoft.com/office/officeart/2005/8/layout/chevron1"/>
    <dgm:cxn modelId="{6FAB277F-2E38-431F-BD81-74A869729021}" type="presParOf" srcId="{4A08E63E-D6FA-4478-8D9F-F476BC758665}" destId="{BC5A9EDE-4A19-46DC-9AD1-7A96870204C5}" srcOrd="0" destOrd="0" presId="urn:microsoft.com/office/officeart/2005/8/layout/chevron1"/>
    <dgm:cxn modelId="{801B6439-9C6B-45FA-9CE0-702664FA7455}" type="presParOf" srcId="{4A08E63E-D6FA-4478-8D9F-F476BC758665}" destId="{314104C1-65B7-4C97-930C-496755D787A8}" srcOrd="1" destOrd="0" presId="urn:microsoft.com/office/officeart/2005/8/layout/chevron1"/>
    <dgm:cxn modelId="{95448262-711B-4EBA-AB39-E1A27B0E25BD}" type="presParOf" srcId="{CCFEBA2F-DE24-4418-9D1F-19D43356B63A}" destId="{85383026-6E9F-4149-B410-D17E4531900F}" srcOrd="3" destOrd="0" presId="urn:microsoft.com/office/officeart/2005/8/layout/chevron1"/>
    <dgm:cxn modelId="{A1321C89-784A-4C56-8842-5712BD6004FC}" type="presParOf" srcId="{CCFEBA2F-DE24-4418-9D1F-19D43356B63A}" destId="{5D2C6D8D-BF62-4E3C-A0DE-41304B719F63}" srcOrd="4" destOrd="0" presId="urn:microsoft.com/office/officeart/2005/8/layout/chevron1"/>
    <dgm:cxn modelId="{597FAE39-5E10-4D5E-8D80-F9F6D862738A}" type="presParOf" srcId="{5D2C6D8D-BF62-4E3C-A0DE-41304B719F63}" destId="{E25DF1E9-3341-48B6-B57B-EE6059D377F0}" srcOrd="0" destOrd="0" presId="urn:microsoft.com/office/officeart/2005/8/layout/chevron1"/>
    <dgm:cxn modelId="{55D9EC3E-0015-4256-B18A-785FD463BB8C}" type="presParOf" srcId="{5D2C6D8D-BF62-4E3C-A0DE-41304B719F63}" destId="{D164F04B-6C71-47CF-9F87-A49BA3A82081}"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8C42B-3DB3-4B9E-BFFA-ED771101AF17}">
      <dsp:nvSpPr>
        <dsp:cNvPr id="0" name=""/>
        <dsp:cNvSpPr/>
      </dsp:nvSpPr>
      <dsp:spPr>
        <a:xfrm>
          <a:off x="1787" y="0"/>
          <a:ext cx="913932" cy="530396"/>
        </a:xfrm>
        <a:prstGeom prst="rightArrow">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A0E5B-1A9D-45CA-AC80-BF98CCEBE14B}">
      <dsp:nvSpPr>
        <dsp:cNvPr id="0" name=""/>
        <dsp:cNvSpPr/>
      </dsp:nvSpPr>
      <dsp:spPr>
        <a:xfrm>
          <a:off x="44542" y="100186"/>
          <a:ext cx="748817" cy="356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2"/>
              </a:solidFill>
            </a:rPr>
            <a:t>21%</a:t>
          </a:r>
          <a:endParaRPr lang="en-US" sz="1400" b="1" kern="1200" dirty="0">
            <a:solidFill>
              <a:schemeClr val="tx2"/>
            </a:solidFill>
          </a:endParaRPr>
        </a:p>
      </dsp:txBody>
      <dsp:txXfrm>
        <a:off x="44542" y="100186"/>
        <a:ext cx="748817" cy="356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8C42B-3DB3-4B9E-BFFA-ED771101AF17}">
      <dsp:nvSpPr>
        <dsp:cNvPr id="0" name=""/>
        <dsp:cNvSpPr/>
      </dsp:nvSpPr>
      <dsp:spPr>
        <a:xfrm>
          <a:off x="4462" y="0"/>
          <a:ext cx="911257"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3DA0E5B-1A9D-45CA-AC80-BF98CCEBE14B}">
      <dsp:nvSpPr>
        <dsp:cNvPr id="0" name=""/>
        <dsp:cNvSpPr/>
      </dsp:nvSpPr>
      <dsp:spPr>
        <a:xfrm>
          <a:off x="45752" y="100186"/>
          <a:ext cx="746625" cy="356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 lastClr="FFFFFF"/>
              </a:solidFill>
              <a:latin typeface="Calibri"/>
              <a:ea typeface="+mn-ea"/>
              <a:cs typeface="+mn-cs"/>
            </a:rPr>
            <a:t>74%</a:t>
          </a:r>
          <a:endParaRPr lang="en-US" sz="1600" b="1" kern="1200" dirty="0">
            <a:solidFill>
              <a:sysClr val="window" lastClr="FFFFFF"/>
            </a:solidFill>
            <a:latin typeface="Calibri"/>
            <a:ea typeface="+mn-ea"/>
            <a:cs typeface="+mn-cs"/>
          </a:endParaRPr>
        </a:p>
      </dsp:txBody>
      <dsp:txXfrm>
        <a:off x="45752" y="100186"/>
        <a:ext cx="746625" cy="356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8C42B-3DB3-4B9E-BFFA-ED771101AF17}">
      <dsp:nvSpPr>
        <dsp:cNvPr id="0" name=""/>
        <dsp:cNvSpPr/>
      </dsp:nvSpPr>
      <dsp:spPr>
        <a:xfrm>
          <a:off x="3570" y="0"/>
          <a:ext cx="911257"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3DA0E5B-1A9D-45CA-AC80-BF98CCEBE14B}">
      <dsp:nvSpPr>
        <dsp:cNvPr id="0" name=""/>
        <dsp:cNvSpPr/>
      </dsp:nvSpPr>
      <dsp:spPr>
        <a:xfrm>
          <a:off x="45752" y="100186"/>
          <a:ext cx="746625" cy="356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 lastClr="FFFFFF"/>
              </a:solidFill>
              <a:latin typeface="Calibri"/>
              <a:ea typeface="+mn-ea"/>
              <a:cs typeface="+mn-cs"/>
            </a:rPr>
            <a:t>75%</a:t>
          </a:r>
          <a:endParaRPr lang="en-US" sz="1600" b="1" kern="1200" dirty="0">
            <a:solidFill>
              <a:sysClr val="window" lastClr="FFFFFF"/>
            </a:solidFill>
            <a:latin typeface="Calibri"/>
            <a:ea typeface="+mn-ea"/>
            <a:cs typeface="+mn-cs"/>
          </a:endParaRPr>
        </a:p>
      </dsp:txBody>
      <dsp:txXfrm>
        <a:off x="45752" y="100186"/>
        <a:ext cx="746625" cy="356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8C42B-3DB3-4B9E-BFFA-ED771101AF17}">
      <dsp:nvSpPr>
        <dsp:cNvPr id="0" name=""/>
        <dsp:cNvSpPr/>
      </dsp:nvSpPr>
      <dsp:spPr>
        <a:xfrm>
          <a:off x="0" y="0"/>
          <a:ext cx="911257" cy="530396"/>
        </a:xfrm>
        <a:prstGeom prst="rightArrow">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3DA0E5B-1A9D-45CA-AC80-BF98CCEBE14B}">
      <dsp:nvSpPr>
        <dsp:cNvPr id="0" name=""/>
        <dsp:cNvSpPr/>
      </dsp:nvSpPr>
      <dsp:spPr>
        <a:xfrm>
          <a:off x="45752" y="100186"/>
          <a:ext cx="746625" cy="356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b="1" kern="1200" dirty="0" smtClean="0">
              <a:solidFill>
                <a:sysClr val="window" lastClr="FFFFFF"/>
              </a:solidFill>
              <a:latin typeface="Calibri"/>
              <a:ea typeface="+mn-ea"/>
              <a:cs typeface="+mn-cs"/>
            </a:rPr>
            <a:t>71%</a:t>
          </a:r>
          <a:endParaRPr lang="en-US" sz="1600" b="1" kern="1200" dirty="0">
            <a:solidFill>
              <a:sysClr val="window" lastClr="FFFFFF"/>
            </a:solidFill>
            <a:latin typeface="Calibri"/>
            <a:ea typeface="+mn-ea"/>
            <a:cs typeface="+mn-cs"/>
          </a:endParaRPr>
        </a:p>
      </dsp:txBody>
      <dsp:txXfrm>
        <a:off x="45752" y="100186"/>
        <a:ext cx="746625" cy="356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D8359-CB17-48A2-B3AC-A680F25319DE}">
      <dsp:nvSpPr>
        <dsp:cNvPr id="0" name=""/>
        <dsp:cNvSpPr/>
      </dsp:nvSpPr>
      <dsp:spPr>
        <a:xfrm>
          <a:off x="2246682" y="283431"/>
          <a:ext cx="2553911" cy="2459289"/>
        </a:xfrm>
        <a:prstGeom prst="ellipse">
          <a:avLst/>
        </a:prstGeom>
        <a:solidFill>
          <a:srgbClr val="C0504D">
            <a:alpha val="90000"/>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ysClr val="window" lastClr="FFFFFF"/>
              </a:solidFill>
              <a:latin typeface="Calibri"/>
              <a:ea typeface="+mn-ea"/>
              <a:cs typeface="+mn-cs"/>
            </a:rPr>
            <a:t>Evaluate 85%</a:t>
          </a:r>
        </a:p>
        <a:p>
          <a:pPr lvl="0" algn="ctr" defTabSz="889000">
            <a:lnSpc>
              <a:spcPct val="90000"/>
            </a:lnSpc>
            <a:spcBef>
              <a:spcPct val="0"/>
            </a:spcBef>
            <a:spcAft>
              <a:spcPct val="35000"/>
            </a:spcAft>
          </a:pPr>
          <a:r>
            <a:rPr lang="en-US" sz="2000" b="1" kern="1200" dirty="0" smtClean="0">
              <a:solidFill>
                <a:sysClr val="window" lastClr="FFFFFF"/>
              </a:solidFill>
              <a:latin typeface="Calibri"/>
              <a:ea typeface="+mn-ea"/>
              <a:cs typeface="+mn-cs"/>
            </a:rPr>
            <a:t>Treat       85%</a:t>
          </a:r>
        </a:p>
        <a:p>
          <a:pPr lvl="0" algn="ctr" defTabSz="889000">
            <a:lnSpc>
              <a:spcPct val="90000"/>
            </a:lnSpc>
            <a:spcBef>
              <a:spcPct val="0"/>
            </a:spcBef>
            <a:spcAft>
              <a:spcPct val="35000"/>
            </a:spcAft>
          </a:pPr>
          <a:r>
            <a:rPr lang="en-US" sz="2000" b="1" kern="1200" dirty="0" smtClean="0">
              <a:solidFill>
                <a:sysClr val="window" lastClr="FFFFFF"/>
              </a:solidFill>
              <a:latin typeface="Calibri"/>
              <a:ea typeface="+mn-ea"/>
              <a:cs typeface="+mn-cs"/>
            </a:rPr>
            <a:t>Cure       85%</a:t>
          </a:r>
          <a:endParaRPr lang="en-US" sz="2000" b="1" kern="1200" dirty="0">
            <a:solidFill>
              <a:sysClr val="window" lastClr="FFFFFF"/>
            </a:solidFill>
            <a:latin typeface="Calibri"/>
            <a:ea typeface="+mn-ea"/>
            <a:cs typeface="+mn-cs"/>
          </a:endParaRPr>
        </a:p>
      </dsp:txBody>
      <dsp:txXfrm>
        <a:off x="2620694" y="643586"/>
        <a:ext cx="1805887" cy="1738979"/>
      </dsp:txXfrm>
    </dsp:sp>
    <dsp:sp modelId="{022EC18D-4593-4A5F-9A82-8CAF546854C8}">
      <dsp:nvSpPr>
        <dsp:cNvPr id="0" name=""/>
        <dsp:cNvSpPr/>
      </dsp:nvSpPr>
      <dsp:spPr>
        <a:xfrm>
          <a:off x="2380347" y="-51726"/>
          <a:ext cx="3130492" cy="3263504"/>
        </a:xfrm>
        <a:prstGeom prst="blockArc">
          <a:avLst>
            <a:gd name="adj1" fmla="val 17747832"/>
            <a:gd name="adj2" fmla="val 3872736"/>
            <a:gd name="adj3" fmla="val 5580"/>
          </a:avLst>
        </a:prstGeom>
        <a:solidFill>
          <a:srgbClr val="C0504D">
            <a:alpha val="90000"/>
            <a:hueOff val="0"/>
            <a:satOff val="0"/>
            <a:lumOff val="0"/>
            <a:alphaOff val="-4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0996091-7F5E-4D20-B140-583C54D2A2FA}">
      <dsp:nvSpPr>
        <dsp:cNvPr id="0" name=""/>
        <dsp:cNvSpPr/>
      </dsp:nvSpPr>
      <dsp:spPr>
        <a:xfrm>
          <a:off x="4896412" y="171588"/>
          <a:ext cx="831973" cy="832193"/>
        </a:xfrm>
        <a:prstGeom prst="ellipse">
          <a:avLst/>
        </a:prstGeom>
        <a:solidFill>
          <a:srgbClr val="C0504D">
            <a:tint val="50000"/>
            <a:alpha val="90000"/>
            <a:hueOff val="0"/>
            <a:satOff val="0"/>
            <a:lumOff val="0"/>
            <a:alphaOff val="0"/>
          </a:srgbClr>
        </a:solid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A8903B8-A4A3-4BD9-92CD-674D3133B271}">
      <dsp:nvSpPr>
        <dsp:cNvPr id="0" name=""/>
        <dsp:cNvSpPr/>
      </dsp:nvSpPr>
      <dsp:spPr>
        <a:xfrm>
          <a:off x="5820869" y="2049739"/>
          <a:ext cx="2703085" cy="69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10000"/>
            </a:spcAft>
          </a:pPr>
          <a:r>
            <a:rPr lang="en-US" sz="1800" b="1" kern="1200" dirty="0" smtClean="0">
              <a:solidFill>
                <a:srgbClr val="FFC000"/>
              </a:solidFill>
              <a:latin typeface="Calibri"/>
              <a:ea typeface="+mn-ea"/>
              <a:cs typeface="+mn-cs"/>
            </a:rPr>
            <a:t>Expand Clinical Capacity</a:t>
          </a:r>
        </a:p>
        <a:p>
          <a:pPr lvl="0" algn="ctr" defTabSz="800100">
            <a:lnSpc>
              <a:spcPct val="90000"/>
            </a:lnSpc>
            <a:spcBef>
              <a:spcPct val="0"/>
            </a:spcBef>
            <a:spcAft>
              <a:spcPct val="10000"/>
            </a:spcAft>
          </a:pPr>
          <a:r>
            <a:rPr lang="en-US" sz="1800" kern="1200" dirty="0" smtClean="0">
              <a:solidFill>
                <a:schemeClr val="tx2"/>
              </a:solidFill>
              <a:latin typeface="Calibri"/>
              <a:ea typeface="+mn-ea"/>
              <a:cs typeface="+mn-cs"/>
            </a:rPr>
            <a:t>ProjectECHO</a:t>
          </a:r>
          <a:endParaRPr lang="en-US" sz="1800" b="1" kern="1200" dirty="0">
            <a:solidFill>
              <a:schemeClr val="tx2"/>
            </a:solidFill>
            <a:latin typeface="Calibri"/>
            <a:ea typeface="+mn-ea"/>
            <a:cs typeface="+mn-cs"/>
          </a:endParaRPr>
        </a:p>
      </dsp:txBody>
      <dsp:txXfrm>
        <a:off x="5820869" y="2049739"/>
        <a:ext cx="2703085" cy="694846"/>
      </dsp:txXfrm>
    </dsp:sp>
    <dsp:sp modelId="{B15C776F-344A-40AC-AFA8-A078AEC9D0BE}">
      <dsp:nvSpPr>
        <dsp:cNvPr id="0" name=""/>
        <dsp:cNvSpPr/>
      </dsp:nvSpPr>
      <dsp:spPr>
        <a:xfrm>
          <a:off x="4930057" y="1835394"/>
          <a:ext cx="831973" cy="832193"/>
        </a:xfrm>
        <a:prstGeom prst="ellipse">
          <a:avLst/>
        </a:prstGeom>
        <a:solidFill>
          <a:srgbClr val="C0504D">
            <a:tint val="50000"/>
            <a:alpha val="90000"/>
            <a:hueOff val="-3809"/>
            <a:satOff val="-2729"/>
            <a:lumOff val="11191"/>
            <a:alphaOff val="-40000"/>
          </a:srgbClr>
        </a:solid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5904D51A-6760-4093-95FB-D8FC118C4F63}">
      <dsp:nvSpPr>
        <dsp:cNvPr id="0" name=""/>
        <dsp:cNvSpPr/>
      </dsp:nvSpPr>
      <dsp:spPr>
        <a:xfrm>
          <a:off x="6007790" y="148472"/>
          <a:ext cx="3381891" cy="805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lvl="0" algn="l" defTabSz="622300">
            <a:lnSpc>
              <a:spcPct val="90000"/>
            </a:lnSpc>
            <a:spcBef>
              <a:spcPct val="0"/>
            </a:spcBef>
            <a:spcAft>
              <a:spcPct val="10000"/>
            </a:spcAft>
          </a:pPr>
          <a:r>
            <a:rPr lang="en-US" sz="1400" b="1" kern="1200" dirty="0" smtClean="0">
              <a:solidFill>
                <a:srgbClr val="FFC000"/>
              </a:solidFill>
              <a:latin typeface="Calibri"/>
              <a:ea typeface="+mn-ea"/>
              <a:cs typeface="+mn-cs"/>
            </a:rPr>
            <a:t>Expand Case Management Capacity</a:t>
          </a:r>
          <a:endParaRPr lang="en-US" sz="1400" b="1" kern="1200" dirty="0">
            <a:solidFill>
              <a:srgbClr val="FFC000"/>
            </a:solidFill>
            <a:latin typeface="Calibri"/>
            <a:ea typeface="+mn-ea"/>
            <a:cs typeface="+mn-cs"/>
          </a:endParaRPr>
        </a:p>
        <a:p>
          <a:pPr marL="114300" lvl="1" indent="-114300" algn="l" defTabSz="622300">
            <a:lnSpc>
              <a:spcPct val="90000"/>
            </a:lnSpc>
            <a:spcBef>
              <a:spcPct val="0"/>
            </a:spcBef>
            <a:spcAft>
              <a:spcPct val="15000"/>
            </a:spcAft>
            <a:buChar char="••"/>
          </a:pPr>
          <a:r>
            <a:rPr lang="en-US" sz="1400" kern="1200" dirty="0" smtClean="0">
              <a:solidFill>
                <a:schemeClr val="tx2"/>
              </a:solidFill>
              <a:latin typeface="Calibri"/>
              <a:ea typeface="+mn-ea"/>
              <a:cs typeface="+mn-cs"/>
            </a:rPr>
            <a:t>Patient navigator</a:t>
          </a:r>
          <a:endParaRPr lang="en-US" sz="1400" kern="1200" dirty="0">
            <a:solidFill>
              <a:schemeClr val="tx2"/>
            </a:solidFill>
            <a:latin typeface="Calibri"/>
            <a:ea typeface="+mn-ea"/>
            <a:cs typeface="+mn-cs"/>
          </a:endParaRPr>
        </a:p>
        <a:p>
          <a:pPr marL="114300" lvl="1" indent="-114300" algn="l" defTabSz="622300">
            <a:lnSpc>
              <a:spcPct val="90000"/>
            </a:lnSpc>
            <a:spcBef>
              <a:spcPct val="0"/>
            </a:spcBef>
            <a:spcAft>
              <a:spcPct val="15000"/>
            </a:spcAft>
            <a:buChar char="••"/>
          </a:pPr>
          <a:r>
            <a:rPr lang="en-US" sz="1400" kern="1200" dirty="0" smtClean="0">
              <a:solidFill>
                <a:schemeClr val="tx2"/>
              </a:solidFill>
              <a:latin typeface="Calibri"/>
              <a:ea typeface="+mn-ea"/>
              <a:cs typeface="+mn-cs"/>
            </a:rPr>
            <a:t>Case manager for antiviral procurement</a:t>
          </a:r>
          <a:endParaRPr lang="en-US" sz="1400" kern="1200" dirty="0">
            <a:solidFill>
              <a:schemeClr val="tx2"/>
            </a:solidFill>
            <a:latin typeface="Calibri"/>
            <a:ea typeface="+mn-ea"/>
            <a:cs typeface="+mn-cs"/>
          </a:endParaRPr>
        </a:p>
        <a:p>
          <a:pPr marL="114300" lvl="1" indent="-114300" algn="l" defTabSz="622300">
            <a:lnSpc>
              <a:spcPct val="90000"/>
            </a:lnSpc>
            <a:spcBef>
              <a:spcPct val="0"/>
            </a:spcBef>
            <a:spcAft>
              <a:spcPct val="15000"/>
            </a:spcAft>
            <a:buChar char="••"/>
          </a:pPr>
          <a:r>
            <a:rPr lang="en-US" sz="1400" kern="1200" dirty="0" smtClean="0">
              <a:solidFill>
                <a:schemeClr val="tx2"/>
              </a:solidFill>
              <a:latin typeface="Calibri"/>
              <a:ea typeface="+mn-ea"/>
              <a:cs typeface="+mn-cs"/>
            </a:rPr>
            <a:t>Clinical Case Manager</a:t>
          </a:r>
          <a:endParaRPr lang="en-US" sz="1400" kern="1200" dirty="0">
            <a:solidFill>
              <a:schemeClr val="tx2"/>
            </a:solidFill>
            <a:latin typeface="Calibri"/>
            <a:ea typeface="+mn-ea"/>
            <a:cs typeface="+mn-cs"/>
          </a:endParaRPr>
        </a:p>
        <a:p>
          <a:pPr marL="114300" lvl="1" indent="-114300" algn="l" defTabSz="622300">
            <a:lnSpc>
              <a:spcPct val="90000"/>
            </a:lnSpc>
            <a:spcBef>
              <a:spcPct val="0"/>
            </a:spcBef>
            <a:spcAft>
              <a:spcPct val="15000"/>
            </a:spcAft>
            <a:buChar char="••"/>
          </a:pPr>
          <a:r>
            <a:rPr lang="en-US" sz="1400" kern="1200" dirty="0" smtClean="0">
              <a:solidFill>
                <a:schemeClr val="tx2"/>
              </a:solidFill>
              <a:latin typeface="Calibri"/>
              <a:ea typeface="+mn-ea"/>
              <a:cs typeface="+mn-cs"/>
            </a:rPr>
            <a:t>Pharmacy managed follow up</a:t>
          </a:r>
          <a:endParaRPr lang="en-US" sz="1400" kern="1200" dirty="0">
            <a:solidFill>
              <a:schemeClr val="tx2"/>
            </a:solidFill>
            <a:latin typeface="Calibri"/>
            <a:ea typeface="+mn-ea"/>
            <a:cs typeface="+mn-cs"/>
          </a:endParaRPr>
        </a:p>
      </dsp:txBody>
      <dsp:txXfrm>
        <a:off x="6007790" y="148472"/>
        <a:ext cx="3381891" cy="805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000D3-78AF-48ED-864F-163F0F860646}">
      <dsp:nvSpPr>
        <dsp:cNvPr id="0" name=""/>
        <dsp:cNvSpPr/>
      </dsp:nvSpPr>
      <dsp:spPr>
        <a:xfrm>
          <a:off x="6118" y="2120"/>
          <a:ext cx="3482120" cy="972000"/>
        </a:xfrm>
        <a:prstGeom prst="chevron">
          <a:avLst/>
        </a:prstGeom>
        <a:solidFill>
          <a:srgbClr val="9BBB59">
            <a:hueOff val="0"/>
            <a:satOff val="0"/>
            <a:lumOff val="0"/>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baseline="0" dirty="0" smtClean="0">
              <a:solidFill>
                <a:schemeClr val="tx2"/>
              </a:solidFill>
              <a:latin typeface="Calibri"/>
              <a:ea typeface="+mn-ea"/>
              <a:cs typeface="+mn-cs"/>
            </a:rPr>
            <a:t>Public and Provider Awareness</a:t>
          </a:r>
          <a:endParaRPr lang="en-US" sz="1600" kern="1200" baseline="0" dirty="0">
            <a:solidFill>
              <a:schemeClr val="tx2"/>
            </a:solidFill>
            <a:latin typeface="Calibri"/>
            <a:ea typeface="+mn-ea"/>
            <a:cs typeface="+mn-cs"/>
          </a:endParaRPr>
        </a:p>
      </dsp:txBody>
      <dsp:txXfrm>
        <a:off x="492118" y="2120"/>
        <a:ext cx="2510120" cy="972000"/>
      </dsp:txXfrm>
    </dsp:sp>
    <dsp:sp modelId="{69695F4F-3803-426C-955E-B4FAEB062408}">
      <dsp:nvSpPr>
        <dsp:cNvPr id="0" name=""/>
        <dsp:cNvSpPr/>
      </dsp:nvSpPr>
      <dsp:spPr>
        <a:xfrm>
          <a:off x="6118" y="1095620"/>
          <a:ext cx="2785696"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Public Campaign</a:t>
          </a:r>
          <a:endParaRPr lang="en-US" sz="1600" kern="1200" dirty="0">
            <a:solidFill>
              <a:schemeClr val="tx2"/>
            </a:solidFill>
            <a:latin typeface="Calibri"/>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Provider Training</a:t>
          </a:r>
          <a:endParaRPr lang="en-US" sz="1600" kern="1200" dirty="0">
            <a:solidFill>
              <a:schemeClr val="tx2"/>
            </a:solidFill>
            <a:latin typeface="Calibri"/>
            <a:ea typeface="+mn-ea"/>
            <a:cs typeface="+mn-cs"/>
          </a:endParaRPr>
        </a:p>
        <a:p>
          <a:pPr marL="114300" lvl="1" indent="-114300" algn="l" defTabSz="533400">
            <a:lnSpc>
              <a:spcPct val="90000"/>
            </a:lnSpc>
            <a:spcBef>
              <a:spcPct val="0"/>
            </a:spcBef>
            <a:spcAft>
              <a:spcPct val="15000"/>
            </a:spcAft>
            <a:buChar char="••"/>
          </a:pPr>
          <a:endParaRPr lang="en-US" sz="1200" kern="1200" dirty="0">
            <a:solidFill>
              <a:sysClr val="windowText" lastClr="000000"/>
            </a:solidFill>
            <a:latin typeface="Calibri"/>
            <a:ea typeface="+mn-ea"/>
            <a:cs typeface="+mn-cs"/>
          </a:endParaRPr>
        </a:p>
      </dsp:txBody>
      <dsp:txXfrm>
        <a:off x="6118" y="1095620"/>
        <a:ext cx="2785696" cy="753046"/>
      </dsp:txXfrm>
    </dsp:sp>
    <dsp:sp modelId="{BC5A9EDE-4A19-46DC-9AD1-7A96870204C5}">
      <dsp:nvSpPr>
        <dsp:cNvPr id="0" name=""/>
        <dsp:cNvSpPr/>
      </dsp:nvSpPr>
      <dsp:spPr>
        <a:xfrm>
          <a:off x="3272238" y="2120"/>
          <a:ext cx="3482120" cy="972000"/>
        </a:xfrm>
        <a:prstGeom prst="chevron">
          <a:avLst/>
        </a:prstGeom>
        <a:solidFill>
          <a:srgbClr val="9BBB59">
            <a:hueOff val="5625132"/>
            <a:satOff val="-8440"/>
            <a:lumOff val="-1373"/>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Calibri"/>
              <a:ea typeface="+mn-ea"/>
              <a:cs typeface="+mn-cs"/>
            </a:rPr>
            <a:t>Contact Tracing</a:t>
          </a:r>
          <a:endParaRPr lang="en-US" sz="1600" kern="1200" dirty="0">
            <a:solidFill>
              <a:schemeClr val="tx2"/>
            </a:solidFill>
            <a:latin typeface="Calibri"/>
            <a:ea typeface="+mn-ea"/>
            <a:cs typeface="+mn-cs"/>
          </a:endParaRPr>
        </a:p>
      </dsp:txBody>
      <dsp:txXfrm>
        <a:off x="3758238" y="2120"/>
        <a:ext cx="2510120" cy="972000"/>
      </dsp:txXfrm>
    </dsp:sp>
    <dsp:sp modelId="{314104C1-65B7-4C97-930C-496755D787A8}">
      <dsp:nvSpPr>
        <dsp:cNvPr id="0" name=""/>
        <dsp:cNvSpPr/>
      </dsp:nvSpPr>
      <dsp:spPr>
        <a:xfrm>
          <a:off x="3272238" y="1095620"/>
          <a:ext cx="2785696"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Acute HCV</a:t>
          </a:r>
          <a:endParaRPr lang="en-US" sz="1600" kern="1200" dirty="0">
            <a:solidFill>
              <a:schemeClr val="tx2"/>
            </a:solidFill>
            <a:latin typeface="Calibri"/>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PWID</a:t>
          </a:r>
          <a:endParaRPr lang="en-US" sz="1600" kern="1200" dirty="0">
            <a:solidFill>
              <a:schemeClr val="tx2"/>
            </a:solidFill>
            <a:latin typeface="Calibri"/>
            <a:ea typeface="+mn-ea"/>
            <a:cs typeface="+mn-cs"/>
          </a:endParaRPr>
        </a:p>
      </dsp:txBody>
      <dsp:txXfrm>
        <a:off x="3272238" y="1095620"/>
        <a:ext cx="2785696" cy="753046"/>
      </dsp:txXfrm>
    </dsp:sp>
    <dsp:sp modelId="{E25DF1E9-3341-48B6-B57B-EE6059D377F0}">
      <dsp:nvSpPr>
        <dsp:cNvPr id="0" name=""/>
        <dsp:cNvSpPr/>
      </dsp:nvSpPr>
      <dsp:spPr>
        <a:xfrm>
          <a:off x="6714025" y="2120"/>
          <a:ext cx="3482120" cy="972000"/>
        </a:xfrm>
        <a:prstGeom prst="chevron">
          <a:avLst/>
        </a:prstGeom>
        <a:solidFill>
          <a:srgbClr val="9BBB59">
            <a:hueOff val="11250264"/>
            <a:satOff val="-16880"/>
            <a:lumOff val="-2745"/>
            <a:alphaOff val="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Calibri"/>
              <a:ea typeface="+mn-ea"/>
              <a:cs typeface="+mn-cs"/>
            </a:rPr>
            <a:t>Harm Reduction</a:t>
          </a:r>
          <a:endParaRPr lang="en-US" sz="1600" kern="1200" dirty="0">
            <a:solidFill>
              <a:schemeClr val="tx2"/>
            </a:solidFill>
            <a:latin typeface="Calibri"/>
            <a:ea typeface="+mn-ea"/>
            <a:cs typeface="+mn-cs"/>
          </a:endParaRPr>
        </a:p>
      </dsp:txBody>
      <dsp:txXfrm>
        <a:off x="7200025" y="2120"/>
        <a:ext cx="2510120" cy="972000"/>
      </dsp:txXfrm>
    </dsp:sp>
    <dsp:sp modelId="{D164F04B-6C71-47CF-9F87-A49BA3A82081}">
      <dsp:nvSpPr>
        <dsp:cNvPr id="0" name=""/>
        <dsp:cNvSpPr/>
      </dsp:nvSpPr>
      <dsp:spPr>
        <a:xfrm>
          <a:off x="7065235" y="1097740"/>
          <a:ext cx="3137028" cy="75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Treatment as Prevention</a:t>
          </a:r>
          <a:endParaRPr lang="en-US" sz="1600" kern="1200" dirty="0">
            <a:solidFill>
              <a:schemeClr val="tx2"/>
            </a:solidFill>
            <a:latin typeface="Calibri"/>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OST</a:t>
          </a:r>
          <a:endParaRPr lang="en-US" sz="1600" kern="1200" dirty="0">
            <a:solidFill>
              <a:schemeClr val="tx2"/>
            </a:solidFill>
            <a:latin typeface="Calibri"/>
            <a:ea typeface="+mn-ea"/>
            <a:cs typeface="+mn-cs"/>
          </a:endParaRPr>
        </a:p>
        <a:p>
          <a:pPr marL="171450" lvl="1" indent="-171450" algn="l" defTabSz="711200">
            <a:lnSpc>
              <a:spcPct val="90000"/>
            </a:lnSpc>
            <a:spcBef>
              <a:spcPct val="0"/>
            </a:spcBef>
            <a:spcAft>
              <a:spcPct val="15000"/>
            </a:spcAft>
            <a:buChar char="••"/>
          </a:pPr>
          <a:r>
            <a:rPr lang="en-US" sz="1600" kern="1200" dirty="0" smtClean="0">
              <a:solidFill>
                <a:schemeClr val="tx2"/>
              </a:solidFill>
              <a:latin typeface="Calibri"/>
              <a:ea typeface="+mn-ea"/>
              <a:cs typeface="+mn-cs"/>
            </a:rPr>
            <a:t>NSEP</a:t>
          </a:r>
          <a:endParaRPr lang="en-US" sz="1600" kern="1200" dirty="0">
            <a:solidFill>
              <a:schemeClr val="tx2"/>
            </a:solidFill>
            <a:latin typeface="Calibri"/>
            <a:ea typeface="+mn-ea"/>
            <a:cs typeface="+mn-cs"/>
          </a:endParaRPr>
        </a:p>
      </dsp:txBody>
      <dsp:txXfrm>
        <a:off x="7065235" y="1097740"/>
        <a:ext cx="3137028" cy="7530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0.8551</cdr:x>
      <cdr:y>0.71069</cdr:y>
    </cdr:from>
    <cdr:to>
      <cdr:x>0.92234</cdr:x>
      <cdr:y>0.78876</cdr:y>
    </cdr:to>
    <cdr:sp macro="" textlink="">
      <cdr:nvSpPr>
        <cdr:cNvPr id="2" name="TextBox 1"/>
        <cdr:cNvSpPr txBox="1"/>
      </cdr:nvSpPr>
      <cdr:spPr>
        <a:xfrm xmlns:a="http://schemas.openxmlformats.org/drawingml/2006/main">
          <a:off x="8991848" y="2319355"/>
          <a:ext cx="707069" cy="254782"/>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1200" b="1" dirty="0" smtClean="0">
              <a:solidFill>
                <a:schemeClr val="tx2"/>
              </a:solidFill>
            </a:rPr>
            <a:t>201</a:t>
          </a:r>
          <a:endParaRPr lang="en-US" sz="1200" b="1" dirty="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0.0941</cdr:x>
      <cdr:y>0.9015</cdr:y>
    </cdr:from>
    <cdr:to>
      <cdr:x>0.89966</cdr:x>
      <cdr:y>1</cdr:y>
    </cdr:to>
    <cdr:sp macro="" textlink="">
      <cdr:nvSpPr>
        <cdr:cNvPr id="2" name="TextBox 1"/>
        <cdr:cNvSpPr txBox="1"/>
      </cdr:nvSpPr>
      <cdr:spPr>
        <a:xfrm xmlns:a="http://schemas.openxmlformats.org/drawingml/2006/main">
          <a:off x="721576" y="3125164"/>
          <a:ext cx="6177218" cy="3414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smtClean="0">
              <a:solidFill>
                <a:srgbClr val="FFC000"/>
              </a:solidFill>
            </a:rPr>
            <a:t>67% were detected in the Urgent Care/Emergency Department</a:t>
          </a:r>
          <a:endParaRPr lang="en-US" sz="1600" b="1" dirty="0">
            <a:solidFill>
              <a:srgbClr val="FFC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0.88218</cdr:x>
      <cdr:y>0.03226</cdr:y>
    </cdr:from>
    <cdr:to>
      <cdr:x>1</cdr:x>
      <cdr:y>0.09766</cdr:y>
    </cdr:to>
    <cdr:sp macro="" textlink="">
      <cdr:nvSpPr>
        <cdr:cNvPr id="5" name="TextBox 4"/>
        <cdr:cNvSpPr txBox="1"/>
      </cdr:nvSpPr>
      <cdr:spPr>
        <a:xfrm xmlns:a="http://schemas.openxmlformats.org/drawingml/2006/main">
          <a:off x="7416800" y="142149"/>
          <a:ext cx="990600" cy="2882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0.88218</cdr:x>
      <cdr:y>0.11086</cdr:y>
    </cdr:from>
    <cdr:to>
      <cdr:x>1</cdr:x>
      <cdr:y>0.14746</cdr:y>
    </cdr:to>
    <cdr:sp macro="" textlink="">
      <cdr:nvSpPr>
        <cdr:cNvPr id="6" name="TextBox 1"/>
        <cdr:cNvSpPr txBox="1"/>
      </cdr:nvSpPr>
      <cdr:spPr>
        <a:xfrm xmlns:a="http://schemas.openxmlformats.org/drawingml/2006/main">
          <a:off x="7416800" y="488561"/>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0.88218</cdr:x>
      <cdr:y>0.18933</cdr:y>
    </cdr:from>
    <cdr:to>
      <cdr:x>1</cdr:x>
      <cdr:y>0.22593</cdr:y>
    </cdr:to>
    <cdr:sp macro="" textlink="">
      <cdr:nvSpPr>
        <cdr:cNvPr id="7" name="TextBox 1"/>
        <cdr:cNvSpPr txBox="1"/>
      </cdr:nvSpPr>
      <cdr:spPr>
        <a:xfrm xmlns:a="http://schemas.openxmlformats.org/drawingml/2006/main">
          <a:off x="7416800" y="834377"/>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0.88218</cdr:x>
      <cdr:y>0.26532</cdr:y>
    </cdr:from>
    <cdr:to>
      <cdr:x>1</cdr:x>
      <cdr:y>0.30192</cdr:y>
    </cdr:to>
    <cdr:sp macro="" textlink="">
      <cdr:nvSpPr>
        <cdr:cNvPr id="8" name="TextBox 1"/>
        <cdr:cNvSpPr txBox="1"/>
      </cdr:nvSpPr>
      <cdr:spPr>
        <a:xfrm xmlns:a="http://schemas.openxmlformats.org/drawingml/2006/main">
          <a:off x="7416800" y="1169256"/>
          <a:ext cx="990600" cy="1612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A8660-6E0A-4F66-9DBA-4DB55F03AFA4}" type="datetimeFigureOut">
              <a:rPr lang="en-US" smtClean="0"/>
              <a:t>5/22/2018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513CB-F4CA-41C0-B1AD-70E3CBBBCFD6}" type="slidenum">
              <a:rPr lang="en-US" smtClean="0"/>
              <a:t>‹#›</a:t>
            </a:fld>
            <a:endParaRPr lang="en-US"/>
          </a:p>
        </p:txBody>
      </p:sp>
    </p:spTree>
    <p:extLst>
      <p:ext uri="{BB962C8B-B14F-4D97-AF65-F5344CB8AC3E}">
        <p14:creationId xmlns:p14="http://schemas.microsoft.com/office/powerpoint/2010/main" val="406769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0E74B-2C02-4168-98C1-AC8415FAE37A}" type="slidenum">
              <a:rPr lang="en-US" smtClean="0"/>
              <a:t>3</a:t>
            </a:fld>
            <a:endParaRPr lang="en-US"/>
          </a:p>
        </p:txBody>
      </p:sp>
    </p:spTree>
    <p:extLst>
      <p:ext uri="{BB962C8B-B14F-4D97-AF65-F5344CB8AC3E}">
        <p14:creationId xmlns:p14="http://schemas.microsoft.com/office/powerpoint/2010/main" val="56183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data from CDC’s</a:t>
            </a:r>
            <a:r>
              <a:rPr lang="en-US" baseline="0" dirty="0" smtClean="0"/>
              <a:t> </a:t>
            </a:r>
            <a:r>
              <a:rPr lang="en-US" dirty="0" smtClean="0"/>
              <a:t>National HIV Behavioral Surveillance system, which monitors HIV infection, risk behaviors and HIV testing</a:t>
            </a:r>
            <a:r>
              <a:rPr lang="en-US" baseline="0" dirty="0" smtClean="0"/>
              <a:t> and use of prevention services in 3 key populations: men who have sex with men, persons who inject drugs and heterosexuals at increased risk for HIV infection.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NHBS is implemented in annual rotating</a:t>
            </a:r>
            <a:r>
              <a:rPr lang="en-US" b="0" baseline="0" dirty="0" smtClean="0"/>
              <a:t> cycles such that each population is surveyed every 3 years. </a:t>
            </a:r>
            <a:r>
              <a:rPr lang="en-US" b="0" dirty="0" smtClean="0"/>
              <a:t>This analysis uses data from the latest NHBS</a:t>
            </a:r>
            <a:r>
              <a:rPr lang="en-US" b="0" baseline="0" dirty="0" smtClean="0"/>
              <a:t> cycle among PWID conducted in 2015.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Assess the impact of SSP coverage in 20 geographically diverse cities in the US on HIV risk and protective behaviors among PWID</a:t>
            </a:r>
          </a:p>
          <a:p>
            <a:r>
              <a:rPr lang="en-US" sz="1200" kern="1200" dirty="0" smtClean="0">
                <a:solidFill>
                  <a:schemeClr val="tx1"/>
                </a:solidFill>
                <a:effectLst/>
                <a:latin typeface="+mn-lt"/>
                <a:ea typeface="+mn-ea"/>
                <a:cs typeface="+mn-cs"/>
              </a:rPr>
              <a:t>The SSP coverage is</a:t>
            </a:r>
            <a:r>
              <a:rPr lang="en-US" sz="1200" kern="1200" baseline="0" dirty="0" smtClean="0">
                <a:solidFill>
                  <a:schemeClr val="tx1"/>
                </a:solidFill>
                <a:effectLst/>
                <a:latin typeface="+mn-lt"/>
                <a:ea typeface="+mn-ea"/>
                <a:cs typeface="+mn-cs"/>
              </a:rPr>
              <a:t> determined by </a:t>
            </a:r>
            <a:r>
              <a:rPr lang="en-US" sz="1200" kern="1200" dirty="0" smtClean="0">
                <a:solidFill>
                  <a:schemeClr val="tx1"/>
                </a:solidFill>
                <a:effectLst/>
                <a:latin typeface="+mn-lt"/>
                <a:ea typeface="+mn-ea"/>
                <a:cs typeface="+mn-cs"/>
              </a:rPr>
              <a:t>annual syringes per PWID in one year and it is not based on NHBS data. This estimate is based on the number of syringes distributed by all programs operating in each city (our staff collected the data during formative directly from the programs) and the estimated population size estimate of PWID in that city/MSA </a:t>
            </a:r>
            <a:r>
              <a:rPr lang="en-US" dirty="0" smtClean="0"/>
              <a:t>So</a:t>
            </a:r>
            <a:r>
              <a:rPr lang="en-US" baseline="0" dirty="0" smtClean="0"/>
              <a:t> our first question was whether higher SSP coverage at the city level was associated with increases in high risk practices. </a:t>
            </a:r>
          </a:p>
          <a:p>
            <a:endParaRPr lang="en-US" baseline="0" dirty="0" smtClean="0"/>
          </a:p>
          <a:p>
            <a:r>
              <a:rPr lang="en-US" baseline="0" dirty="0" smtClean="0"/>
              <a:t>They used binary log transformation for the SSP coverage variable, so the interpretation of the model prevalence ratios is for every 2-fold increase in SSP coverage. In this case, for every 2-fold increase in SSP coverage, participants were less likely to receptively share syringes, that is used a syringe that someone else already injected with, and they were also less likely to do so with 2 or more people. </a:t>
            </a:r>
          </a:p>
          <a:p>
            <a:endParaRPr lang="en-US" baseline="0" dirty="0" smtClean="0"/>
          </a:p>
          <a:p>
            <a:r>
              <a:rPr lang="en-US" baseline="0" dirty="0" smtClean="0"/>
              <a:t>Although the adjusted PRs might suggest small differences, because we are measuring mean probabilities of the outcome in the population, even small differences could affect many people at the population level. </a:t>
            </a:r>
          </a:p>
          <a:p>
            <a:endParaRPr lang="en-US" baseline="0" dirty="0" smtClean="0"/>
          </a:p>
          <a:p>
            <a:r>
              <a:rPr lang="en-US" baseline="0" dirty="0" smtClean="0"/>
              <a:t>There were no differences in sharing other injection equipment, such as cookers.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114911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2-fold increase</a:t>
            </a:r>
            <a:r>
              <a:rPr lang="en-US" baseline="0" dirty="0" smtClean="0"/>
              <a:t> in SSP coverage at the city level, participants were more likely to safely dispose of their used syringes.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397018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were less likely</a:t>
            </a:r>
            <a:r>
              <a:rPr lang="en-US" baseline="0" dirty="0" smtClean="0"/>
              <a:t> to have sex without a condom with casual partners, that is partners they are not close to or do not know well.</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290204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There are more than 60 published studies that show effectiveness of the programs that provide access to sterile needles, syringes, and other safe injection equipment.  </a:t>
            </a:r>
          </a:p>
          <a:p>
            <a:pPr defTabSz="912813" eaLnBrk="1" hangingPunct="1">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A3AFDB3-1E37-4741-A768-5669DF237D20}" type="slidenum">
              <a:rPr lang="en-US" altLang="en-US" smtClean="0">
                <a:solidFill>
                  <a:srgbClr val="000000"/>
                </a:solidFill>
              </a:rPr>
              <a:pPr/>
              <a:t>32</a:t>
            </a:fld>
            <a:endParaRPr lang="en-US" altLang="en-US" smtClean="0">
              <a:solidFill>
                <a:srgbClr val="000000"/>
              </a:solidFill>
            </a:endParaRPr>
          </a:p>
        </p:txBody>
      </p:sp>
    </p:spTree>
    <p:extLst>
      <p:ext uri="{BB962C8B-B14F-4D97-AF65-F5344CB8AC3E}">
        <p14:creationId xmlns:p14="http://schemas.microsoft.com/office/powerpoint/2010/main" val="137069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8A471-D789-41F3-8A64-F8CE717DD838}"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Rectangle 1"/>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55650" y="5078413"/>
            <a:ext cx="6048375" cy="4811712"/>
          </a:xfrm>
          <a:noFill/>
          <a:ln/>
        </p:spPr>
        <p:txBody>
          <a:bodyPr tIns="10584"/>
          <a:lstStyle/>
          <a:p>
            <a:pPr eaLnBrk="0" fontAlgn="base" hangingPunct="0">
              <a:spcBef>
                <a:spcPct val="0"/>
              </a:spcBef>
              <a:spcAft>
                <a:spcPct val="0"/>
              </a:spcAft>
              <a:defRPr/>
            </a:pPr>
            <a:r>
              <a:rPr lang="en-US" dirty="0" smtClean="0"/>
              <a:t>For people who don’t want, or can’t access</a:t>
            </a:r>
            <a:r>
              <a:rPr lang="en-US" baseline="0" dirty="0" smtClean="0"/>
              <a:t> MAT, SSPs can provide access to sterile injection equipment, education and referrals to care. </a:t>
            </a:r>
            <a:r>
              <a:rPr lang="en-US" dirty="0" smtClean="0"/>
              <a:t>While MAT alone reduces risk of hepatitis C transmission,</a:t>
            </a:r>
            <a:r>
              <a:rPr lang="en-US" baseline="0" dirty="0" smtClean="0"/>
              <a:t> it is</a:t>
            </a:r>
            <a:r>
              <a:rPr lang="en-US" dirty="0" smtClean="0"/>
              <a:t> strengthened in combination with SSPs,</a:t>
            </a:r>
            <a:r>
              <a:rPr lang="en-US" baseline="0" dirty="0" smtClean="0"/>
              <a:t> resulting in a 74% decrease in the risk of HCV transmission. </a:t>
            </a:r>
            <a:r>
              <a:rPr lang="en-US" dirty="0" smtClean="0"/>
              <a:t>There is weaker evidence for the impact of SSPs alone, although stronger evidence that high coverage, meaning that PWID are able to access sufficient</a:t>
            </a:r>
            <a:r>
              <a:rPr lang="en-US" baseline="0" dirty="0" smtClean="0"/>
              <a:t> sterile equipment for each injection, and adequate geographic spread of SSPs,</a:t>
            </a:r>
            <a:r>
              <a:rPr lang="en-US" dirty="0" smtClean="0"/>
              <a:t> is associated with reduced risk in Europe. </a:t>
            </a:r>
            <a:r>
              <a:rPr lang="en-US" b="1" u="sng" dirty="0" smtClean="0">
                <a:solidFill>
                  <a:prstClr val="black"/>
                </a:solidFill>
                <a:latin typeface="Arial" charset="0"/>
                <a:ea typeface="ＭＳ Ｐゴシック" charset="0"/>
                <a:cs typeface="Arial" charset="0"/>
              </a:rPr>
              <a:t>High NSP with OST</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4 studies</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3356 participants</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518 HCV cases </a:t>
            </a:r>
            <a:r>
              <a:rPr lang="en-US" b="1" dirty="0" smtClean="0">
                <a:solidFill>
                  <a:srgbClr val="FF0000"/>
                </a:solidFill>
                <a:latin typeface="Arial" charset="0"/>
                <a:ea typeface="ＭＳ Ｐゴシック" charset="0"/>
                <a:cs typeface="Arial" charset="0"/>
              </a:rPr>
              <a:t>Reduced HCV by 71% </a:t>
            </a:r>
            <a:endParaRPr lang="en-US" dirty="0" smtClean="0">
              <a:solidFill>
                <a:prstClr val="black"/>
              </a:solidFill>
              <a:latin typeface="Arial" charset="0"/>
              <a:ea typeface="ＭＳ Ｐゴシック" charset="0"/>
              <a:cs typeface="Arial" charset="0"/>
            </a:endParaRP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moderate heterogeneity </a:t>
            </a:r>
          </a:p>
          <a:p>
            <a:pPr marL="285750" indent="-285750" eaLnBrk="0" fontAlgn="base" hangingPunct="0">
              <a:spcBef>
                <a:spcPct val="0"/>
              </a:spcBef>
              <a:spcAft>
                <a:spcPct val="0"/>
              </a:spcAft>
              <a:buFont typeface="Arial"/>
              <a:buChar char="•"/>
              <a:defRPr/>
            </a:pPr>
            <a:endParaRPr lang="en-US" dirty="0" smtClean="0">
              <a:solidFill>
                <a:prstClr val="black"/>
              </a:solidFill>
              <a:latin typeface="Arial" charset="0"/>
              <a:ea typeface="ＭＳ Ｐゴシック" charset="0"/>
              <a:cs typeface="Arial" charset="0"/>
            </a:endParaRPr>
          </a:p>
          <a:p>
            <a:pPr eaLnBrk="0" fontAlgn="base" hangingPunct="0">
              <a:spcBef>
                <a:spcPct val="0"/>
              </a:spcBef>
              <a:spcAft>
                <a:spcPct val="0"/>
              </a:spcAft>
              <a:defRPr/>
            </a:pPr>
            <a:r>
              <a:rPr lang="en-US" b="1" u="sng" dirty="0" smtClean="0">
                <a:solidFill>
                  <a:prstClr val="black"/>
                </a:solidFill>
                <a:latin typeface="Arial" charset="0"/>
                <a:ea typeface="ＭＳ Ｐゴシック" charset="0"/>
                <a:cs typeface="Arial" charset="0"/>
              </a:rPr>
              <a:t>Low NSP with OST</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3 studies</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3071 participants</a:t>
            </a: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449 HCV cases, </a:t>
            </a:r>
          </a:p>
          <a:p>
            <a:pPr marL="285750" indent="-285750" eaLnBrk="0" fontAlgn="base" hangingPunct="0">
              <a:spcBef>
                <a:spcPct val="0"/>
              </a:spcBef>
              <a:spcAft>
                <a:spcPct val="0"/>
              </a:spcAft>
              <a:buFont typeface="Arial"/>
              <a:buChar char="•"/>
              <a:defRPr/>
            </a:pPr>
            <a:r>
              <a:rPr lang="en-US" b="1" dirty="0" smtClean="0">
                <a:solidFill>
                  <a:srgbClr val="FF0000"/>
                </a:solidFill>
                <a:latin typeface="Arial" charset="0"/>
                <a:ea typeface="ＭＳ Ｐゴシック" charset="0"/>
                <a:cs typeface="Arial" charset="0"/>
              </a:rPr>
              <a:t>Reduced HCV by 24%</a:t>
            </a:r>
          </a:p>
          <a:p>
            <a:pPr marL="285750" indent="-285750" eaLnBrk="0" fontAlgn="base" hangingPunct="0">
              <a:spcBef>
                <a:spcPct val="0"/>
              </a:spcBef>
              <a:spcAft>
                <a:spcPct val="0"/>
              </a:spcAft>
              <a:buFont typeface="Arial"/>
              <a:buChar char="•"/>
              <a:defRPr/>
            </a:pPr>
            <a:endParaRPr lang="en-US" b="1" dirty="0" smtClean="0">
              <a:solidFill>
                <a:srgbClr val="FF0000"/>
              </a:solidFill>
              <a:latin typeface="Arial" charset="0"/>
              <a:ea typeface="ＭＳ Ｐゴシック" charset="0"/>
              <a:cs typeface="Arial" charset="0"/>
            </a:endParaRPr>
          </a:p>
          <a:p>
            <a:pPr marL="285750" indent="-285750" eaLnBrk="0" fontAlgn="base" hangingPunct="0">
              <a:spcBef>
                <a:spcPct val="0"/>
              </a:spcBef>
              <a:spcAft>
                <a:spcPct val="0"/>
              </a:spcAft>
              <a:buFont typeface="Arial"/>
              <a:buChar char="•"/>
              <a:defRPr/>
            </a:pPr>
            <a:r>
              <a:rPr lang="en-US" dirty="0" smtClean="0">
                <a:solidFill>
                  <a:prstClr val="black"/>
                </a:solidFill>
                <a:latin typeface="Arial" charset="0"/>
                <a:ea typeface="ＭＳ Ｐゴシック" charset="0"/>
                <a:cs typeface="Arial" charset="0"/>
              </a:rPr>
              <a:t>GRADE: low evidence</a:t>
            </a:r>
          </a:p>
          <a:p>
            <a:endParaRPr lang="en-US" baseline="0" dirty="0" smtClean="0"/>
          </a:p>
        </p:txBody>
      </p:sp>
    </p:spTree>
    <p:extLst>
      <p:ext uri="{BB962C8B-B14F-4D97-AF65-F5344CB8AC3E}">
        <p14:creationId xmlns:p14="http://schemas.microsoft.com/office/powerpoint/2010/main" val="269530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64853-40BD-4428-AA73-834620516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64853-40BD-4428-AA73-834620516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32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F3B9BF-46F0-4B18-8CF3-9893B8DB0A1F}"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315580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3B9BF-46F0-4B18-8CF3-9893B8DB0A1F}"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158767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3B9BF-46F0-4B18-8CF3-9893B8DB0A1F}"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256360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29"/>
            <a:ext cx="10968959"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59"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4130285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2438030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3048000" y="6254496"/>
            <a:ext cx="6807200" cy="182880"/>
          </a:xfrm>
          <a:prstGeom prst="rect">
            <a:avLst/>
          </a:prstGeom>
        </p:spPr>
        <p:txBody>
          <a:bodyPr/>
          <a:lstStyle>
            <a:lvl1pPr>
              <a:buNone/>
              <a:defRPr sz="1000" baseline="0">
                <a:solidFill>
                  <a:srgbClr val="000000"/>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46520"/>
            <a:ext cx="6807200" cy="228600"/>
          </a:xfrm>
          <a:prstGeom prst="rect">
            <a:avLst/>
          </a:prstGeom>
        </p:spPr>
        <p:txBody>
          <a:bodyPr/>
          <a:lstStyle>
            <a:lvl1pPr>
              <a:buNone/>
              <a:defRPr sz="1000" baseline="0">
                <a:solidFill>
                  <a:srgbClr val="000000"/>
                </a:solidFill>
              </a:defRPr>
            </a:lvl1pPr>
          </a:lstStyle>
          <a:p>
            <a:r>
              <a:rPr lang="en-US" dirty="0"/>
              <a:t>Place Descriptor Here</a:t>
            </a:r>
          </a:p>
        </p:txBody>
      </p:sp>
    </p:spTree>
    <p:extLst>
      <p:ext uri="{BB962C8B-B14F-4D97-AF65-F5344CB8AC3E}">
        <p14:creationId xmlns:p14="http://schemas.microsoft.com/office/powerpoint/2010/main" val="19835510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0054462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569528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1345231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5988087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7331392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3B9BF-46F0-4B18-8CF3-9893B8DB0A1F}"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2736611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1" y="1435102"/>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2892215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6227112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3048000" y="6254496"/>
            <a:ext cx="6807200" cy="182880"/>
          </a:xfrm>
          <a:prstGeom prst="rect">
            <a:avLst/>
          </a:prstGeom>
        </p:spPr>
        <p:txBody>
          <a:bodyPr/>
          <a:lstStyle>
            <a:lvl1pPr>
              <a:buNone/>
              <a:defRPr sz="1000" baseline="0">
                <a:solidFill>
                  <a:srgbClr val="000000"/>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46520"/>
            <a:ext cx="6807200" cy="228600"/>
          </a:xfrm>
          <a:prstGeom prst="rect">
            <a:avLst/>
          </a:prstGeom>
        </p:spPr>
        <p:txBody>
          <a:bodyPr/>
          <a:lstStyle>
            <a:lvl1pPr>
              <a:buNone/>
              <a:defRPr sz="1000" baseline="0">
                <a:solidFill>
                  <a:srgbClr val="000000"/>
                </a:solidFill>
              </a:defRPr>
            </a:lvl1pPr>
          </a:lstStyle>
          <a:p>
            <a:r>
              <a:rPr lang="en-US" dirty="0"/>
              <a:t>Place Descriptor Here</a:t>
            </a:r>
          </a:p>
        </p:txBody>
      </p:sp>
    </p:spTree>
    <p:extLst>
      <p:ext uri="{BB962C8B-B14F-4D97-AF65-F5344CB8AC3E}">
        <p14:creationId xmlns:p14="http://schemas.microsoft.com/office/powerpoint/2010/main" val="31046048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1219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0"/>
          </p:nvPr>
        </p:nvSpPr>
        <p:spPr>
          <a:xfrm>
            <a:off x="0" y="6553200"/>
            <a:ext cx="10972800" cy="381000"/>
          </a:xfrm>
          <a:prstGeom prst="rect">
            <a:avLst/>
          </a:prstGeom>
        </p:spPr>
        <p:txBody>
          <a:bodyPr/>
          <a:lstStyle>
            <a:lvl1pPr>
              <a:defRPr/>
            </a:lvl1pPr>
          </a:lstStyle>
          <a:p>
            <a:fld id="{592D292D-F78F-466F-8907-6071F031A7E0}" type="slidenum">
              <a:rPr lang="en-US">
                <a:solidFill>
                  <a:srgbClr val="FFC000"/>
                </a:solidFill>
              </a:rPr>
              <a:pPr/>
              <a:t>‹#›</a:t>
            </a:fld>
            <a:endParaRPr lang="ru-RU">
              <a:solidFill>
                <a:srgbClr val="FFC000"/>
              </a:solidFill>
            </a:endParaRPr>
          </a:p>
        </p:txBody>
      </p:sp>
    </p:spTree>
    <p:extLst>
      <p:ext uri="{BB962C8B-B14F-4D97-AF65-F5344CB8AC3E}">
        <p14:creationId xmlns:p14="http://schemas.microsoft.com/office/powerpoint/2010/main" val="2470238133"/>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US" dirty="0">
              <a:solidFill>
                <a:srgbClr val="0F56DC"/>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srgbClr val="0F56DC"/>
              </a:solidFill>
            </a:endParaRPr>
          </a:p>
        </p:txBody>
      </p:sp>
      <p:sp>
        <p:nvSpPr>
          <p:cNvPr id="6" name="Slide Number Placeholder 5"/>
          <p:cNvSpPr>
            <a:spLocks noGrp="1"/>
          </p:cNvSpPr>
          <p:nvPr>
            <p:ph type="sldNum" sz="quarter" idx="12"/>
          </p:nvPr>
        </p:nvSpPr>
        <p:spPr>
          <a:xfrm>
            <a:off x="9347200" y="6492877"/>
            <a:ext cx="2844800" cy="365125"/>
          </a:xfrm>
          <a:prstGeom prst="rect">
            <a:avLst/>
          </a:prstGeom>
        </p:spPr>
        <p:txBody>
          <a:bodyPr/>
          <a:lstStyle>
            <a:lvl1pPr algn="r">
              <a:defRPr>
                <a:solidFill>
                  <a:schemeClr val="tx2"/>
                </a:solidFill>
              </a:defRPr>
            </a:lvl1pPr>
          </a:lstStyle>
          <a:p>
            <a:fld id="{70B6A795-31F6-4398-A810-B7914FA8EED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50107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4199468" y="6248400"/>
            <a:ext cx="3793067" cy="457200"/>
          </a:xfrm>
          <a:prstGeom prst="rect">
            <a:avLst/>
          </a:prstGeom>
          <a:ln/>
        </p:spPr>
        <p:txBody>
          <a:bodyPr/>
          <a:lstStyle>
            <a:lvl1pPr>
              <a:defRPr/>
            </a:lvl1pPr>
          </a:lstStyle>
          <a:p>
            <a:pPr>
              <a:defRPr/>
            </a:pPr>
            <a:endParaRPr lang="en-US">
              <a:solidFill>
                <a:srgbClr val="FFC000"/>
              </a:solidFill>
            </a:endParaRPr>
          </a:p>
        </p:txBody>
      </p:sp>
    </p:spTree>
    <p:extLst>
      <p:ext uri="{BB962C8B-B14F-4D97-AF65-F5344CB8AC3E}">
        <p14:creationId xmlns:p14="http://schemas.microsoft.com/office/powerpoint/2010/main" val="2932193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8942C1-3088-408D-856F-C9A02ECD26A0}"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6BAD8-1A98-4E86-919B-F5868F55C07B}" type="slidenum">
              <a:rPr lang="en-US" smtClean="0"/>
              <a:t>‹#›</a:t>
            </a:fld>
            <a:endParaRPr lang="en-US"/>
          </a:p>
        </p:txBody>
      </p:sp>
    </p:spTree>
    <p:extLst>
      <p:ext uri="{BB962C8B-B14F-4D97-AF65-F5344CB8AC3E}">
        <p14:creationId xmlns:p14="http://schemas.microsoft.com/office/powerpoint/2010/main" val="28198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83BCA4C-07C3-4D61-B2E9-81AD70279405}" type="datetimeFigureOut">
              <a:rPr lang="en-US" smtClean="0"/>
              <a:t>5/22/2018</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21082160-1431-4F22-9C8F-56D5AFA1A89B}" type="slidenum">
              <a:rPr lang="en-US" smtClean="0"/>
              <a:t>‹#›</a:t>
            </a:fld>
            <a:endParaRPr lang="en-US"/>
          </a:p>
        </p:txBody>
      </p:sp>
    </p:spTree>
    <p:extLst>
      <p:ext uri="{BB962C8B-B14F-4D97-AF65-F5344CB8AC3E}">
        <p14:creationId xmlns:p14="http://schemas.microsoft.com/office/powerpoint/2010/main" val="2972301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4000"/>
              </a:lnSpc>
              <a:defRPr sz="3733"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667" b="1" baseline="0">
                <a:solidFill>
                  <a:schemeClr val="bg2"/>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667"/>
              </a:lnSpc>
              <a:buNone/>
              <a:defRPr sz="24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2400" dirty="0" smtClean="0"/>
              <a:t>Title of Presenter –Myriad Pro, 18pt</a:t>
            </a:r>
          </a:p>
          <a:p>
            <a:pPr lvl="0"/>
            <a:endParaRPr lang="en-US" sz="2400" dirty="0" smtClean="0"/>
          </a:p>
          <a:p>
            <a:pPr lvl="0"/>
            <a:r>
              <a:rPr lang="en-US" sz="2400" dirty="0" smtClean="0"/>
              <a:t>Title of Event</a:t>
            </a:r>
          </a:p>
          <a:p>
            <a:pPr lvl="0"/>
            <a:r>
              <a:rPr lang="en-US" sz="2400" dirty="0" smtClean="0"/>
              <a:t>Date of Event</a:t>
            </a:r>
            <a:endParaRPr lang="en-US" dirty="0"/>
          </a:p>
        </p:txBody>
      </p:sp>
      <p:sp>
        <p:nvSpPr>
          <p:cNvPr id="6" name="Text Placeholder 5"/>
          <p:cNvSpPr>
            <a:spLocks noGrp="1"/>
          </p:cNvSpPr>
          <p:nvPr userDrawn="1">
            <p:ph type="body" sz="quarter" idx="11" hasCustomPrompt="1"/>
          </p:nvPr>
        </p:nvSpPr>
        <p:spPr>
          <a:xfrm>
            <a:off x="3048000" y="6254496"/>
            <a:ext cx="6807200" cy="182880"/>
          </a:xfrm>
          <a:prstGeom prst="rect">
            <a:avLst/>
          </a:prstGeom>
        </p:spPr>
        <p:txBody>
          <a:bodyPr/>
          <a:lstStyle>
            <a:lvl1pPr>
              <a:buNone/>
              <a:defRPr sz="1333" baseline="0">
                <a:solidFill>
                  <a:srgbClr val="000000"/>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3048000" y="6446520"/>
            <a:ext cx="6807200" cy="228600"/>
          </a:xfrm>
          <a:prstGeom prst="rect">
            <a:avLst/>
          </a:prstGeom>
        </p:spPr>
        <p:txBody>
          <a:bodyPr/>
          <a:lstStyle>
            <a:lvl1pPr>
              <a:buNone/>
              <a:defRPr sz="1333" baseline="0">
                <a:solidFill>
                  <a:srgbClr val="000000"/>
                </a:solidFill>
              </a:defRPr>
            </a:lvl1pPr>
          </a:lstStyle>
          <a:p>
            <a:r>
              <a:rPr lang="en-US" dirty="0" smtClean="0"/>
              <a:t>Place Descriptor Here</a:t>
            </a:r>
            <a:endParaRPr lang="en-US" dirty="0"/>
          </a:p>
        </p:txBody>
      </p:sp>
    </p:spTree>
    <p:extLst>
      <p:ext uri="{BB962C8B-B14F-4D97-AF65-F5344CB8AC3E}">
        <p14:creationId xmlns:p14="http://schemas.microsoft.com/office/powerpoint/2010/main" val="2949454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nchor="b" anchorCtr="0"/>
          <a:lstStyle>
            <a:lvl1pPr>
              <a:lnSpc>
                <a:spcPts val="4000"/>
              </a:lnSpc>
              <a:defRPr sz="3733"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467"/>
              </a:lnSpc>
              <a:buNone/>
              <a:defRPr sz="1467"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7011860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F3B9BF-46F0-4B18-8CF3-9893B8DB0A1F}"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657778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nchor="b" anchorCtr="0"/>
          <a:lstStyle>
            <a:lvl1pPr>
              <a:lnSpc>
                <a:spcPts val="4000"/>
              </a:lnSpc>
              <a:defRPr sz="3733"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467"/>
              </a:lnSpc>
              <a:buNone/>
              <a:defRPr sz="1467"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8781194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667" b="1" baseline="0">
                <a:solidFill>
                  <a:schemeClr val="bg2"/>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667"/>
              </a:lnSpc>
              <a:buNone/>
              <a:defRPr sz="24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2400" dirty="0" smtClean="0"/>
              <a:t>Title of Presenter –Myriad Pro, 18pt</a:t>
            </a:r>
          </a:p>
          <a:p>
            <a:pPr lvl="0"/>
            <a:endParaRPr lang="en-US" sz="2400" dirty="0" smtClean="0"/>
          </a:p>
          <a:p>
            <a:pPr lvl="0"/>
            <a:r>
              <a:rPr lang="en-US" sz="2400" dirty="0" smtClean="0"/>
              <a:t>Title of Event</a:t>
            </a:r>
          </a:p>
          <a:p>
            <a:pPr lvl="0"/>
            <a:r>
              <a:rPr lang="en-US" sz="2400" dirty="0" smtClean="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4000"/>
              </a:lnSpc>
              <a:defRPr sz="3733"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39721594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1143000"/>
          </a:xfrm>
          <a:prstGeom prst="rect">
            <a:avLst/>
          </a:prstGeom>
        </p:spPr>
        <p:txBody>
          <a:bodyPr anchor="b" anchorCtr="0"/>
          <a:lstStyle>
            <a:lvl1pPr>
              <a:lnSpc>
                <a:spcPts val="4000"/>
              </a:lnSpc>
              <a:defRPr sz="3733"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3200" b="1" baseline="0">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467"/>
              </a:lnSpc>
              <a:buNone/>
              <a:defRPr sz="1467"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8875614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lnSpc>
                <a:spcPts val="5067"/>
              </a:lnSpc>
              <a:defRPr sz="48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933"/>
              </a:lnSpc>
              <a:buNone/>
              <a:defRPr sz="2667" baseline="0">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36489007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49"/>
            <a:ext cx="4011084" cy="1162051"/>
          </a:xfrm>
          <a:prstGeom prst="rect">
            <a:avLst/>
          </a:prstGeom>
        </p:spPr>
        <p:txBody>
          <a:bodyPr anchor="b"/>
          <a:lstStyle>
            <a:lvl1pPr algn="l">
              <a:defRPr sz="2667"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4766733" y="273053"/>
            <a:ext cx="6815667" cy="5518151"/>
          </a:xfrm>
          <a:prstGeom prst="rect">
            <a:avLst/>
          </a:prstGeom>
        </p:spPr>
        <p:txBody>
          <a:bodyPr anchor="ctr" anchorCtr="0"/>
          <a:lstStyle>
            <a:lvl1pPr>
              <a:buClr>
                <a:schemeClr val="tx1"/>
              </a:buClr>
              <a:buSzPct val="70000"/>
              <a:buFont typeface="Wingdings" pitchFamily="2" charset="2"/>
              <a:buChar char="q"/>
              <a:defRPr sz="3200" b="1">
                <a:solidFill>
                  <a:schemeClr val="bg2"/>
                </a:solidFill>
              </a:defRPr>
            </a:lvl1pPr>
            <a:lvl2pPr>
              <a:buClr>
                <a:schemeClr val="tx1"/>
              </a:buClr>
              <a:buSzPct val="100000"/>
              <a:buFont typeface="Wingdings" pitchFamily="2" charset="2"/>
              <a:buChar char="§"/>
              <a:defRPr sz="2667">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a:solidFill>
                  <a:schemeClr val="bg2"/>
                </a:solidFill>
              </a:defRPr>
            </a:lvl4pPr>
            <a:lvl5pPr>
              <a:buClr>
                <a:schemeClr val="tx1"/>
              </a:buClr>
              <a:buSzPct val="70000"/>
              <a:buFont typeface="Arial" pitchFamily="34" charset="0"/>
              <a:buChar char="•"/>
              <a:defRPr sz="2400">
                <a:solidFill>
                  <a:schemeClr val="bg2"/>
                </a:solidFill>
              </a:defRPr>
            </a:lvl5pPr>
            <a:lvl6pPr>
              <a:defRPr sz="2667"/>
            </a:lvl6pPr>
            <a:lvl7pPr>
              <a:defRPr sz="2667"/>
            </a:lvl7pPr>
            <a:lvl8pPr>
              <a:defRPr sz="2667"/>
            </a:lvl8pPr>
            <a:lvl9pPr>
              <a:defRPr sz="2667"/>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609603" y="1435101"/>
            <a:ext cx="4011084" cy="4356099"/>
          </a:xfrm>
          <a:prstGeom prst="rect">
            <a:avLst/>
          </a:prstGeom>
        </p:spPr>
        <p:txBody>
          <a:bodyPr/>
          <a:lstStyle>
            <a:lvl1pPr marL="0" indent="0">
              <a:buNone/>
              <a:defRPr sz="1867" baseline="0">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467"/>
              </a:lnSpc>
              <a:buNone/>
              <a:defRPr sz="1467"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03769669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1"/>
            <a:ext cx="7315200" cy="566739"/>
          </a:xfrm>
          <a:prstGeom prst="rect">
            <a:avLst/>
          </a:prstGeom>
        </p:spPr>
        <p:txBody>
          <a:bodyPr anchor="b"/>
          <a:lstStyle>
            <a:lvl1pPr algn="l">
              <a:defRPr sz="2667"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4267">
                <a:solidFill>
                  <a:schemeClr val="tx1"/>
                </a:solidFill>
                <a:effectLst/>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2389717" y="5367339"/>
            <a:ext cx="7315200" cy="804863"/>
          </a:xfrm>
          <a:prstGeom prst="rect">
            <a:avLst/>
          </a:prstGeom>
        </p:spPr>
        <p:txBody>
          <a:bodyPr/>
          <a:lstStyle>
            <a:lvl1pPr marL="0" indent="0">
              <a:buNone/>
              <a:defRPr sz="1867" baseline="0">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Caption or credits for photo – Myriad Pro, 14pt</a:t>
            </a:r>
          </a:p>
        </p:txBody>
      </p:sp>
    </p:spTree>
    <p:extLst>
      <p:ext uri="{BB962C8B-B14F-4D97-AF65-F5344CB8AC3E}">
        <p14:creationId xmlns:p14="http://schemas.microsoft.com/office/powerpoint/2010/main" val="302636247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2057400"/>
            <a:ext cx="8534400" cy="2057400"/>
          </a:xfrm>
          <a:prstGeom prst="rect">
            <a:avLst/>
          </a:prstGeom>
        </p:spPr>
        <p:txBody>
          <a:bodyPr/>
          <a:lstStyle>
            <a:lvl1pPr marL="0" indent="0" algn="ctr">
              <a:buNone/>
              <a:defRPr sz="3733" b="1" baseline="0">
                <a:solidFill>
                  <a:schemeClr val="bg2"/>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3048000" y="6254496"/>
            <a:ext cx="6807200" cy="182880"/>
          </a:xfrm>
          <a:prstGeom prst="rect">
            <a:avLst/>
          </a:prstGeom>
        </p:spPr>
        <p:txBody>
          <a:bodyPr/>
          <a:lstStyle>
            <a:lvl1pPr>
              <a:buNone/>
              <a:defRPr sz="1333" baseline="0">
                <a:solidFill>
                  <a:srgbClr val="000000"/>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3048000" y="6446520"/>
            <a:ext cx="6807200" cy="228600"/>
          </a:xfrm>
          <a:prstGeom prst="rect">
            <a:avLst/>
          </a:prstGeom>
        </p:spPr>
        <p:txBody>
          <a:bodyPr/>
          <a:lstStyle>
            <a:lvl1pPr>
              <a:buNone/>
              <a:defRPr sz="1333" baseline="0">
                <a:solidFill>
                  <a:srgbClr val="000000"/>
                </a:solidFill>
              </a:defRPr>
            </a:lvl1pPr>
          </a:lstStyle>
          <a:p>
            <a:r>
              <a:rPr lang="en-US" dirty="0" smtClean="0"/>
              <a:t>Place Descriptor Here</a:t>
            </a:r>
            <a:endParaRPr lang="en-US" dirty="0"/>
          </a:p>
        </p:txBody>
      </p:sp>
    </p:spTree>
    <p:extLst>
      <p:ext uri="{BB962C8B-B14F-4D97-AF65-F5344CB8AC3E}">
        <p14:creationId xmlns:p14="http://schemas.microsoft.com/office/powerpoint/2010/main" val="8660942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dirty="0">
              <a:solidFill>
                <a:srgbClr val="FFC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FFC000"/>
              </a:solidFill>
            </a:endParaRPr>
          </a:p>
        </p:txBody>
      </p:sp>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lgn="r">
              <a:defRPr>
                <a:solidFill>
                  <a:schemeClr val="tx2"/>
                </a:solidFill>
              </a:defRPr>
            </a:lvl1pPr>
          </a:lstStyle>
          <a:p>
            <a:fld id="{70B6A795-31F6-4398-A810-B7914FA8EED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71696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4455584"/>
          </a:xfrm>
          <a:prstGeom prst="rect">
            <a:avLst/>
          </a:prstGeom>
        </p:spPr>
        <p:txBody>
          <a:bodyPr/>
          <a:lstStyle>
            <a:lvl1pPr marL="457178" indent="-457178">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TextBox 2"/>
          <p:cNvSpPr txBox="1"/>
          <p:nvPr userDrawn="1"/>
        </p:nvSpPr>
        <p:spPr>
          <a:xfrm>
            <a:off x="11582400" y="6150187"/>
            <a:ext cx="636693" cy="461665"/>
          </a:xfrm>
          <a:prstGeom prst="rect">
            <a:avLst/>
          </a:prstGeom>
          <a:noFill/>
        </p:spPr>
        <p:txBody>
          <a:bodyPr wrap="square" rtlCol="0">
            <a:spAutoFit/>
          </a:bodyPr>
          <a:lstStyle/>
          <a:p>
            <a:fld id="{4B33DFC1-6071-4115-8D85-E44BF9A5D9C6}" type="slidenum">
              <a:rPr lang="en-US" sz="2400" smtClean="0">
                <a:solidFill>
                  <a:srgbClr val="000000"/>
                </a:solidFill>
                <a:latin typeface="Calibri" panose="020F0502020204030204" pitchFamily="34" charset="0"/>
              </a:rPr>
              <a:pPr/>
              <a:t>‹#›</a:t>
            </a:fld>
            <a:endParaRPr lang="en-US" sz="24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6552323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5767B-301C-4474-AD22-286DF9452E31}" type="datetimeFigureOut">
              <a:rPr lang="en-US" smtClean="0"/>
              <a:t>5/22/2018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3BC2AC-AAF4-421C-A29A-396D3608B581}" type="slidenum">
              <a:rPr lang="en-US" smtClean="0"/>
              <a:t>‹#›</a:t>
            </a:fld>
            <a:endParaRPr lang="en-US"/>
          </a:p>
        </p:txBody>
      </p:sp>
    </p:spTree>
    <p:extLst>
      <p:ext uri="{BB962C8B-B14F-4D97-AF65-F5344CB8AC3E}">
        <p14:creationId xmlns:p14="http://schemas.microsoft.com/office/powerpoint/2010/main" val="249729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F3B9BF-46F0-4B18-8CF3-9893B8DB0A1F}"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26460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F3B9BF-46F0-4B18-8CF3-9893B8DB0A1F}" type="datetimeFigureOut">
              <a:rPr lang="en-US" smtClean="0"/>
              <a:t>5/22/2018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294979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F3B9BF-46F0-4B18-8CF3-9893B8DB0A1F}" type="datetimeFigureOut">
              <a:rPr lang="en-US" smtClean="0"/>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125293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3B9BF-46F0-4B18-8CF3-9893B8DB0A1F}" type="datetimeFigureOut">
              <a:rPr lang="en-US" smtClean="0"/>
              <a:t>5/22/2018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76546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3B9BF-46F0-4B18-8CF3-9893B8DB0A1F}"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427580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F3B9BF-46F0-4B18-8CF3-9893B8DB0A1F}"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CD1D8-9476-4CD7-B587-D52F450ED4B9}" type="slidenum">
              <a:rPr lang="en-US" smtClean="0"/>
              <a:t>‹#›</a:t>
            </a:fld>
            <a:endParaRPr lang="en-US"/>
          </a:p>
        </p:txBody>
      </p:sp>
    </p:spTree>
    <p:extLst>
      <p:ext uri="{BB962C8B-B14F-4D97-AF65-F5344CB8AC3E}">
        <p14:creationId xmlns:p14="http://schemas.microsoft.com/office/powerpoint/2010/main" val="350660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3B9BF-46F0-4B18-8CF3-9893B8DB0A1F}" type="datetimeFigureOut">
              <a:rPr lang="en-US" smtClean="0"/>
              <a:t>5/22/2018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CD1D8-9476-4CD7-B587-D52F450ED4B9}" type="slidenum">
              <a:rPr lang="en-US" smtClean="0"/>
              <a:t>‹#›</a:t>
            </a:fld>
            <a:endParaRPr lang="en-US"/>
          </a:p>
        </p:txBody>
      </p:sp>
    </p:spTree>
    <p:extLst>
      <p:ext uri="{BB962C8B-B14F-4D97-AF65-F5344CB8AC3E}">
        <p14:creationId xmlns:p14="http://schemas.microsoft.com/office/powerpoint/2010/main" val="1661777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614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703" r:id="rId13"/>
    <p:sldLayoutId id="2147483704" r:id="rId1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8751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5.jpeg"/><Relationship Id="rId7" Type="http://schemas.openxmlformats.org/officeDocument/2006/relationships/diagramLayout" Target="../diagrams/layout1.xml"/><Relationship Id="rId2" Type="http://schemas.openxmlformats.org/officeDocument/2006/relationships/chart" Target="../charts/chart2.xml"/><Relationship Id="rId1" Type="http://schemas.openxmlformats.org/officeDocument/2006/relationships/slideLayout" Target="../slideLayouts/slideLayout24.xml"/><Relationship Id="rId6" Type="http://schemas.openxmlformats.org/officeDocument/2006/relationships/diagramData" Target="../diagrams/data1.xml"/><Relationship Id="rId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16.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chart" Target="../charts/chart3.xml"/><Relationship Id="rId16" Type="http://schemas.openxmlformats.org/officeDocument/2006/relationships/diagramColors" Target="../diagrams/colors4.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FFC000"/>
                </a:solidFill>
              </a:rPr>
              <a:t>Cherokee Nation Health Services HCV Elimination Program</a:t>
            </a:r>
            <a:endParaRPr lang="en-US" b="1" dirty="0">
              <a:solidFill>
                <a:srgbClr val="FFC000"/>
              </a:solidFill>
            </a:endParaRPr>
          </a:p>
        </p:txBody>
      </p:sp>
      <p:sp>
        <p:nvSpPr>
          <p:cNvPr id="3" name="Subtitle 2"/>
          <p:cNvSpPr>
            <a:spLocks noGrp="1"/>
          </p:cNvSpPr>
          <p:nvPr>
            <p:ph type="subTitle" idx="1"/>
          </p:nvPr>
        </p:nvSpPr>
        <p:spPr/>
        <p:txBody>
          <a:bodyPr/>
          <a:lstStyle/>
          <a:p>
            <a:r>
              <a:rPr lang="en-US" b="1" dirty="0" smtClean="0">
                <a:solidFill>
                  <a:schemeClr val="tx2"/>
                </a:solidFill>
              </a:rPr>
              <a:t>Jorge Mera, MD, FACP</a:t>
            </a:r>
          </a:p>
          <a:p>
            <a:r>
              <a:rPr lang="en-US" b="1" dirty="0" smtClean="0">
                <a:solidFill>
                  <a:schemeClr val="tx2"/>
                </a:solidFill>
              </a:rPr>
              <a:t>Whitney </a:t>
            </a:r>
            <a:r>
              <a:rPr lang="en-US" b="1" dirty="0" smtClean="0">
                <a:solidFill>
                  <a:schemeClr val="tx2"/>
                </a:solidFill>
              </a:rPr>
              <a:t>Essex,  </a:t>
            </a:r>
            <a:r>
              <a:rPr lang="en-US" b="1" dirty="0" smtClean="0">
                <a:solidFill>
                  <a:schemeClr val="tx2"/>
                </a:solidFill>
              </a:rPr>
              <a:t>ARNP</a:t>
            </a:r>
          </a:p>
          <a:p>
            <a:r>
              <a:rPr lang="en-US" b="1" dirty="0" smtClean="0">
                <a:solidFill>
                  <a:schemeClr val="tx2"/>
                </a:solidFill>
              </a:rPr>
              <a:t>Dwayne </a:t>
            </a:r>
            <a:r>
              <a:rPr lang="en-US" b="1" dirty="0" smtClean="0">
                <a:solidFill>
                  <a:schemeClr val="tx2"/>
                </a:solidFill>
              </a:rPr>
              <a:t>David,  </a:t>
            </a:r>
            <a:r>
              <a:rPr lang="en-US" b="1" dirty="0" smtClean="0">
                <a:solidFill>
                  <a:schemeClr val="tx2"/>
                </a:solidFill>
              </a:rPr>
              <a:t>Pharm D</a:t>
            </a:r>
            <a:endParaRPr lang="en-US" b="1" dirty="0">
              <a:solidFill>
                <a:schemeClr val="tx2"/>
              </a:solidFill>
            </a:endParaRPr>
          </a:p>
        </p:txBody>
      </p:sp>
    </p:spTree>
    <p:extLst>
      <p:ext uri="{BB962C8B-B14F-4D97-AF65-F5344CB8AC3E}">
        <p14:creationId xmlns:p14="http://schemas.microsoft.com/office/powerpoint/2010/main" val="1925391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533255"/>
            <a:ext cx="10972800" cy="1143000"/>
          </a:xfrm>
        </p:spPr>
        <p:txBody>
          <a:bodyPr/>
          <a:lstStyle/>
          <a:p>
            <a:r>
              <a:rPr lang="en-US" sz="3200" b="1" dirty="0">
                <a:solidFill>
                  <a:srgbClr val="FFC000"/>
                </a:solidFill>
                <a:latin typeface="Century Gothic" charset="0"/>
              </a:rPr>
              <a:t>CNHS HCV Elimination Program 8/2015 – 10/2018</a:t>
            </a:r>
            <a:endParaRPr lang="en-US" sz="3200" dirty="0">
              <a:solidFill>
                <a:srgbClr val="FFC000"/>
              </a:solidFill>
            </a:endParaRPr>
          </a:p>
        </p:txBody>
      </p:sp>
      <p:sp>
        <p:nvSpPr>
          <p:cNvPr id="3" name="Content Placeholder 2"/>
          <p:cNvSpPr>
            <a:spLocks noGrp="1"/>
          </p:cNvSpPr>
          <p:nvPr>
            <p:ph idx="1"/>
          </p:nvPr>
        </p:nvSpPr>
        <p:spPr>
          <a:xfrm>
            <a:off x="609600" y="1600201"/>
            <a:ext cx="10972800" cy="4114800"/>
          </a:xfrm>
        </p:spPr>
        <p:txBody>
          <a:bodyPr>
            <a:normAutofit lnSpcReduction="10000"/>
          </a:bodyPr>
          <a:lstStyle/>
          <a:p>
            <a:pPr>
              <a:buFont typeface="+mj-lt"/>
              <a:buAutoNum type="arabicPeriod"/>
            </a:pPr>
            <a:r>
              <a:rPr lang="en-US" dirty="0" smtClean="0">
                <a:solidFill>
                  <a:schemeClr val="tx2"/>
                </a:solidFill>
              </a:rPr>
              <a:t>Secure political commitment for HCV elimination</a:t>
            </a:r>
            <a:br>
              <a:rPr lang="en-US" dirty="0" smtClean="0">
                <a:solidFill>
                  <a:schemeClr val="tx2"/>
                </a:solidFill>
              </a:rPr>
            </a:br>
            <a:endParaRPr lang="en-US" dirty="0" smtClean="0">
              <a:solidFill>
                <a:schemeClr val="tx2"/>
              </a:solidFill>
            </a:endParaRPr>
          </a:p>
          <a:p>
            <a:pPr>
              <a:buFont typeface="+mj-lt"/>
              <a:buAutoNum type="arabicPeriod"/>
            </a:pPr>
            <a:r>
              <a:rPr lang="en-US" dirty="0" smtClean="0">
                <a:solidFill>
                  <a:schemeClr val="tx2"/>
                </a:solidFill>
              </a:rPr>
              <a:t>Expand the HCV screening program</a:t>
            </a:r>
            <a:br>
              <a:rPr lang="en-US" dirty="0" smtClean="0">
                <a:solidFill>
                  <a:schemeClr val="tx2"/>
                </a:solidFill>
              </a:rPr>
            </a:br>
            <a:endParaRPr lang="en-US" dirty="0" smtClean="0">
              <a:solidFill>
                <a:schemeClr val="tx2"/>
              </a:solidFill>
            </a:endParaRPr>
          </a:p>
          <a:p>
            <a:pPr>
              <a:buFont typeface="+mj-lt"/>
              <a:buAutoNum type="arabicPeriod"/>
            </a:pPr>
            <a:r>
              <a:rPr lang="en-US" dirty="0" smtClean="0">
                <a:solidFill>
                  <a:schemeClr val="tx2"/>
                </a:solidFill>
              </a:rPr>
              <a:t>Establish robust programs to link to care, treat, and cure patients                   </a:t>
            </a:r>
            <a:br>
              <a:rPr lang="en-US" dirty="0" smtClean="0">
                <a:solidFill>
                  <a:schemeClr val="tx2"/>
                </a:solidFill>
              </a:rPr>
            </a:br>
            <a:endParaRPr lang="en-US" dirty="0" smtClean="0">
              <a:solidFill>
                <a:schemeClr val="tx2"/>
              </a:solidFill>
            </a:endParaRPr>
          </a:p>
          <a:p>
            <a:pPr>
              <a:buFont typeface="+mj-lt"/>
              <a:buAutoNum type="arabicPeriod"/>
            </a:pPr>
            <a:r>
              <a:rPr lang="en-US" dirty="0" smtClean="0">
                <a:solidFill>
                  <a:schemeClr val="tx2"/>
                </a:solidFill>
              </a:rPr>
              <a:t>Reduce</a:t>
            </a:r>
            <a:r>
              <a:rPr lang="en-US" b="1" dirty="0" smtClean="0">
                <a:solidFill>
                  <a:schemeClr val="tx2"/>
                </a:solidFill>
              </a:rPr>
              <a:t> </a:t>
            </a:r>
            <a:r>
              <a:rPr lang="en-US" dirty="0" smtClean="0">
                <a:solidFill>
                  <a:schemeClr val="tx2"/>
                </a:solidFill>
              </a:rPr>
              <a:t>the incidence of new HCV infections</a:t>
            </a:r>
          </a:p>
          <a:p>
            <a:endParaRPr lang="en-US" dirty="0"/>
          </a:p>
        </p:txBody>
      </p:sp>
    </p:spTree>
    <p:extLst>
      <p:ext uri="{BB962C8B-B14F-4D97-AF65-F5344CB8AC3E}">
        <p14:creationId xmlns:p14="http://schemas.microsoft.com/office/powerpoint/2010/main" val="3697093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421" y="560965"/>
            <a:ext cx="10972800" cy="1143000"/>
          </a:xfrm>
        </p:spPr>
        <p:txBody>
          <a:bodyPr>
            <a:normAutofit/>
          </a:bodyPr>
          <a:lstStyle/>
          <a:p>
            <a:r>
              <a:rPr lang="en-US" sz="3200" b="1" dirty="0">
                <a:solidFill>
                  <a:srgbClr val="FFC000"/>
                </a:solidFill>
                <a:latin typeface="Century Gothic" charset="0"/>
              </a:rPr>
              <a:t>Goal #1:  Secure Political Commitment</a:t>
            </a:r>
            <a:endParaRPr lang="en-US" sz="3200" dirty="0">
              <a:solidFill>
                <a:srgbClr val="FFC000"/>
              </a:solidFill>
            </a:endParaRPr>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2"/>
          <a:stretch>
            <a:fillRect/>
          </a:stretch>
        </p:blipFill>
        <p:spPr>
          <a:xfrm>
            <a:off x="284198" y="2606064"/>
            <a:ext cx="5837623" cy="2462747"/>
          </a:xfrm>
          <a:prstGeom prst="rect">
            <a:avLst/>
          </a:prstGeom>
        </p:spPr>
      </p:pic>
      <p:pic>
        <p:nvPicPr>
          <p:cNvPr id="5" name="Content Placeholder 4" descr="Back Row (L to R): W.W. Hastings Hospital Pharmacist Dwayne David, Dr. Jana Smith, Chief Medical Director Dr. James Stallcup, Clinical Services Nurse Practitioner Whitney Essex, Dr. Jeffery Gastorf, Dr. Melissa Gastorf, Secretary of State Chuck Hoskin Jr., Health Services Deputy Executive Director Dr. Charles Grim, Senior Director of Dental Dr. Stephen Jones, and Primary Care Nurse Practitioner Amy Meigs. Front Row (L to R): Director of Infectious Disease Dr. Jorge Mera, Principal Chief Bill John Baker and Health Services Executive Director Connie Davis. "/>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592" y="2590800"/>
            <a:ext cx="5384800" cy="2478000"/>
          </a:xfrm>
          <a:prstGeom prst="rect">
            <a:avLst/>
          </a:prstGeom>
          <a:noFill/>
          <a:ln>
            <a:noFill/>
          </a:ln>
        </p:spPr>
      </p:pic>
      <p:sp>
        <p:nvSpPr>
          <p:cNvPr id="6" name="Text Placeholder 2"/>
          <p:cNvSpPr txBox="1">
            <a:spLocks/>
          </p:cNvSpPr>
          <p:nvPr/>
        </p:nvSpPr>
        <p:spPr>
          <a:xfrm>
            <a:off x="441333" y="1904868"/>
            <a:ext cx="5450181" cy="479823"/>
          </a:xfrm>
          <a:prstGeom prst="rect">
            <a:avLst/>
          </a:prstGeom>
        </p:spPr>
        <p:txBody>
          <a:bodyPr vert="horz" lIns="0" tIns="45697" rIns="0" bIns="45697" rtlCol="0" anchor="t" anchorCtr="0">
            <a:noAutofit/>
          </a:bodyPr>
          <a:lstStyle>
            <a:lvl1pPr marL="0" indent="0" algn="l" defTabSz="457200" rtl="0" eaLnBrk="1" latinLnBrk="0" hangingPunct="1">
              <a:lnSpc>
                <a:spcPts val="2300"/>
              </a:lnSpc>
              <a:spcBef>
                <a:spcPts val="300"/>
              </a:spcBef>
              <a:spcAft>
                <a:spcPts val="600"/>
              </a:spcAft>
              <a:buFont typeface="Arial"/>
              <a:buNone/>
              <a:defRPr sz="1700" b="0" kern="1200" baseline="0">
                <a:solidFill>
                  <a:srgbClr val="58595B"/>
                </a:solidFill>
                <a:latin typeface="Century Gothic" charset="0"/>
                <a:ea typeface="Century Gothic" charset="0"/>
                <a:cs typeface="Century Gothic"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charset="0"/>
                <a:ea typeface="Arial" charset="0"/>
                <a:cs typeface="Arial" charset="0"/>
              </a:defRPr>
            </a:lvl2pPr>
            <a:lvl3pPr marL="914400" indent="0" algn="l" defTabSz="457200" rtl="0" eaLnBrk="1" latinLnBrk="0" hangingPunct="1">
              <a:spcBef>
                <a:spcPct val="20000"/>
              </a:spcBef>
              <a:buFont typeface="Arial"/>
              <a:buNone/>
              <a:defRPr sz="1600" kern="1200">
                <a:solidFill>
                  <a:schemeClr val="tx1">
                    <a:tint val="75000"/>
                  </a:schemeClr>
                </a:solidFill>
                <a:latin typeface="Arial" charset="0"/>
                <a:ea typeface="Arial" charset="0"/>
                <a:cs typeface="Arial" charset="0"/>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2000" b="1" i="0" u="none" strike="noStrike" kern="1200" cap="none" spc="0" normalizeH="0" baseline="0" noProof="0" dirty="0">
                <a:ln>
                  <a:noFill/>
                </a:ln>
                <a:solidFill>
                  <a:srgbClr val="58595B"/>
                </a:solidFill>
                <a:effectLst/>
                <a:uLnTx/>
                <a:uFillTx/>
                <a:latin typeface="Century Gothic" charset="0"/>
              </a:rPr>
              <a:t> </a:t>
            </a:r>
            <a:r>
              <a:rPr kumimoji="0" lang="en-US" sz="2000" b="1" i="0" u="none" strike="noStrike" kern="1200" cap="none" spc="0" normalizeH="0" baseline="0" noProof="0" dirty="0">
                <a:ln>
                  <a:noFill/>
                </a:ln>
                <a:solidFill>
                  <a:schemeClr val="tx2"/>
                </a:solidFill>
                <a:effectLst/>
                <a:uLnTx/>
                <a:uFillTx/>
                <a:latin typeface="Century Gothic" charset="0"/>
              </a:rPr>
              <a:t>HCV Awareness Day</a:t>
            </a:r>
          </a:p>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600" b="1" i="0" u="none" strike="noStrike" kern="1200" cap="none" spc="0" normalizeH="0" baseline="0" noProof="0" dirty="0">
                <a:ln>
                  <a:noFill/>
                </a:ln>
                <a:solidFill>
                  <a:schemeClr val="tx2"/>
                </a:solidFill>
                <a:effectLst/>
                <a:uLnTx/>
                <a:uFillTx/>
                <a:latin typeface="Century Gothic" charset="0"/>
              </a:rPr>
              <a:t>October 31,2015</a:t>
            </a:r>
          </a:p>
        </p:txBody>
      </p:sp>
      <p:sp>
        <p:nvSpPr>
          <p:cNvPr id="7" name="Rectangle 6"/>
          <p:cNvSpPr/>
          <p:nvPr/>
        </p:nvSpPr>
        <p:spPr>
          <a:xfrm>
            <a:off x="6904772" y="1923788"/>
            <a:ext cx="4216125" cy="677062"/>
          </a:xfrm>
          <a:prstGeom prst="rect">
            <a:avLst/>
          </a:prstGeom>
        </p:spPr>
        <p:txBody>
          <a:bodyPr wrap="none" lIns="91394" tIns="45697" rIns="91394" bIns="45697">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rPr>
              <a:t>HCV Elimination Awareness Day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rPr>
              <a:t>October 31, 2017</a:t>
            </a:r>
            <a:endParaRPr kumimoji="0" lang="en-US" sz="1800" b="1" i="0" u="none" strike="noStrike" kern="0" cap="none" spc="0" normalizeH="0" baseline="0" noProof="0" dirty="0">
              <a:ln>
                <a:noFill/>
              </a:ln>
              <a:solidFill>
                <a:schemeClr val="tx2"/>
              </a:solidFill>
              <a:effectLst/>
              <a:uLnTx/>
              <a:uFillTx/>
            </a:endParaRPr>
          </a:p>
        </p:txBody>
      </p:sp>
      <p:sp>
        <p:nvSpPr>
          <p:cNvPr id="8" name="Rounded Rectangle 7"/>
          <p:cNvSpPr/>
          <p:nvPr/>
        </p:nvSpPr>
        <p:spPr>
          <a:xfrm>
            <a:off x="1936833" y="5208208"/>
            <a:ext cx="7832203" cy="785331"/>
          </a:xfrm>
          <a:prstGeom prst="roundRect">
            <a:avLst/>
          </a:prstGeom>
          <a:solidFill>
            <a:srgbClr val="9BBB59">
              <a:lumMod val="40000"/>
              <a:lumOff val="6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394" tIns="45697" rIns="91394" bIns="456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C0504D"/>
                </a:solidFill>
                <a:effectLst/>
                <a:uLnTx/>
                <a:uFillTx/>
                <a:latin typeface="Calibri"/>
                <a:ea typeface="+mn-ea"/>
                <a:cs typeface="+mn-cs"/>
              </a:rPr>
              <a:t>“As Native people and as Cherokee Nation citizens, we must keep striving to eliminate hepatitis C from our population.”</a:t>
            </a:r>
            <a:br>
              <a:rPr kumimoji="0" lang="en-US" sz="1800" b="0" i="1" u="none" strike="noStrike" kern="0" cap="none" spc="0" normalizeH="0" baseline="0" noProof="0" dirty="0">
                <a:ln>
                  <a:noFill/>
                </a:ln>
                <a:solidFill>
                  <a:srgbClr val="C0504D"/>
                </a:solidFill>
                <a:effectLst/>
                <a:uLnTx/>
                <a:uFillTx/>
                <a:latin typeface="Calibri"/>
                <a:ea typeface="+mn-ea"/>
                <a:cs typeface="+mn-cs"/>
              </a:rPr>
            </a:br>
            <a:r>
              <a:rPr kumimoji="0" lang="en-US" sz="1800" b="0" i="1" u="none" strike="noStrike" kern="0" cap="none" spc="0" normalizeH="0" baseline="0" noProof="0" dirty="0">
                <a:ln>
                  <a:noFill/>
                </a:ln>
                <a:solidFill>
                  <a:srgbClr val="C0504D"/>
                </a:solidFill>
                <a:effectLst/>
                <a:uLnTx/>
                <a:uFillTx/>
                <a:latin typeface="Calibri"/>
                <a:ea typeface="+mn-ea"/>
                <a:cs typeface="+mn-cs"/>
              </a:rPr>
              <a:t> Chief Bill John Baker</a:t>
            </a:r>
            <a:endParaRPr kumimoji="0" lang="es-AR" sz="1800" b="0" i="0" u="none" strike="noStrike" kern="0" cap="none" spc="0" normalizeH="0" baseline="0" noProof="0" dirty="0">
              <a:ln>
                <a:noFill/>
              </a:ln>
              <a:solidFill>
                <a:srgbClr val="C0504D"/>
              </a:solidFill>
              <a:effectLst/>
              <a:uLnTx/>
              <a:uFillTx/>
              <a:latin typeface="Calibri"/>
              <a:ea typeface="+mn-ea"/>
              <a:cs typeface="+mn-cs"/>
            </a:endParaRPr>
          </a:p>
        </p:txBody>
      </p:sp>
      <p:sp>
        <p:nvSpPr>
          <p:cNvPr id="9" name="Rectangle 4"/>
          <p:cNvSpPr>
            <a:spLocks noChangeArrowheads="1"/>
          </p:cNvSpPr>
          <p:nvPr/>
        </p:nvSpPr>
        <p:spPr bwMode="auto">
          <a:xfrm>
            <a:off x="573467" y="5989362"/>
            <a:ext cx="7679704" cy="661673"/>
          </a:xfrm>
          <a:prstGeom prst="rect">
            <a:avLst/>
          </a:prstGeom>
          <a:noFill/>
          <a:ln w="9525">
            <a:noFill/>
            <a:miter lim="800000"/>
            <a:headEnd/>
            <a:tailEnd/>
          </a:ln>
        </p:spPr>
        <p:txBody>
          <a:bodyPr wrap="square" lIns="91394" tIns="45697" rIns="91394" bIns="45697">
            <a:spAutoFit/>
          </a:bodyPr>
          <a:lstStyle/>
          <a:p>
            <a:r>
              <a:rPr lang="en-US" sz="900" b="1" dirty="0">
                <a:solidFill>
                  <a:srgbClr val="009999"/>
                </a:solidFill>
              </a:rPr>
              <a:t>1</a:t>
            </a:r>
            <a:r>
              <a:rPr lang="en-US" sz="900" b="1" dirty="0">
                <a:solidFill>
                  <a:schemeClr val="tx2"/>
                </a:solidFill>
              </a:rPr>
              <a:t>. https://</a:t>
            </a:r>
            <a:r>
              <a:rPr lang="en-US" sz="900" b="1" dirty="0" smtClean="0">
                <a:solidFill>
                  <a:schemeClr val="tx2"/>
                </a:solidFill>
              </a:rPr>
              <a:t>www.cdc.gov/hepatitis/statistics/2015surveillance/index.htm Accessed February 12, 2018</a:t>
            </a:r>
          </a:p>
          <a:p>
            <a:r>
              <a:rPr lang="en-US" sz="900" b="1" dirty="0" smtClean="0">
                <a:solidFill>
                  <a:schemeClr val="tx2"/>
                </a:solidFill>
              </a:rPr>
              <a:t>2.</a:t>
            </a:r>
            <a:r>
              <a:rPr lang="en-US" sz="900" dirty="0">
                <a:solidFill>
                  <a:schemeClr val="tx2"/>
                </a:solidFill>
                <a:cs typeface="Arial" charset="0"/>
              </a:rPr>
              <a:t> Source: CDC, National Notifiable Diseases Surveillance System (</a:t>
            </a:r>
            <a:r>
              <a:rPr lang="en-US" sz="900" dirty="0" smtClean="0">
                <a:solidFill>
                  <a:schemeClr val="tx2"/>
                </a:solidFill>
                <a:cs typeface="Arial" charset="0"/>
              </a:rPr>
              <a:t>NNDSS)</a:t>
            </a:r>
          </a:p>
          <a:p>
            <a:r>
              <a:rPr lang="en-US" sz="900" b="1" dirty="0" smtClean="0">
                <a:solidFill>
                  <a:schemeClr val="tx2"/>
                </a:solidFill>
                <a:cs typeface="Arial" charset="0"/>
              </a:rPr>
              <a:t>3. </a:t>
            </a:r>
            <a:r>
              <a:rPr lang="en-US" sz="900" b="1" dirty="0" smtClean="0">
                <a:solidFill>
                  <a:schemeClr val="tx2"/>
                </a:solidFill>
              </a:rPr>
              <a:t>Ly KN, et al. Clin Infect Dis 2016 </a:t>
            </a:r>
            <a:r>
              <a:rPr lang="en-US" sz="900" b="1" dirty="0">
                <a:solidFill>
                  <a:schemeClr val="tx2"/>
                </a:solidFill>
              </a:rPr>
              <a:t>May 15;62(10):</a:t>
            </a:r>
            <a:r>
              <a:rPr lang="en-US" sz="900" b="1" dirty="0" smtClean="0">
                <a:solidFill>
                  <a:schemeClr val="tx2"/>
                </a:solidFill>
              </a:rPr>
              <a:t>1287-1288</a:t>
            </a:r>
            <a:endParaRPr lang="en-US" sz="900" b="1" dirty="0">
              <a:solidFill>
                <a:schemeClr val="tx2"/>
              </a:solidFill>
              <a:latin typeface="Myriad Pro" charset="0"/>
              <a:cs typeface="Arial" charset="0"/>
            </a:endParaRPr>
          </a:p>
          <a:p>
            <a:pPr>
              <a:defRPr/>
            </a:pPr>
            <a:endParaRPr lang="en-US" sz="1000" dirty="0">
              <a:solidFill>
                <a:schemeClr val="tx2"/>
              </a:solidFill>
              <a:latin typeface="Myriad Web Pro"/>
              <a:cs typeface="Arial" charset="0"/>
            </a:endParaRPr>
          </a:p>
        </p:txBody>
      </p:sp>
    </p:spTree>
    <p:extLst>
      <p:ext uri="{BB962C8B-B14F-4D97-AF65-F5344CB8AC3E}">
        <p14:creationId xmlns:p14="http://schemas.microsoft.com/office/powerpoint/2010/main" val="2634423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012" y="533400"/>
            <a:ext cx="10972800" cy="1143000"/>
          </a:xfrm>
        </p:spPr>
        <p:txBody>
          <a:bodyPr/>
          <a:lstStyle/>
          <a:p>
            <a:r>
              <a:rPr lang="en-US" sz="3200" b="1" dirty="0">
                <a:solidFill>
                  <a:srgbClr val="FFC000"/>
                </a:solidFill>
                <a:latin typeface="Century Gothic" charset="0"/>
              </a:rPr>
              <a:t>What were the “talking points” for HCV Elimination?</a:t>
            </a:r>
            <a:endParaRPr lang="en-US" sz="3200" dirty="0">
              <a:solidFill>
                <a:srgbClr val="FFC000"/>
              </a:solidFill>
            </a:endParaRPr>
          </a:p>
        </p:txBody>
      </p:sp>
      <p:sp>
        <p:nvSpPr>
          <p:cNvPr id="3" name="Content Placeholder 2"/>
          <p:cNvSpPr>
            <a:spLocks noGrp="1"/>
          </p:cNvSpPr>
          <p:nvPr>
            <p:ph idx="1"/>
          </p:nvPr>
        </p:nvSpPr>
        <p:spPr/>
        <p:txBody>
          <a:bodyPr/>
          <a:lstStyle/>
          <a:p>
            <a:endParaRPr lang="en-US" dirty="0"/>
          </a:p>
        </p:txBody>
      </p:sp>
      <p:sp>
        <p:nvSpPr>
          <p:cNvPr id="4" name="Text Placeholder 2"/>
          <p:cNvSpPr txBox="1">
            <a:spLocks/>
          </p:cNvSpPr>
          <p:nvPr/>
        </p:nvSpPr>
        <p:spPr>
          <a:xfrm>
            <a:off x="373442" y="1676400"/>
            <a:ext cx="11421940" cy="3967424"/>
          </a:xfrm>
          <a:prstGeom prst="rect">
            <a:avLst/>
          </a:prstGeom>
        </p:spPr>
        <p:txBody>
          <a:bodyPr vert="horz" lIns="0" tIns="45697" rIns="0" bIns="45697" rtlCol="0" anchor="t" anchorCtr="0">
            <a:normAutofit/>
          </a:bodyPr>
          <a:lstStyle>
            <a:lvl1pPr marL="0" indent="0" algn="l" defTabSz="456979" rtl="0" eaLnBrk="1" latinLnBrk="0" hangingPunct="1">
              <a:lnSpc>
                <a:spcPts val="2300"/>
              </a:lnSpc>
              <a:spcBef>
                <a:spcPts val="300"/>
              </a:spcBef>
              <a:spcAft>
                <a:spcPts val="600"/>
              </a:spcAft>
              <a:buFont typeface="Arial"/>
              <a:buNone/>
              <a:defRPr sz="1700" b="0" kern="1200" baseline="0">
                <a:solidFill>
                  <a:srgbClr val="58595B"/>
                </a:solidFill>
                <a:latin typeface="Century Gothic" charset="0"/>
                <a:ea typeface="Century Gothic" charset="0"/>
                <a:cs typeface="Century Gothic" charset="0"/>
              </a:defRPr>
            </a:lvl1pPr>
            <a:lvl2pPr marL="456979" indent="0" algn="l" defTabSz="456979" rtl="0" eaLnBrk="1" latinLnBrk="0" hangingPunct="1">
              <a:spcBef>
                <a:spcPct val="20000"/>
              </a:spcBef>
              <a:buFont typeface="Arial"/>
              <a:buNone/>
              <a:defRPr sz="1800" kern="1200">
                <a:solidFill>
                  <a:schemeClr val="tx1">
                    <a:tint val="75000"/>
                  </a:schemeClr>
                </a:solidFill>
                <a:latin typeface="Arial" charset="0"/>
                <a:ea typeface="Arial" charset="0"/>
                <a:cs typeface="Arial" charset="0"/>
              </a:defRPr>
            </a:lvl2pPr>
            <a:lvl3pPr marL="913959" indent="0" algn="l" defTabSz="456979" rtl="0" eaLnBrk="1" latinLnBrk="0" hangingPunct="1">
              <a:spcBef>
                <a:spcPct val="20000"/>
              </a:spcBef>
              <a:buFont typeface="Arial"/>
              <a:buNone/>
              <a:defRPr sz="1600" kern="1200">
                <a:solidFill>
                  <a:schemeClr val="tx1">
                    <a:tint val="75000"/>
                  </a:schemeClr>
                </a:solidFill>
                <a:latin typeface="Arial" charset="0"/>
                <a:ea typeface="Arial" charset="0"/>
                <a:cs typeface="Arial" charset="0"/>
              </a:defRPr>
            </a:lvl3pPr>
            <a:lvl4pPr marL="1370939" indent="0" algn="l" defTabSz="456979"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4pPr>
            <a:lvl5pPr marL="1827915" indent="0" algn="l" defTabSz="456979"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5pPr>
            <a:lvl6pPr marL="2284890" indent="0" algn="l" defTabSz="456979"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1877" indent="0" algn="l" defTabSz="456979" rtl="0" eaLnBrk="1" latinLnBrk="0" hangingPunct="1">
              <a:spcBef>
                <a:spcPct val="20000"/>
              </a:spcBef>
              <a:buFont typeface="Arial"/>
              <a:buNone/>
              <a:defRPr sz="1400" kern="1200">
                <a:solidFill>
                  <a:schemeClr val="tx1">
                    <a:tint val="75000"/>
                  </a:schemeClr>
                </a:solidFill>
                <a:latin typeface="+mn-lt"/>
                <a:ea typeface="+mn-ea"/>
                <a:cs typeface="+mn-cs"/>
              </a:defRPr>
            </a:lvl7pPr>
            <a:lvl8pPr marL="3198852" indent="0" algn="l" defTabSz="456979"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5828" indent="0" algn="l" defTabSz="456979"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285611" marR="0" lvl="0" indent="-285611" algn="l" defTabSz="456979" rtl="0" eaLnBrk="1" fontAlgn="auto" latinLnBrk="0" hangingPunct="1">
              <a:lnSpc>
                <a:spcPts val="2300"/>
              </a:lnSpc>
              <a:spcBef>
                <a:spcPts val="300"/>
              </a:spcBef>
              <a:spcAft>
                <a:spcPts val="600"/>
              </a:spcAft>
              <a:buClrTx/>
              <a:buSzTx/>
              <a:buFont typeface="Wingdings" pitchFamily="2" charset="2"/>
              <a:buChar char="Ø"/>
              <a:tabLst/>
              <a:defRPr/>
            </a:pPr>
            <a:r>
              <a:rPr kumimoji="0" lang="en-US" sz="2000" b="0" i="0" u="none" strike="noStrike" kern="1200" cap="none" spc="0" normalizeH="0" baseline="0" noProof="0" dirty="0" smtClean="0">
                <a:ln>
                  <a:noFill/>
                </a:ln>
                <a:solidFill>
                  <a:schemeClr val="tx2"/>
                </a:solidFill>
                <a:effectLst/>
                <a:uLnTx/>
                <a:uFillTx/>
                <a:latin typeface="Century Gothic" charset="0"/>
              </a:rPr>
              <a:t>AI/AN have the highest </a:t>
            </a:r>
          </a:p>
          <a:p>
            <a:pPr marL="742591" marR="0" lvl="1" indent="-285611" algn="l" defTabSz="456979" rtl="0" eaLnBrk="1" fontAlgn="auto" latinLnBrk="0" hangingPunct="1">
              <a:lnSpc>
                <a:spcPct val="100000"/>
              </a:lnSpc>
              <a:spcBef>
                <a:spcPct val="20000"/>
              </a:spcBef>
              <a:spcAft>
                <a:spcPts val="0"/>
              </a:spcAft>
              <a:buClrTx/>
              <a:buSzTx/>
              <a:buFont typeface="Wingdings" pitchFamily="2" charset="2"/>
              <a:buChar char="Ø"/>
              <a:tabLst/>
              <a:defRPr/>
            </a:pPr>
            <a:r>
              <a:rPr kumimoji="0" lang="en-US" b="0" i="0" u="none" strike="noStrike" kern="1200" cap="none" spc="0" normalizeH="0" baseline="0" noProof="0" dirty="0" smtClean="0">
                <a:ln>
                  <a:noFill/>
                </a:ln>
                <a:solidFill>
                  <a:schemeClr val="tx2"/>
                </a:solidFill>
                <a:effectLst/>
                <a:uLnTx/>
                <a:uFillTx/>
                <a:latin typeface="Arial" charset="0"/>
                <a:cs typeface="Arial" charset="0"/>
              </a:rPr>
              <a:t>Mortality</a:t>
            </a:r>
            <a:r>
              <a:rPr kumimoji="0" lang="en-US" b="0" i="0" u="none" strike="noStrike" kern="1200" cap="none" spc="0" normalizeH="0" baseline="30000" noProof="0" dirty="0" smtClean="0">
                <a:ln>
                  <a:noFill/>
                </a:ln>
                <a:solidFill>
                  <a:schemeClr val="tx2"/>
                </a:solidFill>
                <a:effectLst/>
                <a:uLnTx/>
                <a:uFillTx/>
                <a:latin typeface="Arial" charset="0"/>
                <a:cs typeface="Arial" charset="0"/>
              </a:rPr>
              <a:t>1</a:t>
            </a:r>
          </a:p>
          <a:p>
            <a:pPr marL="742591" marR="0" lvl="1" indent="-285611" algn="l" defTabSz="456979" rtl="0" eaLnBrk="1" fontAlgn="auto" latinLnBrk="0" hangingPunct="1">
              <a:lnSpc>
                <a:spcPct val="100000"/>
              </a:lnSpc>
              <a:spcBef>
                <a:spcPct val="20000"/>
              </a:spcBef>
              <a:spcAft>
                <a:spcPts val="0"/>
              </a:spcAft>
              <a:buClrTx/>
              <a:buSzTx/>
              <a:buFont typeface="Wingdings" pitchFamily="2" charset="2"/>
              <a:buChar char="Ø"/>
              <a:tabLst/>
              <a:defRPr/>
            </a:pPr>
            <a:r>
              <a:rPr kumimoji="0" lang="en-US" b="0" i="0" u="none" strike="noStrike" kern="1200" cap="none" spc="0" normalizeH="0" baseline="0" noProof="0" dirty="0" smtClean="0">
                <a:ln>
                  <a:noFill/>
                </a:ln>
                <a:solidFill>
                  <a:schemeClr val="tx2"/>
                </a:solidFill>
                <a:effectLst/>
                <a:uLnTx/>
                <a:uFillTx/>
                <a:latin typeface="Arial" charset="0"/>
                <a:cs typeface="Arial" charset="0"/>
              </a:rPr>
              <a:t>Incidence</a:t>
            </a:r>
            <a:r>
              <a:rPr kumimoji="0" lang="en-US" b="0" i="0" u="none" strike="noStrike" kern="1200" cap="none" spc="0" normalizeH="0" baseline="30000" noProof="0" dirty="0" smtClean="0">
                <a:ln>
                  <a:noFill/>
                </a:ln>
                <a:solidFill>
                  <a:schemeClr val="tx2"/>
                </a:solidFill>
                <a:effectLst/>
                <a:uLnTx/>
                <a:uFillTx/>
                <a:latin typeface="Arial" charset="0"/>
                <a:cs typeface="Arial" charset="0"/>
              </a:rPr>
              <a:t>2</a:t>
            </a:r>
            <a:r>
              <a:rPr kumimoji="0" lang="en-US" b="0" i="0" u="none" strike="noStrike" kern="1200" cap="none" spc="0" normalizeH="0" baseline="0" noProof="0" dirty="0" smtClean="0">
                <a:ln>
                  <a:noFill/>
                </a:ln>
                <a:solidFill>
                  <a:sysClr val="windowText" lastClr="000000">
                    <a:tint val="75000"/>
                  </a:sysClr>
                </a:solidFill>
                <a:effectLst/>
                <a:uLnTx/>
                <a:uFillTx/>
                <a:latin typeface="Arial" charset="0"/>
                <a:cs typeface="Arial" charset="0"/>
              </a:rPr>
              <a:t/>
            </a:r>
            <a:br>
              <a:rPr kumimoji="0" lang="en-US" b="0" i="0" u="none" strike="noStrike" kern="1200" cap="none" spc="0" normalizeH="0" baseline="0" noProof="0" dirty="0" smtClean="0">
                <a:ln>
                  <a:noFill/>
                </a:ln>
                <a:solidFill>
                  <a:sysClr val="windowText" lastClr="000000">
                    <a:tint val="75000"/>
                  </a:sysClr>
                </a:solidFill>
                <a:effectLst/>
                <a:uLnTx/>
                <a:uFillTx/>
                <a:latin typeface="Arial" charset="0"/>
                <a:cs typeface="Arial" charset="0"/>
              </a:rPr>
            </a:br>
            <a:endParaRPr kumimoji="0" lang="en-US" b="0" i="0" u="none" strike="noStrike" kern="1200" cap="none" spc="0" normalizeH="0" baseline="0" noProof="0" dirty="0" smtClean="0">
              <a:ln>
                <a:noFill/>
              </a:ln>
              <a:solidFill>
                <a:sysClr val="windowText" lastClr="000000">
                  <a:tint val="75000"/>
                </a:sysClr>
              </a:solidFill>
              <a:effectLst/>
              <a:uLnTx/>
              <a:uFillTx/>
              <a:latin typeface="Arial" charset="0"/>
              <a:cs typeface="Arial" charset="0"/>
            </a:endParaRPr>
          </a:p>
          <a:p>
            <a:pPr marL="1" marR="0" lvl="0" indent="0" algn="l" defTabSz="456979" rtl="0" eaLnBrk="1" fontAlgn="auto" latinLnBrk="0" hangingPunct="1">
              <a:lnSpc>
                <a:spcPts val="2300"/>
              </a:lnSpc>
              <a:spcBef>
                <a:spcPts val="300"/>
              </a:spcBef>
              <a:spcAft>
                <a:spcPts val="600"/>
              </a:spcAft>
              <a:buClrTx/>
              <a:buSzTx/>
              <a:buFont typeface="Arial"/>
              <a:buNone/>
              <a:tabLst/>
              <a:defRPr/>
            </a:pPr>
            <a:endParaRPr kumimoji="0" lang="en-US" sz="1900" b="0" i="0" u="none" strike="noStrike" kern="1200" cap="none" spc="0" normalizeH="0" baseline="0" noProof="0" dirty="0" smtClean="0">
              <a:ln>
                <a:noFill/>
              </a:ln>
              <a:solidFill>
                <a:srgbClr val="58595B"/>
              </a:solidFill>
              <a:effectLst/>
              <a:uLnTx/>
              <a:uFillTx/>
              <a:latin typeface="Century Gothic" charset="0"/>
            </a:endParaRPr>
          </a:p>
          <a:p>
            <a:pPr marL="0" marR="0" lvl="0" indent="0" algn="l" defTabSz="456979" rtl="0" eaLnBrk="1" fontAlgn="auto" latinLnBrk="0" hangingPunct="1">
              <a:lnSpc>
                <a:spcPts val="2300"/>
              </a:lnSpc>
              <a:spcBef>
                <a:spcPts val="300"/>
              </a:spcBef>
              <a:spcAft>
                <a:spcPts val="600"/>
              </a:spcAft>
              <a:buClrTx/>
              <a:buSzTx/>
              <a:buFont typeface="Arial"/>
              <a:buNone/>
              <a:tabLst/>
              <a:defRPr/>
            </a:pPr>
            <a:endParaRPr kumimoji="0" lang="en-US" sz="1900" b="0" i="0" u="none" strike="noStrike" kern="1200" cap="none" spc="0" normalizeH="0" baseline="0" noProof="0" dirty="0">
              <a:ln>
                <a:noFill/>
              </a:ln>
              <a:solidFill>
                <a:srgbClr val="58595B"/>
              </a:solidFill>
              <a:effectLst/>
              <a:uLnTx/>
              <a:uFillTx/>
              <a:latin typeface="Century Gothic" charset="0"/>
            </a:endParaRP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87" y="2965387"/>
            <a:ext cx="4606021" cy="15344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16786" y="4802117"/>
            <a:ext cx="4606021" cy="379483"/>
          </a:xfrm>
          <a:prstGeom prst="roundRect">
            <a:avLst/>
          </a:prstGeom>
          <a:solidFill>
            <a:srgbClr val="0099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HCV Deaths and Deaths from Other Nationally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Calibri"/>
                <a:ea typeface="+mn-ea"/>
                <a:cs typeface="+mn-cs"/>
              </a:rPr>
              <a:t>Notifiable Infectious </a:t>
            </a:r>
            <a:r>
              <a:rPr kumimoji="0" lang="en-US" sz="1200" b="0" i="0" u="none" strike="noStrike" kern="0" cap="none" spc="0" normalizeH="0" baseline="0" noProof="0" dirty="0" smtClean="0">
                <a:ln>
                  <a:noFill/>
                </a:ln>
                <a:solidFill>
                  <a:sysClr val="window" lastClr="FFFFFF"/>
                </a:solidFill>
                <a:effectLst/>
                <a:uLnTx/>
                <a:uFillTx/>
                <a:latin typeface="Calibri"/>
                <a:ea typeface="+mn-ea"/>
                <a:cs typeface="+mn-cs"/>
              </a:rPr>
              <a:t>Diseases, USA 2003- 2013</a:t>
            </a:r>
            <a:r>
              <a:rPr kumimoji="0" lang="en-US" sz="1200" b="0" i="0" u="none" strike="noStrike" kern="0" cap="none" spc="0" normalizeH="0" baseline="30000" noProof="0" dirty="0" smtClean="0">
                <a:ln>
                  <a:noFill/>
                </a:ln>
                <a:solidFill>
                  <a:sysClr val="window" lastClr="FFFFFF"/>
                </a:solidFill>
                <a:effectLst/>
                <a:uLnTx/>
                <a:uFillTx/>
                <a:latin typeface="Calibri"/>
                <a:ea typeface="+mn-ea"/>
                <a:cs typeface="+mn-cs"/>
              </a:rPr>
              <a:t>3</a:t>
            </a:r>
            <a:endParaRPr kumimoji="0" lang="en-US" sz="1200" b="0" i="0" u="none" strike="noStrike" kern="0" cap="none" spc="0" normalizeH="0" baseline="30000" noProof="0" dirty="0">
              <a:ln>
                <a:noFill/>
              </a:ln>
              <a:solidFill>
                <a:sysClr val="window" lastClr="FFFFFF"/>
              </a:solidFill>
              <a:effectLst/>
              <a:uLnTx/>
              <a:uFillTx/>
              <a:latin typeface="Calibri"/>
              <a:ea typeface="+mn-ea"/>
              <a:cs typeface="+mn-cs"/>
            </a:endParaRPr>
          </a:p>
        </p:txBody>
      </p:sp>
      <p:sp>
        <p:nvSpPr>
          <p:cNvPr id="8" name="Rounded Rectangle 7"/>
          <p:cNvSpPr/>
          <p:nvPr/>
        </p:nvSpPr>
        <p:spPr>
          <a:xfrm>
            <a:off x="6084412" y="2059205"/>
            <a:ext cx="5120640" cy="560375"/>
          </a:xfrm>
          <a:prstGeom prst="roundRect">
            <a:avLst/>
          </a:prstGeom>
          <a:solidFill>
            <a:srgbClr val="0099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Incidence of Acute Hepatitis C Stratified by Ethnicity: USA 2010-2013</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4"/>
          <p:cNvSpPr>
            <a:spLocks noChangeArrowheads="1"/>
          </p:cNvSpPr>
          <p:nvPr/>
        </p:nvSpPr>
        <p:spPr bwMode="auto">
          <a:xfrm>
            <a:off x="529397" y="5922818"/>
            <a:ext cx="7679704" cy="707840"/>
          </a:xfrm>
          <a:prstGeom prst="rect">
            <a:avLst/>
          </a:prstGeom>
          <a:noFill/>
          <a:ln w="9525">
            <a:noFill/>
            <a:miter lim="800000"/>
            <a:headEnd/>
            <a:tailEnd/>
          </a:ln>
        </p:spPr>
        <p:txBody>
          <a:bodyPr wrap="square" lIns="91394" tIns="45697" rIns="91394" bIns="45697">
            <a:spAutoFit/>
          </a:bodyPr>
          <a:lstStyle/>
          <a:p>
            <a:r>
              <a:rPr lang="en-US" sz="1000" b="1" dirty="0">
                <a:solidFill>
                  <a:schemeClr val="tx2"/>
                </a:solidFill>
              </a:rPr>
              <a:t>1. https://</a:t>
            </a:r>
            <a:r>
              <a:rPr lang="en-US" sz="1000" b="1" dirty="0" smtClean="0">
                <a:solidFill>
                  <a:schemeClr val="tx2"/>
                </a:solidFill>
              </a:rPr>
              <a:t>www.cdc.gov/hepatitis/statistics/2015surveillance/index.htm Accessed February 12, 2018</a:t>
            </a:r>
          </a:p>
          <a:p>
            <a:r>
              <a:rPr lang="en-US" sz="1000" b="1" dirty="0" smtClean="0">
                <a:solidFill>
                  <a:schemeClr val="tx2"/>
                </a:solidFill>
              </a:rPr>
              <a:t>2.</a:t>
            </a:r>
            <a:r>
              <a:rPr lang="en-US" sz="1000" dirty="0">
                <a:solidFill>
                  <a:schemeClr val="tx2"/>
                </a:solidFill>
                <a:cs typeface="Arial" charset="0"/>
              </a:rPr>
              <a:t> Source: CDC, National Notifiable Diseases Surveillance System (</a:t>
            </a:r>
            <a:r>
              <a:rPr lang="en-US" sz="1000" dirty="0" smtClean="0">
                <a:solidFill>
                  <a:schemeClr val="tx2"/>
                </a:solidFill>
                <a:cs typeface="Arial" charset="0"/>
              </a:rPr>
              <a:t>NNDSS)</a:t>
            </a:r>
          </a:p>
          <a:p>
            <a:r>
              <a:rPr lang="en-US" sz="1000" b="1" dirty="0" smtClean="0">
                <a:solidFill>
                  <a:schemeClr val="tx2"/>
                </a:solidFill>
                <a:cs typeface="Arial" charset="0"/>
              </a:rPr>
              <a:t>3. </a:t>
            </a:r>
            <a:r>
              <a:rPr lang="en-US" sz="1000" b="1" dirty="0" smtClean="0">
                <a:solidFill>
                  <a:schemeClr val="tx2"/>
                </a:solidFill>
              </a:rPr>
              <a:t>Ly KN, et al. Clin Infect Dis 2016 </a:t>
            </a:r>
            <a:r>
              <a:rPr lang="en-US" sz="1000" b="1" dirty="0">
                <a:solidFill>
                  <a:schemeClr val="tx2"/>
                </a:solidFill>
              </a:rPr>
              <a:t>May 15;62(10):</a:t>
            </a:r>
            <a:r>
              <a:rPr lang="en-US" sz="1000" b="1" dirty="0" smtClean="0">
                <a:solidFill>
                  <a:schemeClr val="tx2"/>
                </a:solidFill>
              </a:rPr>
              <a:t>1287-1288</a:t>
            </a:r>
            <a:endParaRPr lang="en-US" sz="1000" b="1" dirty="0">
              <a:solidFill>
                <a:schemeClr val="tx2"/>
              </a:solidFill>
              <a:latin typeface="Myriad Pro" charset="0"/>
              <a:cs typeface="Arial" charset="0"/>
            </a:endParaRPr>
          </a:p>
          <a:p>
            <a:pPr>
              <a:defRPr/>
            </a:pPr>
            <a:endParaRPr lang="en-US" sz="1000" dirty="0">
              <a:solidFill>
                <a:schemeClr val="tx2"/>
              </a:solidFill>
              <a:latin typeface="Myriad Web Pro"/>
              <a:cs typeface="Arial" charset="0"/>
            </a:endParaRPr>
          </a:p>
        </p:txBody>
      </p:sp>
      <p:graphicFrame>
        <p:nvGraphicFramePr>
          <p:cNvPr id="5" name="Object 4"/>
          <p:cNvGraphicFramePr>
            <a:graphicFrameLocks noGrp="1"/>
          </p:cNvGraphicFramePr>
          <p:nvPr>
            <p:extLst>
              <p:ext uri="{D42A27DB-BD31-4B8C-83A1-F6EECF244321}">
                <p14:modId xmlns:p14="http://schemas.microsoft.com/office/powerpoint/2010/main" val="932427440"/>
              </p:ext>
            </p:extLst>
          </p:nvPr>
        </p:nvGraphicFramePr>
        <p:xfrm>
          <a:off x="5578765" y="2807855"/>
          <a:ext cx="5981122" cy="2907867"/>
        </p:xfrm>
        <a:graphic>
          <a:graphicData uri="http://schemas.openxmlformats.org/presentationml/2006/ole">
            <mc:AlternateContent xmlns:mc="http://schemas.openxmlformats.org/markup-compatibility/2006">
              <mc:Choice xmlns:v="urn:schemas-microsoft-com:vml" Requires="v">
                <p:oleObj spid="_x0000_s1042" name="Worksheet" r:id="rId4" imgW="8401185" imgH="4819521" progId="Excel.Sheet.8">
                  <p:embed/>
                </p:oleObj>
              </mc:Choice>
              <mc:Fallback>
                <p:oleObj name="Worksheet" r:id="rId4" imgW="8401185" imgH="4819521" progId="Excel.Sheet.8">
                  <p:embed/>
                  <p:pic>
                    <p:nvPicPr>
                      <p:cNvPr id="0" name=""/>
                      <p:cNvPicPr>
                        <a:picLocks noGrp="1" noChangeArrowheads="1"/>
                      </p:cNvPicPr>
                      <p:nvPr/>
                    </p:nvPicPr>
                    <p:blipFill>
                      <a:blip r:embed="rId5"/>
                      <a:srcRect/>
                      <a:stretch>
                        <a:fillRect/>
                      </a:stretch>
                    </p:blipFill>
                    <p:spPr bwMode="auto">
                      <a:xfrm>
                        <a:off x="5578765" y="2807855"/>
                        <a:ext cx="5981122" cy="290786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1507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588962"/>
            <a:ext cx="10972800" cy="1143000"/>
          </a:xfrm>
        </p:spPr>
        <p:txBody>
          <a:bodyPr>
            <a:normAutofit/>
          </a:bodyPr>
          <a:lstStyle/>
          <a:p>
            <a:r>
              <a:rPr lang="en-US" sz="4000" b="1" dirty="0" smtClean="0">
                <a:solidFill>
                  <a:srgbClr val="FFC000"/>
                </a:solidFill>
              </a:rPr>
              <a:t>Expand the Screening Program</a:t>
            </a:r>
            <a:endParaRPr lang="en-US" sz="4000" b="1" dirty="0">
              <a:solidFill>
                <a:srgbClr val="FFC000"/>
              </a:solidFill>
            </a:endParaRPr>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149" y="2901781"/>
            <a:ext cx="5646204" cy="317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643218" y="2614240"/>
            <a:ext cx="3308349" cy="2208501"/>
          </a:xfrm>
          <a:prstGeom prst="ellipse">
            <a:avLst/>
          </a:prstGeom>
          <a:gradFill>
            <a:gsLst>
              <a:gs pos="0">
                <a:schemeClr val="accent1">
                  <a:tint val="100000"/>
                  <a:shade val="100000"/>
                  <a:satMod val="130000"/>
                  <a:alpha val="31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10713"/>
                </a:solidFill>
              </a:rPr>
              <a:t>People  who access the health system</a:t>
            </a:r>
            <a:endParaRPr lang="en-US" sz="1200" dirty="0">
              <a:solidFill>
                <a:srgbClr val="010713"/>
              </a:solidFill>
            </a:endParaRPr>
          </a:p>
        </p:txBody>
      </p:sp>
      <p:sp>
        <p:nvSpPr>
          <p:cNvPr id="6" name="Oval 5"/>
          <p:cNvSpPr/>
          <p:nvPr/>
        </p:nvSpPr>
        <p:spPr>
          <a:xfrm>
            <a:off x="3034773" y="4876802"/>
            <a:ext cx="1428749" cy="895351"/>
          </a:xfrm>
          <a:prstGeom prst="ellipse">
            <a:avLst/>
          </a:prstGeom>
          <a:solidFill>
            <a:srgbClr val="92D05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10713"/>
                </a:solidFill>
              </a:rPr>
              <a:t>NSEP</a:t>
            </a:r>
            <a:endParaRPr lang="en-US" sz="1400" b="1" dirty="0">
              <a:solidFill>
                <a:srgbClr val="010713"/>
              </a:solidFill>
            </a:endParaRPr>
          </a:p>
        </p:txBody>
      </p:sp>
      <p:cxnSp>
        <p:nvCxnSpPr>
          <p:cNvPr id="7" name="Straight Arrow Connector 6"/>
          <p:cNvCxnSpPr/>
          <p:nvPr/>
        </p:nvCxnSpPr>
        <p:spPr>
          <a:xfrm flipV="1">
            <a:off x="7620000" y="3245981"/>
            <a:ext cx="1775352" cy="945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9" idx="2"/>
          </p:cNvCxnSpPr>
          <p:nvPr/>
        </p:nvCxnSpPr>
        <p:spPr>
          <a:xfrm flipV="1">
            <a:off x="3394232" y="3231753"/>
            <a:ext cx="6149324" cy="15056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954995" y="2831643"/>
            <a:ext cx="5177121" cy="400110"/>
          </a:xfrm>
          <a:prstGeom prst="rect">
            <a:avLst/>
          </a:prstGeom>
          <a:noFill/>
        </p:spPr>
        <p:txBody>
          <a:bodyPr wrap="square" rtlCol="0">
            <a:spAutoFit/>
          </a:bodyPr>
          <a:lstStyle/>
          <a:p>
            <a:r>
              <a:rPr lang="en-US" sz="2000" b="1" dirty="0" smtClean="0">
                <a:solidFill>
                  <a:srgbClr val="FF0000"/>
                </a:solidFill>
              </a:rPr>
              <a:t>Not Available in the Cherokee Nation</a:t>
            </a:r>
            <a:endParaRPr lang="en-US" sz="2000" b="1" dirty="0">
              <a:solidFill>
                <a:srgbClr val="FF0000"/>
              </a:solidFill>
            </a:endParaRPr>
          </a:p>
        </p:txBody>
      </p:sp>
      <p:sp>
        <p:nvSpPr>
          <p:cNvPr id="10" name="TextBox 9"/>
          <p:cNvSpPr txBox="1"/>
          <p:nvPr/>
        </p:nvSpPr>
        <p:spPr>
          <a:xfrm>
            <a:off x="304800" y="6465506"/>
            <a:ext cx="7194552" cy="246221"/>
          </a:xfrm>
          <a:prstGeom prst="rect">
            <a:avLst/>
          </a:prstGeom>
          <a:noFill/>
        </p:spPr>
        <p:txBody>
          <a:bodyPr wrap="square" rtlCol="0">
            <a:spAutoFit/>
          </a:bodyPr>
          <a:lstStyle/>
          <a:p>
            <a:r>
              <a:rPr lang="en-US" sz="1000" dirty="0" smtClean="0"/>
              <a:t>ED: Emergency Department, UC: Urgent Care</a:t>
            </a:r>
            <a:endParaRPr lang="en-US" sz="1000" dirty="0"/>
          </a:p>
        </p:txBody>
      </p:sp>
      <p:sp>
        <p:nvSpPr>
          <p:cNvPr id="11" name="TextBox 10"/>
          <p:cNvSpPr txBox="1"/>
          <p:nvPr/>
        </p:nvSpPr>
        <p:spPr>
          <a:xfrm>
            <a:off x="4154643" y="6454707"/>
            <a:ext cx="8138959" cy="276999"/>
          </a:xfrm>
          <a:prstGeom prst="rect">
            <a:avLst/>
          </a:prstGeom>
          <a:noFill/>
        </p:spPr>
        <p:txBody>
          <a:bodyPr wrap="square" rtlCol="0">
            <a:spAutoFit/>
          </a:bodyPr>
          <a:lstStyle/>
          <a:p>
            <a:r>
              <a:rPr lang="en-US" sz="1200" dirty="0" smtClean="0">
                <a:solidFill>
                  <a:srgbClr val="FFC000"/>
                </a:solidFill>
              </a:rPr>
              <a:t>Adapted from </a:t>
            </a:r>
            <a:r>
              <a:rPr lang="en-US" sz="1200" dirty="0" err="1" smtClean="0">
                <a:solidFill>
                  <a:srgbClr val="FFC000"/>
                </a:solidFill>
              </a:rPr>
              <a:t>Hajarizadeh</a:t>
            </a:r>
            <a:r>
              <a:rPr lang="en-US" sz="1200" dirty="0" smtClean="0">
                <a:solidFill>
                  <a:srgbClr val="FFC000"/>
                </a:solidFill>
              </a:rPr>
              <a:t> B et al. The Lancet </a:t>
            </a:r>
            <a:r>
              <a:rPr lang="en-US" sz="1200" dirty="0" err="1" smtClean="0">
                <a:solidFill>
                  <a:srgbClr val="FFC000"/>
                </a:solidFill>
              </a:rPr>
              <a:t>Gastroenterol</a:t>
            </a:r>
            <a:r>
              <a:rPr lang="en-US" sz="1200" dirty="0" smtClean="0">
                <a:solidFill>
                  <a:srgbClr val="FFC000"/>
                </a:solidFill>
              </a:rPr>
              <a:t> </a:t>
            </a:r>
            <a:r>
              <a:rPr lang="en-US" sz="1200" dirty="0" err="1" smtClean="0">
                <a:solidFill>
                  <a:srgbClr val="FFC000"/>
                </a:solidFill>
              </a:rPr>
              <a:t>Hepatol</a:t>
            </a:r>
            <a:r>
              <a:rPr lang="en-US" sz="1200" dirty="0" smtClean="0">
                <a:solidFill>
                  <a:srgbClr val="FFC000"/>
                </a:solidFill>
              </a:rPr>
              <a:t> 2016;1:317-27</a:t>
            </a:r>
            <a:endParaRPr lang="en-US" sz="1200" dirty="0">
              <a:solidFill>
                <a:srgbClr val="FFC000"/>
              </a:solidFill>
            </a:endParaRPr>
          </a:p>
        </p:txBody>
      </p:sp>
      <p:cxnSp>
        <p:nvCxnSpPr>
          <p:cNvPr id="12" name="Straight Arrow Connector 11"/>
          <p:cNvCxnSpPr/>
          <p:nvPr/>
        </p:nvCxnSpPr>
        <p:spPr>
          <a:xfrm flipV="1">
            <a:off x="6197600" y="3245980"/>
            <a:ext cx="3251200" cy="23166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8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12436" y="310091"/>
            <a:ext cx="11785600" cy="1143000"/>
          </a:xfrm>
        </p:spPr>
        <p:txBody>
          <a:bodyPr>
            <a:normAutofit/>
          </a:bodyPr>
          <a:lstStyle/>
          <a:p>
            <a:r>
              <a:rPr lang="en-US" sz="3600" b="1" dirty="0" smtClean="0">
                <a:solidFill>
                  <a:srgbClr val="FFC000"/>
                </a:solidFill>
                <a:latin typeface="Oswald" charset="0"/>
              </a:rPr>
              <a:t>Goal #2:  Expanding the Screening Program</a:t>
            </a:r>
          </a:p>
        </p:txBody>
      </p:sp>
      <p:sp>
        <p:nvSpPr>
          <p:cNvPr id="29699" name="Content Placeholder 2"/>
          <p:cNvSpPr>
            <a:spLocks noGrp="1"/>
          </p:cNvSpPr>
          <p:nvPr>
            <p:ph idx="1"/>
          </p:nvPr>
        </p:nvSpPr>
        <p:spPr/>
        <p:txBody>
          <a:bodyPr/>
          <a:lstStyle/>
          <a:p>
            <a:pPr>
              <a:spcBef>
                <a:spcPct val="0"/>
              </a:spcBef>
            </a:pPr>
            <a:endParaRPr lang="en-US" dirty="0" smtClean="0">
              <a:latin typeface="Open Sans" charset="0"/>
            </a:endParaRPr>
          </a:p>
        </p:txBody>
      </p:sp>
      <p:sp>
        <p:nvSpPr>
          <p:cNvPr id="4" name="Date Placeholder 3"/>
          <p:cNvSpPr>
            <a:spLocks noGrp="1"/>
          </p:cNvSpPr>
          <p:nvPr>
            <p:ph type="dt"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297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0515FA1-3CB6-403E-BBD2-D55D7A6C5ADA}" type="slidenum">
              <a:rPr lang="en-US" altLang="en-US" smtClean="0">
                <a:solidFill>
                  <a:srgbClr val="262626"/>
                </a:solidFill>
                <a:latin typeface="Open Sans" charset="0"/>
              </a:rPr>
              <a:pPr eaLnBrk="1" hangingPunct="1"/>
              <a:t>14</a:t>
            </a:fld>
            <a:endParaRPr lang="en-US" altLang="en-US" smtClean="0">
              <a:solidFill>
                <a:srgbClr val="262626"/>
              </a:solidFill>
              <a:latin typeface="Open Sans" charset="0"/>
            </a:endParaRPr>
          </a:p>
        </p:txBody>
      </p:sp>
      <p:sp>
        <p:nvSpPr>
          <p:cNvPr id="13" name="Oval 12"/>
          <p:cNvSpPr/>
          <p:nvPr/>
        </p:nvSpPr>
        <p:spPr>
          <a:xfrm>
            <a:off x="1524001" y="1066801"/>
            <a:ext cx="7097188" cy="512021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2568010" y="1193802"/>
            <a:ext cx="6169591" cy="4468284"/>
          </a:xfrm>
          <a:prstGeom prst="ellipse">
            <a:avLst/>
          </a:prstGeom>
          <a:solidFill>
            <a:schemeClr val="accent2">
              <a:alpha val="3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Oval 14"/>
          <p:cNvSpPr/>
          <p:nvPr/>
        </p:nvSpPr>
        <p:spPr>
          <a:xfrm>
            <a:off x="4775201" y="1902886"/>
            <a:ext cx="4014033" cy="3278715"/>
          </a:xfrm>
          <a:prstGeom prst="ellipse">
            <a:avLst/>
          </a:prstGeom>
          <a:solidFill>
            <a:srgbClr val="7030A0">
              <a:alpha val="14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p>
        </p:txBody>
      </p:sp>
      <p:sp>
        <p:nvSpPr>
          <p:cNvPr id="16" name="Oval 15"/>
          <p:cNvSpPr/>
          <p:nvPr/>
        </p:nvSpPr>
        <p:spPr>
          <a:xfrm>
            <a:off x="6197600" y="3371853"/>
            <a:ext cx="2315633" cy="1638299"/>
          </a:xfrm>
          <a:prstGeom prst="ellipse">
            <a:avLst/>
          </a:prstGeom>
          <a:gradFill>
            <a:gsLst>
              <a:gs pos="0">
                <a:schemeClr val="accent1">
                  <a:tint val="100000"/>
                  <a:shade val="100000"/>
                  <a:satMod val="130000"/>
                  <a:alpha val="4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2"/>
                </a:solidFill>
              </a:rPr>
              <a:t>HCV (+) PWID</a:t>
            </a:r>
            <a:endParaRPr lang="en-US" sz="1200" b="1" i="1" dirty="0">
              <a:solidFill>
                <a:schemeClr val="tx2"/>
              </a:solidFill>
            </a:endParaRPr>
          </a:p>
          <a:p>
            <a:pPr algn="ctr">
              <a:defRPr/>
            </a:pPr>
            <a:r>
              <a:rPr lang="en-US" sz="1200" b="1" i="1" dirty="0">
                <a:solidFill>
                  <a:schemeClr val="tx2"/>
                </a:solidFill>
              </a:rPr>
              <a:t>Transmitting the Infection</a:t>
            </a:r>
            <a:r>
              <a:rPr lang="en-US" sz="1600" b="1" dirty="0">
                <a:solidFill>
                  <a:schemeClr val="tx2"/>
                </a:solidFill>
              </a:rPr>
              <a:t> </a:t>
            </a:r>
          </a:p>
        </p:txBody>
      </p:sp>
      <p:sp>
        <p:nvSpPr>
          <p:cNvPr id="17" name="Rounded Rectangle 16"/>
          <p:cNvSpPr/>
          <p:nvPr/>
        </p:nvSpPr>
        <p:spPr>
          <a:xfrm>
            <a:off x="9548289" y="1327153"/>
            <a:ext cx="1960033" cy="57573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chemeClr val="tx2"/>
                </a:solidFill>
              </a:rPr>
              <a:t>Medical Assisted Therapy</a:t>
            </a:r>
          </a:p>
        </p:txBody>
      </p:sp>
      <p:sp>
        <p:nvSpPr>
          <p:cNvPr id="18" name="Rounded Rectangle 17"/>
          <p:cNvSpPr/>
          <p:nvPr/>
        </p:nvSpPr>
        <p:spPr>
          <a:xfrm>
            <a:off x="9548289" y="2262718"/>
            <a:ext cx="2247900" cy="55668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Prison</a:t>
            </a:r>
          </a:p>
        </p:txBody>
      </p:sp>
      <p:sp>
        <p:nvSpPr>
          <p:cNvPr id="19" name="Rounded Rectangle 18"/>
          <p:cNvSpPr/>
          <p:nvPr/>
        </p:nvSpPr>
        <p:spPr>
          <a:xfrm>
            <a:off x="9548289" y="3062820"/>
            <a:ext cx="2247900" cy="76623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2"/>
                </a:solidFill>
              </a:rPr>
              <a:t>Needle and Syringe Services</a:t>
            </a:r>
          </a:p>
        </p:txBody>
      </p:sp>
      <p:sp>
        <p:nvSpPr>
          <p:cNvPr id="20" name="TextBox 19"/>
          <p:cNvSpPr txBox="1">
            <a:spLocks noChangeArrowheads="1"/>
          </p:cNvSpPr>
          <p:nvPr/>
        </p:nvSpPr>
        <p:spPr bwMode="auto">
          <a:xfrm>
            <a:off x="5384800" y="2605619"/>
            <a:ext cx="3649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sz="1400" b="1">
                <a:solidFill>
                  <a:srgbClr val="FFFF00"/>
                </a:solidFill>
              </a:rPr>
              <a:t>HCV + with history of IDU</a:t>
            </a:r>
          </a:p>
          <a:p>
            <a:pPr eaLnBrk="1" hangingPunct="1"/>
            <a:r>
              <a:rPr lang="en-US" sz="1400" b="1">
                <a:solidFill>
                  <a:srgbClr val="FFFF00"/>
                </a:solidFill>
              </a:rPr>
              <a:t> or other risk factors</a:t>
            </a:r>
          </a:p>
        </p:txBody>
      </p:sp>
      <p:sp>
        <p:nvSpPr>
          <p:cNvPr id="21" name="TextBox 20"/>
          <p:cNvSpPr txBox="1">
            <a:spLocks noChangeArrowheads="1"/>
          </p:cNvSpPr>
          <p:nvPr/>
        </p:nvSpPr>
        <p:spPr bwMode="auto">
          <a:xfrm rot="-2377773">
            <a:off x="2802471" y="2129081"/>
            <a:ext cx="3782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600" b="1" dirty="0">
                <a:solidFill>
                  <a:schemeClr val="tx2"/>
                </a:solidFill>
              </a:rPr>
              <a:t>80,928 AI/AN Ages 20-69</a:t>
            </a:r>
          </a:p>
          <a:p>
            <a:pPr algn="ctr" eaLnBrk="1" hangingPunct="1"/>
            <a:r>
              <a:rPr lang="en-US" sz="1600" b="1" dirty="0">
                <a:solidFill>
                  <a:schemeClr val="tx2"/>
                </a:solidFill>
              </a:rPr>
              <a:t>that access the CNHS</a:t>
            </a:r>
          </a:p>
        </p:txBody>
      </p:sp>
      <p:sp>
        <p:nvSpPr>
          <p:cNvPr id="22" name="TextBox 21"/>
          <p:cNvSpPr txBox="1">
            <a:spLocks noChangeArrowheads="1"/>
          </p:cNvSpPr>
          <p:nvPr/>
        </p:nvSpPr>
        <p:spPr bwMode="auto">
          <a:xfrm>
            <a:off x="2081743" y="5638801"/>
            <a:ext cx="5981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000" b="1" dirty="0">
                <a:solidFill>
                  <a:schemeClr val="tx2"/>
                </a:solidFill>
              </a:rPr>
              <a:t>130,000nAI/AN Population that CNHS Serves</a:t>
            </a:r>
          </a:p>
        </p:txBody>
      </p:sp>
      <p:sp>
        <p:nvSpPr>
          <p:cNvPr id="23" name="Rounded Rectangle 22"/>
          <p:cNvSpPr/>
          <p:nvPr/>
        </p:nvSpPr>
        <p:spPr>
          <a:xfrm>
            <a:off x="3295126" y="6324600"/>
            <a:ext cx="4796367" cy="508000"/>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Universal Screening</a:t>
            </a:r>
          </a:p>
        </p:txBody>
      </p:sp>
      <p:cxnSp>
        <p:nvCxnSpPr>
          <p:cNvPr id="24" name="Straight Connector 23"/>
          <p:cNvCxnSpPr/>
          <p:nvPr/>
        </p:nvCxnSpPr>
        <p:spPr>
          <a:xfrm flipV="1">
            <a:off x="9548289" y="1327151"/>
            <a:ext cx="1960033" cy="25019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524001" y="1111251"/>
            <a:ext cx="7128937" cy="5075766"/>
          </a:xfrm>
          <a:prstGeom prst="ellipse">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2619376" y="1210735"/>
            <a:ext cx="5925613" cy="445135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 name="Straight Connector 26"/>
          <p:cNvCxnSpPr/>
          <p:nvPr/>
        </p:nvCxnSpPr>
        <p:spPr>
          <a:xfrm flipH="1" flipV="1">
            <a:off x="9624489" y="1327153"/>
            <a:ext cx="2171700" cy="254846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a:stCxn id="16" idx="7"/>
          </p:cNvCxnSpPr>
          <p:nvPr/>
        </p:nvCxnSpPr>
        <p:spPr>
          <a:xfrm flipV="1">
            <a:off x="8174116" y="1947333"/>
            <a:ext cx="1374168" cy="16644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16" idx="7"/>
          </p:cNvCxnSpPr>
          <p:nvPr/>
        </p:nvCxnSpPr>
        <p:spPr>
          <a:xfrm flipV="1">
            <a:off x="8174116" y="2766487"/>
            <a:ext cx="1319139" cy="845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6" idx="7"/>
          </p:cNvCxnSpPr>
          <p:nvPr/>
        </p:nvCxnSpPr>
        <p:spPr>
          <a:xfrm flipV="1">
            <a:off x="8174116" y="3488267"/>
            <a:ext cx="1230235" cy="123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Left Brace 9"/>
          <p:cNvSpPr/>
          <p:nvPr/>
        </p:nvSpPr>
        <p:spPr>
          <a:xfrm rot="5400000" flipH="1">
            <a:off x="4119565" y="1780645"/>
            <a:ext cx="2925233" cy="5925612"/>
          </a:xfrm>
          <a:prstGeom prst="leftBrace">
            <a:avLst/>
          </a:pr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8" name="Straight Arrow Connector 27"/>
          <p:cNvCxnSpPr/>
          <p:nvPr/>
        </p:nvCxnSpPr>
        <p:spPr>
          <a:xfrm flipV="1">
            <a:off x="1828801" y="4191002"/>
            <a:ext cx="971551" cy="383115"/>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625600" y="3128839"/>
            <a:ext cx="993775" cy="151996"/>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5" idx="3"/>
            <a:endCxn id="26" idx="3"/>
          </p:cNvCxnSpPr>
          <p:nvPr/>
        </p:nvCxnSpPr>
        <p:spPr>
          <a:xfrm flipV="1">
            <a:off x="2568009" y="5010202"/>
            <a:ext cx="919152" cy="433487"/>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393489" y="5208062"/>
            <a:ext cx="287867" cy="264583"/>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90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p:bldP spid="21" grpId="0"/>
      <p:bldP spid="22" grpId="0"/>
      <p:bldP spid="23" grpId="0" animBg="1"/>
      <p:bldP spid="25" grpId="0" animBg="1"/>
      <p:bldP spid="2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61" y="477837"/>
            <a:ext cx="10972800" cy="1143000"/>
          </a:xfrm>
        </p:spPr>
        <p:txBody>
          <a:bodyPr>
            <a:normAutofit/>
          </a:bodyPr>
          <a:lstStyle/>
          <a:p>
            <a:r>
              <a:rPr lang="en-US" sz="4000" b="1" dirty="0">
                <a:solidFill>
                  <a:srgbClr val="FFC000"/>
                </a:solidFill>
                <a:latin typeface="Century Gothic" charset="0"/>
              </a:rPr>
              <a:t>Goal #2:  Expand Screening Program</a:t>
            </a:r>
            <a:endParaRPr lang="en-US" sz="4000" dirty="0">
              <a:solidFill>
                <a:srgbClr val="FFC000"/>
              </a:solidFill>
            </a:endParaRPr>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706256" y="2830114"/>
            <a:ext cx="3489483" cy="2498031"/>
            <a:chOff x="894802" y="702422"/>
            <a:chExt cx="2617112" cy="2498031"/>
          </a:xfrm>
          <a:solidFill>
            <a:srgbClr val="4BC0B1"/>
          </a:solidFill>
        </p:grpSpPr>
        <p:sp>
          <p:nvSpPr>
            <p:cNvPr id="5" name="Oval 4"/>
            <p:cNvSpPr/>
            <p:nvPr/>
          </p:nvSpPr>
          <p:spPr>
            <a:xfrm>
              <a:off x="894802" y="702422"/>
              <a:ext cx="2617112" cy="2498031"/>
            </a:xfrm>
            <a:prstGeom prst="ellipse">
              <a:avLst/>
            </a:prstGeom>
            <a:grpFill/>
            <a:ln w="25400" cap="flat" cmpd="sng" algn="ctr">
              <a:solidFill>
                <a:sysClr val="window" lastClr="FFFFFF">
                  <a:hueOff val="0"/>
                  <a:satOff val="0"/>
                  <a:lumOff val="0"/>
                  <a:alphaOff val="0"/>
                </a:sysClr>
              </a:solidFill>
              <a:prstDash val="solid"/>
            </a:ln>
            <a:effectLst/>
          </p:spPr>
        </p:sp>
        <p:sp>
          <p:nvSpPr>
            <p:cNvPr id="6" name="Oval 4"/>
            <p:cNvSpPr/>
            <p:nvPr/>
          </p:nvSpPr>
          <p:spPr>
            <a:xfrm>
              <a:off x="1278069" y="1068250"/>
              <a:ext cx="1850578" cy="1766375"/>
            </a:xfrm>
            <a:prstGeom prst="rect">
              <a:avLst/>
            </a:prstGeom>
            <a:grpFill/>
            <a:ln>
              <a:noFill/>
            </a:ln>
            <a:effectLst/>
          </p:spPr>
          <p:txBody>
            <a:bodyPr spcFirstLastPara="0" vert="horz" wrap="square" lIns="30480" tIns="30480" rIns="30480" bIns="30480" numCol="1" spcCol="1270" anchor="ctr" anchorCtr="0">
              <a:noAutofit/>
            </a:bodyPr>
            <a:lstStyle/>
            <a:p>
              <a:pPr marL="0" marR="0" lvl="0" indent="0" algn="ctr" defTabSz="1066278"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ysClr val="window" lastClr="FFFFFF"/>
                  </a:solidFill>
                  <a:effectLst/>
                  <a:uLnTx/>
                  <a:uFillTx/>
                  <a:latin typeface="Calibri"/>
                  <a:ea typeface="+mn-ea"/>
                  <a:cs typeface="+mn-cs"/>
                </a:rPr>
                <a:t>Screen 85%</a:t>
              </a:r>
            </a:p>
            <a:p>
              <a:pPr marL="0" marR="0" lvl="0" indent="0" algn="ctr" defTabSz="1066278"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ysClr val="window" lastClr="FFFFFF"/>
                  </a:solidFill>
                  <a:effectLst/>
                  <a:uLnTx/>
                  <a:uFillTx/>
                  <a:latin typeface="Calibri"/>
                  <a:ea typeface="+mn-ea"/>
                  <a:cs typeface="+mn-cs"/>
                </a:rPr>
                <a:t> of Target Population</a:t>
              </a:r>
            </a:p>
            <a:p>
              <a:pPr marL="0" marR="0" lvl="0" indent="0" algn="ctr" defTabSz="1066278"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sysClr val="window" lastClr="FFFFFF"/>
                  </a:solidFill>
                  <a:effectLst/>
                  <a:uLnTx/>
                  <a:uFillTx/>
                  <a:latin typeface="Calibri"/>
                  <a:ea typeface="+mn-ea"/>
                  <a:cs typeface="+mn-cs"/>
                </a:rPr>
                <a:t>(80,928 AI/AN)</a:t>
              </a:r>
            </a:p>
          </p:txBody>
        </p:sp>
      </p:grpSp>
      <p:sp>
        <p:nvSpPr>
          <p:cNvPr id="7" name="Block Arc 6"/>
          <p:cNvSpPr/>
          <p:nvPr/>
        </p:nvSpPr>
        <p:spPr>
          <a:xfrm>
            <a:off x="1016000" y="2163034"/>
            <a:ext cx="4792031" cy="3746551"/>
          </a:xfrm>
          <a:prstGeom prst="blockArc">
            <a:avLst>
              <a:gd name="adj1" fmla="val 17527788"/>
              <a:gd name="adj2" fmla="val 4119114"/>
              <a:gd name="adj3" fmla="val 5750"/>
            </a:avLst>
          </a:prstGeom>
          <a:solidFill>
            <a:srgbClr val="427E6D">
              <a:alpha val="50000"/>
            </a:srgbClr>
          </a:solidFill>
          <a:ln w="25400" cap="flat" cmpd="sng" algn="ctr">
            <a:solidFill>
              <a:sysClr val="window" lastClr="FFFFFF">
                <a:hueOff val="0"/>
                <a:satOff val="0"/>
                <a:lumOff val="0"/>
                <a:alphaOff val="0"/>
              </a:sysClr>
            </a:solidFill>
            <a:prstDash val="solid"/>
          </a:ln>
          <a:effectLst/>
        </p:spPr>
      </p:sp>
      <p:sp>
        <p:nvSpPr>
          <p:cNvPr id="8" name="Oval 7"/>
          <p:cNvSpPr/>
          <p:nvPr/>
        </p:nvSpPr>
        <p:spPr>
          <a:xfrm>
            <a:off x="4195759" y="2352808"/>
            <a:ext cx="1273471" cy="955371"/>
          </a:xfrm>
          <a:prstGeom prst="ellipse">
            <a:avLst/>
          </a:prstGeom>
          <a:solidFill>
            <a:srgbClr val="4BC0B1">
              <a:alpha val="90000"/>
            </a:srgbClr>
          </a:solidFill>
          <a:ln w="25400" cap="flat" cmpd="sng" algn="ctr">
            <a:solidFill>
              <a:sysClr val="window" lastClr="FFFFFF">
                <a:hueOff val="0"/>
                <a:satOff val="0"/>
                <a:lumOff val="0"/>
                <a:alphaOff val="0"/>
              </a:sysClr>
            </a:solidFill>
            <a:prstDash val="solid"/>
          </a:ln>
          <a:effectLst/>
        </p:spPr>
      </p:sp>
      <p:sp>
        <p:nvSpPr>
          <p:cNvPr id="9" name="Oval 8"/>
          <p:cNvSpPr/>
          <p:nvPr/>
        </p:nvSpPr>
        <p:spPr>
          <a:xfrm>
            <a:off x="5008597" y="3424529"/>
            <a:ext cx="1273471" cy="955371"/>
          </a:xfrm>
          <a:prstGeom prst="ellipse">
            <a:avLst/>
          </a:prstGeom>
          <a:solidFill>
            <a:srgbClr val="4BC0B1">
              <a:alpha val="90000"/>
            </a:srgbClr>
          </a:solidFill>
          <a:ln w="25400" cap="flat" cmpd="sng" algn="ctr">
            <a:solidFill>
              <a:sysClr val="window" lastClr="FFFFFF">
                <a:hueOff val="0"/>
                <a:satOff val="0"/>
                <a:lumOff val="0"/>
                <a:alphaOff val="0"/>
              </a:sysClr>
            </a:solidFill>
            <a:prstDash val="solid"/>
          </a:ln>
          <a:effectLst/>
        </p:spPr>
      </p:sp>
      <p:pic>
        <p:nvPicPr>
          <p:cNvPr id="10" name="Picture 2" descr="C:\Users\Chris\AppData\Local\Microsoft\Windows\INetCache\IE\UYQASU8O\1081px-Check_mark_23x20_02.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6476" y="2627350"/>
            <a:ext cx="762496" cy="4062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Chris\AppData\Local\Microsoft\Windows\INetCache\IE\UYQASU8O\1081px-Check_mark_23x20_02.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3465" y="3706586"/>
            <a:ext cx="762496" cy="4062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Chris\AppData\Local\Microsoft\Windows\INetCache\IE\UYQASU8O\1081px-Check_mark_23x20_02.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696" y="5124999"/>
            <a:ext cx="762496" cy="40628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201706" y="2152891"/>
            <a:ext cx="5017401" cy="576965"/>
            <a:chOff x="2876193" y="270595"/>
            <a:chExt cx="3763051" cy="576965"/>
          </a:xfrm>
        </p:grpSpPr>
        <p:sp>
          <p:nvSpPr>
            <p:cNvPr id="14" name="Rectangle 13"/>
            <p:cNvSpPr/>
            <p:nvPr/>
          </p:nvSpPr>
          <p:spPr>
            <a:xfrm>
              <a:off x="4454232" y="290894"/>
              <a:ext cx="2185012" cy="556666"/>
            </a:xfrm>
            <a:prstGeom prst="rect">
              <a:avLst/>
            </a:prstGeom>
            <a:noFill/>
            <a:ln>
              <a:noFill/>
            </a:ln>
            <a:effectLst/>
          </p:spPr>
        </p:sp>
        <p:sp>
          <p:nvSpPr>
            <p:cNvPr id="15" name="Rectangle 14"/>
            <p:cNvSpPr/>
            <p:nvPr/>
          </p:nvSpPr>
          <p:spPr>
            <a:xfrm>
              <a:off x="2876193" y="270595"/>
              <a:ext cx="2185012" cy="556666"/>
            </a:xfrm>
            <a:prstGeom prst="rect">
              <a:avLst/>
            </a:prstGeom>
            <a:noFill/>
            <a:ln>
              <a:noFill/>
            </a:ln>
            <a:effectLst/>
          </p:spPr>
          <p:txBody>
            <a:bodyPr spcFirstLastPara="0" vert="horz" wrap="square" lIns="22860" tIns="22860" rIns="22860" bIns="22860" numCol="1" spcCol="1270" anchor="t" anchorCtr="0">
              <a:noAutofit/>
            </a:bodyPr>
            <a:lstStyle/>
            <a:p>
              <a:pPr marL="0" marR="0" lvl="0" indent="0" defTabSz="799715" eaLnBrk="1" fontAlgn="auto" latinLnBrk="0" hangingPunct="1">
                <a:lnSpc>
                  <a:spcPct val="90000"/>
                </a:lnSpc>
                <a:spcBef>
                  <a:spcPct val="0"/>
                </a:spcBef>
                <a:spcAft>
                  <a:spcPct val="1000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ea typeface="+mn-ea"/>
                  <a:cs typeface="+mn-cs"/>
                </a:rPr>
                <a:t>Universal Screening</a:t>
              </a:r>
              <a:endParaRPr kumimoji="0" lang="en-US" sz="1600" b="0" i="0" u="none" strike="noStrike" kern="0" cap="none" spc="0" normalizeH="0" baseline="0" noProof="0" dirty="0">
                <a:ln>
                  <a:noFill/>
                </a:ln>
                <a:solidFill>
                  <a:srgbClr val="FFC000"/>
                </a:solidFill>
                <a:effectLst/>
                <a:uLnTx/>
                <a:uFillTx/>
                <a:latin typeface="Calibri"/>
                <a:ea typeface="+mn-ea"/>
                <a:cs typeface="+mn-cs"/>
              </a:endParaRP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chemeClr val="tx2"/>
                  </a:solidFill>
                  <a:effectLst/>
                  <a:uLnTx/>
                  <a:uFillTx/>
                  <a:latin typeface="Calibri"/>
                  <a:ea typeface="+mn-ea"/>
                  <a:cs typeface="+mn-cs"/>
                </a:rPr>
                <a:t>Ages 20-69</a:t>
              </a:r>
            </a:p>
          </p:txBody>
        </p:sp>
      </p:grpSp>
      <p:grpSp>
        <p:nvGrpSpPr>
          <p:cNvPr id="16" name="Group 15"/>
          <p:cNvGrpSpPr/>
          <p:nvPr/>
        </p:nvGrpSpPr>
        <p:grpSpPr>
          <a:xfrm>
            <a:off x="3412000" y="2977566"/>
            <a:ext cx="7132315" cy="1119827"/>
            <a:chOff x="4737275" y="891075"/>
            <a:chExt cx="5349236" cy="1119826"/>
          </a:xfrm>
        </p:grpSpPr>
        <p:sp>
          <p:nvSpPr>
            <p:cNvPr id="17" name="Rectangle 16"/>
            <p:cNvSpPr/>
            <p:nvPr/>
          </p:nvSpPr>
          <p:spPr>
            <a:xfrm>
              <a:off x="4737275" y="1086253"/>
              <a:ext cx="2681917" cy="924648"/>
            </a:xfrm>
            <a:prstGeom prst="rect">
              <a:avLst/>
            </a:prstGeom>
            <a:noFill/>
            <a:ln>
              <a:noFill/>
            </a:ln>
            <a:effectLst/>
          </p:spPr>
        </p:sp>
        <p:sp>
          <p:nvSpPr>
            <p:cNvPr id="18" name="Rectangle 17"/>
            <p:cNvSpPr/>
            <p:nvPr/>
          </p:nvSpPr>
          <p:spPr>
            <a:xfrm>
              <a:off x="7404594" y="891075"/>
              <a:ext cx="2681917" cy="924648"/>
            </a:xfrm>
            <a:prstGeom prst="rect">
              <a:avLst/>
            </a:prstGeom>
            <a:noFill/>
            <a:ln>
              <a:noFill/>
            </a:ln>
            <a:effectLst/>
          </p:spPr>
          <p:txBody>
            <a:bodyPr spcFirstLastPara="0" vert="horz" wrap="square" lIns="22860" tIns="22860" rIns="22860" bIns="22860" numCol="1" spcCol="1270" anchor="t" anchorCtr="0">
              <a:noAutofit/>
            </a:bodyPr>
            <a:lstStyle/>
            <a:p>
              <a:pPr marL="0" marR="0" lvl="0" indent="0" defTabSz="799715" eaLnBrk="1" fontAlgn="auto" latinLnBrk="0" hangingPunct="1">
                <a:lnSpc>
                  <a:spcPct val="90000"/>
                </a:lnSpc>
                <a:spcBef>
                  <a:spcPct val="0"/>
                </a:spcBef>
                <a:spcAft>
                  <a:spcPct val="10000"/>
                </a:spcAft>
                <a:buClrTx/>
                <a:buSzTx/>
                <a:buFontTx/>
                <a:buNone/>
                <a:tabLst/>
                <a:defRPr/>
              </a:pPr>
              <a:r>
                <a:rPr kumimoji="0" lang="en-US" sz="1600" b="1" i="1" u="none" strike="noStrike" kern="0" cap="none" spc="0" normalizeH="0" baseline="0" noProof="0" dirty="0">
                  <a:ln>
                    <a:noFill/>
                  </a:ln>
                  <a:solidFill>
                    <a:srgbClr val="FFC000"/>
                  </a:solidFill>
                  <a:effectLst/>
                  <a:uLnTx/>
                  <a:uFillTx/>
                  <a:latin typeface="Calibri"/>
                  <a:ea typeface="+mn-ea"/>
                  <a:cs typeface="+mn-cs"/>
                </a:rPr>
                <a:t>Non-Traditional Screening Sites</a:t>
              </a: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s-AR" sz="1400" b="0" i="0" u="none" strike="noStrike" kern="0" cap="none" spc="0" normalizeH="0" baseline="0" noProof="0" dirty="0" err="1">
                  <a:ln>
                    <a:noFill/>
                  </a:ln>
                  <a:solidFill>
                    <a:schemeClr val="tx2"/>
                  </a:solidFill>
                  <a:effectLst/>
                  <a:uLnTx/>
                  <a:uFillTx/>
                  <a:latin typeface="Calibri"/>
                  <a:ea typeface="+mn-ea"/>
                  <a:cs typeface="+mn-cs"/>
                </a:rPr>
                <a:t>Emergency</a:t>
              </a:r>
              <a:r>
                <a:rPr kumimoji="0" lang="es-AR" sz="1400" b="0" i="0" u="none" strike="noStrike" kern="0" cap="none" spc="0" normalizeH="0" baseline="0" noProof="0" dirty="0">
                  <a:ln>
                    <a:noFill/>
                  </a:ln>
                  <a:solidFill>
                    <a:schemeClr val="tx2"/>
                  </a:solidFill>
                  <a:effectLst/>
                  <a:uLnTx/>
                  <a:uFillTx/>
                  <a:latin typeface="Calibri"/>
                  <a:ea typeface="+mn-ea"/>
                  <a:cs typeface="+mn-cs"/>
                </a:rPr>
                <a:t> </a:t>
              </a:r>
              <a:r>
                <a:rPr kumimoji="0" lang="es-AR" sz="1400" b="0" i="0" u="none" strike="noStrike" kern="0" cap="none" spc="0" normalizeH="0" baseline="0" noProof="0" dirty="0" err="1">
                  <a:ln>
                    <a:noFill/>
                  </a:ln>
                  <a:solidFill>
                    <a:schemeClr val="tx2"/>
                  </a:solidFill>
                  <a:effectLst/>
                  <a:uLnTx/>
                  <a:uFillTx/>
                  <a:latin typeface="Calibri"/>
                  <a:ea typeface="+mn-ea"/>
                  <a:cs typeface="+mn-cs"/>
                </a:rPr>
                <a:t>Department</a:t>
              </a:r>
              <a:endParaRPr kumimoji="0" lang="en-US" sz="1400" b="0" i="0" u="none" strike="noStrike" kern="0" cap="none" spc="0" normalizeH="0" baseline="0" noProof="0" dirty="0">
                <a:ln>
                  <a:noFill/>
                </a:ln>
                <a:solidFill>
                  <a:schemeClr val="tx2"/>
                </a:solidFill>
                <a:effectLst/>
                <a:uLnTx/>
                <a:uFillTx/>
                <a:latin typeface="Calibri"/>
                <a:ea typeface="+mn-ea"/>
                <a:cs typeface="+mn-cs"/>
              </a:endParaRP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s-AR" sz="1400" b="0" i="0" u="none" strike="noStrike" kern="0" cap="none" spc="0" normalizeH="0" baseline="0" noProof="0" dirty="0" err="1">
                  <a:ln>
                    <a:noFill/>
                  </a:ln>
                  <a:solidFill>
                    <a:schemeClr val="tx2"/>
                  </a:solidFill>
                  <a:effectLst/>
                  <a:uLnTx/>
                  <a:uFillTx/>
                  <a:latin typeface="Calibri"/>
                  <a:ea typeface="+mn-ea"/>
                  <a:cs typeface="+mn-cs"/>
                </a:rPr>
                <a:t>Urgent</a:t>
              </a:r>
              <a:r>
                <a:rPr kumimoji="0" lang="es-AR" sz="1400" b="0" i="0" u="none" strike="noStrike" kern="0" cap="none" spc="0" normalizeH="0" baseline="0" noProof="0" dirty="0">
                  <a:ln>
                    <a:noFill/>
                  </a:ln>
                  <a:solidFill>
                    <a:schemeClr val="tx2"/>
                  </a:solidFill>
                  <a:effectLst/>
                  <a:uLnTx/>
                  <a:uFillTx/>
                  <a:latin typeface="Calibri"/>
                  <a:ea typeface="+mn-ea"/>
                  <a:cs typeface="+mn-cs"/>
                </a:rPr>
                <a:t> </a:t>
              </a:r>
              <a:r>
                <a:rPr kumimoji="0" lang="es-AR" sz="1400" b="0" i="0" u="none" strike="noStrike" kern="0" cap="none" spc="0" normalizeH="0" baseline="0" noProof="0" dirty="0" err="1">
                  <a:ln>
                    <a:noFill/>
                  </a:ln>
                  <a:solidFill>
                    <a:schemeClr val="tx2"/>
                  </a:solidFill>
                  <a:effectLst/>
                  <a:uLnTx/>
                  <a:uFillTx/>
                  <a:latin typeface="Calibri"/>
                  <a:ea typeface="+mn-ea"/>
                  <a:cs typeface="+mn-cs"/>
                </a:rPr>
                <a:t>Care</a:t>
              </a:r>
              <a:endParaRPr kumimoji="0" lang="en-US" sz="1400" b="0" i="0" u="none" strike="noStrike" kern="0" cap="none" spc="0" normalizeH="0" baseline="0" noProof="0" dirty="0">
                <a:ln>
                  <a:noFill/>
                </a:ln>
                <a:solidFill>
                  <a:schemeClr val="tx2"/>
                </a:solidFill>
                <a:effectLst/>
                <a:uLnTx/>
                <a:uFillTx/>
                <a:latin typeface="Calibri"/>
                <a:ea typeface="+mn-ea"/>
                <a:cs typeface="+mn-cs"/>
              </a:endParaRP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s-AR" sz="1400" b="0" i="0" u="none" strike="noStrike" kern="0" cap="none" spc="0" normalizeH="0" baseline="0" noProof="0" dirty="0">
                  <a:ln>
                    <a:noFill/>
                  </a:ln>
                  <a:solidFill>
                    <a:schemeClr val="tx2"/>
                  </a:solidFill>
                  <a:effectLst/>
                  <a:uLnTx/>
                  <a:uFillTx/>
                  <a:latin typeface="Calibri"/>
                  <a:ea typeface="+mn-ea"/>
                  <a:cs typeface="+mn-cs"/>
                </a:rPr>
                <a:t>Dental </a:t>
              </a:r>
              <a:r>
                <a:rPr kumimoji="0" lang="es-AR" sz="1400" b="0" i="0" u="none" strike="noStrike" kern="0" cap="none" spc="0" normalizeH="0" baseline="0" noProof="0" dirty="0" err="1">
                  <a:ln>
                    <a:noFill/>
                  </a:ln>
                  <a:solidFill>
                    <a:schemeClr val="tx2"/>
                  </a:solidFill>
                  <a:effectLst/>
                  <a:uLnTx/>
                  <a:uFillTx/>
                  <a:latin typeface="Calibri"/>
                  <a:ea typeface="+mn-ea"/>
                  <a:cs typeface="+mn-cs"/>
                </a:rPr>
                <a:t>Clinics</a:t>
              </a:r>
              <a:endParaRPr kumimoji="0" lang="en-US" sz="1400" b="0" i="0" u="none" strike="noStrike" kern="0" cap="none" spc="0" normalizeH="0" baseline="0" noProof="0" dirty="0">
                <a:ln>
                  <a:noFill/>
                </a:ln>
                <a:solidFill>
                  <a:schemeClr val="tx2"/>
                </a:solidFill>
                <a:effectLst/>
                <a:uLnTx/>
                <a:uFillTx/>
                <a:latin typeface="Calibri"/>
                <a:ea typeface="+mn-ea"/>
                <a:cs typeface="+mn-cs"/>
              </a:endParaRP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s-AR" sz="1400" b="0" i="0" u="none" strike="noStrike" kern="0" cap="none" spc="0" normalizeH="0" baseline="0" noProof="0" dirty="0" err="1">
                  <a:ln>
                    <a:noFill/>
                  </a:ln>
                  <a:solidFill>
                    <a:schemeClr val="tx2"/>
                  </a:solidFill>
                  <a:effectLst/>
                  <a:uLnTx/>
                  <a:uFillTx/>
                  <a:latin typeface="Calibri"/>
                  <a:ea typeface="+mn-ea"/>
                  <a:cs typeface="+mn-cs"/>
                </a:rPr>
                <a:t>Behavioral</a:t>
              </a:r>
              <a:r>
                <a:rPr kumimoji="0" lang="es-AR" sz="1400" b="0" i="0" u="none" strike="noStrike" kern="0" cap="none" spc="0" normalizeH="0" baseline="0" noProof="0" dirty="0">
                  <a:ln>
                    <a:noFill/>
                  </a:ln>
                  <a:solidFill>
                    <a:schemeClr val="tx2"/>
                  </a:solidFill>
                  <a:effectLst/>
                  <a:uLnTx/>
                  <a:uFillTx/>
                  <a:latin typeface="Calibri"/>
                  <a:ea typeface="+mn-ea"/>
                  <a:cs typeface="+mn-cs"/>
                </a:rPr>
                <a:t> </a:t>
              </a:r>
              <a:r>
                <a:rPr kumimoji="0" lang="es-AR" sz="1400" b="0" i="0" u="none" strike="noStrike" kern="0" cap="none" spc="0" normalizeH="0" baseline="0" noProof="0" dirty="0" err="1">
                  <a:ln>
                    <a:noFill/>
                  </a:ln>
                  <a:solidFill>
                    <a:schemeClr val="tx2"/>
                  </a:solidFill>
                  <a:effectLst/>
                  <a:uLnTx/>
                  <a:uFillTx/>
                  <a:latin typeface="Calibri"/>
                  <a:ea typeface="+mn-ea"/>
                  <a:cs typeface="+mn-cs"/>
                </a:rPr>
                <a:t>Health</a:t>
              </a:r>
              <a:endParaRPr kumimoji="0" lang="en-US" sz="1400" b="0" i="0" u="none" strike="noStrike" kern="0" cap="none" spc="0" normalizeH="0" baseline="0" noProof="0" dirty="0">
                <a:ln>
                  <a:noFill/>
                </a:ln>
                <a:solidFill>
                  <a:schemeClr val="tx2"/>
                </a:solidFill>
                <a:effectLst/>
                <a:uLnTx/>
                <a:uFillTx/>
                <a:latin typeface="Calibri"/>
                <a:ea typeface="+mn-ea"/>
                <a:cs typeface="+mn-cs"/>
              </a:endParaRPr>
            </a:p>
            <a:p>
              <a:pPr marL="171369" marR="0" lvl="1" indent="-171369" defTabSz="710853" eaLnBrk="1" fontAlgn="auto" latinLnBrk="0" hangingPunct="1">
                <a:lnSpc>
                  <a:spcPct val="90000"/>
                </a:lnSpc>
                <a:spcBef>
                  <a:spcPct val="0"/>
                </a:spcBef>
                <a:spcAft>
                  <a:spcPct val="15000"/>
                </a:spcAft>
                <a:buClrTx/>
                <a:buSzTx/>
                <a:buFontTx/>
                <a:buChar char="••"/>
                <a:tabLst/>
                <a:defRPr/>
              </a:pPr>
              <a:r>
                <a:rPr kumimoji="0" lang="en-US" sz="1400" b="0" i="0" u="none" strike="noStrike" kern="0" cap="none" spc="0" normalizeH="0" baseline="0" noProof="0" dirty="0">
                  <a:ln>
                    <a:noFill/>
                  </a:ln>
                  <a:solidFill>
                    <a:schemeClr val="tx2"/>
                  </a:solidFill>
                  <a:effectLst/>
                  <a:uLnTx/>
                  <a:uFillTx/>
                  <a:latin typeface="Calibri"/>
                  <a:ea typeface="+mn-ea"/>
                  <a:cs typeface="+mn-cs"/>
                </a:rPr>
                <a:t>OBGYN</a:t>
              </a:r>
            </a:p>
          </p:txBody>
        </p:sp>
      </p:grpSp>
      <p:grpSp>
        <p:nvGrpSpPr>
          <p:cNvPr id="19" name="Group 18"/>
          <p:cNvGrpSpPr/>
          <p:nvPr/>
        </p:nvGrpSpPr>
        <p:grpSpPr>
          <a:xfrm>
            <a:off x="6201706" y="4984931"/>
            <a:ext cx="4046868" cy="924648"/>
            <a:chOff x="4319906" y="2732897"/>
            <a:chExt cx="3035151" cy="924648"/>
          </a:xfrm>
        </p:grpSpPr>
        <p:sp>
          <p:nvSpPr>
            <p:cNvPr id="20" name="Rectangle 19"/>
            <p:cNvSpPr/>
            <p:nvPr/>
          </p:nvSpPr>
          <p:spPr>
            <a:xfrm>
              <a:off x="4319906" y="2732897"/>
              <a:ext cx="3035151" cy="924648"/>
            </a:xfrm>
            <a:prstGeom prst="rect">
              <a:avLst/>
            </a:prstGeom>
            <a:noFill/>
            <a:ln>
              <a:noFill/>
            </a:ln>
            <a:effectLst/>
          </p:spPr>
        </p:sp>
        <p:sp>
          <p:nvSpPr>
            <p:cNvPr id="21" name="Rectangle 20"/>
            <p:cNvSpPr/>
            <p:nvPr/>
          </p:nvSpPr>
          <p:spPr>
            <a:xfrm>
              <a:off x="4319906" y="2732897"/>
              <a:ext cx="3035151" cy="924648"/>
            </a:xfrm>
            <a:prstGeom prst="rect">
              <a:avLst/>
            </a:prstGeom>
            <a:noFill/>
            <a:ln>
              <a:noFill/>
            </a:ln>
            <a:effectLst/>
          </p:spPr>
          <p:txBody>
            <a:bodyPr spcFirstLastPara="0" vert="horz" wrap="square" lIns="22860" tIns="22860" rIns="22860" bIns="22860" numCol="1" spcCol="1270" anchor="t" anchorCtr="0">
              <a:noAutofit/>
            </a:bodyPr>
            <a:lstStyle/>
            <a:p>
              <a:pPr marL="0" marR="0" lvl="0" indent="0" defTabSz="799715" eaLnBrk="1" fontAlgn="auto" latinLnBrk="0" hangingPunct="1">
                <a:lnSpc>
                  <a:spcPct val="90000"/>
                </a:lnSpc>
                <a:spcBef>
                  <a:spcPct val="0"/>
                </a:spcBef>
                <a:spcAft>
                  <a:spcPct val="1000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ea typeface="+mn-ea"/>
                  <a:cs typeface="+mn-cs"/>
                </a:rPr>
                <a:t>Screening Modalities</a:t>
              </a:r>
            </a:p>
            <a:p>
              <a:pPr marL="171369" marR="0" lvl="1" indent="-171369" defTabSz="799715"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chemeClr val="tx2"/>
                  </a:solidFill>
                  <a:effectLst/>
                  <a:uLnTx/>
                  <a:uFillTx/>
                  <a:latin typeface="Calibri"/>
                  <a:ea typeface="+mn-ea"/>
                  <a:cs typeface="+mn-cs"/>
                </a:rPr>
                <a:t>EHR Reminders</a:t>
              </a:r>
            </a:p>
            <a:p>
              <a:pPr marL="171369" marR="0" lvl="1" indent="-171369" defTabSz="799715"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smtClean="0">
                  <a:ln>
                    <a:noFill/>
                  </a:ln>
                  <a:solidFill>
                    <a:schemeClr val="tx2"/>
                  </a:solidFill>
                  <a:effectLst/>
                  <a:uLnTx/>
                  <a:uFillTx/>
                  <a:latin typeface="Calibri"/>
                  <a:ea typeface="+mn-ea"/>
                  <a:cs typeface="+mn-cs"/>
                </a:rPr>
                <a:t>Point of care antibody test</a:t>
              </a:r>
              <a:endParaRPr kumimoji="0" lang="en-US" sz="1600" b="0" i="0" u="none" strike="noStrike" kern="0" cap="none" spc="0" normalizeH="0" baseline="0" noProof="0" dirty="0">
                <a:ln>
                  <a:noFill/>
                </a:ln>
                <a:solidFill>
                  <a:schemeClr val="tx2"/>
                </a:solidFill>
                <a:effectLst/>
                <a:uLnTx/>
                <a:uFillTx/>
                <a:latin typeface="Calibri"/>
                <a:ea typeface="+mn-ea"/>
                <a:cs typeface="+mn-cs"/>
              </a:endParaRPr>
            </a:p>
            <a:p>
              <a:pPr marL="171369" marR="0" lvl="1" indent="-171369" defTabSz="799715" eaLnBrk="1" fontAlgn="auto" latinLnBrk="0" hangingPunct="1">
                <a:lnSpc>
                  <a:spcPct val="90000"/>
                </a:lnSpc>
                <a:spcBef>
                  <a:spcPct val="0"/>
                </a:spcBef>
                <a:spcAft>
                  <a:spcPct val="15000"/>
                </a:spcAft>
                <a:buClrTx/>
                <a:buSzTx/>
                <a:buFontTx/>
                <a:buChar char="••"/>
                <a:tabLst/>
                <a:defRPr/>
              </a:pPr>
              <a:r>
                <a:rPr kumimoji="0" lang="en-US" sz="1600" b="0" i="0" u="none" strike="noStrike" kern="0" cap="none" spc="0" normalizeH="0" baseline="0" noProof="0" dirty="0">
                  <a:ln>
                    <a:noFill/>
                  </a:ln>
                  <a:solidFill>
                    <a:schemeClr val="tx2"/>
                  </a:solidFill>
                  <a:effectLst/>
                  <a:uLnTx/>
                  <a:uFillTx/>
                  <a:latin typeface="Calibri"/>
                  <a:ea typeface="+mn-ea"/>
                  <a:cs typeface="+mn-cs"/>
                </a:rPr>
                <a:t>Lab Triggered screening</a:t>
              </a:r>
            </a:p>
          </p:txBody>
        </p:sp>
      </p:grpSp>
      <p:sp>
        <p:nvSpPr>
          <p:cNvPr id="23" name="TextBox 22"/>
          <p:cNvSpPr txBox="1"/>
          <p:nvPr/>
        </p:nvSpPr>
        <p:spPr>
          <a:xfrm>
            <a:off x="773907" y="6324603"/>
            <a:ext cx="345277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9999"/>
                </a:solidFill>
                <a:effectLst/>
                <a:uLnTx/>
                <a:uFillTx/>
              </a:rPr>
              <a:t>Cherokee Nation Health Services 2018</a:t>
            </a:r>
            <a:endParaRPr kumimoji="0" lang="en-US" sz="1200" b="0" i="0" u="none" strike="noStrike" kern="0" cap="none" spc="0" normalizeH="0" baseline="0" noProof="0" dirty="0">
              <a:ln>
                <a:noFill/>
              </a:ln>
              <a:solidFill>
                <a:srgbClr val="009999"/>
              </a:solidFill>
              <a:effectLst/>
              <a:uLnTx/>
              <a:uFillTx/>
            </a:endParaRPr>
          </a:p>
        </p:txBody>
      </p:sp>
      <p:sp>
        <p:nvSpPr>
          <p:cNvPr id="24" name="Oval 23"/>
          <p:cNvSpPr/>
          <p:nvPr/>
        </p:nvSpPr>
        <p:spPr>
          <a:xfrm>
            <a:off x="4361970" y="4850458"/>
            <a:ext cx="1273471" cy="955371"/>
          </a:xfrm>
          <a:prstGeom prst="ellipse">
            <a:avLst/>
          </a:prstGeom>
          <a:solidFill>
            <a:srgbClr val="4BC0B1">
              <a:alpha val="90000"/>
            </a:srgbClr>
          </a:solidFill>
          <a:ln w="25400" cap="flat" cmpd="sng" algn="ctr">
            <a:solidFill>
              <a:sysClr val="window" lastClr="FFFFFF">
                <a:hueOff val="0"/>
                <a:satOff val="0"/>
                <a:lumOff val="0"/>
                <a:alphaOff val="0"/>
              </a:sysClr>
            </a:solidFill>
            <a:prstDash val="solid"/>
          </a:ln>
          <a:effectLst/>
        </p:spPr>
      </p:sp>
      <p:pic>
        <p:nvPicPr>
          <p:cNvPr id="25" name="Picture 2" descr="C:\Users\Chris\AppData\Local\Microsoft\Windows\INetCache\IE\UYQASU8O\1081px-Check_mark_23x20_02.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6356" y="5114247"/>
            <a:ext cx="762496" cy="40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09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11" y="376237"/>
            <a:ext cx="10972800" cy="1143000"/>
          </a:xfrm>
        </p:spPr>
        <p:txBody>
          <a:bodyPr/>
          <a:lstStyle/>
          <a:p>
            <a:r>
              <a:rPr lang="en-US" sz="3600" b="1" dirty="0">
                <a:solidFill>
                  <a:srgbClr val="FFC000"/>
                </a:solidFill>
                <a:latin typeface="Century Gothic" charset="0"/>
              </a:rPr>
              <a:t>HCV Screening in the CNHS:  10/2012 – 12/2017</a:t>
            </a:r>
            <a:endParaRPr lang="en-US" sz="3600"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6"/>
          <p:cNvGraphicFramePr>
            <a:graphicFrameLocks/>
          </p:cNvGraphicFramePr>
          <p:nvPr>
            <p:extLst>
              <p:ext uri="{D42A27DB-BD31-4B8C-83A1-F6EECF244321}">
                <p14:modId xmlns:p14="http://schemas.microsoft.com/office/powerpoint/2010/main" val="683744183"/>
              </p:ext>
            </p:extLst>
          </p:nvPr>
        </p:nvGraphicFramePr>
        <p:xfrm>
          <a:off x="1524001" y="2438401"/>
          <a:ext cx="8819908" cy="32722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9956800" y="2209801"/>
            <a:ext cx="1481211" cy="237669"/>
          </a:xfrm>
          <a:prstGeom prst="rect">
            <a:avLst/>
          </a:prstGeom>
          <a:solidFill>
            <a:srgbClr val="58595B"/>
          </a:solidFill>
          <a:ln w="19050">
            <a:solidFill>
              <a:schemeClr val="tx1"/>
            </a:solidFill>
          </a:ln>
        </p:spPr>
        <p:txBody>
          <a:bodyPr wrap="square" lIns="91394" tIns="45697" rIns="91394" bIns="4569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FFFF00"/>
                </a:solidFill>
              </a:rPr>
              <a:t>Primary Care</a:t>
            </a:r>
          </a:p>
        </p:txBody>
      </p:sp>
      <p:sp>
        <p:nvSpPr>
          <p:cNvPr id="6" name="TextBox 2"/>
          <p:cNvSpPr txBox="1"/>
          <p:nvPr/>
        </p:nvSpPr>
        <p:spPr>
          <a:xfrm>
            <a:off x="9478204" y="2510780"/>
            <a:ext cx="2438400" cy="650912"/>
          </a:xfrm>
          <a:prstGeom prst="rect">
            <a:avLst/>
          </a:prstGeom>
          <a:solidFill>
            <a:srgbClr val="58595B"/>
          </a:solidFill>
          <a:ln w="19050">
            <a:solidFill>
              <a:schemeClr val="tx1"/>
            </a:solidFill>
          </a:ln>
        </p:spPr>
        <p:txBody>
          <a:bodyPr wrap="square" lIns="91394" tIns="45697" rIns="91394" bIns="4569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FFFF00"/>
                </a:solidFill>
              </a:rPr>
              <a:t>Urgent Care/Emergency/</a:t>
            </a:r>
          </a:p>
          <a:p>
            <a:pPr algn="ctr"/>
            <a:r>
              <a:rPr lang="en-US" sz="1200" dirty="0">
                <a:solidFill>
                  <a:srgbClr val="FFFF00"/>
                </a:solidFill>
              </a:rPr>
              <a:t>Obstetrics/Dental/ </a:t>
            </a:r>
          </a:p>
          <a:p>
            <a:pPr algn="ctr"/>
            <a:r>
              <a:rPr lang="en-US" sz="1200" dirty="0">
                <a:solidFill>
                  <a:srgbClr val="FFFF00"/>
                </a:solidFill>
              </a:rPr>
              <a:t>Behavioral health</a:t>
            </a:r>
          </a:p>
        </p:txBody>
      </p:sp>
      <p:sp>
        <p:nvSpPr>
          <p:cNvPr id="7" name="TextBox 3"/>
          <p:cNvSpPr txBox="1"/>
          <p:nvPr/>
        </p:nvSpPr>
        <p:spPr>
          <a:xfrm>
            <a:off x="9630604" y="3223957"/>
            <a:ext cx="2133600" cy="412119"/>
          </a:xfrm>
          <a:prstGeom prst="rect">
            <a:avLst/>
          </a:prstGeom>
          <a:solidFill>
            <a:srgbClr val="58595B"/>
          </a:solidFill>
          <a:ln w="19050">
            <a:solidFill>
              <a:schemeClr val="tx1"/>
            </a:solidFill>
          </a:ln>
        </p:spPr>
        <p:txBody>
          <a:bodyPr wrap="square" lIns="91394" tIns="45697" rIns="91394" bIns="4569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FFFF00"/>
                </a:solidFill>
              </a:rPr>
              <a:t>Universal Screening</a:t>
            </a:r>
          </a:p>
          <a:p>
            <a:pPr algn="ctr"/>
            <a:r>
              <a:rPr lang="en-US" sz="1200" dirty="0">
                <a:solidFill>
                  <a:srgbClr val="FFFF00"/>
                </a:solidFill>
              </a:rPr>
              <a:t>Ages 20-69</a:t>
            </a:r>
          </a:p>
        </p:txBody>
      </p:sp>
      <p:sp>
        <p:nvSpPr>
          <p:cNvPr id="8" name="TextBox 7"/>
          <p:cNvSpPr txBox="1"/>
          <p:nvPr/>
        </p:nvSpPr>
        <p:spPr>
          <a:xfrm>
            <a:off x="2681981" y="3750760"/>
            <a:ext cx="2316655" cy="307730"/>
          </a:xfrm>
          <a:prstGeom prst="rect">
            <a:avLst/>
          </a:prstGeom>
          <a:solidFill>
            <a:srgbClr val="4BC0B1"/>
          </a:solidFill>
          <a:ln w="19050">
            <a:solidFill>
              <a:schemeClr val="tx1"/>
            </a:solidFill>
          </a:ln>
        </p:spPr>
        <p:txBody>
          <a:bodyPr wrap="square" lIns="91394" tIns="45697" rIns="91394" bIns="45697" rtlCol="0">
            <a:spAutoFit/>
          </a:bodyPr>
          <a:lstStyle/>
          <a:p>
            <a:pPr algn="ctr"/>
            <a:r>
              <a:rPr lang="en-US" sz="1400" b="1" dirty="0">
                <a:solidFill>
                  <a:schemeClr val="tx2"/>
                </a:solidFill>
              </a:rPr>
              <a:t>Birth Cohort + Risk</a:t>
            </a:r>
          </a:p>
        </p:txBody>
      </p:sp>
      <p:sp>
        <p:nvSpPr>
          <p:cNvPr id="9" name="TextBox 8"/>
          <p:cNvSpPr txBox="1"/>
          <p:nvPr/>
        </p:nvSpPr>
        <p:spPr>
          <a:xfrm>
            <a:off x="2991206" y="3430023"/>
            <a:ext cx="1698172" cy="276952"/>
          </a:xfrm>
          <a:prstGeom prst="rect">
            <a:avLst/>
          </a:prstGeom>
          <a:solidFill>
            <a:srgbClr val="4BC0B1"/>
          </a:solidFill>
          <a:ln w="19050">
            <a:solidFill>
              <a:schemeClr val="tx1"/>
            </a:solidFill>
          </a:ln>
        </p:spPr>
        <p:txBody>
          <a:bodyPr wrap="square" lIns="91394" tIns="45697" rIns="91394" bIns="45697" rtlCol="0">
            <a:spAutoFit/>
          </a:bodyPr>
          <a:lstStyle/>
          <a:p>
            <a:pPr algn="ctr"/>
            <a:r>
              <a:rPr lang="en-US" sz="1200" b="1" dirty="0">
                <a:solidFill>
                  <a:schemeClr val="tx2"/>
                </a:solidFill>
              </a:rPr>
              <a:t>Primary Care</a:t>
            </a:r>
          </a:p>
        </p:txBody>
      </p:sp>
      <p:sp>
        <p:nvSpPr>
          <p:cNvPr id="10" name="Rectangle 9"/>
          <p:cNvSpPr/>
          <p:nvPr/>
        </p:nvSpPr>
        <p:spPr>
          <a:xfrm>
            <a:off x="2807884" y="1995563"/>
            <a:ext cx="4313909" cy="261564"/>
          </a:xfrm>
          <a:prstGeom prst="rect">
            <a:avLst/>
          </a:prstGeom>
        </p:spPr>
        <p:txBody>
          <a:bodyPr wrap="none" lIns="91394" tIns="45697" rIns="91394" bIns="45697">
            <a:spAutoFit/>
          </a:bodyPr>
          <a:lstStyle/>
          <a:p>
            <a:r>
              <a:rPr lang="en-US" sz="1100" kern="0" dirty="0">
                <a:solidFill>
                  <a:schemeClr val="tx2"/>
                </a:solidFill>
              </a:rPr>
              <a:t>Pre-elimination Period (10/2012-7/2015) 16,772 patients screened</a:t>
            </a:r>
          </a:p>
        </p:txBody>
      </p:sp>
      <p:sp>
        <p:nvSpPr>
          <p:cNvPr id="11" name="Rectangle 10"/>
          <p:cNvSpPr/>
          <p:nvPr/>
        </p:nvSpPr>
        <p:spPr>
          <a:xfrm>
            <a:off x="2563331" y="2305800"/>
            <a:ext cx="4685805" cy="261564"/>
          </a:xfrm>
          <a:prstGeom prst="rect">
            <a:avLst/>
          </a:prstGeom>
        </p:spPr>
        <p:txBody>
          <a:bodyPr wrap="none" lIns="91394" tIns="45697" rIns="91394" bIns="45697">
            <a:spAutoFit/>
          </a:bodyPr>
          <a:lstStyle/>
          <a:p>
            <a:r>
              <a:rPr lang="en-US" sz="1100" kern="0" dirty="0">
                <a:solidFill>
                  <a:sysClr val="windowText" lastClr="000000"/>
                </a:solidFill>
              </a:rPr>
              <a:t>      </a:t>
            </a:r>
            <a:r>
              <a:rPr lang="en-US" sz="1100" kern="0" dirty="0">
                <a:solidFill>
                  <a:schemeClr val="tx2"/>
                </a:solidFill>
              </a:rPr>
              <a:t>Post-elimination Period (08/2015-12/2017) 38,591 patients screened</a:t>
            </a:r>
          </a:p>
        </p:txBody>
      </p:sp>
      <p:sp>
        <p:nvSpPr>
          <p:cNvPr id="12" name="Rectangle 11"/>
          <p:cNvSpPr/>
          <p:nvPr/>
        </p:nvSpPr>
        <p:spPr>
          <a:xfrm>
            <a:off x="2421634" y="2002595"/>
            <a:ext cx="386255" cy="171451"/>
          </a:xfrm>
          <a:prstGeom prst="rect">
            <a:avLst/>
          </a:prstGeom>
          <a:solidFill>
            <a:srgbClr val="4BC0B1"/>
          </a:solidFill>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prstClr val="white"/>
              </a:solidFill>
            </a:endParaRPr>
          </a:p>
        </p:txBody>
      </p:sp>
      <p:sp>
        <p:nvSpPr>
          <p:cNvPr id="13" name="Rectangle 12"/>
          <p:cNvSpPr/>
          <p:nvPr/>
        </p:nvSpPr>
        <p:spPr>
          <a:xfrm>
            <a:off x="2426447" y="2284838"/>
            <a:ext cx="381437" cy="188596"/>
          </a:xfrm>
          <a:prstGeom prst="rect">
            <a:avLst/>
          </a:prstGeom>
          <a:solidFill>
            <a:srgbClr val="58595B"/>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394" tIns="45697" rIns="91394" bIns="45697"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prstClr val="white"/>
              </a:solidFill>
            </a:endParaRPr>
          </a:p>
        </p:txBody>
      </p:sp>
      <p:sp>
        <p:nvSpPr>
          <p:cNvPr id="15" name="TextBox 14"/>
          <p:cNvSpPr txBox="1"/>
          <p:nvPr/>
        </p:nvSpPr>
        <p:spPr>
          <a:xfrm>
            <a:off x="4572000" y="6400802"/>
            <a:ext cx="4064000" cy="276952"/>
          </a:xfrm>
          <a:prstGeom prst="rect">
            <a:avLst/>
          </a:prstGeom>
          <a:noFill/>
        </p:spPr>
        <p:txBody>
          <a:bodyPr wrap="square" lIns="91394" tIns="45697" rIns="91394" bIns="4569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C000"/>
                </a:solidFill>
                <a:effectLst/>
                <a:uLnTx/>
                <a:uFillTx/>
              </a:rPr>
              <a:t>*preliminary data</a:t>
            </a:r>
          </a:p>
        </p:txBody>
      </p:sp>
      <p:sp>
        <p:nvSpPr>
          <p:cNvPr id="16" name="Rounded Rectangle 15"/>
          <p:cNvSpPr/>
          <p:nvPr/>
        </p:nvSpPr>
        <p:spPr>
          <a:xfrm>
            <a:off x="2681981" y="2567364"/>
            <a:ext cx="3887153" cy="51203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2"/>
                </a:solidFill>
              </a:rPr>
              <a:t>&gt;55 % of the Target Population Has been Screened</a:t>
            </a:r>
            <a:endParaRPr lang="en-US" sz="1600" dirty="0">
              <a:solidFill>
                <a:schemeClr val="tx2"/>
              </a:solidFill>
            </a:endParaRPr>
          </a:p>
        </p:txBody>
      </p:sp>
      <p:sp>
        <p:nvSpPr>
          <p:cNvPr id="17" name="TextBox 16"/>
          <p:cNvSpPr txBox="1"/>
          <p:nvPr/>
        </p:nvSpPr>
        <p:spPr>
          <a:xfrm>
            <a:off x="7518400" y="6400803"/>
            <a:ext cx="3452773" cy="276999"/>
          </a:xfrm>
          <a:prstGeom prst="rect">
            <a:avLst/>
          </a:prstGeom>
          <a:noFill/>
        </p:spPr>
        <p:txBody>
          <a:bodyPr wrap="square" rtlCol="0">
            <a:spAutoFit/>
          </a:bodyPr>
          <a:lstStyle/>
          <a:p>
            <a:r>
              <a:rPr lang="en-US" sz="1200" dirty="0" smtClean="0">
                <a:solidFill>
                  <a:srgbClr val="FFC000"/>
                </a:solidFill>
              </a:rPr>
              <a:t>Cherokee Nation Health Services 2018</a:t>
            </a:r>
            <a:endParaRPr lang="en-US" sz="1200" dirty="0">
              <a:solidFill>
                <a:srgbClr val="FFC000"/>
              </a:solidFill>
            </a:endParaRPr>
          </a:p>
        </p:txBody>
      </p:sp>
    </p:spTree>
    <p:extLst>
      <p:ext uri="{BB962C8B-B14F-4D97-AF65-F5344CB8AC3E}">
        <p14:creationId xmlns:p14="http://schemas.microsoft.com/office/powerpoint/2010/main" val="95587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animBg="1"/>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27" y="450273"/>
            <a:ext cx="11684000" cy="1143000"/>
          </a:xfrm>
        </p:spPr>
        <p:txBody>
          <a:bodyPr>
            <a:normAutofit/>
          </a:bodyPr>
          <a:lstStyle/>
          <a:p>
            <a:r>
              <a:rPr lang="en-US" sz="2800" b="1" dirty="0">
                <a:solidFill>
                  <a:srgbClr val="FFC000"/>
                </a:solidFill>
                <a:latin typeface="Century Gothic" charset="0"/>
              </a:rPr>
              <a:t>HCV Prevalence, Gender and </a:t>
            </a:r>
            <a:r>
              <a:rPr lang="en-US" sz="2800" b="1" dirty="0" smtClean="0">
                <a:solidFill>
                  <a:srgbClr val="FFC000"/>
                </a:solidFill>
                <a:latin typeface="Century Gothic" charset="0"/>
              </a:rPr>
              <a:t>Age Distribution</a:t>
            </a:r>
            <a:r>
              <a:rPr lang="en-US" sz="2800" b="1" dirty="0">
                <a:solidFill>
                  <a:srgbClr val="FFC000"/>
                </a:solidFill>
                <a:latin typeface="Century Gothic" charset="0"/>
              </a:rPr>
              <a:t>*: 8/2015 – 12/2017</a:t>
            </a:r>
            <a:endParaRPr lang="en-US" sz="2800" dirty="0">
              <a:solidFill>
                <a:srgbClr val="FFC000"/>
              </a:solidFill>
            </a:endParaRP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pPr lvl="0" defTabSz="456979">
              <a:lnSpc>
                <a:spcPts val="2300"/>
              </a:lnSpc>
              <a:spcBef>
                <a:spcPts val="300"/>
              </a:spcBef>
              <a:spcAft>
                <a:spcPts val="600"/>
              </a:spcAft>
              <a:buFont typeface="Wingdings" pitchFamily="2" charset="2"/>
              <a:buChar char="Ø"/>
            </a:pPr>
            <a:r>
              <a:rPr lang="en-US" altLang="en-US" sz="2000" b="1" dirty="0">
                <a:solidFill>
                  <a:schemeClr val="tx2"/>
                </a:solidFill>
                <a:latin typeface="Century Gothic" charset="0"/>
              </a:rPr>
              <a:t>38,591 patients screened</a:t>
            </a:r>
          </a:p>
          <a:p>
            <a:pPr lvl="0" defTabSz="456979">
              <a:lnSpc>
                <a:spcPts val="2300"/>
              </a:lnSpc>
              <a:spcBef>
                <a:spcPts val="300"/>
              </a:spcBef>
              <a:spcAft>
                <a:spcPts val="600"/>
              </a:spcAft>
              <a:buFont typeface="Wingdings" pitchFamily="2" charset="2"/>
              <a:buChar char="Ø"/>
            </a:pPr>
            <a:r>
              <a:rPr lang="en-US" altLang="en-US" sz="2000" b="1" dirty="0">
                <a:solidFill>
                  <a:schemeClr val="tx2"/>
                </a:solidFill>
                <a:latin typeface="Century Gothic" charset="0"/>
              </a:rPr>
              <a:t>1,328 HCV antibody positive</a:t>
            </a:r>
          </a:p>
          <a:p>
            <a:pPr marL="799879" lvl="1" indent="-342900" defTabSz="456979">
              <a:buFont typeface="Wingdings" pitchFamily="2" charset="2"/>
              <a:buChar char="Ø"/>
            </a:pPr>
            <a:r>
              <a:rPr lang="en-US" altLang="en-US" sz="1700" b="1" dirty="0">
                <a:solidFill>
                  <a:schemeClr val="tx2"/>
                </a:solidFill>
                <a:latin typeface="Arial" charset="0"/>
                <a:cs typeface="Arial" charset="0"/>
              </a:rPr>
              <a:t>Overall Prevalence</a:t>
            </a:r>
            <a:r>
              <a:rPr lang="en-US" altLang="en-US" sz="1700" b="1" dirty="0">
                <a:solidFill>
                  <a:srgbClr val="4BACC6">
                    <a:lumMod val="75000"/>
                  </a:srgbClr>
                </a:solidFill>
                <a:latin typeface="Arial" charset="0"/>
                <a:cs typeface="Arial" charset="0"/>
              </a:rPr>
              <a:t> </a:t>
            </a:r>
            <a:r>
              <a:rPr lang="en-US" altLang="en-US" sz="1700" b="1" dirty="0">
                <a:solidFill>
                  <a:srgbClr val="FF0000"/>
                </a:solidFill>
                <a:latin typeface="Arial" charset="0"/>
                <a:cs typeface="Arial" charset="0"/>
              </a:rPr>
              <a:t>~ 3.4%</a:t>
            </a:r>
          </a:p>
          <a:p>
            <a:pPr marL="1199709" lvl="2" indent="-285750" defTabSz="456979">
              <a:buFont typeface="Wingdings" pitchFamily="2" charset="2"/>
              <a:buChar char="Ø"/>
            </a:pPr>
            <a:r>
              <a:rPr lang="en-US" altLang="en-US" sz="1500" b="1" dirty="0">
                <a:solidFill>
                  <a:schemeClr val="tx2"/>
                </a:solidFill>
                <a:latin typeface="Arial" charset="0"/>
                <a:cs typeface="Arial" charset="0"/>
              </a:rPr>
              <a:t>Male</a:t>
            </a:r>
            <a:r>
              <a:rPr lang="en-US" altLang="en-US" sz="1500" b="1" dirty="0">
                <a:solidFill>
                  <a:srgbClr val="4BACC6">
                    <a:lumMod val="75000"/>
                  </a:srgbClr>
                </a:solidFill>
                <a:latin typeface="Arial" charset="0"/>
                <a:cs typeface="Arial" charset="0"/>
              </a:rPr>
              <a:t>  </a:t>
            </a:r>
            <a:r>
              <a:rPr lang="en-US" altLang="en-US" sz="1500" b="1" dirty="0">
                <a:solidFill>
                  <a:srgbClr val="FF0000"/>
                </a:solidFill>
                <a:latin typeface="Arial" charset="0"/>
                <a:cs typeface="Arial" charset="0"/>
              </a:rPr>
              <a:t>4.5%</a:t>
            </a:r>
          </a:p>
          <a:p>
            <a:pPr marL="1199709" lvl="2" indent="-285750" defTabSz="456979">
              <a:buFont typeface="Wingdings" pitchFamily="2" charset="2"/>
              <a:buChar char="Ø"/>
            </a:pPr>
            <a:r>
              <a:rPr lang="en-US" altLang="en-US" sz="1500" b="1" dirty="0">
                <a:solidFill>
                  <a:schemeClr val="tx2"/>
                </a:solidFill>
                <a:latin typeface="Arial" charset="0"/>
                <a:cs typeface="Arial" charset="0"/>
              </a:rPr>
              <a:t>Female  2.7%</a:t>
            </a:r>
          </a:p>
          <a:p>
            <a:pPr marL="799879" lvl="1" indent="-342900" defTabSz="456979">
              <a:buFont typeface="Wingdings" pitchFamily="2" charset="2"/>
              <a:buChar char="Ø"/>
            </a:pPr>
            <a:r>
              <a:rPr lang="en-US" altLang="en-US" sz="1700" b="1" dirty="0">
                <a:solidFill>
                  <a:schemeClr val="tx2"/>
                </a:solidFill>
                <a:latin typeface="Arial" charset="0"/>
                <a:cs typeface="Arial" charset="0"/>
              </a:rPr>
              <a:t>Baby boomers   </a:t>
            </a:r>
          </a:p>
          <a:p>
            <a:pPr marL="1199709" lvl="2" indent="-285750" defTabSz="456979">
              <a:buFont typeface="Wingdings" pitchFamily="2" charset="2"/>
              <a:buChar char="Ø"/>
            </a:pPr>
            <a:r>
              <a:rPr lang="en-US" altLang="en-US" sz="1400" b="1" dirty="0">
                <a:solidFill>
                  <a:srgbClr val="FF0000"/>
                </a:solidFill>
                <a:latin typeface="Arial" charset="0"/>
                <a:cs typeface="Arial" charset="0"/>
              </a:rPr>
              <a:t>3.9%</a:t>
            </a:r>
            <a:r>
              <a:rPr lang="en-US" altLang="en-US" sz="1400" b="1" dirty="0">
                <a:solidFill>
                  <a:srgbClr val="4BACC6">
                    <a:lumMod val="75000"/>
                  </a:srgbClr>
                </a:solidFill>
                <a:latin typeface="Arial" charset="0"/>
                <a:cs typeface="Arial" charset="0"/>
              </a:rPr>
              <a:t>       </a:t>
            </a:r>
            <a:r>
              <a:rPr lang="en-US" altLang="en-US" sz="1400" b="1" dirty="0">
                <a:solidFill>
                  <a:schemeClr val="tx2"/>
                </a:solidFill>
                <a:latin typeface="Arial" charset="0"/>
                <a:cs typeface="Arial" charset="0"/>
              </a:rPr>
              <a:t>(12,540)</a:t>
            </a:r>
          </a:p>
          <a:p>
            <a:pPr marL="799879" lvl="1" indent="-342900" defTabSz="456979">
              <a:buFont typeface="Wingdings" pitchFamily="2" charset="2"/>
              <a:buChar char="Ø"/>
            </a:pPr>
            <a:r>
              <a:rPr lang="en-US" altLang="en-US" sz="1700" b="1" dirty="0">
                <a:solidFill>
                  <a:schemeClr val="tx2"/>
                </a:solidFill>
                <a:latin typeface="Arial" charset="0"/>
                <a:cs typeface="Arial" charset="0"/>
              </a:rPr>
              <a:t>Younger than Baby Boomers  </a:t>
            </a:r>
          </a:p>
          <a:p>
            <a:pPr marL="1199709" lvl="2" indent="-285750" defTabSz="456979">
              <a:buFont typeface="Wingdings" pitchFamily="2" charset="2"/>
              <a:buChar char="Ø"/>
            </a:pPr>
            <a:r>
              <a:rPr lang="en-US" altLang="en-US" sz="1400" b="1" dirty="0">
                <a:solidFill>
                  <a:schemeClr val="tx2"/>
                </a:solidFill>
                <a:latin typeface="Arial" charset="0"/>
                <a:cs typeface="Arial" charset="0"/>
              </a:rPr>
              <a:t>3.2% (18,319)</a:t>
            </a:r>
          </a:p>
          <a:p>
            <a:endParaRPr lang="en-US" dirty="0">
              <a:solidFill>
                <a:schemeClr val="tx2"/>
              </a:solidFill>
            </a:endParaRP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210" y="2286003"/>
            <a:ext cx="5519185" cy="2410543"/>
          </a:xfrm>
          <a:prstGeom prst="rect">
            <a:avLst/>
          </a:prstGeom>
        </p:spPr>
      </p:pic>
      <p:sp>
        <p:nvSpPr>
          <p:cNvPr id="8" name="TextBox 7"/>
          <p:cNvSpPr txBox="1"/>
          <p:nvPr/>
        </p:nvSpPr>
        <p:spPr>
          <a:xfrm>
            <a:off x="7893050" y="2886794"/>
            <a:ext cx="632114" cy="307777"/>
          </a:xfrm>
          <a:prstGeom prst="rect">
            <a:avLst/>
          </a:prstGeom>
          <a:solidFill>
            <a:srgbClr val="FFC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2060"/>
                </a:solidFill>
                <a:effectLst/>
                <a:uLnTx/>
                <a:uFillTx/>
              </a:rPr>
              <a:t>55%</a:t>
            </a:r>
            <a:endParaRPr kumimoji="0" lang="en-US" sz="1400" b="1" i="0" u="none" strike="noStrike" kern="0" cap="none" spc="0" normalizeH="0" baseline="0" noProof="0" dirty="0">
              <a:ln>
                <a:noFill/>
              </a:ln>
              <a:solidFill>
                <a:srgbClr val="002060"/>
              </a:solidFill>
              <a:effectLst/>
              <a:uLnTx/>
              <a:uFillTx/>
            </a:endParaRPr>
          </a:p>
        </p:txBody>
      </p:sp>
      <p:sp>
        <p:nvSpPr>
          <p:cNvPr id="9" name="TextBox 8"/>
          <p:cNvSpPr txBox="1"/>
          <p:nvPr/>
        </p:nvSpPr>
        <p:spPr>
          <a:xfrm>
            <a:off x="3962404" y="6400802"/>
            <a:ext cx="3309529" cy="276952"/>
          </a:xfrm>
          <a:prstGeom prst="rect">
            <a:avLst/>
          </a:prstGeom>
          <a:noFill/>
        </p:spPr>
        <p:txBody>
          <a:bodyPr wrap="square" lIns="91394" tIns="45697" rIns="91394" bIns="4569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C000"/>
                </a:solidFill>
                <a:effectLst/>
                <a:uLnTx/>
                <a:uFillTx/>
              </a:rPr>
              <a:t>*preliminary </a:t>
            </a:r>
            <a:r>
              <a:rPr kumimoji="0" lang="en-US" sz="1200" b="0" i="0" u="none" strike="noStrike" kern="0" cap="none" spc="0" normalizeH="0" baseline="0" noProof="0" dirty="0" smtClean="0">
                <a:ln>
                  <a:noFill/>
                </a:ln>
                <a:solidFill>
                  <a:srgbClr val="FFC000"/>
                </a:solidFill>
                <a:effectLst/>
                <a:uLnTx/>
                <a:uFillTx/>
              </a:rPr>
              <a:t>data</a:t>
            </a:r>
            <a:endParaRPr kumimoji="0" lang="en-US" sz="1200" b="0" i="0" u="none" strike="noStrike" kern="0" cap="none" spc="0" normalizeH="0" baseline="0" noProof="0" dirty="0">
              <a:ln>
                <a:noFill/>
              </a:ln>
              <a:solidFill>
                <a:srgbClr val="FFC000"/>
              </a:solidFill>
              <a:effectLst/>
              <a:uLnTx/>
              <a:uFillTx/>
            </a:endParaRPr>
          </a:p>
        </p:txBody>
      </p:sp>
      <p:sp>
        <p:nvSpPr>
          <p:cNvPr id="10" name="TextBox 9"/>
          <p:cNvSpPr txBox="1"/>
          <p:nvPr/>
        </p:nvSpPr>
        <p:spPr>
          <a:xfrm>
            <a:off x="5998727" y="6401551"/>
            <a:ext cx="345277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C000"/>
                </a:solidFill>
                <a:effectLst/>
                <a:uLnTx/>
                <a:uFillTx/>
              </a:rPr>
              <a:t>Cherokee Nation Health Services 2018</a:t>
            </a:r>
            <a:endParaRPr kumimoji="0" lang="en-US" sz="1200" b="0" i="0" u="none" strike="noStrike" kern="0" cap="none" spc="0" normalizeH="0" baseline="0" noProof="0" dirty="0">
              <a:ln>
                <a:noFill/>
              </a:ln>
              <a:solidFill>
                <a:srgbClr val="FFC000"/>
              </a:solidFill>
              <a:effectLst/>
              <a:uLnTx/>
              <a:uFillTx/>
            </a:endParaRPr>
          </a:p>
        </p:txBody>
      </p:sp>
      <p:sp>
        <p:nvSpPr>
          <p:cNvPr id="11" name="Text Placeholder 1"/>
          <p:cNvSpPr txBox="1">
            <a:spLocks/>
          </p:cNvSpPr>
          <p:nvPr/>
        </p:nvSpPr>
        <p:spPr>
          <a:xfrm>
            <a:off x="6314701" y="1447802"/>
            <a:ext cx="5480691" cy="512427"/>
          </a:xfrm>
          <a:prstGeom prst="rect">
            <a:avLst/>
          </a:prstGeom>
          <a:solidFill>
            <a:srgbClr val="4BACC6">
              <a:lumMod val="75000"/>
            </a:srgbClr>
          </a:solidFill>
        </p:spPr>
        <p:txBody>
          <a:bodyPr vert="horz" lIns="91394" tIns="45697" rIns="91394" bIns="45697"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Age Distribution of HCV </a:t>
            </a:r>
            <a:r>
              <a:rPr kumimoji="0" lang="en-US" sz="2400" b="1" i="0" u="none" strike="noStrike" kern="1200" cap="none" spc="0" normalizeH="0" baseline="0" noProof="0" dirty="0" err="1">
                <a:ln>
                  <a:noFill/>
                </a:ln>
                <a:solidFill>
                  <a:sysClr val="window" lastClr="FFFFFF"/>
                </a:solidFill>
                <a:effectLst/>
                <a:uLnTx/>
                <a:uFillTx/>
                <a:latin typeface="Calibri"/>
                <a:ea typeface="+mn-ea"/>
                <a:cs typeface="+mn-cs"/>
              </a:rPr>
              <a:t>Ab</a:t>
            </a: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 (+)</a:t>
            </a:r>
          </a:p>
        </p:txBody>
      </p:sp>
      <p:sp>
        <p:nvSpPr>
          <p:cNvPr id="12" name="Text Placeholder 1"/>
          <p:cNvSpPr txBox="1">
            <a:spLocks/>
          </p:cNvSpPr>
          <p:nvPr/>
        </p:nvSpPr>
        <p:spPr>
          <a:xfrm>
            <a:off x="434507" y="1447802"/>
            <a:ext cx="5386917" cy="512427"/>
          </a:xfrm>
          <a:prstGeom prst="rect">
            <a:avLst/>
          </a:prstGeom>
          <a:solidFill>
            <a:srgbClr val="4BACC6">
              <a:lumMod val="75000"/>
            </a:srgbClr>
          </a:solidFill>
        </p:spPr>
        <p:txBody>
          <a:bodyPr vert="horz" lIns="91394" tIns="45697" rIns="91394" bIns="45697"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Prevalence </a:t>
            </a:r>
          </a:p>
        </p:txBody>
      </p:sp>
      <p:sp>
        <p:nvSpPr>
          <p:cNvPr id="16" name="Text Box 2"/>
          <p:cNvSpPr txBox="1">
            <a:spLocks noChangeArrowheads="1"/>
          </p:cNvSpPr>
          <p:nvPr/>
        </p:nvSpPr>
        <p:spPr bwMode="auto">
          <a:xfrm>
            <a:off x="7271933" y="3980872"/>
            <a:ext cx="3581400" cy="738765"/>
          </a:xfrm>
          <a:prstGeom prst="rect">
            <a:avLst/>
          </a:prstGeom>
          <a:solidFill>
            <a:srgbClr val="000099"/>
          </a:solidFill>
          <a:ln w="9525">
            <a:solidFill>
              <a:srgbClr val="000099"/>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800" b="1" dirty="0">
                <a:solidFill>
                  <a:schemeClr val="bg2"/>
                </a:solidFill>
                <a:effectLst/>
                <a:latin typeface="Baskerville Old Face"/>
                <a:ea typeface="Calibri"/>
                <a:cs typeface="Times New Roman"/>
              </a:rPr>
              <a:t>Baby Boomers</a:t>
            </a:r>
            <a:endParaRPr lang="en-US" sz="1100" dirty="0">
              <a:solidFill>
                <a:schemeClr val="bg2"/>
              </a:solidFill>
              <a:effectLst/>
              <a:latin typeface="Calibri"/>
              <a:ea typeface="Calibri"/>
              <a:cs typeface="Times New Roman"/>
            </a:endParaRPr>
          </a:p>
          <a:p>
            <a:pPr marL="0" marR="0">
              <a:lnSpc>
                <a:spcPct val="115000"/>
              </a:lnSpc>
              <a:spcBef>
                <a:spcPts val="0"/>
              </a:spcBef>
              <a:spcAft>
                <a:spcPts val="1000"/>
              </a:spcAft>
            </a:pPr>
            <a:r>
              <a:rPr lang="en-US" sz="1800" b="1" dirty="0">
                <a:solidFill>
                  <a:schemeClr val="bg2"/>
                </a:solidFill>
                <a:effectLst/>
                <a:latin typeface="Baskerville Old Face"/>
                <a:ea typeface="Calibri"/>
                <a:cs typeface="Times New Roman"/>
              </a:rPr>
              <a:t>Younger than Baby Boomers</a:t>
            </a:r>
            <a:endParaRPr lang="en-US" sz="1100" dirty="0">
              <a:solidFill>
                <a:schemeClr val="bg2"/>
              </a:solidFill>
              <a:effectLst/>
              <a:latin typeface="Calibri"/>
              <a:ea typeface="Calibri"/>
              <a:cs typeface="Times New Roman"/>
            </a:endParaRPr>
          </a:p>
        </p:txBody>
      </p:sp>
    </p:spTree>
    <p:extLst>
      <p:ext uri="{BB962C8B-B14F-4D97-AF65-F5344CB8AC3E}">
        <p14:creationId xmlns:p14="http://schemas.microsoft.com/office/powerpoint/2010/main" val="1852720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FFC000"/>
                </a:solidFill>
                <a:latin typeface="Century Gothic" charset="0"/>
              </a:rPr>
              <a:t>CNHS: HCV Screening*  8/2015 – 12/2017 </a:t>
            </a:r>
            <a:endParaRPr lang="en-US" sz="4000"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10"/>
          <p:cNvGraphicFramePr>
            <a:graphicFrameLocks/>
          </p:cNvGraphicFramePr>
          <p:nvPr>
            <p:extLst>
              <p:ext uri="{D42A27DB-BD31-4B8C-83A1-F6EECF244321}">
                <p14:modId xmlns:p14="http://schemas.microsoft.com/office/powerpoint/2010/main" val="1419372839"/>
              </p:ext>
            </p:extLst>
          </p:nvPr>
        </p:nvGraphicFramePr>
        <p:xfrm>
          <a:off x="609600" y="1752601"/>
          <a:ext cx="10952075" cy="377912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45559" y="1504327"/>
            <a:ext cx="2374431" cy="461618"/>
          </a:xfrm>
          <a:prstGeom prst="rect">
            <a:avLst/>
          </a:prstGeom>
          <a:solidFill>
            <a:srgbClr val="4BACC6">
              <a:lumMod val="60000"/>
              <a:lumOff val="40000"/>
            </a:srgbClr>
          </a:solidFill>
          <a:ln>
            <a:noFill/>
          </a:ln>
        </p:spPr>
        <p:txBody>
          <a:bodyPr wrap="square" lIns="91394" tIns="45697" rIns="91394" bIns="45697"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Expanded Age Targeted Screening (Ages 20-69)</a:t>
            </a:r>
          </a:p>
        </p:txBody>
      </p:sp>
      <p:sp>
        <p:nvSpPr>
          <p:cNvPr id="6" name="TextBox 5"/>
          <p:cNvSpPr txBox="1"/>
          <p:nvPr/>
        </p:nvSpPr>
        <p:spPr>
          <a:xfrm>
            <a:off x="7176458" y="2341772"/>
            <a:ext cx="3092215" cy="461618"/>
          </a:xfrm>
          <a:prstGeom prst="rect">
            <a:avLst/>
          </a:prstGeom>
          <a:solidFill>
            <a:srgbClr val="4BACC6">
              <a:lumMod val="60000"/>
              <a:lumOff val="40000"/>
            </a:srgbClr>
          </a:solidFill>
          <a:ln>
            <a:noFill/>
          </a:ln>
        </p:spPr>
        <p:txBody>
          <a:bodyPr wrap="square" lIns="91394" tIns="45697" rIns="91394" bIns="45697"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Lab Triggered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Screening discontinued</a:t>
            </a:r>
          </a:p>
        </p:txBody>
      </p:sp>
      <p:sp>
        <p:nvSpPr>
          <p:cNvPr id="7" name="TextBox 6"/>
          <p:cNvSpPr txBox="1"/>
          <p:nvPr/>
        </p:nvSpPr>
        <p:spPr>
          <a:xfrm>
            <a:off x="3774249" y="4734048"/>
            <a:ext cx="2032000" cy="461618"/>
          </a:xfrm>
          <a:prstGeom prst="rect">
            <a:avLst/>
          </a:prstGeom>
          <a:solidFill>
            <a:srgbClr val="4BACC6">
              <a:lumMod val="60000"/>
              <a:lumOff val="40000"/>
            </a:srgbClr>
          </a:solidFill>
          <a:ln>
            <a:noFill/>
          </a:ln>
        </p:spPr>
        <p:txBody>
          <a:bodyPr wrap="square" lIns="91394" tIns="45697" rIns="91394" bIns="45697"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Lab Triggered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Screening Initiated</a:t>
            </a:r>
            <a:r>
              <a:rPr kumimoji="0" lang="en-US" sz="1200" b="0" i="0" u="none" strike="noStrike" kern="0" cap="none" spc="0" normalizeH="0" baseline="0" noProof="0" dirty="0">
                <a:ln>
                  <a:noFill/>
                </a:ln>
                <a:solidFill>
                  <a:sysClr val="window" lastClr="FFFFFF"/>
                </a:solidFill>
                <a:effectLst/>
                <a:uLnTx/>
                <a:uFillTx/>
              </a:rPr>
              <a:t> </a:t>
            </a:r>
          </a:p>
        </p:txBody>
      </p:sp>
      <p:cxnSp>
        <p:nvCxnSpPr>
          <p:cNvPr id="8" name="Straight Arrow Connector 7"/>
          <p:cNvCxnSpPr>
            <a:stCxn id="6" idx="1"/>
          </p:cNvCxnSpPr>
          <p:nvPr/>
        </p:nvCxnSpPr>
        <p:spPr>
          <a:xfrm flipH="1" flipV="1">
            <a:off x="4424127" y="2448733"/>
            <a:ext cx="2752331" cy="123849"/>
          </a:xfrm>
          <a:prstGeom prst="straightConnector1">
            <a:avLst/>
          </a:prstGeom>
          <a:noFill/>
          <a:ln w="25400" cap="flat" cmpd="sng" algn="ctr">
            <a:solidFill>
              <a:srgbClr val="00CCFF"/>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a:off x="1948075" y="2133602"/>
            <a:ext cx="0" cy="2189345"/>
          </a:xfrm>
          <a:prstGeom prst="straightConnector1">
            <a:avLst/>
          </a:prstGeom>
          <a:noFill/>
          <a:ln w="25400" cap="flat" cmpd="sng" algn="ctr">
            <a:solidFill>
              <a:srgbClr val="00CCFF"/>
            </a:solidFill>
            <a:prstDash val="solid"/>
            <a:tailEnd type="arrow"/>
          </a:ln>
          <a:effectLst>
            <a:outerShdw blurRad="40000" dist="20000" dir="5400000" rotWithShape="0">
              <a:srgbClr val="000000">
                <a:alpha val="38000"/>
              </a:srgbClr>
            </a:outerShdw>
          </a:effectLst>
        </p:spPr>
      </p:cxnSp>
      <p:cxnSp>
        <p:nvCxnSpPr>
          <p:cNvPr id="11" name="Straight Arrow Connector 10"/>
          <p:cNvCxnSpPr/>
          <p:nvPr/>
        </p:nvCxnSpPr>
        <p:spPr>
          <a:xfrm flipH="1" flipV="1">
            <a:off x="3011055" y="3842327"/>
            <a:ext cx="1170247" cy="867880"/>
          </a:xfrm>
          <a:prstGeom prst="straightConnector1">
            <a:avLst/>
          </a:prstGeom>
          <a:noFill/>
          <a:ln w="25400" cap="flat" cmpd="sng" algn="ctr">
            <a:solidFill>
              <a:srgbClr val="00CCFF"/>
            </a:solidFill>
            <a:prstDash val="solid"/>
            <a:tailEnd type="arrow"/>
          </a:ln>
          <a:effectLst>
            <a:outerShdw blurRad="40000" dist="20000" dir="5400000" rotWithShape="0">
              <a:srgbClr val="000000">
                <a:alpha val="38000"/>
              </a:srgbClr>
            </a:outerShdw>
          </a:effectLst>
        </p:spPr>
      </p:cxnSp>
      <p:sp>
        <p:nvSpPr>
          <p:cNvPr id="13" name="TextBox 12"/>
          <p:cNvSpPr txBox="1"/>
          <p:nvPr/>
        </p:nvSpPr>
        <p:spPr>
          <a:xfrm>
            <a:off x="6259069" y="5802300"/>
            <a:ext cx="2861035" cy="276952"/>
          </a:xfrm>
          <a:prstGeom prst="rect">
            <a:avLst/>
          </a:prstGeom>
          <a:noFill/>
        </p:spPr>
        <p:txBody>
          <a:bodyPr wrap="square" lIns="91394" tIns="45697" rIns="91394" bIns="4569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C000"/>
                </a:solidFill>
                <a:effectLst/>
                <a:uLnTx/>
                <a:uFillTx/>
              </a:rPr>
              <a:t>*preliminary data</a:t>
            </a:r>
          </a:p>
        </p:txBody>
      </p:sp>
      <p:sp>
        <p:nvSpPr>
          <p:cNvPr id="14" name="TextBox 13"/>
          <p:cNvSpPr txBox="1"/>
          <p:nvPr/>
        </p:nvSpPr>
        <p:spPr>
          <a:xfrm>
            <a:off x="2540000" y="5791203"/>
            <a:ext cx="345277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C000"/>
                </a:solidFill>
                <a:effectLst/>
                <a:uLnTx/>
                <a:uFillTx/>
              </a:rPr>
              <a:t>Cherokee Nation Health Services 2018</a:t>
            </a:r>
            <a:endParaRPr kumimoji="0" lang="en-US" sz="12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7860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C000"/>
                </a:solidFill>
                <a:latin typeface="Century Gothic" charset="0"/>
              </a:rPr>
              <a:t>Lab Triggered Screening:  </a:t>
            </a:r>
            <a:r>
              <a:rPr lang="en-US" sz="3600" b="1" dirty="0" smtClean="0">
                <a:solidFill>
                  <a:srgbClr val="FFC000"/>
                </a:solidFill>
                <a:latin typeface="Century Gothic" charset="0"/>
              </a:rPr>
              <a:t/>
            </a:r>
            <a:br>
              <a:rPr lang="en-US" sz="3600" b="1" dirty="0" smtClean="0">
                <a:solidFill>
                  <a:srgbClr val="FFC000"/>
                </a:solidFill>
                <a:latin typeface="Century Gothic" charset="0"/>
              </a:rPr>
            </a:br>
            <a:r>
              <a:rPr lang="en-US" sz="3600" b="1" dirty="0" smtClean="0">
                <a:solidFill>
                  <a:srgbClr val="FFC000"/>
                </a:solidFill>
                <a:latin typeface="Century Gothic" charset="0"/>
              </a:rPr>
              <a:t>Screening </a:t>
            </a:r>
            <a:r>
              <a:rPr lang="en-US" sz="3600" b="1" dirty="0">
                <a:solidFill>
                  <a:srgbClr val="FFC000"/>
                </a:solidFill>
                <a:latin typeface="Century Gothic" charset="0"/>
              </a:rPr>
              <a:t>location</a:t>
            </a:r>
            <a:endParaRPr lang="en-US" sz="3600" dirty="0">
              <a:solidFill>
                <a:srgbClr val="FFC000"/>
              </a:solidFill>
            </a:endParaRP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34612596"/>
              </p:ext>
            </p:extLst>
          </p:nvPr>
        </p:nvGraphicFramePr>
        <p:xfrm>
          <a:off x="812800" y="2667001"/>
          <a:ext cx="10224304" cy="34666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79265" y="2180673"/>
            <a:ext cx="9245600" cy="338508"/>
          </a:xfrm>
          <a:prstGeom prst="rect">
            <a:avLst/>
          </a:prstGeom>
          <a:solidFill>
            <a:srgbClr val="4BACC6"/>
          </a:solidFill>
        </p:spPr>
        <p:txBody>
          <a:bodyPr wrap="square" lIns="91394" tIns="45697" rIns="91394" bIns="45697"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 lastClr="FFFFFF"/>
                </a:solidFill>
                <a:effectLst/>
                <a:uLnTx/>
                <a:uFillTx/>
              </a:rPr>
              <a:t>97 patients with new positive HCV antibody screen at WW Hastings Hospital</a:t>
            </a:r>
          </a:p>
        </p:txBody>
      </p:sp>
      <p:sp>
        <p:nvSpPr>
          <p:cNvPr id="6" name="TextBox 5"/>
          <p:cNvSpPr txBox="1"/>
          <p:nvPr/>
        </p:nvSpPr>
        <p:spPr>
          <a:xfrm>
            <a:off x="6285118" y="6136322"/>
            <a:ext cx="42133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C000"/>
                </a:solidFill>
                <a:effectLst/>
                <a:uLnTx/>
                <a:uFillTx/>
              </a:rPr>
              <a:t>Cherokee Nation Health Services 2018</a:t>
            </a:r>
            <a:endParaRPr kumimoji="0" lang="en-US" sz="10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3807787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C000"/>
                </a:solidFill>
              </a:rPr>
              <a:t>HCV in the CNHS: Historical Trauma and Cultural Disconnection</a:t>
            </a:r>
            <a:endParaRPr lang="en-US" b="1" dirty="0">
              <a:solidFill>
                <a:srgbClr val="FFC000"/>
              </a:solidFill>
            </a:endParaRPr>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438676" y="1668483"/>
            <a:ext cx="9658133" cy="4251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2"/>
                </a:solidFill>
              </a:rPr>
              <a:t>HCV in the CNHS: Historical Trauma and Cultural Disconnection</a:t>
            </a:r>
            <a:endParaRPr lang="en-US" sz="2000" dirty="0">
              <a:solidFill>
                <a:schemeClr val="tx2"/>
              </a:solidFill>
            </a:endParaRP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4440" y="2691241"/>
            <a:ext cx="4969173" cy="2795160"/>
          </a:xfrm>
          <a:prstGeom prst="rect">
            <a:avLst/>
          </a:prstGeo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66" y="2691241"/>
            <a:ext cx="5501709" cy="2856161"/>
          </a:xfrm>
          <a:prstGeom prst="rect">
            <a:avLst/>
          </a:prstGeom>
        </p:spPr>
      </p:pic>
    </p:spTree>
    <p:extLst>
      <p:ext uri="{BB962C8B-B14F-4D97-AF65-F5344CB8AC3E}">
        <p14:creationId xmlns:p14="http://schemas.microsoft.com/office/powerpoint/2010/main" val="1815212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28" y="634855"/>
            <a:ext cx="10972800" cy="1143000"/>
          </a:xfrm>
        </p:spPr>
        <p:txBody>
          <a:bodyPr>
            <a:normAutofit/>
          </a:bodyPr>
          <a:lstStyle/>
          <a:p>
            <a:r>
              <a:rPr lang="en-US" sz="4000" b="1" dirty="0">
                <a:solidFill>
                  <a:srgbClr val="FFC000"/>
                </a:solidFill>
                <a:latin typeface="Century Gothic" charset="0"/>
              </a:rPr>
              <a:t>Goal # 3: Link to Care, Treat, and Cure</a:t>
            </a:r>
            <a:endParaRPr lang="en-US" sz="4000"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2451041037"/>
              </p:ext>
            </p:extLst>
          </p:nvPr>
        </p:nvGraphicFramePr>
        <p:xfrm>
          <a:off x="812800" y="2590800"/>
          <a:ext cx="105156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Chris\AppData\Local\Microsoft\Windows\INetCache\IE\UYQASU8O\1081px-Check_mark_23x20_02.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4580" y="2938846"/>
            <a:ext cx="762496" cy="4062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51393" y="6463102"/>
            <a:ext cx="3452773" cy="276999"/>
          </a:xfrm>
          <a:prstGeom prst="rect">
            <a:avLst/>
          </a:prstGeom>
          <a:noFill/>
        </p:spPr>
        <p:txBody>
          <a:bodyPr wrap="square" rtlCol="0">
            <a:spAutoFit/>
          </a:bodyPr>
          <a:lstStyle/>
          <a:p>
            <a:r>
              <a:rPr lang="en-US" sz="1200" dirty="0" smtClean="0">
                <a:solidFill>
                  <a:srgbClr val="FFC000"/>
                </a:solidFill>
              </a:rPr>
              <a:t>Cherokee Nation Health Services 2018</a:t>
            </a:r>
            <a:endParaRPr lang="en-US" sz="1200" dirty="0">
              <a:solidFill>
                <a:srgbClr val="FFC000"/>
              </a:solidFill>
            </a:endParaRPr>
          </a:p>
        </p:txBody>
      </p:sp>
      <p:pic>
        <p:nvPicPr>
          <p:cNvPr id="7" name="Picture 2" descr="C:\Users\Chris\AppData\Local\Microsoft\Windows\INetCache\IE\UYQASU8O\1081px-Check_mark_23x20_02.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7780" y="4648202"/>
            <a:ext cx="762496" cy="40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830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37" y="450128"/>
            <a:ext cx="10972800" cy="1143000"/>
          </a:xfrm>
        </p:spPr>
        <p:txBody>
          <a:bodyPr/>
          <a:lstStyle/>
          <a:p>
            <a:r>
              <a:rPr lang="en-US" sz="4000" b="1" dirty="0">
                <a:solidFill>
                  <a:srgbClr val="FFC000"/>
                </a:solidFill>
                <a:latin typeface="Century Gothic" charset="0"/>
              </a:rPr>
              <a:t>Patient and Medical Provider Support</a:t>
            </a:r>
            <a:endParaRPr lang="en-US" sz="4000" dirty="0">
              <a:solidFill>
                <a:srgbClr val="FFC000"/>
              </a:solidFill>
            </a:endParaRPr>
          </a:p>
        </p:txBody>
      </p:sp>
      <p:sp>
        <p:nvSpPr>
          <p:cNvPr id="3" name="Content Placeholder 2"/>
          <p:cNvSpPr>
            <a:spLocks noGrp="1"/>
          </p:cNvSpPr>
          <p:nvPr>
            <p:ph idx="1"/>
          </p:nvPr>
        </p:nvSpPr>
        <p:spPr/>
        <p:txBody>
          <a:bodyPr/>
          <a:lstStyle/>
          <a:p>
            <a:pPr lvl="0" defTabSz="456979">
              <a:lnSpc>
                <a:spcPts val="2300"/>
              </a:lnSpc>
              <a:spcBef>
                <a:spcPts val="300"/>
              </a:spcBef>
              <a:spcAft>
                <a:spcPts val="600"/>
              </a:spcAft>
              <a:buFont typeface="Wingdings" pitchFamily="2" charset="2"/>
              <a:buChar char="Ø"/>
            </a:pPr>
            <a:r>
              <a:rPr lang="en-US" sz="1800" b="1" dirty="0">
                <a:solidFill>
                  <a:srgbClr val="FFC000"/>
                </a:solidFill>
                <a:latin typeface="Century Gothic" charset="0"/>
              </a:rPr>
              <a:t>Before HCV Evaluation</a:t>
            </a:r>
          </a:p>
          <a:p>
            <a:pPr marL="799879" lvl="1" indent="-342900" defTabSz="456979">
              <a:buFont typeface="Wingdings" pitchFamily="2" charset="2"/>
              <a:buChar char="Ø"/>
            </a:pPr>
            <a:r>
              <a:rPr lang="en-US" sz="1600" b="1" i="1" dirty="0">
                <a:solidFill>
                  <a:srgbClr val="C00000"/>
                </a:solidFill>
                <a:latin typeface="Arial" charset="0"/>
                <a:cs typeface="Arial" charset="0"/>
              </a:rPr>
              <a:t>Patient Navigator </a:t>
            </a:r>
            <a:r>
              <a:rPr lang="en-US" sz="1600" dirty="0">
                <a:solidFill>
                  <a:schemeClr val="tx2"/>
                </a:solidFill>
                <a:latin typeface="Arial" charset="0"/>
                <a:cs typeface="Arial" charset="0"/>
              </a:rPr>
              <a:t>contacts patient to make sure and appointment is secured</a:t>
            </a:r>
          </a:p>
          <a:p>
            <a:pPr marL="799879" lvl="1" indent="-342900" defTabSz="456979">
              <a:buFont typeface="Wingdings" pitchFamily="2" charset="2"/>
              <a:buChar char="Ø"/>
            </a:pPr>
            <a:r>
              <a:rPr lang="en-US" sz="1600" dirty="0">
                <a:solidFill>
                  <a:schemeClr val="tx2"/>
                </a:solidFill>
                <a:latin typeface="Arial" charset="0"/>
                <a:cs typeface="Arial" charset="0"/>
              </a:rPr>
              <a:t>If the patient cant be reached a</a:t>
            </a:r>
            <a:r>
              <a:rPr lang="en-US" sz="1600" b="1" i="1" dirty="0">
                <a:solidFill>
                  <a:schemeClr val="tx2"/>
                </a:solidFill>
                <a:latin typeface="Arial" charset="0"/>
                <a:cs typeface="Arial" charset="0"/>
              </a:rPr>
              <a:t> </a:t>
            </a:r>
            <a:r>
              <a:rPr lang="en-US" sz="1600" b="1" i="1" dirty="0">
                <a:solidFill>
                  <a:srgbClr val="C00000"/>
                </a:solidFill>
                <a:latin typeface="Arial" charset="0"/>
                <a:cs typeface="Arial" charset="0"/>
              </a:rPr>
              <a:t>Public Health Nurse</a:t>
            </a:r>
            <a:r>
              <a:rPr lang="en-US" sz="1600" dirty="0">
                <a:solidFill>
                  <a:srgbClr val="009999"/>
                </a:solidFill>
                <a:latin typeface="Arial" charset="0"/>
                <a:cs typeface="Arial" charset="0"/>
              </a:rPr>
              <a:t>  </a:t>
            </a:r>
            <a:r>
              <a:rPr lang="en-US" sz="1600" dirty="0">
                <a:solidFill>
                  <a:schemeClr val="tx2"/>
                </a:solidFill>
                <a:latin typeface="Arial" charset="0"/>
                <a:cs typeface="Arial" charset="0"/>
              </a:rPr>
              <a:t>is sent to the patients home</a:t>
            </a:r>
            <a:r>
              <a:rPr lang="en-US" sz="1600" dirty="0">
                <a:solidFill>
                  <a:srgbClr val="009999"/>
                </a:solidFill>
                <a:latin typeface="Arial" charset="0"/>
                <a:cs typeface="Arial" charset="0"/>
              </a:rPr>
              <a:t/>
            </a:r>
            <a:br>
              <a:rPr lang="en-US" sz="1600" dirty="0">
                <a:solidFill>
                  <a:srgbClr val="009999"/>
                </a:solidFill>
                <a:latin typeface="Arial" charset="0"/>
                <a:cs typeface="Arial" charset="0"/>
              </a:rPr>
            </a:br>
            <a:endParaRPr lang="en-US" sz="1600" dirty="0">
              <a:solidFill>
                <a:srgbClr val="009999"/>
              </a:solidFill>
              <a:latin typeface="Arial" charset="0"/>
              <a:cs typeface="Arial" charset="0"/>
            </a:endParaRPr>
          </a:p>
          <a:p>
            <a:pPr lvl="0" defTabSz="456979">
              <a:lnSpc>
                <a:spcPts val="2300"/>
              </a:lnSpc>
              <a:spcBef>
                <a:spcPts val="300"/>
              </a:spcBef>
              <a:spcAft>
                <a:spcPts val="600"/>
              </a:spcAft>
              <a:buFont typeface="Wingdings" pitchFamily="2" charset="2"/>
              <a:buChar char="Ø"/>
            </a:pPr>
            <a:r>
              <a:rPr lang="en-US" sz="1800" b="1" dirty="0">
                <a:solidFill>
                  <a:srgbClr val="FFC000"/>
                </a:solidFill>
                <a:latin typeface="Century Gothic" charset="0"/>
              </a:rPr>
              <a:t>During Evaluation</a:t>
            </a:r>
          </a:p>
          <a:p>
            <a:pPr marL="799879" lvl="1" indent="-342900" defTabSz="456979">
              <a:buFont typeface="Wingdings" pitchFamily="2" charset="2"/>
              <a:buChar char="Ø"/>
            </a:pPr>
            <a:r>
              <a:rPr lang="en-US" sz="1600" dirty="0">
                <a:solidFill>
                  <a:schemeClr val="tx2"/>
                </a:solidFill>
                <a:latin typeface="Arial" charset="0"/>
                <a:cs typeface="Arial" charset="0"/>
              </a:rPr>
              <a:t>Most patients are evaluated by a </a:t>
            </a:r>
            <a:r>
              <a:rPr lang="en-US" sz="1600" b="1" i="1" dirty="0">
                <a:solidFill>
                  <a:srgbClr val="C00000"/>
                </a:solidFill>
                <a:latin typeface="Arial" charset="0"/>
                <a:cs typeface="Arial" charset="0"/>
              </a:rPr>
              <a:t>drug  and alcohol counselor</a:t>
            </a:r>
            <a:r>
              <a:rPr lang="en-US" sz="1600" dirty="0">
                <a:solidFill>
                  <a:schemeClr val="tx2"/>
                </a:solidFill>
                <a:latin typeface="Arial" charset="0"/>
                <a:cs typeface="Arial" charset="0"/>
              </a:rPr>
              <a:t>,</a:t>
            </a:r>
            <a:r>
              <a:rPr lang="en-US" sz="1600" dirty="0">
                <a:solidFill>
                  <a:srgbClr val="009999"/>
                </a:solidFill>
                <a:latin typeface="Arial" charset="0"/>
                <a:cs typeface="Arial" charset="0"/>
              </a:rPr>
              <a:t> </a:t>
            </a:r>
          </a:p>
          <a:p>
            <a:pPr marL="799879" lvl="1" indent="-342900" defTabSz="456979">
              <a:buFont typeface="Wingdings" pitchFamily="2" charset="2"/>
              <a:buChar char="Ø"/>
            </a:pPr>
            <a:r>
              <a:rPr lang="en-US" sz="1600" dirty="0">
                <a:solidFill>
                  <a:schemeClr val="tx2"/>
                </a:solidFill>
                <a:latin typeface="Arial" charset="0"/>
                <a:cs typeface="Arial" charset="0"/>
              </a:rPr>
              <a:t>If substance use disorder is detected, referral to a </a:t>
            </a:r>
            <a:r>
              <a:rPr lang="en-US" sz="1600" b="1" i="1" dirty="0">
                <a:solidFill>
                  <a:srgbClr val="C00000"/>
                </a:solidFill>
                <a:latin typeface="Arial" charset="0"/>
                <a:cs typeface="Arial" charset="0"/>
              </a:rPr>
              <a:t>behavioral health specialist</a:t>
            </a:r>
            <a:r>
              <a:rPr lang="en-US" sz="1600" dirty="0">
                <a:solidFill>
                  <a:srgbClr val="009999"/>
                </a:solidFill>
                <a:latin typeface="Arial" charset="0"/>
                <a:cs typeface="Arial" charset="0"/>
              </a:rPr>
              <a:t/>
            </a:r>
            <a:br>
              <a:rPr lang="en-US" sz="1600" dirty="0">
                <a:solidFill>
                  <a:srgbClr val="009999"/>
                </a:solidFill>
                <a:latin typeface="Arial" charset="0"/>
                <a:cs typeface="Arial" charset="0"/>
              </a:rPr>
            </a:br>
            <a:endParaRPr lang="en-US" sz="1600" dirty="0">
              <a:solidFill>
                <a:srgbClr val="009999"/>
              </a:solidFill>
              <a:latin typeface="Arial" charset="0"/>
              <a:cs typeface="Arial" charset="0"/>
            </a:endParaRPr>
          </a:p>
          <a:p>
            <a:pPr lvl="0" defTabSz="456979">
              <a:lnSpc>
                <a:spcPts val="2300"/>
              </a:lnSpc>
              <a:spcBef>
                <a:spcPts val="300"/>
              </a:spcBef>
              <a:spcAft>
                <a:spcPts val="600"/>
              </a:spcAft>
              <a:buFont typeface="Wingdings" pitchFamily="2" charset="2"/>
              <a:buChar char="Ø"/>
            </a:pPr>
            <a:r>
              <a:rPr lang="en-US" sz="1800" b="1" dirty="0">
                <a:solidFill>
                  <a:srgbClr val="FFC000"/>
                </a:solidFill>
                <a:latin typeface="Century Gothic" charset="0"/>
              </a:rPr>
              <a:t>After Treatment Initiated</a:t>
            </a:r>
          </a:p>
          <a:p>
            <a:pPr marL="799879" lvl="1" indent="-342900" defTabSz="456979">
              <a:buFont typeface="Wingdings" pitchFamily="2" charset="2"/>
              <a:buChar char="Ø"/>
            </a:pPr>
            <a:r>
              <a:rPr lang="en-US" sz="1600" b="1" i="1" dirty="0">
                <a:solidFill>
                  <a:srgbClr val="C00000"/>
                </a:solidFill>
                <a:latin typeface="Arial" charset="0"/>
                <a:cs typeface="Arial" charset="0"/>
              </a:rPr>
              <a:t>Clinical case manager, pharmacist </a:t>
            </a:r>
            <a:r>
              <a:rPr lang="en-US" sz="1600" dirty="0">
                <a:solidFill>
                  <a:schemeClr val="tx2"/>
                </a:solidFill>
                <a:latin typeface="Arial" charset="0"/>
                <a:cs typeface="Arial" charset="0"/>
              </a:rPr>
              <a:t>and a</a:t>
            </a:r>
            <a:r>
              <a:rPr lang="en-US" sz="1600" dirty="0">
                <a:solidFill>
                  <a:srgbClr val="009999"/>
                </a:solidFill>
                <a:latin typeface="Arial" charset="0"/>
                <a:cs typeface="Arial" charset="0"/>
              </a:rPr>
              <a:t> </a:t>
            </a:r>
            <a:r>
              <a:rPr lang="en-US" sz="1600" b="1" i="1" dirty="0">
                <a:solidFill>
                  <a:srgbClr val="C00000"/>
                </a:solidFill>
                <a:latin typeface="Arial" charset="0"/>
                <a:cs typeface="Arial" charset="0"/>
              </a:rPr>
              <a:t>community health worker</a:t>
            </a:r>
            <a:r>
              <a:rPr lang="en-US" sz="1600" dirty="0">
                <a:solidFill>
                  <a:srgbClr val="009999"/>
                </a:solidFill>
                <a:latin typeface="Arial" charset="0"/>
                <a:cs typeface="Arial" charset="0"/>
              </a:rPr>
              <a:t>  </a:t>
            </a:r>
            <a:r>
              <a:rPr lang="en-US" sz="1600" dirty="0">
                <a:solidFill>
                  <a:schemeClr val="tx2"/>
                </a:solidFill>
                <a:latin typeface="Arial" charset="0"/>
                <a:cs typeface="Arial" charset="0"/>
              </a:rPr>
              <a:t>will assist with adherence  follow-up and treatment (including DOT)</a:t>
            </a:r>
          </a:p>
          <a:p>
            <a:endParaRPr lang="en-US" dirty="0">
              <a:solidFill>
                <a:schemeClr val="tx2"/>
              </a:solidFill>
            </a:endParaRPr>
          </a:p>
        </p:txBody>
      </p:sp>
      <p:sp>
        <p:nvSpPr>
          <p:cNvPr id="4" name="TextBox 3"/>
          <p:cNvSpPr txBox="1"/>
          <p:nvPr/>
        </p:nvSpPr>
        <p:spPr>
          <a:xfrm>
            <a:off x="1422400" y="6106483"/>
            <a:ext cx="374014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C000"/>
                </a:solidFill>
                <a:effectLst/>
                <a:uLnTx/>
                <a:uFillTx/>
              </a:rPr>
              <a:t>DOT: Direct Observed Therapy</a:t>
            </a:r>
            <a:endParaRPr kumimoji="0" lang="en-US" sz="1400" b="0" i="0" u="none" strike="noStrike" kern="0" cap="none" spc="0" normalizeH="0" baseline="0" noProof="0" dirty="0">
              <a:ln>
                <a:noFill/>
              </a:ln>
              <a:solidFill>
                <a:srgbClr val="FFC000"/>
              </a:solidFill>
              <a:effectLst/>
              <a:uLnTx/>
              <a:uFillTx/>
            </a:endParaRPr>
          </a:p>
        </p:txBody>
      </p:sp>
      <p:sp>
        <p:nvSpPr>
          <p:cNvPr id="5" name="Footer Placeholder 4"/>
          <p:cNvSpPr txBox="1">
            <a:spLocks/>
          </p:cNvSpPr>
          <p:nvPr/>
        </p:nvSpPr>
        <p:spPr>
          <a:xfrm>
            <a:off x="4775200" y="6094720"/>
            <a:ext cx="6146800" cy="274637"/>
          </a:xfrm>
          <a:prstGeom prst="rect">
            <a:avLst/>
          </a:prstGeom>
        </p:spPr>
        <p:txBody>
          <a:bodyPr/>
          <a:lstStyle>
            <a:defPPr>
              <a:defRPr lang="en-US"/>
            </a:defPPr>
            <a:lvl1pPr marL="0" algn="l" defTabSz="456979" rtl="0" eaLnBrk="1" latinLnBrk="0" hangingPunct="1">
              <a:defRPr sz="1800" kern="1200">
                <a:solidFill>
                  <a:schemeClr val="tx1"/>
                </a:solidFill>
                <a:latin typeface="+mn-lt"/>
                <a:ea typeface="+mn-ea"/>
                <a:cs typeface="+mn-cs"/>
              </a:defRPr>
            </a:lvl1pPr>
            <a:lvl2pPr marL="456979" algn="l" defTabSz="456979" rtl="0" eaLnBrk="1" latinLnBrk="0" hangingPunct="1">
              <a:defRPr sz="1800" kern="1200">
                <a:solidFill>
                  <a:schemeClr val="tx1"/>
                </a:solidFill>
                <a:latin typeface="+mn-lt"/>
                <a:ea typeface="+mn-ea"/>
                <a:cs typeface="+mn-cs"/>
              </a:defRPr>
            </a:lvl2pPr>
            <a:lvl3pPr marL="913959" algn="l" defTabSz="456979" rtl="0" eaLnBrk="1" latinLnBrk="0" hangingPunct="1">
              <a:defRPr sz="1800" kern="1200">
                <a:solidFill>
                  <a:schemeClr val="tx1"/>
                </a:solidFill>
                <a:latin typeface="+mn-lt"/>
                <a:ea typeface="+mn-ea"/>
                <a:cs typeface="+mn-cs"/>
              </a:defRPr>
            </a:lvl3pPr>
            <a:lvl4pPr marL="1370939" algn="l" defTabSz="456979" rtl="0" eaLnBrk="1" latinLnBrk="0" hangingPunct="1">
              <a:defRPr sz="1800" kern="1200">
                <a:solidFill>
                  <a:schemeClr val="tx1"/>
                </a:solidFill>
                <a:latin typeface="+mn-lt"/>
                <a:ea typeface="+mn-ea"/>
                <a:cs typeface="+mn-cs"/>
              </a:defRPr>
            </a:lvl4pPr>
            <a:lvl5pPr marL="1827915" algn="l" defTabSz="456979" rtl="0" eaLnBrk="1" latinLnBrk="0" hangingPunct="1">
              <a:defRPr sz="1800" kern="1200">
                <a:solidFill>
                  <a:schemeClr val="tx1"/>
                </a:solidFill>
                <a:latin typeface="+mn-lt"/>
                <a:ea typeface="+mn-ea"/>
                <a:cs typeface="+mn-cs"/>
              </a:defRPr>
            </a:lvl5pPr>
            <a:lvl6pPr marL="2284890" algn="l" defTabSz="456979" rtl="0" eaLnBrk="1" latinLnBrk="0" hangingPunct="1">
              <a:defRPr sz="1800" kern="1200">
                <a:solidFill>
                  <a:schemeClr val="tx1"/>
                </a:solidFill>
                <a:latin typeface="+mn-lt"/>
                <a:ea typeface="+mn-ea"/>
                <a:cs typeface="+mn-cs"/>
              </a:defRPr>
            </a:lvl6pPr>
            <a:lvl7pPr marL="2741877" algn="l" defTabSz="456979" rtl="0" eaLnBrk="1" latinLnBrk="0" hangingPunct="1">
              <a:defRPr sz="1800" kern="1200">
                <a:solidFill>
                  <a:schemeClr val="tx1"/>
                </a:solidFill>
                <a:latin typeface="+mn-lt"/>
                <a:ea typeface="+mn-ea"/>
                <a:cs typeface="+mn-cs"/>
              </a:defRPr>
            </a:lvl7pPr>
            <a:lvl8pPr marL="3198852" algn="l" defTabSz="456979" rtl="0" eaLnBrk="1" latinLnBrk="0" hangingPunct="1">
              <a:defRPr sz="1800" kern="1200">
                <a:solidFill>
                  <a:schemeClr val="tx1"/>
                </a:solidFill>
                <a:latin typeface="+mn-lt"/>
                <a:ea typeface="+mn-ea"/>
                <a:cs typeface="+mn-cs"/>
              </a:defRPr>
            </a:lvl8pPr>
            <a:lvl9pPr marL="3655828" algn="l" defTabSz="456979" rtl="0" eaLnBrk="1" latinLnBrk="0" hangingPunct="1">
              <a:defRPr sz="1800" kern="1200">
                <a:solidFill>
                  <a:schemeClr val="tx1"/>
                </a:solidFill>
                <a:latin typeface="+mn-lt"/>
                <a:ea typeface="+mn-ea"/>
                <a:cs typeface="+mn-cs"/>
              </a:defRPr>
            </a:lvl9pPr>
          </a:lstStyle>
          <a:p>
            <a:pPr>
              <a:defRPr/>
            </a:pPr>
            <a:r>
              <a:rPr lang="en-US" sz="1400" dirty="0" smtClean="0">
                <a:solidFill>
                  <a:srgbClr val="009999"/>
                </a:solidFill>
              </a:rPr>
              <a:t>        </a:t>
            </a:r>
            <a:r>
              <a:rPr lang="en-US" sz="1400" dirty="0" smtClean="0">
                <a:solidFill>
                  <a:srgbClr val="FFC000"/>
                </a:solidFill>
              </a:rPr>
              <a:t>Cherokee Nation Health Services 2018</a:t>
            </a:r>
            <a:endParaRPr lang="en-US" sz="1400" dirty="0">
              <a:solidFill>
                <a:srgbClr val="FFC000"/>
              </a:solidFill>
            </a:endParaRPr>
          </a:p>
        </p:txBody>
      </p:sp>
    </p:spTree>
    <p:extLst>
      <p:ext uri="{BB962C8B-B14F-4D97-AF65-F5344CB8AC3E}">
        <p14:creationId xmlns:p14="http://schemas.microsoft.com/office/powerpoint/2010/main" val="3209287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09" y="524018"/>
            <a:ext cx="11176000" cy="1143000"/>
          </a:xfrm>
        </p:spPr>
        <p:txBody>
          <a:bodyPr>
            <a:normAutofit/>
          </a:bodyPr>
          <a:lstStyle/>
          <a:p>
            <a:r>
              <a:rPr lang="en-US" sz="3200" b="1" dirty="0">
                <a:solidFill>
                  <a:srgbClr val="FFC000"/>
                </a:solidFill>
                <a:latin typeface="Century Gothic" charset="0"/>
              </a:rPr>
              <a:t>CNHS HCV Program: Clinical Capacity Expansion:  1/2014 – 12/2017</a:t>
            </a:r>
            <a:endParaRPr lang="en-US" sz="3200"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292666449"/>
              </p:ext>
            </p:extLst>
          </p:nvPr>
        </p:nvGraphicFramePr>
        <p:xfrm>
          <a:off x="1016000" y="2286003"/>
          <a:ext cx="10710029" cy="339374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579327" y="2304031"/>
            <a:ext cx="2310241" cy="398943"/>
          </a:xfrm>
          <a:prstGeom prst="rect">
            <a:avLst/>
          </a:prstGeom>
          <a:gradFill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394" tIns="45697" rIns="91394" bIns="45697"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solidFill>
                  <a:schemeClr val="tx2"/>
                </a:solidFill>
              </a:rPr>
              <a:t>HCV ProjectECHO</a:t>
            </a:r>
          </a:p>
          <a:p>
            <a:pPr algn="ctr"/>
            <a:r>
              <a:rPr lang="en-US" sz="1200" dirty="0">
                <a:solidFill>
                  <a:schemeClr val="tx2"/>
                </a:solidFill>
              </a:rPr>
              <a:t>Introduced</a:t>
            </a:r>
          </a:p>
        </p:txBody>
      </p:sp>
      <p:sp>
        <p:nvSpPr>
          <p:cNvPr id="6" name="Rectangle 5"/>
          <p:cNvSpPr/>
          <p:nvPr/>
        </p:nvSpPr>
        <p:spPr>
          <a:xfrm>
            <a:off x="4781929" y="2350891"/>
            <a:ext cx="2310241" cy="398943"/>
          </a:xfrm>
          <a:prstGeom prst="rect">
            <a:avLst/>
          </a:prstGeom>
          <a:gradFill flip="none" rotWithShape="1">
            <a:gsLst>
              <a:gs pos="0">
                <a:schemeClr val="accent1">
                  <a:tint val="100000"/>
                  <a:shade val="100000"/>
                  <a:satMod val="130000"/>
                  <a:alpha val="19000"/>
                </a:schemeClr>
              </a:gs>
              <a:gs pos="100000">
                <a:schemeClr val="accent1">
                  <a:tint val="50000"/>
                  <a:shade val="100000"/>
                  <a:satMod val="350000"/>
                  <a:alpha val="1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394" tIns="45697" rIns="91394" bIns="45697"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solidFill>
                  <a:schemeClr val="tx2"/>
                </a:solidFill>
              </a:rPr>
              <a:t>HCV Elimination</a:t>
            </a:r>
          </a:p>
        </p:txBody>
      </p:sp>
      <p:sp>
        <p:nvSpPr>
          <p:cNvPr id="7" name="TextBox 6"/>
          <p:cNvSpPr txBox="1"/>
          <p:nvPr/>
        </p:nvSpPr>
        <p:spPr>
          <a:xfrm>
            <a:off x="2908302" y="2981396"/>
            <a:ext cx="1435100" cy="276952"/>
          </a:xfrm>
          <a:prstGeom prst="rect">
            <a:avLst/>
          </a:prstGeom>
          <a:solidFill>
            <a:schemeClr val="accent2">
              <a:lumMod val="20000"/>
              <a:lumOff val="80000"/>
            </a:schemeClr>
          </a:solidFill>
        </p:spPr>
        <p:txBody>
          <a:bodyPr wrap="square" lIns="91394" tIns="45697" rIns="91394" bIns="45697" rtlCol="0">
            <a:spAutoFit/>
          </a:bodyPr>
          <a:lstStyle/>
          <a:p>
            <a:r>
              <a:rPr lang="en-US" sz="1200" b="1" dirty="0" smtClean="0">
                <a:solidFill>
                  <a:srgbClr val="002060"/>
                </a:solidFill>
              </a:rPr>
              <a:t> 7 Providers</a:t>
            </a:r>
            <a:endParaRPr lang="en-US" sz="1200" b="1" dirty="0">
              <a:solidFill>
                <a:srgbClr val="002060"/>
              </a:solidFill>
            </a:endParaRPr>
          </a:p>
        </p:txBody>
      </p:sp>
      <p:sp>
        <p:nvSpPr>
          <p:cNvPr id="8" name="TextBox 7"/>
          <p:cNvSpPr txBox="1"/>
          <p:nvPr/>
        </p:nvSpPr>
        <p:spPr>
          <a:xfrm>
            <a:off x="7416803" y="3521383"/>
            <a:ext cx="1981772" cy="276952"/>
          </a:xfrm>
          <a:prstGeom prst="rect">
            <a:avLst/>
          </a:prstGeom>
          <a:solidFill>
            <a:schemeClr val="accent2">
              <a:lumMod val="20000"/>
              <a:lumOff val="80000"/>
            </a:schemeClr>
          </a:solidFill>
        </p:spPr>
        <p:txBody>
          <a:bodyPr wrap="square" lIns="91394" tIns="45697" rIns="91394" bIns="45697" rtlCol="0">
            <a:spAutoFit/>
          </a:bodyPr>
          <a:lstStyle/>
          <a:p>
            <a:r>
              <a:rPr lang="en-US" sz="1200" b="1" dirty="0" smtClean="0">
                <a:solidFill>
                  <a:srgbClr val="002060"/>
                </a:solidFill>
              </a:rPr>
              <a:t>        24 Providers</a:t>
            </a:r>
            <a:endParaRPr lang="en-US" sz="1200" b="1" dirty="0">
              <a:solidFill>
                <a:srgbClr val="002060"/>
              </a:solidFill>
            </a:endParaRPr>
          </a:p>
        </p:txBody>
      </p:sp>
      <p:cxnSp>
        <p:nvCxnSpPr>
          <p:cNvPr id="9" name="Straight Connector 8"/>
          <p:cNvCxnSpPr/>
          <p:nvPr/>
        </p:nvCxnSpPr>
        <p:spPr>
          <a:xfrm flipV="1">
            <a:off x="2734445" y="2840550"/>
            <a:ext cx="0" cy="2005569"/>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1167" y="3584447"/>
            <a:ext cx="1384476" cy="276952"/>
          </a:xfrm>
          <a:prstGeom prst="rect">
            <a:avLst/>
          </a:prstGeom>
          <a:solidFill>
            <a:schemeClr val="accent2">
              <a:lumMod val="20000"/>
              <a:lumOff val="80000"/>
            </a:schemeClr>
          </a:solidFill>
        </p:spPr>
        <p:txBody>
          <a:bodyPr wrap="square" lIns="91394" tIns="45697" rIns="91394" bIns="45697" rtlCol="0">
            <a:spAutoFit/>
          </a:bodyPr>
          <a:lstStyle/>
          <a:p>
            <a:r>
              <a:rPr lang="en-US" sz="1200" b="1" dirty="0">
                <a:solidFill>
                  <a:srgbClr val="002060"/>
                </a:solidFill>
              </a:rPr>
              <a:t>1 Specialist</a:t>
            </a:r>
          </a:p>
        </p:txBody>
      </p:sp>
      <p:cxnSp>
        <p:nvCxnSpPr>
          <p:cNvPr id="11" name="Straight Connector 10"/>
          <p:cNvCxnSpPr/>
          <p:nvPr/>
        </p:nvCxnSpPr>
        <p:spPr>
          <a:xfrm flipV="1">
            <a:off x="4781925" y="2702972"/>
            <a:ext cx="0" cy="1980152"/>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25601" y="5809724"/>
            <a:ext cx="929004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tx2"/>
                </a:solidFill>
                <a:effectLst/>
                <a:uLnTx/>
                <a:uFillTx/>
              </a:rPr>
              <a:t>Providers included 1 Specialist, 8 Physicians, 8 Pharmacists and 7 Nurse Practitioners</a:t>
            </a:r>
            <a:endParaRPr kumimoji="0" lang="en-US" sz="1800" b="1" i="0" u="none" strike="noStrike" kern="0" cap="none" spc="0" normalizeH="0" baseline="0" noProof="0" dirty="0">
              <a:ln>
                <a:noFill/>
              </a:ln>
              <a:solidFill>
                <a:schemeClr val="tx2"/>
              </a:solidFill>
              <a:effectLst/>
              <a:uLnTx/>
              <a:uFillTx/>
            </a:endParaRPr>
          </a:p>
        </p:txBody>
      </p:sp>
      <p:sp>
        <p:nvSpPr>
          <p:cNvPr id="14" name="TextBox 13"/>
          <p:cNvSpPr txBox="1"/>
          <p:nvPr/>
        </p:nvSpPr>
        <p:spPr>
          <a:xfrm>
            <a:off x="4165600" y="6400803"/>
            <a:ext cx="345277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C000"/>
                </a:solidFill>
                <a:effectLst/>
                <a:uLnTx/>
                <a:uFillTx/>
              </a:rPr>
              <a:t>Cherokee Nation Health Services 2018</a:t>
            </a:r>
            <a:endParaRPr kumimoji="0" lang="en-US" sz="12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196604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44" y="579437"/>
            <a:ext cx="10972800" cy="1143000"/>
          </a:xfrm>
        </p:spPr>
        <p:txBody>
          <a:bodyPr/>
          <a:lstStyle/>
          <a:p>
            <a:r>
              <a:rPr lang="en-US" sz="2400" b="1" dirty="0">
                <a:solidFill>
                  <a:srgbClr val="FFC000"/>
                </a:solidFill>
                <a:latin typeface="Century Gothic" charset="0"/>
              </a:rPr>
              <a:t>Goal #4: Reduce the incidence of new HCV infections</a:t>
            </a:r>
            <a:endParaRPr lang="en-US" dirty="0">
              <a:solidFill>
                <a:srgbClr val="FFC000"/>
              </a:solidFill>
            </a:endParaRPr>
          </a:p>
        </p:txBody>
      </p:sp>
      <p:sp>
        <p:nvSpPr>
          <p:cNvPr id="3" name="Content Placeholder 2"/>
          <p:cNvSpPr>
            <a:spLocks noGrp="1"/>
          </p:cNvSpPr>
          <p:nvPr>
            <p:ph idx="1"/>
          </p:nvPr>
        </p:nvSpPr>
        <p:spPr/>
        <p:txBody>
          <a:bodyPr/>
          <a:lstStyle/>
          <a:p>
            <a:endParaRPr lang="en-US" dirty="0"/>
          </a:p>
        </p:txBody>
      </p:sp>
      <p:sp>
        <p:nvSpPr>
          <p:cNvPr id="9" name="TextBox 8"/>
          <p:cNvSpPr txBox="1"/>
          <p:nvPr/>
        </p:nvSpPr>
        <p:spPr>
          <a:xfrm>
            <a:off x="2344128" y="4618040"/>
            <a:ext cx="7310083" cy="30008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chemeClr val="tx2"/>
                </a:solidFill>
                <a:effectLst/>
                <a:uLnTx/>
                <a:uFillTx/>
                <a:latin typeface="Georgia"/>
                <a:ea typeface="+mn-ea"/>
                <a:cs typeface="+mn-cs"/>
              </a:rPr>
              <a:t>CNHS HCV Elimination Program Strategies and Goals, 8/2015-10/2018</a:t>
            </a:r>
            <a:endParaRPr kumimoji="0" lang="en-US" sz="1350" b="0" i="0" u="none" strike="noStrike" kern="0" cap="none" spc="0" normalizeH="0" baseline="0" noProof="0" dirty="0">
              <a:ln>
                <a:noFill/>
              </a:ln>
              <a:solidFill>
                <a:schemeClr val="tx2"/>
              </a:solidFill>
              <a:effectLst/>
              <a:uLnTx/>
              <a:uFillTx/>
              <a:latin typeface="Calibri"/>
              <a:ea typeface="+mn-ea"/>
              <a:cs typeface="+mn-cs"/>
            </a:endParaRPr>
          </a:p>
        </p:txBody>
      </p:sp>
      <p:graphicFrame>
        <p:nvGraphicFramePr>
          <p:cNvPr id="10" name="Diagram 9"/>
          <p:cNvGraphicFramePr/>
          <p:nvPr>
            <p:extLst>
              <p:ext uri="{D42A27DB-BD31-4B8C-83A1-F6EECF244321}">
                <p14:modId xmlns:p14="http://schemas.microsoft.com/office/powerpoint/2010/main" val="3504037333"/>
              </p:ext>
            </p:extLst>
          </p:nvPr>
        </p:nvGraphicFramePr>
        <p:xfrm>
          <a:off x="1082651" y="2704113"/>
          <a:ext cx="10202264" cy="1850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4593772" y="2171495"/>
            <a:ext cx="3035344" cy="300082"/>
          </a:xfrm>
          <a:prstGeom prst="rect">
            <a:avLst/>
          </a:prstGeom>
          <a:solidFill>
            <a:srgbClr val="4BACC6"/>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ysClr val="windowText" lastClr="000000"/>
                </a:solidFill>
                <a:effectLst/>
                <a:uLnTx/>
                <a:uFillTx/>
                <a:latin typeface="Georgia" panose="02040502050405020303" pitchFamily="18" charset="0"/>
              </a:rPr>
              <a:t>   </a:t>
            </a:r>
            <a:r>
              <a:rPr kumimoji="0" lang="en-US" sz="1350" b="1" i="0" u="none" strike="noStrike" kern="0" cap="none" spc="0" normalizeH="0" baseline="0" noProof="0" dirty="0">
                <a:ln>
                  <a:noFill/>
                </a:ln>
                <a:solidFill>
                  <a:sysClr val="window" lastClr="FFFFFF"/>
                </a:solidFill>
                <a:effectLst/>
                <a:uLnTx/>
                <a:uFillTx/>
                <a:latin typeface="Georgia" panose="02040502050405020303" pitchFamily="18" charset="0"/>
              </a:rPr>
              <a:t>Decrease Incidence</a:t>
            </a:r>
          </a:p>
        </p:txBody>
      </p:sp>
      <p:sp>
        <p:nvSpPr>
          <p:cNvPr id="12" name="TextBox 11"/>
          <p:cNvSpPr txBox="1"/>
          <p:nvPr/>
        </p:nvSpPr>
        <p:spPr>
          <a:xfrm>
            <a:off x="2294129" y="5317467"/>
            <a:ext cx="7410083" cy="196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srgbClr val="FFC000"/>
                </a:solidFill>
                <a:effectLst/>
                <a:uLnTx/>
                <a:uFillTx/>
              </a:rPr>
              <a:t>CNHS: Cherokee Nation Health Services. PWID: People Who Inject Drugs, OST: Opioid Substitution Therapy, NSEP: Needle and Syringe Exchange Program</a:t>
            </a:r>
          </a:p>
        </p:txBody>
      </p:sp>
      <p:sp>
        <p:nvSpPr>
          <p:cNvPr id="13" name="Down Arrow 12"/>
          <p:cNvSpPr/>
          <p:nvPr/>
        </p:nvSpPr>
        <p:spPr>
          <a:xfrm>
            <a:off x="5770571" y="1518921"/>
            <a:ext cx="457200" cy="57150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993969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7" y="570200"/>
            <a:ext cx="10972800" cy="1143000"/>
          </a:xfrm>
        </p:spPr>
        <p:txBody>
          <a:bodyPr>
            <a:normAutofit/>
          </a:bodyPr>
          <a:lstStyle/>
          <a:p>
            <a:r>
              <a:rPr lang="en-US" sz="3600" b="1" dirty="0">
                <a:solidFill>
                  <a:srgbClr val="FFC000"/>
                </a:solidFill>
                <a:latin typeface="Century Gothic" charset="0"/>
              </a:rPr>
              <a:t>Moving Forward</a:t>
            </a:r>
            <a:endParaRPr lang="en-US" sz="3600" dirty="0">
              <a:solidFill>
                <a:srgbClr val="FFC000"/>
              </a:solidFill>
            </a:endParaRPr>
          </a:p>
        </p:txBody>
      </p:sp>
      <p:sp>
        <p:nvSpPr>
          <p:cNvPr id="3" name="Content Placeholder 2"/>
          <p:cNvSpPr>
            <a:spLocks noGrp="1"/>
          </p:cNvSpPr>
          <p:nvPr>
            <p:ph idx="1"/>
          </p:nvPr>
        </p:nvSpPr>
        <p:spPr>
          <a:xfrm>
            <a:off x="581892" y="1341585"/>
            <a:ext cx="10972800" cy="4525963"/>
          </a:xfrm>
        </p:spPr>
        <p:txBody>
          <a:bodyPr/>
          <a:lstStyle/>
          <a:p>
            <a:pPr lvl="0" defTabSz="456979">
              <a:spcBef>
                <a:spcPts val="300"/>
              </a:spcBef>
              <a:spcAft>
                <a:spcPts val="600"/>
              </a:spcAft>
              <a:buFont typeface="Wingdings" pitchFamily="2" charset="2"/>
              <a:buChar char="Ø"/>
            </a:pPr>
            <a:r>
              <a:rPr lang="en-US" sz="2000" b="1" dirty="0">
                <a:solidFill>
                  <a:schemeClr val="tx2"/>
                </a:solidFill>
                <a:latin typeface="Century Gothic" charset="0"/>
              </a:rPr>
              <a:t>Increase public awareness and intensify HCV screening </a:t>
            </a:r>
            <a:r>
              <a:rPr lang="en-US" sz="2000" dirty="0">
                <a:solidFill>
                  <a:schemeClr val="tx2"/>
                </a:solidFill>
                <a:latin typeface="Century Gothic" charset="0"/>
              </a:rPr>
              <a:t>in “hot spots” and out in the community</a:t>
            </a:r>
          </a:p>
          <a:p>
            <a:pPr lvl="0" defTabSz="456979">
              <a:spcBef>
                <a:spcPts val="300"/>
              </a:spcBef>
              <a:spcAft>
                <a:spcPts val="600"/>
              </a:spcAft>
              <a:buFont typeface="Wingdings" pitchFamily="2" charset="2"/>
              <a:buChar char="Ø"/>
            </a:pPr>
            <a:r>
              <a:rPr lang="en-US" sz="2000" b="1" dirty="0">
                <a:solidFill>
                  <a:schemeClr val="tx2"/>
                </a:solidFill>
                <a:latin typeface="Century Gothic" charset="0"/>
              </a:rPr>
              <a:t>Improve engagement in care of PWID</a:t>
            </a:r>
          </a:p>
          <a:p>
            <a:pPr marL="742729" lvl="1" defTabSz="456979">
              <a:buFont typeface="Wingdings" pitchFamily="2" charset="2"/>
              <a:buChar char="Ø"/>
            </a:pPr>
            <a:r>
              <a:rPr lang="en-US" sz="1800" dirty="0">
                <a:solidFill>
                  <a:schemeClr val="tx2"/>
                </a:solidFill>
                <a:latin typeface="Arial" charset="0"/>
                <a:cs typeface="Arial" charset="0"/>
              </a:rPr>
              <a:t>Expand Medication Assisted Treatment</a:t>
            </a:r>
          </a:p>
          <a:p>
            <a:pPr marL="742729" lvl="1" defTabSz="456979">
              <a:buFont typeface="Wingdings" pitchFamily="2" charset="2"/>
              <a:buChar char="Ø"/>
            </a:pPr>
            <a:r>
              <a:rPr lang="en-US" sz="1800" dirty="0">
                <a:solidFill>
                  <a:schemeClr val="tx2"/>
                </a:solidFill>
                <a:latin typeface="Arial" charset="0"/>
                <a:cs typeface="Arial" charset="0"/>
              </a:rPr>
              <a:t>Advocate for needle and syringe service</a:t>
            </a:r>
          </a:p>
          <a:p>
            <a:pPr marL="742729" lvl="1" defTabSz="456979">
              <a:buFont typeface="Wingdings" pitchFamily="2" charset="2"/>
              <a:buChar char="Ø"/>
            </a:pPr>
            <a:r>
              <a:rPr lang="en-US" sz="1800" dirty="0">
                <a:solidFill>
                  <a:schemeClr val="tx2"/>
                </a:solidFill>
                <a:latin typeface="Arial" charset="0"/>
                <a:cs typeface="Arial" charset="0"/>
              </a:rPr>
              <a:t>Identify networks of transmission trough the Global Health Outbreak Surveillance Technology (GHOST) program</a:t>
            </a:r>
          </a:p>
          <a:p>
            <a:pPr marL="285750" lvl="0" indent="-285750" defTabSz="456979">
              <a:lnSpc>
                <a:spcPts val="2300"/>
              </a:lnSpc>
              <a:spcBef>
                <a:spcPts val="300"/>
              </a:spcBef>
              <a:spcAft>
                <a:spcPts val="600"/>
              </a:spcAft>
              <a:buFont typeface="Wingdings" pitchFamily="2" charset="2"/>
              <a:buChar char="Ø"/>
            </a:pPr>
            <a:r>
              <a:rPr lang="en-US" sz="1800" b="1" dirty="0">
                <a:solidFill>
                  <a:schemeClr val="tx2"/>
                </a:solidFill>
                <a:latin typeface="Century Gothic" charset="0"/>
              </a:rPr>
              <a:t>Treat, treat and treat patients with HCV!!!!!!!</a:t>
            </a:r>
          </a:p>
          <a:p>
            <a:pPr marL="285750" lvl="0" indent="-285750" defTabSz="456979">
              <a:lnSpc>
                <a:spcPts val="2300"/>
              </a:lnSpc>
              <a:spcBef>
                <a:spcPts val="300"/>
              </a:spcBef>
              <a:spcAft>
                <a:spcPts val="600"/>
              </a:spcAft>
              <a:buFont typeface="Wingdings" pitchFamily="2" charset="2"/>
              <a:buChar char="Ø"/>
            </a:pPr>
            <a:r>
              <a:rPr lang="en-US" sz="2000" b="1" dirty="0">
                <a:solidFill>
                  <a:schemeClr val="tx2"/>
                </a:solidFill>
                <a:latin typeface="Century Gothic" charset="0"/>
              </a:rPr>
              <a:t>Define measures to monitor program outcomes</a:t>
            </a:r>
          </a:p>
          <a:p>
            <a:pPr marL="1199709" lvl="2" indent="-285750" defTabSz="456979">
              <a:buFont typeface="Wingdings" pitchFamily="2" charset="2"/>
              <a:buChar char="Ø"/>
            </a:pPr>
            <a:r>
              <a:rPr lang="en-US" sz="1800" dirty="0">
                <a:solidFill>
                  <a:schemeClr val="tx2"/>
                </a:solidFill>
                <a:latin typeface="Arial" charset="0"/>
                <a:cs typeface="Arial" charset="0"/>
              </a:rPr>
              <a:t>90 % reduction in incidence by the year 2030</a:t>
            </a:r>
          </a:p>
          <a:p>
            <a:pPr marL="1199709" lvl="2" indent="-285750" defTabSz="456979">
              <a:buFont typeface="Wingdings" pitchFamily="2" charset="2"/>
              <a:buChar char="Ø"/>
            </a:pPr>
            <a:r>
              <a:rPr lang="en-US" sz="1800" dirty="0">
                <a:solidFill>
                  <a:schemeClr val="tx2"/>
                </a:solidFill>
                <a:latin typeface="Arial" charset="0"/>
                <a:cs typeface="Arial" charset="0"/>
              </a:rPr>
              <a:t>65 % reduction in mortality by the year 2030</a:t>
            </a:r>
          </a:p>
          <a:p>
            <a:endParaRPr lang="en-US" dirty="0"/>
          </a:p>
        </p:txBody>
      </p:sp>
    </p:spTree>
    <p:extLst>
      <p:ext uri="{BB962C8B-B14F-4D97-AF65-F5344CB8AC3E}">
        <p14:creationId xmlns:p14="http://schemas.microsoft.com/office/powerpoint/2010/main" val="569834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8964" y="374361"/>
            <a:ext cx="10515600" cy="1325563"/>
          </a:xfrm>
        </p:spPr>
        <p:txBody>
          <a:bodyPr/>
          <a:lstStyle/>
          <a:p>
            <a:r>
              <a:rPr lang="en-US" dirty="0" smtClean="0">
                <a:solidFill>
                  <a:srgbClr val="FFC000"/>
                </a:solidFill>
              </a:rPr>
              <a:t>What is a Syringe Service Program (SSP)?</a:t>
            </a:r>
            <a:endParaRPr lang="en-US" dirty="0">
              <a:solidFill>
                <a:srgbClr val="FFC000"/>
              </a:solidFill>
            </a:endParaRPr>
          </a:p>
        </p:txBody>
      </p:sp>
      <p:pic>
        <p:nvPicPr>
          <p:cNvPr id="10" name="Content Placeholder 9"/>
          <p:cNvPicPr>
            <a:picLocks noGrp="1" noChangeAspect="1"/>
          </p:cNvPicPr>
          <p:nvPr>
            <p:ph idx="1"/>
          </p:nvPr>
        </p:nvPicPr>
        <p:blipFill>
          <a:blip r:embed="rId2"/>
          <a:stretch>
            <a:fillRect/>
          </a:stretch>
        </p:blipFill>
        <p:spPr>
          <a:xfrm>
            <a:off x="4261051" y="1480339"/>
            <a:ext cx="3242044" cy="5029200"/>
          </a:xfrm>
          <a:prstGeom prst="rect">
            <a:avLst/>
          </a:prstGeom>
        </p:spPr>
      </p:pic>
    </p:spTree>
    <p:extLst>
      <p:ext uri="{BB962C8B-B14F-4D97-AF65-F5344CB8AC3E}">
        <p14:creationId xmlns:p14="http://schemas.microsoft.com/office/powerpoint/2010/main" val="1516817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8613" y="268906"/>
            <a:ext cx="10742374" cy="849406"/>
          </a:xfrm>
        </p:spPr>
        <p:txBody>
          <a:bodyPr/>
          <a:lstStyle/>
          <a:p>
            <a:pPr algn="l"/>
            <a:r>
              <a:rPr lang="en-US" sz="2800" b="1" dirty="0">
                <a:solidFill>
                  <a:srgbClr val="FFFF00"/>
                </a:solidFill>
              </a:rPr>
              <a:t>   </a:t>
            </a:r>
            <a:r>
              <a:rPr lang="en-GB" sz="2800" b="1" dirty="0">
                <a:solidFill>
                  <a:schemeClr val="bg2"/>
                </a:solidFill>
              </a:rPr>
              <a:t/>
            </a:r>
            <a:br>
              <a:rPr lang="en-GB" sz="2800" b="1" dirty="0">
                <a:solidFill>
                  <a:schemeClr val="bg2"/>
                </a:solidFill>
              </a:rPr>
            </a:br>
            <a:r>
              <a:rPr lang="en-US" sz="2800" b="1" dirty="0">
                <a:solidFill>
                  <a:srgbClr val="FFFF00"/>
                </a:solidFill>
              </a:rPr>
              <a:t> </a:t>
            </a:r>
            <a:br>
              <a:rPr lang="en-US" sz="2800" b="1" dirty="0">
                <a:solidFill>
                  <a:srgbClr val="FFFF00"/>
                </a:solidFill>
              </a:rPr>
            </a:br>
            <a:endParaRPr lang="en-US" sz="2800" dirty="0">
              <a:solidFill>
                <a:srgbClr val="FFFF00"/>
              </a:solidFill>
            </a:endParaRPr>
          </a:p>
        </p:txBody>
      </p:sp>
      <p:sp>
        <p:nvSpPr>
          <p:cNvPr id="7" name="Content Placeholder 6"/>
          <p:cNvSpPr>
            <a:spLocks noGrp="1"/>
          </p:cNvSpPr>
          <p:nvPr>
            <p:ph sz="half" idx="1"/>
          </p:nvPr>
        </p:nvSpPr>
        <p:spPr>
          <a:xfrm>
            <a:off x="519530" y="1851379"/>
            <a:ext cx="7789091" cy="5692030"/>
          </a:xfrm>
        </p:spPr>
        <p:txBody>
          <a:bodyPr/>
          <a:lstStyle/>
          <a:p>
            <a:r>
              <a:rPr lang="en-US" dirty="0">
                <a:solidFill>
                  <a:schemeClr val="bg2"/>
                </a:solidFill>
              </a:rPr>
              <a:t>Number of life time PWID – 6.6 million</a:t>
            </a:r>
          </a:p>
          <a:p>
            <a:endParaRPr lang="en-US" sz="1800" dirty="0">
              <a:solidFill>
                <a:schemeClr val="bg2"/>
              </a:solidFill>
            </a:endParaRPr>
          </a:p>
          <a:p>
            <a:r>
              <a:rPr lang="en-US" dirty="0">
                <a:solidFill>
                  <a:schemeClr val="bg2"/>
                </a:solidFill>
              </a:rPr>
              <a:t>Number of persons injecting in past year - 775,000</a:t>
            </a:r>
          </a:p>
          <a:p>
            <a:pPr lvl="1">
              <a:buFont typeface="Arial" panose="020B0604020202020204" pitchFamily="34" charset="0"/>
              <a:buChar char="•"/>
            </a:pPr>
            <a:r>
              <a:rPr lang="en-US" sz="1800" dirty="0">
                <a:solidFill>
                  <a:schemeClr val="bg2"/>
                </a:solidFill>
              </a:rPr>
              <a:t>334,000 (43%) living with HCV infection</a:t>
            </a:r>
          </a:p>
          <a:p>
            <a:endParaRPr lang="en-US" sz="2000" dirty="0" smtClean="0">
              <a:solidFill>
                <a:schemeClr val="bg2"/>
              </a:solidFill>
              <a:latin typeface="Arial" panose="020B0604020202020204" pitchFamily="34" charset="0"/>
              <a:cs typeface="Arial" panose="020B0604020202020204" pitchFamily="34" charset="0"/>
            </a:endParaRPr>
          </a:p>
          <a:p>
            <a:r>
              <a:rPr lang="en-US" sz="2000" dirty="0" smtClean="0">
                <a:solidFill>
                  <a:schemeClr val="bg2"/>
                </a:solidFill>
                <a:latin typeface="Arial" panose="020B0604020202020204" pitchFamily="34" charset="0"/>
                <a:cs typeface="Arial" panose="020B0604020202020204" pitchFamily="34" charset="0"/>
              </a:rPr>
              <a:t>270  </a:t>
            </a:r>
            <a:r>
              <a:rPr lang="en-US" sz="2000" dirty="0">
                <a:solidFill>
                  <a:schemeClr val="bg2"/>
                </a:solidFill>
                <a:latin typeface="Arial" panose="020B0604020202020204" pitchFamily="34" charset="0"/>
                <a:cs typeface="Arial" panose="020B0604020202020204" pitchFamily="34" charset="0"/>
              </a:rPr>
              <a:t>syringe service programs (SSP) in operation (early 2017)  </a:t>
            </a:r>
          </a:p>
          <a:p>
            <a:endParaRPr lang="en-US" sz="2000" dirty="0">
              <a:solidFill>
                <a:schemeClr val="bg2"/>
              </a:solidFill>
              <a:latin typeface="Arial" panose="020B0604020202020204" pitchFamily="34" charset="0"/>
              <a:cs typeface="Arial" panose="020B0604020202020204" pitchFamily="34" charset="0"/>
            </a:endParaRPr>
          </a:p>
          <a:p>
            <a:r>
              <a:rPr lang="en-US" sz="2000" dirty="0">
                <a:solidFill>
                  <a:schemeClr val="bg2"/>
                </a:solidFill>
                <a:latin typeface="Arial" panose="020B0604020202020204" pitchFamily="34" charset="0"/>
                <a:cs typeface="Arial" panose="020B0604020202020204" pitchFamily="34" charset="0"/>
              </a:rPr>
              <a:t>Approximately 2,200 additional programs needed for proximal access to syringe services </a:t>
            </a:r>
          </a:p>
          <a:p>
            <a:endParaRPr lang="en-US" sz="2000" dirty="0">
              <a:solidFill>
                <a:schemeClr val="bg2"/>
              </a:solidFill>
              <a:latin typeface="Arial" panose="020B0604020202020204" pitchFamily="34" charset="0"/>
              <a:cs typeface="Arial" panose="020B0604020202020204" pitchFamily="34" charset="0"/>
            </a:endParaRPr>
          </a:p>
          <a:p>
            <a:r>
              <a:rPr lang="en-US" sz="2000" dirty="0" smtClean="0">
                <a:solidFill>
                  <a:schemeClr val="bg2"/>
                </a:solidFill>
                <a:latin typeface="Arial" panose="020B0604020202020204" pitchFamily="34" charset="0"/>
                <a:cs typeface="Arial" panose="020B0604020202020204" pitchFamily="34" charset="0"/>
              </a:rPr>
              <a:t>39 states/counties approved to redirect USG funds to support SSPs (as of April 3)</a:t>
            </a:r>
          </a:p>
          <a:p>
            <a:endParaRPr lang="en-US" sz="2000" dirty="0">
              <a:solidFill>
                <a:schemeClr val="bg2"/>
              </a:solidFill>
              <a:latin typeface="Arial" panose="020B0604020202020204" pitchFamily="34" charset="0"/>
              <a:cs typeface="Arial" panose="020B0604020202020204" pitchFamily="34" charset="0"/>
            </a:endParaRPr>
          </a:p>
        </p:txBody>
      </p:sp>
      <p:grpSp>
        <p:nvGrpSpPr>
          <p:cNvPr id="8" name="Group 7"/>
          <p:cNvGrpSpPr/>
          <p:nvPr/>
        </p:nvGrpSpPr>
        <p:grpSpPr>
          <a:xfrm>
            <a:off x="8220950" y="2702265"/>
            <a:ext cx="3522482" cy="2674082"/>
            <a:chOff x="1575929" y="1960406"/>
            <a:chExt cx="9243515" cy="4993318"/>
          </a:xfrm>
        </p:grpSpPr>
        <p:pic>
          <p:nvPicPr>
            <p:cNvPr id="9" name="Picture 8" descr="\\cdc.gov\project\OID_Prevention_Branch_Working_Documents\Lab contract\analyses\young_HCV\brief_report\12sept2016\ssp_case.tif"/>
            <p:cNvPicPr/>
            <p:nvPr/>
          </p:nvPicPr>
          <p:blipFill rotWithShape="1">
            <a:blip r:embed="rId2" cstate="print">
              <a:extLst>
                <a:ext uri="{28A0092B-C50C-407E-A947-70E740481C1C}">
                  <a14:useLocalDpi xmlns:a14="http://schemas.microsoft.com/office/drawing/2010/main" val="0"/>
                </a:ext>
              </a:extLst>
            </a:blip>
            <a:srcRect t="30201" b="8629"/>
            <a:stretch/>
          </p:blipFill>
          <p:spPr bwMode="auto">
            <a:xfrm>
              <a:off x="1575929" y="1960406"/>
              <a:ext cx="9015411" cy="4586287"/>
            </a:xfrm>
            <a:prstGeom prst="rect">
              <a:avLst/>
            </a:prstGeom>
            <a:noFill/>
            <a:ln>
              <a:noFill/>
            </a:ln>
            <a:extLst>
              <a:ext uri="{53640926-AAD7-44D8-BBD7-CCE9431645EC}">
                <a14:shadowObscured xmlns:a14="http://schemas.microsoft.com/office/drawing/2010/main"/>
              </a:ext>
            </a:extLst>
          </p:spPr>
        </p:pic>
        <p:sp>
          <p:nvSpPr>
            <p:cNvPr id="10" name="Text Box 2"/>
            <p:cNvSpPr txBox="1">
              <a:spLocks noChangeArrowheads="1"/>
            </p:cNvSpPr>
            <p:nvPr/>
          </p:nvSpPr>
          <p:spPr bwMode="auto">
            <a:xfrm>
              <a:off x="9282112" y="4778374"/>
              <a:ext cx="1262064" cy="16510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1 dot = 1 person</a:t>
              </a:r>
              <a:endPar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9282112" y="4543422"/>
              <a:ext cx="1262064" cy="16510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Syringe Service Program</a:t>
              </a:r>
              <a:endPar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8891587" y="4918075"/>
              <a:ext cx="1652588" cy="411163"/>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lvl="0" indent="0" algn="l" defTabSz="914400" rtl="0" eaLnBrk="1" fontAlgn="auto" latinLnBrk="0" hangingPunct="1">
                <a:lnSpc>
                  <a:spcPct val="115000"/>
                </a:lnSpc>
                <a:spcBef>
                  <a:spcPts val="0"/>
                </a:spcBef>
                <a:spcAft>
                  <a:spcPts val="75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useBgFill="1">
          <p:nvSpPr>
            <p:cNvPr id="13" name="Text Box 2"/>
            <p:cNvSpPr txBox="1">
              <a:spLocks noChangeArrowheads="1"/>
            </p:cNvSpPr>
            <p:nvPr/>
          </p:nvSpPr>
          <p:spPr bwMode="auto">
            <a:xfrm>
              <a:off x="6963732" y="6868353"/>
              <a:ext cx="3855712" cy="85371"/>
            </a:xfrm>
            <a:prstGeom prst="rect">
              <a:avLst/>
            </a:prstGeom>
            <a:ln w="9525">
              <a:noFill/>
              <a:miter lim="800000"/>
              <a:headEnd/>
              <a:tailEnd/>
            </a:ln>
          </p:spPr>
          <p:txBody>
            <a:bodyPr rot="0" vert="horz" wrap="square" lIns="0" tIns="0" rIns="0" bIns="0" anchor="t" anchorCtr="0">
              <a:noAutofit/>
            </a:bodyPr>
            <a:lstStyle/>
            <a:p>
              <a:pPr>
                <a:lnSpc>
                  <a:spcPct val="115000"/>
                </a:lnSpc>
                <a:spcAft>
                  <a:spcPts val="750"/>
                </a:spcAft>
                <a:defRPr/>
              </a:pPr>
              <a:r>
                <a:rPr lang="en-US" sz="1050" dirty="0">
                  <a:solidFill>
                    <a:srgbClr val="FFFFFF"/>
                  </a:solidFill>
                  <a:latin typeface="Calibri" panose="020F0502020204030204" pitchFamily="34" charset="0"/>
                  <a:ea typeface="Calibri" panose="020F0502020204030204" pitchFamily="34" charset="0"/>
                  <a:cs typeface="Times New Roman" panose="02020603050405020304" pitchFamily="18" charset="0"/>
                </a:rPr>
                <a:t>SSPs: SSPs: North American Syringe Exchange Network</a:t>
              </a:r>
            </a:p>
            <a:p>
              <a:pPr marL="0" marR="0" lvl="0" indent="0" algn="l" defTabSz="914400" rtl="0" eaLnBrk="1" fontAlgn="auto" latinLnBrk="0" hangingPunct="1">
                <a:lnSpc>
                  <a:spcPct val="115000"/>
                </a:lnSpc>
                <a:spcBef>
                  <a:spcPts val="0"/>
                </a:spcBef>
                <a:spcAft>
                  <a:spcPts val="75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TextBox 1"/>
          <p:cNvSpPr txBox="1"/>
          <p:nvPr/>
        </p:nvSpPr>
        <p:spPr>
          <a:xfrm>
            <a:off x="8066092" y="1871268"/>
            <a:ext cx="3407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99"/>
                </a:solidFill>
                <a:effectLst/>
                <a:uLnTx/>
                <a:uFillTx/>
                <a:latin typeface="Myriad Web Pro"/>
                <a:ea typeface="+mn-ea"/>
                <a:cs typeface="+mn-cs"/>
              </a:rPr>
              <a:t>Only 20% of  persons 15-29 yrs. with HCV, live within 10 miles of a syringe service program. </a:t>
            </a:r>
          </a:p>
        </p:txBody>
      </p:sp>
      <p:sp>
        <p:nvSpPr>
          <p:cNvPr id="3" name="TextBox 2"/>
          <p:cNvSpPr txBox="1"/>
          <p:nvPr/>
        </p:nvSpPr>
        <p:spPr>
          <a:xfrm>
            <a:off x="778613" y="6494876"/>
            <a:ext cx="1281531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yriad Web Pro"/>
                <a:ea typeface="+mn-ea"/>
                <a:cs typeface="+mn-cs"/>
              </a:rPr>
              <a:t>  </a:t>
            </a:r>
            <a:r>
              <a:rPr kumimoji="0" lang="en-US" sz="1200" b="0" i="0" u="none" strike="noStrike" kern="1200" cap="none" spc="0" normalizeH="0" baseline="0" noProof="0" dirty="0">
                <a:ln>
                  <a:noFill/>
                </a:ln>
                <a:effectLst/>
                <a:uLnTx/>
                <a:uFillTx/>
                <a:latin typeface="Myriad Web Pro"/>
                <a:ea typeface="+mn-ea"/>
                <a:cs typeface="+mn-cs"/>
              </a:rPr>
              <a:t>Canary L, CID,  2017; CDC unpublished data</a:t>
            </a:r>
          </a:p>
        </p:txBody>
      </p:sp>
      <p:sp>
        <p:nvSpPr>
          <p:cNvPr id="14" name="Content Placeholder 6"/>
          <p:cNvSpPr>
            <a:spLocks noGrp="1"/>
          </p:cNvSpPr>
          <p:nvPr>
            <p:ph sz="half" idx="1"/>
          </p:nvPr>
        </p:nvSpPr>
        <p:spPr>
          <a:xfrm>
            <a:off x="778613" y="440665"/>
            <a:ext cx="10601675" cy="789869"/>
          </a:xfrm>
        </p:spPr>
        <p:txBody>
          <a:bodyPr/>
          <a:lstStyle/>
          <a:p>
            <a:pPr marL="0" indent="0">
              <a:buNone/>
            </a:pPr>
            <a:r>
              <a:rPr lang="en-US" sz="4000" dirty="0" smtClean="0">
                <a:solidFill>
                  <a:srgbClr val="FFC000"/>
                </a:solidFill>
                <a:latin typeface="TimesNewRoman,Bold"/>
              </a:rPr>
              <a:t>PWID and SSPs</a:t>
            </a:r>
            <a:endParaRPr lang="en-US" sz="4000" dirty="0">
              <a:solidFill>
                <a:srgbClr val="FFC000"/>
              </a:solidFill>
              <a:latin typeface="TimesNewRoman,Bold"/>
            </a:endParaRPr>
          </a:p>
          <a:p>
            <a:pPr marL="0" indent="0">
              <a:buNone/>
            </a:pPr>
            <a:endParaRPr lang="en-US" sz="800" b="1" dirty="0">
              <a:solidFill>
                <a:srgbClr val="FFFF00"/>
              </a:solidFill>
              <a:latin typeface="TimesNewRoman,Bold"/>
            </a:endParaRPr>
          </a:p>
          <a:p>
            <a:pPr marL="0" indent="0">
              <a:buNone/>
            </a:pPr>
            <a:endParaRPr lang="en-US" sz="1800" dirty="0">
              <a:solidFill>
                <a:schemeClr val="bg2"/>
              </a:solidFill>
            </a:endParaRPr>
          </a:p>
        </p:txBody>
      </p:sp>
      <p:sp useBgFill="1">
        <p:nvSpPr>
          <p:cNvPr id="15" name="Text Box 2"/>
          <p:cNvSpPr txBox="1">
            <a:spLocks noChangeArrowheads="1"/>
          </p:cNvSpPr>
          <p:nvPr/>
        </p:nvSpPr>
        <p:spPr bwMode="auto">
          <a:xfrm>
            <a:off x="7908002" y="5885287"/>
            <a:ext cx="1616428" cy="45719"/>
          </a:xfrm>
          <a:prstGeom prst="rect">
            <a:avLst/>
          </a:prstGeom>
          <a:ln w="9525">
            <a:noFill/>
            <a:miter lim="800000"/>
            <a:headEnd/>
            <a:tailEnd/>
          </a:ln>
        </p:spPr>
        <p:txBody>
          <a:bodyPr rot="0" vert="horz" wrap="square" lIns="0" tIns="0" rIns="0" bIns="0" anchor="t" anchorCtr="0">
            <a:noAutofit/>
          </a:bodyPr>
          <a:lstStyle/>
          <a:p>
            <a:pPr marL="0" marR="0" lvl="0" indent="0" algn="l" defTabSz="914400" rtl="0" eaLnBrk="1" fontAlgn="auto" latinLnBrk="0" hangingPunct="1">
              <a:lnSpc>
                <a:spcPct val="115000"/>
              </a:lnSpc>
              <a:spcBef>
                <a:spcPts val="0"/>
              </a:spcBef>
              <a:spcAft>
                <a:spcPts val="75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8219189" y="5229350"/>
            <a:ext cx="1814920" cy="677108"/>
          </a:xfrm>
          <a:prstGeom prst="rect">
            <a:avLst/>
          </a:prstGeom>
          <a:noFill/>
        </p:spPr>
        <p:txBody>
          <a:bodyPr wrap="none" rtlCol="0">
            <a:spAutoFit/>
          </a:bodyPr>
          <a:lstStyle/>
          <a:p>
            <a:r>
              <a:rPr lang="en-US"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HCV Cases: LabCorp and Quest </a:t>
            </a:r>
            <a:endParaRPr lang="en-US" sz="10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r>
              <a:rPr lang="en-US" sz="10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commercial </a:t>
            </a:r>
            <a:r>
              <a:rPr lang="en-US"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laboratories </a:t>
            </a:r>
          </a:p>
          <a:p>
            <a:endParaRPr lang="en-US" dirty="0"/>
          </a:p>
        </p:txBody>
      </p:sp>
    </p:spTree>
    <p:extLst>
      <p:ext uri="{BB962C8B-B14F-4D97-AF65-F5344CB8AC3E}">
        <p14:creationId xmlns:p14="http://schemas.microsoft.com/office/powerpoint/2010/main" val="100751704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Myths and misconceptions of SSPs</a:t>
            </a:r>
            <a:endParaRPr lang="en-US" dirty="0">
              <a:solidFill>
                <a:srgbClr val="FFC000"/>
              </a:solidFill>
            </a:endParaRPr>
          </a:p>
        </p:txBody>
      </p:sp>
      <p:sp>
        <p:nvSpPr>
          <p:cNvPr id="3" name="Content Placeholder 2"/>
          <p:cNvSpPr>
            <a:spLocks noGrp="1"/>
          </p:cNvSpPr>
          <p:nvPr>
            <p:ph idx="1"/>
          </p:nvPr>
        </p:nvSpPr>
        <p:spPr/>
        <p:txBody>
          <a:bodyPr/>
          <a:lstStyle/>
          <a:p>
            <a:r>
              <a:rPr lang="en-US" sz="3600" dirty="0" smtClean="0">
                <a:solidFill>
                  <a:schemeClr val="bg1"/>
                </a:solidFill>
              </a:rPr>
              <a:t>SSPs increase high-risk practices</a:t>
            </a:r>
          </a:p>
          <a:p>
            <a:r>
              <a:rPr lang="en-US" sz="3600" dirty="0" smtClean="0">
                <a:solidFill>
                  <a:schemeClr val="bg1"/>
                </a:solidFill>
              </a:rPr>
              <a:t>SSPs promote syringes in the community</a:t>
            </a:r>
          </a:p>
          <a:p>
            <a:r>
              <a:rPr lang="en-US" sz="3600" dirty="0" smtClean="0">
                <a:solidFill>
                  <a:schemeClr val="bg1"/>
                </a:solidFill>
              </a:rPr>
              <a:t>SSPs enable drug use</a:t>
            </a:r>
          </a:p>
          <a:p>
            <a:r>
              <a:rPr lang="en-US" sz="3600" dirty="0" smtClean="0">
                <a:solidFill>
                  <a:schemeClr val="bg1"/>
                </a:solidFill>
              </a:rPr>
              <a:t>SSPs increase crime</a:t>
            </a:r>
          </a:p>
          <a:p>
            <a:pPr marL="0" indent="0">
              <a:buNone/>
            </a:pPr>
            <a:endParaRPr lang="en-US" dirty="0"/>
          </a:p>
        </p:txBody>
      </p:sp>
    </p:spTree>
    <p:extLst>
      <p:ext uri="{BB962C8B-B14F-4D97-AF65-F5344CB8AC3E}">
        <p14:creationId xmlns:p14="http://schemas.microsoft.com/office/powerpoint/2010/main" val="618690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7" y="274639"/>
            <a:ext cx="11460480" cy="1143000"/>
          </a:xfrm>
        </p:spPr>
        <p:txBody>
          <a:bodyPr/>
          <a:lstStyle/>
          <a:p>
            <a:r>
              <a:rPr lang="en-US" sz="3200" dirty="0" smtClean="0">
                <a:solidFill>
                  <a:srgbClr val="FFC000"/>
                </a:solidFill>
                <a:latin typeface="+mj-lt"/>
              </a:rPr>
              <a:t>Do SSPs increase high risk practices?</a:t>
            </a:r>
            <a:endParaRPr lang="en-US" sz="3200" dirty="0">
              <a:solidFill>
                <a:srgbClr val="FFC000"/>
              </a:solidFill>
              <a:latin typeface="+mj-lt"/>
            </a:endParaRPr>
          </a:p>
        </p:txBody>
      </p:sp>
      <p:sp>
        <p:nvSpPr>
          <p:cNvPr id="3" name="Text Placeholder 2"/>
          <p:cNvSpPr>
            <a:spLocks noGrp="1"/>
          </p:cNvSpPr>
          <p:nvPr>
            <p:ph type="body" sz="quarter" idx="10"/>
          </p:nvPr>
        </p:nvSpPr>
        <p:spPr>
          <a:xfrm>
            <a:off x="315557" y="1663700"/>
            <a:ext cx="10972800" cy="992638"/>
          </a:xfrm>
        </p:spPr>
        <p:txBody>
          <a:bodyPr/>
          <a:lstStyle/>
          <a:p>
            <a:pPr marL="0" indent="0">
              <a:buNone/>
            </a:pPr>
            <a:r>
              <a:rPr lang="en-US" dirty="0">
                <a:solidFill>
                  <a:schemeClr val="bg1"/>
                </a:solidFill>
                <a:cs typeface="Calibri" panose="020F0502020204030204" pitchFamily="34" charset="0"/>
              </a:rPr>
              <a:t>For </a:t>
            </a:r>
            <a:r>
              <a:rPr lang="en-US" dirty="0" smtClean="0">
                <a:solidFill>
                  <a:schemeClr val="bg1"/>
                </a:solidFill>
                <a:cs typeface="Calibri" panose="020F0502020204030204" pitchFamily="34" charset="0"/>
              </a:rPr>
              <a:t>every 2-fold increase </a:t>
            </a:r>
            <a:r>
              <a:rPr lang="en-US" dirty="0">
                <a:solidFill>
                  <a:schemeClr val="bg1"/>
                </a:solidFill>
                <a:cs typeface="Calibri" panose="020F0502020204030204" pitchFamily="34" charset="0"/>
              </a:rPr>
              <a:t>in SSP </a:t>
            </a:r>
            <a:r>
              <a:rPr lang="en-US" dirty="0" smtClean="0">
                <a:solidFill>
                  <a:schemeClr val="bg1"/>
                </a:solidFill>
                <a:cs typeface="Calibri" panose="020F0502020204030204" pitchFamily="34" charset="0"/>
              </a:rPr>
              <a:t>coverage, </a:t>
            </a:r>
            <a:r>
              <a:rPr lang="en-US" dirty="0">
                <a:solidFill>
                  <a:schemeClr val="bg1"/>
                </a:solidFill>
                <a:cs typeface="Calibri" panose="020F0502020204030204" pitchFamily="34" charset="0"/>
              </a:rPr>
              <a:t>participants </a:t>
            </a:r>
            <a:r>
              <a:rPr lang="en-US" dirty="0" smtClean="0">
                <a:solidFill>
                  <a:schemeClr val="bg1"/>
                </a:solidFill>
                <a:cs typeface="Calibri" panose="020F0502020204030204" pitchFamily="34" charset="0"/>
              </a:rPr>
              <a:t> </a:t>
            </a:r>
            <a:r>
              <a:rPr lang="en-US" dirty="0">
                <a:solidFill>
                  <a:schemeClr val="bg1"/>
                </a:solidFill>
                <a:cs typeface="Calibri" panose="020F0502020204030204" pitchFamily="34" charset="0"/>
              </a:rPr>
              <a:t>. . </a:t>
            </a:r>
            <a:r>
              <a:rPr lang="en-US" dirty="0" smtClean="0">
                <a:solidFill>
                  <a:schemeClr val="bg1"/>
                </a:solidFill>
                <a:cs typeface="Calibri" panose="020F0502020204030204" pitchFamily="34" charset="0"/>
              </a:rPr>
              <a:t>.</a:t>
            </a:r>
            <a:endParaRPr lang="en-US" dirty="0">
              <a:solidFill>
                <a:schemeClr val="bg1"/>
              </a:solidFill>
              <a:cs typeface="Calibri" panose="020F0502020204030204" pitchFamily="34"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96039305"/>
              </p:ext>
            </p:extLst>
          </p:nvPr>
        </p:nvGraphicFramePr>
        <p:xfrm>
          <a:off x="555811" y="2598291"/>
          <a:ext cx="10962043" cy="3552366"/>
        </p:xfrm>
        <a:graphic>
          <a:graphicData uri="http://schemas.openxmlformats.org/drawingml/2006/table">
            <a:tbl>
              <a:tblPr firstRow="1" bandRow="1">
                <a:tableStyleId>{69012ECD-51FC-41F1-AA8D-1B2483CD663E}</a:tableStyleId>
              </a:tblPr>
              <a:tblGrid>
                <a:gridCol w="5611907">
                  <a:extLst>
                    <a:ext uri="{9D8B030D-6E8A-4147-A177-3AD203B41FA5}">
                      <a16:colId xmlns="" xmlns:a16="http://schemas.microsoft.com/office/drawing/2014/main" val="20000"/>
                    </a:ext>
                  </a:extLst>
                </a:gridCol>
                <a:gridCol w="1635163">
                  <a:extLst>
                    <a:ext uri="{9D8B030D-6E8A-4147-A177-3AD203B41FA5}">
                      <a16:colId xmlns="" xmlns:a16="http://schemas.microsoft.com/office/drawing/2014/main" val="20001"/>
                    </a:ext>
                  </a:extLst>
                </a:gridCol>
                <a:gridCol w="1965064">
                  <a:extLst>
                    <a:ext uri="{9D8B030D-6E8A-4147-A177-3AD203B41FA5}">
                      <a16:colId xmlns="" xmlns:a16="http://schemas.microsoft.com/office/drawing/2014/main" val="17352769"/>
                    </a:ext>
                  </a:extLst>
                </a:gridCol>
                <a:gridCol w="1749909">
                  <a:extLst>
                    <a:ext uri="{9D8B030D-6E8A-4147-A177-3AD203B41FA5}">
                      <a16:colId xmlns="" xmlns:a16="http://schemas.microsoft.com/office/drawing/2014/main" val="1332163993"/>
                    </a:ext>
                  </a:extLst>
                </a:gridCol>
              </a:tblGrid>
              <a:tr h="528320">
                <a:tc>
                  <a:txBody>
                    <a:bodyPr/>
                    <a:lstStyle/>
                    <a:p>
                      <a:r>
                        <a:rPr lang="en-US" sz="2700" b="0" dirty="0" smtClean="0">
                          <a:solidFill>
                            <a:srgbClr val="006166"/>
                          </a:solidFill>
                          <a:latin typeface="Calibri" panose="020F0502020204030204" pitchFamily="34" charset="0"/>
                          <a:cs typeface="Calibri" panose="020F0502020204030204" pitchFamily="34" charset="0"/>
                        </a:rPr>
                        <a:t>Outcome</a:t>
                      </a:r>
                      <a:r>
                        <a:rPr lang="en-US" sz="2700" b="0" baseline="0" dirty="0" smtClean="0">
                          <a:solidFill>
                            <a:srgbClr val="006166"/>
                          </a:solidFill>
                          <a:latin typeface="Calibri" panose="020F0502020204030204" pitchFamily="34" charset="0"/>
                          <a:cs typeface="Calibri" panose="020F0502020204030204" pitchFamily="34" charset="0"/>
                        </a:rPr>
                        <a:t> variable</a:t>
                      </a:r>
                      <a:endParaRPr lang="en-US" sz="2700" b="0" dirty="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0" dirty="0" err="1" smtClean="0">
                          <a:solidFill>
                            <a:srgbClr val="006166"/>
                          </a:solidFill>
                          <a:latin typeface="Calibri" panose="020F0502020204030204" pitchFamily="34" charset="0"/>
                          <a:cs typeface="Calibri" panose="020F0502020204030204" pitchFamily="34" charset="0"/>
                        </a:rPr>
                        <a:t>aPR</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95%</a:t>
                      </a:r>
                      <a:r>
                        <a:rPr lang="en-US" sz="2700" b="0" baseline="0" dirty="0" smtClean="0">
                          <a:solidFill>
                            <a:srgbClr val="006166"/>
                          </a:solidFill>
                          <a:latin typeface="Calibri" panose="020F0502020204030204" pitchFamily="34" charset="0"/>
                          <a:cs typeface="Calibri" panose="020F0502020204030204" pitchFamily="34" charset="0"/>
                        </a:rPr>
                        <a:t> CI</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p-value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 xmlns:a16="http://schemas.microsoft.com/office/drawing/2014/main" val="10000"/>
                  </a:ext>
                </a:extLst>
              </a:tr>
              <a:tr h="564603">
                <a:tc>
                  <a:txBody>
                    <a:bodyPr/>
                    <a:lstStyle/>
                    <a:p>
                      <a:r>
                        <a:rPr lang="en-US" sz="2700" b="0" dirty="0" smtClean="0">
                          <a:solidFill>
                            <a:schemeClr val="bg1"/>
                          </a:solidFill>
                          <a:latin typeface="Calibri" panose="020F0502020204030204" pitchFamily="34" charset="0"/>
                          <a:cs typeface="Calibri" panose="020F0502020204030204" pitchFamily="34" charset="0"/>
                        </a:rPr>
                        <a:t>Receptively shared syringes</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0.96</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0.93-0.99</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0.021</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93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b="0" dirty="0" smtClean="0">
                          <a:solidFill>
                            <a:schemeClr val="bg1"/>
                          </a:solidFill>
                          <a:latin typeface="Calibri" panose="020F0502020204030204" pitchFamily="34" charset="0"/>
                          <a:cs typeface="Calibri" panose="020F0502020204030204" pitchFamily="34" charset="0"/>
                        </a:rPr>
                        <a:t>Receptively shared syringes</a:t>
                      </a:r>
                      <a:r>
                        <a:rPr lang="en-US" sz="2700" b="0" baseline="0" dirty="0" smtClean="0">
                          <a:solidFill>
                            <a:schemeClr val="bg1"/>
                          </a:solidFill>
                          <a:latin typeface="Calibri" panose="020F0502020204030204" pitchFamily="34" charset="0"/>
                          <a:cs typeface="Calibri" panose="020F0502020204030204" pitchFamily="34" charset="0"/>
                        </a:rPr>
                        <a:t> with ≥2 people</a:t>
                      </a:r>
                      <a:endParaRPr lang="en-US" sz="2700" b="0" dirty="0" smtClean="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0.94</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0.89-0.99</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0.012</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934720">
                <a:tc>
                  <a:txBody>
                    <a:bodyPr/>
                    <a:lstStyle/>
                    <a:p>
                      <a:r>
                        <a:rPr lang="en-US" sz="2700" b="0" dirty="0" smtClean="0">
                          <a:solidFill>
                            <a:schemeClr val="bg1"/>
                          </a:solidFill>
                          <a:latin typeface="Calibri" panose="020F0502020204030204" pitchFamily="34" charset="0"/>
                          <a:cs typeface="Calibri" panose="020F0502020204030204" pitchFamily="34" charset="0"/>
                        </a:rPr>
                        <a:t>Shared other injection equipment (e.g., cookers, filter, water)</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1.00</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0.98-1.03</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0.954</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6460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rgbClr val="FFC000"/>
                          </a:solidFill>
                          <a:effectLst/>
                          <a:latin typeface="Calibri" panose="020F0502020204030204" pitchFamily="34" charset="0"/>
                          <a:ea typeface="+mn-ea"/>
                          <a:cs typeface="Calibri" panose="020F0502020204030204" pitchFamily="34" charset="0"/>
                        </a:rPr>
                        <a:t>Models control for age, gender, race/ethnicity, homelessness, and peer network size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rgbClr val="006166"/>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57520419"/>
                  </a:ext>
                </a:extLst>
              </a:tr>
            </a:tbl>
          </a:graphicData>
        </a:graphic>
      </p:graphicFrame>
      <p:sp>
        <p:nvSpPr>
          <p:cNvPr id="4" name="TextBox 3"/>
          <p:cNvSpPr txBox="1"/>
          <p:nvPr/>
        </p:nvSpPr>
        <p:spPr>
          <a:xfrm>
            <a:off x="965200" y="6510867"/>
            <a:ext cx="4128694" cy="369332"/>
          </a:xfrm>
          <a:prstGeom prst="rect">
            <a:avLst/>
          </a:prstGeom>
          <a:noFill/>
        </p:spPr>
        <p:txBody>
          <a:bodyPr wrap="none" rtlCol="0">
            <a:spAutoFit/>
          </a:bodyPr>
          <a:lstStyle/>
          <a:p>
            <a:r>
              <a:rPr lang="en-US" dirty="0" smtClean="0">
                <a:solidFill>
                  <a:schemeClr val="bg1"/>
                </a:solidFill>
              </a:rPr>
              <a:t>Slide courtesy of Dr. Dita Broz, NHBS Team</a:t>
            </a:r>
            <a:endParaRPr lang="en-US" dirty="0">
              <a:solidFill>
                <a:schemeClr val="bg1"/>
              </a:solidFill>
            </a:endParaRPr>
          </a:p>
        </p:txBody>
      </p:sp>
    </p:spTree>
    <p:extLst>
      <p:ext uri="{BB962C8B-B14F-4D97-AF65-F5344CB8AC3E}">
        <p14:creationId xmlns:p14="http://schemas.microsoft.com/office/powerpoint/2010/main" val="121970938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7" y="274639"/>
            <a:ext cx="11460480" cy="1143000"/>
          </a:xfrm>
        </p:spPr>
        <p:txBody>
          <a:bodyPr/>
          <a:lstStyle/>
          <a:p>
            <a:r>
              <a:rPr lang="en-US" sz="3200" dirty="0" smtClean="0">
                <a:solidFill>
                  <a:srgbClr val="FFC000"/>
                </a:solidFill>
                <a:latin typeface="+mj-lt"/>
              </a:rPr>
              <a:t>Do SSPs promote syringes in the community?</a:t>
            </a:r>
            <a:endParaRPr lang="en-US" sz="3200" dirty="0">
              <a:solidFill>
                <a:srgbClr val="FFC000"/>
              </a:solidFill>
              <a:latin typeface="+mj-lt"/>
            </a:endParaRPr>
          </a:p>
        </p:txBody>
      </p:sp>
      <p:sp>
        <p:nvSpPr>
          <p:cNvPr id="3" name="Text Placeholder 2"/>
          <p:cNvSpPr>
            <a:spLocks noGrp="1"/>
          </p:cNvSpPr>
          <p:nvPr>
            <p:ph type="body" sz="quarter" idx="10"/>
          </p:nvPr>
        </p:nvSpPr>
        <p:spPr>
          <a:xfrm>
            <a:off x="315557" y="1714500"/>
            <a:ext cx="10972800" cy="941838"/>
          </a:xfrm>
        </p:spPr>
        <p:txBody>
          <a:bodyPr/>
          <a:lstStyle/>
          <a:p>
            <a:pPr marL="0" indent="0">
              <a:buNone/>
            </a:pPr>
            <a:r>
              <a:rPr lang="en-US" dirty="0">
                <a:solidFill>
                  <a:schemeClr val="bg1"/>
                </a:solidFill>
                <a:cs typeface="Calibri" panose="020F0502020204030204" pitchFamily="34" charset="0"/>
              </a:rPr>
              <a:t>For each </a:t>
            </a:r>
            <a:r>
              <a:rPr lang="en-US" dirty="0" smtClean="0">
                <a:solidFill>
                  <a:schemeClr val="bg1"/>
                </a:solidFill>
                <a:cs typeface="Calibri" panose="020F0502020204030204" pitchFamily="34" charset="0"/>
              </a:rPr>
              <a:t>2-fold </a:t>
            </a:r>
            <a:r>
              <a:rPr lang="en-US" dirty="0">
                <a:solidFill>
                  <a:schemeClr val="bg1"/>
                </a:solidFill>
                <a:cs typeface="Calibri" panose="020F0502020204030204" pitchFamily="34" charset="0"/>
              </a:rPr>
              <a:t>increase in SSP </a:t>
            </a:r>
            <a:r>
              <a:rPr lang="en-US" dirty="0" smtClean="0">
                <a:solidFill>
                  <a:schemeClr val="bg1"/>
                </a:solidFill>
                <a:cs typeface="Calibri" panose="020F0502020204030204" pitchFamily="34" charset="0"/>
              </a:rPr>
              <a:t>coverage, </a:t>
            </a:r>
            <a:r>
              <a:rPr lang="en-US" dirty="0">
                <a:solidFill>
                  <a:schemeClr val="bg1"/>
                </a:solidFill>
                <a:cs typeface="Calibri" panose="020F0502020204030204" pitchFamily="34" charset="0"/>
              </a:rPr>
              <a:t>participants </a:t>
            </a:r>
            <a:r>
              <a:rPr lang="en-US" dirty="0" smtClean="0">
                <a:solidFill>
                  <a:schemeClr val="bg1"/>
                </a:solidFill>
                <a:cs typeface="Calibri" panose="020F0502020204030204" pitchFamily="34" charset="0"/>
              </a:rPr>
              <a:t>. </a:t>
            </a:r>
            <a:r>
              <a:rPr lang="en-US" dirty="0">
                <a:solidFill>
                  <a:schemeClr val="bg1"/>
                </a:solidFill>
                <a:cs typeface="Calibri" panose="020F0502020204030204" pitchFamily="34" charset="0"/>
              </a:rPr>
              <a:t>. </a:t>
            </a:r>
            <a:r>
              <a:rPr lang="en-US" dirty="0" smtClean="0">
                <a:solidFill>
                  <a:schemeClr val="bg1"/>
                </a:solidFill>
                <a:cs typeface="Calibri" panose="020F0502020204030204" pitchFamily="34" charset="0"/>
              </a:rPr>
              <a:t>.</a:t>
            </a:r>
            <a:endParaRPr lang="en-US" dirty="0">
              <a:solidFill>
                <a:schemeClr val="bg1"/>
              </a:solidFill>
              <a:cs typeface="Calibri" panose="020F0502020204030204" pitchFamily="34"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117071389"/>
              </p:ext>
            </p:extLst>
          </p:nvPr>
        </p:nvGraphicFramePr>
        <p:xfrm>
          <a:off x="564776" y="3042940"/>
          <a:ext cx="10962043" cy="1662606"/>
        </p:xfrm>
        <a:graphic>
          <a:graphicData uri="http://schemas.openxmlformats.org/drawingml/2006/table">
            <a:tbl>
              <a:tblPr firstRow="1" bandRow="1">
                <a:tableStyleId>{69012ECD-51FC-41F1-AA8D-1B2483CD663E}</a:tableStyleId>
              </a:tblPr>
              <a:tblGrid>
                <a:gridCol w="5611907">
                  <a:extLst>
                    <a:ext uri="{9D8B030D-6E8A-4147-A177-3AD203B41FA5}">
                      <a16:colId xmlns="" xmlns:a16="http://schemas.microsoft.com/office/drawing/2014/main" val="20000"/>
                    </a:ext>
                  </a:extLst>
                </a:gridCol>
                <a:gridCol w="1635163">
                  <a:extLst>
                    <a:ext uri="{9D8B030D-6E8A-4147-A177-3AD203B41FA5}">
                      <a16:colId xmlns="" xmlns:a16="http://schemas.microsoft.com/office/drawing/2014/main" val="20001"/>
                    </a:ext>
                  </a:extLst>
                </a:gridCol>
                <a:gridCol w="1965064">
                  <a:extLst>
                    <a:ext uri="{9D8B030D-6E8A-4147-A177-3AD203B41FA5}">
                      <a16:colId xmlns="" xmlns:a16="http://schemas.microsoft.com/office/drawing/2014/main" val="17352769"/>
                    </a:ext>
                  </a:extLst>
                </a:gridCol>
                <a:gridCol w="1749909">
                  <a:extLst>
                    <a:ext uri="{9D8B030D-6E8A-4147-A177-3AD203B41FA5}">
                      <a16:colId xmlns="" xmlns:a16="http://schemas.microsoft.com/office/drawing/2014/main" val="1332163993"/>
                    </a:ext>
                  </a:extLst>
                </a:gridCol>
              </a:tblGrid>
              <a:tr h="528320">
                <a:tc>
                  <a:txBody>
                    <a:bodyPr/>
                    <a:lstStyle/>
                    <a:p>
                      <a:r>
                        <a:rPr lang="en-US" sz="2700" b="0" dirty="0" smtClean="0">
                          <a:solidFill>
                            <a:srgbClr val="006166"/>
                          </a:solidFill>
                          <a:latin typeface="Calibri" panose="020F0502020204030204" pitchFamily="34" charset="0"/>
                          <a:cs typeface="Calibri" panose="020F0502020204030204" pitchFamily="34" charset="0"/>
                        </a:rPr>
                        <a:t>Outcome</a:t>
                      </a:r>
                      <a:r>
                        <a:rPr lang="en-US" sz="2700" b="0" baseline="0" dirty="0" smtClean="0">
                          <a:solidFill>
                            <a:srgbClr val="006166"/>
                          </a:solidFill>
                          <a:latin typeface="Calibri" panose="020F0502020204030204" pitchFamily="34" charset="0"/>
                          <a:cs typeface="Calibri" panose="020F0502020204030204" pitchFamily="34" charset="0"/>
                        </a:rPr>
                        <a:t> variable</a:t>
                      </a:r>
                      <a:endParaRPr lang="en-US" sz="2700" b="0" dirty="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0" dirty="0" err="1" smtClean="0">
                          <a:solidFill>
                            <a:srgbClr val="006166"/>
                          </a:solidFill>
                          <a:latin typeface="Calibri" panose="020F0502020204030204" pitchFamily="34" charset="0"/>
                          <a:cs typeface="Calibri" panose="020F0502020204030204" pitchFamily="34" charset="0"/>
                        </a:rPr>
                        <a:t>aPR</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95%</a:t>
                      </a:r>
                      <a:r>
                        <a:rPr lang="en-US" sz="2700" b="0" baseline="0" dirty="0" smtClean="0">
                          <a:solidFill>
                            <a:srgbClr val="006166"/>
                          </a:solidFill>
                          <a:latin typeface="Calibri" panose="020F0502020204030204" pitchFamily="34" charset="0"/>
                          <a:cs typeface="Calibri" panose="020F0502020204030204" pitchFamily="34" charset="0"/>
                        </a:rPr>
                        <a:t> CI</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p-value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 xmlns:a16="http://schemas.microsoft.com/office/drawing/2014/main" val="10000"/>
                  </a:ext>
                </a:extLst>
              </a:tr>
              <a:tr h="564603">
                <a:tc>
                  <a:txBody>
                    <a:bodyPr/>
                    <a:lstStyle/>
                    <a:p>
                      <a:r>
                        <a:rPr lang="en-US" sz="2700" b="0" dirty="0" smtClean="0">
                          <a:solidFill>
                            <a:schemeClr val="bg1"/>
                          </a:solidFill>
                          <a:latin typeface="Calibri" panose="020F0502020204030204" pitchFamily="34" charset="0"/>
                          <a:cs typeface="Calibri" panose="020F0502020204030204" pitchFamily="34" charset="0"/>
                        </a:rPr>
                        <a:t>Safely disposed of used</a:t>
                      </a:r>
                      <a:r>
                        <a:rPr lang="en-US" sz="2700" b="0" baseline="0" dirty="0" smtClean="0">
                          <a:solidFill>
                            <a:schemeClr val="bg1"/>
                          </a:solidFill>
                          <a:latin typeface="Calibri" panose="020F0502020204030204" pitchFamily="34" charset="0"/>
                          <a:cs typeface="Calibri" panose="020F0502020204030204" pitchFamily="34" charset="0"/>
                        </a:rPr>
                        <a:t> syringes</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1.20</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1.07-1.34</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0.001</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6460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rgbClr val="FFC000"/>
                          </a:solidFill>
                          <a:effectLst/>
                          <a:latin typeface="Calibri" panose="020F0502020204030204" pitchFamily="34" charset="0"/>
                          <a:ea typeface="+mn-ea"/>
                          <a:cs typeface="Calibri" panose="020F0502020204030204" pitchFamily="34" charset="0"/>
                        </a:rPr>
                        <a:t>Models control for age, gender, race/ethnicity, homelessness, and peer network size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rgbClr val="006166"/>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57520419"/>
                  </a:ext>
                </a:extLst>
              </a:tr>
            </a:tbl>
          </a:graphicData>
        </a:graphic>
      </p:graphicFrame>
      <p:sp>
        <p:nvSpPr>
          <p:cNvPr id="4" name="Rectangle 3"/>
          <p:cNvSpPr/>
          <p:nvPr/>
        </p:nvSpPr>
        <p:spPr>
          <a:xfrm>
            <a:off x="501053" y="6330847"/>
            <a:ext cx="4128694" cy="369332"/>
          </a:xfrm>
          <a:prstGeom prst="rect">
            <a:avLst/>
          </a:prstGeom>
        </p:spPr>
        <p:txBody>
          <a:bodyPr wrap="none">
            <a:spAutoFit/>
          </a:bodyPr>
          <a:lstStyle/>
          <a:p>
            <a:r>
              <a:rPr lang="en-US" dirty="0">
                <a:solidFill>
                  <a:schemeClr val="bg1"/>
                </a:solidFill>
              </a:rPr>
              <a:t>Slide courtesy of Dr. Dita Broz, NHBS Team</a:t>
            </a:r>
          </a:p>
        </p:txBody>
      </p:sp>
    </p:spTree>
    <p:extLst>
      <p:ext uri="{BB962C8B-B14F-4D97-AF65-F5344CB8AC3E}">
        <p14:creationId xmlns:p14="http://schemas.microsoft.com/office/powerpoint/2010/main" val="412109431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s-AR"/>
          </a:p>
        </p:txBody>
      </p:sp>
      <p:pic>
        <p:nvPicPr>
          <p:cNvPr id="5" name="Content Placeholder 4"/>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447" y="152400"/>
            <a:ext cx="12192000" cy="6705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3860279" y="3302675"/>
            <a:ext cx="4267200" cy="2308324"/>
          </a:xfrm>
          <a:prstGeom prst="rect">
            <a:avLst/>
          </a:prstGeom>
          <a:noFill/>
        </p:spPr>
        <p:txBody>
          <a:bodyPr wrap="square" rtlCol="0">
            <a:spAutoFit/>
          </a:bodyPr>
          <a:lstStyle/>
          <a:p>
            <a:pPr algn="ctr"/>
            <a:r>
              <a:rPr lang="en-US" dirty="0" smtClean="0">
                <a:solidFill>
                  <a:srgbClr val="002060"/>
                </a:solidFill>
              </a:rPr>
              <a:t>Poverty</a:t>
            </a:r>
          </a:p>
          <a:p>
            <a:pPr algn="ctr"/>
            <a:r>
              <a:rPr lang="en-US" dirty="0" smtClean="0">
                <a:solidFill>
                  <a:srgbClr val="002060"/>
                </a:solidFill>
              </a:rPr>
              <a:t>Domestic Violence</a:t>
            </a:r>
          </a:p>
          <a:p>
            <a:pPr algn="ctr"/>
            <a:r>
              <a:rPr lang="en-US" dirty="0" smtClean="0">
                <a:solidFill>
                  <a:srgbClr val="002060"/>
                </a:solidFill>
              </a:rPr>
              <a:t>Mental Illness</a:t>
            </a:r>
          </a:p>
          <a:p>
            <a:pPr algn="ctr"/>
            <a:r>
              <a:rPr lang="en-US" dirty="0" smtClean="0">
                <a:solidFill>
                  <a:schemeClr val="bg1"/>
                </a:solidFill>
              </a:rPr>
              <a:t>Historical Trauma*</a:t>
            </a:r>
          </a:p>
          <a:p>
            <a:pPr algn="ctr"/>
            <a:r>
              <a:rPr lang="en-US" dirty="0" smtClean="0">
                <a:solidFill>
                  <a:schemeClr val="bg1"/>
                </a:solidFill>
              </a:rPr>
              <a:t>Cultural</a:t>
            </a:r>
          </a:p>
          <a:p>
            <a:pPr algn="ctr"/>
            <a:r>
              <a:rPr lang="en-US" dirty="0" smtClean="0">
                <a:solidFill>
                  <a:schemeClr val="bg1"/>
                </a:solidFill>
              </a:rPr>
              <a:t> Disconnection</a:t>
            </a:r>
          </a:p>
          <a:p>
            <a:pPr algn="ctr"/>
            <a:r>
              <a:rPr lang="en-US" dirty="0" smtClean="0">
                <a:solidFill>
                  <a:srgbClr val="002060"/>
                </a:solidFill>
              </a:rPr>
              <a:t>others</a:t>
            </a:r>
            <a:endParaRPr lang="en-US" dirty="0">
              <a:solidFill>
                <a:srgbClr val="002060"/>
              </a:solidFill>
            </a:endParaRPr>
          </a:p>
          <a:p>
            <a:endParaRPr lang="es-AR" dirty="0"/>
          </a:p>
        </p:txBody>
      </p:sp>
      <p:sp>
        <p:nvSpPr>
          <p:cNvPr id="17" name="TextBox 16"/>
          <p:cNvSpPr txBox="1"/>
          <p:nvPr/>
        </p:nvSpPr>
        <p:spPr>
          <a:xfrm>
            <a:off x="4012679" y="2445223"/>
            <a:ext cx="3962400" cy="523220"/>
          </a:xfrm>
          <a:prstGeom prst="rect">
            <a:avLst/>
          </a:prstGeom>
          <a:noFill/>
        </p:spPr>
        <p:txBody>
          <a:bodyPr wrap="square" rtlCol="0">
            <a:spAutoFit/>
          </a:bodyPr>
          <a:lstStyle/>
          <a:p>
            <a:pPr algn="ctr"/>
            <a:r>
              <a:rPr lang="en-US" sz="2800" b="1" dirty="0" smtClean="0">
                <a:solidFill>
                  <a:srgbClr val="C00000"/>
                </a:solidFill>
              </a:rPr>
              <a:t>IVDU</a:t>
            </a:r>
          </a:p>
        </p:txBody>
      </p:sp>
      <p:sp>
        <p:nvSpPr>
          <p:cNvPr id="19" name="TextBox 18"/>
          <p:cNvSpPr txBox="1"/>
          <p:nvPr/>
        </p:nvSpPr>
        <p:spPr>
          <a:xfrm>
            <a:off x="4893733" y="1371600"/>
            <a:ext cx="2133600" cy="707886"/>
          </a:xfrm>
          <a:prstGeom prst="rect">
            <a:avLst/>
          </a:prstGeom>
          <a:noFill/>
        </p:spPr>
        <p:txBody>
          <a:bodyPr wrap="square" rtlCol="0">
            <a:spAutoFit/>
          </a:bodyPr>
          <a:lstStyle/>
          <a:p>
            <a:pPr algn="ctr"/>
            <a:r>
              <a:rPr lang="en-US" sz="4000" b="1" dirty="0" smtClean="0">
                <a:solidFill>
                  <a:srgbClr val="FF0000"/>
                </a:solidFill>
              </a:rPr>
              <a:t>HCV</a:t>
            </a:r>
            <a:endParaRPr lang="es-AR" sz="4000" b="1" dirty="0">
              <a:solidFill>
                <a:srgbClr val="FF0000"/>
              </a:solidFill>
            </a:endParaRPr>
          </a:p>
        </p:txBody>
      </p:sp>
      <p:sp>
        <p:nvSpPr>
          <p:cNvPr id="20" name="TextBox 19"/>
          <p:cNvSpPr txBox="1"/>
          <p:nvPr/>
        </p:nvSpPr>
        <p:spPr>
          <a:xfrm>
            <a:off x="238979" y="3555526"/>
            <a:ext cx="2995289" cy="646331"/>
          </a:xfrm>
          <a:prstGeom prst="rect">
            <a:avLst/>
          </a:prstGeom>
          <a:noFill/>
        </p:spPr>
        <p:txBody>
          <a:bodyPr wrap="square" rtlCol="0">
            <a:spAutoFit/>
          </a:bodyPr>
          <a:lstStyle/>
          <a:p>
            <a:r>
              <a:rPr lang="en-US" sz="3600" dirty="0" smtClean="0">
                <a:solidFill>
                  <a:srgbClr val="FFFF00"/>
                </a:solidFill>
              </a:rPr>
              <a:t>Prevention</a:t>
            </a:r>
            <a:endParaRPr lang="es-AR" sz="3600" dirty="0">
              <a:solidFill>
                <a:srgbClr val="FFFF00"/>
              </a:solidFill>
            </a:endParaRPr>
          </a:p>
        </p:txBody>
      </p:sp>
      <p:cxnSp>
        <p:nvCxnSpPr>
          <p:cNvPr id="22" name="Straight Arrow Connector 21"/>
          <p:cNvCxnSpPr/>
          <p:nvPr/>
        </p:nvCxnSpPr>
        <p:spPr>
          <a:xfrm>
            <a:off x="3149600" y="4114800"/>
            <a:ext cx="1524000" cy="1219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49600" y="4038602"/>
            <a:ext cx="1524000" cy="2653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49600" y="2883932"/>
            <a:ext cx="1744133" cy="10968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48" name="Rounded Rectangle 2047"/>
          <p:cNvSpPr/>
          <p:nvPr/>
        </p:nvSpPr>
        <p:spPr>
          <a:xfrm>
            <a:off x="846667" y="990602"/>
            <a:ext cx="2946400" cy="520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Screening</a:t>
            </a:r>
            <a:endParaRPr lang="es-AR" sz="2400" dirty="0">
              <a:solidFill>
                <a:schemeClr val="tx2"/>
              </a:solidFill>
            </a:endParaRPr>
          </a:p>
        </p:txBody>
      </p:sp>
      <p:sp>
        <p:nvSpPr>
          <p:cNvPr id="34" name="Rounded Rectangle 33"/>
          <p:cNvSpPr/>
          <p:nvPr/>
        </p:nvSpPr>
        <p:spPr>
          <a:xfrm>
            <a:off x="3776133" y="228600"/>
            <a:ext cx="4267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Linkage to Care</a:t>
            </a:r>
            <a:endParaRPr lang="es-AR" sz="2400" dirty="0">
              <a:solidFill>
                <a:schemeClr val="tx2"/>
              </a:solidFill>
            </a:endParaRPr>
          </a:p>
        </p:txBody>
      </p:sp>
      <p:sp>
        <p:nvSpPr>
          <p:cNvPr id="35" name="Rounded Rectangle 34"/>
          <p:cNvSpPr/>
          <p:nvPr/>
        </p:nvSpPr>
        <p:spPr>
          <a:xfrm>
            <a:off x="8636000" y="914400"/>
            <a:ext cx="3369733"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Quality of Care</a:t>
            </a:r>
            <a:endParaRPr lang="es-AR" sz="2400" dirty="0">
              <a:solidFill>
                <a:schemeClr val="tx2"/>
              </a:solidFill>
            </a:endParaRPr>
          </a:p>
        </p:txBody>
      </p:sp>
      <p:cxnSp>
        <p:nvCxnSpPr>
          <p:cNvPr id="4" name="Straight Arrow Connector 3"/>
          <p:cNvCxnSpPr/>
          <p:nvPr/>
        </p:nvCxnSpPr>
        <p:spPr>
          <a:xfrm flipV="1">
            <a:off x="5923727" y="2957582"/>
            <a:ext cx="0" cy="44561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923727" y="2124948"/>
            <a:ext cx="0" cy="3810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347200" y="2883932"/>
            <a:ext cx="1828800" cy="369332"/>
          </a:xfrm>
          <a:prstGeom prst="rect">
            <a:avLst/>
          </a:prstGeom>
          <a:noFill/>
        </p:spPr>
        <p:txBody>
          <a:bodyPr wrap="square" rtlCol="0">
            <a:spAutoFit/>
          </a:bodyPr>
          <a:lstStyle/>
          <a:p>
            <a:endParaRPr lang="es-AR" dirty="0"/>
          </a:p>
        </p:txBody>
      </p:sp>
      <p:sp>
        <p:nvSpPr>
          <p:cNvPr id="18" name="TextBox 17"/>
          <p:cNvSpPr txBox="1"/>
          <p:nvPr/>
        </p:nvSpPr>
        <p:spPr>
          <a:xfrm>
            <a:off x="8432800" y="2788570"/>
            <a:ext cx="3962400" cy="830997"/>
          </a:xfrm>
          <a:prstGeom prst="rect">
            <a:avLst/>
          </a:prstGeom>
          <a:noFill/>
        </p:spPr>
        <p:txBody>
          <a:bodyPr wrap="square" rtlCol="0">
            <a:spAutoFit/>
          </a:bodyPr>
          <a:lstStyle/>
          <a:p>
            <a:pPr algn="ctr"/>
            <a:r>
              <a:rPr lang="en-US" sz="2400" b="1" dirty="0" smtClean="0">
                <a:solidFill>
                  <a:srgbClr val="FFFF00"/>
                </a:solidFill>
              </a:rPr>
              <a:t>Harm Reduction Strategies</a:t>
            </a:r>
            <a:endParaRPr lang="es-AR" sz="2400" b="1" dirty="0">
              <a:solidFill>
                <a:srgbClr val="FFFF00"/>
              </a:solidFill>
            </a:endParaRPr>
          </a:p>
        </p:txBody>
      </p:sp>
      <p:cxnSp>
        <p:nvCxnSpPr>
          <p:cNvPr id="23" name="Straight Arrow Connector 22"/>
          <p:cNvCxnSpPr/>
          <p:nvPr/>
        </p:nvCxnSpPr>
        <p:spPr>
          <a:xfrm flipH="1" flipV="1">
            <a:off x="6807206" y="2788567"/>
            <a:ext cx="1625601" cy="28003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8748" y="2408549"/>
            <a:ext cx="3962400" cy="400110"/>
          </a:xfrm>
          <a:prstGeom prst="rect">
            <a:avLst/>
          </a:prstGeom>
          <a:noFill/>
        </p:spPr>
        <p:txBody>
          <a:bodyPr wrap="square" rtlCol="0">
            <a:spAutoFit/>
          </a:bodyPr>
          <a:lstStyle/>
          <a:p>
            <a:pPr algn="ctr"/>
            <a:r>
              <a:rPr lang="en-US" sz="2000" b="1" dirty="0" smtClean="0">
                <a:solidFill>
                  <a:srgbClr val="C00000"/>
                </a:solidFill>
              </a:rPr>
              <a:t>Unsafe Medical Practices</a:t>
            </a:r>
          </a:p>
        </p:txBody>
      </p:sp>
      <p:cxnSp>
        <p:nvCxnSpPr>
          <p:cNvPr id="26" name="Straight Arrow Connector 25"/>
          <p:cNvCxnSpPr/>
          <p:nvPr/>
        </p:nvCxnSpPr>
        <p:spPr>
          <a:xfrm flipV="1">
            <a:off x="4292225" y="2027976"/>
            <a:ext cx="1013111" cy="45401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5" idx="2"/>
          </p:cNvCxnSpPr>
          <p:nvPr/>
        </p:nvCxnSpPr>
        <p:spPr>
          <a:xfrm flipH="1" flipV="1">
            <a:off x="2719948" y="2808659"/>
            <a:ext cx="429661" cy="115375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042" y="6113700"/>
            <a:ext cx="5202173" cy="400110"/>
          </a:xfrm>
          <a:prstGeom prst="rect">
            <a:avLst/>
          </a:prstGeom>
          <a:noFill/>
          <a:ln>
            <a:noFill/>
          </a:ln>
        </p:spPr>
        <p:txBody>
          <a:bodyPr wrap="square" rtlCol="0">
            <a:spAutoFit/>
          </a:bodyPr>
          <a:lstStyle/>
          <a:p>
            <a:r>
              <a:rPr lang="en-US" sz="1000" dirty="0" smtClean="0">
                <a:solidFill>
                  <a:schemeClr val="bg1"/>
                </a:solidFill>
              </a:rPr>
              <a:t>*Maria </a:t>
            </a:r>
            <a:r>
              <a:rPr lang="en-US" sz="1000" dirty="0">
                <a:solidFill>
                  <a:schemeClr val="bg1"/>
                </a:solidFill>
              </a:rPr>
              <a:t>Yellow Horse Brave </a:t>
            </a:r>
            <a:r>
              <a:rPr lang="en-US" sz="1000" dirty="0" smtClean="0">
                <a:solidFill>
                  <a:schemeClr val="bg1"/>
                </a:solidFill>
              </a:rPr>
              <a:t>Heart</a:t>
            </a:r>
          </a:p>
          <a:p>
            <a:r>
              <a:rPr lang="en-US" sz="1000" dirty="0" smtClean="0">
                <a:solidFill>
                  <a:schemeClr val="bg1"/>
                </a:solidFill>
              </a:rPr>
              <a:t>Journal of Psychoactive Drugs Vol</a:t>
            </a:r>
            <a:r>
              <a:rPr lang="en-US" sz="1000" dirty="0">
                <a:solidFill>
                  <a:schemeClr val="bg1"/>
                </a:solidFill>
              </a:rPr>
              <a:t>. 35, </a:t>
            </a:r>
            <a:r>
              <a:rPr lang="en-US" sz="1000" dirty="0" err="1">
                <a:solidFill>
                  <a:schemeClr val="bg1"/>
                </a:solidFill>
              </a:rPr>
              <a:t>Iss</a:t>
            </a:r>
            <a:r>
              <a:rPr lang="en-US" sz="1000" dirty="0">
                <a:solidFill>
                  <a:schemeClr val="bg1"/>
                </a:solidFill>
              </a:rPr>
              <a:t>. 1, 2003 </a:t>
            </a:r>
          </a:p>
        </p:txBody>
      </p:sp>
    </p:spTree>
    <p:extLst>
      <p:ext uri="{BB962C8B-B14F-4D97-AF65-F5344CB8AC3E}">
        <p14:creationId xmlns:p14="http://schemas.microsoft.com/office/powerpoint/2010/main" val="32975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048" grpId="0" animBg="1"/>
      <p:bldP spid="34" grpId="0" animBg="1"/>
      <p:bldP spid="35" grpId="0" animBg="1"/>
      <p:bldP spid="18"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57" y="274639"/>
            <a:ext cx="11460480" cy="1143000"/>
          </a:xfrm>
        </p:spPr>
        <p:txBody>
          <a:bodyPr/>
          <a:lstStyle/>
          <a:p>
            <a:r>
              <a:rPr lang="en-US" sz="3200" dirty="0" smtClean="0">
                <a:solidFill>
                  <a:srgbClr val="FFC000"/>
                </a:solidFill>
                <a:latin typeface="+mj-lt"/>
              </a:rPr>
              <a:t>Do SSPs increase risky behavior?</a:t>
            </a:r>
            <a:endParaRPr lang="en-US" sz="3200" dirty="0">
              <a:solidFill>
                <a:srgbClr val="FFC000"/>
              </a:solidFill>
              <a:latin typeface="+mj-lt"/>
            </a:endParaRPr>
          </a:p>
        </p:txBody>
      </p:sp>
      <p:sp>
        <p:nvSpPr>
          <p:cNvPr id="3" name="Text Placeholder 2"/>
          <p:cNvSpPr>
            <a:spLocks noGrp="1"/>
          </p:cNvSpPr>
          <p:nvPr>
            <p:ph type="body" sz="quarter" idx="10"/>
          </p:nvPr>
        </p:nvSpPr>
        <p:spPr>
          <a:xfrm>
            <a:off x="315557" y="1651000"/>
            <a:ext cx="10972800" cy="1005338"/>
          </a:xfrm>
        </p:spPr>
        <p:txBody>
          <a:bodyPr/>
          <a:lstStyle/>
          <a:p>
            <a:pPr marL="0" indent="0">
              <a:buNone/>
            </a:pPr>
            <a:r>
              <a:rPr lang="en-US" dirty="0" smtClean="0">
                <a:solidFill>
                  <a:schemeClr val="bg1"/>
                </a:solidFill>
                <a:cs typeface="Calibri" panose="020F0502020204030204" pitchFamily="34" charset="0"/>
              </a:rPr>
              <a:t>For </a:t>
            </a:r>
            <a:r>
              <a:rPr lang="en-US" dirty="0">
                <a:solidFill>
                  <a:schemeClr val="bg1"/>
                </a:solidFill>
                <a:cs typeface="Calibri" panose="020F0502020204030204" pitchFamily="34" charset="0"/>
              </a:rPr>
              <a:t>each </a:t>
            </a:r>
            <a:r>
              <a:rPr lang="en-US" dirty="0" smtClean="0">
                <a:solidFill>
                  <a:schemeClr val="bg1"/>
                </a:solidFill>
                <a:cs typeface="Calibri" panose="020F0502020204030204" pitchFamily="34" charset="0"/>
              </a:rPr>
              <a:t>2-fold </a:t>
            </a:r>
            <a:r>
              <a:rPr lang="en-US" dirty="0">
                <a:solidFill>
                  <a:schemeClr val="bg1"/>
                </a:solidFill>
                <a:cs typeface="Calibri" panose="020F0502020204030204" pitchFamily="34" charset="0"/>
              </a:rPr>
              <a:t>increase in SSP </a:t>
            </a:r>
            <a:r>
              <a:rPr lang="en-US" dirty="0" smtClean="0">
                <a:solidFill>
                  <a:schemeClr val="bg1"/>
                </a:solidFill>
                <a:cs typeface="Calibri" panose="020F0502020204030204" pitchFamily="34" charset="0"/>
              </a:rPr>
              <a:t>coverage, </a:t>
            </a:r>
            <a:r>
              <a:rPr lang="en-US" dirty="0">
                <a:solidFill>
                  <a:schemeClr val="bg1"/>
                </a:solidFill>
                <a:cs typeface="Calibri" panose="020F0502020204030204" pitchFamily="34" charset="0"/>
              </a:rPr>
              <a:t>participants were . . </a:t>
            </a:r>
            <a:r>
              <a:rPr lang="en-US" dirty="0" smtClean="0">
                <a:solidFill>
                  <a:schemeClr val="bg1"/>
                </a:solidFill>
                <a:cs typeface="Calibri" panose="020F0502020204030204" pitchFamily="34" charset="0"/>
              </a:rPr>
              <a:t>.</a:t>
            </a:r>
            <a:endParaRPr lang="en-US" dirty="0">
              <a:solidFill>
                <a:schemeClr val="bg1"/>
              </a:solidFill>
              <a:cs typeface="Calibri" panose="020F0502020204030204" pitchFamily="34"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2206073033"/>
              </p:ext>
            </p:extLst>
          </p:nvPr>
        </p:nvGraphicFramePr>
        <p:xfrm>
          <a:off x="564776" y="3042940"/>
          <a:ext cx="10962043" cy="2042883"/>
        </p:xfrm>
        <a:graphic>
          <a:graphicData uri="http://schemas.openxmlformats.org/drawingml/2006/table">
            <a:tbl>
              <a:tblPr firstRow="1" bandRow="1">
                <a:tableStyleId>{69012ECD-51FC-41F1-AA8D-1B2483CD663E}</a:tableStyleId>
              </a:tblPr>
              <a:tblGrid>
                <a:gridCol w="5611907">
                  <a:extLst>
                    <a:ext uri="{9D8B030D-6E8A-4147-A177-3AD203B41FA5}">
                      <a16:colId xmlns="" xmlns:a16="http://schemas.microsoft.com/office/drawing/2014/main" val="20000"/>
                    </a:ext>
                  </a:extLst>
                </a:gridCol>
                <a:gridCol w="1635163">
                  <a:extLst>
                    <a:ext uri="{9D8B030D-6E8A-4147-A177-3AD203B41FA5}">
                      <a16:colId xmlns="" xmlns:a16="http://schemas.microsoft.com/office/drawing/2014/main" val="20001"/>
                    </a:ext>
                  </a:extLst>
                </a:gridCol>
                <a:gridCol w="1965064">
                  <a:extLst>
                    <a:ext uri="{9D8B030D-6E8A-4147-A177-3AD203B41FA5}">
                      <a16:colId xmlns="" xmlns:a16="http://schemas.microsoft.com/office/drawing/2014/main" val="17352769"/>
                    </a:ext>
                  </a:extLst>
                </a:gridCol>
                <a:gridCol w="1749909">
                  <a:extLst>
                    <a:ext uri="{9D8B030D-6E8A-4147-A177-3AD203B41FA5}">
                      <a16:colId xmlns="" xmlns:a16="http://schemas.microsoft.com/office/drawing/2014/main" val="1332163993"/>
                    </a:ext>
                  </a:extLst>
                </a:gridCol>
              </a:tblGrid>
              <a:tr h="528320">
                <a:tc>
                  <a:txBody>
                    <a:bodyPr/>
                    <a:lstStyle/>
                    <a:p>
                      <a:r>
                        <a:rPr lang="en-US" sz="2700" b="0" dirty="0" smtClean="0">
                          <a:solidFill>
                            <a:srgbClr val="006166"/>
                          </a:solidFill>
                          <a:latin typeface="Calibri" panose="020F0502020204030204" pitchFamily="34" charset="0"/>
                          <a:cs typeface="Calibri" panose="020F0502020204030204" pitchFamily="34" charset="0"/>
                        </a:rPr>
                        <a:t>Outcome</a:t>
                      </a:r>
                      <a:r>
                        <a:rPr lang="en-US" sz="2700" b="0" baseline="0" dirty="0" smtClean="0">
                          <a:solidFill>
                            <a:srgbClr val="006166"/>
                          </a:solidFill>
                          <a:latin typeface="Calibri" panose="020F0502020204030204" pitchFamily="34" charset="0"/>
                          <a:cs typeface="Calibri" panose="020F0502020204030204" pitchFamily="34" charset="0"/>
                        </a:rPr>
                        <a:t> variable</a:t>
                      </a:r>
                      <a:endParaRPr lang="en-US" sz="2700" b="0" dirty="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0" dirty="0" err="1" smtClean="0">
                          <a:solidFill>
                            <a:srgbClr val="006166"/>
                          </a:solidFill>
                          <a:latin typeface="Calibri" panose="020F0502020204030204" pitchFamily="34" charset="0"/>
                          <a:cs typeface="Calibri" panose="020F0502020204030204" pitchFamily="34" charset="0"/>
                        </a:rPr>
                        <a:t>aPR</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95%</a:t>
                      </a:r>
                      <a:r>
                        <a:rPr lang="en-US" sz="2700" b="0" baseline="0" dirty="0" smtClean="0">
                          <a:solidFill>
                            <a:srgbClr val="006166"/>
                          </a:solidFill>
                          <a:latin typeface="Calibri" panose="020F0502020204030204" pitchFamily="34" charset="0"/>
                          <a:cs typeface="Calibri" panose="020F0502020204030204" pitchFamily="34" charset="0"/>
                        </a:rPr>
                        <a:t> CI</a:t>
                      </a:r>
                      <a:endParaRPr lang="en-US" sz="2700" b="0" dirty="0" smtClean="0">
                        <a:solidFill>
                          <a:srgbClr val="006166"/>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2700" b="0" dirty="0" smtClean="0">
                          <a:solidFill>
                            <a:srgbClr val="006166"/>
                          </a:solidFill>
                          <a:latin typeface="Calibri" panose="020F0502020204030204" pitchFamily="34" charset="0"/>
                          <a:cs typeface="Calibri" panose="020F0502020204030204" pitchFamily="34" charset="0"/>
                        </a:rPr>
                        <a:t>p-value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 xmlns:a16="http://schemas.microsoft.com/office/drawing/2014/main" val="10000"/>
                  </a:ext>
                </a:extLst>
              </a:tr>
              <a:tr h="934720">
                <a:tc>
                  <a:txBody>
                    <a:bodyPr/>
                    <a:lstStyle/>
                    <a:p>
                      <a:r>
                        <a:rPr lang="en-US" sz="2700" b="0" dirty="0" smtClean="0">
                          <a:solidFill>
                            <a:schemeClr val="bg1"/>
                          </a:solidFill>
                          <a:latin typeface="Calibri" panose="020F0502020204030204" pitchFamily="34" charset="0"/>
                          <a:cs typeface="Calibri" panose="020F0502020204030204" pitchFamily="34" charset="0"/>
                        </a:rPr>
                        <a:t>Have sex without a condom</a:t>
                      </a:r>
                      <a:r>
                        <a:rPr lang="en-US" sz="2700" b="0" baseline="0" dirty="0" smtClean="0">
                          <a:solidFill>
                            <a:schemeClr val="bg1"/>
                          </a:solidFill>
                          <a:latin typeface="Calibri" panose="020F0502020204030204" pitchFamily="34" charset="0"/>
                          <a:cs typeface="Calibri" panose="020F0502020204030204" pitchFamily="34" charset="0"/>
                        </a:rPr>
                        <a:t> with a casual partner</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0.97</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0.94-0.99</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700" b="0" dirty="0" smtClean="0">
                          <a:solidFill>
                            <a:schemeClr val="bg1"/>
                          </a:solidFill>
                          <a:latin typeface="Calibri" panose="020F0502020204030204" pitchFamily="34" charset="0"/>
                          <a:cs typeface="Calibri" panose="020F0502020204030204" pitchFamily="34" charset="0"/>
                        </a:rPr>
                        <a:t>0.037</a:t>
                      </a:r>
                      <a:endParaRPr lang="en-US" sz="2700" b="0" dirty="0">
                        <a:solidFill>
                          <a:schemeClr val="bg1"/>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6460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rgbClr val="FFC000"/>
                          </a:solidFill>
                          <a:effectLst/>
                          <a:latin typeface="Calibri" panose="020F0502020204030204" pitchFamily="34" charset="0"/>
                          <a:ea typeface="+mn-ea"/>
                          <a:cs typeface="Calibri" panose="020F0502020204030204" pitchFamily="34" charset="0"/>
                        </a:rPr>
                        <a:t>Models control for age, gender, race/ethnicity, homelessness, and peer network size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0" dirty="0">
                        <a:solidFill>
                          <a:srgbClr val="006166"/>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rgbClr val="006166"/>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57520419"/>
                  </a:ext>
                </a:extLst>
              </a:tr>
            </a:tbl>
          </a:graphicData>
        </a:graphic>
      </p:graphicFrame>
      <p:sp>
        <p:nvSpPr>
          <p:cNvPr id="4" name="Rectangle 3"/>
          <p:cNvSpPr/>
          <p:nvPr/>
        </p:nvSpPr>
        <p:spPr>
          <a:xfrm>
            <a:off x="424853" y="6341792"/>
            <a:ext cx="4128694" cy="369332"/>
          </a:xfrm>
          <a:prstGeom prst="rect">
            <a:avLst/>
          </a:prstGeom>
        </p:spPr>
        <p:txBody>
          <a:bodyPr wrap="none">
            <a:spAutoFit/>
          </a:bodyPr>
          <a:lstStyle/>
          <a:p>
            <a:r>
              <a:rPr lang="en-US" dirty="0">
                <a:solidFill>
                  <a:schemeClr val="bg1"/>
                </a:solidFill>
              </a:rPr>
              <a:t>Slide courtesy of Dr. Dita Broz, NHBS Team</a:t>
            </a:r>
          </a:p>
        </p:txBody>
      </p:sp>
    </p:spTree>
    <p:extLst>
      <p:ext uri="{BB962C8B-B14F-4D97-AF65-F5344CB8AC3E}">
        <p14:creationId xmlns:p14="http://schemas.microsoft.com/office/powerpoint/2010/main" val="284992342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latin typeface="Calibri Light" panose="020F0302020204030204" pitchFamily="34" charset="0"/>
                <a:cs typeface="Calibri Light" panose="020F0302020204030204" pitchFamily="34" charset="0"/>
              </a:rPr>
              <a:t>Do SSPs increase crime?</a:t>
            </a:r>
            <a:endParaRPr lang="en-US" dirty="0">
              <a:solidFill>
                <a:srgbClr val="FFC000"/>
              </a:solidFill>
              <a:latin typeface="Calibri Light" panose="020F0302020204030204" pitchFamily="34" charset="0"/>
              <a:cs typeface="Calibri Light" panose="020F0302020204030204" pitchFamily="34" charset="0"/>
            </a:endParaRPr>
          </a:p>
        </p:txBody>
      </p:sp>
      <p:sp>
        <p:nvSpPr>
          <p:cNvPr id="3" name="Text Placeholder 2"/>
          <p:cNvSpPr>
            <a:spLocks noGrp="1"/>
          </p:cNvSpPr>
          <p:nvPr>
            <p:ph type="body" sz="quarter" idx="10"/>
          </p:nvPr>
        </p:nvSpPr>
        <p:spPr/>
        <p:txBody>
          <a:bodyPr>
            <a:normAutofit/>
          </a:bodyPr>
          <a:lstStyle/>
          <a:p>
            <a:pPr>
              <a:buClr>
                <a:schemeClr val="bg1"/>
              </a:buClr>
              <a:buFont typeface="Arial" panose="020B0604020202020204" pitchFamily="34" charset="0"/>
              <a:buChar char="•"/>
            </a:pPr>
            <a:r>
              <a:rPr lang="en-US" sz="2800" dirty="0" smtClean="0">
                <a:solidFill>
                  <a:schemeClr val="bg1"/>
                </a:solidFill>
              </a:rPr>
              <a:t>No evidence of increased illegal </a:t>
            </a:r>
            <a:r>
              <a:rPr lang="en-US" sz="2800" dirty="0">
                <a:solidFill>
                  <a:schemeClr val="bg1"/>
                </a:solidFill>
              </a:rPr>
              <a:t>drug use or crime</a:t>
            </a:r>
            <a:r>
              <a:rPr lang="en-US" sz="2800" dirty="0" smtClean="0">
                <a:solidFill>
                  <a:schemeClr val="bg1"/>
                </a:solidFill>
              </a:rPr>
              <a:t>. </a:t>
            </a:r>
          </a:p>
          <a:p>
            <a:pPr>
              <a:buClr>
                <a:schemeClr val="bg1"/>
              </a:buClr>
              <a:buFont typeface="Arial" panose="020B0604020202020204" pitchFamily="34" charset="0"/>
              <a:buChar char="•"/>
            </a:pPr>
            <a:r>
              <a:rPr lang="en-US" dirty="0">
                <a:solidFill>
                  <a:schemeClr val="bg1"/>
                </a:solidFill>
              </a:rPr>
              <a:t>As many as 1 in every 3 officers may be stuck by a used needle during his or her career. </a:t>
            </a:r>
            <a:endParaRPr lang="en-US" dirty="0" smtClean="0">
              <a:solidFill>
                <a:schemeClr val="bg1"/>
              </a:solidFill>
            </a:endParaRPr>
          </a:p>
          <a:p>
            <a:pPr>
              <a:buClr>
                <a:schemeClr val="bg1"/>
              </a:buClr>
              <a:buFont typeface="Arial" panose="020B0604020202020204" pitchFamily="34" charset="0"/>
              <a:buChar char="•"/>
            </a:pPr>
            <a:r>
              <a:rPr lang="en-US" dirty="0" smtClean="0">
                <a:solidFill>
                  <a:schemeClr val="bg1"/>
                </a:solidFill>
              </a:rPr>
              <a:t>Needle </a:t>
            </a:r>
            <a:r>
              <a:rPr lang="en-US" dirty="0">
                <a:solidFill>
                  <a:schemeClr val="bg1"/>
                </a:solidFill>
              </a:rPr>
              <a:t>stick injuries are among the most concerning and stressful events experienced by law officers and have been ranked as equivalent to a knife </a:t>
            </a:r>
            <a:r>
              <a:rPr lang="en-US" dirty="0" smtClean="0">
                <a:solidFill>
                  <a:schemeClr val="bg1"/>
                </a:solidFill>
              </a:rPr>
              <a:t>or </a:t>
            </a:r>
            <a:r>
              <a:rPr lang="en-US" dirty="0">
                <a:solidFill>
                  <a:schemeClr val="bg1"/>
                </a:solidFill>
              </a:rPr>
              <a:t>gunshot wound. </a:t>
            </a:r>
            <a:endParaRPr lang="en-US" dirty="0" smtClean="0">
              <a:solidFill>
                <a:schemeClr val="bg1"/>
              </a:solidFill>
            </a:endParaRPr>
          </a:p>
          <a:p>
            <a:pPr>
              <a:buClr>
                <a:schemeClr val="bg1"/>
              </a:buClr>
              <a:buFont typeface="Arial" panose="020B0604020202020204" pitchFamily="34" charset="0"/>
              <a:buChar char="•"/>
            </a:pPr>
            <a:r>
              <a:rPr lang="en-US" sz="2800" b="1" dirty="0" smtClean="0">
                <a:solidFill>
                  <a:schemeClr val="bg1"/>
                </a:solidFill>
              </a:rPr>
              <a:t>SSPs </a:t>
            </a:r>
            <a:r>
              <a:rPr lang="en-US" sz="2800" b="1" dirty="0">
                <a:solidFill>
                  <a:schemeClr val="bg1"/>
                </a:solidFill>
              </a:rPr>
              <a:t>help to protect the public and first responders by providing safe syringe disposal and reducing community presence of syringes</a:t>
            </a:r>
            <a:endParaRPr lang="en-US" b="1" dirty="0"/>
          </a:p>
        </p:txBody>
      </p:sp>
      <p:sp>
        <p:nvSpPr>
          <p:cNvPr id="4" name="TextBox 3"/>
          <p:cNvSpPr txBox="1"/>
          <p:nvPr/>
        </p:nvSpPr>
        <p:spPr>
          <a:xfrm>
            <a:off x="850004" y="5974390"/>
            <a:ext cx="8474300" cy="307777"/>
          </a:xfrm>
          <a:prstGeom prst="rect">
            <a:avLst/>
          </a:prstGeom>
          <a:noFill/>
        </p:spPr>
        <p:txBody>
          <a:bodyPr wrap="square" rtlCol="0">
            <a:spAutoFit/>
          </a:bodyPr>
          <a:lstStyle/>
          <a:p>
            <a:r>
              <a:rPr lang="en-US" sz="1400" dirty="0" smtClean="0">
                <a:solidFill>
                  <a:srgbClr val="FFC000"/>
                </a:solidFill>
              </a:rPr>
              <a:t>Lorentz et al,</a:t>
            </a:r>
            <a:r>
              <a:rPr lang="en-US" sz="1400" i="1" dirty="0" smtClean="0">
                <a:solidFill>
                  <a:srgbClr val="FFC000"/>
                </a:solidFill>
              </a:rPr>
              <a:t> Am J. Preventative Medicine</a:t>
            </a:r>
            <a:r>
              <a:rPr lang="en-US" sz="1400" dirty="0" smtClean="0">
                <a:solidFill>
                  <a:srgbClr val="FFC000"/>
                </a:solidFill>
              </a:rPr>
              <a:t>, 2000; Davis et al, </a:t>
            </a:r>
            <a:r>
              <a:rPr lang="en-US" sz="1400" i="1" dirty="0" smtClean="0">
                <a:solidFill>
                  <a:srgbClr val="FFC000"/>
                </a:solidFill>
              </a:rPr>
              <a:t>DAD</a:t>
            </a:r>
            <a:r>
              <a:rPr lang="en-US" sz="1400" dirty="0" smtClean="0">
                <a:solidFill>
                  <a:srgbClr val="FFC000"/>
                </a:solidFill>
              </a:rPr>
              <a:t>; 2014 </a:t>
            </a:r>
            <a:r>
              <a:rPr lang="en-US" sz="1400" dirty="0" err="1">
                <a:solidFill>
                  <a:srgbClr val="FFC000"/>
                </a:solidFill>
              </a:rPr>
              <a:t>Cepada</a:t>
            </a:r>
            <a:r>
              <a:rPr lang="en-US" sz="1400" dirty="0">
                <a:solidFill>
                  <a:srgbClr val="FFC000"/>
                </a:solidFill>
              </a:rPr>
              <a:t> et al,  </a:t>
            </a:r>
            <a:r>
              <a:rPr lang="en-US" sz="1400" i="1" dirty="0">
                <a:solidFill>
                  <a:srgbClr val="FFC000"/>
                </a:solidFill>
              </a:rPr>
              <a:t>J. Urban Health</a:t>
            </a:r>
            <a:r>
              <a:rPr lang="en-US" sz="1400" dirty="0">
                <a:solidFill>
                  <a:srgbClr val="FFC000"/>
                </a:solidFill>
              </a:rPr>
              <a:t>, 2017</a:t>
            </a:r>
          </a:p>
        </p:txBody>
      </p:sp>
    </p:spTree>
    <p:extLst>
      <p:ext uri="{BB962C8B-B14F-4D97-AF65-F5344CB8AC3E}">
        <p14:creationId xmlns:p14="http://schemas.microsoft.com/office/powerpoint/2010/main" val="191238700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1" y="1602318"/>
            <a:ext cx="8312149" cy="485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9"/>
          <p:cNvSpPr txBox="1">
            <a:spLocks noChangeArrowheads="1"/>
          </p:cNvSpPr>
          <p:nvPr/>
        </p:nvSpPr>
        <p:spPr bwMode="auto">
          <a:xfrm>
            <a:off x="607552" y="208634"/>
            <a:ext cx="6228160" cy="7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08" tIns="45719" rIns="91208" bIns="45719">
            <a:spAutoFit/>
          </a:bodyPr>
          <a:lstStyle>
            <a:lvl1pPr defTabSz="341313">
              <a:defRPr>
                <a:solidFill>
                  <a:schemeClr val="tx1"/>
                </a:solidFill>
                <a:latin typeface="Calibri" panose="020F0502020204030204" pitchFamily="34" charset="0"/>
                <a:ea typeface="MS PGothic" panose="020B0600070205080204" pitchFamily="34" charset="-128"/>
              </a:defRPr>
            </a:lvl1pPr>
            <a:lvl2pPr marL="742950" indent="-285750" defTabSz="341313">
              <a:defRPr>
                <a:solidFill>
                  <a:schemeClr val="tx1"/>
                </a:solidFill>
                <a:latin typeface="Calibri" panose="020F0502020204030204" pitchFamily="34" charset="0"/>
                <a:ea typeface="MS PGothic" panose="020B0600070205080204" pitchFamily="34" charset="-128"/>
              </a:defRPr>
            </a:lvl2pPr>
            <a:lvl3pPr marL="1143000" indent="-228600" defTabSz="341313">
              <a:defRPr>
                <a:solidFill>
                  <a:schemeClr val="tx1"/>
                </a:solidFill>
                <a:latin typeface="Calibri" panose="020F0502020204030204" pitchFamily="34" charset="0"/>
                <a:ea typeface="MS PGothic" panose="020B0600070205080204" pitchFamily="34" charset="-128"/>
              </a:defRPr>
            </a:lvl3pPr>
            <a:lvl4pPr marL="1600200" indent="-228600" defTabSz="341313">
              <a:defRPr>
                <a:solidFill>
                  <a:schemeClr val="tx1"/>
                </a:solidFill>
                <a:latin typeface="Calibri" panose="020F0502020204030204" pitchFamily="34" charset="0"/>
                <a:ea typeface="MS PGothic" panose="020B0600070205080204" pitchFamily="34" charset="-128"/>
              </a:defRPr>
            </a:lvl4pPr>
            <a:lvl5pPr marL="2057400" indent="-228600" defTabSz="341313">
              <a:defRPr>
                <a:solidFill>
                  <a:schemeClr val="tx1"/>
                </a:solidFill>
                <a:latin typeface="Calibri" panose="020F0502020204030204" pitchFamily="34" charset="0"/>
                <a:ea typeface="MS PGothic" panose="020B0600070205080204" pitchFamily="34" charset="-128"/>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b="1" dirty="0" smtClean="0">
                <a:solidFill>
                  <a:schemeClr val="accent4"/>
                </a:solidFill>
                <a:latin typeface="+mj-lt"/>
              </a:rPr>
              <a:t>SSPs Reduce </a:t>
            </a:r>
            <a:r>
              <a:rPr lang="en-US" altLang="en-US" sz="4000" b="1" dirty="0">
                <a:solidFill>
                  <a:schemeClr val="accent4"/>
                </a:solidFill>
                <a:latin typeface="+mj-lt"/>
              </a:rPr>
              <a:t>HIV Transmission</a:t>
            </a:r>
          </a:p>
        </p:txBody>
      </p:sp>
      <p:sp>
        <p:nvSpPr>
          <p:cNvPr id="18" name="TextBox 17"/>
          <p:cNvSpPr txBox="1">
            <a:spLocks noChangeArrowheads="1"/>
          </p:cNvSpPr>
          <p:nvPr/>
        </p:nvSpPr>
        <p:spPr bwMode="auto">
          <a:xfrm>
            <a:off x="3475567" y="999067"/>
            <a:ext cx="4646637" cy="441209"/>
          </a:xfrm>
          <a:prstGeom prst="rect">
            <a:avLst/>
          </a:prstGeom>
          <a:noFill/>
          <a:ln w="508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lIns="91208" tIns="45719" rIns="91208" bIns="45719">
            <a:spAutoFit/>
          </a:bodyPr>
          <a:lstStyle>
            <a:lvl1pPr defTabSz="341313">
              <a:defRPr>
                <a:solidFill>
                  <a:schemeClr val="tx1"/>
                </a:solidFill>
                <a:latin typeface="Calibri" panose="020F0502020204030204" pitchFamily="34" charset="0"/>
                <a:ea typeface="MS PGothic" panose="020B0600070205080204" pitchFamily="34" charset="-128"/>
              </a:defRPr>
            </a:lvl1pPr>
            <a:lvl2pPr marL="742950" indent="-285750" defTabSz="341313">
              <a:defRPr>
                <a:solidFill>
                  <a:schemeClr val="tx1"/>
                </a:solidFill>
                <a:latin typeface="Calibri" panose="020F0502020204030204" pitchFamily="34" charset="0"/>
                <a:ea typeface="MS PGothic" panose="020B0600070205080204" pitchFamily="34" charset="-128"/>
              </a:defRPr>
            </a:lvl2pPr>
            <a:lvl3pPr marL="1143000" indent="-228600" defTabSz="341313">
              <a:defRPr>
                <a:solidFill>
                  <a:schemeClr val="tx1"/>
                </a:solidFill>
                <a:latin typeface="Calibri" panose="020F0502020204030204" pitchFamily="34" charset="0"/>
                <a:ea typeface="MS PGothic" panose="020B0600070205080204" pitchFamily="34" charset="-128"/>
              </a:defRPr>
            </a:lvl3pPr>
            <a:lvl4pPr marL="1600200" indent="-228600" defTabSz="341313">
              <a:defRPr>
                <a:solidFill>
                  <a:schemeClr val="tx1"/>
                </a:solidFill>
                <a:latin typeface="Calibri" panose="020F0502020204030204" pitchFamily="34" charset="0"/>
                <a:ea typeface="MS PGothic" panose="020B0600070205080204" pitchFamily="34" charset="-128"/>
              </a:defRPr>
            </a:lvl4pPr>
            <a:lvl5pPr marL="2057400" indent="-228600" defTabSz="341313">
              <a:defRPr>
                <a:solidFill>
                  <a:schemeClr val="tx1"/>
                </a:solidFill>
                <a:latin typeface="Calibri" panose="020F0502020204030204" pitchFamily="34" charset="0"/>
                <a:ea typeface="MS PGothic" panose="020B0600070205080204" pitchFamily="34" charset="-128"/>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267" b="1" dirty="0">
                <a:solidFill>
                  <a:schemeClr val="bg1"/>
                </a:solidFill>
              </a:rPr>
              <a:t>56% reduction in risk of HIV infection</a:t>
            </a:r>
          </a:p>
        </p:txBody>
      </p:sp>
      <p:sp>
        <p:nvSpPr>
          <p:cNvPr id="23" name="Rectangle 22"/>
          <p:cNvSpPr/>
          <p:nvPr/>
        </p:nvSpPr>
        <p:spPr>
          <a:xfrm>
            <a:off x="4802718" y="5461001"/>
            <a:ext cx="4425949" cy="309033"/>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lIns="91208" tIns="45719" rIns="91208" bIns="45719" anchor="ctr"/>
          <a:lstStyle/>
          <a:p>
            <a:pPr algn="ctr" defTabSz="455799">
              <a:defRPr/>
            </a:pPr>
            <a:endParaRPr lang="en-US" sz="1867">
              <a:solidFill>
                <a:prstClr val="white"/>
              </a:solidFill>
            </a:endParaRPr>
          </a:p>
        </p:txBody>
      </p:sp>
      <p:cxnSp>
        <p:nvCxnSpPr>
          <p:cNvPr id="15" name="Straight Connector 14"/>
          <p:cNvCxnSpPr/>
          <p:nvPr/>
        </p:nvCxnSpPr>
        <p:spPr>
          <a:xfrm flipH="1">
            <a:off x="5467352" y="1479551"/>
            <a:ext cx="4233" cy="4125383"/>
          </a:xfrm>
          <a:prstGeom prst="line">
            <a:avLst/>
          </a:prstGeom>
          <a:ln w="38100" cmpd="sng">
            <a:solidFill>
              <a:srgbClr val="00B0F0"/>
            </a:solidFill>
            <a:prstDash val="sysDot"/>
            <a:headEnd type="triangle" w="lg" len="med"/>
            <a:tailEnd type="none"/>
          </a:ln>
        </p:spPr>
        <p:style>
          <a:lnRef idx="2">
            <a:schemeClr val="accent1"/>
          </a:lnRef>
          <a:fillRef idx="0">
            <a:schemeClr val="accent1"/>
          </a:fillRef>
          <a:effectRef idx="1">
            <a:schemeClr val="accent1"/>
          </a:effectRef>
          <a:fontRef idx="minor">
            <a:schemeClr val="tx1"/>
          </a:fontRef>
        </p:style>
      </p:cxnSp>
      <p:sp>
        <p:nvSpPr>
          <p:cNvPr id="144391" name="TextBox 20"/>
          <p:cNvSpPr txBox="1">
            <a:spLocks noChangeArrowheads="1"/>
          </p:cNvSpPr>
          <p:nvPr/>
        </p:nvSpPr>
        <p:spPr bwMode="auto">
          <a:xfrm>
            <a:off x="709084" y="6428317"/>
            <a:ext cx="6720416"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8" tIns="45719" rIns="91208" bIns="45719">
            <a:spAutoFit/>
          </a:bodyPr>
          <a:lstStyle>
            <a:lvl1pPr defTabSz="341313">
              <a:defRPr>
                <a:solidFill>
                  <a:schemeClr val="tx1"/>
                </a:solidFill>
                <a:latin typeface="Calibri" panose="020F0502020204030204" pitchFamily="34" charset="0"/>
                <a:ea typeface="MS PGothic" panose="020B0600070205080204" pitchFamily="34" charset="-128"/>
              </a:defRPr>
            </a:lvl1pPr>
            <a:lvl2pPr marL="742950" indent="-285750" defTabSz="341313">
              <a:defRPr>
                <a:solidFill>
                  <a:schemeClr val="tx1"/>
                </a:solidFill>
                <a:latin typeface="Calibri" panose="020F0502020204030204" pitchFamily="34" charset="0"/>
                <a:ea typeface="MS PGothic" panose="020B0600070205080204" pitchFamily="34" charset="-128"/>
              </a:defRPr>
            </a:lvl2pPr>
            <a:lvl3pPr marL="1143000" indent="-228600" defTabSz="341313">
              <a:defRPr>
                <a:solidFill>
                  <a:schemeClr val="tx1"/>
                </a:solidFill>
                <a:latin typeface="Calibri" panose="020F0502020204030204" pitchFamily="34" charset="0"/>
                <a:ea typeface="MS PGothic" panose="020B0600070205080204" pitchFamily="34" charset="-128"/>
              </a:defRPr>
            </a:lvl3pPr>
            <a:lvl4pPr marL="1600200" indent="-228600" defTabSz="341313">
              <a:defRPr>
                <a:solidFill>
                  <a:schemeClr val="tx1"/>
                </a:solidFill>
                <a:latin typeface="Calibri" panose="020F0502020204030204" pitchFamily="34" charset="0"/>
                <a:ea typeface="MS PGothic" panose="020B0600070205080204" pitchFamily="34" charset="-128"/>
              </a:defRPr>
            </a:lvl4pPr>
            <a:lvl5pPr marL="2057400" indent="-228600" defTabSz="341313">
              <a:defRPr>
                <a:solidFill>
                  <a:schemeClr val="tx1"/>
                </a:solidFill>
                <a:latin typeface="Calibri" panose="020F0502020204030204" pitchFamily="34" charset="0"/>
                <a:ea typeface="MS PGothic" panose="020B0600070205080204" pitchFamily="34" charset="-128"/>
              </a:defRPr>
            </a:lvl5pPr>
            <a:lvl6pPr marL="25146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13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dirty="0">
                <a:solidFill>
                  <a:schemeClr val="bg1"/>
                </a:solidFill>
              </a:rPr>
              <a:t> </a:t>
            </a:r>
            <a:r>
              <a:rPr lang="en-US" altLang="en-US" sz="1600" dirty="0" err="1">
                <a:solidFill>
                  <a:srgbClr val="FFC000"/>
                </a:solidFill>
              </a:rPr>
              <a:t>Aspinall</a:t>
            </a:r>
            <a:r>
              <a:rPr lang="en-US" altLang="en-US" sz="1600" dirty="0">
                <a:solidFill>
                  <a:srgbClr val="FFC000"/>
                </a:solidFill>
              </a:rPr>
              <a:t> E J et al., </a:t>
            </a:r>
            <a:r>
              <a:rPr lang="en-US" altLang="en-US" sz="1600" u="sng" dirty="0" err="1">
                <a:solidFill>
                  <a:srgbClr val="FFC000"/>
                </a:solidFill>
              </a:rPr>
              <a:t>Int</a:t>
            </a:r>
            <a:r>
              <a:rPr lang="en-US" altLang="en-US" sz="1600" u="sng" dirty="0">
                <a:solidFill>
                  <a:srgbClr val="FFC000"/>
                </a:solidFill>
              </a:rPr>
              <a:t> J </a:t>
            </a:r>
            <a:r>
              <a:rPr lang="en-US" altLang="en-US" sz="1600" u="sng" dirty="0" err="1">
                <a:solidFill>
                  <a:srgbClr val="FFC000"/>
                </a:solidFill>
              </a:rPr>
              <a:t>Epidemiol</a:t>
            </a:r>
            <a:r>
              <a:rPr lang="en-US" altLang="en-US" sz="1600" dirty="0">
                <a:solidFill>
                  <a:srgbClr val="FFC000"/>
                </a:solidFill>
              </a:rPr>
              <a:t> 2014, Courtesy of Richard Needle</a:t>
            </a:r>
          </a:p>
        </p:txBody>
      </p:sp>
    </p:spTree>
    <p:extLst>
      <p:ext uri="{BB962C8B-B14F-4D97-AF65-F5344CB8AC3E}">
        <p14:creationId xmlns:p14="http://schemas.microsoft.com/office/powerpoint/2010/main" val="3800602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39385" y="311690"/>
            <a:ext cx="11281559" cy="724396"/>
          </a:xfrm>
        </p:spPr>
        <p:txBody>
          <a:bodyPr vert="horz" lIns="91440" tIns="12802" rIns="91440" bIns="45720" rtlCol="0" anchor="ctr">
            <a:no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600" b="1" dirty="0" smtClean="0">
                <a:solidFill>
                  <a:schemeClr val="accent4"/>
                </a:solidFill>
              </a:rPr>
              <a:t>SSPs play an essential role in reducing HCV transmission</a:t>
            </a:r>
            <a:endParaRPr lang="en-GB" sz="3600" b="1" dirty="0">
              <a:solidFill>
                <a:schemeClr val="accent4"/>
              </a:solidFill>
            </a:endParaRPr>
          </a:p>
        </p:txBody>
      </p:sp>
      <p:pic>
        <p:nvPicPr>
          <p:cNvPr id="2051" name="Picture 2"/>
          <p:cNvPicPr>
            <a:picLocks noChangeAspect="1" noChangeArrowheads="1"/>
          </p:cNvPicPr>
          <p:nvPr/>
        </p:nvPicPr>
        <p:blipFill>
          <a:blip r:embed="rId3" cstate="print"/>
          <a:srcRect/>
          <a:stretch>
            <a:fillRect/>
          </a:stretch>
        </p:blipFill>
        <p:spPr bwMode="auto">
          <a:xfrm>
            <a:off x="985652" y="1469535"/>
            <a:ext cx="6016112" cy="484632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3520" y="0"/>
            <a:ext cx="0" cy="0"/>
          </a:xfrm>
          <a:prstGeom prst="rect">
            <a:avLst/>
          </a:prstGeom>
          <a:noFill/>
          <a:ln w="9525">
            <a:noFill/>
            <a:round/>
            <a:headEnd/>
            <a:tailEnd/>
          </a:ln>
        </p:spPr>
      </p:pic>
      <p:sp>
        <p:nvSpPr>
          <p:cNvPr id="2" name="TextBox 1"/>
          <p:cNvSpPr txBox="1"/>
          <p:nvPr/>
        </p:nvSpPr>
        <p:spPr>
          <a:xfrm>
            <a:off x="676894" y="6458358"/>
            <a:ext cx="21639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Platt, et al, </a:t>
            </a:r>
            <a:r>
              <a:rPr kumimoji="0" lang="en-US" sz="1400" b="0" i="1" u="none" strike="noStrike" kern="1200" cap="none" spc="0" normalizeH="0" baseline="0" noProof="0" dirty="0" smtClean="0">
                <a:ln>
                  <a:noFill/>
                </a:ln>
                <a:solidFill>
                  <a:srgbClr val="FFC000"/>
                </a:solidFill>
                <a:effectLst/>
                <a:uLnTx/>
                <a:uFillTx/>
                <a:latin typeface="Calibri" panose="020F0502020204030204"/>
                <a:ea typeface="+mn-ea"/>
                <a:cs typeface="+mn-cs"/>
              </a:rPr>
              <a:t>Addiction</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 2017</a:t>
            </a:r>
            <a:endPar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TextBox 5"/>
          <p:cNvSpPr txBox="1"/>
          <p:nvPr/>
        </p:nvSpPr>
        <p:spPr>
          <a:xfrm>
            <a:off x="7899443" y="1815203"/>
            <a:ext cx="2978354"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Combined use </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of </a:t>
            </a: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OST and </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high coverage of NSP </a:t>
            </a: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associated </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with a </a:t>
            </a: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74% risk reduction </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in HCV acquisition </a:t>
            </a:r>
            <a:endPar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RR </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0.26</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I</a:t>
            </a:r>
            <a:r>
              <a:rPr kumimoji="0" lang="en-US" sz="2600" b="0" i="0" u="none" strike="noStrike" kern="1200" cap="none" spc="0" normalizeH="0" baseline="30000" noProof="0" dirty="0" smtClean="0">
                <a:ln>
                  <a:noFill/>
                </a:ln>
                <a:solidFill>
                  <a:prstClr val="white"/>
                </a:solidFill>
                <a:effectLst/>
                <a:uLnTx/>
                <a:uFillTx/>
                <a:latin typeface="Calibri" panose="020F0502020204030204"/>
                <a:ea typeface="+mn-ea"/>
                <a:cs typeface="+mn-cs"/>
              </a:rPr>
              <a:t>2</a:t>
            </a: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=80</a:t>
            </a: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white"/>
                </a:solidFill>
                <a:effectLst/>
                <a:uLnTx/>
                <a:uFillTx/>
                <a:latin typeface="Calibri" panose="020F0502020204030204"/>
                <a:ea typeface="+mn-ea"/>
                <a:cs typeface="+mn-cs"/>
              </a:rPr>
              <a:t>P= 0.007</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672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6700" y="6311900"/>
            <a:ext cx="6256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SAMHSA, </a:t>
            </a:r>
            <a:r>
              <a:rPr kumimoji="0" lang="en-US" sz="1400" b="0" i="1" u="none" strike="noStrike" kern="1200" cap="none" spc="0" normalizeH="0" baseline="0" noProof="0" dirty="0" smtClean="0">
                <a:ln>
                  <a:noFill/>
                </a:ln>
                <a:solidFill>
                  <a:srgbClr val="FFC000"/>
                </a:solidFill>
                <a:effectLst/>
                <a:uLnTx/>
                <a:uFillTx/>
                <a:latin typeface="Calibri" panose="020F0502020204030204"/>
                <a:ea typeface="+mn-ea"/>
                <a:cs typeface="+mn-cs"/>
              </a:rPr>
              <a:t>TEDS-A, </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2014; SAMHSA, </a:t>
            </a:r>
            <a:r>
              <a:rPr kumimoji="0" lang="en-US" sz="1400" b="0" i="1" u="none" strike="noStrike" kern="1200" cap="none" spc="0" normalizeH="0" baseline="0" noProof="0" dirty="0" smtClean="0">
                <a:ln>
                  <a:noFill/>
                </a:ln>
                <a:solidFill>
                  <a:srgbClr val="FFC000"/>
                </a:solidFill>
                <a:effectLst/>
                <a:uLnTx/>
                <a:uFillTx/>
                <a:latin typeface="Calibri" panose="020F0502020204030204"/>
                <a:ea typeface="+mn-ea"/>
                <a:cs typeface="+mn-cs"/>
              </a:rPr>
              <a:t>NSDUH, </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2015; SAMHSA, </a:t>
            </a:r>
            <a:r>
              <a:rPr kumimoji="0" lang="en-US" sz="1400" b="0" i="1" u="none" strike="noStrike" kern="1200" cap="none" spc="0" normalizeH="0" baseline="0" noProof="0" dirty="0" smtClean="0">
                <a:ln>
                  <a:noFill/>
                </a:ln>
                <a:solidFill>
                  <a:srgbClr val="FFC000"/>
                </a:solidFill>
                <a:effectLst/>
                <a:uLnTx/>
                <a:uFillTx/>
                <a:latin typeface="Calibri" panose="020F0502020204030204"/>
                <a:ea typeface="+mn-ea"/>
                <a:cs typeface="+mn-cs"/>
              </a:rPr>
              <a:t>MAT Pocket Guide</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 2016</a:t>
            </a:r>
            <a:endPar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5" name="Title 4"/>
          <p:cNvSpPr>
            <a:spLocks noGrp="1"/>
          </p:cNvSpPr>
          <p:nvPr>
            <p:ph type="title"/>
          </p:nvPr>
        </p:nvSpPr>
        <p:spPr>
          <a:xfrm>
            <a:off x="762000" y="111705"/>
            <a:ext cx="10515600" cy="1325563"/>
          </a:xfrm>
        </p:spPr>
        <p:txBody>
          <a:bodyPr/>
          <a:lstStyle/>
          <a:p>
            <a:r>
              <a:rPr lang="en-US" dirty="0" smtClean="0">
                <a:solidFill>
                  <a:srgbClr val="FFC000"/>
                </a:solidFill>
              </a:rPr>
              <a:t>Unmet Opioid Treatment Need</a:t>
            </a:r>
            <a:endParaRPr lang="en-US" dirty="0">
              <a:solidFill>
                <a:srgbClr val="FFC000"/>
              </a:solidFill>
            </a:endParaRPr>
          </a:p>
        </p:txBody>
      </p:sp>
      <p:sp>
        <p:nvSpPr>
          <p:cNvPr id="6" name="Content Placeholder 5"/>
          <p:cNvSpPr>
            <a:spLocks noGrp="1"/>
          </p:cNvSpPr>
          <p:nvPr>
            <p:ph sz="half" idx="1"/>
          </p:nvPr>
        </p:nvSpPr>
        <p:spPr>
          <a:xfrm>
            <a:off x="838200" y="1291771"/>
            <a:ext cx="5181600" cy="4885192"/>
          </a:xfrm>
        </p:spPr>
        <p:txBody>
          <a:bodyPr/>
          <a:lstStyle/>
          <a:p>
            <a:pPr marL="457200" indent="-457200"/>
            <a:r>
              <a:rPr lang="en-US" dirty="0">
                <a:solidFill>
                  <a:schemeClr val="bg1"/>
                </a:solidFill>
              </a:rPr>
              <a:t>In 2014, opioid injection accounted for 360,707 admissions for drug treatment  </a:t>
            </a:r>
          </a:p>
          <a:p>
            <a:pPr marL="914400" lvl="1" indent="-457200"/>
            <a:r>
              <a:rPr lang="en-US" dirty="0">
                <a:solidFill>
                  <a:schemeClr val="bg1"/>
                </a:solidFill>
              </a:rPr>
              <a:t>22.3% of all admissions </a:t>
            </a:r>
          </a:p>
          <a:p>
            <a:pPr marL="457200" indent="-457200"/>
            <a:r>
              <a:rPr lang="en-US" dirty="0">
                <a:solidFill>
                  <a:schemeClr val="bg1"/>
                </a:solidFill>
              </a:rPr>
              <a:t>In 2015, nearly 2.4 million Americans had an opioid use disorder</a:t>
            </a:r>
          </a:p>
          <a:p>
            <a:pPr marL="457200" indent="-457200"/>
            <a:r>
              <a:rPr lang="en-US" dirty="0">
                <a:solidFill>
                  <a:schemeClr val="bg1"/>
                </a:solidFill>
              </a:rPr>
              <a:t>Close to </a:t>
            </a:r>
            <a:r>
              <a:rPr lang="en-US" dirty="0" smtClean="0">
                <a:solidFill>
                  <a:schemeClr val="bg1"/>
                </a:solidFill>
              </a:rPr>
              <a:t>80% of </a:t>
            </a:r>
            <a:r>
              <a:rPr lang="en-US" dirty="0">
                <a:solidFill>
                  <a:schemeClr val="bg1"/>
                </a:solidFill>
              </a:rPr>
              <a:t>these individuals did not receive </a:t>
            </a:r>
            <a:r>
              <a:rPr lang="en-US">
                <a:solidFill>
                  <a:schemeClr val="bg1"/>
                </a:solidFill>
              </a:rPr>
              <a:t>treatment</a:t>
            </a:r>
            <a:r>
              <a:rPr lang="en-US" smtClean="0">
                <a:solidFill>
                  <a:schemeClr val="bg1"/>
                </a:solidFill>
              </a:rPr>
              <a:t>.</a:t>
            </a:r>
            <a:endParaRPr lang="en-US" dirty="0">
              <a:solidFill>
                <a:schemeClr val="bg1"/>
              </a:solidFill>
            </a:endParaRP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5825" y="1291771"/>
            <a:ext cx="4161775" cy="4754880"/>
          </a:xfrm>
        </p:spPr>
      </p:pic>
    </p:spTree>
    <p:extLst>
      <p:ext uri="{BB962C8B-B14F-4D97-AF65-F5344CB8AC3E}">
        <p14:creationId xmlns:p14="http://schemas.microsoft.com/office/powerpoint/2010/main" val="297425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C000"/>
                </a:solidFill>
              </a:rPr>
              <a:t>SSPs facilitate entrance to substance use treatment</a:t>
            </a:r>
            <a:endParaRPr lang="en-US" dirty="0">
              <a:solidFill>
                <a:srgbClr val="FFC000"/>
              </a:solidFill>
            </a:endParaRPr>
          </a:p>
        </p:txBody>
      </p:sp>
      <p:sp>
        <p:nvSpPr>
          <p:cNvPr id="6" name="Content Placeholder 5"/>
          <p:cNvSpPr>
            <a:spLocks noGrp="1"/>
          </p:cNvSpPr>
          <p:nvPr>
            <p:ph idx="1"/>
          </p:nvPr>
        </p:nvSpPr>
        <p:spPr/>
        <p:txBody>
          <a:bodyPr>
            <a:normAutofit/>
          </a:bodyPr>
          <a:lstStyle/>
          <a:p>
            <a:r>
              <a:rPr lang="en-US" dirty="0">
                <a:solidFill>
                  <a:schemeClr val="bg1"/>
                </a:solidFill>
              </a:rPr>
              <a:t>PWID who used SSPs were 2.8 times more likely to reduce the amount they injected compared to those who didn’t use the programs</a:t>
            </a:r>
          </a:p>
          <a:p>
            <a:r>
              <a:rPr lang="en-US" dirty="0" smtClean="0">
                <a:solidFill>
                  <a:schemeClr val="bg1"/>
                </a:solidFill>
              </a:rPr>
              <a:t>New </a:t>
            </a:r>
            <a:r>
              <a:rPr lang="en-US" dirty="0">
                <a:solidFill>
                  <a:schemeClr val="bg1"/>
                </a:solidFill>
              </a:rPr>
              <a:t>users of </a:t>
            </a:r>
            <a:r>
              <a:rPr lang="en-US" dirty="0" smtClean="0">
                <a:solidFill>
                  <a:schemeClr val="bg1"/>
                </a:solidFill>
              </a:rPr>
              <a:t>SSPs were 5 </a:t>
            </a:r>
            <a:r>
              <a:rPr lang="en-US" dirty="0">
                <a:solidFill>
                  <a:schemeClr val="bg1"/>
                </a:solidFill>
              </a:rPr>
              <a:t>times more likely to enter drug treatment than those who didn’t use the programs.</a:t>
            </a:r>
          </a:p>
          <a:p>
            <a:r>
              <a:rPr lang="en-US" dirty="0" smtClean="0">
                <a:solidFill>
                  <a:schemeClr val="bg1"/>
                </a:solidFill>
              </a:rPr>
              <a:t>PWID who </a:t>
            </a:r>
            <a:r>
              <a:rPr lang="en-US" dirty="0">
                <a:solidFill>
                  <a:schemeClr val="bg1"/>
                </a:solidFill>
              </a:rPr>
              <a:t>used </a:t>
            </a:r>
            <a:r>
              <a:rPr lang="en-US" dirty="0" smtClean="0">
                <a:solidFill>
                  <a:schemeClr val="bg1"/>
                </a:solidFill>
              </a:rPr>
              <a:t>SSPs were </a:t>
            </a:r>
            <a:r>
              <a:rPr lang="en-US" dirty="0">
                <a:solidFill>
                  <a:schemeClr val="bg1"/>
                </a:solidFill>
              </a:rPr>
              <a:t>3.5 times more likely to stop injecting compared to those who didn’t use the programs</a:t>
            </a:r>
            <a:r>
              <a:rPr lang="en-US" dirty="0" smtClean="0">
                <a:solidFill>
                  <a:schemeClr val="bg1"/>
                </a:solidFill>
              </a:rPr>
              <a:t>.</a:t>
            </a:r>
            <a:endParaRPr lang="en-US" dirty="0">
              <a:solidFill>
                <a:schemeClr val="bg1"/>
              </a:solidFill>
            </a:endParaRPr>
          </a:p>
          <a:p>
            <a:pPr marL="0" indent="0">
              <a:buNone/>
            </a:pPr>
            <a:endParaRPr lang="en-US" dirty="0"/>
          </a:p>
        </p:txBody>
      </p:sp>
      <p:sp>
        <p:nvSpPr>
          <p:cNvPr id="8" name="TextBox 7"/>
          <p:cNvSpPr txBox="1"/>
          <p:nvPr/>
        </p:nvSpPr>
        <p:spPr>
          <a:xfrm>
            <a:off x="760907" y="6311900"/>
            <a:ext cx="7342331" cy="307777"/>
          </a:xfrm>
          <a:prstGeom prst="rect">
            <a:avLst/>
          </a:prstGeom>
          <a:noFill/>
        </p:spPr>
        <p:txBody>
          <a:bodyPr wrap="none" rtlCol="0">
            <a:spAutoFit/>
          </a:bodyPr>
          <a:lstStyle/>
          <a:p>
            <a:r>
              <a:rPr lang="en-US" sz="1400" dirty="0">
                <a:solidFill>
                  <a:srgbClr val="FFC000"/>
                </a:solidFill>
              </a:rPr>
              <a:t>Hagan </a:t>
            </a:r>
            <a:r>
              <a:rPr lang="en-US" sz="1400" dirty="0" smtClean="0">
                <a:solidFill>
                  <a:srgbClr val="FFC000"/>
                </a:solidFill>
              </a:rPr>
              <a:t>H</a:t>
            </a:r>
            <a:r>
              <a:rPr lang="en-US" sz="1400" dirty="0">
                <a:solidFill>
                  <a:srgbClr val="FFC000"/>
                </a:solidFill>
              </a:rPr>
              <a:t> </a:t>
            </a:r>
            <a:r>
              <a:rPr lang="en-US" sz="1400" dirty="0" smtClean="0">
                <a:solidFill>
                  <a:srgbClr val="FFC000"/>
                </a:solidFill>
              </a:rPr>
              <a:t>et al</a:t>
            </a:r>
            <a:r>
              <a:rPr lang="en-US" sz="1400" i="1" dirty="0" smtClean="0">
                <a:solidFill>
                  <a:srgbClr val="FFC000"/>
                </a:solidFill>
              </a:rPr>
              <a:t> J. </a:t>
            </a:r>
            <a:r>
              <a:rPr lang="en-US" sz="1400" i="1" dirty="0">
                <a:solidFill>
                  <a:srgbClr val="FFC000"/>
                </a:solidFill>
              </a:rPr>
              <a:t>of Substance Abuse Treatment</a:t>
            </a:r>
            <a:r>
              <a:rPr lang="en-US" sz="1400" dirty="0">
                <a:solidFill>
                  <a:srgbClr val="FFC000"/>
                </a:solidFill>
              </a:rPr>
              <a:t>, </a:t>
            </a:r>
            <a:r>
              <a:rPr lang="en-US" sz="1400" dirty="0" smtClean="0">
                <a:solidFill>
                  <a:srgbClr val="FFC000"/>
                </a:solidFill>
              </a:rPr>
              <a:t>2000; </a:t>
            </a:r>
            <a:r>
              <a:rPr lang="en-US" sz="1400" dirty="0" err="1" smtClean="0">
                <a:solidFill>
                  <a:srgbClr val="FFC000"/>
                </a:solidFill>
              </a:rPr>
              <a:t>Latkin</a:t>
            </a:r>
            <a:r>
              <a:rPr lang="en-US" sz="1400" dirty="0" smtClean="0">
                <a:solidFill>
                  <a:srgbClr val="FFC000"/>
                </a:solidFill>
              </a:rPr>
              <a:t> et al, </a:t>
            </a:r>
            <a:r>
              <a:rPr lang="en-US" sz="1400" i="1" dirty="0" smtClean="0">
                <a:solidFill>
                  <a:srgbClr val="FFC000"/>
                </a:solidFill>
              </a:rPr>
              <a:t>Substance Use and Misuse</a:t>
            </a:r>
            <a:r>
              <a:rPr lang="en-US" sz="1400" dirty="0" smtClean="0">
                <a:solidFill>
                  <a:srgbClr val="FFC000"/>
                </a:solidFill>
              </a:rPr>
              <a:t>, 2006</a:t>
            </a:r>
            <a:endParaRPr lang="en-US" sz="1400" dirty="0">
              <a:solidFill>
                <a:srgbClr val="FFC000"/>
              </a:solidFill>
            </a:endParaRPr>
          </a:p>
        </p:txBody>
      </p:sp>
    </p:spTree>
    <p:extLst>
      <p:ext uri="{BB962C8B-B14F-4D97-AF65-F5344CB8AC3E}">
        <p14:creationId xmlns:p14="http://schemas.microsoft.com/office/powerpoint/2010/main" val="2067023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Role of Syringe Services Program</a:t>
            </a:r>
            <a:endParaRPr lang="en-US" dirty="0">
              <a:solidFill>
                <a:schemeClr val="accent4"/>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rPr>
              <a:t>Access to sterile injecting equipment and disposal</a:t>
            </a:r>
          </a:p>
          <a:p>
            <a:r>
              <a:rPr lang="en-US" dirty="0" smtClean="0">
                <a:solidFill>
                  <a:schemeClr val="bg1"/>
                </a:solidFill>
              </a:rPr>
              <a:t>Risk reduction education</a:t>
            </a:r>
          </a:p>
          <a:p>
            <a:r>
              <a:rPr lang="en-US" dirty="0" smtClean="0">
                <a:solidFill>
                  <a:schemeClr val="bg1"/>
                </a:solidFill>
              </a:rPr>
              <a:t>Opportunity to engage in care</a:t>
            </a:r>
          </a:p>
          <a:p>
            <a:pPr lvl="1"/>
            <a:r>
              <a:rPr lang="en-US" sz="2800" dirty="0" smtClean="0">
                <a:solidFill>
                  <a:schemeClr val="bg1"/>
                </a:solidFill>
              </a:rPr>
              <a:t>Access to primary care</a:t>
            </a:r>
          </a:p>
          <a:p>
            <a:pPr lvl="2"/>
            <a:r>
              <a:rPr lang="en-US" dirty="0" smtClean="0">
                <a:solidFill>
                  <a:schemeClr val="bg1"/>
                </a:solidFill>
              </a:rPr>
              <a:t>More likely to connect with primary care when meet a health care provider on the street</a:t>
            </a:r>
          </a:p>
          <a:p>
            <a:pPr lvl="1"/>
            <a:r>
              <a:rPr lang="en-US" sz="2800" dirty="0" smtClean="0">
                <a:solidFill>
                  <a:schemeClr val="bg1"/>
                </a:solidFill>
              </a:rPr>
              <a:t>Testing/screening services</a:t>
            </a:r>
          </a:p>
          <a:p>
            <a:pPr lvl="1"/>
            <a:r>
              <a:rPr lang="en-US" sz="2800" dirty="0" smtClean="0">
                <a:solidFill>
                  <a:schemeClr val="bg1"/>
                </a:solidFill>
              </a:rPr>
              <a:t>Patient navigation and case management</a:t>
            </a:r>
          </a:p>
          <a:p>
            <a:pPr lvl="1"/>
            <a:r>
              <a:rPr lang="en-US" sz="2800" dirty="0" smtClean="0">
                <a:solidFill>
                  <a:schemeClr val="bg1"/>
                </a:solidFill>
              </a:rPr>
              <a:t>Naloxone distribution</a:t>
            </a:r>
          </a:p>
          <a:p>
            <a:pPr lvl="1"/>
            <a:r>
              <a:rPr lang="en-US" sz="2800" dirty="0" smtClean="0">
                <a:solidFill>
                  <a:schemeClr val="bg1"/>
                </a:solidFill>
              </a:rPr>
              <a:t>HAV/HBV vaccine</a:t>
            </a:r>
          </a:p>
          <a:p>
            <a:pPr lvl="1"/>
            <a:r>
              <a:rPr lang="en-US" sz="2800" dirty="0" smtClean="0">
                <a:solidFill>
                  <a:schemeClr val="bg1"/>
                </a:solidFill>
              </a:rPr>
              <a:t>Access to mental health, social services</a:t>
            </a:r>
          </a:p>
          <a:p>
            <a:pPr lvl="1"/>
            <a:r>
              <a:rPr lang="en-US" sz="2800" dirty="0" smtClean="0">
                <a:solidFill>
                  <a:schemeClr val="bg1"/>
                </a:solidFill>
              </a:rPr>
              <a:t>Reproductive health</a:t>
            </a:r>
            <a:endParaRPr lang="en-US" sz="2800" dirty="0">
              <a:solidFill>
                <a:schemeClr val="bg1"/>
              </a:solidFill>
            </a:endParaRPr>
          </a:p>
        </p:txBody>
      </p:sp>
      <p:sp>
        <p:nvSpPr>
          <p:cNvPr id="4" name="TextBox 3"/>
          <p:cNvSpPr txBox="1"/>
          <p:nvPr/>
        </p:nvSpPr>
        <p:spPr>
          <a:xfrm>
            <a:off x="5636623" y="6176963"/>
            <a:ext cx="6069931"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Islam, et al,  </a:t>
            </a:r>
            <a:r>
              <a:rPr kumimoji="0" lang="en-US" sz="1400" b="0" i="1" u="none" strike="noStrike" kern="1200" cap="none" spc="0" normalizeH="0" baseline="0" noProof="0" dirty="0">
                <a:ln>
                  <a:noFill/>
                </a:ln>
                <a:solidFill>
                  <a:srgbClr val="FFC000"/>
                </a:solidFill>
                <a:effectLst/>
                <a:uLnTx/>
                <a:uFillTx/>
                <a:latin typeface="Calibri" panose="020F0502020204030204"/>
                <a:ea typeface="+mn-ea"/>
                <a:cs typeface="+mn-cs"/>
              </a:rPr>
              <a:t>J. Primary Care </a:t>
            </a:r>
            <a:r>
              <a:rPr kumimoji="0" lang="en-US" sz="1400" b="0" i="1" u="none" strike="noStrike" kern="1200" cap="none" spc="0" normalizeH="0" baseline="0" noProof="0" dirty="0" err="1">
                <a:ln>
                  <a:noFill/>
                </a:ln>
                <a:solidFill>
                  <a:srgbClr val="FFC000"/>
                </a:solidFill>
                <a:effectLst/>
                <a:uLnTx/>
                <a:uFillTx/>
                <a:latin typeface="Calibri" panose="020F0502020204030204"/>
                <a:ea typeface="+mn-ea"/>
                <a:cs typeface="+mn-cs"/>
              </a:rPr>
              <a:t>Comm</a:t>
            </a:r>
            <a:r>
              <a:rPr kumimoji="0" lang="en-US" sz="1400" b="0" i="1" u="none" strike="noStrike" kern="1200" cap="none" spc="0" normalizeH="0" baseline="0" noProof="0" dirty="0">
                <a:ln>
                  <a:noFill/>
                </a:ln>
                <a:solidFill>
                  <a:srgbClr val="FFC000"/>
                </a:solidFill>
                <a:effectLst/>
                <a:uLnTx/>
                <a:uFillTx/>
                <a:latin typeface="Calibri" panose="020F0502020204030204"/>
                <a:ea typeface="+mn-ea"/>
                <a:cs typeface="+mn-cs"/>
              </a:rPr>
              <a:t> Health</a:t>
            </a: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 2010, Des </a:t>
            </a:r>
            <a:r>
              <a:rPr kumimoji="0" lang="en-US" sz="1400" b="0" i="0" u="none" strike="noStrike" kern="1200" cap="none" spc="0" normalizeH="0" baseline="0" noProof="0" dirty="0" err="1">
                <a:ln>
                  <a:noFill/>
                </a:ln>
                <a:solidFill>
                  <a:srgbClr val="FFC000"/>
                </a:solidFill>
                <a:effectLst/>
                <a:uLnTx/>
                <a:uFillTx/>
                <a:latin typeface="Calibri" panose="020F0502020204030204"/>
                <a:ea typeface="+mn-ea"/>
                <a:cs typeface="+mn-cs"/>
              </a:rPr>
              <a:t>Jarlais</a:t>
            </a: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 et al, </a:t>
            </a:r>
            <a:r>
              <a:rPr kumimoji="0" lang="en-US" sz="1400" b="0" i="1" u="none" strike="noStrike" kern="1200" cap="none" spc="0" normalizeH="0" baseline="0" noProof="0" dirty="0">
                <a:ln>
                  <a:noFill/>
                </a:ln>
                <a:solidFill>
                  <a:srgbClr val="FFC000"/>
                </a:solidFill>
                <a:effectLst/>
                <a:uLnTx/>
                <a:uFillTx/>
                <a:latin typeface="Calibri" panose="020F0502020204030204"/>
                <a:ea typeface="+mn-ea"/>
                <a:cs typeface="+mn-cs"/>
              </a:rPr>
              <a:t>MMWR</a:t>
            </a: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Islam, et al, </a:t>
            </a:r>
            <a:r>
              <a:rPr kumimoji="0" lang="en-US" sz="1400" b="0" i="1" u="none" strike="noStrike" kern="1200" cap="none" spc="0" normalizeH="0" baseline="0" noProof="0" dirty="0" smtClean="0">
                <a:ln>
                  <a:noFill/>
                </a:ln>
                <a:solidFill>
                  <a:srgbClr val="FFC000"/>
                </a:solidFill>
                <a:effectLst/>
                <a:uLnTx/>
                <a:uFillTx/>
                <a:latin typeface="Calibri" panose="020F0502020204030204"/>
                <a:ea typeface="+mn-ea"/>
                <a:cs typeface="+mn-cs"/>
              </a:rPr>
              <a:t>J. of Substance Use </a:t>
            </a:r>
            <a:r>
              <a:rPr kumimoji="0" lang="en-US" sz="1400" b="0" i="1" u="none" strike="noStrike" kern="1200" cap="none" spc="0" normalizeH="0" baseline="0" noProof="0" dirty="0" err="1" smtClean="0">
                <a:ln>
                  <a:noFill/>
                </a:ln>
                <a:solidFill>
                  <a:srgbClr val="FFC000"/>
                </a:solidFill>
                <a:effectLst/>
                <a:uLnTx/>
                <a:uFillTx/>
                <a:latin typeface="Calibri" panose="020F0502020204030204"/>
                <a:ea typeface="+mn-ea"/>
                <a:cs typeface="+mn-cs"/>
              </a:rPr>
              <a:t>Tx</a:t>
            </a:r>
            <a:r>
              <a:rPr kumimoji="0" lang="en-US" sz="1400" b="0" i="0" u="none" strike="noStrike" kern="1200" cap="none" spc="0" normalizeH="0" baseline="0" noProof="0" dirty="0" smtClean="0">
                <a:ln>
                  <a:noFill/>
                </a:ln>
                <a:solidFill>
                  <a:srgbClr val="FFC000"/>
                </a:solidFill>
                <a:effectLst/>
                <a:uLnTx/>
                <a:uFillTx/>
                <a:latin typeface="Calibri" panose="020F0502020204030204"/>
                <a:ea typeface="+mn-ea"/>
                <a:cs typeface="+mn-cs"/>
              </a:rPr>
              <a:t>, 2012</a:t>
            </a:r>
            <a:endPar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317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26D51-E5B9-4956-91B4-0A6997F890A8}"/>
              </a:ext>
            </a:extLst>
          </p:cNvPr>
          <p:cNvSpPr>
            <a:spLocks noGrp="1"/>
          </p:cNvSpPr>
          <p:nvPr>
            <p:ph type="title"/>
          </p:nvPr>
        </p:nvSpPr>
        <p:spPr/>
        <p:txBody>
          <a:bodyPr/>
          <a:lstStyle/>
          <a:p>
            <a:r>
              <a:rPr lang="en-US" dirty="0" smtClean="0">
                <a:solidFill>
                  <a:srgbClr val="FFC000"/>
                </a:solidFill>
              </a:rPr>
              <a:t>Meeting PWID demand</a:t>
            </a:r>
            <a:endParaRPr lang="en-US" dirty="0">
              <a:solidFill>
                <a:srgbClr val="FFC000"/>
              </a:solidFill>
            </a:endParaRPr>
          </a:p>
        </p:txBody>
      </p:sp>
      <p:pic>
        <p:nvPicPr>
          <p:cNvPr id="4" name="Content Placeholder 3">
            <a:extLst>
              <a:ext uri="{FF2B5EF4-FFF2-40B4-BE49-F238E27FC236}">
                <a16:creationId xmlns="" xmlns:a16="http://schemas.microsoft.com/office/drawing/2014/main" id="{4AEB5761-D29D-41ED-BA8D-791F3654AA59}"/>
              </a:ext>
            </a:extLst>
          </p:cNvPr>
          <p:cNvPicPr>
            <a:picLocks noGrp="1" noChangeAspect="1"/>
          </p:cNvPicPr>
          <p:nvPr>
            <p:ph idx="1"/>
          </p:nvPr>
        </p:nvPicPr>
        <p:blipFill>
          <a:blip r:embed="rId2"/>
          <a:stretch>
            <a:fillRect/>
          </a:stretch>
        </p:blipFill>
        <p:spPr>
          <a:xfrm>
            <a:off x="838200" y="2414494"/>
            <a:ext cx="10515600" cy="3933227"/>
          </a:xfrm>
          <a:prstGeom prst="rect">
            <a:avLst/>
          </a:prstGeom>
        </p:spPr>
      </p:pic>
      <p:sp>
        <p:nvSpPr>
          <p:cNvPr id="5" name="Rectangle 4">
            <a:extLst>
              <a:ext uri="{FF2B5EF4-FFF2-40B4-BE49-F238E27FC236}">
                <a16:creationId xmlns="" xmlns:a16="http://schemas.microsoft.com/office/drawing/2014/main" id="{A8243732-DA9F-44DD-AD80-0CEFB53EA786}"/>
              </a:ext>
            </a:extLst>
          </p:cNvPr>
          <p:cNvSpPr/>
          <p:nvPr/>
        </p:nvSpPr>
        <p:spPr>
          <a:xfrm>
            <a:off x="2610196" y="2414494"/>
            <a:ext cx="659476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70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9E230CF-76C4-471A-B83F-9263D1840D57}"/>
              </a:ext>
            </a:extLst>
          </p:cNvPr>
          <p:cNvSpPr>
            <a:spLocks noGrp="1"/>
          </p:cNvSpPr>
          <p:nvPr>
            <p:ph type="title"/>
          </p:nvPr>
        </p:nvSpPr>
        <p:spPr/>
        <p:txBody>
          <a:bodyPr/>
          <a:lstStyle/>
          <a:p>
            <a:r>
              <a:rPr lang="en-US" dirty="0" smtClean="0">
                <a:solidFill>
                  <a:srgbClr val="FFC000"/>
                </a:solidFill>
              </a:rPr>
              <a:t>The growth of SSPs</a:t>
            </a:r>
            <a:endParaRPr lang="en-US" dirty="0">
              <a:solidFill>
                <a:srgbClr val="FFC000"/>
              </a:solidFill>
            </a:endParaRPr>
          </a:p>
        </p:txBody>
      </p:sp>
      <p:pic>
        <p:nvPicPr>
          <p:cNvPr id="6" name="Content Placeholder 5">
            <a:extLst>
              <a:ext uri="{FF2B5EF4-FFF2-40B4-BE49-F238E27FC236}">
                <a16:creationId xmlns="" xmlns:a16="http://schemas.microsoft.com/office/drawing/2014/main" id="{6A889AE4-4BB0-4B98-A5A6-2DC216239C2C}"/>
              </a:ext>
            </a:extLst>
          </p:cNvPr>
          <p:cNvPicPr>
            <a:picLocks noGrp="1" noChangeAspect="1"/>
          </p:cNvPicPr>
          <p:nvPr>
            <p:ph idx="1"/>
          </p:nvPr>
        </p:nvPicPr>
        <p:blipFill>
          <a:blip r:embed="rId2"/>
          <a:stretch>
            <a:fillRect/>
          </a:stretch>
        </p:blipFill>
        <p:spPr>
          <a:xfrm>
            <a:off x="2548003" y="1419225"/>
            <a:ext cx="7348524" cy="5303520"/>
          </a:xfrm>
          <a:prstGeom prst="rect">
            <a:avLst/>
          </a:prstGeom>
        </p:spPr>
      </p:pic>
    </p:spTree>
    <p:extLst>
      <p:ext uri="{BB962C8B-B14F-4D97-AF65-F5344CB8AC3E}">
        <p14:creationId xmlns:p14="http://schemas.microsoft.com/office/powerpoint/2010/main" val="3496315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latin typeface="+mj-lt"/>
              </a:rPr>
              <a:t>Innovations and Creativity in SSP delivery</a:t>
            </a:r>
            <a:endParaRPr lang="en-US" dirty="0">
              <a:solidFill>
                <a:schemeClr val="accent4"/>
              </a:solidFill>
              <a:latin typeface="+mj-lt"/>
            </a:endParaRPr>
          </a:p>
        </p:txBody>
      </p:sp>
      <p:sp>
        <p:nvSpPr>
          <p:cNvPr id="3" name="Text Placeholder 2"/>
          <p:cNvSpPr>
            <a:spLocks noGrp="1"/>
          </p:cNvSpPr>
          <p:nvPr>
            <p:ph type="body" sz="quarter" idx="10"/>
          </p:nvPr>
        </p:nvSpPr>
        <p:spPr/>
        <p:txBody>
          <a:bodyPr/>
          <a:lstStyle/>
          <a:p>
            <a:pPr>
              <a:buClr>
                <a:schemeClr val="bg1"/>
              </a:buClr>
              <a:buFont typeface="Arial" panose="020B0604020202020204" pitchFamily="34" charset="0"/>
              <a:buChar char="•"/>
            </a:pPr>
            <a:r>
              <a:rPr lang="en-US" dirty="0" smtClean="0">
                <a:solidFill>
                  <a:schemeClr val="bg1"/>
                </a:solidFill>
              </a:rPr>
              <a:t>Pharmacy sales</a:t>
            </a:r>
          </a:p>
          <a:p>
            <a:pPr>
              <a:buClr>
                <a:schemeClr val="bg1"/>
              </a:buClr>
              <a:buFont typeface="Arial" panose="020B0604020202020204" pitchFamily="34" charset="0"/>
              <a:buChar char="•"/>
            </a:pPr>
            <a:r>
              <a:rPr lang="en-US" dirty="0" smtClean="0">
                <a:solidFill>
                  <a:schemeClr val="bg1"/>
                </a:solidFill>
              </a:rPr>
              <a:t>Mobile services</a:t>
            </a:r>
          </a:p>
          <a:p>
            <a:pPr>
              <a:buClr>
                <a:schemeClr val="bg1"/>
              </a:buClr>
              <a:buFont typeface="Arial" panose="020B0604020202020204" pitchFamily="34" charset="0"/>
              <a:buChar char="•"/>
            </a:pPr>
            <a:r>
              <a:rPr lang="en-US" dirty="0" smtClean="0">
                <a:solidFill>
                  <a:schemeClr val="bg1"/>
                </a:solidFill>
              </a:rPr>
              <a:t>Vending machines</a:t>
            </a:r>
          </a:p>
          <a:p>
            <a:pPr>
              <a:buClr>
                <a:schemeClr val="bg1"/>
              </a:buClr>
              <a:buFont typeface="Arial" panose="020B0604020202020204" pitchFamily="34" charset="0"/>
              <a:buChar char="•"/>
            </a:pPr>
            <a:r>
              <a:rPr lang="en-US" dirty="0" smtClean="0">
                <a:solidFill>
                  <a:schemeClr val="bg1"/>
                </a:solidFill>
              </a:rPr>
              <a:t>Web-based mail order supply</a:t>
            </a:r>
          </a:p>
          <a:p>
            <a:pPr>
              <a:buClr>
                <a:schemeClr val="bg1"/>
              </a:buClr>
              <a:buFont typeface="Arial" panose="020B0604020202020204" pitchFamily="34" charset="0"/>
              <a:buChar char="•"/>
            </a:pPr>
            <a:r>
              <a:rPr lang="en-US" dirty="0" smtClean="0">
                <a:solidFill>
                  <a:schemeClr val="bg1"/>
                </a:solidFill>
              </a:rPr>
              <a:t>Peer to Peer delivery</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1635" y="682618"/>
            <a:ext cx="2475738" cy="34747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951" y="3987800"/>
            <a:ext cx="3657600" cy="2743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404" y="1823719"/>
            <a:ext cx="1918378" cy="4023360"/>
          </a:xfrm>
          <a:prstGeom prst="rect">
            <a:avLst/>
          </a:prstGeom>
        </p:spPr>
      </p:pic>
    </p:spTree>
    <p:extLst>
      <p:ext uri="{BB962C8B-B14F-4D97-AF65-F5344CB8AC3E}">
        <p14:creationId xmlns:p14="http://schemas.microsoft.com/office/powerpoint/2010/main" val="89470302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571933"/>
            <a:ext cx="11582400" cy="1143000"/>
          </a:xfrm>
        </p:spPr>
        <p:txBody>
          <a:bodyPr>
            <a:normAutofit/>
          </a:bodyPr>
          <a:lstStyle/>
          <a:p>
            <a:r>
              <a:rPr lang="en-US" sz="3200" b="1" dirty="0" smtClean="0">
                <a:solidFill>
                  <a:srgbClr val="FFC000"/>
                </a:solidFill>
              </a:rPr>
              <a:t>CDC :“Do you think the CNHS can pursue an HCV elimination goal?”</a:t>
            </a:r>
            <a:endParaRPr lang="en-US" sz="3200" b="1" dirty="0">
              <a:solidFill>
                <a:srgbClr val="FFC00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98900" y="1861429"/>
            <a:ext cx="5850308" cy="1744377"/>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601" y="4053033"/>
            <a:ext cx="6416023" cy="158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666" y="1861429"/>
            <a:ext cx="4786148" cy="163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754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solidFill>
                  <a:schemeClr val="accent4"/>
                </a:solidFill>
              </a:rPr>
              <a:t>Special Thanks to </a:t>
            </a:r>
            <a:r>
              <a:rPr lang="en-US" sz="2400" dirty="0" smtClean="0">
                <a:solidFill>
                  <a:schemeClr val="accent4"/>
                </a:solidFill>
              </a:rPr>
              <a:t>Alice Asher, </a:t>
            </a:r>
            <a:r>
              <a:rPr lang="en-US" sz="2400" dirty="0" err="1" smtClean="0">
                <a:solidFill>
                  <a:schemeClr val="accent4"/>
                </a:solidFill>
              </a:rPr>
              <a:t>Dita</a:t>
            </a:r>
            <a:r>
              <a:rPr lang="en-US" sz="2400" dirty="0" smtClean="0">
                <a:solidFill>
                  <a:schemeClr val="accent4"/>
                </a:solidFill>
              </a:rPr>
              <a:t> </a:t>
            </a:r>
            <a:r>
              <a:rPr lang="en-US" sz="2400" dirty="0">
                <a:solidFill>
                  <a:schemeClr val="accent4"/>
                </a:solidFill>
              </a:rPr>
              <a:t>Broz </a:t>
            </a:r>
            <a:r>
              <a:rPr lang="en-US" sz="2400" dirty="0" smtClean="0">
                <a:solidFill>
                  <a:schemeClr val="accent4"/>
                </a:solidFill>
              </a:rPr>
              <a:t>and John Brooks for slides, panel preparation support and review</a:t>
            </a:r>
            <a:br>
              <a:rPr lang="en-US" sz="2400" dirty="0" smtClean="0">
                <a:solidFill>
                  <a:schemeClr val="accent4"/>
                </a:solidFill>
              </a:rPr>
            </a:br>
            <a:r>
              <a:rPr lang="en-US" sz="2400" dirty="0" smtClean="0">
                <a:solidFill>
                  <a:schemeClr val="accent4"/>
                </a:solidFill>
              </a:rPr>
              <a:t>                               </a:t>
            </a:r>
            <a:endParaRPr lang="en-US" sz="2400" dirty="0">
              <a:solidFill>
                <a:schemeClr val="accent4"/>
              </a:solidFill>
            </a:endParaRPr>
          </a:p>
        </p:txBody>
      </p:sp>
    </p:spTree>
    <p:extLst>
      <p:ext uri="{BB962C8B-B14F-4D97-AF65-F5344CB8AC3E}">
        <p14:creationId xmlns:p14="http://schemas.microsoft.com/office/powerpoint/2010/main" val="305361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accent4"/>
                </a:solidFill>
              </a:rPr>
              <a:t>Thank you</a:t>
            </a:r>
            <a:endParaRPr lang="en-US" dirty="0">
              <a:solidFill>
                <a:schemeClr val="accent4"/>
              </a:solidFill>
            </a:endParaRPr>
          </a:p>
        </p:txBody>
      </p:sp>
      <p:sp>
        <p:nvSpPr>
          <p:cNvPr id="7" name="Text Placeholder 6"/>
          <p:cNvSpPr>
            <a:spLocks noGrp="1"/>
          </p:cNvSpPr>
          <p:nvPr>
            <p:ph type="body" idx="1"/>
          </p:nvPr>
        </p:nvSpPr>
        <p:spPr/>
        <p:txBody>
          <a:bodyPr/>
          <a:lstStyle/>
          <a:p>
            <a:r>
              <a:rPr lang="en-US" dirty="0" smtClean="0">
                <a:solidFill>
                  <a:schemeClr val="bg1"/>
                </a:solidFill>
              </a:rPr>
              <a:t>Questions:</a:t>
            </a:r>
          </a:p>
          <a:p>
            <a:r>
              <a:rPr lang="en-US" dirty="0" smtClean="0">
                <a:solidFill>
                  <a:schemeClr val="bg1"/>
                </a:solidFill>
              </a:rPr>
              <a:t>AAsher@cdc.gov</a:t>
            </a:r>
            <a:endParaRPr lang="en-US" dirty="0">
              <a:solidFill>
                <a:schemeClr val="bg1"/>
              </a:solidFill>
            </a:endParaRPr>
          </a:p>
        </p:txBody>
      </p:sp>
    </p:spTree>
    <p:extLst>
      <p:ext uri="{BB962C8B-B14F-4D97-AF65-F5344CB8AC3E}">
        <p14:creationId xmlns:p14="http://schemas.microsoft.com/office/powerpoint/2010/main" val="391927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C000"/>
                </a:solidFill>
              </a:rPr>
              <a:t>Key Concepts to Guide HCV Elimination</a:t>
            </a:r>
            <a:endParaRPr lang="en-US" b="1" dirty="0">
              <a:solidFill>
                <a:srgbClr val="FFC000"/>
              </a:solidFill>
            </a:endParaRPr>
          </a:p>
        </p:txBody>
      </p:sp>
      <p:sp>
        <p:nvSpPr>
          <p:cNvPr id="3" name="Content Placeholder 2"/>
          <p:cNvSpPr>
            <a:spLocks noGrp="1"/>
          </p:cNvSpPr>
          <p:nvPr>
            <p:ph idx="1"/>
          </p:nvPr>
        </p:nvSpPr>
        <p:spPr/>
        <p:txBody>
          <a:bodyPr/>
          <a:lstStyle/>
          <a:p>
            <a:pPr marL="285750" indent="-285750">
              <a:buFont typeface="Wingdings" pitchFamily="2" charset="2"/>
              <a:buChar char="Ø"/>
            </a:pPr>
            <a:r>
              <a:rPr lang="en-US" sz="2400" b="1" dirty="0" smtClean="0">
                <a:solidFill>
                  <a:schemeClr val="tx2"/>
                </a:solidFill>
              </a:rPr>
              <a:t>Treat the HCV infected population to decrease the burden of liver disease </a:t>
            </a:r>
            <a:r>
              <a:rPr lang="en-US" sz="1800" b="1" dirty="0" smtClean="0">
                <a:solidFill>
                  <a:schemeClr val="tx2"/>
                </a:solidFill>
              </a:rPr>
              <a:t>(Decrease Prevalence)</a:t>
            </a:r>
          </a:p>
          <a:p>
            <a:pPr marL="742729" lvl="1">
              <a:buFont typeface="Wingdings" pitchFamily="2" charset="2"/>
              <a:buChar char="Ø"/>
            </a:pPr>
            <a:r>
              <a:rPr lang="en-US" sz="2000" dirty="0" smtClean="0">
                <a:solidFill>
                  <a:schemeClr val="tx2"/>
                </a:solidFill>
              </a:rPr>
              <a:t>Mainly target birth cohort (patients born between 1945-1965</a:t>
            </a:r>
            <a:r>
              <a:rPr lang="en-US" sz="2000" dirty="0" smtClean="0">
                <a:solidFill>
                  <a:schemeClr val="tx2"/>
                </a:solidFill>
              </a:rPr>
              <a:t>)</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endParaRPr lang="en-US" sz="2000" dirty="0" smtClean="0">
              <a:solidFill>
                <a:schemeClr val="tx2"/>
              </a:solidFill>
            </a:endParaRPr>
          </a:p>
          <a:p>
            <a:pPr marL="285750" indent="-285750">
              <a:buFont typeface="Wingdings" pitchFamily="2" charset="2"/>
              <a:buChar char="Ø"/>
            </a:pPr>
            <a:r>
              <a:rPr lang="en-US" sz="2400" b="1" dirty="0" smtClean="0">
                <a:solidFill>
                  <a:schemeClr val="tx2"/>
                </a:solidFill>
              </a:rPr>
              <a:t>Prevent Transmission </a:t>
            </a:r>
            <a:r>
              <a:rPr lang="en-US" sz="1800" b="1" dirty="0" smtClean="0">
                <a:solidFill>
                  <a:schemeClr val="tx2"/>
                </a:solidFill>
              </a:rPr>
              <a:t>(Decrease Incidence and prevalence)</a:t>
            </a:r>
          </a:p>
          <a:p>
            <a:pPr marL="742729" lvl="1">
              <a:buFont typeface="Wingdings" pitchFamily="2" charset="2"/>
              <a:buChar char="Ø"/>
            </a:pPr>
            <a:r>
              <a:rPr lang="en-US" sz="2000" b="1" dirty="0" smtClean="0">
                <a:solidFill>
                  <a:schemeClr val="tx2"/>
                </a:solidFill>
              </a:rPr>
              <a:t>Mainly target the younger population who are PWID</a:t>
            </a:r>
          </a:p>
          <a:p>
            <a:pPr marL="1199709" lvl="2" indent="-285750">
              <a:buFont typeface="Wingdings" pitchFamily="2" charset="2"/>
              <a:buChar char="Ø"/>
            </a:pPr>
            <a:r>
              <a:rPr lang="en-US" sz="1800" i="1" dirty="0" smtClean="0">
                <a:solidFill>
                  <a:schemeClr val="tx2"/>
                </a:solidFill>
              </a:rPr>
              <a:t>Treatment as prevention</a:t>
            </a:r>
            <a:r>
              <a:rPr lang="en-US" sz="1800" dirty="0" smtClean="0">
                <a:solidFill>
                  <a:schemeClr val="tx2"/>
                </a:solidFill>
              </a:rPr>
              <a:t> (HCV + PWID, HIV/HCV coinfection)</a:t>
            </a:r>
          </a:p>
          <a:p>
            <a:pPr marL="1199709" lvl="2" indent="-285750">
              <a:buFont typeface="Wingdings" pitchFamily="2" charset="2"/>
              <a:buChar char="Ø"/>
            </a:pPr>
            <a:r>
              <a:rPr lang="en-US" sz="1800" dirty="0" smtClean="0">
                <a:solidFill>
                  <a:schemeClr val="tx2"/>
                </a:solidFill>
              </a:rPr>
              <a:t>Establish or expand MAT </a:t>
            </a:r>
          </a:p>
          <a:p>
            <a:pPr marL="1199709" lvl="2" indent="-285750">
              <a:buFont typeface="Wingdings" pitchFamily="2" charset="2"/>
              <a:buChar char="Ø"/>
            </a:pPr>
            <a:r>
              <a:rPr lang="en-US" sz="1800" dirty="0" smtClean="0">
                <a:solidFill>
                  <a:schemeClr val="tx2"/>
                </a:solidFill>
              </a:rPr>
              <a:t>Establish or expand needle and syringe services</a:t>
            </a:r>
          </a:p>
        </p:txBody>
      </p:sp>
      <p:sp>
        <p:nvSpPr>
          <p:cNvPr id="4" name="TextBox 3"/>
          <p:cNvSpPr txBox="1"/>
          <p:nvPr/>
        </p:nvSpPr>
        <p:spPr>
          <a:xfrm>
            <a:off x="1625600" y="6019802"/>
            <a:ext cx="4128304" cy="307777"/>
          </a:xfrm>
          <a:prstGeom prst="rect">
            <a:avLst/>
          </a:prstGeom>
          <a:noFill/>
        </p:spPr>
        <p:txBody>
          <a:bodyPr wrap="square" rtlCol="0">
            <a:spAutoFit/>
          </a:bodyPr>
          <a:lstStyle/>
          <a:p>
            <a:r>
              <a:rPr lang="en-US" sz="1400" b="1" dirty="0" smtClean="0">
                <a:solidFill>
                  <a:schemeClr val="tx2"/>
                </a:solidFill>
              </a:rPr>
              <a:t>MAT: Medication Assisted Treatment</a:t>
            </a:r>
            <a:endParaRPr lang="en-US" sz="1400" b="1" dirty="0">
              <a:solidFill>
                <a:schemeClr val="tx2"/>
              </a:solidFill>
            </a:endParaRPr>
          </a:p>
        </p:txBody>
      </p:sp>
      <p:sp>
        <p:nvSpPr>
          <p:cNvPr id="5" name="TextBox 4"/>
          <p:cNvSpPr txBox="1"/>
          <p:nvPr/>
        </p:nvSpPr>
        <p:spPr>
          <a:xfrm>
            <a:off x="7315204" y="6050580"/>
            <a:ext cx="3346449" cy="276999"/>
          </a:xfrm>
          <a:prstGeom prst="rect">
            <a:avLst/>
          </a:prstGeom>
          <a:noFill/>
        </p:spPr>
        <p:txBody>
          <a:bodyPr wrap="square" rtlCol="0">
            <a:spAutoFit/>
          </a:bodyPr>
          <a:lstStyle/>
          <a:p>
            <a:r>
              <a:rPr lang="en-US" sz="1200" dirty="0" smtClean="0"/>
              <a:t>PWID: People Who Inject Drugs</a:t>
            </a:r>
            <a:endParaRPr lang="en-US" sz="1200" dirty="0"/>
          </a:p>
        </p:txBody>
      </p:sp>
    </p:spTree>
    <p:extLst>
      <p:ext uri="{BB962C8B-B14F-4D97-AF65-F5344CB8AC3E}">
        <p14:creationId xmlns:p14="http://schemas.microsoft.com/office/powerpoint/2010/main" val="4270668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b="1" dirty="0">
                <a:solidFill>
                  <a:srgbClr val="FFC000"/>
                </a:solidFill>
                <a:latin typeface="Century Gothic" charset="0"/>
              </a:rPr>
              <a:t>Impact of Treatment as Prevention on HCV Prevalence</a:t>
            </a:r>
            <a:endParaRPr lang="en-US"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8906932"/>
              </p:ext>
            </p:extLst>
          </p:nvPr>
        </p:nvGraphicFramePr>
        <p:xfrm>
          <a:off x="609600" y="1600202"/>
          <a:ext cx="109728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518403" y="6248400"/>
            <a:ext cx="343535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chemeClr val="tx2"/>
                </a:solidFill>
                <a:effectLst/>
                <a:uLnTx/>
                <a:uFillTx/>
              </a:rPr>
              <a:t>NTT: Number Needed To Treat.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chemeClr val="tx2"/>
                </a:solidFill>
                <a:effectLst/>
                <a:uLnTx/>
                <a:uFillTx/>
              </a:rPr>
              <a:t>PWID: People Who Inject Drugs</a:t>
            </a:r>
            <a:endParaRPr kumimoji="0" lang="en-US" sz="1000" b="0" i="0" u="none" strike="noStrike" kern="0" cap="none" spc="0" normalizeH="0" baseline="0" noProof="0" dirty="0">
              <a:ln>
                <a:noFill/>
              </a:ln>
              <a:solidFill>
                <a:schemeClr val="tx2"/>
              </a:solidFill>
              <a:effectLst/>
              <a:uLnTx/>
              <a:uFillTx/>
            </a:endParaRPr>
          </a:p>
        </p:txBody>
      </p:sp>
      <p:sp>
        <p:nvSpPr>
          <p:cNvPr id="6" name="TextBox 5"/>
          <p:cNvSpPr txBox="1"/>
          <p:nvPr/>
        </p:nvSpPr>
        <p:spPr>
          <a:xfrm flipH="1">
            <a:off x="711203" y="6434759"/>
            <a:ext cx="6935543" cy="276999"/>
          </a:xfrm>
          <a:prstGeom prst="rect">
            <a:avLst/>
          </a:prstGeom>
          <a:noFill/>
        </p:spPr>
        <p:txBody>
          <a:bodyPr wrap="square" rtlCol="0">
            <a:spAutoFit/>
          </a:bodyPr>
          <a:lstStyle/>
          <a:p>
            <a:r>
              <a:rPr lang="en-US" sz="1200" dirty="0" smtClean="0">
                <a:solidFill>
                  <a:srgbClr val="FFC000"/>
                </a:solidFill>
              </a:rPr>
              <a:t>Adapted from NK Martin, et al. </a:t>
            </a:r>
            <a:r>
              <a:rPr lang="en-US" sz="1200" dirty="0" err="1" smtClean="0">
                <a:solidFill>
                  <a:srgbClr val="FFC000"/>
                </a:solidFill>
              </a:rPr>
              <a:t>Hepatology</a:t>
            </a:r>
            <a:r>
              <a:rPr lang="en-US" sz="1200" dirty="0" smtClean="0">
                <a:solidFill>
                  <a:srgbClr val="FFC000"/>
                </a:solidFill>
              </a:rPr>
              <a:t> 2013:58(5):1598-1609      </a:t>
            </a:r>
            <a:endParaRPr lang="en-US" sz="1200" dirty="0">
              <a:solidFill>
                <a:srgbClr val="FFC000"/>
              </a:solidFill>
            </a:endParaRPr>
          </a:p>
        </p:txBody>
      </p:sp>
      <p:sp>
        <p:nvSpPr>
          <p:cNvPr id="7" name="TextBox 6"/>
          <p:cNvSpPr txBox="1"/>
          <p:nvPr/>
        </p:nvSpPr>
        <p:spPr>
          <a:xfrm>
            <a:off x="4267203" y="1219200"/>
            <a:ext cx="3543300" cy="369332"/>
          </a:xfrm>
          <a:prstGeom prst="rect">
            <a:avLst/>
          </a:prstGeom>
          <a:noFill/>
        </p:spPr>
        <p:txBody>
          <a:bodyPr wrap="square" rtlCol="0">
            <a:spAutoFit/>
          </a:bodyPr>
          <a:lstStyle/>
          <a:p>
            <a:r>
              <a:rPr lang="en-US" dirty="0">
                <a:solidFill>
                  <a:srgbClr val="FFC000"/>
                </a:solidFill>
              </a:rPr>
              <a:t>(Mathematical Modeling)</a:t>
            </a:r>
          </a:p>
        </p:txBody>
      </p:sp>
    </p:spTree>
    <p:extLst>
      <p:ext uri="{BB962C8B-B14F-4D97-AF65-F5344CB8AC3E}">
        <p14:creationId xmlns:p14="http://schemas.microsoft.com/office/powerpoint/2010/main" val="3153817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7512"/>
            <a:ext cx="10972800" cy="1143000"/>
          </a:xfrm>
        </p:spPr>
        <p:txBody>
          <a:bodyPr>
            <a:normAutofit/>
          </a:bodyPr>
          <a:lstStyle/>
          <a:p>
            <a:r>
              <a:rPr lang="en-US" sz="3600" b="1" dirty="0" smtClean="0">
                <a:solidFill>
                  <a:srgbClr val="FFC000"/>
                </a:solidFill>
              </a:rPr>
              <a:t>Where Can We Find and Treat HCV (+) PWID?</a:t>
            </a:r>
            <a:endParaRPr lang="en-US" sz="3600" b="1" dirty="0">
              <a:solidFill>
                <a:srgbClr val="FFC000"/>
              </a:solidFill>
            </a:endParaRPr>
          </a:p>
        </p:txBody>
      </p:sp>
      <p:sp>
        <p:nvSpPr>
          <p:cNvPr id="3" name="Content Placeholder 2"/>
          <p:cNvSpPr>
            <a:spLocks noGrp="1"/>
          </p:cNvSpPr>
          <p:nvPr>
            <p:ph idx="1"/>
          </p:nvPr>
        </p:nvSpPr>
        <p:spPr>
          <a:xfrm>
            <a:off x="571500" y="1501974"/>
            <a:ext cx="10972800" cy="4525963"/>
          </a:xfrm>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149" y="2901781"/>
            <a:ext cx="5646204" cy="317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380598" y="2660706"/>
            <a:ext cx="3308349" cy="2208501"/>
          </a:xfrm>
          <a:prstGeom prst="ellipse">
            <a:avLst/>
          </a:prstGeom>
          <a:gradFill>
            <a:gsLst>
              <a:gs pos="0">
                <a:schemeClr val="accent1">
                  <a:tint val="100000"/>
                  <a:shade val="100000"/>
                  <a:satMod val="130000"/>
                  <a:alpha val="31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10713"/>
                </a:solidFill>
              </a:rPr>
              <a:t>People  who access the health system</a:t>
            </a:r>
            <a:endParaRPr lang="en-US" sz="1200" dirty="0">
              <a:solidFill>
                <a:srgbClr val="010713"/>
              </a:solidFill>
            </a:endParaRPr>
          </a:p>
        </p:txBody>
      </p:sp>
      <p:sp>
        <p:nvSpPr>
          <p:cNvPr id="6" name="Oval 5"/>
          <p:cNvSpPr/>
          <p:nvPr/>
        </p:nvSpPr>
        <p:spPr>
          <a:xfrm>
            <a:off x="3034773" y="4876802"/>
            <a:ext cx="1428749" cy="895351"/>
          </a:xfrm>
          <a:prstGeom prst="ellipse">
            <a:avLst/>
          </a:prstGeom>
          <a:solidFill>
            <a:srgbClr val="92D05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10713"/>
                </a:solidFill>
              </a:rPr>
              <a:t>NSEP</a:t>
            </a:r>
            <a:endParaRPr lang="en-US" sz="1400" b="1" dirty="0">
              <a:solidFill>
                <a:srgbClr val="010713"/>
              </a:solidFill>
            </a:endParaRPr>
          </a:p>
        </p:txBody>
      </p:sp>
      <p:cxnSp>
        <p:nvCxnSpPr>
          <p:cNvPr id="7" name="Straight Arrow Connector 6"/>
          <p:cNvCxnSpPr/>
          <p:nvPr/>
        </p:nvCxnSpPr>
        <p:spPr>
          <a:xfrm flipV="1">
            <a:off x="7620000" y="3245981"/>
            <a:ext cx="1775352" cy="945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405504" y="3200976"/>
            <a:ext cx="6149324" cy="1536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954996" y="2831643"/>
            <a:ext cx="5177121" cy="400110"/>
          </a:xfrm>
          <a:prstGeom prst="rect">
            <a:avLst/>
          </a:prstGeom>
          <a:noFill/>
        </p:spPr>
        <p:txBody>
          <a:bodyPr wrap="square" rtlCol="0">
            <a:spAutoFit/>
          </a:bodyPr>
          <a:lstStyle/>
          <a:p>
            <a:r>
              <a:rPr lang="en-US" sz="2000" b="1" dirty="0" smtClean="0">
                <a:solidFill>
                  <a:srgbClr val="FF0000"/>
                </a:solidFill>
              </a:rPr>
              <a:t>Not Available in the Cherokee Nation</a:t>
            </a:r>
            <a:endParaRPr lang="en-US" sz="2000" b="1" dirty="0">
              <a:solidFill>
                <a:srgbClr val="FF0000"/>
              </a:solidFill>
            </a:endParaRPr>
          </a:p>
        </p:txBody>
      </p:sp>
      <p:sp>
        <p:nvSpPr>
          <p:cNvPr id="10" name="TextBox 9"/>
          <p:cNvSpPr txBox="1"/>
          <p:nvPr/>
        </p:nvSpPr>
        <p:spPr>
          <a:xfrm>
            <a:off x="304800" y="6465506"/>
            <a:ext cx="7194552" cy="246221"/>
          </a:xfrm>
          <a:prstGeom prst="rect">
            <a:avLst/>
          </a:prstGeom>
          <a:noFill/>
        </p:spPr>
        <p:txBody>
          <a:bodyPr wrap="square" rtlCol="0">
            <a:spAutoFit/>
          </a:bodyPr>
          <a:lstStyle/>
          <a:p>
            <a:r>
              <a:rPr lang="en-US" sz="1000" dirty="0" smtClean="0"/>
              <a:t>ED: Emergency Department, UC: Urgent Care</a:t>
            </a:r>
            <a:endParaRPr lang="en-US" sz="1000" dirty="0"/>
          </a:p>
        </p:txBody>
      </p:sp>
      <p:sp>
        <p:nvSpPr>
          <p:cNvPr id="11" name="TextBox 10"/>
          <p:cNvSpPr txBox="1"/>
          <p:nvPr/>
        </p:nvSpPr>
        <p:spPr>
          <a:xfrm>
            <a:off x="4154643" y="6454707"/>
            <a:ext cx="8138959" cy="276999"/>
          </a:xfrm>
          <a:prstGeom prst="rect">
            <a:avLst/>
          </a:prstGeom>
          <a:noFill/>
        </p:spPr>
        <p:txBody>
          <a:bodyPr wrap="square" rtlCol="0">
            <a:spAutoFit/>
          </a:bodyPr>
          <a:lstStyle/>
          <a:p>
            <a:r>
              <a:rPr lang="en-US" sz="1200" dirty="0" smtClean="0">
                <a:solidFill>
                  <a:schemeClr val="tx2"/>
                </a:solidFill>
              </a:rPr>
              <a:t>Adapted from </a:t>
            </a:r>
            <a:r>
              <a:rPr lang="en-US" sz="1200" dirty="0" err="1" smtClean="0">
                <a:solidFill>
                  <a:schemeClr val="tx2"/>
                </a:solidFill>
              </a:rPr>
              <a:t>Hajarizadeh</a:t>
            </a:r>
            <a:r>
              <a:rPr lang="en-US" sz="1200" dirty="0" smtClean="0">
                <a:solidFill>
                  <a:schemeClr val="tx2"/>
                </a:solidFill>
              </a:rPr>
              <a:t> B et al. The Lancet </a:t>
            </a:r>
            <a:r>
              <a:rPr lang="en-US" sz="1200" dirty="0" err="1" smtClean="0">
                <a:solidFill>
                  <a:schemeClr val="tx2"/>
                </a:solidFill>
              </a:rPr>
              <a:t>Gastroenterol</a:t>
            </a:r>
            <a:r>
              <a:rPr lang="en-US" sz="1200" dirty="0" smtClean="0">
                <a:solidFill>
                  <a:schemeClr val="tx2"/>
                </a:solidFill>
              </a:rPr>
              <a:t> </a:t>
            </a:r>
            <a:r>
              <a:rPr lang="en-US" sz="1200" dirty="0" err="1" smtClean="0">
                <a:solidFill>
                  <a:schemeClr val="tx2"/>
                </a:solidFill>
              </a:rPr>
              <a:t>Hepatol</a:t>
            </a:r>
            <a:r>
              <a:rPr lang="en-US" sz="1200" dirty="0" smtClean="0">
                <a:solidFill>
                  <a:schemeClr val="tx2"/>
                </a:solidFill>
              </a:rPr>
              <a:t> 2016;1:317-27</a:t>
            </a:r>
            <a:endParaRPr lang="en-US" sz="1200" dirty="0">
              <a:solidFill>
                <a:schemeClr val="tx2"/>
              </a:solidFill>
            </a:endParaRPr>
          </a:p>
        </p:txBody>
      </p:sp>
      <p:cxnSp>
        <p:nvCxnSpPr>
          <p:cNvPr id="12" name="Straight Arrow Connector 11"/>
          <p:cNvCxnSpPr/>
          <p:nvPr/>
        </p:nvCxnSpPr>
        <p:spPr>
          <a:xfrm flipV="1">
            <a:off x="6197600" y="3245980"/>
            <a:ext cx="3251200" cy="23166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2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500" b="1" dirty="0">
                <a:solidFill>
                  <a:srgbClr val="FFC000"/>
                </a:solidFill>
                <a:latin typeface="Century Gothic" charset="0"/>
              </a:rPr>
              <a:t>How did we get from this point……</a:t>
            </a:r>
            <a:endParaRPr lang="en-US"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323257211"/>
              </p:ext>
            </p:extLst>
          </p:nvPr>
        </p:nvGraphicFramePr>
        <p:xfrm>
          <a:off x="914400" y="2667000"/>
          <a:ext cx="10515600" cy="3263504"/>
        </p:xfrm>
        <a:graphic>
          <a:graphicData uri="http://schemas.openxmlformats.org/drawingml/2006/chart">
            <c:chart xmlns:c="http://schemas.openxmlformats.org/drawingml/2006/chart" xmlns:r="http://schemas.openxmlformats.org/officeDocument/2006/relationships" r:id="rId2"/>
          </a:graphicData>
        </a:graphic>
      </p:graphicFrame>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648" y="391995"/>
            <a:ext cx="1585197" cy="1046231"/>
          </a:xfrm>
          <a:prstGeom prst="rect">
            <a:avLst/>
          </a:prstGeom>
        </p:spPr>
      </p:pic>
      <p:sp>
        <p:nvSpPr>
          <p:cNvPr id="11" name="Rounded Rectangle 10"/>
          <p:cNvSpPr/>
          <p:nvPr/>
        </p:nvSpPr>
        <p:spPr>
          <a:xfrm>
            <a:off x="1831747" y="1759773"/>
            <a:ext cx="8154155" cy="593003"/>
          </a:xfrm>
          <a:prstGeom prst="roundRect">
            <a:avLst/>
          </a:prstGeom>
          <a:solidFill>
            <a:srgbClr val="009999"/>
          </a:solidFill>
        </p:spPr>
        <p:style>
          <a:lnRef idx="1">
            <a:schemeClr val="accent1"/>
          </a:lnRef>
          <a:fillRef idx="3">
            <a:schemeClr val="accent1"/>
          </a:fillRef>
          <a:effectRef idx="2">
            <a:schemeClr val="accent1"/>
          </a:effectRef>
          <a:fontRef idx="minor">
            <a:schemeClr val="lt1"/>
          </a:fontRef>
        </p:style>
        <p:txBody>
          <a:bodyPr lIns="91424" tIns="45712" rIns="91424" bIns="45712" spcCol="0" rtlCol="0" anchor="ctr"/>
          <a:lstStyle/>
          <a:p>
            <a:pPr algn="ctr"/>
            <a:r>
              <a:rPr lang="en-US" dirty="0">
                <a:solidFill>
                  <a:schemeClr val="tx2"/>
                </a:solidFill>
              </a:rPr>
              <a:t>CNHS HCV Cascade of Care:  </a:t>
            </a:r>
            <a:r>
              <a:rPr lang="en-US" dirty="0" smtClean="0">
                <a:solidFill>
                  <a:schemeClr val="tx2"/>
                </a:solidFill>
              </a:rPr>
              <a:t>July 2015</a:t>
            </a:r>
            <a:endParaRPr lang="en-US" dirty="0">
              <a:solidFill>
                <a:schemeClr val="tx2"/>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2287" y="1866377"/>
            <a:ext cx="293834" cy="17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9784" y="391995"/>
            <a:ext cx="1441798" cy="114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10581980" y="1759773"/>
            <a:ext cx="1206805" cy="31051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HCV Clinics</a:t>
            </a:r>
            <a:endParaRPr lang="en-US" sz="1200" dirty="0"/>
          </a:p>
        </p:txBody>
      </p:sp>
      <p:sp>
        <p:nvSpPr>
          <p:cNvPr id="15" name="TextBox 14"/>
          <p:cNvSpPr txBox="1"/>
          <p:nvPr/>
        </p:nvSpPr>
        <p:spPr>
          <a:xfrm>
            <a:off x="2118253" y="6248400"/>
            <a:ext cx="7867649" cy="338554"/>
          </a:xfrm>
          <a:prstGeom prst="rect">
            <a:avLst/>
          </a:prstGeom>
          <a:noFill/>
        </p:spPr>
        <p:txBody>
          <a:bodyPr wrap="square" rtlCol="0">
            <a:spAutoFit/>
          </a:bodyPr>
          <a:lstStyle/>
          <a:p>
            <a:r>
              <a:rPr lang="en-US" sz="800" dirty="0" smtClean="0">
                <a:solidFill>
                  <a:schemeClr val="tx2"/>
                </a:solidFill>
              </a:rPr>
              <a:t>Adapted from: Mera </a:t>
            </a:r>
            <a:r>
              <a:rPr lang="en-US" sz="800" dirty="0">
                <a:solidFill>
                  <a:schemeClr val="tx2"/>
                </a:solidFill>
              </a:rPr>
              <a:t>J, Vellozzi C, Hariri S, et al. Identification and Clinical Management of Persons with Chronic Hepatitis C Virus Infection — Cherokee Nation, 2012–2015. MMWR </a:t>
            </a:r>
            <a:r>
              <a:rPr lang="en-US" sz="800" dirty="0" err="1">
                <a:solidFill>
                  <a:schemeClr val="tx2"/>
                </a:solidFill>
              </a:rPr>
              <a:t>Morb</a:t>
            </a:r>
            <a:r>
              <a:rPr lang="en-US" sz="800" dirty="0">
                <a:solidFill>
                  <a:schemeClr val="tx2"/>
                </a:solidFill>
              </a:rPr>
              <a:t> Mortal </a:t>
            </a:r>
            <a:r>
              <a:rPr lang="en-US" sz="800" dirty="0" err="1">
                <a:solidFill>
                  <a:schemeClr val="tx2"/>
                </a:solidFill>
              </a:rPr>
              <a:t>Wkly</a:t>
            </a:r>
            <a:r>
              <a:rPr lang="en-US" sz="800" dirty="0">
                <a:solidFill>
                  <a:schemeClr val="tx2"/>
                </a:solidFill>
              </a:rPr>
              <a:t> Rep 2016;65:461–466. </a:t>
            </a:r>
          </a:p>
        </p:txBody>
      </p:sp>
      <p:graphicFrame>
        <p:nvGraphicFramePr>
          <p:cNvPr id="16" name="Diagram 15"/>
          <p:cNvGraphicFramePr/>
          <p:nvPr>
            <p:extLst>
              <p:ext uri="{D42A27DB-BD31-4B8C-83A1-F6EECF244321}">
                <p14:modId xmlns:p14="http://schemas.microsoft.com/office/powerpoint/2010/main" val="3793263565"/>
              </p:ext>
            </p:extLst>
          </p:nvPr>
        </p:nvGraphicFramePr>
        <p:xfrm>
          <a:off x="3670219" y="4231767"/>
          <a:ext cx="915720" cy="5303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Right Arrow 16"/>
          <p:cNvSpPr/>
          <p:nvPr/>
        </p:nvSpPr>
        <p:spPr>
          <a:xfrm>
            <a:off x="6052077" y="4338550"/>
            <a:ext cx="913039" cy="530396"/>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24" tIns="45712" rIns="91424" bIns="45712"/>
          <a:lstStyle/>
          <a:p>
            <a:r>
              <a:rPr lang="en-US" sz="1400" b="1" dirty="0" smtClean="0"/>
              <a:t>77%</a:t>
            </a:r>
            <a:endParaRPr lang="en-US" sz="1400" b="1" dirty="0"/>
          </a:p>
        </p:txBody>
      </p:sp>
      <p:sp>
        <p:nvSpPr>
          <p:cNvPr id="18" name="Right Arrow 17"/>
          <p:cNvSpPr/>
          <p:nvPr/>
        </p:nvSpPr>
        <p:spPr>
          <a:xfrm>
            <a:off x="8290728" y="4455959"/>
            <a:ext cx="913039" cy="530396"/>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24" tIns="45712" rIns="91424" bIns="45712"/>
          <a:lstStyle/>
          <a:p>
            <a:r>
              <a:rPr lang="en-US" sz="1400" b="1" dirty="0" smtClean="0"/>
              <a:t>67%</a:t>
            </a:r>
            <a:endParaRPr lang="en-US" sz="1400" b="1" dirty="0"/>
          </a:p>
        </p:txBody>
      </p:sp>
      <p:sp>
        <p:nvSpPr>
          <p:cNvPr id="19" name="TextBox 18"/>
          <p:cNvSpPr txBox="1"/>
          <p:nvPr/>
        </p:nvSpPr>
        <p:spPr>
          <a:xfrm>
            <a:off x="5080004" y="4419082"/>
            <a:ext cx="1052689" cy="338554"/>
          </a:xfrm>
          <a:prstGeom prst="rect">
            <a:avLst/>
          </a:prstGeom>
          <a:noFill/>
        </p:spPr>
        <p:txBody>
          <a:bodyPr wrap="square" rtlCol="0">
            <a:spAutoFit/>
          </a:bodyPr>
          <a:lstStyle/>
          <a:p>
            <a:r>
              <a:rPr lang="en-US" sz="1600" b="1" dirty="0" smtClean="0"/>
              <a:t>21%</a:t>
            </a:r>
            <a:endParaRPr lang="en-US" sz="1600" b="1" dirty="0"/>
          </a:p>
        </p:txBody>
      </p:sp>
      <p:sp>
        <p:nvSpPr>
          <p:cNvPr id="20" name="TextBox 19"/>
          <p:cNvSpPr txBox="1"/>
          <p:nvPr/>
        </p:nvSpPr>
        <p:spPr>
          <a:xfrm>
            <a:off x="2641603" y="3221348"/>
            <a:ext cx="1052689" cy="338554"/>
          </a:xfrm>
          <a:prstGeom prst="rect">
            <a:avLst/>
          </a:prstGeom>
          <a:noFill/>
        </p:spPr>
        <p:txBody>
          <a:bodyPr wrap="square" rtlCol="0">
            <a:spAutoFit/>
          </a:bodyPr>
          <a:lstStyle/>
          <a:p>
            <a:r>
              <a:rPr lang="en-US" sz="1600" b="1" dirty="0" smtClean="0"/>
              <a:t>100%</a:t>
            </a:r>
            <a:endParaRPr lang="en-US" sz="1600" b="1" dirty="0"/>
          </a:p>
        </p:txBody>
      </p:sp>
      <p:sp>
        <p:nvSpPr>
          <p:cNvPr id="21" name="TextBox 20"/>
          <p:cNvSpPr txBox="1"/>
          <p:nvPr/>
        </p:nvSpPr>
        <p:spPr>
          <a:xfrm>
            <a:off x="7238041" y="4476548"/>
            <a:ext cx="1052689" cy="338554"/>
          </a:xfrm>
          <a:prstGeom prst="rect">
            <a:avLst/>
          </a:prstGeom>
          <a:noFill/>
        </p:spPr>
        <p:txBody>
          <a:bodyPr wrap="square" rtlCol="0">
            <a:spAutoFit/>
          </a:bodyPr>
          <a:lstStyle/>
          <a:p>
            <a:r>
              <a:rPr lang="en-US" sz="1600" b="1" dirty="0" smtClean="0"/>
              <a:t>  16%</a:t>
            </a:r>
            <a:endParaRPr lang="en-US" sz="1600" b="1" dirty="0"/>
          </a:p>
        </p:txBody>
      </p:sp>
      <p:sp>
        <p:nvSpPr>
          <p:cNvPr id="22" name="TextBox 21"/>
          <p:cNvSpPr txBox="1"/>
          <p:nvPr/>
        </p:nvSpPr>
        <p:spPr>
          <a:xfrm>
            <a:off x="9552779" y="4639454"/>
            <a:ext cx="1259581" cy="338554"/>
          </a:xfrm>
          <a:prstGeom prst="rect">
            <a:avLst/>
          </a:prstGeom>
          <a:noFill/>
        </p:spPr>
        <p:txBody>
          <a:bodyPr wrap="square" rtlCol="0">
            <a:spAutoFit/>
          </a:bodyPr>
          <a:lstStyle/>
          <a:p>
            <a:r>
              <a:rPr lang="en-US" sz="1600" b="1" dirty="0" smtClean="0"/>
              <a:t>    11%</a:t>
            </a:r>
            <a:endParaRPr lang="en-US" sz="1600" b="1" dirty="0"/>
          </a:p>
        </p:txBody>
      </p:sp>
      <p:sp>
        <p:nvSpPr>
          <p:cNvPr id="23" name="TextBox 22"/>
          <p:cNvSpPr txBox="1"/>
          <p:nvPr/>
        </p:nvSpPr>
        <p:spPr>
          <a:xfrm rot="16200000">
            <a:off x="-629242" y="3499942"/>
            <a:ext cx="288805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C000"/>
                </a:solidFill>
                <a:effectLst/>
                <a:uLnTx/>
                <a:uFillTx/>
              </a:rPr>
              <a:t>Number of Patients</a:t>
            </a:r>
            <a:endParaRPr kumimoji="0" lang="en-US" sz="14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29462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solidFill>
                  <a:srgbClr val="FFC000"/>
                </a:solidFill>
                <a:latin typeface="Oswald" charset="0"/>
              </a:rPr>
              <a:t>……to this point?</a:t>
            </a:r>
            <a:endParaRPr lang="en-US" dirty="0">
              <a:solidFill>
                <a:srgbClr val="FFC000"/>
              </a:solidFill>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4119146723"/>
              </p:ext>
            </p:extLst>
          </p:nvPr>
        </p:nvGraphicFramePr>
        <p:xfrm>
          <a:off x="613673" y="2590800"/>
          <a:ext cx="109728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p:cNvGraphicFramePr/>
          <p:nvPr>
            <p:extLst>
              <p:ext uri="{D42A27DB-BD31-4B8C-83A1-F6EECF244321}">
                <p14:modId xmlns:p14="http://schemas.microsoft.com/office/powerpoint/2010/main" val="1467809567"/>
              </p:ext>
            </p:extLst>
          </p:nvPr>
        </p:nvGraphicFramePr>
        <p:xfrm>
          <a:off x="3691961" y="4070151"/>
          <a:ext cx="915720" cy="530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100384541"/>
              </p:ext>
            </p:extLst>
          </p:nvPr>
        </p:nvGraphicFramePr>
        <p:xfrm>
          <a:off x="5979029" y="4229031"/>
          <a:ext cx="915720" cy="5303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3590891511"/>
              </p:ext>
            </p:extLst>
          </p:nvPr>
        </p:nvGraphicFramePr>
        <p:xfrm>
          <a:off x="8369227" y="4335349"/>
          <a:ext cx="915720" cy="5303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TextBox 10"/>
          <p:cNvSpPr txBox="1">
            <a:spLocks noChangeArrowheads="1"/>
          </p:cNvSpPr>
          <p:nvPr/>
        </p:nvSpPr>
        <p:spPr bwMode="auto">
          <a:xfrm>
            <a:off x="5010151" y="3538425"/>
            <a:ext cx="81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Calibri" pitchFamily="34" charset="0"/>
                <a:ea typeface="MS PGothic" pitchFamily="34" charset="-128"/>
              </a:rPr>
              <a:t>74%</a:t>
            </a:r>
          </a:p>
        </p:txBody>
      </p:sp>
      <p:sp>
        <p:nvSpPr>
          <p:cNvPr id="9" name="TextBox 8"/>
          <p:cNvSpPr txBox="1">
            <a:spLocks noChangeArrowheads="1"/>
          </p:cNvSpPr>
          <p:nvPr/>
        </p:nvSpPr>
        <p:spPr bwMode="auto">
          <a:xfrm>
            <a:off x="7391403" y="3889262"/>
            <a:ext cx="977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a:t>
            </a:r>
            <a:r>
              <a:rPr kumimoji="0" lang="en-US" sz="1800" b="1" i="0" u="none" strike="noStrike" kern="0" cap="none" spc="0" normalizeH="0" baseline="0" noProof="0" dirty="0">
                <a:ln>
                  <a:noFill/>
                </a:ln>
                <a:solidFill>
                  <a:schemeClr val="tx2"/>
                </a:solidFill>
                <a:effectLst/>
                <a:uLnTx/>
                <a:uFillTx/>
                <a:latin typeface="Calibri" pitchFamily="34" charset="0"/>
                <a:ea typeface="MS PGothic" pitchFamily="34" charset="-128"/>
              </a:rPr>
              <a:t>55%</a:t>
            </a:r>
          </a:p>
        </p:txBody>
      </p:sp>
      <p:sp>
        <p:nvSpPr>
          <p:cNvPr id="10" name="TextBox 15"/>
          <p:cNvSpPr txBox="1">
            <a:spLocks noChangeArrowheads="1"/>
          </p:cNvSpPr>
          <p:nvPr/>
        </p:nvSpPr>
        <p:spPr bwMode="auto">
          <a:xfrm>
            <a:off x="2425702" y="3101863"/>
            <a:ext cx="1054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latin typeface="Calibri" pitchFamily="34" charset="0"/>
                <a:ea typeface="MS PGothic" pitchFamily="34" charset="-128"/>
              </a:rPr>
              <a:t>100%</a:t>
            </a:r>
          </a:p>
        </p:txBody>
      </p:sp>
      <p:sp>
        <p:nvSpPr>
          <p:cNvPr id="11" name="TextBox 10"/>
          <p:cNvSpPr txBox="1">
            <a:spLocks noChangeArrowheads="1"/>
          </p:cNvSpPr>
          <p:nvPr/>
        </p:nvSpPr>
        <p:spPr bwMode="auto">
          <a:xfrm>
            <a:off x="9840093" y="4029725"/>
            <a:ext cx="977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itchFamily="34" charset="0"/>
                <a:ea typeface="MS PGothic" pitchFamily="34" charset="-128"/>
              </a:rPr>
              <a:t> </a:t>
            </a:r>
            <a:r>
              <a:rPr kumimoji="0" lang="en-US" sz="1800" b="1" i="0" u="none" strike="noStrike" kern="0" cap="none" spc="0" normalizeH="0" baseline="0" noProof="0" dirty="0" smtClean="0">
                <a:ln>
                  <a:noFill/>
                </a:ln>
                <a:solidFill>
                  <a:schemeClr val="tx2"/>
                </a:solidFill>
                <a:effectLst/>
                <a:uLnTx/>
                <a:uFillTx/>
                <a:latin typeface="Calibri" pitchFamily="34" charset="0"/>
                <a:ea typeface="MS PGothic" pitchFamily="34" charset="-128"/>
              </a:rPr>
              <a:t>39%</a:t>
            </a:r>
            <a:endParaRPr kumimoji="0" lang="en-US" sz="1800" b="1" i="0" u="none" strike="noStrike" kern="0" cap="none" spc="0" normalizeH="0" baseline="0" noProof="0" dirty="0">
              <a:ln>
                <a:noFill/>
              </a:ln>
              <a:solidFill>
                <a:schemeClr val="tx2"/>
              </a:solidFill>
              <a:effectLst/>
              <a:uLnTx/>
              <a:uFillTx/>
              <a:latin typeface="Calibri" pitchFamily="34" charset="0"/>
              <a:ea typeface="MS PGothic" pitchFamily="34" charset="-128"/>
            </a:endParaRPr>
          </a:p>
        </p:txBody>
      </p:sp>
      <p:pic>
        <p:nvPicPr>
          <p:cNvPr id="12" name="Content Placeholder 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21335" y="304800"/>
            <a:ext cx="1631951" cy="64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84733" y="455087"/>
            <a:ext cx="2036424" cy="172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1339851" y="1780650"/>
            <a:ext cx="8153400" cy="593725"/>
          </a:xfrm>
          <a:prstGeom prst="roundRect">
            <a:avLst/>
          </a:prstGeom>
          <a:solidFill>
            <a:srgbClr val="009999"/>
          </a:solidFill>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a:defRPr/>
            </a:pPr>
            <a:r>
              <a:rPr lang="en-US" dirty="0">
                <a:solidFill>
                  <a:schemeClr val="tx2"/>
                </a:solidFill>
              </a:rPr>
              <a:t>CNHS HCV Cascade of Care:  </a:t>
            </a:r>
            <a:r>
              <a:rPr lang="en-US" dirty="0" smtClean="0">
                <a:solidFill>
                  <a:schemeClr val="tx2"/>
                </a:solidFill>
              </a:rPr>
              <a:t>December 2017</a:t>
            </a:r>
            <a:endParaRPr lang="en-US" dirty="0">
              <a:solidFill>
                <a:schemeClr val="tx2"/>
              </a:solidFill>
            </a:endParaRPr>
          </a:p>
        </p:txBody>
      </p:sp>
      <p:sp>
        <p:nvSpPr>
          <p:cNvPr id="15" name="Footer Placeholder 4"/>
          <p:cNvSpPr txBox="1">
            <a:spLocks/>
          </p:cNvSpPr>
          <p:nvPr/>
        </p:nvSpPr>
        <p:spPr>
          <a:xfrm>
            <a:off x="3149600" y="6172202"/>
            <a:ext cx="7010400" cy="274639"/>
          </a:xfrm>
          <a:prstGeom prst="rect">
            <a:avLst/>
          </a:prstGeom>
        </p:spPr>
        <p:txBody>
          <a:bodyPr/>
          <a:lstStyle>
            <a:defPPr>
              <a:defRPr lang="en-US"/>
            </a:defPPr>
            <a:lvl1pPr marL="0" algn="l" defTabSz="456979" rtl="0" eaLnBrk="1" latinLnBrk="0" hangingPunct="1">
              <a:defRPr sz="1800" kern="1200">
                <a:solidFill>
                  <a:schemeClr val="tx1"/>
                </a:solidFill>
                <a:latin typeface="+mn-lt"/>
                <a:ea typeface="+mn-ea"/>
                <a:cs typeface="+mn-cs"/>
              </a:defRPr>
            </a:lvl1pPr>
            <a:lvl2pPr marL="456979" algn="l" defTabSz="456979" rtl="0" eaLnBrk="1" latinLnBrk="0" hangingPunct="1">
              <a:defRPr sz="1800" kern="1200">
                <a:solidFill>
                  <a:schemeClr val="tx1"/>
                </a:solidFill>
                <a:latin typeface="+mn-lt"/>
                <a:ea typeface="+mn-ea"/>
                <a:cs typeface="+mn-cs"/>
              </a:defRPr>
            </a:lvl2pPr>
            <a:lvl3pPr marL="913959" algn="l" defTabSz="456979" rtl="0" eaLnBrk="1" latinLnBrk="0" hangingPunct="1">
              <a:defRPr sz="1800" kern="1200">
                <a:solidFill>
                  <a:schemeClr val="tx1"/>
                </a:solidFill>
                <a:latin typeface="+mn-lt"/>
                <a:ea typeface="+mn-ea"/>
                <a:cs typeface="+mn-cs"/>
              </a:defRPr>
            </a:lvl3pPr>
            <a:lvl4pPr marL="1370939" algn="l" defTabSz="456979" rtl="0" eaLnBrk="1" latinLnBrk="0" hangingPunct="1">
              <a:defRPr sz="1800" kern="1200">
                <a:solidFill>
                  <a:schemeClr val="tx1"/>
                </a:solidFill>
                <a:latin typeface="+mn-lt"/>
                <a:ea typeface="+mn-ea"/>
                <a:cs typeface="+mn-cs"/>
              </a:defRPr>
            </a:lvl4pPr>
            <a:lvl5pPr marL="1827915" algn="l" defTabSz="456979" rtl="0" eaLnBrk="1" latinLnBrk="0" hangingPunct="1">
              <a:defRPr sz="1800" kern="1200">
                <a:solidFill>
                  <a:schemeClr val="tx1"/>
                </a:solidFill>
                <a:latin typeface="+mn-lt"/>
                <a:ea typeface="+mn-ea"/>
                <a:cs typeface="+mn-cs"/>
              </a:defRPr>
            </a:lvl5pPr>
            <a:lvl6pPr marL="2284890" algn="l" defTabSz="456979" rtl="0" eaLnBrk="1" latinLnBrk="0" hangingPunct="1">
              <a:defRPr sz="1800" kern="1200">
                <a:solidFill>
                  <a:schemeClr val="tx1"/>
                </a:solidFill>
                <a:latin typeface="+mn-lt"/>
                <a:ea typeface="+mn-ea"/>
                <a:cs typeface="+mn-cs"/>
              </a:defRPr>
            </a:lvl6pPr>
            <a:lvl7pPr marL="2741877" algn="l" defTabSz="456979" rtl="0" eaLnBrk="1" latinLnBrk="0" hangingPunct="1">
              <a:defRPr sz="1800" kern="1200">
                <a:solidFill>
                  <a:schemeClr val="tx1"/>
                </a:solidFill>
                <a:latin typeface="+mn-lt"/>
                <a:ea typeface="+mn-ea"/>
                <a:cs typeface="+mn-cs"/>
              </a:defRPr>
            </a:lvl7pPr>
            <a:lvl8pPr marL="3198852" algn="l" defTabSz="456979" rtl="0" eaLnBrk="1" latinLnBrk="0" hangingPunct="1">
              <a:defRPr sz="1800" kern="1200">
                <a:solidFill>
                  <a:schemeClr val="tx1"/>
                </a:solidFill>
                <a:latin typeface="+mn-lt"/>
                <a:ea typeface="+mn-ea"/>
                <a:cs typeface="+mn-cs"/>
              </a:defRPr>
            </a:lvl8pPr>
            <a:lvl9pPr marL="3655828" algn="l" defTabSz="456979" rtl="0" eaLnBrk="1" latinLnBrk="0" hangingPunct="1">
              <a:defRPr sz="1800" kern="1200">
                <a:solidFill>
                  <a:schemeClr val="tx1"/>
                </a:solidFill>
                <a:latin typeface="+mn-lt"/>
                <a:ea typeface="+mn-ea"/>
                <a:cs typeface="+mn-cs"/>
              </a:defRPr>
            </a:lvl9pPr>
          </a:lstStyle>
          <a:p>
            <a:pPr>
              <a:defRPr/>
            </a:pPr>
            <a:r>
              <a:rPr lang="en-US" sz="1400" dirty="0" smtClean="0">
                <a:solidFill>
                  <a:srgbClr val="FFC000"/>
                </a:solidFill>
              </a:rPr>
              <a:t>Cherokee Nation Health Services 2018</a:t>
            </a:r>
            <a:endParaRPr lang="en-US" sz="1400" dirty="0">
              <a:solidFill>
                <a:srgbClr val="FFC000"/>
              </a:solidFill>
            </a:endParaRPr>
          </a:p>
        </p:txBody>
      </p:sp>
      <p:sp>
        <p:nvSpPr>
          <p:cNvPr id="16" name="TextBox 15"/>
          <p:cNvSpPr txBox="1"/>
          <p:nvPr/>
        </p:nvSpPr>
        <p:spPr>
          <a:xfrm rot="16200000">
            <a:off x="-830353" y="3568689"/>
            <a:ext cx="288805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chemeClr val="tx2"/>
                </a:solidFill>
                <a:effectLst/>
                <a:uLnTx/>
                <a:uFillTx/>
              </a:rPr>
              <a:t>Number of Patients</a:t>
            </a:r>
            <a:endParaRPr kumimoji="0" lang="en-US" sz="1400" b="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226399756"/>
      </p:ext>
    </p:extLst>
  </p:cSld>
  <p:clrMapOvr>
    <a:masterClrMapping/>
  </p:clrMapOvr>
  <p:timing>
    <p:tnLst>
      <p:par>
        <p:cTn id="1" dur="indefinite" restart="never" nodeType="tmRoot"/>
      </p:par>
    </p:tnLst>
  </p:timing>
</p:sld>
</file>

<file path=ppt/theme/_rels/themeOverr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CHHSTP_PPT_dark(">
  <a:themeElements>
    <a:clrScheme name="NCBDD Dark PPT Colors">
      <a:dk1>
        <a:srgbClr val="FFC000"/>
      </a:dk1>
      <a:lt1>
        <a:srgbClr val="0F56DC"/>
      </a:lt1>
      <a:dk2>
        <a:srgbClr val="FFFFFF"/>
      </a:dk2>
      <a:lt2>
        <a:srgbClr val="FFFFFF"/>
      </a:lt2>
      <a:accent1>
        <a:srgbClr val="7CA295"/>
      </a:accent1>
      <a:accent2>
        <a:srgbClr val="8A343D"/>
      </a:accent2>
      <a:accent3>
        <a:srgbClr val="6639B7"/>
      </a:accent3>
      <a:accent4>
        <a:srgbClr val="D47B22"/>
      </a:accent4>
      <a:accent5>
        <a:srgbClr val="EAAB00"/>
      </a:accent5>
      <a:accent6>
        <a:srgbClr val="7F7F7F"/>
      </a:accent6>
      <a:hlink>
        <a:srgbClr val="007D57"/>
      </a:hlink>
      <a:folHlink>
        <a:srgbClr val="FFFF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CHHSTP_PPT_dark(">
  <a:themeElements>
    <a:clrScheme name="NCBDD Dark PPT Colors">
      <a:dk1>
        <a:srgbClr val="FFC000"/>
      </a:dk1>
      <a:lt1>
        <a:srgbClr val="0F56DC"/>
      </a:lt1>
      <a:dk2>
        <a:srgbClr val="FFFFFF"/>
      </a:dk2>
      <a:lt2>
        <a:srgbClr val="FFFFFF"/>
      </a:lt2>
      <a:accent1>
        <a:srgbClr val="7CA295"/>
      </a:accent1>
      <a:accent2>
        <a:srgbClr val="8A343D"/>
      </a:accent2>
      <a:accent3>
        <a:srgbClr val="6639B7"/>
      </a:accent3>
      <a:accent4>
        <a:srgbClr val="D47B22"/>
      </a:accent4>
      <a:accent5>
        <a:srgbClr val="EAAB00"/>
      </a:accent5>
      <a:accent6>
        <a:srgbClr val="7F7F7F"/>
      </a:accent6>
      <a:hlink>
        <a:srgbClr val="007D57"/>
      </a:hlink>
      <a:folHlink>
        <a:srgbClr val="FFFF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1087</TotalTime>
  <Words>2571</Words>
  <Application>Microsoft Office PowerPoint</Application>
  <PresentationFormat>Widescreen</PresentationFormat>
  <Paragraphs>408</Paragraphs>
  <Slides>41</Slides>
  <Notes>8</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61" baseType="lpstr">
      <vt:lpstr>ＭＳ Ｐゴシック</vt:lpstr>
      <vt:lpstr>ＭＳ Ｐゴシック</vt:lpstr>
      <vt:lpstr>Arial</vt:lpstr>
      <vt:lpstr>Baskerville Old Face</vt:lpstr>
      <vt:lpstr>Calibri</vt:lpstr>
      <vt:lpstr>Calibri Light</vt:lpstr>
      <vt:lpstr>Century Gothic</vt:lpstr>
      <vt:lpstr>Courier New</vt:lpstr>
      <vt:lpstr>Georgia</vt:lpstr>
      <vt:lpstr>Myriad Pro</vt:lpstr>
      <vt:lpstr>Myriad Web Pro</vt:lpstr>
      <vt:lpstr>Open Sans</vt:lpstr>
      <vt:lpstr>Oswald</vt:lpstr>
      <vt:lpstr>Times New Roman</vt:lpstr>
      <vt:lpstr>TimesNewRoman,Bold</vt:lpstr>
      <vt:lpstr>Wingdings</vt:lpstr>
      <vt:lpstr>1_Office Theme</vt:lpstr>
      <vt:lpstr>1_NCHHSTP_PPT_dark(</vt:lpstr>
      <vt:lpstr>2_NCHHSTP_PPT_dark(</vt:lpstr>
      <vt:lpstr>Worksheet</vt:lpstr>
      <vt:lpstr>Cherokee Nation Health Services HCV Elimination Program</vt:lpstr>
      <vt:lpstr>HCV in the CNHS: Historical Trauma and Cultural Disconnection</vt:lpstr>
      <vt:lpstr>PowerPoint Presentation</vt:lpstr>
      <vt:lpstr>CDC :“Do you think the CNHS can pursue an HCV elimination goal?”</vt:lpstr>
      <vt:lpstr>Key Concepts to Guide HCV Elimination</vt:lpstr>
      <vt:lpstr>Impact of Treatment as Prevention on HCV Prevalence</vt:lpstr>
      <vt:lpstr>Where Can We Find and Treat HCV (+) PWID?</vt:lpstr>
      <vt:lpstr>How did we get from this point……</vt:lpstr>
      <vt:lpstr>……to this point?</vt:lpstr>
      <vt:lpstr>CNHS HCV Elimination Program 8/2015 – 10/2018</vt:lpstr>
      <vt:lpstr>Goal #1:  Secure Political Commitment</vt:lpstr>
      <vt:lpstr>What were the “talking points” for HCV Elimination?</vt:lpstr>
      <vt:lpstr>Expand the Screening Program</vt:lpstr>
      <vt:lpstr>Goal #2:  Expanding the Screening Program</vt:lpstr>
      <vt:lpstr>Goal #2:  Expand Screening Program</vt:lpstr>
      <vt:lpstr>HCV Screening in the CNHS:  10/2012 – 12/2017</vt:lpstr>
      <vt:lpstr>HCV Prevalence, Gender and Age Distribution*: 8/2015 – 12/2017</vt:lpstr>
      <vt:lpstr>CNHS: HCV Screening*  8/2015 – 12/2017 </vt:lpstr>
      <vt:lpstr>Lab Triggered Screening:   Screening location</vt:lpstr>
      <vt:lpstr>Goal # 3: Link to Care, Treat, and Cure</vt:lpstr>
      <vt:lpstr>Patient and Medical Provider Support</vt:lpstr>
      <vt:lpstr>CNHS HCV Program: Clinical Capacity Expansion:  1/2014 – 12/2017</vt:lpstr>
      <vt:lpstr>Goal #4: Reduce the incidence of new HCV infections</vt:lpstr>
      <vt:lpstr>Moving Forward</vt:lpstr>
      <vt:lpstr>What is a Syringe Service Program (SSP)?</vt:lpstr>
      <vt:lpstr>      </vt:lpstr>
      <vt:lpstr>Myths and misconceptions of SSPs</vt:lpstr>
      <vt:lpstr>Do SSPs increase high risk practices?</vt:lpstr>
      <vt:lpstr>Do SSPs promote syringes in the community?</vt:lpstr>
      <vt:lpstr>Do SSPs increase risky behavior?</vt:lpstr>
      <vt:lpstr>Do SSPs increase crime?</vt:lpstr>
      <vt:lpstr>PowerPoint Presentation</vt:lpstr>
      <vt:lpstr>SSPs play an essential role in reducing HCV transmission</vt:lpstr>
      <vt:lpstr>Unmet Opioid Treatment Need</vt:lpstr>
      <vt:lpstr>SSPs facilitate entrance to substance use treatment</vt:lpstr>
      <vt:lpstr>Role of Syringe Services Program</vt:lpstr>
      <vt:lpstr>Meeting PWID demand</vt:lpstr>
      <vt:lpstr>The growth of SSPs</vt:lpstr>
      <vt:lpstr>Innovations and Creativity in SSP delivery</vt:lpstr>
      <vt:lpstr>Special Thanks to Alice Asher, Dita Broz and John Brooks for slides, panel preparation support and review                                </vt:lpstr>
      <vt:lpstr>Thank you</vt:lpstr>
    </vt:vector>
  </TitlesOfParts>
  <Company>Centers for Disease Control and Prevention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Asher, Alice (CDC/OID/NCHHSTP)</dc:creator>
  <cp:lastModifiedBy>Jorge R. Mera</cp:lastModifiedBy>
  <cp:revision>55</cp:revision>
  <dcterms:created xsi:type="dcterms:W3CDTF">2018-04-25T14:12:31Z</dcterms:created>
  <dcterms:modified xsi:type="dcterms:W3CDTF">2018-05-22T21:15:05Z</dcterms:modified>
</cp:coreProperties>
</file>