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tmp" ContentType="image/png"/>
  <Default Extension="tiff" ContentType="image/tiff"/>
  <Default Extension="gif" ContentType="image/gi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59"/>
  </p:notesMasterIdLst>
  <p:sldIdLst>
    <p:sldId id="257" r:id="rId2"/>
    <p:sldId id="377" r:id="rId3"/>
    <p:sldId id="398" r:id="rId4"/>
    <p:sldId id="381" r:id="rId5"/>
    <p:sldId id="370" r:id="rId6"/>
    <p:sldId id="349" r:id="rId7"/>
    <p:sldId id="378" r:id="rId8"/>
    <p:sldId id="261" r:id="rId9"/>
    <p:sldId id="262" r:id="rId10"/>
    <p:sldId id="357" r:id="rId11"/>
    <p:sldId id="361" r:id="rId12"/>
    <p:sldId id="265" r:id="rId13"/>
    <p:sldId id="360" r:id="rId14"/>
    <p:sldId id="368" r:id="rId15"/>
    <p:sldId id="369" r:id="rId16"/>
    <p:sldId id="278" r:id="rId17"/>
    <p:sldId id="281" r:id="rId18"/>
    <p:sldId id="356" r:id="rId19"/>
    <p:sldId id="359" r:id="rId20"/>
    <p:sldId id="267" r:id="rId21"/>
    <p:sldId id="268" r:id="rId22"/>
    <p:sldId id="270" r:id="rId23"/>
    <p:sldId id="374" r:id="rId24"/>
    <p:sldId id="372" r:id="rId25"/>
    <p:sldId id="396" r:id="rId26"/>
    <p:sldId id="375" r:id="rId27"/>
    <p:sldId id="371" r:id="rId28"/>
    <p:sldId id="379" r:id="rId29"/>
    <p:sldId id="287" r:id="rId30"/>
    <p:sldId id="355" r:id="rId31"/>
    <p:sldId id="380" r:id="rId32"/>
    <p:sldId id="294" r:id="rId33"/>
    <p:sldId id="310" r:id="rId34"/>
    <p:sldId id="311" r:id="rId35"/>
    <p:sldId id="312" r:id="rId36"/>
    <p:sldId id="313" r:id="rId37"/>
    <p:sldId id="400" r:id="rId38"/>
    <p:sldId id="401" r:id="rId39"/>
    <p:sldId id="397" r:id="rId40"/>
    <p:sldId id="382" r:id="rId41"/>
    <p:sldId id="383" r:id="rId42"/>
    <p:sldId id="384" r:id="rId43"/>
    <p:sldId id="385" r:id="rId44"/>
    <p:sldId id="386" r:id="rId45"/>
    <p:sldId id="387" r:id="rId46"/>
    <p:sldId id="402" r:id="rId47"/>
    <p:sldId id="331" r:id="rId48"/>
    <p:sldId id="332" r:id="rId49"/>
    <p:sldId id="340" r:id="rId50"/>
    <p:sldId id="388" r:id="rId51"/>
    <p:sldId id="389" r:id="rId52"/>
    <p:sldId id="390" r:id="rId53"/>
    <p:sldId id="391" r:id="rId54"/>
    <p:sldId id="392" r:id="rId55"/>
    <p:sldId id="393" r:id="rId56"/>
    <p:sldId id="394" r:id="rId57"/>
    <p:sldId id="395"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5059" autoAdjust="0"/>
  </p:normalViewPr>
  <p:slideViewPr>
    <p:cSldViewPr>
      <p:cViewPr varScale="1">
        <p:scale>
          <a:sx n="99" d="100"/>
          <a:sy n="99" d="100"/>
        </p:scale>
        <p:origin x="2000" y="16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jagchhatwal:Dropbox:Private:Hepatitis%20C:Disease%20Burden%20Model:Disease%20Burden%20DAA:Results-Manuscript:BaseCase-Disease.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7979877515311"/>
          <c:y val="0.0601851851851852"/>
          <c:w val="0.759175196850394"/>
          <c:h val="0.766913823272091"/>
        </c:manualLayout>
      </c:layout>
      <c:barChart>
        <c:barDir val="col"/>
        <c:grouping val="clustered"/>
        <c:varyColors val="0"/>
        <c:ser>
          <c:idx val="2"/>
          <c:order val="0"/>
          <c:tx>
            <c:strRef>
              <c:f>BaseCase!$L$82</c:f>
              <c:strCache>
                <c:ptCount val="1"/>
                <c:pt idx="0">
                  <c:v>No Treatment</c:v>
                </c:pt>
              </c:strCache>
            </c:strRef>
          </c:tx>
          <c:spPr>
            <a:solidFill>
              <a:schemeClr val="bg1">
                <a:lumMod val="65000"/>
              </a:schemeClr>
            </a:solidFill>
          </c:spPr>
          <c:invertIfNegative val="0"/>
          <c:dLbls>
            <c:dLbl>
              <c:idx val="1"/>
              <c:layout>
                <c:manualLayout>
                  <c:x val="0.00771604938271599"/>
                  <c:y val="-5.14433378385704E-17"/>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BaseCase!$H$83:$I$86</c:f>
              <c:strCache>
                <c:ptCount val="4"/>
                <c:pt idx="0">
                  <c:v>Liver-related Death</c:v>
                </c:pt>
                <c:pt idx="1">
                  <c:v>HCC</c:v>
                </c:pt>
                <c:pt idx="2">
                  <c:v>Decomp. Cirrhosis</c:v>
                </c:pt>
                <c:pt idx="3">
                  <c:v>Liver Transplants</c:v>
                </c:pt>
              </c:strCache>
            </c:strRef>
          </c:cat>
          <c:val>
            <c:numRef>
              <c:f>BaseCase!$L$83:$L$86</c:f>
              <c:numCache>
                <c:formatCode>#,##0</c:formatCode>
                <c:ptCount val="4"/>
                <c:pt idx="0">
                  <c:v>767000.0</c:v>
                </c:pt>
                <c:pt idx="1">
                  <c:v>407000.0</c:v>
                </c:pt>
                <c:pt idx="2">
                  <c:v>651000.0</c:v>
                </c:pt>
                <c:pt idx="3">
                  <c:v>63000.0</c:v>
                </c:pt>
              </c:numCache>
            </c:numRef>
          </c:val>
        </c:ser>
        <c:ser>
          <c:idx val="1"/>
          <c:order val="1"/>
          <c:tx>
            <c:strRef>
              <c:f>BaseCase!$K$82</c:f>
              <c:strCache>
                <c:ptCount val="1"/>
                <c:pt idx="0">
                  <c:v>Pre-DAA Era</c:v>
                </c:pt>
              </c:strCache>
            </c:strRef>
          </c:tx>
          <c:invertIfNegative val="0"/>
          <c:cat>
            <c:strRef>
              <c:f>BaseCase!$H$83:$I$86</c:f>
              <c:strCache>
                <c:ptCount val="4"/>
                <c:pt idx="0">
                  <c:v>Liver-related Death</c:v>
                </c:pt>
                <c:pt idx="1">
                  <c:v>HCC</c:v>
                </c:pt>
                <c:pt idx="2">
                  <c:v>Decomp. Cirrhosis</c:v>
                </c:pt>
                <c:pt idx="3">
                  <c:v>Liver Transplants</c:v>
                </c:pt>
              </c:strCache>
            </c:strRef>
          </c:cat>
          <c:val>
            <c:numRef>
              <c:f>BaseCase!$K$83:$K$86</c:f>
              <c:numCache>
                <c:formatCode>#,##0</c:formatCode>
                <c:ptCount val="4"/>
                <c:pt idx="0">
                  <c:v>578000.0</c:v>
                </c:pt>
                <c:pt idx="1">
                  <c:v>299000.0</c:v>
                </c:pt>
                <c:pt idx="2">
                  <c:v>458000.0</c:v>
                </c:pt>
                <c:pt idx="3">
                  <c:v>52000.0</c:v>
                </c:pt>
              </c:numCache>
            </c:numRef>
          </c:val>
        </c:ser>
        <c:ser>
          <c:idx val="0"/>
          <c:order val="2"/>
          <c:tx>
            <c:strRef>
              <c:f>BaseCase!$J$82</c:f>
              <c:strCache>
                <c:ptCount val="1"/>
                <c:pt idx="0">
                  <c:v>DAA Era</c:v>
                </c:pt>
              </c:strCache>
            </c:strRef>
          </c:tx>
          <c:spPr>
            <a:solidFill>
              <a:schemeClr val="tx2"/>
            </a:solidFill>
          </c:spPr>
          <c:invertIfNegative val="0"/>
          <c:dLbls>
            <c:dLbl>
              <c:idx val="0"/>
              <c:layout>
                <c:manualLayout>
                  <c:x val="0.0231481481481481"/>
                  <c:y val="5.14433378385704E-17"/>
                </c:manualLayout>
              </c:layout>
              <c:spPr/>
              <c:txPr>
                <a:bodyPr/>
                <a:lstStyle/>
                <a:p>
                  <a:pPr algn="r">
                    <a:defRPr sz="1600"/>
                  </a:pPr>
                  <a:endParaRPr lang="en-US"/>
                </a:p>
              </c:txPr>
              <c:showLegendKey val="0"/>
              <c:showVal val="1"/>
              <c:showCatName val="0"/>
              <c:showSerName val="0"/>
              <c:showPercent val="0"/>
              <c:showBubbleSize val="0"/>
              <c:extLst>
                <c:ext xmlns:c15="http://schemas.microsoft.com/office/drawing/2012/chart" uri="{CE6537A1-D6FC-4f65-9D91-7224C49458BB}"/>
              </c:extLst>
            </c:dLbl>
            <c:dLbl>
              <c:idx val="1"/>
              <c:layout>
                <c:manualLayout>
                  <c:x val="0.0185185185185185"/>
                  <c:y val="-1.02886675677141E-16"/>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0324074074074074"/>
                  <c:y val="0.0"/>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0200617283950616"/>
                  <c:y val="0.0"/>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BaseCase!$H$83:$I$86</c:f>
              <c:strCache>
                <c:ptCount val="4"/>
                <c:pt idx="0">
                  <c:v>Liver-related Death</c:v>
                </c:pt>
                <c:pt idx="1">
                  <c:v>HCC</c:v>
                </c:pt>
                <c:pt idx="2">
                  <c:v>Decomp. Cirrhosis</c:v>
                </c:pt>
                <c:pt idx="3">
                  <c:v>Liver Transplants</c:v>
                </c:pt>
              </c:strCache>
            </c:strRef>
          </c:cat>
          <c:val>
            <c:numRef>
              <c:f>BaseCase!$J$83:$J$86</c:f>
              <c:numCache>
                <c:formatCode>#,##0</c:formatCode>
                <c:ptCount val="4"/>
                <c:pt idx="0">
                  <c:v>317000.0</c:v>
                </c:pt>
                <c:pt idx="1">
                  <c:v>154000.0</c:v>
                </c:pt>
                <c:pt idx="2">
                  <c:v>198000.0</c:v>
                </c:pt>
                <c:pt idx="3">
                  <c:v>31000.0</c:v>
                </c:pt>
              </c:numCache>
            </c:numRef>
          </c:val>
        </c:ser>
        <c:dLbls>
          <c:showLegendKey val="0"/>
          <c:showVal val="0"/>
          <c:showCatName val="0"/>
          <c:showSerName val="0"/>
          <c:showPercent val="0"/>
          <c:showBubbleSize val="0"/>
        </c:dLbls>
        <c:gapWidth val="150"/>
        <c:axId val="-2095695728"/>
        <c:axId val="-2120386176"/>
      </c:barChart>
      <c:catAx>
        <c:axId val="-2095695728"/>
        <c:scaling>
          <c:orientation val="minMax"/>
        </c:scaling>
        <c:delete val="0"/>
        <c:axPos val="b"/>
        <c:numFmt formatCode="General" sourceLinked="0"/>
        <c:majorTickMark val="out"/>
        <c:minorTickMark val="none"/>
        <c:tickLblPos val="nextTo"/>
        <c:crossAx val="-2120386176"/>
        <c:crosses val="autoZero"/>
        <c:auto val="1"/>
        <c:lblAlgn val="ctr"/>
        <c:lblOffset val="100"/>
        <c:noMultiLvlLbl val="0"/>
      </c:catAx>
      <c:valAx>
        <c:axId val="-2120386176"/>
        <c:scaling>
          <c:orientation val="minMax"/>
          <c:max val="800000.0"/>
        </c:scaling>
        <c:delete val="0"/>
        <c:axPos val="l"/>
        <c:title>
          <c:tx>
            <c:rich>
              <a:bodyPr rot="-5400000" vert="horz"/>
              <a:lstStyle/>
              <a:p>
                <a:pPr>
                  <a:defRPr/>
                </a:pPr>
                <a:r>
                  <a:rPr lang="en-US" dirty="0"/>
                  <a:t>Disease </a:t>
                </a:r>
                <a:r>
                  <a:rPr lang="en-US" dirty="0" smtClean="0"/>
                  <a:t>Burden (2015–2050)</a:t>
                </a:r>
                <a:endParaRPr lang="en-US" dirty="0"/>
              </a:p>
            </c:rich>
          </c:tx>
          <c:overlay val="0"/>
        </c:title>
        <c:numFmt formatCode="#,##0" sourceLinked="1"/>
        <c:majorTickMark val="out"/>
        <c:minorTickMark val="none"/>
        <c:tickLblPos val="nextTo"/>
        <c:crossAx val="-2095695728"/>
        <c:crosses val="autoZero"/>
        <c:crossBetween val="between"/>
        <c:majorUnit val="100000.0"/>
      </c:valAx>
    </c:plotArea>
    <c:legend>
      <c:legendPos val="r"/>
      <c:layout>
        <c:manualLayout>
          <c:xMode val="edge"/>
          <c:yMode val="edge"/>
          <c:x val="0.754894770098182"/>
          <c:y val="0.0391258169808282"/>
          <c:w val="0.243253378049966"/>
          <c:h val="0.20920232887454"/>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0750992622737"/>
          <c:y val="0.118666447944007"/>
          <c:w val="0.707587322932401"/>
          <c:h val="0.644154636920385"/>
        </c:manualLayout>
      </c:layout>
      <c:barChart>
        <c:barDir val="col"/>
        <c:grouping val="clustered"/>
        <c:varyColors val="0"/>
        <c:ser>
          <c:idx val="0"/>
          <c:order val="0"/>
          <c:tx>
            <c:strRef>
              <c:f>Sheet1!$B$1</c:f>
              <c:strCache>
                <c:ptCount val="1"/>
                <c:pt idx="0">
                  <c:v>cumulative</c:v>
                </c:pt>
              </c:strCache>
            </c:strRef>
          </c:tx>
          <c:invertIfNegative val="0"/>
          <c:cat>
            <c:strRef>
              <c:f>Sheet1!$A$2:$A$27</c:f>
              <c:strCache>
                <c:ptCount val="26"/>
                <c:pt idx="0">
                  <c:v>14-Jan</c:v>
                </c:pt>
                <c:pt idx="1">
                  <c:v>14-Feb</c:v>
                </c:pt>
                <c:pt idx="2">
                  <c:v>14-Mar</c:v>
                </c:pt>
                <c:pt idx="3">
                  <c:v>14-Apr</c:v>
                </c:pt>
                <c:pt idx="4">
                  <c:v>14-May</c:v>
                </c:pt>
                <c:pt idx="5">
                  <c:v>14-Jun</c:v>
                </c:pt>
                <c:pt idx="6">
                  <c:v>14-Jul</c:v>
                </c:pt>
                <c:pt idx="7">
                  <c:v>14-Aug</c:v>
                </c:pt>
                <c:pt idx="8">
                  <c:v>14-Sep</c:v>
                </c:pt>
                <c:pt idx="9">
                  <c:v>14-Oct</c:v>
                </c:pt>
                <c:pt idx="10">
                  <c:v>14-Nov</c:v>
                </c:pt>
                <c:pt idx="11">
                  <c:v>14-Dec</c:v>
                </c:pt>
                <c:pt idx="12">
                  <c:v>15-Jan</c:v>
                </c:pt>
                <c:pt idx="13">
                  <c:v>15-Feb</c:v>
                </c:pt>
                <c:pt idx="14">
                  <c:v>15-Mar</c:v>
                </c:pt>
                <c:pt idx="15">
                  <c:v>15-Apr</c:v>
                </c:pt>
                <c:pt idx="16">
                  <c:v>15-May</c:v>
                </c:pt>
                <c:pt idx="17">
                  <c:v>15-Jun</c:v>
                </c:pt>
                <c:pt idx="18">
                  <c:v>15-Jul</c:v>
                </c:pt>
                <c:pt idx="19">
                  <c:v>15-Aug</c:v>
                </c:pt>
                <c:pt idx="20">
                  <c:v>15-Sep</c:v>
                </c:pt>
                <c:pt idx="21">
                  <c:v>15/10</c:v>
                </c:pt>
                <c:pt idx="22">
                  <c:v>15/11</c:v>
                </c:pt>
                <c:pt idx="23">
                  <c:v>15/12</c:v>
                </c:pt>
                <c:pt idx="24">
                  <c:v>16-Jan</c:v>
                </c:pt>
                <c:pt idx="25">
                  <c:v>16/02</c:v>
                </c:pt>
              </c:strCache>
            </c:strRef>
          </c:cat>
          <c:val>
            <c:numRef>
              <c:f>Sheet1!$B$2:$B$27</c:f>
              <c:numCache>
                <c:formatCode>General</c:formatCode>
                <c:ptCount val="26"/>
                <c:pt idx="0">
                  <c:v>1.0</c:v>
                </c:pt>
                <c:pt idx="1">
                  <c:v>4.0</c:v>
                </c:pt>
                <c:pt idx="2">
                  <c:v>10.0</c:v>
                </c:pt>
                <c:pt idx="3">
                  <c:v>14.0</c:v>
                </c:pt>
                <c:pt idx="4">
                  <c:v>14.0</c:v>
                </c:pt>
                <c:pt idx="5">
                  <c:v>18.0</c:v>
                </c:pt>
                <c:pt idx="6">
                  <c:v>23.0</c:v>
                </c:pt>
                <c:pt idx="7">
                  <c:v>24.0</c:v>
                </c:pt>
                <c:pt idx="8">
                  <c:v>25.0</c:v>
                </c:pt>
                <c:pt idx="9">
                  <c:v>41.0</c:v>
                </c:pt>
                <c:pt idx="10">
                  <c:v>66.0</c:v>
                </c:pt>
                <c:pt idx="11">
                  <c:v>93.0</c:v>
                </c:pt>
                <c:pt idx="12">
                  <c:v>115.0</c:v>
                </c:pt>
                <c:pt idx="13">
                  <c:v>133.0</c:v>
                </c:pt>
                <c:pt idx="14">
                  <c:v>164.0</c:v>
                </c:pt>
                <c:pt idx="15">
                  <c:v>184.0</c:v>
                </c:pt>
                <c:pt idx="16">
                  <c:v>194.0</c:v>
                </c:pt>
                <c:pt idx="17">
                  <c:v>213.0</c:v>
                </c:pt>
                <c:pt idx="18">
                  <c:v>223.0</c:v>
                </c:pt>
                <c:pt idx="19">
                  <c:v>237.0</c:v>
                </c:pt>
                <c:pt idx="20">
                  <c:v>253.0</c:v>
                </c:pt>
                <c:pt idx="21">
                  <c:v>266.0</c:v>
                </c:pt>
                <c:pt idx="22">
                  <c:v>283.0</c:v>
                </c:pt>
                <c:pt idx="23">
                  <c:v>301.0</c:v>
                </c:pt>
                <c:pt idx="24">
                  <c:v>322.0</c:v>
                </c:pt>
                <c:pt idx="25">
                  <c:v>343.0</c:v>
                </c:pt>
              </c:numCache>
            </c:numRef>
          </c:val>
        </c:ser>
        <c:dLbls>
          <c:showLegendKey val="0"/>
          <c:showVal val="0"/>
          <c:showCatName val="0"/>
          <c:showSerName val="0"/>
          <c:showPercent val="0"/>
          <c:showBubbleSize val="0"/>
        </c:dLbls>
        <c:gapWidth val="150"/>
        <c:axId val="-2091669840"/>
        <c:axId val="-2091672864"/>
      </c:barChart>
      <c:catAx>
        <c:axId val="-2091669840"/>
        <c:scaling>
          <c:orientation val="minMax"/>
        </c:scaling>
        <c:delete val="0"/>
        <c:axPos val="b"/>
        <c:numFmt formatCode="General" sourceLinked="0"/>
        <c:majorTickMark val="out"/>
        <c:minorTickMark val="none"/>
        <c:tickLblPos val="nextTo"/>
        <c:crossAx val="-2091672864"/>
        <c:crosses val="autoZero"/>
        <c:auto val="1"/>
        <c:lblAlgn val="ctr"/>
        <c:lblOffset val="100"/>
        <c:noMultiLvlLbl val="0"/>
      </c:catAx>
      <c:valAx>
        <c:axId val="-2091672864"/>
        <c:scaling>
          <c:orientation val="minMax"/>
        </c:scaling>
        <c:delete val="0"/>
        <c:axPos val="l"/>
        <c:majorGridlines/>
        <c:numFmt formatCode="General" sourceLinked="1"/>
        <c:majorTickMark val="out"/>
        <c:minorTickMark val="none"/>
        <c:tickLblPos val="nextTo"/>
        <c:crossAx val="-2091669840"/>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F0DDEB-C4B4-4C6B-B39F-2396EA5E1EBB}" type="doc">
      <dgm:prSet loTypeId="urn:microsoft.com/office/officeart/2005/8/layout/arrow2" loCatId="process" qsTypeId="urn:microsoft.com/office/officeart/2005/8/quickstyle/simple1" qsCatId="simple" csTypeId="urn:microsoft.com/office/officeart/2005/8/colors/accent1_2" csCatId="accent1" phldr="1"/>
      <dgm:spPr/>
    </dgm:pt>
    <dgm:pt modelId="{A7B1F2A8-7735-4928-B7D0-451A3E575D0C}">
      <dgm:prSet phldrT="[Text]" phldr="1"/>
      <dgm:spPr/>
      <dgm:t>
        <a:bodyPr/>
        <a:lstStyle/>
        <a:p>
          <a:endParaRPr lang="en-US" dirty="0"/>
        </a:p>
      </dgm:t>
    </dgm:pt>
    <dgm:pt modelId="{6644E810-D46E-457F-AADA-F21320BA3374}" type="sibTrans" cxnId="{7107B7C0-BA2B-4BA4-8BFB-CB693F1707E6}">
      <dgm:prSet/>
      <dgm:spPr/>
      <dgm:t>
        <a:bodyPr/>
        <a:lstStyle/>
        <a:p>
          <a:endParaRPr lang="en-US"/>
        </a:p>
      </dgm:t>
    </dgm:pt>
    <dgm:pt modelId="{2134BABB-80AE-45D7-9E45-0426F127595A}" type="parTrans" cxnId="{7107B7C0-BA2B-4BA4-8BFB-CB693F1707E6}">
      <dgm:prSet/>
      <dgm:spPr/>
      <dgm:t>
        <a:bodyPr/>
        <a:lstStyle/>
        <a:p>
          <a:endParaRPr lang="en-US"/>
        </a:p>
      </dgm:t>
    </dgm:pt>
    <dgm:pt modelId="{F4DB6389-240E-43E6-B1D9-EFB538842A04}">
      <dgm:prSet phldrT="[Text]" phldr="1"/>
      <dgm:spPr/>
      <dgm:t>
        <a:bodyPr/>
        <a:lstStyle/>
        <a:p>
          <a:endParaRPr lang="en-US" dirty="0"/>
        </a:p>
      </dgm:t>
    </dgm:pt>
    <dgm:pt modelId="{2A481A2D-F102-40B4-A531-899022BF456F}" type="sibTrans" cxnId="{91C0C234-53A8-44FA-8E96-61DC0F68043B}">
      <dgm:prSet/>
      <dgm:spPr/>
      <dgm:t>
        <a:bodyPr/>
        <a:lstStyle/>
        <a:p>
          <a:endParaRPr lang="en-US"/>
        </a:p>
      </dgm:t>
    </dgm:pt>
    <dgm:pt modelId="{B27830EF-FF27-40F9-8A1A-1BD3A0B64CC3}" type="parTrans" cxnId="{91C0C234-53A8-44FA-8E96-61DC0F68043B}">
      <dgm:prSet/>
      <dgm:spPr/>
      <dgm:t>
        <a:bodyPr/>
        <a:lstStyle/>
        <a:p>
          <a:endParaRPr lang="en-US"/>
        </a:p>
      </dgm:t>
    </dgm:pt>
    <dgm:pt modelId="{B36296FB-B1A5-464A-BE69-5D5583C0C0AB}" type="pres">
      <dgm:prSet presAssocID="{BCF0DDEB-C4B4-4C6B-B39F-2396EA5E1EBB}" presName="arrowDiagram" presStyleCnt="0">
        <dgm:presLayoutVars>
          <dgm:chMax val="5"/>
          <dgm:dir/>
          <dgm:resizeHandles val="exact"/>
        </dgm:presLayoutVars>
      </dgm:prSet>
      <dgm:spPr/>
    </dgm:pt>
    <dgm:pt modelId="{1DC496FB-B3F4-4B46-B01D-1D774EA08653}" type="pres">
      <dgm:prSet presAssocID="{BCF0DDEB-C4B4-4C6B-B39F-2396EA5E1EBB}" presName="arrow" presStyleLbl="bgShp" presStyleIdx="0" presStyleCnt="1" custLinFactNeighborX="-4551" custLinFactNeighborY="-29166"/>
      <dgm:spPr/>
    </dgm:pt>
    <dgm:pt modelId="{7A718D7F-DCFA-45B5-975E-9FD5D537E139}" type="pres">
      <dgm:prSet presAssocID="{BCF0DDEB-C4B4-4C6B-B39F-2396EA5E1EBB}" presName="arrowDiagram2" presStyleCnt="0"/>
      <dgm:spPr/>
    </dgm:pt>
    <dgm:pt modelId="{1C4B4EC2-F221-432E-95DD-8F4E121C302B}" type="pres">
      <dgm:prSet presAssocID="{F4DB6389-240E-43E6-B1D9-EFB538842A04}" presName="bullet2a" presStyleLbl="node1" presStyleIdx="0" presStyleCnt="2" custLinFactX="-100000" custLinFactNeighborX="-154887" custLinFactNeighborY="-38734"/>
      <dgm:spPr/>
    </dgm:pt>
    <dgm:pt modelId="{186AB271-FE6A-4B5E-843E-AC6239122A7A}" type="pres">
      <dgm:prSet presAssocID="{F4DB6389-240E-43E6-B1D9-EFB538842A04}" presName="textBox2a" presStyleLbl="revTx" presStyleIdx="0" presStyleCnt="2" custFlipVert="1" custScaleX="2582" custScaleY="10830">
        <dgm:presLayoutVars>
          <dgm:bulletEnabled val="1"/>
        </dgm:presLayoutVars>
      </dgm:prSet>
      <dgm:spPr/>
      <dgm:t>
        <a:bodyPr/>
        <a:lstStyle/>
        <a:p>
          <a:endParaRPr lang="en-US"/>
        </a:p>
      </dgm:t>
    </dgm:pt>
    <dgm:pt modelId="{D0FD84CD-8A74-4FCF-83C2-91024446DA9C}" type="pres">
      <dgm:prSet presAssocID="{A7B1F2A8-7735-4928-B7D0-451A3E575D0C}" presName="bullet2b" presStyleLbl="node1" presStyleIdx="1" presStyleCnt="2" custLinFactNeighborX="1583" custLinFactNeighborY="-53563"/>
      <dgm:spPr/>
    </dgm:pt>
    <dgm:pt modelId="{4F2F968E-94C6-4C3B-BB46-4F6A12130EBC}" type="pres">
      <dgm:prSet presAssocID="{A7B1F2A8-7735-4928-B7D0-451A3E575D0C}" presName="textBox2b" presStyleLbl="revTx" presStyleIdx="1" presStyleCnt="2" custFlipVert="1" custFlipHor="1" custScaleX="2630" custScaleY="15363">
        <dgm:presLayoutVars>
          <dgm:bulletEnabled val="1"/>
        </dgm:presLayoutVars>
      </dgm:prSet>
      <dgm:spPr/>
      <dgm:t>
        <a:bodyPr/>
        <a:lstStyle/>
        <a:p>
          <a:endParaRPr lang="en-US"/>
        </a:p>
      </dgm:t>
    </dgm:pt>
  </dgm:ptLst>
  <dgm:cxnLst>
    <dgm:cxn modelId="{7107B7C0-BA2B-4BA4-8BFB-CB693F1707E6}" srcId="{BCF0DDEB-C4B4-4C6B-B39F-2396EA5E1EBB}" destId="{A7B1F2A8-7735-4928-B7D0-451A3E575D0C}" srcOrd="1" destOrd="0" parTransId="{2134BABB-80AE-45D7-9E45-0426F127595A}" sibTransId="{6644E810-D46E-457F-AADA-F21320BA3374}"/>
    <dgm:cxn modelId="{26C31E05-79F4-42AC-A2D0-901454B4A7D1}" type="presOf" srcId="{F4DB6389-240E-43E6-B1D9-EFB538842A04}" destId="{186AB271-FE6A-4B5E-843E-AC6239122A7A}" srcOrd="0" destOrd="0" presId="urn:microsoft.com/office/officeart/2005/8/layout/arrow2"/>
    <dgm:cxn modelId="{D27B4E92-75B3-409E-A1FD-1D285ABEF5E4}" type="presOf" srcId="{A7B1F2A8-7735-4928-B7D0-451A3E575D0C}" destId="{4F2F968E-94C6-4C3B-BB46-4F6A12130EBC}" srcOrd="0" destOrd="0" presId="urn:microsoft.com/office/officeart/2005/8/layout/arrow2"/>
    <dgm:cxn modelId="{71299B1F-F275-4D10-A738-652E9E4EF0E6}" type="presOf" srcId="{BCF0DDEB-C4B4-4C6B-B39F-2396EA5E1EBB}" destId="{B36296FB-B1A5-464A-BE69-5D5583C0C0AB}" srcOrd="0" destOrd="0" presId="urn:microsoft.com/office/officeart/2005/8/layout/arrow2"/>
    <dgm:cxn modelId="{91C0C234-53A8-44FA-8E96-61DC0F68043B}" srcId="{BCF0DDEB-C4B4-4C6B-B39F-2396EA5E1EBB}" destId="{F4DB6389-240E-43E6-B1D9-EFB538842A04}" srcOrd="0" destOrd="0" parTransId="{B27830EF-FF27-40F9-8A1A-1BD3A0B64CC3}" sibTransId="{2A481A2D-F102-40B4-A531-899022BF456F}"/>
    <dgm:cxn modelId="{912AE99B-9522-4F35-9083-85F7AD9F9511}" type="presParOf" srcId="{B36296FB-B1A5-464A-BE69-5D5583C0C0AB}" destId="{1DC496FB-B3F4-4B46-B01D-1D774EA08653}" srcOrd="0" destOrd="0" presId="urn:microsoft.com/office/officeart/2005/8/layout/arrow2"/>
    <dgm:cxn modelId="{273E272A-866A-45A6-B49D-82E7338A8888}" type="presParOf" srcId="{B36296FB-B1A5-464A-BE69-5D5583C0C0AB}" destId="{7A718D7F-DCFA-45B5-975E-9FD5D537E139}" srcOrd="1" destOrd="0" presId="urn:microsoft.com/office/officeart/2005/8/layout/arrow2"/>
    <dgm:cxn modelId="{E1404CA6-DD7F-4529-BEA8-19D6528E7D9E}" type="presParOf" srcId="{7A718D7F-DCFA-45B5-975E-9FD5D537E139}" destId="{1C4B4EC2-F221-432E-95DD-8F4E121C302B}" srcOrd="0" destOrd="0" presId="urn:microsoft.com/office/officeart/2005/8/layout/arrow2"/>
    <dgm:cxn modelId="{BC0BB8CF-9E28-4591-9069-D9D81218A0E6}" type="presParOf" srcId="{7A718D7F-DCFA-45B5-975E-9FD5D537E139}" destId="{186AB271-FE6A-4B5E-843E-AC6239122A7A}" srcOrd="1" destOrd="0" presId="urn:microsoft.com/office/officeart/2005/8/layout/arrow2"/>
    <dgm:cxn modelId="{8CFC7969-6F66-4620-8261-6E7CD1D53322}" type="presParOf" srcId="{7A718D7F-DCFA-45B5-975E-9FD5D537E139}" destId="{D0FD84CD-8A74-4FCF-83C2-91024446DA9C}" srcOrd="2" destOrd="0" presId="urn:microsoft.com/office/officeart/2005/8/layout/arrow2"/>
    <dgm:cxn modelId="{AB648784-E43F-4187-9646-AB02DC72A8D5}" type="presParOf" srcId="{7A718D7F-DCFA-45B5-975E-9FD5D537E139}" destId="{4F2F968E-94C6-4C3B-BB46-4F6A12130EBC}" srcOrd="3"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C496FB-B3F4-4B46-B01D-1D774EA08653}">
      <dsp:nvSpPr>
        <dsp:cNvPr id="0" name=""/>
        <dsp:cNvSpPr/>
      </dsp:nvSpPr>
      <dsp:spPr>
        <a:xfrm>
          <a:off x="685794" y="0"/>
          <a:ext cx="5447756" cy="3404848"/>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4B4EC2-F221-432E-95DD-8F4E121C302B}">
      <dsp:nvSpPr>
        <dsp:cNvPr id="0" name=""/>
        <dsp:cNvSpPr/>
      </dsp:nvSpPr>
      <dsp:spPr>
        <a:xfrm>
          <a:off x="1714328" y="1781787"/>
          <a:ext cx="190671" cy="190671"/>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6AB271-FE6A-4B5E-843E-AC6239122A7A}">
      <dsp:nvSpPr>
        <dsp:cNvPr id="0" name=""/>
        <dsp:cNvSpPr/>
      </dsp:nvSpPr>
      <dsp:spPr>
        <a:xfrm flipV="1">
          <a:off x="3158063" y="2599185"/>
          <a:ext cx="45714" cy="157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033" tIns="0" rIns="0" bIns="0" numCol="1" spcCol="1270" anchor="t" anchorCtr="0">
          <a:noAutofit/>
        </a:bodyPr>
        <a:lstStyle/>
        <a:p>
          <a:pPr lvl="0" algn="l" defTabSz="222250">
            <a:lnSpc>
              <a:spcPct val="90000"/>
            </a:lnSpc>
            <a:spcBef>
              <a:spcPct val="0"/>
            </a:spcBef>
            <a:spcAft>
              <a:spcPct val="35000"/>
            </a:spcAft>
          </a:pPr>
          <a:endParaRPr lang="en-US" sz="500" kern="1200" dirty="0"/>
        </a:p>
      </dsp:txBody>
      <dsp:txXfrm rot="10800000">
        <a:off x="3158063" y="2599185"/>
        <a:ext cx="45714" cy="157454"/>
      </dsp:txXfrm>
    </dsp:sp>
    <dsp:sp modelId="{D0FD84CD-8A74-4FCF-83C2-91024446DA9C}">
      <dsp:nvSpPr>
        <dsp:cNvPr id="0" name=""/>
        <dsp:cNvSpPr/>
      </dsp:nvSpPr>
      <dsp:spPr>
        <a:xfrm>
          <a:off x="3962400" y="812327"/>
          <a:ext cx="326865" cy="326865"/>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2F968E-94C6-4C3B-BB46-4F6A12130EBC}">
      <dsp:nvSpPr>
        <dsp:cNvPr id="0" name=""/>
        <dsp:cNvSpPr/>
      </dsp:nvSpPr>
      <dsp:spPr>
        <a:xfrm flipH="1" flipV="1">
          <a:off x="4982637" y="2104701"/>
          <a:ext cx="46564" cy="346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199" tIns="0" rIns="0" bIns="0" numCol="1" spcCol="1270" anchor="t" anchorCtr="0">
          <a:noAutofit/>
        </a:bodyPr>
        <a:lstStyle/>
        <a:p>
          <a:pPr lvl="0" algn="l" defTabSz="222250">
            <a:lnSpc>
              <a:spcPct val="90000"/>
            </a:lnSpc>
            <a:spcBef>
              <a:spcPct val="0"/>
            </a:spcBef>
            <a:spcAft>
              <a:spcPct val="35000"/>
            </a:spcAft>
          </a:pPr>
          <a:endParaRPr lang="en-US" sz="500" kern="1200" dirty="0"/>
        </a:p>
      </dsp:txBody>
      <dsp:txXfrm rot="10800000">
        <a:off x="4982637" y="2104701"/>
        <a:ext cx="46564" cy="346283"/>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0.10752</cdr:x>
      <cdr:y>0.375</cdr:y>
    </cdr:from>
    <cdr:to>
      <cdr:x>0.26881</cdr:x>
      <cdr:y>0.49167</cdr:y>
    </cdr:to>
    <cdr:sp macro="" textlink="">
      <cdr:nvSpPr>
        <cdr:cNvPr id="2" name="Rectangle 1"/>
        <cdr:cNvSpPr/>
      </cdr:nvSpPr>
      <cdr:spPr>
        <a:xfrm xmlns:a="http://schemas.openxmlformats.org/drawingml/2006/main">
          <a:off x="914400" y="1714500"/>
          <a:ext cx="1371648" cy="533415"/>
        </a:xfrm>
        <a:prstGeom xmlns:a="http://schemas.openxmlformats.org/drawingml/2006/main" prst="rect">
          <a:avLst/>
        </a:prstGeom>
        <a:gradFill xmlns:a="http://schemas.openxmlformats.org/drawingml/2006/main" flip="none" rotWithShape="1">
          <a:gsLst>
            <a:gs pos="0">
              <a:schemeClr val="accent1">
                <a:tint val="100000"/>
                <a:shade val="100000"/>
                <a:satMod val="130000"/>
                <a:alpha val="19000"/>
              </a:schemeClr>
            </a:gs>
            <a:gs pos="100000">
              <a:schemeClr val="accent1">
                <a:tint val="50000"/>
                <a:shade val="100000"/>
                <a:satMod val="350000"/>
                <a:alpha val="19000"/>
              </a:schemeClr>
            </a:gs>
          </a:gsLst>
          <a:lin ang="16200000" scaled="0"/>
          <a:tileRect/>
        </a:gradFill>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1000" baseline="0" dirty="0" smtClean="0">
              <a:solidFill>
                <a:schemeClr val="tx1"/>
              </a:solidFill>
            </a:rPr>
            <a:t>Interferon-free all-oral </a:t>
          </a:r>
          <a:r>
            <a:rPr lang="en-US" sz="1000" dirty="0" smtClean="0">
              <a:solidFill>
                <a:schemeClr val="tx1"/>
              </a:solidFill>
            </a:rPr>
            <a:t>DAA </a:t>
          </a:r>
          <a:r>
            <a:rPr lang="en-US" sz="1000" baseline="0" dirty="0" smtClean="0">
              <a:solidFill>
                <a:schemeClr val="tx1"/>
              </a:solidFill>
            </a:rPr>
            <a:t> introduced</a:t>
          </a:r>
          <a:endParaRPr lang="en-US" sz="1000" baseline="0" dirty="0">
            <a:solidFill>
              <a:schemeClr val="tx1"/>
            </a:solidFill>
          </a:endParaRPr>
        </a:p>
      </cdr:txBody>
    </cdr:sp>
  </cdr:relSizeAnchor>
  <cdr:relSizeAnchor xmlns:cdr="http://schemas.openxmlformats.org/drawingml/2006/chartDrawing">
    <cdr:from>
      <cdr:x>0.26881</cdr:x>
      <cdr:y>0.18333</cdr:y>
    </cdr:from>
    <cdr:to>
      <cdr:x>0.48385</cdr:x>
      <cdr:y>0.3</cdr:y>
    </cdr:to>
    <cdr:sp macro="" textlink="">
      <cdr:nvSpPr>
        <cdr:cNvPr id="3" name="Rectangle 2"/>
        <cdr:cNvSpPr/>
      </cdr:nvSpPr>
      <cdr:spPr>
        <a:xfrm xmlns:a="http://schemas.openxmlformats.org/drawingml/2006/main">
          <a:off x="2286000" y="838200"/>
          <a:ext cx="1828800" cy="533400"/>
        </a:xfrm>
        <a:prstGeom xmlns:a="http://schemas.openxmlformats.org/drawingml/2006/main" prst="rect">
          <a:avLst/>
        </a:prstGeom>
        <a:gradFill xmlns:a="http://schemas.openxmlformats.org/drawingml/2006/main" flip="none" rotWithShape="1">
          <a:gsLst>
            <a:gs pos="0">
              <a:schemeClr val="accent1">
                <a:tint val="100000"/>
                <a:shade val="100000"/>
                <a:satMod val="130000"/>
                <a:alpha val="19000"/>
              </a:schemeClr>
            </a:gs>
            <a:gs pos="100000">
              <a:schemeClr val="accent1">
                <a:tint val="50000"/>
                <a:shade val="100000"/>
                <a:satMod val="350000"/>
                <a:alpha val="19000"/>
              </a:schemeClr>
            </a:gs>
          </a:gsLst>
          <a:lin ang="16200000" scaled="0"/>
          <a:tileRect/>
        </a:gradFill>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1000" baseline="0" dirty="0" smtClean="0">
              <a:solidFill>
                <a:schemeClr val="tx1"/>
              </a:solidFill>
            </a:rPr>
            <a:t>Interferon and</a:t>
          </a:r>
          <a:r>
            <a:rPr lang="en-US" sz="1000" dirty="0" smtClean="0">
              <a:solidFill>
                <a:schemeClr val="tx1"/>
              </a:solidFill>
            </a:rPr>
            <a:t> ribavirin </a:t>
          </a:r>
          <a:r>
            <a:rPr lang="en-US" sz="1000" baseline="0" dirty="0" smtClean="0">
              <a:solidFill>
                <a:schemeClr val="tx1"/>
              </a:solidFill>
            </a:rPr>
            <a:t>free all-oral </a:t>
          </a:r>
          <a:r>
            <a:rPr lang="en-US" sz="1000" dirty="0" smtClean="0">
              <a:solidFill>
                <a:schemeClr val="tx1"/>
              </a:solidFill>
            </a:rPr>
            <a:t>DAA</a:t>
          </a:r>
          <a:r>
            <a:rPr lang="en-US" sz="1000" baseline="0" dirty="0" smtClean="0">
              <a:solidFill>
                <a:schemeClr val="tx1"/>
              </a:solidFill>
            </a:rPr>
            <a:t> introduced </a:t>
          </a:r>
          <a:endParaRPr lang="en-US" sz="1000" baseline="0" dirty="0">
            <a:solidFill>
              <a:schemeClr val="tx1"/>
            </a:solidFill>
          </a:endParaRPr>
        </a:p>
      </cdr:txBody>
    </cdr:sp>
  </cdr:relSizeAnchor>
  <cdr:relSizeAnchor xmlns:cdr="http://schemas.openxmlformats.org/drawingml/2006/chartDrawing">
    <cdr:from>
      <cdr:x>0.17024</cdr:x>
      <cdr:y>0.51667</cdr:y>
    </cdr:from>
    <cdr:to>
      <cdr:x>0.37633</cdr:x>
      <cdr:y>0.61667</cdr:y>
    </cdr:to>
    <cdr:sp macro="" textlink="">
      <cdr:nvSpPr>
        <cdr:cNvPr id="4" name="Rectangle 3"/>
        <cdr:cNvSpPr/>
      </cdr:nvSpPr>
      <cdr:spPr>
        <a:xfrm xmlns:a="http://schemas.openxmlformats.org/drawingml/2006/main">
          <a:off x="1447800" y="2362200"/>
          <a:ext cx="1752600" cy="457200"/>
        </a:xfrm>
        <a:prstGeom xmlns:a="http://schemas.openxmlformats.org/drawingml/2006/main" prst="rect">
          <a:avLst/>
        </a:prstGeom>
        <a:gradFill xmlns:a="http://schemas.openxmlformats.org/drawingml/2006/main" flip="none" rotWithShape="1">
          <a:gsLst>
            <a:gs pos="0">
              <a:schemeClr val="accent1">
                <a:tint val="100000"/>
                <a:shade val="100000"/>
                <a:satMod val="130000"/>
                <a:alpha val="19000"/>
              </a:schemeClr>
            </a:gs>
            <a:gs pos="100000">
              <a:schemeClr val="accent1">
                <a:tint val="50000"/>
                <a:shade val="100000"/>
                <a:satMod val="350000"/>
                <a:alpha val="19000"/>
              </a:schemeClr>
            </a:gs>
          </a:gsLst>
          <a:lin ang="16200000" scaled="0"/>
          <a:tileRect/>
        </a:gradFill>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1400" dirty="0" smtClean="0">
              <a:solidFill>
                <a:schemeClr val="tx1"/>
              </a:solidFill>
            </a:rPr>
            <a:t>HCV ECHO Program Introduced</a:t>
          </a:r>
          <a:endParaRPr lang="en-US" sz="1400" baseline="0" dirty="0">
            <a:solidFill>
              <a:schemeClr val="tx1"/>
            </a:solidFill>
          </a:endParaRPr>
        </a:p>
      </cdr:txBody>
    </cdr:sp>
  </cdr:relSizeAnchor>
  <cdr:relSizeAnchor xmlns:cdr="http://schemas.openxmlformats.org/drawingml/2006/chartDrawing">
    <cdr:from>
      <cdr:x>0.50177</cdr:x>
      <cdr:y>0.03333</cdr:y>
    </cdr:from>
    <cdr:to>
      <cdr:x>0.84226</cdr:x>
      <cdr:y>0.13333</cdr:y>
    </cdr:to>
    <cdr:sp macro="" textlink="">
      <cdr:nvSpPr>
        <cdr:cNvPr id="5" name="Rectangle 4"/>
        <cdr:cNvSpPr/>
      </cdr:nvSpPr>
      <cdr:spPr>
        <a:xfrm xmlns:a="http://schemas.openxmlformats.org/drawingml/2006/main">
          <a:off x="4267200" y="152400"/>
          <a:ext cx="2895600" cy="457200"/>
        </a:xfrm>
        <a:prstGeom xmlns:a="http://schemas.openxmlformats.org/drawingml/2006/main" prst="rect">
          <a:avLst/>
        </a:prstGeom>
        <a:gradFill xmlns:a="http://schemas.openxmlformats.org/drawingml/2006/main" flip="none" rotWithShape="1">
          <a:gsLst>
            <a:gs pos="0">
              <a:schemeClr val="accent1">
                <a:tint val="100000"/>
                <a:shade val="100000"/>
                <a:satMod val="130000"/>
                <a:alpha val="19000"/>
              </a:schemeClr>
            </a:gs>
            <a:gs pos="100000">
              <a:schemeClr val="accent1">
                <a:tint val="50000"/>
                <a:shade val="100000"/>
                <a:satMod val="350000"/>
                <a:alpha val="19000"/>
              </a:schemeClr>
            </a:gs>
          </a:gsLst>
          <a:lin ang="16200000" scaled="0"/>
          <a:tileRect/>
        </a:gradFill>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1400" baseline="0" dirty="0" smtClean="0">
              <a:solidFill>
                <a:schemeClr val="tx1"/>
              </a:solidFill>
            </a:rPr>
            <a:t>HCV Elimination Program Started</a:t>
          </a:r>
          <a:endParaRPr lang="en-US" sz="1400" baseline="0" dirty="0">
            <a:solidFill>
              <a:schemeClr val="tx1"/>
            </a:solidFill>
          </a:endParaRPr>
        </a:p>
      </cdr:txBody>
    </cdr:sp>
  </cdr:relSizeAnchor>
  <cdr:relSizeAnchor xmlns:cdr="http://schemas.openxmlformats.org/drawingml/2006/chartDrawing">
    <cdr:from>
      <cdr:x>0</cdr:x>
      <cdr:y>0.1</cdr:y>
    </cdr:from>
    <cdr:to>
      <cdr:x>0.0448</cdr:x>
      <cdr:y>0.63333</cdr:y>
    </cdr:to>
    <cdr:sp macro="" textlink="">
      <cdr:nvSpPr>
        <cdr:cNvPr id="6" name="TextBox 5"/>
        <cdr:cNvSpPr txBox="1"/>
      </cdr:nvSpPr>
      <cdr:spPr>
        <a:xfrm xmlns:a="http://schemas.openxmlformats.org/drawingml/2006/main" rot="16200000">
          <a:off x="-1028700" y="1485900"/>
          <a:ext cx="2438400"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smtClean="0"/>
            <a:t>Number of patients</a:t>
          </a:r>
          <a:endParaRPr lang="en-US" sz="1600" dirty="0"/>
        </a:p>
      </cdr:txBody>
    </cdr:sp>
  </cdr:relSizeAnchor>
  <cdr:relSizeAnchor xmlns:cdr="http://schemas.openxmlformats.org/drawingml/2006/chartDrawing">
    <cdr:from>
      <cdr:x>0.28673</cdr:x>
      <cdr:y>0.65</cdr:y>
    </cdr:from>
    <cdr:to>
      <cdr:x>0.28673</cdr:x>
      <cdr:y>0.71667</cdr:y>
    </cdr:to>
    <cdr:cxnSp macro="">
      <cdr:nvCxnSpPr>
        <cdr:cNvPr id="7" name="Straight Arrow Connector 6"/>
        <cdr:cNvCxnSpPr/>
      </cdr:nvCxnSpPr>
      <cdr:spPr>
        <a:xfrm xmlns:a="http://schemas.openxmlformats.org/drawingml/2006/main">
          <a:off x="2438400" y="2971800"/>
          <a:ext cx="0" cy="304800"/>
        </a:xfrm>
        <a:prstGeom xmlns:a="http://schemas.openxmlformats.org/drawingml/2006/main" prst="straightConnector1">
          <a:avLst/>
        </a:prstGeom>
        <a:ln xmlns:a="http://schemas.openxmlformats.org/drawingml/2006/main" w="38100" cmpd="sng">
          <a:solidFill>
            <a:srgbClr val="FFFF00"/>
          </a:solidFill>
          <a:prstDash val="solid"/>
          <a:tailEnd type="arrow"/>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0.38529</cdr:x>
      <cdr:y>0.31667</cdr:y>
    </cdr:from>
    <cdr:to>
      <cdr:x>0.38529</cdr:x>
      <cdr:y>0.58333</cdr:y>
    </cdr:to>
    <cdr:cxnSp macro="">
      <cdr:nvCxnSpPr>
        <cdr:cNvPr id="11" name="Straight Arrow Connector 10"/>
        <cdr:cNvCxnSpPr/>
      </cdr:nvCxnSpPr>
      <cdr:spPr>
        <a:xfrm xmlns:a="http://schemas.openxmlformats.org/drawingml/2006/main">
          <a:off x="3276600" y="1447800"/>
          <a:ext cx="0" cy="1219200"/>
        </a:xfrm>
        <a:prstGeom xmlns:a="http://schemas.openxmlformats.org/drawingml/2006/main" prst="straightConnector1">
          <a:avLst/>
        </a:prstGeom>
        <a:ln xmlns:a="http://schemas.openxmlformats.org/drawingml/2006/main" w="38100" cmpd="sng">
          <a:solidFill>
            <a:srgbClr val="FFFF00"/>
          </a:solidFill>
          <a:prstDash val="solid"/>
          <a:tailEnd type="arrow"/>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0.61631</cdr:x>
      <cdr:y>0.14589</cdr:y>
    </cdr:from>
    <cdr:to>
      <cdr:x>0.61631</cdr:x>
      <cdr:y>0.35339</cdr:y>
    </cdr:to>
    <cdr:cxnSp macro="">
      <cdr:nvCxnSpPr>
        <cdr:cNvPr id="9" name="Straight Arrow Connector 8"/>
        <cdr:cNvCxnSpPr/>
      </cdr:nvCxnSpPr>
      <cdr:spPr>
        <a:xfrm xmlns:a="http://schemas.openxmlformats.org/drawingml/2006/main">
          <a:off x="5181600" y="642937"/>
          <a:ext cx="0" cy="914400"/>
        </a:xfrm>
        <a:prstGeom xmlns:a="http://schemas.openxmlformats.org/drawingml/2006/main" prst="straightConnector1">
          <a:avLst/>
        </a:prstGeom>
        <a:ln xmlns:a="http://schemas.openxmlformats.org/drawingml/2006/main" w="38100" cmpd="sng">
          <a:solidFill>
            <a:srgbClr val="FFFF00"/>
          </a:solidFill>
          <a:prstDash val="solid"/>
          <a:tailEnd type="arrow"/>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188075-7E26-49A5-809E-201F83F2291A}" type="datetimeFigureOut">
              <a:rPr lang="en-US" smtClean="0"/>
              <a:t>1/28/17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B52EAD-42CD-4E65-904E-8F98CF3A8F78}" type="slidenum">
              <a:rPr lang="en-US" smtClean="0"/>
              <a:t>‹#›</a:t>
            </a:fld>
            <a:endParaRPr lang="en-US"/>
          </a:p>
        </p:txBody>
      </p:sp>
    </p:spTree>
    <p:extLst>
      <p:ext uri="{BB962C8B-B14F-4D97-AF65-F5344CB8AC3E}">
        <p14:creationId xmlns:p14="http://schemas.microsoft.com/office/powerpoint/2010/main" val="800796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758C7D-059A-4BB2-82AA-BBC1E8AF7958}" type="slidenum">
              <a:rPr lang="en-US" smtClean="0"/>
              <a:t>3</a:t>
            </a:fld>
            <a:endParaRPr lang="en-US"/>
          </a:p>
        </p:txBody>
      </p:sp>
    </p:spTree>
    <p:extLst>
      <p:ext uri="{BB962C8B-B14F-4D97-AF65-F5344CB8AC3E}">
        <p14:creationId xmlns:p14="http://schemas.microsoft.com/office/powerpoint/2010/main" val="1757128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300" dirty="0" err="1" smtClean="0"/>
              <a:t>Ombitasvir</a:t>
            </a:r>
            <a:r>
              <a:rPr lang="en-US" sz="2300" dirty="0" smtClean="0"/>
              <a:t> (NS5A inhibitor) </a:t>
            </a:r>
          </a:p>
          <a:p>
            <a:pPr lvl="1"/>
            <a:r>
              <a:rPr lang="en-US" sz="2300" dirty="0" err="1" smtClean="0"/>
              <a:t>Paritaprevir</a:t>
            </a:r>
            <a:r>
              <a:rPr lang="en-US" sz="2300" dirty="0" smtClean="0"/>
              <a:t> (NS3/4A protease inhibitor) </a:t>
            </a:r>
          </a:p>
          <a:p>
            <a:pPr lvl="1"/>
            <a:r>
              <a:rPr lang="en-US" sz="2300" dirty="0" err="1" smtClean="0"/>
              <a:t>Dasabuvir</a:t>
            </a:r>
            <a:r>
              <a:rPr lang="en-US" sz="2300" dirty="0" smtClean="0"/>
              <a:t> (Non-nucleoside NS5B polymerase inhibitor)</a:t>
            </a:r>
          </a:p>
          <a:p>
            <a:endParaRPr lang="en-US" dirty="0"/>
          </a:p>
        </p:txBody>
      </p:sp>
      <p:sp>
        <p:nvSpPr>
          <p:cNvPr id="4" name="Slide Number Placeholder 3"/>
          <p:cNvSpPr>
            <a:spLocks noGrp="1"/>
          </p:cNvSpPr>
          <p:nvPr>
            <p:ph type="sldNum" sz="quarter" idx="10"/>
          </p:nvPr>
        </p:nvSpPr>
        <p:spPr/>
        <p:txBody>
          <a:bodyPr/>
          <a:lstStyle/>
          <a:p>
            <a:fld id="{E5871F08-189E-448F-AF3E-9C1F97C546C0}" type="slidenum">
              <a:rPr lang="en-US" smtClean="0"/>
              <a:t>14</a:t>
            </a:fld>
            <a:endParaRPr lang="en-US"/>
          </a:p>
        </p:txBody>
      </p:sp>
    </p:spTree>
    <p:extLst>
      <p:ext uri="{BB962C8B-B14F-4D97-AF65-F5344CB8AC3E}">
        <p14:creationId xmlns:p14="http://schemas.microsoft.com/office/powerpoint/2010/main" val="1014827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 of inducers: carbamazepine, </a:t>
            </a:r>
            <a:r>
              <a:rPr lang="en-US" dirty="0" err="1" smtClean="0"/>
              <a:t>oxcarbamazepine</a:t>
            </a:r>
            <a:r>
              <a:rPr lang="en-US" dirty="0" smtClean="0"/>
              <a:t>, phenytoin, rifampin, </a:t>
            </a:r>
            <a:r>
              <a:rPr lang="en-US" dirty="0" err="1" smtClean="0"/>
              <a:t>rifabutin</a:t>
            </a:r>
            <a:r>
              <a:rPr lang="en-US" dirty="0" smtClean="0"/>
              <a:t>, St. John’s Wort</a:t>
            </a:r>
            <a:endParaRPr lang="en-US" dirty="0" smtClean="0">
              <a:effectLst/>
            </a:endParaRPr>
          </a:p>
          <a:p>
            <a:r>
              <a:rPr lang="en-US" dirty="0" smtClean="0"/>
              <a:t> </a:t>
            </a:r>
            <a:endParaRPr lang="en-US" dirty="0" smtClean="0">
              <a:effectLst/>
            </a:endParaRPr>
          </a:p>
          <a:p>
            <a:r>
              <a:rPr lang="en-US" dirty="0" smtClean="0"/>
              <a:t>Examples of inhibitors: keto/</a:t>
            </a:r>
            <a:r>
              <a:rPr lang="en-US" dirty="0" err="1" smtClean="0"/>
              <a:t>itra</a:t>
            </a:r>
            <a:r>
              <a:rPr lang="en-US" dirty="0" smtClean="0"/>
              <a:t>/</a:t>
            </a:r>
            <a:r>
              <a:rPr lang="en-US" dirty="0" err="1" smtClean="0"/>
              <a:t>voriconazole</a:t>
            </a:r>
            <a:r>
              <a:rPr lang="en-US" dirty="0" smtClean="0"/>
              <a:t>, ritonavir, amiodarone, </a:t>
            </a:r>
            <a:r>
              <a:rPr lang="en-US" dirty="0" err="1" smtClean="0"/>
              <a:t>clarithro</a:t>
            </a:r>
            <a:r>
              <a:rPr lang="en-US" dirty="0" smtClean="0"/>
              <a:t>/erythromycin</a:t>
            </a:r>
            <a:endParaRPr lang="en-US" dirty="0" smtClean="0">
              <a:effectLst/>
            </a:endParaRPr>
          </a:p>
          <a:p>
            <a:endParaRPr lang="en-US" dirty="0" smtClean="0"/>
          </a:p>
          <a:p>
            <a:r>
              <a:rPr lang="en-US" sz="1200" b="1" kern="1200" dirty="0" err="1" smtClean="0">
                <a:solidFill>
                  <a:schemeClr val="tx1"/>
                </a:solidFill>
                <a:effectLst/>
                <a:latin typeface="+mn-lt"/>
                <a:ea typeface="+mn-ea"/>
                <a:cs typeface="+mn-cs"/>
              </a:rPr>
              <a:t>Daklinza</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package insert</a:t>
            </a:r>
            <a:r>
              <a:rPr lang="en-US" sz="1200" kern="1200" dirty="0" smtClean="0">
                <a:solidFill>
                  <a:schemeClr val="tx1"/>
                </a:solidFill>
                <a:effectLst/>
                <a:latin typeface="+mn-lt"/>
                <a:ea typeface="+mn-ea"/>
                <a:cs typeface="+mn-cs"/>
              </a:rPr>
              <a:t>]. Princeton, NJ: Bristol-Myers Squibb Company</a:t>
            </a:r>
            <a:endParaRPr lang="en-US" dirty="0"/>
          </a:p>
        </p:txBody>
      </p:sp>
      <p:sp>
        <p:nvSpPr>
          <p:cNvPr id="4" name="Slide Number Placeholder 3"/>
          <p:cNvSpPr>
            <a:spLocks noGrp="1"/>
          </p:cNvSpPr>
          <p:nvPr>
            <p:ph type="sldNum" sz="quarter" idx="10"/>
          </p:nvPr>
        </p:nvSpPr>
        <p:spPr/>
        <p:txBody>
          <a:bodyPr/>
          <a:lstStyle/>
          <a:p>
            <a:fld id="{E5871F08-189E-448F-AF3E-9C1F97C546C0}" type="slidenum">
              <a:rPr lang="en-US" smtClean="0"/>
              <a:t>16</a:t>
            </a:fld>
            <a:endParaRPr lang="en-US"/>
          </a:p>
        </p:txBody>
      </p:sp>
    </p:spTree>
    <p:extLst>
      <p:ext uri="{BB962C8B-B14F-4D97-AF65-F5344CB8AC3E}">
        <p14:creationId xmlns:p14="http://schemas.microsoft.com/office/powerpoint/2010/main" val="2166839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871F08-189E-448F-AF3E-9C1F97C546C0}" type="slidenum">
              <a:rPr lang="en-US" smtClean="0"/>
              <a:t>17</a:t>
            </a:fld>
            <a:endParaRPr lang="en-US"/>
          </a:p>
        </p:txBody>
      </p:sp>
    </p:spTree>
    <p:extLst>
      <p:ext uri="{BB962C8B-B14F-4D97-AF65-F5344CB8AC3E}">
        <p14:creationId xmlns:p14="http://schemas.microsoft.com/office/powerpoint/2010/main" val="2254219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871F08-189E-448F-AF3E-9C1F97C546C0}" type="slidenum">
              <a:rPr lang="en-US" smtClean="0"/>
              <a:t>25</a:t>
            </a:fld>
            <a:endParaRPr lang="en-US"/>
          </a:p>
        </p:txBody>
      </p:sp>
    </p:spTree>
    <p:extLst>
      <p:ext uri="{BB962C8B-B14F-4D97-AF65-F5344CB8AC3E}">
        <p14:creationId xmlns:p14="http://schemas.microsoft.com/office/powerpoint/2010/main" val="2254219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B52EAD-42CD-4E65-904E-8F98CF3A8F78}" type="slidenum">
              <a:rPr lang="en-US" smtClean="0"/>
              <a:t>26</a:t>
            </a:fld>
            <a:endParaRPr lang="en-US"/>
          </a:p>
        </p:txBody>
      </p:sp>
    </p:spTree>
    <p:extLst>
      <p:ext uri="{BB962C8B-B14F-4D97-AF65-F5344CB8AC3E}">
        <p14:creationId xmlns:p14="http://schemas.microsoft.com/office/powerpoint/2010/main" val="3103009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LedipASivr</a:t>
            </a:r>
            <a:r>
              <a:rPr lang="en-US" dirty="0" smtClean="0"/>
              <a:t> and</a:t>
            </a:r>
            <a:r>
              <a:rPr lang="en-US" baseline="0" dirty="0" smtClean="0"/>
              <a:t> </a:t>
            </a:r>
            <a:r>
              <a:rPr lang="en-US" baseline="0" dirty="0" err="1" smtClean="0"/>
              <a:t>daclatASvir</a:t>
            </a:r>
            <a:r>
              <a:rPr lang="en-US" baseline="0" dirty="0" smtClean="0"/>
              <a:t> – AS: Assembly interference… prevent virus from reconstructing in our bodies</a:t>
            </a:r>
            <a:endParaRPr lang="en-US" dirty="0"/>
          </a:p>
        </p:txBody>
      </p:sp>
      <p:sp>
        <p:nvSpPr>
          <p:cNvPr id="4" name="Slide Number Placeholder 3"/>
          <p:cNvSpPr>
            <a:spLocks noGrp="1"/>
          </p:cNvSpPr>
          <p:nvPr>
            <p:ph type="sldNum" sz="quarter" idx="10"/>
          </p:nvPr>
        </p:nvSpPr>
        <p:spPr/>
        <p:txBody>
          <a:bodyPr/>
          <a:lstStyle/>
          <a:p>
            <a:fld id="{E5871F08-189E-448F-AF3E-9C1F97C546C0}" type="slidenum">
              <a:rPr lang="en-US" smtClean="0"/>
              <a:t>28</a:t>
            </a:fld>
            <a:endParaRPr lang="en-US"/>
          </a:p>
        </p:txBody>
      </p:sp>
    </p:spTree>
    <p:extLst>
      <p:ext uri="{BB962C8B-B14F-4D97-AF65-F5344CB8AC3E}">
        <p14:creationId xmlns:p14="http://schemas.microsoft.com/office/powerpoint/2010/main" val="4070327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if you think about it… how many diseases can actually</a:t>
            </a:r>
            <a:r>
              <a:rPr lang="en-US" baseline="0" dirty="0" smtClean="0"/>
              <a:t> be cured?</a:t>
            </a:r>
            <a:endParaRPr lang="en-US" dirty="0"/>
          </a:p>
        </p:txBody>
      </p:sp>
      <p:sp>
        <p:nvSpPr>
          <p:cNvPr id="4" name="Slide Number Placeholder 3"/>
          <p:cNvSpPr>
            <a:spLocks noGrp="1"/>
          </p:cNvSpPr>
          <p:nvPr>
            <p:ph type="sldNum" sz="quarter" idx="10"/>
          </p:nvPr>
        </p:nvSpPr>
        <p:spPr/>
        <p:txBody>
          <a:bodyPr/>
          <a:lstStyle/>
          <a:p>
            <a:fld id="{281B7A1A-BEB7-41B8-ACE9-C77D0C29435E}" type="slidenum">
              <a:rPr lang="en-US" smtClean="0"/>
              <a:t>32</a:t>
            </a:fld>
            <a:endParaRPr lang="en-US"/>
          </a:p>
        </p:txBody>
      </p:sp>
    </p:spTree>
    <p:extLst>
      <p:ext uri="{BB962C8B-B14F-4D97-AF65-F5344CB8AC3E}">
        <p14:creationId xmlns:p14="http://schemas.microsoft.com/office/powerpoint/2010/main" val="4084482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Telemedicine is a valuable</a:t>
            </a:r>
            <a:r>
              <a:rPr lang="en-US" baseline="0" dirty="0" smtClean="0"/>
              <a:t> tool for connecting a patient or a primary care provider to a far away specialist for a consultation.  This improvement in access</a:t>
            </a:r>
            <a:r>
              <a:rPr lang="en-US" b="1" baseline="0" dirty="0" smtClean="0"/>
              <a:t> does not improve capacity.</a:t>
            </a:r>
            <a:r>
              <a:rPr lang="en-US" b="0" baseline="0" dirty="0" smtClean="0"/>
              <a:t>( Note- information is disseminated  in one direction from specialist to primary care provider.)</a:t>
            </a:r>
          </a:p>
          <a:p>
            <a:endParaRPr lang="en-US" b="1" dirty="0"/>
          </a:p>
        </p:txBody>
      </p:sp>
      <p:sp>
        <p:nvSpPr>
          <p:cNvPr id="4" name="Slide Number Placeholder 3"/>
          <p:cNvSpPr>
            <a:spLocks noGrp="1"/>
          </p:cNvSpPr>
          <p:nvPr>
            <p:ph type="sldNum" sz="quarter" idx="10"/>
          </p:nvPr>
        </p:nvSpPr>
        <p:spPr/>
        <p:txBody>
          <a:bodyPr/>
          <a:lstStyle/>
          <a:p>
            <a:pPr>
              <a:defRPr/>
            </a:pPr>
            <a:fld id="{1D17FF52-E064-477B-B893-77B7B4C3630D}" type="slidenum">
              <a:rPr lang="en-US" smtClean="0"/>
              <a:pPr>
                <a:defRPr/>
              </a:pPr>
              <a:t>40</a:t>
            </a:fld>
            <a:endParaRPr lang="en-US" dirty="0"/>
          </a:p>
        </p:txBody>
      </p:sp>
    </p:spTree>
    <p:extLst>
      <p:ext uri="{BB962C8B-B14F-4D97-AF65-F5344CB8AC3E}">
        <p14:creationId xmlns:p14="http://schemas.microsoft.com/office/powerpoint/2010/main" val="2579859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you see here is an ECHO Knowledge Network.</a:t>
            </a:r>
            <a:r>
              <a:rPr lang="en-US" baseline="0" dirty="0" smtClean="0"/>
              <a:t>  This is not a one to one model as it is in telemedicine, but rather a way to link a multidisciplinary disease specialist team at the Hub with many ( sometimes dozens) of individuals or small groups of community clinicians (Spokes).  Access is increased as case presentations receive simultaneous coordinated multidisciplinary consultation.  Capacity is increased as community providers gain the expertise to treat complex cases on their own.  This off-loads the most manageable cases, increasing the capacity of the Hub to treat the truly complicated patients.</a:t>
            </a:r>
            <a:endParaRPr lang="en-US" dirty="0"/>
          </a:p>
        </p:txBody>
      </p:sp>
      <p:sp>
        <p:nvSpPr>
          <p:cNvPr id="4" name="Slide Number Placeholder 3"/>
          <p:cNvSpPr>
            <a:spLocks noGrp="1"/>
          </p:cNvSpPr>
          <p:nvPr>
            <p:ph type="sldNum" sz="quarter" idx="10"/>
          </p:nvPr>
        </p:nvSpPr>
        <p:spPr/>
        <p:txBody>
          <a:bodyPr/>
          <a:lstStyle/>
          <a:p>
            <a:pPr>
              <a:defRPr/>
            </a:pPr>
            <a:fld id="{1D17FF52-E064-477B-B893-77B7B4C3630D}" type="slidenum">
              <a:rPr lang="en-US" smtClean="0"/>
              <a:pPr>
                <a:defRPr/>
              </a:pPr>
              <a:t>41</a:t>
            </a:fld>
            <a:endParaRPr lang="en-US" dirty="0"/>
          </a:p>
        </p:txBody>
      </p:sp>
    </p:spTree>
    <p:extLst>
      <p:ext uri="{BB962C8B-B14F-4D97-AF65-F5344CB8AC3E}">
        <p14:creationId xmlns:p14="http://schemas.microsoft.com/office/powerpoint/2010/main" val="34309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7FF52-E064-477B-B893-77B7B4C3630D}" type="slidenum">
              <a:rPr lang="en-US" smtClean="0"/>
              <a:pPr>
                <a:defRPr/>
              </a:pPr>
              <a:t>43</a:t>
            </a:fld>
            <a:endParaRPr lang="en-US" dirty="0"/>
          </a:p>
        </p:txBody>
      </p:sp>
    </p:spTree>
    <p:extLst>
      <p:ext uri="{BB962C8B-B14F-4D97-AF65-F5344CB8AC3E}">
        <p14:creationId xmlns:p14="http://schemas.microsoft.com/office/powerpoint/2010/main" val="2363061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745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456" eaLnBrk="0" hangingPunct="0">
              <a:defRPr sz="2400">
                <a:solidFill>
                  <a:schemeClr val="tx1"/>
                </a:solidFill>
                <a:latin typeface="Calibri" charset="0"/>
                <a:ea typeface="ＭＳ Ｐゴシック" charset="0"/>
                <a:cs typeface="ＭＳ Ｐゴシック" charset="0"/>
              </a:defRPr>
            </a:lvl1pPr>
            <a:lvl2pPr marL="742854" indent="-285713" defTabSz="917456" eaLnBrk="0" hangingPunct="0">
              <a:defRPr sz="2400">
                <a:solidFill>
                  <a:schemeClr val="tx1"/>
                </a:solidFill>
                <a:latin typeface="Calibri" charset="0"/>
                <a:ea typeface="ＭＳ Ｐゴシック" charset="0"/>
              </a:defRPr>
            </a:lvl2pPr>
            <a:lvl3pPr marL="1142852" indent="-228571" defTabSz="917456" eaLnBrk="0" hangingPunct="0">
              <a:defRPr sz="2400">
                <a:solidFill>
                  <a:schemeClr val="tx1"/>
                </a:solidFill>
                <a:latin typeface="Calibri" charset="0"/>
                <a:ea typeface="ＭＳ Ｐゴシック" charset="0"/>
              </a:defRPr>
            </a:lvl3pPr>
            <a:lvl4pPr marL="1599993" indent="-228571" defTabSz="917456" eaLnBrk="0" hangingPunct="0">
              <a:defRPr sz="2400">
                <a:solidFill>
                  <a:schemeClr val="tx1"/>
                </a:solidFill>
                <a:latin typeface="Calibri" charset="0"/>
                <a:ea typeface="ＭＳ Ｐゴシック" charset="0"/>
              </a:defRPr>
            </a:lvl4pPr>
            <a:lvl5pPr marL="2057133" indent="-228571" defTabSz="917456" eaLnBrk="0" hangingPunct="0">
              <a:defRPr sz="2400">
                <a:solidFill>
                  <a:schemeClr val="tx1"/>
                </a:solidFill>
                <a:latin typeface="Calibri" charset="0"/>
                <a:ea typeface="ＭＳ Ｐゴシック" charset="0"/>
              </a:defRPr>
            </a:lvl5pPr>
            <a:lvl6pPr marL="2514274" indent="-228571" defTabSz="917456" eaLnBrk="0" fontAlgn="base" hangingPunct="0">
              <a:spcBef>
                <a:spcPct val="0"/>
              </a:spcBef>
              <a:spcAft>
                <a:spcPct val="0"/>
              </a:spcAft>
              <a:defRPr sz="2400">
                <a:solidFill>
                  <a:schemeClr val="tx1"/>
                </a:solidFill>
                <a:latin typeface="Calibri" charset="0"/>
                <a:ea typeface="ＭＳ Ｐゴシック" charset="0"/>
              </a:defRPr>
            </a:lvl6pPr>
            <a:lvl7pPr marL="2971415" indent="-228571" defTabSz="917456" eaLnBrk="0" fontAlgn="base" hangingPunct="0">
              <a:spcBef>
                <a:spcPct val="0"/>
              </a:spcBef>
              <a:spcAft>
                <a:spcPct val="0"/>
              </a:spcAft>
              <a:defRPr sz="2400">
                <a:solidFill>
                  <a:schemeClr val="tx1"/>
                </a:solidFill>
                <a:latin typeface="Calibri" charset="0"/>
                <a:ea typeface="ＭＳ Ｐゴシック" charset="0"/>
              </a:defRPr>
            </a:lvl7pPr>
            <a:lvl8pPr marL="3428556" indent="-228571" defTabSz="917456" eaLnBrk="0" fontAlgn="base" hangingPunct="0">
              <a:spcBef>
                <a:spcPct val="0"/>
              </a:spcBef>
              <a:spcAft>
                <a:spcPct val="0"/>
              </a:spcAft>
              <a:defRPr sz="2400">
                <a:solidFill>
                  <a:schemeClr val="tx1"/>
                </a:solidFill>
                <a:latin typeface="Calibri" charset="0"/>
                <a:ea typeface="ＭＳ Ｐゴシック" charset="0"/>
              </a:defRPr>
            </a:lvl8pPr>
            <a:lvl9pPr marL="3885696" indent="-228571" defTabSz="917456"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3F43A84D-30FE-0744-901D-F04CD908EF87}" type="slidenum">
              <a:rPr lang="en-US" sz="1100">
                <a:solidFill>
                  <a:srgbClr val="000000"/>
                </a:solidFill>
                <a:latin typeface="Times New Roman" charset="0"/>
                <a:cs typeface="Arial" charset="0"/>
              </a:rPr>
              <a:pPr eaLnBrk="1" hangingPunct="1"/>
              <a:t>4</a:t>
            </a:fld>
            <a:endParaRPr lang="en-US" sz="1100">
              <a:solidFill>
                <a:srgbClr val="000000"/>
              </a:solidFill>
              <a:latin typeface="Times New Roman" charset="0"/>
              <a:cs typeface="Arial" charset="0"/>
            </a:endParaRPr>
          </a:p>
        </p:txBody>
      </p:sp>
      <p:sp>
        <p:nvSpPr>
          <p:cNvPr id="147459" name="Notes Placeholder 4"/>
          <p:cNvSpPr>
            <a:spLocks noGrp="1"/>
          </p:cNvSpPr>
          <p:nvPr/>
        </p:nvSpPr>
        <p:spPr bwMode="auto">
          <a:xfrm>
            <a:off x="936626" y="4413250"/>
            <a:ext cx="5137150"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18" tIns="46208" rIns="92418" bIns="46208"/>
          <a:lstStyle/>
          <a:p>
            <a:pPr>
              <a:spcBef>
                <a:spcPct val="30000"/>
              </a:spcBef>
            </a:pPr>
            <a:endParaRPr lang="en-US" sz="1100">
              <a:solidFill>
                <a:srgbClr val="000000"/>
              </a:solidFill>
              <a:latin typeface="Times New Roman" charset="0"/>
              <a:cs typeface="Arial" charset="0"/>
            </a:endParaRPr>
          </a:p>
        </p:txBody>
      </p:sp>
    </p:spTree>
    <p:extLst>
      <p:ext uri="{BB962C8B-B14F-4D97-AF65-F5344CB8AC3E}">
        <p14:creationId xmlns:p14="http://schemas.microsoft.com/office/powerpoint/2010/main" val="3432627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 availability</a:t>
            </a:r>
            <a:r>
              <a:rPr lang="en-US" baseline="0" dirty="0" smtClean="0"/>
              <a:t> of DAAs, the disease burden would further reduce. For instance, 260,000 deaths would be averted because of the availability of DAAs (in comparison with pre DAA era).</a:t>
            </a:r>
          </a:p>
          <a:p>
            <a:r>
              <a:rPr lang="en-US" baseline="0" dirty="0" smtClean="0"/>
              <a:t>60-70% reduction in the advanced HCV outcomes</a:t>
            </a:r>
            <a:endParaRPr lang="en-US" dirty="0"/>
          </a:p>
        </p:txBody>
      </p:sp>
      <p:sp>
        <p:nvSpPr>
          <p:cNvPr id="4" name="Slide Number Placeholder 3"/>
          <p:cNvSpPr>
            <a:spLocks noGrp="1"/>
          </p:cNvSpPr>
          <p:nvPr>
            <p:ph type="sldNum" sz="quarter" idx="10"/>
          </p:nvPr>
        </p:nvSpPr>
        <p:spPr/>
        <p:txBody>
          <a:bodyPr/>
          <a:lstStyle/>
          <a:p>
            <a:fld id="{77A53FFF-D38E-FC40-A278-BDE69C26BA2B}" type="slidenum">
              <a:rPr lang="en-US" smtClean="0"/>
              <a:t>6</a:t>
            </a:fld>
            <a:endParaRPr lang="en-US" dirty="0"/>
          </a:p>
        </p:txBody>
      </p:sp>
    </p:spTree>
    <p:extLst>
      <p:ext uri="{BB962C8B-B14F-4D97-AF65-F5344CB8AC3E}">
        <p14:creationId xmlns:p14="http://schemas.microsoft.com/office/powerpoint/2010/main" val="1063936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cs typeface="MS PGothic" charset="0"/>
            </a:endParaRP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7141" indent="-287362" eaLnBrk="0" hangingPunct="0">
              <a:defRPr sz="2400">
                <a:solidFill>
                  <a:schemeClr val="tx1"/>
                </a:solidFill>
                <a:latin typeface="Calibri" charset="0"/>
                <a:ea typeface="ＭＳ Ｐゴシック" charset="0"/>
              </a:defRPr>
            </a:lvl2pPr>
            <a:lvl3pPr marL="1149448" indent="-229890" eaLnBrk="0" hangingPunct="0">
              <a:defRPr sz="2400">
                <a:solidFill>
                  <a:schemeClr val="tx1"/>
                </a:solidFill>
                <a:latin typeface="Calibri" charset="0"/>
                <a:ea typeface="ＭＳ Ｐゴシック" charset="0"/>
              </a:defRPr>
            </a:lvl3pPr>
            <a:lvl4pPr marL="1609228" indent="-229890" eaLnBrk="0" hangingPunct="0">
              <a:defRPr sz="2400">
                <a:solidFill>
                  <a:schemeClr val="tx1"/>
                </a:solidFill>
                <a:latin typeface="Calibri" charset="0"/>
                <a:ea typeface="ＭＳ Ｐゴシック" charset="0"/>
              </a:defRPr>
            </a:lvl4pPr>
            <a:lvl5pPr marL="2069007" indent="-229890" eaLnBrk="0" hangingPunct="0">
              <a:defRPr sz="2400">
                <a:solidFill>
                  <a:schemeClr val="tx1"/>
                </a:solidFill>
                <a:latin typeface="Calibri" charset="0"/>
                <a:ea typeface="ＭＳ Ｐゴシック" charset="0"/>
              </a:defRPr>
            </a:lvl5pPr>
            <a:lvl6pPr marL="2528787" indent="-229890" eaLnBrk="0" fontAlgn="base" hangingPunct="0">
              <a:spcBef>
                <a:spcPct val="0"/>
              </a:spcBef>
              <a:spcAft>
                <a:spcPct val="0"/>
              </a:spcAft>
              <a:defRPr sz="2400">
                <a:solidFill>
                  <a:schemeClr val="tx1"/>
                </a:solidFill>
                <a:latin typeface="Calibri" charset="0"/>
                <a:ea typeface="ＭＳ Ｐゴシック" charset="0"/>
              </a:defRPr>
            </a:lvl6pPr>
            <a:lvl7pPr marL="2988566" indent="-229890" eaLnBrk="0" fontAlgn="base" hangingPunct="0">
              <a:spcBef>
                <a:spcPct val="0"/>
              </a:spcBef>
              <a:spcAft>
                <a:spcPct val="0"/>
              </a:spcAft>
              <a:defRPr sz="2400">
                <a:solidFill>
                  <a:schemeClr val="tx1"/>
                </a:solidFill>
                <a:latin typeface="Calibri" charset="0"/>
                <a:ea typeface="ＭＳ Ｐゴシック" charset="0"/>
              </a:defRPr>
            </a:lvl7pPr>
            <a:lvl8pPr marL="3448345" indent="-229890" eaLnBrk="0" fontAlgn="base" hangingPunct="0">
              <a:spcBef>
                <a:spcPct val="0"/>
              </a:spcBef>
              <a:spcAft>
                <a:spcPct val="0"/>
              </a:spcAft>
              <a:defRPr sz="2400">
                <a:solidFill>
                  <a:schemeClr val="tx1"/>
                </a:solidFill>
                <a:latin typeface="Calibri" charset="0"/>
                <a:ea typeface="ＭＳ Ｐゴシック" charset="0"/>
              </a:defRPr>
            </a:lvl8pPr>
            <a:lvl9pPr marL="3908125" indent="-22989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86A127A0-4EB7-E24E-B270-15CFDF7786F7}" type="slidenum">
              <a:rPr lang="en-US" sz="1200">
                <a:ea typeface="MS PGothic" charset="0"/>
                <a:cs typeface="MS PGothic" charset="0"/>
              </a:rPr>
              <a:pPr eaLnBrk="1" hangingPunct="1"/>
              <a:t>8</a:t>
            </a:fld>
            <a:endParaRPr lang="en-US" sz="1200">
              <a:ea typeface="MS PGothic" charset="0"/>
              <a:cs typeface="MS PGothic" charset="0"/>
            </a:endParaRPr>
          </a:p>
        </p:txBody>
      </p:sp>
    </p:spTree>
    <p:extLst>
      <p:ext uri="{BB962C8B-B14F-4D97-AF65-F5344CB8AC3E}">
        <p14:creationId xmlns:p14="http://schemas.microsoft.com/office/powerpoint/2010/main" val="1658152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871F08-189E-448F-AF3E-9C1F97C546C0}" type="slidenum">
              <a:rPr lang="en-US" smtClean="0"/>
              <a:t>9</a:t>
            </a:fld>
            <a:endParaRPr lang="en-US"/>
          </a:p>
        </p:txBody>
      </p:sp>
    </p:spTree>
    <p:extLst>
      <p:ext uri="{BB962C8B-B14F-4D97-AF65-F5344CB8AC3E}">
        <p14:creationId xmlns:p14="http://schemas.microsoft.com/office/powerpoint/2010/main" val="1919642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871F08-189E-448F-AF3E-9C1F97C546C0}" type="slidenum">
              <a:rPr lang="en-US" smtClean="0"/>
              <a:t>10</a:t>
            </a:fld>
            <a:endParaRPr lang="en-US"/>
          </a:p>
        </p:txBody>
      </p:sp>
    </p:spTree>
    <p:extLst>
      <p:ext uri="{BB962C8B-B14F-4D97-AF65-F5344CB8AC3E}">
        <p14:creationId xmlns:p14="http://schemas.microsoft.com/office/powerpoint/2010/main" val="1919642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Pangenic</a:t>
            </a:r>
            <a:r>
              <a:rPr lang="en-US" baseline="0" dirty="0" smtClean="0"/>
              <a:t> b/c </a:t>
            </a:r>
            <a:r>
              <a:rPr lang="en-US" baseline="0" dirty="0" err="1" smtClean="0"/>
              <a:t>sofosbuvir</a:t>
            </a:r>
            <a:r>
              <a:rPr lang="en-US" baseline="0" dirty="0" smtClean="0"/>
              <a:t> looks like uridine… which is part of the base pair for the HCV RNA virus… SOF subs in and makes the HCV viral RNA fall apart</a:t>
            </a:r>
            <a:endParaRPr lang="en-US" dirty="0"/>
          </a:p>
        </p:txBody>
      </p:sp>
      <p:sp>
        <p:nvSpPr>
          <p:cNvPr id="4" name="Slide Number Placeholder 3"/>
          <p:cNvSpPr>
            <a:spLocks noGrp="1"/>
          </p:cNvSpPr>
          <p:nvPr>
            <p:ph type="sldNum" sz="quarter" idx="10"/>
          </p:nvPr>
        </p:nvSpPr>
        <p:spPr/>
        <p:txBody>
          <a:bodyPr/>
          <a:lstStyle/>
          <a:p>
            <a:fld id="{E5871F08-189E-448F-AF3E-9C1F97C546C0}" type="slidenum">
              <a:rPr lang="en-US" smtClean="0"/>
              <a:t>11</a:t>
            </a:fld>
            <a:endParaRPr lang="en-US"/>
          </a:p>
        </p:txBody>
      </p:sp>
    </p:spTree>
    <p:extLst>
      <p:ext uri="{BB962C8B-B14F-4D97-AF65-F5344CB8AC3E}">
        <p14:creationId xmlns:p14="http://schemas.microsoft.com/office/powerpoint/2010/main" val="3457013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LedipASivr</a:t>
            </a:r>
            <a:r>
              <a:rPr lang="en-US" dirty="0" smtClean="0"/>
              <a:t> and</a:t>
            </a:r>
            <a:r>
              <a:rPr lang="en-US" baseline="0" dirty="0" smtClean="0"/>
              <a:t> </a:t>
            </a:r>
            <a:r>
              <a:rPr lang="en-US" baseline="0" dirty="0" err="1" smtClean="0"/>
              <a:t>daclatASvir</a:t>
            </a:r>
            <a:r>
              <a:rPr lang="en-US" baseline="0" dirty="0" smtClean="0"/>
              <a:t> – AS: Assembly interference… prevent virus from reconstructing in our bodies</a:t>
            </a:r>
            <a:endParaRPr lang="en-US" dirty="0"/>
          </a:p>
        </p:txBody>
      </p:sp>
      <p:sp>
        <p:nvSpPr>
          <p:cNvPr id="4" name="Slide Number Placeholder 3"/>
          <p:cNvSpPr>
            <a:spLocks noGrp="1"/>
          </p:cNvSpPr>
          <p:nvPr>
            <p:ph type="sldNum" sz="quarter" idx="10"/>
          </p:nvPr>
        </p:nvSpPr>
        <p:spPr/>
        <p:txBody>
          <a:bodyPr/>
          <a:lstStyle/>
          <a:p>
            <a:fld id="{E5871F08-189E-448F-AF3E-9C1F97C546C0}" type="slidenum">
              <a:rPr lang="en-US" smtClean="0"/>
              <a:t>12</a:t>
            </a:fld>
            <a:endParaRPr lang="en-US"/>
          </a:p>
        </p:txBody>
      </p:sp>
    </p:spTree>
    <p:extLst>
      <p:ext uri="{BB962C8B-B14F-4D97-AF65-F5344CB8AC3E}">
        <p14:creationId xmlns:p14="http://schemas.microsoft.com/office/powerpoint/2010/main" val="4070327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LedipASivr</a:t>
            </a:r>
            <a:r>
              <a:rPr lang="en-US" dirty="0" smtClean="0"/>
              <a:t> and</a:t>
            </a:r>
            <a:r>
              <a:rPr lang="en-US" baseline="0" dirty="0" smtClean="0"/>
              <a:t> </a:t>
            </a:r>
            <a:r>
              <a:rPr lang="en-US" baseline="0" dirty="0" err="1" smtClean="0"/>
              <a:t>daclatASvir</a:t>
            </a:r>
            <a:r>
              <a:rPr lang="en-US" baseline="0" dirty="0" smtClean="0"/>
              <a:t> – AS: Assembly interference… prevent virus from reconstructing in our bodies</a:t>
            </a:r>
            <a:endParaRPr lang="en-US" dirty="0"/>
          </a:p>
        </p:txBody>
      </p:sp>
      <p:sp>
        <p:nvSpPr>
          <p:cNvPr id="4" name="Slide Number Placeholder 3"/>
          <p:cNvSpPr>
            <a:spLocks noGrp="1"/>
          </p:cNvSpPr>
          <p:nvPr>
            <p:ph type="sldNum" sz="quarter" idx="10"/>
          </p:nvPr>
        </p:nvSpPr>
        <p:spPr/>
        <p:txBody>
          <a:bodyPr/>
          <a:lstStyle/>
          <a:p>
            <a:fld id="{E5871F08-189E-448F-AF3E-9C1F97C546C0}" type="slidenum">
              <a:rPr lang="en-US" smtClean="0"/>
              <a:t>13</a:t>
            </a:fld>
            <a:endParaRPr lang="en-US"/>
          </a:p>
        </p:txBody>
      </p:sp>
    </p:spTree>
    <p:extLst>
      <p:ext uri="{BB962C8B-B14F-4D97-AF65-F5344CB8AC3E}">
        <p14:creationId xmlns:p14="http://schemas.microsoft.com/office/powerpoint/2010/main" val="4070327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4F59294B-E8C6-4AD1-8544-5B00F28C537A}" type="datetimeFigureOut">
              <a:rPr lang="en-US" smtClean="0"/>
              <a:t>1/28/17</a:t>
            </a:fld>
            <a:endParaRPr lang="en-US"/>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67690670-D119-4797-81FF-D7C6B9FD1CE2}" type="slidenum">
              <a:rPr lang="en-US" smtClean="0"/>
              <a:t>‹#›</a:t>
            </a:fld>
            <a:endParaRPr lang="en-US"/>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59294B-E8C6-4AD1-8544-5B00F28C537A}" type="datetimeFigureOut">
              <a:rPr lang="en-US" smtClean="0"/>
              <a:t>1/28/17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690670-D119-4797-81FF-D7C6B9FD1CE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F59294B-E8C6-4AD1-8544-5B00F28C537A}" type="datetimeFigureOut">
              <a:rPr lang="en-US" smtClean="0"/>
              <a:t>1/28/17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67690670-D119-4797-81FF-D7C6B9FD1CE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lstStyle>
            <a:lvl1pPr>
              <a:lnSpc>
                <a:spcPts val="3000"/>
              </a:lnSpc>
              <a:defRPr sz="2800" b="1" baseline="0">
                <a:solidFill>
                  <a:schemeClr val="bg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
        <p:nvSpPr>
          <p:cNvPr id="5" name="Slide Number Placeholder 5"/>
          <p:cNvSpPr>
            <a:spLocks noGrp="1"/>
          </p:cNvSpPr>
          <p:nvPr>
            <p:ph type="sldNum" sz="quarter" idx="11"/>
          </p:nvPr>
        </p:nvSpPr>
        <p:spPr>
          <a:xfrm>
            <a:off x="7010400" y="6492875"/>
            <a:ext cx="2133600" cy="365125"/>
          </a:xfrm>
          <a:prstGeom prst="rect">
            <a:avLst/>
          </a:prstGeom>
        </p:spPr>
        <p:txBody>
          <a:bodyPr/>
          <a:lstStyle>
            <a:lvl1pPr algn="r">
              <a:defRPr>
                <a:solidFill>
                  <a:srgbClr val="FFFFFF"/>
                </a:solidFill>
              </a:defRPr>
            </a:lvl1pPr>
          </a:lstStyle>
          <a:p>
            <a:pPr>
              <a:defRPr/>
            </a:pPr>
            <a:fld id="{8597F2C5-BAC3-4FA1-AA6B-4AEC74CAB1EE}" type="slidenum">
              <a:rPr lang="en-US"/>
              <a:pPr>
                <a:defRPr/>
              </a:pPr>
              <a:t>‹#›</a:t>
            </a:fld>
            <a:endParaRPr lang="en-US" dirty="0"/>
          </a:p>
        </p:txBody>
      </p:sp>
    </p:spTree>
    <p:extLst>
      <p:ext uri="{BB962C8B-B14F-4D97-AF65-F5344CB8AC3E}">
        <p14:creationId xmlns:p14="http://schemas.microsoft.com/office/powerpoint/2010/main" val="75546399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pic>
        <p:nvPicPr>
          <p:cNvPr id="6" name="Picture 8" descr="background.jpg"/>
          <p:cNvPicPr>
            <a:picLocks/>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91630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9"/>
          <p:cNvSpPr>
            <a:spLocks/>
          </p:cNvSpPr>
          <p:nvPr/>
        </p:nvSpPr>
        <p:spPr bwMode="invGray">
          <a:xfrm>
            <a:off x="0" y="-12700"/>
            <a:ext cx="9163050" cy="317500"/>
          </a:xfrm>
          <a:prstGeom prst="rect">
            <a:avLst/>
          </a:prstGeom>
          <a:solidFill>
            <a:srgbClr val="001D4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defTabSz="457200">
              <a:defRPr>
                <a:solidFill>
                  <a:schemeClr val="tx1"/>
                </a:solidFill>
                <a:latin typeface="Arial" pitchFamily="34" charset="0"/>
                <a:ea typeface="ＭＳ Ｐゴシック" pitchFamily="34" charset="-128"/>
              </a:defRPr>
            </a:lvl1pPr>
            <a:lvl2pPr marL="742950" indent="-285750" defTabSz="457200">
              <a:defRPr>
                <a:solidFill>
                  <a:schemeClr val="tx1"/>
                </a:solidFill>
                <a:latin typeface="Arial" pitchFamily="34" charset="0"/>
                <a:ea typeface="ＭＳ Ｐゴシック" pitchFamily="34" charset="-128"/>
              </a:defRPr>
            </a:lvl2pPr>
            <a:lvl3pPr marL="1143000" indent="-228600" defTabSz="457200">
              <a:defRPr>
                <a:solidFill>
                  <a:schemeClr val="tx1"/>
                </a:solidFill>
                <a:latin typeface="Arial" pitchFamily="34" charset="0"/>
                <a:ea typeface="ＭＳ Ｐゴシック" pitchFamily="34" charset="-128"/>
              </a:defRPr>
            </a:lvl3pPr>
            <a:lvl4pPr marL="1600200" indent="-228600" defTabSz="457200">
              <a:defRPr>
                <a:solidFill>
                  <a:schemeClr val="tx1"/>
                </a:solidFill>
                <a:latin typeface="Arial" pitchFamily="34" charset="0"/>
                <a:ea typeface="ＭＳ Ｐゴシック" pitchFamily="34" charset="-128"/>
              </a:defRPr>
            </a:lvl4pPr>
            <a:lvl5pPr marL="2057400" indent="-228600" defTabSz="457200">
              <a:defRPr>
                <a:solidFill>
                  <a:schemeClr val="tx1"/>
                </a:solidFill>
                <a:latin typeface="Arial"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Arial"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Arial"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Arial"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Arial" pitchFamily="34" charset="0"/>
                <a:ea typeface="ＭＳ Ｐゴシック" pitchFamily="34" charset="-128"/>
              </a:defRPr>
            </a:lvl9pPr>
          </a:lstStyle>
          <a:p>
            <a:pPr fontAlgn="base">
              <a:lnSpc>
                <a:spcPct val="60000"/>
              </a:lnSpc>
              <a:spcBef>
                <a:spcPct val="0"/>
              </a:spcBef>
              <a:spcAft>
                <a:spcPct val="0"/>
              </a:spcAft>
              <a:buClr>
                <a:srgbClr val="7592A4"/>
              </a:buClr>
              <a:buFont typeface="Arial" pitchFamily="34" charset="0"/>
              <a:buNone/>
              <a:defRPr/>
            </a:pPr>
            <a:endParaRPr lang="en-US" altLang="en-US" sz="1400" smtClean="0">
              <a:solidFill>
                <a:prstClr val="white"/>
              </a:solidFill>
            </a:endParaRPr>
          </a:p>
        </p:txBody>
      </p:sp>
      <p:cxnSp>
        <p:nvCxnSpPr>
          <p:cNvPr id="8" name="Straight Connector 7"/>
          <p:cNvCxnSpPr/>
          <p:nvPr/>
        </p:nvCxnSpPr>
        <p:spPr>
          <a:xfrm>
            <a:off x="0" y="1282700"/>
            <a:ext cx="9158288" cy="1588"/>
          </a:xfrm>
          <a:prstGeom prst="line">
            <a:avLst/>
          </a:prstGeom>
          <a:ln w="25400" cap="flat" cmpd="sng" algn="ctr">
            <a:solidFill>
              <a:srgbClr val="81AE2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23850" y="304800"/>
            <a:ext cx="8515350" cy="990600"/>
          </a:xfrm>
          <a:prstGeom prst="rect">
            <a:avLst/>
          </a:prstGeom>
        </p:spPr>
        <p:txBody>
          <a:bodyPr anchor="ctr" anchorCtr="0"/>
          <a:lstStyle>
            <a:lvl1pPr>
              <a:defRPr sz="2800" baseline="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23850" y="-9525"/>
            <a:ext cx="8515350" cy="304800"/>
          </a:xfrm>
          <a:prstGeom prst="rect">
            <a:avLst/>
          </a:prstGeom>
        </p:spPr>
        <p:txBody>
          <a:bodyPr anchor="b">
            <a:normAutofit/>
          </a:bodyPr>
          <a:lstStyle>
            <a:lvl1pPr marL="0" indent="0">
              <a:buNone/>
              <a:defRPr sz="1200" b="0" baseline="0">
                <a:solidFill>
                  <a:srgbClr val="81AE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23850" y="1447800"/>
            <a:ext cx="8515350" cy="4800600"/>
          </a:xfrm>
          <a:prstGeom prst="rect">
            <a:avLst/>
          </a:prstGeom>
        </p:spPr>
        <p:txBody>
          <a:bodyPr>
            <a:normAutofit/>
          </a:bodyPr>
          <a:lstStyle>
            <a:lvl1pPr marL="228600" indent="-228600">
              <a:buClr>
                <a:schemeClr val="tx2"/>
              </a:buClr>
              <a:defRPr sz="2400">
                <a:solidFill>
                  <a:srgbClr val="000000"/>
                </a:solidFill>
              </a:defRPr>
            </a:lvl1pPr>
            <a:lvl2pPr marL="400050" indent="-171450">
              <a:buClr>
                <a:schemeClr val="tx2"/>
              </a:buClr>
              <a:buFont typeface="Arial" pitchFamily="34" charset="0"/>
              <a:buChar char="-"/>
              <a:defRPr sz="2000">
                <a:solidFill>
                  <a:srgbClr val="000000"/>
                </a:solidFill>
              </a:defRPr>
            </a:lvl2pPr>
            <a:lvl3pPr>
              <a:defRPr sz="1600">
                <a:solidFill>
                  <a:srgbClr val="000000"/>
                </a:solidFill>
              </a:defRPr>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9" name="Content Placeholder 4"/>
          <p:cNvSpPr>
            <a:spLocks noGrp="1"/>
          </p:cNvSpPr>
          <p:nvPr>
            <p:ph sz="quarter" idx="13"/>
          </p:nvPr>
        </p:nvSpPr>
        <p:spPr>
          <a:xfrm>
            <a:off x="304801" y="6461760"/>
            <a:ext cx="7772400" cy="320040"/>
          </a:xfrm>
          <a:prstGeom prst="rect">
            <a:avLst/>
          </a:prstGeom>
        </p:spPr>
        <p:txBody>
          <a:bodyPr anchor="ctr"/>
          <a:lstStyle>
            <a:lvl1pPr marL="0" indent="0">
              <a:buNone/>
              <a:defRPr sz="1400" b="1">
                <a:solidFill>
                  <a:srgbClr val="FF0000"/>
                </a:solidFill>
                <a:latin typeface="Arial"/>
                <a:cs typeface="Arial"/>
              </a:defRPr>
            </a:lvl1pPr>
          </a:lstStyle>
          <a:p>
            <a:pPr lvl="0"/>
            <a:r>
              <a:rPr lang="en-US" smtClean="0"/>
              <a:t>Click to edit Master text styles</a:t>
            </a:r>
          </a:p>
        </p:txBody>
      </p:sp>
    </p:spTree>
    <p:extLst>
      <p:ext uri="{BB962C8B-B14F-4D97-AF65-F5344CB8AC3E}">
        <p14:creationId xmlns:p14="http://schemas.microsoft.com/office/powerpoint/2010/main" val="2830351351"/>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60544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od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74734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F59294B-E8C6-4AD1-8544-5B00F28C537A}" type="datetimeFigureOut">
              <a:rPr lang="en-US" smtClean="0"/>
              <a:t>1/28/17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690670-D119-4797-81FF-D7C6B9FD1CE2}"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4F59294B-E8C6-4AD1-8544-5B00F28C537A}" type="datetimeFigureOut">
              <a:rPr lang="en-US" smtClean="0"/>
              <a:t>1/28/17</a:t>
            </a:fld>
            <a:endParaRPr lang="en-US"/>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67690670-D119-4797-81FF-D7C6B9FD1CE2}" type="slidenum">
              <a:rPr lang="en-US" smtClean="0"/>
              <a:t>‹#›</a:t>
            </a:fld>
            <a:endParaRPr lang="en-US"/>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F59294B-E8C6-4AD1-8544-5B00F28C537A}" type="datetimeFigureOut">
              <a:rPr lang="en-US" smtClean="0"/>
              <a:t>1/28/17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690670-D119-4797-81FF-D7C6B9FD1CE2}"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F59294B-E8C6-4AD1-8544-5B00F28C537A}" type="datetimeFigureOut">
              <a:rPr lang="en-US" smtClean="0"/>
              <a:t>1/28/17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690670-D119-4797-81FF-D7C6B9FD1CE2}"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F59294B-E8C6-4AD1-8544-5B00F28C537A}" type="datetimeFigureOut">
              <a:rPr lang="en-US" smtClean="0"/>
              <a:t>1/28/17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690670-D119-4797-81FF-D7C6B9FD1CE2}" type="slidenum">
              <a:rPr lang="en-US" smtClean="0"/>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4F59294B-E8C6-4AD1-8544-5B00F28C537A}" type="datetimeFigureOut">
              <a:rPr lang="en-US" smtClean="0"/>
              <a:t>1/28/17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690670-D119-4797-81FF-D7C6B9FD1CE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59294B-E8C6-4AD1-8544-5B00F28C537A}" type="datetimeFigureOut">
              <a:rPr lang="en-US" smtClean="0"/>
              <a:t>1/28/17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67690670-D119-4797-81FF-D7C6B9FD1CE2}" type="slidenum">
              <a:rPr lang="en-US" smtClean="0"/>
              <a:t>‹#›</a:t>
            </a:fld>
            <a:endParaRPr lang="en-US"/>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59294B-E8C6-4AD1-8544-5B00F28C537A}" type="datetimeFigureOut">
              <a:rPr lang="en-US" smtClean="0"/>
              <a:t>1/28/17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690670-D119-4797-81FF-D7C6B9FD1CE2}" type="slidenum">
              <a:rPr lang="en-US" smtClean="0"/>
              <a:t>‹#›</a:t>
            </a:fld>
            <a:endParaRPr lang="en-US"/>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smtClean="0"/>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4F59294B-E8C6-4AD1-8544-5B00F28C537A}" type="datetimeFigureOut">
              <a:rPr lang="en-US" smtClean="0"/>
              <a:t>1/28/17</a:t>
            </a:fld>
            <a:endParaRPr lang="en-US"/>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n-US"/>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67690670-D119-4797-81FF-D7C6B9FD1CE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10" r:id="rId12"/>
    <p:sldLayoutId id="2147483711" r:id="rId13"/>
    <p:sldLayoutId id="2147483712" r:id="rId14"/>
    <p:sldLayoutId id="2147483713" r:id="rId15"/>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m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m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mp"/></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4.emf"/></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g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jpeg"/><Relationship Id="rId3"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chart" Target="../charts/char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762000" y="1862919"/>
            <a:ext cx="7620000" cy="2438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kern="1200">
                <a:solidFill>
                  <a:srgbClr val="FFFF00"/>
                </a:solidFill>
                <a:latin typeface="+mj-lt"/>
                <a:ea typeface="+mj-ea"/>
                <a:cs typeface="+mj-cs"/>
              </a:defRPr>
            </a:lvl1pPr>
          </a:lstStyle>
          <a:p>
            <a:pPr algn="l">
              <a:spcAft>
                <a:spcPts val="1800"/>
              </a:spcAft>
            </a:pPr>
            <a:r>
              <a:rPr lang="en-US" dirty="0" smtClean="0"/>
              <a:t>Treatment of HCV</a:t>
            </a:r>
          </a:p>
          <a:p>
            <a:pPr>
              <a:spcAft>
                <a:spcPts val="1800"/>
              </a:spcAft>
            </a:pPr>
            <a:endParaRPr lang="en-US" dirty="0"/>
          </a:p>
        </p:txBody>
      </p:sp>
      <p:sp>
        <p:nvSpPr>
          <p:cNvPr id="2" name="TextBox 1"/>
          <p:cNvSpPr txBox="1"/>
          <p:nvPr/>
        </p:nvSpPr>
        <p:spPr>
          <a:xfrm>
            <a:off x="914400" y="4724400"/>
            <a:ext cx="4572000" cy="923330"/>
          </a:xfrm>
          <a:prstGeom prst="rect">
            <a:avLst/>
          </a:prstGeom>
          <a:noFill/>
        </p:spPr>
        <p:txBody>
          <a:bodyPr wrap="square" rtlCol="0">
            <a:spAutoFit/>
          </a:bodyPr>
          <a:lstStyle/>
          <a:p>
            <a:r>
              <a:rPr lang="en-US" dirty="0" smtClean="0">
                <a:solidFill>
                  <a:schemeClr val="bg1"/>
                </a:solidFill>
              </a:rPr>
              <a:t>Jorge Mera, MD, FACP</a:t>
            </a:r>
          </a:p>
          <a:p>
            <a:r>
              <a:rPr lang="en-US" dirty="0" smtClean="0">
                <a:solidFill>
                  <a:schemeClr val="bg1"/>
                </a:solidFill>
              </a:rPr>
              <a:t>Director, Infectious Diseases</a:t>
            </a:r>
          </a:p>
          <a:p>
            <a:r>
              <a:rPr lang="en-US" dirty="0" smtClean="0">
                <a:solidFill>
                  <a:schemeClr val="bg1"/>
                </a:solidFill>
              </a:rPr>
              <a:t>Cherokee Nation</a:t>
            </a:r>
            <a:endParaRPr lang="en-US" dirty="0">
              <a:solidFill>
                <a:schemeClr val="bg1"/>
              </a:solidFill>
            </a:endParaRPr>
          </a:p>
        </p:txBody>
      </p:sp>
    </p:spTree>
    <p:extLst>
      <p:ext uri="{BB962C8B-B14F-4D97-AF65-F5344CB8AC3E}">
        <p14:creationId xmlns:p14="http://schemas.microsoft.com/office/powerpoint/2010/main" val="17295267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583" y="304800"/>
            <a:ext cx="8229600" cy="914400"/>
          </a:xfrm>
        </p:spPr>
        <p:txBody>
          <a:bodyPr>
            <a:noAutofit/>
          </a:bodyPr>
          <a:lstStyle/>
          <a:p>
            <a:r>
              <a:rPr lang="en-US" sz="3300" dirty="0" smtClean="0"/>
              <a:t>HCV Treatment by Genotype</a:t>
            </a:r>
            <a:endParaRPr lang="en-US" sz="3600" dirty="0"/>
          </a:p>
        </p:txBody>
      </p:sp>
      <p:graphicFrame>
        <p:nvGraphicFramePr>
          <p:cNvPr id="18" name="Table 17"/>
          <p:cNvGraphicFramePr>
            <a:graphicFrameLocks noGrp="1"/>
          </p:cNvGraphicFramePr>
          <p:nvPr>
            <p:extLst>
              <p:ext uri="{D42A27DB-BD31-4B8C-83A1-F6EECF244321}">
                <p14:modId xmlns:p14="http://schemas.microsoft.com/office/powerpoint/2010/main" val="3864122212"/>
              </p:ext>
            </p:extLst>
          </p:nvPr>
        </p:nvGraphicFramePr>
        <p:xfrm>
          <a:off x="990600" y="1524000"/>
          <a:ext cx="7467600" cy="5174602"/>
        </p:xfrm>
        <a:graphic>
          <a:graphicData uri="http://schemas.openxmlformats.org/drawingml/2006/table">
            <a:tbl>
              <a:tblPr firstRow="1" bandRow="1">
                <a:tableStyleId>{5C22544A-7EE6-4342-B048-85BDC9FD1C3A}</a:tableStyleId>
              </a:tblPr>
              <a:tblGrid>
                <a:gridCol w="1493520"/>
                <a:gridCol w="1493520"/>
                <a:gridCol w="1493520"/>
                <a:gridCol w="1493520"/>
                <a:gridCol w="1493520"/>
              </a:tblGrid>
              <a:tr h="174203">
                <a:tc>
                  <a:txBody>
                    <a:bodyPr/>
                    <a:lstStyle/>
                    <a:p>
                      <a:pPr algn="ctr"/>
                      <a:r>
                        <a:rPr lang="en-US" sz="2000" dirty="0" smtClean="0"/>
                        <a:t>Medication</a:t>
                      </a:r>
                      <a:endParaRPr lang="en-US" sz="2000" dirty="0"/>
                    </a:p>
                  </a:txBody>
                  <a:tcPr/>
                </a:tc>
                <a:tc>
                  <a:txBody>
                    <a:bodyPr/>
                    <a:lstStyle/>
                    <a:p>
                      <a:pPr algn="ctr"/>
                      <a:r>
                        <a:rPr lang="en-US" sz="2000" dirty="0" smtClean="0"/>
                        <a:t>GT1</a:t>
                      </a:r>
                      <a:endParaRPr lang="en-US" sz="2000" dirty="0"/>
                    </a:p>
                  </a:txBody>
                  <a:tcPr/>
                </a:tc>
                <a:tc>
                  <a:txBody>
                    <a:bodyPr/>
                    <a:lstStyle/>
                    <a:p>
                      <a:pPr algn="ctr"/>
                      <a:r>
                        <a:rPr lang="en-US" sz="2000" dirty="0" smtClean="0"/>
                        <a:t>GT2</a:t>
                      </a:r>
                      <a:endParaRPr lang="en-US" sz="2000" dirty="0"/>
                    </a:p>
                  </a:txBody>
                  <a:tcPr/>
                </a:tc>
                <a:tc>
                  <a:txBody>
                    <a:bodyPr/>
                    <a:lstStyle/>
                    <a:p>
                      <a:pPr algn="ctr"/>
                      <a:r>
                        <a:rPr lang="en-US" sz="2000" dirty="0" smtClean="0"/>
                        <a:t>GT</a:t>
                      </a:r>
                      <a:r>
                        <a:rPr lang="en-US" sz="2000" baseline="0" dirty="0" smtClean="0"/>
                        <a:t>3</a:t>
                      </a:r>
                      <a:endParaRPr lang="en-US" sz="2000" dirty="0"/>
                    </a:p>
                  </a:txBody>
                  <a:tcPr/>
                </a:tc>
                <a:tc>
                  <a:txBody>
                    <a:bodyPr/>
                    <a:lstStyle/>
                    <a:p>
                      <a:pPr algn="ctr"/>
                      <a:r>
                        <a:rPr lang="en-US" sz="2000" dirty="0" smtClean="0"/>
                        <a:t>GT</a:t>
                      </a:r>
                      <a:r>
                        <a:rPr lang="en-US" sz="2000" baseline="0" dirty="0" smtClean="0"/>
                        <a:t>4</a:t>
                      </a:r>
                      <a:endParaRPr lang="en-US" sz="2000" dirty="0"/>
                    </a:p>
                  </a:txBody>
                  <a:tcPr/>
                </a:tc>
              </a:tr>
              <a:tr h="553775">
                <a:tc>
                  <a:txBody>
                    <a:bodyPr/>
                    <a:lstStyle/>
                    <a:p>
                      <a:r>
                        <a:rPr lang="en-US" sz="2000" dirty="0" smtClean="0"/>
                        <a:t>Sovaldi®</a:t>
                      </a:r>
                      <a:endParaRPr lang="en-US" sz="2000" dirty="0"/>
                    </a:p>
                  </a:txBody>
                  <a:tcPr/>
                </a:tc>
                <a:tc>
                  <a:txBody>
                    <a:bodyPr/>
                    <a:lstStyle/>
                    <a:p>
                      <a:pPr algn="ctr"/>
                      <a:r>
                        <a:rPr lang="en-US" sz="3000" dirty="0" smtClean="0"/>
                        <a:t>X</a:t>
                      </a:r>
                      <a:endParaRPr lang="en-US" sz="3000" dirty="0"/>
                    </a:p>
                  </a:txBody>
                  <a:tcPr/>
                </a:tc>
                <a:tc>
                  <a:txBody>
                    <a:bodyPr/>
                    <a:lstStyle/>
                    <a:p>
                      <a:pPr algn="ctr"/>
                      <a:r>
                        <a:rPr lang="en-US" sz="3000" dirty="0" smtClean="0"/>
                        <a:t>X</a:t>
                      </a:r>
                      <a:endParaRPr lang="en-US" sz="3000" dirty="0"/>
                    </a:p>
                  </a:txBody>
                  <a:tcPr/>
                </a:tc>
                <a:tc>
                  <a:txBody>
                    <a:bodyPr/>
                    <a:lstStyle/>
                    <a:p>
                      <a:pPr algn="ctr"/>
                      <a:r>
                        <a:rPr lang="en-US" sz="3000" dirty="0" smtClean="0"/>
                        <a:t>X</a:t>
                      </a:r>
                      <a:endParaRPr lang="en-US" sz="3000" dirty="0"/>
                    </a:p>
                  </a:txBody>
                  <a:tcPr/>
                </a:tc>
                <a:tc>
                  <a:txBody>
                    <a:bodyPr/>
                    <a:lstStyle/>
                    <a:p>
                      <a:pPr algn="ctr"/>
                      <a:r>
                        <a:rPr lang="en-US" sz="3000" dirty="0" smtClean="0"/>
                        <a:t>X</a:t>
                      </a:r>
                      <a:endParaRPr lang="en-US" sz="3000" dirty="0"/>
                    </a:p>
                  </a:txBody>
                  <a:tcPr/>
                </a:tc>
              </a:tr>
              <a:tr h="553775">
                <a:tc>
                  <a:txBody>
                    <a:bodyPr/>
                    <a:lstStyle/>
                    <a:p>
                      <a:r>
                        <a:rPr lang="en-US" sz="2000" dirty="0" smtClean="0"/>
                        <a:t>Harvoni®</a:t>
                      </a:r>
                      <a:endParaRPr lang="en-US" sz="2000" dirty="0"/>
                    </a:p>
                  </a:txBody>
                  <a:tcPr/>
                </a:tc>
                <a:tc>
                  <a:txBody>
                    <a:bodyPr/>
                    <a:lstStyle/>
                    <a:p>
                      <a:pPr algn="ctr"/>
                      <a:r>
                        <a:rPr lang="en-US" sz="3000" dirty="0" smtClean="0"/>
                        <a:t>X</a:t>
                      </a:r>
                      <a:endParaRPr lang="en-US" sz="3000" dirty="0"/>
                    </a:p>
                  </a:txBody>
                  <a:tcPr/>
                </a:tc>
                <a:tc>
                  <a:txBody>
                    <a:bodyPr/>
                    <a:lstStyle/>
                    <a:p>
                      <a:pPr algn="ctr"/>
                      <a:endParaRPr lang="en-US" sz="3000" dirty="0"/>
                    </a:p>
                  </a:txBody>
                  <a:tcPr/>
                </a:tc>
                <a:tc>
                  <a:txBody>
                    <a:bodyPr/>
                    <a:lstStyle/>
                    <a:p>
                      <a:pPr algn="ctr"/>
                      <a:endParaRPr lang="en-US" sz="3000" dirty="0"/>
                    </a:p>
                  </a:txBody>
                  <a:tcPr/>
                </a:tc>
                <a:tc>
                  <a:txBody>
                    <a:bodyPr/>
                    <a:lstStyle/>
                    <a:p>
                      <a:pPr algn="ctr"/>
                      <a:r>
                        <a:rPr lang="en-US" sz="3000" dirty="0" smtClean="0"/>
                        <a:t>X</a:t>
                      </a:r>
                      <a:endParaRPr lang="en-US" sz="3000" dirty="0"/>
                    </a:p>
                  </a:txBody>
                  <a:tcPr/>
                </a:tc>
              </a:tr>
              <a:tr h="594283">
                <a:tc>
                  <a:txBody>
                    <a:bodyPr/>
                    <a:lstStyle/>
                    <a:p>
                      <a:r>
                        <a:rPr lang="en-US" sz="2000" dirty="0" err="1" smtClean="0"/>
                        <a:t>Epclusa</a:t>
                      </a:r>
                      <a:r>
                        <a:rPr lang="en-US" sz="2000" dirty="0" smtClean="0"/>
                        <a:t>®</a:t>
                      </a:r>
                      <a:endParaRPr lang="en-US" sz="2000" dirty="0"/>
                    </a:p>
                  </a:txBody>
                  <a:tcPr/>
                </a:tc>
                <a:tc>
                  <a:txBody>
                    <a:bodyPr/>
                    <a:lstStyle/>
                    <a:p>
                      <a:pPr algn="ctr"/>
                      <a:r>
                        <a:rPr lang="en-US" sz="3000" dirty="0" smtClean="0"/>
                        <a:t>X</a:t>
                      </a:r>
                      <a:endParaRPr lang="en-US" sz="3000" dirty="0"/>
                    </a:p>
                  </a:txBody>
                  <a:tcPr/>
                </a:tc>
                <a:tc>
                  <a:txBody>
                    <a:bodyPr/>
                    <a:lstStyle/>
                    <a:p>
                      <a:pPr algn="ctr"/>
                      <a:r>
                        <a:rPr lang="en-US" sz="3000" dirty="0" smtClean="0"/>
                        <a:t>X</a:t>
                      </a:r>
                      <a:endParaRPr lang="en-US" sz="3000" dirty="0"/>
                    </a:p>
                  </a:txBody>
                  <a:tcPr/>
                </a:tc>
                <a:tc>
                  <a:txBody>
                    <a:bodyPr/>
                    <a:lstStyle/>
                    <a:p>
                      <a:pPr algn="ctr"/>
                      <a:r>
                        <a:rPr lang="en-US" sz="3000" dirty="0" smtClean="0"/>
                        <a:t>X</a:t>
                      </a:r>
                      <a:endParaRPr lang="en-US" sz="3000" dirty="0"/>
                    </a:p>
                  </a:txBody>
                  <a:tcPr/>
                </a:tc>
                <a:tc>
                  <a:txBody>
                    <a:bodyPr/>
                    <a:lstStyle/>
                    <a:p>
                      <a:pPr algn="ctr"/>
                      <a:r>
                        <a:rPr lang="en-US" sz="3000" dirty="0" smtClean="0"/>
                        <a:t>X</a:t>
                      </a:r>
                      <a:endParaRPr lang="en-US" sz="3000" dirty="0"/>
                    </a:p>
                  </a:txBody>
                  <a:tcPr/>
                </a:tc>
              </a:tr>
              <a:tr h="553775">
                <a:tc>
                  <a:txBody>
                    <a:bodyPr/>
                    <a:lstStyle/>
                    <a:p>
                      <a:r>
                        <a:rPr lang="en-US" sz="2000" dirty="0" err="1" smtClean="0"/>
                        <a:t>Zepatier</a:t>
                      </a:r>
                      <a:r>
                        <a:rPr lang="en-US" sz="2000" dirty="0" smtClean="0"/>
                        <a:t>®</a:t>
                      </a:r>
                      <a:endParaRPr lang="en-US" sz="2000" dirty="0"/>
                    </a:p>
                  </a:txBody>
                  <a:tcPr/>
                </a:tc>
                <a:tc>
                  <a:txBody>
                    <a:bodyPr/>
                    <a:lstStyle/>
                    <a:p>
                      <a:pPr algn="ctr"/>
                      <a:r>
                        <a:rPr lang="en-US" sz="3000" dirty="0" smtClean="0"/>
                        <a:t>X</a:t>
                      </a:r>
                      <a:endParaRPr lang="en-US" sz="3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000" dirty="0" smtClean="0"/>
                    </a:p>
                  </a:txBody>
                  <a:tcPr/>
                </a:tc>
                <a:tc>
                  <a:txBody>
                    <a:bodyPr/>
                    <a:lstStyle/>
                    <a:p>
                      <a:pPr algn="ctr"/>
                      <a:endParaRPr lang="en-US" sz="3000" dirty="0"/>
                    </a:p>
                  </a:txBody>
                  <a:tcPr/>
                </a:tc>
                <a:tc>
                  <a:txBody>
                    <a:bodyPr/>
                    <a:lstStyle/>
                    <a:p>
                      <a:pPr algn="ctr"/>
                      <a:r>
                        <a:rPr lang="en-US" sz="3000" dirty="0" smtClean="0"/>
                        <a:t>X</a:t>
                      </a:r>
                      <a:endParaRPr lang="en-US" sz="3000" dirty="0"/>
                    </a:p>
                  </a:txBody>
                  <a:tcPr/>
                </a:tc>
              </a:tr>
              <a:tr h="707602">
                <a:tc>
                  <a:txBody>
                    <a:bodyPr/>
                    <a:lstStyle/>
                    <a:p>
                      <a:r>
                        <a:rPr lang="en-US" sz="2000" dirty="0" smtClean="0"/>
                        <a:t>Viekira Pak®</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000" dirty="0" smtClean="0"/>
                        <a:t>X</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000" dirty="0" smtClean="0"/>
                    </a:p>
                  </a:txBody>
                  <a:tcPr/>
                </a:tc>
                <a:tc>
                  <a:txBody>
                    <a:bodyPr/>
                    <a:lstStyle/>
                    <a:p>
                      <a:pPr algn="ctr"/>
                      <a:endParaRPr lang="en-US" sz="3000" dirty="0"/>
                    </a:p>
                  </a:txBody>
                  <a:tcPr/>
                </a:tc>
                <a:tc>
                  <a:txBody>
                    <a:bodyPr/>
                    <a:lstStyle/>
                    <a:p>
                      <a:pPr algn="ctr"/>
                      <a:endParaRPr lang="en-US" sz="3000" dirty="0"/>
                    </a:p>
                  </a:txBody>
                  <a:tcPr/>
                </a:tc>
              </a:tr>
              <a:tr h="707602">
                <a:tc>
                  <a:txBody>
                    <a:bodyPr/>
                    <a:lstStyle/>
                    <a:p>
                      <a:r>
                        <a:rPr lang="en-US" sz="2000" dirty="0" err="1" smtClean="0"/>
                        <a:t>Daklinza</a:t>
                      </a:r>
                      <a:r>
                        <a:rPr lang="en-US" sz="2000" dirty="0" smtClean="0"/>
                        <a:t>®</a:t>
                      </a:r>
                      <a:endParaRPr lang="en-US" sz="2000" dirty="0"/>
                    </a:p>
                  </a:txBody>
                  <a:tcPr/>
                </a:tc>
                <a:tc>
                  <a:txBody>
                    <a:bodyPr/>
                    <a:lstStyle/>
                    <a:p>
                      <a:pPr algn="ctr"/>
                      <a:r>
                        <a:rPr lang="en-US" sz="3000" dirty="0" smtClean="0"/>
                        <a:t>X</a:t>
                      </a:r>
                      <a:endParaRPr lang="en-US" sz="3000" dirty="0"/>
                    </a:p>
                  </a:txBody>
                  <a:tcPr/>
                </a:tc>
                <a:tc>
                  <a:txBody>
                    <a:bodyPr/>
                    <a:lstStyle/>
                    <a:p>
                      <a:pPr algn="ctr"/>
                      <a:r>
                        <a:rPr lang="en-US" sz="3000" dirty="0" smtClean="0"/>
                        <a:t>X</a:t>
                      </a:r>
                      <a:endParaRPr lang="en-US" sz="3000" dirty="0"/>
                    </a:p>
                  </a:txBody>
                  <a:tcPr/>
                </a:tc>
                <a:tc>
                  <a:txBody>
                    <a:bodyPr/>
                    <a:lstStyle/>
                    <a:p>
                      <a:pPr algn="ctr"/>
                      <a:r>
                        <a:rPr lang="en-US" sz="3000" dirty="0" smtClean="0"/>
                        <a:t>X</a:t>
                      </a:r>
                      <a:endParaRPr lang="en-US" sz="3000" dirty="0"/>
                    </a:p>
                  </a:txBody>
                  <a:tcPr/>
                </a:tc>
                <a:tc>
                  <a:txBody>
                    <a:bodyPr/>
                    <a:lstStyle/>
                    <a:p>
                      <a:pPr algn="ctr"/>
                      <a:r>
                        <a:rPr lang="en-US" sz="3000" dirty="0" smtClean="0"/>
                        <a:t>X</a:t>
                      </a:r>
                      <a:endParaRPr lang="en-US" sz="3000" dirty="0"/>
                    </a:p>
                  </a:txBody>
                  <a:tcPr/>
                </a:tc>
              </a:tr>
              <a:tr h="553775">
                <a:tc>
                  <a:txBody>
                    <a:bodyPr/>
                    <a:lstStyle/>
                    <a:p>
                      <a:r>
                        <a:rPr lang="en-US" sz="2000" dirty="0" err="1" smtClean="0"/>
                        <a:t>Olysio</a:t>
                      </a:r>
                      <a:r>
                        <a:rPr lang="en-US" sz="2000" dirty="0" smtClean="0"/>
                        <a:t>®</a:t>
                      </a:r>
                      <a:endParaRPr lang="en-US" sz="2000" dirty="0"/>
                    </a:p>
                  </a:txBody>
                  <a:tcPr/>
                </a:tc>
                <a:tc>
                  <a:txBody>
                    <a:bodyPr/>
                    <a:lstStyle/>
                    <a:p>
                      <a:pPr algn="ctr"/>
                      <a:r>
                        <a:rPr lang="en-US" sz="3000" dirty="0" smtClean="0"/>
                        <a:t>X</a:t>
                      </a:r>
                      <a:endParaRPr lang="en-US" sz="3000" dirty="0"/>
                    </a:p>
                  </a:txBody>
                  <a:tcPr/>
                </a:tc>
                <a:tc>
                  <a:txBody>
                    <a:bodyPr/>
                    <a:lstStyle/>
                    <a:p>
                      <a:pPr algn="ctr"/>
                      <a:endParaRPr lang="en-US" sz="3000" dirty="0"/>
                    </a:p>
                  </a:txBody>
                  <a:tcPr/>
                </a:tc>
                <a:tc>
                  <a:txBody>
                    <a:bodyPr/>
                    <a:lstStyle/>
                    <a:p>
                      <a:pPr algn="ctr"/>
                      <a:endParaRPr lang="en-US" sz="3000" dirty="0"/>
                    </a:p>
                  </a:txBody>
                  <a:tcPr/>
                </a:tc>
                <a:tc>
                  <a:txBody>
                    <a:bodyPr/>
                    <a:lstStyle/>
                    <a:p>
                      <a:pPr algn="ctr"/>
                      <a:endParaRPr lang="en-US" sz="3000" dirty="0"/>
                    </a:p>
                  </a:txBody>
                  <a:tcPr/>
                </a:tc>
              </a:tr>
              <a:tr h="553775">
                <a:tc>
                  <a:txBody>
                    <a:bodyPr/>
                    <a:lstStyle/>
                    <a:p>
                      <a:r>
                        <a:rPr lang="en-US" sz="2000" dirty="0" smtClean="0"/>
                        <a:t>Ribavirin</a:t>
                      </a:r>
                      <a:endParaRPr lang="en-US" sz="2000" dirty="0"/>
                    </a:p>
                  </a:txBody>
                  <a:tcPr/>
                </a:tc>
                <a:tc>
                  <a:txBody>
                    <a:bodyPr/>
                    <a:lstStyle/>
                    <a:p>
                      <a:pPr algn="ctr"/>
                      <a:r>
                        <a:rPr lang="en-US" sz="3000" dirty="0" smtClean="0"/>
                        <a:t>X</a:t>
                      </a:r>
                      <a:endParaRPr lang="en-US" sz="3000" dirty="0"/>
                    </a:p>
                  </a:txBody>
                  <a:tcPr/>
                </a:tc>
                <a:tc>
                  <a:txBody>
                    <a:bodyPr/>
                    <a:lstStyle/>
                    <a:p>
                      <a:pPr algn="ctr"/>
                      <a:r>
                        <a:rPr lang="en-US" sz="3000" dirty="0" smtClean="0"/>
                        <a:t>X</a:t>
                      </a:r>
                      <a:endParaRPr lang="en-US" sz="3000" dirty="0"/>
                    </a:p>
                  </a:txBody>
                  <a:tcPr/>
                </a:tc>
                <a:tc>
                  <a:txBody>
                    <a:bodyPr/>
                    <a:lstStyle/>
                    <a:p>
                      <a:pPr algn="ctr"/>
                      <a:r>
                        <a:rPr lang="en-US" sz="3000" dirty="0" smtClean="0"/>
                        <a:t>X</a:t>
                      </a:r>
                      <a:endParaRPr lang="en-US" sz="3000" dirty="0"/>
                    </a:p>
                  </a:txBody>
                  <a:tcPr/>
                </a:tc>
                <a:tc>
                  <a:txBody>
                    <a:bodyPr/>
                    <a:lstStyle/>
                    <a:p>
                      <a:pPr algn="ctr"/>
                      <a:r>
                        <a:rPr lang="en-US" sz="3000" dirty="0" smtClean="0"/>
                        <a:t>X</a:t>
                      </a:r>
                      <a:endParaRPr lang="en-US" sz="3000" dirty="0"/>
                    </a:p>
                  </a:txBody>
                  <a:tcPr/>
                </a:tc>
              </a:tr>
            </a:tbl>
          </a:graphicData>
        </a:graphic>
      </p:graphicFrame>
    </p:spTree>
    <p:extLst>
      <p:ext uri="{BB962C8B-B14F-4D97-AF65-F5344CB8AC3E}">
        <p14:creationId xmlns:p14="http://schemas.microsoft.com/office/powerpoint/2010/main" val="16071057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6" descr="fingers.jpg"/>
          <p:cNvPicPr>
            <a:picLocks noGrp="1" noChangeAspect="1"/>
          </p:cNvPicPr>
          <p:nvPr>
            <p:ph sz="half" idx="1"/>
          </p:nvPr>
        </p:nvPicPr>
        <p:blipFill>
          <a:blip r:embed="rId3"/>
          <a:stretch>
            <a:fillRect/>
          </a:stretch>
        </p:blipFill>
        <p:spPr>
          <a:xfrm>
            <a:off x="457200" y="1752600"/>
            <a:ext cx="3732245" cy="2667000"/>
          </a:xfrm>
        </p:spPr>
      </p:pic>
      <p:sp>
        <p:nvSpPr>
          <p:cNvPr id="10" name="Content Placeholder 9"/>
          <p:cNvSpPr>
            <a:spLocks noGrp="1"/>
          </p:cNvSpPr>
          <p:nvPr>
            <p:ph sz="half" idx="2"/>
          </p:nvPr>
        </p:nvSpPr>
        <p:spPr>
          <a:xfrm>
            <a:off x="4343400" y="1632631"/>
            <a:ext cx="4419600" cy="4539570"/>
          </a:xfrm>
        </p:spPr>
        <p:txBody>
          <a:bodyPr>
            <a:noAutofit/>
          </a:bodyPr>
          <a:lstStyle/>
          <a:p>
            <a:r>
              <a:rPr lang="en-US" sz="2400" dirty="0"/>
              <a:t>NS5B nucleotide inhibitor </a:t>
            </a:r>
          </a:p>
          <a:p>
            <a:r>
              <a:rPr lang="en-US" sz="2400" dirty="0" smtClean="0"/>
              <a:t>Few </a:t>
            </a:r>
            <a:r>
              <a:rPr lang="en-US" sz="2400" dirty="0"/>
              <a:t>drug </a:t>
            </a:r>
            <a:r>
              <a:rPr lang="en-US" sz="2400" dirty="0" smtClean="0"/>
              <a:t>interactions</a:t>
            </a:r>
          </a:p>
          <a:p>
            <a:r>
              <a:rPr lang="en-US" sz="2400" dirty="0" smtClean="0"/>
              <a:t>Genotypes 1,2,3,4</a:t>
            </a:r>
            <a:endParaRPr lang="en-US" sz="2400" dirty="0"/>
          </a:p>
          <a:p>
            <a:r>
              <a:rPr lang="en-US" sz="2400" dirty="0" smtClean="0">
                <a:solidFill>
                  <a:srgbClr val="FF0000"/>
                </a:solidFill>
              </a:rPr>
              <a:t>Contraindicated in patients with GFR &lt; 30</a:t>
            </a:r>
          </a:p>
          <a:p>
            <a:r>
              <a:rPr lang="en-US" sz="2400" dirty="0" smtClean="0"/>
              <a:t>Most common reported SE</a:t>
            </a:r>
          </a:p>
          <a:p>
            <a:pPr lvl="1"/>
            <a:r>
              <a:rPr lang="en-US" sz="2000" dirty="0" smtClean="0"/>
              <a:t>Headache</a:t>
            </a:r>
          </a:p>
          <a:p>
            <a:pPr lvl="1"/>
            <a:r>
              <a:rPr lang="en-US" sz="1600" dirty="0" smtClean="0"/>
              <a:t>Fatigue (with ribavirin)</a:t>
            </a:r>
            <a:r>
              <a:rPr lang="en-US" sz="2000" dirty="0">
                <a:solidFill>
                  <a:srgbClr val="7030A0"/>
                </a:solidFill>
              </a:rPr>
              <a:t> </a:t>
            </a:r>
            <a:endParaRPr lang="en-US" sz="2000" dirty="0" smtClean="0">
              <a:solidFill>
                <a:srgbClr val="7030A0"/>
              </a:solidFill>
            </a:endParaRPr>
          </a:p>
          <a:p>
            <a:r>
              <a:rPr lang="en-US" sz="2400" dirty="0" err="1" smtClean="0">
                <a:solidFill>
                  <a:srgbClr val="7030A0"/>
                </a:solidFill>
              </a:rPr>
              <a:t>Pangenic</a:t>
            </a:r>
            <a:r>
              <a:rPr lang="en-US" sz="2400" dirty="0" smtClean="0">
                <a:solidFill>
                  <a:srgbClr val="7030A0"/>
                </a:solidFill>
              </a:rPr>
              <a:t> </a:t>
            </a:r>
            <a:r>
              <a:rPr lang="en-US" sz="2400" dirty="0">
                <a:solidFill>
                  <a:srgbClr val="7030A0"/>
                </a:solidFill>
              </a:rPr>
              <a:t>in combination</a:t>
            </a:r>
          </a:p>
          <a:p>
            <a:pPr lvl="1"/>
            <a:r>
              <a:rPr lang="en-US" sz="2000" dirty="0" smtClean="0">
                <a:solidFill>
                  <a:srgbClr val="FF0000"/>
                </a:solidFill>
              </a:rPr>
              <a:t>Not used as monotherapy</a:t>
            </a:r>
          </a:p>
          <a:p>
            <a:pPr lvl="1"/>
            <a:endParaRPr lang="en-US" sz="2000" dirty="0">
              <a:solidFill>
                <a:srgbClr val="FF0000"/>
              </a:solidFill>
            </a:endParaRPr>
          </a:p>
          <a:p>
            <a:endParaRPr lang="en-US" dirty="0"/>
          </a:p>
          <a:p>
            <a:pPr marL="45720" indent="0">
              <a:buNone/>
            </a:pPr>
            <a:endParaRPr lang="en-US" dirty="0"/>
          </a:p>
        </p:txBody>
      </p:sp>
      <p:sp>
        <p:nvSpPr>
          <p:cNvPr id="2" name="Title 1"/>
          <p:cNvSpPr>
            <a:spLocks noGrp="1"/>
          </p:cNvSpPr>
          <p:nvPr>
            <p:ph type="title"/>
          </p:nvPr>
        </p:nvSpPr>
        <p:spPr>
          <a:xfrm>
            <a:off x="457200" y="76200"/>
            <a:ext cx="8229600" cy="1143000"/>
          </a:xfrm>
        </p:spPr>
        <p:txBody>
          <a:bodyPr>
            <a:normAutofit/>
          </a:bodyPr>
          <a:lstStyle/>
          <a:p>
            <a:r>
              <a:rPr lang="en-US" dirty="0"/>
              <a:t>sofosbuvir (</a:t>
            </a:r>
            <a:r>
              <a:rPr lang="en-US" dirty="0" smtClean="0"/>
              <a:t>Sovaldi®)</a:t>
            </a:r>
            <a:endParaRPr lang="en-US" dirty="0"/>
          </a:p>
        </p:txBody>
      </p:sp>
      <p:sp>
        <p:nvSpPr>
          <p:cNvPr id="5" name="Text Placeholder 9"/>
          <p:cNvSpPr txBox="1">
            <a:spLocks/>
          </p:cNvSpPr>
          <p:nvPr/>
        </p:nvSpPr>
        <p:spPr>
          <a:xfrm>
            <a:off x="228600" y="6362700"/>
            <a:ext cx="6934200" cy="3429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100" dirty="0" err="1" smtClean="0">
                <a:solidFill>
                  <a:schemeClr val="accent1"/>
                </a:solidFill>
              </a:rPr>
              <a:t>Sovaldi</a:t>
            </a:r>
            <a:r>
              <a:rPr lang="en-US" sz="1100" dirty="0" smtClean="0">
                <a:solidFill>
                  <a:schemeClr val="accent1"/>
                </a:solidFill>
              </a:rPr>
              <a:t>® [package insert]. Gilead Sciences, Foster City, CA</a:t>
            </a:r>
            <a:endParaRPr lang="en-US" sz="1100" dirty="0">
              <a:solidFill>
                <a:schemeClr val="accent1"/>
              </a:solidFill>
            </a:endParaRPr>
          </a:p>
        </p:txBody>
      </p:sp>
      <p:sp>
        <p:nvSpPr>
          <p:cNvPr id="6" name="Rectangle 5"/>
          <p:cNvSpPr/>
          <p:nvPr/>
        </p:nvSpPr>
        <p:spPr>
          <a:xfrm>
            <a:off x="0" y="152400"/>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Treatment</a:t>
            </a:r>
            <a:endParaRPr lang="en-US" sz="1200" dirty="0"/>
          </a:p>
        </p:txBody>
      </p:sp>
      <p:sp>
        <p:nvSpPr>
          <p:cNvPr id="7" name="TextBox 6"/>
          <p:cNvSpPr txBox="1"/>
          <p:nvPr/>
        </p:nvSpPr>
        <p:spPr>
          <a:xfrm>
            <a:off x="235665" y="6054923"/>
            <a:ext cx="2514600" cy="307777"/>
          </a:xfrm>
          <a:prstGeom prst="rect">
            <a:avLst/>
          </a:prstGeom>
          <a:noFill/>
        </p:spPr>
        <p:txBody>
          <a:bodyPr wrap="square" rtlCol="0">
            <a:spAutoFit/>
          </a:bodyPr>
          <a:lstStyle/>
          <a:p>
            <a:r>
              <a:rPr lang="en-US" sz="1400" dirty="0" smtClean="0"/>
              <a:t>SE: Side Effects</a:t>
            </a:r>
            <a:endParaRPr lang="en-US" sz="1400" dirty="0"/>
          </a:p>
        </p:txBody>
      </p:sp>
      <p:sp>
        <p:nvSpPr>
          <p:cNvPr id="3" name="Rectangle 2"/>
          <p:cNvSpPr/>
          <p:nvPr/>
        </p:nvSpPr>
        <p:spPr>
          <a:xfrm>
            <a:off x="4648200" y="2971800"/>
            <a:ext cx="3657600" cy="838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648200" y="4952495"/>
            <a:ext cx="3810000" cy="8382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237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152400" y="1626964"/>
            <a:ext cx="5345516" cy="5042263"/>
          </a:xfrm>
          <a:prstGeom prst="rect">
            <a:avLst/>
          </a:prstGeom>
        </p:spPr>
        <p:txBody>
          <a:bodyPr>
            <a:noAutofit/>
          </a:bodyPr>
          <a:lstStyle/>
          <a:p>
            <a:pPr>
              <a:defRPr/>
            </a:pPr>
            <a:r>
              <a:rPr lang="en-US" sz="2400" dirty="0" smtClean="0"/>
              <a:t>Once </a:t>
            </a:r>
            <a:r>
              <a:rPr lang="en-US" sz="2400" dirty="0"/>
              <a:t>d</a:t>
            </a:r>
            <a:r>
              <a:rPr lang="en-US" sz="2400" dirty="0" smtClean="0"/>
              <a:t>aily </a:t>
            </a:r>
            <a:r>
              <a:rPr lang="en-US" sz="2400" dirty="0"/>
              <a:t>s</a:t>
            </a:r>
            <a:r>
              <a:rPr lang="en-US" sz="2400" dirty="0" smtClean="0"/>
              <a:t>ingle </a:t>
            </a:r>
            <a:r>
              <a:rPr lang="en-US" sz="2400" dirty="0"/>
              <a:t>o</a:t>
            </a:r>
            <a:r>
              <a:rPr lang="en-US" sz="2400" dirty="0" smtClean="0"/>
              <a:t>ral </a:t>
            </a:r>
            <a:r>
              <a:rPr lang="en-US" sz="2400" dirty="0"/>
              <a:t>t</a:t>
            </a:r>
            <a:r>
              <a:rPr lang="en-US" sz="2400" dirty="0" smtClean="0"/>
              <a:t>ablet</a:t>
            </a:r>
            <a:endParaRPr lang="en-US" sz="2400" b="1" dirty="0" smtClean="0"/>
          </a:p>
          <a:p>
            <a:pPr>
              <a:spcBef>
                <a:spcPts val="600"/>
              </a:spcBef>
              <a:defRPr/>
            </a:pPr>
            <a:r>
              <a:rPr lang="en-US" sz="2400" dirty="0" smtClean="0"/>
              <a:t>Genotype 1 and 4</a:t>
            </a:r>
          </a:p>
          <a:p>
            <a:pPr>
              <a:spcBef>
                <a:spcPts val="600"/>
              </a:spcBef>
              <a:defRPr/>
            </a:pPr>
            <a:r>
              <a:rPr lang="en-US" sz="2400" dirty="0" smtClean="0">
                <a:ea typeface="ＭＳ Ｐゴシック" pitchFamily="34" charset="-128"/>
                <a:cs typeface="Arial" pitchFamily="34" charset="0"/>
              </a:rPr>
              <a:t>Minimal DDIs, no </a:t>
            </a:r>
            <a:r>
              <a:rPr lang="en-US" sz="2400" dirty="0">
                <a:ea typeface="ＭＳ Ｐゴシック" pitchFamily="34" charset="-128"/>
                <a:cs typeface="Arial" pitchFamily="34" charset="0"/>
              </a:rPr>
              <a:t>food </a:t>
            </a:r>
            <a:r>
              <a:rPr lang="en-US" sz="2400" dirty="0" smtClean="0">
                <a:ea typeface="ＭＳ Ｐゴシック" pitchFamily="34" charset="-128"/>
                <a:cs typeface="Arial" pitchFamily="34" charset="0"/>
              </a:rPr>
              <a:t>effect</a:t>
            </a:r>
          </a:p>
          <a:p>
            <a:pPr>
              <a:spcBef>
                <a:spcPts val="600"/>
              </a:spcBef>
              <a:defRPr/>
            </a:pPr>
            <a:r>
              <a:rPr lang="en-US" sz="2400" dirty="0" smtClean="0">
                <a:solidFill>
                  <a:srgbClr val="7030A0"/>
                </a:solidFill>
                <a:ea typeface="ＭＳ Ｐゴシック" pitchFamily="34" charset="-128"/>
                <a:cs typeface="Arial" pitchFamily="34" charset="0"/>
              </a:rPr>
              <a:t>8 week treatment available</a:t>
            </a:r>
          </a:p>
          <a:p>
            <a:pPr lvl="1">
              <a:spcBef>
                <a:spcPts val="600"/>
              </a:spcBef>
              <a:defRPr/>
            </a:pPr>
            <a:r>
              <a:rPr lang="en-US" sz="2000" dirty="0" smtClean="0">
                <a:solidFill>
                  <a:srgbClr val="7030A0"/>
                </a:solidFill>
                <a:ea typeface="ＭＳ Ｐゴシック" pitchFamily="34" charset="-128"/>
                <a:cs typeface="Arial" pitchFamily="34" charset="0"/>
              </a:rPr>
              <a:t>Naïve/Non cirrhotic/VL &lt; 6 million</a:t>
            </a:r>
          </a:p>
          <a:p>
            <a:r>
              <a:rPr lang="en-US" sz="2400" b="1" dirty="0" smtClean="0">
                <a:solidFill>
                  <a:srgbClr val="FF0000"/>
                </a:solidFill>
                <a:ea typeface="ＭＳ Ｐゴシック" pitchFamily="34" charset="-128"/>
                <a:cs typeface="Arial" pitchFamily="34" charset="0"/>
              </a:rPr>
              <a:t>Do not use in patients with GFR &lt; 30</a:t>
            </a:r>
          </a:p>
          <a:p>
            <a:r>
              <a:rPr lang="en-US" sz="2400" dirty="0" smtClean="0">
                <a:solidFill>
                  <a:srgbClr val="FF0000"/>
                </a:solidFill>
                <a:ea typeface="ＭＳ Ｐゴシック" pitchFamily="34" charset="-128"/>
                <a:cs typeface="Arial" pitchFamily="34" charset="0"/>
              </a:rPr>
              <a:t>Avoid use with anti acids </a:t>
            </a:r>
          </a:p>
          <a:p>
            <a:pPr lvl="1"/>
            <a:r>
              <a:rPr lang="en-US" sz="2000" dirty="0" smtClean="0">
                <a:solidFill>
                  <a:srgbClr val="FF0000"/>
                </a:solidFill>
                <a:ea typeface="ＭＳ Ｐゴシック" pitchFamily="34" charset="-128"/>
                <a:cs typeface="Arial" pitchFamily="34" charset="0"/>
              </a:rPr>
              <a:t>May use with 20 mg of omeprazole </a:t>
            </a:r>
            <a:r>
              <a:rPr lang="en-US" sz="2000" dirty="0">
                <a:solidFill>
                  <a:srgbClr val="FF0000"/>
                </a:solidFill>
                <a:ea typeface="ＭＳ Ｐゴシック" pitchFamily="34" charset="-128"/>
                <a:cs typeface="Arial" pitchFamily="34" charset="0"/>
              </a:rPr>
              <a:t/>
            </a:r>
            <a:br>
              <a:rPr lang="en-US" sz="2000" dirty="0">
                <a:solidFill>
                  <a:srgbClr val="FF0000"/>
                </a:solidFill>
                <a:ea typeface="ＭＳ Ｐゴシック" pitchFamily="34" charset="-128"/>
                <a:cs typeface="Arial" pitchFamily="34" charset="0"/>
              </a:rPr>
            </a:br>
            <a:r>
              <a:rPr lang="en-US" sz="2000" b="1" i="1" u="sng" dirty="0" smtClean="0">
                <a:solidFill>
                  <a:srgbClr val="FF0000"/>
                </a:solidFill>
                <a:ea typeface="ＭＳ Ｐゴシック" pitchFamily="34" charset="-128"/>
                <a:cs typeface="Arial" pitchFamily="34" charset="0"/>
              </a:rPr>
              <a:t>if necessary</a:t>
            </a:r>
          </a:p>
        </p:txBody>
      </p:sp>
      <p:sp>
        <p:nvSpPr>
          <p:cNvPr id="2" name="Title 1"/>
          <p:cNvSpPr>
            <a:spLocks noGrp="1"/>
          </p:cNvSpPr>
          <p:nvPr>
            <p:ph type="title"/>
          </p:nvPr>
        </p:nvSpPr>
        <p:spPr/>
        <p:txBody>
          <a:bodyPr>
            <a:noAutofit/>
          </a:bodyPr>
          <a:lstStyle/>
          <a:p>
            <a:r>
              <a:rPr lang="en-US" sz="3600" dirty="0" err="1" smtClean="0"/>
              <a:t>ledipasvir</a:t>
            </a:r>
            <a:r>
              <a:rPr lang="en-US" sz="3600" dirty="0" smtClean="0"/>
              <a:t>/</a:t>
            </a:r>
            <a:r>
              <a:rPr lang="en-US" sz="3600" dirty="0" err="1"/>
              <a:t>s</a:t>
            </a:r>
            <a:r>
              <a:rPr lang="en-US" sz="3600" dirty="0" err="1" smtClean="0"/>
              <a:t>ofosbuvir</a:t>
            </a:r>
            <a:r>
              <a:rPr lang="en-US" sz="3600" dirty="0" smtClean="0"/>
              <a:t>  (</a:t>
            </a:r>
            <a:r>
              <a:rPr lang="en-US" sz="3600" dirty="0" err="1" smtClean="0"/>
              <a:t>Harvoni</a:t>
            </a:r>
            <a:r>
              <a:rPr lang="en-US" sz="3600" dirty="0" smtClean="0"/>
              <a:t>®)</a:t>
            </a:r>
            <a:endParaRPr lang="en-US" sz="3600" dirty="0"/>
          </a:p>
        </p:txBody>
      </p:sp>
      <p:sp>
        <p:nvSpPr>
          <p:cNvPr id="7" name="TextBox 6"/>
          <p:cNvSpPr txBox="1">
            <a:spLocks noChangeArrowheads="1"/>
          </p:cNvSpPr>
          <p:nvPr/>
        </p:nvSpPr>
        <p:spPr bwMode="auto">
          <a:xfrm>
            <a:off x="5497916" y="1666890"/>
            <a:ext cx="1829098" cy="1096962"/>
          </a:xfrm>
          <a:prstGeom prst="homePlate">
            <a:avLst>
              <a:gd name="adj" fmla="val 51200"/>
            </a:avLst>
          </a:prstGeom>
          <a:solidFill>
            <a:srgbClr val="0066A8"/>
          </a:solidFill>
          <a:ln>
            <a:noFill/>
          </a:ln>
          <a:extLst/>
        </p:spPr>
        <p:txBody>
          <a:bodyPr lIns="182880" tIns="91440" bIns="91440" anchor="ct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eaLnBrk="1" hangingPunct="1">
              <a:defRPr/>
            </a:pPr>
            <a:r>
              <a:rPr lang="en-US" sz="1600" dirty="0">
                <a:solidFill>
                  <a:srgbClr val="FFFFFF"/>
                </a:solidFill>
              </a:rPr>
              <a:t>LDV</a:t>
            </a:r>
            <a:br>
              <a:rPr lang="en-US" sz="1600" dirty="0">
                <a:solidFill>
                  <a:srgbClr val="FFFFFF"/>
                </a:solidFill>
              </a:rPr>
            </a:br>
            <a:r>
              <a:rPr lang="en-US" sz="1600" dirty="0">
                <a:solidFill>
                  <a:srgbClr val="FFFFFF"/>
                </a:solidFill>
              </a:rPr>
              <a:t>NS5A </a:t>
            </a:r>
            <a:br>
              <a:rPr lang="en-US" sz="1600" dirty="0">
                <a:solidFill>
                  <a:srgbClr val="FFFFFF"/>
                </a:solidFill>
              </a:rPr>
            </a:br>
            <a:r>
              <a:rPr lang="en-US" sz="1600" dirty="0" smtClean="0">
                <a:solidFill>
                  <a:srgbClr val="FFFFFF"/>
                </a:solidFill>
              </a:rPr>
              <a:t>inhibitor</a:t>
            </a:r>
            <a:endParaRPr lang="en-US" sz="1200" dirty="0">
              <a:solidFill>
                <a:srgbClr val="FFFFFF"/>
              </a:solidFill>
            </a:endParaRPr>
          </a:p>
        </p:txBody>
      </p:sp>
      <p:grpSp>
        <p:nvGrpSpPr>
          <p:cNvPr id="8" name="Group 25"/>
          <p:cNvGrpSpPr>
            <a:grpSpLocks/>
          </p:cNvGrpSpPr>
          <p:nvPr/>
        </p:nvGrpSpPr>
        <p:grpSpPr bwMode="auto">
          <a:xfrm>
            <a:off x="6750805" y="1656003"/>
            <a:ext cx="2146300" cy="1096963"/>
            <a:chOff x="6469236" y="3080878"/>
            <a:chExt cx="2145955" cy="1097280"/>
          </a:xfrm>
        </p:grpSpPr>
        <p:sp>
          <p:nvSpPr>
            <p:cNvPr id="9" name="TextBox 8"/>
            <p:cNvSpPr txBox="1">
              <a:spLocks noChangeArrowheads="1"/>
            </p:cNvSpPr>
            <p:nvPr/>
          </p:nvSpPr>
          <p:spPr bwMode="auto">
            <a:xfrm>
              <a:off x="6469236" y="3080878"/>
              <a:ext cx="2131670" cy="1097280"/>
            </a:xfrm>
            <a:prstGeom prst="chevron">
              <a:avLst>
                <a:gd name="adj" fmla="val 48891"/>
              </a:avLst>
            </a:prstGeom>
            <a:solidFill>
              <a:srgbClr val="F15F31"/>
            </a:solidFill>
            <a:ln>
              <a:noFill/>
            </a:ln>
            <a:extLst/>
          </p:spPr>
          <p:txBody>
            <a:bodyPr tIns="91440" bIns="91440"/>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eaLnBrk="1" hangingPunct="1">
                <a:defRPr/>
              </a:pPr>
              <a:endParaRPr lang="en-US" sz="1600" dirty="0">
                <a:ln>
                  <a:solidFill>
                    <a:srgbClr val="FFC000"/>
                  </a:solidFill>
                </a:ln>
                <a:solidFill>
                  <a:srgbClr val="FFFFFF"/>
                </a:solidFill>
                <a:ea typeface="ＭＳ Ｐゴシック" pitchFamily="34" charset="-128"/>
              </a:endParaRPr>
            </a:p>
          </p:txBody>
        </p:sp>
        <p:sp>
          <p:nvSpPr>
            <p:cNvPr id="10" name="TextBox 9"/>
            <p:cNvSpPr txBox="1">
              <a:spLocks noChangeArrowheads="1"/>
            </p:cNvSpPr>
            <p:nvPr/>
          </p:nvSpPr>
          <p:spPr bwMode="auto">
            <a:xfrm>
              <a:off x="7050795" y="3338111"/>
              <a:ext cx="1476260" cy="749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US" sz="1200" b="1" dirty="0">
                <a:solidFill>
                  <a:srgbClr val="FFFFFF"/>
                </a:solidFill>
                <a:cs typeface="Arial" pitchFamily="34" charset="0"/>
              </a:endParaRPr>
            </a:p>
          </p:txBody>
        </p:sp>
        <p:sp>
          <p:nvSpPr>
            <p:cNvPr id="11" name="TextBox 10"/>
            <p:cNvSpPr txBox="1">
              <a:spLocks noChangeArrowheads="1"/>
            </p:cNvSpPr>
            <p:nvPr/>
          </p:nvSpPr>
          <p:spPr bwMode="auto">
            <a:xfrm>
              <a:off x="7050795" y="3080878"/>
              <a:ext cx="1564396" cy="1097280"/>
            </a:xfrm>
            <a:prstGeom prst="rect">
              <a:avLst/>
            </a:prstGeom>
            <a:solidFill>
              <a:srgbClr val="F15F3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91440"/>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1600" b="1" dirty="0" smtClean="0">
                  <a:solidFill>
                    <a:srgbClr val="FFFFFF"/>
                  </a:solidFill>
                  <a:cs typeface="Arial" pitchFamily="34" charset="0"/>
                </a:rPr>
                <a:t>SOF - NS5B </a:t>
              </a:r>
              <a:r>
                <a:rPr lang="en-US" sz="1600" b="1" dirty="0">
                  <a:solidFill>
                    <a:srgbClr val="FFFFFF"/>
                  </a:solidFill>
                  <a:cs typeface="Arial" pitchFamily="34" charset="0"/>
                </a:rPr>
                <a:t/>
              </a:r>
              <a:br>
                <a:rPr lang="en-US" sz="1600" b="1" dirty="0">
                  <a:solidFill>
                    <a:srgbClr val="FFFFFF"/>
                  </a:solidFill>
                  <a:cs typeface="Arial" pitchFamily="34" charset="0"/>
                </a:rPr>
              </a:br>
              <a:r>
                <a:rPr lang="en-US" sz="1600" b="1" dirty="0" smtClean="0">
                  <a:solidFill>
                    <a:srgbClr val="FFFFFF"/>
                  </a:solidFill>
                  <a:cs typeface="Arial" pitchFamily="34" charset="0"/>
                </a:rPr>
                <a:t>nucleotide polymerase </a:t>
              </a:r>
              <a:r>
                <a:rPr lang="en-US" sz="1600" b="1" dirty="0">
                  <a:solidFill>
                    <a:srgbClr val="FFFFFF"/>
                  </a:solidFill>
                  <a:cs typeface="Arial" pitchFamily="34" charset="0"/>
                </a:rPr>
                <a:t>inhibitor</a:t>
              </a:r>
            </a:p>
            <a:p>
              <a:pPr eaLnBrk="1" hangingPunct="1"/>
              <a:endParaRPr lang="en-US" sz="1200" b="1" dirty="0">
                <a:solidFill>
                  <a:srgbClr val="FFFFFF"/>
                </a:solidFill>
                <a:cs typeface="Arial" pitchFamily="34" charset="0"/>
              </a:endParaRPr>
            </a:p>
          </p:txBody>
        </p:sp>
      </p:grpSp>
      <p:sp>
        <p:nvSpPr>
          <p:cNvPr id="12" name="Rectangle 11"/>
          <p:cNvSpPr/>
          <p:nvPr/>
        </p:nvSpPr>
        <p:spPr>
          <a:xfrm>
            <a:off x="4953000" y="3994315"/>
            <a:ext cx="5181600" cy="369332"/>
          </a:xfrm>
          <a:prstGeom prst="rect">
            <a:avLst/>
          </a:prstGeom>
        </p:spPr>
        <p:txBody>
          <a:bodyPr wrap="square">
            <a:spAutoFit/>
          </a:bodyPr>
          <a:lstStyle/>
          <a:p>
            <a:pPr algn="ctr" fontAlgn="base">
              <a:spcBef>
                <a:spcPct val="0"/>
              </a:spcBef>
              <a:spcAft>
                <a:spcPct val="0"/>
              </a:spcAft>
              <a:buClr>
                <a:srgbClr val="990000"/>
              </a:buClr>
            </a:pPr>
            <a:r>
              <a:rPr lang="en-US" b="1" dirty="0" smtClean="0">
                <a:solidFill>
                  <a:schemeClr val="accent1"/>
                </a:solidFill>
                <a:latin typeface="Arial"/>
                <a:ea typeface="MS PGothic" pitchFamily="34" charset="-128"/>
                <a:cs typeface="Arial" pitchFamily="34" charset="0"/>
              </a:rPr>
              <a:t>Approved: </a:t>
            </a:r>
            <a:r>
              <a:rPr lang="en-US" b="1" dirty="0">
                <a:solidFill>
                  <a:schemeClr val="accent1"/>
                </a:solidFill>
                <a:latin typeface="Arial"/>
                <a:ea typeface="MS PGothic" pitchFamily="34" charset="-128"/>
                <a:cs typeface="Arial" pitchFamily="34" charset="0"/>
              </a:rPr>
              <a:t>Oct 10, 2014</a:t>
            </a:r>
          </a:p>
        </p:txBody>
      </p:sp>
      <p:pic>
        <p:nvPicPr>
          <p:cNvPr id="13" name="3ed10566-8d0d-4b75-9fdb-6023bd15c8e9" descr="30A6A3FB-E05F-4B5C-80CA-7D2B89210CE8@tolleson"/>
          <p:cNvPicPr>
            <a:picLocks noChangeAspect="1" noChangeArrowheads="1"/>
          </p:cNvPicPr>
          <p:nvPr/>
        </p:nvPicPr>
        <p:blipFill>
          <a:blip r:embed="rId3">
            <a:extLst>
              <a:ext uri="{28A0092B-C50C-407E-A947-70E740481C1C}">
                <a14:useLocalDpi xmlns:a14="http://schemas.microsoft.com/office/drawing/2010/main" val="0"/>
              </a:ext>
            </a:extLst>
          </a:blip>
          <a:srcRect l="17702" t="22121" r="14444" b="20369"/>
          <a:stretch>
            <a:fillRect/>
          </a:stretch>
        </p:blipFill>
        <p:spPr bwMode="auto">
          <a:xfrm>
            <a:off x="6629400" y="2971800"/>
            <a:ext cx="1283598" cy="72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9"/>
          <p:cNvSpPr txBox="1">
            <a:spLocks/>
          </p:cNvSpPr>
          <p:nvPr/>
        </p:nvSpPr>
        <p:spPr>
          <a:xfrm>
            <a:off x="216993" y="6294636"/>
            <a:ext cx="6934200" cy="3429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100" dirty="0" err="1" smtClean="0">
                <a:solidFill>
                  <a:schemeClr val="accent1"/>
                </a:solidFill>
              </a:rPr>
              <a:t>Harvoni</a:t>
            </a:r>
            <a:r>
              <a:rPr lang="en-US" sz="1100" dirty="0" smtClean="0">
                <a:solidFill>
                  <a:schemeClr val="accent1"/>
                </a:solidFill>
              </a:rPr>
              <a:t>® [package insert]. Gilead Sciences, Foster City, CA</a:t>
            </a:r>
            <a:endParaRPr lang="en-US" sz="1100" dirty="0">
              <a:solidFill>
                <a:schemeClr val="accent1"/>
              </a:solidFill>
            </a:endParaRPr>
          </a:p>
        </p:txBody>
      </p:sp>
      <p:sp>
        <p:nvSpPr>
          <p:cNvPr id="15" name="Rectangle 14"/>
          <p:cNvSpPr/>
          <p:nvPr/>
        </p:nvSpPr>
        <p:spPr>
          <a:xfrm>
            <a:off x="0" y="152400"/>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Treatment</a:t>
            </a:r>
            <a:endParaRPr lang="en-US" sz="1200" dirty="0"/>
          </a:p>
        </p:txBody>
      </p:sp>
      <p:sp>
        <p:nvSpPr>
          <p:cNvPr id="16" name="Rectangle 15"/>
          <p:cNvSpPr/>
          <p:nvPr/>
        </p:nvSpPr>
        <p:spPr>
          <a:xfrm>
            <a:off x="463256" y="3810000"/>
            <a:ext cx="5099344" cy="1905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59722" y="2971801"/>
            <a:ext cx="4569477" cy="784204"/>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04800" y="5990424"/>
            <a:ext cx="2590800" cy="276999"/>
          </a:xfrm>
          <a:prstGeom prst="rect">
            <a:avLst/>
          </a:prstGeom>
          <a:noFill/>
        </p:spPr>
        <p:txBody>
          <a:bodyPr wrap="square" rtlCol="0">
            <a:spAutoFit/>
          </a:bodyPr>
          <a:lstStyle/>
          <a:p>
            <a:r>
              <a:rPr lang="en-US" sz="1200" dirty="0" smtClean="0"/>
              <a:t>DDI: Drug-Drug Interactions</a:t>
            </a:r>
            <a:endParaRPr lang="en-US" sz="1200" dirty="0"/>
          </a:p>
        </p:txBody>
      </p:sp>
    </p:spTree>
    <p:extLst>
      <p:ext uri="{BB962C8B-B14F-4D97-AF65-F5344CB8AC3E}">
        <p14:creationId xmlns:p14="http://schemas.microsoft.com/office/powerpoint/2010/main" val="2104161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152400" y="1663337"/>
            <a:ext cx="5562600" cy="5042263"/>
          </a:xfrm>
          <a:prstGeom prst="rect">
            <a:avLst/>
          </a:prstGeom>
        </p:spPr>
        <p:txBody>
          <a:bodyPr>
            <a:noAutofit/>
          </a:bodyPr>
          <a:lstStyle/>
          <a:p>
            <a:pPr>
              <a:defRPr/>
            </a:pPr>
            <a:r>
              <a:rPr lang="en-US" sz="2400" dirty="0" smtClean="0">
                <a:solidFill>
                  <a:schemeClr val="tx1"/>
                </a:solidFill>
              </a:rPr>
              <a:t>Once </a:t>
            </a:r>
            <a:r>
              <a:rPr lang="en-US" sz="2400" dirty="0">
                <a:solidFill>
                  <a:schemeClr val="tx1"/>
                </a:solidFill>
              </a:rPr>
              <a:t>d</a:t>
            </a:r>
            <a:r>
              <a:rPr lang="en-US" sz="2400" dirty="0" smtClean="0">
                <a:solidFill>
                  <a:schemeClr val="tx1"/>
                </a:solidFill>
              </a:rPr>
              <a:t>aily </a:t>
            </a:r>
            <a:r>
              <a:rPr lang="en-US" sz="2400" dirty="0">
                <a:solidFill>
                  <a:schemeClr val="tx1"/>
                </a:solidFill>
              </a:rPr>
              <a:t>s</a:t>
            </a:r>
            <a:r>
              <a:rPr lang="en-US" sz="2400" dirty="0" smtClean="0">
                <a:solidFill>
                  <a:schemeClr val="tx1"/>
                </a:solidFill>
              </a:rPr>
              <a:t>ingle </a:t>
            </a:r>
            <a:r>
              <a:rPr lang="en-US" sz="2400" dirty="0">
                <a:solidFill>
                  <a:schemeClr val="tx1"/>
                </a:solidFill>
              </a:rPr>
              <a:t>o</a:t>
            </a:r>
            <a:r>
              <a:rPr lang="en-US" sz="2400" dirty="0" smtClean="0">
                <a:solidFill>
                  <a:schemeClr val="tx1"/>
                </a:solidFill>
              </a:rPr>
              <a:t>ral </a:t>
            </a:r>
            <a:r>
              <a:rPr lang="en-US" sz="2400" dirty="0">
                <a:solidFill>
                  <a:schemeClr val="tx1"/>
                </a:solidFill>
              </a:rPr>
              <a:t>t</a:t>
            </a:r>
            <a:r>
              <a:rPr lang="en-US" sz="2400" dirty="0" smtClean="0">
                <a:solidFill>
                  <a:schemeClr val="tx1"/>
                </a:solidFill>
              </a:rPr>
              <a:t>ablet</a:t>
            </a:r>
            <a:br>
              <a:rPr lang="en-US" sz="2400" dirty="0" smtClean="0">
                <a:solidFill>
                  <a:schemeClr val="tx1"/>
                </a:solidFill>
              </a:rPr>
            </a:br>
            <a:endParaRPr lang="en-US" sz="2400" dirty="0" smtClean="0">
              <a:solidFill>
                <a:schemeClr val="tx1"/>
              </a:solidFill>
            </a:endParaRPr>
          </a:p>
          <a:p>
            <a:pPr>
              <a:spcBef>
                <a:spcPts val="600"/>
              </a:spcBef>
              <a:defRPr/>
            </a:pPr>
            <a:r>
              <a:rPr lang="en-US" sz="2400" dirty="0" smtClean="0">
                <a:solidFill>
                  <a:schemeClr val="tx1"/>
                </a:solidFill>
                <a:ea typeface="ＭＳ Ｐゴシック" pitchFamily="34" charset="-128"/>
                <a:cs typeface="Arial" pitchFamily="34" charset="0"/>
              </a:rPr>
              <a:t>Minimal </a:t>
            </a:r>
            <a:r>
              <a:rPr lang="en-US" sz="2400" dirty="0">
                <a:solidFill>
                  <a:schemeClr val="tx1"/>
                </a:solidFill>
                <a:ea typeface="ＭＳ Ｐゴシック" pitchFamily="34" charset="-128"/>
                <a:cs typeface="Arial" pitchFamily="34" charset="0"/>
              </a:rPr>
              <a:t>DDIs, no food </a:t>
            </a:r>
            <a:r>
              <a:rPr lang="en-US" sz="2400" dirty="0" smtClean="0">
                <a:solidFill>
                  <a:schemeClr val="tx1"/>
                </a:solidFill>
                <a:ea typeface="ＭＳ Ｐゴシック" pitchFamily="34" charset="-128"/>
                <a:cs typeface="Arial" pitchFamily="34" charset="0"/>
              </a:rPr>
              <a:t>effect</a:t>
            </a:r>
            <a:br>
              <a:rPr lang="en-US" sz="2400" dirty="0" smtClean="0">
                <a:solidFill>
                  <a:schemeClr val="tx1"/>
                </a:solidFill>
                <a:ea typeface="ＭＳ Ｐゴシック" pitchFamily="34" charset="-128"/>
                <a:cs typeface="Arial" pitchFamily="34" charset="0"/>
              </a:rPr>
            </a:br>
            <a:endParaRPr lang="en-US" sz="2400" dirty="0" smtClean="0">
              <a:solidFill>
                <a:schemeClr val="tx1"/>
              </a:solidFill>
              <a:ea typeface="ＭＳ Ｐゴシック" pitchFamily="34" charset="-128"/>
              <a:cs typeface="Arial" pitchFamily="34" charset="0"/>
            </a:endParaRPr>
          </a:p>
          <a:p>
            <a:pPr>
              <a:spcBef>
                <a:spcPts val="600"/>
              </a:spcBef>
              <a:defRPr/>
            </a:pPr>
            <a:r>
              <a:rPr lang="en-US" sz="2400" b="1" dirty="0" smtClean="0">
                <a:solidFill>
                  <a:srgbClr val="7030A0"/>
                </a:solidFill>
              </a:rPr>
              <a:t>Genotype 1,2,3,4</a:t>
            </a:r>
            <a:br>
              <a:rPr lang="en-US" sz="2400" b="1" dirty="0" smtClean="0">
                <a:solidFill>
                  <a:srgbClr val="7030A0"/>
                </a:solidFill>
              </a:rPr>
            </a:br>
            <a:endParaRPr lang="en-US" sz="2400" b="1" dirty="0" smtClean="0">
              <a:solidFill>
                <a:srgbClr val="7030A0"/>
              </a:solidFill>
            </a:endParaRPr>
          </a:p>
          <a:p>
            <a:r>
              <a:rPr lang="en-US" sz="2400" dirty="0" smtClean="0">
                <a:solidFill>
                  <a:srgbClr val="FF0000"/>
                </a:solidFill>
              </a:rPr>
              <a:t>Do not co-administer with PPI</a:t>
            </a:r>
          </a:p>
          <a:p>
            <a:pPr lvl="1"/>
            <a:r>
              <a:rPr lang="en-US" sz="2000" i="1" dirty="0" smtClean="0">
                <a:solidFill>
                  <a:srgbClr val="FF0000"/>
                </a:solidFill>
              </a:rPr>
              <a:t>If </a:t>
            </a:r>
            <a:r>
              <a:rPr lang="en-US" sz="2000" i="1" dirty="0">
                <a:solidFill>
                  <a:srgbClr val="FF0000"/>
                </a:solidFill>
              </a:rPr>
              <a:t>medically </a:t>
            </a:r>
            <a:r>
              <a:rPr lang="en-US" sz="2000" i="1" dirty="0" smtClean="0">
                <a:solidFill>
                  <a:srgbClr val="FF0000"/>
                </a:solidFill>
              </a:rPr>
              <a:t>necessary, take </a:t>
            </a:r>
            <a:r>
              <a:rPr lang="en-US" sz="2000" i="1" dirty="0" err="1">
                <a:solidFill>
                  <a:srgbClr val="FF0000"/>
                </a:solidFill>
              </a:rPr>
              <a:t>Epclusa</a:t>
            </a:r>
            <a:r>
              <a:rPr lang="en-US" sz="2000" i="1" dirty="0">
                <a:solidFill>
                  <a:srgbClr val="FF0000"/>
                </a:solidFill>
              </a:rPr>
              <a:t> with food 4 hours before omeprazole 20 </a:t>
            </a:r>
            <a:r>
              <a:rPr lang="en-US" sz="2000" i="1" dirty="0" smtClean="0">
                <a:solidFill>
                  <a:srgbClr val="FF0000"/>
                </a:solidFill>
              </a:rPr>
              <a:t>mg </a:t>
            </a:r>
          </a:p>
          <a:p>
            <a:r>
              <a:rPr lang="en-US" sz="2400" dirty="0" smtClean="0">
                <a:solidFill>
                  <a:srgbClr val="FF0000"/>
                </a:solidFill>
                <a:ea typeface="ＭＳ Ｐゴシック" pitchFamily="34" charset="-128"/>
                <a:cs typeface="Arial" pitchFamily="34" charset="0"/>
              </a:rPr>
              <a:t>Do not use in patients with GF&lt;30</a:t>
            </a:r>
            <a:endParaRPr lang="en-US" sz="2400" dirty="0">
              <a:solidFill>
                <a:srgbClr val="FF0000"/>
              </a:solidFill>
              <a:ea typeface="ＭＳ Ｐゴシック" pitchFamily="34" charset="-128"/>
              <a:cs typeface="Arial" pitchFamily="34" charset="0"/>
            </a:endParaRPr>
          </a:p>
        </p:txBody>
      </p:sp>
      <p:sp>
        <p:nvSpPr>
          <p:cNvPr id="2" name="Title 1"/>
          <p:cNvSpPr>
            <a:spLocks noGrp="1"/>
          </p:cNvSpPr>
          <p:nvPr>
            <p:ph type="title"/>
          </p:nvPr>
        </p:nvSpPr>
        <p:spPr/>
        <p:txBody>
          <a:bodyPr>
            <a:normAutofit fontScale="90000"/>
          </a:bodyPr>
          <a:lstStyle/>
          <a:p>
            <a:r>
              <a:rPr lang="en-US" sz="3600" dirty="0" err="1" smtClean="0"/>
              <a:t>velpatasvir</a:t>
            </a:r>
            <a:r>
              <a:rPr lang="en-US" sz="3600" dirty="0" smtClean="0"/>
              <a:t>/</a:t>
            </a:r>
            <a:r>
              <a:rPr lang="en-US" sz="3600" dirty="0" err="1" smtClean="0"/>
              <a:t>sofosbuvir</a:t>
            </a:r>
            <a:r>
              <a:rPr lang="en-US" sz="3600" dirty="0" smtClean="0"/>
              <a:t>  </a:t>
            </a:r>
            <a:br>
              <a:rPr lang="en-US" sz="3600" dirty="0" smtClean="0"/>
            </a:br>
            <a:r>
              <a:rPr lang="en-US" sz="3600" dirty="0" smtClean="0"/>
              <a:t>(</a:t>
            </a:r>
            <a:r>
              <a:rPr lang="en-US" sz="3600" dirty="0" err="1" smtClean="0"/>
              <a:t>Epclusa</a:t>
            </a:r>
            <a:r>
              <a:rPr lang="en-US" sz="3600" dirty="0" smtClean="0"/>
              <a:t>®)</a:t>
            </a:r>
            <a:endParaRPr lang="en-US" sz="3600" dirty="0"/>
          </a:p>
        </p:txBody>
      </p:sp>
      <p:sp>
        <p:nvSpPr>
          <p:cNvPr id="7" name="TextBox 6"/>
          <p:cNvSpPr txBox="1">
            <a:spLocks noChangeArrowheads="1"/>
          </p:cNvSpPr>
          <p:nvPr/>
        </p:nvSpPr>
        <p:spPr bwMode="auto">
          <a:xfrm>
            <a:off x="5414333" y="2544762"/>
            <a:ext cx="1829098" cy="1096962"/>
          </a:xfrm>
          <a:prstGeom prst="homePlate">
            <a:avLst>
              <a:gd name="adj" fmla="val 51200"/>
            </a:avLst>
          </a:prstGeom>
          <a:solidFill>
            <a:srgbClr val="0066A8"/>
          </a:solidFill>
          <a:ln>
            <a:noFill/>
          </a:ln>
          <a:extLst/>
        </p:spPr>
        <p:txBody>
          <a:bodyPr lIns="182880" tIns="91440" bIns="91440" anchor="ct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eaLnBrk="1" hangingPunct="1">
              <a:defRPr/>
            </a:pPr>
            <a:r>
              <a:rPr lang="en-US" sz="1600" dirty="0" smtClean="0">
                <a:solidFill>
                  <a:srgbClr val="FFFFFF"/>
                </a:solidFill>
              </a:rPr>
              <a:t>VEL</a:t>
            </a:r>
            <a:r>
              <a:rPr lang="en-US" sz="1600" dirty="0">
                <a:solidFill>
                  <a:srgbClr val="FFFFFF"/>
                </a:solidFill>
              </a:rPr>
              <a:t/>
            </a:r>
            <a:br>
              <a:rPr lang="en-US" sz="1600" dirty="0">
                <a:solidFill>
                  <a:srgbClr val="FFFFFF"/>
                </a:solidFill>
              </a:rPr>
            </a:br>
            <a:r>
              <a:rPr lang="en-US" sz="1600" dirty="0">
                <a:solidFill>
                  <a:srgbClr val="FFFFFF"/>
                </a:solidFill>
              </a:rPr>
              <a:t>NS5A </a:t>
            </a:r>
            <a:r>
              <a:rPr lang="en-US" sz="1600" dirty="0" smtClean="0">
                <a:solidFill>
                  <a:srgbClr val="FFFFFF"/>
                </a:solidFill>
              </a:rPr>
              <a:t/>
            </a:r>
            <a:br>
              <a:rPr lang="en-US" sz="1600" dirty="0" smtClean="0">
                <a:solidFill>
                  <a:srgbClr val="FFFFFF"/>
                </a:solidFill>
              </a:rPr>
            </a:br>
            <a:r>
              <a:rPr lang="en-US" sz="1600" dirty="0" smtClean="0">
                <a:solidFill>
                  <a:srgbClr val="FFFFFF"/>
                </a:solidFill>
              </a:rPr>
              <a:t>inhibitor</a:t>
            </a:r>
            <a:endParaRPr lang="en-US" sz="1200" dirty="0">
              <a:solidFill>
                <a:srgbClr val="FFFFFF"/>
              </a:solidFill>
            </a:endParaRPr>
          </a:p>
        </p:txBody>
      </p:sp>
      <p:grpSp>
        <p:nvGrpSpPr>
          <p:cNvPr id="8" name="Group 25"/>
          <p:cNvGrpSpPr>
            <a:grpSpLocks/>
          </p:cNvGrpSpPr>
          <p:nvPr/>
        </p:nvGrpSpPr>
        <p:grpSpPr bwMode="auto">
          <a:xfrm>
            <a:off x="6705600" y="2544763"/>
            <a:ext cx="2146300" cy="1096963"/>
            <a:chOff x="6469236" y="3080878"/>
            <a:chExt cx="2145955" cy="1097280"/>
          </a:xfrm>
        </p:grpSpPr>
        <p:sp>
          <p:nvSpPr>
            <p:cNvPr id="9" name="TextBox 8"/>
            <p:cNvSpPr txBox="1">
              <a:spLocks noChangeArrowheads="1"/>
            </p:cNvSpPr>
            <p:nvPr/>
          </p:nvSpPr>
          <p:spPr bwMode="auto">
            <a:xfrm>
              <a:off x="6469236" y="3080878"/>
              <a:ext cx="2131670" cy="1097280"/>
            </a:xfrm>
            <a:prstGeom prst="chevron">
              <a:avLst>
                <a:gd name="adj" fmla="val 48891"/>
              </a:avLst>
            </a:prstGeom>
            <a:solidFill>
              <a:srgbClr val="F15F31"/>
            </a:solidFill>
            <a:ln>
              <a:noFill/>
            </a:ln>
            <a:extLst/>
          </p:spPr>
          <p:txBody>
            <a:bodyPr tIns="91440" bIns="91440"/>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eaLnBrk="1" hangingPunct="1">
                <a:defRPr/>
              </a:pPr>
              <a:endParaRPr lang="en-US" sz="1600" dirty="0">
                <a:ln>
                  <a:solidFill>
                    <a:srgbClr val="FFC000"/>
                  </a:solidFill>
                </a:ln>
                <a:solidFill>
                  <a:srgbClr val="FFFFFF"/>
                </a:solidFill>
                <a:ea typeface="ＭＳ Ｐゴシック" pitchFamily="34" charset="-128"/>
              </a:endParaRPr>
            </a:p>
          </p:txBody>
        </p:sp>
        <p:sp>
          <p:nvSpPr>
            <p:cNvPr id="10" name="TextBox 9"/>
            <p:cNvSpPr txBox="1">
              <a:spLocks noChangeArrowheads="1"/>
            </p:cNvSpPr>
            <p:nvPr/>
          </p:nvSpPr>
          <p:spPr bwMode="auto">
            <a:xfrm>
              <a:off x="7050795" y="3338111"/>
              <a:ext cx="1476260" cy="749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US" sz="1200" b="1" dirty="0">
                <a:solidFill>
                  <a:srgbClr val="FFFFFF"/>
                </a:solidFill>
                <a:cs typeface="Arial" pitchFamily="34" charset="0"/>
              </a:endParaRPr>
            </a:p>
          </p:txBody>
        </p:sp>
        <p:sp>
          <p:nvSpPr>
            <p:cNvPr id="11" name="TextBox 10"/>
            <p:cNvSpPr txBox="1">
              <a:spLocks noChangeArrowheads="1"/>
            </p:cNvSpPr>
            <p:nvPr/>
          </p:nvSpPr>
          <p:spPr bwMode="auto">
            <a:xfrm>
              <a:off x="7050795" y="3080878"/>
              <a:ext cx="1564396" cy="1097280"/>
            </a:xfrm>
            <a:prstGeom prst="rect">
              <a:avLst/>
            </a:prstGeom>
            <a:solidFill>
              <a:srgbClr val="F15F3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91440"/>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1600" b="1" dirty="0" smtClean="0">
                  <a:solidFill>
                    <a:srgbClr val="FFFFFF"/>
                  </a:solidFill>
                  <a:cs typeface="Arial" pitchFamily="34" charset="0"/>
                </a:rPr>
                <a:t>SOF - NS5B </a:t>
              </a:r>
              <a:r>
                <a:rPr lang="en-US" sz="1600" b="1" dirty="0">
                  <a:solidFill>
                    <a:srgbClr val="FFFFFF"/>
                  </a:solidFill>
                  <a:cs typeface="Arial" pitchFamily="34" charset="0"/>
                </a:rPr>
                <a:t/>
              </a:r>
              <a:br>
                <a:rPr lang="en-US" sz="1600" b="1" dirty="0">
                  <a:solidFill>
                    <a:srgbClr val="FFFFFF"/>
                  </a:solidFill>
                  <a:cs typeface="Arial" pitchFamily="34" charset="0"/>
                </a:rPr>
              </a:br>
              <a:r>
                <a:rPr lang="en-US" sz="1600" b="1" dirty="0" smtClean="0">
                  <a:solidFill>
                    <a:srgbClr val="FFFFFF"/>
                  </a:solidFill>
                  <a:cs typeface="Arial" pitchFamily="34" charset="0"/>
                </a:rPr>
                <a:t>nucleotide polymerase </a:t>
              </a:r>
              <a:r>
                <a:rPr lang="en-US" sz="1600" b="1" dirty="0">
                  <a:solidFill>
                    <a:srgbClr val="FFFFFF"/>
                  </a:solidFill>
                  <a:cs typeface="Arial" pitchFamily="34" charset="0"/>
                </a:rPr>
                <a:t>inhibitor</a:t>
              </a:r>
            </a:p>
            <a:p>
              <a:pPr eaLnBrk="1" hangingPunct="1"/>
              <a:endParaRPr lang="en-US" sz="1200" b="1" dirty="0">
                <a:solidFill>
                  <a:srgbClr val="FFFFFF"/>
                </a:solidFill>
                <a:cs typeface="Arial" pitchFamily="34" charset="0"/>
              </a:endParaRPr>
            </a:p>
          </p:txBody>
        </p:sp>
      </p:grpSp>
      <p:sp>
        <p:nvSpPr>
          <p:cNvPr id="12" name="Rectangle 11"/>
          <p:cNvSpPr/>
          <p:nvPr/>
        </p:nvSpPr>
        <p:spPr>
          <a:xfrm>
            <a:off x="4572000" y="2057400"/>
            <a:ext cx="5181600" cy="369332"/>
          </a:xfrm>
          <a:prstGeom prst="rect">
            <a:avLst/>
          </a:prstGeom>
        </p:spPr>
        <p:txBody>
          <a:bodyPr wrap="square">
            <a:spAutoFit/>
          </a:bodyPr>
          <a:lstStyle/>
          <a:p>
            <a:pPr algn="ctr" fontAlgn="base">
              <a:spcBef>
                <a:spcPct val="0"/>
              </a:spcBef>
              <a:spcAft>
                <a:spcPct val="0"/>
              </a:spcAft>
              <a:buClr>
                <a:srgbClr val="990000"/>
              </a:buClr>
            </a:pPr>
            <a:r>
              <a:rPr lang="en-US" b="1" dirty="0" smtClean="0">
                <a:solidFill>
                  <a:schemeClr val="accent1"/>
                </a:solidFill>
                <a:latin typeface="Arial"/>
                <a:ea typeface="MS PGothic" pitchFamily="34" charset="-128"/>
                <a:cs typeface="Arial" pitchFamily="34" charset="0"/>
              </a:rPr>
              <a:t>Approved: June 28, 2016</a:t>
            </a:r>
            <a:endParaRPr lang="en-US" b="1" dirty="0">
              <a:solidFill>
                <a:schemeClr val="accent1"/>
              </a:solidFill>
              <a:latin typeface="Arial"/>
              <a:ea typeface="MS PGothic" pitchFamily="34" charset="-128"/>
              <a:cs typeface="Arial" pitchFamily="34" charset="0"/>
            </a:endParaRPr>
          </a:p>
        </p:txBody>
      </p:sp>
      <p:sp>
        <p:nvSpPr>
          <p:cNvPr id="14" name="Text Placeholder 9"/>
          <p:cNvSpPr txBox="1">
            <a:spLocks/>
          </p:cNvSpPr>
          <p:nvPr/>
        </p:nvSpPr>
        <p:spPr>
          <a:xfrm>
            <a:off x="4898874" y="6348460"/>
            <a:ext cx="3953026" cy="3429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100" dirty="0" err="1" smtClean="0">
                <a:solidFill>
                  <a:schemeClr val="accent1"/>
                </a:solidFill>
              </a:rPr>
              <a:t>Epclusa</a:t>
            </a:r>
            <a:r>
              <a:rPr lang="en-US" sz="1100" dirty="0" smtClean="0">
                <a:solidFill>
                  <a:schemeClr val="accent1"/>
                </a:solidFill>
              </a:rPr>
              <a:t>® [package insert]. Gilead Sciences, Foster City, CA</a:t>
            </a:r>
            <a:endParaRPr lang="en-US" sz="1100" dirty="0">
              <a:solidFill>
                <a:schemeClr val="accent1"/>
              </a:solidFill>
            </a:endParaRPr>
          </a:p>
        </p:txBody>
      </p:sp>
      <p:sp>
        <p:nvSpPr>
          <p:cNvPr id="13" name="Rectangle 12"/>
          <p:cNvSpPr/>
          <p:nvPr/>
        </p:nvSpPr>
        <p:spPr>
          <a:xfrm>
            <a:off x="0" y="152400"/>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Treatment</a:t>
            </a:r>
            <a:endParaRPr lang="en-US" sz="1200" dirty="0"/>
          </a:p>
        </p:txBody>
      </p:sp>
      <p:sp>
        <p:nvSpPr>
          <p:cNvPr id="15" name="Content Placeholder 14"/>
          <p:cNvSpPr>
            <a:spLocks noGrp="1"/>
          </p:cNvSpPr>
          <p:nvPr>
            <p:ph sz="half" idx="2"/>
          </p:nvPr>
        </p:nvSpPr>
        <p:spPr>
          <a:xfrm>
            <a:off x="533400" y="3360353"/>
            <a:ext cx="2968268" cy="381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7500" lnSpcReduction="20000"/>
          </a:bodyPr>
          <a:lstStyle/>
          <a:p>
            <a:endParaRPr lang="en-US" dirty="0"/>
          </a:p>
        </p:txBody>
      </p:sp>
      <p:sp>
        <p:nvSpPr>
          <p:cNvPr id="17" name="Rectangle 16"/>
          <p:cNvSpPr/>
          <p:nvPr/>
        </p:nvSpPr>
        <p:spPr>
          <a:xfrm>
            <a:off x="457200" y="4114800"/>
            <a:ext cx="5257800" cy="2133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28600" y="6414361"/>
            <a:ext cx="2590800" cy="276999"/>
          </a:xfrm>
          <a:prstGeom prst="rect">
            <a:avLst/>
          </a:prstGeom>
          <a:noFill/>
        </p:spPr>
        <p:txBody>
          <a:bodyPr wrap="square" rtlCol="0">
            <a:spAutoFit/>
          </a:bodyPr>
          <a:lstStyle/>
          <a:p>
            <a:r>
              <a:rPr lang="en-US" sz="1200" dirty="0" smtClean="0"/>
              <a:t>DDI: Drug-Drug Interactions</a:t>
            </a:r>
            <a:endParaRPr lang="en-US" sz="1200" dirty="0"/>
          </a:p>
        </p:txBody>
      </p:sp>
    </p:spTree>
    <p:extLst>
      <p:ext uri="{BB962C8B-B14F-4D97-AF65-F5344CB8AC3E}">
        <p14:creationId xmlns:p14="http://schemas.microsoft.com/office/powerpoint/2010/main" val="981499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2"/>
          </p:nvPr>
        </p:nvSpPr>
        <p:spPr>
          <a:xfrm>
            <a:off x="3733800" y="1828800"/>
            <a:ext cx="5105400" cy="4648200"/>
          </a:xfrm>
        </p:spPr>
        <p:txBody>
          <a:bodyPr>
            <a:noAutofit/>
          </a:bodyPr>
          <a:lstStyle/>
          <a:p>
            <a:r>
              <a:rPr lang="en-US" sz="2000" dirty="0" smtClean="0"/>
              <a:t>Includes </a:t>
            </a:r>
            <a:r>
              <a:rPr lang="en-US" sz="2000" dirty="0"/>
              <a:t>3 direct acting antivirals and </a:t>
            </a:r>
            <a:r>
              <a:rPr lang="en-US" sz="2000" dirty="0" smtClean="0"/>
              <a:t>ritonavir, triple therapy or </a:t>
            </a:r>
            <a:r>
              <a:rPr lang="en-US" sz="2000" dirty="0" err="1" smtClean="0"/>
              <a:t>PrOD</a:t>
            </a:r>
            <a:endParaRPr lang="en-US" sz="2000" dirty="0"/>
          </a:p>
          <a:p>
            <a:pPr lvl="1"/>
            <a:r>
              <a:rPr lang="en-US" sz="1600" dirty="0" err="1" smtClean="0"/>
              <a:t>Ombitasvir</a:t>
            </a:r>
            <a:r>
              <a:rPr lang="en-US" sz="1600" dirty="0" smtClean="0"/>
              <a:t>, </a:t>
            </a:r>
            <a:r>
              <a:rPr lang="en-US" sz="1600" dirty="0" err="1" smtClean="0"/>
              <a:t>paritaprevir</a:t>
            </a:r>
            <a:r>
              <a:rPr lang="en-US" sz="1600" dirty="0" smtClean="0"/>
              <a:t>, </a:t>
            </a:r>
            <a:r>
              <a:rPr lang="en-US" sz="1600" dirty="0" err="1" smtClean="0"/>
              <a:t>dasabuvir</a:t>
            </a:r>
            <a:r>
              <a:rPr lang="en-US" sz="1600" dirty="0" smtClean="0"/>
              <a:t> </a:t>
            </a:r>
            <a:endParaRPr lang="en-US" sz="1600" dirty="0"/>
          </a:p>
          <a:p>
            <a:r>
              <a:rPr lang="en-US" sz="2000" dirty="0" smtClean="0"/>
              <a:t>Ritonavir (No HCV activity)</a:t>
            </a:r>
          </a:p>
          <a:p>
            <a:pPr lvl="1"/>
            <a:r>
              <a:rPr lang="en-US" sz="1600" dirty="0" smtClean="0"/>
              <a:t>Used to boost the </a:t>
            </a:r>
            <a:r>
              <a:rPr lang="en-US" sz="1600" dirty="0" err="1" smtClean="0"/>
              <a:t>paritaprevir</a:t>
            </a:r>
            <a:endParaRPr lang="en-US" sz="1600" dirty="0" smtClean="0"/>
          </a:p>
          <a:p>
            <a:r>
              <a:rPr lang="en-US" sz="2000" dirty="0" smtClean="0"/>
              <a:t>Genotype 1 and 4</a:t>
            </a:r>
          </a:p>
          <a:p>
            <a:r>
              <a:rPr lang="en-US" sz="2000" dirty="0" smtClean="0"/>
              <a:t>Administer orally twice a day with food</a:t>
            </a:r>
          </a:p>
          <a:p>
            <a:r>
              <a:rPr lang="en-US" sz="2000" dirty="0">
                <a:solidFill>
                  <a:srgbClr val="FF0000"/>
                </a:solidFill>
              </a:rPr>
              <a:t>Many </a:t>
            </a:r>
            <a:r>
              <a:rPr lang="en-US" sz="2000" dirty="0" smtClean="0">
                <a:solidFill>
                  <a:srgbClr val="FF0000"/>
                </a:solidFill>
              </a:rPr>
              <a:t>pharmacological interactions</a:t>
            </a:r>
            <a:endParaRPr lang="en-US" sz="2000" dirty="0">
              <a:solidFill>
                <a:srgbClr val="FF0000"/>
              </a:solidFill>
            </a:endParaRPr>
          </a:p>
          <a:p>
            <a:r>
              <a:rPr lang="en-US" sz="2000" dirty="0" smtClean="0">
                <a:solidFill>
                  <a:srgbClr val="FF0000"/>
                </a:solidFill>
              </a:rPr>
              <a:t>GT1a </a:t>
            </a:r>
            <a:r>
              <a:rPr lang="en-US" sz="2000" dirty="0">
                <a:solidFill>
                  <a:srgbClr val="FF0000"/>
                </a:solidFill>
              </a:rPr>
              <a:t>requires addition of </a:t>
            </a:r>
            <a:r>
              <a:rPr lang="en-US" sz="2000" dirty="0" smtClean="0">
                <a:solidFill>
                  <a:srgbClr val="FF0000"/>
                </a:solidFill>
              </a:rPr>
              <a:t>RBV</a:t>
            </a:r>
          </a:p>
          <a:p>
            <a:r>
              <a:rPr lang="en-US" sz="2000" dirty="0">
                <a:solidFill>
                  <a:srgbClr val="7030A0"/>
                </a:solidFill>
              </a:rPr>
              <a:t>May use with GFR &lt; 30</a:t>
            </a:r>
          </a:p>
          <a:p>
            <a:endParaRPr lang="en-US" sz="2000" dirty="0"/>
          </a:p>
          <a:p>
            <a:endParaRPr lang="en-US" sz="2000" dirty="0"/>
          </a:p>
        </p:txBody>
      </p:sp>
      <p:sp>
        <p:nvSpPr>
          <p:cNvPr id="2" name="Title 1"/>
          <p:cNvSpPr>
            <a:spLocks noGrp="1"/>
          </p:cNvSpPr>
          <p:nvPr>
            <p:ph type="title"/>
          </p:nvPr>
        </p:nvSpPr>
        <p:spPr/>
        <p:txBody>
          <a:bodyPr/>
          <a:lstStyle/>
          <a:p>
            <a:r>
              <a:rPr lang="en-US" dirty="0"/>
              <a:t>OBV/PTV/r and </a:t>
            </a:r>
            <a:r>
              <a:rPr lang="en-US" dirty="0" smtClean="0"/>
              <a:t>DSV</a:t>
            </a:r>
            <a:br>
              <a:rPr lang="en-US" dirty="0" smtClean="0"/>
            </a:br>
            <a:r>
              <a:rPr lang="en-US" dirty="0" smtClean="0"/>
              <a:t>(</a:t>
            </a:r>
            <a:r>
              <a:rPr lang="en-US" dirty="0" err="1" smtClean="0"/>
              <a:t>Viekira</a:t>
            </a:r>
            <a:r>
              <a:rPr lang="en-US" dirty="0" smtClean="0"/>
              <a:t> Pak)</a:t>
            </a:r>
            <a:endParaRPr lang="en-US" dirty="0"/>
          </a:p>
        </p:txBody>
      </p:sp>
      <p:sp>
        <p:nvSpPr>
          <p:cNvPr id="5" name="Text Placeholder 9"/>
          <p:cNvSpPr txBox="1">
            <a:spLocks/>
          </p:cNvSpPr>
          <p:nvPr/>
        </p:nvSpPr>
        <p:spPr>
          <a:xfrm>
            <a:off x="375745" y="6362700"/>
            <a:ext cx="6934200" cy="3429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100" dirty="0">
                <a:solidFill>
                  <a:schemeClr val="accent1"/>
                </a:solidFill>
              </a:rPr>
              <a:t>VIEKIRA PAK [package insert]. North Chicago, IL: </a:t>
            </a:r>
            <a:r>
              <a:rPr lang="en-US" sz="1100" dirty="0" err="1">
                <a:solidFill>
                  <a:schemeClr val="accent1"/>
                </a:solidFill>
              </a:rPr>
              <a:t>AbbVie</a:t>
            </a:r>
            <a:r>
              <a:rPr lang="en-US" sz="1100" dirty="0">
                <a:solidFill>
                  <a:schemeClr val="accent1"/>
                </a:solidFill>
              </a:rPr>
              <a:t> Inc.</a:t>
            </a:r>
          </a:p>
        </p:txBody>
      </p:sp>
      <p:sp>
        <p:nvSpPr>
          <p:cNvPr id="3" name="TextBox 2"/>
          <p:cNvSpPr txBox="1"/>
          <p:nvPr/>
        </p:nvSpPr>
        <p:spPr>
          <a:xfrm>
            <a:off x="5867400" y="6304002"/>
            <a:ext cx="2590800" cy="553998"/>
          </a:xfrm>
          <a:prstGeom prst="rect">
            <a:avLst/>
          </a:prstGeom>
          <a:noFill/>
        </p:spPr>
        <p:txBody>
          <a:bodyPr wrap="square" rtlCol="0">
            <a:spAutoFit/>
          </a:bodyPr>
          <a:lstStyle/>
          <a:p>
            <a:r>
              <a:rPr lang="en-US" sz="1200" dirty="0">
                <a:solidFill>
                  <a:schemeClr val="accent1"/>
                </a:solidFill>
              </a:rPr>
              <a:t>FDA approval Dec 19, 2014</a:t>
            </a:r>
          </a:p>
          <a:p>
            <a:endParaRPr lang="en-US" dirty="0"/>
          </a:p>
        </p:txBody>
      </p:sp>
      <p:pic>
        <p:nvPicPr>
          <p:cNvPr id="7" name="Content Placeholder 6" descr="22-drug-articleLarge.jpg"/>
          <p:cNvPicPr>
            <a:picLocks noChangeAspect="1"/>
          </p:cNvPicPr>
          <p:nvPr/>
        </p:nvPicPr>
        <p:blipFill rotWithShape="1">
          <a:blip r:embed="rId3" cstate="print">
            <a:extLst>
              <a:ext uri="{28A0092B-C50C-407E-A947-70E740481C1C}">
                <a14:useLocalDpi xmlns:a14="http://schemas.microsoft.com/office/drawing/2010/main" val="0"/>
              </a:ext>
            </a:extLst>
          </a:blip>
          <a:srcRect l="15755" r="15006"/>
          <a:stretch/>
        </p:blipFill>
        <p:spPr>
          <a:xfrm>
            <a:off x="375745" y="1905000"/>
            <a:ext cx="3268718" cy="3025302"/>
          </a:xfrm>
          <a:prstGeom prst="rect">
            <a:avLst/>
          </a:prstGeom>
        </p:spPr>
      </p:pic>
      <p:sp>
        <p:nvSpPr>
          <p:cNvPr id="4" name="Content Placeholder 3"/>
          <p:cNvSpPr>
            <a:spLocks noGrp="1"/>
          </p:cNvSpPr>
          <p:nvPr>
            <p:ph sz="half" idx="1"/>
          </p:nvPr>
        </p:nvSpPr>
        <p:spPr>
          <a:xfrm>
            <a:off x="-76200" y="1719072"/>
            <a:ext cx="3962400" cy="4072128"/>
          </a:xfrm>
        </p:spPr>
        <p:txBody>
          <a:bodyPr/>
          <a:lstStyle/>
          <a:p>
            <a:endParaRPr lang="en-US" dirty="0"/>
          </a:p>
        </p:txBody>
      </p:sp>
      <p:sp>
        <p:nvSpPr>
          <p:cNvPr id="6" name="TextBox 5"/>
          <p:cNvSpPr txBox="1"/>
          <p:nvPr/>
        </p:nvSpPr>
        <p:spPr>
          <a:xfrm>
            <a:off x="457200" y="5046862"/>
            <a:ext cx="3733800" cy="553998"/>
          </a:xfrm>
          <a:prstGeom prst="rect">
            <a:avLst/>
          </a:prstGeom>
          <a:noFill/>
        </p:spPr>
        <p:txBody>
          <a:bodyPr wrap="square" rtlCol="0">
            <a:spAutoFit/>
          </a:bodyPr>
          <a:lstStyle/>
          <a:p>
            <a:r>
              <a:rPr lang="en-US" sz="1000" dirty="0"/>
              <a:t>2 tablets of </a:t>
            </a:r>
            <a:r>
              <a:rPr lang="en-US" sz="1000" dirty="0" err="1"/>
              <a:t>ombitasvir</a:t>
            </a:r>
            <a:r>
              <a:rPr lang="en-US" sz="1000" dirty="0"/>
              <a:t>/</a:t>
            </a:r>
            <a:r>
              <a:rPr lang="en-US" sz="1000" dirty="0" err="1"/>
              <a:t>paritaprevir</a:t>
            </a:r>
            <a:r>
              <a:rPr lang="en-US" sz="1000" dirty="0"/>
              <a:t>/ ritonavir </a:t>
            </a:r>
            <a:endParaRPr lang="en-US" sz="1000" dirty="0" smtClean="0"/>
          </a:p>
          <a:p>
            <a:r>
              <a:rPr lang="en-US" sz="1000" dirty="0" smtClean="0"/>
              <a:t>(</a:t>
            </a:r>
            <a:r>
              <a:rPr lang="en-US" sz="1000" dirty="0"/>
              <a:t>12.5/75/50 mg) combination tablet every am </a:t>
            </a:r>
          </a:p>
          <a:p>
            <a:r>
              <a:rPr lang="en-US" sz="1000" dirty="0"/>
              <a:t>1 </a:t>
            </a:r>
            <a:r>
              <a:rPr lang="en-US" sz="1000" dirty="0" err="1"/>
              <a:t>dasabuvir</a:t>
            </a:r>
            <a:r>
              <a:rPr lang="en-US" sz="1000" dirty="0"/>
              <a:t> 250 mg tablet every am and pm</a:t>
            </a:r>
          </a:p>
        </p:txBody>
      </p:sp>
      <p:sp>
        <p:nvSpPr>
          <p:cNvPr id="8" name="Rectangle 7"/>
          <p:cNvSpPr/>
          <p:nvPr/>
        </p:nvSpPr>
        <p:spPr>
          <a:xfrm>
            <a:off x="4066355" y="4530115"/>
            <a:ext cx="4419600" cy="65148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066355" y="5240458"/>
            <a:ext cx="4419600" cy="360402"/>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152400"/>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Treatment</a:t>
            </a:r>
            <a:endParaRPr lang="en-US" sz="1200" dirty="0"/>
          </a:p>
        </p:txBody>
      </p:sp>
    </p:spTree>
    <p:extLst>
      <p:ext uri="{BB962C8B-B14F-4D97-AF65-F5344CB8AC3E}">
        <p14:creationId xmlns:p14="http://schemas.microsoft.com/office/powerpoint/2010/main" val="118803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722234"/>
            <a:ext cx="5486400" cy="5488488"/>
          </a:xfrm>
        </p:spPr>
        <p:txBody>
          <a:bodyPr>
            <a:normAutofit/>
          </a:bodyPr>
          <a:lstStyle/>
          <a:p>
            <a:r>
              <a:rPr lang="en-US" sz="2800" dirty="0" smtClean="0"/>
              <a:t>Extended Release</a:t>
            </a:r>
          </a:p>
          <a:p>
            <a:pPr lvl="1"/>
            <a:r>
              <a:rPr lang="en-US" sz="2400" dirty="0" smtClean="0">
                <a:solidFill>
                  <a:srgbClr val="7030A0"/>
                </a:solidFill>
              </a:rPr>
              <a:t>All 3 tablets at the same time</a:t>
            </a:r>
          </a:p>
          <a:p>
            <a:pPr lvl="1"/>
            <a:r>
              <a:rPr lang="en-US" sz="2400" dirty="0" smtClean="0"/>
              <a:t>Take with food</a:t>
            </a:r>
            <a:br>
              <a:rPr lang="en-US" sz="2400" dirty="0" smtClean="0"/>
            </a:br>
            <a:r>
              <a:rPr lang="en-US" sz="2400" dirty="0" smtClean="0"/>
              <a:t/>
            </a:r>
            <a:br>
              <a:rPr lang="en-US" sz="2400" dirty="0" smtClean="0"/>
            </a:br>
            <a:r>
              <a:rPr lang="en-US" sz="2400" dirty="0" smtClean="0"/>
              <a:t>Same precautions as </a:t>
            </a:r>
            <a:r>
              <a:rPr lang="en-US" sz="2400" dirty="0" err="1" smtClean="0"/>
              <a:t>Viekira</a:t>
            </a:r>
            <a:r>
              <a:rPr lang="en-US" sz="2400" dirty="0" smtClean="0"/>
              <a:t> Pak</a:t>
            </a:r>
            <a:br>
              <a:rPr lang="en-US" sz="2400" dirty="0" smtClean="0"/>
            </a:br>
            <a:endParaRPr lang="en-US" sz="2400" dirty="0" smtClean="0"/>
          </a:p>
          <a:p>
            <a:pPr lvl="1"/>
            <a:r>
              <a:rPr lang="en-US" sz="2400" dirty="0" smtClean="0"/>
              <a:t>Do not split, crush or chew</a:t>
            </a:r>
            <a:br>
              <a:rPr lang="en-US" sz="2400" dirty="0" smtClean="0"/>
            </a:br>
            <a:endParaRPr lang="en-US" sz="2400" dirty="0" smtClean="0"/>
          </a:p>
          <a:p>
            <a:pPr lvl="1"/>
            <a:r>
              <a:rPr lang="en-US" sz="2400" dirty="0" smtClean="0"/>
              <a:t>Alcohol should </a:t>
            </a:r>
            <a:r>
              <a:rPr lang="en-US" sz="2400" dirty="0"/>
              <a:t>not be consumed within 4 hours of taking VIEKIRA XR</a:t>
            </a:r>
          </a:p>
        </p:txBody>
      </p:sp>
      <p:sp>
        <p:nvSpPr>
          <p:cNvPr id="2" name="Title 1"/>
          <p:cNvSpPr>
            <a:spLocks noGrp="1"/>
          </p:cNvSpPr>
          <p:nvPr>
            <p:ph type="title"/>
          </p:nvPr>
        </p:nvSpPr>
        <p:spPr>
          <a:xfrm>
            <a:off x="457200" y="76200"/>
            <a:ext cx="8229600" cy="1143000"/>
          </a:xfrm>
        </p:spPr>
        <p:txBody>
          <a:bodyPr/>
          <a:lstStyle/>
          <a:p>
            <a:r>
              <a:rPr lang="en-US" dirty="0"/>
              <a:t>OBV/PTV/r and DSV </a:t>
            </a:r>
            <a:r>
              <a:rPr lang="en-US" dirty="0" smtClean="0"/>
              <a:t>XR</a:t>
            </a:r>
            <a:br>
              <a:rPr lang="en-US" dirty="0" smtClean="0"/>
            </a:br>
            <a:r>
              <a:rPr lang="en-US" dirty="0" smtClean="0"/>
              <a:t>(</a:t>
            </a:r>
            <a:r>
              <a:rPr lang="en-US" dirty="0" err="1" smtClean="0"/>
              <a:t>Viekira</a:t>
            </a:r>
            <a:r>
              <a:rPr lang="en-US" dirty="0" smtClean="0"/>
              <a:t> XR)</a:t>
            </a:r>
            <a:endParaRPr lang="en-US" dirty="0"/>
          </a:p>
        </p:txBody>
      </p:sp>
      <p:sp>
        <p:nvSpPr>
          <p:cNvPr id="4" name="Content Placeholder 2"/>
          <p:cNvSpPr txBox="1">
            <a:spLocks/>
          </p:cNvSpPr>
          <p:nvPr/>
        </p:nvSpPr>
        <p:spPr>
          <a:xfrm>
            <a:off x="4724400" y="1700463"/>
            <a:ext cx="38862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0218" r="16643"/>
          <a:stretch/>
        </p:blipFill>
        <p:spPr>
          <a:xfrm>
            <a:off x="5638800" y="1725628"/>
            <a:ext cx="3352800" cy="4829660"/>
          </a:xfrm>
          <a:prstGeom prst="rect">
            <a:avLst/>
          </a:prstGeom>
        </p:spPr>
      </p:pic>
      <p:sp>
        <p:nvSpPr>
          <p:cNvPr id="6" name="Rectangle 5"/>
          <p:cNvSpPr/>
          <p:nvPr/>
        </p:nvSpPr>
        <p:spPr>
          <a:xfrm>
            <a:off x="685800" y="2197184"/>
            <a:ext cx="4343400" cy="469816"/>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152400"/>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Treatment</a:t>
            </a:r>
            <a:endParaRPr lang="en-US" sz="1200" dirty="0"/>
          </a:p>
        </p:txBody>
      </p:sp>
    </p:spTree>
    <p:extLst>
      <p:ext uri="{BB962C8B-B14F-4D97-AF65-F5344CB8AC3E}">
        <p14:creationId xmlns:p14="http://schemas.microsoft.com/office/powerpoint/2010/main" val="20840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0" y="1600201"/>
            <a:ext cx="5029200" cy="2895600"/>
          </a:xfrm>
        </p:spPr>
        <p:txBody>
          <a:bodyPr>
            <a:normAutofit fontScale="92500" lnSpcReduction="10000"/>
          </a:bodyPr>
          <a:lstStyle/>
          <a:p>
            <a:r>
              <a:rPr lang="en-US" sz="2600" dirty="0"/>
              <a:t>NS5A inhibitor  </a:t>
            </a:r>
            <a:endParaRPr lang="en-US" sz="2600" dirty="0" smtClean="0"/>
          </a:p>
          <a:p>
            <a:r>
              <a:rPr lang="en-US" sz="2600" dirty="0" smtClean="0"/>
              <a:t>High </a:t>
            </a:r>
            <a:r>
              <a:rPr lang="en-US" sz="2600" dirty="0"/>
              <a:t>barrier to resistance</a:t>
            </a:r>
          </a:p>
          <a:p>
            <a:r>
              <a:rPr lang="en-US" sz="2600" dirty="0"/>
              <a:t>Once daily oral </a:t>
            </a:r>
            <a:r>
              <a:rPr lang="en-US" sz="2600" dirty="0" smtClean="0"/>
              <a:t>tablet</a:t>
            </a:r>
          </a:p>
          <a:p>
            <a:pPr lvl="1"/>
            <a:r>
              <a:rPr lang="en-US" sz="2400" b="1" i="1" dirty="0" smtClean="0">
                <a:solidFill>
                  <a:srgbClr val="FF0000"/>
                </a:solidFill>
              </a:rPr>
              <a:t>In combination with </a:t>
            </a:r>
            <a:r>
              <a:rPr lang="en-US" sz="2400" b="1" i="1" dirty="0" err="1" smtClean="0">
                <a:solidFill>
                  <a:srgbClr val="FF0000"/>
                </a:solidFill>
              </a:rPr>
              <a:t>sofosbuvir</a:t>
            </a:r>
            <a:endParaRPr lang="en-US" sz="2400" b="1" i="1" dirty="0">
              <a:solidFill>
                <a:srgbClr val="FF0000"/>
              </a:solidFill>
            </a:endParaRPr>
          </a:p>
          <a:p>
            <a:r>
              <a:rPr lang="en-US" sz="2600" dirty="0"/>
              <a:t>With or without </a:t>
            </a:r>
            <a:r>
              <a:rPr lang="en-US" sz="2600" dirty="0" smtClean="0"/>
              <a:t>food</a:t>
            </a:r>
          </a:p>
          <a:p>
            <a:r>
              <a:rPr lang="en-US" sz="2600" dirty="0" smtClean="0">
                <a:solidFill>
                  <a:srgbClr val="7030A0"/>
                </a:solidFill>
              </a:rPr>
              <a:t>Genotype </a:t>
            </a:r>
            <a:r>
              <a:rPr lang="en-US" sz="2600" dirty="0">
                <a:solidFill>
                  <a:srgbClr val="7030A0"/>
                </a:solidFill>
              </a:rPr>
              <a:t>1,2,3,4</a:t>
            </a:r>
          </a:p>
          <a:p>
            <a:r>
              <a:rPr lang="en-US" sz="2600" dirty="0" smtClean="0">
                <a:solidFill>
                  <a:srgbClr val="7030A0"/>
                </a:solidFill>
              </a:rPr>
              <a:t>May use with </a:t>
            </a:r>
            <a:r>
              <a:rPr lang="en-US" sz="2600" dirty="0" err="1" smtClean="0">
                <a:solidFill>
                  <a:srgbClr val="7030A0"/>
                </a:solidFill>
              </a:rPr>
              <a:t>antiacids</a:t>
            </a:r>
            <a:endParaRPr lang="en-US" sz="2600" dirty="0">
              <a:solidFill>
                <a:srgbClr val="7030A0"/>
              </a:solidFill>
            </a:endParaRPr>
          </a:p>
          <a:p>
            <a:pPr marL="45720" indent="0">
              <a:buNone/>
            </a:pPr>
            <a:endParaRPr lang="en-US" sz="2600" dirty="0">
              <a:solidFill>
                <a:srgbClr val="7030A0"/>
              </a:solidFill>
            </a:endParaRPr>
          </a:p>
          <a:p>
            <a:endParaRPr lang="en-US" sz="2400" dirty="0"/>
          </a:p>
          <a:p>
            <a:endParaRPr lang="en-US" sz="2400" dirty="0"/>
          </a:p>
        </p:txBody>
      </p:sp>
      <p:sp>
        <p:nvSpPr>
          <p:cNvPr id="2" name="Title 1"/>
          <p:cNvSpPr>
            <a:spLocks noGrp="1"/>
          </p:cNvSpPr>
          <p:nvPr>
            <p:ph type="title"/>
          </p:nvPr>
        </p:nvSpPr>
        <p:spPr/>
        <p:txBody>
          <a:bodyPr>
            <a:normAutofit/>
          </a:bodyPr>
          <a:lstStyle/>
          <a:p>
            <a:r>
              <a:rPr lang="en-US" dirty="0" err="1"/>
              <a:t>daclatasvir</a:t>
            </a:r>
            <a:r>
              <a:rPr lang="en-US" dirty="0"/>
              <a:t> (</a:t>
            </a:r>
            <a:r>
              <a:rPr lang="en-US" dirty="0" err="1"/>
              <a:t>Daklinza</a:t>
            </a:r>
            <a:r>
              <a:rPr lang="en-US" dirty="0" smtClean="0"/>
              <a:t>)</a:t>
            </a:r>
            <a:endParaRPr lang="en-US" dirty="0"/>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226" r="18482"/>
          <a:stretch/>
        </p:blipFill>
        <p:spPr bwMode="auto">
          <a:xfrm>
            <a:off x="609600" y="1695450"/>
            <a:ext cx="2687814" cy="280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09600" y="4800600"/>
            <a:ext cx="7848600" cy="1107996"/>
          </a:xfrm>
          <a:prstGeom prst="rect">
            <a:avLst/>
          </a:prstGeom>
          <a:noFill/>
        </p:spPr>
        <p:txBody>
          <a:bodyPr wrap="square" rtlCol="0">
            <a:spAutoFit/>
          </a:bodyPr>
          <a:lstStyle/>
          <a:p>
            <a:r>
              <a:rPr lang="en-US" sz="2200" dirty="0" smtClean="0">
                <a:solidFill>
                  <a:srgbClr val="FF0000"/>
                </a:solidFill>
              </a:rPr>
              <a:t>No DDIs</a:t>
            </a:r>
            <a:r>
              <a:rPr lang="en-US" sz="2200" dirty="0">
                <a:solidFill>
                  <a:srgbClr val="FF0000"/>
                </a:solidFill>
              </a:rPr>
              <a:t>: </a:t>
            </a:r>
            <a:r>
              <a:rPr lang="en-US" sz="2200" dirty="0" smtClean="0">
                <a:solidFill>
                  <a:srgbClr val="FF0000"/>
                </a:solidFill>
              </a:rPr>
              <a:t>					60 mg once daily</a:t>
            </a:r>
          </a:p>
          <a:p>
            <a:r>
              <a:rPr lang="en-US" sz="2200" dirty="0" smtClean="0">
                <a:solidFill>
                  <a:srgbClr val="FF0000"/>
                </a:solidFill>
              </a:rPr>
              <a:t>DDIs with strong CYP3A inhibitors: 		30 mg once daily</a:t>
            </a:r>
          </a:p>
          <a:p>
            <a:r>
              <a:rPr lang="en-US" sz="2200" dirty="0" smtClean="0">
                <a:solidFill>
                  <a:srgbClr val="FF0000"/>
                </a:solidFill>
              </a:rPr>
              <a:t>DDIs with moderate </a:t>
            </a:r>
            <a:r>
              <a:rPr lang="en-US" sz="2200" dirty="0">
                <a:solidFill>
                  <a:srgbClr val="FF0000"/>
                </a:solidFill>
              </a:rPr>
              <a:t>CYP3A </a:t>
            </a:r>
            <a:r>
              <a:rPr lang="en-US" sz="2200" dirty="0" smtClean="0">
                <a:solidFill>
                  <a:srgbClr val="FF0000"/>
                </a:solidFill>
              </a:rPr>
              <a:t>inducers: 		90 </a:t>
            </a:r>
            <a:r>
              <a:rPr lang="en-US" sz="2200" dirty="0">
                <a:solidFill>
                  <a:srgbClr val="FF0000"/>
                </a:solidFill>
              </a:rPr>
              <a:t>mg </a:t>
            </a:r>
            <a:r>
              <a:rPr lang="en-US" sz="2200" dirty="0" smtClean="0">
                <a:solidFill>
                  <a:srgbClr val="FF0000"/>
                </a:solidFill>
              </a:rPr>
              <a:t>once daily</a:t>
            </a:r>
            <a:endParaRPr lang="en-US" sz="2200" dirty="0">
              <a:solidFill>
                <a:srgbClr val="FF0000"/>
              </a:solidFill>
            </a:endParaRPr>
          </a:p>
        </p:txBody>
      </p:sp>
      <p:sp>
        <p:nvSpPr>
          <p:cNvPr id="6" name="Text Placeholder 9"/>
          <p:cNvSpPr txBox="1">
            <a:spLocks/>
          </p:cNvSpPr>
          <p:nvPr/>
        </p:nvSpPr>
        <p:spPr>
          <a:xfrm>
            <a:off x="375745" y="6438900"/>
            <a:ext cx="6934200" cy="3429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100" dirty="0" err="1">
                <a:solidFill>
                  <a:schemeClr val="accent1"/>
                </a:solidFill>
              </a:rPr>
              <a:t>Daklinza</a:t>
            </a:r>
            <a:r>
              <a:rPr lang="en-US" sz="1100" dirty="0">
                <a:solidFill>
                  <a:schemeClr val="accent1"/>
                </a:solidFill>
              </a:rPr>
              <a:t> [package insert]. Princeton, NJ: Bristol-Myers Squibb Company</a:t>
            </a:r>
          </a:p>
        </p:txBody>
      </p:sp>
      <p:sp>
        <p:nvSpPr>
          <p:cNvPr id="9" name="TextBox 8"/>
          <p:cNvSpPr txBox="1"/>
          <p:nvPr/>
        </p:nvSpPr>
        <p:spPr>
          <a:xfrm>
            <a:off x="5105400" y="6370260"/>
            <a:ext cx="3924300" cy="369332"/>
          </a:xfrm>
          <a:prstGeom prst="rect">
            <a:avLst/>
          </a:prstGeom>
          <a:noFill/>
        </p:spPr>
        <p:txBody>
          <a:bodyPr wrap="square" rtlCol="0">
            <a:spAutoFit/>
          </a:bodyPr>
          <a:lstStyle/>
          <a:p>
            <a:r>
              <a:rPr lang="en-US" dirty="0" smtClean="0">
                <a:solidFill>
                  <a:schemeClr val="accent1"/>
                </a:solidFill>
              </a:rPr>
              <a:t>DDI: Drug-Drug Interaction</a:t>
            </a:r>
            <a:endParaRPr lang="en-US" dirty="0">
              <a:solidFill>
                <a:schemeClr val="accent1"/>
              </a:solidFill>
            </a:endParaRPr>
          </a:p>
        </p:txBody>
      </p:sp>
      <p:sp>
        <p:nvSpPr>
          <p:cNvPr id="10" name="Rectangle 9"/>
          <p:cNvSpPr/>
          <p:nvPr/>
        </p:nvSpPr>
        <p:spPr>
          <a:xfrm>
            <a:off x="457200" y="4800600"/>
            <a:ext cx="7924800" cy="1143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962400" y="3581400"/>
            <a:ext cx="3429000" cy="838200"/>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152400"/>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Treatment</a:t>
            </a:r>
            <a:endParaRPr lang="en-US" sz="1200" dirty="0"/>
          </a:p>
        </p:txBody>
      </p:sp>
    </p:spTree>
    <p:extLst>
      <p:ext uri="{BB962C8B-B14F-4D97-AF65-F5344CB8AC3E}">
        <p14:creationId xmlns:p14="http://schemas.microsoft.com/office/powerpoint/2010/main" val="341526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30114" y="1754088"/>
            <a:ext cx="5256286" cy="4762500"/>
          </a:xfrm>
        </p:spPr>
        <p:txBody>
          <a:bodyPr>
            <a:normAutofit fontScale="92500" lnSpcReduction="10000"/>
          </a:bodyPr>
          <a:lstStyle/>
          <a:p>
            <a:r>
              <a:rPr lang="en-US" sz="2400" dirty="0" smtClean="0"/>
              <a:t>Genotypes 1 and 4</a:t>
            </a:r>
          </a:p>
          <a:p>
            <a:r>
              <a:rPr lang="en-US" sz="2400" dirty="0" err="1" smtClean="0"/>
              <a:t>Elbasvir</a:t>
            </a:r>
            <a:r>
              <a:rPr lang="en-US" sz="2400" dirty="0" smtClean="0"/>
              <a:t>/</a:t>
            </a:r>
            <a:r>
              <a:rPr lang="en-US" sz="2400" dirty="0" err="1" smtClean="0"/>
              <a:t>Grazoprevir</a:t>
            </a:r>
            <a:endParaRPr lang="en-US" sz="2400" dirty="0" smtClean="0"/>
          </a:p>
          <a:p>
            <a:pPr lvl="1"/>
            <a:r>
              <a:rPr lang="en-US" sz="2200" dirty="0" smtClean="0"/>
              <a:t>NS5A inhibitor - NS3/4A </a:t>
            </a:r>
            <a:r>
              <a:rPr lang="en-US" sz="2200" dirty="0"/>
              <a:t>protease inhibitor </a:t>
            </a:r>
            <a:endParaRPr lang="en-US" sz="2200" dirty="0" smtClean="0"/>
          </a:p>
          <a:p>
            <a:r>
              <a:rPr lang="en-US" sz="2200" dirty="0" smtClean="0"/>
              <a:t>Oral and once daily</a:t>
            </a:r>
            <a:endParaRPr lang="en-US" sz="2400" dirty="0" smtClean="0"/>
          </a:p>
          <a:p>
            <a:r>
              <a:rPr lang="en-US" sz="2400" dirty="0" smtClean="0">
                <a:solidFill>
                  <a:srgbClr val="FF0000"/>
                </a:solidFill>
              </a:rPr>
              <a:t>Must </a:t>
            </a:r>
            <a:r>
              <a:rPr lang="en-US" sz="2400" dirty="0">
                <a:solidFill>
                  <a:srgbClr val="FF0000"/>
                </a:solidFill>
              </a:rPr>
              <a:t>perform resistance </a:t>
            </a:r>
            <a:br>
              <a:rPr lang="en-US" sz="2400" dirty="0">
                <a:solidFill>
                  <a:srgbClr val="FF0000"/>
                </a:solidFill>
              </a:rPr>
            </a:br>
            <a:r>
              <a:rPr lang="en-US" sz="2200" dirty="0" smtClean="0">
                <a:solidFill>
                  <a:srgbClr val="FF0000"/>
                </a:solidFill>
              </a:rPr>
              <a:t>testing </a:t>
            </a:r>
            <a:r>
              <a:rPr lang="en-US" sz="2200" dirty="0">
                <a:solidFill>
                  <a:srgbClr val="FF0000"/>
                </a:solidFill>
              </a:rPr>
              <a:t>in </a:t>
            </a:r>
            <a:r>
              <a:rPr lang="en-US" sz="2200" dirty="0" smtClean="0">
                <a:solidFill>
                  <a:srgbClr val="FF0000"/>
                </a:solidFill>
              </a:rPr>
              <a:t>genotype 1A</a:t>
            </a:r>
          </a:p>
          <a:p>
            <a:pPr lvl="1"/>
            <a:r>
              <a:rPr lang="en-US" sz="1700" i="1" dirty="0" smtClean="0">
                <a:solidFill>
                  <a:srgbClr val="FF0000"/>
                </a:solidFill>
              </a:rPr>
              <a:t>If resistance present must add Ribavirin </a:t>
            </a:r>
            <a:r>
              <a:rPr lang="en-US" sz="1700" i="1" dirty="0">
                <a:solidFill>
                  <a:srgbClr val="FF0000"/>
                </a:solidFill>
              </a:rPr>
              <a:t>and </a:t>
            </a:r>
            <a:r>
              <a:rPr lang="en-US" sz="1700" i="1" dirty="0" smtClean="0">
                <a:solidFill>
                  <a:srgbClr val="FF0000"/>
                </a:solidFill>
              </a:rPr>
              <a:t>extend </a:t>
            </a:r>
            <a:r>
              <a:rPr lang="en-US" sz="1700" i="1" dirty="0">
                <a:solidFill>
                  <a:srgbClr val="FF0000"/>
                </a:solidFill>
              </a:rPr>
              <a:t>therapy from 12 to 16 </a:t>
            </a:r>
            <a:r>
              <a:rPr lang="en-US" sz="1700" i="1" dirty="0" smtClean="0">
                <a:solidFill>
                  <a:srgbClr val="FF0000"/>
                </a:solidFill>
              </a:rPr>
              <a:t>weeks</a:t>
            </a:r>
          </a:p>
          <a:p>
            <a:r>
              <a:rPr lang="en-US" sz="2400" dirty="0" smtClean="0">
                <a:solidFill>
                  <a:srgbClr val="FF0000"/>
                </a:solidFill>
              </a:rPr>
              <a:t>DO NOT </a:t>
            </a:r>
            <a:r>
              <a:rPr lang="en-US" sz="2400" dirty="0">
                <a:solidFill>
                  <a:srgbClr val="FF0000"/>
                </a:solidFill>
              </a:rPr>
              <a:t>use in </a:t>
            </a:r>
            <a:r>
              <a:rPr lang="en-US" sz="2400" dirty="0" smtClean="0">
                <a:solidFill>
                  <a:srgbClr val="FF0000"/>
                </a:solidFill>
              </a:rPr>
              <a:t>advanced liver disease (Child Pugh B or C</a:t>
            </a:r>
          </a:p>
          <a:p>
            <a:r>
              <a:rPr lang="en-US" sz="2400" dirty="0" smtClean="0">
                <a:solidFill>
                  <a:srgbClr val="7030A0"/>
                </a:solidFill>
              </a:rPr>
              <a:t>May use with GFR &lt; 30 ml/min</a:t>
            </a:r>
          </a:p>
          <a:p>
            <a:r>
              <a:rPr lang="en-US" sz="2400" dirty="0" smtClean="0">
                <a:solidFill>
                  <a:srgbClr val="7030A0"/>
                </a:solidFill>
              </a:rPr>
              <a:t>May use in Dialysis</a:t>
            </a:r>
          </a:p>
          <a:p>
            <a:r>
              <a:rPr lang="en-US" sz="2400" dirty="0" smtClean="0">
                <a:solidFill>
                  <a:srgbClr val="7030A0"/>
                </a:solidFill>
              </a:rPr>
              <a:t>May use with PPI</a:t>
            </a:r>
            <a:endParaRPr lang="en-US" sz="2400" dirty="0">
              <a:solidFill>
                <a:srgbClr val="7030A0"/>
              </a:solidFill>
            </a:endParaRPr>
          </a:p>
          <a:p>
            <a:endParaRPr lang="en-US" sz="4000" dirty="0"/>
          </a:p>
          <a:p>
            <a:endParaRPr lang="en-US" sz="3800" dirty="0"/>
          </a:p>
          <a:p>
            <a:endParaRPr lang="en-US" dirty="0" smtClean="0"/>
          </a:p>
          <a:p>
            <a:endParaRPr lang="en-US" dirty="0"/>
          </a:p>
        </p:txBody>
      </p:sp>
      <p:sp>
        <p:nvSpPr>
          <p:cNvPr id="5" name="Title 4"/>
          <p:cNvSpPr>
            <a:spLocks noGrp="1"/>
          </p:cNvSpPr>
          <p:nvPr>
            <p:ph type="title"/>
          </p:nvPr>
        </p:nvSpPr>
        <p:spPr/>
        <p:txBody>
          <a:bodyPr>
            <a:normAutofit fontScale="90000"/>
          </a:bodyPr>
          <a:lstStyle/>
          <a:p>
            <a:r>
              <a:rPr lang="en-US" dirty="0" err="1" smtClean="0"/>
              <a:t>elbasvir</a:t>
            </a:r>
            <a:r>
              <a:rPr lang="en-US" dirty="0" smtClean="0"/>
              <a:t>/</a:t>
            </a:r>
            <a:r>
              <a:rPr lang="en-US" dirty="0" err="1" smtClean="0"/>
              <a:t>grazoprevir</a:t>
            </a:r>
            <a:r>
              <a:rPr lang="en-US" dirty="0" smtClean="0"/>
              <a:t/>
            </a:r>
            <a:br>
              <a:rPr lang="en-US" dirty="0" smtClean="0"/>
            </a:br>
            <a:r>
              <a:rPr lang="en-US" dirty="0" smtClean="0"/>
              <a:t>Zepatier</a:t>
            </a:r>
            <a:endParaRPr lang="en-US" dirty="0"/>
          </a:p>
        </p:txBody>
      </p:sp>
      <p:sp>
        <p:nvSpPr>
          <p:cNvPr id="9" name="Text Placeholder 9"/>
          <p:cNvSpPr txBox="1">
            <a:spLocks/>
          </p:cNvSpPr>
          <p:nvPr/>
        </p:nvSpPr>
        <p:spPr>
          <a:xfrm>
            <a:off x="228600" y="6362700"/>
            <a:ext cx="6934200" cy="3429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1100" dirty="0"/>
          </a:p>
        </p:txBody>
      </p:sp>
      <p:pic>
        <p:nvPicPr>
          <p:cNvPr id="1026" name="Picture 2" descr="&lt;div&gt;Photograph courtesy of Merck &amp; Co., Inc.&lt;/div&gt;"/>
          <p:cNvPicPr>
            <a:picLocks noChangeAspect="1" noChangeArrowheads="1"/>
          </p:cNvPicPr>
          <p:nvPr/>
        </p:nvPicPr>
        <p:blipFill rotWithShape="1">
          <a:blip r:embed="rId3">
            <a:extLst>
              <a:ext uri="{28A0092B-C50C-407E-A947-70E740481C1C}">
                <a14:useLocalDpi xmlns:a14="http://schemas.microsoft.com/office/drawing/2010/main" val="0"/>
              </a:ext>
            </a:extLst>
          </a:blip>
          <a:srcRect t="-2601" r="38583" b="2601"/>
          <a:stretch/>
        </p:blipFill>
        <p:spPr bwMode="auto">
          <a:xfrm>
            <a:off x="5867400" y="1905000"/>
            <a:ext cx="2984500" cy="33469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965825" y="5434832"/>
            <a:ext cx="2787650" cy="307777"/>
          </a:xfrm>
          <a:prstGeom prst="rect">
            <a:avLst/>
          </a:prstGeom>
          <a:noFill/>
        </p:spPr>
        <p:txBody>
          <a:bodyPr wrap="square" rtlCol="0">
            <a:spAutoFit/>
          </a:bodyPr>
          <a:lstStyle/>
          <a:p>
            <a:r>
              <a:rPr lang="en-US" sz="1400" dirty="0">
                <a:solidFill>
                  <a:schemeClr val="accent1"/>
                </a:solidFill>
              </a:rPr>
              <a:t>FDA-approved Jan 28, 2016</a:t>
            </a:r>
          </a:p>
        </p:txBody>
      </p:sp>
      <p:sp>
        <p:nvSpPr>
          <p:cNvPr id="2" name="Rectangle 1"/>
          <p:cNvSpPr/>
          <p:nvPr/>
        </p:nvSpPr>
        <p:spPr>
          <a:xfrm>
            <a:off x="533400" y="3429000"/>
            <a:ext cx="4800600" cy="1752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533400" y="5197244"/>
            <a:ext cx="4343400" cy="1225068"/>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152400"/>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Treatment</a:t>
            </a:r>
            <a:endParaRPr lang="en-US" sz="1200" dirty="0"/>
          </a:p>
        </p:txBody>
      </p:sp>
    </p:spTree>
    <p:extLst>
      <p:ext uri="{BB962C8B-B14F-4D97-AF65-F5344CB8AC3E}">
        <p14:creationId xmlns:p14="http://schemas.microsoft.com/office/powerpoint/2010/main" val="410970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64792"/>
            <a:ext cx="8407893" cy="4407408"/>
          </a:xfrm>
        </p:spPr>
        <p:txBody>
          <a:bodyPr>
            <a:normAutofit lnSpcReduction="10000"/>
          </a:bodyPr>
          <a:lstStyle/>
          <a:p>
            <a:r>
              <a:rPr lang="en-US" sz="2400" dirty="0" smtClean="0"/>
              <a:t>55 year old HCV positive male with a </a:t>
            </a:r>
            <a:r>
              <a:rPr lang="en-US" sz="2400" dirty="0" err="1" smtClean="0"/>
              <a:t>hx</a:t>
            </a:r>
            <a:r>
              <a:rPr lang="en-US" sz="2400" dirty="0" smtClean="0"/>
              <a:t> of IVDU 10 years ago</a:t>
            </a:r>
          </a:p>
          <a:p>
            <a:r>
              <a:rPr lang="en-US" sz="2400" dirty="0" smtClean="0"/>
              <a:t>Genotype </a:t>
            </a:r>
            <a:r>
              <a:rPr lang="en-US" sz="2400" dirty="0" smtClean="0">
                <a:solidFill>
                  <a:srgbClr val="FF0000"/>
                </a:solidFill>
              </a:rPr>
              <a:t>1a</a:t>
            </a:r>
          </a:p>
          <a:p>
            <a:r>
              <a:rPr lang="en-US" sz="2400" dirty="0" smtClean="0"/>
              <a:t>VL </a:t>
            </a:r>
            <a:r>
              <a:rPr lang="en-US" sz="2400" dirty="0" smtClean="0">
                <a:solidFill>
                  <a:srgbClr val="FF0000"/>
                </a:solidFill>
              </a:rPr>
              <a:t>2.4</a:t>
            </a:r>
            <a:r>
              <a:rPr lang="en-US" sz="2400" dirty="0" smtClean="0"/>
              <a:t> million/ML</a:t>
            </a:r>
          </a:p>
          <a:p>
            <a:r>
              <a:rPr lang="en-US" sz="2400" dirty="0" smtClean="0"/>
              <a:t>Treatment </a:t>
            </a:r>
            <a:r>
              <a:rPr lang="en-US" sz="2400" dirty="0" smtClean="0">
                <a:solidFill>
                  <a:srgbClr val="FF0000"/>
                </a:solidFill>
              </a:rPr>
              <a:t>naïve</a:t>
            </a:r>
          </a:p>
          <a:p>
            <a:r>
              <a:rPr lang="en-US" sz="2400" dirty="0" smtClean="0"/>
              <a:t>Fibrosis Stage </a:t>
            </a:r>
            <a:r>
              <a:rPr lang="en-US" sz="2400" dirty="0" smtClean="0">
                <a:solidFill>
                  <a:srgbClr val="FF0000"/>
                </a:solidFill>
              </a:rPr>
              <a:t>F0-F1</a:t>
            </a:r>
          </a:p>
          <a:p>
            <a:r>
              <a:rPr lang="en-US" sz="2400" dirty="0" smtClean="0"/>
              <a:t>Labs:  </a:t>
            </a:r>
            <a:r>
              <a:rPr lang="en-US" sz="2400" dirty="0" smtClean="0">
                <a:solidFill>
                  <a:srgbClr val="FFFF00"/>
                </a:solidFill>
              </a:rPr>
              <a:t>GFR of 65 ml/min</a:t>
            </a:r>
            <a:r>
              <a:rPr lang="en-US" sz="2400" dirty="0" smtClean="0"/>
              <a:t>, Hg 13  </a:t>
            </a:r>
            <a:r>
              <a:rPr lang="en-US" sz="2400" dirty="0" smtClean="0">
                <a:solidFill>
                  <a:srgbClr val="FFFF00"/>
                </a:solidFill>
              </a:rPr>
              <a:t>Platelets 245</a:t>
            </a:r>
          </a:p>
          <a:p>
            <a:r>
              <a:rPr lang="en-US" sz="2400" dirty="0" smtClean="0"/>
              <a:t>Other medical conditions</a:t>
            </a:r>
          </a:p>
          <a:p>
            <a:pPr lvl="1"/>
            <a:r>
              <a:rPr lang="en-US" sz="2200" dirty="0" smtClean="0">
                <a:solidFill>
                  <a:schemeClr val="tx1"/>
                </a:solidFill>
              </a:rPr>
              <a:t>HTN on amlodipine</a:t>
            </a:r>
            <a:r>
              <a:rPr lang="en-US" sz="2200" dirty="0" smtClean="0"/>
              <a:t/>
            </a:r>
            <a:br>
              <a:rPr lang="en-US" sz="2200" dirty="0" smtClean="0"/>
            </a:br>
            <a:endParaRPr lang="en-US" sz="2200" dirty="0" smtClean="0"/>
          </a:p>
          <a:p>
            <a:r>
              <a:rPr lang="en-US" sz="2400" dirty="0" smtClean="0"/>
              <a:t>What are your options?</a:t>
            </a:r>
          </a:p>
        </p:txBody>
      </p:sp>
      <p:sp>
        <p:nvSpPr>
          <p:cNvPr id="3" name="Title 2"/>
          <p:cNvSpPr>
            <a:spLocks noGrp="1"/>
          </p:cNvSpPr>
          <p:nvPr>
            <p:ph type="title"/>
          </p:nvPr>
        </p:nvSpPr>
        <p:spPr/>
        <p:txBody>
          <a:bodyPr/>
          <a:lstStyle/>
          <a:p>
            <a:r>
              <a:rPr lang="en-US" dirty="0" smtClean="0"/>
              <a:t>Clinical Case #1</a:t>
            </a:r>
            <a:endParaRPr lang="en-US" dirty="0"/>
          </a:p>
        </p:txBody>
      </p:sp>
      <p:sp>
        <p:nvSpPr>
          <p:cNvPr id="4" name="Rectangle 3"/>
          <p:cNvSpPr/>
          <p:nvPr/>
        </p:nvSpPr>
        <p:spPr>
          <a:xfrm>
            <a:off x="0" y="152400"/>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Treatment</a:t>
            </a:r>
            <a:endParaRPr lang="en-US" sz="1200" dirty="0"/>
          </a:p>
        </p:txBody>
      </p:sp>
    </p:spTree>
    <p:extLst>
      <p:ext uri="{BB962C8B-B14F-4D97-AF65-F5344CB8AC3E}">
        <p14:creationId xmlns:p14="http://schemas.microsoft.com/office/powerpoint/2010/main" val="9587634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CV_GT1a_NC_DecisionTree_MCarney_v.7.25.2016.pdf - Google Chrome"/>
          <p:cNvPicPr>
            <a:picLocks noGrp="1" noChangeAspect="1"/>
          </p:cNvPicPr>
          <p:nvPr>
            <p:ph idx="1"/>
          </p:nvPr>
        </p:nvPicPr>
        <p:blipFill rotWithShape="1">
          <a:blip r:embed="rId2">
            <a:extLst>
              <a:ext uri="{28A0092B-C50C-407E-A947-70E740481C1C}">
                <a14:useLocalDpi xmlns:a14="http://schemas.microsoft.com/office/drawing/2010/main" val="0"/>
              </a:ext>
            </a:extLst>
          </a:blip>
          <a:srcRect l="24857" t="17279" r="24857" b="14667"/>
          <a:stretch/>
        </p:blipFill>
        <p:spPr>
          <a:xfrm>
            <a:off x="22456" y="0"/>
            <a:ext cx="9224001" cy="6934200"/>
          </a:xfrm>
          <a:ln w="57150">
            <a:solidFill>
              <a:schemeClr val="tx1"/>
            </a:solidFill>
          </a:ln>
        </p:spPr>
      </p:pic>
      <p:sp>
        <p:nvSpPr>
          <p:cNvPr id="2" name="Title 1"/>
          <p:cNvSpPr>
            <a:spLocks noGrp="1"/>
          </p:cNvSpPr>
          <p:nvPr>
            <p:ph type="title"/>
          </p:nvPr>
        </p:nvSpPr>
        <p:spPr/>
        <p:txBody>
          <a:bodyPr/>
          <a:lstStyle/>
          <a:p>
            <a:endParaRPr lang="en-US" dirty="0"/>
          </a:p>
        </p:txBody>
      </p:sp>
      <p:sp>
        <p:nvSpPr>
          <p:cNvPr id="3" name="Rectangle 2"/>
          <p:cNvSpPr/>
          <p:nvPr/>
        </p:nvSpPr>
        <p:spPr>
          <a:xfrm>
            <a:off x="533400" y="1371600"/>
            <a:ext cx="5486400" cy="495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ultiply 4"/>
          <p:cNvSpPr/>
          <p:nvPr/>
        </p:nvSpPr>
        <p:spPr>
          <a:xfrm>
            <a:off x="5867400" y="2971800"/>
            <a:ext cx="1295400" cy="990600"/>
          </a:xfrm>
          <a:prstGeom prst="mathMultiply">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ultiply 5"/>
          <p:cNvSpPr/>
          <p:nvPr/>
        </p:nvSpPr>
        <p:spPr>
          <a:xfrm>
            <a:off x="5867400" y="1219200"/>
            <a:ext cx="1295400" cy="990600"/>
          </a:xfrm>
          <a:prstGeom prst="mathMultiply">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ultiply 6"/>
          <p:cNvSpPr/>
          <p:nvPr/>
        </p:nvSpPr>
        <p:spPr>
          <a:xfrm>
            <a:off x="7391400" y="4724400"/>
            <a:ext cx="1295400" cy="990600"/>
          </a:xfrm>
          <a:prstGeom prst="mathMultiply">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ultiply 7"/>
          <p:cNvSpPr/>
          <p:nvPr/>
        </p:nvSpPr>
        <p:spPr>
          <a:xfrm>
            <a:off x="7543800" y="2951615"/>
            <a:ext cx="1295400" cy="990600"/>
          </a:xfrm>
          <a:prstGeom prst="mathMultiply">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696200" y="1694315"/>
            <a:ext cx="1143000" cy="125730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486400" y="1066800"/>
            <a:ext cx="3048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667000" y="227086"/>
            <a:ext cx="2362200" cy="228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962400" y="762000"/>
            <a:ext cx="25146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819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r>
              <a:rPr lang="en-US" sz="2800" dirty="0" smtClean="0"/>
              <a:t>Rationale and goals for the universal need of HCV treatment</a:t>
            </a:r>
            <a:br>
              <a:rPr lang="en-US" sz="2800" dirty="0" smtClean="0"/>
            </a:br>
            <a:endParaRPr lang="en-US" sz="2800" dirty="0" smtClean="0"/>
          </a:p>
          <a:p>
            <a:pPr lvl="0"/>
            <a:r>
              <a:rPr lang="en-US" sz="2800" dirty="0" smtClean="0"/>
              <a:t>Describe FDA approved antivirals used in HCV treatment, their strengths and weaknesses</a:t>
            </a:r>
            <a:br>
              <a:rPr lang="en-US" sz="2800" dirty="0" smtClean="0"/>
            </a:br>
            <a:endParaRPr lang="en-US" sz="2800" dirty="0" smtClean="0"/>
          </a:p>
          <a:p>
            <a:pPr lvl="0"/>
            <a:r>
              <a:rPr lang="en-US" sz="2800" dirty="0" smtClean="0"/>
              <a:t>Interpret </a:t>
            </a:r>
            <a:r>
              <a:rPr lang="en-US" sz="2800" dirty="0"/>
              <a:t>decision trees to determine treatment options</a:t>
            </a:r>
          </a:p>
          <a:p>
            <a:endParaRPr lang="en-US" sz="2400" dirty="0"/>
          </a:p>
        </p:txBody>
      </p:sp>
      <p:sp>
        <p:nvSpPr>
          <p:cNvPr id="2" name="Title 1"/>
          <p:cNvSpPr>
            <a:spLocks noGrp="1"/>
          </p:cNvSpPr>
          <p:nvPr>
            <p:ph type="title"/>
          </p:nvPr>
        </p:nvSpPr>
        <p:spPr/>
        <p:txBody>
          <a:bodyPr/>
          <a:lstStyle/>
          <a:p>
            <a:r>
              <a:rPr lang="en-US" sz="4400" dirty="0" smtClean="0">
                <a:solidFill>
                  <a:srgbClr val="FFFF00"/>
                </a:solidFill>
              </a:rPr>
              <a:t>objectives</a:t>
            </a:r>
            <a:endParaRPr lang="en-US" sz="4400" dirty="0"/>
          </a:p>
        </p:txBody>
      </p:sp>
      <p:sp>
        <p:nvSpPr>
          <p:cNvPr id="4" name="Rectangle 3"/>
          <p:cNvSpPr/>
          <p:nvPr/>
        </p:nvSpPr>
        <p:spPr>
          <a:xfrm>
            <a:off x="0" y="152400"/>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Treatment</a:t>
            </a:r>
            <a:endParaRPr lang="en-US" sz="1200" dirty="0"/>
          </a:p>
        </p:txBody>
      </p:sp>
    </p:spTree>
    <p:extLst>
      <p:ext uri="{BB962C8B-B14F-4D97-AF65-F5344CB8AC3E}">
        <p14:creationId xmlns:p14="http://schemas.microsoft.com/office/powerpoint/2010/main" val="13212230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lstStyle/>
          <a:p>
            <a:pPr marL="0" lvl="0" indent="0">
              <a:buNone/>
            </a:pPr>
            <a:r>
              <a:rPr lang="en-US" u="sng" dirty="0"/>
              <a:t>Antacids</a:t>
            </a:r>
          </a:p>
          <a:p>
            <a:pPr lvl="1"/>
            <a:r>
              <a:rPr lang="en-US" dirty="0"/>
              <a:t>aluminum hydroxide</a:t>
            </a:r>
          </a:p>
          <a:p>
            <a:pPr lvl="1"/>
            <a:r>
              <a:rPr lang="en-US" dirty="0"/>
              <a:t>magnesium hydroxide</a:t>
            </a:r>
          </a:p>
          <a:p>
            <a:r>
              <a:rPr lang="en-US" dirty="0"/>
              <a:t>Separate administration by four hours</a:t>
            </a:r>
          </a:p>
          <a:p>
            <a:endParaRPr lang="en-US" dirty="0"/>
          </a:p>
        </p:txBody>
      </p:sp>
      <p:sp>
        <p:nvSpPr>
          <p:cNvPr id="6" name="Content Placeholder 5"/>
          <p:cNvSpPr>
            <a:spLocks noGrp="1"/>
          </p:cNvSpPr>
          <p:nvPr>
            <p:ph sz="half" idx="2"/>
          </p:nvPr>
        </p:nvSpPr>
        <p:spPr/>
        <p:txBody>
          <a:bodyPr/>
          <a:lstStyle/>
          <a:p>
            <a:pPr marL="0" indent="0">
              <a:buNone/>
            </a:pPr>
            <a:r>
              <a:rPr lang="en-US" u="sng" dirty="0"/>
              <a:t>H</a:t>
            </a:r>
            <a:r>
              <a:rPr lang="en-US" u="sng" baseline="-25000" dirty="0"/>
              <a:t>2</a:t>
            </a:r>
            <a:r>
              <a:rPr lang="en-US" u="sng" dirty="0"/>
              <a:t>RAs</a:t>
            </a:r>
          </a:p>
          <a:p>
            <a:pPr lvl="1"/>
            <a:r>
              <a:rPr lang="en-US" dirty="0"/>
              <a:t>famotidine</a:t>
            </a:r>
          </a:p>
          <a:p>
            <a:pPr lvl="1"/>
            <a:r>
              <a:rPr lang="en-US" dirty="0"/>
              <a:t>ranitidine</a:t>
            </a:r>
          </a:p>
          <a:p>
            <a:r>
              <a:rPr lang="en-US" dirty="0"/>
              <a:t>Administer concurrently or 12 hours apart</a:t>
            </a:r>
          </a:p>
          <a:p>
            <a:r>
              <a:rPr lang="en-US" dirty="0"/>
              <a:t>Not to exceed doses &gt;40 mg famotidine twice daily</a:t>
            </a:r>
          </a:p>
          <a:p>
            <a:pPr lvl="1"/>
            <a:endParaRPr lang="en-US" dirty="0"/>
          </a:p>
          <a:p>
            <a:endParaRPr lang="en-US" dirty="0"/>
          </a:p>
        </p:txBody>
      </p:sp>
      <p:sp>
        <p:nvSpPr>
          <p:cNvPr id="4" name="Title 3"/>
          <p:cNvSpPr>
            <a:spLocks noGrp="1"/>
          </p:cNvSpPr>
          <p:nvPr>
            <p:ph type="title"/>
          </p:nvPr>
        </p:nvSpPr>
        <p:spPr/>
        <p:txBody>
          <a:bodyPr>
            <a:normAutofit fontScale="90000"/>
          </a:bodyPr>
          <a:lstStyle/>
          <a:p>
            <a:r>
              <a:rPr lang="en-US" dirty="0" err="1" smtClean="0"/>
              <a:t>Sofosbuvir</a:t>
            </a:r>
            <a:r>
              <a:rPr lang="en-US" dirty="0" smtClean="0"/>
              <a:t>/</a:t>
            </a:r>
            <a:r>
              <a:rPr lang="en-US" dirty="0" err="1" smtClean="0"/>
              <a:t>ledipasvir</a:t>
            </a:r>
            <a:r>
              <a:rPr lang="en-US" dirty="0" smtClean="0"/>
              <a:t> </a:t>
            </a:r>
            <a:r>
              <a:rPr lang="en-US" sz="2000" dirty="0" smtClean="0"/>
              <a:t>(</a:t>
            </a:r>
            <a:r>
              <a:rPr lang="en-US" sz="2000" dirty="0" err="1" smtClean="0"/>
              <a:t>harvoni</a:t>
            </a:r>
            <a:r>
              <a:rPr lang="en-US" sz="2000" dirty="0" smtClean="0"/>
              <a:t>)</a:t>
            </a:r>
            <a:r>
              <a:rPr lang="en-US" dirty="0" smtClean="0"/>
              <a:t> </a:t>
            </a:r>
            <a:br>
              <a:rPr lang="en-US" dirty="0" smtClean="0"/>
            </a:br>
            <a:r>
              <a:rPr lang="en-US" dirty="0" smtClean="0"/>
              <a:t>and </a:t>
            </a:r>
            <a:r>
              <a:rPr lang="en-US" dirty="0"/>
              <a:t>Acid Suppressing </a:t>
            </a:r>
            <a:r>
              <a:rPr lang="en-US" dirty="0" smtClean="0"/>
              <a:t>Agents</a:t>
            </a:r>
            <a:endParaRPr lang="en-US" dirty="0"/>
          </a:p>
        </p:txBody>
      </p:sp>
      <p:sp>
        <p:nvSpPr>
          <p:cNvPr id="7" name="Text Placeholder 9"/>
          <p:cNvSpPr txBox="1">
            <a:spLocks/>
          </p:cNvSpPr>
          <p:nvPr/>
        </p:nvSpPr>
        <p:spPr>
          <a:xfrm>
            <a:off x="228600" y="6362700"/>
            <a:ext cx="6934200" cy="3429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100" dirty="0" err="1" smtClean="0">
                <a:solidFill>
                  <a:schemeClr val="accent1"/>
                </a:solidFill>
              </a:rPr>
              <a:t>Harvoni</a:t>
            </a:r>
            <a:r>
              <a:rPr lang="en-US" sz="1100" dirty="0" smtClean="0">
                <a:solidFill>
                  <a:schemeClr val="accent1"/>
                </a:solidFill>
              </a:rPr>
              <a:t>® [package insert]. Gilead Sciences, Foster City, CA</a:t>
            </a:r>
            <a:endParaRPr lang="en-US" sz="1100" dirty="0">
              <a:solidFill>
                <a:schemeClr val="accent1"/>
              </a:solidFill>
            </a:endParaRPr>
          </a:p>
        </p:txBody>
      </p:sp>
      <p:sp>
        <p:nvSpPr>
          <p:cNvPr id="8" name="Rectangle 7"/>
          <p:cNvSpPr/>
          <p:nvPr/>
        </p:nvSpPr>
        <p:spPr>
          <a:xfrm>
            <a:off x="0" y="152400"/>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Treatment</a:t>
            </a:r>
            <a:endParaRPr lang="en-US" sz="1200" dirty="0"/>
          </a:p>
        </p:txBody>
      </p:sp>
    </p:spTree>
    <p:extLst>
      <p:ext uri="{BB962C8B-B14F-4D97-AF65-F5344CB8AC3E}">
        <p14:creationId xmlns:p14="http://schemas.microsoft.com/office/powerpoint/2010/main" val="11692937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marL="274320" lvl="1" indent="-228600">
              <a:buClr>
                <a:schemeClr val="accent1"/>
              </a:buClr>
              <a:buFont typeface="Wingdings 2" pitchFamily="18" charset="2"/>
              <a:buChar char=""/>
            </a:pPr>
            <a:r>
              <a:rPr lang="en-US" sz="2800" dirty="0" smtClean="0"/>
              <a:t>Consider </a:t>
            </a:r>
            <a:r>
              <a:rPr lang="en-US" sz="2800" dirty="0"/>
              <a:t>discontinuation of acid suppression therapy if patient is able to </a:t>
            </a:r>
            <a:r>
              <a:rPr lang="en-US" sz="2800" dirty="0" smtClean="0"/>
              <a:t>tolerate</a:t>
            </a:r>
          </a:p>
          <a:p>
            <a:pPr marL="548640" lvl="2" indent="-228600">
              <a:buClr>
                <a:schemeClr val="accent1"/>
              </a:buClr>
              <a:buFont typeface="Wingdings 2" pitchFamily="18" charset="2"/>
              <a:buChar char=""/>
            </a:pPr>
            <a:r>
              <a:rPr lang="en-US" sz="2400" dirty="0"/>
              <a:t>Reduce PPI by 50% per week to lowest dose, then discontinue to minimize rebound acid </a:t>
            </a:r>
            <a:r>
              <a:rPr lang="en-US" sz="2400" dirty="0" smtClean="0"/>
              <a:t>hypersecretion</a:t>
            </a:r>
            <a:br>
              <a:rPr lang="en-US" sz="2400" dirty="0" smtClean="0"/>
            </a:br>
            <a:endParaRPr lang="en-US" sz="2400" dirty="0" smtClean="0"/>
          </a:p>
          <a:p>
            <a:pPr marL="274320" lvl="1" indent="-228600">
              <a:buClr>
                <a:schemeClr val="accent1"/>
              </a:buClr>
              <a:buFont typeface="Wingdings 2" pitchFamily="18" charset="2"/>
              <a:buChar char=""/>
            </a:pPr>
            <a:r>
              <a:rPr lang="en-US" sz="3000" dirty="0" smtClean="0"/>
              <a:t>If you have to use a PPI and </a:t>
            </a:r>
            <a:r>
              <a:rPr lang="en-US" sz="3000" dirty="0" err="1" smtClean="0"/>
              <a:t>Harvoni</a:t>
            </a:r>
            <a:r>
              <a:rPr lang="en-US" sz="3000" dirty="0" smtClean="0"/>
              <a:t> is the best option </a:t>
            </a:r>
          </a:p>
          <a:p>
            <a:pPr marL="548640" lvl="2" indent="-228600">
              <a:buClr>
                <a:schemeClr val="accent1"/>
              </a:buClr>
              <a:buFont typeface="Wingdings 2" pitchFamily="18" charset="2"/>
              <a:buChar char=""/>
            </a:pPr>
            <a:r>
              <a:rPr lang="en-US" sz="2600" dirty="0" smtClean="0"/>
              <a:t>Administer </a:t>
            </a:r>
            <a:r>
              <a:rPr lang="en-US" sz="2600" dirty="0"/>
              <a:t>simultaneously on an empty </a:t>
            </a:r>
            <a:r>
              <a:rPr lang="en-US" sz="2600" dirty="0" smtClean="0"/>
              <a:t>stomach</a:t>
            </a:r>
            <a:endParaRPr lang="en-US" sz="2600" dirty="0"/>
          </a:p>
          <a:p>
            <a:pPr lvl="2"/>
            <a:r>
              <a:rPr lang="en-US" sz="2800" dirty="0"/>
              <a:t>Only </a:t>
            </a:r>
            <a:r>
              <a:rPr lang="en-US" sz="2800" dirty="0" smtClean="0"/>
              <a:t>doses </a:t>
            </a:r>
            <a:r>
              <a:rPr lang="en-US" sz="2800" u="sng" dirty="0"/>
              <a:t>&lt; </a:t>
            </a:r>
            <a:r>
              <a:rPr lang="en-US" sz="2800" dirty="0"/>
              <a:t>omeprazole 20 mg</a:t>
            </a:r>
          </a:p>
          <a:p>
            <a:pPr lvl="2"/>
            <a:r>
              <a:rPr lang="en-US" sz="3000" dirty="0"/>
              <a:t>Pantoprazole mg ≠ omeprazole </a:t>
            </a:r>
            <a:r>
              <a:rPr lang="en-US" sz="3000" dirty="0" smtClean="0"/>
              <a:t>mg</a:t>
            </a:r>
            <a:endParaRPr lang="en-US" sz="3000" dirty="0"/>
          </a:p>
        </p:txBody>
      </p:sp>
      <p:sp>
        <p:nvSpPr>
          <p:cNvPr id="2" name="Title 1"/>
          <p:cNvSpPr>
            <a:spLocks noGrp="1"/>
          </p:cNvSpPr>
          <p:nvPr>
            <p:ph type="title"/>
          </p:nvPr>
        </p:nvSpPr>
        <p:spPr/>
        <p:txBody>
          <a:bodyPr>
            <a:normAutofit fontScale="90000"/>
          </a:bodyPr>
          <a:lstStyle/>
          <a:p>
            <a:r>
              <a:rPr lang="en-US" dirty="0" err="1"/>
              <a:t>Sofosbuvir</a:t>
            </a:r>
            <a:r>
              <a:rPr lang="en-US" dirty="0"/>
              <a:t>/</a:t>
            </a:r>
            <a:r>
              <a:rPr lang="en-US" dirty="0" err="1"/>
              <a:t>ledipasvir</a:t>
            </a:r>
            <a:r>
              <a:rPr lang="en-US" dirty="0"/>
              <a:t> </a:t>
            </a:r>
            <a:r>
              <a:rPr lang="en-US" sz="2000" dirty="0"/>
              <a:t>(</a:t>
            </a:r>
            <a:r>
              <a:rPr lang="en-US" sz="2000" dirty="0" err="1"/>
              <a:t>harvoni</a:t>
            </a:r>
            <a:r>
              <a:rPr lang="en-US" sz="2000" dirty="0"/>
              <a:t>)</a:t>
            </a:r>
            <a:r>
              <a:rPr lang="en-US" dirty="0"/>
              <a:t> </a:t>
            </a:r>
            <a:br>
              <a:rPr lang="en-US" dirty="0"/>
            </a:br>
            <a:r>
              <a:rPr lang="en-US" dirty="0" smtClean="0"/>
              <a:t>and Proton </a:t>
            </a:r>
            <a:r>
              <a:rPr lang="en-US" dirty="0" err="1" smtClean="0"/>
              <a:t>PumP</a:t>
            </a:r>
            <a:r>
              <a:rPr lang="en-US" dirty="0" smtClean="0"/>
              <a:t> Inhibitors</a:t>
            </a:r>
            <a:endParaRPr lang="en-US" dirty="0"/>
          </a:p>
        </p:txBody>
      </p:sp>
      <p:sp>
        <p:nvSpPr>
          <p:cNvPr id="4" name="Text Placeholder 9"/>
          <p:cNvSpPr txBox="1">
            <a:spLocks/>
          </p:cNvSpPr>
          <p:nvPr/>
        </p:nvSpPr>
        <p:spPr>
          <a:xfrm>
            <a:off x="375745" y="6362700"/>
            <a:ext cx="6934200" cy="3429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100" dirty="0" err="1" smtClean="0">
                <a:solidFill>
                  <a:schemeClr val="accent1"/>
                </a:solidFill>
              </a:rPr>
              <a:t>Harvoni</a:t>
            </a:r>
            <a:r>
              <a:rPr lang="en-US" sz="1100" dirty="0" smtClean="0">
                <a:solidFill>
                  <a:schemeClr val="accent1"/>
                </a:solidFill>
              </a:rPr>
              <a:t>® [package insert]. Gilead Sciences, Foster City, CA</a:t>
            </a:r>
            <a:endParaRPr lang="en-US" sz="1100" dirty="0">
              <a:solidFill>
                <a:schemeClr val="accent1"/>
              </a:solidFill>
            </a:endParaRPr>
          </a:p>
        </p:txBody>
      </p:sp>
      <p:sp>
        <p:nvSpPr>
          <p:cNvPr id="5" name="Rectangle 4"/>
          <p:cNvSpPr/>
          <p:nvPr/>
        </p:nvSpPr>
        <p:spPr>
          <a:xfrm>
            <a:off x="0" y="152400"/>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Treatment</a:t>
            </a:r>
            <a:endParaRPr lang="en-US" sz="1200" dirty="0"/>
          </a:p>
        </p:txBody>
      </p:sp>
    </p:spTree>
    <p:extLst>
      <p:ext uri="{BB962C8B-B14F-4D97-AF65-F5344CB8AC3E}">
        <p14:creationId xmlns:p14="http://schemas.microsoft.com/office/powerpoint/2010/main" val="29670282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6400" y="457200"/>
            <a:ext cx="6096000" cy="6096000"/>
          </a:xfrm>
        </p:spPr>
      </p:pic>
      <p:sp>
        <p:nvSpPr>
          <p:cNvPr id="2" name="Title 1"/>
          <p:cNvSpPr>
            <a:spLocks noGrp="1"/>
          </p:cNvSpPr>
          <p:nvPr>
            <p:ph type="title"/>
          </p:nvPr>
        </p:nvSpPr>
        <p:spPr/>
        <p:txBody>
          <a:bodyPr/>
          <a:lstStyle/>
          <a:p>
            <a:endParaRPr lang="en-US" dirty="0"/>
          </a:p>
        </p:txBody>
      </p:sp>
      <p:sp>
        <p:nvSpPr>
          <p:cNvPr id="6" name="Rectangle 5"/>
          <p:cNvSpPr/>
          <p:nvPr/>
        </p:nvSpPr>
        <p:spPr>
          <a:xfrm>
            <a:off x="0" y="152400"/>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Treatment</a:t>
            </a:r>
            <a:endParaRPr lang="en-US" sz="1200" dirty="0"/>
          </a:p>
        </p:txBody>
      </p:sp>
    </p:spTree>
    <p:extLst>
      <p:ext uri="{BB962C8B-B14F-4D97-AF65-F5344CB8AC3E}">
        <p14:creationId xmlns:p14="http://schemas.microsoft.com/office/powerpoint/2010/main" val="25837793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681729"/>
          </a:xfrm>
        </p:spPr>
        <p:txBody>
          <a:bodyPr>
            <a:normAutofit/>
          </a:bodyPr>
          <a:lstStyle/>
          <a:p>
            <a:r>
              <a:rPr lang="en-US" dirty="0" smtClean="0"/>
              <a:t>65 year old HCV positive female with a </a:t>
            </a:r>
            <a:r>
              <a:rPr lang="en-US" dirty="0" err="1" smtClean="0"/>
              <a:t>hx</a:t>
            </a:r>
            <a:r>
              <a:rPr lang="en-US" dirty="0" smtClean="0"/>
              <a:t> of a post partum blood transfusion 40 years ago</a:t>
            </a:r>
            <a:br>
              <a:rPr lang="en-US" dirty="0" smtClean="0"/>
            </a:br>
            <a:endParaRPr lang="en-US" dirty="0"/>
          </a:p>
          <a:p>
            <a:r>
              <a:rPr lang="en-US" dirty="0" smtClean="0"/>
              <a:t>Genotype </a:t>
            </a:r>
            <a:r>
              <a:rPr lang="en-US" dirty="0" smtClean="0">
                <a:solidFill>
                  <a:srgbClr val="FF0000"/>
                </a:solidFill>
              </a:rPr>
              <a:t>1a</a:t>
            </a:r>
          </a:p>
          <a:p>
            <a:r>
              <a:rPr lang="en-US" dirty="0" smtClean="0"/>
              <a:t>VL 8.8million/ML</a:t>
            </a:r>
          </a:p>
          <a:p>
            <a:r>
              <a:rPr lang="en-US" dirty="0" smtClean="0"/>
              <a:t>Treatment </a:t>
            </a:r>
            <a:r>
              <a:rPr lang="en-US" dirty="0" smtClean="0">
                <a:solidFill>
                  <a:srgbClr val="FF0000"/>
                </a:solidFill>
              </a:rPr>
              <a:t>naïve</a:t>
            </a:r>
          </a:p>
          <a:p>
            <a:pPr lvl="1"/>
            <a:r>
              <a:rPr lang="en-US" dirty="0" smtClean="0"/>
              <a:t>Fibrosis Stage </a:t>
            </a:r>
            <a:r>
              <a:rPr lang="en-US" b="1" dirty="0" smtClean="0">
                <a:solidFill>
                  <a:srgbClr val="FF0000"/>
                </a:solidFill>
              </a:rPr>
              <a:t>F3-F4</a:t>
            </a:r>
          </a:p>
          <a:p>
            <a:pPr lvl="1"/>
            <a:r>
              <a:rPr lang="en-US" b="1" dirty="0" smtClean="0">
                <a:solidFill>
                  <a:srgbClr val="FF0000"/>
                </a:solidFill>
              </a:rPr>
              <a:t>No</a:t>
            </a:r>
            <a:r>
              <a:rPr lang="en-US" dirty="0" smtClean="0"/>
              <a:t> history of</a:t>
            </a:r>
          </a:p>
          <a:p>
            <a:pPr lvl="2"/>
            <a:r>
              <a:rPr lang="en-US" dirty="0" smtClean="0"/>
              <a:t>Esophageal varices/ encephalopathy or </a:t>
            </a:r>
            <a:r>
              <a:rPr lang="en-US" dirty="0" err="1" smtClean="0"/>
              <a:t>ascitis</a:t>
            </a:r>
            <a:endParaRPr lang="en-US" dirty="0" smtClean="0"/>
          </a:p>
          <a:p>
            <a:pPr lvl="1"/>
            <a:r>
              <a:rPr lang="en-US" dirty="0" smtClean="0"/>
              <a:t>Labs:  </a:t>
            </a:r>
            <a:r>
              <a:rPr lang="en-US" b="1" dirty="0" smtClean="0">
                <a:solidFill>
                  <a:srgbClr val="FF0000"/>
                </a:solidFill>
              </a:rPr>
              <a:t>GFR of 28 ml/min</a:t>
            </a:r>
            <a:r>
              <a:rPr lang="en-US" dirty="0" smtClean="0"/>
              <a:t>, Hg 13  </a:t>
            </a:r>
            <a:r>
              <a:rPr lang="en-US" b="1" dirty="0" smtClean="0">
                <a:solidFill>
                  <a:srgbClr val="FF0000"/>
                </a:solidFill>
              </a:rPr>
              <a:t>Platelets 109</a:t>
            </a:r>
          </a:p>
          <a:p>
            <a:pPr lvl="1"/>
            <a:r>
              <a:rPr lang="en-US" dirty="0" smtClean="0"/>
              <a:t>Other medical conditions</a:t>
            </a:r>
          </a:p>
          <a:p>
            <a:pPr lvl="2"/>
            <a:r>
              <a:rPr lang="en-US" dirty="0" smtClean="0"/>
              <a:t>Barrett's esophagus (on </a:t>
            </a:r>
            <a:r>
              <a:rPr lang="en-US" dirty="0" smtClean="0">
                <a:solidFill>
                  <a:srgbClr val="FF0000"/>
                </a:solidFill>
              </a:rPr>
              <a:t>omeprazole 40 mg </a:t>
            </a:r>
            <a:r>
              <a:rPr lang="en-US" dirty="0" smtClean="0"/>
              <a:t>once a day)</a:t>
            </a:r>
            <a:br>
              <a:rPr lang="en-US" dirty="0" smtClean="0"/>
            </a:br>
            <a:endParaRPr lang="en-US" dirty="0" smtClean="0"/>
          </a:p>
          <a:p>
            <a:r>
              <a:rPr lang="en-US" dirty="0" smtClean="0"/>
              <a:t>What are your options?</a:t>
            </a:r>
          </a:p>
        </p:txBody>
      </p:sp>
      <p:sp>
        <p:nvSpPr>
          <p:cNvPr id="3" name="Title 2"/>
          <p:cNvSpPr>
            <a:spLocks noGrp="1"/>
          </p:cNvSpPr>
          <p:nvPr>
            <p:ph type="title"/>
          </p:nvPr>
        </p:nvSpPr>
        <p:spPr/>
        <p:txBody>
          <a:bodyPr/>
          <a:lstStyle/>
          <a:p>
            <a:r>
              <a:rPr lang="en-US" dirty="0" smtClean="0"/>
              <a:t>Clinical Case # 2</a:t>
            </a:r>
            <a:endParaRPr lang="en-US" dirty="0"/>
          </a:p>
        </p:txBody>
      </p:sp>
      <p:sp>
        <p:nvSpPr>
          <p:cNvPr id="4" name="Rectangle 3"/>
          <p:cNvSpPr/>
          <p:nvPr/>
        </p:nvSpPr>
        <p:spPr>
          <a:xfrm>
            <a:off x="0" y="152400"/>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Treatment</a:t>
            </a:r>
            <a:endParaRPr lang="en-US" sz="1200" dirty="0"/>
          </a:p>
        </p:txBody>
      </p:sp>
    </p:spTree>
    <p:extLst>
      <p:ext uri="{BB962C8B-B14F-4D97-AF65-F5344CB8AC3E}">
        <p14:creationId xmlns:p14="http://schemas.microsoft.com/office/powerpoint/2010/main" val="39151614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Picture 5" descr="HCV_GT1a_C_DecisionTree_MCarney_v.7.25.2016.pdf - Google Chrome"/>
          <p:cNvPicPr>
            <a:picLocks noChangeAspect="1"/>
          </p:cNvPicPr>
          <p:nvPr/>
        </p:nvPicPr>
        <p:blipFill rotWithShape="1">
          <a:blip r:embed="rId2">
            <a:extLst>
              <a:ext uri="{28A0092B-C50C-407E-A947-70E740481C1C}">
                <a14:useLocalDpi xmlns:a14="http://schemas.microsoft.com/office/drawing/2010/main" val="0"/>
              </a:ext>
            </a:extLst>
          </a:blip>
          <a:srcRect l="24896" t="17275" r="24584" b="14350"/>
          <a:stretch/>
        </p:blipFill>
        <p:spPr>
          <a:xfrm>
            <a:off x="0" y="-38732"/>
            <a:ext cx="9144000" cy="6874967"/>
          </a:xfrm>
          <a:prstGeom prst="rect">
            <a:avLst/>
          </a:prstGeom>
          <a:solidFill>
            <a:srgbClr val="FF0000"/>
          </a:solidFill>
        </p:spPr>
      </p:pic>
      <p:sp>
        <p:nvSpPr>
          <p:cNvPr id="8" name="Rectangle 7"/>
          <p:cNvSpPr/>
          <p:nvPr/>
        </p:nvSpPr>
        <p:spPr>
          <a:xfrm>
            <a:off x="3505200" y="533400"/>
            <a:ext cx="2895600" cy="266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666507" y="76200"/>
            <a:ext cx="1110343" cy="390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562600" y="914400"/>
            <a:ext cx="533400" cy="266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829300" y="1181100"/>
            <a:ext cx="2400300" cy="266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162800" y="1562100"/>
            <a:ext cx="457200" cy="266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0646072">
            <a:off x="7636229" y="2046780"/>
            <a:ext cx="476250" cy="76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13679669">
            <a:off x="7344280" y="4953000"/>
            <a:ext cx="476250" cy="76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8304321">
            <a:off x="7432851" y="2716565"/>
            <a:ext cx="476250" cy="76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162800" y="3505200"/>
            <a:ext cx="1295400" cy="3904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04800" y="1181100"/>
            <a:ext cx="6553200" cy="5372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13679669">
            <a:off x="7448564" y="5803143"/>
            <a:ext cx="476250" cy="76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13679669">
            <a:off x="8427422" y="4952999"/>
            <a:ext cx="476250" cy="76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ultiply 19"/>
          <p:cNvSpPr/>
          <p:nvPr/>
        </p:nvSpPr>
        <p:spPr>
          <a:xfrm>
            <a:off x="8001000" y="2728256"/>
            <a:ext cx="762000" cy="5715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ultiply 20"/>
          <p:cNvSpPr/>
          <p:nvPr/>
        </p:nvSpPr>
        <p:spPr>
          <a:xfrm>
            <a:off x="7048500" y="2655490"/>
            <a:ext cx="762000" cy="5715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Multiply 21"/>
          <p:cNvSpPr/>
          <p:nvPr/>
        </p:nvSpPr>
        <p:spPr>
          <a:xfrm>
            <a:off x="7007474" y="1799130"/>
            <a:ext cx="762000" cy="5715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ultiply 22"/>
          <p:cNvSpPr/>
          <p:nvPr/>
        </p:nvSpPr>
        <p:spPr>
          <a:xfrm>
            <a:off x="7162800" y="5353050"/>
            <a:ext cx="762000" cy="5715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ultiply 23"/>
          <p:cNvSpPr/>
          <p:nvPr/>
        </p:nvSpPr>
        <p:spPr>
          <a:xfrm>
            <a:off x="8008570" y="4502906"/>
            <a:ext cx="762000" cy="5715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6858000" y="4191000"/>
            <a:ext cx="912071" cy="88340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7314035" y="3867150"/>
            <a:ext cx="560320" cy="295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794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3"/>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20"/>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2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7" grpId="0" animBg="1"/>
      <p:bldP spid="15" grpId="0" animBg="1"/>
      <p:bldP spid="16" grpId="0" animBg="1"/>
      <p:bldP spid="17" grpId="0" animBg="1"/>
      <p:bldP spid="13" grpId="0" animBg="1"/>
      <p:bldP spid="14" grpId="0" animBg="1"/>
      <p:bldP spid="18" grpId="0" animBg="1"/>
      <p:bldP spid="20" grpId="0" animBg="1"/>
      <p:bldP spid="21" grpId="0" animBg="1"/>
      <p:bldP spid="22" grpId="0" animBg="1"/>
      <p:bldP spid="23" grpId="0" animBg="1"/>
      <p:bldP spid="24" grpId="0" animBg="1"/>
      <p:bldP spid="4"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30114" y="1754088"/>
            <a:ext cx="5256286" cy="4762500"/>
          </a:xfrm>
        </p:spPr>
        <p:txBody>
          <a:bodyPr>
            <a:normAutofit fontScale="92500" lnSpcReduction="10000"/>
          </a:bodyPr>
          <a:lstStyle/>
          <a:p>
            <a:r>
              <a:rPr lang="en-US" sz="2400" dirty="0" smtClean="0"/>
              <a:t>Genotypes 1 and 4</a:t>
            </a:r>
          </a:p>
          <a:p>
            <a:r>
              <a:rPr lang="en-US" sz="2400" dirty="0" err="1" smtClean="0"/>
              <a:t>Elbasvir</a:t>
            </a:r>
            <a:r>
              <a:rPr lang="en-US" sz="2400" dirty="0" smtClean="0"/>
              <a:t>/</a:t>
            </a:r>
            <a:r>
              <a:rPr lang="en-US" sz="2400" dirty="0" err="1" smtClean="0"/>
              <a:t>Grazoprevir</a:t>
            </a:r>
            <a:endParaRPr lang="en-US" sz="2400" dirty="0" smtClean="0"/>
          </a:p>
          <a:p>
            <a:pPr lvl="1"/>
            <a:r>
              <a:rPr lang="en-US" sz="2200" dirty="0" smtClean="0"/>
              <a:t>NS5A inhibitor - NS3/4A </a:t>
            </a:r>
            <a:r>
              <a:rPr lang="en-US" sz="2200" dirty="0"/>
              <a:t>protease inhibitor </a:t>
            </a:r>
            <a:endParaRPr lang="en-US" sz="2200" dirty="0" smtClean="0"/>
          </a:p>
          <a:p>
            <a:r>
              <a:rPr lang="en-US" sz="2200" dirty="0" smtClean="0"/>
              <a:t>Oral and once daily</a:t>
            </a:r>
            <a:endParaRPr lang="en-US" sz="2400" dirty="0" smtClean="0"/>
          </a:p>
          <a:p>
            <a:r>
              <a:rPr lang="en-US" sz="2400" dirty="0" smtClean="0">
                <a:solidFill>
                  <a:srgbClr val="FF0000"/>
                </a:solidFill>
              </a:rPr>
              <a:t>Must </a:t>
            </a:r>
            <a:r>
              <a:rPr lang="en-US" sz="2400" dirty="0">
                <a:solidFill>
                  <a:srgbClr val="FF0000"/>
                </a:solidFill>
              </a:rPr>
              <a:t>perform resistance </a:t>
            </a:r>
            <a:br>
              <a:rPr lang="en-US" sz="2400" dirty="0">
                <a:solidFill>
                  <a:srgbClr val="FF0000"/>
                </a:solidFill>
              </a:rPr>
            </a:br>
            <a:r>
              <a:rPr lang="en-US" sz="2200" dirty="0" smtClean="0">
                <a:solidFill>
                  <a:srgbClr val="FF0000"/>
                </a:solidFill>
              </a:rPr>
              <a:t>testing </a:t>
            </a:r>
            <a:r>
              <a:rPr lang="en-US" sz="2200" dirty="0">
                <a:solidFill>
                  <a:srgbClr val="FF0000"/>
                </a:solidFill>
              </a:rPr>
              <a:t>in </a:t>
            </a:r>
            <a:r>
              <a:rPr lang="en-US" sz="2200" dirty="0" smtClean="0">
                <a:solidFill>
                  <a:srgbClr val="FF0000"/>
                </a:solidFill>
              </a:rPr>
              <a:t>genotype 1A</a:t>
            </a:r>
          </a:p>
          <a:p>
            <a:pPr lvl="1"/>
            <a:r>
              <a:rPr lang="en-US" sz="1700" i="1" dirty="0" smtClean="0">
                <a:solidFill>
                  <a:srgbClr val="FF0000"/>
                </a:solidFill>
              </a:rPr>
              <a:t>If resistance present must add Ribavirin </a:t>
            </a:r>
            <a:r>
              <a:rPr lang="en-US" sz="1700" i="1" dirty="0">
                <a:solidFill>
                  <a:srgbClr val="FF0000"/>
                </a:solidFill>
              </a:rPr>
              <a:t>and </a:t>
            </a:r>
            <a:r>
              <a:rPr lang="en-US" sz="1700" i="1" dirty="0" smtClean="0">
                <a:solidFill>
                  <a:srgbClr val="FF0000"/>
                </a:solidFill>
              </a:rPr>
              <a:t>extend </a:t>
            </a:r>
            <a:r>
              <a:rPr lang="en-US" sz="1700" i="1" dirty="0">
                <a:solidFill>
                  <a:srgbClr val="FF0000"/>
                </a:solidFill>
              </a:rPr>
              <a:t>therapy from 12 to 16 </a:t>
            </a:r>
            <a:r>
              <a:rPr lang="en-US" sz="1700" i="1" dirty="0" smtClean="0">
                <a:solidFill>
                  <a:srgbClr val="FF0000"/>
                </a:solidFill>
              </a:rPr>
              <a:t>weeks</a:t>
            </a:r>
          </a:p>
          <a:p>
            <a:r>
              <a:rPr lang="en-US" sz="2400" dirty="0" smtClean="0">
                <a:solidFill>
                  <a:srgbClr val="FF0000"/>
                </a:solidFill>
              </a:rPr>
              <a:t>DO NOT </a:t>
            </a:r>
            <a:r>
              <a:rPr lang="en-US" sz="2400" dirty="0">
                <a:solidFill>
                  <a:srgbClr val="FF0000"/>
                </a:solidFill>
              </a:rPr>
              <a:t>use in </a:t>
            </a:r>
            <a:r>
              <a:rPr lang="en-US" sz="2400" dirty="0" smtClean="0">
                <a:solidFill>
                  <a:srgbClr val="FF0000"/>
                </a:solidFill>
              </a:rPr>
              <a:t>advanced liver disease (Child Pugh B or C</a:t>
            </a:r>
          </a:p>
          <a:p>
            <a:r>
              <a:rPr lang="en-US" sz="2400" dirty="0" smtClean="0">
                <a:solidFill>
                  <a:srgbClr val="7030A0"/>
                </a:solidFill>
              </a:rPr>
              <a:t>May use with GFR &lt; 30 ml/min</a:t>
            </a:r>
          </a:p>
          <a:p>
            <a:r>
              <a:rPr lang="en-US" sz="2400" dirty="0" smtClean="0">
                <a:solidFill>
                  <a:srgbClr val="7030A0"/>
                </a:solidFill>
              </a:rPr>
              <a:t>May use in Dialysis</a:t>
            </a:r>
          </a:p>
          <a:p>
            <a:r>
              <a:rPr lang="en-US" sz="2400" dirty="0" smtClean="0">
                <a:solidFill>
                  <a:srgbClr val="7030A0"/>
                </a:solidFill>
              </a:rPr>
              <a:t>May use with PPI</a:t>
            </a:r>
            <a:endParaRPr lang="en-US" sz="2400" dirty="0">
              <a:solidFill>
                <a:srgbClr val="7030A0"/>
              </a:solidFill>
            </a:endParaRPr>
          </a:p>
          <a:p>
            <a:endParaRPr lang="en-US" sz="4000" dirty="0"/>
          </a:p>
          <a:p>
            <a:endParaRPr lang="en-US" sz="3800" dirty="0"/>
          </a:p>
          <a:p>
            <a:endParaRPr lang="en-US" dirty="0" smtClean="0"/>
          </a:p>
          <a:p>
            <a:endParaRPr lang="en-US" dirty="0"/>
          </a:p>
        </p:txBody>
      </p:sp>
      <p:sp>
        <p:nvSpPr>
          <p:cNvPr id="5" name="Title 4"/>
          <p:cNvSpPr>
            <a:spLocks noGrp="1"/>
          </p:cNvSpPr>
          <p:nvPr>
            <p:ph type="title"/>
          </p:nvPr>
        </p:nvSpPr>
        <p:spPr/>
        <p:txBody>
          <a:bodyPr>
            <a:normAutofit fontScale="90000"/>
          </a:bodyPr>
          <a:lstStyle/>
          <a:p>
            <a:r>
              <a:rPr lang="en-US" dirty="0" err="1" smtClean="0"/>
              <a:t>elbasvir</a:t>
            </a:r>
            <a:r>
              <a:rPr lang="en-US" dirty="0" smtClean="0"/>
              <a:t>/</a:t>
            </a:r>
            <a:r>
              <a:rPr lang="en-US" dirty="0" err="1" smtClean="0"/>
              <a:t>grazoprevir</a:t>
            </a:r>
            <a:r>
              <a:rPr lang="en-US" dirty="0" smtClean="0"/>
              <a:t/>
            </a:r>
            <a:br>
              <a:rPr lang="en-US" dirty="0" smtClean="0"/>
            </a:br>
            <a:r>
              <a:rPr lang="en-US" dirty="0" smtClean="0"/>
              <a:t>Zepatier</a:t>
            </a:r>
            <a:endParaRPr lang="en-US" dirty="0"/>
          </a:p>
        </p:txBody>
      </p:sp>
      <p:sp>
        <p:nvSpPr>
          <p:cNvPr id="9" name="Text Placeholder 9"/>
          <p:cNvSpPr txBox="1">
            <a:spLocks/>
          </p:cNvSpPr>
          <p:nvPr/>
        </p:nvSpPr>
        <p:spPr>
          <a:xfrm>
            <a:off x="228600" y="6362700"/>
            <a:ext cx="6934200" cy="3429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1100" dirty="0"/>
          </a:p>
        </p:txBody>
      </p:sp>
      <p:pic>
        <p:nvPicPr>
          <p:cNvPr id="1026" name="Picture 2" descr="&lt;div&gt;Photograph courtesy of Merck &amp; Co., Inc.&lt;/div&gt;"/>
          <p:cNvPicPr>
            <a:picLocks noChangeAspect="1" noChangeArrowheads="1"/>
          </p:cNvPicPr>
          <p:nvPr/>
        </p:nvPicPr>
        <p:blipFill rotWithShape="1">
          <a:blip r:embed="rId3">
            <a:extLst>
              <a:ext uri="{28A0092B-C50C-407E-A947-70E740481C1C}">
                <a14:useLocalDpi xmlns:a14="http://schemas.microsoft.com/office/drawing/2010/main" val="0"/>
              </a:ext>
            </a:extLst>
          </a:blip>
          <a:srcRect t="-2601" r="38583" b="2601"/>
          <a:stretch/>
        </p:blipFill>
        <p:spPr bwMode="auto">
          <a:xfrm>
            <a:off x="5867400" y="1905000"/>
            <a:ext cx="2984500" cy="33469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965825" y="5434832"/>
            <a:ext cx="2787650" cy="307777"/>
          </a:xfrm>
          <a:prstGeom prst="rect">
            <a:avLst/>
          </a:prstGeom>
          <a:noFill/>
        </p:spPr>
        <p:txBody>
          <a:bodyPr wrap="square" rtlCol="0">
            <a:spAutoFit/>
          </a:bodyPr>
          <a:lstStyle/>
          <a:p>
            <a:r>
              <a:rPr lang="en-US" sz="1400" dirty="0">
                <a:solidFill>
                  <a:schemeClr val="accent1"/>
                </a:solidFill>
              </a:rPr>
              <a:t>FDA-approved Jan 28, 2016</a:t>
            </a:r>
          </a:p>
        </p:txBody>
      </p:sp>
      <p:sp>
        <p:nvSpPr>
          <p:cNvPr id="2" name="Rectangle 1"/>
          <p:cNvSpPr/>
          <p:nvPr/>
        </p:nvSpPr>
        <p:spPr>
          <a:xfrm>
            <a:off x="533400" y="3429000"/>
            <a:ext cx="4800600" cy="1752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533400" y="5197244"/>
            <a:ext cx="4343400" cy="1225068"/>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152400"/>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Treatment</a:t>
            </a:r>
            <a:endParaRPr lang="en-US" sz="1200" dirty="0"/>
          </a:p>
        </p:txBody>
      </p:sp>
    </p:spTree>
    <p:extLst>
      <p:ext uri="{BB962C8B-B14F-4D97-AF65-F5344CB8AC3E}">
        <p14:creationId xmlns:p14="http://schemas.microsoft.com/office/powerpoint/2010/main" val="72083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681729"/>
          </a:xfrm>
        </p:spPr>
        <p:txBody>
          <a:bodyPr>
            <a:noAutofit/>
          </a:bodyPr>
          <a:lstStyle/>
          <a:p>
            <a:r>
              <a:rPr lang="en-US" sz="2400" dirty="0"/>
              <a:t>7</a:t>
            </a:r>
            <a:r>
              <a:rPr lang="en-US" sz="2400" dirty="0" smtClean="0"/>
              <a:t>3 year old HCV positive male with no risk factors</a:t>
            </a:r>
          </a:p>
          <a:p>
            <a:pPr lvl="1"/>
            <a:r>
              <a:rPr lang="en-US" sz="2000" dirty="0" smtClean="0"/>
              <a:t>Genotype </a:t>
            </a:r>
            <a:r>
              <a:rPr lang="en-US" sz="2000" b="1" dirty="0" smtClean="0">
                <a:solidFill>
                  <a:srgbClr val="FF0000"/>
                </a:solidFill>
              </a:rPr>
              <a:t>2</a:t>
            </a:r>
          </a:p>
          <a:p>
            <a:pPr lvl="1"/>
            <a:r>
              <a:rPr lang="en-US" sz="2000" dirty="0" smtClean="0"/>
              <a:t>VL 3.4 million/ML</a:t>
            </a:r>
          </a:p>
          <a:p>
            <a:pPr lvl="1"/>
            <a:r>
              <a:rPr lang="en-US" sz="2000" dirty="0" smtClean="0"/>
              <a:t>Treatment </a:t>
            </a:r>
            <a:r>
              <a:rPr lang="en-US" sz="2000" b="1" dirty="0" smtClean="0">
                <a:solidFill>
                  <a:srgbClr val="FF0000"/>
                </a:solidFill>
              </a:rPr>
              <a:t>naïve</a:t>
            </a:r>
          </a:p>
          <a:p>
            <a:pPr lvl="1"/>
            <a:r>
              <a:rPr lang="en-US" sz="2000" dirty="0" smtClean="0"/>
              <a:t>Fibrosis Stage </a:t>
            </a:r>
            <a:r>
              <a:rPr lang="en-US" sz="2000" b="1" dirty="0" smtClean="0">
                <a:solidFill>
                  <a:srgbClr val="FF0000"/>
                </a:solidFill>
              </a:rPr>
              <a:t>F3-F4</a:t>
            </a:r>
          </a:p>
          <a:p>
            <a:pPr lvl="1"/>
            <a:r>
              <a:rPr lang="en-US" sz="2000" dirty="0" smtClean="0"/>
              <a:t>History of </a:t>
            </a:r>
            <a:r>
              <a:rPr lang="en-US" sz="2000" b="1" dirty="0">
                <a:solidFill>
                  <a:srgbClr val="FF0000"/>
                </a:solidFill>
              </a:rPr>
              <a:t>a</a:t>
            </a:r>
            <a:r>
              <a:rPr lang="en-US" sz="2000" b="1" dirty="0" smtClean="0">
                <a:solidFill>
                  <a:srgbClr val="FF0000"/>
                </a:solidFill>
              </a:rPr>
              <a:t>scites</a:t>
            </a:r>
          </a:p>
          <a:p>
            <a:pPr lvl="1"/>
            <a:r>
              <a:rPr lang="en-US" sz="2000" dirty="0" smtClean="0"/>
              <a:t>Labs:  </a:t>
            </a:r>
            <a:r>
              <a:rPr lang="en-US" sz="2000" dirty="0" smtClean="0">
                <a:solidFill>
                  <a:srgbClr val="FFFF00"/>
                </a:solidFill>
              </a:rPr>
              <a:t>GFR of 69 ml/min</a:t>
            </a:r>
            <a:r>
              <a:rPr lang="en-US" sz="2000" dirty="0" smtClean="0"/>
              <a:t>, </a:t>
            </a:r>
            <a:r>
              <a:rPr lang="en-US" sz="2000" dirty="0" smtClean="0">
                <a:solidFill>
                  <a:srgbClr val="FFFF00"/>
                </a:solidFill>
              </a:rPr>
              <a:t>Hg 13.4</a:t>
            </a:r>
            <a:r>
              <a:rPr lang="en-US" sz="2000" dirty="0" smtClean="0"/>
              <a:t>,   </a:t>
            </a:r>
            <a:r>
              <a:rPr lang="en-US" sz="2000" dirty="0" smtClean="0">
                <a:solidFill>
                  <a:srgbClr val="FF0000"/>
                </a:solidFill>
              </a:rPr>
              <a:t>Platelets 88</a:t>
            </a:r>
          </a:p>
          <a:p>
            <a:pPr lvl="1"/>
            <a:r>
              <a:rPr lang="en-US" sz="2000" dirty="0" smtClean="0"/>
              <a:t>Other medical conditions</a:t>
            </a:r>
          </a:p>
          <a:p>
            <a:pPr lvl="2"/>
            <a:r>
              <a:rPr lang="en-US" sz="2000" dirty="0" err="1" smtClean="0"/>
              <a:t>Prediabetes</a:t>
            </a:r>
            <a:r>
              <a:rPr lang="en-US" sz="2000" dirty="0" smtClean="0"/>
              <a:t>/40 pack/year smoking/HTN on amlodipine </a:t>
            </a:r>
            <a:r>
              <a:rPr lang="en-US" sz="2000" dirty="0" err="1" smtClean="0"/>
              <a:t>Hypercholesteremia</a:t>
            </a:r>
            <a:r>
              <a:rPr lang="en-US" sz="2000" dirty="0" smtClean="0"/>
              <a:t> on atorvastatin</a:t>
            </a:r>
          </a:p>
          <a:p>
            <a:r>
              <a:rPr lang="en-US" sz="2400" dirty="0" smtClean="0"/>
              <a:t>What are your options?</a:t>
            </a:r>
          </a:p>
        </p:txBody>
      </p:sp>
      <p:sp>
        <p:nvSpPr>
          <p:cNvPr id="3" name="Title 2"/>
          <p:cNvSpPr>
            <a:spLocks noGrp="1"/>
          </p:cNvSpPr>
          <p:nvPr>
            <p:ph type="title"/>
          </p:nvPr>
        </p:nvSpPr>
        <p:spPr/>
        <p:txBody>
          <a:bodyPr/>
          <a:lstStyle/>
          <a:p>
            <a:r>
              <a:rPr lang="en-US" dirty="0" smtClean="0"/>
              <a:t>Clinical Case # 3</a:t>
            </a:r>
            <a:endParaRPr lang="en-US" dirty="0"/>
          </a:p>
        </p:txBody>
      </p:sp>
      <p:sp>
        <p:nvSpPr>
          <p:cNvPr id="4" name="Rectangle 3"/>
          <p:cNvSpPr/>
          <p:nvPr/>
        </p:nvSpPr>
        <p:spPr>
          <a:xfrm>
            <a:off x="0" y="152400"/>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Treatment</a:t>
            </a:r>
            <a:endParaRPr lang="en-US" sz="1200" dirty="0"/>
          </a:p>
        </p:txBody>
      </p:sp>
    </p:spTree>
    <p:extLst>
      <p:ext uri="{BB962C8B-B14F-4D97-AF65-F5344CB8AC3E}">
        <p14:creationId xmlns:p14="http://schemas.microsoft.com/office/powerpoint/2010/main" val="15458614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CV_GT2_DecisionTree_MCarney_v.7.25.2016.pdf - Google Chrome"/>
          <p:cNvPicPr>
            <a:picLocks noGrp="1" noChangeAspect="1"/>
          </p:cNvPicPr>
          <p:nvPr>
            <p:ph idx="1"/>
          </p:nvPr>
        </p:nvPicPr>
        <p:blipFill rotWithShape="1">
          <a:blip r:embed="rId2">
            <a:extLst>
              <a:ext uri="{28A0092B-C50C-407E-A947-70E740481C1C}">
                <a14:useLocalDpi xmlns:a14="http://schemas.microsoft.com/office/drawing/2010/main" val="0"/>
              </a:ext>
            </a:extLst>
          </a:blip>
          <a:srcRect l="25034" t="17645" r="24885" b="14922"/>
          <a:stretch/>
        </p:blipFill>
        <p:spPr>
          <a:xfrm>
            <a:off x="0" y="-21195"/>
            <a:ext cx="9144000" cy="7014948"/>
          </a:xfrm>
        </p:spPr>
      </p:pic>
      <p:sp>
        <p:nvSpPr>
          <p:cNvPr id="2" name="Title 1"/>
          <p:cNvSpPr>
            <a:spLocks noGrp="1"/>
          </p:cNvSpPr>
          <p:nvPr>
            <p:ph type="title"/>
          </p:nvPr>
        </p:nvSpPr>
        <p:spPr/>
        <p:txBody>
          <a:bodyPr/>
          <a:lstStyle/>
          <a:p>
            <a:endParaRPr lang="en-US" dirty="0"/>
          </a:p>
        </p:txBody>
      </p:sp>
      <p:sp>
        <p:nvSpPr>
          <p:cNvPr id="3" name="Rectangle 2"/>
          <p:cNvSpPr/>
          <p:nvPr/>
        </p:nvSpPr>
        <p:spPr>
          <a:xfrm>
            <a:off x="5010024" y="1676400"/>
            <a:ext cx="4572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943600" y="2438400"/>
            <a:ext cx="4572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495800" y="3200400"/>
            <a:ext cx="4572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ultiply 6"/>
          <p:cNvSpPr/>
          <p:nvPr/>
        </p:nvSpPr>
        <p:spPr>
          <a:xfrm>
            <a:off x="3886200" y="4953000"/>
            <a:ext cx="762000" cy="5715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38200" y="5867400"/>
            <a:ext cx="5867400" cy="707886"/>
          </a:xfrm>
          <a:prstGeom prst="rect">
            <a:avLst/>
          </a:prstGeom>
          <a:noFill/>
        </p:spPr>
        <p:txBody>
          <a:bodyPr wrap="square" rtlCol="0">
            <a:spAutoFit/>
          </a:bodyPr>
          <a:lstStyle/>
          <a:p>
            <a:r>
              <a:rPr lang="en-US" sz="2000" b="1" dirty="0" smtClean="0">
                <a:solidFill>
                  <a:srgbClr val="FF0000"/>
                </a:solidFill>
              </a:rPr>
              <a:t>Do I need any workup before I start Ribavirin?</a:t>
            </a:r>
          </a:p>
          <a:p>
            <a:r>
              <a:rPr lang="en-US" sz="2000" b="1" dirty="0" smtClean="0">
                <a:solidFill>
                  <a:srgbClr val="FF0000"/>
                </a:solidFill>
              </a:rPr>
              <a:t>What are his Drug - Drug Interactions with </a:t>
            </a:r>
            <a:r>
              <a:rPr lang="en-US" sz="2000" b="1" dirty="0" err="1" smtClean="0">
                <a:solidFill>
                  <a:srgbClr val="FF0000"/>
                </a:solidFill>
              </a:rPr>
              <a:t>Epclusa</a:t>
            </a:r>
            <a:r>
              <a:rPr lang="en-US" sz="2000" b="1" dirty="0" smtClean="0">
                <a:solidFill>
                  <a:srgbClr val="FF0000"/>
                </a:solidFill>
              </a:rPr>
              <a:t>?</a:t>
            </a:r>
            <a:endParaRPr lang="en-US" sz="2000" b="1" dirty="0">
              <a:solidFill>
                <a:srgbClr val="FF0000"/>
              </a:solidFill>
            </a:endParaRPr>
          </a:p>
        </p:txBody>
      </p:sp>
      <p:sp>
        <p:nvSpPr>
          <p:cNvPr id="6" name="Oval 5"/>
          <p:cNvSpPr/>
          <p:nvPr/>
        </p:nvSpPr>
        <p:spPr>
          <a:xfrm>
            <a:off x="3352800" y="3505200"/>
            <a:ext cx="1828800" cy="114300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969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animBg="1"/>
      <p:bldP spid="7" grpId="0" animBg="1"/>
      <p:bldP spid="5" grpId="0"/>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152400" y="1663337"/>
            <a:ext cx="5334000" cy="5042263"/>
          </a:xfrm>
          <a:prstGeom prst="rect">
            <a:avLst/>
          </a:prstGeom>
        </p:spPr>
        <p:txBody>
          <a:bodyPr>
            <a:normAutofit/>
          </a:bodyPr>
          <a:lstStyle/>
          <a:p>
            <a:pPr>
              <a:defRPr/>
            </a:pPr>
            <a:r>
              <a:rPr lang="en-US" sz="2400" dirty="0" smtClean="0">
                <a:solidFill>
                  <a:schemeClr val="tx1"/>
                </a:solidFill>
              </a:rPr>
              <a:t>Once </a:t>
            </a:r>
            <a:r>
              <a:rPr lang="en-US" sz="2400" dirty="0">
                <a:solidFill>
                  <a:schemeClr val="tx1"/>
                </a:solidFill>
              </a:rPr>
              <a:t>Daily </a:t>
            </a:r>
            <a:r>
              <a:rPr lang="en-US" sz="2400" dirty="0" smtClean="0">
                <a:solidFill>
                  <a:schemeClr val="tx1"/>
                </a:solidFill>
              </a:rPr>
              <a:t>Single Oral Tablet</a:t>
            </a:r>
          </a:p>
          <a:p>
            <a:pPr>
              <a:spcBef>
                <a:spcPts val="600"/>
              </a:spcBef>
              <a:defRPr/>
            </a:pPr>
            <a:r>
              <a:rPr lang="en-US" sz="2400" dirty="0" smtClean="0">
                <a:solidFill>
                  <a:schemeClr val="tx1"/>
                </a:solidFill>
                <a:ea typeface="ＭＳ Ｐゴシック" pitchFamily="34" charset="-128"/>
                <a:cs typeface="Arial" pitchFamily="34" charset="0"/>
              </a:rPr>
              <a:t>Minimal </a:t>
            </a:r>
            <a:r>
              <a:rPr lang="en-US" sz="2400" dirty="0">
                <a:solidFill>
                  <a:schemeClr val="tx1"/>
                </a:solidFill>
                <a:ea typeface="ＭＳ Ｐゴシック" pitchFamily="34" charset="-128"/>
                <a:cs typeface="Arial" pitchFamily="34" charset="0"/>
              </a:rPr>
              <a:t>DDIs, no food effect</a:t>
            </a:r>
          </a:p>
          <a:p>
            <a:pPr>
              <a:spcBef>
                <a:spcPts val="600"/>
              </a:spcBef>
              <a:defRPr/>
            </a:pPr>
            <a:r>
              <a:rPr lang="en-US" sz="2400" b="1" dirty="0" smtClean="0">
                <a:solidFill>
                  <a:srgbClr val="7030A0"/>
                </a:solidFill>
              </a:rPr>
              <a:t>Genotype 1,2,3,4</a:t>
            </a:r>
          </a:p>
          <a:p>
            <a:r>
              <a:rPr lang="en-US" sz="2400" dirty="0" smtClean="0">
                <a:solidFill>
                  <a:srgbClr val="FF0000"/>
                </a:solidFill>
              </a:rPr>
              <a:t>Do </a:t>
            </a:r>
            <a:r>
              <a:rPr lang="en-US" sz="2400" dirty="0">
                <a:solidFill>
                  <a:srgbClr val="FF0000"/>
                </a:solidFill>
              </a:rPr>
              <a:t>not </a:t>
            </a:r>
            <a:r>
              <a:rPr lang="en-US" sz="2400" dirty="0" smtClean="0">
                <a:solidFill>
                  <a:srgbClr val="FF0000"/>
                </a:solidFill>
              </a:rPr>
              <a:t>co-administer with PPI</a:t>
            </a:r>
            <a:endParaRPr lang="en-US" sz="2400" dirty="0">
              <a:solidFill>
                <a:srgbClr val="FF0000"/>
              </a:solidFill>
            </a:endParaRPr>
          </a:p>
          <a:p>
            <a:pPr lvl="1"/>
            <a:r>
              <a:rPr lang="en-US" sz="2000" i="1" dirty="0">
                <a:solidFill>
                  <a:srgbClr val="FF3300"/>
                </a:solidFill>
              </a:rPr>
              <a:t>If medically </a:t>
            </a:r>
            <a:r>
              <a:rPr lang="en-US" sz="2000" i="1" dirty="0" smtClean="0">
                <a:solidFill>
                  <a:srgbClr val="FF3300"/>
                </a:solidFill>
              </a:rPr>
              <a:t>necessary, take </a:t>
            </a:r>
            <a:r>
              <a:rPr lang="en-US" sz="2000" i="1" dirty="0" err="1">
                <a:solidFill>
                  <a:srgbClr val="FF3300"/>
                </a:solidFill>
              </a:rPr>
              <a:t>Epclusa</a:t>
            </a:r>
            <a:r>
              <a:rPr lang="en-US" sz="2000" i="1" dirty="0">
                <a:solidFill>
                  <a:srgbClr val="FF3300"/>
                </a:solidFill>
              </a:rPr>
              <a:t> with food 4 hours before omeprazole 20 </a:t>
            </a:r>
            <a:r>
              <a:rPr lang="en-US" sz="2000" i="1" dirty="0" smtClean="0">
                <a:solidFill>
                  <a:srgbClr val="FF3300"/>
                </a:solidFill>
              </a:rPr>
              <a:t>mg </a:t>
            </a:r>
            <a:r>
              <a:rPr lang="en-US" sz="2000" i="1" dirty="0" err="1" smtClean="0">
                <a:solidFill>
                  <a:srgbClr val="FF3300"/>
                </a:solidFill>
              </a:rPr>
              <a:t>andOnly</a:t>
            </a:r>
            <a:r>
              <a:rPr lang="en-US" sz="2000" i="1" dirty="0" smtClean="0">
                <a:solidFill>
                  <a:srgbClr val="FF3300"/>
                </a:solidFill>
              </a:rPr>
              <a:t> </a:t>
            </a:r>
            <a:r>
              <a:rPr lang="en-US" sz="2000" i="1" dirty="0">
                <a:solidFill>
                  <a:srgbClr val="FF3300"/>
                </a:solidFill>
              </a:rPr>
              <a:t>doses </a:t>
            </a:r>
            <a:r>
              <a:rPr lang="en-US" sz="2000" i="1" u="sng" dirty="0">
                <a:solidFill>
                  <a:srgbClr val="FF3300"/>
                </a:solidFill>
              </a:rPr>
              <a:t>&lt; </a:t>
            </a:r>
            <a:r>
              <a:rPr lang="en-US" sz="2000" i="1" dirty="0">
                <a:solidFill>
                  <a:srgbClr val="FF3300"/>
                </a:solidFill>
              </a:rPr>
              <a:t>omeprazole 20 mg</a:t>
            </a:r>
          </a:p>
          <a:p>
            <a:pPr>
              <a:spcBef>
                <a:spcPts val="600"/>
              </a:spcBef>
              <a:defRPr/>
            </a:pPr>
            <a:r>
              <a:rPr lang="en-US" sz="2400" dirty="0" smtClean="0">
                <a:solidFill>
                  <a:srgbClr val="FF0000"/>
                </a:solidFill>
                <a:ea typeface="ＭＳ Ｐゴシック" pitchFamily="34" charset="-128"/>
                <a:cs typeface="Arial" pitchFamily="34" charset="0"/>
              </a:rPr>
              <a:t>Do not use in patients with GFR &lt; 30</a:t>
            </a:r>
            <a:endParaRPr lang="en-US" sz="2400" dirty="0">
              <a:solidFill>
                <a:srgbClr val="FF0000"/>
              </a:solidFill>
              <a:ea typeface="ＭＳ Ｐゴシック" pitchFamily="34" charset="-128"/>
              <a:cs typeface="Arial" pitchFamily="34" charset="0"/>
            </a:endParaRPr>
          </a:p>
        </p:txBody>
      </p:sp>
      <p:sp>
        <p:nvSpPr>
          <p:cNvPr id="2" name="Title 1"/>
          <p:cNvSpPr>
            <a:spLocks noGrp="1"/>
          </p:cNvSpPr>
          <p:nvPr>
            <p:ph type="title"/>
          </p:nvPr>
        </p:nvSpPr>
        <p:spPr/>
        <p:txBody>
          <a:bodyPr>
            <a:normAutofit fontScale="90000"/>
          </a:bodyPr>
          <a:lstStyle/>
          <a:p>
            <a:r>
              <a:rPr lang="en-US" sz="3600" dirty="0" err="1" smtClean="0"/>
              <a:t>velpatasvir</a:t>
            </a:r>
            <a:r>
              <a:rPr lang="en-US" sz="3600" dirty="0" smtClean="0"/>
              <a:t>/</a:t>
            </a:r>
            <a:r>
              <a:rPr lang="en-US" sz="3600" dirty="0" err="1" smtClean="0"/>
              <a:t>sofosbuvir</a:t>
            </a:r>
            <a:r>
              <a:rPr lang="en-US" sz="3600" dirty="0" smtClean="0"/>
              <a:t>  </a:t>
            </a:r>
            <a:br>
              <a:rPr lang="en-US" sz="3600" dirty="0" smtClean="0"/>
            </a:br>
            <a:r>
              <a:rPr lang="en-US" sz="3600" dirty="0" smtClean="0"/>
              <a:t>(</a:t>
            </a:r>
            <a:r>
              <a:rPr lang="en-US" sz="3600" dirty="0" err="1" smtClean="0"/>
              <a:t>Epclusa</a:t>
            </a:r>
            <a:r>
              <a:rPr lang="en-US" sz="3600" dirty="0" smtClean="0"/>
              <a:t>®)</a:t>
            </a:r>
            <a:endParaRPr lang="en-US" sz="3600" dirty="0"/>
          </a:p>
        </p:txBody>
      </p:sp>
      <p:sp>
        <p:nvSpPr>
          <p:cNvPr id="7" name="TextBox 6"/>
          <p:cNvSpPr txBox="1">
            <a:spLocks noChangeArrowheads="1"/>
          </p:cNvSpPr>
          <p:nvPr/>
        </p:nvSpPr>
        <p:spPr bwMode="auto">
          <a:xfrm>
            <a:off x="5414333" y="2544762"/>
            <a:ext cx="1829098" cy="1096962"/>
          </a:xfrm>
          <a:prstGeom prst="homePlate">
            <a:avLst>
              <a:gd name="adj" fmla="val 51200"/>
            </a:avLst>
          </a:prstGeom>
          <a:solidFill>
            <a:srgbClr val="0066A8"/>
          </a:solidFill>
          <a:ln>
            <a:noFill/>
          </a:ln>
          <a:extLst/>
        </p:spPr>
        <p:txBody>
          <a:bodyPr lIns="182880" tIns="91440" bIns="91440" anchor="ct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eaLnBrk="1" hangingPunct="1">
              <a:defRPr/>
            </a:pPr>
            <a:r>
              <a:rPr lang="en-US" sz="1600" dirty="0" smtClean="0">
                <a:solidFill>
                  <a:srgbClr val="FFFFFF"/>
                </a:solidFill>
              </a:rPr>
              <a:t>VEL</a:t>
            </a:r>
            <a:r>
              <a:rPr lang="en-US" sz="1600" dirty="0">
                <a:solidFill>
                  <a:srgbClr val="FFFFFF"/>
                </a:solidFill>
              </a:rPr>
              <a:t/>
            </a:r>
            <a:br>
              <a:rPr lang="en-US" sz="1600" dirty="0">
                <a:solidFill>
                  <a:srgbClr val="FFFFFF"/>
                </a:solidFill>
              </a:rPr>
            </a:br>
            <a:r>
              <a:rPr lang="en-US" sz="1600" dirty="0">
                <a:solidFill>
                  <a:srgbClr val="FFFFFF"/>
                </a:solidFill>
              </a:rPr>
              <a:t>NS5A </a:t>
            </a:r>
            <a:r>
              <a:rPr lang="en-US" sz="1600" dirty="0" smtClean="0">
                <a:solidFill>
                  <a:srgbClr val="FFFFFF"/>
                </a:solidFill>
              </a:rPr>
              <a:t/>
            </a:r>
            <a:br>
              <a:rPr lang="en-US" sz="1600" dirty="0" smtClean="0">
                <a:solidFill>
                  <a:srgbClr val="FFFFFF"/>
                </a:solidFill>
              </a:rPr>
            </a:br>
            <a:r>
              <a:rPr lang="en-US" sz="1600" dirty="0" smtClean="0">
                <a:solidFill>
                  <a:srgbClr val="FFFFFF"/>
                </a:solidFill>
              </a:rPr>
              <a:t>inhibitor</a:t>
            </a:r>
            <a:endParaRPr lang="en-US" sz="1200" dirty="0">
              <a:solidFill>
                <a:srgbClr val="FFFFFF"/>
              </a:solidFill>
            </a:endParaRPr>
          </a:p>
        </p:txBody>
      </p:sp>
      <p:grpSp>
        <p:nvGrpSpPr>
          <p:cNvPr id="8" name="Group 25"/>
          <p:cNvGrpSpPr>
            <a:grpSpLocks/>
          </p:cNvGrpSpPr>
          <p:nvPr/>
        </p:nvGrpSpPr>
        <p:grpSpPr bwMode="auto">
          <a:xfrm>
            <a:off x="6705600" y="2544763"/>
            <a:ext cx="2146300" cy="1096963"/>
            <a:chOff x="6469236" y="3080878"/>
            <a:chExt cx="2145955" cy="1097280"/>
          </a:xfrm>
        </p:grpSpPr>
        <p:sp>
          <p:nvSpPr>
            <p:cNvPr id="9" name="TextBox 8"/>
            <p:cNvSpPr txBox="1">
              <a:spLocks noChangeArrowheads="1"/>
            </p:cNvSpPr>
            <p:nvPr/>
          </p:nvSpPr>
          <p:spPr bwMode="auto">
            <a:xfrm>
              <a:off x="6469236" y="3080878"/>
              <a:ext cx="2131670" cy="1097280"/>
            </a:xfrm>
            <a:prstGeom prst="chevron">
              <a:avLst>
                <a:gd name="adj" fmla="val 48891"/>
              </a:avLst>
            </a:prstGeom>
            <a:solidFill>
              <a:srgbClr val="F15F31"/>
            </a:solidFill>
            <a:ln>
              <a:noFill/>
            </a:ln>
            <a:extLst/>
          </p:spPr>
          <p:txBody>
            <a:bodyPr tIns="91440" bIns="91440"/>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eaLnBrk="1" hangingPunct="1">
                <a:defRPr/>
              </a:pPr>
              <a:endParaRPr lang="en-US" sz="1600" dirty="0">
                <a:ln>
                  <a:solidFill>
                    <a:srgbClr val="FFC000"/>
                  </a:solidFill>
                </a:ln>
                <a:solidFill>
                  <a:srgbClr val="FFFFFF"/>
                </a:solidFill>
                <a:ea typeface="ＭＳ Ｐゴシック" pitchFamily="34" charset="-128"/>
              </a:endParaRPr>
            </a:p>
          </p:txBody>
        </p:sp>
        <p:sp>
          <p:nvSpPr>
            <p:cNvPr id="10" name="TextBox 9"/>
            <p:cNvSpPr txBox="1">
              <a:spLocks noChangeArrowheads="1"/>
            </p:cNvSpPr>
            <p:nvPr/>
          </p:nvSpPr>
          <p:spPr bwMode="auto">
            <a:xfrm>
              <a:off x="7050795" y="3338111"/>
              <a:ext cx="1476260" cy="749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US" sz="1200" b="1" dirty="0">
                <a:solidFill>
                  <a:srgbClr val="FFFFFF"/>
                </a:solidFill>
                <a:cs typeface="Arial" pitchFamily="34" charset="0"/>
              </a:endParaRPr>
            </a:p>
          </p:txBody>
        </p:sp>
        <p:sp>
          <p:nvSpPr>
            <p:cNvPr id="11" name="TextBox 10"/>
            <p:cNvSpPr txBox="1">
              <a:spLocks noChangeArrowheads="1"/>
            </p:cNvSpPr>
            <p:nvPr/>
          </p:nvSpPr>
          <p:spPr bwMode="auto">
            <a:xfrm>
              <a:off x="7050795" y="3080878"/>
              <a:ext cx="1564396" cy="1097280"/>
            </a:xfrm>
            <a:prstGeom prst="rect">
              <a:avLst/>
            </a:prstGeom>
            <a:solidFill>
              <a:srgbClr val="F15F3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91440"/>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1600" b="1" dirty="0" smtClean="0">
                  <a:solidFill>
                    <a:srgbClr val="FFFFFF"/>
                  </a:solidFill>
                  <a:cs typeface="Arial" pitchFamily="34" charset="0"/>
                </a:rPr>
                <a:t>SOF - NS5B </a:t>
              </a:r>
              <a:r>
                <a:rPr lang="en-US" sz="1600" b="1" dirty="0">
                  <a:solidFill>
                    <a:srgbClr val="FFFFFF"/>
                  </a:solidFill>
                  <a:cs typeface="Arial" pitchFamily="34" charset="0"/>
                </a:rPr>
                <a:t/>
              </a:r>
              <a:br>
                <a:rPr lang="en-US" sz="1600" b="1" dirty="0">
                  <a:solidFill>
                    <a:srgbClr val="FFFFFF"/>
                  </a:solidFill>
                  <a:cs typeface="Arial" pitchFamily="34" charset="0"/>
                </a:rPr>
              </a:br>
              <a:r>
                <a:rPr lang="en-US" sz="1600" b="1" dirty="0" smtClean="0">
                  <a:solidFill>
                    <a:srgbClr val="FFFFFF"/>
                  </a:solidFill>
                  <a:cs typeface="Arial" pitchFamily="34" charset="0"/>
                </a:rPr>
                <a:t>nucleotide polymerase </a:t>
              </a:r>
              <a:r>
                <a:rPr lang="en-US" sz="1600" b="1" dirty="0">
                  <a:solidFill>
                    <a:srgbClr val="FFFFFF"/>
                  </a:solidFill>
                  <a:cs typeface="Arial" pitchFamily="34" charset="0"/>
                </a:rPr>
                <a:t>inhibitor</a:t>
              </a:r>
            </a:p>
            <a:p>
              <a:pPr eaLnBrk="1" hangingPunct="1"/>
              <a:endParaRPr lang="en-US" sz="1200" b="1" dirty="0">
                <a:solidFill>
                  <a:srgbClr val="FFFFFF"/>
                </a:solidFill>
                <a:cs typeface="Arial" pitchFamily="34" charset="0"/>
              </a:endParaRPr>
            </a:p>
          </p:txBody>
        </p:sp>
      </p:grpSp>
      <p:sp>
        <p:nvSpPr>
          <p:cNvPr id="12" name="Rectangle 11"/>
          <p:cNvSpPr/>
          <p:nvPr/>
        </p:nvSpPr>
        <p:spPr>
          <a:xfrm>
            <a:off x="4572000" y="3810000"/>
            <a:ext cx="5181600" cy="369332"/>
          </a:xfrm>
          <a:prstGeom prst="rect">
            <a:avLst/>
          </a:prstGeom>
        </p:spPr>
        <p:txBody>
          <a:bodyPr wrap="square">
            <a:spAutoFit/>
          </a:bodyPr>
          <a:lstStyle/>
          <a:p>
            <a:pPr algn="ctr" fontAlgn="base">
              <a:spcBef>
                <a:spcPct val="0"/>
              </a:spcBef>
              <a:spcAft>
                <a:spcPct val="0"/>
              </a:spcAft>
              <a:buClr>
                <a:srgbClr val="990000"/>
              </a:buClr>
            </a:pPr>
            <a:r>
              <a:rPr lang="en-US" b="1" dirty="0" smtClean="0">
                <a:solidFill>
                  <a:schemeClr val="accent1"/>
                </a:solidFill>
                <a:latin typeface="Arial"/>
                <a:ea typeface="MS PGothic" pitchFamily="34" charset="-128"/>
                <a:cs typeface="Arial" pitchFamily="34" charset="0"/>
              </a:rPr>
              <a:t>Approved: June 28, 2016</a:t>
            </a:r>
            <a:endParaRPr lang="en-US" b="1" dirty="0">
              <a:solidFill>
                <a:schemeClr val="accent1"/>
              </a:solidFill>
              <a:latin typeface="Arial"/>
              <a:ea typeface="MS PGothic" pitchFamily="34" charset="-128"/>
              <a:cs typeface="Arial" pitchFamily="34" charset="0"/>
            </a:endParaRPr>
          </a:p>
        </p:txBody>
      </p:sp>
      <p:sp>
        <p:nvSpPr>
          <p:cNvPr id="14" name="Text Placeholder 9"/>
          <p:cNvSpPr txBox="1">
            <a:spLocks/>
          </p:cNvSpPr>
          <p:nvPr/>
        </p:nvSpPr>
        <p:spPr>
          <a:xfrm>
            <a:off x="152400" y="6195669"/>
            <a:ext cx="6934200" cy="3429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100" dirty="0" err="1" smtClean="0">
                <a:solidFill>
                  <a:schemeClr val="accent1"/>
                </a:solidFill>
              </a:rPr>
              <a:t>Epclusa</a:t>
            </a:r>
            <a:r>
              <a:rPr lang="en-US" sz="1100" dirty="0" smtClean="0">
                <a:solidFill>
                  <a:schemeClr val="accent1"/>
                </a:solidFill>
              </a:rPr>
              <a:t>® [package insert]. Gilead Sciences, Foster City, CA</a:t>
            </a:r>
            <a:endParaRPr lang="en-US" sz="1100" dirty="0">
              <a:solidFill>
                <a:schemeClr val="accent1"/>
              </a:solidFill>
            </a:endParaRPr>
          </a:p>
        </p:txBody>
      </p:sp>
      <p:sp>
        <p:nvSpPr>
          <p:cNvPr id="6" name="Content Placeholder 5"/>
          <p:cNvSpPr>
            <a:spLocks noGrp="1"/>
          </p:cNvSpPr>
          <p:nvPr>
            <p:ph sz="half" idx="2"/>
          </p:nvPr>
        </p:nvSpPr>
        <p:spPr/>
        <p:txBody>
          <a:bodyPr>
            <a:normAutofit/>
          </a:bodyPr>
          <a:lstStyle/>
          <a:p>
            <a:endParaRPr lang="en-US" dirty="0"/>
          </a:p>
        </p:txBody>
      </p:sp>
      <p:sp>
        <p:nvSpPr>
          <p:cNvPr id="13" name="Rectangle 12"/>
          <p:cNvSpPr/>
          <p:nvPr/>
        </p:nvSpPr>
        <p:spPr>
          <a:xfrm>
            <a:off x="0" y="152400"/>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Treatment</a:t>
            </a:r>
            <a:endParaRPr lang="en-US" sz="1200" dirty="0"/>
          </a:p>
        </p:txBody>
      </p:sp>
    </p:spTree>
    <p:extLst>
      <p:ext uri="{BB962C8B-B14F-4D97-AF65-F5344CB8AC3E}">
        <p14:creationId xmlns:p14="http://schemas.microsoft.com/office/powerpoint/2010/main" val="3488157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828800"/>
            <a:ext cx="8229600" cy="5238750"/>
          </a:xfrm>
        </p:spPr>
        <p:txBody>
          <a:bodyPr>
            <a:normAutofit/>
          </a:bodyPr>
          <a:lstStyle/>
          <a:p>
            <a:r>
              <a:rPr lang="en-US" sz="2400" dirty="0" smtClean="0"/>
              <a:t>Administration</a:t>
            </a:r>
          </a:p>
          <a:p>
            <a:pPr lvl="1"/>
            <a:r>
              <a:rPr lang="en-US" dirty="0" smtClean="0"/>
              <a:t>Weight-based dosing (Twice daily)</a:t>
            </a:r>
          </a:p>
          <a:p>
            <a:pPr lvl="2"/>
            <a:r>
              <a:rPr lang="en-US" dirty="0" smtClean="0"/>
              <a:t>1000 mg if &gt; 75 kg</a:t>
            </a:r>
          </a:p>
          <a:p>
            <a:pPr lvl="2"/>
            <a:r>
              <a:rPr lang="en-US" dirty="0" smtClean="0"/>
              <a:t>1200 mg if ≥ 75 kg</a:t>
            </a:r>
          </a:p>
          <a:p>
            <a:pPr lvl="1"/>
            <a:r>
              <a:rPr lang="en-US" dirty="0" smtClean="0"/>
              <a:t>Take </a:t>
            </a:r>
            <a:r>
              <a:rPr lang="en-US" dirty="0"/>
              <a:t>evening </a:t>
            </a:r>
            <a:r>
              <a:rPr lang="en-US" dirty="0" smtClean="0"/>
              <a:t>dose (8 hours apart) </a:t>
            </a:r>
            <a:r>
              <a:rPr lang="en-US" dirty="0"/>
              <a:t>in the afternoon to keep from disturbing </a:t>
            </a:r>
            <a:r>
              <a:rPr lang="en-US" dirty="0" smtClean="0"/>
              <a:t>sleep</a:t>
            </a:r>
            <a:br>
              <a:rPr lang="en-US" dirty="0" smtClean="0"/>
            </a:br>
            <a:endParaRPr lang="en-US" dirty="0"/>
          </a:p>
          <a:p>
            <a:r>
              <a:rPr lang="en-US" sz="2400" dirty="0" smtClean="0"/>
              <a:t>Pregnancy category X</a:t>
            </a:r>
          </a:p>
          <a:p>
            <a:pPr lvl="1"/>
            <a:r>
              <a:rPr lang="en-US" dirty="0" smtClean="0"/>
              <a:t>Contraindicated in </a:t>
            </a:r>
            <a:r>
              <a:rPr lang="en-US" dirty="0"/>
              <a:t>pregnant women or male partners of pregnant </a:t>
            </a:r>
            <a:r>
              <a:rPr lang="en-US" dirty="0" smtClean="0"/>
              <a:t>women</a:t>
            </a:r>
          </a:p>
          <a:p>
            <a:pPr lvl="1"/>
            <a:r>
              <a:rPr lang="en-US" dirty="0" smtClean="0"/>
              <a:t>Use 2 </a:t>
            </a:r>
            <a:r>
              <a:rPr lang="en-US" dirty="0"/>
              <a:t>effective forms of </a:t>
            </a:r>
            <a:r>
              <a:rPr lang="en-US" dirty="0" smtClean="0"/>
              <a:t>contraception during treatment and for </a:t>
            </a:r>
            <a:r>
              <a:rPr lang="en-US" dirty="0"/>
              <a:t>at least </a:t>
            </a:r>
            <a:r>
              <a:rPr lang="en-US" dirty="0">
                <a:solidFill>
                  <a:srgbClr val="FFFF00"/>
                </a:solidFill>
              </a:rPr>
              <a:t>6 months </a:t>
            </a:r>
            <a:r>
              <a:rPr lang="en-US" dirty="0"/>
              <a:t>after completion of </a:t>
            </a:r>
            <a:r>
              <a:rPr lang="en-US" dirty="0" smtClean="0"/>
              <a:t>therapy (both male and female patients)</a:t>
            </a:r>
            <a:endParaRPr lang="en-US" dirty="0"/>
          </a:p>
        </p:txBody>
      </p:sp>
      <p:sp>
        <p:nvSpPr>
          <p:cNvPr id="2" name="Title 1"/>
          <p:cNvSpPr>
            <a:spLocks noGrp="1"/>
          </p:cNvSpPr>
          <p:nvPr>
            <p:ph type="title"/>
          </p:nvPr>
        </p:nvSpPr>
        <p:spPr/>
        <p:txBody>
          <a:bodyPr/>
          <a:lstStyle/>
          <a:p>
            <a:r>
              <a:rPr lang="en-US" dirty="0" smtClean="0"/>
              <a:t>Ribavirin (RBV)</a:t>
            </a:r>
            <a:endParaRPr lang="en-US" dirty="0"/>
          </a:p>
        </p:txBody>
      </p:sp>
      <p:sp>
        <p:nvSpPr>
          <p:cNvPr id="4" name="Text Placeholder 9"/>
          <p:cNvSpPr txBox="1">
            <a:spLocks/>
          </p:cNvSpPr>
          <p:nvPr/>
        </p:nvSpPr>
        <p:spPr>
          <a:xfrm>
            <a:off x="375745" y="6362700"/>
            <a:ext cx="6934200" cy="3429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100" dirty="0" err="1" smtClean="0">
                <a:solidFill>
                  <a:schemeClr val="accent1"/>
                </a:solidFill>
              </a:rPr>
              <a:t>LexiComp</a:t>
            </a:r>
            <a:endParaRPr lang="en-US" sz="1100" dirty="0">
              <a:solidFill>
                <a:schemeClr val="accent1"/>
              </a:solidFill>
            </a:endParaRPr>
          </a:p>
        </p:txBody>
      </p:sp>
      <p:sp>
        <p:nvSpPr>
          <p:cNvPr id="5" name="Rectangle 4"/>
          <p:cNvSpPr/>
          <p:nvPr/>
        </p:nvSpPr>
        <p:spPr>
          <a:xfrm>
            <a:off x="0" y="152400"/>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Treatment</a:t>
            </a:r>
            <a:endParaRPr lang="en-US" sz="1200" dirty="0"/>
          </a:p>
        </p:txBody>
      </p:sp>
    </p:spTree>
    <p:extLst>
      <p:ext uri="{BB962C8B-B14F-4D97-AF65-F5344CB8AC3E}">
        <p14:creationId xmlns:p14="http://schemas.microsoft.com/office/powerpoint/2010/main" val="42412815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 of treatment</a:t>
            </a:r>
            <a:endParaRPr lang="en-US" dirty="0"/>
          </a:p>
        </p:txBody>
      </p:sp>
      <p:sp>
        <p:nvSpPr>
          <p:cNvPr id="3" name="Content Placeholder 2"/>
          <p:cNvSpPr>
            <a:spLocks noGrp="1"/>
          </p:cNvSpPr>
          <p:nvPr>
            <p:ph idx="1"/>
          </p:nvPr>
        </p:nvSpPr>
        <p:spPr/>
        <p:txBody>
          <a:bodyPr/>
          <a:lstStyle/>
          <a:p>
            <a:endParaRPr lang="en-US" i="1" dirty="0" smtClean="0"/>
          </a:p>
          <a:p>
            <a:pPr marL="45720" indent="0" algn="ctr">
              <a:buNone/>
            </a:pPr>
            <a:r>
              <a:rPr lang="en-US" i="1" dirty="0" smtClean="0"/>
              <a:t>“</a:t>
            </a:r>
            <a:r>
              <a:rPr lang="en-US" sz="2800" i="1" dirty="0"/>
              <a:t>The goal of treatment of HCV-infected persons is to </a:t>
            </a:r>
            <a:r>
              <a:rPr lang="en-US" sz="2800" b="1" i="1" dirty="0">
                <a:solidFill>
                  <a:srgbClr val="0070C0"/>
                </a:solidFill>
              </a:rPr>
              <a:t>reduce all-cause mortality</a:t>
            </a:r>
            <a:r>
              <a:rPr lang="en-US" sz="2800" i="1" dirty="0">
                <a:solidFill>
                  <a:srgbClr val="0070C0"/>
                </a:solidFill>
              </a:rPr>
              <a:t> </a:t>
            </a:r>
            <a:r>
              <a:rPr lang="en-US" sz="2800" i="1" dirty="0"/>
              <a:t>and liver-related health adverse consequences, including end-stage liver disease and hepatocellular carcinoma, by the </a:t>
            </a:r>
            <a:r>
              <a:rPr lang="en-US" sz="2800" b="1" i="1" dirty="0"/>
              <a:t>achievement of virologic cure </a:t>
            </a:r>
            <a:r>
              <a:rPr lang="en-US" sz="2800" i="1" dirty="0"/>
              <a:t>as evidenced by an SVR”</a:t>
            </a:r>
          </a:p>
          <a:p>
            <a:endParaRPr lang="en-US" sz="2800" dirty="0"/>
          </a:p>
        </p:txBody>
      </p:sp>
      <p:sp>
        <p:nvSpPr>
          <p:cNvPr id="4" name="TextBox 3"/>
          <p:cNvSpPr txBox="1"/>
          <p:nvPr/>
        </p:nvSpPr>
        <p:spPr>
          <a:xfrm>
            <a:off x="457200" y="6324600"/>
            <a:ext cx="8458200" cy="276999"/>
          </a:xfrm>
          <a:prstGeom prst="rect">
            <a:avLst/>
          </a:prstGeom>
          <a:noFill/>
        </p:spPr>
        <p:txBody>
          <a:bodyPr wrap="square" rtlCol="0">
            <a:spAutoFit/>
          </a:bodyPr>
          <a:lstStyle/>
          <a:p>
            <a:r>
              <a:rPr lang="en-US" sz="1200" dirty="0" smtClean="0"/>
              <a:t>SVR: sustained </a:t>
            </a:r>
            <a:r>
              <a:rPr lang="en-US" sz="1200" dirty="0" err="1" smtClean="0"/>
              <a:t>virological</a:t>
            </a:r>
            <a:r>
              <a:rPr lang="en-US" sz="1200" dirty="0" smtClean="0"/>
              <a:t> response                                                                                      hcvguidelines.org</a:t>
            </a:r>
            <a:endParaRPr lang="en-US" sz="1200" dirty="0"/>
          </a:p>
        </p:txBody>
      </p:sp>
    </p:spTree>
    <p:extLst>
      <p:ext uri="{BB962C8B-B14F-4D97-AF65-F5344CB8AC3E}">
        <p14:creationId xmlns:p14="http://schemas.microsoft.com/office/powerpoint/2010/main" val="38731176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fontScale="85000" lnSpcReduction="20000"/>
          </a:bodyPr>
          <a:lstStyle/>
          <a:p>
            <a:r>
              <a:rPr lang="en-US" b="1" dirty="0" smtClean="0"/>
              <a:t>Adverse Events</a:t>
            </a:r>
            <a:endParaRPr lang="en-US" b="1" dirty="0"/>
          </a:p>
          <a:p>
            <a:pPr lvl="1"/>
            <a:r>
              <a:rPr lang="en-US" dirty="0"/>
              <a:t>Headache</a:t>
            </a:r>
          </a:p>
          <a:p>
            <a:pPr lvl="1"/>
            <a:r>
              <a:rPr lang="en-US" dirty="0"/>
              <a:t>Fatigue</a:t>
            </a:r>
          </a:p>
          <a:p>
            <a:pPr lvl="1"/>
            <a:r>
              <a:rPr lang="en-US" dirty="0"/>
              <a:t>Nausea</a:t>
            </a:r>
          </a:p>
          <a:p>
            <a:pPr lvl="1"/>
            <a:r>
              <a:rPr lang="en-US" dirty="0"/>
              <a:t>Insomnia</a:t>
            </a:r>
          </a:p>
          <a:p>
            <a:pPr lvl="1"/>
            <a:r>
              <a:rPr lang="en-US" dirty="0"/>
              <a:t>Depression</a:t>
            </a:r>
          </a:p>
          <a:p>
            <a:pPr lvl="1"/>
            <a:endParaRPr lang="en-US" dirty="0"/>
          </a:p>
          <a:p>
            <a:r>
              <a:rPr lang="en-US" b="1" dirty="0" smtClean="0"/>
              <a:t>Lab </a:t>
            </a:r>
            <a:r>
              <a:rPr lang="en-US" b="1" dirty="0"/>
              <a:t>abnormalities</a:t>
            </a:r>
            <a:r>
              <a:rPr lang="en-US" dirty="0"/>
              <a:t>:</a:t>
            </a:r>
          </a:p>
          <a:p>
            <a:pPr lvl="1"/>
            <a:r>
              <a:rPr lang="en-US" dirty="0"/>
              <a:t>Hemolytic anemia</a:t>
            </a:r>
          </a:p>
          <a:p>
            <a:pPr lvl="2"/>
            <a:r>
              <a:rPr lang="en-US" dirty="0"/>
              <a:t>Decrease ribavirin  dose by 200 mg daily for a 2g or more drop in </a:t>
            </a:r>
            <a:r>
              <a:rPr lang="en-US" dirty="0" err="1"/>
              <a:t>HgB</a:t>
            </a:r>
            <a:endParaRPr lang="en-US" dirty="0"/>
          </a:p>
          <a:p>
            <a:pPr lvl="2"/>
            <a:endParaRPr lang="en-US" dirty="0"/>
          </a:p>
          <a:p>
            <a:endParaRPr lang="en-US" dirty="0"/>
          </a:p>
        </p:txBody>
      </p:sp>
      <p:sp>
        <p:nvSpPr>
          <p:cNvPr id="3" name="Content Placeholder 2"/>
          <p:cNvSpPr>
            <a:spLocks noGrp="1"/>
          </p:cNvSpPr>
          <p:nvPr>
            <p:ph sz="half" idx="2"/>
          </p:nvPr>
        </p:nvSpPr>
        <p:spPr/>
        <p:txBody>
          <a:bodyPr>
            <a:normAutofit fontScale="85000" lnSpcReduction="20000"/>
          </a:bodyPr>
          <a:lstStyle/>
          <a:p>
            <a:r>
              <a:rPr lang="en-US" b="1" dirty="0" smtClean="0"/>
              <a:t>Monitoring RBV</a:t>
            </a:r>
          </a:p>
          <a:p>
            <a:pPr lvl="1"/>
            <a:r>
              <a:rPr lang="en-US" dirty="0" smtClean="0"/>
              <a:t>CBC </a:t>
            </a:r>
            <a:r>
              <a:rPr lang="en-US" dirty="0"/>
              <a:t>&amp; CMP</a:t>
            </a:r>
          </a:p>
          <a:p>
            <a:pPr lvl="1"/>
            <a:r>
              <a:rPr lang="en-US" dirty="0"/>
              <a:t>At baseline, weeks 2 and 4, as clinically indicated</a:t>
            </a:r>
          </a:p>
          <a:p>
            <a:pPr lvl="1"/>
            <a:r>
              <a:rPr lang="en-US" dirty="0"/>
              <a:t>TSH at week </a:t>
            </a:r>
            <a:r>
              <a:rPr lang="en-US" dirty="0" smtClean="0"/>
              <a:t>12</a:t>
            </a:r>
          </a:p>
          <a:p>
            <a:pPr lvl="1"/>
            <a:r>
              <a:rPr lang="en-US" dirty="0"/>
              <a:t>Preexisting cardiac issue</a:t>
            </a:r>
          </a:p>
          <a:p>
            <a:r>
              <a:rPr lang="en-US" b="1" dirty="0" smtClean="0"/>
              <a:t>Ophthalmic </a:t>
            </a:r>
            <a:r>
              <a:rPr lang="en-US" b="1" dirty="0"/>
              <a:t>exam</a:t>
            </a:r>
          </a:p>
          <a:p>
            <a:pPr lvl="1"/>
            <a:r>
              <a:rPr lang="en-US" dirty="0"/>
              <a:t>Preexisting </a:t>
            </a:r>
            <a:r>
              <a:rPr lang="en-US" dirty="0" err="1"/>
              <a:t>opthalmic</a:t>
            </a:r>
            <a:r>
              <a:rPr lang="en-US" dirty="0"/>
              <a:t> disorders</a:t>
            </a:r>
          </a:p>
          <a:p>
            <a:r>
              <a:rPr lang="en-US" b="1" dirty="0"/>
              <a:t>HCG</a:t>
            </a:r>
          </a:p>
          <a:p>
            <a:pPr lvl="1"/>
            <a:r>
              <a:rPr lang="en-US" dirty="0"/>
              <a:t>At baseline</a:t>
            </a:r>
          </a:p>
          <a:p>
            <a:pPr lvl="1"/>
            <a:r>
              <a:rPr lang="en-US" dirty="0"/>
              <a:t>Monthly during treatment and for 6 months after treatment</a:t>
            </a:r>
          </a:p>
          <a:p>
            <a:pPr lvl="1"/>
            <a:endParaRPr lang="en-US" dirty="0"/>
          </a:p>
          <a:p>
            <a:pPr lvl="1"/>
            <a:endParaRPr lang="en-US" dirty="0"/>
          </a:p>
          <a:p>
            <a:endParaRPr lang="en-US" dirty="0"/>
          </a:p>
        </p:txBody>
      </p:sp>
      <p:sp>
        <p:nvSpPr>
          <p:cNvPr id="4" name="Title 3"/>
          <p:cNvSpPr>
            <a:spLocks noGrp="1"/>
          </p:cNvSpPr>
          <p:nvPr>
            <p:ph type="title"/>
          </p:nvPr>
        </p:nvSpPr>
        <p:spPr/>
        <p:txBody>
          <a:bodyPr/>
          <a:lstStyle/>
          <a:p>
            <a:r>
              <a:rPr lang="en-US" dirty="0" smtClean="0"/>
              <a:t>Ribavirin </a:t>
            </a:r>
            <a:endParaRPr lang="en-US" dirty="0"/>
          </a:p>
        </p:txBody>
      </p:sp>
      <p:sp>
        <p:nvSpPr>
          <p:cNvPr id="5" name="Rectangle 4"/>
          <p:cNvSpPr/>
          <p:nvPr/>
        </p:nvSpPr>
        <p:spPr>
          <a:xfrm>
            <a:off x="0" y="152400"/>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Treatment</a:t>
            </a:r>
            <a:endParaRPr lang="en-US" sz="1200" dirty="0"/>
          </a:p>
        </p:txBody>
      </p:sp>
    </p:spTree>
    <p:extLst>
      <p:ext uri="{BB962C8B-B14F-4D97-AF65-F5344CB8AC3E}">
        <p14:creationId xmlns:p14="http://schemas.microsoft.com/office/powerpoint/2010/main" val="24408333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Who To treat,  and when?</a:t>
            </a:r>
            <a:br>
              <a:rPr lang="en-US" dirty="0" smtClean="0"/>
            </a:br>
            <a:r>
              <a:rPr lang="en-US" dirty="0" smtClean="0"/>
              <a:t>Who to Prioritize?</a:t>
            </a:r>
            <a:endParaRPr lang="en-US" dirty="0"/>
          </a:p>
        </p:txBody>
      </p:sp>
      <p:sp>
        <p:nvSpPr>
          <p:cNvPr id="3" name="Content Placeholder 2"/>
          <p:cNvSpPr>
            <a:spLocks noGrp="1"/>
          </p:cNvSpPr>
          <p:nvPr>
            <p:ph idx="1"/>
          </p:nvPr>
        </p:nvSpPr>
        <p:spPr/>
        <p:txBody>
          <a:bodyPr>
            <a:noAutofit/>
          </a:bodyPr>
          <a:lstStyle/>
          <a:p>
            <a:r>
              <a:rPr lang="en-US" sz="2400" b="1" dirty="0" smtClean="0"/>
              <a:t>Who to treat?</a:t>
            </a:r>
          </a:p>
          <a:p>
            <a:pPr lvl="1"/>
            <a:r>
              <a:rPr lang="en-US" sz="2200" b="1" dirty="0" smtClean="0"/>
              <a:t>All patients </a:t>
            </a:r>
            <a:r>
              <a:rPr lang="en-US" sz="2200" dirty="0" smtClean="0"/>
              <a:t>with chronic HCV should be treated, unless:</a:t>
            </a:r>
          </a:p>
          <a:p>
            <a:pPr lvl="2"/>
            <a:r>
              <a:rPr lang="en-US" sz="2000" dirty="0" smtClean="0"/>
              <a:t>Life expectancy is &lt; 1 year that </a:t>
            </a:r>
            <a:r>
              <a:rPr lang="en-US" sz="2000" dirty="0"/>
              <a:t>cannot be remediated by treating HCV or liver </a:t>
            </a:r>
            <a:r>
              <a:rPr lang="en-US" sz="2000" dirty="0" smtClean="0"/>
              <a:t>transplantation (AASLD)</a:t>
            </a:r>
          </a:p>
          <a:p>
            <a:pPr lvl="2"/>
            <a:r>
              <a:rPr lang="en-US" sz="2000" dirty="0" smtClean="0"/>
              <a:t>Uncontrolled comorbidities that can cause HCV treatment discontinuation (Dr. Mera’s Opinion)</a:t>
            </a:r>
            <a:br>
              <a:rPr lang="en-US" sz="2000" dirty="0" smtClean="0"/>
            </a:br>
            <a:endParaRPr lang="en-US" sz="2000" dirty="0" smtClean="0"/>
          </a:p>
          <a:p>
            <a:r>
              <a:rPr lang="en-US" sz="2400" dirty="0" smtClean="0"/>
              <a:t>When to Prioritize</a:t>
            </a:r>
            <a:endParaRPr lang="en-US" sz="2400" dirty="0"/>
          </a:p>
          <a:p>
            <a:pPr lvl="1"/>
            <a:r>
              <a:rPr lang="en-US" sz="2200" dirty="0"/>
              <a:t>Limited resources for medication procurement</a:t>
            </a:r>
          </a:p>
          <a:p>
            <a:pPr lvl="1"/>
            <a:r>
              <a:rPr lang="en-US" sz="2200" dirty="0"/>
              <a:t>Limited clinical capacity to </a:t>
            </a:r>
            <a:r>
              <a:rPr lang="en-US" sz="2200" dirty="0" smtClean="0"/>
              <a:t>treat</a:t>
            </a:r>
          </a:p>
          <a:p>
            <a:pPr lvl="1"/>
            <a:endParaRPr lang="en-US" dirty="0"/>
          </a:p>
          <a:p>
            <a:pPr lvl="1"/>
            <a:endParaRPr lang="en-US" sz="2200" b="1" u="sng" dirty="0" smtClean="0"/>
          </a:p>
          <a:p>
            <a:endParaRPr lang="en-US" b="1" u="sng" dirty="0" smtClean="0"/>
          </a:p>
          <a:p>
            <a:endParaRPr lang="en-US" dirty="0"/>
          </a:p>
        </p:txBody>
      </p:sp>
      <p:sp>
        <p:nvSpPr>
          <p:cNvPr id="4" name="Rectangle 3"/>
          <p:cNvSpPr/>
          <p:nvPr/>
        </p:nvSpPr>
        <p:spPr>
          <a:xfrm>
            <a:off x="0" y="152400"/>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Treatment</a:t>
            </a:r>
            <a:endParaRPr lang="en-US" sz="1200" dirty="0"/>
          </a:p>
        </p:txBody>
      </p:sp>
    </p:spTree>
    <p:extLst>
      <p:ext uri="{BB962C8B-B14F-4D97-AF65-F5344CB8AC3E}">
        <p14:creationId xmlns:p14="http://schemas.microsoft.com/office/powerpoint/2010/main" val="13119708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999" y="1719071"/>
            <a:ext cx="8407893" cy="2852929"/>
          </a:xfrm>
        </p:spPr>
        <p:txBody>
          <a:bodyPr>
            <a:normAutofit/>
          </a:bodyPr>
          <a:lstStyle/>
          <a:p>
            <a:r>
              <a:rPr lang="en-US" dirty="0" smtClean="0"/>
              <a:t>Prioritize </a:t>
            </a:r>
            <a:r>
              <a:rPr lang="en-US" dirty="0"/>
              <a:t>treatment only if limited by clinical capacity</a:t>
            </a:r>
          </a:p>
          <a:p>
            <a:pPr lvl="1"/>
            <a:r>
              <a:rPr lang="en-US" dirty="0" smtClean="0"/>
              <a:t>Decompensated cirrhotic</a:t>
            </a:r>
            <a:endParaRPr lang="en-US" dirty="0"/>
          </a:p>
          <a:p>
            <a:pPr lvl="1"/>
            <a:r>
              <a:rPr lang="en-US" dirty="0" smtClean="0"/>
              <a:t>Non decompensated cirrhotic </a:t>
            </a:r>
            <a:r>
              <a:rPr lang="en-US" dirty="0"/>
              <a:t>first, then F3, F2, </a:t>
            </a:r>
            <a:r>
              <a:rPr lang="en-US" dirty="0" smtClean="0"/>
              <a:t>F0-F1</a:t>
            </a:r>
          </a:p>
          <a:p>
            <a:pPr lvl="1"/>
            <a:r>
              <a:rPr lang="en-US" dirty="0" smtClean="0"/>
              <a:t>HCV related nephropathy/</a:t>
            </a:r>
            <a:r>
              <a:rPr lang="en-US" dirty="0" err="1" smtClean="0"/>
              <a:t>vasculitis</a:t>
            </a:r>
            <a:endParaRPr lang="en-US" dirty="0" smtClean="0"/>
          </a:p>
          <a:p>
            <a:pPr lvl="1"/>
            <a:r>
              <a:rPr lang="en-US" dirty="0" smtClean="0"/>
              <a:t>PWID</a:t>
            </a:r>
            <a:endParaRPr lang="en-US" dirty="0"/>
          </a:p>
          <a:p>
            <a:endParaRPr lang="en-US" dirty="0" smtClean="0"/>
          </a:p>
          <a:p>
            <a:pPr lvl="1"/>
            <a:endParaRPr lang="en-US" dirty="0" smtClean="0"/>
          </a:p>
        </p:txBody>
      </p:sp>
      <p:sp>
        <p:nvSpPr>
          <p:cNvPr id="2" name="Title 1"/>
          <p:cNvSpPr>
            <a:spLocks noGrp="1"/>
          </p:cNvSpPr>
          <p:nvPr>
            <p:ph type="title"/>
          </p:nvPr>
        </p:nvSpPr>
        <p:spPr/>
        <p:txBody>
          <a:bodyPr/>
          <a:lstStyle/>
          <a:p>
            <a:r>
              <a:rPr lang="en-US" smtClean="0"/>
              <a:t>Who </a:t>
            </a:r>
            <a:r>
              <a:rPr lang="en-US" dirty="0" smtClean="0"/>
              <a:t>to Prioritize</a:t>
            </a:r>
            <a:endParaRPr lang="en-US" dirty="0"/>
          </a:p>
        </p:txBody>
      </p:sp>
      <p:sp>
        <p:nvSpPr>
          <p:cNvPr id="4" name="TextBox 3"/>
          <p:cNvSpPr txBox="1"/>
          <p:nvPr/>
        </p:nvSpPr>
        <p:spPr>
          <a:xfrm>
            <a:off x="2286000" y="6400800"/>
            <a:ext cx="4419600" cy="584775"/>
          </a:xfrm>
          <a:prstGeom prst="rect">
            <a:avLst/>
          </a:prstGeom>
          <a:noFill/>
        </p:spPr>
        <p:txBody>
          <a:bodyPr wrap="square" rtlCol="0">
            <a:spAutoFit/>
          </a:bodyPr>
          <a:lstStyle/>
          <a:p>
            <a:pPr marL="0" lvl="1" algn="ctr"/>
            <a:r>
              <a:rPr lang="en-US" sz="1400" i="1" dirty="0">
                <a:solidFill>
                  <a:srgbClr val="FF0000"/>
                </a:solidFill>
              </a:rPr>
              <a:t>AASLD/ IDSA HCV Guidelines</a:t>
            </a:r>
          </a:p>
          <a:p>
            <a:endParaRPr lang="en-US" dirty="0"/>
          </a:p>
        </p:txBody>
      </p:sp>
      <p:graphicFrame>
        <p:nvGraphicFramePr>
          <p:cNvPr id="5" name="Content Placeholder 5"/>
          <p:cNvGraphicFramePr>
            <a:graphicFrameLocks/>
          </p:cNvGraphicFramePr>
          <p:nvPr>
            <p:extLst>
              <p:ext uri="{D42A27DB-BD31-4B8C-83A1-F6EECF244321}">
                <p14:modId xmlns:p14="http://schemas.microsoft.com/office/powerpoint/2010/main" val="1397171150"/>
              </p:ext>
            </p:extLst>
          </p:nvPr>
        </p:nvGraphicFramePr>
        <p:xfrm>
          <a:off x="1295400" y="3581400"/>
          <a:ext cx="6781800" cy="2819400"/>
        </p:xfrm>
        <a:graphic>
          <a:graphicData uri="http://schemas.openxmlformats.org/drawingml/2006/table">
            <a:tbl>
              <a:tblPr firstRow="1" bandRow="1">
                <a:tableStyleId>{5C22544A-7EE6-4342-B048-85BDC9FD1C3A}</a:tableStyleId>
              </a:tblPr>
              <a:tblGrid>
                <a:gridCol w="4723039"/>
                <a:gridCol w="2058761"/>
              </a:tblGrid>
              <a:tr h="895406">
                <a:tc>
                  <a:txBody>
                    <a:bodyPr/>
                    <a:lstStyle/>
                    <a:p>
                      <a:pPr algn="ctr"/>
                      <a:r>
                        <a:rPr lang="en-US" sz="1400" dirty="0" smtClean="0"/>
                        <a:t>Highest</a:t>
                      </a:r>
                      <a:r>
                        <a:rPr lang="en-US" sz="1400" baseline="0" dirty="0" smtClean="0"/>
                        <a:t> Priority for Treatment Owing to Highest Risk for Severe Complications</a:t>
                      </a:r>
                      <a:endParaRPr lang="es-AR" sz="1400" dirty="0"/>
                    </a:p>
                  </a:txBody>
                  <a:tcPr/>
                </a:tc>
                <a:tc>
                  <a:txBody>
                    <a:bodyPr/>
                    <a:lstStyle/>
                    <a:p>
                      <a:pPr algn="ctr"/>
                      <a:r>
                        <a:rPr lang="en-US" sz="1400" dirty="0" smtClean="0"/>
                        <a:t>Strength of Recommendation</a:t>
                      </a:r>
                      <a:endParaRPr lang="es-AR" sz="1400" dirty="0"/>
                    </a:p>
                  </a:txBody>
                  <a:tcPr/>
                </a:tc>
              </a:tr>
              <a:tr h="413356">
                <a:tc>
                  <a:txBody>
                    <a:bodyPr/>
                    <a:lstStyle/>
                    <a:p>
                      <a:r>
                        <a:rPr lang="en-US" sz="1400" dirty="0" smtClean="0"/>
                        <a:t>Advanced fibrosis</a:t>
                      </a:r>
                      <a:r>
                        <a:rPr lang="en-US" sz="1400" baseline="0" dirty="0" smtClean="0"/>
                        <a:t> (</a:t>
                      </a:r>
                      <a:r>
                        <a:rPr lang="en-US" sz="1400" baseline="0" dirty="0" err="1" smtClean="0"/>
                        <a:t>Metavir</a:t>
                      </a:r>
                      <a:r>
                        <a:rPr lang="en-US" sz="1400" baseline="0" dirty="0" smtClean="0"/>
                        <a:t> F3 or F4)</a:t>
                      </a:r>
                      <a:endParaRPr lang="es-AR" sz="1400" dirty="0"/>
                    </a:p>
                  </a:txBody>
                  <a:tcPr/>
                </a:tc>
                <a:tc>
                  <a:txBody>
                    <a:bodyPr/>
                    <a:lstStyle/>
                    <a:p>
                      <a:r>
                        <a:rPr lang="en-US" sz="1400" dirty="0" smtClean="0"/>
                        <a:t>Class I, Level A</a:t>
                      </a:r>
                      <a:endParaRPr lang="es-AR" sz="1400" dirty="0"/>
                    </a:p>
                  </a:txBody>
                  <a:tcPr/>
                </a:tc>
              </a:tr>
              <a:tr h="413356">
                <a:tc>
                  <a:txBody>
                    <a:bodyPr/>
                    <a:lstStyle/>
                    <a:p>
                      <a:r>
                        <a:rPr lang="en-US" sz="1400" dirty="0" smtClean="0"/>
                        <a:t>Organ transplant</a:t>
                      </a:r>
                      <a:endParaRPr lang="es-AR" sz="1400" dirty="0"/>
                    </a:p>
                  </a:txBody>
                  <a:tcPr/>
                </a:tc>
                <a:tc>
                  <a:txBody>
                    <a:bodyPr/>
                    <a:lstStyle/>
                    <a:p>
                      <a:r>
                        <a:rPr lang="en-US" sz="1400" dirty="0" smtClean="0"/>
                        <a:t>Class I, Level</a:t>
                      </a:r>
                      <a:r>
                        <a:rPr lang="en-US" sz="1400" baseline="0" dirty="0" smtClean="0"/>
                        <a:t> B</a:t>
                      </a:r>
                      <a:endParaRPr lang="es-AR" sz="1400" dirty="0"/>
                    </a:p>
                  </a:txBody>
                  <a:tcPr/>
                </a:tc>
              </a:tr>
              <a:tr h="713465">
                <a:tc>
                  <a:txBody>
                    <a:bodyPr/>
                    <a:lstStyle/>
                    <a:p>
                      <a:r>
                        <a:rPr lang="en-US" sz="1400" dirty="0" smtClean="0"/>
                        <a:t>Type 2 or 3</a:t>
                      </a:r>
                      <a:r>
                        <a:rPr lang="en-US" sz="1400" baseline="0" dirty="0" smtClean="0"/>
                        <a:t> essential mixed </a:t>
                      </a:r>
                      <a:r>
                        <a:rPr lang="en-US" sz="1400" baseline="0" dirty="0" err="1" smtClean="0"/>
                        <a:t>cryoglobulinemia</a:t>
                      </a:r>
                      <a:r>
                        <a:rPr lang="en-US" sz="1400" baseline="0" dirty="0" smtClean="0"/>
                        <a:t> with endo organ manifestations (vasculitis)</a:t>
                      </a:r>
                      <a:endParaRPr lang="es-AR" sz="1400" dirty="0"/>
                    </a:p>
                  </a:txBody>
                  <a:tcPr/>
                </a:tc>
                <a:tc>
                  <a:txBody>
                    <a:bodyPr/>
                    <a:lstStyle/>
                    <a:p>
                      <a:r>
                        <a:rPr lang="en-US" sz="1400" dirty="0" smtClean="0"/>
                        <a:t>Class I, Level B</a:t>
                      </a:r>
                      <a:endParaRPr lang="es-AR" sz="1400" dirty="0"/>
                    </a:p>
                  </a:txBody>
                  <a:tcPr/>
                </a:tc>
              </a:tr>
              <a:tr h="383817">
                <a:tc>
                  <a:txBody>
                    <a:bodyPr/>
                    <a:lstStyle/>
                    <a:p>
                      <a:r>
                        <a:rPr lang="en-US" sz="1400" dirty="0" smtClean="0"/>
                        <a:t>Proteinuria, nephrotic syndrome, or </a:t>
                      </a:r>
                      <a:r>
                        <a:rPr lang="en-US" sz="1400" baseline="0" dirty="0" smtClean="0"/>
                        <a:t> MPGN</a:t>
                      </a:r>
                      <a:endParaRPr lang="es-AR" sz="1400" dirty="0"/>
                    </a:p>
                  </a:txBody>
                  <a:tcPr/>
                </a:tc>
                <a:tc>
                  <a:txBody>
                    <a:bodyPr/>
                    <a:lstStyle/>
                    <a:p>
                      <a:r>
                        <a:rPr lang="en-US" sz="1400" dirty="0" smtClean="0"/>
                        <a:t>Class </a:t>
                      </a:r>
                      <a:r>
                        <a:rPr lang="en-US" sz="1400" dirty="0" err="1" smtClean="0"/>
                        <a:t>IIa</a:t>
                      </a:r>
                      <a:r>
                        <a:rPr lang="en-US" sz="1400" dirty="0" smtClean="0"/>
                        <a:t>, Level B</a:t>
                      </a:r>
                      <a:endParaRPr lang="es-AR" sz="1400" dirty="0"/>
                    </a:p>
                  </a:txBody>
                  <a:tcPr/>
                </a:tc>
              </a:tr>
            </a:tbl>
          </a:graphicData>
        </a:graphic>
      </p:graphicFrame>
      <p:sp>
        <p:nvSpPr>
          <p:cNvPr id="6" name="Right Brace 5"/>
          <p:cNvSpPr/>
          <p:nvPr/>
        </p:nvSpPr>
        <p:spPr>
          <a:xfrm>
            <a:off x="7010400" y="2253956"/>
            <a:ext cx="152400" cy="838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7315200" y="2362200"/>
            <a:ext cx="1219200" cy="646331"/>
          </a:xfrm>
          <a:prstGeom prst="rect">
            <a:avLst/>
          </a:prstGeom>
          <a:noFill/>
        </p:spPr>
        <p:txBody>
          <a:bodyPr wrap="square" rtlCol="0">
            <a:spAutoFit/>
          </a:bodyPr>
          <a:lstStyle/>
          <a:p>
            <a:r>
              <a:rPr lang="en-US" dirty="0" smtClean="0"/>
              <a:t>Dr. Mera’s Opinion</a:t>
            </a:r>
            <a:endParaRPr lang="en-US" dirty="0"/>
          </a:p>
        </p:txBody>
      </p:sp>
      <p:sp>
        <p:nvSpPr>
          <p:cNvPr id="8" name="Rectangle 7"/>
          <p:cNvSpPr/>
          <p:nvPr/>
        </p:nvSpPr>
        <p:spPr>
          <a:xfrm>
            <a:off x="0" y="152400"/>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Treatment</a:t>
            </a:r>
            <a:endParaRPr lang="en-US" sz="1200" dirty="0"/>
          </a:p>
        </p:txBody>
      </p:sp>
    </p:spTree>
    <p:extLst>
      <p:ext uri="{BB962C8B-B14F-4D97-AF65-F5344CB8AC3E}">
        <p14:creationId xmlns:p14="http://schemas.microsoft.com/office/powerpoint/2010/main" val="4241806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52600" y="5562600"/>
            <a:ext cx="6858000" cy="742950"/>
          </a:xfrm>
        </p:spPr>
        <p:txBody>
          <a:bodyPr>
            <a:normAutofit/>
          </a:bodyPr>
          <a:lstStyle/>
          <a:p>
            <a:pPr algn="r"/>
            <a:endParaRPr lang="en-US" sz="1400" dirty="0" smtClean="0">
              <a:solidFill>
                <a:schemeClr val="bg1"/>
              </a:solidFill>
            </a:endParaRPr>
          </a:p>
        </p:txBody>
      </p:sp>
      <p:sp>
        <p:nvSpPr>
          <p:cNvPr id="2" name="Title 1"/>
          <p:cNvSpPr>
            <a:spLocks noGrp="1"/>
          </p:cNvSpPr>
          <p:nvPr>
            <p:ph type="title"/>
          </p:nvPr>
        </p:nvSpPr>
        <p:spPr>
          <a:xfrm>
            <a:off x="381000" y="4038600"/>
            <a:ext cx="7620000" cy="1600200"/>
          </a:xfrm>
        </p:spPr>
        <p:txBody>
          <a:bodyPr>
            <a:noAutofit/>
          </a:bodyPr>
          <a:lstStyle/>
          <a:p>
            <a:pPr algn="l">
              <a:spcAft>
                <a:spcPts val="1800"/>
              </a:spcAft>
            </a:pPr>
            <a:r>
              <a:rPr lang="en-US" dirty="0" smtClean="0"/>
              <a:t>Special Treatment Considerations</a:t>
            </a:r>
            <a:endParaRPr lang="en-US" sz="4000" dirty="0">
              <a:solidFill>
                <a:srgbClr val="FFFF00"/>
              </a:solidFill>
            </a:endParaRPr>
          </a:p>
        </p:txBody>
      </p:sp>
    </p:spTree>
    <p:extLst>
      <p:ext uri="{BB962C8B-B14F-4D97-AF65-F5344CB8AC3E}">
        <p14:creationId xmlns:p14="http://schemas.microsoft.com/office/powerpoint/2010/main" val="40943976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999" y="1719070"/>
            <a:ext cx="8407893" cy="4834129"/>
          </a:xfrm>
        </p:spPr>
        <p:txBody>
          <a:bodyPr>
            <a:normAutofit fontScale="92500" lnSpcReduction="10000"/>
          </a:bodyPr>
          <a:lstStyle/>
          <a:p>
            <a:r>
              <a:rPr lang="en-US" sz="2200" dirty="0" smtClean="0"/>
              <a:t>Most anti </a:t>
            </a:r>
            <a:r>
              <a:rPr lang="en-US" sz="2200" dirty="0" err="1" smtClean="0"/>
              <a:t>convulsants</a:t>
            </a:r>
            <a:r>
              <a:rPr lang="en-US" sz="2200" dirty="0" smtClean="0"/>
              <a:t> are contraindicated</a:t>
            </a:r>
          </a:p>
          <a:p>
            <a:pPr lvl="1"/>
            <a:r>
              <a:rPr lang="en-US" dirty="0" smtClean="0"/>
              <a:t>Due to decreased antiviral levels</a:t>
            </a:r>
            <a:br>
              <a:rPr lang="en-US" dirty="0" smtClean="0"/>
            </a:br>
            <a:endParaRPr lang="en-US" dirty="0"/>
          </a:p>
          <a:p>
            <a:r>
              <a:rPr lang="en-US" sz="2400" dirty="0" smtClean="0"/>
              <a:t>Regimens with protease inhibitors tend to have more drug interactions</a:t>
            </a:r>
          </a:p>
          <a:p>
            <a:pPr lvl="1"/>
            <a:r>
              <a:rPr lang="en-US" sz="2200" dirty="0" err="1" smtClean="0"/>
              <a:t>PrOD</a:t>
            </a:r>
            <a:r>
              <a:rPr lang="en-US" sz="2200" dirty="0" smtClean="0"/>
              <a:t> </a:t>
            </a:r>
            <a:r>
              <a:rPr lang="en-US" dirty="0" smtClean="0">
                <a:solidFill>
                  <a:srgbClr val="FFFF00"/>
                </a:solidFill>
              </a:rPr>
              <a:t>(</a:t>
            </a:r>
            <a:r>
              <a:rPr lang="en-US" dirty="0" err="1" smtClean="0">
                <a:solidFill>
                  <a:srgbClr val="FFFF00"/>
                </a:solidFill>
              </a:rPr>
              <a:t>Viekira</a:t>
            </a:r>
            <a:r>
              <a:rPr lang="en-US" dirty="0" smtClean="0">
                <a:solidFill>
                  <a:srgbClr val="FFFF00"/>
                </a:solidFill>
              </a:rPr>
              <a:t> Pak)</a:t>
            </a:r>
            <a:r>
              <a:rPr lang="en-US" dirty="0" smtClean="0"/>
              <a:t> </a:t>
            </a:r>
            <a:r>
              <a:rPr lang="en-US" sz="2200" dirty="0" smtClean="0"/>
              <a:t>(has 2 PI), </a:t>
            </a:r>
            <a:r>
              <a:rPr lang="en-US" sz="2200" dirty="0" err="1" smtClean="0"/>
              <a:t>Simeprevir</a:t>
            </a:r>
            <a:r>
              <a:rPr lang="en-US" sz="2200" dirty="0" smtClean="0"/>
              <a:t> </a:t>
            </a:r>
            <a:r>
              <a:rPr lang="en-US" dirty="0" smtClean="0">
                <a:solidFill>
                  <a:srgbClr val="FFFF00"/>
                </a:solidFill>
              </a:rPr>
              <a:t>(</a:t>
            </a:r>
            <a:r>
              <a:rPr lang="en-US" dirty="0" err="1" smtClean="0">
                <a:solidFill>
                  <a:srgbClr val="FFFF00"/>
                </a:solidFill>
              </a:rPr>
              <a:t>Olysio</a:t>
            </a:r>
            <a:r>
              <a:rPr lang="en-US" dirty="0" smtClean="0">
                <a:solidFill>
                  <a:srgbClr val="FFFF00"/>
                </a:solidFill>
              </a:rPr>
              <a:t>) </a:t>
            </a:r>
            <a:r>
              <a:rPr lang="en-US" sz="2200" dirty="0" err="1" smtClean="0"/>
              <a:t>elbasvir</a:t>
            </a:r>
            <a:r>
              <a:rPr lang="en-US" sz="2200" dirty="0" smtClean="0"/>
              <a:t>/</a:t>
            </a:r>
            <a:r>
              <a:rPr lang="en-US" sz="2200" dirty="0" err="1" smtClean="0"/>
              <a:t>grazoprevir</a:t>
            </a:r>
            <a:r>
              <a:rPr lang="en-US" sz="2200" dirty="0" smtClean="0"/>
              <a:t> </a:t>
            </a:r>
            <a:r>
              <a:rPr lang="en-US" dirty="0" smtClean="0">
                <a:solidFill>
                  <a:srgbClr val="FFFF00"/>
                </a:solidFill>
              </a:rPr>
              <a:t>(</a:t>
            </a:r>
            <a:r>
              <a:rPr lang="en-US" dirty="0" err="1" smtClean="0">
                <a:solidFill>
                  <a:srgbClr val="FFFF00"/>
                </a:solidFill>
              </a:rPr>
              <a:t>zepatier</a:t>
            </a:r>
            <a:r>
              <a:rPr lang="en-US" dirty="0" smtClean="0">
                <a:solidFill>
                  <a:srgbClr val="FFFF00"/>
                </a:solidFill>
              </a:rPr>
              <a:t>)</a:t>
            </a:r>
            <a:br>
              <a:rPr lang="en-US" dirty="0" smtClean="0">
                <a:solidFill>
                  <a:srgbClr val="FFFF00"/>
                </a:solidFill>
              </a:rPr>
            </a:br>
            <a:endParaRPr lang="en-US" dirty="0" smtClean="0">
              <a:solidFill>
                <a:srgbClr val="FFFF00"/>
              </a:solidFill>
            </a:endParaRPr>
          </a:p>
          <a:p>
            <a:r>
              <a:rPr lang="en-US" sz="2400" dirty="0" err="1" smtClean="0"/>
              <a:t>Daclatasvir</a:t>
            </a:r>
            <a:r>
              <a:rPr lang="en-US" sz="2400" dirty="0" smtClean="0"/>
              <a:t> </a:t>
            </a:r>
            <a:r>
              <a:rPr lang="en-US" sz="1700" dirty="0" smtClean="0">
                <a:solidFill>
                  <a:srgbClr val="FFFF00"/>
                </a:solidFill>
              </a:rPr>
              <a:t>(</a:t>
            </a:r>
            <a:r>
              <a:rPr lang="en-US" sz="1700" dirty="0" err="1" smtClean="0">
                <a:solidFill>
                  <a:srgbClr val="FFFF00"/>
                </a:solidFill>
              </a:rPr>
              <a:t>Daklinza</a:t>
            </a:r>
            <a:r>
              <a:rPr lang="en-US" sz="1700" dirty="0" smtClean="0">
                <a:solidFill>
                  <a:srgbClr val="FFFF00"/>
                </a:solidFill>
              </a:rPr>
              <a:t>)</a:t>
            </a:r>
            <a:r>
              <a:rPr lang="en-US" sz="2400" dirty="0" smtClean="0"/>
              <a:t> has numerous DDI and may need dose adjustment</a:t>
            </a:r>
            <a:br>
              <a:rPr lang="en-US" sz="2400" dirty="0" smtClean="0"/>
            </a:br>
            <a:endParaRPr lang="en-US" sz="2600" dirty="0" smtClean="0"/>
          </a:p>
          <a:p>
            <a:r>
              <a:rPr lang="en-US" sz="2400" dirty="0" err="1" smtClean="0"/>
              <a:t>Sofosbuvir</a:t>
            </a:r>
            <a:r>
              <a:rPr lang="en-US" sz="2400" dirty="0" smtClean="0"/>
              <a:t>/</a:t>
            </a:r>
            <a:r>
              <a:rPr lang="en-US" sz="2400" dirty="0" err="1" smtClean="0"/>
              <a:t>velpatasvir</a:t>
            </a:r>
            <a:r>
              <a:rPr lang="en-US" sz="2400" dirty="0" smtClean="0"/>
              <a:t> </a:t>
            </a:r>
            <a:r>
              <a:rPr lang="en-US" dirty="0" smtClean="0">
                <a:solidFill>
                  <a:srgbClr val="FFFF00"/>
                </a:solidFill>
              </a:rPr>
              <a:t>(</a:t>
            </a:r>
            <a:r>
              <a:rPr lang="en-US" dirty="0" err="1" smtClean="0">
                <a:solidFill>
                  <a:srgbClr val="FFFF00"/>
                </a:solidFill>
              </a:rPr>
              <a:t>Epclusa</a:t>
            </a:r>
            <a:r>
              <a:rPr lang="en-US" dirty="0" smtClean="0">
                <a:solidFill>
                  <a:srgbClr val="FFFF00"/>
                </a:solidFill>
              </a:rPr>
              <a:t>)</a:t>
            </a:r>
            <a:r>
              <a:rPr lang="en-US" dirty="0" smtClean="0"/>
              <a:t> </a:t>
            </a:r>
            <a:r>
              <a:rPr lang="en-US" sz="2400" dirty="0" smtClean="0"/>
              <a:t>and </a:t>
            </a:r>
            <a:r>
              <a:rPr lang="en-US" sz="2400" dirty="0" err="1" smtClean="0"/>
              <a:t>sofosbuvir</a:t>
            </a:r>
            <a:r>
              <a:rPr lang="en-US" sz="2400" dirty="0" smtClean="0"/>
              <a:t>/</a:t>
            </a:r>
            <a:r>
              <a:rPr lang="en-US" sz="2400" dirty="0" err="1" smtClean="0"/>
              <a:t>ledipasvir</a:t>
            </a:r>
            <a:r>
              <a:rPr lang="en-US" sz="2400" dirty="0" smtClean="0"/>
              <a:t> </a:t>
            </a:r>
            <a:r>
              <a:rPr lang="en-US" dirty="0" smtClean="0">
                <a:solidFill>
                  <a:srgbClr val="FFFF00"/>
                </a:solidFill>
              </a:rPr>
              <a:t>(</a:t>
            </a:r>
            <a:r>
              <a:rPr lang="en-US" dirty="0" err="1" smtClean="0">
                <a:solidFill>
                  <a:srgbClr val="FFFF00"/>
                </a:solidFill>
              </a:rPr>
              <a:t>Harvoni</a:t>
            </a:r>
            <a:r>
              <a:rPr lang="en-US" dirty="0" smtClean="0">
                <a:solidFill>
                  <a:srgbClr val="FFFF00"/>
                </a:solidFill>
              </a:rPr>
              <a:t>)</a:t>
            </a:r>
          </a:p>
          <a:p>
            <a:pPr lvl="2"/>
            <a:r>
              <a:rPr lang="en-US" sz="2000" dirty="0" smtClean="0"/>
              <a:t>Decreased absorption with anti acids specially Proton Pump Inhibitors</a:t>
            </a:r>
            <a:endParaRPr lang="en-US" sz="2000" dirty="0"/>
          </a:p>
          <a:p>
            <a:endParaRPr lang="en-US" sz="2400" dirty="0" smtClean="0"/>
          </a:p>
          <a:p>
            <a:pPr marL="457200" lvl="1" indent="0">
              <a:buNone/>
            </a:pPr>
            <a:endParaRPr lang="en-US" sz="2400" dirty="0"/>
          </a:p>
        </p:txBody>
      </p:sp>
      <p:sp>
        <p:nvSpPr>
          <p:cNvPr id="2" name="Title 1"/>
          <p:cNvSpPr>
            <a:spLocks noGrp="1"/>
          </p:cNvSpPr>
          <p:nvPr>
            <p:ph type="title"/>
          </p:nvPr>
        </p:nvSpPr>
        <p:spPr/>
        <p:txBody>
          <a:bodyPr>
            <a:normAutofit fontScale="90000"/>
          </a:bodyPr>
          <a:lstStyle/>
          <a:p>
            <a:r>
              <a:rPr lang="en-US" dirty="0" smtClean="0"/>
              <a:t>Special Treatment Considerations</a:t>
            </a:r>
            <a:br>
              <a:rPr lang="en-US" dirty="0" smtClean="0"/>
            </a:br>
            <a:r>
              <a:rPr lang="en-US" dirty="0" smtClean="0"/>
              <a:t>Drug-Drug Interactions</a:t>
            </a:r>
            <a:endParaRPr lang="en-US" dirty="0"/>
          </a:p>
        </p:txBody>
      </p:sp>
      <p:sp>
        <p:nvSpPr>
          <p:cNvPr id="4" name="Rectangle 3"/>
          <p:cNvSpPr/>
          <p:nvPr/>
        </p:nvSpPr>
        <p:spPr>
          <a:xfrm>
            <a:off x="0" y="152400"/>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Treatment</a:t>
            </a:r>
            <a:endParaRPr lang="en-US" sz="1200" dirty="0"/>
          </a:p>
        </p:txBody>
      </p:sp>
    </p:spTree>
    <p:extLst>
      <p:ext uri="{BB962C8B-B14F-4D97-AF65-F5344CB8AC3E}">
        <p14:creationId xmlns:p14="http://schemas.microsoft.com/office/powerpoint/2010/main" val="33945378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0"/>
            <a:ext cx="8458200" cy="4800600"/>
          </a:xfrm>
        </p:spPr>
        <p:txBody>
          <a:bodyPr>
            <a:normAutofit/>
          </a:bodyPr>
          <a:lstStyle/>
          <a:p>
            <a:r>
              <a:rPr lang="en-US" sz="2800" b="1" u="sng" dirty="0" smtClean="0"/>
              <a:t>Renal Impairment</a:t>
            </a:r>
            <a:r>
              <a:rPr lang="en-US" sz="2800" dirty="0" smtClean="0"/>
              <a:t>: </a:t>
            </a:r>
          </a:p>
          <a:p>
            <a:pPr lvl="1"/>
            <a:r>
              <a:rPr lang="en-US" sz="2400" dirty="0" err="1"/>
              <a:t>elbasvir</a:t>
            </a:r>
            <a:r>
              <a:rPr lang="en-US" sz="2400" dirty="0"/>
              <a:t>/</a:t>
            </a:r>
            <a:r>
              <a:rPr lang="en-US" sz="2400" dirty="0" err="1"/>
              <a:t>grazoprevir</a:t>
            </a:r>
            <a:r>
              <a:rPr lang="en-US" sz="2400" dirty="0"/>
              <a:t> </a:t>
            </a:r>
            <a:r>
              <a:rPr lang="en-US" dirty="0" smtClean="0">
                <a:solidFill>
                  <a:srgbClr val="FFFF00"/>
                </a:solidFill>
              </a:rPr>
              <a:t>(</a:t>
            </a:r>
            <a:r>
              <a:rPr lang="en-US" dirty="0" err="1" smtClean="0">
                <a:solidFill>
                  <a:srgbClr val="FFFF00"/>
                </a:solidFill>
              </a:rPr>
              <a:t>Zepatier</a:t>
            </a:r>
            <a:r>
              <a:rPr lang="en-US" dirty="0" smtClean="0">
                <a:solidFill>
                  <a:srgbClr val="FFFF00"/>
                </a:solidFill>
              </a:rPr>
              <a:t>) </a:t>
            </a:r>
            <a:r>
              <a:rPr lang="en-US" sz="2600" dirty="0" smtClean="0"/>
              <a:t>is approved in ESRD and dialysis</a:t>
            </a:r>
          </a:p>
          <a:p>
            <a:pPr lvl="1"/>
            <a:r>
              <a:rPr lang="en-US" sz="2400" dirty="0" err="1"/>
              <a:t>PrOD</a:t>
            </a:r>
            <a:r>
              <a:rPr lang="en-US" sz="2400" dirty="0"/>
              <a:t> </a:t>
            </a:r>
            <a:r>
              <a:rPr lang="en-US" dirty="0">
                <a:solidFill>
                  <a:srgbClr val="FFFF00"/>
                </a:solidFill>
              </a:rPr>
              <a:t>(</a:t>
            </a:r>
            <a:r>
              <a:rPr lang="en-US" dirty="0" err="1" smtClean="0">
                <a:solidFill>
                  <a:srgbClr val="FFFF00"/>
                </a:solidFill>
              </a:rPr>
              <a:t>Viekira</a:t>
            </a:r>
            <a:r>
              <a:rPr lang="en-US" dirty="0" smtClean="0">
                <a:solidFill>
                  <a:srgbClr val="FFFF00"/>
                </a:solidFill>
              </a:rPr>
              <a:t> Pak)</a:t>
            </a:r>
            <a:r>
              <a:rPr lang="en-US" sz="2600" dirty="0" smtClean="0"/>
              <a:t> is approved with </a:t>
            </a:r>
            <a:r>
              <a:rPr lang="en-US" sz="2600" dirty="0" err="1" smtClean="0"/>
              <a:t>CrCl</a:t>
            </a:r>
            <a:r>
              <a:rPr lang="en-US" sz="2600" dirty="0" smtClean="0"/>
              <a:t> &lt;30</a:t>
            </a:r>
            <a:br>
              <a:rPr lang="en-US" sz="2600" dirty="0" smtClean="0"/>
            </a:br>
            <a:endParaRPr lang="en-US" sz="2600" dirty="0" smtClean="0"/>
          </a:p>
          <a:p>
            <a:r>
              <a:rPr lang="en-US" sz="2800" b="1" u="sng" dirty="0" smtClean="0"/>
              <a:t>Hepatic Impairment </a:t>
            </a:r>
            <a:r>
              <a:rPr lang="en-US" sz="2800" dirty="0" smtClean="0"/>
              <a:t>(Child Pugh B/C): </a:t>
            </a:r>
          </a:p>
          <a:p>
            <a:pPr lvl="1"/>
            <a:r>
              <a:rPr lang="en-US" sz="2800" dirty="0" err="1"/>
              <a:t>PrOD</a:t>
            </a:r>
            <a:r>
              <a:rPr lang="en-US" sz="2800" dirty="0"/>
              <a:t> </a:t>
            </a:r>
            <a:r>
              <a:rPr lang="en-US" dirty="0">
                <a:solidFill>
                  <a:srgbClr val="FFFF00"/>
                </a:solidFill>
              </a:rPr>
              <a:t>(</a:t>
            </a:r>
            <a:r>
              <a:rPr lang="en-US" dirty="0" err="1">
                <a:solidFill>
                  <a:srgbClr val="FFFF00"/>
                </a:solidFill>
              </a:rPr>
              <a:t>Viekira</a:t>
            </a:r>
            <a:r>
              <a:rPr lang="en-US" dirty="0">
                <a:solidFill>
                  <a:srgbClr val="FFFF00"/>
                </a:solidFill>
              </a:rPr>
              <a:t> Pak) </a:t>
            </a:r>
            <a:r>
              <a:rPr lang="en-US" sz="2800" dirty="0"/>
              <a:t>(has 2 PI), </a:t>
            </a:r>
            <a:r>
              <a:rPr lang="en-US" sz="2800" dirty="0" err="1"/>
              <a:t>Simeprevir</a:t>
            </a:r>
            <a:r>
              <a:rPr lang="en-US" sz="2800" dirty="0"/>
              <a:t> </a:t>
            </a:r>
            <a:r>
              <a:rPr lang="en-US" dirty="0">
                <a:solidFill>
                  <a:srgbClr val="FFFF00"/>
                </a:solidFill>
              </a:rPr>
              <a:t>(</a:t>
            </a:r>
            <a:r>
              <a:rPr lang="en-US" dirty="0" err="1">
                <a:solidFill>
                  <a:srgbClr val="FFFF00"/>
                </a:solidFill>
              </a:rPr>
              <a:t>Olysio</a:t>
            </a:r>
            <a:r>
              <a:rPr lang="en-US" dirty="0">
                <a:solidFill>
                  <a:srgbClr val="FFFF00"/>
                </a:solidFill>
              </a:rPr>
              <a:t>) </a:t>
            </a:r>
            <a:r>
              <a:rPr lang="en-US" sz="2800" dirty="0" err="1"/>
              <a:t>elbasvir</a:t>
            </a:r>
            <a:r>
              <a:rPr lang="en-US" sz="2800" dirty="0"/>
              <a:t>/</a:t>
            </a:r>
            <a:r>
              <a:rPr lang="en-US" sz="2800" dirty="0" err="1"/>
              <a:t>grazoprevir</a:t>
            </a:r>
            <a:r>
              <a:rPr lang="en-US" sz="2800" dirty="0"/>
              <a:t> </a:t>
            </a:r>
            <a:r>
              <a:rPr lang="en-US" dirty="0">
                <a:solidFill>
                  <a:srgbClr val="FFFF00"/>
                </a:solidFill>
              </a:rPr>
              <a:t>(</a:t>
            </a:r>
            <a:r>
              <a:rPr lang="en-US" dirty="0" err="1" smtClean="0">
                <a:solidFill>
                  <a:srgbClr val="FFFF00"/>
                </a:solidFill>
              </a:rPr>
              <a:t>zepatier</a:t>
            </a:r>
            <a:r>
              <a:rPr lang="en-US" dirty="0" smtClean="0">
                <a:solidFill>
                  <a:srgbClr val="FFFF00"/>
                </a:solidFill>
              </a:rPr>
              <a:t>) </a:t>
            </a:r>
            <a:r>
              <a:rPr lang="en-US" sz="2600" dirty="0" smtClean="0"/>
              <a:t>are contraindicated</a:t>
            </a:r>
          </a:p>
          <a:p>
            <a:pPr lvl="1"/>
            <a:r>
              <a:rPr lang="en-US" sz="2600" dirty="0" smtClean="0"/>
              <a:t>May require addition of ribavirin or treatment extension</a:t>
            </a:r>
          </a:p>
          <a:p>
            <a:endParaRPr lang="en-US" dirty="0" smtClean="0"/>
          </a:p>
          <a:p>
            <a:pPr marL="457200" lvl="1" indent="0">
              <a:buNone/>
            </a:pPr>
            <a:endParaRPr lang="en-US" sz="3200" dirty="0"/>
          </a:p>
        </p:txBody>
      </p:sp>
      <p:sp>
        <p:nvSpPr>
          <p:cNvPr id="2" name="Title 1"/>
          <p:cNvSpPr>
            <a:spLocks noGrp="1"/>
          </p:cNvSpPr>
          <p:nvPr>
            <p:ph type="title"/>
          </p:nvPr>
        </p:nvSpPr>
        <p:spPr/>
        <p:txBody>
          <a:bodyPr>
            <a:normAutofit fontScale="90000"/>
          </a:bodyPr>
          <a:lstStyle/>
          <a:p>
            <a:r>
              <a:rPr lang="en-US" dirty="0" smtClean="0"/>
              <a:t>Special Treatment Considerations</a:t>
            </a:r>
            <a:br>
              <a:rPr lang="en-US" dirty="0" smtClean="0"/>
            </a:br>
            <a:r>
              <a:rPr lang="en-US" dirty="0" smtClean="0"/>
              <a:t>Renal and hepatic impairment</a:t>
            </a:r>
            <a:endParaRPr lang="en-US" dirty="0"/>
          </a:p>
        </p:txBody>
      </p:sp>
      <p:sp>
        <p:nvSpPr>
          <p:cNvPr id="4" name="Rectangle 3"/>
          <p:cNvSpPr/>
          <p:nvPr/>
        </p:nvSpPr>
        <p:spPr>
          <a:xfrm>
            <a:off x="0" y="152400"/>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Treatment</a:t>
            </a:r>
            <a:endParaRPr lang="en-US" sz="1200" dirty="0"/>
          </a:p>
        </p:txBody>
      </p:sp>
    </p:spTree>
    <p:extLst>
      <p:ext uri="{BB962C8B-B14F-4D97-AF65-F5344CB8AC3E}">
        <p14:creationId xmlns:p14="http://schemas.microsoft.com/office/powerpoint/2010/main" val="243158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800600"/>
          </a:xfrm>
        </p:spPr>
        <p:txBody>
          <a:bodyPr>
            <a:normAutofit/>
          </a:bodyPr>
          <a:lstStyle/>
          <a:p>
            <a:r>
              <a:rPr lang="en-US" sz="2400" b="1" u="sng" dirty="0" smtClean="0"/>
              <a:t>Genotype 1a</a:t>
            </a:r>
          </a:p>
          <a:p>
            <a:pPr lvl="1"/>
            <a:r>
              <a:rPr lang="en-US" sz="2200" dirty="0" smtClean="0"/>
              <a:t>Will require Ribavirin if </a:t>
            </a:r>
            <a:r>
              <a:rPr lang="en-US" sz="2800" dirty="0" err="1"/>
              <a:t>PrOD</a:t>
            </a:r>
            <a:r>
              <a:rPr lang="en-US" sz="2800" dirty="0"/>
              <a:t> </a:t>
            </a:r>
            <a:r>
              <a:rPr lang="en-US" sz="2400" dirty="0">
                <a:solidFill>
                  <a:srgbClr val="FFFF00"/>
                </a:solidFill>
              </a:rPr>
              <a:t>(</a:t>
            </a:r>
            <a:r>
              <a:rPr lang="en-US" sz="2400" dirty="0" err="1">
                <a:solidFill>
                  <a:srgbClr val="FFFF00"/>
                </a:solidFill>
              </a:rPr>
              <a:t>Viekira</a:t>
            </a:r>
            <a:r>
              <a:rPr lang="en-US" sz="2400" dirty="0">
                <a:solidFill>
                  <a:srgbClr val="FFFF00"/>
                </a:solidFill>
              </a:rPr>
              <a:t> Pak)</a:t>
            </a:r>
            <a:r>
              <a:rPr lang="en-US" sz="3200" dirty="0"/>
              <a:t> </a:t>
            </a:r>
            <a:r>
              <a:rPr lang="en-US" sz="2400" dirty="0" smtClean="0"/>
              <a:t>is used</a:t>
            </a:r>
          </a:p>
          <a:p>
            <a:pPr lvl="1"/>
            <a:r>
              <a:rPr lang="en-US" sz="2400" dirty="0" smtClean="0"/>
              <a:t>May treat for 8 weeks with </a:t>
            </a:r>
            <a:r>
              <a:rPr lang="en-US" sz="2400" dirty="0" err="1" smtClean="0"/>
              <a:t>sofosbuvir</a:t>
            </a:r>
            <a:r>
              <a:rPr lang="en-US" sz="2400" dirty="0" smtClean="0"/>
              <a:t>/</a:t>
            </a:r>
            <a:r>
              <a:rPr lang="en-US" sz="2400" dirty="0" err="1" smtClean="0"/>
              <a:t>ledipasvir</a:t>
            </a:r>
            <a:r>
              <a:rPr lang="en-US" sz="2400" dirty="0" smtClean="0"/>
              <a:t> </a:t>
            </a:r>
            <a:r>
              <a:rPr lang="en-US" sz="2400" dirty="0"/>
              <a:t>(</a:t>
            </a:r>
            <a:r>
              <a:rPr lang="en-US" sz="2400" dirty="0" err="1"/>
              <a:t>Harvoni</a:t>
            </a:r>
            <a:r>
              <a:rPr lang="en-US" sz="2400" dirty="0" smtClean="0"/>
              <a:t>) if viral load is &lt; 6 million, </a:t>
            </a:r>
            <a:r>
              <a:rPr lang="en-US" sz="2400" dirty="0" err="1" smtClean="0"/>
              <a:t>treatmente</a:t>
            </a:r>
            <a:r>
              <a:rPr lang="en-US" sz="2400" dirty="0" smtClean="0"/>
              <a:t> naïve and non cirrhotic</a:t>
            </a:r>
            <a:endParaRPr lang="en-US" sz="2400" dirty="0"/>
          </a:p>
          <a:p>
            <a:pPr lvl="1"/>
            <a:r>
              <a:rPr lang="en-US" sz="2400" dirty="0" smtClean="0"/>
              <a:t>If </a:t>
            </a:r>
            <a:r>
              <a:rPr lang="en-US" sz="2400" dirty="0" err="1" smtClean="0"/>
              <a:t>elbasvir</a:t>
            </a:r>
            <a:r>
              <a:rPr lang="en-US" sz="2400" dirty="0" smtClean="0"/>
              <a:t>/</a:t>
            </a:r>
            <a:r>
              <a:rPr lang="en-US" sz="2400" dirty="0" err="1" smtClean="0"/>
              <a:t>grazoprevir</a:t>
            </a:r>
            <a:r>
              <a:rPr lang="en-US" sz="2400" dirty="0" smtClean="0"/>
              <a:t> </a:t>
            </a:r>
            <a:r>
              <a:rPr lang="en-US" sz="2400" dirty="0"/>
              <a:t>(</a:t>
            </a:r>
            <a:r>
              <a:rPr lang="en-US" sz="2400" dirty="0" err="1"/>
              <a:t>zepatier</a:t>
            </a:r>
            <a:r>
              <a:rPr lang="en-US" sz="2400" dirty="0" smtClean="0"/>
              <a:t>) is used r</a:t>
            </a:r>
            <a:r>
              <a:rPr lang="en-US" sz="2200" dirty="0" smtClean="0"/>
              <a:t>esistance </a:t>
            </a:r>
            <a:r>
              <a:rPr lang="en-US" sz="2200" dirty="0"/>
              <a:t>testing </a:t>
            </a:r>
            <a:r>
              <a:rPr lang="en-US" sz="2200" dirty="0" smtClean="0"/>
              <a:t>needed</a:t>
            </a:r>
            <a:br>
              <a:rPr lang="en-US" sz="2200" dirty="0" smtClean="0"/>
            </a:br>
            <a:endParaRPr lang="en-US" sz="2200" dirty="0" smtClean="0"/>
          </a:p>
          <a:p>
            <a:r>
              <a:rPr lang="en-US" sz="2400" b="1" u="sng" dirty="0" smtClean="0"/>
              <a:t>Genotype 2 and 3</a:t>
            </a:r>
          </a:p>
          <a:p>
            <a:pPr lvl="1"/>
            <a:r>
              <a:rPr lang="en-US" sz="2000" dirty="0" err="1"/>
              <a:t>Sofosbuvir</a:t>
            </a:r>
            <a:r>
              <a:rPr lang="en-US" sz="2000" dirty="0"/>
              <a:t>/</a:t>
            </a:r>
            <a:r>
              <a:rPr lang="en-US" sz="2000" dirty="0" err="1"/>
              <a:t>velpatasvir</a:t>
            </a:r>
            <a:r>
              <a:rPr lang="en-US" sz="2000" dirty="0"/>
              <a:t> </a:t>
            </a:r>
            <a:r>
              <a:rPr lang="en-US" sz="2400" dirty="0"/>
              <a:t>(</a:t>
            </a:r>
            <a:r>
              <a:rPr lang="en-US" sz="2400" dirty="0" err="1"/>
              <a:t>Epclusa</a:t>
            </a:r>
            <a:r>
              <a:rPr lang="en-US" sz="2400" dirty="0" smtClean="0"/>
              <a:t>) is first line therapy but PPI use and low GFR are a problem</a:t>
            </a:r>
            <a:endParaRPr lang="en-US" sz="2200" dirty="0" smtClean="0"/>
          </a:p>
          <a:p>
            <a:pPr marL="45720" indent="0">
              <a:buNone/>
            </a:pPr>
            <a:endParaRPr lang="en-US" sz="2400" dirty="0" smtClean="0"/>
          </a:p>
          <a:p>
            <a:pPr marL="457200" lvl="1" indent="0">
              <a:buNone/>
            </a:pPr>
            <a:endParaRPr lang="en-US" sz="2400" dirty="0"/>
          </a:p>
        </p:txBody>
      </p:sp>
      <p:sp>
        <p:nvSpPr>
          <p:cNvPr id="2" name="Title 1"/>
          <p:cNvSpPr>
            <a:spLocks noGrp="1"/>
          </p:cNvSpPr>
          <p:nvPr>
            <p:ph type="title"/>
          </p:nvPr>
        </p:nvSpPr>
        <p:spPr/>
        <p:txBody>
          <a:bodyPr>
            <a:normAutofit fontScale="90000"/>
          </a:bodyPr>
          <a:lstStyle/>
          <a:p>
            <a:r>
              <a:rPr lang="en-US" dirty="0" smtClean="0"/>
              <a:t>Special Treatment Considerations</a:t>
            </a:r>
            <a:br>
              <a:rPr lang="en-US" dirty="0" smtClean="0"/>
            </a:br>
            <a:r>
              <a:rPr lang="en-US" dirty="0" smtClean="0"/>
              <a:t>Genotypes</a:t>
            </a:r>
            <a:endParaRPr lang="en-US" dirty="0"/>
          </a:p>
        </p:txBody>
      </p:sp>
      <p:sp>
        <p:nvSpPr>
          <p:cNvPr id="4" name="Rectangle 3"/>
          <p:cNvSpPr/>
          <p:nvPr/>
        </p:nvSpPr>
        <p:spPr>
          <a:xfrm>
            <a:off x="0" y="152400"/>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Treatment</a:t>
            </a:r>
            <a:endParaRPr lang="en-US" sz="1200" dirty="0"/>
          </a:p>
        </p:txBody>
      </p:sp>
    </p:spTree>
    <p:extLst>
      <p:ext uri="{BB962C8B-B14F-4D97-AF65-F5344CB8AC3E}">
        <p14:creationId xmlns:p14="http://schemas.microsoft.com/office/powerpoint/2010/main" val="381205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Special Treatment Considerations</a:t>
            </a:r>
            <a:br>
              <a:rPr lang="en-US" dirty="0"/>
            </a:br>
            <a:r>
              <a:rPr lang="en-US" dirty="0" smtClean="0"/>
              <a:t>Hepatitis B Status</a:t>
            </a:r>
            <a:endParaRPr lang="en-US"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1526153"/>
            <a:ext cx="6629400" cy="5106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152400"/>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Treatment</a:t>
            </a:r>
            <a:endParaRPr lang="en-US" sz="1200" dirty="0"/>
          </a:p>
        </p:txBody>
      </p:sp>
    </p:spTree>
    <p:extLst>
      <p:ext uri="{BB962C8B-B14F-4D97-AF65-F5344CB8AC3E}">
        <p14:creationId xmlns:p14="http://schemas.microsoft.com/office/powerpoint/2010/main" val="36113524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876800"/>
          </a:xfrm>
        </p:spPr>
        <p:txBody>
          <a:bodyPr>
            <a:normAutofit/>
          </a:bodyPr>
          <a:lstStyle/>
          <a:p>
            <a:r>
              <a:rPr lang="en-US" dirty="0" smtClean="0"/>
              <a:t>Genotype</a:t>
            </a:r>
          </a:p>
          <a:p>
            <a:r>
              <a:rPr lang="en-US" dirty="0" smtClean="0"/>
              <a:t>Viral load for GT1a (&lt; 6 million ?)</a:t>
            </a:r>
          </a:p>
          <a:p>
            <a:r>
              <a:rPr lang="en-US" dirty="0" smtClean="0"/>
              <a:t> </a:t>
            </a:r>
            <a:r>
              <a:rPr lang="en-US" dirty="0"/>
              <a:t>Liver Fibrosis Staging</a:t>
            </a:r>
          </a:p>
          <a:p>
            <a:pPr lvl="1"/>
            <a:r>
              <a:rPr lang="en-US" dirty="0"/>
              <a:t>Cirrhosis </a:t>
            </a:r>
            <a:r>
              <a:rPr lang="en-US" dirty="0" err="1"/>
              <a:t>vs</a:t>
            </a:r>
            <a:r>
              <a:rPr lang="en-US" dirty="0"/>
              <a:t> no Cirrhosis</a:t>
            </a:r>
          </a:p>
          <a:p>
            <a:pPr lvl="1"/>
            <a:r>
              <a:rPr lang="en-US" dirty="0"/>
              <a:t>If Cirrhotic</a:t>
            </a:r>
          </a:p>
          <a:p>
            <a:pPr lvl="3"/>
            <a:r>
              <a:rPr lang="en-US" dirty="0"/>
              <a:t>Compensated </a:t>
            </a:r>
            <a:r>
              <a:rPr lang="en-US" dirty="0" err="1"/>
              <a:t>vs</a:t>
            </a:r>
            <a:r>
              <a:rPr lang="en-US" dirty="0"/>
              <a:t>  Decompensated</a:t>
            </a:r>
          </a:p>
          <a:p>
            <a:r>
              <a:rPr lang="en-US" dirty="0" smtClean="0"/>
              <a:t>Previous treatment status </a:t>
            </a:r>
          </a:p>
          <a:p>
            <a:r>
              <a:rPr lang="en-US" dirty="0" smtClean="0"/>
              <a:t>Kidney function</a:t>
            </a:r>
          </a:p>
          <a:p>
            <a:pPr lvl="2"/>
            <a:r>
              <a:rPr lang="en-US" dirty="0" err="1" smtClean="0"/>
              <a:t>CrCl</a:t>
            </a:r>
            <a:r>
              <a:rPr lang="en-US" dirty="0" smtClean="0"/>
              <a:t> &lt; or &gt; 30 </a:t>
            </a:r>
          </a:p>
          <a:p>
            <a:pPr lvl="2"/>
            <a:r>
              <a:rPr lang="en-US" dirty="0" smtClean="0"/>
              <a:t>Dialysis</a:t>
            </a:r>
          </a:p>
          <a:p>
            <a:r>
              <a:rPr lang="en-US" dirty="0" smtClean="0"/>
              <a:t>Drug interaction check</a:t>
            </a:r>
          </a:p>
          <a:p>
            <a:pPr lvl="1"/>
            <a:r>
              <a:rPr lang="en-US" dirty="0" smtClean="0"/>
              <a:t>Anti seizure meds, PPI, etc. </a:t>
            </a:r>
            <a:br>
              <a:rPr lang="en-US" dirty="0" smtClean="0"/>
            </a:br>
            <a:endParaRPr lang="en-US" dirty="0" smtClean="0"/>
          </a:p>
          <a:p>
            <a:r>
              <a:rPr lang="en-US" dirty="0" smtClean="0"/>
              <a:t>Check Hepatitis B status to monitor reactivation</a:t>
            </a:r>
          </a:p>
        </p:txBody>
      </p:sp>
      <p:sp>
        <p:nvSpPr>
          <p:cNvPr id="2" name="Title 1"/>
          <p:cNvSpPr>
            <a:spLocks noGrp="1"/>
          </p:cNvSpPr>
          <p:nvPr>
            <p:ph type="title"/>
          </p:nvPr>
        </p:nvSpPr>
        <p:spPr/>
        <p:txBody>
          <a:bodyPr>
            <a:normAutofit fontScale="90000"/>
          </a:bodyPr>
          <a:lstStyle/>
          <a:p>
            <a:r>
              <a:rPr lang="en-US" dirty="0" smtClean="0"/>
              <a:t>Summary:</a:t>
            </a:r>
            <a:br>
              <a:rPr lang="en-US" dirty="0" smtClean="0"/>
            </a:br>
            <a:r>
              <a:rPr lang="en-US" sz="2800" dirty="0" smtClean="0"/>
              <a:t>What do you need to Know to select</a:t>
            </a:r>
            <a:br>
              <a:rPr lang="en-US" sz="2800" dirty="0" smtClean="0"/>
            </a:br>
            <a:r>
              <a:rPr lang="en-US" sz="2800" dirty="0" smtClean="0"/>
              <a:t> the best treatment option</a:t>
            </a:r>
            <a:endParaRPr lang="en-US" sz="2800" dirty="0"/>
          </a:p>
        </p:txBody>
      </p:sp>
      <p:sp>
        <p:nvSpPr>
          <p:cNvPr id="4" name="Rectangle 3"/>
          <p:cNvSpPr/>
          <p:nvPr/>
        </p:nvSpPr>
        <p:spPr>
          <a:xfrm>
            <a:off x="0" y="152400"/>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Treatment</a:t>
            </a:r>
            <a:endParaRPr lang="en-US" sz="1200" dirty="0"/>
          </a:p>
        </p:txBody>
      </p:sp>
    </p:spTree>
    <p:extLst>
      <p:ext uri="{BB962C8B-B14F-4D97-AF65-F5344CB8AC3E}">
        <p14:creationId xmlns:p14="http://schemas.microsoft.com/office/powerpoint/2010/main" val="32110829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itle 2"/>
          <p:cNvSpPr>
            <a:spLocks noGrp="1"/>
          </p:cNvSpPr>
          <p:nvPr>
            <p:ph type="title"/>
          </p:nvPr>
        </p:nvSpPr>
        <p:spPr/>
        <p:txBody>
          <a:bodyPr/>
          <a:lstStyle/>
          <a:p>
            <a:pPr algn="ctr"/>
            <a:r>
              <a:rPr lang="en-US" dirty="0" smtClean="0"/>
              <a:t>What now?</a:t>
            </a:r>
            <a:br>
              <a:rPr lang="en-US" dirty="0" smtClean="0"/>
            </a:br>
            <a:r>
              <a:rPr lang="en-US" dirty="0"/>
              <a:t/>
            </a:r>
            <a:br>
              <a:rPr lang="en-US" dirty="0"/>
            </a:br>
            <a:endParaRPr lang="en-US" dirty="0"/>
          </a:p>
        </p:txBody>
      </p:sp>
      <p:sp>
        <p:nvSpPr>
          <p:cNvPr id="4" name="TextBox 3"/>
          <p:cNvSpPr txBox="1"/>
          <p:nvPr/>
        </p:nvSpPr>
        <p:spPr>
          <a:xfrm>
            <a:off x="304800" y="3505200"/>
            <a:ext cx="6400800" cy="2308324"/>
          </a:xfrm>
          <a:prstGeom prst="rect">
            <a:avLst/>
          </a:prstGeom>
          <a:noFill/>
        </p:spPr>
        <p:txBody>
          <a:bodyPr wrap="square" rtlCol="0">
            <a:spAutoFit/>
          </a:bodyPr>
          <a:lstStyle/>
          <a:p>
            <a:pPr algn="ctr"/>
            <a:r>
              <a:rPr lang="en-US" sz="3600" dirty="0" smtClean="0">
                <a:solidFill>
                  <a:srgbClr val="FFFF00"/>
                </a:solidFill>
              </a:rPr>
              <a:t>Join </a:t>
            </a:r>
            <a:r>
              <a:rPr lang="en-US" sz="3600" dirty="0">
                <a:solidFill>
                  <a:srgbClr val="FFFF00"/>
                </a:solidFill>
              </a:rPr>
              <a:t>the ECHO Community and start Paving the Road to HCV Elimination in Native </a:t>
            </a:r>
            <a:r>
              <a:rPr lang="en-US" sz="3600" dirty="0" smtClean="0">
                <a:solidFill>
                  <a:srgbClr val="FFFF00"/>
                </a:solidFill>
              </a:rPr>
              <a:t>America</a:t>
            </a:r>
            <a:r>
              <a:rPr lang="en-US" sz="3600" dirty="0">
                <a:solidFill>
                  <a:srgbClr val="FFFF00"/>
                </a:solidFill>
              </a:rPr>
              <a:t/>
            </a:r>
            <a:br>
              <a:rPr lang="en-US" sz="3600" dirty="0">
                <a:solidFill>
                  <a:srgbClr val="FFFF00"/>
                </a:solidFill>
              </a:rPr>
            </a:br>
            <a:endParaRPr lang="en-US" sz="3600" dirty="0">
              <a:solidFill>
                <a:srgbClr val="FFFF00"/>
              </a:solidFill>
            </a:endParaRPr>
          </a:p>
        </p:txBody>
      </p:sp>
    </p:spTree>
    <p:extLst>
      <p:ext uri="{BB962C8B-B14F-4D97-AF65-F5344CB8AC3E}">
        <p14:creationId xmlns:p14="http://schemas.microsoft.com/office/powerpoint/2010/main" val="41075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6438"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961918" y="2140442"/>
            <a:ext cx="7703966" cy="334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3" name="TextBox 10"/>
          <p:cNvSpPr txBox="1">
            <a:spLocks noChangeArrowheads="1"/>
          </p:cNvSpPr>
          <p:nvPr/>
        </p:nvSpPr>
        <p:spPr bwMode="auto">
          <a:xfrm>
            <a:off x="4076058" y="5411457"/>
            <a:ext cx="15405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latin typeface="Helvetica" charset="0"/>
              </a:rPr>
              <a:t>Time (years)</a:t>
            </a:r>
          </a:p>
        </p:txBody>
      </p:sp>
      <p:sp>
        <p:nvSpPr>
          <p:cNvPr id="146434" name="TextBox 11"/>
          <p:cNvSpPr txBox="1">
            <a:spLocks noChangeArrowheads="1"/>
          </p:cNvSpPr>
          <p:nvPr/>
        </p:nvSpPr>
        <p:spPr bwMode="auto">
          <a:xfrm rot="-5400000">
            <a:off x="-32413" y="3472074"/>
            <a:ext cx="10438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dirty="0">
                <a:latin typeface="Helvetica" charset="0"/>
              </a:rPr>
              <a:t>Percent</a:t>
            </a:r>
          </a:p>
        </p:txBody>
      </p:sp>
      <p:sp>
        <p:nvSpPr>
          <p:cNvPr id="146435" name="TextBox 5"/>
          <p:cNvSpPr txBox="1">
            <a:spLocks noChangeArrowheads="1"/>
          </p:cNvSpPr>
          <p:nvPr/>
        </p:nvSpPr>
        <p:spPr bwMode="auto">
          <a:xfrm>
            <a:off x="1353843" y="1667072"/>
            <a:ext cx="6961187" cy="33855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600" b="1">
                <a:solidFill>
                  <a:srgbClr val="FFFFFF"/>
                </a:solidFill>
                <a:latin typeface="Helvetica" charset="0"/>
              </a:rPr>
              <a:t>All-Cause Mortality</a:t>
            </a:r>
          </a:p>
        </p:txBody>
      </p:sp>
      <p:sp>
        <p:nvSpPr>
          <p:cNvPr id="9" name="TextBox 8"/>
          <p:cNvSpPr txBox="1"/>
          <p:nvPr/>
        </p:nvSpPr>
        <p:spPr>
          <a:xfrm>
            <a:off x="228600" y="6096000"/>
            <a:ext cx="8420100" cy="615553"/>
          </a:xfrm>
          <a:prstGeom prst="rect">
            <a:avLst/>
          </a:prstGeom>
          <a:noFill/>
        </p:spPr>
        <p:txBody>
          <a:bodyPr wrap="square" rtlCol="0" anchor="b">
            <a:spAutoFit/>
          </a:bodyPr>
          <a:lstStyle/>
          <a:p>
            <a:r>
              <a:rPr lang="en-US" sz="1200" dirty="0">
                <a:solidFill>
                  <a:srgbClr val="2A3177"/>
                </a:solidFill>
                <a:latin typeface="Arial"/>
                <a:cs typeface="Arial"/>
              </a:rPr>
              <a:t>International, multicenter, long-term follow-up study from 5 large tertiary care hospitals in Europe and Canada. Patients with chronic HCV infection started an interferon-based treatment regimen between 1990 and 2003 (n=530)</a:t>
            </a:r>
            <a:r>
              <a:rPr lang="en-US" sz="1200" dirty="0" smtClean="0">
                <a:solidFill>
                  <a:srgbClr val="2A3177"/>
                </a:solidFill>
                <a:latin typeface="Arial"/>
                <a:cs typeface="Arial"/>
              </a:rPr>
              <a:t>.</a:t>
            </a:r>
          </a:p>
          <a:p>
            <a:r>
              <a:rPr lang="en-US" sz="1000" dirty="0" smtClean="0">
                <a:solidFill>
                  <a:srgbClr val="2A3177"/>
                </a:solidFill>
                <a:latin typeface="Arial"/>
                <a:cs typeface="Arial"/>
              </a:rPr>
              <a:t>van </a:t>
            </a:r>
            <a:r>
              <a:rPr lang="en-US" sz="1000" dirty="0">
                <a:solidFill>
                  <a:srgbClr val="2A3177"/>
                </a:solidFill>
                <a:latin typeface="Arial"/>
                <a:cs typeface="Arial"/>
              </a:rPr>
              <a:t>der Meer AJ, et al. </a:t>
            </a:r>
            <a:r>
              <a:rPr lang="en-US" sz="1000" i="1" dirty="0">
                <a:solidFill>
                  <a:srgbClr val="2A3177"/>
                </a:solidFill>
                <a:latin typeface="Arial"/>
                <a:cs typeface="Arial"/>
              </a:rPr>
              <a:t>JAMA</a:t>
            </a:r>
            <a:r>
              <a:rPr lang="en-US" sz="1000" dirty="0">
                <a:solidFill>
                  <a:srgbClr val="2A3177"/>
                </a:solidFill>
                <a:latin typeface="Arial"/>
                <a:cs typeface="Arial"/>
              </a:rPr>
              <a:t>. 2012;308:2584-2593.</a:t>
            </a:r>
          </a:p>
        </p:txBody>
      </p:sp>
      <p:sp>
        <p:nvSpPr>
          <p:cNvPr id="2" name="Title 1"/>
          <p:cNvSpPr>
            <a:spLocks noGrp="1"/>
          </p:cNvSpPr>
          <p:nvPr>
            <p:ph type="title" idx="4294967295"/>
          </p:nvPr>
        </p:nvSpPr>
        <p:spPr>
          <a:xfrm>
            <a:off x="696901" y="304800"/>
            <a:ext cx="8074025" cy="1143000"/>
          </a:xfrm>
          <a:prstGeom prst="rect">
            <a:avLst/>
          </a:prstGeom>
        </p:spPr>
        <p:txBody>
          <a:bodyPr>
            <a:normAutofit fontScale="90000"/>
          </a:bodyPr>
          <a:lstStyle/>
          <a:p>
            <a:r>
              <a:rPr lang="en-US" sz="2800" b="1" dirty="0">
                <a:solidFill>
                  <a:srgbClr val="FFFF00"/>
                </a:solidFill>
              </a:rPr>
              <a:t>SVR Was Associated With Reduced Long-Term Risk </a:t>
            </a:r>
            <a:r>
              <a:rPr lang="en-US" sz="2800" b="1" dirty="0" smtClean="0">
                <a:solidFill>
                  <a:srgbClr val="FFFF00"/>
                </a:solidFill>
              </a:rPr>
              <a:t>of All</a:t>
            </a:r>
            <a:r>
              <a:rPr lang="en-US" sz="2800" b="1" dirty="0">
                <a:solidFill>
                  <a:srgbClr val="FFFF00"/>
                </a:solidFill>
              </a:rPr>
              <a:t>-Cause Mortality in an International, Multicenter Study </a:t>
            </a:r>
          </a:p>
        </p:txBody>
      </p:sp>
      <p:sp>
        <p:nvSpPr>
          <p:cNvPr id="8" name="Rectangle 7"/>
          <p:cNvSpPr/>
          <p:nvPr/>
        </p:nvSpPr>
        <p:spPr>
          <a:xfrm>
            <a:off x="0" y="152400"/>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Treatment</a:t>
            </a:r>
            <a:endParaRPr lang="en-US" sz="1200" dirty="0"/>
          </a:p>
        </p:txBody>
      </p:sp>
    </p:spTree>
    <p:extLst>
      <p:ext uri="{BB962C8B-B14F-4D97-AF65-F5344CB8AC3E}">
        <p14:creationId xmlns:p14="http://schemas.microsoft.com/office/powerpoint/2010/main" val="26943973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435" y="228600"/>
            <a:ext cx="8686800" cy="1143000"/>
          </a:xfrm>
        </p:spPr>
        <p:txBody>
          <a:bodyPr>
            <a:normAutofit fontScale="90000"/>
          </a:bodyPr>
          <a:lstStyle/>
          <a:p>
            <a:r>
              <a:rPr lang="en-US" b="1" dirty="0" smtClean="0">
                <a:solidFill>
                  <a:schemeClr val="tx1"/>
                </a:solidFill>
              </a:rPr>
              <a:t/>
            </a:r>
            <a:br>
              <a:rPr lang="en-US" b="1" dirty="0" smtClean="0">
                <a:solidFill>
                  <a:schemeClr val="tx1"/>
                </a:solidFill>
              </a:rPr>
            </a:br>
            <a:r>
              <a:rPr lang="en-US" b="1" dirty="0">
                <a:solidFill>
                  <a:schemeClr val="tx1"/>
                </a:solidFill>
              </a:rPr>
              <a:t/>
            </a:r>
            <a:br>
              <a:rPr lang="en-US" b="1" dirty="0">
                <a:solidFill>
                  <a:schemeClr val="tx1"/>
                </a:solidFill>
              </a:rPr>
            </a:br>
            <a:r>
              <a:rPr lang="en-US" b="1" dirty="0" smtClean="0">
                <a:solidFill>
                  <a:schemeClr val="tx1"/>
                </a:solidFill>
              </a:rPr>
              <a:t/>
            </a:r>
            <a:br>
              <a:rPr lang="en-US" b="1" dirty="0" smtClean="0">
                <a:solidFill>
                  <a:schemeClr val="tx1"/>
                </a:solidFill>
              </a:rPr>
            </a:br>
            <a:r>
              <a:rPr lang="en-US" b="1" dirty="0">
                <a:solidFill>
                  <a:schemeClr val="tx1"/>
                </a:solidFill>
              </a:rPr>
              <a:t/>
            </a:r>
            <a:br>
              <a:rPr lang="en-US" b="1" dirty="0">
                <a:solidFill>
                  <a:schemeClr val="tx1"/>
                </a:solidFill>
              </a:rPr>
            </a:br>
            <a:r>
              <a:rPr lang="en-US" b="1" dirty="0">
                <a:solidFill>
                  <a:srgbClr val="FFFF00"/>
                </a:solidFill>
              </a:rPr>
              <a:t>Telemedicine </a:t>
            </a:r>
            <a:r>
              <a:rPr lang="en-US" b="1" dirty="0" smtClean="0">
                <a:solidFill>
                  <a:srgbClr val="FFFF00"/>
                </a:solidFill>
              </a:rPr>
              <a:t>Improves ACCESS</a:t>
            </a:r>
            <a:br>
              <a:rPr lang="en-US" b="1" dirty="0" smtClean="0">
                <a:solidFill>
                  <a:srgbClr val="FFFF00"/>
                </a:solidFill>
              </a:rPr>
            </a:br>
            <a:r>
              <a:rPr lang="en-US" b="1" dirty="0" smtClean="0">
                <a:solidFill>
                  <a:srgbClr val="FFFF00"/>
                </a:solidFill>
              </a:rPr>
              <a:t> </a:t>
            </a:r>
            <a:r>
              <a:rPr lang="en-US" b="1" dirty="0">
                <a:solidFill>
                  <a:srgbClr val="FFFF00"/>
                </a:solidFill>
              </a:rPr>
              <a:t>by using technology to bridge distance</a:t>
            </a:r>
            <a:r>
              <a:rPr lang="en-US" b="1" dirty="0" smtClean="0">
                <a:solidFill>
                  <a:srgbClr val="FFFF00"/>
                </a:solidFill>
              </a:rPr>
              <a:t/>
            </a:r>
            <a:br>
              <a:rPr lang="en-US" b="1" dirty="0" smtClean="0">
                <a:solidFill>
                  <a:srgbClr val="FFFF00"/>
                </a:solidFill>
              </a:rPr>
            </a:br>
            <a:r>
              <a:rPr lang="en-US" b="1" dirty="0">
                <a:solidFill>
                  <a:schemeClr val="tx1"/>
                </a:solidFill>
              </a:rPr>
              <a:t/>
            </a:r>
            <a:br>
              <a:rPr lang="en-US" b="1" dirty="0">
                <a:solidFill>
                  <a:schemeClr val="tx1"/>
                </a:solidFill>
              </a:rPr>
            </a:br>
            <a:r>
              <a:rPr lang="en-US" b="1" dirty="0" smtClean="0">
                <a:solidFill>
                  <a:schemeClr val="tx1"/>
                </a:solidFill>
              </a:rPr>
              <a:t/>
            </a:r>
            <a:br>
              <a:rPr lang="en-US" b="1" dirty="0" smtClean="0">
                <a:solidFill>
                  <a:schemeClr val="tx1"/>
                </a:solidFill>
              </a:rPr>
            </a:br>
            <a:r>
              <a:rPr lang="en-US" sz="3600" b="1" dirty="0">
                <a:solidFill>
                  <a:schemeClr val="tx1"/>
                </a:solidFill>
              </a:rPr>
              <a:t/>
            </a:r>
            <a:br>
              <a:rPr lang="en-US" sz="3600" b="1" dirty="0">
                <a:solidFill>
                  <a:schemeClr val="tx1"/>
                </a:solidFill>
              </a:rPr>
            </a:br>
            <a:endParaRPr lang="en-US" sz="3600" dirty="0">
              <a:solidFill>
                <a:schemeClr val="tx1"/>
              </a:solidFill>
            </a:endParaRPr>
          </a:p>
        </p:txBody>
      </p:sp>
      <p:sp>
        <p:nvSpPr>
          <p:cNvPr id="3" name="Oval 2"/>
          <p:cNvSpPr/>
          <p:nvPr/>
        </p:nvSpPr>
        <p:spPr>
          <a:xfrm>
            <a:off x="1143000" y="5428055"/>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7467600" y="2458742"/>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981200" y="5700589"/>
            <a:ext cx="1447800" cy="369332"/>
          </a:xfrm>
          <a:prstGeom prst="rect">
            <a:avLst/>
          </a:prstGeom>
          <a:noFill/>
        </p:spPr>
        <p:txBody>
          <a:bodyPr wrap="square" rtlCol="0">
            <a:spAutoFit/>
          </a:bodyPr>
          <a:lstStyle/>
          <a:p>
            <a:r>
              <a:rPr lang="en-US" b="1" dirty="0" smtClean="0"/>
              <a:t> Specialist</a:t>
            </a:r>
            <a:endParaRPr lang="en-US" b="1" dirty="0"/>
          </a:p>
        </p:txBody>
      </p:sp>
      <p:sp>
        <p:nvSpPr>
          <p:cNvPr id="15" name="Rectangle 14"/>
          <p:cNvSpPr/>
          <p:nvPr/>
        </p:nvSpPr>
        <p:spPr>
          <a:xfrm>
            <a:off x="6248400" y="4038600"/>
            <a:ext cx="2710999" cy="646331"/>
          </a:xfrm>
          <a:prstGeom prst="rect">
            <a:avLst/>
          </a:prstGeom>
        </p:spPr>
        <p:txBody>
          <a:bodyPr wrap="none">
            <a:spAutoFit/>
          </a:bodyPr>
          <a:lstStyle/>
          <a:p>
            <a:r>
              <a:rPr lang="en-US" b="1" dirty="0"/>
              <a:t>Primary Care Clinician </a:t>
            </a:r>
            <a:endParaRPr lang="en-US" b="1" dirty="0" smtClean="0"/>
          </a:p>
          <a:p>
            <a:r>
              <a:rPr lang="en-US" b="1" dirty="0" smtClean="0"/>
              <a:t>OR </a:t>
            </a:r>
            <a:r>
              <a:rPr lang="en-US" b="1" dirty="0"/>
              <a:t>Patient</a:t>
            </a:r>
          </a:p>
        </p:txBody>
      </p:sp>
      <p:graphicFrame>
        <p:nvGraphicFramePr>
          <p:cNvPr id="16" name="Diagram 15"/>
          <p:cNvGraphicFramePr/>
          <p:nvPr>
            <p:extLst>
              <p:ext uri="{D42A27DB-BD31-4B8C-83A1-F6EECF244321}">
                <p14:modId xmlns:p14="http://schemas.microsoft.com/office/powerpoint/2010/main" val="2001770152"/>
              </p:ext>
            </p:extLst>
          </p:nvPr>
        </p:nvGraphicFramePr>
        <p:xfrm>
          <a:off x="1143000" y="2133600"/>
          <a:ext cx="7315200" cy="34048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0" y="152400"/>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Treatment</a:t>
            </a:r>
            <a:endParaRPr lang="en-US" sz="1200" dirty="0"/>
          </a:p>
        </p:txBody>
      </p:sp>
    </p:spTree>
    <p:extLst>
      <p:ext uri="{BB962C8B-B14F-4D97-AF65-F5344CB8AC3E}">
        <p14:creationId xmlns:p14="http://schemas.microsoft.com/office/powerpoint/2010/main" val="12580678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236" y="304800"/>
            <a:ext cx="8686800" cy="1371600"/>
          </a:xfrm>
        </p:spPr>
        <p:txBody>
          <a:bodyPr>
            <a:normAutofit fontScale="90000"/>
          </a:bodyPr>
          <a:lstStyle/>
          <a:p>
            <a:r>
              <a:rPr lang="en-US" sz="2200" b="1" dirty="0">
                <a:solidFill>
                  <a:schemeClr val="tx1"/>
                </a:solidFill>
              </a:rPr>
              <a:t/>
            </a:r>
            <a:br>
              <a:rPr lang="en-US" sz="2200" b="1" dirty="0">
                <a:solidFill>
                  <a:schemeClr val="tx1"/>
                </a:solidFill>
              </a:rPr>
            </a:br>
            <a:r>
              <a:rPr lang="en-US" sz="3600" b="1" dirty="0" smtClean="0">
                <a:solidFill>
                  <a:srgbClr val="FFFF00"/>
                </a:solidFill>
              </a:rPr>
              <a:t>The ECHO model improves</a:t>
            </a:r>
            <a:br>
              <a:rPr lang="en-US" sz="3600" b="1" dirty="0" smtClean="0">
                <a:solidFill>
                  <a:srgbClr val="FFFF00"/>
                </a:solidFill>
              </a:rPr>
            </a:br>
            <a:r>
              <a:rPr lang="en-US" sz="3600" b="1" dirty="0" smtClean="0">
                <a:solidFill>
                  <a:srgbClr val="FFFF00"/>
                </a:solidFill>
              </a:rPr>
              <a:t> CAPACITY and ACCESS simultaneously</a:t>
            </a:r>
            <a:r>
              <a:rPr lang="en-US" dirty="0"/>
              <a:t/>
            </a:r>
            <a:br>
              <a:rPr lang="en-US" dirty="0"/>
            </a:br>
            <a:endParaRPr lang="en-US" b="1" dirty="0">
              <a:solidFill>
                <a:schemeClr val="tx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1843045"/>
            <a:ext cx="6203672" cy="5047252"/>
          </a:xfrm>
          <a:prstGeom prst="rect">
            <a:avLst/>
          </a:prstGeom>
        </p:spPr>
      </p:pic>
      <p:sp>
        <p:nvSpPr>
          <p:cNvPr id="4" name="Rectangle 3"/>
          <p:cNvSpPr/>
          <p:nvPr/>
        </p:nvSpPr>
        <p:spPr>
          <a:xfrm>
            <a:off x="0" y="152400"/>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Treatment</a:t>
            </a:r>
            <a:endParaRPr lang="en-US" sz="1200" dirty="0"/>
          </a:p>
        </p:txBody>
      </p:sp>
    </p:spTree>
    <p:extLst>
      <p:ext uri="{BB962C8B-B14F-4D97-AF65-F5344CB8AC3E}">
        <p14:creationId xmlns:p14="http://schemas.microsoft.com/office/powerpoint/2010/main" val="896693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600200"/>
            <a:ext cx="7010400" cy="5124818"/>
          </a:xfrm>
        </p:spPr>
      </p:pic>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89C0F2-17E0-497A-9BBE-0C73201AAFE3}" type="slidenum">
              <a:rPr lang="en-US" smtClean="0"/>
              <a:pPr/>
              <a:t>42</a:t>
            </a:fld>
            <a:endParaRPr lang="en-US" dirty="0"/>
          </a:p>
        </p:txBody>
      </p:sp>
      <p:sp>
        <p:nvSpPr>
          <p:cNvPr id="8" name="Rectangle 7"/>
          <p:cNvSpPr/>
          <p:nvPr/>
        </p:nvSpPr>
        <p:spPr>
          <a:xfrm>
            <a:off x="0" y="152400"/>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Treatment</a:t>
            </a:r>
            <a:endParaRPr lang="en-US" sz="1200" dirty="0"/>
          </a:p>
        </p:txBody>
      </p:sp>
      <p:sp>
        <p:nvSpPr>
          <p:cNvPr id="3" name="TextBox 2"/>
          <p:cNvSpPr txBox="1"/>
          <p:nvPr/>
        </p:nvSpPr>
        <p:spPr>
          <a:xfrm>
            <a:off x="3048000" y="419100"/>
            <a:ext cx="4267200" cy="369332"/>
          </a:xfrm>
          <a:prstGeom prst="rect">
            <a:avLst/>
          </a:prstGeom>
          <a:noFill/>
        </p:spPr>
        <p:txBody>
          <a:bodyPr wrap="square" rtlCol="0">
            <a:spAutoFit/>
          </a:bodyPr>
          <a:lstStyle/>
          <a:p>
            <a:endParaRPr lang="en-US" dirty="0"/>
          </a:p>
        </p:txBody>
      </p:sp>
      <p:sp>
        <p:nvSpPr>
          <p:cNvPr id="4" name="TextBox 3"/>
          <p:cNvSpPr txBox="1"/>
          <p:nvPr/>
        </p:nvSpPr>
        <p:spPr>
          <a:xfrm>
            <a:off x="1371600" y="457200"/>
            <a:ext cx="6705600" cy="1077218"/>
          </a:xfrm>
          <a:prstGeom prst="rect">
            <a:avLst/>
          </a:prstGeom>
          <a:noFill/>
        </p:spPr>
        <p:txBody>
          <a:bodyPr wrap="square" rtlCol="0">
            <a:spAutoFit/>
          </a:bodyPr>
          <a:lstStyle/>
          <a:p>
            <a:pPr algn="ctr"/>
            <a:r>
              <a:rPr lang="en-US" sz="3200" dirty="0" smtClean="0">
                <a:solidFill>
                  <a:srgbClr val="FFFF00"/>
                </a:solidFill>
              </a:rPr>
              <a:t>MOVING KNOWLEDGE INSTEAD OF PATIENTS</a:t>
            </a:r>
            <a:endParaRPr lang="en-US" sz="3200" dirty="0">
              <a:solidFill>
                <a:srgbClr val="FFFF00"/>
              </a:solidFill>
            </a:endParaRPr>
          </a:p>
        </p:txBody>
      </p:sp>
    </p:spTree>
    <p:extLst>
      <p:ext uri="{BB962C8B-B14F-4D97-AF65-F5344CB8AC3E}">
        <p14:creationId xmlns:p14="http://schemas.microsoft.com/office/powerpoint/2010/main" val="15910044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76400"/>
            <a:ext cx="7315200" cy="499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52400"/>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Treatment</a:t>
            </a:r>
            <a:endParaRPr lang="en-US" sz="1200" dirty="0"/>
          </a:p>
        </p:txBody>
      </p:sp>
      <p:sp>
        <p:nvSpPr>
          <p:cNvPr id="2" name="TextBox 1"/>
          <p:cNvSpPr txBox="1"/>
          <p:nvPr/>
        </p:nvSpPr>
        <p:spPr>
          <a:xfrm>
            <a:off x="1676400" y="228600"/>
            <a:ext cx="6324600" cy="1077218"/>
          </a:xfrm>
          <a:prstGeom prst="rect">
            <a:avLst/>
          </a:prstGeom>
          <a:noFill/>
        </p:spPr>
        <p:txBody>
          <a:bodyPr wrap="square" rtlCol="0">
            <a:spAutoFit/>
          </a:bodyPr>
          <a:lstStyle/>
          <a:p>
            <a:pPr algn="ctr"/>
            <a:r>
              <a:rPr lang="en-US" sz="3200" dirty="0" smtClean="0">
                <a:solidFill>
                  <a:srgbClr val="FFFF00"/>
                </a:solidFill>
              </a:rPr>
              <a:t>SHARING EVIDENCE BASED BEST  MEDICAL PRACTICES</a:t>
            </a:r>
            <a:endParaRPr lang="en-US" sz="3200" dirty="0">
              <a:solidFill>
                <a:srgbClr val="FFFF00"/>
              </a:solidFill>
            </a:endParaRPr>
          </a:p>
        </p:txBody>
      </p:sp>
    </p:spTree>
    <p:extLst>
      <p:ext uri="{BB962C8B-B14F-4D97-AF65-F5344CB8AC3E}">
        <p14:creationId xmlns:p14="http://schemas.microsoft.com/office/powerpoint/2010/main" val="17930620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4" y="0"/>
            <a:ext cx="9126812" cy="6858000"/>
          </a:xfrm>
          <a:prstGeom prst="rect">
            <a:avLst/>
          </a:prstGeom>
        </p:spPr>
      </p:pic>
      <p:sp>
        <p:nvSpPr>
          <p:cNvPr id="22530" name="Text Box 4"/>
          <p:cNvSpPr txBox="1">
            <a:spLocks noChangeArrowheads="1"/>
          </p:cNvSpPr>
          <p:nvPr/>
        </p:nvSpPr>
        <p:spPr bwMode="auto">
          <a:xfrm>
            <a:off x="838200" y="1219200"/>
            <a:ext cx="8153400" cy="3850862"/>
          </a:xfrm>
          <a:prstGeom prst="rect">
            <a:avLst/>
          </a:prstGeom>
          <a:noFill/>
          <a:ln w="9525">
            <a:noFill/>
            <a:miter lim="800000"/>
            <a:headEnd/>
            <a:tailEnd/>
          </a:ln>
        </p:spPr>
        <p:txBody>
          <a:bodyPr>
            <a:spAutoFit/>
          </a:bodyPr>
          <a:lstStyle/>
          <a:p>
            <a:pPr marL="342900" indent="-342900">
              <a:lnSpc>
                <a:spcPts val="3700"/>
              </a:lnSpc>
              <a:buSzPct val="100000"/>
              <a:buFont typeface="Arial" pitchFamily="34" charset="0"/>
              <a:buChar char="•"/>
            </a:pPr>
            <a:r>
              <a:rPr lang="en-US" sz="2400" dirty="0" smtClean="0">
                <a:latin typeface="+mn-lt"/>
              </a:rPr>
              <a:t>Professional </a:t>
            </a:r>
            <a:r>
              <a:rPr lang="en-US" sz="2400" dirty="0">
                <a:latin typeface="+mn-lt"/>
              </a:rPr>
              <a:t>interaction with colleagues with similar interest</a:t>
            </a:r>
          </a:p>
          <a:p>
            <a:pPr marL="800100" lvl="1" indent="-342900">
              <a:lnSpc>
                <a:spcPts val="3700"/>
              </a:lnSpc>
              <a:buSzPct val="100000"/>
              <a:buFont typeface="Calibri" pitchFamily="34" charset="0"/>
              <a:buChar char="‒"/>
            </a:pPr>
            <a:r>
              <a:rPr lang="en-US" sz="2000" dirty="0">
                <a:solidFill>
                  <a:srgbClr val="FF0000"/>
                </a:solidFill>
                <a:latin typeface="+mn-lt"/>
              </a:rPr>
              <a:t>Less isolation with improved recruitment and retention</a:t>
            </a:r>
          </a:p>
          <a:p>
            <a:pPr marL="342900" indent="-342900">
              <a:lnSpc>
                <a:spcPts val="3700"/>
              </a:lnSpc>
              <a:buSzPct val="100000"/>
              <a:buFont typeface="Arial" pitchFamily="34" charset="0"/>
              <a:buChar char="•"/>
            </a:pPr>
            <a:r>
              <a:rPr lang="en-US" sz="2400" dirty="0">
                <a:latin typeface="+mn-lt"/>
              </a:rPr>
              <a:t>A mix of work and learning </a:t>
            </a:r>
          </a:p>
          <a:p>
            <a:pPr marL="342900" indent="-342900">
              <a:lnSpc>
                <a:spcPts val="3700"/>
              </a:lnSpc>
              <a:buSzPct val="100000"/>
              <a:buFont typeface="Arial" pitchFamily="34" charset="0"/>
              <a:buChar char="•"/>
            </a:pPr>
            <a:r>
              <a:rPr lang="en-US" sz="2400" dirty="0">
                <a:latin typeface="+mn-lt"/>
              </a:rPr>
              <a:t>Obtain HCV certification </a:t>
            </a:r>
          </a:p>
          <a:p>
            <a:pPr marL="342900" indent="-342900">
              <a:lnSpc>
                <a:spcPts val="3700"/>
              </a:lnSpc>
              <a:buSzPct val="100000"/>
              <a:buFont typeface="Arial" pitchFamily="34" charset="0"/>
              <a:buChar char="•"/>
            </a:pPr>
            <a:r>
              <a:rPr lang="en-US" sz="2400" dirty="0" smtClean="0">
                <a:latin typeface="+mn-lt"/>
              </a:rPr>
              <a:t>Access </a:t>
            </a:r>
            <a:r>
              <a:rPr lang="en-US" sz="2400" dirty="0">
                <a:latin typeface="+mn-lt"/>
              </a:rPr>
              <a:t>to specialty consultation with GI, hepatology, psychiatry, infectious diseases, addiction specialist, pharmacist, patient educator   </a:t>
            </a:r>
          </a:p>
        </p:txBody>
      </p:sp>
      <p:sp>
        <p:nvSpPr>
          <p:cNvPr id="6" name="Title 1"/>
          <p:cNvSpPr txBox="1">
            <a:spLocks/>
          </p:cNvSpPr>
          <p:nvPr/>
        </p:nvSpPr>
        <p:spPr>
          <a:xfrm>
            <a:off x="1143000" y="333375"/>
            <a:ext cx="7543800" cy="762000"/>
          </a:xfrm>
          <a:prstGeom prst="rect">
            <a:avLst/>
          </a:prstGeom>
        </p:spPr>
        <p:txBody>
          <a:bodyPr anchor="ctr">
            <a:normAutofit/>
          </a:bodyPr>
          <a:lstStyle/>
          <a:p>
            <a:pPr fontAlgn="auto">
              <a:spcAft>
                <a:spcPts val="0"/>
              </a:spcAft>
              <a:defRPr/>
            </a:pPr>
            <a:r>
              <a:rPr lang="en-US" sz="4400" b="1" dirty="0">
                <a:latin typeface="+mj-lt"/>
                <a:ea typeface="+mj-ea"/>
                <a:cs typeface="+mj-cs"/>
              </a:rPr>
              <a:t>Benefits </a:t>
            </a:r>
            <a:r>
              <a:rPr lang="en-US" sz="4400" b="1" dirty="0" smtClean="0">
                <a:latin typeface="+mj-lt"/>
                <a:ea typeface="+mj-ea"/>
                <a:cs typeface="+mj-cs"/>
              </a:rPr>
              <a:t>to </a:t>
            </a:r>
            <a:r>
              <a:rPr lang="en-US" sz="4400" b="1" dirty="0">
                <a:latin typeface="+mj-lt"/>
                <a:ea typeface="+mj-ea"/>
                <a:cs typeface="+mj-cs"/>
              </a:rPr>
              <a:t>Rural Clinicians</a:t>
            </a:r>
          </a:p>
        </p:txBody>
      </p:sp>
      <p:sp>
        <p:nvSpPr>
          <p:cNvPr id="5" name="Rectangle 4"/>
          <p:cNvSpPr/>
          <p:nvPr/>
        </p:nvSpPr>
        <p:spPr>
          <a:xfrm>
            <a:off x="8229600" y="22709"/>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Treatment</a:t>
            </a:r>
            <a:endParaRPr lang="en-US" sz="1200" dirty="0"/>
          </a:p>
        </p:txBody>
      </p:sp>
    </p:spTree>
    <p:extLst>
      <p:ext uri="{BB962C8B-B14F-4D97-AF65-F5344CB8AC3E}">
        <p14:creationId xmlns:p14="http://schemas.microsoft.com/office/powerpoint/2010/main" val="15967288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4294967295"/>
          </p:nvPr>
        </p:nvSpPr>
        <p:spPr>
          <a:xfrm>
            <a:off x="914400" y="1600200"/>
            <a:ext cx="8229600" cy="4495800"/>
          </a:xfrm>
        </p:spPr>
        <p:txBody>
          <a:bodyPr>
            <a:normAutofit lnSpcReduction="10000"/>
          </a:bodyPr>
          <a:lstStyle/>
          <a:p>
            <a:r>
              <a:rPr lang="en-US" dirty="0" smtClean="0">
                <a:solidFill>
                  <a:schemeClr val="tx1"/>
                </a:solidFill>
              </a:rPr>
              <a:t>Quality and Safety</a:t>
            </a:r>
          </a:p>
          <a:p>
            <a:r>
              <a:rPr lang="en-US" dirty="0" smtClean="0">
                <a:solidFill>
                  <a:schemeClr val="tx1"/>
                </a:solidFill>
              </a:rPr>
              <a:t>Rapid Learning and best-practice dissemination</a:t>
            </a:r>
          </a:p>
          <a:p>
            <a:r>
              <a:rPr lang="en-US" dirty="0" smtClean="0">
                <a:solidFill>
                  <a:schemeClr val="tx1"/>
                </a:solidFill>
              </a:rPr>
              <a:t>Reduce variations in care</a:t>
            </a:r>
          </a:p>
          <a:p>
            <a:r>
              <a:rPr lang="en-US" dirty="0" smtClean="0">
                <a:solidFill>
                  <a:schemeClr val="tx1"/>
                </a:solidFill>
              </a:rPr>
              <a:t>Access for Rural and Underserved Patients, reduced disparities</a:t>
            </a:r>
          </a:p>
          <a:p>
            <a:r>
              <a:rPr lang="en-US" dirty="0" smtClean="0">
                <a:solidFill>
                  <a:schemeClr val="tx1"/>
                </a:solidFill>
              </a:rPr>
              <a:t>Workforce Training and Force Multiplier</a:t>
            </a:r>
          </a:p>
          <a:p>
            <a:r>
              <a:rPr lang="en-US" b="1" dirty="0" smtClean="0">
                <a:solidFill>
                  <a:srgbClr val="FF0000"/>
                </a:solidFill>
              </a:rPr>
              <a:t>De-monopolize Knowledge</a:t>
            </a:r>
          </a:p>
          <a:p>
            <a:r>
              <a:rPr lang="en-US" dirty="0" smtClean="0">
                <a:solidFill>
                  <a:schemeClr val="tx1"/>
                </a:solidFill>
              </a:rPr>
              <a:t>Improving Professional Satisfaction/Retention </a:t>
            </a:r>
          </a:p>
          <a:p>
            <a:r>
              <a:rPr lang="en-US" dirty="0" smtClean="0">
                <a:solidFill>
                  <a:schemeClr val="tx1"/>
                </a:solidFill>
              </a:rPr>
              <a:t>Supporting the Medical Home Model</a:t>
            </a:r>
          </a:p>
          <a:p>
            <a:r>
              <a:rPr lang="en-US" dirty="0" smtClean="0">
                <a:solidFill>
                  <a:schemeClr val="tx1"/>
                </a:solidFill>
              </a:rPr>
              <a:t>Cost Effective Care- Avoid Excessive Testing and Travel</a:t>
            </a:r>
          </a:p>
          <a:p>
            <a:r>
              <a:rPr lang="en-US" dirty="0" smtClean="0">
                <a:solidFill>
                  <a:schemeClr val="tx1"/>
                </a:solidFill>
              </a:rPr>
              <a:t>Prevent Cost of Untreated Disease (e.g.: liver transplant or dialysis)</a:t>
            </a:r>
          </a:p>
          <a:p>
            <a:r>
              <a:rPr lang="en-US" dirty="0" smtClean="0">
                <a:solidFill>
                  <a:schemeClr val="tx1"/>
                </a:solidFill>
              </a:rPr>
              <a:t> Integration of Public Health into treatment paradigm</a:t>
            </a:r>
            <a:endParaRPr lang="en-US" dirty="0">
              <a:solidFill>
                <a:schemeClr val="tx1"/>
              </a:solidFill>
            </a:endParaRPr>
          </a:p>
        </p:txBody>
      </p:sp>
      <p:sp>
        <p:nvSpPr>
          <p:cNvPr id="5" name="Title 1"/>
          <p:cNvSpPr txBox="1">
            <a:spLocks/>
          </p:cNvSpPr>
          <p:nvPr/>
        </p:nvSpPr>
        <p:spPr>
          <a:xfrm>
            <a:off x="914400" y="457200"/>
            <a:ext cx="7848600" cy="990600"/>
          </a:xfrm>
          <a:prstGeom prst="rect">
            <a:avLst/>
          </a:prstGeom>
        </p:spPr>
        <p:txBody>
          <a:bodyPr anchor="ctr"/>
          <a:lstStyle/>
          <a:p>
            <a:pPr algn="ctr" fontAlgn="auto">
              <a:spcAft>
                <a:spcPts val="0"/>
              </a:spcAft>
              <a:defRPr/>
            </a:pPr>
            <a:r>
              <a:rPr lang="en-US" sz="3600" b="1" dirty="0" smtClean="0">
                <a:latin typeface="+mj-lt"/>
                <a:ea typeface="+mj-ea"/>
                <a:cs typeface="+mj-cs"/>
              </a:rPr>
              <a:t>Benefits of ECHO® model to Health System</a:t>
            </a:r>
            <a:endParaRPr lang="en-US" sz="3600" b="1" dirty="0"/>
          </a:p>
        </p:txBody>
      </p:sp>
      <p:sp>
        <p:nvSpPr>
          <p:cNvPr id="7" name="Rectangle 6"/>
          <p:cNvSpPr/>
          <p:nvPr/>
        </p:nvSpPr>
        <p:spPr>
          <a:xfrm>
            <a:off x="8229600" y="28764"/>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Treatment</a:t>
            </a:r>
            <a:endParaRPr lang="en-US" sz="1200" dirty="0"/>
          </a:p>
        </p:txBody>
      </p:sp>
    </p:spTree>
    <p:extLst>
      <p:ext uri="{BB962C8B-B14F-4D97-AF65-F5344CB8AC3E}">
        <p14:creationId xmlns:p14="http://schemas.microsoft.com/office/powerpoint/2010/main" val="44429621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t>Impact of ECHO in CNHS HCV Program</a:t>
            </a:r>
            <a:endParaRPr lang="en-US"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76676557"/>
              </p:ext>
            </p:extLst>
          </p:nvPr>
        </p:nvGraphicFramePr>
        <p:xfrm>
          <a:off x="381000" y="1719263"/>
          <a:ext cx="8407400" cy="440690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0" y="152400"/>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Treatment</a:t>
            </a:r>
            <a:endParaRPr lang="en-US" sz="1200" dirty="0"/>
          </a:p>
        </p:txBody>
      </p:sp>
      <p:sp>
        <p:nvSpPr>
          <p:cNvPr id="6" name="TextBox 5"/>
          <p:cNvSpPr txBox="1"/>
          <p:nvPr/>
        </p:nvSpPr>
        <p:spPr>
          <a:xfrm>
            <a:off x="228600" y="6280666"/>
            <a:ext cx="4343400" cy="307777"/>
          </a:xfrm>
          <a:prstGeom prst="rect">
            <a:avLst/>
          </a:prstGeom>
          <a:noFill/>
        </p:spPr>
        <p:txBody>
          <a:bodyPr wrap="square" rtlCol="0">
            <a:spAutoFit/>
          </a:bodyPr>
          <a:lstStyle/>
          <a:p>
            <a:r>
              <a:rPr lang="en-US" sz="1400" dirty="0" smtClean="0"/>
              <a:t>CNHS: Cherokee Nation Health Services</a:t>
            </a:r>
            <a:endParaRPr lang="en-US" sz="1400" dirty="0"/>
          </a:p>
        </p:txBody>
      </p:sp>
    </p:spTree>
    <p:extLst>
      <p:ext uri="{BB962C8B-B14F-4D97-AF65-F5344CB8AC3E}">
        <p14:creationId xmlns:p14="http://schemas.microsoft.com/office/powerpoint/2010/main" val="39399099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3200" dirty="0"/>
              <a:t>http://www.hcvguidelines.org/</a:t>
            </a:r>
          </a:p>
          <a:p>
            <a:pPr lvl="1">
              <a:buNone/>
            </a:pPr>
            <a:endParaRPr lang="en-US" sz="3200" dirty="0"/>
          </a:p>
          <a:p>
            <a:r>
              <a:rPr lang="en-US" sz="3200" dirty="0" smtClean="0"/>
              <a:t>http</a:t>
            </a:r>
            <a:r>
              <a:rPr lang="en-US" sz="3200" dirty="0"/>
              <a:t>://www.hepatitisc.uw.edu/</a:t>
            </a:r>
          </a:p>
          <a:p>
            <a:pPr lvl="1"/>
            <a:r>
              <a:rPr lang="en-US" sz="3000" dirty="0" smtClean="0"/>
              <a:t>On-line </a:t>
            </a:r>
            <a:r>
              <a:rPr lang="en-US" sz="3000" dirty="0"/>
              <a:t>curriculum on liver disease and HCV, includes clinical studies, clinical calculators, slide </a:t>
            </a:r>
            <a:r>
              <a:rPr lang="en-US" sz="3000" dirty="0" smtClean="0"/>
              <a:t>lectures</a:t>
            </a:r>
            <a:br>
              <a:rPr lang="en-US" sz="3000" dirty="0" smtClean="0"/>
            </a:br>
            <a:endParaRPr lang="en-US" sz="3000" dirty="0" smtClean="0"/>
          </a:p>
          <a:p>
            <a:r>
              <a:rPr lang="en-US" sz="3200" dirty="0" smtClean="0"/>
              <a:t>ECHO guidelines</a:t>
            </a:r>
            <a:endParaRPr lang="en-US" sz="3200" dirty="0"/>
          </a:p>
          <a:p>
            <a:endParaRPr lang="en-US" dirty="0"/>
          </a:p>
          <a:p>
            <a:endParaRPr lang="en-US" dirty="0"/>
          </a:p>
        </p:txBody>
      </p:sp>
      <p:sp>
        <p:nvSpPr>
          <p:cNvPr id="2" name="Title 1"/>
          <p:cNvSpPr>
            <a:spLocks noGrp="1"/>
          </p:cNvSpPr>
          <p:nvPr>
            <p:ph type="title"/>
          </p:nvPr>
        </p:nvSpPr>
        <p:spPr/>
        <p:txBody>
          <a:bodyPr>
            <a:normAutofit/>
          </a:bodyPr>
          <a:lstStyle/>
          <a:p>
            <a:r>
              <a:rPr lang="en-US" dirty="0" smtClean="0"/>
              <a:t>Helpful Resources</a:t>
            </a:r>
            <a:endParaRPr lang="en-US" dirty="0"/>
          </a:p>
        </p:txBody>
      </p:sp>
    </p:spTree>
    <p:extLst>
      <p:ext uri="{BB962C8B-B14F-4D97-AF65-F5344CB8AC3E}">
        <p14:creationId xmlns:p14="http://schemas.microsoft.com/office/powerpoint/2010/main" val="33951923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999" y="1719070"/>
            <a:ext cx="8407893" cy="4910329"/>
          </a:xfrm>
        </p:spPr>
        <p:txBody>
          <a:bodyPr>
            <a:normAutofit fontScale="85000" lnSpcReduction="20000"/>
          </a:bodyPr>
          <a:lstStyle/>
          <a:p>
            <a:pPr>
              <a:buFont typeface="+mj-lt"/>
              <a:buAutoNum type="arabicPeriod"/>
            </a:pPr>
            <a:r>
              <a:rPr lang="en-US" sz="1300" dirty="0"/>
              <a:t>“HCV Epidemiology in the United </a:t>
            </a:r>
            <a:r>
              <a:rPr lang="en-US" sz="1300" dirty="0" smtClean="0"/>
              <a:t>States.” </a:t>
            </a:r>
            <a:r>
              <a:rPr lang="en-US" sz="1300" dirty="0" smtClean="0">
                <a:latin typeface="+mj-lt"/>
              </a:rPr>
              <a:t>Hepatitis C online. University of  Washington. http</a:t>
            </a:r>
            <a:r>
              <a:rPr lang="en-US" sz="1300" dirty="0">
                <a:latin typeface="+mj-lt"/>
              </a:rPr>
              <a:t>://</a:t>
            </a:r>
            <a:r>
              <a:rPr lang="en-US" sz="1300" dirty="0" smtClean="0">
                <a:latin typeface="+mj-lt"/>
              </a:rPr>
              <a:t>www.hepatitisc.uw.edu/. Accessed 10 April 2016.</a:t>
            </a:r>
          </a:p>
          <a:p>
            <a:pPr>
              <a:buFont typeface="+mj-lt"/>
              <a:buAutoNum type="arabicPeriod"/>
            </a:pPr>
            <a:r>
              <a:rPr lang="en-US" sz="1300" dirty="0"/>
              <a:t>Centers for Disease Control and Prevention (CDC).”People Born 1945-1965 &amp; Hepatitis C”. 31 May, 2015 Web. Accessed </a:t>
            </a:r>
            <a:r>
              <a:rPr lang="en-US" sz="1300" dirty="0" smtClean="0"/>
              <a:t>10 April 2016.</a:t>
            </a:r>
          </a:p>
          <a:p>
            <a:pPr>
              <a:buFont typeface="+mj-lt"/>
              <a:buAutoNum type="arabicPeriod"/>
            </a:pPr>
            <a:r>
              <a:rPr lang="en-US" sz="1300" dirty="0"/>
              <a:t>World Health Organization (WHO). “Hepatitis C” Media Centre, Fact Sheet # 164, July 2015, Web. Accessed </a:t>
            </a:r>
            <a:r>
              <a:rPr lang="en-US" sz="1300" dirty="0" smtClean="0"/>
              <a:t>10 April 2016</a:t>
            </a:r>
            <a:r>
              <a:rPr lang="en-US" sz="1300" dirty="0"/>
              <a:t>.</a:t>
            </a:r>
          </a:p>
          <a:p>
            <a:pPr>
              <a:buFont typeface="+mj-lt"/>
              <a:buAutoNum type="arabicPeriod"/>
            </a:pPr>
            <a:r>
              <a:rPr lang="en-US" sz="1300" dirty="0" smtClean="0">
                <a:latin typeface="+mj-lt"/>
              </a:rPr>
              <a:t>HCV </a:t>
            </a:r>
            <a:r>
              <a:rPr lang="en-US" sz="1300" dirty="0">
                <a:latin typeface="+mj-lt"/>
              </a:rPr>
              <a:t>Guidance: Recommendations for Testing, Managing, and Treating Hepatitis </a:t>
            </a:r>
            <a:r>
              <a:rPr lang="en-US" sz="1300" dirty="0" smtClean="0">
                <a:latin typeface="+mj-lt"/>
              </a:rPr>
              <a:t>C. http://hcvguidelines.org</a:t>
            </a:r>
          </a:p>
          <a:p>
            <a:pPr>
              <a:buFont typeface="+mj-lt"/>
              <a:buAutoNum type="arabicPeriod"/>
            </a:pPr>
            <a:r>
              <a:rPr lang="en-US" sz="1300" dirty="0" err="1" smtClean="0">
                <a:latin typeface="+mj-lt"/>
              </a:rPr>
              <a:t>Maylin</a:t>
            </a:r>
            <a:r>
              <a:rPr lang="en-US" sz="1300" dirty="0" smtClean="0">
                <a:latin typeface="+mj-lt"/>
              </a:rPr>
              <a:t> </a:t>
            </a:r>
            <a:r>
              <a:rPr lang="en-US" sz="1300" dirty="0">
                <a:latin typeface="+mj-lt"/>
              </a:rPr>
              <a:t>S, et al. </a:t>
            </a:r>
            <a:r>
              <a:rPr lang="en-US" sz="1300" dirty="0" smtClean="0">
                <a:latin typeface="+mj-lt"/>
              </a:rPr>
              <a:t>Eradication of hepatitis C virus in patients successfully treated for chronic hepatitis C. Gastroenterology</a:t>
            </a:r>
            <a:r>
              <a:rPr lang="en-US" sz="1300" dirty="0">
                <a:latin typeface="+mj-lt"/>
              </a:rPr>
              <a:t>. 2008;135(3):</a:t>
            </a:r>
            <a:r>
              <a:rPr lang="en-US" sz="1300" dirty="0" smtClean="0">
                <a:latin typeface="+mj-lt"/>
              </a:rPr>
              <a:t>821-829</a:t>
            </a:r>
          </a:p>
          <a:p>
            <a:pPr>
              <a:buFont typeface="+mj-lt"/>
              <a:buAutoNum type="arabicPeriod"/>
            </a:pPr>
            <a:r>
              <a:rPr lang="en-US" sz="1300" dirty="0" err="1" smtClean="0">
                <a:latin typeface="+mj-lt"/>
              </a:rPr>
              <a:t>Singal</a:t>
            </a:r>
            <a:r>
              <a:rPr lang="en-US" sz="1300" dirty="0" smtClean="0">
                <a:latin typeface="+mj-lt"/>
              </a:rPr>
              <a:t> </a:t>
            </a:r>
            <a:r>
              <a:rPr lang="en-US" sz="1300" dirty="0">
                <a:latin typeface="+mj-lt"/>
              </a:rPr>
              <a:t>AG, et al. A Sustained Viral Response Is Associated With Reduced Liver-Related Morbidity and Mortality in Patients With Hepatitis C </a:t>
            </a:r>
            <a:r>
              <a:rPr lang="en-US" sz="1300" dirty="0" smtClean="0">
                <a:latin typeface="+mj-lt"/>
              </a:rPr>
              <a:t>Virus. Clinical Gastroenterology and Hepatology. </a:t>
            </a:r>
            <a:r>
              <a:rPr lang="en-US" sz="1300" dirty="0">
                <a:latin typeface="+mj-lt"/>
              </a:rPr>
              <a:t>2010;8(3):</a:t>
            </a:r>
            <a:r>
              <a:rPr lang="en-US" sz="1300" dirty="0" smtClean="0">
                <a:latin typeface="+mj-lt"/>
              </a:rPr>
              <a:t>280-288</a:t>
            </a:r>
          </a:p>
          <a:p>
            <a:pPr>
              <a:buFont typeface="+mj-lt"/>
              <a:buAutoNum type="arabicPeriod"/>
            </a:pPr>
            <a:r>
              <a:rPr lang="en-US" sz="1300" dirty="0" smtClean="0">
                <a:latin typeface="+mj-lt"/>
              </a:rPr>
              <a:t>Morgan </a:t>
            </a:r>
            <a:r>
              <a:rPr lang="en-US" sz="1300" dirty="0">
                <a:latin typeface="+mj-lt"/>
              </a:rPr>
              <a:t>TR, et al. Outcome of Sustained </a:t>
            </a:r>
            <a:r>
              <a:rPr lang="en-US" sz="1300" dirty="0" err="1">
                <a:latin typeface="+mj-lt"/>
              </a:rPr>
              <a:t>Virological</a:t>
            </a:r>
            <a:r>
              <a:rPr lang="en-US" sz="1300" dirty="0">
                <a:latin typeface="+mj-lt"/>
              </a:rPr>
              <a:t> Responders with Histologically Advanced Chronic Hepatitis </a:t>
            </a:r>
            <a:r>
              <a:rPr lang="en-US" sz="1300" dirty="0" smtClean="0">
                <a:latin typeface="+mj-lt"/>
              </a:rPr>
              <a:t>C. Hepatology</a:t>
            </a:r>
            <a:r>
              <a:rPr lang="en-US" sz="1300" dirty="0">
                <a:latin typeface="+mj-lt"/>
              </a:rPr>
              <a:t>. 2010;52(3):</a:t>
            </a:r>
            <a:r>
              <a:rPr lang="en-US" sz="1300" dirty="0" smtClean="0">
                <a:latin typeface="+mj-lt"/>
              </a:rPr>
              <a:t>833-844</a:t>
            </a:r>
          </a:p>
          <a:p>
            <a:pPr>
              <a:buFont typeface="+mj-lt"/>
              <a:buAutoNum type="arabicPeriod"/>
            </a:pPr>
            <a:r>
              <a:rPr lang="en-US" sz="1300" dirty="0" err="1">
                <a:latin typeface="+mj-lt"/>
              </a:rPr>
              <a:t>Kwong</a:t>
            </a:r>
            <a:r>
              <a:rPr lang="en-US" sz="1300" dirty="0">
                <a:latin typeface="+mj-lt"/>
              </a:rPr>
              <a:t> AD, et al. </a:t>
            </a:r>
            <a:r>
              <a:rPr lang="en-US" sz="1300" dirty="0" smtClean="0">
                <a:latin typeface="+mj-lt"/>
              </a:rPr>
              <a:t>Current </a:t>
            </a:r>
            <a:r>
              <a:rPr lang="en-US" sz="1300" dirty="0" err="1">
                <a:latin typeface="+mj-lt"/>
              </a:rPr>
              <a:t>Opin</a:t>
            </a:r>
            <a:r>
              <a:rPr lang="en-US" sz="1300" dirty="0">
                <a:latin typeface="+mj-lt"/>
              </a:rPr>
              <a:t> </a:t>
            </a:r>
            <a:r>
              <a:rPr lang="en-US" sz="1300" dirty="0" smtClean="0">
                <a:latin typeface="+mj-lt"/>
              </a:rPr>
              <a:t>Pharmacology. </a:t>
            </a:r>
            <a:r>
              <a:rPr lang="en-US" sz="1300" dirty="0">
                <a:latin typeface="+mj-lt"/>
              </a:rPr>
              <a:t>2008; 8(5):</a:t>
            </a:r>
            <a:r>
              <a:rPr lang="en-US" sz="1300" dirty="0" smtClean="0">
                <a:latin typeface="+mj-lt"/>
              </a:rPr>
              <a:t>S22-31</a:t>
            </a:r>
          </a:p>
          <a:p>
            <a:r>
              <a:rPr lang="en-US" sz="1300" dirty="0" smtClean="0"/>
              <a:t>Ly KN, et al. </a:t>
            </a:r>
            <a:r>
              <a:rPr lang="en-US" sz="1300" dirty="0"/>
              <a:t>Rising </a:t>
            </a:r>
            <a:r>
              <a:rPr lang="en-US" sz="1300" dirty="0" smtClean="0"/>
              <a:t>mortality associated with hepatitis </a:t>
            </a:r>
            <a:r>
              <a:rPr lang="en-US" sz="1300" dirty="0"/>
              <a:t>C </a:t>
            </a:r>
            <a:r>
              <a:rPr lang="en-US" sz="1300" dirty="0" smtClean="0"/>
              <a:t>virus </a:t>
            </a:r>
            <a:r>
              <a:rPr lang="en-US" sz="1300" dirty="0"/>
              <a:t>in the United </a:t>
            </a:r>
            <a:r>
              <a:rPr lang="en-US" sz="1300" dirty="0" smtClean="0"/>
              <a:t>States,2003–2013. Clinical Infectious Diseases Brief Report. Published 17 March 2016. </a:t>
            </a:r>
            <a:endParaRPr lang="en-US" sz="1300" dirty="0" smtClean="0">
              <a:latin typeface="+mj-lt"/>
            </a:endParaRPr>
          </a:p>
          <a:p>
            <a:pPr>
              <a:buFont typeface="+mj-lt"/>
              <a:buAutoNum type="arabicPeriod"/>
            </a:pPr>
            <a:r>
              <a:rPr lang="en-US" sz="1300" dirty="0" err="1" smtClean="0">
                <a:latin typeface="+mj-lt"/>
              </a:rPr>
              <a:t>Sovaldi</a:t>
            </a:r>
            <a:r>
              <a:rPr lang="en-US" sz="1300" dirty="0">
                <a:latin typeface="+mj-lt"/>
              </a:rPr>
              <a:t>® [package insert]. Gilead Sciences, Foster City, CA</a:t>
            </a:r>
          </a:p>
          <a:p>
            <a:pPr>
              <a:buFont typeface="+mj-lt"/>
              <a:buAutoNum type="arabicPeriod"/>
            </a:pPr>
            <a:r>
              <a:rPr lang="en-US" sz="1300" dirty="0" err="1">
                <a:latin typeface="+mj-lt"/>
              </a:rPr>
              <a:t>Harvoni</a:t>
            </a:r>
            <a:r>
              <a:rPr lang="en-US" sz="1300" dirty="0">
                <a:latin typeface="+mj-lt"/>
              </a:rPr>
              <a:t>® [package insert]. Gilead Sciences, Foster City, </a:t>
            </a:r>
            <a:r>
              <a:rPr lang="en-US" sz="1300" dirty="0" smtClean="0">
                <a:latin typeface="+mj-lt"/>
              </a:rPr>
              <a:t>CA</a:t>
            </a:r>
          </a:p>
          <a:p>
            <a:pPr>
              <a:buFont typeface="+mj-lt"/>
              <a:buAutoNum type="arabicPeriod"/>
            </a:pPr>
            <a:r>
              <a:rPr lang="en-US" sz="1300" dirty="0" err="1" smtClean="0">
                <a:latin typeface="+mj-lt"/>
              </a:rPr>
              <a:t>Vikeira</a:t>
            </a:r>
            <a:r>
              <a:rPr lang="en-US" sz="1300" dirty="0" smtClean="0">
                <a:latin typeface="+mj-lt"/>
              </a:rPr>
              <a:t> Pak </a:t>
            </a:r>
            <a:r>
              <a:rPr lang="en-US" sz="1300" dirty="0">
                <a:latin typeface="+mj-lt"/>
              </a:rPr>
              <a:t>[package insert]. North Chicago, IL: </a:t>
            </a:r>
            <a:r>
              <a:rPr lang="en-US" sz="1300" dirty="0" err="1">
                <a:latin typeface="+mj-lt"/>
              </a:rPr>
              <a:t>AbbVie</a:t>
            </a:r>
            <a:r>
              <a:rPr lang="en-US" sz="1300" dirty="0">
                <a:latin typeface="+mj-lt"/>
              </a:rPr>
              <a:t> Inc.</a:t>
            </a:r>
          </a:p>
          <a:p>
            <a:pPr>
              <a:buFont typeface="+mj-lt"/>
              <a:buAutoNum type="arabicPeriod"/>
            </a:pPr>
            <a:r>
              <a:rPr lang="en-US" sz="1300" dirty="0" err="1">
                <a:latin typeface="+mj-lt"/>
              </a:rPr>
              <a:t>Daklinza</a:t>
            </a:r>
            <a:r>
              <a:rPr lang="en-US" sz="1300" dirty="0">
                <a:latin typeface="+mj-lt"/>
              </a:rPr>
              <a:t> [package insert]. Princeton, NJ: Bristol-Myers Squibb </a:t>
            </a:r>
            <a:r>
              <a:rPr lang="en-US" sz="1300" dirty="0" smtClean="0">
                <a:latin typeface="+mj-lt"/>
              </a:rPr>
              <a:t>Company</a:t>
            </a:r>
          </a:p>
          <a:p>
            <a:pPr>
              <a:buFont typeface="+mj-lt"/>
              <a:buAutoNum type="arabicPeriod"/>
            </a:pPr>
            <a:r>
              <a:rPr lang="en-US" sz="1300" dirty="0" err="1">
                <a:latin typeface="+mj-lt"/>
              </a:rPr>
              <a:t>Lexicomp</a:t>
            </a:r>
            <a:r>
              <a:rPr lang="en-US" sz="1300" dirty="0">
                <a:latin typeface="+mj-lt"/>
              </a:rPr>
              <a:t> Online</a:t>
            </a:r>
            <a:r>
              <a:rPr lang="en-US" sz="1300" dirty="0" smtClean="0">
                <a:latin typeface="+mj-lt"/>
              </a:rPr>
              <a:t>, </a:t>
            </a:r>
            <a:r>
              <a:rPr lang="en-US" sz="1300" dirty="0">
                <a:latin typeface="+mj-lt"/>
              </a:rPr>
              <a:t>Hudson, Ohio: Lexi-Comp, Inc.; </a:t>
            </a:r>
            <a:r>
              <a:rPr lang="en-US" sz="1300" dirty="0" smtClean="0">
                <a:latin typeface="+mj-lt"/>
              </a:rPr>
              <a:t>2016; Accessed 1 January 2016.</a:t>
            </a:r>
          </a:p>
          <a:p>
            <a:pPr>
              <a:buFont typeface="+mj-lt"/>
              <a:buAutoNum type="arabicPeriod"/>
            </a:pPr>
            <a:r>
              <a:rPr lang="en-US" sz="1300" dirty="0" smtClean="0">
                <a:latin typeface="+mj-lt"/>
              </a:rPr>
              <a:t>NATAP </a:t>
            </a:r>
            <a:r>
              <a:rPr lang="en-US" sz="1300" dirty="0">
                <a:latin typeface="+mj-lt"/>
              </a:rPr>
              <a:t>Conference </a:t>
            </a:r>
            <a:r>
              <a:rPr lang="en-US" sz="1300" dirty="0" smtClean="0">
                <a:latin typeface="+mj-lt"/>
              </a:rPr>
              <a:t>Report</a:t>
            </a:r>
            <a:r>
              <a:rPr lang="en-US" sz="1300" dirty="0">
                <a:latin typeface="+mj-lt"/>
              </a:rPr>
              <a:t>. http://</a:t>
            </a:r>
            <a:r>
              <a:rPr lang="en-US" sz="1300" dirty="0" smtClean="0">
                <a:latin typeface="+mj-lt"/>
              </a:rPr>
              <a:t>www.natap.org/2015/AASLD/AASLD_168.htm. </a:t>
            </a:r>
            <a:r>
              <a:rPr lang="en-US" sz="1300" dirty="0"/>
              <a:t>Accessed </a:t>
            </a:r>
            <a:r>
              <a:rPr lang="en-US" sz="1300" dirty="0" smtClean="0"/>
              <a:t>17 January 2016.</a:t>
            </a:r>
            <a:endParaRPr lang="en-US" sz="1300" dirty="0" smtClean="0">
              <a:latin typeface="+mj-lt"/>
            </a:endParaRPr>
          </a:p>
          <a:p>
            <a:pPr>
              <a:buFont typeface="+mj-lt"/>
              <a:buAutoNum type="arabicPeriod"/>
            </a:pPr>
            <a:r>
              <a:rPr lang="en-US" sz="1300" dirty="0" smtClean="0">
                <a:latin typeface="+mj-lt"/>
              </a:rPr>
              <a:t>Project ECHO. University of </a:t>
            </a:r>
            <a:r>
              <a:rPr lang="en-US" sz="1300" dirty="0">
                <a:latin typeface="+mj-lt"/>
              </a:rPr>
              <a:t>New Mexico. http://echo.unm.edu/</a:t>
            </a:r>
            <a:endParaRPr lang="en-US" sz="1300" dirty="0" smtClean="0">
              <a:latin typeface="+mj-lt"/>
            </a:endParaRPr>
          </a:p>
          <a:p>
            <a:pPr>
              <a:buFont typeface="+mj-lt"/>
              <a:buAutoNum type="arabicPeriod"/>
            </a:pPr>
            <a:r>
              <a:rPr lang="en-US" sz="1300" dirty="0" smtClean="0">
                <a:latin typeface="+mj-lt"/>
              </a:rPr>
              <a:t>The NNT. Statin Drugs Given for Five Years for Heart </a:t>
            </a:r>
            <a:r>
              <a:rPr lang="en-US" sz="1300" dirty="0">
                <a:latin typeface="+mj-lt"/>
              </a:rPr>
              <a:t>Disease Prevention. http://www.thennt.com/nnt/statins-for-heart-disease-prevention-without-prior-heart-disease</a:t>
            </a:r>
            <a:r>
              <a:rPr lang="en-US" sz="1300" dirty="0" smtClean="0">
                <a:latin typeface="+mj-lt"/>
              </a:rPr>
              <a:t>/. Accessed 17 January 2016.</a:t>
            </a:r>
          </a:p>
          <a:p>
            <a:pPr marL="0" indent="0">
              <a:buNone/>
            </a:pPr>
            <a:endParaRPr lang="en-US" sz="1200" dirty="0">
              <a:latin typeface="+mj-lt"/>
            </a:endParaRPr>
          </a:p>
          <a:p>
            <a:pPr>
              <a:buFont typeface="+mj-lt"/>
              <a:buAutoNum type="arabicPeriod"/>
            </a:pPr>
            <a:endParaRPr lang="en-US" sz="1200" dirty="0">
              <a:latin typeface="+mj-lt"/>
            </a:endParaRPr>
          </a:p>
          <a:p>
            <a:pPr>
              <a:buFont typeface="+mj-lt"/>
              <a:buAutoNum type="arabicPeriod"/>
            </a:pPr>
            <a:endParaRPr lang="en-US" sz="1200" dirty="0" smtClean="0">
              <a:latin typeface="+mj-lt"/>
            </a:endParaRPr>
          </a:p>
          <a:p>
            <a:endParaRPr lang="en-US" sz="1200" dirty="0" smtClean="0">
              <a:latin typeface="+mj-lt"/>
            </a:endParaRPr>
          </a:p>
          <a:p>
            <a:endParaRPr lang="en-US" sz="1200" dirty="0">
              <a:latin typeface="+mj-lt"/>
            </a:endParaRPr>
          </a:p>
          <a:p>
            <a:endParaRPr lang="en-US" sz="1200" dirty="0" smtClean="0">
              <a:latin typeface="+mj-lt"/>
            </a:endParaRPr>
          </a:p>
          <a:p>
            <a:endParaRPr lang="en-US" sz="1200" dirty="0">
              <a:latin typeface="+mj-lt"/>
            </a:endParaRPr>
          </a:p>
          <a:p>
            <a:endParaRPr lang="en-US" sz="1200" dirty="0">
              <a:latin typeface="+mj-lt"/>
            </a:endParaRPr>
          </a:p>
        </p:txBody>
      </p:sp>
      <p:sp>
        <p:nvSpPr>
          <p:cNvPr id="2" name="Title 1"/>
          <p:cNvSpPr>
            <a:spLocks noGrp="1"/>
          </p:cNvSpPr>
          <p:nvPr>
            <p:ph type="title"/>
          </p:nvPr>
        </p:nvSpPr>
        <p:spPr/>
        <p:txBody>
          <a:bodyPr/>
          <a:lstStyle/>
          <a:p>
            <a:r>
              <a:rPr lang="en-US" dirty="0" smtClean="0"/>
              <a:t>References</a:t>
            </a:r>
            <a:endParaRPr lang="en-US" dirty="0"/>
          </a:p>
        </p:txBody>
      </p:sp>
    </p:spTree>
    <p:extLst>
      <p:ext uri="{BB962C8B-B14F-4D97-AF65-F5344CB8AC3E}">
        <p14:creationId xmlns:p14="http://schemas.microsoft.com/office/powerpoint/2010/main" val="38453912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04800" y="304800"/>
            <a:ext cx="8610600" cy="6172200"/>
          </a:xfrm>
          <a:prstGeom prst="rect">
            <a:avLst/>
          </a:prstGeom>
          <a:noFill/>
          <a:ln w="762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9381759"/>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304800"/>
            <a:ext cx="8515350" cy="1219200"/>
          </a:xfrm>
        </p:spPr>
        <p:txBody>
          <a:bodyPr/>
          <a:lstStyle/>
          <a:p>
            <a:pPr eaLnBrk="1" fontAlgn="auto" hangingPunct="1">
              <a:spcAft>
                <a:spcPts val="0"/>
              </a:spcAft>
              <a:defRPr/>
            </a:pPr>
            <a:r>
              <a:rPr lang="en-US" sz="3200" dirty="0" smtClean="0">
                <a:solidFill>
                  <a:srgbClr val="FFFF00"/>
                </a:solidFill>
                <a:ea typeface="+mj-ea"/>
                <a:cs typeface="Calibri"/>
              </a:rPr>
              <a:t>Why do we need to treat HCV</a:t>
            </a:r>
            <a:endParaRPr lang="en-US" sz="3200" dirty="0">
              <a:solidFill>
                <a:srgbClr val="FFFF00"/>
              </a:solidFill>
              <a:ea typeface="+mj-ea"/>
              <a:cs typeface="Calibri"/>
            </a:endParaRPr>
          </a:p>
        </p:txBody>
      </p:sp>
      <p:sp>
        <p:nvSpPr>
          <p:cNvPr id="79875" name="Content Placeholder 3"/>
          <p:cNvSpPr>
            <a:spLocks noGrp="1"/>
          </p:cNvSpPr>
          <p:nvPr>
            <p:ph sz="half" idx="2"/>
          </p:nvPr>
        </p:nvSpPr>
        <p:spPr bwMode="auto">
          <a:xfrm>
            <a:off x="323850" y="1752600"/>
            <a:ext cx="8515350"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200" dirty="0" smtClean="0">
                <a:solidFill>
                  <a:srgbClr val="FF0000"/>
                </a:solidFill>
              </a:rPr>
              <a:t>SVR (cure) of HCV </a:t>
            </a:r>
            <a:r>
              <a:rPr lang="en-US" altLang="en-US" sz="3200" dirty="0" smtClean="0">
                <a:solidFill>
                  <a:schemeClr val="tx1"/>
                </a:solidFill>
              </a:rPr>
              <a:t>is associated with: </a:t>
            </a:r>
          </a:p>
          <a:p>
            <a:pPr lvl="1" eaLnBrk="1" hangingPunct="1">
              <a:buClrTx/>
              <a:buFont typeface="Arial" pitchFamily="34" charset="0"/>
              <a:buChar char="•"/>
            </a:pPr>
            <a:r>
              <a:rPr lang="en-US" altLang="en-US" sz="3200" dirty="0" smtClean="0">
                <a:solidFill>
                  <a:schemeClr val="tx1"/>
                </a:solidFill>
              </a:rPr>
              <a:t>70% Reduction of Liver Cancer</a:t>
            </a:r>
          </a:p>
          <a:p>
            <a:pPr lvl="1" eaLnBrk="1" hangingPunct="1">
              <a:buClrTx/>
              <a:buFont typeface="Arial" pitchFamily="34" charset="0"/>
              <a:buChar char="•"/>
            </a:pPr>
            <a:r>
              <a:rPr lang="en-US" altLang="en-US" sz="3200" dirty="0" smtClean="0">
                <a:solidFill>
                  <a:schemeClr val="tx1"/>
                </a:solidFill>
              </a:rPr>
              <a:t>50% Reduction in All-cause Mortality</a:t>
            </a:r>
          </a:p>
          <a:p>
            <a:pPr lvl="1" eaLnBrk="1" hangingPunct="1">
              <a:buClrTx/>
              <a:buFont typeface="Arial" pitchFamily="34" charset="0"/>
              <a:buChar char="•"/>
            </a:pPr>
            <a:r>
              <a:rPr lang="en-US" altLang="en-US" sz="3200" dirty="0" smtClean="0">
                <a:solidFill>
                  <a:schemeClr val="tx1"/>
                </a:solidFill>
              </a:rPr>
              <a:t>90% Reduction in Liver Failure</a:t>
            </a:r>
          </a:p>
          <a:p>
            <a:pPr lvl="1" eaLnBrk="1" hangingPunct="1"/>
            <a:endParaRPr lang="en-US" altLang="en-US" sz="2800" dirty="0" smtClean="0">
              <a:latin typeface="Candara" panose="020E0502030303020204" pitchFamily="34" charset="0"/>
            </a:endParaRPr>
          </a:p>
        </p:txBody>
      </p:sp>
      <p:sp>
        <p:nvSpPr>
          <p:cNvPr id="79876" name="Content Placeholder 4"/>
          <p:cNvSpPr>
            <a:spLocks noGrp="1"/>
          </p:cNvSpPr>
          <p:nvPr>
            <p:ph sz="quarter" idx="13"/>
          </p:nvPr>
        </p:nvSpPr>
        <p:spPr bwMode="auto">
          <a:xfrm>
            <a:off x="228600" y="6400800"/>
            <a:ext cx="62484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normAutofit fontScale="77500" lnSpcReduction="20000"/>
          </a:bodyPr>
          <a:lstStyle/>
          <a:p>
            <a:pPr eaLnBrk="1" hangingPunct="1"/>
            <a:r>
              <a:rPr lang="en-US" altLang="en-US" b="0" dirty="0" err="1" smtClean="0">
                <a:solidFill>
                  <a:schemeClr val="tx1"/>
                </a:solidFill>
                <a:latin typeface="Arial" panose="020B0604020202020204" pitchFamily="34" charset="0"/>
                <a:cs typeface="Arial" panose="020B0604020202020204" pitchFamily="34" charset="0"/>
              </a:rPr>
              <a:t>Lok</a:t>
            </a:r>
            <a:r>
              <a:rPr lang="en-US" altLang="en-US" b="0" dirty="0" smtClean="0">
                <a:solidFill>
                  <a:schemeClr val="tx1"/>
                </a:solidFill>
                <a:latin typeface="Arial" panose="020B0604020202020204" pitchFamily="34" charset="0"/>
                <a:cs typeface="Arial" panose="020B0604020202020204" pitchFamily="34" charset="0"/>
              </a:rPr>
              <a:t> A. NEJM 2012; </a:t>
            </a:r>
            <a:r>
              <a:rPr lang="en-US" altLang="en-US" b="0" dirty="0" err="1" smtClean="0">
                <a:solidFill>
                  <a:schemeClr val="tx1"/>
                </a:solidFill>
                <a:latin typeface="Arial" panose="020B0604020202020204" pitchFamily="34" charset="0"/>
                <a:cs typeface="Arial" panose="020B0604020202020204" pitchFamily="34" charset="0"/>
              </a:rPr>
              <a:t>Ghany</a:t>
            </a:r>
            <a:r>
              <a:rPr lang="en-US" altLang="en-US" b="0" dirty="0" smtClean="0">
                <a:solidFill>
                  <a:schemeClr val="tx1"/>
                </a:solidFill>
                <a:latin typeface="Arial" panose="020B0604020202020204" pitchFamily="34" charset="0"/>
                <a:cs typeface="Arial" panose="020B0604020202020204" pitchFamily="34" charset="0"/>
              </a:rPr>
              <a:t> M. </a:t>
            </a:r>
            <a:r>
              <a:rPr lang="en-US" altLang="en-US" b="0" dirty="0" err="1" smtClean="0">
                <a:solidFill>
                  <a:schemeClr val="tx1"/>
                </a:solidFill>
                <a:latin typeface="Arial" panose="020B0604020202020204" pitchFamily="34" charset="0"/>
                <a:cs typeface="Arial" panose="020B0604020202020204" pitchFamily="34" charset="0"/>
              </a:rPr>
              <a:t>Hepatol</a:t>
            </a:r>
            <a:r>
              <a:rPr lang="en-US" altLang="en-US" b="0" dirty="0" smtClean="0">
                <a:solidFill>
                  <a:schemeClr val="tx1"/>
                </a:solidFill>
                <a:latin typeface="Arial" panose="020B0604020202020204" pitchFamily="34" charset="0"/>
                <a:cs typeface="Arial" panose="020B0604020202020204" pitchFamily="34" charset="0"/>
              </a:rPr>
              <a:t> 2009; Van der Meer AJ. JAMA 2012</a:t>
            </a:r>
          </a:p>
        </p:txBody>
      </p:sp>
      <p:pic>
        <p:nvPicPr>
          <p:cNvPr id="79877" name="Picture 5" descr="CirrhosisLiver.jpg"/>
          <p:cNvPicPr>
            <a:picLocks noChangeAspect="1"/>
          </p:cNvPicPr>
          <p:nvPr/>
        </p:nvPicPr>
        <p:blipFill>
          <a:blip r:embed="rId2">
            <a:extLst>
              <a:ext uri="{28A0092B-C50C-407E-A947-70E740481C1C}">
                <a14:useLocalDpi xmlns:a14="http://schemas.microsoft.com/office/drawing/2010/main" val="0"/>
              </a:ext>
            </a:extLst>
          </a:blip>
          <a:srcRect b="19200"/>
          <a:stretch>
            <a:fillRect/>
          </a:stretch>
        </p:blipFill>
        <p:spPr bwMode="auto">
          <a:xfrm>
            <a:off x="990600" y="4267200"/>
            <a:ext cx="2743200"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Picture 6" descr="NormalLiver.jpg"/>
          <p:cNvPicPr>
            <a:picLocks noChangeAspect="1"/>
          </p:cNvPicPr>
          <p:nvPr/>
        </p:nvPicPr>
        <p:blipFill>
          <a:blip r:embed="rId3">
            <a:extLst>
              <a:ext uri="{28A0092B-C50C-407E-A947-70E740481C1C}">
                <a14:useLocalDpi xmlns:a14="http://schemas.microsoft.com/office/drawing/2010/main" val="0"/>
              </a:ext>
            </a:extLst>
          </a:blip>
          <a:srcRect b="24001"/>
          <a:stretch>
            <a:fillRect/>
          </a:stretch>
        </p:blipFill>
        <p:spPr bwMode="auto">
          <a:xfrm>
            <a:off x="4953000" y="4267200"/>
            <a:ext cx="281463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ight Arrow 7"/>
          <p:cNvSpPr/>
          <p:nvPr/>
        </p:nvSpPr>
        <p:spPr bwMode="auto">
          <a:xfrm>
            <a:off x="3886200" y="4800600"/>
            <a:ext cx="990600" cy="1143000"/>
          </a:xfrm>
          <a:prstGeom prst="rightArrow">
            <a:avLst/>
          </a:prstGeom>
          <a:solidFill>
            <a:srgbClr val="C00000"/>
          </a:solidFill>
          <a:ln w="9525" cap="flat" cmpd="sng" algn="ctr">
            <a:noFill/>
            <a:prstDash val="solid"/>
            <a:round/>
            <a:headEnd type="none" w="med" len="med"/>
            <a:tailEnd type="none" w="med" len="med"/>
          </a:ln>
          <a:effectLst/>
          <a:scene3d>
            <a:camera prst="orthographicFront"/>
            <a:lightRig rig="threePt" dir="t"/>
          </a:scene3d>
          <a:sp3d>
            <a:bevelT/>
          </a:sp3d>
        </p:spPr>
        <p:txBody>
          <a:bodyPr/>
          <a:lstStyle/>
          <a:p>
            <a:pPr eaLnBrk="0" hangingPunct="0">
              <a:defRPr/>
            </a:pPr>
            <a:r>
              <a:rPr lang="en-US" dirty="0">
                <a:solidFill>
                  <a:prstClr val="black"/>
                </a:solidFill>
                <a:ea typeface="ＭＳ Ｐゴシック" panose="020B0600070205080204" pitchFamily="34" charset="-128"/>
              </a:rPr>
              <a:t> </a:t>
            </a:r>
            <a:endParaRPr lang="en-US" dirty="0">
              <a:solidFill>
                <a:prstClr val="white"/>
              </a:solidFill>
              <a:ea typeface="ＭＳ Ｐゴシック" panose="020B0600070205080204" pitchFamily="34" charset="-128"/>
            </a:endParaRPr>
          </a:p>
        </p:txBody>
      </p:sp>
      <p:sp>
        <p:nvSpPr>
          <p:cNvPr id="9" name="Rectangle 8"/>
          <p:cNvSpPr/>
          <p:nvPr/>
        </p:nvSpPr>
        <p:spPr>
          <a:xfrm>
            <a:off x="0" y="152400"/>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Treatment</a:t>
            </a:r>
            <a:endParaRPr lang="en-US" sz="1200" dirty="0"/>
          </a:p>
        </p:txBody>
      </p:sp>
    </p:spTree>
    <p:extLst>
      <p:ext uri="{BB962C8B-B14F-4D97-AF65-F5344CB8AC3E}">
        <p14:creationId xmlns:p14="http://schemas.microsoft.com/office/powerpoint/2010/main" val="1010354523"/>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ECHO Decision Trees</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061374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8648127" cy="661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76366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399"/>
            <a:ext cx="8429625" cy="6643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63253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410797"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397507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17223"/>
            <a:ext cx="8389553" cy="65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375021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599343" cy="6260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9820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6304"/>
            <a:ext cx="8940800" cy="6778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31878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2143"/>
            <a:ext cx="8820150" cy="6741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14687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766863615"/>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4"/>
          <p:cNvSpPr>
            <a:spLocks noGrp="1"/>
          </p:cNvSpPr>
          <p:nvPr>
            <p:ph type="sldNum" sz="quarter" idx="12"/>
          </p:nvPr>
        </p:nvSpPr>
        <p:spPr>
          <a:xfrm>
            <a:off x="6553200" y="6356350"/>
            <a:ext cx="2133600" cy="365125"/>
          </a:xfrm>
        </p:spPr>
        <p:txBody>
          <a:bodyPr/>
          <a:lstStyle/>
          <a:p>
            <a:pPr>
              <a:defRPr/>
            </a:pPr>
            <a:fld id="{B8272937-2338-474B-9228-D270F310101E}" type="slidenum">
              <a:rPr lang="en-US" smtClean="0"/>
              <a:pPr>
                <a:defRPr/>
              </a:pPr>
              <a:t>6</a:t>
            </a:fld>
            <a:endParaRPr lang="en-US" dirty="0"/>
          </a:p>
        </p:txBody>
      </p:sp>
      <p:sp>
        <p:nvSpPr>
          <p:cNvPr id="2" name="Title 1"/>
          <p:cNvSpPr>
            <a:spLocks noGrp="1"/>
          </p:cNvSpPr>
          <p:nvPr>
            <p:ph type="title"/>
          </p:nvPr>
        </p:nvSpPr>
        <p:spPr/>
        <p:txBody>
          <a:bodyPr>
            <a:normAutofit fontScale="90000"/>
          </a:bodyPr>
          <a:lstStyle/>
          <a:p>
            <a:r>
              <a:rPr lang="en-US" sz="3600" dirty="0" smtClean="0"/>
              <a:t>HCV-Associated Disease Burden (2015–2050)</a:t>
            </a:r>
            <a:endParaRPr lang="en-US" sz="3600" dirty="0"/>
          </a:p>
        </p:txBody>
      </p:sp>
      <p:sp>
        <p:nvSpPr>
          <p:cNvPr id="5" name="TextBox 4"/>
          <p:cNvSpPr txBox="1"/>
          <p:nvPr/>
        </p:nvSpPr>
        <p:spPr>
          <a:xfrm>
            <a:off x="1892780" y="6070474"/>
            <a:ext cx="5768313" cy="369332"/>
          </a:xfrm>
          <a:prstGeom prst="rect">
            <a:avLst/>
          </a:prstGeom>
          <a:noFill/>
        </p:spPr>
        <p:txBody>
          <a:bodyPr wrap="square" rtlCol="0">
            <a:spAutoFit/>
          </a:bodyPr>
          <a:lstStyle/>
          <a:p>
            <a:pPr algn="ctr"/>
            <a:r>
              <a:rPr lang="en-US" b="1" dirty="0">
                <a:solidFill>
                  <a:schemeClr val="accent1">
                    <a:lumMod val="50000"/>
                  </a:schemeClr>
                </a:solidFill>
              </a:rPr>
              <a:t>5</a:t>
            </a:r>
            <a:r>
              <a:rPr lang="en-US" b="1" dirty="0" smtClean="0">
                <a:solidFill>
                  <a:schemeClr val="accent1">
                    <a:lumMod val="50000"/>
                  </a:schemeClr>
                </a:solidFill>
              </a:rPr>
              <a:t>0–70% reduction in HCV-associated disease burden</a:t>
            </a:r>
            <a:endParaRPr lang="en-US" b="1" dirty="0">
              <a:solidFill>
                <a:schemeClr val="accent1">
                  <a:lumMod val="50000"/>
                </a:schemeClr>
              </a:solidFill>
            </a:endParaRPr>
          </a:p>
        </p:txBody>
      </p:sp>
      <p:sp>
        <p:nvSpPr>
          <p:cNvPr id="8" name="Slide Number Placeholder 3"/>
          <p:cNvSpPr txBox="1">
            <a:spLocks/>
          </p:cNvSpPr>
          <p:nvPr/>
        </p:nvSpPr>
        <p:spPr>
          <a:xfrm>
            <a:off x="457200" y="6355513"/>
            <a:ext cx="3505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smtClean="0">
                <a:solidFill>
                  <a:srgbClr val="7030A0"/>
                </a:solidFill>
              </a:rPr>
              <a:t>Chhatwal et al. AASLD 2015 Abstract 104</a:t>
            </a:r>
            <a:endParaRPr lang="en-US" dirty="0">
              <a:solidFill>
                <a:srgbClr val="7030A0"/>
              </a:solidFill>
            </a:endParaRPr>
          </a:p>
        </p:txBody>
      </p:sp>
      <p:sp>
        <p:nvSpPr>
          <p:cNvPr id="9" name="Rectangle 8"/>
          <p:cNvSpPr/>
          <p:nvPr/>
        </p:nvSpPr>
        <p:spPr>
          <a:xfrm>
            <a:off x="0" y="152400"/>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Treatment</a:t>
            </a:r>
            <a:endParaRPr lang="en-US" sz="1200" dirty="0"/>
          </a:p>
        </p:txBody>
      </p:sp>
    </p:spTree>
    <p:extLst>
      <p:ext uri="{BB962C8B-B14F-4D97-AF65-F5344CB8AC3E}">
        <p14:creationId xmlns:p14="http://schemas.microsoft.com/office/powerpoint/2010/main" val="252963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of Treatment compared </a:t>
            </a:r>
            <a:br>
              <a:rPr lang="en-US" dirty="0" smtClean="0"/>
            </a:br>
            <a:r>
              <a:rPr lang="en-US" dirty="0" smtClean="0"/>
              <a:t>to other common diseases</a:t>
            </a:r>
            <a:endParaRPr lang="en-US" dirty="0"/>
          </a:p>
        </p:txBody>
      </p:sp>
      <p:sp>
        <p:nvSpPr>
          <p:cNvPr id="3" name="Content Placeholder 2"/>
          <p:cNvSpPr>
            <a:spLocks noGrp="1"/>
          </p:cNvSpPr>
          <p:nvPr>
            <p:ph idx="1"/>
          </p:nvPr>
        </p:nvSpPr>
        <p:spPr>
          <a:xfrm>
            <a:off x="382514" y="1752600"/>
            <a:ext cx="8229600" cy="4754563"/>
          </a:xfrm>
        </p:spPr>
        <p:txBody>
          <a:bodyPr>
            <a:noAutofit/>
          </a:bodyPr>
          <a:lstStyle/>
          <a:p>
            <a:r>
              <a:rPr lang="en-US" sz="2400" dirty="0"/>
              <a:t>HCV cirrhosis </a:t>
            </a:r>
            <a:r>
              <a:rPr lang="en-US" sz="2400" dirty="0" smtClean="0"/>
              <a:t>risk = 40% </a:t>
            </a:r>
            <a:r>
              <a:rPr lang="en-US" sz="2400" dirty="0"/>
              <a:t>over </a:t>
            </a:r>
            <a:r>
              <a:rPr lang="en-US" sz="2400" dirty="0" smtClean="0"/>
              <a:t>30 years</a:t>
            </a:r>
          </a:p>
          <a:p>
            <a:r>
              <a:rPr lang="en-US" sz="2400" dirty="0" smtClean="0"/>
              <a:t>Hepatocellular carcinoma (HCC) </a:t>
            </a:r>
            <a:r>
              <a:rPr lang="en-US" sz="2400" dirty="0"/>
              <a:t>risk in HCV </a:t>
            </a:r>
            <a:r>
              <a:rPr lang="en-US" sz="2400" dirty="0" smtClean="0"/>
              <a:t>Cirrhosis = </a:t>
            </a:r>
            <a:r>
              <a:rPr lang="en-US" sz="2400" dirty="0"/>
              <a:t>17% over 5 </a:t>
            </a:r>
            <a:r>
              <a:rPr lang="en-US" sz="2400" dirty="0" smtClean="0"/>
              <a:t>years</a:t>
            </a:r>
          </a:p>
          <a:p>
            <a:r>
              <a:rPr lang="en-US" sz="2400" dirty="0" smtClean="0"/>
              <a:t>When we </a:t>
            </a:r>
            <a:r>
              <a:rPr lang="en-US" sz="2400" dirty="0" smtClean="0">
                <a:solidFill>
                  <a:srgbClr val="FF0000"/>
                </a:solidFill>
              </a:rPr>
              <a:t>cure 30 patients</a:t>
            </a:r>
            <a:r>
              <a:rPr lang="en-US" sz="2400" dirty="0" smtClean="0">
                <a:solidFill>
                  <a:srgbClr val="FFFF00"/>
                </a:solidFill>
              </a:rPr>
              <a:t> </a:t>
            </a:r>
            <a:r>
              <a:rPr lang="en-US" sz="2400" dirty="0" smtClean="0"/>
              <a:t>with HCV we will prevent:</a:t>
            </a:r>
          </a:p>
          <a:p>
            <a:pPr lvl="1"/>
            <a:r>
              <a:rPr lang="en-US" sz="2200" dirty="0" smtClean="0">
                <a:solidFill>
                  <a:srgbClr val="FF0000"/>
                </a:solidFill>
              </a:rPr>
              <a:t>12 cases of HCV related cirrhosis</a:t>
            </a:r>
          </a:p>
          <a:p>
            <a:pPr lvl="1"/>
            <a:r>
              <a:rPr lang="en-US" sz="2200" dirty="0">
                <a:solidFill>
                  <a:srgbClr val="FF0000"/>
                </a:solidFill>
              </a:rPr>
              <a:t>2</a:t>
            </a:r>
            <a:r>
              <a:rPr lang="en-US" sz="2200" dirty="0" smtClean="0">
                <a:solidFill>
                  <a:srgbClr val="FF0000"/>
                </a:solidFill>
              </a:rPr>
              <a:t> case of HCV related HCC</a:t>
            </a:r>
          </a:p>
          <a:p>
            <a:pPr marL="57150" indent="0" algn="ctr">
              <a:buNone/>
            </a:pPr>
            <a:endParaRPr lang="en-US" sz="2400" dirty="0"/>
          </a:p>
          <a:p>
            <a:pPr marL="57150" indent="0" algn="ctr">
              <a:buNone/>
            </a:pPr>
            <a:r>
              <a:rPr lang="en-US" sz="2400" dirty="0" smtClean="0"/>
              <a:t>If we treat 104 patients with hypercholesterolemia with statins (For </a:t>
            </a:r>
            <a:r>
              <a:rPr lang="en-US" sz="2400" dirty="0"/>
              <a:t>5</a:t>
            </a:r>
            <a:r>
              <a:rPr lang="en-US" sz="2400" dirty="0" smtClean="0"/>
              <a:t> years), we will prevent </a:t>
            </a:r>
            <a:r>
              <a:rPr lang="en-US" sz="2400" dirty="0" smtClean="0">
                <a:solidFill>
                  <a:srgbClr val="FF0000"/>
                </a:solidFill>
              </a:rPr>
              <a:t>1</a:t>
            </a:r>
            <a:r>
              <a:rPr lang="en-US" sz="2400" dirty="0" smtClean="0"/>
              <a:t> first time heart attack and </a:t>
            </a:r>
            <a:r>
              <a:rPr lang="en-US" sz="2400" dirty="0" smtClean="0">
                <a:solidFill>
                  <a:srgbClr val="FF0000"/>
                </a:solidFill>
              </a:rPr>
              <a:t>¾</a:t>
            </a:r>
            <a:r>
              <a:rPr lang="en-US" sz="2400" dirty="0" smtClean="0"/>
              <a:t> of a stroke</a:t>
            </a:r>
            <a:endParaRPr lang="en-US" sz="2400" dirty="0"/>
          </a:p>
        </p:txBody>
      </p:sp>
      <p:sp>
        <p:nvSpPr>
          <p:cNvPr id="4" name="TextBox 3"/>
          <p:cNvSpPr txBox="1"/>
          <p:nvPr/>
        </p:nvSpPr>
        <p:spPr>
          <a:xfrm>
            <a:off x="368384" y="6211669"/>
            <a:ext cx="4343400" cy="646331"/>
          </a:xfrm>
          <a:prstGeom prst="rect">
            <a:avLst/>
          </a:prstGeom>
          <a:noFill/>
        </p:spPr>
        <p:txBody>
          <a:bodyPr wrap="square" rtlCol="0">
            <a:spAutoFit/>
          </a:bodyPr>
          <a:lstStyle/>
          <a:p>
            <a:r>
              <a:rPr lang="en-US" b="1" dirty="0" smtClean="0">
                <a:solidFill>
                  <a:srgbClr val="7030A0"/>
                </a:solidFill>
              </a:rPr>
              <a:t>www.thennt.com</a:t>
            </a:r>
          </a:p>
          <a:p>
            <a:endParaRPr lang="en-US" dirty="0">
              <a:solidFill>
                <a:schemeClr val="bg1"/>
              </a:solidFill>
            </a:endParaRPr>
          </a:p>
        </p:txBody>
      </p:sp>
      <p:sp>
        <p:nvSpPr>
          <p:cNvPr id="5" name="Rectangle 4"/>
          <p:cNvSpPr/>
          <p:nvPr/>
        </p:nvSpPr>
        <p:spPr>
          <a:xfrm>
            <a:off x="0" y="152400"/>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Treatment</a:t>
            </a:r>
            <a:endParaRPr lang="en-US" sz="1200" dirty="0"/>
          </a:p>
        </p:txBody>
      </p:sp>
    </p:spTree>
    <p:extLst>
      <p:ext uri="{BB962C8B-B14F-4D97-AF65-F5344CB8AC3E}">
        <p14:creationId xmlns:p14="http://schemas.microsoft.com/office/powerpoint/2010/main" val="118957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3" name="TextBox 45"/>
          <p:cNvSpPr txBox="1">
            <a:spLocks noChangeArrowheads="1"/>
          </p:cNvSpPr>
          <p:nvPr/>
        </p:nvSpPr>
        <p:spPr bwMode="auto">
          <a:xfrm>
            <a:off x="133931" y="3805245"/>
            <a:ext cx="1439863" cy="774700"/>
          </a:xfrm>
          <a:prstGeom prst="rect">
            <a:avLst/>
          </a:prstGeom>
          <a:solidFill>
            <a:schemeClr val="accent6">
              <a:lumMod val="75000"/>
            </a:schemeClr>
          </a:solidFill>
          <a:ln>
            <a:headEnd/>
            <a:tailEnd/>
          </a:ln>
        </p:spPr>
        <p:style>
          <a:lnRef idx="0">
            <a:schemeClr val="accent6"/>
          </a:lnRef>
          <a:fillRef idx="3">
            <a:schemeClr val="accent6"/>
          </a:fillRef>
          <a:effectRef idx="3">
            <a:schemeClr val="accent6"/>
          </a:effectRef>
          <a:fontRef idx="minor">
            <a:schemeClr val="lt1"/>
          </a:fontRef>
        </p:style>
        <p:txBody>
          <a:bodyPr lIns="36000" tIns="90000" rIns="36000"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GB" sz="1800" dirty="0">
                <a:solidFill>
                  <a:schemeClr val="bg1"/>
                </a:solidFill>
                <a:latin typeface="Arial" charset="0"/>
                <a:ea typeface="MS PGothic" charset="0"/>
                <a:cs typeface="MS PGothic" charset="0"/>
              </a:rPr>
              <a:t>Ribavirin</a:t>
            </a:r>
          </a:p>
        </p:txBody>
      </p:sp>
      <p:sp>
        <p:nvSpPr>
          <p:cNvPr id="34" name="Rectangle 44"/>
          <p:cNvSpPr>
            <a:spLocks noChangeArrowheads="1"/>
          </p:cNvSpPr>
          <p:nvPr/>
        </p:nvSpPr>
        <p:spPr bwMode="auto">
          <a:xfrm>
            <a:off x="5072644" y="2230462"/>
            <a:ext cx="489956" cy="555780"/>
          </a:xfrm>
          <a:prstGeom prst="rect">
            <a:avLst/>
          </a:prstGeom>
          <a:solidFill>
            <a:schemeClr val="bg1">
              <a:lumMod val="65000"/>
            </a:schemeClr>
          </a:solidFill>
          <a:ln w="19050" algn="ctr">
            <a:solidFill>
              <a:schemeClr val="tx1"/>
            </a:solidFill>
            <a:miter lim="800000"/>
            <a:headEnd/>
            <a:tailEnd/>
          </a:ln>
          <a:effectLst/>
        </p:spPr>
        <p:txBody>
          <a:bodyPr wrap="none" anchor="ctr"/>
          <a:lstStyle/>
          <a:p>
            <a:pPr algn="ctr">
              <a:defRPr/>
            </a:pPr>
            <a:r>
              <a:rPr lang="en-US" sz="1200" b="1" kern="0" dirty="0" smtClean="0">
                <a:solidFill>
                  <a:prstClr val="black"/>
                </a:solidFill>
                <a:latin typeface="Arial"/>
                <a:ea typeface="Geneva" charset="0"/>
                <a:cs typeface="Arial"/>
              </a:rPr>
              <a:t>NS4A</a:t>
            </a:r>
            <a:endParaRPr lang="en-GB" sz="1100" b="1" kern="0" dirty="0">
              <a:solidFill>
                <a:prstClr val="black"/>
              </a:solidFill>
              <a:latin typeface="Arial"/>
              <a:ea typeface="Geneva" charset="0"/>
              <a:cs typeface="Arial"/>
            </a:endParaRPr>
          </a:p>
        </p:txBody>
      </p:sp>
      <p:sp>
        <p:nvSpPr>
          <p:cNvPr id="9" name="Rectangle 39"/>
          <p:cNvSpPr>
            <a:spLocks noChangeArrowheads="1"/>
          </p:cNvSpPr>
          <p:nvPr/>
        </p:nvSpPr>
        <p:spPr bwMode="auto">
          <a:xfrm>
            <a:off x="838200" y="2238911"/>
            <a:ext cx="515938" cy="524934"/>
          </a:xfrm>
          <a:prstGeom prst="rect">
            <a:avLst/>
          </a:prstGeom>
          <a:solidFill>
            <a:schemeClr val="bg1">
              <a:lumMod val="65000"/>
            </a:schemeClr>
          </a:solidFill>
          <a:ln w="19050" algn="ctr">
            <a:solidFill>
              <a:schemeClr val="tx1"/>
            </a:solidFill>
            <a:miter lim="800000"/>
            <a:headEnd/>
            <a:tailEnd/>
          </a:ln>
          <a:effectLst/>
        </p:spPr>
        <p:txBody>
          <a:bodyPr wrap="none" anchor="ctr"/>
          <a:lstStyle/>
          <a:p>
            <a:pPr algn="ctr">
              <a:defRPr/>
            </a:pPr>
            <a:r>
              <a:rPr lang="en-US" sz="1400" b="1" kern="0" dirty="0">
                <a:solidFill>
                  <a:prstClr val="black"/>
                </a:solidFill>
                <a:latin typeface="Arial"/>
                <a:ea typeface="Geneva" charset="0"/>
                <a:cs typeface="Arial"/>
              </a:rPr>
              <a:t>Core</a:t>
            </a:r>
            <a:endParaRPr lang="en-GB" sz="1400" b="1" kern="0" dirty="0">
              <a:solidFill>
                <a:prstClr val="black"/>
              </a:solidFill>
              <a:latin typeface="Arial"/>
              <a:ea typeface="Geneva" charset="0"/>
              <a:cs typeface="Arial"/>
            </a:endParaRPr>
          </a:p>
        </p:txBody>
      </p:sp>
      <p:sp>
        <p:nvSpPr>
          <p:cNvPr id="10" name="Rectangle 40"/>
          <p:cNvSpPr>
            <a:spLocks noChangeArrowheads="1"/>
          </p:cNvSpPr>
          <p:nvPr/>
        </p:nvSpPr>
        <p:spPr bwMode="auto">
          <a:xfrm>
            <a:off x="1352550" y="2238911"/>
            <a:ext cx="515938" cy="524934"/>
          </a:xfrm>
          <a:prstGeom prst="rect">
            <a:avLst/>
          </a:prstGeom>
          <a:solidFill>
            <a:schemeClr val="bg1">
              <a:lumMod val="65000"/>
            </a:schemeClr>
          </a:solidFill>
          <a:ln w="19050" algn="ctr">
            <a:solidFill>
              <a:schemeClr val="tx1"/>
            </a:solidFill>
            <a:miter lim="800000"/>
            <a:headEnd/>
            <a:tailEnd/>
          </a:ln>
          <a:effectLst/>
        </p:spPr>
        <p:txBody>
          <a:bodyPr wrap="none" anchor="ctr"/>
          <a:lstStyle/>
          <a:p>
            <a:pPr>
              <a:defRPr/>
            </a:pPr>
            <a:r>
              <a:rPr lang="en-US" sz="1400" b="1" kern="0" dirty="0">
                <a:solidFill>
                  <a:prstClr val="black"/>
                </a:solidFill>
                <a:latin typeface="Arial"/>
                <a:ea typeface="Geneva" charset="0"/>
                <a:cs typeface="Arial"/>
              </a:rPr>
              <a:t>E1</a:t>
            </a:r>
            <a:endParaRPr lang="en-GB" sz="1400" b="1" kern="0" dirty="0">
              <a:solidFill>
                <a:prstClr val="black"/>
              </a:solidFill>
              <a:latin typeface="Arial"/>
              <a:ea typeface="Geneva" charset="0"/>
              <a:cs typeface="Arial"/>
            </a:endParaRPr>
          </a:p>
        </p:txBody>
      </p:sp>
      <p:sp>
        <p:nvSpPr>
          <p:cNvPr id="11" name="Rectangle 41"/>
          <p:cNvSpPr>
            <a:spLocks noChangeArrowheads="1"/>
          </p:cNvSpPr>
          <p:nvPr/>
        </p:nvSpPr>
        <p:spPr bwMode="auto">
          <a:xfrm>
            <a:off x="1866901" y="2238911"/>
            <a:ext cx="835025" cy="524934"/>
          </a:xfrm>
          <a:prstGeom prst="rect">
            <a:avLst/>
          </a:prstGeom>
          <a:solidFill>
            <a:schemeClr val="bg1">
              <a:lumMod val="65000"/>
            </a:schemeClr>
          </a:solidFill>
          <a:ln w="19050" algn="ctr">
            <a:solidFill>
              <a:schemeClr val="tx1"/>
            </a:solidFill>
            <a:miter lim="800000"/>
            <a:headEnd/>
            <a:tailEnd/>
          </a:ln>
          <a:effectLst/>
        </p:spPr>
        <p:txBody>
          <a:bodyPr wrap="none" anchor="ctr"/>
          <a:lstStyle/>
          <a:p>
            <a:pPr>
              <a:defRPr/>
            </a:pPr>
            <a:r>
              <a:rPr lang="en-US" sz="1400" b="1" kern="0" dirty="0">
                <a:solidFill>
                  <a:prstClr val="black"/>
                </a:solidFill>
                <a:latin typeface="Arial"/>
                <a:ea typeface="Geneva" charset="0"/>
                <a:cs typeface="Arial"/>
              </a:rPr>
              <a:t>E2</a:t>
            </a:r>
            <a:endParaRPr lang="en-GB" sz="1400" b="1" kern="0" dirty="0">
              <a:solidFill>
                <a:prstClr val="black"/>
              </a:solidFill>
              <a:latin typeface="Arial"/>
              <a:ea typeface="Geneva" charset="0"/>
              <a:cs typeface="Arial"/>
            </a:endParaRPr>
          </a:p>
        </p:txBody>
      </p:sp>
      <p:sp>
        <p:nvSpPr>
          <p:cNvPr id="13" name="Rectangle 43"/>
          <p:cNvSpPr>
            <a:spLocks noChangeArrowheads="1"/>
          </p:cNvSpPr>
          <p:nvPr/>
        </p:nvSpPr>
        <p:spPr bwMode="auto">
          <a:xfrm>
            <a:off x="3229555" y="2238911"/>
            <a:ext cx="692150" cy="524934"/>
          </a:xfrm>
          <a:prstGeom prst="rect">
            <a:avLst/>
          </a:prstGeom>
          <a:solidFill>
            <a:schemeClr val="bg1">
              <a:lumMod val="65000"/>
            </a:schemeClr>
          </a:solidFill>
          <a:ln w="19050" algn="ctr">
            <a:solidFill>
              <a:schemeClr val="tx1"/>
            </a:solidFill>
            <a:miter lim="800000"/>
            <a:headEnd/>
            <a:tailEnd/>
          </a:ln>
          <a:effectLst/>
        </p:spPr>
        <p:txBody>
          <a:bodyPr wrap="none" anchor="ctr"/>
          <a:lstStyle/>
          <a:p>
            <a:pPr>
              <a:defRPr/>
            </a:pPr>
            <a:r>
              <a:rPr lang="en-US" sz="1400" b="1" kern="0" dirty="0">
                <a:solidFill>
                  <a:prstClr val="black"/>
                </a:solidFill>
                <a:latin typeface="Arial"/>
                <a:ea typeface="Geneva" charset="0"/>
                <a:cs typeface="Arial"/>
              </a:rPr>
              <a:t>NS2</a:t>
            </a:r>
            <a:endParaRPr lang="en-GB" sz="1400" b="1" kern="0" dirty="0">
              <a:solidFill>
                <a:prstClr val="black"/>
              </a:solidFill>
              <a:latin typeface="Arial"/>
              <a:ea typeface="Geneva" charset="0"/>
              <a:cs typeface="Arial"/>
            </a:endParaRPr>
          </a:p>
        </p:txBody>
      </p:sp>
      <p:sp>
        <p:nvSpPr>
          <p:cNvPr id="14" name="Rectangle 44"/>
          <p:cNvSpPr>
            <a:spLocks noChangeArrowheads="1"/>
          </p:cNvSpPr>
          <p:nvPr/>
        </p:nvSpPr>
        <p:spPr bwMode="auto">
          <a:xfrm>
            <a:off x="5535611" y="2230366"/>
            <a:ext cx="502887" cy="555780"/>
          </a:xfrm>
          <a:prstGeom prst="rect">
            <a:avLst/>
          </a:prstGeom>
          <a:solidFill>
            <a:schemeClr val="bg1">
              <a:lumMod val="65000"/>
            </a:schemeClr>
          </a:solidFill>
          <a:ln w="19050" algn="ctr">
            <a:solidFill>
              <a:schemeClr val="tx1"/>
            </a:solidFill>
            <a:miter lim="800000"/>
            <a:headEnd/>
            <a:tailEnd/>
          </a:ln>
          <a:effectLst/>
        </p:spPr>
        <p:txBody>
          <a:bodyPr wrap="none" anchor="ctr"/>
          <a:lstStyle/>
          <a:p>
            <a:pPr algn="ctr">
              <a:defRPr/>
            </a:pPr>
            <a:r>
              <a:rPr lang="en-US" sz="1200" b="1" kern="0" dirty="0">
                <a:solidFill>
                  <a:prstClr val="black"/>
                </a:solidFill>
                <a:latin typeface="Arial"/>
                <a:ea typeface="Geneva" charset="0"/>
                <a:cs typeface="Arial"/>
              </a:rPr>
              <a:t>NS4B</a:t>
            </a:r>
            <a:endParaRPr lang="en-GB" sz="1100" b="1" kern="0" dirty="0">
              <a:solidFill>
                <a:prstClr val="black"/>
              </a:solidFill>
              <a:latin typeface="Arial"/>
              <a:ea typeface="Geneva" charset="0"/>
              <a:cs typeface="Arial"/>
            </a:endParaRPr>
          </a:p>
        </p:txBody>
      </p:sp>
      <p:sp>
        <p:nvSpPr>
          <p:cNvPr id="15" name="Rectangle 45"/>
          <p:cNvSpPr>
            <a:spLocks noChangeArrowheads="1"/>
          </p:cNvSpPr>
          <p:nvPr/>
        </p:nvSpPr>
        <p:spPr bwMode="auto">
          <a:xfrm>
            <a:off x="3926469" y="2221977"/>
            <a:ext cx="1146175" cy="556684"/>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defRPr/>
            </a:pPr>
            <a:r>
              <a:rPr lang="en-US" sz="1400" b="1" kern="0" dirty="0">
                <a:solidFill>
                  <a:srgbClr val="000000"/>
                </a:solidFill>
                <a:latin typeface="Arial"/>
                <a:ea typeface="Geneva" charset="0"/>
                <a:cs typeface="Arial"/>
              </a:rPr>
              <a:t>      </a:t>
            </a:r>
            <a:r>
              <a:rPr lang="en-US" sz="1400" b="1" kern="0" dirty="0">
                <a:solidFill>
                  <a:schemeClr val="bg1"/>
                </a:solidFill>
                <a:latin typeface="Arial"/>
                <a:ea typeface="Geneva" charset="0"/>
                <a:cs typeface="Arial"/>
              </a:rPr>
              <a:t>NS3</a:t>
            </a:r>
            <a:endParaRPr lang="en-GB" sz="1400" b="1" kern="0" dirty="0">
              <a:solidFill>
                <a:schemeClr val="bg1"/>
              </a:solidFill>
              <a:latin typeface="Arial"/>
              <a:ea typeface="Geneva" charset="0"/>
              <a:cs typeface="Arial"/>
            </a:endParaRPr>
          </a:p>
        </p:txBody>
      </p:sp>
      <p:sp>
        <p:nvSpPr>
          <p:cNvPr id="17" name="Rectangle 47"/>
          <p:cNvSpPr>
            <a:spLocks noChangeArrowheads="1"/>
          </p:cNvSpPr>
          <p:nvPr/>
        </p:nvSpPr>
        <p:spPr bwMode="auto">
          <a:xfrm>
            <a:off x="6038499" y="2221977"/>
            <a:ext cx="894111" cy="556684"/>
          </a:xfrm>
          <a:prstGeom prst="rect">
            <a:avLst/>
          </a:prstGeom>
          <a:solidFill>
            <a:schemeClr val="accent3">
              <a:lumMod val="75000"/>
            </a:schemeClr>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defRPr/>
            </a:pPr>
            <a:r>
              <a:rPr lang="en-US" sz="1400" b="1" kern="0" dirty="0">
                <a:solidFill>
                  <a:srgbClr val="FFFFFF"/>
                </a:solidFill>
                <a:latin typeface="Arial"/>
                <a:ea typeface="Geneva" charset="0"/>
                <a:cs typeface="Arial"/>
              </a:rPr>
              <a:t>  NS5A</a:t>
            </a:r>
            <a:endParaRPr lang="en-GB" sz="1400" b="1" kern="0" dirty="0">
              <a:solidFill>
                <a:srgbClr val="FFFFFF"/>
              </a:solidFill>
              <a:latin typeface="Arial"/>
              <a:ea typeface="Geneva" charset="0"/>
              <a:cs typeface="Arial"/>
            </a:endParaRPr>
          </a:p>
        </p:txBody>
      </p:sp>
      <p:sp>
        <p:nvSpPr>
          <p:cNvPr id="18" name="Rectangle 48"/>
          <p:cNvSpPr>
            <a:spLocks noChangeArrowheads="1"/>
          </p:cNvSpPr>
          <p:nvPr/>
        </p:nvSpPr>
        <p:spPr bwMode="auto">
          <a:xfrm>
            <a:off x="6932611" y="2221977"/>
            <a:ext cx="1144589" cy="556684"/>
          </a:xfrm>
          <a:prstGeom prst="rect">
            <a:avLst/>
          </a:prstGeom>
          <a:solidFill>
            <a:srgbClr val="662624"/>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defRPr/>
            </a:pPr>
            <a:r>
              <a:rPr lang="en-US" sz="1400" b="1" kern="0" dirty="0">
                <a:solidFill>
                  <a:schemeClr val="bg1"/>
                </a:solidFill>
                <a:latin typeface="Arial"/>
                <a:ea typeface="Geneva" charset="0"/>
                <a:cs typeface="Arial"/>
              </a:rPr>
              <a:t>     NS5B</a:t>
            </a:r>
            <a:endParaRPr lang="en-GB" sz="1400" b="1" kern="0" dirty="0">
              <a:solidFill>
                <a:schemeClr val="bg1"/>
              </a:solidFill>
              <a:latin typeface="Arial"/>
              <a:ea typeface="Geneva" charset="0"/>
              <a:cs typeface="Arial"/>
            </a:endParaRPr>
          </a:p>
        </p:txBody>
      </p:sp>
      <p:sp>
        <p:nvSpPr>
          <p:cNvPr id="20504" name="TextBox 31"/>
          <p:cNvSpPr txBox="1">
            <a:spLocks noChangeArrowheads="1"/>
          </p:cNvSpPr>
          <p:nvPr/>
        </p:nvSpPr>
        <p:spPr bwMode="auto">
          <a:xfrm>
            <a:off x="3947544" y="5000008"/>
            <a:ext cx="192232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1" dirty="0" err="1" smtClean="0">
                <a:solidFill>
                  <a:schemeClr val="tx2">
                    <a:lumMod val="50000"/>
                  </a:schemeClr>
                </a:solidFill>
                <a:latin typeface="Arial" charset="0"/>
                <a:ea typeface="MS PGothic" charset="0"/>
                <a:cs typeface="MS PGothic" charset="0"/>
              </a:rPr>
              <a:t>Daclat</a:t>
            </a:r>
            <a:r>
              <a:rPr lang="en-US" sz="1600" b="1" dirty="0" err="1" smtClean="0">
                <a:solidFill>
                  <a:schemeClr val="accent3">
                    <a:lumMod val="75000"/>
                  </a:schemeClr>
                </a:solidFill>
                <a:latin typeface="Arial" charset="0"/>
                <a:ea typeface="MS PGothic" charset="0"/>
                <a:cs typeface="MS PGothic" charset="0"/>
              </a:rPr>
              <a:t>asvir</a:t>
            </a:r>
            <a:r>
              <a:rPr lang="en-US" sz="1600" b="1" dirty="0" smtClean="0">
                <a:solidFill>
                  <a:schemeClr val="accent3">
                    <a:lumMod val="75000"/>
                  </a:schemeClr>
                </a:solidFill>
                <a:latin typeface="Arial" charset="0"/>
                <a:ea typeface="MS PGothic" charset="0"/>
                <a:cs typeface="MS PGothic" charset="0"/>
              </a:rPr>
              <a:t> (DCV)</a:t>
            </a:r>
            <a:endParaRPr lang="en-US" sz="1600" b="1" dirty="0">
              <a:solidFill>
                <a:schemeClr val="accent3">
                  <a:lumMod val="75000"/>
                </a:schemeClr>
              </a:solidFill>
              <a:latin typeface="Arial" charset="0"/>
              <a:ea typeface="MS PGothic" charset="0"/>
              <a:cs typeface="MS PGothic" charset="0"/>
            </a:endParaRPr>
          </a:p>
          <a:p>
            <a:pPr eaLnBrk="1" hangingPunct="1"/>
            <a:r>
              <a:rPr lang="en-US" sz="1600" b="1" dirty="0" smtClean="0">
                <a:solidFill>
                  <a:schemeClr val="tx2">
                    <a:lumMod val="50000"/>
                  </a:schemeClr>
                </a:solidFill>
                <a:latin typeface="Arial" charset="0"/>
                <a:ea typeface="MS PGothic" charset="0"/>
                <a:cs typeface="MS PGothic" charset="0"/>
              </a:rPr>
              <a:t>Ledip</a:t>
            </a:r>
            <a:r>
              <a:rPr lang="en-US" sz="1600" b="1" dirty="0" smtClean="0">
                <a:solidFill>
                  <a:schemeClr val="accent3">
                    <a:lumMod val="75000"/>
                  </a:schemeClr>
                </a:solidFill>
                <a:latin typeface="Arial" charset="0"/>
                <a:ea typeface="MS PGothic" charset="0"/>
                <a:cs typeface="MS PGothic" charset="0"/>
              </a:rPr>
              <a:t>asvir (LDV)</a:t>
            </a:r>
            <a:endParaRPr lang="en-US" sz="1600" b="1" dirty="0">
              <a:solidFill>
                <a:schemeClr val="accent3">
                  <a:lumMod val="75000"/>
                </a:schemeClr>
              </a:solidFill>
              <a:latin typeface="Arial" charset="0"/>
              <a:ea typeface="MS PGothic" charset="0"/>
              <a:cs typeface="MS PGothic" charset="0"/>
            </a:endParaRPr>
          </a:p>
          <a:p>
            <a:pPr eaLnBrk="1" hangingPunct="1"/>
            <a:r>
              <a:rPr lang="en-US" sz="1600" b="1" dirty="0" err="1" smtClean="0">
                <a:solidFill>
                  <a:schemeClr val="tx2">
                    <a:lumMod val="50000"/>
                  </a:schemeClr>
                </a:solidFill>
                <a:latin typeface="Arial" charset="0"/>
                <a:ea typeface="MS PGothic" charset="0"/>
                <a:cs typeface="MS PGothic" charset="0"/>
              </a:rPr>
              <a:t>Ombit</a:t>
            </a:r>
            <a:r>
              <a:rPr lang="en-US" sz="1600" b="1" dirty="0" err="1" smtClean="0">
                <a:solidFill>
                  <a:schemeClr val="accent3">
                    <a:lumMod val="75000"/>
                  </a:schemeClr>
                </a:solidFill>
                <a:latin typeface="Arial" charset="0"/>
                <a:ea typeface="MS PGothic" charset="0"/>
                <a:cs typeface="MS PGothic" charset="0"/>
              </a:rPr>
              <a:t>asvir</a:t>
            </a:r>
            <a:r>
              <a:rPr lang="en-US" sz="1600" b="1" dirty="0" smtClean="0">
                <a:solidFill>
                  <a:schemeClr val="accent3">
                    <a:lumMod val="75000"/>
                  </a:schemeClr>
                </a:solidFill>
                <a:latin typeface="Arial" charset="0"/>
                <a:ea typeface="MS PGothic" charset="0"/>
                <a:cs typeface="MS PGothic" charset="0"/>
              </a:rPr>
              <a:t> (OMV)</a:t>
            </a:r>
          </a:p>
          <a:p>
            <a:pPr eaLnBrk="1" hangingPunct="1"/>
            <a:r>
              <a:rPr lang="en-US" sz="1600" b="1" dirty="0" err="1" smtClean="0">
                <a:solidFill>
                  <a:schemeClr val="tx2">
                    <a:lumMod val="50000"/>
                  </a:schemeClr>
                </a:solidFill>
                <a:latin typeface="Arial" charset="0"/>
                <a:ea typeface="MS PGothic" charset="0"/>
                <a:cs typeface="MS PGothic" charset="0"/>
              </a:rPr>
              <a:t>Elb</a:t>
            </a:r>
            <a:r>
              <a:rPr lang="en-US" sz="1600" b="1" dirty="0" err="1" smtClean="0">
                <a:solidFill>
                  <a:schemeClr val="accent3">
                    <a:lumMod val="75000"/>
                  </a:schemeClr>
                </a:solidFill>
                <a:latin typeface="Arial" charset="0"/>
                <a:ea typeface="MS PGothic" charset="0"/>
                <a:cs typeface="MS PGothic" charset="0"/>
              </a:rPr>
              <a:t>asvir</a:t>
            </a:r>
            <a:r>
              <a:rPr lang="en-US" sz="1600" b="1" dirty="0" smtClean="0">
                <a:solidFill>
                  <a:schemeClr val="accent3">
                    <a:lumMod val="75000"/>
                  </a:schemeClr>
                </a:solidFill>
                <a:latin typeface="Arial" charset="0"/>
                <a:ea typeface="MS PGothic" charset="0"/>
                <a:cs typeface="MS PGothic" charset="0"/>
              </a:rPr>
              <a:t> (ELB)</a:t>
            </a:r>
          </a:p>
          <a:p>
            <a:pPr eaLnBrk="1" hangingPunct="1"/>
            <a:r>
              <a:rPr lang="en-US" sz="1600" b="1" dirty="0" err="1" smtClean="0">
                <a:solidFill>
                  <a:schemeClr val="tx2">
                    <a:lumMod val="50000"/>
                  </a:schemeClr>
                </a:solidFill>
                <a:latin typeface="Arial" charset="0"/>
                <a:ea typeface="MS PGothic" charset="0"/>
                <a:cs typeface="MS PGothic" charset="0"/>
              </a:rPr>
              <a:t>Velpat</a:t>
            </a:r>
            <a:r>
              <a:rPr lang="en-US" sz="1600" b="1" dirty="0" err="1" smtClean="0">
                <a:solidFill>
                  <a:schemeClr val="accent3">
                    <a:lumMod val="75000"/>
                  </a:schemeClr>
                </a:solidFill>
                <a:latin typeface="Arial" charset="0"/>
                <a:ea typeface="MS PGothic" charset="0"/>
                <a:cs typeface="MS PGothic" charset="0"/>
              </a:rPr>
              <a:t>asvir</a:t>
            </a:r>
            <a:r>
              <a:rPr lang="en-US" sz="1600" b="1" dirty="0" smtClean="0">
                <a:solidFill>
                  <a:schemeClr val="accent3">
                    <a:lumMod val="75000"/>
                  </a:schemeClr>
                </a:solidFill>
                <a:latin typeface="Arial" charset="0"/>
                <a:ea typeface="MS PGothic" charset="0"/>
                <a:cs typeface="MS PGothic" charset="0"/>
              </a:rPr>
              <a:t> (VEL)</a:t>
            </a:r>
            <a:endParaRPr lang="en-US" sz="1600" b="1" dirty="0">
              <a:solidFill>
                <a:schemeClr val="accent3">
                  <a:lumMod val="75000"/>
                </a:schemeClr>
              </a:solidFill>
              <a:latin typeface="Arial" charset="0"/>
              <a:ea typeface="MS PGothic" charset="0"/>
              <a:cs typeface="MS PGothic" charset="0"/>
            </a:endParaRPr>
          </a:p>
          <a:p>
            <a:pPr eaLnBrk="1" hangingPunct="1"/>
            <a:endParaRPr lang="en-US" sz="1600" b="1" dirty="0">
              <a:solidFill>
                <a:schemeClr val="accent3">
                  <a:lumMod val="75000"/>
                </a:schemeClr>
              </a:solidFill>
              <a:latin typeface="Arial" charset="0"/>
              <a:ea typeface="MS PGothic" charset="0"/>
              <a:cs typeface="MS PGothic" charset="0"/>
            </a:endParaRPr>
          </a:p>
        </p:txBody>
      </p:sp>
      <p:sp>
        <p:nvSpPr>
          <p:cNvPr id="23580" name="TextBox 44"/>
          <p:cNvSpPr txBox="1">
            <a:spLocks noChangeArrowheads="1"/>
          </p:cNvSpPr>
          <p:nvPr/>
        </p:nvSpPr>
        <p:spPr bwMode="auto">
          <a:xfrm>
            <a:off x="4186820" y="3805244"/>
            <a:ext cx="1439862" cy="1111250"/>
          </a:xfrm>
          <a:prstGeom prst="rect">
            <a:avLst/>
          </a:prstGeom>
          <a:solidFill>
            <a:schemeClr val="accent3">
              <a:lumMod val="75000"/>
            </a:schemeClr>
          </a:solidFill>
          <a:ln>
            <a:headEnd/>
            <a:tailEnd/>
          </a:ln>
        </p:spPr>
        <p:style>
          <a:lnRef idx="0">
            <a:schemeClr val="accent3"/>
          </a:lnRef>
          <a:fillRef idx="3">
            <a:schemeClr val="accent3"/>
          </a:fillRef>
          <a:effectRef idx="3">
            <a:schemeClr val="accent3"/>
          </a:effectRef>
          <a:fontRef idx="minor">
            <a:schemeClr val="lt1"/>
          </a:fontRef>
        </p:style>
        <p:txBody>
          <a:bodyPr lIns="36000" tIns="90000" rIns="3600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GB" sz="1600" dirty="0">
                <a:solidFill>
                  <a:srgbClr val="FFFFFF"/>
                </a:solidFill>
                <a:latin typeface="Arial" charset="0"/>
                <a:cs typeface="Arial" charset="0"/>
              </a:rPr>
              <a:t>NS5A</a:t>
            </a:r>
            <a:br>
              <a:rPr lang="en-GB" sz="1600" dirty="0">
                <a:solidFill>
                  <a:srgbClr val="FFFFFF"/>
                </a:solidFill>
                <a:latin typeface="Arial" charset="0"/>
                <a:cs typeface="Arial" charset="0"/>
              </a:rPr>
            </a:br>
            <a:r>
              <a:rPr lang="en-GB" sz="1600" dirty="0">
                <a:solidFill>
                  <a:srgbClr val="FFFFFF"/>
                </a:solidFill>
                <a:latin typeface="Arial" charset="0"/>
                <a:cs typeface="Arial" charset="0"/>
              </a:rPr>
              <a:t>Replication Complex Inhibitors</a:t>
            </a:r>
          </a:p>
        </p:txBody>
      </p:sp>
      <p:cxnSp>
        <p:nvCxnSpPr>
          <p:cNvPr id="52" name="Elbow Connector 51"/>
          <p:cNvCxnSpPr>
            <a:stCxn id="17" idx="2"/>
            <a:endCxn id="23580" idx="0"/>
          </p:cNvCxnSpPr>
          <p:nvPr/>
        </p:nvCxnSpPr>
        <p:spPr bwMode="auto">
          <a:xfrm rot="5400000">
            <a:off x="5182862" y="2502550"/>
            <a:ext cx="1026583" cy="1578804"/>
          </a:xfrm>
          <a:prstGeom prst="bentConnector3">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bwMode="auto">
          <a:xfrm>
            <a:off x="1573778" y="5001161"/>
            <a:ext cx="2007621" cy="1323439"/>
          </a:xfrm>
          <a:prstGeom prst="rect">
            <a:avLst/>
          </a:prstGeom>
          <a:noFill/>
        </p:spPr>
        <p:txBody>
          <a:bodyPr wrap="square">
            <a:spAutoFit/>
          </a:bodyPr>
          <a:lstStyle/>
          <a:p>
            <a:pPr>
              <a:defRPr/>
            </a:pPr>
            <a:r>
              <a:rPr lang="en-US" sz="1600" b="1" kern="0" dirty="0" smtClean="0">
                <a:solidFill>
                  <a:srgbClr val="10253F"/>
                </a:solidFill>
                <a:latin typeface="Arial" pitchFamily="34" charset="0"/>
                <a:ea typeface="Geneva" charset="0"/>
                <a:cs typeface="Arial" pitchFamily="34" charset="0"/>
              </a:rPr>
              <a:t>Bocepr</a:t>
            </a:r>
            <a:r>
              <a:rPr lang="en-US" sz="1600" b="1" kern="0" dirty="0" smtClean="0">
                <a:solidFill>
                  <a:schemeClr val="accent1"/>
                </a:solidFill>
                <a:latin typeface="Arial" pitchFamily="34" charset="0"/>
                <a:ea typeface="Geneva" charset="0"/>
                <a:cs typeface="Arial" pitchFamily="34" charset="0"/>
              </a:rPr>
              <a:t>evir (BOC)</a:t>
            </a:r>
          </a:p>
          <a:p>
            <a:pPr>
              <a:defRPr/>
            </a:pPr>
            <a:r>
              <a:rPr lang="en-US" sz="1600" b="1" kern="0" dirty="0" smtClean="0">
                <a:solidFill>
                  <a:schemeClr val="tx2">
                    <a:lumMod val="50000"/>
                  </a:schemeClr>
                </a:solidFill>
                <a:latin typeface="Arial" pitchFamily="34" charset="0"/>
                <a:ea typeface="Geneva" charset="0"/>
                <a:cs typeface="Arial" pitchFamily="34" charset="0"/>
              </a:rPr>
              <a:t>Telapr</a:t>
            </a:r>
            <a:r>
              <a:rPr lang="en-US" sz="1600" b="1" kern="0" dirty="0" smtClean="0">
                <a:solidFill>
                  <a:schemeClr val="accent1"/>
                </a:solidFill>
                <a:latin typeface="Arial" pitchFamily="34" charset="0"/>
                <a:ea typeface="Geneva" charset="0"/>
                <a:cs typeface="Arial" pitchFamily="34" charset="0"/>
              </a:rPr>
              <a:t>evir (TVR)</a:t>
            </a:r>
          </a:p>
          <a:p>
            <a:pPr>
              <a:defRPr/>
            </a:pPr>
            <a:r>
              <a:rPr lang="en-US" sz="1600" b="1" kern="0" dirty="0" smtClean="0">
                <a:solidFill>
                  <a:schemeClr val="tx2">
                    <a:lumMod val="50000"/>
                  </a:schemeClr>
                </a:solidFill>
                <a:latin typeface="Arial" pitchFamily="34" charset="0"/>
                <a:ea typeface="Geneva" charset="0"/>
                <a:cs typeface="Arial" pitchFamily="34" charset="0"/>
              </a:rPr>
              <a:t>Simepr</a:t>
            </a:r>
            <a:r>
              <a:rPr lang="en-US" sz="1600" b="1" kern="0" dirty="0" smtClean="0">
                <a:solidFill>
                  <a:schemeClr val="accent1"/>
                </a:solidFill>
                <a:latin typeface="Arial" pitchFamily="34" charset="0"/>
                <a:ea typeface="Geneva" charset="0"/>
                <a:cs typeface="Arial" pitchFamily="34" charset="0"/>
              </a:rPr>
              <a:t>evir (SMV)</a:t>
            </a:r>
            <a:endParaRPr lang="en-US" sz="1600" b="1" kern="0" dirty="0">
              <a:solidFill>
                <a:schemeClr val="accent1"/>
              </a:solidFill>
              <a:latin typeface="Arial" pitchFamily="34" charset="0"/>
              <a:ea typeface="Geneva" charset="0"/>
              <a:cs typeface="Arial" pitchFamily="34" charset="0"/>
            </a:endParaRPr>
          </a:p>
          <a:p>
            <a:pPr>
              <a:defRPr/>
            </a:pPr>
            <a:r>
              <a:rPr lang="en-US" sz="1600" b="1" kern="0" dirty="0" err="1" smtClean="0">
                <a:solidFill>
                  <a:schemeClr val="tx2">
                    <a:lumMod val="50000"/>
                  </a:schemeClr>
                </a:solidFill>
                <a:latin typeface="Arial" pitchFamily="34" charset="0"/>
                <a:ea typeface="Geneva" charset="0"/>
                <a:cs typeface="Arial" pitchFamily="34" charset="0"/>
              </a:rPr>
              <a:t>Paritapr</a:t>
            </a:r>
            <a:r>
              <a:rPr lang="en-US" sz="1600" b="1" kern="0" dirty="0" err="1" smtClean="0">
                <a:solidFill>
                  <a:schemeClr val="accent1"/>
                </a:solidFill>
                <a:latin typeface="Arial" pitchFamily="34" charset="0"/>
                <a:ea typeface="Geneva" charset="0"/>
                <a:cs typeface="Arial" pitchFamily="34" charset="0"/>
              </a:rPr>
              <a:t>evir</a:t>
            </a:r>
            <a:r>
              <a:rPr lang="en-US" sz="1600" b="1" kern="0" dirty="0" smtClean="0">
                <a:solidFill>
                  <a:schemeClr val="accent1"/>
                </a:solidFill>
                <a:latin typeface="Arial" pitchFamily="34" charset="0"/>
                <a:ea typeface="Geneva" charset="0"/>
                <a:cs typeface="Arial" pitchFamily="34" charset="0"/>
              </a:rPr>
              <a:t> (PTV)</a:t>
            </a:r>
          </a:p>
          <a:p>
            <a:pPr>
              <a:defRPr/>
            </a:pPr>
            <a:r>
              <a:rPr lang="en-US" sz="1600" b="1" kern="0" dirty="0" err="1" smtClean="0">
                <a:solidFill>
                  <a:schemeClr val="tx2">
                    <a:lumMod val="50000"/>
                  </a:schemeClr>
                </a:solidFill>
                <a:latin typeface="Arial" pitchFamily="34" charset="0"/>
                <a:ea typeface="Geneva" charset="0"/>
                <a:cs typeface="Arial" pitchFamily="34" charset="0"/>
              </a:rPr>
              <a:t>Grazopr</a:t>
            </a:r>
            <a:r>
              <a:rPr lang="en-US" sz="1600" b="1" kern="0" dirty="0" err="1" smtClean="0">
                <a:solidFill>
                  <a:schemeClr val="accent1"/>
                </a:solidFill>
                <a:latin typeface="Arial" pitchFamily="34" charset="0"/>
                <a:ea typeface="Geneva" charset="0"/>
                <a:cs typeface="Arial" pitchFamily="34" charset="0"/>
              </a:rPr>
              <a:t>evir</a:t>
            </a:r>
            <a:r>
              <a:rPr lang="en-US" sz="1600" b="1" kern="0" dirty="0" smtClean="0">
                <a:solidFill>
                  <a:schemeClr val="accent1"/>
                </a:solidFill>
                <a:latin typeface="Arial" pitchFamily="34" charset="0"/>
                <a:ea typeface="Geneva" charset="0"/>
                <a:cs typeface="Arial" pitchFamily="34" charset="0"/>
              </a:rPr>
              <a:t> (GRZ)</a:t>
            </a:r>
            <a:endParaRPr lang="en-US" sz="1600" b="1" kern="0" dirty="0">
              <a:solidFill>
                <a:schemeClr val="accent1"/>
              </a:solidFill>
              <a:latin typeface="Arial" pitchFamily="34" charset="0"/>
              <a:ea typeface="Geneva" charset="0"/>
              <a:cs typeface="Arial" pitchFamily="34" charset="0"/>
            </a:endParaRPr>
          </a:p>
        </p:txBody>
      </p:sp>
      <p:sp>
        <p:nvSpPr>
          <p:cNvPr id="20500" name="TextBox 43"/>
          <p:cNvSpPr txBox="1">
            <a:spLocks noChangeArrowheads="1"/>
          </p:cNvSpPr>
          <p:nvPr/>
        </p:nvSpPr>
        <p:spPr bwMode="auto">
          <a:xfrm>
            <a:off x="1835732" y="3807120"/>
            <a:ext cx="1439847" cy="1111224"/>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36000" tIns="90000" rIns="3600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GB" sz="1800" dirty="0">
                <a:solidFill>
                  <a:schemeClr val="bg1"/>
                </a:solidFill>
                <a:latin typeface="Arial" charset="0"/>
                <a:ea typeface="MS PGothic" charset="0"/>
                <a:cs typeface="MS PGothic" charset="0"/>
              </a:rPr>
              <a:t>NS3</a:t>
            </a:r>
            <a:br>
              <a:rPr lang="en-GB" sz="1800" dirty="0">
                <a:solidFill>
                  <a:schemeClr val="bg1"/>
                </a:solidFill>
                <a:latin typeface="Arial" charset="0"/>
                <a:ea typeface="MS PGothic" charset="0"/>
                <a:cs typeface="MS PGothic" charset="0"/>
              </a:rPr>
            </a:br>
            <a:r>
              <a:rPr lang="en-GB" sz="1800" dirty="0">
                <a:solidFill>
                  <a:schemeClr val="bg1"/>
                </a:solidFill>
                <a:latin typeface="Arial" charset="0"/>
                <a:ea typeface="MS PGothic" charset="0"/>
                <a:cs typeface="MS PGothic" charset="0"/>
              </a:rPr>
              <a:t>Protease Inhibitors</a:t>
            </a:r>
          </a:p>
        </p:txBody>
      </p:sp>
      <p:cxnSp>
        <p:nvCxnSpPr>
          <p:cNvPr id="50" name="Elbow Connector 49"/>
          <p:cNvCxnSpPr>
            <a:stCxn id="15" idx="2"/>
            <a:endCxn id="20500" idx="0"/>
          </p:cNvCxnSpPr>
          <p:nvPr/>
        </p:nvCxnSpPr>
        <p:spPr bwMode="auto">
          <a:xfrm rot="5400000">
            <a:off x="3013378" y="2320940"/>
            <a:ext cx="1028459" cy="1943901"/>
          </a:xfrm>
          <a:prstGeom prst="bentConnector3">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7" name="Text Box 92"/>
          <p:cNvSpPr txBox="1">
            <a:spLocks noChangeArrowheads="1"/>
          </p:cNvSpPr>
          <p:nvPr/>
        </p:nvSpPr>
        <p:spPr bwMode="auto">
          <a:xfrm>
            <a:off x="3973814" y="1858219"/>
            <a:ext cx="10514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3600" b="1" baseline="-25000">
                <a:solidFill>
                  <a:schemeClr val="tx1"/>
                </a:solidFill>
                <a:latin typeface="Arial" pitchFamily="34" charset="0"/>
              </a:defRPr>
            </a:lvl1pPr>
            <a:lvl2pPr marL="742950" indent="-285750" eaLnBrk="0" hangingPunct="0">
              <a:defRPr sz="3600" b="1" baseline="-25000">
                <a:solidFill>
                  <a:schemeClr val="tx1"/>
                </a:solidFill>
                <a:latin typeface="Arial" pitchFamily="34" charset="0"/>
              </a:defRPr>
            </a:lvl2pPr>
            <a:lvl3pPr marL="1143000" indent="-228600" eaLnBrk="0" hangingPunct="0">
              <a:defRPr sz="3600" b="1" baseline="-25000">
                <a:solidFill>
                  <a:schemeClr val="tx1"/>
                </a:solidFill>
                <a:latin typeface="Arial" pitchFamily="34" charset="0"/>
              </a:defRPr>
            </a:lvl3pPr>
            <a:lvl4pPr marL="1600200" indent="-228600" eaLnBrk="0" hangingPunct="0">
              <a:defRPr sz="3600" b="1" baseline="-25000">
                <a:solidFill>
                  <a:schemeClr val="tx1"/>
                </a:solidFill>
                <a:latin typeface="Arial" pitchFamily="34" charset="0"/>
              </a:defRPr>
            </a:lvl4pPr>
            <a:lvl5pPr marL="2057400" indent="-228600" eaLnBrk="0" hangingPunct="0">
              <a:defRPr sz="3600" b="1" baseline="-25000">
                <a:solidFill>
                  <a:schemeClr val="tx1"/>
                </a:solidFill>
                <a:latin typeface="Arial" pitchFamily="34" charset="0"/>
              </a:defRPr>
            </a:lvl5pPr>
            <a:lvl6pPr marL="2514600" indent="-228600" algn="ctr" eaLnBrk="0" fontAlgn="base" hangingPunct="0">
              <a:spcBef>
                <a:spcPct val="0"/>
              </a:spcBef>
              <a:spcAft>
                <a:spcPct val="25000"/>
              </a:spcAft>
              <a:buChar char="•"/>
              <a:defRPr sz="3600" b="1" baseline="-25000">
                <a:solidFill>
                  <a:schemeClr val="tx1"/>
                </a:solidFill>
                <a:latin typeface="Arial" pitchFamily="34" charset="0"/>
              </a:defRPr>
            </a:lvl6pPr>
            <a:lvl7pPr marL="2971800" indent="-228600" algn="ctr" eaLnBrk="0" fontAlgn="base" hangingPunct="0">
              <a:spcBef>
                <a:spcPct val="0"/>
              </a:spcBef>
              <a:spcAft>
                <a:spcPct val="25000"/>
              </a:spcAft>
              <a:buChar char="•"/>
              <a:defRPr sz="3600" b="1" baseline="-25000">
                <a:solidFill>
                  <a:schemeClr val="tx1"/>
                </a:solidFill>
                <a:latin typeface="Arial" pitchFamily="34" charset="0"/>
              </a:defRPr>
            </a:lvl7pPr>
            <a:lvl8pPr marL="3429000" indent="-228600" algn="ctr" eaLnBrk="0" fontAlgn="base" hangingPunct="0">
              <a:spcBef>
                <a:spcPct val="0"/>
              </a:spcBef>
              <a:spcAft>
                <a:spcPct val="25000"/>
              </a:spcAft>
              <a:buChar char="•"/>
              <a:defRPr sz="3600" b="1" baseline="-25000">
                <a:solidFill>
                  <a:schemeClr val="tx1"/>
                </a:solidFill>
                <a:latin typeface="Arial" pitchFamily="34" charset="0"/>
              </a:defRPr>
            </a:lvl8pPr>
            <a:lvl9pPr marL="3886200" indent="-228600" algn="ctr" eaLnBrk="0" fontAlgn="base" hangingPunct="0">
              <a:spcBef>
                <a:spcPct val="0"/>
              </a:spcBef>
              <a:spcAft>
                <a:spcPct val="25000"/>
              </a:spcAft>
              <a:buChar char="•"/>
              <a:defRPr sz="3600" b="1" baseline="-25000">
                <a:solidFill>
                  <a:schemeClr val="tx1"/>
                </a:solidFill>
                <a:latin typeface="Arial" pitchFamily="34" charset="0"/>
              </a:defRPr>
            </a:lvl9pPr>
          </a:lstStyle>
          <a:p>
            <a:pPr algn="ctr" eaLnBrk="1" hangingPunct="1">
              <a:defRPr/>
            </a:pPr>
            <a:r>
              <a:rPr lang="en-US" sz="1600" kern="0" baseline="0" dirty="0" smtClean="0">
                <a:latin typeface="Arial"/>
                <a:ea typeface="Geneva" charset="0"/>
                <a:cs typeface="Arial"/>
              </a:rPr>
              <a:t>Protease</a:t>
            </a:r>
            <a:endParaRPr lang="en-GB" sz="1600" kern="0" baseline="0" dirty="0" smtClean="0">
              <a:latin typeface="Arial"/>
              <a:ea typeface="Geneva" charset="0"/>
              <a:cs typeface="Arial"/>
            </a:endParaRPr>
          </a:p>
        </p:txBody>
      </p:sp>
      <p:sp>
        <p:nvSpPr>
          <p:cNvPr id="20498" name="Title 1"/>
          <p:cNvSpPr>
            <a:spLocks noGrp="1"/>
          </p:cNvSpPr>
          <p:nvPr>
            <p:ph type="title"/>
          </p:nvPr>
        </p:nvSpPr>
        <p:spPr>
          <a:xfrm>
            <a:off x="76200" y="355847"/>
            <a:ext cx="8686060" cy="1054394"/>
          </a:xfrm>
        </p:spPr>
        <p:txBody>
          <a:bodyPr>
            <a:noAutofit/>
          </a:bodyPr>
          <a:lstStyle/>
          <a:p>
            <a:r>
              <a:rPr lang="en-US" sz="2400" b="1" dirty="0" smtClean="0">
                <a:solidFill>
                  <a:srgbClr val="FFFF00"/>
                </a:solidFill>
                <a:latin typeface="Arial" charset="0"/>
                <a:ea typeface="MS PGothic" charset="0"/>
              </a:rPr>
              <a:t>Direct Acting Antiviral Agents (DAAs):</a:t>
            </a:r>
            <a:br>
              <a:rPr lang="en-US" sz="2400" b="1" dirty="0" smtClean="0">
                <a:solidFill>
                  <a:srgbClr val="FFFF00"/>
                </a:solidFill>
                <a:latin typeface="Arial" charset="0"/>
                <a:ea typeface="MS PGothic" charset="0"/>
              </a:rPr>
            </a:br>
            <a:r>
              <a:rPr lang="en-US" sz="2400" b="1" dirty="0" smtClean="0">
                <a:solidFill>
                  <a:srgbClr val="FFFF00"/>
                </a:solidFill>
                <a:latin typeface="Arial" charset="0"/>
                <a:ea typeface="MS PGothic" charset="0"/>
              </a:rPr>
              <a:t>Keeping them Straight </a:t>
            </a:r>
            <a:endParaRPr lang="en-US" sz="2400" b="1" dirty="0">
              <a:solidFill>
                <a:srgbClr val="FFFF00"/>
              </a:solidFill>
              <a:latin typeface="Arial" charset="0"/>
              <a:ea typeface="MS PGothic" charset="0"/>
            </a:endParaRPr>
          </a:p>
        </p:txBody>
      </p:sp>
      <p:sp>
        <p:nvSpPr>
          <p:cNvPr id="35" name="Text Box 91"/>
          <p:cNvSpPr txBox="1">
            <a:spLocks noChangeArrowheads="1"/>
          </p:cNvSpPr>
          <p:nvPr/>
        </p:nvSpPr>
        <p:spPr bwMode="auto">
          <a:xfrm>
            <a:off x="5969422" y="5001161"/>
            <a:ext cx="1313180" cy="830997"/>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3600" b="1" baseline="-25000">
                <a:solidFill>
                  <a:schemeClr val="tx1"/>
                </a:solidFill>
                <a:latin typeface="Arial" pitchFamily="34" charset="0"/>
              </a:defRPr>
            </a:lvl1pPr>
            <a:lvl2pPr marL="742950" indent="-285750" eaLnBrk="0" hangingPunct="0">
              <a:defRPr sz="3600" b="1" baseline="-25000">
                <a:solidFill>
                  <a:schemeClr val="tx1"/>
                </a:solidFill>
                <a:latin typeface="Arial" pitchFamily="34" charset="0"/>
              </a:defRPr>
            </a:lvl2pPr>
            <a:lvl3pPr marL="1143000" indent="-228600" eaLnBrk="0" hangingPunct="0">
              <a:defRPr sz="3600" b="1" baseline="-25000">
                <a:solidFill>
                  <a:schemeClr val="tx1"/>
                </a:solidFill>
                <a:latin typeface="Arial" pitchFamily="34" charset="0"/>
              </a:defRPr>
            </a:lvl3pPr>
            <a:lvl4pPr marL="1600200" indent="-228600" eaLnBrk="0" hangingPunct="0">
              <a:defRPr sz="3600" b="1" baseline="-25000">
                <a:solidFill>
                  <a:schemeClr val="tx1"/>
                </a:solidFill>
                <a:latin typeface="Arial" pitchFamily="34" charset="0"/>
              </a:defRPr>
            </a:lvl4pPr>
            <a:lvl5pPr marL="2057400" indent="-228600" eaLnBrk="0" hangingPunct="0">
              <a:defRPr sz="3600" b="1" baseline="-25000">
                <a:solidFill>
                  <a:schemeClr val="tx1"/>
                </a:solidFill>
                <a:latin typeface="Arial" pitchFamily="34" charset="0"/>
              </a:defRPr>
            </a:lvl5pPr>
            <a:lvl6pPr marL="2514600" indent="-228600" algn="ctr" eaLnBrk="0" fontAlgn="base" hangingPunct="0">
              <a:spcBef>
                <a:spcPct val="0"/>
              </a:spcBef>
              <a:spcAft>
                <a:spcPct val="25000"/>
              </a:spcAft>
              <a:buChar char="•"/>
              <a:defRPr sz="3600" b="1" baseline="-25000">
                <a:solidFill>
                  <a:schemeClr val="tx1"/>
                </a:solidFill>
                <a:latin typeface="Arial" pitchFamily="34" charset="0"/>
              </a:defRPr>
            </a:lvl6pPr>
            <a:lvl7pPr marL="2971800" indent="-228600" algn="ctr" eaLnBrk="0" fontAlgn="base" hangingPunct="0">
              <a:spcBef>
                <a:spcPct val="0"/>
              </a:spcBef>
              <a:spcAft>
                <a:spcPct val="25000"/>
              </a:spcAft>
              <a:buChar char="•"/>
              <a:defRPr sz="3600" b="1" baseline="-25000">
                <a:solidFill>
                  <a:schemeClr val="tx1"/>
                </a:solidFill>
                <a:latin typeface="Arial" pitchFamily="34" charset="0"/>
              </a:defRPr>
            </a:lvl7pPr>
            <a:lvl8pPr marL="3429000" indent="-228600" algn="ctr" eaLnBrk="0" fontAlgn="base" hangingPunct="0">
              <a:spcBef>
                <a:spcPct val="0"/>
              </a:spcBef>
              <a:spcAft>
                <a:spcPct val="25000"/>
              </a:spcAft>
              <a:buChar char="•"/>
              <a:defRPr sz="3600" b="1" baseline="-25000">
                <a:solidFill>
                  <a:schemeClr val="tx1"/>
                </a:solidFill>
                <a:latin typeface="Arial" pitchFamily="34" charset="0"/>
              </a:defRPr>
            </a:lvl8pPr>
            <a:lvl9pPr marL="3886200" indent="-228600" algn="ctr" eaLnBrk="0" fontAlgn="base" hangingPunct="0">
              <a:spcBef>
                <a:spcPct val="0"/>
              </a:spcBef>
              <a:spcAft>
                <a:spcPct val="25000"/>
              </a:spcAft>
              <a:buChar char="•"/>
              <a:defRPr sz="3600" b="1" baseline="-25000">
                <a:solidFill>
                  <a:schemeClr val="tx1"/>
                </a:solidFill>
                <a:latin typeface="Arial" pitchFamily="34" charset="0"/>
              </a:defRPr>
            </a:lvl9pPr>
          </a:lstStyle>
          <a:p>
            <a:pPr algn="ctr">
              <a:defRPr/>
            </a:pPr>
            <a:r>
              <a:rPr lang="en-US" sz="1600" kern="0" baseline="0" dirty="0" smtClean="0">
                <a:solidFill>
                  <a:schemeClr val="tx2">
                    <a:lumMod val="50000"/>
                  </a:schemeClr>
                </a:solidFill>
                <a:latin typeface="Arial"/>
                <a:ea typeface="Geneva" charset="0"/>
                <a:cs typeface="Arial"/>
              </a:rPr>
              <a:t>Sofos</a:t>
            </a:r>
            <a:r>
              <a:rPr lang="en-US" sz="1600" kern="0" baseline="0" dirty="0" smtClean="0">
                <a:solidFill>
                  <a:schemeClr val="accent2">
                    <a:lumMod val="75000"/>
                  </a:schemeClr>
                </a:solidFill>
                <a:latin typeface="Arial"/>
                <a:ea typeface="Geneva" charset="0"/>
                <a:cs typeface="Arial"/>
              </a:rPr>
              <a:t>buvir </a:t>
            </a:r>
          </a:p>
          <a:p>
            <a:pPr algn="ctr">
              <a:defRPr/>
            </a:pPr>
            <a:r>
              <a:rPr lang="en-US" sz="1600" kern="0" baseline="0" dirty="0" smtClean="0">
                <a:solidFill>
                  <a:schemeClr val="accent2">
                    <a:lumMod val="75000"/>
                  </a:schemeClr>
                </a:solidFill>
                <a:latin typeface="Arial"/>
                <a:ea typeface="Geneva" charset="0"/>
                <a:cs typeface="Arial"/>
              </a:rPr>
              <a:t>(SOF)</a:t>
            </a:r>
          </a:p>
          <a:p>
            <a:pPr>
              <a:defRPr/>
            </a:pPr>
            <a:endParaRPr lang="en-US" sz="1600" kern="0" baseline="0" dirty="0" smtClean="0">
              <a:solidFill>
                <a:prstClr val="black"/>
              </a:solidFill>
              <a:latin typeface="Arial"/>
              <a:ea typeface="Geneva" charset="0"/>
              <a:cs typeface="Arial"/>
            </a:endParaRPr>
          </a:p>
        </p:txBody>
      </p:sp>
      <p:sp>
        <p:nvSpPr>
          <p:cNvPr id="36" name="Text Box 91"/>
          <p:cNvSpPr txBox="1">
            <a:spLocks noChangeArrowheads="1"/>
          </p:cNvSpPr>
          <p:nvPr/>
        </p:nvSpPr>
        <p:spPr bwMode="auto">
          <a:xfrm>
            <a:off x="7616695" y="5078105"/>
            <a:ext cx="1233030" cy="584775"/>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3600" b="1" baseline="-25000">
                <a:solidFill>
                  <a:schemeClr val="tx1"/>
                </a:solidFill>
                <a:latin typeface="Arial" pitchFamily="34" charset="0"/>
              </a:defRPr>
            </a:lvl1pPr>
            <a:lvl2pPr marL="742950" indent="-285750" eaLnBrk="0" hangingPunct="0">
              <a:defRPr sz="3600" b="1" baseline="-25000">
                <a:solidFill>
                  <a:schemeClr val="tx1"/>
                </a:solidFill>
                <a:latin typeface="Arial" pitchFamily="34" charset="0"/>
              </a:defRPr>
            </a:lvl2pPr>
            <a:lvl3pPr marL="1143000" indent="-228600" eaLnBrk="0" hangingPunct="0">
              <a:defRPr sz="3600" b="1" baseline="-25000">
                <a:solidFill>
                  <a:schemeClr val="tx1"/>
                </a:solidFill>
                <a:latin typeface="Arial" pitchFamily="34" charset="0"/>
              </a:defRPr>
            </a:lvl3pPr>
            <a:lvl4pPr marL="1600200" indent="-228600" eaLnBrk="0" hangingPunct="0">
              <a:defRPr sz="3600" b="1" baseline="-25000">
                <a:solidFill>
                  <a:schemeClr val="tx1"/>
                </a:solidFill>
                <a:latin typeface="Arial" pitchFamily="34" charset="0"/>
              </a:defRPr>
            </a:lvl4pPr>
            <a:lvl5pPr marL="2057400" indent="-228600" eaLnBrk="0" hangingPunct="0">
              <a:defRPr sz="3600" b="1" baseline="-25000">
                <a:solidFill>
                  <a:schemeClr val="tx1"/>
                </a:solidFill>
                <a:latin typeface="Arial" pitchFamily="34" charset="0"/>
              </a:defRPr>
            </a:lvl5pPr>
            <a:lvl6pPr marL="2514600" indent="-228600" algn="ctr" eaLnBrk="0" fontAlgn="base" hangingPunct="0">
              <a:spcBef>
                <a:spcPct val="0"/>
              </a:spcBef>
              <a:spcAft>
                <a:spcPct val="25000"/>
              </a:spcAft>
              <a:buChar char="•"/>
              <a:defRPr sz="3600" b="1" baseline="-25000">
                <a:solidFill>
                  <a:schemeClr val="tx1"/>
                </a:solidFill>
                <a:latin typeface="Arial" pitchFamily="34" charset="0"/>
              </a:defRPr>
            </a:lvl6pPr>
            <a:lvl7pPr marL="2971800" indent="-228600" algn="ctr" eaLnBrk="0" fontAlgn="base" hangingPunct="0">
              <a:spcBef>
                <a:spcPct val="0"/>
              </a:spcBef>
              <a:spcAft>
                <a:spcPct val="25000"/>
              </a:spcAft>
              <a:buChar char="•"/>
              <a:defRPr sz="3600" b="1" baseline="-25000">
                <a:solidFill>
                  <a:schemeClr val="tx1"/>
                </a:solidFill>
                <a:latin typeface="Arial" pitchFamily="34" charset="0"/>
              </a:defRPr>
            </a:lvl7pPr>
            <a:lvl8pPr marL="3429000" indent="-228600" algn="ctr" eaLnBrk="0" fontAlgn="base" hangingPunct="0">
              <a:spcBef>
                <a:spcPct val="0"/>
              </a:spcBef>
              <a:spcAft>
                <a:spcPct val="25000"/>
              </a:spcAft>
              <a:buChar char="•"/>
              <a:defRPr sz="3600" b="1" baseline="-25000">
                <a:solidFill>
                  <a:schemeClr val="tx1"/>
                </a:solidFill>
                <a:latin typeface="Arial" pitchFamily="34" charset="0"/>
              </a:defRPr>
            </a:lvl8pPr>
            <a:lvl9pPr marL="3886200" indent="-228600" algn="ctr" eaLnBrk="0" fontAlgn="base" hangingPunct="0">
              <a:spcBef>
                <a:spcPct val="0"/>
              </a:spcBef>
              <a:spcAft>
                <a:spcPct val="25000"/>
              </a:spcAft>
              <a:buChar char="•"/>
              <a:defRPr sz="3600" b="1" baseline="-25000">
                <a:solidFill>
                  <a:schemeClr val="tx1"/>
                </a:solidFill>
                <a:latin typeface="Arial" pitchFamily="34" charset="0"/>
              </a:defRPr>
            </a:lvl9pPr>
          </a:lstStyle>
          <a:p>
            <a:pPr algn="ctr">
              <a:defRPr/>
            </a:pPr>
            <a:r>
              <a:rPr lang="en-US" sz="1600" kern="0" baseline="0" dirty="0" err="1" smtClean="0">
                <a:solidFill>
                  <a:schemeClr val="tx2">
                    <a:lumMod val="50000"/>
                  </a:schemeClr>
                </a:solidFill>
                <a:latin typeface="Arial"/>
                <a:ea typeface="Geneva" charset="0"/>
                <a:cs typeface="Arial"/>
              </a:rPr>
              <a:t>Dasa</a:t>
            </a:r>
            <a:r>
              <a:rPr lang="en-US" sz="1600" kern="0" baseline="0" dirty="0" err="1" smtClean="0">
                <a:solidFill>
                  <a:schemeClr val="accent2">
                    <a:lumMod val="75000"/>
                  </a:schemeClr>
                </a:solidFill>
                <a:latin typeface="Arial"/>
                <a:ea typeface="Geneva" charset="0"/>
                <a:cs typeface="Arial"/>
              </a:rPr>
              <a:t>buvir</a:t>
            </a:r>
            <a:r>
              <a:rPr lang="en-US" sz="1600" kern="0" baseline="0" dirty="0" smtClean="0">
                <a:solidFill>
                  <a:schemeClr val="accent2">
                    <a:lumMod val="75000"/>
                  </a:schemeClr>
                </a:solidFill>
                <a:latin typeface="Arial"/>
                <a:ea typeface="Geneva" charset="0"/>
                <a:cs typeface="Arial"/>
              </a:rPr>
              <a:t> </a:t>
            </a:r>
          </a:p>
          <a:p>
            <a:pPr algn="ctr">
              <a:defRPr/>
            </a:pPr>
            <a:r>
              <a:rPr lang="en-US" sz="1600" kern="0" baseline="0" dirty="0" smtClean="0">
                <a:solidFill>
                  <a:schemeClr val="accent2">
                    <a:lumMod val="75000"/>
                  </a:schemeClr>
                </a:solidFill>
                <a:latin typeface="Arial"/>
                <a:ea typeface="Geneva" charset="0"/>
                <a:cs typeface="Arial"/>
              </a:rPr>
              <a:t>(DSV)</a:t>
            </a:r>
          </a:p>
        </p:txBody>
      </p:sp>
      <p:sp>
        <p:nvSpPr>
          <p:cNvPr id="37" name="TextBox 42"/>
          <p:cNvSpPr txBox="1">
            <a:spLocks noChangeArrowheads="1"/>
          </p:cNvSpPr>
          <p:nvPr/>
        </p:nvSpPr>
        <p:spPr bwMode="auto">
          <a:xfrm>
            <a:off x="5906080" y="3805245"/>
            <a:ext cx="1439863" cy="111125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lIns="36000" tIns="90000" rIns="3600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GB" sz="1800" dirty="0">
                <a:solidFill>
                  <a:schemeClr val="bg1"/>
                </a:solidFill>
                <a:latin typeface="Arial" charset="0"/>
                <a:cs typeface="Arial" charset="0"/>
              </a:rPr>
              <a:t>NS5B</a:t>
            </a:r>
            <a:br>
              <a:rPr lang="en-GB" sz="1800" dirty="0">
                <a:solidFill>
                  <a:schemeClr val="bg1"/>
                </a:solidFill>
                <a:latin typeface="Arial" charset="0"/>
                <a:cs typeface="Arial" charset="0"/>
              </a:rPr>
            </a:br>
            <a:r>
              <a:rPr lang="en-GB" sz="1800" dirty="0">
                <a:solidFill>
                  <a:schemeClr val="bg1"/>
                </a:solidFill>
                <a:latin typeface="Arial" charset="0"/>
                <a:cs typeface="Arial" charset="0"/>
              </a:rPr>
              <a:t>NUC Inhibitors</a:t>
            </a:r>
          </a:p>
        </p:txBody>
      </p:sp>
      <p:sp>
        <p:nvSpPr>
          <p:cNvPr id="38" name="TextBox 46"/>
          <p:cNvSpPr txBox="1">
            <a:spLocks noChangeArrowheads="1"/>
          </p:cNvSpPr>
          <p:nvPr/>
        </p:nvSpPr>
        <p:spPr bwMode="auto">
          <a:xfrm>
            <a:off x="7550731" y="3805102"/>
            <a:ext cx="1439862" cy="1111097"/>
          </a:xfrm>
          <a:prstGeom prst="rect">
            <a:avLst/>
          </a:prstGeom>
          <a:solidFill>
            <a:schemeClr val="accent2">
              <a:lumMod val="75000"/>
            </a:schemeClr>
          </a:solidFill>
          <a:ln>
            <a:headEnd/>
            <a:tailEnd/>
          </a:ln>
        </p:spPr>
        <p:style>
          <a:lnRef idx="0">
            <a:schemeClr val="accent2"/>
          </a:lnRef>
          <a:fillRef idx="3">
            <a:schemeClr val="accent2"/>
          </a:fillRef>
          <a:effectRef idx="3">
            <a:schemeClr val="accent2"/>
          </a:effectRef>
          <a:fontRef idx="minor">
            <a:schemeClr val="lt1"/>
          </a:fontRef>
        </p:style>
        <p:txBody>
          <a:bodyPr lIns="36000" tIns="90000" rIns="3600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GB" sz="1600" dirty="0">
                <a:solidFill>
                  <a:schemeClr val="bg1"/>
                </a:solidFill>
                <a:latin typeface="Arial" charset="0"/>
                <a:ea typeface="MS PGothic" charset="0"/>
                <a:cs typeface="MS PGothic" charset="0"/>
              </a:rPr>
              <a:t>NS5B</a:t>
            </a:r>
            <a:br>
              <a:rPr lang="en-GB" sz="1600" dirty="0">
                <a:solidFill>
                  <a:schemeClr val="bg1"/>
                </a:solidFill>
                <a:latin typeface="Arial" charset="0"/>
                <a:ea typeface="MS PGothic" charset="0"/>
                <a:cs typeface="MS PGothic" charset="0"/>
              </a:rPr>
            </a:br>
            <a:r>
              <a:rPr lang="en-GB" sz="1600" dirty="0">
                <a:solidFill>
                  <a:schemeClr val="bg1"/>
                </a:solidFill>
                <a:latin typeface="Arial" charset="0"/>
                <a:ea typeface="MS PGothic" charset="0"/>
                <a:cs typeface="MS PGothic" charset="0"/>
              </a:rPr>
              <a:t>Non-NUC </a:t>
            </a:r>
            <a:r>
              <a:rPr lang="en-GB" sz="1600" dirty="0" smtClean="0">
                <a:solidFill>
                  <a:schemeClr val="bg1"/>
                </a:solidFill>
                <a:latin typeface="Arial" charset="0"/>
                <a:ea typeface="MS PGothic" charset="0"/>
                <a:cs typeface="MS PGothic" charset="0"/>
              </a:rPr>
              <a:t>Inhibitors</a:t>
            </a:r>
            <a:endParaRPr lang="en-GB" sz="1400" dirty="0">
              <a:solidFill>
                <a:schemeClr val="bg1"/>
              </a:solidFill>
              <a:latin typeface="Arial" charset="0"/>
              <a:ea typeface="MS PGothic" charset="0"/>
              <a:cs typeface="MS PGothic" charset="0"/>
            </a:endParaRPr>
          </a:p>
        </p:txBody>
      </p:sp>
      <p:cxnSp>
        <p:nvCxnSpPr>
          <p:cNvPr id="39" name="Elbow Connector 38"/>
          <p:cNvCxnSpPr>
            <a:endCxn id="37" idx="0"/>
          </p:cNvCxnSpPr>
          <p:nvPr/>
        </p:nvCxnSpPr>
        <p:spPr bwMode="auto">
          <a:xfrm rot="5400000">
            <a:off x="6515153" y="2889521"/>
            <a:ext cx="1026583" cy="804863"/>
          </a:xfrm>
          <a:prstGeom prst="bentConnector3">
            <a:avLst>
              <a:gd name="adj1" fmla="val 50000"/>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Elbow Connector 39"/>
          <p:cNvCxnSpPr/>
          <p:nvPr/>
        </p:nvCxnSpPr>
        <p:spPr bwMode="auto">
          <a:xfrm rot="16200000" flipH="1">
            <a:off x="7381662" y="2818613"/>
            <a:ext cx="1035051" cy="938213"/>
          </a:xfrm>
          <a:prstGeom prst="bentConnector3">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Rectangle 43"/>
          <p:cNvSpPr>
            <a:spLocks noChangeArrowheads="1"/>
          </p:cNvSpPr>
          <p:nvPr/>
        </p:nvSpPr>
        <p:spPr bwMode="auto">
          <a:xfrm>
            <a:off x="2713338" y="2238928"/>
            <a:ext cx="516217" cy="524934"/>
          </a:xfrm>
          <a:prstGeom prst="rect">
            <a:avLst/>
          </a:prstGeom>
          <a:solidFill>
            <a:schemeClr val="bg1">
              <a:lumMod val="65000"/>
            </a:schemeClr>
          </a:solidFill>
          <a:ln w="19050" algn="ctr">
            <a:solidFill>
              <a:schemeClr val="tx1"/>
            </a:solidFill>
            <a:miter lim="800000"/>
            <a:headEnd/>
            <a:tailEnd/>
          </a:ln>
          <a:effectLst/>
        </p:spPr>
        <p:txBody>
          <a:bodyPr wrap="none" anchor="ctr"/>
          <a:lstStyle/>
          <a:p>
            <a:pPr>
              <a:defRPr/>
            </a:pPr>
            <a:r>
              <a:rPr lang="en-US" sz="1400" b="1" kern="0" dirty="0" smtClean="0">
                <a:solidFill>
                  <a:prstClr val="black"/>
                </a:solidFill>
                <a:latin typeface="Arial"/>
                <a:ea typeface="Geneva" charset="0"/>
                <a:cs typeface="Arial"/>
              </a:rPr>
              <a:t>p7</a:t>
            </a:r>
            <a:endParaRPr lang="en-GB" sz="1400" b="1" kern="0" dirty="0">
              <a:solidFill>
                <a:prstClr val="black"/>
              </a:solidFill>
              <a:latin typeface="Arial"/>
              <a:ea typeface="Geneva" charset="0"/>
              <a:cs typeface="Arial"/>
            </a:endParaRPr>
          </a:p>
        </p:txBody>
      </p:sp>
      <p:sp>
        <p:nvSpPr>
          <p:cNvPr id="4" name="TextBox 3"/>
          <p:cNvSpPr txBox="1"/>
          <p:nvPr/>
        </p:nvSpPr>
        <p:spPr>
          <a:xfrm>
            <a:off x="6781800" y="1871246"/>
            <a:ext cx="1463803" cy="338554"/>
          </a:xfrm>
          <a:prstGeom prst="rect">
            <a:avLst/>
          </a:prstGeom>
          <a:noFill/>
        </p:spPr>
        <p:txBody>
          <a:bodyPr wrap="square" rtlCol="0">
            <a:spAutoFit/>
          </a:bodyPr>
          <a:lstStyle/>
          <a:p>
            <a:pPr lvl="0" algn="ctr">
              <a:defRPr/>
            </a:pPr>
            <a:r>
              <a:rPr lang="en-US" sz="1600" b="1" kern="0" dirty="0">
                <a:solidFill>
                  <a:prstClr val="black"/>
                </a:solidFill>
                <a:latin typeface="Arial"/>
                <a:ea typeface="Geneva" charset="0"/>
                <a:cs typeface="Arial"/>
              </a:rPr>
              <a:t>Polymerase</a:t>
            </a:r>
            <a:endParaRPr lang="en-GB" sz="1600" b="1" kern="0" dirty="0">
              <a:solidFill>
                <a:prstClr val="black"/>
              </a:solidFill>
              <a:latin typeface="Arial"/>
              <a:ea typeface="Geneva" charset="0"/>
              <a:cs typeface="Arial"/>
            </a:endParaRPr>
          </a:p>
        </p:txBody>
      </p:sp>
      <p:sp>
        <p:nvSpPr>
          <p:cNvPr id="41" name="TextBox 40"/>
          <p:cNvSpPr txBox="1"/>
          <p:nvPr/>
        </p:nvSpPr>
        <p:spPr>
          <a:xfrm>
            <a:off x="5708439" y="1600200"/>
            <a:ext cx="1463803" cy="584775"/>
          </a:xfrm>
          <a:prstGeom prst="rect">
            <a:avLst/>
          </a:prstGeom>
          <a:noFill/>
        </p:spPr>
        <p:txBody>
          <a:bodyPr wrap="square" rtlCol="0">
            <a:spAutoFit/>
          </a:bodyPr>
          <a:lstStyle/>
          <a:p>
            <a:pPr lvl="0" algn="ctr">
              <a:defRPr/>
            </a:pPr>
            <a:r>
              <a:rPr lang="en-US" sz="1600" b="1" kern="0" dirty="0" smtClean="0">
                <a:solidFill>
                  <a:prstClr val="black"/>
                </a:solidFill>
                <a:latin typeface="Arial"/>
                <a:ea typeface="Geneva" charset="0"/>
                <a:cs typeface="Arial"/>
              </a:rPr>
              <a:t>Non-Enzyme Target</a:t>
            </a:r>
            <a:endParaRPr lang="en-GB" sz="1600" b="1" kern="0" dirty="0">
              <a:solidFill>
                <a:prstClr val="black"/>
              </a:solidFill>
              <a:latin typeface="Arial"/>
              <a:ea typeface="Geneva" charset="0"/>
              <a:cs typeface="Arial"/>
            </a:endParaRPr>
          </a:p>
        </p:txBody>
      </p:sp>
      <p:sp>
        <p:nvSpPr>
          <p:cNvPr id="29" name="Rectangle 28"/>
          <p:cNvSpPr/>
          <p:nvPr/>
        </p:nvSpPr>
        <p:spPr>
          <a:xfrm>
            <a:off x="8229600" y="152400"/>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Treatment</a:t>
            </a:r>
            <a:endParaRPr lang="en-US" sz="1200" dirty="0"/>
          </a:p>
        </p:txBody>
      </p:sp>
    </p:spTree>
    <p:extLst>
      <p:ext uri="{BB962C8B-B14F-4D97-AF65-F5344CB8AC3E}">
        <p14:creationId xmlns:p14="http://schemas.microsoft.com/office/powerpoint/2010/main" val="119462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50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58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50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4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3" grpId="0" animBg="1"/>
      <p:bldP spid="20504" grpId="0"/>
      <p:bldP spid="23580" grpId="0" animBg="1"/>
      <p:bldP spid="31" grpId="0"/>
      <p:bldP spid="20500" grpId="0" animBg="1"/>
      <p:bldP spid="57" grpId="0"/>
      <p:bldP spid="35" grpId="0"/>
      <p:bldP spid="36" grpId="0"/>
      <p:bldP spid="37" grpId="0" animBg="1"/>
      <p:bldP spid="38" grpId="0" animBg="1"/>
      <p:bldP spid="4" grpId="0"/>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583" y="304800"/>
            <a:ext cx="8229600" cy="914400"/>
          </a:xfrm>
        </p:spPr>
        <p:txBody>
          <a:bodyPr>
            <a:noAutofit/>
          </a:bodyPr>
          <a:lstStyle/>
          <a:p>
            <a:r>
              <a:rPr lang="en-US" sz="3300" dirty="0" smtClean="0"/>
              <a:t>HCV Therapies - DAAs</a:t>
            </a:r>
            <a:endParaRPr lang="en-US" sz="3600" dirty="0"/>
          </a:p>
        </p:txBody>
      </p:sp>
      <p:graphicFrame>
        <p:nvGraphicFramePr>
          <p:cNvPr id="18" name="Table 17"/>
          <p:cNvGraphicFramePr>
            <a:graphicFrameLocks noGrp="1"/>
          </p:cNvGraphicFramePr>
          <p:nvPr>
            <p:extLst>
              <p:ext uri="{D42A27DB-BD31-4B8C-83A1-F6EECF244321}">
                <p14:modId xmlns:p14="http://schemas.microsoft.com/office/powerpoint/2010/main" val="4188657903"/>
              </p:ext>
            </p:extLst>
          </p:nvPr>
        </p:nvGraphicFramePr>
        <p:xfrm>
          <a:off x="685800" y="1752601"/>
          <a:ext cx="7620000" cy="4843588"/>
        </p:xfrm>
        <a:graphic>
          <a:graphicData uri="http://schemas.openxmlformats.org/drawingml/2006/table">
            <a:tbl>
              <a:tblPr firstRow="1" bandRow="1">
                <a:tableStyleId>{5C22544A-7EE6-4342-B048-85BDC9FD1C3A}</a:tableStyleId>
              </a:tblPr>
              <a:tblGrid>
                <a:gridCol w="1524000"/>
                <a:gridCol w="1524000"/>
                <a:gridCol w="1524000"/>
                <a:gridCol w="1524000"/>
                <a:gridCol w="1524000"/>
              </a:tblGrid>
              <a:tr h="491644">
                <a:tc>
                  <a:txBody>
                    <a:bodyPr/>
                    <a:lstStyle/>
                    <a:p>
                      <a:pPr algn="ctr"/>
                      <a:r>
                        <a:rPr lang="en-US" sz="2000" dirty="0" smtClean="0"/>
                        <a:t>Medication</a:t>
                      </a:r>
                      <a:endParaRPr lang="en-US" sz="2000" dirty="0"/>
                    </a:p>
                  </a:txBody>
                  <a:tcPr>
                    <a:solidFill>
                      <a:schemeClr val="accent1">
                        <a:lumMod val="50000"/>
                      </a:schemeClr>
                    </a:solidFill>
                  </a:tcPr>
                </a:tc>
                <a:tc>
                  <a:txBody>
                    <a:bodyPr/>
                    <a:lstStyle/>
                    <a:p>
                      <a:pPr algn="ctr"/>
                      <a:r>
                        <a:rPr lang="en-US" sz="2000" dirty="0" smtClean="0"/>
                        <a:t>NS5B</a:t>
                      </a:r>
                      <a:endParaRPr lang="en-US" sz="2000" dirty="0"/>
                    </a:p>
                  </a:txBody>
                  <a:tcPr>
                    <a:solidFill>
                      <a:schemeClr val="accent2"/>
                    </a:solidFill>
                  </a:tcPr>
                </a:tc>
                <a:tc>
                  <a:txBody>
                    <a:bodyPr/>
                    <a:lstStyle/>
                    <a:p>
                      <a:pPr algn="ctr"/>
                      <a:r>
                        <a:rPr lang="en-US" sz="2000" dirty="0" smtClean="0"/>
                        <a:t>NS5A </a:t>
                      </a:r>
                      <a:r>
                        <a:rPr lang="en-US" sz="2000" dirty="0" err="1" smtClean="0"/>
                        <a:t>Inh</a:t>
                      </a:r>
                      <a:endParaRPr lang="en-US" sz="2000" dirty="0"/>
                    </a:p>
                  </a:txBody>
                  <a:tcPr>
                    <a:solidFill>
                      <a:srgbClr val="9BBB59"/>
                    </a:solidFill>
                  </a:tcPr>
                </a:tc>
                <a:tc>
                  <a:txBody>
                    <a:bodyPr/>
                    <a:lstStyle/>
                    <a:p>
                      <a:pPr algn="ctr"/>
                      <a:r>
                        <a:rPr lang="en-US" sz="2000" dirty="0" smtClean="0"/>
                        <a:t>NS3 PI</a:t>
                      </a:r>
                      <a:endParaRPr lang="en-US" sz="2000" dirty="0"/>
                    </a:p>
                  </a:txBody>
                  <a:tcPr/>
                </a:tc>
                <a:tc>
                  <a:txBody>
                    <a:bodyPr/>
                    <a:lstStyle/>
                    <a:p>
                      <a:pPr algn="ctr"/>
                      <a:r>
                        <a:rPr lang="en-US" sz="2000" dirty="0" smtClean="0"/>
                        <a:t>Other</a:t>
                      </a:r>
                      <a:endParaRPr lang="en-US" sz="2000" dirty="0"/>
                    </a:p>
                  </a:txBody>
                  <a:tcPr>
                    <a:solidFill>
                      <a:srgbClr val="F79646"/>
                    </a:solidFill>
                  </a:tcPr>
                </a:tc>
              </a:tr>
              <a:tr h="491644">
                <a:tc>
                  <a:txBody>
                    <a:bodyPr/>
                    <a:lstStyle/>
                    <a:p>
                      <a:r>
                        <a:rPr lang="en-US" sz="2000" dirty="0" smtClean="0"/>
                        <a:t>Sovaldi®</a:t>
                      </a:r>
                      <a:endParaRPr lang="en-US" sz="2000" dirty="0"/>
                    </a:p>
                  </a:txBody>
                  <a:tcPr/>
                </a:tc>
                <a:tc>
                  <a:txBody>
                    <a:bodyPr/>
                    <a:lstStyle/>
                    <a:p>
                      <a:pPr algn="ctr"/>
                      <a:r>
                        <a:rPr lang="en-US" sz="2000" dirty="0" smtClean="0"/>
                        <a:t>sofos</a:t>
                      </a:r>
                      <a:r>
                        <a:rPr lang="en-US" sz="2000" b="1" dirty="0" smtClean="0">
                          <a:solidFill>
                            <a:schemeClr val="accent2"/>
                          </a:solidFill>
                        </a:rPr>
                        <a:t>buvir</a:t>
                      </a:r>
                      <a:endParaRPr lang="en-US" sz="2000" dirty="0"/>
                    </a:p>
                  </a:txBody>
                  <a:tcPr/>
                </a:tc>
                <a:tc>
                  <a:txBody>
                    <a:bodyPr/>
                    <a:lstStyle/>
                    <a:p>
                      <a:pPr algn="ctr"/>
                      <a:endParaRPr lang="en-US" sz="2000" dirty="0"/>
                    </a:p>
                  </a:txBody>
                  <a:tcPr/>
                </a:tc>
                <a:tc>
                  <a:txBody>
                    <a:bodyPr/>
                    <a:lstStyle/>
                    <a:p>
                      <a:pPr algn="ctr"/>
                      <a:endParaRPr lang="en-US" sz="2000" dirty="0"/>
                    </a:p>
                  </a:txBody>
                  <a:tcPr/>
                </a:tc>
                <a:tc>
                  <a:txBody>
                    <a:bodyPr/>
                    <a:lstStyle/>
                    <a:p>
                      <a:pPr algn="ctr"/>
                      <a:endParaRPr lang="en-US" sz="2000" dirty="0"/>
                    </a:p>
                  </a:txBody>
                  <a:tcPr/>
                </a:tc>
              </a:tr>
              <a:tr h="491644">
                <a:tc>
                  <a:txBody>
                    <a:bodyPr/>
                    <a:lstStyle/>
                    <a:p>
                      <a:r>
                        <a:rPr lang="en-US" sz="2000" dirty="0" smtClean="0"/>
                        <a:t>Harvoni®</a:t>
                      </a:r>
                      <a:endParaRPr lang="en-US" sz="2000" dirty="0"/>
                    </a:p>
                  </a:txBody>
                  <a:tcPr/>
                </a:tc>
                <a:tc>
                  <a:txBody>
                    <a:bodyPr/>
                    <a:lstStyle/>
                    <a:p>
                      <a:pPr algn="ctr"/>
                      <a:r>
                        <a:rPr lang="en-US" sz="2000" dirty="0" smtClean="0"/>
                        <a:t>sofos</a:t>
                      </a:r>
                      <a:r>
                        <a:rPr lang="en-US" sz="2000" b="1" dirty="0" smtClean="0">
                          <a:solidFill>
                            <a:schemeClr val="accent2"/>
                          </a:solidFill>
                        </a:rPr>
                        <a:t>buvir</a:t>
                      </a:r>
                      <a:endParaRPr lang="en-US" sz="2000" dirty="0"/>
                    </a:p>
                  </a:txBody>
                  <a:tcPr/>
                </a:tc>
                <a:tc>
                  <a:txBody>
                    <a:bodyPr/>
                    <a:lstStyle/>
                    <a:p>
                      <a:pPr algn="ctr"/>
                      <a:r>
                        <a:rPr lang="en-US" sz="2000" dirty="0" err="1" smtClean="0"/>
                        <a:t>ledip</a:t>
                      </a:r>
                      <a:r>
                        <a:rPr lang="en-US" sz="2000" b="1" dirty="0" err="1" smtClean="0">
                          <a:solidFill>
                            <a:srgbClr val="9BBB59"/>
                          </a:solidFill>
                        </a:rPr>
                        <a:t>asvir</a:t>
                      </a:r>
                      <a:endParaRPr lang="en-US" sz="2000" dirty="0"/>
                    </a:p>
                  </a:txBody>
                  <a:tcPr/>
                </a:tc>
                <a:tc>
                  <a:txBody>
                    <a:bodyPr/>
                    <a:lstStyle/>
                    <a:p>
                      <a:pPr algn="ctr"/>
                      <a:endParaRPr lang="en-US" sz="2000" dirty="0"/>
                    </a:p>
                  </a:txBody>
                  <a:tcPr/>
                </a:tc>
                <a:tc>
                  <a:txBody>
                    <a:bodyPr/>
                    <a:lstStyle/>
                    <a:p>
                      <a:pPr algn="ctr"/>
                      <a:endParaRPr lang="en-US" sz="2000" dirty="0"/>
                    </a:p>
                  </a:txBody>
                  <a:tcPr/>
                </a:tc>
              </a:tr>
              <a:tr h="679548">
                <a:tc>
                  <a:txBody>
                    <a:bodyPr/>
                    <a:lstStyle/>
                    <a:p>
                      <a:r>
                        <a:rPr lang="en-US" sz="2000" dirty="0" err="1" smtClean="0"/>
                        <a:t>Epclusa</a:t>
                      </a:r>
                      <a:r>
                        <a:rPr lang="en-US" sz="2000" dirty="0" smtClean="0"/>
                        <a:t>®</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sofos</a:t>
                      </a:r>
                      <a:r>
                        <a:rPr lang="en-US" sz="2000" b="1" dirty="0" smtClean="0">
                          <a:solidFill>
                            <a:schemeClr val="accent2"/>
                          </a:solidFill>
                        </a:rPr>
                        <a:t>buvir</a:t>
                      </a:r>
                      <a:endParaRPr lang="en-US" sz="2000" dirty="0" smtClean="0"/>
                    </a:p>
                    <a:p>
                      <a:pPr algn="ct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err="1" smtClean="0"/>
                        <a:t>velpat</a:t>
                      </a:r>
                      <a:r>
                        <a:rPr lang="en-US" sz="2000" b="1" dirty="0" err="1" smtClean="0">
                          <a:solidFill>
                            <a:srgbClr val="9BBB59"/>
                          </a:solidFill>
                        </a:rPr>
                        <a:t>asvir</a:t>
                      </a:r>
                      <a:endParaRPr lang="en-US" sz="2000" dirty="0" smtClean="0"/>
                    </a:p>
                  </a:txBody>
                  <a:tcPr/>
                </a:tc>
                <a:tc>
                  <a:txBody>
                    <a:bodyPr/>
                    <a:lstStyle/>
                    <a:p>
                      <a:pPr algn="ctr"/>
                      <a:endParaRPr lang="en-US" sz="2000" dirty="0"/>
                    </a:p>
                  </a:txBody>
                  <a:tcPr/>
                </a:tc>
                <a:tc>
                  <a:txBody>
                    <a:bodyPr/>
                    <a:lstStyle/>
                    <a:p>
                      <a:pPr algn="ctr"/>
                      <a:endParaRPr lang="en-US" sz="2000" dirty="0"/>
                    </a:p>
                  </a:txBody>
                  <a:tcPr/>
                </a:tc>
              </a:tr>
              <a:tr h="491644">
                <a:tc>
                  <a:txBody>
                    <a:bodyPr/>
                    <a:lstStyle/>
                    <a:p>
                      <a:r>
                        <a:rPr lang="en-US" sz="2000" dirty="0" err="1" smtClean="0"/>
                        <a:t>Zepatier</a:t>
                      </a:r>
                      <a:r>
                        <a:rPr lang="en-US" sz="2000" dirty="0" smtClean="0"/>
                        <a:t>®</a:t>
                      </a:r>
                      <a:endParaRPr lang="en-US" sz="2000" dirty="0"/>
                    </a:p>
                  </a:txBody>
                  <a:tcPr/>
                </a:tc>
                <a:tc>
                  <a:txBody>
                    <a:bodyPr/>
                    <a:lstStyle/>
                    <a:p>
                      <a:pPr algn="ct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err="1" smtClean="0"/>
                        <a:t>elb</a:t>
                      </a:r>
                      <a:r>
                        <a:rPr lang="en-US" sz="2000" b="1" dirty="0" err="1" smtClean="0">
                          <a:solidFill>
                            <a:srgbClr val="9BBB59"/>
                          </a:solidFill>
                        </a:rPr>
                        <a:t>asvir</a:t>
                      </a:r>
                      <a:endParaRPr lang="en-US" sz="2000" dirty="0" smtClean="0"/>
                    </a:p>
                  </a:txBody>
                  <a:tcPr/>
                </a:tc>
                <a:tc>
                  <a:txBody>
                    <a:bodyPr/>
                    <a:lstStyle/>
                    <a:p>
                      <a:pPr algn="ctr"/>
                      <a:r>
                        <a:rPr lang="en-US" sz="2000" dirty="0" err="1" smtClean="0"/>
                        <a:t>grazopr</a:t>
                      </a:r>
                      <a:r>
                        <a:rPr lang="en-US" sz="2000" b="1" dirty="0" err="1" smtClean="0">
                          <a:solidFill>
                            <a:srgbClr val="0070C0"/>
                          </a:solidFill>
                        </a:rPr>
                        <a:t>evir</a:t>
                      </a:r>
                      <a:endParaRPr lang="en-US" sz="2000" dirty="0"/>
                    </a:p>
                  </a:txBody>
                  <a:tcPr/>
                </a:tc>
                <a:tc>
                  <a:txBody>
                    <a:bodyPr/>
                    <a:lstStyle/>
                    <a:p>
                      <a:pPr algn="ctr"/>
                      <a:endParaRPr lang="en-US" sz="2000" dirty="0"/>
                    </a:p>
                  </a:txBody>
                  <a:tcPr/>
                </a:tc>
              </a:tr>
              <a:tr h="679548">
                <a:tc>
                  <a:txBody>
                    <a:bodyPr/>
                    <a:lstStyle/>
                    <a:p>
                      <a:r>
                        <a:rPr lang="en-US" sz="2000" dirty="0" smtClean="0"/>
                        <a:t>Viekira Pak®</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err="1" smtClean="0"/>
                        <a:t>dasa</a:t>
                      </a:r>
                      <a:r>
                        <a:rPr lang="en-US" sz="2000" b="1" dirty="0" err="1" smtClean="0">
                          <a:solidFill>
                            <a:schemeClr val="accent2"/>
                          </a:solidFill>
                        </a:rPr>
                        <a:t>buvir</a:t>
                      </a:r>
                      <a:endParaRPr lang="en-US" sz="20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err="1" smtClean="0"/>
                        <a:t>ombit</a:t>
                      </a:r>
                      <a:r>
                        <a:rPr lang="en-US" sz="2000" b="1" dirty="0" err="1" smtClean="0">
                          <a:solidFill>
                            <a:srgbClr val="9BBB59"/>
                          </a:solidFill>
                        </a:rPr>
                        <a:t>asvir</a:t>
                      </a:r>
                      <a:endParaRPr lang="en-US" sz="2000" dirty="0" smtClean="0"/>
                    </a:p>
                  </a:txBody>
                  <a:tcPr/>
                </a:tc>
                <a:tc>
                  <a:txBody>
                    <a:bodyPr/>
                    <a:lstStyle/>
                    <a:p>
                      <a:pPr algn="ctr"/>
                      <a:r>
                        <a:rPr lang="en-US" sz="2000" dirty="0" err="1" smtClean="0"/>
                        <a:t>paritapr</a:t>
                      </a:r>
                      <a:r>
                        <a:rPr lang="en-US" sz="2000" b="1" dirty="0" err="1" smtClean="0">
                          <a:solidFill>
                            <a:srgbClr val="0070C0"/>
                          </a:solidFill>
                        </a:rPr>
                        <a:t>evir</a:t>
                      </a:r>
                      <a:endParaRPr lang="en-US" sz="2000" dirty="0"/>
                    </a:p>
                  </a:txBody>
                  <a:tcPr/>
                </a:tc>
                <a:tc>
                  <a:txBody>
                    <a:bodyPr/>
                    <a:lstStyle/>
                    <a:p>
                      <a:pPr algn="ctr"/>
                      <a:r>
                        <a:rPr lang="en-US" sz="2000" dirty="0" smtClean="0"/>
                        <a:t>ritonavir</a:t>
                      </a:r>
                      <a:endParaRPr lang="en-US" sz="2000" dirty="0"/>
                    </a:p>
                  </a:txBody>
                  <a:tcPr/>
                </a:tc>
              </a:tr>
              <a:tr h="491644">
                <a:tc>
                  <a:txBody>
                    <a:bodyPr/>
                    <a:lstStyle/>
                    <a:p>
                      <a:r>
                        <a:rPr lang="en-US" sz="2000" dirty="0" err="1" smtClean="0"/>
                        <a:t>Daklinza</a:t>
                      </a:r>
                      <a:r>
                        <a:rPr lang="en-US" sz="2000" dirty="0" smtClean="0"/>
                        <a:t>®</a:t>
                      </a:r>
                      <a:endParaRPr lang="en-US" sz="2000" dirty="0"/>
                    </a:p>
                  </a:txBody>
                  <a:tcPr/>
                </a:tc>
                <a:tc>
                  <a:txBody>
                    <a:bodyPr/>
                    <a:lstStyle/>
                    <a:p>
                      <a:pPr algn="ct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daclat</a:t>
                      </a:r>
                      <a:r>
                        <a:rPr lang="en-US" sz="2000" b="1" dirty="0" smtClean="0">
                          <a:solidFill>
                            <a:srgbClr val="9BBB59"/>
                          </a:solidFill>
                        </a:rPr>
                        <a:t>asvir</a:t>
                      </a:r>
                      <a:endParaRPr lang="en-US" sz="2000" dirty="0" smtClean="0"/>
                    </a:p>
                  </a:txBody>
                  <a:tcPr/>
                </a:tc>
                <a:tc>
                  <a:txBody>
                    <a:bodyPr/>
                    <a:lstStyle/>
                    <a:p>
                      <a:pPr algn="ctr"/>
                      <a:endParaRPr lang="en-US" sz="2000" dirty="0"/>
                    </a:p>
                  </a:txBody>
                  <a:tcPr/>
                </a:tc>
                <a:tc>
                  <a:txBody>
                    <a:bodyPr/>
                    <a:lstStyle/>
                    <a:p>
                      <a:pPr algn="ctr"/>
                      <a:endParaRPr lang="en-US" sz="2000" dirty="0"/>
                    </a:p>
                  </a:txBody>
                  <a:tcPr/>
                </a:tc>
              </a:tr>
              <a:tr h="491644">
                <a:tc>
                  <a:txBody>
                    <a:bodyPr/>
                    <a:lstStyle/>
                    <a:p>
                      <a:r>
                        <a:rPr lang="en-US" sz="2000" dirty="0" err="1" smtClean="0"/>
                        <a:t>Olysio</a:t>
                      </a:r>
                      <a:r>
                        <a:rPr lang="en-US" sz="2000" dirty="0" smtClean="0"/>
                        <a:t>®</a:t>
                      </a:r>
                      <a:endParaRPr lang="en-US" sz="2000" dirty="0"/>
                    </a:p>
                  </a:txBody>
                  <a:tcPr/>
                </a:tc>
                <a:tc>
                  <a:txBody>
                    <a:bodyPr/>
                    <a:lstStyle/>
                    <a:p>
                      <a:pPr algn="ctr"/>
                      <a:endParaRPr lang="en-US" sz="2000" dirty="0"/>
                    </a:p>
                  </a:txBody>
                  <a:tcPr/>
                </a:tc>
                <a:tc>
                  <a:txBody>
                    <a:bodyPr/>
                    <a:lstStyle/>
                    <a:p>
                      <a:pPr algn="ctr"/>
                      <a:endParaRPr lang="en-US" sz="2000" dirty="0"/>
                    </a:p>
                  </a:txBody>
                  <a:tcPr/>
                </a:tc>
                <a:tc>
                  <a:txBody>
                    <a:bodyPr/>
                    <a:lstStyle/>
                    <a:p>
                      <a:pPr algn="ctr"/>
                      <a:r>
                        <a:rPr lang="en-US" sz="2000" dirty="0" err="1" smtClean="0"/>
                        <a:t>simepr</a:t>
                      </a:r>
                      <a:r>
                        <a:rPr lang="en-US" sz="2000" b="1" dirty="0" err="1" smtClean="0">
                          <a:solidFill>
                            <a:srgbClr val="0070C0"/>
                          </a:solidFill>
                        </a:rPr>
                        <a:t>evir</a:t>
                      </a:r>
                      <a:endParaRPr lang="en-US" sz="2000" dirty="0"/>
                    </a:p>
                  </a:txBody>
                  <a:tcPr/>
                </a:tc>
                <a:tc>
                  <a:txBody>
                    <a:bodyPr/>
                    <a:lstStyle/>
                    <a:p>
                      <a:pPr algn="ctr"/>
                      <a:endParaRPr lang="en-US" sz="2000" dirty="0"/>
                    </a:p>
                  </a:txBody>
                  <a:tcPr/>
                </a:tc>
              </a:tr>
              <a:tr h="491644">
                <a:tc>
                  <a:txBody>
                    <a:bodyPr/>
                    <a:lstStyle/>
                    <a:p>
                      <a:r>
                        <a:rPr lang="en-US" sz="2000" dirty="0" smtClean="0"/>
                        <a:t>Ribavirin</a:t>
                      </a:r>
                      <a:endParaRPr lang="en-US" sz="2000" dirty="0"/>
                    </a:p>
                  </a:txBody>
                  <a:tcPr/>
                </a:tc>
                <a:tc>
                  <a:txBody>
                    <a:bodyPr/>
                    <a:lstStyle/>
                    <a:p>
                      <a:pPr algn="ctr"/>
                      <a:endParaRPr lang="en-US" sz="2000" dirty="0"/>
                    </a:p>
                  </a:txBody>
                  <a:tcPr/>
                </a:tc>
                <a:tc>
                  <a:txBody>
                    <a:bodyPr/>
                    <a:lstStyle/>
                    <a:p>
                      <a:pPr algn="ctr"/>
                      <a:endParaRPr lang="en-US" sz="2000" dirty="0"/>
                    </a:p>
                  </a:txBody>
                  <a:tcPr/>
                </a:tc>
                <a:tc>
                  <a:txBody>
                    <a:bodyPr/>
                    <a:lstStyle/>
                    <a:p>
                      <a:pPr algn="ctr"/>
                      <a:endParaRPr lang="en-US" sz="2000" dirty="0"/>
                    </a:p>
                  </a:txBody>
                  <a:tcPr/>
                </a:tc>
                <a:tc>
                  <a:txBody>
                    <a:bodyPr/>
                    <a:lstStyle/>
                    <a:p>
                      <a:pPr algn="ctr"/>
                      <a:r>
                        <a:rPr lang="en-US" sz="2000" dirty="0" smtClean="0"/>
                        <a:t>ribavirin</a:t>
                      </a:r>
                      <a:endParaRPr lang="en-US" sz="2000" dirty="0"/>
                    </a:p>
                  </a:txBody>
                  <a:tcPr/>
                </a:tc>
              </a:tr>
            </a:tbl>
          </a:graphicData>
        </a:graphic>
      </p:graphicFrame>
      <p:sp>
        <p:nvSpPr>
          <p:cNvPr id="4" name="Rectangle 3"/>
          <p:cNvSpPr/>
          <p:nvPr/>
        </p:nvSpPr>
        <p:spPr>
          <a:xfrm>
            <a:off x="0" y="152400"/>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Treatment</a:t>
            </a:r>
            <a:endParaRPr lang="en-US" sz="1200" dirty="0"/>
          </a:p>
        </p:txBody>
      </p:sp>
    </p:spTree>
    <p:extLst>
      <p:ext uri="{BB962C8B-B14F-4D97-AF65-F5344CB8AC3E}">
        <p14:creationId xmlns:p14="http://schemas.microsoft.com/office/powerpoint/2010/main" val="1913510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Grid</Template>
  <TotalTime>959</TotalTime>
  <Words>2498</Words>
  <Application>Microsoft Macintosh PowerPoint</Application>
  <PresentationFormat>On-screen Show (4:3)</PresentationFormat>
  <Paragraphs>541</Paragraphs>
  <Slides>57</Slides>
  <Notes>19</Notes>
  <HiddenSlides>1</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57</vt:i4>
      </vt:variant>
    </vt:vector>
  </HeadingPairs>
  <TitlesOfParts>
    <vt:vector size="70" baseType="lpstr">
      <vt:lpstr>Calibri</vt:lpstr>
      <vt:lpstr>Candara</vt:lpstr>
      <vt:lpstr>Courier New</vt:lpstr>
      <vt:lpstr>Franklin Gothic Medium</vt:lpstr>
      <vt:lpstr>Geneva</vt:lpstr>
      <vt:lpstr>Helvetica</vt:lpstr>
      <vt:lpstr>MS PGothic</vt:lpstr>
      <vt:lpstr>ＭＳ Ｐゴシック</vt:lpstr>
      <vt:lpstr>Times New Roman</vt:lpstr>
      <vt:lpstr>Wingdings</vt:lpstr>
      <vt:lpstr>Wingdings 2</vt:lpstr>
      <vt:lpstr>Arial</vt:lpstr>
      <vt:lpstr>Grid</vt:lpstr>
      <vt:lpstr>PowerPoint Presentation</vt:lpstr>
      <vt:lpstr>objectives</vt:lpstr>
      <vt:lpstr>Goal of treatment</vt:lpstr>
      <vt:lpstr>SVR Was Associated With Reduced Long-Term Risk of All-Cause Mortality in an International, Multicenter Study </vt:lpstr>
      <vt:lpstr>Why do we need to treat HCV</vt:lpstr>
      <vt:lpstr>HCV-Associated Disease Burden (2015–2050)</vt:lpstr>
      <vt:lpstr>Impact of Treatment compared  to other common diseases</vt:lpstr>
      <vt:lpstr>Direct Acting Antiviral Agents (DAAs): Keeping them Straight </vt:lpstr>
      <vt:lpstr>HCV Therapies - DAAs</vt:lpstr>
      <vt:lpstr>HCV Treatment by Genotype</vt:lpstr>
      <vt:lpstr>sofosbuvir (Sovaldi®)</vt:lpstr>
      <vt:lpstr>ledipasvir/sofosbuvir  (Harvoni®)</vt:lpstr>
      <vt:lpstr>velpatasvir/sofosbuvir   (Epclusa®)</vt:lpstr>
      <vt:lpstr>OBV/PTV/r and DSV (Viekira Pak)</vt:lpstr>
      <vt:lpstr>OBV/PTV/r and DSV XR (Viekira XR)</vt:lpstr>
      <vt:lpstr>daclatasvir (Daklinza)</vt:lpstr>
      <vt:lpstr>elbasvir/grazoprevir Zepatier</vt:lpstr>
      <vt:lpstr>Clinical Case #1</vt:lpstr>
      <vt:lpstr>PowerPoint Presentation</vt:lpstr>
      <vt:lpstr>Sofosbuvir/ledipasvir (harvoni)  and Acid Suppressing Agents</vt:lpstr>
      <vt:lpstr>Sofosbuvir/ledipasvir (harvoni)  and Proton PumP Inhibitors</vt:lpstr>
      <vt:lpstr>PowerPoint Presentation</vt:lpstr>
      <vt:lpstr>Clinical Case # 2</vt:lpstr>
      <vt:lpstr>PowerPoint Presentation</vt:lpstr>
      <vt:lpstr>elbasvir/grazoprevir Zepatier</vt:lpstr>
      <vt:lpstr>Clinical Case # 3</vt:lpstr>
      <vt:lpstr>PowerPoint Presentation</vt:lpstr>
      <vt:lpstr>velpatasvir/sofosbuvir   (Epclusa®)</vt:lpstr>
      <vt:lpstr>Ribavirin (RBV)</vt:lpstr>
      <vt:lpstr>Ribavirin </vt:lpstr>
      <vt:lpstr>Who To treat,  and when? Who to Prioritize?</vt:lpstr>
      <vt:lpstr>Who to Prioritize</vt:lpstr>
      <vt:lpstr>Special Treatment Considerations</vt:lpstr>
      <vt:lpstr>Special Treatment Considerations Drug-Drug Interactions</vt:lpstr>
      <vt:lpstr>Special Treatment Considerations Renal and hepatic impairment</vt:lpstr>
      <vt:lpstr>Special Treatment Considerations Genotypes</vt:lpstr>
      <vt:lpstr>Special Treatment Considerations Hepatitis B Status</vt:lpstr>
      <vt:lpstr>Summary: What do you need to Know to select  the best treatment option</vt:lpstr>
      <vt:lpstr>What now?  </vt:lpstr>
      <vt:lpstr>    Telemedicine Improves ACCESS  by using technology to bridge distance    </vt:lpstr>
      <vt:lpstr> The ECHO model improves  CAPACITY and ACCESS simultaneously </vt:lpstr>
      <vt:lpstr>PowerPoint Presentation</vt:lpstr>
      <vt:lpstr>PowerPoint Presentation</vt:lpstr>
      <vt:lpstr>PowerPoint Presentation</vt:lpstr>
      <vt:lpstr>PowerPoint Presentation</vt:lpstr>
      <vt:lpstr>Impact of ECHO in CNHS HCV Program</vt:lpstr>
      <vt:lpstr>Helpful Resources</vt:lpstr>
      <vt:lpstr>References</vt:lpstr>
      <vt:lpstr>PowerPoint Presentation</vt:lpstr>
      <vt:lpstr>ECHO Decision Trees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Cherokee Nation Health Services</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Jorge R. Mera</dc:creator>
  <cp:lastModifiedBy>Microsoft Office User</cp:lastModifiedBy>
  <cp:revision>151</cp:revision>
  <dcterms:created xsi:type="dcterms:W3CDTF">2017-01-22T23:30:26Z</dcterms:created>
  <dcterms:modified xsi:type="dcterms:W3CDTF">2017-01-28T23:54:36Z</dcterms:modified>
</cp:coreProperties>
</file>