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16"/>
  </p:notesMasterIdLst>
  <p:sldIdLst>
    <p:sldId id="256" r:id="rId2"/>
    <p:sldId id="261" r:id="rId3"/>
    <p:sldId id="258" r:id="rId4"/>
    <p:sldId id="265" r:id="rId5"/>
    <p:sldId id="259" r:id="rId6"/>
    <p:sldId id="266" r:id="rId7"/>
    <p:sldId id="267" r:id="rId8"/>
    <p:sldId id="262" r:id="rId9"/>
    <p:sldId id="263" r:id="rId10"/>
    <p:sldId id="260" r:id="rId11"/>
    <p:sldId id="268" r:id="rId12"/>
    <p:sldId id="264" r:id="rId13"/>
    <p:sldId id="269" r:id="rId14"/>
    <p:sldId id="270"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0325" autoAdjust="0"/>
  </p:normalViewPr>
  <p:slideViewPr>
    <p:cSldViewPr>
      <p:cViewPr varScale="1">
        <p:scale>
          <a:sx n="61" d="100"/>
          <a:sy n="61" d="100"/>
        </p:scale>
        <p:origin x="1354" y="43"/>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0BF6F9B-DF22-4CD6-B87A-BF5BA3F63A03}" type="datetimeFigureOut">
              <a:rPr lang="en-US" smtClean="0"/>
              <a:pPr/>
              <a:t>9/22/2017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BC3C574-E679-4FB3-9E6A-3ED437ABB50B}"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Within</a:t>
            </a:r>
            <a:r>
              <a:rPr lang="en-US" baseline="0" dirty="0"/>
              <a:t> our HCV database and Care Cascade we also have identified each patient’s insurance and current status. Updating this information has increased priority as several times during the prior authorization process a patient’s insurance has “termed” and therefore caused an unnecessary denial of medication. This is not a permanent issue, but does make the process more time consuming as many more phone calls are then required and at time a new PA submission. </a:t>
            </a:r>
            <a:endParaRPr lang="en-US" dirty="0"/>
          </a:p>
        </p:txBody>
      </p:sp>
      <p:sp>
        <p:nvSpPr>
          <p:cNvPr id="4" name="Slide Number Placeholder 3"/>
          <p:cNvSpPr>
            <a:spLocks noGrp="1"/>
          </p:cNvSpPr>
          <p:nvPr>
            <p:ph type="sldNum" sz="quarter" idx="10"/>
          </p:nvPr>
        </p:nvSpPr>
        <p:spPr/>
        <p:txBody>
          <a:bodyPr/>
          <a:lstStyle/>
          <a:p>
            <a:fld id="{7BC3C574-E679-4FB3-9E6A-3ED437ABB50B}" type="slidenum">
              <a:rPr lang="en-US" smtClean="0"/>
              <a:pPr/>
              <a:t>3</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Frequency</a:t>
            </a:r>
            <a:r>
              <a:rPr lang="en-US" baseline="0" dirty="0"/>
              <a:t> of RF’s and visit schedule. </a:t>
            </a:r>
          </a:p>
          <a:p>
            <a:r>
              <a:rPr lang="en-US" baseline="0" dirty="0"/>
              <a:t>Previous commitments? Drug Court, OTP, court ordered counseling? Collate with those schedules!!!</a:t>
            </a:r>
          </a:p>
          <a:p>
            <a:r>
              <a:rPr lang="en-US" baseline="0" dirty="0"/>
              <a:t>Get EVERYONE’s number. And potential address changes and addresses of closest relatives. </a:t>
            </a:r>
          </a:p>
          <a:p>
            <a:r>
              <a:rPr lang="en-US" baseline="0" dirty="0"/>
              <a:t>Get friendly with Local Jails and DOC’s in your area. Open communication with Health Departments in your state. Become very </a:t>
            </a:r>
            <a:r>
              <a:rPr lang="en-US" baseline="0" dirty="0" err="1"/>
              <a:t>aquainted</a:t>
            </a:r>
            <a:r>
              <a:rPr lang="en-US" baseline="0" dirty="0"/>
              <a:t> with your patient’s network of contacts. </a:t>
            </a:r>
          </a:p>
          <a:p>
            <a:endParaRPr lang="en-US" baseline="0" dirty="0"/>
          </a:p>
          <a:p>
            <a:r>
              <a:rPr lang="en-US" baseline="0" dirty="0"/>
              <a:t>Keep consistent contact people when possible. I have found that with patients that I triage and that see the same provider the level or report is built up and they are more likely to be forthcoming about life changes and usage habits then those patients who see a wider variety of staff.  </a:t>
            </a:r>
            <a:endParaRPr lang="en-US" dirty="0"/>
          </a:p>
        </p:txBody>
      </p:sp>
      <p:sp>
        <p:nvSpPr>
          <p:cNvPr id="4" name="Slide Number Placeholder 3"/>
          <p:cNvSpPr>
            <a:spLocks noGrp="1"/>
          </p:cNvSpPr>
          <p:nvPr>
            <p:ph type="sldNum" sz="quarter" idx="10"/>
          </p:nvPr>
        </p:nvSpPr>
        <p:spPr/>
        <p:txBody>
          <a:bodyPr/>
          <a:lstStyle/>
          <a:p>
            <a:fld id="{7BC3C574-E679-4FB3-9E6A-3ED437ABB50B}" type="slidenum">
              <a:rPr lang="en-US" smtClean="0"/>
              <a:pPr/>
              <a:t>12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This takes a TEAM</a:t>
            </a:r>
            <a:r>
              <a:rPr lang="en-US" baseline="0" dirty="0"/>
              <a:t> APPROACH. Tribal Assisters, Pharmacists, Lab, Receptionist, MDs and Nursing staff, are all a HUGE part of our ability to get patient’s treatment to them successfully and in a timely manner.</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 </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a:t>Another</a:t>
            </a:r>
            <a:r>
              <a:rPr lang="en-US" baseline="0" dirty="0"/>
              <a:t> reason for this insurance screening is an effort to minimize return visits for the patient. Each insurance company has slightly different requirements for their prior authorization, including different lab values and screening points. </a:t>
            </a:r>
          </a:p>
          <a:p>
            <a:endParaRPr lang="en-US" dirty="0"/>
          </a:p>
          <a:p>
            <a:endParaRPr lang="en-US" dirty="0"/>
          </a:p>
        </p:txBody>
      </p:sp>
      <p:sp>
        <p:nvSpPr>
          <p:cNvPr id="4" name="Slide Number Placeholder 3"/>
          <p:cNvSpPr>
            <a:spLocks noGrp="1"/>
          </p:cNvSpPr>
          <p:nvPr>
            <p:ph type="sldNum" sz="quarter" idx="10"/>
          </p:nvPr>
        </p:nvSpPr>
        <p:spPr/>
        <p:txBody>
          <a:bodyPr/>
          <a:lstStyle/>
          <a:p>
            <a:fld id="{7BC3C574-E679-4FB3-9E6A-3ED437ABB50B}" type="slidenum">
              <a:rPr lang="en-US" smtClean="0"/>
              <a:pPr/>
              <a:t>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a:t>Some differences to note from different insurance companies. </a:t>
            </a:r>
          </a:p>
          <a:p>
            <a:endParaRPr lang="en-US" baseline="0" dirty="0"/>
          </a:p>
          <a:p>
            <a:r>
              <a:rPr lang="en-US" baseline="0" dirty="0"/>
              <a:t>If using </a:t>
            </a:r>
            <a:r>
              <a:rPr lang="en-US" baseline="0" dirty="0" err="1"/>
              <a:t>fibrosure</a:t>
            </a:r>
            <a:r>
              <a:rPr lang="en-US" baseline="0" dirty="0"/>
              <a:t> for fibrosis stating, ensure not </a:t>
            </a:r>
            <a:r>
              <a:rPr lang="en-US" baseline="0" dirty="0" err="1"/>
              <a:t>fibrometer</a:t>
            </a:r>
            <a:r>
              <a:rPr lang="en-US" baseline="0" dirty="0"/>
              <a:t> (</a:t>
            </a:r>
            <a:r>
              <a:rPr lang="en-US" baseline="0" dirty="0" err="1"/>
              <a:t>washington</a:t>
            </a:r>
            <a:r>
              <a:rPr lang="en-US" baseline="0" dirty="0"/>
              <a:t> state specific)</a:t>
            </a:r>
          </a:p>
          <a:p>
            <a:r>
              <a:rPr lang="en-US" baseline="0" dirty="0"/>
              <a:t>Medicaid aligns closely to the ECHO form, with the exception of requiring an INR within the last 6 months and </a:t>
            </a:r>
          </a:p>
          <a:p>
            <a:endParaRPr lang="en-US" baseline="0" dirty="0"/>
          </a:p>
          <a:p>
            <a:r>
              <a:rPr lang="en-US" baseline="0" dirty="0"/>
              <a:t>Often times this will be sent back with </a:t>
            </a:r>
            <a:r>
              <a:rPr lang="en-US" baseline="0" dirty="0" err="1"/>
              <a:t>addional</a:t>
            </a:r>
            <a:r>
              <a:rPr lang="en-US" baseline="0" dirty="0"/>
              <a:t> questions, and 7 days to respond before denial. Don’t give up, respond anyway and reopen the case and you can still receive your approval. </a:t>
            </a:r>
          </a:p>
          <a:p>
            <a:endParaRPr lang="en-US" baseline="0" dirty="0"/>
          </a:p>
          <a:p>
            <a:r>
              <a:rPr lang="en-US" baseline="0" dirty="0"/>
              <a:t>When filling out this prior auth we have the MD order the medication which signals the pharmacy to fill out the 13-835 which is the cover sheet to the 13-830A. </a:t>
            </a:r>
          </a:p>
          <a:p>
            <a:endParaRPr lang="en-US" baseline="0" dirty="0"/>
          </a:p>
          <a:p>
            <a:endParaRPr lang="en-US" baseline="0" dirty="0"/>
          </a:p>
          <a:p>
            <a:endParaRPr lang="en-US" dirty="0"/>
          </a:p>
        </p:txBody>
      </p:sp>
      <p:sp>
        <p:nvSpPr>
          <p:cNvPr id="4" name="Slide Number Placeholder 3"/>
          <p:cNvSpPr>
            <a:spLocks noGrp="1"/>
          </p:cNvSpPr>
          <p:nvPr>
            <p:ph type="sldNum" sz="quarter" idx="10"/>
          </p:nvPr>
        </p:nvSpPr>
        <p:spPr/>
        <p:txBody>
          <a:bodyPr/>
          <a:lstStyle/>
          <a:p>
            <a:fld id="{7BC3C574-E679-4FB3-9E6A-3ED437ABB50B}" type="slidenum">
              <a:rPr lang="en-US" smtClean="0"/>
              <a:pPr/>
              <a:t>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When sending these PA’s ensure that the patient </a:t>
            </a:r>
          </a:p>
        </p:txBody>
      </p:sp>
      <p:sp>
        <p:nvSpPr>
          <p:cNvPr id="4" name="Slide Number Placeholder 3"/>
          <p:cNvSpPr>
            <a:spLocks noGrp="1"/>
          </p:cNvSpPr>
          <p:nvPr>
            <p:ph type="sldNum" sz="quarter" idx="10"/>
          </p:nvPr>
        </p:nvSpPr>
        <p:spPr/>
        <p:txBody>
          <a:bodyPr/>
          <a:lstStyle/>
          <a:p>
            <a:fld id="{7BC3C574-E679-4FB3-9E6A-3ED437ABB50B}" type="slidenum">
              <a:rPr lang="en-US" smtClean="0"/>
              <a:pPr/>
              <a:t>6</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Important</a:t>
            </a:r>
            <a:r>
              <a:rPr lang="en-US" baseline="0" dirty="0"/>
              <a:t> phone numbers, find these for your area and make them visible to everyone on your team</a:t>
            </a:r>
          </a:p>
          <a:p>
            <a:endParaRPr lang="en-US" baseline="0" dirty="0"/>
          </a:p>
          <a:p>
            <a:endParaRPr lang="en-US" dirty="0"/>
          </a:p>
        </p:txBody>
      </p:sp>
      <p:sp>
        <p:nvSpPr>
          <p:cNvPr id="4" name="Slide Number Placeholder 3"/>
          <p:cNvSpPr>
            <a:spLocks noGrp="1"/>
          </p:cNvSpPr>
          <p:nvPr>
            <p:ph type="sldNum" sz="quarter" idx="10"/>
          </p:nvPr>
        </p:nvSpPr>
        <p:spPr/>
        <p:txBody>
          <a:bodyPr/>
          <a:lstStyle/>
          <a:p>
            <a:fld id="{7BC3C574-E679-4FB3-9E6A-3ED437ABB50B}" type="slidenum">
              <a:rPr lang="en-US" smtClean="0"/>
              <a:pPr/>
              <a:t>7</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BC3C574-E679-4FB3-9E6A-3ED437ABB50B}" type="slidenum">
              <a:rPr lang="en-US" smtClean="0"/>
              <a:pPr/>
              <a:t>8</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Thi</a:t>
            </a:r>
            <a:r>
              <a:rPr lang="en-US" baseline="0" dirty="0"/>
              <a:t>s is an example of one of our earlier templates, based off of ECHO screening guidelines and </a:t>
            </a:r>
            <a:r>
              <a:rPr lang="en-US" baseline="0" dirty="0" err="1"/>
              <a:t>medicaid</a:t>
            </a:r>
            <a:r>
              <a:rPr lang="en-US" baseline="0" dirty="0"/>
              <a:t> and HMA guidelines. This really helps streamline and add structure to the screening process. It is not uncommon for one of our patients to have a change of insurance during the screening process, which is why I try to screen inclusive of all requirements. This visit can be referenced when preparing a case for ECHO presentation or preparing a Prior Authorization for medication coverage. </a:t>
            </a:r>
          </a:p>
          <a:p>
            <a:endParaRPr lang="en-US" baseline="0" dirty="0"/>
          </a:p>
          <a:p>
            <a:r>
              <a:rPr lang="en-US" baseline="0" dirty="0"/>
              <a:t>(Template just guides the visit but is not the entire </a:t>
            </a:r>
            <a:r>
              <a:rPr lang="en-US" baseline="0" dirty="0" err="1"/>
              <a:t>documenation</a:t>
            </a:r>
            <a:r>
              <a:rPr lang="en-US" baseline="0" dirty="0"/>
              <a:t>)</a:t>
            </a:r>
          </a:p>
          <a:p>
            <a:r>
              <a:rPr lang="en-US" baseline="0" dirty="0"/>
              <a:t>(opened on a “demo patient” file) </a:t>
            </a:r>
          </a:p>
          <a:p>
            <a:endParaRPr lang="en-US" dirty="0"/>
          </a:p>
        </p:txBody>
      </p:sp>
      <p:sp>
        <p:nvSpPr>
          <p:cNvPr id="4" name="Slide Number Placeholder 3"/>
          <p:cNvSpPr>
            <a:spLocks noGrp="1"/>
          </p:cNvSpPr>
          <p:nvPr>
            <p:ph type="sldNum" sz="quarter" idx="10"/>
          </p:nvPr>
        </p:nvSpPr>
        <p:spPr/>
        <p:txBody>
          <a:bodyPr/>
          <a:lstStyle/>
          <a:p>
            <a:fld id="{7BC3C574-E679-4FB3-9E6A-3ED437ABB50B}" type="slidenum">
              <a:rPr lang="en-US" smtClean="0"/>
              <a:pPr/>
              <a:t>9</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Depending on your clinic</a:t>
            </a:r>
            <a:r>
              <a:rPr lang="en-US" baseline="0" dirty="0"/>
              <a:t> and pharmacy set up and available support staff it may be easier/necessary to use outside pharmacy. Many specialty pharmacies are very helpful and very motivated to connect the patients to care. </a:t>
            </a:r>
          </a:p>
          <a:p>
            <a:endParaRPr lang="en-US" baseline="0" dirty="0"/>
          </a:p>
          <a:p>
            <a:r>
              <a:rPr lang="en-US" baseline="0" dirty="0"/>
              <a:t>The benefit of treating patient’s in house for us, is that with a 340b pharmacy we can be reimbursed for our </a:t>
            </a:r>
            <a:r>
              <a:rPr lang="en-US" baseline="0" dirty="0" err="1"/>
              <a:t>medicaid</a:t>
            </a:r>
            <a:r>
              <a:rPr lang="en-US" baseline="0" dirty="0"/>
              <a:t> patients at a profit, so that we can have funding to provide care for the patient’s who do not meet coverage </a:t>
            </a:r>
            <a:endParaRPr lang="en-US" dirty="0"/>
          </a:p>
        </p:txBody>
      </p:sp>
      <p:sp>
        <p:nvSpPr>
          <p:cNvPr id="4" name="Slide Number Placeholder 3"/>
          <p:cNvSpPr>
            <a:spLocks noGrp="1"/>
          </p:cNvSpPr>
          <p:nvPr>
            <p:ph type="sldNum" sz="quarter" idx="10"/>
          </p:nvPr>
        </p:nvSpPr>
        <p:spPr/>
        <p:txBody>
          <a:bodyPr/>
          <a:lstStyle/>
          <a:p>
            <a:fld id="{7BC3C574-E679-4FB3-9E6A-3ED437ABB50B}" type="slidenum">
              <a:rPr lang="en-US" smtClean="0"/>
              <a:pPr/>
              <a:t>10</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In OUR experience. In</a:t>
            </a:r>
            <a:r>
              <a:rPr lang="en-US" baseline="0" dirty="0"/>
              <a:t> Washington state. </a:t>
            </a:r>
            <a:endParaRPr lang="en-US" dirty="0"/>
          </a:p>
        </p:txBody>
      </p:sp>
      <p:sp>
        <p:nvSpPr>
          <p:cNvPr id="4" name="Slide Number Placeholder 3"/>
          <p:cNvSpPr>
            <a:spLocks noGrp="1"/>
          </p:cNvSpPr>
          <p:nvPr>
            <p:ph type="sldNum" sz="quarter" idx="10"/>
          </p:nvPr>
        </p:nvSpPr>
        <p:spPr/>
        <p:txBody>
          <a:bodyPr/>
          <a:lstStyle/>
          <a:p>
            <a:fld id="{7BC3C574-E679-4FB3-9E6A-3ED437ABB50B}" type="slidenum">
              <a:rPr lang="en-US" smtClean="0"/>
              <a:pPr/>
              <a:t>11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8E8E3A4D-F8C2-42AB-955A-0D58FB465EEE}" type="datetimeFigureOut">
              <a:rPr lang="en-US" smtClean="0"/>
              <a:pPr/>
              <a:t>9/22/2017</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2874F265-629E-4EC6-9B9C-AC7CB20DA73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E8E3A4D-F8C2-42AB-955A-0D58FB465EEE}" type="datetimeFigureOut">
              <a:rPr lang="en-US" smtClean="0"/>
              <a:pPr/>
              <a:t>9/22/2017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74F265-629E-4EC6-9B9C-AC7CB20DA73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E8E3A4D-F8C2-42AB-955A-0D58FB465EEE}" type="datetimeFigureOut">
              <a:rPr lang="en-US" smtClean="0"/>
              <a:pPr/>
              <a:t>9/22/2017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74F265-629E-4EC6-9B9C-AC7CB20DA73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E8E3A4D-F8C2-42AB-955A-0D58FB465EEE}" type="datetimeFigureOut">
              <a:rPr lang="en-US" smtClean="0"/>
              <a:pPr/>
              <a:t>9/22/2017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74F265-629E-4EC6-9B9C-AC7CB20DA736}" type="slidenum">
              <a:rPr lang="en-US" smtClean="0"/>
              <a:pPr/>
              <a:t>‹#›</a:t>
            </a:fld>
            <a:endParaRPr lang="en-US"/>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8E8E3A4D-F8C2-42AB-955A-0D58FB465EEE}" type="datetimeFigureOut">
              <a:rPr lang="en-US" smtClean="0"/>
              <a:pPr/>
              <a:t>9/22/2017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74F265-629E-4EC6-9B9C-AC7CB20DA736}"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8E8E3A4D-F8C2-42AB-955A-0D58FB465EEE}" type="datetimeFigureOut">
              <a:rPr lang="en-US" smtClean="0"/>
              <a:pPr/>
              <a:t>9/22/2017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74F265-629E-4EC6-9B9C-AC7CB20DA736}" type="slidenum">
              <a:rPr lang="en-US" smtClean="0"/>
              <a:pPr/>
              <a:t>‹#›</a:t>
            </a:fld>
            <a:endParaRPr lang="en-US"/>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8E8E3A4D-F8C2-42AB-955A-0D58FB465EEE}" type="datetimeFigureOut">
              <a:rPr lang="en-US" smtClean="0"/>
              <a:pPr/>
              <a:t>9/22/2017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874F265-629E-4EC6-9B9C-AC7CB20DA736}"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8E8E3A4D-F8C2-42AB-955A-0D58FB465EEE}" type="datetimeFigureOut">
              <a:rPr lang="en-US" smtClean="0"/>
              <a:pPr/>
              <a:t>9/22/2017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874F265-629E-4EC6-9B9C-AC7CB20DA736}" type="slidenum">
              <a:rPr lang="en-US" smtClean="0"/>
              <a:pPr/>
              <a:t>‹#›</a:t>
            </a:fld>
            <a:endParaRPr lang="en-US"/>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8E3A4D-F8C2-42AB-955A-0D58FB465EEE}" type="datetimeFigureOut">
              <a:rPr lang="en-US" smtClean="0"/>
              <a:pPr/>
              <a:t>9/22/2017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874F265-629E-4EC6-9B9C-AC7CB20DA73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8E8E3A4D-F8C2-42AB-955A-0D58FB465EEE}" type="datetimeFigureOut">
              <a:rPr lang="en-US" smtClean="0"/>
              <a:pPr/>
              <a:t>9/22/2017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74F265-629E-4EC6-9B9C-AC7CB20DA736}"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8E8E3A4D-F8C2-42AB-955A-0D58FB465EEE}" type="datetimeFigureOut">
              <a:rPr lang="en-US" smtClean="0"/>
              <a:pPr/>
              <a:t>9/22/2017</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2874F265-629E-4EC6-9B9C-AC7CB20DA736}"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8E8E3A4D-F8C2-42AB-955A-0D58FB465EEE}" type="datetimeFigureOut">
              <a:rPr lang="en-US" smtClean="0"/>
              <a:pPr/>
              <a:t>9/22/2017</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2874F265-629E-4EC6-9B9C-AC7CB20DA73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mysupportpath.com/"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hyperlink" Target="https://www.google.com/url?url=https://www.healthcareinsurancenews.com/aetna-1-billion-bond-public-offering/&amp;rct=j&amp;frm=1&amp;q=&amp;esrc=s&amp;sa=U&amp;ved=0ahUKEwie38m827TWAhXDwFQKHV8bCOwQwW4IGjAC&amp;usg=AFQjCNFJzWqmE5gSmG-4IYGsLfwGWbwPfQ" TargetMode="External"/><Relationship Id="rId7" Type="http://schemas.openxmlformats.org/officeDocument/2006/relationships/hyperlink" Target="https://www.google.com/url?url=https://www.saversmarketing.com/carrier/cigna-0&amp;rct=j&amp;frm=1&amp;q=&amp;esrc=s&amp;sa=U&amp;ved=0ahUKEwiel-z727TWAhXJxVQKHbxKAxEQwW4IGjAC&amp;usg=AFQjCNF3U0NuYdcUMp0q3lpeFtlyR6Vi6g" TargetMode="External"/><Relationship Id="rId12"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jpeg"/><Relationship Id="rId11" Type="http://schemas.openxmlformats.org/officeDocument/2006/relationships/hyperlink" Target="https://www.google.com/url?url=https://share.kaiserpermanente.org/&amp;rct=j&amp;frm=1&amp;q=&amp;esrc=s&amp;sa=U&amp;ved=0ahUKEwikt4Od3LTWAhWns1QKHRMIBWIQwW4IFjAA&amp;usg=AFQjCNHqjF9dKAtG1Oi0XI9AuAn0pPEOLw" TargetMode="External"/><Relationship Id="rId5" Type="http://schemas.openxmlformats.org/officeDocument/2006/relationships/hyperlink" Target="http://www.google.com/url?url=http://www.kotatv.com/content/news/Daugaard-Cuts-to-Medicaid-could-reduce-federal-deficit-430214663.html&amp;rct=j&amp;frm=1&amp;q=&amp;esrc=s&amp;sa=U&amp;ved=0ahUKEwi-uufL27TWAhVF6Z8KHdJqBLwQwW4IGDAB&amp;usg=AFQjCNFTWiObl-olyixuW3GSdUZs5xLuPw" TargetMode="External"/><Relationship Id="rId10" Type="http://schemas.openxmlformats.org/officeDocument/2006/relationships/image" Target="../media/image6.jpeg"/><Relationship Id="rId4" Type="http://schemas.openxmlformats.org/officeDocument/2006/relationships/image" Target="../media/image3.png"/><Relationship Id="rId9" Type="http://schemas.openxmlformats.org/officeDocument/2006/relationships/hyperlink" Target="https://www.google.com/url?url=https://encoretelemedicine.net/telehealth-medicaid-and-medicare-reimbursement/medicare-logo/&amp;rct=j&amp;frm=1&amp;q=&amp;esrc=s&amp;sa=U&amp;ved=0ahUKEwjT4YaP3LTWAhWpxFQKHciZAy4QwW4IFjAA&amp;usg=AFQjCNGcBQmMypICqv-WjvjSQ3x8FukrpA" TargetMode="External"/></Relationships>
</file>

<file path=ppt/slides/_rels/slide4.xml.rels><?xml version="1.0" encoding="UTF-8" standalone="yes"?>
<Relationships xmlns="http://schemas.openxmlformats.org/package/2006/relationships"><Relationship Id="rId8" Type="http://schemas.openxmlformats.org/officeDocument/2006/relationships/image" Target="../media/image10.jpeg"/><Relationship Id="rId3" Type="http://schemas.openxmlformats.org/officeDocument/2006/relationships/hyperlink" Target="https://www.google.com/url?url=https://www.spineuniverse.com/treatments/medication/questions-ask-your-pharmacist-or-doctor-about-medications&amp;rct=j&amp;frm=1&amp;q=&amp;esrc=s&amp;sa=U&amp;ved=0ahUKEwirk8vc9rTWAhUELmMKHcV4BiYQwW4IJjAI&amp;usg=AFQjCNFk0J5RF4rNEwEsYkopQLYAQwEgPw" TargetMode="External"/><Relationship Id="rId7" Type="http://schemas.openxmlformats.org/officeDocument/2006/relationships/hyperlink" Target="http://www.google.com/url?url=http://www.fbamaster.com/how-do-you-get-approved-to-sell-on-merch-by-amazon/&amp;rct=j&amp;frm=1&amp;q=&amp;esrc=s&amp;sa=U&amp;ved=0ahUKEwjL9oL097TWAhUR9GMKHfayACcQwW4IIjAG&amp;usg=AFQjCNEnLcBX-YWu2a1Bbw-mSR_UnBIrRQ"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image" Target="../media/image9.jpeg"/><Relationship Id="rId5" Type="http://schemas.openxmlformats.org/officeDocument/2006/relationships/hyperlink" Target="http://www.google.com/url?url=http://www.wileyspharmacy.com/custom-medications.asp&amp;rct=j&amp;frm=1&amp;q=&amp;esrc=s&amp;sa=U&amp;ved=0ahUKEwirk8vc9rTWAhUELmMKHcV4BiYQwW4IOjAS&amp;usg=AFQjCNH6DPLFu-9fBIWc8u8PdbQ3oRB2-w" TargetMode="External"/><Relationship Id="rId4" Type="http://schemas.openxmlformats.org/officeDocument/2006/relationships/image" Target="../media/image8.jpeg"/></Relationships>
</file>

<file path=ppt/slides/_rels/slide5.xml.rels><?xml version="1.0" encoding="UTF-8" standalone="yes"?>
<Relationships xmlns="http://schemas.openxmlformats.org/package/2006/relationships"><Relationship Id="rId3" Type="http://schemas.openxmlformats.org/officeDocument/2006/relationships/hyperlink" Target="https://www.hca.wa.gov/assets/billers-and-providers/13-830A.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www.hca.wa.gov/assets/billers-and-providers/13-835.pdf"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www.aetna.com/pharmacy-insurance/healthcare-professional/documents/HepC-MedicationPrecertificationRequest.pdf" TargetMode="External"/><Relationship Id="rId2" Type="http://schemas.openxmlformats.org/officeDocument/2006/relationships/notesSlide" Target="../notesSlides/notesSlide4.xml"/><Relationship Id="rId1" Type="http://schemas.openxmlformats.org/officeDocument/2006/relationships/slideLayout" Target="../slideLayouts/slideLayout5.xml"/><Relationship Id="rId4" Type="http://schemas.openxmlformats.org/officeDocument/2006/relationships/hyperlink" Target="https://www.cigna.com/assets/docs/pharmacy/Pharmacy_hepatitis_c.pdf"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7.xml"/><Relationship Id="rId1" Type="http://schemas.openxmlformats.org/officeDocument/2006/relationships/slideLayout" Target="../slideLayouts/slideLayout6.xml"/><Relationship Id="rId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1676400"/>
            <a:ext cx="8458200" cy="1829761"/>
          </a:xfrm>
        </p:spPr>
        <p:txBody>
          <a:bodyPr>
            <a:normAutofit fontScale="90000"/>
          </a:bodyPr>
          <a:lstStyle/>
          <a:p>
            <a:r>
              <a:rPr lang="en-US" dirty="0"/>
              <a:t>Accessing HCV Medications at Lummi Tribal Health Center </a:t>
            </a:r>
          </a:p>
        </p:txBody>
      </p:sp>
      <p:sp>
        <p:nvSpPr>
          <p:cNvPr id="3" name="Subtitle 2"/>
          <p:cNvSpPr>
            <a:spLocks noGrp="1"/>
          </p:cNvSpPr>
          <p:nvPr>
            <p:ph type="subTitle" idx="1"/>
          </p:nvPr>
        </p:nvSpPr>
        <p:spPr/>
        <p:txBody>
          <a:bodyPr>
            <a:normAutofit fontScale="40000" lnSpcReduction="20000"/>
          </a:bodyPr>
          <a:lstStyle/>
          <a:p>
            <a:r>
              <a:rPr lang="en-US"/>
              <a:t>Jessica Rienstra LPN </a:t>
            </a:r>
          </a:p>
          <a:p>
            <a:r>
              <a:rPr lang="en-US"/>
              <a:t>Hepatitis C Project Coordinator</a:t>
            </a:r>
          </a:p>
          <a:p>
            <a:r>
              <a:rPr lang="en-US"/>
              <a:t>Lummi Tribal Health Center</a:t>
            </a:r>
          </a:p>
          <a:p>
            <a:r>
              <a:rPr lang="en-US"/>
              <a:t>jessicar@lummi-nsn.gov</a:t>
            </a:r>
          </a:p>
          <a:p>
            <a:r>
              <a:rPr lang="en-US"/>
              <a:t>360.312.2426</a:t>
            </a:r>
          </a:p>
          <a:p>
            <a:r>
              <a:rPr lang="en-US"/>
              <a:t>September 22 2017</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None/>
            </a:pPr>
            <a:endParaRPr lang="en-US" dirty="0">
              <a:hlinkClick r:id="rId3"/>
            </a:endParaRPr>
          </a:p>
          <a:p>
            <a:r>
              <a:rPr lang="en-US" dirty="0"/>
              <a:t>Gilead Support Path</a:t>
            </a:r>
          </a:p>
          <a:p>
            <a:r>
              <a:rPr lang="en-US" dirty="0">
                <a:hlinkClick r:id="rId3"/>
              </a:rPr>
              <a:t>http://www.mysupportpath.com/</a:t>
            </a:r>
            <a:endParaRPr lang="en-US" dirty="0"/>
          </a:p>
          <a:p>
            <a:endParaRPr lang="en-US" dirty="0"/>
          </a:p>
          <a:p>
            <a:r>
              <a:rPr lang="en-US" dirty="0"/>
              <a:t>Specialty Pharmacy CVS Health (Seattle)</a:t>
            </a:r>
          </a:p>
          <a:p>
            <a:r>
              <a:rPr lang="en-US" dirty="0"/>
              <a:t>Adeline </a:t>
            </a:r>
            <a:r>
              <a:rPr lang="en-US" dirty="0" err="1"/>
              <a:t>Veniegas</a:t>
            </a:r>
            <a:r>
              <a:rPr lang="en-US" dirty="0"/>
              <a:t>, MBA</a:t>
            </a:r>
          </a:p>
          <a:p>
            <a:r>
              <a:rPr lang="en-US" dirty="0"/>
              <a:t>Adeline.veniegas@cvshealth.com</a:t>
            </a:r>
          </a:p>
          <a:p>
            <a:endParaRPr lang="en-US" dirty="0"/>
          </a:p>
          <a:p>
            <a:r>
              <a:rPr lang="en-US" dirty="0"/>
              <a:t>CMOP</a:t>
            </a:r>
          </a:p>
        </p:txBody>
      </p:sp>
      <p:sp>
        <p:nvSpPr>
          <p:cNvPr id="3" name="Title 2"/>
          <p:cNvSpPr>
            <a:spLocks noGrp="1"/>
          </p:cNvSpPr>
          <p:nvPr>
            <p:ph type="title"/>
          </p:nvPr>
        </p:nvSpPr>
        <p:spPr>
          <a:xfrm>
            <a:off x="457200" y="304800"/>
            <a:ext cx="8229600" cy="1143000"/>
          </a:xfrm>
        </p:spPr>
        <p:txBody>
          <a:bodyPr/>
          <a:lstStyle/>
          <a:p>
            <a:r>
              <a:rPr lang="en-US" dirty="0"/>
              <a:t>Other Options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38200" y="1447800"/>
            <a:ext cx="7010400" cy="646331"/>
          </a:xfrm>
          <a:prstGeom prst="rect">
            <a:avLst/>
          </a:prstGeom>
          <a:noFill/>
        </p:spPr>
        <p:txBody>
          <a:bodyPr wrap="square" rtlCol="0">
            <a:spAutoFit/>
          </a:bodyPr>
          <a:lstStyle/>
          <a:p>
            <a:r>
              <a:rPr lang="en-US" dirty="0"/>
              <a:t>Patient Assistance Programs can be difficult to navigate but are helpful with motivated patients. </a:t>
            </a:r>
          </a:p>
        </p:txBody>
      </p:sp>
      <p:sp>
        <p:nvSpPr>
          <p:cNvPr id="3" name="TextBox 2"/>
          <p:cNvSpPr txBox="1"/>
          <p:nvPr/>
        </p:nvSpPr>
        <p:spPr>
          <a:xfrm>
            <a:off x="838200" y="2438400"/>
            <a:ext cx="6858000" cy="2862322"/>
          </a:xfrm>
          <a:prstGeom prst="rect">
            <a:avLst/>
          </a:prstGeom>
          <a:noFill/>
        </p:spPr>
        <p:txBody>
          <a:bodyPr wrap="square" rtlCol="0">
            <a:spAutoFit/>
          </a:bodyPr>
          <a:lstStyle/>
          <a:p>
            <a:r>
              <a:rPr lang="en-US" dirty="0"/>
              <a:t>Cigna and Kaiser Permanente both assisted patient’s with payment plans. Offering a RX card that allowed patient’s to get the medication for $5.00. </a:t>
            </a:r>
          </a:p>
          <a:p>
            <a:endParaRPr lang="en-US" dirty="0"/>
          </a:p>
          <a:p>
            <a:endParaRPr lang="en-US" dirty="0"/>
          </a:p>
          <a:p>
            <a:r>
              <a:rPr lang="en-US" dirty="0"/>
              <a:t>HMA insurance connected patients to CVA Caremark Pharmacies that offer each 28 tablets of medication for a $20.00 co-pay. </a:t>
            </a:r>
          </a:p>
          <a:p>
            <a:endParaRPr lang="en-US" dirty="0"/>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a:xfrm>
            <a:off x="457200" y="1828800"/>
            <a:ext cx="4038600" cy="4525963"/>
          </a:xfrm>
        </p:spPr>
        <p:txBody>
          <a:bodyPr/>
          <a:lstStyle/>
          <a:p>
            <a:r>
              <a:rPr lang="en-US" dirty="0"/>
              <a:t>Home visits</a:t>
            </a:r>
          </a:p>
          <a:p>
            <a:r>
              <a:rPr lang="en-US" dirty="0"/>
              <a:t>Transportation</a:t>
            </a:r>
          </a:p>
          <a:p>
            <a:r>
              <a:rPr lang="en-US" dirty="0"/>
              <a:t>Weekly phone calls</a:t>
            </a:r>
          </a:p>
          <a:p>
            <a:r>
              <a:rPr lang="en-US" dirty="0"/>
              <a:t>Med Drop offs</a:t>
            </a:r>
          </a:p>
          <a:p>
            <a:r>
              <a:rPr lang="en-US" dirty="0"/>
              <a:t>Flexible Lab Visits</a:t>
            </a:r>
          </a:p>
          <a:p>
            <a:r>
              <a:rPr lang="en-US" dirty="0"/>
              <a:t>Client Oriented plan of treatment</a:t>
            </a:r>
          </a:p>
          <a:p>
            <a:r>
              <a:rPr lang="en-US" dirty="0"/>
              <a:t>Help address other needs and </a:t>
            </a:r>
            <a:r>
              <a:rPr lang="en-US" dirty="0" err="1"/>
              <a:t>priorites</a:t>
            </a:r>
            <a:endParaRPr lang="en-US" dirty="0"/>
          </a:p>
        </p:txBody>
      </p:sp>
      <p:sp>
        <p:nvSpPr>
          <p:cNvPr id="4" name="Title 3"/>
          <p:cNvSpPr>
            <a:spLocks noGrp="1"/>
          </p:cNvSpPr>
          <p:nvPr>
            <p:ph type="title"/>
          </p:nvPr>
        </p:nvSpPr>
        <p:spPr>
          <a:xfrm>
            <a:off x="457200" y="304800"/>
            <a:ext cx="8229600" cy="1143000"/>
          </a:xfrm>
        </p:spPr>
        <p:txBody>
          <a:bodyPr/>
          <a:lstStyle/>
          <a:p>
            <a:pPr algn="ctr"/>
            <a:r>
              <a:rPr lang="en-US" dirty="0"/>
              <a:t>Case Management</a:t>
            </a:r>
          </a:p>
        </p:txBody>
      </p:sp>
      <p:pic>
        <p:nvPicPr>
          <p:cNvPr id="10244" name="Picture 4" descr="Value-Based Care Plan Image"/>
          <p:cNvPicPr>
            <a:picLocks noChangeAspect="1" noChangeArrowheads="1"/>
          </p:cNvPicPr>
          <p:nvPr/>
        </p:nvPicPr>
        <p:blipFill>
          <a:blip r:embed="rId3" cstate="print"/>
          <a:srcRect/>
          <a:stretch>
            <a:fillRect/>
          </a:stretch>
        </p:blipFill>
        <p:spPr bwMode="auto">
          <a:xfrm>
            <a:off x="4800600" y="2286000"/>
            <a:ext cx="3943350" cy="2188217"/>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11F1447F-58A6-4A4C-80B5-D23664C5D720}"/>
              </a:ext>
            </a:extLst>
          </p:cNvPr>
          <p:cNvPicPr>
            <a:picLocks noChangeAspect="1"/>
          </p:cNvPicPr>
          <p:nvPr/>
        </p:nvPicPr>
        <p:blipFill rotWithShape="1">
          <a:blip r:embed="rId2"/>
          <a:srcRect l="30000" t="14272" r="31667" b="6214"/>
          <a:stretch/>
        </p:blipFill>
        <p:spPr>
          <a:xfrm>
            <a:off x="4495800" y="2133600"/>
            <a:ext cx="3505200" cy="3900487"/>
          </a:xfrm>
          <a:prstGeom prst="rect">
            <a:avLst/>
          </a:prstGeom>
        </p:spPr>
      </p:pic>
      <p:sp>
        <p:nvSpPr>
          <p:cNvPr id="6" name="TextBox 5">
            <a:extLst>
              <a:ext uri="{FF2B5EF4-FFF2-40B4-BE49-F238E27FC236}">
                <a16:creationId xmlns:a16="http://schemas.microsoft.com/office/drawing/2014/main" id="{DADC9A45-0A26-4397-9D97-0CEFFFAF18D4}"/>
              </a:ext>
            </a:extLst>
          </p:cNvPr>
          <p:cNvSpPr txBox="1"/>
          <p:nvPr/>
        </p:nvSpPr>
        <p:spPr>
          <a:xfrm>
            <a:off x="1066800" y="1447800"/>
            <a:ext cx="4114800" cy="369332"/>
          </a:xfrm>
          <a:prstGeom prst="rect">
            <a:avLst/>
          </a:prstGeom>
          <a:noFill/>
        </p:spPr>
        <p:txBody>
          <a:bodyPr wrap="square" rtlCol="0">
            <a:spAutoFit/>
          </a:bodyPr>
          <a:lstStyle/>
          <a:p>
            <a:r>
              <a:rPr lang="en-US" dirty="0"/>
              <a:t>Example Letter for Patient to Carry</a:t>
            </a:r>
          </a:p>
        </p:txBody>
      </p:sp>
    </p:spTree>
    <p:extLst>
      <p:ext uri="{BB962C8B-B14F-4D97-AF65-F5344CB8AC3E}">
        <p14:creationId xmlns:p14="http://schemas.microsoft.com/office/powerpoint/2010/main" val="23311643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6124D3F-03EF-46D2-ABDE-6B8E689ECF5C}"/>
              </a:ext>
            </a:extLst>
          </p:cNvPr>
          <p:cNvSpPr txBox="1"/>
          <p:nvPr/>
        </p:nvSpPr>
        <p:spPr>
          <a:xfrm>
            <a:off x="2667000" y="1981200"/>
            <a:ext cx="4953000" cy="3108543"/>
          </a:xfrm>
          <a:prstGeom prst="rect">
            <a:avLst/>
          </a:prstGeom>
          <a:noFill/>
        </p:spPr>
        <p:txBody>
          <a:bodyPr wrap="square" rtlCol="0">
            <a:spAutoFit/>
          </a:bodyPr>
          <a:lstStyle/>
          <a:p>
            <a:r>
              <a:rPr lang="en-US" sz="4000" dirty="0"/>
              <a:t>Questions? </a:t>
            </a:r>
          </a:p>
          <a:p>
            <a:endParaRPr lang="en-US" sz="4000" dirty="0"/>
          </a:p>
          <a:p>
            <a:endParaRPr lang="en-US" sz="4000" dirty="0"/>
          </a:p>
          <a:p>
            <a:r>
              <a:rPr lang="en-US" sz="4000" dirty="0"/>
              <a:t>Thank you!</a:t>
            </a:r>
          </a:p>
          <a:p>
            <a:endParaRPr lang="en-US" dirty="0"/>
          </a:p>
          <a:p>
            <a:endParaRPr lang="en-US" dirty="0"/>
          </a:p>
        </p:txBody>
      </p:sp>
    </p:spTree>
    <p:extLst>
      <p:ext uri="{BB962C8B-B14F-4D97-AF65-F5344CB8AC3E}">
        <p14:creationId xmlns:p14="http://schemas.microsoft.com/office/powerpoint/2010/main" val="39506166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81000" y="914400"/>
            <a:ext cx="8229600" cy="5216813"/>
          </a:xfrm>
          <a:prstGeom prst="rect">
            <a:avLst/>
          </a:prstGeom>
        </p:spPr>
        <p:txBody>
          <a:bodyPr wrap="square">
            <a:spAutoFit/>
          </a:bodyPr>
          <a:lstStyle/>
          <a:p>
            <a:pPr marL="548640" lvl="0" indent="-421640" algn="ctr">
              <a:spcBef>
                <a:spcPts val="560"/>
              </a:spcBef>
              <a:buClr>
                <a:srgbClr val="F9F9F9"/>
              </a:buClr>
              <a:buSzPct val="82727"/>
            </a:pPr>
            <a:r>
              <a:rPr lang="en-US" dirty="0"/>
              <a:t>The Lummi Tribal Health Center is located in Bellingham, Washington on the Lummi Nation. </a:t>
            </a:r>
          </a:p>
          <a:p>
            <a:pPr marL="548640" lvl="0" indent="-421640" algn="ctr">
              <a:spcBef>
                <a:spcPts val="560"/>
              </a:spcBef>
              <a:buClr>
                <a:srgbClr val="F9F9F9"/>
              </a:buClr>
              <a:buSzPct val="82727"/>
            </a:pPr>
            <a:endParaRPr lang="en-US" dirty="0"/>
          </a:p>
          <a:p>
            <a:pPr marL="548640" lvl="0" indent="-421640" algn="ctr">
              <a:spcBef>
                <a:spcPts val="560"/>
              </a:spcBef>
              <a:buClr>
                <a:srgbClr val="F9F9F9"/>
              </a:buClr>
              <a:buSzPct val="82727"/>
            </a:pPr>
            <a:endParaRPr lang="en-US" dirty="0"/>
          </a:p>
          <a:p>
            <a:pPr marL="548640" lvl="0" indent="-421640" algn="ctr">
              <a:spcBef>
                <a:spcPts val="560"/>
              </a:spcBef>
              <a:buClr>
                <a:srgbClr val="F9F9F9"/>
              </a:buClr>
              <a:buSzPct val="82727"/>
            </a:pPr>
            <a:endParaRPr lang="en-US" dirty="0"/>
          </a:p>
          <a:p>
            <a:pPr marL="548640" lvl="0" indent="-421640" algn="ctr">
              <a:spcBef>
                <a:spcPts val="560"/>
              </a:spcBef>
              <a:buClr>
                <a:srgbClr val="F9F9F9"/>
              </a:buClr>
              <a:buSzPct val="82727"/>
            </a:pPr>
            <a:endParaRPr lang="en-US" dirty="0"/>
          </a:p>
          <a:p>
            <a:pPr marL="548640" lvl="0" indent="-421640" algn="ctr">
              <a:spcBef>
                <a:spcPts val="560"/>
              </a:spcBef>
              <a:buClr>
                <a:srgbClr val="F9F9F9"/>
              </a:buClr>
              <a:buSzPct val="82727"/>
            </a:pPr>
            <a:endParaRPr lang="en-US" dirty="0"/>
          </a:p>
          <a:p>
            <a:pPr marL="548640" lvl="0" indent="-421640" algn="ctr">
              <a:spcBef>
                <a:spcPts val="560"/>
              </a:spcBef>
              <a:buClr>
                <a:srgbClr val="F9F9F9"/>
              </a:buClr>
              <a:buSzPct val="82727"/>
            </a:pPr>
            <a:endParaRPr lang="en-US" dirty="0"/>
          </a:p>
          <a:p>
            <a:pPr marL="548640" lvl="0" indent="-421640" algn="ctr">
              <a:spcBef>
                <a:spcPts val="560"/>
              </a:spcBef>
              <a:buClr>
                <a:srgbClr val="F9F9F9"/>
              </a:buClr>
              <a:buSzPct val="82727"/>
            </a:pPr>
            <a:endParaRPr lang="en-US" dirty="0"/>
          </a:p>
          <a:p>
            <a:pPr marL="548640" lvl="0" indent="-421640" algn="ctr">
              <a:spcBef>
                <a:spcPts val="560"/>
              </a:spcBef>
              <a:buClr>
                <a:srgbClr val="F9F9F9"/>
              </a:buClr>
              <a:buSzPct val="82727"/>
            </a:pPr>
            <a:endParaRPr lang="en-US" dirty="0"/>
          </a:p>
          <a:p>
            <a:pPr lvl="0" indent="-115570" algn="ctr">
              <a:spcBef>
                <a:spcPts val="560"/>
              </a:spcBef>
              <a:buClr>
                <a:srgbClr val="F9F9F9"/>
              </a:buClr>
              <a:buSzPct val="82727"/>
            </a:pPr>
            <a:r>
              <a:rPr lang="en-US" dirty="0"/>
              <a:t>Established in 1978, LTHC serves close to 6,500 patients. The Lummi Nation operates an ambulatory direct care facility under a Title III Self-Governance Compact with the IHS. The center offers general comprehensive medical and dental, mental health and substance abuse counseling, WIC, family planning, community health outreach (CHR) and health education. 60% of LTHC employees are community members. </a:t>
            </a:r>
          </a:p>
        </p:txBody>
      </p:sp>
      <p:pic>
        <p:nvPicPr>
          <p:cNvPr id="4" name="Shape 91"/>
          <p:cNvPicPr preferRelativeResize="0"/>
          <p:nvPr/>
        </p:nvPicPr>
        <p:blipFill>
          <a:blip r:embed="rId2" cstate="print">
            <a:alphaModFix/>
          </a:blip>
          <a:stretch>
            <a:fillRect/>
          </a:stretch>
        </p:blipFill>
        <p:spPr>
          <a:xfrm>
            <a:off x="2819400" y="1676400"/>
            <a:ext cx="3461175" cy="22653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a:t>Identify Insurance and Eligibility</a:t>
            </a:r>
          </a:p>
        </p:txBody>
      </p:sp>
      <p:pic>
        <p:nvPicPr>
          <p:cNvPr id="14338" name="Picture 2" descr="Image result for aetna">
            <a:hlinkClick r:id="rId3"/>
          </p:cNvPr>
          <p:cNvPicPr>
            <a:picLocks noGrp="1" noChangeAspect="1" noChangeArrowheads="1"/>
          </p:cNvPicPr>
          <p:nvPr>
            <p:ph idx="1"/>
          </p:nvPr>
        </p:nvPicPr>
        <p:blipFill>
          <a:blip r:embed="rId4" cstate="print"/>
          <a:srcRect/>
          <a:stretch>
            <a:fillRect/>
          </a:stretch>
        </p:blipFill>
        <p:spPr bwMode="auto">
          <a:xfrm>
            <a:off x="1219200" y="1676400"/>
            <a:ext cx="1428750" cy="371475"/>
          </a:xfrm>
          <a:prstGeom prst="rect">
            <a:avLst/>
          </a:prstGeom>
          <a:noFill/>
        </p:spPr>
      </p:pic>
      <p:pic>
        <p:nvPicPr>
          <p:cNvPr id="14340" name="Picture 4" descr="Image result for medicaid">
            <a:hlinkClick r:id="rId5"/>
          </p:cNvPr>
          <p:cNvPicPr>
            <a:picLocks noChangeAspect="1" noChangeArrowheads="1"/>
          </p:cNvPicPr>
          <p:nvPr/>
        </p:nvPicPr>
        <p:blipFill>
          <a:blip r:embed="rId6" cstate="print"/>
          <a:srcRect/>
          <a:stretch>
            <a:fillRect/>
          </a:stretch>
        </p:blipFill>
        <p:spPr bwMode="auto">
          <a:xfrm>
            <a:off x="2057400" y="2667000"/>
            <a:ext cx="2177143" cy="1219200"/>
          </a:xfrm>
          <a:prstGeom prst="rect">
            <a:avLst/>
          </a:prstGeom>
          <a:noFill/>
        </p:spPr>
      </p:pic>
      <p:pic>
        <p:nvPicPr>
          <p:cNvPr id="14342" name="Picture 6" descr="Image result for cigna">
            <a:hlinkClick r:id="rId7"/>
          </p:cNvPr>
          <p:cNvPicPr>
            <a:picLocks noChangeAspect="1" noChangeArrowheads="1"/>
          </p:cNvPicPr>
          <p:nvPr/>
        </p:nvPicPr>
        <p:blipFill>
          <a:blip r:embed="rId8" cstate="print"/>
          <a:srcRect/>
          <a:stretch>
            <a:fillRect/>
          </a:stretch>
        </p:blipFill>
        <p:spPr bwMode="auto">
          <a:xfrm>
            <a:off x="5181600" y="3657600"/>
            <a:ext cx="1987823" cy="914400"/>
          </a:xfrm>
          <a:prstGeom prst="rect">
            <a:avLst/>
          </a:prstGeom>
          <a:noFill/>
        </p:spPr>
      </p:pic>
      <p:pic>
        <p:nvPicPr>
          <p:cNvPr id="14344" name="Picture 8" descr="Image result for Medicare logo">
            <a:hlinkClick r:id="rId9"/>
          </p:cNvPr>
          <p:cNvPicPr>
            <a:picLocks noChangeAspect="1" noChangeArrowheads="1"/>
          </p:cNvPicPr>
          <p:nvPr/>
        </p:nvPicPr>
        <p:blipFill>
          <a:blip r:embed="rId10" cstate="print"/>
          <a:srcRect/>
          <a:stretch>
            <a:fillRect/>
          </a:stretch>
        </p:blipFill>
        <p:spPr bwMode="auto">
          <a:xfrm>
            <a:off x="914400" y="4495800"/>
            <a:ext cx="1981200" cy="729083"/>
          </a:xfrm>
          <a:prstGeom prst="rect">
            <a:avLst/>
          </a:prstGeom>
          <a:noFill/>
        </p:spPr>
      </p:pic>
      <p:pic>
        <p:nvPicPr>
          <p:cNvPr id="14346" name="Picture 10" descr="Image result for kaiser permanente logo">
            <a:hlinkClick r:id="rId11"/>
          </p:cNvPr>
          <p:cNvPicPr>
            <a:picLocks noChangeAspect="1" noChangeArrowheads="1"/>
          </p:cNvPicPr>
          <p:nvPr/>
        </p:nvPicPr>
        <p:blipFill>
          <a:blip r:embed="rId12" cstate="print"/>
          <a:srcRect/>
          <a:stretch>
            <a:fillRect/>
          </a:stretch>
        </p:blipFill>
        <p:spPr bwMode="auto">
          <a:xfrm>
            <a:off x="4495800" y="1219200"/>
            <a:ext cx="2590800" cy="136449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
            <a:ext cx="8040624" cy="2597888"/>
          </a:xfrm>
        </p:spPr>
        <p:txBody>
          <a:bodyPr/>
          <a:lstStyle/>
          <a:p>
            <a:pPr algn="ctr"/>
            <a:r>
              <a:rPr lang="en-US" dirty="0"/>
              <a:t>Obtaining Treatment Approvals</a:t>
            </a:r>
          </a:p>
        </p:txBody>
      </p:sp>
      <p:pic>
        <p:nvPicPr>
          <p:cNvPr id="19458" name="Picture 2" descr="Image result for medication">
            <a:hlinkClick r:id="rId3"/>
          </p:cNvPr>
          <p:cNvPicPr>
            <a:picLocks noChangeAspect="1" noChangeArrowheads="1"/>
          </p:cNvPicPr>
          <p:nvPr/>
        </p:nvPicPr>
        <p:blipFill>
          <a:blip r:embed="rId4" cstate="print"/>
          <a:srcRect/>
          <a:stretch>
            <a:fillRect/>
          </a:stretch>
        </p:blipFill>
        <p:spPr bwMode="auto">
          <a:xfrm>
            <a:off x="1371600" y="4739112"/>
            <a:ext cx="3200400" cy="2118888"/>
          </a:xfrm>
          <a:prstGeom prst="rect">
            <a:avLst/>
          </a:prstGeom>
          <a:noFill/>
        </p:spPr>
      </p:pic>
      <p:pic>
        <p:nvPicPr>
          <p:cNvPr id="19462" name="Picture 6" descr="Image result for medication">
            <a:hlinkClick r:id="rId5"/>
          </p:cNvPr>
          <p:cNvPicPr>
            <a:picLocks noChangeAspect="1" noChangeArrowheads="1"/>
          </p:cNvPicPr>
          <p:nvPr/>
        </p:nvPicPr>
        <p:blipFill>
          <a:blip r:embed="rId6" cstate="print"/>
          <a:srcRect/>
          <a:stretch>
            <a:fillRect/>
          </a:stretch>
        </p:blipFill>
        <p:spPr bwMode="auto">
          <a:xfrm>
            <a:off x="0" y="3962400"/>
            <a:ext cx="1381990" cy="2895600"/>
          </a:xfrm>
          <a:prstGeom prst="rect">
            <a:avLst/>
          </a:prstGeom>
          <a:noFill/>
        </p:spPr>
      </p:pic>
      <p:pic>
        <p:nvPicPr>
          <p:cNvPr id="19464" name="Picture 8" descr="Image result for medication">
            <a:hlinkClick r:id="rId5"/>
          </p:cNvPr>
          <p:cNvPicPr>
            <a:picLocks noChangeAspect="1" noChangeArrowheads="1"/>
          </p:cNvPicPr>
          <p:nvPr/>
        </p:nvPicPr>
        <p:blipFill>
          <a:blip r:embed="rId6" cstate="print"/>
          <a:srcRect/>
          <a:stretch>
            <a:fillRect/>
          </a:stretch>
        </p:blipFill>
        <p:spPr bwMode="auto">
          <a:xfrm>
            <a:off x="0" y="1371600"/>
            <a:ext cx="1371600" cy="2873831"/>
          </a:xfrm>
          <a:prstGeom prst="rect">
            <a:avLst/>
          </a:prstGeom>
          <a:noFill/>
        </p:spPr>
      </p:pic>
      <p:pic>
        <p:nvPicPr>
          <p:cNvPr id="19466" name="Picture 10" descr="Image result for medication">
            <a:hlinkClick r:id="rId5"/>
          </p:cNvPr>
          <p:cNvPicPr>
            <a:picLocks noChangeAspect="1" noChangeArrowheads="1"/>
          </p:cNvPicPr>
          <p:nvPr/>
        </p:nvPicPr>
        <p:blipFill>
          <a:blip r:embed="rId6" cstate="print"/>
          <a:srcRect/>
          <a:stretch>
            <a:fillRect/>
          </a:stretch>
        </p:blipFill>
        <p:spPr bwMode="auto">
          <a:xfrm>
            <a:off x="1" y="1"/>
            <a:ext cx="1381990" cy="2895600"/>
          </a:xfrm>
          <a:prstGeom prst="rect">
            <a:avLst/>
          </a:prstGeom>
          <a:noFill/>
        </p:spPr>
      </p:pic>
      <p:pic>
        <p:nvPicPr>
          <p:cNvPr id="19468" name="Picture 12" descr="Image result for approved">
            <a:hlinkClick r:id="rId7"/>
          </p:cNvPr>
          <p:cNvPicPr>
            <a:picLocks noChangeAspect="1" noChangeArrowheads="1"/>
          </p:cNvPicPr>
          <p:nvPr/>
        </p:nvPicPr>
        <p:blipFill>
          <a:blip r:embed="rId8" cstate="print"/>
          <a:srcRect/>
          <a:stretch>
            <a:fillRect/>
          </a:stretch>
        </p:blipFill>
        <p:spPr bwMode="auto">
          <a:xfrm>
            <a:off x="4572000" y="3554141"/>
            <a:ext cx="4572000" cy="3303859"/>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Fibrosis Score (</a:t>
            </a:r>
            <a:r>
              <a:rPr lang="en-US" dirty="0" err="1"/>
              <a:t>Fibrosure</a:t>
            </a:r>
            <a:r>
              <a:rPr lang="en-US" dirty="0"/>
              <a:t> not </a:t>
            </a:r>
            <a:r>
              <a:rPr lang="en-US" dirty="0" err="1"/>
              <a:t>Fibrometer</a:t>
            </a:r>
            <a:r>
              <a:rPr lang="en-US" dirty="0"/>
              <a:t>)</a:t>
            </a:r>
          </a:p>
          <a:p>
            <a:r>
              <a:rPr lang="en-US" dirty="0"/>
              <a:t>Genotype (cannot be prior to last IVDU)</a:t>
            </a:r>
          </a:p>
          <a:p>
            <a:r>
              <a:rPr lang="en-US" dirty="0"/>
              <a:t>Initial HCV AB (must </a:t>
            </a:r>
            <a:r>
              <a:rPr lang="en-US" dirty="0" err="1"/>
              <a:t>preceed</a:t>
            </a:r>
            <a:r>
              <a:rPr lang="en-US" dirty="0"/>
              <a:t> viral load by 6 months)</a:t>
            </a:r>
          </a:p>
          <a:p>
            <a:r>
              <a:rPr lang="en-US" dirty="0"/>
              <a:t>Current Viral Load</a:t>
            </a:r>
          </a:p>
          <a:p>
            <a:r>
              <a:rPr lang="en-US" dirty="0"/>
              <a:t>Transmission Risk Factors and Time Frames</a:t>
            </a:r>
          </a:p>
          <a:p>
            <a:r>
              <a:rPr lang="en-US" dirty="0" err="1"/>
              <a:t>CrCl</a:t>
            </a:r>
            <a:r>
              <a:rPr lang="en-US" dirty="0"/>
              <a:t>, APRI, Albumin, total </a:t>
            </a:r>
            <a:r>
              <a:rPr lang="en-US" dirty="0" err="1"/>
              <a:t>Bilirubin</a:t>
            </a:r>
            <a:r>
              <a:rPr lang="en-US" dirty="0"/>
              <a:t>, INR (within last 6 months)</a:t>
            </a:r>
          </a:p>
          <a:p>
            <a:endParaRPr lang="en-US" dirty="0"/>
          </a:p>
        </p:txBody>
      </p:sp>
      <p:sp>
        <p:nvSpPr>
          <p:cNvPr id="3" name="Title 2"/>
          <p:cNvSpPr>
            <a:spLocks noGrp="1"/>
          </p:cNvSpPr>
          <p:nvPr>
            <p:ph type="title"/>
          </p:nvPr>
        </p:nvSpPr>
        <p:spPr/>
        <p:txBody>
          <a:bodyPr/>
          <a:lstStyle/>
          <a:p>
            <a:pPr algn="ctr"/>
            <a:r>
              <a:rPr lang="en-US" dirty="0"/>
              <a:t>MEDICAID</a:t>
            </a:r>
          </a:p>
        </p:txBody>
      </p:sp>
      <p:sp>
        <p:nvSpPr>
          <p:cNvPr id="4" name="Rectangle 3"/>
          <p:cNvSpPr/>
          <p:nvPr/>
        </p:nvSpPr>
        <p:spPr>
          <a:xfrm>
            <a:off x="0" y="5181600"/>
            <a:ext cx="9144000" cy="646331"/>
          </a:xfrm>
          <a:prstGeom prst="rect">
            <a:avLst/>
          </a:prstGeom>
        </p:spPr>
        <p:txBody>
          <a:bodyPr wrap="square">
            <a:spAutoFit/>
          </a:bodyPr>
          <a:lstStyle/>
          <a:p>
            <a:r>
              <a:rPr lang="en-US" dirty="0">
                <a:hlinkClick r:id="rId3"/>
              </a:rPr>
              <a:t>https://www.hca.wa.gov/assets/billers-and-providers/13-830A.pdf</a:t>
            </a:r>
            <a:endParaRPr lang="en-US" dirty="0"/>
          </a:p>
          <a:p>
            <a:endParaRPr lang="en-US" dirty="0"/>
          </a:p>
        </p:txBody>
      </p:sp>
      <p:sp>
        <p:nvSpPr>
          <p:cNvPr id="7" name="Rectangle 6"/>
          <p:cNvSpPr/>
          <p:nvPr/>
        </p:nvSpPr>
        <p:spPr>
          <a:xfrm>
            <a:off x="0" y="5562600"/>
            <a:ext cx="9144000" cy="646331"/>
          </a:xfrm>
          <a:prstGeom prst="rect">
            <a:avLst/>
          </a:prstGeom>
        </p:spPr>
        <p:txBody>
          <a:bodyPr wrap="square">
            <a:spAutoFit/>
          </a:bodyPr>
          <a:lstStyle/>
          <a:p>
            <a:r>
              <a:rPr lang="en-US" dirty="0">
                <a:hlinkClick r:id="rId4"/>
              </a:rPr>
              <a:t>https://www.hca.wa.gov/assets/billers-and-providers/13-835.pdf</a:t>
            </a:r>
            <a:endParaRPr lang="en-US" dirty="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2438400"/>
            <a:ext cx="4040188" cy="762000"/>
          </a:xfrm>
        </p:spPr>
        <p:txBody>
          <a:bodyPr/>
          <a:lstStyle/>
          <a:p>
            <a:endParaRPr lang="en-US" dirty="0"/>
          </a:p>
        </p:txBody>
      </p:sp>
      <p:sp>
        <p:nvSpPr>
          <p:cNvPr id="4" name="Text Placeholder 3"/>
          <p:cNvSpPr>
            <a:spLocks noGrp="1"/>
          </p:cNvSpPr>
          <p:nvPr>
            <p:ph type="body" sz="half" idx="3"/>
          </p:nvPr>
        </p:nvSpPr>
        <p:spPr/>
        <p:txBody>
          <a:bodyPr/>
          <a:lstStyle/>
          <a:p>
            <a:endParaRPr lang="en-US" dirty="0"/>
          </a:p>
        </p:txBody>
      </p:sp>
      <p:sp>
        <p:nvSpPr>
          <p:cNvPr id="5" name="Content Placeholder 4"/>
          <p:cNvSpPr>
            <a:spLocks noGrp="1"/>
          </p:cNvSpPr>
          <p:nvPr>
            <p:ph sz="quarter" idx="2"/>
          </p:nvPr>
        </p:nvSpPr>
        <p:spPr>
          <a:xfrm>
            <a:off x="381000" y="1219200"/>
            <a:ext cx="4040188" cy="4727906"/>
          </a:xfrm>
        </p:spPr>
        <p:txBody>
          <a:bodyPr>
            <a:normAutofit fontScale="92500" lnSpcReduction="10000"/>
          </a:bodyPr>
          <a:lstStyle/>
          <a:p>
            <a:r>
              <a:rPr lang="en-US" dirty="0"/>
              <a:t>Molina</a:t>
            </a:r>
          </a:p>
          <a:p>
            <a:r>
              <a:rPr lang="en-US" dirty="0"/>
              <a:t>Stage 3 fibrosis needed for Prior Authorization </a:t>
            </a:r>
          </a:p>
          <a:p>
            <a:endParaRPr lang="en-US" dirty="0"/>
          </a:p>
          <a:p>
            <a:endParaRPr lang="en-US" dirty="0"/>
          </a:p>
          <a:p>
            <a:endParaRPr lang="en-US" dirty="0"/>
          </a:p>
          <a:p>
            <a:r>
              <a:rPr lang="en-US" dirty="0"/>
              <a:t>Aetna</a:t>
            </a:r>
          </a:p>
          <a:p>
            <a:r>
              <a:rPr lang="en-US" dirty="0"/>
              <a:t>Requires SVR labs to be submitted. (others by request only) </a:t>
            </a:r>
          </a:p>
          <a:p>
            <a:r>
              <a:rPr lang="en-US" sz="1700" dirty="0">
                <a:hlinkClick r:id="rId3"/>
              </a:rPr>
              <a:t>http://www.aetna.com/pharmacy-insurance/healthcare-professional/documents/HepC-MedicationPrecertificationRequest.pdf</a:t>
            </a:r>
            <a:endParaRPr lang="en-US" sz="1700" dirty="0"/>
          </a:p>
          <a:p>
            <a:endParaRPr lang="en-US" dirty="0"/>
          </a:p>
        </p:txBody>
      </p:sp>
      <p:sp>
        <p:nvSpPr>
          <p:cNvPr id="6" name="Content Placeholder 5"/>
          <p:cNvSpPr>
            <a:spLocks noGrp="1"/>
          </p:cNvSpPr>
          <p:nvPr>
            <p:ph sz="quarter" idx="4"/>
          </p:nvPr>
        </p:nvSpPr>
        <p:spPr/>
        <p:txBody>
          <a:bodyPr>
            <a:normAutofit/>
          </a:bodyPr>
          <a:lstStyle/>
          <a:p>
            <a:r>
              <a:rPr lang="en-US" dirty="0"/>
              <a:t>Cigna</a:t>
            </a:r>
          </a:p>
          <a:p>
            <a:r>
              <a:rPr lang="en-US" dirty="0"/>
              <a:t>More specific cirrhosis screening for ALL patients. (APRI, FIB-4 and </a:t>
            </a:r>
            <a:r>
              <a:rPr lang="en-US" dirty="0" err="1"/>
              <a:t>Abd</a:t>
            </a:r>
            <a:r>
              <a:rPr lang="en-US" dirty="0"/>
              <a:t> US not enough for non cirrhotic screening.)</a:t>
            </a:r>
          </a:p>
          <a:p>
            <a:endParaRPr lang="en-US" sz="1700" dirty="0"/>
          </a:p>
          <a:p>
            <a:r>
              <a:rPr lang="en-US" sz="1700" dirty="0">
                <a:hlinkClick r:id="rId4"/>
              </a:rPr>
              <a:t>https://www.cigna.com/assets/docs/pharmacy/Pharmacy_hepatitis_c.pdf</a:t>
            </a:r>
            <a:endParaRPr lang="en-US" sz="1700" dirty="0"/>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914400"/>
            <a:ext cx="7620000" cy="4724400"/>
          </a:xfrm>
        </p:spPr>
        <p:txBody>
          <a:bodyPr>
            <a:noAutofit/>
          </a:bodyPr>
          <a:lstStyle/>
          <a:p>
            <a:pPr algn="ctr"/>
            <a:r>
              <a:rPr lang="en-US" sz="2800" u="sng" dirty="0"/>
              <a:t>Insurance Phone Numbers</a:t>
            </a:r>
            <a:br>
              <a:rPr lang="en-US" sz="2800" u="sng" dirty="0"/>
            </a:br>
            <a:br>
              <a:rPr lang="en-US" sz="2400" dirty="0"/>
            </a:br>
            <a:r>
              <a:rPr lang="en-US" sz="2400" u="sng" dirty="0"/>
              <a:t>Medicaid</a:t>
            </a:r>
            <a:br>
              <a:rPr lang="en-US" sz="2400" dirty="0"/>
            </a:br>
            <a:r>
              <a:rPr lang="en-US" sz="2000" dirty="0"/>
              <a:t>1-800-562-3022 ext 15483 for pharmacy authorization</a:t>
            </a:r>
            <a:br>
              <a:rPr lang="en-US" sz="2000" dirty="0"/>
            </a:br>
            <a:r>
              <a:rPr lang="en-US" sz="2000" u="sng" dirty="0"/>
              <a:t>Kaiser Permanente</a:t>
            </a:r>
            <a:br>
              <a:rPr lang="en-US" sz="2000" dirty="0"/>
            </a:br>
            <a:r>
              <a:rPr lang="en-US" sz="2000" dirty="0"/>
              <a:t>1-800-729-1174 for Pharmacy Drug Benefit Help Desk </a:t>
            </a:r>
            <a:br>
              <a:rPr lang="en-US" sz="2000" dirty="0"/>
            </a:br>
            <a:r>
              <a:rPr lang="en-US" sz="2000" u="sng" dirty="0"/>
              <a:t>Cigna</a:t>
            </a:r>
            <a:br>
              <a:rPr lang="en-US" sz="2000" dirty="0"/>
            </a:br>
            <a:r>
              <a:rPr lang="en-US" sz="2000" dirty="0"/>
              <a:t>1-888-992-4462</a:t>
            </a:r>
            <a:br>
              <a:rPr lang="en-US" sz="2000" dirty="0"/>
            </a:br>
            <a:r>
              <a:rPr lang="en-US" sz="2000" dirty="0"/>
              <a:t>1-800-351-3606 for Specialty Pharmacy Services </a:t>
            </a:r>
            <a:br>
              <a:rPr lang="en-US" sz="2000" dirty="0"/>
            </a:br>
            <a:r>
              <a:rPr lang="en-US" sz="2000" dirty="0"/>
              <a:t>800-244-6224 for physician for prior authorizations</a:t>
            </a:r>
            <a:br>
              <a:rPr lang="en-US" sz="2000" dirty="0"/>
            </a:br>
            <a:r>
              <a:rPr lang="en-US" sz="2000" u="sng" dirty="0"/>
              <a:t>Aetna</a:t>
            </a:r>
            <a:br>
              <a:rPr lang="en-US" sz="2000" dirty="0"/>
            </a:br>
            <a:r>
              <a:rPr lang="en-US" sz="2000" dirty="0"/>
              <a:t>1-866-503-0857 for Precertification Notification </a:t>
            </a:r>
            <a:br>
              <a:rPr lang="en-US" sz="2000" dirty="0"/>
            </a:br>
            <a:r>
              <a:rPr lang="en-US" sz="2000" u="sng" dirty="0"/>
              <a:t>HMA</a:t>
            </a:r>
            <a:br>
              <a:rPr lang="en-US" sz="2000" dirty="0"/>
            </a:br>
            <a:r>
              <a:rPr lang="en-US" sz="2000" dirty="0"/>
              <a:t>1-877-408-9742 option #5 for Caremark Specialty Pharmacy </a:t>
            </a:r>
            <a:br>
              <a:rPr lang="en-US" sz="2400" u="sng" dirty="0"/>
            </a:br>
            <a:br>
              <a:rPr lang="en-US" sz="2400" u="sng" dirty="0"/>
            </a:br>
            <a:br>
              <a:rPr lang="en-US" sz="2400" dirty="0"/>
            </a:br>
            <a:endParaRPr lang="en-US"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2133600"/>
            <a:ext cx="7467600" cy="3416491"/>
          </a:xfrm>
        </p:spPr>
        <p:txBody>
          <a:bodyPr/>
          <a:lstStyle/>
          <a:p>
            <a:pPr>
              <a:buNone/>
            </a:pPr>
            <a:r>
              <a:rPr lang="en-US" dirty="0"/>
              <a:t>	Inclusive of all the Prior Authorization requirements from each Insurance company in your area and the ECHO presentation form. </a:t>
            </a:r>
          </a:p>
        </p:txBody>
      </p:sp>
      <p:sp>
        <p:nvSpPr>
          <p:cNvPr id="5" name="Title 2"/>
          <p:cNvSpPr>
            <a:spLocks noGrp="1"/>
          </p:cNvSpPr>
          <p:nvPr>
            <p:ph type="title"/>
          </p:nvPr>
        </p:nvSpPr>
        <p:spPr/>
        <p:txBody>
          <a:bodyPr>
            <a:normAutofit/>
          </a:bodyPr>
          <a:lstStyle/>
          <a:p>
            <a:pPr algn="ctr"/>
            <a:r>
              <a:rPr lang="en-US" dirty="0"/>
              <a:t>CREATE A TEMPLATE	</a:t>
            </a:r>
          </a:p>
        </p:txBody>
      </p:sp>
      <p:pic>
        <p:nvPicPr>
          <p:cNvPr id="6" name="Picture 5" descr="template pic.jpg"/>
          <p:cNvPicPr>
            <a:picLocks noChangeAspect="1"/>
          </p:cNvPicPr>
          <p:nvPr/>
        </p:nvPicPr>
        <p:blipFill>
          <a:blip r:embed="rId3" cstate="print"/>
          <a:stretch>
            <a:fillRect/>
          </a:stretch>
        </p:blipFill>
        <p:spPr>
          <a:xfrm>
            <a:off x="5715000" y="4581854"/>
            <a:ext cx="3429000" cy="2276146"/>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srcRect/>
          <a:stretch>
            <a:fillRect/>
          </a:stretch>
        </p:blipFill>
        <p:spPr bwMode="auto">
          <a:xfrm>
            <a:off x="4825447" y="838200"/>
            <a:ext cx="4318553" cy="6019800"/>
          </a:xfrm>
          <a:prstGeom prst="rect">
            <a:avLst/>
          </a:prstGeom>
          <a:noFill/>
          <a:ln w="9525">
            <a:noFill/>
            <a:miter lim="800000"/>
            <a:headEnd/>
            <a:tailEnd/>
          </a:ln>
        </p:spPr>
      </p:pic>
      <p:pic>
        <p:nvPicPr>
          <p:cNvPr id="1027" name="Picture 3"/>
          <p:cNvPicPr>
            <a:picLocks noChangeAspect="1" noChangeArrowheads="1"/>
          </p:cNvPicPr>
          <p:nvPr/>
        </p:nvPicPr>
        <p:blipFill>
          <a:blip r:embed="rId4" cstate="print"/>
          <a:srcRect l="28169" t="-1878" r="30165" b="6103"/>
          <a:stretch>
            <a:fillRect/>
          </a:stretch>
        </p:blipFill>
        <p:spPr bwMode="auto">
          <a:xfrm>
            <a:off x="0" y="70834"/>
            <a:ext cx="4724400" cy="6787166"/>
          </a:xfrm>
          <a:prstGeom prst="rect">
            <a:avLst/>
          </a:prstGeom>
          <a:noFill/>
          <a:ln w="9525">
            <a:noFill/>
            <a:miter lim="800000"/>
            <a:headEnd/>
            <a:tailEnd/>
          </a:ln>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522</TotalTime>
  <Words>1060</Words>
  <Application>Microsoft Office PowerPoint</Application>
  <PresentationFormat>On-screen Show (4:3)</PresentationFormat>
  <Paragraphs>110</Paragraphs>
  <Slides>14</Slides>
  <Notes>10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Calibri</vt:lpstr>
      <vt:lpstr>Lucida Sans Unicode</vt:lpstr>
      <vt:lpstr>Verdana</vt:lpstr>
      <vt:lpstr>Wingdings 2</vt:lpstr>
      <vt:lpstr>Wingdings 3</vt:lpstr>
      <vt:lpstr>Concourse</vt:lpstr>
      <vt:lpstr>Accessing HCV Medications at Lummi Tribal Health Center </vt:lpstr>
      <vt:lpstr>PowerPoint Presentation</vt:lpstr>
      <vt:lpstr>Identify Insurance and Eligibility</vt:lpstr>
      <vt:lpstr>Obtaining Treatment Approvals</vt:lpstr>
      <vt:lpstr>MEDICAID</vt:lpstr>
      <vt:lpstr>PowerPoint Presentation</vt:lpstr>
      <vt:lpstr>Insurance Phone Numbers  Medicaid 1-800-562-3022 ext 15483 for pharmacy authorization Kaiser Permanente 1-800-729-1174 for Pharmacy Drug Benefit Help Desk  Cigna 1-888-992-4462 1-800-351-3606 for Specialty Pharmacy Services  800-244-6224 for physician for prior authorizations Aetna 1-866-503-0857 for Precertification Notification  HMA 1-877-408-9742 option #5 for Caremark Specialty Pharmacy    </vt:lpstr>
      <vt:lpstr>CREATE A TEMPLATE </vt:lpstr>
      <vt:lpstr>PowerPoint Presentation</vt:lpstr>
      <vt:lpstr>Other Options</vt:lpstr>
      <vt:lpstr>PowerPoint Presentation</vt:lpstr>
      <vt:lpstr>Case Management</vt:lpstr>
      <vt:lpstr>PowerPoint Presentation</vt:lpstr>
      <vt:lpstr>PowerPoint Presentation</vt:lpstr>
    </vt:vector>
  </TitlesOfParts>
  <Company>Lummi Indian Business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HCV Medications: Linking Patients to Treatment </dc:title>
  <dc:creator>JessicaR</dc:creator>
  <cp:lastModifiedBy>Jessica Rienstra</cp:lastModifiedBy>
  <cp:revision>56</cp:revision>
  <dcterms:created xsi:type="dcterms:W3CDTF">2017-09-19T00:02:45Z</dcterms:created>
  <dcterms:modified xsi:type="dcterms:W3CDTF">2017-09-22T16:26:48Z</dcterms:modified>
</cp:coreProperties>
</file>