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9"/>
  </p:notesMasterIdLst>
  <p:sldIdLst>
    <p:sldId id="905" r:id="rId2"/>
    <p:sldId id="639" r:id="rId3"/>
    <p:sldId id="836" r:id="rId4"/>
    <p:sldId id="849" r:id="rId5"/>
    <p:sldId id="848" r:id="rId6"/>
    <p:sldId id="850" r:id="rId7"/>
    <p:sldId id="851" r:id="rId8"/>
    <p:sldId id="853" r:id="rId9"/>
    <p:sldId id="855" r:id="rId10"/>
    <p:sldId id="856" r:id="rId11"/>
    <p:sldId id="857" r:id="rId12"/>
    <p:sldId id="858" r:id="rId13"/>
    <p:sldId id="883" r:id="rId14"/>
    <p:sldId id="899" r:id="rId15"/>
    <p:sldId id="884" r:id="rId16"/>
    <p:sldId id="902" r:id="rId17"/>
    <p:sldId id="903" r:id="rId18"/>
    <p:sldId id="860" r:id="rId19"/>
    <p:sldId id="862" r:id="rId20"/>
    <p:sldId id="900" r:id="rId21"/>
    <p:sldId id="882" r:id="rId22"/>
    <p:sldId id="874" r:id="rId23"/>
    <p:sldId id="875" r:id="rId24"/>
    <p:sldId id="904" r:id="rId25"/>
    <p:sldId id="876" r:id="rId26"/>
    <p:sldId id="878" r:id="rId27"/>
    <p:sldId id="90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élène"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4" autoAdjust="0"/>
    <p:restoredTop sz="79438" autoAdjust="0"/>
  </p:normalViewPr>
  <p:slideViewPr>
    <p:cSldViewPr>
      <p:cViewPr>
        <p:scale>
          <a:sx n="70" d="100"/>
          <a:sy n="70" d="100"/>
        </p:scale>
        <p:origin x="2648" y="64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 Id="rId2"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18969309252161"/>
          <c:y val="0.070173622871242"/>
          <c:w val="0.885856118842393"/>
          <c:h val="0.702530709881518"/>
        </c:manualLayout>
      </c:layout>
      <c:lineChart>
        <c:grouping val="standard"/>
        <c:varyColors val="0"/>
        <c:ser>
          <c:idx val="0"/>
          <c:order val="0"/>
          <c:tx>
            <c:strRef>
              <c:f>Sheet1!$A$2</c:f>
              <c:strCache>
                <c:ptCount val="1"/>
                <c:pt idx="0">
                  <c:v>Incidence</c:v>
                </c:pt>
              </c:strCache>
            </c:strRef>
          </c:tx>
          <c:spPr>
            <a:ln w="34160">
              <a:solidFill>
                <a:srgbClr val="006846"/>
              </a:solidFill>
              <a:prstDash val="solid"/>
            </a:ln>
          </c:spPr>
          <c:marker>
            <c:symbol val="none"/>
          </c:marker>
          <c:cat>
            <c:strRef>
              <c:f>Sheet1!$B$1:$AA$1</c:f>
              <c:strCache>
                <c:ptCount val="26"/>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2002</c:v>
                </c:pt>
                <c:pt idx="20">
                  <c:v>2004</c:v>
                </c:pt>
                <c:pt idx="21">
                  <c:v>2006</c:v>
                </c:pt>
                <c:pt idx="22">
                  <c:v>2008</c:v>
                </c:pt>
                <c:pt idx="23">
                  <c:v>2010</c:v>
                </c:pt>
                <c:pt idx="24">
                  <c:v>2011</c:v>
                </c:pt>
                <c:pt idx="25">
                  <c:v>2012</c:v>
                </c:pt>
              </c:strCache>
            </c:strRef>
          </c:cat>
          <c:val>
            <c:numRef>
              <c:f>Sheet1!$B$2:$AA$2</c:f>
              <c:numCache>
                <c:formatCode>General</c:formatCode>
                <c:ptCount val="26"/>
                <c:pt idx="0" formatCode="0.00">
                  <c:v>12.7</c:v>
                </c:pt>
                <c:pt idx="1">
                  <c:v>13.2</c:v>
                </c:pt>
                <c:pt idx="2">
                  <c:v>15.25</c:v>
                </c:pt>
                <c:pt idx="3">
                  <c:v>17.96</c:v>
                </c:pt>
                <c:pt idx="4">
                  <c:v>17.92</c:v>
                </c:pt>
                <c:pt idx="5">
                  <c:v>14.61</c:v>
                </c:pt>
                <c:pt idx="6">
                  <c:v>16.11</c:v>
                </c:pt>
                <c:pt idx="7">
                  <c:v>19.36</c:v>
                </c:pt>
                <c:pt idx="8">
                  <c:v>11.79</c:v>
                </c:pt>
                <c:pt idx="9">
                  <c:v>7.28</c:v>
                </c:pt>
                <c:pt idx="10">
                  <c:v>4.689999999999999</c:v>
                </c:pt>
                <c:pt idx="11">
                  <c:v>3.64</c:v>
                </c:pt>
                <c:pt idx="12">
                  <c:v>3.41</c:v>
                </c:pt>
                <c:pt idx="13">
                  <c:v>2.25</c:v>
                </c:pt>
                <c:pt idx="14">
                  <c:v>2.23</c:v>
                </c:pt>
                <c:pt idx="15">
                  <c:v>2.36</c:v>
                </c:pt>
                <c:pt idx="16">
                  <c:v>2.4</c:v>
                </c:pt>
                <c:pt idx="17">
                  <c:v>2.3</c:v>
                </c:pt>
                <c:pt idx="18">
                  <c:v>1.7</c:v>
                </c:pt>
                <c:pt idx="19">
                  <c:v>0.6</c:v>
                </c:pt>
                <c:pt idx="20">
                  <c:v>0.6</c:v>
                </c:pt>
                <c:pt idx="21">
                  <c:v>0.6</c:v>
                </c:pt>
                <c:pt idx="22">
                  <c:v>0.6</c:v>
                </c:pt>
                <c:pt idx="23">
                  <c:v>0.6</c:v>
                </c:pt>
                <c:pt idx="24">
                  <c:v>0.9</c:v>
                </c:pt>
                <c:pt idx="25">
                  <c:v>1.2</c:v>
                </c:pt>
              </c:numCache>
            </c:numRef>
          </c:val>
          <c:smooth val="0"/>
        </c:ser>
        <c:dLbls>
          <c:showLegendKey val="0"/>
          <c:showVal val="0"/>
          <c:showCatName val="0"/>
          <c:showSerName val="0"/>
          <c:showPercent val="0"/>
          <c:showBubbleSize val="0"/>
        </c:dLbls>
        <c:smooth val="0"/>
        <c:axId val="-2120625456"/>
        <c:axId val="-2137366976"/>
      </c:lineChart>
      <c:catAx>
        <c:axId val="-2120625456"/>
        <c:scaling>
          <c:orientation val="minMax"/>
        </c:scaling>
        <c:delete val="0"/>
        <c:axPos val="b"/>
        <c:numFmt formatCode="General" sourceLinked="1"/>
        <c:majorTickMark val="in"/>
        <c:minorTickMark val="none"/>
        <c:tickLblPos val="nextTo"/>
        <c:spPr>
          <a:ln w="19050">
            <a:solidFill>
              <a:schemeClr val="tx1">
                <a:lumMod val="75000"/>
                <a:lumOff val="25000"/>
              </a:schemeClr>
            </a:solidFill>
            <a:prstDash val="solid"/>
          </a:ln>
        </c:spPr>
        <c:txPr>
          <a:bodyPr rot="-2700000" vert="horz"/>
          <a:lstStyle/>
          <a:p>
            <a:pPr>
              <a:defRPr sz="1400">
                <a:solidFill>
                  <a:schemeClr val="tx1"/>
                </a:solidFill>
              </a:defRPr>
            </a:pPr>
            <a:endParaRPr lang="en-US"/>
          </a:p>
        </c:txPr>
        <c:crossAx val="-2137366976"/>
        <c:crosses val="autoZero"/>
        <c:auto val="1"/>
        <c:lblAlgn val="ctr"/>
        <c:lblOffset val="100"/>
        <c:tickLblSkip val="1"/>
        <c:tickMarkSkip val="2"/>
        <c:noMultiLvlLbl val="0"/>
      </c:catAx>
      <c:valAx>
        <c:axId val="-2137366976"/>
        <c:scaling>
          <c:orientation val="minMax"/>
          <c:max val="20.0"/>
        </c:scaling>
        <c:delete val="0"/>
        <c:axPos val="l"/>
        <c:numFmt formatCode="General" sourceLinked="0"/>
        <c:majorTickMark val="out"/>
        <c:minorTickMark val="none"/>
        <c:tickLblPos val="nextTo"/>
        <c:spPr>
          <a:ln w="19050">
            <a:solidFill>
              <a:schemeClr val="tx1">
                <a:lumMod val="75000"/>
                <a:lumOff val="25000"/>
              </a:schemeClr>
            </a:solidFill>
            <a:prstDash val="solid"/>
          </a:ln>
        </c:spPr>
        <c:txPr>
          <a:bodyPr rot="0" vert="horz"/>
          <a:lstStyle/>
          <a:p>
            <a:pPr>
              <a:defRPr sz="1400">
                <a:solidFill>
                  <a:schemeClr val="tx1"/>
                </a:solidFill>
              </a:defRPr>
            </a:pPr>
            <a:endParaRPr lang="en-US"/>
          </a:p>
        </c:txPr>
        <c:crossAx val="-2120625456"/>
        <c:crosses val="autoZero"/>
        <c:crossBetween val="midCat"/>
        <c:majorUnit val="2.0"/>
        <c:minorUnit val="1.0"/>
      </c:valAx>
      <c:spPr>
        <a:noFill/>
        <a:ln w="22773">
          <a:noFill/>
        </a:ln>
      </c:spPr>
    </c:plotArea>
    <c:plotVisOnly val="1"/>
    <c:dispBlanksAs val="gap"/>
    <c:showDLblsOverMax val="0"/>
  </c:chart>
  <c:spPr>
    <a:noFill/>
    <a:ln>
      <a:noFill/>
    </a:ln>
  </c:spPr>
  <c:txPr>
    <a:bodyPr/>
    <a:lstStyle/>
    <a:p>
      <a:pPr>
        <a:defRPr sz="1614" b="1" i="0" u="none" strike="noStrike" baseline="0">
          <a:solidFill>
            <a:schemeClr val="bg2"/>
          </a:solidFill>
          <a:latin typeface="Myriad Pro" pitchFamily="34" charset="0"/>
          <a:ea typeface="Tahoma"/>
          <a:cs typeface="Tahoma"/>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July 1, 2012 - June 30, 2013</c:v>
                </c:pt>
              </c:strCache>
            </c:strRef>
          </c:tx>
          <c:invertIfNegative val="0"/>
          <c:cat>
            <c:strRef>
              <c:f>Sheet1!$A$2:$A$10</c:f>
              <c:strCache>
                <c:ptCount val="9"/>
                <c:pt idx="0">
                  <c:v>Bartlesville </c:v>
                </c:pt>
                <c:pt idx="1">
                  <c:v>Jay </c:v>
                </c:pt>
                <c:pt idx="2">
                  <c:v>Muskogee </c:v>
                </c:pt>
                <c:pt idx="3">
                  <c:v>Nowata </c:v>
                </c:pt>
                <c:pt idx="4">
                  <c:v>Salina </c:v>
                </c:pt>
                <c:pt idx="5">
                  <c:v>Sallisaw</c:v>
                </c:pt>
                <c:pt idx="6">
                  <c:v>Stilwell </c:v>
                </c:pt>
                <c:pt idx="7">
                  <c:v>Vinita </c:v>
                </c:pt>
                <c:pt idx="8">
                  <c:v>WW Hastings </c:v>
                </c:pt>
              </c:strCache>
            </c:strRef>
          </c:cat>
          <c:val>
            <c:numRef>
              <c:f>Sheet1!$B$2:$B$10</c:f>
              <c:numCache>
                <c:formatCode>0%</c:formatCode>
                <c:ptCount val="9"/>
                <c:pt idx="0">
                  <c:v>0.11</c:v>
                </c:pt>
                <c:pt idx="1">
                  <c:v>0.11</c:v>
                </c:pt>
                <c:pt idx="2">
                  <c:v>0.12</c:v>
                </c:pt>
                <c:pt idx="3">
                  <c:v>0.09</c:v>
                </c:pt>
                <c:pt idx="4">
                  <c:v>0.09</c:v>
                </c:pt>
                <c:pt idx="5">
                  <c:v>0.08</c:v>
                </c:pt>
                <c:pt idx="6">
                  <c:v>0.12</c:v>
                </c:pt>
                <c:pt idx="7">
                  <c:v>0.06</c:v>
                </c:pt>
                <c:pt idx="8">
                  <c:v>0.23</c:v>
                </c:pt>
              </c:numCache>
            </c:numRef>
          </c:val>
        </c:ser>
        <c:ser>
          <c:idx val="1"/>
          <c:order val="1"/>
          <c:tx>
            <c:strRef>
              <c:f>Sheet1!$C$1</c:f>
              <c:strCache>
                <c:ptCount val="1"/>
                <c:pt idx="0">
                  <c:v>July 1, 2013 - June 30, 2014</c:v>
                </c:pt>
              </c:strCache>
            </c:strRef>
          </c:tx>
          <c:invertIfNegative val="0"/>
          <c:cat>
            <c:strRef>
              <c:f>Sheet1!$A$2:$A$10</c:f>
              <c:strCache>
                <c:ptCount val="9"/>
                <c:pt idx="0">
                  <c:v>Bartlesville </c:v>
                </c:pt>
                <c:pt idx="1">
                  <c:v>Jay </c:v>
                </c:pt>
                <c:pt idx="2">
                  <c:v>Muskogee </c:v>
                </c:pt>
                <c:pt idx="3">
                  <c:v>Nowata </c:v>
                </c:pt>
                <c:pt idx="4">
                  <c:v>Salina </c:v>
                </c:pt>
                <c:pt idx="5">
                  <c:v>Sallisaw</c:v>
                </c:pt>
                <c:pt idx="6">
                  <c:v>Stilwell </c:v>
                </c:pt>
                <c:pt idx="7">
                  <c:v>Vinita </c:v>
                </c:pt>
                <c:pt idx="8">
                  <c:v>WW Hastings </c:v>
                </c:pt>
              </c:strCache>
            </c:strRef>
          </c:cat>
          <c:val>
            <c:numRef>
              <c:f>Sheet1!$C$2:$C$10</c:f>
              <c:numCache>
                <c:formatCode>0%</c:formatCode>
                <c:ptCount val="9"/>
                <c:pt idx="0">
                  <c:v>0.16</c:v>
                </c:pt>
                <c:pt idx="1">
                  <c:v>0.46</c:v>
                </c:pt>
                <c:pt idx="2">
                  <c:v>0.36</c:v>
                </c:pt>
                <c:pt idx="3">
                  <c:v>0.17</c:v>
                </c:pt>
                <c:pt idx="4">
                  <c:v>0.57</c:v>
                </c:pt>
                <c:pt idx="5">
                  <c:v>0.26</c:v>
                </c:pt>
                <c:pt idx="6">
                  <c:v>0.5</c:v>
                </c:pt>
                <c:pt idx="7">
                  <c:v>0.13</c:v>
                </c:pt>
                <c:pt idx="8">
                  <c:v>0.5</c:v>
                </c:pt>
              </c:numCache>
            </c:numRef>
          </c:val>
        </c:ser>
        <c:ser>
          <c:idx val="2"/>
          <c:order val="2"/>
          <c:tx>
            <c:strRef>
              <c:f>Sheet1!$D$1</c:f>
              <c:strCache>
                <c:ptCount val="1"/>
                <c:pt idx="0">
                  <c:v>July 1,2014 - June 30, 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Bartlesville </c:v>
                </c:pt>
                <c:pt idx="1">
                  <c:v>Jay </c:v>
                </c:pt>
                <c:pt idx="2">
                  <c:v>Muskogee </c:v>
                </c:pt>
                <c:pt idx="3">
                  <c:v>Nowata </c:v>
                </c:pt>
                <c:pt idx="4">
                  <c:v>Salina </c:v>
                </c:pt>
                <c:pt idx="5">
                  <c:v>Sallisaw</c:v>
                </c:pt>
                <c:pt idx="6">
                  <c:v>Stilwell </c:v>
                </c:pt>
                <c:pt idx="7">
                  <c:v>Vinita </c:v>
                </c:pt>
                <c:pt idx="8">
                  <c:v>WW Hastings </c:v>
                </c:pt>
              </c:strCache>
            </c:strRef>
          </c:cat>
          <c:val>
            <c:numRef>
              <c:f>Sheet1!$D$2:$D$10</c:f>
              <c:numCache>
                <c:formatCode>0%</c:formatCode>
                <c:ptCount val="9"/>
                <c:pt idx="0">
                  <c:v>0.42</c:v>
                </c:pt>
                <c:pt idx="1">
                  <c:v>0.69</c:v>
                </c:pt>
                <c:pt idx="2">
                  <c:v>0.58</c:v>
                </c:pt>
                <c:pt idx="3">
                  <c:v>0.42</c:v>
                </c:pt>
                <c:pt idx="4">
                  <c:v>0.76</c:v>
                </c:pt>
                <c:pt idx="5">
                  <c:v>0.43</c:v>
                </c:pt>
                <c:pt idx="6">
                  <c:v>0.68</c:v>
                </c:pt>
                <c:pt idx="7">
                  <c:v>0.29</c:v>
                </c:pt>
                <c:pt idx="8">
                  <c:v>0.63</c:v>
                </c:pt>
              </c:numCache>
            </c:numRef>
          </c:val>
        </c:ser>
        <c:dLbls>
          <c:showLegendKey val="0"/>
          <c:showVal val="0"/>
          <c:showCatName val="0"/>
          <c:showSerName val="0"/>
          <c:showPercent val="0"/>
          <c:showBubbleSize val="0"/>
        </c:dLbls>
        <c:gapWidth val="150"/>
        <c:axId val="-2077336080"/>
        <c:axId val="-2077333472"/>
      </c:barChart>
      <c:catAx>
        <c:axId val="-2077336080"/>
        <c:scaling>
          <c:orientation val="minMax"/>
        </c:scaling>
        <c:delete val="0"/>
        <c:axPos val="b"/>
        <c:numFmt formatCode="General" sourceLinked="1"/>
        <c:majorTickMark val="out"/>
        <c:minorTickMark val="none"/>
        <c:tickLblPos val="nextTo"/>
        <c:crossAx val="-2077333472"/>
        <c:crosses val="autoZero"/>
        <c:auto val="1"/>
        <c:lblAlgn val="ctr"/>
        <c:lblOffset val="100"/>
        <c:noMultiLvlLbl val="0"/>
      </c:catAx>
      <c:valAx>
        <c:axId val="-2077333472"/>
        <c:scaling>
          <c:orientation val="minMax"/>
        </c:scaling>
        <c:delete val="0"/>
        <c:axPos val="l"/>
        <c:majorGridlines/>
        <c:numFmt formatCode="0%" sourceLinked="1"/>
        <c:majorTickMark val="out"/>
        <c:minorTickMark val="none"/>
        <c:tickLblPos val="nextTo"/>
        <c:crossAx val="-2077336080"/>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7992868815926"/>
          <c:y val="0.213064595438508"/>
          <c:w val="0.798221908582182"/>
          <c:h val="0.665936279914848"/>
        </c:manualLayout>
      </c:layout>
      <c:barChart>
        <c:barDir val="col"/>
        <c:grouping val="clustered"/>
        <c:varyColors val="0"/>
        <c:ser>
          <c:idx val="0"/>
          <c:order val="0"/>
          <c:tx>
            <c:strRef>
              <c:f>Sheet1!$B$1</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strRef>
              <c:f>Sheet1!$A$2</c:f>
              <c:strCache>
                <c:ptCount val="1"/>
                <c:pt idx="0">
                  <c:v>New Seropositive patients (n = 97)</c:v>
                </c:pt>
              </c:strCache>
            </c:strRef>
          </c:cat>
          <c:val>
            <c:numRef>
              <c:f>Sheet1!$B$2</c:f>
              <c:numCache>
                <c:formatCode>General</c:formatCode>
                <c:ptCount val="1"/>
                <c:pt idx="0">
                  <c:v>97.0</c:v>
                </c:pt>
              </c:numCache>
            </c:numRef>
          </c:val>
        </c:ser>
        <c:ser>
          <c:idx val="1"/>
          <c:order val="1"/>
          <c:tx>
            <c:strRef>
              <c:f>Sheet1!$C$1</c:f>
              <c:strCache>
                <c:ptCount val="1"/>
                <c:pt idx="0">
                  <c:v>Baby Boomers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New Seropositive patients (n = 97)</c:v>
                </c:pt>
              </c:strCache>
            </c:strRef>
          </c:cat>
          <c:val>
            <c:numRef>
              <c:f>Sheet1!$C$2</c:f>
              <c:numCache>
                <c:formatCode>General</c:formatCode>
                <c:ptCount val="1"/>
                <c:pt idx="0">
                  <c:v>37.0</c:v>
                </c:pt>
              </c:numCache>
            </c:numRef>
          </c:val>
        </c:ser>
        <c:ser>
          <c:idx val="2"/>
          <c:order val="2"/>
          <c:tx>
            <c:strRef>
              <c:f>Sheet1!$D$1</c:f>
              <c:strCache>
                <c:ptCount val="1"/>
                <c:pt idx="0">
                  <c:v>Non Babyboomers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New Seropositive patients (n = 97)</c:v>
                </c:pt>
              </c:strCache>
            </c:strRef>
          </c:cat>
          <c:val>
            <c:numRef>
              <c:f>Sheet1!$D$2</c:f>
              <c:numCache>
                <c:formatCode>General</c:formatCode>
                <c:ptCount val="1"/>
                <c:pt idx="0">
                  <c:v>60.0</c:v>
                </c:pt>
              </c:numCache>
            </c:numRef>
          </c:val>
        </c:ser>
        <c:dLbls>
          <c:showLegendKey val="0"/>
          <c:showVal val="0"/>
          <c:showCatName val="0"/>
          <c:showSerName val="0"/>
          <c:showPercent val="0"/>
          <c:showBubbleSize val="0"/>
        </c:dLbls>
        <c:gapWidth val="150"/>
        <c:axId val="-2080157328"/>
        <c:axId val="-2080160256"/>
      </c:barChart>
      <c:catAx>
        <c:axId val="-2080157328"/>
        <c:scaling>
          <c:orientation val="minMax"/>
        </c:scaling>
        <c:delete val="0"/>
        <c:axPos val="b"/>
        <c:numFmt formatCode="General" sourceLinked="0"/>
        <c:majorTickMark val="out"/>
        <c:minorTickMark val="none"/>
        <c:tickLblPos val="nextTo"/>
        <c:crossAx val="-2080160256"/>
        <c:crosses val="autoZero"/>
        <c:auto val="1"/>
        <c:lblAlgn val="ctr"/>
        <c:lblOffset val="100"/>
        <c:noMultiLvlLbl val="0"/>
      </c:catAx>
      <c:valAx>
        <c:axId val="-2080160256"/>
        <c:scaling>
          <c:orientation val="minMax"/>
        </c:scaling>
        <c:delete val="0"/>
        <c:axPos val="l"/>
        <c:majorGridlines/>
        <c:numFmt formatCode="General" sourceLinked="1"/>
        <c:majorTickMark val="out"/>
        <c:minorTickMark val="none"/>
        <c:tickLblPos val="nextTo"/>
        <c:crossAx val="-2080157328"/>
        <c:crosses val="autoZero"/>
        <c:crossBetween val="between"/>
      </c:valAx>
    </c:plotArea>
    <c:legend>
      <c:legendPos val="t"/>
      <c:legendEntry>
        <c:idx val="3"/>
        <c:delete val="1"/>
      </c:legendEntry>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Patients Screened 11/15 - 2/16</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HCV Negative (4908)</c:v>
                </c:pt>
                <c:pt idx="1">
                  <c:v>HCV Positive (257)</c:v>
                </c:pt>
              </c:strCache>
            </c:strRef>
          </c:cat>
          <c:val>
            <c:numRef>
              <c:f>Sheet1!$B$2:$B$3</c:f>
              <c:numCache>
                <c:formatCode>General</c:formatCode>
                <c:ptCount val="2"/>
                <c:pt idx="0">
                  <c:v>4908.0</c:v>
                </c:pt>
                <c:pt idx="1">
                  <c:v>257.0</c:v>
                </c:pt>
              </c:numCache>
            </c:numRef>
          </c:val>
        </c:ser>
        <c:dLbls>
          <c:showLegendKey val="0"/>
          <c:showVal val="0"/>
          <c:showCatName val="0"/>
          <c:showSerName val="0"/>
          <c:showPercent val="0"/>
          <c:showBubbleSize val="0"/>
          <c:showLeaderLines val="1"/>
        </c:dLbls>
      </c:pie3DChart>
    </c:plotArea>
    <c:legend>
      <c:legendPos val="b"/>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Number of Patients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Estimated Seropositives</c:v>
                </c:pt>
                <c:pt idx="1">
                  <c:v>Seropositives Confirmed</c:v>
                </c:pt>
                <c:pt idx="2">
                  <c:v>Viral Loads Confirmed</c:v>
                </c:pt>
                <c:pt idx="3">
                  <c:v>Treated</c:v>
                </c:pt>
                <c:pt idx="4">
                  <c:v>Cured</c:v>
                </c:pt>
              </c:strCache>
            </c:strRef>
          </c:cat>
          <c:val>
            <c:numRef>
              <c:f>Sheet1!$B$2:$B$6</c:f>
              <c:numCache>
                <c:formatCode>General</c:formatCode>
                <c:ptCount val="5"/>
                <c:pt idx="0">
                  <c:v>3293.0</c:v>
                </c:pt>
                <c:pt idx="1">
                  <c:v>315.0</c:v>
                </c:pt>
                <c:pt idx="2">
                  <c:v>263.0</c:v>
                </c:pt>
                <c:pt idx="3">
                  <c:v>20.0</c:v>
                </c:pt>
                <c:pt idx="4">
                  <c:v>14.0</c:v>
                </c:pt>
              </c:numCache>
            </c:numRef>
          </c:val>
        </c:ser>
        <c:dLbls>
          <c:showLegendKey val="0"/>
          <c:showVal val="0"/>
          <c:showCatName val="0"/>
          <c:showSerName val="0"/>
          <c:showPercent val="0"/>
          <c:showBubbleSize val="0"/>
        </c:dLbls>
        <c:gapWidth val="150"/>
        <c:axId val="-2095780944"/>
        <c:axId val="-2095783408"/>
      </c:barChart>
      <c:catAx>
        <c:axId val="-2095780944"/>
        <c:scaling>
          <c:orientation val="minMax"/>
        </c:scaling>
        <c:delete val="0"/>
        <c:axPos val="b"/>
        <c:numFmt formatCode="General" sourceLinked="0"/>
        <c:majorTickMark val="out"/>
        <c:minorTickMark val="none"/>
        <c:tickLblPos val="nextTo"/>
        <c:crossAx val="-2095783408"/>
        <c:crosses val="autoZero"/>
        <c:auto val="1"/>
        <c:lblAlgn val="ctr"/>
        <c:lblOffset val="100"/>
        <c:noMultiLvlLbl val="0"/>
      </c:catAx>
      <c:valAx>
        <c:axId val="-2095783408"/>
        <c:scaling>
          <c:orientation val="minMax"/>
        </c:scaling>
        <c:delete val="0"/>
        <c:axPos val="l"/>
        <c:majorGridlines/>
        <c:numFmt formatCode="General" sourceLinked="1"/>
        <c:majorTickMark val="out"/>
        <c:minorTickMark val="none"/>
        <c:tickLblPos val="nextTo"/>
        <c:crossAx val="-2095780944"/>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Number of Patients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Estimated Seropositives</c:v>
                </c:pt>
                <c:pt idx="1">
                  <c:v>Seropositives Confirmed</c:v>
                </c:pt>
                <c:pt idx="2">
                  <c:v>Viral Loads Confirmed</c:v>
                </c:pt>
                <c:pt idx="3">
                  <c:v>Treated</c:v>
                </c:pt>
                <c:pt idx="4">
                  <c:v>Cured</c:v>
                </c:pt>
              </c:strCache>
            </c:strRef>
          </c:cat>
          <c:val>
            <c:numRef>
              <c:f>Sheet1!$B$2:$B$6</c:f>
              <c:numCache>
                <c:formatCode>General</c:formatCode>
                <c:ptCount val="5"/>
                <c:pt idx="0">
                  <c:v>3293.0</c:v>
                </c:pt>
                <c:pt idx="1">
                  <c:v>1111.0</c:v>
                </c:pt>
                <c:pt idx="2">
                  <c:v>756.0</c:v>
                </c:pt>
                <c:pt idx="3">
                  <c:v>415.0</c:v>
                </c:pt>
                <c:pt idx="4">
                  <c:v>274.0</c:v>
                </c:pt>
              </c:numCache>
            </c:numRef>
          </c:val>
        </c:ser>
        <c:dLbls>
          <c:showLegendKey val="0"/>
          <c:showVal val="0"/>
          <c:showCatName val="0"/>
          <c:showSerName val="0"/>
          <c:showPercent val="0"/>
          <c:showBubbleSize val="0"/>
        </c:dLbls>
        <c:gapWidth val="150"/>
        <c:axId val="-2095829280"/>
        <c:axId val="-2095831744"/>
      </c:barChart>
      <c:catAx>
        <c:axId val="-2095829280"/>
        <c:scaling>
          <c:orientation val="minMax"/>
        </c:scaling>
        <c:delete val="0"/>
        <c:axPos val="b"/>
        <c:numFmt formatCode="General" sourceLinked="0"/>
        <c:majorTickMark val="out"/>
        <c:minorTickMark val="none"/>
        <c:tickLblPos val="nextTo"/>
        <c:crossAx val="-2095831744"/>
        <c:crosses val="autoZero"/>
        <c:auto val="1"/>
        <c:lblAlgn val="ctr"/>
        <c:lblOffset val="100"/>
        <c:noMultiLvlLbl val="0"/>
      </c:catAx>
      <c:valAx>
        <c:axId val="-2095831744"/>
        <c:scaling>
          <c:orientation val="minMax"/>
        </c:scaling>
        <c:delete val="0"/>
        <c:axPos val="l"/>
        <c:majorGridlines/>
        <c:numFmt formatCode="General" sourceLinked="1"/>
        <c:majorTickMark val="out"/>
        <c:minorTickMark val="none"/>
        <c:tickLblPos val="nextTo"/>
        <c:crossAx val="-2095829280"/>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Quarterly </c:v>
                </c:pt>
              </c:strCache>
            </c:strRef>
          </c:tx>
          <c:invertIfNegative val="0"/>
          <c:cat>
            <c:strRef>
              <c:f>Sheet3!$A$2:$A$13</c:f>
              <c:strCache>
                <c:ptCount val="12"/>
                <c:pt idx="0">
                  <c:v>Jan - Mar 2014</c:v>
                </c:pt>
                <c:pt idx="1">
                  <c:v>Apr - Jun 2014</c:v>
                </c:pt>
                <c:pt idx="2">
                  <c:v>Jul - Sep 2014</c:v>
                </c:pt>
                <c:pt idx="3">
                  <c:v>Oct - Dec 2014</c:v>
                </c:pt>
                <c:pt idx="4">
                  <c:v>Jan - Mar 2015</c:v>
                </c:pt>
                <c:pt idx="5">
                  <c:v>Apr - Jun 2015</c:v>
                </c:pt>
                <c:pt idx="6">
                  <c:v>Jul - Sep 2015</c:v>
                </c:pt>
                <c:pt idx="7">
                  <c:v>Oct - Dec 2015</c:v>
                </c:pt>
                <c:pt idx="8">
                  <c:v>Jan - Mar 2016</c:v>
                </c:pt>
                <c:pt idx="9">
                  <c:v>Apr - Jun 2016</c:v>
                </c:pt>
                <c:pt idx="10">
                  <c:v>Jul - Sep 2016</c:v>
                </c:pt>
                <c:pt idx="11">
                  <c:v>Oct - Dec 2016</c:v>
                </c:pt>
              </c:strCache>
            </c:strRef>
          </c:cat>
          <c:val>
            <c:numRef>
              <c:f>Sheet3!$B$2:$B$13</c:f>
              <c:numCache>
                <c:formatCode>General</c:formatCode>
                <c:ptCount val="12"/>
                <c:pt idx="0">
                  <c:v>10.0</c:v>
                </c:pt>
                <c:pt idx="1">
                  <c:v>8.0</c:v>
                </c:pt>
                <c:pt idx="2">
                  <c:v>7.0</c:v>
                </c:pt>
                <c:pt idx="3">
                  <c:v>68.0</c:v>
                </c:pt>
                <c:pt idx="4">
                  <c:v>71.0</c:v>
                </c:pt>
                <c:pt idx="5">
                  <c:v>49.0</c:v>
                </c:pt>
                <c:pt idx="6">
                  <c:v>47.0</c:v>
                </c:pt>
                <c:pt idx="7">
                  <c:v>43.0</c:v>
                </c:pt>
                <c:pt idx="8">
                  <c:v>69.0</c:v>
                </c:pt>
                <c:pt idx="9">
                  <c:v>61.0</c:v>
                </c:pt>
                <c:pt idx="10">
                  <c:v>53.0</c:v>
                </c:pt>
                <c:pt idx="11">
                  <c:v>20.0</c:v>
                </c:pt>
              </c:numCache>
            </c:numRef>
          </c:val>
        </c:ser>
        <c:dLbls>
          <c:showLegendKey val="0"/>
          <c:showVal val="0"/>
          <c:showCatName val="0"/>
          <c:showSerName val="0"/>
          <c:showPercent val="0"/>
          <c:showBubbleSize val="0"/>
        </c:dLbls>
        <c:gapWidth val="75"/>
        <c:overlap val="40"/>
        <c:axId val="-2095874048"/>
        <c:axId val="-2095876544"/>
      </c:barChart>
      <c:lineChart>
        <c:grouping val="standard"/>
        <c:varyColors val="0"/>
        <c:ser>
          <c:idx val="1"/>
          <c:order val="1"/>
          <c:tx>
            <c:strRef>
              <c:f>Sheet3!$C$1</c:f>
              <c:strCache>
                <c:ptCount val="1"/>
                <c:pt idx="0">
                  <c:v>Cumulative </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Sheet3!$A$2:$A$13</c:f>
              <c:strCache>
                <c:ptCount val="12"/>
                <c:pt idx="0">
                  <c:v>Jan - Mar 2014</c:v>
                </c:pt>
                <c:pt idx="1">
                  <c:v>Apr - Jun 2014</c:v>
                </c:pt>
                <c:pt idx="2">
                  <c:v>Jul - Sep 2014</c:v>
                </c:pt>
                <c:pt idx="3">
                  <c:v>Oct - Dec 2014</c:v>
                </c:pt>
                <c:pt idx="4">
                  <c:v>Jan - Mar 2015</c:v>
                </c:pt>
                <c:pt idx="5">
                  <c:v>Apr - Jun 2015</c:v>
                </c:pt>
                <c:pt idx="6">
                  <c:v>Jul - Sep 2015</c:v>
                </c:pt>
                <c:pt idx="7">
                  <c:v>Oct - Dec 2015</c:v>
                </c:pt>
                <c:pt idx="8">
                  <c:v>Jan - Mar 2016</c:v>
                </c:pt>
                <c:pt idx="9">
                  <c:v>Apr - Jun 2016</c:v>
                </c:pt>
                <c:pt idx="10">
                  <c:v>Jul - Sep 2016</c:v>
                </c:pt>
                <c:pt idx="11">
                  <c:v>Oct - Dec 2016</c:v>
                </c:pt>
              </c:strCache>
            </c:strRef>
          </c:cat>
          <c:val>
            <c:numRef>
              <c:f>Sheet3!$C$2:$C$13</c:f>
              <c:numCache>
                <c:formatCode>General</c:formatCode>
                <c:ptCount val="12"/>
                <c:pt idx="0">
                  <c:v>10.0</c:v>
                </c:pt>
                <c:pt idx="1">
                  <c:v>18.0</c:v>
                </c:pt>
                <c:pt idx="2">
                  <c:v>25.0</c:v>
                </c:pt>
                <c:pt idx="3">
                  <c:v>93.0</c:v>
                </c:pt>
                <c:pt idx="4">
                  <c:v>164.0</c:v>
                </c:pt>
                <c:pt idx="5">
                  <c:v>213.0</c:v>
                </c:pt>
                <c:pt idx="6">
                  <c:v>260.0</c:v>
                </c:pt>
                <c:pt idx="7">
                  <c:v>303.0</c:v>
                </c:pt>
                <c:pt idx="8">
                  <c:v>372.0</c:v>
                </c:pt>
                <c:pt idx="9">
                  <c:v>433.0</c:v>
                </c:pt>
                <c:pt idx="10">
                  <c:v>486.0</c:v>
                </c:pt>
                <c:pt idx="11">
                  <c:v>506.0</c:v>
                </c:pt>
              </c:numCache>
            </c:numRef>
          </c:val>
          <c:smooth val="0"/>
        </c:ser>
        <c:dLbls>
          <c:showLegendKey val="0"/>
          <c:showVal val="0"/>
          <c:showCatName val="0"/>
          <c:showSerName val="0"/>
          <c:showPercent val="0"/>
          <c:showBubbleSize val="0"/>
        </c:dLbls>
        <c:marker val="1"/>
        <c:smooth val="0"/>
        <c:axId val="-2095874048"/>
        <c:axId val="-2095876544"/>
      </c:lineChart>
      <c:catAx>
        <c:axId val="-2095874048"/>
        <c:scaling>
          <c:orientation val="minMax"/>
        </c:scaling>
        <c:delete val="0"/>
        <c:axPos val="b"/>
        <c:numFmt formatCode="General" sourceLinked="0"/>
        <c:majorTickMark val="none"/>
        <c:minorTickMark val="none"/>
        <c:tickLblPos val="nextTo"/>
        <c:crossAx val="-2095876544"/>
        <c:crosses val="autoZero"/>
        <c:auto val="1"/>
        <c:lblAlgn val="ctr"/>
        <c:lblOffset val="100"/>
        <c:noMultiLvlLbl val="0"/>
      </c:catAx>
      <c:valAx>
        <c:axId val="-2095876544"/>
        <c:scaling>
          <c:orientation val="minMax"/>
        </c:scaling>
        <c:delete val="0"/>
        <c:axPos val="l"/>
        <c:majorGridlines/>
        <c:numFmt formatCode="General" sourceLinked="1"/>
        <c:majorTickMark val="none"/>
        <c:minorTickMark val="none"/>
        <c:tickLblPos val="nextTo"/>
        <c:crossAx val="-2095874048"/>
        <c:crosses val="autoZero"/>
        <c:crossBetween val="between"/>
      </c:valAx>
    </c:plotArea>
    <c:legend>
      <c:legendPos val="r"/>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0.33876</cdr:x>
      <cdr:y>0.1872</cdr:y>
    </cdr:from>
    <cdr:to>
      <cdr:x>0.75235</cdr:x>
      <cdr:y>0.38391</cdr:y>
    </cdr:to>
    <cdr:sp macro="" textlink="">
      <cdr:nvSpPr>
        <cdr:cNvPr id="7" name="TextBox 2"/>
        <cdr:cNvSpPr txBox="1"/>
      </cdr:nvSpPr>
      <cdr:spPr>
        <a:xfrm xmlns:a="http://schemas.openxmlformats.org/drawingml/2006/main">
          <a:off x="2676205" y="723504"/>
          <a:ext cx="3267395" cy="760259"/>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smtClean="0">
              <a:latin typeface="Arial" panose="020B0604020202020204" pitchFamily="34" charset="0"/>
              <a:cs typeface="Arial" panose="020B0604020202020204" pitchFamily="34" charset="0"/>
            </a:rPr>
            <a:t>Anti-HCV test licensed </a:t>
          </a:r>
        </a:p>
        <a:p xmlns:a="http://schemas.openxmlformats.org/drawingml/2006/main">
          <a:pPr algn="ctr"/>
          <a:r>
            <a:rPr lang="en-US" b="1" dirty="0" smtClean="0">
              <a:latin typeface="Arial" panose="020B0604020202020204" pitchFamily="34" charset="0"/>
              <a:cs typeface="Arial" panose="020B0604020202020204" pitchFamily="34" charset="0"/>
            </a:rPr>
            <a:t>1992    </a:t>
          </a:r>
          <a:endParaRPr lang="en-US" sz="2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0.24755</cdr:x>
      <cdr:y>0</cdr:y>
    </cdr:from>
    <cdr:to>
      <cdr:x>0.9398</cdr:x>
      <cdr:y>0.09556</cdr:y>
    </cdr:to>
    <cdr:sp macro="" textlink="">
      <cdr:nvSpPr>
        <cdr:cNvPr id="3" name="TextBox 2"/>
        <cdr:cNvSpPr txBox="1"/>
      </cdr:nvSpPr>
      <cdr:spPr>
        <a:xfrm xmlns:a="http://schemas.openxmlformats.org/drawingml/2006/main">
          <a:off x="1955646" y="0"/>
          <a:ext cx="546877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800" b="1" dirty="0" smtClean="0">
              <a:solidFill>
                <a:schemeClr val="tx1"/>
              </a:solidFill>
              <a:latin typeface="Arial" panose="020B0604020202020204" pitchFamily="34" charset="0"/>
              <a:cs typeface="Arial" panose="020B0604020202020204" pitchFamily="34" charset="0"/>
            </a:rPr>
            <a:t>1986 Indirect blood screening for HCV</a:t>
          </a:r>
          <a:endParaRPr lang="en-US" sz="1800" b="1"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0.52847</cdr:x>
      <cdr:y>0.33483</cdr:y>
    </cdr:from>
    <cdr:to>
      <cdr:x>0.96456</cdr:x>
      <cdr:y>0.5967</cdr:y>
    </cdr:to>
    <cdr:sp macro="" textlink="">
      <cdr:nvSpPr>
        <cdr:cNvPr id="4" name="TextBox 2"/>
        <cdr:cNvSpPr txBox="1"/>
      </cdr:nvSpPr>
      <cdr:spPr>
        <a:xfrm xmlns:a="http://schemas.openxmlformats.org/drawingml/2006/main">
          <a:off x="4174915" y="1294075"/>
          <a:ext cx="3445085" cy="1012094"/>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chemeClr val="tx1"/>
              </a:solidFill>
              <a:latin typeface="Arial" panose="020B0604020202020204" pitchFamily="34" charset="0"/>
              <a:cs typeface="Arial" panose="020B0604020202020204" pitchFamily="34" charset="0"/>
            </a:rPr>
            <a:t>Needle stick Safety </a:t>
          </a:r>
        </a:p>
        <a:p xmlns:a="http://schemas.openxmlformats.org/drawingml/2006/main">
          <a:pPr algn="ctr"/>
          <a:r>
            <a:rPr lang="en-US" sz="1400" b="1" dirty="0" smtClean="0">
              <a:solidFill>
                <a:schemeClr val="tx1"/>
              </a:solidFill>
              <a:latin typeface="Arial" panose="020B0604020202020204" pitchFamily="34" charset="0"/>
              <a:cs typeface="Arial" panose="020B0604020202020204" pitchFamily="34" charset="0"/>
            </a:rPr>
            <a:t>and Prevention Act</a:t>
          </a:r>
        </a:p>
        <a:p xmlns:a="http://schemas.openxmlformats.org/drawingml/2006/main">
          <a:pPr algn="ctr"/>
          <a:r>
            <a:rPr lang="en-US" sz="1400" b="1" dirty="0" smtClean="0">
              <a:solidFill>
                <a:schemeClr val="tx1"/>
              </a:solidFill>
              <a:latin typeface="Arial" panose="020B0604020202020204" pitchFamily="34" charset="0"/>
              <a:cs typeface="Arial" panose="020B0604020202020204" pitchFamily="34" charset="0"/>
            </a:rPr>
            <a:t>2001</a:t>
          </a:r>
          <a:endParaRPr lang="en-US" sz="1400" b="1"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0.73306</cdr:x>
      <cdr:y>0.58562</cdr:y>
    </cdr:from>
    <cdr:to>
      <cdr:x>0.75317</cdr:x>
      <cdr:y>0.70351</cdr:y>
    </cdr:to>
    <cdr:sp macro="" textlink="">
      <cdr:nvSpPr>
        <cdr:cNvPr id="5" name="AutoShape 1144"/>
        <cdr:cNvSpPr>
          <a:spLocks xmlns:a="http://schemas.openxmlformats.org/drawingml/2006/main" noChangeArrowheads="1"/>
        </cdr:cNvSpPr>
      </cdr:nvSpPr>
      <cdr:spPr bwMode="auto">
        <a:xfrm xmlns:a="http://schemas.openxmlformats.org/drawingml/2006/main">
          <a:off x="5791200" y="2263350"/>
          <a:ext cx="158869" cy="455629"/>
        </a:xfrm>
        <a:prstGeom xmlns:a="http://schemas.openxmlformats.org/drawingml/2006/main" prst="downArrow">
          <a:avLst>
            <a:gd name="adj1" fmla="val 50000"/>
            <a:gd name="adj2" fmla="val 95192"/>
          </a:avLst>
        </a:prstGeom>
        <a:ln xmlns:a="http://schemas.openxmlformats.org/drawingml/2006/main">
          <a:headEnd/>
          <a:tailEnd/>
        </a:ln>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wrap="none"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sz="1800" dirty="0">
            <a:solidFill>
              <a:srgbClr val="000000"/>
            </a:solidFill>
            <a:latin typeface="Myriad Web Pro"/>
          </a:endParaRPr>
        </a:p>
      </cdr:txBody>
    </cdr:sp>
  </cdr:relSizeAnchor>
  <cdr:relSizeAnchor xmlns:cdr="http://schemas.openxmlformats.org/drawingml/2006/chartDrawing">
    <cdr:from>
      <cdr:x>0.45334</cdr:x>
      <cdr:y>0.5378</cdr:y>
    </cdr:from>
    <cdr:to>
      <cdr:x>0.64625</cdr:x>
      <cdr:y>0.61005</cdr:y>
    </cdr:to>
    <cdr:sp macro="" textlink="">
      <cdr:nvSpPr>
        <cdr:cNvPr id="2" name="Rectangle 1"/>
        <cdr:cNvSpPr/>
      </cdr:nvSpPr>
      <cdr:spPr>
        <a:xfrm xmlns:a="http://schemas.openxmlformats.org/drawingml/2006/main">
          <a:off x="3581399" y="2078517"/>
          <a:ext cx="1524001" cy="279231"/>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dirty="0" smtClean="0">
              <a:solidFill>
                <a:schemeClr val="tx1"/>
              </a:solidFill>
            </a:rPr>
            <a:t>HIV Prevention</a:t>
          </a:r>
          <a:endParaRPr lang="en-US" sz="14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0.52909</cdr:x>
      <cdr:y>0.24415</cdr:y>
    </cdr:from>
    <cdr:to>
      <cdr:x>0.7555</cdr:x>
      <cdr:y>0.34181</cdr:y>
    </cdr:to>
    <cdr:sp macro="" textlink="">
      <cdr:nvSpPr>
        <cdr:cNvPr id="2" name="TextBox 1"/>
        <cdr:cNvSpPr txBox="1"/>
      </cdr:nvSpPr>
      <cdr:spPr>
        <a:xfrm xmlns:a="http://schemas.openxmlformats.org/drawingml/2006/main">
          <a:off x="2136775" y="1143000"/>
          <a:ext cx="914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AR" sz="1600" dirty="0" smtClean="0"/>
            <a:t>(4.9 </a:t>
          </a:r>
          <a:r>
            <a:rPr lang="es-AR" sz="1100" dirty="0" smtClean="0"/>
            <a:t>%)</a:t>
          </a:r>
          <a:endParaRPr lang="es-A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FF2121-1DC6-4626-B19C-EB77B02B4307}" type="datetimeFigureOut">
              <a:rPr lang="en-US" smtClean="0"/>
              <a:t>1/28/17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E0E74B-2C02-4168-98C1-AC8415FAE37A}" type="slidenum">
              <a:rPr lang="en-US" smtClean="0"/>
              <a:t>‹#›</a:t>
            </a:fld>
            <a:endParaRPr lang="en-US"/>
          </a:p>
        </p:txBody>
      </p:sp>
    </p:spTree>
    <p:extLst>
      <p:ext uri="{BB962C8B-B14F-4D97-AF65-F5344CB8AC3E}">
        <p14:creationId xmlns:p14="http://schemas.microsoft.com/office/powerpoint/2010/main" val="330244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0E74B-2C02-4168-98C1-AC8415FAE37A}" type="slidenum">
              <a:rPr lang="en-US" smtClean="0"/>
              <a:t>3</a:t>
            </a:fld>
            <a:endParaRPr lang="en-US"/>
          </a:p>
        </p:txBody>
      </p:sp>
    </p:spTree>
    <p:extLst>
      <p:ext uri="{BB962C8B-B14F-4D97-AF65-F5344CB8AC3E}">
        <p14:creationId xmlns:p14="http://schemas.microsoft.com/office/powerpoint/2010/main" val="56183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858">
              <a:defRPr/>
            </a:pPr>
            <a:r>
              <a:rPr lang="en-US" dirty="0" smtClean="0"/>
              <a:t>HCV Incidence Was Highest Before the Discovery of HCV.  Prevention Strategies have had a huge impact on incidence in United States </a:t>
            </a:r>
          </a:p>
          <a:p>
            <a:pPr defTabSz="888858">
              <a:defRPr/>
            </a:pPr>
            <a:endParaRPr lang="en-US" dirty="0"/>
          </a:p>
          <a:p>
            <a:pPr defTabSz="888858">
              <a:defRPr/>
            </a:pPr>
            <a:endParaRPr lang="en-US" dirty="0" smtClean="0"/>
          </a:p>
          <a:p>
            <a:pPr defTabSz="888858">
              <a:defRPr/>
            </a:pPr>
            <a:endParaRPr lang="en-US" dirty="0" smtClean="0"/>
          </a:p>
          <a:p>
            <a:pPr defTabSz="888858">
              <a:defRPr/>
            </a:pPr>
            <a:r>
              <a:rPr lang="en-US" dirty="0" smtClean="0"/>
              <a:t>And rates dropped but you note a slight uptick nationally starting in 2010</a:t>
            </a:r>
            <a:endParaRPr lang="en-US" dirty="0" smtClean="0">
              <a:solidFill>
                <a:srgbClr val="FF0000"/>
              </a:solidFill>
            </a:endParaRPr>
          </a:p>
          <a:p>
            <a:endParaRPr lang="en-US" dirty="0" smtClean="0"/>
          </a:p>
          <a:p>
            <a:r>
              <a:rPr lang="en-US" dirty="0" smtClean="0">
                <a:solidFill>
                  <a:srgbClr val="FF0000"/>
                </a:solidFill>
              </a:rPr>
              <a:t>(John, </a:t>
            </a:r>
          </a:p>
          <a:p>
            <a:pPr marL="224312" indent="-224312">
              <a:buAutoNum type="arabicPeriod"/>
            </a:pPr>
            <a:r>
              <a:rPr lang="en-US" dirty="0" smtClean="0">
                <a:solidFill>
                  <a:srgbClr val="FF0000"/>
                </a:solidFill>
              </a:rPr>
              <a:t>I couldn’t get 2012 data to appear on the x-axis.  </a:t>
            </a:r>
          </a:p>
          <a:p>
            <a:pPr marL="224312" indent="-224312">
              <a:buAutoNum type="arabicPeriod"/>
            </a:pPr>
            <a:r>
              <a:rPr lang="en-US" dirty="0" smtClean="0">
                <a:solidFill>
                  <a:srgbClr val="FF0000"/>
                </a:solidFill>
              </a:rPr>
              <a:t>Please verify that label for </a:t>
            </a:r>
          </a:p>
          <a:p>
            <a:pPr marL="224312" indent="-224312">
              <a:buAutoNum type="arabicPeriod"/>
            </a:pPr>
            <a:r>
              <a:rPr lang="en-US" dirty="0" smtClean="0">
                <a:solidFill>
                  <a:srgbClr val="FF0000"/>
                </a:solidFill>
              </a:rPr>
              <a:t>Please take a moment to emphasize the PH triumphs these points represent. </a:t>
            </a:r>
          </a:p>
          <a:p>
            <a:r>
              <a:rPr lang="en-US" sz="2000" b="1" dirty="0"/>
              <a:t>A larger risk of HCV transmission before prevention interventions </a:t>
            </a:r>
          </a:p>
          <a:p>
            <a:pPr lvl="1"/>
            <a:r>
              <a:rPr lang="en-US" sz="1800" dirty="0"/>
              <a:t>1987 Universal precautions</a:t>
            </a:r>
          </a:p>
          <a:p>
            <a:pPr lvl="1"/>
            <a:r>
              <a:rPr lang="en-US" sz="1800" dirty="0"/>
              <a:t>1991 OSHA blood borne pathogen standard </a:t>
            </a:r>
          </a:p>
          <a:p>
            <a:pPr lvl="1"/>
            <a:r>
              <a:rPr lang="en-US" sz="1800" dirty="0"/>
              <a:t>1992 Screening blood transfusions for HCV antibody</a:t>
            </a:r>
          </a:p>
          <a:p>
            <a:pPr lvl="1"/>
            <a:r>
              <a:rPr lang="en-US" sz="1800" dirty="0"/>
              <a:t>2001 Needle stick safety and prevention act  </a:t>
            </a:r>
          </a:p>
          <a:p>
            <a:pPr marL="224312" indent="-224312">
              <a:buAutoNum type="arabicPeriod"/>
            </a:pPr>
            <a:r>
              <a:rPr lang="en-US" dirty="0" smtClean="0">
                <a:solidFill>
                  <a:srgbClr val="FF0000"/>
                </a:solidFill>
              </a:rPr>
              <a:t>)</a:t>
            </a:r>
          </a:p>
          <a:p>
            <a:endParaRPr lang="en-US" dirty="0"/>
          </a:p>
        </p:txBody>
      </p:sp>
      <p:sp>
        <p:nvSpPr>
          <p:cNvPr id="4" name="Slide Number Placeholder 3"/>
          <p:cNvSpPr>
            <a:spLocks noGrp="1"/>
          </p:cNvSpPr>
          <p:nvPr>
            <p:ph type="sldNum" sz="quarter" idx="10"/>
          </p:nvPr>
        </p:nvSpPr>
        <p:spPr/>
        <p:txBody>
          <a:bodyPr/>
          <a:lstStyle/>
          <a:p>
            <a:fld id="{952F87FB-C7E8-4051-88C2-63951057FEF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6552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r>
              <a:rPr lang="en-US" baseline="0" dirty="0" smtClean="0"/>
              <a:t> – present time</a:t>
            </a:r>
            <a:endParaRPr lang="en-US" dirty="0"/>
          </a:p>
        </p:txBody>
      </p:sp>
      <p:sp>
        <p:nvSpPr>
          <p:cNvPr id="4" name="Slide Number Placeholder 3"/>
          <p:cNvSpPr>
            <a:spLocks noGrp="1"/>
          </p:cNvSpPr>
          <p:nvPr>
            <p:ph type="sldNum" sz="quarter" idx="10"/>
          </p:nvPr>
        </p:nvSpPr>
        <p:spPr/>
        <p:txBody>
          <a:bodyPr/>
          <a:lstStyle/>
          <a:p>
            <a:fld id="{39E0E74B-2C02-4168-98C1-AC8415FAE37A}" type="slidenum">
              <a:rPr lang="en-US" smtClean="0"/>
              <a:t>8</a:t>
            </a:fld>
            <a:endParaRPr lang="en-US"/>
          </a:p>
        </p:txBody>
      </p:sp>
    </p:spTree>
    <p:extLst>
      <p:ext uri="{BB962C8B-B14F-4D97-AF65-F5344CB8AC3E}">
        <p14:creationId xmlns:p14="http://schemas.microsoft.com/office/powerpoint/2010/main" val="110212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goals were pre-implementation goals from over 1 year ago and they still hold true today. </a:t>
            </a:r>
            <a:endParaRPr lang="en-US" dirty="0"/>
          </a:p>
        </p:txBody>
      </p:sp>
      <p:sp>
        <p:nvSpPr>
          <p:cNvPr id="4" name="Slide Number Placeholder 3"/>
          <p:cNvSpPr>
            <a:spLocks noGrp="1"/>
          </p:cNvSpPr>
          <p:nvPr>
            <p:ph type="sldNum" sz="quarter" idx="10"/>
          </p:nvPr>
        </p:nvSpPr>
        <p:spPr/>
        <p:txBody>
          <a:bodyPr/>
          <a:lstStyle/>
          <a:p>
            <a:fld id="{39E0E74B-2C02-4168-98C1-AC8415FAE37A}" type="slidenum">
              <a:rPr lang="en-US" smtClean="0"/>
              <a:t>9</a:t>
            </a:fld>
            <a:endParaRPr lang="en-US"/>
          </a:p>
        </p:txBody>
      </p:sp>
    </p:spTree>
    <p:extLst>
      <p:ext uri="{BB962C8B-B14F-4D97-AF65-F5344CB8AC3E}">
        <p14:creationId xmlns:p14="http://schemas.microsoft.com/office/powerpoint/2010/main" val="90027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knew within</a:t>
            </a:r>
            <a:r>
              <a:rPr lang="en-US" baseline="0" dirty="0" smtClean="0"/>
              <a:t> our tribal community that we would need public support and visible community awareness --- there would have to be tribal government officials who vocally supported our cause in order for us to build the infrastructure needed to meet our program goals. </a:t>
            </a:r>
            <a:endParaRPr lang="en-US" dirty="0"/>
          </a:p>
        </p:txBody>
      </p:sp>
      <p:sp>
        <p:nvSpPr>
          <p:cNvPr id="4" name="Slide Number Placeholder 3"/>
          <p:cNvSpPr>
            <a:spLocks noGrp="1"/>
          </p:cNvSpPr>
          <p:nvPr>
            <p:ph type="sldNum" sz="quarter" idx="10"/>
          </p:nvPr>
        </p:nvSpPr>
        <p:spPr/>
        <p:txBody>
          <a:bodyPr/>
          <a:lstStyle/>
          <a:p>
            <a:fld id="{39E0E74B-2C02-4168-98C1-AC8415FAE37A}" type="slidenum">
              <a:rPr lang="en-US" smtClean="0"/>
              <a:t>10</a:t>
            </a:fld>
            <a:endParaRPr lang="en-US"/>
          </a:p>
        </p:txBody>
      </p:sp>
    </p:spTree>
    <p:extLst>
      <p:ext uri="{BB962C8B-B14F-4D97-AF65-F5344CB8AC3E}">
        <p14:creationId xmlns:p14="http://schemas.microsoft.com/office/powerpoint/2010/main" val="198844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a:t>
            </a:r>
            <a:r>
              <a:rPr lang="en-US" baseline="0" dirty="0" smtClean="0"/>
              <a:t> the number of HCV positive patients seen per 5 year birth cohort. In purple, you can see where screening would target using the current CDC guidelines, but we needed to include the younger population, which is where about ½ of our patients fell as you can see here.  </a:t>
            </a:r>
            <a:endParaRPr lang="en-US" dirty="0"/>
          </a:p>
        </p:txBody>
      </p:sp>
      <p:sp>
        <p:nvSpPr>
          <p:cNvPr id="4" name="Slide Number Placeholder 3"/>
          <p:cNvSpPr>
            <a:spLocks noGrp="1"/>
          </p:cNvSpPr>
          <p:nvPr>
            <p:ph type="sldNum" sz="quarter" idx="10"/>
          </p:nvPr>
        </p:nvSpPr>
        <p:spPr/>
        <p:txBody>
          <a:bodyPr/>
          <a:lstStyle/>
          <a:p>
            <a:fld id="{39E0E74B-2C02-4168-98C1-AC8415FAE37A}" type="slidenum">
              <a:rPr lang="en-US" smtClean="0"/>
              <a:t>12</a:t>
            </a:fld>
            <a:endParaRPr lang="en-US"/>
          </a:p>
        </p:txBody>
      </p:sp>
    </p:spTree>
    <p:extLst>
      <p:ext uri="{BB962C8B-B14F-4D97-AF65-F5344CB8AC3E}">
        <p14:creationId xmlns:p14="http://schemas.microsoft.com/office/powerpoint/2010/main" val="2247881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TITLE: Once patients were screened, we had to have an efficient system to evaluate them clinically and we</a:t>
            </a:r>
            <a:r>
              <a:rPr lang="en-US" baseline="0" dirty="0" smtClean="0"/>
              <a:t> felt like we could do this by centralizing the screening reporting and assigning the tracking of those patients to specific work group members to decrease our lost to follow up rates. Some things we could implement to help in this effort were the use of rapid screening tests in which we could get a screening result in 20 minutes and immediately get the patient an appointment with one of our Hepatitis C providers. We also planned to expand the ECHO program to increase our coverage in the outlying clinics --- on a side note, we now have 12 PCPs and 8 pharmacists within our system treating hepatitis C with the support of the ECHO model. Expanding case management services was also a must. With the processes in place for procuring medications and then the close follow-up these patients would require, we had to increase our case manager work force. So we developed a measureable goal to treat 85% of patients in 3 years and cure 85% of those treated. </a:t>
            </a:r>
            <a:endParaRPr lang="en-US" dirty="0"/>
          </a:p>
        </p:txBody>
      </p:sp>
      <p:sp>
        <p:nvSpPr>
          <p:cNvPr id="4" name="Slide Number Placeholder 3"/>
          <p:cNvSpPr>
            <a:spLocks noGrp="1"/>
          </p:cNvSpPr>
          <p:nvPr>
            <p:ph type="sldNum" sz="quarter" idx="10"/>
          </p:nvPr>
        </p:nvSpPr>
        <p:spPr/>
        <p:txBody>
          <a:bodyPr/>
          <a:lstStyle/>
          <a:p>
            <a:fld id="{39E0E74B-2C02-4168-98C1-AC8415FAE37A}" type="slidenum">
              <a:rPr lang="en-US" smtClean="0"/>
              <a:t>18</a:t>
            </a:fld>
            <a:endParaRPr lang="en-US"/>
          </a:p>
        </p:txBody>
      </p:sp>
    </p:spTree>
    <p:extLst>
      <p:ext uri="{BB962C8B-B14F-4D97-AF65-F5344CB8AC3E}">
        <p14:creationId xmlns:p14="http://schemas.microsoft.com/office/powerpoint/2010/main" val="266998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0E74B-2C02-4168-98C1-AC8415FAE37A}" type="slidenum">
              <a:rPr lang="en-US" smtClean="0"/>
              <a:t>19</a:t>
            </a:fld>
            <a:endParaRPr lang="en-US"/>
          </a:p>
        </p:txBody>
      </p:sp>
    </p:spTree>
    <p:extLst>
      <p:ext uri="{BB962C8B-B14F-4D97-AF65-F5344CB8AC3E}">
        <p14:creationId xmlns:p14="http://schemas.microsoft.com/office/powerpoint/2010/main" val="94757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F5C0AEA-7D4E-4DD0-9FAF-EB518A3A0BB3}" type="datetimeFigureOut">
              <a:rPr lang="en-US" smtClean="0"/>
              <a:t>1/28/17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96A1D79-CADC-4461-8DB9-7FE0ED211CAA}"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5C0AEA-7D4E-4DD0-9FAF-EB518A3A0BB3}"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A1D79-CADC-4461-8DB9-7FE0ED211CA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96A1D79-CADC-4461-8DB9-7FE0ED211CAA}"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5C0AEA-7D4E-4DD0-9FAF-EB518A3A0BB3}"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ntent with Reference">
    <p:spTree>
      <p:nvGrpSpPr>
        <p:cNvPr id="1" name=""/>
        <p:cNvGrpSpPr/>
        <p:nvPr/>
      </p:nvGrpSpPr>
      <p:grpSpPr>
        <a:xfrm>
          <a:off x="0" y="0"/>
          <a:ext cx="0" cy="0"/>
          <a:chOff x="0" y="0"/>
          <a:chExt cx="0" cy="0"/>
        </a:xfrm>
      </p:grpSpPr>
      <p:sp>
        <p:nvSpPr>
          <p:cNvPr id="2" name="Title 1"/>
          <p:cNvSpPr>
            <a:spLocks noGrp="1"/>
          </p:cNvSpPr>
          <p:nvPr>
            <p:ph type="title"/>
          </p:nvPr>
        </p:nvSpPr>
        <p:spPr>
          <a:xfrm>
            <a:off x="0" y="473185"/>
            <a:ext cx="8686800" cy="1143000"/>
          </a:xfrm>
          <a:prstGeom prst="rect">
            <a:avLst/>
          </a:prstGeom>
        </p:spPr>
        <p:txBody>
          <a:bodyPr/>
          <a:lstStyle>
            <a:lvl1pPr marL="342900" indent="0" algn="l">
              <a:defRPr sz="3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520" y="1658075"/>
            <a:ext cx="8361680" cy="4525963"/>
          </a:xfrm>
          <a:prstGeom prst="rect">
            <a:avLst/>
          </a:prstGeom>
        </p:spPr>
        <p:txBody>
          <a:bodyPr/>
          <a:lstStyle>
            <a:lvl1pPr marL="228600" indent="-228600">
              <a:buSzPct val="60000"/>
              <a:buFontTx/>
              <a:buBlip>
                <a:blip r:embed="rId2"/>
              </a:buBlip>
              <a:defRPr sz="1800">
                <a:latin typeface="Arial" pitchFamily="34" charset="0"/>
                <a:cs typeface="Arial" pitchFamily="34" charset="0"/>
              </a:defRPr>
            </a:lvl1pPr>
            <a:lvl2pPr marL="571500" indent="-290513">
              <a:buFont typeface="Arial" pitchFamily="34" charset="0"/>
              <a:buChar char="-"/>
              <a:defRPr lang="en-US" sz="1600" kern="1200" baseline="0" dirty="0">
                <a:solidFill>
                  <a:schemeClr val="tx1"/>
                </a:solidFill>
                <a:latin typeface="Arial" pitchFamily="34" charset="0"/>
                <a:ea typeface="+mn-ea"/>
                <a:cs typeface="Arial" pitchFamily="34" charset="0"/>
              </a:defRPr>
            </a:lvl2pPr>
            <a:lvl3pPr marL="862013" indent="-288925">
              <a:buFont typeface="Arial" pitchFamily="34" charset="0"/>
              <a:buChar char="-"/>
              <a:defRPr sz="1600">
                <a:latin typeface="Arial" pitchFamily="34" charset="0"/>
                <a:cs typeface="Arial" pitchFamily="34" charset="0"/>
              </a:defRPr>
            </a:lvl3pPr>
            <a:lvl4pPr marL="742950" indent="-285750">
              <a:buFontTx/>
              <a:buBlip>
                <a:blip r:embed="rId2"/>
              </a:buBlip>
              <a:defRPr sz="1800">
                <a:latin typeface="Arial" pitchFamily="34" charset="0"/>
                <a:cs typeface="Arial" pitchFamily="34" charset="0"/>
              </a:defRPr>
            </a:lvl4pPr>
            <a:lvl5pPr marL="742950" indent="-285750">
              <a:buFontTx/>
              <a:buBlip>
                <a:blip r:embed="rId2"/>
              </a:buBlip>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9"/>
          <p:cNvSpPr>
            <a:spLocks noGrp="1"/>
          </p:cNvSpPr>
          <p:nvPr>
            <p:ph type="body" sz="quarter" idx="10" hasCustomPrompt="1"/>
          </p:nvPr>
        </p:nvSpPr>
        <p:spPr>
          <a:xfrm>
            <a:off x="4894447" y="6435669"/>
            <a:ext cx="4149800" cy="220052"/>
          </a:xfrm>
          <a:prstGeom prst="rect">
            <a:avLst/>
          </a:prstGeom>
        </p:spPr>
        <p:txBody>
          <a:bodyPr/>
          <a:lstStyle>
            <a:lvl1pPr marL="0" indent="0">
              <a:buNone/>
              <a:defRPr sz="1100" b="0" cap="none" baseline="0">
                <a:solidFill>
                  <a:schemeClr val="tx1"/>
                </a:solidFill>
                <a:latin typeface="Arial" pitchFamily="34" charset="0"/>
                <a:cs typeface="Arial" pitchFamily="34" charset="0"/>
              </a:defRPr>
            </a:lvl1pPr>
            <a:lvl2pPr marL="457200" indent="0">
              <a:buNone/>
              <a:defRPr sz="800" cap="all" baseline="0">
                <a:latin typeface="Arial" pitchFamily="34" charset="0"/>
                <a:cs typeface="Arial" pitchFamily="34" charset="0"/>
              </a:defRPr>
            </a:lvl2pPr>
            <a:lvl3pPr marL="914400" indent="0">
              <a:buNone/>
              <a:defRPr sz="800" cap="all" baseline="0">
                <a:latin typeface="Arial" pitchFamily="34" charset="0"/>
                <a:cs typeface="Arial" pitchFamily="34" charset="0"/>
              </a:defRPr>
            </a:lvl3pPr>
            <a:lvl4pPr marL="1371600" indent="0">
              <a:buNone/>
              <a:defRPr sz="800" cap="all" baseline="0">
                <a:latin typeface="Arial" pitchFamily="34" charset="0"/>
                <a:cs typeface="Arial" pitchFamily="34" charset="0"/>
              </a:defRPr>
            </a:lvl4pPr>
            <a:lvl5pPr marL="1828800" indent="0">
              <a:buNone/>
              <a:defRPr sz="800" cap="all" baseline="0">
                <a:latin typeface="Arial" pitchFamily="34" charset="0"/>
                <a:cs typeface="Arial" pitchFamily="34" charset="0"/>
              </a:defRPr>
            </a:lvl5pPr>
          </a:lstStyle>
          <a:p>
            <a:pPr lvl="0"/>
            <a:r>
              <a:rPr lang="en-US" dirty="0" smtClean="0"/>
              <a:t>INSERT SLIDE REFERENCE</a:t>
            </a:r>
          </a:p>
        </p:txBody>
      </p:sp>
    </p:spTree>
    <p:extLst>
      <p:ext uri="{BB962C8B-B14F-4D97-AF65-F5344CB8AC3E}">
        <p14:creationId xmlns:p14="http://schemas.microsoft.com/office/powerpoint/2010/main" val="4059860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F5C0AEA-7D4E-4DD0-9FAF-EB518A3A0BB3}"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96A1D79-CADC-4461-8DB9-7FE0ED211CAA}"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F5C0AEA-7D4E-4DD0-9FAF-EB518A3A0BB3}" type="datetimeFigureOut">
              <a:rPr lang="en-US" smtClean="0"/>
              <a:t>1/28/17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96A1D79-CADC-4461-8DB9-7FE0ED211CAA}"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F5C0AEA-7D4E-4DD0-9FAF-EB518A3A0BB3}"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A1D79-CADC-4461-8DB9-7FE0ED211CAA}"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F5C0AEA-7D4E-4DD0-9FAF-EB518A3A0BB3}" type="datetimeFigureOut">
              <a:rPr lang="en-US" smtClean="0"/>
              <a:t>1/28/17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96A1D79-CADC-4461-8DB9-7FE0ED211CAA}"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5C0AEA-7D4E-4DD0-9FAF-EB518A3A0BB3}" type="datetimeFigureOut">
              <a:rPr lang="en-US" smtClean="0"/>
              <a:t>1/28/17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96A1D79-CADC-4461-8DB9-7FE0ED211C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F5C0AEA-7D4E-4DD0-9FAF-EB518A3A0BB3}" type="datetimeFigureOut">
              <a:rPr lang="en-US" smtClean="0"/>
              <a:t>1/28/17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96A1D79-CADC-4461-8DB9-7FE0ED211C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96A1D79-CADC-4461-8DB9-7FE0ED211CAA}"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F5C0AEA-7D4E-4DD0-9FAF-EB518A3A0BB3}" type="datetimeFigureOut">
              <a:rPr lang="en-US" smtClean="0"/>
              <a:t>1/28/17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96A1D79-CADC-4461-8DB9-7FE0ED211CAA}"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F5C0AEA-7D4E-4DD0-9FAF-EB518A3A0BB3}" type="datetimeFigureOut">
              <a:rPr lang="en-US" smtClean="0"/>
              <a:t>1/28/17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F5C0AEA-7D4E-4DD0-9FAF-EB518A3A0BB3}" type="datetimeFigureOut">
              <a:rPr lang="en-US" smtClean="0"/>
              <a:t>1/28/17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96A1D79-CADC-4461-8DB9-7FE0ED211CAA}"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7"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 Id="rId3"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400" dirty="0" smtClean="0"/>
              <a:t>Is it possible?</a:t>
            </a:r>
            <a:endParaRPr lang="en-US" sz="2400" dirty="0"/>
          </a:p>
        </p:txBody>
      </p:sp>
      <p:sp>
        <p:nvSpPr>
          <p:cNvPr id="3" name="Title 2"/>
          <p:cNvSpPr>
            <a:spLocks noGrp="1"/>
          </p:cNvSpPr>
          <p:nvPr>
            <p:ph type="ctrTitle"/>
          </p:nvPr>
        </p:nvSpPr>
        <p:spPr/>
        <p:txBody>
          <a:bodyPr/>
          <a:lstStyle/>
          <a:p>
            <a:r>
              <a:rPr lang="en-US" dirty="0" smtClean="0"/>
              <a:t>HCV Elimination</a:t>
            </a:r>
            <a:endParaRPr lang="en-US" dirty="0"/>
          </a:p>
        </p:txBody>
      </p:sp>
    </p:spTree>
    <p:extLst>
      <p:ext uri="{BB962C8B-B14F-4D97-AF65-F5344CB8AC3E}">
        <p14:creationId xmlns:p14="http://schemas.microsoft.com/office/powerpoint/2010/main" val="3629446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#1: Political Commitment</a:t>
            </a:r>
            <a:endParaRPr lang="en-US" dirty="0"/>
          </a:p>
        </p:txBody>
      </p:sp>
      <p:sp>
        <p:nvSpPr>
          <p:cNvPr id="3" name="Content Placeholder 2"/>
          <p:cNvSpPr>
            <a:spLocks noGrp="1"/>
          </p:cNvSpPr>
          <p:nvPr>
            <p:ph sz="quarter" idx="1"/>
          </p:nvPr>
        </p:nvSpPr>
        <p:spPr/>
        <p:txBody>
          <a:bodyPr/>
          <a:lstStyle/>
          <a:p>
            <a:endParaRPr lang="en-US" dirty="0"/>
          </a:p>
          <a:p>
            <a:r>
              <a:rPr lang="en-US" dirty="0" smtClean="0"/>
              <a:t>Public support and community awareness backed by government officials</a:t>
            </a:r>
          </a:p>
          <a:p>
            <a:endParaRPr lang="en-US" dirty="0"/>
          </a:p>
          <a:p>
            <a:pPr marL="0" indent="0" algn="ctr">
              <a:buNone/>
            </a:pPr>
            <a:r>
              <a:rPr lang="en-US" dirty="0" smtClean="0"/>
              <a:t/>
            </a:r>
            <a:br>
              <a:rPr lang="en-US" dirty="0" smtClean="0"/>
            </a:br>
            <a:r>
              <a:rPr lang="en-US" dirty="0" smtClean="0"/>
              <a:t/>
            </a:r>
            <a:br>
              <a:rPr lang="en-US" dirty="0" smtClean="0"/>
            </a:br>
            <a:endParaRPr lang="en-US" dirty="0"/>
          </a:p>
          <a:p>
            <a:endParaRPr lang="en-US" dirty="0"/>
          </a:p>
        </p:txBody>
      </p:sp>
      <p:sp>
        <p:nvSpPr>
          <p:cNvPr id="4" name="Down Arrow 3"/>
          <p:cNvSpPr/>
          <p:nvPr/>
        </p:nvSpPr>
        <p:spPr>
          <a:xfrm>
            <a:off x="4038600" y="3102591"/>
            <a:ext cx="9906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81100" y="4965510"/>
            <a:ext cx="6705600" cy="954107"/>
          </a:xfrm>
          <a:prstGeom prst="rect">
            <a:avLst/>
          </a:prstGeom>
          <a:noFill/>
        </p:spPr>
        <p:txBody>
          <a:bodyPr wrap="square" rtlCol="0">
            <a:spAutoFit/>
          </a:bodyPr>
          <a:lstStyle/>
          <a:p>
            <a:pPr algn="ctr"/>
            <a:r>
              <a:rPr lang="en-US" sz="2800" dirty="0" smtClean="0"/>
              <a:t>Build the </a:t>
            </a:r>
            <a:r>
              <a:rPr lang="en-US" sz="2800" dirty="0"/>
              <a:t>infrastructure needed to meet program goals</a:t>
            </a:r>
          </a:p>
        </p:txBody>
      </p:sp>
    </p:spTree>
    <p:extLst>
      <p:ext uri="{BB962C8B-B14F-4D97-AF65-F5344CB8AC3E}">
        <p14:creationId xmlns:p14="http://schemas.microsoft.com/office/powerpoint/2010/main" val="15159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sz="3600" dirty="0" err="1"/>
              <a:t>Goal</a:t>
            </a:r>
            <a:r>
              <a:rPr lang="es-AR" sz="3600" dirty="0"/>
              <a:t> # </a:t>
            </a:r>
            <a:r>
              <a:rPr lang="es-AR" sz="3600" dirty="0" smtClean="0"/>
              <a:t>2</a:t>
            </a:r>
            <a:endParaRPr lang="en-US" sz="3600" dirty="0"/>
          </a:p>
        </p:txBody>
      </p:sp>
      <p:sp>
        <p:nvSpPr>
          <p:cNvPr id="3" name="Text Placeholder 2"/>
          <p:cNvSpPr>
            <a:spLocks noGrp="1"/>
          </p:cNvSpPr>
          <p:nvPr>
            <p:ph type="body" idx="2"/>
          </p:nvPr>
        </p:nvSpPr>
        <p:spPr/>
        <p:txBody>
          <a:bodyPr>
            <a:normAutofit/>
          </a:bodyPr>
          <a:lstStyle/>
          <a:p>
            <a:r>
              <a:rPr lang="es-AR" sz="3600" dirty="0" err="1"/>
              <a:t>Expand</a:t>
            </a:r>
            <a:r>
              <a:rPr lang="es-AR" sz="3600" dirty="0"/>
              <a:t> Screening </a:t>
            </a:r>
            <a:r>
              <a:rPr lang="es-AR" sz="3600" dirty="0" err="1"/>
              <a:t>Program</a:t>
            </a:r>
            <a:endParaRPr lang="en-US" sz="3600" dirty="0"/>
          </a:p>
        </p:txBody>
      </p:sp>
      <p:sp>
        <p:nvSpPr>
          <p:cNvPr id="4" name="Content Placeholder 3"/>
          <p:cNvSpPr>
            <a:spLocks noGrp="1"/>
          </p:cNvSpPr>
          <p:nvPr>
            <p:ph sz="quarter" idx="1"/>
          </p:nvPr>
        </p:nvSpPr>
        <p:spPr>
          <a:xfrm>
            <a:off x="2667000" y="685800"/>
            <a:ext cx="6096000" cy="4038600"/>
          </a:xfrm>
        </p:spPr>
        <p:txBody>
          <a:bodyPr>
            <a:normAutofit fontScale="77500" lnSpcReduction="20000"/>
          </a:bodyPr>
          <a:lstStyle/>
          <a:p>
            <a:pPr marL="548640" lvl="2">
              <a:buClr>
                <a:schemeClr val="accent1"/>
              </a:buClr>
              <a:buSzPct val="85000"/>
              <a:buFont typeface="Wingdings 2"/>
              <a:buChar char=""/>
            </a:pPr>
            <a:r>
              <a:rPr lang="es-AR" sz="2700" b="1" u="sng" dirty="0"/>
              <a:t>CDC </a:t>
            </a:r>
            <a:r>
              <a:rPr lang="es-AR" sz="2700" b="1" u="sng" dirty="0" err="1"/>
              <a:t>guidelines</a:t>
            </a:r>
            <a:r>
              <a:rPr lang="es-AR" sz="2700" b="1" u="sng" dirty="0"/>
              <a:t> </a:t>
            </a:r>
            <a:r>
              <a:rPr lang="es-AR" sz="2700" b="1" u="sng" dirty="0" err="1"/>
              <a:t>for</a:t>
            </a:r>
            <a:r>
              <a:rPr lang="es-AR" sz="2700" b="1" u="sng" dirty="0"/>
              <a:t> Hepatitis C </a:t>
            </a:r>
            <a:r>
              <a:rPr lang="es-AR" sz="2700" b="1" u="sng" dirty="0" err="1"/>
              <a:t>testing</a:t>
            </a:r>
            <a:endParaRPr lang="es-AR" sz="2700" b="1" u="sng" dirty="0"/>
          </a:p>
          <a:p>
            <a:pPr lvl="2"/>
            <a:endParaRPr lang="es-AR" sz="2900" dirty="0"/>
          </a:p>
          <a:p>
            <a:pPr lvl="2"/>
            <a:r>
              <a:rPr lang="es-AR" sz="2700" dirty="0" err="1"/>
              <a:t>Baby</a:t>
            </a:r>
            <a:r>
              <a:rPr lang="es-AR" sz="2700" dirty="0"/>
              <a:t> </a:t>
            </a:r>
            <a:r>
              <a:rPr lang="es-AR" sz="2700" dirty="0" err="1"/>
              <a:t>boomers</a:t>
            </a:r>
            <a:r>
              <a:rPr lang="es-AR" sz="2700" dirty="0"/>
              <a:t> (</a:t>
            </a:r>
            <a:r>
              <a:rPr lang="es-AR" sz="2700" dirty="0" err="1"/>
              <a:t>born</a:t>
            </a:r>
            <a:r>
              <a:rPr lang="es-AR" sz="2700" dirty="0"/>
              <a:t> </a:t>
            </a:r>
            <a:r>
              <a:rPr lang="es-AR" sz="2700" dirty="0" err="1"/>
              <a:t>from</a:t>
            </a:r>
            <a:r>
              <a:rPr lang="es-AR" sz="2700" dirty="0"/>
              <a:t> 1945-1965)</a:t>
            </a:r>
          </a:p>
          <a:p>
            <a:pPr lvl="2"/>
            <a:endParaRPr lang="es-AR" sz="2900" dirty="0"/>
          </a:p>
          <a:p>
            <a:pPr lvl="2"/>
            <a:r>
              <a:rPr lang="es-AR" sz="2700" dirty="0" err="1"/>
              <a:t>Current</a:t>
            </a:r>
            <a:r>
              <a:rPr lang="es-AR" sz="2700" dirty="0"/>
              <a:t> </a:t>
            </a:r>
            <a:r>
              <a:rPr lang="es-AR" sz="2700" dirty="0" err="1"/>
              <a:t>or</a:t>
            </a:r>
            <a:r>
              <a:rPr lang="es-AR" sz="2700" dirty="0"/>
              <a:t> </a:t>
            </a:r>
            <a:r>
              <a:rPr lang="es-AR" sz="2700" dirty="0" err="1"/>
              <a:t>past</a:t>
            </a:r>
            <a:r>
              <a:rPr lang="es-AR" sz="2700" dirty="0"/>
              <a:t> </a:t>
            </a:r>
            <a:r>
              <a:rPr lang="es-AR" sz="2700" dirty="0" err="1"/>
              <a:t>injection</a:t>
            </a:r>
            <a:r>
              <a:rPr lang="es-AR" sz="2700" dirty="0"/>
              <a:t> </a:t>
            </a:r>
            <a:r>
              <a:rPr lang="es-AR" sz="2700" dirty="0" err="1"/>
              <a:t>drug</a:t>
            </a:r>
            <a:r>
              <a:rPr lang="es-AR" sz="2700" dirty="0"/>
              <a:t> </a:t>
            </a:r>
            <a:r>
              <a:rPr lang="es-AR" sz="2700" dirty="0" err="1"/>
              <a:t>users</a:t>
            </a:r>
            <a:endParaRPr lang="es-AR" sz="2700" dirty="0"/>
          </a:p>
          <a:p>
            <a:pPr lvl="2"/>
            <a:endParaRPr lang="es-AR" sz="2900" dirty="0"/>
          </a:p>
          <a:p>
            <a:pPr lvl="2"/>
            <a:r>
              <a:rPr lang="es-AR" sz="2700" dirty="0" err="1"/>
              <a:t>Certain</a:t>
            </a:r>
            <a:r>
              <a:rPr lang="es-AR" sz="2700" dirty="0"/>
              <a:t> medical </a:t>
            </a:r>
            <a:r>
              <a:rPr lang="es-AR" sz="2700" dirty="0" err="1"/>
              <a:t>conditions</a:t>
            </a:r>
            <a:r>
              <a:rPr lang="es-AR" sz="2700" dirty="0"/>
              <a:t> (</a:t>
            </a:r>
            <a:r>
              <a:rPr lang="es-AR" sz="2700" dirty="0" err="1"/>
              <a:t>high</a:t>
            </a:r>
            <a:r>
              <a:rPr lang="es-AR" sz="2700" dirty="0"/>
              <a:t> ALT, HIV, HD, </a:t>
            </a:r>
            <a:r>
              <a:rPr lang="es-AR" sz="2700" dirty="0" err="1"/>
              <a:t>transfusion</a:t>
            </a:r>
            <a:r>
              <a:rPr lang="es-AR" sz="2700" dirty="0"/>
              <a:t>/</a:t>
            </a:r>
            <a:r>
              <a:rPr lang="es-AR" sz="2700" dirty="0" err="1"/>
              <a:t>transplant</a:t>
            </a:r>
            <a:r>
              <a:rPr lang="es-AR" sz="2700" dirty="0"/>
              <a:t> prior </a:t>
            </a:r>
            <a:r>
              <a:rPr lang="es-AR" sz="2700" dirty="0" err="1"/>
              <a:t>to</a:t>
            </a:r>
            <a:r>
              <a:rPr lang="es-AR" sz="2700" dirty="0"/>
              <a:t> 1987/1992)</a:t>
            </a:r>
          </a:p>
          <a:p>
            <a:pPr lvl="2"/>
            <a:endParaRPr lang="es-AR" sz="2900" dirty="0"/>
          </a:p>
          <a:p>
            <a:pPr lvl="2"/>
            <a:r>
              <a:rPr lang="es-AR" sz="2700" dirty="0" err="1"/>
              <a:t>Recognized</a:t>
            </a:r>
            <a:r>
              <a:rPr lang="es-AR" sz="2700" dirty="0"/>
              <a:t> </a:t>
            </a:r>
            <a:r>
              <a:rPr lang="es-AR" sz="2700" dirty="0" err="1"/>
              <a:t>exposure</a:t>
            </a:r>
            <a:r>
              <a:rPr lang="es-AR" sz="2700" dirty="0"/>
              <a:t>: </a:t>
            </a:r>
            <a:r>
              <a:rPr lang="es-AR" sz="2700" dirty="0" err="1"/>
              <a:t>healthcare</a:t>
            </a:r>
            <a:r>
              <a:rPr lang="es-AR" sz="2700" dirty="0"/>
              <a:t> </a:t>
            </a:r>
            <a:r>
              <a:rPr lang="es-AR" sz="2700" dirty="0" err="1"/>
              <a:t>worker</a:t>
            </a:r>
            <a:r>
              <a:rPr lang="es-AR" sz="2700" dirty="0"/>
              <a:t> </a:t>
            </a:r>
            <a:r>
              <a:rPr lang="es-AR" sz="2700" dirty="0" err="1"/>
              <a:t>incident</a:t>
            </a:r>
            <a:r>
              <a:rPr lang="es-AR" sz="2700" dirty="0"/>
              <a:t> </a:t>
            </a:r>
            <a:r>
              <a:rPr lang="es-AR" sz="2700" dirty="0" err="1"/>
              <a:t>or</a:t>
            </a:r>
            <a:r>
              <a:rPr lang="es-AR" sz="2700" dirty="0"/>
              <a:t> </a:t>
            </a:r>
            <a:r>
              <a:rPr lang="es-AR" sz="2700" dirty="0" err="1"/>
              <a:t>child</a:t>
            </a:r>
            <a:r>
              <a:rPr lang="es-AR" sz="2700" dirty="0"/>
              <a:t> </a:t>
            </a:r>
            <a:r>
              <a:rPr lang="es-AR" sz="2700" dirty="0" err="1"/>
              <a:t>born</a:t>
            </a:r>
            <a:r>
              <a:rPr lang="es-AR" sz="2700" dirty="0"/>
              <a:t> </a:t>
            </a:r>
            <a:r>
              <a:rPr lang="es-AR" sz="2700" dirty="0" err="1"/>
              <a:t>to</a:t>
            </a:r>
            <a:r>
              <a:rPr lang="es-AR" sz="2700" dirty="0"/>
              <a:t> HCV </a:t>
            </a:r>
            <a:r>
              <a:rPr lang="es-AR" sz="2700" dirty="0" err="1"/>
              <a:t>infected</a:t>
            </a:r>
            <a:r>
              <a:rPr lang="es-AR" sz="2700" dirty="0"/>
              <a:t> </a:t>
            </a:r>
            <a:r>
              <a:rPr lang="es-AR" sz="2700" dirty="0" err="1"/>
              <a:t>mother</a:t>
            </a:r>
            <a:endParaRPr lang="es-AR" sz="2700" dirty="0"/>
          </a:p>
          <a:p>
            <a:endParaRPr lang="en-US" dirty="0"/>
          </a:p>
        </p:txBody>
      </p:sp>
      <p:sp>
        <p:nvSpPr>
          <p:cNvPr id="5" name="TextBox 4"/>
          <p:cNvSpPr txBox="1"/>
          <p:nvPr/>
        </p:nvSpPr>
        <p:spPr>
          <a:xfrm>
            <a:off x="2971800" y="5105400"/>
            <a:ext cx="5943600" cy="1200329"/>
          </a:xfrm>
          <a:prstGeom prst="rect">
            <a:avLst/>
          </a:prstGeom>
          <a:noFill/>
          <a:ln w="28575">
            <a:solidFill>
              <a:srgbClr val="FF0000"/>
            </a:solidFill>
          </a:ln>
        </p:spPr>
        <p:txBody>
          <a:bodyPr wrap="square" rtlCol="0">
            <a:spAutoFit/>
          </a:bodyPr>
          <a:lstStyle/>
          <a:p>
            <a:pPr marL="274320" lvl="1" algn="ctr">
              <a:buClr>
                <a:schemeClr val="accent1"/>
              </a:buClr>
              <a:buSzPct val="85000"/>
            </a:pPr>
            <a:r>
              <a:rPr lang="es-AR" sz="2400" b="1" dirty="0"/>
              <a:t>Are </a:t>
            </a:r>
            <a:r>
              <a:rPr lang="es-AR" sz="2400" b="1" dirty="0" err="1"/>
              <a:t>the</a:t>
            </a:r>
            <a:r>
              <a:rPr lang="es-AR" sz="2400" b="1" dirty="0"/>
              <a:t> </a:t>
            </a:r>
            <a:r>
              <a:rPr lang="es-AR" sz="2400" b="1" dirty="0" err="1"/>
              <a:t>age</a:t>
            </a:r>
            <a:r>
              <a:rPr lang="es-AR" sz="2400" b="1" dirty="0"/>
              <a:t> and </a:t>
            </a:r>
            <a:r>
              <a:rPr lang="es-AR" sz="2400" b="1" dirty="0" err="1"/>
              <a:t>risk</a:t>
            </a:r>
            <a:r>
              <a:rPr lang="es-AR" sz="2400" b="1" dirty="0"/>
              <a:t> </a:t>
            </a:r>
            <a:r>
              <a:rPr lang="es-AR" sz="2400" b="1" dirty="0" err="1"/>
              <a:t>targeted</a:t>
            </a:r>
            <a:r>
              <a:rPr lang="es-AR" sz="2400" b="1" dirty="0"/>
              <a:t> </a:t>
            </a:r>
            <a:r>
              <a:rPr lang="es-AR" sz="2400" b="1" dirty="0" err="1"/>
              <a:t>screening</a:t>
            </a:r>
            <a:r>
              <a:rPr lang="es-AR" sz="2400" b="1" dirty="0"/>
              <a:t> </a:t>
            </a:r>
            <a:r>
              <a:rPr lang="es-AR" sz="2400" b="1" dirty="0" err="1"/>
              <a:t>guidelines</a:t>
            </a:r>
            <a:r>
              <a:rPr lang="es-AR" sz="2400" b="1" dirty="0"/>
              <a:t> </a:t>
            </a:r>
            <a:r>
              <a:rPr lang="es-AR" sz="2400" b="1" dirty="0" err="1"/>
              <a:t>applicable</a:t>
            </a:r>
            <a:r>
              <a:rPr lang="es-AR" sz="2400" b="1" dirty="0"/>
              <a:t> </a:t>
            </a:r>
            <a:r>
              <a:rPr lang="es-AR" sz="2400" b="1" dirty="0" err="1"/>
              <a:t>to</a:t>
            </a:r>
            <a:r>
              <a:rPr lang="es-AR" sz="2400" b="1" dirty="0"/>
              <a:t> </a:t>
            </a:r>
            <a:r>
              <a:rPr lang="es-AR" sz="2400" b="1" dirty="0" err="1"/>
              <a:t>the</a:t>
            </a:r>
            <a:r>
              <a:rPr lang="es-AR" sz="2400" b="1" dirty="0"/>
              <a:t> CNHS </a:t>
            </a:r>
            <a:r>
              <a:rPr lang="es-AR" sz="2400" b="1" dirty="0" err="1"/>
              <a:t>population</a:t>
            </a:r>
            <a:r>
              <a:rPr lang="es-AR" sz="2400" b="1" dirty="0"/>
              <a:t>?</a:t>
            </a:r>
          </a:p>
        </p:txBody>
      </p:sp>
    </p:spTree>
    <p:extLst>
      <p:ext uri="{BB962C8B-B14F-4D97-AF65-F5344CB8AC3E}">
        <p14:creationId xmlns:p14="http://schemas.microsoft.com/office/powerpoint/2010/main" val="2145695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16" y="381000"/>
            <a:ext cx="8534400" cy="758952"/>
          </a:xfrm>
        </p:spPr>
        <p:txBody>
          <a:bodyPr>
            <a:normAutofit fontScale="90000"/>
          </a:bodyPr>
          <a:lstStyle/>
          <a:p>
            <a:pPr algn="ctr"/>
            <a:r>
              <a:rPr lang="en-US" sz="3600" b="1" dirty="0" smtClean="0"/>
              <a:t>CNHS HCV: Age Distribution </a:t>
            </a:r>
            <a:br>
              <a:rPr lang="en-US" sz="3600" b="1" dirty="0" smtClean="0"/>
            </a:br>
            <a:r>
              <a:rPr lang="en-US" sz="3100" dirty="0" smtClean="0"/>
              <a:t>(n=263)</a:t>
            </a:r>
            <a:endParaRPr lang="en-US" sz="3100" dirty="0"/>
          </a:p>
        </p:txBody>
      </p:sp>
      <p:pic>
        <p:nvPicPr>
          <p:cNvPr id="4" name="Content Placeholder 3"/>
          <p:cNvPicPr>
            <a:picLocks noGrp="1" noChangeAspect="1"/>
          </p:cNvPicPr>
          <p:nvPr>
            <p:ph sz="quarter" idx="1"/>
          </p:nvPr>
        </p:nvPicPr>
        <p:blipFill>
          <a:blip r:embed="rId3">
            <a:extLst>
              <a:ext uri="{BEBA8EAE-BF5A-486C-A8C5-ECC9F3942E4B}">
                <a14:imgProps xmlns:a14="http://schemas.microsoft.com/office/drawing/2010/main">
                  <a14:imgLayer r:embed="rId4">
                    <a14:imgEffect>
                      <a14:sharpenSoften amount="76000"/>
                    </a14:imgEffect>
                    <a14:imgEffect>
                      <a14:colorTemperature colorTemp="9875"/>
                    </a14:imgEffect>
                    <a14:imgEffect>
                      <a14:saturation sat="195000"/>
                    </a14:imgEffect>
                    <a14:imgEffect>
                      <a14:brightnessContrast contrast="-40000"/>
                    </a14:imgEffect>
                  </a14:imgLayer>
                </a14:imgProps>
              </a:ext>
              <a:ext uri="{28A0092B-C50C-407E-A947-70E740481C1C}">
                <a14:useLocalDpi xmlns:a14="http://schemas.microsoft.com/office/drawing/2010/main" val="0"/>
              </a:ext>
            </a:extLst>
          </a:blip>
          <a:srcRect t="7083" b="7083"/>
          <a:stretch>
            <a:fillRect/>
          </a:stretch>
        </p:blipFill>
        <p:spPr>
          <a:ln>
            <a:solidFill>
              <a:schemeClr val="accent1">
                <a:alpha val="47000"/>
              </a:schemeClr>
            </a:solidFill>
          </a:ln>
          <a:scene3d>
            <a:camera prst="orthographicFront"/>
            <a:lightRig rig="threePt" dir="t"/>
          </a:scene3d>
          <a:sp3d/>
        </p:spPr>
      </p:pic>
      <p:sp>
        <p:nvSpPr>
          <p:cNvPr id="3" name="Rectangle 2"/>
          <p:cNvSpPr/>
          <p:nvPr/>
        </p:nvSpPr>
        <p:spPr>
          <a:xfrm>
            <a:off x="3352800" y="1981200"/>
            <a:ext cx="1600200" cy="34290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40926" y="1994263"/>
            <a:ext cx="1600200" cy="3429000"/>
          </a:xfrm>
          <a:prstGeom prst="rect">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40626" y="6135104"/>
            <a:ext cx="6400800" cy="307777"/>
          </a:xfrm>
          <a:prstGeom prst="rect">
            <a:avLst/>
          </a:prstGeom>
          <a:noFill/>
        </p:spPr>
        <p:txBody>
          <a:bodyPr wrap="square" rtlCol="0">
            <a:spAutoFit/>
          </a:bodyPr>
          <a:lstStyle/>
          <a:p>
            <a:r>
              <a:rPr lang="en-US" sz="1400" dirty="0" smtClean="0"/>
              <a:t>Patients who were evaluated for treatment at CNHS (2012)</a:t>
            </a:r>
            <a:endParaRPr lang="es-AR" sz="1400" dirty="0"/>
          </a:p>
        </p:txBody>
      </p:sp>
      <p:sp>
        <p:nvSpPr>
          <p:cNvPr id="9" name="TextBox 8"/>
          <p:cNvSpPr txBox="1"/>
          <p:nvPr/>
        </p:nvSpPr>
        <p:spPr>
          <a:xfrm>
            <a:off x="1524000" y="1828800"/>
            <a:ext cx="1524000" cy="461665"/>
          </a:xfrm>
          <a:prstGeom prst="rect">
            <a:avLst/>
          </a:prstGeom>
          <a:noFill/>
        </p:spPr>
        <p:txBody>
          <a:bodyPr wrap="square" rtlCol="0">
            <a:spAutoFit/>
          </a:bodyPr>
          <a:lstStyle/>
          <a:p>
            <a:pPr algn="ctr"/>
            <a:r>
              <a:rPr lang="en-US" sz="1200" b="1" dirty="0" smtClean="0">
                <a:solidFill>
                  <a:srgbClr val="660066"/>
                </a:solidFill>
              </a:rPr>
              <a:t>CDC Birth Cohort Target</a:t>
            </a:r>
            <a:endParaRPr lang="en-US" sz="1200" b="1" dirty="0">
              <a:solidFill>
                <a:srgbClr val="660066"/>
              </a:solidFill>
            </a:endParaRPr>
          </a:p>
        </p:txBody>
      </p:sp>
      <p:sp>
        <p:nvSpPr>
          <p:cNvPr id="10" name="TextBox 9"/>
          <p:cNvSpPr txBox="1"/>
          <p:nvPr/>
        </p:nvSpPr>
        <p:spPr>
          <a:xfrm>
            <a:off x="5867400" y="1763430"/>
            <a:ext cx="2362200" cy="461665"/>
          </a:xfrm>
          <a:prstGeom prst="rect">
            <a:avLst/>
          </a:prstGeom>
          <a:noFill/>
        </p:spPr>
        <p:txBody>
          <a:bodyPr wrap="square" rtlCol="0">
            <a:spAutoFit/>
          </a:bodyPr>
          <a:lstStyle/>
          <a:p>
            <a:pPr algn="ctr"/>
            <a:r>
              <a:rPr lang="en-US" sz="1200" b="1" dirty="0" smtClean="0">
                <a:solidFill>
                  <a:srgbClr val="FF0000"/>
                </a:solidFill>
              </a:rPr>
              <a:t>Cherokee Nation  median  HCV (+) age range</a:t>
            </a:r>
            <a:endParaRPr lang="en-US" sz="1200" b="1" dirty="0">
              <a:solidFill>
                <a:srgbClr val="FF0000"/>
              </a:solidFill>
            </a:endParaRPr>
          </a:p>
        </p:txBody>
      </p:sp>
    </p:spTree>
    <p:extLst>
      <p:ext uri="{BB962C8B-B14F-4D97-AF65-F5344CB8AC3E}">
        <p14:creationId xmlns:p14="http://schemas.microsoft.com/office/powerpoint/2010/main" val="4238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b="1" dirty="0" err="1"/>
              <a:t>Goal</a:t>
            </a:r>
            <a:r>
              <a:rPr lang="es-AR" b="1" dirty="0"/>
              <a:t> # 2: </a:t>
            </a:r>
            <a:r>
              <a:rPr lang="es-AR" b="1" dirty="0" err="1"/>
              <a:t>Expand</a:t>
            </a:r>
            <a:r>
              <a:rPr lang="es-AR" b="1" dirty="0"/>
              <a:t> Screening </a:t>
            </a:r>
            <a:r>
              <a:rPr lang="es-AR" b="1" dirty="0" err="1"/>
              <a:t>Program</a:t>
            </a:r>
            <a:endParaRPr lang="en-US" b="1" dirty="0"/>
          </a:p>
        </p:txBody>
      </p:sp>
      <p:sp>
        <p:nvSpPr>
          <p:cNvPr id="3" name="Content Placeholder 2"/>
          <p:cNvSpPr>
            <a:spLocks noGrp="1"/>
          </p:cNvSpPr>
          <p:nvPr>
            <p:ph sz="half" idx="1"/>
          </p:nvPr>
        </p:nvSpPr>
        <p:spPr>
          <a:xfrm>
            <a:off x="301752" y="1371600"/>
            <a:ext cx="4117848" cy="4681728"/>
          </a:xfrm>
        </p:spPr>
        <p:txBody>
          <a:bodyPr>
            <a:normAutofit/>
          </a:bodyPr>
          <a:lstStyle/>
          <a:p>
            <a:endParaRPr lang="es-AR" sz="2800" dirty="0"/>
          </a:p>
          <a:p>
            <a:r>
              <a:rPr lang="es-AR" sz="2800" dirty="0" err="1" smtClean="0"/>
              <a:t>Expand</a:t>
            </a:r>
            <a:r>
              <a:rPr lang="es-AR" sz="2800" dirty="0" smtClean="0"/>
              <a:t> </a:t>
            </a:r>
            <a:r>
              <a:rPr lang="es-AR" sz="2800" dirty="0" err="1"/>
              <a:t>age</a:t>
            </a:r>
            <a:r>
              <a:rPr lang="es-AR" sz="2800" dirty="0"/>
              <a:t> </a:t>
            </a:r>
            <a:r>
              <a:rPr lang="es-AR" sz="2800" dirty="0" err="1"/>
              <a:t>targeted</a:t>
            </a:r>
            <a:r>
              <a:rPr lang="es-AR" sz="2800" dirty="0"/>
              <a:t> </a:t>
            </a:r>
            <a:r>
              <a:rPr lang="es-AR" sz="2800" dirty="0" err="1"/>
              <a:t>screening</a:t>
            </a:r>
            <a:r>
              <a:rPr lang="es-AR" sz="2800" dirty="0"/>
              <a:t> </a:t>
            </a:r>
            <a:r>
              <a:rPr lang="es-AR" sz="2800" dirty="0" err="1"/>
              <a:t>to</a:t>
            </a:r>
            <a:r>
              <a:rPr lang="es-AR" sz="2800" dirty="0"/>
              <a:t> 20-69 </a:t>
            </a:r>
            <a:r>
              <a:rPr lang="es-AR" sz="2800" dirty="0" err="1"/>
              <a:t>year</a:t>
            </a:r>
            <a:r>
              <a:rPr lang="es-AR" sz="2800" dirty="0"/>
              <a:t> </a:t>
            </a:r>
            <a:r>
              <a:rPr lang="es-AR" sz="2800" dirty="0" err="1"/>
              <a:t>old</a:t>
            </a:r>
            <a:endParaRPr lang="es-AR" sz="2800" dirty="0"/>
          </a:p>
          <a:p>
            <a:pPr lvl="1"/>
            <a:r>
              <a:rPr lang="es-AR" dirty="0" err="1"/>
              <a:t>Screen</a:t>
            </a:r>
            <a:r>
              <a:rPr lang="es-AR" dirty="0"/>
              <a:t> 85 % of </a:t>
            </a:r>
            <a:r>
              <a:rPr lang="es-AR" dirty="0" err="1"/>
              <a:t>targeted</a:t>
            </a:r>
            <a:r>
              <a:rPr lang="es-AR" dirty="0"/>
              <a:t> </a:t>
            </a:r>
            <a:r>
              <a:rPr lang="es-AR" dirty="0" err="1"/>
              <a:t>age</a:t>
            </a:r>
            <a:r>
              <a:rPr lang="es-AR" dirty="0"/>
              <a:t> </a:t>
            </a:r>
            <a:r>
              <a:rPr lang="es-AR" dirty="0" err="1"/>
              <a:t>group</a:t>
            </a:r>
            <a:r>
              <a:rPr lang="es-AR" dirty="0"/>
              <a:t> </a:t>
            </a:r>
            <a:r>
              <a:rPr lang="es-AR" dirty="0" err="1"/>
              <a:t>who</a:t>
            </a:r>
            <a:r>
              <a:rPr lang="es-AR" dirty="0"/>
              <a:t> </a:t>
            </a:r>
            <a:r>
              <a:rPr lang="es-AR" dirty="0" err="1"/>
              <a:t>access</a:t>
            </a:r>
            <a:r>
              <a:rPr lang="es-AR" dirty="0"/>
              <a:t> </a:t>
            </a:r>
            <a:r>
              <a:rPr lang="es-AR" dirty="0" err="1"/>
              <a:t>the</a:t>
            </a:r>
            <a:r>
              <a:rPr lang="es-AR" dirty="0"/>
              <a:t> </a:t>
            </a:r>
            <a:r>
              <a:rPr lang="es-AR" dirty="0" smtClean="0"/>
              <a:t>CNHS</a:t>
            </a:r>
          </a:p>
          <a:p>
            <a:r>
              <a:rPr lang="es-AR" dirty="0" err="1" smtClean="0"/>
              <a:t>Expand</a:t>
            </a:r>
            <a:r>
              <a:rPr lang="es-AR" dirty="0" smtClean="0"/>
              <a:t> </a:t>
            </a:r>
            <a:r>
              <a:rPr lang="es-AR" dirty="0" err="1" smtClean="0"/>
              <a:t>screening</a:t>
            </a:r>
            <a:r>
              <a:rPr lang="es-AR" dirty="0" smtClean="0"/>
              <a:t> </a:t>
            </a:r>
            <a:r>
              <a:rPr lang="es-AR" dirty="0" err="1" smtClean="0"/>
              <a:t>sites</a:t>
            </a:r>
            <a:endParaRPr lang="es-AR" dirty="0" smtClean="0"/>
          </a:p>
          <a:p>
            <a:pPr lvl="1"/>
            <a:r>
              <a:rPr lang="es-AR" dirty="0" smtClean="0"/>
              <a:t>ED/UC, dental, </a:t>
            </a:r>
            <a:r>
              <a:rPr lang="es-AR" dirty="0" err="1" smtClean="0"/>
              <a:t>behavioral</a:t>
            </a:r>
            <a:r>
              <a:rPr lang="es-AR" dirty="0" smtClean="0"/>
              <a:t> health</a:t>
            </a:r>
            <a:endParaRPr lang="es-AR" dirty="0"/>
          </a:p>
          <a:p>
            <a:endParaRPr lang="en-US" sz="2800" dirty="0"/>
          </a:p>
        </p:txBody>
      </p:sp>
      <p:pic>
        <p:nvPicPr>
          <p:cNvPr id="6" name="Picture 1" descr="image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1905000"/>
            <a:ext cx="403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226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80485401"/>
              </p:ext>
            </p:extLst>
          </p:nvPr>
        </p:nvGraphicFramePr>
        <p:xfrm>
          <a:off x="457200" y="1600200"/>
          <a:ext cx="8229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Autofit/>
          </a:bodyPr>
          <a:lstStyle/>
          <a:p>
            <a:r>
              <a:rPr lang="en-US" sz="2400" b="1" dirty="0" smtClean="0">
                <a:solidFill>
                  <a:srgbClr val="FF0000"/>
                </a:solidFill>
              </a:rPr>
              <a:t>Hepatitis C Screening at CNHS</a:t>
            </a:r>
            <a:br>
              <a:rPr lang="en-US" sz="2400" b="1" dirty="0" smtClean="0">
                <a:solidFill>
                  <a:srgbClr val="FF0000"/>
                </a:solidFill>
              </a:rPr>
            </a:br>
            <a:r>
              <a:rPr lang="en-US" sz="2400" b="1" dirty="0" smtClean="0">
                <a:solidFill>
                  <a:srgbClr val="FF0000"/>
                </a:solidFill>
              </a:rPr>
              <a:t>Impact of EHR Reminder</a:t>
            </a:r>
            <a:endParaRPr lang="en-US" sz="2400" b="1" dirty="0">
              <a:solidFill>
                <a:srgbClr val="FF0000"/>
              </a:solidFill>
            </a:endParaRPr>
          </a:p>
        </p:txBody>
      </p:sp>
      <p:sp>
        <p:nvSpPr>
          <p:cNvPr id="5" name="Rectangle 4"/>
          <p:cNvSpPr/>
          <p:nvPr/>
        </p:nvSpPr>
        <p:spPr>
          <a:xfrm>
            <a:off x="152400" y="152400"/>
            <a:ext cx="762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HCV 101</a:t>
            </a:r>
            <a:endParaRPr lang="en-US" sz="1200" dirty="0"/>
          </a:p>
        </p:txBody>
      </p:sp>
    </p:spTree>
    <p:extLst>
      <p:ext uri="{BB962C8B-B14F-4D97-AF65-F5344CB8AC3E}">
        <p14:creationId xmlns:p14="http://schemas.microsoft.com/office/powerpoint/2010/main" val="624041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07" y="1407314"/>
            <a:ext cx="9000473"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57300" y="1120170"/>
            <a:ext cx="2286000" cy="523220"/>
          </a:xfrm>
          <a:prstGeom prst="rect">
            <a:avLst/>
          </a:prstGeom>
          <a:solidFill>
            <a:schemeClr val="accent5">
              <a:lumMod val="60000"/>
              <a:lumOff val="40000"/>
            </a:schemeClr>
          </a:solidFill>
        </p:spPr>
        <p:txBody>
          <a:bodyPr wrap="square" rtlCol="0">
            <a:spAutoFit/>
          </a:bodyPr>
          <a:lstStyle/>
          <a:p>
            <a:pPr algn="ctr"/>
            <a:r>
              <a:rPr lang="en-US" sz="1400" dirty="0" smtClean="0">
                <a:solidFill>
                  <a:srgbClr val="7030A0"/>
                </a:solidFill>
              </a:rPr>
              <a:t>Expanded Age  (20-69)</a:t>
            </a:r>
          </a:p>
          <a:p>
            <a:pPr algn="ctr"/>
            <a:r>
              <a:rPr lang="en-US" sz="1400" dirty="0" smtClean="0">
                <a:solidFill>
                  <a:srgbClr val="7030A0"/>
                </a:solidFill>
              </a:rPr>
              <a:t>targeted Screening</a:t>
            </a:r>
            <a:endParaRPr lang="en-US" sz="1400" dirty="0">
              <a:solidFill>
                <a:srgbClr val="7030A0"/>
              </a:solidFill>
            </a:endParaRPr>
          </a:p>
        </p:txBody>
      </p:sp>
      <p:sp>
        <p:nvSpPr>
          <p:cNvPr id="6" name="TextBox 5"/>
          <p:cNvSpPr txBox="1"/>
          <p:nvPr/>
        </p:nvSpPr>
        <p:spPr>
          <a:xfrm>
            <a:off x="2209800" y="1825627"/>
            <a:ext cx="1562100" cy="523220"/>
          </a:xfrm>
          <a:prstGeom prst="rect">
            <a:avLst/>
          </a:prstGeom>
          <a:solidFill>
            <a:schemeClr val="accent2">
              <a:lumMod val="40000"/>
              <a:lumOff val="60000"/>
            </a:schemeClr>
          </a:solidFill>
          <a:ln>
            <a:noFill/>
          </a:ln>
        </p:spPr>
        <p:txBody>
          <a:bodyPr wrap="square" rtlCol="0">
            <a:spAutoFit/>
          </a:bodyPr>
          <a:lstStyle/>
          <a:p>
            <a:pPr algn="ctr"/>
            <a:r>
              <a:rPr lang="en-US" sz="1400" dirty="0" smtClean="0">
                <a:solidFill>
                  <a:srgbClr val="FF0000"/>
                </a:solidFill>
              </a:rPr>
              <a:t>Lab Triggered </a:t>
            </a:r>
          </a:p>
          <a:p>
            <a:pPr algn="ctr"/>
            <a:r>
              <a:rPr lang="en-US" sz="1400" dirty="0" smtClean="0">
                <a:solidFill>
                  <a:srgbClr val="FF0000"/>
                </a:solidFill>
              </a:rPr>
              <a:t>Screening</a:t>
            </a:r>
          </a:p>
        </p:txBody>
      </p:sp>
      <p:cxnSp>
        <p:nvCxnSpPr>
          <p:cNvPr id="7" name="Straight Arrow Connector 6"/>
          <p:cNvCxnSpPr/>
          <p:nvPr/>
        </p:nvCxnSpPr>
        <p:spPr>
          <a:xfrm>
            <a:off x="2057400" y="1714500"/>
            <a:ext cx="0" cy="838200"/>
          </a:xfrm>
          <a:prstGeom prst="straightConnector1">
            <a:avLst/>
          </a:prstGeom>
          <a:ln w="38100" cmpd="sng">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667000" y="2348847"/>
            <a:ext cx="0" cy="109529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953000" y="1191996"/>
            <a:ext cx="2286000" cy="523220"/>
          </a:xfrm>
          <a:prstGeom prst="rect">
            <a:avLst/>
          </a:prstGeom>
          <a:solidFill>
            <a:schemeClr val="accent2">
              <a:lumMod val="40000"/>
              <a:lumOff val="60000"/>
            </a:schemeClr>
          </a:solidFill>
          <a:ln>
            <a:noFill/>
          </a:ln>
        </p:spPr>
        <p:txBody>
          <a:bodyPr wrap="square" rtlCol="0">
            <a:spAutoFit/>
          </a:bodyPr>
          <a:lstStyle/>
          <a:p>
            <a:pPr algn="ctr"/>
            <a:r>
              <a:rPr lang="en-US" sz="1400" dirty="0" smtClean="0">
                <a:solidFill>
                  <a:srgbClr val="FF0000"/>
                </a:solidFill>
              </a:rPr>
              <a:t>Lab Triggered </a:t>
            </a:r>
          </a:p>
          <a:p>
            <a:pPr algn="ctr"/>
            <a:r>
              <a:rPr lang="en-US" sz="1400" dirty="0" smtClean="0">
                <a:solidFill>
                  <a:srgbClr val="FF0000"/>
                </a:solidFill>
              </a:rPr>
              <a:t>Screening discontinued</a:t>
            </a:r>
            <a:endParaRPr lang="en-US" sz="1400" dirty="0"/>
          </a:p>
        </p:txBody>
      </p:sp>
      <p:cxnSp>
        <p:nvCxnSpPr>
          <p:cNvPr id="10" name="Straight Arrow Connector 9"/>
          <p:cNvCxnSpPr/>
          <p:nvPr/>
        </p:nvCxnSpPr>
        <p:spPr>
          <a:xfrm flipH="1">
            <a:off x="5238750" y="1825627"/>
            <a:ext cx="285750" cy="52322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4800" y="228600"/>
            <a:ext cx="8843334" cy="800219"/>
          </a:xfrm>
          <a:prstGeom prst="rect">
            <a:avLst/>
          </a:prstGeom>
          <a:noFill/>
        </p:spPr>
        <p:txBody>
          <a:bodyPr wrap="square" rtlCol="0">
            <a:spAutoFit/>
          </a:bodyPr>
          <a:lstStyle/>
          <a:p>
            <a:pPr algn="ctr"/>
            <a:r>
              <a:rPr lang="en-US" sz="2800" b="1" dirty="0" smtClean="0">
                <a:solidFill>
                  <a:schemeClr val="accent3"/>
                </a:solidFill>
              </a:rPr>
              <a:t>HCV Screening by Month (9/2015-6/2016</a:t>
            </a:r>
            <a:r>
              <a:rPr lang="en-US" sz="2800" dirty="0" smtClean="0">
                <a:solidFill>
                  <a:schemeClr val="accent3"/>
                </a:solidFill>
              </a:rPr>
              <a:t>)</a:t>
            </a:r>
          </a:p>
          <a:p>
            <a:pPr algn="ctr"/>
            <a:r>
              <a:rPr lang="en-US" dirty="0" smtClean="0">
                <a:solidFill>
                  <a:schemeClr val="accent3"/>
                </a:solidFill>
              </a:rPr>
              <a:t>Impact of lab triggered screening</a:t>
            </a:r>
            <a:endParaRPr lang="en-US" dirty="0">
              <a:solidFill>
                <a:schemeClr val="accent3"/>
              </a:solidFill>
            </a:endParaRPr>
          </a:p>
        </p:txBody>
      </p:sp>
      <p:cxnSp>
        <p:nvCxnSpPr>
          <p:cNvPr id="3" name="Straight Arrow Connector 2"/>
          <p:cNvCxnSpPr/>
          <p:nvPr/>
        </p:nvCxnSpPr>
        <p:spPr>
          <a:xfrm flipV="1">
            <a:off x="2415085" y="4405952"/>
            <a:ext cx="609600" cy="914400"/>
          </a:xfrm>
          <a:prstGeom prst="straightConnector1">
            <a:avLst/>
          </a:prstGeom>
          <a:ln w="28575">
            <a:solidFill>
              <a:srgbClr val="7030A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371850" y="2552700"/>
            <a:ext cx="800100" cy="1562101"/>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53000" y="2743200"/>
            <a:ext cx="571500" cy="1371600"/>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72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Lab Triggered Screening:</a:t>
            </a:r>
            <a:br>
              <a:rPr lang="en-US" sz="2400" b="1" dirty="0" smtClean="0"/>
            </a:br>
            <a:r>
              <a:rPr lang="en-US" sz="2400" b="1" dirty="0" smtClean="0"/>
              <a:t> Hospital Services Where Patients Were Screened</a:t>
            </a:r>
            <a:endParaRPr lang="en-US" sz="2400"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28175" y="1788294"/>
            <a:ext cx="6651138" cy="4049762"/>
          </a:xfrm>
        </p:spPr>
      </p:pic>
      <p:sp>
        <p:nvSpPr>
          <p:cNvPr id="3" name="Right Brace 2"/>
          <p:cNvSpPr/>
          <p:nvPr/>
        </p:nvSpPr>
        <p:spPr>
          <a:xfrm>
            <a:off x="6019800" y="3276600"/>
            <a:ext cx="609600" cy="1752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781800" y="3886200"/>
            <a:ext cx="1143000" cy="381000"/>
          </a:xfrm>
          <a:prstGeom prst="rect">
            <a:avLst/>
          </a:prstGeom>
          <a:noFill/>
        </p:spPr>
        <p:txBody>
          <a:bodyPr wrap="square" rtlCol="0">
            <a:spAutoFit/>
          </a:bodyPr>
          <a:lstStyle/>
          <a:p>
            <a:r>
              <a:rPr lang="en-US" b="1" dirty="0" smtClean="0"/>
              <a:t>67 %</a:t>
            </a:r>
            <a:endParaRPr lang="en-US" b="1" dirty="0"/>
          </a:p>
        </p:txBody>
      </p:sp>
    </p:spTree>
    <p:extLst>
      <p:ext uri="{BB962C8B-B14F-4D97-AF65-F5344CB8AC3E}">
        <p14:creationId xmlns:p14="http://schemas.microsoft.com/office/powerpoint/2010/main" val="346473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AR" sz="2400" b="1" dirty="0" smtClean="0"/>
              <a:t>HCV “Lab Triggered” Screening</a:t>
            </a:r>
            <a:br>
              <a:rPr lang="es-AR" sz="2400" b="1" dirty="0" smtClean="0"/>
            </a:br>
            <a:r>
              <a:rPr lang="es-AR" sz="2400" b="1" dirty="0" smtClean="0"/>
              <a:t>WW Hastings Hospital</a:t>
            </a:r>
            <a:endParaRPr lang="es-AR" sz="2400" b="1" dirty="0"/>
          </a:p>
        </p:txBody>
      </p:sp>
      <p:graphicFrame>
        <p:nvGraphicFramePr>
          <p:cNvPr id="6" name="Content Placeholder 3"/>
          <p:cNvGraphicFramePr>
            <a:graphicFrameLocks noGrp="1"/>
          </p:cNvGraphicFramePr>
          <p:nvPr>
            <p:ph sz="half" idx="2"/>
            <p:extLst>
              <p:ext uri="{D42A27DB-BD31-4B8C-83A1-F6EECF244321}">
                <p14:modId xmlns:p14="http://schemas.microsoft.com/office/powerpoint/2010/main" val="2198472351"/>
              </p:ext>
            </p:extLst>
          </p:nvPr>
        </p:nvGraphicFramePr>
        <p:xfrm>
          <a:off x="4724400" y="1676400"/>
          <a:ext cx="4038600" cy="4681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3"/>
          <p:cNvGraphicFramePr>
            <a:graphicFrameLocks noGrp="1"/>
          </p:cNvGraphicFramePr>
          <p:nvPr>
            <p:ph sz="half" idx="1"/>
            <p:extLst>
              <p:ext uri="{D42A27DB-BD31-4B8C-83A1-F6EECF244321}">
                <p14:modId xmlns:p14="http://schemas.microsoft.com/office/powerpoint/2010/main" val="1446862746"/>
              </p:ext>
            </p:extLst>
          </p:nvPr>
        </p:nvGraphicFramePr>
        <p:xfrm>
          <a:off x="301625" y="1371600"/>
          <a:ext cx="4038600" cy="4681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7994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58952"/>
          </a:xfrm>
        </p:spPr>
        <p:txBody>
          <a:bodyPr>
            <a:noAutofit/>
          </a:bodyPr>
          <a:lstStyle/>
          <a:p>
            <a:r>
              <a:rPr lang="en-US" sz="2800" b="1" dirty="0" smtClean="0"/>
              <a:t>Goal #3:  Establish Robust Program to link to care, treat and cure patients with HCV</a:t>
            </a:r>
            <a:endParaRPr lang="en-US" sz="2800" b="1" dirty="0"/>
          </a:p>
        </p:txBody>
      </p:sp>
      <p:sp>
        <p:nvSpPr>
          <p:cNvPr id="3" name="Content Placeholder 2"/>
          <p:cNvSpPr>
            <a:spLocks noGrp="1"/>
          </p:cNvSpPr>
          <p:nvPr>
            <p:ph sz="quarter" idx="1"/>
          </p:nvPr>
        </p:nvSpPr>
        <p:spPr>
          <a:xfrm>
            <a:off x="228600" y="1524000"/>
            <a:ext cx="8610601" cy="4876800"/>
          </a:xfrm>
        </p:spPr>
        <p:txBody>
          <a:bodyPr>
            <a:noAutofit/>
          </a:bodyPr>
          <a:lstStyle/>
          <a:p>
            <a:r>
              <a:rPr lang="en-US" sz="2500" dirty="0" smtClean="0"/>
              <a:t>Linkage to care, evaluation and treatment</a:t>
            </a:r>
          </a:p>
          <a:p>
            <a:pPr lvl="1"/>
            <a:r>
              <a:rPr lang="en-US" sz="2200" dirty="0" smtClean="0"/>
              <a:t>Centralized screening reporting and linkage to care</a:t>
            </a:r>
          </a:p>
          <a:p>
            <a:pPr lvl="1"/>
            <a:r>
              <a:rPr lang="en-US" sz="2200" dirty="0" smtClean="0"/>
              <a:t>Expand local ECHO program</a:t>
            </a:r>
          </a:p>
          <a:p>
            <a:pPr lvl="1"/>
            <a:r>
              <a:rPr lang="en-US" dirty="0" smtClean="0"/>
              <a:t>Expand case manager workforce</a:t>
            </a:r>
            <a:br>
              <a:rPr lang="en-US" dirty="0" smtClean="0"/>
            </a:br>
            <a:endParaRPr lang="en-US" dirty="0" smtClean="0"/>
          </a:p>
          <a:p>
            <a:r>
              <a:rPr lang="en-US" dirty="0" smtClean="0"/>
              <a:t>Measurable Program goals:</a:t>
            </a:r>
          </a:p>
          <a:p>
            <a:pPr lvl="1"/>
            <a:r>
              <a:rPr lang="en-US" dirty="0" smtClean="0"/>
              <a:t>Treat 85% (~3,508) of patients with active HCV infection in 3 years </a:t>
            </a:r>
          </a:p>
          <a:p>
            <a:pPr lvl="1"/>
            <a:r>
              <a:rPr lang="en-US" dirty="0" smtClean="0"/>
              <a:t>Cure </a:t>
            </a:r>
            <a:r>
              <a:rPr lang="en-US" sz="2200" dirty="0" smtClean="0"/>
              <a:t>85% (~</a:t>
            </a:r>
            <a:r>
              <a:rPr lang="en-US" dirty="0" smtClean="0"/>
              <a:t>2982</a:t>
            </a:r>
            <a:r>
              <a:rPr lang="en-US" sz="2200" dirty="0" smtClean="0"/>
              <a:t>) of treated patients defined by SVR12</a:t>
            </a:r>
            <a:endParaRPr lang="en-US" dirty="0"/>
          </a:p>
          <a:p>
            <a:pPr lvl="1"/>
            <a:endParaRPr lang="en-US" dirty="0"/>
          </a:p>
          <a:p>
            <a:pPr lvl="2"/>
            <a:endParaRPr lang="en-US" sz="2000" dirty="0" smtClean="0"/>
          </a:p>
          <a:p>
            <a:pPr lvl="2"/>
            <a:endParaRPr lang="en-US" sz="2000" dirty="0"/>
          </a:p>
        </p:txBody>
      </p:sp>
    </p:spTree>
    <p:extLst>
      <p:ext uri="{BB962C8B-B14F-4D97-AF65-F5344CB8AC3E}">
        <p14:creationId xmlns:p14="http://schemas.microsoft.com/office/powerpoint/2010/main" val="204973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2" y="228600"/>
            <a:ext cx="8991600" cy="758952"/>
          </a:xfrm>
        </p:spPr>
        <p:txBody>
          <a:bodyPr>
            <a:noAutofit/>
          </a:bodyPr>
          <a:lstStyle/>
          <a:p>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b="1" dirty="0" smtClean="0"/>
              <a:t>Goal #4:   </a:t>
            </a:r>
            <a:br>
              <a:rPr lang="en-US" sz="2400" b="1" dirty="0" smtClean="0"/>
            </a:br>
            <a:r>
              <a:rPr lang="en-US" sz="2400" b="1" dirty="0" smtClean="0"/>
              <a:t>Reduce </a:t>
            </a:r>
            <a:r>
              <a:rPr lang="en-US" sz="2400" b="1" dirty="0"/>
              <a:t>the incidence of new HCV infections in </a:t>
            </a:r>
            <a:r>
              <a:rPr lang="en-US" sz="2400" b="1" dirty="0" smtClean="0"/>
              <a:t>CNHS</a:t>
            </a:r>
            <a:endParaRPr lang="en-US" sz="2400" b="1" dirty="0"/>
          </a:p>
        </p:txBody>
      </p:sp>
      <p:sp>
        <p:nvSpPr>
          <p:cNvPr id="3" name="Content Placeholder 2"/>
          <p:cNvSpPr>
            <a:spLocks noGrp="1"/>
          </p:cNvSpPr>
          <p:nvPr>
            <p:ph sz="quarter" idx="1"/>
          </p:nvPr>
        </p:nvSpPr>
        <p:spPr>
          <a:xfrm>
            <a:off x="304800" y="1676400"/>
            <a:ext cx="8458199" cy="4572000"/>
          </a:xfrm>
        </p:spPr>
        <p:txBody>
          <a:bodyPr>
            <a:noAutofit/>
          </a:bodyPr>
          <a:lstStyle/>
          <a:p>
            <a:r>
              <a:rPr lang="en-US" sz="2400" dirty="0" smtClean="0"/>
              <a:t>Develop </a:t>
            </a:r>
            <a:r>
              <a:rPr lang="en-US" sz="2400" dirty="0"/>
              <a:t>and conduct culturally-competent public awareness </a:t>
            </a:r>
            <a:r>
              <a:rPr lang="en-US" sz="2400" dirty="0" smtClean="0"/>
              <a:t>of risk factors for transmission </a:t>
            </a:r>
            <a:br>
              <a:rPr lang="en-US" sz="2400" dirty="0" smtClean="0"/>
            </a:br>
            <a:endParaRPr lang="en-US" sz="2400" dirty="0" smtClean="0"/>
          </a:p>
          <a:p>
            <a:r>
              <a:rPr lang="en-US" sz="2400" dirty="0" smtClean="0"/>
              <a:t>Treatment as Prevention</a:t>
            </a:r>
            <a:br>
              <a:rPr lang="en-US" sz="2400" dirty="0" smtClean="0"/>
            </a:br>
            <a:endParaRPr lang="en-US" sz="2400" dirty="0"/>
          </a:p>
          <a:p>
            <a:r>
              <a:rPr lang="en-US" sz="2400" dirty="0" smtClean="0"/>
              <a:t>Contact tracing of acute HCV cases</a:t>
            </a:r>
            <a:br>
              <a:rPr lang="en-US" sz="2400" dirty="0" smtClean="0"/>
            </a:br>
            <a:endParaRPr lang="en-US" sz="2400" dirty="0" smtClean="0"/>
          </a:p>
          <a:p>
            <a:r>
              <a:rPr lang="en-US" sz="2400" dirty="0" smtClean="0"/>
              <a:t>Harm reduction Program</a:t>
            </a:r>
          </a:p>
          <a:p>
            <a:pPr lvl="1"/>
            <a:r>
              <a:rPr lang="en-US" sz="1900" dirty="0" smtClean="0"/>
              <a:t>Needle exchange</a:t>
            </a:r>
          </a:p>
          <a:p>
            <a:pPr lvl="1"/>
            <a:r>
              <a:rPr lang="en-US" sz="1900" dirty="0" smtClean="0"/>
              <a:t>Pharmacological substitution</a:t>
            </a:r>
          </a:p>
          <a:p>
            <a:pPr lvl="1"/>
            <a:r>
              <a:rPr lang="en-US" sz="1900" dirty="0" smtClean="0"/>
              <a:t>Behavioral health</a:t>
            </a:r>
          </a:p>
        </p:txBody>
      </p:sp>
    </p:spTree>
    <p:extLst>
      <p:ext uri="{BB962C8B-B14F-4D97-AF65-F5344CB8AC3E}">
        <p14:creationId xmlns:p14="http://schemas.microsoft.com/office/powerpoint/2010/main" val="3614873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Objectives</a:t>
            </a:r>
            <a:endParaRPr lang="en-US" sz="4000" b="1" dirty="0"/>
          </a:p>
        </p:txBody>
      </p:sp>
      <p:sp>
        <p:nvSpPr>
          <p:cNvPr id="3" name="Content Placeholder 2"/>
          <p:cNvSpPr>
            <a:spLocks noGrp="1"/>
          </p:cNvSpPr>
          <p:nvPr>
            <p:ph sz="quarter" idx="1"/>
          </p:nvPr>
        </p:nvSpPr>
        <p:spPr/>
        <p:txBody>
          <a:bodyPr>
            <a:normAutofit/>
          </a:bodyPr>
          <a:lstStyle/>
          <a:p>
            <a:r>
              <a:rPr lang="en-US" dirty="0" smtClean="0"/>
              <a:t>Define elimination as it relates to infectious diseases</a:t>
            </a:r>
            <a:br>
              <a:rPr lang="en-US" dirty="0" smtClean="0"/>
            </a:br>
            <a:endParaRPr lang="en-US" dirty="0" smtClean="0"/>
          </a:p>
          <a:p>
            <a:r>
              <a:rPr lang="en-US" dirty="0" smtClean="0"/>
              <a:t>Understand the gaps in the current cascade of care for HCV</a:t>
            </a:r>
            <a:br>
              <a:rPr lang="en-US" dirty="0" smtClean="0"/>
            </a:br>
            <a:endParaRPr lang="en-US" dirty="0" smtClean="0"/>
          </a:p>
          <a:p>
            <a:r>
              <a:rPr lang="en-US" dirty="0" smtClean="0"/>
              <a:t>Identify interventions required to achieve HCV elimination in a defined population</a:t>
            </a:r>
          </a:p>
        </p:txBody>
      </p:sp>
    </p:spTree>
    <p:extLst>
      <p:ext uri="{BB962C8B-B14F-4D97-AF65-F5344CB8AC3E}">
        <p14:creationId xmlns:p14="http://schemas.microsoft.com/office/powerpoint/2010/main" val="2083664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1-17 at 10.15.42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471640"/>
            <a:ext cx="3810001" cy="4776759"/>
          </a:xfrm>
          <a:prstGeom prst="rect">
            <a:avLst/>
          </a:prstGeom>
        </p:spPr>
      </p:pic>
      <p:sp>
        <p:nvSpPr>
          <p:cNvPr id="2" name="TextBox 1"/>
          <p:cNvSpPr txBox="1"/>
          <p:nvPr/>
        </p:nvSpPr>
        <p:spPr>
          <a:xfrm>
            <a:off x="626253" y="228600"/>
            <a:ext cx="7772400" cy="1384995"/>
          </a:xfrm>
          <a:prstGeom prst="rect">
            <a:avLst/>
          </a:prstGeom>
          <a:noFill/>
        </p:spPr>
        <p:txBody>
          <a:bodyPr wrap="square" rtlCol="0">
            <a:spAutoFit/>
          </a:bodyPr>
          <a:lstStyle/>
          <a:p>
            <a:pPr algn="ctr"/>
            <a:r>
              <a:rPr lang="en-US" sz="2800" dirty="0"/>
              <a:t>Develop and conduct culturally-competent public awareness of risk factors for transmission </a:t>
            </a:r>
            <a:br>
              <a:rPr lang="en-US" sz="2800" dirty="0"/>
            </a:br>
            <a:endParaRPr lang="en-US" sz="2800" dirty="0"/>
          </a:p>
        </p:txBody>
      </p:sp>
    </p:spTree>
    <p:extLst>
      <p:ext uri="{BB962C8B-B14F-4D97-AF65-F5344CB8AC3E}">
        <p14:creationId xmlns:p14="http://schemas.microsoft.com/office/powerpoint/2010/main" val="2705466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sz="1600" dirty="0"/>
              <a:t>In the </a:t>
            </a:r>
            <a:r>
              <a:rPr lang="en-US" sz="1600" dirty="0" smtClean="0"/>
              <a:t>US </a:t>
            </a:r>
            <a:r>
              <a:rPr lang="en-US" sz="1600" dirty="0"/>
              <a:t>80% of HCV Transmission Occurs in PWID</a:t>
            </a:r>
            <a:endParaRPr lang="es-AR" sz="1600" dirty="0"/>
          </a:p>
        </p:txBody>
      </p:sp>
      <p:sp>
        <p:nvSpPr>
          <p:cNvPr id="3" name="Text Placeholder 2"/>
          <p:cNvSpPr>
            <a:spLocks noGrp="1"/>
          </p:cNvSpPr>
          <p:nvPr>
            <p:ph type="body" sz="half" idx="3"/>
          </p:nvPr>
        </p:nvSpPr>
        <p:spPr/>
        <p:txBody>
          <a:bodyPr/>
          <a:lstStyle/>
          <a:p>
            <a:pPr algn="ctr"/>
            <a:endParaRPr lang="en-US" sz="1800" b="0" dirty="0" smtClean="0"/>
          </a:p>
          <a:p>
            <a:pPr algn="ctr"/>
            <a:r>
              <a:rPr lang="en-US" sz="1800" b="0" dirty="0" smtClean="0"/>
              <a:t>An </a:t>
            </a:r>
            <a:r>
              <a:rPr lang="en-US" sz="1800" b="0" dirty="0"/>
              <a:t>Effective Intervention to Prevent HCV Transmission</a:t>
            </a:r>
            <a:endParaRPr lang="es-AR" sz="1800" b="0" dirty="0"/>
          </a:p>
          <a:p>
            <a:endParaRPr lang="es-AR" dirty="0"/>
          </a:p>
        </p:txBody>
      </p:sp>
      <p:sp>
        <p:nvSpPr>
          <p:cNvPr id="6" name="Title 5"/>
          <p:cNvSpPr>
            <a:spLocks noGrp="1"/>
          </p:cNvSpPr>
          <p:nvPr>
            <p:ph type="title"/>
          </p:nvPr>
        </p:nvSpPr>
        <p:spPr/>
        <p:txBody>
          <a:bodyPr/>
          <a:lstStyle/>
          <a:p>
            <a:r>
              <a:rPr lang="en-US" sz="3600" dirty="0">
                <a:solidFill>
                  <a:srgbClr val="8CADAE"/>
                </a:solidFill>
              </a:rPr>
              <a:t>HCV Transmission can be Prevented</a:t>
            </a:r>
            <a:endParaRPr lang="es-AR" dirty="0">
              <a:solidFill>
                <a:srgbClr val="8CADAE"/>
              </a:solidFill>
            </a:endParaRPr>
          </a:p>
        </p:txBody>
      </p:sp>
      <p:pic>
        <p:nvPicPr>
          <p:cNvPr id="7"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l="10310" r="10310"/>
          <a:stretch>
            <a:fillRect/>
          </a:stretch>
        </p:blipFill>
        <p:spPr bwMode="auto">
          <a:xfrm>
            <a:off x="609600" y="2362200"/>
            <a:ext cx="3191291" cy="301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t="3962" b="3962"/>
          <a:stretch>
            <a:fillRect/>
          </a:stretch>
        </p:blipFill>
        <p:spPr>
          <a:xfrm>
            <a:off x="4953000" y="2362200"/>
            <a:ext cx="3758238" cy="2971800"/>
          </a:xfrm>
        </p:spPr>
      </p:pic>
      <p:sp>
        <p:nvSpPr>
          <p:cNvPr id="10" name="TextBox 9"/>
          <p:cNvSpPr txBox="1"/>
          <p:nvPr/>
        </p:nvSpPr>
        <p:spPr>
          <a:xfrm>
            <a:off x="5029200" y="5638800"/>
            <a:ext cx="3200400" cy="369332"/>
          </a:xfrm>
          <a:prstGeom prst="rect">
            <a:avLst/>
          </a:prstGeom>
          <a:noFill/>
        </p:spPr>
        <p:txBody>
          <a:bodyPr wrap="square" rtlCol="0">
            <a:spAutoFit/>
          </a:bodyPr>
          <a:lstStyle/>
          <a:p>
            <a:endParaRPr lang="es-AR" dirty="0"/>
          </a:p>
        </p:txBody>
      </p:sp>
      <p:sp>
        <p:nvSpPr>
          <p:cNvPr id="11" name="TextBox 10"/>
          <p:cNvSpPr txBox="1"/>
          <p:nvPr/>
        </p:nvSpPr>
        <p:spPr>
          <a:xfrm>
            <a:off x="381000" y="5486400"/>
            <a:ext cx="4800600" cy="646331"/>
          </a:xfrm>
          <a:prstGeom prst="rect">
            <a:avLst/>
          </a:prstGeom>
          <a:noFill/>
        </p:spPr>
        <p:txBody>
          <a:bodyPr wrap="square" rtlCol="0">
            <a:spAutoFit/>
          </a:bodyPr>
          <a:lstStyle/>
          <a:p>
            <a:pPr>
              <a:defRPr/>
            </a:pPr>
            <a:r>
              <a:rPr lang="en-US" dirty="0"/>
              <a:t>Treatment as prevention</a:t>
            </a:r>
            <a:br>
              <a:rPr lang="en-US" dirty="0"/>
            </a:br>
            <a:r>
              <a:rPr lang="en-US" dirty="0" smtClean="0"/>
              <a:t>Harm </a:t>
            </a:r>
            <a:r>
              <a:rPr lang="en-US" dirty="0"/>
              <a:t>reduction strategies in </a:t>
            </a:r>
            <a:r>
              <a:rPr lang="en-US" dirty="0" smtClean="0"/>
              <a:t>combination</a:t>
            </a:r>
            <a:endParaRPr lang="en-US" dirty="0"/>
          </a:p>
        </p:txBody>
      </p:sp>
      <p:sp>
        <p:nvSpPr>
          <p:cNvPr id="12" name="TextBox 11"/>
          <p:cNvSpPr txBox="1"/>
          <p:nvPr/>
        </p:nvSpPr>
        <p:spPr>
          <a:xfrm>
            <a:off x="4800600" y="5638800"/>
            <a:ext cx="3505200" cy="584776"/>
          </a:xfrm>
          <a:prstGeom prst="rect">
            <a:avLst/>
          </a:prstGeom>
          <a:noFill/>
        </p:spPr>
        <p:txBody>
          <a:bodyPr wrap="square" rtlCol="0">
            <a:spAutoFit/>
          </a:bodyPr>
          <a:lstStyle/>
          <a:p>
            <a:pPr lvl="1">
              <a:defRPr/>
            </a:pPr>
            <a:r>
              <a:rPr lang="en-US" sz="1600" dirty="0"/>
              <a:t>Opioid substitution programs</a:t>
            </a:r>
          </a:p>
          <a:p>
            <a:pPr lvl="1">
              <a:defRPr/>
            </a:pPr>
            <a:r>
              <a:rPr lang="en-US" sz="1600" dirty="0"/>
              <a:t>Needle exchange programs</a:t>
            </a:r>
            <a:endParaRPr lang="en-US" sz="1600" baseline="30000" dirty="0"/>
          </a:p>
        </p:txBody>
      </p:sp>
      <p:sp>
        <p:nvSpPr>
          <p:cNvPr id="14" name="Left Brace 13"/>
          <p:cNvSpPr/>
          <p:nvPr/>
        </p:nvSpPr>
        <p:spPr>
          <a:xfrm rot="10800000" flipH="1">
            <a:off x="4953000" y="5562600"/>
            <a:ext cx="381000" cy="685800"/>
          </a:xfrm>
          <a:prstGeom prst="leftBrace">
            <a:avLst/>
          </a:prstGeom>
          <a:noFill/>
          <a:ln w="28575" cmpd="sng">
            <a:solidFill>
              <a:srgbClr val="FF0000"/>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AR"/>
          </a:p>
        </p:txBody>
      </p:sp>
      <p:sp>
        <p:nvSpPr>
          <p:cNvPr id="15" name="Oval 14"/>
          <p:cNvSpPr/>
          <p:nvPr/>
        </p:nvSpPr>
        <p:spPr>
          <a:xfrm>
            <a:off x="228600" y="55626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16" name="Oval 15"/>
          <p:cNvSpPr/>
          <p:nvPr/>
        </p:nvSpPr>
        <p:spPr>
          <a:xfrm>
            <a:off x="228600" y="5867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17" name="TextBox 6"/>
          <p:cNvSpPr txBox="1">
            <a:spLocks noChangeArrowheads="1"/>
          </p:cNvSpPr>
          <p:nvPr/>
        </p:nvSpPr>
        <p:spPr bwMode="auto">
          <a:xfrm>
            <a:off x="2438400" y="6400800"/>
            <a:ext cx="457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eaLnBrk="1" hangingPunct="1"/>
            <a:r>
              <a:rPr lang="en-US" sz="1600" dirty="0"/>
              <a:t>Hagan H et al. 2011. J I D 201, 74-83</a:t>
            </a:r>
            <a:endParaRPr lang="es-AR" sz="1600" dirty="0"/>
          </a:p>
        </p:txBody>
      </p:sp>
    </p:spTree>
    <p:extLst>
      <p:ext uri="{BB962C8B-B14F-4D97-AF65-F5344CB8AC3E}">
        <p14:creationId xmlns:p14="http://schemas.microsoft.com/office/powerpoint/2010/main" val="7558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11" grpId="0"/>
      <p:bldP spid="12" grpId="0"/>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s-AR" b="1" dirty="0" smtClean="0"/>
              <a:t>HCV </a:t>
            </a:r>
            <a:r>
              <a:rPr lang="es-AR" b="1" dirty="0" err="1" smtClean="0"/>
              <a:t>Cascade</a:t>
            </a:r>
            <a:r>
              <a:rPr lang="es-AR" b="1" dirty="0" smtClean="0"/>
              <a:t> of </a:t>
            </a:r>
            <a:r>
              <a:rPr lang="es-AR" b="1" dirty="0" err="1" smtClean="0"/>
              <a:t>Care</a:t>
            </a:r>
            <a:r>
              <a:rPr lang="es-AR" b="1" dirty="0" smtClean="0"/>
              <a:t>: </a:t>
            </a:r>
            <a:br>
              <a:rPr lang="es-AR" b="1" dirty="0" smtClean="0"/>
            </a:br>
            <a:r>
              <a:rPr lang="es-AR" sz="2700" b="1" dirty="0" smtClean="0"/>
              <a:t> 2012-2013</a:t>
            </a:r>
            <a:endParaRPr lang="es-AR" sz="27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46688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14400" y="6041568"/>
            <a:ext cx="2133600" cy="246221"/>
          </a:xfrm>
          <a:prstGeom prst="rect">
            <a:avLst/>
          </a:prstGeom>
          <a:noFill/>
        </p:spPr>
        <p:txBody>
          <a:bodyPr wrap="square" rtlCol="0">
            <a:spAutoFit/>
          </a:bodyPr>
          <a:lstStyle/>
          <a:p>
            <a:pPr algn="ctr"/>
            <a:r>
              <a:rPr lang="en-US" sz="1000" dirty="0" smtClean="0"/>
              <a:t>(based on a prevalence of 5.8 %)</a:t>
            </a:r>
            <a:endParaRPr lang="en-US" sz="1000" dirty="0"/>
          </a:p>
        </p:txBody>
      </p:sp>
    </p:spTree>
    <p:extLst>
      <p:ext uri="{BB962C8B-B14F-4D97-AF65-F5344CB8AC3E}">
        <p14:creationId xmlns:p14="http://schemas.microsoft.com/office/powerpoint/2010/main" val="3472555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AR" b="1" dirty="0"/>
              <a:t>HCV </a:t>
            </a:r>
            <a:r>
              <a:rPr lang="es-AR" b="1" dirty="0" err="1"/>
              <a:t>Cascade</a:t>
            </a:r>
            <a:r>
              <a:rPr lang="es-AR" b="1" dirty="0"/>
              <a:t> of </a:t>
            </a:r>
            <a:r>
              <a:rPr lang="es-AR" b="1" dirty="0" err="1"/>
              <a:t>Care</a:t>
            </a:r>
            <a:r>
              <a:rPr lang="es-AR" b="1" dirty="0"/>
              <a:t>: </a:t>
            </a:r>
            <a:br>
              <a:rPr lang="es-AR" b="1" dirty="0"/>
            </a:br>
            <a:r>
              <a:rPr lang="es-AR" sz="2700" b="1" dirty="0"/>
              <a:t> </a:t>
            </a:r>
            <a:r>
              <a:rPr lang="es-AR" sz="2700" b="1" dirty="0" smtClean="0"/>
              <a:t>2012-2015</a:t>
            </a:r>
            <a:endParaRPr lang="es-A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082394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14400" y="6041568"/>
            <a:ext cx="2133600" cy="246221"/>
          </a:xfrm>
          <a:prstGeom prst="rect">
            <a:avLst/>
          </a:prstGeom>
          <a:noFill/>
        </p:spPr>
        <p:txBody>
          <a:bodyPr wrap="square" rtlCol="0">
            <a:spAutoFit/>
          </a:bodyPr>
          <a:lstStyle/>
          <a:p>
            <a:pPr algn="ctr"/>
            <a:r>
              <a:rPr lang="en-US" sz="1000" dirty="0" smtClean="0"/>
              <a:t>(based on a prevalence of 3.7 %)</a:t>
            </a:r>
            <a:endParaRPr lang="en-US" sz="1000" dirty="0"/>
          </a:p>
        </p:txBody>
      </p:sp>
    </p:spTree>
    <p:extLst>
      <p:ext uri="{BB962C8B-B14F-4D97-AF65-F5344CB8AC3E}">
        <p14:creationId xmlns:p14="http://schemas.microsoft.com/office/powerpoint/2010/main" val="1290884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Autofit/>
          </a:bodyPr>
          <a:lstStyle/>
          <a:p>
            <a:r>
              <a:rPr lang="en-US" sz="2800" b="1" dirty="0" smtClean="0"/>
              <a:t>Cherokee Nation HCV Treatment</a:t>
            </a:r>
            <a:br>
              <a:rPr lang="en-US" sz="2800" b="1" dirty="0" smtClean="0"/>
            </a:br>
            <a:r>
              <a:rPr lang="en-US" sz="2800" b="1" dirty="0" smtClean="0"/>
              <a:t> </a:t>
            </a:r>
            <a:r>
              <a:rPr lang="en-US" sz="2800" b="1" smtClean="0"/>
              <a:t>Quarterly Data 1/2014 – 12/2016</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31667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rot="16200000">
            <a:off x="-2063234" y="2215634"/>
            <a:ext cx="4800600" cy="369332"/>
          </a:xfrm>
          <a:prstGeom prst="rect">
            <a:avLst/>
          </a:prstGeom>
          <a:noFill/>
        </p:spPr>
        <p:txBody>
          <a:bodyPr wrap="square" rtlCol="0">
            <a:spAutoFit/>
          </a:bodyPr>
          <a:lstStyle/>
          <a:p>
            <a:r>
              <a:rPr lang="en-US" dirty="0" smtClean="0"/>
              <a:t>Number of Patients</a:t>
            </a:r>
            <a:endParaRPr lang="en-US" dirty="0"/>
          </a:p>
        </p:txBody>
      </p:sp>
      <p:sp>
        <p:nvSpPr>
          <p:cNvPr id="5" name="TextBox 4"/>
          <p:cNvSpPr txBox="1"/>
          <p:nvPr/>
        </p:nvSpPr>
        <p:spPr>
          <a:xfrm>
            <a:off x="1905000" y="1752600"/>
            <a:ext cx="5562600" cy="369332"/>
          </a:xfrm>
          <a:prstGeom prst="rect">
            <a:avLst/>
          </a:prstGeom>
          <a:noFill/>
        </p:spPr>
        <p:txBody>
          <a:bodyPr wrap="square" rtlCol="0">
            <a:spAutoFit/>
          </a:bodyPr>
          <a:lstStyle/>
          <a:p>
            <a:r>
              <a:rPr lang="en-US" dirty="0" smtClean="0"/>
              <a:t>Number of Patients That Started HCV Treatment</a:t>
            </a:r>
            <a:endParaRPr lang="en-US" dirty="0"/>
          </a:p>
        </p:txBody>
      </p:sp>
    </p:spTree>
    <p:extLst>
      <p:ext uri="{BB962C8B-B14F-4D97-AF65-F5344CB8AC3E}">
        <p14:creationId xmlns:p14="http://schemas.microsoft.com/office/powerpoint/2010/main" val="3322484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6784848" cy="758952"/>
          </a:xfrm>
        </p:spPr>
        <p:txBody>
          <a:bodyPr>
            <a:normAutofit/>
          </a:bodyPr>
          <a:lstStyle/>
          <a:p>
            <a:pPr algn="l"/>
            <a:r>
              <a:rPr lang="es-AR" sz="2800" b="1" dirty="0"/>
              <a:t>Decreasing Transmission of </a:t>
            </a:r>
            <a:r>
              <a:rPr lang="es-AR" sz="2800" b="1" dirty="0" smtClean="0"/>
              <a:t>HCV</a:t>
            </a:r>
            <a:endParaRPr lang="en-US" sz="2800"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36801170"/>
              </p:ext>
            </p:extLst>
          </p:nvPr>
        </p:nvGraphicFramePr>
        <p:xfrm>
          <a:off x="304800" y="1447800"/>
          <a:ext cx="8504239" cy="4648709"/>
        </p:xfrm>
        <a:graphic>
          <a:graphicData uri="http://schemas.openxmlformats.org/drawingml/2006/table">
            <a:tbl>
              <a:tblPr firstRow="1" bandRow="1">
                <a:tableStyleId>{5C22544A-7EE6-4342-B048-85BDC9FD1C3A}</a:tableStyleId>
              </a:tblPr>
              <a:tblGrid>
                <a:gridCol w="1447800"/>
                <a:gridCol w="2593975"/>
                <a:gridCol w="4462464"/>
              </a:tblGrid>
              <a:tr h="374848">
                <a:tc gridSpan="2">
                  <a:txBody>
                    <a:bodyPr/>
                    <a:lstStyle/>
                    <a:p>
                      <a:pPr algn="ctr"/>
                      <a:r>
                        <a:rPr lang="en-US" dirty="0" smtClean="0">
                          <a:solidFill>
                            <a:srgbClr val="FFFF00"/>
                          </a:solidFill>
                        </a:rPr>
                        <a:t>Objective</a:t>
                      </a:r>
                      <a:endParaRPr lang="en-US" dirty="0">
                        <a:solidFill>
                          <a:srgbClr val="FFFF00"/>
                        </a:solidFill>
                      </a:endParaRPr>
                    </a:p>
                  </a:txBody>
                  <a:tcPr/>
                </a:tc>
                <a:tc hMerge="1">
                  <a:txBody>
                    <a:bodyPr/>
                    <a:lstStyle/>
                    <a:p>
                      <a:endParaRPr lang="en-US"/>
                    </a:p>
                  </a:txBody>
                  <a:tcPr/>
                </a:tc>
                <a:tc>
                  <a:txBody>
                    <a:bodyPr/>
                    <a:lstStyle/>
                    <a:p>
                      <a:pPr algn="ctr"/>
                      <a:r>
                        <a:rPr lang="en-US" dirty="0" smtClean="0">
                          <a:solidFill>
                            <a:srgbClr val="FFFF00"/>
                          </a:solidFill>
                        </a:rPr>
                        <a:t>Outcome</a:t>
                      </a:r>
                      <a:endParaRPr lang="en-US" dirty="0">
                        <a:solidFill>
                          <a:srgbClr val="FFFF00"/>
                        </a:solidFill>
                      </a:endParaRPr>
                    </a:p>
                  </a:txBody>
                  <a:tcPr anchor="ctr"/>
                </a:tc>
              </a:tr>
              <a:tr h="539552">
                <a:tc gridSpan="2">
                  <a:txBody>
                    <a:bodyPr/>
                    <a:lstStyle/>
                    <a:p>
                      <a:r>
                        <a:rPr lang="en-US" b="1" dirty="0" smtClean="0">
                          <a:solidFill>
                            <a:srgbClr val="C00000"/>
                          </a:solidFill>
                        </a:rPr>
                        <a:t>Education</a:t>
                      </a:r>
                      <a:endParaRPr lang="en-US" b="1" dirty="0">
                        <a:solidFill>
                          <a:srgbClr val="C00000"/>
                        </a:solidFill>
                      </a:endParaRPr>
                    </a:p>
                  </a:txBody>
                  <a:tcPr anchor="ctr"/>
                </a:tc>
                <a:tc hMerge="1">
                  <a:txBody>
                    <a:bodyPr/>
                    <a:lstStyle/>
                    <a:p>
                      <a:endParaRPr lang="en-US"/>
                    </a:p>
                  </a:txBody>
                  <a:tcPr/>
                </a:tc>
                <a:tc>
                  <a:txBody>
                    <a:bodyPr/>
                    <a:lstStyle/>
                    <a:p>
                      <a:pPr algn="ctr"/>
                      <a:r>
                        <a:rPr lang="en-US" sz="1800" dirty="0" smtClean="0"/>
                        <a:t>Public campaign developed by OSHD</a:t>
                      </a:r>
                      <a:endParaRPr lang="en-US" dirty="0"/>
                    </a:p>
                  </a:txBody>
                  <a:tcPr anchor="ctr"/>
                </a:tc>
              </a:tr>
              <a:tr h="646998">
                <a:tc rowSpan="3">
                  <a:txBody>
                    <a:bodyPr/>
                    <a:lstStyle/>
                    <a:p>
                      <a:endParaRPr lang="en-US" dirty="0" smtClean="0"/>
                    </a:p>
                    <a:p>
                      <a:pPr algn="ctr"/>
                      <a:r>
                        <a:rPr lang="en-US" b="1" dirty="0" smtClean="0">
                          <a:solidFill>
                            <a:srgbClr val="C00000"/>
                          </a:solidFill>
                        </a:rPr>
                        <a:t>Harm </a:t>
                      </a:r>
                    </a:p>
                    <a:p>
                      <a:pPr algn="ctr"/>
                      <a:r>
                        <a:rPr lang="en-US" b="1" dirty="0" smtClean="0">
                          <a:solidFill>
                            <a:srgbClr val="C00000"/>
                          </a:solidFill>
                        </a:rPr>
                        <a:t>Reduction</a:t>
                      </a:r>
                    </a:p>
                    <a:p>
                      <a:endParaRPr lang="en-US" dirty="0"/>
                    </a:p>
                  </a:txBody>
                  <a:tcPr anchor="ctr"/>
                </a:tc>
                <a:tc>
                  <a:txBody>
                    <a:bodyPr/>
                    <a:lstStyle/>
                    <a:p>
                      <a:r>
                        <a:rPr lang="en-US" dirty="0" smtClean="0"/>
                        <a:t>Pharmacological Substitution</a:t>
                      </a:r>
                      <a:endParaRPr lang="en-US" dirty="0"/>
                    </a:p>
                  </a:txBody>
                  <a:tcPr anchor="ctr"/>
                </a:tc>
                <a:tc>
                  <a:txBody>
                    <a:bodyPr/>
                    <a:lstStyle/>
                    <a:p>
                      <a:pPr algn="ctr"/>
                      <a:r>
                        <a:rPr lang="en-US" dirty="0" smtClean="0"/>
                        <a:t>Weekly ECHO addiction clinic started</a:t>
                      </a:r>
                      <a:endParaRPr lang="en-US" dirty="0"/>
                    </a:p>
                  </a:txBody>
                  <a:tcPr anchor="ctr"/>
                </a:tc>
              </a:tr>
              <a:tr h="610875">
                <a:tc vMerge="1">
                  <a:txBody>
                    <a:bodyPr/>
                    <a:lstStyle/>
                    <a:p>
                      <a:endParaRPr lang="en-US" dirty="0"/>
                    </a:p>
                  </a:txBody>
                  <a:tcPr/>
                </a:tc>
                <a:tc>
                  <a:txBody>
                    <a:bodyPr/>
                    <a:lstStyle/>
                    <a:p>
                      <a:r>
                        <a:rPr lang="en-US" dirty="0" smtClean="0"/>
                        <a:t>Syringe/Needle</a:t>
                      </a:r>
                      <a:r>
                        <a:rPr lang="en-US" baseline="0" dirty="0" smtClean="0"/>
                        <a:t> Exchange</a:t>
                      </a:r>
                      <a:endParaRPr lang="en-US" dirty="0"/>
                    </a:p>
                  </a:txBody>
                  <a:tcPr anchor="ctr"/>
                </a:tc>
                <a:tc>
                  <a:txBody>
                    <a:bodyPr/>
                    <a:lstStyle/>
                    <a:p>
                      <a:pPr algn="ctr"/>
                      <a:r>
                        <a:rPr lang="en-US" dirty="0" smtClean="0"/>
                        <a:t>Discussion</a:t>
                      </a:r>
                      <a:r>
                        <a:rPr lang="en-US" baseline="0" dirty="0" smtClean="0"/>
                        <a:t> with legislature ongoing</a:t>
                      </a:r>
                      <a:endParaRPr lang="en-US" dirty="0"/>
                    </a:p>
                  </a:txBody>
                  <a:tcPr anchor="ctr"/>
                </a:tc>
              </a:tr>
              <a:tr h="374848">
                <a:tc vMerge="1">
                  <a:txBody>
                    <a:bodyPr/>
                    <a:lstStyle/>
                    <a:p>
                      <a:endParaRPr lang="en-US" dirty="0"/>
                    </a:p>
                  </a:txBody>
                  <a:tcPr/>
                </a:tc>
                <a:tc>
                  <a:txBody>
                    <a:bodyPr/>
                    <a:lstStyle/>
                    <a:p>
                      <a:r>
                        <a:rPr lang="en-US" dirty="0" smtClean="0"/>
                        <a:t>Behavioral Health</a:t>
                      </a:r>
                      <a:endParaRPr lang="en-US" dirty="0"/>
                    </a:p>
                  </a:txBody>
                  <a:tcPr anchor="ctr"/>
                </a:tc>
                <a:tc>
                  <a:txBody>
                    <a:bodyPr/>
                    <a:lstStyle/>
                    <a:p>
                      <a:pPr algn="ctr"/>
                      <a:r>
                        <a:rPr lang="en-US" dirty="0" smtClean="0"/>
                        <a:t>Same day consultation established</a:t>
                      </a:r>
                      <a:endParaRPr lang="en-US" dirty="0"/>
                    </a:p>
                  </a:txBody>
                  <a:tcPr anchor="ctr"/>
                </a:tc>
              </a:tr>
              <a:tr h="821428">
                <a:tc gridSpan="2">
                  <a:txBody>
                    <a:bodyPr/>
                    <a:lstStyle/>
                    <a:p>
                      <a:endParaRPr lang="en-US" dirty="0" smtClean="0"/>
                    </a:p>
                    <a:p>
                      <a:r>
                        <a:rPr lang="en-US" b="1" dirty="0" smtClean="0">
                          <a:solidFill>
                            <a:srgbClr val="C00000"/>
                          </a:solidFill>
                        </a:rPr>
                        <a:t>Treatment as prevention</a:t>
                      </a:r>
                      <a:endParaRPr lang="en-US" b="1" dirty="0">
                        <a:solidFill>
                          <a:srgbClr val="C00000"/>
                        </a:solidFill>
                      </a:endParaRPr>
                    </a:p>
                  </a:txBody>
                  <a:tcPr anchor="ctr"/>
                </a:tc>
                <a:tc hMerge="1">
                  <a:txBody>
                    <a:bodyPr/>
                    <a:lstStyle/>
                    <a:p>
                      <a:endParaRPr lang="en-US"/>
                    </a:p>
                  </a:txBody>
                  <a:tcPr/>
                </a:tc>
                <a:tc>
                  <a:txBody>
                    <a:bodyPr/>
                    <a:lstStyle/>
                    <a:p>
                      <a:pPr algn="ctr"/>
                      <a:r>
                        <a:rPr lang="en-US" baseline="0" dirty="0" smtClean="0"/>
                        <a:t>-PWID are offered treatment</a:t>
                      </a:r>
                    </a:p>
                    <a:p>
                      <a:pPr algn="ctr"/>
                      <a:r>
                        <a:rPr lang="en-US" baseline="0" dirty="0" smtClean="0"/>
                        <a:t>-Reinfections are being monitored</a:t>
                      </a:r>
                      <a:endParaRPr lang="en-US" dirty="0"/>
                    </a:p>
                  </a:txBody>
                  <a:tcPr anchor="ctr"/>
                </a:tc>
              </a:tr>
              <a:tr h="610875">
                <a:tc gridSpan="2">
                  <a:txBody>
                    <a:bodyPr/>
                    <a:lstStyle/>
                    <a:p>
                      <a:r>
                        <a:rPr lang="en-US" b="1" dirty="0" smtClean="0">
                          <a:solidFill>
                            <a:srgbClr val="C00000"/>
                          </a:solidFill>
                        </a:rPr>
                        <a:t>Acute</a:t>
                      </a:r>
                      <a:r>
                        <a:rPr lang="en-US" b="1" baseline="0" dirty="0" smtClean="0">
                          <a:solidFill>
                            <a:srgbClr val="C00000"/>
                          </a:solidFill>
                        </a:rPr>
                        <a:t> HCV surveillance</a:t>
                      </a:r>
                    </a:p>
                  </a:txBody>
                  <a:tcPr anchor="ctr"/>
                </a:tc>
                <a:tc hMerge="1">
                  <a:txBody>
                    <a:bodyPr/>
                    <a:lstStyle/>
                    <a:p>
                      <a:endParaRPr lang="en-US"/>
                    </a:p>
                  </a:txBody>
                  <a:tcPr/>
                </a:tc>
                <a:tc>
                  <a:txBody>
                    <a:bodyPr/>
                    <a:lstStyle/>
                    <a:p>
                      <a:pPr algn="ctr"/>
                      <a:r>
                        <a:rPr lang="en-US" dirty="0" smtClean="0"/>
                        <a:t>Contact tracing</a:t>
                      </a:r>
                      <a:r>
                        <a:rPr lang="en-US" baseline="0" dirty="0" smtClean="0"/>
                        <a:t> p</a:t>
                      </a:r>
                      <a:r>
                        <a:rPr lang="en-US" dirty="0" smtClean="0"/>
                        <a:t>rogram started</a:t>
                      </a:r>
                      <a:r>
                        <a:rPr lang="en-US" baseline="0" dirty="0" smtClean="0"/>
                        <a:t> August 2016 </a:t>
                      </a:r>
                      <a:endParaRPr lang="en-US" dirty="0"/>
                    </a:p>
                  </a:txBody>
                  <a:tcPr anchor="ctr"/>
                </a:tc>
              </a:tr>
              <a:tr h="610875">
                <a:tc gridSpan="2">
                  <a:txBody>
                    <a:bodyPr/>
                    <a:lstStyle/>
                    <a:p>
                      <a:r>
                        <a:rPr lang="en-US" b="1" dirty="0" smtClean="0">
                          <a:solidFill>
                            <a:srgbClr val="C00000"/>
                          </a:solidFill>
                        </a:rPr>
                        <a:t>Mathematical Modeling</a:t>
                      </a:r>
                      <a:endParaRPr lang="en-US" b="1" dirty="0">
                        <a:solidFill>
                          <a:srgbClr val="C00000"/>
                        </a:solidFill>
                      </a:endParaRPr>
                    </a:p>
                  </a:txBody>
                  <a:tcPr anchor="ctr"/>
                </a:tc>
                <a:tc hMerge="1">
                  <a:txBody>
                    <a:bodyPr/>
                    <a:lstStyle/>
                    <a:p>
                      <a:endParaRPr lang="en-US"/>
                    </a:p>
                  </a:txBody>
                  <a:tcPr/>
                </a:tc>
                <a:tc>
                  <a:txBody>
                    <a:bodyPr/>
                    <a:lstStyle/>
                    <a:p>
                      <a:pPr algn="ctr"/>
                      <a:r>
                        <a:rPr lang="en-US" baseline="0" dirty="0" smtClean="0"/>
                        <a:t>Yale School of Public Health</a:t>
                      </a:r>
                      <a:endParaRPr lang="en-US" dirty="0"/>
                    </a:p>
                  </a:txBody>
                  <a:tcPr anchor="ctr"/>
                </a:tc>
              </a:tr>
            </a:tbl>
          </a:graphicData>
        </a:graphic>
      </p:graphicFrame>
      <p:sp>
        <p:nvSpPr>
          <p:cNvPr id="5" name="TextBox 4"/>
          <p:cNvSpPr txBox="1"/>
          <p:nvPr/>
        </p:nvSpPr>
        <p:spPr>
          <a:xfrm>
            <a:off x="381000" y="6400800"/>
            <a:ext cx="3505200" cy="276999"/>
          </a:xfrm>
          <a:prstGeom prst="rect">
            <a:avLst/>
          </a:prstGeom>
          <a:noFill/>
        </p:spPr>
        <p:txBody>
          <a:bodyPr wrap="square" rtlCol="0">
            <a:spAutoFit/>
          </a:bodyPr>
          <a:lstStyle/>
          <a:p>
            <a:r>
              <a:rPr lang="en-US" sz="1200" dirty="0" smtClean="0"/>
              <a:t>OSHD: Oklahoma State Health Department</a:t>
            </a:r>
            <a:endParaRPr lang="en-US" sz="1200" dirty="0"/>
          </a:p>
        </p:txBody>
      </p:sp>
      <p:sp>
        <p:nvSpPr>
          <p:cNvPr id="3" name="Oval 2"/>
          <p:cNvSpPr/>
          <p:nvPr/>
        </p:nvSpPr>
        <p:spPr>
          <a:xfrm>
            <a:off x="6781800" y="152400"/>
            <a:ext cx="1897039"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02439" y="284946"/>
            <a:ext cx="1676400" cy="954107"/>
          </a:xfrm>
          <a:prstGeom prst="rect">
            <a:avLst/>
          </a:prstGeom>
          <a:noFill/>
        </p:spPr>
        <p:txBody>
          <a:bodyPr wrap="square" rtlCol="0">
            <a:spAutoFit/>
          </a:bodyPr>
          <a:lstStyle/>
          <a:p>
            <a:r>
              <a:rPr lang="en-US" sz="2800" dirty="0" smtClean="0"/>
              <a:t>Goal #4 Goal #5</a:t>
            </a:r>
            <a:endParaRPr lang="en-US" sz="2800" dirty="0"/>
          </a:p>
        </p:txBody>
      </p:sp>
    </p:spTree>
    <p:extLst>
      <p:ext uri="{BB962C8B-B14F-4D97-AF65-F5344CB8AC3E}">
        <p14:creationId xmlns:p14="http://schemas.microsoft.com/office/powerpoint/2010/main" val="3943455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ormAutofit fontScale="90000"/>
          </a:bodyPr>
          <a:lstStyle/>
          <a:p>
            <a:r>
              <a:rPr lang="en-US" sz="4800" smtClean="0"/>
              <a:t>Conclusions</a:t>
            </a:r>
            <a:endParaRPr lang="es-AR" sz="4800" smtClean="0"/>
          </a:p>
        </p:txBody>
      </p:sp>
      <p:sp>
        <p:nvSpPr>
          <p:cNvPr id="77827" name="Content Placeholder 2"/>
          <p:cNvSpPr>
            <a:spLocks noGrp="1"/>
          </p:cNvSpPr>
          <p:nvPr>
            <p:ph sz="quarter" idx="1"/>
          </p:nvPr>
        </p:nvSpPr>
        <p:spPr>
          <a:xfrm>
            <a:off x="301625" y="1527175"/>
            <a:ext cx="8689975" cy="4572000"/>
          </a:xfrm>
        </p:spPr>
        <p:txBody>
          <a:bodyPr/>
          <a:lstStyle/>
          <a:p>
            <a:r>
              <a:rPr lang="en-US" dirty="0" smtClean="0"/>
              <a:t>Elimination of HCV is possible but not effortless </a:t>
            </a:r>
            <a:br>
              <a:rPr lang="en-US" dirty="0" smtClean="0"/>
            </a:br>
            <a:endParaRPr lang="en-US" dirty="0" smtClean="0"/>
          </a:p>
          <a:p>
            <a:r>
              <a:rPr lang="en-US" dirty="0" smtClean="0"/>
              <a:t>The tools for elimination are available</a:t>
            </a:r>
            <a:br>
              <a:rPr lang="en-US" dirty="0" smtClean="0"/>
            </a:br>
            <a:endParaRPr lang="en-US" dirty="0" smtClean="0"/>
          </a:p>
          <a:p>
            <a:r>
              <a:rPr lang="en-US" dirty="0" smtClean="0"/>
              <a:t>HCV elimination will need the involvement of political leaders, policy makers, public health officials, medical providers, scientists, epidemiologist and activists from the community</a:t>
            </a:r>
          </a:p>
          <a:p>
            <a:endParaRPr lang="es-AR" dirty="0" smtClean="0"/>
          </a:p>
        </p:txBody>
      </p:sp>
    </p:spTree>
    <p:extLst>
      <p:ext uri="{BB962C8B-B14F-4D97-AF65-F5344CB8AC3E}">
        <p14:creationId xmlns:p14="http://schemas.microsoft.com/office/powerpoint/2010/main" val="399442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lgn="ctr">
              <a:buNone/>
            </a:pPr>
            <a:endParaRPr lang="en-US" sz="4000" dirty="0" smtClean="0"/>
          </a:p>
          <a:p>
            <a:pPr marL="0" indent="0" algn="ctr">
              <a:buNone/>
            </a:pPr>
            <a:r>
              <a:rPr lang="en-US" sz="4000" dirty="0" smtClean="0"/>
              <a:t>THANK YOU FOR YOUR TIME AND  INTEREST</a:t>
            </a:r>
          </a:p>
          <a:p>
            <a:pPr marL="0" indent="0" algn="ctr">
              <a:buNone/>
            </a:pPr>
            <a:endParaRPr lang="en-US" sz="4000" dirty="0"/>
          </a:p>
          <a:p>
            <a:pPr marL="0" indent="0" algn="ctr">
              <a:buNone/>
            </a:pPr>
            <a:endParaRPr lang="en-US" sz="4000" dirty="0" smtClean="0"/>
          </a:p>
          <a:p>
            <a:pPr marL="0" indent="0" algn="ctr">
              <a:buNone/>
            </a:pPr>
            <a:r>
              <a:rPr lang="en-US" sz="4000" dirty="0" smtClean="0"/>
              <a:t>WADO</a:t>
            </a:r>
          </a:p>
          <a:p>
            <a:endParaRPr lang="en-US" dirty="0"/>
          </a:p>
          <a:p>
            <a:pPr marL="0" indent="0">
              <a:buNone/>
            </a:pPr>
            <a:endParaRPr lang="en-US" dirty="0"/>
          </a:p>
        </p:txBody>
      </p:sp>
      <p:pic>
        <p:nvPicPr>
          <p:cNvPr id="4" name="Picture 5" descr="wado syllabar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962400"/>
            <a:ext cx="1117600" cy="1070377"/>
          </a:xfrm>
          <a:prstGeom prst="rect">
            <a:avLst/>
          </a:prstGeom>
          <a:noFill/>
          <a:ln>
            <a:noFill/>
          </a:ln>
        </p:spPr>
      </p:pic>
    </p:spTree>
    <p:extLst>
      <p:ext uri="{BB962C8B-B14F-4D97-AF65-F5344CB8AC3E}">
        <p14:creationId xmlns:p14="http://schemas.microsoft.com/office/powerpoint/2010/main" val="238175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s-AR"/>
          </a:p>
        </p:txBody>
      </p:sp>
      <p:pic>
        <p:nvPicPr>
          <p:cNvPr id="5" name="Content Placeholder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585" y="152400"/>
            <a:ext cx="9144000" cy="67056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2895209" y="3302675"/>
            <a:ext cx="3200400" cy="2308324"/>
          </a:xfrm>
          <a:prstGeom prst="rect">
            <a:avLst/>
          </a:prstGeom>
          <a:noFill/>
        </p:spPr>
        <p:txBody>
          <a:bodyPr wrap="square" rtlCol="0">
            <a:spAutoFit/>
          </a:bodyPr>
          <a:lstStyle/>
          <a:p>
            <a:pPr algn="ctr"/>
            <a:r>
              <a:rPr lang="en-US" dirty="0" smtClean="0">
                <a:solidFill>
                  <a:srgbClr val="002060"/>
                </a:solidFill>
              </a:rPr>
              <a:t>Poverty</a:t>
            </a:r>
          </a:p>
          <a:p>
            <a:pPr algn="ctr"/>
            <a:r>
              <a:rPr lang="en-US" dirty="0" smtClean="0">
                <a:solidFill>
                  <a:srgbClr val="002060"/>
                </a:solidFill>
              </a:rPr>
              <a:t>Domestic Violence</a:t>
            </a:r>
          </a:p>
          <a:p>
            <a:pPr algn="ctr"/>
            <a:r>
              <a:rPr lang="en-US" dirty="0" smtClean="0">
                <a:solidFill>
                  <a:srgbClr val="002060"/>
                </a:solidFill>
              </a:rPr>
              <a:t>Mental Illness</a:t>
            </a:r>
          </a:p>
          <a:p>
            <a:pPr algn="ctr"/>
            <a:r>
              <a:rPr lang="en-US" dirty="0" smtClean="0">
                <a:solidFill>
                  <a:srgbClr val="002060"/>
                </a:solidFill>
              </a:rPr>
              <a:t>Historical Trauma</a:t>
            </a:r>
          </a:p>
          <a:p>
            <a:pPr algn="ctr"/>
            <a:r>
              <a:rPr lang="en-US" dirty="0" smtClean="0">
                <a:solidFill>
                  <a:srgbClr val="002060"/>
                </a:solidFill>
              </a:rPr>
              <a:t>Cultural</a:t>
            </a:r>
          </a:p>
          <a:p>
            <a:pPr algn="ctr"/>
            <a:r>
              <a:rPr lang="en-US" dirty="0" smtClean="0">
                <a:solidFill>
                  <a:srgbClr val="002060"/>
                </a:solidFill>
              </a:rPr>
              <a:t> Disconnection</a:t>
            </a:r>
          </a:p>
          <a:p>
            <a:pPr algn="ctr"/>
            <a:r>
              <a:rPr lang="en-US" dirty="0" smtClean="0">
                <a:solidFill>
                  <a:srgbClr val="002060"/>
                </a:solidFill>
              </a:rPr>
              <a:t>others</a:t>
            </a:r>
            <a:endParaRPr lang="en-US" dirty="0">
              <a:solidFill>
                <a:srgbClr val="002060"/>
              </a:solidFill>
            </a:endParaRPr>
          </a:p>
          <a:p>
            <a:endParaRPr lang="es-AR" dirty="0"/>
          </a:p>
        </p:txBody>
      </p:sp>
      <p:sp>
        <p:nvSpPr>
          <p:cNvPr id="17" name="TextBox 16"/>
          <p:cNvSpPr txBox="1"/>
          <p:nvPr/>
        </p:nvSpPr>
        <p:spPr>
          <a:xfrm>
            <a:off x="3009509" y="2445223"/>
            <a:ext cx="2971800" cy="523220"/>
          </a:xfrm>
          <a:prstGeom prst="rect">
            <a:avLst/>
          </a:prstGeom>
          <a:noFill/>
        </p:spPr>
        <p:txBody>
          <a:bodyPr wrap="square" rtlCol="0">
            <a:spAutoFit/>
          </a:bodyPr>
          <a:lstStyle/>
          <a:p>
            <a:pPr algn="ctr"/>
            <a:r>
              <a:rPr lang="en-US" sz="2800" b="1" dirty="0" smtClean="0">
                <a:solidFill>
                  <a:srgbClr val="C00000"/>
                </a:solidFill>
              </a:rPr>
              <a:t>IVDU</a:t>
            </a:r>
          </a:p>
        </p:txBody>
      </p:sp>
      <p:sp>
        <p:nvSpPr>
          <p:cNvPr id="19" name="TextBox 18"/>
          <p:cNvSpPr txBox="1"/>
          <p:nvPr/>
        </p:nvSpPr>
        <p:spPr>
          <a:xfrm>
            <a:off x="3670300" y="1371600"/>
            <a:ext cx="1600200" cy="707886"/>
          </a:xfrm>
          <a:prstGeom prst="rect">
            <a:avLst/>
          </a:prstGeom>
          <a:noFill/>
        </p:spPr>
        <p:txBody>
          <a:bodyPr wrap="square" rtlCol="0">
            <a:spAutoFit/>
          </a:bodyPr>
          <a:lstStyle/>
          <a:p>
            <a:pPr algn="ctr"/>
            <a:r>
              <a:rPr lang="en-US" sz="4000" b="1" dirty="0" smtClean="0">
                <a:solidFill>
                  <a:srgbClr val="FF0000"/>
                </a:solidFill>
              </a:rPr>
              <a:t>HCV</a:t>
            </a:r>
            <a:endParaRPr lang="es-AR" sz="4000" b="1" dirty="0">
              <a:solidFill>
                <a:srgbClr val="FF0000"/>
              </a:solidFill>
            </a:endParaRPr>
          </a:p>
        </p:txBody>
      </p:sp>
      <p:sp>
        <p:nvSpPr>
          <p:cNvPr id="20" name="TextBox 19"/>
          <p:cNvSpPr txBox="1"/>
          <p:nvPr/>
        </p:nvSpPr>
        <p:spPr>
          <a:xfrm>
            <a:off x="-7034" y="3639246"/>
            <a:ext cx="2438400" cy="646331"/>
          </a:xfrm>
          <a:prstGeom prst="rect">
            <a:avLst/>
          </a:prstGeom>
          <a:noFill/>
        </p:spPr>
        <p:txBody>
          <a:bodyPr wrap="square" rtlCol="0">
            <a:spAutoFit/>
          </a:bodyPr>
          <a:lstStyle/>
          <a:p>
            <a:r>
              <a:rPr lang="en-US" sz="3600" dirty="0" smtClean="0">
                <a:solidFill>
                  <a:srgbClr val="FFFF00"/>
                </a:solidFill>
              </a:rPr>
              <a:t>Prevention</a:t>
            </a:r>
            <a:endParaRPr lang="es-AR" sz="3600" dirty="0">
              <a:solidFill>
                <a:srgbClr val="FFFF00"/>
              </a:solidFill>
            </a:endParaRPr>
          </a:p>
        </p:txBody>
      </p:sp>
      <p:cxnSp>
        <p:nvCxnSpPr>
          <p:cNvPr id="22" name="Straight Arrow Connector 21"/>
          <p:cNvCxnSpPr/>
          <p:nvPr/>
        </p:nvCxnSpPr>
        <p:spPr>
          <a:xfrm>
            <a:off x="2362200" y="4114800"/>
            <a:ext cx="1143000" cy="12192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362200" y="4038601"/>
            <a:ext cx="1143000" cy="26533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362200" y="2883932"/>
            <a:ext cx="1308100" cy="109683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48" name="Rounded Rectangle 2047"/>
          <p:cNvSpPr/>
          <p:nvPr/>
        </p:nvSpPr>
        <p:spPr>
          <a:xfrm>
            <a:off x="635000" y="990600"/>
            <a:ext cx="220980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Screening</a:t>
            </a:r>
            <a:endParaRPr lang="es-AR" sz="2400" dirty="0"/>
          </a:p>
        </p:txBody>
      </p:sp>
      <p:sp>
        <p:nvSpPr>
          <p:cNvPr id="34" name="Rounded Rectangle 33"/>
          <p:cNvSpPr/>
          <p:nvPr/>
        </p:nvSpPr>
        <p:spPr>
          <a:xfrm>
            <a:off x="2832100" y="2286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Linkage to Care</a:t>
            </a:r>
            <a:endParaRPr lang="es-AR" sz="2400" dirty="0"/>
          </a:p>
        </p:txBody>
      </p:sp>
      <p:sp>
        <p:nvSpPr>
          <p:cNvPr id="35" name="Rounded Rectangle 34"/>
          <p:cNvSpPr/>
          <p:nvPr/>
        </p:nvSpPr>
        <p:spPr>
          <a:xfrm>
            <a:off x="6477000" y="914400"/>
            <a:ext cx="25273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Quality of Care</a:t>
            </a:r>
            <a:endParaRPr lang="es-AR" sz="2400" dirty="0"/>
          </a:p>
        </p:txBody>
      </p:sp>
      <p:cxnSp>
        <p:nvCxnSpPr>
          <p:cNvPr id="4" name="Straight Arrow Connector 3"/>
          <p:cNvCxnSpPr/>
          <p:nvPr/>
        </p:nvCxnSpPr>
        <p:spPr>
          <a:xfrm flipV="1">
            <a:off x="4442795" y="2888923"/>
            <a:ext cx="0" cy="44561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42795" y="1948586"/>
            <a:ext cx="0" cy="3810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10400" y="2883932"/>
            <a:ext cx="1371600" cy="369332"/>
          </a:xfrm>
          <a:prstGeom prst="rect">
            <a:avLst/>
          </a:prstGeom>
          <a:noFill/>
        </p:spPr>
        <p:txBody>
          <a:bodyPr wrap="square" rtlCol="0">
            <a:spAutoFit/>
          </a:bodyPr>
          <a:lstStyle/>
          <a:p>
            <a:endParaRPr lang="es-AR" dirty="0"/>
          </a:p>
        </p:txBody>
      </p:sp>
      <p:sp>
        <p:nvSpPr>
          <p:cNvPr id="18" name="TextBox 17"/>
          <p:cNvSpPr txBox="1"/>
          <p:nvPr/>
        </p:nvSpPr>
        <p:spPr>
          <a:xfrm>
            <a:off x="6324600" y="2788566"/>
            <a:ext cx="2971800" cy="830997"/>
          </a:xfrm>
          <a:prstGeom prst="rect">
            <a:avLst/>
          </a:prstGeom>
          <a:noFill/>
        </p:spPr>
        <p:txBody>
          <a:bodyPr wrap="square" rtlCol="0">
            <a:spAutoFit/>
          </a:bodyPr>
          <a:lstStyle/>
          <a:p>
            <a:pPr algn="ctr"/>
            <a:r>
              <a:rPr lang="en-US" sz="2400" b="1" dirty="0" smtClean="0">
                <a:solidFill>
                  <a:srgbClr val="FFFF00"/>
                </a:solidFill>
              </a:rPr>
              <a:t>Harm Reduction Strategies</a:t>
            </a:r>
            <a:endParaRPr lang="es-AR" sz="2400" b="1" dirty="0">
              <a:solidFill>
                <a:srgbClr val="FFFF00"/>
              </a:solidFill>
            </a:endParaRPr>
          </a:p>
        </p:txBody>
      </p:sp>
      <p:cxnSp>
        <p:nvCxnSpPr>
          <p:cNvPr id="23" name="Straight Arrow Connector 22"/>
          <p:cNvCxnSpPr/>
          <p:nvPr/>
        </p:nvCxnSpPr>
        <p:spPr>
          <a:xfrm flipH="1" flipV="1">
            <a:off x="5105400" y="2788566"/>
            <a:ext cx="1219201" cy="28003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4061" y="2408550"/>
            <a:ext cx="2971800" cy="707886"/>
          </a:xfrm>
          <a:prstGeom prst="rect">
            <a:avLst/>
          </a:prstGeom>
          <a:noFill/>
        </p:spPr>
        <p:txBody>
          <a:bodyPr wrap="square" rtlCol="0">
            <a:spAutoFit/>
          </a:bodyPr>
          <a:lstStyle/>
          <a:p>
            <a:pPr algn="ctr"/>
            <a:r>
              <a:rPr lang="en-US" sz="2000" b="1" dirty="0" smtClean="0">
                <a:solidFill>
                  <a:srgbClr val="C00000"/>
                </a:solidFill>
              </a:rPr>
              <a:t>Unsafe Medical Practices</a:t>
            </a:r>
          </a:p>
        </p:txBody>
      </p:sp>
      <p:cxnSp>
        <p:nvCxnSpPr>
          <p:cNvPr id="26" name="Straight Arrow Connector 25"/>
          <p:cNvCxnSpPr/>
          <p:nvPr/>
        </p:nvCxnSpPr>
        <p:spPr>
          <a:xfrm flipV="1">
            <a:off x="3219165" y="1948586"/>
            <a:ext cx="1143000" cy="5334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5" idx="2"/>
          </p:cNvCxnSpPr>
          <p:nvPr/>
        </p:nvCxnSpPr>
        <p:spPr>
          <a:xfrm flipH="1" flipV="1">
            <a:off x="2039961" y="3116436"/>
            <a:ext cx="322239" cy="84597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84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048" grpId="0" animBg="1"/>
      <p:bldP spid="34" grpId="0" animBg="1"/>
      <p:bldP spid="35" grpId="0" animBg="1"/>
      <p:bldP spid="18"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199" y="228600"/>
            <a:ext cx="8686800" cy="762000"/>
          </a:xfrm>
        </p:spPr>
        <p:txBody>
          <a:bodyPr>
            <a:normAutofit fontScale="90000"/>
          </a:bodyPr>
          <a:lstStyle/>
          <a:p>
            <a:pPr algn="ctr"/>
            <a:r>
              <a:rPr lang="en-US" sz="2800" dirty="0">
                <a:solidFill>
                  <a:schemeClr val="tx1"/>
                </a:solidFill>
                <a:latin typeface="Myriad Pro" pitchFamily="34" charset="0"/>
              </a:rPr>
              <a:t>Discovery </a:t>
            </a:r>
            <a:r>
              <a:rPr lang="en-US" sz="2800" dirty="0" smtClean="0">
                <a:solidFill>
                  <a:schemeClr val="tx1"/>
                </a:solidFill>
                <a:latin typeface="Myriad Pro" pitchFamily="34" charset="0"/>
              </a:rPr>
              <a:t>of HCV and Impact on HCV Incidence in US</a:t>
            </a:r>
            <a:endParaRPr lang="en-US" sz="2800" dirty="0">
              <a:solidFill>
                <a:schemeClr val="tx1"/>
              </a:solidFill>
              <a:latin typeface="Myriad Pro" pitchFamily="34" charset="0"/>
            </a:endParaRPr>
          </a:p>
        </p:txBody>
      </p:sp>
      <p:sp>
        <p:nvSpPr>
          <p:cNvPr id="6" name="Text Placeholder 5"/>
          <p:cNvSpPr>
            <a:spLocks noGrp="1"/>
          </p:cNvSpPr>
          <p:nvPr>
            <p:ph type="body" sz="quarter" idx="10"/>
          </p:nvPr>
        </p:nvSpPr>
        <p:spPr>
          <a:xfrm>
            <a:off x="2133600" y="6409841"/>
            <a:ext cx="6553200" cy="381000"/>
          </a:xfrm>
        </p:spPr>
        <p:txBody>
          <a:bodyPr>
            <a:normAutofit/>
          </a:bodyPr>
          <a:lstStyle/>
          <a:p>
            <a:r>
              <a:rPr lang="en-US" sz="1000" b="1" dirty="0">
                <a:solidFill>
                  <a:schemeClr val="bg1"/>
                </a:solidFill>
                <a:latin typeface="Myriad Pro" pitchFamily="34" charset="0"/>
              </a:rPr>
              <a:t>Alter MJ JAMA </a:t>
            </a:r>
            <a:r>
              <a:rPr lang="en-US" sz="1000" b="1" dirty="0" smtClean="0">
                <a:solidFill>
                  <a:schemeClr val="bg1"/>
                </a:solidFill>
                <a:latin typeface="Myriad Pro" pitchFamily="34" charset="0"/>
              </a:rPr>
              <a:t>1990; Jagger J, J infect Dis Pub Health 2008; CDC.gov/hepatitis;</a:t>
            </a:r>
            <a:endParaRPr lang="en-US" sz="1000" b="1" dirty="0">
              <a:solidFill>
                <a:schemeClr val="bg1"/>
              </a:solidFill>
              <a:latin typeface="Myriad Pro" pitchFamily="34" charset="0"/>
            </a:endParaRPr>
          </a:p>
          <a:p>
            <a:endParaRPr lang="en-US" b="1" dirty="0">
              <a:solidFill>
                <a:schemeClr val="bg1"/>
              </a:solidFill>
            </a:endParaRPr>
          </a:p>
        </p:txBody>
      </p:sp>
      <p:graphicFrame>
        <p:nvGraphicFramePr>
          <p:cNvPr id="2" name="Object 5"/>
          <p:cNvGraphicFramePr>
            <a:graphicFrameLocks noChangeAspect="1"/>
          </p:cNvGraphicFramePr>
          <p:nvPr>
            <p:extLst>
              <p:ext uri="{D42A27DB-BD31-4B8C-83A1-F6EECF244321}">
                <p14:modId xmlns:p14="http://schemas.microsoft.com/office/powerpoint/2010/main" val="586790121"/>
              </p:ext>
            </p:extLst>
          </p:nvPr>
        </p:nvGraphicFramePr>
        <p:xfrm>
          <a:off x="914400" y="1452252"/>
          <a:ext cx="7900003" cy="3864871"/>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Box 1138"/>
          <p:cNvSpPr txBox="1">
            <a:spLocks noChangeArrowheads="1"/>
          </p:cNvSpPr>
          <p:nvPr/>
        </p:nvSpPr>
        <p:spPr bwMode="auto">
          <a:xfrm rot="16200721">
            <a:off x="-893946" y="3027888"/>
            <a:ext cx="2678029" cy="584775"/>
          </a:xfrm>
          <a:prstGeom prst="rect">
            <a:avLst/>
          </a:prstGeom>
          <a:noFill/>
          <a:ln w="9525">
            <a:noFill/>
            <a:miter lim="800000"/>
            <a:headEnd/>
            <a:tailEnd/>
          </a:ln>
        </p:spPr>
        <p:txBody>
          <a:bodyPr wrap="square">
            <a:spAutoFit/>
          </a:bodyPr>
          <a:lstStyle/>
          <a:p>
            <a:pPr algn="ctr" eaLnBrk="0" hangingPunct="0"/>
            <a:r>
              <a:rPr lang="en-US" sz="1600" b="1" dirty="0" smtClean="0">
                <a:latin typeface="Myriad Pro" pitchFamily="34" charset="0"/>
              </a:rPr>
              <a:t>Incident cases </a:t>
            </a:r>
            <a:r>
              <a:rPr lang="en-US" sz="1600" b="1" dirty="0">
                <a:latin typeface="Myriad Pro" pitchFamily="34" charset="0"/>
              </a:rPr>
              <a:t>per </a:t>
            </a:r>
            <a:r>
              <a:rPr lang="en-US" sz="1600" b="1" dirty="0" smtClean="0">
                <a:latin typeface="Myriad Pro" pitchFamily="34" charset="0"/>
              </a:rPr>
              <a:t>100,000 persons</a:t>
            </a:r>
            <a:endParaRPr lang="en-US" sz="1600" b="1" dirty="0">
              <a:latin typeface="Myriad Pro" pitchFamily="34" charset="0"/>
            </a:endParaRPr>
          </a:p>
        </p:txBody>
      </p:sp>
      <p:sp>
        <p:nvSpPr>
          <p:cNvPr id="28" name="AutoShape 1147"/>
          <p:cNvSpPr>
            <a:spLocks noChangeArrowheads="1"/>
          </p:cNvSpPr>
          <p:nvPr/>
        </p:nvSpPr>
        <p:spPr bwMode="auto">
          <a:xfrm flipH="1">
            <a:off x="4343399" y="2895600"/>
            <a:ext cx="152400" cy="791592"/>
          </a:xfrm>
          <a:prstGeom prst="downArrow">
            <a:avLst>
              <a:gd name="adj1" fmla="val 50000"/>
              <a:gd name="adj2" fmla="val 16526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dirty="0">
              <a:solidFill>
                <a:srgbClr val="FFFFFF"/>
              </a:solidFill>
              <a:latin typeface="Myriad Web Pro"/>
            </a:endParaRPr>
          </a:p>
        </p:txBody>
      </p:sp>
      <p:sp>
        <p:nvSpPr>
          <p:cNvPr id="29" name="Text Box 1151"/>
          <p:cNvSpPr txBox="1">
            <a:spLocks noChangeArrowheads="1"/>
          </p:cNvSpPr>
          <p:nvPr/>
        </p:nvSpPr>
        <p:spPr bwMode="auto">
          <a:xfrm>
            <a:off x="1555863" y="5147846"/>
            <a:ext cx="6249988" cy="338554"/>
          </a:xfrm>
          <a:prstGeom prst="rect">
            <a:avLst/>
          </a:prstGeom>
          <a:noFill/>
          <a:ln w="9525">
            <a:noFill/>
            <a:miter lim="800000"/>
            <a:headEnd/>
            <a:tailEnd/>
          </a:ln>
        </p:spPr>
        <p:txBody>
          <a:bodyPr wrap="square">
            <a:spAutoFit/>
          </a:bodyPr>
          <a:lstStyle>
            <a:defPPr>
              <a:defRPr lang="en-US"/>
            </a:defPPr>
            <a:lvl1pPr eaLnBrk="0" hangingPunct="0">
              <a:defRPr sz="1600" b="1">
                <a:latin typeface="Myriad Web Pro"/>
              </a:defRPr>
            </a:lvl1pPr>
          </a:lstStyle>
          <a:p>
            <a:pPr algn="ctr"/>
            <a:r>
              <a:rPr lang="en-US" dirty="0">
                <a:latin typeface="Myriad Pro" pitchFamily="34" charset="0"/>
              </a:rPr>
              <a:t>Year</a:t>
            </a:r>
          </a:p>
        </p:txBody>
      </p:sp>
      <p:sp>
        <p:nvSpPr>
          <p:cNvPr id="36" name="TextBox 2"/>
          <p:cNvSpPr txBox="1"/>
          <p:nvPr/>
        </p:nvSpPr>
        <p:spPr>
          <a:xfrm>
            <a:off x="2133600" y="3429000"/>
            <a:ext cx="1981200"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1" dirty="0" smtClean="0">
                <a:latin typeface="Myriad Pro" pitchFamily="34" charset="0"/>
                <a:cs typeface="Arial" panose="020B0604020202020204" pitchFamily="34" charset="0"/>
              </a:rPr>
              <a:t>Discovery of HCV</a:t>
            </a:r>
          </a:p>
          <a:p>
            <a:pPr algn="ctr"/>
            <a:r>
              <a:rPr lang="en-US" sz="1600" b="1" dirty="0" smtClean="0">
                <a:latin typeface="Myriad Pro" pitchFamily="34" charset="0"/>
                <a:cs typeface="Arial" panose="020B0604020202020204" pitchFamily="34" charset="0"/>
              </a:rPr>
              <a:t>1989</a:t>
            </a:r>
          </a:p>
        </p:txBody>
      </p:sp>
      <p:sp>
        <p:nvSpPr>
          <p:cNvPr id="19" name="AutoShape 1144"/>
          <p:cNvSpPr>
            <a:spLocks noChangeArrowheads="1"/>
          </p:cNvSpPr>
          <p:nvPr/>
        </p:nvSpPr>
        <p:spPr bwMode="auto">
          <a:xfrm>
            <a:off x="3435927" y="3943417"/>
            <a:ext cx="152400" cy="424229"/>
          </a:xfrm>
          <a:prstGeom prst="downArrow">
            <a:avLst>
              <a:gd name="adj1" fmla="val 50000"/>
              <a:gd name="adj2" fmla="val 95192"/>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800" dirty="0">
              <a:solidFill>
                <a:srgbClr val="000000"/>
              </a:solidFill>
              <a:latin typeface="Myriad Web Pro"/>
            </a:endParaRPr>
          </a:p>
        </p:txBody>
      </p:sp>
      <p:sp>
        <p:nvSpPr>
          <p:cNvPr id="12" name="AutoShape 1144"/>
          <p:cNvSpPr>
            <a:spLocks noChangeArrowheads="1"/>
          </p:cNvSpPr>
          <p:nvPr/>
        </p:nvSpPr>
        <p:spPr bwMode="auto">
          <a:xfrm>
            <a:off x="2597727" y="1569315"/>
            <a:ext cx="152400" cy="424229"/>
          </a:xfrm>
          <a:prstGeom prst="downArrow">
            <a:avLst>
              <a:gd name="adj1" fmla="val 50000"/>
              <a:gd name="adj2" fmla="val 95192"/>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800" dirty="0">
              <a:solidFill>
                <a:srgbClr val="000000"/>
              </a:solidFill>
              <a:latin typeface="Myriad Web Pro"/>
            </a:endParaRPr>
          </a:p>
        </p:txBody>
      </p:sp>
      <p:sp>
        <p:nvSpPr>
          <p:cNvPr id="13" name="Text Box 1151"/>
          <p:cNvSpPr txBox="1">
            <a:spLocks noChangeArrowheads="1"/>
          </p:cNvSpPr>
          <p:nvPr/>
        </p:nvSpPr>
        <p:spPr bwMode="auto">
          <a:xfrm>
            <a:off x="1219201" y="5429310"/>
            <a:ext cx="6858000" cy="400110"/>
          </a:xfrm>
          <a:prstGeom prst="rect">
            <a:avLst/>
          </a:prstGeom>
          <a:noFill/>
          <a:ln w="9525">
            <a:noFill/>
            <a:miter lim="800000"/>
            <a:headEnd/>
            <a:tailEnd/>
          </a:ln>
        </p:spPr>
        <p:txBody>
          <a:bodyPr wrap="square">
            <a:spAutoFit/>
          </a:bodyPr>
          <a:lstStyle>
            <a:defPPr>
              <a:defRPr lang="en-US"/>
            </a:defPPr>
            <a:lvl1pPr eaLnBrk="0" hangingPunct="0">
              <a:defRPr sz="1600" b="1">
                <a:latin typeface="Myriad Web Pro"/>
              </a:defRPr>
            </a:lvl1pPr>
          </a:lstStyle>
          <a:p>
            <a:pPr algn="ctr"/>
            <a:r>
              <a:rPr lang="en-US" sz="2000" dirty="0" smtClean="0">
                <a:solidFill>
                  <a:srgbClr val="00B050"/>
                </a:solidFill>
                <a:latin typeface="Myriad Pro" pitchFamily="34" charset="0"/>
              </a:rPr>
              <a:t>22,000 cases of incident HCV infection reported in 2012</a:t>
            </a:r>
            <a:endParaRPr lang="en-US" sz="2000" dirty="0">
              <a:solidFill>
                <a:srgbClr val="00B050"/>
              </a:solidFill>
              <a:latin typeface="Myriad Pro" pitchFamily="34" charset="0"/>
            </a:endParaRPr>
          </a:p>
        </p:txBody>
      </p:sp>
      <p:pic>
        <p:nvPicPr>
          <p:cNvPr id="14" name="Picture 6" descr="CDC_ViralHep_logo_3Cwhite"/>
          <p:cNvPicPr>
            <a:picLocks noChangeAspect="1" noChangeArrowheads="1"/>
          </p:cNvPicPr>
          <p:nvPr/>
        </p:nvPicPr>
        <p:blipFill>
          <a:blip r:embed="rId4" cstate="print"/>
          <a:srcRect/>
          <a:stretch>
            <a:fillRect/>
          </a:stretch>
        </p:blipFill>
        <p:spPr bwMode="auto">
          <a:xfrm>
            <a:off x="292261" y="5943600"/>
            <a:ext cx="1263602" cy="656741"/>
          </a:xfrm>
          <a:prstGeom prst="rect">
            <a:avLst/>
          </a:prstGeom>
          <a:noFill/>
          <a:ln w="9525">
            <a:noFill/>
            <a:miter lim="800000"/>
            <a:headEnd/>
            <a:tailEnd/>
          </a:ln>
        </p:spPr>
      </p:pic>
    </p:spTree>
    <p:extLst>
      <p:ext uri="{BB962C8B-B14F-4D97-AF65-F5344CB8AC3E}">
        <p14:creationId xmlns:p14="http://schemas.microsoft.com/office/powerpoint/2010/main" val="4172042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z="4000" smtClean="0">
                <a:solidFill>
                  <a:schemeClr val="tx1"/>
                </a:solidFill>
              </a:rPr>
              <a:t>Definitions</a:t>
            </a:r>
          </a:p>
        </p:txBody>
      </p:sp>
      <p:sp>
        <p:nvSpPr>
          <p:cNvPr id="3" name="Content Placeholder 2"/>
          <p:cNvSpPr>
            <a:spLocks noGrp="1"/>
          </p:cNvSpPr>
          <p:nvPr>
            <p:ph sz="quarter" idx="1"/>
          </p:nvPr>
        </p:nvSpPr>
        <p:spPr>
          <a:xfrm>
            <a:off x="304800" y="1524000"/>
            <a:ext cx="8610600" cy="5181600"/>
          </a:xfrm>
        </p:spPr>
        <p:txBody>
          <a:bodyPr>
            <a:normAutofit fontScale="92500" lnSpcReduction="10000"/>
          </a:bodyPr>
          <a:lstStyle/>
          <a:p>
            <a:pPr>
              <a:defRPr/>
            </a:pPr>
            <a:r>
              <a:rPr lang="en-US" b="1" dirty="0">
                <a:solidFill>
                  <a:schemeClr val="bg1">
                    <a:lumMod val="65000"/>
                  </a:schemeClr>
                </a:solidFill>
              </a:rPr>
              <a:t>Control:</a:t>
            </a:r>
          </a:p>
          <a:p>
            <a:pPr lvl="1">
              <a:defRPr/>
            </a:pPr>
            <a:r>
              <a:rPr lang="en-US" dirty="0">
                <a:solidFill>
                  <a:schemeClr val="bg1">
                    <a:lumMod val="65000"/>
                  </a:schemeClr>
                </a:solidFill>
              </a:rPr>
              <a:t>The reduction of disease incidence, prevalence, morbidity or mortality to a</a:t>
            </a:r>
            <a:r>
              <a:rPr lang="en-US" b="1" i="1" dirty="0">
                <a:solidFill>
                  <a:schemeClr val="bg1">
                    <a:lumMod val="65000"/>
                  </a:schemeClr>
                </a:solidFill>
              </a:rPr>
              <a:t> locally  acceptable level</a:t>
            </a:r>
            <a:r>
              <a:rPr lang="en-US" dirty="0">
                <a:solidFill>
                  <a:schemeClr val="bg1">
                    <a:lumMod val="65000"/>
                  </a:schemeClr>
                </a:solidFill>
              </a:rPr>
              <a:t> as a result of deliberate efforts; continued intervention measures are required to maintain reduction. </a:t>
            </a:r>
            <a:r>
              <a:rPr lang="en-US" i="1" u="sng" dirty="0" smtClean="0">
                <a:solidFill>
                  <a:schemeClr val="bg1">
                    <a:lumMod val="65000"/>
                  </a:schemeClr>
                </a:solidFill>
              </a:rPr>
              <a:t>Example</a:t>
            </a:r>
            <a:r>
              <a:rPr lang="en-US" i="1" dirty="0" smtClean="0">
                <a:solidFill>
                  <a:schemeClr val="bg1">
                    <a:lumMod val="65000"/>
                  </a:schemeClr>
                </a:solidFill>
              </a:rPr>
              <a:t>:</a:t>
            </a:r>
            <a:r>
              <a:rPr lang="en-US" dirty="0" smtClean="0">
                <a:solidFill>
                  <a:schemeClr val="bg1">
                    <a:lumMod val="65000"/>
                  </a:schemeClr>
                </a:solidFill>
              </a:rPr>
              <a:t> </a:t>
            </a:r>
            <a:r>
              <a:rPr lang="en-US" dirty="0">
                <a:solidFill>
                  <a:schemeClr val="bg1">
                    <a:lumMod val="65000"/>
                  </a:schemeClr>
                </a:solidFill>
              </a:rPr>
              <a:t>diarrheal diseases</a:t>
            </a:r>
          </a:p>
          <a:p>
            <a:pPr>
              <a:defRPr/>
            </a:pPr>
            <a:r>
              <a:rPr lang="en-US" b="1" dirty="0" smtClean="0"/>
              <a:t>Elimination:</a:t>
            </a:r>
          </a:p>
          <a:p>
            <a:pPr lvl="1">
              <a:defRPr/>
            </a:pPr>
            <a:r>
              <a:rPr lang="en-US" dirty="0" smtClean="0">
                <a:solidFill>
                  <a:schemeClr val="tx1">
                    <a:lumMod val="75000"/>
                    <a:lumOff val="25000"/>
                  </a:schemeClr>
                </a:solidFill>
              </a:rPr>
              <a:t>Reduction to zero of the incidence of  infection caused by a specific agent in a </a:t>
            </a:r>
            <a:r>
              <a:rPr lang="en-US" b="1" i="1" dirty="0" smtClean="0">
                <a:solidFill>
                  <a:schemeClr val="tx1">
                    <a:lumMod val="75000"/>
                    <a:lumOff val="25000"/>
                  </a:schemeClr>
                </a:solidFill>
              </a:rPr>
              <a:t>defined geographical area</a:t>
            </a:r>
            <a:r>
              <a:rPr lang="en-US" dirty="0" smtClean="0">
                <a:solidFill>
                  <a:schemeClr val="tx1">
                    <a:lumMod val="75000"/>
                    <a:lumOff val="25000"/>
                  </a:schemeClr>
                </a:solidFill>
              </a:rPr>
              <a:t> as a result of deliberate efforts; continued measures to prevent re- establishment of transmission are required. </a:t>
            </a:r>
            <a:r>
              <a:rPr lang="en-US" i="1" u="sng" dirty="0" smtClean="0">
                <a:solidFill>
                  <a:schemeClr val="tx1">
                    <a:lumMod val="75000"/>
                    <a:lumOff val="25000"/>
                  </a:schemeClr>
                </a:solidFill>
              </a:rPr>
              <a:t>Example</a:t>
            </a:r>
            <a:r>
              <a:rPr lang="en-US" dirty="0" smtClean="0">
                <a:solidFill>
                  <a:schemeClr val="tx1">
                    <a:lumMod val="75000"/>
                    <a:lumOff val="25000"/>
                  </a:schemeClr>
                </a:solidFill>
              </a:rPr>
              <a:t>: measles, poliomyelitis. </a:t>
            </a:r>
          </a:p>
          <a:p>
            <a:pPr>
              <a:defRPr/>
            </a:pPr>
            <a:r>
              <a:rPr lang="en-US" b="1" dirty="0" smtClean="0">
                <a:solidFill>
                  <a:schemeClr val="bg1">
                    <a:lumMod val="65000"/>
                  </a:schemeClr>
                </a:solidFill>
              </a:rPr>
              <a:t>Eradication</a:t>
            </a:r>
            <a:endParaRPr lang="en-US" b="1" dirty="0">
              <a:solidFill>
                <a:schemeClr val="bg1">
                  <a:lumMod val="65000"/>
                </a:schemeClr>
              </a:solidFill>
            </a:endParaRPr>
          </a:p>
          <a:p>
            <a:pPr lvl="1">
              <a:defRPr/>
            </a:pPr>
            <a:r>
              <a:rPr lang="en-US" b="1" i="1" dirty="0">
                <a:solidFill>
                  <a:schemeClr val="bg1">
                    <a:lumMod val="65000"/>
                  </a:schemeClr>
                </a:solidFill>
              </a:rPr>
              <a:t>Permanent reduction to zero of the worldwide</a:t>
            </a:r>
            <a:r>
              <a:rPr lang="en-US" dirty="0">
                <a:solidFill>
                  <a:schemeClr val="bg1">
                    <a:lumMod val="65000"/>
                  </a:schemeClr>
                </a:solidFill>
              </a:rPr>
              <a:t> incidence of infection caused by a specific agent as a result of deliberate efforts; </a:t>
            </a:r>
            <a:r>
              <a:rPr lang="en-US" b="1" i="1" dirty="0">
                <a:solidFill>
                  <a:schemeClr val="bg1">
                    <a:lumMod val="65000"/>
                  </a:schemeClr>
                </a:solidFill>
              </a:rPr>
              <a:t>intervention measures are no longer needed</a:t>
            </a:r>
            <a:r>
              <a:rPr lang="en-US" dirty="0">
                <a:solidFill>
                  <a:schemeClr val="bg1">
                    <a:lumMod val="65000"/>
                  </a:schemeClr>
                </a:solidFill>
              </a:rPr>
              <a:t>.</a:t>
            </a:r>
            <a:r>
              <a:rPr lang="en-US" i="1" u="sng" dirty="0">
                <a:solidFill>
                  <a:schemeClr val="bg1">
                    <a:lumMod val="65000"/>
                  </a:schemeClr>
                </a:solidFill>
              </a:rPr>
              <a:t> Example</a:t>
            </a:r>
            <a:r>
              <a:rPr lang="en-US" dirty="0">
                <a:solidFill>
                  <a:schemeClr val="bg1">
                    <a:lumMod val="65000"/>
                  </a:schemeClr>
                </a:solidFill>
              </a:rPr>
              <a:t>: </a:t>
            </a:r>
            <a:r>
              <a:rPr lang="en-US" dirty="0" smtClean="0">
                <a:solidFill>
                  <a:schemeClr val="bg1">
                    <a:lumMod val="65000"/>
                  </a:schemeClr>
                </a:solidFill>
              </a:rPr>
              <a:t>Smallpox</a:t>
            </a:r>
          </a:p>
          <a:p>
            <a:pPr lvl="1">
              <a:defRPr/>
            </a:pPr>
            <a:endParaRPr lang="en-US" dirty="0" smtClean="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p:txBody>
      </p:sp>
      <p:sp>
        <p:nvSpPr>
          <p:cNvPr id="57348" name="TextBox 3"/>
          <p:cNvSpPr txBox="1">
            <a:spLocks noChangeArrowheads="1"/>
          </p:cNvSpPr>
          <p:nvPr/>
        </p:nvSpPr>
        <p:spPr bwMode="auto">
          <a:xfrm>
            <a:off x="790575" y="6370638"/>
            <a:ext cx="746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eaLnBrk="1" hangingPunct="1"/>
            <a:r>
              <a:rPr lang="en-US" sz="1400"/>
              <a:t>Miller M. et al.  In Disease Control Priorities in Developing Countries: 2</a:t>
            </a:r>
            <a:r>
              <a:rPr lang="en-US" sz="1400" baseline="30000"/>
              <a:t>nd</a:t>
            </a:r>
            <a:r>
              <a:rPr lang="en-US" sz="1400"/>
              <a:t> Edition 2006</a:t>
            </a:r>
            <a:endParaRPr lang="es-AR" sz="1400"/>
          </a:p>
        </p:txBody>
      </p:sp>
    </p:spTree>
    <p:extLst>
      <p:ext uri="{BB962C8B-B14F-4D97-AF65-F5344CB8AC3E}">
        <p14:creationId xmlns:p14="http://schemas.microsoft.com/office/powerpoint/2010/main" val="4293009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534400" cy="381000"/>
          </a:xfrm>
        </p:spPr>
        <p:txBody>
          <a:bodyPr>
            <a:noAutofit/>
          </a:bodyPr>
          <a:lstStyle/>
          <a:p>
            <a:r>
              <a:rPr lang="en-US" sz="2800" dirty="0"/>
              <a:t>Feasibility Criteria for Elimination </a:t>
            </a:r>
            <a:br>
              <a:rPr lang="en-US" sz="2800" dirty="0"/>
            </a:br>
            <a:endParaRPr lang="es-AR" sz="28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08223674"/>
              </p:ext>
            </p:extLst>
          </p:nvPr>
        </p:nvGraphicFramePr>
        <p:xfrm>
          <a:off x="495300" y="1600201"/>
          <a:ext cx="8191500" cy="4609357"/>
        </p:xfrm>
        <a:graphic>
          <a:graphicData uri="http://schemas.openxmlformats.org/drawingml/2006/table">
            <a:tbl>
              <a:tblPr firstRow="1" bandRow="1">
                <a:tableStyleId>{5C22544A-7EE6-4342-B048-85BDC9FD1C3A}</a:tableStyleId>
              </a:tblPr>
              <a:tblGrid>
                <a:gridCol w="3488972"/>
                <a:gridCol w="3337278"/>
                <a:gridCol w="1365250"/>
              </a:tblGrid>
              <a:tr h="401067">
                <a:tc>
                  <a:txBody>
                    <a:bodyPr/>
                    <a:lstStyle/>
                    <a:p>
                      <a:pPr algn="ctr"/>
                      <a:r>
                        <a:rPr lang="en-US" dirty="0" smtClean="0"/>
                        <a:t>In General</a:t>
                      </a:r>
                      <a:r>
                        <a:rPr lang="en-US" baseline="30000" dirty="0" smtClean="0"/>
                        <a:t>1</a:t>
                      </a:r>
                      <a:endParaRPr lang="es-AR" baseline="30000" dirty="0"/>
                    </a:p>
                  </a:txBody>
                  <a:tcPr marL="82321" marR="82321"/>
                </a:tc>
                <a:tc>
                  <a:txBody>
                    <a:bodyPr/>
                    <a:lstStyle/>
                    <a:p>
                      <a:pPr algn="ctr"/>
                      <a:r>
                        <a:rPr lang="en-US" dirty="0" smtClean="0"/>
                        <a:t>Hepatitis</a:t>
                      </a:r>
                      <a:r>
                        <a:rPr lang="en-US" baseline="0" dirty="0" smtClean="0"/>
                        <a:t> C Virus</a:t>
                      </a:r>
                      <a:endParaRPr lang="es-AR" dirty="0"/>
                    </a:p>
                  </a:txBody>
                  <a:tcPr marL="82321" marR="82321"/>
                </a:tc>
                <a:tc>
                  <a:txBody>
                    <a:bodyPr/>
                    <a:lstStyle/>
                    <a:p>
                      <a:pPr algn="ctr"/>
                      <a:r>
                        <a:rPr lang="en-US" dirty="0" smtClean="0"/>
                        <a:t>Check list</a:t>
                      </a:r>
                      <a:endParaRPr lang="es-AR" dirty="0"/>
                    </a:p>
                  </a:txBody>
                  <a:tcPr marL="82321" marR="82321"/>
                </a:tc>
              </a:tr>
              <a:tr h="1210343">
                <a:tc>
                  <a:txBody>
                    <a:bodyPr/>
                    <a:lstStyle/>
                    <a:p>
                      <a:r>
                        <a:rPr lang="en-US" dirty="0" smtClean="0"/>
                        <a:t>No non- human</a:t>
                      </a:r>
                      <a:r>
                        <a:rPr lang="en-US" baseline="0" dirty="0" smtClean="0"/>
                        <a:t> reservoir and the organism can not multiply in the environment</a:t>
                      </a:r>
                      <a:endParaRPr lang="es-AR" dirty="0"/>
                    </a:p>
                  </a:txBody>
                  <a:tcPr marL="82321" marR="82321"/>
                </a:tc>
                <a:tc>
                  <a:txBody>
                    <a:bodyPr/>
                    <a:lstStyle/>
                    <a:p>
                      <a:pPr algn="ctr"/>
                      <a:r>
                        <a:rPr lang="en-US" baseline="0" dirty="0" smtClean="0"/>
                        <a:t>No human reservoir</a:t>
                      </a:r>
                      <a:endParaRPr lang="es-AR" dirty="0"/>
                    </a:p>
                  </a:txBody>
                  <a:tcPr marL="82321" marR="82321"/>
                </a:tc>
                <a:tc>
                  <a:txBody>
                    <a:bodyPr/>
                    <a:lstStyle/>
                    <a:p>
                      <a:endParaRPr lang="es-AR" dirty="0"/>
                    </a:p>
                  </a:txBody>
                  <a:tcPr marL="82321" marR="82321"/>
                </a:tc>
              </a:tr>
              <a:tr h="847240">
                <a:tc>
                  <a:txBody>
                    <a:bodyPr/>
                    <a:lstStyle/>
                    <a:p>
                      <a:r>
                        <a:rPr lang="en-US" dirty="0" smtClean="0"/>
                        <a:t>There</a:t>
                      </a:r>
                      <a:r>
                        <a:rPr lang="en-US" baseline="0" dirty="0" smtClean="0"/>
                        <a:t> are simple and accurate diagnostic tools</a:t>
                      </a:r>
                      <a:endParaRPr lang="es-AR" dirty="0"/>
                    </a:p>
                  </a:txBody>
                  <a:tcPr marL="82321" marR="82321"/>
                </a:tc>
                <a:tc>
                  <a:txBody>
                    <a:bodyPr/>
                    <a:lstStyle/>
                    <a:p>
                      <a:pPr algn="ctr"/>
                      <a:r>
                        <a:rPr lang="en-US" dirty="0" smtClean="0"/>
                        <a:t>Serology widely</a:t>
                      </a:r>
                      <a:r>
                        <a:rPr lang="en-US" baseline="0" dirty="0" smtClean="0"/>
                        <a:t> available</a:t>
                      </a:r>
                      <a:endParaRPr lang="es-AR" dirty="0"/>
                    </a:p>
                  </a:txBody>
                  <a:tcPr marL="82321" marR="82321"/>
                </a:tc>
                <a:tc>
                  <a:txBody>
                    <a:bodyPr/>
                    <a:lstStyle/>
                    <a:p>
                      <a:endParaRPr lang="es-AR" dirty="0"/>
                    </a:p>
                  </a:txBody>
                  <a:tcPr marL="82321" marR="82321"/>
                </a:tc>
              </a:tr>
              <a:tr h="1303467">
                <a:tc>
                  <a:txBody>
                    <a:bodyPr/>
                    <a:lstStyle/>
                    <a:p>
                      <a:r>
                        <a:rPr lang="en-US" dirty="0" smtClean="0"/>
                        <a:t>Practical</a:t>
                      </a:r>
                      <a:r>
                        <a:rPr lang="en-US" baseline="0" dirty="0" smtClean="0"/>
                        <a:t> interventions to interrupt transmission</a:t>
                      </a:r>
                      <a:endParaRPr lang="es-AR" dirty="0"/>
                    </a:p>
                  </a:txBody>
                  <a:tcPr marL="82321" marR="82321"/>
                </a:tc>
                <a:tc>
                  <a:txBody>
                    <a:bodyPr/>
                    <a:lstStyle/>
                    <a:p>
                      <a:pPr algn="ctr"/>
                      <a:r>
                        <a:rPr lang="en-US" dirty="0" smtClean="0"/>
                        <a:t>Treatment as prevention</a:t>
                      </a:r>
                    </a:p>
                    <a:p>
                      <a:pPr algn="ctr"/>
                      <a:r>
                        <a:rPr lang="en-US" dirty="0" smtClean="0">
                          <a:solidFill>
                            <a:srgbClr val="7030A0"/>
                          </a:solidFill>
                        </a:rPr>
                        <a:t>Needle exchange programs</a:t>
                      </a:r>
                    </a:p>
                    <a:p>
                      <a:pPr algn="ctr"/>
                      <a:r>
                        <a:rPr lang="en-US" dirty="0" smtClean="0">
                          <a:solidFill>
                            <a:schemeClr val="tx1"/>
                          </a:solidFill>
                        </a:rPr>
                        <a:t>Opioid substitution programs</a:t>
                      </a:r>
                    </a:p>
                    <a:p>
                      <a:pPr algn="ctr"/>
                      <a:endParaRPr lang="es-AR" dirty="0"/>
                    </a:p>
                  </a:txBody>
                  <a:tcPr marL="82321" marR="82321"/>
                </a:tc>
                <a:tc>
                  <a:txBody>
                    <a:bodyPr/>
                    <a:lstStyle/>
                    <a:p>
                      <a:endParaRPr lang="es-AR" dirty="0"/>
                    </a:p>
                  </a:txBody>
                  <a:tcPr marL="82321" marR="82321"/>
                </a:tc>
              </a:tr>
              <a:tr h="847240">
                <a:tc>
                  <a:txBody>
                    <a:bodyPr/>
                    <a:lstStyle/>
                    <a:p>
                      <a:r>
                        <a:rPr lang="en-US" dirty="0" smtClean="0"/>
                        <a:t>The infection</a:t>
                      </a:r>
                      <a:r>
                        <a:rPr lang="en-US" baseline="0" dirty="0" smtClean="0"/>
                        <a:t> can in most cases be cleared from the host</a:t>
                      </a:r>
                      <a:endParaRPr lang="es-AR" dirty="0"/>
                    </a:p>
                  </a:txBody>
                  <a:tcPr marL="82321" marR="82321"/>
                </a:tc>
                <a:tc>
                  <a:txBody>
                    <a:bodyPr/>
                    <a:lstStyle/>
                    <a:p>
                      <a:pPr algn="ctr"/>
                      <a:endParaRPr lang="en-US" dirty="0" smtClean="0"/>
                    </a:p>
                    <a:p>
                      <a:pPr algn="ctr"/>
                      <a:r>
                        <a:rPr lang="en-US" dirty="0" smtClean="0"/>
                        <a:t>Treatment is 95</a:t>
                      </a:r>
                      <a:r>
                        <a:rPr lang="en-US" baseline="0" dirty="0" smtClean="0"/>
                        <a:t> </a:t>
                      </a:r>
                      <a:r>
                        <a:rPr lang="en-US" dirty="0" smtClean="0"/>
                        <a:t>% curative</a:t>
                      </a:r>
                      <a:endParaRPr lang="es-AR" dirty="0"/>
                    </a:p>
                  </a:txBody>
                  <a:tcPr marL="82321" marR="82321"/>
                </a:tc>
                <a:tc>
                  <a:txBody>
                    <a:bodyPr/>
                    <a:lstStyle/>
                    <a:p>
                      <a:endParaRPr lang="es-AR" dirty="0"/>
                    </a:p>
                  </a:txBody>
                  <a:tcPr marL="82321" marR="82321"/>
                </a:tc>
              </a:tr>
            </a:tbl>
          </a:graphicData>
        </a:graphic>
      </p:graphicFrame>
      <p:cxnSp>
        <p:nvCxnSpPr>
          <p:cNvPr id="5" name="Straight Connector 4"/>
          <p:cNvCxnSpPr/>
          <p:nvPr/>
        </p:nvCxnSpPr>
        <p:spPr>
          <a:xfrm>
            <a:off x="7696200" y="2743200"/>
            <a:ext cx="231287" cy="195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895272" y="2362200"/>
            <a:ext cx="486728" cy="5857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76400" y="6351032"/>
            <a:ext cx="6172200" cy="307777"/>
          </a:xfrm>
          <a:prstGeom prst="rect">
            <a:avLst/>
          </a:prstGeom>
          <a:noFill/>
        </p:spPr>
        <p:txBody>
          <a:bodyPr wrap="square" rtlCol="0">
            <a:spAutoFit/>
          </a:bodyPr>
          <a:lstStyle/>
          <a:p>
            <a:pPr algn="ctr"/>
            <a:r>
              <a:rPr lang="en-US" sz="1400" dirty="0" smtClean="0"/>
              <a:t>1. Hopkins DR NEJM 2013. 368;1 </a:t>
            </a:r>
            <a:endParaRPr lang="es-AR" sz="1400" dirty="0"/>
          </a:p>
        </p:txBody>
      </p:sp>
      <p:cxnSp>
        <p:nvCxnSpPr>
          <p:cNvPr id="8" name="Straight Connector 7"/>
          <p:cNvCxnSpPr/>
          <p:nvPr/>
        </p:nvCxnSpPr>
        <p:spPr>
          <a:xfrm flipV="1">
            <a:off x="7991064" y="3300412"/>
            <a:ext cx="467136" cy="609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039100" y="4419600"/>
            <a:ext cx="4191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998362" y="5500687"/>
            <a:ext cx="402688" cy="4953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06983" y="3733800"/>
            <a:ext cx="212877" cy="1762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01907" y="4719637"/>
            <a:ext cx="275293" cy="2333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11843" y="5791200"/>
            <a:ext cx="203782" cy="1809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68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Essential Goals to Eliminate HCV</a:t>
            </a:r>
            <a:endParaRPr lang="en-US" sz="3200" dirty="0"/>
          </a:p>
        </p:txBody>
      </p:sp>
      <p:sp>
        <p:nvSpPr>
          <p:cNvPr id="3" name="Content Placeholder 2"/>
          <p:cNvSpPr>
            <a:spLocks noGrp="1"/>
          </p:cNvSpPr>
          <p:nvPr>
            <p:ph sz="quarter" idx="1"/>
          </p:nvPr>
        </p:nvSpPr>
        <p:spPr>
          <a:xfrm>
            <a:off x="301752" y="1981200"/>
            <a:ext cx="8503920" cy="4117848"/>
          </a:xfrm>
        </p:spPr>
        <p:txBody>
          <a:bodyPr/>
          <a:lstStyle/>
          <a:p>
            <a:pPr>
              <a:spcBef>
                <a:spcPts val="0"/>
              </a:spcBef>
              <a:spcAft>
                <a:spcPts val="300"/>
              </a:spcAft>
            </a:pPr>
            <a:r>
              <a:rPr lang="en-US" sz="2400" b="1" kern="0" dirty="0" smtClean="0">
                <a:solidFill>
                  <a:schemeClr val="tx2"/>
                </a:solidFill>
              </a:rPr>
              <a:t>Prevent </a:t>
            </a:r>
            <a:r>
              <a:rPr lang="en-US" sz="2400" b="1" kern="0" dirty="0" err="1">
                <a:solidFill>
                  <a:schemeClr val="tx2"/>
                </a:solidFill>
              </a:rPr>
              <a:t>sequelae</a:t>
            </a:r>
            <a:r>
              <a:rPr lang="en-US" sz="2400" b="1" kern="0" dirty="0">
                <a:solidFill>
                  <a:schemeClr val="tx2"/>
                </a:solidFill>
              </a:rPr>
              <a:t> of advancing liver disease in those already infected</a:t>
            </a:r>
          </a:p>
          <a:p>
            <a:pPr lvl="1">
              <a:spcBef>
                <a:spcPts val="0"/>
              </a:spcBef>
              <a:spcAft>
                <a:spcPts val="300"/>
              </a:spcAft>
            </a:pPr>
            <a:r>
              <a:rPr lang="en-US" kern="0" dirty="0"/>
              <a:t>Baby Boomers, born 1945 -1965</a:t>
            </a:r>
          </a:p>
          <a:p>
            <a:pPr marL="457200" lvl="1" indent="0">
              <a:spcBef>
                <a:spcPts val="0"/>
              </a:spcBef>
              <a:spcAft>
                <a:spcPts val="300"/>
              </a:spcAft>
              <a:buNone/>
            </a:pPr>
            <a:endParaRPr lang="en-US" sz="2800" b="1" kern="0" dirty="0"/>
          </a:p>
          <a:p>
            <a:pPr>
              <a:spcBef>
                <a:spcPts val="0"/>
              </a:spcBef>
              <a:spcAft>
                <a:spcPts val="300"/>
              </a:spcAft>
            </a:pPr>
            <a:r>
              <a:rPr lang="en-US" sz="2400" b="1" kern="0" dirty="0">
                <a:solidFill>
                  <a:schemeClr val="tx2"/>
                </a:solidFill>
              </a:rPr>
              <a:t>Prevent new or “incident” infections</a:t>
            </a:r>
          </a:p>
          <a:p>
            <a:pPr lvl="1">
              <a:spcBef>
                <a:spcPts val="0"/>
              </a:spcBef>
              <a:spcAft>
                <a:spcPts val="300"/>
              </a:spcAft>
            </a:pPr>
            <a:r>
              <a:rPr lang="en-US" kern="0" dirty="0"/>
              <a:t>Persons who inject drugs</a:t>
            </a:r>
          </a:p>
          <a:p>
            <a:pPr lvl="1">
              <a:spcBef>
                <a:spcPts val="0"/>
              </a:spcBef>
              <a:spcAft>
                <a:spcPts val="300"/>
              </a:spcAft>
            </a:pPr>
            <a:r>
              <a:rPr lang="en-US" kern="0" dirty="0"/>
              <a:t>Unsafe healthcare practices</a:t>
            </a:r>
          </a:p>
          <a:p>
            <a:pPr lvl="1">
              <a:spcBef>
                <a:spcPts val="0"/>
              </a:spcBef>
              <a:spcAft>
                <a:spcPts val="300"/>
              </a:spcAft>
            </a:pPr>
            <a:r>
              <a:rPr lang="en-US" kern="0" dirty="0"/>
              <a:t>Sexual exposures in </a:t>
            </a:r>
            <a:r>
              <a:rPr lang="en-US" kern="0" dirty="0" smtClean="0"/>
              <a:t>Immunocompromised </a:t>
            </a:r>
            <a:r>
              <a:rPr lang="en-US" kern="0" dirty="0"/>
              <a:t>individuals</a:t>
            </a:r>
          </a:p>
          <a:p>
            <a:pPr lvl="1"/>
            <a:endParaRPr lang="en-US" kern="0" dirty="0"/>
          </a:p>
        </p:txBody>
      </p:sp>
    </p:spTree>
    <p:extLst>
      <p:ext uri="{BB962C8B-B14F-4D97-AF65-F5344CB8AC3E}">
        <p14:creationId xmlns:p14="http://schemas.microsoft.com/office/powerpoint/2010/main" val="310980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bwMode="auto">
          <a:xfrm>
            <a:off x="457200" y="457200"/>
            <a:ext cx="80772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2800" b="1" dirty="0" smtClean="0">
                <a:latin typeface="Myriad Web Pro" charset="0"/>
                <a:ea typeface="MS PGothic" charset="0"/>
              </a:rPr>
              <a:t>Why is HCV Elimination Needed in CNHS?</a:t>
            </a:r>
            <a:endParaRPr lang="en-US" sz="2800" b="1" dirty="0">
              <a:latin typeface="Myriad Web Pro" charset="0"/>
              <a:ea typeface="MS PGothic" charset="0"/>
            </a:endParaRPr>
          </a:p>
        </p:txBody>
      </p:sp>
      <p:sp>
        <p:nvSpPr>
          <p:cNvPr id="2" name="Content Placeholder 1"/>
          <p:cNvSpPr>
            <a:spLocks noGrp="1"/>
          </p:cNvSpPr>
          <p:nvPr>
            <p:ph sz="quarter" idx="1"/>
          </p:nvPr>
        </p:nvSpPr>
        <p:spPr>
          <a:xfrm>
            <a:off x="228600" y="1828800"/>
            <a:ext cx="8610600" cy="4876800"/>
          </a:xfrm>
        </p:spPr>
        <p:txBody>
          <a:bodyPr>
            <a:normAutofit/>
          </a:bodyPr>
          <a:lstStyle/>
          <a:p>
            <a:pPr>
              <a:defRPr/>
            </a:pPr>
            <a:r>
              <a:rPr lang="en-US" sz="2200" b="1" dirty="0" smtClean="0">
                <a:solidFill>
                  <a:schemeClr val="tx2"/>
                </a:solidFill>
              </a:rPr>
              <a:t>Higher prevalence than US population </a:t>
            </a:r>
          </a:p>
          <a:p>
            <a:pPr lvl="1">
              <a:defRPr/>
            </a:pPr>
            <a:r>
              <a:rPr lang="en-US" sz="1700" b="1" dirty="0" smtClean="0"/>
              <a:t>E</a:t>
            </a:r>
            <a:r>
              <a:rPr lang="en-US" sz="1700" b="1" dirty="0" smtClean="0">
                <a:solidFill>
                  <a:schemeClr val="tx2"/>
                </a:solidFill>
              </a:rPr>
              <a:t>stimated &gt; twice the national prevalence</a:t>
            </a:r>
          </a:p>
          <a:p>
            <a:pPr>
              <a:defRPr/>
            </a:pPr>
            <a:endParaRPr lang="en-US" sz="2200" b="1" dirty="0" smtClean="0">
              <a:solidFill>
                <a:schemeClr val="tx2"/>
              </a:solidFill>
            </a:endParaRPr>
          </a:p>
          <a:p>
            <a:pPr>
              <a:defRPr/>
            </a:pPr>
            <a:r>
              <a:rPr lang="en-US" sz="2200" b="1" dirty="0" smtClean="0">
                <a:solidFill>
                  <a:schemeClr val="tx2"/>
                </a:solidFill>
              </a:rPr>
              <a:t>~ 4158  AI/AN patients in the CNHS </a:t>
            </a:r>
            <a:r>
              <a:rPr lang="en-US" sz="2000" b="1" dirty="0" smtClean="0">
                <a:solidFill>
                  <a:schemeClr val="tx2"/>
                </a:solidFill>
              </a:rPr>
              <a:t>are estimated to be chronically infected with HCV</a:t>
            </a:r>
          </a:p>
          <a:p>
            <a:pPr lvl="1"/>
            <a:r>
              <a:rPr lang="en-US" sz="2000" b="1" dirty="0" smtClean="0"/>
              <a:t>~1247  </a:t>
            </a:r>
            <a:r>
              <a:rPr lang="en-US" sz="2000" b="1" i="1" dirty="0">
                <a:solidFill>
                  <a:srgbClr val="FF0000"/>
                </a:solidFill>
              </a:rPr>
              <a:t>will develop cirrhosis</a:t>
            </a:r>
          </a:p>
          <a:p>
            <a:pPr lvl="1"/>
            <a:r>
              <a:rPr lang="en-US" sz="2000" b="1" dirty="0" smtClean="0"/>
              <a:t>~50  </a:t>
            </a:r>
            <a:r>
              <a:rPr lang="en-US" sz="2000" b="1" i="1" dirty="0">
                <a:solidFill>
                  <a:srgbClr val="FF0000"/>
                </a:solidFill>
              </a:rPr>
              <a:t>will</a:t>
            </a:r>
            <a:r>
              <a:rPr lang="en-US" sz="2000" dirty="0">
                <a:solidFill>
                  <a:srgbClr val="FF0000"/>
                </a:solidFill>
              </a:rPr>
              <a:t> </a:t>
            </a:r>
            <a:r>
              <a:rPr lang="en-US" sz="2000" b="1" dirty="0">
                <a:solidFill>
                  <a:srgbClr val="FF0000"/>
                </a:solidFill>
              </a:rPr>
              <a:t>develop liver cancer</a:t>
            </a:r>
          </a:p>
          <a:p>
            <a:pPr lvl="1"/>
            <a:r>
              <a:rPr lang="en-US" sz="2000" b="1" dirty="0">
                <a:solidFill>
                  <a:srgbClr val="FF0000"/>
                </a:solidFill>
              </a:rPr>
              <a:t>Ongoing transmission </a:t>
            </a:r>
            <a:r>
              <a:rPr lang="en-US" sz="2000" dirty="0"/>
              <a:t>is occurring at an unknown rate</a:t>
            </a:r>
            <a:endParaRPr lang="es-AR" sz="2000" dirty="0"/>
          </a:p>
          <a:p>
            <a:pPr lvl="1">
              <a:defRPr/>
            </a:pPr>
            <a:endParaRPr lang="en-US" sz="1700" dirty="0" smtClean="0">
              <a:solidFill>
                <a:schemeClr val="tx2"/>
              </a:solidFill>
            </a:endParaRPr>
          </a:p>
          <a:p>
            <a:pPr>
              <a:defRPr/>
            </a:pPr>
            <a:r>
              <a:rPr lang="en-US" sz="2200" b="1" i="1" u="sng" dirty="0" smtClean="0">
                <a:solidFill>
                  <a:schemeClr val="tx2"/>
                </a:solidFill>
              </a:rPr>
              <a:t>At the present time</a:t>
            </a:r>
            <a:r>
              <a:rPr lang="en-US" sz="2200" b="1" i="1" dirty="0" smtClean="0">
                <a:solidFill>
                  <a:schemeClr val="tx2"/>
                </a:solidFill>
              </a:rPr>
              <a:t> </a:t>
            </a:r>
            <a:r>
              <a:rPr lang="en-US" sz="2200" dirty="0" smtClean="0">
                <a:solidFill>
                  <a:schemeClr val="tx2"/>
                </a:solidFill>
              </a:rPr>
              <a:t>we can deliver </a:t>
            </a:r>
            <a:r>
              <a:rPr lang="en-US" sz="2200" b="1" i="1" u="sng" dirty="0" smtClean="0">
                <a:solidFill>
                  <a:schemeClr val="tx2"/>
                </a:solidFill>
              </a:rPr>
              <a:t>curative</a:t>
            </a:r>
            <a:r>
              <a:rPr lang="en-US" sz="2200" dirty="0" smtClean="0">
                <a:solidFill>
                  <a:schemeClr val="tx2"/>
                </a:solidFill>
              </a:rPr>
              <a:t> treatment to &gt;90% of patients</a:t>
            </a:r>
            <a:endParaRPr lang="en-US" dirty="0"/>
          </a:p>
        </p:txBody>
      </p:sp>
      <p:sp>
        <p:nvSpPr>
          <p:cNvPr id="3" name="TextBox 2"/>
          <p:cNvSpPr txBox="1"/>
          <p:nvPr/>
        </p:nvSpPr>
        <p:spPr>
          <a:xfrm>
            <a:off x="990600" y="6400800"/>
            <a:ext cx="3105162" cy="276999"/>
          </a:xfrm>
          <a:prstGeom prst="rect">
            <a:avLst/>
          </a:prstGeom>
          <a:noFill/>
        </p:spPr>
        <p:txBody>
          <a:bodyPr wrap="none" rtlCol="0">
            <a:spAutoFit/>
          </a:bodyPr>
          <a:lstStyle/>
          <a:p>
            <a:r>
              <a:rPr lang="es-AR" sz="1200" dirty="0" smtClean="0"/>
              <a:t>AI/AN: American Indians/Alaskan Natives</a:t>
            </a:r>
            <a:endParaRPr lang="es-AR" sz="1200" dirty="0"/>
          </a:p>
        </p:txBody>
      </p:sp>
    </p:spTree>
    <p:extLst>
      <p:ext uri="{BB962C8B-B14F-4D97-AF65-F5344CB8AC3E}">
        <p14:creationId xmlns:p14="http://schemas.microsoft.com/office/powerpoint/2010/main" val="32301768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r>
              <a:rPr lang="en-US" sz="3000" dirty="0" smtClean="0"/>
              <a:t>HCV Elimination Program Goals</a:t>
            </a:r>
            <a:endParaRPr lang="en-US" sz="3000" dirty="0"/>
          </a:p>
        </p:txBody>
      </p:sp>
      <p:sp>
        <p:nvSpPr>
          <p:cNvPr id="3" name="Content Placeholder 2"/>
          <p:cNvSpPr>
            <a:spLocks noGrp="1"/>
          </p:cNvSpPr>
          <p:nvPr>
            <p:ph sz="quarter" idx="1"/>
          </p:nvPr>
        </p:nvSpPr>
        <p:spPr>
          <a:xfrm>
            <a:off x="533400" y="2133600"/>
            <a:ext cx="8077200" cy="3777622"/>
          </a:xfrm>
        </p:spPr>
        <p:txBody>
          <a:bodyPr>
            <a:noAutofit/>
          </a:bodyPr>
          <a:lstStyle/>
          <a:p>
            <a:pPr>
              <a:buFont typeface="+mj-lt"/>
              <a:buAutoNum type="arabicPeriod"/>
            </a:pPr>
            <a:r>
              <a:rPr lang="en-US" sz="2400" dirty="0" smtClean="0"/>
              <a:t>Secure political commitment for HCV elimination</a:t>
            </a:r>
          </a:p>
          <a:p>
            <a:pPr>
              <a:buFont typeface="+mj-lt"/>
              <a:buAutoNum type="arabicPeriod"/>
            </a:pPr>
            <a:r>
              <a:rPr lang="en-US" sz="2400" dirty="0" smtClean="0"/>
              <a:t>Expand screening program</a:t>
            </a:r>
          </a:p>
          <a:p>
            <a:pPr>
              <a:buFont typeface="+mj-lt"/>
              <a:buAutoNum type="arabicPeriod"/>
            </a:pPr>
            <a:r>
              <a:rPr lang="en-US" sz="2400" dirty="0" smtClean="0"/>
              <a:t>Establish </a:t>
            </a:r>
            <a:r>
              <a:rPr lang="en-US" sz="2400" dirty="0"/>
              <a:t>robust programs </a:t>
            </a:r>
            <a:r>
              <a:rPr lang="en-US" sz="2400" dirty="0" smtClean="0"/>
              <a:t>to link to care, treat</a:t>
            </a:r>
            <a:r>
              <a:rPr lang="en-US" sz="2400" dirty="0"/>
              <a:t>, and cure patients with HCV. </a:t>
            </a:r>
            <a:endParaRPr lang="en-US" sz="2400" dirty="0" smtClean="0"/>
          </a:p>
          <a:p>
            <a:pPr>
              <a:buFont typeface="+mj-lt"/>
              <a:buAutoNum type="arabicPeriod"/>
            </a:pPr>
            <a:r>
              <a:rPr lang="en-US" sz="2400" dirty="0" smtClean="0"/>
              <a:t>Reduce </a:t>
            </a:r>
            <a:r>
              <a:rPr lang="en-US" sz="2400" dirty="0"/>
              <a:t>the incidence of new HCV </a:t>
            </a:r>
            <a:r>
              <a:rPr lang="en-US" sz="2400" dirty="0" smtClean="0"/>
              <a:t>infections</a:t>
            </a:r>
            <a:endParaRPr lang="en-US" sz="2400" dirty="0"/>
          </a:p>
          <a:p>
            <a:pPr>
              <a:buFont typeface="+mj-lt"/>
              <a:buAutoNum type="arabicPeriod"/>
            </a:pPr>
            <a:r>
              <a:rPr lang="en-US" sz="2400" dirty="0" smtClean="0"/>
              <a:t>Model elimination </a:t>
            </a:r>
            <a:r>
              <a:rPr lang="en-US" sz="2400" dirty="0"/>
              <a:t>of HCV infection </a:t>
            </a:r>
            <a:endParaRPr lang="en-US" dirty="0" smtClean="0"/>
          </a:p>
        </p:txBody>
      </p:sp>
    </p:spTree>
    <p:extLst>
      <p:ext uri="{BB962C8B-B14F-4D97-AF65-F5344CB8AC3E}">
        <p14:creationId xmlns:p14="http://schemas.microsoft.com/office/powerpoint/2010/main" val="20139836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5499</TotalTime>
  <Words>1341</Words>
  <Application>Microsoft Macintosh PowerPoint</Application>
  <PresentationFormat>On-screen Show (4:3)</PresentationFormat>
  <Paragraphs>241</Paragraphs>
  <Slides>27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Calibri</vt:lpstr>
      <vt:lpstr>Georgia</vt:lpstr>
      <vt:lpstr>MS PGothic</vt:lpstr>
      <vt:lpstr>Myriad Pro</vt:lpstr>
      <vt:lpstr>Myriad Web Pro</vt:lpstr>
      <vt:lpstr>Times New Roman</vt:lpstr>
      <vt:lpstr>Wingdings</vt:lpstr>
      <vt:lpstr>Wingdings 2</vt:lpstr>
      <vt:lpstr>Arial</vt:lpstr>
      <vt:lpstr>Civic</vt:lpstr>
      <vt:lpstr>HCV Elimination</vt:lpstr>
      <vt:lpstr>Objectives</vt:lpstr>
      <vt:lpstr>PowerPoint Presentation</vt:lpstr>
      <vt:lpstr>Discovery of HCV and Impact on HCV Incidence in US</vt:lpstr>
      <vt:lpstr>Definitions</vt:lpstr>
      <vt:lpstr>Feasibility Criteria for Elimination  </vt:lpstr>
      <vt:lpstr>Essential Goals to Eliminate HCV</vt:lpstr>
      <vt:lpstr>Why is HCV Elimination Needed in CNHS?</vt:lpstr>
      <vt:lpstr>HCV Elimination Program Goals</vt:lpstr>
      <vt:lpstr>Goal #1: Political Commitment</vt:lpstr>
      <vt:lpstr>Goal # 2</vt:lpstr>
      <vt:lpstr>CNHS HCV: Age Distribution  (n=263)</vt:lpstr>
      <vt:lpstr>Goal # 2: Expand Screening Program</vt:lpstr>
      <vt:lpstr>Hepatitis C Screening at CNHS Impact of EHR Reminder</vt:lpstr>
      <vt:lpstr>PowerPoint Presentation</vt:lpstr>
      <vt:lpstr>Lab Triggered Screening:  Hospital Services Where Patients Were Screened</vt:lpstr>
      <vt:lpstr>HCV “Lab Triggered” Screening WW Hastings Hospital</vt:lpstr>
      <vt:lpstr>Goal #3:  Establish Robust Program to link to care, treat and cure patients with HCV</vt:lpstr>
      <vt:lpstr>    Goal #4:    Reduce the incidence of new HCV infections in CNHS</vt:lpstr>
      <vt:lpstr>PowerPoint Presentation</vt:lpstr>
      <vt:lpstr>HCV Transmission can be Prevented</vt:lpstr>
      <vt:lpstr>HCV Cascade of Care:   2012-2013</vt:lpstr>
      <vt:lpstr>HCV Cascade of Care:   2012-2015</vt:lpstr>
      <vt:lpstr>Cherokee Nation HCV Treatment  Quarterly Data 1/2014 – 12/2016</vt:lpstr>
      <vt:lpstr>Decreasing Transmission of HCV</vt:lpstr>
      <vt:lpstr>Conclusions</vt:lpstr>
      <vt:lpstr>PowerPoint Presentation</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HCV Treatment as Prevention</dc:title>
  <dc:creator>Jorge R. Mera</dc:creator>
  <cp:lastModifiedBy>Microsoft Office User</cp:lastModifiedBy>
  <cp:revision>770</cp:revision>
  <dcterms:created xsi:type="dcterms:W3CDTF">2015-03-04T23:30:28Z</dcterms:created>
  <dcterms:modified xsi:type="dcterms:W3CDTF">2017-01-28T23:56:00Z</dcterms:modified>
</cp:coreProperties>
</file>