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512" r:id="rId3"/>
    <p:sldId id="433" r:id="rId4"/>
    <p:sldId id="513" r:id="rId5"/>
    <p:sldId id="500" r:id="rId6"/>
    <p:sldId id="455" r:id="rId7"/>
    <p:sldId id="456" r:id="rId8"/>
    <p:sldId id="459" r:id="rId9"/>
    <p:sldId id="460" r:id="rId10"/>
    <p:sldId id="463" r:id="rId11"/>
    <p:sldId id="464" r:id="rId12"/>
    <p:sldId id="468" r:id="rId13"/>
    <p:sldId id="469" r:id="rId14"/>
    <p:sldId id="503" r:id="rId15"/>
    <p:sldId id="498" r:id="rId16"/>
    <p:sldId id="470" r:id="rId17"/>
    <p:sldId id="514" r:id="rId18"/>
    <p:sldId id="476" r:id="rId19"/>
    <p:sldId id="499" r:id="rId20"/>
    <p:sldId id="480" r:id="rId21"/>
    <p:sldId id="484" r:id="rId22"/>
    <p:sldId id="488" r:id="rId23"/>
    <p:sldId id="508" r:id="rId24"/>
    <p:sldId id="515" r:id="rId25"/>
    <p:sldId id="509" r:id="rId26"/>
    <p:sldId id="30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5pPr>
    <a:lvl6pPr marL="2286000" algn="l" defTabSz="914400" rtl="0" eaLnBrk="1" latinLnBrk="0" hangingPunct="1"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6pPr>
    <a:lvl7pPr marL="2743200" algn="l" defTabSz="914400" rtl="0" eaLnBrk="1" latinLnBrk="0" hangingPunct="1"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7pPr>
    <a:lvl8pPr marL="3200400" algn="l" defTabSz="914400" rtl="0" eaLnBrk="1" latinLnBrk="0" hangingPunct="1"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8pPr>
    <a:lvl9pPr marL="3657600" algn="l" defTabSz="914400" rtl="0" eaLnBrk="1" latinLnBrk="0" hangingPunct="1">
      <a:defRPr b="1" kern="1200">
        <a:solidFill>
          <a:srgbClr val="FFFFFF"/>
        </a:solidFill>
        <a:latin typeface="Arial" charset="0"/>
        <a:ea typeface="+mn-ea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AFF"/>
    <a:srgbClr val="E740FF"/>
    <a:srgbClr val="F8FFC3"/>
    <a:srgbClr val="F6FF9B"/>
    <a:srgbClr val="F7D6FF"/>
    <a:srgbClr val="FF9933"/>
    <a:srgbClr val="FF6600"/>
    <a:srgbClr val="FFFF99"/>
    <a:srgbClr val="A6E8F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81411" autoAdjust="0"/>
  </p:normalViewPr>
  <p:slideViewPr>
    <p:cSldViewPr>
      <p:cViewPr varScale="1">
        <p:scale>
          <a:sx n="91" d="100"/>
          <a:sy n="91" d="100"/>
        </p:scale>
        <p:origin x="-11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8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688"/>
              </a:spcBef>
            </a:pPr>
            <a:endParaRPr lang="en-US" sz="20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Double blinded, placebo-controlled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0872-4408-4381-8874-76FAE3260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B1F4-8301-47CF-BF51-77AD62843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860E-E83A-422F-BD59-756FA1FA2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428B-8B2E-44D7-829B-ACA98C31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7576-C9C5-4F1F-8E6A-69E6380E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D6BD-7F0F-4354-A930-53463FBD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CC54-F014-449F-B5C4-A78757A31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5027-5312-43FA-863C-8BF9762A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C6A7-AC76-440D-95CD-B981A06D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0261-0F82-479C-BF70-89E539599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E693-32A4-4792-9429-719B88ED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9"/>
            </a:gs>
            <a:gs pos="100000">
              <a:srgbClr val="0000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3ACCFCE9-705C-4734-B3AD-B23D2CBD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mailto:Philippa.newell@providence.org" TargetMode="External"/><Relationship Id="rId6" Type="http://schemas.openxmlformats.org/officeDocument/2006/relationships/hyperlink" Target="mailto:philippa.newell@providenc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09600" y="152400"/>
            <a:ext cx="7999413" cy="25400"/>
          </a:xfrm>
          <a:prstGeom prst="line">
            <a:avLst/>
          </a:prstGeom>
          <a:noFill/>
          <a:ln w="38100">
            <a:solidFill>
              <a:srgbClr val="49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09600" y="1676400"/>
            <a:ext cx="7999413" cy="25400"/>
          </a:xfrm>
          <a:prstGeom prst="line">
            <a:avLst/>
          </a:prstGeom>
          <a:noFill/>
          <a:ln w="38100">
            <a:solidFill>
              <a:srgbClr val="49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1828800" cy="21336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3619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Hepatocellular Carcinoma:</a:t>
            </a:r>
            <a:br>
              <a:rPr lang="en-US" dirty="0" smtClean="0"/>
            </a:br>
            <a:r>
              <a:rPr lang="en-US" sz="3600" dirty="0" smtClean="0"/>
              <a:t>Diagnosis and Management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1828800"/>
            <a:ext cx="533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Pippa</a:t>
            </a:r>
            <a:r>
              <a:rPr lang="en-US" sz="3200" dirty="0">
                <a:solidFill>
                  <a:schemeClr val="tx1"/>
                </a:solidFill>
              </a:rPr>
              <a:t> Newell, M.D.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Medical Director, Liver Cancer Program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Providence </a:t>
            </a:r>
            <a:r>
              <a:rPr lang="en-US" sz="2000" dirty="0" smtClean="0">
                <a:solidFill>
                  <a:schemeClr val="tx1"/>
                </a:solidFill>
              </a:rPr>
              <a:t>Cancer Center, Portland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Hepatobiliary</a:t>
            </a:r>
            <a:r>
              <a:rPr lang="en-US" sz="2000" dirty="0" smtClean="0">
                <a:solidFill>
                  <a:schemeClr val="tx1"/>
                </a:solidFill>
              </a:rPr>
              <a:t> Surgeon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Oregon Clinic</a:t>
            </a:r>
          </a:p>
          <a:p>
            <a:endParaRPr lang="en-US" sz="2400" dirty="0" smtClean="0">
              <a:solidFill>
                <a:schemeClr val="tx1"/>
              </a:solidFill>
              <a:hlinkClick r:id="rId5"/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6"/>
              </a:rPr>
              <a:t>philippa.newell@providence.org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Cell: 646-320-8488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Liver Cancer Clinic: 503-215-8650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May 24, 2017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09712"/>
          </a:xfrm>
        </p:spPr>
        <p:txBody>
          <a:bodyPr/>
          <a:lstStyle/>
          <a:p>
            <a:r>
              <a:rPr lang="en-US" dirty="0" smtClean="0"/>
              <a:t>Liver Resection for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257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atients with no portal hypertension</a:t>
            </a:r>
          </a:p>
          <a:p>
            <a:pPr lvl="1"/>
            <a:r>
              <a:rPr lang="en-US" dirty="0" smtClean="0"/>
              <a:t>Platelet count &gt; 100</a:t>
            </a:r>
          </a:p>
          <a:p>
            <a:pPr lvl="1"/>
            <a:r>
              <a:rPr lang="en-US" dirty="0" smtClean="0"/>
              <a:t>No ascites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varices</a:t>
            </a:r>
            <a:endParaRPr lang="en-US" dirty="0"/>
          </a:p>
          <a:p>
            <a:pPr lvl="1"/>
            <a:r>
              <a:rPr lang="en-US" dirty="0" smtClean="0"/>
              <a:t>No encephalopathy</a:t>
            </a:r>
          </a:p>
          <a:p>
            <a:pPr lvl="1"/>
            <a:r>
              <a:rPr lang="en-US" dirty="0" smtClean="0"/>
              <a:t>Good performance status </a:t>
            </a:r>
          </a:p>
          <a:p>
            <a:r>
              <a:rPr lang="en-US" dirty="0" smtClean="0"/>
              <a:t>Only 20% patients eligible for resection</a:t>
            </a:r>
          </a:p>
          <a:p>
            <a:r>
              <a:rPr lang="en-US" dirty="0" smtClean="0"/>
              <a:t>Adequate </a:t>
            </a:r>
            <a:r>
              <a:rPr lang="en-US" dirty="0"/>
              <a:t>liver remnant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7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Adequate future liver remnant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Volumetrics</a:t>
            </a:r>
            <a:r>
              <a:rPr lang="en-US" dirty="0" smtClean="0"/>
              <a:t>: &gt;40% of original volume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15" t="20455" r="21777" b="27506"/>
          <a:stretch/>
        </p:blipFill>
        <p:spPr>
          <a:xfrm>
            <a:off x="609600" y="2551688"/>
            <a:ext cx="7370956" cy="3620512"/>
          </a:xfrm>
          <a:prstGeom prst="rect">
            <a:avLst/>
          </a:prstGeom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7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Resection </a:t>
            </a:r>
            <a:br>
              <a:rPr lang="en-US" dirty="0" smtClean="0"/>
            </a:br>
            <a:r>
              <a:rPr lang="en-US" dirty="0" smtClean="0"/>
              <a:t>Solitary tumors &lt; 5 cm</a:t>
            </a:r>
            <a:endParaRPr lang="en-US" dirty="0"/>
          </a:p>
        </p:txBody>
      </p:sp>
      <p:pic>
        <p:nvPicPr>
          <p:cNvPr id="15" name="Picture 14" descr="Screen Shot 2016-01-19 at 1.2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902416"/>
            <a:ext cx="3505199" cy="27363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4120" y="6324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6FF9B"/>
                </a:solidFill>
              </a:rPr>
              <a:t>Bruix</a:t>
            </a:r>
            <a:r>
              <a:rPr lang="en-US" i="1" dirty="0" smtClean="0">
                <a:solidFill>
                  <a:srgbClr val="F6FF9B"/>
                </a:solidFill>
              </a:rPr>
              <a:t> et al. Lancet </a:t>
            </a:r>
            <a:r>
              <a:rPr lang="en-US" i="1" dirty="0" err="1" smtClean="0">
                <a:solidFill>
                  <a:srgbClr val="F6FF9B"/>
                </a:solidFill>
              </a:rPr>
              <a:t>Onc</a:t>
            </a:r>
            <a:r>
              <a:rPr lang="en-US" i="1" dirty="0" smtClean="0">
                <a:solidFill>
                  <a:srgbClr val="F6FF9B"/>
                </a:solidFill>
              </a:rPr>
              <a:t> Sep 2015</a:t>
            </a:r>
            <a:endParaRPr lang="en-US" i="1" dirty="0">
              <a:solidFill>
                <a:srgbClr val="F6FF9B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791200" y="2667000"/>
            <a:ext cx="0" cy="2286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1868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Resection 5 year survival in &gt;1000 patients in RCT: 70%</a:t>
            </a:r>
            <a:endParaRPr lang="en-US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46100" y="16002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2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Radiofrequency Ablation (RFA)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patients with HCC &lt; 3 cm, &gt;2 cm away from bile ducts</a:t>
            </a:r>
          </a:p>
          <a:p>
            <a:r>
              <a:rPr lang="en-US" dirty="0" smtClean="0"/>
              <a:t>RCT x 2: Resection versus RFA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urvival equivalent if solitary &lt; 3 cm; recurrence slightly higher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FA target on US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2516" b="7118"/>
          <a:stretch/>
        </p:blipFill>
        <p:spPr>
          <a:xfrm>
            <a:off x="5105401" y="4495800"/>
            <a:ext cx="2285999" cy="2226557"/>
          </a:xfrm>
          <a:prstGeom prst="rect">
            <a:avLst/>
          </a:prstGeom>
        </p:spPr>
      </p:pic>
      <p:pic>
        <p:nvPicPr>
          <p:cNvPr id="5" name="Picture 4" descr="cirrhotic liver lap vie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19600"/>
            <a:ext cx="3149600" cy="2362200"/>
          </a:xfrm>
          <a:prstGeom prst="rect">
            <a:avLst/>
          </a:prstGeom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Stereotactic Body Radiotherapy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High dose radiation  given over 5 or fewer fractions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Typical ablative doses are &gt;8Gy per fraction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Narrow margins: 3-5mm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Steep dose fall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 smtClean="0"/>
              <a:t>Follow up limited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62200"/>
            <a:ext cx="4010297" cy="4022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4953000"/>
            <a:ext cx="4572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6850" y="6293169"/>
            <a:ext cx="4572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00913" y="6296025"/>
            <a:ext cx="4572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95400"/>
          </a:xfrm>
          <a:ln/>
        </p:spPr>
        <p:txBody>
          <a:bodyPr rIns="132080"/>
          <a:lstStyle/>
          <a:p>
            <a:pPr marL="39688"/>
            <a:r>
              <a:rPr lang="en-US" sz="4000"/>
              <a:t>Treatment Based on BCLC Staging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58800" y="1143000"/>
            <a:ext cx="8013700" cy="1588"/>
          </a:xfrm>
          <a:prstGeom prst="line">
            <a:avLst/>
          </a:prstGeom>
          <a:noFill/>
          <a:ln w="38100" cap="flat">
            <a:solidFill>
              <a:srgbClr val="430A1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1815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519446"/>
            <a:ext cx="944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6FF9B"/>
                </a:solidFill>
              </a:rPr>
              <a:t>AALSD guidelines, EASL-EORTC guideline. J </a:t>
            </a:r>
            <a:r>
              <a:rPr lang="en-US" sz="1600" i="1" dirty="0" err="1" smtClean="0">
                <a:solidFill>
                  <a:srgbClr val="F6FF9B"/>
                </a:solidFill>
              </a:rPr>
              <a:t>Hepatology</a:t>
            </a:r>
            <a:r>
              <a:rPr lang="en-US" sz="1600" i="1" dirty="0" smtClean="0">
                <a:solidFill>
                  <a:srgbClr val="F6FF9B"/>
                </a:solidFill>
              </a:rPr>
              <a:t> 2012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 bwMode="auto">
          <a:xfrm>
            <a:off x="3810000" y="2895600"/>
            <a:ext cx="1905000" cy="9144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2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Stage:</a:t>
            </a:r>
            <a:br>
              <a:rPr lang="en-US" dirty="0" smtClean="0"/>
            </a:br>
            <a:r>
              <a:rPr lang="en-US" dirty="0" err="1" smtClean="0"/>
              <a:t>Endoluminal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257800"/>
          </a:xfrm>
        </p:spPr>
        <p:txBody>
          <a:bodyPr/>
          <a:lstStyle/>
          <a:p>
            <a:r>
              <a:rPr lang="en-US" dirty="0" err="1" smtClean="0"/>
              <a:t>Transarterial</a:t>
            </a:r>
            <a:r>
              <a:rPr lang="en-US" dirty="0" smtClean="0"/>
              <a:t> </a:t>
            </a:r>
            <a:r>
              <a:rPr lang="en-US" dirty="0" err="1" smtClean="0"/>
              <a:t>chemoembolization</a:t>
            </a:r>
            <a:endParaRPr lang="en-US" dirty="0" smtClean="0"/>
          </a:p>
          <a:p>
            <a:r>
              <a:rPr lang="en-US" dirty="0" err="1" smtClean="0"/>
              <a:t>Transarterial</a:t>
            </a:r>
            <a:r>
              <a:rPr lang="en-US" dirty="0" smtClean="0"/>
              <a:t> </a:t>
            </a:r>
            <a:r>
              <a:rPr lang="en-US" dirty="0" err="1" smtClean="0"/>
              <a:t>radioembolization</a:t>
            </a:r>
            <a:endParaRPr lang="en-US" dirty="0" smtClean="0"/>
          </a:p>
          <a:p>
            <a:pPr lvl="1"/>
            <a:r>
              <a:rPr lang="en-US" dirty="0" smtClean="0"/>
              <a:t>Yttrium 90 (Y-90)</a:t>
            </a:r>
          </a:p>
          <a:p>
            <a:endParaRPr lang="en-US" dirty="0" smtClean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546100" y="16764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 bwMode="auto">
          <a:xfrm>
            <a:off x="1905000" y="3581400"/>
            <a:ext cx="5562600" cy="3059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071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Stage:</a:t>
            </a:r>
            <a:br>
              <a:rPr lang="en-US" dirty="0" smtClean="0"/>
            </a:br>
            <a:r>
              <a:rPr lang="en-US" dirty="0" err="1" smtClean="0"/>
              <a:t>Endoluminal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257800"/>
          </a:xfrm>
        </p:spPr>
        <p:txBody>
          <a:bodyPr/>
          <a:lstStyle/>
          <a:p>
            <a:r>
              <a:rPr lang="en-US" dirty="0" smtClean="0"/>
              <a:t>Child-Pugh A or B</a:t>
            </a:r>
          </a:p>
          <a:p>
            <a:r>
              <a:rPr lang="en-US" dirty="0" smtClean="0"/>
              <a:t>Bilirubin &lt; 2 (occasionally up to 2.5)</a:t>
            </a:r>
          </a:p>
          <a:p>
            <a:endParaRPr lang="en-US" dirty="0"/>
          </a:p>
          <a:p>
            <a:r>
              <a:rPr lang="en-US" dirty="0" err="1"/>
              <a:t>Transarterial</a:t>
            </a:r>
            <a:r>
              <a:rPr lang="en-US" dirty="0"/>
              <a:t> </a:t>
            </a:r>
            <a:r>
              <a:rPr lang="en-US" dirty="0" smtClean="0"/>
              <a:t>chemoembolization</a:t>
            </a:r>
          </a:p>
          <a:p>
            <a:pPr lvl="1"/>
            <a:r>
              <a:rPr lang="en-US" dirty="0" smtClean="0"/>
              <a:t>Drug-eluting beads embolic</a:t>
            </a:r>
            <a:endParaRPr lang="en-US" dirty="0"/>
          </a:p>
          <a:p>
            <a:r>
              <a:rPr lang="en-US" dirty="0" err="1"/>
              <a:t>Transarterial</a:t>
            </a:r>
            <a:r>
              <a:rPr lang="en-US" dirty="0"/>
              <a:t> </a:t>
            </a:r>
            <a:r>
              <a:rPr lang="en-US" dirty="0" err="1"/>
              <a:t>radioembolization</a:t>
            </a:r>
            <a:endParaRPr lang="en-US" dirty="0"/>
          </a:p>
          <a:p>
            <a:pPr lvl="1"/>
            <a:r>
              <a:rPr lang="en-US" dirty="0"/>
              <a:t>Yttrium 90 (Y-90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Nonembolic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elected cases w/ portal vein tumor thrombus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546100" y="16764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7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Curve TACE vs. Y90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85763"/>
            <a:ext cx="4901184" cy="3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577" y="6324600"/>
            <a:ext cx="347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Salem et al. </a:t>
            </a:r>
            <a:r>
              <a:rPr lang="en-US" i="1" dirty="0" smtClean="0"/>
              <a:t>Gastroenterology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8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95400"/>
          </a:xfrm>
          <a:ln/>
        </p:spPr>
        <p:txBody>
          <a:bodyPr rIns="132080"/>
          <a:lstStyle/>
          <a:p>
            <a:pPr marL="39688"/>
            <a:r>
              <a:rPr lang="en-US" sz="4000"/>
              <a:t>Treatment Based on BCLC Staging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58800" y="1143000"/>
            <a:ext cx="8013700" cy="1588"/>
          </a:xfrm>
          <a:prstGeom prst="line">
            <a:avLst/>
          </a:prstGeom>
          <a:noFill/>
          <a:ln w="38100" cap="flat">
            <a:solidFill>
              <a:srgbClr val="430A1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1815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519446"/>
            <a:ext cx="944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6FF9B"/>
                </a:solidFill>
              </a:rPr>
              <a:t>AALSD guidelines, EASL-EORTC guideline. J </a:t>
            </a:r>
            <a:r>
              <a:rPr lang="en-US" sz="1600" i="1" dirty="0" err="1" smtClean="0">
                <a:solidFill>
                  <a:srgbClr val="F6FF9B"/>
                </a:solidFill>
              </a:rPr>
              <a:t>Hepatology</a:t>
            </a:r>
            <a:r>
              <a:rPr lang="en-US" sz="1600" i="1" dirty="0" smtClean="0">
                <a:solidFill>
                  <a:srgbClr val="F6FF9B"/>
                </a:solidFill>
              </a:rPr>
              <a:t> 2012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 bwMode="auto">
          <a:xfrm>
            <a:off x="5638800" y="2819400"/>
            <a:ext cx="2133600" cy="9144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2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1509712"/>
          </a:xfrm>
        </p:spPr>
        <p:txBody>
          <a:bodyPr/>
          <a:lstStyle/>
          <a:p>
            <a:r>
              <a:rPr lang="en-US" dirty="0" smtClean="0"/>
              <a:t>Case Study 1: </a:t>
            </a:r>
            <a:br>
              <a:rPr lang="en-US" dirty="0" smtClean="0"/>
            </a:br>
            <a:r>
              <a:rPr lang="en-US" dirty="0" smtClean="0"/>
              <a:t>Ultrasound reveals 1.5 cm mass and ascites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7" t="13353" r="9733" b="13722"/>
          <a:stretch/>
        </p:blipFill>
        <p:spPr>
          <a:xfrm>
            <a:off x="2096418" y="2396454"/>
            <a:ext cx="5218782" cy="4156746"/>
          </a:xfrm>
        </p:spPr>
      </p:pic>
      <p:sp>
        <p:nvSpPr>
          <p:cNvPr id="5" name="Right Arrow 4"/>
          <p:cNvSpPr/>
          <p:nvPr/>
        </p:nvSpPr>
        <p:spPr bwMode="auto">
          <a:xfrm>
            <a:off x="1295400" y="5638800"/>
            <a:ext cx="1336998" cy="304800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14400" y="4343400"/>
            <a:ext cx="1336998" cy="304800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4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48000"/>
          </a:xfrm>
          <a:ln/>
        </p:spPr>
        <p:txBody>
          <a:bodyPr rIns="132080"/>
          <a:lstStyle/>
          <a:p>
            <a:r>
              <a:rPr lang="en-US" dirty="0" err="1" smtClean="0"/>
              <a:t>Sorafenib</a:t>
            </a:r>
            <a:endParaRPr lang="en-US" dirty="0"/>
          </a:p>
          <a:p>
            <a:r>
              <a:rPr lang="en-US" dirty="0"/>
              <a:t>Median survival </a:t>
            </a:r>
            <a:r>
              <a:rPr lang="en-US" b="1" dirty="0">
                <a:solidFill>
                  <a:srgbClr val="FF0000"/>
                </a:solidFill>
              </a:rPr>
              <a:t>10.7 months</a:t>
            </a:r>
            <a:r>
              <a:rPr lang="en-US" dirty="0"/>
              <a:t> with </a:t>
            </a:r>
            <a:r>
              <a:rPr lang="en-US" dirty="0" err="1"/>
              <a:t>sorafenib</a:t>
            </a:r>
            <a:r>
              <a:rPr lang="en-US" dirty="0"/>
              <a:t> vs. 7.9 months in placebo </a:t>
            </a:r>
            <a:r>
              <a:rPr lang="en-US" dirty="0" smtClean="0"/>
              <a:t>group</a:t>
            </a:r>
          </a:p>
          <a:p>
            <a:r>
              <a:rPr lang="en-US" dirty="0" err="1" smtClean="0"/>
              <a:t>Regorafenib</a:t>
            </a:r>
            <a:r>
              <a:rPr lang="en-US" dirty="0" smtClean="0"/>
              <a:t> = second line (FDA approved April 2017)</a:t>
            </a:r>
          </a:p>
          <a:p>
            <a:r>
              <a:rPr lang="en-US" dirty="0" smtClean="0"/>
              <a:t>Immune therapy</a:t>
            </a:r>
          </a:p>
          <a:p>
            <a:pPr lvl="1"/>
            <a:r>
              <a:rPr lang="en-US" dirty="0" smtClean="0"/>
              <a:t>Trials ongoing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90688"/>
          </a:xfrm>
          <a:ln/>
        </p:spPr>
        <p:txBody>
          <a:bodyPr rIns="132080"/>
          <a:lstStyle/>
          <a:p>
            <a:pPr marL="39688"/>
            <a:r>
              <a:rPr lang="en-US" dirty="0" smtClean="0"/>
              <a:t>Advanced Stage:</a:t>
            </a:r>
            <a:br>
              <a:rPr lang="en-US" dirty="0" smtClean="0"/>
            </a:br>
            <a:r>
              <a:rPr lang="en-US" dirty="0" smtClean="0"/>
              <a:t>Systemic Treatment</a:t>
            </a:r>
            <a:endParaRPr lang="en-US" dirty="0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546100" y="16002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0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1/2 Safety and Antitumor Activity of Nivolumab in Patients With Advanced Hepatocellular Carcinoma (HCC): CA209-040&lt;br /&gt;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6"/>
          <a:stretch/>
        </p:blipFill>
        <p:spPr bwMode="auto">
          <a:xfrm>
            <a:off x="-1" y="152400"/>
            <a:ext cx="9143999" cy="22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/>
            <a:r>
              <a:rPr lang="en-US" sz="1400" kern="1200" dirty="0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Presented By Anthony El-Khoueiry at 2015 ASCO Annual Meeting</a:t>
            </a:r>
            <a:endParaRPr lang="en-US" sz="1400" kern="1200" dirty="0">
              <a:solidFill>
                <a:srgbClr val="F6FF9B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20601"/>
          <a:stretch/>
        </p:blipFill>
        <p:spPr bwMode="auto">
          <a:xfrm>
            <a:off x="609602" y="2655574"/>
            <a:ext cx="8077198" cy="36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89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Preliminary Overall Survival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8"/>
          <a:stretch/>
        </p:blipFill>
        <p:spPr bwMode="auto">
          <a:xfrm>
            <a:off x="-1" y="671025"/>
            <a:ext cx="9143999" cy="36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/>
            <a:r>
              <a:rPr lang="en-US" sz="1400" kern="1200" dirty="0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El</a:t>
            </a:r>
            <a:r>
              <a:rPr lang="en-US" sz="1400" kern="1200" dirty="0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en-US" sz="1400" kern="1200" dirty="0" err="1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Khoueiry</a:t>
            </a:r>
            <a:r>
              <a:rPr lang="en-US" sz="1400" kern="1200" dirty="0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400" dirty="0" smtClean="0">
                <a:solidFill>
                  <a:srgbClr val="F6FF9B"/>
                </a:solidFill>
                <a:latin typeface="Arial" charset="0"/>
                <a:ea typeface="+mn-ea"/>
                <a:cs typeface="+mn-cs"/>
              </a:rPr>
              <a:t>et al, Lancet 2017</a:t>
            </a:r>
            <a:endParaRPr lang="en-US" sz="1400" kern="1200" dirty="0">
              <a:solidFill>
                <a:srgbClr val="F6FF9B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601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Median survival: &gt;13 months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1880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this patient?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7" t="13353" r="9733" b="13722"/>
          <a:stretch/>
        </p:blipFill>
        <p:spPr>
          <a:xfrm>
            <a:off x="3095395" y="2743200"/>
            <a:ext cx="2924405" cy="2329281"/>
          </a:xfrm>
        </p:spPr>
      </p:pic>
      <p:sp>
        <p:nvSpPr>
          <p:cNvPr id="3" name="Oval 2"/>
          <p:cNvSpPr/>
          <p:nvPr/>
        </p:nvSpPr>
        <p:spPr bwMode="auto">
          <a:xfrm>
            <a:off x="3657600" y="1371600"/>
            <a:ext cx="1752600" cy="1143000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Arial" charset="0"/>
              </a:rPr>
              <a:t>PCP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324600" y="2133600"/>
            <a:ext cx="1752600" cy="1143000"/>
          </a:xfrm>
          <a:prstGeom prst="ellipse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Arial" charset="0"/>
              </a:rPr>
              <a:t>GI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04800" y="4267200"/>
            <a:ext cx="2438400" cy="1143000"/>
          </a:xfrm>
          <a:prstGeom prst="ellipse">
            <a:avLst/>
          </a:prstGeom>
          <a:solidFill>
            <a:srgbClr val="830A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Arial" charset="0"/>
              </a:rPr>
              <a:t>Medical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Arial" charset="0"/>
              </a:rPr>
              <a:t> Oncology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324600" y="4038600"/>
            <a:ext cx="2286000" cy="1143000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Surgery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5410200"/>
            <a:ext cx="3200400" cy="11430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Arial" charset="0"/>
              </a:rPr>
              <a:t>Interventional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Arial" charset="0"/>
              </a:rPr>
              <a:t> Radiology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4800" y="2133600"/>
            <a:ext cx="2438400" cy="1143000"/>
          </a:xfrm>
          <a:prstGeom prst="ellipse">
            <a:avLst/>
          </a:prstGeom>
          <a:solidFill>
            <a:srgbClr val="F7D6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Palliative Care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447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ER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1509712"/>
          </a:xfrm>
        </p:spPr>
        <p:txBody>
          <a:bodyPr/>
          <a:lstStyle/>
          <a:p>
            <a:r>
              <a:rPr lang="en-US" dirty="0" smtClean="0"/>
              <a:t>Case Study 1: </a:t>
            </a:r>
            <a:br>
              <a:rPr lang="en-US" dirty="0" smtClean="0"/>
            </a:br>
            <a:r>
              <a:rPr lang="en-US" dirty="0" smtClean="0"/>
              <a:t>Ultrasound reveals 1.5 cm mass and ascites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7" t="13353" r="9733" b="13722"/>
          <a:stretch/>
        </p:blipFill>
        <p:spPr>
          <a:xfrm>
            <a:off x="5867400" y="4343400"/>
            <a:ext cx="2895600" cy="2306338"/>
          </a:xfrm>
        </p:spPr>
      </p:pic>
      <p:sp>
        <p:nvSpPr>
          <p:cNvPr id="5" name="Right Arrow 4"/>
          <p:cNvSpPr/>
          <p:nvPr/>
        </p:nvSpPr>
        <p:spPr bwMode="auto">
          <a:xfrm>
            <a:off x="5562600" y="6248400"/>
            <a:ext cx="741823" cy="162037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562600" y="5334000"/>
            <a:ext cx="741823" cy="162037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2860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r>
              <a:rPr lang="en-US" b="0" dirty="0" smtClean="0"/>
              <a:t>Can you control ascites/encephalopathy?</a:t>
            </a:r>
          </a:p>
          <a:p>
            <a:pPr lvl="1"/>
            <a:r>
              <a:rPr lang="en-US" b="0" dirty="0" smtClean="0"/>
              <a:t>Yes </a:t>
            </a:r>
            <a:r>
              <a:rPr lang="en-US" b="0" dirty="0" smtClean="0">
                <a:sym typeface="Wingdings"/>
              </a:rPr>
              <a:t> ablation or radiation</a:t>
            </a:r>
            <a:endParaRPr lang="en-US" b="0" dirty="0" smtClean="0"/>
          </a:p>
          <a:p>
            <a:pPr lvl="1"/>
            <a:r>
              <a:rPr lang="en-US" b="0" dirty="0" smtClean="0"/>
              <a:t>No </a:t>
            </a:r>
            <a:r>
              <a:rPr lang="en-US" b="0" dirty="0" smtClean="0">
                <a:sym typeface="Wingdings"/>
              </a:rPr>
              <a:t> </a:t>
            </a:r>
            <a:endParaRPr lang="en-US" b="0" dirty="0" smtClean="0"/>
          </a:p>
          <a:p>
            <a:r>
              <a:rPr lang="en-US" b="0" dirty="0" smtClean="0"/>
              <a:t>Transplant candidate?</a:t>
            </a:r>
          </a:p>
          <a:p>
            <a:pPr lvl="1"/>
            <a:r>
              <a:rPr lang="en-US" b="0" dirty="0" smtClean="0"/>
              <a:t>Yes </a:t>
            </a:r>
            <a:r>
              <a:rPr lang="en-US" b="0" dirty="0" smtClean="0">
                <a:sym typeface="Wingdings"/>
              </a:rPr>
              <a:t> Wait until 2 cm</a:t>
            </a:r>
            <a:endParaRPr lang="en-US" b="0" dirty="0" smtClean="0"/>
          </a:p>
          <a:p>
            <a:pPr lvl="1"/>
            <a:r>
              <a:rPr lang="en-US" b="0" dirty="0" smtClean="0"/>
              <a:t>No </a:t>
            </a:r>
            <a:r>
              <a:rPr lang="en-US" b="0" dirty="0" smtClean="0">
                <a:sym typeface="Wingdings"/>
              </a:rPr>
              <a:t>  Palliation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30595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2: </a:t>
            </a:r>
            <a:br>
              <a:rPr lang="en-US" dirty="0" smtClean="0"/>
            </a:br>
            <a:r>
              <a:rPr lang="en-US" dirty="0" smtClean="0"/>
              <a:t>Large multifocal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Chemoembolization 8/2012</a:t>
            </a:r>
          </a:p>
          <a:p>
            <a:r>
              <a:rPr lang="en-US" dirty="0" smtClean="0"/>
              <a:t>Portal vein embolization 9/2012</a:t>
            </a:r>
          </a:p>
          <a:p>
            <a:pPr lvl="1"/>
            <a:r>
              <a:rPr lang="en-US" dirty="0" smtClean="0"/>
              <a:t>To make the left lobe bigger</a:t>
            </a:r>
          </a:p>
          <a:p>
            <a:r>
              <a:rPr lang="en-US" dirty="0" smtClean="0"/>
              <a:t>Radiofrequency Ablation 1/2013</a:t>
            </a:r>
          </a:p>
          <a:p>
            <a:r>
              <a:rPr lang="en-US" dirty="0" smtClean="0"/>
              <a:t>Resection 2/2013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4" t="14076" r="2867" b="14725"/>
          <a:stretch/>
        </p:blipFill>
        <p:spPr>
          <a:xfrm>
            <a:off x="5029200" y="3962400"/>
            <a:ext cx="3505200" cy="266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182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</a:t>
            </a:r>
            <a:r>
              <a:rPr lang="en-US" sz="2800" dirty="0" smtClean="0"/>
              <a:t>2016: </a:t>
            </a:r>
            <a:r>
              <a:rPr lang="en-US" sz="2800" dirty="0" smtClean="0"/>
              <a:t>Disease free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946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Thank </a:t>
            </a:r>
            <a:r>
              <a:rPr lang="en-US" sz="4000" dirty="0" smtClean="0">
                <a:solidFill>
                  <a:srgbClr val="FF0000"/>
                </a:solidFill>
              </a:rPr>
              <a:t>you!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Maybelle</a:t>
            </a:r>
            <a:r>
              <a:rPr lang="en-US" sz="2800" dirty="0" smtClean="0">
                <a:solidFill>
                  <a:schemeClr val="tx1"/>
                </a:solidFill>
              </a:rPr>
              <a:t> Clark Macdonald Foundation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Providence Cancer Center, Portland OR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2: </a:t>
            </a:r>
            <a:br>
              <a:rPr lang="en-US" dirty="0" smtClean="0"/>
            </a:br>
            <a:r>
              <a:rPr lang="en-US" dirty="0" smtClean="0"/>
              <a:t>Large multifocal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Homeless; from Warm Springs</a:t>
            </a:r>
          </a:p>
          <a:p>
            <a:r>
              <a:rPr lang="en-US" dirty="0" smtClean="0"/>
              <a:t>Chronic hepatitis C, never treated</a:t>
            </a:r>
          </a:p>
          <a:p>
            <a:r>
              <a:rPr lang="en-US" dirty="0"/>
              <a:t>S</a:t>
            </a:r>
            <a:r>
              <a:rPr lang="en-US" dirty="0" smtClean="0"/>
              <a:t>hortness of breath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44" r="19825"/>
          <a:stretch/>
        </p:blipFill>
        <p:spPr>
          <a:xfrm>
            <a:off x="1219200" y="3429000"/>
            <a:ext cx="3348782" cy="309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124200" cy="3124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9121607">
            <a:off x="651198" y="5825722"/>
            <a:ext cx="1143000" cy="304800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8415764">
            <a:off x="5375598" y="3987734"/>
            <a:ext cx="1143000" cy="304800"/>
          </a:xfrm>
          <a:prstGeom prst="rightArrow">
            <a:avLst/>
          </a:prstGeom>
          <a:solidFill>
            <a:srgbClr val="006462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5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509712"/>
          </a:xfrm>
        </p:spPr>
        <p:txBody>
          <a:bodyPr/>
          <a:lstStyle/>
          <a:p>
            <a:r>
              <a:rPr lang="en-US" sz="3600" dirty="0" smtClean="0"/>
              <a:t>Discussion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Management – Algorithms and Dilemmas</a:t>
            </a:r>
          </a:p>
          <a:p>
            <a:pPr lvl="1"/>
            <a:r>
              <a:rPr lang="en-US" dirty="0" smtClean="0"/>
              <a:t>Early</a:t>
            </a:r>
            <a:endParaRPr lang="en-US" dirty="0"/>
          </a:p>
          <a:p>
            <a:pPr lvl="1"/>
            <a:r>
              <a:rPr lang="en-US" dirty="0" smtClean="0"/>
              <a:t>Intermediate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dvanced </a:t>
            </a:r>
          </a:p>
          <a:p>
            <a:pPr lvl="1"/>
            <a:r>
              <a:rPr lang="en-US" dirty="0" smtClean="0"/>
              <a:t>“Terminal”</a:t>
            </a:r>
          </a:p>
          <a:p>
            <a:r>
              <a:rPr lang="en-US" dirty="0" smtClean="0"/>
              <a:t>Who ‘owns’ the patient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9600" y="1295400"/>
            <a:ext cx="7999413" cy="25400"/>
          </a:xfrm>
          <a:prstGeom prst="line">
            <a:avLst/>
          </a:prstGeom>
          <a:noFill/>
          <a:ln w="38100">
            <a:solidFill>
              <a:srgbClr val="49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5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95400"/>
          </a:xfrm>
          <a:ln/>
        </p:spPr>
        <p:txBody>
          <a:bodyPr rIns="132080"/>
          <a:lstStyle/>
          <a:p>
            <a:pPr marL="39688"/>
            <a:r>
              <a:rPr lang="en-US" sz="4000"/>
              <a:t>Treatment Based on BCLC Staging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58800" y="1143000"/>
            <a:ext cx="8013700" cy="1588"/>
          </a:xfrm>
          <a:prstGeom prst="line">
            <a:avLst/>
          </a:prstGeom>
          <a:noFill/>
          <a:ln w="38100" cap="flat">
            <a:solidFill>
              <a:srgbClr val="430A1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1815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519446"/>
            <a:ext cx="944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6FF9B"/>
                </a:solidFill>
              </a:rPr>
              <a:t>AALSD guidelines, EASL-EORTC guideline. J </a:t>
            </a:r>
            <a:r>
              <a:rPr lang="en-US" sz="1600" i="1" dirty="0" err="1" smtClean="0">
                <a:solidFill>
                  <a:srgbClr val="F6FF9B"/>
                </a:solidFill>
              </a:rPr>
              <a:t>Hepatology</a:t>
            </a:r>
            <a:r>
              <a:rPr lang="en-US" sz="1600" i="1" dirty="0" smtClean="0">
                <a:solidFill>
                  <a:srgbClr val="F6FF9B"/>
                </a:solidFill>
              </a:rPr>
              <a:t> 2012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 bwMode="auto">
          <a:xfrm>
            <a:off x="152400" y="2895600"/>
            <a:ext cx="3657600" cy="9144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5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95400"/>
          </a:xfrm>
          <a:ln/>
        </p:spPr>
        <p:txBody>
          <a:bodyPr rIns="132080"/>
          <a:lstStyle/>
          <a:p>
            <a:pPr marL="39688"/>
            <a:r>
              <a:rPr lang="en-US" sz="4000"/>
              <a:t>Treatment Based on BCLC Staging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58800" y="1143000"/>
            <a:ext cx="8013700" cy="1588"/>
          </a:xfrm>
          <a:prstGeom prst="line">
            <a:avLst/>
          </a:prstGeom>
          <a:noFill/>
          <a:ln w="38100" cap="flat">
            <a:solidFill>
              <a:srgbClr val="430A1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51815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519446"/>
            <a:ext cx="944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6FF9B"/>
                </a:solidFill>
              </a:rPr>
              <a:t>AALSD guidelines, EASL-EORTC guideline. J </a:t>
            </a:r>
            <a:r>
              <a:rPr lang="en-US" sz="1600" i="1" dirty="0" err="1" smtClean="0">
                <a:solidFill>
                  <a:srgbClr val="F6FF9B"/>
                </a:solidFill>
              </a:rPr>
              <a:t>Hepatology</a:t>
            </a:r>
            <a:r>
              <a:rPr lang="en-US" sz="1600" i="1" dirty="0" smtClean="0">
                <a:solidFill>
                  <a:srgbClr val="F6FF9B"/>
                </a:solidFill>
              </a:rPr>
              <a:t> 2012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 bwMode="auto">
          <a:xfrm>
            <a:off x="6934200" y="1752600"/>
            <a:ext cx="1981200" cy="4800600"/>
          </a:xfrm>
          <a:prstGeom prst="frame">
            <a:avLst>
              <a:gd name="adj1" fmla="val 5316"/>
            </a:avLst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06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61% 5 year survival (intention to treat)</a:t>
            </a:r>
          </a:p>
          <a:p>
            <a:r>
              <a:rPr lang="en-US" dirty="0"/>
              <a:t>18% removed from waiting list due to disease progression or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Treats liver disease and cancer</a:t>
            </a:r>
          </a:p>
          <a:p>
            <a:r>
              <a:rPr lang="en-US" dirty="0" smtClean="0"/>
              <a:t>Low rate of HCC recurrence</a:t>
            </a:r>
          </a:p>
          <a:p>
            <a:r>
              <a:rPr lang="en-US" dirty="0" smtClean="0"/>
              <a:t>Milan Criteria:</a:t>
            </a:r>
          </a:p>
          <a:p>
            <a:pPr lvl="1"/>
            <a:r>
              <a:rPr lang="en-US" dirty="0" smtClean="0"/>
              <a:t>1 tumor less than 5 cm</a:t>
            </a:r>
          </a:p>
          <a:p>
            <a:pPr lvl="1"/>
            <a:r>
              <a:rPr lang="en-US" dirty="0" smtClean="0"/>
              <a:t>3 tumors less than 3 cm</a:t>
            </a:r>
          </a:p>
          <a:p>
            <a:pPr lvl="1"/>
            <a:endParaRPr lang="en-US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6324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FFFF99"/>
                </a:solidFill>
              </a:rPr>
              <a:t>Liver Transplantation 2009; 15:859</a:t>
            </a:r>
          </a:p>
        </p:txBody>
      </p:sp>
    </p:spTree>
    <p:extLst>
      <p:ext uri="{BB962C8B-B14F-4D97-AF65-F5344CB8AC3E}">
        <p14:creationId xmlns:p14="http://schemas.microsoft.com/office/powerpoint/2010/main" val="1041159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MELD Exception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2-5 cm HCC: </a:t>
            </a:r>
            <a:r>
              <a:rPr lang="en-US" dirty="0" smtClean="0">
                <a:sym typeface="Wingdings"/>
              </a:rPr>
              <a:t>Arterial enhancement with venous washout  MELD exception</a:t>
            </a:r>
            <a:endParaRPr lang="en-US" dirty="0" smtClean="0"/>
          </a:p>
          <a:p>
            <a:r>
              <a:rPr lang="en-US" dirty="0" smtClean="0"/>
              <a:t>If 2-3 HCC, all 1-2 cm:</a:t>
            </a:r>
          </a:p>
          <a:p>
            <a:pPr lvl="1"/>
            <a:r>
              <a:rPr lang="en-US" dirty="0" smtClean="0"/>
              <a:t>Rim enhancement (capsular enhancement)</a:t>
            </a:r>
          </a:p>
          <a:p>
            <a:pPr lvl="1"/>
            <a:r>
              <a:rPr lang="en-US" dirty="0" smtClean="0"/>
              <a:t>Biopsy</a:t>
            </a:r>
          </a:p>
          <a:p>
            <a:pPr lvl="1"/>
            <a:r>
              <a:rPr lang="en-US" dirty="0" smtClean="0"/>
              <a:t>Growth &gt; 50% on serial CT/MRI done &lt; 6 months apart</a:t>
            </a:r>
          </a:p>
          <a:p>
            <a:endParaRPr lang="en-US" dirty="0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546100" y="1447800"/>
            <a:ext cx="8013700" cy="0"/>
          </a:xfrm>
          <a:prstGeom prst="line">
            <a:avLst/>
          </a:prstGeom>
          <a:noFill/>
          <a:ln w="38100">
            <a:solidFill>
              <a:srgbClr val="430A1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1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MELD Exception changes as of</a:t>
            </a:r>
            <a:br>
              <a:rPr lang="en-US" dirty="0" smtClean="0"/>
            </a:br>
            <a:r>
              <a:rPr lang="en-US" dirty="0" smtClean="0">
                <a:solidFill>
                  <a:srgbClr val="F6FF9B"/>
                </a:solidFill>
              </a:rPr>
              <a:t>October 8, 2015</a:t>
            </a:r>
            <a:endParaRPr lang="en-US" dirty="0">
              <a:solidFill>
                <a:srgbClr val="F6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Balances HCC exceptions and patients with high biologic MELD</a:t>
            </a:r>
          </a:p>
          <a:p>
            <a:r>
              <a:rPr lang="en-US" dirty="0" smtClean="0">
                <a:sym typeface="Wingdings"/>
              </a:rPr>
              <a:t>New applications after 10/8/15:  </a:t>
            </a:r>
          </a:p>
          <a:p>
            <a:pPr lvl="1"/>
            <a:r>
              <a:rPr lang="en-US" dirty="0" smtClean="0">
                <a:sym typeface="Wingdings"/>
              </a:rPr>
              <a:t>Listed at biologic MELD for 6 months</a:t>
            </a:r>
          </a:p>
          <a:p>
            <a:pPr lvl="1"/>
            <a:r>
              <a:rPr lang="en-US" dirty="0" smtClean="0">
                <a:sym typeface="Wingdings"/>
              </a:rPr>
              <a:t>After 6 months, priority exception of 28</a:t>
            </a:r>
          </a:p>
          <a:p>
            <a:pPr lvl="1"/>
            <a:r>
              <a:rPr lang="en-US" dirty="0" smtClean="0">
                <a:sym typeface="Wingdings"/>
              </a:rPr>
              <a:t>New cap for HCC patients at 34 </a:t>
            </a:r>
          </a:p>
          <a:p>
            <a:pPr lvl="2"/>
            <a:r>
              <a:rPr lang="en-US" dirty="0" smtClean="0">
                <a:sym typeface="Wingdings"/>
              </a:rPr>
              <a:t>MELD 35 policy: </a:t>
            </a:r>
            <a:r>
              <a:rPr lang="en-US" dirty="0" err="1" smtClean="0">
                <a:sym typeface="Wingdings"/>
              </a:rPr>
              <a:t>pts</a:t>
            </a:r>
            <a:r>
              <a:rPr lang="en-US" dirty="0" smtClean="0">
                <a:sym typeface="Wingdings"/>
              </a:rPr>
              <a:t> with MELD&gt;35 participate in regional sharing of organs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35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www.transplantpro.org</a:t>
            </a:r>
            <a:r>
              <a:rPr lang="en-US" dirty="0"/>
              <a:t>/news/li/revised-liver-policy-regarding-</a:t>
            </a:r>
            <a:r>
              <a:rPr lang="en-US" dirty="0" err="1"/>
              <a:t>hcc</a:t>
            </a:r>
            <a:r>
              <a:rPr lang="en-US" dirty="0"/>
              <a:t>-exception-scores/</a:t>
            </a:r>
          </a:p>
        </p:txBody>
      </p:sp>
    </p:spTree>
    <p:extLst>
      <p:ext uri="{BB962C8B-B14F-4D97-AF65-F5344CB8AC3E}">
        <p14:creationId xmlns:p14="http://schemas.microsoft.com/office/powerpoint/2010/main" val="2412273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5A58"/>
      </a:dk1>
      <a:lt1>
        <a:srgbClr val="FFFFFF"/>
      </a:lt1>
      <a:dk2>
        <a:srgbClr val="000000"/>
      </a:dk2>
      <a:lt2>
        <a:srgbClr val="000000"/>
      </a:lt2>
      <a:accent1>
        <a:srgbClr val="006462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B8B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46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46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Pages>0</Pages>
  <Words>696</Words>
  <Characters>0</Characters>
  <Application>Microsoft Macintosh PowerPoint</Application>
  <PresentationFormat>On-screen Show (4:3)</PresentationFormat>
  <Lines>0</Lines>
  <Paragraphs>136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Title &amp; Bullets</vt:lpstr>
      <vt:lpstr>Hepatocellular Carcinoma: Diagnosis and Management</vt:lpstr>
      <vt:lpstr>Case Study 1:  Ultrasound reveals 1.5 cm mass and ascites</vt:lpstr>
      <vt:lpstr>Case Study 2:  Large multifocal HCC</vt:lpstr>
      <vt:lpstr>Discussion Points</vt:lpstr>
      <vt:lpstr>Treatment Based on BCLC Staging</vt:lpstr>
      <vt:lpstr>Treatment Based on BCLC Staging</vt:lpstr>
      <vt:lpstr>Liver Transplantation</vt:lpstr>
      <vt:lpstr>MELD Exception Points</vt:lpstr>
      <vt:lpstr>MELD Exception changes as of October 8, 2015</vt:lpstr>
      <vt:lpstr>Liver Resection for HCC</vt:lpstr>
      <vt:lpstr>Adequate future liver remnant</vt:lpstr>
      <vt:lpstr>Resection  Solitary tumors &lt; 5 cm</vt:lpstr>
      <vt:lpstr>Radiofrequency Ablation (RFA)</vt:lpstr>
      <vt:lpstr>Stereotactic Body Radiotherapy</vt:lpstr>
      <vt:lpstr>Treatment Based on BCLC Staging</vt:lpstr>
      <vt:lpstr>Intermediate Stage: Endoluminal Treatment</vt:lpstr>
      <vt:lpstr>Intermediate Stage: Endoluminal Treatment</vt:lpstr>
      <vt:lpstr>Survival Curve TACE vs. Y90</vt:lpstr>
      <vt:lpstr>Treatment Based on BCLC Staging</vt:lpstr>
      <vt:lpstr>Advanced Stage: Systemic Treatment</vt:lpstr>
      <vt:lpstr>Phase 1/2 Safety and Antitumor Activity of Nivolumab in Patients With Advanced Hepatocellular Carcinoma (HCC): CA209-040&lt;br /&gt;</vt:lpstr>
      <vt:lpstr>Preliminary Overall Survival</vt:lpstr>
      <vt:lpstr>Who takes care of this patient?</vt:lpstr>
      <vt:lpstr>Case Study 1:  Ultrasound reveals 1.5 cm mass and ascites</vt:lpstr>
      <vt:lpstr>Case Study 2:  Large multifocal HCC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Diverticular Disease</dc:title>
  <dc:subject/>
  <dc:creator>Xiao Zhao</dc:creator>
  <cp:keywords/>
  <dc:description/>
  <cp:lastModifiedBy>Pippa Newell</cp:lastModifiedBy>
  <cp:revision>232</cp:revision>
  <dcterms:modified xsi:type="dcterms:W3CDTF">2017-05-24T19:29:21Z</dcterms:modified>
</cp:coreProperties>
</file>