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99" r:id="rId2"/>
    <p:sldId id="308" r:id="rId3"/>
    <p:sldId id="313" r:id="rId4"/>
    <p:sldId id="314" r:id="rId5"/>
    <p:sldId id="316" r:id="rId6"/>
    <p:sldId id="317" r:id="rId7"/>
    <p:sldId id="318" r:id="rId8"/>
    <p:sldId id="325" r:id="rId9"/>
    <p:sldId id="319" r:id="rId10"/>
    <p:sldId id="324" r:id="rId11"/>
    <p:sldId id="320" r:id="rId12"/>
    <p:sldId id="321" r:id="rId13"/>
    <p:sldId id="326" r:id="rId14"/>
    <p:sldId id="322" r:id="rId15"/>
    <p:sldId id="266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orient="horz" pos="1008" userDrawn="1">
          <p15:clr>
            <a:srgbClr val="A4A3A4"/>
          </p15:clr>
        </p15:guide>
        <p15:guide id="5" orient="horz" pos="3888" userDrawn="1">
          <p15:clr>
            <a:srgbClr val="A4A3A4"/>
          </p15:clr>
        </p15:guide>
        <p15:guide id="6" orient="horz" pos="3240" userDrawn="1">
          <p15:clr>
            <a:srgbClr val="A4A3A4"/>
          </p15:clr>
        </p15:guide>
        <p15:guide id="7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C896"/>
    <a:srgbClr val="2FC59F"/>
    <a:srgbClr val="06AE7A"/>
    <a:srgbClr val="00573D"/>
    <a:srgbClr val="005F31"/>
    <a:srgbClr val="6CC4AC"/>
    <a:srgbClr val="695545"/>
    <a:srgbClr val="03573E"/>
    <a:srgbClr val="24928F"/>
    <a:srgbClr val="08DA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7" autoAdjust="0"/>
    <p:restoredTop sz="86387" autoAdjust="0"/>
  </p:normalViewPr>
  <p:slideViewPr>
    <p:cSldViewPr>
      <p:cViewPr varScale="1">
        <p:scale>
          <a:sx n="59" d="100"/>
          <a:sy n="59" d="100"/>
        </p:scale>
        <p:origin x="392" y="132"/>
      </p:cViewPr>
      <p:guideLst>
        <p:guide orient="horz" pos="1008"/>
        <p:guide orient="horz" pos="3888"/>
        <p:guide orient="horz" pos="3240"/>
        <p:guide pos="3840"/>
      </p:guideLst>
    </p:cSldViewPr>
  </p:slideViewPr>
  <p:outlineViewPr>
    <p:cViewPr>
      <p:scale>
        <a:sx n="33" d="100"/>
        <a:sy n="33" d="100"/>
      </p:scale>
      <p:origin x="0" y="-656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444"/>
    </p:cViewPr>
  </p:sorterViewPr>
  <p:notesViewPr>
    <p:cSldViewPr>
      <p:cViewPr varScale="1">
        <p:scale>
          <a:sx n="83" d="100"/>
          <a:sy n="83" d="100"/>
        </p:scale>
        <p:origin x="3132" y="84"/>
      </p:cViewPr>
      <p:guideLst/>
    </p:cSldViewPr>
  </p:notesViewPr>
  <p:gridSpacing cx="57150" cy="5715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033CB7-CBF8-482F-B57F-BEB838585C64}" type="doc">
      <dgm:prSet loTypeId="urn:microsoft.com/office/officeart/2005/8/layout/cycle3" loCatId="cycle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C3E723-A4F6-48E5-8195-A083B685999D}">
      <dgm:prSet phldrT="[Text]"/>
      <dgm:spPr/>
      <dgm:t>
        <a:bodyPr/>
        <a:lstStyle/>
        <a:p>
          <a:r>
            <a:rPr lang="en-US" dirty="0" smtClean="0"/>
            <a:t>Buy-Back Payment</a:t>
          </a:r>
          <a:endParaRPr lang="en-US" dirty="0"/>
        </a:p>
      </dgm:t>
    </dgm:pt>
    <dgm:pt modelId="{398D1D48-7412-43C1-A259-FDC9787E2B99}" type="parTrans" cxnId="{24E29C1D-28CC-4182-AF6B-579A9FCB188F}">
      <dgm:prSet/>
      <dgm:spPr/>
      <dgm:t>
        <a:bodyPr/>
        <a:lstStyle/>
        <a:p>
          <a:endParaRPr lang="en-US"/>
        </a:p>
      </dgm:t>
    </dgm:pt>
    <dgm:pt modelId="{21590CF9-76F3-4C79-B1C9-E03CD0920420}" type="sibTrans" cxnId="{24E29C1D-28CC-4182-AF6B-579A9FCB188F}">
      <dgm:prSet/>
      <dgm:spPr/>
      <dgm:t>
        <a:bodyPr/>
        <a:lstStyle/>
        <a:p>
          <a:endParaRPr lang="en-US"/>
        </a:p>
      </dgm:t>
    </dgm:pt>
    <dgm:pt modelId="{F0367C68-6F88-4055-84AB-F66FDC748BC9}">
      <dgm:prSet phldrT="[Text]"/>
      <dgm:spPr/>
      <dgm:t>
        <a:bodyPr/>
        <a:lstStyle/>
        <a:p>
          <a:r>
            <a:rPr lang="en-US" dirty="0" smtClean="0"/>
            <a:t>CRIHB</a:t>
          </a:r>
          <a:endParaRPr lang="en-US" dirty="0"/>
        </a:p>
      </dgm:t>
    </dgm:pt>
    <dgm:pt modelId="{89F97F16-0652-4260-A8FF-60D4554C3FEA}" type="parTrans" cxnId="{B86DBC68-08FC-4FA3-96BC-7F911E6D7BF0}">
      <dgm:prSet/>
      <dgm:spPr/>
      <dgm:t>
        <a:bodyPr/>
        <a:lstStyle/>
        <a:p>
          <a:endParaRPr lang="en-US"/>
        </a:p>
      </dgm:t>
    </dgm:pt>
    <dgm:pt modelId="{AB228339-FE06-4664-BEAA-3E768BBB1163}" type="sibTrans" cxnId="{B86DBC68-08FC-4FA3-96BC-7F911E6D7BF0}">
      <dgm:prSet/>
      <dgm:spPr/>
      <dgm:t>
        <a:bodyPr/>
        <a:lstStyle/>
        <a:p>
          <a:endParaRPr lang="en-US"/>
        </a:p>
      </dgm:t>
    </dgm:pt>
    <dgm:pt modelId="{549E7A4F-D08C-4D2D-BEC4-F2DE0C97AA4D}">
      <dgm:prSet phldrT="[Text]"/>
      <dgm:spPr/>
      <dgm:t>
        <a:bodyPr/>
        <a:lstStyle/>
        <a:p>
          <a:r>
            <a:rPr lang="en-US" dirty="0" smtClean="0"/>
            <a:t>Clinic Billing &amp; Reimbursement $455 IHS-MOA</a:t>
          </a:r>
          <a:endParaRPr lang="en-US" dirty="0"/>
        </a:p>
      </dgm:t>
    </dgm:pt>
    <dgm:pt modelId="{18369D68-65E1-4A57-A42B-3E270B633D9A}" type="parTrans" cxnId="{8771550B-FA81-40F1-A125-02993D999D20}">
      <dgm:prSet/>
      <dgm:spPr/>
      <dgm:t>
        <a:bodyPr/>
        <a:lstStyle/>
        <a:p>
          <a:endParaRPr lang="en-US"/>
        </a:p>
      </dgm:t>
    </dgm:pt>
    <dgm:pt modelId="{29461386-993D-4CCC-A689-EE15E33D14C5}" type="sibTrans" cxnId="{8771550B-FA81-40F1-A125-02993D999D20}">
      <dgm:prSet/>
      <dgm:spPr/>
      <dgm:t>
        <a:bodyPr/>
        <a:lstStyle/>
        <a:p>
          <a:endParaRPr lang="en-US"/>
        </a:p>
      </dgm:t>
    </dgm:pt>
    <dgm:pt modelId="{E73B521B-5D99-4C77-8A96-AB1456CD1E55}">
      <dgm:prSet phldrT="[Text]"/>
      <dgm:spPr/>
      <dgm:t>
        <a:bodyPr/>
        <a:lstStyle/>
        <a:p>
          <a:r>
            <a:rPr lang="en-US" dirty="0" smtClean="0"/>
            <a:t>Specialist</a:t>
          </a:r>
          <a:endParaRPr lang="en-US" dirty="0"/>
        </a:p>
      </dgm:t>
    </dgm:pt>
    <dgm:pt modelId="{9C7975F8-5F3C-4B70-9010-575660BFBA2E}" type="parTrans" cxnId="{1216FE1E-2E1E-4FC0-B64B-75E0DE4F35A2}">
      <dgm:prSet/>
      <dgm:spPr/>
      <dgm:t>
        <a:bodyPr/>
        <a:lstStyle/>
        <a:p>
          <a:endParaRPr lang="en-US"/>
        </a:p>
      </dgm:t>
    </dgm:pt>
    <dgm:pt modelId="{4AD36943-6670-417F-B1C7-6864E6F69D94}" type="sibTrans" cxnId="{1216FE1E-2E1E-4FC0-B64B-75E0DE4F35A2}">
      <dgm:prSet/>
      <dgm:spPr/>
      <dgm:t>
        <a:bodyPr/>
        <a:lstStyle/>
        <a:p>
          <a:endParaRPr lang="en-US"/>
        </a:p>
      </dgm:t>
    </dgm:pt>
    <dgm:pt modelId="{45457825-5E79-4B22-8679-91750C57021C}">
      <dgm:prSet phldrT="[Text]"/>
      <dgm:spPr/>
      <dgm:t>
        <a:bodyPr/>
        <a:lstStyle/>
        <a:p>
          <a:r>
            <a:rPr lang="en-US" dirty="0" smtClean="0"/>
            <a:t>Patient </a:t>
          </a:r>
          <a:endParaRPr lang="en-US" dirty="0"/>
        </a:p>
      </dgm:t>
    </dgm:pt>
    <dgm:pt modelId="{17B8D9BF-FE4F-4788-8B4B-F50E2E64F4B8}" type="parTrans" cxnId="{0C4E3483-7680-4948-B395-235CB4ABC1F8}">
      <dgm:prSet/>
      <dgm:spPr/>
      <dgm:t>
        <a:bodyPr/>
        <a:lstStyle/>
        <a:p>
          <a:endParaRPr lang="en-US"/>
        </a:p>
      </dgm:t>
    </dgm:pt>
    <dgm:pt modelId="{AF28512D-10EC-4E04-90C8-33734F6FB927}" type="sibTrans" cxnId="{0C4E3483-7680-4948-B395-235CB4ABC1F8}">
      <dgm:prSet/>
      <dgm:spPr/>
      <dgm:t>
        <a:bodyPr/>
        <a:lstStyle/>
        <a:p>
          <a:endParaRPr lang="en-US"/>
        </a:p>
      </dgm:t>
    </dgm:pt>
    <dgm:pt modelId="{A09E876A-48C7-4FA7-B474-9D609453C38A}" type="pres">
      <dgm:prSet presAssocID="{DE033CB7-CBF8-482F-B57F-BEB838585C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486923-71C6-4108-9C25-D4D6A9AE1429}" type="pres">
      <dgm:prSet presAssocID="{DE033CB7-CBF8-482F-B57F-BEB838585C64}" presName="cycle" presStyleCnt="0"/>
      <dgm:spPr/>
      <dgm:t>
        <a:bodyPr/>
        <a:lstStyle/>
        <a:p>
          <a:endParaRPr lang="en-US"/>
        </a:p>
      </dgm:t>
    </dgm:pt>
    <dgm:pt modelId="{5CA3BB57-F57F-4C5B-AA6F-4D5297C7A525}" type="pres">
      <dgm:prSet presAssocID="{A5C3E723-A4F6-48E5-8195-A083B685999D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C1EC44-6B19-4DA2-B260-63552AA048D3}" type="pres">
      <dgm:prSet presAssocID="{21590CF9-76F3-4C79-B1C9-E03CD0920420}" presName="sibTransFirstNode" presStyleLbl="bgShp" presStyleIdx="0" presStyleCnt="1" custLinFactNeighborY="459"/>
      <dgm:spPr/>
      <dgm:t>
        <a:bodyPr/>
        <a:lstStyle/>
        <a:p>
          <a:endParaRPr lang="en-US"/>
        </a:p>
      </dgm:t>
    </dgm:pt>
    <dgm:pt modelId="{9F71E28A-3D87-4940-8016-3147368470DC}" type="pres">
      <dgm:prSet presAssocID="{F0367C68-6F88-4055-84AB-F66FDC748BC9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A4E4A9-9927-48A7-8C83-FEA4DA05A3B3}" type="pres">
      <dgm:prSet presAssocID="{E73B521B-5D99-4C77-8A96-AB1456CD1E55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425F31-50A7-4816-989B-3A8496D1C0CD}" type="pres">
      <dgm:prSet presAssocID="{45457825-5E79-4B22-8679-91750C57021C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EAA8A9-E836-4B18-83EF-E4E35BFFC16B}" type="pres">
      <dgm:prSet presAssocID="{549E7A4F-D08C-4D2D-BEC4-F2DE0C97AA4D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E9C6DE-6C9A-465D-B755-136CC2AD094E}" type="presOf" srcId="{A5C3E723-A4F6-48E5-8195-A083B685999D}" destId="{5CA3BB57-F57F-4C5B-AA6F-4D5297C7A525}" srcOrd="0" destOrd="0" presId="urn:microsoft.com/office/officeart/2005/8/layout/cycle3"/>
    <dgm:cxn modelId="{45C45324-EA45-4172-B9CE-C07FB1A30A7C}" type="presOf" srcId="{E73B521B-5D99-4C77-8A96-AB1456CD1E55}" destId="{AFA4E4A9-9927-48A7-8C83-FEA4DA05A3B3}" srcOrd="0" destOrd="0" presId="urn:microsoft.com/office/officeart/2005/8/layout/cycle3"/>
    <dgm:cxn modelId="{0A7E8474-1050-4290-A9BD-43446E935B14}" type="presOf" srcId="{DE033CB7-CBF8-482F-B57F-BEB838585C64}" destId="{A09E876A-48C7-4FA7-B474-9D609453C38A}" srcOrd="0" destOrd="0" presId="urn:microsoft.com/office/officeart/2005/8/layout/cycle3"/>
    <dgm:cxn modelId="{B82B3EC7-0D85-421B-9DDE-5E36D5F41994}" type="presOf" srcId="{F0367C68-6F88-4055-84AB-F66FDC748BC9}" destId="{9F71E28A-3D87-4940-8016-3147368470DC}" srcOrd="0" destOrd="0" presId="urn:microsoft.com/office/officeart/2005/8/layout/cycle3"/>
    <dgm:cxn modelId="{B86DBC68-08FC-4FA3-96BC-7F911E6D7BF0}" srcId="{DE033CB7-CBF8-482F-B57F-BEB838585C64}" destId="{F0367C68-6F88-4055-84AB-F66FDC748BC9}" srcOrd="1" destOrd="0" parTransId="{89F97F16-0652-4260-A8FF-60D4554C3FEA}" sibTransId="{AB228339-FE06-4664-BEAA-3E768BBB1163}"/>
    <dgm:cxn modelId="{F949611B-4382-4225-A46A-DA4EE5A000FA}" type="presOf" srcId="{45457825-5E79-4B22-8679-91750C57021C}" destId="{5B425F31-50A7-4816-989B-3A8496D1C0CD}" srcOrd="0" destOrd="0" presId="urn:microsoft.com/office/officeart/2005/8/layout/cycle3"/>
    <dgm:cxn modelId="{1216FE1E-2E1E-4FC0-B64B-75E0DE4F35A2}" srcId="{DE033CB7-CBF8-482F-B57F-BEB838585C64}" destId="{E73B521B-5D99-4C77-8A96-AB1456CD1E55}" srcOrd="2" destOrd="0" parTransId="{9C7975F8-5F3C-4B70-9010-575660BFBA2E}" sibTransId="{4AD36943-6670-417F-B1C7-6864E6F69D94}"/>
    <dgm:cxn modelId="{0C4E3483-7680-4948-B395-235CB4ABC1F8}" srcId="{DE033CB7-CBF8-482F-B57F-BEB838585C64}" destId="{45457825-5E79-4B22-8679-91750C57021C}" srcOrd="3" destOrd="0" parTransId="{17B8D9BF-FE4F-4788-8B4B-F50E2E64F4B8}" sibTransId="{AF28512D-10EC-4E04-90C8-33734F6FB927}"/>
    <dgm:cxn modelId="{8771550B-FA81-40F1-A125-02993D999D20}" srcId="{DE033CB7-CBF8-482F-B57F-BEB838585C64}" destId="{549E7A4F-D08C-4D2D-BEC4-F2DE0C97AA4D}" srcOrd="4" destOrd="0" parTransId="{18369D68-65E1-4A57-A42B-3E270B633D9A}" sibTransId="{29461386-993D-4CCC-A689-EE15E33D14C5}"/>
    <dgm:cxn modelId="{24E29C1D-28CC-4182-AF6B-579A9FCB188F}" srcId="{DE033CB7-CBF8-482F-B57F-BEB838585C64}" destId="{A5C3E723-A4F6-48E5-8195-A083B685999D}" srcOrd="0" destOrd="0" parTransId="{398D1D48-7412-43C1-A259-FDC9787E2B99}" sibTransId="{21590CF9-76F3-4C79-B1C9-E03CD0920420}"/>
    <dgm:cxn modelId="{BB27162D-841C-4C63-8EB8-CB8FC4CD1DB3}" type="presOf" srcId="{21590CF9-76F3-4C79-B1C9-E03CD0920420}" destId="{73C1EC44-6B19-4DA2-B260-63552AA048D3}" srcOrd="0" destOrd="0" presId="urn:microsoft.com/office/officeart/2005/8/layout/cycle3"/>
    <dgm:cxn modelId="{D16DF353-1665-40BD-B218-2B00D52A614F}" type="presOf" srcId="{549E7A4F-D08C-4D2D-BEC4-F2DE0C97AA4D}" destId="{C7EAA8A9-E836-4B18-83EF-E4E35BFFC16B}" srcOrd="0" destOrd="0" presId="urn:microsoft.com/office/officeart/2005/8/layout/cycle3"/>
    <dgm:cxn modelId="{D166E234-1AD2-4037-8D25-1CA397A20D18}" type="presParOf" srcId="{A09E876A-48C7-4FA7-B474-9D609453C38A}" destId="{B3486923-71C6-4108-9C25-D4D6A9AE1429}" srcOrd="0" destOrd="0" presId="urn:microsoft.com/office/officeart/2005/8/layout/cycle3"/>
    <dgm:cxn modelId="{841FE25C-0A74-4DA0-935C-31E798799274}" type="presParOf" srcId="{B3486923-71C6-4108-9C25-D4D6A9AE1429}" destId="{5CA3BB57-F57F-4C5B-AA6F-4D5297C7A525}" srcOrd="0" destOrd="0" presId="urn:microsoft.com/office/officeart/2005/8/layout/cycle3"/>
    <dgm:cxn modelId="{6123D021-B439-407C-9C85-540A2D51286E}" type="presParOf" srcId="{B3486923-71C6-4108-9C25-D4D6A9AE1429}" destId="{73C1EC44-6B19-4DA2-B260-63552AA048D3}" srcOrd="1" destOrd="0" presId="urn:microsoft.com/office/officeart/2005/8/layout/cycle3"/>
    <dgm:cxn modelId="{DEF3281F-E844-4701-82FB-F09DFFD3ED21}" type="presParOf" srcId="{B3486923-71C6-4108-9C25-D4D6A9AE1429}" destId="{9F71E28A-3D87-4940-8016-3147368470DC}" srcOrd="2" destOrd="0" presId="urn:microsoft.com/office/officeart/2005/8/layout/cycle3"/>
    <dgm:cxn modelId="{59817E87-B796-4C0B-9BFC-B37165582A95}" type="presParOf" srcId="{B3486923-71C6-4108-9C25-D4D6A9AE1429}" destId="{AFA4E4A9-9927-48A7-8C83-FEA4DA05A3B3}" srcOrd="3" destOrd="0" presId="urn:microsoft.com/office/officeart/2005/8/layout/cycle3"/>
    <dgm:cxn modelId="{4AF815FA-2131-4887-BA59-DE7C81294F48}" type="presParOf" srcId="{B3486923-71C6-4108-9C25-D4D6A9AE1429}" destId="{5B425F31-50A7-4816-989B-3A8496D1C0CD}" srcOrd="4" destOrd="0" presId="urn:microsoft.com/office/officeart/2005/8/layout/cycle3"/>
    <dgm:cxn modelId="{CFC4EB46-A2A3-4CD8-9D7C-536807EB1E59}" type="presParOf" srcId="{B3486923-71C6-4108-9C25-D4D6A9AE1429}" destId="{C7EAA8A9-E836-4B18-83EF-E4E35BFFC16B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C1EC44-6B19-4DA2-B260-63552AA048D3}">
      <dsp:nvSpPr>
        <dsp:cNvPr id="0" name=""/>
        <dsp:cNvSpPr/>
      </dsp:nvSpPr>
      <dsp:spPr>
        <a:xfrm>
          <a:off x="1499354" y="-11161"/>
          <a:ext cx="6926340" cy="6926340"/>
        </a:xfrm>
        <a:prstGeom prst="circularArrow">
          <a:avLst>
            <a:gd name="adj1" fmla="val 5544"/>
            <a:gd name="adj2" fmla="val 330680"/>
            <a:gd name="adj3" fmla="val 13742076"/>
            <a:gd name="adj4" fmla="val 17406599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A3BB57-F57F-4C5B-AA6F-4D5297C7A525}">
      <dsp:nvSpPr>
        <dsp:cNvPr id="0" name=""/>
        <dsp:cNvSpPr/>
      </dsp:nvSpPr>
      <dsp:spPr>
        <a:xfrm>
          <a:off x="3317234" y="3532"/>
          <a:ext cx="3290580" cy="16452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Buy-Back Payment</a:t>
          </a:r>
          <a:endParaRPr lang="en-US" sz="3000" kern="1200" dirty="0"/>
        </a:p>
      </dsp:txBody>
      <dsp:txXfrm>
        <a:off x="3397550" y="83848"/>
        <a:ext cx="3129948" cy="1484658"/>
      </dsp:txXfrm>
    </dsp:sp>
    <dsp:sp modelId="{9F71E28A-3D87-4940-8016-3147368470DC}">
      <dsp:nvSpPr>
        <dsp:cNvPr id="0" name=""/>
        <dsp:cNvSpPr/>
      </dsp:nvSpPr>
      <dsp:spPr>
        <a:xfrm>
          <a:off x="6126335" y="2044463"/>
          <a:ext cx="3290580" cy="16452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CRIHB</a:t>
          </a:r>
          <a:endParaRPr lang="en-US" sz="3000" kern="1200" dirty="0"/>
        </a:p>
      </dsp:txBody>
      <dsp:txXfrm>
        <a:off x="6206651" y="2124779"/>
        <a:ext cx="3129948" cy="1484658"/>
      </dsp:txXfrm>
    </dsp:sp>
    <dsp:sp modelId="{AFA4E4A9-9927-48A7-8C83-FEA4DA05A3B3}">
      <dsp:nvSpPr>
        <dsp:cNvPr id="0" name=""/>
        <dsp:cNvSpPr/>
      </dsp:nvSpPr>
      <dsp:spPr>
        <a:xfrm>
          <a:off x="5053354" y="5346759"/>
          <a:ext cx="3290580" cy="16452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Specialist</a:t>
          </a:r>
          <a:endParaRPr lang="en-US" sz="3000" kern="1200" dirty="0"/>
        </a:p>
      </dsp:txBody>
      <dsp:txXfrm>
        <a:off x="5133670" y="5427075"/>
        <a:ext cx="3129948" cy="1484658"/>
      </dsp:txXfrm>
    </dsp:sp>
    <dsp:sp modelId="{5B425F31-50A7-4816-989B-3A8496D1C0CD}">
      <dsp:nvSpPr>
        <dsp:cNvPr id="0" name=""/>
        <dsp:cNvSpPr/>
      </dsp:nvSpPr>
      <dsp:spPr>
        <a:xfrm>
          <a:off x="1581115" y="5346759"/>
          <a:ext cx="3290580" cy="16452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Patient </a:t>
          </a:r>
          <a:endParaRPr lang="en-US" sz="3000" kern="1200" dirty="0"/>
        </a:p>
      </dsp:txBody>
      <dsp:txXfrm>
        <a:off x="1661431" y="5427075"/>
        <a:ext cx="3129948" cy="1484658"/>
      </dsp:txXfrm>
    </dsp:sp>
    <dsp:sp modelId="{C7EAA8A9-E836-4B18-83EF-E4E35BFFC16B}">
      <dsp:nvSpPr>
        <dsp:cNvPr id="0" name=""/>
        <dsp:cNvSpPr/>
      </dsp:nvSpPr>
      <dsp:spPr>
        <a:xfrm>
          <a:off x="508134" y="2044463"/>
          <a:ext cx="3290580" cy="16452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Clinic Billing &amp; Reimbursement $455 IHS-MOA</a:t>
          </a:r>
          <a:endParaRPr lang="en-US" sz="3000" kern="1200" dirty="0"/>
        </a:p>
      </dsp:txBody>
      <dsp:txXfrm>
        <a:off x="588450" y="2124779"/>
        <a:ext cx="3129948" cy="14846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r">
              <a:defRPr sz="1200"/>
            </a:lvl1pPr>
          </a:lstStyle>
          <a:p>
            <a:fld id="{B850212D-183A-4933-AB5C-42139436A691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r">
              <a:defRPr sz="1200"/>
            </a:lvl1pPr>
          </a:lstStyle>
          <a:p>
            <a:fld id="{C5AB2A38-D6F5-4346-8918-345F3690C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7040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r">
              <a:defRPr sz="1200"/>
            </a:lvl1pPr>
          </a:lstStyle>
          <a:p>
            <a:fld id="{F219CC04-F233-4C2F-BC8B-57C1F09AB7DE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8" rIns="93175" bIns="465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5" tIns="46588" rIns="93175" bIns="4658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r">
              <a:defRPr sz="1200"/>
            </a:lvl1pPr>
          </a:lstStyle>
          <a:p>
            <a:fld id="{52742E19-39D1-461A-A91C-7EAE0C494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7508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Introduction:</a:t>
            </a:r>
            <a:r>
              <a:rPr lang="en-US" baseline="0" dirty="0" smtClean="0"/>
              <a:t>  Thomas Kim, Medical Director.  I speak for a whole team including Diana Zamora, our nurse consultant; Christy Tonel, our Provider Outreach Coordinator; our Department Director, Rosario Arreola-Pro and Deputy Director, Nicamer Tolentino and others within the HSD Department.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473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303">
              <a:defRPr/>
            </a:pPr>
            <a:r>
              <a:rPr lang="en-US" dirty="0" smtClean="0"/>
              <a:t>(MA graduates: promoted to clinic manager, applying to nursing school) </a:t>
            </a:r>
          </a:p>
          <a:p>
            <a:pPr defTabSz="913303">
              <a:defRPr/>
            </a:pPr>
            <a:endParaRPr lang="en-US" dirty="0" smtClean="0"/>
          </a:p>
          <a:p>
            <a:pPr defTabSz="913303">
              <a:defRPr/>
            </a:pPr>
            <a:r>
              <a:rPr lang="en-US" dirty="0" smtClean="0"/>
              <a:t>(communication, cult comp, roles/boundaries)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284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 our</a:t>
            </a:r>
            <a:r>
              <a:rPr lang="en-US" baseline="0" dirty="0" smtClean="0"/>
              <a:t> CRIHB member programs for their support and feedback in the development and launch of these programs.  It’s really their involvement that has made it successful.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271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244" indent="-171244">
              <a:buFont typeface="Arial" panose="020B0604020202020204" pitchFamily="34" charset="0"/>
              <a:buChar char="•"/>
            </a:pPr>
            <a:r>
              <a:rPr lang="en-US" dirty="0" smtClean="0"/>
              <a:t>Sit</a:t>
            </a:r>
            <a:r>
              <a:rPr lang="en-US" baseline="0" dirty="0" smtClean="0"/>
              <a:t> in a unique place – we sit among many stakeholders</a:t>
            </a:r>
          </a:p>
          <a:p>
            <a:pPr marL="171244" indent="-171244">
              <a:buFont typeface="Arial" panose="020B0604020202020204" pitchFamily="34" charset="0"/>
              <a:buChar char="•"/>
            </a:pPr>
            <a:r>
              <a:rPr lang="en-US" baseline="0" dirty="0" smtClean="0"/>
              <a:t>We have a particular perspective on the issues that face us</a:t>
            </a:r>
          </a:p>
          <a:p>
            <a:pPr marL="171244" indent="-171244">
              <a:buFont typeface="Arial" panose="020B0604020202020204" pitchFamily="34" charset="0"/>
              <a:buChar char="•"/>
            </a:pPr>
            <a:r>
              <a:rPr lang="en-US" baseline="0" dirty="0" smtClean="0"/>
              <a:t>Able to make connections to create models of care/services to address needs</a:t>
            </a:r>
          </a:p>
          <a:p>
            <a:pPr marL="171244" indent="-171244">
              <a:buFont typeface="Arial" panose="020B0604020202020204" pitchFamily="34" charset="0"/>
              <a:buChar char="•"/>
            </a:pPr>
            <a:r>
              <a:rPr lang="en-US" baseline="0" dirty="0" smtClean="0"/>
              <a:t>Show two 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859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270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Area Office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501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Protect PRC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95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934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694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 credit to Christy and Diana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376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303">
              <a:defRPr/>
            </a:pPr>
            <a:r>
              <a:rPr lang="en-US" dirty="0" smtClean="0"/>
              <a:t>(communication, cult comp, roles/boundaries)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087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0991850" y="6286501"/>
            <a:ext cx="819150" cy="47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85673" y="1890617"/>
            <a:ext cx="7155873" cy="813506"/>
          </a:xfrm>
        </p:spPr>
        <p:txBody>
          <a:bodyPr anchor="b">
            <a:noAutofit/>
          </a:bodyPr>
          <a:lstStyle>
            <a:lvl1pPr algn="ctr">
              <a:defRPr sz="5400">
                <a:solidFill>
                  <a:srgbClr val="696367"/>
                </a:solidFill>
                <a:latin typeface="Helvetica" panose="020B0604020202030204" pitchFamily="34" charset="0"/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85674" y="2905749"/>
            <a:ext cx="7155872" cy="994921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696367"/>
                </a:solidFill>
                <a:latin typeface="Helvetica" panose="020B0604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8688148" y="4928135"/>
            <a:ext cx="2737050" cy="1722013"/>
            <a:chOff x="0" y="1983136"/>
            <a:chExt cx="4038600" cy="2540882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0843" y="1983136"/>
              <a:ext cx="1436914" cy="1418518"/>
            </a:xfrm>
            <a:prstGeom prst="rect">
              <a:avLst/>
            </a:prstGeom>
          </p:spPr>
        </p:pic>
        <p:sp>
          <p:nvSpPr>
            <p:cNvPr id="9" name="Title 1"/>
            <p:cNvSpPr txBox="1">
              <a:spLocks/>
            </p:cNvSpPr>
            <p:nvPr userDrawn="1"/>
          </p:nvSpPr>
          <p:spPr>
            <a:xfrm>
              <a:off x="0" y="3401654"/>
              <a:ext cx="4038600" cy="1122364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62500" lnSpcReduction="2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dirty="0" smtClean="0">
                  <a:solidFill>
                    <a:srgbClr val="005F31"/>
                  </a:solidFill>
                  <a:latin typeface="Times" panose="02020603060405020304" pitchFamily="18" charset="0"/>
                </a:rPr>
                <a:t>CRIHB</a:t>
              </a:r>
            </a:p>
            <a:p>
              <a:r>
                <a:rPr lang="en-US" sz="1600" dirty="0" smtClean="0">
                  <a:solidFill>
                    <a:srgbClr val="005F31"/>
                  </a:solidFill>
                  <a:latin typeface="Times" panose="02020603060405020304" pitchFamily="18" charset="0"/>
                </a:rPr>
                <a:t>The California Rural Indian Health Board,</a:t>
              </a:r>
              <a:r>
                <a:rPr lang="en-US" sz="1600" baseline="0" dirty="0" smtClean="0">
                  <a:solidFill>
                    <a:srgbClr val="005F31"/>
                  </a:solidFill>
                  <a:latin typeface="Times" panose="02020603060405020304" pitchFamily="18" charset="0"/>
                </a:rPr>
                <a:t> Inc.</a:t>
              </a:r>
              <a:endParaRPr lang="en-US" sz="1600" dirty="0">
                <a:solidFill>
                  <a:srgbClr val="005F31"/>
                </a:solidFill>
                <a:latin typeface="Times" panose="02020603060405020304" pitchFamily="18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03" t="1" r="-1" b="52005"/>
          <a:stretch/>
        </p:blipFill>
        <p:spPr>
          <a:xfrm>
            <a:off x="-40944" y="4420422"/>
            <a:ext cx="7666101" cy="2437578"/>
          </a:xfrm>
          <a:prstGeom prst="rect">
            <a:avLst/>
          </a:prstGeom>
          <a:effectLst>
            <a:outerShdw dist="38100" dir="2700000" algn="tl" rotWithShape="0">
              <a:srgbClr val="005F31">
                <a:alpha val="7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35" t="1" r="-1" b="52005"/>
          <a:stretch/>
        </p:blipFill>
        <p:spPr>
          <a:xfrm>
            <a:off x="-40943" y="1640355"/>
            <a:ext cx="3102124" cy="2437578"/>
          </a:xfrm>
          <a:prstGeom prst="rect">
            <a:avLst/>
          </a:prstGeom>
          <a:effectLst>
            <a:outerShdw dist="38100" dir="2700000" algn="tl" rotWithShape="0">
              <a:srgbClr val="005F31">
                <a:alpha val="7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1939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3" pos="144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125200" y="6400801"/>
            <a:ext cx="685801" cy="152399"/>
          </a:xfrm>
        </p:spPr>
        <p:txBody>
          <a:bodyPr/>
          <a:lstStyle>
            <a:lvl1pPr algn="ctr">
              <a:defRPr>
                <a:solidFill>
                  <a:srgbClr val="6CC4AC"/>
                </a:solidFill>
              </a:defRPr>
            </a:lvl1pPr>
          </a:lstStyle>
          <a:p>
            <a:fld id="{A58511F2-B59B-44F2-B953-D160659188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096000" y="342900"/>
            <a:ext cx="5715001" cy="6857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Slide Title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266700" y="359875"/>
            <a:ext cx="5829300" cy="60579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1143000"/>
            <a:ext cx="5715001" cy="5257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68815748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66700" y="1600200"/>
            <a:ext cx="5753100" cy="4576763"/>
          </a:xfrm>
        </p:spPr>
        <p:txBody>
          <a:bodyPr/>
          <a:lstStyle>
            <a:lvl1pPr marL="228600" indent="-228600">
              <a:buFont typeface="Lucida Sans Unicode" panose="020B0602030504020204" pitchFamily="34" charset="0"/>
              <a:buChar char="‣"/>
              <a:defRPr>
                <a:latin typeface="Helvetica" panose="020B0604020202030204" pitchFamily="34" charset="0"/>
              </a:defRPr>
            </a:lvl1pPr>
            <a:lvl2pPr marL="685800" indent="-228600">
              <a:buFont typeface="Lucida Sans Unicode" panose="020B0602030504020204" pitchFamily="34" charset="0"/>
              <a:buChar char="‣"/>
              <a:defRPr sz="2800">
                <a:latin typeface="Helvetica" panose="020B0604020202030204" pitchFamily="34" charset="0"/>
              </a:defRPr>
            </a:lvl2pPr>
            <a:lvl3pPr marL="1143000" indent="-228600">
              <a:buFont typeface="Lucida Sans Unicode" panose="020B0602030504020204" pitchFamily="34" charset="0"/>
              <a:buChar char="‣"/>
              <a:defRPr sz="2800">
                <a:latin typeface="Helvetica" panose="020B0604020202030204" pitchFamily="34" charset="0"/>
              </a:defRPr>
            </a:lvl3pPr>
            <a:lvl4pPr marL="1600200" indent="-228600">
              <a:buFont typeface="Lucida Sans Unicode" panose="020B0602030504020204" pitchFamily="34" charset="0"/>
              <a:buChar char="‣"/>
              <a:defRPr sz="2800">
                <a:latin typeface="Helvetica" panose="020B0604020202030204" pitchFamily="34" charset="0"/>
              </a:defRPr>
            </a:lvl4pPr>
            <a:lvl5pPr marL="2057400" indent="-228600">
              <a:buFont typeface="Lucida Sans Unicode" panose="020B0602030504020204" pitchFamily="34" charset="0"/>
              <a:buChar char="‣"/>
              <a:defRPr sz="2800">
                <a:latin typeface="Helvetica" panose="020B0604020202030204" pitchFamily="34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25200" y="6400801"/>
            <a:ext cx="685801" cy="152399"/>
          </a:xfrm>
        </p:spPr>
        <p:txBody>
          <a:bodyPr/>
          <a:lstStyle>
            <a:lvl1pPr algn="ctr">
              <a:defRPr>
                <a:solidFill>
                  <a:srgbClr val="6CC4AC"/>
                </a:solidFill>
              </a:defRPr>
            </a:lvl1pPr>
          </a:lstStyle>
          <a:p>
            <a:fld id="{A58511F2-B59B-44F2-B953-D160659188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6096000" y="1600199"/>
            <a:ext cx="5753100" cy="4576763"/>
          </a:xfrm>
        </p:spPr>
        <p:txBody>
          <a:bodyPr/>
          <a:lstStyle>
            <a:lvl1pPr marL="228600" indent="-228600">
              <a:buFont typeface="Lucida Sans Unicode" panose="020B0602030504020204" pitchFamily="34" charset="0"/>
              <a:buChar char="‣"/>
              <a:defRPr>
                <a:latin typeface="Helvetica" panose="020B0604020202030204" pitchFamily="34" charset="0"/>
              </a:defRPr>
            </a:lvl1pPr>
            <a:lvl2pPr marL="685800" indent="-228600">
              <a:buFont typeface="Lucida Sans Unicode" panose="020B0602030504020204" pitchFamily="34" charset="0"/>
              <a:buChar char="‣"/>
              <a:defRPr sz="2800">
                <a:latin typeface="Helvetica" panose="020B0604020202030204" pitchFamily="34" charset="0"/>
              </a:defRPr>
            </a:lvl2pPr>
            <a:lvl3pPr marL="1143000" indent="-228600">
              <a:buFont typeface="Lucida Sans Unicode" panose="020B0602030504020204" pitchFamily="34" charset="0"/>
              <a:buChar char="‣"/>
              <a:defRPr sz="2800">
                <a:latin typeface="Helvetica" panose="020B0604020202030204" pitchFamily="34" charset="0"/>
              </a:defRPr>
            </a:lvl3pPr>
            <a:lvl4pPr marL="1600200" indent="-228600">
              <a:buFont typeface="Lucida Sans Unicode" panose="020B0602030504020204" pitchFamily="34" charset="0"/>
              <a:buChar char="‣"/>
              <a:defRPr sz="2800">
                <a:latin typeface="Helvetica" panose="020B0604020202030204" pitchFamily="34" charset="0"/>
              </a:defRPr>
            </a:lvl4pPr>
            <a:lvl5pPr marL="2057400" indent="-228600">
              <a:buFont typeface="Lucida Sans Unicode" panose="020B0602030504020204" pitchFamily="34" charset="0"/>
              <a:buChar char="‣"/>
              <a:defRPr sz="2800">
                <a:latin typeface="Helvetica" panose="020B0604020202030204" pitchFamily="34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17455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6699" y="342900"/>
            <a:ext cx="11544301" cy="800100"/>
          </a:xfrm>
        </p:spPr>
        <p:txBody>
          <a:bodyPr>
            <a:normAutofit/>
          </a:bodyPr>
          <a:lstStyle>
            <a:lvl1pPr>
              <a:defRPr sz="3600" b="0" baseline="0">
                <a:latin typeface="Helvetica" panose="020B060402020203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66700" y="1681163"/>
            <a:ext cx="5730876" cy="823912"/>
          </a:xfrm>
          <a:solidFill>
            <a:srgbClr val="2DC896"/>
          </a:solidFill>
        </p:spPr>
        <p:txBody>
          <a:bodyPr anchor="b">
            <a:no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66700" y="2505075"/>
            <a:ext cx="5730876" cy="3684588"/>
          </a:xfrm>
        </p:spPr>
        <p:txBody>
          <a:bodyPr>
            <a:normAutofit/>
          </a:bodyPr>
          <a:lstStyle>
            <a:lvl1pPr marL="457200" indent="-457200">
              <a:buFont typeface="Lucida Sans Unicode" panose="020B0602030504020204" pitchFamily="34" charset="0"/>
              <a:buChar char="‣"/>
              <a:defRPr sz="2800">
                <a:latin typeface="Helvetica" panose="020B0604020202030204" pitchFamily="34" charset="0"/>
              </a:defRPr>
            </a:lvl1pPr>
            <a:lvl2pPr marL="685800" indent="-228600">
              <a:buFont typeface="Lucida Sans Unicode" panose="020B0602030504020204" pitchFamily="34" charset="0"/>
              <a:buChar char="‣"/>
              <a:defRPr sz="2800">
                <a:latin typeface="Helvetica" panose="020B0604020202030204" pitchFamily="34" charset="0"/>
              </a:defRPr>
            </a:lvl2pPr>
            <a:lvl3pPr marL="1143000" indent="-228600">
              <a:buFont typeface="Lucida Sans Unicode" panose="020B0602030504020204" pitchFamily="34" charset="0"/>
              <a:buChar char="‣"/>
              <a:defRPr sz="2800">
                <a:latin typeface="Helvetica" panose="020B0604020202030204" pitchFamily="34" charset="0"/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638800" cy="823912"/>
          </a:xfrm>
          <a:solidFill>
            <a:srgbClr val="2DC896"/>
          </a:solidFill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638800" cy="3684588"/>
          </a:xfrm>
        </p:spPr>
        <p:txBody>
          <a:bodyPr>
            <a:normAutofit/>
          </a:bodyPr>
          <a:lstStyle>
            <a:lvl1pPr marL="457200" indent="-457200">
              <a:buFont typeface="Lucida Sans Unicode" panose="020B0602030504020204" pitchFamily="34" charset="0"/>
              <a:buChar char="‣"/>
              <a:defRPr sz="2800">
                <a:latin typeface="Helvetica" panose="020B0604020202030204" pitchFamily="34" charset="0"/>
              </a:defRPr>
            </a:lvl1pPr>
            <a:lvl2pPr marL="685800" indent="-228600">
              <a:buFont typeface="Lucida Sans Unicode" panose="020B0602030504020204" pitchFamily="34" charset="0"/>
              <a:buChar char="‣"/>
              <a:defRPr sz="2800">
                <a:latin typeface="Helvetica" panose="020B0604020202030204" pitchFamily="34" charset="0"/>
              </a:defRPr>
            </a:lvl2pPr>
            <a:lvl3pPr marL="1143000" indent="-228600">
              <a:buFont typeface="Lucida Sans Unicode" panose="020B0602030504020204" pitchFamily="34" charset="0"/>
              <a:buChar char="‣"/>
              <a:defRPr sz="2800">
                <a:latin typeface="Helvetica" panose="020B0604020202030204" pitchFamily="34" charset="0"/>
              </a:defRPr>
            </a:lvl3pPr>
            <a:lvl4pPr>
              <a:defRPr sz="2800">
                <a:latin typeface="Helvetica" panose="020B0604020202030204" pitchFamily="34" charset="0"/>
              </a:defRPr>
            </a:lvl4pPr>
            <a:lvl5pPr>
              <a:defRPr sz="2800">
                <a:latin typeface="Helvetica" panose="020B0604020202030204" pitchFamily="34" charset="0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rgbClr val="6CC4AC"/>
                </a:solidFill>
              </a:defRPr>
            </a:lvl1pPr>
          </a:lstStyle>
          <a:p>
            <a:fld id="{A58511F2-B59B-44F2-B953-D160659188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4447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68" userDrawn="1">
          <p15:clr>
            <a:srgbClr val="FBAE40"/>
          </p15:clr>
        </p15:guide>
        <p15:guide id="2" orient="horz" pos="216" userDrawn="1">
          <p15:clr>
            <a:srgbClr val="FBAE40"/>
          </p15:clr>
        </p15:guide>
        <p15:guide id="3" orient="horz" pos="72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/ botto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5200" y="6400801"/>
            <a:ext cx="685800" cy="152399"/>
          </a:xfrm>
        </p:spPr>
        <p:txBody>
          <a:bodyPr/>
          <a:lstStyle>
            <a:lvl1pPr algn="ctr">
              <a:defRPr>
                <a:solidFill>
                  <a:srgbClr val="6CC4AC"/>
                </a:solidFill>
              </a:defRPr>
            </a:lvl1pPr>
          </a:lstStyle>
          <a:p>
            <a:fld id="{A58511F2-B59B-44F2-B953-D160659188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66700" y="342899"/>
            <a:ext cx="11544300" cy="49149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66700" y="5257800"/>
            <a:ext cx="115443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979290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5200" y="6400801"/>
            <a:ext cx="685800" cy="152399"/>
          </a:xfrm>
        </p:spPr>
        <p:txBody>
          <a:bodyPr/>
          <a:lstStyle>
            <a:lvl1pPr algn="ctr">
              <a:defRPr>
                <a:solidFill>
                  <a:srgbClr val="6CC4AC"/>
                </a:solidFill>
              </a:defRPr>
            </a:lvl1pPr>
          </a:lstStyle>
          <a:p>
            <a:fld id="{A58511F2-B59B-44F2-B953-D160659188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99196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">
          <p15:clr>
            <a:srgbClr val="FBAE40"/>
          </p15:clr>
        </p15:guide>
        <p15:guide id="2" pos="16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/ Desig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DC8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18" t="1" r="-1" b="52005"/>
          <a:stretch/>
        </p:blipFill>
        <p:spPr>
          <a:xfrm>
            <a:off x="-19050" y="4420422"/>
            <a:ext cx="7644207" cy="2437578"/>
          </a:xfrm>
          <a:prstGeom prst="rect">
            <a:avLst/>
          </a:prstGeom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50" t="1" r="-1" b="52005"/>
          <a:stretch/>
        </p:blipFill>
        <p:spPr>
          <a:xfrm>
            <a:off x="-19050" y="1640355"/>
            <a:ext cx="3080231" cy="2437578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24400" y="1890616"/>
            <a:ext cx="6400800" cy="1538383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chemeClr val="tx1"/>
                </a:solidFill>
                <a:latin typeface="Helvetica" panose="020B0604020202030204" pitchFamily="34" charset="0"/>
              </a:defRPr>
            </a:lvl1pPr>
          </a:lstStyle>
          <a:p>
            <a:r>
              <a:rPr lang="en-US" dirty="0" smtClean="0"/>
              <a:t>Title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348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rgbClr val="6CC4AC"/>
                </a:solidFill>
              </a:defRPr>
            </a:lvl1pPr>
          </a:lstStyle>
          <a:p>
            <a:fld id="{A58511F2-B59B-44F2-B953-D160659188E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-40944" y="1640355"/>
            <a:ext cx="7666101" cy="5217645"/>
            <a:chOff x="-40944" y="1640355"/>
            <a:chExt cx="7666101" cy="5217645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03" t="1" r="-1" b="52005"/>
            <a:stretch/>
          </p:blipFill>
          <p:spPr>
            <a:xfrm>
              <a:off x="-40944" y="4420422"/>
              <a:ext cx="7666101" cy="243757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 rotWithShape="1">
            <a:blip r:embed="rId3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  <a14:imgEffect>
                        <a14:brightnessContrast bright="-7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735" t="1" r="-1" b="52005"/>
            <a:stretch/>
          </p:blipFill>
          <p:spPr>
            <a:xfrm>
              <a:off x="-40943" y="1640355"/>
              <a:ext cx="3102124" cy="2437578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Slide Title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266700" y="1143000"/>
            <a:ext cx="11544300" cy="5029200"/>
          </a:xfrm>
        </p:spPr>
        <p:txBody>
          <a:bodyPr/>
          <a:lstStyle>
            <a:lvl1pPr>
              <a:defRPr/>
            </a:lvl1pPr>
            <a:lvl2pPr marL="685800" indent="-228600">
              <a:buFont typeface="Lucida Sans Unicode" panose="020B0602030504020204" pitchFamily="34" charset="0"/>
              <a:buChar char="‣"/>
              <a:defRPr/>
            </a:lvl2pPr>
            <a:lvl3pPr marL="1143000" indent="-228600">
              <a:buFont typeface="Lucida Sans Unicode" panose="020B0602030504020204" pitchFamily="34" charset="0"/>
              <a:buChar char="‣"/>
              <a:defRPr/>
            </a:lvl3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-40944" y="1640355"/>
            <a:ext cx="7737144" cy="521764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812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66700" y="1600200"/>
            <a:ext cx="10858500" cy="4576763"/>
          </a:xfrm>
        </p:spPr>
        <p:txBody>
          <a:bodyPr/>
          <a:lstStyle>
            <a:lvl1pPr marL="228600" indent="-228600">
              <a:buFont typeface="Lucida Sans Unicode" panose="020B0602030504020204" pitchFamily="34" charset="0"/>
              <a:buChar char="‣"/>
              <a:defRPr>
                <a:latin typeface="Helvetica" panose="020B0604020202030204" pitchFamily="34" charset="0"/>
              </a:defRPr>
            </a:lvl1pPr>
            <a:lvl2pPr>
              <a:defRPr>
                <a:latin typeface="Helvetica" panose="020B0604020202030204" pitchFamily="34" charset="0"/>
              </a:defRPr>
            </a:lvl2pPr>
            <a:lvl3pPr>
              <a:defRPr>
                <a:latin typeface="Helvetica" panose="020B0604020202030204" pitchFamily="34" charset="0"/>
              </a:defRPr>
            </a:lvl3pPr>
            <a:lvl4pPr>
              <a:defRPr>
                <a:latin typeface="Helvetica" panose="020B0604020202030204" pitchFamily="34" charset="0"/>
              </a:defRPr>
            </a:lvl4pPr>
            <a:lvl5pPr>
              <a:defRPr>
                <a:latin typeface="Helvetica" panose="020B0604020202030204" pitchFamily="34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0"/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25200" y="6400801"/>
            <a:ext cx="685801" cy="152399"/>
          </a:xfrm>
        </p:spPr>
        <p:txBody>
          <a:bodyPr/>
          <a:lstStyle>
            <a:lvl1pPr algn="ctr">
              <a:defRPr>
                <a:solidFill>
                  <a:srgbClr val="6CC4AC"/>
                </a:solidFill>
              </a:defRPr>
            </a:lvl1pPr>
          </a:lstStyle>
          <a:p>
            <a:fld id="{A58511F2-B59B-44F2-B953-D160659188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lnSpc>
                <a:spcPct val="100000"/>
              </a:lnSpc>
              <a:defRPr baseline="0"/>
            </a:lvl1pPr>
          </a:lstStyle>
          <a:p>
            <a:r>
              <a:rPr lang="en-US" dirty="0" smtClean="0"/>
              <a:t>Click to add 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35510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5200" y="6400801"/>
            <a:ext cx="685800" cy="152399"/>
          </a:xfrm>
        </p:spPr>
        <p:txBody>
          <a:bodyPr/>
          <a:lstStyle>
            <a:lvl1pPr algn="ctr">
              <a:defRPr>
                <a:solidFill>
                  <a:srgbClr val="6CC4AC"/>
                </a:solidFill>
              </a:defRPr>
            </a:lvl1pPr>
          </a:lstStyle>
          <a:p>
            <a:fld id="{A58511F2-B59B-44F2-B953-D160659188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924799" y="1600200"/>
            <a:ext cx="3886201" cy="4800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266700" y="1600200"/>
            <a:ext cx="7429500" cy="4800600"/>
          </a:xfrm>
        </p:spPr>
        <p:txBody>
          <a:bodyPr/>
          <a:lstStyle>
            <a:lvl1pPr>
              <a:defRPr/>
            </a:lvl1pPr>
            <a:lvl2pPr marL="685800" indent="-228600">
              <a:buFont typeface="Lucida Sans Unicode" panose="020B0602030504020204" pitchFamily="34" charset="0"/>
              <a:buChar char="‣"/>
              <a:defRPr sz="2800"/>
            </a:lvl2pPr>
            <a:lvl3pPr marL="1143000" indent="-228600">
              <a:buFont typeface="Lucida Sans Unicode" panose="020B0602030504020204" pitchFamily="34" charset="0"/>
              <a:buChar char="‣"/>
              <a:defRPr sz="2800"/>
            </a:lvl3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add 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829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ide Tit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6701" y="2730501"/>
            <a:ext cx="4229099" cy="1142999"/>
          </a:xfrm>
        </p:spPr>
        <p:txBody>
          <a:bodyPr anchor="b">
            <a:normAutofit/>
          </a:bodyPr>
          <a:lstStyle>
            <a:lvl1pPr>
              <a:defRPr sz="3600" b="0">
                <a:latin typeface="Helvetica" panose="020B0604020202030204" pitchFamily="34" charset="0"/>
              </a:defRPr>
            </a:lvl1pPr>
          </a:lstStyle>
          <a:p>
            <a:r>
              <a:rPr lang="en-US" dirty="0" smtClean="0"/>
              <a:t>Click to add 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95800" y="514351"/>
            <a:ext cx="7343774" cy="55753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Helvetica" panose="020B0604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5200" y="6400800"/>
            <a:ext cx="685800" cy="152400"/>
          </a:xfrm>
        </p:spPr>
        <p:txBody>
          <a:bodyPr/>
          <a:lstStyle>
            <a:lvl1pPr algn="ctr">
              <a:defRPr>
                <a:solidFill>
                  <a:srgbClr val="6CC4AC"/>
                </a:solidFill>
              </a:defRPr>
            </a:lvl1pPr>
          </a:lstStyle>
          <a:p>
            <a:fld id="{A58511F2-B59B-44F2-B953-D160659188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41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Tit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5200" y="6400801"/>
            <a:ext cx="685800" cy="152399"/>
          </a:xfrm>
        </p:spPr>
        <p:txBody>
          <a:bodyPr/>
          <a:lstStyle>
            <a:lvl1pPr algn="ctr">
              <a:defRPr>
                <a:solidFill>
                  <a:srgbClr val="6CC4AC"/>
                </a:solidFill>
              </a:defRPr>
            </a:lvl1pPr>
          </a:lstStyle>
          <a:p>
            <a:fld id="{A58511F2-B59B-44F2-B953-D160659188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495801" y="514351"/>
            <a:ext cx="7343774" cy="55753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66701" y="2730501"/>
            <a:ext cx="4229099" cy="1142999"/>
          </a:xfrm>
        </p:spPr>
        <p:txBody>
          <a:bodyPr anchor="b">
            <a:normAutofit/>
          </a:bodyPr>
          <a:lstStyle>
            <a:lvl1pPr>
              <a:defRPr sz="3600" b="0">
                <a:latin typeface="Helvetica" panose="020B0604020202030204" pitchFamily="34" charset="0"/>
              </a:defRPr>
            </a:lvl1pPr>
          </a:lstStyle>
          <a:p>
            <a:r>
              <a:rPr lang="en-US" dirty="0" smtClean="0"/>
              <a:t>Click to add 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488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Image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125200" y="6400801"/>
            <a:ext cx="685801" cy="152399"/>
          </a:xfrm>
        </p:spPr>
        <p:txBody>
          <a:bodyPr/>
          <a:lstStyle>
            <a:lvl1pPr algn="ctr">
              <a:defRPr>
                <a:solidFill>
                  <a:srgbClr val="6CC4AC"/>
                </a:solidFill>
              </a:defRPr>
            </a:lvl1pPr>
          </a:lstStyle>
          <a:p>
            <a:fld id="{A58511F2-B59B-44F2-B953-D160659188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66700" y="342901"/>
            <a:ext cx="4000500" cy="6857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267200" y="342901"/>
            <a:ext cx="3543301" cy="60579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6700" y="1143000"/>
            <a:ext cx="4000500" cy="5257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7810501" y="342900"/>
            <a:ext cx="4000500" cy="605789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37368933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aired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125200" y="6400801"/>
            <a:ext cx="685801" cy="152399"/>
          </a:xfrm>
        </p:spPr>
        <p:txBody>
          <a:bodyPr/>
          <a:lstStyle>
            <a:lvl1pPr algn="ctr">
              <a:defRPr>
                <a:solidFill>
                  <a:srgbClr val="6CC4AC"/>
                </a:solidFill>
              </a:defRPr>
            </a:lvl1pPr>
          </a:lstStyle>
          <a:p>
            <a:fld id="{A58511F2-B59B-44F2-B953-D160659188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66699" y="342901"/>
            <a:ext cx="11544301" cy="6857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Slide Title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95299" y="1257300"/>
            <a:ext cx="3771900" cy="21716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95299" y="3429000"/>
            <a:ext cx="3771900" cy="2971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267200" y="1257300"/>
            <a:ext cx="3771900" cy="21716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67200" y="3429000"/>
            <a:ext cx="3771900" cy="2971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039100" y="1257299"/>
            <a:ext cx="3771900" cy="21717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8039100" y="3429000"/>
            <a:ext cx="3771900" cy="2971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32546912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6700" y="342901"/>
            <a:ext cx="11544300" cy="685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add 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700" y="1600200"/>
            <a:ext cx="11544300" cy="1828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25200" y="6400801"/>
            <a:ext cx="6858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6400800"/>
            <a:ext cx="685800" cy="19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917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61" r:id="rId3"/>
    <p:sldLayoutId id="2147483652" r:id="rId4"/>
    <p:sldLayoutId id="2147483664" r:id="rId5"/>
    <p:sldLayoutId id="2147483651" r:id="rId6"/>
    <p:sldLayoutId id="2147483660" r:id="rId7"/>
    <p:sldLayoutId id="2147483650" r:id="rId8"/>
    <p:sldLayoutId id="2147483666" r:id="rId9"/>
    <p:sldLayoutId id="2147483668" r:id="rId10"/>
    <p:sldLayoutId id="2147483663" r:id="rId11"/>
    <p:sldLayoutId id="2147483653" r:id="rId12"/>
    <p:sldLayoutId id="2147483667" r:id="rId13"/>
    <p:sldLayoutId id="2147483665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Helvetica" panose="020B0604020202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Lucida Sans Unicode" panose="020B0602030504020204" pitchFamily="34" charset="0"/>
        <a:buNone/>
        <a:defRPr sz="3200" kern="1200">
          <a:solidFill>
            <a:schemeClr val="tx1"/>
          </a:solidFill>
          <a:latin typeface="Helvetica" panose="020B0604020202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008" userDrawn="1">
          <p15:clr>
            <a:srgbClr val="F26B43"/>
          </p15:clr>
        </p15:guide>
        <p15:guide id="2" pos="7440" userDrawn="1">
          <p15:clr>
            <a:srgbClr val="F26B43"/>
          </p15:clr>
        </p15:guide>
        <p15:guide id="3" orient="horz" pos="4032" userDrawn="1">
          <p15:clr>
            <a:srgbClr val="F26B43"/>
          </p15:clr>
        </p15:guide>
        <p15:guide id="4" orient="horz" pos="4128" userDrawn="1">
          <p15:clr>
            <a:srgbClr val="F26B43"/>
          </p15:clr>
        </p15:guide>
        <p15:guide id="5" pos="168" userDrawn="1">
          <p15:clr>
            <a:srgbClr val="F26B43"/>
          </p15:clr>
        </p15:guide>
        <p15:guide id="6" orient="horz" pos="216" userDrawn="1">
          <p15:clr>
            <a:srgbClr val="F26B43"/>
          </p15:clr>
        </p15:guide>
        <p15:guide id="7" orient="horz" pos="6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Relationship Id="rId1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8351" y="1890617"/>
            <a:ext cx="10153650" cy="813506"/>
          </a:xfrm>
        </p:spPr>
        <p:txBody>
          <a:bodyPr/>
          <a:lstStyle/>
          <a:p>
            <a:r>
              <a:rPr lang="en-US" sz="4800" dirty="0" smtClean="0"/>
              <a:t>CRIHB Telehealth &amp; </a:t>
            </a:r>
            <a:br>
              <a:rPr lang="en-US" sz="4800" dirty="0" smtClean="0"/>
            </a:br>
            <a:r>
              <a:rPr lang="en-US" sz="4800" dirty="0" smtClean="0"/>
              <a:t>Workforce Development Initiatives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Health Systems Development Department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94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11F2-B59B-44F2-B953-D160659188E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Workforce Development</a:t>
            </a:r>
            <a:br>
              <a:rPr lang="en-US" dirty="0" smtClean="0"/>
            </a:br>
            <a:r>
              <a:rPr lang="en-US" i="1" dirty="0" smtClean="0">
                <a:solidFill>
                  <a:schemeClr val="tx2"/>
                </a:solidFill>
              </a:rPr>
              <a:t>Discovering our Assets</a:t>
            </a:r>
            <a:endParaRPr lang="en-US" i="1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66700" y="1657350"/>
            <a:ext cx="11544300" cy="50292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Motivated clinic staff and community members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Demonstrated commitment </a:t>
            </a:r>
            <a:r>
              <a:rPr lang="en-US" dirty="0" smtClean="0"/>
              <a:t>to the community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Academic partnerships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Private foundation funding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Aligned with Tribal sovereignty &amp; self-determination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24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11F2-B59B-44F2-B953-D160659188E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Workforce Development</a:t>
            </a:r>
            <a:br>
              <a:rPr lang="en-US" dirty="0" smtClean="0"/>
            </a:br>
            <a:r>
              <a:rPr lang="en-US" dirty="0" smtClean="0"/>
              <a:t>Program Model</a:t>
            </a:r>
            <a:endParaRPr lang="en-US" dirty="0"/>
          </a:p>
        </p:txBody>
      </p:sp>
      <p:pic>
        <p:nvPicPr>
          <p:cNvPr id="9" name="Picture 8" descr="multiplay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72785" y="2434358"/>
            <a:ext cx="457200" cy="457200"/>
          </a:xfrm>
          <a:prstGeom prst="rect">
            <a:avLst/>
          </a:prstGeom>
        </p:spPr>
      </p:pic>
      <p:pic>
        <p:nvPicPr>
          <p:cNvPr id="10" name="Picture 9" descr="multiplay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2367" y="2031840"/>
            <a:ext cx="457200" cy="457200"/>
          </a:xfrm>
          <a:prstGeom prst="rect">
            <a:avLst/>
          </a:prstGeom>
        </p:spPr>
      </p:pic>
      <p:pic>
        <p:nvPicPr>
          <p:cNvPr id="11" name="Picture 10" descr="multiplay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24850" y="2051722"/>
            <a:ext cx="457200" cy="457200"/>
          </a:xfrm>
          <a:prstGeom prst="rect">
            <a:avLst/>
          </a:prstGeom>
        </p:spPr>
      </p:pic>
      <p:pic>
        <p:nvPicPr>
          <p:cNvPr id="13" name="Picture 12" descr="multiplay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19356" y="3492181"/>
            <a:ext cx="457200" cy="457200"/>
          </a:xfrm>
          <a:prstGeom prst="rect">
            <a:avLst/>
          </a:prstGeom>
        </p:spPr>
      </p:pic>
      <p:pic>
        <p:nvPicPr>
          <p:cNvPr id="14" name="Picture 13" descr="multiplay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20036" y="4469264"/>
            <a:ext cx="457200" cy="457200"/>
          </a:xfrm>
          <a:prstGeom prst="rect">
            <a:avLst/>
          </a:prstGeom>
        </p:spPr>
      </p:pic>
      <p:pic>
        <p:nvPicPr>
          <p:cNvPr id="15" name="Picture 14" descr="multiplay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412" y="4697864"/>
            <a:ext cx="457200" cy="457200"/>
          </a:xfrm>
          <a:prstGeom prst="rect">
            <a:avLst/>
          </a:prstGeom>
        </p:spPr>
      </p:pic>
      <p:pic>
        <p:nvPicPr>
          <p:cNvPr id="16" name="Picture 15" descr="multiplay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95259" y="4674544"/>
            <a:ext cx="457200" cy="457200"/>
          </a:xfrm>
          <a:prstGeom prst="rect">
            <a:avLst/>
          </a:prstGeom>
        </p:spPr>
      </p:pic>
      <p:pic>
        <p:nvPicPr>
          <p:cNvPr id="18" name="Picture 17" descr="Mathiesen-150x14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3950" y="5654399"/>
            <a:ext cx="762000" cy="751840"/>
          </a:xfrm>
          <a:prstGeom prst="rect">
            <a:avLst/>
          </a:prstGeom>
        </p:spPr>
      </p:pic>
      <p:pic>
        <p:nvPicPr>
          <p:cNvPr id="19" name="Picture 18" descr="Pit-Riv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56750" y="746840"/>
            <a:ext cx="834176" cy="857348"/>
          </a:xfrm>
          <a:prstGeom prst="rect">
            <a:avLst/>
          </a:prstGeom>
        </p:spPr>
      </p:pic>
      <p:pic>
        <p:nvPicPr>
          <p:cNvPr id="20" name="Picture 19" descr="SCHIP-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647956" y="845694"/>
            <a:ext cx="1009780" cy="1009780"/>
          </a:xfrm>
          <a:prstGeom prst="rect">
            <a:avLst/>
          </a:prstGeom>
        </p:spPr>
      </p:pic>
      <p:pic>
        <p:nvPicPr>
          <p:cNvPr id="21" name="Picture 20" descr="Tul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134970" y="1886890"/>
            <a:ext cx="1018245" cy="1004668"/>
          </a:xfrm>
          <a:prstGeom prst="rect">
            <a:avLst/>
          </a:prstGeom>
        </p:spPr>
      </p:pic>
      <p:pic>
        <p:nvPicPr>
          <p:cNvPr id="22" name="Picture 21" descr="UIH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83308" y="829671"/>
            <a:ext cx="1219200" cy="766792"/>
          </a:xfrm>
          <a:prstGeom prst="rect">
            <a:avLst/>
          </a:prstGeom>
        </p:spPr>
      </p:pic>
      <p:pic>
        <p:nvPicPr>
          <p:cNvPr id="23" name="Picture 22" descr="Warner-Mountain-larg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087832" y="3276600"/>
            <a:ext cx="1112520" cy="931500"/>
          </a:xfrm>
          <a:prstGeom prst="rect">
            <a:avLst/>
          </a:prstGeom>
        </p:spPr>
      </p:pic>
      <p:pic>
        <p:nvPicPr>
          <p:cNvPr id="29" name="Picture 28" descr="CRIHB-Logo---Transparent-Green-201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24234" y="1955603"/>
            <a:ext cx="1673610" cy="1673610"/>
          </a:xfrm>
          <a:prstGeom prst="rect">
            <a:avLst/>
          </a:prstGeom>
        </p:spPr>
      </p:pic>
      <p:pic>
        <p:nvPicPr>
          <p:cNvPr id="30" name="Picture 29" descr="icon-tuition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107375" y="3720781"/>
            <a:ext cx="1307327" cy="1307327"/>
          </a:xfrm>
          <a:prstGeom prst="rect">
            <a:avLst/>
          </a:prstGeom>
        </p:spPr>
      </p:pic>
      <p:pic>
        <p:nvPicPr>
          <p:cNvPr id="39" name="Picture 38" descr="Distance-Learning-Icon-Websit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035624" y="2508922"/>
            <a:ext cx="2226211" cy="2239703"/>
          </a:xfrm>
          <a:prstGeom prst="rect">
            <a:avLst/>
          </a:prstGeom>
        </p:spPr>
      </p:pic>
      <p:pic>
        <p:nvPicPr>
          <p:cNvPr id="41" name="Picture 40" descr="teacher-silhouette-842554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230953" y="2031840"/>
            <a:ext cx="2326089" cy="2326089"/>
          </a:xfrm>
          <a:prstGeom prst="rect">
            <a:avLst/>
          </a:prstGeom>
        </p:spPr>
      </p:pic>
      <p:pic>
        <p:nvPicPr>
          <p:cNvPr id="42" name="Picture 41" descr="Toiyabe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9748026" y="4820532"/>
            <a:ext cx="1066896" cy="1096532"/>
          </a:xfrm>
          <a:prstGeom prst="rect">
            <a:avLst/>
          </a:prstGeom>
        </p:spPr>
      </p:pic>
      <p:pic>
        <p:nvPicPr>
          <p:cNvPr id="1026" name="Picture 2" descr="https://crihb.org/wp-content/uploads/2018/02/QVIR_Sign-Logo-e1518048851517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381" y="5583639"/>
            <a:ext cx="1425575" cy="89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Straight Connector 43"/>
          <p:cNvCxnSpPr/>
          <p:nvPr/>
        </p:nvCxnSpPr>
        <p:spPr>
          <a:xfrm flipV="1">
            <a:off x="6139783" y="2475592"/>
            <a:ext cx="1144976" cy="708105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6214953" y="2496355"/>
            <a:ext cx="2099935" cy="919449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9" idx="3"/>
          </p:cNvCxnSpPr>
          <p:nvPr/>
        </p:nvCxnSpPr>
        <p:spPr>
          <a:xfrm flipV="1">
            <a:off x="6261835" y="2843092"/>
            <a:ext cx="3157521" cy="785682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endCxn id="13" idx="1"/>
          </p:cNvCxnSpPr>
          <p:nvPr/>
        </p:nvCxnSpPr>
        <p:spPr>
          <a:xfrm flipV="1">
            <a:off x="6225921" y="3720781"/>
            <a:ext cx="3193435" cy="110897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172788" y="4050336"/>
            <a:ext cx="1861991" cy="7594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050527" y="4269290"/>
            <a:ext cx="1074173" cy="551242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6189624" y="3926598"/>
            <a:ext cx="3054234" cy="75781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69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11F2-B59B-44F2-B953-D160659188E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66700" y="1143000"/>
            <a:ext cx="11544300" cy="565785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Medical Assistant </a:t>
            </a:r>
            <a:r>
              <a:rPr lang="en-US" dirty="0">
                <a:solidFill>
                  <a:schemeClr val="accent1"/>
                </a:solidFill>
              </a:rPr>
              <a:t>T</a:t>
            </a:r>
            <a:r>
              <a:rPr lang="en-US" dirty="0" smtClean="0">
                <a:solidFill>
                  <a:schemeClr val="accent1"/>
                </a:solidFill>
              </a:rPr>
              <a:t>raining Program </a:t>
            </a:r>
            <a:r>
              <a:rPr lang="en-US" dirty="0" smtClean="0"/>
              <a:t>(2 </a:t>
            </a:r>
            <a:r>
              <a:rPr lang="en-US" dirty="0" err="1" smtClean="0"/>
              <a:t>yrs</a:t>
            </a:r>
            <a:r>
              <a:rPr lang="en-US" dirty="0" smtClean="0"/>
              <a:t>)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San Francisco State University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29 graduates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100% pass rate for national certification exam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72% working in Tribal Clinics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Community Health Representative Training </a:t>
            </a:r>
            <a:r>
              <a:rPr lang="en-US" dirty="0" smtClean="0"/>
              <a:t>(2 </a:t>
            </a:r>
            <a:r>
              <a:rPr lang="en-US" dirty="0" err="1" smtClean="0"/>
              <a:t>yrs</a:t>
            </a:r>
            <a:r>
              <a:rPr lang="en-US" dirty="0" smtClean="0"/>
              <a:t>)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Washington State Department of Health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39 participants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12 Tribal Health Programs + Tribal Head Start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25% clinics using </a:t>
            </a:r>
            <a:r>
              <a:rPr lang="en-US" i="1" dirty="0" smtClean="0"/>
              <a:t>PRAPARE Social Determinants of Health Survey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Medical Scribe Certification Program </a:t>
            </a:r>
            <a:r>
              <a:rPr lang="en-US" sz="2800" dirty="0" smtClean="0"/>
              <a:t>(starting Aug 2019)</a:t>
            </a:r>
            <a:endParaRPr lang="en-US" dirty="0" smtClean="0"/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Shasta Community College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67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11F2-B59B-44F2-B953-D160659188E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Lessons Learned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66700" y="1143000"/>
            <a:ext cx="11715750" cy="502920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Importance of community outreach to increase telehealth demand and acceptance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Need for continual support </a:t>
            </a:r>
            <a:r>
              <a:rPr lang="en-US" dirty="0" smtClean="0"/>
              <a:t>and </a:t>
            </a:r>
            <a:r>
              <a:rPr lang="en-US" dirty="0" smtClean="0"/>
              <a:t>training of Telehealth Coordinators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Role of </a:t>
            </a:r>
            <a:r>
              <a:rPr lang="en-US" dirty="0" err="1" smtClean="0"/>
              <a:t>eConsult</a:t>
            </a:r>
            <a:r>
              <a:rPr lang="en-US" dirty="0" smtClean="0"/>
              <a:t> services to preserve PRC funds and improve care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94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11F2-B59B-44F2-B953-D160659188E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Lessons Learned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Creating </a:t>
            </a:r>
            <a:r>
              <a:rPr lang="en-US" dirty="0" smtClean="0"/>
              <a:t>entry point and pipeline </a:t>
            </a:r>
            <a:r>
              <a:rPr lang="en-US" dirty="0" smtClean="0"/>
              <a:t>for </a:t>
            </a:r>
            <a:r>
              <a:rPr lang="en-US" dirty="0" smtClean="0"/>
              <a:t>health care </a:t>
            </a:r>
            <a:r>
              <a:rPr lang="en-US" dirty="0" smtClean="0"/>
              <a:t>career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Importance of soft skills training for professional success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Importance of providing training in social determinants health and team-based care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Need for Health Information Management (CAC) and Practice Management training leading to certification</a:t>
            </a:r>
            <a:br>
              <a:rPr lang="en-US" dirty="0" smtClean="0"/>
            </a:br>
            <a:endParaRPr lang="en-US" dirty="0" smtClean="0"/>
          </a:p>
          <a:p>
            <a:pPr algn="ctr"/>
            <a:r>
              <a:rPr lang="en-US" i="1" dirty="0" smtClean="0">
                <a:solidFill>
                  <a:schemeClr val="accent1"/>
                </a:solidFill>
              </a:rPr>
              <a:t>Indian </a:t>
            </a:r>
            <a:r>
              <a:rPr lang="en-US" i="1" dirty="0">
                <a:solidFill>
                  <a:schemeClr val="accent1"/>
                </a:solidFill>
              </a:rPr>
              <a:t>Health Boards are uniquely </a:t>
            </a:r>
            <a:endParaRPr lang="en-US" i="1" dirty="0" smtClean="0">
              <a:solidFill>
                <a:schemeClr val="accent1"/>
              </a:solidFill>
            </a:endParaRPr>
          </a:p>
          <a:p>
            <a:pPr algn="ctr"/>
            <a:r>
              <a:rPr lang="en-US" i="1" dirty="0" smtClean="0">
                <a:solidFill>
                  <a:schemeClr val="accent1"/>
                </a:solidFill>
              </a:rPr>
              <a:t>positioned </a:t>
            </a:r>
            <a:r>
              <a:rPr lang="en-US" i="1" dirty="0">
                <a:solidFill>
                  <a:schemeClr val="accent1"/>
                </a:solidFill>
              </a:rPr>
              <a:t>to create high impact programs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38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14300"/>
            <a:ext cx="9886950" cy="741521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11F2-B59B-44F2-B953-D160659188E6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" t="-387" r="48020" b="-6756"/>
          <a:stretch/>
        </p:blipFill>
        <p:spPr>
          <a:xfrm>
            <a:off x="8953500" y="0"/>
            <a:ext cx="3314700" cy="6857999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8650" y="457200"/>
            <a:ext cx="7696200" cy="46863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CRIHB Health Systems Development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sz="2800" i="1" dirty="0" smtClean="0">
                <a:solidFill>
                  <a:schemeClr val="accent1"/>
                </a:solidFill>
              </a:rPr>
              <a:t>916-929-9761</a:t>
            </a:r>
            <a:endParaRPr lang="en-US" sz="28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86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1143000"/>
            <a:ext cx="8343900" cy="556260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11F2-B59B-44F2-B953-D160659188E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Unique Advantages of Indian Health Boards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30572" y="6451615"/>
            <a:ext cx="3278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Photo by Startup Stock Photos from </a:t>
            </a:r>
            <a:r>
              <a:rPr lang="en-US" sz="1400" dirty="0" err="1" smtClean="0">
                <a:solidFill>
                  <a:schemeClr val="bg1"/>
                </a:solidFill>
              </a:rPr>
              <a:t>Pexels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85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11F2-B59B-44F2-B953-D160659188E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285750"/>
            <a:ext cx="5637541" cy="375285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423" y="2286000"/>
            <a:ext cx="5852160" cy="39014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52603" y="1072064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Health Care </a:t>
            </a:r>
            <a:r>
              <a:rPr lang="en-US" sz="3600" dirty="0" smtClean="0"/>
              <a:t>Workforce Development Initiatives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456570" y="424434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Telehealth Services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9559333" y="5920184"/>
            <a:ext cx="3371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Image by truthseeker08 from </a:t>
            </a:r>
            <a:r>
              <a:rPr lang="en-US" sz="1200" dirty="0" err="1" smtClean="0">
                <a:solidFill>
                  <a:schemeClr val="bg1"/>
                </a:solidFill>
              </a:rPr>
              <a:t>Pixabay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52850" y="3779368"/>
            <a:ext cx="3371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Image by </a:t>
            </a:r>
            <a:r>
              <a:rPr lang="en-US" sz="1200" dirty="0" err="1" smtClean="0">
                <a:solidFill>
                  <a:schemeClr val="bg1"/>
                </a:solidFill>
              </a:rPr>
              <a:t>rawpixel</a:t>
            </a:r>
            <a:r>
              <a:rPr lang="en-US" sz="1200" dirty="0" smtClean="0">
                <a:solidFill>
                  <a:schemeClr val="bg1"/>
                </a:solidFill>
              </a:rPr>
              <a:t> from </a:t>
            </a:r>
            <a:r>
              <a:rPr lang="en-US" sz="1200" dirty="0" err="1" smtClean="0">
                <a:solidFill>
                  <a:schemeClr val="bg1"/>
                </a:solidFill>
              </a:rPr>
              <a:t>Pixabay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08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11F2-B59B-44F2-B953-D160659188E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71450"/>
            <a:ext cx="2667000" cy="2457449"/>
          </a:xfrm>
        </p:spPr>
        <p:txBody>
          <a:bodyPr>
            <a:noAutofit/>
          </a:bodyPr>
          <a:lstStyle/>
          <a:p>
            <a:pPr algn="r"/>
            <a:r>
              <a:rPr lang="en-US" dirty="0" smtClean="0"/>
              <a:t>The Telehealth</a:t>
            </a:r>
            <a:br>
              <a:rPr lang="en-US" dirty="0" smtClean="0"/>
            </a:br>
            <a:r>
              <a:rPr lang="en-US" dirty="0" smtClean="0"/>
              <a:t>Paradox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0" y="-114300"/>
            <a:ext cx="9429750" cy="9429750"/>
          </a:xfrm>
        </p:spPr>
      </p:pic>
      <p:sp>
        <p:nvSpPr>
          <p:cNvPr id="6" name="TextBox 5"/>
          <p:cNvSpPr txBox="1"/>
          <p:nvPr/>
        </p:nvSpPr>
        <p:spPr>
          <a:xfrm>
            <a:off x="9506515" y="6719500"/>
            <a:ext cx="3371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Image by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Siebe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Warmoesk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from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Unslpash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20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11F2-B59B-44F2-B953-D160659188E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6700" y="342900"/>
            <a:ext cx="11544300" cy="6857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CRIHB Telehealth Program</a:t>
            </a:r>
            <a:br>
              <a:rPr lang="en-US" dirty="0" smtClean="0"/>
            </a:br>
            <a:r>
              <a:rPr lang="en-US" i="1" dirty="0" smtClean="0">
                <a:solidFill>
                  <a:schemeClr val="tx2"/>
                </a:solidFill>
              </a:rPr>
              <a:t>Identifying our Assets</a:t>
            </a:r>
            <a:endParaRPr lang="en-US" i="1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952500" y="1943100"/>
            <a:ext cx="11544300" cy="50292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Recruitment of independent specialists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Bundling clinic demand for price negotiation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CRIHB administrative support, training, 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Streamlined payment mechanism through buy-back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IHS-MOA </a:t>
            </a:r>
            <a:r>
              <a:rPr lang="en-US" dirty="0" err="1" smtClean="0"/>
              <a:t>Medi</a:t>
            </a:r>
            <a:r>
              <a:rPr lang="en-US" dirty="0" smtClean="0"/>
              <a:t>-Cal rate = $455 per visit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39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11F2-B59B-44F2-B953-D160659188E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Program Model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98931931"/>
              </p:ext>
            </p:extLst>
          </p:nvPr>
        </p:nvGraphicFramePr>
        <p:xfrm>
          <a:off x="1181100" y="-366183"/>
          <a:ext cx="9925050" cy="6995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9825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11F2-B59B-44F2-B953-D160659188E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Results Over Two Years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Multiple specialties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Adult </a:t>
            </a:r>
            <a:r>
              <a:rPr lang="en-US" sz="2800" dirty="0" smtClean="0"/>
              <a:t>Psychiatry</a:t>
            </a:r>
            <a:endParaRPr lang="en-US" sz="2800" dirty="0" smtClean="0"/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Pediatric </a:t>
            </a:r>
            <a:r>
              <a:rPr lang="en-US" sz="2800" dirty="0" smtClean="0"/>
              <a:t>Psychiatry</a:t>
            </a:r>
            <a:endParaRPr lang="en-US" sz="2800" dirty="0" smtClean="0"/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Endocrinology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Pain Medicine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Behavioral Health Counseling (LCSW)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Primary Care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993</a:t>
            </a:r>
            <a:r>
              <a:rPr lang="en-US" dirty="0" smtClean="0">
                <a:solidFill>
                  <a:schemeClr val="tx2"/>
                </a:solidFill>
              </a:rPr>
              <a:t> contracted service hours of </a:t>
            </a:r>
            <a:r>
              <a:rPr lang="en-US" b="1" dirty="0" smtClean="0">
                <a:solidFill>
                  <a:schemeClr val="tx2"/>
                </a:solidFill>
              </a:rPr>
              <a:t>$224,620 </a:t>
            </a:r>
            <a:r>
              <a:rPr lang="en-US" dirty="0" smtClean="0">
                <a:solidFill>
                  <a:schemeClr val="tx2"/>
                </a:solidFill>
              </a:rPr>
              <a:t>value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Full financial analysis pending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31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11F2-B59B-44F2-B953-D160659188E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3450" y="-10086"/>
            <a:ext cx="11617194" cy="686808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FF00"/>
                </a:solidFill>
              </a:rPr>
              <a:t>Workforce Development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24850" y="6597810"/>
            <a:ext cx="3371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 by </a:t>
            </a:r>
            <a:r>
              <a:rPr lang="en-US" sz="1200" dirty="0" err="1" smtClean="0"/>
              <a:t>Rawpixel</a:t>
            </a:r>
            <a:r>
              <a:rPr lang="en-US" sz="1200" dirty="0" smtClean="0"/>
              <a:t> on </a:t>
            </a:r>
            <a:r>
              <a:rPr lang="en-US" sz="1200" dirty="0" err="1" smtClean="0"/>
              <a:t>Pexels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7583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11F2-B59B-44F2-B953-D160659188E6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-104854"/>
            <a:ext cx="10572044" cy="7077154"/>
          </a:xfrm>
        </p:spPr>
      </p:pic>
      <p:sp>
        <p:nvSpPr>
          <p:cNvPr id="6" name="TextBox 5"/>
          <p:cNvSpPr txBox="1"/>
          <p:nvPr/>
        </p:nvSpPr>
        <p:spPr>
          <a:xfrm>
            <a:off x="4210050" y="3109986"/>
            <a:ext cx="62293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n-US" sz="5400" dirty="0" smtClean="0">
                <a:solidFill>
                  <a:schemeClr val="bg1"/>
                </a:solidFill>
              </a:rPr>
              <a:t>The</a:t>
            </a:r>
            <a:endParaRPr lang="en-US" sz="5400" dirty="0" smtClean="0">
              <a:solidFill>
                <a:schemeClr val="bg1"/>
              </a:solidFill>
            </a:endParaRPr>
          </a:p>
          <a:p>
            <a:pPr algn="r"/>
            <a:r>
              <a:rPr lang="en-US" sz="5400" dirty="0" smtClean="0">
                <a:solidFill>
                  <a:schemeClr val="bg1"/>
                </a:solidFill>
              </a:rPr>
              <a:t>Workforce  </a:t>
            </a:r>
          </a:p>
          <a:p>
            <a:pPr algn="r"/>
            <a:r>
              <a:rPr lang="en-US" sz="5400" dirty="0" smtClean="0">
                <a:solidFill>
                  <a:schemeClr val="bg1"/>
                </a:solidFill>
              </a:rPr>
              <a:t>Siphon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64592" y="6665047"/>
            <a:ext cx="3371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Photo by Larry Farr on </a:t>
            </a:r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</a:rPr>
              <a:t>Unsplash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25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RIHB Color Scheme">
      <a:dk1>
        <a:sysClr val="windowText" lastClr="000000"/>
      </a:dk1>
      <a:lt1>
        <a:sysClr val="window" lastClr="FFFFFF"/>
      </a:lt1>
      <a:dk2>
        <a:srgbClr val="00573D"/>
      </a:dk2>
      <a:lt2>
        <a:srgbClr val="F4F0CB"/>
      </a:lt2>
      <a:accent1>
        <a:srgbClr val="00573D"/>
      </a:accent1>
      <a:accent2>
        <a:srgbClr val="00573D"/>
      </a:accent2>
      <a:accent3>
        <a:srgbClr val="685544"/>
      </a:accent3>
      <a:accent4>
        <a:srgbClr val="B3A580"/>
      </a:accent4>
      <a:accent5>
        <a:srgbClr val="DED2A0"/>
      </a:accent5>
      <a:accent6>
        <a:srgbClr val="F4F0CB"/>
      </a:accent6>
      <a:hlink>
        <a:srgbClr val="00B0F0"/>
      </a:hlink>
      <a:folHlink>
        <a:srgbClr val="6F3B55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8874</TotalTime>
  <Words>482</Words>
  <Application>Microsoft Office PowerPoint</Application>
  <PresentationFormat>Widescreen</PresentationFormat>
  <Paragraphs>101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Helvetica</vt:lpstr>
      <vt:lpstr>Lucida Sans Unicode</vt:lpstr>
      <vt:lpstr>Times</vt:lpstr>
      <vt:lpstr>Office Theme</vt:lpstr>
      <vt:lpstr>CRIHB Telehealth &amp;  Workforce Development Initiatives</vt:lpstr>
      <vt:lpstr>Unique Advantages of Indian Health Boards </vt:lpstr>
      <vt:lpstr>PowerPoint Presentation</vt:lpstr>
      <vt:lpstr>The Telehealth Paradox</vt:lpstr>
      <vt:lpstr>CRIHB Telehealth Program Identifying our Assets</vt:lpstr>
      <vt:lpstr>Program Model</vt:lpstr>
      <vt:lpstr>Results Over Two Years</vt:lpstr>
      <vt:lpstr>Workforce Development</vt:lpstr>
      <vt:lpstr>PowerPoint Presentation</vt:lpstr>
      <vt:lpstr>Workforce Development Discovering our Assets</vt:lpstr>
      <vt:lpstr>Workforce Development Program Model</vt:lpstr>
      <vt:lpstr>Results</vt:lpstr>
      <vt:lpstr>Lessons Learned</vt:lpstr>
      <vt:lpstr>Lessons Learned</vt:lpstr>
      <vt:lpstr>PowerPoint Presentation</vt:lpstr>
    </vt:vector>
  </TitlesOfParts>
  <Company>California Rural Indian Health Board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Yniquez, Jennifer (CRIHB)</dc:creator>
  <cp:lastModifiedBy>Oesch, Donnie (CRIHB)</cp:lastModifiedBy>
  <cp:revision>257</cp:revision>
  <cp:lastPrinted>2019-07-17T03:08:12Z</cp:lastPrinted>
  <dcterms:created xsi:type="dcterms:W3CDTF">2017-06-13T22:52:20Z</dcterms:created>
  <dcterms:modified xsi:type="dcterms:W3CDTF">2019-07-17T18:48:17Z</dcterms:modified>
</cp:coreProperties>
</file>