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99" r:id="rId5"/>
    <p:sldId id="322" r:id="rId6"/>
    <p:sldId id="327" r:id="rId7"/>
    <p:sldId id="328" r:id="rId8"/>
    <p:sldId id="324" r:id="rId9"/>
    <p:sldId id="331" r:id="rId10"/>
    <p:sldId id="329" r:id="rId11"/>
    <p:sldId id="330" r:id="rId12"/>
    <p:sldId id="317" r:id="rId13"/>
    <p:sldId id="323" r:id="rId14"/>
    <p:sldId id="325" r:id="rId15"/>
    <p:sldId id="315" r:id="rId16"/>
    <p:sldId id="321" r:id="rId17"/>
    <p:sldId id="318" r:id="rId18"/>
    <p:sldId id="320" r:id="rId19"/>
    <p:sldId id="326" r:id="rId20"/>
    <p:sldId id="294" r:id="rId21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008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3240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896"/>
    <a:srgbClr val="2FC59F"/>
    <a:srgbClr val="06AE7A"/>
    <a:srgbClr val="00573D"/>
    <a:srgbClr val="005F31"/>
    <a:srgbClr val="6CC4AC"/>
    <a:srgbClr val="695545"/>
    <a:srgbClr val="03573E"/>
    <a:srgbClr val="24928F"/>
    <a:srgbClr val="08D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0" autoAdjust="0"/>
    <p:restoredTop sz="83152" autoAdjust="0"/>
  </p:normalViewPr>
  <p:slideViewPr>
    <p:cSldViewPr>
      <p:cViewPr varScale="1">
        <p:scale>
          <a:sx n="96" d="100"/>
          <a:sy n="96" d="100"/>
        </p:scale>
        <p:origin x="1446" y="84"/>
      </p:cViewPr>
      <p:guideLst>
        <p:guide orient="horz" pos="1008"/>
        <p:guide orient="horz" pos="3888"/>
        <p:guide orient="horz" pos="3240"/>
        <p:guide pos="3840"/>
      </p:guideLst>
    </p:cSldViewPr>
  </p:slideViewPr>
  <p:outlineViewPr>
    <p:cViewPr>
      <p:scale>
        <a:sx n="33" d="100"/>
        <a:sy n="33" d="100"/>
      </p:scale>
      <p:origin x="0" y="-40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444"/>
    </p:cViewPr>
  </p:sorterViewPr>
  <p:notesViewPr>
    <p:cSldViewPr>
      <p:cViewPr varScale="1">
        <p:scale>
          <a:sx n="83" d="100"/>
          <a:sy n="83" d="100"/>
        </p:scale>
        <p:origin x="3132" y="84"/>
      </p:cViewPr>
      <p:guideLst/>
    </p:cSldViewPr>
  </p:notes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INETAPP2.CRIHB.NET\COMPANY\WELLNESS\RPH\A-PROGRAMS\CTEC\BPHI%20Opioid\Year%201\EDVisit_Any%20Opioid-Related%20Overdose_Demographic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INETAPP2.CRIHB.NET\COMPANY\WELLNESS\RPH\A-PROGRAMS\CTEC\BPHI%20Opioid\Year%201\Reports\EDVisit_Any%20Opioid-Related%20Overdose_Demograph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746303053581717E-2"/>
          <c:y val="9.6497065139584809E-2"/>
          <c:w val="0.94734854789492773"/>
          <c:h val="0.84310684800763536"/>
        </c:manualLayout>
      </c:layout>
      <c:lineChart>
        <c:grouping val="standard"/>
        <c:varyColors val="0"/>
        <c:ser>
          <c:idx val="0"/>
          <c:order val="0"/>
          <c:tx>
            <c:strRef>
              <c:f>'EDVisit_Any Opioid-Related Over'!$A$8</c:f>
              <c:strCache>
                <c:ptCount val="1"/>
                <c:pt idx="0">
                  <c:v>Native American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100271002710027E-3"/>
                  <c:y val="3.1515151515151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A20-4EF1-B804-94CDDD309300}"/>
                </c:ext>
              </c:extLst>
            </c:dLbl>
            <c:dLbl>
              <c:idx val="1"/>
              <c:layout>
                <c:manualLayout>
                  <c:x val="1.3550135501355014E-3"/>
                  <c:y val="-2.18181818181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A20-4EF1-B804-94CDDD309300}"/>
                </c:ext>
              </c:extLst>
            </c:dLbl>
            <c:dLbl>
              <c:idx val="3"/>
              <c:layout>
                <c:manualLayout>
                  <c:x val="0"/>
                  <c:y val="-1.454545454545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A20-4EF1-B804-94CDDD309300}"/>
                </c:ext>
              </c:extLst>
            </c:dLbl>
            <c:dLbl>
              <c:idx val="4"/>
              <c:layout>
                <c:manualLayout>
                  <c:x val="0"/>
                  <c:y val="3.3939393939393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20-4EF1-B804-94CDDD309300}"/>
                </c:ext>
              </c:extLst>
            </c:dLbl>
            <c:dLbl>
              <c:idx val="7"/>
              <c:layout>
                <c:manualLayout>
                  <c:x val="2.7100271002710027E-3"/>
                  <c:y val="-2.909090909090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20-4EF1-B804-94CDDD309300}"/>
                </c:ext>
              </c:extLst>
            </c:dLbl>
            <c:dLbl>
              <c:idx val="8"/>
              <c:layout>
                <c:manualLayout>
                  <c:x val="-2.7100271002710027E-3"/>
                  <c:y val="-3.1515151515151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20-4EF1-B804-94CDDD309300}"/>
                </c:ext>
              </c:extLst>
            </c:dLbl>
            <c:dLbl>
              <c:idx val="9"/>
              <c:layout>
                <c:manualLayout>
                  <c:x val="-2.7100271002710027E-3"/>
                  <c:y val="5.0909090909090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20-4EF1-B804-94CDDD309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'EDVisit_Any Opioid-Related Over'!$B$4:$L$4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'EDVisit_Any Opioid-Related Over'!$B$8:$L$8</c:f>
              <c:numCache>
                <c:formatCode>General</c:formatCode>
                <c:ptCount val="11"/>
                <c:pt idx="0">
                  <c:v>21</c:v>
                </c:pt>
                <c:pt idx="1">
                  <c:v>24</c:v>
                </c:pt>
                <c:pt idx="2">
                  <c:v>20</c:v>
                </c:pt>
                <c:pt idx="3">
                  <c:v>31</c:v>
                </c:pt>
                <c:pt idx="4">
                  <c:v>27</c:v>
                </c:pt>
                <c:pt idx="5">
                  <c:v>31</c:v>
                </c:pt>
                <c:pt idx="6">
                  <c:v>44</c:v>
                </c:pt>
                <c:pt idx="7">
                  <c:v>66</c:v>
                </c:pt>
                <c:pt idx="8">
                  <c:v>64</c:v>
                </c:pt>
                <c:pt idx="9">
                  <c:v>61</c:v>
                </c:pt>
                <c:pt idx="10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9E-4922-89E1-42BD1DA70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3943759"/>
        <c:axId val="1963942511"/>
      </c:lineChart>
      <c:catAx>
        <c:axId val="196394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942511"/>
        <c:crosses val="autoZero"/>
        <c:auto val="1"/>
        <c:lblAlgn val="ctr"/>
        <c:lblOffset val="100"/>
        <c:noMultiLvlLbl val="0"/>
      </c:catAx>
      <c:valAx>
        <c:axId val="196394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94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3"/>
          <c:tx>
            <c:strRef>
              <c:f>Hospitalizations!$A$8</c:f>
              <c:strCache>
                <c:ptCount val="1"/>
                <c:pt idx="0">
                  <c:v>Native American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Hospitalizations!$B$4:$L$4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Hospitalizations!$B$8:$L$8</c:f>
              <c:numCache>
                <c:formatCode>General</c:formatCode>
                <c:ptCount val="11"/>
                <c:pt idx="0">
                  <c:v>19</c:v>
                </c:pt>
                <c:pt idx="1">
                  <c:v>16</c:v>
                </c:pt>
                <c:pt idx="2">
                  <c:v>24</c:v>
                </c:pt>
                <c:pt idx="3">
                  <c:v>25</c:v>
                </c:pt>
                <c:pt idx="4">
                  <c:v>20</c:v>
                </c:pt>
                <c:pt idx="5">
                  <c:v>31</c:v>
                </c:pt>
                <c:pt idx="6">
                  <c:v>27</c:v>
                </c:pt>
                <c:pt idx="7">
                  <c:v>31</c:v>
                </c:pt>
                <c:pt idx="8">
                  <c:v>20</c:v>
                </c:pt>
                <c:pt idx="9">
                  <c:v>23</c:v>
                </c:pt>
                <c:pt idx="1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13-45A2-B5B6-7FA84FB1A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325999"/>
        <c:axId val="430330991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Hospitalizations!$A$5</c15:sqref>
                        </c15:formulaRef>
                      </c:ext>
                    </c:extLst>
                    <c:strCache>
                      <c:ptCount val="1"/>
                      <c:pt idx="0">
                        <c:v>White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Hospitalizations!$B$4:$L$4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Hospitalizations!$B$5:$L$5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2835</c:v>
                      </c:pt>
                      <c:pt idx="1">
                        <c:v>3146</c:v>
                      </c:pt>
                      <c:pt idx="2">
                        <c:v>3359</c:v>
                      </c:pt>
                      <c:pt idx="3">
                        <c:v>3640</c:v>
                      </c:pt>
                      <c:pt idx="4">
                        <c:v>3715</c:v>
                      </c:pt>
                      <c:pt idx="5">
                        <c:v>3625</c:v>
                      </c:pt>
                      <c:pt idx="6">
                        <c:v>3575</c:v>
                      </c:pt>
                      <c:pt idx="7">
                        <c:v>3690</c:v>
                      </c:pt>
                      <c:pt idx="8">
                        <c:v>3311</c:v>
                      </c:pt>
                      <c:pt idx="9">
                        <c:v>3006</c:v>
                      </c:pt>
                      <c:pt idx="10">
                        <c:v>2754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DE13-45A2-B5B6-7FA84FB1AAA5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Hospitalizations!$A$6</c15:sqref>
                        </c15:formulaRef>
                      </c:ext>
                    </c:extLst>
                    <c:strCache>
                      <c:ptCount val="1"/>
                      <c:pt idx="0">
                        <c:v>Black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Hospitalizations!$B$4:$L$4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Hospitalizations!$B$6:$L$6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324</c:v>
                      </c:pt>
                      <c:pt idx="1">
                        <c:v>339</c:v>
                      </c:pt>
                      <c:pt idx="2">
                        <c:v>363</c:v>
                      </c:pt>
                      <c:pt idx="3">
                        <c:v>394</c:v>
                      </c:pt>
                      <c:pt idx="4">
                        <c:v>444</c:v>
                      </c:pt>
                      <c:pt idx="5">
                        <c:v>390</c:v>
                      </c:pt>
                      <c:pt idx="6">
                        <c:v>396</c:v>
                      </c:pt>
                      <c:pt idx="7">
                        <c:v>452</c:v>
                      </c:pt>
                      <c:pt idx="8">
                        <c:v>407</c:v>
                      </c:pt>
                      <c:pt idx="9">
                        <c:v>425</c:v>
                      </c:pt>
                      <c:pt idx="10">
                        <c:v>360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E13-45A2-B5B6-7FA84FB1AAA5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Hospitalizations!$A$7</c15:sqref>
                        </c15:formulaRef>
                      </c:ext>
                    </c:extLst>
                    <c:strCache>
                      <c:ptCount val="1"/>
                      <c:pt idx="0">
                        <c:v>Latino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Hospitalizations!$B$4:$L$4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Hospitalizations!$B$7:$L$7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511</c:v>
                      </c:pt>
                      <c:pt idx="1">
                        <c:v>613</c:v>
                      </c:pt>
                      <c:pt idx="2">
                        <c:v>602</c:v>
                      </c:pt>
                      <c:pt idx="3">
                        <c:v>730</c:v>
                      </c:pt>
                      <c:pt idx="4">
                        <c:v>730</c:v>
                      </c:pt>
                      <c:pt idx="5">
                        <c:v>783</c:v>
                      </c:pt>
                      <c:pt idx="6">
                        <c:v>791</c:v>
                      </c:pt>
                      <c:pt idx="7">
                        <c:v>838</c:v>
                      </c:pt>
                      <c:pt idx="8">
                        <c:v>809</c:v>
                      </c:pt>
                      <c:pt idx="9">
                        <c:v>749</c:v>
                      </c:pt>
                      <c:pt idx="10">
                        <c:v>704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E13-45A2-B5B6-7FA84FB1AAA5}"/>
                  </c:ext>
                </c:extLst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Hospitalizations!$A$9</c15:sqref>
                        </c15:formulaRef>
                      </c:ext>
                    </c:extLst>
                    <c:strCache>
                      <c:ptCount val="1"/>
                      <c:pt idx="0">
                        <c:v>Asian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Hospitalizations!$B$4:$L$4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Hospitalizations!$B$9:$L$9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68</c:v>
                      </c:pt>
                      <c:pt idx="1">
                        <c:v>80</c:v>
                      </c:pt>
                      <c:pt idx="2">
                        <c:v>80</c:v>
                      </c:pt>
                      <c:pt idx="3">
                        <c:v>87</c:v>
                      </c:pt>
                      <c:pt idx="4">
                        <c:v>91</c:v>
                      </c:pt>
                      <c:pt idx="5">
                        <c:v>99</c:v>
                      </c:pt>
                      <c:pt idx="6">
                        <c:v>94</c:v>
                      </c:pt>
                      <c:pt idx="7">
                        <c:v>104</c:v>
                      </c:pt>
                      <c:pt idx="8">
                        <c:v>89</c:v>
                      </c:pt>
                      <c:pt idx="9">
                        <c:v>69</c:v>
                      </c:pt>
                      <c:pt idx="10">
                        <c:v>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E13-45A2-B5B6-7FA84FB1AAA5}"/>
                  </c:ext>
                </c:extLst>
              </c15:ser>
            </c15:filteredLineSeries>
          </c:ext>
        </c:extLst>
      </c:lineChart>
      <c:catAx>
        <c:axId val="43032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330991"/>
        <c:crosses val="autoZero"/>
        <c:auto val="1"/>
        <c:lblAlgn val="ctr"/>
        <c:lblOffset val="100"/>
        <c:noMultiLvlLbl val="0"/>
      </c:catAx>
      <c:valAx>
        <c:axId val="430330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325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A9FC1-9FDB-4748-A97C-3F194869173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D4C791-D7F8-491D-BE21-3CB557781777}">
      <dgm:prSet phldrT="[Text]"/>
      <dgm:spPr/>
      <dgm:t>
        <a:bodyPr/>
        <a:lstStyle/>
        <a:p>
          <a:r>
            <a:rPr lang="en-US" dirty="0" smtClean="0"/>
            <a:t>North</a:t>
          </a:r>
          <a:endParaRPr lang="en-US" dirty="0"/>
        </a:p>
      </dgm:t>
    </dgm:pt>
    <dgm:pt modelId="{0E49E978-6EDD-4106-959C-C3FB943E7B07}" type="parTrans" cxnId="{523AA4FE-D7D8-48EA-BC63-50A95B5102A5}">
      <dgm:prSet/>
      <dgm:spPr/>
      <dgm:t>
        <a:bodyPr/>
        <a:lstStyle/>
        <a:p>
          <a:endParaRPr lang="en-US"/>
        </a:p>
      </dgm:t>
    </dgm:pt>
    <dgm:pt modelId="{23AA8B4B-0A43-499C-BC49-B9DA69CC6814}" type="sibTrans" cxnId="{523AA4FE-D7D8-48EA-BC63-50A95B5102A5}">
      <dgm:prSet/>
      <dgm:spPr/>
      <dgm:t>
        <a:bodyPr/>
        <a:lstStyle/>
        <a:p>
          <a:endParaRPr lang="en-US"/>
        </a:p>
      </dgm:t>
    </dgm:pt>
    <dgm:pt modelId="{B6CF66DB-0089-45DB-85AE-637AD815B7FA}">
      <dgm:prSet phldrT="[Text]" custT="1"/>
      <dgm:spPr/>
      <dgm:t>
        <a:bodyPr/>
        <a:lstStyle/>
        <a:p>
          <a:r>
            <a:rPr lang="en-US" sz="1400" dirty="0" smtClean="0"/>
            <a:t>Limit prescription of pain medication and use </a:t>
          </a:r>
          <a:r>
            <a:rPr lang="en-US" sz="1600" b="1" dirty="0" smtClean="0">
              <a:solidFill>
                <a:schemeClr val="tx2"/>
              </a:solidFill>
            </a:rPr>
            <a:t>alternative treatments</a:t>
          </a:r>
          <a:endParaRPr lang="en-US" sz="1400" dirty="0"/>
        </a:p>
      </dgm:t>
    </dgm:pt>
    <dgm:pt modelId="{4341DBC8-019F-497B-8FCE-FB720792B9BB}" type="parTrans" cxnId="{3A7E9E1B-010F-41A2-AF2E-B011BB74AEBB}">
      <dgm:prSet/>
      <dgm:spPr/>
      <dgm:t>
        <a:bodyPr/>
        <a:lstStyle/>
        <a:p>
          <a:endParaRPr lang="en-US"/>
        </a:p>
      </dgm:t>
    </dgm:pt>
    <dgm:pt modelId="{551A3FAE-4659-400E-BEDB-7C8BFF084C7A}" type="sibTrans" cxnId="{3A7E9E1B-010F-41A2-AF2E-B011BB74AEBB}">
      <dgm:prSet/>
      <dgm:spPr/>
      <dgm:t>
        <a:bodyPr/>
        <a:lstStyle/>
        <a:p>
          <a:endParaRPr lang="en-US"/>
        </a:p>
      </dgm:t>
    </dgm:pt>
    <dgm:pt modelId="{85954848-79F6-4A7C-B010-F2C691707197}">
      <dgm:prSet phldrT="[Text]"/>
      <dgm:spPr/>
      <dgm:t>
        <a:bodyPr/>
        <a:lstStyle/>
        <a:p>
          <a:r>
            <a:rPr lang="en-US" dirty="0" smtClean="0"/>
            <a:t>Central</a:t>
          </a:r>
          <a:endParaRPr lang="en-US" dirty="0"/>
        </a:p>
      </dgm:t>
    </dgm:pt>
    <dgm:pt modelId="{2D990DD0-B19A-42B6-8736-E60FBBC2C941}" type="parTrans" cxnId="{C8259C65-E4CD-4A86-A1C5-B7A4C0E227F0}">
      <dgm:prSet/>
      <dgm:spPr/>
      <dgm:t>
        <a:bodyPr/>
        <a:lstStyle/>
        <a:p>
          <a:endParaRPr lang="en-US"/>
        </a:p>
      </dgm:t>
    </dgm:pt>
    <dgm:pt modelId="{73657D56-38C2-4D42-BBCC-5A67FFEE385E}" type="sibTrans" cxnId="{C8259C65-E4CD-4A86-A1C5-B7A4C0E227F0}">
      <dgm:prSet/>
      <dgm:spPr/>
      <dgm:t>
        <a:bodyPr/>
        <a:lstStyle/>
        <a:p>
          <a:endParaRPr lang="en-US"/>
        </a:p>
      </dgm:t>
    </dgm:pt>
    <dgm:pt modelId="{20C051D8-A7F4-4AF8-ABAF-65F101F19AD6}">
      <dgm:prSet phldrT="[Text]" custT="1"/>
      <dgm:spPr/>
      <dgm:t>
        <a:bodyPr/>
        <a:lstStyle/>
        <a:p>
          <a:r>
            <a:rPr lang="en-US" sz="1400" dirty="0" smtClean="0"/>
            <a:t>Redesign services to reach clients at critical points: jail, prisons, hospitals, wellness courts, treatment centers</a:t>
          </a:r>
          <a:endParaRPr lang="en-US" sz="1400" dirty="0"/>
        </a:p>
      </dgm:t>
    </dgm:pt>
    <dgm:pt modelId="{8AF3AD61-CC13-4012-AEB1-4999B995AB2C}" type="parTrans" cxnId="{D6424D4C-8233-4C74-9A51-D93126EA64CB}">
      <dgm:prSet/>
      <dgm:spPr/>
      <dgm:t>
        <a:bodyPr/>
        <a:lstStyle/>
        <a:p>
          <a:endParaRPr lang="en-US"/>
        </a:p>
      </dgm:t>
    </dgm:pt>
    <dgm:pt modelId="{19FAB263-4B6D-4C0A-8B47-0E578848B7C2}" type="sibTrans" cxnId="{D6424D4C-8233-4C74-9A51-D93126EA64CB}">
      <dgm:prSet/>
      <dgm:spPr/>
      <dgm:t>
        <a:bodyPr/>
        <a:lstStyle/>
        <a:p>
          <a:endParaRPr lang="en-US"/>
        </a:p>
      </dgm:t>
    </dgm:pt>
    <dgm:pt modelId="{AEB88EC9-C9FB-4ABD-9D64-9AA48327EA43}">
      <dgm:prSet phldrT="[Text]" custT="1"/>
      <dgm:spPr/>
      <dgm:t>
        <a:bodyPr/>
        <a:lstStyle/>
        <a:p>
          <a:r>
            <a:rPr lang="en-US" sz="1400" dirty="0" smtClean="0"/>
            <a:t>Transformational housing with mentoring and psychological services</a:t>
          </a:r>
          <a:endParaRPr lang="en-US" sz="1400" dirty="0"/>
        </a:p>
      </dgm:t>
    </dgm:pt>
    <dgm:pt modelId="{FAFDAA33-7B53-4C86-B70B-E671405D0450}" type="parTrans" cxnId="{68940FA8-0805-45A3-A767-3D0C72E618A5}">
      <dgm:prSet/>
      <dgm:spPr/>
      <dgm:t>
        <a:bodyPr/>
        <a:lstStyle/>
        <a:p>
          <a:endParaRPr lang="en-US"/>
        </a:p>
      </dgm:t>
    </dgm:pt>
    <dgm:pt modelId="{02A4C643-7878-4158-B279-C63F006347AF}" type="sibTrans" cxnId="{68940FA8-0805-45A3-A767-3D0C72E618A5}">
      <dgm:prSet/>
      <dgm:spPr/>
      <dgm:t>
        <a:bodyPr/>
        <a:lstStyle/>
        <a:p>
          <a:endParaRPr lang="en-US"/>
        </a:p>
      </dgm:t>
    </dgm:pt>
    <dgm:pt modelId="{36550D86-3B91-4FF9-8EFC-370FC4689103}">
      <dgm:prSet phldrT="[Text]"/>
      <dgm:spPr/>
      <dgm:t>
        <a:bodyPr/>
        <a:lstStyle/>
        <a:p>
          <a:r>
            <a:rPr lang="en-US" dirty="0" smtClean="0"/>
            <a:t>South</a:t>
          </a:r>
          <a:endParaRPr lang="en-US" dirty="0"/>
        </a:p>
      </dgm:t>
    </dgm:pt>
    <dgm:pt modelId="{E5ECB608-9C03-427A-B786-02A9AB75B77E}" type="parTrans" cxnId="{8669E4E9-9928-47B9-A172-B00B580234AA}">
      <dgm:prSet/>
      <dgm:spPr/>
      <dgm:t>
        <a:bodyPr/>
        <a:lstStyle/>
        <a:p>
          <a:endParaRPr lang="en-US"/>
        </a:p>
      </dgm:t>
    </dgm:pt>
    <dgm:pt modelId="{26833DE2-8F84-483B-87C7-2787662EE582}" type="sibTrans" cxnId="{8669E4E9-9928-47B9-A172-B00B580234AA}">
      <dgm:prSet/>
      <dgm:spPr/>
      <dgm:t>
        <a:bodyPr/>
        <a:lstStyle/>
        <a:p>
          <a:endParaRPr lang="en-US"/>
        </a:p>
      </dgm:t>
    </dgm:pt>
    <dgm:pt modelId="{0FA2DD80-3244-49DB-A3FF-39BAFDCF3734}">
      <dgm:prSet phldrT="[Text]" custT="1"/>
      <dgm:spPr/>
      <dgm:t>
        <a:bodyPr/>
        <a:lstStyle/>
        <a:p>
          <a:r>
            <a:rPr lang="en-US" sz="1400" dirty="0" smtClean="0"/>
            <a:t>Increased access to </a:t>
          </a:r>
          <a:r>
            <a:rPr lang="en-US" sz="1600" b="1" dirty="0" smtClean="0">
              <a:solidFill>
                <a:srgbClr val="7030A0"/>
              </a:solidFill>
            </a:rPr>
            <a:t>physical and spiritual activities</a:t>
          </a:r>
          <a:endParaRPr lang="en-US" sz="1400" b="1" dirty="0">
            <a:solidFill>
              <a:srgbClr val="7030A0"/>
            </a:solidFill>
          </a:endParaRPr>
        </a:p>
      </dgm:t>
    </dgm:pt>
    <dgm:pt modelId="{F3E541A9-42A2-4AC3-AFD2-2DBA51A3EDE2}" type="parTrans" cxnId="{F4AC5583-75C3-42D0-BBAF-4EF2A66AB282}">
      <dgm:prSet/>
      <dgm:spPr/>
      <dgm:t>
        <a:bodyPr/>
        <a:lstStyle/>
        <a:p>
          <a:endParaRPr lang="en-US"/>
        </a:p>
      </dgm:t>
    </dgm:pt>
    <dgm:pt modelId="{18986E80-ABB8-4803-A71D-B9EF3B1C55FD}" type="sibTrans" cxnId="{F4AC5583-75C3-42D0-BBAF-4EF2A66AB282}">
      <dgm:prSet/>
      <dgm:spPr/>
      <dgm:t>
        <a:bodyPr/>
        <a:lstStyle/>
        <a:p>
          <a:endParaRPr lang="en-US"/>
        </a:p>
      </dgm:t>
    </dgm:pt>
    <dgm:pt modelId="{1EF870E6-0ECE-4D01-88A5-1CC1365F1CB2}">
      <dgm:prSet phldrT="[Text]" custT="1"/>
      <dgm:spPr/>
      <dgm:t>
        <a:bodyPr/>
        <a:lstStyle/>
        <a:p>
          <a:r>
            <a:rPr lang="en-US" sz="1400" dirty="0" smtClean="0"/>
            <a:t>Drug and alcohol free community events and gatherings</a:t>
          </a:r>
          <a:endParaRPr lang="en-US" sz="1400" dirty="0"/>
        </a:p>
      </dgm:t>
    </dgm:pt>
    <dgm:pt modelId="{2F1D666A-EA2E-4486-9480-563E2329009E}" type="parTrans" cxnId="{F1D1B642-9B80-46AF-BF03-DBDA81138C06}">
      <dgm:prSet/>
      <dgm:spPr/>
      <dgm:t>
        <a:bodyPr/>
        <a:lstStyle/>
        <a:p>
          <a:endParaRPr lang="en-US"/>
        </a:p>
      </dgm:t>
    </dgm:pt>
    <dgm:pt modelId="{3177AE24-6CF6-4AE8-AE33-379DDC3A56D9}" type="sibTrans" cxnId="{F1D1B642-9B80-46AF-BF03-DBDA81138C06}">
      <dgm:prSet/>
      <dgm:spPr/>
      <dgm:t>
        <a:bodyPr/>
        <a:lstStyle/>
        <a:p>
          <a:endParaRPr lang="en-US"/>
        </a:p>
      </dgm:t>
    </dgm:pt>
    <dgm:pt modelId="{5C0A7A18-04FE-485E-9BF1-89452061D198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7030A0"/>
              </a:solidFill>
            </a:rPr>
            <a:t>Active lifestyles and healthy eating </a:t>
          </a:r>
          <a:endParaRPr lang="en-US" sz="1600" b="1" dirty="0">
            <a:solidFill>
              <a:srgbClr val="7030A0"/>
            </a:solidFill>
          </a:endParaRPr>
        </a:p>
      </dgm:t>
    </dgm:pt>
    <dgm:pt modelId="{7E2BA569-65D5-485E-B467-9B29D097A205}" type="parTrans" cxnId="{10607669-D28E-42A9-B274-31A510A94F3D}">
      <dgm:prSet/>
      <dgm:spPr/>
      <dgm:t>
        <a:bodyPr/>
        <a:lstStyle/>
        <a:p>
          <a:endParaRPr lang="en-US"/>
        </a:p>
      </dgm:t>
    </dgm:pt>
    <dgm:pt modelId="{087DD81A-B00E-4CE4-B345-F76613DD684F}" type="sibTrans" cxnId="{10607669-D28E-42A9-B274-31A510A94F3D}">
      <dgm:prSet/>
      <dgm:spPr/>
      <dgm:t>
        <a:bodyPr/>
        <a:lstStyle/>
        <a:p>
          <a:endParaRPr lang="en-US"/>
        </a:p>
      </dgm:t>
    </dgm:pt>
    <dgm:pt modelId="{051C55A0-DCF9-4122-AD88-C840EDCE4110}">
      <dgm:prSet phldrT="[Text]" custT="1"/>
      <dgm:spPr/>
      <dgm:t>
        <a:bodyPr/>
        <a:lstStyle/>
        <a:p>
          <a:r>
            <a:rPr lang="en-US" sz="1400" dirty="0" smtClean="0"/>
            <a:t>Increase in behavioral health staff</a:t>
          </a:r>
          <a:endParaRPr lang="en-US" sz="1400" dirty="0"/>
        </a:p>
      </dgm:t>
    </dgm:pt>
    <dgm:pt modelId="{494C0FCC-4BB4-49DB-88E2-2066A7485442}" type="parTrans" cxnId="{3C922962-57F2-45C1-A795-E73A4410C4FA}">
      <dgm:prSet/>
      <dgm:spPr/>
      <dgm:t>
        <a:bodyPr/>
        <a:lstStyle/>
        <a:p>
          <a:endParaRPr lang="en-US"/>
        </a:p>
      </dgm:t>
    </dgm:pt>
    <dgm:pt modelId="{782EA890-3BF4-42E9-845D-4E9C1891E8A1}" type="sibTrans" cxnId="{3C922962-57F2-45C1-A795-E73A4410C4FA}">
      <dgm:prSet/>
      <dgm:spPr/>
      <dgm:t>
        <a:bodyPr/>
        <a:lstStyle/>
        <a:p>
          <a:endParaRPr lang="en-US"/>
        </a:p>
      </dgm:t>
    </dgm:pt>
    <dgm:pt modelId="{A52732EC-5B01-490C-B854-01B0A89B51BA}">
      <dgm:prSet phldrT="[Text]" custT="1"/>
      <dgm:spPr/>
      <dgm:t>
        <a:bodyPr/>
        <a:lstStyle/>
        <a:p>
          <a:r>
            <a:rPr lang="en-US" sz="1400" dirty="0" smtClean="0"/>
            <a:t>Communities working together</a:t>
          </a:r>
          <a:endParaRPr lang="en-US" sz="1400" dirty="0"/>
        </a:p>
      </dgm:t>
    </dgm:pt>
    <dgm:pt modelId="{A2C1B1C3-5319-4975-A8AB-61E6C4442042}" type="parTrans" cxnId="{718F6CAE-8202-44F7-86E5-B227035886CD}">
      <dgm:prSet/>
      <dgm:spPr/>
      <dgm:t>
        <a:bodyPr/>
        <a:lstStyle/>
        <a:p>
          <a:endParaRPr lang="en-US"/>
        </a:p>
      </dgm:t>
    </dgm:pt>
    <dgm:pt modelId="{8D406BAB-8F9C-43B6-8302-C3A9C98DD15E}" type="sibTrans" cxnId="{718F6CAE-8202-44F7-86E5-B227035886CD}">
      <dgm:prSet/>
      <dgm:spPr/>
      <dgm:t>
        <a:bodyPr/>
        <a:lstStyle/>
        <a:p>
          <a:endParaRPr lang="en-US"/>
        </a:p>
      </dgm:t>
    </dgm:pt>
    <dgm:pt modelId="{53A88BF7-C697-41B7-BF35-312AD73DCD20}">
      <dgm:prSet phldrT="[Text]" custT="1"/>
      <dgm:spPr/>
      <dgm:t>
        <a:bodyPr/>
        <a:lstStyle/>
        <a:p>
          <a:r>
            <a:rPr lang="en-US" sz="1400" dirty="0" smtClean="0"/>
            <a:t>Community has </a:t>
          </a:r>
          <a:r>
            <a:rPr lang="en-US" sz="1600" b="1" dirty="0" smtClean="0">
              <a:solidFill>
                <a:schemeClr val="tx2"/>
              </a:solidFill>
            </a:rPr>
            <a:t>healthy parents, elders, and children</a:t>
          </a:r>
          <a:endParaRPr lang="en-US" sz="1400" b="1" dirty="0">
            <a:solidFill>
              <a:schemeClr val="tx2"/>
            </a:solidFill>
          </a:endParaRPr>
        </a:p>
      </dgm:t>
    </dgm:pt>
    <dgm:pt modelId="{4097C674-28D3-401B-A805-A54917AF77FF}" type="parTrans" cxnId="{C850F7D6-7CEE-4D78-8F0B-22E83E71C2A3}">
      <dgm:prSet/>
      <dgm:spPr/>
      <dgm:t>
        <a:bodyPr/>
        <a:lstStyle/>
        <a:p>
          <a:endParaRPr lang="en-US"/>
        </a:p>
      </dgm:t>
    </dgm:pt>
    <dgm:pt modelId="{FFC372A9-A4D4-4A27-84DF-4F756DFB4E29}" type="sibTrans" cxnId="{C850F7D6-7CEE-4D78-8F0B-22E83E71C2A3}">
      <dgm:prSet/>
      <dgm:spPr/>
      <dgm:t>
        <a:bodyPr/>
        <a:lstStyle/>
        <a:p>
          <a:endParaRPr lang="en-US"/>
        </a:p>
      </dgm:t>
    </dgm:pt>
    <dgm:pt modelId="{4CEF58C5-4722-4886-88A7-06858ADFDD30}">
      <dgm:prSet phldrT="[Text]" custT="1"/>
      <dgm:spPr/>
      <dgm:t>
        <a:bodyPr/>
        <a:lstStyle/>
        <a:p>
          <a:r>
            <a:rPr lang="en-US" sz="1400" dirty="0" smtClean="0"/>
            <a:t>Limit pain medication prescriptions and use </a:t>
          </a:r>
          <a:r>
            <a:rPr lang="en-US" sz="1600" b="1" dirty="0" smtClean="0">
              <a:solidFill>
                <a:schemeClr val="tx2"/>
              </a:solidFill>
            </a:rPr>
            <a:t>alternative treatments</a:t>
          </a:r>
          <a:endParaRPr lang="en-US" sz="1400" dirty="0"/>
        </a:p>
      </dgm:t>
    </dgm:pt>
    <dgm:pt modelId="{3D29808C-6E4E-4E75-A66C-B99ACE7F0198}" type="parTrans" cxnId="{A5902881-AFE6-4BCF-8830-11CB4C858507}">
      <dgm:prSet/>
      <dgm:spPr/>
      <dgm:t>
        <a:bodyPr/>
        <a:lstStyle/>
        <a:p>
          <a:endParaRPr lang="en-US"/>
        </a:p>
      </dgm:t>
    </dgm:pt>
    <dgm:pt modelId="{2FD6247E-F5B0-4EAC-94A5-136EAC49A6B8}" type="sibTrans" cxnId="{A5902881-AFE6-4BCF-8830-11CB4C858507}">
      <dgm:prSet/>
      <dgm:spPr/>
      <dgm:t>
        <a:bodyPr/>
        <a:lstStyle/>
        <a:p>
          <a:endParaRPr lang="en-US"/>
        </a:p>
      </dgm:t>
    </dgm:pt>
    <dgm:pt modelId="{BDF3A276-5B12-4B4F-A35B-FDFFB3A630F1}">
      <dgm:prSet phldrT="[Text]" custT="1"/>
      <dgm:spPr/>
      <dgm:t>
        <a:bodyPr/>
        <a:lstStyle/>
        <a:p>
          <a:r>
            <a:rPr lang="en-US" sz="1400" dirty="0" smtClean="0"/>
            <a:t>Cultural and traditional, sober living, and treatment services</a:t>
          </a:r>
          <a:endParaRPr lang="en-US" sz="1400" dirty="0"/>
        </a:p>
      </dgm:t>
    </dgm:pt>
    <dgm:pt modelId="{C748A3C7-BDCB-4F0A-881C-CDA146FFCC1C}" type="parTrans" cxnId="{E6DE2119-B07B-4646-A23F-0DC7FD3C0A18}">
      <dgm:prSet/>
      <dgm:spPr/>
      <dgm:t>
        <a:bodyPr/>
        <a:lstStyle/>
        <a:p>
          <a:endParaRPr lang="en-US"/>
        </a:p>
      </dgm:t>
    </dgm:pt>
    <dgm:pt modelId="{D66C0B84-1FD1-404C-8CDF-E64FE63B49FF}" type="sibTrans" cxnId="{E6DE2119-B07B-4646-A23F-0DC7FD3C0A18}">
      <dgm:prSet/>
      <dgm:spPr/>
      <dgm:t>
        <a:bodyPr/>
        <a:lstStyle/>
        <a:p>
          <a:endParaRPr lang="en-US"/>
        </a:p>
      </dgm:t>
    </dgm:pt>
    <dgm:pt modelId="{403583AE-4F8E-43EF-A13E-4AB07688230C}">
      <dgm:prSet phldrT="[Text]" custT="1"/>
      <dgm:spPr/>
      <dgm:t>
        <a:bodyPr/>
        <a:lstStyle/>
        <a:p>
          <a:r>
            <a:rPr lang="en-US" sz="1400" dirty="0" smtClean="0"/>
            <a:t>Integrate services at the Tribal Health Program</a:t>
          </a:r>
          <a:endParaRPr lang="en-US" sz="1400" dirty="0"/>
        </a:p>
      </dgm:t>
    </dgm:pt>
    <dgm:pt modelId="{4984170C-D998-486A-B6BB-A6AD905A8177}" type="parTrans" cxnId="{A1315BB5-F767-471E-A462-992551A73912}">
      <dgm:prSet/>
      <dgm:spPr/>
      <dgm:t>
        <a:bodyPr/>
        <a:lstStyle/>
        <a:p>
          <a:endParaRPr lang="en-US"/>
        </a:p>
      </dgm:t>
    </dgm:pt>
    <dgm:pt modelId="{06390105-A98A-4989-BA80-582EADF4003F}" type="sibTrans" cxnId="{A1315BB5-F767-471E-A462-992551A73912}">
      <dgm:prSet/>
      <dgm:spPr/>
      <dgm:t>
        <a:bodyPr/>
        <a:lstStyle/>
        <a:p>
          <a:endParaRPr lang="en-US"/>
        </a:p>
      </dgm:t>
    </dgm:pt>
    <dgm:pt modelId="{BE9AEEA1-2E26-49B6-9EB0-0C9798EECBF6}">
      <dgm:prSet phldrT="[Text]" custT="1"/>
      <dgm:spPr/>
      <dgm:t>
        <a:bodyPr/>
        <a:lstStyle/>
        <a:p>
          <a:r>
            <a:rPr lang="en-US" sz="1400" dirty="0" smtClean="0"/>
            <a:t>Phase out western approaches to wellness and strengthen </a:t>
          </a:r>
          <a:r>
            <a:rPr lang="en-US" sz="1600" b="1" dirty="0" smtClean="0">
              <a:solidFill>
                <a:schemeClr val="tx2"/>
              </a:solidFill>
            </a:rPr>
            <a:t>traditional medicine </a:t>
          </a:r>
          <a:endParaRPr lang="en-US" sz="1400" b="1" dirty="0">
            <a:solidFill>
              <a:schemeClr val="tx2"/>
            </a:solidFill>
          </a:endParaRPr>
        </a:p>
      </dgm:t>
    </dgm:pt>
    <dgm:pt modelId="{80E85203-99BF-4D3D-BE80-1FDB131E329B}" type="parTrans" cxnId="{08E85B05-CBB3-44F9-A69E-B33E11DB6248}">
      <dgm:prSet/>
      <dgm:spPr/>
      <dgm:t>
        <a:bodyPr/>
        <a:lstStyle/>
        <a:p>
          <a:endParaRPr lang="en-US"/>
        </a:p>
      </dgm:t>
    </dgm:pt>
    <dgm:pt modelId="{7ECD6DA5-BA4B-4045-9F68-8216A8A6D1C3}" type="sibTrans" cxnId="{08E85B05-CBB3-44F9-A69E-B33E11DB6248}">
      <dgm:prSet/>
      <dgm:spPr/>
      <dgm:t>
        <a:bodyPr/>
        <a:lstStyle/>
        <a:p>
          <a:endParaRPr lang="en-US"/>
        </a:p>
      </dgm:t>
    </dgm:pt>
    <dgm:pt modelId="{D981EB0C-B493-411E-ADA4-A0A49DCA52B4}">
      <dgm:prSet phldrT="[Text]" custT="1"/>
      <dgm:spPr/>
      <dgm:t>
        <a:bodyPr/>
        <a:lstStyle/>
        <a:p>
          <a:r>
            <a:rPr lang="en-US" sz="1400" dirty="0" smtClean="0"/>
            <a:t>Overall recovery and healing is inclusive of all community members and everyone has a role in a strong, resilient, and thriving community</a:t>
          </a:r>
          <a:endParaRPr lang="en-US" sz="1400" dirty="0"/>
        </a:p>
      </dgm:t>
    </dgm:pt>
    <dgm:pt modelId="{3533CED0-B54B-4F44-B82B-3E4476E9C724}" type="parTrans" cxnId="{12BCE91E-538F-42DD-BD91-BE1F3FB68D07}">
      <dgm:prSet/>
      <dgm:spPr/>
      <dgm:t>
        <a:bodyPr/>
        <a:lstStyle/>
        <a:p>
          <a:endParaRPr lang="en-US"/>
        </a:p>
      </dgm:t>
    </dgm:pt>
    <dgm:pt modelId="{7F968E14-20EC-4911-A360-4D03CAF8E4BE}" type="sibTrans" cxnId="{12BCE91E-538F-42DD-BD91-BE1F3FB68D07}">
      <dgm:prSet/>
      <dgm:spPr/>
      <dgm:t>
        <a:bodyPr/>
        <a:lstStyle/>
        <a:p>
          <a:endParaRPr lang="en-US"/>
        </a:p>
      </dgm:t>
    </dgm:pt>
    <dgm:pt modelId="{B5AAE779-EF6B-45C6-9057-7C997285B240}">
      <dgm:prSet phldrT="[Text]" custT="1"/>
      <dgm:spPr/>
      <dgm:t>
        <a:bodyPr/>
        <a:lstStyle/>
        <a:p>
          <a:r>
            <a:rPr lang="en-US" sz="1400" dirty="0" smtClean="0"/>
            <a:t>Telemedicine in remote areas to provide services</a:t>
          </a:r>
          <a:endParaRPr lang="en-US" sz="1400" dirty="0"/>
        </a:p>
      </dgm:t>
    </dgm:pt>
    <dgm:pt modelId="{04673849-D74B-4394-A620-2319882044CF}" type="parTrans" cxnId="{7261E4B8-1488-48D4-BE7A-DB349E4F2056}">
      <dgm:prSet/>
      <dgm:spPr/>
      <dgm:t>
        <a:bodyPr/>
        <a:lstStyle/>
        <a:p>
          <a:endParaRPr lang="en-US"/>
        </a:p>
      </dgm:t>
    </dgm:pt>
    <dgm:pt modelId="{6AB8B268-EE4A-4D68-9B4E-000382B70C43}" type="sibTrans" cxnId="{7261E4B8-1488-48D4-BE7A-DB349E4F2056}">
      <dgm:prSet/>
      <dgm:spPr/>
      <dgm:t>
        <a:bodyPr/>
        <a:lstStyle/>
        <a:p>
          <a:endParaRPr lang="en-US"/>
        </a:p>
      </dgm:t>
    </dgm:pt>
    <dgm:pt modelId="{9E26D38F-D0A9-4E4D-82DA-D83A9694DA2F}" type="pres">
      <dgm:prSet presAssocID="{BB6A9FC1-9FDB-4748-A97C-3F19486917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1C51EB-26F8-4050-8286-E663DBC9DF60}" type="pres">
      <dgm:prSet presAssocID="{F1D4C791-D7F8-491D-BE21-3CB557781777}" presName="composite" presStyleCnt="0"/>
      <dgm:spPr/>
    </dgm:pt>
    <dgm:pt modelId="{91DC90B6-077D-4F47-8C52-74AAFE235704}" type="pres">
      <dgm:prSet presAssocID="{F1D4C791-D7F8-491D-BE21-3CB557781777}" presName="parentText" presStyleLbl="alignNode1" presStyleIdx="0" presStyleCnt="3" custLinFactNeighborY="-9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67341-9F0B-44D5-9B0B-35FAF3A6BBD3}" type="pres">
      <dgm:prSet presAssocID="{F1D4C791-D7F8-491D-BE21-3CB557781777}" presName="descendantText" presStyleLbl="alignAcc1" presStyleIdx="0" presStyleCnt="3" custScaleY="122408" custLinFactNeighborY="9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4DD06-7B78-490E-9A03-16AAC450458C}" type="pres">
      <dgm:prSet presAssocID="{23AA8B4B-0A43-499C-BC49-B9DA69CC6814}" presName="sp" presStyleCnt="0"/>
      <dgm:spPr/>
    </dgm:pt>
    <dgm:pt modelId="{B5EFE406-6137-4E16-B5A2-79A80965FDB2}" type="pres">
      <dgm:prSet presAssocID="{85954848-79F6-4A7C-B010-F2C691707197}" presName="composite" presStyleCnt="0"/>
      <dgm:spPr/>
    </dgm:pt>
    <dgm:pt modelId="{796F9038-C9D9-46E1-BFA0-A742E28429E6}" type="pres">
      <dgm:prSet presAssocID="{85954848-79F6-4A7C-B010-F2C691707197}" presName="parentText" presStyleLbl="alignNode1" presStyleIdx="1" presStyleCnt="3" custLinFactNeighborY="-135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AB9A4-9CF4-4719-8845-67B4DED8886B}" type="pres">
      <dgm:prSet presAssocID="{85954848-79F6-4A7C-B010-F2C691707197}" presName="descendantText" presStyleLbl="alignAcc1" presStyleIdx="1" presStyleCnt="3" custScaleY="176767" custLinFactNeighborY="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BE8E3-C0B7-4198-946B-A1B69670D453}" type="pres">
      <dgm:prSet presAssocID="{73657D56-38C2-4D42-BBCC-5A67FFEE385E}" presName="sp" presStyleCnt="0"/>
      <dgm:spPr/>
    </dgm:pt>
    <dgm:pt modelId="{5E0B6BF0-182E-4D70-8365-A179D0A65BD5}" type="pres">
      <dgm:prSet presAssocID="{36550D86-3B91-4FF9-8EFC-370FC4689103}" presName="composite" presStyleCnt="0"/>
      <dgm:spPr/>
    </dgm:pt>
    <dgm:pt modelId="{70CD3890-3A44-412A-8B81-5FAC71DC4691}" type="pres">
      <dgm:prSet presAssocID="{36550D86-3B91-4FF9-8EFC-370FC46891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CA885-12F4-4B76-978B-D3F35AA618D2}" type="pres">
      <dgm:prSet presAssocID="{36550D86-3B91-4FF9-8EFC-370FC4689103}" presName="descendantText" presStyleLbl="alignAcc1" presStyleIdx="2" presStyleCnt="3" custLinFactNeighborY="17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60D3F-6156-44BF-A729-9A741769B22A}" type="presOf" srcId="{A52732EC-5B01-490C-B854-01B0A89B51BA}" destId="{65A67341-9F0B-44D5-9B0B-35FAF3A6BBD3}" srcOrd="0" destOrd="4" presId="urn:microsoft.com/office/officeart/2005/8/layout/chevron2"/>
    <dgm:cxn modelId="{10607669-D28E-42A9-B274-31A510A94F3D}" srcId="{F1D4C791-D7F8-491D-BE21-3CB557781777}" destId="{5C0A7A18-04FE-485E-9BF1-89452061D198}" srcOrd="2" destOrd="0" parTransId="{7E2BA569-65D5-485E-B467-9B29D097A205}" sibTransId="{087DD81A-B00E-4CE4-B345-F76613DD684F}"/>
    <dgm:cxn modelId="{3B310157-0571-4C6B-B694-70D7E7A21CB3}" type="presOf" srcId="{D981EB0C-B493-411E-ADA4-A0A49DCA52B4}" destId="{65A67341-9F0B-44D5-9B0B-35FAF3A6BBD3}" srcOrd="0" destOrd="1" presId="urn:microsoft.com/office/officeart/2005/8/layout/chevron2"/>
    <dgm:cxn modelId="{68CABE70-EF1E-44EF-A4E4-A424637E11C5}" type="presOf" srcId="{BDF3A276-5B12-4B4F-A35B-FDFFB3A630F1}" destId="{FFCAB9A4-9CF4-4719-8845-67B4DED8886B}" srcOrd="0" destOrd="5" presId="urn:microsoft.com/office/officeart/2005/8/layout/chevron2"/>
    <dgm:cxn modelId="{12BCE91E-538F-42DD-BD91-BE1F3FB68D07}" srcId="{F1D4C791-D7F8-491D-BE21-3CB557781777}" destId="{D981EB0C-B493-411E-ADA4-A0A49DCA52B4}" srcOrd="1" destOrd="0" parTransId="{3533CED0-B54B-4F44-B82B-3E4476E9C724}" sibTransId="{7F968E14-20EC-4911-A360-4D03CAF8E4BE}"/>
    <dgm:cxn modelId="{DCEE624B-C597-4C93-8837-06CABCECB989}" type="presOf" srcId="{BE9AEEA1-2E26-49B6-9EB0-0C9798EECBF6}" destId="{008CA885-12F4-4B76-978B-D3F35AA618D2}" srcOrd="0" destOrd="2" presId="urn:microsoft.com/office/officeart/2005/8/layout/chevron2"/>
    <dgm:cxn modelId="{88D3802F-A9C5-406C-851E-2BB8CA46D2B3}" type="presOf" srcId="{B6CF66DB-0089-45DB-85AE-637AD815B7FA}" destId="{65A67341-9F0B-44D5-9B0B-35FAF3A6BBD3}" srcOrd="0" destOrd="0" presId="urn:microsoft.com/office/officeart/2005/8/layout/chevron2"/>
    <dgm:cxn modelId="{718F6CAE-8202-44F7-86E5-B227035886CD}" srcId="{F1D4C791-D7F8-491D-BE21-3CB557781777}" destId="{A52732EC-5B01-490C-B854-01B0A89B51BA}" srcOrd="4" destOrd="0" parTransId="{A2C1B1C3-5319-4975-A8AB-61E6C4442042}" sibTransId="{8D406BAB-8F9C-43B6-8302-C3A9C98DD15E}"/>
    <dgm:cxn modelId="{A1315BB5-F767-471E-A462-992551A73912}" srcId="{85954848-79F6-4A7C-B010-F2C691707197}" destId="{403583AE-4F8E-43EF-A13E-4AB07688230C}" srcOrd="6" destOrd="0" parTransId="{4984170C-D998-486A-B6BB-A6AD905A8177}" sibTransId="{06390105-A98A-4989-BA80-582EADF4003F}"/>
    <dgm:cxn modelId="{8669E4E9-9928-47B9-A172-B00B580234AA}" srcId="{BB6A9FC1-9FDB-4748-A97C-3F1948691737}" destId="{36550D86-3B91-4FF9-8EFC-370FC4689103}" srcOrd="2" destOrd="0" parTransId="{E5ECB608-9C03-427A-B786-02A9AB75B77E}" sibTransId="{26833DE2-8F84-483B-87C7-2787662EE582}"/>
    <dgm:cxn modelId="{B773B0EE-CEF4-4F5E-B0A8-F31332FEBFF4}" type="presOf" srcId="{36550D86-3B91-4FF9-8EFC-370FC4689103}" destId="{70CD3890-3A44-412A-8B81-5FAC71DC4691}" srcOrd="0" destOrd="0" presId="urn:microsoft.com/office/officeart/2005/8/layout/chevron2"/>
    <dgm:cxn modelId="{DF651789-2BF3-4B06-8C96-A7696569748A}" type="presOf" srcId="{BB6A9FC1-9FDB-4748-A97C-3F1948691737}" destId="{9E26D38F-D0A9-4E4D-82DA-D83A9694DA2F}" srcOrd="0" destOrd="0" presId="urn:microsoft.com/office/officeart/2005/8/layout/chevron2"/>
    <dgm:cxn modelId="{D6424D4C-8233-4C74-9A51-D93126EA64CB}" srcId="{85954848-79F6-4A7C-B010-F2C691707197}" destId="{20C051D8-A7F4-4AF8-ABAF-65F101F19AD6}" srcOrd="0" destOrd="0" parTransId="{8AF3AD61-CC13-4012-AEB1-4999B995AB2C}" sibTransId="{19FAB263-4B6D-4C0A-8B47-0E578848B7C2}"/>
    <dgm:cxn modelId="{523AA4FE-D7D8-48EA-BC63-50A95B5102A5}" srcId="{BB6A9FC1-9FDB-4748-A97C-3F1948691737}" destId="{F1D4C791-D7F8-491D-BE21-3CB557781777}" srcOrd="0" destOrd="0" parTransId="{0E49E978-6EDD-4106-959C-C3FB943E7B07}" sibTransId="{23AA8B4B-0A43-499C-BC49-B9DA69CC6814}"/>
    <dgm:cxn modelId="{C850F7D6-7CEE-4D78-8F0B-22E83E71C2A3}" srcId="{85954848-79F6-4A7C-B010-F2C691707197}" destId="{53A88BF7-C697-41B7-BF35-312AD73DCD20}" srcOrd="2" destOrd="0" parTransId="{4097C674-28D3-401B-A805-A54917AF77FF}" sibTransId="{FFC372A9-A4D4-4A27-84DF-4F756DFB4E29}"/>
    <dgm:cxn modelId="{831BB7F1-FC32-488C-9854-1A6499FECB73}" type="presOf" srcId="{53A88BF7-C697-41B7-BF35-312AD73DCD20}" destId="{FFCAB9A4-9CF4-4719-8845-67B4DED8886B}" srcOrd="0" destOrd="2" presId="urn:microsoft.com/office/officeart/2005/8/layout/chevron2"/>
    <dgm:cxn modelId="{C681A05B-3847-4AA2-ACEB-F7ED6D7C1099}" type="presOf" srcId="{F1D4C791-D7F8-491D-BE21-3CB557781777}" destId="{91DC90B6-077D-4F47-8C52-74AAFE235704}" srcOrd="0" destOrd="0" presId="urn:microsoft.com/office/officeart/2005/8/layout/chevron2"/>
    <dgm:cxn modelId="{C33A7D8A-5915-4725-A3E9-ADEF2A3F1FB2}" type="presOf" srcId="{85954848-79F6-4A7C-B010-F2C691707197}" destId="{796F9038-C9D9-46E1-BFA0-A742E28429E6}" srcOrd="0" destOrd="0" presId="urn:microsoft.com/office/officeart/2005/8/layout/chevron2"/>
    <dgm:cxn modelId="{3C922962-57F2-45C1-A795-E73A4410C4FA}" srcId="{F1D4C791-D7F8-491D-BE21-3CB557781777}" destId="{051C55A0-DCF9-4122-AD88-C840EDCE4110}" srcOrd="3" destOrd="0" parTransId="{494C0FCC-4BB4-49DB-88E2-2066A7485442}" sibTransId="{782EA890-3BF4-42E9-845D-4E9C1891E8A1}"/>
    <dgm:cxn modelId="{61F714BB-B07B-4E5F-ADDF-B034F4EF1D9F}" type="presOf" srcId="{20C051D8-A7F4-4AF8-ABAF-65F101F19AD6}" destId="{FFCAB9A4-9CF4-4719-8845-67B4DED8886B}" srcOrd="0" destOrd="0" presId="urn:microsoft.com/office/officeart/2005/8/layout/chevron2"/>
    <dgm:cxn modelId="{D2E30707-B557-4C46-AA79-17D366F57189}" type="presOf" srcId="{1EF870E6-0ECE-4D01-88A5-1CC1365F1CB2}" destId="{008CA885-12F4-4B76-978B-D3F35AA618D2}" srcOrd="0" destOrd="1" presId="urn:microsoft.com/office/officeart/2005/8/layout/chevron2"/>
    <dgm:cxn modelId="{08E85B05-CBB3-44F9-A69E-B33E11DB6248}" srcId="{36550D86-3B91-4FF9-8EFC-370FC4689103}" destId="{BE9AEEA1-2E26-49B6-9EB0-0C9798EECBF6}" srcOrd="2" destOrd="0" parTransId="{80E85203-99BF-4D3D-BE80-1FDB131E329B}" sibTransId="{7ECD6DA5-BA4B-4045-9F68-8216A8A6D1C3}"/>
    <dgm:cxn modelId="{6D236423-0B6E-4D57-ACDD-D2A6DCAC6349}" type="presOf" srcId="{403583AE-4F8E-43EF-A13E-4AB07688230C}" destId="{FFCAB9A4-9CF4-4719-8845-67B4DED8886B}" srcOrd="0" destOrd="6" presId="urn:microsoft.com/office/officeart/2005/8/layout/chevron2"/>
    <dgm:cxn modelId="{E6DE2119-B07B-4646-A23F-0DC7FD3C0A18}" srcId="{85954848-79F6-4A7C-B010-F2C691707197}" destId="{BDF3A276-5B12-4B4F-A35B-FDFFB3A630F1}" srcOrd="5" destOrd="0" parTransId="{C748A3C7-BDCB-4F0A-881C-CDA146FFCC1C}" sibTransId="{D66C0B84-1FD1-404C-8CDF-E64FE63B49FF}"/>
    <dgm:cxn modelId="{68940FA8-0805-45A3-A767-3D0C72E618A5}" srcId="{85954848-79F6-4A7C-B010-F2C691707197}" destId="{AEB88EC9-C9FB-4ABD-9D64-9AA48327EA43}" srcOrd="1" destOrd="0" parTransId="{FAFDAA33-7B53-4C86-B70B-E671405D0450}" sibTransId="{02A4C643-7878-4158-B279-C63F006347AF}"/>
    <dgm:cxn modelId="{8BAE8558-5AB4-4BEF-94D2-3EED28608630}" type="presOf" srcId="{AEB88EC9-C9FB-4ABD-9D64-9AA48327EA43}" destId="{FFCAB9A4-9CF4-4719-8845-67B4DED8886B}" srcOrd="0" destOrd="1" presId="urn:microsoft.com/office/officeart/2005/8/layout/chevron2"/>
    <dgm:cxn modelId="{3A7E9E1B-010F-41A2-AF2E-B011BB74AEBB}" srcId="{F1D4C791-D7F8-491D-BE21-3CB557781777}" destId="{B6CF66DB-0089-45DB-85AE-637AD815B7FA}" srcOrd="0" destOrd="0" parTransId="{4341DBC8-019F-497B-8FCE-FB720792B9BB}" sibTransId="{551A3FAE-4659-400E-BEDB-7C8BFF084C7A}"/>
    <dgm:cxn modelId="{C8259C65-E4CD-4A86-A1C5-B7A4C0E227F0}" srcId="{BB6A9FC1-9FDB-4748-A97C-3F1948691737}" destId="{85954848-79F6-4A7C-B010-F2C691707197}" srcOrd="1" destOrd="0" parTransId="{2D990DD0-B19A-42B6-8736-E60FBBC2C941}" sibTransId="{73657D56-38C2-4D42-BBCC-5A67FFEE385E}"/>
    <dgm:cxn modelId="{F1D1B642-9B80-46AF-BF03-DBDA81138C06}" srcId="{36550D86-3B91-4FF9-8EFC-370FC4689103}" destId="{1EF870E6-0ECE-4D01-88A5-1CC1365F1CB2}" srcOrd="1" destOrd="0" parTransId="{2F1D666A-EA2E-4486-9480-563E2329009E}" sibTransId="{3177AE24-6CF6-4AE8-AE33-379DDC3A56D9}"/>
    <dgm:cxn modelId="{3278E24D-56E5-4BD8-8358-FCF9F01A248A}" type="presOf" srcId="{0FA2DD80-3244-49DB-A3FF-39BAFDCF3734}" destId="{008CA885-12F4-4B76-978B-D3F35AA618D2}" srcOrd="0" destOrd="0" presId="urn:microsoft.com/office/officeart/2005/8/layout/chevron2"/>
    <dgm:cxn modelId="{7261E4B8-1488-48D4-BE7A-DB349E4F2056}" srcId="{85954848-79F6-4A7C-B010-F2C691707197}" destId="{B5AAE779-EF6B-45C6-9057-7C997285B240}" srcOrd="4" destOrd="0" parTransId="{04673849-D74B-4394-A620-2319882044CF}" sibTransId="{6AB8B268-EE4A-4D68-9B4E-000382B70C43}"/>
    <dgm:cxn modelId="{B76734FE-0483-4EE4-A7B4-A826C78572D1}" type="presOf" srcId="{4CEF58C5-4722-4886-88A7-06858ADFDD30}" destId="{FFCAB9A4-9CF4-4719-8845-67B4DED8886B}" srcOrd="0" destOrd="3" presId="urn:microsoft.com/office/officeart/2005/8/layout/chevron2"/>
    <dgm:cxn modelId="{A5902881-AFE6-4BCF-8830-11CB4C858507}" srcId="{85954848-79F6-4A7C-B010-F2C691707197}" destId="{4CEF58C5-4722-4886-88A7-06858ADFDD30}" srcOrd="3" destOrd="0" parTransId="{3D29808C-6E4E-4E75-A66C-B99ACE7F0198}" sibTransId="{2FD6247E-F5B0-4EAC-94A5-136EAC49A6B8}"/>
    <dgm:cxn modelId="{0526A4CE-3859-4390-B6BB-84CC41A4FE07}" type="presOf" srcId="{051C55A0-DCF9-4122-AD88-C840EDCE4110}" destId="{65A67341-9F0B-44D5-9B0B-35FAF3A6BBD3}" srcOrd="0" destOrd="3" presId="urn:microsoft.com/office/officeart/2005/8/layout/chevron2"/>
    <dgm:cxn modelId="{F4AC5583-75C3-42D0-BBAF-4EF2A66AB282}" srcId="{36550D86-3B91-4FF9-8EFC-370FC4689103}" destId="{0FA2DD80-3244-49DB-A3FF-39BAFDCF3734}" srcOrd="0" destOrd="0" parTransId="{F3E541A9-42A2-4AC3-AFD2-2DBA51A3EDE2}" sibTransId="{18986E80-ABB8-4803-A71D-B9EF3B1C55FD}"/>
    <dgm:cxn modelId="{55F53B21-6F61-4B26-B421-95395DFE4992}" type="presOf" srcId="{B5AAE779-EF6B-45C6-9057-7C997285B240}" destId="{FFCAB9A4-9CF4-4719-8845-67B4DED8886B}" srcOrd="0" destOrd="4" presId="urn:microsoft.com/office/officeart/2005/8/layout/chevron2"/>
    <dgm:cxn modelId="{639921BD-ED45-4734-9711-5A1E7869F14E}" type="presOf" srcId="{5C0A7A18-04FE-485E-9BF1-89452061D198}" destId="{65A67341-9F0B-44D5-9B0B-35FAF3A6BBD3}" srcOrd="0" destOrd="2" presId="urn:microsoft.com/office/officeart/2005/8/layout/chevron2"/>
    <dgm:cxn modelId="{A0FF54BF-E94D-4383-BDE1-9F509450AAE0}" type="presParOf" srcId="{9E26D38F-D0A9-4E4D-82DA-D83A9694DA2F}" destId="{361C51EB-26F8-4050-8286-E663DBC9DF60}" srcOrd="0" destOrd="0" presId="urn:microsoft.com/office/officeart/2005/8/layout/chevron2"/>
    <dgm:cxn modelId="{3B625154-2E3A-4120-B7C2-ADC91DA3A1C2}" type="presParOf" srcId="{361C51EB-26F8-4050-8286-E663DBC9DF60}" destId="{91DC90B6-077D-4F47-8C52-74AAFE235704}" srcOrd="0" destOrd="0" presId="urn:microsoft.com/office/officeart/2005/8/layout/chevron2"/>
    <dgm:cxn modelId="{055F1D5B-29E0-4A9E-B770-EB2F6C7A0B6A}" type="presParOf" srcId="{361C51EB-26F8-4050-8286-E663DBC9DF60}" destId="{65A67341-9F0B-44D5-9B0B-35FAF3A6BBD3}" srcOrd="1" destOrd="0" presId="urn:microsoft.com/office/officeart/2005/8/layout/chevron2"/>
    <dgm:cxn modelId="{F1E5E5F4-5F90-42DD-A16A-E68343AA1F7D}" type="presParOf" srcId="{9E26D38F-D0A9-4E4D-82DA-D83A9694DA2F}" destId="{6E44DD06-7B78-490E-9A03-16AAC450458C}" srcOrd="1" destOrd="0" presId="urn:microsoft.com/office/officeart/2005/8/layout/chevron2"/>
    <dgm:cxn modelId="{456458CB-896F-4A7B-92D0-6D53FC744AFF}" type="presParOf" srcId="{9E26D38F-D0A9-4E4D-82DA-D83A9694DA2F}" destId="{B5EFE406-6137-4E16-B5A2-79A80965FDB2}" srcOrd="2" destOrd="0" presId="urn:microsoft.com/office/officeart/2005/8/layout/chevron2"/>
    <dgm:cxn modelId="{0C0A627E-FD73-49F6-96D5-235BFB97C273}" type="presParOf" srcId="{B5EFE406-6137-4E16-B5A2-79A80965FDB2}" destId="{796F9038-C9D9-46E1-BFA0-A742E28429E6}" srcOrd="0" destOrd="0" presId="urn:microsoft.com/office/officeart/2005/8/layout/chevron2"/>
    <dgm:cxn modelId="{1F2B0994-46F6-4EDF-A69F-5A9468DCF1D4}" type="presParOf" srcId="{B5EFE406-6137-4E16-B5A2-79A80965FDB2}" destId="{FFCAB9A4-9CF4-4719-8845-67B4DED8886B}" srcOrd="1" destOrd="0" presId="urn:microsoft.com/office/officeart/2005/8/layout/chevron2"/>
    <dgm:cxn modelId="{51FB8090-E686-4C58-B6EE-FECE624DF731}" type="presParOf" srcId="{9E26D38F-D0A9-4E4D-82DA-D83A9694DA2F}" destId="{6D5BE8E3-C0B7-4198-946B-A1B69670D453}" srcOrd="3" destOrd="0" presId="urn:microsoft.com/office/officeart/2005/8/layout/chevron2"/>
    <dgm:cxn modelId="{E75C3601-9281-4B0B-9735-0D50345CABFF}" type="presParOf" srcId="{9E26D38F-D0A9-4E4D-82DA-D83A9694DA2F}" destId="{5E0B6BF0-182E-4D70-8365-A179D0A65BD5}" srcOrd="4" destOrd="0" presId="urn:microsoft.com/office/officeart/2005/8/layout/chevron2"/>
    <dgm:cxn modelId="{97C825BE-D7DE-44A6-AFF9-347DD6E67AEE}" type="presParOf" srcId="{5E0B6BF0-182E-4D70-8365-A179D0A65BD5}" destId="{70CD3890-3A44-412A-8B81-5FAC71DC4691}" srcOrd="0" destOrd="0" presId="urn:microsoft.com/office/officeart/2005/8/layout/chevron2"/>
    <dgm:cxn modelId="{4D030778-7C49-41E2-9FC6-35004CE870C1}" type="presParOf" srcId="{5E0B6BF0-182E-4D70-8365-A179D0A65BD5}" destId="{008CA885-12F4-4B76-978B-D3F35AA618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BBBF6-E74B-4CC9-A63E-437921DEBFF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9B3A8-E40F-4ADE-AB7A-0EEA458DD6FD}">
      <dgm:prSet phldrT="[Text]"/>
      <dgm:spPr/>
      <dgm:t>
        <a:bodyPr/>
        <a:lstStyle/>
        <a:p>
          <a:r>
            <a:rPr lang="en-US" dirty="0" smtClean="0"/>
            <a:t>Culturally based Community Education</a:t>
          </a:r>
          <a:endParaRPr lang="en-US" dirty="0"/>
        </a:p>
      </dgm:t>
    </dgm:pt>
    <dgm:pt modelId="{C64A2200-0E83-4D87-9FB3-30BA66D2DC11}" type="parTrans" cxnId="{1EB9318A-010D-4048-A55A-CA7F6E91D3A2}">
      <dgm:prSet/>
      <dgm:spPr/>
      <dgm:t>
        <a:bodyPr/>
        <a:lstStyle/>
        <a:p>
          <a:endParaRPr lang="en-US"/>
        </a:p>
      </dgm:t>
    </dgm:pt>
    <dgm:pt modelId="{4EE7564F-21EB-402B-9A7E-D15D11DE9E82}" type="sibTrans" cxnId="{1EB9318A-010D-4048-A55A-CA7F6E91D3A2}">
      <dgm:prSet/>
      <dgm:spPr/>
      <dgm:t>
        <a:bodyPr/>
        <a:lstStyle/>
        <a:p>
          <a:endParaRPr lang="en-US"/>
        </a:p>
      </dgm:t>
    </dgm:pt>
    <dgm:pt modelId="{AE2831B4-7DE7-47CB-99DB-E8D1E6D59B3F}">
      <dgm:prSet phldrT="[Text]"/>
      <dgm:spPr/>
      <dgm:t>
        <a:bodyPr/>
        <a:lstStyle/>
        <a:p>
          <a:r>
            <a:rPr lang="en-US" dirty="0" smtClean="0"/>
            <a:t>Elder workshops</a:t>
          </a:r>
          <a:endParaRPr lang="en-US" dirty="0"/>
        </a:p>
      </dgm:t>
    </dgm:pt>
    <dgm:pt modelId="{E26E4E14-1DBC-4FC1-B967-CA545637B337}" type="parTrans" cxnId="{C51A6F4E-EB16-409C-BD48-8AC1BA3C0C01}">
      <dgm:prSet/>
      <dgm:spPr/>
      <dgm:t>
        <a:bodyPr/>
        <a:lstStyle/>
        <a:p>
          <a:endParaRPr lang="en-US"/>
        </a:p>
      </dgm:t>
    </dgm:pt>
    <dgm:pt modelId="{F36A363E-CB1A-46BF-A7C8-259562371E6F}" type="sibTrans" cxnId="{C51A6F4E-EB16-409C-BD48-8AC1BA3C0C01}">
      <dgm:prSet/>
      <dgm:spPr/>
      <dgm:t>
        <a:bodyPr/>
        <a:lstStyle/>
        <a:p>
          <a:endParaRPr lang="en-US"/>
        </a:p>
      </dgm:t>
    </dgm:pt>
    <dgm:pt modelId="{838905B4-9E96-4FAB-BF94-81D6A2C621D9}">
      <dgm:prSet phldrT="[Text]"/>
      <dgm:spPr/>
      <dgm:t>
        <a:bodyPr/>
        <a:lstStyle/>
        <a:p>
          <a:r>
            <a:rPr lang="en-US" dirty="0" smtClean="0"/>
            <a:t>Enhance Community Support Services</a:t>
          </a:r>
          <a:endParaRPr lang="en-US" dirty="0"/>
        </a:p>
      </dgm:t>
    </dgm:pt>
    <dgm:pt modelId="{D0072948-7122-47BC-A5B1-FA9FA8906141}" type="parTrans" cxnId="{6F402FD7-A5C7-46FC-B27F-0A5CB72AAD3C}">
      <dgm:prSet/>
      <dgm:spPr/>
      <dgm:t>
        <a:bodyPr/>
        <a:lstStyle/>
        <a:p>
          <a:endParaRPr lang="en-US"/>
        </a:p>
      </dgm:t>
    </dgm:pt>
    <dgm:pt modelId="{BEE9FADB-1697-456B-BBEB-1C048653970C}" type="sibTrans" cxnId="{6F402FD7-A5C7-46FC-B27F-0A5CB72AAD3C}">
      <dgm:prSet/>
      <dgm:spPr/>
      <dgm:t>
        <a:bodyPr/>
        <a:lstStyle/>
        <a:p>
          <a:endParaRPr lang="en-US"/>
        </a:p>
      </dgm:t>
    </dgm:pt>
    <dgm:pt modelId="{8D8022C3-935F-48E1-B104-9373C659A70A}">
      <dgm:prSet phldrT="[Text]"/>
      <dgm:spPr/>
      <dgm:t>
        <a:bodyPr/>
        <a:lstStyle/>
        <a:p>
          <a:r>
            <a:rPr lang="en-US" dirty="0" smtClean="0"/>
            <a:t>White Bison programming</a:t>
          </a:r>
          <a:endParaRPr lang="en-US" dirty="0"/>
        </a:p>
      </dgm:t>
    </dgm:pt>
    <dgm:pt modelId="{3B18CA7B-FC07-4918-9737-E555BEF20FB3}" type="parTrans" cxnId="{5B527099-BE01-494A-B70D-E3DA80F0CC68}">
      <dgm:prSet/>
      <dgm:spPr/>
      <dgm:t>
        <a:bodyPr/>
        <a:lstStyle/>
        <a:p>
          <a:endParaRPr lang="en-US"/>
        </a:p>
      </dgm:t>
    </dgm:pt>
    <dgm:pt modelId="{ABE0AB83-C318-49A0-9264-48F136EF28B5}" type="sibTrans" cxnId="{5B527099-BE01-494A-B70D-E3DA80F0CC68}">
      <dgm:prSet/>
      <dgm:spPr/>
      <dgm:t>
        <a:bodyPr/>
        <a:lstStyle/>
        <a:p>
          <a:endParaRPr lang="en-US"/>
        </a:p>
      </dgm:t>
    </dgm:pt>
    <dgm:pt modelId="{E0EF5700-FEB5-4182-BF89-7F101CF13809}">
      <dgm:prSet phldrT="[Text]"/>
      <dgm:spPr/>
      <dgm:t>
        <a:bodyPr/>
        <a:lstStyle/>
        <a:p>
          <a:r>
            <a:rPr lang="en-US" dirty="0" smtClean="0"/>
            <a:t>Culturally appropriate, trauma-informed, harm reduction PSEs in Tribal Health Programs and Tribes</a:t>
          </a:r>
          <a:endParaRPr lang="en-US" dirty="0"/>
        </a:p>
      </dgm:t>
    </dgm:pt>
    <dgm:pt modelId="{3639A18D-D0B5-42ED-A5ED-70B702777D20}" type="parTrans" cxnId="{5E0D0C03-1F94-433A-AC99-EBD633F25DD5}">
      <dgm:prSet/>
      <dgm:spPr/>
      <dgm:t>
        <a:bodyPr/>
        <a:lstStyle/>
        <a:p>
          <a:endParaRPr lang="en-US"/>
        </a:p>
      </dgm:t>
    </dgm:pt>
    <dgm:pt modelId="{D53D3A1D-865B-437C-AC1B-6E801CC76732}" type="sibTrans" cxnId="{5E0D0C03-1F94-433A-AC99-EBD633F25DD5}">
      <dgm:prSet/>
      <dgm:spPr/>
      <dgm:t>
        <a:bodyPr/>
        <a:lstStyle/>
        <a:p>
          <a:endParaRPr lang="en-US"/>
        </a:p>
      </dgm:t>
    </dgm:pt>
    <dgm:pt modelId="{EE0CA617-3BE0-4985-8CF1-1523CE34D521}">
      <dgm:prSet phldrT="[Text]"/>
      <dgm:spPr/>
      <dgm:t>
        <a:bodyPr/>
        <a:lstStyle/>
        <a:p>
          <a:r>
            <a:rPr lang="en-US" dirty="0" smtClean="0"/>
            <a:t>Naloxone education and distribution</a:t>
          </a:r>
          <a:endParaRPr lang="en-US" dirty="0"/>
        </a:p>
      </dgm:t>
    </dgm:pt>
    <dgm:pt modelId="{A8BE2019-FE30-4686-B07F-86B0BF8A8C5A}" type="parTrans" cxnId="{29626943-C246-4ADD-BA17-72D743F4B306}">
      <dgm:prSet/>
      <dgm:spPr/>
      <dgm:t>
        <a:bodyPr/>
        <a:lstStyle/>
        <a:p>
          <a:endParaRPr lang="en-US"/>
        </a:p>
      </dgm:t>
    </dgm:pt>
    <dgm:pt modelId="{F871462C-134F-4EAC-A6D4-C194437B20FC}" type="sibTrans" cxnId="{29626943-C246-4ADD-BA17-72D743F4B306}">
      <dgm:prSet/>
      <dgm:spPr/>
      <dgm:t>
        <a:bodyPr/>
        <a:lstStyle/>
        <a:p>
          <a:endParaRPr lang="en-US"/>
        </a:p>
      </dgm:t>
    </dgm:pt>
    <dgm:pt modelId="{677D9EEC-472B-4D87-9C05-AC3754B32EE9}">
      <dgm:prSet phldrT="[Text]"/>
      <dgm:spPr/>
      <dgm:t>
        <a:bodyPr/>
        <a:lstStyle/>
        <a:p>
          <a:r>
            <a:rPr lang="en-US" dirty="0" smtClean="0"/>
            <a:t>Needle exchange</a:t>
          </a:r>
          <a:endParaRPr lang="en-US" dirty="0"/>
        </a:p>
      </dgm:t>
    </dgm:pt>
    <dgm:pt modelId="{DBC7E685-87F0-4368-8AE2-6284CD71E37B}" type="parTrans" cxnId="{926B09EE-82A7-45E5-B076-C5723F5DB4A6}">
      <dgm:prSet/>
      <dgm:spPr/>
      <dgm:t>
        <a:bodyPr/>
        <a:lstStyle/>
        <a:p>
          <a:endParaRPr lang="en-US"/>
        </a:p>
      </dgm:t>
    </dgm:pt>
    <dgm:pt modelId="{5A7E0431-AA06-41BE-A3E4-6C3D039EFC0C}" type="sibTrans" cxnId="{926B09EE-82A7-45E5-B076-C5723F5DB4A6}">
      <dgm:prSet/>
      <dgm:spPr/>
      <dgm:t>
        <a:bodyPr/>
        <a:lstStyle/>
        <a:p>
          <a:endParaRPr lang="en-US"/>
        </a:p>
      </dgm:t>
    </dgm:pt>
    <dgm:pt modelId="{69B14252-EFF5-4913-89A8-E002688E9C77}">
      <dgm:prSet phldrT="[Text]"/>
      <dgm:spPr/>
      <dgm:t>
        <a:bodyPr/>
        <a:lstStyle/>
        <a:p>
          <a:r>
            <a:rPr lang="en-US" dirty="0" smtClean="0"/>
            <a:t>Safe injection sites</a:t>
          </a:r>
          <a:endParaRPr lang="en-US" dirty="0"/>
        </a:p>
      </dgm:t>
    </dgm:pt>
    <dgm:pt modelId="{110B5B20-368D-4E0B-9BCD-D2CA8021C865}" type="parTrans" cxnId="{3161763B-7921-4C95-8DE2-E67329F721EB}">
      <dgm:prSet/>
      <dgm:spPr/>
      <dgm:t>
        <a:bodyPr/>
        <a:lstStyle/>
        <a:p>
          <a:endParaRPr lang="en-US"/>
        </a:p>
      </dgm:t>
    </dgm:pt>
    <dgm:pt modelId="{C8B3CB09-16F0-4EE9-A4B9-32CDD4C9610A}" type="sibTrans" cxnId="{3161763B-7921-4C95-8DE2-E67329F721EB}">
      <dgm:prSet/>
      <dgm:spPr/>
      <dgm:t>
        <a:bodyPr/>
        <a:lstStyle/>
        <a:p>
          <a:endParaRPr lang="en-US"/>
        </a:p>
      </dgm:t>
    </dgm:pt>
    <dgm:pt modelId="{57E7B458-1C9C-4E9F-AB3B-96712836E335}">
      <dgm:prSet phldrT="[Text]"/>
      <dgm:spPr/>
      <dgm:t>
        <a:bodyPr/>
        <a:lstStyle/>
        <a:p>
          <a:r>
            <a:rPr lang="en-US" dirty="0" smtClean="0"/>
            <a:t>Safe prescribing guidelines</a:t>
          </a:r>
          <a:endParaRPr lang="en-US" dirty="0"/>
        </a:p>
      </dgm:t>
    </dgm:pt>
    <dgm:pt modelId="{6A241BE8-0576-41FE-8A67-EEAACC30E659}" type="parTrans" cxnId="{39FDB63B-CB09-4391-85A5-08B1FE2CEBCF}">
      <dgm:prSet/>
      <dgm:spPr/>
      <dgm:t>
        <a:bodyPr/>
        <a:lstStyle/>
        <a:p>
          <a:endParaRPr lang="en-US"/>
        </a:p>
      </dgm:t>
    </dgm:pt>
    <dgm:pt modelId="{25E4E12F-3CFF-4F5C-9871-8177DAF9944A}" type="sibTrans" cxnId="{39FDB63B-CB09-4391-85A5-08B1FE2CEBCF}">
      <dgm:prSet/>
      <dgm:spPr/>
      <dgm:t>
        <a:bodyPr/>
        <a:lstStyle/>
        <a:p>
          <a:endParaRPr lang="en-US"/>
        </a:p>
      </dgm:t>
    </dgm:pt>
    <dgm:pt modelId="{FC41129D-6DDF-463A-9759-E1531E16090B}">
      <dgm:prSet phldrT="[Text]"/>
      <dgm:spPr/>
      <dgm:t>
        <a:bodyPr/>
        <a:lstStyle/>
        <a:p>
          <a:r>
            <a:rPr lang="en-US" dirty="0" smtClean="0"/>
            <a:t>Safe disposal sites</a:t>
          </a:r>
          <a:endParaRPr lang="en-US" dirty="0"/>
        </a:p>
      </dgm:t>
    </dgm:pt>
    <dgm:pt modelId="{188CA536-CA13-44E4-A442-5B36BE48AF60}" type="parTrans" cxnId="{6C7A81B1-D8E4-4838-8AB0-C457E307501D}">
      <dgm:prSet/>
      <dgm:spPr/>
      <dgm:t>
        <a:bodyPr/>
        <a:lstStyle/>
        <a:p>
          <a:endParaRPr lang="en-US"/>
        </a:p>
      </dgm:t>
    </dgm:pt>
    <dgm:pt modelId="{259627D0-7CAC-4B3B-A0ED-DC63AEB0EA4E}" type="sibTrans" cxnId="{6C7A81B1-D8E4-4838-8AB0-C457E307501D}">
      <dgm:prSet/>
      <dgm:spPr/>
      <dgm:t>
        <a:bodyPr/>
        <a:lstStyle/>
        <a:p>
          <a:endParaRPr lang="en-US"/>
        </a:p>
      </dgm:t>
    </dgm:pt>
    <dgm:pt modelId="{E60D1B86-E3BB-4D30-9CF0-ABA800406393}">
      <dgm:prSet phldrT="[Text]"/>
      <dgm:spPr/>
      <dgm:t>
        <a:bodyPr/>
        <a:lstStyle/>
        <a:p>
          <a:r>
            <a:rPr lang="en-US" dirty="0" smtClean="0"/>
            <a:t>Tribal Health Program-wide harm reduction approach</a:t>
          </a:r>
          <a:endParaRPr lang="en-US" dirty="0"/>
        </a:p>
      </dgm:t>
    </dgm:pt>
    <dgm:pt modelId="{2AB5D1D4-D53C-4591-A9A8-9ECB9C58EC5B}" type="parTrans" cxnId="{602FB89D-64BF-4DC2-B02D-D8BB57F2C6F4}">
      <dgm:prSet/>
      <dgm:spPr/>
      <dgm:t>
        <a:bodyPr/>
        <a:lstStyle/>
        <a:p>
          <a:endParaRPr lang="en-US"/>
        </a:p>
      </dgm:t>
    </dgm:pt>
    <dgm:pt modelId="{92202281-CA19-46A6-99A8-D7BFC150D6AF}" type="sibTrans" cxnId="{602FB89D-64BF-4DC2-B02D-D8BB57F2C6F4}">
      <dgm:prSet/>
      <dgm:spPr/>
      <dgm:t>
        <a:bodyPr/>
        <a:lstStyle/>
        <a:p>
          <a:endParaRPr lang="en-US"/>
        </a:p>
      </dgm:t>
    </dgm:pt>
    <dgm:pt modelId="{E9820274-E668-4CFE-9802-BF8930FBBC0D}">
      <dgm:prSet phldrT="[Text]"/>
      <dgm:spPr/>
      <dgm:t>
        <a:bodyPr/>
        <a:lstStyle/>
        <a:p>
          <a:r>
            <a:rPr lang="en-US" dirty="0" smtClean="0"/>
            <a:t>Chronic pain management using alternative approaches</a:t>
          </a:r>
          <a:endParaRPr lang="en-US" dirty="0"/>
        </a:p>
      </dgm:t>
    </dgm:pt>
    <dgm:pt modelId="{47620133-2EBE-4E2F-8FED-01D1D53E1FE2}" type="parTrans" cxnId="{2E5211EC-774F-41B5-B3A3-EDB32AFD5034}">
      <dgm:prSet/>
      <dgm:spPr/>
      <dgm:t>
        <a:bodyPr/>
        <a:lstStyle/>
        <a:p>
          <a:endParaRPr lang="en-US"/>
        </a:p>
      </dgm:t>
    </dgm:pt>
    <dgm:pt modelId="{34D34634-FAFA-417C-AF3E-BB7BF0D77BC8}" type="sibTrans" cxnId="{2E5211EC-774F-41B5-B3A3-EDB32AFD5034}">
      <dgm:prSet/>
      <dgm:spPr/>
      <dgm:t>
        <a:bodyPr/>
        <a:lstStyle/>
        <a:p>
          <a:endParaRPr lang="en-US"/>
        </a:p>
      </dgm:t>
    </dgm:pt>
    <dgm:pt modelId="{2B7A2CBB-E254-4C2F-A739-F8059627760B}">
      <dgm:prSet phldrT="[Text]"/>
      <dgm:spPr/>
      <dgm:t>
        <a:bodyPr/>
        <a:lstStyle/>
        <a:p>
          <a:r>
            <a:rPr lang="en-US" dirty="0" smtClean="0"/>
            <a:t>Tribal and Tribal Health Program Leader Engagement</a:t>
          </a:r>
          <a:endParaRPr lang="en-US" dirty="0"/>
        </a:p>
      </dgm:t>
    </dgm:pt>
    <dgm:pt modelId="{78CF204E-9DCC-4160-83AF-447848662FD8}" type="parTrans" cxnId="{FD203A59-E357-4A2A-AC97-A50AE590A1FC}">
      <dgm:prSet/>
      <dgm:spPr/>
      <dgm:t>
        <a:bodyPr/>
        <a:lstStyle/>
        <a:p>
          <a:endParaRPr lang="en-US"/>
        </a:p>
      </dgm:t>
    </dgm:pt>
    <dgm:pt modelId="{466015C0-1258-4BD8-BA83-CEAE2031BA16}" type="sibTrans" cxnId="{FD203A59-E357-4A2A-AC97-A50AE590A1FC}">
      <dgm:prSet/>
      <dgm:spPr/>
      <dgm:t>
        <a:bodyPr/>
        <a:lstStyle/>
        <a:p>
          <a:endParaRPr lang="en-US"/>
        </a:p>
      </dgm:t>
    </dgm:pt>
    <dgm:pt modelId="{74374063-C2B1-45E9-B54A-F7CC7E078E01}">
      <dgm:prSet phldrT="[Text]"/>
      <dgm:spPr/>
      <dgm:t>
        <a:bodyPr/>
        <a:lstStyle/>
        <a:p>
          <a:r>
            <a:rPr lang="en-US" dirty="0" smtClean="0"/>
            <a:t>Tribal Health Program partnership with Tribe</a:t>
          </a:r>
          <a:endParaRPr lang="en-US" dirty="0"/>
        </a:p>
      </dgm:t>
    </dgm:pt>
    <dgm:pt modelId="{EB0F4A3D-ECD3-43F7-A9B7-0D46AA57F656}" type="parTrans" cxnId="{29DB7E2C-11E8-409B-B303-EDD79DBA84CB}">
      <dgm:prSet/>
      <dgm:spPr/>
      <dgm:t>
        <a:bodyPr/>
        <a:lstStyle/>
        <a:p>
          <a:endParaRPr lang="en-US"/>
        </a:p>
      </dgm:t>
    </dgm:pt>
    <dgm:pt modelId="{8AF0A9C9-E5DC-42E7-ACB4-F66A97714086}" type="sibTrans" cxnId="{29DB7E2C-11E8-409B-B303-EDD79DBA84CB}">
      <dgm:prSet/>
      <dgm:spPr/>
      <dgm:t>
        <a:bodyPr/>
        <a:lstStyle/>
        <a:p>
          <a:endParaRPr lang="en-US"/>
        </a:p>
      </dgm:t>
    </dgm:pt>
    <dgm:pt modelId="{1CA5AD32-9354-4C1B-9CCA-2190CEB2B98A}">
      <dgm:prSet phldrT="[Text]"/>
      <dgm:spPr/>
      <dgm:t>
        <a:bodyPr/>
        <a:lstStyle/>
        <a:p>
          <a:r>
            <a:rPr lang="en-US" dirty="0" smtClean="0"/>
            <a:t>Community workshops</a:t>
          </a:r>
          <a:endParaRPr lang="en-US" dirty="0"/>
        </a:p>
      </dgm:t>
    </dgm:pt>
    <dgm:pt modelId="{E9F0C13D-1862-4B57-A610-21367425C507}" type="parTrans" cxnId="{BA8C89DE-E0E1-4F63-8DC6-0AB91E75296A}">
      <dgm:prSet/>
      <dgm:spPr/>
      <dgm:t>
        <a:bodyPr/>
        <a:lstStyle/>
        <a:p>
          <a:endParaRPr lang="en-US"/>
        </a:p>
      </dgm:t>
    </dgm:pt>
    <dgm:pt modelId="{5CFBD397-9719-43B4-95BC-6C19DDD58180}" type="sibTrans" cxnId="{BA8C89DE-E0E1-4F63-8DC6-0AB91E75296A}">
      <dgm:prSet/>
      <dgm:spPr/>
      <dgm:t>
        <a:bodyPr/>
        <a:lstStyle/>
        <a:p>
          <a:endParaRPr lang="en-US"/>
        </a:p>
      </dgm:t>
    </dgm:pt>
    <dgm:pt modelId="{1EEFBE28-EB42-4BB1-BB4A-9247DA42C751}">
      <dgm:prSet phldrT="[Text]"/>
      <dgm:spPr/>
      <dgm:t>
        <a:bodyPr/>
        <a:lstStyle/>
        <a:p>
          <a:r>
            <a:rPr lang="en-US" dirty="0" smtClean="0"/>
            <a:t>Opioids 101</a:t>
          </a:r>
          <a:endParaRPr lang="en-US" dirty="0"/>
        </a:p>
      </dgm:t>
    </dgm:pt>
    <dgm:pt modelId="{A0B14D4F-4AAC-469D-BC52-13101AE54D2C}" type="parTrans" cxnId="{7A021FBD-24D0-4434-B874-7A12433781C5}">
      <dgm:prSet/>
      <dgm:spPr/>
      <dgm:t>
        <a:bodyPr/>
        <a:lstStyle/>
        <a:p>
          <a:endParaRPr lang="en-US"/>
        </a:p>
      </dgm:t>
    </dgm:pt>
    <dgm:pt modelId="{668B6137-0229-4F6E-935E-F40F600F887C}" type="sibTrans" cxnId="{7A021FBD-24D0-4434-B874-7A12433781C5}">
      <dgm:prSet/>
      <dgm:spPr/>
      <dgm:t>
        <a:bodyPr/>
        <a:lstStyle/>
        <a:p>
          <a:endParaRPr lang="en-US"/>
        </a:p>
      </dgm:t>
    </dgm:pt>
    <dgm:pt modelId="{B1576E7E-04A9-46DE-BEF0-A39899079375}">
      <dgm:prSet phldrT="[Text]"/>
      <dgm:spPr/>
      <dgm:t>
        <a:bodyPr/>
        <a:lstStyle/>
        <a:p>
          <a:r>
            <a:rPr lang="en-US" dirty="0" smtClean="0"/>
            <a:t>Medication safety</a:t>
          </a:r>
          <a:endParaRPr lang="en-US" dirty="0"/>
        </a:p>
      </dgm:t>
    </dgm:pt>
    <dgm:pt modelId="{F6811EDC-EE93-4A24-83EC-FC3AA1C32C6D}" type="parTrans" cxnId="{C49C5D3B-A245-40F9-85E5-6567B96989D5}">
      <dgm:prSet/>
      <dgm:spPr/>
      <dgm:t>
        <a:bodyPr/>
        <a:lstStyle/>
        <a:p>
          <a:endParaRPr lang="en-US"/>
        </a:p>
      </dgm:t>
    </dgm:pt>
    <dgm:pt modelId="{FA2C040A-4ABA-40A5-811E-B8B99A53D9CF}" type="sibTrans" cxnId="{C49C5D3B-A245-40F9-85E5-6567B96989D5}">
      <dgm:prSet/>
      <dgm:spPr/>
      <dgm:t>
        <a:bodyPr/>
        <a:lstStyle/>
        <a:p>
          <a:endParaRPr lang="en-US"/>
        </a:p>
      </dgm:t>
    </dgm:pt>
    <dgm:pt modelId="{A34285C7-C8A9-401A-B398-83B12BBC94D2}">
      <dgm:prSet phldrT="[Text]"/>
      <dgm:spPr/>
      <dgm:t>
        <a:bodyPr/>
        <a:lstStyle/>
        <a:p>
          <a:r>
            <a:rPr lang="en-US" dirty="0" smtClean="0"/>
            <a:t>Elder abuse prevention</a:t>
          </a:r>
          <a:endParaRPr lang="en-US" dirty="0"/>
        </a:p>
      </dgm:t>
    </dgm:pt>
    <dgm:pt modelId="{651A2573-FEC8-4F4B-A953-AB8F506CB7C7}" type="parTrans" cxnId="{B907BD91-8EE4-4AD2-8167-A9E55F37D5DE}">
      <dgm:prSet/>
      <dgm:spPr/>
      <dgm:t>
        <a:bodyPr/>
        <a:lstStyle/>
        <a:p>
          <a:endParaRPr lang="en-US"/>
        </a:p>
      </dgm:t>
    </dgm:pt>
    <dgm:pt modelId="{18948F36-0A9D-44D3-AC47-5C2B76E26D2C}" type="sibTrans" cxnId="{B907BD91-8EE4-4AD2-8167-A9E55F37D5DE}">
      <dgm:prSet/>
      <dgm:spPr/>
      <dgm:t>
        <a:bodyPr/>
        <a:lstStyle/>
        <a:p>
          <a:endParaRPr lang="en-US"/>
        </a:p>
      </dgm:t>
    </dgm:pt>
    <dgm:pt modelId="{7F4CE4D4-9186-4D80-8655-6F324797E119}">
      <dgm:prSet phldrT="[Text]"/>
      <dgm:spPr/>
      <dgm:t>
        <a:bodyPr/>
        <a:lstStyle/>
        <a:p>
          <a:r>
            <a:rPr lang="en-US" dirty="0" smtClean="0"/>
            <a:t>Pain management alternatives</a:t>
          </a:r>
          <a:endParaRPr lang="en-US" dirty="0"/>
        </a:p>
      </dgm:t>
    </dgm:pt>
    <dgm:pt modelId="{4EDFB354-EECD-459B-BD3D-0C34C25D63A6}" type="parTrans" cxnId="{C1509299-9CAD-42B0-9E73-37D4545682FF}">
      <dgm:prSet/>
      <dgm:spPr/>
      <dgm:t>
        <a:bodyPr/>
        <a:lstStyle/>
        <a:p>
          <a:endParaRPr lang="en-US"/>
        </a:p>
      </dgm:t>
    </dgm:pt>
    <dgm:pt modelId="{33B6E181-7D11-4954-BA0F-C03A315AA72E}" type="sibTrans" cxnId="{C1509299-9CAD-42B0-9E73-37D4545682FF}">
      <dgm:prSet/>
      <dgm:spPr/>
      <dgm:t>
        <a:bodyPr/>
        <a:lstStyle/>
        <a:p>
          <a:endParaRPr lang="en-US"/>
        </a:p>
      </dgm:t>
    </dgm:pt>
    <dgm:pt modelId="{6C932BF3-A1CB-4D46-ACF6-6C114D288D3A}">
      <dgm:prSet phldrT="[Text]"/>
      <dgm:spPr/>
      <dgm:t>
        <a:bodyPr/>
        <a:lstStyle/>
        <a:p>
          <a:r>
            <a:rPr lang="en-US" dirty="0" smtClean="0"/>
            <a:t>Prayer ties</a:t>
          </a:r>
          <a:endParaRPr lang="en-US" dirty="0"/>
        </a:p>
      </dgm:t>
    </dgm:pt>
    <dgm:pt modelId="{BA68FF21-C843-485A-B70C-2EEDF95F71B2}" type="parTrans" cxnId="{D5560B43-2059-46AE-A17C-0025AD4123C8}">
      <dgm:prSet/>
      <dgm:spPr/>
      <dgm:t>
        <a:bodyPr/>
        <a:lstStyle/>
        <a:p>
          <a:endParaRPr lang="en-US"/>
        </a:p>
      </dgm:t>
    </dgm:pt>
    <dgm:pt modelId="{E3E7DA43-E437-45A6-B931-8FF8FB8F9870}" type="sibTrans" cxnId="{D5560B43-2059-46AE-A17C-0025AD4123C8}">
      <dgm:prSet/>
      <dgm:spPr/>
      <dgm:t>
        <a:bodyPr/>
        <a:lstStyle/>
        <a:p>
          <a:endParaRPr lang="en-US"/>
        </a:p>
      </dgm:t>
    </dgm:pt>
    <dgm:pt modelId="{ABB1B592-23FF-46A4-A6C4-F665CEDE9DA6}">
      <dgm:prSet phldrT="[Text]"/>
      <dgm:spPr/>
      <dgm:t>
        <a:bodyPr/>
        <a:lstStyle/>
        <a:p>
          <a:r>
            <a:rPr lang="en-US" dirty="0" smtClean="0"/>
            <a:t>Purification ceremonies</a:t>
          </a:r>
          <a:endParaRPr lang="en-US" dirty="0"/>
        </a:p>
      </dgm:t>
    </dgm:pt>
    <dgm:pt modelId="{12155EB5-6EC0-46B1-8D1E-939D33343E03}" type="parTrans" cxnId="{222197B4-8B0D-4AAD-80ED-38F0CFAEDF4D}">
      <dgm:prSet/>
      <dgm:spPr/>
      <dgm:t>
        <a:bodyPr/>
        <a:lstStyle/>
        <a:p>
          <a:endParaRPr lang="en-US"/>
        </a:p>
      </dgm:t>
    </dgm:pt>
    <dgm:pt modelId="{4CC73C86-DBCD-4D5B-A279-54263A0E3E76}" type="sibTrans" cxnId="{222197B4-8B0D-4AAD-80ED-38F0CFAEDF4D}">
      <dgm:prSet/>
      <dgm:spPr/>
      <dgm:t>
        <a:bodyPr/>
        <a:lstStyle/>
        <a:p>
          <a:endParaRPr lang="en-US"/>
        </a:p>
      </dgm:t>
    </dgm:pt>
    <dgm:pt modelId="{FB356CD0-67AB-46EB-A83D-AC141C153347}">
      <dgm:prSet phldrT="[Text]"/>
      <dgm:spPr/>
      <dgm:t>
        <a:bodyPr/>
        <a:lstStyle/>
        <a:p>
          <a:r>
            <a:rPr lang="en-US" dirty="0" smtClean="0"/>
            <a:t>Pain management alternative treatment</a:t>
          </a:r>
          <a:endParaRPr lang="en-US" dirty="0"/>
        </a:p>
      </dgm:t>
    </dgm:pt>
    <dgm:pt modelId="{10BD25C4-3614-44A6-8604-FEC98946D28B}" type="parTrans" cxnId="{EF4717EB-88D9-444D-9FF6-D7E92291F2B6}">
      <dgm:prSet/>
      <dgm:spPr/>
      <dgm:t>
        <a:bodyPr/>
        <a:lstStyle/>
        <a:p>
          <a:endParaRPr lang="en-US"/>
        </a:p>
      </dgm:t>
    </dgm:pt>
    <dgm:pt modelId="{B0E9F637-AF5C-4627-A97E-C66E6F2FA2BD}" type="sibTrans" cxnId="{EF4717EB-88D9-444D-9FF6-D7E92291F2B6}">
      <dgm:prSet/>
      <dgm:spPr/>
      <dgm:t>
        <a:bodyPr/>
        <a:lstStyle/>
        <a:p>
          <a:endParaRPr lang="en-US"/>
        </a:p>
      </dgm:t>
    </dgm:pt>
    <dgm:pt modelId="{CFBA6D60-4FED-42BC-B24A-0D5E643D3AEC}">
      <dgm:prSet phldrT="[Text]"/>
      <dgm:spPr/>
      <dgm:t>
        <a:bodyPr/>
        <a:lstStyle/>
        <a:p>
          <a:r>
            <a:rPr lang="en-US" dirty="0" smtClean="0"/>
            <a:t>Other Supportive Activities</a:t>
          </a:r>
          <a:endParaRPr lang="en-US" dirty="0"/>
        </a:p>
      </dgm:t>
    </dgm:pt>
    <dgm:pt modelId="{732E7B2F-0DB4-4645-B773-1EFD8EE3CA70}" type="parTrans" cxnId="{33E40CFE-5AB1-4195-BF92-C1073D27DE9D}">
      <dgm:prSet/>
      <dgm:spPr/>
      <dgm:t>
        <a:bodyPr/>
        <a:lstStyle/>
        <a:p>
          <a:endParaRPr lang="en-US"/>
        </a:p>
      </dgm:t>
    </dgm:pt>
    <dgm:pt modelId="{21D03A42-2FA7-47A9-91A8-6614E30E6169}" type="sibTrans" cxnId="{33E40CFE-5AB1-4195-BF92-C1073D27DE9D}">
      <dgm:prSet/>
      <dgm:spPr/>
      <dgm:t>
        <a:bodyPr/>
        <a:lstStyle/>
        <a:p>
          <a:endParaRPr lang="en-US"/>
        </a:p>
      </dgm:t>
    </dgm:pt>
    <dgm:pt modelId="{1FCE3ADF-1900-43FE-A8A7-6A5190C24A33}">
      <dgm:prSet phldrT="[Text]"/>
      <dgm:spPr/>
      <dgm:t>
        <a:bodyPr/>
        <a:lstStyle/>
        <a:p>
          <a:r>
            <a:rPr lang="en-US" dirty="0" smtClean="0"/>
            <a:t>Increasing the number of x-waivered providers</a:t>
          </a:r>
          <a:endParaRPr lang="en-US" dirty="0"/>
        </a:p>
      </dgm:t>
    </dgm:pt>
    <dgm:pt modelId="{101E76C1-5275-492A-8498-6A28B674A4AE}" type="parTrans" cxnId="{80408F52-AD24-400B-AB5D-0BBCB35BE47B}">
      <dgm:prSet/>
      <dgm:spPr/>
      <dgm:t>
        <a:bodyPr/>
        <a:lstStyle/>
        <a:p>
          <a:endParaRPr lang="en-US"/>
        </a:p>
      </dgm:t>
    </dgm:pt>
    <dgm:pt modelId="{F7EB447D-D605-4CEF-A628-87E71ED615F7}" type="sibTrans" cxnId="{80408F52-AD24-400B-AB5D-0BBCB35BE47B}">
      <dgm:prSet/>
      <dgm:spPr/>
      <dgm:t>
        <a:bodyPr/>
        <a:lstStyle/>
        <a:p>
          <a:endParaRPr lang="en-US"/>
        </a:p>
      </dgm:t>
    </dgm:pt>
    <dgm:pt modelId="{522AF71D-FA9E-4BAF-92A8-50F7EBDBF69F}">
      <dgm:prSet phldrT="[Text]"/>
      <dgm:spPr/>
      <dgm:t>
        <a:bodyPr/>
        <a:lstStyle/>
        <a:p>
          <a:r>
            <a:rPr lang="en-US" dirty="0" smtClean="0"/>
            <a:t>Regional opioid summit</a:t>
          </a:r>
          <a:endParaRPr lang="en-US" dirty="0"/>
        </a:p>
      </dgm:t>
    </dgm:pt>
    <dgm:pt modelId="{81D522D8-B296-4A9F-B6B7-7A423B7BB115}" type="parTrans" cxnId="{D3BB33F8-5E68-4B64-9E90-72782850D1ED}">
      <dgm:prSet/>
      <dgm:spPr/>
      <dgm:t>
        <a:bodyPr/>
        <a:lstStyle/>
        <a:p>
          <a:endParaRPr lang="en-US"/>
        </a:p>
      </dgm:t>
    </dgm:pt>
    <dgm:pt modelId="{CC9C689E-892A-4A23-B973-3BD19A4F666E}" type="sibTrans" cxnId="{D3BB33F8-5E68-4B64-9E90-72782850D1ED}">
      <dgm:prSet/>
      <dgm:spPr/>
      <dgm:t>
        <a:bodyPr/>
        <a:lstStyle/>
        <a:p>
          <a:endParaRPr lang="en-US"/>
        </a:p>
      </dgm:t>
    </dgm:pt>
    <dgm:pt modelId="{3177002A-B846-4812-A8D5-D9A9B1E5ECB2}">
      <dgm:prSet phldrT="[Text]"/>
      <dgm:spPr/>
      <dgm:t>
        <a:bodyPr/>
        <a:lstStyle/>
        <a:p>
          <a:r>
            <a:rPr lang="en-US" dirty="0" smtClean="0"/>
            <a:t>Importance of using medications as prescribed</a:t>
          </a:r>
          <a:endParaRPr lang="en-US" dirty="0"/>
        </a:p>
      </dgm:t>
    </dgm:pt>
    <dgm:pt modelId="{DBA0AA65-7DC4-4B72-B772-B1B19B07D00F}" type="parTrans" cxnId="{D127B31F-019D-4293-9CCD-F568F526BDC4}">
      <dgm:prSet/>
      <dgm:spPr/>
      <dgm:t>
        <a:bodyPr/>
        <a:lstStyle/>
        <a:p>
          <a:endParaRPr lang="en-US"/>
        </a:p>
      </dgm:t>
    </dgm:pt>
    <dgm:pt modelId="{E405DC20-37DF-4890-9B28-5BCE94AB8646}" type="sibTrans" cxnId="{D127B31F-019D-4293-9CCD-F568F526BDC4}">
      <dgm:prSet/>
      <dgm:spPr/>
      <dgm:t>
        <a:bodyPr/>
        <a:lstStyle/>
        <a:p>
          <a:endParaRPr lang="en-US"/>
        </a:p>
      </dgm:t>
    </dgm:pt>
    <dgm:pt modelId="{0296BA4F-57E8-48C1-95A5-531F0F43FD56}">
      <dgm:prSet phldrT="[Text]"/>
      <dgm:spPr/>
      <dgm:t>
        <a:bodyPr/>
        <a:lstStyle/>
        <a:p>
          <a:r>
            <a:rPr lang="en-US" dirty="0" smtClean="0"/>
            <a:t>Proper medication disposal</a:t>
          </a:r>
          <a:endParaRPr lang="en-US" dirty="0"/>
        </a:p>
      </dgm:t>
    </dgm:pt>
    <dgm:pt modelId="{366E6C47-1E20-4560-BBD6-EC9C4847452A}" type="parTrans" cxnId="{B53FF3FE-6415-4FF6-BC7C-6F02F209DA72}">
      <dgm:prSet/>
      <dgm:spPr/>
      <dgm:t>
        <a:bodyPr/>
        <a:lstStyle/>
        <a:p>
          <a:endParaRPr lang="en-US"/>
        </a:p>
      </dgm:t>
    </dgm:pt>
    <dgm:pt modelId="{DD4BB1BB-934B-466D-865C-F66DD090E600}" type="sibTrans" cxnId="{B53FF3FE-6415-4FF6-BC7C-6F02F209DA72}">
      <dgm:prSet/>
      <dgm:spPr/>
      <dgm:t>
        <a:bodyPr/>
        <a:lstStyle/>
        <a:p>
          <a:endParaRPr lang="en-US"/>
        </a:p>
      </dgm:t>
    </dgm:pt>
    <dgm:pt modelId="{4BCC3ECA-40CA-4D0F-800D-2B149E6B7D0D}">
      <dgm:prSet phldrT="[Text]"/>
      <dgm:spPr/>
      <dgm:t>
        <a:bodyPr/>
        <a:lstStyle/>
        <a:p>
          <a:r>
            <a:rPr lang="en-US" dirty="0" smtClean="0"/>
            <a:t>Historical trauma</a:t>
          </a:r>
          <a:endParaRPr lang="en-US" dirty="0"/>
        </a:p>
      </dgm:t>
    </dgm:pt>
    <dgm:pt modelId="{47224370-C44F-44F3-AB17-D74B583C1230}" type="parTrans" cxnId="{77DE9DBB-83D9-440C-BBE4-09677C932C72}">
      <dgm:prSet/>
      <dgm:spPr/>
      <dgm:t>
        <a:bodyPr/>
        <a:lstStyle/>
        <a:p>
          <a:endParaRPr lang="en-US"/>
        </a:p>
      </dgm:t>
    </dgm:pt>
    <dgm:pt modelId="{BCAAB8C5-CA4F-4D3C-9CA1-F97604117479}" type="sibTrans" cxnId="{77DE9DBB-83D9-440C-BBE4-09677C932C72}">
      <dgm:prSet/>
      <dgm:spPr/>
      <dgm:t>
        <a:bodyPr/>
        <a:lstStyle/>
        <a:p>
          <a:endParaRPr lang="en-US"/>
        </a:p>
      </dgm:t>
    </dgm:pt>
    <dgm:pt modelId="{9016A75B-1463-4214-9924-9A0DD7BD67A4}">
      <dgm:prSet phldrT="[Text]"/>
      <dgm:spPr/>
      <dgm:t>
        <a:bodyPr/>
        <a:lstStyle/>
        <a:p>
          <a:r>
            <a:rPr lang="en-US" dirty="0" smtClean="0"/>
            <a:t>Building recovery ecosystems</a:t>
          </a:r>
          <a:endParaRPr lang="en-US" dirty="0"/>
        </a:p>
      </dgm:t>
    </dgm:pt>
    <dgm:pt modelId="{4EF25C43-0F75-430A-AF91-F208E194C376}" type="parTrans" cxnId="{6644D8EE-CC33-4B95-B20A-2835E226F0A5}">
      <dgm:prSet/>
      <dgm:spPr/>
      <dgm:t>
        <a:bodyPr/>
        <a:lstStyle/>
        <a:p>
          <a:endParaRPr lang="en-US"/>
        </a:p>
      </dgm:t>
    </dgm:pt>
    <dgm:pt modelId="{A96FCB8B-D48E-41A6-AA78-99509A6EFA1F}" type="sibTrans" cxnId="{6644D8EE-CC33-4B95-B20A-2835E226F0A5}">
      <dgm:prSet/>
      <dgm:spPr/>
      <dgm:t>
        <a:bodyPr/>
        <a:lstStyle/>
        <a:p>
          <a:endParaRPr lang="en-US"/>
        </a:p>
      </dgm:t>
    </dgm:pt>
    <dgm:pt modelId="{71306BDB-EB49-464B-ACD3-75B624ED373D}">
      <dgm:prSet phldrT="[Text]"/>
      <dgm:spPr/>
      <dgm:t>
        <a:bodyPr/>
        <a:lstStyle/>
        <a:p>
          <a:r>
            <a:rPr lang="en-US" dirty="0" smtClean="0"/>
            <a:t>Recovering honoring ceremonies</a:t>
          </a:r>
          <a:endParaRPr lang="en-US" dirty="0"/>
        </a:p>
      </dgm:t>
    </dgm:pt>
    <dgm:pt modelId="{A40279EB-8E90-4EA3-A952-CA5DF98AA353}" type="parTrans" cxnId="{93DD4964-703C-44E3-8A37-8026342DBDAF}">
      <dgm:prSet/>
      <dgm:spPr/>
      <dgm:t>
        <a:bodyPr/>
        <a:lstStyle/>
        <a:p>
          <a:endParaRPr lang="en-US"/>
        </a:p>
      </dgm:t>
    </dgm:pt>
    <dgm:pt modelId="{982457AE-BCB4-4CF8-9920-DF7983D29B62}" type="sibTrans" cxnId="{93DD4964-703C-44E3-8A37-8026342DBDAF}">
      <dgm:prSet/>
      <dgm:spPr/>
      <dgm:t>
        <a:bodyPr/>
        <a:lstStyle/>
        <a:p>
          <a:endParaRPr lang="en-US"/>
        </a:p>
      </dgm:t>
    </dgm:pt>
    <dgm:pt modelId="{685EF79E-08A9-4ED6-B81C-D36E000BFF31}">
      <dgm:prSet phldrT="[Text]"/>
      <dgm:spPr/>
      <dgm:t>
        <a:bodyPr/>
        <a:lstStyle/>
        <a:p>
          <a:r>
            <a:rPr lang="en-US" dirty="0" smtClean="0"/>
            <a:t>MAT program</a:t>
          </a:r>
          <a:endParaRPr lang="en-US" dirty="0"/>
        </a:p>
      </dgm:t>
    </dgm:pt>
    <dgm:pt modelId="{6C668778-6699-4BD3-885D-55EEAB2FB50C}" type="parTrans" cxnId="{91B247A5-822F-4469-8C8D-850604E04046}">
      <dgm:prSet/>
      <dgm:spPr/>
      <dgm:t>
        <a:bodyPr/>
        <a:lstStyle/>
        <a:p>
          <a:endParaRPr lang="en-US"/>
        </a:p>
      </dgm:t>
    </dgm:pt>
    <dgm:pt modelId="{725A673A-561E-4506-9A40-4A0A43FD257A}" type="sibTrans" cxnId="{91B247A5-822F-4469-8C8D-850604E04046}">
      <dgm:prSet/>
      <dgm:spPr/>
      <dgm:t>
        <a:bodyPr/>
        <a:lstStyle/>
        <a:p>
          <a:endParaRPr lang="en-US"/>
        </a:p>
      </dgm:t>
    </dgm:pt>
    <dgm:pt modelId="{61955A2A-98A4-4231-8B1F-73427CAF781A}">
      <dgm:prSet phldrT="[Text]"/>
      <dgm:spPr/>
      <dgm:t>
        <a:bodyPr/>
        <a:lstStyle/>
        <a:p>
          <a:r>
            <a:rPr lang="en-US" dirty="0" smtClean="0"/>
            <a:t>Partnering with California Hub and Spoke Systems to become a spoke</a:t>
          </a:r>
          <a:endParaRPr lang="en-US" dirty="0"/>
        </a:p>
      </dgm:t>
    </dgm:pt>
    <dgm:pt modelId="{D600FE9D-841E-41D9-95CA-6F042FE656E4}" type="parTrans" cxnId="{37F45C8A-28B0-47C5-986B-1420EFDD6EAC}">
      <dgm:prSet/>
      <dgm:spPr/>
      <dgm:t>
        <a:bodyPr/>
        <a:lstStyle/>
        <a:p>
          <a:endParaRPr lang="en-US"/>
        </a:p>
      </dgm:t>
    </dgm:pt>
    <dgm:pt modelId="{BC22C63F-E744-4B42-BC45-E3406C2E526B}" type="sibTrans" cxnId="{37F45C8A-28B0-47C5-986B-1420EFDD6EAC}">
      <dgm:prSet/>
      <dgm:spPr/>
      <dgm:t>
        <a:bodyPr/>
        <a:lstStyle/>
        <a:p>
          <a:endParaRPr lang="en-US"/>
        </a:p>
      </dgm:t>
    </dgm:pt>
    <dgm:pt modelId="{2F55805E-B673-4110-87EB-F583406D70FA}">
      <dgm:prSet phldrT="[Text]"/>
      <dgm:spPr/>
      <dgm:t>
        <a:bodyPr/>
        <a:lstStyle/>
        <a:p>
          <a:r>
            <a:rPr lang="en-US" dirty="0" smtClean="0"/>
            <a:t>Provide treatment, transitional housing, and sober living services</a:t>
          </a:r>
          <a:endParaRPr lang="en-US" dirty="0"/>
        </a:p>
      </dgm:t>
    </dgm:pt>
    <dgm:pt modelId="{F56F9F67-5B91-41C5-A82E-AF99E2FA0F93}" type="parTrans" cxnId="{7107A230-A07D-4E8B-938A-817F571ED545}">
      <dgm:prSet/>
      <dgm:spPr/>
      <dgm:t>
        <a:bodyPr/>
        <a:lstStyle/>
        <a:p>
          <a:endParaRPr lang="en-US"/>
        </a:p>
      </dgm:t>
    </dgm:pt>
    <dgm:pt modelId="{C997F04A-2B8A-4576-AA48-DF689511697D}" type="sibTrans" cxnId="{7107A230-A07D-4E8B-938A-817F571ED545}">
      <dgm:prSet/>
      <dgm:spPr/>
      <dgm:t>
        <a:bodyPr/>
        <a:lstStyle/>
        <a:p>
          <a:endParaRPr lang="en-US"/>
        </a:p>
      </dgm:t>
    </dgm:pt>
    <dgm:pt modelId="{58B8D50A-B494-4155-99DD-6BF6D13A600E}">
      <dgm:prSet phldrT="[Text]"/>
      <dgm:spPr/>
      <dgm:t>
        <a:bodyPr/>
        <a:lstStyle/>
        <a:p>
          <a:r>
            <a:rPr lang="en-US" dirty="0" smtClean="0"/>
            <a:t>Community stakeholder engagement</a:t>
          </a:r>
          <a:endParaRPr lang="en-US" dirty="0"/>
        </a:p>
      </dgm:t>
    </dgm:pt>
    <dgm:pt modelId="{C897A1EB-7165-4002-B733-327D8AAD7B85}" type="sibTrans" cxnId="{5F2BCF1A-6909-4055-9BDF-87448BF70002}">
      <dgm:prSet/>
      <dgm:spPr/>
      <dgm:t>
        <a:bodyPr/>
        <a:lstStyle/>
        <a:p>
          <a:endParaRPr lang="en-US"/>
        </a:p>
      </dgm:t>
    </dgm:pt>
    <dgm:pt modelId="{45F81325-29C9-4D12-8280-E03DB8BE4E51}" type="parTrans" cxnId="{5F2BCF1A-6909-4055-9BDF-87448BF70002}">
      <dgm:prSet/>
      <dgm:spPr/>
      <dgm:t>
        <a:bodyPr/>
        <a:lstStyle/>
        <a:p>
          <a:endParaRPr lang="en-US"/>
        </a:p>
      </dgm:t>
    </dgm:pt>
    <dgm:pt modelId="{0B65713B-1EEB-4F90-AC29-580362BC9899}">
      <dgm:prSet phldrT="[Text]"/>
      <dgm:spPr/>
      <dgm:t>
        <a:bodyPr/>
        <a:lstStyle/>
        <a:p>
          <a:r>
            <a:rPr lang="en-US" dirty="0" smtClean="0"/>
            <a:t>Community meetings</a:t>
          </a:r>
          <a:endParaRPr lang="en-US" dirty="0"/>
        </a:p>
      </dgm:t>
    </dgm:pt>
    <dgm:pt modelId="{7412FACD-130D-4A6D-A385-5FA58BE32B13}" type="parTrans" cxnId="{F263F1A9-4A42-4904-B780-94289966B374}">
      <dgm:prSet/>
      <dgm:spPr/>
      <dgm:t>
        <a:bodyPr/>
        <a:lstStyle/>
        <a:p>
          <a:endParaRPr lang="en-US"/>
        </a:p>
      </dgm:t>
    </dgm:pt>
    <dgm:pt modelId="{883A9E0A-5AFB-4798-9191-A392FD32B87C}" type="sibTrans" cxnId="{F263F1A9-4A42-4904-B780-94289966B374}">
      <dgm:prSet/>
      <dgm:spPr/>
      <dgm:t>
        <a:bodyPr/>
        <a:lstStyle/>
        <a:p>
          <a:endParaRPr lang="en-US"/>
        </a:p>
      </dgm:t>
    </dgm:pt>
    <dgm:pt modelId="{D71C1931-D51C-4041-8531-508796B4C6BB}">
      <dgm:prSet phldrT="[Text]"/>
      <dgm:spPr/>
      <dgm:t>
        <a:bodyPr/>
        <a:lstStyle/>
        <a:p>
          <a:r>
            <a:rPr lang="en-US" dirty="0" smtClean="0"/>
            <a:t>Talking circles</a:t>
          </a:r>
          <a:endParaRPr lang="en-US" dirty="0"/>
        </a:p>
      </dgm:t>
    </dgm:pt>
    <dgm:pt modelId="{099B4BC4-AB5E-44E6-90F0-E699D11316C7}" type="parTrans" cxnId="{DE06CA49-8D25-46FB-A5EE-029F038D3F6B}">
      <dgm:prSet/>
      <dgm:spPr/>
      <dgm:t>
        <a:bodyPr/>
        <a:lstStyle/>
        <a:p>
          <a:endParaRPr lang="en-US"/>
        </a:p>
      </dgm:t>
    </dgm:pt>
    <dgm:pt modelId="{671563F0-55BC-40E6-998F-06F5E69F56A7}" type="sibTrans" cxnId="{DE06CA49-8D25-46FB-A5EE-029F038D3F6B}">
      <dgm:prSet/>
      <dgm:spPr/>
      <dgm:t>
        <a:bodyPr/>
        <a:lstStyle/>
        <a:p>
          <a:endParaRPr lang="en-US"/>
        </a:p>
      </dgm:t>
    </dgm:pt>
    <dgm:pt modelId="{BC16AAE4-4511-4EE3-8F84-BB1E35406968}">
      <dgm:prSet phldrT="[Text]"/>
      <dgm:spPr/>
      <dgm:t>
        <a:bodyPr/>
        <a:lstStyle/>
        <a:p>
          <a:r>
            <a:rPr lang="en-US" dirty="0" smtClean="0"/>
            <a:t>Partner with spiritual leaders</a:t>
          </a:r>
          <a:endParaRPr lang="en-US" dirty="0"/>
        </a:p>
      </dgm:t>
    </dgm:pt>
    <dgm:pt modelId="{9DCED4F2-86AC-43B6-8CD1-DE7C27C7C068}" type="parTrans" cxnId="{F5EF750F-B441-4DB5-83BC-84C79D73BEFF}">
      <dgm:prSet/>
      <dgm:spPr/>
      <dgm:t>
        <a:bodyPr/>
        <a:lstStyle/>
        <a:p>
          <a:endParaRPr lang="en-US"/>
        </a:p>
      </dgm:t>
    </dgm:pt>
    <dgm:pt modelId="{25FD6F30-29FE-41DE-A066-CB626D89E5D9}" type="sibTrans" cxnId="{F5EF750F-B441-4DB5-83BC-84C79D73BEFF}">
      <dgm:prSet/>
      <dgm:spPr/>
      <dgm:t>
        <a:bodyPr/>
        <a:lstStyle/>
        <a:p>
          <a:endParaRPr lang="en-US"/>
        </a:p>
      </dgm:t>
    </dgm:pt>
    <dgm:pt modelId="{AA07E5AC-49F6-4190-A5A0-61CAFBCDDEF9}">
      <dgm:prSet phldrT="[Text]"/>
      <dgm:spPr/>
      <dgm:t>
        <a:bodyPr/>
        <a:lstStyle/>
        <a:p>
          <a:r>
            <a:rPr lang="en-US" dirty="0" smtClean="0"/>
            <a:t>MAT self-assessment</a:t>
          </a:r>
          <a:endParaRPr lang="en-US" dirty="0"/>
        </a:p>
      </dgm:t>
    </dgm:pt>
    <dgm:pt modelId="{870D3FB7-07F3-410A-9FBB-56150992B1B3}" type="parTrans" cxnId="{35BA2D49-8878-4035-81C3-49002C2E43E3}">
      <dgm:prSet/>
      <dgm:spPr/>
      <dgm:t>
        <a:bodyPr/>
        <a:lstStyle/>
        <a:p>
          <a:endParaRPr lang="en-US"/>
        </a:p>
      </dgm:t>
    </dgm:pt>
    <dgm:pt modelId="{7E80EDC6-F758-4162-88FB-673B28806845}" type="sibTrans" cxnId="{35BA2D49-8878-4035-81C3-49002C2E43E3}">
      <dgm:prSet/>
      <dgm:spPr/>
      <dgm:t>
        <a:bodyPr/>
        <a:lstStyle/>
        <a:p>
          <a:endParaRPr lang="en-US"/>
        </a:p>
      </dgm:t>
    </dgm:pt>
    <dgm:pt modelId="{2C7CD08C-85D0-47AF-B575-35DFE7741585}" type="pres">
      <dgm:prSet presAssocID="{6A9BBBF6-E74B-4CC9-A63E-437921DEBF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275EE3-95A0-4E79-88E5-9FFACA33AAB4}" type="pres">
      <dgm:prSet presAssocID="{6D69B3A8-E40F-4ADE-AB7A-0EEA458DD6FD}" presName="composite" presStyleCnt="0"/>
      <dgm:spPr/>
    </dgm:pt>
    <dgm:pt modelId="{D0E7224E-5EA9-4812-84E4-C36E67B28824}" type="pres">
      <dgm:prSet presAssocID="{6D69B3A8-E40F-4ADE-AB7A-0EEA458DD6FD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3012C-DFF6-42A8-AD6B-9CBC87B4E66C}" type="pres">
      <dgm:prSet presAssocID="{6D69B3A8-E40F-4ADE-AB7A-0EEA458DD6FD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644ED-61B9-404A-BAEF-BFCE9F236A2E}" type="pres">
      <dgm:prSet presAssocID="{4EE7564F-21EB-402B-9A7E-D15D11DE9E82}" presName="space" presStyleCnt="0"/>
      <dgm:spPr/>
    </dgm:pt>
    <dgm:pt modelId="{8D26DE8C-10A7-4D95-98CF-EE0331AF0D33}" type="pres">
      <dgm:prSet presAssocID="{838905B4-9E96-4FAB-BF94-81D6A2C621D9}" presName="composite" presStyleCnt="0"/>
      <dgm:spPr/>
    </dgm:pt>
    <dgm:pt modelId="{85C0E2C7-9403-4D33-B5AE-F7939ACD145F}" type="pres">
      <dgm:prSet presAssocID="{838905B4-9E96-4FAB-BF94-81D6A2C621D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DE458-CF35-4458-A9B8-A3B94C2DE062}" type="pres">
      <dgm:prSet presAssocID="{838905B4-9E96-4FAB-BF94-81D6A2C621D9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D588A-8E83-44D4-942C-EF17429CA4AD}" type="pres">
      <dgm:prSet presAssocID="{BEE9FADB-1697-456B-BBEB-1C048653970C}" presName="space" presStyleCnt="0"/>
      <dgm:spPr/>
    </dgm:pt>
    <dgm:pt modelId="{D5B86570-D652-462F-A16E-712FD146F38C}" type="pres">
      <dgm:prSet presAssocID="{E0EF5700-FEB5-4182-BF89-7F101CF13809}" presName="composite" presStyleCnt="0"/>
      <dgm:spPr/>
    </dgm:pt>
    <dgm:pt modelId="{B97F6D4E-4116-47CC-B5D5-969D790F26F8}" type="pres">
      <dgm:prSet presAssocID="{E0EF5700-FEB5-4182-BF89-7F101CF1380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A89EB-5ADC-43F9-9F7F-8A81D2F4954E}" type="pres">
      <dgm:prSet presAssocID="{E0EF5700-FEB5-4182-BF89-7F101CF13809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E6981-4136-4E92-9702-FF87A7ED0F6B}" type="pres">
      <dgm:prSet presAssocID="{D53D3A1D-865B-437C-AC1B-6E801CC76732}" presName="space" presStyleCnt="0"/>
      <dgm:spPr/>
    </dgm:pt>
    <dgm:pt modelId="{2A457973-995C-4D2B-8D3E-7AAAD6867ED2}" type="pres">
      <dgm:prSet presAssocID="{2B7A2CBB-E254-4C2F-A739-F8059627760B}" presName="composite" presStyleCnt="0"/>
      <dgm:spPr/>
    </dgm:pt>
    <dgm:pt modelId="{DFA44D91-FE86-4924-940B-1AD807B0789B}" type="pres">
      <dgm:prSet presAssocID="{2B7A2CBB-E254-4C2F-A739-F8059627760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E4E98-B4DE-4ABA-A3EB-FE820F6B0FAF}" type="pres">
      <dgm:prSet presAssocID="{2B7A2CBB-E254-4C2F-A739-F8059627760B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150E7-FE64-42AC-9864-F46866E94EE5}" type="pres">
      <dgm:prSet presAssocID="{466015C0-1258-4BD8-BA83-CEAE2031BA16}" presName="space" presStyleCnt="0"/>
      <dgm:spPr/>
    </dgm:pt>
    <dgm:pt modelId="{B6BA7E81-F49D-43FF-977D-3BE858801E2F}" type="pres">
      <dgm:prSet presAssocID="{CFBA6D60-4FED-42BC-B24A-0D5E643D3AEC}" presName="composite" presStyleCnt="0"/>
      <dgm:spPr/>
    </dgm:pt>
    <dgm:pt modelId="{445FDC91-E1FD-4ACE-BFFA-70658C6EA491}" type="pres">
      <dgm:prSet presAssocID="{CFBA6D60-4FED-42BC-B24A-0D5E643D3AE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CF998-997D-4617-B0C1-B841D98D705F}" type="pres">
      <dgm:prSet presAssocID="{CFBA6D60-4FED-42BC-B24A-0D5E643D3AEC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09299-9CAD-42B0-9E73-37D4545682FF}" srcId="{6D69B3A8-E40F-4ADE-AB7A-0EEA458DD6FD}" destId="{7F4CE4D4-9186-4D80-8655-6F324797E119}" srcOrd="7" destOrd="0" parTransId="{4EDFB354-EECD-459B-BD3D-0C34C25D63A6}" sibTransId="{33B6E181-7D11-4954-BA0F-C03A315AA72E}"/>
    <dgm:cxn modelId="{C51A6F4E-EB16-409C-BD48-8AC1BA3C0C01}" srcId="{6D69B3A8-E40F-4ADE-AB7A-0EEA458DD6FD}" destId="{AE2831B4-7DE7-47CB-99DB-E8D1E6D59B3F}" srcOrd="0" destOrd="0" parTransId="{E26E4E14-1DBC-4FC1-B967-CA545637B337}" sibTransId="{F36A363E-CB1A-46BF-A7C8-259562371E6F}"/>
    <dgm:cxn modelId="{D3BB33F8-5E68-4B64-9E90-72782850D1ED}" srcId="{CFBA6D60-4FED-42BC-B24A-0D5E643D3AEC}" destId="{522AF71D-FA9E-4BAF-92A8-50F7EBDBF69F}" srcOrd="1" destOrd="0" parTransId="{81D522D8-B296-4A9F-B6B7-7A423B7BB115}" sibTransId="{CC9C689E-892A-4A23-B973-3BD19A4F666E}"/>
    <dgm:cxn modelId="{2D6C3C30-C381-4413-970E-AD8306E0BA3E}" type="presOf" srcId="{EE0CA617-3BE0-4985-8CF1-1523CE34D521}" destId="{C4BA89EB-5ADC-43F9-9F7F-8A81D2F4954E}" srcOrd="0" destOrd="1" presId="urn:microsoft.com/office/officeart/2005/8/layout/hList1"/>
    <dgm:cxn modelId="{97A2837F-44A1-4D7D-B214-6D69154587EB}" type="presOf" srcId="{6C932BF3-A1CB-4D46-ACF6-6C114D288D3A}" destId="{EBCDE458-CF35-4458-A9B8-A3B94C2DE062}" srcOrd="0" destOrd="1" presId="urn:microsoft.com/office/officeart/2005/8/layout/hList1"/>
    <dgm:cxn modelId="{E6B2AE82-C3CA-4627-8347-49173AD918E4}" type="presOf" srcId="{838905B4-9E96-4FAB-BF94-81D6A2C621D9}" destId="{85C0E2C7-9403-4D33-B5AE-F7939ACD145F}" srcOrd="0" destOrd="0" presId="urn:microsoft.com/office/officeart/2005/8/layout/hList1"/>
    <dgm:cxn modelId="{DE17DA45-CAD1-417C-96EF-6EC1BA77FF44}" type="presOf" srcId="{E0EF5700-FEB5-4182-BF89-7F101CF13809}" destId="{B97F6D4E-4116-47CC-B5D5-969D790F26F8}" srcOrd="0" destOrd="0" presId="urn:microsoft.com/office/officeart/2005/8/layout/hList1"/>
    <dgm:cxn modelId="{CB925C84-D36D-4205-83D9-15C552622FCB}" type="presOf" srcId="{4BCC3ECA-40CA-4D0F-800D-2B149E6B7D0D}" destId="{8043012C-DFF6-42A8-AD6B-9CBC87B4E66C}" srcOrd="0" destOrd="8" presId="urn:microsoft.com/office/officeart/2005/8/layout/hList1"/>
    <dgm:cxn modelId="{04A3E645-F9FC-497A-B3AF-18F094F58EF4}" type="presOf" srcId="{A34285C7-C8A9-401A-B398-83B12BBC94D2}" destId="{8043012C-DFF6-42A8-AD6B-9CBC87B4E66C}" srcOrd="0" destOrd="6" presId="urn:microsoft.com/office/officeart/2005/8/layout/hList1"/>
    <dgm:cxn modelId="{602FB89D-64BF-4DC2-B02D-D8BB57F2C6F4}" srcId="{E0EF5700-FEB5-4182-BF89-7F101CF13809}" destId="{E60D1B86-E3BB-4D30-9CF0-ABA800406393}" srcOrd="5" destOrd="0" parTransId="{2AB5D1D4-D53C-4591-A9A8-9ECB9C58EC5B}" sibTransId="{92202281-CA19-46A6-99A8-D7BFC150D6AF}"/>
    <dgm:cxn modelId="{542F9DE5-E4EC-480D-8CAB-7C0B59DFEAAA}" type="presOf" srcId="{71306BDB-EB49-464B-ACD3-75B624ED373D}" destId="{EBCDE458-CF35-4458-A9B8-A3B94C2DE062}" srcOrd="0" destOrd="4" presId="urn:microsoft.com/office/officeart/2005/8/layout/hList1"/>
    <dgm:cxn modelId="{1EB9318A-010D-4048-A55A-CA7F6E91D3A2}" srcId="{6A9BBBF6-E74B-4CC9-A63E-437921DEBFFF}" destId="{6D69B3A8-E40F-4ADE-AB7A-0EEA458DD6FD}" srcOrd="0" destOrd="0" parTransId="{C64A2200-0E83-4D87-9FB3-30BA66D2DC11}" sibTransId="{4EE7564F-21EB-402B-9A7E-D15D11DE9E82}"/>
    <dgm:cxn modelId="{10CF71F1-DD42-4DBA-AD99-A98B55346944}" type="presOf" srcId="{B1576E7E-04A9-46DE-BEF0-A39899079375}" destId="{8043012C-DFF6-42A8-AD6B-9CBC87B4E66C}" srcOrd="0" destOrd="3" presId="urn:microsoft.com/office/officeart/2005/8/layout/hList1"/>
    <dgm:cxn modelId="{FD203A59-E357-4A2A-AC97-A50AE590A1FC}" srcId="{6A9BBBF6-E74B-4CC9-A63E-437921DEBFFF}" destId="{2B7A2CBB-E254-4C2F-A739-F8059627760B}" srcOrd="3" destOrd="0" parTransId="{78CF204E-9DCC-4160-83AF-447848662FD8}" sibTransId="{466015C0-1258-4BD8-BA83-CEAE2031BA16}"/>
    <dgm:cxn modelId="{A9296CE6-3057-4AB8-A11B-2EF2EDDA7C95}" type="presOf" srcId="{8D8022C3-935F-48E1-B104-9373C659A70A}" destId="{EBCDE458-CF35-4458-A9B8-A3B94C2DE062}" srcOrd="0" destOrd="0" presId="urn:microsoft.com/office/officeart/2005/8/layout/hList1"/>
    <dgm:cxn modelId="{B53FF3FE-6415-4FF6-BC7C-6F02F209DA72}" srcId="{6D69B3A8-E40F-4ADE-AB7A-0EEA458DD6FD}" destId="{0296BA4F-57E8-48C1-95A5-531F0F43FD56}" srcOrd="5" destOrd="0" parTransId="{366E6C47-1E20-4560-BBD6-EC9C4847452A}" sibTransId="{DD4BB1BB-934B-466D-865C-F66DD090E600}"/>
    <dgm:cxn modelId="{7107A230-A07D-4E8B-938A-817F571ED545}" srcId="{CFBA6D60-4FED-42BC-B24A-0D5E643D3AEC}" destId="{2F55805E-B673-4110-87EB-F583406D70FA}" srcOrd="4" destOrd="0" parTransId="{F56F9F67-5B91-41C5-A82E-AF99E2FA0F93}" sibTransId="{C997F04A-2B8A-4576-AA48-DF689511697D}"/>
    <dgm:cxn modelId="{FB1AA056-0931-490F-B13E-C28D0E6576BB}" type="presOf" srcId="{BC16AAE4-4511-4EE3-8F84-BB1E35406968}" destId="{C26E4E98-B4DE-4ABA-A3EB-FE820F6B0FAF}" srcOrd="0" destOrd="3" presId="urn:microsoft.com/office/officeart/2005/8/layout/hList1"/>
    <dgm:cxn modelId="{BA8C89DE-E0E1-4F63-8DC6-0AB91E75296A}" srcId="{6D69B3A8-E40F-4ADE-AB7A-0EEA458DD6FD}" destId="{1CA5AD32-9354-4C1B-9CCA-2190CEB2B98A}" srcOrd="1" destOrd="0" parTransId="{E9F0C13D-1862-4B57-A610-21367425C507}" sibTransId="{5CFBD397-9719-43B4-95BC-6C19DDD58180}"/>
    <dgm:cxn modelId="{5E0D0C03-1F94-433A-AC99-EBD633F25DD5}" srcId="{6A9BBBF6-E74B-4CC9-A63E-437921DEBFFF}" destId="{E0EF5700-FEB5-4182-BF89-7F101CF13809}" srcOrd="2" destOrd="0" parTransId="{3639A18D-D0B5-42ED-A5ED-70B702777D20}" sibTransId="{D53D3A1D-865B-437C-AC1B-6E801CC76732}"/>
    <dgm:cxn modelId="{45B65999-1A01-4B93-B028-2EED77E7D110}" type="presOf" srcId="{E9820274-E668-4CFE-9802-BF8930FBBC0D}" destId="{C4BA89EB-5ADC-43F9-9F7F-8A81D2F4954E}" srcOrd="0" destOrd="6" presId="urn:microsoft.com/office/officeart/2005/8/layout/hList1"/>
    <dgm:cxn modelId="{A259BADC-5AB6-4BD3-A621-6A5F449E90A4}" type="presOf" srcId="{2F55805E-B673-4110-87EB-F583406D70FA}" destId="{ED4CF998-997D-4617-B0C1-B841D98D705F}" srcOrd="0" destOrd="4" presId="urn:microsoft.com/office/officeart/2005/8/layout/hList1"/>
    <dgm:cxn modelId="{87B6F864-88AD-4448-A9CC-3395FB5FF114}" type="presOf" srcId="{0B65713B-1EEB-4F90-AC29-580362BC9899}" destId="{C26E4E98-B4DE-4ABA-A3EB-FE820F6B0FAF}" srcOrd="0" destOrd="2" presId="urn:microsoft.com/office/officeart/2005/8/layout/hList1"/>
    <dgm:cxn modelId="{B65CC29F-E09F-4670-B860-C00D4DEE46A9}" type="presOf" srcId="{FC41129D-6DDF-463A-9759-E1531E16090B}" destId="{C4BA89EB-5ADC-43F9-9F7F-8A81D2F4954E}" srcOrd="0" destOrd="4" presId="urn:microsoft.com/office/officeart/2005/8/layout/hList1"/>
    <dgm:cxn modelId="{843C7EC4-E6E1-4BC1-A8E1-98CF18D2CF67}" type="presOf" srcId="{58B8D50A-B494-4155-99DD-6BF6D13A600E}" destId="{C26E4E98-B4DE-4ABA-A3EB-FE820F6B0FAF}" srcOrd="0" destOrd="1" presId="urn:microsoft.com/office/officeart/2005/8/layout/hList1"/>
    <dgm:cxn modelId="{87EB9870-87C2-4E9D-B156-0AFA1C86FF5D}" type="presOf" srcId="{677D9EEC-472B-4D87-9C05-AC3754B32EE9}" destId="{C4BA89EB-5ADC-43F9-9F7F-8A81D2F4954E}" srcOrd="0" destOrd="0" presId="urn:microsoft.com/office/officeart/2005/8/layout/hList1"/>
    <dgm:cxn modelId="{926B09EE-82A7-45E5-B076-C5723F5DB4A6}" srcId="{E0EF5700-FEB5-4182-BF89-7F101CF13809}" destId="{677D9EEC-472B-4D87-9C05-AC3754B32EE9}" srcOrd="0" destOrd="0" parTransId="{DBC7E685-87F0-4368-8AE2-6284CD71E37B}" sibTransId="{5A7E0431-AA06-41BE-A3E4-6C3D039EFC0C}"/>
    <dgm:cxn modelId="{6F402FD7-A5C7-46FC-B27F-0A5CB72AAD3C}" srcId="{6A9BBBF6-E74B-4CC9-A63E-437921DEBFFF}" destId="{838905B4-9E96-4FAB-BF94-81D6A2C621D9}" srcOrd="1" destOrd="0" parTransId="{D0072948-7122-47BC-A5B1-FA9FA8906141}" sibTransId="{BEE9FADB-1697-456B-BBEB-1C048653970C}"/>
    <dgm:cxn modelId="{0C5BC83A-7053-4E26-B72F-DD2BD2983A7B}" type="presOf" srcId="{6A9BBBF6-E74B-4CC9-A63E-437921DEBFFF}" destId="{2C7CD08C-85D0-47AF-B575-35DFE7741585}" srcOrd="0" destOrd="0" presId="urn:microsoft.com/office/officeart/2005/8/layout/hList1"/>
    <dgm:cxn modelId="{F5EF750F-B441-4DB5-83BC-84C79D73BEFF}" srcId="{2B7A2CBB-E254-4C2F-A739-F8059627760B}" destId="{BC16AAE4-4511-4EE3-8F84-BB1E35406968}" srcOrd="3" destOrd="0" parTransId="{9DCED4F2-86AC-43B6-8CD1-DE7C27C7C068}" sibTransId="{25FD6F30-29FE-41DE-A066-CB626D89E5D9}"/>
    <dgm:cxn modelId="{45F3EE6C-5C50-47ED-9658-5D12F8BAEFFE}" type="presOf" srcId="{685EF79E-08A9-4ED6-B81C-D36E000BFF31}" destId="{ED4CF998-997D-4617-B0C1-B841D98D705F}" srcOrd="0" destOrd="2" presId="urn:microsoft.com/office/officeart/2005/8/layout/hList1"/>
    <dgm:cxn modelId="{C594F50F-008C-4BDD-8B8D-844534945376}" type="presOf" srcId="{61955A2A-98A4-4231-8B1F-73427CAF781A}" destId="{ED4CF998-997D-4617-B0C1-B841D98D705F}" srcOrd="0" destOrd="3" presId="urn:microsoft.com/office/officeart/2005/8/layout/hList1"/>
    <dgm:cxn modelId="{CBA307A1-3BC4-4D27-A37B-9E7B98F98666}" type="presOf" srcId="{FB356CD0-67AB-46EB-A83D-AC141C153347}" destId="{EBCDE458-CF35-4458-A9B8-A3B94C2DE062}" srcOrd="0" destOrd="3" presId="urn:microsoft.com/office/officeart/2005/8/layout/hList1"/>
    <dgm:cxn modelId="{D173ECAB-DD2A-4DA6-ACF8-B53197E4570A}" type="presOf" srcId="{74374063-C2B1-45E9-B54A-F7CC7E078E01}" destId="{C26E4E98-B4DE-4ABA-A3EB-FE820F6B0FAF}" srcOrd="0" destOrd="0" presId="urn:microsoft.com/office/officeart/2005/8/layout/hList1"/>
    <dgm:cxn modelId="{2E5211EC-774F-41B5-B3A3-EDB32AFD5034}" srcId="{E0EF5700-FEB5-4182-BF89-7F101CF13809}" destId="{E9820274-E668-4CFE-9802-BF8930FBBC0D}" srcOrd="6" destOrd="0" parTransId="{47620133-2EBE-4E2F-8FED-01D1D53E1FE2}" sibTransId="{34D34634-FAFA-417C-AF3E-BB7BF0D77BC8}"/>
    <dgm:cxn modelId="{D5560B43-2059-46AE-A17C-0025AD4123C8}" srcId="{838905B4-9E96-4FAB-BF94-81D6A2C621D9}" destId="{6C932BF3-A1CB-4D46-ACF6-6C114D288D3A}" srcOrd="1" destOrd="0" parTransId="{BA68FF21-C843-485A-B70C-2EEDF95F71B2}" sibTransId="{E3E7DA43-E437-45A6-B931-8FF8FB8F9870}"/>
    <dgm:cxn modelId="{3623B6CB-0673-45A6-9A56-C160AA9BE3F1}" type="presOf" srcId="{2B7A2CBB-E254-4C2F-A739-F8059627760B}" destId="{DFA44D91-FE86-4924-940B-1AD807B0789B}" srcOrd="0" destOrd="0" presId="urn:microsoft.com/office/officeart/2005/8/layout/hList1"/>
    <dgm:cxn modelId="{91B247A5-822F-4469-8C8D-850604E04046}" srcId="{CFBA6D60-4FED-42BC-B24A-0D5E643D3AEC}" destId="{685EF79E-08A9-4ED6-B81C-D36E000BFF31}" srcOrd="2" destOrd="0" parTransId="{6C668778-6699-4BD3-885D-55EEAB2FB50C}" sibTransId="{725A673A-561E-4506-9A40-4A0A43FD257A}"/>
    <dgm:cxn modelId="{24F0E75E-DB1D-4FA5-90F9-B787B75E7896}" type="presOf" srcId="{0296BA4F-57E8-48C1-95A5-531F0F43FD56}" destId="{8043012C-DFF6-42A8-AD6B-9CBC87B4E66C}" srcOrd="0" destOrd="5" presId="urn:microsoft.com/office/officeart/2005/8/layout/hList1"/>
    <dgm:cxn modelId="{7A021FBD-24D0-4434-B874-7A12433781C5}" srcId="{6D69B3A8-E40F-4ADE-AB7A-0EEA458DD6FD}" destId="{1EEFBE28-EB42-4BB1-BB4A-9247DA42C751}" srcOrd="2" destOrd="0" parTransId="{A0B14D4F-4AAC-469D-BC52-13101AE54D2C}" sibTransId="{668B6137-0229-4F6E-935E-F40F600F887C}"/>
    <dgm:cxn modelId="{64580B5D-F34F-4030-9EE7-D6DBEA910B2B}" type="presOf" srcId="{AE2831B4-7DE7-47CB-99DB-E8D1E6D59B3F}" destId="{8043012C-DFF6-42A8-AD6B-9CBC87B4E66C}" srcOrd="0" destOrd="0" presId="urn:microsoft.com/office/officeart/2005/8/layout/hList1"/>
    <dgm:cxn modelId="{1F122C56-8DDC-4CEE-8D7B-CC43D31917A4}" type="presOf" srcId="{1CA5AD32-9354-4C1B-9CCA-2190CEB2B98A}" destId="{8043012C-DFF6-42A8-AD6B-9CBC87B4E66C}" srcOrd="0" destOrd="1" presId="urn:microsoft.com/office/officeart/2005/8/layout/hList1"/>
    <dgm:cxn modelId="{8CCEE160-325B-4332-943A-CFB2D90DD5F1}" type="presOf" srcId="{1FCE3ADF-1900-43FE-A8A7-6A5190C24A33}" destId="{ED4CF998-997D-4617-B0C1-B841D98D705F}" srcOrd="0" destOrd="0" presId="urn:microsoft.com/office/officeart/2005/8/layout/hList1"/>
    <dgm:cxn modelId="{6644D8EE-CC33-4B95-B20A-2835E226F0A5}" srcId="{6D69B3A8-E40F-4ADE-AB7A-0EEA458DD6FD}" destId="{9016A75B-1463-4214-9924-9A0DD7BD67A4}" srcOrd="9" destOrd="0" parTransId="{4EF25C43-0F75-430A-AF91-F208E194C376}" sibTransId="{A96FCB8B-D48E-41A6-AA78-99509A6EFA1F}"/>
    <dgm:cxn modelId="{5B527099-BE01-494A-B70D-E3DA80F0CC68}" srcId="{838905B4-9E96-4FAB-BF94-81D6A2C621D9}" destId="{8D8022C3-935F-48E1-B104-9373C659A70A}" srcOrd="0" destOrd="0" parTransId="{3B18CA7B-FC07-4918-9737-E555BEF20FB3}" sibTransId="{ABE0AB83-C318-49A0-9264-48F136EF28B5}"/>
    <dgm:cxn modelId="{39FDB63B-CB09-4391-85A5-08B1FE2CEBCF}" srcId="{E0EF5700-FEB5-4182-BF89-7F101CF13809}" destId="{57E7B458-1C9C-4E9F-AB3B-96712836E335}" srcOrd="3" destOrd="0" parTransId="{6A241BE8-0576-41FE-8A67-EEAACC30E659}" sibTransId="{25E4E12F-3CFF-4F5C-9871-8177DAF9944A}"/>
    <dgm:cxn modelId="{F263F1A9-4A42-4904-B780-94289966B374}" srcId="{2B7A2CBB-E254-4C2F-A739-F8059627760B}" destId="{0B65713B-1EEB-4F90-AC29-580362BC9899}" srcOrd="2" destOrd="0" parTransId="{7412FACD-130D-4A6D-A385-5FA58BE32B13}" sibTransId="{883A9E0A-5AFB-4798-9191-A392FD32B87C}"/>
    <dgm:cxn modelId="{D4185533-625E-46FA-B5C3-6591DDC25449}" type="presOf" srcId="{522AF71D-FA9E-4BAF-92A8-50F7EBDBF69F}" destId="{ED4CF998-997D-4617-B0C1-B841D98D705F}" srcOrd="0" destOrd="1" presId="urn:microsoft.com/office/officeart/2005/8/layout/hList1"/>
    <dgm:cxn modelId="{37F45C8A-28B0-47C5-986B-1420EFDD6EAC}" srcId="{CFBA6D60-4FED-42BC-B24A-0D5E643D3AEC}" destId="{61955A2A-98A4-4231-8B1F-73427CAF781A}" srcOrd="3" destOrd="0" parTransId="{D600FE9D-841E-41D9-95CA-6F042FE656E4}" sibTransId="{BC22C63F-E744-4B42-BC45-E3406C2E526B}"/>
    <dgm:cxn modelId="{689BD4E7-95FC-47DA-8D41-C296A133362E}" type="presOf" srcId="{69B14252-EFF5-4913-89A8-E002688E9C77}" destId="{C4BA89EB-5ADC-43F9-9F7F-8A81D2F4954E}" srcOrd="0" destOrd="2" presId="urn:microsoft.com/office/officeart/2005/8/layout/hList1"/>
    <dgm:cxn modelId="{6C7A81B1-D8E4-4838-8AB0-C457E307501D}" srcId="{E0EF5700-FEB5-4182-BF89-7F101CF13809}" destId="{FC41129D-6DDF-463A-9759-E1531E16090B}" srcOrd="4" destOrd="0" parTransId="{188CA536-CA13-44E4-A442-5B36BE48AF60}" sibTransId="{259627D0-7CAC-4B3B-A0ED-DC63AEB0EA4E}"/>
    <dgm:cxn modelId="{C49C5D3B-A245-40F9-85E5-6567B96989D5}" srcId="{6D69B3A8-E40F-4ADE-AB7A-0EEA458DD6FD}" destId="{B1576E7E-04A9-46DE-BEF0-A39899079375}" srcOrd="3" destOrd="0" parTransId="{F6811EDC-EE93-4A24-83EC-FC3AA1C32C6D}" sibTransId="{FA2C040A-4ABA-40A5-811E-B8B99A53D9CF}"/>
    <dgm:cxn modelId="{B907BD91-8EE4-4AD2-8167-A9E55F37D5DE}" srcId="{6D69B3A8-E40F-4ADE-AB7A-0EEA458DD6FD}" destId="{A34285C7-C8A9-401A-B398-83B12BBC94D2}" srcOrd="6" destOrd="0" parTransId="{651A2573-FEC8-4F4B-A953-AB8F506CB7C7}" sibTransId="{18948F36-0A9D-44D3-AC47-5C2B76E26D2C}"/>
    <dgm:cxn modelId="{DE06CA49-8D25-46FB-A5EE-029F038D3F6B}" srcId="{838905B4-9E96-4FAB-BF94-81D6A2C621D9}" destId="{D71C1931-D51C-4041-8531-508796B4C6BB}" srcOrd="5" destOrd="0" parTransId="{099B4BC4-AB5E-44E6-90F0-E699D11316C7}" sibTransId="{671563F0-55BC-40E6-998F-06F5E69F56A7}"/>
    <dgm:cxn modelId="{A3552102-804A-42BF-854E-CC01CCBB2FB0}" type="presOf" srcId="{AA07E5AC-49F6-4190-A5A0-61CAFBCDDEF9}" destId="{8043012C-DFF6-42A8-AD6B-9CBC87B4E66C}" srcOrd="0" destOrd="10" presId="urn:microsoft.com/office/officeart/2005/8/layout/hList1"/>
    <dgm:cxn modelId="{29626943-C246-4ADD-BA17-72D743F4B306}" srcId="{E0EF5700-FEB5-4182-BF89-7F101CF13809}" destId="{EE0CA617-3BE0-4985-8CF1-1523CE34D521}" srcOrd="1" destOrd="0" parTransId="{A8BE2019-FE30-4686-B07F-86B0BF8A8C5A}" sibTransId="{F871462C-134F-4EAC-A6D4-C194437B20FC}"/>
    <dgm:cxn modelId="{93DD4964-703C-44E3-8A37-8026342DBDAF}" srcId="{838905B4-9E96-4FAB-BF94-81D6A2C621D9}" destId="{71306BDB-EB49-464B-ACD3-75B624ED373D}" srcOrd="4" destOrd="0" parTransId="{A40279EB-8E90-4EA3-A952-CA5DF98AA353}" sibTransId="{982457AE-BCB4-4CF8-9920-DF7983D29B62}"/>
    <dgm:cxn modelId="{E4A95A86-25AE-4CDA-8F59-58FBDCCF8860}" type="presOf" srcId="{E60D1B86-E3BB-4D30-9CF0-ABA800406393}" destId="{C4BA89EB-5ADC-43F9-9F7F-8A81D2F4954E}" srcOrd="0" destOrd="5" presId="urn:microsoft.com/office/officeart/2005/8/layout/hList1"/>
    <dgm:cxn modelId="{5F2BCF1A-6909-4055-9BDF-87448BF70002}" srcId="{2B7A2CBB-E254-4C2F-A739-F8059627760B}" destId="{58B8D50A-B494-4155-99DD-6BF6D13A600E}" srcOrd="1" destOrd="0" parTransId="{45F81325-29C9-4D12-8280-E03DB8BE4E51}" sibTransId="{C897A1EB-7165-4002-B733-327D8AAD7B85}"/>
    <dgm:cxn modelId="{9A508DE7-F71D-4796-8303-F8060BB83B2A}" type="presOf" srcId="{D71C1931-D51C-4041-8531-508796B4C6BB}" destId="{EBCDE458-CF35-4458-A9B8-A3B94C2DE062}" srcOrd="0" destOrd="5" presId="urn:microsoft.com/office/officeart/2005/8/layout/hList1"/>
    <dgm:cxn modelId="{29DB7E2C-11E8-409B-B303-EDD79DBA84CB}" srcId="{2B7A2CBB-E254-4C2F-A739-F8059627760B}" destId="{74374063-C2B1-45E9-B54A-F7CC7E078E01}" srcOrd="0" destOrd="0" parTransId="{EB0F4A3D-ECD3-43F7-A9B7-0D46AA57F656}" sibTransId="{8AF0A9C9-E5DC-42E7-ACB4-F66A97714086}"/>
    <dgm:cxn modelId="{43D64B65-5CDD-45B1-A375-F44F85888C0E}" type="presOf" srcId="{57E7B458-1C9C-4E9F-AB3B-96712836E335}" destId="{C4BA89EB-5ADC-43F9-9F7F-8A81D2F4954E}" srcOrd="0" destOrd="3" presId="urn:microsoft.com/office/officeart/2005/8/layout/hList1"/>
    <dgm:cxn modelId="{80408F52-AD24-400B-AB5D-0BBCB35BE47B}" srcId="{CFBA6D60-4FED-42BC-B24A-0D5E643D3AEC}" destId="{1FCE3ADF-1900-43FE-A8A7-6A5190C24A33}" srcOrd="0" destOrd="0" parTransId="{101E76C1-5275-492A-8498-6A28B674A4AE}" sibTransId="{F7EB447D-D605-4CEF-A628-87E71ED615F7}"/>
    <dgm:cxn modelId="{2A0F8571-CDFD-4CC5-AED4-9FC6A1A82AF7}" type="presOf" srcId="{7F4CE4D4-9186-4D80-8655-6F324797E119}" destId="{8043012C-DFF6-42A8-AD6B-9CBC87B4E66C}" srcOrd="0" destOrd="7" presId="urn:microsoft.com/office/officeart/2005/8/layout/hList1"/>
    <dgm:cxn modelId="{77DE9DBB-83D9-440C-BBE4-09677C932C72}" srcId="{6D69B3A8-E40F-4ADE-AB7A-0EEA458DD6FD}" destId="{4BCC3ECA-40CA-4D0F-800D-2B149E6B7D0D}" srcOrd="8" destOrd="0" parTransId="{47224370-C44F-44F3-AB17-D74B583C1230}" sibTransId="{BCAAB8C5-CA4F-4D3C-9CA1-F97604117479}"/>
    <dgm:cxn modelId="{34D2740E-1FB0-4134-BCB5-F246C678A688}" type="presOf" srcId="{6D69B3A8-E40F-4ADE-AB7A-0EEA458DD6FD}" destId="{D0E7224E-5EA9-4812-84E4-C36E67B28824}" srcOrd="0" destOrd="0" presId="urn:microsoft.com/office/officeart/2005/8/layout/hList1"/>
    <dgm:cxn modelId="{D127B31F-019D-4293-9CCD-F568F526BDC4}" srcId="{6D69B3A8-E40F-4ADE-AB7A-0EEA458DD6FD}" destId="{3177002A-B846-4812-A8D5-D9A9B1E5ECB2}" srcOrd="4" destOrd="0" parTransId="{DBA0AA65-7DC4-4B72-B772-B1B19B07D00F}" sibTransId="{E405DC20-37DF-4890-9B28-5BCE94AB8646}"/>
    <dgm:cxn modelId="{EF4717EB-88D9-444D-9FF6-D7E92291F2B6}" srcId="{838905B4-9E96-4FAB-BF94-81D6A2C621D9}" destId="{FB356CD0-67AB-46EB-A83D-AC141C153347}" srcOrd="3" destOrd="0" parTransId="{10BD25C4-3614-44A6-8604-FEC98946D28B}" sibTransId="{B0E9F637-AF5C-4627-A97E-C66E6F2FA2BD}"/>
    <dgm:cxn modelId="{3161763B-7921-4C95-8DE2-E67329F721EB}" srcId="{E0EF5700-FEB5-4182-BF89-7F101CF13809}" destId="{69B14252-EFF5-4913-89A8-E002688E9C77}" srcOrd="2" destOrd="0" parTransId="{110B5B20-368D-4E0B-9BCD-D2CA8021C865}" sibTransId="{C8B3CB09-16F0-4EE9-A4B9-32CDD4C9610A}"/>
    <dgm:cxn modelId="{BDA0BB87-6507-45E8-835F-C35BECB993A0}" type="presOf" srcId="{CFBA6D60-4FED-42BC-B24A-0D5E643D3AEC}" destId="{445FDC91-E1FD-4ACE-BFFA-70658C6EA491}" srcOrd="0" destOrd="0" presId="urn:microsoft.com/office/officeart/2005/8/layout/hList1"/>
    <dgm:cxn modelId="{222197B4-8B0D-4AAD-80ED-38F0CFAEDF4D}" srcId="{838905B4-9E96-4FAB-BF94-81D6A2C621D9}" destId="{ABB1B592-23FF-46A4-A6C4-F665CEDE9DA6}" srcOrd="2" destOrd="0" parTransId="{12155EB5-6EC0-46B1-8D1E-939D33343E03}" sibTransId="{4CC73C86-DBCD-4D5B-A279-54263A0E3E76}"/>
    <dgm:cxn modelId="{9ACF8CFC-AE07-456E-ADDF-A37544D7E239}" type="presOf" srcId="{ABB1B592-23FF-46A4-A6C4-F665CEDE9DA6}" destId="{EBCDE458-CF35-4458-A9B8-A3B94C2DE062}" srcOrd="0" destOrd="2" presId="urn:microsoft.com/office/officeart/2005/8/layout/hList1"/>
    <dgm:cxn modelId="{6C428CE4-083E-4C55-828F-D28972BEB24D}" type="presOf" srcId="{9016A75B-1463-4214-9924-9A0DD7BD67A4}" destId="{8043012C-DFF6-42A8-AD6B-9CBC87B4E66C}" srcOrd="0" destOrd="9" presId="urn:microsoft.com/office/officeart/2005/8/layout/hList1"/>
    <dgm:cxn modelId="{35BA2D49-8878-4035-81C3-49002C2E43E3}" srcId="{6D69B3A8-E40F-4ADE-AB7A-0EEA458DD6FD}" destId="{AA07E5AC-49F6-4190-A5A0-61CAFBCDDEF9}" srcOrd="10" destOrd="0" parTransId="{870D3FB7-07F3-410A-9FBB-56150992B1B3}" sibTransId="{7E80EDC6-F758-4162-88FB-673B28806845}"/>
    <dgm:cxn modelId="{CFB683F0-5A79-425F-AE05-0D6AA28317F1}" type="presOf" srcId="{1EEFBE28-EB42-4BB1-BB4A-9247DA42C751}" destId="{8043012C-DFF6-42A8-AD6B-9CBC87B4E66C}" srcOrd="0" destOrd="2" presId="urn:microsoft.com/office/officeart/2005/8/layout/hList1"/>
    <dgm:cxn modelId="{33E40CFE-5AB1-4195-BF92-C1073D27DE9D}" srcId="{6A9BBBF6-E74B-4CC9-A63E-437921DEBFFF}" destId="{CFBA6D60-4FED-42BC-B24A-0D5E643D3AEC}" srcOrd="4" destOrd="0" parTransId="{732E7B2F-0DB4-4645-B773-1EFD8EE3CA70}" sibTransId="{21D03A42-2FA7-47A9-91A8-6614E30E6169}"/>
    <dgm:cxn modelId="{93714051-37EB-4DC3-8E14-763EAC553130}" type="presOf" srcId="{3177002A-B846-4812-A8D5-D9A9B1E5ECB2}" destId="{8043012C-DFF6-42A8-AD6B-9CBC87B4E66C}" srcOrd="0" destOrd="4" presId="urn:microsoft.com/office/officeart/2005/8/layout/hList1"/>
    <dgm:cxn modelId="{791A13C6-2D1B-488E-9CF4-7538E09D4128}" type="presParOf" srcId="{2C7CD08C-85D0-47AF-B575-35DFE7741585}" destId="{3F275EE3-95A0-4E79-88E5-9FFACA33AAB4}" srcOrd="0" destOrd="0" presId="urn:microsoft.com/office/officeart/2005/8/layout/hList1"/>
    <dgm:cxn modelId="{5C887890-F13B-4986-AC93-25AEFFD094B1}" type="presParOf" srcId="{3F275EE3-95A0-4E79-88E5-9FFACA33AAB4}" destId="{D0E7224E-5EA9-4812-84E4-C36E67B28824}" srcOrd="0" destOrd="0" presId="urn:microsoft.com/office/officeart/2005/8/layout/hList1"/>
    <dgm:cxn modelId="{BD678645-DA04-4675-BA93-AA70FEBB186B}" type="presParOf" srcId="{3F275EE3-95A0-4E79-88E5-9FFACA33AAB4}" destId="{8043012C-DFF6-42A8-AD6B-9CBC87B4E66C}" srcOrd="1" destOrd="0" presId="urn:microsoft.com/office/officeart/2005/8/layout/hList1"/>
    <dgm:cxn modelId="{1DB773A2-98A6-4662-BE9F-4D4EE480F219}" type="presParOf" srcId="{2C7CD08C-85D0-47AF-B575-35DFE7741585}" destId="{36C644ED-61B9-404A-BAEF-BFCE9F236A2E}" srcOrd="1" destOrd="0" presId="urn:microsoft.com/office/officeart/2005/8/layout/hList1"/>
    <dgm:cxn modelId="{3C1187CF-8DCE-4A0F-83F5-A0880F333285}" type="presParOf" srcId="{2C7CD08C-85D0-47AF-B575-35DFE7741585}" destId="{8D26DE8C-10A7-4D95-98CF-EE0331AF0D33}" srcOrd="2" destOrd="0" presId="urn:microsoft.com/office/officeart/2005/8/layout/hList1"/>
    <dgm:cxn modelId="{79D9852B-D45C-4470-B796-70340B76F8E6}" type="presParOf" srcId="{8D26DE8C-10A7-4D95-98CF-EE0331AF0D33}" destId="{85C0E2C7-9403-4D33-B5AE-F7939ACD145F}" srcOrd="0" destOrd="0" presId="urn:microsoft.com/office/officeart/2005/8/layout/hList1"/>
    <dgm:cxn modelId="{56BC072E-0BC2-4302-B1CF-BC35B407FC6A}" type="presParOf" srcId="{8D26DE8C-10A7-4D95-98CF-EE0331AF0D33}" destId="{EBCDE458-CF35-4458-A9B8-A3B94C2DE062}" srcOrd="1" destOrd="0" presId="urn:microsoft.com/office/officeart/2005/8/layout/hList1"/>
    <dgm:cxn modelId="{FAB59EE7-5C83-4A02-ADFB-A202628D72CB}" type="presParOf" srcId="{2C7CD08C-85D0-47AF-B575-35DFE7741585}" destId="{966D588A-8E83-44D4-942C-EF17429CA4AD}" srcOrd="3" destOrd="0" presId="urn:microsoft.com/office/officeart/2005/8/layout/hList1"/>
    <dgm:cxn modelId="{8DE2764C-9EF6-4FF0-83F3-3813EB85ECC2}" type="presParOf" srcId="{2C7CD08C-85D0-47AF-B575-35DFE7741585}" destId="{D5B86570-D652-462F-A16E-712FD146F38C}" srcOrd="4" destOrd="0" presId="urn:microsoft.com/office/officeart/2005/8/layout/hList1"/>
    <dgm:cxn modelId="{6D6937CD-8E16-4563-9923-5C698C8F8AC7}" type="presParOf" srcId="{D5B86570-D652-462F-A16E-712FD146F38C}" destId="{B97F6D4E-4116-47CC-B5D5-969D790F26F8}" srcOrd="0" destOrd="0" presId="urn:microsoft.com/office/officeart/2005/8/layout/hList1"/>
    <dgm:cxn modelId="{96FE6E8D-703B-4AAC-A286-44D5E1ED0CCE}" type="presParOf" srcId="{D5B86570-D652-462F-A16E-712FD146F38C}" destId="{C4BA89EB-5ADC-43F9-9F7F-8A81D2F4954E}" srcOrd="1" destOrd="0" presId="urn:microsoft.com/office/officeart/2005/8/layout/hList1"/>
    <dgm:cxn modelId="{3E1A75A0-B6AE-4615-9A9E-1A05060DA973}" type="presParOf" srcId="{2C7CD08C-85D0-47AF-B575-35DFE7741585}" destId="{328E6981-4136-4E92-9702-FF87A7ED0F6B}" srcOrd="5" destOrd="0" presId="urn:microsoft.com/office/officeart/2005/8/layout/hList1"/>
    <dgm:cxn modelId="{5509AF2D-8AE9-4454-96AE-4B858BF0F2FB}" type="presParOf" srcId="{2C7CD08C-85D0-47AF-B575-35DFE7741585}" destId="{2A457973-995C-4D2B-8D3E-7AAAD6867ED2}" srcOrd="6" destOrd="0" presId="urn:microsoft.com/office/officeart/2005/8/layout/hList1"/>
    <dgm:cxn modelId="{EDEE01C2-954F-4A95-BDAB-525EF6A51D21}" type="presParOf" srcId="{2A457973-995C-4D2B-8D3E-7AAAD6867ED2}" destId="{DFA44D91-FE86-4924-940B-1AD807B0789B}" srcOrd="0" destOrd="0" presId="urn:microsoft.com/office/officeart/2005/8/layout/hList1"/>
    <dgm:cxn modelId="{D9AC837C-5F43-4FF0-B03D-B4845D710419}" type="presParOf" srcId="{2A457973-995C-4D2B-8D3E-7AAAD6867ED2}" destId="{C26E4E98-B4DE-4ABA-A3EB-FE820F6B0FAF}" srcOrd="1" destOrd="0" presId="urn:microsoft.com/office/officeart/2005/8/layout/hList1"/>
    <dgm:cxn modelId="{4A37E275-43A5-40ED-A03B-B92110916F6E}" type="presParOf" srcId="{2C7CD08C-85D0-47AF-B575-35DFE7741585}" destId="{157150E7-FE64-42AC-9864-F46866E94EE5}" srcOrd="7" destOrd="0" presId="urn:microsoft.com/office/officeart/2005/8/layout/hList1"/>
    <dgm:cxn modelId="{1401F51F-4F2B-49E9-9748-6F5BCECAE700}" type="presParOf" srcId="{2C7CD08C-85D0-47AF-B575-35DFE7741585}" destId="{B6BA7E81-F49D-43FF-977D-3BE858801E2F}" srcOrd="8" destOrd="0" presId="urn:microsoft.com/office/officeart/2005/8/layout/hList1"/>
    <dgm:cxn modelId="{92B087D6-7347-4FEE-A41D-9E6D13B1245B}" type="presParOf" srcId="{B6BA7E81-F49D-43FF-977D-3BE858801E2F}" destId="{445FDC91-E1FD-4ACE-BFFA-70658C6EA491}" srcOrd="0" destOrd="0" presId="urn:microsoft.com/office/officeart/2005/8/layout/hList1"/>
    <dgm:cxn modelId="{841589FD-1C36-4839-888C-41009852CD0E}" type="presParOf" srcId="{B6BA7E81-F49D-43FF-977D-3BE858801E2F}" destId="{ED4CF998-997D-4617-B0C1-B841D98D70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B8E0F1-89DB-45ED-8212-0BD3AAB1408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CAD94-1ECF-4041-8BD0-92E688CE3FF1}">
      <dgm:prSet phldrT="[Text]"/>
      <dgm:spPr/>
      <dgm:t>
        <a:bodyPr/>
        <a:lstStyle/>
        <a:p>
          <a:r>
            <a:rPr lang="en-US" dirty="0" smtClean="0"/>
            <a:t>Statewide Opioid Summit and Regional Opioid Trainings</a:t>
          </a:r>
          <a:endParaRPr lang="en-US" dirty="0"/>
        </a:p>
      </dgm:t>
    </dgm:pt>
    <dgm:pt modelId="{D4812CD6-0AF3-4732-94B9-AE90FE89D69F}" type="parTrans" cxnId="{483E0B59-DA82-47CD-BE61-4094C317872C}">
      <dgm:prSet/>
      <dgm:spPr/>
      <dgm:t>
        <a:bodyPr/>
        <a:lstStyle/>
        <a:p>
          <a:endParaRPr lang="en-US"/>
        </a:p>
      </dgm:t>
    </dgm:pt>
    <dgm:pt modelId="{41B555B6-0E6F-4EFE-8223-4E86E7D470B2}" type="sibTrans" cxnId="{483E0B59-DA82-47CD-BE61-4094C317872C}">
      <dgm:prSet/>
      <dgm:spPr/>
      <dgm:t>
        <a:bodyPr/>
        <a:lstStyle/>
        <a:p>
          <a:endParaRPr lang="en-US"/>
        </a:p>
      </dgm:t>
    </dgm:pt>
    <dgm:pt modelId="{14850543-8849-48BB-BA63-3227140F759B}">
      <dgm:prSet phldrT="[Text]"/>
      <dgm:spPr/>
      <dgm:t>
        <a:bodyPr/>
        <a:lstStyle/>
        <a:p>
          <a:r>
            <a:rPr lang="en-US" dirty="0"/>
            <a:t>Distribution and training of </a:t>
          </a:r>
          <a:r>
            <a:rPr lang="en-US" dirty="0" smtClean="0"/>
            <a:t>Naloxone</a:t>
          </a:r>
          <a:endParaRPr lang="en-US" dirty="0"/>
        </a:p>
      </dgm:t>
    </dgm:pt>
    <dgm:pt modelId="{D7945BF0-EA0F-4DA0-AD15-5477043D602E}" type="parTrans" cxnId="{EE41A2B9-FEBE-4827-8274-1FC560D4AA80}">
      <dgm:prSet/>
      <dgm:spPr/>
      <dgm:t>
        <a:bodyPr/>
        <a:lstStyle/>
        <a:p>
          <a:endParaRPr lang="en-US"/>
        </a:p>
      </dgm:t>
    </dgm:pt>
    <dgm:pt modelId="{49579029-06D3-43C1-A45B-7976DD26BB84}" type="sibTrans" cxnId="{EE41A2B9-FEBE-4827-8274-1FC560D4AA80}">
      <dgm:prSet/>
      <dgm:spPr/>
      <dgm:t>
        <a:bodyPr/>
        <a:lstStyle/>
        <a:p>
          <a:endParaRPr lang="en-US"/>
        </a:p>
      </dgm:t>
    </dgm:pt>
    <dgm:pt modelId="{74F44BF6-392B-4A06-A408-5F985C388669}">
      <dgm:prSet phldrT="[Text]"/>
      <dgm:spPr/>
      <dgm:t>
        <a:bodyPr/>
        <a:lstStyle/>
        <a:p>
          <a:r>
            <a:rPr lang="en-US" dirty="0" smtClean="0"/>
            <a:t>Community opioid education campaign</a:t>
          </a:r>
          <a:endParaRPr lang="en-US" dirty="0"/>
        </a:p>
      </dgm:t>
    </dgm:pt>
    <dgm:pt modelId="{F0D2293C-4E3B-4E28-8F62-AC4EF6DFBD9E}" type="parTrans" cxnId="{48247919-BC4A-4E52-B6D0-6172576A9AD0}">
      <dgm:prSet/>
      <dgm:spPr/>
      <dgm:t>
        <a:bodyPr/>
        <a:lstStyle/>
        <a:p>
          <a:endParaRPr lang="en-US"/>
        </a:p>
      </dgm:t>
    </dgm:pt>
    <dgm:pt modelId="{749834F1-F15A-494F-AC11-475B5A3C2685}" type="sibTrans" cxnId="{48247919-BC4A-4E52-B6D0-6172576A9AD0}">
      <dgm:prSet/>
      <dgm:spPr/>
      <dgm:t>
        <a:bodyPr/>
        <a:lstStyle/>
        <a:p>
          <a:endParaRPr lang="en-US"/>
        </a:p>
      </dgm:t>
    </dgm:pt>
    <dgm:pt modelId="{53B0EDDB-3C8F-4041-883F-71E19E927DDB}">
      <dgm:prSet phldrT="[Text]"/>
      <dgm:spPr/>
      <dgm:t>
        <a:bodyPr/>
        <a:lstStyle/>
        <a:p>
          <a:r>
            <a:rPr lang="en-US" dirty="0" smtClean="0"/>
            <a:t>Funding 14 Tribal Local </a:t>
          </a:r>
          <a:r>
            <a:rPr lang="en-US" dirty="0"/>
            <a:t>Opioid Coalitions</a:t>
          </a:r>
        </a:p>
      </dgm:t>
    </dgm:pt>
    <dgm:pt modelId="{B4AE84B5-AABC-41C0-A7B2-3801A0E35A62}" type="parTrans" cxnId="{AF02E2F3-F184-4CC8-9A5E-752AA6DF55FC}">
      <dgm:prSet/>
      <dgm:spPr/>
      <dgm:t>
        <a:bodyPr/>
        <a:lstStyle/>
        <a:p>
          <a:endParaRPr lang="en-US"/>
        </a:p>
      </dgm:t>
    </dgm:pt>
    <dgm:pt modelId="{395B39EF-2B6F-420B-92FC-29E2869041CA}" type="sibTrans" cxnId="{AF02E2F3-F184-4CC8-9A5E-752AA6DF55FC}">
      <dgm:prSet/>
      <dgm:spPr/>
      <dgm:t>
        <a:bodyPr/>
        <a:lstStyle/>
        <a:p>
          <a:endParaRPr lang="en-US"/>
        </a:p>
      </dgm:t>
    </dgm:pt>
    <dgm:pt modelId="{9FA14250-3CCA-4413-B1B8-9320AED6067C}">
      <dgm:prSet phldrT="[Text]"/>
      <dgm:spPr/>
      <dgm:t>
        <a:bodyPr/>
        <a:lstStyle/>
        <a:p>
          <a:r>
            <a:rPr lang="en-US" dirty="0" smtClean="0"/>
            <a:t>Telehealth infrastructure support</a:t>
          </a:r>
          <a:endParaRPr lang="en-US" dirty="0"/>
        </a:p>
      </dgm:t>
    </dgm:pt>
    <dgm:pt modelId="{670B6426-4B2F-4321-975A-D11FCD988A6D}" type="parTrans" cxnId="{8D7254F0-3789-4661-89AE-768DA2BC1D0E}">
      <dgm:prSet/>
      <dgm:spPr/>
      <dgm:t>
        <a:bodyPr/>
        <a:lstStyle/>
        <a:p>
          <a:endParaRPr lang="en-US"/>
        </a:p>
      </dgm:t>
    </dgm:pt>
    <dgm:pt modelId="{858D8970-F80F-4728-873C-FBFE17D9AFA7}" type="sibTrans" cxnId="{8D7254F0-3789-4661-89AE-768DA2BC1D0E}">
      <dgm:prSet/>
      <dgm:spPr/>
      <dgm:t>
        <a:bodyPr/>
        <a:lstStyle/>
        <a:p>
          <a:endParaRPr lang="en-US"/>
        </a:p>
      </dgm:t>
    </dgm:pt>
    <dgm:pt modelId="{2C987F1C-7B2B-4CAF-B815-8C37408875CC}">
      <dgm:prSet phldrT="[Text]"/>
      <dgm:spPr/>
      <dgm:t>
        <a:bodyPr/>
        <a:lstStyle/>
        <a:p>
          <a:r>
            <a:rPr lang="en-US" dirty="0" smtClean="0"/>
            <a:t>Alternative Treatment Options: acupuncture, yoga, </a:t>
          </a:r>
          <a:r>
            <a:rPr lang="en-US" dirty="0" err="1" smtClean="0"/>
            <a:t>reiki</a:t>
          </a:r>
          <a:r>
            <a:rPr lang="en-US" dirty="0" smtClean="0"/>
            <a:t>, traditional healers, herbalists</a:t>
          </a:r>
          <a:endParaRPr lang="en-US" dirty="0"/>
        </a:p>
      </dgm:t>
    </dgm:pt>
    <dgm:pt modelId="{38A40845-B171-4892-81BA-A94C7ADD91B8}" type="parTrans" cxnId="{876850BA-0F95-4650-807A-1C54DFCB88CD}">
      <dgm:prSet/>
      <dgm:spPr/>
      <dgm:t>
        <a:bodyPr/>
        <a:lstStyle/>
        <a:p>
          <a:endParaRPr lang="en-US"/>
        </a:p>
      </dgm:t>
    </dgm:pt>
    <dgm:pt modelId="{FB6CA6A9-0AD4-4282-B91F-A3FAF8167EC1}" type="sibTrans" cxnId="{876850BA-0F95-4650-807A-1C54DFCB88CD}">
      <dgm:prSet/>
      <dgm:spPr/>
      <dgm:t>
        <a:bodyPr/>
        <a:lstStyle/>
        <a:p>
          <a:endParaRPr lang="en-US"/>
        </a:p>
      </dgm:t>
    </dgm:pt>
    <dgm:pt modelId="{7FA3EB88-7317-4D96-B447-E45B7287DED3}">
      <dgm:prSet phldrT="[Text]"/>
      <dgm:spPr/>
      <dgm:t>
        <a:bodyPr/>
        <a:lstStyle/>
        <a:p>
          <a:r>
            <a:rPr lang="en-US" dirty="0" smtClean="0"/>
            <a:t>Provider, CHR &amp; MA Training</a:t>
          </a:r>
          <a:endParaRPr lang="en-US" dirty="0"/>
        </a:p>
      </dgm:t>
    </dgm:pt>
    <dgm:pt modelId="{3D980CC2-D8F4-4A21-BD8A-06D52AB7C2FD}" type="parTrans" cxnId="{CE172C8D-6F8D-456B-86D6-4468A607BA55}">
      <dgm:prSet/>
      <dgm:spPr/>
      <dgm:t>
        <a:bodyPr/>
        <a:lstStyle/>
        <a:p>
          <a:endParaRPr lang="en-US"/>
        </a:p>
      </dgm:t>
    </dgm:pt>
    <dgm:pt modelId="{51A8DC18-C169-433C-BB18-36C5C96C3FDE}" type="sibTrans" cxnId="{CE172C8D-6F8D-456B-86D6-4468A607BA55}">
      <dgm:prSet/>
      <dgm:spPr/>
      <dgm:t>
        <a:bodyPr/>
        <a:lstStyle/>
        <a:p>
          <a:endParaRPr lang="en-US"/>
        </a:p>
      </dgm:t>
    </dgm:pt>
    <dgm:pt modelId="{8D3F4EEA-C707-4ACB-BF7D-34984096E6B2}">
      <dgm:prSet phldrT="[Text]"/>
      <dgm:spPr/>
      <dgm:t>
        <a:bodyPr/>
        <a:lstStyle/>
        <a:p>
          <a:r>
            <a:rPr lang="en-US" dirty="0" smtClean="0"/>
            <a:t>Partner with Project ECHO and </a:t>
          </a:r>
          <a:r>
            <a:rPr lang="en-US" dirty="0" err="1" smtClean="0"/>
            <a:t>TeleWell</a:t>
          </a:r>
          <a:r>
            <a:rPr lang="en-US" dirty="0" smtClean="0"/>
            <a:t> to implement MAT</a:t>
          </a:r>
          <a:endParaRPr lang="en-US" dirty="0"/>
        </a:p>
      </dgm:t>
    </dgm:pt>
    <dgm:pt modelId="{06BB3024-5203-4C8F-9A7B-8CAB430173A2}" type="parTrans" cxnId="{484CD8B1-7CF9-4FCF-B862-3E7BB50D14C8}">
      <dgm:prSet/>
      <dgm:spPr/>
      <dgm:t>
        <a:bodyPr/>
        <a:lstStyle/>
        <a:p>
          <a:endParaRPr lang="en-US"/>
        </a:p>
      </dgm:t>
    </dgm:pt>
    <dgm:pt modelId="{47C18392-6134-43E8-AD30-D8E2B7ABE57F}" type="sibTrans" cxnId="{484CD8B1-7CF9-4FCF-B862-3E7BB50D14C8}">
      <dgm:prSet/>
      <dgm:spPr/>
      <dgm:t>
        <a:bodyPr/>
        <a:lstStyle/>
        <a:p>
          <a:endParaRPr lang="en-US"/>
        </a:p>
      </dgm:t>
    </dgm:pt>
    <dgm:pt modelId="{077852BF-E5C2-4231-9477-098970CC0B49}" type="pres">
      <dgm:prSet presAssocID="{C6B8E0F1-89DB-45ED-8212-0BD3AAB140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3E5A45-0111-4C26-B7A5-C9381E548BD8}" type="pres">
      <dgm:prSet presAssocID="{787CAD94-1ECF-4041-8BD0-92E688CE3FF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B7C21-7A9E-4360-B572-BCC956EAD59D}" type="pres">
      <dgm:prSet presAssocID="{41B555B6-0E6F-4EFE-8223-4E86E7D470B2}" presName="sibTrans" presStyleCnt="0"/>
      <dgm:spPr/>
    </dgm:pt>
    <dgm:pt modelId="{B373F8F7-D28E-4E8D-8979-C8DF1B84B355}" type="pres">
      <dgm:prSet presAssocID="{14850543-8849-48BB-BA63-3227140F759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47276-6AF2-461C-96EB-B645B2B016F0}" type="pres">
      <dgm:prSet presAssocID="{49579029-06D3-43C1-A45B-7976DD26BB84}" presName="sibTrans" presStyleCnt="0"/>
      <dgm:spPr/>
    </dgm:pt>
    <dgm:pt modelId="{DA97032E-DEC8-463B-B349-9D6857742F82}" type="pres">
      <dgm:prSet presAssocID="{74F44BF6-392B-4A06-A408-5F985C38866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B5967-14CB-4189-8360-A052AC2F4C4B}" type="pres">
      <dgm:prSet presAssocID="{749834F1-F15A-494F-AC11-475B5A3C2685}" presName="sibTrans" presStyleCnt="0"/>
      <dgm:spPr/>
    </dgm:pt>
    <dgm:pt modelId="{19BC3469-1986-4185-98B4-BD1698366FE2}" type="pres">
      <dgm:prSet presAssocID="{53B0EDDB-3C8F-4041-883F-71E19E927DD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39209-CBD1-496B-A5CD-EA506419D52A}" type="pres">
      <dgm:prSet presAssocID="{395B39EF-2B6F-420B-92FC-29E2869041CA}" presName="sibTrans" presStyleCnt="0"/>
      <dgm:spPr/>
    </dgm:pt>
    <dgm:pt modelId="{7D5CBED1-A291-42DB-BEE1-E1F8BE55CEBE}" type="pres">
      <dgm:prSet presAssocID="{9FA14250-3CCA-4413-B1B8-9320AED6067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F3444-3125-4C97-BA08-FB5DFEE2ABE9}" type="pres">
      <dgm:prSet presAssocID="{858D8970-F80F-4728-873C-FBFE17D9AFA7}" presName="sibTrans" presStyleCnt="0"/>
      <dgm:spPr/>
    </dgm:pt>
    <dgm:pt modelId="{8C308710-301B-4837-99A0-5BB002BD6854}" type="pres">
      <dgm:prSet presAssocID="{2C987F1C-7B2B-4CAF-B815-8C37408875C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C087F-41C2-4C6F-B86F-641D19F57D66}" type="pres">
      <dgm:prSet presAssocID="{FB6CA6A9-0AD4-4282-B91F-A3FAF8167EC1}" presName="sibTrans" presStyleCnt="0"/>
      <dgm:spPr/>
    </dgm:pt>
    <dgm:pt modelId="{1A450222-DA8C-4CD5-B599-FCF556D05B4A}" type="pres">
      <dgm:prSet presAssocID="{7FA3EB88-7317-4D96-B447-E45B7287DED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38640-FC0B-4D03-B976-050A07B0AFE5}" type="pres">
      <dgm:prSet presAssocID="{51A8DC18-C169-433C-BB18-36C5C96C3FDE}" presName="sibTrans" presStyleCnt="0"/>
      <dgm:spPr/>
    </dgm:pt>
    <dgm:pt modelId="{1EE5C6CE-B2F3-4DC1-A23E-5A982126262E}" type="pres">
      <dgm:prSet presAssocID="{8D3F4EEA-C707-4ACB-BF7D-34984096E6B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172C8D-6F8D-456B-86D6-4468A607BA55}" srcId="{C6B8E0F1-89DB-45ED-8212-0BD3AAB1408D}" destId="{7FA3EB88-7317-4D96-B447-E45B7287DED3}" srcOrd="6" destOrd="0" parTransId="{3D980CC2-D8F4-4A21-BD8A-06D52AB7C2FD}" sibTransId="{51A8DC18-C169-433C-BB18-36C5C96C3FDE}"/>
    <dgm:cxn modelId="{8D7254F0-3789-4661-89AE-768DA2BC1D0E}" srcId="{C6B8E0F1-89DB-45ED-8212-0BD3AAB1408D}" destId="{9FA14250-3CCA-4413-B1B8-9320AED6067C}" srcOrd="4" destOrd="0" parTransId="{670B6426-4B2F-4321-975A-D11FCD988A6D}" sibTransId="{858D8970-F80F-4728-873C-FBFE17D9AFA7}"/>
    <dgm:cxn modelId="{43F49ADA-AA64-4E17-A46A-4E628F5CA8B2}" type="presOf" srcId="{74F44BF6-392B-4A06-A408-5F985C388669}" destId="{DA97032E-DEC8-463B-B349-9D6857742F82}" srcOrd="0" destOrd="0" presId="urn:microsoft.com/office/officeart/2005/8/layout/default"/>
    <dgm:cxn modelId="{876850BA-0F95-4650-807A-1C54DFCB88CD}" srcId="{C6B8E0F1-89DB-45ED-8212-0BD3AAB1408D}" destId="{2C987F1C-7B2B-4CAF-B815-8C37408875CC}" srcOrd="5" destOrd="0" parTransId="{38A40845-B171-4892-81BA-A94C7ADD91B8}" sibTransId="{FB6CA6A9-0AD4-4282-B91F-A3FAF8167EC1}"/>
    <dgm:cxn modelId="{980A78BC-338D-4420-B217-14DD8D393AEC}" type="presOf" srcId="{53B0EDDB-3C8F-4041-883F-71E19E927DDB}" destId="{19BC3469-1986-4185-98B4-BD1698366FE2}" srcOrd="0" destOrd="0" presId="urn:microsoft.com/office/officeart/2005/8/layout/default"/>
    <dgm:cxn modelId="{C69B3F4F-9B6D-4EC8-92FA-87079691DF33}" type="presOf" srcId="{787CAD94-1ECF-4041-8BD0-92E688CE3FF1}" destId="{243E5A45-0111-4C26-B7A5-C9381E548BD8}" srcOrd="0" destOrd="0" presId="urn:microsoft.com/office/officeart/2005/8/layout/default"/>
    <dgm:cxn modelId="{EE41A2B9-FEBE-4827-8274-1FC560D4AA80}" srcId="{C6B8E0F1-89DB-45ED-8212-0BD3AAB1408D}" destId="{14850543-8849-48BB-BA63-3227140F759B}" srcOrd="1" destOrd="0" parTransId="{D7945BF0-EA0F-4DA0-AD15-5477043D602E}" sibTransId="{49579029-06D3-43C1-A45B-7976DD26BB84}"/>
    <dgm:cxn modelId="{6B70C4B2-20C1-4555-9B2E-51F6F8BF4DFD}" type="presOf" srcId="{2C987F1C-7B2B-4CAF-B815-8C37408875CC}" destId="{8C308710-301B-4837-99A0-5BB002BD6854}" srcOrd="0" destOrd="0" presId="urn:microsoft.com/office/officeart/2005/8/layout/default"/>
    <dgm:cxn modelId="{EAB35C77-8F07-4097-93E2-D094C17271A4}" type="presOf" srcId="{9FA14250-3CCA-4413-B1B8-9320AED6067C}" destId="{7D5CBED1-A291-42DB-BEE1-E1F8BE55CEBE}" srcOrd="0" destOrd="0" presId="urn:microsoft.com/office/officeart/2005/8/layout/default"/>
    <dgm:cxn modelId="{484CD8B1-7CF9-4FCF-B862-3E7BB50D14C8}" srcId="{C6B8E0F1-89DB-45ED-8212-0BD3AAB1408D}" destId="{8D3F4EEA-C707-4ACB-BF7D-34984096E6B2}" srcOrd="7" destOrd="0" parTransId="{06BB3024-5203-4C8F-9A7B-8CAB430173A2}" sibTransId="{47C18392-6134-43E8-AD30-D8E2B7ABE57F}"/>
    <dgm:cxn modelId="{12CC7167-81B1-40F1-89FF-EEAD993F9571}" type="presOf" srcId="{7FA3EB88-7317-4D96-B447-E45B7287DED3}" destId="{1A450222-DA8C-4CD5-B599-FCF556D05B4A}" srcOrd="0" destOrd="0" presId="urn:microsoft.com/office/officeart/2005/8/layout/default"/>
    <dgm:cxn modelId="{AF02E2F3-F184-4CC8-9A5E-752AA6DF55FC}" srcId="{C6B8E0F1-89DB-45ED-8212-0BD3AAB1408D}" destId="{53B0EDDB-3C8F-4041-883F-71E19E927DDB}" srcOrd="3" destOrd="0" parTransId="{B4AE84B5-AABC-41C0-A7B2-3801A0E35A62}" sibTransId="{395B39EF-2B6F-420B-92FC-29E2869041CA}"/>
    <dgm:cxn modelId="{D335907B-39DD-4230-A55D-8468C608BE68}" type="presOf" srcId="{8D3F4EEA-C707-4ACB-BF7D-34984096E6B2}" destId="{1EE5C6CE-B2F3-4DC1-A23E-5A982126262E}" srcOrd="0" destOrd="0" presId="urn:microsoft.com/office/officeart/2005/8/layout/default"/>
    <dgm:cxn modelId="{1BE38223-04E3-4F25-A889-C933EB0E9263}" type="presOf" srcId="{C6B8E0F1-89DB-45ED-8212-0BD3AAB1408D}" destId="{077852BF-E5C2-4231-9477-098970CC0B49}" srcOrd="0" destOrd="0" presId="urn:microsoft.com/office/officeart/2005/8/layout/default"/>
    <dgm:cxn modelId="{48247919-BC4A-4E52-B6D0-6172576A9AD0}" srcId="{C6B8E0F1-89DB-45ED-8212-0BD3AAB1408D}" destId="{74F44BF6-392B-4A06-A408-5F985C388669}" srcOrd="2" destOrd="0" parTransId="{F0D2293C-4E3B-4E28-8F62-AC4EF6DFBD9E}" sibTransId="{749834F1-F15A-494F-AC11-475B5A3C2685}"/>
    <dgm:cxn modelId="{483E0B59-DA82-47CD-BE61-4094C317872C}" srcId="{C6B8E0F1-89DB-45ED-8212-0BD3AAB1408D}" destId="{787CAD94-1ECF-4041-8BD0-92E688CE3FF1}" srcOrd="0" destOrd="0" parTransId="{D4812CD6-0AF3-4732-94B9-AE90FE89D69F}" sibTransId="{41B555B6-0E6F-4EFE-8223-4E86E7D470B2}"/>
    <dgm:cxn modelId="{FBEF1693-8956-44DF-B233-60ECAEE00783}" type="presOf" srcId="{14850543-8849-48BB-BA63-3227140F759B}" destId="{B373F8F7-D28E-4E8D-8979-C8DF1B84B355}" srcOrd="0" destOrd="0" presId="urn:microsoft.com/office/officeart/2005/8/layout/default"/>
    <dgm:cxn modelId="{88D1C2F7-7EF4-4B7D-9732-061320BE8860}" type="presParOf" srcId="{077852BF-E5C2-4231-9477-098970CC0B49}" destId="{243E5A45-0111-4C26-B7A5-C9381E548BD8}" srcOrd="0" destOrd="0" presId="urn:microsoft.com/office/officeart/2005/8/layout/default"/>
    <dgm:cxn modelId="{054F770F-0B55-46C8-B234-57A20D57FB96}" type="presParOf" srcId="{077852BF-E5C2-4231-9477-098970CC0B49}" destId="{27AB7C21-7A9E-4360-B572-BCC956EAD59D}" srcOrd="1" destOrd="0" presId="urn:microsoft.com/office/officeart/2005/8/layout/default"/>
    <dgm:cxn modelId="{E0DE8E83-0F81-4F31-AA54-3FBF1AD414A8}" type="presParOf" srcId="{077852BF-E5C2-4231-9477-098970CC0B49}" destId="{B373F8F7-D28E-4E8D-8979-C8DF1B84B355}" srcOrd="2" destOrd="0" presId="urn:microsoft.com/office/officeart/2005/8/layout/default"/>
    <dgm:cxn modelId="{C6EB71F6-B58A-4DE0-8E01-FB5904BED218}" type="presParOf" srcId="{077852BF-E5C2-4231-9477-098970CC0B49}" destId="{32747276-6AF2-461C-96EB-B645B2B016F0}" srcOrd="3" destOrd="0" presId="urn:microsoft.com/office/officeart/2005/8/layout/default"/>
    <dgm:cxn modelId="{EB3B4ED9-9B27-42BB-B89D-965B7801F3F2}" type="presParOf" srcId="{077852BF-E5C2-4231-9477-098970CC0B49}" destId="{DA97032E-DEC8-463B-B349-9D6857742F82}" srcOrd="4" destOrd="0" presId="urn:microsoft.com/office/officeart/2005/8/layout/default"/>
    <dgm:cxn modelId="{4B2902C5-DF9C-4391-987B-E832181C342F}" type="presParOf" srcId="{077852BF-E5C2-4231-9477-098970CC0B49}" destId="{C71B5967-14CB-4189-8360-A052AC2F4C4B}" srcOrd="5" destOrd="0" presId="urn:microsoft.com/office/officeart/2005/8/layout/default"/>
    <dgm:cxn modelId="{766EAEBB-39E7-4B1F-B78E-040D9F077337}" type="presParOf" srcId="{077852BF-E5C2-4231-9477-098970CC0B49}" destId="{19BC3469-1986-4185-98B4-BD1698366FE2}" srcOrd="6" destOrd="0" presId="urn:microsoft.com/office/officeart/2005/8/layout/default"/>
    <dgm:cxn modelId="{1BDAE080-23F3-4DEB-9EB2-8EB74C25B4DA}" type="presParOf" srcId="{077852BF-E5C2-4231-9477-098970CC0B49}" destId="{1C839209-CBD1-496B-A5CD-EA506419D52A}" srcOrd="7" destOrd="0" presId="urn:microsoft.com/office/officeart/2005/8/layout/default"/>
    <dgm:cxn modelId="{185C1DAC-FDEF-4038-9C70-69A92ABCE634}" type="presParOf" srcId="{077852BF-E5C2-4231-9477-098970CC0B49}" destId="{7D5CBED1-A291-42DB-BEE1-E1F8BE55CEBE}" srcOrd="8" destOrd="0" presId="urn:microsoft.com/office/officeart/2005/8/layout/default"/>
    <dgm:cxn modelId="{5E3160FF-8D9F-4912-B603-D4E53AF6D76F}" type="presParOf" srcId="{077852BF-E5C2-4231-9477-098970CC0B49}" destId="{6E1F3444-3125-4C97-BA08-FB5DFEE2ABE9}" srcOrd="9" destOrd="0" presId="urn:microsoft.com/office/officeart/2005/8/layout/default"/>
    <dgm:cxn modelId="{A380420D-08B2-4F6B-9471-8951FA1A3DAD}" type="presParOf" srcId="{077852BF-E5C2-4231-9477-098970CC0B49}" destId="{8C308710-301B-4837-99A0-5BB002BD6854}" srcOrd="10" destOrd="0" presId="urn:microsoft.com/office/officeart/2005/8/layout/default"/>
    <dgm:cxn modelId="{7D8DA6B7-EE81-4010-87CE-1D33BEDBD27E}" type="presParOf" srcId="{077852BF-E5C2-4231-9477-098970CC0B49}" destId="{671C087F-41C2-4C6F-B86F-641D19F57D66}" srcOrd="11" destOrd="0" presId="urn:microsoft.com/office/officeart/2005/8/layout/default"/>
    <dgm:cxn modelId="{86F90B1D-836F-4AE6-BF73-2EF7645404DD}" type="presParOf" srcId="{077852BF-E5C2-4231-9477-098970CC0B49}" destId="{1A450222-DA8C-4CD5-B599-FCF556D05B4A}" srcOrd="12" destOrd="0" presId="urn:microsoft.com/office/officeart/2005/8/layout/default"/>
    <dgm:cxn modelId="{74969988-42A7-4C52-89E6-F91DE5B4BEC8}" type="presParOf" srcId="{077852BF-E5C2-4231-9477-098970CC0B49}" destId="{69438640-FC0B-4D03-B976-050A07B0AFE5}" srcOrd="13" destOrd="0" presId="urn:microsoft.com/office/officeart/2005/8/layout/default"/>
    <dgm:cxn modelId="{07A8B451-8CCB-434C-A95E-98DE396192AB}" type="presParOf" srcId="{077852BF-E5C2-4231-9477-098970CC0B49}" destId="{1EE5C6CE-B2F3-4DC1-A23E-5A982126262E}" srcOrd="1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98FA81-7B1E-4140-B486-22C228DC839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56930971-13D5-4E2E-A6E8-7E42C45F3D25}">
      <dgm:prSet phldrT="[Text]"/>
      <dgm:spPr/>
      <dgm:t>
        <a:bodyPr/>
        <a:lstStyle/>
        <a:p>
          <a:r>
            <a:rPr lang="en-US" dirty="0" smtClean="0"/>
            <a:t>Phase 1: Setting Up for Success</a:t>
          </a:r>
        </a:p>
      </dgm:t>
    </dgm:pt>
    <dgm:pt modelId="{39A37356-8B56-4E2A-B19E-D7C7E12CC23C}" type="parTrans" cxnId="{D116AA57-38F0-46A7-8108-E05A7906F211}">
      <dgm:prSet/>
      <dgm:spPr/>
      <dgm:t>
        <a:bodyPr/>
        <a:lstStyle/>
        <a:p>
          <a:endParaRPr lang="en-US"/>
        </a:p>
      </dgm:t>
    </dgm:pt>
    <dgm:pt modelId="{1E4A7F5A-6434-4EE8-A502-F205CC428506}" type="sibTrans" cxnId="{D116AA57-38F0-46A7-8108-E05A7906F211}">
      <dgm:prSet/>
      <dgm:spPr/>
      <dgm:t>
        <a:bodyPr/>
        <a:lstStyle/>
        <a:p>
          <a:endParaRPr lang="en-US"/>
        </a:p>
      </dgm:t>
    </dgm:pt>
    <dgm:pt modelId="{2107A580-96DF-4E1B-BF89-CDD1683B4FD1}">
      <dgm:prSet phldrT="[Text]"/>
      <dgm:spPr/>
      <dgm:t>
        <a:bodyPr/>
        <a:lstStyle/>
        <a:p>
          <a:r>
            <a:rPr lang="en-US" dirty="0" smtClean="0"/>
            <a:t>Phase 2: Getting the Work Done</a:t>
          </a:r>
          <a:endParaRPr lang="en-US" dirty="0"/>
        </a:p>
      </dgm:t>
    </dgm:pt>
    <dgm:pt modelId="{3CBBC3E7-9A07-407F-91BE-A1AB6FF70FFC}" type="parTrans" cxnId="{0315CF7D-C66A-4FDD-8175-9A2246E7B093}">
      <dgm:prSet/>
      <dgm:spPr/>
      <dgm:t>
        <a:bodyPr/>
        <a:lstStyle/>
        <a:p>
          <a:endParaRPr lang="en-US"/>
        </a:p>
      </dgm:t>
    </dgm:pt>
    <dgm:pt modelId="{15B76158-2B37-4680-9393-D1573E76AC22}" type="sibTrans" cxnId="{0315CF7D-C66A-4FDD-8175-9A2246E7B093}">
      <dgm:prSet/>
      <dgm:spPr/>
      <dgm:t>
        <a:bodyPr/>
        <a:lstStyle/>
        <a:p>
          <a:endParaRPr lang="en-US"/>
        </a:p>
      </dgm:t>
    </dgm:pt>
    <dgm:pt modelId="{6DCE98E3-BDA6-4C7E-A72C-549E5C776DF9}">
      <dgm:prSet phldrT="[Text]"/>
      <dgm:spPr/>
      <dgm:t>
        <a:bodyPr/>
        <a:lstStyle/>
        <a:p>
          <a:r>
            <a:rPr lang="en-US" dirty="0" smtClean="0"/>
            <a:t>Phase 3: Growing &amp; Sustaining</a:t>
          </a:r>
          <a:endParaRPr lang="en-US" dirty="0"/>
        </a:p>
      </dgm:t>
    </dgm:pt>
    <dgm:pt modelId="{4A78E2A5-50B4-40E6-BA49-CC8A1A33D79E}" type="parTrans" cxnId="{0621E412-021D-4600-9B49-A14B567D1338}">
      <dgm:prSet/>
      <dgm:spPr/>
      <dgm:t>
        <a:bodyPr/>
        <a:lstStyle/>
        <a:p>
          <a:endParaRPr lang="en-US"/>
        </a:p>
      </dgm:t>
    </dgm:pt>
    <dgm:pt modelId="{ED90A648-FB50-4E14-B66E-6CE3B4B8046C}" type="sibTrans" cxnId="{0621E412-021D-4600-9B49-A14B567D1338}">
      <dgm:prSet/>
      <dgm:spPr/>
      <dgm:t>
        <a:bodyPr/>
        <a:lstStyle/>
        <a:p>
          <a:endParaRPr lang="en-US"/>
        </a:p>
      </dgm:t>
    </dgm:pt>
    <dgm:pt modelId="{6E5CD59D-7073-4B7E-9B3F-16A3E7CBBDA7}">
      <dgm:prSet phldrT="[Text]"/>
      <dgm:spPr/>
      <dgm:t>
        <a:bodyPr/>
        <a:lstStyle/>
        <a:p>
          <a:r>
            <a:rPr lang="en-US" dirty="0" smtClean="0"/>
            <a:t>Community Readiness Assessment</a:t>
          </a:r>
        </a:p>
      </dgm:t>
    </dgm:pt>
    <dgm:pt modelId="{194461D9-8FF6-440A-9928-0DCF591AFD34}" type="parTrans" cxnId="{616635C0-9954-400A-99A2-C2492C280F5F}">
      <dgm:prSet/>
      <dgm:spPr/>
      <dgm:t>
        <a:bodyPr/>
        <a:lstStyle/>
        <a:p>
          <a:endParaRPr lang="en-US"/>
        </a:p>
      </dgm:t>
    </dgm:pt>
    <dgm:pt modelId="{F29685BE-59F8-45A8-8B15-F11AA8A873A3}" type="sibTrans" cxnId="{616635C0-9954-400A-99A2-C2492C280F5F}">
      <dgm:prSet/>
      <dgm:spPr/>
      <dgm:t>
        <a:bodyPr/>
        <a:lstStyle/>
        <a:p>
          <a:endParaRPr lang="en-US"/>
        </a:p>
      </dgm:t>
    </dgm:pt>
    <dgm:pt modelId="{65FAF442-C90C-4DFA-8A8E-F346DCF8649F}">
      <dgm:prSet phldrT="[Text]"/>
      <dgm:spPr/>
      <dgm:t>
        <a:bodyPr/>
        <a:lstStyle/>
        <a:p>
          <a:r>
            <a:rPr lang="en-US" dirty="0" smtClean="0"/>
            <a:t>Tribal Action Plan</a:t>
          </a:r>
        </a:p>
      </dgm:t>
    </dgm:pt>
    <dgm:pt modelId="{E0DD855F-F6A9-46FA-919C-B109C4706FCC}" type="parTrans" cxnId="{ACDCF0C2-AF57-4E1F-A776-BA73B1903D07}">
      <dgm:prSet/>
      <dgm:spPr/>
      <dgm:t>
        <a:bodyPr/>
        <a:lstStyle/>
        <a:p>
          <a:endParaRPr lang="en-US"/>
        </a:p>
      </dgm:t>
    </dgm:pt>
    <dgm:pt modelId="{82C6B918-0E29-4F50-B3B8-E5AD30660AE3}" type="sibTrans" cxnId="{ACDCF0C2-AF57-4E1F-A776-BA73B1903D07}">
      <dgm:prSet/>
      <dgm:spPr/>
      <dgm:t>
        <a:bodyPr/>
        <a:lstStyle/>
        <a:p>
          <a:endParaRPr lang="en-US"/>
        </a:p>
      </dgm:t>
    </dgm:pt>
    <dgm:pt modelId="{2CE4ED23-0C7A-4217-8E80-5B9DCC198717}">
      <dgm:prSet phldrT="[Text]"/>
      <dgm:spPr/>
      <dgm:t>
        <a:bodyPr/>
        <a:lstStyle/>
        <a:p>
          <a:r>
            <a:rPr lang="en-US" dirty="0" smtClean="0"/>
            <a:t>Identify and develop community partnerships</a:t>
          </a:r>
        </a:p>
      </dgm:t>
    </dgm:pt>
    <dgm:pt modelId="{C66DD35B-C959-49E7-861E-3CEEF7BB0D33}" type="parTrans" cxnId="{62F4BE9B-9716-4A66-90D8-AD910A098F58}">
      <dgm:prSet/>
      <dgm:spPr/>
      <dgm:t>
        <a:bodyPr/>
        <a:lstStyle/>
        <a:p>
          <a:endParaRPr lang="en-US"/>
        </a:p>
      </dgm:t>
    </dgm:pt>
    <dgm:pt modelId="{F12D2586-9860-4327-A484-0F7AF1062B34}" type="sibTrans" cxnId="{62F4BE9B-9716-4A66-90D8-AD910A098F58}">
      <dgm:prSet/>
      <dgm:spPr/>
      <dgm:t>
        <a:bodyPr/>
        <a:lstStyle/>
        <a:p>
          <a:endParaRPr lang="en-US"/>
        </a:p>
      </dgm:t>
    </dgm:pt>
    <dgm:pt modelId="{06F80348-06F0-4B39-97E4-847C579E32D9}">
      <dgm:prSet phldrT="[Text]"/>
      <dgm:spPr/>
      <dgm:t>
        <a:bodyPr/>
        <a:lstStyle/>
        <a:p>
          <a:r>
            <a:rPr lang="en-US" dirty="0" smtClean="0"/>
            <a:t>Increase access to MAT</a:t>
          </a:r>
          <a:endParaRPr lang="en-US" dirty="0"/>
        </a:p>
      </dgm:t>
    </dgm:pt>
    <dgm:pt modelId="{6AD1FEDC-97C8-49C0-A65F-7683F7E1440E}" type="parTrans" cxnId="{18BDDBE7-215A-4D7B-9AF1-7A2CE26A6A2F}">
      <dgm:prSet/>
      <dgm:spPr/>
      <dgm:t>
        <a:bodyPr/>
        <a:lstStyle/>
        <a:p>
          <a:endParaRPr lang="en-US"/>
        </a:p>
      </dgm:t>
    </dgm:pt>
    <dgm:pt modelId="{A85F6498-3D1F-4D7F-9BE8-9071EAC0B73A}" type="sibTrans" cxnId="{18BDDBE7-215A-4D7B-9AF1-7A2CE26A6A2F}">
      <dgm:prSet/>
      <dgm:spPr/>
      <dgm:t>
        <a:bodyPr/>
        <a:lstStyle/>
        <a:p>
          <a:endParaRPr lang="en-US"/>
        </a:p>
      </dgm:t>
    </dgm:pt>
    <dgm:pt modelId="{F04D5F00-587B-4B7C-8DA9-E5FC6C48C392}">
      <dgm:prSet/>
      <dgm:spPr/>
      <dgm:t>
        <a:bodyPr/>
        <a:lstStyle/>
        <a:p>
          <a:r>
            <a:rPr lang="en-US" dirty="0" smtClean="0"/>
            <a:t>Implement Safer Prescribing Practices and Guidelines</a:t>
          </a:r>
          <a:endParaRPr lang="en-US" dirty="0"/>
        </a:p>
      </dgm:t>
    </dgm:pt>
    <dgm:pt modelId="{7FE097E8-8D8E-49C1-B8CE-CDD1D4390DAA}" type="parTrans" cxnId="{2C7A6A87-4555-41DC-AE30-1AA13EED07D4}">
      <dgm:prSet/>
      <dgm:spPr/>
      <dgm:t>
        <a:bodyPr/>
        <a:lstStyle/>
        <a:p>
          <a:endParaRPr lang="en-US"/>
        </a:p>
      </dgm:t>
    </dgm:pt>
    <dgm:pt modelId="{94650C22-C0C4-466A-B22A-87E0703AC3BD}" type="sibTrans" cxnId="{2C7A6A87-4555-41DC-AE30-1AA13EED07D4}">
      <dgm:prSet/>
      <dgm:spPr/>
      <dgm:t>
        <a:bodyPr/>
        <a:lstStyle/>
        <a:p>
          <a:endParaRPr lang="en-US"/>
        </a:p>
      </dgm:t>
    </dgm:pt>
    <dgm:pt modelId="{7127264F-72EC-48A0-A776-954C290D37F0}">
      <dgm:prSet/>
      <dgm:spPr/>
      <dgm:t>
        <a:bodyPr/>
        <a:lstStyle/>
        <a:p>
          <a:r>
            <a:rPr lang="en-US" dirty="0" smtClean="0"/>
            <a:t>Stigma reduction strategies</a:t>
          </a:r>
          <a:endParaRPr lang="en-US" dirty="0"/>
        </a:p>
      </dgm:t>
    </dgm:pt>
    <dgm:pt modelId="{073D0F0E-DAC3-4403-80C2-2936C5ADA225}" type="parTrans" cxnId="{011B4E9C-044E-4165-8717-D6465E772BEA}">
      <dgm:prSet/>
      <dgm:spPr/>
      <dgm:t>
        <a:bodyPr/>
        <a:lstStyle/>
        <a:p>
          <a:endParaRPr lang="en-US"/>
        </a:p>
      </dgm:t>
    </dgm:pt>
    <dgm:pt modelId="{3F754576-B938-44CA-9BE0-AF89A1D6CF89}" type="sibTrans" cxnId="{011B4E9C-044E-4165-8717-D6465E772BEA}">
      <dgm:prSet/>
      <dgm:spPr/>
      <dgm:t>
        <a:bodyPr/>
        <a:lstStyle/>
        <a:p>
          <a:endParaRPr lang="en-US"/>
        </a:p>
      </dgm:t>
    </dgm:pt>
    <dgm:pt modelId="{552F681E-6FAC-4F74-9501-6C1E48CB95B8}">
      <dgm:prSet/>
      <dgm:spPr/>
      <dgm:t>
        <a:bodyPr/>
        <a:lstStyle/>
        <a:p>
          <a:r>
            <a:rPr lang="en-US" dirty="0" smtClean="0"/>
            <a:t>Support recovery and peer support services</a:t>
          </a:r>
          <a:endParaRPr lang="en-US" dirty="0"/>
        </a:p>
      </dgm:t>
    </dgm:pt>
    <dgm:pt modelId="{5C41B676-A8D4-45C7-B1E4-316FDC2E2160}" type="parTrans" cxnId="{E81A10B6-FA32-4B75-ABDA-82AF0B5ECF51}">
      <dgm:prSet/>
      <dgm:spPr/>
      <dgm:t>
        <a:bodyPr/>
        <a:lstStyle/>
        <a:p>
          <a:endParaRPr lang="en-US"/>
        </a:p>
      </dgm:t>
    </dgm:pt>
    <dgm:pt modelId="{A1B019D9-8696-460F-B323-689182AC4BC2}" type="sibTrans" cxnId="{E81A10B6-FA32-4B75-ABDA-82AF0B5ECF51}">
      <dgm:prSet/>
      <dgm:spPr/>
      <dgm:t>
        <a:bodyPr/>
        <a:lstStyle/>
        <a:p>
          <a:endParaRPr lang="en-US"/>
        </a:p>
      </dgm:t>
    </dgm:pt>
    <dgm:pt modelId="{E05CF95F-B697-4D41-BA58-9433B588CC6A}">
      <dgm:prSet/>
      <dgm:spPr/>
      <dgm:t>
        <a:bodyPr/>
        <a:lstStyle/>
        <a:p>
          <a:r>
            <a:rPr lang="en-US" dirty="0" smtClean="0"/>
            <a:t>Youth prevention activities</a:t>
          </a:r>
          <a:endParaRPr lang="en-US" dirty="0"/>
        </a:p>
      </dgm:t>
    </dgm:pt>
    <dgm:pt modelId="{BD7B3F9E-5D98-417E-BDDC-B1B2E4F8B758}" type="parTrans" cxnId="{BD13CD6E-C7C3-4DE9-823B-7869A3A24581}">
      <dgm:prSet/>
      <dgm:spPr/>
      <dgm:t>
        <a:bodyPr/>
        <a:lstStyle/>
        <a:p>
          <a:endParaRPr lang="en-US"/>
        </a:p>
      </dgm:t>
    </dgm:pt>
    <dgm:pt modelId="{3B31B7C4-2E6A-45C2-A8AD-39DA459DE993}" type="sibTrans" cxnId="{BD13CD6E-C7C3-4DE9-823B-7869A3A24581}">
      <dgm:prSet/>
      <dgm:spPr/>
      <dgm:t>
        <a:bodyPr/>
        <a:lstStyle/>
        <a:p>
          <a:endParaRPr lang="en-US"/>
        </a:p>
      </dgm:t>
    </dgm:pt>
    <dgm:pt modelId="{7DED2C23-6819-4F7E-9558-D6BDAEDDEAFB}">
      <dgm:prSet/>
      <dgm:spPr/>
      <dgm:t>
        <a:bodyPr/>
        <a:lstStyle/>
        <a:p>
          <a:r>
            <a:rPr lang="en-US" dirty="0" smtClean="0"/>
            <a:t>Community-based, culturally appropriate prevention strategies</a:t>
          </a:r>
          <a:endParaRPr lang="en-US" dirty="0"/>
        </a:p>
      </dgm:t>
    </dgm:pt>
    <dgm:pt modelId="{D36B4ED6-C710-4D4B-8857-EC1989D5A291}" type="parTrans" cxnId="{8BB74602-5593-4AEC-9573-71F2256BC574}">
      <dgm:prSet/>
      <dgm:spPr/>
      <dgm:t>
        <a:bodyPr/>
        <a:lstStyle/>
        <a:p>
          <a:endParaRPr lang="en-US"/>
        </a:p>
      </dgm:t>
    </dgm:pt>
    <dgm:pt modelId="{46E39312-CD3C-45E1-9241-176B83D7FBCD}" type="sibTrans" cxnId="{8BB74602-5593-4AEC-9573-71F2256BC574}">
      <dgm:prSet/>
      <dgm:spPr/>
      <dgm:t>
        <a:bodyPr/>
        <a:lstStyle/>
        <a:p>
          <a:endParaRPr lang="en-US"/>
        </a:p>
      </dgm:t>
    </dgm:pt>
    <dgm:pt modelId="{7094E228-2906-4DE9-BFCD-B18BADDBD236}">
      <dgm:prSet/>
      <dgm:spPr/>
      <dgm:t>
        <a:bodyPr/>
        <a:lstStyle/>
        <a:p>
          <a:r>
            <a:rPr lang="en-US" dirty="0" smtClean="0"/>
            <a:t>Expand access to non-opioid pain treatment</a:t>
          </a:r>
          <a:endParaRPr lang="en-US" dirty="0"/>
        </a:p>
      </dgm:t>
    </dgm:pt>
    <dgm:pt modelId="{02B86D35-6EEC-48D2-8DB5-89AA3A3F3C28}" type="parTrans" cxnId="{E0BCFC80-6AD2-40FD-959F-01890DC1AEB7}">
      <dgm:prSet/>
      <dgm:spPr/>
      <dgm:t>
        <a:bodyPr/>
        <a:lstStyle/>
        <a:p>
          <a:endParaRPr lang="en-US"/>
        </a:p>
      </dgm:t>
    </dgm:pt>
    <dgm:pt modelId="{C0069B70-1F3C-4312-990A-46DBA8810BFE}" type="sibTrans" cxnId="{E0BCFC80-6AD2-40FD-959F-01890DC1AEB7}">
      <dgm:prSet/>
      <dgm:spPr/>
      <dgm:t>
        <a:bodyPr/>
        <a:lstStyle/>
        <a:p>
          <a:endParaRPr lang="en-US"/>
        </a:p>
      </dgm:t>
    </dgm:pt>
    <dgm:pt modelId="{260696BC-A748-49D5-8FF2-4AB28C1BD814}">
      <dgm:prSet phldrT="[Text]"/>
      <dgm:spPr/>
      <dgm:t>
        <a:bodyPr/>
        <a:lstStyle/>
        <a:p>
          <a:r>
            <a:rPr lang="en-US" dirty="0" smtClean="0"/>
            <a:t>Develop coalition work plans</a:t>
          </a:r>
        </a:p>
      </dgm:t>
    </dgm:pt>
    <dgm:pt modelId="{F8EFBBC4-F0A0-4685-8285-87CA4547FA05}" type="parTrans" cxnId="{07906716-ED19-438F-9167-E5678ED84730}">
      <dgm:prSet/>
      <dgm:spPr/>
      <dgm:t>
        <a:bodyPr/>
        <a:lstStyle/>
        <a:p>
          <a:endParaRPr lang="en-US"/>
        </a:p>
      </dgm:t>
    </dgm:pt>
    <dgm:pt modelId="{46110AB6-C07A-4465-B49A-D8E8EFDBEFE6}" type="sibTrans" cxnId="{07906716-ED19-438F-9167-E5678ED84730}">
      <dgm:prSet/>
      <dgm:spPr/>
      <dgm:t>
        <a:bodyPr/>
        <a:lstStyle/>
        <a:p>
          <a:endParaRPr lang="en-US"/>
        </a:p>
      </dgm:t>
    </dgm:pt>
    <dgm:pt modelId="{CD67A4C7-8CDC-4553-A640-96716F9A798C}">
      <dgm:prSet phldrT="[Text]"/>
      <dgm:spPr/>
      <dgm:t>
        <a:bodyPr/>
        <a:lstStyle/>
        <a:p>
          <a:r>
            <a:rPr lang="en-US" dirty="0" smtClean="0"/>
            <a:t>Continue to implement and expand 7 strategies</a:t>
          </a:r>
          <a:endParaRPr lang="en-US" dirty="0"/>
        </a:p>
      </dgm:t>
    </dgm:pt>
    <dgm:pt modelId="{FD655867-BC54-4C85-B066-5CD50461F3F4}" type="parTrans" cxnId="{40C693C3-630E-4FE1-A44A-9E67EC79FF7D}">
      <dgm:prSet/>
      <dgm:spPr/>
      <dgm:t>
        <a:bodyPr/>
        <a:lstStyle/>
        <a:p>
          <a:endParaRPr lang="en-US"/>
        </a:p>
      </dgm:t>
    </dgm:pt>
    <dgm:pt modelId="{FEFD0CE3-D343-4D17-BFCD-07963011038D}" type="sibTrans" cxnId="{40C693C3-630E-4FE1-A44A-9E67EC79FF7D}">
      <dgm:prSet/>
      <dgm:spPr/>
      <dgm:t>
        <a:bodyPr/>
        <a:lstStyle/>
        <a:p>
          <a:endParaRPr lang="en-US"/>
        </a:p>
      </dgm:t>
    </dgm:pt>
    <dgm:pt modelId="{4489FECD-816A-4A9F-84DE-D0AC48779E70}">
      <dgm:prSet phldrT="[Text]"/>
      <dgm:spPr/>
      <dgm:t>
        <a:bodyPr/>
        <a:lstStyle/>
        <a:p>
          <a:r>
            <a:rPr lang="en-US" dirty="0" smtClean="0"/>
            <a:t>Develop sustainability plan</a:t>
          </a:r>
          <a:endParaRPr lang="en-US" dirty="0"/>
        </a:p>
      </dgm:t>
    </dgm:pt>
    <dgm:pt modelId="{5F8E79B7-12EA-4089-8ADD-D1DFF8F28663}" type="parTrans" cxnId="{1BCB976A-5D7B-4C0A-8D60-6B052A5BFD5C}">
      <dgm:prSet/>
      <dgm:spPr/>
      <dgm:t>
        <a:bodyPr/>
        <a:lstStyle/>
        <a:p>
          <a:endParaRPr lang="en-US"/>
        </a:p>
      </dgm:t>
    </dgm:pt>
    <dgm:pt modelId="{F7FC520E-7DDC-40C2-BE0D-DB5EB7BDF4FD}" type="sibTrans" cxnId="{1BCB976A-5D7B-4C0A-8D60-6B052A5BFD5C}">
      <dgm:prSet/>
      <dgm:spPr/>
      <dgm:t>
        <a:bodyPr/>
        <a:lstStyle/>
        <a:p>
          <a:endParaRPr lang="en-US"/>
        </a:p>
      </dgm:t>
    </dgm:pt>
    <dgm:pt modelId="{7D26A7F7-FDA3-4A5A-A354-70CA350857D7}">
      <dgm:prSet phldrT="[Text]"/>
      <dgm:spPr/>
      <dgm:t>
        <a:bodyPr/>
        <a:lstStyle/>
        <a:p>
          <a:r>
            <a:rPr lang="en-US" dirty="0" smtClean="0"/>
            <a:t>Develop Tribal Subject Matter Experts</a:t>
          </a:r>
          <a:endParaRPr lang="en-US" dirty="0"/>
        </a:p>
      </dgm:t>
    </dgm:pt>
    <dgm:pt modelId="{212130E7-6AD4-4F01-873F-31895C73859B}" type="parTrans" cxnId="{3F3DBCCC-0F06-454A-83F5-EE7006ED42EC}">
      <dgm:prSet/>
      <dgm:spPr/>
      <dgm:t>
        <a:bodyPr/>
        <a:lstStyle/>
        <a:p>
          <a:endParaRPr lang="en-US"/>
        </a:p>
      </dgm:t>
    </dgm:pt>
    <dgm:pt modelId="{311B35DC-4B01-4312-A93C-0EE605B46657}" type="sibTrans" cxnId="{3F3DBCCC-0F06-454A-83F5-EE7006ED42EC}">
      <dgm:prSet/>
      <dgm:spPr/>
      <dgm:t>
        <a:bodyPr/>
        <a:lstStyle/>
        <a:p>
          <a:endParaRPr lang="en-US"/>
        </a:p>
      </dgm:t>
    </dgm:pt>
    <dgm:pt modelId="{BFEB016D-1F84-4C28-9F40-694ED8D11297}">
      <dgm:prSet/>
      <dgm:spPr/>
      <dgm:t>
        <a:bodyPr/>
        <a:lstStyle/>
        <a:p>
          <a:r>
            <a:rPr lang="en-US" dirty="0" smtClean="0"/>
            <a:t>Link coalitions to Subject Matter Experts</a:t>
          </a:r>
          <a:endParaRPr lang="en-US" dirty="0"/>
        </a:p>
      </dgm:t>
    </dgm:pt>
    <dgm:pt modelId="{B8A679EA-F278-4E7F-9E4A-FD2934A57C2C}" type="parTrans" cxnId="{F4433B5A-75A1-4EBF-87ED-8E12D63D97F5}">
      <dgm:prSet/>
      <dgm:spPr/>
      <dgm:t>
        <a:bodyPr/>
        <a:lstStyle/>
        <a:p>
          <a:endParaRPr lang="en-US"/>
        </a:p>
      </dgm:t>
    </dgm:pt>
    <dgm:pt modelId="{AE8C8888-2FEA-4BFE-974F-14BB83484A73}" type="sibTrans" cxnId="{F4433B5A-75A1-4EBF-87ED-8E12D63D97F5}">
      <dgm:prSet/>
      <dgm:spPr/>
      <dgm:t>
        <a:bodyPr/>
        <a:lstStyle/>
        <a:p>
          <a:endParaRPr lang="en-US"/>
        </a:p>
      </dgm:t>
    </dgm:pt>
    <dgm:pt modelId="{010B8000-B69E-4241-BAAC-3A450BC6B6EB}">
      <dgm:prSet phldrT="[Text]"/>
      <dgm:spPr/>
      <dgm:t>
        <a:bodyPr/>
        <a:lstStyle/>
        <a:p>
          <a:r>
            <a:rPr lang="en-US" dirty="0" smtClean="0"/>
            <a:t>Tribal MAT Champions provide coaching</a:t>
          </a:r>
        </a:p>
      </dgm:t>
    </dgm:pt>
    <dgm:pt modelId="{D81EC720-F189-4AFB-910D-63C928CA630A}" type="parTrans" cxnId="{81DF2197-5DFA-4DC3-BEFB-5127BDBC7217}">
      <dgm:prSet/>
      <dgm:spPr/>
      <dgm:t>
        <a:bodyPr/>
        <a:lstStyle/>
        <a:p>
          <a:endParaRPr lang="en-US"/>
        </a:p>
      </dgm:t>
    </dgm:pt>
    <dgm:pt modelId="{DA4C625C-7F45-4F1D-BF8B-8E43187EA88B}" type="sibTrans" cxnId="{81DF2197-5DFA-4DC3-BEFB-5127BDBC7217}">
      <dgm:prSet/>
      <dgm:spPr/>
      <dgm:t>
        <a:bodyPr/>
        <a:lstStyle/>
        <a:p>
          <a:endParaRPr lang="en-US"/>
        </a:p>
      </dgm:t>
    </dgm:pt>
    <dgm:pt modelId="{A321C972-85F8-45C8-8A49-341DD28D42E9}">
      <dgm:prSet phldrT="[Text]"/>
      <dgm:spPr/>
      <dgm:t>
        <a:bodyPr/>
        <a:lstStyle/>
        <a:p>
          <a:r>
            <a:rPr lang="en-US" dirty="0" smtClean="0"/>
            <a:t>Tribal MAT Champions provide coaching</a:t>
          </a:r>
          <a:endParaRPr lang="en-US" dirty="0"/>
        </a:p>
      </dgm:t>
    </dgm:pt>
    <dgm:pt modelId="{6511BA80-470B-43E3-B86D-EA4A2296D48E}" type="parTrans" cxnId="{A92CCC06-2B49-4EB5-B669-1E083D3BDFF6}">
      <dgm:prSet/>
      <dgm:spPr/>
      <dgm:t>
        <a:bodyPr/>
        <a:lstStyle/>
        <a:p>
          <a:endParaRPr lang="en-US"/>
        </a:p>
      </dgm:t>
    </dgm:pt>
    <dgm:pt modelId="{56F79D39-71B6-4EAE-B0EE-02D177D1008C}" type="sibTrans" cxnId="{A92CCC06-2B49-4EB5-B669-1E083D3BDFF6}">
      <dgm:prSet/>
      <dgm:spPr/>
      <dgm:t>
        <a:bodyPr/>
        <a:lstStyle/>
        <a:p>
          <a:endParaRPr lang="en-US"/>
        </a:p>
      </dgm:t>
    </dgm:pt>
    <dgm:pt modelId="{382C84B9-9875-472C-844F-335F91BC8181}">
      <dgm:prSet/>
      <dgm:spPr/>
      <dgm:t>
        <a:bodyPr/>
        <a:lstStyle/>
        <a:p>
          <a:r>
            <a:rPr lang="en-US" dirty="0" smtClean="0"/>
            <a:t>Tribal MAT Champions provide coaching</a:t>
          </a:r>
          <a:endParaRPr lang="en-US" dirty="0"/>
        </a:p>
      </dgm:t>
    </dgm:pt>
    <dgm:pt modelId="{C991E11B-B48C-46C0-9D05-1B8FDF8876DF}" type="parTrans" cxnId="{C1D0D41F-44EC-406E-AA79-71F93A415063}">
      <dgm:prSet/>
      <dgm:spPr/>
      <dgm:t>
        <a:bodyPr/>
        <a:lstStyle/>
        <a:p>
          <a:endParaRPr lang="en-US"/>
        </a:p>
      </dgm:t>
    </dgm:pt>
    <dgm:pt modelId="{11CD246F-0172-4220-8502-DCCF3074BF11}" type="sibTrans" cxnId="{C1D0D41F-44EC-406E-AA79-71F93A415063}">
      <dgm:prSet/>
      <dgm:spPr/>
      <dgm:t>
        <a:bodyPr/>
        <a:lstStyle/>
        <a:p>
          <a:endParaRPr lang="en-US"/>
        </a:p>
      </dgm:t>
    </dgm:pt>
    <dgm:pt modelId="{DF170433-AA7D-48D4-A311-7D3CAF50B732}" type="pres">
      <dgm:prSet presAssocID="{9298FA81-7B1E-4140-B486-22C228DC8391}" presName="linearFlow" presStyleCnt="0">
        <dgm:presLayoutVars>
          <dgm:dir/>
          <dgm:animLvl val="lvl"/>
          <dgm:resizeHandles val="exact"/>
        </dgm:presLayoutVars>
      </dgm:prSet>
      <dgm:spPr/>
    </dgm:pt>
    <dgm:pt modelId="{F9CAA155-A55F-4B9F-B9D1-619B63BA9FE9}" type="pres">
      <dgm:prSet presAssocID="{56930971-13D5-4E2E-A6E8-7E42C45F3D25}" presName="composite" presStyleCnt="0"/>
      <dgm:spPr/>
    </dgm:pt>
    <dgm:pt modelId="{53034242-DC7B-442C-862C-CADA751B17A1}" type="pres">
      <dgm:prSet presAssocID="{56930971-13D5-4E2E-A6E8-7E42C45F3D2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71580-650E-4C33-88FA-EB853CC76A4E}" type="pres">
      <dgm:prSet presAssocID="{56930971-13D5-4E2E-A6E8-7E42C45F3D25}" presName="parSh" presStyleLbl="node1" presStyleIdx="0" presStyleCnt="3"/>
      <dgm:spPr/>
      <dgm:t>
        <a:bodyPr/>
        <a:lstStyle/>
        <a:p>
          <a:endParaRPr lang="en-US"/>
        </a:p>
      </dgm:t>
    </dgm:pt>
    <dgm:pt modelId="{CE18A5D3-4435-49AF-BA59-FC9250CB84E4}" type="pres">
      <dgm:prSet presAssocID="{56930971-13D5-4E2E-A6E8-7E42C45F3D25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8A7EE-1BA9-4A3D-8BBD-D974A384B823}" type="pres">
      <dgm:prSet presAssocID="{1E4A7F5A-6434-4EE8-A502-F205CC42850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5CC5A20-079C-49DC-96B1-98BA2B228DA9}" type="pres">
      <dgm:prSet presAssocID="{1E4A7F5A-6434-4EE8-A502-F205CC428506}" presName="connTx" presStyleLbl="sibTrans2D1" presStyleIdx="0" presStyleCnt="2"/>
      <dgm:spPr/>
      <dgm:t>
        <a:bodyPr/>
        <a:lstStyle/>
        <a:p>
          <a:endParaRPr lang="en-US"/>
        </a:p>
      </dgm:t>
    </dgm:pt>
    <dgm:pt modelId="{9A3841EB-FC24-468D-B305-E26762C0857B}" type="pres">
      <dgm:prSet presAssocID="{2107A580-96DF-4E1B-BF89-CDD1683B4FD1}" presName="composite" presStyleCnt="0"/>
      <dgm:spPr/>
    </dgm:pt>
    <dgm:pt modelId="{5C5870EF-13E0-45A6-A258-3FFA448315FB}" type="pres">
      <dgm:prSet presAssocID="{2107A580-96DF-4E1B-BF89-CDD1683B4FD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7DE6B-4F2B-4AB9-BDF4-73C3FB008F0B}" type="pres">
      <dgm:prSet presAssocID="{2107A580-96DF-4E1B-BF89-CDD1683B4FD1}" presName="parSh" presStyleLbl="node1" presStyleIdx="1" presStyleCnt="3"/>
      <dgm:spPr/>
      <dgm:t>
        <a:bodyPr/>
        <a:lstStyle/>
        <a:p>
          <a:endParaRPr lang="en-US"/>
        </a:p>
      </dgm:t>
    </dgm:pt>
    <dgm:pt modelId="{145E136F-D54D-4143-A4B2-4414F83AB6AC}" type="pres">
      <dgm:prSet presAssocID="{2107A580-96DF-4E1B-BF89-CDD1683B4FD1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D7554-C2CA-4A66-AF17-C82BF8994DC5}" type="pres">
      <dgm:prSet presAssocID="{15B76158-2B37-4680-9393-D1573E76AC2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8F80D53-3123-401D-A83B-826C0C9ACFD6}" type="pres">
      <dgm:prSet presAssocID="{15B76158-2B37-4680-9393-D1573E76AC22}" presName="connTx" presStyleLbl="sibTrans2D1" presStyleIdx="1" presStyleCnt="2"/>
      <dgm:spPr/>
      <dgm:t>
        <a:bodyPr/>
        <a:lstStyle/>
        <a:p>
          <a:endParaRPr lang="en-US"/>
        </a:p>
      </dgm:t>
    </dgm:pt>
    <dgm:pt modelId="{3F1E28FD-369C-45EC-BF71-679EF5D70C61}" type="pres">
      <dgm:prSet presAssocID="{6DCE98E3-BDA6-4C7E-A72C-549E5C776DF9}" presName="composite" presStyleCnt="0"/>
      <dgm:spPr/>
    </dgm:pt>
    <dgm:pt modelId="{28971175-C7E7-465B-8629-80E4E7D74C67}" type="pres">
      <dgm:prSet presAssocID="{6DCE98E3-BDA6-4C7E-A72C-549E5C776DF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CBD69-1A90-4A9A-9F0E-7F2755B059C5}" type="pres">
      <dgm:prSet presAssocID="{6DCE98E3-BDA6-4C7E-A72C-549E5C776DF9}" presName="parSh" presStyleLbl="node1" presStyleIdx="2" presStyleCnt="3"/>
      <dgm:spPr/>
      <dgm:t>
        <a:bodyPr/>
        <a:lstStyle/>
        <a:p>
          <a:endParaRPr lang="en-US"/>
        </a:p>
      </dgm:t>
    </dgm:pt>
    <dgm:pt modelId="{975AA95B-4F3E-47A3-91B3-415884C09F34}" type="pres">
      <dgm:prSet presAssocID="{6DCE98E3-BDA6-4C7E-A72C-549E5C776DF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2CCC06-2B49-4EB5-B669-1E083D3BDFF6}" srcId="{6DCE98E3-BDA6-4C7E-A72C-549E5C776DF9}" destId="{A321C972-85F8-45C8-8A49-341DD28D42E9}" srcOrd="3" destOrd="0" parTransId="{6511BA80-470B-43E3-B86D-EA4A2296D48E}" sibTransId="{56F79D39-71B6-4EAE-B0EE-02D177D1008C}"/>
    <dgm:cxn modelId="{1BCB976A-5D7B-4C0A-8D60-6B052A5BFD5C}" srcId="{6DCE98E3-BDA6-4C7E-A72C-549E5C776DF9}" destId="{4489FECD-816A-4A9F-84DE-D0AC48779E70}" srcOrd="1" destOrd="0" parTransId="{5F8E79B7-12EA-4089-8ADD-D1DFF8F28663}" sibTransId="{F7FC520E-7DDC-40C2-BE0D-DB5EB7BDF4FD}"/>
    <dgm:cxn modelId="{E81A10B6-FA32-4B75-ABDA-82AF0B5ECF51}" srcId="{2107A580-96DF-4E1B-BF89-CDD1683B4FD1}" destId="{552F681E-6FAC-4F74-9501-6C1E48CB95B8}" srcOrd="3" destOrd="0" parTransId="{5C41B676-A8D4-45C7-B1E4-316FDC2E2160}" sibTransId="{A1B019D9-8696-460F-B323-689182AC4BC2}"/>
    <dgm:cxn modelId="{27B6CD07-2CFB-4D0D-A8A6-ABEB0D0B38A2}" type="presOf" srcId="{56930971-13D5-4E2E-A6E8-7E42C45F3D25}" destId="{E8F71580-650E-4C33-88FA-EB853CC76A4E}" srcOrd="1" destOrd="0" presId="urn:microsoft.com/office/officeart/2005/8/layout/process3"/>
    <dgm:cxn modelId="{6FC6E660-5153-4529-863D-9429CF1F9A58}" type="presOf" srcId="{2107A580-96DF-4E1B-BF89-CDD1683B4FD1}" destId="{EB67DE6B-4F2B-4AB9-BDF4-73C3FB008F0B}" srcOrd="1" destOrd="0" presId="urn:microsoft.com/office/officeart/2005/8/layout/process3"/>
    <dgm:cxn modelId="{616635C0-9954-400A-99A2-C2492C280F5F}" srcId="{56930971-13D5-4E2E-A6E8-7E42C45F3D25}" destId="{6E5CD59D-7073-4B7E-9B3F-16A3E7CBBDA7}" srcOrd="0" destOrd="0" parTransId="{194461D9-8FF6-440A-9928-0DCF591AFD34}" sibTransId="{F29685BE-59F8-45A8-8B15-F11AA8A873A3}"/>
    <dgm:cxn modelId="{40C693C3-630E-4FE1-A44A-9E67EC79FF7D}" srcId="{6DCE98E3-BDA6-4C7E-A72C-549E5C776DF9}" destId="{CD67A4C7-8CDC-4553-A640-96716F9A798C}" srcOrd="0" destOrd="0" parTransId="{FD655867-BC54-4C85-B066-5CD50461F3F4}" sibTransId="{FEFD0CE3-D343-4D17-BFCD-07963011038D}"/>
    <dgm:cxn modelId="{B0E38292-D3B5-4FD2-9536-184F8BC7E009}" type="presOf" srcId="{382C84B9-9875-472C-844F-335F91BC8181}" destId="{145E136F-D54D-4143-A4B2-4414F83AB6AC}" srcOrd="0" destOrd="8" presId="urn:microsoft.com/office/officeart/2005/8/layout/process3"/>
    <dgm:cxn modelId="{395D37C7-A596-4077-8CAC-128050C2A7CF}" type="presOf" srcId="{A321C972-85F8-45C8-8A49-341DD28D42E9}" destId="{975AA95B-4F3E-47A3-91B3-415884C09F34}" srcOrd="0" destOrd="3" presId="urn:microsoft.com/office/officeart/2005/8/layout/process3"/>
    <dgm:cxn modelId="{71FD55F8-ADE4-44AB-B45D-92FA45C7D4A9}" type="presOf" srcId="{7D26A7F7-FDA3-4A5A-A354-70CA350857D7}" destId="{975AA95B-4F3E-47A3-91B3-415884C09F34}" srcOrd="0" destOrd="2" presId="urn:microsoft.com/office/officeart/2005/8/layout/process3"/>
    <dgm:cxn modelId="{1E3A3195-5191-4910-9140-EDD9AA27AB5A}" type="presOf" srcId="{2107A580-96DF-4E1B-BF89-CDD1683B4FD1}" destId="{5C5870EF-13E0-45A6-A258-3FFA448315FB}" srcOrd="0" destOrd="0" presId="urn:microsoft.com/office/officeart/2005/8/layout/process3"/>
    <dgm:cxn modelId="{0621E412-021D-4600-9B49-A14B567D1338}" srcId="{9298FA81-7B1E-4140-B486-22C228DC8391}" destId="{6DCE98E3-BDA6-4C7E-A72C-549E5C776DF9}" srcOrd="2" destOrd="0" parTransId="{4A78E2A5-50B4-40E6-BA49-CC8A1A33D79E}" sibTransId="{ED90A648-FB50-4E14-B66E-6CE3B4B8046C}"/>
    <dgm:cxn modelId="{D116AA57-38F0-46A7-8108-E05A7906F211}" srcId="{9298FA81-7B1E-4140-B486-22C228DC8391}" destId="{56930971-13D5-4E2E-A6E8-7E42C45F3D25}" srcOrd="0" destOrd="0" parTransId="{39A37356-8B56-4E2A-B19E-D7C7E12CC23C}" sibTransId="{1E4A7F5A-6434-4EE8-A502-F205CC428506}"/>
    <dgm:cxn modelId="{7BE8CE07-16C5-4D16-9F2E-B26A26568470}" type="presOf" srcId="{15B76158-2B37-4680-9393-D1573E76AC22}" destId="{FBAD7554-C2CA-4A66-AF17-C82BF8994DC5}" srcOrd="0" destOrd="0" presId="urn:microsoft.com/office/officeart/2005/8/layout/process3"/>
    <dgm:cxn modelId="{3F3DBCCC-0F06-454A-83F5-EE7006ED42EC}" srcId="{6DCE98E3-BDA6-4C7E-A72C-549E5C776DF9}" destId="{7D26A7F7-FDA3-4A5A-A354-70CA350857D7}" srcOrd="2" destOrd="0" parTransId="{212130E7-6AD4-4F01-873F-31895C73859B}" sibTransId="{311B35DC-4B01-4312-A93C-0EE605B46657}"/>
    <dgm:cxn modelId="{2C7A6A87-4555-41DC-AE30-1AA13EED07D4}" srcId="{2107A580-96DF-4E1B-BF89-CDD1683B4FD1}" destId="{F04D5F00-587B-4B7C-8DA9-E5FC6C48C392}" srcOrd="1" destOrd="0" parTransId="{7FE097E8-8D8E-49C1-B8CE-CDD1D4390DAA}" sibTransId="{94650C22-C0C4-466A-B22A-87E0703AC3BD}"/>
    <dgm:cxn modelId="{29029354-ECCC-4CD7-8E88-43D51A89A26B}" type="presOf" srcId="{6E5CD59D-7073-4B7E-9B3F-16A3E7CBBDA7}" destId="{CE18A5D3-4435-49AF-BA59-FC9250CB84E4}" srcOrd="0" destOrd="0" presId="urn:microsoft.com/office/officeart/2005/8/layout/process3"/>
    <dgm:cxn modelId="{515F6BCA-847D-4231-ADC0-54E9379B2109}" type="presOf" srcId="{CD67A4C7-8CDC-4553-A640-96716F9A798C}" destId="{975AA95B-4F3E-47A3-91B3-415884C09F34}" srcOrd="0" destOrd="0" presId="urn:microsoft.com/office/officeart/2005/8/layout/process3"/>
    <dgm:cxn modelId="{35160C13-B801-4FC0-9432-91DEEE8EEAD8}" type="presOf" srcId="{BFEB016D-1F84-4C28-9F40-694ED8D11297}" destId="{145E136F-D54D-4143-A4B2-4414F83AB6AC}" srcOrd="0" destOrd="7" presId="urn:microsoft.com/office/officeart/2005/8/layout/process3"/>
    <dgm:cxn modelId="{E37D2D43-80C2-4908-A685-254F1A609013}" type="presOf" srcId="{2CE4ED23-0C7A-4217-8E80-5B9DCC198717}" destId="{CE18A5D3-4435-49AF-BA59-FC9250CB84E4}" srcOrd="0" destOrd="2" presId="urn:microsoft.com/office/officeart/2005/8/layout/process3"/>
    <dgm:cxn modelId="{EBED18E8-ACE8-4249-9AB5-B58A9F514A24}" type="presOf" srcId="{7DED2C23-6819-4F7E-9558-D6BDAEDDEAFB}" destId="{145E136F-D54D-4143-A4B2-4414F83AB6AC}" srcOrd="0" destOrd="5" presId="urn:microsoft.com/office/officeart/2005/8/layout/process3"/>
    <dgm:cxn modelId="{79247FF9-9E81-4AC7-9776-7BBB48A454C1}" type="presOf" srcId="{6DCE98E3-BDA6-4C7E-A72C-549E5C776DF9}" destId="{28971175-C7E7-465B-8629-80E4E7D74C67}" srcOrd="0" destOrd="0" presId="urn:microsoft.com/office/officeart/2005/8/layout/process3"/>
    <dgm:cxn modelId="{0261C078-8B5A-48EA-88A4-8DF5034CFFD6}" type="presOf" srcId="{010B8000-B69E-4241-BAAC-3A450BC6B6EB}" destId="{CE18A5D3-4435-49AF-BA59-FC9250CB84E4}" srcOrd="0" destOrd="4" presId="urn:microsoft.com/office/officeart/2005/8/layout/process3"/>
    <dgm:cxn modelId="{BD13CD6E-C7C3-4DE9-823B-7869A3A24581}" srcId="{2107A580-96DF-4E1B-BF89-CDD1683B4FD1}" destId="{E05CF95F-B697-4D41-BA58-9433B588CC6A}" srcOrd="4" destOrd="0" parTransId="{BD7B3F9E-5D98-417E-BDDC-B1B2E4F8B758}" sibTransId="{3B31B7C4-2E6A-45C2-A8AD-39DA459DE993}"/>
    <dgm:cxn modelId="{07906716-ED19-438F-9167-E5678ED84730}" srcId="{56930971-13D5-4E2E-A6E8-7E42C45F3D25}" destId="{260696BC-A748-49D5-8FF2-4AB28C1BD814}" srcOrd="3" destOrd="0" parTransId="{F8EFBBC4-F0A0-4685-8285-87CA4547FA05}" sibTransId="{46110AB6-C07A-4465-B49A-D8E8EFDBEFE6}"/>
    <dgm:cxn modelId="{3EE5F612-5D72-4790-B299-71DD006B732D}" type="presOf" srcId="{F04D5F00-587B-4B7C-8DA9-E5FC6C48C392}" destId="{145E136F-D54D-4143-A4B2-4414F83AB6AC}" srcOrd="0" destOrd="1" presId="urn:microsoft.com/office/officeart/2005/8/layout/process3"/>
    <dgm:cxn modelId="{6648F029-EDDD-470E-A0B3-D5D0498E0954}" type="presOf" srcId="{552F681E-6FAC-4F74-9501-6C1E48CB95B8}" destId="{145E136F-D54D-4143-A4B2-4414F83AB6AC}" srcOrd="0" destOrd="3" presId="urn:microsoft.com/office/officeart/2005/8/layout/process3"/>
    <dgm:cxn modelId="{E0BCFC80-6AD2-40FD-959F-01890DC1AEB7}" srcId="{2107A580-96DF-4E1B-BF89-CDD1683B4FD1}" destId="{7094E228-2906-4DE9-BFCD-B18BADDBD236}" srcOrd="6" destOrd="0" parTransId="{02B86D35-6EEC-48D2-8DB5-89AA3A3F3C28}" sibTransId="{C0069B70-1F3C-4312-990A-46DBA8810BFE}"/>
    <dgm:cxn modelId="{FCF8662B-3D30-4D8F-9DEC-0974D59C64CD}" type="presOf" srcId="{7094E228-2906-4DE9-BFCD-B18BADDBD236}" destId="{145E136F-D54D-4143-A4B2-4414F83AB6AC}" srcOrd="0" destOrd="6" presId="urn:microsoft.com/office/officeart/2005/8/layout/process3"/>
    <dgm:cxn modelId="{8BB74602-5593-4AEC-9573-71F2256BC574}" srcId="{2107A580-96DF-4E1B-BF89-CDD1683B4FD1}" destId="{7DED2C23-6819-4F7E-9558-D6BDAEDDEAFB}" srcOrd="5" destOrd="0" parTransId="{D36B4ED6-C710-4D4B-8857-EC1989D5A291}" sibTransId="{46E39312-CD3C-45E1-9241-176B83D7FBCD}"/>
    <dgm:cxn modelId="{517E42E5-474B-4FD8-9643-E2F5812DC318}" type="presOf" srcId="{06F80348-06F0-4B39-97E4-847C579E32D9}" destId="{145E136F-D54D-4143-A4B2-4414F83AB6AC}" srcOrd="0" destOrd="0" presId="urn:microsoft.com/office/officeart/2005/8/layout/process3"/>
    <dgm:cxn modelId="{66ECEA0C-D260-4996-8B4A-B8EA6DC32FE7}" type="presOf" srcId="{4489FECD-816A-4A9F-84DE-D0AC48779E70}" destId="{975AA95B-4F3E-47A3-91B3-415884C09F34}" srcOrd="0" destOrd="1" presId="urn:microsoft.com/office/officeart/2005/8/layout/process3"/>
    <dgm:cxn modelId="{011B4E9C-044E-4165-8717-D6465E772BEA}" srcId="{2107A580-96DF-4E1B-BF89-CDD1683B4FD1}" destId="{7127264F-72EC-48A0-A776-954C290D37F0}" srcOrd="2" destOrd="0" parTransId="{073D0F0E-DAC3-4403-80C2-2936C5ADA225}" sibTransId="{3F754576-B938-44CA-9BE0-AF89A1D6CF89}"/>
    <dgm:cxn modelId="{7050F7BB-981C-4F8D-86AE-FC90B388F074}" type="presOf" srcId="{E05CF95F-B697-4D41-BA58-9433B588CC6A}" destId="{145E136F-D54D-4143-A4B2-4414F83AB6AC}" srcOrd="0" destOrd="4" presId="urn:microsoft.com/office/officeart/2005/8/layout/process3"/>
    <dgm:cxn modelId="{3DF7999E-65EF-4E02-B04E-00C9A7D0DBFC}" type="presOf" srcId="{1E4A7F5A-6434-4EE8-A502-F205CC428506}" destId="{96C8A7EE-1BA9-4A3D-8BBD-D974A384B823}" srcOrd="0" destOrd="0" presId="urn:microsoft.com/office/officeart/2005/8/layout/process3"/>
    <dgm:cxn modelId="{C65845FF-277D-426C-A5B3-9F7687FBBA9F}" type="presOf" srcId="{9298FA81-7B1E-4140-B486-22C228DC8391}" destId="{DF170433-AA7D-48D4-A311-7D3CAF50B732}" srcOrd="0" destOrd="0" presId="urn:microsoft.com/office/officeart/2005/8/layout/process3"/>
    <dgm:cxn modelId="{ACDCF0C2-AF57-4E1F-A776-BA73B1903D07}" srcId="{56930971-13D5-4E2E-A6E8-7E42C45F3D25}" destId="{65FAF442-C90C-4DFA-8A8E-F346DCF8649F}" srcOrd="1" destOrd="0" parTransId="{E0DD855F-F6A9-46FA-919C-B109C4706FCC}" sibTransId="{82C6B918-0E29-4F50-B3B8-E5AD30660AE3}"/>
    <dgm:cxn modelId="{2D82F41B-7800-4317-A5BA-8554F5991EAB}" type="presOf" srcId="{6DCE98E3-BDA6-4C7E-A72C-549E5C776DF9}" destId="{0EACBD69-1A90-4A9A-9F0E-7F2755B059C5}" srcOrd="1" destOrd="0" presId="urn:microsoft.com/office/officeart/2005/8/layout/process3"/>
    <dgm:cxn modelId="{E4230354-F35A-4BCA-ADC4-DC182E1B1B15}" type="presOf" srcId="{65FAF442-C90C-4DFA-8A8E-F346DCF8649F}" destId="{CE18A5D3-4435-49AF-BA59-FC9250CB84E4}" srcOrd="0" destOrd="1" presId="urn:microsoft.com/office/officeart/2005/8/layout/process3"/>
    <dgm:cxn modelId="{0349666B-3990-4E18-BB3A-031B2B0A59FB}" type="presOf" srcId="{15B76158-2B37-4680-9393-D1573E76AC22}" destId="{F8F80D53-3123-401D-A83B-826C0C9ACFD6}" srcOrd="1" destOrd="0" presId="urn:microsoft.com/office/officeart/2005/8/layout/process3"/>
    <dgm:cxn modelId="{833875BA-E12A-4894-9A1D-3DD49B82D8B2}" type="presOf" srcId="{1E4A7F5A-6434-4EE8-A502-F205CC428506}" destId="{E5CC5A20-079C-49DC-96B1-98BA2B228DA9}" srcOrd="1" destOrd="0" presId="urn:microsoft.com/office/officeart/2005/8/layout/process3"/>
    <dgm:cxn modelId="{81DF2197-5DFA-4DC3-BEFB-5127BDBC7217}" srcId="{56930971-13D5-4E2E-A6E8-7E42C45F3D25}" destId="{010B8000-B69E-4241-BAAC-3A450BC6B6EB}" srcOrd="4" destOrd="0" parTransId="{D81EC720-F189-4AFB-910D-63C928CA630A}" sibTransId="{DA4C625C-7F45-4F1D-BF8B-8E43187EA88B}"/>
    <dgm:cxn modelId="{18BDDBE7-215A-4D7B-9AF1-7A2CE26A6A2F}" srcId="{2107A580-96DF-4E1B-BF89-CDD1683B4FD1}" destId="{06F80348-06F0-4B39-97E4-847C579E32D9}" srcOrd="0" destOrd="0" parTransId="{6AD1FEDC-97C8-49C0-A65F-7683F7E1440E}" sibTransId="{A85F6498-3D1F-4D7F-9BE8-9071EAC0B73A}"/>
    <dgm:cxn modelId="{0315CF7D-C66A-4FDD-8175-9A2246E7B093}" srcId="{9298FA81-7B1E-4140-B486-22C228DC8391}" destId="{2107A580-96DF-4E1B-BF89-CDD1683B4FD1}" srcOrd="1" destOrd="0" parTransId="{3CBBC3E7-9A07-407F-91BE-A1AB6FF70FFC}" sibTransId="{15B76158-2B37-4680-9393-D1573E76AC22}"/>
    <dgm:cxn modelId="{CF13C151-5DED-4CE6-8C99-88757552A0E4}" type="presOf" srcId="{260696BC-A748-49D5-8FF2-4AB28C1BD814}" destId="{CE18A5D3-4435-49AF-BA59-FC9250CB84E4}" srcOrd="0" destOrd="3" presId="urn:microsoft.com/office/officeart/2005/8/layout/process3"/>
    <dgm:cxn modelId="{F4433B5A-75A1-4EBF-87ED-8E12D63D97F5}" srcId="{2107A580-96DF-4E1B-BF89-CDD1683B4FD1}" destId="{BFEB016D-1F84-4C28-9F40-694ED8D11297}" srcOrd="7" destOrd="0" parTransId="{B8A679EA-F278-4E7F-9E4A-FD2934A57C2C}" sibTransId="{AE8C8888-2FEA-4BFE-974F-14BB83484A73}"/>
    <dgm:cxn modelId="{62F4BE9B-9716-4A66-90D8-AD910A098F58}" srcId="{56930971-13D5-4E2E-A6E8-7E42C45F3D25}" destId="{2CE4ED23-0C7A-4217-8E80-5B9DCC198717}" srcOrd="2" destOrd="0" parTransId="{C66DD35B-C959-49E7-861E-3CEEF7BB0D33}" sibTransId="{F12D2586-9860-4327-A484-0F7AF1062B34}"/>
    <dgm:cxn modelId="{C1D0D41F-44EC-406E-AA79-71F93A415063}" srcId="{2107A580-96DF-4E1B-BF89-CDD1683B4FD1}" destId="{382C84B9-9875-472C-844F-335F91BC8181}" srcOrd="8" destOrd="0" parTransId="{C991E11B-B48C-46C0-9D05-1B8FDF8876DF}" sibTransId="{11CD246F-0172-4220-8502-DCCF3074BF11}"/>
    <dgm:cxn modelId="{AD8C7633-E9D5-41D2-9D82-902F7D460F1F}" type="presOf" srcId="{56930971-13D5-4E2E-A6E8-7E42C45F3D25}" destId="{53034242-DC7B-442C-862C-CADA751B17A1}" srcOrd="0" destOrd="0" presId="urn:microsoft.com/office/officeart/2005/8/layout/process3"/>
    <dgm:cxn modelId="{75E81348-24AE-48B8-BAF6-37DAE87C991E}" type="presOf" srcId="{7127264F-72EC-48A0-A776-954C290D37F0}" destId="{145E136F-D54D-4143-A4B2-4414F83AB6AC}" srcOrd="0" destOrd="2" presId="urn:microsoft.com/office/officeart/2005/8/layout/process3"/>
    <dgm:cxn modelId="{49A34C62-20DA-4AE8-92D6-5982944CCB65}" type="presParOf" srcId="{DF170433-AA7D-48D4-A311-7D3CAF50B732}" destId="{F9CAA155-A55F-4B9F-B9D1-619B63BA9FE9}" srcOrd="0" destOrd="0" presId="urn:microsoft.com/office/officeart/2005/8/layout/process3"/>
    <dgm:cxn modelId="{F11C0CFB-ABC7-4165-B9CD-83D466DD4D81}" type="presParOf" srcId="{F9CAA155-A55F-4B9F-B9D1-619B63BA9FE9}" destId="{53034242-DC7B-442C-862C-CADA751B17A1}" srcOrd="0" destOrd="0" presId="urn:microsoft.com/office/officeart/2005/8/layout/process3"/>
    <dgm:cxn modelId="{B26BCB11-64AC-46EC-B56D-B405412148A1}" type="presParOf" srcId="{F9CAA155-A55F-4B9F-B9D1-619B63BA9FE9}" destId="{E8F71580-650E-4C33-88FA-EB853CC76A4E}" srcOrd="1" destOrd="0" presId="urn:microsoft.com/office/officeart/2005/8/layout/process3"/>
    <dgm:cxn modelId="{44386363-3E4A-4EFD-AD74-4A5981DD972F}" type="presParOf" srcId="{F9CAA155-A55F-4B9F-B9D1-619B63BA9FE9}" destId="{CE18A5D3-4435-49AF-BA59-FC9250CB84E4}" srcOrd="2" destOrd="0" presId="urn:microsoft.com/office/officeart/2005/8/layout/process3"/>
    <dgm:cxn modelId="{4A171BE0-F8BB-4070-A9A5-6089E91B4B65}" type="presParOf" srcId="{DF170433-AA7D-48D4-A311-7D3CAF50B732}" destId="{96C8A7EE-1BA9-4A3D-8BBD-D974A384B823}" srcOrd="1" destOrd="0" presId="urn:microsoft.com/office/officeart/2005/8/layout/process3"/>
    <dgm:cxn modelId="{2B29EACA-8E59-4B7F-92C6-2B12250FA15E}" type="presParOf" srcId="{96C8A7EE-1BA9-4A3D-8BBD-D974A384B823}" destId="{E5CC5A20-079C-49DC-96B1-98BA2B228DA9}" srcOrd="0" destOrd="0" presId="urn:microsoft.com/office/officeart/2005/8/layout/process3"/>
    <dgm:cxn modelId="{8A8C297E-B1DA-4EFD-814A-F33E97478DB3}" type="presParOf" srcId="{DF170433-AA7D-48D4-A311-7D3CAF50B732}" destId="{9A3841EB-FC24-468D-B305-E26762C0857B}" srcOrd="2" destOrd="0" presId="urn:microsoft.com/office/officeart/2005/8/layout/process3"/>
    <dgm:cxn modelId="{4FED453B-9C19-497C-9AFE-B5D302C830AA}" type="presParOf" srcId="{9A3841EB-FC24-468D-B305-E26762C0857B}" destId="{5C5870EF-13E0-45A6-A258-3FFA448315FB}" srcOrd="0" destOrd="0" presId="urn:microsoft.com/office/officeart/2005/8/layout/process3"/>
    <dgm:cxn modelId="{9E5A86F4-A4B2-4384-A82F-900AE70D57F4}" type="presParOf" srcId="{9A3841EB-FC24-468D-B305-E26762C0857B}" destId="{EB67DE6B-4F2B-4AB9-BDF4-73C3FB008F0B}" srcOrd="1" destOrd="0" presId="urn:microsoft.com/office/officeart/2005/8/layout/process3"/>
    <dgm:cxn modelId="{C6D88FBE-FC41-49E7-A751-6EDE6CA0AA56}" type="presParOf" srcId="{9A3841EB-FC24-468D-B305-E26762C0857B}" destId="{145E136F-D54D-4143-A4B2-4414F83AB6AC}" srcOrd="2" destOrd="0" presId="urn:microsoft.com/office/officeart/2005/8/layout/process3"/>
    <dgm:cxn modelId="{9EAC03B7-2FEB-4C03-B28F-E6DB60623E23}" type="presParOf" srcId="{DF170433-AA7D-48D4-A311-7D3CAF50B732}" destId="{FBAD7554-C2CA-4A66-AF17-C82BF8994DC5}" srcOrd="3" destOrd="0" presId="urn:microsoft.com/office/officeart/2005/8/layout/process3"/>
    <dgm:cxn modelId="{D0612F30-EEFD-4518-AFD7-D9250D838EB4}" type="presParOf" srcId="{FBAD7554-C2CA-4A66-AF17-C82BF8994DC5}" destId="{F8F80D53-3123-401D-A83B-826C0C9ACFD6}" srcOrd="0" destOrd="0" presId="urn:microsoft.com/office/officeart/2005/8/layout/process3"/>
    <dgm:cxn modelId="{6E0301DC-4192-4CC5-9DFD-14A84445591B}" type="presParOf" srcId="{DF170433-AA7D-48D4-A311-7D3CAF50B732}" destId="{3F1E28FD-369C-45EC-BF71-679EF5D70C61}" srcOrd="4" destOrd="0" presId="urn:microsoft.com/office/officeart/2005/8/layout/process3"/>
    <dgm:cxn modelId="{3CA939B3-FEFB-4C68-A058-908692B89C7F}" type="presParOf" srcId="{3F1E28FD-369C-45EC-BF71-679EF5D70C61}" destId="{28971175-C7E7-465B-8629-80E4E7D74C67}" srcOrd="0" destOrd="0" presId="urn:microsoft.com/office/officeart/2005/8/layout/process3"/>
    <dgm:cxn modelId="{2FBF0D08-C1FE-430B-8BCE-2882DD983C3F}" type="presParOf" srcId="{3F1E28FD-369C-45EC-BF71-679EF5D70C61}" destId="{0EACBD69-1A90-4A9A-9F0E-7F2755B059C5}" srcOrd="1" destOrd="0" presId="urn:microsoft.com/office/officeart/2005/8/layout/process3"/>
    <dgm:cxn modelId="{07204C5D-890C-4074-9B0A-4E69670D7AE1}" type="presParOf" srcId="{3F1E28FD-369C-45EC-BF71-679EF5D70C61}" destId="{975AA95B-4F3E-47A3-91B3-415884C09F3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C90B6-077D-4F47-8C52-74AAFE235704}">
      <dsp:nvSpPr>
        <dsp:cNvPr id="0" name=""/>
        <dsp:cNvSpPr/>
      </dsp:nvSpPr>
      <dsp:spPr>
        <a:xfrm rot="5400000">
          <a:off x="-264952" y="279877"/>
          <a:ext cx="1766351" cy="1236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North</a:t>
          </a:r>
          <a:endParaRPr lang="en-US" sz="3200" kern="1200" dirty="0"/>
        </a:p>
      </dsp:txBody>
      <dsp:txXfrm rot="-5400000">
        <a:off x="1" y="633147"/>
        <a:ext cx="1236446" cy="529905"/>
      </dsp:txXfrm>
    </dsp:sp>
    <dsp:sp modelId="{65A67341-9F0B-44D5-9B0B-35FAF3A6BBD3}">
      <dsp:nvSpPr>
        <dsp:cNvPr id="0" name=""/>
        <dsp:cNvSpPr/>
      </dsp:nvSpPr>
      <dsp:spPr>
        <a:xfrm rot="5400000">
          <a:off x="3630272" y="-2217778"/>
          <a:ext cx="1405401" cy="61930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Limit prescription of pain medication and use </a:t>
          </a:r>
          <a:r>
            <a:rPr lang="en-US" sz="1600" b="1" kern="1200" dirty="0" smtClean="0">
              <a:solidFill>
                <a:schemeClr val="tx2"/>
              </a:solidFill>
            </a:rPr>
            <a:t>alternative treatments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Overall recovery and healing is inclusive of all community members and everyone has a role in a strong, resilient, and thriving community</a:t>
          </a:r>
          <a:endParaRPr 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7030A0"/>
              </a:solidFill>
            </a:rPr>
            <a:t>Active lifestyles and healthy eating </a:t>
          </a:r>
          <a:endParaRPr lang="en-US" sz="1600" b="1" kern="1200" dirty="0">
            <a:solidFill>
              <a:srgbClr val="7030A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Increase in behavioral health staff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Communities working together</a:t>
          </a:r>
          <a:endParaRPr lang="en-US" sz="1400" kern="1200" dirty="0"/>
        </a:p>
      </dsp:txBody>
      <dsp:txXfrm rot="-5400000">
        <a:off x="1236446" y="244654"/>
        <a:ext cx="6124448" cy="1268189"/>
      </dsp:txXfrm>
    </dsp:sp>
    <dsp:sp modelId="{796F9038-C9D9-46E1-BFA0-A742E28429E6}">
      <dsp:nvSpPr>
        <dsp:cNvPr id="0" name=""/>
        <dsp:cNvSpPr/>
      </dsp:nvSpPr>
      <dsp:spPr>
        <a:xfrm rot="5400000">
          <a:off x="-264952" y="2256379"/>
          <a:ext cx="1766351" cy="1236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Central</a:t>
          </a:r>
          <a:endParaRPr lang="en-US" sz="3200" kern="1200" dirty="0"/>
        </a:p>
      </dsp:txBody>
      <dsp:txXfrm rot="-5400000">
        <a:off x="1" y="2609649"/>
        <a:ext cx="1236446" cy="529905"/>
      </dsp:txXfrm>
    </dsp:sp>
    <dsp:sp modelId="{FFCAB9A4-9CF4-4719-8845-67B4DED8886B}">
      <dsp:nvSpPr>
        <dsp:cNvPr id="0" name=""/>
        <dsp:cNvSpPr/>
      </dsp:nvSpPr>
      <dsp:spPr>
        <a:xfrm rot="5400000">
          <a:off x="3318217" y="-283197"/>
          <a:ext cx="2029512" cy="61930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Redesign services to reach clients at critical points: jail, prisons, hospitals, wellness courts, treatment centers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Transformational housing with mentoring and psychological services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Community has </a:t>
          </a:r>
          <a:r>
            <a:rPr lang="en-US" sz="1600" b="1" kern="1200" dirty="0" smtClean="0">
              <a:solidFill>
                <a:schemeClr val="tx2"/>
              </a:solidFill>
            </a:rPr>
            <a:t>healthy parents, elders, and children</a:t>
          </a:r>
          <a:endParaRPr lang="en-US" sz="1400" b="1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Limit pain medication prescriptions and use </a:t>
          </a:r>
          <a:r>
            <a:rPr lang="en-US" sz="1600" b="1" kern="1200" dirty="0" smtClean="0">
              <a:solidFill>
                <a:schemeClr val="tx2"/>
              </a:solidFill>
            </a:rPr>
            <a:t>alternative treatments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Telemedicine in remote areas to provide services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Cultural and traditional, sober living, and treatment services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Integrate services at the Tribal Health Program</a:t>
          </a:r>
          <a:endParaRPr lang="en-US" sz="1400" kern="1200" dirty="0"/>
        </a:p>
      </dsp:txBody>
      <dsp:txXfrm rot="-5400000">
        <a:off x="1236447" y="1897646"/>
        <a:ext cx="6093981" cy="1831366"/>
      </dsp:txXfrm>
    </dsp:sp>
    <dsp:sp modelId="{70CD3890-3A44-412A-8B81-5FAC71DC4691}">
      <dsp:nvSpPr>
        <dsp:cNvPr id="0" name=""/>
        <dsp:cNvSpPr/>
      </dsp:nvSpPr>
      <dsp:spPr>
        <a:xfrm rot="5400000">
          <a:off x="-264952" y="4094481"/>
          <a:ext cx="1766351" cy="1236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South</a:t>
          </a:r>
          <a:endParaRPr lang="en-US" sz="3200" kern="1200" dirty="0"/>
        </a:p>
      </dsp:txBody>
      <dsp:txXfrm rot="-5400000">
        <a:off x="1" y="4447751"/>
        <a:ext cx="1236446" cy="529905"/>
      </dsp:txXfrm>
    </dsp:sp>
    <dsp:sp modelId="{008CA885-12F4-4B76-978B-D3F35AA618D2}">
      <dsp:nvSpPr>
        <dsp:cNvPr id="0" name=""/>
        <dsp:cNvSpPr/>
      </dsp:nvSpPr>
      <dsp:spPr>
        <a:xfrm rot="5400000">
          <a:off x="3758909" y="1505657"/>
          <a:ext cx="1148128" cy="61930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Increased access to </a:t>
          </a:r>
          <a:r>
            <a:rPr lang="en-US" sz="1600" b="1" kern="1200" dirty="0" smtClean="0">
              <a:solidFill>
                <a:srgbClr val="7030A0"/>
              </a:solidFill>
            </a:rPr>
            <a:t>physical and spiritual activities</a:t>
          </a:r>
          <a:endParaRPr lang="en-US" sz="1400" b="1" kern="1200" dirty="0">
            <a:solidFill>
              <a:srgbClr val="7030A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Drug and alcohol free community events and gatherings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Phase out western approaches to wellness and strengthen </a:t>
          </a:r>
          <a:r>
            <a:rPr lang="en-US" sz="1600" b="1" kern="1200" dirty="0" smtClean="0">
              <a:solidFill>
                <a:schemeClr val="tx2"/>
              </a:solidFill>
            </a:rPr>
            <a:t>traditional medicine </a:t>
          </a:r>
          <a:endParaRPr lang="en-US" sz="1400" b="1" kern="1200" dirty="0">
            <a:solidFill>
              <a:schemeClr val="tx2"/>
            </a:solidFill>
          </a:endParaRPr>
        </a:p>
      </dsp:txBody>
      <dsp:txXfrm rot="-5400000">
        <a:off x="1236447" y="4084167"/>
        <a:ext cx="6137007" cy="103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7224E-5EA9-4812-84E4-C36E67B28824}">
      <dsp:nvSpPr>
        <dsp:cNvPr id="0" name=""/>
        <dsp:cNvSpPr/>
      </dsp:nvSpPr>
      <dsp:spPr>
        <a:xfrm>
          <a:off x="5476" y="1414923"/>
          <a:ext cx="2099468" cy="839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Culturally based Community Education</a:t>
          </a:r>
          <a:endParaRPr lang="en-US" sz="1300" kern="1200" dirty="0"/>
        </a:p>
      </dsp:txBody>
      <dsp:txXfrm>
        <a:off x="5476" y="1414923"/>
        <a:ext cx="2099468" cy="839787"/>
      </dsp:txXfrm>
    </dsp:sp>
    <dsp:sp modelId="{8043012C-DFF6-42A8-AD6B-9CBC87B4E66C}">
      <dsp:nvSpPr>
        <dsp:cNvPr id="0" name=""/>
        <dsp:cNvSpPr/>
      </dsp:nvSpPr>
      <dsp:spPr>
        <a:xfrm>
          <a:off x="5476" y="2254710"/>
          <a:ext cx="2099468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Elder workshops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Community workshops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Opioids 101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Medication safety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Importance of using medications as prescribed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Proper medication disposal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Elder abuse prevention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Pain management alternatives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Historical trauma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Building recovery ecosystems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MAT self-assessment</a:t>
          </a:r>
          <a:endParaRPr lang="en-US" sz="1300" kern="1200" dirty="0"/>
        </a:p>
      </dsp:txBody>
      <dsp:txXfrm>
        <a:off x="5476" y="2254710"/>
        <a:ext cx="2099468" cy="3211649"/>
      </dsp:txXfrm>
    </dsp:sp>
    <dsp:sp modelId="{85C0E2C7-9403-4D33-B5AE-F7939ACD145F}">
      <dsp:nvSpPr>
        <dsp:cNvPr id="0" name=""/>
        <dsp:cNvSpPr/>
      </dsp:nvSpPr>
      <dsp:spPr>
        <a:xfrm>
          <a:off x="2398871" y="1414923"/>
          <a:ext cx="2099468" cy="839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Enhance Community Support Services</a:t>
          </a:r>
          <a:endParaRPr lang="en-US" sz="1300" kern="1200" dirty="0"/>
        </a:p>
      </dsp:txBody>
      <dsp:txXfrm>
        <a:off x="2398871" y="1414923"/>
        <a:ext cx="2099468" cy="839787"/>
      </dsp:txXfrm>
    </dsp:sp>
    <dsp:sp modelId="{EBCDE458-CF35-4458-A9B8-A3B94C2DE062}">
      <dsp:nvSpPr>
        <dsp:cNvPr id="0" name=""/>
        <dsp:cNvSpPr/>
      </dsp:nvSpPr>
      <dsp:spPr>
        <a:xfrm>
          <a:off x="2398871" y="2254710"/>
          <a:ext cx="2099468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White Bison programming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Prayer ties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Purification ceremonies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Pain management alternative treatment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Recovering honoring ceremonies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Talking circles</a:t>
          </a:r>
          <a:endParaRPr lang="en-US" sz="1300" kern="1200" dirty="0"/>
        </a:p>
      </dsp:txBody>
      <dsp:txXfrm>
        <a:off x="2398871" y="2254710"/>
        <a:ext cx="2099468" cy="3211649"/>
      </dsp:txXfrm>
    </dsp:sp>
    <dsp:sp modelId="{B97F6D4E-4116-47CC-B5D5-969D790F26F8}">
      <dsp:nvSpPr>
        <dsp:cNvPr id="0" name=""/>
        <dsp:cNvSpPr/>
      </dsp:nvSpPr>
      <dsp:spPr>
        <a:xfrm>
          <a:off x="4792265" y="1414923"/>
          <a:ext cx="2099468" cy="839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Culturally appropriate, trauma-informed, harm reduction PSEs in Tribal Health Programs and Tribes</a:t>
          </a:r>
          <a:endParaRPr lang="en-US" sz="1300" kern="1200" dirty="0"/>
        </a:p>
      </dsp:txBody>
      <dsp:txXfrm>
        <a:off x="4792265" y="1414923"/>
        <a:ext cx="2099468" cy="839787"/>
      </dsp:txXfrm>
    </dsp:sp>
    <dsp:sp modelId="{C4BA89EB-5ADC-43F9-9F7F-8A81D2F4954E}">
      <dsp:nvSpPr>
        <dsp:cNvPr id="0" name=""/>
        <dsp:cNvSpPr/>
      </dsp:nvSpPr>
      <dsp:spPr>
        <a:xfrm>
          <a:off x="4792265" y="2254710"/>
          <a:ext cx="2099468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Needle exchange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Naloxone education and distribution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Safe injection sites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Safe prescribing guidelines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Safe disposal sites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Tribal Health Program-wide harm reduction approach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Chronic pain management using alternative approaches</a:t>
          </a:r>
          <a:endParaRPr lang="en-US" sz="1300" kern="1200" dirty="0"/>
        </a:p>
      </dsp:txBody>
      <dsp:txXfrm>
        <a:off x="4792265" y="2254710"/>
        <a:ext cx="2099468" cy="3211649"/>
      </dsp:txXfrm>
    </dsp:sp>
    <dsp:sp modelId="{DFA44D91-FE86-4924-940B-1AD807B0789B}">
      <dsp:nvSpPr>
        <dsp:cNvPr id="0" name=""/>
        <dsp:cNvSpPr/>
      </dsp:nvSpPr>
      <dsp:spPr>
        <a:xfrm>
          <a:off x="7185660" y="1414923"/>
          <a:ext cx="2099468" cy="839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Tribal and Tribal Health Program Leader Engagement</a:t>
          </a:r>
          <a:endParaRPr lang="en-US" sz="1300" kern="1200" dirty="0"/>
        </a:p>
      </dsp:txBody>
      <dsp:txXfrm>
        <a:off x="7185660" y="1414923"/>
        <a:ext cx="2099468" cy="839787"/>
      </dsp:txXfrm>
    </dsp:sp>
    <dsp:sp modelId="{C26E4E98-B4DE-4ABA-A3EB-FE820F6B0FAF}">
      <dsp:nvSpPr>
        <dsp:cNvPr id="0" name=""/>
        <dsp:cNvSpPr/>
      </dsp:nvSpPr>
      <dsp:spPr>
        <a:xfrm>
          <a:off x="7185660" y="2254710"/>
          <a:ext cx="2099468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Tribal Health Program partnership with Tribe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Community stakeholder engagement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Community meetings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Partner with spiritual leaders</a:t>
          </a:r>
          <a:endParaRPr lang="en-US" sz="1300" kern="1200" dirty="0"/>
        </a:p>
      </dsp:txBody>
      <dsp:txXfrm>
        <a:off x="7185660" y="2254710"/>
        <a:ext cx="2099468" cy="3211649"/>
      </dsp:txXfrm>
    </dsp:sp>
    <dsp:sp modelId="{445FDC91-E1FD-4ACE-BFFA-70658C6EA491}">
      <dsp:nvSpPr>
        <dsp:cNvPr id="0" name=""/>
        <dsp:cNvSpPr/>
      </dsp:nvSpPr>
      <dsp:spPr>
        <a:xfrm>
          <a:off x="9579054" y="1414923"/>
          <a:ext cx="2099468" cy="839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Other Supportive Activities</a:t>
          </a:r>
          <a:endParaRPr lang="en-US" sz="1300" kern="1200" dirty="0"/>
        </a:p>
      </dsp:txBody>
      <dsp:txXfrm>
        <a:off x="9579054" y="1414923"/>
        <a:ext cx="2099468" cy="839787"/>
      </dsp:txXfrm>
    </dsp:sp>
    <dsp:sp modelId="{ED4CF998-997D-4617-B0C1-B841D98D705F}">
      <dsp:nvSpPr>
        <dsp:cNvPr id="0" name=""/>
        <dsp:cNvSpPr/>
      </dsp:nvSpPr>
      <dsp:spPr>
        <a:xfrm>
          <a:off x="9579054" y="2254710"/>
          <a:ext cx="2099468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Increasing the number of x-waivered providers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Regional opioid summit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MAT program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Partnering with California Hub and Spoke Systems to become a spoke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Provide treatment, transitional housing, and sober living services</a:t>
          </a:r>
          <a:endParaRPr lang="en-US" sz="1300" kern="1200" dirty="0"/>
        </a:p>
      </dsp:txBody>
      <dsp:txXfrm>
        <a:off x="9579054" y="2254710"/>
        <a:ext cx="2099468" cy="3211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E5A45-0111-4C26-B7A5-C9381E548BD8}">
      <dsp:nvSpPr>
        <dsp:cNvPr id="0" name=""/>
        <dsp:cNvSpPr/>
      </dsp:nvSpPr>
      <dsp:spPr>
        <a:xfrm>
          <a:off x="3181" y="647942"/>
          <a:ext cx="2523752" cy="151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Statewide Opioid Summit and Regional Opioid Trainings</a:t>
          </a:r>
          <a:endParaRPr lang="en-US" sz="2000" kern="1200" dirty="0"/>
        </a:p>
      </dsp:txBody>
      <dsp:txXfrm>
        <a:off x="3181" y="647942"/>
        <a:ext cx="2523752" cy="1514251"/>
      </dsp:txXfrm>
    </dsp:sp>
    <dsp:sp modelId="{B373F8F7-D28E-4E8D-8979-C8DF1B84B355}">
      <dsp:nvSpPr>
        <dsp:cNvPr id="0" name=""/>
        <dsp:cNvSpPr/>
      </dsp:nvSpPr>
      <dsp:spPr>
        <a:xfrm>
          <a:off x="2779309" y="647942"/>
          <a:ext cx="2523752" cy="151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Distribution and training of </a:t>
          </a:r>
          <a:r>
            <a:rPr lang="en-US" sz="2000" kern="1200" dirty="0" smtClean="0"/>
            <a:t>Naloxone</a:t>
          </a:r>
          <a:endParaRPr lang="en-US" sz="2000" kern="1200" dirty="0"/>
        </a:p>
      </dsp:txBody>
      <dsp:txXfrm>
        <a:off x="2779309" y="647942"/>
        <a:ext cx="2523752" cy="1514251"/>
      </dsp:txXfrm>
    </dsp:sp>
    <dsp:sp modelId="{DA97032E-DEC8-463B-B349-9D6857742F82}">
      <dsp:nvSpPr>
        <dsp:cNvPr id="0" name=""/>
        <dsp:cNvSpPr/>
      </dsp:nvSpPr>
      <dsp:spPr>
        <a:xfrm>
          <a:off x="5555437" y="647942"/>
          <a:ext cx="2523752" cy="151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Community opioid education campaign</a:t>
          </a:r>
          <a:endParaRPr lang="en-US" sz="2000" kern="1200" dirty="0"/>
        </a:p>
      </dsp:txBody>
      <dsp:txXfrm>
        <a:off x="5555437" y="647942"/>
        <a:ext cx="2523752" cy="1514251"/>
      </dsp:txXfrm>
    </dsp:sp>
    <dsp:sp modelId="{19BC3469-1986-4185-98B4-BD1698366FE2}">
      <dsp:nvSpPr>
        <dsp:cNvPr id="0" name=""/>
        <dsp:cNvSpPr/>
      </dsp:nvSpPr>
      <dsp:spPr>
        <a:xfrm>
          <a:off x="8331565" y="647942"/>
          <a:ext cx="2523752" cy="151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Funding 14 Tribal Local </a:t>
          </a:r>
          <a:r>
            <a:rPr lang="en-US" sz="2000" kern="1200" dirty="0"/>
            <a:t>Opioid Coalitions</a:t>
          </a:r>
        </a:p>
      </dsp:txBody>
      <dsp:txXfrm>
        <a:off x="8331565" y="647942"/>
        <a:ext cx="2523752" cy="1514251"/>
      </dsp:txXfrm>
    </dsp:sp>
    <dsp:sp modelId="{7D5CBED1-A291-42DB-BEE1-E1F8BE55CEBE}">
      <dsp:nvSpPr>
        <dsp:cNvPr id="0" name=""/>
        <dsp:cNvSpPr/>
      </dsp:nvSpPr>
      <dsp:spPr>
        <a:xfrm>
          <a:off x="3181" y="2414569"/>
          <a:ext cx="2523752" cy="151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Telehealth infrastructure support</a:t>
          </a:r>
          <a:endParaRPr lang="en-US" sz="2000" kern="1200" dirty="0"/>
        </a:p>
      </dsp:txBody>
      <dsp:txXfrm>
        <a:off x="3181" y="2414569"/>
        <a:ext cx="2523752" cy="1514251"/>
      </dsp:txXfrm>
    </dsp:sp>
    <dsp:sp modelId="{8C308710-301B-4837-99A0-5BB002BD6854}">
      <dsp:nvSpPr>
        <dsp:cNvPr id="0" name=""/>
        <dsp:cNvSpPr/>
      </dsp:nvSpPr>
      <dsp:spPr>
        <a:xfrm>
          <a:off x="2779309" y="2414569"/>
          <a:ext cx="2523752" cy="151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Alternative Treatment Options: acupuncture, yoga, </a:t>
          </a:r>
          <a:r>
            <a:rPr lang="en-US" sz="2000" kern="1200" dirty="0" err="1" smtClean="0"/>
            <a:t>reiki</a:t>
          </a:r>
          <a:r>
            <a:rPr lang="en-US" sz="2000" kern="1200" dirty="0" smtClean="0"/>
            <a:t>, traditional healers, herbalists</a:t>
          </a:r>
          <a:endParaRPr lang="en-US" sz="2000" kern="1200" dirty="0"/>
        </a:p>
      </dsp:txBody>
      <dsp:txXfrm>
        <a:off x="2779309" y="2414569"/>
        <a:ext cx="2523752" cy="1514251"/>
      </dsp:txXfrm>
    </dsp:sp>
    <dsp:sp modelId="{1A450222-DA8C-4CD5-B599-FCF556D05B4A}">
      <dsp:nvSpPr>
        <dsp:cNvPr id="0" name=""/>
        <dsp:cNvSpPr/>
      </dsp:nvSpPr>
      <dsp:spPr>
        <a:xfrm>
          <a:off x="5555437" y="2414569"/>
          <a:ext cx="2523752" cy="151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Provider, CHR &amp; MA Training</a:t>
          </a:r>
          <a:endParaRPr lang="en-US" sz="2000" kern="1200" dirty="0"/>
        </a:p>
      </dsp:txBody>
      <dsp:txXfrm>
        <a:off x="5555437" y="2414569"/>
        <a:ext cx="2523752" cy="1514251"/>
      </dsp:txXfrm>
    </dsp:sp>
    <dsp:sp modelId="{1EE5C6CE-B2F3-4DC1-A23E-5A982126262E}">
      <dsp:nvSpPr>
        <dsp:cNvPr id="0" name=""/>
        <dsp:cNvSpPr/>
      </dsp:nvSpPr>
      <dsp:spPr>
        <a:xfrm>
          <a:off x="8331565" y="2414569"/>
          <a:ext cx="2523752" cy="1514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Partner with Project ECHO and </a:t>
          </a:r>
          <a:r>
            <a:rPr lang="en-US" sz="2000" kern="1200" dirty="0" err="1" smtClean="0"/>
            <a:t>TeleWell</a:t>
          </a:r>
          <a:r>
            <a:rPr lang="en-US" sz="2000" kern="1200" dirty="0" smtClean="0"/>
            <a:t> to implement MAT</a:t>
          </a:r>
          <a:endParaRPr lang="en-US" sz="2000" kern="1200" dirty="0"/>
        </a:p>
      </dsp:txBody>
      <dsp:txXfrm>
        <a:off x="8331565" y="2414569"/>
        <a:ext cx="2523752" cy="15142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71580-650E-4C33-88FA-EB853CC76A4E}">
      <dsp:nvSpPr>
        <dsp:cNvPr id="0" name=""/>
        <dsp:cNvSpPr/>
      </dsp:nvSpPr>
      <dsp:spPr>
        <a:xfrm>
          <a:off x="5656" y="100707"/>
          <a:ext cx="2571885" cy="95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1: Setting Up for Success</a:t>
          </a:r>
        </a:p>
      </dsp:txBody>
      <dsp:txXfrm>
        <a:off x="5656" y="100707"/>
        <a:ext cx="2571885" cy="638285"/>
      </dsp:txXfrm>
    </dsp:sp>
    <dsp:sp modelId="{CE18A5D3-4435-49AF-BA59-FC9250CB84E4}">
      <dsp:nvSpPr>
        <dsp:cNvPr id="0" name=""/>
        <dsp:cNvSpPr/>
      </dsp:nvSpPr>
      <dsp:spPr>
        <a:xfrm>
          <a:off x="532428" y="738992"/>
          <a:ext cx="2571885" cy="498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Community Readiness Assessment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Tribal Action Plan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Identify and develop community partnerships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Develop coalition work plans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Tribal MAT Champions provide coaching</a:t>
          </a:r>
        </a:p>
      </dsp:txBody>
      <dsp:txXfrm>
        <a:off x="607756" y="814320"/>
        <a:ext cx="2421229" cy="4838944"/>
      </dsp:txXfrm>
    </dsp:sp>
    <dsp:sp modelId="{96C8A7EE-1BA9-4A3D-8BBD-D974A384B823}">
      <dsp:nvSpPr>
        <dsp:cNvPr id="0" name=""/>
        <dsp:cNvSpPr/>
      </dsp:nvSpPr>
      <dsp:spPr>
        <a:xfrm>
          <a:off x="2967430" y="99687"/>
          <a:ext cx="826563" cy="6403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967430" y="227752"/>
        <a:ext cx="634466" cy="384195"/>
      </dsp:txXfrm>
    </dsp:sp>
    <dsp:sp modelId="{EB67DE6B-4F2B-4AB9-BDF4-73C3FB008F0B}">
      <dsp:nvSpPr>
        <dsp:cNvPr id="0" name=""/>
        <dsp:cNvSpPr/>
      </dsp:nvSpPr>
      <dsp:spPr>
        <a:xfrm>
          <a:off x="4137096" y="100707"/>
          <a:ext cx="2571885" cy="95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2: Getting the Work Done</a:t>
          </a:r>
          <a:endParaRPr lang="en-US" sz="1600" kern="1200" dirty="0"/>
        </a:p>
      </dsp:txBody>
      <dsp:txXfrm>
        <a:off x="4137096" y="100707"/>
        <a:ext cx="2571885" cy="638285"/>
      </dsp:txXfrm>
    </dsp:sp>
    <dsp:sp modelId="{145E136F-D54D-4143-A4B2-4414F83AB6AC}">
      <dsp:nvSpPr>
        <dsp:cNvPr id="0" name=""/>
        <dsp:cNvSpPr/>
      </dsp:nvSpPr>
      <dsp:spPr>
        <a:xfrm>
          <a:off x="4663868" y="738992"/>
          <a:ext cx="2571885" cy="498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Increase access to MAT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Implement Safer Prescribing Practices and Guidelines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Stigma reduction strategies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Support recovery and peer support services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Youth prevention activities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Community-based, culturally appropriate prevention strategies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Expand access to non-opioid pain treatment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Link coalitions to Subject Matter Experts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Tribal MAT Champions provide coaching</a:t>
          </a:r>
          <a:endParaRPr lang="en-US" sz="1600" kern="1200" dirty="0"/>
        </a:p>
      </dsp:txBody>
      <dsp:txXfrm>
        <a:off x="4739196" y="814320"/>
        <a:ext cx="2421229" cy="4838944"/>
      </dsp:txXfrm>
    </dsp:sp>
    <dsp:sp modelId="{FBAD7554-C2CA-4A66-AF17-C82BF8994DC5}">
      <dsp:nvSpPr>
        <dsp:cNvPr id="0" name=""/>
        <dsp:cNvSpPr/>
      </dsp:nvSpPr>
      <dsp:spPr>
        <a:xfrm>
          <a:off x="7098870" y="99687"/>
          <a:ext cx="826563" cy="6403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098870" y="227752"/>
        <a:ext cx="634466" cy="384195"/>
      </dsp:txXfrm>
    </dsp:sp>
    <dsp:sp modelId="{0EACBD69-1A90-4A9A-9F0E-7F2755B059C5}">
      <dsp:nvSpPr>
        <dsp:cNvPr id="0" name=""/>
        <dsp:cNvSpPr/>
      </dsp:nvSpPr>
      <dsp:spPr>
        <a:xfrm>
          <a:off x="8268536" y="100707"/>
          <a:ext cx="2571885" cy="95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3: Growing &amp; Sustaining</a:t>
          </a:r>
          <a:endParaRPr lang="en-US" sz="1600" kern="1200" dirty="0"/>
        </a:p>
      </dsp:txBody>
      <dsp:txXfrm>
        <a:off x="8268536" y="100707"/>
        <a:ext cx="2571885" cy="638285"/>
      </dsp:txXfrm>
    </dsp:sp>
    <dsp:sp modelId="{975AA95B-4F3E-47A3-91B3-415884C09F34}">
      <dsp:nvSpPr>
        <dsp:cNvPr id="0" name=""/>
        <dsp:cNvSpPr/>
      </dsp:nvSpPr>
      <dsp:spPr>
        <a:xfrm>
          <a:off x="8795307" y="738992"/>
          <a:ext cx="2571885" cy="498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Continue to implement and expand 7 strategies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Develop sustainability plan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Develop Tribal Subject Matter Experts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Tribal MAT Champions provide coaching</a:t>
          </a:r>
          <a:endParaRPr lang="en-US" sz="1600" kern="1200" dirty="0"/>
        </a:p>
      </dsp:txBody>
      <dsp:txXfrm>
        <a:off x="8870635" y="814320"/>
        <a:ext cx="2421229" cy="4838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850212D-183A-4933-AB5C-42139436A691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5AB2A38-D6F5-4346-8918-345F3690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0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219CC04-F233-4C2F-BC8B-57C1F09AB7D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2742E19-39D1-461A-A91C-7EAE0C49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08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8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991850" y="6286501"/>
            <a:ext cx="81915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5673" y="1890617"/>
            <a:ext cx="7155873" cy="813506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rgbClr val="696367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85674" y="2905749"/>
            <a:ext cx="7155872" cy="9949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696367"/>
                </a:solidFill>
                <a:latin typeface="Helvetica" panose="020B0604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247" y="5204726"/>
            <a:ext cx="1201603" cy="1138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3" t="1" r="-1" b="52005"/>
          <a:stretch/>
        </p:blipFill>
        <p:spPr>
          <a:xfrm>
            <a:off x="-40944" y="4420422"/>
            <a:ext cx="7666101" cy="2437578"/>
          </a:xfrm>
          <a:prstGeom prst="rect">
            <a:avLst/>
          </a:prstGeom>
          <a:effectLst>
            <a:outerShdw dist="38100" dir="2700000" algn="tl" rotWithShape="0">
              <a:srgbClr val="005F31">
                <a:alpha val="7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5" t="1" r="-1" b="52005"/>
          <a:stretch/>
        </p:blipFill>
        <p:spPr>
          <a:xfrm>
            <a:off x="-40943" y="1640355"/>
            <a:ext cx="3102124" cy="2437578"/>
          </a:xfrm>
          <a:prstGeom prst="rect">
            <a:avLst/>
          </a:prstGeom>
          <a:effectLst>
            <a:outerShdw dist="38100" dir="2700000" algn="tl" rotWithShape="0">
              <a:srgbClr val="005F31">
                <a:alpha val="7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EA40E7-42FF-4375-88A8-0CC21F7A06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5212174"/>
            <a:ext cx="2914650" cy="14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39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3" pos="144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1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96000" y="342900"/>
            <a:ext cx="5715001" cy="685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66700" y="359875"/>
            <a:ext cx="5829300" cy="6057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143000"/>
            <a:ext cx="5715001" cy="5257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881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66700" y="1600200"/>
            <a:ext cx="5753100" cy="4576763"/>
          </a:xfrm>
        </p:spPr>
        <p:txBody>
          <a:bodyPr/>
          <a:lstStyle>
            <a:lvl1pPr marL="228600" indent="-228600">
              <a:buFont typeface="Lucida Sans Unicode" panose="020B0602030504020204" pitchFamily="34" charset="0"/>
              <a:buChar char="‣"/>
              <a:defRPr>
                <a:latin typeface="Helvetica" panose="020B0604020202030204" pitchFamily="34" charset="0"/>
              </a:defRPr>
            </a:lvl1pPr>
            <a:lvl2pPr marL="6858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2pPr>
            <a:lvl3pPr marL="11430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3pPr>
            <a:lvl4pPr marL="16002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4pPr>
            <a:lvl5pPr marL="20574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1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096000" y="1600199"/>
            <a:ext cx="5753100" cy="4576763"/>
          </a:xfrm>
        </p:spPr>
        <p:txBody>
          <a:bodyPr/>
          <a:lstStyle>
            <a:lvl1pPr marL="228600" indent="-228600">
              <a:buFont typeface="Lucida Sans Unicode" panose="020B0602030504020204" pitchFamily="34" charset="0"/>
              <a:buChar char="‣"/>
              <a:defRPr>
                <a:latin typeface="Helvetica" panose="020B0604020202030204" pitchFamily="34" charset="0"/>
              </a:defRPr>
            </a:lvl1pPr>
            <a:lvl2pPr marL="6858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2pPr>
            <a:lvl3pPr marL="11430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3pPr>
            <a:lvl4pPr marL="16002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4pPr>
            <a:lvl5pPr marL="20574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1721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699" y="342900"/>
            <a:ext cx="11544301" cy="800100"/>
          </a:xfrm>
        </p:spPr>
        <p:txBody>
          <a:bodyPr>
            <a:normAutofit/>
          </a:bodyPr>
          <a:lstStyle>
            <a:lvl1pPr>
              <a:defRPr sz="3600" b="0" baseline="0">
                <a:latin typeface="Helvetica" panose="020B0604020202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6700" y="1681163"/>
            <a:ext cx="5730876" cy="823912"/>
          </a:xfrm>
          <a:solidFill>
            <a:srgbClr val="2DC896"/>
          </a:solidFill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6700" y="2505075"/>
            <a:ext cx="5730876" cy="3684588"/>
          </a:xfrm>
        </p:spPr>
        <p:txBody>
          <a:bodyPr>
            <a:normAutofit/>
          </a:bodyPr>
          <a:lstStyle>
            <a:lvl1pPr marL="457200" indent="-4572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1pPr>
            <a:lvl2pPr marL="6858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2pPr>
            <a:lvl3pPr marL="11430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38800" cy="823912"/>
          </a:xfrm>
          <a:solidFill>
            <a:srgbClr val="2DC896"/>
          </a:solidFill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638800" cy="3684588"/>
          </a:xfrm>
        </p:spPr>
        <p:txBody>
          <a:bodyPr>
            <a:normAutofit/>
          </a:bodyPr>
          <a:lstStyle>
            <a:lvl1pPr marL="457200" indent="-4572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1pPr>
            <a:lvl2pPr marL="6858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2pPr>
            <a:lvl3pPr marL="11430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3pPr>
            <a:lvl4pPr>
              <a:defRPr sz="2800">
                <a:latin typeface="Helvetica" panose="020B0604020202030204" pitchFamily="34" charset="0"/>
              </a:defRPr>
            </a:lvl4pPr>
            <a:lvl5pPr>
              <a:defRPr sz="2800">
                <a:latin typeface="Helvetica" panose="020B0604020202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68" userDrawn="1">
          <p15:clr>
            <a:srgbClr val="FBAE40"/>
          </p15:clr>
        </p15:guide>
        <p15:guide id="2" orient="horz" pos="216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0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66700" y="342899"/>
            <a:ext cx="11544300" cy="49149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5257800"/>
            <a:ext cx="115443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792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0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C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8" t="1" r="-1" b="52005"/>
          <a:stretch/>
        </p:blipFill>
        <p:spPr>
          <a:xfrm>
            <a:off x="-19050" y="4420422"/>
            <a:ext cx="7644207" cy="2437578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0" t="1" r="-1" b="52005"/>
          <a:stretch/>
        </p:blipFill>
        <p:spPr>
          <a:xfrm>
            <a:off x="-19050" y="1640355"/>
            <a:ext cx="3080231" cy="243757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0" y="1890616"/>
            <a:ext cx="6400800" cy="1538383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tx1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 dirty="0"/>
              <a:t>Title Page</a:t>
            </a:r>
          </a:p>
        </p:txBody>
      </p:sp>
    </p:spTree>
    <p:extLst>
      <p:ext uri="{BB962C8B-B14F-4D97-AF65-F5344CB8AC3E}">
        <p14:creationId xmlns:p14="http://schemas.microsoft.com/office/powerpoint/2010/main" val="9463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40944" y="1640355"/>
            <a:ext cx="7666101" cy="5217645"/>
            <a:chOff x="-40944" y="1640355"/>
            <a:chExt cx="7666101" cy="5217645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3" t="1" r="-1" b="52005"/>
            <a:stretch/>
          </p:blipFill>
          <p:spPr>
            <a:xfrm>
              <a:off x="-40944" y="4420422"/>
              <a:ext cx="7666101" cy="24375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35" t="1" r="-1" b="52005"/>
            <a:stretch/>
          </p:blipFill>
          <p:spPr>
            <a:xfrm>
              <a:off x="-40943" y="1640355"/>
              <a:ext cx="3102124" cy="2437578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266700" y="1143000"/>
            <a:ext cx="11544300" cy="5029200"/>
          </a:xfrm>
        </p:spPr>
        <p:txBody>
          <a:bodyPr/>
          <a:lstStyle>
            <a:lvl1pPr>
              <a:defRPr/>
            </a:lvl1pPr>
            <a:lvl2pPr marL="685800" indent="-228600">
              <a:buFont typeface="Lucida Sans Unicode" panose="020B0602030504020204" pitchFamily="34" charset="0"/>
              <a:buChar char="‣"/>
              <a:defRPr/>
            </a:lvl2pPr>
            <a:lvl3pPr marL="1143000" indent="-228600">
              <a:buFont typeface="Lucida Sans Unicode" panose="020B0602030504020204" pitchFamily="34" charset="0"/>
              <a:buChar char="‣"/>
              <a:defRPr/>
            </a:lvl3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40944" y="1640355"/>
            <a:ext cx="7737144" cy="52176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66700" y="1600200"/>
            <a:ext cx="10858500" cy="4576763"/>
          </a:xfrm>
        </p:spPr>
        <p:txBody>
          <a:bodyPr/>
          <a:lstStyle>
            <a:lvl1pPr marL="228600" indent="-228600">
              <a:buFont typeface="Lucida Sans Unicode" panose="020B0602030504020204" pitchFamily="34" charset="0"/>
              <a:buChar char="‣"/>
              <a:defRPr>
                <a:latin typeface="Helvetica" panose="020B0604020202030204" pitchFamily="34" charset="0"/>
              </a:defRPr>
            </a:lvl1pPr>
            <a:lvl2pPr>
              <a:defRPr>
                <a:latin typeface="Helvetica" panose="020B0604020202030204" pitchFamily="34" charset="0"/>
              </a:defRPr>
            </a:lvl2pPr>
            <a:lvl3pPr>
              <a:defRPr>
                <a:latin typeface="Helvetica" panose="020B0604020202030204" pitchFamily="34" charset="0"/>
              </a:defRPr>
            </a:lvl3pPr>
            <a:lvl4pPr>
              <a:defRPr>
                <a:latin typeface="Helvetica" panose="020B0604020202030204" pitchFamily="34" charset="0"/>
              </a:defRPr>
            </a:lvl4pPr>
            <a:lvl5pPr>
              <a:defRPr>
                <a:latin typeface="Helvetica" panose="020B060402020203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1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lnSpc>
                <a:spcPct val="100000"/>
              </a:lnSpc>
              <a:defRPr baseline="0"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2503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0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24799" y="1600200"/>
            <a:ext cx="3886201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1600200"/>
            <a:ext cx="7429500" cy="4800600"/>
          </a:xfrm>
        </p:spPr>
        <p:txBody>
          <a:bodyPr/>
          <a:lstStyle>
            <a:lvl1pPr>
              <a:defRPr/>
            </a:lvl1pPr>
            <a:lvl2pPr marL="685800" indent="-228600">
              <a:buFont typeface="Lucida Sans Unicode" panose="020B0602030504020204" pitchFamily="34" charset="0"/>
              <a:buChar char="‣"/>
              <a:defRPr sz="2800"/>
            </a:lvl2pPr>
            <a:lvl3pPr marL="1143000" indent="-228600">
              <a:buFont typeface="Lucida Sans Unicode" panose="020B0602030504020204" pitchFamily="34" charset="0"/>
              <a:buChar char="‣"/>
              <a:defRPr sz="2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9118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de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1" y="2730501"/>
            <a:ext cx="4229099" cy="1142999"/>
          </a:xfrm>
        </p:spPr>
        <p:txBody>
          <a:bodyPr anchor="b">
            <a:normAutofit/>
          </a:bodyPr>
          <a:lstStyle>
            <a:lvl1pPr>
              <a:defRPr sz="3600" b="0">
                <a:latin typeface="Helvetica" panose="020B060402020203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95800" y="514351"/>
            <a:ext cx="7343774" cy="55753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Helvetica" panose="020B0604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400800"/>
            <a:ext cx="685800" cy="152400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0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95801" y="514351"/>
            <a:ext cx="7343774" cy="5575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6701" y="2730501"/>
            <a:ext cx="4229099" cy="1142999"/>
          </a:xfrm>
        </p:spPr>
        <p:txBody>
          <a:bodyPr anchor="b">
            <a:normAutofit/>
          </a:bodyPr>
          <a:lstStyle>
            <a:lvl1pPr>
              <a:defRPr sz="3600" b="0">
                <a:latin typeface="Helvetica" panose="020B060402020203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30348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1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6700" y="342901"/>
            <a:ext cx="4000500" cy="685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267200" y="342901"/>
            <a:ext cx="3543301" cy="6057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1143000"/>
            <a:ext cx="4000500" cy="5257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810501" y="342900"/>
            <a:ext cx="4000500" cy="60578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736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ir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1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6699" y="342901"/>
            <a:ext cx="11544301" cy="685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95299" y="1257300"/>
            <a:ext cx="3771900" cy="21716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3429000"/>
            <a:ext cx="3771900" cy="297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267200" y="1257300"/>
            <a:ext cx="3771900" cy="21716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67200" y="3429000"/>
            <a:ext cx="3771900" cy="297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039100" y="1257299"/>
            <a:ext cx="3771900" cy="2171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039100" y="3429000"/>
            <a:ext cx="3771900" cy="297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254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700" y="342901"/>
            <a:ext cx="115443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1600200"/>
            <a:ext cx="11544300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00801"/>
            <a:ext cx="6858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400800"/>
            <a:ext cx="685800" cy="1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1" r:id="rId3"/>
    <p:sldLayoutId id="2147483652" r:id="rId4"/>
    <p:sldLayoutId id="2147483664" r:id="rId5"/>
    <p:sldLayoutId id="2147483651" r:id="rId6"/>
    <p:sldLayoutId id="2147483660" r:id="rId7"/>
    <p:sldLayoutId id="2147483650" r:id="rId8"/>
    <p:sldLayoutId id="2147483666" r:id="rId9"/>
    <p:sldLayoutId id="2147483668" r:id="rId10"/>
    <p:sldLayoutId id="2147483663" r:id="rId11"/>
    <p:sldLayoutId id="2147483653" r:id="rId12"/>
    <p:sldLayoutId id="2147483667" r:id="rId13"/>
    <p:sldLayoutId id="214748366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Helvetica" panose="020B0604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Lucida Sans Unicode" panose="020B0602030504020204" pitchFamily="34" charset="0"/>
        <a:buNone/>
        <a:defRPr sz="32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008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orient="horz" pos="4032" userDrawn="1">
          <p15:clr>
            <a:srgbClr val="F26B43"/>
          </p15:clr>
        </p15:guide>
        <p15:guide id="4" orient="horz" pos="4128" userDrawn="1">
          <p15:clr>
            <a:srgbClr val="F26B43"/>
          </p15:clr>
        </p15:guide>
        <p15:guide id="5" pos="168" userDrawn="1">
          <p15:clr>
            <a:srgbClr val="F26B43"/>
          </p15:clr>
        </p15:guide>
        <p15:guide id="6" orient="horz" pos="216" userDrawn="1">
          <p15:clr>
            <a:srgbClr val="F26B43"/>
          </p15:clr>
        </p15:guide>
        <p15:guide id="7" orient="horz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1" y="571500"/>
            <a:ext cx="9086850" cy="2132623"/>
          </a:xfrm>
        </p:spPr>
        <p:txBody>
          <a:bodyPr/>
          <a:lstStyle/>
          <a:p>
            <a:r>
              <a:rPr lang="en-US" sz="4400" b="1" i="1" dirty="0"/>
              <a:t>Tackling the </a:t>
            </a:r>
            <a:r>
              <a:rPr lang="en-US" sz="4400" b="1" i="1" dirty="0" smtClean="0"/>
              <a:t>Opioid Epidemic in </a:t>
            </a:r>
            <a:r>
              <a:rPr lang="en-US" sz="4400" b="1" i="1" dirty="0"/>
              <a:t>California Indian Country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5674" y="2905749"/>
            <a:ext cx="8239626" cy="1248129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/>
              <a:t>Vanesscia Cresci, MSW, MPA</a:t>
            </a:r>
          </a:p>
          <a:p>
            <a:pPr algn="r"/>
            <a:r>
              <a:rPr lang="en-US" dirty="0"/>
              <a:t>Acting Epidemiology Manager, California Tribal Epidemiology Center</a:t>
            </a:r>
          </a:p>
          <a:p>
            <a:pPr algn="r"/>
            <a:r>
              <a:rPr lang="en-US" dirty="0"/>
              <a:t>Director, Research and Public Health Department</a:t>
            </a:r>
          </a:p>
        </p:txBody>
      </p:sp>
    </p:spTree>
    <p:extLst>
      <p:ext uri="{BB962C8B-B14F-4D97-AF65-F5344CB8AC3E}">
        <p14:creationId xmlns:p14="http://schemas.microsoft.com/office/powerpoint/2010/main" val="12159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is CRIHB responding?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06200" y="6400800"/>
            <a:ext cx="685800" cy="152400"/>
          </a:xfrm>
        </p:spPr>
        <p:txBody>
          <a:bodyPr/>
          <a:lstStyle/>
          <a:p>
            <a:fld id="{A58511F2-B59B-44F2-B953-D160659188E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153150" y="514350"/>
            <a:ext cx="6115050" cy="5886450"/>
          </a:xfrm>
        </p:spPr>
        <p:txBody>
          <a:bodyPr>
            <a:normAutofit fontScale="92500"/>
          </a:bodyPr>
          <a:lstStyle/>
          <a:p>
            <a:pPr marL="457200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SAMHSA funded Tribal Opioid Response (TOR)</a:t>
            </a:r>
          </a:p>
          <a:p>
            <a:pPr marL="1143000" lvl="1" indent="-231775">
              <a:spcAft>
                <a:spcPts val="1200"/>
              </a:spcAft>
            </a:pPr>
            <a:r>
              <a:rPr lang="en-US" sz="2200" dirty="0" smtClean="0"/>
              <a:t>Working with 6 Tribal Health Programs, serving 25 Tribes</a:t>
            </a:r>
          </a:p>
          <a:p>
            <a:pPr marL="457200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CDC funded California Tribal Opioid Strategic Plan</a:t>
            </a:r>
          </a:p>
          <a:p>
            <a:pPr marL="1143000" lvl="1" indent="-231775">
              <a:spcAft>
                <a:spcPts val="1200"/>
              </a:spcAft>
            </a:pPr>
            <a:r>
              <a:rPr lang="en-US" dirty="0" smtClean="0"/>
              <a:t>Collecting data across the State</a:t>
            </a:r>
          </a:p>
          <a:p>
            <a:pPr marL="457200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CDPH funded Tribal Medication </a:t>
            </a:r>
            <a:r>
              <a:rPr lang="en-US" dirty="0" smtClean="0"/>
              <a:t>Assisted </a:t>
            </a:r>
            <a:r>
              <a:rPr lang="en-US" dirty="0" smtClean="0"/>
              <a:t>Treatment (MAT)</a:t>
            </a:r>
          </a:p>
          <a:p>
            <a:pPr marL="1143000" lvl="1" indent="-231775">
              <a:spcAft>
                <a:spcPts val="1200"/>
              </a:spcAft>
            </a:pPr>
            <a:r>
              <a:rPr lang="en-US" dirty="0" smtClean="0"/>
              <a:t>Working with 14 Tribal Local Opioid Coalitions</a:t>
            </a:r>
          </a:p>
          <a:p>
            <a:pPr marL="1143000" lvl="1" indent="-231775">
              <a:spcAft>
                <a:spcPts val="1200"/>
              </a:spcAft>
            </a:pPr>
            <a:r>
              <a:rPr lang="en-US" dirty="0" smtClean="0"/>
              <a:t>Providing training across the State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9549" y="2020194"/>
            <a:ext cx="5986856" cy="4490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/>
          <a:stretch/>
        </p:blipFill>
        <p:spPr>
          <a:xfrm>
            <a:off x="1295400" y="114300"/>
            <a:ext cx="3543300" cy="2161535"/>
          </a:xfrm>
          <a:prstGeom prst="rect">
            <a:avLst/>
          </a:prstGeom>
        </p:spPr>
      </p:pic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04" y="457200"/>
            <a:ext cx="1143305" cy="149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cid:image002.jpg@01D4E614.30480E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8" y="583265"/>
            <a:ext cx="904875" cy="123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272E75-7C43-4A50-B110-7D8BE484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E102C6-BB48-450D-B505-77E9002C4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76766"/>
            <a:ext cx="11544300" cy="685799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Tribal Opioid Response Activities</a:t>
            </a:r>
            <a:endParaRPr lang="en-US" u="sng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8393736"/>
              </p:ext>
            </p:extLst>
          </p:nvPr>
        </p:nvGraphicFramePr>
        <p:xfrm>
          <a:off x="241300" y="376766"/>
          <a:ext cx="11684000" cy="688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2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6700" y="1600200"/>
            <a:ext cx="115443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an Tribal Opioid Strategic </a:t>
            </a:r>
            <a:r>
              <a:rPr lang="en-US" dirty="0"/>
              <a:t>P</a:t>
            </a:r>
            <a:r>
              <a:rPr lang="en-US" dirty="0" smtClean="0"/>
              <a:t>lan</a:t>
            </a:r>
          </a:p>
          <a:p>
            <a:pPr lvl="1"/>
            <a:r>
              <a:rPr lang="en-US" dirty="0" smtClean="0"/>
              <a:t>6 Youth Focus Groups</a:t>
            </a:r>
          </a:p>
          <a:p>
            <a:pPr lvl="1"/>
            <a:r>
              <a:rPr lang="en-US" dirty="0" smtClean="0"/>
              <a:t>5 Elder Focus Groups</a:t>
            </a:r>
          </a:p>
          <a:p>
            <a:pPr lvl="1"/>
            <a:r>
              <a:rPr lang="en-US" dirty="0" smtClean="0"/>
              <a:t>15 Key Informant Interviews with adults and elders</a:t>
            </a:r>
          </a:p>
          <a:p>
            <a:pPr lvl="1"/>
            <a:r>
              <a:rPr lang="en-US" dirty="0" smtClean="0"/>
              <a:t>Tribal Opioid Summit feedback</a:t>
            </a:r>
          </a:p>
          <a:p>
            <a:r>
              <a:rPr lang="en-US" dirty="0" smtClean="0"/>
              <a:t>Form a Tribal Opioid Advisory Committee</a:t>
            </a:r>
          </a:p>
          <a:p>
            <a:pPr lvl="1"/>
            <a:r>
              <a:rPr lang="en-US" dirty="0" smtClean="0"/>
              <a:t>Provide guidance to all CRIHB opioid projects</a:t>
            </a:r>
          </a:p>
          <a:p>
            <a:pPr lvl="1"/>
            <a:r>
              <a:rPr lang="en-US" dirty="0" smtClean="0"/>
              <a:t>Guide the development of the Tribal Opioid Strategic Plan</a:t>
            </a:r>
          </a:p>
          <a:p>
            <a:r>
              <a:rPr lang="en-US" dirty="0" smtClean="0"/>
              <a:t>Implement a Tribal Opioid Capacity Assessment</a:t>
            </a:r>
          </a:p>
          <a:p>
            <a:pPr lvl="1"/>
            <a:r>
              <a:rPr lang="en-US" dirty="0" smtClean="0"/>
              <a:t>Assess Tribal-specific capacity and gaps</a:t>
            </a:r>
            <a:endParaRPr lang="en-US" dirty="0"/>
          </a:p>
          <a:p>
            <a:r>
              <a:rPr lang="en-US" dirty="0" smtClean="0"/>
              <a:t>Tribal Head Start pilot project</a:t>
            </a:r>
          </a:p>
          <a:p>
            <a:pPr lvl="1"/>
            <a:r>
              <a:rPr lang="en-US" dirty="0" smtClean="0"/>
              <a:t>Focus on developing resiliency-focused, culturally-based interventions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342901"/>
            <a:ext cx="11544300" cy="914399"/>
          </a:xfrm>
        </p:spPr>
        <p:txBody>
          <a:bodyPr>
            <a:normAutofit/>
          </a:bodyPr>
          <a:lstStyle/>
          <a:p>
            <a:r>
              <a:rPr lang="en-US" u="sng" dirty="0" smtClean="0"/>
              <a:t>California Tribal Opioid Strategic Plan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22238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342901"/>
            <a:ext cx="11544300" cy="1033461"/>
          </a:xfrm>
        </p:spPr>
        <p:txBody>
          <a:bodyPr>
            <a:normAutofit/>
          </a:bodyPr>
          <a:lstStyle/>
          <a:p>
            <a:r>
              <a:rPr lang="en-US" u="sng" dirty="0" smtClean="0"/>
              <a:t>Tribal Medication Assisted Treatment (MAT</a:t>
            </a:r>
            <a:r>
              <a:rPr lang="en-US" u="sng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683544"/>
            <a:ext cx="11353800" cy="4374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7432166"/>
              </p:ext>
            </p:extLst>
          </p:nvPr>
        </p:nvGraphicFramePr>
        <p:xfrm>
          <a:off x="438150" y="1938337"/>
          <a:ext cx="10858500" cy="457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828800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Three MAT Champions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983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0681360"/>
              </p:ext>
            </p:extLst>
          </p:nvPr>
        </p:nvGraphicFramePr>
        <p:xfrm>
          <a:off x="266700" y="1028700"/>
          <a:ext cx="11372850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Tribal Local Opioid Coalition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67350" y="180402"/>
            <a:ext cx="4724399" cy="3543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0682" y="3438613"/>
            <a:ext cx="3840295" cy="2655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4995" y="3698684"/>
            <a:ext cx="3200400" cy="2400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3939" y="3416722"/>
            <a:ext cx="4369564" cy="32771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8" y="342900"/>
            <a:ext cx="4797004" cy="359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600200"/>
            <a:ext cx="9944100" cy="44577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8500" b="1" dirty="0"/>
              <a:t>Thank You!</a:t>
            </a:r>
          </a:p>
          <a:p>
            <a:pPr>
              <a:lnSpc>
                <a:spcPct val="120000"/>
              </a:lnSpc>
            </a:pPr>
            <a:endParaRPr lang="en-US" sz="4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Vanesscia Cresci, MSW, MPA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Acting Epidemiology Manager, California Tribal Epidemiology Center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Director, Research and Public Health Department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(</a:t>
            </a:r>
            <a:r>
              <a:rPr lang="en-US" sz="2800" dirty="0"/>
              <a:t>916) 929-9761 ext. 1500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vcresci@crihb.org</a:t>
            </a:r>
          </a:p>
        </p:txBody>
      </p:sp>
    </p:spTree>
    <p:extLst>
      <p:ext uri="{BB962C8B-B14F-4D97-AF65-F5344CB8AC3E}">
        <p14:creationId xmlns:p14="http://schemas.microsoft.com/office/powerpoint/2010/main" val="31654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happening in California?  Opioid-related deaths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252690"/>
            <a:ext cx="9772650" cy="560531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0D4E04-4A92-466E-AC00-2E42CD0C7E28}"/>
              </a:ext>
            </a:extLst>
          </p:cNvPr>
          <p:cNvSpPr/>
          <p:nvPr/>
        </p:nvSpPr>
        <p:spPr>
          <a:xfrm>
            <a:off x="6553200" y="3657600"/>
            <a:ext cx="542366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37 opioid-related deaths among AIAN alone in 2017.  </a:t>
            </a:r>
          </a:p>
          <a:p>
            <a:r>
              <a:rPr lang="en-US" sz="2400" dirty="0"/>
              <a:t>Anyone identified as AIAN, whether alone or in combination with another race and including Hispanics, </a:t>
            </a:r>
            <a:r>
              <a:rPr lang="en-US" sz="2400" b="1" u="sng" dirty="0" smtClean="0"/>
              <a:t>increases to 76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1254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California emergency </a:t>
            </a:r>
            <a:r>
              <a:rPr lang="en-US" dirty="0"/>
              <a:t>r</a:t>
            </a:r>
            <a:r>
              <a:rPr lang="en-US" dirty="0" smtClean="0"/>
              <a:t>oom </a:t>
            </a:r>
            <a:r>
              <a:rPr lang="en-US" dirty="0"/>
              <a:t>v</a:t>
            </a:r>
            <a:r>
              <a:rPr lang="en-US" dirty="0" smtClean="0"/>
              <a:t>isits are on the rise for opioid-related non-fatal overdoses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053734"/>
              </p:ext>
            </p:extLst>
          </p:nvPr>
        </p:nvGraphicFramePr>
        <p:xfrm>
          <a:off x="1009650" y="1314450"/>
          <a:ext cx="9372600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956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Hospitalizations for </a:t>
            </a:r>
            <a:r>
              <a:rPr lang="en-US" dirty="0"/>
              <a:t>opioid-related non-fatal overdoses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057263"/>
              </p:ext>
            </p:extLst>
          </p:nvPr>
        </p:nvGraphicFramePr>
        <p:xfrm>
          <a:off x="952500" y="1314450"/>
          <a:ext cx="10172700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69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6700" y="1600200"/>
            <a:ext cx="11544300" cy="4576763"/>
          </a:xfrm>
        </p:spPr>
        <p:txBody>
          <a:bodyPr/>
          <a:lstStyle/>
          <a:p>
            <a:r>
              <a:rPr lang="en-US" dirty="0"/>
              <a:t>Has your Tribal Council passed any policies, laws, or ordinances to address the opioid crisis in your Tribal community</a:t>
            </a:r>
            <a:r>
              <a:rPr lang="en-US" dirty="0" smtClean="0"/>
              <a:t>?</a:t>
            </a:r>
          </a:p>
          <a:p>
            <a:pPr lvl="1"/>
            <a:r>
              <a:rPr lang="en-US" sz="2800" dirty="0" smtClean="0"/>
              <a:t>No:  84% (32) </a:t>
            </a:r>
          </a:p>
          <a:p>
            <a:pPr lvl="1"/>
            <a:r>
              <a:rPr lang="en-US" sz="2800" dirty="0" smtClean="0"/>
              <a:t>Yes: 16% (6)</a:t>
            </a:r>
          </a:p>
          <a:p>
            <a:pPr lvl="2"/>
            <a:r>
              <a:rPr lang="en-US" sz="2400" dirty="0" smtClean="0"/>
              <a:t>Tribal ordinances, housing policies, pre-employment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Tribal Opioid Capacity Assessment preliminary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Which of the following Tribal organizations in your community have been involved in addressing the opioid crisis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Tribal Opioid Capacity Assessment preliminary results</a:t>
            </a:r>
          </a:p>
        </p:txBody>
      </p:sp>
      <p:pic>
        <p:nvPicPr>
          <p:cNvPr id="5" name="Picture 4" descr="chart2680127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2571750"/>
            <a:ext cx="6629400" cy="446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Tribal Opioid Capacity Assessment preliminary results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274123"/>
              </p:ext>
            </p:extLst>
          </p:nvPr>
        </p:nvGraphicFramePr>
        <p:xfrm>
          <a:off x="266700" y="1257300"/>
          <a:ext cx="11544300" cy="4457701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0229850">
                  <a:extLst>
                    <a:ext uri="{9D8B030D-6E8A-4147-A177-3AD203B41FA5}">
                      <a16:colId xmlns:a16="http://schemas.microsoft.com/office/drawing/2014/main" val="2351819995"/>
                    </a:ext>
                  </a:extLst>
                </a:gridCol>
                <a:gridCol w="949124">
                  <a:extLst>
                    <a:ext uri="{9D8B030D-6E8A-4147-A177-3AD203B41FA5}">
                      <a16:colId xmlns:a16="http://schemas.microsoft.com/office/drawing/2014/main" val="28875022"/>
                    </a:ext>
                  </a:extLst>
                </a:gridCol>
                <a:gridCol w="365326">
                  <a:extLst>
                    <a:ext uri="{9D8B030D-6E8A-4147-A177-3AD203B41FA5}">
                      <a16:colId xmlns:a16="http://schemas.microsoft.com/office/drawing/2014/main" val="2502981426"/>
                    </a:ext>
                  </a:extLst>
                </a:gridCol>
              </a:tblGrid>
              <a:tr h="685134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Which of the follow statements best describes the Tribe’s access to opioid-related health data to monitor trends and patterns pertaining to your Tribal community?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#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extLst>
                  <a:ext uri="{0D108BD9-81ED-4DB2-BD59-A6C34878D82A}">
                    <a16:rowId xmlns:a16="http://schemas.microsoft.com/office/drawing/2014/main" val="1685523031"/>
                  </a:ext>
                </a:extLst>
              </a:tr>
              <a:tr h="34797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The Tribe manages their own database to monitor opioid-related health trends and patterns.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>
                          <a:effectLst/>
                        </a:rPr>
                        <a:t>13.33%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extLst>
                  <a:ext uri="{0D108BD9-81ED-4DB2-BD59-A6C34878D82A}">
                    <a16:rowId xmlns:a16="http://schemas.microsoft.com/office/drawing/2014/main" val="889597016"/>
                  </a:ext>
                </a:extLst>
              </a:tr>
              <a:tr h="685134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The Tribe has an agreement/collaborates with outside agencies who share data with the Tribe about opioid-related health trends and patterns.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>
                          <a:effectLst/>
                        </a:rPr>
                        <a:t>8.89%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extLst>
                  <a:ext uri="{0D108BD9-81ED-4DB2-BD59-A6C34878D82A}">
                    <a16:rowId xmlns:a16="http://schemas.microsoft.com/office/drawing/2014/main" val="1788414905"/>
                  </a:ext>
                </a:extLst>
              </a:tr>
              <a:tr h="34797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The Tribe does not have their own database to monitor opioid-related health trends and patterns.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>
                          <a:effectLst/>
                        </a:rPr>
                        <a:t>11.11%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extLst>
                  <a:ext uri="{0D108BD9-81ED-4DB2-BD59-A6C34878D82A}">
                    <a16:rowId xmlns:a16="http://schemas.microsoft.com/office/drawing/2014/main" val="3349644955"/>
                  </a:ext>
                </a:extLst>
              </a:tr>
              <a:tr h="34797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The Tribe does not have access to opioid-related health data about our Tribal community.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>
                          <a:effectLst/>
                        </a:rPr>
                        <a:t>11.11%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extLst>
                  <a:ext uri="{0D108BD9-81ED-4DB2-BD59-A6C34878D82A}">
                    <a16:rowId xmlns:a16="http://schemas.microsoft.com/office/drawing/2014/main" val="200481804"/>
                  </a:ext>
                </a:extLst>
              </a:tr>
              <a:tr h="685134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The Tribe does not currently manage their own database, but has an interest in managing their own database to monitor opioid-related health trends and patterns.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13.33%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extLst>
                  <a:ext uri="{0D108BD9-81ED-4DB2-BD59-A6C34878D82A}">
                    <a16:rowId xmlns:a16="http://schemas.microsoft.com/office/drawing/2014/main" val="4024406506"/>
                  </a:ext>
                </a:extLst>
              </a:tr>
              <a:tr h="101038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b="1" i="1" u="none" strike="noStrike" dirty="0">
                          <a:effectLst/>
                        </a:rPr>
                        <a:t>The Tribe does not currently manage their own database, but has an interest in collaborating with an outside agency to receive data to monitor opioid-related health trends and patterns about our Tribal community.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b="1" i="1" u="none" strike="noStrike" dirty="0">
                          <a:effectLst/>
                        </a:rPr>
                        <a:t>26.67%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2000" b="1" i="1" u="none" strike="noStrike" dirty="0">
                          <a:effectLst/>
                        </a:rPr>
                        <a:t>12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extLst>
                  <a:ext uri="{0D108BD9-81ED-4DB2-BD59-A6C34878D82A}">
                    <a16:rowId xmlns:a16="http://schemas.microsoft.com/office/drawing/2014/main" val="2528467326"/>
                  </a:ext>
                </a:extLst>
              </a:tr>
              <a:tr h="34797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Other (please specify)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15.56%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8" marR="7828" marT="7828" marB="0" anchor="b"/>
                </a:tc>
                <a:extLst>
                  <a:ext uri="{0D108BD9-81ED-4DB2-BD59-A6C34878D82A}">
                    <a16:rowId xmlns:a16="http://schemas.microsoft.com/office/drawing/2014/main" val="1849704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0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Does your Tribe have any system to detect early signs of potential opioid overdoses in your Tribal community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Tribal Opioid Capacity Assessment preliminary results</a:t>
            </a:r>
          </a:p>
        </p:txBody>
      </p:sp>
      <p:pic>
        <p:nvPicPr>
          <p:cNvPr id="5" name="Picture 4" descr="chart2686997260.png"/>
          <p:cNvPicPr>
            <a:picLocks noChangeAspect="1"/>
          </p:cNvPicPr>
          <p:nvPr/>
        </p:nvPicPr>
        <p:blipFill rotWithShape="1">
          <a:blip r:embed="rId2"/>
          <a:srcRect l="12195"/>
          <a:stretch/>
        </p:blipFill>
        <p:spPr>
          <a:xfrm>
            <a:off x="1924050" y="2641180"/>
            <a:ext cx="8229600" cy="39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5143722"/>
              </p:ext>
            </p:extLst>
          </p:nvPr>
        </p:nvGraphicFramePr>
        <p:xfrm>
          <a:off x="266699" y="1200149"/>
          <a:ext cx="7429501" cy="565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California Tribal Opioid Summit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i="1" u="sng" dirty="0" smtClean="0"/>
              <a:t>What does an opioid-free Tribal community look like?</a:t>
            </a:r>
            <a:endParaRPr lang="en-US" i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505" r="51825"/>
          <a:stretch/>
        </p:blipFill>
        <p:spPr>
          <a:xfrm>
            <a:off x="7791450" y="1200149"/>
            <a:ext cx="4400550" cy="56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5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RIHB Color Scheme">
      <a:dk1>
        <a:sysClr val="windowText" lastClr="000000"/>
      </a:dk1>
      <a:lt1>
        <a:sysClr val="window" lastClr="FFFFFF"/>
      </a:lt1>
      <a:dk2>
        <a:srgbClr val="00573D"/>
      </a:dk2>
      <a:lt2>
        <a:srgbClr val="F4F0CB"/>
      </a:lt2>
      <a:accent1>
        <a:srgbClr val="00573D"/>
      </a:accent1>
      <a:accent2>
        <a:srgbClr val="00573D"/>
      </a:accent2>
      <a:accent3>
        <a:srgbClr val="685544"/>
      </a:accent3>
      <a:accent4>
        <a:srgbClr val="B3A580"/>
      </a:accent4>
      <a:accent5>
        <a:srgbClr val="DED2A0"/>
      </a:accent5>
      <a:accent6>
        <a:srgbClr val="F4F0CB"/>
      </a:accent6>
      <a:hlink>
        <a:srgbClr val="00B0F0"/>
      </a:hlink>
      <a:folHlink>
        <a:srgbClr val="6F3B5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foPath Form Template" ma:contentTypeID="0x010100F8EF98760CBA4A94994F13BA881038FA006F504F31AA45BA40921C6217527E41E4" ma:contentTypeVersion="0" ma:contentTypeDescription="A Microsoft InfoPath Form Template." ma:contentTypeScope="" ma:versionID="affe794c644f38c51b385d0c881c3a61">
  <xsd:schema xmlns:xsd="http://www.w3.org/2001/XMLSchema" xmlns:xs="http://www.w3.org/2001/XMLSchema" xmlns:p="http://schemas.microsoft.com/office/2006/metadata/properties" xmlns:ns2="ce9a9174-0245-4cfd-bd70-1b13bed289c6" targetNamespace="http://schemas.microsoft.com/office/2006/metadata/properties" ma:root="true" ma:fieldsID="43e76b73f156d09e0c5160126b3ad398" ns2:_="">
    <xsd:import namespace="ce9a9174-0245-4cfd-bd70-1b13bed289c6"/>
    <xsd:element name="properties">
      <xsd:complexType>
        <xsd:sequence>
          <xsd:element name="documentManagement">
            <xsd:complexType>
              <xsd:all>
                <xsd:element ref="ns2:FormName" minOccurs="0"/>
                <xsd:element ref="ns2:FormCategory" minOccurs="0"/>
                <xsd:element ref="ns2:FormVersion" minOccurs="0"/>
                <xsd:element ref="ns2:FormId" minOccurs="0"/>
                <xsd:element ref="ns2:FormLocale" minOccurs="0"/>
                <xsd:element ref="ns2:FormDescription" minOccurs="0"/>
                <xsd:element ref="ns2:CustomContentTypeId" minOccurs="0"/>
                <xsd:element ref="ns2:ShowInCatalo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a9174-0245-4cfd-bd70-1b13bed289c6" elementFormDefault="qualified">
    <xsd:import namespace="http://schemas.microsoft.com/office/2006/documentManagement/types"/>
    <xsd:import namespace="http://schemas.microsoft.com/office/infopath/2007/PartnerControls"/>
    <xsd:element name="FormName" ma:index="8" nillable="true" ma:displayName="Form Name" ma:internalName="FormName">
      <xsd:simpleType>
        <xsd:restriction base="dms:Text"/>
      </xsd:simpleType>
    </xsd:element>
    <xsd:element name="FormCategory" ma:index="9" nillable="true" ma:displayName="Form Category" ma:internalName="FormCategory">
      <xsd:simpleType>
        <xsd:restriction base="dms:Text"/>
      </xsd:simpleType>
    </xsd:element>
    <xsd:element name="FormVersion" ma:index="10" nillable="true" ma:displayName="Form Version" ma:internalName="FormVersion">
      <xsd:simpleType>
        <xsd:restriction base="dms:Text"/>
      </xsd:simpleType>
    </xsd:element>
    <xsd:element name="FormId" ma:index="11" nillable="true" ma:displayName="Form ID" ma:internalName="FormId">
      <xsd:simpleType>
        <xsd:restriction base="dms:Text"/>
      </xsd:simpleType>
    </xsd:element>
    <xsd:element name="FormLocale" ma:index="12" nillable="true" ma:displayName="Form Locale" ma:internalName="FormLocale">
      <xsd:simpleType>
        <xsd:restriction base="dms:Text"/>
      </xsd:simpleType>
    </xsd:element>
    <xsd:element name="FormDescription" ma:index="13" nillable="true" ma:displayName="Form Description" ma:internalName="FormDescription">
      <xsd:simpleType>
        <xsd:restriction base="dms:Text"/>
      </xsd:simpleType>
    </xsd:element>
    <xsd:element name="CustomContentTypeId" ma:index="14" nillable="true" ma:displayName="Content Type ID" ma:hidden="true" ma:internalName="CustomContentTypeId">
      <xsd:simpleType>
        <xsd:restriction base="dms:Text"/>
      </xsd:simpleType>
    </xsd:element>
    <xsd:element name="ShowInCatalog" ma:index="15" nillable="true" ma:displayName="Show in Catalog" ma:default="TRUE" ma:internalName="ShowInCatalog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Version xmlns="ce9a9174-0245-4cfd-bd70-1b13bed289c6" xsi:nil="true"/>
    <FormName xmlns="ce9a9174-0245-4cfd-bd70-1b13bed289c6" xsi:nil="true"/>
    <ShowInCatalog xmlns="ce9a9174-0245-4cfd-bd70-1b13bed289c6">true</ShowInCatalog>
    <CustomContentTypeId xmlns="ce9a9174-0245-4cfd-bd70-1b13bed289c6" xsi:nil="true"/>
    <FormCategory xmlns="ce9a9174-0245-4cfd-bd70-1b13bed289c6" xsi:nil="true"/>
    <FormDescription xmlns="ce9a9174-0245-4cfd-bd70-1b13bed289c6" xsi:nil="true"/>
    <FormLocale xmlns="ce9a9174-0245-4cfd-bd70-1b13bed289c6" xsi:nil="true"/>
    <FormId xmlns="ce9a9174-0245-4cfd-bd70-1b13bed289c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9F916A-F319-4102-AA4A-B21297ECB9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a9174-0245-4cfd-bd70-1b13bed28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4ED0E5-3A0F-48A8-B39F-D44BDEBF9F25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ce9a9174-0245-4cfd-bd70-1b13bed289c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DE563DF-26F2-4D47-89BE-D7F361AEB8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9361</TotalTime>
  <Words>1035</Words>
  <Application>Microsoft Office PowerPoint</Application>
  <PresentationFormat>Widescreen</PresentationFormat>
  <Paragraphs>185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Lucida Sans Unicode</vt:lpstr>
      <vt:lpstr>Office Theme</vt:lpstr>
      <vt:lpstr>Tackling the Opioid Epidemic in California Indian Country</vt:lpstr>
      <vt:lpstr>What is happening in California?  Opioid-related deaths</vt:lpstr>
      <vt:lpstr>California emergency room visits are on the rise for opioid-related non-fatal overdoses</vt:lpstr>
      <vt:lpstr>Hospitalizations for opioid-related non-fatal overdoses</vt:lpstr>
      <vt:lpstr>Tribal Opioid Capacity Assessment preliminary results</vt:lpstr>
      <vt:lpstr>Tribal Opioid Capacity Assessment preliminary results</vt:lpstr>
      <vt:lpstr>Tribal Opioid Capacity Assessment preliminary results</vt:lpstr>
      <vt:lpstr>Tribal Opioid Capacity Assessment preliminary results</vt:lpstr>
      <vt:lpstr>California Tribal Opioid Summit What does an opioid-free Tribal community look like?</vt:lpstr>
      <vt:lpstr>How is CRIHB responding?</vt:lpstr>
      <vt:lpstr>PowerPoint Presentation</vt:lpstr>
      <vt:lpstr>Tribal Opioid Response Activities</vt:lpstr>
      <vt:lpstr>California Tribal Opioid Strategic Plan</vt:lpstr>
      <vt:lpstr>Tribal Medication Assisted Treatment (MAT)</vt:lpstr>
      <vt:lpstr>Tribal Local Opioid Coalition Framework</vt:lpstr>
      <vt:lpstr>PowerPoint Presentation</vt:lpstr>
      <vt:lpstr>PowerPoint Presentation</vt:lpstr>
    </vt:vector>
  </TitlesOfParts>
  <Company>California Rural Indian Health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Yniquez, Jennifer (CRIHB)</dc:creator>
  <cp:lastModifiedBy>King, Stratton (CRIHB)</cp:lastModifiedBy>
  <cp:revision>290</cp:revision>
  <cp:lastPrinted>2017-07-12T18:29:16Z</cp:lastPrinted>
  <dcterms:created xsi:type="dcterms:W3CDTF">2017-06-13T22:52:20Z</dcterms:created>
  <dcterms:modified xsi:type="dcterms:W3CDTF">2019-07-11T23:15:21Z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0x010100F8EF98760CBA4A94994F13BA881038FA006F504F31AA45BA40921C6217527E41E4</vt:lpwstr>
  </property>
</Properties>
</file>