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9" r:id="rId3"/>
    <p:sldId id="260" r:id="rId4"/>
    <p:sldId id="261" r:id="rId5"/>
    <p:sldId id="262" r:id="rId6"/>
    <p:sldId id="303" r:id="rId7"/>
    <p:sldId id="264" r:id="rId8"/>
    <p:sldId id="265" r:id="rId9"/>
    <p:sldId id="266" r:id="rId10"/>
    <p:sldId id="267" r:id="rId11"/>
    <p:sldId id="304" r:id="rId12"/>
    <p:sldId id="271" r:id="rId13"/>
    <p:sldId id="272" r:id="rId14"/>
    <p:sldId id="273" r:id="rId15"/>
    <p:sldId id="274" r:id="rId16"/>
    <p:sldId id="275" r:id="rId17"/>
    <p:sldId id="276" r:id="rId18"/>
    <p:sldId id="279" r:id="rId19"/>
    <p:sldId id="280" r:id="rId20"/>
    <p:sldId id="281" r:id="rId21"/>
    <p:sldId id="282" r:id="rId22"/>
    <p:sldId id="283" r:id="rId23"/>
    <p:sldId id="305" r:id="rId24"/>
    <p:sldId id="308" r:id="rId25"/>
    <p:sldId id="291" r:id="rId26"/>
    <p:sldId id="292" r:id="rId27"/>
    <p:sldId id="293" r:id="rId28"/>
    <p:sldId id="310" r:id="rId29"/>
    <p:sldId id="296" r:id="rId30"/>
    <p:sldId id="313" r:id="rId31"/>
    <p:sldId id="311" r:id="rId32"/>
    <p:sldId id="312" r:id="rId33"/>
    <p:sldId id="309" r:id="rId34"/>
    <p:sldId id="297" r:id="rId35"/>
    <p:sldId id="298" r:id="rId36"/>
    <p:sldId id="299" r:id="rId37"/>
    <p:sldId id="300" r:id="rId38"/>
    <p:sldId id="301" r:id="rId39"/>
    <p:sldId id="302" r:id="rId4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5C29"/>
    <a:srgbClr val="008080"/>
    <a:srgbClr val="990000"/>
    <a:srgbClr val="F3EFBF"/>
    <a:srgbClr val="E3DBA1"/>
    <a:srgbClr val="E3D6A1"/>
    <a:srgbClr val="FAE9B8"/>
    <a:srgbClr val="B40000"/>
    <a:srgbClr val="7E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8" d="100"/>
          <a:sy n="68" d="100"/>
        </p:scale>
        <p:origin x="-1422" y="-10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810000"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r>
              <a:rPr lang="en-US"/>
              <a:t>Northwest Portland </a:t>
            </a:r>
            <a:r>
              <a:rPr lang="en-US" smtClean="0"/>
              <a:t>Area Indian Health Board</a:t>
            </a:r>
            <a:endParaRPr lang="en-US"/>
          </a:p>
        </p:txBody>
      </p:sp>
      <p:sp>
        <p:nvSpPr>
          <p:cNvPr id="3277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277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277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B2A865DC-0A63-4FAE-94ED-3EB9D8DF0A91}" type="slidenum">
              <a:rPr lang="en-US"/>
              <a:pPr>
                <a:defRPr/>
              </a:pPr>
              <a:t>‹#›</a:t>
            </a:fld>
            <a:endParaRPr lang="en-US"/>
          </a:p>
        </p:txBody>
      </p:sp>
    </p:spTree>
    <p:extLst>
      <p:ext uri="{BB962C8B-B14F-4D97-AF65-F5344CB8AC3E}">
        <p14:creationId xmlns:p14="http://schemas.microsoft.com/office/powerpoint/2010/main" val="129863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BB69E01-C634-4BCF-B19E-D6D0CC8EC466}" type="slidenum">
              <a:rPr lang="en-US"/>
              <a:pPr>
                <a:defRPr/>
              </a:pPr>
              <a:t>‹#›</a:t>
            </a:fld>
            <a:endParaRPr lang="en-US"/>
          </a:p>
        </p:txBody>
      </p:sp>
    </p:spTree>
    <p:extLst>
      <p:ext uri="{BB962C8B-B14F-4D97-AF65-F5344CB8AC3E}">
        <p14:creationId xmlns:p14="http://schemas.microsoft.com/office/powerpoint/2010/main" val="710010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feridenews.com/SRNDNN/Portals/0/PDFs/AP-7b_BoosterAlternatives_3-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77047911-6D9F-4BC0-8A7E-1F46B53D7FE1}" type="slidenum">
              <a:rPr lang="en-US" sz="1300" smtClean="0"/>
              <a:pPr eaLnBrk="1" hangingPunct="1"/>
              <a:t>1</a:t>
            </a:fld>
            <a:endParaRPr 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64974"/>
            <a:fld id="{69D0B605-8FFA-49AF-BEA3-50226A772321}" type="slidenum">
              <a:rPr lang="en-US" smtClean="0">
                <a:cs typeface="Arial" charset="0"/>
              </a:rPr>
              <a:pPr defTabSz="964974"/>
              <a:t>12</a:t>
            </a:fld>
            <a:endParaRPr lang="en-US" dirty="0"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300" b="1" dirty="0" smtClean="0"/>
              <a:t>For the best protection for Kids , the National Highway Traffic Safety Administration’s (NHTSA) recommends :  </a:t>
            </a:r>
          </a:p>
          <a:p>
            <a:pPr eaLnBrk="1" hangingPunct="1"/>
            <a:endParaRPr lang="en-US" sz="1300" b="1" dirty="0" smtClean="0"/>
          </a:p>
          <a:p>
            <a:pPr eaLnBrk="1" hangingPunct="1">
              <a:buFontTx/>
              <a:buChar char="•"/>
            </a:pPr>
            <a:r>
              <a:rPr lang="en-US" sz="1300" b="1" dirty="0" smtClean="0"/>
              <a:t>Rear-facing </a:t>
            </a:r>
            <a:r>
              <a:rPr lang="en-US" dirty="0" smtClean="0"/>
              <a:t>child restraints, as long as possible up to the height or weight limit of the child restraint. Keep infants rear-facing until a minimum of age 1 and at least 20 pounds. </a:t>
            </a:r>
            <a:r>
              <a:rPr lang="en-US" b="1" dirty="0" smtClean="0"/>
              <a:t>Best practice now recommends 2 years old.  </a:t>
            </a:r>
            <a:r>
              <a:rPr lang="en-US" dirty="0" smtClean="0"/>
              <a:t>A rear-facing Child Safety seat spreads the force of the crash along the entire back, neck, and head.  Children are five times safer riding rear-facing than forward-facing into the second year of life - </a:t>
            </a:r>
            <a:r>
              <a:rPr lang="en-US" i="1" dirty="0" smtClean="0"/>
              <a:t>Dr. M. Bull/Dr. D. Durbin</a:t>
            </a:r>
            <a:endParaRPr lang="en-US" dirty="0" smtClean="0"/>
          </a:p>
          <a:p>
            <a:pPr eaLnBrk="1" hangingPunct="1">
              <a:buFontTx/>
              <a:buChar char="•"/>
            </a:pPr>
            <a:endParaRPr lang="en-US" dirty="0" smtClean="0"/>
          </a:p>
          <a:p>
            <a:pPr eaLnBrk="1" hangingPunct="1">
              <a:buFontTx/>
              <a:buChar char="•"/>
            </a:pPr>
            <a:r>
              <a:rPr lang="en-US" sz="1300" b="1" dirty="0" smtClean="0"/>
              <a:t>Forward-facing</a:t>
            </a:r>
            <a:r>
              <a:rPr lang="en-US" dirty="0" smtClean="0"/>
              <a:t> child restraints until they reach the upper weight or height limit of the child restraint (usually around age 4 and 40 pounds).</a:t>
            </a:r>
          </a:p>
          <a:p>
            <a:pPr eaLnBrk="1" hangingPunct="1">
              <a:buFontTx/>
              <a:buChar char="•"/>
            </a:pPr>
            <a:endParaRPr lang="en-US" dirty="0" smtClean="0"/>
          </a:p>
          <a:p>
            <a:pPr eaLnBrk="1" hangingPunct="1">
              <a:buFontTx/>
              <a:buChar char="•"/>
            </a:pPr>
            <a:r>
              <a:rPr lang="en-US" sz="1300" b="1" dirty="0" smtClean="0"/>
              <a:t>Booster seats</a:t>
            </a:r>
            <a:r>
              <a:rPr lang="en-US" dirty="0" smtClean="0"/>
              <a:t> until the vehicle lap shoulder seat belt fits properly. The seat belt fits properly when the lap belt lays across the upper thighs and the shoulder belt fits across the chest (usually at age 8 or when they are 4’9” tall).</a:t>
            </a:r>
          </a:p>
          <a:p>
            <a:pPr eaLnBrk="1" hangingPunct="1">
              <a:buFontTx/>
              <a:buChar char="•"/>
            </a:pPr>
            <a:endParaRPr lang="en-US" dirty="0" smtClean="0"/>
          </a:p>
          <a:p>
            <a:pPr eaLnBrk="1" hangingPunct="1">
              <a:buFontTx/>
              <a:buChar char="•"/>
            </a:pPr>
            <a:r>
              <a:rPr lang="en-US" sz="1300" b="1" dirty="0" smtClean="0"/>
              <a:t>Seat</a:t>
            </a:r>
            <a:r>
              <a:rPr lang="en-US" dirty="0" smtClean="0"/>
              <a:t> </a:t>
            </a:r>
            <a:r>
              <a:rPr lang="en-US" b="1" dirty="0" smtClean="0"/>
              <a:t>belts </a:t>
            </a:r>
            <a:r>
              <a:rPr lang="en-US" dirty="0" smtClean="0"/>
              <a:t>fit properly when the lap belt lays across the upper thighs and the shoulder belt fits across the chest. All children are safer if they remain in the back seat until their </a:t>
            </a:r>
            <a:r>
              <a:rPr lang="en-US" b="1" dirty="0" smtClean="0"/>
              <a:t>13</a:t>
            </a:r>
            <a:r>
              <a:rPr lang="en-US" b="1" baseline="30000" dirty="0" smtClean="0"/>
              <a:t>th</a:t>
            </a:r>
            <a:r>
              <a:rPr lang="en-US" b="1" dirty="0" smtClean="0"/>
              <a:t> birthday</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64974"/>
            <a:fld id="{89D2AEC7-2684-44AF-8191-060E7D53AA0A}" type="slidenum">
              <a:rPr lang="en-US" smtClean="0">
                <a:cs typeface="Arial" charset="0"/>
              </a:rPr>
              <a:pPr defTabSz="964974"/>
              <a:t>13</a:t>
            </a:fld>
            <a:endParaRPr lang="en-US" dirty="0" smtClean="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defTabSz="913927" eaLnBrk="1" hangingPunct="1"/>
            <a:r>
              <a:rPr lang="en-US" b="1" dirty="0" smtClean="0"/>
              <a:t>NEVER PLACE IN FRONT OF AN ACTIVE AIRBAG.  </a:t>
            </a:r>
          </a:p>
          <a:p>
            <a:pPr defTabSz="913927" eaLnBrk="1" hangingPunct="1"/>
            <a:endParaRPr lang="en-US" dirty="0" smtClean="0"/>
          </a:p>
          <a:p>
            <a:pPr defTabSz="913927" eaLnBrk="1" hangingPunct="1"/>
            <a:r>
              <a:rPr lang="en-US" dirty="0" smtClean="0"/>
              <a:t>A rear-facing Child Safety seat spreads the force of the crash along the entire back, neck, and head.</a:t>
            </a:r>
          </a:p>
          <a:p>
            <a:pPr defTabSz="913927" eaLnBrk="1" hangingPunct="1"/>
            <a:endParaRPr lang="en-US" dirty="0" smtClean="0"/>
          </a:p>
          <a:p>
            <a:pPr defTabSz="913927" eaLnBrk="1" hangingPunct="1"/>
            <a:r>
              <a:rPr lang="en-US" dirty="0" smtClean="0"/>
              <a:t>Most newer convertible seats are approved for rear-facing go up to 30-35 pounds and should be considered for infants whose height or weight have exceeded the limits of the rear-facing infant-only.</a:t>
            </a:r>
          </a:p>
          <a:p>
            <a:pPr defTabSz="913927" eaLnBrk="1" hangingPunct="1"/>
            <a:endParaRPr lang="en-US" dirty="0" smtClean="0"/>
          </a:p>
          <a:p>
            <a:pPr defTabSz="913927" eaLnBrk="1" hangingPunct="1"/>
            <a:r>
              <a:rPr lang="en-US" b="1" dirty="0" smtClean="0"/>
              <a:t>When it is properly installed (read your seat instructions):</a:t>
            </a:r>
          </a:p>
          <a:p>
            <a:pPr defTabSz="913927" eaLnBrk="1" hangingPunct="1">
              <a:buFontTx/>
              <a:buChar char="•"/>
            </a:pPr>
            <a:r>
              <a:rPr lang="en-US" dirty="0" smtClean="0"/>
              <a:t>Safest angle is 45 degrees because the child’s head could fall forward and cut off the their breathing.</a:t>
            </a:r>
          </a:p>
          <a:p>
            <a:pPr defTabSz="913927" eaLnBrk="1" hangingPunct="1">
              <a:buFontTx/>
              <a:buChar char="•"/>
            </a:pPr>
            <a:r>
              <a:rPr lang="en-US" dirty="0" smtClean="0"/>
              <a:t>The harness straps must come through the slots at or </a:t>
            </a:r>
            <a:r>
              <a:rPr lang="en-US" b="1" dirty="0" smtClean="0"/>
              <a:t>below</a:t>
            </a:r>
            <a:r>
              <a:rPr lang="en-US" dirty="0" smtClean="0"/>
              <a:t> the child’s shoulders. If the straps are above baby’s shoulders when in the lowest slots, then that car seat is not appropriate for your child. </a:t>
            </a:r>
          </a:p>
          <a:p>
            <a:pPr defTabSz="913927" eaLnBrk="1" hangingPunct="1">
              <a:buFontTx/>
              <a:buChar char="•"/>
            </a:pPr>
            <a:r>
              <a:rPr lang="en-US" dirty="0" smtClean="0"/>
              <a:t>You should </a:t>
            </a:r>
            <a:r>
              <a:rPr lang="en-US" b="1" dirty="0" smtClean="0"/>
              <a:t>NOT</a:t>
            </a:r>
            <a:r>
              <a:rPr lang="en-US" dirty="0" smtClean="0"/>
              <a:t> be able to move the seat more than an inch side to side or front to back at the belt path.</a:t>
            </a:r>
          </a:p>
          <a:p>
            <a:pPr defTabSz="913927" eaLnBrk="1" hangingPunct="1">
              <a:buFontTx/>
              <a:buChar char="•"/>
            </a:pPr>
            <a:r>
              <a:rPr lang="en-US" dirty="0" smtClean="0"/>
              <a:t>The harness clip should be positioned at the child’s armpit.  If the clip is too low, there can be damage to internal organs.  </a:t>
            </a:r>
          </a:p>
          <a:p>
            <a:pPr defTabSz="913927" eaLnBrk="1" hangingPunct="1">
              <a:buFontTx/>
              <a:buChar char="•"/>
            </a:pPr>
            <a:r>
              <a:rPr lang="en-US" dirty="0" smtClean="0"/>
              <a:t>Should be snug—should not be able to pinch excess.</a:t>
            </a:r>
          </a:p>
          <a:p>
            <a:pPr defTabSz="913927" eaLnBrk="1" hangingPunct="1"/>
            <a:endParaRPr lang="en-US" dirty="0" smtClean="0"/>
          </a:p>
          <a:p>
            <a:pPr defTabSz="913927" eaLnBrk="1" hangingPunct="1"/>
            <a:endParaRPr lang="en-US" dirty="0" smtClean="0"/>
          </a:p>
          <a:p>
            <a:pPr defTabSz="913927"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64974"/>
            <a:fld id="{1A23A46D-F30F-4794-858C-6834FC64C421}" type="slidenum">
              <a:rPr lang="en-US" smtClean="0">
                <a:cs typeface="Arial" charset="0"/>
              </a:rPr>
              <a:pPr defTabSz="964974"/>
              <a:t>14</a:t>
            </a:fld>
            <a:endParaRPr lang="en-US" dirty="0" smtClean="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7246" indent="-227246" eaLnBrk="1" hangingPunct="1"/>
            <a:r>
              <a:rPr lang="en-US" dirty="0" smtClean="0"/>
              <a:t>You can switch to a forward-facing seat only if the baby is </a:t>
            </a:r>
            <a:r>
              <a:rPr lang="en-US" b="1" dirty="0" smtClean="0"/>
              <a:t>older</a:t>
            </a:r>
            <a:r>
              <a:rPr lang="en-US" dirty="0" smtClean="0"/>
              <a:t> than one year or two as currently recommended </a:t>
            </a:r>
            <a:r>
              <a:rPr lang="en-US" b="1" i="1" dirty="0" smtClean="0"/>
              <a:t>and</a:t>
            </a:r>
            <a:r>
              <a:rPr lang="en-US" i="1" dirty="0" smtClean="0"/>
              <a:t> also</a:t>
            </a:r>
            <a:r>
              <a:rPr lang="en-US" dirty="0" smtClean="0"/>
              <a:t> </a:t>
            </a:r>
            <a:r>
              <a:rPr lang="en-US" b="1" dirty="0" smtClean="0"/>
              <a:t>weighs</a:t>
            </a:r>
            <a:r>
              <a:rPr lang="en-US" dirty="0" smtClean="0"/>
              <a:t> more than 20 lbs.</a:t>
            </a:r>
          </a:p>
          <a:p>
            <a:pPr marL="227246" indent="-227246" eaLnBrk="1" hangingPunct="1"/>
            <a:r>
              <a:rPr lang="en-US" dirty="0" smtClean="0"/>
              <a:t>Don’t use a rear-facing seat with a baby that is heavier than the weight limit OR if the baby’s head is within an inch of the top of the shell. </a:t>
            </a:r>
          </a:p>
          <a:p>
            <a:pPr marL="227246" indent="-227246" eaLnBrk="1" hangingPunct="1"/>
            <a:r>
              <a:rPr lang="en-US" dirty="0" smtClean="0"/>
              <a:t>If child is not one year old, move the baby to a rear-facing convertible seat with a higher rear-facing weight limit. </a:t>
            </a:r>
          </a:p>
          <a:p>
            <a:pPr marL="227246" indent="-227246" eaLnBrk="1" hangingPunct="1"/>
            <a:endParaRPr lang="en-US" dirty="0" smtClean="0"/>
          </a:p>
          <a:p>
            <a:pPr marL="227246" indent="-227246" eaLnBrk="1" hangingPunct="1"/>
            <a:r>
              <a:rPr lang="en-US" dirty="0" smtClean="0"/>
              <a:t>Another type of restraint for rear-facing are convertible restraints – they “convert” from rear-facing to forward-facing depending on the needs of the child and manufacturer’s recommendations.</a:t>
            </a:r>
          </a:p>
          <a:p>
            <a:pPr marL="227246" indent="-227246" eaLnBrk="1" hangingPunct="1"/>
            <a:endParaRPr lang="en-US" dirty="0" smtClean="0"/>
          </a:p>
          <a:p>
            <a:pPr marL="227246" indent="-227246" eaLnBrk="1" hangingPunct="1"/>
            <a:r>
              <a:rPr lang="en-US" b="1" u="sng" dirty="0" smtClean="0"/>
              <a:t>Rear-facing</a:t>
            </a:r>
            <a:r>
              <a:rPr lang="en-US" dirty="0" smtClean="0"/>
              <a:t> – Convertible seats may be used facing rear for infants from birth to 30 lbs. or more. Many are now approved rear-facing up to 30-35 lbs. The rear-facing position is safest, children should ride rear-facing as long as possible.</a:t>
            </a:r>
          </a:p>
          <a:p>
            <a:pPr marL="227246" indent="-227246" eaLnBrk="1" hangingPunct="1">
              <a:buFontTx/>
              <a:buChar char="•"/>
            </a:pPr>
            <a:r>
              <a:rPr lang="en-US" dirty="0" smtClean="0"/>
              <a:t>Under one year and 20 pounds</a:t>
            </a:r>
          </a:p>
          <a:p>
            <a:pPr marL="227246" indent="-227246" eaLnBrk="1" hangingPunct="1">
              <a:buFontTx/>
              <a:buChar char="•"/>
            </a:pPr>
            <a:r>
              <a:rPr lang="en-US" dirty="0" smtClean="0"/>
              <a:t>Use in reclined position (make sure to read the instructions)</a:t>
            </a:r>
          </a:p>
          <a:p>
            <a:pPr marL="227246" indent="-227246" eaLnBrk="1" hangingPunct="1">
              <a:buFontTx/>
              <a:buChar char="•"/>
            </a:pPr>
            <a:r>
              <a:rPr lang="en-US" dirty="0" smtClean="0"/>
              <a:t>Use the harness slots that are at or below the shoulder level</a:t>
            </a:r>
          </a:p>
          <a:p>
            <a:pPr marL="227246" indent="-227246" eaLnBrk="1" hangingPunct="1">
              <a:buFontTx/>
              <a:buChar char="•"/>
            </a:pPr>
            <a:r>
              <a:rPr lang="en-US" dirty="0" smtClean="0"/>
              <a:t>If you use the latches, be sure to buckle the seat belt so child won’t pull seat around their neck.</a:t>
            </a:r>
          </a:p>
          <a:p>
            <a:pPr marL="227246" indent="-227246" eaLnBrk="1" hangingPunct="1"/>
            <a:endParaRPr lang="en-US" dirty="0" smtClean="0"/>
          </a:p>
          <a:p>
            <a:pPr marL="227246" indent="-227246" eaLnBrk="1" hangingPunct="1"/>
            <a:r>
              <a:rPr lang="en-US" b="1" u="sng" dirty="0" smtClean="0"/>
              <a:t>Forward-facing</a:t>
            </a:r>
            <a:r>
              <a:rPr lang="en-US" dirty="0" smtClean="0"/>
              <a:t> – Move the foot from the reclined position to an upright position.  The weight limit for forward facing goes up to 40 pounds or higher depending on the manufacturer’s specifications.</a:t>
            </a:r>
          </a:p>
          <a:p>
            <a:pPr marL="227246" indent="-227246" eaLnBrk="1" hangingPunct="1">
              <a:buFontTx/>
              <a:buChar char="•"/>
            </a:pPr>
            <a:r>
              <a:rPr lang="en-US" dirty="0" smtClean="0"/>
              <a:t>Must over 1 year old and over 20 pounds to turn them around</a:t>
            </a:r>
          </a:p>
          <a:p>
            <a:pPr marL="227246" indent="-227246" eaLnBrk="1" hangingPunct="1">
              <a:buFontTx/>
              <a:buChar char="•"/>
            </a:pPr>
            <a:r>
              <a:rPr lang="en-US" dirty="0" smtClean="0"/>
              <a:t>Make sure the seat is in the upright position</a:t>
            </a:r>
          </a:p>
          <a:p>
            <a:pPr marL="227246" indent="-227246" eaLnBrk="1" hangingPunct="1">
              <a:buFontTx/>
              <a:buChar char="•"/>
            </a:pPr>
            <a:r>
              <a:rPr lang="en-US" dirty="0" smtClean="0"/>
              <a:t>Harness slots should be in the reinforces slot at or above the shoulders (read the instruction book)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64974"/>
            <a:fld id="{D2EB4295-C4A3-42A3-9EB3-05A29F80707D}" type="slidenum">
              <a:rPr lang="en-US" smtClean="0">
                <a:cs typeface="Arial" charset="0"/>
              </a:rPr>
              <a:pPr defTabSz="964974"/>
              <a:t>15</a:t>
            </a:fld>
            <a:endParaRPr lang="en-US" dirty="0" smtClean="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227246" indent="-227246" eaLnBrk="1" hangingPunct="1"/>
            <a:r>
              <a:rPr lang="en-US" dirty="0" smtClean="0"/>
              <a:t>We have already talked about convertible restraints and how to use them rear-facing.  We are now going to talk about how to use convertible forward-facing and child restraints that can only be used forward-facing.  The American Academy of Pediatrics recommends that children should remain rear facing until the limits of the child restraint are reached or age 2.</a:t>
            </a:r>
          </a:p>
          <a:p>
            <a:pPr marL="227246" indent="-227246" eaLnBrk="1" hangingPunct="1">
              <a:buClr>
                <a:schemeClr val="tx1"/>
              </a:buClr>
            </a:pPr>
            <a:endParaRPr lang="en-US" u="sng" dirty="0" smtClean="0"/>
          </a:p>
          <a:p>
            <a:pPr marL="227246" indent="-227246" eaLnBrk="1" hangingPunct="1"/>
            <a:r>
              <a:rPr lang="en-US" b="1" u="sng" dirty="0" smtClean="0"/>
              <a:t>Convertibles and Forward-facing child restraints:</a:t>
            </a:r>
          </a:p>
          <a:p>
            <a:pPr marL="227246" indent="-227246" eaLnBrk="1" hangingPunct="1"/>
            <a:r>
              <a:rPr lang="en-US" dirty="0" smtClean="0"/>
              <a:t>The harness must come through the slots at or </a:t>
            </a:r>
            <a:r>
              <a:rPr lang="en-US" b="1" dirty="0" smtClean="0"/>
              <a:t>above</a:t>
            </a:r>
            <a:r>
              <a:rPr lang="en-US" dirty="0" smtClean="0"/>
              <a:t> your child’s shoulders. The appropriate harness slot for a child can vary by manufacturer</a:t>
            </a:r>
            <a:endParaRPr lang="en-US" u="sng" dirty="0" smtClean="0"/>
          </a:p>
          <a:p>
            <a:pPr marL="227246" indent="-227246" eaLnBrk="1" hangingPunct="1">
              <a:buFontTx/>
              <a:buChar char="•"/>
            </a:pPr>
            <a:r>
              <a:rPr lang="en-US" dirty="0" smtClean="0"/>
              <a:t>There are some child restraints with harness straps that go over 40 pounds.  Read the labels of your seat to check the weight limits.</a:t>
            </a:r>
          </a:p>
          <a:p>
            <a:pPr marL="227246" indent="-227246" eaLnBrk="1" hangingPunct="1">
              <a:buFontTx/>
              <a:buChar char="•"/>
            </a:pPr>
            <a:r>
              <a:rPr lang="en-US" dirty="0" smtClean="0"/>
              <a:t>Should only be used for children who are at least one year old </a:t>
            </a:r>
            <a:r>
              <a:rPr lang="en-US" b="1" dirty="0" smtClean="0"/>
              <a:t>AND</a:t>
            </a:r>
            <a:r>
              <a:rPr lang="en-US" dirty="0" smtClean="0"/>
              <a:t> who weigh at least 20 lbs. </a:t>
            </a:r>
          </a:p>
          <a:p>
            <a:pPr marL="227246" indent="-227246" eaLnBrk="1" hangingPunct="1">
              <a:buFontTx/>
              <a:buChar char="•"/>
            </a:pPr>
            <a:r>
              <a:rPr lang="en-US" dirty="0" smtClean="0"/>
              <a:t>Forward facing restraints can have a 5-point harness or a tray-shield.  Tray shields are not recommended for small children because in a crash it can fly up and hit them in the face</a:t>
            </a:r>
          </a:p>
          <a:p>
            <a:pPr marL="227246" indent="-227246" eaLnBrk="1" hangingPunct="1"/>
            <a:endParaRPr lang="en-US" dirty="0" smtClean="0"/>
          </a:p>
          <a:p>
            <a:pPr marL="227246" indent="-227246" eaLnBrk="1" hangingPunct="1">
              <a:buFontTx/>
              <a:buChar cha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64974"/>
            <a:fld id="{A95762CC-330F-428C-8E63-1701EFC5C1F6}" type="slidenum">
              <a:rPr lang="en-US" smtClean="0">
                <a:cs typeface="Arial" charset="0"/>
              </a:rPr>
              <a:pPr defTabSz="964974"/>
              <a:t>16</a:t>
            </a:fld>
            <a:endParaRPr lang="en-US" dirty="0" smtClean="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Booster seats are for children who outgrow their forward facing child restraint. </a:t>
            </a:r>
          </a:p>
          <a:p>
            <a:pPr eaLnBrk="1" hangingPunct="1"/>
            <a:r>
              <a:rPr lang="en-US" smtClean="0"/>
              <a:t>They use the seat belt system by </a:t>
            </a:r>
            <a:r>
              <a:rPr lang="en-US" u="sng" smtClean="0"/>
              <a:t>raising up the child</a:t>
            </a:r>
            <a:r>
              <a:rPr lang="en-US" smtClean="0"/>
              <a:t> so that the seatbelt comes across the child’s hips not belly and the shoulders not neck. They have a lower weight limit of 30-40 pounds and an upper limit of 80-100 pounds.  </a:t>
            </a:r>
          </a:p>
          <a:p>
            <a:pPr eaLnBrk="1" hangingPunct="1"/>
            <a:endParaRPr lang="en-US" smtClean="0"/>
          </a:p>
          <a:p>
            <a:pPr eaLnBrk="1" hangingPunct="1">
              <a:buFontTx/>
              <a:buChar char="•"/>
            </a:pPr>
            <a:r>
              <a:rPr lang="en-US" smtClean="0"/>
              <a:t>All boosters </a:t>
            </a:r>
            <a:r>
              <a:rPr lang="en-US" b="1" smtClean="0"/>
              <a:t>must</a:t>
            </a:r>
            <a:r>
              <a:rPr lang="en-US" smtClean="0"/>
              <a:t> be used with a lap and shoulder belt only. </a:t>
            </a:r>
          </a:p>
          <a:p>
            <a:pPr eaLnBrk="1" hangingPunct="1">
              <a:buFontTx/>
              <a:buChar char="•"/>
            </a:pPr>
            <a:r>
              <a:rPr lang="en-US" b="1" smtClean="0"/>
              <a:t>Never allow the child to move the shoulder part of the belt under their arm or behind their back. </a:t>
            </a:r>
          </a:p>
          <a:p>
            <a:pPr eaLnBrk="1" hangingPunct="1"/>
            <a:endParaRPr lang="en-US" smtClean="0"/>
          </a:p>
          <a:p>
            <a:pPr eaLnBrk="1" hangingPunct="1">
              <a:buFontTx/>
              <a:buChar char="•"/>
            </a:pPr>
            <a:r>
              <a:rPr lang="en-US" smtClean="0"/>
              <a:t>High back booster seats must be used if the vehicle seat backs are low or do not provide head restraints. When vehicle seats backs are not low or have head restraints then either a backless or high back booster may be used</a:t>
            </a:r>
          </a:p>
          <a:p>
            <a:pPr eaLnBrk="1" hangingPunct="1"/>
            <a:endParaRPr lang="en-US" smtClean="0"/>
          </a:p>
          <a:p>
            <a:pPr eaLnBrk="1" hangingPunct="1">
              <a:buFontTx/>
              <a:buChar char="•"/>
            </a:pPr>
            <a:r>
              <a:rPr lang="en-US" smtClean="0"/>
              <a:t>Most boosters come with a shoulder belt positioners to adjust the shoulder belt height on the child.   </a:t>
            </a:r>
            <a:r>
              <a:rPr lang="en-US" b="1" smtClean="0"/>
              <a:t>Note</a:t>
            </a:r>
            <a:r>
              <a:rPr lang="en-US" smtClean="0"/>
              <a:t> the child’s ears should not be above the back of the vehicle seat or the top of the head restraint</a:t>
            </a:r>
          </a:p>
          <a:p>
            <a:pPr eaLnBrk="1" hangingPunct="1"/>
            <a:endParaRPr lang="en-US" smtClean="0"/>
          </a:p>
          <a:p>
            <a:pPr eaLnBrk="1" hangingPunct="1">
              <a:buFontTx/>
              <a:buChar char="•"/>
            </a:pPr>
            <a:r>
              <a:rPr lang="en-US" smtClean="0"/>
              <a:t>Some newer boosters have the option to use the tether or lower anchors</a:t>
            </a:r>
          </a:p>
          <a:p>
            <a:pPr eaLnBrk="1" hangingPunct="1">
              <a:buFontTx/>
              <a:buChar char="•"/>
            </a:pPr>
            <a:r>
              <a:rPr lang="en-US" b="1" smtClean="0"/>
              <a:t>When the child is not riding in their booster seat, make sure you buckle up the booster seat so it doesn't become a projectile in a crash. </a:t>
            </a:r>
          </a:p>
          <a:p>
            <a:pPr eaLnBrk="1" hangingPunct="1">
              <a:buFontTx/>
              <a:buChar char="•"/>
            </a:pPr>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64974"/>
            <a:fld id="{DA77F428-B860-41F5-98F5-E4D37F2B3400}" type="slidenum">
              <a:rPr lang="en-US" smtClean="0">
                <a:cs typeface="Arial" charset="0"/>
              </a:rPr>
              <a:pPr defTabSz="964974"/>
              <a:t>17</a:t>
            </a:fld>
            <a:endParaRPr lang="en-US" dirty="0" smtClean="0">
              <a:cs typeface="Arial" charset="0"/>
            </a:endParaRPr>
          </a:p>
        </p:txBody>
      </p:sp>
      <p:sp>
        <p:nvSpPr>
          <p:cNvPr id="78851"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ln/>
        </p:spPr>
        <p:txBody>
          <a:bodyPr/>
          <a:lstStyle/>
          <a:p>
            <a:pPr>
              <a:defRPr/>
            </a:pPr>
            <a:r>
              <a:rPr lang="en-US" dirty="0" smtClean="0"/>
              <a:t>One of the most common questions parents have is “</a:t>
            </a:r>
            <a:r>
              <a:rPr lang="en-US" b="1" dirty="0" smtClean="0"/>
              <a:t>When can my child ride in the car using just the adult seat belt?</a:t>
            </a:r>
            <a:r>
              <a:rPr lang="en-US" dirty="0" smtClean="0"/>
              <a:t>” Whether parents ask what is the law or what is safest for their child, our answer is always the same: </a:t>
            </a:r>
            <a:r>
              <a:rPr lang="en-US" b="1" dirty="0" smtClean="0"/>
              <a:t>“When the adult seat belt fits properly." That happens when you can answer YES to all five of these questions:</a:t>
            </a:r>
          </a:p>
          <a:p>
            <a:pPr>
              <a:defRPr/>
            </a:pPr>
            <a:endParaRPr lang="en-US" dirty="0" smtClean="0"/>
          </a:p>
          <a:p>
            <a:pPr marL="236747" indent="-236747">
              <a:buFont typeface="+mj-lt"/>
              <a:buAutoNum type="arabicPeriod"/>
              <a:defRPr/>
            </a:pPr>
            <a:r>
              <a:rPr lang="en-US" dirty="0" smtClean="0"/>
              <a:t>Does the child sit all the way back against the auto seat?</a:t>
            </a:r>
          </a:p>
          <a:p>
            <a:pPr marL="236747" indent="-236747">
              <a:buFont typeface="+mj-lt"/>
              <a:buAutoNum type="arabicPeriod"/>
              <a:defRPr/>
            </a:pPr>
            <a:r>
              <a:rPr lang="en-US" dirty="0" smtClean="0"/>
              <a:t>Do the child's knees bend comfortably at the edge of the auto seat?</a:t>
            </a:r>
          </a:p>
          <a:p>
            <a:pPr marL="236747" indent="-236747">
              <a:buFont typeface="+mj-lt"/>
              <a:buAutoNum type="arabicPeriod"/>
              <a:defRPr/>
            </a:pPr>
            <a:r>
              <a:rPr lang="en-US" dirty="0" smtClean="0"/>
              <a:t>Does the shoulder belt cross the center of the shoulder and chest?</a:t>
            </a:r>
          </a:p>
          <a:p>
            <a:pPr marL="236747" indent="-236747">
              <a:buFont typeface="+mj-lt"/>
              <a:buAutoNum type="arabicPeriod"/>
              <a:defRPr/>
            </a:pPr>
            <a:r>
              <a:rPr lang="en-US" dirty="0" smtClean="0"/>
              <a:t>Does the lap belt fit low and snugly across the hips—touching the tops of the thighs—not up over the abdomen?</a:t>
            </a:r>
          </a:p>
          <a:p>
            <a:pPr marL="236747" indent="-236747">
              <a:buFont typeface="+mj-lt"/>
              <a:buAutoNum type="arabicPeriod"/>
              <a:defRPr/>
            </a:pPr>
            <a:r>
              <a:rPr lang="en-US" dirty="0" smtClean="0"/>
              <a:t>Can the child stay seated like this for the whole trip?</a:t>
            </a:r>
          </a:p>
          <a:p>
            <a:pPr>
              <a:defRPr/>
            </a:pPr>
            <a:endParaRPr lang="en-US" dirty="0" smtClean="0"/>
          </a:p>
          <a:p>
            <a:pPr>
              <a:defRPr/>
            </a:pPr>
            <a:r>
              <a:rPr lang="en-US" dirty="0" smtClean="0"/>
              <a:t>If you answered </a:t>
            </a:r>
            <a:r>
              <a:rPr lang="en-US" b="1" dirty="0" smtClean="0"/>
              <a:t>NO</a:t>
            </a:r>
            <a:r>
              <a:rPr lang="en-US" dirty="0" smtClean="0"/>
              <a:t> to any of these questions, or if your child puts the shoulder portion of the seat belt under their arm or behind their back, your child needs a child restraint, such as a booster seat or</a:t>
            </a:r>
            <a:r>
              <a:rPr lang="en-US" dirty="0" smtClean="0">
                <a:hlinkClick r:id="rId3"/>
              </a:rPr>
              <a:t> high-weight harness seat,</a:t>
            </a:r>
            <a:r>
              <a:rPr lang="en-US" dirty="0" smtClean="0"/>
              <a:t> until the child can pass the 5-Step Test. Remember, use the 5-Step Test to check belt fit in every vehicle in which your child rides. Source: SafetyBeltSafe U.S.A.</a:t>
            </a:r>
          </a:p>
          <a:p>
            <a:pPr eaLnBrk="1" hangingPunct="1">
              <a:defRPr/>
            </a:pPr>
            <a:endParaRPr lang="en-US" dirty="0" smtClean="0"/>
          </a:p>
          <a:p>
            <a:pPr eaLnBrk="1" hangingPunct="1">
              <a:defRPr/>
            </a:pPr>
            <a:r>
              <a:rPr lang="en-US" dirty="0" smtClean="0"/>
              <a:t>Children, although they meet the height requirements to sit in the vehicle seat belt, they </a:t>
            </a:r>
            <a:r>
              <a:rPr lang="en-US" b="1" dirty="0" smtClean="0"/>
              <a:t>may still not be fully developed enough to withstand the impact of a front passenger air bag.</a:t>
            </a:r>
            <a:r>
              <a:rPr lang="en-US" dirty="0" smtClean="0"/>
              <a:t>  This is why the back seat is safer for children.</a:t>
            </a:r>
          </a:p>
          <a:p>
            <a:pPr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ln/>
        </p:spPr>
        <p:txBody>
          <a:bodyPr/>
          <a:lstStyle/>
          <a:p>
            <a:pPr eaLnBrk="1" hangingPunct="1">
              <a:buFont typeface="Wingdings" pitchFamily="2" charset="2"/>
              <a:buNone/>
              <a:defRPr/>
            </a:pPr>
            <a:r>
              <a:rPr lang="en-US" sz="1300" b="1" dirty="0"/>
              <a:t>What’s the right safety seat or restraint to use?</a:t>
            </a:r>
          </a:p>
          <a:p>
            <a:pPr eaLnBrk="1" hangingPunct="1">
              <a:buFont typeface="Wingdings" pitchFamily="2" charset="2"/>
              <a:buNone/>
              <a:defRPr/>
            </a:pPr>
            <a:endParaRPr lang="en-US" sz="1500" dirty="0"/>
          </a:p>
          <a:p>
            <a:pPr eaLnBrk="1" hangingPunct="1">
              <a:buFont typeface="Wingdings" pitchFamily="2" charset="2"/>
              <a:buNone/>
              <a:defRPr/>
            </a:pPr>
            <a:r>
              <a:rPr lang="en-US" sz="1500" b="1" dirty="0"/>
              <a:t>Each type of child restraint has advantages and disadvantages</a:t>
            </a:r>
            <a:r>
              <a:rPr lang="en-US" sz="1500" dirty="0"/>
              <a:t>. </a:t>
            </a:r>
          </a:p>
          <a:p>
            <a:pPr eaLnBrk="1" hangingPunct="1">
              <a:buFont typeface="Wingdings" pitchFamily="2" charset="2"/>
              <a:buNone/>
              <a:defRPr/>
            </a:pPr>
            <a:r>
              <a:rPr lang="en-US" sz="1500" dirty="0"/>
              <a:t>Think about them all when you choose or recommend a child restraint:</a:t>
            </a:r>
          </a:p>
          <a:p>
            <a:pPr eaLnBrk="1" hangingPunct="1">
              <a:buFont typeface="Wingdings" pitchFamily="2" charset="2"/>
              <a:buNone/>
              <a:defRPr/>
            </a:pPr>
            <a:endParaRPr lang="en-US" sz="1300" b="1" dirty="0"/>
          </a:p>
          <a:p>
            <a:pPr eaLnBrk="1" hangingPunct="1">
              <a:buFont typeface="Wingdings" pitchFamily="2" charset="2"/>
              <a:buNone/>
              <a:defRPr/>
            </a:pPr>
            <a:r>
              <a:rPr lang="en-US" sz="1300" b="1" dirty="0"/>
              <a:t>Choose the one that: </a:t>
            </a:r>
            <a:endParaRPr lang="en-US" sz="1000" b="1" dirty="0"/>
          </a:p>
          <a:p>
            <a:pPr marL="236747" indent="-236747" eaLnBrk="1" hangingPunct="1">
              <a:buSzPct val="80000"/>
              <a:buFont typeface="+mj-lt"/>
              <a:buAutoNum type="arabicPeriod"/>
              <a:defRPr/>
            </a:pPr>
            <a:r>
              <a:rPr lang="en-US" dirty="0" smtClean="0"/>
              <a:t>Fits the child (age appropriate, weight and height)?</a:t>
            </a:r>
          </a:p>
          <a:p>
            <a:pPr marL="236747" indent="-236747" eaLnBrk="1" hangingPunct="1">
              <a:buSzPct val="80000"/>
              <a:buFont typeface="+mj-lt"/>
              <a:buAutoNum type="arabicPeriod"/>
              <a:defRPr/>
            </a:pPr>
            <a:r>
              <a:rPr lang="en-US" dirty="0" smtClean="0"/>
              <a:t>Fits the vehicle (Does the child restraint work well with the seatbelts or LATCH system?) </a:t>
            </a:r>
          </a:p>
          <a:p>
            <a:pPr marL="236747" indent="-236747" eaLnBrk="1" hangingPunct="1">
              <a:buSzPct val="80000"/>
              <a:buFont typeface="+mj-lt"/>
              <a:buAutoNum type="arabicPeriod"/>
              <a:defRPr/>
            </a:pPr>
            <a:r>
              <a:rPr lang="en-US" dirty="0" smtClean="0"/>
              <a:t>Will be used correctly every time (Can all the parents/caregivers install it correctly each and every time?)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lnSpc>
                <a:spcPct val="80000"/>
              </a:lnSpc>
            </a:pPr>
            <a:r>
              <a:rPr lang="en-US" b="1" smtClean="0"/>
              <a:t>Tribes are sovereign nations and may enact laws for their own lands</a:t>
            </a:r>
          </a:p>
          <a:p>
            <a:pPr>
              <a:lnSpc>
                <a:spcPct val="80000"/>
              </a:lnSpc>
            </a:pPr>
            <a:r>
              <a:rPr lang="en-US" b="1" smtClean="0"/>
              <a:t>Enforcement depends on tribes’ agreements with local and state authorities</a:t>
            </a:r>
          </a:p>
          <a:p>
            <a:endParaRPr lang="en-US"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buClr>
                <a:srgbClr val="333399"/>
              </a:buClr>
              <a:buFont typeface="Times New Roman" pitchFamily="18" charset="0"/>
              <a:buNone/>
            </a:pPr>
            <a:r>
              <a:rPr lang="en-US" smtClean="0"/>
              <a:t>This teenage girl from Lac Courte Oreilles Reservation in Wisconsin credits the local tribal occupant protection program in getting her to use her seat belt, which likely saved her life is this violent crash.  Her car rolled several times when she tried to avoid a deer. She walked away from this crash, and survived because she was wearing her seatbelt!</a:t>
            </a:r>
          </a:p>
          <a:p>
            <a:pPr eaLnBrk="1" hangingPunct="1">
              <a:buClr>
                <a:srgbClr val="333399"/>
              </a:buClr>
              <a:buFont typeface="Times New Roman" pitchFamily="18" charset="0"/>
              <a:buNone/>
            </a:pPr>
            <a:endParaRPr lang="en-US" smtClean="0"/>
          </a:p>
          <a:p>
            <a:pPr eaLnBrk="1" hangingPunct="1">
              <a:buClr>
                <a:srgbClr val="333399"/>
              </a:buClr>
              <a:buFont typeface="Times New Roman" pitchFamily="18" charset="0"/>
              <a:buNone/>
            </a:pPr>
            <a:r>
              <a:rPr lang="en-US" smtClean="0"/>
              <a:t>Once when I was leaving my son’s house, my pre-school granddaughter, came to the door and yelled “Allah, Buckle Up!  I love you!”  Last year, she passed my husband a note which said, “Grandpa, Buckle Up, DON’T MAKE me have to tell you again.”</a:t>
            </a:r>
          </a:p>
          <a:p>
            <a:pPr eaLnBrk="1" hangingPunct="1">
              <a:lnSpc>
                <a:spcPct val="80000"/>
              </a:lnSpc>
              <a:buClr>
                <a:srgbClr val="333399"/>
              </a:buClr>
              <a:buFont typeface="Times New Roman" pitchFamily="18" charset="0"/>
              <a:buChar char="■"/>
            </a:pPr>
            <a:endParaRPr lang="en-US" smtClean="0"/>
          </a:p>
          <a:p>
            <a:pPr eaLnBrk="1" hangingPunct="1">
              <a:lnSpc>
                <a:spcPct val="80000"/>
              </a:lnSpc>
              <a:buClr>
                <a:srgbClr val="333399"/>
              </a:buClr>
              <a:buFont typeface="Times New Roman" pitchFamily="18" charset="0"/>
              <a:buNone/>
            </a:pPr>
            <a:r>
              <a:rPr lang="en-US" smtClean="0"/>
              <a:t>If you decide not to wear a seatbelt you increase the chance that you will injure yourself or others</a:t>
            </a:r>
          </a:p>
          <a:p>
            <a:pPr eaLnBrk="1" hangingPunct="1">
              <a:lnSpc>
                <a:spcPct val="80000"/>
              </a:lnSpc>
              <a:buClr>
                <a:srgbClr val="333399"/>
              </a:buClr>
              <a:buFont typeface="Times New Roman" pitchFamily="18" charset="0"/>
              <a:buNone/>
            </a:pPr>
            <a:r>
              <a:rPr lang="en-US" smtClean="0"/>
              <a:t>YOU may be a safe driver BUT You can’t predict other drivers behaviors</a:t>
            </a:r>
          </a:p>
          <a:p>
            <a:pPr eaLnBrk="1" hangingPunct="1">
              <a:lnSpc>
                <a:spcPct val="80000"/>
              </a:lnSpc>
              <a:buClr>
                <a:srgbClr val="333399"/>
              </a:buClr>
              <a:buFont typeface="Times New Roman" pitchFamily="18" charset="0"/>
              <a:buNone/>
            </a:pPr>
            <a:r>
              <a:rPr lang="en-US" smtClean="0"/>
              <a:t>There is no good excuse for not being safe and buckling up!</a:t>
            </a:r>
          </a:p>
        </p:txBody>
      </p:sp>
      <p:sp>
        <p:nvSpPr>
          <p:cNvPr id="83972" name="Slide Number Placeholder 3"/>
          <p:cNvSpPr>
            <a:spLocks noGrp="1"/>
          </p:cNvSpPr>
          <p:nvPr>
            <p:ph type="sldNum" sz="quarter" idx="5"/>
          </p:nvPr>
        </p:nvSpPr>
        <p:spPr>
          <a:noFill/>
        </p:spPr>
        <p:txBody>
          <a:bodyPr/>
          <a:lstStyle/>
          <a:p>
            <a:pPr defTabSz="964974"/>
            <a:fld id="{795B492D-62F3-45F5-9F1C-AF1CC3EB653D}" type="slidenum">
              <a:rPr lang="en-US" smtClean="0">
                <a:cs typeface="Arial" charset="0"/>
              </a:rPr>
              <a:pPr defTabSz="964974"/>
              <a:t>20</a:t>
            </a:fld>
            <a:endParaRPr lang="en-US"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defTabSz="913927"/>
            <a:endParaRPr lang="en-US" dirty="0" smtClean="0"/>
          </a:p>
          <a:p>
            <a:pPr defTabSz="913927"/>
            <a:r>
              <a:rPr lang="en-US" dirty="0" smtClean="0"/>
              <a:t>Speakers and activities at community events, videos, posters, information</a:t>
            </a:r>
          </a:p>
          <a:p>
            <a:pPr defTabSz="913927"/>
            <a:r>
              <a:rPr lang="en-US" dirty="0" smtClean="0"/>
              <a:t>Enact seat belt/child passenger restraint laws, increase enforcement of laws</a:t>
            </a:r>
          </a:p>
          <a:p>
            <a:pPr defTabSz="913927"/>
            <a:r>
              <a:rPr lang="en-US" dirty="0" smtClean="0"/>
              <a:t>Health care providers asking about seat belts and car seat use, reinforce their importance </a:t>
            </a:r>
          </a:p>
          <a:p>
            <a:pPr defTabSz="913927"/>
            <a:r>
              <a:rPr lang="en-US" dirty="0" smtClean="0"/>
              <a:t>Tribal leaders and elders spreading the message</a:t>
            </a:r>
          </a:p>
          <a:p>
            <a:pPr defTabSz="913927"/>
            <a:r>
              <a:rPr lang="en-US" dirty="0" smtClean="0"/>
              <a:t>Train on proper seat use/installation</a:t>
            </a:r>
          </a:p>
          <a:p>
            <a:pPr defTabSz="913927"/>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28470F10-3A4A-4877-8837-4C4DB1D2ECE9}" type="slidenum">
              <a:rPr lang="en-US" smtClean="0"/>
              <a:pPr>
                <a:defRPr/>
              </a:pPr>
              <a:t>2</a:t>
            </a:fld>
            <a:endParaRPr lang="en-US" dirty="0" smtClean="0"/>
          </a:p>
        </p:txBody>
      </p:sp>
      <p:sp>
        <p:nvSpPr>
          <p:cNvPr id="61443" name="Rectangle 2"/>
          <p:cNvSpPr>
            <a:spLocks noGrp="1" noRot="1" noChangeAspect="1" noChangeArrowheads="1" noTextEdit="1"/>
          </p:cNvSpPr>
          <p:nvPr>
            <p:ph type="sldImg"/>
          </p:nvPr>
        </p:nvSpPr>
        <p:spPr>
          <a:xfrm>
            <a:off x="1260475" y="720725"/>
            <a:ext cx="4797425" cy="3598863"/>
          </a:xfrm>
          <a:ln/>
        </p:spPr>
      </p:sp>
      <p:sp>
        <p:nvSpPr>
          <p:cNvPr id="61444" name="Rectangle 3"/>
          <p:cNvSpPr>
            <a:spLocks noGrp="1" noChangeArrowheads="1"/>
          </p:cNvSpPr>
          <p:nvPr>
            <p:ph type="body" idx="1"/>
          </p:nvPr>
        </p:nvSpPr>
        <p:spPr>
          <a:xfrm>
            <a:off x="975693" y="4559587"/>
            <a:ext cx="5363817" cy="4320212"/>
          </a:xfrm>
          <a:noFill/>
          <a:ln/>
        </p:spPr>
        <p:txBody>
          <a:bodyPr/>
          <a:lstStyle/>
          <a:p>
            <a:pPr defTabSz="913927" eaLnBrk="1" hangingPunct="1">
              <a:buClr>
                <a:schemeClr val="hlink"/>
              </a:buClr>
            </a:pPr>
            <a:r>
              <a:rPr lang="en-US" dirty="0" smtClean="0"/>
              <a:t>Injuries are also categorized as </a:t>
            </a:r>
            <a:r>
              <a:rPr lang="en-US" u="sng" dirty="0" smtClean="0"/>
              <a:t>fatal</a:t>
            </a:r>
            <a:r>
              <a:rPr lang="en-US" dirty="0" smtClean="0"/>
              <a:t> or </a:t>
            </a:r>
            <a:r>
              <a:rPr lang="en-US" u="sng" dirty="0" smtClean="0"/>
              <a:t>non-fatal</a:t>
            </a:r>
          </a:p>
          <a:p>
            <a:pPr defTabSz="913927" eaLnBrk="1" hangingPunct="1"/>
            <a:endParaRPr lang="en-US" dirty="0" smtClean="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8FAE9AF-3C73-4C52-8CA9-BDD63875B796}"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buClr>
                <a:srgbClr val="33CCCC"/>
              </a:buClr>
            </a:pPr>
            <a:r>
              <a:rPr lang="en-US" smtClean="0"/>
              <a:t>Led only by motor vehicle crash deaths – these are preventable deaths!!</a:t>
            </a:r>
            <a:endParaRPr lang="en-US" baseline="30000" smtClean="0"/>
          </a:p>
        </p:txBody>
      </p:sp>
      <p:sp>
        <p:nvSpPr>
          <p:cNvPr id="94212" name="Slide Number Placeholder 3"/>
          <p:cNvSpPr>
            <a:spLocks noGrp="1"/>
          </p:cNvSpPr>
          <p:nvPr>
            <p:ph type="sldNum" sz="quarter" idx="5"/>
          </p:nvPr>
        </p:nvSpPr>
        <p:spPr>
          <a:noFill/>
        </p:spPr>
        <p:txBody>
          <a:bodyPr/>
          <a:lstStyle/>
          <a:p>
            <a:pPr defTabSz="964974"/>
            <a:fld id="{E747B0D0-91AB-42AB-B1CD-D6AD5063C1EE}" type="slidenum">
              <a:rPr lang="en-US" smtClean="0">
                <a:cs typeface="Arial" charset="0"/>
              </a:rPr>
              <a:pPr defTabSz="964974"/>
              <a:t>25</a:t>
            </a:fld>
            <a:endParaRPr lang="en-US" dirty="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buClr>
                <a:srgbClr val="33CCCC"/>
              </a:buClr>
            </a:pPr>
            <a:r>
              <a:rPr lang="en-US" b="1" smtClean="0"/>
              <a:t>Clinical Assessment/Medication</a:t>
            </a:r>
          </a:p>
          <a:p>
            <a:pPr eaLnBrk="1" hangingPunct="1">
              <a:buClr>
                <a:srgbClr val="33CCCC"/>
              </a:buClr>
              <a:buFontTx/>
              <a:buChar char="•"/>
            </a:pPr>
            <a:r>
              <a:rPr lang="en-US" smtClean="0"/>
              <a:t>Have a doctor or pharmacist review prescription medications</a:t>
            </a:r>
          </a:p>
          <a:p>
            <a:pPr eaLnBrk="1" hangingPunct="1">
              <a:buClr>
                <a:srgbClr val="33CCCC"/>
              </a:buClr>
              <a:buFontTx/>
              <a:buChar char="•"/>
            </a:pPr>
            <a:r>
              <a:rPr lang="en-US" smtClean="0"/>
              <a:t>Some medications, or combinations of medicines, can cause dizziness or drowsiness</a:t>
            </a:r>
          </a:p>
          <a:p>
            <a:pPr eaLnBrk="1" hangingPunct="1">
              <a:buClr>
                <a:srgbClr val="33CCCC"/>
              </a:buClr>
              <a:buFontTx/>
              <a:buChar char="•"/>
            </a:pPr>
            <a:r>
              <a:rPr lang="en-US" smtClean="0"/>
              <a:t>Keep a list of all current prescriptions on hand</a:t>
            </a:r>
          </a:p>
          <a:p>
            <a:pPr eaLnBrk="1" hangingPunct="1">
              <a:buClr>
                <a:srgbClr val="33CCCC"/>
              </a:buClr>
            </a:pPr>
            <a:endParaRPr lang="en-US" smtClean="0"/>
          </a:p>
          <a:p>
            <a:pPr eaLnBrk="1" hangingPunct="1">
              <a:buClr>
                <a:srgbClr val="33CCCC"/>
              </a:buClr>
            </a:pPr>
            <a:r>
              <a:rPr lang="en-US" b="1" smtClean="0"/>
              <a:t>Vision Care:</a:t>
            </a:r>
          </a:p>
          <a:p>
            <a:pPr eaLnBrk="1" hangingPunct="1">
              <a:buClr>
                <a:srgbClr val="33CCCC"/>
              </a:buClr>
              <a:buFontTx/>
              <a:buChar char="•"/>
            </a:pPr>
            <a:r>
              <a:rPr lang="en-US" smtClean="0"/>
              <a:t>Poor vision can increase the chances of a fall.  Diabetes can cause poor vision</a:t>
            </a:r>
          </a:p>
          <a:p>
            <a:pPr eaLnBrk="1" hangingPunct="1">
              <a:buClr>
                <a:srgbClr val="33CCCC"/>
              </a:buClr>
              <a:buFontTx/>
              <a:buChar char="•"/>
            </a:pPr>
            <a:r>
              <a:rPr lang="en-US" smtClean="0"/>
              <a:t>The wrong glasses, cataracts or glaucoma can limit vision </a:t>
            </a:r>
          </a:p>
          <a:p>
            <a:pPr eaLnBrk="1" hangingPunct="1">
              <a:buClr>
                <a:srgbClr val="33CCCC"/>
              </a:buClr>
              <a:buFontTx/>
              <a:buChar char="•"/>
            </a:pPr>
            <a:r>
              <a:rPr lang="en-US" smtClean="0"/>
              <a:t>As we age, our vision may change – need regular checkups</a:t>
            </a:r>
          </a:p>
          <a:p>
            <a:pPr eaLnBrk="1" hangingPunct="1">
              <a:buClr>
                <a:srgbClr val="33CCCC"/>
              </a:buClr>
            </a:pPr>
            <a:endParaRPr lang="en-US" smtClean="0"/>
          </a:p>
          <a:p>
            <a:pPr eaLnBrk="1" hangingPunct="1">
              <a:buClr>
                <a:srgbClr val="33CCCC"/>
              </a:buClr>
            </a:pPr>
            <a:r>
              <a:rPr lang="en-US" b="1" smtClean="0"/>
              <a:t>Exercise</a:t>
            </a:r>
          </a:p>
          <a:p>
            <a:pPr eaLnBrk="1" hangingPunct="1">
              <a:buClr>
                <a:srgbClr val="33CCCC"/>
              </a:buClr>
              <a:buFontTx/>
              <a:buChar char="•"/>
            </a:pPr>
            <a:r>
              <a:rPr lang="en-US" smtClean="0"/>
              <a:t>Exercise and stretching increase strength and reduce the chances of a fall</a:t>
            </a:r>
          </a:p>
          <a:p>
            <a:pPr eaLnBrk="1" hangingPunct="1">
              <a:buClr>
                <a:srgbClr val="33CCCC"/>
              </a:buClr>
              <a:buFontTx/>
              <a:buChar char="•"/>
            </a:pPr>
            <a:r>
              <a:rPr lang="en-US" smtClean="0"/>
              <a:t>Numerous other health benefits to exercise – living longer &amp; feeling better!</a:t>
            </a:r>
          </a:p>
          <a:p>
            <a:pPr eaLnBrk="1" hangingPunct="1">
              <a:buClr>
                <a:srgbClr val="33CCCC"/>
              </a:buClr>
            </a:pPr>
            <a:endParaRPr lang="en-US" smtClean="0"/>
          </a:p>
          <a:p>
            <a:pPr eaLnBrk="1" hangingPunct="1">
              <a:buClr>
                <a:srgbClr val="33CCCC"/>
              </a:buClr>
            </a:pPr>
            <a:r>
              <a:rPr lang="en-US" b="1" smtClean="0"/>
              <a:t>Home safety:</a:t>
            </a:r>
          </a:p>
          <a:p>
            <a:pPr eaLnBrk="1" hangingPunct="1">
              <a:buClr>
                <a:srgbClr val="33CCCC"/>
              </a:buClr>
            </a:pPr>
            <a:r>
              <a:rPr lang="en-US" smtClean="0"/>
              <a:t>Remove rugs, wires, and other trip hazards</a:t>
            </a:r>
          </a:p>
          <a:p>
            <a:pPr eaLnBrk="1" hangingPunct="1">
              <a:buClr>
                <a:srgbClr val="33CCCC"/>
              </a:buClr>
            </a:pPr>
            <a:r>
              <a:rPr lang="en-US" smtClean="0"/>
              <a:t>Use non-slip mats and grab bars in the bathroom</a:t>
            </a:r>
          </a:p>
          <a:p>
            <a:pPr eaLnBrk="1" hangingPunct="1">
              <a:buClr>
                <a:srgbClr val="33CCCC"/>
              </a:buClr>
            </a:pPr>
            <a:r>
              <a:rPr lang="en-US" smtClean="0"/>
              <a:t>Improve lighting in both bedroom and hallways</a:t>
            </a:r>
          </a:p>
          <a:p>
            <a:pPr eaLnBrk="1" hangingPunct="1">
              <a:buClr>
                <a:srgbClr val="33CCCC"/>
              </a:buClr>
            </a:pPr>
            <a:r>
              <a:rPr lang="en-US" smtClean="0"/>
              <a:t>Wear low heels shoes with non-skid soles at all times, inside or outside the home</a:t>
            </a:r>
          </a:p>
          <a:p>
            <a:pPr eaLnBrk="1" hangingPunct="1">
              <a:buClr>
                <a:srgbClr val="33CCCC"/>
              </a:buClr>
              <a:buFontTx/>
              <a:buChar char="•"/>
            </a:pPr>
            <a:endParaRPr lang="en-US" smtClean="0"/>
          </a:p>
          <a:p>
            <a:pPr eaLnBrk="1" hangingPunct="1">
              <a:buClr>
                <a:srgbClr val="33CCCC"/>
              </a:buClr>
              <a:buFontTx/>
              <a:buChar char="•"/>
            </a:pPr>
            <a:endParaRPr lang="en-US" smtClean="0"/>
          </a:p>
          <a:p>
            <a:pPr>
              <a:spcBef>
                <a:spcPct val="0"/>
              </a:spcBef>
            </a:pPr>
            <a:endParaRPr lang="en-US" smtClean="0"/>
          </a:p>
        </p:txBody>
      </p:sp>
      <p:sp>
        <p:nvSpPr>
          <p:cNvPr id="95236" name="Slide Number Placeholder 3"/>
          <p:cNvSpPr>
            <a:spLocks noGrp="1"/>
          </p:cNvSpPr>
          <p:nvPr>
            <p:ph type="sldNum" sz="quarter" idx="5"/>
          </p:nvPr>
        </p:nvSpPr>
        <p:spPr>
          <a:noFill/>
        </p:spPr>
        <p:txBody>
          <a:bodyPr/>
          <a:lstStyle/>
          <a:p>
            <a:pPr defTabSz="964974"/>
            <a:fld id="{901568C8-5CAD-4505-96C3-A19992786A90}" type="slidenum">
              <a:rPr lang="en-US" smtClean="0">
                <a:cs typeface="Arial" charset="0"/>
              </a:rPr>
              <a:pPr defTabSz="964974"/>
              <a:t>26</a:t>
            </a:fld>
            <a:endParaRPr lang="en-US" dirty="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a:spcBef>
                <a:spcPct val="0"/>
              </a:spcBef>
            </a:pPr>
            <a:endParaRPr lang="en-US" smtClean="0"/>
          </a:p>
        </p:txBody>
      </p:sp>
      <p:sp>
        <p:nvSpPr>
          <p:cNvPr id="96260" name="Slide Number Placeholder 3"/>
          <p:cNvSpPr>
            <a:spLocks noGrp="1"/>
          </p:cNvSpPr>
          <p:nvPr>
            <p:ph type="sldNum" sz="quarter" idx="5"/>
          </p:nvPr>
        </p:nvSpPr>
        <p:spPr>
          <a:noFill/>
        </p:spPr>
        <p:txBody>
          <a:bodyPr/>
          <a:lstStyle/>
          <a:p>
            <a:pPr defTabSz="964974"/>
            <a:fld id="{FE5CEEB7-17E1-4D24-AE74-F025CD3CECAC}" type="slidenum">
              <a:rPr lang="en-US" smtClean="0">
                <a:cs typeface="Arial" charset="0"/>
              </a:rPr>
              <a:pPr defTabSz="964974"/>
              <a:t>27</a:t>
            </a:fld>
            <a:endParaRPr lang="en-US"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64974"/>
            <a:fld id="{97F1759E-12BF-4507-9122-8943DB5AC188}" type="slidenum">
              <a:rPr lang="en-US" smtClean="0">
                <a:cs typeface="Arial" charset="0"/>
              </a:rPr>
              <a:pPr defTabSz="964974"/>
              <a:t>29</a:t>
            </a:fld>
            <a:endParaRPr lang="en-US" dirty="0" smtClean="0">
              <a:cs typeface="Arial" charset="0"/>
            </a:endParaRPr>
          </a:p>
        </p:txBody>
      </p:sp>
      <p:sp>
        <p:nvSpPr>
          <p:cNvPr id="99331" name="Rectangle 7"/>
          <p:cNvSpPr txBox="1">
            <a:spLocks noGrp="1" noChangeArrowheads="1"/>
          </p:cNvSpPr>
          <p:nvPr/>
        </p:nvSpPr>
        <p:spPr bwMode="auto">
          <a:xfrm>
            <a:off x="4146275" y="9143766"/>
            <a:ext cx="3168926" cy="485307"/>
          </a:xfrm>
          <a:prstGeom prst="rect">
            <a:avLst/>
          </a:prstGeom>
          <a:noFill/>
          <a:ln w="9525">
            <a:noFill/>
            <a:miter lim="800000"/>
            <a:headEnd/>
            <a:tailEnd/>
          </a:ln>
        </p:spPr>
        <p:txBody>
          <a:bodyPr lIns="96299" tIns="48150" rIns="96299" bIns="48150" anchor="b"/>
          <a:lstStyle/>
          <a:p>
            <a:pPr algn="r" defTabSz="964974" eaLnBrk="0" hangingPunct="0"/>
            <a:fld id="{517BA879-7A72-4E64-9071-A80715E48AEE}" type="slidenum">
              <a:rPr lang="en-US" sz="1200"/>
              <a:pPr algn="r" defTabSz="964974" eaLnBrk="0" hangingPunct="0"/>
              <a:t>29</a:t>
            </a:fld>
            <a:endParaRPr lang="en-US" sz="1200" dirty="0"/>
          </a:p>
        </p:txBody>
      </p:sp>
      <p:sp>
        <p:nvSpPr>
          <p:cNvPr id="99332" name="Rectangle 2"/>
          <p:cNvSpPr>
            <a:spLocks noGrp="1" noRot="1" noChangeAspect="1" noChangeArrowheads="1" noTextEdit="1"/>
          </p:cNvSpPr>
          <p:nvPr>
            <p:ph type="sldImg"/>
          </p:nvPr>
        </p:nvSpPr>
        <p:spPr>
          <a:xfrm>
            <a:off x="1284288" y="730250"/>
            <a:ext cx="4748212" cy="3560763"/>
          </a:xfrm>
          <a:ln/>
        </p:spPr>
      </p:sp>
      <p:sp>
        <p:nvSpPr>
          <p:cNvPr id="99333" name="Rectangle 3"/>
          <p:cNvSpPr>
            <a:spLocks noGrp="1" noChangeArrowheads="1"/>
          </p:cNvSpPr>
          <p:nvPr>
            <p:ph type="body" idx="1"/>
          </p:nvPr>
        </p:nvSpPr>
        <p:spPr>
          <a:xfrm>
            <a:off x="974035" y="4531714"/>
            <a:ext cx="5367130" cy="4369399"/>
          </a:xfrm>
          <a:noFill/>
          <a:ln/>
        </p:spPr>
        <p:txBody>
          <a:bodyPr lIns="96299" tIns="48150" rIns="96299" bIns="48150"/>
          <a:lstStyle/>
          <a:p>
            <a:pPr eaLnBrk="1" hangingPunct="1"/>
            <a:r>
              <a:rPr lang="en-US" smtClean="0"/>
              <a:t>Pictured above are the first of a couple local coalitions that helped begin an alliance that came together a couple more times to provide a car seat check up event in the community.  </a:t>
            </a:r>
          </a:p>
          <a:p>
            <a:pPr eaLnBrk="1" hangingPunct="1"/>
            <a:endParaRPr lang="en-US" smtClean="0"/>
          </a:p>
          <a:p>
            <a:pPr eaLnBrk="1" hangingPunct="1"/>
            <a:r>
              <a:rPr lang="en-US" smtClean="0"/>
              <a:t>What these meetings have done is help build bridges among community folks who formally were not working together, and now they are planning how they can get involved with car seat checks, bike rodeo’s health fairs and also they are discussing the issues of youth and impaired driving.  </a:t>
            </a:r>
          </a:p>
          <a:p>
            <a:pPr eaLnBrk="1" hangingPunct="1"/>
            <a:endParaRPr lang="en-US" b="1" smtClean="0"/>
          </a:p>
          <a:p>
            <a:pPr eaLnBrk="1" hangingPunct="1"/>
            <a:r>
              <a:rPr lang="en-US" b="1" smtClean="0"/>
              <a:t>Sharing resources is the best way to accomplish your Injury prevention goals.</a:t>
            </a:r>
          </a:p>
          <a:p>
            <a:pPr eaLnBrk="1" hangingPunct="1"/>
            <a:endParaRPr lang="en-US" smtClean="0"/>
          </a:p>
          <a:p>
            <a:pPr eaLnBrk="1" hangingPunct="1"/>
            <a:r>
              <a:rPr lang="en-US" b="1" smtClean="0">
                <a:solidFill>
                  <a:schemeClr val="tx2"/>
                </a:solidFill>
              </a:rPr>
              <a:t>Discussion</a:t>
            </a:r>
            <a:r>
              <a:rPr lang="en-US" smtClean="0">
                <a:solidFill>
                  <a:schemeClr val="tx2"/>
                </a:solidFill>
              </a:rPr>
              <a:t>: What kind of injury prevention efforts are happening in your community? Who is involved?</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8FAE9AF-3C73-4C52-8CA9-BDD63875B796}" type="slidenum">
              <a:rPr lang="en-US" smtClean="0"/>
              <a:pPr>
                <a:defRPr/>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a:spcBef>
                <a:spcPct val="0"/>
              </a:spcBef>
            </a:pPr>
            <a:endParaRPr lang="en-US" smtClean="0"/>
          </a:p>
        </p:txBody>
      </p:sp>
      <p:sp>
        <p:nvSpPr>
          <p:cNvPr id="96260" name="Slide Number Placeholder 3"/>
          <p:cNvSpPr>
            <a:spLocks noGrp="1"/>
          </p:cNvSpPr>
          <p:nvPr>
            <p:ph type="sldNum" sz="quarter" idx="5"/>
          </p:nvPr>
        </p:nvSpPr>
        <p:spPr>
          <a:noFill/>
        </p:spPr>
        <p:txBody>
          <a:bodyPr/>
          <a:lstStyle/>
          <a:p>
            <a:pPr defTabSz="964974"/>
            <a:fld id="{FE5CEEB7-17E1-4D24-AE74-F025CD3CECAC}" type="slidenum">
              <a:rPr lang="en-US" smtClean="0">
                <a:cs typeface="Arial" charset="0"/>
              </a:rPr>
              <a:pPr defTabSz="964974"/>
              <a:t>31</a:t>
            </a:fld>
            <a:endParaRPr lang="en-US" dirty="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64974"/>
            <a:fld id="{97F1759E-12BF-4507-9122-8943DB5AC188}" type="slidenum">
              <a:rPr lang="en-US" smtClean="0">
                <a:cs typeface="Arial" charset="0"/>
              </a:rPr>
              <a:pPr defTabSz="964974"/>
              <a:t>33</a:t>
            </a:fld>
            <a:endParaRPr lang="en-US" dirty="0" smtClean="0">
              <a:cs typeface="Arial" charset="0"/>
            </a:endParaRPr>
          </a:p>
        </p:txBody>
      </p:sp>
      <p:sp>
        <p:nvSpPr>
          <p:cNvPr id="99331" name="Rectangle 7"/>
          <p:cNvSpPr txBox="1">
            <a:spLocks noGrp="1" noChangeArrowheads="1"/>
          </p:cNvSpPr>
          <p:nvPr/>
        </p:nvSpPr>
        <p:spPr bwMode="auto">
          <a:xfrm>
            <a:off x="4146275" y="9143766"/>
            <a:ext cx="3168926" cy="485307"/>
          </a:xfrm>
          <a:prstGeom prst="rect">
            <a:avLst/>
          </a:prstGeom>
          <a:noFill/>
          <a:ln w="9525">
            <a:noFill/>
            <a:miter lim="800000"/>
            <a:headEnd/>
            <a:tailEnd/>
          </a:ln>
        </p:spPr>
        <p:txBody>
          <a:bodyPr lIns="96299" tIns="48150" rIns="96299" bIns="48150" anchor="b"/>
          <a:lstStyle/>
          <a:p>
            <a:pPr algn="r" defTabSz="964974" eaLnBrk="0" hangingPunct="0"/>
            <a:fld id="{517BA879-7A72-4E64-9071-A80715E48AEE}" type="slidenum">
              <a:rPr lang="en-US" sz="1200"/>
              <a:pPr algn="r" defTabSz="964974" eaLnBrk="0" hangingPunct="0"/>
              <a:t>33</a:t>
            </a:fld>
            <a:endParaRPr lang="en-US" sz="1200" dirty="0"/>
          </a:p>
        </p:txBody>
      </p:sp>
      <p:sp>
        <p:nvSpPr>
          <p:cNvPr id="99332" name="Rectangle 2"/>
          <p:cNvSpPr>
            <a:spLocks noGrp="1" noRot="1" noChangeAspect="1" noChangeArrowheads="1" noTextEdit="1"/>
          </p:cNvSpPr>
          <p:nvPr>
            <p:ph type="sldImg"/>
          </p:nvPr>
        </p:nvSpPr>
        <p:spPr>
          <a:xfrm>
            <a:off x="1284288" y="730250"/>
            <a:ext cx="4748212" cy="3560763"/>
          </a:xfrm>
          <a:ln/>
        </p:spPr>
      </p:sp>
      <p:sp>
        <p:nvSpPr>
          <p:cNvPr id="99333" name="Rectangle 3"/>
          <p:cNvSpPr>
            <a:spLocks noGrp="1" noChangeArrowheads="1"/>
          </p:cNvSpPr>
          <p:nvPr>
            <p:ph type="body" idx="1"/>
          </p:nvPr>
        </p:nvSpPr>
        <p:spPr>
          <a:xfrm>
            <a:off x="974035" y="4531714"/>
            <a:ext cx="5367130" cy="4369399"/>
          </a:xfrm>
          <a:noFill/>
          <a:ln/>
        </p:spPr>
        <p:txBody>
          <a:bodyPr lIns="96299" tIns="48150" rIns="96299" bIns="48150"/>
          <a:lstStyle/>
          <a:p>
            <a:pPr eaLnBrk="1" hangingPunct="1"/>
            <a:r>
              <a:rPr lang="en-US" smtClean="0"/>
              <a:t>Pictured above are the first of a couple local coalitions that helped begin an alliance that came together a couple more times to provide a car seat check up event in the community.  </a:t>
            </a:r>
          </a:p>
          <a:p>
            <a:pPr eaLnBrk="1" hangingPunct="1"/>
            <a:endParaRPr lang="en-US" smtClean="0"/>
          </a:p>
          <a:p>
            <a:pPr eaLnBrk="1" hangingPunct="1"/>
            <a:r>
              <a:rPr lang="en-US" smtClean="0"/>
              <a:t>What these meetings have done is help build bridges among community folks who formally were not working together, and now they are planning how they can get involved with car seat checks, bike rodeo’s health fairs and also they are discussing the issues of youth and impaired driving.  </a:t>
            </a:r>
          </a:p>
          <a:p>
            <a:pPr eaLnBrk="1" hangingPunct="1"/>
            <a:endParaRPr lang="en-US" b="1" smtClean="0"/>
          </a:p>
          <a:p>
            <a:pPr eaLnBrk="1" hangingPunct="1"/>
            <a:r>
              <a:rPr lang="en-US" b="1" smtClean="0"/>
              <a:t>Sharing resources is the best way to accomplish your Injury prevention goals.</a:t>
            </a:r>
          </a:p>
          <a:p>
            <a:pPr eaLnBrk="1" hangingPunct="1"/>
            <a:endParaRPr lang="en-US" smtClean="0"/>
          </a:p>
          <a:p>
            <a:pPr eaLnBrk="1" hangingPunct="1"/>
            <a:r>
              <a:rPr lang="en-US" b="1" smtClean="0">
                <a:solidFill>
                  <a:schemeClr val="tx2"/>
                </a:solidFill>
              </a:rPr>
              <a:t>Discussion</a:t>
            </a:r>
            <a:r>
              <a:rPr lang="en-US" smtClean="0">
                <a:solidFill>
                  <a:schemeClr val="tx2"/>
                </a:solidFill>
              </a:rPr>
              <a:t>: What kind of injury prevention efforts are happening in your community? Who is involved?</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FC0EC1-2BBC-49CA-943A-92D0BDC59430}" type="slidenum">
              <a:rPr lang="en-US"/>
              <a:pPr>
                <a:defRPr/>
              </a:pPr>
              <a:t>34</a:t>
            </a:fld>
            <a:endParaRPr lang="en-US" dirty="0"/>
          </a:p>
        </p:txBody>
      </p:sp>
      <p:sp>
        <p:nvSpPr>
          <p:cNvPr id="100355" name="Rectangle 5122"/>
          <p:cNvSpPr>
            <a:spLocks noGrp="1" noRot="1" noChangeAspect="1" noChangeArrowheads="1" noTextEdit="1"/>
          </p:cNvSpPr>
          <p:nvPr>
            <p:ph type="sldImg"/>
          </p:nvPr>
        </p:nvSpPr>
        <p:spPr>
          <a:ln/>
        </p:spPr>
      </p:sp>
      <p:sp>
        <p:nvSpPr>
          <p:cNvPr id="71684" name="Rectangle 5123"/>
          <p:cNvSpPr>
            <a:spLocks noGrp="1" noChangeArrowheads="1"/>
          </p:cNvSpPr>
          <p:nvPr>
            <p:ph type="body" idx="1"/>
          </p:nvPr>
        </p:nvSpPr>
        <p:spPr>
          <a:ln/>
        </p:spPr>
        <p:txBody>
          <a:bodyPr/>
          <a:lstStyle/>
          <a:p>
            <a:pPr eaLnBrk="1" hangingPunct="1">
              <a:defRPr/>
            </a:pPr>
            <a:r>
              <a:rPr lang="en-US" dirty="0" smtClean="0">
                <a:cs typeface="Tahoma" pitchFamily="34" charset="0"/>
              </a:rPr>
              <a:t>Public Health is a processes (mostly directed at the </a:t>
            </a:r>
            <a:r>
              <a:rPr lang="en-US" b="1" dirty="0" smtClean="0">
                <a:cs typeface="Tahoma" pitchFamily="34" charset="0"/>
              </a:rPr>
              <a:t>community</a:t>
            </a:r>
            <a:r>
              <a:rPr lang="en-US" dirty="0" smtClean="0">
                <a:cs typeface="Tahoma" pitchFamily="34" charset="0"/>
              </a:rPr>
              <a:t> as a whole and not the occurrences of one individual) involving:</a:t>
            </a:r>
          </a:p>
          <a:p>
            <a:pPr eaLnBrk="1" hangingPunct="1">
              <a:defRPr/>
            </a:pPr>
            <a:r>
              <a:rPr lang="en-US" b="1" dirty="0" smtClean="0"/>
              <a:t> </a:t>
            </a:r>
          </a:p>
          <a:p>
            <a:pPr eaLnBrk="1" hangingPunct="1">
              <a:defRPr/>
            </a:pPr>
            <a:r>
              <a:rPr lang="en-US" b="1" dirty="0" smtClean="0"/>
              <a:t>Define</a:t>
            </a:r>
            <a:r>
              <a:rPr lang="en-US" dirty="0" smtClean="0"/>
              <a:t> the nature and extent of the injury problem </a:t>
            </a:r>
            <a:r>
              <a:rPr lang="en-US" dirty="0" smtClean="0">
                <a:cs typeface="Tahoma" pitchFamily="34" charset="0"/>
              </a:rPr>
              <a:t>in your community </a:t>
            </a:r>
            <a:r>
              <a:rPr lang="en-US" dirty="0" smtClean="0"/>
              <a:t>through local data surveillance;</a:t>
            </a:r>
            <a:r>
              <a:rPr lang="en-US" b="1" dirty="0" smtClean="0">
                <a:cs typeface="Tahoma" pitchFamily="34" charset="0"/>
              </a:rPr>
              <a:t> </a:t>
            </a:r>
            <a:r>
              <a:rPr lang="en-US" dirty="0" smtClean="0">
                <a:cs typeface="Tahoma" pitchFamily="34" charset="0"/>
              </a:rPr>
              <a:t>(Falls, MVC, Suicide, </a:t>
            </a:r>
            <a:endParaRPr lang="en-US" dirty="0" smtClean="0"/>
          </a:p>
          <a:p>
            <a:pPr marL="236747" indent="-236747" eaLnBrk="1" hangingPunct="1">
              <a:buFontTx/>
              <a:buAutoNum type="arabicParenR"/>
              <a:defRPr/>
            </a:pPr>
            <a:r>
              <a:rPr lang="en-US" b="1" dirty="0" smtClean="0"/>
              <a:t>Identify risk factors-</a:t>
            </a:r>
            <a:r>
              <a:rPr lang="en-US" dirty="0" smtClean="0"/>
              <a:t>-</a:t>
            </a:r>
            <a:r>
              <a:rPr lang="en-US" dirty="0" smtClean="0">
                <a:cs typeface="Tahoma" pitchFamily="34" charset="0"/>
              </a:rPr>
              <a:t>Learn more about the problem, </a:t>
            </a:r>
            <a:r>
              <a:rPr lang="en-US" dirty="0" smtClean="0"/>
              <a:t>What caused the problem, who is at risk?</a:t>
            </a:r>
            <a:r>
              <a:rPr lang="en-US" dirty="0" smtClean="0">
                <a:cs typeface="Tahoma" pitchFamily="34" charset="0"/>
              </a:rPr>
              <a:t> where, when and other factors that contribute to the problem</a:t>
            </a:r>
            <a:endParaRPr lang="en-US" dirty="0" smtClean="0"/>
          </a:p>
          <a:p>
            <a:pPr marL="236747" indent="-236747" eaLnBrk="1" hangingPunct="1">
              <a:buFontTx/>
              <a:buAutoNum type="arabicParenR"/>
              <a:defRPr/>
            </a:pPr>
            <a:r>
              <a:rPr lang="en-US" b="1" dirty="0" smtClean="0">
                <a:cs typeface="Tahoma" pitchFamily="34" charset="0"/>
              </a:rPr>
              <a:t>What Prevents the Problem:</a:t>
            </a:r>
            <a:r>
              <a:rPr lang="en-US" dirty="0" smtClean="0">
                <a:cs typeface="Tahoma" pitchFamily="34" charset="0"/>
              </a:rPr>
              <a:t> </a:t>
            </a:r>
            <a:r>
              <a:rPr lang="en-US" b="1" dirty="0" smtClean="0"/>
              <a:t>Target a proven or promising intervention</a:t>
            </a:r>
            <a:r>
              <a:rPr lang="en-US" dirty="0" smtClean="0"/>
              <a:t> strategy to prevent the injury--What Works? </a:t>
            </a:r>
            <a:r>
              <a:rPr lang="en-US" dirty="0" smtClean="0">
                <a:cs typeface="Tahoma" pitchFamily="34" charset="0"/>
              </a:rPr>
              <a:t>Learn about effective strategies in other communities and the literature; Tailor them to your community needs and culture; Pilot project might be required before full blown project.</a:t>
            </a:r>
            <a:endParaRPr lang="en-US" dirty="0" smtClean="0"/>
          </a:p>
          <a:p>
            <a:pPr marL="236747" indent="-236747" eaLnBrk="1" hangingPunct="1">
              <a:buFontTx/>
              <a:buAutoNum type="arabicParenR"/>
              <a:defRPr/>
            </a:pPr>
            <a:r>
              <a:rPr lang="en-US" b="1" dirty="0" smtClean="0"/>
              <a:t>Implement an effective program and evaluate </a:t>
            </a:r>
            <a:r>
              <a:rPr lang="en-US" dirty="0" smtClean="0"/>
              <a:t>Uses multiple ways to address injury problems--Figures out the success or failure of prevention activities</a:t>
            </a:r>
          </a:p>
          <a:p>
            <a:pPr marL="236747" indent="-236747" eaLnBrk="1" hangingPunct="1">
              <a:defRPr/>
            </a:pPr>
            <a:r>
              <a:rPr lang="en-US" b="1" dirty="0" smtClean="0"/>
              <a:t>Additional benefits:  </a:t>
            </a:r>
            <a:r>
              <a:rPr lang="en-US" dirty="0" smtClean="0"/>
              <a:t>Organizes local groups Combines resources</a:t>
            </a:r>
          </a:p>
          <a:p>
            <a:pPr>
              <a:defRPr/>
            </a:pPr>
            <a:endParaRPr lang="en-US" dirty="0" smtClean="0">
              <a:cs typeface="Tahoma" pitchFamily="34" charset="0"/>
            </a:endParaRPr>
          </a:p>
          <a:p>
            <a:pPr>
              <a:defRPr/>
            </a:pPr>
            <a:r>
              <a:rPr lang="en-US" dirty="0" smtClean="0">
                <a:cs typeface="Tahoma" pitchFamily="34" charset="0"/>
              </a:rPr>
              <a:t>Review slide and each major element:</a:t>
            </a:r>
          </a:p>
          <a:p>
            <a:pPr>
              <a:buFontTx/>
              <a:buChar char="-"/>
              <a:defRPr/>
            </a:pPr>
            <a:r>
              <a:rPr lang="en-US" b="1" dirty="0" smtClean="0">
                <a:cs typeface="Tahoma" pitchFamily="34" charset="0"/>
              </a:rPr>
              <a:t>Implement &amp; Evaluate:</a:t>
            </a:r>
            <a:r>
              <a:rPr lang="en-US" dirty="0" smtClean="0">
                <a:cs typeface="Tahoma" pitchFamily="34" charset="0"/>
              </a:rPr>
              <a:t> Were you successful in carrying out the activities of your prevention plan? Was the project successful in protecting people from injury? Successful in reducing the occurrence of injury causing events (crashes)? Successful in reducing injury severity or deaths? What lessons were learned? Share those lessons learned with other communities who are dealing with similar injury prevention concerns.</a:t>
            </a:r>
          </a:p>
          <a:p>
            <a:pPr>
              <a:defRPr/>
            </a:pPr>
            <a:endParaRPr lang="en-US" dirty="0" smtClean="0">
              <a:cs typeface="Times New Roman" pitchFamily="18" charset="0"/>
            </a:endParaRPr>
          </a:p>
          <a:p>
            <a:pPr>
              <a:defRPr/>
            </a:pPr>
            <a:r>
              <a:rPr lang="en-US" dirty="0" smtClean="0">
                <a:cs typeface="Times New Roman" pitchFamily="18" charset="0"/>
              </a:rPr>
              <a:t>Here is  a public health approach with a more circular arrangement.  This model takes into account that the public health approach is circular.  The process is repeated as the intervention projects develop, as the epidemiology of the problem changes, or as the needs of the community change.  </a:t>
            </a:r>
          </a:p>
          <a:p>
            <a:pPr>
              <a:defRPr/>
            </a:pPr>
            <a:endParaRPr lang="en-US" dirty="0" smtClean="0">
              <a:cs typeface="Times New Roman" pitchFamily="18" charset="0"/>
            </a:endParaRPr>
          </a:p>
          <a:p>
            <a:pPr>
              <a:defRPr/>
            </a:pPr>
            <a:r>
              <a:rPr lang="en-US" dirty="0" smtClean="0">
                <a:cs typeface="Times New Roman" pitchFamily="18" charset="0"/>
              </a:rPr>
              <a:t>Just as we discussed before, the public health approach to injury means </a:t>
            </a:r>
            <a:r>
              <a:rPr lang="en-US" b="1" u="sng" dirty="0" smtClean="0">
                <a:cs typeface="Times New Roman" pitchFamily="18" charset="0"/>
              </a:rPr>
              <a:t>defining</a:t>
            </a:r>
            <a:r>
              <a:rPr lang="en-US" dirty="0" smtClean="0">
                <a:cs typeface="Times New Roman" pitchFamily="18" charset="0"/>
              </a:rPr>
              <a:t> the specific injury </a:t>
            </a:r>
            <a:r>
              <a:rPr lang="en-US" b="1" u="sng" dirty="0" smtClean="0">
                <a:cs typeface="Times New Roman" pitchFamily="18" charset="0"/>
              </a:rPr>
              <a:t>problem</a:t>
            </a:r>
            <a:r>
              <a:rPr lang="en-US" dirty="0" smtClean="0">
                <a:cs typeface="Times New Roman" pitchFamily="18" charset="0"/>
              </a:rPr>
              <a:t>, identifying the specific </a:t>
            </a:r>
            <a:r>
              <a:rPr lang="en-US" b="1" u="sng" dirty="0" smtClean="0">
                <a:cs typeface="Times New Roman" pitchFamily="18" charset="0"/>
              </a:rPr>
              <a:t>factors</a:t>
            </a:r>
            <a:r>
              <a:rPr lang="en-US" dirty="0" smtClean="0">
                <a:cs typeface="Times New Roman" pitchFamily="18" charset="0"/>
              </a:rPr>
              <a:t> involved in the problem, identifying </a:t>
            </a:r>
            <a:r>
              <a:rPr lang="en-US" b="1" u="sng" dirty="0" smtClean="0">
                <a:cs typeface="Times New Roman" pitchFamily="18" charset="0"/>
              </a:rPr>
              <a:t>solutions</a:t>
            </a:r>
            <a:r>
              <a:rPr lang="en-US" dirty="0" smtClean="0">
                <a:cs typeface="Times New Roman" pitchFamily="18" charset="0"/>
              </a:rPr>
              <a:t> to the problem, and then </a:t>
            </a:r>
            <a:r>
              <a:rPr lang="en-US" b="1" u="sng" dirty="0" smtClean="0">
                <a:cs typeface="Times New Roman" pitchFamily="18" charset="0"/>
              </a:rPr>
              <a:t>implementing AND evaluating</a:t>
            </a:r>
            <a:r>
              <a:rPr lang="en-US" dirty="0" smtClean="0">
                <a:cs typeface="Times New Roman" pitchFamily="18" charset="0"/>
              </a:rPr>
              <a:t> the preventive measures that reduce the problem.</a:t>
            </a:r>
          </a:p>
          <a:p>
            <a:pPr>
              <a:defRPr/>
            </a:pPr>
            <a:endParaRPr lang="en-US" dirty="0" smtClean="0">
              <a:cs typeface="Times New Roman" pitchFamily="18" charset="0"/>
            </a:endParaRPr>
          </a:p>
          <a:p>
            <a:pPr>
              <a:defRPr/>
            </a:pPr>
            <a:r>
              <a:rPr lang="en-US" dirty="0" smtClean="0">
                <a:cs typeface="Times New Roman" pitchFamily="18" charset="0"/>
              </a:rPr>
              <a:t>It’s very important to include the evaluation of the prevention measures, in order to verify the success or failure of the preventive measures in reducing the injury problem.</a:t>
            </a:r>
            <a:r>
              <a:rPr lang="en-US" dirty="0"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800" dirty="0"/>
              <a:t>The first step in developing a program to prevent injuries is to </a:t>
            </a:r>
            <a:r>
              <a:rPr lang="en-US" sz="800" b="1" dirty="0"/>
              <a:t>conduct an assessment of the need </a:t>
            </a:r>
            <a:r>
              <a:rPr lang="en-US" sz="800" dirty="0"/>
              <a:t>in your community for such a program. This can be anything from an </a:t>
            </a:r>
            <a:r>
              <a:rPr lang="en-US" sz="800" b="1" dirty="0"/>
              <a:t>informal</a:t>
            </a:r>
            <a:r>
              <a:rPr lang="en-US" sz="800" dirty="0"/>
              <a:t> review of the major sources and impacts of injuries, to a formal study that gathers hard data on the injury problem. </a:t>
            </a:r>
            <a:r>
              <a:rPr lang="en-US" sz="800" b="1" dirty="0"/>
              <a:t>One of the major challenges of injury prevention work in Indian Country is the relative lack of available data to fully describe the problem and its impact on American Indian/Alaska Native communities.  If there is no data, then usually there is no funding.</a:t>
            </a:r>
            <a:endParaRPr lang="en-US" sz="1100" b="1" dirty="0"/>
          </a:p>
          <a:p>
            <a:pPr>
              <a:defRPr/>
            </a:pPr>
            <a:r>
              <a:rPr lang="en-US" sz="800" dirty="0"/>
              <a:t> </a:t>
            </a:r>
            <a:endParaRPr lang="en-US" sz="1100" dirty="0"/>
          </a:p>
          <a:p>
            <a:pPr>
              <a:defRPr/>
            </a:pPr>
            <a:r>
              <a:rPr lang="en-US" sz="800" b="1" dirty="0"/>
              <a:t>Answering the following questions will help you start to understand the problem of accidental or unintentional injuries in your community, and think about what actions could be taken to start reducing the problem.  See slide.</a:t>
            </a:r>
          </a:p>
          <a:p>
            <a:pPr>
              <a:defRPr/>
            </a:pPr>
            <a:endParaRPr lang="en-US" sz="800" b="1" dirty="0"/>
          </a:p>
          <a:p>
            <a:pPr>
              <a:defRPr/>
            </a:pPr>
            <a:endParaRPr lang="en-US" sz="800" b="1" dirty="0"/>
          </a:p>
          <a:p>
            <a:pPr>
              <a:defRPr/>
            </a:pPr>
            <a:r>
              <a:rPr lang="en-US" dirty="0" smtClean="0"/>
              <a:t>what</a:t>
            </a:r>
            <a:r>
              <a:rPr lang="en-US" i="1" dirty="0" smtClean="0"/>
              <a:t> </a:t>
            </a:r>
            <a:r>
              <a:rPr lang="en-US" dirty="0" smtClean="0"/>
              <a:t>are the circumstances under which these injuries occur?</a:t>
            </a:r>
            <a:endParaRPr lang="en-US" sz="2800" dirty="0"/>
          </a:p>
        </p:txBody>
      </p:sp>
      <p:sp>
        <p:nvSpPr>
          <p:cNvPr id="4" name="Slide Number Placeholder 3"/>
          <p:cNvSpPr>
            <a:spLocks noGrp="1"/>
          </p:cNvSpPr>
          <p:nvPr>
            <p:ph type="sldNum" sz="quarter" idx="5"/>
          </p:nvPr>
        </p:nvSpPr>
        <p:spPr/>
        <p:txBody>
          <a:bodyPr/>
          <a:lstStyle/>
          <a:p>
            <a:pPr>
              <a:defRPr/>
            </a:pPr>
            <a:fld id="{86AAADD6-275B-48A7-844E-80B9E7AD35D8}" type="slidenum">
              <a:rPr lang="en-US" smtClean="0"/>
              <a:pPr>
                <a:defRPr/>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195DF094-8D10-4223-AEE4-2960939DCE1F}" type="slidenum">
              <a:rPr lang="en-US" smtClean="0"/>
              <a:pPr>
                <a:defRPr/>
              </a:pPr>
              <a:t>3</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54157" y="4564505"/>
            <a:ext cx="5363817" cy="4320213"/>
          </a:xfrm>
          <a:noFill/>
          <a:ln/>
        </p:spPr>
        <p:txBody>
          <a:bodyPr/>
          <a:lstStyle/>
          <a:p>
            <a:pPr eaLnBrk="1" hangingPunct="1"/>
            <a:r>
              <a:rPr lang="en-US" i="1" smtClean="0"/>
              <a:t>Injuries are not accidents--they do not happen by chance</a:t>
            </a:r>
            <a:r>
              <a:rPr lang="en-US" smtClean="0"/>
              <a:t>.  Like disease, they follow a pattern.  By identifying the risks for injury, it is possible to predict and prevent it.  The problem of injury can be approached through the same methods that have led to success in preventing infectious disease. </a:t>
            </a:r>
          </a:p>
          <a:p>
            <a:pPr eaLnBrk="1" hangingPunct="1"/>
            <a:endParaRPr lang="en-US" smtClean="0"/>
          </a:p>
          <a:p>
            <a:pPr eaLnBrk="1" hangingPunct="1"/>
            <a:r>
              <a:rPr lang="en-US" smtClean="0"/>
              <a:t>What different types of energy cause injury? mechanical, electrical, thermal/chemical.</a:t>
            </a:r>
          </a:p>
          <a:p>
            <a:pPr eaLnBrk="1" hangingPunct="1"/>
            <a:endParaRPr lang="en-US" smtClean="0"/>
          </a:p>
          <a:p>
            <a:pPr eaLnBrk="1" hangingPunct="1"/>
            <a:r>
              <a:rPr lang="en-US" b="1" smtClean="0"/>
              <a:t>Ask the Participants</a:t>
            </a:r>
            <a:r>
              <a:rPr lang="en-US" smtClean="0"/>
              <a:t> what type of injury is common for people who crash their motor vehicles? These are examples of mechanical energy.</a:t>
            </a:r>
          </a:p>
          <a:p>
            <a:pPr eaLnBrk="1" hangingPunct="1"/>
            <a:endParaRPr lang="en-US" smtClean="0"/>
          </a:p>
          <a:p>
            <a:pPr eaLnBrk="1" hangingPunct="1"/>
            <a:r>
              <a:rPr lang="en-US" b="1" smtClean="0"/>
              <a:t>Ask the Participants</a:t>
            </a:r>
            <a:r>
              <a:rPr lang="en-US" smtClean="0"/>
              <a:t> what type of injuries are common among people who </a:t>
            </a:r>
            <a:r>
              <a:rPr lang="en-US" u="sng" smtClean="0"/>
              <a:t>attempt suicide</a:t>
            </a:r>
            <a:r>
              <a:rPr lang="en-US" smtClean="0"/>
              <a:t>? Could be poisoning (chemical) or gunshot (mechanical), etc.</a:t>
            </a:r>
          </a:p>
          <a:p>
            <a:pPr eaLnBrk="1" hangingPunct="1"/>
            <a:endParaRPr lang="en-US" smtClean="0"/>
          </a:p>
          <a:p>
            <a:pPr eaLnBrk="1" hangingPunct="1"/>
            <a:r>
              <a:rPr lang="en-US" b="1" smtClean="0"/>
              <a:t>Ask the Participants</a:t>
            </a:r>
            <a:r>
              <a:rPr lang="en-US" smtClean="0"/>
              <a:t> if they can think of injuries that would result from the </a:t>
            </a:r>
            <a:r>
              <a:rPr lang="en-US" u="sng" smtClean="0"/>
              <a:t>absence of heat and the absence of oxygen</a:t>
            </a:r>
            <a:r>
              <a:rPr lang="en-US" smtClean="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buClr>
                <a:srgbClr val="008000"/>
              </a:buClr>
            </a:pPr>
            <a:r>
              <a:rPr lang="en-US" dirty="0" smtClean="0"/>
              <a:t>Are local injury rates higher or lower than the national or state rate? How does it compare to other health problems?</a:t>
            </a:r>
            <a:endParaRPr lang="en-US" sz="1100" dirty="0" smtClean="0"/>
          </a:p>
          <a:p>
            <a:pPr>
              <a:buClr>
                <a:srgbClr val="008000"/>
              </a:buClr>
            </a:pPr>
            <a:endParaRPr lang="en-US" dirty="0" smtClean="0"/>
          </a:p>
          <a:p>
            <a:pPr>
              <a:buClr>
                <a:srgbClr val="008000"/>
              </a:buClr>
            </a:pPr>
            <a:r>
              <a:rPr lang="en-US" dirty="0" smtClean="0"/>
              <a:t>What community issues (cultural, attitudes, beliefs, behaviors) could be contributing to injuries?</a:t>
            </a:r>
            <a:endParaRPr lang="en-US" sz="1100" dirty="0" smtClean="0"/>
          </a:p>
          <a:p>
            <a:pPr>
              <a:buClr>
                <a:srgbClr val="008000"/>
              </a:buClr>
            </a:pPr>
            <a:endParaRPr lang="en-US" dirty="0" smtClean="0"/>
          </a:p>
          <a:p>
            <a:pPr>
              <a:buClr>
                <a:srgbClr val="008000"/>
              </a:buClr>
            </a:pPr>
            <a:r>
              <a:rPr lang="en-US" dirty="0" smtClean="0"/>
              <a:t>What is involved in decreasing injuries? Are there strategies other communities have used that have proven effective or promising? </a:t>
            </a:r>
            <a:endParaRPr lang="en-US" sz="1100" dirty="0" smtClean="0"/>
          </a:p>
          <a:p>
            <a:pPr>
              <a:buClr>
                <a:srgbClr val="008000"/>
              </a:buClr>
            </a:pPr>
            <a:endParaRPr lang="en-US" dirty="0" smtClean="0"/>
          </a:p>
          <a:p>
            <a:pPr>
              <a:buClr>
                <a:srgbClr val="008000"/>
              </a:buClr>
            </a:pPr>
            <a:r>
              <a:rPr lang="en-US" dirty="0" smtClean="0"/>
              <a:t>What community strengths (cultural, attitudes, beliefs, behaviors) could help reduce injuries?</a:t>
            </a:r>
          </a:p>
          <a:p>
            <a:pPr>
              <a:buClr>
                <a:srgbClr val="008000"/>
              </a:buClr>
            </a:pPr>
            <a:endParaRPr lang="en-US" dirty="0" smtClean="0"/>
          </a:p>
          <a:p>
            <a:pPr>
              <a:buClr>
                <a:srgbClr val="008000"/>
              </a:buClr>
            </a:pPr>
            <a:r>
              <a:rPr lang="en-US" dirty="0" smtClean="0"/>
              <a:t>What information will be needed to evaluate an intervention?</a:t>
            </a:r>
            <a:endParaRPr lang="en-US" sz="1100" dirty="0" smtClean="0"/>
          </a:p>
          <a:p>
            <a:endParaRPr lang="en-US" dirty="0" smtClean="0"/>
          </a:p>
        </p:txBody>
      </p:sp>
      <p:sp>
        <p:nvSpPr>
          <p:cNvPr id="4" name="Slide Number Placeholder 3"/>
          <p:cNvSpPr>
            <a:spLocks noGrp="1"/>
          </p:cNvSpPr>
          <p:nvPr>
            <p:ph type="sldNum" sz="quarter" idx="5"/>
          </p:nvPr>
        </p:nvSpPr>
        <p:spPr/>
        <p:txBody>
          <a:bodyPr/>
          <a:lstStyle/>
          <a:p>
            <a:pPr>
              <a:defRPr/>
            </a:pPr>
            <a:fld id="{B71431CB-78D9-47AD-AA94-FA3D375CEF62}" type="slidenum">
              <a:rPr lang="en-US" smtClean="0"/>
              <a:pPr>
                <a:defRPr/>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0BF5A6D-13C4-4879-9D1E-70A9FF57468C}" type="slidenum">
              <a:rPr lang="en-US" smtClean="0"/>
              <a:pPr>
                <a:defRPr/>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p>
        </p:txBody>
      </p:sp>
      <p:sp>
        <p:nvSpPr>
          <p:cNvPr id="104452" name="Slide Number Placeholder 3"/>
          <p:cNvSpPr>
            <a:spLocks noGrp="1"/>
          </p:cNvSpPr>
          <p:nvPr>
            <p:ph type="sldNum" sz="quarter" idx="5"/>
          </p:nvPr>
        </p:nvSpPr>
        <p:spPr>
          <a:noFill/>
        </p:spPr>
        <p:txBody>
          <a:bodyPr/>
          <a:lstStyle/>
          <a:p>
            <a:pPr defTabSz="964974"/>
            <a:fld id="{5B77AAB8-77C9-4CB6-9F4A-AD6203A790BA}" type="slidenum">
              <a:rPr lang="en-US" smtClean="0">
                <a:cs typeface="Arial" charset="0"/>
              </a:rPr>
              <a:pPr defTabSz="964974"/>
              <a:t>38</a:t>
            </a:fld>
            <a:endParaRPr lang="en-US" dirty="0"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33E43AF-2CC7-4E78-8D1B-292183045727}"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defTabSz="913927"/>
            <a:endParaRPr lang="en-US" dirty="0" smtClean="0"/>
          </a:p>
          <a:p>
            <a:pPr defTabSz="913927"/>
            <a:endParaRPr lang="en-US" dirty="0" smtClean="0"/>
          </a:p>
        </p:txBody>
      </p:sp>
      <p:sp>
        <p:nvSpPr>
          <p:cNvPr id="4" name="Slide Number Placeholder 3"/>
          <p:cNvSpPr>
            <a:spLocks noGrp="1"/>
          </p:cNvSpPr>
          <p:nvPr>
            <p:ph type="sldNum" sz="quarter" idx="5"/>
          </p:nvPr>
        </p:nvSpPr>
        <p:spPr/>
        <p:txBody>
          <a:bodyPr/>
          <a:lstStyle/>
          <a:p>
            <a:pPr>
              <a:defRPr/>
            </a:pPr>
            <a:fld id="{33ED8EFC-7330-4307-B05B-DB1168875B7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t>NPAIHB and NWWIHB were two of 23 new sites to receive a TIPCAP (Tribal Injury Prevention Cooperative Agreement Project) grant in 2010.   Our grant is $65K and directs us to focus on Motor Vehicles and Elder Fall prevention.</a:t>
            </a:r>
          </a:p>
          <a:p>
            <a:endParaRPr lang="en-US" smtClean="0"/>
          </a:p>
          <a:p>
            <a:r>
              <a:rPr lang="en-US" smtClean="0"/>
              <a:t>MV Safety can also include Impaired/Distracted driving, Teen or Older Drivers, Speeding</a:t>
            </a:r>
          </a:p>
        </p:txBody>
      </p:sp>
      <p:sp>
        <p:nvSpPr>
          <p:cNvPr id="4" name="Slide Number Placeholder 3"/>
          <p:cNvSpPr>
            <a:spLocks noGrp="1"/>
          </p:cNvSpPr>
          <p:nvPr>
            <p:ph type="sldNum" sz="quarter" idx="5"/>
          </p:nvPr>
        </p:nvSpPr>
        <p:spPr/>
        <p:txBody>
          <a:bodyPr/>
          <a:lstStyle/>
          <a:p>
            <a:pPr>
              <a:defRPr/>
            </a:pPr>
            <a:fld id="{B112AFF4-984D-4007-9CB2-78227200220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0F2970B-3355-4A79-B3CB-A28B22D9B8B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defTabSz="913927"/>
            <a:r>
              <a:rPr lang="en-US" dirty="0" smtClean="0"/>
              <a:t>Trying to prevent crashes and reduce injury from crashes are key parts of motor vehicle safety. </a:t>
            </a:r>
          </a:p>
          <a:p>
            <a:pPr defTabSz="913927"/>
            <a:endParaRPr lang="en-US" dirty="0" smtClean="0"/>
          </a:p>
          <a:p>
            <a:pPr defTabSz="913927"/>
            <a:r>
              <a:rPr lang="en-US" dirty="0" smtClean="0"/>
              <a:t>AI/AN represent approximately 1.9% of the U. S. population, however they account for 6.8 % of all deaths due to motor vehicle crashes (NHTSA Race and Ethnicity Report 1999-2006)  According to this same study, approximately 78% of all AI/AN motor vehicles fatalities involved unrestrained occupants.</a:t>
            </a:r>
          </a:p>
          <a:p>
            <a:pPr defTabSz="913927"/>
            <a:endParaRPr lang="en-US" dirty="0" smtClean="0"/>
          </a:p>
          <a:p>
            <a:pPr defTabSz="913927"/>
            <a:endParaRPr lang="en-US" dirty="0" smtClean="0"/>
          </a:p>
          <a:p>
            <a:pPr defTabSz="913927"/>
            <a:endParaRPr lang="en-US" dirty="0" smtClean="0"/>
          </a:p>
        </p:txBody>
      </p:sp>
      <p:sp>
        <p:nvSpPr>
          <p:cNvPr id="4" name="Slide Number Placeholder 3"/>
          <p:cNvSpPr>
            <a:spLocks noGrp="1"/>
          </p:cNvSpPr>
          <p:nvPr>
            <p:ph type="sldNum" sz="quarter" idx="5"/>
          </p:nvPr>
        </p:nvSpPr>
        <p:spPr/>
        <p:txBody>
          <a:bodyPr/>
          <a:lstStyle/>
          <a:p>
            <a:pPr>
              <a:defRPr/>
            </a:pPr>
            <a:fld id="{AAA7485C-B715-4139-BD50-4C3B02BF5AA7}"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64974"/>
            <a:fld id="{6E2F4B33-2CB3-4C81-8812-1815A46D10D6}" type="slidenum">
              <a:rPr lang="en-US" smtClean="0">
                <a:cs typeface="Arial" charset="0"/>
              </a:rPr>
              <a:pPr defTabSz="964974"/>
              <a:t>9</a:t>
            </a:fld>
            <a:endParaRPr lang="en-US" dirty="0"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defTabSz="913927"/>
            <a:r>
              <a:rPr lang="en-US" dirty="0" smtClean="0"/>
              <a:t>"Teenagers tend to think they're invincible and can multitask while driving," said CHP Commissioner Joe Farrow in a statement. "In reality, they're inexperienced when it comes to driving and they need to recognize the responsibility and the risks associated with the privilege.“  On January 26, 2011, one of my son’s friends, who was a pedestrian, was a fatal hit and run victim of a male teenage driver who was texting.</a:t>
            </a:r>
          </a:p>
          <a:p>
            <a:pPr defTabSz="913927"/>
            <a:endParaRPr lang="en-US" dirty="0" smtClean="0"/>
          </a:p>
          <a:p>
            <a:pPr defTabSz="913927"/>
            <a:r>
              <a:rPr lang="en-US" dirty="0" smtClean="0"/>
              <a:t>From 1999 to 2006, an average of 16,375 teenagers died in the United States every year, the Centers for Disease Control and Prevention reported. According to the CDC, motor vehicle accidents are the leading cause of death to young people, representing over one-third of all fatalities.</a:t>
            </a:r>
          </a:p>
          <a:p>
            <a:pPr defTabSz="913927"/>
            <a:endParaRPr lang="en-US" dirty="0" smtClean="0"/>
          </a:p>
          <a:p>
            <a:pPr defTabSz="913927"/>
            <a:r>
              <a:rPr lang="en-US" dirty="0" smtClean="0"/>
              <a:t>According to the National Highway Traffic Safety Administration (NHTSA), an average of 30 people are killed every day on our nation’s roadways as a result of alcohol-impaired crashes. However, there is good news. During 2009, there were 10,839 alcohol-impaired driving deaths nationwide, a </a:t>
            </a:r>
            <a:r>
              <a:rPr lang="en-US" u="sng" dirty="0" smtClean="0"/>
              <a:t>decrease</a:t>
            </a:r>
            <a:r>
              <a:rPr lang="en-US" dirty="0" smtClean="0"/>
              <a:t> of more than 7% from 2008.</a:t>
            </a:r>
          </a:p>
          <a:p>
            <a:pPr defTabSz="913927"/>
            <a:r>
              <a:rPr lang="en-US" dirty="0" smtClean="0"/>
              <a:t/>
            </a:r>
            <a:br>
              <a:rPr lang="en-US" dirty="0" smtClean="0"/>
            </a:br>
            <a:r>
              <a:rPr lang="en-US" dirty="0" smtClean="0"/>
              <a:t>Promote restraint use: car seats for children, seat belts for drivers and passengers</a:t>
            </a:r>
          </a:p>
          <a:p>
            <a:pPr defTabSz="913927"/>
            <a:r>
              <a:rPr lang="en-US" dirty="0" smtClean="0"/>
              <a:t/>
            </a:r>
            <a:br>
              <a:rPr lang="en-US" dirty="0" smtClean="0"/>
            </a:br>
            <a:r>
              <a:rPr lang="en-US" dirty="0" smtClean="0"/>
              <a:t>Discourage aggressive driving, cell phone use and texting while driving</a:t>
            </a:r>
          </a:p>
          <a:p>
            <a:pPr defTabSz="913927"/>
            <a:r>
              <a:rPr lang="en-US" dirty="0" smtClean="0"/>
              <a:t/>
            </a:r>
            <a:br>
              <a:rPr lang="en-US" dirty="0" smtClean="0"/>
            </a:br>
            <a:r>
              <a:rPr lang="en-US" dirty="0" smtClean="0"/>
              <a:t>Enforce laws:  speed limits, seat belts, impaired and distracted driving</a:t>
            </a:r>
          </a:p>
          <a:p>
            <a:pPr defTabSz="913927"/>
            <a:endParaRPr lang="en-US" dirty="0" smtClean="0"/>
          </a:p>
          <a:p>
            <a:pPr defTabSz="913927"/>
            <a:endParaRPr lang="en-US" dirty="0" smtClean="0"/>
          </a:p>
          <a:p>
            <a:pPr defTabSz="913927"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4974"/>
            <a:fld id="{4975809A-3100-4D8A-803E-416C89666702}" type="slidenum">
              <a:rPr lang="en-US" smtClean="0">
                <a:cs typeface="Arial" charset="0"/>
              </a:rPr>
              <a:pPr defTabSz="964974"/>
              <a:t>10</a:t>
            </a:fld>
            <a:endParaRPr lang="en-US" dirty="0"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1" smtClean="0"/>
              <a:t>When the Child Safety Seat study and Native CARS conducted seat belt observations from six NW tribes, we got these responses when they asked drivers why they didn’t buckle up. </a:t>
            </a:r>
          </a:p>
          <a:p>
            <a:pPr eaLnBrk="1" hangingPunct="1"/>
            <a:endParaRPr lang="en-US" smtClean="0"/>
          </a:p>
          <a:p>
            <a:pPr eaLnBrk="1" hangingPunct="1"/>
            <a:r>
              <a:rPr lang="en-US" smtClean="0"/>
              <a:t>MVCs happen on and off the reservation, for your own safety, BUCKLE UP.  Even a 10 MPH crash can send you through the windshield if you aren’t buckled up.</a:t>
            </a:r>
          </a:p>
          <a:p>
            <a:pPr eaLnBrk="1" hangingPunct="1"/>
            <a:endParaRPr lang="en-US" smtClean="0"/>
          </a:p>
          <a:p>
            <a:pPr eaLnBrk="1" hangingPunct="1"/>
            <a:r>
              <a:rPr lang="en-US" smtClean="0"/>
              <a:t>In 2006, according to NHTSA the overall rate of seat belt use on reservations is relatively low (55.4%)  Belt use varies greatly across reservations, ranging from a low of 8.8% to a high of 84.8%.</a:t>
            </a:r>
          </a:p>
          <a:p>
            <a:pPr eaLnBrk="1" hangingPunct="1"/>
            <a:endParaRPr lang="en-US" smtClean="0"/>
          </a:p>
          <a:p>
            <a:pPr eaLnBrk="1" hangingPunct="1"/>
            <a:r>
              <a:rPr lang="en-US" b="1" smtClean="0"/>
              <a:t>Ask your group if they always wear their belt.  It is good to hear feed back on the issue. </a:t>
            </a:r>
          </a:p>
          <a:p>
            <a:pPr eaLnBrk="1" hangingPunct="1"/>
            <a:endParaRPr lang="en-US" smtClean="0"/>
          </a:p>
          <a:p>
            <a:pPr eaLnBrk="1" hangingPunct="1"/>
            <a:r>
              <a:rPr lang="en-US" smtClean="0"/>
              <a:t>Ask them to explain </a:t>
            </a:r>
            <a:r>
              <a:rPr lang="en-US" b="1" smtClean="0"/>
              <a:t>why</a:t>
            </a:r>
            <a:r>
              <a:rPr lang="en-US" smtClean="0"/>
              <a:t> they may choose not to belt up.  </a:t>
            </a:r>
            <a:r>
              <a:rPr lang="en-US" b="1" smtClean="0"/>
              <a:t>What would make them change their behavior?  </a:t>
            </a:r>
          </a:p>
          <a:p>
            <a:pPr eaLnBrk="1" hangingPunct="1"/>
            <a:endParaRPr lang="en-US" smtClean="0"/>
          </a:p>
          <a:p>
            <a:pPr eaLnBrk="1" hangingPunct="1"/>
            <a:r>
              <a:rPr lang="en-US" smtClean="0"/>
              <a:t>Ask the group what is better: buckling up because they won’t get a ticket (In Oregon the fine is $91, Idaho $10, Washington $119) OR buckling up so they won’t injure themselves or others?</a:t>
            </a:r>
          </a:p>
          <a:p>
            <a:pPr eaLnBrk="1" hangingPunct="1"/>
            <a:endParaRPr lang="en-US" smtClean="0"/>
          </a:p>
          <a:p>
            <a:pPr eaLnBrk="1" hangingPunct="1"/>
            <a:r>
              <a:rPr lang="en-US" smtClean="0"/>
              <a:t>A new CDC report released in January 2011 shows that seat belt use has increased to 85% in the United States as crash-related injuries have decreased.  Oregon State has a self-reported seatbelt use rate of 94% and a low of 59% in North Dakota.   These findings were released as part of CDC Vital signs.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a:lnSpc>
                    <a:spcPts val="2000"/>
                  </a:lnSpc>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a:lnSpc>
                    <a:spcPts val="2000"/>
                  </a:lnSpc>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a:defRPr/>
                </a:pPr>
                <a:r>
                  <a:rPr lang="en-US" sz="1100" i="1" dirty="0">
                    <a:solidFill>
                      <a:schemeClr val="accent3">
                        <a:lumMod val="50000"/>
                      </a:scheme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583565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05713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5" name="Picture 8" descr="NPAIHBtransparentTEAL"/>
          <p:cNvPicPr>
            <a:picLocks noChangeAspect="1" noChangeArrowheads="1"/>
          </p:cNvPicPr>
          <p:nvPr/>
        </p:nvPicPr>
        <p:blipFill>
          <a:blip r:embed="rId2" cstate="print"/>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a:xfrm>
            <a:off x="457200" y="6461125"/>
            <a:ext cx="2133600" cy="396875"/>
          </a:xfrm>
          <a:prstGeom prst="rect">
            <a:avLst/>
          </a:prstGeom>
        </p:spPr>
        <p:txBody>
          <a:bodyPr/>
          <a:lstStyle>
            <a:lvl1pPr>
              <a:defRPr/>
            </a:lvl1pPr>
          </a:lstStyle>
          <a:p>
            <a:pPr>
              <a:defRPr/>
            </a:pPr>
            <a:fld id="{32344FD1-BBFA-4CB3-B0CD-1AC0F956EDAD}" type="datetime1">
              <a:rPr lang="en-US"/>
              <a:pPr>
                <a:defRPr/>
              </a:pPr>
              <a:t>5/20/2013</a:t>
            </a:fld>
            <a:endParaRPr lang="en-US" dirty="0"/>
          </a:p>
        </p:txBody>
      </p:sp>
      <p:sp>
        <p:nvSpPr>
          <p:cNvPr id="31" name="Slide Number Placeholder 63"/>
          <p:cNvSpPr>
            <a:spLocks noGrp="1"/>
          </p:cNvSpPr>
          <p:nvPr>
            <p:ph type="sldNum" sz="quarter" idx="11"/>
          </p:nvPr>
        </p:nvSpPr>
        <p:spPr>
          <a:xfrm>
            <a:off x="6553200" y="6461125"/>
            <a:ext cx="2133600" cy="396875"/>
          </a:xfrm>
          <a:prstGeom prst="rect">
            <a:avLst/>
          </a:prstGeom>
        </p:spPr>
        <p:txBody>
          <a:bodyPr/>
          <a:lstStyle>
            <a:lvl1pPr>
              <a:defRPr/>
            </a:lvl1pPr>
          </a:lstStyle>
          <a:p>
            <a:pPr>
              <a:defRPr/>
            </a:pPr>
            <a:fld id="{D5A1A56A-FD96-4698-B86D-D60C5B2B4EA0}" type="slidenum">
              <a:rPr lang="en-US"/>
              <a:pPr>
                <a:defRPr/>
              </a:pPr>
              <a:t>‹#›</a:t>
            </a:fld>
            <a:endParaRPr lang="en-US"/>
          </a:p>
        </p:txBody>
      </p:sp>
      <p:sp>
        <p:nvSpPr>
          <p:cNvPr id="32" name="Footer Placeholder 64"/>
          <p:cNvSpPr>
            <a:spLocks noGrp="1"/>
          </p:cNvSpPr>
          <p:nvPr>
            <p:ph type="ftr" sz="quarter" idx="12"/>
          </p:nvPr>
        </p:nvSpPr>
        <p:spPr>
          <a:xfrm>
            <a:off x="2667000" y="6461125"/>
            <a:ext cx="3810000" cy="396875"/>
          </a:xfrm>
          <a:prstGeom prst="rect">
            <a:avLst/>
          </a:prstGeom>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3096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2667000" y="6461125"/>
            <a:ext cx="3810000" cy="396875"/>
          </a:xfrm>
          <a:prstGeom prst="rect">
            <a:avLst/>
          </a:prstGeom>
          <a:ln/>
        </p:spPr>
        <p:txBody>
          <a:bodyPr/>
          <a:lstStyle>
            <a:lvl1pPr>
              <a:defRPr/>
            </a:lvl1pPr>
          </a:lstStyle>
          <a:p>
            <a:pPr>
              <a:defRPr/>
            </a:pPr>
            <a:endParaRPr lang="en-US"/>
          </a:p>
        </p:txBody>
      </p:sp>
      <p:sp>
        <p:nvSpPr>
          <p:cNvPr id="4" name="Slide Number Placeholder 3"/>
          <p:cNvSpPr>
            <a:spLocks noGrp="1" noChangeArrowheads="1"/>
          </p:cNvSpPr>
          <p:nvPr>
            <p:ph type="sldNum" sz="quarter" idx="11"/>
          </p:nvPr>
        </p:nvSpPr>
        <p:spPr>
          <a:xfrm>
            <a:off x="6553200" y="6461125"/>
            <a:ext cx="2133600" cy="396875"/>
          </a:xfrm>
          <a:prstGeom prst="rect">
            <a:avLst/>
          </a:prstGeom>
          <a:ln/>
        </p:spPr>
        <p:txBody>
          <a:bodyPr/>
          <a:lstStyle>
            <a:lvl1pPr>
              <a:defRPr/>
            </a:lvl1pPr>
          </a:lstStyle>
          <a:p>
            <a:pPr>
              <a:defRPr/>
            </a:pPr>
            <a:fld id="{DA0010FF-0EAA-4431-834A-63823D88EA81}" type="slidenum">
              <a:rPr lang="en-US"/>
              <a:pPr>
                <a:defRPr/>
              </a:pPr>
              <a:t>‹#›</a:t>
            </a:fld>
            <a:endParaRPr lang="en-US" dirty="0"/>
          </a:p>
        </p:txBody>
      </p:sp>
      <p:sp>
        <p:nvSpPr>
          <p:cNvPr id="5" name="Rectangle 16"/>
          <p:cNvSpPr>
            <a:spLocks noGrp="1" noChangeArrowheads="1"/>
          </p:cNvSpPr>
          <p:nvPr>
            <p:ph type="dt" sz="half" idx="12"/>
          </p:nvPr>
        </p:nvSpPr>
        <p:spPr>
          <a:xfrm>
            <a:off x="457200" y="6461125"/>
            <a:ext cx="2133600" cy="3968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667000" y="6461125"/>
            <a:ext cx="3810000" cy="396875"/>
          </a:xfrm>
          <a:prstGeom prst="rect">
            <a:avLst/>
          </a:prstGeom>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461125"/>
            <a:ext cx="2133600" cy="396875"/>
          </a:xfrm>
          <a:prstGeom prst="rect">
            <a:avLst/>
          </a:prstGeom>
          <a:ln/>
        </p:spPr>
        <p:txBody>
          <a:bodyPr/>
          <a:lstStyle>
            <a:lvl1pPr>
              <a:defRPr/>
            </a:lvl1pPr>
          </a:lstStyle>
          <a:p>
            <a:pPr>
              <a:defRPr/>
            </a:pPr>
            <a:fld id="{90D9EA9E-3ED2-4C1F-8E08-EDBDE3C8EBF9}" type="slidenum">
              <a:rPr lang="en-US"/>
              <a:pPr>
                <a:defRPr/>
              </a:pPr>
              <a:t>‹#›</a:t>
            </a:fld>
            <a:endParaRPr lang="en-US" dirty="0"/>
          </a:p>
        </p:txBody>
      </p:sp>
      <p:sp>
        <p:nvSpPr>
          <p:cNvPr id="4" name="Rectangle 16"/>
          <p:cNvSpPr>
            <a:spLocks noGrp="1" noChangeArrowheads="1"/>
          </p:cNvSpPr>
          <p:nvPr>
            <p:ph type="dt" sz="half" idx="12"/>
          </p:nvPr>
        </p:nvSpPr>
        <p:spPr>
          <a:xfrm>
            <a:off x="457200" y="6461125"/>
            <a:ext cx="2133600" cy="3968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6"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89145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a:defRPr/>
            </a:pPr>
            <a:endParaRPr lang="en-US"/>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035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7"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Footer Placeholder 38"/>
          <p:cNvSpPr>
            <a:spLocks noGrp="1" noChangeArrowheads="1"/>
          </p:cNvSpPr>
          <p:nvPr>
            <p:ph type="ftr" sz="quarter" idx="10"/>
          </p:nvPr>
        </p:nvSpPr>
        <p:spPr>
          <a:xfrm>
            <a:off x="2667000" y="6461125"/>
            <a:ext cx="3810000" cy="396875"/>
          </a:xfrm>
          <a:prstGeom prst="rect">
            <a:avLst/>
          </a:prstGeom>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a:xfrm>
            <a:off x="457200" y="6461125"/>
            <a:ext cx="2133600" cy="396875"/>
          </a:xfrm>
          <a:prstGeom prst="rect">
            <a:avLst/>
          </a:prstGeom>
        </p:spPr>
        <p:txBody>
          <a:bodyPr/>
          <a:lstStyle>
            <a:lvl1pPr>
              <a:defRPr/>
            </a:lvl1pPr>
          </a:lstStyle>
          <a:p>
            <a:pPr>
              <a:defRPr/>
            </a:pPr>
            <a:fld id="{99C1AACC-9C05-42C1-BC30-99ECD8D0919B}" type="datetime1">
              <a:rPr lang="en-US"/>
              <a:pPr>
                <a:defRPr/>
              </a:pPr>
              <a:t>5/20/2013</a:t>
            </a:fld>
            <a:endParaRPr lang="en-US" dirty="0"/>
          </a:p>
        </p:txBody>
      </p:sp>
      <p:sp>
        <p:nvSpPr>
          <p:cNvPr id="41" name="Rectangle 6"/>
          <p:cNvSpPr>
            <a:spLocks noGrp="1" noChangeArrowheads="1"/>
          </p:cNvSpPr>
          <p:nvPr>
            <p:ph type="sldNum" sz="quarter" idx="12"/>
          </p:nvPr>
        </p:nvSpPr>
        <p:spPr>
          <a:xfrm>
            <a:off x="6553200" y="6461125"/>
            <a:ext cx="2133600" cy="396875"/>
          </a:xfrm>
          <a:prstGeom prst="rect">
            <a:avLst/>
          </a:prstGeom>
        </p:spPr>
        <p:txBody>
          <a:bodyPr/>
          <a:lstStyle>
            <a:lvl1pPr>
              <a:defRPr/>
            </a:lvl1pPr>
          </a:lstStyle>
          <a:p>
            <a:pPr>
              <a:defRPr/>
            </a:pPr>
            <a:fld id="{0698452E-643D-4F46-AD1B-70E5A829F62B}" type="slidenum">
              <a:rPr lang="en-US"/>
              <a:pPr>
                <a:defRPr/>
              </a:pPr>
              <a:t>‹#›</a:t>
            </a:fld>
            <a:endParaRPr lang="en-US"/>
          </a:p>
        </p:txBody>
      </p:sp>
    </p:spTree>
    <p:extLst>
      <p:ext uri="{BB962C8B-B14F-4D97-AF65-F5344CB8AC3E}">
        <p14:creationId xmlns:p14="http://schemas.microsoft.com/office/powerpoint/2010/main" val="33120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a:xfrm>
            <a:off x="2667000" y="6461125"/>
            <a:ext cx="3810000" cy="396875"/>
          </a:xfrm>
          <a:prstGeom prst="rect">
            <a:avLst/>
          </a:prstGeom>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a:xfrm>
            <a:off x="457200" y="6461125"/>
            <a:ext cx="2133600" cy="396875"/>
          </a:xfrm>
          <a:prstGeom prst="rect">
            <a:avLst/>
          </a:prstGeom>
        </p:spPr>
        <p:txBody>
          <a:bodyPr/>
          <a:lstStyle>
            <a:lvl1pPr>
              <a:defRPr/>
            </a:lvl1pPr>
          </a:lstStyle>
          <a:p>
            <a:pPr>
              <a:defRPr/>
            </a:pPr>
            <a:fld id="{DDCB479E-F001-4F54-8B20-893F85995A22}" type="datetime1">
              <a:rPr lang="en-US"/>
              <a:pPr>
                <a:defRPr/>
              </a:pPr>
              <a:t>5/20/2013</a:t>
            </a:fld>
            <a:endParaRPr lang="en-US" dirty="0"/>
          </a:p>
        </p:txBody>
      </p:sp>
      <p:sp>
        <p:nvSpPr>
          <p:cNvPr id="43" name="Rectangle 6"/>
          <p:cNvSpPr>
            <a:spLocks noGrp="1" noChangeArrowheads="1"/>
          </p:cNvSpPr>
          <p:nvPr>
            <p:ph type="sldNum" sz="quarter" idx="12"/>
          </p:nvPr>
        </p:nvSpPr>
        <p:spPr>
          <a:xfrm>
            <a:off x="6553200" y="6461125"/>
            <a:ext cx="2133600" cy="396875"/>
          </a:xfrm>
          <a:prstGeom prst="rect">
            <a:avLst/>
          </a:prstGeom>
        </p:spPr>
        <p:txBody>
          <a:bodyPr/>
          <a:lstStyle>
            <a:lvl1pPr>
              <a:defRPr/>
            </a:lvl1pPr>
          </a:lstStyle>
          <a:p>
            <a:pPr>
              <a:defRPr/>
            </a:pPr>
            <a:fld id="{CB6203E3-14E0-487D-8702-21990404B29C}" type="slidenum">
              <a:rPr lang="en-US"/>
              <a:pPr>
                <a:defRPr/>
              </a:pPr>
              <a:t>‹#›</a:t>
            </a:fld>
            <a:endParaRPr lang="en-US"/>
          </a:p>
        </p:txBody>
      </p:sp>
    </p:spTree>
    <p:extLst>
      <p:ext uri="{BB962C8B-B14F-4D97-AF65-F5344CB8AC3E}">
        <p14:creationId xmlns:p14="http://schemas.microsoft.com/office/powerpoint/2010/main" val="34475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6"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hangingPunct="0">
              <a:defRPr/>
            </a:pPr>
            <a:r>
              <a:rPr lang="en-US" sz="4000" kern="0" dirty="0" smtClean="0">
                <a:solidFill>
                  <a:srgbClr val="990000"/>
                </a:solidFill>
                <a:latin typeface="Georgia" pitchFamily="18" charset="0"/>
                <a:ea typeface="+mj-ea"/>
                <a:cs typeface="+mj-cs"/>
              </a:rPr>
              <a:t>Click to edit Master title style</a:t>
            </a:r>
          </a:p>
        </p:txBody>
      </p:sp>
    </p:spTree>
    <p:extLst>
      <p:ext uri="{BB962C8B-B14F-4D97-AF65-F5344CB8AC3E}">
        <p14:creationId xmlns:p14="http://schemas.microsoft.com/office/powerpoint/2010/main" val="224728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a:xfrm>
            <a:off x="2667000" y="6461125"/>
            <a:ext cx="3810000" cy="396875"/>
          </a:xfrm>
          <a:prstGeom prst="rect">
            <a:avLst/>
          </a:prstGeom>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a:xfrm>
            <a:off x="457200" y="6461125"/>
            <a:ext cx="2133600" cy="396875"/>
          </a:xfrm>
          <a:prstGeom prst="rect">
            <a:avLst/>
          </a:prstGeom>
        </p:spPr>
        <p:txBody>
          <a:bodyPr/>
          <a:lstStyle>
            <a:lvl1pPr>
              <a:defRPr/>
            </a:lvl1pPr>
          </a:lstStyle>
          <a:p>
            <a:pPr>
              <a:defRPr/>
            </a:pPr>
            <a:fld id="{633D3557-E47B-4890-9855-8AC432716EC8}" type="datetime1">
              <a:rPr lang="en-US"/>
              <a:pPr>
                <a:defRPr/>
              </a:pPr>
              <a:t>5/20/2013</a:t>
            </a:fld>
            <a:endParaRPr lang="en-US" dirty="0"/>
          </a:p>
        </p:txBody>
      </p:sp>
      <p:sp>
        <p:nvSpPr>
          <p:cNvPr id="73" name="Slide Number Placeholder 72"/>
          <p:cNvSpPr>
            <a:spLocks noGrp="1" noChangeArrowheads="1"/>
          </p:cNvSpPr>
          <p:nvPr>
            <p:ph type="sldNum" sz="quarter" idx="12"/>
          </p:nvPr>
        </p:nvSpPr>
        <p:spPr>
          <a:xfrm>
            <a:off x="6553200" y="6461125"/>
            <a:ext cx="2133600" cy="396875"/>
          </a:xfrm>
          <a:prstGeom prst="rect">
            <a:avLst/>
          </a:prstGeom>
        </p:spPr>
        <p:txBody>
          <a:bodyPr/>
          <a:lstStyle>
            <a:lvl1pPr>
              <a:defRPr/>
            </a:lvl1pPr>
          </a:lstStyle>
          <a:p>
            <a:pPr>
              <a:defRPr/>
            </a:pPr>
            <a:fld id="{30CA668B-8499-44CB-8DBF-E71F04736C6F}" type="slidenum">
              <a:rPr lang="en-US"/>
              <a:pPr>
                <a:defRPr/>
              </a:pPr>
              <a:t>‹#›</a:t>
            </a:fld>
            <a:endParaRPr lang="en-US"/>
          </a:p>
        </p:txBody>
      </p:sp>
    </p:spTree>
    <p:extLst>
      <p:ext uri="{BB962C8B-B14F-4D97-AF65-F5344CB8AC3E}">
        <p14:creationId xmlns:p14="http://schemas.microsoft.com/office/powerpoint/2010/main" val="295462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a:xfrm>
            <a:off x="2667000" y="6461125"/>
            <a:ext cx="3810000" cy="396875"/>
          </a:xfrm>
          <a:prstGeom prst="rect">
            <a:avLst/>
          </a:prstGeom>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a:xfrm>
            <a:off x="457200" y="6461125"/>
            <a:ext cx="2133600" cy="396875"/>
          </a:xfrm>
          <a:prstGeom prst="rect">
            <a:avLst/>
          </a:prstGeom>
        </p:spPr>
        <p:txBody>
          <a:bodyPr/>
          <a:lstStyle>
            <a:lvl1pPr>
              <a:defRPr/>
            </a:lvl1pPr>
          </a:lstStyle>
          <a:p>
            <a:pPr>
              <a:defRPr/>
            </a:pPr>
            <a:fld id="{2524FBFF-0949-4537-ABDD-942EBEDC0455}" type="datetime1">
              <a:rPr lang="en-US"/>
              <a:pPr>
                <a:defRPr/>
              </a:pPr>
              <a:t>5/20/2013</a:t>
            </a:fld>
            <a:endParaRPr lang="en-US" dirty="0"/>
          </a:p>
        </p:txBody>
      </p:sp>
      <p:sp>
        <p:nvSpPr>
          <p:cNvPr id="73" name="Slide Number Placeholder 72"/>
          <p:cNvSpPr>
            <a:spLocks noGrp="1" noChangeArrowheads="1"/>
          </p:cNvSpPr>
          <p:nvPr>
            <p:ph type="sldNum" sz="quarter" idx="12"/>
          </p:nvPr>
        </p:nvSpPr>
        <p:spPr>
          <a:xfrm>
            <a:off x="6553200" y="6461125"/>
            <a:ext cx="2133600" cy="396875"/>
          </a:xfrm>
          <a:prstGeom prst="rect">
            <a:avLst/>
          </a:prstGeom>
        </p:spPr>
        <p:txBody>
          <a:bodyPr/>
          <a:lstStyle>
            <a:lvl1pPr>
              <a:defRPr/>
            </a:lvl1pPr>
          </a:lstStyle>
          <a:p>
            <a:pPr>
              <a:defRPr/>
            </a:pPr>
            <a:fld id="{C061EB8B-474A-4A40-848D-D3F87B3EB5EA}" type="slidenum">
              <a:rPr lang="en-US"/>
              <a:pPr>
                <a:defRPr/>
              </a:pPr>
              <a:t>‹#›</a:t>
            </a:fld>
            <a:endParaRPr lang="en-US"/>
          </a:p>
        </p:txBody>
      </p:sp>
    </p:spTree>
    <p:extLst>
      <p:ext uri="{BB962C8B-B14F-4D97-AF65-F5344CB8AC3E}">
        <p14:creationId xmlns:p14="http://schemas.microsoft.com/office/powerpoint/2010/main" val="306048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a:xfrm>
            <a:off x="457200" y="6461125"/>
            <a:ext cx="2133600" cy="396875"/>
          </a:xfrm>
          <a:prstGeom prst="rect">
            <a:avLst/>
          </a:prstGeom>
        </p:spPr>
        <p:txBody>
          <a:bodyPr/>
          <a:lstStyle>
            <a:lvl1pPr>
              <a:defRPr/>
            </a:lvl1pPr>
          </a:lstStyle>
          <a:p>
            <a:pPr>
              <a:defRPr/>
            </a:pPr>
            <a:fld id="{393B861A-A127-47B7-818E-E12A20BCA820}" type="datetime1">
              <a:rPr lang="en-US"/>
              <a:pPr>
                <a:defRPr/>
              </a:pPr>
              <a:t>5/20/2013</a:t>
            </a:fld>
            <a:endParaRPr lang="en-US" dirty="0"/>
          </a:p>
        </p:txBody>
      </p:sp>
      <p:sp>
        <p:nvSpPr>
          <p:cNvPr id="40" name="Slide Number Placeholder 70"/>
          <p:cNvSpPr>
            <a:spLocks noGrp="1"/>
          </p:cNvSpPr>
          <p:nvPr>
            <p:ph type="sldNum" sz="quarter" idx="11"/>
          </p:nvPr>
        </p:nvSpPr>
        <p:spPr>
          <a:xfrm>
            <a:off x="6553200" y="6461125"/>
            <a:ext cx="2133600" cy="396875"/>
          </a:xfrm>
          <a:prstGeom prst="rect">
            <a:avLst/>
          </a:prstGeom>
        </p:spPr>
        <p:txBody>
          <a:bodyPr/>
          <a:lstStyle>
            <a:lvl1pPr>
              <a:defRPr/>
            </a:lvl1pPr>
          </a:lstStyle>
          <a:p>
            <a:pPr>
              <a:defRPr/>
            </a:pPr>
            <a:fld id="{3DFAF7C3-0F95-4C85-975D-9A37BECF18AA}" type="slidenum">
              <a:rPr lang="en-US"/>
              <a:pPr>
                <a:defRPr/>
              </a:pPr>
              <a:t>‹#›</a:t>
            </a:fld>
            <a:endParaRPr lang="en-US"/>
          </a:p>
        </p:txBody>
      </p:sp>
      <p:sp>
        <p:nvSpPr>
          <p:cNvPr id="41" name="Footer Placeholder 71"/>
          <p:cNvSpPr>
            <a:spLocks noGrp="1"/>
          </p:cNvSpPr>
          <p:nvPr>
            <p:ph type="ftr" sz="quarter" idx="12"/>
          </p:nvPr>
        </p:nvSpPr>
        <p:spPr>
          <a:xfrm>
            <a:off x="2667000" y="6461125"/>
            <a:ext cx="3810000" cy="396875"/>
          </a:xfrm>
          <a:prstGeom prst="rect">
            <a:avLst/>
          </a:prstGeom>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55725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50" r:id="rId12"/>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4"/>
        </a:buBlip>
        <a:defRPr sz="3200" i="1">
          <a:solidFill>
            <a:schemeClr val="tx1"/>
          </a:solidFill>
          <a:latin typeface="+mn-lt"/>
        </a:defRPr>
      </a:lvl6pPr>
      <a:lvl7pPr marL="2971800" indent="-228600" algn="l" rtl="0" eaLnBrk="1" fontAlgn="base" hangingPunct="1">
        <a:spcBef>
          <a:spcPct val="20000"/>
        </a:spcBef>
        <a:spcAft>
          <a:spcPct val="0"/>
        </a:spcAft>
        <a:buBlip>
          <a:blip r:embed="rId14"/>
        </a:buBlip>
        <a:defRPr sz="3200" i="1">
          <a:solidFill>
            <a:schemeClr val="tx1"/>
          </a:solidFill>
          <a:latin typeface="+mn-lt"/>
        </a:defRPr>
      </a:lvl7pPr>
      <a:lvl8pPr marL="3429000" indent="-228600" algn="l" rtl="0" eaLnBrk="1" fontAlgn="base" hangingPunct="1">
        <a:spcBef>
          <a:spcPct val="20000"/>
        </a:spcBef>
        <a:spcAft>
          <a:spcPct val="0"/>
        </a:spcAft>
        <a:buBlip>
          <a:blip r:embed="rId14"/>
        </a:buBlip>
        <a:defRPr sz="3200" i="1">
          <a:solidFill>
            <a:schemeClr val="tx1"/>
          </a:solidFill>
          <a:latin typeface="+mn-lt"/>
        </a:defRPr>
      </a:lvl8pPr>
      <a:lvl9pPr marL="3886200" indent="-228600" algn="l" rtl="0" eaLnBrk="1" fontAlgn="base" hangingPunct="1">
        <a:spcBef>
          <a:spcPct val="20000"/>
        </a:spcBef>
        <a:spcAft>
          <a:spcPct val="0"/>
        </a:spcAft>
        <a:buBlip>
          <a:blip r:embed="rId14"/>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3" Type="http://schemas.openxmlformats.org/officeDocument/2006/relationships/hyperlink" Target="file:///\\dataserver\..\member_tribes\tribe\burns_paiute_tribe\" TargetMode="External"/><Relationship Id="rId18" Type="http://schemas.openxmlformats.org/officeDocument/2006/relationships/hyperlink" Target="file:///\\dataserver\..\member_tribes\tribe\kootenai_tribe\" TargetMode="External"/><Relationship Id="rId26" Type="http://schemas.openxmlformats.org/officeDocument/2006/relationships/hyperlink" Target="file:///\\dataserver\..\member_tribes\tribe\jamestown_sklallam_tribe\" TargetMode="External"/><Relationship Id="rId39" Type="http://schemas.openxmlformats.org/officeDocument/2006/relationships/hyperlink" Target="file:///\\dataserver\..\member_tribes\tribe\nw_band_of_shoshone\" TargetMode="External"/><Relationship Id="rId21" Type="http://schemas.openxmlformats.org/officeDocument/2006/relationships/hyperlink" Target="file:///\\dataserver\..\member_tribes\tribe\sauk_suiattle_tribe\" TargetMode="External"/><Relationship Id="rId34" Type="http://schemas.openxmlformats.org/officeDocument/2006/relationships/hyperlink" Target="file:///\\dataserver\..\member_tribes\tribe\coeur_dalene_tribe\" TargetMode="External"/><Relationship Id="rId42" Type="http://schemas.openxmlformats.org/officeDocument/2006/relationships/hyperlink" Target="file:///\\dataserver\..\member_tribes\tribe\suquamish_tribe\" TargetMode="External"/><Relationship Id="rId47" Type="http://schemas.openxmlformats.org/officeDocument/2006/relationships/hyperlink" Target="file:///\\dataserver\..\member_tribes\tribe\skokomish_tribe\" TargetMode="External"/><Relationship Id="rId50" Type="http://schemas.openxmlformats.org/officeDocument/2006/relationships/hyperlink" Target="file:///\\dataserver\..\member_tribes\tribe\spokane_tribe\" TargetMode="External"/><Relationship Id="rId7" Type="http://schemas.openxmlformats.org/officeDocument/2006/relationships/hyperlink" Target="file:///\\dataserver\..\member_tribes\oregon_member_tribes\" TargetMode="External"/><Relationship Id="rId2" Type="http://schemas.openxmlformats.org/officeDocument/2006/relationships/slideLayout" Target="../slideLayouts/slideLayout2.xml"/><Relationship Id="rId16" Type="http://schemas.openxmlformats.org/officeDocument/2006/relationships/hyperlink" Target="file:///\\dataserver\..\member_tribes\tribe\nez_perce_tribe\" TargetMode="External"/><Relationship Id="rId29" Type="http://schemas.openxmlformats.org/officeDocument/2006/relationships/hyperlink" Target="file:///\\dataserver\..\member_tribes\tribe\quileute_tribe\" TargetMode="External"/><Relationship Id="rId11" Type="http://schemas.openxmlformats.org/officeDocument/2006/relationships/hyperlink" Target="file:///\\dataserver\..\member_tribes\tribe\siletz_tribes\" TargetMode="External"/><Relationship Id="rId24" Type="http://schemas.openxmlformats.org/officeDocument/2006/relationships/hyperlink" Target="file:///\\dataserver\..\member_tribes\tribe\lummi_tribe\" TargetMode="External"/><Relationship Id="rId32" Type="http://schemas.openxmlformats.org/officeDocument/2006/relationships/hyperlink" Target="file:///\\dataserver\..\member_tribes\tribe\shoalwater_bay_tribe\" TargetMode="External"/><Relationship Id="rId37" Type="http://schemas.openxmlformats.org/officeDocument/2006/relationships/hyperlink" Target="file:///\\dataserver\..\member_tribes\tribe\coos_siuslaw_and_lower_umpqua_tribes\" TargetMode="External"/><Relationship Id="rId40" Type="http://schemas.openxmlformats.org/officeDocument/2006/relationships/hyperlink" Target="file:///\\dataserver\..\member_tribes\tribe\colville_tribes\" TargetMode="External"/><Relationship Id="rId45" Type="http://schemas.openxmlformats.org/officeDocument/2006/relationships/hyperlink" Target="file:///\\dataserver\..\member_tribes\tribe\nisqually_tribe\" TargetMode="External"/><Relationship Id="rId5" Type="http://schemas.openxmlformats.org/officeDocument/2006/relationships/hyperlink" Target="file:///\\dataserver\..\member_tribes\idaho_member_tribes\" TargetMode="External"/><Relationship Id="rId15" Type="http://schemas.openxmlformats.org/officeDocument/2006/relationships/hyperlink" Target="file:///\\dataserver\..\member_tribes\tribe\shoshone_bannock_tribes\" TargetMode="External"/><Relationship Id="rId23" Type="http://schemas.openxmlformats.org/officeDocument/2006/relationships/hyperlink" Target="file:///\\dataserver\..\member_tribes\tribe\swinomish_tribe\" TargetMode="External"/><Relationship Id="rId28" Type="http://schemas.openxmlformats.org/officeDocument/2006/relationships/hyperlink" Target="file:///\\dataserver\..\member_tribes\tribe\makah_tribe1\" TargetMode="External"/><Relationship Id="rId36" Type="http://schemas.openxmlformats.org/officeDocument/2006/relationships/hyperlink" Target="file:///\\dataserver\..\member_tribes\tribe\grand_ronde_tribes\" TargetMode="External"/><Relationship Id="rId49" Type="http://schemas.openxmlformats.org/officeDocument/2006/relationships/hyperlink" Target="file:///\\dataserver\..\member_tribes\tribe\klamath_tribes\" TargetMode="External"/><Relationship Id="rId10" Type="http://schemas.openxmlformats.org/officeDocument/2006/relationships/hyperlink" Target="file:///\\dataserver\..\member_tribes\tribe\puyallup_tribe\" TargetMode="External"/><Relationship Id="rId19" Type="http://schemas.openxmlformats.org/officeDocument/2006/relationships/hyperlink" Target="file:///\\dataserver\..\member_tribes\tribe\nooksack_tribe\" TargetMode="External"/><Relationship Id="rId31" Type="http://schemas.openxmlformats.org/officeDocument/2006/relationships/hyperlink" Target="file:///\\dataserver\..\member_tribes\tribe\quinault_indian_nation\" TargetMode="External"/><Relationship Id="rId44" Type="http://schemas.openxmlformats.org/officeDocument/2006/relationships/hyperlink" Target="file:///\\dataserver\..\member_tribes\tribe\yakama_indian_nation\" TargetMode="External"/><Relationship Id="rId4" Type="http://schemas.openxmlformats.org/officeDocument/2006/relationships/image" Target="../media/image19.png"/><Relationship Id="rId9" Type="http://schemas.openxmlformats.org/officeDocument/2006/relationships/hyperlink" Target="file:///\\dataserver\..\member_tribes\tribe\cowlitz_tribes\" TargetMode="External"/><Relationship Id="rId14" Type="http://schemas.openxmlformats.org/officeDocument/2006/relationships/hyperlink" Target="file:///\\dataserver\..\member_tribes\tribe\umatilla_tribes\" TargetMode="External"/><Relationship Id="rId22" Type="http://schemas.openxmlformats.org/officeDocument/2006/relationships/hyperlink" Target="file:///\\dataserver\..\member_tribes\tribe\stillaguamish_tribe\" TargetMode="External"/><Relationship Id="rId27" Type="http://schemas.openxmlformats.org/officeDocument/2006/relationships/hyperlink" Target="file:///\\dataserver\..\member_tribes\tribe\lower_elwha_tribe\" TargetMode="External"/><Relationship Id="rId30" Type="http://schemas.openxmlformats.org/officeDocument/2006/relationships/hyperlink" Target="file:///\\dataserver\..\member_tribes\tribe\hoh_tribe\" TargetMode="External"/><Relationship Id="rId35" Type="http://schemas.openxmlformats.org/officeDocument/2006/relationships/hyperlink" Target="file:///\\dataserver\..\member_tribes\tribe\warm_springs_tribes\" TargetMode="External"/><Relationship Id="rId43" Type="http://schemas.openxmlformats.org/officeDocument/2006/relationships/hyperlink" Target="file:///\\dataserver\..\member_tribes\tribe\snoqualmie_tribe\" TargetMode="External"/><Relationship Id="rId48" Type="http://schemas.openxmlformats.org/officeDocument/2006/relationships/hyperlink" Target="file:///\\dataserver\..\member_tribes\tribe\port_gamble_sklallam_tribe\" TargetMode="External"/><Relationship Id="rId8" Type="http://schemas.openxmlformats.org/officeDocument/2006/relationships/hyperlink" Target="file:///\\dataserver\..\member_tribes\tribe\muckleshoot_tribe\" TargetMode="External"/><Relationship Id="rId3" Type="http://schemas.openxmlformats.org/officeDocument/2006/relationships/notesSlide" Target="../notesSlides/notesSlide16.xml"/><Relationship Id="rId12" Type="http://schemas.openxmlformats.org/officeDocument/2006/relationships/hyperlink" Target="file:///\\dataserver\..\member_tribes\tribe\coquille_tribe\" TargetMode="External"/><Relationship Id="rId17" Type="http://schemas.openxmlformats.org/officeDocument/2006/relationships/hyperlink" Target="file:///\\dataserver\..\member_tribes\tribe\kalispel_tribe\" TargetMode="External"/><Relationship Id="rId25" Type="http://schemas.openxmlformats.org/officeDocument/2006/relationships/hyperlink" Target="file:///\\dataserver\..\member_tribes\tribe\samish_indian_nation\" TargetMode="External"/><Relationship Id="rId33" Type="http://schemas.openxmlformats.org/officeDocument/2006/relationships/hyperlink" Target="file:///\\dataserver\..\member_tribes\tribe\chehalis_tribe\" TargetMode="External"/><Relationship Id="rId38" Type="http://schemas.openxmlformats.org/officeDocument/2006/relationships/hyperlink" Target="file:///\\dataserver\..\member_tribes\tribe\cow_creek_band_of_umpqua\" TargetMode="External"/><Relationship Id="rId46" Type="http://schemas.openxmlformats.org/officeDocument/2006/relationships/hyperlink" Target="file:///\\dataserver\..\member_tribes\tribe\squaxin_island_tribe\" TargetMode="External"/><Relationship Id="rId20" Type="http://schemas.openxmlformats.org/officeDocument/2006/relationships/hyperlink" Target="file:///\\dataserver\..\member_tribes\tribe\upper_skagit_tribe\" TargetMode="External"/><Relationship Id="rId41" Type="http://schemas.openxmlformats.org/officeDocument/2006/relationships/hyperlink" Target="file:///\\dataserver\..\member_tribes\tribe\tulalip_tribe\" TargetMode="External"/><Relationship Id="rId1" Type="http://schemas.openxmlformats.org/officeDocument/2006/relationships/tags" Target="../tags/tag14.xml"/><Relationship Id="rId6" Type="http://schemas.openxmlformats.org/officeDocument/2006/relationships/hyperlink" Target="file:///\\dataserver\..\member_tribes\washington_member_tribe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hyperlink" Target="http://www.800bucklup.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www.cdc.gov/ncipc/wisqars/default.ht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oleObject2.bin"/><Relationship Id="rId4"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dirty="0" smtClean="0"/>
              <a:t>Injury Prevention in Indian Country</a:t>
            </a:r>
          </a:p>
        </p:txBody>
      </p:sp>
      <p:sp>
        <p:nvSpPr>
          <p:cNvPr id="4" name="TextBox 3"/>
          <p:cNvSpPr txBox="1">
            <a:spLocks noChangeArrowheads="1"/>
          </p:cNvSpPr>
          <p:nvPr/>
        </p:nvSpPr>
        <p:spPr bwMode="auto">
          <a:xfrm>
            <a:off x="2514600" y="3581400"/>
            <a:ext cx="3886200" cy="1138773"/>
          </a:xfrm>
          <a:prstGeom prst="rect">
            <a:avLst/>
          </a:prstGeom>
          <a:noFill/>
          <a:ln w="9525">
            <a:noFill/>
            <a:miter lim="800000"/>
            <a:headEnd/>
            <a:tailEnd/>
          </a:ln>
        </p:spPr>
        <p:txBody>
          <a:bodyPr>
            <a:spAutoFit/>
          </a:bodyPr>
          <a:lstStyle/>
          <a:p>
            <a:pPr algn="ctr"/>
            <a:r>
              <a:rPr lang="en-US" sz="2800" dirty="0"/>
              <a:t>Bridget Canniff</a:t>
            </a:r>
            <a:endParaRPr lang="en-US" sz="2400" dirty="0"/>
          </a:p>
          <a:p>
            <a:pPr algn="ctr"/>
            <a:r>
              <a:rPr lang="en-US" sz="2000" dirty="0">
                <a:solidFill>
                  <a:srgbClr val="008080"/>
                </a:solidFill>
              </a:rPr>
              <a:t>Project Director</a:t>
            </a:r>
          </a:p>
          <a:p>
            <a:pPr algn="ctr"/>
            <a:r>
              <a:rPr lang="en-US" sz="2000" dirty="0" smtClean="0">
                <a:solidFill>
                  <a:srgbClr val="008080"/>
                </a:solidFill>
              </a:rPr>
              <a:t>Injury Prevention Program</a:t>
            </a:r>
            <a:endParaRPr lang="en-US" sz="1800" dirty="0">
              <a:solidFill>
                <a:srgbClr val="00808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9200" y="152400"/>
            <a:ext cx="6248400" cy="1371600"/>
          </a:xfrm>
        </p:spPr>
        <p:txBody>
          <a:bodyPr/>
          <a:lstStyle/>
          <a:p>
            <a:pPr eaLnBrk="1" hangingPunct="1"/>
            <a:r>
              <a:rPr lang="en-US" sz="4000" dirty="0" smtClean="0"/>
              <a:t>“We Don’t Buckle Up!”</a:t>
            </a:r>
            <a:r>
              <a:rPr lang="en-US" sz="4000" b="1" dirty="0" smtClean="0"/>
              <a:t/>
            </a:r>
            <a:br>
              <a:rPr lang="en-US" sz="4000" b="1" dirty="0" smtClean="0"/>
            </a:br>
            <a:endParaRPr lang="en-US" sz="4000" b="1" i="1" dirty="0" smtClean="0">
              <a:solidFill>
                <a:srgbClr val="333399"/>
              </a:solidFill>
            </a:endParaRPr>
          </a:p>
        </p:txBody>
      </p:sp>
      <p:sp>
        <p:nvSpPr>
          <p:cNvPr id="22531" name="Rectangle 3"/>
          <p:cNvSpPr>
            <a:spLocks noGrp="1" noChangeArrowheads="1"/>
          </p:cNvSpPr>
          <p:nvPr>
            <p:ph idx="1"/>
          </p:nvPr>
        </p:nvSpPr>
        <p:spPr>
          <a:xfrm>
            <a:off x="457200" y="1828800"/>
            <a:ext cx="8229600" cy="4724400"/>
          </a:xfrm>
        </p:spPr>
        <p:txBody>
          <a:bodyPr/>
          <a:lstStyle/>
          <a:p>
            <a:pPr>
              <a:buNone/>
            </a:pPr>
            <a:r>
              <a:rPr lang="en-US" b="1" i="1" dirty="0" smtClean="0">
                <a:solidFill>
                  <a:srgbClr val="008080"/>
                </a:solidFill>
              </a:rPr>
              <a:t>WHY?</a:t>
            </a:r>
            <a:endParaRPr lang="en-US" dirty="0" smtClean="0">
              <a:solidFill>
                <a:srgbClr val="008080"/>
              </a:solidFill>
            </a:endParaRPr>
          </a:p>
        </p:txBody>
      </p:sp>
      <p:sp>
        <p:nvSpPr>
          <p:cNvPr id="38916" name="Text Box 4"/>
          <p:cNvSpPr txBox="1">
            <a:spLocks noChangeArrowheads="1"/>
          </p:cNvSpPr>
          <p:nvPr/>
        </p:nvSpPr>
        <p:spPr bwMode="auto">
          <a:xfrm>
            <a:off x="457200" y="2743200"/>
            <a:ext cx="7010400" cy="3324225"/>
          </a:xfrm>
          <a:prstGeom prst="rect">
            <a:avLst/>
          </a:prstGeom>
          <a:noFill/>
          <a:ln w="9525">
            <a:noFill/>
            <a:miter lim="800000"/>
            <a:headEnd/>
            <a:tailEnd/>
          </a:ln>
        </p:spPr>
        <p:txBody>
          <a:bodyPr>
            <a:spAutoFit/>
          </a:bodyPr>
          <a:lstStyle/>
          <a:p>
            <a:pPr eaLnBrk="0" hangingPunct="0">
              <a:spcBef>
                <a:spcPct val="50000"/>
              </a:spcBef>
            </a:pPr>
            <a:r>
              <a:rPr lang="en-US" sz="3000" dirty="0"/>
              <a:t>“We don’t get tickets on the </a:t>
            </a:r>
            <a:r>
              <a:rPr lang="en-US" sz="3000" dirty="0" err="1"/>
              <a:t>Rez</a:t>
            </a:r>
            <a:r>
              <a:rPr lang="en-US" sz="3000" dirty="0"/>
              <a:t>.”</a:t>
            </a:r>
          </a:p>
          <a:p>
            <a:pPr eaLnBrk="0" hangingPunct="0">
              <a:spcBef>
                <a:spcPct val="50000"/>
              </a:spcBef>
            </a:pPr>
            <a:r>
              <a:rPr lang="en-US" sz="3000" dirty="0"/>
              <a:t>“I am only going down the street.”</a:t>
            </a:r>
          </a:p>
          <a:p>
            <a:pPr eaLnBrk="0" hangingPunct="0">
              <a:spcBef>
                <a:spcPct val="50000"/>
              </a:spcBef>
            </a:pPr>
            <a:r>
              <a:rPr lang="en-US" sz="3000" dirty="0"/>
              <a:t>“I just don’t think about it.”</a:t>
            </a:r>
          </a:p>
          <a:p>
            <a:pPr eaLnBrk="0" hangingPunct="0">
              <a:spcBef>
                <a:spcPct val="50000"/>
              </a:spcBef>
            </a:pPr>
            <a:r>
              <a:rPr lang="en-US" sz="3000" dirty="0"/>
              <a:t>“He’ll stop crying if I hold him in my lap.”</a:t>
            </a:r>
          </a:p>
          <a:p>
            <a:pPr eaLnBrk="0" hangingPunct="0">
              <a:spcBef>
                <a:spcPct val="50000"/>
              </a:spcBef>
            </a:pPr>
            <a:r>
              <a:rPr lang="en-US" sz="3000" dirty="0"/>
              <a:t>“She thinks she’s too old.”</a:t>
            </a:r>
            <a:endParaRPr lang="en-US" sz="3000" b="1" dirty="0"/>
          </a:p>
        </p:txBody>
      </p:sp>
      <p:pic>
        <p:nvPicPr>
          <p:cNvPr id="22533" name="Picture 7"/>
          <p:cNvPicPr>
            <a:picLocks noChangeAspect="1" noChangeArrowheads="1"/>
          </p:cNvPicPr>
          <p:nvPr/>
        </p:nvPicPr>
        <p:blipFill>
          <a:blip r:embed="rId4" cstate="print"/>
          <a:srcRect/>
          <a:stretch>
            <a:fillRect/>
          </a:stretch>
        </p:blipFill>
        <p:spPr bwMode="auto">
          <a:xfrm>
            <a:off x="5910263" y="1752600"/>
            <a:ext cx="3005137" cy="25606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fade">
                                      <p:cBhvr>
                                        <p:cTn id="7" dur="2000"/>
                                        <p:tgtEl>
                                          <p:spTgt spid="389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fade">
                                      <p:cBhvr>
                                        <p:cTn id="12" dur="2000"/>
                                        <p:tgtEl>
                                          <p:spTgt spid="389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Effect transition="in" filter="fade">
                                      <p:cBhvr>
                                        <p:cTn id="17" dur="2000"/>
                                        <p:tgtEl>
                                          <p:spTgt spid="389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6">
                                            <p:txEl>
                                              <p:pRg st="3" end="3"/>
                                            </p:txEl>
                                          </p:spTgt>
                                        </p:tgtEl>
                                        <p:attrNameLst>
                                          <p:attrName>style.visibility</p:attrName>
                                        </p:attrNameLst>
                                      </p:cBhvr>
                                      <p:to>
                                        <p:strVal val="visible"/>
                                      </p:to>
                                    </p:set>
                                    <p:animEffect transition="in" filter="fade">
                                      <p:cBhvr>
                                        <p:cTn id="22" dur="2000"/>
                                        <p:tgtEl>
                                          <p:spTgt spid="3891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6">
                                            <p:txEl>
                                              <p:pRg st="4" end="4"/>
                                            </p:txEl>
                                          </p:spTgt>
                                        </p:tgtEl>
                                        <p:attrNameLst>
                                          <p:attrName>style.visibility</p:attrName>
                                        </p:attrNameLst>
                                      </p:cBhvr>
                                      <p:to>
                                        <p:strVal val="visible"/>
                                      </p:to>
                                    </p:set>
                                    <p:animEffect transition="in" filter="fade">
                                      <p:cBhvr>
                                        <p:cTn id="27" dur="2000"/>
                                        <p:tgtEl>
                                          <p:spTgt spid="389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76200"/>
            <a:ext cx="7467600" cy="1143000"/>
          </a:xfrm>
        </p:spPr>
        <p:txBody>
          <a:bodyPr/>
          <a:lstStyle/>
          <a:p>
            <a:r>
              <a:rPr lang="en-US" dirty="0" smtClean="0"/>
              <a:t>5 Ways Seat Belts and Child Safety Seats Prevent Injury</a:t>
            </a:r>
            <a:endParaRPr lang="en-US" dirty="0"/>
          </a:p>
        </p:txBody>
      </p:sp>
      <p:sp>
        <p:nvSpPr>
          <p:cNvPr id="7" name="Rectangle 3"/>
          <p:cNvSpPr txBox="1">
            <a:spLocks noChangeArrowheads="1"/>
          </p:cNvSpPr>
          <p:nvPr/>
        </p:nvSpPr>
        <p:spPr bwMode="auto">
          <a:xfrm>
            <a:off x="4495800" y="2057400"/>
            <a:ext cx="441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rgbClr val="008080"/>
              </a:buClr>
              <a:buSzPct val="95000"/>
              <a:buFont typeface="Verdana" pitchFamily="34" charset="0"/>
              <a:buAutoNum type="arabicPeriod"/>
              <a:tabLst/>
              <a:defRPr/>
            </a:pPr>
            <a:r>
              <a:rPr kumimoji="0" lang="en-US" sz="2400" b="0" i="0" u="none" strike="noStrike" kern="0" cap="none" spc="0" normalizeH="0" baseline="0" noProof="0" dirty="0" smtClean="0">
                <a:ln>
                  <a:noFill/>
                </a:ln>
                <a:solidFill>
                  <a:schemeClr val="tx1"/>
                </a:solidFill>
                <a:effectLst/>
                <a:uLnTx/>
                <a:uFillTx/>
                <a:latin typeface="Trebuchet MS" pitchFamily="34" charset="0"/>
                <a:ea typeface="+mn-ea"/>
                <a:cs typeface="+mn-cs"/>
              </a:rPr>
              <a:t>Help the body slow down</a:t>
            </a:r>
          </a:p>
          <a:p>
            <a:pPr marL="609600" marR="0" lvl="0" indent="-609600" algn="l" defTabSz="914400" rtl="0" eaLnBrk="1" fontAlgn="base" latinLnBrk="0" hangingPunct="1">
              <a:lnSpc>
                <a:spcPct val="100000"/>
              </a:lnSpc>
              <a:spcBef>
                <a:spcPct val="20000"/>
              </a:spcBef>
              <a:spcAft>
                <a:spcPct val="0"/>
              </a:spcAft>
              <a:buClr>
                <a:srgbClr val="008080"/>
              </a:buClr>
              <a:buSzPct val="95000"/>
              <a:buFont typeface="Verdana" pitchFamily="34" charset="0"/>
              <a:buAutoNum type="arabicPeriod"/>
              <a:tabLst/>
              <a:defRPr/>
            </a:pPr>
            <a:r>
              <a:rPr kumimoji="0" lang="en-US" sz="2400" b="0" i="0" u="none" strike="noStrike" kern="0" cap="none" spc="0" normalizeH="0" baseline="0" noProof="0" dirty="0" smtClean="0">
                <a:ln>
                  <a:noFill/>
                </a:ln>
                <a:solidFill>
                  <a:schemeClr val="tx1"/>
                </a:solidFill>
                <a:effectLst/>
                <a:uLnTx/>
                <a:uFillTx/>
                <a:latin typeface="Trebuchet MS" pitchFamily="34" charset="0"/>
                <a:ea typeface="+mn-ea"/>
                <a:cs typeface="+mn-cs"/>
              </a:rPr>
              <a:t>Contact the strongest parts of the body</a:t>
            </a:r>
          </a:p>
          <a:p>
            <a:pPr marL="609600" marR="0" lvl="0" indent="-609600" algn="l" defTabSz="914400" rtl="0" eaLnBrk="1" fontAlgn="base" latinLnBrk="0" hangingPunct="1">
              <a:lnSpc>
                <a:spcPct val="100000"/>
              </a:lnSpc>
              <a:spcBef>
                <a:spcPct val="20000"/>
              </a:spcBef>
              <a:spcAft>
                <a:spcPct val="0"/>
              </a:spcAft>
              <a:buClr>
                <a:srgbClr val="008080"/>
              </a:buClr>
              <a:buSzPct val="95000"/>
              <a:buFont typeface="Verdana" pitchFamily="34" charset="0"/>
              <a:buAutoNum type="arabicPeriod"/>
              <a:tabLst/>
              <a:defRPr/>
            </a:pPr>
            <a:r>
              <a:rPr kumimoji="0" lang="en-US" sz="2400" b="0" i="0" u="none" strike="noStrike" kern="0" cap="none" spc="0" normalizeH="0" baseline="0" noProof="0" dirty="0" smtClean="0">
                <a:ln>
                  <a:noFill/>
                </a:ln>
                <a:solidFill>
                  <a:schemeClr val="tx1"/>
                </a:solidFill>
                <a:effectLst/>
                <a:uLnTx/>
                <a:uFillTx/>
                <a:latin typeface="Trebuchet MS" pitchFamily="34" charset="0"/>
                <a:ea typeface="+mn-ea"/>
                <a:cs typeface="+mn-cs"/>
              </a:rPr>
              <a:t>Spread forces over a wide area of the body</a:t>
            </a:r>
          </a:p>
          <a:p>
            <a:pPr marL="609600" marR="0" lvl="0" indent="-609600" algn="l" defTabSz="914400" rtl="0" eaLnBrk="1" fontAlgn="base" latinLnBrk="0" hangingPunct="1">
              <a:lnSpc>
                <a:spcPct val="100000"/>
              </a:lnSpc>
              <a:spcBef>
                <a:spcPct val="20000"/>
              </a:spcBef>
              <a:spcAft>
                <a:spcPct val="0"/>
              </a:spcAft>
              <a:buClr>
                <a:srgbClr val="008080"/>
              </a:buClr>
              <a:buSzPct val="95000"/>
              <a:buFont typeface="Verdana" pitchFamily="34" charset="0"/>
              <a:buAutoNum type="arabicPeriod"/>
              <a:tabLst/>
              <a:defRPr/>
            </a:pPr>
            <a:r>
              <a:rPr kumimoji="0" lang="en-US" sz="2400" b="0" i="0" u="none" strike="noStrike" kern="0" cap="none" spc="0" normalizeH="0" baseline="0" noProof="0" dirty="0" smtClean="0">
                <a:ln>
                  <a:noFill/>
                </a:ln>
                <a:solidFill>
                  <a:schemeClr val="tx1"/>
                </a:solidFill>
                <a:effectLst/>
                <a:uLnTx/>
                <a:uFillTx/>
                <a:latin typeface="Trebuchet MS" pitchFamily="34" charset="0"/>
                <a:ea typeface="+mn-ea"/>
                <a:cs typeface="+mn-cs"/>
              </a:rPr>
              <a:t>Protects the brain, spinal cord, &amp; for kids, abdomen</a:t>
            </a:r>
          </a:p>
          <a:p>
            <a:pPr marL="609600" marR="0" lvl="0" indent="-609600" algn="l" defTabSz="914400" rtl="0" eaLnBrk="1" fontAlgn="base" latinLnBrk="0" hangingPunct="1">
              <a:lnSpc>
                <a:spcPct val="100000"/>
              </a:lnSpc>
              <a:spcBef>
                <a:spcPct val="20000"/>
              </a:spcBef>
              <a:spcAft>
                <a:spcPct val="0"/>
              </a:spcAft>
              <a:buClr>
                <a:srgbClr val="008080"/>
              </a:buClr>
              <a:buSzPct val="95000"/>
              <a:buFont typeface="Verdana" pitchFamily="34" charset="0"/>
              <a:buAutoNum type="arabicPeriod"/>
              <a:tabLst/>
              <a:defRPr/>
            </a:pPr>
            <a:r>
              <a:rPr kumimoji="0" lang="en-US" sz="2400" b="0" i="0" u="none" strike="noStrike" kern="0" cap="none" spc="0" normalizeH="0" baseline="0" noProof="0" dirty="0" smtClean="0">
                <a:ln>
                  <a:noFill/>
                </a:ln>
                <a:solidFill>
                  <a:schemeClr val="tx1"/>
                </a:solidFill>
                <a:effectLst/>
                <a:uLnTx/>
                <a:uFillTx/>
                <a:latin typeface="Trebuchet MS" pitchFamily="34" charset="0"/>
                <a:ea typeface="+mn-ea"/>
                <a:cs typeface="+mn-cs"/>
              </a:rPr>
              <a:t>Keep adults and children in the vehicle</a:t>
            </a:r>
          </a:p>
        </p:txBody>
      </p:sp>
      <p:pic>
        <p:nvPicPr>
          <p:cNvPr id="8" name="Picture 5"/>
          <p:cNvPicPr>
            <a:picLocks noChangeAspect="1" noChangeArrowheads="1"/>
          </p:cNvPicPr>
          <p:nvPr/>
        </p:nvPicPr>
        <p:blipFill>
          <a:blip r:embed="rId2" cstate="print"/>
          <a:srcRect/>
          <a:stretch>
            <a:fillRect/>
          </a:stretch>
        </p:blipFill>
        <p:spPr bwMode="auto">
          <a:xfrm>
            <a:off x="381000" y="2438400"/>
            <a:ext cx="38608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0"/>
            <a:ext cx="8229600" cy="1371600"/>
          </a:xfrm>
        </p:spPr>
        <p:txBody>
          <a:bodyPr/>
          <a:lstStyle/>
          <a:p>
            <a:pPr eaLnBrk="1" hangingPunct="1"/>
            <a:r>
              <a:rPr lang="en-US" dirty="0" smtClean="0"/>
              <a:t>4 Steps for Kids</a:t>
            </a:r>
          </a:p>
        </p:txBody>
      </p:sp>
      <p:sp>
        <p:nvSpPr>
          <p:cNvPr id="30723" name="Rectangle 4"/>
          <p:cNvSpPr>
            <a:spLocks noChangeArrowheads="1"/>
          </p:cNvSpPr>
          <p:nvPr/>
        </p:nvSpPr>
        <p:spPr bwMode="auto">
          <a:xfrm>
            <a:off x="2286000" y="2057400"/>
            <a:ext cx="6096000" cy="4225925"/>
          </a:xfrm>
          <a:prstGeom prst="rect">
            <a:avLst/>
          </a:prstGeom>
          <a:noFill/>
          <a:ln w="9525">
            <a:noFill/>
            <a:miter lim="800000"/>
            <a:headEnd/>
            <a:tailEnd/>
          </a:ln>
        </p:spPr>
        <p:txBody>
          <a:bodyPr/>
          <a:lstStyle/>
          <a:p>
            <a:pPr marL="731520" indent="-742950">
              <a:lnSpc>
                <a:spcPct val="150000"/>
              </a:lnSpc>
              <a:spcBef>
                <a:spcPct val="20000"/>
              </a:spcBef>
              <a:buClr>
                <a:srgbClr val="008080"/>
              </a:buClr>
              <a:buSzPct val="100000"/>
              <a:buFont typeface="+mj-lt"/>
              <a:buAutoNum type="arabicPeriod"/>
              <a:defRPr/>
            </a:pPr>
            <a:r>
              <a:rPr lang="en-US" sz="3600" dirty="0">
                <a:latin typeface="+mn-lt"/>
              </a:rPr>
              <a:t>Rear-facing </a:t>
            </a:r>
          </a:p>
          <a:p>
            <a:pPr marL="731520" indent="-742950">
              <a:lnSpc>
                <a:spcPct val="150000"/>
              </a:lnSpc>
              <a:spcBef>
                <a:spcPct val="20000"/>
              </a:spcBef>
              <a:buClr>
                <a:srgbClr val="008080"/>
              </a:buClr>
              <a:buSzPct val="100000"/>
              <a:buFont typeface="+mj-lt"/>
              <a:buAutoNum type="arabicPeriod" startAt="2"/>
              <a:defRPr/>
            </a:pPr>
            <a:r>
              <a:rPr lang="en-US" sz="3600" dirty="0">
                <a:latin typeface="+mn-lt"/>
              </a:rPr>
              <a:t>Forward-facing</a:t>
            </a:r>
          </a:p>
          <a:p>
            <a:pPr marL="742950" indent="-742950">
              <a:lnSpc>
                <a:spcPct val="150000"/>
              </a:lnSpc>
              <a:spcBef>
                <a:spcPct val="20000"/>
              </a:spcBef>
              <a:buClr>
                <a:srgbClr val="008080"/>
              </a:buClr>
              <a:buSzPct val="100000"/>
              <a:buFont typeface="+mj-lt"/>
              <a:buAutoNum type="arabicPeriod" startAt="3"/>
              <a:defRPr/>
            </a:pPr>
            <a:r>
              <a:rPr lang="en-US" sz="3600" dirty="0">
                <a:latin typeface="+mn-lt"/>
              </a:rPr>
              <a:t>Booster seats</a:t>
            </a:r>
          </a:p>
          <a:p>
            <a:pPr marL="742950" indent="-742950">
              <a:lnSpc>
                <a:spcPct val="150000"/>
              </a:lnSpc>
              <a:spcBef>
                <a:spcPct val="20000"/>
              </a:spcBef>
              <a:buClr>
                <a:srgbClr val="008080"/>
              </a:buClr>
              <a:buSzPct val="100000"/>
              <a:buFont typeface="+mj-lt"/>
              <a:buAutoNum type="arabicPeriod" startAt="4"/>
              <a:defRPr/>
            </a:pPr>
            <a:r>
              <a:rPr lang="en-US" sz="3600" dirty="0">
                <a:latin typeface="+mn-lt"/>
              </a:rPr>
              <a:t>Adult seat belts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20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47800" y="-76200"/>
            <a:ext cx="7772400" cy="1371600"/>
          </a:xfrm>
        </p:spPr>
        <p:txBody>
          <a:bodyPr/>
          <a:lstStyle/>
          <a:p>
            <a:pPr eaLnBrk="1" hangingPunct="1"/>
            <a:r>
              <a:rPr lang="en-US" dirty="0" smtClean="0"/>
              <a:t>Step 1</a:t>
            </a:r>
          </a:p>
        </p:txBody>
      </p:sp>
      <p:sp>
        <p:nvSpPr>
          <p:cNvPr id="27651" name="Rectangle 3"/>
          <p:cNvSpPr>
            <a:spLocks noGrp="1" noChangeArrowheads="1"/>
          </p:cNvSpPr>
          <p:nvPr>
            <p:ph type="body" sz="half" idx="4294967295"/>
          </p:nvPr>
        </p:nvSpPr>
        <p:spPr>
          <a:xfrm>
            <a:off x="609600" y="3276600"/>
            <a:ext cx="2895600" cy="3200400"/>
          </a:xfrm>
        </p:spPr>
        <p:txBody>
          <a:bodyPr/>
          <a:lstStyle/>
          <a:p>
            <a:pPr eaLnBrk="1" hangingPunct="1">
              <a:buClr>
                <a:srgbClr val="008080"/>
              </a:buClr>
              <a:buSzPct val="80000"/>
              <a:buFont typeface="Times New Roman" pitchFamily="18" charset="0"/>
              <a:buChar char="■"/>
            </a:pPr>
            <a:r>
              <a:rPr lang="en-US" sz="2600" dirty="0" smtClean="0"/>
              <a:t>At minimum: Keep infants rear-facing until 1 year and 20 </a:t>
            </a:r>
            <a:r>
              <a:rPr lang="en-US" sz="2600" dirty="0" err="1" smtClean="0"/>
              <a:t>lbs</a:t>
            </a:r>
            <a:endParaRPr lang="en-US" sz="2600" dirty="0" smtClean="0"/>
          </a:p>
          <a:p>
            <a:pPr eaLnBrk="1" hangingPunct="1">
              <a:buClr>
                <a:srgbClr val="008080"/>
              </a:buClr>
              <a:buSzPct val="80000"/>
              <a:buFont typeface="Times New Roman" pitchFamily="18" charset="0"/>
              <a:buChar char="■"/>
            </a:pPr>
            <a:r>
              <a:rPr lang="en-US" sz="2600" u="sng" dirty="0" smtClean="0"/>
              <a:t>Recommended</a:t>
            </a:r>
            <a:r>
              <a:rPr lang="en-US" sz="2600" dirty="0" smtClean="0"/>
              <a:t>: until 2 years</a:t>
            </a:r>
          </a:p>
        </p:txBody>
      </p:sp>
      <p:pic>
        <p:nvPicPr>
          <p:cNvPr id="27653" name="Picture 5" descr="C:\Documents and Settings\stephanie.NWWIHB\My Documents\My Pictures\Kodak Pictures\Nooksack Car Seat Clinic 5.06\100_0055.JPG"/>
          <p:cNvPicPr>
            <a:picLocks noChangeAspect="1" noChangeArrowheads="1"/>
          </p:cNvPicPr>
          <p:nvPr/>
        </p:nvPicPr>
        <p:blipFill>
          <a:blip r:embed="rId4" cstate="print"/>
          <a:srcRect/>
          <a:stretch>
            <a:fillRect/>
          </a:stretch>
        </p:blipFill>
        <p:spPr bwMode="auto">
          <a:xfrm>
            <a:off x="3810000" y="2209800"/>
            <a:ext cx="4876800" cy="3657600"/>
          </a:xfrm>
          <a:prstGeom prst="rect">
            <a:avLst/>
          </a:prstGeom>
          <a:noFill/>
          <a:ln w="9525">
            <a:noFill/>
            <a:miter lim="800000"/>
            <a:headEnd/>
            <a:tailEnd/>
          </a:ln>
        </p:spPr>
      </p:pic>
      <p:sp>
        <p:nvSpPr>
          <p:cNvPr id="7" name="Rectangle 6"/>
          <p:cNvSpPr/>
          <p:nvPr/>
        </p:nvSpPr>
        <p:spPr>
          <a:xfrm>
            <a:off x="609600" y="1828800"/>
            <a:ext cx="3124200" cy="1077218"/>
          </a:xfrm>
          <a:prstGeom prst="rect">
            <a:avLst/>
          </a:prstGeom>
        </p:spPr>
        <p:txBody>
          <a:bodyPr wrap="square">
            <a:spAutoFit/>
          </a:bodyPr>
          <a:lstStyle/>
          <a:p>
            <a:r>
              <a:rPr lang="en-US" sz="3200" dirty="0" smtClean="0">
                <a:solidFill>
                  <a:srgbClr val="990000"/>
                </a:solidFill>
                <a:latin typeface="Georgia" pitchFamily="18" charset="0"/>
                <a:ea typeface="+mj-ea"/>
                <a:cs typeface="+mj-cs"/>
              </a:rPr>
              <a:t>Rear-Facing Infant Seats </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0"/>
            <a:ext cx="4191000" cy="1371600"/>
          </a:xfrm>
        </p:spPr>
        <p:txBody>
          <a:bodyPr/>
          <a:lstStyle/>
          <a:p>
            <a:pPr eaLnBrk="1" hangingPunct="1"/>
            <a:r>
              <a:rPr lang="en-US" dirty="0" smtClean="0"/>
              <a:t>Steps 1 &amp; 2</a:t>
            </a:r>
          </a:p>
        </p:txBody>
      </p:sp>
      <p:pic>
        <p:nvPicPr>
          <p:cNvPr id="28675" name="Picture 3" descr="CPS Course FF seat"/>
          <p:cNvPicPr>
            <a:picLocks noGrp="1" noChangeAspect="1" noChangeArrowheads="1"/>
          </p:cNvPicPr>
          <p:nvPr>
            <p:ph idx="1"/>
          </p:nvPr>
        </p:nvPicPr>
        <p:blipFill>
          <a:blip r:embed="rId4" cstate="print"/>
          <a:srcRect/>
          <a:stretch>
            <a:fillRect/>
          </a:stretch>
        </p:blipFill>
        <p:spPr>
          <a:xfrm>
            <a:off x="5562600" y="1676400"/>
            <a:ext cx="2300287" cy="3290887"/>
          </a:xfrm>
          <a:noFill/>
        </p:spPr>
      </p:pic>
      <p:sp>
        <p:nvSpPr>
          <p:cNvPr id="58372" name="Rectangle 4"/>
          <p:cNvSpPr>
            <a:spLocks noChangeArrowheads="1"/>
          </p:cNvSpPr>
          <p:nvPr/>
        </p:nvSpPr>
        <p:spPr bwMode="auto">
          <a:xfrm>
            <a:off x="4800600" y="4734342"/>
            <a:ext cx="3733800" cy="2123658"/>
          </a:xfrm>
          <a:prstGeom prst="rect">
            <a:avLst/>
          </a:prstGeom>
          <a:noFill/>
          <a:ln w="9525">
            <a:noFill/>
            <a:miter lim="800000"/>
            <a:headEnd/>
            <a:tailEnd/>
          </a:ln>
        </p:spPr>
        <p:txBody>
          <a:bodyPr wrap="square">
            <a:spAutoFit/>
          </a:bodyPr>
          <a:lstStyle/>
          <a:p>
            <a:pPr marL="342900" indent="-342900">
              <a:buClr>
                <a:srgbClr val="00CC99"/>
              </a:buClr>
              <a:buSzPct val="75000"/>
              <a:defRPr/>
            </a:pPr>
            <a:endParaRPr lang="en-US" sz="2400" dirty="0">
              <a:latin typeface="+mn-lt"/>
              <a:cs typeface="+mn-cs"/>
            </a:endParaRPr>
          </a:p>
          <a:p>
            <a:pPr marL="342900" indent="-342900">
              <a:buClr>
                <a:srgbClr val="00CC99"/>
              </a:buClr>
              <a:buSzPct val="75000"/>
              <a:buFont typeface="Times New Roman" pitchFamily="18" charset="0"/>
              <a:buChar char="■"/>
              <a:defRPr/>
            </a:pPr>
            <a:r>
              <a:rPr lang="en-US" sz="2800" dirty="0">
                <a:latin typeface="+mn-lt"/>
                <a:cs typeface="+mn-cs"/>
              </a:rPr>
              <a:t>Reclined for rear-facing and upright for forward-facing</a:t>
            </a:r>
          </a:p>
          <a:p>
            <a:pPr marL="342900" indent="-342900">
              <a:buClr>
                <a:srgbClr val="00CC99"/>
              </a:buClr>
              <a:buSzPct val="75000"/>
              <a:buFont typeface="Times New Roman" pitchFamily="18" charset="0"/>
              <a:buChar char="■"/>
              <a:defRPr/>
            </a:pPr>
            <a:endParaRPr lang="en-US" sz="2400" dirty="0">
              <a:latin typeface="+mn-lt"/>
              <a:cs typeface="+mn-cs"/>
            </a:endParaRPr>
          </a:p>
        </p:txBody>
      </p:sp>
      <p:pic>
        <p:nvPicPr>
          <p:cNvPr id="28677" name="Picture 5" descr="C:\Documents and Settings\stephanie.NWWIHB\My Documents\My Pictures\Kodak Pictures\Nooksack Car Seat Clinic 5.06\100_0042.JPG"/>
          <p:cNvPicPr>
            <a:picLocks noChangeAspect="1" noChangeArrowheads="1"/>
          </p:cNvPicPr>
          <p:nvPr/>
        </p:nvPicPr>
        <p:blipFill>
          <a:blip r:embed="rId5" cstate="print"/>
          <a:srcRect/>
          <a:stretch>
            <a:fillRect/>
          </a:stretch>
        </p:blipFill>
        <p:spPr bwMode="auto">
          <a:xfrm>
            <a:off x="685800" y="3429000"/>
            <a:ext cx="3810000" cy="2857500"/>
          </a:xfrm>
          <a:prstGeom prst="rect">
            <a:avLst/>
          </a:prstGeom>
          <a:noFill/>
          <a:ln w="9525">
            <a:noFill/>
            <a:miter lim="800000"/>
            <a:headEnd/>
            <a:tailEnd/>
          </a:ln>
        </p:spPr>
      </p:pic>
      <p:sp>
        <p:nvSpPr>
          <p:cNvPr id="6" name="Rectangle 5"/>
          <p:cNvSpPr/>
          <p:nvPr/>
        </p:nvSpPr>
        <p:spPr>
          <a:xfrm>
            <a:off x="685800" y="1752600"/>
            <a:ext cx="4572000" cy="1569660"/>
          </a:xfrm>
          <a:prstGeom prst="rect">
            <a:avLst/>
          </a:prstGeom>
        </p:spPr>
        <p:txBody>
          <a:bodyPr>
            <a:spAutoFit/>
          </a:bodyPr>
          <a:lstStyle/>
          <a:p>
            <a:r>
              <a:rPr lang="en-US" sz="3200" dirty="0" smtClean="0">
                <a:solidFill>
                  <a:srgbClr val="990000"/>
                </a:solidFill>
                <a:latin typeface="Georgia" pitchFamily="18" charset="0"/>
                <a:ea typeface="+mj-ea"/>
                <a:cs typeface="+mj-cs"/>
              </a:rPr>
              <a:t>Rear-Facing / </a:t>
            </a:r>
          </a:p>
          <a:p>
            <a:r>
              <a:rPr lang="en-US" sz="3200" dirty="0" smtClean="0">
                <a:solidFill>
                  <a:srgbClr val="990000"/>
                </a:solidFill>
                <a:latin typeface="Georgia" pitchFamily="18" charset="0"/>
                <a:ea typeface="+mj-ea"/>
                <a:cs typeface="+mj-cs"/>
              </a:rPr>
              <a:t>Forward-Facing Convertibles</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1524000" y="0"/>
            <a:ext cx="8229600" cy="1371600"/>
          </a:xfrm>
        </p:spPr>
        <p:txBody>
          <a:bodyPr/>
          <a:lstStyle/>
          <a:p>
            <a:pPr eaLnBrk="1" hangingPunct="1"/>
            <a:r>
              <a:rPr lang="en-US" dirty="0" smtClean="0"/>
              <a:t>Step 2</a:t>
            </a:r>
          </a:p>
        </p:txBody>
      </p:sp>
      <p:graphicFrame>
        <p:nvGraphicFramePr>
          <p:cNvPr id="29699" name="Object 5"/>
          <p:cNvGraphicFramePr>
            <a:graphicFrameLocks noGrp="1" noChangeAspect="1"/>
          </p:cNvGraphicFramePr>
          <p:nvPr>
            <p:ph idx="1"/>
            <p:extLst>
              <p:ext uri="{D42A27DB-BD31-4B8C-83A1-F6EECF244321}">
                <p14:modId xmlns:p14="http://schemas.microsoft.com/office/powerpoint/2010/main" val="1932549460"/>
              </p:ext>
            </p:extLst>
          </p:nvPr>
        </p:nvGraphicFramePr>
        <p:xfrm>
          <a:off x="3733800" y="2123748"/>
          <a:ext cx="5110163" cy="3667452"/>
        </p:xfrm>
        <a:graphic>
          <a:graphicData uri="http://schemas.openxmlformats.org/presentationml/2006/ole">
            <mc:AlternateContent xmlns:mc="http://schemas.openxmlformats.org/markup-compatibility/2006">
              <mc:Choice xmlns:v="urn:schemas-microsoft-com:vml" Requires="v">
                <p:oleObj spid="_x0000_s1039" name="Image" r:id="rId5" imgW="5733333" imgH="4114286" progId="">
                  <p:embed/>
                </p:oleObj>
              </mc:Choice>
              <mc:Fallback>
                <p:oleObj name="Image" r:id="rId5" imgW="5733333" imgH="4114286" progId="">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123748"/>
                        <a:ext cx="5110163" cy="3667452"/>
                      </a:xfrm>
                      <a:prstGeom prst="rect">
                        <a:avLst/>
                      </a:prstGeom>
                      <a:noFill/>
                      <a:ln>
                        <a:noFill/>
                      </a:ln>
                      <a:effectLst/>
                    </p:spPr>
                  </p:pic>
                </p:oleObj>
              </mc:Fallback>
            </mc:AlternateContent>
          </a:graphicData>
        </a:graphic>
      </p:graphicFrame>
      <p:sp>
        <p:nvSpPr>
          <p:cNvPr id="4100" name="Rectangle 3"/>
          <p:cNvSpPr>
            <a:spLocks noGrp="1" noChangeArrowheads="1"/>
          </p:cNvSpPr>
          <p:nvPr>
            <p:ph type="body" sz="half" idx="4294967295"/>
          </p:nvPr>
        </p:nvSpPr>
        <p:spPr>
          <a:xfrm>
            <a:off x="0" y="2590800"/>
            <a:ext cx="3505200" cy="3276600"/>
          </a:xfrm>
        </p:spPr>
        <p:txBody>
          <a:bodyPr/>
          <a:lstStyle/>
          <a:p>
            <a:pPr eaLnBrk="1" hangingPunct="1">
              <a:spcBef>
                <a:spcPct val="0"/>
              </a:spcBef>
              <a:buFont typeface="Times New Roman" pitchFamily="18" charset="0"/>
              <a:buChar char="■"/>
              <a:defRPr/>
            </a:pPr>
            <a:endParaRPr lang="en-US" sz="2800" kern="1200" dirty="0" smtClean="0"/>
          </a:p>
          <a:p>
            <a:pPr eaLnBrk="1" hangingPunct="1">
              <a:buFont typeface="Wingdings" pitchFamily="2" charset="2"/>
              <a:buNone/>
              <a:defRPr/>
            </a:pPr>
            <a:endParaRPr lang="en-US" sz="2800" dirty="0" smtClean="0">
              <a:solidFill>
                <a:schemeClr val="tx2"/>
              </a:solidFill>
            </a:endParaRPr>
          </a:p>
        </p:txBody>
      </p:sp>
      <p:sp>
        <p:nvSpPr>
          <p:cNvPr id="5" name="Rectangle 6"/>
          <p:cNvSpPr txBox="1">
            <a:spLocks noChangeArrowheads="1"/>
          </p:cNvSpPr>
          <p:nvPr/>
        </p:nvSpPr>
        <p:spPr bwMode="auto">
          <a:xfrm>
            <a:off x="228600" y="3009900"/>
            <a:ext cx="3505200" cy="2362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990000"/>
                </a:solidFill>
                <a:effectLst/>
                <a:uLnTx/>
                <a:uFillTx/>
                <a:latin typeface="Georgia" pitchFamily="18" charset="0"/>
                <a:ea typeface="+mj-ea"/>
                <a:cs typeface="+mj-cs"/>
              </a:rPr>
              <a:t>Forward-Facing </a:t>
            </a:r>
            <a:br>
              <a:rPr kumimoji="0" lang="en-US" sz="3200" b="0" i="0" u="none" strike="noStrike" kern="0" cap="none" spc="0" normalizeH="0" baseline="0" noProof="0" dirty="0" smtClean="0">
                <a:ln>
                  <a:noFill/>
                </a:ln>
                <a:solidFill>
                  <a:srgbClr val="990000"/>
                </a:solidFill>
                <a:effectLst/>
                <a:uLnTx/>
                <a:uFillTx/>
                <a:latin typeface="Georgia" pitchFamily="18" charset="0"/>
                <a:ea typeface="+mj-ea"/>
                <a:cs typeface="+mj-cs"/>
              </a:rPr>
            </a:br>
            <a:r>
              <a:rPr kumimoji="0" lang="en-US" sz="3200" b="0" i="0" u="none" strike="noStrike" kern="0" cap="none" spc="0" normalizeH="0" baseline="0" noProof="0" dirty="0" smtClean="0">
                <a:ln>
                  <a:noFill/>
                </a:ln>
                <a:solidFill>
                  <a:srgbClr val="990000"/>
                </a:solidFill>
                <a:effectLst/>
                <a:uLnTx/>
                <a:uFillTx/>
                <a:latin typeface="Georgia" pitchFamily="18" charset="0"/>
                <a:ea typeface="+mj-ea"/>
                <a:cs typeface="+mj-cs"/>
              </a:rPr>
              <a:t>Child Seats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990000"/>
              </a:solidFill>
              <a:effectLst/>
              <a:uLnTx/>
              <a:uFillTx/>
              <a:latin typeface="Georgia" pitchFamily="18" charset="0"/>
              <a:ea typeface="+mj-ea"/>
              <a:cs typeface="+mj-cs"/>
            </a:endParaRPr>
          </a:p>
          <a:p>
            <a:pPr marL="457200" indent="-457200">
              <a:buClr>
                <a:srgbClr val="008080"/>
              </a:buClr>
              <a:buFont typeface="Wingdings" pitchFamily="2" charset="2"/>
              <a:buChar char="§"/>
              <a:defRPr/>
            </a:pPr>
            <a:r>
              <a:rPr lang="en-US" sz="2800" dirty="0" smtClean="0">
                <a:latin typeface="Trebuchet MS" pitchFamily="34" charset="0"/>
              </a:rPr>
              <a:t>Follow recommendation for specific seat</a:t>
            </a:r>
            <a:endParaRPr lang="en-US" sz="2800" dirty="0">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rgbClr val="990000"/>
              </a:solidFill>
              <a:effectLst/>
              <a:uLnTx/>
              <a:uFillTx/>
              <a:latin typeface="Georgia" pitchFamily="18" charset="0"/>
              <a:ea typeface="+mj-ea"/>
              <a:cs typeface="+mj-cs"/>
            </a:endParaRPr>
          </a:p>
        </p:txBody>
      </p:sp>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Step 3</a:t>
            </a:r>
          </a:p>
        </p:txBody>
      </p:sp>
      <p:sp>
        <p:nvSpPr>
          <p:cNvPr id="36867" name="Rectangle 3"/>
          <p:cNvSpPr>
            <a:spLocks noGrp="1" noChangeArrowheads="1"/>
          </p:cNvSpPr>
          <p:nvPr>
            <p:ph idx="1"/>
          </p:nvPr>
        </p:nvSpPr>
        <p:spPr>
          <a:xfrm>
            <a:off x="457200" y="2667000"/>
            <a:ext cx="4038600" cy="3886200"/>
          </a:xfrm>
        </p:spPr>
        <p:txBody>
          <a:bodyPr/>
          <a:lstStyle/>
          <a:p>
            <a:pPr eaLnBrk="1" hangingPunct="1">
              <a:lnSpc>
                <a:spcPct val="80000"/>
              </a:lnSpc>
              <a:spcBef>
                <a:spcPct val="0"/>
              </a:spcBef>
              <a:buClr>
                <a:srgbClr val="008080"/>
              </a:buClr>
              <a:buFont typeface="Times New Roman" pitchFamily="18" charset="0"/>
              <a:buChar char="■"/>
              <a:defRPr/>
            </a:pPr>
            <a:r>
              <a:rPr lang="en-US" sz="2800" kern="1200" dirty="0" smtClean="0"/>
              <a:t>Booster seats are for children from 40 to 80/100 pounds </a:t>
            </a:r>
          </a:p>
          <a:p>
            <a:pPr eaLnBrk="1" hangingPunct="1">
              <a:lnSpc>
                <a:spcPct val="80000"/>
              </a:lnSpc>
              <a:spcBef>
                <a:spcPct val="0"/>
              </a:spcBef>
              <a:buClr>
                <a:srgbClr val="008080"/>
              </a:buClr>
              <a:buFont typeface="Times New Roman" pitchFamily="18" charset="0"/>
              <a:buChar char="■"/>
              <a:defRPr/>
            </a:pPr>
            <a:endParaRPr lang="en-US" sz="2800" kern="1200" dirty="0" smtClean="0"/>
          </a:p>
          <a:p>
            <a:pPr eaLnBrk="1" hangingPunct="1">
              <a:lnSpc>
                <a:spcPct val="80000"/>
              </a:lnSpc>
              <a:spcBef>
                <a:spcPct val="0"/>
              </a:spcBef>
              <a:buClr>
                <a:srgbClr val="008080"/>
              </a:buClr>
              <a:buFont typeface="Times New Roman" pitchFamily="18" charset="0"/>
              <a:buChar char="■"/>
              <a:defRPr/>
            </a:pPr>
            <a:r>
              <a:rPr lang="en-US" sz="2800" kern="1200" dirty="0" smtClean="0"/>
              <a:t>Lap/shoulder belt only</a:t>
            </a:r>
          </a:p>
          <a:p>
            <a:pPr eaLnBrk="1" hangingPunct="1">
              <a:lnSpc>
                <a:spcPct val="80000"/>
              </a:lnSpc>
              <a:spcBef>
                <a:spcPct val="0"/>
              </a:spcBef>
              <a:buClr>
                <a:srgbClr val="008080"/>
              </a:buClr>
              <a:buFont typeface="Times New Roman" pitchFamily="18" charset="0"/>
              <a:buChar char="■"/>
              <a:defRPr/>
            </a:pPr>
            <a:endParaRPr lang="en-US" sz="2800" kern="1200" dirty="0" smtClean="0"/>
          </a:p>
          <a:p>
            <a:pPr eaLnBrk="1" hangingPunct="1">
              <a:lnSpc>
                <a:spcPct val="80000"/>
              </a:lnSpc>
              <a:spcBef>
                <a:spcPct val="0"/>
              </a:spcBef>
              <a:buClr>
                <a:srgbClr val="008080"/>
              </a:buClr>
              <a:buFont typeface="Times New Roman" pitchFamily="18" charset="0"/>
              <a:buChar char="■"/>
              <a:defRPr/>
            </a:pPr>
            <a:r>
              <a:rPr lang="en-US" sz="2800" kern="1200" dirty="0" smtClean="0"/>
              <a:t>Head restraint</a:t>
            </a:r>
          </a:p>
          <a:p>
            <a:pPr eaLnBrk="1" hangingPunct="1">
              <a:lnSpc>
                <a:spcPct val="80000"/>
              </a:lnSpc>
              <a:spcBef>
                <a:spcPct val="0"/>
              </a:spcBef>
              <a:buClr>
                <a:srgbClr val="008080"/>
              </a:buClr>
              <a:buFont typeface="Times New Roman" pitchFamily="18" charset="0"/>
              <a:buChar char="■"/>
              <a:defRPr/>
            </a:pPr>
            <a:endParaRPr lang="en-US" sz="2800" kern="1200" dirty="0" smtClean="0"/>
          </a:p>
          <a:p>
            <a:pPr eaLnBrk="1" hangingPunct="1">
              <a:lnSpc>
                <a:spcPct val="80000"/>
              </a:lnSpc>
              <a:spcBef>
                <a:spcPct val="0"/>
              </a:spcBef>
              <a:buClr>
                <a:srgbClr val="008080"/>
              </a:buClr>
              <a:buFont typeface="Times New Roman" pitchFamily="18" charset="0"/>
              <a:buChar char="■"/>
              <a:defRPr/>
            </a:pPr>
            <a:r>
              <a:rPr lang="en-US" sz="2800" kern="1200" dirty="0" smtClean="0"/>
              <a:t>Use shoulder belt positioners</a:t>
            </a:r>
          </a:p>
        </p:txBody>
      </p:sp>
      <p:sp>
        <p:nvSpPr>
          <p:cNvPr id="30724" name="Picture 4" descr="contour-sport"/>
          <p:cNvSpPr>
            <a:spLocks noChangeAspect="1" noChangeArrowheads="1"/>
          </p:cNvSpPr>
          <p:nvPr/>
        </p:nvSpPr>
        <p:spPr bwMode="auto">
          <a:xfrm>
            <a:off x="6781800" y="1905000"/>
            <a:ext cx="1533525" cy="2486025"/>
          </a:xfrm>
          <a:prstGeom prst="rect">
            <a:avLst/>
          </a:prstGeom>
          <a:noFill/>
          <a:ln w="9525">
            <a:noFill/>
            <a:miter lim="800000"/>
            <a:headEnd/>
            <a:tailEnd/>
          </a:ln>
        </p:spPr>
        <p:txBody>
          <a:bodyPr/>
          <a:lstStyle/>
          <a:p>
            <a:endParaRPr lang="en-US"/>
          </a:p>
        </p:txBody>
      </p:sp>
      <p:pic>
        <p:nvPicPr>
          <p:cNvPr id="30725" name="Picture 5" descr="245119"/>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572000" y="4038600"/>
            <a:ext cx="2667000" cy="2041525"/>
          </a:xfrm>
          <a:prstGeom prst="rect">
            <a:avLst/>
          </a:prstGeom>
          <a:noFill/>
          <a:ln w="9525">
            <a:noFill/>
            <a:miter lim="800000"/>
            <a:headEnd/>
            <a:tailEnd/>
          </a:ln>
        </p:spPr>
      </p:pic>
      <p:sp>
        <p:nvSpPr>
          <p:cNvPr id="30726" name="Rectangle 6"/>
          <p:cNvSpPr>
            <a:spLocks noChangeArrowheads="1"/>
          </p:cNvSpPr>
          <p:nvPr/>
        </p:nvSpPr>
        <p:spPr bwMode="auto">
          <a:xfrm>
            <a:off x="5562600" y="2209800"/>
            <a:ext cx="1447800" cy="708025"/>
          </a:xfrm>
          <a:prstGeom prst="rect">
            <a:avLst/>
          </a:prstGeom>
          <a:noFill/>
          <a:ln w="9525">
            <a:noFill/>
            <a:miter lim="800000"/>
            <a:headEnd/>
            <a:tailEnd/>
          </a:ln>
        </p:spPr>
        <p:txBody>
          <a:bodyPr>
            <a:spAutoFit/>
          </a:bodyPr>
          <a:lstStyle/>
          <a:p>
            <a:r>
              <a:rPr lang="en-US" sz="2000" i="1">
                <a:solidFill>
                  <a:srgbClr val="000000"/>
                </a:solidFill>
              </a:rPr>
              <a:t>High back booster</a:t>
            </a:r>
          </a:p>
        </p:txBody>
      </p:sp>
      <p:sp>
        <p:nvSpPr>
          <p:cNvPr id="30727" name="Rectangle 7"/>
          <p:cNvSpPr>
            <a:spLocks noChangeArrowheads="1"/>
          </p:cNvSpPr>
          <p:nvPr/>
        </p:nvSpPr>
        <p:spPr bwMode="auto">
          <a:xfrm>
            <a:off x="3810000" y="6096000"/>
            <a:ext cx="3933825" cy="400050"/>
          </a:xfrm>
          <a:prstGeom prst="rect">
            <a:avLst/>
          </a:prstGeom>
          <a:noFill/>
          <a:ln w="9525">
            <a:noFill/>
            <a:miter lim="800000"/>
            <a:headEnd/>
            <a:tailEnd/>
          </a:ln>
        </p:spPr>
        <p:txBody>
          <a:bodyPr wrap="none">
            <a:spAutoFit/>
          </a:bodyPr>
          <a:lstStyle/>
          <a:p>
            <a:pPr>
              <a:spcBef>
                <a:spcPct val="50000"/>
              </a:spcBef>
            </a:pPr>
            <a:r>
              <a:rPr lang="en-US" sz="2000" i="1">
                <a:solidFill>
                  <a:srgbClr val="000000"/>
                </a:solidFill>
              </a:rPr>
              <a:t>Belt-positioning backless booster</a:t>
            </a:r>
          </a:p>
        </p:txBody>
      </p:sp>
      <p:pic>
        <p:nvPicPr>
          <p:cNvPr id="30728" name="Picture 4" descr="contour-sport"/>
          <p:cNvPicPr>
            <a:picLocks noChangeAspect="1" noChangeArrowheads="1"/>
          </p:cNvPicPr>
          <p:nvPr/>
        </p:nvPicPr>
        <p:blipFill>
          <a:blip r:embed="rId5" cstate="print"/>
          <a:srcRect/>
          <a:stretch>
            <a:fillRect/>
          </a:stretch>
        </p:blipFill>
        <p:spPr bwMode="auto">
          <a:xfrm>
            <a:off x="6858000" y="1828800"/>
            <a:ext cx="1533525" cy="2486025"/>
          </a:xfrm>
          <a:prstGeom prst="rect">
            <a:avLst/>
          </a:prstGeom>
          <a:noFill/>
          <a:ln w="9525">
            <a:noFill/>
            <a:miter lim="800000"/>
            <a:headEnd/>
            <a:tailEnd/>
          </a:ln>
        </p:spPr>
      </p:pic>
      <p:sp>
        <p:nvSpPr>
          <p:cNvPr id="9" name="Rectangle 8"/>
          <p:cNvSpPr/>
          <p:nvPr/>
        </p:nvSpPr>
        <p:spPr>
          <a:xfrm>
            <a:off x="457200" y="1853625"/>
            <a:ext cx="3886200" cy="584775"/>
          </a:xfrm>
          <a:prstGeom prst="rect">
            <a:avLst/>
          </a:prstGeom>
        </p:spPr>
        <p:txBody>
          <a:bodyPr wrap="square">
            <a:spAutoFit/>
          </a:bodyPr>
          <a:lstStyle/>
          <a:p>
            <a:r>
              <a:rPr lang="en-US" sz="3200" dirty="0" smtClean="0">
                <a:solidFill>
                  <a:srgbClr val="990000"/>
                </a:solidFill>
                <a:latin typeface="Georgia" pitchFamily="18" charset="0"/>
                <a:ea typeface="+mj-ea"/>
                <a:cs typeface="+mj-cs"/>
              </a:rPr>
              <a:t>Booster Seats</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Step 4</a:t>
            </a:r>
          </a:p>
        </p:txBody>
      </p:sp>
      <p:sp>
        <p:nvSpPr>
          <p:cNvPr id="37891" name="Rectangle 3"/>
          <p:cNvSpPr>
            <a:spLocks noGrp="1" noChangeArrowheads="1"/>
          </p:cNvSpPr>
          <p:nvPr>
            <p:ph idx="1"/>
          </p:nvPr>
        </p:nvSpPr>
        <p:spPr>
          <a:xfrm>
            <a:off x="457200" y="2743200"/>
            <a:ext cx="4876800" cy="3886200"/>
          </a:xfrm>
        </p:spPr>
        <p:txBody>
          <a:bodyPr/>
          <a:lstStyle/>
          <a:p>
            <a:pPr eaLnBrk="1" hangingPunct="1">
              <a:spcBef>
                <a:spcPts val="1200"/>
              </a:spcBef>
              <a:buClr>
                <a:srgbClr val="008080"/>
              </a:buClr>
              <a:buFont typeface="Times New Roman" pitchFamily="18" charset="0"/>
              <a:buChar char="■"/>
              <a:defRPr/>
            </a:pPr>
            <a:r>
              <a:rPr lang="en-US" sz="2600" kern="1200" dirty="0" smtClean="0"/>
              <a:t>Vehicle seat belts are made for adults and older children 4’9” or taller</a:t>
            </a:r>
          </a:p>
          <a:p>
            <a:pPr eaLnBrk="1" hangingPunct="1">
              <a:spcBef>
                <a:spcPts val="1200"/>
              </a:spcBef>
              <a:buClr>
                <a:srgbClr val="008080"/>
              </a:buClr>
              <a:buFont typeface="Times New Roman" pitchFamily="18" charset="0"/>
              <a:buChar char="■"/>
              <a:defRPr/>
            </a:pPr>
            <a:r>
              <a:rPr lang="en-US" sz="2600" kern="1200" dirty="0" smtClean="0"/>
              <a:t>Most children reach this height at 8 years old and 80+ pounds</a:t>
            </a:r>
          </a:p>
          <a:p>
            <a:pPr eaLnBrk="1" hangingPunct="1">
              <a:spcBef>
                <a:spcPts val="1200"/>
              </a:spcBef>
              <a:buClr>
                <a:srgbClr val="008080"/>
              </a:buClr>
              <a:buFont typeface="Times New Roman" pitchFamily="18" charset="0"/>
              <a:buChar char="■"/>
              <a:defRPr/>
            </a:pPr>
            <a:r>
              <a:rPr lang="en-US" sz="2600" b="1" i="1" u="sng" kern="1200" dirty="0" smtClean="0"/>
              <a:t>All</a:t>
            </a:r>
            <a:r>
              <a:rPr lang="en-US" sz="2600" kern="1200" dirty="0" smtClean="0"/>
              <a:t> children under the age of 13 should still sit in the back seat</a:t>
            </a:r>
          </a:p>
        </p:txBody>
      </p:sp>
      <p:pic>
        <p:nvPicPr>
          <p:cNvPr id="31748" name="Picture 5"/>
          <p:cNvPicPr>
            <a:picLocks noChangeAspect="1" noChangeArrowheads="1"/>
          </p:cNvPicPr>
          <p:nvPr/>
        </p:nvPicPr>
        <p:blipFill>
          <a:blip r:embed="rId4" cstate="print"/>
          <a:srcRect/>
          <a:stretch>
            <a:fillRect/>
          </a:stretch>
        </p:blipFill>
        <p:spPr bwMode="auto">
          <a:xfrm>
            <a:off x="5410200" y="2209800"/>
            <a:ext cx="3429000" cy="3657600"/>
          </a:xfrm>
          <a:prstGeom prst="rect">
            <a:avLst/>
          </a:prstGeom>
          <a:noFill/>
          <a:ln w="12699">
            <a:noFill/>
            <a:miter lim="800000"/>
            <a:headEnd type="none" w="sm" len="sm"/>
            <a:tailEnd type="none" w="sm" len="sm"/>
          </a:ln>
        </p:spPr>
      </p:pic>
      <p:sp>
        <p:nvSpPr>
          <p:cNvPr id="5" name="Rectangle 4"/>
          <p:cNvSpPr/>
          <p:nvPr/>
        </p:nvSpPr>
        <p:spPr>
          <a:xfrm>
            <a:off x="457200" y="1853625"/>
            <a:ext cx="1963999" cy="584775"/>
          </a:xfrm>
          <a:prstGeom prst="rect">
            <a:avLst/>
          </a:prstGeom>
        </p:spPr>
        <p:txBody>
          <a:bodyPr wrap="none">
            <a:spAutoFit/>
          </a:bodyPr>
          <a:lstStyle/>
          <a:p>
            <a:r>
              <a:rPr lang="en-US" sz="3200" dirty="0" smtClean="0">
                <a:solidFill>
                  <a:srgbClr val="990000"/>
                </a:solidFill>
                <a:latin typeface="Georgia" pitchFamily="18" charset="0"/>
                <a:ea typeface="+mj-ea"/>
                <a:cs typeface="+mj-cs"/>
              </a:rPr>
              <a:t>Seat Belts</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Incorrect Restraint Use</a:t>
            </a:r>
          </a:p>
        </p:txBody>
      </p:sp>
      <p:grpSp>
        <p:nvGrpSpPr>
          <p:cNvPr id="2" name="Group 6"/>
          <p:cNvGrpSpPr>
            <a:grpSpLocks/>
          </p:cNvGrpSpPr>
          <p:nvPr/>
        </p:nvGrpSpPr>
        <p:grpSpPr bwMode="auto">
          <a:xfrm>
            <a:off x="-44450" y="-7291388"/>
            <a:ext cx="9232900" cy="21442363"/>
            <a:chOff x="24" y="18"/>
            <a:chExt cx="5816" cy="13507"/>
          </a:xfrm>
        </p:grpSpPr>
        <p:pic>
          <p:nvPicPr>
            <p:cNvPr id="34871" name="Picture 7" descr="Map of NW Tribes"/>
            <p:cNvPicPr>
              <a:picLocks noChangeAspect="1" noChangeArrowheads="1"/>
            </p:cNvPicPr>
            <p:nvPr/>
          </p:nvPicPr>
          <p:blipFill>
            <a:blip r:embed="rId4" cstate="print"/>
            <a:srcRect/>
            <a:stretch>
              <a:fillRect/>
            </a:stretch>
          </p:blipFill>
          <p:spPr bwMode="auto">
            <a:xfrm>
              <a:off x="2390" y="11143"/>
              <a:ext cx="3450" cy="2382"/>
            </a:xfrm>
            <a:prstGeom prst="rect">
              <a:avLst/>
            </a:prstGeom>
            <a:noFill/>
            <a:ln w="9525">
              <a:noFill/>
              <a:miter lim="800000"/>
              <a:headEnd/>
              <a:tailEnd/>
            </a:ln>
          </p:spPr>
        </p:pic>
        <p:sp>
          <p:nvSpPr>
            <p:cNvPr id="34872" name="Rectangle 8">
              <a:hlinkClick r:id="rId5" action="ppaction://hlinkfile"/>
            </p:cNvPr>
            <p:cNvSpPr>
              <a:spLocks noChangeArrowheads="1"/>
            </p:cNvSpPr>
            <p:nvPr/>
          </p:nvSpPr>
          <p:spPr bwMode="auto">
            <a:xfrm>
              <a:off x="2088" y="1338"/>
              <a:ext cx="348" cy="180"/>
            </a:xfrm>
            <a:prstGeom prst="rect">
              <a:avLst/>
            </a:prstGeom>
            <a:noFill/>
            <a:ln w="9525">
              <a:noFill/>
              <a:miter lim="800000"/>
              <a:headEnd/>
              <a:tailEnd/>
            </a:ln>
          </p:spPr>
          <p:txBody>
            <a:bodyPr/>
            <a:lstStyle/>
            <a:p>
              <a:endParaRPr lang="en-US"/>
            </a:p>
          </p:txBody>
        </p:sp>
        <p:sp>
          <p:nvSpPr>
            <p:cNvPr id="34873" name="Rectangle 9">
              <a:hlinkClick r:id="rId6" action="ppaction://hlinkfile"/>
            </p:cNvPr>
            <p:cNvSpPr>
              <a:spLocks noChangeArrowheads="1"/>
            </p:cNvSpPr>
            <p:nvPr/>
          </p:nvSpPr>
          <p:spPr bwMode="auto">
            <a:xfrm>
              <a:off x="1338" y="594"/>
              <a:ext cx="564" cy="168"/>
            </a:xfrm>
            <a:prstGeom prst="rect">
              <a:avLst/>
            </a:prstGeom>
            <a:noFill/>
            <a:ln w="9525">
              <a:noFill/>
              <a:miter lim="800000"/>
              <a:headEnd/>
              <a:tailEnd/>
            </a:ln>
          </p:spPr>
          <p:txBody>
            <a:bodyPr/>
            <a:lstStyle/>
            <a:p>
              <a:endParaRPr lang="en-US"/>
            </a:p>
          </p:txBody>
        </p:sp>
        <p:sp>
          <p:nvSpPr>
            <p:cNvPr id="34874" name="Rectangle 10">
              <a:hlinkClick r:id="rId7" action="ppaction://hlinkfile"/>
            </p:cNvPr>
            <p:cNvSpPr>
              <a:spLocks noChangeArrowheads="1"/>
            </p:cNvSpPr>
            <p:nvPr/>
          </p:nvSpPr>
          <p:spPr bwMode="auto">
            <a:xfrm>
              <a:off x="1200" y="1518"/>
              <a:ext cx="396" cy="132"/>
            </a:xfrm>
            <a:prstGeom prst="rect">
              <a:avLst/>
            </a:prstGeom>
            <a:noFill/>
            <a:ln w="9525">
              <a:noFill/>
              <a:miter lim="800000"/>
              <a:headEnd/>
              <a:tailEnd/>
            </a:ln>
          </p:spPr>
          <p:txBody>
            <a:bodyPr/>
            <a:lstStyle/>
            <a:p>
              <a:endParaRPr lang="en-US"/>
            </a:p>
          </p:txBody>
        </p:sp>
        <p:sp>
          <p:nvSpPr>
            <p:cNvPr id="34875" name="Rectangle 11">
              <a:hlinkClick r:id="rId8" action="ppaction://hlinkfile"/>
            </p:cNvPr>
            <p:cNvSpPr>
              <a:spLocks noChangeArrowheads="1"/>
            </p:cNvSpPr>
            <p:nvPr/>
          </p:nvSpPr>
          <p:spPr bwMode="auto">
            <a:xfrm>
              <a:off x="774" y="624"/>
              <a:ext cx="348" cy="54"/>
            </a:xfrm>
            <a:prstGeom prst="rect">
              <a:avLst/>
            </a:prstGeom>
            <a:noFill/>
            <a:ln w="9525">
              <a:noFill/>
              <a:miter lim="800000"/>
              <a:headEnd/>
              <a:tailEnd/>
            </a:ln>
          </p:spPr>
          <p:txBody>
            <a:bodyPr/>
            <a:lstStyle/>
            <a:p>
              <a:endParaRPr lang="en-US"/>
            </a:p>
          </p:txBody>
        </p:sp>
        <p:sp>
          <p:nvSpPr>
            <p:cNvPr id="34876" name="Freeform 12">
              <a:hlinkClick r:id="rId9" action="ppaction://hlinkfile"/>
            </p:cNvPr>
            <p:cNvSpPr>
              <a:spLocks/>
            </p:cNvSpPr>
            <p:nvPr/>
          </p:nvSpPr>
          <p:spPr bwMode="auto">
            <a:xfrm>
              <a:off x="558" y="900"/>
              <a:ext cx="222" cy="138"/>
            </a:xfrm>
            <a:custGeom>
              <a:avLst/>
              <a:gdLst>
                <a:gd name="T0" fmla="*/ 0 w 222"/>
                <a:gd name="T1" fmla="*/ 0 h 138"/>
                <a:gd name="T2" fmla="*/ 216 w 222"/>
                <a:gd name="T3" fmla="*/ 84 h 138"/>
                <a:gd name="T4" fmla="*/ 222 w 222"/>
                <a:gd name="T5" fmla="*/ 138 h 138"/>
                <a:gd name="T6" fmla="*/ 0 w 222"/>
                <a:gd name="T7" fmla="*/ 96 h 138"/>
                <a:gd name="T8" fmla="*/ 0 w 222"/>
                <a:gd name="T9" fmla="*/ 0 h 138"/>
                <a:gd name="T10" fmla="*/ 0 60000 65536"/>
                <a:gd name="T11" fmla="*/ 0 60000 65536"/>
                <a:gd name="T12" fmla="*/ 0 60000 65536"/>
                <a:gd name="T13" fmla="*/ 0 60000 65536"/>
                <a:gd name="T14" fmla="*/ 0 60000 65536"/>
                <a:gd name="T15" fmla="*/ 0 w 222"/>
                <a:gd name="T16" fmla="*/ 0 h 138"/>
                <a:gd name="T17" fmla="*/ 222 w 222"/>
                <a:gd name="T18" fmla="*/ 138 h 138"/>
              </a:gdLst>
              <a:ahLst/>
              <a:cxnLst>
                <a:cxn ang="T10">
                  <a:pos x="T0" y="T1"/>
                </a:cxn>
                <a:cxn ang="T11">
                  <a:pos x="T2" y="T3"/>
                </a:cxn>
                <a:cxn ang="T12">
                  <a:pos x="T4" y="T5"/>
                </a:cxn>
                <a:cxn ang="T13">
                  <a:pos x="T6" y="T7"/>
                </a:cxn>
                <a:cxn ang="T14">
                  <a:pos x="T8" y="T9"/>
                </a:cxn>
              </a:cxnLst>
              <a:rect l="T15" t="T16" r="T17" b="T18"/>
              <a:pathLst>
                <a:path w="222" h="138">
                  <a:moveTo>
                    <a:pt x="0" y="0"/>
                  </a:moveTo>
                  <a:lnTo>
                    <a:pt x="216" y="84"/>
                  </a:lnTo>
                  <a:lnTo>
                    <a:pt x="222" y="138"/>
                  </a:lnTo>
                  <a:lnTo>
                    <a:pt x="0" y="96"/>
                  </a:lnTo>
                  <a:lnTo>
                    <a:pt x="0" y="0"/>
                  </a:lnTo>
                  <a:close/>
                </a:path>
              </a:pathLst>
            </a:custGeom>
            <a:noFill/>
            <a:ln w="9525">
              <a:noFill/>
              <a:round/>
              <a:headEnd/>
              <a:tailEnd/>
            </a:ln>
          </p:spPr>
          <p:txBody>
            <a:bodyPr/>
            <a:lstStyle/>
            <a:p>
              <a:endParaRPr lang="en-US"/>
            </a:p>
          </p:txBody>
        </p:sp>
        <p:sp>
          <p:nvSpPr>
            <p:cNvPr id="34877" name="Freeform 13">
              <a:hlinkClick r:id="rId10" action="ppaction://hlinkfile"/>
            </p:cNvPr>
            <p:cNvSpPr>
              <a:spLocks/>
            </p:cNvSpPr>
            <p:nvPr/>
          </p:nvSpPr>
          <p:spPr bwMode="auto">
            <a:xfrm>
              <a:off x="690" y="576"/>
              <a:ext cx="234" cy="60"/>
            </a:xfrm>
            <a:custGeom>
              <a:avLst/>
              <a:gdLst>
                <a:gd name="T0" fmla="*/ 0 w 234"/>
                <a:gd name="T1" fmla="*/ 0 h 60"/>
                <a:gd name="T2" fmla="*/ 6 w 234"/>
                <a:gd name="T3" fmla="*/ 60 h 60"/>
                <a:gd name="T4" fmla="*/ 54 w 234"/>
                <a:gd name="T5" fmla="*/ 42 h 60"/>
                <a:gd name="T6" fmla="*/ 222 w 234"/>
                <a:gd name="T7" fmla="*/ 30 h 60"/>
                <a:gd name="T8" fmla="*/ 234 w 234"/>
                <a:gd name="T9" fmla="*/ 0 h 60"/>
                <a:gd name="T10" fmla="*/ 0 w 234"/>
                <a:gd name="T11" fmla="*/ 0 h 60"/>
                <a:gd name="T12" fmla="*/ 0 60000 65536"/>
                <a:gd name="T13" fmla="*/ 0 60000 65536"/>
                <a:gd name="T14" fmla="*/ 0 60000 65536"/>
                <a:gd name="T15" fmla="*/ 0 60000 65536"/>
                <a:gd name="T16" fmla="*/ 0 60000 65536"/>
                <a:gd name="T17" fmla="*/ 0 60000 65536"/>
                <a:gd name="T18" fmla="*/ 0 w 234"/>
                <a:gd name="T19" fmla="*/ 0 h 60"/>
                <a:gd name="T20" fmla="*/ 234 w 23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4" h="60">
                  <a:moveTo>
                    <a:pt x="0" y="0"/>
                  </a:moveTo>
                  <a:lnTo>
                    <a:pt x="6" y="60"/>
                  </a:lnTo>
                  <a:lnTo>
                    <a:pt x="54" y="42"/>
                  </a:lnTo>
                  <a:lnTo>
                    <a:pt x="222" y="30"/>
                  </a:lnTo>
                  <a:lnTo>
                    <a:pt x="234" y="0"/>
                  </a:lnTo>
                  <a:lnTo>
                    <a:pt x="0" y="0"/>
                  </a:lnTo>
                  <a:close/>
                </a:path>
              </a:pathLst>
            </a:custGeom>
            <a:noFill/>
            <a:ln w="9525">
              <a:noFill/>
              <a:round/>
              <a:headEnd/>
              <a:tailEnd/>
            </a:ln>
          </p:spPr>
          <p:txBody>
            <a:bodyPr/>
            <a:lstStyle/>
            <a:p>
              <a:endParaRPr lang="en-US"/>
            </a:p>
          </p:txBody>
        </p:sp>
        <p:sp>
          <p:nvSpPr>
            <p:cNvPr id="34878" name="Rectangle 14">
              <a:hlinkClick r:id="rId11" action="ppaction://hlinkfile"/>
            </p:cNvPr>
            <p:cNvSpPr>
              <a:spLocks noChangeArrowheads="1"/>
            </p:cNvSpPr>
            <p:nvPr/>
          </p:nvSpPr>
          <p:spPr bwMode="auto">
            <a:xfrm>
              <a:off x="348" y="1392"/>
              <a:ext cx="120" cy="102"/>
            </a:xfrm>
            <a:prstGeom prst="rect">
              <a:avLst/>
            </a:prstGeom>
            <a:noFill/>
            <a:ln w="9525">
              <a:noFill/>
              <a:miter lim="800000"/>
              <a:headEnd/>
              <a:tailEnd/>
            </a:ln>
          </p:spPr>
          <p:txBody>
            <a:bodyPr/>
            <a:lstStyle/>
            <a:p>
              <a:endParaRPr lang="en-US"/>
            </a:p>
          </p:txBody>
        </p:sp>
        <p:sp>
          <p:nvSpPr>
            <p:cNvPr id="34879" name="Rectangle 15">
              <a:hlinkClick r:id="rId12" action="ppaction://hlinkfile"/>
            </p:cNvPr>
            <p:cNvSpPr>
              <a:spLocks noChangeArrowheads="1"/>
            </p:cNvSpPr>
            <p:nvPr/>
          </p:nvSpPr>
          <p:spPr bwMode="auto">
            <a:xfrm>
              <a:off x="234" y="1830"/>
              <a:ext cx="258" cy="60"/>
            </a:xfrm>
            <a:prstGeom prst="rect">
              <a:avLst/>
            </a:prstGeom>
            <a:noFill/>
            <a:ln w="9525">
              <a:noFill/>
              <a:miter lim="800000"/>
              <a:headEnd/>
              <a:tailEnd/>
            </a:ln>
          </p:spPr>
          <p:txBody>
            <a:bodyPr/>
            <a:lstStyle/>
            <a:p>
              <a:endParaRPr lang="en-US"/>
            </a:p>
          </p:txBody>
        </p:sp>
        <p:sp>
          <p:nvSpPr>
            <p:cNvPr id="34880" name="Freeform 16">
              <a:hlinkClick r:id="rId13" action="ppaction://hlinkfile"/>
            </p:cNvPr>
            <p:cNvSpPr>
              <a:spLocks/>
            </p:cNvSpPr>
            <p:nvPr/>
          </p:nvSpPr>
          <p:spPr bwMode="auto">
            <a:xfrm>
              <a:off x="1326" y="1746"/>
              <a:ext cx="288" cy="96"/>
            </a:xfrm>
            <a:custGeom>
              <a:avLst/>
              <a:gdLst>
                <a:gd name="T0" fmla="*/ 0 w 288"/>
                <a:gd name="T1" fmla="*/ 6 h 96"/>
                <a:gd name="T2" fmla="*/ 288 w 288"/>
                <a:gd name="T3" fmla="*/ 0 h 96"/>
                <a:gd name="T4" fmla="*/ 168 w 288"/>
                <a:gd name="T5" fmla="*/ 96 h 96"/>
                <a:gd name="T6" fmla="*/ 90 w 288"/>
                <a:gd name="T7" fmla="*/ 90 h 96"/>
                <a:gd name="T8" fmla="*/ 0 w 288"/>
                <a:gd name="T9" fmla="*/ 6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6"/>
                  </a:moveTo>
                  <a:lnTo>
                    <a:pt x="288" y="0"/>
                  </a:lnTo>
                  <a:lnTo>
                    <a:pt x="168" y="96"/>
                  </a:lnTo>
                  <a:lnTo>
                    <a:pt x="90" y="90"/>
                  </a:lnTo>
                  <a:lnTo>
                    <a:pt x="0" y="6"/>
                  </a:lnTo>
                  <a:close/>
                </a:path>
              </a:pathLst>
            </a:custGeom>
            <a:noFill/>
            <a:ln w="9525">
              <a:noFill/>
              <a:round/>
              <a:headEnd/>
              <a:tailEnd/>
            </a:ln>
          </p:spPr>
          <p:txBody>
            <a:bodyPr/>
            <a:lstStyle/>
            <a:p>
              <a:endParaRPr lang="en-US"/>
            </a:p>
          </p:txBody>
        </p:sp>
        <p:sp>
          <p:nvSpPr>
            <p:cNvPr id="34881" name="Freeform 17">
              <a:hlinkClick r:id="rId14" action="ppaction://hlinkfile"/>
            </p:cNvPr>
            <p:cNvSpPr>
              <a:spLocks/>
            </p:cNvSpPr>
            <p:nvPr/>
          </p:nvSpPr>
          <p:spPr bwMode="auto">
            <a:xfrm>
              <a:off x="1476" y="1068"/>
              <a:ext cx="180" cy="168"/>
            </a:xfrm>
            <a:custGeom>
              <a:avLst/>
              <a:gdLst>
                <a:gd name="T0" fmla="*/ 0 w 180"/>
                <a:gd name="T1" fmla="*/ 0 h 168"/>
                <a:gd name="T2" fmla="*/ 180 w 180"/>
                <a:gd name="T3" fmla="*/ 0 h 168"/>
                <a:gd name="T4" fmla="*/ 150 w 180"/>
                <a:gd name="T5" fmla="*/ 150 h 168"/>
                <a:gd name="T6" fmla="*/ 66 w 180"/>
                <a:gd name="T7" fmla="*/ 168 h 168"/>
                <a:gd name="T8" fmla="*/ 12 w 180"/>
                <a:gd name="T9" fmla="*/ 108 h 168"/>
                <a:gd name="T10" fmla="*/ 0 w 180"/>
                <a:gd name="T11" fmla="*/ 0 h 168"/>
                <a:gd name="T12" fmla="*/ 0 60000 65536"/>
                <a:gd name="T13" fmla="*/ 0 60000 65536"/>
                <a:gd name="T14" fmla="*/ 0 60000 65536"/>
                <a:gd name="T15" fmla="*/ 0 60000 65536"/>
                <a:gd name="T16" fmla="*/ 0 60000 65536"/>
                <a:gd name="T17" fmla="*/ 0 60000 65536"/>
                <a:gd name="T18" fmla="*/ 0 w 180"/>
                <a:gd name="T19" fmla="*/ 0 h 168"/>
                <a:gd name="T20" fmla="*/ 180 w 18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0" h="168">
                  <a:moveTo>
                    <a:pt x="0" y="0"/>
                  </a:moveTo>
                  <a:lnTo>
                    <a:pt x="180" y="0"/>
                  </a:lnTo>
                  <a:lnTo>
                    <a:pt x="150" y="150"/>
                  </a:lnTo>
                  <a:lnTo>
                    <a:pt x="66" y="168"/>
                  </a:lnTo>
                  <a:lnTo>
                    <a:pt x="12" y="108"/>
                  </a:lnTo>
                  <a:lnTo>
                    <a:pt x="0" y="0"/>
                  </a:lnTo>
                  <a:close/>
                </a:path>
              </a:pathLst>
            </a:custGeom>
            <a:noFill/>
            <a:ln w="9525">
              <a:noFill/>
              <a:round/>
              <a:headEnd/>
              <a:tailEnd/>
            </a:ln>
          </p:spPr>
          <p:txBody>
            <a:bodyPr/>
            <a:lstStyle/>
            <a:p>
              <a:endParaRPr lang="en-US"/>
            </a:p>
          </p:txBody>
        </p:sp>
        <p:sp>
          <p:nvSpPr>
            <p:cNvPr id="34882" name="Freeform 18">
              <a:hlinkClick r:id="rId15" action="ppaction://hlinkfile"/>
            </p:cNvPr>
            <p:cNvSpPr>
              <a:spLocks/>
            </p:cNvSpPr>
            <p:nvPr/>
          </p:nvSpPr>
          <p:spPr bwMode="auto">
            <a:xfrm>
              <a:off x="2946" y="1896"/>
              <a:ext cx="318" cy="294"/>
            </a:xfrm>
            <a:custGeom>
              <a:avLst/>
              <a:gdLst>
                <a:gd name="T0" fmla="*/ 0 w 318"/>
                <a:gd name="T1" fmla="*/ 162 h 294"/>
                <a:gd name="T2" fmla="*/ 0 w 318"/>
                <a:gd name="T3" fmla="*/ 294 h 294"/>
                <a:gd name="T4" fmla="*/ 54 w 318"/>
                <a:gd name="T5" fmla="*/ 294 h 294"/>
                <a:gd name="T6" fmla="*/ 306 w 318"/>
                <a:gd name="T7" fmla="*/ 264 h 294"/>
                <a:gd name="T8" fmla="*/ 318 w 318"/>
                <a:gd name="T9" fmla="*/ 168 h 294"/>
                <a:gd name="T10" fmla="*/ 192 w 318"/>
                <a:gd name="T11" fmla="*/ 54 h 294"/>
                <a:gd name="T12" fmla="*/ 150 w 318"/>
                <a:gd name="T13" fmla="*/ 0 h 294"/>
                <a:gd name="T14" fmla="*/ 72 w 318"/>
                <a:gd name="T15" fmla="*/ 54 h 294"/>
                <a:gd name="T16" fmla="*/ 0 w 318"/>
                <a:gd name="T17" fmla="*/ 162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294"/>
                <a:gd name="T29" fmla="*/ 318 w 318"/>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294">
                  <a:moveTo>
                    <a:pt x="0" y="162"/>
                  </a:moveTo>
                  <a:lnTo>
                    <a:pt x="0" y="294"/>
                  </a:lnTo>
                  <a:lnTo>
                    <a:pt x="54" y="294"/>
                  </a:lnTo>
                  <a:lnTo>
                    <a:pt x="306" y="264"/>
                  </a:lnTo>
                  <a:lnTo>
                    <a:pt x="318" y="168"/>
                  </a:lnTo>
                  <a:lnTo>
                    <a:pt x="192" y="54"/>
                  </a:lnTo>
                  <a:lnTo>
                    <a:pt x="150" y="0"/>
                  </a:lnTo>
                  <a:lnTo>
                    <a:pt x="72" y="54"/>
                  </a:lnTo>
                  <a:lnTo>
                    <a:pt x="0" y="162"/>
                  </a:lnTo>
                  <a:close/>
                </a:path>
              </a:pathLst>
            </a:custGeom>
            <a:noFill/>
            <a:ln w="9525">
              <a:noFill/>
              <a:round/>
              <a:headEnd/>
              <a:tailEnd/>
            </a:ln>
          </p:spPr>
          <p:txBody>
            <a:bodyPr/>
            <a:lstStyle/>
            <a:p>
              <a:endParaRPr lang="en-US"/>
            </a:p>
          </p:txBody>
        </p:sp>
        <p:sp>
          <p:nvSpPr>
            <p:cNvPr id="34883" name="Freeform 19">
              <a:hlinkClick r:id="rId16" action="ppaction://hlinkfile"/>
            </p:cNvPr>
            <p:cNvSpPr>
              <a:spLocks/>
            </p:cNvSpPr>
            <p:nvPr/>
          </p:nvSpPr>
          <p:spPr bwMode="auto">
            <a:xfrm>
              <a:off x="1974" y="852"/>
              <a:ext cx="330" cy="216"/>
            </a:xfrm>
            <a:custGeom>
              <a:avLst/>
              <a:gdLst>
                <a:gd name="T0" fmla="*/ 0 w 330"/>
                <a:gd name="T1" fmla="*/ 18 h 216"/>
                <a:gd name="T2" fmla="*/ 144 w 330"/>
                <a:gd name="T3" fmla="*/ 0 h 216"/>
                <a:gd name="T4" fmla="*/ 318 w 330"/>
                <a:gd name="T5" fmla="*/ 42 h 216"/>
                <a:gd name="T6" fmla="*/ 330 w 330"/>
                <a:gd name="T7" fmla="*/ 138 h 216"/>
                <a:gd name="T8" fmla="*/ 204 w 330"/>
                <a:gd name="T9" fmla="*/ 216 h 216"/>
                <a:gd name="T10" fmla="*/ 12 w 330"/>
                <a:gd name="T11" fmla="*/ 144 h 216"/>
                <a:gd name="T12" fmla="*/ 0 w 330"/>
                <a:gd name="T13" fmla="*/ 18 h 216"/>
                <a:gd name="T14" fmla="*/ 0 60000 65536"/>
                <a:gd name="T15" fmla="*/ 0 60000 65536"/>
                <a:gd name="T16" fmla="*/ 0 60000 65536"/>
                <a:gd name="T17" fmla="*/ 0 60000 65536"/>
                <a:gd name="T18" fmla="*/ 0 60000 65536"/>
                <a:gd name="T19" fmla="*/ 0 60000 65536"/>
                <a:gd name="T20" fmla="*/ 0 60000 65536"/>
                <a:gd name="T21" fmla="*/ 0 w 330"/>
                <a:gd name="T22" fmla="*/ 0 h 216"/>
                <a:gd name="T23" fmla="*/ 330 w 33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216">
                  <a:moveTo>
                    <a:pt x="0" y="18"/>
                  </a:moveTo>
                  <a:lnTo>
                    <a:pt x="144" y="0"/>
                  </a:lnTo>
                  <a:lnTo>
                    <a:pt x="318" y="42"/>
                  </a:lnTo>
                  <a:lnTo>
                    <a:pt x="330" y="138"/>
                  </a:lnTo>
                  <a:lnTo>
                    <a:pt x="204" y="216"/>
                  </a:lnTo>
                  <a:lnTo>
                    <a:pt x="12" y="144"/>
                  </a:lnTo>
                  <a:lnTo>
                    <a:pt x="0" y="18"/>
                  </a:lnTo>
                  <a:close/>
                </a:path>
              </a:pathLst>
            </a:custGeom>
            <a:noFill/>
            <a:ln w="9525">
              <a:noFill/>
              <a:round/>
              <a:headEnd/>
              <a:tailEnd/>
            </a:ln>
          </p:spPr>
          <p:txBody>
            <a:bodyPr/>
            <a:lstStyle/>
            <a:p>
              <a:endParaRPr lang="en-US"/>
            </a:p>
          </p:txBody>
        </p:sp>
        <p:sp>
          <p:nvSpPr>
            <p:cNvPr id="34884" name="Rectangle 20">
              <a:hlinkClick r:id="rId17" action="ppaction://hlinkfile"/>
            </p:cNvPr>
            <p:cNvSpPr>
              <a:spLocks noChangeArrowheads="1"/>
            </p:cNvSpPr>
            <p:nvPr/>
          </p:nvSpPr>
          <p:spPr bwMode="auto">
            <a:xfrm>
              <a:off x="1728" y="204"/>
              <a:ext cx="174" cy="114"/>
            </a:xfrm>
            <a:prstGeom prst="rect">
              <a:avLst/>
            </a:prstGeom>
            <a:noFill/>
            <a:ln w="9525">
              <a:noFill/>
              <a:miter lim="800000"/>
              <a:headEnd/>
              <a:tailEnd/>
            </a:ln>
          </p:spPr>
          <p:txBody>
            <a:bodyPr/>
            <a:lstStyle/>
            <a:p>
              <a:endParaRPr lang="en-US"/>
            </a:p>
          </p:txBody>
        </p:sp>
        <p:sp>
          <p:nvSpPr>
            <p:cNvPr id="34885" name="Rectangle 21">
              <a:hlinkClick r:id="rId18" action="ppaction://hlinkfile"/>
            </p:cNvPr>
            <p:cNvSpPr>
              <a:spLocks noChangeArrowheads="1"/>
            </p:cNvSpPr>
            <p:nvPr/>
          </p:nvSpPr>
          <p:spPr bwMode="auto">
            <a:xfrm>
              <a:off x="1872" y="84"/>
              <a:ext cx="222" cy="114"/>
            </a:xfrm>
            <a:prstGeom prst="rect">
              <a:avLst/>
            </a:prstGeom>
            <a:noFill/>
            <a:ln w="9525">
              <a:noFill/>
              <a:miter lim="800000"/>
              <a:headEnd/>
              <a:tailEnd/>
            </a:ln>
          </p:spPr>
          <p:txBody>
            <a:bodyPr/>
            <a:lstStyle/>
            <a:p>
              <a:endParaRPr lang="en-US"/>
            </a:p>
          </p:txBody>
        </p:sp>
        <p:sp>
          <p:nvSpPr>
            <p:cNvPr id="34886" name="Rectangle 22">
              <a:hlinkClick r:id="rId19" action="ppaction://hlinkfile"/>
            </p:cNvPr>
            <p:cNvSpPr>
              <a:spLocks noChangeArrowheads="1"/>
            </p:cNvSpPr>
            <p:nvPr/>
          </p:nvSpPr>
          <p:spPr bwMode="auto">
            <a:xfrm>
              <a:off x="798" y="48"/>
              <a:ext cx="288" cy="60"/>
            </a:xfrm>
            <a:prstGeom prst="rect">
              <a:avLst/>
            </a:prstGeom>
            <a:noFill/>
            <a:ln w="9525">
              <a:noFill/>
              <a:miter lim="800000"/>
              <a:headEnd/>
              <a:tailEnd/>
            </a:ln>
          </p:spPr>
          <p:txBody>
            <a:bodyPr/>
            <a:lstStyle/>
            <a:p>
              <a:endParaRPr lang="en-US"/>
            </a:p>
          </p:txBody>
        </p:sp>
        <p:sp>
          <p:nvSpPr>
            <p:cNvPr id="34887" name="Rectangle 23">
              <a:hlinkClick r:id="rId20" action="ppaction://hlinkfile"/>
            </p:cNvPr>
            <p:cNvSpPr>
              <a:spLocks noChangeArrowheads="1"/>
            </p:cNvSpPr>
            <p:nvPr/>
          </p:nvSpPr>
          <p:spPr bwMode="auto">
            <a:xfrm>
              <a:off x="882" y="132"/>
              <a:ext cx="318" cy="48"/>
            </a:xfrm>
            <a:prstGeom prst="rect">
              <a:avLst/>
            </a:prstGeom>
            <a:noFill/>
            <a:ln w="9525">
              <a:noFill/>
              <a:miter lim="800000"/>
              <a:headEnd/>
              <a:tailEnd/>
            </a:ln>
          </p:spPr>
          <p:txBody>
            <a:bodyPr/>
            <a:lstStyle/>
            <a:p>
              <a:endParaRPr lang="en-US"/>
            </a:p>
          </p:txBody>
        </p:sp>
        <p:sp>
          <p:nvSpPr>
            <p:cNvPr id="34888" name="Rectangle 24">
              <a:hlinkClick r:id="rId21" action="ppaction://hlinkfile"/>
            </p:cNvPr>
            <p:cNvSpPr>
              <a:spLocks noChangeArrowheads="1"/>
            </p:cNvSpPr>
            <p:nvPr/>
          </p:nvSpPr>
          <p:spPr bwMode="auto">
            <a:xfrm>
              <a:off x="1008" y="180"/>
              <a:ext cx="330" cy="54"/>
            </a:xfrm>
            <a:prstGeom prst="rect">
              <a:avLst/>
            </a:prstGeom>
            <a:noFill/>
            <a:ln w="9525">
              <a:noFill/>
              <a:miter lim="800000"/>
              <a:headEnd/>
              <a:tailEnd/>
            </a:ln>
          </p:spPr>
          <p:txBody>
            <a:bodyPr/>
            <a:lstStyle/>
            <a:p>
              <a:endParaRPr lang="en-US"/>
            </a:p>
          </p:txBody>
        </p:sp>
        <p:sp>
          <p:nvSpPr>
            <p:cNvPr id="34889" name="Rectangle 25">
              <a:hlinkClick r:id="rId22" action="ppaction://hlinkfile"/>
            </p:cNvPr>
            <p:cNvSpPr>
              <a:spLocks noChangeArrowheads="1"/>
            </p:cNvSpPr>
            <p:nvPr/>
          </p:nvSpPr>
          <p:spPr bwMode="auto">
            <a:xfrm>
              <a:off x="798" y="234"/>
              <a:ext cx="342" cy="48"/>
            </a:xfrm>
            <a:prstGeom prst="rect">
              <a:avLst/>
            </a:prstGeom>
            <a:noFill/>
            <a:ln w="9525">
              <a:noFill/>
              <a:miter lim="800000"/>
              <a:headEnd/>
              <a:tailEnd/>
            </a:ln>
          </p:spPr>
          <p:txBody>
            <a:bodyPr/>
            <a:lstStyle/>
            <a:p>
              <a:endParaRPr lang="en-US"/>
            </a:p>
          </p:txBody>
        </p:sp>
        <p:sp>
          <p:nvSpPr>
            <p:cNvPr id="34890" name="Freeform 26">
              <a:hlinkClick r:id="rId23" action="ppaction://hlinkfile"/>
            </p:cNvPr>
            <p:cNvSpPr>
              <a:spLocks/>
            </p:cNvSpPr>
            <p:nvPr/>
          </p:nvSpPr>
          <p:spPr bwMode="auto">
            <a:xfrm>
              <a:off x="702" y="144"/>
              <a:ext cx="264" cy="96"/>
            </a:xfrm>
            <a:custGeom>
              <a:avLst/>
              <a:gdLst>
                <a:gd name="T0" fmla="*/ 0 w 264"/>
                <a:gd name="T1" fmla="*/ 6 h 96"/>
                <a:gd name="T2" fmla="*/ 54 w 264"/>
                <a:gd name="T3" fmla="*/ 0 h 96"/>
                <a:gd name="T4" fmla="*/ 78 w 264"/>
                <a:gd name="T5" fmla="*/ 42 h 96"/>
                <a:gd name="T6" fmla="*/ 234 w 264"/>
                <a:gd name="T7" fmla="*/ 42 h 96"/>
                <a:gd name="T8" fmla="*/ 264 w 264"/>
                <a:gd name="T9" fmla="*/ 78 h 96"/>
                <a:gd name="T10" fmla="*/ 18 w 264"/>
                <a:gd name="T11" fmla="*/ 96 h 96"/>
                <a:gd name="T12" fmla="*/ 0 w 264"/>
                <a:gd name="T13" fmla="*/ 6 h 96"/>
                <a:gd name="T14" fmla="*/ 0 60000 65536"/>
                <a:gd name="T15" fmla="*/ 0 60000 65536"/>
                <a:gd name="T16" fmla="*/ 0 60000 65536"/>
                <a:gd name="T17" fmla="*/ 0 60000 65536"/>
                <a:gd name="T18" fmla="*/ 0 60000 65536"/>
                <a:gd name="T19" fmla="*/ 0 60000 65536"/>
                <a:gd name="T20" fmla="*/ 0 60000 65536"/>
                <a:gd name="T21" fmla="*/ 0 w 264"/>
                <a:gd name="T22" fmla="*/ 0 h 96"/>
                <a:gd name="T23" fmla="*/ 264 w 26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96">
                  <a:moveTo>
                    <a:pt x="0" y="6"/>
                  </a:moveTo>
                  <a:lnTo>
                    <a:pt x="54" y="0"/>
                  </a:lnTo>
                  <a:lnTo>
                    <a:pt x="78" y="42"/>
                  </a:lnTo>
                  <a:lnTo>
                    <a:pt x="234" y="42"/>
                  </a:lnTo>
                  <a:lnTo>
                    <a:pt x="264" y="78"/>
                  </a:lnTo>
                  <a:lnTo>
                    <a:pt x="18" y="96"/>
                  </a:lnTo>
                  <a:lnTo>
                    <a:pt x="0" y="6"/>
                  </a:lnTo>
                  <a:close/>
                </a:path>
              </a:pathLst>
            </a:custGeom>
            <a:noFill/>
            <a:ln w="9525">
              <a:noFill/>
              <a:round/>
              <a:headEnd/>
              <a:tailEnd/>
            </a:ln>
          </p:spPr>
          <p:txBody>
            <a:bodyPr/>
            <a:lstStyle/>
            <a:p>
              <a:endParaRPr lang="en-US"/>
            </a:p>
          </p:txBody>
        </p:sp>
        <p:sp>
          <p:nvSpPr>
            <p:cNvPr id="34891" name="Rectangle 27">
              <a:hlinkClick r:id="rId24" action="ppaction://hlinkfile"/>
            </p:cNvPr>
            <p:cNvSpPr>
              <a:spLocks noChangeArrowheads="1"/>
            </p:cNvSpPr>
            <p:nvPr/>
          </p:nvSpPr>
          <p:spPr bwMode="auto">
            <a:xfrm>
              <a:off x="654" y="48"/>
              <a:ext cx="144" cy="90"/>
            </a:xfrm>
            <a:prstGeom prst="rect">
              <a:avLst/>
            </a:prstGeom>
            <a:noFill/>
            <a:ln w="9525">
              <a:noFill/>
              <a:miter lim="800000"/>
              <a:headEnd/>
              <a:tailEnd/>
            </a:ln>
          </p:spPr>
          <p:txBody>
            <a:bodyPr/>
            <a:lstStyle/>
            <a:p>
              <a:endParaRPr lang="en-US"/>
            </a:p>
          </p:txBody>
        </p:sp>
        <p:sp>
          <p:nvSpPr>
            <p:cNvPr id="34892" name="Rectangle 28">
              <a:hlinkClick r:id="rId25" action="ppaction://hlinkfile"/>
            </p:cNvPr>
            <p:cNvSpPr>
              <a:spLocks noChangeArrowheads="1"/>
            </p:cNvSpPr>
            <p:nvPr/>
          </p:nvSpPr>
          <p:spPr bwMode="auto">
            <a:xfrm>
              <a:off x="450" y="18"/>
              <a:ext cx="162" cy="54"/>
            </a:xfrm>
            <a:prstGeom prst="rect">
              <a:avLst/>
            </a:prstGeom>
            <a:noFill/>
            <a:ln w="9525">
              <a:noFill/>
              <a:miter lim="800000"/>
              <a:headEnd/>
              <a:tailEnd/>
            </a:ln>
          </p:spPr>
          <p:txBody>
            <a:bodyPr/>
            <a:lstStyle/>
            <a:p>
              <a:endParaRPr lang="en-US"/>
            </a:p>
          </p:txBody>
        </p:sp>
        <p:sp>
          <p:nvSpPr>
            <p:cNvPr id="34893" name="Rectangle 29">
              <a:hlinkClick r:id="rId25" action="ppaction://hlinkfile"/>
            </p:cNvPr>
            <p:cNvSpPr>
              <a:spLocks noChangeArrowheads="1"/>
            </p:cNvSpPr>
            <p:nvPr/>
          </p:nvSpPr>
          <p:spPr bwMode="auto">
            <a:xfrm>
              <a:off x="654" y="228"/>
              <a:ext cx="36" cy="72"/>
            </a:xfrm>
            <a:prstGeom prst="rect">
              <a:avLst/>
            </a:prstGeom>
            <a:noFill/>
            <a:ln w="9525">
              <a:noFill/>
              <a:miter lim="800000"/>
              <a:headEnd/>
              <a:tailEnd/>
            </a:ln>
          </p:spPr>
          <p:txBody>
            <a:bodyPr/>
            <a:lstStyle/>
            <a:p>
              <a:endParaRPr lang="en-US"/>
            </a:p>
          </p:txBody>
        </p:sp>
        <p:sp>
          <p:nvSpPr>
            <p:cNvPr id="34894" name="Rectangle 30">
              <a:hlinkClick r:id="rId26" action="ppaction://hlinkfile"/>
            </p:cNvPr>
            <p:cNvSpPr>
              <a:spLocks noChangeArrowheads="1"/>
            </p:cNvSpPr>
            <p:nvPr/>
          </p:nvSpPr>
          <p:spPr bwMode="auto">
            <a:xfrm>
              <a:off x="522" y="318"/>
              <a:ext cx="54" cy="54"/>
            </a:xfrm>
            <a:prstGeom prst="rect">
              <a:avLst/>
            </a:prstGeom>
            <a:noFill/>
            <a:ln w="9525">
              <a:noFill/>
              <a:miter lim="800000"/>
              <a:headEnd/>
              <a:tailEnd/>
            </a:ln>
          </p:spPr>
          <p:txBody>
            <a:bodyPr/>
            <a:lstStyle/>
            <a:p>
              <a:endParaRPr lang="en-US"/>
            </a:p>
          </p:txBody>
        </p:sp>
        <p:sp>
          <p:nvSpPr>
            <p:cNvPr id="34895" name="Rectangle 31">
              <a:hlinkClick r:id="rId26" action="ppaction://hlinkfile"/>
            </p:cNvPr>
            <p:cNvSpPr>
              <a:spLocks noChangeArrowheads="1"/>
            </p:cNvSpPr>
            <p:nvPr/>
          </p:nvSpPr>
          <p:spPr bwMode="auto">
            <a:xfrm>
              <a:off x="282" y="90"/>
              <a:ext cx="252" cy="90"/>
            </a:xfrm>
            <a:prstGeom prst="rect">
              <a:avLst/>
            </a:prstGeom>
            <a:noFill/>
            <a:ln w="9525">
              <a:noFill/>
              <a:miter lim="800000"/>
              <a:headEnd/>
              <a:tailEnd/>
            </a:ln>
          </p:spPr>
          <p:txBody>
            <a:bodyPr/>
            <a:lstStyle/>
            <a:p>
              <a:endParaRPr lang="en-US"/>
            </a:p>
          </p:txBody>
        </p:sp>
        <p:sp>
          <p:nvSpPr>
            <p:cNvPr id="34896" name="Rectangle 32">
              <a:hlinkClick r:id="rId27" action="ppaction://hlinkfile"/>
            </p:cNvPr>
            <p:cNvSpPr>
              <a:spLocks noChangeArrowheads="1"/>
            </p:cNvSpPr>
            <p:nvPr/>
          </p:nvSpPr>
          <p:spPr bwMode="auto">
            <a:xfrm>
              <a:off x="360" y="198"/>
              <a:ext cx="156" cy="156"/>
            </a:xfrm>
            <a:prstGeom prst="rect">
              <a:avLst/>
            </a:prstGeom>
            <a:noFill/>
            <a:ln w="9525">
              <a:noFill/>
              <a:miter lim="800000"/>
              <a:headEnd/>
              <a:tailEnd/>
            </a:ln>
          </p:spPr>
          <p:txBody>
            <a:bodyPr/>
            <a:lstStyle/>
            <a:p>
              <a:endParaRPr lang="en-US"/>
            </a:p>
          </p:txBody>
        </p:sp>
        <p:sp>
          <p:nvSpPr>
            <p:cNvPr id="34897" name="Rectangle 33">
              <a:hlinkClick r:id="rId28" action="ppaction://hlinkfile"/>
            </p:cNvPr>
            <p:cNvSpPr>
              <a:spLocks noChangeArrowheads="1"/>
            </p:cNvSpPr>
            <p:nvPr/>
          </p:nvSpPr>
          <p:spPr bwMode="auto">
            <a:xfrm>
              <a:off x="48" y="186"/>
              <a:ext cx="216" cy="84"/>
            </a:xfrm>
            <a:prstGeom prst="rect">
              <a:avLst/>
            </a:prstGeom>
            <a:noFill/>
            <a:ln w="9525">
              <a:noFill/>
              <a:miter lim="800000"/>
              <a:headEnd/>
              <a:tailEnd/>
            </a:ln>
          </p:spPr>
          <p:txBody>
            <a:bodyPr/>
            <a:lstStyle/>
            <a:p>
              <a:endParaRPr lang="en-US"/>
            </a:p>
          </p:txBody>
        </p:sp>
        <p:sp>
          <p:nvSpPr>
            <p:cNvPr id="34898" name="Rectangle 34">
              <a:hlinkClick r:id="rId29" action="ppaction://hlinkfile"/>
            </p:cNvPr>
            <p:cNvSpPr>
              <a:spLocks noChangeArrowheads="1"/>
            </p:cNvSpPr>
            <p:nvPr/>
          </p:nvSpPr>
          <p:spPr bwMode="auto">
            <a:xfrm>
              <a:off x="24" y="342"/>
              <a:ext cx="306" cy="54"/>
            </a:xfrm>
            <a:prstGeom prst="rect">
              <a:avLst/>
            </a:prstGeom>
            <a:noFill/>
            <a:ln w="9525">
              <a:noFill/>
              <a:miter lim="800000"/>
              <a:headEnd/>
              <a:tailEnd/>
            </a:ln>
          </p:spPr>
          <p:txBody>
            <a:bodyPr/>
            <a:lstStyle/>
            <a:p>
              <a:endParaRPr lang="en-US"/>
            </a:p>
          </p:txBody>
        </p:sp>
        <p:sp>
          <p:nvSpPr>
            <p:cNvPr id="34899" name="Rectangle 35">
              <a:hlinkClick r:id="rId30" action="ppaction://hlinkfile"/>
            </p:cNvPr>
            <p:cNvSpPr>
              <a:spLocks noChangeArrowheads="1"/>
            </p:cNvSpPr>
            <p:nvPr/>
          </p:nvSpPr>
          <p:spPr bwMode="auto">
            <a:xfrm>
              <a:off x="126" y="396"/>
              <a:ext cx="204" cy="72"/>
            </a:xfrm>
            <a:prstGeom prst="rect">
              <a:avLst/>
            </a:prstGeom>
            <a:noFill/>
            <a:ln w="9525">
              <a:noFill/>
              <a:miter lim="800000"/>
              <a:headEnd/>
              <a:tailEnd/>
            </a:ln>
          </p:spPr>
          <p:txBody>
            <a:bodyPr/>
            <a:lstStyle/>
            <a:p>
              <a:endParaRPr lang="en-US"/>
            </a:p>
          </p:txBody>
        </p:sp>
        <p:sp>
          <p:nvSpPr>
            <p:cNvPr id="34900" name="Freeform 36">
              <a:hlinkClick r:id="rId31" action="ppaction://hlinkfile"/>
            </p:cNvPr>
            <p:cNvSpPr>
              <a:spLocks/>
            </p:cNvSpPr>
            <p:nvPr/>
          </p:nvSpPr>
          <p:spPr bwMode="auto">
            <a:xfrm>
              <a:off x="72" y="462"/>
              <a:ext cx="324" cy="162"/>
            </a:xfrm>
            <a:custGeom>
              <a:avLst/>
              <a:gdLst>
                <a:gd name="T0" fmla="*/ 192 w 324"/>
                <a:gd name="T1" fmla="*/ 0 h 162"/>
                <a:gd name="T2" fmla="*/ 324 w 324"/>
                <a:gd name="T3" fmla="*/ 54 h 162"/>
                <a:gd name="T4" fmla="*/ 276 w 324"/>
                <a:gd name="T5" fmla="*/ 138 h 162"/>
                <a:gd name="T6" fmla="*/ 0 w 324"/>
                <a:gd name="T7" fmla="*/ 162 h 162"/>
                <a:gd name="T8" fmla="*/ 0 w 324"/>
                <a:gd name="T9" fmla="*/ 60 h 162"/>
                <a:gd name="T10" fmla="*/ 192 w 324"/>
                <a:gd name="T11" fmla="*/ 0 h 162"/>
                <a:gd name="T12" fmla="*/ 0 60000 65536"/>
                <a:gd name="T13" fmla="*/ 0 60000 65536"/>
                <a:gd name="T14" fmla="*/ 0 60000 65536"/>
                <a:gd name="T15" fmla="*/ 0 60000 65536"/>
                <a:gd name="T16" fmla="*/ 0 60000 65536"/>
                <a:gd name="T17" fmla="*/ 0 60000 65536"/>
                <a:gd name="T18" fmla="*/ 0 w 324"/>
                <a:gd name="T19" fmla="*/ 0 h 162"/>
                <a:gd name="T20" fmla="*/ 324 w 324"/>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24" h="162">
                  <a:moveTo>
                    <a:pt x="192" y="0"/>
                  </a:moveTo>
                  <a:lnTo>
                    <a:pt x="324" y="54"/>
                  </a:lnTo>
                  <a:lnTo>
                    <a:pt x="276" y="138"/>
                  </a:lnTo>
                  <a:lnTo>
                    <a:pt x="0" y="162"/>
                  </a:lnTo>
                  <a:lnTo>
                    <a:pt x="0" y="60"/>
                  </a:lnTo>
                  <a:lnTo>
                    <a:pt x="192" y="0"/>
                  </a:lnTo>
                  <a:close/>
                </a:path>
              </a:pathLst>
            </a:custGeom>
            <a:noFill/>
            <a:ln w="9525">
              <a:noFill/>
              <a:round/>
              <a:headEnd/>
              <a:tailEnd/>
            </a:ln>
          </p:spPr>
          <p:txBody>
            <a:bodyPr/>
            <a:lstStyle/>
            <a:p>
              <a:endParaRPr lang="en-US"/>
            </a:p>
          </p:txBody>
        </p:sp>
        <p:sp>
          <p:nvSpPr>
            <p:cNvPr id="34901" name="Rectangle 37">
              <a:hlinkClick r:id="rId32" action="ppaction://hlinkfile"/>
            </p:cNvPr>
            <p:cNvSpPr>
              <a:spLocks noChangeArrowheads="1"/>
            </p:cNvSpPr>
            <p:nvPr/>
          </p:nvSpPr>
          <p:spPr bwMode="auto">
            <a:xfrm>
              <a:off x="60" y="744"/>
              <a:ext cx="342" cy="102"/>
            </a:xfrm>
            <a:prstGeom prst="rect">
              <a:avLst/>
            </a:prstGeom>
            <a:noFill/>
            <a:ln w="9525">
              <a:noFill/>
              <a:miter lim="800000"/>
              <a:headEnd/>
              <a:tailEnd/>
            </a:ln>
          </p:spPr>
          <p:txBody>
            <a:bodyPr/>
            <a:lstStyle/>
            <a:p>
              <a:endParaRPr lang="en-US"/>
            </a:p>
          </p:txBody>
        </p:sp>
        <p:sp>
          <p:nvSpPr>
            <p:cNvPr id="34902" name="Rectangle 38">
              <a:hlinkClick r:id="rId33" action="ppaction://hlinkfile"/>
            </p:cNvPr>
            <p:cNvSpPr>
              <a:spLocks noChangeArrowheads="1"/>
            </p:cNvSpPr>
            <p:nvPr/>
          </p:nvSpPr>
          <p:spPr bwMode="auto">
            <a:xfrm>
              <a:off x="480" y="738"/>
              <a:ext cx="162" cy="108"/>
            </a:xfrm>
            <a:prstGeom prst="rect">
              <a:avLst/>
            </a:prstGeom>
            <a:noFill/>
            <a:ln w="9525">
              <a:noFill/>
              <a:miter lim="800000"/>
              <a:headEnd/>
              <a:tailEnd/>
            </a:ln>
          </p:spPr>
          <p:txBody>
            <a:bodyPr/>
            <a:lstStyle/>
            <a:p>
              <a:endParaRPr lang="en-US"/>
            </a:p>
          </p:txBody>
        </p:sp>
        <p:sp>
          <p:nvSpPr>
            <p:cNvPr id="34903" name="Freeform 39">
              <a:hlinkClick r:id="rId34" action="ppaction://hlinkfile"/>
            </p:cNvPr>
            <p:cNvSpPr>
              <a:spLocks/>
            </p:cNvSpPr>
            <p:nvPr/>
          </p:nvSpPr>
          <p:spPr bwMode="auto">
            <a:xfrm>
              <a:off x="1914" y="516"/>
              <a:ext cx="300" cy="210"/>
            </a:xfrm>
            <a:custGeom>
              <a:avLst/>
              <a:gdLst>
                <a:gd name="T0" fmla="*/ 0 w 300"/>
                <a:gd name="T1" fmla="*/ 6 h 210"/>
                <a:gd name="T2" fmla="*/ 42 w 300"/>
                <a:gd name="T3" fmla="*/ 0 h 210"/>
                <a:gd name="T4" fmla="*/ 150 w 300"/>
                <a:gd name="T5" fmla="*/ 42 h 210"/>
                <a:gd name="T6" fmla="*/ 270 w 300"/>
                <a:gd name="T7" fmla="*/ 108 h 210"/>
                <a:gd name="T8" fmla="*/ 300 w 300"/>
                <a:gd name="T9" fmla="*/ 174 h 210"/>
                <a:gd name="T10" fmla="*/ 66 w 300"/>
                <a:gd name="T11" fmla="*/ 210 h 210"/>
                <a:gd name="T12" fmla="*/ 6 w 300"/>
                <a:gd name="T13" fmla="*/ 174 h 210"/>
                <a:gd name="T14" fmla="*/ 0 w 300"/>
                <a:gd name="T15" fmla="*/ 6 h 210"/>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210"/>
                <a:gd name="T26" fmla="*/ 300 w 30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210">
                  <a:moveTo>
                    <a:pt x="0" y="6"/>
                  </a:moveTo>
                  <a:lnTo>
                    <a:pt x="42" y="0"/>
                  </a:lnTo>
                  <a:lnTo>
                    <a:pt x="150" y="42"/>
                  </a:lnTo>
                  <a:lnTo>
                    <a:pt x="270" y="108"/>
                  </a:lnTo>
                  <a:lnTo>
                    <a:pt x="300" y="174"/>
                  </a:lnTo>
                  <a:lnTo>
                    <a:pt x="66" y="210"/>
                  </a:lnTo>
                  <a:lnTo>
                    <a:pt x="6" y="174"/>
                  </a:lnTo>
                  <a:lnTo>
                    <a:pt x="0" y="6"/>
                  </a:lnTo>
                  <a:close/>
                </a:path>
              </a:pathLst>
            </a:custGeom>
            <a:noFill/>
            <a:ln w="9525">
              <a:noFill/>
              <a:round/>
              <a:headEnd/>
              <a:tailEnd/>
            </a:ln>
          </p:spPr>
          <p:txBody>
            <a:bodyPr/>
            <a:lstStyle/>
            <a:p>
              <a:endParaRPr lang="en-US"/>
            </a:p>
          </p:txBody>
        </p:sp>
        <p:sp>
          <p:nvSpPr>
            <p:cNvPr id="34904" name="Freeform 40">
              <a:hlinkClick r:id="rId35" action="ppaction://hlinkfile"/>
            </p:cNvPr>
            <p:cNvSpPr>
              <a:spLocks/>
            </p:cNvSpPr>
            <p:nvPr/>
          </p:nvSpPr>
          <p:spPr bwMode="auto">
            <a:xfrm>
              <a:off x="798" y="1338"/>
              <a:ext cx="330" cy="192"/>
            </a:xfrm>
            <a:custGeom>
              <a:avLst/>
              <a:gdLst>
                <a:gd name="T0" fmla="*/ 30 w 330"/>
                <a:gd name="T1" fmla="*/ 0 h 192"/>
                <a:gd name="T2" fmla="*/ 198 w 330"/>
                <a:gd name="T3" fmla="*/ 18 h 192"/>
                <a:gd name="T4" fmla="*/ 186 w 330"/>
                <a:gd name="T5" fmla="*/ 84 h 192"/>
                <a:gd name="T6" fmla="*/ 324 w 330"/>
                <a:gd name="T7" fmla="*/ 66 h 192"/>
                <a:gd name="T8" fmla="*/ 330 w 330"/>
                <a:gd name="T9" fmla="*/ 168 h 192"/>
                <a:gd name="T10" fmla="*/ 132 w 330"/>
                <a:gd name="T11" fmla="*/ 192 h 192"/>
                <a:gd name="T12" fmla="*/ 48 w 330"/>
                <a:gd name="T13" fmla="*/ 192 h 192"/>
                <a:gd name="T14" fmla="*/ 0 w 330"/>
                <a:gd name="T15" fmla="*/ 150 h 192"/>
                <a:gd name="T16" fmla="*/ 30 w 330"/>
                <a:gd name="T17" fmla="*/ 0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0"/>
                <a:gd name="T28" fmla="*/ 0 h 192"/>
                <a:gd name="T29" fmla="*/ 330 w 33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0" h="192">
                  <a:moveTo>
                    <a:pt x="30" y="0"/>
                  </a:moveTo>
                  <a:lnTo>
                    <a:pt x="198" y="18"/>
                  </a:lnTo>
                  <a:lnTo>
                    <a:pt x="186" y="84"/>
                  </a:lnTo>
                  <a:lnTo>
                    <a:pt x="324" y="66"/>
                  </a:lnTo>
                  <a:lnTo>
                    <a:pt x="330" y="168"/>
                  </a:lnTo>
                  <a:lnTo>
                    <a:pt x="132" y="192"/>
                  </a:lnTo>
                  <a:lnTo>
                    <a:pt x="48" y="192"/>
                  </a:lnTo>
                  <a:lnTo>
                    <a:pt x="0" y="150"/>
                  </a:lnTo>
                  <a:lnTo>
                    <a:pt x="30" y="0"/>
                  </a:lnTo>
                  <a:close/>
                </a:path>
              </a:pathLst>
            </a:custGeom>
            <a:noFill/>
            <a:ln w="9525">
              <a:noFill/>
              <a:round/>
              <a:headEnd/>
              <a:tailEnd/>
            </a:ln>
          </p:spPr>
          <p:txBody>
            <a:bodyPr/>
            <a:lstStyle/>
            <a:p>
              <a:endParaRPr lang="en-US"/>
            </a:p>
          </p:txBody>
        </p:sp>
        <p:sp>
          <p:nvSpPr>
            <p:cNvPr id="34905" name="Rectangle 41">
              <a:hlinkClick r:id="rId36" action="ppaction://hlinkfile"/>
            </p:cNvPr>
            <p:cNvSpPr>
              <a:spLocks noChangeArrowheads="1"/>
            </p:cNvSpPr>
            <p:nvPr/>
          </p:nvSpPr>
          <p:spPr bwMode="auto">
            <a:xfrm>
              <a:off x="354" y="1248"/>
              <a:ext cx="150" cy="144"/>
            </a:xfrm>
            <a:prstGeom prst="rect">
              <a:avLst/>
            </a:prstGeom>
            <a:noFill/>
            <a:ln w="9525">
              <a:noFill/>
              <a:miter lim="800000"/>
              <a:headEnd/>
              <a:tailEnd/>
            </a:ln>
          </p:spPr>
          <p:txBody>
            <a:bodyPr/>
            <a:lstStyle/>
            <a:p>
              <a:endParaRPr lang="en-US"/>
            </a:p>
          </p:txBody>
        </p:sp>
        <p:sp>
          <p:nvSpPr>
            <p:cNvPr id="34906" name="Rectangle 42">
              <a:hlinkClick r:id="rId37" action="ppaction://hlinkfile"/>
            </p:cNvPr>
            <p:cNvSpPr>
              <a:spLocks noChangeArrowheads="1"/>
            </p:cNvSpPr>
            <p:nvPr/>
          </p:nvSpPr>
          <p:spPr bwMode="auto">
            <a:xfrm>
              <a:off x="228" y="1662"/>
              <a:ext cx="432" cy="114"/>
            </a:xfrm>
            <a:prstGeom prst="rect">
              <a:avLst/>
            </a:prstGeom>
            <a:noFill/>
            <a:ln w="9525">
              <a:noFill/>
              <a:miter lim="800000"/>
              <a:headEnd/>
              <a:tailEnd/>
            </a:ln>
          </p:spPr>
          <p:txBody>
            <a:bodyPr/>
            <a:lstStyle/>
            <a:p>
              <a:endParaRPr lang="en-US"/>
            </a:p>
          </p:txBody>
        </p:sp>
        <p:sp>
          <p:nvSpPr>
            <p:cNvPr id="34907" name="Freeform 43">
              <a:hlinkClick r:id="rId38" action="ppaction://hlinkfile"/>
            </p:cNvPr>
            <p:cNvSpPr>
              <a:spLocks/>
            </p:cNvSpPr>
            <p:nvPr/>
          </p:nvSpPr>
          <p:spPr bwMode="auto">
            <a:xfrm>
              <a:off x="234" y="1956"/>
              <a:ext cx="492" cy="144"/>
            </a:xfrm>
            <a:custGeom>
              <a:avLst/>
              <a:gdLst>
                <a:gd name="T0" fmla="*/ 102 w 492"/>
                <a:gd name="T1" fmla="*/ 0 h 144"/>
                <a:gd name="T2" fmla="*/ 168 w 492"/>
                <a:gd name="T3" fmla="*/ 12 h 144"/>
                <a:gd name="T4" fmla="*/ 180 w 492"/>
                <a:gd name="T5" fmla="*/ 66 h 144"/>
                <a:gd name="T6" fmla="*/ 468 w 492"/>
                <a:gd name="T7" fmla="*/ 78 h 144"/>
                <a:gd name="T8" fmla="*/ 492 w 492"/>
                <a:gd name="T9" fmla="*/ 144 h 144"/>
                <a:gd name="T10" fmla="*/ 0 w 492"/>
                <a:gd name="T11" fmla="*/ 126 h 144"/>
                <a:gd name="T12" fmla="*/ 24 w 492"/>
                <a:gd name="T13" fmla="*/ 60 h 144"/>
                <a:gd name="T14" fmla="*/ 102 w 49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92"/>
                <a:gd name="T25" fmla="*/ 0 h 144"/>
                <a:gd name="T26" fmla="*/ 492 w 49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2" h="144">
                  <a:moveTo>
                    <a:pt x="102" y="0"/>
                  </a:moveTo>
                  <a:lnTo>
                    <a:pt x="168" y="12"/>
                  </a:lnTo>
                  <a:lnTo>
                    <a:pt x="180" y="66"/>
                  </a:lnTo>
                  <a:lnTo>
                    <a:pt x="468" y="78"/>
                  </a:lnTo>
                  <a:lnTo>
                    <a:pt x="492" y="144"/>
                  </a:lnTo>
                  <a:lnTo>
                    <a:pt x="0" y="126"/>
                  </a:lnTo>
                  <a:lnTo>
                    <a:pt x="24" y="60"/>
                  </a:lnTo>
                  <a:lnTo>
                    <a:pt x="102" y="0"/>
                  </a:lnTo>
                  <a:close/>
                </a:path>
              </a:pathLst>
            </a:custGeom>
            <a:noFill/>
            <a:ln w="9525">
              <a:noFill/>
              <a:round/>
              <a:headEnd/>
              <a:tailEnd/>
            </a:ln>
          </p:spPr>
          <p:txBody>
            <a:bodyPr/>
            <a:lstStyle/>
            <a:p>
              <a:endParaRPr lang="en-US"/>
            </a:p>
          </p:txBody>
        </p:sp>
        <p:sp>
          <p:nvSpPr>
            <p:cNvPr id="34908" name="Freeform 44">
              <a:hlinkClick r:id="rId39" action="ppaction://hlinkfile"/>
            </p:cNvPr>
            <p:cNvSpPr>
              <a:spLocks/>
            </p:cNvSpPr>
            <p:nvPr/>
          </p:nvSpPr>
          <p:spPr bwMode="auto">
            <a:xfrm>
              <a:off x="3126" y="1866"/>
              <a:ext cx="240" cy="114"/>
            </a:xfrm>
            <a:custGeom>
              <a:avLst/>
              <a:gdLst>
                <a:gd name="T0" fmla="*/ 0 w 240"/>
                <a:gd name="T1" fmla="*/ 6 h 114"/>
                <a:gd name="T2" fmla="*/ 222 w 240"/>
                <a:gd name="T3" fmla="*/ 0 h 114"/>
                <a:gd name="T4" fmla="*/ 240 w 240"/>
                <a:gd name="T5" fmla="*/ 114 h 114"/>
                <a:gd name="T6" fmla="*/ 18 w 240"/>
                <a:gd name="T7" fmla="*/ 96 h 114"/>
                <a:gd name="T8" fmla="*/ 0 w 240"/>
                <a:gd name="T9" fmla="*/ 6 h 114"/>
                <a:gd name="T10" fmla="*/ 0 60000 65536"/>
                <a:gd name="T11" fmla="*/ 0 60000 65536"/>
                <a:gd name="T12" fmla="*/ 0 60000 65536"/>
                <a:gd name="T13" fmla="*/ 0 60000 65536"/>
                <a:gd name="T14" fmla="*/ 0 60000 65536"/>
                <a:gd name="T15" fmla="*/ 0 w 240"/>
                <a:gd name="T16" fmla="*/ 0 h 114"/>
                <a:gd name="T17" fmla="*/ 240 w 240"/>
                <a:gd name="T18" fmla="*/ 114 h 114"/>
              </a:gdLst>
              <a:ahLst/>
              <a:cxnLst>
                <a:cxn ang="T10">
                  <a:pos x="T0" y="T1"/>
                </a:cxn>
                <a:cxn ang="T11">
                  <a:pos x="T2" y="T3"/>
                </a:cxn>
                <a:cxn ang="T12">
                  <a:pos x="T4" y="T5"/>
                </a:cxn>
                <a:cxn ang="T13">
                  <a:pos x="T6" y="T7"/>
                </a:cxn>
                <a:cxn ang="T14">
                  <a:pos x="T8" y="T9"/>
                </a:cxn>
              </a:cxnLst>
              <a:rect l="T15" t="T16" r="T17" b="T18"/>
              <a:pathLst>
                <a:path w="240" h="114">
                  <a:moveTo>
                    <a:pt x="0" y="6"/>
                  </a:moveTo>
                  <a:lnTo>
                    <a:pt x="222" y="0"/>
                  </a:lnTo>
                  <a:lnTo>
                    <a:pt x="240" y="114"/>
                  </a:lnTo>
                  <a:lnTo>
                    <a:pt x="18" y="96"/>
                  </a:lnTo>
                  <a:lnTo>
                    <a:pt x="0" y="6"/>
                  </a:lnTo>
                  <a:close/>
                </a:path>
              </a:pathLst>
            </a:custGeom>
            <a:noFill/>
            <a:ln w="9525">
              <a:noFill/>
              <a:round/>
              <a:headEnd/>
              <a:tailEnd/>
            </a:ln>
          </p:spPr>
          <p:txBody>
            <a:bodyPr/>
            <a:lstStyle/>
            <a:p>
              <a:endParaRPr lang="en-US"/>
            </a:p>
          </p:txBody>
        </p:sp>
        <p:sp>
          <p:nvSpPr>
            <p:cNvPr id="34909" name="Freeform 45">
              <a:hlinkClick r:id="rId40" action="ppaction://hlinkfile"/>
            </p:cNvPr>
            <p:cNvSpPr>
              <a:spLocks/>
            </p:cNvSpPr>
            <p:nvPr/>
          </p:nvSpPr>
          <p:spPr bwMode="auto">
            <a:xfrm>
              <a:off x="1320" y="156"/>
              <a:ext cx="348" cy="294"/>
            </a:xfrm>
            <a:custGeom>
              <a:avLst/>
              <a:gdLst>
                <a:gd name="T0" fmla="*/ 66 w 348"/>
                <a:gd name="T1" fmla="*/ 0 h 294"/>
                <a:gd name="T2" fmla="*/ 306 w 348"/>
                <a:gd name="T3" fmla="*/ 6 h 294"/>
                <a:gd name="T4" fmla="*/ 348 w 348"/>
                <a:gd name="T5" fmla="*/ 120 h 294"/>
                <a:gd name="T6" fmla="*/ 342 w 348"/>
                <a:gd name="T7" fmla="*/ 168 h 294"/>
                <a:gd name="T8" fmla="*/ 306 w 348"/>
                <a:gd name="T9" fmla="*/ 222 h 294"/>
                <a:gd name="T10" fmla="*/ 300 w 348"/>
                <a:gd name="T11" fmla="*/ 294 h 294"/>
                <a:gd name="T12" fmla="*/ 210 w 348"/>
                <a:gd name="T13" fmla="*/ 282 h 294"/>
                <a:gd name="T14" fmla="*/ 120 w 348"/>
                <a:gd name="T15" fmla="*/ 174 h 294"/>
                <a:gd name="T16" fmla="*/ 6 w 348"/>
                <a:gd name="T17" fmla="*/ 234 h 294"/>
                <a:gd name="T18" fmla="*/ 0 w 348"/>
                <a:gd name="T19" fmla="*/ 132 h 294"/>
                <a:gd name="T20" fmla="*/ 66 w 348"/>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94"/>
                <a:gd name="T35" fmla="*/ 348 w 348"/>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94">
                  <a:moveTo>
                    <a:pt x="66" y="0"/>
                  </a:moveTo>
                  <a:lnTo>
                    <a:pt x="306" y="6"/>
                  </a:lnTo>
                  <a:lnTo>
                    <a:pt x="348" y="120"/>
                  </a:lnTo>
                  <a:lnTo>
                    <a:pt x="342" y="168"/>
                  </a:lnTo>
                  <a:lnTo>
                    <a:pt x="306" y="222"/>
                  </a:lnTo>
                  <a:lnTo>
                    <a:pt x="300" y="294"/>
                  </a:lnTo>
                  <a:lnTo>
                    <a:pt x="210" y="282"/>
                  </a:lnTo>
                  <a:lnTo>
                    <a:pt x="120" y="174"/>
                  </a:lnTo>
                  <a:lnTo>
                    <a:pt x="6" y="234"/>
                  </a:lnTo>
                  <a:lnTo>
                    <a:pt x="0" y="132"/>
                  </a:lnTo>
                  <a:lnTo>
                    <a:pt x="66" y="0"/>
                  </a:lnTo>
                  <a:close/>
                </a:path>
              </a:pathLst>
            </a:custGeom>
            <a:noFill/>
            <a:ln w="9525">
              <a:noFill/>
              <a:round/>
              <a:headEnd/>
              <a:tailEnd/>
            </a:ln>
          </p:spPr>
          <p:txBody>
            <a:bodyPr/>
            <a:lstStyle/>
            <a:p>
              <a:endParaRPr lang="en-US"/>
            </a:p>
          </p:txBody>
        </p:sp>
        <p:sp>
          <p:nvSpPr>
            <p:cNvPr id="34910" name="Rectangle 46">
              <a:hlinkClick r:id="rId41" action="ppaction://hlinkfile"/>
            </p:cNvPr>
            <p:cNvSpPr>
              <a:spLocks noChangeArrowheads="1"/>
            </p:cNvSpPr>
            <p:nvPr/>
          </p:nvSpPr>
          <p:spPr bwMode="auto">
            <a:xfrm>
              <a:off x="738" y="294"/>
              <a:ext cx="216" cy="54"/>
            </a:xfrm>
            <a:prstGeom prst="rect">
              <a:avLst/>
            </a:prstGeom>
            <a:noFill/>
            <a:ln w="9525">
              <a:noFill/>
              <a:miter lim="800000"/>
              <a:headEnd/>
              <a:tailEnd/>
            </a:ln>
          </p:spPr>
          <p:txBody>
            <a:bodyPr/>
            <a:lstStyle/>
            <a:p>
              <a:endParaRPr lang="en-US"/>
            </a:p>
          </p:txBody>
        </p:sp>
        <p:sp>
          <p:nvSpPr>
            <p:cNvPr id="34911" name="Rectangle 47">
              <a:hlinkClick r:id="rId42" action="ppaction://hlinkfile"/>
            </p:cNvPr>
            <p:cNvSpPr>
              <a:spLocks noChangeArrowheads="1"/>
            </p:cNvSpPr>
            <p:nvPr/>
          </p:nvSpPr>
          <p:spPr bwMode="auto">
            <a:xfrm>
              <a:off x="636" y="396"/>
              <a:ext cx="360" cy="48"/>
            </a:xfrm>
            <a:prstGeom prst="rect">
              <a:avLst/>
            </a:prstGeom>
            <a:noFill/>
            <a:ln w="9525">
              <a:noFill/>
              <a:miter lim="800000"/>
              <a:headEnd/>
              <a:tailEnd/>
            </a:ln>
          </p:spPr>
          <p:txBody>
            <a:bodyPr/>
            <a:lstStyle/>
            <a:p>
              <a:endParaRPr lang="en-US"/>
            </a:p>
          </p:txBody>
        </p:sp>
        <p:sp>
          <p:nvSpPr>
            <p:cNvPr id="34912" name="Rectangle 48">
              <a:hlinkClick r:id="rId43" action="ppaction://hlinkfile"/>
            </p:cNvPr>
            <p:cNvSpPr>
              <a:spLocks noChangeArrowheads="1"/>
            </p:cNvSpPr>
            <p:nvPr/>
          </p:nvSpPr>
          <p:spPr bwMode="auto">
            <a:xfrm>
              <a:off x="816" y="528"/>
              <a:ext cx="354" cy="48"/>
            </a:xfrm>
            <a:prstGeom prst="rect">
              <a:avLst/>
            </a:prstGeom>
            <a:noFill/>
            <a:ln w="9525">
              <a:noFill/>
              <a:miter lim="800000"/>
              <a:headEnd/>
              <a:tailEnd/>
            </a:ln>
          </p:spPr>
          <p:txBody>
            <a:bodyPr/>
            <a:lstStyle/>
            <a:p>
              <a:endParaRPr lang="en-US"/>
            </a:p>
          </p:txBody>
        </p:sp>
        <p:sp>
          <p:nvSpPr>
            <p:cNvPr id="34913" name="Freeform 49">
              <a:hlinkClick r:id="rId44" action="ppaction://hlinkfile"/>
            </p:cNvPr>
            <p:cNvSpPr>
              <a:spLocks/>
            </p:cNvSpPr>
            <p:nvPr/>
          </p:nvSpPr>
          <p:spPr bwMode="auto">
            <a:xfrm>
              <a:off x="870" y="822"/>
              <a:ext cx="378" cy="258"/>
            </a:xfrm>
            <a:custGeom>
              <a:avLst/>
              <a:gdLst>
                <a:gd name="T0" fmla="*/ 42 w 378"/>
                <a:gd name="T1" fmla="*/ 12 h 258"/>
                <a:gd name="T2" fmla="*/ 216 w 378"/>
                <a:gd name="T3" fmla="*/ 0 h 258"/>
                <a:gd name="T4" fmla="*/ 378 w 378"/>
                <a:gd name="T5" fmla="*/ 138 h 258"/>
                <a:gd name="T6" fmla="*/ 252 w 378"/>
                <a:gd name="T7" fmla="*/ 222 h 258"/>
                <a:gd name="T8" fmla="*/ 138 w 378"/>
                <a:gd name="T9" fmla="*/ 210 h 258"/>
                <a:gd name="T10" fmla="*/ 0 w 378"/>
                <a:gd name="T11" fmla="*/ 258 h 258"/>
                <a:gd name="T12" fmla="*/ 42 w 378"/>
                <a:gd name="T13" fmla="*/ 12 h 258"/>
                <a:gd name="T14" fmla="*/ 0 60000 65536"/>
                <a:gd name="T15" fmla="*/ 0 60000 65536"/>
                <a:gd name="T16" fmla="*/ 0 60000 65536"/>
                <a:gd name="T17" fmla="*/ 0 60000 65536"/>
                <a:gd name="T18" fmla="*/ 0 60000 65536"/>
                <a:gd name="T19" fmla="*/ 0 60000 65536"/>
                <a:gd name="T20" fmla="*/ 0 60000 65536"/>
                <a:gd name="T21" fmla="*/ 0 w 378"/>
                <a:gd name="T22" fmla="*/ 0 h 258"/>
                <a:gd name="T23" fmla="*/ 378 w 378"/>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258">
                  <a:moveTo>
                    <a:pt x="42" y="12"/>
                  </a:moveTo>
                  <a:lnTo>
                    <a:pt x="216" y="0"/>
                  </a:lnTo>
                  <a:lnTo>
                    <a:pt x="378" y="138"/>
                  </a:lnTo>
                  <a:lnTo>
                    <a:pt x="252" y="222"/>
                  </a:lnTo>
                  <a:lnTo>
                    <a:pt x="138" y="210"/>
                  </a:lnTo>
                  <a:lnTo>
                    <a:pt x="0" y="258"/>
                  </a:lnTo>
                  <a:lnTo>
                    <a:pt x="42" y="12"/>
                  </a:lnTo>
                  <a:close/>
                </a:path>
              </a:pathLst>
            </a:custGeom>
            <a:noFill/>
            <a:ln w="9525">
              <a:noFill/>
              <a:round/>
              <a:headEnd/>
              <a:tailEnd/>
            </a:ln>
          </p:spPr>
          <p:txBody>
            <a:bodyPr/>
            <a:lstStyle/>
            <a:p>
              <a:endParaRPr lang="en-US"/>
            </a:p>
          </p:txBody>
        </p:sp>
        <p:sp>
          <p:nvSpPr>
            <p:cNvPr id="34914" name="Freeform 50">
              <a:hlinkClick r:id="rId45" action="ppaction://hlinkfile"/>
            </p:cNvPr>
            <p:cNvSpPr>
              <a:spLocks/>
            </p:cNvSpPr>
            <p:nvPr/>
          </p:nvSpPr>
          <p:spPr bwMode="auto">
            <a:xfrm>
              <a:off x="648" y="624"/>
              <a:ext cx="204" cy="144"/>
            </a:xfrm>
            <a:custGeom>
              <a:avLst/>
              <a:gdLst>
                <a:gd name="T0" fmla="*/ 6 w 204"/>
                <a:gd name="T1" fmla="*/ 0 h 144"/>
                <a:gd name="T2" fmla="*/ 0 w 204"/>
                <a:gd name="T3" fmla="*/ 138 h 144"/>
                <a:gd name="T4" fmla="*/ 204 w 204"/>
                <a:gd name="T5" fmla="*/ 144 h 144"/>
                <a:gd name="T6" fmla="*/ 198 w 204"/>
                <a:gd name="T7" fmla="*/ 114 h 144"/>
                <a:gd name="T8" fmla="*/ 42 w 204"/>
                <a:gd name="T9" fmla="*/ 84 h 144"/>
                <a:gd name="T10" fmla="*/ 6 w 204"/>
                <a:gd name="T11" fmla="*/ 0 h 144"/>
                <a:gd name="T12" fmla="*/ 0 60000 65536"/>
                <a:gd name="T13" fmla="*/ 0 60000 65536"/>
                <a:gd name="T14" fmla="*/ 0 60000 65536"/>
                <a:gd name="T15" fmla="*/ 0 60000 65536"/>
                <a:gd name="T16" fmla="*/ 0 60000 65536"/>
                <a:gd name="T17" fmla="*/ 0 60000 65536"/>
                <a:gd name="T18" fmla="*/ 0 w 204"/>
                <a:gd name="T19" fmla="*/ 0 h 144"/>
                <a:gd name="T20" fmla="*/ 204 w 20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204" h="144">
                  <a:moveTo>
                    <a:pt x="6" y="0"/>
                  </a:moveTo>
                  <a:lnTo>
                    <a:pt x="0" y="138"/>
                  </a:lnTo>
                  <a:lnTo>
                    <a:pt x="204" y="144"/>
                  </a:lnTo>
                  <a:lnTo>
                    <a:pt x="198" y="114"/>
                  </a:lnTo>
                  <a:lnTo>
                    <a:pt x="42" y="84"/>
                  </a:lnTo>
                  <a:lnTo>
                    <a:pt x="6" y="0"/>
                  </a:lnTo>
                  <a:close/>
                </a:path>
              </a:pathLst>
            </a:custGeom>
            <a:noFill/>
            <a:ln w="9525">
              <a:noFill/>
              <a:round/>
              <a:headEnd/>
              <a:tailEnd/>
            </a:ln>
          </p:spPr>
          <p:txBody>
            <a:bodyPr/>
            <a:lstStyle/>
            <a:p>
              <a:endParaRPr lang="en-US"/>
            </a:p>
          </p:txBody>
        </p:sp>
        <p:sp>
          <p:nvSpPr>
            <p:cNvPr id="34915" name="Rectangle 51">
              <a:hlinkClick r:id="rId46" action="ppaction://hlinkfile"/>
            </p:cNvPr>
            <p:cNvSpPr>
              <a:spLocks noChangeArrowheads="1"/>
            </p:cNvSpPr>
            <p:nvPr/>
          </p:nvSpPr>
          <p:spPr bwMode="auto">
            <a:xfrm>
              <a:off x="372" y="576"/>
              <a:ext cx="246" cy="108"/>
            </a:xfrm>
            <a:prstGeom prst="rect">
              <a:avLst/>
            </a:prstGeom>
            <a:noFill/>
            <a:ln w="9525">
              <a:noFill/>
              <a:miter lim="800000"/>
              <a:headEnd/>
              <a:tailEnd/>
            </a:ln>
          </p:spPr>
          <p:txBody>
            <a:bodyPr/>
            <a:lstStyle/>
            <a:p>
              <a:endParaRPr lang="en-US"/>
            </a:p>
          </p:txBody>
        </p:sp>
        <p:sp>
          <p:nvSpPr>
            <p:cNvPr id="34916" name="Freeform 52">
              <a:hlinkClick r:id="rId47" action="ppaction://hlinkfile"/>
            </p:cNvPr>
            <p:cNvSpPr>
              <a:spLocks/>
            </p:cNvSpPr>
            <p:nvPr/>
          </p:nvSpPr>
          <p:spPr bwMode="auto">
            <a:xfrm>
              <a:off x="396" y="468"/>
              <a:ext cx="228" cy="108"/>
            </a:xfrm>
            <a:custGeom>
              <a:avLst/>
              <a:gdLst>
                <a:gd name="T0" fmla="*/ 0 w 228"/>
                <a:gd name="T1" fmla="*/ 0 h 108"/>
                <a:gd name="T2" fmla="*/ 24 w 228"/>
                <a:gd name="T3" fmla="*/ 54 h 108"/>
                <a:gd name="T4" fmla="*/ 120 w 228"/>
                <a:gd name="T5" fmla="*/ 108 h 108"/>
                <a:gd name="T6" fmla="*/ 228 w 228"/>
                <a:gd name="T7" fmla="*/ 42 h 108"/>
                <a:gd name="T8" fmla="*/ 228 w 228"/>
                <a:gd name="T9" fmla="*/ 6 h 108"/>
                <a:gd name="T10" fmla="*/ 0 w 228"/>
                <a:gd name="T11" fmla="*/ 0 h 108"/>
                <a:gd name="T12" fmla="*/ 0 60000 65536"/>
                <a:gd name="T13" fmla="*/ 0 60000 65536"/>
                <a:gd name="T14" fmla="*/ 0 60000 65536"/>
                <a:gd name="T15" fmla="*/ 0 60000 65536"/>
                <a:gd name="T16" fmla="*/ 0 60000 65536"/>
                <a:gd name="T17" fmla="*/ 0 60000 65536"/>
                <a:gd name="T18" fmla="*/ 0 w 228"/>
                <a:gd name="T19" fmla="*/ 0 h 108"/>
                <a:gd name="T20" fmla="*/ 228 w 228"/>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228" h="108">
                  <a:moveTo>
                    <a:pt x="0" y="0"/>
                  </a:moveTo>
                  <a:lnTo>
                    <a:pt x="24" y="54"/>
                  </a:lnTo>
                  <a:lnTo>
                    <a:pt x="120" y="108"/>
                  </a:lnTo>
                  <a:lnTo>
                    <a:pt x="228" y="42"/>
                  </a:lnTo>
                  <a:lnTo>
                    <a:pt x="228" y="6"/>
                  </a:lnTo>
                  <a:lnTo>
                    <a:pt x="0" y="0"/>
                  </a:lnTo>
                  <a:close/>
                </a:path>
              </a:pathLst>
            </a:custGeom>
            <a:noFill/>
            <a:ln w="9525">
              <a:noFill/>
              <a:round/>
              <a:headEnd/>
              <a:tailEnd/>
            </a:ln>
          </p:spPr>
          <p:txBody>
            <a:bodyPr/>
            <a:lstStyle/>
            <a:p>
              <a:endParaRPr lang="en-US"/>
            </a:p>
          </p:txBody>
        </p:sp>
        <p:sp>
          <p:nvSpPr>
            <p:cNvPr id="34917" name="Rectangle 53">
              <a:hlinkClick r:id="rId48" action="ppaction://hlinkfile"/>
            </p:cNvPr>
            <p:cNvSpPr>
              <a:spLocks noChangeArrowheads="1"/>
            </p:cNvSpPr>
            <p:nvPr/>
          </p:nvSpPr>
          <p:spPr bwMode="auto">
            <a:xfrm>
              <a:off x="360" y="372"/>
              <a:ext cx="264" cy="78"/>
            </a:xfrm>
            <a:prstGeom prst="rect">
              <a:avLst/>
            </a:prstGeom>
            <a:noFill/>
            <a:ln w="9525">
              <a:noFill/>
              <a:miter lim="800000"/>
              <a:headEnd/>
              <a:tailEnd/>
            </a:ln>
          </p:spPr>
          <p:txBody>
            <a:bodyPr/>
            <a:lstStyle/>
            <a:p>
              <a:endParaRPr lang="en-US"/>
            </a:p>
          </p:txBody>
        </p:sp>
        <p:sp>
          <p:nvSpPr>
            <p:cNvPr id="34918" name="Rectangle 54">
              <a:hlinkClick r:id="rId49" action="ppaction://hlinkfile"/>
            </p:cNvPr>
            <p:cNvSpPr>
              <a:spLocks noChangeArrowheads="1"/>
            </p:cNvSpPr>
            <p:nvPr/>
          </p:nvSpPr>
          <p:spPr bwMode="auto">
            <a:xfrm>
              <a:off x="798" y="2196"/>
              <a:ext cx="264" cy="60"/>
            </a:xfrm>
            <a:prstGeom prst="rect">
              <a:avLst/>
            </a:prstGeom>
            <a:noFill/>
            <a:ln w="9525">
              <a:noFill/>
              <a:miter lim="800000"/>
              <a:headEnd/>
              <a:tailEnd/>
            </a:ln>
          </p:spPr>
          <p:txBody>
            <a:bodyPr/>
            <a:lstStyle/>
            <a:p>
              <a:endParaRPr lang="en-US"/>
            </a:p>
          </p:txBody>
        </p:sp>
        <p:sp>
          <p:nvSpPr>
            <p:cNvPr id="34919" name="Freeform 55">
              <a:hlinkClick r:id="rId50" action="ppaction://hlinkfile"/>
            </p:cNvPr>
            <p:cNvSpPr>
              <a:spLocks/>
            </p:cNvSpPr>
            <p:nvPr/>
          </p:nvSpPr>
          <p:spPr bwMode="auto">
            <a:xfrm>
              <a:off x="1632" y="342"/>
              <a:ext cx="276" cy="144"/>
            </a:xfrm>
            <a:custGeom>
              <a:avLst/>
              <a:gdLst>
                <a:gd name="T0" fmla="*/ 0 w 276"/>
                <a:gd name="T1" fmla="*/ 30 h 144"/>
                <a:gd name="T2" fmla="*/ 72 w 276"/>
                <a:gd name="T3" fmla="*/ 12 h 144"/>
                <a:gd name="T4" fmla="*/ 276 w 276"/>
                <a:gd name="T5" fmla="*/ 0 h 144"/>
                <a:gd name="T6" fmla="*/ 186 w 276"/>
                <a:gd name="T7" fmla="*/ 78 h 144"/>
                <a:gd name="T8" fmla="*/ 54 w 276"/>
                <a:gd name="T9" fmla="*/ 144 h 144"/>
                <a:gd name="T10" fmla="*/ 0 w 276"/>
                <a:gd name="T11" fmla="*/ 84 h 144"/>
                <a:gd name="T12" fmla="*/ 0 w 276"/>
                <a:gd name="T13" fmla="*/ 30 h 144"/>
                <a:gd name="T14" fmla="*/ 0 60000 65536"/>
                <a:gd name="T15" fmla="*/ 0 60000 65536"/>
                <a:gd name="T16" fmla="*/ 0 60000 65536"/>
                <a:gd name="T17" fmla="*/ 0 60000 65536"/>
                <a:gd name="T18" fmla="*/ 0 60000 65536"/>
                <a:gd name="T19" fmla="*/ 0 60000 65536"/>
                <a:gd name="T20" fmla="*/ 0 60000 65536"/>
                <a:gd name="T21" fmla="*/ 0 w 276"/>
                <a:gd name="T22" fmla="*/ 0 h 144"/>
                <a:gd name="T23" fmla="*/ 276 w 276"/>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44">
                  <a:moveTo>
                    <a:pt x="0" y="30"/>
                  </a:moveTo>
                  <a:lnTo>
                    <a:pt x="72" y="12"/>
                  </a:lnTo>
                  <a:lnTo>
                    <a:pt x="276" y="0"/>
                  </a:lnTo>
                  <a:lnTo>
                    <a:pt x="186" y="78"/>
                  </a:lnTo>
                  <a:lnTo>
                    <a:pt x="54" y="144"/>
                  </a:lnTo>
                  <a:lnTo>
                    <a:pt x="0" y="84"/>
                  </a:lnTo>
                  <a:lnTo>
                    <a:pt x="0" y="30"/>
                  </a:lnTo>
                  <a:close/>
                </a:path>
              </a:pathLst>
            </a:custGeom>
            <a:noFill/>
            <a:ln w="9525">
              <a:noFill/>
              <a:round/>
              <a:headEnd/>
              <a:tailEnd/>
            </a:ln>
          </p:spPr>
          <p:txBody>
            <a:bodyPr/>
            <a:lstStyle/>
            <a:p>
              <a:endParaRPr lang="en-US"/>
            </a:p>
          </p:txBody>
        </p:sp>
      </p:grpSp>
      <p:grpSp>
        <p:nvGrpSpPr>
          <p:cNvPr id="3" name="Group 56"/>
          <p:cNvGrpSpPr>
            <a:grpSpLocks/>
          </p:cNvGrpSpPr>
          <p:nvPr/>
        </p:nvGrpSpPr>
        <p:grpSpPr bwMode="auto">
          <a:xfrm>
            <a:off x="-44450" y="-7291388"/>
            <a:ext cx="9232900" cy="21442363"/>
            <a:chOff x="24" y="18"/>
            <a:chExt cx="5816" cy="13507"/>
          </a:xfrm>
        </p:grpSpPr>
        <p:pic>
          <p:nvPicPr>
            <p:cNvPr id="34822" name="Picture 57" descr="Map of NW Tribes"/>
            <p:cNvPicPr>
              <a:picLocks noChangeAspect="1" noChangeArrowheads="1"/>
            </p:cNvPicPr>
            <p:nvPr/>
          </p:nvPicPr>
          <p:blipFill>
            <a:blip r:embed="rId4" cstate="print"/>
            <a:srcRect/>
            <a:stretch>
              <a:fillRect/>
            </a:stretch>
          </p:blipFill>
          <p:spPr bwMode="auto">
            <a:xfrm>
              <a:off x="2390" y="11143"/>
              <a:ext cx="3450" cy="2382"/>
            </a:xfrm>
            <a:prstGeom prst="rect">
              <a:avLst/>
            </a:prstGeom>
            <a:noFill/>
            <a:ln w="9525">
              <a:noFill/>
              <a:miter lim="800000"/>
              <a:headEnd/>
              <a:tailEnd/>
            </a:ln>
          </p:spPr>
        </p:pic>
        <p:sp>
          <p:nvSpPr>
            <p:cNvPr id="34823" name="Rectangle 58">
              <a:hlinkClick r:id="rId5" action="ppaction://hlinkfile"/>
            </p:cNvPr>
            <p:cNvSpPr>
              <a:spLocks noChangeArrowheads="1"/>
            </p:cNvSpPr>
            <p:nvPr/>
          </p:nvSpPr>
          <p:spPr bwMode="auto">
            <a:xfrm>
              <a:off x="2088" y="1338"/>
              <a:ext cx="348" cy="180"/>
            </a:xfrm>
            <a:prstGeom prst="rect">
              <a:avLst/>
            </a:prstGeom>
            <a:noFill/>
            <a:ln w="9525">
              <a:noFill/>
              <a:miter lim="800000"/>
              <a:headEnd/>
              <a:tailEnd/>
            </a:ln>
          </p:spPr>
          <p:txBody>
            <a:bodyPr/>
            <a:lstStyle/>
            <a:p>
              <a:endParaRPr lang="en-US"/>
            </a:p>
          </p:txBody>
        </p:sp>
        <p:sp>
          <p:nvSpPr>
            <p:cNvPr id="34824" name="Rectangle 59">
              <a:hlinkClick r:id="rId6" action="ppaction://hlinkfile"/>
            </p:cNvPr>
            <p:cNvSpPr>
              <a:spLocks noChangeArrowheads="1"/>
            </p:cNvSpPr>
            <p:nvPr/>
          </p:nvSpPr>
          <p:spPr bwMode="auto">
            <a:xfrm>
              <a:off x="1338" y="594"/>
              <a:ext cx="564" cy="168"/>
            </a:xfrm>
            <a:prstGeom prst="rect">
              <a:avLst/>
            </a:prstGeom>
            <a:noFill/>
            <a:ln w="9525">
              <a:noFill/>
              <a:miter lim="800000"/>
              <a:headEnd/>
              <a:tailEnd/>
            </a:ln>
          </p:spPr>
          <p:txBody>
            <a:bodyPr/>
            <a:lstStyle/>
            <a:p>
              <a:endParaRPr lang="en-US"/>
            </a:p>
          </p:txBody>
        </p:sp>
        <p:sp>
          <p:nvSpPr>
            <p:cNvPr id="34825" name="Rectangle 60">
              <a:hlinkClick r:id="rId7" action="ppaction://hlinkfile"/>
            </p:cNvPr>
            <p:cNvSpPr>
              <a:spLocks noChangeArrowheads="1"/>
            </p:cNvSpPr>
            <p:nvPr/>
          </p:nvSpPr>
          <p:spPr bwMode="auto">
            <a:xfrm>
              <a:off x="1200" y="1518"/>
              <a:ext cx="396" cy="132"/>
            </a:xfrm>
            <a:prstGeom prst="rect">
              <a:avLst/>
            </a:prstGeom>
            <a:noFill/>
            <a:ln w="9525">
              <a:noFill/>
              <a:miter lim="800000"/>
              <a:headEnd/>
              <a:tailEnd/>
            </a:ln>
          </p:spPr>
          <p:txBody>
            <a:bodyPr/>
            <a:lstStyle/>
            <a:p>
              <a:endParaRPr lang="en-US"/>
            </a:p>
          </p:txBody>
        </p:sp>
        <p:sp>
          <p:nvSpPr>
            <p:cNvPr id="34826" name="Rectangle 61">
              <a:hlinkClick r:id="rId8" action="ppaction://hlinkfile"/>
            </p:cNvPr>
            <p:cNvSpPr>
              <a:spLocks noChangeArrowheads="1"/>
            </p:cNvSpPr>
            <p:nvPr/>
          </p:nvSpPr>
          <p:spPr bwMode="auto">
            <a:xfrm>
              <a:off x="774" y="624"/>
              <a:ext cx="348" cy="54"/>
            </a:xfrm>
            <a:prstGeom prst="rect">
              <a:avLst/>
            </a:prstGeom>
            <a:noFill/>
            <a:ln w="9525">
              <a:noFill/>
              <a:miter lim="800000"/>
              <a:headEnd/>
              <a:tailEnd/>
            </a:ln>
          </p:spPr>
          <p:txBody>
            <a:bodyPr/>
            <a:lstStyle/>
            <a:p>
              <a:endParaRPr lang="en-US"/>
            </a:p>
          </p:txBody>
        </p:sp>
        <p:sp>
          <p:nvSpPr>
            <p:cNvPr id="34827" name="Freeform 62">
              <a:hlinkClick r:id="rId9" action="ppaction://hlinkfile"/>
            </p:cNvPr>
            <p:cNvSpPr>
              <a:spLocks/>
            </p:cNvSpPr>
            <p:nvPr/>
          </p:nvSpPr>
          <p:spPr bwMode="auto">
            <a:xfrm>
              <a:off x="558" y="900"/>
              <a:ext cx="222" cy="138"/>
            </a:xfrm>
            <a:custGeom>
              <a:avLst/>
              <a:gdLst>
                <a:gd name="T0" fmla="*/ 0 w 222"/>
                <a:gd name="T1" fmla="*/ 0 h 138"/>
                <a:gd name="T2" fmla="*/ 216 w 222"/>
                <a:gd name="T3" fmla="*/ 84 h 138"/>
                <a:gd name="T4" fmla="*/ 222 w 222"/>
                <a:gd name="T5" fmla="*/ 138 h 138"/>
                <a:gd name="T6" fmla="*/ 0 w 222"/>
                <a:gd name="T7" fmla="*/ 96 h 138"/>
                <a:gd name="T8" fmla="*/ 0 w 222"/>
                <a:gd name="T9" fmla="*/ 0 h 138"/>
                <a:gd name="T10" fmla="*/ 0 60000 65536"/>
                <a:gd name="T11" fmla="*/ 0 60000 65536"/>
                <a:gd name="T12" fmla="*/ 0 60000 65536"/>
                <a:gd name="T13" fmla="*/ 0 60000 65536"/>
                <a:gd name="T14" fmla="*/ 0 60000 65536"/>
                <a:gd name="T15" fmla="*/ 0 w 222"/>
                <a:gd name="T16" fmla="*/ 0 h 138"/>
                <a:gd name="T17" fmla="*/ 222 w 222"/>
                <a:gd name="T18" fmla="*/ 138 h 138"/>
              </a:gdLst>
              <a:ahLst/>
              <a:cxnLst>
                <a:cxn ang="T10">
                  <a:pos x="T0" y="T1"/>
                </a:cxn>
                <a:cxn ang="T11">
                  <a:pos x="T2" y="T3"/>
                </a:cxn>
                <a:cxn ang="T12">
                  <a:pos x="T4" y="T5"/>
                </a:cxn>
                <a:cxn ang="T13">
                  <a:pos x="T6" y="T7"/>
                </a:cxn>
                <a:cxn ang="T14">
                  <a:pos x="T8" y="T9"/>
                </a:cxn>
              </a:cxnLst>
              <a:rect l="T15" t="T16" r="T17" b="T18"/>
              <a:pathLst>
                <a:path w="222" h="138">
                  <a:moveTo>
                    <a:pt x="0" y="0"/>
                  </a:moveTo>
                  <a:lnTo>
                    <a:pt x="216" y="84"/>
                  </a:lnTo>
                  <a:lnTo>
                    <a:pt x="222" y="138"/>
                  </a:lnTo>
                  <a:lnTo>
                    <a:pt x="0" y="96"/>
                  </a:lnTo>
                  <a:lnTo>
                    <a:pt x="0" y="0"/>
                  </a:lnTo>
                  <a:close/>
                </a:path>
              </a:pathLst>
            </a:custGeom>
            <a:noFill/>
            <a:ln w="9525">
              <a:noFill/>
              <a:round/>
              <a:headEnd/>
              <a:tailEnd/>
            </a:ln>
          </p:spPr>
          <p:txBody>
            <a:bodyPr/>
            <a:lstStyle/>
            <a:p>
              <a:endParaRPr lang="en-US"/>
            </a:p>
          </p:txBody>
        </p:sp>
        <p:sp>
          <p:nvSpPr>
            <p:cNvPr id="34828" name="Freeform 63">
              <a:hlinkClick r:id="rId10" action="ppaction://hlinkfile"/>
            </p:cNvPr>
            <p:cNvSpPr>
              <a:spLocks/>
            </p:cNvSpPr>
            <p:nvPr/>
          </p:nvSpPr>
          <p:spPr bwMode="auto">
            <a:xfrm>
              <a:off x="690" y="576"/>
              <a:ext cx="234" cy="60"/>
            </a:xfrm>
            <a:custGeom>
              <a:avLst/>
              <a:gdLst>
                <a:gd name="T0" fmla="*/ 0 w 234"/>
                <a:gd name="T1" fmla="*/ 0 h 60"/>
                <a:gd name="T2" fmla="*/ 6 w 234"/>
                <a:gd name="T3" fmla="*/ 60 h 60"/>
                <a:gd name="T4" fmla="*/ 54 w 234"/>
                <a:gd name="T5" fmla="*/ 42 h 60"/>
                <a:gd name="T6" fmla="*/ 222 w 234"/>
                <a:gd name="T7" fmla="*/ 30 h 60"/>
                <a:gd name="T8" fmla="*/ 234 w 234"/>
                <a:gd name="T9" fmla="*/ 0 h 60"/>
                <a:gd name="T10" fmla="*/ 0 w 234"/>
                <a:gd name="T11" fmla="*/ 0 h 60"/>
                <a:gd name="T12" fmla="*/ 0 60000 65536"/>
                <a:gd name="T13" fmla="*/ 0 60000 65536"/>
                <a:gd name="T14" fmla="*/ 0 60000 65536"/>
                <a:gd name="T15" fmla="*/ 0 60000 65536"/>
                <a:gd name="T16" fmla="*/ 0 60000 65536"/>
                <a:gd name="T17" fmla="*/ 0 60000 65536"/>
                <a:gd name="T18" fmla="*/ 0 w 234"/>
                <a:gd name="T19" fmla="*/ 0 h 60"/>
                <a:gd name="T20" fmla="*/ 234 w 23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4" h="60">
                  <a:moveTo>
                    <a:pt x="0" y="0"/>
                  </a:moveTo>
                  <a:lnTo>
                    <a:pt x="6" y="60"/>
                  </a:lnTo>
                  <a:lnTo>
                    <a:pt x="54" y="42"/>
                  </a:lnTo>
                  <a:lnTo>
                    <a:pt x="222" y="30"/>
                  </a:lnTo>
                  <a:lnTo>
                    <a:pt x="234" y="0"/>
                  </a:lnTo>
                  <a:lnTo>
                    <a:pt x="0" y="0"/>
                  </a:lnTo>
                  <a:close/>
                </a:path>
              </a:pathLst>
            </a:custGeom>
            <a:noFill/>
            <a:ln w="9525">
              <a:noFill/>
              <a:round/>
              <a:headEnd/>
              <a:tailEnd/>
            </a:ln>
          </p:spPr>
          <p:txBody>
            <a:bodyPr/>
            <a:lstStyle/>
            <a:p>
              <a:endParaRPr lang="en-US"/>
            </a:p>
          </p:txBody>
        </p:sp>
        <p:sp>
          <p:nvSpPr>
            <p:cNvPr id="34829" name="Rectangle 64">
              <a:hlinkClick r:id="rId11" action="ppaction://hlinkfile"/>
            </p:cNvPr>
            <p:cNvSpPr>
              <a:spLocks noChangeArrowheads="1"/>
            </p:cNvSpPr>
            <p:nvPr/>
          </p:nvSpPr>
          <p:spPr bwMode="auto">
            <a:xfrm>
              <a:off x="348" y="1392"/>
              <a:ext cx="120" cy="102"/>
            </a:xfrm>
            <a:prstGeom prst="rect">
              <a:avLst/>
            </a:prstGeom>
            <a:noFill/>
            <a:ln w="9525">
              <a:noFill/>
              <a:miter lim="800000"/>
              <a:headEnd/>
              <a:tailEnd/>
            </a:ln>
          </p:spPr>
          <p:txBody>
            <a:bodyPr/>
            <a:lstStyle/>
            <a:p>
              <a:endParaRPr lang="en-US"/>
            </a:p>
          </p:txBody>
        </p:sp>
        <p:sp>
          <p:nvSpPr>
            <p:cNvPr id="34830" name="Rectangle 65">
              <a:hlinkClick r:id="rId12" action="ppaction://hlinkfile"/>
            </p:cNvPr>
            <p:cNvSpPr>
              <a:spLocks noChangeArrowheads="1"/>
            </p:cNvSpPr>
            <p:nvPr/>
          </p:nvSpPr>
          <p:spPr bwMode="auto">
            <a:xfrm>
              <a:off x="234" y="1830"/>
              <a:ext cx="258" cy="60"/>
            </a:xfrm>
            <a:prstGeom prst="rect">
              <a:avLst/>
            </a:prstGeom>
            <a:noFill/>
            <a:ln w="9525">
              <a:noFill/>
              <a:miter lim="800000"/>
              <a:headEnd/>
              <a:tailEnd/>
            </a:ln>
          </p:spPr>
          <p:txBody>
            <a:bodyPr/>
            <a:lstStyle/>
            <a:p>
              <a:endParaRPr lang="en-US"/>
            </a:p>
          </p:txBody>
        </p:sp>
        <p:sp>
          <p:nvSpPr>
            <p:cNvPr id="34831" name="Freeform 66">
              <a:hlinkClick r:id="rId13" action="ppaction://hlinkfile"/>
            </p:cNvPr>
            <p:cNvSpPr>
              <a:spLocks/>
            </p:cNvSpPr>
            <p:nvPr/>
          </p:nvSpPr>
          <p:spPr bwMode="auto">
            <a:xfrm>
              <a:off x="1326" y="1746"/>
              <a:ext cx="288" cy="96"/>
            </a:xfrm>
            <a:custGeom>
              <a:avLst/>
              <a:gdLst>
                <a:gd name="T0" fmla="*/ 0 w 288"/>
                <a:gd name="T1" fmla="*/ 6 h 96"/>
                <a:gd name="T2" fmla="*/ 288 w 288"/>
                <a:gd name="T3" fmla="*/ 0 h 96"/>
                <a:gd name="T4" fmla="*/ 168 w 288"/>
                <a:gd name="T5" fmla="*/ 96 h 96"/>
                <a:gd name="T6" fmla="*/ 90 w 288"/>
                <a:gd name="T7" fmla="*/ 90 h 96"/>
                <a:gd name="T8" fmla="*/ 0 w 288"/>
                <a:gd name="T9" fmla="*/ 6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6"/>
                  </a:moveTo>
                  <a:lnTo>
                    <a:pt x="288" y="0"/>
                  </a:lnTo>
                  <a:lnTo>
                    <a:pt x="168" y="96"/>
                  </a:lnTo>
                  <a:lnTo>
                    <a:pt x="90" y="90"/>
                  </a:lnTo>
                  <a:lnTo>
                    <a:pt x="0" y="6"/>
                  </a:lnTo>
                  <a:close/>
                </a:path>
              </a:pathLst>
            </a:custGeom>
            <a:noFill/>
            <a:ln w="9525">
              <a:noFill/>
              <a:round/>
              <a:headEnd/>
              <a:tailEnd/>
            </a:ln>
          </p:spPr>
          <p:txBody>
            <a:bodyPr/>
            <a:lstStyle/>
            <a:p>
              <a:endParaRPr lang="en-US"/>
            </a:p>
          </p:txBody>
        </p:sp>
        <p:sp>
          <p:nvSpPr>
            <p:cNvPr id="34832" name="Freeform 67">
              <a:hlinkClick r:id="rId14" action="ppaction://hlinkfile"/>
            </p:cNvPr>
            <p:cNvSpPr>
              <a:spLocks/>
            </p:cNvSpPr>
            <p:nvPr/>
          </p:nvSpPr>
          <p:spPr bwMode="auto">
            <a:xfrm>
              <a:off x="1476" y="1068"/>
              <a:ext cx="180" cy="168"/>
            </a:xfrm>
            <a:custGeom>
              <a:avLst/>
              <a:gdLst>
                <a:gd name="T0" fmla="*/ 0 w 180"/>
                <a:gd name="T1" fmla="*/ 0 h 168"/>
                <a:gd name="T2" fmla="*/ 180 w 180"/>
                <a:gd name="T3" fmla="*/ 0 h 168"/>
                <a:gd name="T4" fmla="*/ 150 w 180"/>
                <a:gd name="T5" fmla="*/ 150 h 168"/>
                <a:gd name="T6" fmla="*/ 66 w 180"/>
                <a:gd name="T7" fmla="*/ 168 h 168"/>
                <a:gd name="T8" fmla="*/ 12 w 180"/>
                <a:gd name="T9" fmla="*/ 108 h 168"/>
                <a:gd name="T10" fmla="*/ 0 w 180"/>
                <a:gd name="T11" fmla="*/ 0 h 168"/>
                <a:gd name="T12" fmla="*/ 0 60000 65536"/>
                <a:gd name="T13" fmla="*/ 0 60000 65536"/>
                <a:gd name="T14" fmla="*/ 0 60000 65536"/>
                <a:gd name="T15" fmla="*/ 0 60000 65536"/>
                <a:gd name="T16" fmla="*/ 0 60000 65536"/>
                <a:gd name="T17" fmla="*/ 0 60000 65536"/>
                <a:gd name="T18" fmla="*/ 0 w 180"/>
                <a:gd name="T19" fmla="*/ 0 h 168"/>
                <a:gd name="T20" fmla="*/ 180 w 18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0" h="168">
                  <a:moveTo>
                    <a:pt x="0" y="0"/>
                  </a:moveTo>
                  <a:lnTo>
                    <a:pt x="180" y="0"/>
                  </a:lnTo>
                  <a:lnTo>
                    <a:pt x="150" y="150"/>
                  </a:lnTo>
                  <a:lnTo>
                    <a:pt x="66" y="168"/>
                  </a:lnTo>
                  <a:lnTo>
                    <a:pt x="12" y="108"/>
                  </a:lnTo>
                  <a:lnTo>
                    <a:pt x="0" y="0"/>
                  </a:lnTo>
                  <a:close/>
                </a:path>
              </a:pathLst>
            </a:custGeom>
            <a:noFill/>
            <a:ln w="9525">
              <a:noFill/>
              <a:round/>
              <a:headEnd/>
              <a:tailEnd/>
            </a:ln>
          </p:spPr>
          <p:txBody>
            <a:bodyPr/>
            <a:lstStyle/>
            <a:p>
              <a:endParaRPr lang="en-US"/>
            </a:p>
          </p:txBody>
        </p:sp>
        <p:sp>
          <p:nvSpPr>
            <p:cNvPr id="34833" name="Freeform 68">
              <a:hlinkClick r:id="rId15" action="ppaction://hlinkfile"/>
            </p:cNvPr>
            <p:cNvSpPr>
              <a:spLocks/>
            </p:cNvSpPr>
            <p:nvPr/>
          </p:nvSpPr>
          <p:spPr bwMode="auto">
            <a:xfrm>
              <a:off x="2946" y="1896"/>
              <a:ext cx="318" cy="294"/>
            </a:xfrm>
            <a:custGeom>
              <a:avLst/>
              <a:gdLst>
                <a:gd name="T0" fmla="*/ 0 w 318"/>
                <a:gd name="T1" fmla="*/ 162 h 294"/>
                <a:gd name="T2" fmla="*/ 0 w 318"/>
                <a:gd name="T3" fmla="*/ 294 h 294"/>
                <a:gd name="T4" fmla="*/ 54 w 318"/>
                <a:gd name="T5" fmla="*/ 294 h 294"/>
                <a:gd name="T6" fmla="*/ 306 w 318"/>
                <a:gd name="T7" fmla="*/ 264 h 294"/>
                <a:gd name="T8" fmla="*/ 318 w 318"/>
                <a:gd name="T9" fmla="*/ 168 h 294"/>
                <a:gd name="T10" fmla="*/ 192 w 318"/>
                <a:gd name="T11" fmla="*/ 54 h 294"/>
                <a:gd name="T12" fmla="*/ 150 w 318"/>
                <a:gd name="T13" fmla="*/ 0 h 294"/>
                <a:gd name="T14" fmla="*/ 72 w 318"/>
                <a:gd name="T15" fmla="*/ 54 h 294"/>
                <a:gd name="T16" fmla="*/ 0 w 318"/>
                <a:gd name="T17" fmla="*/ 162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294"/>
                <a:gd name="T29" fmla="*/ 318 w 318"/>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294">
                  <a:moveTo>
                    <a:pt x="0" y="162"/>
                  </a:moveTo>
                  <a:lnTo>
                    <a:pt x="0" y="294"/>
                  </a:lnTo>
                  <a:lnTo>
                    <a:pt x="54" y="294"/>
                  </a:lnTo>
                  <a:lnTo>
                    <a:pt x="306" y="264"/>
                  </a:lnTo>
                  <a:lnTo>
                    <a:pt x="318" y="168"/>
                  </a:lnTo>
                  <a:lnTo>
                    <a:pt x="192" y="54"/>
                  </a:lnTo>
                  <a:lnTo>
                    <a:pt x="150" y="0"/>
                  </a:lnTo>
                  <a:lnTo>
                    <a:pt x="72" y="54"/>
                  </a:lnTo>
                  <a:lnTo>
                    <a:pt x="0" y="162"/>
                  </a:lnTo>
                  <a:close/>
                </a:path>
              </a:pathLst>
            </a:custGeom>
            <a:noFill/>
            <a:ln w="9525">
              <a:noFill/>
              <a:round/>
              <a:headEnd/>
              <a:tailEnd/>
            </a:ln>
          </p:spPr>
          <p:txBody>
            <a:bodyPr/>
            <a:lstStyle/>
            <a:p>
              <a:endParaRPr lang="en-US"/>
            </a:p>
          </p:txBody>
        </p:sp>
        <p:sp>
          <p:nvSpPr>
            <p:cNvPr id="34834" name="Freeform 69">
              <a:hlinkClick r:id="rId16" action="ppaction://hlinkfile"/>
            </p:cNvPr>
            <p:cNvSpPr>
              <a:spLocks/>
            </p:cNvSpPr>
            <p:nvPr/>
          </p:nvSpPr>
          <p:spPr bwMode="auto">
            <a:xfrm>
              <a:off x="1974" y="852"/>
              <a:ext cx="330" cy="216"/>
            </a:xfrm>
            <a:custGeom>
              <a:avLst/>
              <a:gdLst>
                <a:gd name="T0" fmla="*/ 0 w 330"/>
                <a:gd name="T1" fmla="*/ 18 h 216"/>
                <a:gd name="T2" fmla="*/ 144 w 330"/>
                <a:gd name="T3" fmla="*/ 0 h 216"/>
                <a:gd name="T4" fmla="*/ 318 w 330"/>
                <a:gd name="T5" fmla="*/ 42 h 216"/>
                <a:gd name="T6" fmla="*/ 330 w 330"/>
                <a:gd name="T7" fmla="*/ 138 h 216"/>
                <a:gd name="T8" fmla="*/ 204 w 330"/>
                <a:gd name="T9" fmla="*/ 216 h 216"/>
                <a:gd name="T10" fmla="*/ 12 w 330"/>
                <a:gd name="T11" fmla="*/ 144 h 216"/>
                <a:gd name="T12" fmla="*/ 0 w 330"/>
                <a:gd name="T13" fmla="*/ 18 h 216"/>
                <a:gd name="T14" fmla="*/ 0 60000 65536"/>
                <a:gd name="T15" fmla="*/ 0 60000 65536"/>
                <a:gd name="T16" fmla="*/ 0 60000 65536"/>
                <a:gd name="T17" fmla="*/ 0 60000 65536"/>
                <a:gd name="T18" fmla="*/ 0 60000 65536"/>
                <a:gd name="T19" fmla="*/ 0 60000 65536"/>
                <a:gd name="T20" fmla="*/ 0 60000 65536"/>
                <a:gd name="T21" fmla="*/ 0 w 330"/>
                <a:gd name="T22" fmla="*/ 0 h 216"/>
                <a:gd name="T23" fmla="*/ 330 w 33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216">
                  <a:moveTo>
                    <a:pt x="0" y="18"/>
                  </a:moveTo>
                  <a:lnTo>
                    <a:pt x="144" y="0"/>
                  </a:lnTo>
                  <a:lnTo>
                    <a:pt x="318" y="42"/>
                  </a:lnTo>
                  <a:lnTo>
                    <a:pt x="330" y="138"/>
                  </a:lnTo>
                  <a:lnTo>
                    <a:pt x="204" y="216"/>
                  </a:lnTo>
                  <a:lnTo>
                    <a:pt x="12" y="144"/>
                  </a:lnTo>
                  <a:lnTo>
                    <a:pt x="0" y="18"/>
                  </a:lnTo>
                  <a:close/>
                </a:path>
              </a:pathLst>
            </a:custGeom>
            <a:noFill/>
            <a:ln w="9525">
              <a:noFill/>
              <a:round/>
              <a:headEnd/>
              <a:tailEnd/>
            </a:ln>
          </p:spPr>
          <p:txBody>
            <a:bodyPr/>
            <a:lstStyle/>
            <a:p>
              <a:endParaRPr lang="en-US"/>
            </a:p>
          </p:txBody>
        </p:sp>
        <p:sp>
          <p:nvSpPr>
            <p:cNvPr id="34835" name="Rectangle 70">
              <a:hlinkClick r:id="rId17" action="ppaction://hlinkfile"/>
            </p:cNvPr>
            <p:cNvSpPr>
              <a:spLocks noChangeArrowheads="1"/>
            </p:cNvSpPr>
            <p:nvPr/>
          </p:nvSpPr>
          <p:spPr bwMode="auto">
            <a:xfrm>
              <a:off x="1728" y="204"/>
              <a:ext cx="174" cy="114"/>
            </a:xfrm>
            <a:prstGeom prst="rect">
              <a:avLst/>
            </a:prstGeom>
            <a:noFill/>
            <a:ln w="9525">
              <a:noFill/>
              <a:miter lim="800000"/>
              <a:headEnd/>
              <a:tailEnd/>
            </a:ln>
          </p:spPr>
          <p:txBody>
            <a:bodyPr/>
            <a:lstStyle/>
            <a:p>
              <a:endParaRPr lang="en-US"/>
            </a:p>
          </p:txBody>
        </p:sp>
        <p:sp>
          <p:nvSpPr>
            <p:cNvPr id="34836" name="Rectangle 71">
              <a:hlinkClick r:id="rId18" action="ppaction://hlinkfile"/>
            </p:cNvPr>
            <p:cNvSpPr>
              <a:spLocks noChangeArrowheads="1"/>
            </p:cNvSpPr>
            <p:nvPr/>
          </p:nvSpPr>
          <p:spPr bwMode="auto">
            <a:xfrm>
              <a:off x="1872" y="84"/>
              <a:ext cx="222" cy="114"/>
            </a:xfrm>
            <a:prstGeom prst="rect">
              <a:avLst/>
            </a:prstGeom>
            <a:noFill/>
            <a:ln w="9525">
              <a:noFill/>
              <a:miter lim="800000"/>
              <a:headEnd/>
              <a:tailEnd/>
            </a:ln>
          </p:spPr>
          <p:txBody>
            <a:bodyPr/>
            <a:lstStyle/>
            <a:p>
              <a:endParaRPr lang="en-US"/>
            </a:p>
          </p:txBody>
        </p:sp>
        <p:sp>
          <p:nvSpPr>
            <p:cNvPr id="34837" name="Rectangle 72">
              <a:hlinkClick r:id="rId19" action="ppaction://hlinkfile"/>
            </p:cNvPr>
            <p:cNvSpPr>
              <a:spLocks noChangeArrowheads="1"/>
            </p:cNvSpPr>
            <p:nvPr/>
          </p:nvSpPr>
          <p:spPr bwMode="auto">
            <a:xfrm>
              <a:off x="798" y="48"/>
              <a:ext cx="288" cy="60"/>
            </a:xfrm>
            <a:prstGeom prst="rect">
              <a:avLst/>
            </a:prstGeom>
            <a:noFill/>
            <a:ln w="9525">
              <a:noFill/>
              <a:miter lim="800000"/>
              <a:headEnd/>
              <a:tailEnd/>
            </a:ln>
          </p:spPr>
          <p:txBody>
            <a:bodyPr/>
            <a:lstStyle/>
            <a:p>
              <a:endParaRPr lang="en-US"/>
            </a:p>
          </p:txBody>
        </p:sp>
        <p:sp>
          <p:nvSpPr>
            <p:cNvPr id="34838" name="Rectangle 73">
              <a:hlinkClick r:id="rId20" action="ppaction://hlinkfile"/>
            </p:cNvPr>
            <p:cNvSpPr>
              <a:spLocks noChangeArrowheads="1"/>
            </p:cNvSpPr>
            <p:nvPr/>
          </p:nvSpPr>
          <p:spPr bwMode="auto">
            <a:xfrm>
              <a:off x="882" y="132"/>
              <a:ext cx="318" cy="48"/>
            </a:xfrm>
            <a:prstGeom prst="rect">
              <a:avLst/>
            </a:prstGeom>
            <a:noFill/>
            <a:ln w="9525">
              <a:noFill/>
              <a:miter lim="800000"/>
              <a:headEnd/>
              <a:tailEnd/>
            </a:ln>
          </p:spPr>
          <p:txBody>
            <a:bodyPr/>
            <a:lstStyle/>
            <a:p>
              <a:endParaRPr lang="en-US"/>
            </a:p>
          </p:txBody>
        </p:sp>
        <p:sp>
          <p:nvSpPr>
            <p:cNvPr id="34839" name="Rectangle 74">
              <a:hlinkClick r:id="rId21" action="ppaction://hlinkfile"/>
            </p:cNvPr>
            <p:cNvSpPr>
              <a:spLocks noChangeArrowheads="1"/>
            </p:cNvSpPr>
            <p:nvPr/>
          </p:nvSpPr>
          <p:spPr bwMode="auto">
            <a:xfrm>
              <a:off x="1008" y="180"/>
              <a:ext cx="330" cy="54"/>
            </a:xfrm>
            <a:prstGeom prst="rect">
              <a:avLst/>
            </a:prstGeom>
            <a:noFill/>
            <a:ln w="9525">
              <a:noFill/>
              <a:miter lim="800000"/>
              <a:headEnd/>
              <a:tailEnd/>
            </a:ln>
          </p:spPr>
          <p:txBody>
            <a:bodyPr/>
            <a:lstStyle/>
            <a:p>
              <a:endParaRPr lang="en-US"/>
            </a:p>
          </p:txBody>
        </p:sp>
        <p:sp>
          <p:nvSpPr>
            <p:cNvPr id="34840" name="Rectangle 75">
              <a:hlinkClick r:id="rId22" action="ppaction://hlinkfile"/>
            </p:cNvPr>
            <p:cNvSpPr>
              <a:spLocks noChangeArrowheads="1"/>
            </p:cNvSpPr>
            <p:nvPr/>
          </p:nvSpPr>
          <p:spPr bwMode="auto">
            <a:xfrm>
              <a:off x="798" y="234"/>
              <a:ext cx="342" cy="48"/>
            </a:xfrm>
            <a:prstGeom prst="rect">
              <a:avLst/>
            </a:prstGeom>
            <a:noFill/>
            <a:ln w="9525">
              <a:noFill/>
              <a:miter lim="800000"/>
              <a:headEnd/>
              <a:tailEnd/>
            </a:ln>
          </p:spPr>
          <p:txBody>
            <a:bodyPr/>
            <a:lstStyle/>
            <a:p>
              <a:endParaRPr lang="en-US"/>
            </a:p>
          </p:txBody>
        </p:sp>
        <p:sp>
          <p:nvSpPr>
            <p:cNvPr id="34841" name="Freeform 76">
              <a:hlinkClick r:id="rId23" action="ppaction://hlinkfile"/>
            </p:cNvPr>
            <p:cNvSpPr>
              <a:spLocks/>
            </p:cNvSpPr>
            <p:nvPr/>
          </p:nvSpPr>
          <p:spPr bwMode="auto">
            <a:xfrm>
              <a:off x="702" y="144"/>
              <a:ext cx="264" cy="96"/>
            </a:xfrm>
            <a:custGeom>
              <a:avLst/>
              <a:gdLst>
                <a:gd name="T0" fmla="*/ 0 w 264"/>
                <a:gd name="T1" fmla="*/ 6 h 96"/>
                <a:gd name="T2" fmla="*/ 54 w 264"/>
                <a:gd name="T3" fmla="*/ 0 h 96"/>
                <a:gd name="T4" fmla="*/ 78 w 264"/>
                <a:gd name="T5" fmla="*/ 42 h 96"/>
                <a:gd name="T6" fmla="*/ 234 w 264"/>
                <a:gd name="T7" fmla="*/ 42 h 96"/>
                <a:gd name="T8" fmla="*/ 264 w 264"/>
                <a:gd name="T9" fmla="*/ 78 h 96"/>
                <a:gd name="T10" fmla="*/ 18 w 264"/>
                <a:gd name="T11" fmla="*/ 96 h 96"/>
                <a:gd name="T12" fmla="*/ 0 w 264"/>
                <a:gd name="T13" fmla="*/ 6 h 96"/>
                <a:gd name="T14" fmla="*/ 0 60000 65536"/>
                <a:gd name="T15" fmla="*/ 0 60000 65536"/>
                <a:gd name="T16" fmla="*/ 0 60000 65536"/>
                <a:gd name="T17" fmla="*/ 0 60000 65536"/>
                <a:gd name="T18" fmla="*/ 0 60000 65536"/>
                <a:gd name="T19" fmla="*/ 0 60000 65536"/>
                <a:gd name="T20" fmla="*/ 0 60000 65536"/>
                <a:gd name="T21" fmla="*/ 0 w 264"/>
                <a:gd name="T22" fmla="*/ 0 h 96"/>
                <a:gd name="T23" fmla="*/ 264 w 26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96">
                  <a:moveTo>
                    <a:pt x="0" y="6"/>
                  </a:moveTo>
                  <a:lnTo>
                    <a:pt x="54" y="0"/>
                  </a:lnTo>
                  <a:lnTo>
                    <a:pt x="78" y="42"/>
                  </a:lnTo>
                  <a:lnTo>
                    <a:pt x="234" y="42"/>
                  </a:lnTo>
                  <a:lnTo>
                    <a:pt x="264" y="78"/>
                  </a:lnTo>
                  <a:lnTo>
                    <a:pt x="18" y="96"/>
                  </a:lnTo>
                  <a:lnTo>
                    <a:pt x="0" y="6"/>
                  </a:lnTo>
                  <a:close/>
                </a:path>
              </a:pathLst>
            </a:custGeom>
            <a:noFill/>
            <a:ln w="9525">
              <a:noFill/>
              <a:round/>
              <a:headEnd/>
              <a:tailEnd/>
            </a:ln>
          </p:spPr>
          <p:txBody>
            <a:bodyPr/>
            <a:lstStyle/>
            <a:p>
              <a:endParaRPr lang="en-US"/>
            </a:p>
          </p:txBody>
        </p:sp>
        <p:sp>
          <p:nvSpPr>
            <p:cNvPr id="34842" name="Rectangle 77">
              <a:hlinkClick r:id="rId24" action="ppaction://hlinkfile"/>
            </p:cNvPr>
            <p:cNvSpPr>
              <a:spLocks noChangeArrowheads="1"/>
            </p:cNvSpPr>
            <p:nvPr/>
          </p:nvSpPr>
          <p:spPr bwMode="auto">
            <a:xfrm>
              <a:off x="654" y="48"/>
              <a:ext cx="144" cy="90"/>
            </a:xfrm>
            <a:prstGeom prst="rect">
              <a:avLst/>
            </a:prstGeom>
            <a:noFill/>
            <a:ln w="9525">
              <a:noFill/>
              <a:miter lim="800000"/>
              <a:headEnd/>
              <a:tailEnd/>
            </a:ln>
          </p:spPr>
          <p:txBody>
            <a:bodyPr/>
            <a:lstStyle/>
            <a:p>
              <a:endParaRPr lang="en-US"/>
            </a:p>
          </p:txBody>
        </p:sp>
        <p:sp>
          <p:nvSpPr>
            <p:cNvPr id="34843" name="Rectangle 78">
              <a:hlinkClick r:id="rId25" action="ppaction://hlinkfile"/>
            </p:cNvPr>
            <p:cNvSpPr>
              <a:spLocks noChangeArrowheads="1"/>
            </p:cNvSpPr>
            <p:nvPr/>
          </p:nvSpPr>
          <p:spPr bwMode="auto">
            <a:xfrm>
              <a:off x="450" y="18"/>
              <a:ext cx="162" cy="54"/>
            </a:xfrm>
            <a:prstGeom prst="rect">
              <a:avLst/>
            </a:prstGeom>
            <a:noFill/>
            <a:ln w="9525">
              <a:noFill/>
              <a:miter lim="800000"/>
              <a:headEnd/>
              <a:tailEnd/>
            </a:ln>
          </p:spPr>
          <p:txBody>
            <a:bodyPr/>
            <a:lstStyle/>
            <a:p>
              <a:endParaRPr lang="en-US"/>
            </a:p>
          </p:txBody>
        </p:sp>
        <p:sp>
          <p:nvSpPr>
            <p:cNvPr id="34844" name="Rectangle 79">
              <a:hlinkClick r:id="rId25" action="ppaction://hlinkfile"/>
            </p:cNvPr>
            <p:cNvSpPr>
              <a:spLocks noChangeArrowheads="1"/>
            </p:cNvSpPr>
            <p:nvPr/>
          </p:nvSpPr>
          <p:spPr bwMode="auto">
            <a:xfrm>
              <a:off x="654" y="228"/>
              <a:ext cx="36" cy="72"/>
            </a:xfrm>
            <a:prstGeom prst="rect">
              <a:avLst/>
            </a:prstGeom>
            <a:noFill/>
            <a:ln w="9525">
              <a:noFill/>
              <a:miter lim="800000"/>
              <a:headEnd/>
              <a:tailEnd/>
            </a:ln>
          </p:spPr>
          <p:txBody>
            <a:bodyPr/>
            <a:lstStyle/>
            <a:p>
              <a:endParaRPr lang="en-US"/>
            </a:p>
          </p:txBody>
        </p:sp>
        <p:sp>
          <p:nvSpPr>
            <p:cNvPr id="34845" name="Rectangle 80">
              <a:hlinkClick r:id="rId26" action="ppaction://hlinkfile"/>
            </p:cNvPr>
            <p:cNvSpPr>
              <a:spLocks noChangeArrowheads="1"/>
            </p:cNvSpPr>
            <p:nvPr/>
          </p:nvSpPr>
          <p:spPr bwMode="auto">
            <a:xfrm>
              <a:off x="522" y="318"/>
              <a:ext cx="54" cy="54"/>
            </a:xfrm>
            <a:prstGeom prst="rect">
              <a:avLst/>
            </a:prstGeom>
            <a:noFill/>
            <a:ln w="9525">
              <a:noFill/>
              <a:miter lim="800000"/>
              <a:headEnd/>
              <a:tailEnd/>
            </a:ln>
          </p:spPr>
          <p:txBody>
            <a:bodyPr/>
            <a:lstStyle/>
            <a:p>
              <a:endParaRPr lang="en-US"/>
            </a:p>
          </p:txBody>
        </p:sp>
        <p:sp>
          <p:nvSpPr>
            <p:cNvPr id="34846" name="Rectangle 81">
              <a:hlinkClick r:id="rId26" action="ppaction://hlinkfile"/>
            </p:cNvPr>
            <p:cNvSpPr>
              <a:spLocks noChangeArrowheads="1"/>
            </p:cNvSpPr>
            <p:nvPr/>
          </p:nvSpPr>
          <p:spPr bwMode="auto">
            <a:xfrm>
              <a:off x="282" y="90"/>
              <a:ext cx="252" cy="90"/>
            </a:xfrm>
            <a:prstGeom prst="rect">
              <a:avLst/>
            </a:prstGeom>
            <a:noFill/>
            <a:ln w="9525">
              <a:noFill/>
              <a:miter lim="800000"/>
              <a:headEnd/>
              <a:tailEnd/>
            </a:ln>
          </p:spPr>
          <p:txBody>
            <a:bodyPr/>
            <a:lstStyle/>
            <a:p>
              <a:endParaRPr lang="en-US"/>
            </a:p>
          </p:txBody>
        </p:sp>
        <p:sp>
          <p:nvSpPr>
            <p:cNvPr id="34847" name="Rectangle 82">
              <a:hlinkClick r:id="rId27" action="ppaction://hlinkfile"/>
            </p:cNvPr>
            <p:cNvSpPr>
              <a:spLocks noChangeArrowheads="1"/>
            </p:cNvSpPr>
            <p:nvPr/>
          </p:nvSpPr>
          <p:spPr bwMode="auto">
            <a:xfrm>
              <a:off x="360" y="198"/>
              <a:ext cx="156" cy="156"/>
            </a:xfrm>
            <a:prstGeom prst="rect">
              <a:avLst/>
            </a:prstGeom>
            <a:noFill/>
            <a:ln w="9525">
              <a:noFill/>
              <a:miter lim="800000"/>
              <a:headEnd/>
              <a:tailEnd/>
            </a:ln>
          </p:spPr>
          <p:txBody>
            <a:bodyPr/>
            <a:lstStyle/>
            <a:p>
              <a:endParaRPr lang="en-US"/>
            </a:p>
          </p:txBody>
        </p:sp>
        <p:sp>
          <p:nvSpPr>
            <p:cNvPr id="34848" name="Rectangle 83">
              <a:hlinkClick r:id="rId28" action="ppaction://hlinkfile"/>
            </p:cNvPr>
            <p:cNvSpPr>
              <a:spLocks noChangeArrowheads="1"/>
            </p:cNvSpPr>
            <p:nvPr/>
          </p:nvSpPr>
          <p:spPr bwMode="auto">
            <a:xfrm>
              <a:off x="48" y="186"/>
              <a:ext cx="216" cy="84"/>
            </a:xfrm>
            <a:prstGeom prst="rect">
              <a:avLst/>
            </a:prstGeom>
            <a:noFill/>
            <a:ln w="9525">
              <a:noFill/>
              <a:miter lim="800000"/>
              <a:headEnd/>
              <a:tailEnd/>
            </a:ln>
          </p:spPr>
          <p:txBody>
            <a:bodyPr/>
            <a:lstStyle/>
            <a:p>
              <a:endParaRPr lang="en-US"/>
            </a:p>
          </p:txBody>
        </p:sp>
        <p:sp>
          <p:nvSpPr>
            <p:cNvPr id="34849" name="Rectangle 84">
              <a:hlinkClick r:id="rId29" action="ppaction://hlinkfile"/>
            </p:cNvPr>
            <p:cNvSpPr>
              <a:spLocks noChangeArrowheads="1"/>
            </p:cNvSpPr>
            <p:nvPr/>
          </p:nvSpPr>
          <p:spPr bwMode="auto">
            <a:xfrm>
              <a:off x="24" y="342"/>
              <a:ext cx="306" cy="54"/>
            </a:xfrm>
            <a:prstGeom prst="rect">
              <a:avLst/>
            </a:prstGeom>
            <a:noFill/>
            <a:ln w="9525">
              <a:noFill/>
              <a:miter lim="800000"/>
              <a:headEnd/>
              <a:tailEnd/>
            </a:ln>
          </p:spPr>
          <p:txBody>
            <a:bodyPr/>
            <a:lstStyle/>
            <a:p>
              <a:endParaRPr lang="en-US"/>
            </a:p>
          </p:txBody>
        </p:sp>
        <p:sp>
          <p:nvSpPr>
            <p:cNvPr id="34850" name="Rectangle 85">
              <a:hlinkClick r:id="rId30" action="ppaction://hlinkfile"/>
            </p:cNvPr>
            <p:cNvSpPr>
              <a:spLocks noChangeArrowheads="1"/>
            </p:cNvSpPr>
            <p:nvPr/>
          </p:nvSpPr>
          <p:spPr bwMode="auto">
            <a:xfrm>
              <a:off x="126" y="396"/>
              <a:ext cx="204" cy="72"/>
            </a:xfrm>
            <a:prstGeom prst="rect">
              <a:avLst/>
            </a:prstGeom>
            <a:noFill/>
            <a:ln w="9525">
              <a:noFill/>
              <a:miter lim="800000"/>
              <a:headEnd/>
              <a:tailEnd/>
            </a:ln>
          </p:spPr>
          <p:txBody>
            <a:bodyPr/>
            <a:lstStyle/>
            <a:p>
              <a:endParaRPr lang="en-US"/>
            </a:p>
          </p:txBody>
        </p:sp>
        <p:sp>
          <p:nvSpPr>
            <p:cNvPr id="34851" name="Freeform 86">
              <a:hlinkClick r:id="rId31" action="ppaction://hlinkfile"/>
            </p:cNvPr>
            <p:cNvSpPr>
              <a:spLocks/>
            </p:cNvSpPr>
            <p:nvPr/>
          </p:nvSpPr>
          <p:spPr bwMode="auto">
            <a:xfrm>
              <a:off x="72" y="462"/>
              <a:ext cx="324" cy="162"/>
            </a:xfrm>
            <a:custGeom>
              <a:avLst/>
              <a:gdLst>
                <a:gd name="T0" fmla="*/ 192 w 324"/>
                <a:gd name="T1" fmla="*/ 0 h 162"/>
                <a:gd name="T2" fmla="*/ 324 w 324"/>
                <a:gd name="T3" fmla="*/ 54 h 162"/>
                <a:gd name="T4" fmla="*/ 276 w 324"/>
                <a:gd name="T5" fmla="*/ 138 h 162"/>
                <a:gd name="T6" fmla="*/ 0 w 324"/>
                <a:gd name="T7" fmla="*/ 162 h 162"/>
                <a:gd name="T8" fmla="*/ 0 w 324"/>
                <a:gd name="T9" fmla="*/ 60 h 162"/>
                <a:gd name="T10" fmla="*/ 192 w 324"/>
                <a:gd name="T11" fmla="*/ 0 h 162"/>
                <a:gd name="T12" fmla="*/ 0 60000 65536"/>
                <a:gd name="T13" fmla="*/ 0 60000 65536"/>
                <a:gd name="T14" fmla="*/ 0 60000 65536"/>
                <a:gd name="T15" fmla="*/ 0 60000 65536"/>
                <a:gd name="T16" fmla="*/ 0 60000 65536"/>
                <a:gd name="T17" fmla="*/ 0 60000 65536"/>
                <a:gd name="T18" fmla="*/ 0 w 324"/>
                <a:gd name="T19" fmla="*/ 0 h 162"/>
                <a:gd name="T20" fmla="*/ 324 w 324"/>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24" h="162">
                  <a:moveTo>
                    <a:pt x="192" y="0"/>
                  </a:moveTo>
                  <a:lnTo>
                    <a:pt x="324" y="54"/>
                  </a:lnTo>
                  <a:lnTo>
                    <a:pt x="276" y="138"/>
                  </a:lnTo>
                  <a:lnTo>
                    <a:pt x="0" y="162"/>
                  </a:lnTo>
                  <a:lnTo>
                    <a:pt x="0" y="60"/>
                  </a:lnTo>
                  <a:lnTo>
                    <a:pt x="192" y="0"/>
                  </a:lnTo>
                  <a:close/>
                </a:path>
              </a:pathLst>
            </a:custGeom>
            <a:noFill/>
            <a:ln w="9525">
              <a:noFill/>
              <a:round/>
              <a:headEnd/>
              <a:tailEnd/>
            </a:ln>
          </p:spPr>
          <p:txBody>
            <a:bodyPr/>
            <a:lstStyle/>
            <a:p>
              <a:endParaRPr lang="en-US"/>
            </a:p>
          </p:txBody>
        </p:sp>
        <p:sp>
          <p:nvSpPr>
            <p:cNvPr id="34852" name="Rectangle 87">
              <a:hlinkClick r:id="rId32" action="ppaction://hlinkfile"/>
            </p:cNvPr>
            <p:cNvSpPr>
              <a:spLocks noChangeArrowheads="1"/>
            </p:cNvSpPr>
            <p:nvPr/>
          </p:nvSpPr>
          <p:spPr bwMode="auto">
            <a:xfrm>
              <a:off x="60" y="744"/>
              <a:ext cx="342" cy="102"/>
            </a:xfrm>
            <a:prstGeom prst="rect">
              <a:avLst/>
            </a:prstGeom>
            <a:noFill/>
            <a:ln w="9525">
              <a:noFill/>
              <a:miter lim="800000"/>
              <a:headEnd/>
              <a:tailEnd/>
            </a:ln>
          </p:spPr>
          <p:txBody>
            <a:bodyPr/>
            <a:lstStyle/>
            <a:p>
              <a:endParaRPr lang="en-US"/>
            </a:p>
          </p:txBody>
        </p:sp>
        <p:sp>
          <p:nvSpPr>
            <p:cNvPr id="34853" name="Rectangle 88">
              <a:hlinkClick r:id="rId33" action="ppaction://hlinkfile"/>
            </p:cNvPr>
            <p:cNvSpPr>
              <a:spLocks noChangeArrowheads="1"/>
            </p:cNvSpPr>
            <p:nvPr/>
          </p:nvSpPr>
          <p:spPr bwMode="auto">
            <a:xfrm>
              <a:off x="480" y="738"/>
              <a:ext cx="162" cy="108"/>
            </a:xfrm>
            <a:prstGeom prst="rect">
              <a:avLst/>
            </a:prstGeom>
            <a:noFill/>
            <a:ln w="9525">
              <a:noFill/>
              <a:miter lim="800000"/>
              <a:headEnd/>
              <a:tailEnd/>
            </a:ln>
          </p:spPr>
          <p:txBody>
            <a:bodyPr/>
            <a:lstStyle/>
            <a:p>
              <a:endParaRPr lang="en-US"/>
            </a:p>
          </p:txBody>
        </p:sp>
        <p:sp>
          <p:nvSpPr>
            <p:cNvPr id="34854" name="Freeform 89">
              <a:hlinkClick r:id="rId34" action="ppaction://hlinkfile"/>
            </p:cNvPr>
            <p:cNvSpPr>
              <a:spLocks/>
            </p:cNvSpPr>
            <p:nvPr/>
          </p:nvSpPr>
          <p:spPr bwMode="auto">
            <a:xfrm>
              <a:off x="1914" y="516"/>
              <a:ext cx="300" cy="210"/>
            </a:xfrm>
            <a:custGeom>
              <a:avLst/>
              <a:gdLst>
                <a:gd name="T0" fmla="*/ 0 w 300"/>
                <a:gd name="T1" fmla="*/ 6 h 210"/>
                <a:gd name="T2" fmla="*/ 42 w 300"/>
                <a:gd name="T3" fmla="*/ 0 h 210"/>
                <a:gd name="T4" fmla="*/ 150 w 300"/>
                <a:gd name="T5" fmla="*/ 42 h 210"/>
                <a:gd name="T6" fmla="*/ 270 w 300"/>
                <a:gd name="T7" fmla="*/ 108 h 210"/>
                <a:gd name="T8" fmla="*/ 300 w 300"/>
                <a:gd name="T9" fmla="*/ 174 h 210"/>
                <a:gd name="T10" fmla="*/ 66 w 300"/>
                <a:gd name="T11" fmla="*/ 210 h 210"/>
                <a:gd name="T12" fmla="*/ 6 w 300"/>
                <a:gd name="T13" fmla="*/ 174 h 210"/>
                <a:gd name="T14" fmla="*/ 0 w 300"/>
                <a:gd name="T15" fmla="*/ 6 h 210"/>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210"/>
                <a:gd name="T26" fmla="*/ 300 w 30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210">
                  <a:moveTo>
                    <a:pt x="0" y="6"/>
                  </a:moveTo>
                  <a:lnTo>
                    <a:pt x="42" y="0"/>
                  </a:lnTo>
                  <a:lnTo>
                    <a:pt x="150" y="42"/>
                  </a:lnTo>
                  <a:lnTo>
                    <a:pt x="270" y="108"/>
                  </a:lnTo>
                  <a:lnTo>
                    <a:pt x="300" y="174"/>
                  </a:lnTo>
                  <a:lnTo>
                    <a:pt x="66" y="210"/>
                  </a:lnTo>
                  <a:lnTo>
                    <a:pt x="6" y="174"/>
                  </a:lnTo>
                  <a:lnTo>
                    <a:pt x="0" y="6"/>
                  </a:lnTo>
                  <a:close/>
                </a:path>
              </a:pathLst>
            </a:custGeom>
            <a:noFill/>
            <a:ln w="9525">
              <a:noFill/>
              <a:round/>
              <a:headEnd/>
              <a:tailEnd/>
            </a:ln>
          </p:spPr>
          <p:txBody>
            <a:bodyPr/>
            <a:lstStyle/>
            <a:p>
              <a:endParaRPr lang="en-US"/>
            </a:p>
          </p:txBody>
        </p:sp>
        <p:sp>
          <p:nvSpPr>
            <p:cNvPr id="34855" name="Freeform 90">
              <a:hlinkClick r:id="rId35" action="ppaction://hlinkfile"/>
            </p:cNvPr>
            <p:cNvSpPr>
              <a:spLocks/>
            </p:cNvSpPr>
            <p:nvPr/>
          </p:nvSpPr>
          <p:spPr bwMode="auto">
            <a:xfrm>
              <a:off x="798" y="1338"/>
              <a:ext cx="330" cy="192"/>
            </a:xfrm>
            <a:custGeom>
              <a:avLst/>
              <a:gdLst>
                <a:gd name="T0" fmla="*/ 30 w 330"/>
                <a:gd name="T1" fmla="*/ 0 h 192"/>
                <a:gd name="T2" fmla="*/ 198 w 330"/>
                <a:gd name="T3" fmla="*/ 18 h 192"/>
                <a:gd name="T4" fmla="*/ 186 w 330"/>
                <a:gd name="T5" fmla="*/ 84 h 192"/>
                <a:gd name="T6" fmla="*/ 324 w 330"/>
                <a:gd name="T7" fmla="*/ 66 h 192"/>
                <a:gd name="T8" fmla="*/ 330 w 330"/>
                <a:gd name="T9" fmla="*/ 168 h 192"/>
                <a:gd name="T10" fmla="*/ 132 w 330"/>
                <a:gd name="T11" fmla="*/ 192 h 192"/>
                <a:gd name="T12" fmla="*/ 48 w 330"/>
                <a:gd name="T13" fmla="*/ 192 h 192"/>
                <a:gd name="T14" fmla="*/ 0 w 330"/>
                <a:gd name="T15" fmla="*/ 150 h 192"/>
                <a:gd name="T16" fmla="*/ 30 w 330"/>
                <a:gd name="T17" fmla="*/ 0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0"/>
                <a:gd name="T28" fmla="*/ 0 h 192"/>
                <a:gd name="T29" fmla="*/ 330 w 33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0" h="192">
                  <a:moveTo>
                    <a:pt x="30" y="0"/>
                  </a:moveTo>
                  <a:lnTo>
                    <a:pt x="198" y="18"/>
                  </a:lnTo>
                  <a:lnTo>
                    <a:pt x="186" y="84"/>
                  </a:lnTo>
                  <a:lnTo>
                    <a:pt x="324" y="66"/>
                  </a:lnTo>
                  <a:lnTo>
                    <a:pt x="330" y="168"/>
                  </a:lnTo>
                  <a:lnTo>
                    <a:pt x="132" y="192"/>
                  </a:lnTo>
                  <a:lnTo>
                    <a:pt x="48" y="192"/>
                  </a:lnTo>
                  <a:lnTo>
                    <a:pt x="0" y="150"/>
                  </a:lnTo>
                  <a:lnTo>
                    <a:pt x="30" y="0"/>
                  </a:lnTo>
                  <a:close/>
                </a:path>
              </a:pathLst>
            </a:custGeom>
            <a:noFill/>
            <a:ln w="9525">
              <a:noFill/>
              <a:round/>
              <a:headEnd/>
              <a:tailEnd/>
            </a:ln>
          </p:spPr>
          <p:txBody>
            <a:bodyPr/>
            <a:lstStyle/>
            <a:p>
              <a:endParaRPr lang="en-US"/>
            </a:p>
          </p:txBody>
        </p:sp>
        <p:sp>
          <p:nvSpPr>
            <p:cNvPr id="34856" name="Rectangle 91">
              <a:hlinkClick r:id="rId36" action="ppaction://hlinkfile"/>
            </p:cNvPr>
            <p:cNvSpPr>
              <a:spLocks noChangeArrowheads="1"/>
            </p:cNvSpPr>
            <p:nvPr/>
          </p:nvSpPr>
          <p:spPr bwMode="auto">
            <a:xfrm>
              <a:off x="354" y="1248"/>
              <a:ext cx="150" cy="144"/>
            </a:xfrm>
            <a:prstGeom prst="rect">
              <a:avLst/>
            </a:prstGeom>
            <a:noFill/>
            <a:ln w="9525">
              <a:noFill/>
              <a:miter lim="800000"/>
              <a:headEnd/>
              <a:tailEnd/>
            </a:ln>
          </p:spPr>
          <p:txBody>
            <a:bodyPr/>
            <a:lstStyle/>
            <a:p>
              <a:endParaRPr lang="en-US"/>
            </a:p>
          </p:txBody>
        </p:sp>
        <p:sp>
          <p:nvSpPr>
            <p:cNvPr id="34857" name="Rectangle 92">
              <a:hlinkClick r:id="rId37" action="ppaction://hlinkfile"/>
            </p:cNvPr>
            <p:cNvSpPr>
              <a:spLocks noChangeArrowheads="1"/>
            </p:cNvSpPr>
            <p:nvPr/>
          </p:nvSpPr>
          <p:spPr bwMode="auto">
            <a:xfrm>
              <a:off x="228" y="1662"/>
              <a:ext cx="432" cy="114"/>
            </a:xfrm>
            <a:prstGeom prst="rect">
              <a:avLst/>
            </a:prstGeom>
            <a:noFill/>
            <a:ln w="9525">
              <a:noFill/>
              <a:miter lim="800000"/>
              <a:headEnd/>
              <a:tailEnd/>
            </a:ln>
          </p:spPr>
          <p:txBody>
            <a:bodyPr/>
            <a:lstStyle/>
            <a:p>
              <a:endParaRPr lang="en-US"/>
            </a:p>
          </p:txBody>
        </p:sp>
        <p:sp>
          <p:nvSpPr>
            <p:cNvPr id="34858" name="Freeform 93">
              <a:hlinkClick r:id="rId38" action="ppaction://hlinkfile"/>
            </p:cNvPr>
            <p:cNvSpPr>
              <a:spLocks/>
            </p:cNvSpPr>
            <p:nvPr/>
          </p:nvSpPr>
          <p:spPr bwMode="auto">
            <a:xfrm>
              <a:off x="234" y="1956"/>
              <a:ext cx="492" cy="144"/>
            </a:xfrm>
            <a:custGeom>
              <a:avLst/>
              <a:gdLst>
                <a:gd name="T0" fmla="*/ 102 w 492"/>
                <a:gd name="T1" fmla="*/ 0 h 144"/>
                <a:gd name="T2" fmla="*/ 168 w 492"/>
                <a:gd name="T3" fmla="*/ 12 h 144"/>
                <a:gd name="T4" fmla="*/ 180 w 492"/>
                <a:gd name="T5" fmla="*/ 66 h 144"/>
                <a:gd name="T6" fmla="*/ 468 w 492"/>
                <a:gd name="T7" fmla="*/ 78 h 144"/>
                <a:gd name="T8" fmla="*/ 492 w 492"/>
                <a:gd name="T9" fmla="*/ 144 h 144"/>
                <a:gd name="T10" fmla="*/ 0 w 492"/>
                <a:gd name="T11" fmla="*/ 126 h 144"/>
                <a:gd name="T12" fmla="*/ 24 w 492"/>
                <a:gd name="T13" fmla="*/ 60 h 144"/>
                <a:gd name="T14" fmla="*/ 102 w 49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92"/>
                <a:gd name="T25" fmla="*/ 0 h 144"/>
                <a:gd name="T26" fmla="*/ 492 w 49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2" h="144">
                  <a:moveTo>
                    <a:pt x="102" y="0"/>
                  </a:moveTo>
                  <a:lnTo>
                    <a:pt x="168" y="12"/>
                  </a:lnTo>
                  <a:lnTo>
                    <a:pt x="180" y="66"/>
                  </a:lnTo>
                  <a:lnTo>
                    <a:pt x="468" y="78"/>
                  </a:lnTo>
                  <a:lnTo>
                    <a:pt x="492" y="144"/>
                  </a:lnTo>
                  <a:lnTo>
                    <a:pt x="0" y="126"/>
                  </a:lnTo>
                  <a:lnTo>
                    <a:pt x="24" y="60"/>
                  </a:lnTo>
                  <a:lnTo>
                    <a:pt x="102" y="0"/>
                  </a:lnTo>
                  <a:close/>
                </a:path>
              </a:pathLst>
            </a:custGeom>
            <a:noFill/>
            <a:ln w="9525">
              <a:noFill/>
              <a:round/>
              <a:headEnd/>
              <a:tailEnd/>
            </a:ln>
          </p:spPr>
          <p:txBody>
            <a:bodyPr/>
            <a:lstStyle/>
            <a:p>
              <a:endParaRPr lang="en-US"/>
            </a:p>
          </p:txBody>
        </p:sp>
        <p:sp>
          <p:nvSpPr>
            <p:cNvPr id="34859" name="Freeform 94">
              <a:hlinkClick r:id="rId39" action="ppaction://hlinkfile"/>
            </p:cNvPr>
            <p:cNvSpPr>
              <a:spLocks/>
            </p:cNvSpPr>
            <p:nvPr/>
          </p:nvSpPr>
          <p:spPr bwMode="auto">
            <a:xfrm>
              <a:off x="3126" y="1866"/>
              <a:ext cx="240" cy="114"/>
            </a:xfrm>
            <a:custGeom>
              <a:avLst/>
              <a:gdLst>
                <a:gd name="T0" fmla="*/ 0 w 240"/>
                <a:gd name="T1" fmla="*/ 6 h 114"/>
                <a:gd name="T2" fmla="*/ 222 w 240"/>
                <a:gd name="T3" fmla="*/ 0 h 114"/>
                <a:gd name="T4" fmla="*/ 240 w 240"/>
                <a:gd name="T5" fmla="*/ 114 h 114"/>
                <a:gd name="T6" fmla="*/ 18 w 240"/>
                <a:gd name="T7" fmla="*/ 96 h 114"/>
                <a:gd name="T8" fmla="*/ 0 w 240"/>
                <a:gd name="T9" fmla="*/ 6 h 114"/>
                <a:gd name="T10" fmla="*/ 0 60000 65536"/>
                <a:gd name="T11" fmla="*/ 0 60000 65536"/>
                <a:gd name="T12" fmla="*/ 0 60000 65536"/>
                <a:gd name="T13" fmla="*/ 0 60000 65536"/>
                <a:gd name="T14" fmla="*/ 0 60000 65536"/>
                <a:gd name="T15" fmla="*/ 0 w 240"/>
                <a:gd name="T16" fmla="*/ 0 h 114"/>
                <a:gd name="T17" fmla="*/ 240 w 240"/>
                <a:gd name="T18" fmla="*/ 114 h 114"/>
              </a:gdLst>
              <a:ahLst/>
              <a:cxnLst>
                <a:cxn ang="T10">
                  <a:pos x="T0" y="T1"/>
                </a:cxn>
                <a:cxn ang="T11">
                  <a:pos x="T2" y="T3"/>
                </a:cxn>
                <a:cxn ang="T12">
                  <a:pos x="T4" y="T5"/>
                </a:cxn>
                <a:cxn ang="T13">
                  <a:pos x="T6" y="T7"/>
                </a:cxn>
                <a:cxn ang="T14">
                  <a:pos x="T8" y="T9"/>
                </a:cxn>
              </a:cxnLst>
              <a:rect l="T15" t="T16" r="T17" b="T18"/>
              <a:pathLst>
                <a:path w="240" h="114">
                  <a:moveTo>
                    <a:pt x="0" y="6"/>
                  </a:moveTo>
                  <a:lnTo>
                    <a:pt x="222" y="0"/>
                  </a:lnTo>
                  <a:lnTo>
                    <a:pt x="240" y="114"/>
                  </a:lnTo>
                  <a:lnTo>
                    <a:pt x="18" y="96"/>
                  </a:lnTo>
                  <a:lnTo>
                    <a:pt x="0" y="6"/>
                  </a:lnTo>
                  <a:close/>
                </a:path>
              </a:pathLst>
            </a:custGeom>
            <a:noFill/>
            <a:ln w="9525">
              <a:noFill/>
              <a:round/>
              <a:headEnd/>
              <a:tailEnd/>
            </a:ln>
          </p:spPr>
          <p:txBody>
            <a:bodyPr/>
            <a:lstStyle/>
            <a:p>
              <a:endParaRPr lang="en-US"/>
            </a:p>
          </p:txBody>
        </p:sp>
        <p:sp>
          <p:nvSpPr>
            <p:cNvPr id="34860" name="Freeform 95">
              <a:hlinkClick r:id="rId40" action="ppaction://hlinkfile"/>
            </p:cNvPr>
            <p:cNvSpPr>
              <a:spLocks/>
            </p:cNvSpPr>
            <p:nvPr/>
          </p:nvSpPr>
          <p:spPr bwMode="auto">
            <a:xfrm>
              <a:off x="1320" y="156"/>
              <a:ext cx="348" cy="294"/>
            </a:xfrm>
            <a:custGeom>
              <a:avLst/>
              <a:gdLst>
                <a:gd name="T0" fmla="*/ 66 w 348"/>
                <a:gd name="T1" fmla="*/ 0 h 294"/>
                <a:gd name="T2" fmla="*/ 306 w 348"/>
                <a:gd name="T3" fmla="*/ 6 h 294"/>
                <a:gd name="T4" fmla="*/ 348 w 348"/>
                <a:gd name="T5" fmla="*/ 120 h 294"/>
                <a:gd name="T6" fmla="*/ 342 w 348"/>
                <a:gd name="T7" fmla="*/ 168 h 294"/>
                <a:gd name="T8" fmla="*/ 306 w 348"/>
                <a:gd name="T9" fmla="*/ 222 h 294"/>
                <a:gd name="T10" fmla="*/ 300 w 348"/>
                <a:gd name="T11" fmla="*/ 294 h 294"/>
                <a:gd name="T12" fmla="*/ 210 w 348"/>
                <a:gd name="T13" fmla="*/ 282 h 294"/>
                <a:gd name="T14" fmla="*/ 120 w 348"/>
                <a:gd name="T15" fmla="*/ 174 h 294"/>
                <a:gd name="T16" fmla="*/ 6 w 348"/>
                <a:gd name="T17" fmla="*/ 234 h 294"/>
                <a:gd name="T18" fmla="*/ 0 w 348"/>
                <a:gd name="T19" fmla="*/ 132 h 294"/>
                <a:gd name="T20" fmla="*/ 66 w 348"/>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94"/>
                <a:gd name="T35" fmla="*/ 348 w 348"/>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94">
                  <a:moveTo>
                    <a:pt x="66" y="0"/>
                  </a:moveTo>
                  <a:lnTo>
                    <a:pt x="306" y="6"/>
                  </a:lnTo>
                  <a:lnTo>
                    <a:pt x="348" y="120"/>
                  </a:lnTo>
                  <a:lnTo>
                    <a:pt x="342" y="168"/>
                  </a:lnTo>
                  <a:lnTo>
                    <a:pt x="306" y="222"/>
                  </a:lnTo>
                  <a:lnTo>
                    <a:pt x="300" y="294"/>
                  </a:lnTo>
                  <a:lnTo>
                    <a:pt x="210" y="282"/>
                  </a:lnTo>
                  <a:lnTo>
                    <a:pt x="120" y="174"/>
                  </a:lnTo>
                  <a:lnTo>
                    <a:pt x="6" y="234"/>
                  </a:lnTo>
                  <a:lnTo>
                    <a:pt x="0" y="132"/>
                  </a:lnTo>
                  <a:lnTo>
                    <a:pt x="66" y="0"/>
                  </a:lnTo>
                  <a:close/>
                </a:path>
              </a:pathLst>
            </a:custGeom>
            <a:noFill/>
            <a:ln w="9525">
              <a:noFill/>
              <a:round/>
              <a:headEnd/>
              <a:tailEnd/>
            </a:ln>
          </p:spPr>
          <p:txBody>
            <a:bodyPr/>
            <a:lstStyle/>
            <a:p>
              <a:endParaRPr lang="en-US"/>
            </a:p>
          </p:txBody>
        </p:sp>
        <p:sp>
          <p:nvSpPr>
            <p:cNvPr id="34861" name="Rectangle 96">
              <a:hlinkClick r:id="rId41" action="ppaction://hlinkfile"/>
            </p:cNvPr>
            <p:cNvSpPr>
              <a:spLocks noChangeArrowheads="1"/>
            </p:cNvSpPr>
            <p:nvPr/>
          </p:nvSpPr>
          <p:spPr bwMode="auto">
            <a:xfrm>
              <a:off x="738" y="294"/>
              <a:ext cx="216" cy="54"/>
            </a:xfrm>
            <a:prstGeom prst="rect">
              <a:avLst/>
            </a:prstGeom>
            <a:noFill/>
            <a:ln w="9525">
              <a:noFill/>
              <a:miter lim="800000"/>
              <a:headEnd/>
              <a:tailEnd/>
            </a:ln>
          </p:spPr>
          <p:txBody>
            <a:bodyPr/>
            <a:lstStyle/>
            <a:p>
              <a:endParaRPr lang="en-US"/>
            </a:p>
          </p:txBody>
        </p:sp>
        <p:sp>
          <p:nvSpPr>
            <p:cNvPr id="34862" name="Rectangle 97">
              <a:hlinkClick r:id="rId42" action="ppaction://hlinkfile"/>
            </p:cNvPr>
            <p:cNvSpPr>
              <a:spLocks noChangeArrowheads="1"/>
            </p:cNvSpPr>
            <p:nvPr/>
          </p:nvSpPr>
          <p:spPr bwMode="auto">
            <a:xfrm>
              <a:off x="636" y="396"/>
              <a:ext cx="360" cy="48"/>
            </a:xfrm>
            <a:prstGeom prst="rect">
              <a:avLst/>
            </a:prstGeom>
            <a:noFill/>
            <a:ln w="9525">
              <a:noFill/>
              <a:miter lim="800000"/>
              <a:headEnd/>
              <a:tailEnd/>
            </a:ln>
          </p:spPr>
          <p:txBody>
            <a:bodyPr/>
            <a:lstStyle/>
            <a:p>
              <a:endParaRPr lang="en-US"/>
            </a:p>
          </p:txBody>
        </p:sp>
        <p:sp>
          <p:nvSpPr>
            <p:cNvPr id="34863" name="Rectangle 98">
              <a:hlinkClick r:id="rId43" action="ppaction://hlinkfile"/>
            </p:cNvPr>
            <p:cNvSpPr>
              <a:spLocks noChangeArrowheads="1"/>
            </p:cNvSpPr>
            <p:nvPr/>
          </p:nvSpPr>
          <p:spPr bwMode="auto">
            <a:xfrm>
              <a:off x="816" y="528"/>
              <a:ext cx="354" cy="48"/>
            </a:xfrm>
            <a:prstGeom prst="rect">
              <a:avLst/>
            </a:prstGeom>
            <a:noFill/>
            <a:ln w="9525">
              <a:noFill/>
              <a:miter lim="800000"/>
              <a:headEnd/>
              <a:tailEnd/>
            </a:ln>
          </p:spPr>
          <p:txBody>
            <a:bodyPr/>
            <a:lstStyle/>
            <a:p>
              <a:endParaRPr lang="en-US"/>
            </a:p>
          </p:txBody>
        </p:sp>
        <p:sp>
          <p:nvSpPr>
            <p:cNvPr id="34864" name="Freeform 99">
              <a:hlinkClick r:id="rId44" action="ppaction://hlinkfile"/>
            </p:cNvPr>
            <p:cNvSpPr>
              <a:spLocks/>
            </p:cNvSpPr>
            <p:nvPr/>
          </p:nvSpPr>
          <p:spPr bwMode="auto">
            <a:xfrm>
              <a:off x="870" y="822"/>
              <a:ext cx="378" cy="258"/>
            </a:xfrm>
            <a:custGeom>
              <a:avLst/>
              <a:gdLst>
                <a:gd name="T0" fmla="*/ 42 w 378"/>
                <a:gd name="T1" fmla="*/ 12 h 258"/>
                <a:gd name="T2" fmla="*/ 216 w 378"/>
                <a:gd name="T3" fmla="*/ 0 h 258"/>
                <a:gd name="T4" fmla="*/ 378 w 378"/>
                <a:gd name="T5" fmla="*/ 138 h 258"/>
                <a:gd name="T6" fmla="*/ 252 w 378"/>
                <a:gd name="T7" fmla="*/ 222 h 258"/>
                <a:gd name="T8" fmla="*/ 138 w 378"/>
                <a:gd name="T9" fmla="*/ 210 h 258"/>
                <a:gd name="T10" fmla="*/ 0 w 378"/>
                <a:gd name="T11" fmla="*/ 258 h 258"/>
                <a:gd name="T12" fmla="*/ 42 w 378"/>
                <a:gd name="T13" fmla="*/ 12 h 258"/>
                <a:gd name="T14" fmla="*/ 0 60000 65536"/>
                <a:gd name="T15" fmla="*/ 0 60000 65536"/>
                <a:gd name="T16" fmla="*/ 0 60000 65536"/>
                <a:gd name="T17" fmla="*/ 0 60000 65536"/>
                <a:gd name="T18" fmla="*/ 0 60000 65536"/>
                <a:gd name="T19" fmla="*/ 0 60000 65536"/>
                <a:gd name="T20" fmla="*/ 0 60000 65536"/>
                <a:gd name="T21" fmla="*/ 0 w 378"/>
                <a:gd name="T22" fmla="*/ 0 h 258"/>
                <a:gd name="T23" fmla="*/ 378 w 378"/>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258">
                  <a:moveTo>
                    <a:pt x="42" y="12"/>
                  </a:moveTo>
                  <a:lnTo>
                    <a:pt x="216" y="0"/>
                  </a:lnTo>
                  <a:lnTo>
                    <a:pt x="378" y="138"/>
                  </a:lnTo>
                  <a:lnTo>
                    <a:pt x="252" y="222"/>
                  </a:lnTo>
                  <a:lnTo>
                    <a:pt x="138" y="210"/>
                  </a:lnTo>
                  <a:lnTo>
                    <a:pt x="0" y="258"/>
                  </a:lnTo>
                  <a:lnTo>
                    <a:pt x="42" y="12"/>
                  </a:lnTo>
                  <a:close/>
                </a:path>
              </a:pathLst>
            </a:custGeom>
            <a:noFill/>
            <a:ln w="9525">
              <a:noFill/>
              <a:round/>
              <a:headEnd/>
              <a:tailEnd/>
            </a:ln>
          </p:spPr>
          <p:txBody>
            <a:bodyPr/>
            <a:lstStyle/>
            <a:p>
              <a:endParaRPr lang="en-US"/>
            </a:p>
          </p:txBody>
        </p:sp>
        <p:sp>
          <p:nvSpPr>
            <p:cNvPr id="34865" name="Freeform 100">
              <a:hlinkClick r:id="rId45" action="ppaction://hlinkfile"/>
            </p:cNvPr>
            <p:cNvSpPr>
              <a:spLocks/>
            </p:cNvSpPr>
            <p:nvPr/>
          </p:nvSpPr>
          <p:spPr bwMode="auto">
            <a:xfrm>
              <a:off x="648" y="624"/>
              <a:ext cx="204" cy="144"/>
            </a:xfrm>
            <a:custGeom>
              <a:avLst/>
              <a:gdLst>
                <a:gd name="T0" fmla="*/ 6 w 204"/>
                <a:gd name="T1" fmla="*/ 0 h 144"/>
                <a:gd name="T2" fmla="*/ 0 w 204"/>
                <a:gd name="T3" fmla="*/ 138 h 144"/>
                <a:gd name="T4" fmla="*/ 204 w 204"/>
                <a:gd name="T5" fmla="*/ 144 h 144"/>
                <a:gd name="T6" fmla="*/ 198 w 204"/>
                <a:gd name="T7" fmla="*/ 114 h 144"/>
                <a:gd name="T8" fmla="*/ 42 w 204"/>
                <a:gd name="T9" fmla="*/ 84 h 144"/>
                <a:gd name="T10" fmla="*/ 6 w 204"/>
                <a:gd name="T11" fmla="*/ 0 h 144"/>
                <a:gd name="T12" fmla="*/ 0 60000 65536"/>
                <a:gd name="T13" fmla="*/ 0 60000 65536"/>
                <a:gd name="T14" fmla="*/ 0 60000 65536"/>
                <a:gd name="T15" fmla="*/ 0 60000 65536"/>
                <a:gd name="T16" fmla="*/ 0 60000 65536"/>
                <a:gd name="T17" fmla="*/ 0 60000 65536"/>
                <a:gd name="T18" fmla="*/ 0 w 204"/>
                <a:gd name="T19" fmla="*/ 0 h 144"/>
                <a:gd name="T20" fmla="*/ 204 w 20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204" h="144">
                  <a:moveTo>
                    <a:pt x="6" y="0"/>
                  </a:moveTo>
                  <a:lnTo>
                    <a:pt x="0" y="138"/>
                  </a:lnTo>
                  <a:lnTo>
                    <a:pt x="204" y="144"/>
                  </a:lnTo>
                  <a:lnTo>
                    <a:pt x="198" y="114"/>
                  </a:lnTo>
                  <a:lnTo>
                    <a:pt x="42" y="84"/>
                  </a:lnTo>
                  <a:lnTo>
                    <a:pt x="6" y="0"/>
                  </a:lnTo>
                  <a:close/>
                </a:path>
              </a:pathLst>
            </a:custGeom>
            <a:noFill/>
            <a:ln w="9525">
              <a:noFill/>
              <a:round/>
              <a:headEnd/>
              <a:tailEnd/>
            </a:ln>
          </p:spPr>
          <p:txBody>
            <a:bodyPr/>
            <a:lstStyle/>
            <a:p>
              <a:endParaRPr lang="en-US"/>
            </a:p>
          </p:txBody>
        </p:sp>
        <p:sp>
          <p:nvSpPr>
            <p:cNvPr id="34866" name="Rectangle 101">
              <a:hlinkClick r:id="rId46" action="ppaction://hlinkfile"/>
            </p:cNvPr>
            <p:cNvSpPr>
              <a:spLocks noChangeArrowheads="1"/>
            </p:cNvSpPr>
            <p:nvPr/>
          </p:nvSpPr>
          <p:spPr bwMode="auto">
            <a:xfrm>
              <a:off x="372" y="576"/>
              <a:ext cx="246" cy="108"/>
            </a:xfrm>
            <a:prstGeom prst="rect">
              <a:avLst/>
            </a:prstGeom>
            <a:noFill/>
            <a:ln w="9525">
              <a:noFill/>
              <a:miter lim="800000"/>
              <a:headEnd/>
              <a:tailEnd/>
            </a:ln>
          </p:spPr>
          <p:txBody>
            <a:bodyPr/>
            <a:lstStyle/>
            <a:p>
              <a:endParaRPr lang="en-US"/>
            </a:p>
          </p:txBody>
        </p:sp>
        <p:sp>
          <p:nvSpPr>
            <p:cNvPr id="34867" name="Freeform 102">
              <a:hlinkClick r:id="rId47" action="ppaction://hlinkfile"/>
            </p:cNvPr>
            <p:cNvSpPr>
              <a:spLocks/>
            </p:cNvSpPr>
            <p:nvPr/>
          </p:nvSpPr>
          <p:spPr bwMode="auto">
            <a:xfrm>
              <a:off x="396" y="468"/>
              <a:ext cx="228" cy="108"/>
            </a:xfrm>
            <a:custGeom>
              <a:avLst/>
              <a:gdLst>
                <a:gd name="T0" fmla="*/ 0 w 228"/>
                <a:gd name="T1" fmla="*/ 0 h 108"/>
                <a:gd name="T2" fmla="*/ 24 w 228"/>
                <a:gd name="T3" fmla="*/ 54 h 108"/>
                <a:gd name="T4" fmla="*/ 120 w 228"/>
                <a:gd name="T5" fmla="*/ 108 h 108"/>
                <a:gd name="T6" fmla="*/ 228 w 228"/>
                <a:gd name="T7" fmla="*/ 42 h 108"/>
                <a:gd name="T8" fmla="*/ 228 w 228"/>
                <a:gd name="T9" fmla="*/ 6 h 108"/>
                <a:gd name="T10" fmla="*/ 0 w 228"/>
                <a:gd name="T11" fmla="*/ 0 h 108"/>
                <a:gd name="T12" fmla="*/ 0 60000 65536"/>
                <a:gd name="T13" fmla="*/ 0 60000 65536"/>
                <a:gd name="T14" fmla="*/ 0 60000 65536"/>
                <a:gd name="T15" fmla="*/ 0 60000 65536"/>
                <a:gd name="T16" fmla="*/ 0 60000 65536"/>
                <a:gd name="T17" fmla="*/ 0 60000 65536"/>
                <a:gd name="T18" fmla="*/ 0 w 228"/>
                <a:gd name="T19" fmla="*/ 0 h 108"/>
                <a:gd name="T20" fmla="*/ 228 w 228"/>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228" h="108">
                  <a:moveTo>
                    <a:pt x="0" y="0"/>
                  </a:moveTo>
                  <a:lnTo>
                    <a:pt x="24" y="54"/>
                  </a:lnTo>
                  <a:lnTo>
                    <a:pt x="120" y="108"/>
                  </a:lnTo>
                  <a:lnTo>
                    <a:pt x="228" y="42"/>
                  </a:lnTo>
                  <a:lnTo>
                    <a:pt x="228" y="6"/>
                  </a:lnTo>
                  <a:lnTo>
                    <a:pt x="0" y="0"/>
                  </a:lnTo>
                  <a:close/>
                </a:path>
              </a:pathLst>
            </a:custGeom>
            <a:noFill/>
            <a:ln w="9525">
              <a:noFill/>
              <a:round/>
              <a:headEnd/>
              <a:tailEnd/>
            </a:ln>
          </p:spPr>
          <p:txBody>
            <a:bodyPr/>
            <a:lstStyle/>
            <a:p>
              <a:endParaRPr lang="en-US"/>
            </a:p>
          </p:txBody>
        </p:sp>
        <p:sp>
          <p:nvSpPr>
            <p:cNvPr id="34868" name="Rectangle 103">
              <a:hlinkClick r:id="rId48" action="ppaction://hlinkfile"/>
            </p:cNvPr>
            <p:cNvSpPr>
              <a:spLocks noChangeArrowheads="1"/>
            </p:cNvSpPr>
            <p:nvPr/>
          </p:nvSpPr>
          <p:spPr bwMode="auto">
            <a:xfrm>
              <a:off x="360" y="372"/>
              <a:ext cx="264" cy="78"/>
            </a:xfrm>
            <a:prstGeom prst="rect">
              <a:avLst/>
            </a:prstGeom>
            <a:noFill/>
            <a:ln w="9525">
              <a:noFill/>
              <a:miter lim="800000"/>
              <a:headEnd/>
              <a:tailEnd/>
            </a:ln>
          </p:spPr>
          <p:txBody>
            <a:bodyPr/>
            <a:lstStyle/>
            <a:p>
              <a:endParaRPr lang="en-US"/>
            </a:p>
          </p:txBody>
        </p:sp>
        <p:sp>
          <p:nvSpPr>
            <p:cNvPr id="34869" name="Rectangle 104">
              <a:hlinkClick r:id="rId49" action="ppaction://hlinkfile"/>
            </p:cNvPr>
            <p:cNvSpPr>
              <a:spLocks noChangeArrowheads="1"/>
            </p:cNvSpPr>
            <p:nvPr/>
          </p:nvSpPr>
          <p:spPr bwMode="auto">
            <a:xfrm>
              <a:off x="798" y="2196"/>
              <a:ext cx="264" cy="60"/>
            </a:xfrm>
            <a:prstGeom prst="rect">
              <a:avLst/>
            </a:prstGeom>
            <a:noFill/>
            <a:ln w="9525">
              <a:noFill/>
              <a:miter lim="800000"/>
              <a:headEnd/>
              <a:tailEnd/>
            </a:ln>
          </p:spPr>
          <p:txBody>
            <a:bodyPr/>
            <a:lstStyle/>
            <a:p>
              <a:endParaRPr lang="en-US"/>
            </a:p>
          </p:txBody>
        </p:sp>
        <p:sp>
          <p:nvSpPr>
            <p:cNvPr id="34870" name="Freeform 105">
              <a:hlinkClick r:id="rId50" action="ppaction://hlinkfile"/>
            </p:cNvPr>
            <p:cNvSpPr>
              <a:spLocks/>
            </p:cNvSpPr>
            <p:nvPr/>
          </p:nvSpPr>
          <p:spPr bwMode="auto">
            <a:xfrm>
              <a:off x="1632" y="342"/>
              <a:ext cx="276" cy="144"/>
            </a:xfrm>
            <a:custGeom>
              <a:avLst/>
              <a:gdLst>
                <a:gd name="T0" fmla="*/ 0 w 276"/>
                <a:gd name="T1" fmla="*/ 30 h 144"/>
                <a:gd name="T2" fmla="*/ 72 w 276"/>
                <a:gd name="T3" fmla="*/ 12 h 144"/>
                <a:gd name="T4" fmla="*/ 276 w 276"/>
                <a:gd name="T5" fmla="*/ 0 h 144"/>
                <a:gd name="T6" fmla="*/ 186 w 276"/>
                <a:gd name="T7" fmla="*/ 78 h 144"/>
                <a:gd name="T8" fmla="*/ 54 w 276"/>
                <a:gd name="T9" fmla="*/ 144 h 144"/>
                <a:gd name="T10" fmla="*/ 0 w 276"/>
                <a:gd name="T11" fmla="*/ 84 h 144"/>
                <a:gd name="T12" fmla="*/ 0 w 276"/>
                <a:gd name="T13" fmla="*/ 30 h 144"/>
                <a:gd name="T14" fmla="*/ 0 60000 65536"/>
                <a:gd name="T15" fmla="*/ 0 60000 65536"/>
                <a:gd name="T16" fmla="*/ 0 60000 65536"/>
                <a:gd name="T17" fmla="*/ 0 60000 65536"/>
                <a:gd name="T18" fmla="*/ 0 60000 65536"/>
                <a:gd name="T19" fmla="*/ 0 60000 65536"/>
                <a:gd name="T20" fmla="*/ 0 60000 65536"/>
                <a:gd name="T21" fmla="*/ 0 w 276"/>
                <a:gd name="T22" fmla="*/ 0 h 144"/>
                <a:gd name="T23" fmla="*/ 276 w 276"/>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44">
                  <a:moveTo>
                    <a:pt x="0" y="30"/>
                  </a:moveTo>
                  <a:lnTo>
                    <a:pt x="72" y="12"/>
                  </a:lnTo>
                  <a:lnTo>
                    <a:pt x="276" y="0"/>
                  </a:lnTo>
                  <a:lnTo>
                    <a:pt x="186" y="78"/>
                  </a:lnTo>
                  <a:lnTo>
                    <a:pt x="54" y="144"/>
                  </a:lnTo>
                  <a:lnTo>
                    <a:pt x="0" y="84"/>
                  </a:lnTo>
                  <a:lnTo>
                    <a:pt x="0" y="30"/>
                  </a:lnTo>
                  <a:close/>
                </a:path>
              </a:pathLst>
            </a:custGeom>
            <a:noFill/>
            <a:ln w="9525">
              <a:noFill/>
              <a:round/>
              <a:headEnd/>
              <a:tailEnd/>
            </a:ln>
          </p:spPr>
          <p:txBody>
            <a:bodyPr/>
            <a:lstStyle/>
            <a:p>
              <a:endParaRPr lang="en-US"/>
            </a:p>
          </p:txBody>
        </p:sp>
      </p:grpSp>
      <p:sp>
        <p:nvSpPr>
          <p:cNvPr id="41989" name="Rectangle 106"/>
          <p:cNvSpPr>
            <a:spLocks noChangeArrowheads="1"/>
          </p:cNvSpPr>
          <p:nvPr/>
        </p:nvSpPr>
        <p:spPr bwMode="auto">
          <a:xfrm>
            <a:off x="914400" y="1828800"/>
            <a:ext cx="7315200" cy="4191000"/>
          </a:xfrm>
          <a:prstGeom prst="rect">
            <a:avLst/>
          </a:prstGeom>
          <a:noFill/>
          <a:ln w="9525">
            <a:noFill/>
            <a:miter lim="800000"/>
            <a:headEnd/>
            <a:tailEnd/>
          </a:ln>
        </p:spPr>
        <p:txBody>
          <a:bodyPr/>
          <a:lstStyle/>
          <a:p>
            <a:pPr marL="342900" indent="-342900" eaLnBrk="0" hangingPunct="0">
              <a:lnSpc>
                <a:spcPct val="80000"/>
              </a:lnSpc>
              <a:spcBef>
                <a:spcPts val="1800"/>
              </a:spcBef>
              <a:buClr>
                <a:srgbClr val="008080"/>
              </a:buClr>
              <a:buSzPct val="75000"/>
              <a:buFont typeface="Arial" charset="0"/>
              <a:buChar char="•"/>
              <a:defRPr/>
            </a:pPr>
            <a:r>
              <a:rPr lang="en-US" sz="3200" dirty="0">
                <a:latin typeface="+mn-lt"/>
              </a:rPr>
              <a:t>Children using adult seat belt face 3.5 times greater risk for serious injury</a:t>
            </a:r>
          </a:p>
          <a:p>
            <a:pPr marL="342900" indent="-342900" eaLnBrk="0" hangingPunct="0">
              <a:lnSpc>
                <a:spcPct val="80000"/>
              </a:lnSpc>
              <a:spcBef>
                <a:spcPts val="1800"/>
              </a:spcBef>
              <a:buClr>
                <a:srgbClr val="008080"/>
              </a:buClr>
              <a:buSzPct val="75000"/>
              <a:buFont typeface="Arial" charset="0"/>
              <a:buChar char="•"/>
              <a:defRPr/>
            </a:pPr>
            <a:endParaRPr lang="en-US" sz="1050" dirty="0">
              <a:latin typeface="+mn-lt"/>
            </a:endParaRPr>
          </a:p>
          <a:p>
            <a:pPr marL="342900" indent="-342900" eaLnBrk="0" hangingPunct="0">
              <a:lnSpc>
                <a:spcPct val="80000"/>
              </a:lnSpc>
              <a:spcBef>
                <a:spcPts val="1800"/>
              </a:spcBef>
              <a:buClr>
                <a:srgbClr val="008080"/>
              </a:buClr>
              <a:buSzPct val="75000"/>
              <a:buFont typeface="Arial" charset="0"/>
              <a:buChar char="•"/>
              <a:defRPr/>
            </a:pPr>
            <a:r>
              <a:rPr lang="en-US" sz="3200" dirty="0">
                <a:latin typeface="+mn-lt"/>
              </a:rPr>
              <a:t>51-82% of infant car seats and 30% of booster seats are used incorrectly </a:t>
            </a:r>
          </a:p>
          <a:p>
            <a:pPr marL="742950" lvl="1" indent="-285750" eaLnBrk="0" hangingPunct="0">
              <a:lnSpc>
                <a:spcPct val="80000"/>
              </a:lnSpc>
              <a:spcBef>
                <a:spcPts val="1800"/>
              </a:spcBef>
              <a:buClr>
                <a:srgbClr val="008080"/>
              </a:buClr>
              <a:buSzPct val="80000"/>
              <a:buFont typeface="Arial" charset="0"/>
              <a:buChar char="•"/>
              <a:defRPr/>
            </a:pPr>
            <a:r>
              <a:rPr lang="en-US" sz="2800" dirty="0">
                <a:latin typeface="+mn-lt"/>
              </a:rPr>
              <a:t>incorrect installation </a:t>
            </a:r>
          </a:p>
          <a:p>
            <a:pPr marL="742950" lvl="1" indent="-285750" eaLnBrk="0" hangingPunct="0">
              <a:lnSpc>
                <a:spcPct val="80000"/>
              </a:lnSpc>
              <a:spcBef>
                <a:spcPts val="1800"/>
              </a:spcBef>
              <a:buClr>
                <a:srgbClr val="008080"/>
              </a:buClr>
              <a:buSzPct val="80000"/>
              <a:buFont typeface="Arial" charset="0"/>
              <a:buChar char="•"/>
              <a:defRPr/>
            </a:pPr>
            <a:r>
              <a:rPr lang="en-US" sz="2800" dirty="0">
                <a:latin typeface="+mn-lt"/>
              </a:rPr>
              <a:t>incompatible with child’s height, weight, or age </a:t>
            </a:r>
          </a:p>
          <a:p>
            <a:pPr marL="742950" lvl="1" indent="-285750" eaLnBrk="0" hangingPunct="0">
              <a:lnSpc>
                <a:spcPct val="80000"/>
              </a:lnSpc>
              <a:spcBef>
                <a:spcPts val="1800"/>
              </a:spcBef>
              <a:buClr>
                <a:srgbClr val="008080"/>
              </a:buClr>
              <a:buSzPct val="80000"/>
              <a:buFont typeface="Arial" charset="0"/>
              <a:buChar char="•"/>
              <a:defRPr/>
            </a:pPr>
            <a:r>
              <a:rPr lang="en-US" sz="2800" dirty="0">
                <a:latin typeface="+mn-lt"/>
              </a:rPr>
              <a:t>straps are too loose</a:t>
            </a:r>
          </a:p>
          <a:p>
            <a:pPr marL="742950" lvl="1" indent="-285750" eaLnBrk="0" hangingPunct="0">
              <a:lnSpc>
                <a:spcPct val="80000"/>
              </a:lnSpc>
              <a:spcBef>
                <a:spcPct val="20000"/>
              </a:spcBef>
              <a:buClr>
                <a:schemeClr val="accent2"/>
              </a:buClr>
              <a:buSzPct val="80000"/>
              <a:buFont typeface="Wingdings" pitchFamily="2" charset="2"/>
              <a:buChar char="¨"/>
              <a:defRPr/>
            </a:pPr>
            <a:endParaRPr lang="en-US" sz="2400" dirty="0"/>
          </a:p>
          <a:p>
            <a:pPr marL="742950" lvl="1" indent="-285750" eaLnBrk="0" hangingPunct="0">
              <a:lnSpc>
                <a:spcPct val="80000"/>
              </a:lnSpc>
              <a:spcBef>
                <a:spcPct val="20000"/>
              </a:spcBef>
              <a:buClr>
                <a:schemeClr val="accent2"/>
              </a:buClr>
              <a:buSzPct val="80000"/>
              <a:buFont typeface="Wingdings" pitchFamily="2" charset="2"/>
              <a:buNone/>
              <a:defRPr/>
            </a:pPr>
            <a:endParaRPr lang="en-US" sz="2400"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0"/>
            <a:ext cx="8229600" cy="1371600"/>
          </a:xfrm>
        </p:spPr>
        <p:txBody>
          <a:bodyPr/>
          <a:lstStyle/>
          <a:p>
            <a:r>
              <a:rPr lang="en-US" dirty="0" smtClean="0"/>
              <a:t>Seat Belts &amp; Child Safety Seats </a:t>
            </a:r>
          </a:p>
        </p:txBody>
      </p:sp>
      <p:sp>
        <p:nvSpPr>
          <p:cNvPr id="35843" name="Rectangle 3"/>
          <p:cNvSpPr>
            <a:spLocks noGrp="1" noChangeArrowheads="1"/>
          </p:cNvSpPr>
          <p:nvPr>
            <p:ph idx="1"/>
          </p:nvPr>
        </p:nvSpPr>
        <p:spPr>
          <a:xfrm>
            <a:off x="457200" y="1981200"/>
            <a:ext cx="8229600" cy="3886200"/>
          </a:xfrm>
        </p:spPr>
        <p:txBody>
          <a:bodyPr/>
          <a:lstStyle/>
          <a:p>
            <a:pPr>
              <a:lnSpc>
                <a:spcPct val="80000"/>
              </a:lnSpc>
              <a:buClr>
                <a:srgbClr val="008080"/>
              </a:buClr>
              <a:buFont typeface="Arial" charset="0"/>
              <a:buChar char="•"/>
            </a:pPr>
            <a:r>
              <a:rPr lang="en-US" dirty="0" smtClean="0"/>
              <a:t>Does your tribe have current laws for on reservation belt/safety seat use, or follow state law?  </a:t>
            </a:r>
          </a:p>
          <a:p>
            <a:pPr>
              <a:lnSpc>
                <a:spcPct val="80000"/>
              </a:lnSpc>
              <a:buClr>
                <a:srgbClr val="008080"/>
              </a:buClr>
              <a:buFont typeface="Wingdings" pitchFamily="2" charset="2"/>
              <a:buNone/>
            </a:pPr>
            <a:endParaRPr lang="en-US" dirty="0" smtClean="0"/>
          </a:p>
          <a:p>
            <a:pPr>
              <a:lnSpc>
                <a:spcPct val="80000"/>
              </a:lnSpc>
              <a:buClr>
                <a:srgbClr val="008080"/>
              </a:buClr>
              <a:buFont typeface="Arial" charset="0"/>
              <a:buChar char="•"/>
            </a:pPr>
            <a:r>
              <a:rPr lang="en-US" dirty="0" smtClean="0"/>
              <a:t>What do the laws mandate?</a:t>
            </a:r>
          </a:p>
          <a:p>
            <a:pPr>
              <a:lnSpc>
                <a:spcPct val="80000"/>
              </a:lnSpc>
              <a:buClr>
                <a:srgbClr val="008080"/>
              </a:buClr>
              <a:buFont typeface="Wingdings" pitchFamily="2" charset="2"/>
              <a:buNone/>
            </a:pPr>
            <a:endParaRPr lang="en-US" dirty="0" smtClean="0"/>
          </a:p>
          <a:p>
            <a:pPr>
              <a:lnSpc>
                <a:spcPct val="80000"/>
              </a:lnSpc>
              <a:buClr>
                <a:srgbClr val="008080"/>
              </a:buClr>
              <a:buFont typeface="Arial" charset="0"/>
              <a:buChar char="•"/>
            </a:pPr>
            <a:r>
              <a:rPr lang="en-US" dirty="0" smtClean="0"/>
              <a:t>What are your impressions of community compliance with state or tribal laws?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20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fade">
                                      <p:cBhvr>
                                        <p:cTn id="17" dur="2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What is Injury?</a:t>
            </a:r>
          </a:p>
        </p:txBody>
      </p:sp>
      <p:sp>
        <p:nvSpPr>
          <p:cNvPr id="20483" name="Rectangle 3"/>
          <p:cNvSpPr>
            <a:spLocks noGrp="1" noChangeArrowheads="1"/>
          </p:cNvSpPr>
          <p:nvPr>
            <p:ph idx="1"/>
          </p:nvPr>
        </p:nvSpPr>
        <p:spPr>
          <a:xfrm>
            <a:off x="609600" y="1676400"/>
            <a:ext cx="8153400" cy="4983163"/>
          </a:xfrm>
        </p:spPr>
        <p:txBody>
          <a:bodyPr/>
          <a:lstStyle/>
          <a:p>
            <a:pPr marL="342900" lvl="1" indent="-342900" eaLnBrk="1" hangingPunct="1">
              <a:buClr>
                <a:schemeClr val="bg2"/>
              </a:buClr>
              <a:buSzPct val="75000"/>
              <a:buFont typeface="Wingdings" pitchFamily="2" charset="2"/>
              <a:buNone/>
              <a:defRPr/>
            </a:pPr>
            <a:r>
              <a:rPr lang="en-US" sz="3200" b="1" i="1" dirty="0" smtClean="0">
                <a:solidFill>
                  <a:srgbClr val="008080"/>
                </a:solidFill>
              </a:rPr>
              <a:t>Damage or harm caused to the body by an outside agent or force</a:t>
            </a:r>
          </a:p>
          <a:p>
            <a:pPr marL="342900" lvl="1" indent="-342900" eaLnBrk="1" hangingPunct="1">
              <a:buClr>
                <a:schemeClr val="bg2"/>
              </a:buClr>
              <a:buSzPct val="75000"/>
              <a:buFont typeface="Wingdings" pitchFamily="2" charset="2"/>
              <a:buNone/>
              <a:defRPr/>
            </a:pPr>
            <a:endParaRPr lang="en-US" sz="1600" b="1" i="1" dirty="0" smtClean="0"/>
          </a:p>
          <a:p>
            <a:pPr eaLnBrk="1" hangingPunct="1">
              <a:buFontTx/>
              <a:buNone/>
              <a:defRPr/>
            </a:pPr>
            <a:r>
              <a:rPr lang="en-US" sz="2800" b="1" dirty="0" smtClean="0"/>
              <a:t>Unintentional Injury (aka “Accidents”)</a:t>
            </a:r>
          </a:p>
          <a:p>
            <a:pPr lvl="1" eaLnBrk="1" hangingPunct="1">
              <a:buFont typeface="Wingdings" pitchFamily="2" charset="2"/>
              <a:buChar char="§"/>
              <a:defRPr/>
            </a:pPr>
            <a:r>
              <a:rPr lang="en-US" sz="2800" dirty="0" smtClean="0"/>
              <a:t>unplanned/unexpected events (most falls, motor vehicle crashes, drowning, burns, etc.)</a:t>
            </a:r>
            <a:endParaRPr lang="en-US" sz="1050" dirty="0" smtClean="0"/>
          </a:p>
          <a:p>
            <a:pPr eaLnBrk="1" hangingPunct="1">
              <a:buFontTx/>
              <a:buNone/>
              <a:defRPr/>
            </a:pPr>
            <a:r>
              <a:rPr lang="en-US" sz="2800" b="1" dirty="0" smtClean="0"/>
              <a:t>Intentional Injury</a:t>
            </a:r>
          </a:p>
          <a:p>
            <a:pPr lvl="1" eaLnBrk="1" hangingPunct="1">
              <a:buFont typeface="Wingdings" pitchFamily="2" charset="2"/>
              <a:buChar char="§"/>
              <a:defRPr/>
            </a:pPr>
            <a:r>
              <a:rPr lang="en-US" sz="2800" dirty="0" smtClean="0"/>
              <a:t>self-inflicted violence (suicide/attempt)</a:t>
            </a:r>
          </a:p>
          <a:p>
            <a:pPr lvl="1" eaLnBrk="1" hangingPunct="1">
              <a:buFont typeface="Wingdings" pitchFamily="2" charset="2"/>
              <a:buChar char="§"/>
              <a:defRPr/>
            </a:pPr>
            <a:r>
              <a:rPr lang="en-US" sz="2800" dirty="0" smtClean="0"/>
              <a:t>assault, domestic violence, homicide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2000"/>
                                        <p:tgtEl>
                                          <p:spTgt spid="204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fade">
                                      <p:cBhvr>
                                        <p:cTn id="12" dur="2000"/>
                                        <p:tgtEl>
                                          <p:spTgt spid="2048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2000"/>
                                        <p:tgtEl>
                                          <p:spTgt spid="204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5" end="5"/>
                                            </p:txEl>
                                          </p:spTgt>
                                        </p:tgtEl>
                                        <p:attrNameLst>
                                          <p:attrName>style.visibility</p:attrName>
                                        </p:attrNameLst>
                                      </p:cBhvr>
                                      <p:to>
                                        <p:strVal val="visible"/>
                                      </p:to>
                                    </p:set>
                                    <p:animEffect transition="in" filter="fade">
                                      <p:cBhvr>
                                        <p:cTn id="22" dur="2000"/>
                                        <p:tgtEl>
                                          <p:spTgt spid="2048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0"/>
            <a:ext cx="7924800" cy="1371600"/>
          </a:xfrm>
        </p:spPr>
        <p:txBody>
          <a:bodyPr/>
          <a:lstStyle/>
          <a:p>
            <a:pPr eaLnBrk="1" hangingPunct="1"/>
            <a:r>
              <a:rPr lang="en-US" sz="3600" dirty="0" smtClean="0"/>
              <a:t>The Message for Native Communities</a:t>
            </a:r>
            <a:endParaRPr lang="en-US" sz="3600" b="1" dirty="0" smtClean="0"/>
          </a:p>
        </p:txBody>
      </p:sp>
      <p:sp>
        <p:nvSpPr>
          <p:cNvPr id="37891" name="Rectangle 3"/>
          <p:cNvSpPr>
            <a:spLocks noGrp="1" noChangeArrowheads="1"/>
          </p:cNvSpPr>
          <p:nvPr>
            <p:ph idx="1"/>
          </p:nvPr>
        </p:nvSpPr>
        <p:spPr>
          <a:xfrm>
            <a:off x="457200" y="2133600"/>
            <a:ext cx="5029200" cy="4191000"/>
          </a:xfrm>
        </p:spPr>
        <p:txBody>
          <a:bodyPr/>
          <a:lstStyle/>
          <a:p>
            <a:pPr eaLnBrk="1" hangingPunct="1">
              <a:spcBef>
                <a:spcPts val="1200"/>
              </a:spcBef>
              <a:buClr>
                <a:srgbClr val="008080"/>
              </a:buClr>
              <a:buFont typeface="Times New Roman" pitchFamily="18" charset="0"/>
              <a:buChar char="■"/>
            </a:pPr>
            <a:r>
              <a:rPr lang="en-US" sz="2800" dirty="0" smtClean="0"/>
              <a:t>Wearing a seat belt and keeping children in safety seats is the easiest way to prevent injury or death</a:t>
            </a:r>
          </a:p>
          <a:p>
            <a:pPr eaLnBrk="1" hangingPunct="1">
              <a:spcBef>
                <a:spcPts val="1200"/>
              </a:spcBef>
              <a:buClr>
                <a:srgbClr val="008080"/>
              </a:buClr>
              <a:buFont typeface="Times New Roman" pitchFamily="18" charset="0"/>
              <a:buChar char="■"/>
            </a:pPr>
            <a:r>
              <a:rPr lang="en-US" sz="2800" dirty="0" smtClean="0"/>
              <a:t>It only takes a few seconds – you never know when you may be in a crash</a:t>
            </a:r>
          </a:p>
          <a:p>
            <a:pPr eaLnBrk="1" hangingPunct="1">
              <a:spcBef>
                <a:spcPts val="1200"/>
              </a:spcBef>
              <a:buClr>
                <a:srgbClr val="008080"/>
              </a:buClr>
              <a:buFont typeface="Times New Roman" pitchFamily="18" charset="0"/>
              <a:buChar char="■"/>
            </a:pPr>
            <a:r>
              <a:rPr lang="en-US" sz="2800" dirty="0" smtClean="0"/>
              <a:t>Buckle up for </a:t>
            </a:r>
            <a:r>
              <a:rPr lang="en-US" sz="2800" u="sng" dirty="0" smtClean="0"/>
              <a:t>every ride</a:t>
            </a:r>
            <a:r>
              <a:rPr lang="en-US" sz="2800" dirty="0" smtClean="0"/>
              <a:t>,</a:t>
            </a:r>
            <a:r>
              <a:rPr lang="en-US" sz="2800" u="sng" dirty="0" smtClean="0"/>
              <a:t> </a:t>
            </a:r>
            <a:r>
              <a:rPr lang="en-US" sz="2800" dirty="0" smtClean="0"/>
              <a:t> even short trips</a:t>
            </a:r>
          </a:p>
        </p:txBody>
      </p:sp>
      <p:grpSp>
        <p:nvGrpSpPr>
          <p:cNvPr id="2" name="Group 4"/>
          <p:cNvGrpSpPr>
            <a:grpSpLocks/>
          </p:cNvGrpSpPr>
          <p:nvPr/>
        </p:nvGrpSpPr>
        <p:grpSpPr bwMode="auto">
          <a:xfrm>
            <a:off x="5641975" y="2133600"/>
            <a:ext cx="3349625" cy="3773488"/>
            <a:chOff x="3312" y="1488"/>
            <a:chExt cx="2110" cy="2377"/>
          </a:xfrm>
        </p:grpSpPr>
        <p:pic>
          <p:nvPicPr>
            <p:cNvPr id="36869" name="Picture 5"/>
            <p:cNvPicPr>
              <a:picLocks noChangeAspect="1" noChangeArrowheads="1"/>
            </p:cNvPicPr>
            <p:nvPr/>
          </p:nvPicPr>
          <p:blipFill>
            <a:blip r:embed="rId4" cstate="print"/>
            <a:srcRect/>
            <a:stretch>
              <a:fillRect/>
            </a:stretch>
          </p:blipFill>
          <p:spPr bwMode="auto">
            <a:xfrm>
              <a:off x="3792" y="1824"/>
              <a:ext cx="1630" cy="2041"/>
            </a:xfrm>
            <a:prstGeom prst="rect">
              <a:avLst/>
            </a:prstGeom>
            <a:noFill/>
            <a:ln w="9525">
              <a:noFill/>
              <a:miter lim="800000"/>
              <a:headEnd/>
              <a:tailEnd/>
            </a:ln>
          </p:spPr>
        </p:pic>
        <p:pic>
          <p:nvPicPr>
            <p:cNvPr id="36870" name="Picture 6"/>
            <p:cNvPicPr>
              <a:picLocks noChangeAspect="1" noChangeArrowheads="1"/>
            </p:cNvPicPr>
            <p:nvPr/>
          </p:nvPicPr>
          <p:blipFill>
            <a:blip r:embed="rId5" cstate="print"/>
            <a:srcRect/>
            <a:stretch>
              <a:fillRect/>
            </a:stretch>
          </p:blipFill>
          <p:spPr bwMode="auto">
            <a:xfrm>
              <a:off x="3312" y="1488"/>
              <a:ext cx="838" cy="1454"/>
            </a:xfrm>
            <a:prstGeom prst="rect">
              <a:avLst/>
            </a:prstGeom>
            <a:noFill/>
            <a:ln w="9525">
              <a:noFill/>
              <a:miter lim="800000"/>
              <a:headEnd/>
              <a:tailEnd/>
            </a:ln>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71600" y="228600"/>
            <a:ext cx="8229600" cy="1066800"/>
          </a:xfrm>
        </p:spPr>
        <p:txBody>
          <a:bodyPr/>
          <a:lstStyle/>
          <a:p>
            <a:r>
              <a:rPr lang="en-US" dirty="0" smtClean="0"/>
              <a:t>Interventions</a:t>
            </a:r>
          </a:p>
        </p:txBody>
      </p:sp>
      <p:sp>
        <p:nvSpPr>
          <p:cNvPr id="37891" name="Rectangle 3"/>
          <p:cNvSpPr>
            <a:spLocks noGrp="1" noChangeArrowheads="1"/>
          </p:cNvSpPr>
          <p:nvPr>
            <p:ph idx="1"/>
          </p:nvPr>
        </p:nvSpPr>
        <p:spPr>
          <a:xfrm>
            <a:off x="685800" y="1905000"/>
            <a:ext cx="7391400" cy="5029200"/>
          </a:xfrm>
        </p:spPr>
        <p:txBody>
          <a:bodyPr/>
          <a:lstStyle/>
          <a:p>
            <a:pPr>
              <a:lnSpc>
                <a:spcPct val="90000"/>
              </a:lnSpc>
              <a:buClr>
                <a:srgbClr val="008080"/>
              </a:buClr>
              <a:buFont typeface="Arial" charset="0"/>
              <a:buChar char="•"/>
            </a:pPr>
            <a:r>
              <a:rPr lang="en-US" dirty="0" smtClean="0"/>
              <a:t>Community Education </a:t>
            </a:r>
          </a:p>
          <a:p>
            <a:pPr>
              <a:lnSpc>
                <a:spcPct val="90000"/>
              </a:lnSpc>
              <a:buClr>
                <a:srgbClr val="008080"/>
              </a:buClr>
            </a:pPr>
            <a:r>
              <a:rPr lang="en-US" dirty="0"/>
              <a:t>Enact and enforcement of restraint laws</a:t>
            </a:r>
          </a:p>
          <a:p>
            <a:pPr>
              <a:lnSpc>
                <a:spcPct val="90000"/>
              </a:lnSpc>
              <a:buClr>
                <a:srgbClr val="008080"/>
              </a:buClr>
              <a:buFont typeface="Arial" charset="0"/>
              <a:buChar char="•"/>
            </a:pPr>
            <a:r>
              <a:rPr lang="en-US" dirty="0" smtClean="0"/>
              <a:t>Educating Head Starts, daycares, schools and health care providers</a:t>
            </a:r>
          </a:p>
          <a:p>
            <a:pPr>
              <a:lnSpc>
                <a:spcPct val="90000"/>
              </a:lnSpc>
              <a:buClr>
                <a:srgbClr val="008080"/>
              </a:buClr>
              <a:buFont typeface="Arial" charset="0"/>
              <a:buChar char="•"/>
            </a:pPr>
            <a:r>
              <a:rPr lang="en-US" dirty="0" smtClean="0"/>
              <a:t>Encouraging Tribal leaders and elders to spread the message</a:t>
            </a:r>
          </a:p>
          <a:p>
            <a:pPr>
              <a:lnSpc>
                <a:spcPct val="90000"/>
              </a:lnSpc>
              <a:buFont typeface="Arial" charset="0"/>
              <a:buChar char="•"/>
            </a:pPr>
            <a:endParaRPr lang="en-US" dirty="0" smtClean="0"/>
          </a:p>
          <a:p>
            <a:pPr>
              <a:lnSpc>
                <a:spcPct val="90000"/>
              </a:lnSpc>
            </a:pPr>
            <a:endParaRPr lang="en-US" sz="2800" dirty="0" smtClean="0"/>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47800" y="0"/>
            <a:ext cx="8229600" cy="1371600"/>
          </a:xfrm>
        </p:spPr>
        <p:txBody>
          <a:bodyPr/>
          <a:lstStyle/>
          <a:p>
            <a:r>
              <a:rPr lang="en-US" dirty="0" smtClean="0"/>
              <a:t>Interventions</a:t>
            </a:r>
          </a:p>
        </p:txBody>
      </p:sp>
      <p:sp>
        <p:nvSpPr>
          <p:cNvPr id="36867" name="Content Placeholder 2"/>
          <p:cNvSpPr>
            <a:spLocks noGrp="1"/>
          </p:cNvSpPr>
          <p:nvPr>
            <p:ph idx="1"/>
          </p:nvPr>
        </p:nvSpPr>
        <p:spPr>
          <a:xfrm>
            <a:off x="609600" y="2438400"/>
            <a:ext cx="8229600" cy="3886200"/>
          </a:xfrm>
        </p:spPr>
        <p:txBody>
          <a:bodyPr/>
          <a:lstStyle/>
          <a:p>
            <a:pPr>
              <a:lnSpc>
                <a:spcPct val="90000"/>
              </a:lnSpc>
              <a:spcBef>
                <a:spcPts val="1800"/>
              </a:spcBef>
              <a:buClr>
                <a:srgbClr val="008080"/>
              </a:buClr>
              <a:defRPr/>
            </a:pPr>
            <a:r>
              <a:rPr lang="en-US" dirty="0"/>
              <a:t>Car seat distribution programs and checks</a:t>
            </a:r>
          </a:p>
          <a:p>
            <a:pPr>
              <a:lnSpc>
                <a:spcPct val="90000"/>
              </a:lnSpc>
              <a:spcBef>
                <a:spcPts val="1800"/>
              </a:spcBef>
              <a:buClr>
                <a:srgbClr val="008080"/>
              </a:buClr>
              <a:buFont typeface="Arial" charset="0"/>
              <a:buChar char="•"/>
              <a:defRPr/>
            </a:pPr>
            <a:r>
              <a:rPr lang="en-US" dirty="0" smtClean="0"/>
              <a:t>Certified Child Passenger Safety (CPS) technicians</a:t>
            </a:r>
          </a:p>
          <a:p>
            <a:pPr>
              <a:lnSpc>
                <a:spcPct val="90000"/>
              </a:lnSpc>
              <a:spcBef>
                <a:spcPts val="1800"/>
              </a:spcBef>
              <a:buClr>
                <a:srgbClr val="008080"/>
              </a:buClr>
              <a:buFont typeface="Arial" charset="0"/>
              <a:buChar char="•"/>
              <a:defRPr/>
            </a:pPr>
            <a:r>
              <a:rPr lang="en-US" dirty="0" smtClean="0"/>
              <a:t>Working with car manufacturers and car seat designers on compatibility </a:t>
            </a:r>
          </a:p>
          <a:p>
            <a:pPr marL="0" indent="0">
              <a:lnSpc>
                <a:spcPct val="90000"/>
              </a:lnSpc>
              <a:spcBef>
                <a:spcPts val="1800"/>
              </a:spcBef>
              <a:buFont typeface="Wingdings" pitchFamily="2" charset="2"/>
              <a:buNone/>
              <a:defRPr/>
            </a:pP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724400"/>
          </a:xfrm>
        </p:spPr>
        <p:txBody>
          <a:bodyPr/>
          <a:lstStyle/>
          <a:p>
            <a:pPr>
              <a:lnSpc>
                <a:spcPct val="90000"/>
              </a:lnSpc>
            </a:pPr>
            <a:r>
              <a:rPr lang="en-US" sz="2400" dirty="0" smtClean="0"/>
              <a:t>NPAIHB IP Program</a:t>
            </a:r>
          </a:p>
          <a:p>
            <a:pPr marL="0" indent="0">
              <a:lnSpc>
                <a:spcPct val="90000"/>
              </a:lnSpc>
              <a:buNone/>
            </a:pPr>
            <a:r>
              <a:rPr lang="en-US" sz="2400" dirty="0">
                <a:solidFill>
                  <a:srgbClr val="008080"/>
                </a:solidFill>
              </a:rPr>
              <a:t> </a:t>
            </a:r>
            <a:r>
              <a:rPr lang="en-US" sz="2400" dirty="0" smtClean="0">
                <a:solidFill>
                  <a:srgbClr val="008080"/>
                </a:solidFill>
              </a:rPr>
              <a:t>   </a:t>
            </a:r>
            <a:r>
              <a:rPr lang="en-US" sz="2000" dirty="0" smtClean="0">
                <a:solidFill>
                  <a:srgbClr val="008080"/>
                </a:solidFill>
              </a:rPr>
              <a:t>Luella Azule, IP Coordinator &amp; CPS Technician</a:t>
            </a:r>
          </a:p>
          <a:p>
            <a:pPr marL="0" indent="0">
              <a:lnSpc>
                <a:spcPct val="90000"/>
              </a:lnSpc>
              <a:buNone/>
            </a:pPr>
            <a:r>
              <a:rPr lang="en-US" sz="2000" dirty="0">
                <a:solidFill>
                  <a:srgbClr val="008080"/>
                </a:solidFill>
              </a:rPr>
              <a:t> </a:t>
            </a:r>
            <a:r>
              <a:rPr lang="en-US" sz="2000" dirty="0" smtClean="0">
                <a:solidFill>
                  <a:srgbClr val="008080"/>
                </a:solidFill>
              </a:rPr>
              <a:t>    lazule@npaihb.org</a:t>
            </a:r>
            <a:r>
              <a:rPr lang="en-US" sz="2000" dirty="0">
                <a:solidFill>
                  <a:srgbClr val="008080"/>
                </a:solidFill>
              </a:rPr>
              <a:t> </a:t>
            </a:r>
            <a:r>
              <a:rPr lang="en-US" sz="2000" dirty="0" smtClean="0">
                <a:solidFill>
                  <a:srgbClr val="008080"/>
                </a:solidFill>
              </a:rPr>
              <a:t> 503-416-3263</a:t>
            </a:r>
          </a:p>
          <a:p>
            <a:pPr marL="0" indent="0">
              <a:lnSpc>
                <a:spcPct val="90000"/>
              </a:lnSpc>
              <a:buNone/>
            </a:pPr>
            <a:endParaRPr lang="en-US" sz="2400" dirty="0">
              <a:solidFill>
                <a:srgbClr val="008080"/>
              </a:solidFill>
            </a:endParaRPr>
          </a:p>
          <a:p>
            <a:pPr>
              <a:lnSpc>
                <a:spcPct val="90000"/>
              </a:lnSpc>
            </a:pPr>
            <a:r>
              <a:rPr lang="en-US" sz="2400" dirty="0" smtClean="0"/>
              <a:t>National Highway Traffic Safety Administration</a:t>
            </a:r>
          </a:p>
          <a:p>
            <a:pPr lvl="1">
              <a:lnSpc>
                <a:spcPct val="90000"/>
              </a:lnSpc>
              <a:buNone/>
            </a:pPr>
            <a:r>
              <a:rPr lang="en-US" sz="2000" dirty="0" smtClean="0">
                <a:solidFill>
                  <a:srgbClr val="008080"/>
                </a:solidFill>
              </a:rPr>
              <a:t>www.nhtsa.gov</a:t>
            </a:r>
          </a:p>
          <a:p>
            <a:pPr>
              <a:lnSpc>
                <a:spcPct val="90000"/>
              </a:lnSpc>
            </a:pPr>
            <a:endParaRPr lang="en-US" sz="2400" dirty="0" smtClean="0"/>
          </a:p>
          <a:p>
            <a:pPr>
              <a:lnSpc>
                <a:spcPct val="90000"/>
              </a:lnSpc>
            </a:pPr>
            <a:r>
              <a:rPr lang="en-US" sz="2400" dirty="0" smtClean="0"/>
              <a:t>Washington Safety Restraint Coalition </a:t>
            </a:r>
          </a:p>
          <a:p>
            <a:pPr lvl="1">
              <a:lnSpc>
                <a:spcPct val="90000"/>
              </a:lnSpc>
              <a:buNone/>
            </a:pPr>
            <a:r>
              <a:rPr lang="en-US" sz="2000" dirty="0" smtClean="0">
                <a:solidFill>
                  <a:srgbClr val="008080"/>
                </a:solidFill>
              </a:rPr>
              <a:t>www.800bucklup.org</a:t>
            </a:r>
          </a:p>
          <a:p>
            <a:pPr>
              <a:lnSpc>
                <a:spcPct val="90000"/>
              </a:lnSpc>
              <a:buNone/>
            </a:pPr>
            <a:endParaRPr lang="en-US" sz="2400" dirty="0" smtClean="0"/>
          </a:p>
          <a:p>
            <a:pPr>
              <a:lnSpc>
                <a:spcPct val="90000"/>
              </a:lnSpc>
            </a:pPr>
            <a:r>
              <a:rPr lang="en-US" sz="2400" dirty="0" smtClean="0"/>
              <a:t>Washington State Booster Seat Coalition</a:t>
            </a:r>
          </a:p>
          <a:p>
            <a:pPr lvl="1">
              <a:lnSpc>
                <a:spcPct val="90000"/>
              </a:lnSpc>
              <a:buNone/>
            </a:pPr>
            <a:r>
              <a:rPr lang="en-US" sz="2000" dirty="0" smtClean="0">
                <a:solidFill>
                  <a:srgbClr val="008080"/>
                </a:solidFill>
              </a:rPr>
              <a:t>www.boosterseat.org</a:t>
            </a:r>
            <a:endParaRPr lang="en-US" sz="2000" dirty="0" smtClean="0">
              <a:solidFill>
                <a:srgbClr val="008080"/>
              </a:solidFill>
              <a:hlinkClick r:id="rId2"/>
            </a:endParaRPr>
          </a:p>
          <a:p>
            <a:endParaRPr lang="en-US" dirty="0"/>
          </a:p>
        </p:txBody>
      </p:sp>
      <p:sp>
        <p:nvSpPr>
          <p:cNvPr id="3" name="Title 2"/>
          <p:cNvSpPr>
            <a:spLocks noGrp="1"/>
          </p:cNvSpPr>
          <p:nvPr>
            <p:ph type="title"/>
          </p:nvPr>
        </p:nvSpPr>
        <p:spPr/>
        <p:txBody>
          <a:bodyPr/>
          <a:lstStyle/>
          <a:p>
            <a:r>
              <a:rPr lang="en-US" dirty="0" smtClean="0"/>
              <a:t>Motor Vehicle Safety Resources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0" cap="none" dirty="0" smtClean="0"/>
              <a:t>Elder Safety and Falls Prevention</a:t>
            </a:r>
            <a:endParaRPr lang="en-US" b="0" cap="non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Impact of Elder Falls</a:t>
            </a:r>
          </a:p>
        </p:txBody>
      </p:sp>
      <p:sp>
        <p:nvSpPr>
          <p:cNvPr id="47107" name="Rectangle 3"/>
          <p:cNvSpPr>
            <a:spLocks noGrp="1" noChangeArrowheads="1"/>
          </p:cNvSpPr>
          <p:nvPr>
            <p:ph idx="1"/>
          </p:nvPr>
        </p:nvSpPr>
        <p:spPr/>
        <p:txBody>
          <a:bodyPr/>
          <a:lstStyle/>
          <a:p>
            <a:pPr eaLnBrk="1" hangingPunct="1"/>
            <a:endParaRPr lang="en-US" dirty="0" smtClean="0"/>
          </a:p>
          <a:p>
            <a:pPr eaLnBrk="1" hangingPunct="1">
              <a:buClr>
                <a:srgbClr val="008080"/>
              </a:buClr>
            </a:pPr>
            <a:r>
              <a:rPr lang="en-US" dirty="0" smtClean="0"/>
              <a:t>In the Northwest, </a:t>
            </a:r>
            <a:r>
              <a:rPr lang="en-US" b="1" dirty="0" smtClean="0"/>
              <a:t>falls</a:t>
            </a:r>
            <a:r>
              <a:rPr lang="en-US" dirty="0" smtClean="0"/>
              <a:t> are responsible for up to 25% of </a:t>
            </a:r>
            <a:r>
              <a:rPr lang="en-US" b="1" dirty="0" smtClean="0"/>
              <a:t>unintentional injury deaths</a:t>
            </a:r>
            <a:r>
              <a:rPr lang="en-US" dirty="0" smtClean="0"/>
              <a:t> for </a:t>
            </a:r>
            <a:r>
              <a:rPr lang="en-US" b="1" dirty="0" smtClean="0"/>
              <a:t>American Indians/Alaska Natives</a:t>
            </a:r>
            <a:r>
              <a:rPr lang="en-US" dirty="0" smtClean="0"/>
              <a:t> aged 55 and over</a:t>
            </a:r>
            <a:endParaRPr lang="en-US" baseline="30000"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50180" name="Text Box 4"/>
          <p:cNvSpPr txBox="1">
            <a:spLocks noChangeArrowheads="1"/>
          </p:cNvSpPr>
          <p:nvPr/>
        </p:nvSpPr>
        <p:spPr bwMode="auto">
          <a:xfrm>
            <a:off x="381000" y="5715000"/>
            <a:ext cx="8153400" cy="646331"/>
          </a:xfrm>
          <a:prstGeom prst="rect">
            <a:avLst/>
          </a:prstGeom>
          <a:noFill/>
          <a:ln w="9525">
            <a:noFill/>
            <a:miter lim="800000"/>
            <a:headEnd/>
            <a:tailEnd/>
          </a:ln>
        </p:spPr>
        <p:txBody>
          <a:bodyPr>
            <a:spAutoFit/>
          </a:bodyPr>
          <a:lstStyle/>
          <a:p>
            <a:pPr>
              <a:spcBef>
                <a:spcPct val="50000"/>
              </a:spcBef>
              <a:defRPr/>
            </a:pPr>
            <a:r>
              <a:rPr lang="en-US" sz="1200" dirty="0" smtClean="0">
                <a:latin typeface="Trebuchet MS" pitchFamily="34" charset="0"/>
              </a:rPr>
              <a:t>Source: Centers </a:t>
            </a:r>
            <a:r>
              <a:rPr lang="en-US" sz="1200" dirty="0">
                <a:latin typeface="Trebuchet MS" pitchFamily="34" charset="0"/>
              </a:rPr>
              <a:t>for Disease Control and Prevention, National Center for Injury Prevention and Control. Web-based Injury Statistics Query and Reporting System (WISQARS) [online]. (1999-2007) [cited Feb 18 2009].  Available from URL:</a:t>
            </a:r>
            <a:r>
              <a:rPr lang="en-US" sz="1200" dirty="0">
                <a:latin typeface="Trebuchet MS" pitchFamily="34" charset="0"/>
                <a:hlinkClick r:id="rId4"/>
              </a:rPr>
              <a:t> </a:t>
            </a:r>
            <a:r>
              <a:rPr lang="en-US" sz="1200" dirty="0" smtClean="0">
                <a:solidFill>
                  <a:srgbClr val="008080"/>
                </a:solidFill>
                <a:latin typeface="Trebuchet MS" pitchFamily="34" charset="0"/>
              </a:rPr>
              <a:t>www.cdc.gov/ncipc/wisqars</a:t>
            </a:r>
            <a:endParaRPr lang="en-US" sz="1800" baseline="30000" dirty="0">
              <a:solidFill>
                <a:srgbClr val="008080"/>
              </a:solidFill>
              <a:latin typeface="Trebuchet MS" pitchFamily="34" charset="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4876800" cy="4724400"/>
          </a:xfrm>
        </p:spPr>
        <p:txBody>
          <a:bodyPr/>
          <a:lstStyle/>
          <a:p>
            <a:pPr eaLnBrk="1" hangingPunct="1">
              <a:spcBef>
                <a:spcPts val="600"/>
              </a:spcBef>
              <a:buClr>
                <a:srgbClr val="33CCCC"/>
              </a:buClr>
              <a:buFont typeface="Arial" charset="0"/>
              <a:buChar char="•"/>
            </a:pPr>
            <a:r>
              <a:rPr lang="en-US" sz="2800" dirty="0" smtClean="0"/>
              <a:t>Comprehensive check-ups</a:t>
            </a:r>
          </a:p>
          <a:p>
            <a:pPr eaLnBrk="1" hangingPunct="1">
              <a:spcBef>
                <a:spcPts val="600"/>
              </a:spcBef>
              <a:buClr>
                <a:srgbClr val="33CCCC"/>
              </a:buClr>
              <a:buFont typeface="Arial" charset="0"/>
              <a:buChar char="•"/>
            </a:pPr>
            <a:r>
              <a:rPr lang="en-US" sz="2800" dirty="0" smtClean="0"/>
              <a:t>Medication management</a:t>
            </a:r>
          </a:p>
          <a:p>
            <a:pPr eaLnBrk="1" hangingPunct="1">
              <a:spcBef>
                <a:spcPts val="600"/>
              </a:spcBef>
              <a:buClr>
                <a:srgbClr val="33CCCC"/>
              </a:buClr>
              <a:buFont typeface="Arial" charset="0"/>
              <a:buChar char="•"/>
            </a:pPr>
            <a:r>
              <a:rPr lang="en-US" sz="2800" dirty="0" smtClean="0"/>
              <a:t>Vision care</a:t>
            </a:r>
          </a:p>
          <a:p>
            <a:pPr eaLnBrk="1" hangingPunct="1">
              <a:spcBef>
                <a:spcPts val="600"/>
              </a:spcBef>
              <a:buClr>
                <a:srgbClr val="33CCCC"/>
              </a:buClr>
              <a:buFont typeface="Arial" charset="0"/>
              <a:buChar char="•"/>
            </a:pPr>
            <a:r>
              <a:rPr lang="en-US" sz="2800" dirty="0" smtClean="0"/>
              <a:t>Make home safe</a:t>
            </a:r>
          </a:p>
          <a:p>
            <a:pPr eaLnBrk="1" hangingPunct="1">
              <a:spcBef>
                <a:spcPts val="600"/>
              </a:spcBef>
              <a:buClr>
                <a:srgbClr val="33CCCC"/>
              </a:buClr>
              <a:buFont typeface="Arial" charset="0"/>
              <a:buChar char="•"/>
            </a:pPr>
            <a:r>
              <a:rPr lang="en-US" sz="2800" dirty="0" smtClean="0"/>
              <a:t>Regular exercise for balance &amp; strength</a:t>
            </a:r>
          </a:p>
          <a:p>
            <a:pPr eaLnBrk="1" hangingPunct="1">
              <a:lnSpc>
                <a:spcPct val="80000"/>
              </a:lnSpc>
              <a:buFont typeface="Wingdings" pitchFamily="2" charset="2"/>
              <a:buNone/>
            </a:pPr>
            <a:endParaRPr lang="en-US" sz="2800" i="1" dirty="0" smtClean="0"/>
          </a:p>
        </p:txBody>
      </p:sp>
      <p:sp>
        <p:nvSpPr>
          <p:cNvPr id="48130" name="Rectangle 2"/>
          <p:cNvSpPr>
            <a:spLocks noGrp="1" noChangeArrowheads="1"/>
          </p:cNvSpPr>
          <p:nvPr>
            <p:ph type="title"/>
          </p:nvPr>
        </p:nvSpPr>
        <p:spPr/>
        <p:txBody>
          <a:bodyPr/>
          <a:lstStyle/>
          <a:p>
            <a:pPr eaLnBrk="1" hangingPunct="1"/>
            <a:r>
              <a:rPr lang="en-US" sz="4000" dirty="0" smtClean="0"/>
              <a:t>Proven Interventions</a:t>
            </a:r>
          </a:p>
        </p:txBody>
      </p:sp>
      <p:pic>
        <p:nvPicPr>
          <p:cNvPr id="48132" name="Picture 8" descr="E class 1"/>
          <p:cNvPicPr>
            <a:picLocks noChangeAspect="1" noChangeArrowheads="1"/>
          </p:cNvPicPr>
          <p:nvPr/>
        </p:nvPicPr>
        <p:blipFill>
          <a:blip r:embed="rId4" cstate="print"/>
          <a:srcRect/>
          <a:stretch>
            <a:fillRect/>
          </a:stretch>
        </p:blipFill>
        <p:spPr bwMode="auto">
          <a:xfrm>
            <a:off x="4495800" y="3219450"/>
            <a:ext cx="4241800" cy="3181350"/>
          </a:xfrm>
          <a:prstGeom prst="rect">
            <a:avLst/>
          </a:prstGeom>
          <a:noFill/>
          <a:ln w="9525">
            <a:noFill/>
            <a:miter lim="800000"/>
            <a:headEnd/>
            <a:tailEnd/>
          </a:ln>
        </p:spPr>
      </p:pic>
      <p:pic>
        <p:nvPicPr>
          <p:cNvPr id="48133" name="Picture 5"/>
          <p:cNvPicPr>
            <a:picLocks noChangeAspect="1" noChangeArrowheads="1"/>
          </p:cNvPicPr>
          <p:nvPr/>
        </p:nvPicPr>
        <p:blipFill>
          <a:blip r:embed="rId5" cstate="print"/>
          <a:srcRect/>
          <a:stretch>
            <a:fillRect/>
          </a:stretch>
        </p:blipFill>
        <p:spPr bwMode="auto">
          <a:xfrm>
            <a:off x="1371600" y="4648200"/>
            <a:ext cx="1828800" cy="1760306"/>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20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20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smtClean="0"/>
              <a:t>Elder Falls Resources</a:t>
            </a:r>
          </a:p>
        </p:txBody>
      </p:sp>
      <p:sp>
        <p:nvSpPr>
          <p:cNvPr id="49155" name="Rectangle 3"/>
          <p:cNvSpPr>
            <a:spLocks noGrp="1" noChangeArrowheads="1"/>
          </p:cNvSpPr>
          <p:nvPr>
            <p:ph idx="1"/>
          </p:nvPr>
        </p:nvSpPr>
        <p:spPr>
          <a:xfrm>
            <a:off x="457200" y="1981200"/>
            <a:ext cx="8382000" cy="3886200"/>
          </a:xfrm>
        </p:spPr>
        <p:txBody>
          <a:bodyPr/>
          <a:lstStyle/>
          <a:p>
            <a:pPr eaLnBrk="1" hangingPunct="1">
              <a:spcBef>
                <a:spcPts val="600"/>
              </a:spcBef>
              <a:buClr>
                <a:srgbClr val="008080"/>
              </a:buClr>
              <a:buFont typeface="Arial" charset="0"/>
              <a:buChar char="•"/>
            </a:pPr>
            <a:r>
              <a:rPr lang="en-US" sz="2800" dirty="0" smtClean="0"/>
              <a:t>NPAIHB IP Website</a:t>
            </a:r>
          </a:p>
          <a:p>
            <a:pPr marL="398463" lvl="1" indent="0">
              <a:spcBef>
                <a:spcPts val="600"/>
              </a:spcBef>
              <a:buNone/>
            </a:pPr>
            <a:r>
              <a:rPr lang="en-US" sz="2600" dirty="0">
                <a:solidFill>
                  <a:srgbClr val="008080"/>
                </a:solidFill>
              </a:rPr>
              <a:t>www.npaihb.org/epicenter/project/      </a:t>
            </a:r>
            <a:r>
              <a:rPr lang="en-US" sz="2600" dirty="0" err="1">
                <a:solidFill>
                  <a:srgbClr val="008080"/>
                </a:solidFill>
              </a:rPr>
              <a:t>injury_prevention_program</a:t>
            </a:r>
            <a:endParaRPr lang="en-US" sz="2600" dirty="0">
              <a:solidFill>
                <a:srgbClr val="008080"/>
              </a:solidFill>
            </a:endParaRPr>
          </a:p>
          <a:p>
            <a:pPr marL="0" indent="0" eaLnBrk="1" hangingPunct="1">
              <a:spcBef>
                <a:spcPts val="600"/>
              </a:spcBef>
              <a:buClr>
                <a:srgbClr val="008080"/>
              </a:buClr>
              <a:buNone/>
            </a:pPr>
            <a:endParaRPr lang="en-US" sz="1100" dirty="0"/>
          </a:p>
          <a:p>
            <a:pPr eaLnBrk="1" hangingPunct="1">
              <a:spcBef>
                <a:spcPts val="600"/>
              </a:spcBef>
              <a:buClr>
                <a:srgbClr val="008080"/>
              </a:buClr>
              <a:buFont typeface="Arial" charset="0"/>
              <a:buChar char="•"/>
            </a:pPr>
            <a:r>
              <a:rPr lang="en-US" sz="2800" dirty="0" smtClean="0"/>
              <a:t>Fall Prevention Center of Excellence (CA) </a:t>
            </a:r>
            <a:r>
              <a:rPr lang="en-US" sz="2800" dirty="0" smtClean="0">
                <a:solidFill>
                  <a:srgbClr val="008080"/>
                </a:solidFill>
              </a:rPr>
              <a:t>www.stopfalls.org</a:t>
            </a:r>
          </a:p>
          <a:p>
            <a:pPr eaLnBrk="1" hangingPunct="1">
              <a:spcBef>
                <a:spcPts val="600"/>
              </a:spcBef>
              <a:buClr>
                <a:srgbClr val="008080"/>
              </a:buClr>
              <a:buFont typeface="Wingdings" pitchFamily="2" charset="2"/>
              <a:buNone/>
            </a:pPr>
            <a:endParaRPr lang="en-US" sz="1100" u="sng" dirty="0" smtClean="0"/>
          </a:p>
          <a:p>
            <a:pPr eaLnBrk="1" hangingPunct="1">
              <a:spcBef>
                <a:spcPts val="600"/>
              </a:spcBef>
              <a:buClr>
                <a:srgbClr val="008080"/>
              </a:buClr>
              <a:buFont typeface="Arial" charset="0"/>
              <a:buChar char="•"/>
            </a:pPr>
            <a:r>
              <a:rPr lang="en-US" sz="2800" dirty="0" smtClean="0"/>
              <a:t>CDC National Center for Injury Prevention and Control </a:t>
            </a:r>
            <a:r>
              <a:rPr lang="en-US" sz="2800" dirty="0" smtClean="0">
                <a:solidFill>
                  <a:srgbClr val="008080"/>
                </a:solidFill>
              </a:rPr>
              <a:t>www.cdc.gov/homeandrecreationalsafety/falls</a:t>
            </a:r>
          </a:p>
          <a:p>
            <a:pPr eaLnBrk="1" hangingPunct="1">
              <a:spcBef>
                <a:spcPts val="600"/>
              </a:spcBef>
              <a:buClr>
                <a:srgbClr val="33CCCC"/>
              </a:buClr>
              <a:buFont typeface="Arial" charset="0"/>
              <a:buChar char="•"/>
            </a:pPr>
            <a:endParaRPr lang="en-US" sz="2800" i="1" dirty="0" smtClean="0"/>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0" cap="none" dirty="0" smtClean="0"/>
              <a:t>Poisoning Prevention</a:t>
            </a:r>
            <a:endParaRPr lang="en-US" b="0" cap="none" dirty="0"/>
          </a:p>
        </p:txBody>
      </p:sp>
    </p:spTree>
    <p:extLst>
      <p:ext uri="{BB962C8B-B14F-4D97-AF65-F5344CB8AC3E}">
        <p14:creationId xmlns:p14="http://schemas.microsoft.com/office/powerpoint/2010/main" val="162711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43000" y="1676400"/>
            <a:ext cx="6934200" cy="457200"/>
          </a:xfrm>
          <a:prstGeom prst="rect">
            <a:avLst/>
          </a:prstGeom>
          <a:noFill/>
          <a:ln w="9525">
            <a:noFill/>
            <a:miter lim="800000"/>
            <a:headEnd/>
            <a:tailEnd/>
          </a:ln>
        </p:spPr>
        <p:txBody>
          <a:bodyPr>
            <a:spAutoFit/>
          </a:bodyPr>
          <a:lstStyle/>
          <a:p>
            <a:pPr marL="457200" indent="-457200" eaLnBrk="0" hangingPunct="0">
              <a:spcBef>
                <a:spcPct val="50000"/>
              </a:spcBef>
            </a:pPr>
            <a:r>
              <a:rPr lang="en-US" sz="2400" b="1">
                <a:solidFill>
                  <a:schemeClr val="bg1"/>
                </a:solidFill>
              </a:rPr>
              <a:t> </a:t>
            </a:r>
            <a:endParaRPr lang="en-US" sz="2300">
              <a:solidFill>
                <a:schemeClr val="bg1"/>
              </a:solidFill>
            </a:endParaRPr>
          </a:p>
        </p:txBody>
      </p:sp>
      <p:sp>
        <p:nvSpPr>
          <p:cNvPr id="17412" name="Text Box 4"/>
          <p:cNvSpPr txBox="1">
            <a:spLocks noChangeArrowheads="1"/>
          </p:cNvSpPr>
          <p:nvPr/>
        </p:nvSpPr>
        <p:spPr bwMode="auto">
          <a:xfrm>
            <a:off x="4724400" y="2292727"/>
            <a:ext cx="4038600" cy="4031873"/>
          </a:xfrm>
          <a:prstGeom prst="rect">
            <a:avLst/>
          </a:prstGeom>
          <a:noFill/>
          <a:ln w="9525">
            <a:noFill/>
            <a:miter lim="800000"/>
            <a:headEnd/>
            <a:tailEnd/>
          </a:ln>
        </p:spPr>
        <p:txBody>
          <a:bodyPr>
            <a:spAutoFit/>
          </a:bodyPr>
          <a:lstStyle/>
          <a:p>
            <a:pPr marL="342900" indent="-342900" eaLnBrk="0" hangingPunct="0">
              <a:spcBef>
                <a:spcPts val="1800"/>
              </a:spcBef>
              <a:buClr>
                <a:srgbClr val="008080"/>
              </a:buClr>
              <a:buSzPct val="95000"/>
              <a:buFont typeface="Arial" charset="0"/>
              <a:buChar char="•"/>
              <a:defRPr/>
            </a:pPr>
            <a:r>
              <a:rPr lang="en-US" sz="2800" dirty="0" smtClean="0">
                <a:latin typeface="+mn-lt"/>
                <a:cs typeface="+mn-cs"/>
              </a:rPr>
              <a:t>Household chemicals and poisons</a:t>
            </a:r>
          </a:p>
          <a:p>
            <a:pPr marL="342900" indent="-342900" eaLnBrk="0" hangingPunct="0">
              <a:spcBef>
                <a:spcPts val="1800"/>
              </a:spcBef>
              <a:buClr>
                <a:srgbClr val="008080"/>
              </a:buClr>
              <a:buSzPct val="95000"/>
              <a:buFont typeface="Arial" charset="0"/>
              <a:buChar char="•"/>
              <a:defRPr/>
            </a:pPr>
            <a:r>
              <a:rPr lang="en-US" sz="2800" dirty="0" smtClean="0">
                <a:latin typeface="+mn-lt"/>
              </a:rPr>
              <a:t>Lead</a:t>
            </a:r>
            <a:endParaRPr lang="en-US" sz="2800" dirty="0">
              <a:latin typeface="+mn-lt"/>
              <a:cs typeface="+mn-cs"/>
            </a:endParaRPr>
          </a:p>
          <a:p>
            <a:pPr marL="342900" indent="-342900" eaLnBrk="0" hangingPunct="0">
              <a:spcBef>
                <a:spcPts val="1800"/>
              </a:spcBef>
              <a:buClr>
                <a:srgbClr val="008080"/>
              </a:buClr>
              <a:buSzPct val="95000"/>
              <a:buFont typeface="Arial" charset="0"/>
              <a:buChar char="•"/>
              <a:defRPr/>
            </a:pPr>
            <a:r>
              <a:rPr lang="en-US" sz="2800" dirty="0" smtClean="0">
                <a:latin typeface="+mn-lt"/>
              </a:rPr>
              <a:t>Carbon monoxide</a:t>
            </a:r>
          </a:p>
          <a:p>
            <a:pPr marL="342900" indent="-342900" eaLnBrk="0" hangingPunct="0">
              <a:spcBef>
                <a:spcPts val="1800"/>
              </a:spcBef>
              <a:buClr>
                <a:srgbClr val="008080"/>
              </a:buClr>
              <a:buSzPct val="95000"/>
              <a:buFont typeface="Arial" charset="0"/>
              <a:buChar char="•"/>
              <a:defRPr/>
            </a:pPr>
            <a:r>
              <a:rPr lang="en-US" sz="2800" dirty="0">
                <a:latin typeface="+mn-lt"/>
              </a:rPr>
              <a:t>Medications and drugs</a:t>
            </a:r>
          </a:p>
          <a:p>
            <a:pPr marL="342900" indent="-342900" eaLnBrk="0" hangingPunct="0">
              <a:spcBef>
                <a:spcPts val="1800"/>
              </a:spcBef>
              <a:buClr>
                <a:srgbClr val="008080"/>
              </a:buClr>
              <a:buSzPct val="95000"/>
              <a:buFont typeface="Arial" charset="0"/>
              <a:buChar char="•"/>
              <a:defRPr/>
            </a:pPr>
            <a:endParaRPr lang="en-US" sz="2800" dirty="0">
              <a:latin typeface="+mn-lt"/>
              <a:cs typeface="+mn-cs"/>
            </a:endParaRPr>
          </a:p>
        </p:txBody>
      </p:sp>
      <p:sp>
        <p:nvSpPr>
          <p:cNvPr id="6" name="Title 5"/>
          <p:cNvSpPr>
            <a:spLocks noGrp="1"/>
          </p:cNvSpPr>
          <p:nvPr>
            <p:ph type="title"/>
          </p:nvPr>
        </p:nvSpPr>
        <p:spPr/>
        <p:txBody>
          <a:bodyPr/>
          <a:lstStyle/>
          <a:p>
            <a:r>
              <a:rPr lang="en-US" dirty="0" smtClean="0"/>
              <a:t>Poisoning Prevention</a:t>
            </a:r>
            <a:endParaRPr lang="en-US" dirty="0"/>
          </a:p>
        </p:txBody>
      </p:sp>
      <p:pic>
        <p:nvPicPr>
          <p:cNvPr id="3074" name="Picture 2" descr="Photo: Chemical bott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89432"/>
            <a:ext cx="3671521" cy="19063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a:xfrm>
            <a:off x="1371600" y="228600"/>
            <a:ext cx="7543800" cy="1143000"/>
          </a:xfrm>
        </p:spPr>
        <p:txBody>
          <a:bodyPr/>
          <a:lstStyle/>
          <a:p>
            <a:pPr eaLnBrk="1" hangingPunct="1"/>
            <a:r>
              <a:rPr lang="en-US" dirty="0" smtClean="0"/>
              <a:t>Injuries are </a:t>
            </a:r>
            <a:r>
              <a:rPr lang="en-US" u="sng" dirty="0" smtClean="0"/>
              <a:t>NOT</a:t>
            </a:r>
            <a:r>
              <a:rPr lang="en-US" dirty="0" smtClean="0"/>
              <a:t> accidents</a:t>
            </a:r>
            <a:r>
              <a:rPr lang="en-US" dirty="0" smtClean="0">
                <a:latin typeface="Papyrus" pitchFamily="66" charset="0"/>
              </a:rPr>
              <a:t>!</a:t>
            </a:r>
          </a:p>
        </p:txBody>
      </p:sp>
      <p:sp>
        <p:nvSpPr>
          <p:cNvPr id="15363" name="Rectangle 13"/>
          <p:cNvSpPr>
            <a:spLocks noGrp="1" noChangeArrowheads="1"/>
          </p:cNvSpPr>
          <p:nvPr>
            <p:ph idx="1"/>
          </p:nvPr>
        </p:nvSpPr>
        <p:spPr>
          <a:xfrm>
            <a:off x="4114800" y="2057400"/>
            <a:ext cx="4724400" cy="4038600"/>
          </a:xfrm>
        </p:spPr>
        <p:txBody>
          <a:bodyPr/>
          <a:lstStyle/>
          <a:p>
            <a:pPr lvl="1" eaLnBrk="1" hangingPunct="1">
              <a:buFont typeface="Wingdings" pitchFamily="2" charset="2"/>
              <a:buChar char="§"/>
            </a:pPr>
            <a:r>
              <a:rPr lang="en-US" sz="2800" dirty="0" smtClean="0"/>
              <a:t>They are NOT random, unavoidable events</a:t>
            </a:r>
          </a:p>
          <a:p>
            <a:pPr lvl="1" eaLnBrk="1" hangingPunct="1">
              <a:buFont typeface="Wingdings" pitchFamily="2" charset="2"/>
              <a:buChar char="§"/>
            </a:pPr>
            <a:endParaRPr lang="en-US" sz="700" dirty="0" smtClean="0"/>
          </a:p>
          <a:p>
            <a:pPr lvl="1" eaLnBrk="1" hangingPunct="1">
              <a:buFont typeface="Wingdings" pitchFamily="2" charset="2"/>
              <a:buChar char="§"/>
            </a:pPr>
            <a:r>
              <a:rPr lang="en-US" sz="2800" dirty="0" smtClean="0"/>
              <a:t>They occur in predictable patterns</a:t>
            </a:r>
          </a:p>
          <a:p>
            <a:pPr lvl="1" eaLnBrk="1" hangingPunct="1">
              <a:buFont typeface="Wingdings" pitchFamily="2" charset="2"/>
              <a:buChar char="§"/>
            </a:pPr>
            <a:endParaRPr lang="en-US" sz="700" dirty="0" smtClean="0"/>
          </a:p>
          <a:p>
            <a:pPr lvl="1" eaLnBrk="1" hangingPunct="1">
              <a:buFont typeface="Wingdings" pitchFamily="2" charset="2"/>
              <a:buChar char="§"/>
            </a:pPr>
            <a:r>
              <a:rPr lang="en-US" sz="2800" dirty="0" smtClean="0"/>
              <a:t>They are associated with risk factors</a:t>
            </a:r>
          </a:p>
          <a:p>
            <a:pPr lvl="1" eaLnBrk="1" hangingPunct="1">
              <a:buFont typeface="Wingdings" pitchFamily="2" charset="2"/>
              <a:buChar char="§"/>
            </a:pPr>
            <a:endParaRPr lang="en-US" sz="700" dirty="0" smtClean="0"/>
          </a:p>
          <a:p>
            <a:pPr lvl="1" eaLnBrk="1" hangingPunct="1">
              <a:buFont typeface="Wingdings" pitchFamily="2" charset="2"/>
              <a:buChar char="§"/>
            </a:pPr>
            <a:r>
              <a:rPr lang="en-US" sz="2800" dirty="0" smtClean="0"/>
              <a:t>Most are </a:t>
            </a:r>
            <a:r>
              <a:rPr lang="en-US" sz="2800" b="1" dirty="0" smtClean="0"/>
              <a:t>preventable</a:t>
            </a:r>
            <a:endParaRPr lang="en-US" b="1" dirty="0" smtClean="0"/>
          </a:p>
        </p:txBody>
      </p:sp>
      <p:pic>
        <p:nvPicPr>
          <p:cNvPr id="15364" name="Picture 15" descr="Posted red and white notice on workplace wall:&#10;&quot;WE ARE NOT RESPONSIBLE FOR ANY ACCIDENTS&quot;"/>
          <p:cNvPicPr>
            <a:picLocks noChangeAspect="1" noChangeArrowheads="1"/>
          </p:cNvPicPr>
          <p:nvPr/>
        </p:nvPicPr>
        <p:blipFill>
          <a:blip r:embed="rId4" cstate="print">
            <a:lum bright="12000" contrast="34000"/>
          </a:blip>
          <a:srcRect/>
          <a:stretch>
            <a:fillRect/>
          </a:stretch>
        </p:blipFill>
        <p:spPr bwMode="auto">
          <a:xfrm>
            <a:off x="457200" y="2209800"/>
            <a:ext cx="3657600" cy="3530600"/>
          </a:xfrm>
          <a:prstGeom prst="rect">
            <a:avLst/>
          </a:prstGeom>
          <a:noFill/>
          <a:ln w="25400">
            <a:solidFill>
              <a:srgbClr val="000000"/>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fade">
                                      <p:cBhvr>
                                        <p:cTn id="22"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static.com/images?q=tbn:ANd9GcSmvJD-JqaKcZ6qe94pz3OjBR3nh5GqOkDtjgNm0oy8377-M-G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908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8914" name="Title 1"/>
          <p:cNvSpPr>
            <a:spLocks noGrp="1"/>
          </p:cNvSpPr>
          <p:nvPr>
            <p:ph type="title"/>
          </p:nvPr>
        </p:nvSpPr>
        <p:spPr>
          <a:xfrm>
            <a:off x="1447800" y="0"/>
            <a:ext cx="8229600" cy="1371600"/>
          </a:xfrm>
        </p:spPr>
        <p:txBody>
          <a:bodyPr/>
          <a:lstStyle/>
          <a:p>
            <a:r>
              <a:rPr lang="en-US" dirty="0" smtClean="0"/>
              <a:t>Interventions</a:t>
            </a:r>
          </a:p>
        </p:txBody>
      </p:sp>
      <p:sp>
        <p:nvSpPr>
          <p:cNvPr id="36867" name="Content Placeholder 2"/>
          <p:cNvSpPr>
            <a:spLocks noGrp="1"/>
          </p:cNvSpPr>
          <p:nvPr>
            <p:ph idx="1"/>
          </p:nvPr>
        </p:nvSpPr>
        <p:spPr>
          <a:xfrm>
            <a:off x="609600" y="1803400"/>
            <a:ext cx="5334000" cy="4521200"/>
          </a:xfrm>
        </p:spPr>
        <p:txBody>
          <a:bodyPr/>
          <a:lstStyle/>
          <a:p>
            <a:pPr>
              <a:lnSpc>
                <a:spcPct val="90000"/>
              </a:lnSpc>
              <a:spcBef>
                <a:spcPts val="1800"/>
              </a:spcBef>
              <a:buClr>
                <a:srgbClr val="008080"/>
              </a:buClr>
              <a:buFont typeface="Arial" charset="0"/>
              <a:buChar char="•"/>
              <a:defRPr/>
            </a:pPr>
            <a:r>
              <a:rPr lang="en-US" dirty="0" smtClean="0"/>
              <a:t>Keep cleaning products and chemicals out of children’s reach</a:t>
            </a:r>
          </a:p>
          <a:p>
            <a:pPr>
              <a:lnSpc>
                <a:spcPct val="90000"/>
              </a:lnSpc>
              <a:spcBef>
                <a:spcPts val="1800"/>
              </a:spcBef>
              <a:buClr>
                <a:srgbClr val="008080"/>
              </a:buClr>
              <a:buFont typeface="Arial" charset="0"/>
              <a:buChar char="•"/>
              <a:defRPr/>
            </a:pPr>
            <a:r>
              <a:rPr lang="en-US" dirty="0" smtClean="0"/>
              <a:t>Test for lead paint</a:t>
            </a:r>
          </a:p>
          <a:p>
            <a:pPr>
              <a:lnSpc>
                <a:spcPct val="90000"/>
              </a:lnSpc>
              <a:spcBef>
                <a:spcPts val="1800"/>
              </a:spcBef>
              <a:buClr>
                <a:srgbClr val="008080"/>
              </a:buClr>
              <a:buFont typeface="Arial" charset="0"/>
              <a:buChar char="•"/>
              <a:defRPr/>
            </a:pPr>
            <a:r>
              <a:rPr lang="en-US" dirty="0" smtClean="0"/>
              <a:t>Install carbon monoxide detectors</a:t>
            </a:r>
          </a:p>
          <a:p>
            <a:pPr>
              <a:lnSpc>
                <a:spcPct val="90000"/>
              </a:lnSpc>
              <a:spcBef>
                <a:spcPts val="1800"/>
              </a:spcBef>
              <a:buClr>
                <a:srgbClr val="008080"/>
              </a:buClr>
              <a:defRPr/>
            </a:pPr>
            <a:r>
              <a:rPr lang="en-US" dirty="0" smtClean="0"/>
              <a:t>Lock </a:t>
            </a:r>
            <a:r>
              <a:rPr lang="en-US" dirty="0"/>
              <a:t>up medications</a:t>
            </a:r>
          </a:p>
          <a:p>
            <a:pPr>
              <a:lnSpc>
                <a:spcPct val="90000"/>
              </a:lnSpc>
              <a:spcBef>
                <a:spcPts val="1800"/>
              </a:spcBef>
              <a:buClr>
                <a:srgbClr val="008080"/>
              </a:buClr>
              <a:buFont typeface="Arial" charset="0"/>
              <a:buChar char="•"/>
              <a:defRPr/>
            </a:pPr>
            <a:endParaRPr lang="en-US" dirty="0" smtClean="0"/>
          </a:p>
          <a:p>
            <a:pPr marL="0" indent="0">
              <a:lnSpc>
                <a:spcPct val="90000"/>
              </a:lnSpc>
              <a:spcBef>
                <a:spcPts val="1800"/>
              </a:spcBef>
              <a:buFont typeface="Wingdings" pitchFamily="2" charset="2"/>
              <a:buNone/>
              <a:defRPr/>
            </a:pPr>
            <a:endParaRPr lang="en-US" dirty="0" smtClean="0"/>
          </a:p>
        </p:txBody>
      </p:sp>
    </p:spTree>
    <p:custDataLst>
      <p:tags r:id="rId1"/>
    </p:custDataLst>
    <p:extLst>
      <p:ext uri="{BB962C8B-B14F-4D97-AF65-F5344CB8AC3E}">
        <p14:creationId xmlns:p14="http://schemas.microsoft.com/office/powerpoint/2010/main" val="18344164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dirty="0" smtClean="0"/>
              <a:t>Poisoning Resources</a:t>
            </a:r>
          </a:p>
        </p:txBody>
      </p:sp>
      <p:sp>
        <p:nvSpPr>
          <p:cNvPr id="49155" name="Rectangle 3"/>
          <p:cNvSpPr>
            <a:spLocks noGrp="1" noChangeArrowheads="1"/>
          </p:cNvSpPr>
          <p:nvPr>
            <p:ph idx="1"/>
          </p:nvPr>
        </p:nvSpPr>
        <p:spPr>
          <a:xfrm>
            <a:off x="457200" y="1981200"/>
            <a:ext cx="8382000" cy="3886200"/>
          </a:xfrm>
        </p:spPr>
        <p:txBody>
          <a:bodyPr/>
          <a:lstStyle/>
          <a:p>
            <a:pPr eaLnBrk="1" hangingPunct="1">
              <a:spcBef>
                <a:spcPts val="600"/>
              </a:spcBef>
              <a:buClr>
                <a:srgbClr val="008080"/>
              </a:buClr>
              <a:buFont typeface="Arial" charset="0"/>
              <a:buChar char="•"/>
            </a:pPr>
            <a:r>
              <a:rPr lang="en-US" sz="2800" dirty="0" smtClean="0"/>
              <a:t>Lock Your Meds </a:t>
            </a:r>
          </a:p>
          <a:p>
            <a:pPr marL="0" indent="0" eaLnBrk="1" hangingPunct="1">
              <a:spcBef>
                <a:spcPts val="600"/>
              </a:spcBef>
              <a:buClr>
                <a:srgbClr val="008080"/>
              </a:buClr>
              <a:buNone/>
            </a:pPr>
            <a:r>
              <a:rPr lang="en-US" sz="2800" dirty="0">
                <a:solidFill>
                  <a:srgbClr val="008080"/>
                </a:solidFill>
              </a:rPr>
              <a:t> </a:t>
            </a:r>
            <a:r>
              <a:rPr lang="en-US" sz="2800" dirty="0" smtClean="0">
                <a:solidFill>
                  <a:srgbClr val="008080"/>
                </a:solidFill>
              </a:rPr>
              <a:t>   www.lockyourmeds.org</a:t>
            </a:r>
          </a:p>
          <a:p>
            <a:pPr>
              <a:spcBef>
                <a:spcPts val="600"/>
              </a:spcBef>
              <a:buClr>
                <a:srgbClr val="008080"/>
              </a:buClr>
            </a:pPr>
            <a:endParaRPr lang="en-US" sz="1100" u="sng" dirty="0" smtClean="0"/>
          </a:p>
          <a:p>
            <a:pPr>
              <a:spcBef>
                <a:spcPts val="600"/>
              </a:spcBef>
              <a:buClr>
                <a:srgbClr val="008080"/>
              </a:buClr>
            </a:pPr>
            <a:r>
              <a:rPr lang="en-US" sz="2800" dirty="0"/>
              <a:t>Take Back Your Meds (WA)</a:t>
            </a:r>
          </a:p>
          <a:p>
            <a:pPr marL="0" indent="0">
              <a:spcBef>
                <a:spcPts val="600"/>
              </a:spcBef>
              <a:buClr>
                <a:srgbClr val="008080"/>
              </a:buClr>
              <a:buNone/>
            </a:pPr>
            <a:r>
              <a:rPr lang="en-US" sz="2800" dirty="0">
                <a:solidFill>
                  <a:srgbClr val="008080"/>
                </a:solidFill>
              </a:rPr>
              <a:t>    www.takebackyourmeds.org</a:t>
            </a:r>
          </a:p>
          <a:p>
            <a:pPr>
              <a:spcBef>
                <a:spcPts val="600"/>
              </a:spcBef>
              <a:buClr>
                <a:srgbClr val="008080"/>
              </a:buClr>
            </a:pPr>
            <a:endParaRPr lang="en-US" sz="1200" dirty="0" smtClean="0"/>
          </a:p>
          <a:p>
            <a:pPr>
              <a:spcBef>
                <a:spcPts val="600"/>
              </a:spcBef>
              <a:buClr>
                <a:srgbClr val="008080"/>
              </a:buClr>
            </a:pPr>
            <a:r>
              <a:rPr lang="en-US" sz="2800" dirty="0" smtClean="0"/>
              <a:t>CDC </a:t>
            </a:r>
            <a:r>
              <a:rPr lang="en-US" sz="2800" dirty="0"/>
              <a:t>Healthy Homes – Poisoning Prevention</a:t>
            </a:r>
          </a:p>
          <a:p>
            <a:pPr marL="0" indent="0">
              <a:spcBef>
                <a:spcPts val="600"/>
              </a:spcBef>
              <a:buClr>
                <a:srgbClr val="008080"/>
              </a:buClr>
              <a:buNone/>
            </a:pPr>
            <a:r>
              <a:rPr lang="en-US" sz="2800" dirty="0">
                <a:solidFill>
                  <a:srgbClr val="008080"/>
                </a:solidFill>
              </a:rPr>
              <a:t> </a:t>
            </a:r>
            <a:r>
              <a:rPr lang="en-US" sz="2800" dirty="0" smtClean="0">
                <a:solidFill>
                  <a:srgbClr val="008080"/>
                </a:solidFill>
              </a:rPr>
              <a:t>   www.cdc.gov/healthyhomes/bytopic/</a:t>
            </a:r>
          </a:p>
          <a:p>
            <a:pPr marL="0" indent="0">
              <a:spcBef>
                <a:spcPts val="600"/>
              </a:spcBef>
              <a:buClr>
                <a:srgbClr val="008080"/>
              </a:buClr>
              <a:buNone/>
            </a:pPr>
            <a:r>
              <a:rPr lang="en-US" sz="2800" dirty="0" smtClean="0">
                <a:solidFill>
                  <a:srgbClr val="008080"/>
                </a:solidFill>
              </a:rPr>
              <a:t>    poisoning.html</a:t>
            </a:r>
            <a:endParaRPr lang="en-US" sz="2800" dirty="0">
              <a:solidFill>
                <a:srgbClr val="008080"/>
              </a:solidFill>
            </a:endParaRPr>
          </a:p>
        </p:txBody>
      </p:sp>
    </p:spTree>
    <p:custDataLst>
      <p:tags r:id="rId1"/>
    </p:custDataLst>
    <p:extLst>
      <p:ext uri="{BB962C8B-B14F-4D97-AF65-F5344CB8AC3E}">
        <p14:creationId xmlns:p14="http://schemas.microsoft.com/office/powerpoint/2010/main" val="42218097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0" cap="none" dirty="0" smtClean="0"/>
              <a:t>Community Injury Prevention</a:t>
            </a:r>
            <a:endParaRPr lang="en-US" b="0" cap="none" dirty="0"/>
          </a:p>
        </p:txBody>
      </p:sp>
    </p:spTree>
    <p:extLst>
      <p:ext uri="{BB962C8B-B14F-4D97-AF65-F5344CB8AC3E}">
        <p14:creationId xmlns:p14="http://schemas.microsoft.com/office/powerpoint/2010/main" val="1495343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43000" y="1676400"/>
            <a:ext cx="6934200" cy="457200"/>
          </a:xfrm>
          <a:prstGeom prst="rect">
            <a:avLst/>
          </a:prstGeom>
          <a:noFill/>
          <a:ln w="9525">
            <a:noFill/>
            <a:miter lim="800000"/>
            <a:headEnd/>
            <a:tailEnd/>
          </a:ln>
        </p:spPr>
        <p:txBody>
          <a:bodyPr>
            <a:spAutoFit/>
          </a:bodyPr>
          <a:lstStyle/>
          <a:p>
            <a:pPr marL="457200" indent="-457200" eaLnBrk="0" hangingPunct="0">
              <a:spcBef>
                <a:spcPct val="50000"/>
              </a:spcBef>
            </a:pPr>
            <a:r>
              <a:rPr lang="en-US" sz="2400" b="1">
                <a:solidFill>
                  <a:schemeClr val="bg1"/>
                </a:solidFill>
              </a:rPr>
              <a:t> </a:t>
            </a:r>
            <a:endParaRPr lang="en-US" sz="2300">
              <a:solidFill>
                <a:schemeClr val="bg1"/>
              </a:solidFill>
            </a:endParaRPr>
          </a:p>
        </p:txBody>
      </p:sp>
      <p:sp>
        <p:nvSpPr>
          <p:cNvPr id="17412" name="Text Box 4"/>
          <p:cNvSpPr txBox="1">
            <a:spLocks noChangeArrowheads="1"/>
          </p:cNvSpPr>
          <p:nvPr/>
        </p:nvSpPr>
        <p:spPr bwMode="auto">
          <a:xfrm>
            <a:off x="4800600" y="1981200"/>
            <a:ext cx="4038600" cy="4431983"/>
          </a:xfrm>
          <a:prstGeom prst="rect">
            <a:avLst/>
          </a:prstGeom>
          <a:noFill/>
          <a:ln w="9525">
            <a:noFill/>
            <a:miter lim="800000"/>
            <a:headEnd/>
            <a:tailEnd/>
          </a:ln>
        </p:spPr>
        <p:txBody>
          <a:bodyPr>
            <a:spAutoFit/>
          </a:bodyPr>
          <a:lstStyle/>
          <a:p>
            <a:pPr marL="342900" indent="-342900" eaLnBrk="0" hangingPunct="0">
              <a:spcBef>
                <a:spcPts val="1800"/>
              </a:spcBef>
              <a:buClr>
                <a:srgbClr val="008080"/>
              </a:buClr>
              <a:buSzPct val="95000"/>
              <a:buFont typeface="Arial" charset="0"/>
              <a:buChar char="•"/>
              <a:defRPr/>
            </a:pPr>
            <a:r>
              <a:rPr lang="en-US" sz="2800" dirty="0">
                <a:latin typeface="+mn-lt"/>
                <a:cs typeface="+mn-cs"/>
              </a:rPr>
              <a:t>What injury prevention efforts are priorities for YOUR tribal communities?</a:t>
            </a:r>
          </a:p>
          <a:p>
            <a:pPr marL="342900" indent="-342900" eaLnBrk="0" hangingPunct="0">
              <a:spcBef>
                <a:spcPts val="1800"/>
              </a:spcBef>
              <a:buClr>
                <a:srgbClr val="008080"/>
              </a:buClr>
              <a:buSzPct val="95000"/>
              <a:buFont typeface="Arial" charset="0"/>
              <a:buChar char="•"/>
              <a:defRPr/>
            </a:pPr>
            <a:r>
              <a:rPr lang="en-US" sz="2800" dirty="0">
                <a:latin typeface="+mn-lt"/>
                <a:cs typeface="+mn-cs"/>
              </a:rPr>
              <a:t>Who is involved, or could be involved?</a:t>
            </a:r>
          </a:p>
          <a:p>
            <a:pPr marL="342900" indent="-342900" eaLnBrk="0" hangingPunct="0">
              <a:spcBef>
                <a:spcPts val="1800"/>
              </a:spcBef>
              <a:buClr>
                <a:srgbClr val="008080"/>
              </a:buClr>
              <a:buSzPct val="95000"/>
              <a:buFont typeface="Arial" charset="0"/>
              <a:buChar char="•"/>
              <a:defRPr/>
            </a:pPr>
            <a:r>
              <a:rPr lang="en-US" sz="2800" dirty="0">
                <a:latin typeface="+mn-lt"/>
                <a:cs typeface="+mn-cs"/>
              </a:rPr>
              <a:t>Needs? Interests? Goals? Resources?</a:t>
            </a:r>
          </a:p>
        </p:txBody>
      </p:sp>
      <p:pic>
        <p:nvPicPr>
          <p:cNvPr id="52229" name="Picture 10" descr="Tule wk meet"/>
          <p:cNvPicPr>
            <a:picLocks noChangeAspect="1" noChangeArrowheads="1"/>
          </p:cNvPicPr>
          <p:nvPr/>
        </p:nvPicPr>
        <p:blipFill>
          <a:blip r:embed="rId4" cstate="print"/>
          <a:srcRect/>
          <a:stretch>
            <a:fillRect/>
          </a:stretch>
        </p:blipFill>
        <p:spPr bwMode="auto">
          <a:xfrm>
            <a:off x="685800" y="2667000"/>
            <a:ext cx="3805238" cy="2854325"/>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Priorities &amp; Partnerships</a:t>
            </a:r>
            <a:endParaRPr lang="en-US" dirty="0"/>
          </a:p>
        </p:txBody>
      </p:sp>
    </p:spTree>
    <p:custDataLst>
      <p:tags r:id="rId1"/>
    </p:custDataLst>
    <p:extLst>
      <p:ext uri="{BB962C8B-B14F-4D97-AF65-F5344CB8AC3E}">
        <p14:creationId xmlns:p14="http://schemas.microsoft.com/office/powerpoint/2010/main" val="291274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fade">
                                      <p:cBhvr>
                                        <p:cTn id="17" dur="500"/>
                                        <p:tgtEl>
                                          <p:spTgt spid="17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76"/>
          <p:cNvSpPr>
            <a:spLocks noChangeArrowheads="1"/>
          </p:cNvSpPr>
          <p:nvPr/>
        </p:nvSpPr>
        <p:spPr bwMode="auto">
          <a:xfrm>
            <a:off x="228600" y="6430963"/>
            <a:ext cx="4838700" cy="274637"/>
          </a:xfrm>
          <a:prstGeom prst="rect">
            <a:avLst/>
          </a:prstGeom>
          <a:noFill/>
          <a:ln w="9525">
            <a:noFill/>
            <a:miter lim="800000"/>
            <a:headEnd/>
            <a:tailEnd/>
          </a:ln>
        </p:spPr>
        <p:txBody>
          <a:bodyPr wrap="none">
            <a:spAutoFit/>
          </a:bodyPr>
          <a:lstStyle/>
          <a:p>
            <a:pPr eaLnBrk="0" hangingPunct="0">
              <a:spcBef>
                <a:spcPct val="50000"/>
              </a:spcBef>
            </a:pPr>
            <a:r>
              <a:rPr lang="en-US" sz="1200">
                <a:solidFill>
                  <a:schemeClr val="tx2"/>
                </a:solidFill>
              </a:rPr>
              <a:t>Adapted from National Center for Injury Prevention and Control, CDC</a:t>
            </a:r>
          </a:p>
        </p:txBody>
      </p:sp>
      <p:graphicFrame>
        <p:nvGraphicFramePr>
          <p:cNvPr id="53252" name="Object 2"/>
          <p:cNvGraphicFramePr>
            <a:graphicFrameLocks noChangeAspect="1"/>
          </p:cNvGraphicFramePr>
          <p:nvPr/>
        </p:nvGraphicFramePr>
        <p:xfrm>
          <a:off x="1104900" y="1471613"/>
          <a:ext cx="6934200" cy="4930775"/>
        </p:xfrm>
        <a:graphic>
          <a:graphicData uri="http://schemas.openxmlformats.org/presentationml/2006/ole">
            <mc:AlternateContent xmlns:mc="http://schemas.openxmlformats.org/markup-compatibility/2006">
              <mc:Choice xmlns:v="urn:schemas-microsoft-com:vml" Requires="v">
                <p:oleObj spid="_x0000_s2063" name="Chart" r:id="rId5" imgW="7963052" imgH="5895771" progId="MSGraph.Chart.8">
                  <p:embed followColorScheme="full"/>
                </p:oleObj>
              </mc:Choice>
              <mc:Fallback>
                <p:oleObj name="Chart" r:id="rId5" imgW="7963052" imgH="5895771"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1471613"/>
                        <a:ext cx="6934200" cy="493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3" name="Text Box 1079"/>
          <p:cNvSpPr txBox="1">
            <a:spLocks noChangeArrowheads="1"/>
          </p:cNvSpPr>
          <p:nvPr/>
        </p:nvSpPr>
        <p:spPr bwMode="auto">
          <a:xfrm>
            <a:off x="3625607" y="1982788"/>
            <a:ext cx="1822936" cy="1200329"/>
          </a:xfrm>
          <a:prstGeom prst="rect">
            <a:avLst/>
          </a:prstGeom>
          <a:noFill/>
          <a:ln w="9525" algn="ctr">
            <a:noFill/>
            <a:miter lim="800000"/>
            <a:headEnd/>
            <a:tailEnd/>
          </a:ln>
        </p:spPr>
        <p:txBody>
          <a:bodyPr wrap="none">
            <a:spAutoFit/>
          </a:bodyPr>
          <a:lstStyle/>
          <a:p>
            <a:pPr algn="ctr" eaLnBrk="0" hangingPunct="0"/>
            <a:r>
              <a:rPr lang="en-US" dirty="0"/>
              <a:t>Define the </a:t>
            </a:r>
          </a:p>
          <a:p>
            <a:pPr algn="ctr" eaLnBrk="0" hangingPunct="0"/>
            <a:r>
              <a:rPr lang="en-US" dirty="0"/>
              <a:t>Problem</a:t>
            </a:r>
          </a:p>
          <a:p>
            <a:pPr algn="ctr" eaLnBrk="0" hangingPunct="0"/>
            <a:r>
              <a:rPr lang="en-US" dirty="0"/>
              <a:t>-Surveillance</a:t>
            </a:r>
          </a:p>
        </p:txBody>
      </p:sp>
      <p:sp>
        <p:nvSpPr>
          <p:cNvPr id="53254" name="Text Box 1080"/>
          <p:cNvSpPr txBox="1">
            <a:spLocks noChangeArrowheads="1"/>
          </p:cNvSpPr>
          <p:nvPr/>
        </p:nvSpPr>
        <p:spPr bwMode="auto">
          <a:xfrm>
            <a:off x="5226050" y="3506788"/>
            <a:ext cx="1517650" cy="915987"/>
          </a:xfrm>
          <a:prstGeom prst="rect">
            <a:avLst/>
          </a:prstGeom>
          <a:noFill/>
          <a:ln w="9525" algn="ctr">
            <a:noFill/>
            <a:miter lim="800000"/>
            <a:headEnd/>
            <a:tailEnd/>
          </a:ln>
        </p:spPr>
        <p:txBody>
          <a:bodyPr wrap="none">
            <a:spAutoFit/>
          </a:bodyPr>
          <a:lstStyle/>
          <a:p>
            <a:pPr algn="ctr" eaLnBrk="0" hangingPunct="0"/>
            <a:r>
              <a:rPr lang="en-US">
                <a:solidFill>
                  <a:schemeClr val="bg1"/>
                </a:solidFill>
              </a:rPr>
              <a:t>Identify </a:t>
            </a:r>
          </a:p>
          <a:p>
            <a:pPr algn="ctr" eaLnBrk="0" hangingPunct="0"/>
            <a:r>
              <a:rPr lang="en-US">
                <a:solidFill>
                  <a:schemeClr val="bg1"/>
                </a:solidFill>
              </a:rPr>
              <a:t>Risk Factors</a:t>
            </a:r>
          </a:p>
          <a:p>
            <a:pPr algn="ctr" eaLnBrk="0" hangingPunct="0"/>
            <a:r>
              <a:rPr lang="en-US">
                <a:solidFill>
                  <a:schemeClr val="bg1"/>
                </a:solidFill>
              </a:rPr>
              <a:t>-Who, What?</a:t>
            </a:r>
          </a:p>
        </p:txBody>
      </p:sp>
      <p:sp>
        <p:nvSpPr>
          <p:cNvPr id="53255" name="Text Box 1081"/>
          <p:cNvSpPr txBox="1">
            <a:spLocks noChangeArrowheads="1"/>
          </p:cNvSpPr>
          <p:nvPr/>
        </p:nvSpPr>
        <p:spPr bwMode="auto">
          <a:xfrm>
            <a:off x="3429000" y="5030788"/>
            <a:ext cx="2139950" cy="915987"/>
          </a:xfrm>
          <a:prstGeom prst="rect">
            <a:avLst/>
          </a:prstGeom>
          <a:noFill/>
          <a:ln w="9525" algn="ctr">
            <a:noFill/>
            <a:miter lim="800000"/>
            <a:headEnd/>
            <a:tailEnd/>
          </a:ln>
        </p:spPr>
        <p:txBody>
          <a:bodyPr wrap="none">
            <a:spAutoFit/>
          </a:bodyPr>
          <a:lstStyle/>
          <a:p>
            <a:pPr algn="ctr" eaLnBrk="0" hangingPunct="0"/>
            <a:r>
              <a:rPr lang="en-US">
                <a:solidFill>
                  <a:schemeClr val="tx2"/>
                </a:solidFill>
              </a:rPr>
              <a:t>Find what Prevents</a:t>
            </a:r>
          </a:p>
          <a:p>
            <a:pPr algn="ctr" eaLnBrk="0" hangingPunct="0"/>
            <a:r>
              <a:rPr lang="en-US">
                <a:solidFill>
                  <a:schemeClr val="tx2"/>
                </a:solidFill>
              </a:rPr>
              <a:t>the Problem</a:t>
            </a:r>
          </a:p>
          <a:p>
            <a:pPr algn="ctr" eaLnBrk="0" hangingPunct="0"/>
            <a:r>
              <a:rPr lang="en-US">
                <a:solidFill>
                  <a:schemeClr val="tx2"/>
                </a:solidFill>
              </a:rPr>
              <a:t>-What Works?</a:t>
            </a:r>
          </a:p>
        </p:txBody>
      </p:sp>
      <p:sp>
        <p:nvSpPr>
          <p:cNvPr id="53256" name="Text Box 1082"/>
          <p:cNvSpPr txBox="1">
            <a:spLocks noChangeArrowheads="1"/>
          </p:cNvSpPr>
          <p:nvPr/>
        </p:nvSpPr>
        <p:spPr bwMode="auto">
          <a:xfrm>
            <a:off x="1901409" y="3506788"/>
            <a:ext cx="2515433" cy="1200329"/>
          </a:xfrm>
          <a:prstGeom prst="rect">
            <a:avLst/>
          </a:prstGeom>
          <a:noFill/>
          <a:ln w="9525" algn="ctr">
            <a:noFill/>
            <a:miter lim="800000"/>
            <a:headEnd/>
            <a:tailEnd/>
          </a:ln>
        </p:spPr>
        <p:txBody>
          <a:bodyPr wrap="none">
            <a:spAutoFit/>
          </a:bodyPr>
          <a:lstStyle/>
          <a:p>
            <a:pPr algn="ctr" eaLnBrk="0" hangingPunct="0"/>
            <a:r>
              <a:rPr lang="en-US" dirty="0">
                <a:solidFill>
                  <a:schemeClr val="bg1"/>
                </a:solidFill>
              </a:rPr>
              <a:t>Implement &amp; </a:t>
            </a:r>
          </a:p>
          <a:p>
            <a:pPr algn="ctr" eaLnBrk="0" hangingPunct="0"/>
            <a:r>
              <a:rPr lang="en-US" dirty="0">
                <a:solidFill>
                  <a:schemeClr val="bg1"/>
                </a:solidFill>
              </a:rPr>
              <a:t>Evaluate Programs</a:t>
            </a:r>
          </a:p>
          <a:p>
            <a:pPr algn="ctr" eaLnBrk="0" hangingPunct="0"/>
            <a:r>
              <a:rPr lang="en-US" dirty="0"/>
              <a:t> -Prevention</a:t>
            </a:r>
          </a:p>
        </p:txBody>
      </p:sp>
      <p:sp>
        <p:nvSpPr>
          <p:cNvPr id="53257" name="AutoShape 1083"/>
          <p:cNvSpPr>
            <a:spLocks noChangeArrowheads="1"/>
          </p:cNvSpPr>
          <p:nvPr/>
        </p:nvSpPr>
        <p:spPr bwMode="auto">
          <a:xfrm rot="2172252">
            <a:off x="5410200" y="1601788"/>
            <a:ext cx="1143000" cy="228600"/>
          </a:xfrm>
          <a:prstGeom prst="rightArrow">
            <a:avLst>
              <a:gd name="adj1" fmla="val 50000"/>
              <a:gd name="adj2" fmla="val 125000"/>
            </a:avLst>
          </a:prstGeom>
          <a:solidFill>
            <a:schemeClr val="bg1"/>
          </a:solidFill>
          <a:ln w="9525" algn="ctr">
            <a:solidFill>
              <a:schemeClr val="tx1"/>
            </a:solidFill>
            <a:miter lim="800000"/>
            <a:headEnd/>
            <a:tailEnd/>
          </a:ln>
        </p:spPr>
        <p:txBody>
          <a:bodyPr wrap="none" anchor="ctr"/>
          <a:lstStyle/>
          <a:p>
            <a:endParaRPr lang="en-US"/>
          </a:p>
        </p:txBody>
      </p:sp>
      <p:sp>
        <p:nvSpPr>
          <p:cNvPr id="53258" name="AutoShape 1084"/>
          <p:cNvSpPr>
            <a:spLocks noChangeArrowheads="1"/>
          </p:cNvSpPr>
          <p:nvPr/>
        </p:nvSpPr>
        <p:spPr bwMode="auto">
          <a:xfrm rot="-3044949">
            <a:off x="1600200" y="2439988"/>
            <a:ext cx="1143000" cy="228600"/>
          </a:xfrm>
          <a:prstGeom prst="rightArrow">
            <a:avLst>
              <a:gd name="adj1" fmla="val 50000"/>
              <a:gd name="adj2" fmla="val 125000"/>
            </a:avLst>
          </a:prstGeom>
          <a:solidFill>
            <a:schemeClr val="bg1"/>
          </a:solidFill>
          <a:ln w="9525" algn="ctr">
            <a:solidFill>
              <a:schemeClr val="tx1"/>
            </a:solidFill>
            <a:miter lim="800000"/>
            <a:headEnd/>
            <a:tailEnd/>
          </a:ln>
        </p:spPr>
        <p:txBody>
          <a:bodyPr wrap="none" anchor="ctr"/>
          <a:lstStyle/>
          <a:p>
            <a:endParaRPr lang="en-US"/>
          </a:p>
        </p:txBody>
      </p:sp>
      <p:sp>
        <p:nvSpPr>
          <p:cNvPr id="53259" name="AutoShape 1085"/>
          <p:cNvSpPr>
            <a:spLocks noChangeArrowheads="1"/>
          </p:cNvSpPr>
          <p:nvPr/>
        </p:nvSpPr>
        <p:spPr bwMode="auto">
          <a:xfrm rot="2063351" flipH="1">
            <a:off x="2514600" y="6097588"/>
            <a:ext cx="1143000" cy="228600"/>
          </a:xfrm>
          <a:prstGeom prst="rightArrow">
            <a:avLst>
              <a:gd name="adj1" fmla="val 50000"/>
              <a:gd name="adj2" fmla="val 125000"/>
            </a:avLst>
          </a:prstGeom>
          <a:solidFill>
            <a:schemeClr val="bg1"/>
          </a:solidFill>
          <a:ln w="9525" algn="ctr">
            <a:solidFill>
              <a:schemeClr val="tx1"/>
            </a:solidFill>
            <a:miter lim="800000"/>
            <a:headEnd/>
            <a:tailEnd/>
          </a:ln>
        </p:spPr>
        <p:txBody>
          <a:bodyPr wrap="none" anchor="ctr"/>
          <a:lstStyle/>
          <a:p>
            <a:endParaRPr lang="en-US"/>
          </a:p>
        </p:txBody>
      </p:sp>
      <p:sp>
        <p:nvSpPr>
          <p:cNvPr id="53260" name="AutoShape 1086"/>
          <p:cNvSpPr>
            <a:spLocks noChangeArrowheads="1"/>
          </p:cNvSpPr>
          <p:nvPr/>
        </p:nvSpPr>
        <p:spPr bwMode="auto">
          <a:xfrm rot="7717980">
            <a:off x="6248400" y="5259388"/>
            <a:ext cx="1143000" cy="228600"/>
          </a:xfrm>
          <a:prstGeom prst="rightArrow">
            <a:avLst>
              <a:gd name="adj1" fmla="val 50000"/>
              <a:gd name="adj2" fmla="val 125000"/>
            </a:avLst>
          </a:prstGeom>
          <a:solidFill>
            <a:schemeClr val="bg1"/>
          </a:solidFill>
          <a:ln w="9525" algn="ctr">
            <a:solidFill>
              <a:schemeClr val="tx1"/>
            </a:solidFill>
            <a:miter lim="800000"/>
            <a:headEnd/>
            <a:tailEnd/>
          </a:ln>
        </p:spPr>
        <p:txBody>
          <a:bodyPr wrap="none" anchor="ctr"/>
          <a:lstStyle/>
          <a:p>
            <a:endParaRPr lang="en-US"/>
          </a:p>
        </p:txBody>
      </p:sp>
      <p:sp>
        <p:nvSpPr>
          <p:cNvPr id="13" name="Title 12"/>
          <p:cNvSpPr>
            <a:spLocks noGrp="1"/>
          </p:cNvSpPr>
          <p:nvPr>
            <p:ph type="title"/>
          </p:nvPr>
        </p:nvSpPr>
        <p:spPr/>
        <p:txBody>
          <a:bodyPr/>
          <a:lstStyle/>
          <a:p>
            <a:r>
              <a:rPr lang="en-US" dirty="0" smtClean="0"/>
              <a:t>Public Health Approach</a:t>
            </a:r>
            <a:endParaRPr lang="en-US" dirty="0"/>
          </a:p>
        </p:txBody>
      </p:sp>
    </p:spTree>
    <p:custDataLst>
      <p:tags r:id="rId2"/>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371600" y="0"/>
            <a:ext cx="8229600" cy="1371600"/>
          </a:xfrm>
        </p:spPr>
        <p:txBody>
          <a:bodyPr/>
          <a:lstStyle/>
          <a:p>
            <a:r>
              <a:rPr lang="en-US" dirty="0" smtClean="0"/>
              <a:t>Assess the Need in Your Community</a:t>
            </a:r>
          </a:p>
        </p:txBody>
      </p:sp>
      <p:sp>
        <p:nvSpPr>
          <p:cNvPr id="54275" name="Content Placeholder 2"/>
          <p:cNvSpPr>
            <a:spLocks noGrp="1"/>
          </p:cNvSpPr>
          <p:nvPr>
            <p:ph idx="1"/>
          </p:nvPr>
        </p:nvSpPr>
        <p:spPr>
          <a:xfrm>
            <a:off x="609600" y="1981200"/>
            <a:ext cx="8229600" cy="3581400"/>
          </a:xfrm>
        </p:spPr>
        <p:txBody>
          <a:bodyPr/>
          <a:lstStyle/>
          <a:p>
            <a:pPr>
              <a:buClr>
                <a:srgbClr val="008080"/>
              </a:buClr>
            </a:pPr>
            <a:r>
              <a:rPr lang="en-US" sz="2800" dirty="0" smtClean="0"/>
              <a:t>Who is being injured?  Where? Circumstances?</a:t>
            </a:r>
            <a:endParaRPr lang="en-US" sz="2400" dirty="0" smtClean="0"/>
          </a:p>
          <a:p>
            <a:pPr>
              <a:buClr>
                <a:srgbClr val="008080"/>
              </a:buClr>
            </a:pPr>
            <a:r>
              <a:rPr lang="en-US" sz="2800" dirty="0" smtClean="0"/>
              <a:t>How?  How many? How serious?</a:t>
            </a:r>
            <a:endParaRPr lang="en-US" sz="2400" dirty="0" smtClean="0"/>
          </a:p>
          <a:p>
            <a:pPr>
              <a:buClr>
                <a:srgbClr val="008080"/>
              </a:buClr>
            </a:pPr>
            <a:r>
              <a:rPr lang="en-US" sz="2800" dirty="0" smtClean="0"/>
              <a:t>What time period? Increasing or decreasing in frequency?</a:t>
            </a:r>
            <a:endParaRPr lang="en-US" sz="2400" dirty="0" smtClean="0"/>
          </a:p>
          <a:p>
            <a:pPr>
              <a:buClr>
                <a:srgbClr val="008080"/>
              </a:buClr>
            </a:pPr>
            <a:r>
              <a:rPr lang="en-US" sz="2800" dirty="0" smtClean="0"/>
              <a:t>Which of these injuries is most significant in terms of:</a:t>
            </a:r>
            <a:endParaRPr lang="en-US" sz="2400" dirty="0" smtClean="0"/>
          </a:p>
          <a:p>
            <a:pPr lvl="1"/>
            <a:r>
              <a:rPr lang="en-US" sz="2400" dirty="0" smtClean="0"/>
              <a:t>personal impact</a:t>
            </a:r>
            <a:endParaRPr lang="en-US" sz="2000" dirty="0" smtClean="0"/>
          </a:p>
          <a:p>
            <a:pPr lvl="1"/>
            <a:r>
              <a:rPr lang="en-US" sz="2400" dirty="0" smtClean="0"/>
              <a:t>economic costs</a:t>
            </a:r>
            <a:endParaRPr lang="en-US" sz="2000" dirty="0" smtClean="0"/>
          </a:p>
          <a:p>
            <a:pPr lvl="1"/>
            <a:r>
              <a:rPr lang="en-US" sz="2400" dirty="0" smtClean="0"/>
              <a:t>social consequences</a:t>
            </a:r>
            <a:r>
              <a:rPr lang="en-US" sz="1400" dirty="0" smtClean="0"/>
              <a:t></a:t>
            </a:r>
            <a:endParaRPr lang="en-US" sz="2000" dirty="0" smtClean="0"/>
          </a:p>
          <a:p>
            <a:pPr>
              <a:buFont typeface="Wingdings" pitchFamily="2" charset="2"/>
              <a:buNone/>
            </a:pP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447800" y="0"/>
            <a:ext cx="8229600" cy="1371600"/>
          </a:xfrm>
        </p:spPr>
        <p:txBody>
          <a:bodyPr/>
          <a:lstStyle/>
          <a:p>
            <a:r>
              <a:rPr lang="en-US" dirty="0" smtClean="0"/>
              <a:t>Assess the Need in Your Community</a:t>
            </a:r>
          </a:p>
        </p:txBody>
      </p:sp>
      <p:sp>
        <p:nvSpPr>
          <p:cNvPr id="55299" name="Content Placeholder 2"/>
          <p:cNvSpPr>
            <a:spLocks noGrp="1"/>
          </p:cNvSpPr>
          <p:nvPr>
            <p:ph idx="1"/>
          </p:nvPr>
        </p:nvSpPr>
        <p:spPr>
          <a:xfrm>
            <a:off x="457200" y="1981200"/>
            <a:ext cx="8229600" cy="4114800"/>
          </a:xfrm>
        </p:spPr>
        <p:txBody>
          <a:bodyPr/>
          <a:lstStyle/>
          <a:p>
            <a:pPr>
              <a:spcBef>
                <a:spcPts val="1800"/>
              </a:spcBef>
              <a:buClr>
                <a:srgbClr val="008080"/>
              </a:buClr>
            </a:pPr>
            <a:r>
              <a:rPr lang="en-US" sz="2400" dirty="0" smtClean="0"/>
              <a:t>Local injury rates: higher/lower than national/state rates? How does it compare to other health problems?</a:t>
            </a:r>
            <a:endParaRPr lang="en-US" sz="2000" dirty="0" smtClean="0"/>
          </a:p>
          <a:p>
            <a:pPr>
              <a:spcBef>
                <a:spcPts val="1800"/>
              </a:spcBef>
              <a:buClr>
                <a:srgbClr val="008080"/>
              </a:buClr>
            </a:pPr>
            <a:r>
              <a:rPr lang="en-US" sz="2400" dirty="0" smtClean="0"/>
              <a:t>Community issues (cultural, attitudes, beliefs, behaviors) contributing to injuries?</a:t>
            </a:r>
            <a:endParaRPr lang="en-US" sz="2000" dirty="0" smtClean="0"/>
          </a:p>
          <a:p>
            <a:pPr>
              <a:spcBef>
                <a:spcPts val="1800"/>
              </a:spcBef>
              <a:buClr>
                <a:srgbClr val="008080"/>
              </a:buClr>
            </a:pPr>
            <a:r>
              <a:rPr lang="en-US" sz="2400" dirty="0" smtClean="0"/>
              <a:t>How to decreasing injuries? Proven/effective strategies?</a:t>
            </a:r>
            <a:endParaRPr lang="en-US" sz="2000" dirty="0" smtClean="0"/>
          </a:p>
          <a:p>
            <a:pPr>
              <a:spcBef>
                <a:spcPts val="1800"/>
              </a:spcBef>
              <a:buClr>
                <a:srgbClr val="008080"/>
              </a:buClr>
            </a:pPr>
            <a:r>
              <a:rPr lang="en-US" sz="2400" dirty="0" smtClean="0"/>
              <a:t>Community strengths (cultural, attitudes, beliefs, behaviors) to reduce injuries?</a:t>
            </a:r>
          </a:p>
          <a:p>
            <a:pPr>
              <a:spcBef>
                <a:spcPts val="1800"/>
              </a:spcBef>
              <a:buClr>
                <a:srgbClr val="008080"/>
              </a:buClr>
            </a:pPr>
            <a:r>
              <a:rPr lang="en-US" sz="2400" dirty="0" smtClean="0"/>
              <a:t>What’s needed to evaluate an intervention?</a:t>
            </a:r>
            <a:endParaRPr lang="en-US" sz="20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fade">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fade">
                                      <p:cBhvr>
                                        <p:cTn id="2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295400" y="304800"/>
            <a:ext cx="8229600" cy="1143000"/>
          </a:xfrm>
        </p:spPr>
        <p:txBody>
          <a:bodyPr/>
          <a:lstStyle/>
          <a:p>
            <a:r>
              <a:rPr lang="en-US" dirty="0" smtClean="0"/>
              <a:t>Injury Prevention Resources</a:t>
            </a:r>
            <a:br>
              <a:rPr lang="en-US" dirty="0" smtClean="0"/>
            </a:br>
            <a:endParaRPr lang="en-US" dirty="0" smtClean="0"/>
          </a:p>
        </p:txBody>
      </p:sp>
      <p:sp>
        <p:nvSpPr>
          <p:cNvPr id="56323" name="Content Placeholder 2"/>
          <p:cNvSpPr>
            <a:spLocks noGrp="1"/>
          </p:cNvSpPr>
          <p:nvPr>
            <p:ph idx="1"/>
          </p:nvPr>
        </p:nvSpPr>
        <p:spPr>
          <a:xfrm>
            <a:off x="762000" y="1676400"/>
            <a:ext cx="8077200" cy="4495800"/>
          </a:xfrm>
        </p:spPr>
        <p:txBody>
          <a:bodyPr/>
          <a:lstStyle/>
          <a:p>
            <a:pPr>
              <a:spcBef>
                <a:spcPts val="1800"/>
              </a:spcBef>
              <a:buClr>
                <a:srgbClr val="008080"/>
              </a:buClr>
            </a:pPr>
            <a:r>
              <a:rPr lang="en-US" sz="3200" dirty="0" smtClean="0"/>
              <a:t>NPAIHB Injury Prevention Program </a:t>
            </a:r>
            <a:r>
              <a:rPr lang="en-US" sz="2800" dirty="0" smtClean="0">
                <a:solidFill>
                  <a:srgbClr val="008080"/>
                </a:solidFill>
              </a:rPr>
              <a:t>www.npaihb.org/epicenter/project/      </a:t>
            </a:r>
            <a:r>
              <a:rPr lang="en-US" sz="2800" dirty="0" err="1" smtClean="0">
                <a:solidFill>
                  <a:srgbClr val="008080"/>
                </a:solidFill>
              </a:rPr>
              <a:t>injury_prevention_program</a:t>
            </a:r>
            <a:endParaRPr lang="en-US" sz="2800" dirty="0" smtClean="0">
              <a:solidFill>
                <a:srgbClr val="008080"/>
              </a:solidFill>
            </a:endParaRPr>
          </a:p>
          <a:p>
            <a:pPr>
              <a:spcBef>
                <a:spcPts val="1800"/>
              </a:spcBef>
              <a:buClr>
                <a:srgbClr val="008080"/>
              </a:buClr>
              <a:buFont typeface="Arial" charset="0"/>
              <a:buChar char="•"/>
            </a:pPr>
            <a:r>
              <a:rPr lang="en-US" sz="3200" dirty="0" smtClean="0"/>
              <a:t>CDC National Center for Injury Prevention and Control (NCIPC) </a:t>
            </a:r>
            <a:r>
              <a:rPr lang="en-US" sz="2800" dirty="0" smtClean="0">
                <a:solidFill>
                  <a:srgbClr val="008080"/>
                </a:solidFill>
              </a:rPr>
              <a:t>www.cdc.gov/injury</a:t>
            </a:r>
            <a:endParaRPr lang="en-US" dirty="0" smtClean="0">
              <a:solidFill>
                <a:srgbClr val="008080"/>
              </a:solidFill>
            </a:endParaRPr>
          </a:p>
          <a:p>
            <a:pPr>
              <a:spcBef>
                <a:spcPts val="1800"/>
              </a:spcBef>
              <a:buClr>
                <a:srgbClr val="008000"/>
              </a:buClr>
              <a:buFont typeface="Arial" charset="0"/>
              <a:buChar char="•"/>
            </a:pPr>
            <a:endParaRPr lang="en-US" dirty="0" smtClean="0"/>
          </a:p>
          <a:p>
            <a:endParaRPr lang="en-US" dirty="0" smtClean="0"/>
          </a:p>
          <a:p>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p:txBody>
          <a:bodyPr/>
          <a:lstStyle/>
          <a:p>
            <a:pPr algn="ctr">
              <a:buNone/>
            </a:pPr>
            <a:endParaRPr lang="en-US" sz="3200" dirty="0" smtClean="0"/>
          </a:p>
        </p:txBody>
      </p:sp>
      <p:sp>
        <p:nvSpPr>
          <p:cNvPr id="10" name="Title 9"/>
          <p:cNvSpPr>
            <a:spLocks noGrp="1"/>
          </p:cNvSpPr>
          <p:nvPr>
            <p:ph type="title"/>
          </p:nvPr>
        </p:nvSpPr>
        <p:spPr/>
        <p:txBody>
          <a:bodyPr/>
          <a:lstStyle/>
          <a:p>
            <a:r>
              <a:rPr lang="en-US" dirty="0" smtClean="0"/>
              <a:t>Injury Prevention Contacts</a:t>
            </a:r>
            <a:endParaRPr lang="en-US" dirty="0"/>
          </a:p>
        </p:txBody>
      </p:sp>
      <p:sp>
        <p:nvSpPr>
          <p:cNvPr id="57347" name="TextBox 6"/>
          <p:cNvSpPr txBox="1">
            <a:spLocks noChangeArrowheads="1"/>
          </p:cNvSpPr>
          <p:nvPr/>
        </p:nvSpPr>
        <p:spPr bwMode="auto">
          <a:xfrm>
            <a:off x="1524000" y="1752600"/>
            <a:ext cx="6324600" cy="4524315"/>
          </a:xfrm>
          <a:prstGeom prst="rect">
            <a:avLst/>
          </a:prstGeom>
          <a:noFill/>
          <a:ln w="9525">
            <a:noFill/>
            <a:miter lim="800000"/>
            <a:headEnd/>
            <a:tailEnd/>
          </a:ln>
        </p:spPr>
        <p:txBody>
          <a:bodyPr wrap="square">
            <a:spAutoFit/>
          </a:bodyPr>
          <a:lstStyle/>
          <a:p>
            <a:pPr algn="ctr"/>
            <a:endParaRPr lang="en-US" sz="1600" dirty="0"/>
          </a:p>
          <a:p>
            <a:pPr algn="ctr"/>
            <a:endParaRPr lang="en-US" sz="1600" b="1" dirty="0"/>
          </a:p>
          <a:p>
            <a:pPr algn="ctr"/>
            <a:r>
              <a:rPr lang="en-US" b="1" dirty="0" smtClean="0"/>
              <a:t>Luella Azule (Yakama Nation/Umatilla)</a:t>
            </a:r>
            <a:endParaRPr lang="en-US" b="1" dirty="0"/>
          </a:p>
          <a:p>
            <a:pPr algn="ctr"/>
            <a:r>
              <a:rPr lang="en-US" dirty="0"/>
              <a:t>Injury Prevention Coordinator</a:t>
            </a:r>
          </a:p>
          <a:p>
            <a:pPr algn="ctr"/>
            <a:r>
              <a:rPr lang="en-US" dirty="0" smtClean="0"/>
              <a:t>503-416-3263</a:t>
            </a:r>
            <a:endParaRPr lang="en-US" dirty="0"/>
          </a:p>
          <a:p>
            <a:pPr algn="ctr"/>
            <a:r>
              <a:rPr lang="en-US" dirty="0" smtClean="0"/>
              <a:t>lazule@npaihb.org</a:t>
            </a:r>
            <a:endParaRPr lang="en-US" dirty="0"/>
          </a:p>
          <a:p>
            <a:pPr algn="ctr"/>
            <a:endParaRPr lang="en-US" b="1" dirty="0"/>
          </a:p>
          <a:p>
            <a:pPr algn="ctr"/>
            <a:endParaRPr lang="en-US" b="1" dirty="0"/>
          </a:p>
          <a:p>
            <a:pPr algn="ctr"/>
            <a:r>
              <a:rPr lang="en-US" b="1" dirty="0" smtClean="0"/>
              <a:t>Bridget Canniff</a:t>
            </a:r>
            <a:endParaRPr lang="en-US" b="1" dirty="0"/>
          </a:p>
          <a:p>
            <a:pPr algn="ctr"/>
            <a:r>
              <a:rPr lang="en-US" dirty="0" smtClean="0"/>
              <a:t>Project Director, Injury Prevention Program</a:t>
            </a:r>
            <a:endParaRPr lang="en-US" dirty="0"/>
          </a:p>
          <a:p>
            <a:pPr algn="ctr"/>
            <a:r>
              <a:rPr lang="en-US" dirty="0" smtClean="0"/>
              <a:t>503-416-3302</a:t>
            </a:r>
            <a:endParaRPr lang="en-US" dirty="0"/>
          </a:p>
          <a:p>
            <a:pPr algn="ctr"/>
            <a:r>
              <a:rPr lang="en-US" dirty="0" smtClean="0"/>
              <a:t>bcanniff@npaihb.org</a:t>
            </a:r>
            <a:endParaRPr lang="en-US" dirty="0"/>
          </a:p>
          <a:p>
            <a:pPr algn="ct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2286000"/>
            <a:ext cx="8229600" cy="3886200"/>
          </a:xfrm>
        </p:spPr>
        <p:txBody>
          <a:bodyPr/>
          <a:lstStyle/>
          <a:p>
            <a:pPr algn="ctr">
              <a:buFont typeface="Wingdings" pitchFamily="2" charset="2"/>
              <a:buNone/>
            </a:pPr>
            <a:r>
              <a:rPr lang="en-US" sz="6000" i="1" dirty="0" smtClean="0">
                <a:solidFill>
                  <a:srgbClr val="990000"/>
                </a:solidFill>
              </a:rPr>
              <a:t>Questions?</a:t>
            </a:r>
          </a:p>
          <a:p>
            <a:pPr algn="ctr">
              <a:buFont typeface="Wingdings" pitchFamily="2" charset="2"/>
              <a:buNone/>
            </a:pPr>
            <a:endParaRPr lang="en-US" sz="4400" i="1" dirty="0" smtClean="0"/>
          </a:p>
          <a:p>
            <a:pPr algn="ctr">
              <a:buFont typeface="Wingdings" pitchFamily="2" charset="2"/>
              <a:buNone/>
            </a:pPr>
            <a:r>
              <a:rPr lang="en-US" sz="6000" i="1" dirty="0" smtClean="0">
                <a:solidFill>
                  <a:srgbClr val="008080"/>
                </a:solidFill>
              </a:rPr>
              <a:t>Thank you!</a:t>
            </a:r>
          </a:p>
          <a:p>
            <a:pPr>
              <a:buFont typeface="Wingdings" pitchFamily="2" charset="2"/>
              <a:buNone/>
            </a:pPr>
            <a:endParaRPr lang="en-US" sz="7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2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What is Injury Prevention?</a:t>
            </a:r>
          </a:p>
        </p:txBody>
      </p:sp>
      <p:sp>
        <p:nvSpPr>
          <p:cNvPr id="3" name="Content Placeholder 2"/>
          <p:cNvSpPr>
            <a:spLocks noGrp="1"/>
          </p:cNvSpPr>
          <p:nvPr>
            <p:ph idx="1"/>
          </p:nvPr>
        </p:nvSpPr>
        <p:spPr>
          <a:xfrm>
            <a:off x="457200" y="2133600"/>
            <a:ext cx="8229600" cy="4038600"/>
          </a:xfrm>
        </p:spPr>
        <p:txBody>
          <a:bodyPr/>
          <a:lstStyle/>
          <a:p>
            <a:pPr>
              <a:buClr>
                <a:srgbClr val="008080"/>
              </a:buClr>
              <a:buSzPct val="100000"/>
              <a:buFont typeface="Wingdings" pitchFamily="2" charset="2"/>
              <a:buChar char="§"/>
              <a:defRPr/>
            </a:pPr>
            <a:r>
              <a:rPr lang="en-US" sz="3600" kern="1200" dirty="0" smtClean="0"/>
              <a:t>Efforts to prevent or reduce the severity of injuries </a:t>
            </a:r>
            <a:r>
              <a:rPr lang="en-US" sz="3600" b="1" i="1" u="sng" kern="1200" dirty="0" smtClean="0"/>
              <a:t>before</a:t>
            </a:r>
            <a:r>
              <a:rPr lang="en-US" sz="3600" kern="1200" dirty="0" smtClean="0"/>
              <a:t> they occur</a:t>
            </a:r>
          </a:p>
          <a:p>
            <a:pPr>
              <a:buClr>
                <a:srgbClr val="008080"/>
              </a:buClr>
              <a:buSzPct val="100000"/>
              <a:buFont typeface="Wingdings" pitchFamily="2" charset="2"/>
              <a:buChar char="§"/>
              <a:defRPr/>
            </a:pPr>
            <a:endParaRPr lang="en-US" sz="2800" kern="1200" dirty="0" smtClean="0"/>
          </a:p>
          <a:p>
            <a:pPr>
              <a:buClr>
                <a:srgbClr val="008080"/>
              </a:buClr>
              <a:buSzPct val="100000"/>
              <a:buFont typeface="Wingdings" pitchFamily="2" charset="2"/>
              <a:buChar char="§"/>
              <a:defRPr/>
            </a:pPr>
            <a:r>
              <a:rPr lang="en-US" sz="3600" kern="1200" dirty="0" smtClean="0"/>
              <a:t>Programs which advance the health of the population by preventing injuries and improving quality of life</a:t>
            </a:r>
          </a:p>
        </p:txBody>
      </p:sp>
      <p:sp>
        <p:nvSpPr>
          <p:cNvPr id="4" name="Title 1"/>
          <p:cNvSpPr txBox="1">
            <a:spLocks/>
          </p:cNvSpPr>
          <p:nvPr/>
        </p:nvSpPr>
        <p:spPr bwMode="auto">
          <a:xfrm>
            <a:off x="533400" y="3276600"/>
            <a:ext cx="8229600" cy="1371600"/>
          </a:xfrm>
          <a:prstGeom prst="rect">
            <a:avLst/>
          </a:prstGeom>
          <a:noFill/>
          <a:ln w="9525">
            <a:noFill/>
            <a:miter lim="800000"/>
            <a:headEnd/>
            <a:tailEnd/>
          </a:ln>
        </p:spPr>
        <p:txBody>
          <a:bodyPr anchor="ctr"/>
          <a:lstStyle/>
          <a:p>
            <a:pPr eaLnBrk="0" hangingPunct="0">
              <a:defRPr/>
            </a:pPr>
            <a:endParaRPr lang="en-US" sz="4000" kern="0" dirty="0">
              <a:latin typeface="+mj-lt"/>
              <a:ea typeface="+mj-ea"/>
              <a:cs typeface="+mj-cs"/>
            </a:endParaRPr>
          </a:p>
        </p:txBody>
      </p:sp>
      <p:sp>
        <p:nvSpPr>
          <p:cNvPr id="5" name="Content Placeholder 2"/>
          <p:cNvSpPr txBox="1">
            <a:spLocks/>
          </p:cNvSpPr>
          <p:nvPr/>
        </p:nvSpPr>
        <p:spPr bwMode="auto">
          <a:xfrm>
            <a:off x="533400" y="1676400"/>
            <a:ext cx="8229600" cy="1905000"/>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defRPr/>
            </a:pPr>
            <a:endParaRPr lang="en-US" sz="2400" kern="0" dirty="0">
              <a:latin typeface="+mn-lt"/>
              <a:cs typeface="+mn-cs"/>
            </a:endParaRP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71600" y="0"/>
            <a:ext cx="7772400" cy="1371600"/>
          </a:xfrm>
        </p:spPr>
        <p:txBody>
          <a:bodyPr/>
          <a:lstStyle/>
          <a:p>
            <a:r>
              <a:rPr lang="en-US" dirty="0" smtClean="0"/>
              <a:t>Key Unintentional Injury Topics</a:t>
            </a:r>
          </a:p>
        </p:txBody>
      </p:sp>
      <p:sp>
        <p:nvSpPr>
          <p:cNvPr id="23555" name="Content Placeholder 2"/>
          <p:cNvSpPr>
            <a:spLocks noGrp="1"/>
          </p:cNvSpPr>
          <p:nvPr>
            <p:ph idx="1"/>
          </p:nvPr>
        </p:nvSpPr>
        <p:spPr>
          <a:xfrm>
            <a:off x="762000" y="1752600"/>
            <a:ext cx="7315200" cy="4114800"/>
          </a:xfrm>
        </p:spPr>
        <p:txBody>
          <a:bodyPr/>
          <a:lstStyle/>
          <a:p>
            <a:pPr>
              <a:spcBef>
                <a:spcPts val="1200"/>
              </a:spcBef>
              <a:buClr>
                <a:srgbClr val="008080"/>
              </a:buClr>
              <a:buFont typeface="Wingdings" pitchFamily="2" charset="2"/>
              <a:buChar char="§"/>
            </a:pPr>
            <a:r>
              <a:rPr lang="en-US" sz="2400" dirty="0" smtClean="0"/>
              <a:t>Motor Vehicle Safety</a:t>
            </a:r>
          </a:p>
          <a:p>
            <a:pPr lvl="1">
              <a:spcBef>
                <a:spcPts val="1200"/>
              </a:spcBef>
            </a:pPr>
            <a:r>
              <a:rPr lang="en-US" sz="2000" dirty="0" smtClean="0"/>
              <a:t>Seat Belts, Child Safety Seats, Impaired or Distracted Driving Prevention</a:t>
            </a:r>
          </a:p>
          <a:p>
            <a:pPr>
              <a:spcBef>
                <a:spcPts val="1200"/>
              </a:spcBef>
              <a:buClr>
                <a:srgbClr val="008080"/>
              </a:buClr>
              <a:buFont typeface="Wingdings" pitchFamily="2" charset="2"/>
              <a:buChar char="§"/>
            </a:pPr>
            <a:r>
              <a:rPr lang="en-US" sz="2400" dirty="0" smtClean="0"/>
              <a:t>Elder Falls Prevention</a:t>
            </a:r>
          </a:p>
          <a:p>
            <a:pPr>
              <a:spcBef>
                <a:spcPts val="1200"/>
              </a:spcBef>
              <a:buClr>
                <a:srgbClr val="008080"/>
              </a:buClr>
              <a:buFont typeface="Wingdings" pitchFamily="2" charset="2"/>
              <a:buChar char="§"/>
            </a:pPr>
            <a:r>
              <a:rPr lang="en-US" sz="2400" dirty="0" smtClean="0"/>
              <a:t>Poisoning Prevention</a:t>
            </a:r>
          </a:p>
          <a:p>
            <a:pPr>
              <a:spcBef>
                <a:spcPts val="1200"/>
              </a:spcBef>
              <a:buClr>
                <a:srgbClr val="008080"/>
              </a:buClr>
              <a:buFont typeface="Wingdings" pitchFamily="2" charset="2"/>
              <a:buChar char="§"/>
            </a:pPr>
            <a:r>
              <a:rPr lang="en-US" sz="2400" dirty="0"/>
              <a:t>Home Safety &amp; Fire Prevention</a:t>
            </a:r>
          </a:p>
          <a:p>
            <a:pPr>
              <a:spcBef>
                <a:spcPts val="1200"/>
              </a:spcBef>
              <a:buClr>
                <a:srgbClr val="008080"/>
              </a:buClr>
              <a:buFont typeface="Wingdings" pitchFamily="2" charset="2"/>
              <a:buChar char="§"/>
            </a:pPr>
            <a:r>
              <a:rPr lang="en-US" sz="2400" dirty="0" smtClean="0"/>
              <a:t>Bike </a:t>
            </a:r>
            <a:r>
              <a:rPr lang="en-US" sz="2400" dirty="0"/>
              <a:t>Safety &amp; Helmet Use</a:t>
            </a:r>
          </a:p>
          <a:p>
            <a:pPr>
              <a:spcBef>
                <a:spcPts val="1200"/>
              </a:spcBef>
              <a:buClr>
                <a:srgbClr val="008080"/>
              </a:buClr>
              <a:buFont typeface="Wingdings" pitchFamily="2" charset="2"/>
              <a:buChar char="§"/>
            </a:pPr>
            <a:r>
              <a:rPr lang="en-US" sz="2400" dirty="0"/>
              <a:t>Water Safety &amp; Drowning Prevention</a:t>
            </a:r>
          </a:p>
          <a:p>
            <a:pPr>
              <a:spcBef>
                <a:spcPts val="1200"/>
              </a:spcBef>
              <a:buClr>
                <a:srgbClr val="008080"/>
              </a:buClr>
              <a:buFont typeface="Wingdings" pitchFamily="2" charset="2"/>
              <a:buChar char="§"/>
            </a:pPr>
            <a:r>
              <a:rPr lang="en-US" sz="2400" dirty="0" smtClean="0"/>
              <a:t>Firearms Safety</a:t>
            </a:r>
            <a:endParaRPr lang="en-US" sz="2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2000"/>
                                        <p:tgtEl>
                                          <p:spTgt spid="235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2000"/>
                                        <p:tgtEl>
                                          <p:spTgt spid="235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fade">
                                      <p:cBhvr>
                                        <p:cTn id="20" dur="2000"/>
                                        <p:tgtEl>
                                          <p:spTgt spid="2355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Effect transition="in" filter="fade">
                                      <p:cBhvr>
                                        <p:cTn id="25" dur="2000"/>
                                        <p:tgtEl>
                                          <p:spTgt spid="2355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55">
                                            <p:txEl>
                                              <p:pRg st="5" end="5"/>
                                            </p:txEl>
                                          </p:spTgt>
                                        </p:tgtEl>
                                        <p:attrNameLst>
                                          <p:attrName>style.visibility</p:attrName>
                                        </p:attrNameLst>
                                      </p:cBhvr>
                                      <p:to>
                                        <p:strVal val="visible"/>
                                      </p:to>
                                    </p:set>
                                    <p:animEffect transition="in" filter="fade">
                                      <p:cBhvr>
                                        <p:cTn id="30" dur="2000"/>
                                        <p:tgtEl>
                                          <p:spTgt spid="2355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555">
                                            <p:txEl>
                                              <p:pRg st="6" end="6"/>
                                            </p:txEl>
                                          </p:spTgt>
                                        </p:tgtEl>
                                        <p:attrNameLst>
                                          <p:attrName>style.visibility</p:attrName>
                                        </p:attrNameLst>
                                      </p:cBhvr>
                                      <p:to>
                                        <p:strVal val="visible"/>
                                      </p:to>
                                    </p:set>
                                    <p:animEffect transition="in" filter="fade">
                                      <p:cBhvr>
                                        <p:cTn id="35" dur="2000"/>
                                        <p:tgtEl>
                                          <p:spTgt spid="2355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55">
                                            <p:txEl>
                                              <p:pRg st="7" end="7"/>
                                            </p:txEl>
                                          </p:spTgt>
                                        </p:tgtEl>
                                        <p:attrNameLst>
                                          <p:attrName>style.visibility</p:attrName>
                                        </p:attrNameLst>
                                      </p:cBhvr>
                                      <p:to>
                                        <p:strVal val="visible"/>
                                      </p:to>
                                    </p:set>
                                    <p:animEffect transition="in" filter="fade">
                                      <p:cBhvr>
                                        <p:cTn id="40" dur="20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0" cap="none" dirty="0" smtClean="0"/>
              <a:t>Motor Vehicle Safety</a:t>
            </a:r>
            <a:endParaRPr lang="en-US" b="0" cap="none" dirty="0"/>
          </a:p>
        </p:txBody>
      </p:sp>
      <p:sp>
        <p:nvSpPr>
          <p:cNvPr id="10" name="Text Placeholder 9"/>
          <p:cNvSpPr>
            <a:spLocks noGrp="1"/>
          </p:cNvSpPr>
          <p:nvPr>
            <p:ph type="body" idx="1"/>
          </p:nvPr>
        </p:nvSpPr>
        <p:spPr>
          <a:xfrm>
            <a:off x="990600" y="4267200"/>
            <a:ext cx="7239000" cy="966787"/>
          </a:xfrm>
        </p:spPr>
        <p:txBody>
          <a:bodyPr/>
          <a:lstStyle/>
          <a:p>
            <a:pPr algn="ctr"/>
            <a:r>
              <a:rPr lang="en-US" sz="3200" dirty="0" smtClean="0">
                <a:solidFill>
                  <a:srgbClr val="008080"/>
                </a:solidFill>
                <a:latin typeface="+mj-lt"/>
              </a:rPr>
              <a:t>Seat Belts and Child Safety Seats</a:t>
            </a:r>
            <a:endParaRPr lang="en-US" sz="3200" dirty="0">
              <a:solidFill>
                <a:srgbClr val="008080"/>
              </a:solidFill>
              <a:latin typeface="+mj-lt"/>
            </a:endParaRPr>
          </a:p>
        </p:txBody>
      </p:sp>
      <p:pic>
        <p:nvPicPr>
          <p:cNvPr id="11" name="Picture 4"/>
          <p:cNvPicPr>
            <a:picLocks noChangeAspect="1" noChangeArrowheads="1"/>
          </p:cNvPicPr>
          <p:nvPr/>
        </p:nvPicPr>
        <p:blipFill>
          <a:blip r:embed="rId2" cstate="print"/>
          <a:srcRect/>
          <a:stretch>
            <a:fillRect/>
          </a:stretch>
        </p:blipFill>
        <p:spPr bwMode="auto">
          <a:xfrm>
            <a:off x="5105400" y="304800"/>
            <a:ext cx="3810000" cy="2473522"/>
          </a:xfrm>
          <a:prstGeom prst="rect">
            <a:avLst/>
          </a:prstGeom>
          <a:noFill/>
          <a:ln w="12699">
            <a:noFill/>
            <a:miter lim="800000"/>
            <a:headEnd type="none" w="sm" len="sm"/>
            <a:tailEnd type="none" w="sm" len="sm"/>
          </a:ln>
        </p:spPr>
      </p:pic>
      <p:sp>
        <p:nvSpPr>
          <p:cNvPr id="12" name="Subtitle 3"/>
          <p:cNvSpPr txBox="1">
            <a:spLocks/>
          </p:cNvSpPr>
          <p:nvPr/>
        </p:nvSpPr>
        <p:spPr bwMode="auto">
          <a:xfrm>
            <a:off x="457200" y="914400"/>
            <a:ext cx="464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715C29"/>
              </a:buClr>
              <a:buSzPct val="95000"/>
              <a:buFont typeface="Arial" charset="0"/>
              <a:buNone/>
              <a:tabLst/>
              <a:defRPr/>
            </a:pPr>
            <a:r>
              <a:rPr kumimoji="0" lang="en-US" sz="2800" b="0" i="1" u="none" strike="noStrike" kern="0" cap="none" spc="0" normalizeH="0" baseline="0" noProof="0" dirty="0" smtClean="0">
                <a:ln>
                  <a:noFill/>
                </a:ln>
                <a:solidFill>
                  <a:schemeClr val="tx1"/>
                </a:solidFill>
                <a:effectLst/>
                <a:uLnTx/>
                <a:uFillTx/>
                <a:latin typeface="Trebuchet MS" pitchFamily="34" charset="0"/>
                <a:ea typeface="+mn-ea"/>
                <a:cs typeface="+mn-cs"/>
              </a:rPr>
              <a:t>Buckle up those you love and for those who love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Grp="1" noChangeAspect="1" noChangeArrowheads="1"/>
          </p:cNvPicPr>
          <p:nvPr>
            <p:ph idx="1"/>
          </p:nvPr>
        </p:nvPicPr>
        <p:blipFill>
          <a:blip r:embed="rId3" cstate="print"/>
          <a:srcRect/>
          <a:stretch>
            <a:fillRect/>
          </a:stretch>
        </p:blipFill>
        <p:spPr>
          <a:xfrm>
            <a:off x="457200" y="2332038"/>
            <a:ext cx="8229600" cy="3184525"/>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228600"/>
            <a:ext cx="8153400" cy="990600"/>
          </a:xfrm>
        </p:spPr>
        <p:txBody>
          <a:bodyPr/>
          <a:lstStyle/>
          <a:p>
            <a:r>
              <a:rPr lang="en-US" dirty="0" smtClean="0"/>
              <a:t>Motor Vehicle Safety </a:t>
            </a:r>
          </a:p>
        </p:txBody>
      </p:sp>
      <p:sp>
        <p:nvSpPr>
          <p:cNvPr id="20483" name="Content Placeholder 2"/>
          <p:cNvSpPr>
            <a:spLocks noGrp="1"/>
          </p:cNvSpPr>
          <p:nvPr>
            <p:ph idx="1"/>
          </p:nvPr>
        </p:nvSpPr>
        <p:spPr>
          <a:xfrm>
            <a:off x="533400" y="2514600"/>
            <a:ext cx="8229600" cy="3886200"/>
          </a:xfrm>
        </p:spPr>
        <p:txBody>
          <a:bodyPr/>
          <a:lstStyle/>
          <a:p>
            <a:pPr>
              <a:buClr>
                <a:srgbClr val="008080"/>
              </a:buClr>
              <a:buFont typeface="Wingdings" pitchFamily="2" charset="2"/>
              <a:buChar char="§"/>
            </a:pPr>
            <a:r>
              <a:rPr lang="en-US" sz="3600" dirty="0" smtClean="0"/>
              <a:t>What things can help improve safety on the road?</a:t>
            </a:r>
          </a:p>
          <a:p>
            <a:pPr>
              <a:buClr>
                <a:srgbClr val="008080"/>
              </a:buClr>
              <a:buFont typeface="Wingdings" pitchFamily="2" charset="2"/>
              <a:buChar char="§"/>
            </a:pPr>
            <a:endParaRPr lang="en-US" sz="3600" dirty="0" smtClean="0"/>
          </a:p>
          <a:p>
            <a:pPr>
              <a:buClr>
                <a:srgbClr val="008080"/>
              </a:buClr>
              <a:buFont typeface="Wingdings" pitchFamily="2" charset="2"/>
              <a:buChar char="§"/>
            </a:pPr>
            <a:r>
              <a:rPr lang="en-US" sz="3600" dirty="0" smtClean="0"/>
              <a:t>What can we do to prevent crashes and reduce injury from crashes?</a:t>
            </a:r>
          </a:p>
          <a:p>
            <a:pPr>
              <a:buFont typeface="Wingdings" pitchFamily="2" charset="2"/>
              <a:buNone/>
            </a:pPr>
            <a:endParaRPr lang="en-US" dirty="0" smtClean="0">
              <a:latin typeface="Papyrus" pitchFamily="66" charset="0"/>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7800" y="304800"/>
            <a:ext cx="5943600" cy="914400"/>
          </a:xfrm>
        </p:spPr>
        <p:txBody>
          <a:bodyPr/>
          <a:lstStyle/>
          <a:p>
            <a:pPr eaLnBrk="1" hangingPunct="1"/>
            <a:r>
              <a:rPr lang="en-US" dirty="0" smtClean="0"/>
              <a:t>Motor Vehicle Safety</a:t>
            </a:r>
          </a:p>
        </p:txBody>
      </p:sp>
      <p:sp>
        <p:nvSpPr>
          <p:cNvPr id="26627" name="Rectangle 3"/>
          <p:cNvSpPr>
            <a:spLocks noGrp="1" noChangeArrowheads="1"/>
          </p:cNvSpPr>
          <p:nvPr>
            <p:ph idx="1"/>
          </p:nvPr>
        </p:nvSpPr>
        <p:spPr>
          <a:xfrm>
            <a:off x="381000" y="1828800"/>
            <a:ext cx="7696200" cy="3657600"/>
          </a:xfrm>
        </p:spPr>
        <p:txBody>
          <a:bodyPr/>
          <a:lstStyle/>
          <a:p>
            <a:pPr>
              <a:buClr>
                <a:srgbClr val="008080"/>
              </a:buClr>
              <a:buFont typeface="Arial" charset="0"/>
              <a:buChar char="•"/>
            </a:pPr>
            <a:r>
              <a:rPr lang="en-US" sz="2800" dirty="0" smtClean="0"/>
              <a:t>Ensure vehicles are safe and in working order</a:t>
            </a:r>
          </a:p>
          <a:p>
            <a:pPr>
              <a:buClr>
                <a:srgbClr val="008080"/>
              </a:buClr>
              <a:buFont typeface="Arial" charset="0"/>
              <a:buChar char="•"/>
            </a:pPr>
            <a:r>
              <a:rPr lang="en-US" sz="2800" dirty="0" smtClean="0"/>
              <a:t>Promote restraint use for all ages</a:t>
            </a:r>
          </a:p>
          <a:p>
            <a:pPr>
              <a:buClr>
                <a:srgbClr val="008080"/>
              </a:buClr>
              <a:buFont typeface="Arial" charset="0"/>
              <a:buChar char="•"/>
            </a:pPr>
            <a:r>
              <a:rPr lang="en-US" sz="2800" dirty="0" smtClean="0"/>
              <a:t>Discourage aggressive / distracted driving</a:t>
            </a:r>
          </a:p>
          <a:p>
            <a:pPr>
              <a:buClr>
                <a:srgbClr val="008080"/>
              </a:buClr>
              <a:buFont typeface="Arial" charset="0"/>
              <a:buChar char="•"/>
            </a:pPr>
            <a:r>
              <a:rPr lang="en-US" sz="2800" dirty="0" smtClean="0"/>
              <a:t>Enforcement of laws</a:t>
            </a:r>
          </a:p>
          <a:p>
            <a:pPr>
              <a:buClr>
                <a:srgbClr val="008080"/>
              </a:buClr>
              <a:buFont typeface="Arial" charset="0"/>
              <a:buChar char="•"/>
            </a:pPr>
            <a:r>
              <a:rPr lang="en-US" sz="2800" dirty="0" smtClean="0"/>
              <a:t>Provide community education</a:t>
            </a:r>
          </a:p>
          <a:p>
            <a:pPr>
              <a:buClr>
                <a:srgbClr val="008080"/>
              </a:buClr>
              <a:buFont typeface="Arial" charset="0"/>
              <a:buChar char="•"/>
            </a:pPr>
            <a:r>
              <a:rPr lang="en-US" sz="2800" dirty="0" smtClean="0"/>
              <a:t>Change societal attitudes</a:t>
            </a:r>
          </a:p>
        </p:txBody>
      </p:sp>
      <p:pic>
        <p:nvPicPr>
          <p:cNvPr id="21508" name="Picture 4" descr="C:\Documents and Settings\stephanie.NWWIHB\My Documents\My Pictures\DIstracted driving\DIstracted driving 005.jpg"/>
          <p:cNvPicPr>
            <a:picLocks noChangeAspect="1" noChangeArrowheads="1"/>
          </p:cNvPicPr>
          <p:nvPr/>
        </p:nvPicPr>
        <p:blipFill>
          <a:blip r:embed="rId4" cstate="print"/>
          <a:srcRect/>
          <a:stretch>
            <a:fillRect/>
          </a:stretch>
        </p:blipFill>
        <p:spPr bwMode="auto">
          <a:xfrm>
            <a:off x="5791200" y="4083050"/>
            <a:ext cx="2990523" cy="22415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20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fade">
                                      <p:cBhvr>
                                        <p:cTn id="32" dur="2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TotalTime>
  <Words>4499</Words>
  <Application>Microsoft Office PowerPoint</Application>
  <PresentationFormat>On-screen Show (4:3)</PresentationFormat>
  <Paragraphs>456</Paragraphs>
  <Slides>39</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AvalancheTemplate_9703</vt:lpstr>
      <vt:lpstr>Image</vt:lpstr>
      <vt:lpstr>Chart</vt:lpstr>
      <vt:lpstr>Injury Prevention in Indian Country</vt:lpstr>
      <vt:lpstr>What is Injury?</vt:lpstr>
      <vt:lpstr>Injuries are NOT accidents!</vt:lpstr>
      <vt:lpstr>What is Injury Prevention?</vt:lpstr>
      <vt:lpstr>Key Unintentional Injury Topics</vt:lpstr>
      <vt:lpstr>Motor Vehicle Safety</vt:lpstr>
      <vt:lpstr>PowerPoint Presentation</vt:lpstr>
      <vt:lpstr>Motor Vehicle Safety </vt:lpstr>
      <vt:lpstr>Motor Vehicle Safety</vt:lpstr>
      <vt:lpstr>“We Don’t Buckle Up!” </vt:lpstr>
      <vt:lpstr>5 Ways Seat Belts and Child Safety Seats Prevent Injury</vt:lpstr>
      <vt:lpstr>4 Steps for Kids</vt:lpstr>
      <vt:lpstr>Step 1</vt:lpstr>
      <vt:lpstr>Steps 1 &amp; 2</vt:lpstr>
      <vt:lpstr>Step 2</vt:lpstr>
      <vt:lpstr>Step 3</vt:lpstr>
      <vt:lpstr>Step 4</vt:lpstr>
      <vt:lpstr>Incorrect Restraint Use</vt:lpstr>
      <vt:lpstr>Seat Belts &amp; Child Safety Seats </vt:lpstr>
      <vt:lpstr>The Message for Native Communities</vt:lpstr>
      <vt:lpstr>Interventions</vt:lpstr>
      <vt:lpstr>Interventions</vt:lpstr>
      <vt:lpstr>Motor Vehicle Safety Resources</vt:lpstr>
      <vt:lpstr>Elder Safety and Falls Prevention</vt:lpstr>
      <vt:lpstr>Impact of Elder Falls</vt:lpstr>
      <vt:lpstr>Proven Interventions</vt:lpstr>
      <vt:lpstr>Elder Falls Resources</vt:lpstr>
      <vt:lpstr>Poisoning Prevention</vt:lpstr>
      <vt:lpstr>Poisoning Prevention</vt:lpstr>
      <vt:lpstr>Interventions</vt:lpstr>
      <vt:lpstr>Poisoning Resources</vt:lpstr>
      <vt:lpstr>Community Injury Prevention</vt:lpstr>
      <vt:lpstr>Priorities &amp; Partnerships</vt:lpstr>
      <vt:lpstr>Public Health Approach</vt:lpstr>
      <vt:lpstr>Assess the Need in Your Community</vt:lpstr>
      <vt:lpstr>Assess the Need in Your Community</vt:lpstr>
      <vt:lpstr>Injury Prevention Resources </vt:lpstr>
      <vt:lpstr>Injury Prevention Contacts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Ticey Casey</dc:creator>
  <cp:lastModifiedBy>Bridget Canniff</cp:lastModifiedBy>
  <cp:revision>19</cp:revision>
  <dcterms:created xsi:type="dcterms:W3CDTF">2012-05-08T16:58:41Z</dcterms:created>
  <dcterms:modified xsi:type="dcterms:W3CDTF">2013-05-20T18:32:55Z</dcterms:modified>
</cp:coreProperties>
</file>