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9" r:id="rId2"/>
    <p:sldId id="385" r:id="rId3"/>
    <p:sldId id="502" r:id="rId4"/>
    <p:sldId id="476" r:id="rId5"/>
    <p:sldId id="501" r:id="rId6"/>
    <p:sldId id="503" r:id="rId7"/>
    <p:sldId id="530" r:id="rId8"/>
    <p:sldId id="541" r:id="rId9"/>
    <p:sldId id="553" r:id="rId10"/>
    <p:sldId id="554" r:id="rId11"/>
    <p:sldId id="543" r:id="rId12"/>
    <p:sldId id="544" r:id="rId13"/>
    <p:sldId id="545" r:id="rId14"/>
    <p:sldId id="546" r:id="rId15"/>
    <p:sldId id="552" r:id="rId16"/>
    <p:sldId id="547" r:id="rId17"/>
    <p:sldId id="505" r:id="rId18"/>
    <p:sldId id="480" r:id="rId19"/>
    <p:sldId id="551" r:id="rId20"/>
    <p:sldId id="550" r:id="rId21"/>
    <p:sldId id="532" r:id="rId22"/>
    <p:sldId id="536" r:id="rId23"/>
    <p:sldId id="531" r:id="rId24"/>
    <p:sldId id="529" r:id="rId25"/>
    <p:sldId id="520" r:id="rId26"/>
    <p:sldId id="533" r:id="rId27"/>
    <p:sldId id="535" r:id="rId28"/>
    <p:sldId id="510" r:id="rId29"/>
    <p:sldId id="518" r:id="rId30"/>
    <p:sldId id="549" r:id="rId31"/>
    <p:sldId id="504" r:id="rId32"/>
    <p:sldId id="548" r:id="rId33"/>
    <p:sldId id="472" r:id="rId34"/>
    <p:sldId id="527" r:id="rId35"/>
    <p:sldId id="35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13B"/>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3043" autoAdjust="0"/>
  </p:normalViewPr>
  <p:slideViewPr>
    <p:cSldViewPr>
      <p:cViewPr varScale="1">
        <p:scale>
          <a:sx n="54" d="100"/>
          <a:sy n="54" d="100"/>
        </p:scale>
        <p:origin x="-1064" y="-11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160"/>
    </p:cViewPr>
  </p:sorterViewPr>
  <p:notesViewPr>
    <p:cSldViewPr>
      <p:cViewPr varScale="1">
        <p:scale>
          <a:sx n="67" d="100"/>
          <a:sy n="67"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 Id="rId4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08BE85-084B-2E4C-81B6-A34F7192A6AD}" type="datetimeFigureOut">
              <a:rPr lang="en-US" smtClean="0"/>
              <a:t>1/16/18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E60A55-98F9-B04A-AE93-FCEECAFD3BE8}" type="slidenum">
              <a:rPr lang="en-US" smtClean="0"/>
              <a:t>‹#›</a:t>
            </a:fld>
            <a:endParaRPr lang="en-US"/>
          </a:p>
        </p:txBody>
      </p:sp>
    </p:spTree>
    <p:extLst>
      <p:ext uri="{BB962C8B-B14F-4D97-AF65-F5344CB8AC3E}">
        <p14:creationId xmlns:p14="http://schemas.microsoft.com/office/powerpoint/2010/main" val="3439787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43DB5-223F-4D61-B8A9-70F5B7F764B8}" type="datetimeFigureOut">
              <a:rPr lang="en-US" smtClean="0"/>
              <a:t>1/16/18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B25E3-B818-4997-A6D1-ECAFD5B9F68D}" type="slidenum">
              <a:rPr lang="en-US" smtClean="0"/>
              <a:t>‹#›</a:t>
            </a:fld>
            <a:endParaRPr lang="en-US"/>
          </a:p>
        </p:txBody>
      </p:sp>
    </p:spTree>
    <p:extLst>
      <p:ext uri="{BB962C8B-B14F-4D97-AF65-F5344CB8AC3E}">
        <p14:creationId xmlns:p14="http://schemas.microsoft.com/office/powerpoint/2010/main" val="845729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latin typeface="+mn-lt"/>
                <a:ea typeface="+mn-ea"/>
                <a:cs typeface="+mn-cs"/>
              </a:rPr>
              <a:t>\</a:t>
            </a: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a:t>
            </a:fld>
            <a:endParaRPr lang="en-US"/>
          </a:p>
        </p:txBody>
      </p:sp>
    </p:spTree>
    <p:extLst>
      <p:ext uri="{BB962C8B-B14F-4D97-AF65-F5344CB8AC3E}">
        <p14:creationId xmlns:p14="http://schemas.microsoft.com/office/powerpoint/2010/main" val="752343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a:buNone/>
            </a:pPr>
            <a:endParaRPr lang="is-I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10</a:t>
            </a:fld>
            <a:endParaRPr lang="en-US"/>
          </a:p>
        </p:txBody>
      </p:sp>
    </p:spTree>
    <p:extLst>
      <p:ext uri="{BB962C8B-B14F-4D97-AF65-F5344CB8AC3E}">
        <p14:creationId xmlns:p14="http://schemas.microsoft.com/office/powerpoint/2010/main" val="4005814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11</a:t>
            </a:fld>
            <a:endParaRPr lang="en-US"/>
          </a:p>
        </p:txBody>
      </p:sp>
    </p:spTree>
    <p:extLst>
      <p:ext uri="{BB962C8B-B14F-4D97-AF65-F5344CB8AC3E}">
        <p14:creationId xmlns:p14="http://schemas.microsoft.com/office/powerpoint/2010/main" val="3434599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12</a:t>
            </a:fld>
            <a:endParaRPr lang="en-US"/>
          </a:p>
        </p:txBody>
      </p:sp>
    </p:spTree>
    <p:extLst>
      <p:ext uri="{BB962C8B-B14F-4D97-AF65-F5344CB8AC3E}">
        <p14:creationId xmlns:p14="http://schemas.microsoft.com/office/powerpoint/2010/main" val="1925939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13</a:t>
            </a:fld>
            <a:endParaRPr lang="en-US"/>
          </a:p>
        </p:txBody>
      </p:sp>
    </p:spTree>
    <p:extLst>
      <p:ext uri="{BB962C8B-B14F-4D97-AF65-F5344CB8AC3E}">
        <p14:creationId xmlns:p14="http://schemas.microsoft.com/office/powerpoint/2010/main" val="338496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14</a:t>
            </a:fld>
            <a:endParaRPr lang="en-US"/>
          </a:p>
        </p:txBody>
      </p:sp>
    </p:spTree>
    <p:extLst>
      <p:ext uri="{BB962C8B-B14F-4D97-AF65-F5344CB8AC3E}">
        <p14:creationId xmlns:p14="http://schemas.microsoft.com/office/powerpoint/2010/main" val="3956862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15</a:t>
            </a:fld>
            <a:endParaRPr lang="en-US"/>
          </a:p>
        </p:txBody>
      </p:sp>
    </p:spTree>
    <p:extLst>
      <p:ext uri="{BB962C8B-B14F-4D97-AF65-F5344CB8AC3E}">
        <p14:creationId xmlns:p14="http://schemas.microsoft.com/office/powerpoint/2010/main" val="1899454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dirty="0">
              <a:effectLst/>
              <a:latin typeface="Calibri" panose="020F050202020403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16</a:t>
            </a:fld>
            <a:endParaRPr lang="en-US"/>
          </a:p>
        </p:txBody>
      </p:sp>
    </p:spTree>
    <p:extLst>
      <p:ext uri="{BB962C8B-B14F-4D97-AF65-F5344CB8AC3E}">
        <p14:creationId xmlns:p14="http://schemas.microsoft.com/office/powerpoint/2010/main" val="4122909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17</a:t>
            </a:fld>
            <a:endParaRPr lang="en-US"/>
          </a:p>
        </p:txBody>
      </p:sp>
    </p:spTree>
    <p:extLst>
      <p:ext uri="{BB962C8B-B14F-4D97-AF65-F5344CB8AC3E}">
        <p14:creationId xmlns:p14="http://schemas.microsoft.com/office/powerpoint/2010/main" val="752343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18</a:t>
            </a:fld>
            <a:endParaRPr lang="en-US"/>
          </a:p>
        </p:txBody>
      </p:sp>
    </p:spTree>
    <p:extLst>
      <p:ext uri="{BB962C8B-B14F-4D97-AF65-F5344CB8AC3E}">
        <p14:creationId xmlns:p14="http://schemas.microsoft.com/office/powerpoint/2010/main" val="383688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19</a:t>
            </a:fld>
            <a:endParaRPr lang="en-US"/>
          </a:p>
        </p:txBody>
      </p:sp>
    </p:spTree>
    <p:extLst>
      <p:ext uri="{BB962C8B-B14F-4D97-AF65-F5344CB8AC3E}">
        <p14:creationId xmlns:p14="http://schemas.microsoft.com/office/powerpoint/2010/main" val="343276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a:t>
            </a:fld>
            <a:endParaRPr lang="en-US"/>
          </a:p>
        </p:txBody>
      </p:sp>
    </p:spTree>
    <p:extLst>
      <p:ext uri="{BB962C8B-B14F-4D97-AF65-F5344CB8AC3E}">
        <p14:creationId xmlns:p14="http://schemas.microsoft.com/office/powerpoint/2010/main" val="3969698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20</a:t>
            </a:fld>
            <a:endParaRPr lang="en-US"/>
          </a:p>
        </p:txBody>
      </p:sp>
    </p:spTree>
    <p:extLst>
      <p:ext uri="{BB962C8B-B14F-4D97-AF65-F5344CB8AC3E}">
        <p14:creationId xmlns:p14="http://schemas.microsoft.com/office/powerpoint/2010/main" val="3914003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21</a:t>
            </a:fld>
            <a:endParaRPr lang="en-US"/>
          </a:p>
        </p:txBody>
      </p:sp>
    </p:spTree>
    <p:extLst>
      <p:ext uri="{BB962C8B-B14F-4D97-AF65-F5344CB8AC3E}">
        <p14:creationId xmlns:p14="http://schemas.microsoft.com/office/powerpoint/2010/main" val="39140034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 2545 has 17 cosponsors- including Rep. Earl Blumenauer (D-OR-3) and Rep. Derek Kilmer (D-WA-6)</a:t>
            </a:r>
          </a:p>
        </p:txBody>
      </p:sp>
      <p:sp>
        <p:nvSpPr>
          <p:cNvPr id="4" name="Slide Number Placeholder 3"/>
          <p:cNvSpPr>
            <a:spLocks noGrp="1"/>
          </p:cNvSpPr>
          <p:nvPr>
            <p:ph type="sldNum" sz="quarter" idx="10"/>
          </p:nvPr>
        </p:nvSpPr>
        <p:spPr/>
        <p:txBody>
          <a:bodyPr/>
          <a:lstStyle/>
          <a:p>
            <a:fld id="{CAFB25E3-B818-4997-A6D1-ECAFD5B9F68D}" type="slidenum">
              <a:rPr lang="en-US" smtClean="0"/>
              <a:t>22</a:t>
            </a:fld>
            <a:endParaRPr lang="en-US"/>
          </a:p>
        </p:txBody>
      </p:sp>
    </p:spTree>
    <p:extLst>
      <p:ext uri="{BB962C8B-B14F-4D97-AF65-F5344CB8AC3E}">
        <p14:creationId xmlns:p14="http://schemas.microsoft.com/office/powerpoint/2010/main" val="3071353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23</a:t>
            </a:fld>
            <a:endParaRPr lang="en-US"/>
          </a:p>
        </p:txBody>
      </p:sp>
    </p:spTree>
    <p:extLst>
      <p:ext uri="{BB962C8B-B14F-4D97-AF65-F5344CB8AC3E}">
        <p14:creationId xmlns:p14="http://schemas.microsoft.com/office/powerpoint/2010/main" val="3432767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24</a:t>
            </a:fld>
            <a:endParaRPr lang="en-US"/>
          </a:p>
        </p:txBody>
      </p:sp>
    </p:spTree>
    <p:extLst>
      <p:ext uri="{BB962C8B-B14F-4D97-AF65-F5344CB8AC3E}">
        <p14:creationId xmlns:p14="http://schemas.microsoft.com/office/powerpoint/2010/main" val="2506354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25</a:t>
            </a:fld>
            <a:endParaRPr lang="en-US"/>
          </a:p>
        </p:txBody>
      </p:sp>
    </p:spTree>
    <p:extLst>
      <p:ext uri="{BB962C8B-B14F-4D97-AF65-F5344CB8AC3E}">
        <p14:creationId xmlns:p14="http://schemas.microsoft.com/office/powerpoint/2010/main" val="2534461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26</a:t>
            </a:fld>
            <a:endParaRPr lang="en-US"/>
          </a:p>
        </p:txBody>
      </p:sp>
    </p:spTree>
    <p:extLst>
      <p:ext uri="{BB962C8B-B14F-4D97-AF65-F5344CB8AC3E}">
        <p14:creationId xmlns:p14="http://schemas.microsoft.com/office/powerpoint/2010/main" val="174225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27</a:t>
            </a:fld>
            <a:endParaRPr lang="en-US"/>
          </a:p>
        </p:txBody>
      </p:sp>
    </p:spTree>
    <p:extLst>
      <p:ext uri="{BB962C8B-B14F-4D97-AF65-F5344CB8AC3E}">
        <p14:creationId xmlns:p14="http://schemas.microsoft.com/office/powerpoint/2010/main" val="2610526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28</a:t>
            </a:fld>
            <a:endParaRPr lang="en-US"/>
          </a:p>
        </p:txBody>
      </p:sp>
    </p:spTree>
    <p:extLst>
      <p:ext uri="{BB962C8B-B14F-4D97-AF65-F5344CB8AC3E}">
        <p14:creationId xmlns:p14="http://schemas.microsoft.com/office/powerpoint/2010/main" val="2534461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a:buNone/>
            </a:pPr>
            <a:endParaRPr lang="en-US" dirty="0"/>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29</a:t>
            </a:fld>
            <a:endParaRPr lang="en-US"/>
          </a:p>
        </p:txBody>
      </p:sp>
    </p:spTree>
    <p:extLst>
      <p:ext uri="{BB962C8B-B14F-4D97-AF65-F5344CB8AC3E}">
        <p14:creationId xmlns:p14="http://schemas.microsoft.com/office/powerpoint/2010/main" val="2534461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a:t>
            </a:fld>
            <a:endParaRPr lang="en-US"/>
          </a:p>
        </p:txBody>
      </p:sp>
    </p:spTree>
    <p:extLst>
      <p:ext uri="{BB962C8B-B14F-4D97-AF65-F5344CB8AC3E}">
        <p14:creationId xmlns:p14="http://schemas.microsoft.com/office/powerpoint/2010/main" val="752343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30</a:t>
            </a:fld>
            <a:endParaRPr lang="en-US"/>
          </a:p>
        </p:txBody>
      </p:sp>
    </p:spTree>
    <p:extLst>
      <p:ext uri="{BB962C8B-B14F-4D97-AF65-F5344CB8AC3E}">
        <p14:creationId xmlns:p14="http://schemas.microsoft.com/office/powerpoint/2010/main" val="2534461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31</a:t>
            </a:fld>
            <a:endParaRPr lang="en-US"/>
          </a:p>
        </p:txBody>
      </p:sp>
    </p:spTree>
    <p:extLst>
      <p:ext uri="{BB962C8B-B14F-4D97-AF65-F5344CB8AC3E}">
        <p14:creationId xmlns:p14="http://schemas.microsoft.com/office/powerpoint/2010/main" val="752343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32</a:t>
            </a:fld>
            <a:endParaRPr lang="en-US"/>
          </a:p>
        </p:txBody>
      </p:sp>
    </p:spTree>
    <p:extLst>
      <p:ext uri="{BB962C8B-B14F-4D97-AF65-F5344CB8AC3E}">
        <p14:creationId xmlns:p14="http://schemas.microsoft.com/office/powerpoint/2010/main" val="33533443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de-DE"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33</a:t>
            </a:fld>
            <a:endParaRPr lang="en-US"/>
          </a:p>
        </p:txBody>
      </p:sp>
    </p:spTree>
    <p:extLst>
      <p:ext uri="{BB962C8B-B14F-4D97-AF65-F5344CB8AC3E}">
        <p14:creationId xmlns:p14="http://schemas.microsoft.com/office/powerpoint/2010/main" val="3719748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34</a:t>
            </a:fld>
            <a:endParaRPr lang="en-US"/>
          </a:p>
        </p:txBody>
      </p:sp>
    </p:spTree>
    <p:extLst>
      <p:ext uri="{BB962C8B-B14F-4D97-AF65-F5344CB8AC3E}">
        <p14:creationId xmlns:p14="http://schemas.microsoft.com/office/powerpoint/2010/main" val="3813298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35</a:t>
            </a:fld>
            <a:endParaRPr lang="en-US"/>
          </a:p>
        </p:txBody>
      </p:sp>
    </p:spTree>
    <p:extLst>
      <p:ext uri="{BB962C8B-B14F-4D97-AF65-F5344CB8AC3E}">
        <p14:creationId xmlns:p14="http://schemas.microsoft.com/office/powerpoint/2010/main" val="1485061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sz="1200" kern="1200" baseline="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4</a:t>
            </a:fld>
            <a:endParaRPr lang="en-US"/>
          </a:p>
        </p:txBody>
      </p:sp>
    </p:spTree>
    <p:extLst>
      <p:ext uri="{BB962C8B-B14F-4D97-AF65-F5344CB8AC3E}">
        <p14:creationId xmlns:p14="http://schemas.microsoft.com/office/powerpoint/2010/main" val="141842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endParaRPr lang="en-US" sz="1200" b="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5</a:t>
            </a:fld>
            <a:endParaRPr lang="en-US"/>
          </a:p>
        </p:txBody>
      </p:sp>
    </p:spTree>
    <p:extLst>
      <p:ext uri="{BB962C8B-B14F-4D97-AF65-F5344CB8AC3E}">
        <p14:creationId xmlns:p14="http://schemas.microsoft.com/office/powerpoint/2010/main" val="141842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6</a:t>
            </a:fld>
            <a:endParaRPr lang="en-US"/>
          </a:p>
        </p:txBody>
      </p:sp>
    </p:spTree>
    <p:extLst>
      <p:ext uri="{BB962C8B-B14F-4D97-AF65-F5344CB8AC3E}">
        <p14:creationId xmlns:p14="http://schemas.microsoft.com/office/powerpoint/2010/main" val="75234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a:buNone/>
            </a:pPr>
            <a:endParaRPr lang="is-I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7</a:t>
            </a:fld>
            <a:endParaRPr lang="en-US"/>
          </a:p>
        </p:txBody>
      </p:sp>
    </p:spTree>
    <p:extLst>
      <p:ext uri="{BB962C8B-B14F-4D97-AF65-F5344CB8AC3E}">
        <p14:creationId xmlns:p14="http://schemas.microsoft.com/office/powerpoint/2010/main" val="3434599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marR="0" lvl="1" indent="0" algn="l" defTabSz="914400" rtl="0" eaLnBrk="1" fontAlgn="auto" latinLnBrk="0" hangingPunct="1">
              <a:lnSpc>
                <a:spcPct val="100000"/>
              </a:lnSpc>
              <a:spcBef>
                <a:spcPts val="0"/>
              </a:spcBef>
              <a:spcAft>
                <a:spcPts val="0"/>
              </a:spcAft>
              <a:buClrTx/>
              <a:buSzTx/>
              <a:buFont typeface="Arial"/>
              <a:buNone/>
              <a:tabLst/>
              <a:defRPr/>
            </a:pPr>
            <a:endParaRPr lang="en-US" sz="1200" b="0" i="0" u="none" strike="noStrike" kern="1200" baseline="0" dirty="0">
              <a:solidFill>
                <a:srgbClr val="000000"/>
              </a:solidFill>
              <a:latin typeface="Times New Roman" panose="02020603050405020304" pitchFamily="18" charset="0"/>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8</a:t>
            </a:fld>
            <a:endParaRPr lang="en-US"/>
          </a:p>
        </p:txBody>
      </p:sp>
    </p:spTree>
    <p:extLst>
      <p:ext uri="{BB962C8B-B14F-4D97-AF65-F5344CB8AC3E}">
        <p14:creationId xmlns:p14="http://schemas.microsoft.com/office/powerpoint/2010/main" val="343459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628650" lvl="1" indent="-171450">
              <a:buFont typeface="Arial" panose="020B0604020202020204" pitchFamily="34" charset="0"/>
              <a:buChar char="•"/>
            </a:pPr>
            <a:endParaRPr lang="is-I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9</a:t>
            </a:fld>
            <a:endParaRPr lang="en-US"/>
          </a:p>
        </p:txBody>
      </p:sp>
    </p:spTree>
    <p:extLst>
      <p:ext uri="{BB962C8B-B14F-4D97-AF65-F5344CB8AC3E}">
        <p14:creationId xmlns:p14="http://schemas.microsoft.com/office/powerpoint/2010/main" val="15500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D96BFF-CE54-4240-ACF1-69C7596A2AD1}" type="datetimeFigureOut">
              <a:rPr lang="en-US" smtClean="0"/>
              <a:pPr/>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a:p>
        </p:txBody>
      </p:sp>
      <p:pic>
        <p:nvPicPr>
          <p:cNvPr id="1026" name="Picture 2"/>
          <p:cNvPicPr>
            <a:picLocks noChangeAspect="1" noChangeArrowheads="1"/>
          </p:cNvPicPr>
          <p:nvPr userDrawn="1"/>
        </p:nvPicPr>
        <p:blipFill>
          <a:blip r:embed="rId2" cstate="print"/>
          <a:srcRect/>
          <a:stretch>
            <a:fillRect/>
          </a:stretch>
        </p:blipFill>
        <p:spPr bwMode="auto">
          <a:xfrm>
            <a:off x="1" y="0"/>
            <a:ext cx="9906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a:t>Click to edit Master title style</a:t>
            </a:r>
          </a:p>
        </p:txBody>
      </p:sp>
      <p:sp>
        <p:nvSpPr>
          <p:cNvPr id="3" name="Content Placeholder 2"/>
          <p:cNvSpPr>
            <a:spLocks noGrp="1"/>
          </p:cNvSpPr>
          <p:nvPr>
            <p:ph idx="1"/>
          </p:nvPr>
        </p:nvSpPr>
        <p:spPr>
          <a:xfrm>
            <a:off x="1524000" y="1600200"/>
            <a:ext cx="716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96BFF-CE54-4240-ACF1-69C7596A2AD1}" type="datetimeFigureOut">
              <a:rPr lang="en-US" smtClean="0"/>
              <a:pPr/>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a:p>
        </p:txBody>
      </p:sp>
      <p:pic>
        <p:nvPicPr>
          <p:cNvPr id="2050" name="Picture 2"/>
          <p:cNvPicPr>
            <a:picLocks noChangeAspect="1" noChangeArrowheads="1"/>
          </p:cNvPicPr>
          <p:nvPr userDrawn="1"/>
        </p:nvPicPr>
        <p:blipFill>
          <a:blip r:embed="rId2" cstate="print"/>
          <a:srcRect/>
          <a:stretch>
            <a:fillRect/>
          </a:stretch>
        </p:blipFill>
        <p:spPr bwMode="auto">
          <a:xfrm>
            <a:off x="0" y="0"/>
            <a:ext cx="1228725" cy="6858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96BFF-CE54-4240-ACF1-69C7596A2AD1}" type="datetimeFigureOut">
              <a:rPr lang="en-US" smtClean="0"/>
              <a:pPr/>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D96BFF-CE54-4240-ACF1-69C7596A2AD1}" type="datetimeFigureOut">
              <a:rPr lang="en-US" smtClean="0"/>
              <a:pPr/>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D96BFF-CE54-4240-ACF1-69C7596A2AD1}" type="datetimeFigureOut">
              <a:rPr lang="en-US" smtClean="0"/>
              <a:pPr/>
              <a:t>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96BFF-CE54-4240-ACF1-69C7596A2AD1}" type="datetimeFigureOut">
              <a:rPr lang="en-US" smtClean="0"/>
              <a:pPr/>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96BFF-CE54-4240-ACF1-69C7596A2AD1}" type="datetimeFigureOut">
              <a:rPr lang="en-US" smtClean="0"/>
              <a:pPr/>
              <a:t>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6BFF-CE54-4240-ACF1-69C7596A2AD1}" type="datetimeFigureOut">
              <a:rPr lang="en-US" smtClean="0"/>
              <a:pPr/>
              <a:t>1/16/18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FB202-8B32-4DDE-9D5A-3996BF0DCB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nihb.org/legislative/budget_formulation.ph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914400"/>
            <a:ext cx="7391400" cy="1600200"/>
          </a:xfrm>
        </p:spPr>
        <p:txBody>
          <a:bodyPr>
            <a:noAutofit/>
          </a:bodyPr>
          <a:lstStyle/>
          <a:p>
            <a:r>
              <a:rPr lang="en-US" b="1" i="1" dirty="0">
                <a:latin typeface="Arial" charset="0"/>
                <a:cs typeface="Arial" charset="0"/>
              </a:rPr>
              <a:t>Policy &amp; Legislative Update</a:t>
            </a:r>
            <a:br>
              <a:rPr lang="en-US" b="1" i="1" dirty="0">
                <a:latin typeface="Arial" charset="0"/>
                <a:cs typeface="Arial" charset="0"/>
              </a:rPr>
            </a:br>
            <a:endParaRPr lang="en-US" altLang="en-US" b="1" dirty="0"/>
          </a:p>
        </p:txBody>
      </p:sp>
      <p:sp>
        <p:nvSpPr>
          <p:cNvPr id="14339" name="Rectangle 3"/>
          <p:cNvSpPr>
            <a:spLocks noGrp="1" noChangeArrowheads="1"/>
          </p:cNvSpPr>
          <p:nvPr>
            <p:ph type="body" idx="1"/>
          </p:nvPr>
        </p:nvSpPr>
        <p:spPr>
          <a:xfrm>
            <a:off x="1752600" y="4018560"/>
            <a:ext cx="6705600" cy="1600200"/>
          </a:xfrm>
        </p:spPr>
        <p:txBody>
          <a:bodyPr>
            <a:noAutofit/>
          </a:bodyPr>
          <a:lstStyle/>
          <a:p>
            <a:pPr algn="ctr" eaLnBrk="1" hangingPunct="1">
              <a:buFont typeface="Wingdings" pitchFamily="2" charset="2"/>
              <a:buNone/>
            </a:pPr>
            <a:r>
              <a:rPr lang="en-US" altLang="en-US" sz="1800" dirty="0">
                <a:latin typeface="+mj-lt"/>
              </a:rPr>
              <a:t>NW Portland Area Indian Health Board</a:t>
            </a:r>
          </a:p>
          <a:p>
            <a:pPr algn="ctr" eaLnBrk="1" hangingPunct="1">
              <a:buFont typeface="Wingdings" pitchFamily="2" charset="2"/>
              <a:buNone/>
            </a:pPr>
            <a:r>
              <a:rPr lang="en-US" altLang="en-US" sz="1800" dirty="0">
                <a:latin typeface="+mj-lt"/>
              </a:rPr>
              <a:t>Quarterly Board Meeting</a:t>
            </a:r>
          </a:p>
          <a:p>
            <a:pPr algn="ctr" eaLnBrk="1" hangingPunct="1">
              <a:buFont typeface="Wingdings" pitchFamily="2" charset="2"/>
              <a:buNone/>
            </a:pPr>
            <a:r>
              <a:rPr lang="en-US" sz="1800" dirty="0">
                <a:latin typeface="+mj-lt"/>
                <a:cs typeface="Arial" charset="0"/>
              </a:rPr>
              <a:t>Embassy Suites – Portland, OR</a:t>
            </a:r>
          </a:p>
          <a:p>
            <a:pPr algn="ctr" eaLnBrk="1" hangingPunct="1">
              <a:buFont typeface="Wingdings" pitchFamily="2" charset="2"/>
              <a:buNone/>
            </a:pPr>
            <a:r>
              <a:rPr lang="en-US" sz="1800" dirty="0">
                <a:latin typeface="+mj-lt"/>
                <a:cs typeface="Arial" charset="0"/>
              </a:rPr>
              <a:t>January 17, 2018</a:t>
            </a:r>
          </a:p>
          <a:p>
            <a:pPr algn="ctr" eaLnBrk="1" hangingPunct="1">
              <a:buFont typeface="Wingdings" pitchFamily="2" charset="2"/>
              <a:buNone/>
            </a:pPr>
            <a:endParaRPr lang="en-US" sz="1400" dirty="0">
              <a:latin typeface="Arial" charset="0"/>
              <a:cs typeface="Arial" charset="0"/>
            </a:endParaRPr>
          </a:p>
          <a:p>
            <a:pPr algn="ctr" eaLnBrk="1" hangingPunct="1">
              <a:buFont typeface="Wingdings" pitchFamily="2" charset="2"/>
              <a:buNone/>
            </a:pPr>
            <a:endParaRPr lang="en-US" sz="1400" dirty="0">
              <a:latin typeface="Arial" charset="0"/>
              <a:cs typeface="Arial" charset="0"/>
            </a:endParaRPr>
          </a:p>
          <a:p>
            <a:pPr algn="ctr" eaLnBrk="1" hangingPunct="1">
              <a:buFont typeface="Wingdings" pitchFamily="2" charset="2"/>
              <a:buNone/>
            </a:pPr>
            <a:r>
              <a:rPr lang="en-US" sz="1400" dirty="0">
                <a:latin typeface="Arial" charset="0"/>
                <a:cs typeface="Arial" charset="0"/>
              </a:rPr>
              <a:t/>
            </a:r>
            <a:br>
              <a:rPr lang="en-US" sz="1400" dirty="0">
                <a:latin typeface="Arial" charset="0"/>
                <a:cs typeface="Arial" charset="0"/>
              </a:rPr>
            </a:br>
            <a:endParaRPr lang="en-US" sz="1400" dirty="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CMS New Medicare Card Project</a:t>
            </a:r>
          </a:p>
        </p:txBody>
      </p:sp>
      <p:sp>
        <p:nvSpPr>
          <p:cNvPr id="3" name="Content Placeholder 2"/>
          <p:cNvSpPr>
            <a:spLocks noGrp="1"/>
          </p:cNvSpPr>
          <p:nvPr>
            <p:ph idx="1"/>
          </p:nvPr>
        </p:nvSpPr>
        <p:spPr>
          <a:xfrm>
            <a:off x="1524000" y="1371600"/>
            <a:ext cx="7162800" cy="5105400"/>
          </a:xfrm>
        </p:spPr>
        <p:txBody>
          <a:bodyPr>
            <a:normAutofit fontScale="92500" lnSpcReduction="10000"/>
          </a:bodyPr>
          <a:lstStyle/>
          <a:p>
            <a:pPr lvl="0"/>
            <a:r>
              <a:rPr lang="en-US" sz="2600" dirty="0">
                <a:solidFill>
                  <a:srgbClr val="000000"/>
                </a:solidFill>
              </a:rPr>
              <a:t>CMS New Medicare Project Webinar on 1/23/18</a:t>
            </a:r>
          </a:p>
          <a:p>
            <a:pPr lvl="0"/>
            <a:r>
              <a:rPr lang="en-US" sz="2600" dirty="0">
                <a:solidFill>
                  <a:srgbClr val="000000"/>
                </a:solidFill>
              </a:rPr>
              <a:t>Removal of SSN-based Health Insurance </a:t>
            </a:r>
            <a:r>
              <a:rPr lang="en-US" sz="2600" dirty="0" smtClean="0">
                <a:solidFill>
                  <a:srgbClr val="000000"/>
                </a:solidFill>
              </a:rPr>
              <a:t>Claim </a:t>
            </a:r>
            <a:r>
              <a:rPr lang="en-US" sz="2600" dirty="0">
                <a:solidFill>
                  <a:srgbClr val="000000"/>
                </a:solidFill>
              </a:rPr>
              <a:t>Number (HICN) from Medicare cards.</a:t>
            </a:r>
          </a:p>
          <a:p>
            <a:pPr lvl="0"/>
            <a:r>
              <a:rPr lang="en-US" sz="2600" dirty="0">
                <a:solidFill>
                  <a:srgbClr val="000000"/>
                </a:solidFill>
              </a:rPr>
              <a:t>CMS will send out replacement Medicare cards with a new Medicare Beneficiary Identifier (MBI) by April 2019.</a:t>
            </a:r>
          </a:p>
          <a:p>
            <a:pPr lvl="0"/>
            <a:r>
              <a:rPr lang="en-US" sz="2600" dirty="0">
                <a:solidFill>
                  <a:srgbClr val="000000"/>
                </a:solidFill>
              </a:rPr>
              <a:t>CMS will begin mailing new Medicare cards to people with Medicare and all systems and processes will able to accept MBI in April 2018.</a:t>
            </a:r>
          </a:p>
          <a:p>
            <a:pPr lvl="0"/>
            <a:r>
              <a:rPr lang="en-US" sz="2600" dirty="0">
                <a:solidFill>
                  <a:srgbClr val="000000"/>
                </a:solidFill>
              </a:rPr>
              <a:t>Transition period runs from April 2018 through December 31, 2019.</a:t>
            </a:r>
          </a:p>
          <a:p>
            <a:pPr lvl="0"/>
            <a:r>
              <a:rPr lang="en-US" sz="2600" dirty="0">
                <a:solidFill>
                  <a:srgbClr val="000000"/>
                </a:solidFill>
              </a:rPr>
              <a:t>CMS is working to develop a look-up tool for providers to be able to access a patient’s new MBI.</a:t>
            </a:r>
          </a:p>
          <a:p>
            <a:pPr lvl="0"/>
            <a:endParaRPr lang="en-US" sz="2000" dirty="0"/>
          </a:p>
          <a:p>
            <a:pPr lvl="1"/>
            <a:endParaRPr lang="en-US" sz="2000" dirty="0"/>
          </a:p>
          <a:p>
            <a:pPr lvl="1"/>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218367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239000" cy="1066800"/>
          </a:xfrm>
        </p:spPr>
        <p:txBody>
          <a:bodyPr>
            <a:normAutofit fontScale="90000"/>
          </a:bodyPr>
          <a:lstStyle/>
          <a:p>
            <a:pPr lvl="0"/>
            <a:r>
              <a:rPr lang="en-US" sz="3600" b="1" dirty="0"/>
              <a:t/>
            </a:r>
            <a:br>
              <a:rPr lang="en-US" sz="3600" b="1" dirty="0"/>
            </a:br>
            <a:r>
              <a:rPr lang="en-US" sz="3600" b="1" dirty="0"/>
              <a:t>IHS Contract Support Costs Policy Update</a:t>
            </a:r>
            <a:br>
              <a:rPr lang="en-US" sz="3600" b="1" dirty="0"/>
            </a:br>
            <a:r>
              <a:rPr lang="en-US" b="1" dirty="0"/>
              <a:t> </a:t>
            </a:r>
          </a:p>
        </p:txBody>
      </p:sp>
      <p:sp>
        <p:nvSpPr>
          <p:cNvPr id="3" name="Content Placeholder 2"/>
          <p:cNvSpPr>
            <a:spLocks noGrp="1"/>
          </p:cNvSpPr>
          <p:nvPr>
            <p:ph idx="1"/>
          </p:nvPr>
        </p:nvSpPr>
        <p:spPr>
          <a:xfrm>
            <a:off x="1600200" y="990600"/>
            <a:ext cx="7162800" cy="5486400"/>
          </a:xfrm>
        </p:spPr>
        <p:txBody>
          <a:bodyPr>
            <a:normAutofit fontScale="92500" lnSpcReduction="20000"/>
          </a:bodyPr>
          <a:lstStyle/>
          <a:p>
            <a:r>
              <a:rPr lang="en-US" dirty="0"/>
              <a:t>Dear Tribal Leader Letter on 12/21/2017</a:t>
            </a:r>
          </a:p>
          <a:p>
            <a:r>
              <a:rPr lang="en-US" dirty="0"/>
              <a:t>Update to temporarily rescind Alternative Methods for Calculating Indirect Costs Associated with Recurring Service Unit Shares, referred to as the 97/3 split.</a:t>
            </a:r>
          </a:p>
          <a:p>
            <a:r>
              <a:rPr lang="en-US" dirty="0"/>
              <a:t>97/3 split is the alternative option to determine the amount in a tribe’s indirect cost pool.</a:t>
            </a:r>
          </a:p>
          <a:p>
            <a:r>
              <a:rPr lang="en-US" dirty="0"/>
              <a:t>IHS has found that in certain circumstances, the result is inconsistent with statutory authority.</a:t>
            </a:r>
          </a:p>
          <a:p>
            <a:r>
              <a:rPr lang="en-US" dirty="0"/>
              <a:t>Next IHS CSC Workgroup meeting is March 6-7, 2018.</a:t>
            </a:r>
            <a:endParaRPr lang="en-US" sz="32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2269589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239000" cy="1066800"/>
          </a:xfrm>
        </p:spPr>
        <p:txBody>
          <a:bodyPr>
            <a:normAutofit/>
          </a:bodyPr>
          <a:lstStyle/>
          <a:p>
            <a:pPr lvl="0"/>
            <a:r>
              <a:rPr lang="en-US" sz="3600" b="1" dirty="0"/>
              <a:t>IHS Health Information Technology</a:t>
            </a:r>
          </a:p>
        </p:txBody>
      </p:sp>
      <p:sp>
        <p:nvSpPr>
          <p:cNvPr id="3" name="Content Placeholder 2"/>
          <p:cNvSpPr>
            <a:spLocks noGrp="1"/>
          </p:cNvSpPr>
          <p:nvPr>
            <p:ph idx="1"/>
          </p:nvPr>
        </p:nvSpPr>
        <p:spPr>
          <a:xfrm>
            <a:off x="1600200" y="990600"/>
            <a:ext cx="7162800" cy="5486400"/>
          </a:xfrm>
        </p:spPr>
        <p:txBody>
          <a:bodyPr>
            <a:normAutofit fontScale="85000" lnSpcReduction="10000"/>
          </a:bodyPr>
          <a:lstStyle/>
          <a:p>
            <a:r>
              <a:rPr lang="en-US" dirty="0"/>
              <a:t>Issued a request for information (RFI) on 12/20/2017.</a:t>
            </a:r>
          </a:p>
          <a:p>
            <a:r>
              <a:rPr lang="en-US" dirty="0"/>
              <a:t>Assess industry innovations and capabilities to address emerging healthcare delivery and modernization needs.</a:t>
            </a:r>
          </a:p>
          <a:p>
            <a:r>
              <a:rPr lang="en-US" dirty="0"/>
              <a:t>Objective is to research clinical and technical approaches and to deliver next generation solutions with modularized software components.</a:t>
            </a:r>
          </a:p>
          <a:p>
            <a:r>
              <a:rPr lang="en-US" dirty="0"/>
              <a:t>IHS ISAC workgroup recommended moving to a commercial off-the-shelf system.</a:t>
            </a:r>
          </a:p>
          <a:p>
            <a:r>
              <a:rPr lang="en-US" dirty="0"/>
              <a:t>Responses accepted until 2/1/18</a:t>
            </a:r>
          </a:p>
          <a:p>
            <a:pPr marL="457200" lvl="1"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348922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239000" cy="1066800"/>
          </a:xfrm>
        </p:spPr>
        <p:txBody>
          <a:bodyPr>
            <a:normAutofit/>
          </a:bodyPr>
          <a:lstStyle/>
          <a:p>
            <a:r>
              <a:rPr lang="en-US" b="1" dirty="0"/>
              <a:t>IHS Strategic Plan 2018-2022</a:t>
            </a:r>
          </a:p>
        </p:txBody>
      </p:sp>
      <p:sp>
        <p:nvSpPr>
          <p:cNvPr id="3" name="Content Placeholder 2"/>
          <p:cNvSpPr>
            <a:spLocks noGrp="1"/>
          </p:cNvSpPr>
          <p:nvPr>
            <p:ph idx="1"/>
          </p:nvPr>
        </p:nvSpPr>
        <p:spPr>
          <a:xfrm>
            <a:off x="1600200" y="990600"/>
            <a:ext cx="7162800" cy="5486400"/>
          </a:xfrm>
        </p:spPr>
        <p:txBody>
          <a:bodyPr>
            <a:normAutofit fontScale="85000" lnSpcReduction="20000"/>
          </a:bodyPr>
          <a:lstStyle/>
          <a:p>
            <a:pPr marL="0" lvl="0" indent="0">
              <a:buNone/>
            </a:pPr>
            <a:endParaRPr lang="en-US" sz="2800" b="1" dirty="0"/>
          </a:p>
          <a:p>
            <a:r>
              <a:rPr lang="en-US" dirty="0"/>
              <a:t>Dear Tribal Leader Letter on 11/28/17.</a:t>
            </a:r>
          </a:p>
          <a:p>
            <a:r>
              <a:rPr lang="en-US" dirty="0"/>
              <a:t>Comments were due on 10/31/17; NPAIHB submitted comments. IHS received 137 comments.</a:t>
            </a:r>
          </a:p>
          <a:p>
            <a:r>
              <a:rPr lang="en-US" dirty="0"/>
              <a:t>Established an IHS Strategic Planning workgroup to review comments and finalize a draft Strategic Plan, including, mission, vision, goals, objectives, strategies, and measures.</a:t>
            </a:r>
          </a:p>
          <a:p>
            <a:r>
              <a:rPr lang="en-US" dirty="0"/>
              <a:t>IHS will initiate a 30-day public comment period for tribes to comment on the draft Strategic plan, which is anticipated to be finished by the end of January.</a:t>
            </a:r>
          </a:p>
          <a:p>
            <a:r>
              <a:rPr lang="en-US" dirty="0"/>
              <a:t>IHS expects the final IHS Strategic Plan to be completed and published by April 2018.</a:t>
            </a:r>
          </a:p>
          <a:p>
            <a:pPr lvl="1"/>
            <a:endParaRPr lang="en-US" sz="2400" dirty="0"/>
          </a:p>
          <a:p>
            <a:pPr lvl="1"/>
            <a:endParaRPr lang="en-US" sz="2400" dirty="0"/>
          </a:p>
          <a:p>
            <a:pPr marL="0" lvl="0" indent="0">
              <a:buNone/>
            </a:pPr>
            <a:endParaRPr lang="en-US" sz="2800" b="1" dirty="0">
              <a:solidFill>
                <a:prstClr val="black"/>
              </a:solidFill>
            </a:endParaRPr>
          </a:p>
          <a:p>
            <a:pPr marL="0" lvl="0" indent="0">
              <a:buNone/>
            </a:pPr>
            <a:endParaRPr lang="en-US" sz="2800" b="1" dirty="0">
              <a:solidFill>
                <a:prstClr val="black"/>
              </a:solidFill>
            </a:endParaRPr>
          </a:p>
          <a:p>
            <a:pPr marL="457200" lvl="1" indent="0">
              <a:buNone/>
            </a:pPr>
            <a:endParaRPr lang="en-US" sz="2400" dirty="0">
              <a:solidFill>
                <a:prstClr val="black"/>
              </a:solidFill>
            </a:endParaRPr>
          </a:p>
          <a:p>
            <a:pPr marL="0" lvl="0" indent="0">
              <a:buNone/>
            </a:pPr>
            <a:endParaRPr lang="en-US" sz="28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4241200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E5A117-DEDD-4B34-94EF-1B60030B9178}"/>
              </a:ext>
            </a:extLst>
          </p:cNvPr>
          <p:cNvSpPr>
            <a:spLocks noGrp="1"/>
          </p:cNvSpPr>
          <p:nvPr>
            <p:ph type="title"/>
          </p:nvPr>
        </p:nvSpPr>
        <p:spPr/>
        <p:txBody>
          <a:bodyPr>
            <a:normAutofit fontScale="90000"/>
          </a:bodyPr>
          <a:lstStyle/>
          <a:p>
            <a:r>
              <a:rPr lang="en-US" b="1" dirty="0">
                <a:solidFill>
                  <a:prstClr val="black"/>
                </a:solidFill>
              </a:rPr>
              <a:t>IHS Indian Health Care Improvement Fund (IHCIF)</a:t>
            </a:r>
            <a:endParaRPr lang="en-US" dirty="0"/>
          </a:p>
        </p:txBody>
      </p:sp>
      <p:sp>
        <p:nvSpPr>
          <p:cNvPr id="3" name="Content Placeholder 2">
            <a:extLst>
              <a:ext uri="{FF2B5EF4-FFF2-40B4-BE49-F238E27FC236}">
                <a16:creationId xmlns:a16="http://schemas.microsoft.com/office/drawing/2014/main" xmlns="" id="{0C18D27A-22BF-4C47-A880-6296FEF27EB9}"/>
              </a:ext>
            </a:extLst>
          </p:cNvPr>
          <p:cNvSpPr>
            <a:spLocks noGrp="1"/>
          </p:cNvSpPr>
          <p:nvPr>
            <p:ph idx="1"/>
          </p:nvPr>
        </p:nvSpPr>
        <p:spPr/>
        <p:txBody>
          <a:bodyPr>
            <a:normAutofit/>
          </a:bodyPr>
          <a:lstStyle/>
          <a:p>
            <a:endParaRPr lang="en-US" sz="2400" b="1" dirty="0"/>
          </a:p>
          <a:p>
            <a:r>
              <a:rPr lang="en-US" sz="2600" dirty="0"/>
              <a:t>Dear Tribal Leader Letter on 11/13/17</a:t>
            </a:r>
          </a:p>
          <a:p>
            <a:r>
              <a:rPr lang="en-US" sz="2600" dirty="0"/>
              <a:t>Establishment of IHS/Tribal IHCIF workgroup. </a:t>
            </a:r>
          </a:p>
          <a:p>
            <a:r>
              <a:rPr lang="en-US" sz="2600" dirty="0"/>
              <a:t>Workgroup will assess the impact of past allocations to address inequities; effects of the current health care environment; and make recommendations that will be sent out for tribal consultation.</a:t>
            </a:r>
            <a:endParaRPr lang="en-US" sz="2600" dirty="0">
              <a:solidFill>
                <a:srgbClr val="FF000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2993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IHS CHEF</a:t>
            </a:r>
          </a:p>
        </p:txBody>
      </p:sp>
      <p:sp>
        <p:nvSpPr>
          <p:cNvPr id="3" name="Content Placeholder 2"/>
          <p:cNvSpPr>
            <a:spLocks noGrp="1"/>
          </p:cNvSpPr>
          <p:nvPr>
            <p:ph idx="1"/>
          </p:nvPr>
        </p:nvSpPr>
        <p:spPr>
          <a:xfrm>
            <a:off x="1524000" y="1447800"/>
            <a:ext cx="7162800" cy="5029200"/>
          </a:xfrm>
        </p:spPr>
        <p:txBody>
          <a:bodyPr>
            <a:normAutofit fontScale="92500" lnSpcReduction="10000"/>
          </a:bodyPr>
          <a:lstStyle/>
          <a:p>
            <a:r>
              <a:rPr lang="en-US" dirty="0"/>
              <a:t>Proposed rule issued on 1/26/16 (81 Fed. Reg. 4239–44). </a:t>
            </a:r>
          </a:p>
          <a:p>
            <a:pPr lvl="1"/>
            <a:r>
              <a:rPr lang="en-US" dirty="0"/>
              <a:t>Added “tribal” resources to the list of alternate resources.</a:t>
            </a:r>
          </a:p>
          <a:p>
            <a:r>
              <a:rPr lang="en-US" dirty="0"/>
              <a:t>No </a:t>
            </a:r>
            <a:r>
              <a:rPr lang="en-US" dirty="0" smtClean="0"/>
              <a:t>tribal </a:t>
            </a:r>
            <a:r>
              <a:rPr lang="en-US" dirty="0"/>
              <a:t>consultation on this rule before it was issued.   </a:t>
            </a:r>
          </a:p>
          <a:p>
            <a:r>
              <a:rPr lang="en-US" dirty="0"/>
              <a:t>In 2016, several tribal consultations took place.</a:t>
            </a:r>
          </a:p>
          <a:p>
            <a:r>
              <a:rPr lang="en-US" dirty="0"/>
              <a:t>Payer of last resort case of </a:t>
            </a:r>
            <a:r>
              <a:rPr lang="en-US" i="1" dirty="0"/>
              <a:t>Redding Rancheria v. Burwell</a:t>
            </a:r>
            <a:r>
              <a:rPr lang="en-US" dirty="0"/>
              <a:t>, No. 15-152</a:t>
            </a:r>
            <a:r>
              <a:rPr lang="en-US" i="1" dirty="0"/>
              <a:t> </a:t>
            </a:r>
            <a:r>
              <a:rPr lang="en-US" dirty="0"/>
              <a:t>(DDC) has delayed IHS from issuing a final rule. </a:t>
            </a:r>
          </a:p>
          <a:p>
            <a:pPr lvl="1"/>
            <a:endParaRPr lang="en-US" dirty="0"/>
          </a:p>
          <a:p>
            <a:endParaRPr lang="en-US" sz="2000" dirty="0"/>
          </a:p>
          <a:p>
            <a:endParaRPr lang="en-US" sz="2400" b="1" dirty="0"/>
          </a:p>
          <a:p>
            <a:endParaRPr lang="en-US" sz="2400" dirty="0"/>
          </a:p>
        </p:txBody>
      </p:sp>
    </p:spTree>
    <p:extLst>
      <p:ext uri="{BB962C8B-B14F-4D97-AF65-F5344CB8AC3E}">
        <p14:creationId xmlns:p14="http://schemas.microsoft.com/office/powerpoint/2010/main" val="7579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6FF58-C7D4-4D5A-B0D5-0878097CB1F8}"/>
              </a:ext>
            </a:extLst>
          </p:cNvPr>
          <p:cNvSpPr>
            <a:spLocks noGrp="1"/>
          </p:cNvSpPr>
          <p:nvPr>
            <p:ph type="title"/>
          </p:nvPr>
        </p:nvSpPr>
        <p:spPr/>
        <p:txBody>
          <a:bodyPr>
            <a:normAutofit fontScale="90000"/>
          </a:bodyPr>
          <a:lstStyle/>
          <a:p>
            <a:r>
              <a:rPr lang="en-US" sz="3600" b="1" dirty="0"/>
              <a:t/>
            </a:r>
            <a:br>
              <a:rPr lang="en-US" sz="3600" b="1" dirty="0"/>
            </a:br>
            <a:r>
              <a:rPr lang="en-US" sz="3600" b="1" dirty="0"/>
              <a:t>SAMHSA Confidentiality of Substance Use Disorder Patient Records</a:t>
            </a:r>
            <a:br>
              <a:rPr lang="en-US" sz="3600" b="1" dirty="0"/>
            </a:br>
            <a:r>
              <a:rPr lang="en-US" b="1" dirty="0"/>
              <a:t> </a:t>
            </a:r>
          </a:p>
        </p:txBody>
      </p:sp>
      <p:sp>
        <p:nvSpPr>
          <p:cNvPr id="3" name="Content Placeholder 2">
            <a:extLst>
              <a:ext uri="{FF2B5EF4-FFF2-40B4-BE49-F238E27FC236}">
                <a16:creationId xmlns:a16="http://schemas.microsoft.com/office/drawing/2014/main" xmlns="" id="{D34C0B04-8BFE-4460-AD94-21174ABE03D9}"/>
              </a:ext>
            </a:extLst>
          </p:cNvPr>
          <p:cNvSpPr>
            <a:spLocks noGrp="1"/>
          </p:cNvSpPr>
          <p:nvPr>
            <p:ph idx="1"/>
          </p:nvPr>
        </p:nvSpPr>
        <p:spPr/>
        <p:txBody>
          <a:bodyPr/>
          <a:lstStyle/>
          <a:p>
            <a:r>
              <a:rPr lang="en-US" sz="2600" dirty="0">
                <a:solidFill>
                  <a:prstClr val="black"/>
                </a:solidFill>
              </a:rPr>
              <a:t>Dear Tribal Leader Letter on 12/28/18.</a:t>
            </a:r>
          </a:p>
          <a:p>
            <a:r>
              <a:rPr lang="en-US" sz="2600" dirty="0">
                <a:solidFill>
                  <a:prstClr val="black"/>
                </a:solidFill>
              </a:rPr>
              <a:t>Virtual Tribal Consultation Session 1/22/18.</a:t>
            </a:r>
          </a:p>
          <a:p>
            <a:r>
              <a:rPr lang="en-US" sz="2600" dirty="0">
                <a:solidFill>
                  <a:prstClr val="black"/>
                </a:solidFill>
              </a:rPr>
              <a:t>Addresses prohibition on re-disclosure notice by including an option for an abbreviated notice.</a:t>
            </a:r>
          </a:p>
          <a:p>
            <a:r>
              <a:rPr lang="en-US" sz="2600" dirty="0">
                <a:solidFill>
                  <a:prstClr val="black"/>
                </a:solidFill>
              </a:rPr>
              <a:t>Addresses circumstances under which lawful holders and their legal representatives may use and disclose patient identifying information.</a:t>
            </a:r>
          </a:p>
          <a:p>
            <a:r>
              <a:rPr lang="en-US" sz="2600" dirty="0">
                <a:solidFill>
                  <a:prstClr val="black"/>
                </a:solidFill>
              </a:rPr>
              <a:t>Comments due 2/28/18.</a:t>
            </a:r>
          </a:p>
          <a:p>
            <a:pPr lvl="1"/>
            <a:endParaRPr lang="en-US" sz="2200" dirty="0">
              <a:solidFill>
                <a:prstClr val="black"/>
              </a:solidFill>
            </a:endParaRPr>
          </a:p>
          <a:p>
            <a:pPr marL="0" indent="0">
              <a:buNone/>
            </a:pPr>
            <a:endParaRPr lang="en-US" dirty="0"/>
          </a:p>
        </p:txBody>
      </p:sp>
    </p:spTree>
    <p:extLst>
      <p:ext uri="{BB962C8B-B14F-4D97-AF65-F5344CB8AC3E}">
        <p14:creationId xmlns:p14="http://schemas.microsoft.com/office/powerpoint/2010/main" val="3129950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17</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altLang="en-US" b="1" dirty="0">
                <a:latin typeface="Arial" charset="0"/>
                <a:cs typeface="Arial" charset="0"/>
              </a:rPr>
              <a:t>Legislation in 115</a:t>
            </a:r>
            <a:r>
              <a:rPr lang="en-US" altLang="en-US" b="1" baseline="30000" dirty="0">
                <a:latin typeface="Arial" charset="0"/>
                <a:cs typeface="Arial" charset="0"/>
              </a:rPr>
              <a:t>th</a:t>
            </a:r>
            <a:r>
              <a:rPr lang="en-US" altLang="en-US" b="1" dirty="0">
                <a:latin typeface="Arial" charset="0"/>
                <a:cs typeface="Arial" charset="0"/>
              </a:rPr>
              <a:t> Congress</a:t>
            </a:r>
            <a:endParaRPr lang="en-US" altLang="en-US" b="1" dirty="0"/>
          </a:p>
        </p:txBody>
      </p:sp>
    </p:spTree>
    <p:extLst>
      <p:ext uri="{BB962C8B-B14F-4D97-AF65-F5344CB8AC3E}">
        <p14:creationId xmlns:p14="http://schemas.microsoft.com/office/powerpoint/2010/main" val="3558309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Legislation in 115</a:t>
            </a:r>
            <a:r>
              <a:rPr lang="en-US" sz="3600" b="1" baseline="30000" dirty="0"/>
              <a:t>th</a:t>
            </a:r>
            <a:r>
              <a:rPr lang="en-US" sz="3600" b="1" dirty="0"/>
              <a:t> Congress</a:t>
            </a:r>
          </a:p>
        </p:txBody>
      </p:sp>
      <p:sp>
        <p:nvSpPr>
          <p:cNvPr id="3" name="Content Placeholder 2"/>
          <p:cNvSpPr>
            <a:spLocks noGrp="1"/>
          </p:cNvSpPr>
          <p:nvPr>
            <p:ph idx="1"/>
          </p:nvPr>
        </p:nvSpPr>
        <p:spPr>
          <a:xfrm>
            <a:off x="1524000" y="1371600"/>
            <a:ext cx="7162800" cy="5105400"/>
          </a:xfrm>
        </p:spPr>
        <p:txBody>
          <a:bodyPr>
            <a:normAutofit fontScale="40000" lnSpcReduction="20000"/>
          </a:bodyPr>
          <a:lstStyle/>
          <a:p>
            <a:r>
              <a:rPr lang="en-US" sz="5000" dirty="0">
                <a:solidFill>
                  <a:srgbClr val="000000"/>
                </a:solidFill>
              </a:rPr>
              <a:t>Important Dates</a:t>
            </a:r>
          </a:p>
          <a:p>
            <a:r>
              <a:rPr lang="en-US" sz="5000" dirty="0">
                <a:solidFill>
                  <a:srgbClr val="000000"/>
                </a:solidFill>
              </a:rPr>
              <a:t>Affordable Care Act &amp; Marketplace Stabilization</a:t>
            </a:r>
          </a:p>
          <a:p>
            <a:r>
              <a:rPr lang="en-US" sz="5000" dirty="0">
                <a:solidFill>
                  <a:srgbClr val="000000"/>
                </a:solidFill>
              </a:rPr>
              <a:t>Children’s Health Insurance Program</a:t>
            </a:r>
          </a:p>
          <a:p>
            <a:r>
              <a:rPr lang="en-US" sz="5000" dirty="0"/>
              <a:t>Special Diabetes Program for Indians Reauthorization Act of 2017 (S.747 &amp; H.R. 2545)</a:t>
            </a:r>
          </a:p>
          <a:p>
            <a:r>
              <a:rPr lang="en-US" sz="5000" dirty="0"/>
              <a:t>Native Health and Wellness Act of 2017 (H.R. 3706)</a:t>
            </a:r>
          </a:p>
          <a:p>
            <a:r>
              <a:rPr lang="en-US" sz="5000" dirty="0"/>
              <a:t>Native Health Access Improvement Act of 2017 (H.R. 3704)</a:t>
            </a:r>
          </a:p>
          <a:p>
            <a:r>
              <a:rPr lang="en-US" sz="5000" dirty="0">
                <a:solidFill>
                  <a:srgbClr val="000000"/>
                </a:solidFill>
              </a:rPr>
              <a:t>Native American Suicide Prevention Act of 2017 (H.R. 3473)</a:t>
            </a:r>
            <a:r>
              <a:rPr lang="en-US" sz="5000" dirty="0"/>
              <a:t> </a:t>
            </a:r>
          </a:p>
          <a:p>
            <a:r>
              <a:rPr lang="en-US" sz="5000" dirty="0"/>
              <a:t>Drug Free Indian Health Service Act of 2017 (H.R. 3096)</a:t>
            </a:r>
            <a:endParaRPr lang="en-US" sz="5000" dirty="0">
              <a:solidFill>
                <a:srgbClr val="000000"/>
              </a:solidFill>
            </a:endParaRPr>
          </a:p>
          <a:p>
            <a:r>
              <a:rPr lang="en-US" sz="5000" dirty="0"/>
              <a:t>Restoring Accountability in the Indian Health Service Act of 2017 (S.1250)</a:t>
            </a:r>
          </a:p>
          <a:p>
            <a:r>
              <a:rPr lang="en-US" sz="5000" dirty="0"/>
              <a:t>Independent Outside Audit of the Indian Health Service Act of 2017 (S.465)</a:t>
            </a:r>
          </a:p>
          <a:p>
            <a:r>
              <a:rPr lang="en-US" sz="5000" dirty="0"/>
              <a:t>Tribal Veterans Health Care Enhancement Act (S.304)</a:t>
            </a:r>
          </a:p>
          <a:p>
            <a:r>
              <a:rPr lang="en-US" sz="5000" dirty="0"/>
              <a:t>NEW:  The Mitigating METH Act (S. 2270)</a:t>
            </a:r>
          </a:p>
          <a:p>
            <a:r>
              <a:rPr lang="en-US" sz="5000" dirty="0"/>
              <a:t>IHS Advanced Appropriations Act of 2017 (H.R. 235) (no slide)</a:t>
            </a:r>
          </a:p>
          <a:p>
            <a:endParaRPr lang="en-US" sz="5000" dirty="0"/>
          </a:p>
          <a:p>
            <a:pPr marL="0" indent="0">
              <a:buNone/>
            </a:pPr>
            <a:endParaRPr lang="en-US" sz="5000" dirty="0"/>
          </a:p>
          <a:p>
            <a:endParaRPr lang="en-US" sz="3500" dirty="0"/>
          </a:p>
          <a:p>
            <a:pPr marL="0" indent="0">
              <a:buNone/>
            </a:pPr>
            <a:endParaRPr lang="en-US" sz="3600" dirty="0"/>
          </a:p>
        </p:txBody>
      </p:sp>
    </p:spTree>
    <p:extLst>
      <p:ext uri="{BB962C8B-B14F-4D97-AF65-F5344CB8AC3E}">
        <p14:creationId xmlns:p14="http://schemas.microsoft.com/office/powerpoint/2010/main" val="980803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143000"/>
            <a:ext cx="7162800" cy="5486400"/>
          </a:xfrm>
        </p:spPr>
        <p:txBody>
          <a:bodyPr>
            <a:normAutofit/>
          </a:bodyPr>
          <a:lstStyle/>
          <a:p>
            <a:r>
              <a:rPr lang="en-US" sz="2900" dirty="0"/>
              <a:t>Important Dates</a:t>
            </a:r>
          </a:p>
          <a:p>
            <a:pPr lvl="1"/>
            <a:r>
              <a:rPr lang="en-US" sz="2400" dirty="0"/>
              <a:t>FY 2018 IHS Budget</a:t>
            </a:r>
          </a:p>
          <a:p>
            <a:pPr lvl="2"/>
            <a:r>
              <a:rPr lang="en-US" sz="2000" dirty="0"/>
              <a:t>CR ends on January 19</a:t>
            </a:r>
          </a:p>
          <a:p>
            <a:pPr lvl="1"/>
            <a:r>
              <a:rPr lang="en-US" sz="2400" dirty="0"/>
              <a:t>Children’s Health Insurance Program</a:t>
            </a:r>
          </a:p>
          <a:p>
            <a:pPr lvl="2"/>
            <a:r>
              <a:rPr lang="en-US" sz="2000" dirty="0"/>
              <a:t>CR ends on January 19</a:t>
            </a:r>
          </a:p>
          <a:p>
            <a:pPr lvl="1"/>
            <a:r>
              <a:rPr lang="en-US" sz="2400" dirty="0"/>
              <a:t>Special Diabetes Program for Indians</a:t>
            </a:r>
          </a:p>
          <a:p>
            <a:pPr lvl="2"/>
            <a:r>
              <a:rPr lang="en-US" sz="2000" dirty="0"/>
              <a:t>Extended and expires on March 31</a:t>
            </a:r>
          </a:p>
          <a:p>
            <a:endParaRPr lang="en-US" sz="1900" dirty="0"/>
          </a:p>
        </p:txBody>
      </p:sp>
    </p:spTree>
    <p:extLst>
      <p:ext uri="{BB962C8B-B14F-4D97-AF65-F5344CB8AC3E}">
        <p14:creationId xmlns:p14="http://schemas.microsoft.com/office/powerpoint/2010/main" val="266016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792162"/>
          </a:xfrm>
        </p:spPr>
        <p:txBody>
          <a:bodyPr/>
          <a:lstStyle/>
          <a:p>
            <a:r>
              <a:rPr lang="en-US" b="1" dirty="0"/>
              <a:t>Report Overview </a:t>
            </a:r>
          </a:p>
        </p:txBody>
      </p:sp>
      <p:sp>
        <p:nvSpPr>
          <p:cNvPr id="3" name="Content Placeholder 2"/>
          <p:cNvSpPr>
            <a:spLocks noGrp="1"/>
          </p:cNvSpPr>
          <p:nvPr>
            <p:ph idx="1"/>
          </p:nvPr>
        </p:nvSpPr>
        <p:spPr>
          <a:xfrm>
            <a:off x="1752600" y="1219200"/>
            <a:ext cx="6858000" cy="5410200"/>
          </a:xfrm>
        </p:spPr>
        <p:txBody>
          <a:bodyPr>
            <a:normAutofit/>
          </a:bodyPr>
          <a:lstStyle/>
          <a:p>
            <a:pPr marL="514350" indent="-514350">
              <a:spcBef>
                <a:spcPts val="1800"/>
              </a:spcBef>
              <a:buFont typeface="+mj-lt"/>
              <a:buAutoNum type="arabicPeriod"/>
            </a:pPr>
            <a:endParaRPr lang="en-US" sz="2400" dirty="0"/>
          </a:p>
          <a:p>
            <a:pPr marL="514350" indent="-514350">
              <a:spcBef>
                <a:spcPts val="1800"/>
              </a:spcBef>
              <a:buFont typeface="+mj-lt"/>
              <a:buAutoNum type="arabicPeriod"/>
            </a:pPr>
            <a:r>
              <a:rPr lang="en-US" sz="2400" dirty="0"/>
              <a:t>Status of IHS Budgets  </a:t>
            </a:r>
          </a:p>
          <a:p>
            <a:pPr marL="514350" indent="-514350">
              <a:spcBef>
                <a:spcPts val="1800"/>
              </a:spcBef>
              <a:buFont typeface="+mj-lt"/>
              <a:buAutoNum type="arabicPeriod"/>
            </a:pPr>
            <a:r>
              <a:rPr lang="en-US" sz="2400" dirty="0"/>
              <a:t>Current &amp; Pending Policy Issues   </a:t>
            </a:r>
            <a:r>
              <a:rPr lang="en-US" sz="2000" dirty="0"/>
              <a:t> </a:t>
            </a:r>
          </a:p>
          <a:p>
            <a:pPr marL="514350" indent="-514350">
              <a:spcBef>
                <a:spcPts val="1800"/>
              </a:spcBef>
              <a:buFont typeface="+mj-lt"/>
              <a:buAutoNum type="arabicPeriod"/>
            </a:pPr>
            <a:r>
              <a:rPr lang="en-US" sz="2400" dirty="0"/>
              <a:t>Legislation in 115</a:t>
            </a:r>
            <a:r>
              <a:rPr lang="en-US" sz="2400" baseline="30000" dirty="0"/>
              <a:t>th</a:t>
            </a:r>
            <a:r>
              <a:rPr lang="en-US" sz="2400" dirty="0"/>
              <a:t> Congress</a:t>
            </a:r>
          </a:p>
          <a:p>
            <a:pPr marL="514350" indent="-514350">
              <a:spcBef>
                <a:spcPts val="1800"/>
              </a:spcBef>
              <a:buFont typeface="+mj-lt"/>
              <a:buAutoNum type="arabicPeriod"/>
            </a:pPr>
            <a:r>
              <a:rPr lang="en-US" sz="2400" dirty="0"/>
              <a:t>National &amp; Regional Meetings  </a:t>
            </a:r>
          </a:p>
        </p:txBody>
      </p:sp>
    </p:spTree>
    <p:extLst>
      <p:ext uri="{BB962C8B-B14F-4D97-AF65-F5344CB8AC3E}">
        <p14:creationId xmlns:p14="http://schemas.microsoft.com/office/powerpoint/2010/main" val="58313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143000"/>
            <a:ext cx="7162800" cy="5486400"/>
          </a:xfrm>
        </p:spPr>
        <p:txBody>
          <a:bodyPr>
            <a:normAutofit fontScale="92500"/>
          </a:bodyPr>
          <a:lstStyle/>
          <a:p>
            <a:pPr lvl="0"/>
            <a:r>
              <a:rPr lang="en-US" dirty="0">
                <a:solidFill>
                  <a:srgbClr val="000000"/>
                </a:solidFill>
              </a:rPr>
              <a:t>Affordable Care Act &amp; Marketplace Stabilization</a:t>
            </a:r>
          </a:p>
          <a:p>
            <a:pPr lvl="1"/>
            <a:r>
              <a:rPr lang="en-US" dirty="0">
                <a:solidFill>
                  <a:srgbClr val="000000"/>
                </a:solidFill>
              </a:rPr>
              <a:t>Tax Cuts and Job Act</a:t>
            </a:r>
          </a:p>
          <a:p>
            <a:pPr lvl="2"/>
            <a:r>
              <a:rPr lang="en-US" sz="2000" dirty="0">
                <a:solidFill>
                  <a:srgbClr val="000000"/>
                </a:solidFill>
              </a:rPr>
              <a:t>Repeals Individual mandate</a:t>
            </a:r>
          </a:p>
          <a:p>
            <a:pPr lvl="2"/>
            <a:r>
              <a:rPr lang="en-US" sz="2000" dirty="0">
                <a:solidFill>
                  <a:srgbClr val="000000"/>
                </a:solidFill>
              </a:rPr>
              <a:t>12/19/17:  Passed House and Senate</a:t>
            </a:r>
          </a:p>
          <a:p>
            <a:pPr lvl="1"/>
            <a:r>
              <a:rPr lang="en-US" dirty="0">
                <a:solidFill>
                  <a:srgbClr val="000000"/>
                </a:solidFill>
              </a:rPr>
              <a:t>Bipartisan Healthcare Stabilization Act of 2017</a:t>
            </a:r>
          </a:p>
          <a:p>
            <a:pPr lvl="2"/>
            <a:r>
              <a:rPr lang="en-US" sz="2000" dirty="0">
                <a:solidFill>
                  <a:srgbClr val="000000"/>
                </a:solidFill>
              </a:rPr>
              <a:t>Sponsored by Sen. Lamar Alexander (R-TN) and Sen. Patty Murray (D-WA) </a:t>
            </a:r>
          </a:p>
          <a:p>
            <a:pPr lvl="1"/>
            <a:r>
              <a:rPr lang="en-US" dirty="0">
                <a:solidFill>
                  <a:srgbClr val="000000"/>
                </a:solidFill>
              </a:rPr>
              <a:t>Lower Premiums Through Reinsurance Act of 2017 (S. 1835) </a:t>
            </a:r>
          </a:p>
          <a:p>
            <a:pPr lvl="2"/>
            <a:r>
              <a:rPr lang="en-US" sz="2000" dirty="0">
                <a:solidFill>
                  <a:srgbClr val="000000"/>
                </a:solidFill>
              </a:rPr>
              <a:t>Introduced by Sen. Susan Collins (R-ME) and co-sponsored by Sen. Bill Nelson (D-FL) and Lisa Murkowski (R-AK)</a:t>
            </a:r>
          </a:p>
          <a:p>
            <a:pPr lvl="2"/>
            <a:r>
              <a:rPr lang="en-US" sz="2000" dirty="0">
                <a:solidFill>
                  <a:srgbClr val="000000"/>
                </a:solidFill>
              </a:rPr>
              <a:t>9/19/17:  Referred to Senate Finance Committee. </a:t>
            </a:r>
          </a:p>
          <a:p>
            <a:pPr lvl="2"/>
            <a:endParaRPr lang="en-US" sz="1800" dirty="0">
              <a:solidFill>
                <a:srgbClr val="000000"/>
              </a:solidFill>
            </a:endParaRPr>
          </a:p>
        </p:txBody>
      </p:sp>
    </p:spTree>
    <p:extLst>
      <p:ext uri="{BB962C8B-B14F-4D97-AF65-F5344CB8AC3E}">
        <p14:creationId xmlns:p14="http://schemas.microsoft.com/office/powerpoint/2010/main" val="3362150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143000"/>
            <a:ext cx="7162800" cy="5486400"/>
          </a:xfrm>
        </p:spPr>
        <p:txBody>
          <a:bodyPr>
            <a:normAutofit/>
          </a:bodyPr>
          <a:lstStyle/>
          <a:p>
            <a:pPr lvl="0"/>
            <a:r>
              <a:rPr lang="en-US" sz="2700" dirty="0">
                <a:solidFill>
                  <a:srgbClr val="000000"/>
                </a:solidFill>
              </a:rPr>
              <a:t>Children’s Health Insurance Program – 5 year renewal bills</a:t>
            </a:r>
          </a:p>
          <a:p>
            <a:pPr lvl="1"/>
            <a:r>
              <a:rPr lang="en-US" sz="2300" dirty="0">
                <a:solidFill>
                  <a:srgbClr val="000000"/>
                </a:solidFill>
              </a:rPr>
              <a:t>KIDS Act of 2017 (S.1827)</a:t>
            </a:r>
          </a:p>
          <a:p>
            <a:pPr lvl="2"/>
            <a:r>
              <a:rPr lang="en-US" sz="1800" dirty="0">
                <a:solidFill>
                  <a:srgbClr val="000000"/>
                </a:solidFill>
              </a:rPr>
              <a:t>Introduced by Sen. Orrin Hatch (R-UT) on 9/18/2017</a:t>
            </a:r>
          </a:p>
          <a:p>
            <a:pPr lvl="2"/>
            <a:r>
              <a:rPr lang="en-US" sz="1800" dirty="0">
                <a:solidFill>
                  <a:srgbClr val="000000"/>
                </a:solidFill>
              </a:rPr>
              <a:t>Referred to the Senate Finance Committee on 9/18/2017</a:t>
            </a:r>
          </a:p>
          <a:p>
            <a:pPr lvl="2"/>
            <a:r>
              <a:rPr lang="en-US" sz="1800" dirty="0">
                <a:solidFill>
                  <a:srgbClr val="000000"/>
                </a:solidFill>
              </a:rPr>
              <a:t>10/4/17:  Committee hearing</a:t>
            </a:r>
          </a:p>
          <a:p>
            <a:pPr lvl="2"/>
            <a:r>
              <a:rPr lang="en-US" sz="1800" dirty="0">
                <a:solidFill>
                  <a:srgbClr val="000000"/>
                </a:solidFill>
              </a:rPr>
              <a:t>12/20/17:  Placed on Senate Legislative Calendar</a:t>
            </a:r>
          </a:p>
          <a:p>
            <a:pPr lvl="1"/>
            <a:r>
              <a:rPr lang="en-US" sz="2300" dirty="0">
                <a:solidFill>
                  <a:srgbClr val="000000"/>
                </a:solidFill>
              </a:rPr>
              <a:t>CHAMPION Act (H.R. 3922)</a:t>
            </a:r>
            <a:endParaRPr lang="en-US" sz="1800" dirty="0">
              <a:solidFill>
                <a:srgbClr val="000000"/>
              </a:solidFill>
            </a:endParaRPr>
          </a:p>
          <a:p>
            <a:pPr lvl="2"/>
            <a:r>
              <a:rPr lang="en-US" sz="1800" dirty="0">
                <a:solidFill>
                  <a:srgbClr val="000000"/>
                </a:solidFill>
              </a:rPr>
              <a:t>Introduced by Rep. Greg Walden (R-OR) on 10/3/17</a:t>
            </a:r>
          </a:p>
          <a:p>
            <a:pPr lvl="2"/>
            <a:r>
              <a:rPr lang="en-US" sz="1800" dirty="0">
                <a:solidFill>
                  <a:srgbClr val="000000"/>
                </a:solidFill>
              </a:rPr>
              <a:t>11/3/17:  Passed House</a:t>
            </a:r>
          </a:p>
          <a:p>
            <a:pPr lvl="2"/>
            <a:r>
              <a:rPr lang="en-US" sz="1800" dirty="0">
                <a:solidFill>
                  <a:srgbClr val="000000"/>
                </a:solidFill>
              </a:rPr>
              <a:t>11/6/17:  Referred to Senate Finance Committee</a:t>
            </a:r>
          </a:p>
          <a:p>
            <a:pPr lvl="1"/>
            <a:r>
              <a:rPr lang="en-US" sz="2200" dirty="0">
                <a:solidFill>
                  <a:srgbClr val="000000"/>
                </a:solidFill>
              </a:rPr>
              <a:t>HEALTHY KIDS Act (H.R. 3921)</a:t>
            </a:r>
          </a:p>
          <a:p>
            <a:pPr lvl="2"/>
            <a:r>
              <a:rPr lang="en-US" sz="1800" dirty="0">
                <a:solidFill>
                  <a:srgbClr val="000000"/>
                </a:solidFill>
              </a:rPr>
              <a:t>Introduced by Rep. Michael Burgess (R-TX) on 10/3/17</a:t>
            </a:r>
          </a:p>
          <a:p>
            <a:pPr lvl="2"/>
            <a:r>
              <a:rPr lang="en-US" sz="1800" dirty="0">
                <a:solidFill>
                  <a:srgbClr val="000000"/>
                </a:solidFill>
              </a:rPr>
              <a:t>10/23/17:  Placed on Union Calendar</a:t>
            </a:r>
          </a:p>
          <a:p>
            <a:pPr lvl="2"/>
            <a:endParaRPr lang="en-US" sz="1800" dirty="0">
              <a:solidFill>
                <a:srgbClr val="000000"/>
              </a:solidFill>
            </a:endParaRPr>
          </a:p>
        </p:txBody>
      </p:sp>
    </p:spTree>
    <p:extLst>
      <p:ext uri="{BB962C8B-B14F-4D97-AF65-F5344CB8AC3E}">
        <p14:creationId xmlns:p14="http://schemas.microsoft.com/office/powerpoint/2010/main" val="427668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36B1B-8024-4C58-85FC-B741481250BF}"/>
              </a:ext>
            </a:extLst>
          </p:cNvPr>
          <p:cNvSpPr>
            <a:spLocks noGrp="1"/>
          </p:cNvSpPr>
          <p:nvPr>
            <p:ph type="title"/>
          </p:nvPr>
        </p:nvSpPr>
        <p:spPr/>
        <p:txBody>
          <a:bodyPr>
            <a:normAutofit/>
          </a:bodyPr>
          <a:lstStyle/>
          <a:p>
            <a:r>
              <a:rPr lang="en-US" sz="3200" b="1" dirty="0">
                <a:latin typeface="+mn-lt"/>
              </a:rPr>
              <a:t>Indian Legislative Bills in 115</a:t>
            </a:r>
            <a:r>
              <a:rPr lang="en-US" sz="3200" b="1" baseline="30000" dirty="0">
                <a:latin typeface="+mn-lt"/>
              </a:rPr>
              <a:t>th</a:t>
            </a:r>
            <a:r>
              <a:rPr lang="en-US" sz="3200" b="1" dirty="0">
                <a:latin typeface="+mn-lt"/>
              </a:rPr>
              <a:t> Congress</a:t>
            </a:r>
          </a:p>
        </p:txBody>
      </p:sp>
      <p:sp>
        <p:nvSpPr>
          <p:cNvPr id="3" name="Content Placeholder 2">
            <a:extLst>
              <a:ext uri="{FF2B5EF4-FFF2-40B4-BE49-F238E27FC236}">
                <a16:creationId xmlns:a16="http://schemas.microsoft.com/office/drawing/2014/main" xmlns="" id="{2DB3B601-BC51-4F3F-9672-E1ECCF8154C0}"/>
              </a:ext>
            </a:extLst>
          </p:cNvPr>
          <p:cNvSpPr>
            <a:spLocks noGrp="1"/>
          </p:cNvSpPr>
          <p:nvPr>
            <p:ph idx="1"/>
          </p:nvPr>
        </p:nvSpPr>
        <p:spPr>
          <a:xfrm>
            <a:off x="1524000" y="1295400"/>
            <a:ext cx="7162800" cy="4830763"/>
          </a:xfrm>
        </p:spPr>
        <p:txBody>
          <a:bodyPr>
            <a:normAutofit fontScale="92500" lnSpcReduction="10000"/>
          </a:bodyPr>
          <a:lstStyle/>
          <a:p>
            <a:r>
              <a:rPr lang="en-US" sz="3000" dirty="0"/>
              <a:t>Special Diabetes Program for Indians Reauthorization Act of 2017 (S.747 &amp; H.R. 2545</a:t>
            </a:r>
          </a:p>
          <a:p>
            <a:pPr lvl="1"/>
            <a:r>
              <a:rPr lang="en-US" sz="2200" dirty="0">
                <a:solidFill>
                  <a:prstClr val="black"/>
                </a:solidFill>
              </a:rPr>
              <a:t>Senate bill introduced by Sen. Tom Udall (D-NM) on 3/28/17; and House bill introduced by Rep. Norma Torres (D-CA) on 5/18/17 and has 13 co-sponsors.</a:t>
            </a:r>
          </a:p>
          <a:p>
            <a:pPr lvl="1"/>
            <a:r>
              <a:rPr lang="en-US" sz="2200" dirty="0">
                <a:solidFill>
                  <a:prstClr val="black"/>
                </a:solidFill>
              </a:rPr>
              <a:t>Reauthorizes the Special Diabetes Program for Indians (SDPI) for FY 2018 at $150m; and </a:t>
            </a:r>
          </a:p>
          <a:p>
            <a:pPr lvl="1"/>
            <a:r>
              <a:rPr lang="en-US" sz="2200" dirty="0">
                <a:solidFill>
                  <a:prstClr val="black"/>
                </a:solidFill>
              </a:rPr>
              <a:t>FY 2019-FY 2024 increases annually using medical inflation rate.   </a:t>
            </a:r>
          </a:p>
          <a:p>
            <a:pPr lvl="1"/>
            <a:r>
              <a:rPr lang="en-US" sz="2200" dirty="0">
                <a:solidFill>
                  <a:prstClr val="black"/>
                </a:solidFill>
              </a:rPr>
              <a:t>S. 747 - 3/28/17:  Referred to Committee on Health, Education, Labor and Pensions.</a:t>
            </a:r>
          </a:p>
          <a:p>
            <a:pPr lvl="1"/>
            <a:r>
              <a:rPr lang="en-US" sz="2200" dirty="0">
                <a:solidFill>
                  <a:prstClr val="black"/>
                </a:solidFill>
              </a:rPr>
              <a:t>H.R. 2545 -  5/19/17:  Referred to House Energy and Commerce on Health.</a:t>
            </a:r>
          </a:p>
          <a:p>
            <a:endParaRPr lang="en-US" dirty="0"/>
          </a:p>
        </p:txBody>
      </p:sp>
    </p:spTree>
    <p:extLst>
      <p:ext uri="{BB962C8B-B14F-4D97-AF65-F5344CB8AC3E}">
        <p14:creationId xmlns:p14="http://schemas.microsoft.com/office/powerpoint/2010/main" val="3849621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143000"/>
            <a:ext cx="7162800" cy="5486400"/>
          </a:xfrm>
        </p:spPr>
        <p:txBody>
          <a:bodyPr>
            <a:normAutofit/>
          </a:bodyPr>
          <a:lstStyle/>
          <a:p>
            <a:r>
              <a:rPr lang="en-US" sz="2900" dirty="0"/>
              <a:t>Native Health and Wellness Act of 2017 (H.R. 3706)</a:t>
            </a:r>
          </a:p>
          <a:p>
            <a:pPr lvl="1"/>
            <a:r>
              <a:rPr lang="en-US" sz="2400" dirty="0"/>
              <a:t>Introduced by Rep. Raul Ruiz (D-CA-36) and co-sponsored by Rep. Frank Pallone Jr. (D-NJ-6) on 9/07/2017</a:t>
            </a:r>
          </a:p>
          <a:p>
            <a:pPr lvl="1"/>
            <a:r>
              <a:rPr lang="en-US" sz="2400" dirty="0"/>
              <a:t>Creates a tribal health block grant.</a:t>
            </a:r>
          </a:p>
          <a:p>
            <a:pPr lvl="1"/>
            <a:r>
              <a:rPr lang="en-US" sz="2400" dirty="0"/>
              <a:t>Creates a grant program to recruit and mentor AI/AN youth and young adults.</a:t>
            </a:r>
          </a:p>
          <a:p>
            <a:pPr lvl="1"/>
            <a:r>
              <a:rPr lang="en-US" sz="2400" dirty="0"/>
              <a:t>Referred to the House Energy and Commerce Committee on 9/07/2017</a:t>
            </a:r>
          </a:p>
          <a:p>
            <a:endParaRPr lang="en-US" sz="1900" dirty="0"/>
          </a:p>
        </p:txBody>
      </p:sp>
    </p:spTree>
    <p:extLst>
      <p:ext uri="{BB962C8B-B14F-4D97-AF65-F5344CB8AC3E}">
        <p14:creationId xmlns:p14="http://schemas.microsoft.com/office/powerpoint/2010/main" val="2711485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143000"/>
            <a:ext cx="7162800" cy="5486400"/>
          </a:xfrm>
        </p:spPr>
        <p:txBody>
          <a:bodyPr>
            <a:normAutofit fontScale="92500"/>
          </a:bodyPr>
          <a:lstStyle/>
          <a:p>
            <a:r>
              <a:rPr lang="en-US" sz="2900" dirty="0"/>
              <a:t>Native Health Access Improvement Act of 2017 (H.R. 3704)</a:t>
            </a:r>
          </a:p>
          <a:p>
            <a:pPr lvl="1"/>
            <a:r>
              <a:rPr lang="en-US" sz="2400" dirty="0"/>
              <a:t>Introduced by Rep. Frank Pallone, Jr. (D-NJ-6) and co-sponsored by Rep. Raul Ruiz (D-CA-36) on 9/7/17.</a:t>
            </a:r>
          </a:p>
          <a:p>
            <a:pPr lvl="1"/>
            <a:r>
              <a:rPr lang="en-US" sz="2400" dirty="0"/>
              <a:t>Establishes a grant program similar to the SDPI to increase access to substance abuse prevention and behavioral heath services for Tribes and Urban Indians.</a:t>
            </a:r>
          </a:p>
          <a:p>
            <a:pPr lvl="1"/>
            <a:r>
              <a:rPr lang="en-US" sz="2400" dirty="0"/>
              <a:t>9/7/17:  Referred to the Energy and Commerce Committee as well as to the Committee on Natural Resources and Ways and Means Committee.</a:t>
            </a:r>
          </a:p>
          <a:p>
            <a:pPr lvl="1"/>
            <a:r>
              <a:rPr lang="en-US" sz="2400" dirty="0"/>
              <a:t>9/13/17:  Referred to the Subcommittee on Indian, Insular and Alaska Native Affairs within the Committee on Natural Resources. </a:t>
            </a:r>
          </a:p>
          <a:p>
            <a:pPr marL="0" indent="0">
              <a:buNone/>
            </a:pPr>
            <a:endParaRPr lang="en-US" sz="1900" dirty="0"/>
          </a:p>
        </p:txBody>
      </p:sp>
    </p:spTree>
    <p:extLst>
      <p:ext uri="{BB962C8B-B14F-4D97-AF65-F5344CB8AC3E}">
        <p14:creationId xmlns:p14="http://schemas.microsoft.com/office/powerpoint/2010/main" val="3051964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5334000"/>
          </a:xfrm>
        </p:spPr>
        <p:txBody>
          <a:bodyPr>
            <a:normAutofit fontScale="92500"/>
          </a:bodyPr>
          <a:lstStyle/>
          <a:p>
            <a:r>
              <a:rPr lang="en-US" sz="3000" dirty="0">
                <a:solidFill>
                  <a:srgbClr val="000000"/>
                </a:solidFill>
              </a:rPr>
              <a:t>Native American Suicide Prevention Act of 2017 (H.R. 3473)</a:t>
            </a:r>
          </a:p>
          <a:p>
            <a:pPr lvl="1"/>
            <a:r>
              <a:rPr lang="en-US" sz="2600" dirty="0">
                <a:solidFill>
                  <a:srgbClr val="000000"/>
                </a:solidFill>
              </a:rPr>
              <a:t>Introduced by Rep. Raul Grijalva (D-AZ-3) on 7/27/17.</a:t>
            </a:r>
          </a:p>
          <a:p>
            <a:pPr lvl="1"/>
            <a:r>
              <a:rPr lang="en-US" sz="2600" dirty="0">
                <a:solidFill>
                  <a:srgbClr val="000000"/>
                </a:solidFill>
              </a:rPr>
              <a:t>Requires States and their designees receiving grants for development and implementation of statewide suicide and early intervention and prevention strategies to collaborate with Tribes.</a:t>
            </a:r>
          </a:p>
          <a:p>
            <a:pPr lvl="1"/>
            <a:r>
              <a:rPr lang="en-US" sz="2600" dirty="0">
                <a:solidFill>
                  <a:srgbClr val="000000"/>
                </a:solidFill>
              </a:rPr>
              <a:t>7/17/17:  Referred to the House Energy and Commerce Committee on 7/27/17.</a:t>
            </a:r>
          </a:p>
          <a:p>
            <a:pPr lvl="1"/>
            <a:r>
              <a:rPr lang="en-US" sz="2600" dirty="0">
                <a:solidFill>
                  <a:srgbClr val="000000"/>
                </a:solidFill>
              </a:rPr>
              <a:t>7/Referred to the Subcommittee on Health under the Energy and Commerce Committee on 7/28/2017.</a:t>
            </a:r>
          </a:p>
        </p:txBody>
      </p:sp>
    </p:spTree>
    <p:extLst>
      <p:ext uri="{BB962C8B-B14F-4D97-AF65-F5344CB8AC3E}">
        <p14:creationId xmlns:p14="http://schemas.microsoft.com/office/powerpoint/2010/main" val="2986854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5334000"/>
          </a:xfrm>
        </p:spPr>
        <p:txBody>
          <a:bodyPr>
            <a:normAutofit fontScale="92500" lnSpcReduction="20000"/>
          </a:bodyPr>
          <a:lstStyle/>
          <a:p>
            <a:r>
              <a:rPr lang="en-US" dirty="0"/>
              <a:t>Drug-Free Indian Health Service Act of 2017 (H.R. 3096)</a:t>
            </a:r>
          </a:p>
          <a:p>
            <a:pPr lvl="1"/>
            <a:r>
              <a:rPr lang="en-US" dirty="0">
                <a:solidFill>
                  <a:prstClr val="black"/>
                </a:solidFill>
              </a:rPr>
              <a:t>Introduced by Rep. Kristi </a:t>
            </a:r>
            <a:r>
              <a:rPr lang="en-US" dirty="0" err="1">
                <a:solidFill>
                  <a:prstClr val="black"/>
                </a:solidFill>
              </a:rPr>
              <a:t>Noem</a:t>
            </a:r>
            <a:r>
              <a:rPr lang="en-US" dirty="0">
                <a:solidFill>
                  <a:prstClr val="black"/>
                </a:solidFill>
              </a:rPr>
              <a:t> (R-SD) on 6/28/17; no other co-sponsors.</a:t>
            </a:r>
          </a:p>
          <a:p>
            <a:pPr lvl="1"/>
            <a:r>
              <a:rPr lang="en-US" dirty="0">
                <a:solidFill>
                  <a:prstClr val="black"/>
                </a:solidFill>
              </a:rPr>
              <a:t>To implement a mandatory random drug testing program for certain employees of the Indian Health Service, and for other purposes.</a:t>
            </a:r>
          </a:p>
          <a:p>
            <a:pPr lvl="1"/>
            <a:r>
              <a:rPr lang="en-US" dirty="0">
                <a:solidFill>
                  <a:prstClr val="black"/>
                </a:solidFill>
              </a:rPr>
              <a:t>6/28/17:  Referred to Committee on Natural Resources and Committee on Energy and Commerce.</a:t>
            </a:r>
          </a:p>
          <a:p>
            <a:pPr lvl="1"/>
            <a:r>
              <a:rPr lang="en-US" dirty="0">
                <a:solidFill>
                  <a:prstClr val="black"/>
                </a:solidFill>
              </a:rPr>
              <a:t>6/30/17:  Referred to the Subcommittee on Health.</a:t>
            </a:r>
          </a:p>
          <a:p>
            <a:pPr lvl="1"/>
            <a:r>
              <a:rPr lang="en-US" dirty="0">
                <a:solidFill>
                  <a:prstClr val="black"/>
                </a:solidFill>
              </a:rPr>
              <a:t>7/13/17:  Referred to the Subcommittee on Indian, Insular and Alaska Native Affairs.</a:t>
            </a:r>
          </a:p>
          <a:p>
            <a:pPr marL="0" indent="0">
              <a:buNone/>
            </a:pPr>
            <a:endParaRPr lang="en-US" dirty="0"/>
          </a:p>
        </p:txBody>
      </p:sp>
    </p:spTree>
    <p:extLst>
      <p:ext uri="{BB962C8B-B14F-4D97-AF65-F5344CB8AC3E}">
        <p14:creationId xmlns:p14="http://schemas.microsoft.com/office/powerpoint/2010/main" val="4217599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5334000"/>
          </a:xfrm>
        </p:spPr>
        <p:txBody>
          <a:bodyPr>
            <a:normAutofit fontScale="85000" lnSpcReduction="10000"/>
          </a:bodyPr>
          <a:lstStyle/>
          <a:p>
            <a:r>
              <a:rPr lang="en-US" dirty="0"/>
              <a:t>Restoring Accountability in the Indian Health Service Act of 2017 (S. 1250 &amp; H.R. 2662)</a:t>
            </a:r>
          </a:p>
          <a:p>
            <a:pPr lvl="1"/>
            <a:r>
              <a:rPr lang="en-US" dirty="0"/>
              <a:t>Senate and House bills Introduced by Sen. John </a:t>
            </a:r>
            <a:r>
              <a:rPr lang="en-US" dirty="0" err="1"/>
              <a:t>Barasso</a:t>
            </a:r>
            <a:r>
              <a:rPr lang="en-US" dirty="0"/>
              <a:t> (R-WY) and Rep. Kristi </a:t>
            </a:r>
            <a:r>
              <a:rPr lang="en-US" dirty="0" err="1"/>
              <a:t>Noem</a:t>
            </a:r>
            <a:r>
              <a:rPr lang="en-US" dirty="0"/>
              <a:t> (R-SD) on 5/25/17, respectively.  </a:t>
            </a:r>
          </a:p>
          <a:p>
            <a:pPr lvl="1"/>
            <a:r>
              <a:rPr lang="en-US" dirty="0"/>
              <a:t>This bill attempts to address quality of care issues occurring at some IHS-operated hospitals in the Great Plains Area and elsewhere. </a:t>
            </a:r>
          </a:p>
          <a:p>
            <a:pPr lvl="1"/>
            <a:r>
              <a:rPr lang="en-US" dirty="0"/>
              <a:t>5/25/17:  Referred to House Senate and House Committees.</a:t>
            </a:r>
          </a:p>
          <a:p>
            <a:pPr lvl="1"/>
            <a:r>
              <a:rPr lang="en-US" dirty="0"/>
              <a:t>S. 1250- 6/13/17:  Senate hearings were held.</a:t>
            </a:r>
          </a:p>
          <a:p>
            <a:pPr lvl="1"/>
            <a:r>
              <a:rPr lang="en-US" dirty="0"/>
              <a:t>H.R. 2662- 6/21/17:  House Subcommittee hearing was held; Chairman Andy Joseph, Jr. testified. </a:t>
            </a:r>
          </a:p>
        </p:txBody>
      </p:sp>
    </p:spTree>
    <p:extLst>
      <p:ext uri="{BB962C8B-B14F-4D97-AF65-F5344CB8AC3E}">
        <p14:creationId xmlns:p14="http://schemas.microsoft.com/office/powerpoint/2010/main" val="44491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5334000"/>
          </a:xfrm>
        </p:spPr>
        <p:txBody>
          <a:bodyPr>
            <a:normAutofit/>
          </a:bodyPr>
          <a:lstStyle/>
          <a:p>
            <a:r>
              <a:rPr lang="en-US" sz="2800" dirty="0"/>
              <a:t>Independent Outside Audit of the Indian Health Service Act of 2017 (S. 465)</a:t>
            </a:r>
          </a:p>
          <a:p>
            <a:pPr lvl="1"/>
            <a:r>
              <a:rPr lang="en-US" sz="2400" dirty="0"/>
              <a:t>Introduced by Sen. Mike Rounds (R-SD) on 2/28/17 with co-sponsors Sen. James Lankford (R-OK) and John McCain (R-AZ).</a:t>
            </a:r>
          </a:p>
          <a:p>
            <a:pPr lvl="1"/>
            <a:r>
              <a:rPr lang="en-US" sz="2400" dirty="0"/>
              <a:t>Requires an independent outside audit of the Indian Health Service with report to Congress. </a:t>
            </a:r>
          </a:p>
          <a:p>
            <a:pPr lvl="1"/>
            <a:r>
              <a:rPr lang="en-US" sz="2400" dirty="0"/>
              <a:t>2/28/17:  Referred to Committee on Indian Affairs</a:t>
            </a:r>
          </a:p>
          <a:p>
            <a:pPr lvl="1"/>
            <a:r>
              <a:rPr lang="en-US" sz="2400" dirty="0"/>
              <a:t>11/8/17:  Committee hearing</a:t>
            </a:r>
          </a:p>
        </p:txBody>
      </p:sp>
    </p:spTree>
    <p:extLst>
      <p:ext uri="{BB962C8B-B14F-4D97-AF65-F5344CB8AC3E}">
        <p14:creationId xmlns:p14="http://schemas.microsoft.com/office/powerpoint/2010/main" val="3800897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4906963"/>
          </a:xfrm>
        </p:spPr>
        <p:txBody>
          <a:bodyPr>
            <a:noAutofit/>
          </a:bodyPr>
          <a:lstStyle/>
          <a:p>
            <a:r>
              <a:rPr lang="en-US" sz="2000" dirty="0"/>
              <a:t>Tribal Veterans Health Care Enhancement Act (S. 304)</a:t>
            </a:r>
          </a:p>
          <a:p>
            <a:pPr lvl="1"/>
            <a:r>
              <a:rPr lang="en-US" sz="2000" dirty="0"/>
              <a:t>Introduced by Sen. John Thune (R-SD) and Sen. Mike Rounds (R-SD) on 2/3/17. </a:t>
            </a:r>
          </a:p>
          <a:p>
            <a:pPr lvl="1"/>
            <a:r>
              <a:rPr lang="en-US" sz="2000" dirty="0"/>
              <a:t>Amends the Indian Health Care Improvement Act to allow the Indian Health Service to cover the cost of a copayment of an Indian or Alaska Native veteran receiving medical care or services from the Department of Veterans Affairs, and for other purposes.</a:t>
            </a:r>
          </a:p>
          <a:p>
            <a:pPr lvl="1"/>
            <a:r>
              <a:rPr lang="en-US" sz="2000" dirty="0"/>
              <a:t>3/29/17:  Referred to Committee on Indian Affairs.</a:t>
            </a:r>
          </a:p>
          <a:p>
            <a:pPr lvl="1"/>
            <a:r>
              <a:rPr lang="en-US" sz="2000" dirty="0"/>
              <a:t>6/15/17:  Committee recommended that bill pass.</a:t>
            </a:r>
          </a:p>
          <a:p>
            <a:pPr lvl="1"/>
            <a:r>
              <a:rPr lang="en-US" sz="2000" dirty="0">
                <a:solidFill>
                  <a:srgbClr val="000000"/>
                </a:solidFill>
              </a:rPr>
              <a:t>6/15/17: Committee created a report to accompany S.304. </a:t>
            </a:r>
          </a:p>
          <a:p>
            <a:r>
              <a:rPr lang="en-US" sz="2000" dirty="0"/>
              <a:t>House Draft to Establish a Permanent Veterans Choice Program “CARE Act”</a:t>
            </a:r>
            <a:endParaRPr lang="en-US" sz="2000" dirty="0">
              <a:solidFill>
                <a:srgbClr val="000000"/>
              </a:solidFill>
            </a:endParaRPr>
          </a:p>
          <a:p>
            <a:pPr lvl="1"/>
            <a:r>
              <a:rPr lang="en-US" sz="2000" dirty="0">
                <a:solidFill>
                  <a:srgbClr val="000000"/>
                </a:solidFill>
              </a:rPr>
              <a:t>10/24/17:  Hearing on the draft bill. </a:t>
            </a:r>
            <a:endParaRPr lang="en-US" sz="2000" dirty="0"/>
          </a:p>
        </p:txBody>
      </p:sp>
    </p:spTree>
    <p:extLst>
      <p:ext uri="{BB962C8B-B14F-4D97-AF65-F5344CB8AC3E}">
        <p14:creationId xmlns:p14="http://schemas.microsoft.com/office/powerpoint/2010/main" val="315988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3</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Status of IHS Budgets</a:t>
            </a:r>
            <a:endParaRPr lang="en-US" altLang="en-US" b="1" dirty="0"/>
          </a:p>
        </p:txBody>
      </p:sp>
    </p:spTree>
    <p:extLst>
      <p:ext uri="{BB962C8B-B14F-4D97-AF65-F5344CB8AC3E}">
        <p14:creationId xmlns:p14="http://schemas.microsoft.com/office/powerpoint/2010/main" val="2874200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Indian Legislative Bills in 115</a:t>
            </a:r>
            <a:r>
              <a:rPr lang="en-US" sz="3200" b="1" baseline="30000" dirty="0"/>
              <a:t>th</a:t>
            </a:r>
            <a:r>
              <a:rPr lang="en-US" sz="3200" b="1" dirty="0"/>
              <a:t> Congress </a:t>
            </a:r>
            <a:endParaRPr lang="en-US" sz="3200" dirty="0"/>
          </a:p>
        </p:txBody>
      </p:sp>
      <p:sp>
        <p:nvSpPr>
          <p:cNvPr id="3" name="Content Placeholder 2"/>
          <p:cNvSpPr>
            <a:spLocks noGrp="1"/>
          </p:cNvSpPr>
          <p:nvPr>
            <p:ph idx="1"/>
          </p:nvPr>
        </p:nvSpPr>
        <p:spPr>
          <a:xfrm>
            <a:off x="1524000" y="1219200"/>
            <a:ext cx="7162800" cy="5334000"/>
          </a:xfrm>
        </p:spPr>
        <p:txBody>
          <a:bodyPr>
            <a:normAutofit fontScale="92500"/>
          </a:bodyPr>
          <a:lstStyle/>
          <a:p>
            <a:r>
              <a:rPr lang="en-US" dirty="0"/>
              <a:t>NEW:  The Mitigating METH Act (S. 2270)</a:t>
            </a:r>
          </a:p>
          <a:p>
            <a:pPr lvl="1"/>
            <a:r>
              <a:rPr lang="en-US" sz="2600" dirty="0">
                <a:solidFill>
                  <a:srgbClr val="000000"/>
                </a:solidFill>
              </a:rPr>
              <a:t>Introduced by Sen. Steve </a:t>
            </a:r>
            <a:r>
              <a:rPr lang="en-US" sz="2600" dirty="0" err="1">
                <a:solidFill>
                  <a:srgbClr val="000000"/>
                </a:solidFill>
              </a:rPr>
              <a:t>Daines</a:t>
            </a:r>
            <a:r>
              <a:rPr lang="en-US" sz="2600" dirty="0">
                <a:solidFill>
                  <a:srgbClr val="000000"/>
                </a:solidFill>
              </a:rPr>
              <a:t> (R-MT) on 12/21/17 with co-sponsors Sen. Jeff </a:t>
            </a:r>
            <a:r>
              <a:rPr lang="en-US" sz="2600" dirty="0" err="1">
                <a:solidFill>
                  <a:srgbClr val="000000"/>
                </a:solidFill>
              </a:rPr>
              <a:t>Merkley</a:t>
            </a:r>
            <a:r>
              <a:rPr lang="en-US" sz="2600" dirty="0">
                <a:solidFill>
                  <a:srgbClr val="000000"/>
                </a:solidFill>
              </a:rPr>
              <a:t> (D-OR) and others</a:t>
            </a:r>
          </a:p>
          <a:p>
            <a:pPr lvl="1"/>
            <a:r>
              <a:rPr lang="en-US" sz="2600" dirty="0">
                <a:solidFill>
                  <a:srgbClr val="000000"/>
                </a:solidFill>
              </a:rPr>
              <a:t>Amends the 21</a:t>
            </a:r>
            <a:r>
              <a:rPr lang="en-US" sz="2600" baseline="30000" dirty="0">
                <a:solidFill>
                  <a:srgbClr val="000000"/>
                </a:solidFill>
              </a:rPr>
              <a:t>st</a:t>
            </a:r>
            <a:r>
              <a:rPr lang="en-US" sz="2600" dirty="0">
                <a:solidFill>
                  <a:srgbClr val="000000"/>
                </a:solidFill>
              </a:rPr>
              <a:t> Century Act to include funding for tribes for opioid prevention and response.</a:t>
            </a:r>
          </a:p>
          <a:p>
            <a:pPr lvl="1"/>
            <a:r>
              <a:rPr lang="en-US" sz="2600" dirty="0">
                <a:solidFill>
                  <a:srgbClr val="000000"/>
                </a:solidFill>
              </a:rPr>
              <a:t>Authorizes a tribe or state to use grants for prevention and treatment of substances, including methamphetamines, if use of substances is determined by a state or tribe to have a substantial public impact on the state or tribe. </a:t>
            </a:r>
          </a:p>
          <a:p>
            <a:pPr lvl="1"/>
            <a:r>
              <a:rPr lang="en-US" dirty="0">
                <a:solidFill>
                  <a:srgbClr val="000000"/>
                </a:solidFill>
              </a:rPr>
              <a:t>12/21/17:  Referred to HELP Committee.</a:t>
            </a:r>
          </a:p>
        </p:txBody>
      </p:sp>
    </p:spTree>
    <p:extLst>
      <p:ext uri="{BB962C8B-B14F-4D97-AF65-F5344CB8AC3E}">
        <p14:creationId xmlns:p14="http://schemas.microsoft.com/office/powerpoint/2010/main" val="208271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31</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National &amp; Regional Meetings</a:t>
            </a:r>
            <a:endParaRPr lang="en-US" altLang="en-US" b="1" dirty="0"/>
          </a:p>
        </p:txBody>
      </p:sp>
    </p:spTree>
    <p:extLst>
      <p:ext uri="{BB962C8B-B14F-4D97-AF65-F5344CB8AC3E}">
        <p14:creationId xmlns:p14="http://schemas.microsoft.com/office/powerpoint/2010/main" val="985201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HHS Secretary’s Tribal Advisory Committee (STAC)</a:t>
            </a:r>
          </a:p>
        </p:txBody>
      </p:sp>
      <p:sp>
        <p:nvSpPr>
          <p:cNvPr id="3" name="Content Placeholder 2"/>
          <p:cNvSpPr>
            <a:spLocks noGrp="1"/>
          </p:cNvSpPr>
          <p:nvPr>
            <p:ph idx="1"/>
          </p:nvPr>
        </p:nvSpPr>
        <p:spPr>
          <a:xfrm>
            <a:off x="1524000" y="1600200"/>
            <a:ext cx="7162800" cy="4724400"/>
          </a:xfrm>
        </p:spPr>
        <p:txBody>
          <a:bodyPr>
            <a:normAutofit lnSpcReduction="10000"/>
          </a:bodyPr>
          <a:lstStyle/>
          <a:p>
            <a:pPr lvl="0"/>
            <a:r>
              <a:rPr lang="en-US" sz="2800" dirty="0">
                <a:solidFill>
                  <a:prstClr val="black"/>
                </a:solidFill>
              </a:rPr>
              <a:t>Last meeting was on September 20-21, 2017.  </a:t>
            </a:r>
          </a:p>
          <a:p>
            <a:pPr lvl="0"/>
            <a:r>
              <a:rPr lang="en-US" sz="2800" dirty="0">
                <a:solidFill>
                  <a:prstClr val="black"/>
                </a:solidFill>
              </a:rPr>
              <a:t>Next meeting is January 17-18, 2018</a:t>
            </a:r>
          </a:p>
          <a:p>
            <a:pPr lvl="0"/>
            <a:r>
              <a:rPr lang="en-US" sz="2800" dirty="0">
                <a:solidFill>
                  <a:prstClr val="black"/>
                </a:solidFill>
              </a:rPr>
              <a:t>HHS Secretary Update:</a:t>
            </a:r>
          </a:p>
          <a:p>
            <a:pPr lvl="1"/>
            <a:r>
              <a:rPr lang="en-US" sz="2200" dirty="0">
                <a:solidFill>
                  <a:srgbClr val="000000"/>
                </a:solidFill>
              </a:rPr>
              <a:t>Eric D. </a:t>
            </a:r>
            <a:r>
              <a:rPr lang="en-US" sz="2200" dirty="0" err="1">
                <a:solidFill>
                  <a:srgbClr val="000000"/>
                </a:solidFill>
              </a:rPr>
              <a:t>Hargan</a:t>
            </a:r>
            <a:r>
              <a:rPr lang="en-US" sz="2200" dirty="0">
                <a:solidFill>
                  <a:srgbClr val="000000"/>
                </a:solidFill>
              </a:rPr>
              <a:t> was sworn into office as Deputy Secretary on Oct. 6, 2017, and was appointed as Acting Secretary of the U.S. Department of Health and Human Services (HHS) on Oct. 10, 2017.</a:t>
            </a:r>
          </a:p>
          <a:p>
            <a:pPr lvl="1"/>
            <a:r>
              <a:rPr lang="en-US" sz="2200" dirty="0">
                <a:solidFill>
                  <a:srgbClr val="000000"/>
                </a:solidFill>
              </a:rPr>
              <a:t>President Trump nominated Alex M. Azar II to be HHS Secretary on Nov. 13.</a:t>
            </a:r>
          </a:p>
          <a:p>
            <a:pPr lvl="1"/>
            <a:r>
              <a:rPr lang="en-US" sz="2200" dirty="0">
                <a:solidFill>
                  <a:srgbClr val="000000"/>
                </a:solidFill>
              </a:rPr>
              <a:t>HHS nominee Alex Azar faced a Senate Health Education, Labor and Pensions Committee confirmation hearing on Nov. 29 and a Senate Finance Committee confirmation hearing on January 9, 2018.</a:t>
            </a:r>
            <a:endParaRPr lang="en-US" sz="2200" dirty="0">
              <a:solidFill>
                <a:prstClr val="black"/>
              </a:solidFill>
            </a:endParaRPr>
          </a:p>
          <a:p>
            <a:pPr lvl="0">
              <a:buFontTx/>
              <a:buChar char="-"/>
            </a:pPr>
            <a:endParaRPr lang="en-US" sz="2800" dirty="0">
              <a:solidFill>
                <a:prstClr val="black"/>
              </a:solidFill>
            </a:endParaRPr>
          </a:p>
          <a:p>
            <a:pPr marL="0" lvl="0" indent="0">
              <a:buNone/>
            </a:pPr>
            <a:endParaRPr lang="en-US" sz="2800" dirty="0">
              <a:solidFill>
                <a:prstClr val="black"/>
              </a:solidFill>
            </a:endParaRPr>
          </a:p>
        </p:txBody>
      </p:sp>
    </p:spTree>
    <p:extLst>
      <p:ext uri="{BB962C8B-B14F-4D97-AF65-F5344CB8AC3E}">
        <p14:creationId xmlns:p14="http://schemas.microsoft.com/office/powerpoint/2010/main" val="1637779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MMPC &amp; CMS TTAG Update</a:t>
            </a:r>
          </a:p>
        </p:txBody>
      </p:sp>
      <p:sp>
        <p:nvSpPr>
          <p:cNvPr id="3" name="Content Placeholder 2"/>
          <p:cNvSpPr>
            <a:spLocks noGrp="1"/>
          </p:cNvSpPr>
          <p:nvPr>
            <p:ph idx="1"/>
          </p:nvPr>
        </p:nvSpPr>
        <p:spPr>
          <a:xfrm>
            <a:off x="1524000" y="1600200"/>
            <a:ext cx="7162800" cy="4876800"/>
          </a:xfrm>
        </p:spPr>
        <p:txBody>
          <a:bodyPr>
            <a:normAutofit/>
          </a:bodyPr>
          <a:lstStyle/>
          <a:p>
            <a:r>
              <a:rPr lang="en-US" sz="2800" dirty="0"/>
              <a:t>Medicare, Medicaid and Health Reform Policy Committee’s (MMPC) –last face-to-face meeting was on October 31, 2017.  </a:t>
            </a:r>
          </a:p>
          <a:p>
            <a:pPr lvl="1"/>
            <a:r>
              <a:rPr lang="en-US" sz="2400" dirty="0"/>
              <a:t>Next conference call is TBD; next MMPC face-to-face is February 20, 2018. </a:t>
            </a:r>
            <a:endParaRPr lang="en-US" sz="2800" dirty="0"/>
          </a:p>
          <a:p>
            <a:r>
              <a:rPr lang="en-US" sz="2800" dirty="0"/>
              <a:t>CMS TTAG – last face-to-face meeting was November 1-2, 2017.</a:t>
            </a:r>
          </a:p>
          <a:p>
            <a:pPr lvl="1"/>
            <a:r>
              <a:rPr lang="en-US" sz="2400" dirty="0"/>
              <a:t>Next conference call is on January 10, 2018 ; and the next TTAG face-to-face meeting is February 21-22, 2018.</a:t>
            </a:r>
          </a:p>
          <a:p>
            <a:pPr marL="457200" lvl="1" indent="0">
              <a:buNone/>
            </a:pPr>
            <a:endParaRPr lang="en-US" sz="2400" dirty="0"/>
          </a:p>
          <a:p>
            <a:pPr lvl="1"/>
            <a:endParaRPr lang="en-US" sz="2000" dirty="0"/>
          </a:p>
          <a:p>
            <a:pPr lvl="2"/>
            <a:endParaRPr lang="en-US" sz="1600" dirty="0"/>
          </a:p>
          <a:p>
            <a:pPr lvl="2"/>
            <a:endParaRPr lang="en-US" sz="1600" dirty="0"/>
          </a:p>
        </p:txBody>
      </p:sp>
    </p:spTree>
    <p:extLst>
      <p:ext uri="{BB962C8B-B14F-4D97-AF65-F5344CB8AC3E}">
        <p14:creationId xmlns:p14="http://schemas.microsoft.com/office/powerpoint/2010/main" val="2144969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AEFF1C-A3F7-4DCA-8296-FBD8BA49B48B}"/>
              </a:ext>
            </a:extLst>
          </p:cNvPr>
          <p:cNvSpPr>
            <a:spLocks noGrp="1"/>
          </p:cNvSpPr>
          <p:nvPr>
            <p:ph type="title"/>
          </p:nvPr>
        </p:nvSpPr>
        <p:spPr/>
        <p:txBody>
          <a:bodyPr/>
          <a:lstStyle/>
          <a:p>
            <a:r>
              <a:rPr lang="en-US" b="1" dirty="0"/>
              <a:t>MMPC/TTAG Issues</a:t>
            </a:r>
          </a:p>
        </p:txBody>
      </p:sp>
      <p:sp>
        <p:nvSpPr>
          <p:cNvPr id="3" name="Content Placeholder 2">
            <a:extLst>
              <a:ext uri="{FF2B5EF4-FFF2-40B4-BE49-F238E27FC236}">
                <a16:creationId xmlns:a16="http://schemas.microsoft.com/office/drawing/2014/main" xmlns="" id="{32D13CA7-03D6-454D-98BC-018D8CF3B796}"/>
              </a:ext>
            </a:extLst>
          </p:cNvPr>
          <p:cNvSpPr>
            <a:spLocks noGrp="1"/>
          </p:cNvSpPr>
          <p:nvPr>
            <p:ph idx="1"/>
          </p:nvPr>
        </p:nvSpPr>
        <p:spPr>
          <a:xfrm>
            <a:off x="1524000" y="1600200"/>
            <a:ext cx="7162800" cy="4724400"/>
          </a:xfrm>
        </p:spPr>
        <p:txBody>
          <a:bodyPr>
            <a:normAutofit/>
          </a:bodyPr>
          <a:lstStyle/>
          <a:p>
            <a:r>
              <a:rPr lang="en-US" dirty="0">
                <a:solidFill>
                  <a:srgbClr val="000000"/>
                </a:solidFill>
              </a:rPr>
              <a:t>CMS New Policy Guidance on Work Requirements</a:t>
            </a:r>
          </a:p>
          <a:p>
            <a:r>
              <a:rPr lang="en-US" dirty="0">
                <a:solidFill>
                  <a:srgbClr val="000000"/>
                </a:solidFill>
              </a:rPr>
              <a:t>New Waivers in Current Administration</a:t>
            </a:r>
          </a:p>
          <a:p>
            <a:r>
              <a:rPr lang="en-US" dirty="0">
                <a:solidFill>
                  <a:srgbClr val="000000"/>
                </a:solidFill>
              </a:rPr>
              <a:t>100% FMAP/4 Walls Issue</a:t>
            </a:r>
          </a:p>
          <a:p>
            <a:r>
              <a:rPr lang="en-US" dirty="0">
                <a:solidFill>
                  <a:srgbClr val="000000"/>
                </a:solidFill>
              </a:rPr>
              <a:t>Future of RPMS</a:t>
            </a:r>
          </a:p>
          <a:p>
            <a:endParaRPr lang="en-US" dirty="0">
              <a:solidFill>
                <a:srgbClr val="000000"/>
              </a:solidFill>
            </a:endParaRPr>
          </a:p>
          <a:p>
            <a:pPr marL="0" indent="0">
              <a:buNone/>
            </a:pPr>
            <a:endParaRPr lang="en-US" dirty="0"/>
          </a:p>
        </p:txBody>
      </p:sp>
    </p:spTree>
    <p:extLst>
      <p:ext uri="{BB962C8B-B14F-4D97-AF65-F5344CB8AC3E}">
        <p14:creationId xmlns:p14="http://schemas.microsoft.com/office/powerpoint/2010/main" val="1165234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Discussion? </a:t>
            </a:r>
          </a:p>
        </p:txBody>
      </p:sp>
    </p:spTree>
    <p:extLst>
      <p:ext uri="{BB962C8B-B14F-4D97-AF65-F5344CB8AC3E}">
        <p14:creationId xmlns:p14="http://schemas.microsoft.com/office/powerpoint/2010/main" val="46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FY 2018 IHS Budget</a:t>
            </a:r>
          </a:p>
        </p:txBody>
      </p:sp>
      <p:sp>
        <p:nvSpPr>
          <p:cNvPr id="3" name="Content Placeholder 2"/>
          <p:cNvSpPr>
            <a:spLocks noGrp="1"/>
          </p:cNvSpPr>
          <p:nvPr>
            <p:ph idx="1"/>
          </p:nvPr>
        </p:nvSpPr>
        <p:spPr>
          <a:xfrm>
            <a:off x="1618731" y="1371600"/>
            <a:ext cx="7162800" cy="5257800"/>
          </a:xfrm>
        </p:spPr>
        <p:txBody>
          <a:bodyPr>
            <a:normAutofit fontScale="85000" lnSpcReduction="10000"/>
          </a:bodyPr>
          <a:lstStyle/>
          <a:p>
            <a:r>
              <a:rPr lang="en-US" sz="3000" dirty="0"/>
              <a:t>Congress passed another continuing resolution (CR) for FY 2018 budget which funds the government through January 19, 2018.</a:t>
            </a:r>
          </a:p>
          <a:p>
            <a:r>
              <a:rPr lang="en-US" sz="3000" dirty="0"/>
              <a:t>President’s budget proposes a 5.2% decrease below FY 2017 enacted level ($4.2B) for services and facilities. </a:t>
            </a:r>
          </a:p>
          <a:p>
            <a:r>
              <a:rPr lang="en-US" sz="3000" dirty="0"/>
              <a:t>House bill proposes a $179m increase above FY 2017 enacted level for services and facilities. </a:t>
            </a:r>
          </a:p>
          <a:p>
            <a:r>
              <a:rPr lang="en-US" sz="3000" dirty="0"/>
              <a:t>Senate bill proposes less than $1m increase above FY enacted level for services and facilities</a:t>
            </a:r>
          </a:p>
          <a:p>
            <a:r>
              <a:rPr lang="en-US" sz="3000" dirty="0"/>
              <a:t>Hill visits advocacy per our FY 2018 analysis.</a:t>
            </a:r>
          </a:p>
          <a:p>
            <a:pPr lvl="1"/>
            <a:r>
              <a:rPr lang="en-US" sz="2600" dirty="0"/>
              <a:t>$246.5m for services &amp; facilities</a:t>
            </a:r>
          </a:p>
          <a:p>
            <a:pPr lvl="1"/>
            <a:r>
              <a:rPr lang="en-US" sz="2600" dirty="0"/>
              <a:t>$140m for program increases </a:t>
            </a:r>
          </a:p>
          <a:p>
            <a:endParaRPr lang="en-US" sz="3000" dirty="0"/>
          </a:p>
        </p:txBody>
      </p:sp>
    </p:spTree>
    <p:extLst>
      <p:ext uri="{BB962C8B-B14F-4D97-AF65-F5344CB8AC3E}">
        <p14:creationId xmlns:p14="http://schemas.microsoft.com/office/powerpoint/2010/main" val="87253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FY 2019/2020 IHS Budgets</a:t>
            </a:r>
          </a:p>
        </p:txBody>
      </p:sp>
      <p:sp>
        <p:nvSpPr>
          <p:cNvPr id="3" name="Content Placeholder 2"/>
          <p:cNvSpPr>
            <a:spLocks noGrp="1"/>
          </p:cNvSpPr>
          <p:nvPr>
            <p:ph idx="1"/>
          </p:nvPr>
        </p:nvSpPr>
        <p:spPr>
          <a:xfrm>
            <a:off x="1618731" y="1371600"/>
            <a:ext cx="7162800" cy="5257800"/>
          </a:xfrm>
        </p:spPr>
        <p:txBody>
          <a:bodyPr>
            <a:normAutofit/>
          </a:bodyPr>
          <a:lstStyle/>
          <a:p>
            <a:r>
              <a:rPr lang="en-US" sz="2800" dirty="0"/>
              <a:t>FY 2019 National Tribal Budget Formulation Workgroup’s Recommendations</a:t>
            </a:r>
          </a:p>
          <a:p>
            <a:pPr lvl="1"/>
            <a:r>
              <a:rPr lang="en-US" dirty="0"/>
              <a:t>Available at: </a:t>
            </a:r>
            <a:r>
              <a:rPr lang="en-US" dirty="0">
                <a:hlinkClick r:id="rId3"/>
              </a:rPr>
              <a:t>http://www.nihb.org/legislative/budget_formulation.php</a:t>
            </a:r>
            <a:endParaRPr lang="en-US" dirty="0"/>
          </a:p>
          <a:p>
            <a:r>
              <a:rPr lang="en-US" sz="2800" dirty="0"/>
              <a:t>FY 2020 </a:t>
            </a:r>
          </a:p>
          <a:p>
            <a:pPr lvl="1"/>
            <a:r>
              <a:rPr lang="en-US" dirty="0"/>
              <a:t>Portland Area Budget Formulation Meeting was November 30, 2017</a:t>
            </a:r>
          </a:p>
          <a:p>
            <a:pPr lvl="1"/>
            <a:r>
              <a:rPr lang="en-US" dirty="0"/>
              <a:t>National Budget Formulation Meeting is February 15-16, 2018 in Washington, D.C.</a:t>
            </a:r>
          </a:p>
        </p:txBody>
      </p:sp>
    </p:spTree>
    <p:extLst>
      <p:ext uri="{BB962C8B-B14F-4D97-AF65-F5344CB8AC3E}">
        <p14:creationId xmlns:p14="http://schemas.microsoft.com/office/powerpoint/2010/main" val="98672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6</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Current &amp; Pending Policy Issues</a:t>
            </a:r>
            <a:endParaRPr lang="en-US" altLang="en-US" b="1" dirty="0"/>
          </a:p>
        </p:txBody>
      </p:sp>
    </p:spTree>
    <p:extLst>
      <p:ext uri="{BB962C8B-B14F-4D97-AF65-F5344CB8AC3E}">
        <p14:creationId xmlns:p14="http://schemas.microsoft.com/office/powerpoint/2010/main" val="35438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CMS 4 Walls Limitation</a:t>
            </a:r>
          </a:p>
        </p:txBody>
      </p:sp>
      <p:sp>
        <p:nvSpPr>
          <p:cNvPr id="3" name="Content Placeholder 2"/>
          <p:cNvSpPr>
            <a:spLocks noGrp="1"/>
          </p:cNvSpPr>
          <p:nvPr>
            <p:ph idx="1"/>
          </p:nvPr>
        </p:nvSpPr>
        <p:spPr>
          <a:xfrm>
            <a:off x="1524000" y="1371600"/>
            <a:ext cx="7162800" cy="5105400"/>
          </a:xfrm>
        </p:spPr>
        <p:txBody>
          <a:bodyPr>
            <a:normAutofit fontScale="85000" lnSpcReduction="10000"/>
          </a:bodyPr>
          <a:lstStyle/>
          <a:p>
            <a:pPr lvl="0"/>
            <a:r>
              <a:rPr lang="is-IS" sz="2600" dirty="0">
                <a:solidFill>
                  <a:srgbClr val="000000"/>
                </a:solidFill>
              </a:rPr>
              <a:t>CMS determined that If a Tribal facility is</a:t>
            </a:r>
            <a:r>
              <a:rPr lang="en-US" sz="2600" dirty="0">
                <a:solidFill>
                  <a:srgbClr val="000000"/>
                </a:solidFill>
              </a:rPr>
              <a:t> enrolled in the state Medicaid program as a provider of clinical services under 42 CFR 440.90, the Tribal facility may not bill for services furnished by a non-Tribal provider or Tribal employee at the facility rate for services that are provided outside of the facility. </a:t>
            </a:r>
          </a:p>
          <a:p>
            <a:pPr lvl="0"/>
            <a:r>
              <a:rPr lang="is-IS" sz="2600" dirty="0">
                <a:solidFill>
                  <a:srgbClr val="000000"/>
                </a:solidFill>
              </a:rPr>
              <a:t>Per CMS, under FQHC designation there is no requirement that the services be provided within the 4 walls. </a:t>
            </a:r>
          </a:p>
          <a:p>
            <a:pPr lvl="0"/>
            <a:r>
              <a:rPr lang="is-IS" sz="2600" dirty="0">
                <a:solidFill>
                  <a:srgbClr val="000000"/>
                </a:solidFill>
              </a:rPr>
              <a:t>Section 1905 of the SSA recognizes outpatient Tribal clinics as FQHCs.  </a:t>
            </a:r>
            <a:endParaRPr lang="en-US" sz="2600" dirty="0">
              <a:solidFill>
                <a:srgbClr val="000000"/>
              </a:solidFill>
            </a:endParaRPr>
          </a:p>
          <a:p>
            <a:pPr lvl="0"/>
            <a:r>
              <a:rPr lang="is-IS" sz="2600" dirty="0">
                <a:solidFill>
                  <a:srgbClr val="000000"/>
                </a:solidFill>
              </a:rPr>
              <a:t>CMS FAQ released January 18, 2017. </a:t>
            </a:r>
            <a:endParaRPr lang="en-US" sz="2600" dirty="0">
              <a:solidFill>
                <a:srgbClr val="000000"/>
              </a:solidFill>
            </a:endParaRPr>
          </a:p>
          <a:p>
            <a:r>
              <a:rPr lang="en-US" sz="2600" i="1" dirty="0">
                <a:solidFill>
                  <a:srgbClr val="000000"/>
                </a:solidFill>
              </a:rPr>
              <a:t>Deadlines</a:t>
            </a:r>
            <a:r>
              <a:rPr lang="en-US" sz="2600" dirty="0">
                <a:solidFill>
                  <a:srgbClr val="000000"/>
                </a:solidFill>
              </a:rPr>
              <a:t>:</a:t>
            </a:r>
          </a:p>
          <a:p>
            <a:pPr lvl="2"/>
            <a:r>
              <a:rPr lang="en-US" dirty="0">
                <a:solidFill>
                  <a:srgbClr val="000000"/>
                </a:solidFill>
              </a:rPr>
              <a:t>January 18, 2018:  Tribe must notify state of intent to change provider status – clinical provider to FQHC.</a:t>
            </a:r>
          </a:p>
          <a:p>
            <a:pPr lvl="2"/>
            <a:r>
              <a:rPr lang="en-US" dirty="0">
                <a:solidFill>
                  <a:srgbClr val="000000"/>
                </a:solidFill>
              </a:rPr>
              <a:t>January 30, 2021:  Effective date</a:t>
            </a:r>
          </a:p>
          <a:p>
            <a:pPr marL="0" indent="0">
              <a:buNone/>
            </a:pPr>
            <a:endParaRPr lang="en-US" sz="2000" dirty="0"/>
          </a:p>
          <a:p>
            <a:pPr lvl="1"/>
            <a:endParaRPr lang="en-US" sz="2000" dirty="0"/>
          </a:p>
          <a:p>
            <a:pPr lvl="1"/>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374248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rPr>
              <a:t>CMS </a:t>
            </a:r>
            <a:r>
              <a:rPr lang="en-US" b="1" dirty="0" smtClean="0">
                <a:solidFill>
                  <a:srgbClr val="000000"/>
                </a:solidFill>
              </a:rPr>
              <a:t>Covered Outpatient Drug Final </a:t>
            </a:r>
            <a:r>
              <a:rPr lang="en-US" b="1" dirty="0">
                <a:solidFill>
                  <a:srgbClr val="000000"/>
                </a:solidFill>
              </a:rPr>
              <a:t>Rule Implementation</a:t>
            </a:r>
          </a:p>
        </p:txBody>
      </p:sp>
      <p:sp>
        <p:nvSpPr>
          <p:cNvPr id="3" name="Content Placeholder 2"/>
          <p:cNvSpPr>
            <a:spLocks noGrp="1"/>
          </p:cNvSpPr>
          <p:nvPr>
            <p:ph idx="1"/>
          </p:nvPr>
        </p:nvSpPr>
        <p:spPr>
          <a:xfrm>
            <a:off x="1524000" y="1600200"/>
            <a:ext cx="7162800" cy="4876800"/>
          </a:xfrm>
        </p:spPr>
        <p:txBody>
          <a:bodyPr>
            <a:normAutofit fontScale="92500" lnSpcReduction="20000"/>
          </a:bodyPr>
          <a:lstStyle/>
          <a:p>
            <a:r>
              <a:rPr lang="en-US" sz="2800" dirty="0">
                <a:solidFill>
                  <a:srgbClr val="000000"/>
                </a:solidFill>
              </a:rPr>
              <a:t>Covered Outpatient Drug Final Rule (81 FR 517), dated 2/1/16; changes reimbursement methodology of covered outpatient drugs in Medicaid program.</a:t>
            </a:r>
          </a:p>
          <a:p>
            <a:r>
              <a:rPr lang="en-US" sz="2800" dirty="0">
                <a:solidFill>
                  <a:srgbClr val="000000"/>
                </a:solidFill>
              </a:rPr>
              <a:t>States may elect to reimburse I/T/U pharmacies through the OMB encounter rate.</a:t>
            </a:r>
          </a:p>
          <a:p>
            <a:r>
              <a:rPr lang="en-US" sz="2800" dirty="0">
                <a:solidFill>
                  <a:srgbClr val="000000"/>
                </a:solidFill>
              </a:rPr>
              <a:t>Oregon status:  </a:t>
            </a:r>
          </a:p>
          <a:p>
            <a:pPr lvl="1"/>
            <a:r>
              <a:rPr lang="en-US" sz="2400" dirty="0">
                <a:solidFill>
                  <a:srgbClr val="000000"/>
                </a:solidFill>
              </a:rPr>
              <a:t>SPA amendment approved 9/20/17 by CMS.</a:t>
            </a:r>
          </a:p>
          <a:p>
            <a:pPr lvl="1"/>
            <a:r>
              <a:rPr lang="en-US" sz="2400" dirty="0">
                <a:solidFill>
                  <a:srgbClr val="000000"/>
                </a:solidFill>
              </a:rPr>
              <a:t>“The I/T pharmacy will receive one encounter per prescription filled or refilled and will not be limited to a certain number of prescriptions per day.”</a:t>
            </a:r>
          </a:p>
          <a:p>
            <a:pPr lvl="1"/>
            <a:r>
              <a:rPr lang="en-US" sz="2400" dirty="0">
                <a:solidFill>
                  <a:srgbClr val="000000"/>
                </a:solidFill>
              </a:rPr>
              <a:t>Tribes will receive AIR from October, 2017; systems need to be updated so reconciliation necessary initially. </a:t>
            </a:r>
            <a:endParaRPr lang="en-US" sz="12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308984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706562"/>
          </a:xfrm>
        </p:spPr>
        <p:txBody>
          <a:bodyPr>
            <a:normAutofit/>
          </a:bodyPr>
          <a:lstStyle/>
          <a:p>
            <a:r>
              <a:rPr lang="en-US" sz="3600" b="1" dirty="0"/>
              <a:t>CMS Medicare Diabetes Prevention Program (MDPP) Final Rule</a:t>
            </a:r>
          </a:p>
        </p:txBody>
      </p:sp>
      <p:sp>
        <p:nvSpPr>
          <p:cNvPr id="3" name="Content Placeholder 2"/>
          <p:cNvSpPr>
            <a:spLocks noGrp="1"/>
          </p:cNvSpPr>
          <p:nvPr>
            <p:ph idx="1"/>
          </p:nvPr>
        </p:nvSpPr>
        <p:spPr>
          <a:xfrm>
            <a:off x="1524000" y="2057400"/>
            <a:ext cx="7162800" cy="4419600"/>
          </a:xfrm>
        </p:spPr>
        <p:txBody>
          <a:bodyPr>
            <a:normAutofit/>
          </a:bodyPr>
          <a:lstStyle/>
          <a:p>
            <a:pPr lvl="0"/>
            <a:r>
              <a:rPr lang="en-US" sz="2600" dirty="0">
                <a:solidFill>
                  <a:srgbClr val="000000"/>
                </a:solidFill>
              </a:rPr>
              <a:t>CMS </a:t>
            </a:r>
            <a:r>
              <a:rPr lang="en-US" sz="2600" dirty="0" smtClean="0">
                <a:solidFill>
                  <a:srgbClr val="000000"/>
                </a:solidFill>
              </a:rPr>
              <a:t>published </a:t>
            </a:r>
            <a:r>
              <a:rPr lang="en-US" sz="2600" dirty="0">
                <a:solidFill>
                  <a:srgbClr val="000000"/>
                </a:solidFill>
              </a:rPr>
              <a:t>MDPP final rule on 11/15/17.</a:t>
            </a:r>
          </a:p>
          <a:p>
            <a:pPr lvl="0"/>
            <a:r>
              <a:rPr lang="en-US" sz="2600" dirty="0">
                <a:solidFill>
                  <a:srgbClr val="000000"/>
                </a:solidFill>
              </a:rPr>
              <a:t>MDPP Expanded Model start date is 1/1/18.</a:t>
            </a:r>
          </a:p>
          <a:p>
            <a:pPr lvl="0"/>
            <a:r>
              <a:rPr lang="en-US" sz="2600" dirty="0">
                <a:solidFill>
                  <a:srgbClr val="000000"/>
                </a:solidFill>
              </a:rPr>
              <a:t>MDPP Supplier enrollment begins in January 2018 and suppliers begin furnishing services and billing Medicare in April 2018.</a:t>
            </a:r>
          </a:p>
          <a:p>
            <a:pPr lvl="0"/>
            <a:r>
              <a:rPr lang="en-US" sz="2600" dirty="0">
                <a:solidFill>
                  <a:srgbClr val="000000"/>
                </a:solidFill>
              </a:rPr>
              <a:t>Unfortunately, tribal recommendations were not accepted in final rule.</a:t>
            </a:r>
            <a:endParaRPr lang="en-US" sz="2000" dirty="0"/>
          </a:p>
          <a:p>
            <a:pPr lvl="1"/>
            <a:endParaRPr lang="en-US" sz="2000" dirty="0"/>
          </a:p>
          <a:p>
            <a:pPr lvl="1"/>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366453448"/>
      </p:ext>
    </p:extLst>
  </p:cSld>
  <p:clrMapOvr>
    <a:masterClrMapping/>
  </p:clrMapOvr>
</p:sld>
</file>

<file path=ppt/theme/theme1.xml><?xml version="1.0" encoding="utf-8"?>
<a:theme xmlns:a="http://schemas.openxmlformats.org/drawingml/2006/main" name="Gathering Wisdom Presentation - May 26,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Gathering Wisdom Presentation - May 26, 2011</Template>
  <TotalTime>22236</TotalTime>
  <Words>2982</Words>
  <Application>Microsoft Macintosh PowerPoint</Application>
  <PresentationFormat>On-screen Show (4:3)</PresentationFormat>
  <Paragraphs>339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Gathering Wisdom Presentation - May 26, 2011</vt:lpstr>
      <vt:lpstr>Policy &amp; Legislative Update </vt:lpstr>
      <vt:lpstr>Report Overview </vt:lpstr>
      <vt:lpstr>Status of IHS Budgets</vt:lpstr>
      <vt:lpstr>FY 2018 IHS Budget</vt:lpstr>
      <vt:lpstr>FY 2019/2020 IHS Budgets</vt:lpstr>
      <vt:lpstr>Current &amp; Pending Policy Issues</vt:lpstr>
      <vt:lpstr>CMS 4 Walls Limitation</vt:lpstr>
      <vt:lpstr>CMS Covered Outpatient Drug Final Rule Implementation</vt:lpstr>
      <vt:lpstr>CMS Medicare Diabetes Prevention Program (MDPP) Final Rule</vt:lpstr>
      <vt:lpstr>CMS New Medicare Card Project</vt:lpstr>
      <vt:lpstr> IHS Contract Support Costs Policy Update  </vt:lpstr>
      <vt:lpstr>IHS Health Information Technology</vt:lpstr>
      <vt:lpstr>IHS Strategic Plan 2018-2022</vt:lpstr>
      <vt:lpstr>IHS Indian Health Care Improvement Fund (IHCIF)</vt:lpstr>
      <vt:lpstr>IHS CHEF</vt:lpstr>
      <vt:lpstr> SAMHSA Confidentiality of Substance Use Disorder Patient Records  </vt:lpstr>
      <vt:lpstr>Legislation in 115th Congress</vt:lpstr>
      <vt:lpstr>Legislation in 115th Congress</vt:lpstr>
      <vt:lpstr>Indian Legislative Bills in 115th Congress </vt:lpstr>
      <vt:lpstr>Indian Legislative Bills in 115th Congress </vt:lpstr>
      <vt:lpstr>Indian Legislative Bills in 115th Congress </vt:lpstr>
      <vt:lpstr>Indian Legislative Bills in 115th Congress</vt:lpstr>
      <vt:lpstr>Indian Legislative Bills in 115th Congress </vt:lpstr>
      <vt:lpstr>Indian Legislative Bills in 115th Congress </vt:lpstr>
      <vt:lpstr>Indian Legislative Bills in 115th Congress </vt:lpstr>
      <vt:lpstr>Indian Legislative Bills in 115th Congress </vt:lpstr>
      <vt:lpstr>Indian Legislative Bills in 115th Congress </vt:lpstr>
      <vt:lpstr>Indian Legislative Bills in 115th Congress </vt:lpstr>
      <vt:lpstr>Indian Legislative Bills in 115th Congress </vt:lpstr>
      <vt:lpstr>Indian Legislative Bills in 115th Congress </vt:lpstr>
      <vt:lpstr>National &amp; Regional Meetings</vt:lpstr>
      <vt:lpstr>HHS Secretary’s Tribal Advisory Committee (STAC)</vt:lpstr>
      <vt:lpstr>MMPC &amp; CMS TTAG Update</vt:lpstr>
      <vt:lpstr>MMPC/TTAG Issues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   NPAIHB Quarterly Board Meeting  Thunder Valley Casino Resort Lincoln, CA</dc:title>
  <dc:creator>jroberts</dc:creator>
  <cp:lastModifiedBy>Laura Bird</cp:lastModifiedBy>
  <cp:revision>1138</cp:revision>
  <cp:lastPrinted>2017-10-03T23:40:09Z</cp:lastPrinted>
  <dcterms:created xsi:type="dcterms:W3CDTF">2011-07-14T14:04:56Z</dcterms:created>
  <dcterms:modified xsi:type="dcterms:W3CDTF">2018-01-17T06:13:15Z</dcterms:modified>
</cp:coreProperties>
</file>