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7"/>
  </p:notesMasterIdLst>
  <p:sldIdLst>
    <p:sldId id="256" r:id="rId2"/>
    <p:sldId id="257" r:id="rId3"/>
    <p:sldId id="292" r:id="rId4"/>
    <p:sldId id="300" r:id="rId5"/>
    <p:sldId id="261" r:id="rId6"/>
    <p:sldId id="262" r:id="rId7"/>
    <p:sldId id="263" r:id="rId8"/>
    <p:sldId id="305" r:id="rId9"/>
    <p:sldId id="264" r:id="rId10"/>
    <p:sldId id="265" r:id="rId11"/>
    <p:sldId id="297" r:id="rId12"/>
    <p:sldId id="296" r:id="rId13"/>
    <p:sldId id="268" r:id="rId14"/>
    <p:sldId id="270" r:id="rId15"/>
    <p:sldId id="269" r:id="rId16"/>
    <p:sldId id="271" r:id="rId17"/>
    <p:sldId id="273" r:id="rId18"/>
    <p:sldId id="272" r:id="rId19"/>
    <p:sldId id="274" r:id="rId20"/>
    <p:sldId id="276" r:id="rId21"/>
    <p:sldId id="308" r:id="rId22"/>
    <p:sldId id="277" r:id="rId23"/>
    <p:sldId id="279" r:id="rId24"/>
    <p:sldId id="309" r:id="rId25"/>
    <p:sldId id="278" r:id="rId26"/>
    <p:sldId id="310" r:id="rId27"/>
    <p:sldId id="280" r:id="rId28"/>
    <p:sldId id="281" r:id="rId29"/>
    <p:sldId id="282" r:id="rId30"/>
    <p:sldId id="283" r:id="rId31"/>
    <p:sldId id="306" r:id="rId32"/>
    <p:sldId id="304" r:id="rId33"/>
    <p:sldId id="284" r:id="rId34"/>
    <p:sldId id="299" r:id="rId35"/>
    <p:sldId id="285"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86" autoAdjust="0"/>
    <p:restoredTop sz="69600" autoAdjust="0"/>
  </p:normalViewPr>
  <p:slideViewPr>
    <p:cSldViewPr snapToGrid="0">
      <p:cViewPr varScale="1">
        <p:scale>
          <a:sx n="92" d="100"/>
          <a:sy n="92" d="100"/>
        </p:scale>
        <p:origin x="924" y="84"/>
      </p:cViewPr>
      <p:guideLst>
        <p:guide orient="horz" pos="1620"/>
        <p:guide pos="2880"/>
      </p:guideLst>
    </p:cSldViewPr>
  </p:slideViewPr>
  <p:notesTextViewPr>
    <p:cViewPr>
      <p:scale>
        <a:sx n="1" d="1"/>
        <a:sy n="1" d="1"/>
      </p:scale>
      <p:origin x="0" y="0"/>
    </p:cViewPr>
  </p:notesTextViewPr>
  <p:notesViewPr>
    <p:cSldViewPr snapToGrid="0">
      <p:cViewPr varScale="1">
        <p:scale>
          <a:sx n="76" d="100"/>
          <a:sy n="76" d="100"/>
        </p:scale>
        <p:origin x="2658" y="-9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lstStyle>
            <a:lvl1pPr marL="0" marR="0" lvl="0" indent="0" algn="l" rtl="0">
              <a:spcBef>
                <a:spcPts val="0"/>
              </a:spcBef>
              <a:buChar char="●"/>
              <a:defRPr sz="1100" b="0" i="0" u="none" strike="noStrike" cap="none">
                <a:solidFill>
                  <a:schemeClr val="dk1"/>
                </a:solidFill>
                <a:latin typeface="Arial"/>
                <a:ea typeface="Arial"/>
                <a:cs typeface="Arial"/>
                <a:sym typeface="Arial"/>
              </a:defRPr>
            </a:lvl1pPr>
            <a:lvl2pPr marL="457200" marR="0" lvl="1" indent="0" algn="l" rtl="0">
              <a:spcBef>
                <a:spcPts val="0"/>
              </a:spcBef>
              <a:buChar char="○"/>
              <a:defRPr sz="1100" b="0" i="0" u="none" strike="noStrike" cap="none">
                <a:solidFill>
                  <a:schemeClr val="dk1"/>
                </a:solidFill>
                <a:latin typeface="Arial"/>
                <a:ea typeface="Arial"/>
                <a:cs typeface="Arial"/>
                <a:sym typeface="Arial"/>
              </a:defRPr>
            </a:lvl2pPr>
            <a:lvl3pPr marL="914400" marR="0" lvl="2" indent="0" algn="l" rtl="0">
              <a:spcBef>
                <a:spcPts val="0"/>
              </a:spcBef>
              <a:buChar char="■"/>
              <a:defRPr sz="1100" b="0" i="0" u="none" strike="noStrike" cap="none">
                <a:solidFill>
                  <a:schemeClr val="dk1"/>
                </a:solidFill>
                <a:latin typeface="Arial"/>
                <a:ea typeface="Arial"/>
                <a:cs typeface="Arial"/>
                <a:sym typeface="Arial"/>
              </a:defRPr>
            </a:lvl3pPr>
            <a:lvl4pPr marL="1371600" marR="0" lvl="3" indent="0" algn="l" rtl="0">
              <a:spcBef>
                <a:spcPts val="0"/>
              </a:spcBef>
              <a:buChar char="●"/>
              <a:defRPr sz="1100" b="0" i="0" u="none" strike="noStrike" cap="none">
                <a:solidFill>
                  <a:schemeClr val="dk1"/>
                </a:solidFill>
                <a:latin typeface="Arial"/>
                <a:ea typeface="Arial"/>
                <a:cs typeface="Arial"/>
                <a:sym typeface="Arial"/>
              </a:defRPr>
            </a:lvl4pPr>
            <a:lvl5pPr marL="1828800" marR="0" lvl="4" indent="0" algn="l" rtl="0">
              <a:spcBef>
                <a:spcPts val="0"/>
              </a:spcBef>
              <a:buChar char="○"/>
              <a:defRPr sz="1100" b="0" i="0" u="none" strike="noStrike" cap="none">
                <a:solidFill>
                  <a:schemeClr val="dk1"/>
                </a:solidFill>
                <a:latin typeface="Arial"/>
                <a:ea typeface="Arial"/>
                <a:cs typeface="Arial"/>
                <a:sym typeface="Arial"/>
              </a:defRPr>
            </a:lvl5pPr>
            <a:lvl6pPr marL="2286000" marR="0" lvl="5" indent="0" algn="l" rtl="0">
              <a:spcBef>
                <a:spcPts val="0"/>
              </a:spcBef>
              <a:buChar char="■"/>
              <a:defRPr sz="1100" b="0" i="0" u="none" strike="noStrike" cap="none">
                <a:solidFill>
                  <a:schemeClr val="dk1"/>
                </a:solidFill>
                <a:latin typeface="Arial"/>
                <a:ea typeface="Arial"/>
                <a:cs typeface="Arial"/>
                <a:sym typeface="Arial"/>
              </a:defRPr>
            </a:lvl6pPr>
            <a:lvl7pPr marL="2743200" marR="0" lvl="6" indent="0" algn="l" rtl="0">
              <a:spcBef>
                <a:spcPts val="0"/>
              </a:spcBef>
              <a:buChar char="●"/>
              <a:defRPr sz="1100" b="0" i="0" u="none" strike="noStrike" cap="none">
                <a:solidFill>
                  <a:schemeClr val="dk1"/>
                </a:solidFill>
                <a:latin typeface="Arial"/>
                <a:ea typeface="Arial"/>
                <a:cs typeface="Arial"/>
                <a:sym typeface="Arial"/>
              </a:defRPr>
            </a:lvl7pPr>
            <a:lvl8pPr marL="3200400" marR="0" lvl="7" indent="0" algn="l" rtl="0">
              <a:spcBef>
                <a:spcPts val="0"/>
              </a:spcBef>
              <a:buChar char="○"/>
              <a:defRPr sz="1100" b="0" i="0" u="none" strike="noStrike" cap="none">
                <a:solidFill>
                  <a:schemeClr val="dk1"/>
                </a:solidFill>
                <a:latin typeface="Arial"/>
                <a:ea typeface="Arial"/>
                <a:cs typeface="Arial"/>
                <a:sym typeface="Arial"/>
              </a:defRPr>
            </a:lvl8pPr>
            <a:lvl9pPr marL="3657600" marR="0" lvl="8" indent="0" algn="l" rtl="0">
              <a:spcBef>
                <a:spcPts val="0"/>
              </a:spcBef>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57808121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9" name="Shape 99"/>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r>
              <a:rPr lang="en-US" dirty="0" smtClean="0"/>
              <a:t>Circles</a:t>
            </a:r>
            <a:r>
              <a:rPr lang="en-US" baseline="0" dirty="0" smtClean="0"/>
              <a:t> of involvement</a:t>
            </a:r>
            <a:endParaRPr dirty="0"/>
          </a:p>
        </p:txBody>
      </p:sp>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Frequent</a:t>
            </a:r>
            <a:r>
              <a:rPr lang="en-US" baseline="0" dirty="0" smtClean="0"/>
              <a:t> t</a:t>
            </a:r>
            <a:r>
              <a:rPr lang="en-US" dirty="0" smtClean="0"/>
              <a:t>opics</a:t>
            </a:r>
          </a:p>
          <a:p>
            <a:pPr marL="0" marR="0" lvl="0" indent="0" algn="l" defTabSz="914400" rtl="0" eaLnBrk="1" fontAlgn="auto" latinLnBrk="0" hangingPunct="1">
              <a:lnSpc>
                <a:spcPct val="100000"/>
              </a:lnSpc>
              <a:spcBef>
                <a:spcPts val="0"/>
              </a:spcBef>
              <a:spcAft>
                <a:spcPts val="0"/>
              </a:spcAft>
              <a:buClrTx/>
              <a:buSzTx/>
              <a:buFontTx/>
              <a:buChar char="●"/>
              <a:tabLst/>
              <a:defRPr/>
            </a:pPr>
            <a:r>
              <a:rPr lang="en-US" sz="1100" b="0" i="0" u="none" strike="noStrike" cap="none" dirty="0" smtClean="0">
                <a:solidFill>
                  <a:schemeClr val="dk1"/>
                </a:solidFill>
                <a:latin typeface="Arial"/>
                <a:ea typeface="Arial"/>
                <a:cs typeface="Arial"/>
                <a:sym typeface="Arial"/>
              </a:rPr>
              <a:t>Social Support, Education, substance abuse, connection to culture-will go through the top and can answer some questions about the others; what’s interesting here is that these are not typically revealed through quantitative data</a:t>
            </a:r>
            <a:r>
              <a:rPr lang="en-US" baseline="0" dirty="0" smtClean="0"/>
              <a:t> participants mentioned</a:t>
            </a:r>
            <a:endParaRPr lang="en-US" dirty="0"/>
          </a:p>
        </p:txBody>
      </p:sp>
    </p:spTree>
    <p:extLst>
      <p:ext uri="{BB962C8B-B14F-4D97-AF65-F5344CB8AC3E}">
        <p14:creationId xmlns:p14="http://schemas.microsoft.com/office/powerpoint/2010/main" val="1181852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
        <p:nvSpPr>
          <p:cNvPr id="202" name="Shape 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
        <p:nvSpPr>
          <p:cNvPr id="209" name="Shape 2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5" name="Shape 215"/>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457200" marR="0" lvl="0" indent="-228600" algn="l" rtl="0">
              <a:lnSpc>
                <a:spcPct val="115000"/>
              </a:lnSpc>
              <a:spcBef>
                <a:spcPts val="0"/>
              </a:spcBef>
              <a:spcAft>
                <a:spcPts val="0"/>
              </a:spcAft>
              <a:buSzPct val="25000"/>
              <a:buNone/>
            </a:pPr>
            <a:r>
              <a:rPr lang="en-US" sz="1100" b="0" i="0" u="none" strike="noStrike" cap="none">
                <a:solidFill>
                  <a:schemeClr val="dk1"/>
                </a:solidFill>
                <a:latin typeface="Arial"/>
                <a:ea typeface="Arial"/>
                <a:cs typeface="Arial"/>
                <a:sym typeface="Arial"/>
              </a:rPr>
              <a:t>8 of 19 interviews mentioning education discussed the need for </a:t>
            </a:r>
            <a:r>
              <a:rPr lang="en-US" sz="1100" b="1" i="0" u="none" strike="noStrike" cap="none">
                <a:solidFill>
                  <a:schemeClr val="dk1"/>
                </a:solidFill>
                <a:latin typeface="Arial"/>
                <a:ea typeface="Arial"/>
                <a:cs typeface="Arial"/>
                <a:sym typeface="Arial"/>
              </a:rPr>
              <a:t>parental education.</a:t>
            </a:r>
          </a:p>
          <a:p>
            <a:pPr marL="457200" marR="0" lvl="0" indent="0" algn="l" rtl="0">
              <a:lnSpc>
                <a:spcPct val="115000"/>
              </a:lnSpc>
              <a:spcBef>
                <a:spcPts val="0"/>
              </a:spcBef>
              <a:spcAft>
                <a:spcPts val="0"/>
              </a:spcAft>
              <a:buSzPct val="25000"/>
              <a:buNone/>
            </a:pPr>
            <a:r>
              <a:rPr lang="en-US" sz="800" b="0" i="0" u="none" strike="noStrike" cap="none">
                <a:solidFill>
                  <a:schemeClr val="dk1"/>
                </a:solidFill>
                <a:latin typeface="Arial"/>
                <a:ea typeface="Arial"/>
                <a:cs typeface="Arial"/>
                <a:sym typeface="Arial"/>
              </a:rPr>
              <a:t> </a:t>
            </a:r>
          </a:p>
          <a:p>
            <a:pPr marL="457200" marR="0" lvl="0" indent="-228600" algn="l" rtl="0">
              <a:lnSpc>
                <a:spcPct val="115000"/>
              </a:lnSpc>
              <a:spcBef>
                <a:spcPts val="0"/>
              </a:spcBef>
              <a:spcAft>
                <a:spcPts val="0"/>
              </a:spcAft>
              <a:buSzPct val="25000"/>
              <a:buNone/>
            </a:pPr>
            <a:r>
              <a:rPr lang="en-US" sz="1100" b="0" i="0" u="none" strike="noStrike" cap="none">
                <a:solidFill>
                  <a:schemeClr val="dk1"/>
                </a:solidFill>
                <a:latin typeface="Arial"/>
                <a:ea typeface="Arial"/>
                <a:cs typeface="Arial"/>
                <a:sym typeface="Arial"/>
              </a:rPr>
              <a:t>There was a desire to have parenting classes and education that was </a:t>
            </a:r>
            <a:r>
              <a:rPr lang="en-US" sz="1100" b="1" i="0" u="none" strike="noStrike" cap="none">
                <a:solidFill>
                  <a:schemeClr val="dk1"/>
                </a:solidFill>
                <a:latin typeface="Arial"/>
                <a:ea typeface="Arial"/>
                <a:cs typeface="Arial"/>
                <a:sym typeface="Arial"/>
              </a:rPr>
              <a:t>culturally relevant, and tribally specific</a:t>
            </a:r>
          </a:p>
          <a:p>
            <a:pPr marL="457200" marR="0" lvl="0" indent="0" algn="l" rtl="0">
              <a:lnSpc>
                <a:spcPct val="115000"/>
              </a:lnSpc>
              <a:spcBef>
                <a:spcPts val="0"/>
              </a:spcBef>
              <a:spcAft>
                <a:spcPts val="0"/>
              </a:spcAft>
              <a:buSzPct val="25000"/>
              <a:buNone/>
            </a:pPr>
            <a:r>
              <a:rPr lang="en-US" sz="800" b="0" i="0" u="none" strike="noStrike" cap="none">
                <a:solidFill>
                  <a:schemeClr val="dk1"/>
                </a:solidFill>
                <a:latin typeface="Arial"/>
                <a:ea typeface="Arial"/>
                <a:cs typeface="Arial"/>
                <a:sym typeface="Arial"/>
              </a:rPr>
              <a:t> </a:t>
            </a:r>
          </a:p>
          <a:p>
            <a:pPr marL="457200" marR="0" lvl="0" indent="-228600" algn="l" rtl="0">
              <a:lnSpc>
                <a:spcPct val="115000"/>
              </a:lnSpc>
              <a:spcBef>
                <a:spcPts val="0"/>
              </a:spcBef>
              <a:spcAft>
                <a:spcPts val="0"/>
              </a:spcAft>
              <a:buSzPct val="25000"/>
              <a:buNone/>
            </a:pPr>
            <a:r>
              <a:rPr lang="en-US" sz="1100" b="0" i="0" u="none" strike="noStrike" cap="none">
                <a:solidFill>
                  <a:schemeClr val="dk1"/>
                </a:solidFill>
                <a:latin typeface="Arial"/>
                <a:ea typeface="Arial"/>
                <a:cs typeface="Arial"/>
                <a:sym typeface="Arial"/>
              </a:rPr>
              <a:t>Participants wanted education to focus on developmental</a:t>
            </a:r>
            <a:r>
              <a:rPr lang="en-US" sz="1100" b="1" i="0" u="none" strike="noStrike" cap="none">
                <a:solidFill>
                  <a:schemeClr val="dk1"/>
                </a:solidFill>
                <a:latin typeface="Arial"/>
                <a:ea typeface="Arial"/>
                <a:cs typeface="Arial"/>
                <a:sym typeface="Arial"/>
              </a:rPr>
              <a:t> milestones</a:t>
            </a:r>
            <a:r>
              <a:rPr lang="en-US" sz="1100" b="0" i="0" u="none" strike="noStrike" cap="none">
                <a:solidFill>
                  <a:schemeClr val="dk1"/>
                </a:solidFill>
                <a:latin typeface="Arial"/>
                <a:ea typeface="Arial"/>
                <a:cs typeface="Arial"/>
                <a:sym typeface="Arial"/>
              </a:rPr>
              <a:t> in early childhood, and adolescent development.</a:t>
            </a:r>
          </a:p>
          <a:p>
            <a:pPr marL="457200" marR="0" lvl="0" indent="0" algn="l" rtl="0">
              <a:lnSpc>
                <a:spcPct val="115000"/>
              </a:lnSpc>
              <a:spcBef>
                <a:spcPts val="0"/>
              </a:spcBef>
              <a:spcAft>
                <a:spcPts val="0"/>
              </a:spcAft>
              <a:buSzPct val="25000"/>
              <a:buNone/>
            </a:pPr>
            <a:r>
              <a:rPr lang="en-US" sz="800" b="0" i="0" u="none" strike="noStrike" cap="none">
                <a:solidFill>
                  <a:schemeClr val="dk1"/>
                </a:solidFill>
                <a:latin typeface="Arial"/>
                <a:ea typeface="Arial"/>
                <a:cs typeface="Arial"/>
                <a:sym typeface="Arial"/>
              </a:rPr>
              <a:t> </a:t>
            </a:r>
          </a:p>
          <a:p>
            <a:pPr marL="457200" marR="0" lvl="0" indent="-228600" algn="l" rtl="0">
              <a:lnSpc>
                <a:spcPct val="115000"/>
              </a:lnSpc>
              <a:spcBef>
                <a:spcPts val="0"/>
              </a:spcBef>
              <a:spcAft>
                <a:spcPts val="0"/>
              </a:spcAft>
              <a:buSzPct val="25000"/>
              <a:buNone/>
            </a:pPr>
            <a:r>
              <a:rPr lang="en-US" sz="1100" b="0" i="0" u="none" strike="noStrike" cap="none">
                <a:solidFill>
                  <a:schemeClr val="dk1"/>
                </a:solidFill>
                <a:latin typeface="Arial"/>
                <a:ea typeface="Arial"/>
                <a:cs typeface="Arial"/>
                <a:sym typeface="Arial"/>
              </a:rPr>
              <a:t>Participants wanted to promote understanding of milestones in the Western sense, and some specifically mentioned the importance of supporting traditional coming of age ceremonies, and </a:t>
            </a:r>
            <a:r>
              <a:rPr lang="en-US" sz="1100" b="1" i="0" u="none" strike="noStrike" cap="none">
                <a:solidFill>
                  <a:schemeClr val="dk1"/>
                </a:solidFill>
                <a:latin typeface="Arial"/>
                <a:ea typeface="Arial"/>
                <a:cs typeface="Arial"/>
                <a:sym typeface="Arial"/>
              </a:rPr>
              <a:t>educating mothers and fathers about cultural beliefs around pregnancy and parenting</a:t>
            </a:r>
            <a:r>
              <a:rPr lang="en-US" sz="1100" b="0" i="0" u="none" strike="noStrike" cap="none">
                <a:solidFill>
                  <a:schemeClr val="dk1"/>
                </a:solidFill>
                <a:latin typeface="Arial"/>
                <a:ea typeface="Arial"/>
                <a:cs typeface="Arial"/>
                <a:sym typeface="Arial"/>
              </a:rPr>
              <a:t>.</a:t>
            </a:r>
          </a:p>
          <a:p>
            <a:pPr marL="457200" marR="0" lvl="0" indent="0" algn="l" rtl="0">
              <a:lnSpc>
                <a:spcPct val="115000"/>
              </a:lnSpc>
              <a:spcBef>
                <a:spcPts val="0"/>
              </a:spcBef>
              <a:spcAft>
                <a:spcPts val="0"/>
              </a:spcAft>
              <a:buSzPct val="25000"/>
              <a:buNone/>
            </a:pPr>
            <a:r>
              <a:rPr lang="en-US" sz="800" b="0" i="0" u="none" strike="noStrike" cap="none">
                <a:solidFill>
                  <a:schemeClr val="dk1"/>
                </a:solidFill>
                <a:latin typeface="Arial"/>
                <a:ea typeface="Arial"/>
                <a:cs typeface="Arial"/>
                <a:sym typeface="Arial"/>
              </a:rPr>
              <a:t> </a:t>
            </a:r>
          </a:p>
          <a:p>
            <a:pPr marL="457200" marR="0" lvl="0" indent="-228600" algn="l" rtl="0">
              <a:lnSpc>
                <a:spcPct val="115000"/>
              </a:lnSpc>
              <a:spcBef>
                <a:spcPts val="0"/>
              </a:spcBef>
              <a:spcAft>
                <a:spcPts val="0"/>
              </a:spcAft>
              <a:buSzPct val="25000"/>
              <a:buNone/>
            </a:pPr>
            <a:r>
              <a:rPr lang="en-US" sz="1100" b="0" i="0" u="none" strike="noStrike" cap="none">
                <a:solidFill>
                  <a:schemeClr val="dk1"/>
                </a:solidFill>
                <a:latin typeface="Arial"/>
                <a:ea typeface="Arial"/>
                <a:cs typeface="Arial"/>
                <a:sym typeface="Arial"/>
              </a:rPr>
              <a:t>Two mentioned </a:t>
            </a:r>
            <a:r>
              <a:rPr lang="en-US" sz="1100" b="1" i="0" u="none" strike="noStrike" cap="none">
                <a:solidFill>
                  <a:schemeClr val="dk1"/>
                </a:solidFill>
                <a:latin typeface="Arial"/>
                <a:ea typeface="Arial"/>
                <a:cs typeface="Arial"/>
                <a:sym typeface="Arial"/>
              </a:rPr>
              <a:t>challenges with media, social media, and cyber bullying</a:t>
            </a:r>
            <a:r>
              <a:rPr lang="en-US" sz="1100" b="0" i="0" u="none" strike="noStrike" cap="none">
                <a:solidFill>
                  <a:schemeClr val="dk1"/>
                </a:solidFill>
                <a:latin typeface="Arial"/>
                <a:ea typeface="Arial"/>
                <a:cs typeface="Arial"/>
                <a:sym typeface="Arial"/>
              </a:rPr>
              <a:t>. They mentioned the importance of open communication between parents and children about what was happening online.</a:t>
            </a:r>
          </a:p>
          <a:p>
            <a:pPr marL="457200" marR="0" lvl="0" indent="0" algn="l" rtl="0">
              <a:lnSpc>
                <a:spcPct val="115000"/>
              </a:lnSpc>
              <a:spcBef>
                <a:spcPts val="0"/>
              </a:spcBef>
              <a:spcAft>
                <a:spcPts val="0"/>
              </a:spcAft>
              <a:buSzPct val="25000"/>
              <a:buNone/>
            </a:pPr>
            <a:r>
              <a:rPr lang="en-US" sz="800" b="0" i="0" u="none" strike="noStrike" cap="none">
                <a:solidFill>
                  <a:schemeClr val="dk1"/>
                </a:solidFill>
                <a:latin typeface="Arial"/>
                <a:ea typeface="Arial"/>
                <a:cs typeface="Arial"/>
                <a:sym typeface="Arial"/>
              </a:rPr>
              <a:t> </a:t>
            </a:r>
          </a:p>
          <a:p>
            <a:pPr marL="457200" marR="0" lvl="0" indent="-228600" algn="l" rtl="0">
              <a:lnSpc>
                <a:spcPct val="115000"/>
              </a:lnSpc>
              <a:spcBef>
                <a:spcPts val="0"/>
              </a:spcBef>
              <a:spcAft>
                <a:spcPts val="0"/>
              </a:spcAft>
              <a:buSzPct val="25000"/>
              <a:buNone/>
            </a:pPr>
            <a:r>
              <a:rPr lang="en-US" sz="1100" b="1" i="0" u="none" strike="noStrike" cap="none">
                <a:solidFill>
                  <a:schemeClr val="dk1"/>
                </a:solidFill>
                <a:latin typeface="Arial"/>
                <a:ea typeface="Arial"/>
                <a:cs typeface="Arial"/>
                <a:sym typeface="Arial"/>
              </a:rPr>
              <a:t>Health fairs</a:t>
            </a:r>
            <a:r>
              <a:rPr lang="en-US" sz="1100" b="0" i="0" u="none" strike="noStrike" cap="none">
                <a:solidFill>
                  <a:schemeClr val="dk1"/>
                </a:solidFill>
                <a:latin typeface="Arial"/>
                <a:ea typeface="Arial"/>
                <a:cs typeface="Arial"/>
                <a:sym typeface="Arial"/>
              </a:rPr>
              <a:t> and community events were described as strengths by several participants, but one felt that you often see the same people at these events. A suggestion for reaching new people was to </a:t>
            </a:r>
            <a:r>
              <a:rPr lang="en-US" sz="1100" b="1" i="0" u="none" strike="noStrike" cap="none">
                <a:solidFill>
                  <a:schemeClr val="dk1"/>
                </a:solidFill>
                <a:latin typeface="Arial"/>
                <a:ea typeface="Arial"/>
                <a:cs typeface="Arial"/>
                <a:sym typeface="Arial"/>
              </a:rPr>
              <a:t>have a community member share success stories</a:t>
            </a:r>
            <a:r>
              <a:rPr lang="en-US" sz="1100" b="0" i="0" u="none" strike="noStrike" cap="none">
                <a:solidFill>
                  <a:schemeClr val="dk1"/>
                </a:solidFill>
                <a:latin typeface="Arial"/>
                <a:ea typeface="Arial"/>
                <a:cs typeface="Arial"/>
                <a:sym typeface="Arial"/>
              </a:rPr>
              <a:t>, or explain a personal story to demonstrate why preventive screenings, for example, are important</a:t>
            </a:r>
            <a:r>
              <a:rPr lang="en-US" sz="1000" b="0" i="0" u="none" strike="noStrike" cap="none">
                <a:solidFill>
                  <a:schemeClr val="dk1"/>
                </a:solidFill>
                <a:latin typeface="Arial"/>
                <a:ea typeface="Arial"/>
                <a:cs typeface="Arial"/>
                <a:sym typeface="Arial"/>
              </a:rPr>
              <a:t>.</a:t>
            </a:r>
          </a:p>
          <a:p>
            <a:pPr marL="457200" marR="0" lvl="0" indent="-228600" algn="l" rtl="0">
              <a:lnSpc>
                <a:spcPct val="115000"/>
              </a:lnSpc>
              <a:spcBef>
                <a:spcPts val="1000"/>
              </a:spcBef>
              <a:spcAft>
                <a:spcPts val="0"/>
              </a:spcAft>
              <a:buSzPct val="25000"/>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9" name="Shape 229"/>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SzPct val="25000"/>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1" name="Shape 241"/>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342900" marR="0" lvl="0" indent="-342900" algn="l" rtl="0">
              <a:lnSpc>
                <a:spcPct val="115000"/>
              </a:lnSpc>
              <a:spcBef>
                <a:spcPts val="0"/>
              </a:spcBef>
              <a:spcAft>
                <a:spcPts val="0"/>
              </a:spcAft>
              <a:buClr>
                <a:schemeClr val="dk1"/>
              </a:buClr>
              <a:buSzPct val="100000"/>
              <a:buFont typeface="Noto Sans Symbols"/>
              <a:buChar char="∙"/>
            </a:pPr>
            <a:r>
              <a:rPr lang="en-US" sz="1100" b="0" i="0" u="none" strike="noStrike" cap="none" dirty="0">
                <a:solidFill>
                  <a:schemeClr val="dk1"/>
                </a:solidFill>
                <a:latin typeface="Arial"/>
                <a:ea typeface="Arial"/>
                <a:cs typeface="Arial"/>
                <a:sym typeface="Arial"/>
              </a:rPr>
              <a:t>Mental health often goes hand in hand with substance abuse; talk about transfer across generations—something FGC is well aware of, and addressing root causes </a:t>
            </a:r>
          </a:p>
          <a:p>
            <a:pPr marL="342900" marR="0" lvl="0" indent="-342900" algn="l" rtl="0">
              <a:lnSpc>
                <a:spcPct val="115000"/>
              </a:lnSpc>
              <a:spcBef>
                <a:spcPts val="0"/>
              </a:spcBef>
              <a:spcAft>
                <a:spcPts val="0"/>
              </a:spcAft>
              <a:buClr>
                <a:schemeClr val="dk1"/>
              </a:buClr>
              <a:buSzPct val="100000"/>
              <a:buFont typeface="Noto Sans Symbols"/>
              <a:buNone/>
            </a:pPr>
            <a:endParaRPr sz="1100" b="0" i="0" u="none" strike="noStrike" cap="none" dirty="0">
              <a:solidFill>
                <a:schemeClr val="dk1"/>
              </a:solidFill>
              <a:latin typeface="Arial"/>
              <a:ea typeface="Arial"/>
              <a:cs typeface="Arial"/>
              <a:sym typeface="Arial"/>
            </a:endParaRPr>
          </a:p>
          <a:p>
            <a:pPr marL="342900" marR="0" lvl="0" indent="-342900" algn="l" rtl="0">
              <a:lnSpc>
                <a:spcPct val="115000"/>
              </a:lnSpc>
              <a:spcBef>
                <a:spcPts val="0"/>
              </a:spcBef>
              <a:spcAft>
                <a:spcPts val="0"/>
              </a:spcAft>
              <a:buClr>
                <a:schemeClr val="dk1"/>
              </a:buClr>
              <a:buSzPct val="100000"/>
              <a:buFont typeface="Noto Sans Symbols"/>
              <a:buChar char="∙"/>
            </a:pPr>
            <a:r>
              <a:rPr lang="en-US" sz="1100" b="0" i="0" u="none" strike="noStrike" cap="none" dirty="0">
                <a:solidFill>
                  <a:schemeClr val="dk1"/>
                </a:solidFill>
                <a:latin typeface="Arial"/>
                <a:ea typeface="Arial"/>
                <a:cs typeface="Arial"/>
                <a:sym typeface="Arial"/>
              </a:rPr>
              <a:t>4 interviews mentioned mental health and wellness for </a:t>
            </a:r>
            <a:r>
              <a:rPr lang="en-US" sz="1100" b="1" i="0" u="none" strike="noStrike" cap="none" dirty="0">
                <a:solidFill>
                  <a:schemeClr val="dk1"/>
                </a:solidFill>
                <a:latin typeface="Arial"/>
                <a:ea typeface="Arial"/>
                <a:cs typeface="Arial"/>
                <a:sym typeface="Arial"/>
              </a:rPr>
              <a:t>families</a:t>
            </a:r>
            <a:r>
              <a:rPr lang="en-US" sz="1100" b="0" i="0" u="none" strike="noStrike" cap="none" dirty="0">
                <a:solidFill>
                  <a:schemeClr val="dk1"/>
                </a:solidFill>
                <a:latin typeface="Arial"/>
                <a:ea typeface="Arial"/>
                <a:cs typeface="Arial"/>
                <a:sym typeface="Arial"/>
              </a:rPr>
              <a:t>, and 4 talked about motherhood and supporting mothers dealing with </a:t>
            </a:r>
            <a:r>
              <a:rPr lang="en-US" sz="1100" b="1" i="0" u="none" strike="noStrike" cap="none" dirty="0">
                <a:solidFill>
                  <a:schemeClr val="dk1"/>
                </a:solidFill>
                <a:latin typeface="Arial"/>
                <a:ea typeface="Arial"/>
                <a:cs typeface="Arial"/>
                <a:sym typeface="Arial"/>
              </a:rPr>
              <a:t>isolation or postpartum depression</a:t>
            </a:r>
            <a:r>
              <a:rPr lang="en-US" sz="1100" b="0" i="0" u="none" strike="noStrike" cap="none" dirty="0">
                <a:solidFill>
                  <a:schemeClr val="dk1"/>
                </a:solidFill>
                <a:latin typeface="Arial"/>
                <a:ea typeface="Arial"/>
                <a:cs typeface="Arial"/>
                <a:sym typeface="Arial"/>
              </a:rPr>
              <a:t>. </a:t>
            </a:r>
          </a:p>
          <a:p>
            <a:pPr marL="342900" marR="0" lvl="0" indent="-342900" algn="l" rtl="0">
              <a:lnSpc>
                <a:spcPct val="115000"/>
              </a:lnSpc>
              <a:spcBef>
                <a:spcPts val="0"/>
              </a:spcBef>
              <a:spcAft>
                <a:spcPts val="0"/>
              </a:spcAft>
              <a:buClr>
                <a:schemeClr val="dk1"/>
              </a:buClr>
              <a:buSzPct val="100000"/>
              <a:buFont typeface="Noto Sans Symbols"/>
              <a:buChar char="∙"/>
            </a:pPr>
            <a:r>
              <a:rPr lang="en-US" sz="1100" b="0" i="0" u="none" strike="noStrike" cap="none" dirty="0">
                <a:solidFill>
                  <a:schemeClr val="dk1"/>
                </a:solidFill>
                <a:latin typeface="Arial"/>
                <a:ea typeface="Arial"/>
                <a:cs typeface="Arial"/>
                <a:sym typeface="Arial"/>
              </a:rPr>
              <a:t>Behavioral health programs were strong in many areas, and included grief and loss counseling, family therapy, and clinically licensed social workers who were tribal members. </a:t>
            </a:r>
          </a:p>
          <a:p>
            <a:pPr marL="342900" marR="0" lvl="0" indent="-342900" algn="l" rtl="0">
              <a:lnSpc>
                <a:spcPct val="115000"/>
              </a:lnSpc>
              <a:spcBef>
                <a:spcPts val="0"/>
              </a:spcBef>
              <a:spcAft>
                <a:spcPts val="0"/>
              </a:spcAft>
              <a:buClr>
                <a:schemeClr val="dk1"/>
              </a:buClr>
              <a:buSzPct val="100000"/>
              <a:buFont typeface="Noto Sans Symbols"/>
              <a:buChar char="∙"/>
            </a:pPr>
            <a:r>
              <a:rPr lang="en-US" sz="1100" b="0" i="0" u="none" strike="noStrike" cap="none" dirty="0">
                <a:solidFill>
                  <a:schemeClr val="dk1"/>
                </a:solidFill>
                <a:latin typeface="Arial"/>
                <a:ea typeface="Arial"/>
                <a:cs typeface="Arial"/>
                <a:sym typeface="Arial"/>
              </a:rPr>
              <a:t>4 interviews focused on addressing </a:t>
            </a:r>
            <a:r>
              <a:rPr lang="en-US" sz="1100" b="1" i="0" u="none" strike="noStrike" cap="none" dirty="0">
                <a:solidFill>
                  <a:schemeClr val="dk1"/>
                </a:solidFill>
                <a:latin typeface="Arial"/>
                <a:ea typeface="Arial"/>
                <a:cs typeface="Arial"/>
                <a:sym typeface="Arial"/>
              </a:rPr>
              <a:t>trauma, as well as grief and loss</a:t>
            </a:r>
            <a:r>
              <a:rPr lang="en-US" sz="1100" b="0" i="0" u="none" strike="noStrike" cap="none" dirty="0">
                <a:solidFill>
                  <a:schemeClr val="dk1"/>
                </a:solidFill>
                <a:latin typeface="Arial"/>
                <a:ea typeface="Arial"/>
                <a:cs typeface="Arial"/>
                <a:sym typeface="Arial"/>
              </a:rPr>
              <a:t>. 3 interviews talked about a need for more </a:t>
            </a:r>
            <a:r>
              <a:rPr lang="en-US" sz="1100" b="1" i="0" u="none" strike="noStrike" cap="none" dirty="0">
                <a:solidFill>
                  <a:schemeClr val="dk1"/>
                </a:solidFill>
                <a:latin typeface="Arial"/>
                <a:ea typeface="Arial"/>
                <a:cs typeface="Arial"/>
                <a:sym typeface="Arial"/>
              </a:rPr>
              <a:t>opportunities for healing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r>
              <a:rPr lang="en-US" dirty="0" smtClean="0"/>
              <a:t>Elicit Feedback</a:t>
            </a:r>
            <a:r>
              <a:rPr lang="en-US" baseline="0" dirty="0" smtClean="0"/>
              <a:t> from Delegates:</a:t>
            </a:r>
            <a:r>
              <a:rPr lang="en-US" baseline="0" dirty="0"/>
              <a:t> </a:t>
            </a:r>
            <a:r>
              <a:rPr lang="en-US" baseline="0" dirty="0" smtClean="0"/>
              <a:t>  Does any of this surprise you?  Are things that we have missed?</a:t>
            </a:r>
          </a:p>
          <a:p>
            <a:pPr lvl="0">
              <a:spcBef>
                <a:spcPts val="0"/>
              </a:spcBef>
              <a:buNone/>
            </a:pPr>
            <a:endParaRPr lang="en-US" baseline="0" dirty="0" smtClean="0"/>
          </a:p>
          <a:p>
            <a:pPr lvl="0">
              <a:spcBef>
                <a:spcPts val="0"/>
              </a:spcBef>
              <a:buNone/>
            </a:pPr>
            <a:r>
              <a:rPr lang="en-US" baseline="0" dirty="0" smtClean="0"/>
              <a:t>If you don’t get your comments in we will have a table set up on Wednesday</a:t>
            </a:r>
          </a:p>
        </p:txBody>
      </p:sp>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5" name="Shape 215"/>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457200" marR="0" lvl="0" indent="-228600" algn="l" rtl="0">
              <a:lnSpc>
                <a:spcPct val="115000"/>
              </a:lnSpc>
              <a:spcBef>
                <a:spcPts val="1000"/>
              </a:spcBef>
              <a:spcAft>
                <a:spcPts val="0"/>
              </a:spcAft>
              <a:buSzPct val="25000"/>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SzPct val="25000"/>
              <a:buNone/>
            </a:pPr>
            <a:r>
              <a:rPr lang="en-US" sz="1100" b="0" i="0" u="none" strike="noStrike" cap="none">
                <a:solidFill>
                  <a:schemeClr val="dk1"/>
                </a:solidFill>
                <a:latin typeface="Arial"/>
                <a:ea typeface="Arial"/>
                <a:cs typeface="Arial"/>
                <a:sym typeface="Arial"/>
              </a:rPr>
              <a:t>Along with culture, holistic health was an emphasis. </a:t>
            </a:r>
          </a:p>
          <a:p>
            <a:pPr marL="0" marR="0" lvl="0" indent="0" algn="l" rtl="0">
              <a:lnSpc>
                <a:spcPct val="115000"/>
              </a:lnSpc>
              <a:spcBef>
                <a:spcPts val="600"/>
              </a:spcBef>
              <a:spcAft>
                <a:spcPts val="0"/>
              </a:spcAft>
              <a:buSzPct val="25000"/>
              <a:buNone/>
            </a:pPr>
            <a:r>
              <a:rPr lang="en-US" sz="1100" b="0" i="0" u="none" strike="noStrike" cap="none">
                <a:solidFill>
                  <a:schemeClr val="dk1"/>
                </a:solidFill>
                <a:latin typeface="Arial"/>
                <a:ea typeface="Arial"/>
                <a:cs typeface="Arial"/>
                <a:sym typeface="Arial"/>
              </a:rPr>
              <a:t>12 interviewees mentioned promoting holistic health (e.g. mind, body, spirit), and 5 talked about prevention and an “upstream approach” </a:t>
            </a:r>
          </a:p>
          <a:p>
            <a:pPr marL="0" marR="0" lvl="0" indent="0" algn="l" rtl="0">
              <a:lnSpc>
                <a:spcPct val="115000"/>
              </a:lnSpc>
              <a:spcBef>
                <a:spcPts val="600"/>
              </a:spcBef>
              <a:spcAft>
                <a:spcPts val="0"/>
              </a:spcAft>
              <a:buSzPct val="25000"/>
              <a:buNone/>
            </a:pPr>
            <a:r>
              <a:rPr lang="en-US" sz="1100" b="0" i="0" u="none" strike="noStrike" cap="none">
                <a:solidFill>
                  <a:schemeClr val="dk1"/>
                </a:solidFill>
                <a:latin typeface="Arial"/>
                <a:ea typeface="Arial"/>
                <a:cs typeface="Arial"/>
                <a:sym typeface="Arial"/>
              </a:rPr>
              <a:t>4 specifically envisioned </a:t>
            </a:r>
            <a:r>
              <a:rPr lang="en-US" sz="1100" b="1" i="0" u="none" strike="noStrike" cap="none">
                <a:solidFill>
                  <a:schemeClr val="dk1"/>
                </a:solidFill>
                <a:latin typeface="Arial"/>
                <a:ea typeface="Arial"/>
                <a:cs typeface="Arial"/>
                <a:sym typeface="Arial"/>
              </a:rPr>
              <a:t>a center, or a wing of a clinic/hospital, for mothers to access holistic health information and health care</a:t>
            </a:r>
            <a:r>
              <a:rPr lang="en-US" sz="1100" b="0" i="0" u="none" strike="noStrike" cap="none">
                <a:solidFill>
                  <a:schemeClr val="dk1"/>
                </a:solidFill>
                <a:latin typeface="Arial"/>
                <a:ea typeface="Arial"/>
                <a:cs typeface="Arial"/>
                <a:sym typeface="Arial"/>
              </a:rPr>
              <a:t>. Ideas for the center included incorporating exercise and birth classes, information on cultural, traditional, and spiritual teachings, comprehensive care teams, and hospital admitting privileges so doctors from the center could participate in delivery. </a:t>
            </a:r>
          </a:p>
          <a:p>
            <a:pPr marL="0" marR="0" lvl="0" indent="0" algn="l" rtl="0">
              <a:spcBef>
                <a:spcPts val="1000"/>
              </a:spcBef>
              <a:buSzPct val="25000"/>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4" name="Shape 254"/>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Discussion focused on “culture” not as a catch-all term that is the same for every person or every tribe, but talking about it’s importance in identity formation, in development of a child, and having something positive to connect with; feeling like culture is lost through the generations, and the need to integrate it; However, also discussed that people are finding and practicing culture in different ways; A common solution expressed and showcased in different ways was to make cultural teachings more accessible and available through the tribal system. And the systems should be structured in a way that is supportive of traditional culture as opposed to Western ways (for example in one tribe, there was a desire to make the justice system more restorative instead of punitive) </a:t>
            </a:r>
          </a:p>
          <a:p>
            <a:pPr marL="0" marR="0" lvl="0" indent="0" algn="l" rtl="0">
              <a:lnSpc>
                <a:spcPct val="100000"/>
              </a:lnSpc>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Connection to culture was mentioned in 78% of interviews (18/23). 4 interviews discussed successful language programs, including </a:t>
            </a:r>
            <a:r>
              <a:rPr lang="en-US" sz="1100" b="1" i="0" u="none" strike="noStrike" cap="none">
                <a:solidFill>
                  <a:schemeClr val="dk1"/>
                </a:solidFill>
                <a:latin typeface="Arial"/>
                <a:ea typeface="Arial"/>
                <a:cs typeface="Arial"/>
                <a:sym typeface="Arial"/>
              </a:rPr>
              <a:t>language programs</a:t>
            </a:r>
            <a:r>
              <a:rPr lang="en-US" sz="1100" b="0" i="0" u="none" strike="noStrike" cap="none">
                <a:solidFill>
                  <a:schemeClr val="dk1"/>
                </a:solidFill>
                <a:latin typeface="Arial"/>
                <a:ea typeface="Arial"/>
                <a:cs typeface="Arial"/>
                <a:sym typeface="Arial"/>
              </a:rPr>
              <a:t> integrated into Early Learning and Head Start. 4 also mentioned the importance of </a:t>
            </a:r>
            <a:r>
              <a:rPr lang="en-US" sz="1100" b="1" i="0" u="none" strike="noStrike" cap="none">
                <a:solidFill>
                  <a:schemeClr val="dk1"/>
                </a:solidFill>
                <a:latin typeface="Arial"/>
                <a:ea typeface="Arial"/>
                <a:cs typeface="Arial"/>
                <a:sym typeface="Arial"/>
              </a:rPr>
              <a:t>spirituality</a:t>
            </a:r>
            <a:r>
              <a:rPr lang="en-US" sz="1100" b="0" i="0" u="none" strike="noStrike" cap="none">
                <a:solidFill>
                  <a:schemeClr val="dk1"/>
                </a:solidFill>
                <a:latin typeface="Arial"/>
                <a:ea typeface="Arial"/>
                <a:cs typeface="Arial"/>
                <a:sym typeface="Arial"/>
              </a:rPr>
              <a:t> and supporting a strong spiritual foundation. 3 mentioned the importance of having </a:t>
            </a:r>
            <a:r>
              <a:rPr lang="en-US" sz="1100" b="1" i="0" u="none" strike="noStrike" cap="none">
                <a:solidFill>
                  <a:schemeClr val="dk1"/>
                </a:solidFill>
                <a:latin typeface="Arial"/>
                <a:ea typeface="Arial"/>
                <a:cs typeface="Arial"/>
                <a:sym typeface="Arial"/>
              </a:rPr>
              <a:t>traditional healers and medicine</a:t>
            </a:r>
            <a:r>
              <a:rPr lang="en-US" sz="1100" b="0" i="0" u="none" strike="noStrike" cap="none">
                <a:solidFill>
                  <a:schemeClr val="dk1"/>
                </a:solidFill>
                <a:latin typeface="Arial"/>
                <a:ea typeface="Arial"/>
                <a:cs typeface="Arial"/>
                <a:sym typeface="Arial"/>
              </a:rPr>
              <a:t> available.</a:t>
            </a:r>
          </a:p>
          <a:p>
            <a:pPr marL="0" marR="0" lvl="0" indent="0" algn="l" rtl="0">
              <a:spcBef>
                <a:spcPts val="0"/>
              </a:spcBef>
              <a:spcAft>
                <a:spcPts val="0"/>
              </a:spcAft>
              <a:buSzPct val="25000"/>
              <a:buNone/>
            </a:pP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SzPct val="25000"/>
              <a:buNone/>
            </a:pPr>
            <a:r>
              <a:rPr lang="en-US" sz="1100" b="0" i="0" u="none" strike="noStrike" cap="none">
                <a:solidFill>
                  <a:schemeClr val="dk1"/>
                </a:solidFill>
                <a:latin typeface="Arial"/>
                <a:ea typeface="Arial"/>
                <a:cs typeface="Arial"/>
                <a:sym typeface="Arial"/>
              </a:rPr>
              <a:t>Hunting and gathering and learning about traditional foods was a common theme. 5 interviews discussed traditional foods, and some mentioned successful programs to integrate traditional foods into nutritious diets. </a:t>
            </a:r>
          </a:p>
          <a:p>
            <a:pPr marL="0" marR="0" lvl="0" indent="0" algn="l" rtl="0">
              <a:lnSpc>
                <a:spcPct val="115000"/>
              </a:lnSpc>
              <a:spcBef>
                <a:spcPts val="1000"/>
              </a:spcBef>
              <a:spcAft>
                <a:spcPts val="0"/>
              </a:spcAft>
              <a:buSzPct val="25000"/>
              <a:buNone/>
            </a:pPr>
            <a:r>
              <a:rPr lang="en-US" sz="1100" b="1" i="0" u="none" strike="noStrike" cap="none">
                <a:solidFill>
                  <a:schemeClr val="dk1"/>
                </a:solidFill>
                <a:latin typeface="Arial"/>
                <a:ea typeface="Arial"/>
                <a:cs typeface="Arial"/>
                <a:sym typeface="Arial"/>
              </a:rPr>
              <a:t>qhest Life</a:t>
            </a:r>
            <a:r>
              <a:rPr lang="en-US" sz="1100" b="0" i="0" u="none" strike="noStrike" cap="none">
                <a:solidFill>
                  <a:schemeClr val="dk1"/>
                </a:solidFill>
                <a:latin typeface="Arial"/>
                <a:ea typeface="Arial"/>
                <a:cs typeface="Arial"/>
                <a:sym typeface="Arial"/>
              </a:rPr>
              <a:t> is funded by a CDC REACH grant and supports wellness, including physical activity and nutrition, through the traditional beliefs and ways of the Coeur d’Alene Tribe. </a:t>
            </a:r>
            <a:r>
              <a:rPr lang="en-US" sz="1100" b="0" i="1" u="none" strike="noStrike" cap="none">
                <a:solidFill>
                  <a:schemeClr val="dk1"/>
                </a:solidFill>
                <a:latin typeface="Arial"/>
                <a:ea typeface="Arial"/>
                <a:cs typeface="Arial"/>
                <a:sym typeface="Arial"/>
              </a:rPr>
              <a:t>(Click image below)</a:t>
            </a:r>
            <a:r>
              <a:rPr lang="en-US" sz="1100" b="0" i="0" u="none" strike="noStrike" cap="none">
                <a:solidFill>
                  <a:schemeClr val="dk1"/>
                </a:solidFill>
                <a:latin typeface="Arial"/>
                <a:ea typeface="Arial"/>
                <a:cs typeface="Arial"/>
                <a:sym typeface="Arial"/>
              </a:rPr>
              <a:t>. </a:t>
            </a:r>
          </a:p>
          <a:p>
            <a:pPr marL="0" marR="0" lvl="0" indent="0" algn="l" rtl="0">
              <a:spcBef>
                <a:spcPts val="1000"/>
              </a:spcBef>
              <a:spcAft>
                <a:spcPts val="0"/>
              </a:spcAft>
              <a:buSzPct val="25000"/>
              <a:buNone/>
            </a:pPr>
            <a:endParaRPr sz="1100" b="0" i="0" u="none" strike="noStrike" cap="none">
              <a:solidFill>
                <a:schemeClr val="dk1"/>
              </a:solidFill>
              <a:latin typeface="Arial"/>
              <a:ea typeface="Arial"/>
              <a:cs typeface="Arial"/>
              <a:sym typeface="Arial"/>
            </a:endParaRPr>
          </a:p>
          <a:p>
            <a:pPr marL="342900" marR="0" lvl="0" indent="-342900" algn="l" rtl="0">
              <a:lnSpc>
                <a:spcPct val="115000"/>
              </a:lnSpc>
              <a:spcBef>
                <a:spcPts val="0"/>
              </a:spcBef>
              <a:spcAft>
                <a:spcPts val="0"/>
              </a:spcAft>
              <a:buClr>
                <a:schemeClr val="dk1"/>
              </a:buClr>
              <a:buSzPct val="100000"/>
              <a:buFont typeface="Noto Sans Symbols"/>
              <a:buChar char="∙"/>
            </a:pPr>
            <a:r>
              <a:rPr lang="en-US" sz="1100" b="0" i="0" u="none" strike="noStrike" cap="none">
                <a:solidFill>
                  <a:schemeClr val="dk1"/>
                </a:solidFill>
                <a:latin typeface="Arial"/>
                <a:ea typeface="Arial"/>
                <a:cs typeface="Arial"/>
                <a:sym typeface="Arial"/>
              </a:rPr>
              <a:t>Overall, many participants suggested that </a:t>
            </a:r>
            <a:r>
              <a:rPr lang="en-US" sz="1100" b="1" i="0" u="none" strike="noStrike" cap="none">
                <a:solidFill>
                  <a:schemeClr val="dk1"/>
                </a:solidFill>
                <a:latin typeface="Arial"/>
                <a:ea typeface="Arial"/>
                <a:cs typeface="Arial"/>
                <a:sym typeface="Arial"/>
              </a:rPr>
              <a:t>engaging with traditional practices should be an</a:t>
            </a:r>
            <a:r>
              <a:rPr lang="en-US" sz="1100" b="0" i="0" u="none" strike="noStrike" cap="none">
                <a:solidFill>
                  <a:schemeClr val="dk1"/>
                </a:solidFill>
                <a:latin typeface="Arial"/>
                <a:ea typeface="Arial"/>
                <a:cs typeface="Arial"/>
                <a:sym typeface="Arial"/>
              </a:rPr>
              <a:t> </a:t>
            </a:r>
            <a:r>
              <a:rPr lang="en-US" sz="1100" b="1" i="0" u="none" strike="noStrike" cap="none">
                <a:solidFill>
                  <a:schemeClr val="dk1"/>
                </a:solidFill>
                <a:latin typeface="Arial"/>
                <a:ea typeface="Arial"/>
                <a:cs typeface="Arial"/>
                <a:sym typeface="Arial"/>
              </a:rPr>
              <a:t>option that is supported</a:t>
            </a:r>
            <a:r>
              <a:rPr lang="en-US" sz="1100" b="0" i="0" u="none" strike="noStrike" cap="none">
                <a:solidFill>
                  <a:schemeClr val="dk1"/>
                </a:solidFill>
                <a:latin typeface="Arial"/>
                <a:ea typeface="Arial"/>
                <a:cs typeface="Arial"/>
                <a:sym typeface="Arial"/>
              </a:rPr>
              <a:t>, and available for people to choose. </a:t>
            </a:r>
          </a:p>
          <a:p>
            <a:pPr marL="685800" marR="0" lvl="0" indent="0" algn="l" rtl="0">
              <a:lnSpc>
                <a:spcPct val="115000"/>
              </a:lnSpc>
              <a:spcBef>
                <a:spcPts val="0"/>
              </a:spcBef>
              <a:spcAft>
                <a:spcPts val="0"/>
              </a:spcAft>
              <a:buSzPct val="25000"/>
              <a:buNone/>
            </a:pPr>
            <a:r>
              <a:rPr lang="en-US" sz="200" b="0" i="0" u="none" strike="noStrike" cap="none">
                <a:solidFill>
                  <a:schemeClr val="dk1"/>
                </a:solidFill>
                <a:latin typeface="Arial"/>
                <a:ea typeface="Arial"/>
                <a:cs typeface="Arial"/>
                <a:sym typeface="Arial"/>
              </a:rPr>
              <a:t> </a:t>
            </a:r>
          </a:p>
          <a:p>
            <a:pPr marL="342900" marR="0" lvl="0" indent="-342900" algn="l" rtl="0">
              <a:lnSpc>
                <a:spcPct val="115000"/>
              </a:lnSpc>
              <a:spcBef>
                <a:spcPts val="0"/>
              </a:spcBef>
              <a:spcAft>
                <a:spcPts val="0"/>
              </a:spcAft>
              <a:buClr>
                <a:schemeClr val="dk1"/>
              </a:buClr>
              <a:buSzPct val="100000"/>
              <a:buFont typeface="Noto Sans Symbols"/>
              <a:buChar char="∙"/>
            </a:pPr>
            <a:r>
              <a:rPr lang="en-US" sz="1100" b="0" i="0" u="none" strike="noStrike" cap="none">
                <a:solidFill>
                  <a:schemeClr val="dk1"/>
                </a:solidFill>
                <a:latin typeface="Arial"/>
                <a:ea typeface="Arial"/>
                <a:cs typeface="Arial"/>
                <a:sym typeface="Arial"/>
              </a:rPr>
              <a:t>Many also described that connecting to culture, or incorporating cultural practices into health is </a:t>
            </a:r>
            <a:r>
              <a:rPr lang="en-US" sz="1100" b="1" i="0" u="none" strike="noStrike" cap="none">
                <a:solidFill>
                  <a:schemeClr val="dk1"/>
                </a:solidFill>
                <a:latin typeface="Arial"/>
                <a:ea typeface="Arial"/>
                <a:cs typeface="Arial"/>
                <a:sym typeface="Arial"/>
              </a:rPr>
              <a:t>not a “one-size-fits all” approach</a:t>
            </a:r>
            <a:r>
              <a:rPr lang="en-US" sz="1100" b="0" i="0" u="none" strike="noStrike" cap="none">
                <a:solidFill>
                  <a:schemeClr val="dk1"/>
                </a:solidFill>
                <a:latin typeface="Arial"/>
                <a:ea typeface="Arial"/>
                <a:cs typeface="Arial"/>
                <a:sym typeface="Arial"/>
              </a:rPr>
              <a:t>. There is a need for tribally specific information and approaches. </a:t>
            </a:r>
          </a:p>
          <a:p>
            <a:pPr marL="685800" marR="0" lvl="0" indent="0" algn="l" rtl="0">
              <a:lnSpc>
                <a:spcPct val="115000"/>
              </a:lnSpc>
              <a:spcBef>
                <a:spcPts val="0"/>
              </a:spcBef>
              <a:spcAft>
                <a:spcPts val="0"/>
              </a:spcAft>
              <a:buSzPct val="25000"/>
              <a:buNone/>
            </a:pPr>
            <a:r>
              <a:rPr lang="en-US" sz="200" b="0" i="0" u="none" strike="noStrike" cap="none">
                <a:solidFill>
                  <a:schemeClr val="dk1"/>
                </a:solidFill>
                <a:latin typeface="Arial"/>
                <a:ea typeface="Arial"/>
                <a:cs typeface="Arial"/>
                <a:sym typeface="Arial"/>
              </a:rPr>
              <a:t> </a:t>
            </a:r>
          </a:p>
          <a:p>
            <a:pPr marL="342900" marR="0" lvl="0" indent="-342900" algn="l" rtl="0">
              <a:lnSpc>
                <a:spcPct val="115000"/>
              </a:lnSpc>
              <a:spcBef>
                <a:spcPts val="0"/>
              </a:spcBef>
              <a:spcAft>
                <a:spcPts val="0"/>
              </a:spcAft>
              <a:buClr>
                <a:schemeClr val="dk1"/>
              </a:buClr>
              <a:buSzPct val="100000"/>
              <a:buFont typeface="Noto Sans Symbols"/>
              <a:buChar char="∙"/>
            </a:pPr>
            <a:r>
              <a:rPr lang="en-US" sz="1100" b="0" i="0" u="none" strike="noStrike" cap="none">
                <a:solidFill>
                  <a:schemeClr val="dk1"/>
                </a:solidFill>
                <a:latin typeface="Arial"/>
                <a:ea typeface="Arial"/>
                <a:cs typeface="Arial"/>
                <a:sym typeface="Arial"/>
              </a:rPr>
              <a:t>Some emphasized the importance of </a:t>
            </a:r>
            <a:r>
              <a:rPr lang="en-US" sz="1100" b="1" i="0" u="none" strike="noStrike" cap="none">
                <a:solidFill>
                  <a:schemeClr val="dk1"/>
                </a:solidFill>
                <a:latin typeface="Arial"/>
                <a:ea typeface="Arial"/>
                <a:cs typeface="Arial"/>
                <a:sym typeface="Arial"/>
              </a:rPr>
              <a:t>restructuring systems</a:t>
            </a:r>
            <a:r>
              <a:rPr lang="en-US" sz="1100" b="0" i="0" u="none" strike="noStrike" cap="none">
                <a:solidFill>
                  <a:schemeClr val="dk1"/>
                </a:solidFill>
                <a:latin typeface="Arial"/>
                <a:ea typeface="Arial"/>
                <a:cs typeface="Arial"/>
                <a:sym typeface="Arial"/>
              </a:rPr>
              <a:t>, such as the justice system and medical system, to make them more culturally relevant and less focused on Western ideals (e.g. making the justice system less punitive and more supportive of healing). </a:t>
            </a:r>
          </a:p>
          <a:p>
            <a:pPr marL="685800" marR="0" lvl="0" indent="0" algn="l" rtl="0">
              <a:lnSpc>
                <a:spcPct val="115000"/>
              </a:lnSpc>
              <a:spcBef>
                <a:spcPts val="0"/>
              </a:spcBef>
              <a:spcAft>
                <a:spcPts val="0"/>
              </a:spcAft>
              <a:buSzPct val="25000"/>
              <a:buNone/>
            </a:pPr>
            <a:r>
              <a:rPr lang="en-US" sz="200" b="0" i="0" u="none" strike="noStrike" cap="none">
                <a:solidFill>
                  <a:schemeClr val="dk1"/>
                </a:solidFill>
                <a:latin typeface="Arial"/>
                <a:ea typeface="Arial"/>
                <a:cs typeface="Arial"/>
                <a:sym typeface="Arial"/>
              </a:rPr>
              <a:t> </a:t>
            </a:r>
          </a:p>
          <a:p>
            <a:pPr marL="342900" marR="0" lvl="0" indent="-342900" algn="l" rtl="0">
              <a:lnSpc>
                <a:spcPct val="115000"/>
              </a:lnSpc>
              <a:spcBef>
                <a:spcPts val="0"/>
              </a:spcBef>
              <a:spcAft>
                <a:spcPts val="0"/>
              </a:spcAft>
              <a:buClr>
                <a:schemeClr val="dk1"/>
              </a:buClr>
              <a:buSzPct val="100000"/>
              <a:buFont typeface="Noto Sans Symbols"/>
              <a:buChar char="∙"/>
            </a:pPr>
            <a:r>
              <a:rPr lang="en-US" sz="1100" b="0" i="0" u="none" strike="noStrike" cap="none">
                <a:solidFill>
                  <a:schemeClr val="dk1"/>
                </a:solidFill>
                <a:latin typeface="Arial"/>
                <a:ea typeface="Arial"/>
                <a:cs typeface="Arial"/>
                <a:sym typeface="Arial"/>
              </a:rPr>
              <a:t>One participant described that discussions with traditional healers in their area revealed that healers did not necessarily want to be supported through hospital or clinic funding. However, the participant stressed that </a:t>
            </a:r>
            <a:r>
              <a:rPr lang="en-US" sz="1100" b="1" i="0" u="none" strike="noStrike" cap="none">
                <a:solidFill>
                  <a:schemeClr val="dk1"/>
                </a:solidFill>
                <a:latin typeface="Arial"/>
                <a:ea typeface="Arial"/>
                <a:cs typeface="Arial"/>
                <a:sym typeface="Arial"/>
              </a:rPr>
              <a:t>resources, like brochures, could be used to educate people about traditional practices</a:t>
            </a:r>
            <a:r>
              <a:rPr lang="en-US" sz="1100" b="0" i="0" u="none" strike="noStrike" cap="none">
                <a:solidFill>
                  <a:schemeClr val="dk1"/>
                </a:solidFill>
                <a:latin typeface="Arial"/>
                <a:ea typeface="Arial"/>
                <a:cs typeface="Arial"/>
                <a:sym typeface="Arial"/>
              </a:rPr>
              <a:t>, and direct them that way if they decided to take that path.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5" name="Shape 215"/>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457200" marR="0" lvl="0" indent="-228600" algn="l" rtl="0">
              <a:lnSpc>
                <a:spcPct val="115000"/>
              </a:lnSpc>
              <a:spcBef>
                <a:spcPts val="1000"/>
              </a:spcBef>
              <a:spcAft>
                <a:spcPts val="0"/>
              </a:spcAft>
              <a:buSzPct val="25000"/>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
        <p:nvSpPr>
          <p:cNvPr id="268" name="Shape 2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4" name="Shape 274"/>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342900" marR="0" lvl="0" indent="-342900" algn="l" rtl="0">
              <a:lnSpc>
                <a:spcPct val="115000"/>
              </a:lnSpc>
              <a:spcBef>
                <a:spcPts val="0"/>
              </a:spcBef>
              <a:spcAft>
                <a:spcPts val="0"/>
              </a:spcAft>
              <a:buClr>
                <a:schemeClr val="dk1"/>
              </a:buClr>
              <a:buSzPct val="100000"/>
              <a:buFont typeface="Noto Sans Symbols"/>
              <a:buChar char="∙"/>
            </a:pPr>
            <a:r>
              <a:rPr lang="en-US" sz="1100" b="0" i="0" u="none" strike="noStrike" cap="none" dirty="0">
                <a:solidFill>
                  <a:schemeClr val="dk1"/>
                </a:solidFill>
                <a:latin typeface="Arial"/>
                <a:ea typeface="Arial"/>
                <a:cs typeface="Arial"/>
                <a:sym typeface="Arial"/>
              </a:rPr>
              <a:t>5 emphasized collecting </a:t>
            </a:r>
            <a:r>
              <a:rPr lang="en-US" sz="1100" b="1" i="0" u="none" strike="noStrike" cap="none" dirty="0">
                <a:solidFill>
                  <a:schemeClr val="dk1"/>
                </a:solidFill>
                <a:latin typeface="Arial"/>
                <a:ea typeface="Arial"/>
                <a:cs typeface="Arial"/>
                <a:sym typeface="Arial"/>
              </a:rPr>
              <a:t>local, tribal-specific baseline data</a:t>
            </a:r>
            <a:r>
              <a:rPr lang="en-US" sz="1100" b="0" i="0" u="none" strike="noStrike" cap="none" dirty="0">
                <a:solidFill>
                  <a:schemeClr val="dk1"/>
                </a:solidFill>
                <a:latin typeface="Arial"/>
                <a:ea typeface="Arial"/>
                <a:cs typeface="Arial"/>
                <a:sym typeface="Arial"/>
              </a:rPr>
              <a:t>, and some suggested data that could be compared across tribes or between communities within a reservation.  </a:t>
            </a:r>
          </a:p>
          <a:p>
            <a:pPr marL="342900" marR="0" lvl="0" indent="-342900" algn="l" rtl="0">
              <a:lnSpc>
                <a:spcPct val="115000"/>
              </a:lnSpc>
              <a:spcBef>
                <a:spcPts val="0"/>
              </a:spcBef>
              <a:spcAft>
                <a:spcPts val="0"/>
              </a:spcAft>
              <a:buClr>
                <a:schemeClr val="dk1"/>
              </a:buClr>
              <a:buSzPct val="100000"/>
              <a:buFont typeface="Noto Sans Symbols"/>
              <a:buChar char="∙"/>
            </a:pPr>
            <a:r>
              <a:rPr lang="en-US" sz="1100" b="0" i="0" u="none" strike="noStrike" cap="none" dirty="0">
                <a:solidFill>
                  <a:schemeClr val="dk1"/>
                </a:solidFill>
                <a:latin typeface="Arial"/>
                <a:ea typeface="Arial"/>
                <a:cs typeface="Arial"/>
                <a:sym typeface="Arial"/>
              </a:rPr>
              <a:t>5 suggested building </a:t>
            </a:r>
            <a:r>
              <a:rPr lang="en-US" sz="1100" b="1" i="0" u="none" strike="noStrike" cap="none" dirty="0">
                <a:solidFill>
                  <a:schemeClr val="dk1"/>
                </a:solidFill>
                <a:latin typeface="Arial"/>
                <a:ea typeface="Arial"/>
                <a:cs typeface="Arial"/>
                <a:sym typeface="Arial"/>
              </a:rPr>
              <a:t>community-level metrics</a:t>
            </a:r>
            <a:r>
              <a:rPr lang="en-US" sz="1100" b="0" i="0" u="none" strike="noStrike" cap="none" dirty="0">
                <a:solidFill>
                  <a:schemeClr val="dk1"/>
                </a:solidFill>
                <a:latin typeface="Arial"/>
                <a:ea typeface="Arial"/>
                <a:cs typeface="Arial"/>
                <a:sym typeface="Arial"/>
              </a:rPr>
              <a:t>, looking at connectedness and wellness. </a:t>
            </a:r>
          </a:p>
          <a:p>
            <a:pPr marL="342900" marR="0" lvl="0" indent="-342900" algn="l" rtl="0">
              <a:lnSpc>
                <a:spcPct val="115000"/>
              </a:lnSpc>
              <a:spcBef>
                <a:spcPts val="0"/>
              </a:spcBef>
              <a:spcAft>
                <a:spcPts val="0"/>
              </a:spcAft>
              <a:buClr>
                <a:schemeClr val="dk1"/>
              </a:buClr>
              <a:buSzPct val="100000"/>
              <a:buFont typeface="Noto Sans Symbols"/>
              <a:buChar char="∙"/>
            </a:pPr>
            <a:r>
              <a:rPr lang="en-US" sz="1100" b="0" i="0" u="none" strike="noStrike" cap="none" dirty="0">
                <a:solidFill>
                  <a:schemeClr val="dk1"/>
                </a:solidFill>
                <a:latin typeface="Arial"/>
                <a:ea typeface="Arial"/>
                <a:cs typeface="Arial"/>
                <a:sym typeface="Arial"/>
              </a:rPr>
              <a:t>4 suggested that </a:t>
            </a:r>
            <a:r>
              <a:rPr lang="en-US" sz="1100" b="1" i="0" u="none" strike="noStrike" cap="none" dirty="0">
                <a:solidFill>
                  <a:schemeClr val="dk1"/>
                </a:solidFill>
                <a:latin typeface="Arial"/>
                <a:ea typeface="Arial"/>
                <a:cs typeface="Arial"/>
                <a:sym typeface="Arial"/>
              </a:rPr>
              <a:t>measuring attendance at well-child, prenatal, and dental appointments as a good indicator of overall health</a:t>
            </a:r>
            <a:r>
              <a:rPr lang="en-US" sz="1100" b="0" i="0" u="none" strike="noStrike" cap="none" dirty="0">
                <a:solidFill>
                  <a:schemeClr val="dk1"/>
                </a:solidFill>
                <a:latin typeface="Arial"/>
                <a:ea typeface="Arial"/>
                <a:cs typeface="Arial"/>
                <a:sym typeface="Arial"/>
              </a:rPr>
              <a:t>. </a:t>
            </a:r>
            <a:endParaRPr lang="en-US" sz="1100" b="0" i="0" u="none" strike="noStrike" cap="none" dirty="0" smtClean="0">
              <a:solidFill>
                <a:schemeClr val="dk1"/>
              </a:solidFill>
              <a:latin typeface="Arial"/>
              <a:ea typeface="Arial"/>
              <a:cs typeface="Arial"/>
              <a:sym typeface="Arial"/>
            </a:endParaRPr>
          </a:p>
          <a:p>
            <a:pPr marL="342900" marR="0" lvl="0" indent="-342900" algn="l" rtl="0">
              <a:lnSpc>
                <a:spcPct val="115000"/>
              </a:lnSpc>
              <a:spcBef>
                <a:spcPts val="0"/>
              </a:spcBef>
              <a:spcAft>
                <a:spcPts val="0"/>
              </a:spcAft>
              <a:buClr>
                <a:schemeClr val="dk1"/>
              </a:buClr>
              <a:buSzPct val="100000"/>
              <a:buFont typeface="Noto Sans Symbols"/>
              <a:buChar char="∙"/>
            </a:pPr>
            <a:endParaRPr lang="en-US" sz="1100" b="0" i="0" u="none" strike="noStrike" cap="none" dirty="0" smtClean="0">
              <a:solidFill>
                <a:schemeClr val="dk1"/>
              </a:solidFill>
              <a:latin typeface="Arial"/>
              <a:ea typeface="Arial"/>
              <a:cs typeface="Arial"/>
              <a:sym typeface="Arial"/>
            </a:endParaRPr>
          </a:p>
          <a:p>
            <a:pPr marL="342900" marR="0" lvl="0" indent="-342900" algn="l" rtl="0">
              <a:lnSpc>
                <a:spcPct val="115000"/>
              </a:lnSpc>
              <a:spcBef>
                <a:spcPts val="0"/>
              </a:spcBef>
              <a:spcAft>
                <a:spcPts val="0"/>
              </a:spcAft>
              <a:buClr>
                <a:schemeClr val="dk1"/>
              </a:buClr>
              <a:buSzPct val="100000"/>
              <a:buFont typeface="Noto Sans Symbols"/>
              <a:buChar char="∙"/>
            </a:pPr>
            <a:endParaRPr lang="en-US" sz="1100" b="0" i="0" u="none" strike="noStrike" cap="none" dirty="0" smtClean="0">
              <a:solidFill>
                <a:schemeClr val="dk1"/>
              </a:solidFill>
              <a:latin typeface="Arial"/>
              <a:ea typeface="Arial"/>
              <a:cs typeface="Arial"/>
              <a:sym typeface="Arial"/>
            </a:endParaRPr>
          </a:p>
          <a:p>
            <a:pPr marL="342900" marR="0" lvl="0" indent="-342900" algn="l" rtl="0">
              <a:lnSpc>
                <a:spcPct val="115000"/>
              </a:lnSpc>
              <a:spcBef>
                <a:spcPts val="0"/>
              </a:spcBef>
              <a:spcAft>
                <a:spcPts val="0"/>
              </a:spcAft>
              <a:buClr>
                <a:schemeClr val="dk1"/>
              </a:buClr>
              <a:buSzPct val="100000"/>
              <a:buFont typeface="Noto Sans Symbols"/>
              <a:buChar char="∙"/>
            </a:pPr>
            <a:endParaRPr lang="en-US" sz="11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
        <p:nvSpPr>
          <p:cNvPr id="281" name="Shape 2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7" name="Shape 28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342900" marR="0" lvl="0" indent="-342900" algn="l" rtl="0">
              <a:lnSpc>
                <a:spcPct val="115000"/>
              </a:lnSpc>
              <a:spcBef>
                <a:spcPts val="0"/>
              </a:spcBef>
              <a:spcAft>
                <a:spcPts val="0"/>
              </a:spcAft>
              <a:buClr>
                <a:schemeClr val="dk1"/>
              </a:buClr>
              <a:buSzPct val="100000"/>
              <a:buFont typeface="Noto Sans Symbols"/>
              <a:buChar char="∙"/>
            </a:pPr>
            <a:r>
              <a:rPr lang="en-US" sz="1100" b="0" i="0" u="none" strike="noStrike" cap="none">
                <a:solidFill>
                  <a:schemeClr val="dk1"/>
                </a:solidFill>
                <a:latin typeface="Arial"/>
                <a:ea typeface="Arial"/>
                <a:cs typeface="Arial"/>
                <a:sym typeface="Arial"/>
              </a:rPr>
              <a:t>3 of 4 tribal organizations wanted </a:t>
            </a:r>
            <a:r>
              <a:rPr lang="en-US" sz="1100" b="1" i="0" u="none" strike="noStrike" cap="none">
                <a:solidFill>
                  <a:schemeClr val="dk1"/>
                </a:solidFill>
                <a:latin typeface="Arial"/>
                <a:ea typeface="Arial"/>
                <a:cs typeface="Arial"/>
                <a:sym typeface="Arial"/>
              </a:rPr>
              <a:t>opportunities for information sharing</a:t>
            </a:r>
            <a:r>
              <a:rPr lang="en-US" sz="1100" b="0" i="0" u="none" strike="noStrike" cap="none">
                <a:solidFill>
                  <a:schemeClr val="dk1"/>
                </a:solidFill>
                <a:latin typeface="Arial"/>
                <a:ea typeface="Arial"/>
                <a:cs typeface="Arial"/>
                <a:sym typeface="Arial"/>
              </a:rPr>
              <a:t> with other Northwest tribes. </a:t>
            </a:r>
          </a:p>
          <a:p>
            <a:pPr marL="342900" marR="0" lvl="0" indent="-342900" algn="l" rtl="0">
              <a:lnSpc>
                <a:spcPct val="115000"/>
              </a:lnSpc>
              <a:spcBef>
                <a:spcPts val="0"/>
              </a:spcBef>
              <a:spcAft>
                <a:spcPts val="0"/>
              </a:spcAft>
              <a:buClr>
                <a:schemeClr val="dk1"/>
              </a:buClr>
              <a:buSzPct val="100000"/>
              <a:buFont typeface="Noto Sans Symbols"/>
              <a:buChar char="∙"/>
            </a:pPr>
            <a:r>
              <a:rPr lang="en-US" sz="1100" b="0" i="0" u="none" strike="noStrike" cap="none">
                <a:solidFill>
                  <a:schemeClr val="dk1"/>
                </a:solidFill>
                <a:latin typeface="Arial"/>
                <a:ea typeface="Arial"/>
                <a:cs typeface="Arial"/>
                <a:sym typeface="Arial"/>
              </a:rPr>
              <a:t>There was a suggestion to extend the Board’s MCH workgroup to </a:t>
            </a:r>
            <a:r>
              <a:rPr lang="en-US" sz="1100" b="1" i="0" u="none" strike="noStrike" cap="none">
                <a:solidFill>
                  <a:schemeClr val="dk1"/>
                </a:solidFill>
                <a:latin typeface="Arial"/>
                <a:ea typeface="Arial"/>
                <a:cs typeface="Arial"/>
                <a:sym typeface="Arial"/>
              </a:rPr>
              <a:t>include tribal MCH program representatives in Oregon, Washington, and Idaho</a:t>
            </a:r>
            <a:r>
              <a:rPr lang="en-US" sz="1100" b="0" i="0" u="none" strike="noStrike" cap="none">
                <a:solidFill>
                  <a:schemeClr val="dk1"/>
                </a:solidFill>
                <a:latin typeface="Arial"/>
                <a:ea typeface="Arial"/>
                <a:cs typeface="Arial"/>
                <a:sym typeface="Arial"/>
              </a:rPr>
              <a:t>. Participants also suggested publishing the MCH Guiding Framework online.</a:t>
            </a:r>
          </a:p>
          <a:p>
            <a:pPr marL="342900" marR="0" lvl="0" indent="-342900" algn="l" rtl="0">
              <a:lnSpc>
                <a:spcPct val="115000"/>
              </a:lnSpc>
              <a:spcBef>
                <a:spcPts val="0"/>
              </a:spcBef>
              <a:spcAft>
                <a:spcPts val="0"/>
              </a:spcAft>
              <a:buClr>
                <a:schemeClr val="dk1"/>
              </a:buClr>
              <a:buSzPct val="100000"/>
              <a:buFont typeface="Noto Sans Symbols"/>
              <a:buChar char="∙"/>
            </a:pPr>
            <a:r>
              <a:rPr lang="en-US" sz="1100" b="0" i="0" u="none" strike="noStrike" cap="none">
                <a:solidFill>
                  <a:schemeClr val="dk1"/>
                </a:solidFill>
                <a:latin typeface="Arial"/>
                <a:ea typeface="Arial"/>
                <a:cs typeface="Arial"/>
                <a:sym typeface="Arial"/>
              </a:rPr>
              <a:t>One participant wanted updates on IHS protocol related to MCH. Another suggested providing technical assistance and the opportunity to connect with other Northwest tribes for support and guidance in implementing successful MCH programs</a:t>
            </a:r>
          </a:p>
          <a:p>
            <a:pPr marL="342900" marR="0" lvl="0" indent="-342900" algn="l" rtl="0">
              <a:lnSpc>
                <a:spcPct val="115000"/>
              </a:lnSpc>
              <a:spcBef>
                <a:spcPts val="1000"/>
              </a:spcBef>
              <a:spcAft>
                <a:spcPts val="0"/>
              </a:spcAft>
              <a:buClr>
                <a:schemeClr val="dk1"/>
              </a:buClr>
              <a:buSzPct val="100000"/>
              <a:buFont typeface="Noto Sans Symbols"/>
              <a:buChar char="∙"/>
            </a:pPr>
            <a:r>
              <a:rPr lang="en-US" sz="1100" b="0" i="0" u="none" strike="noStrike" cap="none">
                <a:solidFill>
                  <a:schemeClr val="dk1"/>
                </a:solidFill>
                <a:latin typeface="Arial"/>
                <a:ea typeface="Arial"/>
                <a:cs typeface="Arial"/>
                <a:sym typeface="Arial"/>
              </a:rPr>
              <a:t>Participants emphasized the </a:t>
            </a:r>
            <a:r>
              <a:rPr lang="en-US" sz="1100" b="1" i="0" u="none" strike="noStrike" cap="none">
                <a:solidFill>
                  <a:schemeClr val="dk1"/>
                </a:solidFill>
                <a:latin typeface="Arial"/>
                <a:ea typeface="Arial"/>
                <a:cs typeface="Arial"/>
                <a:sym typeface="Arial"/>
              </a:rPr>
              <a:t>frustration of working in a grant-funded environment, where funds are targeted toward specific issues, making it difficult to take a holistic view</a:t>
            </a:r>
            <a:r>
              <a:rPr lang="en-US" sz="1100" b="0" i="0" u="none" strike="noStrike" cap="none">
                <a:solidFill>
                  <a:schemeClr val="dk1"/>
                </a:solidFill>
                <a:latin typeface="Arial"/>
                <a:ea typeface="Arial"/>
                <a:cs typeface="Arial"/>
                <a:sym typeface="Arial"/>
              </a:rPr>
              <a:t>. </a:t>
            </a:r>
          </a:p>
          <a:p>
            <a:pPr marL="342900" marR="0" lvl="0" indent="-342900" algn="l" rtl="0">
              <a:lnSpc>
                <a:spcPct val="115000"/>
              </a:lnSpc>
              <a:spcBef>
                <a:spcPts val="0"/>
              </a:spcBef>
              <a:spcAft>
                <a:spcPts val="0"/>
              </a:spcAft>
              <a:buClr>
                <a:schemeClr val="dk1"/>
              </a:buClr>
              <a:buSzPct val="100000"/>
              <a:buFont typeface="Noto Sans Symbols"/>
              <a:buChar char="∙"/>
            </a:pPr>
            <a:r>
              <a:rPr lang="en-US" sz="1100" b="0" i="0" u="none" strike="noStrike" cap="none">
                <a:solidFill>
                  <a:schemeClr val="dk1"/>
                </a:solidFill>
                <a:latin typeface="Arial"/>
                <a:ea typeface="Arial"/>
                <a:cs typeface="Arial"/>
                <a:sym typeface="Arial"/>
              </a:rPr>
              <a:t>7 specifically discussed </a:t>
            </a:r>
            <a:r>
              <a:rPr lang="en-US" sz="1100" b="1" i="0" u="none" strike="noStrike" cap="none">
                <a:solidFill>
                  <a:schemeClr val="dk1"/>
                </a:solidFill>
                <a:latin typeface="Arial"/>
                <a:ea typeface="Arial"/>
                <a:cs typeface="Arial"/>
                <a:sym typeface="Arial"/>
              </a:rPr>
              <a:t>political will</a:t>
            </a:r>
            <a:r>
              <a:rPr lang="en-US" sz="1100" b="0" i="0" u="none" strike="noStrike" cap="none">
                <a:solidFill>
                  <a:schemeClr val="dk1"/>
                </a:solidFill>
                <a:latin typeface="Arial"/>
                <a:ea typeface="Arial"/>
                <a:cs typeface="Arial"/>
                <a:sym typeface="Arial"/>
              </a:rPr>
              <a:t> and the importance of advocacy. </a:t>
            </a:r>
          </a:p>
          <a:p>
            <a:pPr marL="342900" marR="0" lvl="0" indent="-342900" algn="l" rtl="0">
              <a:lnSpc>
                <a:spcPct val="115000"/>
              </a:lnSpc>
              <a:spcBef>
                <a:spcPts val="0"/>
              </a:spcBef>
              <a:spcAft>
                <a:spcPts val="0"/>
              </a:spcAft>
              <a:buClr>
                <a:schemeClr val="dk1"/>
              </a:buClr>
              <a:buSzPct val="100000"/>
              <a:buFont typeface="Noto Sans Symbols"/>
              <a:buChar char="∙"/>
            </a:pPr>
            <a:r>
              <a:rPr lang="en-US" sz="1100" b="0" i="0" u="none" strike="noStrike" cap="none">
                <a:solidFill>
                  <a:schemeClr val="dk1"/>
                </a:solidFill>
                <a:latin typeface="Arial"/>
                <a:ea typeface="Arial"/>
                <a:cs typeface="Arial"/>
                <a:sym typeface="Arial"/>
              </a:rPr>
              <a:t>One participant explained that mothers facing poverty and competing priorities, often don’t have the time to participate in the political system, and their voices are not heard. </a:t>
            </a:r>
          </a:p>
          <a:p>
            <a:pPr marL="342900" marR="0" lvl="0" indent="-342900" algn="l" rtl="0">
              <a:lnSpc>
                <a:spcPct val="115000"/>
              </a:lnSpc>
              <a:spcBef>
                <a:spcPts val="0"/>
              </a:spcBef>
              <a:spcAft>
                <a:spcPts val="0"/>
              </a:spcAft>
              <a:buClr>
                <a:schemeClr val="dk1"/>
              </a:buClr>
              <a:buSzPct val="100000"/>
              <a:buFont typeface="Noto Sans Symbols"/>
              <a:buChar char="∙"/>
            </a:pPr>
            <a:r>
              <a:rPr lang="en-US" sz="1100" b="0" i="0" u="none" strike="noStrike" cap="none">
                <a:solidFill>
                  <a:schemeClr val="dk1"/>
                </a:solidFill>
                <a:latin typeface="Arial"/>
                <a:ea typeface="Arial"/>
                <a:cs typeface="Arial"/>
                <a:sym typeface="Arial"/>
              </a:rPr>
              <a:t>Another explained the challenges of working in Western-dominated systems, but suggested it is possible, with </a:t>
            </a:r>
            <a:r>
              <a:rPr lang="en-US" sz="1100" b="1" i="0" u="none" strike="noStrike" cap="none">
                <a:solidFill>
                  <a:schemeClr val="dk1"/>
                </a:solidFill>
                <a:latin typeface="Arial"/>
                <a:ea typeface="Arial"/>
                <a:cs typeface="Arial"/>
                <a:sym typeface="Arial"/>
              </a:rPr>
              <a:t>creative thinking, to simultaneously work within and challenge these structures</a:t>
            </a:r>
            <a:r>
              <a:rPr lang="en-US" sz="1100" b="0" i="0" u="none" strike="noStrike" cap="none">
                <a:solidFill>
                  <a:schemeClr val="dk1"/>
                </a:solidFill>
                <a:latin typeface="Arial"/>
                <a:ea typeface="Arial"/>
                <a:cs typeface="Arial"/>
                <a:sym typeface="Arial"/>
              </a:rPr>
              <a:t>. (See OHA right)</a:t>
            </a:r>
          </a:p>
          <a:p>
            <a:pPr marL="342900" marR="0" lvl="0" indent="-342900" algn="l" rtl="0">
              <a:lnSpc>
                <a:spcPct val="115000"/>
              </a:lnSpc>
              <a:spcBef>
                <a:spcPts val="0"/>
              </a:spcBef>
              <a:spcAft>
                <a:spcPts val="0"/>
              </a:spcAft>
              <a:buClr>
                <a:schemeClr val="dk1"/>
              </a:buClr>
              <a:buSzPct val="100000"/>
              <a:buFont typeface="Noto Sans Symbols"/>
              <a:buChar char="∙"/>
            </a:pPr>
            <a:r>
              <a:rPr lang="en-US" sz="1100" b="0" i="0" u="none" strike="noStrike" cap="none">
                <a:solidFill>
                  <a:schemeClr val="dk1"/>
                </a:solidFill>
                <a:latin typeface="Arial"/>
                <a:ea typeface="Arial"/>
                <a:cs typeface="Arial"/>
                <a:sym typeface="Arial"/>
              </a:rPr>
              <a:t>There were two recommendations for </a:t>
            </a:r>
            <a:r>
              <a:rPr lang="en-US" sz="1100" b="1" i="0" u="none" strike="noStrike" cap="none">
                <a:solidFill>
                  <a:schemeClr val="dk1"/>
                </a:solidFill>
                <a:latin typeface="Arial"/>
                <a:ea typeface="Arial"/>
                <a:cs typeface="Arial"/>
                <a:sym typeface="Arial"/>
              </a:rPr>
              <a:t>formal partnerships, across organizations, and locations</a:t>
            </a:r>
            <a:r>
              <a:rPr lang="en-US" sz="1100" b="0" i="0" u="none" strike="noStrike" cap="none">
                <a:solidFill>
                  <a:schemeClr val="dk1"/>
                </a:solidFill>
                <a:latin typeface="Arial"/>
                <a:ea typeface="Arial"/>
                <a:cs typeface="Arial"/>
                <a:sym typeface="Arial"/>
              </a:rPr>
              <a:t> (state, urban, and tribal) to promote creative thinking and MCH advocacy</a:t>
            </a:r>
          </a:p>
          <a:p>
            <a:pPr marL="342900" marR="0" lvl="0" indent="-342900" algn="l" rtl="0">
              <a:lnSpc>
                <a:spcPct val="115000"/>
              </a:lnSpc>
              <a:spcBef>
                <a:spcPts val="1000"/>
              </a:spcBef>
              <a:spcAft>
                <a:spcPts val="0"/>
              </a:spcAft>
              <a:buClr>
                <a:schemeClr val="dk1"/>
              </a:buClr>
              <a:buSzPct val="100000"/>
              <a:buFont typeface="Noto Sans Symbols"/>
              <a:buChar char="∙"/>
            </a:pPr>
            <a:r>
              <a:rPr lang="en-US" sz="1100" b="0" i="0" u="none" strike="noStrike" cap="none">
                <a:solidFill>
                  <a:schemeClr val="dk1"/>
                </a:solidFill>
                <a:latin typeface="Arial"/>
                <a:ea typeface="Arial"/>
                <a:cs typeface="Arial"/>
                <a:sym typeface="Arial"/>
              </a:rPr>
              <a:t>4 discussed </a:t>
            </a:r>
            <a:r>
              <a:rPr lang="en-US" sz="1100" b="1" i="0" u="none" strike="noStrike" cap="none">
                <a:solidFill>
                  <a:schemeClr val="dk1"/>
                </a:solidFill>
                <a:latin typeface="Arial"/>
                <a:ea typeface="Arial"/>
                <a:cs typeface="Arial"/>
                <a:sym typeface="Arial"/>
              </a:rPr>
              <a:t>evaluating community needs.</a:t>
            </a:r>
            <a:r>
              <a:rPr lang="en-US" sz="1100" b="0" i="0" u="none" strike="noStrike" cap="none">
                <a:solidFill>
                  <a:schemeClr val="dk1"/>
                </a:solidFill>
                <a:latin typeface="Arial"/>
                <a:ea typeface="Arial"/>
                <a:cs typeface="Arial"/>
                <a:sym typeface="Arial"/>
              </a:rPr>
              <a:t> 2 NPAHIB staff suggested regular assessment of community priorities and feedback to inform programs. 3 tribal organizations suggested </a:t>
            </a:r>
            <a:r>
              <a:rPr lang="en-US" sz="1100" b="1" i="0" u="none" strike="noStrike" cap="none">
                <a:solidFill>
                  <a:schemeClr val="dk1"/>
                </a:solidFill>
                <a:latin typeface="Arial"/>
                <a:ea typeface="Arial"/>
                <a:cs typeface="Arial"/>
                <a:sym typeface="Arial"/>
              </a:rPr>
              <a:t>including elders, patients, and community members in the decision-making about MCH priority issues</a:t>
            </a:r>
            <a:r>
              <a:rPr lang="en-US" sz="1100" b="0" i="0" u="none" strike="noStrike" cap="none">
                <a:solidFill>
                  <a:schemeClr val="dk1"/>
                </a:solidFill>
                <a:latin typeface="Arial"/>
                <a:ea typeface="Arial"/>
                <a:cs typeface="Arial"/>
                <a:sym typeface="Arial"/>
              </a:rPr>
              <a:t>, programs, and important indicators.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6680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
        <p:nvSpPr>
          <p:cNvPr id="335" name="Shape 3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2286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4720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
        <p:nvSpPr>
          <p:cNvPr id="300" name="Shape 3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09429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
        <p:nvSpPr>
          <p:cNvPr id="149" name="Shape 1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SzPct val="25000"/>
              <a:buNone/>
            </a:pPr>
            <a:r>
              <a:rPr lang="en-US" sz="1100" b="0" i="0" u="none" strike="noStrike" cap="none" dirty="0">
                <a:solidFill>
                  <a:schemeClr val="dk1"/>
                </a:solidFill>
                <a:latin typeface="Arial"/>
                <a:ea typeface="Arial"/>
                <a:cs typeface="Arial"/>
                <a:sym typeface="Arial"/>
              </a:rPr>
              <a:t>Again, not comprehensive, but representative. </a:t>
            </a:r>
            <a:endParaRPr lang="en-US" sz="1100" b="0" i="0" u="none" strike="noStrike" cap="none" dirty="0" smtClean="0">
              <a:solidFill>
                <a:schemeClr val="dk1"/>
              </a:solidFill>
              <a:latin typeface="Arial"/>
              <a:ea typeface="Arial"/>
              <a:cs typeface="Arial"/>
              <a:sym typeface="Arial"/>
            </a:endParaRPr>
          </a:p>
          <a:p>
            <a:pPr marL="0" marR="0" lvl="0" indent="0" algn="l" rtl="0">
              <a:spcBef>
                <a:spcPts val="0"/>
              </a:spcBef>
              <a:buSzPct val="25000"/>
              <a:buNone/>
            </a:pPr>
            <a:endParaRPr lang="en-US" sz="1100" b="0" i="0" u="none" strike="noStrike" cap="none" dirty="0" smtClean="0">
              <a:solidFill>
                <a:schemeClr val="dk1"/>
              </a:solidFill>
              <a:latin typeface="Arial"/>
              <a:ea typeface="Arial"/>
              <a:cs typeface="Arial"/>
              <a:sym typeface="Arial"/>
            </a:endParaRPr>
          </a:p>
          <a:p>
            <a:pPr marL="171450" marR="0" lvl="0" indent="-171450" algn="l" rtl="0">
              <a:spcBef>
                <a:spcPts val="0"/>
              </a:spcBef>
              <a:buSzPct val="25000"/>
            </a:pPr>
            <a:r>
              <a:rPr lang="en-US" sz="1100" b="0" i="0" u="none" strike="noStrike" cap="none" dirty="0" smtClean="0">
                <a:solidFill>
                  <a:schemeClr val="dk1"/>
                </a:solidFill>
                <a:latin typeface="Arial"/>
                <a:ea typeface="Arial"/>
                <a:cs typeface="Arial"/>
                <a:sym typeface="Arial"/>
              </a:rPr>
              <a:t>23 interviews</a:t>
            </a:r>
            <a:r>
              <a:rPr lang="en-US" sz="1100" b="0" i="0" u="none" strike="noStrike" cap="none" baseline="0" dirty="0" smtClean="0">
                <a:solidFill>
                  <a:schemeClr val="dk1"/>
                </a:solidFill>
                <a:latin typeface="Arial"/>
                <a:ea typeface="Arial"/>
                <a:cs typeface="Arial"/>
                <a:sym typeface="Arial"/>
              </a:rPr>
              <a:t> conducted	</a:t>
            </a:r>
          </a:p>
          <a:p>
            <a:pPr marL="628650" marR="0" lvl="1" indent="-171450" algn="l" rtl="0">
              <a:spcBef>
                <a:spcPts val="0"/>
              </a:spcBef>
              <a:buSzPct val="25000"/>
            </a:pPr>
            <a:r>
              <a:rPr lang="en-US" sz="1100" b="0" i="0" u="none" strike="noStrike" cap="none" baseline="0" dirty="0" smtClean="0">
                <a:solidFill>
                  <a:schemeClr val="dk1"/>
                </a:solidFill>
                <a:latin typeface="Arial"/>
                <a:ea typeface="Arial"/>
                <a:cs typeface="Arial"/>
                <a:sym typeface="Arial"/>
              </a:rPr>
              <a:t>Conversational, open-ended</a:t>
            </a:r>
          </a:p>
          <a:p>
            <a:pPr marL="171450" marR="0" lvl="0" indent="-171450" algn="l" rtl="0">
              <a:spcBef>
                <a:spcPts val="0"/>
              </a:spcBef>
              <a:buSzPct val="25000"/>
            </a:pPr>
            <a:r>
              <a:rPr lang="en-US" sz="1100" b="0" i="0" u="none" strike="noStrike" cap="none" baseline="0" dirty="0" smtClean="0">
                <a:solidFill>
                  <a:schemeClr val="dk1"/>
                </a:solidFill>
                <a:latin typeface="Arial"/>
                <a:ea typeface="Arial"/>
                <a:cs typeface="Arial"/>
                <a:sym typeface="Arial"/>
              </a:rPr>
              <a:t>17 organizations</a:t>
            </a:r>
          </a:p>
          <a:p>
            <a:pPr marL="628650" marR="0" lvl="1" indent="-171450" algn="l" rtl="0">
              <a:spcBef>
                <a:spcPts val="0"/>
              </a:spcBef>
              <a:buSzPct val="25000"/>
            </a:pPr>
            <a:r>
              <a:rPr lang="en-US" sz="1100" b="0" i="0" u="none" strike="noStrike" cap="none" baseline="0" dirty="0" smtClean="0">
                <a:solidFill>
                  <a:schemeClr val="dk1"/>
                </a:solidFill>
                <a:latin typeface="Arial"/>
                <a:ea typeface="Arial"/>
                <a:cs typeface="Arial"/>
                <a:sym typeface="Arial"/>
              </a:rPr>
              <a:t>By State, except NPAIHB</a:t>
            </a:r>
          </a:p>
          <a:p>
            <a:pPr marL="628650" marR="0" lvl="1" indent="-171450" algn="l" rtl="0">
              <a:spcBef>
                <a:spcPts val="0"/>
              </a:spcBef>
              <a:buSzPct val="25000"/>
            </a:pPr>
            <a:r>
              <a:rPr lang="en-US" sz="1100" b="0" i="0" u="none" strike="noStrike" cap="none" baseline="0" dirty="0" smtClean="0">
                <a:solidFill>
                  <a:schemeClr val="dk1"/>
                </a:solidFill>
                <a:latin typeface="Arial"/>
                <a:ea typeface="Arial"/>
                <a:cs typeface="Arial"/>
                <a:sym typeface="Arial"/>
              </a:rPr>
              <a:t>Purple, Blue, Red, Green</a:t>
            </a:r>
          </a:p>
          <a:p>
            <a:pPr marL="0" marR="0" lvl="0" indent="0" algn="l" rtl="0">
              <a:spcBef>
                <a:spcPts val="0"/>
              </a:spcBef>
              <a:buSzPct val="25000"/>
              <a:buNone/>
            </a:pPr>
            <a:endParaRPr lang="en-US"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Different </a:t>
            </a:r>
            <a:r>
              <a:rPr lang="en-US" baseline="0" dirty="0" smtClean="0"/>
              <a:t>Questions – similar concepts</a:t>
            </a:r>
            <a:endParaRPr lang="en-US" dirty="0"/>
          </a:p>
        </p:txBody>
      </p:sp>
    </p:spTree>
    <p:extLst>
      <p:ext uri="{BB962C8B-B14F-4D97-AF65-F5344CB8AC3E}">
        <p14:creationId xmlns:p14="http://schemas.microsoft.com/office/powerpoint/2010/main" val="3733971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r>
              <a:rPr lang="en-US" dirty="0" smtClean="0"/>
              <a:t>For each finding</a:t>
            </a:r>
            <a:r>
              <a:rPr lang="en-US" baseline="0" dirty="0" smtClean="0"/>
              <a:t> I will have just have enough time to provide “why we pursued that topic” , “an example of quotation from the interviews” and a “summary of what the meant to us”</a:t>
            </a:r>
          </a:p>
          <a:p>
            <a:pPr lvl="0">
              <a:spcBef>
                <a:spcPts val="0"/>
              </a:spcBef>
              <a:buNone/>
            </a:pPr>
            <a:endParaRPr lang="en-US" baseline="0" dirty="0" smtClean="0"/>
          </a:p>
          <a:p>
            <a:pPr lvl="0">
              <a:spcBef>
                <a:spcPts val="0"/>
              </a:spcBef>
              <a:buNone/>
            </a:pPr>
            <a:r>
              <a:rPr lang="en-US" baseline="0" dirty="0" smtClean="0"/>
              <a:t>We won’t have time to go over every quotation but they can found in the DRAFT of the framework.  </a:t>
            </a:r>
          </a:p>
          <a:p>
            <a:pPr lvl="0">
              <a:spcBef>
                <a:spcPts val="0"/>
              </a:spcBef>
              <a:buNone/>
            </a:pPr>
            <a:endParaRPr lang="en-US" baseline="0" dirty="0" smtClean="0"/>
          </a:p>
          <a:p>
            <a:pPr lvl="0">
              <a:spcBef>
                <a:spcPts val="0"/>
              </a:spcBef>
              <a:buNone/>
            </a:pPr>
            <a:r>
              <a:rPr lang="en-US" baseline="0" dirty="0" smtClean="0"/>
              <a:t>I’ll try to get through some keys finding, not all but what I do in 15 minute</a:t>
            </a:r>
          </a:p>
          <a:p>
            <a:pPr lvl="0">
              <a:spcBef>
                <a:spcPts val="0"/>
              </a:spcBef>
              <a:buNone/>
            </a:pPr>
            <a:endParaRPr lang="en-US" baseline="0" dirty="0" smtClean="0"/>
          </a:p>
          <a:p>
            <a:pPr lvl="0">
              <a:spcBef>
                <a:spcPts val="0"/>
              </a:spcBef>
              <a:buNone/>
            </a:pPr>
            <a:r>
              <a:rPr lang="en-US" baseline="0" dirty="0" smtClean="0"/>
              <a:t>We hope to have at least 5 minutes for discussion so we can include your input into framework from you today.</a:t>
            </a:r>
            <a:endParaRPr lang="en-US" dirty="0" smtClean="0"/>
          </a:p>
          <a:p>
            <a:pPr lvl="0">
              <a:spcBef>
                <a:spcPts val="0"/>
              </a:spcBef>
              <a:buNone/>
            </a:pPr>
            <a:endParaRPr lang="en-US" dirty="0" smtClean="0"/>
          </a:p>
          <a:p>
            <a:pPr lvl="0">
              <a:spcBef>
                <a:spcPts val="0"/>
              </a:spcBef>
              <a:buNone/>
            </a:pPr>
            <a:r>
              <a:rPr lang="en-US" dirty="0" smtClean="0"/>
              <a:t>SET</a:t>
            </a:r>
            <a:r>
              <a:rPr lang="en-US" baseline="0" dirty="0" smtClean="0"/>
              <a:t> UP</a:t>
            </a:r>
          </a:p>
          <a:p>
            <a:pPr lvl="0">
              <a:spcBef>
                <a:spcPts val="0"/>
              </a:spcBef>
              <a:buNone/>
            </a:pPr>
            <a:r>
              <a:rPr lang="en-US" baseline="0" dirty="0" smtClean="0"/>
              <a:t>QUOTATION</a:t>
            </a:r>
          </a:p>
          <a:p>
            <a:pPr lvl="0">
              <a:spcBef>
                <a:spcPts val="0"/>
              </a:spcBef>
              <a:buNone/>
            </a:pPr>
            <a:r>
              <a:rPr lang="en-US" baseline="0" dirty="0" smtClean="0"/>
              <a:t>COMMENT</a:t>
            </a:r>
            <a:endParaRPr lang="en-US" dirty="0" smtClean="0"/>
          </a:p>
        </p:txBody>
      </p:sp>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Shape 14"/>
        <p:cNvGrpSpPr/>
        <p:nvPr/>
      </p:nvGrpSpPr>
      <p:grpSpPr>
        <a:xfrm>
          <a:off x="0" y="0"/>
          <a:ext cx="0" cy="0"/>
          <a:chOff x="0" y="0"/>
          <a:chExt cx="0" cy="0"/>
        </a:xfrm>
      </p:grpSpPr>
      <p:sp>
        <p:nvSpPr>
          <p:cNvPr id="15" name="Shape 15"/>
          <p:cNvSpPr/>
          <p:nvPr/>
        </p:nvSpPr>
        <p:spPr>
          <a:xfrm>
            <a:off x="0" y="4800600"/>
            <a:ext cx="9144000" cy="342899"/>
          </a:xfrm>
          <a:prstGeom prst="rect">
            <a:avLst/>
          </a:prstGeom>
          <a:solidFill>
            <a:schemeClr val="accent2"/>
          </a:solidFill>
          <a:ln>
            <a:noFill/>
          </a:ln>
        </p:spPr>
        <p:txBody>
          <a:bodyPr wrap="square" lIns="91425" tIns="91425" rIns="91425" bIns="91425" anchor="ctr" anchorCtr="0">
            <a:noAutofit/>
          </a:bodyPr>
          <a:lstStyle/>
          <a:p>
            <a:pPr lvl="0">
              <a:spcBef>
                <a:spcPts val="0"/>
              </a:spcBef>
              <a:buNone/>
            </a:pPr>
            <a:endParaRPr/>
          </a:p>
        </p:txBody>
      </p:sp>
      <p:sp>
        <p:nvSpPr>
          <p:cNvPr id="16" name="Shape 16"/>
          <p:cNvSpPr/>
          <p:nvPr/>
        </p:nvSpPr>
        <p:spPr>
          <a:xfrm>
            <a:off x="0" y="4750737"/>
            <a:ext cx="9144000" cy="49862"/>
          </a:xfrm>
          <a:prstGeom prst="rect">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17" name="Shape 17"/>
          <p:cNvSpPr txBox="1">
            <a:spLocks noGrp="1"/>
          </p:cNvSpPr>
          <p:nvPr>
            <p:ph type="ctrTitle"/>
          </p:nvPr>
        </p:nvSpPr>
        <p:spPr>
          <a:xfrm>
            <a:off x="822959" y="569214"/>
            <a:ext cx="7543800" cy="2674619"/>
          </a:xfrm>
          <a:prstGeom prst="rect">
            <a:avLst/>
          </a:prstGeom>
          <a:noFill/>
          <a:ln>
            <a:noFill/>
          </a:ln>
        </p:spPr>
        <p:txBody>
          <a:bodyPr wrap="square" lIns="91425" tIns="91425" rIns="91425" bIns="91425" anchor="b" anchorCtr="0"/>
          <a:lstStyle>
            <a:lvl1pPr marL="0" marR="0" lvl="0" indent="0" algn="l" rtl="0">
              <a:lnSpc>
                <a:spcPct val="85000"/>
              </a:lnSpc>
              <a:spcBef>
                <a:spcPts val="0"/>
              </a:spcBef>
              <a:buClr>
                <a:srgbClr val="262626"/>
              </a:buClr>
              <a:buFont typeface="Calibri"/>
              <a:buNone/>
              <a:defRPr sz="6000" b="0" i="0" u="none" strike="noStrike" cap="none">
                <a:solidFill>
                  <a:srgbClr val="262626"/>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 name="Shape 18"/>
          <p:cNvSpPr txBox="1">
            <a:spLocks noGrp="1"/>
          </p:cNvSpPr>
          <p:nvPr>
            <p:ph type="subTitle" idx="1"/>
          </p:nvPr>
        </p:nvSpPr>
        <p:spPr>
          <a:xfrm>
            <a:off x="825037" y="3341716"/>
            <a:ext cx="7543800" cy="857250"/>
          </a:xfrm>
          <a:prstGeom prst="rect">
            <a:avLst/>
          </a:prstGeom>
          <a:noFill/>
          <a:ln>
            <a:noFill/>
          </a:ln>
        </p:spPr>
        <p:txBody>
          <a:bodyPr wrap="square" lIns="91425" tIns="91425" rIns="91425" bIns="91425" anchor="t" anchorCtr="0"/>
          <a:lstStyle>
            <a:lvl1pPr marL="0" marR="0" lvl="0" indent="0" algn="l" rtl="0">
              <a:lnSpc>
                <a:spcPct val="90000"/>
              </a:lnSpc>
              <a:spcBef>
                <a:spcPts val="900"/>
              </a:spcBef>
              <a:spcAft>
                <a:spcPts val="150"/>
              </a:spcAft>
              <a:buClr>
                <a:schemeClr val="accent1"/>
              </a:buClr>
              <a:buFont typeface="Calibri"/>
              <a:buNone/>
              <a:defRPr sz="1800" b="0" i="0" u="none" strike="noStrike" cap="none">
                <a:solidFill>
                  <a:schemeClr val="dk2"/>
                </a:solidFill>
                <a:latin typeface="Calibri"/>
                <a:ea typeface="Calibri"/>
                <a:cs typeface="Calibri"/>
                <a:sym typeface="Calibri"/>
              </a:defRPr>
            </a:lvl1pPr>
            <a:lvl2pPr marL="342900" marR="0" lvl="1" indent="0" algn="ctr" rtl="0">
              <a:lnSpc>
                <a:spcPct val="90000"/>
              </a:lnSpc>
              <a:spcBef>
                <a:spcPts val="150"/>
              </a:spcBef>
              <a:spcAft>
                <a:spcPts val="300"/>
              </a:spcAft>
              <a:buClr>
                <a:schemeClr val="accent1"/>
              </a:buClr>
              <a:buFont typeface="Calibri"/>
              <a:buNone/>
              <a:defRPr sz="1800" b="0" i="0" u="none" strike="noStrike" cap="none">
                <a:solidFill>
                  <a:srgbClr val="3F3F3F"/>
                </a:solidFill>
                <a:latin typeface="Calibri"/>
                <a:ea typeface="Calibri"/>
                <a:cs typeface="Calibri"/>
                <a:sym typeface="Calibri"/>
              </a:defRPr>
            </a:lvl2pPr>
            <a:lvl3pPr marL="685800" marR="0" lvl="2" indent="0" algn="ctr" rtl="0">
              <a:lnSpc>
                <a:spcPct val="90000"/>
              </a:lnSpc>
              <a:spcBef>
                <a:spcPts val="150"/>
              </a:spcBef>
              <a:spcAft>
                <a:spcPts val="300"/>
              </a:spcAft>
              <a:buClr>
                <a:schemeClr val="accent1"/>
              </a:buClr>
              <a:buFont typeface="Calibri"/>
              <a:buNone/>
              <a:defRPr sz="1800" b="0" i="0" u="none" strike="noStrike" cap="none">
                <a:solidFill>
                  <a:srgbClr val="3F3F3F"/>
                </a:solidFill>
                <a:latin typeface="Calibri"/>
                <a:ea typeface="Calibri"/>
                <a:cs typeface="Calibri"/>
                <a:sym typeface="Calibri"/>
              </a:defRPr>
            </a:lvl3pPr>
            <a:lvl4pPr marL="1028700" marR="0" lvl="3" indent="0" algn="ctr" rtl="0">
              <a:lnSpc>
                <a:spcPct val="90000"/>
              </a:lnSpc>
              <a:spcBef>
                <a:spcPts val="150"/>
              </a:spcBef>
              <a:spcAft>
                <a:spcPts val="300"/>
              </a:spcAft>
              <a:buClr>
                <a:schemeClr val="accent1"/>
              </a:buClr>
              <a:buFont typeface="Calibri"/>
              <a:buNone/>
              <a:defRPr sz="1500" b="0" i="0" u="none" strike="noStrike" cap="none">
                <a:solidFill>
                  <a:srgbClr val="3F3F3F"/>
                </a:solidFill>
                <a:latin typeface="Calibri"/>
                <a:ea typeface="Calibri"/>
                <a:cs typeface="Calibri"/>
                <a:sym typeface="Calibri"/>
              </a:defRPr>
            </a:lvl4pPr>
            <a:lvl5pPr marL="1371600" marR="0" lvl="4" indent="0" algn="ctr" rtl="0">
              <a:lnSpc>
                <a:spcPct val="90000"/>
              </a:lnSpc>
              <a:spcBef>
                <a:spcPts val="150"/>
              </a:spcBef>
              <a:spcAft>
                <a:spcPts val="300"/>
              </a:spcAft>
              <a:buClr>
                <a:schemeClr val="accent1"/>
              </a:buClr>
              <a:buFont typeface="Calibri"/>
              <a:buNone/>
              <a:defRPr sz="1500" b="0" i="0" u="none" strike="noStrike" cap="none">
                <a:solidFill>
                  <a:srgbClr val="3F3F3F"/>
                </a:solidFill>
                <a:latin typeface="Calibri"/>
                <a:ea typeface="Calibri"/>
                <a:cs typeface="Calibri"/>
                <a:sym typeface="Calibri"/>
              </a:defRPr>
            </a:lvl5pPr>
            <a:lvl6pPr marL="1714500" marR="0" lvl="5" indent="0" algn="ctr" rtl="0">
              <a:lnSpc>
                <a:spcPct val="90000"/>
              </a:lnSpc>
              <a:spcBef>
                <a:spcPts val="150"/>
              </a:spcBef>
              <a:spcAft>
                <a:spcPts val="300"/>
              </a:spcAft>
              <a:buClr>
                <a:schemeClr val="accent1"/>
              </a:buClr>
              <a:buFont typeface="Calibri"/>
              <a:buNone/>
              <a:defRPr sz="1500" b="0" i="0" u="none" strike="noStrike" cap="none">
                <a:solidFill>
                  <a:srgbClr val="3F3F3F"/>
                </a:solidFill>
                <a:latin typeface="Calibri"/>
                <a:ea typeface="Calibri"/>
                <a:cs typeface="Calibri"/>
                <a:sym typeface="Calibri"/>
              </a:defRPr>
            </a:lvl6pPr>
            <a:lvl7pPr marL="2057400" marR="0" lvl="6" indent="0" algn="ctr" rtl="0">
              <a:lnSpc>
                <a:spcPct val="90000"/>
              </a:lnSpc>
              <a:spcBef>
                <a:spcPts val="150"/>
              </a:spcBef>
              <a:spcAft>
                <a:spcPts val="300"/>
              </a:spcAft>
              <a:buClr>
                <a:schemeClr val="accent1"/>
              </a:buClr>
              <a:buFont typeface="Calibri"/>
              <a:buNone/>
              <a:defRPr sz="1500" b="0" i="0" u="none" strike="noStrike" cap="none">
                <a:solidFill>
                  <a:srgbClr val="3F3F3F"/>
                </a:solidFill>
                <a:latin typeface="Calibri"/>
                <a:ea typeface="Calibri"/>
                <a:cs typeface="Calibri"/>
                <a:sym typeface="Calibri"/>
              </a:defRPr>
            </a:lvl7pPr>
            <a:lvl8pPr marL="2400300" marR="0" lvl="7" indent="0" algn="ctr" rtl="0">
              <a:lnSpc>
                <a:spcPct val="90000"/>
              </a:lnSpc>
              <a:spcBef>
                <a:spcPts val="150"/>
              </a:spcBef>
              <a:spcAft>
                <a:spcPts val="300"/>
              </a:spcAft>
              <a:buClr>
                <a:schemeClr val="accent1"/>
              </a:buClr>
              <a:buFont typeface="Calibri"/>
              <a:buNone/>
              <a:defRPr sz="1500" b="0" i="0" u="none" strike="noStrike" cap="none">
                <a:solidFill>
                  <a:srgbClr val="3F3F3F"/>
                </a:solidFill>
                <a:latin typeface="Calibri"/>
                <a:ea typeface="Calibri"/>
                <a:cs typeface="Calibri"/>
                <a:sym typeface="Calibri"/>
              </a:defRPr>
            </a:lvl8pPr>
            <a:lvl9pPr marL="2743200" marR="0" lvl="8" indent="0" algn="ctr" rtl="0">
              <a:lnSpc>
                <a:spcPct val="90000"/>
              </a:lnSpc>
              <a:spcBef>
                <a:spcPts val="150"/>
              </a:spcBef>
              <a:spcAft>
                <a:spcPts val="300"/>
              </a:spcAft>
              <a:buClr>
                <a:schemeClr val="accent1"/>
              </a:buClr>
              <a:buFont typeface="Calibri"/>
              <a:buNone/>
              <a:defRPr sz="1500" b="0" i="0" u="none" strike="noStrike" cap="none">
                <a:solidFill>
                  <a:srgbClr val="3F3F3F"/>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822961" y="4844839"/>
            <a:ext cx="1854203" cy="273843"/>
          </a:xfrm>
          <a:prstGeom prst="rect">
            <a:avLst/>
          </a:prstGeom>
          <a:noFill/>
          <a:ln>
            <a:noFill/>
          </a:ln>
        </p:spPr>
        <p:txBody>
          <a:bodyPr wrap="square" lIns="91425" tIns="91425" rIns="91425" bIns="91425" anchor="ctr" anchorCtr="0"/>
          <a:lstStyle>
            <a:lvl1pPr marL="0" marR="0" lvl="0" indent="0" algn="l" rtl="0">
              <a:spcBef>
                <a:spcPts val="0"/>
              </a:spcBef>
              <a:buNone/>
              <a:defRPr sz="675"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2764639" y="4844839"/>
            <a:ext cx="3617102" cy="273843"/>
          </a:xfrm>
          <a:prstGeom prst="rect">
            <a:avLst/>
          </a:prstGeom>
          <a:noFill/>
          <a:ln>
            <a:noFill/>
          </a:ln>
        </p:spPr>
        <p:txBody>
          <a:bodyPr wrap="square" lIns="91425" tIns="91425" rIns="91425" bIns="91425" anchor="ctr" anchorCtr="0"/>
          <a:lstStyle>
            <a:lvl1pPr marL="0" marR="0" lvl="0" indent="0" algn="ctr" rtl="0">
              <a:spcBef>
                <a:spcPts val="0"/>
              </a:spcBef>
              <a:buNone/>
              <a:defRPr sz="675"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7425343" y="4844839"/>
            <a:ext cx="984018" cy="273843"/>
          </a:xfrm>
          <a:prstGeom prst="rect">
            <a:avLst/>
          </a:prstGeom>
          <a:noFill/>
          <a:ln>
            <a:noFill/>
          </a:ln>
        </p:spPr>
        <p:txBody>
          <a:bodyPr wrap="square" lIns="91425" tIns="45700" rIns="91425" bIns="45700" anchor="ctr" anchorCtr="0">
            <a:noAutofit/>
          </a:bodyPr>
          <a:lstStyle/>
          <a:p>
            <a:pPr marL="0" marR="0" lvl="0" indent="0" algn="r" rtl="0">
              <a:spcBef>
                <a:spcPts val="0"/>
              </a:spcBef>
              <a:buClr>
                <a:schemeClr val="dk2"/>
              </a:buClr>
              <a:buSzPct val="25000"/>
              <a:buFont typeface="Calibri"/>
              <a:buNone/>
            </a:pPr>
            <a:fld id="{00000000-1234-1234-1234-123412341234}" type="slidenum">
              <a:rPr lang="en-US" sz="1000" b="0" i="0" u="none" strike="noStrike" cap="none">
                <a:solidFill>
                  <a:schemeClr val="dk2"/>
                </a:solidFill>
                <a:latin typeface="Calibri"/>
                <a:ea typeface="Calibri"/>
                <a:cs typeface="Calibri"/>
                <a:sym typeface="Calibri"/>
              </a:rPr>
              <a:t>‹#›</a:t>
            </a:fld>
            <a:endParaRPr lang="en-US" sz="1000" b="0" i="0" u="none" strike="noStrike" cap="none">
              <a:solidFill>
                <a:schemeClr val="dk2"/>
              </a:solidFill>
              <a:latin typeface="Calibri"/>
              <a:ea typeface="Calibri"/>
              <a:cs typeface="Calibri"/>
              <a:sym typeface="Calibri"/>
            </a:endParaRPr>
          </a:p>
        </p:txBody>
      </p:sp>
      <p:cxnSp>
        <p:nvCxnSpPr>
          <p:cNvPr id="22" name="Shape 22"/>
          <p:cNvCxnSpPr/>
          <p:nvPr/>
        </p:nvCxnSpPr>
        <p:spPr>
          <a:xfrm>
            <a:off x="905744" y="3257550"/>
            <a:ext cx="7406639" cy="0"/>
          </a:xfrm>
          <a:prstGeom prst="straightConnector1">
            <a:avLst/>
          </a:prstGeom>
          <a:noFill/>
          <a:ln w="9525" cap="flat" cmpd="sng">
            <a:solidFill>
              <a:srgbClr val="7F7F7F"/>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822959" y="214953"/>
            <a:ext cx="7543800" cy="1088068"/>
          </a:xfrm>
          <a:prstGeom prst="rect">
            <a:avLst/>
          </a:prstGeom>
          <a:noFill/>
          <a:ln>
            <a:noFill/>
          </a:ln>
        </p:spPr>
        <p:txBody>
          <a:bodyPr wrap="square" lIns="91425" tIns="91425" rIns="91425" bIns="91425" anchor="b" anchorCtr="0"/>
          <a:lstStyle>
            <a:lvl1pPr marL="0" marR="0" lvl="0" indent="0" algn="l" rtl="0">
              <a:lnSpc>
                <a:spcPct val="85000"/>
              </a:lnSpc>
              <a:spcBef>
                <a:spcPts val="0"/>
              </a:spcBef>
              <a:buClr>
                <a:srgbClr val="3F3F3F"/>
              </a:buClr>
              <a:buFont typeface="Calibri"/>
              <a:buNone/>
              <a:defRPr sz="36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5" name="Shape 85"/>
          <p:cNvSpPr txBox="1">
            <a:spLocks noGrp="1"/>
          </p:cNvSpPr>
          <p:nvPr>
            <p:ph type="body" idx="1"/>
          </p:nvPr>
        </p:nvSpPr>
        <p:spPr>
          <a:xfrm rot="5400000">
            <a:off x="3086100" y="-878839"/>
            <a:ext cx="3017519" cy="7543800"/>
          </a:xfrm>
          <a:prstGeom prst="rect">
            <a:avLst/>
          </a:prstGeom>
          <a:noFill/>
          <a:ln>
            <a:noFill/>
          </a:ln>
        </p:spPr>
        <p:txBody>
          <a:bodyPr wrap="square" lIns="91425" tIns="91425" rIns="91425" bIns="91425" anchor="t" anchorCtr="0"/>
          <a:lstStyle>
            <a:lvl1pPr marL="68580" marR="0" lvl="0" indent="26669" algn="l" rtl="0">
              <a:lnSpc>
                <a:spcPct val="90000"/>
              </a:lnSpc>
              <a:spcBef>
                <a:spcPts val="900"/>
              </a:spcBef>
              <a:spcAft>
                <a:spcPts val="150"/>
              </a:spcAft>
              <a:buClr>
                <a:schemeClr val="accent1"/>
              </a:buClr>
              <a:buSzPct val="100000"/>
              <a:buFont typeface="Calibri"/>
              <a:buChar char=" "/>
              <a:defRPr sz="1500" b="0" i="0" u="none" strike="noStrike" cap="none">
                <a:solidFill>
                  <a:srgbClr val="3F3F3F"/>
                </a:solidFill>
                <a:latin typeface="Calibri"/>
                <a:ea typeface="Calibri"/>
                <a:cs typeface="Calibri"/>
                <a:sym typeface="Calibri"/>
              </a:defRPr>
            </a:lvl1pPr>
            <a:lvl2pPr marL="288036" marR="0" lvl="1" indent="-62611" algn="l" rtl="0">
              <a:lnSpc>
                <a:spcPct val="90000"/>
              </a:lnSpc>
              <a:spcBef>
                <a:spcPts val="150"/>
              </a:spcBef>
              <a:spcAft>
                <a:spcPts val="300"/>
              </a:spcAft>
              <a:buClr>
                <a:schemeClr val="accent1"/>
              </a:buClr>
              <a:buSzPct val="96428"/>
              <a:buFont typeface="Calibri"/>
              <a:buChar char="◦"/>
              <a:defRPr sz="1350" b="0" i="0" u="none" strike="noStrike" cap="none">
                <a:solidFill>
                  <a:srgbClr val="3F3F3F"/>
                </a:solidFill>
                <a:latin typeface="Calibri"/>
                <a:ea typeface="Calibri"/>
                <a:cs typeface="Calibri"/>
                <a:sym typeface="Calibri"/>
              </a:defRPr>
            </a:lvl2pPr>
            <a:lvl3pPr marL="425196" marR="0" lvl="2" indent="-79120"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3pPr>
            <a:lvl4pPr marL="562356" marR="0" lvl="3" indent="-76580"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4pPr>
            <a:lvl5pPr marL="699516" marR="0" lvl="4" indent="-74041"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5pPr>
            <a:lvl6pPr marL="825000" marR="0" lvl="5" indent="-110625"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6pPr>
            <a:lvl7pPr marL="975000" marR="0" lvl="6" indent="-108224"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7pPr>
            <a:lvl8pPr marL="1125000" marR="0" lvl="7" indent="-105825"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8pPr>
            <a:lvl9pPr marL="1275000" marR="0" lvl="8" indent="-116124"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9pPr>
          </a:lstStyle>
          <a:p>
            <a:endParaRPr/>
          </a:p>
        </p:txBody>
      </p:sp>
      <p:sp>
        <p:nvSpPr>
          <p:cNvPr id="86" name="Shape 86"/>
          <p:cNvSpPr txBox="1">
            <a:spLocks noGrp="1"/>
          </p:cNvSpPr>
          <p:nvPr>
            <p:ph type="dt" idx="10"/>
          </p:nvPr>
        </p:nvSpPr>
        <p:spPr>
          <a:xfrm>
            <a:off x="822961" y="4844839"/>
            <a:ext cx="1854203" cy="273843"/>
          </a:xfrm>
          <a:prstGeom prst="rect">
            <a:avLst/>
          </a:prstGeom>
          <a:noFill/>
          <a:ln>
            <a:noFill/>
          </a:ln>
        </p:spPr>
        <p:txBody>
          <a:bodyPr wrap="square" lIns="91425" tIns="91425" rIns="91425" bIns="91425" anchor="ctr" anchorCtr="0"/>
          <a:lstStyle>
            <a:lvl1pPr marL="0" marR="0" lvl="0" indent="0" algn="l" rtl="0">
              <a:spcBef>
                <a:spcPts val="0"/>
              </a:spcBef>
              <a:buNone/>
              <a:defRPr sz="675">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ftr" idx="11"/>
          </p:nvPr>
        </p:nvSpPr>
        <p:spPr>
          <a:xfrm>
            <a:off x="2764639" y="4844839"/>
            <a:ext cx="3617102" cy="273843"/>
          </a:xfrm>
          <a:prstGeom prst="rect">
            <a:avLst/>
          </a:prstGeom>
          <a:noFill/>
          <a:ln>
            <a:noFill/>
          </a:ln>
        </p:spPr>
        <p:txBody>
          <a:bodyPr wrap="square" lIns="91425" tIns="91425" rIns="91425" bIns="91425" anchor="ctr" anchorCtr="0"/>
          <a:lstStyle>
            <a:lvl1pPr marL="0" marR="0" lvl="0" indent="0" algn="ctr" rtl="0">
              <a:spcBef>
                <a:spcPts val="0"/>
              </a:spcBef>
              <a:buNone/>
              <a:defRPr sz="675"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sldNum" idx="12"/>
          </p:nvPr>
        </p:nvSpPr>
        <p:spPr>
          <a:xfrm>
            <a:off x="7425343" y="4844839"/>
            <a:ext cx="984018" cy="273843"/>
          </a:xfrm>
          <a:prstGeom prst="rect">
            <a:avLst/>
          </a:prstGeom>
          <a:noFill/>
          <a:ln>
            <a:noFill/>
          </a:ln>
        </p:spPr>
        <p:txBody>
          <a:bodyPr wrap="square" lIns="91425" tIns="45700" rIns="91425" bIns="45700" anchor="ctr" anchorCtr="0">
            <a:noAutofit/>
          </a:bodyPr>
          <a:lstStyle/>
          <a:p>
            <a:pPr marL="0" marR="0" lvl="0" indent="0" algn="r" rtl="0">
              <a:spcBef>
                <a:spcPts val="0"/>
              </a:spcBef>
              <a:buClr>
                <a:schemeClr val="dk2"/>
              </a:buClr>
              <a:buSzPct val="25000"/>
              <a:buFont typeface="Calibri"/>
              <a:buNone/>
            </a:pPr>
            <a:fld id="{00000000-1234-1234-1234-123412341234}" type="slidenum">
              <a:rPr lang="en-US" sz="1000">
                <a:solidFill>
                  <a:schemeClr val="dk2"/>
                </a:solidFill>
                <a:latin typeface="Calibri"/>
                <a:ea typeface="Calibri"/>
                <a:cs typeface="Calibri"/>
                <a:sym typeface="Calibri"/>
              </a:rPr>
              <a:t>‹#›</a:t>
            </a:fld>
            <a:endParaRPr lang="en-US" sz="1000">
              <a:solidFill>
                <a:schemeClr val="dk2"/>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cSld name="Vertical Title and Text">
    <p:spTree>
      <p:nvGrpSpPr>
        <p:cNvPr id="1" name="Shape 89"/>
        <p:cNvGrpSpPr/>
        <p:nvPr/>
      </p:nvGrpSpPr>
      <p:grpSpPr>
        <a:xfrm>
          <a:off x="0" y="0"/>
          <a:ext cx="0" cy="0"/>
          <a:chOff x="0" y="0"/>
          <a:chExt cx="0" cy="0"/>
        </a:xfrm>
      </p:grpSpPr>
      <p:sp>
        <p:nvSpPr>
          <p:cNvPr id="90" name="Shape 90"/>
          <p:cNvSpPr/>
          <p:nvPr/>
        </p:nvSpPr>
        <p:spPr>
          <a:xfrm>
            <a:off x="2381" y="4800600"/>
            <a:ext cx="9141619" cy="342899"/>
          </a:xfrm>
          <a:prstGeom prst="rect">
            <a:avLst/>
          </a:prstGeom>
          <a:solidFill>
            <a:schemeClr val="accent2"/>
          </a:solidFill>
          <a:ln>
            <a:noFill/>
          </a:ln>
        </p:spPr>
        <p:txBody>
          <a:bodyPr wrap="square" lIns="91425" tIns="91425" rIns="91425" bIns="91425" anchor="ctr" anchorCtr="0">
            <a:noAutofit/>
          </a:bodyPr>
          <a:lstStyle/>
          <a:p>
            <a:pPr lvl="0">
              <a:spcBef>
                <a:spcPts val="0"/>
              </a:spcBef>
              <a:buNone/>
            </a:pPr>
            <a:endParaRPr/>
          </a:p>
        </p:txBody>
      </p:sp>
      <p:sp>
        <p:nvSpPr>
          <p:cNvPr id="91" name="Shape 91"/>
          <p:cNvSpPr/>
          <p:nvPr/>
        </p:nvSpPr>
        <p:spPr>
          <a:xfrm>
            <a:off x="11" y="4750737"/>
            <a:ext cx="9141619" cy="48005"/>
          </a:xfrm>
          <a:prstGeom prst="rect">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92" name="Shape 92"/>
          <p:cNvSpPr txBox="1">
            <a:spLocks noGrp="1"/>
          </p:cNvSpPr>
          <p:nvPr>
            <p:ph type="title"/>
          </p:nvPr>
        </p:nvSpPr>
        <p:spPr>
          <a:xfrm rot="5400000">
            <a:off x="5369550" y="1483350"/>
            <a:ext cx="4319923" cy="1971675"/>
          </a:xfrm>
          <a:prstGeom prst="rect">
            <a:avLst/>
          </a:prstGeom>
          <a:noFill/>
          <a:ln>
            <a:noFill/>
          </a:ln>
        </p:spPr>
        <p:txBody>
          <a:bodyPr wrap="square" lIns="91425" tIns="91425" rIns="91425" bIns="91425" anchor="b" anchorCtr="0"/>
          <a:lstStyle>
            <a:lvl1pPr marL="0" marR="0" lvl="0" indent="0" algn="l" rtl="0">
              <a:lnSpc>
                <a:spcPct val="85000"/>
              </a:lnSpc>
              <a:spcBef>
                <a:spcPts val="0"/>
              </a:spcBef>
              <a:buClr>
                <a:srgbClr val="3F3F3F"/>
              </a:buClr>
              <a:buFont typeface="Calibri"/>
              <a:buNone/>
              <a:defRPr sz="36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3" name="Shape 93"/>
          <p:cNvSpPr txBox="1">
            <a:spLocks noGrp="1"/>
          </p:cNvSpPr>
          <p:nvPr>
            <p:ph type="body" idx="1"/>
          </p:nvPr>
        </p:nvSpPr>
        <p:spPr>
          <a:xfrm rot="5400000">
            <a:off x="1369050" y="-431174"/>
            <a:ext cx="4319923" cy="5800725"/>
          </a:xfrm>
          <a:prstGeom prst="rect">
            <a:avLst/>
          </a:prstGeom>
          <a:noFill/>
          <a:ln>
            <a:noFill/>
          </a:ln>
        </p:spPr>
        <p:txBody>
          <a:bodyPr wrap="square" lIns="91425" tIns="91425" rIns="91425" bIns="91425" anchor="t" anchorCtr="0"/>
          <a:lstStyle>
            <a:lvl1pPr marL="68580" marR="0" lvl="0" indent="26669" algn="l" rtl="0">
              <a:lnSpc>
                <a:spcPct val="90000"/>
              </a:lnSpc>
              <a:spcBef>
                <a:spcPts val="900"/>
              </a:spcBef>
              <a:spcAft>
                <a:spcPts val="150"/>
              </a:spcAft>
              <a:buClr>
                <a:schemeClr val="accent1"/>
              </a:buClr>
              <a:buSzPct val="100000"/>
              <a:buFont typeface="Calibri"/>
              <a:buChar char=" "/>
              <a:defRPr sz="1500" b="0" i="0" u="none" strike="noStrike" cap="none">
                <a:solidFill>
                  <a:srgbClr val="3F3F3F"/>
                </a:solidFill>
                <a:latin typeface="Calibri"/>
                <a:ea typeface="Calibri"/>
                <a:cs typeface="Calibri"/>
                <a:sym typeface="Calibri"/>
              </a:defRPr>
            </a:lvl1pPr>
            <a:lvl2pPr marL="288036" marR="0" lvl="1" indent="-62611" algn="l" rtl="0">
              <a:lnSpc>
                <a:spcPct val="90000"/>
              </a:lnSpc>
              <a:spcBef>
                <a:spcPts val="150"/>
              </a:spcBef>
              <a:spcAft>
                <a:spcPts val="300"/>
              </a:spcAft>
              <a:buClr>
                <a:schemeClr val="accent1"/>
              </a:buClr>
              <a:buSzPct val="96428"/>
              <a:buFont typeface="Calibri"/>
              <a:buChar char="◦"/>
              <a:defRPr sz="1350" b="0" i="0" u="none" strike="noStrike" cap="none">
                <a:solidFill>
                  <a:srgbClr val="3F3F3F"/>
                </a:solidFill>
                <a:latin typeface="Calibri"/>
                <a:ea typeface="Calibri"/>
                <a:cs typeface="Calibri"/>
                <a:sym typeface="Calibri"/>
              </a:defRPr>
            </a:lvl2pPr>
            <a:lvl3pPr marL="425196" marR="0" lvl="2" indent="-79120"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3pPr>
            <a:lvl4pPr marL="562356" marR="0" lvl="3" indent="-76580"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4pPr>
            <a:lvl5pPr marL="699516" marR="0" lvl="4" indent="-74041"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5pPr>
            <a:lvl6pPr marL="825000" marR="0" lvl="5" indent="-110625"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6pPr>
            <a:lvl7pPr marL="975000" marR="0" lvl="6" indent="-108224"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7pPr>
            <a:lvl8pPr marL="1125000" marR="0" lvl="7" indent="-105825"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8pPr>
            <a:lvl9pPr marL="1275000" marR="0" lvl="8" indent="-116124"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9pPr>
          </a:lstStyle>
          <a:p>
            <a:endParaRPr/>
          </a:p>
        </p:txBody>
      </p:sp>
      <p:sp>
        <p:nvSpPr>
          <p:cNvPr id="94" name="Shape 94"/>
          <p:cNvSpPr txBox="1">
            <a:spLocks noGrp="1"/>
          </p:cNvSpPr>
          <p:nvPr>
            <p:ph type="dt" idx="10"/>
          </p:nvPr>
        </p:nvSpPr>
        <p:spPr>
          <a:xfrm>
            <a:off x="822961" y="4844839"/>
            <a:ext cx="1854203" cy="273843"/>
          </a:xfrm>
          <a:prstGeom prst="rect">
            <a:avLst/>
          </a:prstGeom>
          <a:noFill/>
          <a:ln>
            <a:noFill/>
          </a:ln>
        </p:spPr>
        <p:txBody>
          <a:bodyPr wrap="square" lIns="91425" tIns="91425" rIns="91425" bIns="91425" anchor="ctr" anchorCtr="0"/>
          <a:lstStyle>
            <a:lvl1pPr marL="0" marR="0" lvl="0" indent="0" algn="l" rtl="0">
              <a:spcBef>
                <a:spcPts val="0"/>
              </a:spcBef>
              <a:buNone/>
              <a:defRPr sz="675">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ftr" idx="11"/>
          </p:nvPr>
        </p:nvSpPr>
        <p:spPr>
          <a:xfrm>
            <a:off x="2764639" y="4844839"/>
            <a:ext cx="3617102" cy="273843"/>
          </a:xfrm>
          <a:prstGeom prst="rect">
            <a:avLst/>
          </a:prstGeom>
          <a:noFill/>
          <a:ln>
            <a:noFill/>
          </a:ln>
        </p:spPr>
        <p:txBody>
          <a:bodyPr wrap="square" lIns="91425" tIns="91425" rIns="91425" bIns="91425" anchor="ctr" anchorCtr="0"/>
          <a:lstStyle>
            <a:lvl1pPr marL="0" marR="0" lvl="0" indent="0" algn="ctr" rtl="0">
              <a:spcBef>
                <a:spcPts val="0"/>
              </a:spcBef>
              <a:buNone/>
              <a:defRPr sz="675"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sldNum" idx="12"/>
          </p:nvPr>
        </p:nvSpPr>
        <p:spPr>
          <a:xfrm>
            <a:off x="7425343" y="4844839"/>
            <a:ext cx="984018" cy="273843"/>
          </a:xfrm>
          <a:prstGeom prst="rect">
            <a:avLst/>
          </a:prstGeom>
          <a:noFill/>
          <a:ln>
            <a:noFill/>
          </a:ln>
        </p:spPr>
        <p:txBody>
          <a:bodyPr wrap="square" lIns="91425" tIns="45700" rIns="91425" bIns="45700" anchor="ctr" anchorCtr="0">
            <a:noAutofit/>
          </a:bodyPr>
          <a:lstStyle/>
          <a:p>
            <a:pPr marL="0" marR="0" lvl="0" indent="0" algn="r" rtl="0">
              <a:spcBef>
                <a:spcPts val="0"/>
              </a:spcBef>
              <a:buClr>
                <a:schemeClr val="dk2"/>
              </a:buClr>
              <a:buSzPct val="25000"/>
              <a:buFont typeface="Calibri"/>
              <a:buNone/>
            </a:pPr>
            <a:fld id="{00000000-1234-1234-1234-123412341234}" type="slidenum">
              <a:rPr lang="en-US" sz="1000">
                <a:solidFill>
                  <a:schemeClr val="dk2"/>
                </a:solidFill>
                <a:latin typeface="Calibri"/>
                <a:ea typeface="Calibri"/>
                <a:cs typeface="Calibri"/>
                <a:sym typeface="Calibri"/>
              </a:rPr>
              <a:t>‹#›</a:t>
            </a:fld>
            <a:endParaRPr lang="en-US" sz="1000">
              <a:solidFill>
                <a:schemeClr val="dk2"/>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822959" y="214953"/>
            <a:ext cx="7543800" cy="1088068"/>
          </a:xfrm>
          <a:prstGeom prst="rect">
            <a:avLst/>
          </a:prstGeom>
          <a:noFill/>
          <a:ln>
            <a:noFill/>
          </a:ln>
        </p:spPr>
        <p:txBody>
          <a:bodyPr wrap="square" lIns="91425" tIns="91425" rIns="91425" bIns="91425" anchor="b" anchorCtr="0"/>
          <a:lstStyle>
            <a:lvl1pPr marL="0" marR="0" lvl="0" indent="0" algn="l" rtl="0">
              <a:lnSpc>
                <a:spcPct val="85000"/>
              </a:lnSpc>
              <a:spcBef>
                <a:spcPts val="0"/>
              </a:spcBef>
              <a:buClr>
                <a:srgbClr val="3F3F3F"/>
              </a:buClr>
              <a:buFont typeface="Calibri"/>
              <a:buNone/>
              <a:defRPr sz="36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body" idx="1"/>
          </p:nvPr>
        </p:nvSpPr>
        <p:spPr>
          <a:xfrm>
            <a:off x="822959" y="1384300"/>
            <a:ext cx="7543800" cy="3017519"/>
          </a:xfrm>
          <a:prstGeom prst="rect">
            <a:avLst/>
          </a:prstGeom>
          <a:noFill/>
          <a:ln>
            <a:noFill/>
          </a:ln>
        </p:spPr>
        <p:txBody>
          <a:bodyPr wrap="square" lIns="91425" tIns="91425" rIns="91425" bIns="91425" anchor="t" anchorCtr="0"/>
          <a:lstStyle>
            <a:lvl1pPr marL="68580" marR="0" lvl="0" indent="26669" algn="l" rtl="0">
              <a:lnSpc>
                <a:spcPct val="90000"/>
              </a:lnSpc>
              <a:spcBef>
                <a:spcPts val="900"/>
              </a:spcBef>
              <a:spcAft>
                <a:spcPts val="150"/>
              </a:spcAft>
              <a:buClr>
                <a:schemeClr val="accent1"/>
              </a:buClr>
              <a:buSzPct val="100000"/>
              <a:buFont typeface="Calibri"/>
              <a:buChar char=" "/>
              <a:defRPr sz="1500" b="0" i="0" u="none" strike="noStrike" cap="none">
                <a:solidFill>
                  <a:srgbClr val="3F3F3F"/>
                </a:solidFill>
                <a:latin typeface="Calibri"/>
                <a:ea typeface="Calibri"/>
                <a:cs typeface="Calibri"/>
                <a:sym typeface="Calibri"/>
              </a:defRPr>
            </a:lvl1pPr>
            <a:lvl2pPr marL="288036" marR="0" lvl="1" indent="-62611" algn="l" rtl="0">
              <a:lnSpc>
                <a:spcPct val="90000"/>
              </a:lnSpc>
              <a:spcBef>
                <a:spcPts val="150"/>
              </a:spcBef>
              <a:spcAft>
                <a:spcPts val="300"/>
              </a:spcAft>
              <a:buClr>
                <a:schemeClr val="accent1"/>
              </a:buClr>
              <a:buSzPct val="96428"/>
              <a:buFont typeface="Calibri"/>
              <a:buChar char="◦"/>
              <a:defRPr sz="1350" b="0" i="0" u="none" strike="noStrike" cap="none">
                <a:solidFill>
                  <a:srgbClr val="3F3F3F"/>
                </a:solidFill>
                <a:latin typeface="Calibri"/>
                <a:ea typeface="Calibri"/>
                <a:cs typeface="Calibri"/>
                <a:sym typeface="Calibri"/>
              </a:defRPr>
            </a:lvl2pPr>
            <a:lvl3pPr marL="425196" marR="0" lvl="2" indent="-79120"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3pPr>
            <a:lvl4pPr marL="562356" marR="0" lvl="3" indent="-76580"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4pPr>
            <a:lvl5pPr marL="699516" marR="0" lvl="4" indent="-74041"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5pPr>
            <a:lvl6pPr marL="825000" marR="0" lvl="5" indent="-110625"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6pPr>
            <a:lvl7pPr marL="975000" marR="0" lvl="6" indent="-108224"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7pPr>
            <a:lvl8pPr marL="1125000" marR="0" lvl="7" indent="-105825"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8pPr>
            <a:lvl9pPr marL="1275000" marR="0" lvl="8" indent="-116124"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822961" y="4844839"/>
            <a:ext cx="1854203" cy="273843"/>
          </a:xfrm>
          <a:prstGeom prst="rect">
            <a:avLst/>
          </a:prstGeom>
          <a:noFill/>
          <a:ln>
            <a:noFill/>
          </a:ln>
        </p:spPr>
        <p:txBody>
          <a:bodyPr wrap="square" lIns="91425" tIns="91425" rIns="91425" bIns="91425" anchor="ctr" anchorCtr="0"/>
          <a:lstStyle>
            <a:lvl1pPr marL="0" marR="0" lvl="0" indent="0" algn="l" rtl="0">
              <a:spcBef>
                <a:spcPts val="0"/>
              </a:spcBef>
              <a:buNone/>
              <a:defRPr sz="675"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2764639" y="4844839"/>
            <a:ext cx="3617102" cy="273843"/>
          </a:xfrm>
          <a:prstGeom prst="rect">
            <a:avLst/>
          </a:prstGeom>
          <a:noFill/>
          <a:ln>
            <a:noFill/>
          </a:ln>
        </p:spPr>
        <p:txBody>
          <a:bodyPr wrap="square" lIns="91425" tIns="91425" rIns="91425" bIns="91425" anchor="ctr" anchorCtr="0"/>
          <a:lstStyle>
            <a:lvl1pPr marL="0" marR="0" lvl="0" indent="0" algn="ctr" rtl="0">
              <a:spcBef>
                <a:spcPts val="0"/>
              </a:spcBef>
              <a:buNone/>
              <a:defRPr sz="675"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7425343" y="4844839"/>
            <a:ext cx="984018" cy="273843"/>
          </a:xfrm>
          <a:prstGeom prst="rect">
            <a:avLst/>
          </a:prstGeom>
          <a:noFill/>
          <a:ln>
            <a:noFill/>
          </a:ln>
        </p:spPr>
        <p:txBody>
          <a:bodyPr wrap="square" lIns="91425" tIns="45700" rIns="91425" bIns="45700" anchor="ctr" anchorCtr="0">
            <a:noAutofit/>
          </a:bodyPr>
          <a:lstStyle/>
          <a:p>
            <a:pPr marL="0" marR="0" lvl="0" indent="0" algn="r" rtl="0">
              <a:spcBef>
                <a:spcPts val="0"/>
              </a:spcBef>
              <a:buClr>
                <a:schemeClr val="dk2"/>
              </a:buClr>
              <a:buSzPct val="25000"/>
              <a:buFont typeface="Calibri"/>
              <a:buNone/>
            </a:pPr>
            <a:fld id="{00000000-1234-1234-1234-123412341234}" type="slidenum">
              <a:rPr lang="en-US" sz="1000" b="0" i="0" u="none" strike="noStrike" cap="none">
                <a:solidFill>
                  <a:schemeClr val="dk2"/>
                </a:solidFill>
                <a:latin typeface="Calibri"/>
                <a:ea typeface="Calibri"/>
                <a:cs typeface="Calibri"/>
                <a:sym typeface="Calibri"/>
              </a:rPr>
              <a:t>‹#›</a:t>
            </a:fld>
            <a:endParaRPr lang="en-US" sz="1000" b="0" i="0" u="none" strike="noStrike" cap="none">
              <a:solidFill>
                <a:schemeClr val="dk2"/>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Shape 29"/>
        <p:cNvGrpSpPr/>
        <p:nvPr/>
      </p:nvGrpSpPr>
      <p:grpSpPr>
        <a:xfrm>
          <a:off x="0" y="0"/>
          <a:ext cx="0" cy="0"/>
          <a:chOff x="0" y="0"/>
          <a:chExt cx="0" cy="0"/>
        </a:xfrm>
      </p:grpSpPr>
      <p:sp>
        <p:nvSpPr>
          <p:cNvPr id="30" name="Shape 30"/>
          <p:cNvSpPr/>
          <p:nvPr/>
        </p:nvSpPr>
        <p:spPr>
          <a:xfrm>
            <a:off x="2381" y="4800600"/>
            <a:ext cx="9141619" cy="342899"/>
          </a:xfrm>
          <a:prstGeom prst="rect">
            <a:avLst/>
          </a:prstGeom>
          <a:solidFill>
            <a:schemeClr val="accent2"/>
          </a:solidFill>
          <a:ln>
            <a:noFill/>
          </a:ln>
        </p:spPr>
        <p:txBody>
          <a:bodyPr wrap="square" lIns="91425" tIns="91425" rIns="91425" bIns="91425" anchor="ctr" anchorCtr="0">
            <a:noAutofit/>
          </a:bodyPr>
          <a:lstStyle/>
          <a:p>
            <a:pPr lvl="0">
              <a:spcBef>
                <a:spcPts val="0"/>
              </a:spcBef>
              <a:buNone/>
            </a:pPr>
            <a:endParaRPr/>
          </a:p>
        </p:txBody>
      </p:sp>
      <p:sp>
        <p:nvSpPr>
          <p:cNvPr id="31" name="Shape 31"/>
          <p:cNvSpPr/>
          <p:nvPr/>
        </p:nvSpPr>
        <p:spPr>
          <a:xfrm>
            <a:off x="11" y="4750737"/>
            <a:ext cx="9141619" cy="48005"/>
          </a:xfrm>
          <a:prstGeom prst="rect">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32" name="Shape 32"/>
          <p:cNvSpPr txBox="1">
            <a:spLocks noGrp="1"/>
          </p:cNvSpPr>
          <p:nvPr>
            <p:ph type="dt" idx="10"/>
          </p:nvPr>
        </p:nvSpPr>
        <p:spPr>
          <a:xfrm>
            <a:off x="822961" y="4844839"/>
            <a:ext cx="1854203" cy="273843"/>
          </a:xfrm>
          <a:prstGeom prst="rect">
            <a:avLst/>
          </a:prstGeom>
          <a:noFill/>
          <a:ln>
            <a:noFill/>
          </a:ln>
        </p:spPr>
        <p:txBody>
          <a:bodyPr wrap="square" lIns="91425" tIns="91425" rIns="91425" bIns="91425" anchor="ctr" anchorCtr="0"/>
          <a:lstStyle>
            <a:lvl1pPr marL="0" marR="0" lvl="0" indent="0" algn="l" rtl="0">
              <a:spcBef>
                <a:spcPts val="0"/>
              </a:spcBef>
              <a:buNone/>
              <a:defRPr sz="675"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ftr" idx="11"/>
          </p:nvPr>
        </p:nvSpPr>
        <p:spPr>
          <a:xfrm>
            <a:off x="2764639" y="4844839"/>
            <a:ext cx="3617102" cy="273843"/>
          </a:xfrm>
          <a:prstGeom prst="rect">
            <a:avLst/>
          </a:prstGeom>
          <a:noFill/>
          <a:ln>
            <a:noFill/>
          </a:ln>
        </p:spPr>
        <p:txBody>
          <a:bodyPr wrap="square" lIns="91425" tIns="91425" rIns="91425" bIns="91425" anchor="ctr" anchorCtr="0"/>
          <a:lstStyle>
            <a:lvl1pPr marL="0" marR="0" lvl="0" indent="0" algn="ctr" rtl="0">
              <a:spcBef>
                <a:spcPts val="0"/>
              </a:spcBef>
              <a:buNone/>
              <a:defRPr sz="675"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sldNum" idx="12"/>
          </p:nvPr>
        </p:nvSpPr>
        <p:spPr>
          <a:xfrm>
            <a:off x="7425343" y="4844839"/>
            <a:ext cx="984018" cy="273843"/>
          </a:xfrm>
          <a:prstGeom prst="rect">
            <a:avLst/>
          </a:prstGeom>
          <a:noFill/>
          <a:ln>
            <a:noFill/>
          </a:ln>
        </p:spPr>
        <p:txBody>
          <a:bodyPr wrap="square" lIns="91425" tIns="45700" rIns="91425" bIns="45700" anchor="ctr" anchorCtr="0">
            <a:noAutofit/>
          </a:bodyPr>
          <a:lstStyle/>
          <a:p>
            <a:pPr marL="0" marR="0" lvl="0" indent="0" algn="r" rtl="0">
              <a:spcBef>
                <a:spcPts val="0"/>
              </a:spcBef>
              <a:buClr>
                <a:srgbClr val="FFFFFF"/>
              </a:buClr>
              <a:buSzPct val="25000"/>
              <a:buFont typeface="Calibri"/>
              <a:buNone/>
            </a:pPr>
            <a:fld id="{00000000-1234-1234-1234-123412341234}" type="slidenum">
              <a:rPr lang="en-US" sz="788" b="0" i="0" u="none" strike="noStrike" cap="none">
                <a:solidFill>
                  <a:srgbClr val="FFFFFF"/>
                </a:solidFill>
                <a:latin typeface="Calibri"/>
                <a:ea typeface="Calibri"/>
                <a:cs typeface="Calibri"/>
                <a:sym typeface="Calibri"/>
              </a:rPr>
              <a:t>‹#›</a:t>
            </a:fld>
            <a:endParaRPr lang="en-US" sz="788"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Shape 35"/>
        <p:cNvGrpSpPr/>
        <p:nvPr/>
      </p:nvGrpSpPr>
      <p:grpSpPr>
        <a:xfrm>
          <a:off x="0" y="0"/>
          <a:ext cx="0" cy="0"/>
          <a:chOff x="0" y="0"/>
          <a:chExt cx="0" cy="0"/>
        </a:xfrm>
      </p:grpSpPr>
      <p:sp>
        <p:nvSpPr>
          <p:cNvPr id="36" name="Shape 36"/>
          <p:cNvSpPr/>
          <p:nvPr/>
        </p:nvSpPr>
        <p:spPr>
          <a:xfrm>
            <a:off x="0" y="3714750"/>
            <a:ext cx="9141619" cy="1428749"/>
          </a:xfrm>
          <a:prstGeom prst="rect">
            <a:avLst/>
          </a:prstGeom>
          <a:solidFill>
            <a:schemeClr val="accent2"/>
          </a:solidFill>
          <a:ln>
            <a:noFill/>
          </a:ln>
        </p:spPr>
        <p:txBody>
          <a:bodyPr wrap="square" lIns="91425" tIns="91425" rIns="91425" bIns="91425" anchor="ctr" anchorCtr="0">
            <a:noAutofit/>
          </a:bodyPr>
          <a:lstStyle/>
          <a:p>
            <a:pPr lvl="0">
              <a:spcBef>
                <a:spcPts val="0"/>
              </a:spcBef>
              <a:buNone/>
            </a:pPr>
            <a:endParaRPr/>
          </a:p>
        </p:txBody>
      </p:sp>
      <p:sp>
        <p:nvSpPr>
          <p:cNvPr id="37" name="Shape 37"/>
          <p:cNvSpPr/>
          <p:nvPr/>
        </p:nvSpPr>
        <p:spPr>
          <a:xfrm>
            <a:off x="11" y="3686307"/>
            <a:ext cx="9141619" cy="48005"/>
          </a:xfrm>
          <a:prstGeom prst="rect">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38" name="Shape 38"/>
          <p:cNvSpPr txBox="1">
            <a:spLocks noGrp="1"/>
          </p:cNvSpPr>
          <p:nvPr>
            <p:ph type="title"/>
          </p:nvPr>
        </p:nvSpPr>
        <p:spPr>
          <a:xfrm>
            <a:off x="822959" y="3806189"/>
            <a:ext cx="7585234" cy="617220"/>
          </a:xfrm>
          <a:prstGeom prst="rect">
            <a:avLst/>
          </a:prstGeom>
          <a:noFill/>
          <a:ln>
            <a:noFill/>
          </a:ln>
        </p:spPr>
        <p:txBody>
          <a:bodyPr wrap="square" lIns="91425" tIns="91425" rIns="91425" bIns="91425" anchor="b" anchorCtr="0"/>
          <a:lstStyle>
            <a:lvl1pPr marL="0" marR="0" lvl="0" indent="0" algn="l" rtl="0">
              <a:lnSpc>
                <a:spcPct val="85000"/>
              </a:lnSpc>
              <a:spcBef>
                <a:spcPts val="0"/>
              </a:spcBef>
              <a:buClr>
                <a:srgbClr val="FFFFFF"/>
              </a:buClr>
              <a:buFont typeface="Calibri"/>
              <a:buNone/>
              <a:defRPr sz="27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a:spLocks noGrp="1"/>
          </p:cNvSpPr>
          <p:nvPr>
            <p:ph type="pic" idx="2"/>
          </p:nvPr>
        </p:nvSpPr>
        <p:spPr>
          <a:xfrm>
            <a:off x="11" y="0"/>
            <a:ext cx="9143988" cy="3686306"/>
          </a:xfrm>
          <a:prstGeom prst="rect">
            <a:avLst/>
          </a:prstGeom>
          <a:solidFill>
            <a:srgbClr val="C7C7C7"/>
          </a:solidFill>
          <a:ln>
            <a:noFill/>
          </a:ln>
        </p:spPr>
        <p:txBody>
          <a:bodyPr wrap="square" lIns="91425" tIns="91425" rIns="91425" bIns="91425" anchor="t" anchorCtr="0"/>
          <a:lstStyle>
            <a:lvl1pPr marL="0" marR="0" lvl="0" indent="0" algn="l" rtl="0">
              <a:lnSpc>
                <a:spcPct val="90000"/>
              </a:lnSpc>
              <a:spcBef>
                <a:spcPts val="900"/>
              </a:spcBef>
              <a:spcAft>
                <a:spcPts val="150"/>
              </a:spcAft>
              <a:buClr>
                <a:schemeClr val="accent1"/>
              </a:buClr>
              <a:buFont typeface="Calibri"/>
              <a:buNone/>
              <a:defRPr sz="2400" b="0" i="0" u="none" strike="noStrike" cap="none">
                <a:solidFill>
                  <a:srgbClr val="3F3F3F"/>
                </a:solidFill>
                <a:latin typeface="Calibri"/>
                <a:ea typeface="Calibri"/>
                <a:cs typeface="Calibri"/>
                <a:sym typeface="Calibri"/>
              </a:defRPr>
            </a:lvl1pPr>
            <a:lvl2pPr marL="342900" marR="0" lvl="1" indent="0" algn="l" rtl="0">
              <a:lnSpc>
                <a:spcPct val="90000"/>
              </a:lnSpc>
              <a:spcBef>
                <a:spcPts val="150"/>
              </a:spcBef>
              <a:spcAft>
                <a:spcPts val="300"/>
              </a:spcAft>
              <a:buClr>
                <a:schemeClr val="accent1"/>
              </a:buClr>
              <a:buFont typeface="Calibri"/>
              <a:buNone/>
              <a:defRPr sz="2100" b="0" i="0" u="none" strike="noStrike" cap="none">
                <a:solidFill>
                  <a:srgbClr val="3F3F3F"/>
                </a:solidFill>
                <a:latin typeface="Calibri"/>
                <a:ea typeface="Calibri"/>
                <a:cs typeface="Calibri"/>
                <a:sym typeface="Calibri"/>
              </a:defRPr>
            </a:lvl2pPr>
            <a:lvl3pPr marL="685800" marR="0" lvl="2" indent="0" algn="l" rtl="0">
              <a:lnSpc>
                <a:spcPct val="90000"/>
              </a:lnSpc>
              <a:spcBef>
                <a:spcPts val="150"/>
              </a:spcBef>
              <a:spcAft>
                <a:spcPts val="300"/>
              </a:spcAft>
              <a:buClr>
                <a:schemeClr val="accent1"/>
              </a:buClr>
              <a:buFont typeface="Calibri"/>
              <a:buNone/>
              <a:defRPr sz="1800" b="0" i="0" u="none" strike="noStrike" cap="none">
                <a:solidFill>
                  <a:srgbClr val="3F3F3F"/>
                </a:solidFill>
                <a:latin typeface="Calibri"/>
                <a:ea typeface="Calibri"/>
                <a:cs typeface="Calibri"/>
                <a:sym typeface="Calibri"/>
              </a:defRPr>
            </a:lvl3pPr>
            <a:lvl4pPr marL="1028700" marR="0" lvl="3" indent="0" algn="l" rtl="0">
              <a:lnSpc>
                <a:spcPct val="90000"/>
              </a:lnSpc>
              <a:spcBef>
                <a:spcPts val="150"/>
              </a:spcBef>
              <a:spcAft>
                <a:spcPts val="300"/>
              </a:spcAft>
              <a:buClr>
                <a:schemeClr val="accent1"/>
              </a:buClr>
              <a:buFont typeface="Calibri"/>
              <a:buNone/>
              <a:defRPr sz="1500" b="0" i="0" u="none" strike="noStrike" cap="none">
                <a:solidFill>
                  <a:srgbClr val="3F3F3F"/>
                </a:solidFill>
                <a:latin typeface="Calibri"/>
                <a:ea typeface="Calibri"/>
                <a:cs typeface="Calibri"/>
                <a:sym typeface="Calibri"/>
              </a:defRPr>
            </a:lvl4pPr>
            <a:lvl5pPr marL="1371600" marR="0" lvl="4" indent="0" algn="l" rtl="0">
              <a:lnSpc>
                <a:spcPct val="90000"/>
              </a:lnSpc>
              <a:spcBef>
                <a:spcPts val="150"/>
              </a:spcBef>
              <a:spcAft>
                <a:spcPts val="300"/>
              </a:spcAft>
              <a:buClr>
                <a:schemeClr val="accent1"/>
              </a:buClr>
              <a:buFont typeface="Calibri"/>
              <a:buNone/>
              <a:defRPr sz="1500" b="0" i="0" u="none" strike="noStrike" cap="none">
                <a:solidFill>
                  <a:srgbClr val="3F3F3F"/>
                </a:solidFill>
                <a:latin typeface="Calibri"/>
                <a:ea typeface="Calibri"/>
                <a:cs typeface="Calibri"/>
                <a:sym typeface="Calibri"/>
              </a:defRPr>
            </a:lvl5pPr>
            <a:lvl6pPr marL="1714500" marR="0" lvl="5" indent="0" algn="l" rtl="0">
              <a:lnSpc>
                <a:spcPct val="90000"/>
              </a:lnSpc>
              <a:spcBef>
                <a:spcPts val="150"/>
              </a:spcBef>
              <a:spcAft>
                <a:spcPts val="300"/>
              </a:spcAft>
              <a:buClr>
                <a:schemeClr val="accent1"/>
              </a:buClr>
              <a:buFont typeface="Calibri"/>
              <a:buNone/>
              <a:defRPr sz="1500" b="0" i="0" u="none" strike="noStrike" cap="none">
                <a:solidFill>
                  <a:srgbClr val="3F3F3F"/>
                </a:solidFill>
                <a:latin typeface="Calibri"/>
                <a:ea typeface="Calibri"/>
                <a:cs typeface="Calibri"/>
                <a:sym typeface="Calibri"/>
              </a:defRPr>
            </a:lvl6pPr>
            <a:lvl7pPr marL="2057400" marR="0" lvl="6" indent="0" algn="l" rtl="0">
              <a:lnSpc>
                <a:spcPct val="90000"/>
              </a:lnSpc>
              <a:spcBef>
                <a:spcPts val="150"/>
              </a:spcBef>
              <a:spcAft>
                <a:spcPts val="300"/>
              </a:spcAft>
              <a:buClr>
                <a:schemeClr val="accent1"/>
              </a:buClr>
              <a:buFont typeface="Calibri"/>
              <a:buNone/>
              <a:defRPr sz="1500" b="0" i="0" u="none" strike="noStrike" cap="none">
                <a:solidFill>
                  <a:srgbClr val="3F3F3F"/>
                </a:solidFill>
                <a:latin typeface="Calibri"/>
                <a:ea typeface="Calibri"/>
                <a:cs typeface="Calibri"/>
                <a:sym typeface="Calibri"/>
              </a:defRPr>
            </a:lvl7pPr>
            <a:lvl8pPr marL="2400300" marR="0" lvl="7" indent="0" algn="l" rtl="0">
              <a:lnSpc>
                <a:spcPct val="90000"/>
              </a:lnSpc>
              <a:spcBef>
                <a:spcPts val="150"/>
              </a:spcBef>
              <a:spcAft>
                <a:spcPts val="300"/>
              </a:spcAft>
              <a:buClr>
                <a:schemeClr val="accent1"/>
              </a:buClr>
              <a:buFont typeface="Calibri"/>
              <a:buNone/>
              <a:defRPr sz="1500" b="0" i="0" u="none" strike="noStrike" cap="none">
                <a:solidFill>
                  <a:srgbClr val="3F3F3F"/>
                </a:solidFill>
                <a:latin typeface="Calibri"/>
                <a:ea typeface="Calibri"/>
                <a:cs typeface="Calibri"/>
                <a:sym typeface="Calibri"/>
              </a:defRPr>
            </a:lvl8pPr>
            <a:lvl9pPr marL="2743200" marR="0" lvl="8" indent="0" algn="l" rtl="0">
              <a:lnSpc>
                <a:spcPct val="90000"/>
              </a:lnSpc>
              <a:spcBef>
                <a:spcPts val="150"/>
              </a:spcBef>
              <a:spcAft>
                <a:spcPts val="300"/>
              </a:spcAft>
              <a:buClr>
                <a:schemeClr val="accent1"/>
              </a:buClr>
              <a:buFont typeface="Calibri"/>
              <a:buNone/>
              <a:defRPr sz="1500" b="0" i="0" u="none" strike="noStrike" cap="none">
                <a:solidFill>
                  <a:srgbClr val="3F3F3F"/>
                </a:solidFill>
                <a:latin typeface="Calibri"/>
                <a:ea typeface="Calibri"/>
                <a:cs typeface="Calibri"/>
                <a:sym typeface="Calibri"/>
              </a:defRPr>
            </a:lvl9pPr>
          </a:lstStyle>
          <a:p>
            <a:endParaRPr/>
          </a:p>
        </p:txBody>
      </p:sp>
      <p:sp>
        <p:nvSpPr>
          <p:cNvPr id="40" name="Shape 40"/>
          <p:cNvSpPr txBox="1">
            <a:spLocks noGrp="1"/>
          </p:cNvSpPr>
          <p:nvPr>
            <p:ph type="body" idx="1"/>
          </p:nvPr>
        </p:nvSpPr>
        <p:spPr>
          <a:xfrm>
            <a:off x="822959" y="4430267"/>
            <a:ext cx="7584948" cy="445769"/>
          </a:xfrm>
          <a:prstGeom prst="rect">
            <a:avLst/>
          </a:prstGeom>
          <a:noFill/>
          <a:ln>
            <a:noFill/>
          </a:ln>
        </p:spPr>
        <p:txBody>
          <a:bodyPr wrap="square" lIns="91425" tIns="91425" rIns="91425" bIns="91425" anchor="t" anchorCtr="0"/>
          <a:lstStyle>
            <a:lvl1pPr marL="0" marR="0" lvl="0" indent="0" algn="l" rtl="0">
              <a:lnSpc>
                <a:spcPct val="90000"/>
              </a:lnSpc>
              <a:spcBef>
                <a:spcPts val="0"/>
              </a:spcBef>
              <a:spcAft>
                <a:spcPts val="450"/>
              </a:spcAft>
              <a:buClr>
                <a:schemeClr val="accent1"/>
              </a:buClr>
              <a:buFont typeface="Calibri"/>
              <a:buNone/>
              <a:defRPr sz="1125" b="0" i="0" u="none" strike="noStrike" cap="none">
                <a:solidFill>
                  <a:srgbClr val="FFFFFF"/>
                </a:solidFill>
                <a:latin typeface="Calibri"/>
                <a:ea typeface="Calibri"/>
                <a:cs typeface="Calibri"/>
                <a:sym typeface="Calibri"/>
              </a:defRPr>
            </a:lvl1pPr>
            <a:lvl2pPr marL="342900" marR="0" lvl="1" indent="0" algn="l" rtl="0">
              <a:lnSpc>
                <a:spcPct val="90000"/>
              </a:lnSpc>
              <a:spcBef>
                <a:spcPts val="150"/>
              </a:spcBef>
              <a:spcAft>
                <a:spcPts val="300"/>
              </a:spcAft>
              <a:buClr>
                <a:schemeClr val="accent1"/>
              </a:buClr>
              <a:buFont typeface="Calibri"/>
              <a:buNone/>
              <a:defRPr sz="900" b="0" i="0" u="none" strike="noStrike" cap="none">
                <a:solidFill>
                  <a:srgbClr val="3F3F3F"/>
                </a:solidFill>
                <a:latin typeface="Calibri"/>
                <a:ea typeface="Calibri"/>
                <a:cs typeface="Calibri"/>
                <a:sym typeface="Calibri"/>
              </a:defRPr>
            </a:lvl2pPr>
            <a:lvl3pPr marL="685800" marR="0" lvl="2" indent="0" algn="l" rtl="0">
              <a:lnSpc>
                <a:spcPct val="90000"/>
              </a:lnSpc>
              <a:spcBef>
                <a:spcPts val="150"/>
              </a:spcBef>
              <a:spcAft>
                <a:spcPts val="300"/>
              </a:spcAft>
              <a:buClr>
                <a:schemeClr val="accent1"/>
              </a:buClr>
              <a:buFont typeface="Calibri"/>
              <a:buNone/>
              <a:defRPr sz="750" b="0" i="0" u="none" strike="noStrike" cap="none">
                <a:solidFill>
                  <a:srgbClr val="3F3F3F"/>
                </a:solidFill>
                <a:latin typeface="Calibri"/>
                <a:ea typeface="Calibri"/>
                <a:cs typeface="Calibri"/>
                <a:sym typeface="Calibri"/>
              </a:defRPr>
            </a:lvl3pPr>
            <a:lvl4pPr marL="1028700" marR="0" lvl="3" indent="0" algn="l" rtl="0">
              <a:lnSpc>
                <a:spcPct val="90000"/>
              </a:lnSpc>
              <a:spcBef>
                <a:spcPts val="150"/>
              </a:spcBef>
              <a:spcAft>
                <a:spcPts val="300"/>
              </a:spcAft>
              <a:buClr>
                <a:schemeClr val="accent1"/>
              </a:buClr>
              <a:buFont typeface="Calibri"/>
              <a:buNone/>
              <a:defRPr sz="675" b="0" i="0" u="none" strike="noStrike" cap="none">
                <a:solidFill>
                  <a:srgbClr val="3F3F3F"/>
                </a:solidFill>
                <a:latin typeface="Calibri"/>
                <a:ea typeface="Calibri"/>
                <a:cs typeface="Calibri"/>
                <a:sym typeface="Calibri"/>
              </a:defRPr>
            </a:lvl4pPr>
            <a:lvl5pPr marL="1371600" marR="0" lvl="4" indent="0" algn="l" rtl="0">
              <a:lnSpc>
                <a:spcPct val="90000"/>
              </a:lnSpc>
              <a:spcBef>
                <a:spcPts val="150"/>
              </a:spcBef>
              <a:spcAft>
                <a:spcPts val="300"/>
              </a:spcAft>
              <a:buClr>
                <a:schemeClr val="accent1"/>
              </a:buClr>
              <a:buFont typeface="Calibri"/>
              <a:buNone/>
              <a:defRPr sz="675" b="0" i="0" u="none" strike="noStrike" cap="none">
                <a:solidFill>
                  <a:srgbClr val="3F3F3F"/>
                </a:solidFill>
                <a:latin typeface="Calibri"/>
                <a:ea typeface="Calibri"/>
                <a:cs typeface="Calibri"/>
                <a:sym typeface="Calibri"/>
              </a:defRPr>
            </a:lvl5pPr>
            <a:lvl6pPr marL="1714500" marR="0" lvl="5" indent="0" algn="l" rtl="0">
              <a:lnSpc>
                <a:spcPct val="90000"/>
              </a:lnSpc>
              <a:spcBef>
                <a:spcPts val="150"/>
              </a:spcBef>
              <a:spcAft>
                <a:spcPts val="300"/>
              </a:spcAft>
              <a:buClr>
                <a:schemeClr val="accent1"/>
              </a:buClr>
              <a:buFont typeface="Calibri"/>
              <a:buNone/>
              <a:defRPr sz="675" b="0" i="0" u="none" strike="noStrike" cap="none">
                <a:solidFill>
                  <a:srgbClr val="3F3F3F"/>
                </a:solidFill>
                <a:latin typeface="Calibri"/>
                <a:ea typeface="Calibri"/>
                <a:cs typeface="Calibri"/>
                <a:sym typeface="Calibri"/>
              </a:defRPr>
            </a:lvl6pPr>
            <a:lvl7pPr marL="2057400" marR="0" lvl="6" indent="0" algn="l" rtl="0">
              <a:lnSpc>
                <a:spcPct val="90000"/>
              </a:lnSpc>
              <a:spcBef>
                <a:spcPts val="150"/>
              </a:spcBef>
              <a:spcAft>
                <a:spcPts val="300"/>
              </a:spcAft>
              <a:buClr>
                <a:schemeClr val="accent1"/>
              </a:buClr>
              <a:buFont typeface="Calibri"/>
              <a:buNone/>
              <a:defRPr sz="675" b="0" i="0" u="none" strike="noStrike" cap="none">
                <a:solidFill>
                  <a:srgbClr val="3F3F3F"/>
                </a:solidFill>
                <a:latin typeface="Calibri"/>
                <a:ea typeface="Calibri"/>
                <a:cs typeface="Calibri"/>
                <a:sym typeface="Calibri"/>
              </a:defRPr>
            </a:lvl7pPr>
            <a:lvl8pPr marL="2400300" marR="0" lvl="7" indent="0" algn="l" rtl="0">
              <a:lnSpc>
                <a:spcPct val="90000"/>
              </a:lnSpc>
              <a:spcBef>
                <a:spcPts val="150"/>
              </a:spcBef>
              <a:spcAft>
                <a:spcPts val="300"/>
              </a:spcAft>
              <a:buClr>
                <a:schemeClr val="accent1"/>
              </a:buClr>
              <a:buFont typeface="Calibri"/>
              <a:buNone/>
              <a:defRPr sz="675" b="0" i="0" u="none" strike="noStrike" cap="none">
                <a:solidFill>
                  <a:srgbClr val="3F3F3F"/>
                </a:solidFill>
                <a:latin typeface="Calibri"/>
                <a:ea typeface="Calibri"/>
                <a:cs typeface="Calibri"/>
                <a:sym typeface="Calibri"/>
              </a:defRPr>
            </a:lvl8pPr>
            <a:lvl9pPr marL="2743200" marR="0" lvl="8" indent="0" algn="l" rtl="0">
              <a:lnSpc>
                <a:spcPct val="90000"/>
              </a:lnSpc>
              <a:spcBef>
                <a:spcPts val="150"/>
              </a:spcBef>
              <a:spcAft>
                <a:spcPts val="300"/>
              </a:spcAft>
              <a:buClr>
                <a:schemeClr val="accent1"/>
              </a:buClr>
              <a:buFont typeface="Calibri"/>
              <a:buNone/>
              <a:defRPr sz="675" b="0" i="0" u="none" strike="noStrike" cap="none">
                <a:solidFill>
                  <a:srgbClr val="3F3F3F"/>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822961" y="4844839"/>
            <a:ext cx="1854203" cy="273843"/>
          </a:xfrm>
          <a:prstGeom prst="rect">
            <a:avLst/>
          </a:prstGeom>
          <a:noFill/>
          <a:ln>
            <a:noFill/>
          </a:ln>
        </p:spPr>
        <p:txBody>
          <a:bodyPr wrap="square" lIns="91425" tIns="91425" rIns="91425" bIns="91425" anchor="ctr" anchorCtr="0"/>
          <a:lstStyle>
            <a:lvl1pPr marL="0" marR="0" lvl="0" indent="0" algn="l" rtl="0">
              <a:spcBef>
                <a:spcPts val="0"/>
              </a:spcBef>
              <a:buNone/>
              <a:defRPr sz="675"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2764639" y="4844839"/>
            <a:ext cx="3617102" cy="273843"/>
          </a:xfrm>
          <a:prstGeom prst="rect">
            <a:avLst/>
          </a:prstGeom>
          <a:noFill/>
          <a:ln>
            <a:noFill/>
          </a:ln>
        </p:spPr>
        <p:txBody>
          <a:bodyPr wrap="square" lIns="91425" tIns="91425" rIns="91425" bIns="91425" anchor="ctr" anchorCtr="0"/>
          <a:lstStyle>
            <a:lvl1pPr marL="0" marR="0" lvl="0" indent="0" algn="ctr" rtl="0">
              <a:spcBef>
                <a:spcPts val="0"/>
              </a:spcBef>
              <a:buNone/>
              <a:defRPr sz="675"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7425343" y="4844839"/>
            <a:ext cx="984018" cy="273843"/>
          </a:xfrm>
          <a:prstGeom prst="rect">
            <a:avLst/>
          </a:prstGeom>
          <a:noFill/>
          <a:ln>
            <a:noFill/>
          </a:ln>
        </p:spPr>
        <p:txBody>
          <a:bodyPr wrap="square" lIns="91425" tIns="45700" rIns="91425" bIns="45700" anchor="ctr" anchorCtr="0">
            <a:noAutofit/>
          </a:bodyPr>
          <a:lstStyle/>
          <a:p>
            <a:pPr marL="0" marR="0" lvl="0" indent="0" algn="r" rtl="0">
              <a:spcBef>
                <a:spcPts val="0"/>
              </a:spcBef>
              <a:buClr>
                <a:schemeClr val="dk2"/>
              </a:buClr>
              <a:buSzPct val="25000"/>
              <a:buFont typeface="Calibri"/>
              <a:buNone/>
            </a:pPr>
            <a:fld id="{00000000-1234-1234-1234-123412341234}" type="slidenum">
              <a:rPr lang="en-US" sz="1000" b="0" i="0" u="none" strike="noStrike" cap="none">
                <a:solidFill>
                  <a:schemeClr val="dk2"/>
                </a:solidFill>
                <a:latin typeface="Calibri"/>
                <a:ea typeface="Calibri"/>
                <a:cs typeface="Calibri"/>
                <a:sym typeface="Calibri"/>
              </a:rPr>
              <a:t>‹#›</a:t>
            </a:fld>
            <a:endParaRPr lang="en-US" sz="1000" b="0" i="0" u="none" strike="noStrike" cap="none">
              <a:solidFill>
                <a:schemeClr val="dk2"/>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cSld name="Section Header">
    <p:bg>
      <p:bgPr>
        <a:solidFill>
          <a:schemeClr val="lt1"/>
        </a:solidFill>
        <a:effectLst/>
      </p:bgPr>
    </p:bg>
    <p:spTree>
      <p:nvGrpSpPr>
        <p:cNvPr id="1" name="Shape 44"/>
        <p:cNvGrpSpPr/>
        <p:nvPr/>
      </p:nvGrpSpPr>
      <p:grpSpPr>
        <a:xfrm>
          <a:off x="0" y="0"/>
          <a:ext cx="0" cy="0"/>
          <a:chOff x="0" y="0"/>
          <a:chExt cx="0" cy="0"/>
        </a:xfrm>
      </p:grpSpPr>
      <p:sp>
        <p:nvSpPr>
          <p:cNvPr id="45" name="Shape 45"/>
          <p:cNvSpPr/>
          <p:nvPr/>
        </p:nvSpPr>
        <p:spPr>
          <a:xfrm>
            <a:off x="2381" y="4800600"/>
            <a:ext cx="9141619" cy="342899"/>
          </a:xfrm>
          <a:prstGeom prst="rect">
            <a:avLst/>
          </a:prstGeom>
          <a:solidFill>
            <a:schemeClr val="accent2"/>
          </a:solidFill>
          <a:ln>
            <a:noFill/>
          </a:ln>
        </p:spPr>
        <p:txBody>
          <a:bodyPr wrap="square" lIns="91425" tIns="91425" rIns="91425" bIns="91425" anchor="ctr" anchorCtr="0">
            <a:noAutofit/>
          </a:bodyPr>
          <a:lstStyle/>
          <a:p>
            <a:pPr lvl="0">
              <a:spcBef>
                <a:spcPts val="0"/>
              </a:spcBef>
              <a:buNone/>
            </a:pPr>
            <a:endParaRPr/>
          </a:p>
        </p:txBody>
      </p:sp>
      <p:sp>
        <p:nvSpPr>
          <p:cNvPr id="46" name="Shape 46"/>
          <p:cNvSpPr/>
          <p:nvPr/>
        </p:nvSpPr>
        <p:spPr>
          <a:xfrm>
            <a:off x="11" y="4750737"/>
            <a:ext cx="9141619" cy="48005"/>
          </a:xfrm>
          <a:prstGeom prst="rect">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47" name="Shape 47"/>
          <p:cNvSpPr txBox="1">
            <a:spLocks noGrp="1"/>
          </p:cNvSpPr>
          <p:nvPr>
            <p:ph type="title"/>
          </p:nvPr>
        </p:nvSpPr>
        <p:spPr>
          <a:xfrm>
            <a:off x="822959" y="569214"/>
            <a:ext cx="7543800" cy="2674619"/>
          </a:xfrm>
          <a:prstGeom prst="rect">
            <a:avLst/>
          </a:prstGeom>
          <a:noFill/>
          <a:ln>
            <a:noFill/>
          </a:ln>
        </p:spPr>
        <p:txBody>
          <a:bodyPr wrap="square" lIns="91425" tIns="91425" rIns="91425" bIns="91425" anchor="b" anchorCtr="0"/>
          <a:lstStyle>
            <a:lvl1pPr marL="0" marR="0" lvl="0" indent="0" algn="l" rtl="0">
              <a:lnSpc>
                <a:spcPct val="85000"/>
              </a:lnSpc>
              <a:spcBef>
                <a:spcPts val="0"/>
              </a:spcBef>
              <a:buClr>
                <a:srgbClr val="262626"/>
              </a:buClr>
              <a:buFont typeface="Calibri"/>
              <a:buNone/>
              <a:defRPr sz="6000" b="0" i="0" u="none" strike="noStrike" cap="none">
                <a:solidFill>
                  <a:srgbClr val="262626"/>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8" name="Shape 48"/>
          <p:cNvSpPr txBox="1">
            <a:spLocks noGrp="1"/>
          </p:cNvSpPr>
          <p:nvPr>
            <p:ph type="body" idx="1"/>
          </p:nvPr>
        </p:nvSpPr>
        <p:spPr>
          <a:xfrm>
            <a:off x="822959" y="3339846"/>
            <a:ext cx="7543800" cy="857250"/>
          </a:xfrm>
          <a:prstGeom prst="rect">
            <a:avLst/>
          </a:prstGeom>
          <a:noFill/>
          <a:ln>
            <a:noFill/>
          </a:ln>
        </p:spPr>
        <p:txBody>
          <a:bodyPr wrap="square" lIns="91425" tIns="91425" rIns="91425" bIns="91425" anchor="t" anchorCtr="0"/>
          <a:lstStyle>
            <a:lvl1pPr marL="0" marR="0" lvl="0" indent="0" algn="l" rtl="0">
              <a:lnSpc>
                <a:spcPct val="90000"/>
              </a:lnSpc>
              <a:spcBef>
                <a:spcPts val="900"/>
              </a:spcBef>
              <a:spcAft>
                <a:spcPts val="150"/>
              </a:spcAft>
              <a:buClr>
                <a:schemeClr val="accent1"/>
              </a:buClr>
              <a:buFont typeface="Calibri"/>
              <a:buNone/>
              <a:defRPr sz="1800" b="0" i="0" u="none" strike="noStrike" cap="none">
                <a:solidFill>
                  <a:schemeClr val="dk2"/>
                </a:solidFill>
                <a:latin typeface="Calibri"/>
                <a:ea typeface="Calibri"/>
                <a:cs typeface="Calibri"/>
                <a:sym typeface="Calibri"/>
              </a:defRPr>
            </a:lvl1pPr>
            <a:lvl2pPr marL="342900" marR="0" lvl="1" indent="0" algn="l" rtl="0">
              <a:lnSpc>
                <a:spcPct val="90000"/>
              </a:lnSpc>
              <a:spcBef>
                <a:spcPts val="150"/>
              </a:spcBef>
              <a:spcAft>
                <a:spcPts val="300"/>
              </a:spcAft>
              <a:buClr>
                <a:schemeClr val="accent1"/>
              </a:buClr>
              <a:buFont typeface="Calibri"/>
              <a:buNone/>
              <a:defRPr sz="1350" b="0" i="0" u="none" strike="noStrike" cap="none">
                <a:solidFill>
                  <a:srgbClr val="888888"/>
                </a:solidFill>
                <a:latin typeface="Calibri"/>
                <a:ea typeface="Calibri"/>
                <a:cs typeface="Calibri"/>
                <a:sym typeface="Calibri"/>
              </a:defRPr>
            </a:lvl2pPr>
            <a:lvl3pPr marL="685800" marR="0" lvl="2" indent="0" algn="l" rtl="0">
              <a:lnSpc>
                <a:spcPct val="90000"/>
              </a:lnSpc>
              <a:spcBef>
                <a:spcPts val="150"/>
              </a:spcBef>
              <a:spcAft>
                <a:spcPts val="300"/>
              </a:spcAft>
              <a:buClr>
                <a:schemeClr val="accent1"/>
              </a:buClr>
              <a:buFont typeface="Calibri"/>
              <a:buNone/>
              <a:defRPr sz="1200" b="0" i="0" u="none" strike="noStrike" cap="none">
                <a:solidFill>
                  <a:srgbClr val="888888"/>
                </a:solidFill>
                <a:latin typeface="Calibri"/>
                <a:ea typeface="Calibri"/>
                <a:cs typeface="Calibri"/>
                <a:sym typeface="Calibri"/>
              </a:defRPr>
            </a:lvl3pPr>
            <a:lvl4pPr marL="1028700" marR="0" lvl="3" indent="0" algn="l" rtl="0">
              <a:lnSpc>
                <a:spcPct val="90000"/>
              </a:lnSpc>
              <a:spcBef>
                <a:spcPts val="150"/>
              </a:spcBef>
              <a:spcAft>
                <a:spcPts val="300"/>
              </a:spcAft>
              <a:buClr>
                <a:schemeClr val="accent1"/>
              </a:buClr>
              <a:buFont typeface="Calibri"/>
              <a:buNone/>
              <a:defRPr sz="1050" b="0" i="0" u="none" strike="noStrike" cap="none">
                <a:solidFill>
                  <a:srgbClr val="888888"/>
                </a:solidFill>
                <a:latin typeface="Calibri"/>
                <a:ea typeface="Calibri"/>
                <a:cs typeface="Calibri"/>
                <a:sym typeface="Calibri"/>
              </a:defRPr>
            </a:lvl4pPr>
            <a:lvl5pPr marL="1371600" marR="0" lvl="4" indent="0" algn="l" rtl="0">
              <a:lnSpc>
                <a:spcPct val="90000"/>
              </a:lnSpc>
              <a:spcBef>
                <a:spcPts val="150"/>
              </a:spcBef>
              <a:spcAft>
                <a:spcPts val="300"/>
              </a:spcAft>
              <a:buClr>
                <a:schemeClr val="accent1"/>
              </a:buClr>
              <a:buFont typeface="Calibri"/>
              <a:buNone/>
              <a:defRPr sz="1050" b="0" i="0" u="none" strike="noStrike" cap="none">
                <a:solidFill>
                  <a:srgbClr val="888888"/>
                </a:solidFill>
                <a:latin typeface="Calibri"/>
                <a:ea typeface="Calibri"/>
                <a:cs typeface="Calibri"/>
                <a:sym typeface="Calibri"/>
              </a:defRPr>
            </a:lvl5pPr>
            <a:lvl6pPr marL="1714500" marR="0" lvl="5" indent="0" algn="l" rtl="0">
              <a:lnSpc>
                <a:spcPct val="90000"/>
              </a:lnSpc>
              <a:spcBef>
                <a:spcPts val="150"/>
              </a:spcBef>
              <a:spcAft>
                <a:spcPts val="300"/>
              </a:spcAft>
              <a:buClr>
                <a:schemeClr val="accent1"/>
              </a:buClr>
              <a:buFont typeface="Calibri"/>
              <a:buNone/>
              <a:defRPr sz="1050" b="0" i="0" u="none" strike="noStrike" cap="none">
                <a:solidFill>
                  <a:srgbClr val="888888"/>
                </a:solidFill>
                <a:latin typeface="Calibri"/>
                <a:ea typeface="Calibri"/>
                <a:cs typeface="Calibri"/>
                <a:sym typeface="Calibri"/>
              </a:defRPr>
            </a:lvl6pPr>
            <a:lvl7pPr marL="2057400" marR="0" lvl="6" indent="0" algn="l" rtl="0">
              <a:lnSpc>
                <a:spcPct val="90000"/>
              </a:lnSpc>
              <a:spcBef>
                <a:spcPts val="150"/>
              </a:spcBef>
              <a:spcAft>
                <a:spcPts val="300"/>
              </a:spcAft>
              <a:buClr>
                <a:schemeClr val="accent1"/>
              </a:buClr>
              <a:buFont typeface="Calibri"/>
              <a:buNone/>
              <a:defRPr sz="1050" b="0" i="0" u="none" strike="noStrike" cap="none">
                <a:solidFill>
                  <a:srgbClr val="888888"/>
                </a:solidFill>
                <a:latin typeface="Calibri"/>
                <a:ea typeface="Calibri"/>
                <a:cs typeface="Calibri"/>
                <a:sym typeface="Calibri"/>
              </a:defRPr>
            </a:lvl7pPr>
            <a:lvl8pPr marL="2400300" marR="0" lvl="7" indent="0" algn="l" rtl="0">
              <a:lnSpc>
                <a:spcPct val="90000"/>
              </a:lnSpc>
              <a:spcBef>
                <a:spcPts val="150"/>
              </a:spcBef>
              <a:spcAft>
                <a:spcPts val="300"/>
              </a:spcAft>
              <a:buClr>
                <a:schemeClr val="accent1"/>
              </a:buClr>
              <a:buFont typeface="Calibri"/>
              <a:buNone/>
              <a:defRPr sz="1050" b="0" i="0" u="none" strike="noStrike" cap="none">
                <a:solidFill>
                  <a:srgbClr val="888888"/>
                </a:solidFill>
                <a:latin typeface="Calibri"/>
                <a:ea typeface="Calibri"/>
                <a:cs typeface="Calibri"/>
                <a:sym typeface="Calibri"/>
              </a:defRPr>
            </a:lvl8pPr>
            <a:lvl9pPr marL="2743200" marR="0" lvl="8" indent="0" algn="l" rtl="0">
              <a:lnSpc>
                <a:spcPct val="90000"/>
              </a:lnSpc>
              <a:spcBef>
                <a:spcPts val="150"/>
              </a:spcBef>
              <a:spcAft>
                <a:spcPts val="300"/>
              </a:spcAft>
              <a:buClr>
                <a:schemeClr val="accent1"/>
              </a:buClr>
              <a:buFont typeface="Calibri"/>
              <a:buNone/>
              <a:defRPr sz="1050" b="0" i="0" u="none" strike="noStrike" cap="none">
                <a:solidFill>
                  <a:srgbClr val="888888"/>
                </a:solidFill>
                <a:latin typeface="Calibri"/>
                <a:ea typeface="Calibri"/>
                <a:cs typeface="Calibri"/>
                <a:sym typeface="Calibri"/>
              </a:defRPr>
            </a:lvl9pPr>
          </a:lstStyle>
          <a:p>
            <a:endParaRPr/>
          </a:p>
        </p:txBody>
      </p:sp>
      <p:sp>
        <p:nvSpPr>
          <p:cNvPr id="49" name="Shape 49"/>
          <p:cNvSpPr txBox="1">
            <a:spLocks noGrp="1"/>
          </p:cNvSpPr>
          <p:nvPr>
            <p:ph type="dt" idx="10"/>
          </p:nvPr>
        </p:nvSpPr>
        <p:spPr>
          <a:xfrm>
            <a:off x="822961" y="4844839"/>
            <a:ext cx="1854203" cy="273843"/>
          </a:xfrm>
          <a:prstGeom prst="rect">
            <a:avLst/>
          </a:prstGeom>
          <a:noFill/>
          <a:ln>
            <a:noFill/>
          </a:ln>
        </p:spPr>
        <p:txBody>
          <a:bodyPr wrap="square" lIns="91425" tIns="91425" rIns="91425" bIns="91425" anchor="ctr" anchorCtr="0"/>
          <a:lstStyle>
            <a:lvl1pPr marL="0" marR="0" lvl="0" indent="0" algn="l" rtl="0">
              <a:spcBef>
                <a:spcPts val="0"/>
              </a:spcBef>
              <a:buNone/>
              <a:defRPr sz="675">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ftr" idx="11"/>
          </p:nvPr>
        </p:nvSpPr>
        <p:spPr>
          <a:xfrm>
            <a:off x="2764639" y="4844839"/>
            <a:ext cx="3617102" cy="273843"/>
          </a:xfrm>
          <a:prstGeom prst="rect">
            <a:avLst/>
          </a:prstGeom>
          <a:noFill/>
          <a:ln>
            <a:noFill/>
          </a:ln>
        </p:spPr>
        <p:txBody>
          <a:bodyPr wrap="square" lIns="91425" tIns="91425" rIns="91425" bIns="91425" anchor="ctr" anchorCtr="0"/>
          <a:lstStyle>
            <a:lvl1pPr marL="0" marR="0" lvl="0" indent="0" algn="ctr" rtl="0">
              <a:spcBef>
                <a:spcPts val="0"/>
              </a:spcBef>
              <a:buNone/>
              <a:defRPr sz="675"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sldNum" idx="12"/>
          </p:nvPr>
        </p:nvSpPr>
        <p:spPr>
          <a:xfrm>
            <a:off x="7425343" y="4844839"/>
            <a:ext cx="984018" cy="273843"/>
          </a:xfrm>
          <a:prstGeom prst="rect">
            <a:avLst/>
          </a:prstGeom>
          <a:noFill/>
          <a:ln>
            <a:noFill/>
          </a:ln>
        </p:spPr>
        <p:txBody>
          <a:bodyPr wrap="square" lIns="91425" tIns="45700" rIns="91425" bIns="45700" anchor="ctr" anchorCtr="0">
            <a:noAutofit/>
          </a:bodyPr>
          <a:lstStyle/>
          <a:p>
            <a:pPr marL="0" marR="0" lvl="0" indent="0" algn="r" rtl="0">
              <a:spcBef>
                <a:spcPts val="0"/>
              </a:spcBef>
              <a:buClr>
                <a:schemeClr val="dk2"/>
              </a:buClr>
              <a:buSzPct val="25000"/>
              <a:buFont typeface="Calibri"/>
              <a:buNone/>
            </a:pPr>
            <a:fld id="{00000000-1234-1234-1234-123412341234}" type="slidenum">
              <a:rPr lang="en-US" sz="1000">
                <a:solidFill>
                  <a:schemeClr val="dk2"/>
                </a:solidFill>
                <a:latin typeface="Calibri"/>
                <a:ea typeface="Calibri"/>
                <a:cs typeface="Calibri"/>
                <a:sym typeface="Calibri"/>
              </a:rPr>
              <a:t>‹#›</a:t>
            </a:fld>
            <a:endParaRPr lang="en-US" sz="1000">
              <a:solidFill>
                <a:schemeClr val="dk2"/>
              </a:solidFill>
              <a:latin typeface="Calibri"/>
              <a:ea typeface="Calibri"/>
              <a:cs typeface="Calibri"/>
              <a:sym typeface="Calibri"/>
            </a:endParaRPr>
          </a:p>
        </p:txBody>
      </p:sp>
      <p:cxnSp>
        <p:nvCxnSpPr>
          <p:cNvPr id="52" name="Shape 52"/>
          <p:cNvCxnSpPr/>
          <p:nvPr/>
        </p:nvCxnSpPr>
        <p:spPr>
          <a:xfrm>
            <a:off x="905744" y="3257550"/>
            <a:ext cx="7406639" cy="0"/>
          </a:xfrm>
          <a:prstGeom prst="straightConnector1">
            <a:avLst/>
          </a:prstGeom>
          <a:noFill/>
          <a:ln w="9525" cap="flat" cmpd="sng">
            <a:solidFill>
              <a:srgbClr val="7F7F7F"/>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Shape 53"/>
        <p:cNvGrpSpPr/>
        <p:nvPr/>
      </p:nvGrpSpPr>
      <p:grpSpPr>
        <a:xfrm>
          <a:off x="0" y="0"/>
          <a:ext cx="0" cy="0"/>
          <a:chOff x="0" y="0"/>
          <a:chExt cx="0" cy="0"/>
        </a:xfrm>
      </p:grpSpPr>
      <p:sp>
        <p:nvSpPr>
          <p:cNvPr id="54" name="Shape 54"/>
          <p:cNvSpPr/>
          <p:nvPr/>
        </p:nvSpPr>
        <p:spPr>
          <a:xfrm>
            <a:off x="12" y="0"/>
            <a:ext cx="3038093" cy="5143499"/>
          </a:xfrm>
          <a:prstGeom prst="rect">
            <a:avLst/>
          </a:prstGeom>
          <a:solidFill>
            <a:schemeClr val="accent2"/>
          </a:solidFill>
          <a:ln>
            <a:noFill/>
          </a:ln>
        </p:spPr>
        <p:txBody>
          <a:bodyPr wrap="square" lIns="91425" tIns="91425" rIns="91425" bIns="91425" anchor="ctr" anchorCtr="0">
            <a:noAutofit/>
          </a:bodyPr>
          <a:lstStyle/>
          <a:p>
            <a:pPr lvl="0">
              <a:spcBef>
                <a:spcPts val="0"/>
              </a:spcBef>
              <a:buNone/>
            </a:pPr>
            <a:endParaRPr/>
          </a:p>
        </p:txBody>
      </p:sp>
      <p:sp>
        <p:nvSpPr>
          <p:cNvPr id="55" name="Shape 55"/>
          <p:cNvSpPr/>
          <p:nvPr/>
        </p:nvSpPr>
        <p:spPr>
          <a:xfrm>
            <a:off x="3030052" y="0"/>
            <a:ext cx="48005" cy="5143499"/>
          </a:xfrm>
          <a:prstGeom prst="rect">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56" name="Shape 56"/>
          <p:cNvSpPr txBox="1">
            <a:spLocks noGrp="1"/>
          </p:cNvSpPr>
          <p:nvPr>
            <p:ph type="title"/>
          </p:nvPr>
        </p:nvSpPr>
        <p:spPr>
          <a:xfrm>
            <a:off x="342900" y="445768"/>
            <a:ext cx="2400300" cy="1714500"/>
          </a:xfrm>
          <a:prstGeom prst="rect">
            <a:avLst/>
          </a:prstGeom>
          <a:noFill/>
          <a:ln>
            <a:noFill/>
          </a:ln>
        </p:spPr>
        <p:txBody>
          <a:bodyPr wrap="square" lIns="91425" tIns="91425" rIns="91425" bIns="91425" anchor="b" anchorCtr="0"/>
          <a:lstStyle>
            <a:lvl1pPr marL="0" marR="0" lvl="0" indent="0" algn="l" rtl="0">
              <a:lnSpc>
                <a:spcPct val="85000"/>
              </a:lnSpc>
              <a:spcBef>
                <a:spcPts val="0"/>
              </a:spcBef>
              <a:buClr>
                <a:srgbClr val="FFFFFF"/>
              </a:buClr>
              <a:buFont typeface="Calibri"/>
              <a:buNone/>
              <a:defRPr sz="27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7" name="Shape 57"/>
          <p:cNvSpPr txBox="1">
            <a:spLocks noGrp="1"/>
          </p:cNvSpPr>
          <p:nvPr>
            <p:ph type="body" idx="1"/>
          </p:nvPr>
        </p:nvSpPr>
        <p:spPr>
          <a:xfrm>
            <a:off x="3600450" y="548639"/>
            <a:ext cx="4869179" cy="3943350"/>
          </a:xfrm>
          <a:prstGeom prst="rect">
            <a:avLst/>
          </a:prstGeom>
          <a:noFill/>
          <a:ln>
            <a:noFill/>
          </a:ln>
        </p:spPr>
        <p:txBody>
          <a:bodyPr wrap="square" lIns="91425" tIns="91425" rIns="91425" bIns="91425" anchor="t" anchorCtr="0"/>
          <a:lstStyle>
            <a:lvl1pPr marL="68580" marR="0" lvl="0" indent="26669" algn="l" rtl="0">
              <a:lnSpc>
                <a:spcPct val="90000"/>
              </a:lnSpc>
              <a:spcBef>
                <a:spcPts val="900"/>
              </a:spcBef>
              <a:spcAft>
                <a:spcPts val="150"/>
              </a:spcAft>
              <a:buClr>
                <a:schemeClr val="accent1"/>
              </a:buClr>
              <a:buSzPct val="100000"/>
              <a:buFont typeface="Calibri"/>
              <a:buChar char=" "/>
              <a:defRPr sz="1500" b="0" i="0" u="none" strike="noStrike" cap="none">
                <a:solidFill>
                  <a:srgbClr val="3F3F3F"/>
                </a:solidFill>
                <a:latin typeface="Calibri"/>
                <a:ea typeface="Calibri"/>
                <a:cs typeface="Calibri"/>
                <a:sym typeface="Calibri"/>
              </a:defRPr>
            </a:lvl1pPr>
            <a:lvl2pPr marL="288036" marR="0" lvl="1" indent="-62611" algn="l" rtl="0">
              <a:lnSpc>
                <a:spcPct val="90000"/>
              </a:lnSpc>
              <a:spcBef>
                <a:spcPts val="150"/>
              </a:spcBef>
              <a:spcAft>
                <a:spcPts val="300"/>
              </a:spcAft>
              <a:buClr>
                <a:schemeClr val="accent1"/>
              </a:buClr>
              <a:buSzPct val="96428"/>
              <a:buFont typeface="Calibri"/>
              <a:buChar char="◦"/>
              <a:defRPr sz="1350" b="0" i="0" u="none" strike="noStrike" cap="none">
                <a:solidFill>
                  <a:srgbClr val="3F3F3F"/>
                </a:solidFill>
                <a:latin typeface="Calibri"/>
                <a:ea typeface="Calibri"/>
                <a:cs typeface="Calibri"/>
                <a:sym typeface="Calibri"/>
              </a:defRPr>
            </a:lvl2pPr>
            <a:lvl3pPr marL="425196" marR="0" lvl="2" indent="-79120"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3pPr>
            <a:lvl4pPr marL="562356" marR="0" lvl="3" indent="-76580"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4pPr>
            <a:lvl5pPr marL="699516" marR="0" lvl="4" indent="-74041"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5pPr>
            <a:lvl6pPr marL="825000" marR="0" lvl="5" indent="-110625"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6pPr>
            <a:lvl7pPr marL="975000" marR="0" lvl="6" indent="-108224"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7pPr>
            <a:lvl8pPr marL="1125000" marR="0" lvl="7" indent="-105825"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8pPr>
            <a:lvl9pPr marL="1275000" marR="0" lvl="8" indent="-116124"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9pPr>
          </a:lstStyle>
          <a:p>
            <a:endParaRPr/>
          </a:p>
        </p:txBody>
      </p:sp>
      <p:sp>
        <p:nvSpPr>
          <p:cNvPr id="58" name="Shape 58"/>
          <p:cNvSpPr txBox="1">
            <a:spLocks noGrp="1"/>
          </p:cNvSpPr>
          <p:nvPr>
            <p:ph type="body" idx="2"/>
          </p:nvPr>
        </p:nvSpPr>
        <p:spPr>
          <a:xfrm>
            <a:off x="342900" y="2194559"/>
            <a:ext cx="2400300" cy="2534342"/>
          </a:xfrm>
          <a:prstGeom prst="rect">
            <a:avLst/>
          </a:prstGeom>
          <a:noFill/>
          <a:ln>
            <a:noFill/>
          </a:ln>
        </p:spPr>
        <p:txBody>
          <a:bodyPr wrap="square" lIns="91425" tIns="91425" rIns="91425" bIns="91425" anchor="t" anchorCtr="0"/>
          <a:lstStyle>
            <a:lvl1pPr marL="0" marR="0" lvl="0" indent="0" algn="l" rtl="0">
              <a:lnSpc>
                <a:spcPct val="90000"/>
              </a:lnSpc>
              <a:spcBef>
                <a:spcPts val="900"/>
              </a:spcBef>
              <a:spcAft>
                <a:spcPts val="150"/>
              </a:spcAft>
              <a:buClr>
                <a:schemeClr val="accent1"/>
              </a:buClr>
              <a:buFont typeface="Calibri"/>
              <a:buNone/>
              <a:defRPr sz="1125" b="0" i="0" u="none" strike="noStrike" cap="none">
                <a:solidFill>
                  <a:srgbClr val="FFFFFF"/>
                </a:solidFill>
                <a:latin typeface="Calibri"/>
                <a:ea typeface="Calibri"/>
                <a:cs typeface="Calibri"/>
                <a:sym typeface="Calibri"/>
              </a:defRPr>
            </a:lvl1pPr>
            <a:lvl2pPr marL="342900" marR="0" lvl="1" indent="0" algn="l" rtl="0">
              <a:lnSpc>
                <a:spcPct val="90000"/>
              </a:lnSpc>
              <a:spcBef>
                <a:spcPts val="150"/>
              </a:spcBef>
              <a:spcAft>
                <a:spcPts val="300"/>
              </a:spcAft>
              <a:buClr>
                <a:schemeClr val="accent1"/>
              </a:buClr>
              <a:buFont typeface="Calibri"/>
              <a:buNone/>
              <a:defRPr sz="900" b="0" i="0" u="none" strike="noStrike" cap="none">
                <a:solidFill>
                  <a:srgbClr val="3F3F3F"/>
                </a:solidFill>
                <a:latin typeface="Calibri"/>
                <a:ea typeface="Calibri"/>
                <a:cs typeface="Calibri"/>
                <a:sym typeface="Calibri"/>
              </a:defRPr>
            </a:lvl2pPr>
            <a:lvl3pPr marL="685800" marR="0" lvl="2" indent="0" algn="l" rtl="0">
              <a:lnSpc>
                <a:spcPct val="90000"/>
              </a:lnSpc>
              <a:spcBef>
                <a:spcPts val="150"/>
              </a:spcBef>
              <a:spcAft>
                <a:spcPts val="300"/>
              </a:spcAft>
              <a:buClr>
                <a:schemeClr val="accent1"/>
              </a:buClr>
              <a:buFont typeface="Calibri"/>
              <a:buNone/>
              <a:defRPr sz="750" b="0" i="0" u="none" strike="noStrike" cap="none">
                <a:solidFill>
                  <a:srgbClr val="3F3F3F"/>
                </a:solidFill>
                <a:latin typeface="Calibri"/>
                <a:ea typeface="Calibri"/>
                <a:cs typeface="Calibri"/>
                <a:sym typeface="Calibri"/>
              </a:defRPr>
            </a:lvl3pPr>
            <a:lvl4pPr marL="1028700" marR="0" lvl="3" indent="0" algn="l" rtl="0">
              <a:lnSpc>
                <a:spcPct val="90000"/>
              </a:lnSpc>
              <a:spcBef>
                <a:spcPts val="150"/>
              </a:spcBef>
              <a:spcAft>
                <a:spcPts val="300"/>
              </a:spcAft>
              <a:buClr>
                <a:schemeClr val="accent1"/>
              </a:buClr>
              <a:buFont typeface="Calibri"/>
              <a:buNone/>
              <a:defRPr sz="675" b="0" i="0" u="none" strike="noStrike" cap="none">
                <a:solidFill>
                  <a:srgbClr val="3F3F3F"/>
                </a:solidFill>
                <a:latin typeface="Calibri"/>
                <a:ea typeface="Calibri"/>
                <a:cs typeface="Calibri"/>
                <a:sym typeface="Calibri"/>
              </a:defRPr>
            </a:lvl4pPr>
            <a:lvl5pPr marL="1371600" marR="0" lvl="4" indent="0" algn="l" rtl="0">
              <a:lnSpc>
                <a:spcPct val="90000"/>
              </a:lnSpc>
              <a:spcBef>
                <a:spcPts val="150"/>
              </a:spcBef>
              <a:spcAft>
                <a:spcPts val="300"/>
              </a:spcAft>
              <a:buClr>
                <a:schemeClr val="accent1"/>
              </a:buClr>
              <a:buFont typeface="Calibri"/>
              <a:buNone/>
              <a:defRPr sz="675" b="0" i="0" u="none" strike="noStrike" cap="none">
                <a:solidFill>
                  <a:srgbClr val="3F3F3F"/>
                </a:solidFill>
                <a:latin typeface="Calibri"/>
                <a:ea typeface="Calibri"/>
                <a:cs typeface="Calibri"/>
                <a:sym typeface="Calibri"/>
              </a:defRPr>
            </a:lvl5pPr>
            <a:lvl6pPr marL="1714500" marR="0" lvl="5" indent="0" algn="l" rtl="0">
              <a:lnSpc>
                <a:spcPct val="90000"/>
              </a:lnSpc>
              <a:spcBef>
                <a:spcPts val="150"/>
              </a:spcBef>
              <a:spcAft>
                <a:spcPts val="300"/>
              </a:spcAft>
              <a:buClr>
                <a:schemeClr val="accent1"/>
              </a:buClr>
              <a:buFont typeface="Calibri"/>
              <a:buNone/>
              <a:defRPr sz="675" b="0" i="0" u="none" strike="noStrike" cap="none">
                <a:solidFill>
                  <a:srgbClr val="3F3F3F"/>
                </a:solidFill>
                <a:latin typeface="Calibri"/>
                <a:ea typeface="Calibri"/>
                <a:cs typeface="Calibri"/>
                <a:sym typeface="Calibri"/>
              </a:defRPr>
            </a:lvl6pPr>
            <a:lvl7pPr marL="2057400" marR="0" lvl="6" indent="0" algn="l" rtl="0">
              <a:lnSpc>
                <a:spcPct val="90000"/>
              </a:lnSpc>
              <a:spcBef>
                <a:spcPts val="150"/>
              </a:spcBef>
              <a:spcAft>
                <a:spcPts val="300"/>
              </a:spcAft>
              <a:buClr>
                <a:schemeClr val="accent1"/>
              </a:buClr>
              <a:buFont typeface="Calibri"/>
              <a:buNone/>
              <a:defRPr sz="675" b="0" i="0" u="none" strike="noStrike" cap="none">
                <a:solidFill>
                  <a:srgbClr val="3F3F3F"/>
                </a:solidFill>
                <a:latin typeface="Calibri"/>
                <a:ea typeface="Calibri"/>
                <a:cs typeface="Calibri"/>
                <a:sym typeface="Calibri"/>
              </a:defRPr>
            </a:lvl7pPr>
            <a:lvl8pPr marL="2400300" marR="0" lvl="7" indent="0" algn="l" rtl="0">
              <a:lnSpc>
                <a:spcPct val="90000"/>
              </a:lnSpc>
              <a:spcBef>
                <a:spcPts val="150"/>
              </a:spcBef>
              <a:spcAft>
                <a:spcPts val="300"/>
              </a:spcAft>
              <a:buClr>
                <a:schemeClr val="accent1"/>
              </a:buClr>
              <a:buFont typeface="Calibri"/>
              <a:buNone/>
              <a:defRPr sz="675" b="0" i="0" u="none" strike="noStrike" cap="none">
                <a:solidFill>
                  <a:srgbClr val="3F3F3F"/>
                </a:solidFill>
                <a:latin typeface="Calibri"/>
                <a:ea typeface="Calibri"/>
                <a:cs typeface="Calibri"/>
                <a:sym typeface="Calibri"/>
              </a:defRPr>
            </a:lvl8pPr>
            <a:lvl9pPr marL="2743200" marR="0" lvl="8" indent="0" algn="l" rtl="0">
              <a:lnSpc>
                <a:spcPct val="90000"/>
              </a:lnSpc>
              <a:spcBef>
                <a:spcPts val="150"/>
              </a:spcBef>
              <a:spcAft>
                <a:spcPts val="300"/>
              </a:spcAft>
              <a:buClr>
                <a:schemeClr val="accent1"/>
              </a:buClr>
              <a:buFont typeface="Calibri"/>
              <a:buNone/>
              <a:defRPr sz="675" b="0" i="0" u="none" strike="noStrike" cap="none">
                <a:solidFill>
                  <a:srgbClr val="3F3F3F"/>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349134" y="4844839"/>
            <a:ext cx="1963883" cy="273843"/>
          </a:xfrm>
          <a:prstGeom prst="rect">
            <a:avLst/>
          </a:prstGeom>
          <a:noFill/>
          <a:ln>
            <a:noFill/>
          </a:ln>
        </p:spPr>
        <p:txBody>
          <a:bodyPr wrap="square" lIns="91425" tIns="91425" rIns="91425" bIns="91425" anchor="ctr" anchorCtr="0"/>
          <a:lstStyle>
            <a:lvl1pPr marL="0" marR="0" lvl="0" indent="0" algn="l" rtl="0">
              <a:spcBef>
                <a:spcPts val="0"/>
              </a:spcBef>
              <a:buNone/>
              <a:defRPr sz="675">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3600450" y="4844839"/>
            <a:ext cx="3486150" cy="273843"/>
          </a:xfrm>
          <a:prstGeom prst="rect">
            <a:avLst/>
          </a:prstGeom>
          <a:noFill/>
          <a:ln>
            <a:noFill/>
          </a:ln>
        </p:spPr>
        <p:txBody>
          <a:bodyPr wrap="square" lIns="91425" tIns="91425" rIns="91425" bIns="91425" anchor="ctr" anchorCtr="0"/>
          <a:lstStyle>
            <a:lvl1pPr marL="0" marR="0" lvl="0" indent="0" algn="l" rtl="0">
              <a:spcBef>
                <a:spcPts val="0"/>
              </a:spcBef>
              <a:buNone/>
              <a:defRPr sz="675" cap="none">
                <a:solidFill>
                  <a:schemeClr val="dk2"/>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7425343" y="4844839"/>
            <a:ext cx="984018" cy="273843"/>
          </a:xfrm>
          <a:prstGeom prst="rect">
            <a:avLst/>
          </a:prstGeom>
          <a:noFill/>
          <a:ln>
            <a:noFill/>
          </a:ln>
        </p:spPr>
        <p:txBody>
          <a:bodyPr wrap="square" lIns="91425" tIns="45700" rIns="91425" bIns="45700" anchor="ctr" anchorCtr="0">
            <a:noAutofit/>
          </a:bodyPr>
          <a:lstStyle/>
          <a:p>
            <a:pPr marL="0" marR="0" lvl="0" indent="0" algn="r" rtl="0">
              <a:spcBef>
                <a:spcPts val="0"/>
              </a:spcBef>
              <a:buClr>
                <a:schemeClr val="dk2"/>
              </a:buClr>
              <a:buSzPct val="25000"/>
              <a:buFont typeface="Calibri"/>
              <a:buNone/>
            </a:pPr>
            <a:fld id="{00000000-1234-1234-1234-123412341234}" type="slidenum">
              <a:rPr lang="en-US" sz="1000">
                <a:solidFill>
                  <a:schemeClr val="dk2"/>
                </a:solidFill>
                <a:latin typeface="Calibri"/>
                <a:ea typeface="Calibri"/>
                <a:cs typeface="Calibri"/>
                <a:sym typeface="Calibri"/>
              </a:rPr>
              <a:t>‹#›</a:t>
            </a:fld>
            <a:endParaRPr lang="en-US" sz="1000">
              <a:solidFill>
                <a:schemeClr val="dk2"/>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822959" y="214953"/>
            <a:ext cx="7543800" cy="1088068"/>
          </a:xfrm>
          <a:prstGeom prst="rect">
            <a:avLst/>
          </a:prstGeom>
          <a:noFill/>
          <a:ln>
            <a:noFill/>
          </a:ln>
        </p:spPr>
        <p:txBody>
          <a:bodyPr wrap="square" lIns="91425" tIns="91425" rIns="91425" bIns="91425" anchor="b" anchorCtr="0"/>
          <a:lstStyle>
            <a:lvl1pPr marL="0" marR="0" lvl="0" indent="0" algn="l" rtl="0">
              <a:lnSpc>
                <a:spcPct val="85000"/>
              </a:lnSpc>
              <a:spcBef>
                <a:spcPts val="0"/>
              </a:spcBef>
              <a:buClr>
                <a:srgbClr val="3F3F3F"/>
              </a:buClr>
              <a:buFont typeface="Calibri"/>
              <a:buNone/>
              <a:defRPr sz="36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4" name="Shape 64"/>
          <p:cNvSpPr txBox="1">
            <a:spLocks noGrp="1"/>
          </p:cNvSpPr>
          <p:nvPr>
            <p:ph type="dt" idx="10"/>
          </p:nvPr>
        </p:nvSpPr>
        <p:spPr>
          <a:xfrm>
            <a:off x="822961" y="4844839"/>
            <a:ext cx="1854203" cy="273843"/>
          </a:xfrm>
          <a:prstGeom prst="rect">
            <a:avLst/>
          </a:prstGeom>
          <a:noFill/>
          <a:ln>
            <a:noFill/>
          </a:ln>
        </p:spPr>
        <p:txBody>
          <a:bodyPr wrap="square" lIns="91425" tIns="91425" rIns="91425" bIns="91425" anchor="ctr" anchorCtr="0"/>
          <a:lstStyle>
            <a:lvl1pPr marL="0" marR="0" lvl="0" indent="0" algn="l" rtl="0">
              <a:spcBef>
                <a:spcPts val="0"/>
              </a:spcBef>
              <a:buNone/>
              <a:defRPr sz="675">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2764639" y="4844839"/>
            <a:ext cx="3617102" cy="273843"/>
          </a:xfrm>
          <a:prstGeom prst="rect">
            <a:avLst/>
          </a:prstGeom>
          <a:noFill/>
          <a:ln>
            <a:noFill/>
          </a:ln>
        </p:spPr>
        <p:txBody>
          <a:bodyPr wrap="square" lIns="91425" tIns="91425" rIns="91425" bIns="91425" anchor="ctr" anchorCtr="0"/>
          <a:lstStyle>
            <a:lvl1pPr marL="0" marR="0" lvl="0" indent="0" algn="ctr" rtl="0">
              <a:spcBef>
                <a:spcPts val="0"/>
              </a:spcBef>
              <a:buNone/>
              <a:defRPr sz="675"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7425343" y="4844839"/>
            <a:ext cx="984018" cy="273843"/>
          </a:xfrm>
          <a:prstGeom prst="rect">
            <a:avLst/>
          </a:prstGeom>
          <a:noFill/>
          <a:ln>
            <a:noFill/>
          </a:ln>
        </p:spPr>
        <p:txBody>
          <a:bodyPr wrap="square" lIns="91425" tIns="45700" rIns="91425" bIns="45700" anchor="ctr" anchorCtr="0">
            <a:noAutofit/>
          </a:bodyPr>
          <a:lstStyle/>
          <a:p>
            <a:pPr marL="0" marR="0" lvl="0" indent="0" algn="r" rtl="0">
              <a:spcBef>
                <a:spcPts val="0"/>
              </a:spcBef>
              <a:buClr>
                <a:schemeClr val="dk2"/>
              </a:buClr>
              <a:buSzPct val="25000"/>
              <a:buFont typeface="Calibri"/>
              <a:buNone/>
            </a:pPr>
            <a:fld id="{00000000-1234-1234-1234-123412341234}" type="slidenum">
              <a:rPr lang="en-US" sz="1000">
                <a:solidFill>
                  <a:schemeClr val="dk2"/>
                </a:solidFill>
                <a:latin typeface="Calibri"/>
                <a:ea typeface="Calibri"/>
                <a:cs typeface="Calibri"/>
                <a:sym typeface="Calibri"/>
              </a:rPr>
              <a:t>‹#›</a:t>
            </a:fld>
            <a:endParaRPr lang="en-US" sz="1000">
              <a:solidFill>
                <a:schemeClr val="dk2"/>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822959" y="214953"/>
            <a:ext cx="7543800" cy="1088068"/>
          </a:xfrm>
          <a:prstGeom prst="rect">
            <a:avLst/>
          </a:prstGeom>
          <a:noFill/>
          <a:ln>
            <a:noFill/>
          </a:ln>
        </p:spPr>
        <p:txBody>
          <a:bodyPr wrap="square" lIns="91425" tIns="91425" rIns="91425" bIns="91425" anchor="b" anchorCtr="0"/>
          <a:lstStyle>
            <a:lvl1pPr marL="0" marR="0" lvl="0" indent="0" algn="l" rtl="0">
              <a:lnSpc>
                <a:spcPct val="85000"/>
              </a:lnSpc>
              <a:spcBef>
                <a:spcPts val="0"/>
              </a:spcBef>
              <a:buClr>
                <a:srgbClr val="3F3F3F"/>
              </a:buClr>
              <a:buFont typeface="Calibri"/>
              <a:buNone/>
              <a:defRPr sz="36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body" idx="1"/>
          </p:nvPr>
        </p:nvSpPr>
        <p:spPr>
          <a:xfrm>
            <a:off x="822959" y="1384538"/>
            <a:ext cx="3703319" cy="552211"/>
          </a:xfrm>
          <a:prstGeom prst="rect">
            <a:avLst/>
          </a:prstGeom>
          <a:noFill/>
          <a:ln>
            <a:noFill/>
          </a:ln>
        </p:spPr>
        <p:txBody>
          <a:bodyPr wrap="square" lIns="91425" tIns="91425" rIns="91425" bIns="91425" anchor="ctr" anchorCtr="0"/>
          <a:lstStyle>
            <a:lvl1pPr marL="0" marR="0" lvl="0" indent="0" algn="l" rtl="0">
              <a:lnSpc>
                <a:spcPct val="90000"/>
              </a:lnSpc>
              <a:spcBef>
                <a:spcPts val="900"/>
              </a:spcBef>
              <a:spcAft>
                <a:spcPts val="150"/>
              </a:spcAft>
              <a:buClr>
                <a:schemeClr val="accent1"/>
              </a:buClr>
              <a:buFont typeface="Calibri"/>
              <a:buNone/>
              <a:defRPr sz="1500" b="0" i="0" u="none" strike="noStrike" cap="none">
                <a:solidFill>
                  <a:schemeClr val="dk2"/>
                </a:solidFill>
                <a:latin typeface="Calibri"/>
                <a:ea typeface="Calibri"/>
                <a:cs typeface="Calibri"/>
                <a:sym typeface="Calibri"/>
              </a:defRPr>
            </a:lvl1pPr>
            <a:lvl2pPr marL="342900" marR="0" lvl="1" indent="0" algn="l" rtl="0">
              <a:lnSpc>
                <a:spcPct val="90000"/>
              </a:lnSpc>
              <a:spcBef>
                <a:spcPts val="150"/>
              </a:spcBef>
              <a:spcAft>
                <a:spcPts val="300"/>
              </a:spcAft>
              <a:buClr>
                <a:schemeClr val="accent1"/>
              </a:buClr>
              <a:buFont typeface="Calibri"/>
              <a:buNone/>
              <a:defRPr sz="1500" b="1" i="0" u="none" strike="noStrike" cap="none">
                <a:solidFill>
                  <a:srgbClr val="3F3F3F"/>
                </a:solidFill>
                <a:latin typeface="Calibri"/>
                <a:ea typeface="Calibri"/>
                <a:cs typeface="Calibri"/>
                <a:sym typeface="Calibri"/>
              </a:defRPr>
            </a:lvl2pPr>
            <a:lvl3pPr marL="685800" marR="0" lvl="2" indent="0" algn="l" rtl="0">
              <a:lnSpc>
                <a:spcPct val="90000"/>
              </a:lnSpc>
              <a:spcBef>
                <a:spcPts val="150"/>
              </a:spcBef>
              <a:spcAft>
                <a:spcPts val="300"/>
              </a:spcAft>
              <a:buClr>
                <a:schemeClr val="accent1"/>
              </a:buClr>
              <a:buFont typeface="Calibri"/>
              <a:buNone/>
              <a:defRPr sz="1350" b="1" i="0" u="none" strike="noStrike" cap="none">
                <a:solidFill>
                  <a:srgbClr val="3F3F3F"/>
                </a:solidFill>
                <a:latin typeface="Calibri"/>
                <a:ea typeface="Calibri"/>
                <a:cs typeface="Calibri"/>
                <a:sym typeface="Calibri"/>
              </a:defRPr>
            </a:lvl3pPr>
            <a:lvl4pPr marL="1028700" marR="0" lvl="3" indent="0" algn="l" rtl="0">
              <a:lnSpc>
                <a:spcPct val="90000"/>
              </a:lnSpc>
              <a:spcBef>
                <a:spcPts val="150"/>
              </a:spcBef>
              <a:spcAft>
                <a:spcPts val="300"/>
              </a:spcAft>
              <a:buClr>
                <a:schemeClr val="accent1"/>
              </a:buClr>
              <a:buFont typeface="Calibri"/>
              <a:buNone/>
              <a:defRPr sz="1200" b="1" i="0" u="none" strike="noStrike" cap="none">
                <a:solidFill>
                  <a:srgbClr val="3F3F3F"/>
                </a:solidFill>
                <a:latin typeface="Calibri"/>
                <a:ea typeface="Calibri"/>
                <a:cs typeface="Calibri"/>
                <a:sym typeface="Calibri"/>
              </a:defRPr>
            </a:lvl4pPr>
            <a:lvl5pPr marL="1371600" marR="0" lvl="4" indent="0" algn="l" rtl="0">
              <a:lnSpc>
                <a:spcPct val="90000"/>
              </a:lnSpc>
              <a:spcBef>
                <a:spcPts val="150"/>
              </a:spcBef>
              <a:spcAft>
                <a:spcPts val="300"/>
              </a:spcAft>
              <a:buClr>
                <a:schemeClr val="accent1"/>
              </a:buClr>
              <a:buFont typeface="Calibri"/>
              <a:buNone/>
              <a:defRPr sz="1200" b="1" i="0" u="none" strike="noStrike" cap="none">
                <a:solidFill>
                  <a:srgbClr val="3F3F3F"/>
                </a:solidFill>
                <a:latin typeface="Calibri"/>
                <a:ea typeface="Calibri"/>
                <a:cs typeface="Calibri"/>
                <a:sym typeface="Calibri"/>
              </a:defRPr>
            </a:lvl5pPr>
            <a:lvl6pPr marL="1714500" marR="0" lvl="5" indent="0" algn="l" rtl="0">
              <a:lnSpc>
                <a:spcPct val="90000"/>
              </a:lnSpc>
              <a:spcBef>
                <a:spcPts val="150"/>
              </a:spcBef>
              <a:spcAft>
                <a:spcPts val="300"/>
              </a:spcAft>
              <a:buClr>
                <a:schemeClr val="accent1"/>
              </a:buClr>
              <a:buFont typeface="Calibri"/>
              <a:buNone/>
              <a:defRPr sz="1200" b="1" i="0" u="none" strike="noStrike" cap="none">
                <a:solidFill>
                  <a:srgbClr val="3F3F3F"/>
                </a:solidFill>
                <a:latin typeface="Calibri"/>
                <a:ea typeface="Calibri"/>
                <a:cs typeface="Calibri"/>
                <a:sym typeface="Calibri"/>
              </a:defRPr>
            </a:lvl6pPr>
            <a:lvl7pPr marL="2057400" marR="0" lvl="6" indent="0" algn="l" rtl="0">
              <a:lnSpc>
                <a:spcPct val="90000"/>
              </a:lnSpc>
              <a:spcBef>
                <a:spcPts val="150"/>
              </a:spcBef>
              <a:spcAft>
                <a:spcPts val="300"/>
              </a:spcAft>
              <a:buClr>
                <a:schemeClr val="accent1"/>
              </a:buClr>
              <a:buFont typeface="Calibri"/>
              <a:buNone/>
              <a:defRPr sz="1200" b="1" i="0" u="none" strike="noStrike" cap="none">
                <a:solidFill>
                  <a:srgbClr val="3F3F3F"/>
                </a:solidFill>
                <a:latin typeface="Calibri"/>
                <a:ea typeface="Calibri"/>
                <a:cs typeface="Calibri"/>
                <a:sym typeface="Calibri"/>
              </a:defRPr>
            </a:lvl7pPr>
            <a:lvl8pPr marL="2400300" marR="0" lvl="7" indent="0" algn="l" rtl="0">
              <a:lnSpc>
                <a:spcPct val="90000"/>
              </a:lnSpc>
              <a:spcBef>
                <a:spcPts val="150"/>
              </a:spcBef>
              <a:spcAft>
                <a:spcPts val="300"/>
              </a:spcAft>
              <a:buClr>
                <a:schemeClr val="accent1"/>
              </a:buClr>
              <a:buFont typeface="Calibri"/>
              <a:buNone/>
              <a:defRPr sz="1200" b="1" i="0" u="none" strike="noStrike" cap="none">
                <a:solidFill>
                  <a:srgbClr val="3F3F3F"/>
                </a:solidFill>
                <a:latin typeface="Calibri"/>
                <a:ea typeface="Calibri"/>
                <a:cs typeface="Calibri"/>
                <a:sym typeface="Calibri"/>
              </a:defRPr>
            </a:lvl8pPr>
            <a:lvl9pPr marL="2743200" marR="0" lvl="8" indent="0" algn="l" rtl="0">
              <a:lnSpc>
                <a:spcPct val="90000"/>
              </a:lnSpc>
              <a:spcBef>
                <a:spcPts val="150"/>
              </a:spcBef>
              <a:spcAft>
                <a:spcPts val="300"/>
              </a:spcAft>
              <a:buClr>
                <a:schemeClr val="accent1"/>
              </a:buClr>
              <a:buFont typeface="Calibri"/>
              <a:buNone/>
              <a:defRPr sz="1200" b="1" i="0" u="none" strike="noStrike" cap="none">
                <a:solidFill>
                  <a:srgbClr val="3F3F3F"/>
                </a:solidFill>
                <a:latin typeface="Calibri"/>
                <a:ea typeface="Calibri"/>
                <a:cs typeface="Calibri"/>
                <a:sym typeface="Calibri"/>
              </a:defRPr>
            </a:lvl9pPr>
          </a:lstStyle>
          <a:p>
            <a:endParaRPr/>
          </a:p>
        </p:txBody>
      </p:sp>
      <p:sp>
        <p:nvSpPr>
          <p:cNvPr id="70" name="Shape 70"/>
          <p:cNvSpPr txBox="1">
            <a:spLocks noGrp="1"/>
          </p:cNvSpPr>
          <p:nvPr>
            <p:ph type="body" idx="2"/>
          </p:nvPr>
        </p:nvSpPr>
        <p:spPr>
          <a:xfrm>
            <a:off x="822959" y="1936750"/>
            <a:ext cx="3703319" cy="2465070"/>
          </a:xfrm>
          <a:prstGeom prst="rect">
            <a:avLst/>
          </a:prstGeom>
          <a:noFill/>
          <a:ln>
            <a:noFill/>
          </a:ln>
        </p:spPr>
        <p:txBody>
          <a:bodyPr wrap="square" lIns="91425" tIns="91425" rIns="91425" bIns="91425" anchor="t" anchorCtr="0"/>
          <a:lstStyle>
            <a:lvl1pPr marL="68580" marR="0" lvl="0" indent="26669" algn="l" rtl="0">
              <a:lnSpc>
                <a:spcPct val="90000"/>
              </a:lnSpc>
              <a:spcBef>
                <a:spcPts val="900"/>
              </a:spcBef>
              <a:spcAft>
                <a:spcPts val="150"/>
              </a:spcAft>
              <a:buClr>
                <a:schemeClr val="accent1"/>
              </a:buClr>
              <a:buSzPct val="100000"/>
              <a:buFont typeface="Calibri"/>
              <a:buChar char=" "/>
              <a:defRPr sz="1500" b="0" i="0" u="none" strike="noStrike" cap="none">
                <a:solidFill>
                  <a:srgbClr val="3F3F3F"/>
                </a:solidFill>
                <a:latin typeface="Calibri"/>
                <a:ea typeface="Calibri"/>
                <a:cs typeface="Calibri"/>
                <a:sym typeface="Calibri"/>
              </a:defRPr>
            </a:lvl1pPr>
            <a:lvl2pPr marL="288036" marR="0" lvl="1" indent="-62611" algn="l" rtl="0">
              <a:lnSpc>
                <a:spcPct val="90000"/>
              </a:lnSpc>
              <a:spcBef>
                <a:spcPts val="150"/>
              </a:spcBef>
              <a:spcAft>
                <a:spcPts val="300"/>
              </a:spcAft>
              <a:buClr>
                <a:schemeClr val="accent1"/>
              </a:buClr>
              <a:buSzPct val="96428"/>
              <a:buFont typeface="Calibri"/>
              <a:buChar char="◦"/>
              <a:defRPr sz="1350" b="0" i="0" u="none" strike="noStrike" cap="none">
                <a:solidFill>
                  <a:srgbClr val="3F3F3F"/>
                </a:solidFill>
                <a:latin typeface="Calibri"/>
                <a:ea typeface="Calibri"/>
                <a:cs typeface="Calibri"/>
                <a:sym typeface="Calibri"/>
              </a:defRPr>
            </a:lvl2pPr>
            <a:lvl3pPr marL="425196" marR="0" lvl="2" indent="-79120"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3pPr>
            <a:lvl4pPr marL="562356" marR="0" lvl="3" indent="-76580"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4pPr>
            <a:lvl5pPr marL="699516" marR="0" lvl="4" indent="-74041"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5pPr>
            <a:lvl6pPr marL="825000" marR="0" lvl="5" indent="-110625"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6pPr>
            <a:lvl7pPr marL="975000" marR="0" lvl="6" indent="-108224"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7pPr>
            <a:lvl8pPr marL="1125000" marR="0" lvl="7" indent="-105825"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8pPr>
            <a:lvl9pPr marL="1275000" marR="0" lvl="8" indent="-116124"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9pPr>
          </a:lstStyle>
          <a:p>
            <a:endParaRPr/>
          </a:p>
        </p:txBody>
      </p:sp>
      <p:sp>
        <p:nvSpPr>
          <p:cNvPr id="71" name="Shape 71"/>
          <p:cNvSpPr txBox="1">
            <a:spLocks noGrp="1"/>
          </p:cNvSpPr>
          <p:nvPr>
            <p:ph type="body" idx="3"/>
          </p:nvPr>
        </p:nvSpPr>
        <p:spPr>
          <a:xfrm>
            <a:off x="4663439" y="1384538"/>
            <a:ext cx="3703319" cy="552211"/>
          </a:xfrm>
          <a:prstGeom prst="rect">
            <a:avLst/>
          </a:prstGeom>
          <a:noFill/>
          <a:ln>
            <a:noFill/>
          </a:ln>
        </p:spPr>
        <p:txBody>
          <a:bodyPr wrap="square" lIns="91425" tIns="91425" rIns="91425" bIns="91425" anchor="ctr" anchorCtr="0"/>
          <a:lstStyle>
            <a:lvl1pPr marL="0" marR="0" lvl="0" indent="0" algn="l" rtl="0">
              <a:lnSpc>
                <a:spcPct val="90000"/>
              </a:lnSpc>
              <a:spcBef>
                <a:spcPts val="900"/>
              </a:spcBef>
              <a:spcAft>
                <a:spcPts val="150"/>
              </a:spcAft>
              <a:buClr>
                <a:schemeClr val="accent1"/>
              </a:buClr>
              <a:buFont typeface="Calibri"/>
              <a:buNone/>
              <a:defRPr sz="1500" b="0" i="0" u="none" strike="noStrike" cap="none">
                <a:solidFill>
                  <a:schemeClr val="dk2"/>
                </a:solidFill>
                <a:latin typeface="Calibri"/>
                <a:ea typeface="Calibri"/>
                <a:cs typeface="Calibri"/>
                <a:sym typeface="Calibri"/>
              </a:defRPr>
            </a:lvl1pPr>
            <a:lvl2pPr marL="342900" marR="0" lvl="1" indent="0" algn="l" rtl="0">
              <a:lnSpc>
                <a:spcPct val="90000"/>
              </a:lnSpc>
              <a:spcBef>
                <a:spcPts val="150"/>
              </a:spcBef>
              <a:spcAft>
                <a:spcPts val="300"/>
              </a:spcAft>
              <a:buClr>
                <a:schemeClr val="accent1"/>
              </a:buClr>
              <a:buFont typeface="Calibri"/>
              <a:buNone/>
              <a:defRPr sz="1500" b="1" i="0" u="none" strike="noStrike" cap="none">
                <a:solidFill>
                  <a:srgbClr val="3F3F3F"/>
                </a:solidFill>
                <a:latin typeface="Calibri"/>
                <a:ea typeface="Calibri"/>
                <a:cs typeface="Calibri"/>
                <a:sym typeface="Calibri"/>
              </a:defRPr>
            </a:lvl2pPr>
            <a:lvl3pPr marL="685800" marR="0" lvl="2" indent="0" algn="l" rtl="0">
              <a:lnSpc>
                <a:spcPct val="90000"/>
              </a:lnSpc>
              <a:spcBef>
                <a:spcPts val="150"/>
              </a:spcBef>
              <a:spcAft>
                <a:spcPts val="300"/>
              </a:spcAft>
              <a:buClr>
                <a:schemeClr val="accent1"/>
              </a:buClr>
              <a:buFont typeface="Calibri"/>
              <a:buNone/>
              <a:defRPr sz="1350" b="1" i="0" u="none" strike="noStrike" cap="none">
                <a:solidFill>
                  <a:srgbClr val="3F3F3F"/>
                </a:solidFill>
                <a:latin typeface="Calibri"/>
                <a:ea typeface="Calibri"/>
                <a:cs typeface="Calibri"/>
                <a:sym typeface="Calibri"/>
              </a:defRPr>
            </a:lvl3pPr>
            <a:lvl4pPr marL="1028700" marR="0" lvl="3" indent="0" algn="l" rtl="0">
              <a:lnSpc>
                <a:spcPct val="90000"/>
              </a:lnSpc>
              <a:spcBef>
                <a:spcPts val="150"/>
              </a:spcBef>
              <a:spcAft>
                <a:spcPts val="300"/>
              </a:spcAft>
              <a:buClr>
                <a:schemeClr val="accent1"/>
              </a:buClr>
              <a:buFont typeface="Calibri"/>
              <a:buNone/>
              <a:defRPr sz="1200" b="1" i="0" u="none" strike="noStrike" cap="none">
                <a:solidFill>
                  <a:srgbClr val="3F3F3F"/>
                </a:solidFill>
                <a:latin typeface="Calibri"/>
                <a:ea typeface="Calibri"/>
                <a:cs typeface="Calibri"/>
                <a:sym typeface="Calibri"/>
              </a:defRPr>
            </a:lvl4pPr>
            <a:lvl5pPr marL="1371600" marR="0" lvl="4" indent="0" algn="l" rtl="0">
              <a:lnSpc>
                <a:spcPct val="90000"/>
              </a:lnSpc>
              <a:spcBef>
                <a:spcPts val="150"/>
              </a:spcBef>
              <a:spcAft>
                <a:spcPts val="300"/>
              </a:spcAft>
              <a:buClr>
                <a:schemeClr val="accent1"/>
              </a:buClr>
              <a:buFont typeface="Calibri"/>
              <a:buNone/>
              <a:defRPr sz="1200" b="1" i="0" u="none" strike="noStrike" cap="none">
                <a:solidFill>
                  <a:srgbClr val="3F3F3F"/>
                </a:solidFill>
                <a:latin typeface="Calibri"/>
                <a:ea typeface="Calibri"/>
                <a:cs typeface="Calibri"/>
                <a:sym typeface="Calibri"/>
              </a:defRPr>
            </a:lvl5pPr>
            <a:lvl6pPr marL="1714500" marR="0" lvl="5" indent="0" algn="l" rtl="0">
              <a:lnSpc>
                <a:spcPct val="90000"/>
              </a:lnSpc>
              <a:spcBef>
                <a:spcPts val="150"/>
              </a:spcBef>
              <a:spcAft>
                <a:spcPts val="300"/>
              </a:spcAft>
              <a:buClr>
                <a:schemeClr val="accent1"/>
              </a:buClr>
              <a:buFont typeface="Calibri"/>
              <a:buNone/>
              <a:defRPr sz="1200" b="1" i="0" u="none" strike="noStrike" cap="none">
                <a:solidFill>
                  <a:srgbClr val="3F3F3F"/>
                </a:solidFill>
                <a:latin typeface="Calibri"/>
                <a:ea typeface="Calibri"/>
                <a:cs typeface="Calibri"/>
                <a:sym typeface="Calibri"/>
              </a:defRPr>
            </a:lvl6pPr>
            <a:lvl7pPr marL="2057400" marR="0" lvl="6" indent="0" algn="l" rtl="0">
              <a:lnSpc>
                <a:spcPct val="90000"/>
              </a:lnSpc>
              <a:spcBef>
                <a:spcPts val="150"/>
              </a:spcBef>
              <a:spcAft>
                <a:spcPts val="300"/>
              </a:spcAft>
              <a:buClr>
                <a:schemeClr val="accent1"/>
              </a:buClr>
              <a:buFont typeface="Calibri"/>
              <a:buNone/>
              <a:defRPr sz="1200" b="1" i="0" u="none" strike="noStrike" cap="none">
                <a:solidFill>
                  <a:srgbClr val="3F3F3F"/>
                </a:solidFill>
                <a:latin typeface="Calibri"/>
                <a:ea typeface="Calibri"/>
                <a:cs typeface="Calibri"/>
                <a:sym typeface="Calibri"/>
              </a:defRPr>
            </a:lvl7pPr>
            <a:lvl8pPr marL="2400300" marR="0" lvl="7" indent="0" algn="l" rtl="0">
              <a:lnSpc>
                <a:spcPct val="90000"/>
              </a:lnSpc>
              <a:spcBef>
                <a:spcPts val="150"/>
              </a:spcBef>
              <a:spcAft>
                <a:spcPts val="300"/>
              </a:spcAft>
              <a:buClr>
                <a:schemeClr val="accent1"/>
              </a:buClr>
              <a:buFont typeface="Calibri"/>
              <a:buNone/>
              <a:defRPr sz="1200" b="1" i="0" u="none" strike="noStrike" cap="none">
                <a:solidFill>
                  <a:srgbClr val="3F3F3F"/>
                </a:solidFill>
                <a:latin typeface="Calibri"/>
                <a:ea typeface="Calibri"/>
                <a:cs typeface="Calibri"/>
                <a:sym typeface="Calibri"/>
              </a:defRPr>
            </a:lvl8pPr>
            <a:lvl9pPr marL="2743200" marR="0" lvl="8" indent="0" algn="l" rtl="0">
              <a:lnSpc>
                <a:spcPct val="90000"/>
              </a:lnSpc>
              <a:spcBef>
                <a:spcPts val="150"/>
              </a:spcBef>
              <a:spcAft>
                <a:spcPts val="300"/>
              </a:spcAft>
              <a:buClr>
                <a:schemeClr val="accent1"/>
              </a:buClr>
              <a:buFont typeface="Calibri"/>
              <a:buNone/>
              <a:defRPr sz="1200" b="1" i="0" u="none" strike="noStrike" cap="none">
                <a:solidFill>
                  <a:srgbClr val="3F3F3F"/>
                </a:solidFill>
                <a:latin typeface="Calibri"/>
                <a:ea typeface="Calibri"/>
                <a:cs typeface="Calibri"/>
                <a:sym typeface="Calibri"/>
              </a:defRPr>
            </a:lvl9pPr>
          </a:lstStyle>
          <a:p>
            <a:endParaRPr/>
          </a:p>
        </p:txBody>
      </p:sp>
      <p:sp>
        <p:nvSpPr>
          <p:cNvPr id="72" name="Shape 72"/>
          <p:cNvSpPr txBox="1">
            <a:spLocks noGrp="1"/>
          </p:cNvSpPr>
          <p:nvPr>
            <p:ph type="body" idx="4"/>
          </p:nvPr>
        </p:nvSpPr>
        <p:spPr>
          <a:xfrm>
            <a:off x="4663439" y="1936750"/>
            <a:ext cx="3703319" cy="2465070"/>
          </a:xfrm>
          <a:prstGeom prst="rect">
            <a:avLst/>
          </a:prstGeom>
          <a:noFill/>
          <a:ln>
            <a:noFill/>
          </a:ln>
        </p:spPr>
        <p:txBody>
          <a:bodyPr wrap="square" lIns="91425" tIns="91425" rIns="91425" bIns="91425" anchor="t" anchorCtr="0"/>
          <a:lstStyle>
            <a:lvl1pPr marL="68580" marR="0" lvl="0" indent="26669" algn="l" rtl="0">
              <a:lnSpc>
                <a:spcPct val="90000"/>
              </a:lnSpc>
              <a:spcBef>
                <a:spcPts val="900"/>
              </a:spcBef>
              <a:spcAft>
                <a:spcPts val="150"/>
              </a:spcAft>
              <a:buClr>
                <a:schemeClr val="accent1"/>
              </a:buClr>
              <a:buSzPct val="100000"/>
              <a:buFont typeface="Calibri"/>
              <a:buChar char=" "/>
              <a:defRPr sz="1500" b="0" i="0" u="none" strike="noStrike" cap="none">
                <a:solidFill>
                  <a:srgbClr val="3F3F3F"/>
                </a:solidFill>
                <a:latin typeface="Calibri"/>
                <a:ea typeface="Calibri"/>
                <a:cs typeface="Calibri"/>
                <a:sym typeface="Calibri"/>
              </a:defRPr>
            </a:lvl1pPr>
            <a:lvl2pPr marL="288036" marR="0" lvl="1" indent="-62611" algn="l" rtl="0">
              <a:lnSpc>
                <a:spcPct val="90000"/>
              </a:lnSpc>
              <a:spcBef>
                <a:spcPts val="150"/>
              </a:spcBef>
              <a:spcAft>
                <a:spcPts val="300"/>
              </a:spcAft>
              <a:buClr>
                <a:schemeClr val="accent1"/>
              </a:buClr>
              <a:buSzPct val="96428"/>
              <a:buFont typeface="Calibri"/>
              <a:buChar char="◦"/>
              <a:defRPr sz="1350" b="0" i="0" u="none" strike="noStrike" cap="none">
                <a:solidFill>
                  <a:srgbClr val="3F3F3F"/>
                </a:solidFill>
                <a:latin typeface="Calibri"/>
                <a:ea typeface="Calibri"/>
                <a:cs typeface="Calibri"/>
                <a:sym typeface="Calibri"/>
              </a:defRPr>
            </a:lvl2pPr>
            <a:lvl3pPr marL="425196" marR="0" lvl="2" indent="-79120"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3pPr>
            <a:lvl4pPr marL="562356" marR="0" lvl="3" indent="-76580"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4pPr>
            <a:lvl5pPr marL="699516" marR="0" lvl="4" indent="-74041"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5pPr>
            <a:lvl6pPr marL="825000" marR="0" lvl="5" indent="-110625"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6pPr>
            <a:lvl7pPr marL="975000" marR="0" lvl="6" indent="-108224"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7pPr>
            <a:lvl8pPr marL="1125000" marR="0" lvl="7" indent="-105825"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8pPr>
            <a:lvl9pPr marL="1275000" marR="0" lvl="8" indent="-116124"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9pPr>
          </a:lstStyle>
          <a:p>
            <a:endParaRPr/>
          </a:p>
        </p:txBody>
      </p:sp>
      <p:sp>
        <p:nvSpPr>
          <p:cNvPr id="73" name="Shape 73"/>
          <p:cNvSpPr txBox="1">
            <a:spLocks noGrp="1"/>
          </p:cNvSpPr>
          <p:nvPr>
            <p:ph type="dt" idx="10"/>
          </p:nvPr>
        </p:nvSpPr>
        <p:spPr>
          <a:xfrm>
            <a:off x="822961" y="4844839"/>
            <a:ext cx="1854203" cy="273843"/>
          </a:xfrm>
          <a:prstGeom prst="rect">
            <a:avLst/>
          </a:prstGeom>
          <a:noFill/>
          <a:ln>
            <a:noFill/>
          </a:ln>
        </p:spPr>
        <p:txBody>
          <a:bodyPr wrap="square" lIns="91425" tIns="91425" rIns="91425" bIns="91425" anchor="ctr" anchorCtr="0"/>
          <a:lstStyle>
            <a:lvl1pPr marL="0" marR="0" lvl="0" indent="0" algn="l" rtl="0">
              <a:spcBef>
                <a:spcPts val="0"/>
              </a:spcBef>
              <a:buNone/>
              <a:defRPr sz="675">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ftr" idx="11"/>
          </p:nvPr>
        </p:nvSpPr>
        <p:spPr>
          <a:xfrm>
            <a:off x="2764639" y="4844839"/>
            <a:ext cx="3617102" cy="273843"/>
          </a:xfrm>
          <a:prstGeom prst="rect">
            <a:avLst/>
          </a:prstGeom>
          <a:noFill/>
          <a:ln>
            <a:noFill/>
          </a:ln>
        </p:spPr>
        <p:txBody>
          <a:bodyPr wrap="square" lIns="91425" tIns="91425" rIns="91425" bIns="91425" anchor="ctr" anchorCtr="0"/>
          <a:lstStyle>
            <a:lvl1pPr marL="0" marR="0" lvl="0" indent="0" algn="ctr" rtl="0">
              <a:spcBef>
                <a:spcPts val="0"/>
              </a:spcBef>
              <a:buNone/>
              <a:defRPr sz="675"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sldNum" idx="12"/>
          </p:nvPr>
        </p:nvSpPr>
        <p:spPr>
          <a:xfrm>
            <a:off x="7425343" y="4844839"/>
            <a:ext cx="984018" cy="273843"/>
          </a:xfrm>
          <a:prstGeom prst="rect">
            <a:avLst/>
          </a:prstGeom>
          <a:noFill/>
          <a:ln>
            <a:noFill/>
          </a:ln>
        </p:spPr>
        <p:txBody>
          <a:bodyPr wrap="square" lIns="91425" tIns="45700" rIns="91425" bIns="45700" anchor="ctr" anchorCtr="0">
            <a:noAutofit/>
          </a:bodyPr>
          <a:lstStyle/>
          <a:p>
            <a:pPr marL="0" marR="0" lvl="0" indent="0" algn="r" rtl="0">
              <a:spcBef>
                <a:spcPts val="0"/>
              </a:spcBef>
              <a:buClr>
                <a:schemeClr val="dk2"/>
              </a:buClr>
              <a:buSzPct val="25000"/>
              <a:buFont typeface="Calibri"/>
              <a:buNone/>
            </a:pPr>
            <a:fld id="{00000000-1234-1234-1234-123412341234}" type="slidenum">
              <a:rPr lang="en-US" sz="1000">
                <a:solidFill>
                  <a:schemeClr val="dk2"/>
                </a:solidFill>
                <a:latin typeface="Calibri"/>
                <a:ea typeface="Calibri"/>
                <a:cs typeface="Calibri"/>
                <a:sym typeface="Calibri"/>
              </a:rPr>
              <a:t>‹#›</a:t>
            </a:fld>
            <a:endParaRPr lang="en-US" sz="1000">
              <a:solidFill>
                <a:schemeClr val="dk2"/>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822959" y="214953"/>
            <a:ext cx="7543800" cy="1088068"/>
          </a:xfrm>
          <a:prstGeom prst="rect">
            <a:avLst/>
          </a:prstGeom>
          <a:noFill/>
          <a:ln>
            <a:noFill/>
          </a:ln>
        </p:spPr>
        <p:txBody>
          <a:bodyPr wrap="square" lIns="91425" tIns="91425" rIns="91425" bIns="91425" anchor="b" anchorCtr="0"/>
          <a:lstStyle>
            <a:lvl1pPr marL="0" marR="0" lvl="0" indent="0" algn="l" rtl="0">
              <a:lnSpc>
                <a:spcPct val="85000"/>
              </a:lnSpc>
              <a:spcBef>
                <a:spcPts val="0"/>
              </a:spcBef>
              <a:buClr>
                <a:srgbClr val="3F3F3F"/>
              </a:buClr>
              <a:buFont typeface="Calibri"/>
              <a:buNone/>
              <a:defRPr sz="36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8" name="Shape 78"/>
          <p:cNvSpPr txBox="1">
            <a:spLocks noGrp="1"/>
          </p:cNvSpPr>
          <p:nvPr>
            <p:ph type="body" idx="1"/>
          </p:nvPr>
        </p:nvSpPr>
        <p:spPr>
          <a:xfrm>
            <a:off x="822959" y="1384300"/>
            <a:ext cx="3703319" cy="3017519"/>
          </a:xfrm>
          <a:prstGeom prst="rect">
            <a:avLst/>
          </a:prstGeom>
          <a:noFill/>
          <a:ln>
            <a:noFill/>
          </a:ln>
        </p:spPr>
        <p:txBody>
          <a:bodyPr wrap="square" lIns="91425" tIns="91425" rIns="91425" bIns="91425" anchor="t" anchorCtr="0"/>
          <a:lstStyle>
            <a:lvl1pPr marL="68580" marR="0" lvl="0" indent="26669" algn="l" rtl="0">
              <a:lnSpc>
                <a:spcPct val="90000"/>
              </a:lnSpc>
              <a:spcBef>
                <a:spcPts val="900"/>
              </a:spcBef>
              <a:spcAft>
                <a:spcPts val="150"/>
              </a:spcAft>
              <a:buClr>
                <a:schemeClr val="accent1"/>
              </a:buClr>
              <a:buSzPct val="100000"/>
              <a:buFont typeface="Calibri"/>
              <a:buChar char=" "/>
              <a:defRPr sz="1500" b="0" i="0" u="none" strike="noStrike" cap="none">
                <a:solidFill>
                  <a:srgbClr val="3F3F3F"/>
                </a:solidFill>
                <a:latin typeface="Calibri"/>
                <a:ea typeface="Calibri"/>
                <a:cs typeface="Calibri"/>
                <a:sym typeface="Calibri"/>
              </a:defRPr>
            </a:lvl1pPr>
            <a:lvl2pPr marL="288036" marR="0" lvl="1" indent="-62611" algn="l" rtl="0">
              <a:lnSpc>
                <a:spcPct val="90000"/>
              </a:lnSpc>
              <a:spcBef>
                <a:spcPts val="150"/>
              </a:spcBef>
              <a:spcAft>
                <a:spcPts val="300"/>
              </a:spcAft>
              <a:buClr>
                <a:schemeClr val="accent1"/>
              </a:buClr>
              <a:buSzPct val="96428"/>
              <a:buFont typeface="Calibri"/>
              <a:buChar char="◦"/>
              <a:defRPr sz="1350" b="0" i="0" u="none" strike="noStrike" cap="none">
                <a:solidFill>
                  <a:srgbClr val="3F3F3F"/>
                </a:solidFill>
                <a:latin typeface="Calibri"/>
                <a:ea typeface="Calibri"/>
                <a:cs typeface="Calibri"/>
                <a:sym typeface="Calibri"/>
              </a:defRPr>
            </a:lvl2pPr>
            <a:lvl3pPr marL="425196" marR="0" lvl="2" indent="-79120"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3pPr>
            <a:lvl4pPr marL="562356" marR="0" lvl="3" indent="-76580"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4pPr>
            <a:lvl5pPr marL="699516" marR="0" lvl="4" indent="-74041"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5pPr>
            <a:lvl6pPr marL="825000" marR="0" lvl="5" indent="-110625"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6pPr>
            <a:lvl7pPr marL="975000" marR="0" lvl="6" indent="-108224"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7pPr>
            <a:lvl8pPr marL="1125000" marR="0" lvl="7" indent="-105825"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8pPr>
            <a:lvl9pPr marL="1275000" marR="0" lvl="8" indent="-116124"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9pPr>
          </a:lstStyle>
          <a:p>
            <a:endParaRPr/>
          </a:p>
        </p:txBody>
      </p:sp>
      <p:sp>
        <p:nvSpPr>
          <p:cNvPr id="79" name="Shape 79"/>
          <p:cNvSpPr txBox="1">
            <a:spLocks noGrp="1"/>
          </p:cNvSpPr>
          <p:nvPr>
            <p:ph type="body" idx="2"/>
          </p:nvPr>
        </p:nvSpPr>
        <p:spPr>
          <a:xfrm>
            <a:off x="4663439" y="1384300"/>
            <a:ext cx="3703319" cy="3017519"/>
          </a:xfrm>
          <a:prstGeom prst="rect">
            <a:avLst/>
          </a:prstGeom>
          <a:noFill/>
          <a:ln>
            <a:noFill/>
          </a:ln>
        </p:spPr>
        <p:txBody>
          <a:bodyPr wrap="square" lIns="91425" tIns="91425" rIns="91425" bIns="91425" anchor="t" anchorCtr="0"/>
          <a:lstStyle>
            <a:lvl1pPr marL="68580" marR="0" lvl="0" indent="26669" algn="l" rtl="0">
              <a:lnSpc>
                <a:spcPct val="90000"/>
              </a:lnSpc>
              <a:spcBef>
                <a:spcPts val="900"/>
              </a:spcBef>
              <a:spcAft>
                <a:spcPts val="150"/>
              </a:spcAft>
              <a:buClr>
                <a:schemeClr val="accent1"/>
              </a:buClr>
              <a:buSzPct val="100000"/>
              <a:buFont typeface="Calibri"/>
              <a:buChar char=" "/>
              <a:defRPr sz="1500" b="0" i="0" u="none" strike="noStrike" cap="none">
                <a:solidFill>
                  <a:srgbClr val="3F3F3F"/>
                </a:solidFill>
                <a:latin typeface="Calibri"/>
                <a:ea typeface="Calibri"/>
                <a:cs typeface="Calibri"/>
                <a:sym typeface="Calibri"/>
              </a:defRPr>
            </a:lvl1pPr>
            <a:lvl2pPr marL="288036" marR="0" lvl="1" indent="-62611" algn="l" rtl="0">
              <a:lnSpc>
                <a:spcPct val="90000"/>
              </a:lnSpc>
              <a:spcBef>
                <a:spcPts val="150"/>
              </a:spcBef>
              <a:spcAft>
                <a:spcPts val="300"/>
              </a:spcAft>
              <a:buClr>
                <a:schemeClr val="accent1"/>
              </a:buClr>
              <a:buSzPct val="96428"/>
              <a:buFont typeface="Calibri"/>
              <a:buChar char="◦"/>
              <a:defRPr sz="1350" b="0" i="0" u="none" strike="noStrike" cap="none">
                <a:solidFill>
                  <a:srgbClr val="3F3F3F"/>
                </a:solidFill>
                <a:latin typeface="Calibri"/>
                <a:ea typeface="Calibri"/>
                <a:cs typeface="Calibri"/>
                <a:sym typeface="Calibri"/>
              </a:defRPr>
            </a:lvl2pPr>
            <a:lvl3pPr marL="425196" marR="0" lvl="2" indent="-79120"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3pPr>
            <a:lvl4pPr marL="562356" marR="0" lvl="3" indent="-76580"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4pPr>
            <a:lvl5pPr marL="699516" marR="0" lvl="4" indent="-74041"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5pPr>
            <a:lvl6pPr marL="825000" marR="0" lvl="5" indent="-110625"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6pPr>
            <a:lvl7pPr marL="975000" marR="0" lvl="6" indent="-108224"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7pPr>
            <a:lvl8pPr marL="1125000" marR="0" lvl="7" indent="-105825"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8pPr>
            <a:lvl9pPr marL="1275000" marR="0" lvl="8" indent="-116124"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9pPr>
          </a:lstStyle>
          <a:p>
            <a:endParaRPr/>
          </a:p>
        </p:txBody>
      </p:sp>
      <p:sp>
        <p:nvSpPr>
          <p:cNvPr id="80" name="Shape 80"/>
          <p:cNvSpPr txBox="1">
            <a:spLocks noGrp="1"/>
          </p:cNvSpPr>
          <p:nvPr>
            <p:ph type="dt" idx="10"/>
          </p:nvPr>
        </p:nvSpPr>
        <p:spPr>
          <a:xfrm>
            <a:off x="822961" y="4844839"/>
            <a:ext cx="1854203" cy="273843"/>
          </a:xfrm>
          <a:prstGeom prst="rect">
            <a:avLst/>
          </a:prstGeom>
          <a:noFill/>
          <a:ln>
            <a:noFill/>
          </a:ln>
        </p:spPr>
        <p:txBody>
          <a:bodyPr wrap="square" lIns="91425" tIns="91425" rIns="91425" bIns="91425" anchor="ctr" anchorCtr="0"/>
          <a:lstStyle>
            <a:lvl1pPr marL="0" marR="0" lvl="0" indent="0" algn="l" rtl="0">
              <a:spcBef>
                <a:spcPts val="0"/>
              </a:spcBef>
              <a:buNone/>
              <a:defRPr sz="675">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ftr" idx="11"/>
          </p:nvPr>
        </p:nvSpPr>
        <p:spPr>
          <a:xfrm>
            <a:off x="2764639" y="4844839"/>
            <a:ext cx="3617102" cy="273843"/>
          </a:xfrm>
          <a:prstGeom prst="rect">
            <a:avLst/>
          </a:prstGeom>
          <a:noFill/>
          <a:ln>
            <a:noFill/>
          </a:ln>
        </p:spPr>
        <p:txBody>
          <a:bodyPr wrap="square" lIns="91425" tIns="91425" rIns="91425" bIns="91425" anchor="ctr" anchorCtr="0"/>
          <a:lstStyle>
            <a:lvl1pPr marL="0" marR="0" lvl="0" indent="0" algn="ctr" rtl="0">
              <a:spcBef>
                <a:spcPts val="0"/>
              </a:spcBef>
              <a:buNone/>
              <a:defRPr sz="675"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sldNum" idx="12"/>
          </p:nvPr>
        </p:nvSpPr>
        <p:spPr>
          <a:xfrm>
            <a:off x="7425343" y="4844839"/>
            <a:ext cx="984018" cy="273843"/>
          </a:xfrm>
          <a:prstGeom prst="rect">
            <a:avLst/>
          </a:prstGeom>
          <a:noFill/>
          <a:ln>
            <a:noFill/>
          </a:ln>
        </p:spPr>
        <p:txBody>
          <a:bodyPr wrap="square" lIns="91425" tIns="45700" rIns="91425" bIns="45700" anchor="ctr" anchorCtr="0">
            <a:noAutofit/>
          </a:bodyPr>
          <a:lstStyle/>
          <a:p>
            <a:pPr marL="0" marR="0" lvl="0" indent="0" algn="r" rtl="0">
              <a:spcBef>
                <a:spcPts val="0"/>
              </a:spcBef>
              <a:buClr>
                <a:schemeClr val="dk2"/>
              </a:buClr>
              <a:buSzPct val="25000"/>
              <a:buFont typeface="Calibri"/>
              <a:buNone/>
            </a:pPr>
            <a:fld id="{00000000-1234-1234-1234-123412341234}" type="slidenum">
              <a:rPr lang="en-US" sz="1000">
                <a:solidFill>
                  <a:schemeClr val="dk2"/>
                </a:solidFill>
                <a:latin typeface="Calibri"/>
                <a:ea typeface="Calibri"/>
                <a:cs typeface="Calibri"/>
                <a:sym typeface="Calibri"/>
              </a:rPr>
              <a:t>‹#›</a:t>
            </a:fld>
            <a:endParaRPr lang="en-US" sz="1000">
              <a:solidFill>
                <a:schemeClr val="dk2"/>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p:nvPr/>
        </p:nvSpPr>
        <p:spPr>
          <a:xfrm>
            <a:off x="2381" y="4800600"/>
            <a:ext cx="9141619" cy="342899"/>
          </a:xfrm>
          <a:prstGeom prst="rect">
            <a:avLst/>
          </a:prstGeom>
          <a:solidFill>
            <a:schemeClr val="accent2"/>
          </a:solidFill>
          <a:ln>
            <a:noFill/>
          </a:ln>
        </p:spPr>
        <p:txBody>
          <a:bodyPr wrap="square" lIns="91425" tIns="91425" rIns="91425" bIns="91425" anchor="ctr" anchorCtr="0">
            <a:noAutofit/>
          </a:bodyPr>
          <a:lstStyle/>
          <a:p>
            <a:pPr lvl="0">
              <a:spcBef>
                <a:spcPts val="0"/>
              </a:spcBef>
              <a:buNone/>
            </a:pPr>
            <a:endParaRPr/>
          </a:p>
        </p:txBody>
      </p:sp>
      <p:sp>
        <p:nvSpPr>
          <p:cNvPr id="7" name="Shape 7"/>
          <p:cNvSpPr/>
          <p:nvPr/>
        </p:nvSpPr>
        <p:spPr>
          <a:xfrm>
            <a:off x="11" y="4750737"/>
            <a:ext cx="9141619" cy="48005"/>
          </a:xfrm>
          <a:prstGeom prst="rect">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8" name="Shape 8"/>
          <p:cNvSpPr txBox="1">
            <a:spLocks noGrp="1"/>
          </p:cNvSpPr>
          <p:nvPr>
            <p:ph type="title"/>
          </p:nvPr>
        </p:nvSpPr>
        <p:spPr>
          <a:xfrm>
            <a:off x="822959" y="214953"/>
            <a:ext cx="7543800" cy="1088068"/>
          </a:xfrm>
          <a:prstGeom prst="rect">
            <a:avLst/>
          </a:prstGeom>
          <a:noFill/>
          <a:ln>
            <a:noFill/>
          </a:ln>
        </p:spPr>
        <p:txBody>
          <a:bodyPr wrap="square" lIns="91425" tIns="91425" rIns="91425" bIns="91425" anchor="b" anchorCtr="0"/>
          <a:lstStyle>
            <a:lvl1pPr marL="0" marR="0" lvl="0" indent="0" algn="l" rtl="0">
              <a:lnSpc>
                <a:spcPct val="85000"/>
              </a:lnSpc>
              <a:spcBef>
                <a:spcPts val="0"/>
              </a:spcBef>
              <a:buClr>
                <a:srgbClr val="3F3F3F"/>
              </a:buClr>
              <a:buFont typeface="Calibri"/>
              <a:buNone/>
              <a:defRPr sz="36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 name="Shape 9"/>
          <p:cNvSpPr txBox="1">
            <a:spLocks noGrp="1"/>
          </p:cNvSpPr>
          <p:nvPr>
            <p:ph type="body" idx="1"/>
          </p:nvPr>
        </p:nvSpPr>
        <p:spPr>
          <a:xfrm>
            <a:off x="822959" y="1384300"/>
            <a:ext cx="7543800" cy="3017519"/>
          </a:xfrm>
          <a:prstGeom prst="rect">
            <a:avLst/>
          </a:prstGeom>
          <a:noFill/>
          <a:ln>
            <a:noFill/>
          </a:ln>
        </p:spPr>
        <p:txBody>
          <a:bodyPr wrap="square" lIns="91425" tIns="91425" rIns="91425" bIns="91425" anchor="t" anchorCtr="0"/>
          <a:lstStyle>
            <a:lvl1pPr marL="68580" marR="0" lvl="0" indent="26669" algn="l" rtl="0">
              <a:lnSpc>
                <a:spcPct val="90000"/>
              </a:lnSpc>
              <a:spcBef>
                <a:spcPts val="900"/>
              </a:spcBef>
              <a:spcAft>
                <a:spcPts val="150"/>
              </a:spcAft>
              <a:buClr>
                <a:schemeClr val="accent1"/>
              </a:buClr>
              <a:buSzPct val="100000"/>
              <a:buFont typeface="Calibri"/>
              <a:buChar char=" "/>
              <a:defRPr sz="1500" b="0" i="0" u="none" strike="noStrike" cap="none">
                <a:solidFill>
                  <a:srgbClr val="3F3F3F"/>
                </a:solidFill>
                <a:latin typeface="Calibri"/>
                <a:ea typeface="Calibri"/>
                <a:cs typeface="Calibri"/>
                <a:sym typeface="Calibri"/>
              </a:defRPr>
            </a:lvl1pPr>
            <a:lvl2pPr marL="288036" marR="0" lvl="1" indent="-62611" algn="l" rtl="0">
              <a:lnSpc>
                <a:spcPct val="90000"/>
              </a:lnSpc>
              <a:spcBef>
                <a:spcPts val="150"/>
              </a:spcBef>
              <a:spcAft>
                <a:spcPts val="300"/>
              </a:spcAft>
              <a:buClr>
                <a:schemeClr val="accent1"/>
              </a:buClr>
              <a:buSzPct val="96428"/>
              <a:buFont typeface="Calibri"/>
              <a:buChar char="◦"/>
              <a:defRPr sz="1350" b="0" i="0" u="none" strike="noStrike" cap="none">
                <a:solidFill>
                  <a:srgbClr val="3F3F3F"/>
                </a:solidFill>
                <a:latin typeface="Calibri"/>
                <a:ea typeface="Calibri"/>
                <a:cs typeface="Calibri"/>
                <a:sym typeface="Calibri"/>
              </a:defRPr>
            </a:lvl2pPr>
            <a:lvl3pPr marL="425196" marR="0" lvl="2" indent="-79120"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3pPr>
            <a:lvl4pPr marL="562356" marR="0" lvl="3" indent="-76580"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4pPr>
            <a:lvl5pPr marL="699516" marR="0" lvl="4" indent="-74041"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5pPr>
            <a:lvl6pPr marL="825000" marR="0" lvl="5" indent="-110625"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6pPr>
            <a:lvl7pPr marL="975000" marR="0" lvl="6" indent="-108224"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7pPr>
            <a:lvl8pPr marL="1125000" marR="0" lvl="7" indent="-105825"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8pPr>
            <a:lvl9pPr marL="1275000" marR="0" lvl="8" indent="-116124" algn="l" rtl="0">
              <a:lnSpc>
                <a:spcPct val="90000"/>
              </a:lnSpc>
              <a:spcBef>
                <a:spcPts val="150"/>
              </a:spcBef>
              <a:spcAft>
                <a:spcPts val="300"/>
              </a:spcAft>
              <a:buClr>
                <a:schemeClr val="accent1"/>
              </a:buClr>
              <a:buSzPct val="95454"/>
              <a:buFont typeface="Calibri"/>
              <a:buChar char="◦"/>
              <a:defRPr sz="1050" b="0" i="0" u="none" strike="noStrike" cap="none">
                <a:solidFill>
                  <a:srgbClr val="3F3F3F"/>
                </a:solidFill>
                <a:latin typeface="Calibri"/>
                <a:ea typeface="Calibri"/>
                <a:cs typeface="Calibri"/>
                <a:sym typeface="Calibri"/>
              </a:defRPr>
            </a:lvl9pPr>
          </a:lstStyle>
          <a:p>
            <a:endParaRPr/>
          </a:p>
        </p:txBody>
      </p:sp>
      <p:sp>
        <p:nvSpPr>
          <p:cNvPr id="10" name="Shape 10"/>
          <p:cNvSpPr txBox="1">
            <a:spLocks noGrp="1"/>
          </p:cNvSpPr>
          <p:nvPr>
            <p:ph type="dt" idx="10"/>
          </p:nvPr>
        </p:nvSpPr>
        <p:spPr>
          <a:xfrm>
            <a:off x="822961" y="4844839"/>
            <a:ext cx="1854203" cy="273843"/>
          </a:xfrm>
          <a:prstGeom prst="rect">
            <a:avLst/>
          </a:prstGeom>
          <a:noFill/>
          <a:ln>
            <a:noFill/>
          </a:ln>
        </p:spPr>
        <p:txBody>
          <a:bodyPr wrap="square" lIns="91425" tIns="91425" rIns="91425" bIns="91425" anchor="ctr" anchorCtr="0"/>
          <a:lstStyle>
            <a:lvl1pPr marL="0" marR="0" lvl="0" indent="0" algn="l" rtl="0">
              <a:spcBef>
                <a:spcPts val="0"/>
              </a:spcBef>
              <a:buNone/>
              <a:defRPr sz="675"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 name="Shape 11"/>
          <p:cNvSpPr txBox="1">
            <a:spLocks noGrp="1"/>
          </p:cNvSpPr>
          <p:nvPr>
            <p:ph type="ftr" idx="11"/>
          </p:nvPr>
        </p:nvSpPr>
        <p:spPr>
          <a:xfrm>
            <a:off x="2764639" y="4844839"/>
            <a:ext cx="3617102" cy="273843"/>
          </a:xfrm>
          <a:prstGeom prst="rect">
            <a:avLst/>
          </a:prstGeom>
          <a:noFill/>
          <a:ln>
            <a:noFill/>
          </a:ln>
        </p:spPr>
        <p:txBody>
          <a:bodyPr wrap="square" lIns="91425" tIns="91425" rIns="91425" bIns="91425" anchor="ctr" anchorCtr="0"/>
          <a:lstStyle>
            <a:lvl1pPr marL="0" marR="0" lvl="0" indent="0" algn="ctr" rtl="0">
              <a:spcBef>
                <a:spcPts val="0"/>
              </a:spcBef>
              <a:buNone/>
              <a:defRPr sz="675"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sldNum" idx="12"/>
          </p:nvPr>
        </p:nvSpPr>
        <p:spPr>
          <a:xfrm>
            <a:off x="7425343" y="4844839"/>
            <a:ext cx="984018" cy="273843"/>
          </a:xfrm>
          <a:prstGeom prst="rect">
            <a:avLst/>
          </a:prstGeom>
          <a:noFill/>
          <a:ln>
            <a:noFill/>
          </a:ln>
        </p:spPr>
        <p:txBody>
          <a:bodyPr wrap="square" lIns="91425" tIns="45700" rIns="91425" bIns="45700" anchor="ctr" anchorCtr="0">
            <a:noAutofit/>
          </a:bodyPr>
          <a:lstStyle/>
          <a:p>
            <a:pPr marL="0" marR="0" lvl="0" indent="0" algn="r" rtl="0">
              <a:spcBef>
                <a:spcPts val="0"/>
              </a:spcBef>
              <a:buClr>
                <a:schemeClr val="dk2"/>
              </a:buClr>
              <a:buSzPct val="25000"/>
              <a:buFont typeface="Calibri"/>
              <a:buNone/>
            </a:pPr>
            <a:fld id="{00000000-1234-1234-1234-123412341234}" type="slidenum">
              <a:rPr lang="en-US" sz="1000" b="0" i="0" u="none" strike="noStrike" cap="none">
                <a:solidFill>
                  <a:schemeClr val="dk2"/>
                </a:solidFill>
                <a:latin typeface="Calibri"/>
                <a:ea typeface="Calibri"/>
                <a:cs typeface="Calibri"/>
                <a:sym typeface="Calibri"/>
              </a:rPr>
              <a:t>‹#›</a:t>
            </a:fld>
            <a:endParaRPr lang="en-US" sz="1000" b="0" i="0" u="none" strike="noStrike" cap="none">
              <a:solidFill>
                <a:schemeClr val="dk2"/>
              </a:solidFill>
              <a:latin typeface="Calibri"/>
              <a:ea typeface="Calibri"/>
              <a:cs typeface="Calibri"/>
              <a:sym typeface="Calibri"/>
            </a:endParaRPr>
          </a:p>
        </p:txBody>
      </p:sp>
      <p:cxnSp>
        <p:nvCxnSpPr>
          <p:cNvPr id="13" name="Shape 13"/>
          <p:cNvCxnSpPr/>
          <p:nvPr/>
        </p:nvCxnSpPr>
        <p:spPr>
          <a:xfrm>
            <a:off x="895149" y="1303383"/>
            <a:ext cx="7475219" cy="0"/>
          </a:xfrm>
          <a:prstGeom prst="straightConnector1">
            <a:avLst/>
          </a:prstGeom>
          <a:noFill/>
          <a:ln w="9525" cap="flat" cmpd="sng">
            <a:solidFill>
              <a:srgbClr val="7F7F7F"/>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image" Target="../media/image17.jpg"/><Relationship Id="rId1" Type="http://schemas.openxmlformats.org/officeDocument/2006/relationships/slideLayout" Target="../slideLayouts/slideLayout6.xml"/><Relationship Id="rId6" Type="http://schemas.openxmlformats.org/officeDocument/2006/relationships/image" Target="../media/image21.JPG"/><Relationship Id="rId11" Type="http://schemas.openxmlformats.org/officeDocument/2006/relationships/image" Target="../media/image26.png"/><Relationship Id="rId5" Type="http://schemas.openxmlformats.org/officeDocument/2006/relationships/image" Target="../media/image20.jpg"/><Relationship Id="rId10" Type="http://schemas.openxmlformats.org/officeDocument/2006/relationships/image" Target="../media/image25.jpg"/><Relationship Id="rId4" Type="http://schemas.openxmlformats.org/officeDocument/2006/relationships/image" Target="../media/image19.JPG"/><Relationship Id="rId9" Type="http://schemas.openxmlformats.org/officeDocument/2006/relationships/image" Target="../media/image24.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tiff"/><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tiff"/><Relationship Id="rId11" Type="http://schemas.openxmlformats.org/officeDocument/2006/relationships/image" Target="../media/image14.tiff"/><Relationship Id="rId5" Type="http://schemas.openxmlformats.org/officeDocument/2006/relationships/image" Target="../media/image8.tiff"/><Relationship Id="rId10" Type="http://schemas.openxmlformats.org/officeDocument/2006/relationships/image" Target="../media/image13.tiff"/><Relationship Id="rId4" Type="http://schemas.openxmlformats.org/officeDocument/2006/relationships/image" Target="../media/image7.tiff"/><Relationship Id="rId9" Type="http://schemas.openxmlformats.org/officeDocument/2006/relationships/image" Target="../media/image12.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ctrTitle"/>
          </p:nvPr>
        </p:nvSpPr>
        <p:spPr>
          <a:xfrm>
            <a:off x="1317996" y="1040524"/>
            <a:ext cx="6154859" cy="2203309"/>
          </a:xfrm>
          <a:prstGeom prst="rect">
            <a:avLst/>
          </a:prstGeom>
          <a:noFill/>
          <a:ln>
            <a:noFill/>
          </a:ln>
        </p:spPr>
        <p:txBody>
          <a:bodyPr wrap="square" lIns="91425" tIns="91425" rIns="91425" bIns="91425" anchor="b" anchorCtr="0">
            <a:noAutofit/>
          </a:bodyPr>
          <a:lstStyle/>
          <a:p>
            <a:pPr marL="0" marR="0" lvl="0" indent="0" algn="l" rtl="0">
              <a:lnSpc>
                <a:spcPct val="85000"/>
              </a:lnSpc>
              <a:spcBef>
                <a:spcPts val="0"/>
              </a:spcBef>
              <a:buClr>
                <a:srgbClr val="17365D"/>
              </a:buClr>
              <a:buSzPct val="25000"/>
              <a:buFont typeface="Cambria"/>
              <a:buNone/>
            </a:pPr>
            <a:r>
              <a:rPr lang="en-US" sz="3200" b="1" i="0" u="none" strike="noStrike" cap="none" dirty="0">
                <a:solidFill>
                  <a:srgbClr val="17365D"/>
                </a:solidFill>
                <a:latin typeface="Cambria"/>
                <a:ea typeface="Cambria"/>
                <a:cs typeface="Cambria"/>
                <a:sym typeface="Cambria"/>
              </a:rPr>
              <a:t>Maternal and Child Health Guiding Framework for the Northwest Portland Area Indian Health Board</a:t>
            </a:r>
          </a:p>
        </p:txBody>
      </p:sp>
      <p:sp>
        <p:nvSpPr>
          <p:cNvPr id="102" name="Shape 102"/>
          <p:cNvSpPr txBox="1">
            <a:spLocks noGrp="1"/>
          </p:cNvSpPr>
          <p:nvPr>
            <p:ph type="subTitle" idx="1"/>
          </p:nvPr>
        </p:nvSpPr>
        <p:spPr>
          <a:xfrm>
            <a:off x="1617541" y="3243833"/>
            <a:ext cx="5464329" cy="85725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accent1"/>
              </a:buClr>
              <a:buSzPct val="25000"/>
              <a:buFont typeface="Calibri"/>
              <a:buNone/>
            </a:pPr>
            <a:r>
              <a:rPr lang="en-US" sz="1400" b="1" i="1" u="none" strike="noStrike" cap="none" dirty="0">
                <a:solidFill>
                  <a:srgbClr val="4BACC6"/>
                </a:solidFill>
                <a:latin typeface="Cambria"/>
                <a:ea typeface="Cambria"/>
                <a:cs typeface="Cambria"/>
                <a:sym typeface="Cambria"/>
              </a:rPr>
              <a:t>A SUMMARY OF QUALITATIVE DATA COLLECTED BY NPAIHB</a:t>
            </a:r>
          </a:p>
          <a:p>
            <a:pPr marL="0" marR="0" lvl="0" indent="0" algn="l" rtl="0">
              <a:lnSpc>
                <a:spcPct val="90000"/>
              </a:lnSpc>
              <a:spcBef>
                <a:spcPts val="1000"/>
              </a:spcBef>
              <a:spcAft>
                <a:spcPts val="0"/>
              </a:spcAft>
              <a:buClr>
                <a:schemeClr val="accent1"/>
              </a:buClr>
              <a:buSzPct val="25000"/>
              <a:buFont typeface="Calibri"/>
              <a:buNone/>
            </a:pPr>
            <a:endParaRPr sz="1400" b="0" i="0" u="none" strike="noStrike" cap="none" dirty="0">
              <a:solidFill>
                <a:schemeClr val="dk2"/>
              </a:solidFill>
              <a:latin typeface="Calibri"/>
              <a:ea typeface="Calibri"/>
              <a:cs typeface="Calibri"/>
              <a:sym typeface="Calibri"/>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 t="18716" r="-322"/>
          <a:stretch/>
        </p:blipFill>
        <p:spPr>
          <a:xfrm rot="5400000">
            <a:off x="7220313" y="2843805"/>
            <a:ext cx="2377438" cy="144471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516020" y="232568"/>
            <a:ext cx="1860549" cy="139541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07150"/>
            <a:ext cx="1721595" cy="114773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174530" cy="176179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p:nvPr/>
        </p:nvSpPr>
        <p:spPr>
          <a:xfrm>
            <a:off x="230862" y="1501428"/>
            <a:ext cx="4528633" cy="1187449"/>
          </a:xfrm>
          <a:prstGeom prst="rect">
            <a:avLst/>
          </a:prstGeom>
          <a:solidFill>
            <a:schemeClr val="lt1"/>
          </a:solidFill>
          <a:ln>
            <a:noFill/>
          </a:ln>
        </p:spPr>
        <p:txBody>
          <a:bodyPr wrap="square" lIns="91425" tIns="45700" rIns="91425" bIns="45700" anchor="t" anchorCtr="0">
            <a:noAutofit/>
          </a:bodyPr>
          <a:lstStyle/>
          <a:p>
            <a:pPr marL="0" marR="0" lvl="0" indent="0" algn="ctr" rtl="0">
              <a:lnSpc>
                <a:spcPct val="115000"/>
              </a:lnSpc>
              <a:spcBef>
                <a:spcPts val="0"/>
              </a:spcBef>
              <a:spcAft>
                <a:spcPts val="0"/>
              </a:spcAft>
              <a:buSzPct val="25000"/>
              <a:buNone/>
            </a:pPr>
            <a:r>
              <a:rPr lang="en-US" sz="1400" i="1">
                <a:solidFill>
                  <a:schemeClr val="accent2"/>
                </a:solidFill>
                <a:latin typeface="Calibri"/>
                <a:ea typeface="Calibri"/>
                <a:cs typeface="Calibri"/>
                <a:sym typeface="Calibri"/>
              </a:rPr>
              <a:t>“The beginning [of MCH] is difficult because some things are important for a healthy pregnancy, before you are planning to become pregnant. I see the separation between adolescent health because that is such a huge beast of its own. I would say [MCH] goes up to maybe age 12, but the cutoff is not firm, or as important” </a:t>
            </a:r>
          </a:p>
        </p:txBody>
      </p:sp>
      <p:sp>
        <p:nvSpPr>
          <p:cNvPr id="169" name="Shape 169"/>
          <p:cNvSpPr txBox="1"/>
          <p:nvPr/>
        </p:nvSpPr>
        <p:spPr>
          <a:xfrm>
            <a:off x="5024671" y="1678691"/>
            <a:ext cx="3847526" cy="1013988"/>
          </a:xfrm>
          <a:prstGeom prst="rect">
            <a:avLst/>
          </a:prstGeom>
          <a:noFill/>
          <a:ln>
            <a:noFill/>
          </a:ln>
        </p:spPr>
        <p:txBody>
          <a:bodyPr wrap="square" lIns="91425" tIns="45700" rIns="91425" bIns="45700" anchor="t" anchorCtr="0">
            <a:noAutofit/>
          </a:bodyPr>
          <a:lstStyle/>
          <a:p>
            <a:pPr marL="0" marR="0" lvl="0" indent="0" algn="ctr" rtl="0">
              <a:lnSpc>
                <a:spcPct val="115000"/>
              </a:lnSpc>
              <a:spcBef>
                <a:spcPts val="0"/>
              </a:spcBef>
              <a:spcAft>
                <a:spcPts val="0"/>
              </a:spcAft>
              <a:buSzPct val="25000"/>
              <a:buNone/>
            </a:pPr>
            <a:r>
              <a:rPr lang="en-US" sz="1400" i="1">
                <a:solidFill>
                  <a:srgbClr val="1F497D"/>
                </a:solidFill>
                <a:latin typeface="Calibri"/>
                <a:ea typeface="Calibri"/>
                <a:cs typeface="Calibri"/>
                <a:sym typeface="Calibri"/>
              </a:rPr>
              <a:t>“I would like to see no age restraint on MCH—a child is a child until age 18; [I see it as] more of a continuum of support for whole wellness (beyond just clinical care) throughout life” </a:t>
            </a:r>
          </a:p>
          <a:p>
            <a:pPr marL="0" marR="0" lvl="0" indent="0" algn="ctr" rtl="0">
              <a:lnSpc>
                <a:spcPct val="115000"/>
              </a:lnSpc>
              <a:spcBef>
                <a:spcPts val="0"/>
              </a:spcBef>
              <a:spcAft>
                <a:spcPts val="0"/>
              </a:spcAft>
              <a:buSzPct val="25000"/>
              <a:buNone/>
            </a:pPr>
            <a:r>
              <a:rPr lang="en-US" sz="1100" i="1">
                <a:solidFill>
                  <a:srgbClr val="1F497D"/>
                </a:solidFill>
                <a:latin typeface="Calibri"/>
                <a:ea typeface="Calibri"/>
                <a:cs typeface="Calibri"/>
                <a:sym typeface="Calibri"/>
              </a:rPr>
              <a:t> </a:t>
            </a:r>
          </a:p>
        </p:txBody>
      </p:sp>
      <p:sp>
        <p:nvSpPr>
          <p:cNvPr id="170" name="Shape 170"/>
          <p:cNvSpPr txBox="1"/>
          <p:nvPr/>
        </p:nvSpPr>
        <p:spPr>
          <a:xfrm>
            <a:off x="230862" y="3406821"/>
            <a:ext cx="4313055" cy="948307"/>
          </a:xfrm>
          <a:prstGeom prst="rect">
            <a:avLst/>
          </a:prstGeom>
          <a:solidFill>
            <a:schemeClr val="lt1"/>
          </a:solidFill>
          <a:ln>
            <a:noFill/>
          </a:ln>
        </p:spPr>
        <p:txBody>
          <a:bodyPr wrap="square" lIns="91425" tIns="45700" rIns="91425" bIns="45700" anchor="t" anchorCtr="0">
            <a:noAutofit/>
          </a:bodyPr>
          <a:lstStyle/>
          <a:p>
            <a:pPr marL="0" marR="0" lvl="0" indent="0" algn="ctr" rtl="0">
              <a:lnSpc>
                <a:spcPct val="115000"/>
              </a:lnSpc>
              <a:spcBef>
                <a:spcPts val="0"/>
              </a:spcBef>
              <a:spcAft>
                <a:spcPts val="0"/>
              </a:spcAft>
              <a:buSzPct val="25000"/>
              <a:buNone/>
            </a:pPr>
            <a:r>
              <a:rPr lang="en-US" sz="1400" i="1">
                <a:solidFill>
                  <a:srgbClr val="1F497D"/>
                </a:solidFill>
                <a:latin typeface="Calibri"/>
                <a:ea typeface="Calibri"/>
                <a:cs typeface="Calibri"/>
                <a:sym typeface="Calibri"/>
              </a:rPr>
              <a:t>“We should be able to define what [MCH] means to us firstly; but…programs have specific funding for specific populations.  We are reactive in that sense. We work in the areas that are funded” </a:t>
            </a:r>
          </a:p>
        </p:txBody>
      </p:sp>
      <p:sp>
        <p:nvSpPr>
          <p:cNvPr id="171" name="Shape 171"/>
          <p:cNvSpPr txBox="1">
            <a:spLocks noGrp="1"/>
          </p:cNvSpPr>
          <p:nvPr>
            <p:ph type="title"/>
          </p:nvPr>
        </p:nvSpPr>
        <p:spPr>
          <a:xfrm>
            <a:off x="822959" y="214953"/>
            <a:ext cx="7543800" cy="1088068"/>
          </a:xfrm>
          <a:prstGeom prst="rect">
            <a:avLst/>
          </a:prstGeom>
          <a:noFill/>
          <a:ln>
            <a:noFill/>
          </a:ln>
        </p:spPr>
        <p:txBody>
          <a:bodyPr wrap="square"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3600" b="0" i="0" u="none" strike="noStrike" cap="none">
                <a:solidFill>
                  <a:srgbClr val="3F3F3F"/>
                </a:solidFill>
                <a:latin typeface="Calibri"/>
                <a:ea typeface="Calibri"/>
                <a:cs typeface="Calibri"/>
                <a:sym typeface="Calibri"/>
              </a:rPr>
              <a:t>What is MCH? </a:t>
            </a:r>
          </a:p>
        </p:txBody>
      </p:sp>
      <p:sp>
        <p:nvSpPr>
          <p:cNvPr id="172" name="Shape 172"/>
          <p:cNvSpPr txBox="1"/>
          <p:nvPr/>
        </p:nvSpPr>
        <p:spPr>
          <a:xfrm>
            <a:off x="4759496" y="3345094"/>
            <a:ext cx="4114935" cy="557530"/>
          </a:xfrm>
          <a:prstGeom prst="rect">
            <a:avLst/>
          </a:prstGeom>
          <a:noFill/>
          <a:ln>
            <a:noFill/>
          </a:ln>
        </p:spPr>
        <p:txBody>
          <a:bodyPr wrap="square" lIns="91425" tIns="45700" rIns="91425" bIns="45700" anchor="t" anchorCtr="0">
            <a:noAutofit/>
          </a:bodyPr>
          <a:lstStyle/>
          <a:p>
            <a:pPr marL="0" marR="0" lvl="0" indent="0" algn="ctr" rtl="0">
              <a:lnSpc>
                <a:spcPct val="115000"/>
              </a:lnSpc>
              <a:spcBef>
                <a:spcPts val="0"/>
              </a:spcBef>
              <a:spcAft>
                <a:spcPts val="0"/>
              </a:spcAft>
              <a:buSzPct val="25000"/>
              <a:buNone/>
            </a:pPr>
            <a:r>
              <a:rPr lang="en-US" sz="1400" i="1">
                <a:solidFill>
                  <a:schemeClr val="accent2"/>
                </a:solidFill>
                <a:latin typeface="Calibri"/>
                <a:ea typeface="Calibri"/>
                <a:cs typeface="Calibri"/>
                <a:sym typeface="Calibri"/>
              </a:rPr>
              <a:t>“There are multiple generations involved in support; and the community and systems impact the mother and child. There are circles of involvement”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2914" r="17068" b="-515"/>
          <a:stretch/>
        </p:blipFill>
        <p:spPr>
          <a:xfrm>
            <a:off x="7671155" y="2265956"/>
            <a:ext cx="1464284" cy="200943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3460" y="3108954"/>
            <a:ext cx="1364275" cy="1819034"/>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1349" t="-3596" r="5188" b="43692"/>
          <a:stretch/>
        </p:blipFill>
        <p:spPr>
          <a:xfrm>
            <a:off x="4409656" y="3067394"/>
            <a:ext cx="1935303" cy="1860594"/>
          </a:xfrm>
          <a:prstGeom prst="rect">
            <a:avLst/>
          </a:prstGeom>
        </p:spPr>
      </p:pic>
      <p:sp>
        <p:nvSpPr>
          <p:cNvPr id="2" name="Title 1"/>
          <p:cNvSpPr>
            <a:spLocks noGrp="1"/>
          </p:cNvSpPr>
          <p:nvPr>
            <p:ph type="title"/>
          </p:nvPr>
        </p:nvSpPr>
        <p:spPr>
          <a:xfrm>
            <a:off x="335492" y="81122"/>
            <a:ext cx="2400300" cy="1022424"/>
          </a:xfrm>
        </p:spPr>
        <p:txBody>
          <a:bodyPr/>
          <a:lstStyle/>
          <a:p>
            <a:r>
              <a:rPr lang="en-US" dirty="0"/>
              <a:t>What is MCH? </a:t>
            </a:r>
          </a:p>
        </p:txBody>
      </p:sp>
      <p:sp>
        <p:nvSpPr>
          <p:cNvPr id="4" name="Text Placeholder 3"/>
          <p:cNvSpPr>
            <a:spLocks noGrp="1"/>
          </p:cNvSpPr>
          <p:nvPr>
            <p:ph type="body" idx="2"/>
          </p:nvPr>
        </p:nvSpPr>
        <p:spPr>
          <a:xfrm>
            <a:off x="351520" y="1140460"/>
            <a:ext cx="2400300" cy="2534342"/>
          </a:xfrm>
        </p:spPr>
        <p:txBody>
          <a:bodyPr/>
          <a:lstStyle/>
          <a:p>
            <a:pPr marL="171450" lvl="0" indent="-171450">
              <a:spcBef>
                <a:spcPts val="0"/>
              </a:spcBef>
              <a:spcAft>
                <a:spcPts val="0"/>
              </a:spcAft>
              <a:buSzPct val="102272"/>
              <a:buFont typeface="Arial"/>
              <a:buChar char="•"/>
            </a:pPr>
            <a:r>
              <a:rPr lang="en-US" dirty="0"/>
              <a:t>Mothers and children at the core</a:t>
            </a:r>
          </a:p>
          <a:p>
            <a:pPr marL="171450" lvl="0" indent="-171450">
              <a:spcBef>
                <a:spcPts val="1050"/>
              </a:spcBef>
              <a:spcAft>
                <a:spcPts val="0"/>
              </a:spcAft>
              <a:buSzPct val="102272"/>
              <a:buFont typeface="Arial"/>
              <a:buChar char="•"/>
            </a:pPr>
            <a:r>
              <a:rPr lang="en-US" dirty="0"/>
              <a:t>Fathers, elders, communities play a role</a:t>
            </a:r>
          </a:p>
          <a:p>
            <a:pPr marL="171450" lvl="0" indent="-171450">
              <a:spcBef>
                <a:spcPts val="1050"/>
              </a:spcBef>
              <a:spcAft>
                <a:spcPts val="0"/>
              </a:spcAft>
              <a:buSzPct val="102272"/>
              <a:buFont typeface="Arial"/>
              <a:buChar char="•"/>
            </a:pPr>
            <a:r>
              <a:rPr lang="en-US" dirty="0"/>
              <a:t>Distinct challenges at different ages and stages of life, but fluidity and overlap between stages </a:t>
            </a:r>
          </a:p>
          <a:p>
            <a:pPr marL="171450" lvl="0" indent="-171450">
              <a:spcBef>
                <a:spcPts val="1050"/>
              </a:spcBef>
              <a:spcAft>
                <a:spcPts val="0"/>
              </a:spcAft>
              <a:buSzPct val="102272"/>
              <a:buFont typeface="Arial"/>
              <a:buChar char="•"/>
            </a:pPr>
            <a:r>
              <a:rPr lang="en-US" dirty="0"/>
              <a:t>Focus areas (often in response to funding priorities) but whole picture view is necessary</a:t>
            </a:r>
          </a:p>
          <a:p>
            <a:endParaRPr lang="en-US" dirty="0"/>
          </a:p>
        </p:txBody>
      </p:sp>
      <p:pic>
        <p:nvPicPr>
          <p:cNvPr id="5" name="Picture 4" descr="The Mythmakers - Sahiti Nambura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 y="3589586"/>
            <a:ext cx="2238375" cy="137160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590" y="1749871"/>
            <a:ext cx="2136031" cy="1424021"/>
          </a:xfrm>
          <a:prstGeom prst="rect">
            <a:avLst/>
          </a:prstGeom>
        </p:spPr>
      </p:pic>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r="15981" b="2407"/>
          <a:stretch/>
        </p:blipFill>
        <p:spPr>
          <a:xfrm>
            <a:off x="3059556" y="345164"/>
            <a:ext cx="2237840" cy="1462156"/>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1205" y="2313180"/>
            <a:ext cx="1939460" cy="2614808"/>
          </a:xfrm>
          <a:prstGeom prst="rect">
            <a:avLst/>
          </a:prstGeom>
        </p:spPr>
      </p:pic>
      <p:pic>
        <p:nvPicPr>
          <p:cNvPr id="21" name="Picture 20"/>
          <p:cNvPicPr>
            <a:picLocks noChangeAspect="1"/>
          </p:cNvPicPr>
          <p:nvPr/>
        </p:nvPicPr>
        <p:blipFill rotWithShape="1">
          <a:blip r:embed="rId9">
            <a:extLst>
              <a:ext uri="{28A0092B-C50C-407E-A947-70E740481C1C}">
                <a14:useLocalDpi xmlns:a14="http://schemas.microsoft.com/office/drawing/2010/main" val="0"/>
              </a:ext>
            </a:extLst>
          </a:blip>
          <a:srcRect l="9598" t="1074"/>
          <a:stretch/>
        </p:blipFill>
        <p:spPr>
          <a:xfrm>
            <a:off x="6692991" y="288903"/>
            <a:ext cx="2479945" cy="2035320"/>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31023" y="288903"/>
            <a:ext cx="1677707" cy="2516560"/>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b="3400"/>
          <a:stretch/>
        </p:blipFill>
        <p:spPr>
          <a:xfrm>
            <a:off x="5012001" y="1651979"/>
            <a:ext cx="1218252" cy="1836770"/>
          </a:xfrm>
          <a:prstGeom prst="rect">
            <a:avLst/>
          </a:prstGeom>
        </p:spPr>
      </p:pic>
    </p:spTree>
    <p:extLst>
      <p:ext uri="{BB962C8B-B14F-4D97-AF65-F5344CB8AC3E}">
        <p14:creationId xmlns:p14="http://schemas.microsoft.com/office/powerpoint/2010/main" val="30699513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MCH Topics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986834046"/>
              </p:ext>
            </p:extLst>
          </p:nvPr>
        </p:nvGraphicFramePr>
        <p:xfrm>
          <a:off x="4083728" y="195306"/>
          <a:ext cx="3906175" cy="4745029"/>
        </p:xfrm>
        <a:graphic>
          <a:graphicData uri="http://schemas.openxmlformats.org/drawingml/2006/table">
            <a:tbl>
              <a:tblPr firstRow="1" firstCol="1" bandRow="1"/>
              <a:tblGrid>
                <a:gridCol w="3906175">
                  <a:extLst>
                    <a:ext uri="{9D8B030D-6E8A-4147-A177-3AD203B41FA5}">
                      <a16:colId xmlns:a16="http://schemas.microsoft.com/office/drawing/2014/main" val="20000"/>
                    </a:ext>
                  </a:extLst>
                </a:gridCol>
              </a:tblGrid>
              <a:tr h="328477">
                <a:tc>
                  <a:txBody>
                    <a:bodyPr/>
                    <a:lstStyle/>
                    <a:p>
                      <a:pPr marL="0" marR="0" algn="ctr">
                        <a:lnSpc>
                          <a:spcPct val="115000"/>
                        </a:lnSpc>
                        <a:spcBef>
                          <a:spcPts val="0"/>
                        </a:spcBef>
                        <a:spcAft>
                          <a:spcPts val="0"/>
                        </a:spcAft>
                      </a:pPr>
                      <a:r>
                        <a:rPr lang="en-US" sz="1600" b="1" dirty="0">
                          <a:solidFill>
                            <a:srgbClr val="000000"/>
                          </a:solidFill>
                          <a:effectLst/>
                          <a:latin typeface="Cambria"/>
                          <a:ea typeface="Times New Roman"/>
                          <a:cs typeface="Times New Roman"/>
                        </a:rPr>
                        <a:t>Frequently Mentioned MCH Topics</a:t>
                      </a:r>
                      <a:endParaRPr lang="en-US" sz="1050" dirty="0">
                        <a:solidFill>
                          <a:srgbClr val="000000"/>
                        </a:solidFill>
                        <a:effectLst/>
                        <a:latin typeface="Calibri"/>
                        <a:ea typeface="Calibri"/>
                        <a:cs typeface="Times New Roman"/>
                      </a:endParaRPr>
                    </a:p>
                  </a:txBody>
                  <a:tcPr marL="37849" marR="37849" marT="0" marB="0">
                    <a:lnL>
                      <a:noFill/>
                    </a:lnL>
                    <a:lnR>
                      <a:noFill/>
                    </a:lnR>
                    <a:lnT>
                      <a:noFill/>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0"/>
                  </a:ext>
                </a:extLst>
              </a:tr>
              <a:tr h="202408">
                <a:tc>
                  <a:txBody>
                    <a:bodyPr/>
                    <a:lstStyle/>
                    <a:p>
                      <a:pPr marL="0" marR="0">
                        <a:lnSpc>
                          <a:spcPct val="115000"/>
                        </a:lnSpc>
                        <a:spcBef>
                          <a:spcPts val="0"/>
                        </a:spcBef>
                        <a:spcAft>
                          <a:spcPts val="0"/>
                        </a:spcAft>
                      </a:pPr>
                      <a:r>
                        <a:rPr lang="en-US" sz="1200" b="1" dirty="0">
                          <a:solidFill>
                            <a:srgbClr val="000000"/>
                          </a:solidFill>
                          <a:effectLst/>
                          <a:latin typeface="Calibri"/>
                          <a:ea typeface="Calibri"/>
                          <a:cs typeface="Times New Roman"/>
                        </a:rPr>
                        <a:t>Social and Community Support</a:t>
                      </a:r>
                      <a:endParaRPr lang="en-US" sz="1050" dirty="0">
                        <a:solidFill>
                          <a:srgbClr val="000000"/>
                        </a:solidFill>
                        <a:effectLst/>
                        <a:latin typeface="Calibri"/>
                        <a:ea typeface="Calibri"/>
                        <a:cs typeface="Times New Roman"/>
                      </a:endParaRPr>
                    </a:p>
                  </a:txBody>
                  <a:tcPr marL="37849" marR="37849"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extLst>
                  <a:ext uri="{0D108BD9-81ED-4DB2-BD59-A6C34878D82A}">
                    <a16:rowId xmlns:a16="http://schemas.microsoft.com/office/drawing/2014/main" val="10001"/>
                  </a:ext>
                </a:extLst>
              </a:tr>
              <a:tr h="202408">
                <a:tc>
                  <a:txBody>
                    <a:bodyPr/>
                    <a:lstStyle/>
                    <a:p>
                      <a:pPr marL="0" marR="0">
                        <a:lnSpc>
                          <a:spcPct val="115000"/>
                        </a:lnSpc>
                        <a:spcBef>
                          <a:spcPts val="0"/>
                        </a:spcBef>
                        <a:spcAft>
                          <a:spcPts val="0"/>
                        </a:spcAft>
                      </a:pPr>
                      <a:r>
                        <a:rPr lang="en-US" sz="1200" b="1">
                          <a:solidFill>
                            <a:srgbClr val="000000"/>
                          </a:solidFill>
                          <a:effectLst/>
                          <a:latin typeface="Calibri"/>
                          <a:ea typeface="Calibri"/>
                          <a:cs typeface="Times New Roman"/>
                        </a:rPr>
                        <a:t>Substance (Tobacco, Alcohol, Drug) Abuse</a:t>
                      </a:r>
                      <a:endParaRPr lang="en-US" sz="1050">
                        <a:solidFill>
                          <a:srgbClr val="000000"/>
                        </a:solidFill>
                        <a:effectLst/>
                        <a:latin typeface="Calibri"/>
                        <a:ea typeface="Calibri"/>
                        <a:cs typeface="Times New Roman"/>
                      </a:endParaRPr>
                    </a:p>
                  </a:txBody>
                  <a:tcPr marL="37849" marR="37849" marT="0" marB="0">
                    <a:lnL>
                      <a:noFill/>
                    </a:lnL>
                    <a:lnR>
                      <a:noFill/>
                    </a:lnR>
                    <a:lnT>
                      <a:noFill/>
                    </a:lnT>
                    <a:lnB>
                      <a:noFill/>
                    </a:lnB>
                  </a:tcPr>
                </a:tc>
                <a:extLst>
                  <a:ext uri="{0D108BD9-81ED-4DB2-BD59-A6C34878D82A}">
                    <a16:rowId xmlns:a16="http://schemas.microsoft.com/office/drawing/2014/main" val="10002"/>
                  </a:ext>
                </a:extLst>
              </a:tr>
              <a:tr h="202408">
                <a:tc>
                  <a:txBody>
                    <a:bodyPr/>
                    <a:lstStyle/>
                    <a:p>
                      <a:pPr marL="0" marR="0">
                        <a:lnSpc>
                          <a:spcPct val="115000"/>
                        </a:lnSpc>
                        <a:spcBef>
                          <a:spcPts val="0"/>
                        </a:spcBef>
                        <a:spcAft>
                          <a:spcPts val="0"/>
                        </a:spcAft>
                      </a:pPr>
                      <a:r>
                        <a:rPr lang="en-US" sz="1200" b="1">
                          <a:solidFill>
                            <a:srgbClr val="000000"/>
                          </a:solidFill>
                          <a:effectLst/>
                          <a:latin typeface="Calibri"/>
                          <a:ea typeface="Calibri"/>
                          <a:cs typeface="Times New Roman"/>
                        </a:rPr>
                        <a:t>Education</a:t>
                      </a:r>
                      <a:endParaRPr lang="en-US" sz="1050">
                        <a:solidFill>
                          <a:srgbClr val="000000"/>
                        </a:solidFill>
                        <a:effectLst/>
                        <a:latin typeface="Calibri"/>
                        <a:ea typeface="Calibri"/>
                        <a:cs typeface="Times New Roman"/>
                      </a:endParaRPr>
                    </a:p>
                  </a:txBody>
                  <a:tcPr marL="37849" marR="37849" marT="0" marB="0">
                    <a:lnL>
                      <a:noFill/>
                    </a:lnL>
                    <a:lnR>
                      <a:noFill/>
                    </a:lnR>
                    <a:lnT>
                      <a:noFill/>
                    </a:lnT>
                    <a:lnB>
                      <a:noFill/>
                    </a:lnB>
                    <a:solidFill>
                      <a:srgbClr val="D3DFEE"/>
                    </a:solidFill>
                  </a:tcPr>
                </a:tc>
                <a:extLst>
                  <a:ext uri="{0D108BD9-81ED-4DB2-BD59-A6C34878D82A}">
                    <a16:rowId xmlns:a16="http://schemas.microsoft.com/office/drawing/2014/main" val="10003"/>
                  </a:ext>
                </a:extLst>
              </a:tr>
              <a:tr h="202408">
                <a:tc>
                  <a:txBody>
                    <a:bodyPr/>
                    <a:lstStyle/>
                    <a:p>
                      <a:pPr marL="0" marR="0">
                        <a:lnSpc>
                          <a:spcPct val="115000"/>
                        </a:lnSpc>
                        <a:spcBef>
                          <a:spcPts val="0"/>
                        </a:spcBef>
                        <a:spcAft>
                          <a:spcPts val="0"/>
                        </a:spcAft>
                      </a:pPr>
                      <a:r>
                        <a:rPr lang="en-US" sz="1200" b="1">
                          <a:solidFill>
                            <a:srgbClr val="000000"/>
                          </a:solidFill>
                          <a:effectLst/>
                          <a:latin typeface="Calibri"/>
                          <a:ea typeface="Calibri"/>
                          <a:cs typeface="Times New Roman"/>
                        </a:rPr>
                        <a:t>Connection to Culture</a:t>
                      </a:r>
                      <a:endParaRPr lang="en-US" sz="1050">
                        <a:solidFill>
                          <a:srgbClr val="000000"/>
                        </a:solidFill>
                        <a:effectLst/>
                        <a:latin typeface="Calibri"/>
                        <a:ea typeface="Calibri"/>
                        <a:cs typeface="Times New Roman"/>
                      </a:endParaRPr>
                    </a:p>
                  </a:txBody>
                  <a:tcPr marL="37849" marR="37849" marT="0" marB="0">
                    <a:lnL>
                      <a:noFill/>
                    </a:lnL>
                    <a:lnR>
                      <a:noFill/>
                    </a:lnR>
                    <a:lnT>
                      <a:noFill/>
                    </a:lnT>
                    <a:lnB>
                      <a:noFill/>
                    </a:lnB>
                  </a:tcPr>
                </a:tc>
                <a:extLst>
                  <a:ext uri="{0D108BD9-81ED-4DB2-BD59-A6C34878D82A}">
                    <a16:rowId xmlns:a16="http://schemas.microsoft.com/office/drawing/2014/main" val="10004"/>
                  </a:ext>
                </a:extLst>
              </a:tr>
              <a:tr h="202408">
                <a:tc>
                  <a:txBody>
                    <a:bodyPr/>
                    <a:lstStyle/>
                    <a:p>
                      <a:pPr marL="0" marR="0">
                        <a:lnSpc>
                          <a:spcPct val="115000"/>
                        </a:lnSpc>
                        <a:spcBef>
                          <a:spcPts val="0"/>
                        </a:spcBef>
                        <a:spcAft>
                          <a:spcPts val="0"/>
                        </a:spcAft>
                      </a:pPr>
                      <a:r>
                        <a:rPr lang="en-US" sz="1200" b="1">
                          <a:solidFill>
                            <a:srgbClr val="000000"/>
                          </a:solidFill>
                          <a:effectLst/>
                          <a:latin typeface="Calibri"/>
                          <a:ea typeface="Calibri"/>
                          <a:cs typeface="Times New Roman"/>
                        </a:rPr>
                        <a:t>Child/Youth Development/Aging</a:t>
                      </a:r>
                      <a:endParaRPr lang="en-US" sz="1050">
                        <a:solidFill>
                          <a:srgbClr val="000000"/>
                        </a:solidFill>
                        <a:effectLst/>
                        <a:latin typeface="Calibri"/>
                        <a:ea typeface="Calibri"/>
                        <a:cs typeface="Times New Roman"/>
                      </a:endParaRPr>
                    </a:p>
                  </a:txBody>
                  <a:tcPr marL="37849" marR="37849" marT="0" marB="0">
                    <a:lnL>
                      <a:noFill/>
                    </a:lnL>
                    <a:lnR>
                      <a:noFill/>
                    </a:lnR>
                    <a:lnT>
                      <a:noFill/>
                    </a:lnT>
                    <a:lnB>
                      <a:noFill/>
                    </a:lnB>
                    <a:solidFill>
                      <a:srgbClr val="D3DFEE"/>
                    </a:solidFill>
                  </a:tcPr>
                </a:tc>
                <a:extLst>
                  <a:ext uri="{0D108BD9-81ED-4DB2-BD59-A6C34878D82A}">
                    <a16:rowId xmlns:a16="http://schemas.microsoft.com/office/drawing/2014/main" val="10005"/>
                  </a:ext>
                </a:extLst>
              </a:tr>
              <a:tr h="202408">
                <a:tc>
                  <a:txBody>
                    <a:bodyPr/>
                    <a:lstStyle/>
                    <a:p>
                      <a:pPr marL="0" marR="0">
                        <a:lnSpc>
                          <a:spcPct val="115000"/>
                        </a:lnSpc>
                        <a:spcBef>
                          <a:spcPts val="0"/>
                        </a:spcBef>
                        <a:spcAft>
                          <a:spcPts val="0"/>
                        </a:spcAft>
                      </a:pPr>
                      <a:r>
                        <a:rPr lang="en-US" sz="1200" b="1">
                          <a:solidFill>
                            <a:srgbClr val="000000"/>
                          </a:solidFill>
                          <a:effectLst/>
                          <a:latin typeface="Calibri"/>
                          <a:ea typeface="Calibri"/>
                          <a:cs typeface="Times New Roman"/>
                        </a:rPr>
                        <a:t>Nutrition</a:t>
                      </a:r>
                      <a:endParaRPr lang="en-US" sz="1050">
                        <a:solidFill>
                          <a:srgbClr val="000000"/>
                        </a:solidFill>
                        <a:effectLst/>
                        <a:latin typeface="Calibri"/>
                        <a:ea typeface="Calibri"/>
                        <a:cs typeface="Times New Roman"/>
                      </a:endParaRPr>
                    </a:p>
                  </a:txBody>
                  <a:tcPr marL="37849" marR="37849" marT="0" marB="0">
                    <a:lnL>
                      <a:noFill/>
                    </a:lnL>
                    <a:lnR>
                      <a:noFill/>
                    </a:lnR>
                    <a:lnT>
                      <a:noFill/>
                    </a:lnT>
                    <a:lnB>
                      <a:noFill/>
                    </a:lnB>
                  </a:tcPr>
                </a:tc>
                <a:extLst>
                  <a:ext uri="{0D108BD9-81ED-4DB2-BD59-A6C34878D82A}">
                    <a16:rowId xmlns:a16="http://schemas.microsoft.com/office/drawing/2014/main" val="10006"/>
                  </a:ext>
                </a:extLst>
              </a:tr>
              <a:tr h="202408">
                <a:tc>
                  <a:txBody>
                    <a:bodyPr/>
                    <a:lstStyle/>
                    <a:p>
                      <a:pPr marL="0" marR="0">
                        <a:lnSpc>
                          <a:spcPct val="115000"/>
                        </a:lnSpc>
                        <a:spcBef>
                          <a:spcPts val="0"/>
                        </a:spcBef>
                        <a:spcAft>
                          <a:spcPts val="0"/>
                        </a:spcAft>
                      </a:pPr>
                      <a:r>
                        <a:rPr lang="en-US" sz="1200" b="1">
                          <a:solidFill>
                            <a:srgbClr val="000000"/>
                          </a:solidFill>
                          <a:effectLst/>
                          <a:latin typeface="Calibri"/>
                          <a:ea typeface="Calibri"/>
                          <a:cs typeface="Times New Roman"/>
                        </a:rPr>
                        <a:t>Mental Health (Overall)</a:t>
                      </a:r>
                      <a:endParaRPr lang="en-US" sz="1050">
                        <a:solidFill>
                          <a:srgbClr val="000000"/>
                        </a:solidFill>
                        <a:effectLst/>
                        <a:latin typeface="Calibri"/>
                        <a:ea typeface="Calibri"/>
                        <a:cs typeface="Times New Roman"/>
                      </a:endParaRPr>
                    </a:p>
                  </a:txBody>
                  <a:tcPr marL="37849" marR="37849" marT="0" marB="0">
                    <a:lnL>
                      <a:noFill/>
                    </a:lnL>
                    <a:lnR>
                      <a:noFill/>
                    </a:lnR>
                    <a:lnT>
                      <a:noFill/>
                    </a:lnT>
                    <a:lnB>
                      <a:noFill/>
                    </a:lnB>
                    <a:solidFill>
                      <a:srgbClr val="D3DFEE"/>
                    </a:solidFill>
                  </a:tcPr>
                </a:tc>
                <a:extLst>
                  <a:ext uri="{0D108BD9-81ED-4DB2-BD59-A6C34878D82A}">
                    <a16:rowId xmlns:a16="http://schemas.microsoft.com/office/drawing/2014/main" val="10007"/>
                  </a:ext>
                </a:extLst>
              </a:tr>
              <a:tr h="202408">
                <a:tc>
                  <a:txBody>
                    <a:bodyPr/>
                    <a:lstStyle/>
                    <a:p>
                      <a:pPr marL="0" marR="0">
                        <a:lnSpc>
                          <a:spcPct val="115000"/>
                        </a:lnSpc>
                        <a:spcBef>
                          <a:spcPts val="0"/>
                        </a:spcBef>
                        <a:spcAft>
                          <a:spcPts val="0"/>
                        </a:spcAft>
                      </a:pPr>
                      <a:r>
                        <a:rPr lang="en-US" sz="1200" b="1">
                          <a:solidFill>
                            <a:srgbClr val="000000"/>
                          </a:solidFill>
                          <a:effectLst/>
                          <a:latin typeface="Calibri"/>
                          <a:ea typeface="Calibri"/>
                          <a:cs typeface="Times New Roman"/>
                        </a:rPr>
                        <a:t>Breastfeeding</a:t>
                      </a:r>
                      <a:endParaRPr lang="en-US" sz="1050">
                        <a:solidFill>
                          <a:srgbClr val="000000"/>
                        </a:solidFill>
                        <a:effectLst/>
                        <a:latin typeface="Calibri"/>
                        <a:ea typeface="Calibri"/>
                        <a:cs typeface="Times New Roman"/>
                      </a:endParaRPr>
                    </a:p>
                  </a:txBody>
                  <a:tcPr marL="37849" marR="37849" marT="0" marB="0">
                    <a:lnL>
                      <a:noFill/>
                    </a:lnL>
                    <a:lnR>
                      <a:noFill/>
                    </a:lnR>
                    <a:lnT>
                      <a:noFill/>
                    </a:lnT>
                    <a:lnB>
                      <a:noFill/>
                    </a:lnB>
                  </a:tcPr>
                </a:tc>
                <a:extLst>
                  <a:ext uri="{0D108BD9-81ED-4DB2-BD59-A6C34878D82A}">
                    <a16:rowId xmlns:a16="http://schemas.microsoft.com/office/drawing/2014/main" val="10008"/>
                  </a:ext>
                </a:extLst>
              </a:tr>
              <a:tr h="202408">
                <a:tc>
                  <a:txBody>
                    <a:bodyPr/>
                    <a:lstStyle/>
                    <a:p>
                      <a:pPr marL="0" marR="0">
                        <a:lnSpc>
                          <a:spcPct val="115000"/>
                        </a:lnSpc>
                        <a:spcBef>
                          <a:spcPts val="0"/>
                        </a:spcBef>
                        <a:spcAft>
                          <a:spcPts val="0"/>
                        </a:spcAft>
                      </a:pPr>
                      <a:r>
                        <a:rPr lang="en-US" sz="1200" b="1" dirty="0">
                          <a:solidFill>
                            <a:srgbClr val="000000"/>
                          </a:solidFill>
                          <a:effectLst/>
                          <a:latin typeface="Calibri"/>
                          <a:ea typeface="Calibri"/>
                          <a:cs typeface="Times New Roman"/>
                        </a:rPr>
                        <a:t>Oral Health</a:t>
                      </a:r>
                      <a:endParaRPr lang="en-US" sz="1050" dirty="0">
                        <a:solidFill>
                          <a:srgbClr val="000000"/>
                        </a:solidFill>
                        <a:effectLst/>
                        <a:latin typeface="Calibri"/>
                        <a:ea typeface="Calibri"/>
                        <a:cs typeface="Times New Roman"/>
                      </a:endParaRPr>
                    </a:p>
                  </a:txBody>
                  <a:tcPr marL="37849" marR="37849" marT="0" marB="0">
                    <a:lnL>
                      <a:noFill/>
                    </a:lnL>
                    <a:lnR>
                      <a:noFill/>
                    </a:lnR>
                    <a:lnT>
                      <a:noFill/>
                    </a:lnT>
                    <a:lnB>
                      <a:noFill/>
                    </a:lnB>
                    <a:solidFill>
                      <a:srgbClr val="D3DFEE"/>
                    </a:solidFill>
                  </a:tcPr>
                </a:tc>
                <a:extLst>
                  <a:ext uri="{0D108BD9-81ED-4DB2-BD59-A6C34878D82A}">
                    <a16:rowId xmlns:a16="http://schemas.microsoft.com/office/drawing/2014/main" val="10009"/>
                  </a:ext>
                </a:extLst>
              </a:tr>
              <a:tr h="202408">
                <a:tc>
                  <a:txBody>
                    <a:bodyPr/>
                    <a:lstStyle/>
                    <a:p>
                      <a:pPr marL="0" marR="0">
                        <a:lnSpc>
                          <a:spcPct val="115000"/>
                        </a:lnSpc>
                        <a:spcBef>
                          <a:spcPts val="0"/>
                        </a:spcBef>
                        <a:spcAft>
                          <a:spcPts val="0"/>
                        </a:spcAft>
                      </a:pPr>
                      <a:r>
                        <a:rPr lang="en-US" sz="1200" b="1">
                          <a:solidFill>
                            <a:srgbClr val="000000"/>
                          </a:solidFill>
                          <a:effectLst/>
                          <a:latin typeface="Calibri"/>
                          <a:ea typeface="Calibri"/>
                          <a:cs typeface="Times New Roman"/>
                        </a:rPr>
                        <a:t>Sexual Health and Family Planning</a:t>
                      </a:r>
                      <a:endParaRPr lang="en-US" sz="1050">
                        <a:solidFill>
                          <a:srgbClr val="000000"/>
                        </a:solidFill>
                        <a:effectLst/>
                        <a:latin typeface="Calibri"/>
                        <a:ea typeface="Calibri"/>
                        <a:cs typeface="Times New Roman"/>
                      </a:endParaRPr>
                    </a:p>
                  </a:txBody>
                  <a:tcPr marL="37849" marR="37849" marT="0" marB="0">
                    <a:lnL>
                      <a:noFill/>
                    </a:lnL>
                    <a:lnR>
                      <a:noFill/>
                    </a:lnR>
                    <a:lnT>
                      <a:noFill/>
                    </a:lnT>
                    <a:lnB>
                      <a:noFill/>
                    </a:lnB>
                  </a:tcPr>
                </a:tc>
                <a:extLst>
                  <a:ext uri="{0D108BD9-81ED-4DB2-BD59-A6C34878D82A}">
                    <a16:rowId xmlns:a16="http://schemas.microsoft.com/office/drawing/2014/main" val="10010"/>
                  </a:ext>
                </a:extLst>
              </a:tr>
              <a:tr h="202408">
                <a:tc>
                  <a:txBody>
                    <a:bodyPr/>
                    <a:lstStyle/>
                    <a:p>
                      <a:pPr marL="0" marR="0">
                        <a:lnSpc>
                          <a:spcPct val="115000"/>
                        </a:lnSpc>
                        <a:spcBef>
                          <a:spcPts val="0"/>
                        </a:spcBef>
                        <a:spcAft>
                          <a:spcPts val="0"/>
                        </a:spcAft>
                      </a:pPr>
                      <a:r>
                        <a:rPr lang="en-US" sz="1200" b="1">
                          <a:solidFill>
                            <a:srgbClr val="000000"/>
                          </a:solidFill>
                          <a:effectLst/>
                          <a:latin typeface="Calibri"/>
                          <a:ea typeface="Calibri"/>
                          <a:cs typeface="Times New Roman"/>
                        </a:rPr>
                        <a:t>Prenatal care</a:t>
                      </a:r>
                      <a:endParaRPr lang="en-US" sz="1050">
                        <a:solidFill>
                          <a:srgbClr val="000000"/>
                        </a:solidFill>
                        <a:effectLst/>
                        <a:latin typeface="Calibri"/>
                        <a:ea typeface="Calibri"/>
                        <a:cs typeface="Times New Roman"/>
                      </a:endParaRPr>
                    </a:p>
                  </a:txBody>
                  <a:tcPr marL="37849" marR="37849" marT="0" marB="0">
                    <a:lnL>
                      <a:noFill/>
                    </a:lnL>
                    <a:lnR>
                      <a:noFill/>
                    </a:lnR>
                    <a:lnT>
                      <a:noFill/>
                    </a:lnT>
                    <a:lnB>
                      <a:noFill/>
                    </a:lnB>
                    <a:solidFill>
                      <a:srgbClr val="D3DFEE"/>
                    </a:solidFill>
                  </a:tcPr>
                </a:tc>
                <a:extLst>
                  <a:ext uri="{0D108BD9-81ED-4DB2-BD59-A6C34878D82A}">
                    <a16:rowId xmlns:a16="http://schemas.microsoft.com/office/drawing/2014/main" val="10011"/>
                  </a:ext>
                </a:extLst>
              </a:tr>
              <a:tr h="202408">
                <a:tc>
                  <a:txBody>
                    <a:bodyPr/>
                    <a:lstStyle/>
                    <a:p>
                      <a:pPr marL="0" marR="0">
                        <a:lnSpc>
                          <a:spcPct val="115000"/>
                        </a:lnSpc>
                        <a:spcBef>
                          <a:spcPts val="0"/>
                        </a:spcBef>
                        <a:spcAft>
                          <a:spcPts val="0"/>
                        </a:spcAft>
                      </a:pPr>
                      <a:r>
                        <a:rPr lang="en-US" sz="1200" b="1">
                          <a:solidFill>
                            <a:srgbClr val="000000"/>
                          </a:solidFill>
                          <a:effectLst/>
                          <a:latin typeface="Calibri"/>
                          <a:ea typeface="Calibri"/>
                          <a:cs typeface="Times New Roman"/>
                        </a:rPr>
                        <a:t>Historical Trauma and Stressful Life Events</a:t>
                      </a:r>
                      <a:endParaRPr lang="en-US" sz="1050">
                        <a:solidFill>
                          <a:srgbClr val="000000"/>
                        </a:solidFill>
                        <a:effectLst/>
                        <a:latin typeface="Calibri"/>
                        <a:ea typeface="Calibri"/>
                        <a:cs typeface="Times New Roman"/>
                      </a:endParaRPr>
                    </a:p>
                  </a:txBody>
                  <a:tcPr marL="37849" marR="37849" marT="0" marB="0">
                    <a:lnL>
                      <a:noFill/>
                    </a:lnL>
                    <a:lnR>
                      <a:noFill/>
                    </a:lnR>
                    <a:lnT>
                      <a:noFill/>
                    </a:lnT>
                    <a:lnB>
                      <a:noFill/>
                    </a:lnB>
                  </a:tcPr>
                </a:tc>
                <a:extLst>
                  <a:ext uri="{0D108BD9-81ED-4DB2-BD59-A6C34878D82A}">
                    <a16:rowId xmlns:a16="http://schemas.microsoft.com/office/drawing/2014/main" val="10012"/>
                  </a:ext>
                </a:extLst>
              </a:tr>
              <a:tr h="202408">
                <a:tc>
                  <a:txBody>
                    <a:bodyPr/>
                    <a:lstStyle/>
                    <a:p>
                      <a:pPr marL="0" marR="0">
                        <a:lnSpc>
                          <a:spcPct val="115000"/>
                        </a:lnSpc>
                        <a:spcBef>
                          <a:spcPts val="0"/>
                        </a:spcBef>
                        <a:spcAft>
                          <a:spcPts val="0"/>
                        </a:spcAft>
                      </a:pPr>
                      <a:r>
                        <a:rPr lang="en-US" sz="1200" b="1">
                          <a:solidFill>
                            <a:srgbClr val="000000"/>
                          </a:solidFill>
                          <a:effectLst/>
                          <a:latin typeface="Calibri"/>
                          <a:ea typeface="Calibri"/>
                          <a:cs typeface="Times New Roman"/>
                        </a:rPr>
                        <a:t>Housing</a:t>
                      </a:r>
                      <a:endParaRPr lang="en-US" sz="1050">
                        <a:solidFill>
                          <a:srgbClr val="000000"/>
                        </a:solidFill>
                        <a:effectLst/>
                        <a:latin typeface="Calibri"/>
                        <a:ea typeface="Calibri"/>
                        <a:cs typeface="Times New Roman"/>
                      </a:endParaRPr>
                    </a:p>
                  </a:txBody>
                  <a:tcPr marL="37849" marR="37849" marT="0" marB="0">
                    <a:lnL>
                      <a:noFill/>
                    </a:lnL>
                    <a:lnR>
                      <a:noFill/>
                    </a:lnR>
                    <a:lnT>
                      <a:noFill/>
                    </a:lnT>
                    <a:lnB>
                      <a:noFill/>
                    </a:lnB>
                    <a:solidFill>
                      <a:srgbClr val="D3DFEE"/>
                    </a:solidFill>
                  </a:tcPr>
                </a:tc>
                <a:extLst>
                  <a:ext uri="{0D108BD9-81ED-4DB2-BD59-A6C34878D82A}">
                    <a16:rowId xmlns:a16="http://schemas.microsoft.com/office/drawing/2014/main" val="10013"/>
                  </a:ext>
                </a:extLst>
              </a:tr>
              <a:tr h="202408">
                <a:tc>
                  <a:txBody>
                    <a:bodyPr/>
                    <a:lstStyle/>
                    <a:p>
                      <a:pPr marL="0" marR="0">
                        <a:lnSpc>
                          <a:spcPct val="115000"/>
                        </a:lnSpc>
                        <a:spcBef>
                          <a:spcPts val="0"/>
                        </a:spcBef>
                        <a:spcAft>
                          <a:spcPts val="0"/>
                        </a:spcAft>
                      </a:pPr>
                      <a:r>
                        <a:rPr lang="en-US" sz="1200" b="1">
                          <a:solidFill>
                            <a:srgbClr val="000000"/>
                          </a:solidFill>
                          <a:effectLst/>
                          <a:latin typeface="Calibri"/>
                          <a:ea typeface="Calibri"/>
                          <a:cs typeface="Times New Roman"/>
                        </a:rPr>
                        <a:t>Car seats/Car Safety</a:t>
                      </a:r>
                      <a:endParaRPr lang="en-US" sz="1050">
                        <a:solidFill>
                          <a:srgbClr val="000000"/>
                        </a:solidFill>
                        <a:effectLst/>
                        <a:latin typeface="Calibri"/>
                        <a:ea typeface="Calibri"/>
                        <a:cs typeface="Times New Roman"/>
                      </a:endParaRPr>
                    </a:p>
                  </a:txBody>
                  <a:tcPr marL="37849" marR="37849" marT="0" marB="0">
                    <a:lnL>
                      <a:noFill/>
                    </a:lnL>
                    <a:lnR>
                      <a:noFill/>
                    </a:lnR>
                    <a:lnT>
                      <a:noFill/>
                    </a:lnT>
                    <a:lnB>
                      <a:noFill/>
                    </a:lnB>
                  </a:tcPr>
                </a:tc>
                <a:extLst>
                  <a:ext uri="{0D108BD9-81ED-4DB2-BD59-A6C34878D82A}">
                    <a16:rowId xmlns:a16="http://schemas.microsoft.com/office/drawing/2014/main" val="10014"/>
                  </a:ext>
                </a:extLst>
              </a:tr>
              <a:tr h="202408">
                <a:tc>
                  <a:txBody>
                    <a:bodyPr/>
                    <a:lstStyle/>
                    <a:p>
                      <a:pPr marL="0" marR="0">
                        <a:lnSpc>
                          <a:spcPct val="115000"/>
                        </a:lnSpc>
                        <a:spcBef>
                          <a:spcPts val="0"/>
                        </a:spcBef>
                        <a:spcAft>
                          <a:spcPts val="0"/>
                        </a:spcAft>
                      </a:pPr>
                      <a:r>
                        <a:rPr lang="en-US" sz="1200" b="1">
                          <a:solidFill>
                            <a:srgbClr val="000000"/>
                          </a:solidFill>
                          <a:effectLst/>
                          <a:latin typeface="Calibri"/>
                          <a:ea typeface="Calibri"/>
                          <a:cs typeface="Times New Roman"/>
                        </a:rPr>
                        <a:t>Transportation</a:t>
                      </a:r>
                      <a:endParaRPr lang="en-US" sz="1050">
                        <a:solidFill>
                          <a:srgbClr val="000000"/>
                        </a:solidFill>
                        <a:effectLst/>
                        <a:latin typeface="Calibri"/>
                        <a:ea typeface="Calibri"/>
                        <a:cs typeface="Times New Roman"/>
                      </a:endParaRPr>
                    </a:p>
                  </a:txBody>
                  <a:tcPr marL="37849" marR="37849" marT="0" marB="0">
                    <a:lnL>
                      <a:noFill/>
                    </a:lnL>
                    <a:lnR>
                      <a:noFill/>
                    </a:lnR>
                    <a:lnT>
                      <a:noFill/>
                    </a:lnT>
                    <a:lnB>
                      <a:noFill/>
                    </a:lnB>
                    <a:solidFill>
                      <a:srgbClr val="D3DFEE"/>
                    </a:solidFill>
                  </a:tcPr>
                </a:tc>
                <a:extLst>
                  <a:ext uri="{0D108BD9-81ED-4DB2-BD59-A6C34878D82A}">
                    <a16:rowId xmlns:a16="http://schemas.microsoft.com/office/drawing/2014/main" val="10015"/>
                  </a:ext>
                </a:extLst>
              </a:tr>
              <a:tr h="202408">
                <a:tc>
                  <a:txBody>
                    <a:bodyPr/>
                    <a:lstStyle/>
                    <a:p>
                      <a:pPr marL="0" marR="0">
                        <a:lnSpc>
                          <a:spcPct val="115000"/>
                        </a:lnSpc>
                        <a:spcBef>
                          <a:spcPts val="0"/>
                        </a:spcBef>
                        <a:spcAft>
                          <a:spcPts val="0"/>
                        </a:spcAft>
                      </a:pPr>
                      <a:r>
                        <a:rPr lang="en-US" sz="1200" b="1">
                          <a:solidFill>
                            <a:srgbClr val="000000"/>
                          </a:solidFill>
                          <a:effectLst/>
                          <a:latin typeface="Calibri"/>
                          <a:ea typeface="Calibri"/>
                          <a:cs typeface="Times New Roman"/>
                        </a:rPr>
                        <a:t>Income</a:t>
                      </a:r>
                      <a:endParaRPr lang="en-US" sz="1050">
                        <a:solidFill>
                          <a:srgbClr val="000000"/>
                        </a:solidFill>
                        <a:effectLst/>
                        <a:latin typeface="Calibri"/>
                        <a:ea typeface="Calibri"/>
                        <a:cs typeface="Times New Roman"/>
                      </a:endParaRPr>
                    </a:p>
                  </a:txBody>
                  <a:tcPr marL="37849" marR="37849" marT="0" marB="0">
                    <a:lnL>
                      <a:noFill/>
                    </a:lnL>
                    <a:lnR>
                      <a:noFill/>
                    </a:lnR>
                    <a:lnT>
                      <a:noFill/>
                    </a:lnT>
                    <a:lnB>
                      <a:noFill/>
                    </a:lnB>
                  </a:tcPr>
                </a:tc>
                <a:extLst>
                  <a:ext uri="{0D108BD9-81ED-4DB2-BD59-A6C34878D82A}">
                    <a16:rowId xmlns:a16="http://schemas.microsoft.com/office/drawing/2014/main" val="10016"/>
                  </a:ext>
                </a:extLst>
              </a:tr>
              <a:tr h="202408">
                <a:tc>
                  <a:txBody>
                    <a:bodyPr/>
                    <a:lstStyle/>
                    <a:p>
                      <a:pPr marL="0" marR="0">
                        <a:lnSpc>
                          <a:spcPct val="115000"/>
                        </a:lnSpc>
                        <a:spcBef>
                          <a:spcPts val="0"/>
                        </a:spcBef>
                        <a:spcAft>
                          <a:spcPts val="0"/>
                        </a:spcAft>
                      </a:pPr>
                      <a:r>
                        <a:rPr lang="en-US" sz="1200" b="1">
                          <a:solidFill>
                            <a:srgbClr val="000000"/>
                          </a:solidFill>
                          <a:effectLst/>
                          <a:latin typeface="Calibri"/>
                          <a:ea typeface="Calibri"/>
                          <a:cs typeface="Times New Roman"/>
                        </a:rPr>
                        <a:t>Immunizations and Well Child Visits</a:t>
                      </a:r>
                      <a:endParaRPr lang="en-US" sz="1050">
                        <a:solidFill>
                          <a:srgbClr val="000000"/>
                        </a:solidFill>
                        <a:effectLst/>
                        <a:latin typeface="Calibri"/>
                        <a:ea typeface="Calibri"/>
                        <a:cs typeface="Times New Roman"/>
                      </a:endParaRPr>
                    </a:p>
                  </a:txBody>
                  <a:tcPr marL="37849" marR="37849" marT="0" marB="0">
                    <a:lnL>
                      <a:noFill/>
                    </a:lnL>
                    <a:lnR>
                      <a:noFill/>
                    </a:lnR>
                    <a:lnT>
                      <a:noFill/>
                    </a:lnT>
                    <a:lnB>
                      <a:noFill/>
                    </a:lnB>
                    <a:solidFill>
                      <a:srgbClr val="D3DFEE"/>
                    </a:solidFill>
                  </a:tcPr>
                </a:tc>
                <a:extLst>
                  <a:ext uri="{0D108BD9-81ED-4DB2-BD59-A6C34878D82A}">
                    <a16:rowId xmlns:a16="http://schemas.microsoft.com/office/drawing/2014/main" val="10017"/>
                  </a:ext>
                </a:extLst>
              </a:tr>
              <a:tr h="202408">
                <a:tc>
                  <a:txBody>
                    <a:bodyPr/>
                    <a:lstStyle/>
                    <a:p>
                      <a:pPr marL="0" marR="0">
                        <a:lnSpc>
                          <a:spcPct val="115000"/>
                        </a:lnSpc>
                        <a:spcBef>
                          <a:spcPts val="0"/>
                        </a:spcBef>
                        <a:spcAft>
                          <a:spcPts val="0"/>
                        </a:spcAft>
                      </a:pPr>
                      <a:r>
                        <a:rPr lang="en-US" sz="1200" b="1">
                          <a:solidFill>
                            <a:srgbClr val="000000"/>
                          </a:solidFill>
                          <a:effectLst/>
                          <a:latin typeface="Calibri"/>
                          <a:ea typeface="Calibri"/>
                          <a:cs typeface="Times New Roman"/>
                        </a:rPr>
                        <a:t>Violence</a:t>
                      </a:r>
                      <a:endParaRPr lang="en-US" sz="1050">
                        <a:solidFill>
                          <a:srgbClr val="000000"/>
                        </a:solidFill>
                        <a:effectLst/>
                        <a:latin typeface="Calibri"/>
                        <a:ea typeface="Calibri"/>
                        <a:cs typeface="Times New Roman"/>
                      </a:endParaRPr>
                    </a:p>
                  </a:txBody>
                  <a:tcPr marL="37849" marR="37849" marT="0" marB="0">
                    <a:lnL>
                      <a:noFill/>
                    </a:lnL>
                    <a:lnR>
                      <a:noFill/>
                    </a:lnR>
                    <a:lnT>
                      <a:noFill/>
                    </a:lnT>
                    <a:lnB>
                      <a:noFill/>
                    </a:lnB>
                  </a:tcPr>
                </a:tc>
                <a:extLst>
                  <a:ext uri="{0D108BD9-81ED-4DB2-BD59-A6C34878D82A}">
                    <a16:rowId xmlns:a16="http://schemas.microsoft.com/office/drawing/2014/main" val="10018"/>
                  </a:ext>
                </a:extLst>
              </a:tr>
              <a:tr h="202408">
                <a:tc>
                  <a:txBody>
                    <a:bodyPr/>
                    <a:lstStyle/>
                    <a:p>
                      <a:pPr marL="0" marR="0">
                        <a:lnSpc>
                          <a:spcPct val="115000"/>
                        </a:lnSpc>
                        <a:spcBef>
                          <a:spcPts val="0"/>
                        </a:spcBef>
                        <a:spcAft>
                          <a:spcPts val="0"/>
                        </a:spcAft>
                      </a:pPr>
                      <a:r>
                        <a:rPr lang="en-US" sz="1200" b="1" dirty="0">
                          <a:solidFill>
                            <a:srgbClr val="000000"/>
                          </a:solidFill>
                          <a:effectLst/>
                          <a:latin typeface="Calibri"/>
                          <a:ea typeface="Calibri"/>
                          <a:cs typeface="Times New Roman"/>
                        </a:rPr>
                        <a:t>Access to Healthcare</a:t>
                      </a:r>
                      <a:endParaRPr lang="en-US" sz="1050" dirty="0">
                        <a:solidFill>
                          <a:srgbClr val="000000"/>
                        </a:solidFill>
                        <a:effectLst/>
                        <a:latin typeface="Calibri"/>
                        <a:ea typeface="Calibri"/>
                        <a:cs typeface="Times New Roman"/>
                      </a:endParaRPr>
                    </a:p>
                  </a:txBody>
                  <a:tcPr marL="37849" marR="37849" marT="0" marB="0">
                    <a:lnL>
                      <a:noFill/>
                    </a:lnL>
                    <a:lnR>
                      <a:noFill/>
                    </a:lnR>
                    <a:lnT>
                      <a:noFill/>
                    </a:lnT>
                    <a:lnB>
                      <a:noFill/>
                    </a:lnB>
                    <a:solidFill>
                      <a:srgbClr val="D3DFEE"/>
                    </a:solidFill>
                  </a:tcPr>
                </a:tc>
                <a:extLst>
                  <a:ext uri="{0D108BD9-81ED-4DB2-BD59-A6C34878D82A}">
                    <a16:rowId xmlns:a16="http://schemas.microsoft.com/office/drawing/2014/main" val="10019"/>
                  </a:ext>
                </a:extLst>
              </a:tr>
              <a:tr h="202408">
                <a:tc>
                  <a:txBody>
                    <a:bodyPr/>
                    <a:lstStyle/>
                    <a:p>
                      <a:pPr marL="0" marR="0">
                        <a:lnSpc>
                          <a:spcPct val="115000"/>
                        </a:lnSpc>
                        <a:spcBef>
                          <a:spcPts val="0"/>
                        </a:spcBef>
                        <a:spcAft>
                          <a:spcPts val="0"/>
                        </a:spcAft>
                      </a:pPr>
                      <a:r>
                        <a:rPr lang="en-US" sz="1200" b="1">
                          <a:solidFill>
                            <a:srgbClr val="000000"/>
                          </a:solidFill>
                          <a:effectLst/>
                          <a:latin typeface="Calibri"/>
                          <a:ea typeface="Calibri"/>
                          <a:cs typeface="Times New Roman"/>
                        </a:rPr>
                        <a:t>Sleep</a:t>
                      </a:r>
                      <a:endParaRPr lang="en-US" sz="1050">
                        <a:solidFill>
                          <a:srgbClr val="000000"/>
                        </a:solidFill>
                        <a:effectLst/>
                        <a:latin typeface="Calibri"/>
                        <a:ea typeface="Calibri"/>
                        <a:cs typeface="Times New Roman"/>
                      </a:endParaRPr>
                    </a:p>
                  </a:txBody>
                  <a:tcPr marL="37849" marR="37849" marT="0" marB="0">
                    <a:lnL>
                      <a:noFill/>
                    </a:lnL>
                    <a:lnR>
                      <a:noFill/>
                    </a:lnR>
                    <a:lnT>
                      <a:noFill/>
                    </a:lnT>
                    <a:lnB>
                      <a:noFill/>
                    </a:lnB>
                  </a:tcPr>
                </a:tc>
                <a:extLst>
                  <a:ext uri="{0D108BD9-81ED-4DB2-BD59-A6C34878D82A}">
                    <a16:rowId xmlns:a16="http://schemas.microsoft.com/office/drawing/2014/main" val="10020"/>
                  </a:ext>
                </a:extLst>
              </a:tr>
              <a:tr h="202408">
                <a:tc>
                  <a:txBody>
                    <a:bodyPr/>
                    <a:lstStyle/>
                    <a:p>
                      <a:pPr marL="0" marR="0">
                        <a:lnSpc>
                          <a:spcPct val="115000"/>
                        </a:lnSpc>
                        <a:spcBef>
                          <a:spcPts val="0"/>
                        </a:spcBef>
                        <a:spcAft>
                          <a:spcPts val="0"/>
                        </a:spcAft>
                      </a:pPr>
                      <a:r>
                        <a:rPr lang="en-US" sz="1200" b="1" dirty="0">
                          <a:solidFill>
                            <a:srgbClr val="000000"/>
                          </a:solidFill>
                          <a:effectLst/>
                          <a:latin typeface="Calibri"/>
                          <a:ea typeface="Calibri"/>
                          <a:cs typeface="Times New Roman"/>
                        </a:rPr>
                        <a:t>Geographic Location</a:t>
                      </a:r>
                      <a:endParaRPr lang="en-US" sz="1050" dirty="0">
                        <a:solidFill>
                          <a:srgbClr val="000000"/>
                        </a:solidFill>
                        <a:effectLst/>
                        <a:latin typeface="Calibri"/>
                        <a:ea typeface="Calibri"/>
                        <a:cs typeface="Times New Roman"/>
                      </a:endParaRPr>
                    </a:p>
                  </a:txBody>
                  <a:tcPr marL="37849" marR="37849"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18153193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822959" y="3806189"/>
            <a:ext cx="7585234" cy="617220"/>
          </a:xfrm>
          <a:prstGeom prst="rect">
            <a:avLst/>
          </a:prstGeom>
          <a:noFill/>
          <a:ln>
            <a:noFill/>
          </a:ln>
        </p:spPr>
        <p:txBody>
          <a:bodyPr wrap="square" lIns="91425" tIns="0" rIns="91425" bIns="0" anchor="b" anchorCtr="0">
            <a:noAutofit/>
          </a:bodyPr>
          <a:lstStyle/>
          <a:p>
            <a:pPr marL="0" marR="0" lvl="0" indent="0" algn="l" rtl="0">
              <a:lnSpc>
                <a:spcPct val="85000"/>
              </a:lnSpc>
              <a:spcBef>
                <a:spcPts val="0"/>
              </a:spcBef>
              <a:buClr>
                <a:srgbClr val="FFFFFF"/>
              </a:buClr>
              <a:buSzPct val="25000"/>
              <a:buFont typeface="Calibri"/>
              <a:buNone/>
            </a:pPr>
            <a:r>
              <a:rPr lang="en-US" sz="2700" b="0" i="0" u="none" strike="noStrike" cap="none">
                <a:solidFill>
                  <a:srgbClr val="FFFFFF"/>
                </a:solidFill>
                <a:latin typeface="Calibri"/>
                <a:ea typeface="Calibri"/>
                <a:cs typeface="Calibri"/>
                <a:sym typeface="Calibri"/>
              </a:rPr>
              <a:t>Support </a:t>
            </a:r>
          </a:p>
        </p:txBody>
      </p:sp>
      <p:pic>
        <p:nvPicPr>
          <p:cNvPr id="191" name="Shape 191"/>
          <p:cNvPicPr preferRelativeResize="0">
            <a:picLocks noGrp="1"/>
          </p:cNvPicPr>
          <p:nvPr>
            <p:ph type="pic" idx="2"/>
          </p:nvPr>
        </p:nvPicPr>
        <p:blipFill rotWithShape="1">
          <a:blip r:embed="rId3">
            <a:alphaModFix/>
          </a:blip>
          <a:srcRect t="23125" b="23124"/>
          <a:stretch/>
        </p:blipFill>
        <p:spPr>
          <a:xfrm>
            <a:off x="11" y="0"/>
            <a:ext cx="9143988" cy="3686306"/>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p:nvPr/>
        </p:nvSpPr>
        <p:spPr>
          <a:xfrm>
            <a:off x="778597" y="1513928"/>
            <a:ext cx="3385997" cy="2782299"/>
          </a:xfrm>
          <a:prstGeom prst="rect">
            <a:avLst/>
          </a:prstGeom>
          <a:noFill/>
          <a:ln>
            <a:noFill/>
          </a:ln>
        </p:spPr>
        <p:txBody>
          <a:bodyPr wrap="square" lIns="91425" tIns="45700" rIns="91425" bIns="45700" anchor="t" anchorCtr="0">
            <a:noAutofit/>
          </a:bodyPr>
          <a:lstStyle/>
          <a:p>
            <a:pPr marL="0" marR="0" lvl="0" indent="0" algn="l" rtl="0">
              <a:lnSpc>
                <a:spcPct val="115000"/>
              </a:lnSpc>
              <a:spcBef>
                <a:spcPts val="0"/>
              </a:spcBef>
              <a:buSzPct val="25000"/>
              <a:buNone/>
            </a:pPr>
            <a:r>
              <a:rPr lang="en-US" sz="1800" b="1">
                <a:solidFill>
                  <a:schemeClr val="accent2"/>
                </a:solidFill>
                <a:latin typeface="Calibri"/>
                <a:ea typeface="Calibri"/>
                <a:cs typeface="Calibri"/>
                <a:sym typeface="Calibri"/>
              </a:rPr>
              <a:t>Focus on Specific Groups: </a:t>
            </a:r>
          </a:p>
          <a:p>
            <a:pPr marL="0" marR="0" lvl="0" indent="0" algn="ctr" rtl="0">
              <a:lnSpc>
                <a:spcPct val="115000"/>
              </a:lnSpc>
              <a:spcBef>
                <a:spcPts val="0"/>
              </a:spcBef>
              <a:buNone/>
            </a:pPr>
            <a:endParaRPr sz="1800" i="1">
              <a:solidFill>
                <a:schemeClr val="accent2"/>
              </a:solidFill>
              <a:latin typeface="Calibri"/>
              <a:ea typeface="Calibri"/>
              <a:cs typeface="Calibri"/>
              <a:sym typeface="Calibri"/>
            </a:endParaRPr>
          </a:p>
          <a:p>
            <a:pPr marL="0" marR="0" lvl="0" indent="0" algn="ctr" rtl="0">
              <a:lnSpc>
                <a:spcPct val="115000"/>
              </a:lnSpc>
              <a:spcBef>
                <a:spcPts val="0"/>
              </a:spcBef>
              <a:buSzPct val="25000"/>
              <a:buNone/>
            </a:pPr>
            <a:r>
              <a:rPr lang="en-US" sz="1800" i="1">
                <a:solidFill>
                  <a:schemeClr val="accent2"/>
                </a:solidFill>
                <a:latin typeface="Calibri"/>
                <a:ea typeface="Calibri"/>
                <a:cs typeface="Calibri"/>
                <a:sym typeface="Calibri"/>
              </a:rPr>
              <a:t>“</a:t>
            </a:r>
            <a:r>
              <a:rPr lang="en-US" sz="1400" i="1">
                <a:solidFill>
                  <a:schemeClr val="accent2"/>
                </a:solidFill>
                <a:latin typeface="Calibri"/>
                <a:ea typeface="Calibri"/>
                <a:cs typeface="Calibri"/>
                <a:sym typeface="Calibri"/>
              </a:rPr>
              <a:t>There is a tendency for us to focus more on women…Indian mothers pass along cultural and traditional teachings to women and have high expectations…We sometimes tend to let men slide. We don’t hold young men to the responsibility of being community leaders and fathers…In some ways we have let our men down” </a:t>
            </a:r>
          </a:p>
        </p:txBody>
      </p:sp>
      <p:sp>
        <p:nvSpPr>
          <p:cNvPr id="205" name="Shape 205"/>
          <p:cNvSpPr/>
          <p:nvPr/>
        </p:nvSpPr>
        <p:spPr>
          <a:xfrm>
            <a:off x="4861710" y="1575291"/>
            <a:ext cx="3105300" cy="2145300"/>
          </a:xfrm>
          <a:prstGeom prst="rect">
            <a:avLst/>
          </a:prstGeom>
          <a:noFill/>
          <a:ln>
            <a:noFill/>
          </a:ln>
        </p:spPr>
        <p:txBody>
          <a:bodyPr wrap="square" lIns="91425" tIns="45700" rIns="91425" bIns="45700" anchor="t" anchorCtr="0">
            <a:noAutofit/>
          </a:bodyPr>
          <a:lstStyle/>
          <a:p>
            <a:pPr marL="0" marR="0" lvl="0" indent="0" algn="l" rtl="0">
              <a:lnSpc>
                <a:spcPct val="115000"/>
              </a:lnSpc>
              <a:spcBef>
                <a:spcPts val="0"/>
              </a:spcBef>
              <a:buSzPct val="25000"/>
              <a:buNone/>
            </a:pPr>
            <a:r>
              <a:rPr lang="en-US" sz="1800" b="1">
                <a:solidFill>
                  <a:srgbClr val="4F81BD"/>
                </a:solidFill>
                <a:latin typeface="Calibri"/>
                <a:ea typeface="Calibri"/>
                <a:cs typeface="Calibri"/>
                <a:sym typeface="Calibri"/>
              </a:rPr>
              <a:t>Culturally Relevant Support: </a:t>
            </a:r>
          </a:p>
          <a:p>
            <a:pPr marL="0" marR="0" lvl="0" indent="0" algn="ctr" rtl="0">
              <a:lnSpc>
                <a:spcPct val="115000"/>
              </a:lnSpc>
              <a:spcBef>
                <a:spcPts val="0"/>
              </a:spcBef>
              <a:buNone/>
            </a:pPr>
            <a:endParaRPr sz="1400" i="1">
              <a:solidFill>
                <a:srgbClr val="4F81BD"/>
              </a:solidFill>
              <a:latin typeface="Calibri"/>
              <a:ea typeface="Calibri"/>
              <a:cs typeface="Calibri"/>
              <a:sym typeface="Calibri"/>
            </a:endParaRPr>
          </a:p>
          <a:p>
            <a:pPr marL="0" marR="0" lvl="0" indent="0" algn="ctr" rtl="0">
              <a:lnSpc>
                <a:spcPct val="115000"/>
              </a:lnSpc>
              <a:spcBef>
                <a:spcPts val="0"/>
              </a:spcBef>
              <a:buSzPct val="25000"/>
              <a:buNone/>
            </a:pPr>
            <a:r>
              <a:rPr lang="en-US" sz="1400" i="1">
                <a:solidFill>
                  <a:srgbClr val="4F81BD"/>
                </a:solidFill>
                <a:latin typeface="Calibri"/>
                <a:ea typeface="Calibri"/>
                <a:cs typeface="Calibri"/>
                <a:sym typeface="Calibri"/>
              </a:rPr>
              <a:t>“[We need] support systems for parents. [We] need support that is delivered in a culturally and socially appropriate way, respectful and non-judgmental. [We need to] serve people with open minds and open hearts” </a:t>
            </a:r>
          </a:p>
        </p:txBody>
      </p:sp>
      <p:sp>
        <p:nvSpPr>
          <p:cNvPr id="206" name="Shape 206"/>
          <p:cNvSpPr txBox="1">
            <a:spLocks noGrp="1"/>
          </p:cNvSpPr>
          <p:nvPr>
            <p:ph type="title"/>
          </p:nvPr>
        </p:nvSpPr>
        <p:spPr>
          <a:xfrm>
            <a:off x="822959" y="214953"/>
            <a:ext cx="7543800" cy="1088068"/>
          </a:xfrm>
          <a:prstGeom prst="rect">
            <a:avLst/>
          </a:prstGeom>
          <a:noFill/>
          <a:ln>
            <a:noFill/>
          </a:ln>
        </p:spPr>
        <p:txBody>
          <a:bodyPr wrap="square"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3600" b="0" i="0" u="none" strike="noStrike" cap="none">
                <a:solidFill>
                  <a:srgbClr val="3F3F3F"/>
                </a:solidFill>
                <a:latin typeface="Calibri"/>
                <a:ea typeface="Calibri"/>
                <a:cs typeface="Calibri"/>
                <a:sym typeface="Calibri"/>
              </a:rPr>
              <a:t>Support: Quotes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p:nvPr/>
        </p:nvSpPr>
        <p:spPr>
          <a:xfrm>
            <a:off x="823025" y="1489250"/>
            <a:ext cx="5599200" cy="3030000"/>
          </a:xfrm>
          <a:prstGeom prst="rect">
            <a:avLst/>
          </a:prstGeom>
          <a:solidFill>
            <a:srgbClr val="D9D9E9"/>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97" name="Shape 197"/>
          <p:cNvSpPr txBox="1">
            <a:spLocks noGrp="1"/>
          </p:cNvSpPr>
          <p:nvPr>
            <p:ph type="title"/>
          </p:nvPr>
        </p:nvSpPr>
        <p:spPr>
          <a:xfrm>
            <a:off x="822959" y="214953"/>
            <a:ext cx="7543800" cy="1088068"/>
          </a:xfrm>
          <a:prstGeom prst="rect">
            <a:avLst/>
          </a:prstGeom>
          <a:noFill/>
          <a:ln>
            <a:noFill/>
          </a:ln>
        </p:spPr>
        <p:txBody>
          <a:bodyPr wrap="square"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3600" b="0" i="0" u="none" strike="noStrike" cap="none">
                <a:solidFill>
                  <a:srgbClr val="3F3F3F"/>
                </a:solidFill>
                <a:latin typeface="Calibri"/>
                <a:ea typeface="Calibri"/>
                <a:cs typeface="Calibri"/>
                <a:sym typeface="Calibri"/>
              </a:rPr>
              <a:t>Support: Topics </a:t>
            </a:r>
          </a:p>
        </p:txBody>
      </p:sp>
      <p:sp>
        <p:nvSpPr>
          <p:cNvPr id="198" name="Shape 198"/>
          <p:cNvSpPr txBox="1">
            <a:spLocks noGrp="1"/>
          </p:cNvSpPr>
          <p:nvPr>
            <p:ph type="body" idx="4294967295"/>
          </p:nvPr>
        </p:nvSpPr>
        <p:spPr>
          <a:xfrm>
            <a:off x="975350" y="1565450"/>
            <a:ext cx="5599200" cy="2942400"/>
          </a:xfrm>
          <a:prstGeom prst="rect">
            <a:avLst/>
          </a:prstGeom>
          <a:noFill/>
          <a:ln>
            <a:noFill/>
          </a:ln>
        </p:spPr>
        <p:txBody>
          <a:bodyPr wrap="square" lIns="0" tIns="45700" rIns="0" bIns="45700" anchor="t" anchorCtr="0">
            <a:noAutofit/>
          </a:bodyPr>
          <a:lstStyle/>
          <a:p>
            <a:pPr marL="0" marR="0" lvl="0" indent="0" algn="l" rtl="0">
              <a:lnSpc>
                <a:spcPct val="70000"/>
              </a:lnSpc>
              <a:spcBef>
                <a:spcPts val="0"/>
              </a:spcBef>
              <a:spcAft>
                <a:spcPts val="0"/>
              </a:spcAft>
              <a:buClr>
                <a:schemeClr val="accent1"/>
              </a:buClr>
              <a:buSzPct val="25000"/>
              <a:buFont typeface="Calibri"/>
              <a:buNone/>
            </a:pPr>
            <a:r>
              <a:rPr lang="en-US" sz="1375" b="0" i="0" u="none" strike="noStrike" cap="none" dirty="0">
                <a:solidFill>
                  <a:srgbClr val="3F3F3F"/>
                </a:solidFill>
                <a:latin typeface="Calibri"/>
                <a:ea typeface="Calibri"/>
                <a:cs typeface="Calibri"/>
                <a:sym typeface="Calibri"/>
              </a:rPr>
              <a:t>Childcare</a:t>
            </a:r>
          </a:p>
          <a:p>
            <a:pPr marL="0" marR="0" lvl="0" indent="0" algn="l" rtl="0">
              <a:lnSpc>
                <a:spcPct val="70000"/>
              </a:lnSpc>
              <a:spcBef>
                <a:spcPts val="1050"/>
              </a:spcBef>
              <a:spcAft>
                <a:spcPts val="0"/>
              </a:spcAft>
              <a:buNone/>
            </a:pPr>
            <a:r>
              <a:rPr lang="en-US" sz="1375" b="0" i="0" u="none" strike="noStrike" cap="none" dirty="0">
                <a:solidFill>
                  <a:srgbClr val="3F3F3F"/>
                </a:solidFill>
                <a:latin typeface="Calibri"/>
                <a:ea typeface="Calibri"/>
                <a:cs typeface="Calibri"/>
                <a:sym typeface="Calibri"/>
              </a:rPr>
              <a:t>Home visiting </a:t>
            </a:r>
          </a:p>
          <a:p>
            <a:pPr marL="457200" marR="0" lvl="0" indent="0" algn="l" rtl="0">
              <a:lnSpc>
                <a:spcPct val="70000"/>
              </a:lnSpc>
              <a:spcBef>
                <a:spcPts val="300"/>
              </a:spcBef>
              <a:spcAft>
                <a:spcPts val="0"/>
              </a:spcAft>
              <a:buNone/>
            </a:pPr>
            <a:r>
              <a:rPr lang="en-US" sz="1187" dirty="0"/>
              <a:t>D</a:t>
            </a:r>
            <a:r>
              <a:rPr lang="en-US" sz="1187" b="0" i="0" u="none" strike="noStrike" cap="none" dirty="0">
                <a:solidFill>
                  <a:srgbClr val="3F3F3F"/>
                </a:solidFill>
                <a:latin typeface="Calibri"/>
                <a:ea typeface="Calibri"/>
                <a:cs typeface="Calibri"/>
                <a:sym typeface="Calibri"/>
              </a:rPr>
              <a:t>elivered in an integrated way</a:t>
            </a:r>
          </a:p>
          <a:p>
            <a:pPr marL="0" marR="0" lvl="0" indent="0" algn="l" rtl="0">
              <a:lnSpc>
                <a:spcPct val="70000"/>
              </a:lnSpc>
              <a:spcBef>
                <a:spcPts val="1200"/>
              </a:spcBef>
              <a:spcAft>
                <a:spcPts val="0"/>
              </a:spcAft>
              <a:buNone/>
            </a:pPr>
            <a:r>
              <a:rPr lang="en-US" sz="1375" b="0" i="0" u="none" strike="noStrike" cap="none" dirty="0">
                <a:solidFill>
                  <a:srgbClr val="3F3F3F"/>
                </a:solidFill>
                <a:latin typeface="Calibri"/>
                <a:ea typeface="Calibri"/>
                <a:cs typeface="Calibri"/>
                <a:sym typeface="Calibri"/>
              </a:rPr>
              <a:t>Gatherings or support groups</a:t>
            </a:r>
          </a:p>
          <a:p>
            <a:pPr marL="457200" marR="0" lvl="0" indent="0" algn="l" rtl="0">
              <a:lnSpc>
                <a:spcPct val="70000"/>
              </a:lnSpc>
              <a:spcBef>
                <a:spcPts val="300"/>
              </a:spcBef>
              <a:spcAft>
                <a:spcPts val="0"/>
              </a:spcAft>
              <a:buNone/>
            </a:pPr>
            <a:r>
              <a:rPr lang="en-US" sz="1187" b="0" i="0" u="none" strike="noStrike" cap="none" dirty="0">
                <a:solidFill>
                  <a:srgbClr val="3F3F3F"/>
                </a:solidFill>
                <a:latin typeface="Calibri"/>
                <a:ea typeface="Calibri"/>
                <a:cs typeface="Calibri"/>
                <a:sym typeface="Calibri"/>
              </a:rPr>
              <a:t>Culturally relevant </a:t>
            </a:r>
          </a:p>
          <a:p>
            <a:pPr marL="457200" marR="0" lvl="0" indent="0" algn="l" rtl="0">
              <a:lnSpc>
                <a:spcPct val="70000"/>
              </a:lnSpc>
              <a:spcBef>
                <a:spcPts val="450"/>
              </a:spcBef>
              <a:spcAft>
                <a:spcPts val="0"/>
              </a:spcAft>
              <a:buNone/>
            </a:pPr>
            <a:r>
              <a:rPr lang="en-US" sz="1187" b="0" i="0" u="none" strike="noStrike" cap="none" dirty="0">
                <a:solidFill>
                  <a:srgbClr val="3F3F3F"/>
                </a:solidFill>
                <a:latin typeface="Calibri"/>
                <a:ea typeface="Calibri"/>
                <a:cs typeface="Calibri"/>
                <a:sym typeface="Calibri"/>
              </a:rPr>
              <a:t>In collaboration with medical providers (prenatal care, pediatricians)</a:t>
            </a:r>
          </a:p>
          <a:p>
            <a:pPr marL="0" marR="0" lvl="0" indent="0" algn="l" rtl="0">
              <a:lnSpc>
                <a:spcPct val="70000"/>
              </a:lnSpc>
              <a:spcBef>
                <a:spcPts val="1200"/>
              </a:spcBef>
              <a:spcAft>
                <a:spcPts val="0"/>
              </a:spcAft>
              <a:buNone/>
            </a:pPr>
            <a:r>
              <a:rPr lang="en-US" sz="1375" b="0" i="0" u="none" strike="noStrike" cap="none" dirty="0">
                <a:solidFill>
                  <a:srgbClr val="3F3F3F"/>
                </a:solidFill>
                <a:latin typeface="Calibri"/>
                <a:ea typeface="Calibri"/>
                <a:cs typeface="Calibri"/>
                <a:sym typeface="Calibri"/>
              </a:rPr>
              <a:t>Breastfeeding support </a:t>
            </a:r>
          </a:p>
          <a:p>
            <a:pPr marL="457200" marR="0" lvl="0" indent="0" algn="l" rtl="0">
              <a:lnSpc>
                <a:spcPct val="70000"/>
              </a:lnSpc>
              <a:spcBef>
                <a:spcPts val="300"/>
              </a:spcBef>
              <a:spcAft>
                <a:spcPts val="0"/>
              </a:spcAft>
              <a:buNone/>
            </a:pPr>
            <a:r>
              <a:rPr lang="en-US" sz="1187" dirty="0"/>
              <a:t>E</a:t>
            </a:r>
            <a:r>
              <a:rPr lang="en-US" sz="1187" b="0" i="0" u="none" strike="noStrike" cap="none" dirty="0">
                <a:solidFill>
                  <a:srgbClr val="3F3F3F"/>
                </a:solidFill>
                <a:latin typeface="Calibri"/>
                <a:ea typeface="Calibri"/>
                <a:cs typeface="Calibri"/>
                <a:sym typeface="Calibri"/>
              </a:rPr>
              <a:t>specially for young moms</a:t>
            </a:r>
          </a:p>
          <a:p>
            <a:pPr marL="0" marR="0" lvl="0" indent="0" algn="l" rtl="0">
              <a:lnSpc>
                <a:spcPct val="70000"/>
              </a:lnSpc>
              <a:spcBef>
                <a:spcPts val="1200"/>
              </a:spcBef>
              <a:spcAft>
                <a:spcPts val="0"/>
              </a:spcAft>
              <a:buNone/>
            </a:pPr>
            <a:r>
              <a:rPr lang="en-US" sz="1375" b="0" i="0" u="none" strike="noStrike" cap="none" dirty="0">
                <a:solidFill>
                  <a:srgbClr val="3F3F3F"/>
                </a:solidFill>
                <a:latin typeface="Calibri"/>
                <a:ea typeface="Calibri"/>
                <a:cs typeface="Calibri"/>
                <a:sym typeface="Calibri"/>
              </a:rPr>
              <a:t>Need for reaching specific groups </a:t>
            </a:r>
          </a:p>
          <a:p>
            <a:pPr marL="457200" marR="0" lvl="0" indent="0" algn="l" rtl="0">
              <a:lnSpc>
                <a:spcPct val="70000"/>
              </a:lnSpc>
              <a:spcBef>
                <a:spcPts val="300"/>
              </a:spcBef>
              <a:spcAft>
                <a:spcPts val="0"/>
              </a:spcAft>
              <a:buNone/>
            </a:pPr>
            <a:r>
              <a:rPr lang="en-US" sz="1187" dirty="0"/>
              <a:t>F</a:t>
            </a:r>
            <a:r>
              <a:rPr lang="en-US" sz="1187" b="0" i="0" u="none" strike="noStrike" cap="none" dirty="0">
                <a:solidFill>
                  <a:srgbClr val="3F3F3F"/>
                </a:solidFill>
                <a:latin typeface="Calibri"/>
                <a:ea typeface="Calibri"/>
                <a:cs typeface="Calibri"/>
                <a:sym typeface="Calibri"/>
              </a:rPr>
              <a:t>athers, young mothers, connection between elders and younger generations</a:t>
            </a:r>
          </a:p>
          <a:p>
            <a:pPr marL="0" marR="0" lvl="0" indent="0" algn="l" rtl="0">
              <a:lnSpc>
                <a:spcPct val="70000"/>
              </a:lnSpc>
              <a:spcBef>
                <a:spcPts val="1200"/>
              </a:spcBef>
              <a:spcAft>
                <a:spcPts val="0"/>
              </a:spcAft>
              <a:buClr>
                <a:schemeClr val="accent1"/>
              </a:buClr>
              <a:buSzPct val="25000"/>
              <a:buFont typeface="Calibri"/>
              <a:buNone/>
            </a:pPr>
            <a:endParaRPr sz="937" b="0" i="0" u="none" strike="noStrike" cap="none" dirty="0">
              <a:solidFill>
                <a:srgbClr val="3F3F3F"/>
              </a:solidFill>
              <a:latin typeface="Calibri"/>
              <a:ea typeface="Calibri"/>
              <a:cs typeface="Calibri"/>
              <a:sym typeface="Calibri"/>
            </a:endParaRPr>
          </a:p>
          <a:p>
            <a:pPr marL="0" marR="0" lvl="0" indent="0" algn="l" rtl="0">
              <a:lnSpc>
                <a:spcPct val="70000"/>
              </a:lnSpc>
              <a:spcBef>
                <a:spcPts val="1050"/>
              </a:spcBef>
              <a:spcAft>
                <a:spcPts val="0"/>
              </a:spcAft>
              <a:buClr>
                <a:schemeClr val="accent1"/>
              </a:buClr>
              <a:buSzPct val="25000"/>
              <a:buFont typeface="Calibri"/>
              <a:buNone/>
            </a:pPr>
            <a:endParaRPr sz="937" b="0" i="0" u="none" strike="noStrike" cap="none" dirty="0">
              <a:solidFill>
                <a:srgbClr val="3F3F3F"/>
              </a:solidFill>
              <a:latin typeface="Calibri"/>
              <a:ea typeface="Calibri"/>
              <a:cs typeface="Calibri"/>
              <a:sym typeface="Calibri"/>
            </a:endParaRPr>
          </a:p>
          <a:p>
            <a:pPr marL="68580" marR="0" lvl="0" indent="-68580" algn="l" rtl="0">
              <a:lnSpc>
                <a:spcPct val="70000"/>
              </a:lnSpc>
              <a:spcBef>
                <a:spcPts val="1050"/>
              </a:spcBef>
              <a:spcAft>
                <a:spcPts val="0"/>
              </a:spcAft>
              <a:buClr>
                <a:schemeClr val="accent1"/>
              </a:buClr>
              <a:buSzPct val="104111"/>
              <a:buFont typeface="Noto Sans Symbols"/>
              <a:buNone/>
            </a:pPr>
            <a:endParaRPr sz="937" b="0" i="0" u="none" strike="noStrike" cap="none" dirty="0">
              <a:solidFill>
                <a:srgbClr val="3F3F3F"/>
              </a:solidFill>
              <a:latin typeface="Calibri"/>
              <a:ea typeface="Calibri"/>
              <a:cs typeface="Calibri"/>
              <a:sym typeface="Calibri"/>
            </a:endParaRPr>
          </a:p>
          <a:p>
            <a:pPr marL="68580" marR="0" lvl="0" indent="-68580" algn="l" rtl="0">
              <a:lnSpc>
                <a:spcPct val="70000"/>
              </a:lnSpc>
              <a:spcBef>
                <a:spcPts val="1050"/>
              </a:spcBef>
              <a:spcAft>
                <a:spcPts val="0"/>
              </a:spcAft>
              <a:buClr>
                <a:schemeClr val="accent1"/>
              </a:buClr>
              <a:buSzPct val="104111"/>
              <a:buFont typeface="Noto Sans Symbols"/>
              <a:buNone/>
            </a:pPr>
            <a:endParaRPr sz="937" b="0" i="0" u="none" strike="noStrike" cap="none" dirty="0">
              <a:solidFill>
                <a:srgbClr val="3F3F3F"/>
              </a:solidFill>
              <a:latin typeface="Calibri"/>
              <a:ea typeface="Calibri"/>
              <a:cs typeface="Calibri"/>
              <a:sym typeface="Calibri"/>
            </a:endParaRPr>
          </a:p>
        </p:txBody>
      </p:sp>
      <p:pic>
        <p:nvPicPr>
          <p:cNvPr id="199" name="Shape 199" descr="Image result for home"/>
          <p:cNvPicPr preferRelativeResize="0"/>
          <p:nvPr/>
        </p:nvPicPr>
        <p:blipFill rotWithShape="1">
          <a:blip r:embed="rId3">
            <a:alphaModFix/>
          </a:blip>
          <a:srcRect/>
          <a:stretch/>
        </p:blipFill>
        <p:spPr>
          <a:xfrm>
            <a:off x="6645630" y="1468528"/>
            <a:ext cx="2137584" cy="2760510"/>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822959" y="3806189"/>
            <a:ext cx="7585234" cy="617220"/>
          </a:xfrm>
          <a:prstGeom prst="rect">
            <a:avLst/>
          </a:prstGeom>
          <a:noFill/>
          <a:ln>
            <a:noFill/>
          </a:ln>
        </p:spPr>
        <p:txBody>
          <a:bodyPr wrap="square" lIns="91425" tIns="0" rIns="91425" bIns="0" anchor="b" anchorCtr="0">
            <a:noAutofit/>
          </a:bodyPr>
          <a:lstStyle/>
          <a:p>
            <a:pPr marL="0" marR="0" lvl="0" indent="0" algn="l" rtl="0">
              <a:lnSpc>
                <a:spcPct val="85000"/>
              </a:lnSpc>
              <a:spcBef>
                <a:spcPts val="0"/>
              </a:spcBef>
              <a:buClr>
                <a:srgbClr val="FFFFFF"/>
              </a:buClr>
              <a:buSzPct val="25000"/>
              <a:buFont typeface="Calibri"/>
              <a:buNone/>
            </a:pPr>
            <a:r>
              <a:rPr lang="en-US" sz="2700" b="0" i="0" u="none" strike="noStrike" cap="none">
                <a:solidFill>
                  <a:srgbClr val="FFFFFF"/>
                </a:solidFill>
                <a:latin typeface="Calibri"/>
                <a:ea typeface="Calibri"/>
                <a:cs typeface="Calibri"/>
                <a:sym typeface="Calibri"/>
              </a:rPr>
              <a:t>Education </a:t>
            </a:r>
          </a:p>
        </p:txBody>
      </p:sp>
      <p:pic>
        <p:nvPicPr>
          <p:cNvPr id="212" name="Shape 212"/>
          <p:cNvPicPr preferRelativeResize="0">
            <a:picLocks noGrp="1"/>
          </p:cNvPicPr>
          <p:nvPr>
            <p:ph type="pic" idx="2"/>
          </p:nvPr>
        </p:nvPicPr>
        <p:blipFill rotWithShape="1">
          <a:blip r:embed="rId3">
            <a:alphaModFix/>
          </a:blip>
          <a:srcRect t="24805" b="24804"/>
          <a:stretch/>
        </p:blipFill>
        <p:spPr>
          <a:xfrm>
            <a:off x="11" y="0"/>
            <a:ext cx="9143988" cy="3686306"/>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p:nvPr/>
        </p:nvSpPr>
        <p:spPr>
          <a:xfrm>
            <a:off x="5059676" y="1847847"/>
            <a:ext cx="3279775" cy="2045334"/>
          </a:xfrm>
          <a:prstGeom prst="rect">
            <a:avLst/>
          </a:prstGeom>
          <a:noFill/>
          <a:ln>
            <a:noFill/>
          </a:ln>
          <a:effectLst>
            <a:outerShdw dist="107763" dir="2700000" sx="101000" sy="101000" algn="ctr" rotWithShape="0">
              <a:srgbClr val="2F6EBE">
                <a:alpha val="49803"/>
              </a:srgbClr>
            </a:outerShdw>
          </a:effectLst>
        </p:spPr>
        <p:txBody>
          <a:bodyPr wrap="square" lIns="0" tIns="0" rIns="0" bIns="0" anchor="t" anchorCtr="0">
            <a:noAutofit/>
          </a:bodyPr>
          <a:lstStyle/>
          <a:p>
            <a:pPr marL="0" marR="0" lvl="0" indent="0" algn="ctr" rtl="0">
              <a:lnSpc>
                <a:spcPct val="115000"/>
              </a:lnSpc>
              <a:spcBef>
                <a:spcPts val="0"/>
              </a:spcBef>
              <a:spcAft>
                <a:spcPts val="0"/>
              </a:spcAft>
              <a:buNone/>
            </a:pPr>
            <a:endParaRPr sz="1100">
              <a:solidFill>
                <a:schemeClr val="dk1"/>
              </a:solidFill>
              <a:latin typeface="Calibri"/>
              <a:ea typeface="Calibri"/>
              <a:cs typeface="Calibri"/>
              <a:sym typeface="Calibri"/>
            </a:endParaRPr>
          </a:p>
        </p:txBody>
      </p:sp>
      <p:sp>
        <p:nvSpPr>
          <p:cNvPr id="224" name="Shape 224"/>
          <p:cNvSpPr txBox="1">
            <a:spLocks noGrp="1"/>
          </p:cNvSpPr>
          <p:nvPr>
            <p:ph type="title"/>
          </p:nvPr>
        </p:nvSpPr>
        <p:spPr>
          <a:xfrm>
            <a:off x="822959" y="214953"/>
            <a:ext cx="7543800" cy="1088068"/>
          </a:xfrm>
          <a:prstGeom prst="rect">
            <a:avLst/>
          </a:prstGeom>
          <a:noFill/>
          <a:ln>
            <a:noFill/>
          </a:ln>
        </p:spPr>
        <p:txBody>
          <a:bodyPr wrap="square"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3600" b="0" i="0" u="none" strike="noStrike" cap="none">
                <a:solidFill>
                  <a:srgbClr val="3F3F3F"/>
                </a:solidFill>
                <a:latin typeface="Calibri"/>
                <a:ea typeface="Calibri"/>
                <a:cs typeface="Calibri"/>
                <a:sym typeface="Calibri"/>
              </a:rPr>
              <a:t>Education: Quotes </a:t>
            </a:r>
          </a:p>
        </p:txBody>
      </p:sp>
      <p:sp>
        <p:nvSpPr>
          <p:cNvPr id="225" name="Shape 225"/>
          <p:cNvSpPr txBox="1"/>
          <p:nvPr/>
        </p:nvSpPr>
        <p:spPr>
          <a:xfrm>
            <a:off x="742887" y="1534745"/>
            <a:ext cx="3675202" cy="2980054"/>
          </a:xfrm>
          <a:prstGeom prst="rect">
            <a:avLst/>
          </a:prstGeom>
          <a:noFill/>
          <a:ln>
            <a:noFill/>
          </a:ln>
        </p:spPr>
        <p:txBody>
          <a:bodyPr wrap="square" lIns="0" tIns="91425" rIns="0" bIns="91425" anchor="t" anchorCtr="0">
            <a:noAutofit/>
          </a:bodyPr>
          <a:lstStyle/>
          <a:p>
            <a:pPr marL="0" marR="0" lvl="0" indent="0" algn="ctr" rtl="0">
              <a:lnSpc>
                <a:spcPct val="125000"/>
              </a:lnSpc>
              <a:spcBef>
                <a:spcPts val="0"/>
              </a:spcBef>
              <a:spcAft>
                <a:spcPts val="0"/>
              </a:spcAft>
              <a:buSzPct val="25000"/>
              <a:buNone/>
            </a:pPr>
            <a:r>
              <a:rPr lang="en-US" sz="1400" i="1">
                <a:solidFill>
                  <a:srgbClr val="4F81BD"/>
                </a:solidFill>
                <a:latin typeface="Calibri"/>
                <a:ea typeface="Calibri"/>
                <a:cs typeface="Calibri"/>
                <a:sym typeface="Calibri"/>
              </a:rPr>
              <a:t>“In the US there is not always support for parents, and that can be isolating. Many Native people are still reeling from a time when kids were taken away from parents and put in boarding schools. There was a break in parenting and it comes up today and is traumatic. </a:t>
            </a:r>
            <a:r>
              <a:rPr lang="en-US" sz="1400" b="1" i="1">
                <a:solidFill>
                  <a:srgbClr val="4F81BD"/>
                </a:solidFill>
                <a:latin typeface="Calibri"/>
                <a:ea typeface="Calibri"/>
                <a:cs typeface="Calibri"/>
                <a:sym typeface="Calibri"/>
              </a:rPr>
              <a:t>People feel they do not know how to parent; so encouraging traditional ways in parenting is very important. There is a lot of focus on pregnancy and delivery, but less focus on parenting</a:t>
            </a:r>
            <a:r>
              <a:rPr lang="en-US" sz="1400" i="1">
                <a:solidFill>
                  <a:srgbClr val="4F81BD"/>
                </a:solidFill>
                <a:latin typeface="Calibri"/>
                <a:ea typeface="Calibri"/>
                <a:cs typeface="Calibri"/>
                <a:sym typeface="Calibri"/>
              </a:rPr>
              <a:t>” </a:t>
            </a:r>
          </a:p>
        </p:txBody>
      </p:sp>
      <p:sp>
        <p:nvSpPr>
          <p:cNvPr id="226" name="Shape 226"/>
          <p:cNvSpPr/>
          <p:nvPr/>
        </p:nvSpPr>
        <p:spPr>
          <a:xfrm>
            <a:off x="4924998" y="1550151"/>
            <a:ext cx="3744080" cy="2640722"/>
          </a:xfrm>
          <a:prstGeom prst="rect">
            <a:avLst/>
          </a:prstGeom>
          <a:noFill/>
          <a:ln>
            <a:noFill/>
          </a:ln>
        </p:spPr>
        <p:txBody>
          <a:bodyPr wrap="square" lIns="91425" tIns="45700" rIns="91425" bIns="45700" anchor="t" anchorCtr="0">
            <a:noAutofit/>
          </a:bodyPr>
          <a:lstStyle/>
          <a:p>
            <a:pPr marL="0" marR="0" lvl="0" indent="0" algn="ctr" rtl="0">
              <a:lnSpc>
                <a:spcPct val="115000"/>
              </a:lnSpc>
              <a:spcBef>
                <a:spcPts val="0"/>
              </a:spcBef>
              <a:buSzPct val="25000"/>
              <a:buNone/>
            </a:pPr>
            <a:r>
              <a:rPr lang="en-US" sz="1800" i="1">
                <a:solidFill>
                  <a:srgbClr val="4BACC6"/>
                </a:solidFill>
                <a:latin typeface="Calibri"/>
                <a:ea typeface="Calibri"/>
                <a:cs typeface="Calibri"/>
                <a:sym typeface="Calibri"/>
              </a:rPr>
              <a:t>“The hospitals have training for parents and support groups, but </a:t>
            </a:r>
            <a:r>
              <a:rPr lang="en-US" sz="1800" b="1" i="1">
                <a:solidFill>
                  <a:srgbClr val="4BACC6"/>
                </a:solidFill>
                <a:latin typeface="Calibri"/>
                <a:ea typeface="Calibri"/>
                <a:cs typeface="Calibri"/>
                <a:sym typeface="Calibri"/>
              </a:rPr>
              <a:t>something more local or regional and culturally relevant would be better</a:t>
            </a:r>
            <a:r>
              <a:rPr lang="en-US" sz="1800" i="1">
                <a:solidFill>
                  <a:srgbClr val="4BACC6"/>
                </a:solidFill>
                <a:latin typeface="Calibri"/>
                <a:ea typeface="Calibri"/>
                <a:cs typeface="Calibri"/>
                <a:sym typeface="Calibri"/>
              </a:rPr>
              <a:t>. Parents may want to have support groups with people they have grown up with, and have something more meaningful and relevant to them</a:t>
            </a:r>
            <a:r>
              <a:rPr lang="en-US" sz="1400" i="1">
                <a:solidFill>
                  <a:srgbClr val="4BACC6"/>
                </a:solidFill>
                <a:latin typeface="Calibri"/>
                <a:ea typeface="Calibri"/>
                <a:cs typeface="Calibri"/>
                <a:sym typeface="Calibri"/>
              </a:rPr>
              <a: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p:nvPr/>
        </p:nvSpPr>
        <p:spPr>
          <a:xfrm>
            <a:off x="822959" y="1793358"/>
            <a:ext cx="7543800" cy="1481469"/>
          </a:xfrm>
          <a:prstGeom prst="rect">
            <a:avLst/>
          </a:prstGeom>
          <a:solidFill>
            <a:srgbClr val="D5E8EA"/>
          </a:solidFill>
          <a:ln>
            <a:noFill/>
          </a:ln>
        </p:spPr>
        <p:txBody>
          <a:bodyPr wrap="square" lIns="91425" tIns="45700" rIns="91425" bIns="45700" anchor="t" anchorCtr="0">
            <a:noAutofit/>
          </a:bodyPr>
          <a:lstStyle/>
          <a:p>
            <a:pPr marL="171450" marR="0" lvl="0" indent="-171450" algn="l" rtl="0">
              <a:lnSpc>
                <a:spcPct val="115000"/>
              </a:lnSpc>
              <a:spcBef>
                <a:spcPts val="0"/>
              </a:spcBef>
              <a:spcAft>
                <a:spcPts val="0"/>
              </a:spcAft>
              <a:buClr>
                <a:schemeClr val="dk1"/>
              </a:buClr>
              <a:buSzPct val="100000"/>
              <a:buFont typeface="Arial"/>
              <a:buChar char="•"/>
            </a:pPr>
            <a:r>
              <a:rPr lang="en-US" sz="1800" dirty="0">
                <a:solidFill>
                  <a:schemeClr val="dk1"/>
                </a:solidFill>
                <a:latin typeface="Calibri"/>
                <a:ea typeface="Calibri"/>
                <a:cs typeface="Calibri"/>
                <a:sym typeface="Calibri"/>
              </a:rPr>
              <a:t>Education for parents that is culturally relevant and tribally specific </a:t>
            </a:r>
          </a:p>
          <a:p>
            <a:pPr marL="628650" marR="0" lvl="1" indent="-171450" algn="l" rtl="0">
              <a:lnSpc>
                <a:spcPct val="115000"/>
              </a:lnSpc>
              <a:spcBef>
                <a:spcPts val="100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Understanding childhood and adolescent milestones</a:t>
            </a:r>
          </a:p>
          <a:p>
            <a:pPr marL="628650" marR="0" lvl="1" indent="-171450" algn="l" rtl="0">
              <a:lnSpc>
                <a:spcPct val="115000"/>
              </a:lnSpc>
              <a:spcBef>
                <a:spcPts val="1000"/>
              </a:spcBef>
              <a:spcAft>
                <a:spcPts val="0"/>
              </a:spcAft>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Education for mothers and fathers</a:t>
            </a:r>
          </a:p>
          <a:p>
            <a:pPr marL="457200" marR="0" lvl="1" indent="0" algn="l" rtl="0">
              <a:lnSpc>
                <a:spcPct val="115000"/>
              </a:lnSpc>
              <a:spcBef>
                <a:spcPts val="1000"/>
              </a:spcBef>
              <a:spcAft>
                <a:spcPts val="0"/>
              </a:spcAft>
              <a:buNone/>
            </a:pPr>
            <a:endParaRPr sz="1100" b="0" i="0" u="none" strike="noStrike" cap="none" dirty="0">
              <a:solidFill>
                <a:schemeClr val="dk1"/>
              </a:solidFill>
              <a:latin typeface="Calibri"/>
              <a:ea typeface="Calibri"/>
              <a:cs typeface="Calibri"/>
              <a:sym typeface="Calibri"/>
            </a:endParaRPr>
          </a:p>
        </p:txBody>
      </p:sp>
      <p:sp>
        <p:nvSpPr>
          <p:cNvPr id="218" name="Shape 218"/>
          <p:cNvSpPr txBox="1">
            <a:spLocks noGrp="1"/>
          </p:cNvSpPr>
          <p:nvPr>
            <p:ph type="title"/>
          </p:nvPr>
        </p:nvSpPr>
        <p:spPr>
          <a:xfrm>
            <a:off x="822959" y="214953"/>
            <a:ext cx="7543800" cy="1088068"/>
          </a:xfrm>
          <a:prstGeom prst="rect">
            <a:avLst/>
          </a:prstGeom>
          <a:noFill/>
          <a:ln>
            <a:noFill/>
          </a:ln>
        </p:spPr>
        <p:txBody>
          <a:bodyPr wrap="square"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3600" b="0" i="0" u="none" strike="noStrike" cap="none">
                <a:solidFill>
                  <a:srgbClr val="3F3F3F"/>
                </a:solidFill>
                <a:latin typeface="Calibri"/>
                <a:ea typeface="Calibri"/>
                <a:cs typeface="Calibri"/>
                <a:sym typeface="Calibri"/>
              </a:rPr>
              <a:t>Education: Topics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822959" y="3806189"/>
            <a:ext cx="7585234" cy="617220"/>
          </a:xfrm>
          <a:prstGeom prst="rect">
            <a:avLst/>
          </a:prstGeom>
          <a:noFill/>
          <a:ln>
            <a:noFill/>
          </a:ln>
        </p:spPr>
        <p:txBody>
          <a:bodyPr wrap="square" lIns="91425" tIns="0" rIns="91425" bIns="0" anchor="b" anchorCtr="0">
            <a:noAutofit/>
          </a:bodyPr>
          <a:lstStyle/>
          <a:p>
            <a:pPr marL="0" marR="0" lvl="0" indent="0" algn="l" rtl="0">
              <a:lnSpc>
                <a:spcPct val="85000"/>
              </a:lnSpc>
              <a:spcBef>
                <a:spcPts val="0"/>
              </a:spcBef>
              <a:buClr>
                <a:srgbClr val="FFFFFF"/>
              </a:buClr>
              <a:buSzPct val="25000"/>
              <a:buFont typeface="Calibri"/>
              <a:buNone/>
            </a:pPr>
            <a:r>
              <a:rPr lang="en-US" sz="2700" b="0" i="0" u="none" strike="noStrike" cap="none">
                <a:solidFill>
                  <a:srgbClr val="FFFFFF"/>
                </a:solidFill>
                <a:latin typeface="Calibri"/>
                <a:ea typeface="Calibri"/>
                <a:cs typeface="Calibri"/>
                <a:sym typeface="Calibri"/>
              </a:rPr>
              <a:t>Mental Health and Substance Use </a:t>
            </a:r>
          </a:p>
        </p:txBody>
      </p:sp>
      <p:pic>
        <p:nvPicPr>
          <p:cNvPr id="232" name="Shape 232" descr="Image result for substance abuse"/>
          <p:cNvPicPr preferRelativeResize="0">
            <a:picLocks noGrp="1"/>
          </p:cNvPicPr>
          <p:nvPr>
            <p:ph type="pic" idx="2"/>
          </p:nvPr>
        </p:nvPicPr>
        <p:blipFill rotWithShape="1">
          <a:blip r:embed="rId3">
            <a:alphaModFix/>
          </a:blip>
          <a:srcRect t="19621" b="19621"/>
          <a:stretch/>
        </p:blipFill>
        <p:spPr>
          <a:xfrm>
            <a:off x="11" y="0"/>
            <a:ext cx="9143988" cy="3686306"/>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822959" y="214953"/>
            <a:ext cx="7543800" cy="1088068"/>
          </a:xfrm>
          <a:prstGeom prst="rect">
            <a:avLst/>
          </a:prstGeom>
          <a:noFill/>
          <a:ln>
            <a:noFill/>
          </a:ln>
        </p:spPr>
        <p:txBody>
          <a:bodyPr wrap="square"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3600" b="0" i="0" u="none" strike="noStrike" cap="none" dirty="0" smtClean="0">
                <a:solidFill>
                  <a:srgbClr val="3F3F3F"/>
                </a:solidFill>
                <a:latin typeface="Calibri"/>
                <a:ea typeface="Calibri"/>
                <a:cs typeface="Calibri"/>
                <a:sym typeface="Calibri"/>
              </a:rPr>
              <a:t>Overview</a:t>
            </a:r>
            <a:endParaRPr lang="en-US" sz="3600" b="0" i="0" u="none" strike="noStrike" cap="none" dirty="0">
              <a:solidFill>
                <a:srgbClr val="3F3F3F"/>
              </a:solidFill>
              <a:latin typeface="Calibri"/>
              <a:ea typeface="Calibri"/>
              <a:cs typeface="Calibri"/>
              <a:sym typeface="Calibri"/>
            </a:endParaRPr>
          </a:p>
        </p:txBody>
      </p:sp>
      <p:sp>
        <p:nvSpPr>
          <p:cNvPr id="108" name="Shape 108"/>
          <p:cNvSpPr txBox="1">
            <a:spLocks noGrp="1"/>
          </p:cNvSpPr>
          <p:nvPr>
            <p:ph type="body" idx="1"/>
          </p:nvPr>
        </p:nvSpPr>
        <p:spPr>
          <a:xfrm>
            <a:off x="804852" y="1534608"/>
            <a:ext cx="7561907" cy="2580191"/>
          </a:xfrm>
          <a:prstGeom prst="rect">
            <a:avLst/>
          </a:prstGeom>
          <a:noFill/>
          <a:ln>
            <a:noFill/>
          </a:ln>
        </p:spPr>
        <p:txBody>
          <a:bodyPr wrap="square" lIns="0" tIns="45700" rIns="0" bIns="45700" anchor="t" anchorCtr="0">
            <a:noAutofit/>
          </a:bodyPr>
          <a:lstStyle/>
          <a:p>
            <a:pPr marL="68580" marR="0" lvl="0" indent="-68580" algn="l" rtl="0">
              <a:lnSpc>
                <a:spcPct val="90000"/>
              </a:lnSpc>
              <a:spcBef>
                <a:spcPts val="1050"/>
              </a:spcBef>
              <a:spcAft>
                <a:spcPts val="0"/>
              </a:spcAft>
              <a:buClr>
                <a:schemeClr val="accent1"/>
              </a:buClr>
              <a:buSzPct val="100000"/>
              <a:buFont typeface="Arial"/>
              <a:buChar char="•"/>
            </a:pPr>
            <a:r>
              <a:rPr lang="en-US" dirty="0" smtClean="0"/>
              <a:t>MCH Core inquiry </a:t>
            </a:r>
          </a:p>
          <a:p>
            <a:pPr marL="68580" marR="0" lvl="0" indent="-68580" algn="l" rtl="0">
              <a:lnSpc>
                <a:spcPct val="90000"/>
              </a:lnSpc>
              <a:spcBef>
                <a:spcPts val="1050"/>
              </a:spcBef>
              <a:spcAft>
                <a:spcPts val="0"/>
              </a:spcAft>
              <a:buClr>
                <a:schemeClr val="accent1"/>
              </a:buClr>
              <a:buSzPct val="100000"/>
              <a:buFont typeface="Arial"/>
              <a:buChar char="•"/>
            </a:pPr>
            <a:r>
              <a:rPr lang="en-US" dirty="0" smtClean="0"/>
              <a:t>Process</a:t>
            </a:r>
          </a:p>
          <a:p>
            <a:pPr marL="68580" marR="0" lvl="0" indent="-68580" algn="l" rtl="0">
              <a:lnSpc>
                <a:spcPct val="90000"/>
              </a:lnSpc>
              <a:spcBef>
                <a:spcPts val="1050"/>
              </a:spcBef>
              <a:spcAft>
                <a:spcPts val="0"/>
              </a:spcAft>
              <a:buClr>
                <a:schemeClr val="accent1"/>
              </a:buClr>
              <a:buSzPct val="100000"/>
              <a:buFont typeface="Arial"/>
              <a:buChar char="•"/>
            </a:pPr>
            <a:r>
              <a:rPr lang="en-US" sz="1500" b="0" i="0" u="none" strike="noStrike" cap="none" dirty="0" smtClean="0">
                <a:solidFill>
                  <a:srgbClr val="3F3F3F"/>
                </a:solidFill>
                <a:latin typeface="Calibri"/>
                <a:ea typeface="Calibri"/>
                <a:cs typeface="Calibri"/>
                <a:sym typeface="Calibri"/>
              </a:rPr>
              <a:t>Share Key themes</a:t>
            </a:r>
          </a:p>
          <a:p>
            <a:pPr marL="68580" marR="0" lvl="0" indent="-68580" algn="l" rtl="0">
              <a:lnSpc>
                <a:spcPct val="90000"/>
              </a:lnSpc>
              <a:spcBef>
                <a:spcPts val="1050"/>
              </a:spcBef>
              <a:spcAft>
                <a:spcPts val="0"/>
              </a:spcAft>
              <a:buClr>
                <a:schemeClr val="accent1"/>
              </a:buClr>
              <a:buSzPct val="100000"/>
              <a:buFont typeface="Arial"/>
              <a:buChar char="•"/>
            </a:pPr>
            <a:r>
              <a:rPr lang="en-US" dirty="0" smtClean="0"/>
              <a:t>Discussion</a:t>
            </a:r>
          </a:p>
          <a:p>
            <a:pPr marL="68580" marR="0" lvl="0" indent="-68580" algn="l" rtl="0">
              <a:lnSpc>
                <a:spcPct val="90000"/>
              </a:lnSpc>
              <a:spcBef>
                <a:spcPts val="1050"/>
              </a:spcBef>
              <a:spcAft>
                <a:spcPts val="0"/>
              </a:spcAft>
              <a:buClr>
                <a:schemeClr val="accent1"/>
              </a:buClr>
              <a:buSzPct val="100000"/>
              <a:buFont typeface="Arial"/>
              <a:buChar char="•"/>
            </a:pPr>
            <a:r>
              <a:rPr lang="en-US" dirty="0" smtClean="0"/>
              <a:t>Application to Framework and Strategic Plan</a:t>
            </a:r>
            <a:endParaRPr lang="en-US" sz="1500" b="0" i="0" u="none" strike="noStrike" cap="none" dirty="0">
              <a:solidFill>
                <a:srgbClr val="3F3F3F"/>
              </a:solidFill>
              <a:latin typeface="Calibri"/>
              <a:ea typeface="Calibri"/>
              <a:cs typeface="Calibri"/>
              <a:sym typeface="Calibri"/>
            </a:endParaRPr>
          </a:p>
          <a:p>
            <a:pPr marL="68580" marR="0" lvl="0" indent="-68580" algn="l" rtl="0">
              <a:lnSpc>
                <a:spcPct val="90000"/>
              </a:lnSpc>
              <a:spcBef>
                <a:spcPts val="1050"/>
              </a:spcBef>
              <a:spcAft>
                <a:spcPts val="0"/>
              </a:spcAft>
              <a:buClr>
                <a:schemeClr val="accent1"/>
              </a:buClr>
              <a:buSzPct val="100000"/>
              <a:buFont typeface="Arial"/>
              <a:buChar char="•"/>
            </a:pPr>
            <a:r>
              <a:rPr lang="en-US" sz="1500" b="0" i="0" u="none" strike="noStrike" cap="none" dirty="0" smtClean="0">
                <a:solidFill>
                  <a:srgbClr val="3F3F3F"/>
                </a:solidFill>
                <a:latin typeface="Calibri"/>
                <a:ea typeface="Calibri"/>
                <a:cs typeface="Calibri"/>
                <a:sym typeface="Calibri"/>
              </a:rPr>
              <a:t>Discussion</a:t>
            </a:r>
            <a:endParaRPr lang="en-US" sz="1500" b="0" i="0" u="none" strike="noStrike" cap="none" dirty="0">
              <a:solidFill>
                <a:srgbClr val="3F3F3F"/>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963" y="1534607"/>
            <a:ext cx="2003796" cy="30056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4" name="Shape 244"/>
          <p:cNvSpPr txBox="1">
            <a:spLocks noGrp="1"/>
          </p:cNvSpPr>
          <p:nvPr>
            <p:ph type="title"/>
          </p:nvPr>
        </p:nvSpPr>
        <p:spPr>
          <a:xfrm>
            <a:off x="822959" y="214953"/>
            <a:ext cx="7543800" cy="1088068"/>
          </a:xfrm>
          <a:prstGeom prst="rect">
            <a:avLst/>
          </a:prstGeom>
          <a:noFill/>
          <a:ln>
            <a:noFill/>
          </a:ln>
        </p:spPr>
        <p:txBody>
          <a:bodyPr wrap="square"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3200" b="0" i="0" u="none" strike="noStrike" cap="none" dirty="0">
                <a:solidFill>
                  <a:srgbClr val="3F3F3F"/>
                </a:solidFill>
                <a:latin typeface="Calibri"/>
                <a:ea typeface="Calibri"/>
                <a:cs typeface="Calibri"/>
                <a:sym typeface="Calibri"/>
              </a:rPr>
              <a:t>Mental </a:t>
            </a:r>
            <a:r>
              <a:rPr lang="en-US" sz="3200" b="0" i="0" u="none" strike="noStrike" cap="none" dirty="0" smtClean="0">
                <a:solidFill>
                  <a:srgbClr val="3F3F3F"/>
                </a:solidFill>
                <a:latin typeface="Calibri"/>
                <a:ea typeface="Calibri"/>
                <a:cs typeface="Calibri"/>
                <a:sym typeface="Calibri"/>
              </a:rPr>
              <a:t>Health &amp; Substance Abuse: Quotes  </a:t>
            </a:r>
            <a:endParaRPr lang="en-US" sz="3200" b="0" i="0" u="none" strike="noStrike" cap="none" dirty="0">
              <a:solidFill>
                <a:srgbClr val="3F3F3F"/>
              </a:solidFill>
              <a:latin typeface="Calibri"/>
              <a:ea typeface="Calibri"/>
              <a:cs typeface="Calibri"/>
              <a:sym typeface="Calibri"/>
            </a:endParaRPr>
          </a:p>
        </p:txBody>
      </p:sp>
      <p:sp>
        <p:nvSpPr>
          <p:cNvPr id="245" name="Shape 245"/>
          <p:cNvSpPr txBox="1"/>
          <p:nvPr/>
        </p:nvSpPr>
        <p:spPr>
          <a:xfrm>
            <a:off x="4896162" y="1572083"/>
            <a:ext cx="3675300" cy="2980200"/>
          </a:xfrm>
          <a:prstGeom prst="rect">
            <a:avLst/>
          </a:prstGeom>
          <a:noFill/>
          <a:ln>
            <a:noFill/>
          </a:ln>
        </p:spPr>
        <p:txBody>
          <a:bodyPr wrap="square" lIns="0" tIns="91425" rIns="0" bIns="91425" anchor="t" anchorCtr="0">
            <a:noAutofit/>
          </a:bodyPr>
          <a:lstStyle/>
          <a:p>
            <a:pPr marL="0" marR="0" lvl="0" indent="0" algn="ctr" rtl="0">
              <a:lnSpc>
                <a:spcPct val="125000"/>
              </a:lnSpc>
              <a:spcBef>
                <a:spcPts val="0"/>
              </a:spcBef>
              <a:spcAft>
                <a:spcPts val="0"/>
              </a:spcAft>
              <a:buSzPct val="25000"/>
              <a:buNone/>
            </a:pPr>
            <a:r>
              <a:rPr lang="en-US" sz="1400" i="1" dirty="0">
                <a:solidFill>
                  <a:srgbClr val="4F81BD"/>
                </a:solidFill>
                <a:latin typeface="Calibri"/>
                <a:ea typeface="Calibri"/>
                <a:cs typeface="Calibri"/>
                <a:sym typeface="Calibri"/>
              </a:rPr>
              <a:t>“</a:t>
            </a:r>
            <a:r>
              <a:rPr lang="en-US" i="1" dirty="0">
                <a:solidFill>
                  <a:srgbClr val="4F81BD"/>
                </a:solidFill>
                <a:latin typeface="Calibri"/>
                <a:ea typeface="Calibri"/>
                <a:cs typeface="Calibri"/>
                <a:sym typeface="Calibri"/>
              </a:rPr>
              <a:t>Many problems in pregnancy, birth, and development are related to </a:t>
            </a:r>
            <a:r>
              <a:rPr lang="en-US" b="1" i="1" dirty="0">
                <a:solidFill>
                  <a:srgbClr val="4F81BD"/>
                </a:solidFill>
                <a:latin typeface="Calibri"/>
                <a:ea typeface="Calibri"/>
                <a:cs typeface="Calibri"/>
                <a:sym typeface="Calibri"/>
              </a:rPr>
              <a:t>addiction</a:t>
            </a:r>
            <a:r>
              <a:rPr lang="en-US" i="1" dirty="0">
                <a:solidFill>
                  <a:srgbClr val="4F81BD"/>
                </a:solidFill>
                <a:latin typeface="Calibri"/>
                <a:ea typeface="Calibri"/>
                <a:cs typeface="Calibri"/>
                <a:sym typeface="Calibri"/>
              </a:rPr>
              <a:t>. The health of the baby is connected to the health of the mother and the community. </a:t>
            </a:r>
            <a:r>
              <a:rPr lang="en-US" b="1" i="1" dirty="0">
                <a:solidFill>
                  <a:srgbClr val="4F81BD"/>
                </a:solidFill>
                <a:latin typeface="Calibri"/>
                <a:ea typeface="Calibri"/>
                <a:cs typeface="Calibri"/>
                <a:sym typeface="Calibri"/>
              </a:rPr>
              <a:t>Trauma, stress, </a:t>
            </a:r>
            <a:r>
              <a:rPr lang="en-US" i="1" dirty="0">
                <a:solidFill>
                  <a:srgbClr val="4F81BD"/>
                </a:solidFill>
                <a:latin typeface="Calibri"/>
                <a:ea typeface="Calibri"/>
                <a:cs typeface="Calibri"/>
                <a:sym typeface="Calibri"/>
              </a:rPr>
              <a:t>and </a:t>
            </a:r>
            <a:r>
              <a:rPr lang="en-US" b="1" i="1" dirty="0">
                <a:solidFill>
                  <a:srgbClr val="4F81BD"/>
                </a:solidFill>
                <a:latin typeface="Calibri"/>
                <a:ea typeface="Calibri"/>
                <a:cs typeface="Calibri"/>
                <a:sym typeface="Calibri"/>
              </a:rPr>
              <a:t>depression</a:t>
            </a:r>
            <a:r>
              <a:rPr lang="en-US" i="1" dirty="0">
                <a:solidFill>
                  <a:srgbClr val="4F81BD"/>
                </a:solidFill>
                <a:latin typeface="Calibri"/>
                <a:ea typeface="Calibri"/>
                <a:cs typeface="Calibri"/>
                <a:sym typeface="Calibri"/>
              </a:rPr>
              <a:t> are passed in utero, and trauma is ongoing, not just historical. Early intervention at the start of pregnancy and before pregnancy, and intervention after birth is critical</a:t>
            </a:r>
            <a:r>
              <a:rPr lang="en-US" sz="1400" i="1" dirty="0">
                <a:solidFill>
                  <a:srgbClr val="4F81BD"/>
                </a:solidFill>
                <a:latin typeface="Calibri"/>
                <a:ea typeface="Calibri"/>
                <a:cs typeface="Calibri"/>
                <a:sym typeface="Calibri"/>
              </a:rPr>
              <a:t>” </a:t>
            </a:r>
          </a:p>
        </p:txBody>
      </p:sp>
      <p:sp>
        <p:nvSpPr>
          <p:cNvPr id="5" name="Text Box 57"/>
          <p:cNvSpPr txBox="1"/>
          <p:nvPr/>
        </p:nvSpPr>
        <p:spPr>
          <a:xfrm>
            <a:off x="1073079" y="1695423"/>
            <a:ext cx="2985135" cy="2249805"/>
          </a:xfrm>
          <a:prstGeom prst="rect">
            <a:avLst/>
          </a:prstGeom>
          <a:noFill/>
          <a:ln w="6350">
            <a:noFill/>
          </a:ln>
          <a:effectLst/>
        </p:spPr>
        <p:txBody>
          <a:bodyPr rot="0" spcFirstLastPara="0" vert="horz" wrap="square" lIns="0" tIns="91440" rIns="0" bIns="91440" numCol="1" spcCol="0" rtlCol="0" fromWordArt="0" anchor="t" anchorCtr="0" forceAA="0" compatLnSpc="1">
            <a:prstTxWarp prst="textNoShape">
              <a:avLst/>
            </a:prstTxWarp>
            <a:noAutofit/>
          </a:bodyPr>
          <a:lstStyle/>
          <a:p>
            <a:pPr marL="0" marR="0" algn="ctr">
              <a:lnSpc>
                <a:spcPct val="125000"/>
              </a:lnSpc>
              <a:spcBef>
                <a:spcPts val="0"/>
              </a:spcBef>
              <a:spcAft>
                <a:spcPts val="1000"/>
              </a:spcAft>
            </a:pPr>
            <a:r>
              <a:rPr lang="en-US" sz="1200" i="1" dirty="0">
                <a:solidFill>
                  <a:srgbClr val="4F81BD"/>
                </a:solidFill>
                <a:effectLst/>
                <a:latin typeface="Calibri"/>
                <a:ea typeface="Times New Roman"/>
                <a:cs typeface="Times New Roman"/>
              </a:rPr>
              <a:t>“The timing of this conversation is crucial considering challenges with drug abuse in Indian Country, and the many disparities faced. Children [are] facing struggles with meth, suicide, bullying, gangs, and drugs. Moms and dads don’t know how to cope with these challenges. MCH is a way to make a difference” </a:t>
            </a:r>
            <a:endParaRPr lang="en-US" sz="1100" i="1" dirty="0">
              <a:solidFill>
                <a:srgbClr val="000000"/>
              </a:solidFill>
              <a:effectLst/>
              <a:latin typeface="Calibri"/>
              <a:ea typeface="Times New Roman"/>
              <a:cs typeface="Times New Roman"/>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p:nvPr/>
        </p:nvSpPr>
        <p:spPr>
          <a:xfrm>
            <a:off x="5726097" y="1642506"/>
            <a:ext cx="2559433" cy="2414658"/>
          </a:xfrm>
          <a:prstGeom prst="rect">
            <a:avLst/>
          </a:prstGeom>
          <a:solidFill>
            <a:schemeClr val="accent1">
              <a:lumMod val="20000"/>
              <a:lumOff val="80000"/>
            </a:schemeClr>
          </a:solidFill>
          <a:ln>
            <a:noFill/>
          </a:ln>
        </p:spPr>
        <p:txBody>
          <a:bodyPr wrap="square" lIns="91425" tIns="45700" rIns="91425" bIns="45700" anchor="t" anchorCtr="0">
            <a:noAutofit/>
          </a:bodyPr>
          <a:lstStyle/>
          <a:p>
            <a:pPr fontAlgn="t">
              <a:lnSpc>
                <a:spcPct val="115000"/>
              </a:lnSpc>
            </a:pPr>
            <a:r>
              <a:rPr lang="en-US" sz="1800" dirty="0" smtClean="0">
                <a:latin typeface="Calibri"/>
                <a:ea typeface="Calibri"/>
                <a:cs typeface="Times New Roman"/>
              </a:rPr>
              <a:t>Substance abuse:</a:t>
            </a:r>
          </a:p>
          <a:p>
            <a:pPr marL="285750" indent="-285750" fontAlgn="t">
              <a:lnSpc>
                <a:spcPct val="115000"/>
              </a:lnSpc>
              <a:buFont typeface="Arial" panose="020B0604020202020204" pitchFamily="34" charset="0"/>
              <a:buChar char="•"/>
            </a:pPr>
            <a:r>
              <a:rPr lang="en-US" sz="1800" dirty="0" smtClean="0">
                <a:latin typeface="Calibri"/>
                <a:ea typeface="Calibri"/>
                <a:cs typeface="Times New Roman"/>
              </a:rPr>
              <a:t>Drugs (general)</a:t>
            </a:r>
            <a:endParaRPr lang="en-US" sz="2800" dirty="0" smtClean="0"/>
          </a:p>
          <a:p>
            <a:pPr marL="285750" indent="-285750" fontAlgn="t">
              <a:lnSpc>
                <a:spcPct val="115000"/>
              </a:lnSpc>
              <a:buFont typeface="Arial" panose="020B0604020202020204" pitchFamily="34" charset="0"/>
              <a:buChar char="•"/>
            </a:pPr>
            <a:r>
              <a:rPr lang="en-US" sz="1800" dirty="0" smtClean="0">
                <a:latin typeface="Calibri"/>
                <a:ea typeface="Calibri"/>
                <a:cs typeface="Times New Roman"/>
              </a:rPr>
              <a:t>Alcohol</a:t>
            </a:r>
            <a:endParaRPr lang="en-US" sz="2800" dirty="0" smtClean="0"/>
          </a:p>
          <a:p>
            <a:pPr marL="285750" indent="-285750" fontAlgn="t">
              <a:lnSpc>
                <a:spcPct val="115000"/>
              </a:lnSpc>
              <a:buFont typeface="Arial" panose="020B0604020202020204" pitchFamily="34" charset="0"/>
              <a:buChar char="•"/>
            </a:pPr>
            <a:r>
              <a:rPr lang="en-US" sz="1800" dirty="0" smtClean="0">
                <a:latin typeface="Calibri"/>
                <a:ea typeface="Calibri"/>
                <a:cs typeface="Times New Roman"/>
              </a:rPr>
              <a:t>Other</a:t>
            </a:r>
            <a:endParaRPr lang="en-US" sz="2800" dirty="0" smtClean="0"/>
          </a:p>
          <a:p>
            <a:pPr marL="285750" indent="-285750" fontAlgn="t">
              <a:lnSpc>
                <a:spcPct val="115000"/>
              </a:lnSpc>
              <a:buFont typeface="Arial" panose="020B0604020202020204" pitchFamily="34" charset="0"/>
              <a:buChar char="•"/>
            </a:pPr>
            <a:r>
              <a:rPr lang="en-US" sz="1800" dirty="0" smtClean="0">
                <a:latin typeface="Calibri"/>
                <a:ea typeface="Calibri"/>
                <a:cs typeface="Times New Roman"/>
              </a:rPr>
              <a:t>FASD</a:t>
            </a:r>
            <a:endParaRPr lang="en-US" sz="2800" dirty="0" smtClean="0"/>
          </a:p>
          <a:p>
            <a:pPr marL="285750" indent="-285750" fontAlgn="t">
              <a:lnSpc>
                <a:spcPct val="115000"/>
              </a:lnSpc>
              <a:buFont typeface="Arial" panose="020B0604020202020204" pitchFamily="34" charset="0"/>
              <a:buChar char="•"/>
            </a:pPr>
            <a:r>
              <a:rPr lang="en-US" sz="1800" dirty="0" smtClean="0">
                <a:latin typeface="Calibri"/>
                <a:ea typeface="Calibri"/>
                <a:cs typeface="Times New Roman"/>
              </a:rPr>
              <a:t>Tobacco</a:t>
            </a:r>
            <a:endParaRPr lang="en-US" sz="2800" dirty="0" smtClean="0"/>
          </a:p>
          <a:p>
            <a:pPr marL="285750" indent="-285750" fontAlgn="t">
              <a:lnSpc>
                <a:spcPct val="115000"/>
              </a:lnSpc>
              <a:buFont typeface="Arial" panose="020B0604020202020204" pitchFamily="34" charset="0"/>
              <a:buChar char="•"/>
            </a:pPr>
            <a:r>
              <a:rPr lang="en-US" sz="1800" dirty="0" smtClean="0">
                <a:latin typeface="Calibri"/>
                <a:ea typeface="Calibri"/>
                <a:cs typeface="Times New Roman"/>
              </a:rPr>
              <a:t>Addiction Support</a:t>
            </a:r>
            <a:endParaRPr lang="en-US" sz="2800" dirty="0" smtClean="0"/>
          </a:p>
          <a:p>
            <a:pPr marL="457200" marR="0" lvl="1" indent="0" algn="l" rtl="0">
              <a:lnSpc>
                <a:spcPct val="115000"/>
              </a:lnSpc>
              <a:spcBef>
                <a:spcPts val="1000"/>
              </a:spcBef>
              <a:spcAft>
                <a:spcPts val="0"/>
              </a:spcAft>
              <a:buNone/>
            </a:pPr>
            <a:endParaRPr sz="1100" i="0" u="none" strike="noStrike" cap="none" dirty="0">
              <a:solidFill>
                <a:schemeClr val="dk1"/>
              </a:solidFill>
              <a:latin typeface="Calibri"/>
              <a:ea typeface="Calibri"/>
              <a:cs typeface="Calibri"/>
              <a:sym typeface="Calibri"/>
            </a:endParaRPr>
          </a:p>
        </p:txBody>
      </p:sp>
      <p:sp>
        <p:nvSpPr>
          <p:cNvPr id="218" name="Shape 218"/>
          <p:cNvSpPr txBox="1">
            <a:spLocks noGrp="1"/>
          </p:cNvSpPr>
          <p:nvPr>
            <p:ph type="title"/>
          </p:nvPr>
        </p:nvSpPr>
        <p:spPr>
          <a:xfrm>
            <a:off x="822959" y="214953"/>
            <a:ext cx="7543800" cy="1088068"/>
          </a:xfrm>
          <a:prstGeom prst="rect">
            <a:avLst/>
          </a:prstGeom>
          <a:noFill/>
          <a:ln>
            <a:noFill/>
          </a:ln>
        </p:spPr>
        <p:txBody>
          <a:bodyPr wrap="square" lIns="91425" tIns="45700" rIns="91425" bIns="45700" anchor="b" anchorCtr="0">
            <a:noAutofit/>
          </a:bodyPr>
          <a:lstStyle/>
          <a:p>
            <a:pPr lvl="0">
              <a:buSzPct val="25000"/>
            </a:pPr>
            <a:r>
              <a:rPr lang="en-US" sz="3200" dirty="0"/>
              <a:t>Mental Health &amp; Substance Abuse: </a:t>
            </a:r>
            <a:r>
              <a:rPr lang="en-US" sz="3200" dirty="0" smtClean="0"/>
              <a:t>Topics </a:t>
            </a:r>
            <a:endParaRPr lang="en-US" sz="3200" b="0" i="0" u="none" strike="noStrike" cap="none" dirty="0">
              <a:solidFill>
                <a:srgbClr val="3F3F3F"/>
              </a:solidFill>
              <a:latin typeface="Calibri"/>
              <a:ea typeface="Calibri"/>
              <a:cs typeface="Calibri"/>
              <a:sym typeface="Calibri"/>
            </a:endParaRPr>
          </a:p>
        </p:txBody>
      </p:sp>
      <p:sp>
        <p:nvSpPr>
          <p:cNvPr id="5" name="Shape 217"/>
          <p:cNvSpPr txBox="1"/>
          <p:nvPr/>
        </p:nvSpPr>
        <p:spPr>
          <a:xfrm>
            <a:off x="665824" y="1651315"/>
            <a:ext cx="4731799" cy="2601089"/>
          </a:xfrm>
          <a:prstGeom prst="rect">
            <a:avLst/>
          </a:prstGeom>
          <a:solidFill>
            <a:srgbClr val="D5E8EA"/>
          </a:solidFill>
          <a:ln>
            <a:noFill/>
          </a:ln>
        </p:spPr>
        <p:txBody>
          <a:bodyPr wrap="square" lIns="91425" tIns="45700" rIns="91425" bIns="45700" anchor="t" anchorCtr="0">
            <a:noAutofit/>
          </a:bodyPr>
          <a:lstStyle/>
          <a:p>
            <a:pPr marL="457200" marR="0" lvl="1" indent="0" algn="l" rtl="0">
              <a:lnSpc>
                <a:spcPct val="115000"/>
              </a:lnSpc>
              <a:spcBef>
                <a:spcPts val="1000"/>
              </a:spcBef>
              <a:spcAft>
                <a:spcPts val="0"/>
              </a:spcAft>
              <a:buNone/>
            </a:pPr>
            <a:endParaRPr sz="1100" b="0" i="0" u="none" strike="noStrike" cap="none" dirty="0">
              <a:solidFill>
                <a:schemeClr val="dk1"/>
              </a:solidFill>
              <a:latin typeface="Calibri"/>
              <a:ea typeface="Calibri"/>
              <a:cs typeface="Calibri"/>
              <a:sym typeface="Calibri"/>
            </a:endParaRPr>
          </a:p>
        </p:txBody>
      </p:sp>
      <p:sp>
        <p:nvSpPr>
          <p:cNvPr id="2" name="Rectangle 1"/>
          <p:cNvSpPr/>
          <p:nvPr/>
        </p:nvSpPr>
        <p:spPr>
          <a:xfrm>
            <a:off x="665824" y="1641757"/>
            <a:ext cx="4731799" cy="2620204"/>
          </a:xfrm>
          <a:prstGeom prst="rect">
            <a:avLst/>
          </a:prstGeom>
        </p:spPr>
        <p:txBody>
          <a:bodyPr wrap="square">
            <a:spAutoFit/>
          </a:bodyPr>
          <a:lstStyle/>
          <a:p>
            <a:pPr lvl="0">
              <a:lnSpc>
                <a:spcPct val="115000"/>
              </a:lnSpc>
              <a:buClr>
                <a:srgbClr val="000000"/>
              </a:buClr>
              <a:buSzPct val="100000"/>
            </a:pPr>
            <a:r>
              <a:rPr lang="en-US" sz="1800" dirty="0" smtClean="0">
                <a:latin typeface="Calibri"/>
                <a:ea typeface="Calibri"/>
                <a:cs typeface="Calibri"/>
                <a:sym typeface="Calibri"/>
              </a:rPr>
              <a:t>Mental Health:</a:t>
            </a:r>
          </a:p>
          <a:p>
            <a:pPr marL="285750" lvl="0" indent="-285750">
              <a:lnSpc>
                <a:spcPct val="115000"/>
              </a:lnSpc>
              <a:buClr>
                <a:srgbClr val="000000"/>
              </a:buClr>
              <a:buSzPct val="100000"/>
              <a:buFont typeface="Arial" panose="020B0604020202020204" pitchFamily="34" charset="0"/>
              <a:buChar char="•"/>
            </a:pPr>
            <a:r>
              <a:rPr lang="en-US" sz="1800" dirty="0" smtClean="0">
                <a:latin typeface="Calibri"/>
                <a:ea typeface="Calibri"/>
                <a:cs typeface="Calibri"/>
                <a:sym typeface="Calibri"/>
              </a:rPr>
              <a:t>Mental </a:t>
            </a:r>
            <a:r>
              <a:rPr lang="en-US" sz="1800" dirty="0">
                <a:latin typeface="Calibri"/>
                <a:ea typeface="Calibri"/>
                <a:cs typeface="Calibri"/>
                <a:sym typeface="Calibri"/>
              </a:rPr>
              <a:t>health for families </a:t>
            </a:r>
          </a:p>
          <a:p>
            <a:pPr marL="285750" lvl="0" indent="-285750">
              <a:lnSpc>
                <a:spcPct val="115000"/>
              </a:lnSpc>
              <a:buClr>
                <a:srgbClr val="000000"/>
              </a:buClr>
              <a:buSzPct val="100000"/>
              <a:buFont typeface="Arial" panose="020B0604020202020204" pitchFamily="34" charset="0"/>
              <a:buChar char="•"/>
            </a:pPr>
            <a:r>
              <a:rPr lang="en-US" sz="1800" dirty="0">
                <a:latin typeface="Calibri"/>
                <a:ea typeface="Calibri"/>
                <a:cs typeface="Calibri"/>
                <a:sym typeface="Calibri"/>
              </a:rPr>
              <a:t>Postpartum depression </a:t>
            </a:r>
          </a:p>
          <a:p>
            <a:pPr marL="285750" lvl="0" indent="-285750">
              <a:lnSpc>
                <a:spcPct val="115000"/>
              </a:lnSpc>
              <a:buClr>
                <a:srgbClr val="000000"/>
              </a:buClr>
              <a:buSzPct val="100000"/>
              <a:buFont typeface="Arial" panose="020B0604020202020204" pitchFamily="34" charset="0"/>
              <a:buChar char="•"/>
            </a:pPr>
            <a:r>
              <a:rPr lang="en-US" sz="1800" dirty="0">
                <a:latin typeface="Calibri"/>
                <a:ea typeface="Calibri"/>
                <a:cs typeface="Calibri"/>
                <a:sym typeface="Calibri"/>
              </a:rPr>
              <a:t>Strong behavioral health programs </a:t>
            </a:r>
          </a:p>
          <a:p>
            <a:pPr marL="285750" lvl="0" indent="-285750">
              <a:lnSpc>
                <a:spcPct val="115000"/>
              </a:lnSpc>
              <a:buClr>
                <a:srgbClr val="000000"/>
              </a:buClr>
              <a:buSzPct val="100000"/>
              <a:buFont typeface="Arial" panose="020B0604020202020204" pitchFamily="34" charset="0"/>
              <a:buChar char="•"/>
            </a:pPr>
            <a:r>
              <a:rPr lang="en-US" sz="1800" dirty="0">
                <a:latin typeface="Calibri"/>
                <a:ea typeface="Calibri"/>
                <a:cs typeface="Calibri"/>
                <a:sym typeface="Calibri"/>
              </a:rPr>
              <a:t>Trauma, grief, and loss and a need for opportunities for healing </a:t>
            </a:r>
          </a:p>
          <a:p>
            <a:pPr marL="285750" lvl="0" indent="-285750">
              <a:lnSpc>
                <a:spcPct val="115000"/>
              </a:lnSpc>
              <a:buClr>
                <a:srgbClr val="000000"/>
              </a:buClr>
              <a:buSzPct val="100000"/>
              <a:buFont typeface="Arial" panose="020B0604020202020204" pitchFamily="34" charset="0"/>
              <a:buChar char="•"/>
            </a:pPr>
            <a:r>
              <a:rPr lang="en-US" sz="1800" dirty="0">
                <a:latin typeface="Calibri"/>
                <a:ea typeface="Calibri"/>
                <a:cs typeface="Calibri"/>
                <a:sym typeface="Calibri"/>
              </a:rPr>
              <a:t>Connection between reproductive health and mental health </a:t>
            </a:r>
            <a:endParaRPr lang="en-US" sz="1800" dirty="0"/>
          </a:p>
        </p:txBody>
      </p:sp>
    </p:spTree>
    <p:extLst>
      <p:ext uri="{BB962C8B-B14F-4D97-AF65-F5344CB8AC3E}">
        <p14:creationId xmlns:p14="http://schemas.microsoft.com/office/powerpoint/2010/main" val="22083473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822959" y="3806189"/>
            <a:ext cx="7585234" cy="617220"/>
          </a:xfrm>
          <a:prstGeom prst="rect">
            <a:avLst/>
          </a:prstGeom>
          <a:noFill/>
          <a:ln>
            <a:noFill/>
          </a:ln>
        </p:spPr>
        <p:txBody>
          <a:bodyPr wrap="square" lIns="91425" tIns="0" rIns="91425" bIns="0" anchor="b" anchorCtr="0">
            <a:noAutofit/>
          </a:bodyPr>
          <a:lstStyle/>
          <a:p>
            <a:pPr marL="0" marR="0" lvl="0" indent="0" algn="l" rtl="0">
              <a:lnSpc>
                <a:spcPct val="85000"/>
              </a:lnSpc>
              <a:spcBef>
                <a:spcPts val="0"/>
              </a:spcBef>
              <a:buClr>
                <a:srgbClr val="FFFFFF"/>
              </a:buClr>
              <a:buSzPct val="25000"/>
              <a:buFont typeface="Calibri"/>
              <a:buNone/>
            </a:pPr>
            <a:r>
              <a:rPr lang="en-US" sz="2700" b="0" i="0" u="none" strike="noStrike" cap="none">
                <a:solidFill>
                  <a:srgbClr val="FFFFFF"/>
                </a:solidFill>
                <a:latin typeface="Calibri"/>
                <a:ea typeface="Calibri"/>
                <a:cs typeface="Calibri"/>
                <a:sym typeface="Calibri"/>
              </a:rPr>
              <a:t>Connection to Culture &amp; Holistic Health </a:t>
            </a:r>
          </a:p>
        </p:txBody>
      </p:sp>
      <p:pic>
        <p:nvPicPr>
          <p:cNvPr id="251" name="Shape 251"/>
          <p:cNvPicPr preferRelativeResize="0">
            <a:picLocks noGrp="1"/>
          </p:cNvPicPr>
          <p:nvPr>
            <p:ph type="pic" idx="2"/>
          </p:nvPr>
        </p:nvPicPr>
        <p:blipFill rotWithShape="1">
          <a:blip r:embed="rId3">
            <a:alphaModFix/>
          </a:blip>
          <a:srcRect t="33875" b="33875"/>
          <a:stretch/>
        </p:blipFill>
        <p:spPr>
          <a:xfrm>
            <a:off x="11" y="0"/>
            <a:ext cx="9143988" cy="3686306"/>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p:nvPr/>
        </p:nvSpPr>
        <p:spPr>
          <a:xfrm>
            <a:off x="822958" y="1544900"/>
            <a:ext cx="4075104" cy="2862322"/>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800" i="1">
                <a:solidFill>
                  <a:schemeClr val="accent2"/>
                </a:solidFill>
                <a:latin typeface="Calibri"/>
                <a:ea typeface="Calibri"/>
                <a:cs typeface="Calibri"/>
                <a:sym typeface="Calibri"/>
              </a:rPr>
              <a:t>“[I would like a] facility or wing with a full healthcare team, including a nurse, dietician, primary care provider. A comprehensive wellness and care team for mothers and their partners, and for children. It would offer the full spectrum of care: nutrition, fitness, healthy eating, parenting, healthy relationships, housing, case management. It would be a one-stop-shop for everyone”</a:t>
            </a:r>
          </a:p>
        </p:txBody>
      </p:sp>
      <p:sp>
        <p:nvSpPr>
          <p:cNvPr id="264" name="Shape 264"/>
          <p:cNvSpPr txBox="1">
            <a:spLocks noGrp="1"/>
          </p:cNvSpPr>
          <p:nvPr>
            <p:ph type="title"/>
          </p:nvPr>
        </p:nvSpPr>
        <p:spPr>
          <a:xfrm>
            <a:off x="822959" y="214953"/>
            <a:ext cx="7543800" cy="1088068"/>
          </a:xfrm>
          <a:prstGeom prst="rect">
            <a:avLst/>
          </a:prstGeom>
          <a:noFill/>
          <a:ln>
            <a:noFill/>
          </a:ln>
        </p:spPr>
        <p:txBody>
          <a:bodyPr wrap="square"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3600" b="0" i="0" u="none" strike="noStrike" cap="none" dirty="0">
                <a:solidFill>
                  <a:srgbClr val="3F3F3F"/>
                </a:solidFill>
                <a:latin typeface="Calibri"/>
                <a:ea typeface="Calibri"/>
                <a:cs typeface="Calibri"/>
                <a:sym typeface="Calibri"/>
              </a:rPr>
              <a:t>Holistic </a:t>
            </a:r>
            <a:r>
              <a:rPr lang="en-US" sz="3600" b="0" i="0" u="none" strike="noStrike" cap="none" dirty="0" smtClean="0">
                <a:solidFill>
                  <a:srgbClr val="3F3F3F"/>
                </a:solidFill>
                <a:latin typeface="Calibri"/>
                <a:ea typeface="Calibri"/>
                <a:cs typeface="Calibri"/>
                <a:sym typeface="Calibri"/>
              </a:rPr>
              <a:t>Health: Quotes </a:t>
            </a:r>
            <a:endParaRPr lang="en-US" sz="3600" b="0" i="0" u="none" strike="noStrike" cap="none" dirty="0">
              <a:solidFill>
                <a:srgbClr val="3F3F3F"/>
              </a:solidFill>
              <a:latin typeface="Calibri"/>
              <a:ea typeface="Calibri"/>
              <a:cs typeface="Calibri"/>
              <a:sym typeface="Calibri"/>
            </a:endParaRPr>
          </a:p>
        </p:txBody>
      </p:sp>
      <p:sp>
        <p:nvSpPr>
          <p:cNvPr id="265" name="Shape 265"/>
          <p:cNvSpPr txBox="1"/>
          <p:nvPr/>
        </p:nvSpPr>
        <p:spPr>
          <a:xfrm>
            <a:off x="5309189" y="1991176"/>
            <a:ext cx="3331534" cy="984884"/>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2000" i="1">
              <a:solidFill>
                <a:schemeClr val="dk2"/>
              </a:solidFill>
              <a:latin typeface="Calibri"/>
              <a:ea typeface="Calibri"/>
              <a:cs typeface="Calibri"/>
              <a:sym typeface="Calibri"/>
            </a:endParaRPr>
          </a:p>
          <a:p>
            <a:pPr marL="0" marR="0" lvl="0" indent="0" algn="l" rtl="0">
              <a:spcBef>
                <a:spcPts val="0"/>
              </a:spcBef>
              <a:buSzPct val="25000"/>
              <a:buNone/>
            </a:pPr>
            <a:r>
              <a:rPr lang="en-US" sz="2000" i="1">
                <a:solidFill>
                  <a:schemeClr val="accent1"/>
                </a:solidFill>
                <a:latin typeface="Calibri"/>
                <a:ea typeface="Calibri"/>
                <a:cs typeface="Calibri"/>
                <a:sym typeface="Calibri"/>
              </a:rPr>
              <a:t>“People don’t come in pieces” </a:t>
            </a:r>
          </a:p>
          <a:p>
            <a:pPr marL="0" marR="0" lvl="0" indent="0" algn="l" rtl="0">
              <a:spcBef>
                <a:spcPts val="0"/>
              </a:spcBef>
              <a:buNone/>
            </a:pPr>
            <a:endParaRPr sz="1800">
              <a:solidFill>
                <a:schemeClr val="dk2"/>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p:nvPr/>
        </p:nvSpPr>
        <p:spPr>
          <a:xfrm>
            <a:off x="823025" y="1713390"/>
            <a:ext cx="7539740" cy="2388093"/>
          </a:xfrm>
          <a:prstGeom prst="rect">
            <a:avLst/>
          </a:prstGeom>
          <a:solidFill>
            <a:srgbClr val="D9D9E9"/>
          </a:solidFill>
          <a:ln>
            <a:noFill/>
          </a:ln>
        </p:spPr>
        <p:txBody>
          <a:bodyPr wrap="square" lIns="91425" tIns="45700" rIns="91425" bIns="45700" anchor="ctr" anchorCtr="0">
            <a:noAutofit/>
          </a:bodyPr>
          <a:lstStyle/>
          <a:p>
            <a:pPr lvl="0"/>
            <a:endParaRPr lang="en-US" sz="1800" dirty="0">
              <a:latin typeface="Calibri" panose="020F0502020204030204" pitchFamily="34" charset="0"/>
            </a:endParaRPr>
          </a:p>
        </p:txBody>
      </p:sp>
      <p:sp>
        <p:nvSpPr>
          <p:cNvPr id="197" name="Shape 197"/>
          <p:cNvSpPr txBox="1">
            <a:spLocks noGrp="1"/>
          </p:cNvSpPr>
          <p:nvPr>
            <p:ph type="title"/>
          </p:nvPr>
        </p:nvSpPr>
        <p:spPr>
          <a:xfrm>
            <a:off x="822959" y="214953"/>
            <a:ext cx="7543800" cy="1088068"/>
          </a:xfrm>
          <a:prstGeom prst="rect">
            <a:avLst/>
          </a:prstGeom>
          <a:noFill/>
          <a:ln>
            <a:noFill/>
          </a:ln>
        </p:spPr>
        <p:txBody>
          <a:bodyPr wrap="square" lIns="91425" tIns="45700" rIns="91425" bIns="45700" anchor="b" anchorCtr="0">
            <a:noAutofit/>
          </a:bodyPr>
          <a:lstStyle/>
          <a:p>
            <a:pPr lvl="0">
              <a:buSzPct val="25000"/>
            </a:pPr>
            <a:r>
              <a:rPr lang="en-US" dirty="0" smtClean="0"/>
              <a:t>Holistic Health</a:t>
            </a:r>
            <a:r>
              <a:rPr lang="en-US" dirty="0"/>
              <a:t>: Topics</a:t>
            </a:r>
            <a:endParaRPr lang="en-US" sz="3600" b="0" i="0" u="none" strike="noStrike" cap="none" dirty="0">
              <a:solidFill>
                <a:srgbClr val="3F3F3F"/>
              </a:solidFill>
              <a:latin typeface="Calibri"/>
              <a:ea typeface="Calibri"/>
              <a:cs typeface="Calibri"/>
              <a:sym typeface="Calibri"/>
            </a:endParaRPr>
          </a:p>
        </p:txBody>
      </p:sp>
      <p:sp>
        <p:nvSpPr>
          <p:cNvPr id="3" name="Rectangle 2"/>
          <p:cNvSpPr/>
          <p:nvPr/>
        </p:nvSpPr>
        <p:spPr>
          <a:xfrm>
            <a:off x="823025" y="1713390"/>
            <a:ext cx="7539740" cy="2260106"/>
          </a:xfrm>
          <a:prstGeom prst="rect">
            <a:avLst/>
          </a:prstGeom>
        </p:spPr>
        <p:txBody>
          <a:bodyPr wrap="square">
            <a:spAutoFit/>
          </a:bodyPr>
          <a:lstStyle/>
          <a:p>
            <a:pPr marL="342900" lvl="0" indent="-342900">
              <a:lnSpc>
                <a:spcPct val="115000"/>
              </a:lnSpc>
              <a:buFont typeface="Symbol"/>
              <a:buChar char=""/>
            </a:pPr>
            <a:r>
              <a:rPr lang="en-US" sz="1800" dirty="0">
                <a:latin typeface="Calibri"/>
                <a:ea typeface="Calibri"/>
                <a:cs typeface="Times New Roman"/>
              </a:rPr>
              <a:t>Upstream approaches to disease prevention </a:t>
            </a:r>
          </a:p>
          <a:p>
            <a:pPr marL="342900" lvl="0" indent="-342900">
              <a:lnSpc>
                <a:spcPct val="115000"/>
              </a:lnSpc>
              <a:spcAft>
                <a:spcPts val="1000"/>
              </a:spcAft>
              <a:buFont typeface="Symbol"/>
              <a:buChar char=""/>
            </a:pPr>
            <a:r>
              <a:rPr lang="en-US" sz="1800" dirty="0">
                <a:latin typeface="Calibri"/>
                <a:ea typeface="Calibri"/>
                <a:cs typeface="Times New Roman"/>
              </a:rPr>
              <a:t>Incorporation holistic health information and holistic health care to clinical settings</a:t>
            </a:r>
          </a:p>
          <a:p>
            <a:pPr marL="457200">
              <a:lnSpc>
                <a:spcPct val="115000"/>
              </a:lnSpc>
              <a:spcAft>
                <a:spcPts val="1000"/>
              </a:spcAft>
            </a:pPr>
            <a:r>
              <a:rPr lang="en-US" sz="1800" dirty="0">
                <a:latin typeface="Calibri"/>
                <a:ea typeface="Calibri"/>
                <a:cs typeface="Times New Roman"/>
              </a:rPr>
              <a:t>For example:</a:t>
            </a:r>
          </a:p>
          <a:p>
            <a:pPr marL="742950" lvl="1" indent="-285750">
              <a:lnSpc>
                <a:spcPct val="115000"/>
              </a:lnSpc>
              <a:buFont typeface="Courier New"/>
              <a:buChar char="o"/>
            </a:pPr>
            <a:r>
              <a:rPr lang="en-US" sz="1800" dirty="0">
                <a:latin typeface="Calibri"/>
                <a:ea typeface="Calibri"/>
                <a:cs typeface="Times New Roman"/>
              </a:rPr>
              <a:t>Clinics incorporating exercise and birth classes</a:t>
            </a:r>
          </a:p>
          <a:p>
            <a:pPr marL="742950" lvl="1" indent="-285750">
              <a:lnSpc>
                <a:spcPct val="115000"/>
              </a:lnSpc>
              <a:spcAft>
                <a:spcPts val="1000"/>
              </a:spcAft>
              <a:buFont typeface="Courier New"/>
              <a:buChar char="o"/>
            </a:pPr>
            <a:r>
              <a:rPr lang="en-US" sz="1800" dirty="0">
                <a:latin typeface="Calibri"/>
                <a:ea typeface="Calibri"/>
                <a:cs typeface="Times New Roman"/>
              </a:rPr>
              <a:t>Information on cultural, traditional, and spiritual teachings</a:t>
            </a:r>
            <a:endParaRPr lang="en-US" sz="1800" dirty="0">
              <a:effectLst/>
              <a:latin typeface="Calibri"/>
              <a:ea typeface="Calibri"/>
              <a:cs typeface="Times New Roman"/>
            </a:endParaRPr>
          </a:p>
        </p:txBody>
      </p:sp>
    </p:spTree>
    <p:extLst>
      <p:ext uri="{BB962C8B-B14F-4D97-AF65-F5344CB8AC3E}">
        <p14:creationId xmlns:p14="http://schemas.microsoft.com/office/powerpoint/2010/main" val="17422674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822959" y="214953"/>
            <a:ext cx="7543800" cy="1088068"/>
          </a:xfrm>
          <a:prstGeom prst="rect">
            <a:avLst/>
          </a:prstGeom>
          <a:noFill/>
          <a:ln>
            <a:noFill/>
          </a:ln>
        </p:spPr>
        <p:txBody>
          <a:bodyPr wrap="square"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3600" b="0" i="0" u="none" strike="noStrike" cap="none" dirty="0" smtClean="0">
                <a:solidFill>
                  <a:srgbClr val="3F3F3F"/>
                </a:solidFill>
                <a:latin typeface="Calibri"/>
                <a:ea typeface="Calibri"/>
                <a:cs typeface="Calibri"/>
                <a:sym typeface="Calibri"/>
              </a:rPr>
              <a:t>Culture: Quotes</a:t>
            </a:r>
            <a:endParaRPr lang="en-US" sz="3600" b="0" i="0" u="none" strike="noStrike" cap="none" dirty="0">
              <a:solidFill>
                <a:srgbClr val="3F3F3F"/>
              </a:solidFill>
              <a:latin typeface="Calibri"/>
              <a:ea typeface="Calibri"/>
              <a:cs typeface="Calibri"/>
              <a:sym typeface="Calibri"/>
            </a:endParaRPr>
          </a:p>
        </p:txBody>
      </p:sp>
      <p:sp>
        <p:nvSpPr>
          <p:cNvPr id="258" name="Shape 258"/>
          <p:cNvSpPr txBox="1"/>
          <p:nvPr/>
        </p:nvSpPr>
        <p:spPr>
          <a:xfrm>
            <a:off x="3296849" y="2006215"/>
            <a:ext cx="2502195" cy="1077217"/>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3200" i="1" dirty="0">
                <a:solidFill>
                  <a:srgbClr val="78397A"/>
                </a:solidFill>
                <a:latin typeface="Calibri"/>
                <a:ea typeface="Calibri"/>
                <a:cs typeface="Calibri"/>
                <a:sym typeface="Calibri"/>
              </a:rPr>
              <a:t>“Culture is Prevention”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p:nvPr/>
        </p:nvSpPr>
        <p:spPr>
          <a:xfrm>
            <a:off x="822959" y="1793359"/>
            <a:ext cx="7543800" cy="1739954"/>
          </a:xfrm>
          <a:prstGeom prst="rect">
            <a:avLst/>
          </a:prstGeom>
          <a:solidFill>
            <a:srgbClr val="D5E8EA"/>
          </a:solidFill>
          <a:ln>
            <a:noFill/>
          </a:ln>
        </p:spPr>
        <p:txBody>
          <a:bodyPr wrap="square" lIns="91425" tIns="45700" rIns="91425" bIns="45700" anchor="t" anchorCtr="0">
            <a:noAutofit/>
          </a:bodyPr>
          <a:lstStyle/>
          <a:p>
            <a:pPr marL="285750" lvl="0" indent="-285750">
              <a:lnSpc>
                <a:spcPct val="150000"/>
              </a:lnSpc>
              <a:buClr>
                <a:srgbClr val="000000"/>
              </a:buClr>
              <a:buSzPct val="100000"/>
              <a:buFont typeface="Arial"/>
              <a:buChar char="•"/>
            </a:pPr>
            <a:r>
              <a:rPr lang="en-US" sz="1800" dirty="0">
                <a:latin typeface="Calibri"/>
                <a:ea typeface="Calibri"/>
                <a:cs typeface="Calibri"/>
                <a:sym typeface="Calibri"/>
              </a:rPr>
              <a:t>Not a “one size fits all” </a:t>
            </a:r>
            <a:r>
              <a:rPr lang="en-US" sz="1800" dirty="0" smtClean="0">
                <a:latin typeface="Calibri"/>
                <a:ea typeface="Calibri"/>
                <a:cs typeface="Calibri"/>
                <a:sym typeface="Calibri"/>
              </a:rPr>
              <a:t>approach</a:t>
            </a:r>
            <a:endParaRPr lang="en-US" sz="1800" dirty="0">
              <a:latin typeface="Calibri"/>
              <a:ea typeface="Calibri"/>
              <a:cs typeface="Calibri"/>
              <a:sym typeface="Calibri"/>
            </a:endParaRPr>
          </a:p>
          <a:p>
            <a:pPr marL="285750" lvl="0" indent="-285750">
              <a:buClr>
                <a:srgbClr val="000000"/>
              </a:buClr>
              <a:buSzPct val="100000"/>
              <a:buFont typeface="Arial"/>
              <a:buChar char="•"/>
            </a:pPr>
            <a:r>
              <a:rPr lang="en-US" sz="1800" dirty="0">
                <a:latin typeface="Calibri"/>
                <a:ea typeface="Calibri"/>
                <a:cs typeface="Calibri"/>
                <a:sym typeface="Calibri"/>
              </a:rPr>
              <a:t>Making traditional practices an accessible option by supporting culture through health and social systems and education </a:t>
            </a:r>
          </a:p>
          <a:p>
            <a:pPr marL="285750" lvl="0" indent="-285750">
              <a:buClr>
                <a:srgbClr val="000000"/>
              </a:buClr>
              <a:buSzPct val="100000"/>
              <a:buFont typeface="Arial"/>
              <a:buChar char="•"/>
            </a:pPr>
            <a:r>
              <a:rPr lang="en-US" sz="1800" dirty="0">
                <a:latin typeface="Calibri"/>
                <a:ea typeface="Calibri"/>
                <a:cs typeface="Calibri"/>
                <a:sym typeface="Calibri"/>
              </a:rPr>
              <a:t>Traditional foods, language programs, spirituality, traditional medicine and healing </a:t>
            </a:r>
          </a:p>
        </p:txBody>
      </p:sp>
      <p:sp>
        <p:nvSpPr>
          <p:cNvPr id="218" name="Shape 218"/>
          <p:cNvSpPr txBox="1">
            <a:spLocks noGrp="1"/>
          </p:cNvSpPr>
          <p:nvPr>
            <p:ph type="title"/>
          </p:nvPr>
        </p:nvSpPr>
        <p:spPr>
          <a:xfrm>
            <a:off x="822959" y="214953"/>
            <a:ext cx="7543800" cy="1088068"/>
          </a:xfrm>
          <a:prstGeom prst="rect">
            <a:avLst/>
          </a:prstGeom>
          <a:noFill/>
          <a:ln>
            <a:noFill/>
          </a:ln>
        </p:spPr>
        <p:txBody>
          <a:bodyPr wrap="square" lIns="91425" tIns="45700" rIns="91425" bIns="45700" anchor="b" anchorCtr="0">
            <a:noAutofit/>
          </a:bodyPr>
          <a:lstStyle/>
          <a:p>
            <a:pPr lvl="0">
              <a:buSzPct val="25000"/>
            </a:pPr>
            <a:r>
              <a:rPr lang="en-US" dirty="0"/>
              <a:t>Culture: Topics</a:t>
            </a:r>
            <a:endParaRPr lang="en-US" sz="3600" b="0" i="0" u="none" strike="noStrike" cap="none" dirty="0">
              <a:solidFill>
                <a:srgbClr val="3F3F3F"/>
              </a:solidFill>
              <a:latin typeface="Calibri"/>
              <a:ea typeface="Calibri"/>
              <a:cs typeface="Calibri"/>
              <a:sym typeface="Calibri"/>
            </a:endParaRPr>
          </a:p>
        </p:txBody>
      </p:sp>
    </p:spTree>
    <p:extLst>
      <p:ext uri="{BB962C8B-B14F-4D97-AF65-F5344CB8AC3E}">
        <p14:creationId xmlns:p14="http://schemas.microsoft.com/office/powerpoint/2010/main" val="11618698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822959" y="3806189"/>
            <a:ext cx="7585234" cy="617220"/>
          </a:xfrm>
          <a:prstGeom prst="rect">
            <a:avLst/>
          </a:prstGeom>
          <a:noFill/>
          <a:ln>
            <a:noFill/>
          </a:ln>
        </p:spPr>
        <p:txBody>
          <a:bodyPr wrap="square" lIns="91425" tIns="0" rIns="91425" bIns="0" anchor="b" anchorCtr="0">
            <a:noAutofit/>
          </a:bodyPr>
          <a:lstStyle/>
          <a:p>
            <a:pPr marL="0" marR="0" lvl="0" indent="0" algn="l" rtl="0">
              <a:lnSpc>
                <a:spcPct val="85000"/>
              </a:lnSpc>
              <a:spcBef>
                <a:spcPts val="0"/>
              </a:spcBef>
              <a:buClr>
                <a:srgbClr val="FFFFFF"/>
              </a:buClr>
              <a:buSzPct val="25000"/>
              <a:buFont typeface="Calibri"/>
              <a:buNone/>
            </a:pPr>
            <a:r>
              <a:rPr lang="en-US" sz="2700" b="0" i="0" u="none" strike="noStrike" cap="none">
                <a:solidFill>
                  <a:srgbClr val="FFFFFF"/>
                </a:solidFill>
                <a:latin typeface="Calibri"/>
                <a:ea typeface="Calibri"/>
                <a:cs typeface="Calibri"/>
                <a:sym typeface="Calibri"/>
              </a:rPr>
              <a:t>Data Collection </a:t>
            </a:r>
          </a:p>
        </p:txBody>
      </p:sp>
      <p:pic>
        <p:nvPicPr>
          <p:cNvPr id="271" name="Shape 271"/>
          <p:cNvPicPr preferRelativeResize="0">
            <a:picLocks noGrp="1"/>
          </p:cNvPicPr>
          <p:nvPr>
            <p:ph type="pic" idx="2"/>
          </p:nvPr>
        </p:nvPicPr>
        <p:blipFill rotWithShape="1">
          <a:blip r:embed="rId3">
            <a:alphaModFix/>
          </a:blip>
          <a:srcRect t="16795" b="16795"/>
          <a:stretch/>
        </p:blipFill>
        <p:spPr>
          <a:xfrm>
            <a:off x="11" y="0"/>
            <a:ext cx="9143988" cy="3686306"/>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body" idx="1"/>
          </p:nvPr>
        </p:nvSpPr>
        <p:spPr>
          <a:xfrm>
            <a:off x="838679" y="446566"/>
            <a:ext cx="5944892" cy="574520"/>
          </a:xfrm>
          <a:prstGeom prst="rect">
            <a:avLst/>
          </a:prstGeom>
          <a:noFill/>
          <a:ln>
            <a:noFill/>
          </a:ln>
        </p:spPr>
        <p:txBody>
          <a:bodyPr wrap="square" lIns="91425" tIns="45700" rIns="91425" bIns="45700" anchor="ctr" anchorCtr="0">
            <a:noAutofit/>
          </a:bodyPr>
          <a:lstStyle/>
          <a:p>
            <a:pPr marL="0" marR="0" lvl="0" indent="0" algn="l" rtl="0">
              <a:lnSpc>
                <a:spcPct val="90000"/>
              </a:lnSpc>
              <a:spcBef>
                <a:spcPts val="0"/>
              </a:spcBef>
              <a:spcAft>
                <a:spcPts val="0"/>
              </a:spcAft>
              <a:buClr>
                <a:schemeClr val="accent1"/>
              </a:buClr>
              <a:buSzPct val="25000"/>
              <a:buFont typeface="Calibri"/>
              <a:buNone/>
            </a:pPr>
            <a:r>
              <a:rPr lang="en-US" sz="1800" b="1" i="0" u="none" strike="noStrike" cap="none" dirty="0">
                <a:solidFill>
                  <a:schemeClr val="dk2"/>
                </a:solidFill>
                <a:latin typeface="Calibri"/>
                <a:ea typeface="Calibri"/>
                <a:cs typeface="Calibri"/>
                <a:sym typeface="Calibri"/>
              </a:rPr>
              <a:t>COMMON DATA COLLECTION ISSUES AND SUGGESTIONS</a:t>
            </a:r>
          </a:p>
        </p:txBody>
      </p:sp>
      <p:sp>
        <p:nvSpPr>
          <p:cNvPr id="277" name="Shape 277"/>
          <p:cNvSpPr txBox="1">
            <a:spLocks noGrp="1"/>
          </p:cNvSpPr>
          <p:nvPr>
            <p:ph type="body" idx="2"/>
          </p:nvPr>
        </p:nvSpPr>
        <p:spPr>
          <a:xfrm>
            <a:off x="4906592" y="1895092"/>
            <a:ext cx="3735600" cy="1899900"/>
          </a:xfrm>
          <a:prstGeom prst="rect">
            <a:avLst/>
          </a:prstGeom>
          <a:noFill/>
          <a:ln>
            <a:noFill/>
          </a:ln>
        </p:spPr>
        <p:txBody>
          <a:bodyPr wrap="square" lIns="0" tIns="45700" rIns="0" bIns="45700" anchor="t" anchorCtr="0">
            <a:noAutofit/>
          </a:bodyPr>
          <a:lstStyle/>
          <a:p>
            <a:pPr marL="0" marR="0" lvl="0" indent="0" algn="l" rtl="0">
              <a:lnSpc>
                <a:spcPct val="80000"/>
              </a:lnSpc>
              <a:spcBef>
                <a:spcPts val="0"/>
              </a:spcBef>
              <a:spcAft>
                <a:spcPts val="0"/>
              </a:spcAft>
              <a:buNone/>
            </a:pPr>
            <a:r>
              <a:rPr lang="en-US" sz="1757" b="0" i="0" u="none" strike="noStrike" cap="none" dirty="0">
                <a:solidFill>
                  <a:srgbClr val="3F3F3F"/>
                </a:solidFill>
                <a:latin typeface="Calibri"/>
                <a:ea typeface="Calibri"/>
                <a:cs typeface="Calibri"/>
                <a:sym typeface="Calibri"/>
              </a:rPr>
              <a:t>Issue: Statistical Significance </a:t>
            </a:r>
          </a:p>
          <a:p>
            <a:pPr marL="0" marR="0" lvl="0" indent="0" algn="l" rtl="0">
              <a:lnSpc>
                <a:spcPct val="80000"/>
              </a:lnSpc>
              <a:spcBef>
                <a:spcPts val="1050"/>
              </a:spcBef>
              <a:spcAft>
                <a:spcPts val="0"/>
              </a:spcAft>
              <a:buNone/>
            </a:pPr>
            <a:r>
              <a:rPr lang="en-US" sz="1757" b="0" i="1" u="none" strike="noStrike" cap="none" dirty="0">
                <a:solidFill>
                  <a:schemeClr val="accent2"/>
                </a:solidFill>
                <a:latin typeface="Calibri"/>
                <a:ea typeface="Calibri"/>
                <a:cs typeface="Calibri"/>
                <a:sym typeface="Calibri"/>
              </a:rPr>
              <a:t>“There is also this idea of ‘statistical significance’ and populations with small sample sizes do not get reported because they are not ‘significant’. [This] leads to exclusion of populations and ‘statistical significance’ drives funding”</a:t>
            </a:r>
          </a:p>
          <a:p>
            <a:pPr marL="68580" marR="0" lvl="0" indent="-68580" algn="l" rtl="0">
              <a:lnSpc>
                <a:spcPct val="80000"/>
              </a:lnSpc>
              <a:spcBef>
                <a:spcPts val="1050"/>
              </a:spcBef>
              <a:spcAft>
                <a:spcPts val="0"/>
              </a:spcAft>
              <a:buClr>
                <a:schemeClr val="accent1"/>
              </a:buClr>
              <a:buSzPct val="99071"/>
              <a:buFont typeface="Calibri"/>
              <a:buNone/>
            </a:pPr>
            <a:endParaRPr sz="1387" b="0" i="0" u="none" strike="noStrike" cap="none" dirty="0">
              <a:solidFill>
                <a:srgbClr val="3F3F3F"/>
              </a:solidFill>
              <a:latin typeface="Calibri"/>
              <a:ea typeface="Calibri"/>
              <a:cs typeface="Calibri"/>
              <a:sym typeface="Calibri"/>
            </a:endParaRPr>
          </a:p>
        </p:txBody>
      </p:sp>
      <p:sp>
        <p:nvSpPr>
          <p:cNvPr id="278" name="Shape 278"/>
          <p:cNvSpPr txBox="1"/>
          <p:nvPr/>
        </p:nvSpPr>
        <p:spPr>
          <a:xfrm>
            <a:off x="838679" y="1594532"/>
            <a:ext cx="3407255" cy="2791038"/>
          </a:xfrm>
          <a:prstGeom prst="rect">
            <a:avLst/>
          </a:prstGeom>
          <a:solidFill>
            <a:srgbClr val="EDD9ED"/>
          </a:solidFill>
          <a:ln>
            <a:noFill/>
          </a:ln>
        </p:spPr>
        <p:txBody>
          <a:bodyPr wrap="square" lIns="91425" tIns="45700" rIns="91425" bIns="45700" anchor="t" anchorCtr="0">
            <a:noAutofit/>
          </a:bodyPr>
          <a:lstStyle/>
          <a:p>
            <a:pPr marL="0" marR="0" lvl="0" indent="0" algn="l" rtl="0">
              <a:lnSpc>
                <a:spcPct val="115000"/>
              </a:lnSpc>
              <a:spcBef>
                <a:spcPts val="0"/>
              </a:spcBef>
              <a:spcAft>
                <a:spcPts val="0"/>
              </a:spcAft>
              <a:buSzPct val="25000"/>
              <a:buNone/>
            </a:pPr>
            <a:r>
              <a:rPr lang="en-US" sz="1400" dirty="0">
                <a:solidFill>
                  <a:schemeClr val="dk1"/>
                </a:solidFill>
                <a:latin typeface="Calibri"/>
                <a:ea typeface="Calibri"/>
                <a:cs typeface="Calibri"/>
                <a:sym typeface="Calibri"/>
              </a:rPr>
              <a:t>Suggestions </a:t>
            </a:r>
          </a:p>
          <a:p>
            <a:pPr marL="171450" marR="0" lvl="0" indent="-171450" algn="l" rtl="0">
              <a:lnSpc>
                <a:spcPct val="115000"/>
              </a:lnSpc>
              <a:spcBef>
                <a:spcPts val="0"/>
              </a:spcBef>
              <a:spcAft>
                <a:spcPts val="0"/>
              </a:spcAft>
              <a:buFont typeface="Arial" panose="020B0604020202020204" pitchFamily="34" charset="0"/>
              <a:buChar char="•"/>
            </a:pPr>
            <a:endParaRPr sz="1100" dirty="0">
              <a:solidFill>
                <a:schemeClr val="dk1"/>
              </a:solidFill>
              <a:latin typeface="Calibri"/>
              <a:ea typeface="Calibri"/>
              <a:cs typeface="Calibri"/>
              <a:sym typeface="Calibri"/>
            </a:endParaRPr>
          </a:p>
          <a:p>
            <a:pPr marL="285750" marR="0" lvl="0" indent="-285750" algn="l" rtl="0">
              <a:lnSpc>
                <a:spcPct val="115000"/>
              </a:lnSpc>
              <a:spcBef>
                <a:spcPts val="0"/>
              </a:spcBef>
              <a:spcAft>
                <a:spcPts val="0"/>
              </a:spcAft>
              <a:buClr>
                <a:schemeClr val="dk1"/>
              </a:buClr>
              <a:buSzPct val="100000"/>
              <a:buFont typeface="Arial" panose="020B0604020202020204" pitchFamily="34" charset="0"/>
              <a:buChar char="•"/>
            </a:pPr>
            <a:r>
              <a:rPr lang="en-US" sz="1400" dirty="0">
                <a:solidFill>
                  <a:schemeClr val="dk1"/>
                </a:solidFill>
                <a:latin typeface="Calibri"/>
                <a:ea typeface="Calibri"/>
                <a:cs typeface="Calibri"/>
                <a:sym typeface="Calibri"/>
              </a:rPr>
              <a:t>Collecting local, tribal-specific baseline data for comparison across tribes or between communities within a reservation.  </a:t>
            </a:r>
          </a:p>
          <a:p>
            <a:pPr marL="285750" marR="0" lvl="0" indent="-285750" algn="l" rtl="0">
              <a:lnSpc>
                <a:spcPct val="115000"/>
              </a:lnSpc>
              <a:spcBef>
                <a:spcPts val="0"/>
              </a:spcBef>
              <a:spcAft>
                <a:spcPts val="0"/>
              </a:spcAft>
              <a:buClr>
                <a:schemeClr val="dk1"/>
              </a:buClr>
              <a:buSzPct val="100000"/>
              <a:buFont typeface="Arial" panose="020B0604020202020204" pitchFamily="34" charset="0"/>
              <a:buChar char="•"/>
            </a:pPr>
            <a:r>
              <a:rPr lang="en-US" sz="1400" dirty="0">
                <a:solidFill>
                  <a:schemeClr val="dk1"/>
                </a:solidFill>
                <a:latin typeface="Calibri"/>
                <a:ea typeface="Calibri"/>
                <a:cs typeface="Calibri"/>
                <a:sym typeface="Calibri"/>
              </a:rPr>
              <a:t>Building community-level metrics, looking at connectedness and wellness. </a:t>
            </a:r>
          </a:p>
          <a:p>
            <a:pPr marL="285750" marR="0" lvl="0" indent="-285750" algn="l" rtl="0">
              <a:lnSpc>
                <a:spcPct val="115000"/>
              </a:lnSpc>
              <a:spcBef>
                <a:spcPts val="0"/>
              </a:spcBef>
              <a:spcAft>
                <a:spcPts val="0"/>
              </a:spcAft>
              <a:buClr>
                <a:schemeClr val="dk1"/>
              </a:buClr>
              <a:buSzPct val="100000"/>
              <a:buFont typeface="Arial" panose="020B0604020202020204" pitchFamily="34" charset="0"/>
              <a:buChar char="•"/>
            </a:pPr>
            <a:r>
              <a:rPr lang="en-US" sz="1400" dirty="0">
                <a:solidFill>
                  <a:schemeClr val="dk1"/>
                </a:solidFill>
                <a:latin typeface="Calibri"/>
                <a:ea typeface="Calibri"/>
                <a:cs typeface="Calibri"/>
                <a:sym typeface="Calibri"/>
              </a:rPr>
              <a:t>Measuring attendance at well-child, prenatal, and dental appointments </a:t>
            </a:r>
          </a:p>
          <a:p>
            <a:pPr marL="0" marR="0" lvl="0" indent="0" algn="l" rtl="0">
              <a:lnSpc>
                <a:spcPct val="115000"/>
              </a:lnSpc>
              <a:spcBef>
                <a:spcPts val="0"/>
              </a:spcBef>
              <a:spcAft>
                <a:spcPts val="0"/>
              </a:spcAft>
              <a:buSzPct val="25000"/>
              <a:buNone/>
            </a:pPr>
            <a:r>
              <a:rPr lang="en-US" sz="1400" dirty="0">
                <a:solidFill>
                  <a:schemeClr val="dk1"/>
                </a:solidFill>
                <a:latin typeface="Calibri"/>
                <a:ea typeface="Calibri"/>
                <a:cs typeface="Calibri"/>
                <a:sym typeface="Calibri"/>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822959" y="3806189"/>
            <a:ext cx="7585234" cy="617220"/>
          </a:xfrm>
          <a:prstGeom prst="rect">
            <a:avLst/>
          </a:prstGeom>
          <a:noFill/>
          <a:ln>
            <a:noFill/>
          </a:ln>
        </p:spPr>
        <p:txBody>
          <a:bodyPr wrap="square" lIns="91425" tIns="0" rIns="91425" bIns="0" anchor="b" anchorCtr="0">
            <a:noAutofit/>
          </a:bodyPr>
          <a:lstStyle/>
          <a:p>
            <a:pPr marL="0" marR="0" lvl="0" indent="0" algn="l" rtl="0">
              <a:lnSpc>
                <a:spcPct val="85000"/>
              </a:lnSpc>
              <a:spcBef>
                <a:spcPts val="0"/>
              </a:spcBef>
              <a:buClr>
                <a:srgbClr val="FFFFFF"/>
              </a:buClr>
              <a:buSzPct val="25000"/>
              <a:buFont typeface="Calibri"/>
              <a:buNone/>
            </a:pPr>
            <a:r>
              <a:rPr lang="en-US" sz="2700" b="0" i="0" u="none" strike="noStrike" cap="none">
                <a:solidFill>
                  <a:srgbClr val="FFFFFF"/>
                </a:solidFill>
                <a:latin typeface="Calibri"/>
                <a:ea typeface="Calibri"/>
                <a:cs typeface="Calibri"/>
                <a:sym typeface="Calibri"/>
              </a:rPr>
              <a:t>Suggestions &amp; Next Steps for NPAIHB </a:t>
            </a:r>
          </a:p>
        </p:txBody>
      </p:sp>
      <p:pic>
        <p:nvPicPr>
          <p:cNvPr id="284" name="Shape 284"/>
          <p:cNvPicPr preferRelativeResize="0">
            <a:picLocks noGrp="1"/>
          </p:cNvPicPr>
          <p:nvPr>
            <p:ph type="pic" idx="2"/>
          </p:nvPr>
        </p:nvPicPr>
        <p:blipFill rotWithShape="1">
          <a:blip r:embed="rId3">
            <a:alphaModFix/>
          </a:blip>
          <a:srcRect l="15000" r="15000"/>
          <a:stretch/>
        </p:blipFill>
        <p:spPr>
          <a:xfrm>
            <a:off x="11" y="0"/>
            <a:ext cx="9143988" cy="3686306"/>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start</a:t>
            </a:r>
            <a:endParaRPr lang="en-US" dirty="0"/>
          </a:p>
        </p:txBody>
      </p:sp>
      <p:sp>
        <p:nvSpPr>
          <p:cNvPr id="3" name="Text Placeholder 2"/>
          <p:cNvSpPr>
            <a:spLocks noGrp="1"/>
          </p:cNvSpPr>
          <p:nvPr>
            <p:ph type="body" idx="1"/>
          </p:nvPr>
        </p:nvSpPr>
        <p:spPr/>
        <p:txBody>
          <a:bodyPr/>
          <a:lstStyle/>
          <a:p>
            <a:pPr>
              <a:buFont typeface="Arial" panose="020B0604020202020204" pitchFamily="34" charset="0"/>
              <a:buChar char="•"/>
            </a:pPr>
            <a:r>
              <a:rPr lang="en-US" dirty="0" smtClean="0"/>
              <a:t>We wanted to understand Maternal Child Health (MCH) efforts provided to NW Tribes both internally and externally</a:t>
            </a:r>
          </a:p>
          <a:p>
            <a:pPr>
              <a:buFont typeface="Arial" panose="020B0604020202020204" pitchFamily="34" charset="0"/>
              <a:buChar char="•"/>
            </a:pPr>
            <a:r>
              <a:rPr lang="en-US" dirty="0" smtClean="0"/>
              <a:t>We wanted to elicit MCH priorities for NW Tribes</a:t>
            </a:r>
          </a:p>
          <a:p>
            <a:pPr>
              <a:buFont typeface="Arial" panose="020B0604020202020204" pitchFamily="34" charset="0"/>
              <a:buChar char="•"/>
            </a:pPr>
            <a:r>
              <a:rPr lang="en-US" dirty="0" smtClean="0"/>
              <a:t>We wanted to understand how MCH fits into the NPAIHB overall strategic plan</a:t>
            </a:r>
          </a:p>
          <a:p>
            <a:pPr>
              <a:buFont typeface="Arial" panose="020B0604020202020204" pitchFamily="34" charset="0"/>
              <a:buChar char="•"/>
            </a:pPr>
            <a:r>
              <a:rPr lang="en-US" dirty="0" smtClean="0"/>
              <a:t>We wanted to elicit Tribal input in the direction of how we should approach improving MCH.</a:t>
            </a:r>
          </a:p>
          <a:p>
            <a:pPr>
              <a:buFont typeface="Arial" panose="020B0604020202020204" pitchFamily="34" charset="0"/>
              <a:buChar char="•"/>
            </a:pPr>
            <a:r>
              <a:rPr lang="en-US" dirty="0" smtClean="0"/>
              <a:t>Before developing a </a:t>
            </a:r>
            <a:r>
              <a:rPr lang="en-US" dirty="0"/>
              <a:t>guiding </a:t>
            </a:r>
            <a:r>
              <a:rPr lang="en-US" dirty="0" smtClean="0"/>
              <a:t>frameworks or specific statement relating to MCH and the NPAIHB’s mission or and goals, the MCH Core decided to employ a student intern to conduct interviews of those who work in MCH and serve Tribal people.</a:t>
            </a:r>
          </a:p>
        </p:txBody>
      </p:sp>
    </p:spTree>
    <p:extLst>
      <p:ext uri="{BB962C8B-B14F-4D97-AF65-F5344CB8AC3E}">
        <p14:creationId xmlns:p14="http://schemas.microsoft.com/office/powerpoint/2010/main" val="23529763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822959" y="214953"/>
            <a:ext cx="7543800" cy="1088068"/>
          </a:xfrm>
          <a:prstGeom prst="rect">
            <a:avLst/>
          </a:prstGeom>
          <a:noFill/>
          <a:ln>
            <a:noFill/>
          </a:ln>
        </p:spPr>
        <p:txBody>
          <a:bodyPr wrap="square"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3600" b="0" i="0" u="none" strike="noStrike" cap="none" dirty="0">
                <a:solidFill>
                  <a:srgbClr val="3F3F3F"/>
                </a:solidFill>
                <a:latin typeface="Calibri"/>
                <a:ea typeface="Calibri"/>
                <a:cs typeface="Calibri"/>
                <a:sym typeface="Calibri"/>
              </a:rPr>
              <a:t>Suggestions</a:t>
            </a:r>
          </a:p>
        </p:txBody>
      </p:sp>
      <p:sp>
        <p:nvSpPr>
          <p:cNvPr id="290" name="Shape 290"/>
          <p:cNvSpPr txBox="1">
            <a:spLocks noGrp="1"/>
          </p:cNvSpPr>
          <p:nvPr>
            <p:ph type="body" idx="1"/>
          </p:nvPr>
        </p:nvSpPr>
        <p:spPr>
          <a:xfrm>
            <a:off x="737950" y="1736650"/>
            <a:ext cx="3856909" cy="1731704"/>
          </a:xfrm>
          <a:prstGeom prst="rect">
            <a:avLst/>
          </a:prstGeom>
          <a:noFill/>
          <a:ln>
            <a:noFill/>
          </a:ln>
        </p:spPr>
        <p:txBody>
          <a:bodyPr wrap="square" lIns="91425" tIns="45700" rIns="91425" bIns="45700" anchor="t" anchorCtr="0">
            <a:noAutofit/>
          </a:bodyPr>
          <a:lstStyle/>
          <a:p>
            <a:pPr marL="342900" marR="0" lvl="0" indent="-342900" algn="l" rtl="0">
              <a:lnSpc>
                <a:spcPct val="115000"/>
              </a:lnSpc>
              <a:spcBef>
                <a:spcPts val="0"/>
              </a:spcBef>
              <a:spcAft>
                <a:spcPts val="0"/>
              </a:spcAft>
              <a:buClr>
                <a:schemeClr val="accent1"/>
              </a:buClr>
              <a:buSzPct val="100000"/>
              <a:buFont typeface="Noto Sans Symbols"/>
              <a:buChar char="∙"/>
            </a:pPr>
            <a:r>
              <a:rPr lang="en-US" sz="2000" b="0" i="0" u="none" strike="noStrike" cap="none">
                <a:solidFill>
                  <a:schemeClr val="dk1"/>
                </a:solidFill>
                <a:latin typeface="Calibri"/>
                <a:ea typeface="Calibri"/>
                <a:cs typeface="Calibri"/>
                <a:sym typeface="Calibri"/>
              </a:rPr>
              <a:t>Information sharing</a:t>
            </a:r>
          </a:p>
          <a:p>
            <a:pPr marL="342900" marR="0" lvl="0" indent="-342900" algn="l" rtl="0">
              <a:lnSpc>
                <a:spcPct val="115000"/>
              </a:lnSpc>
              <a:spcBef>
                <a:spcPts val="0"/>
              </a:spcBef>
              <a:spcAft>
                <a:spcPts val="0"/>
              </a:spcAft>
              <a:buClr>
                <a:schemeClr val="accent1"/>
              </a:buClr>
              <a:buSzPct val="100000"/>
              <a:buFont typeface="Noto Sans Symbols"/>
              <a:buChar char="∙"/>
            </a:pPr>
            <a:r>
              <a:rPr lang="en-US" sz="2000" b="0" i="0" u="none" strike="noStrike" cap="none">
                <a:solidFill>
                  <a:schemeClr val="dk1"/>
                </a:solidFill>
                <a:latin typeface="Calibri"/>
                <a:ea typeface="Calibri"/>
                <a:cs typeface="Calibri"/>
                <a:sym typeface="Calibri"/>
              </a:rPr>
              <a:t>Advocacy </a:t>
            </a:r>
          </a:p>
          <a:p>
            <a:pPr marL="342900" marR="0" lvl="0" indent="-342900" algn="l" rtl="0">
              <a:lnSpc>
                <a:spcPct val="115000"/>
              </a:lnSpc>
              <a:spcBef>
                <a:spcPts val="0"/>
              </a:spcBef>
              <a:spcAft>
                <a:spcPts val="0"/>
              </a:spcAft>
              <a:buClr>
                <a:schemeClr val="accent1"/>
              </a:buClr>
              <a:buSzPct val="100000"/>
              <a:buFont typeface="Noto Sans Symbols"/>
              <a:buChar char="∙"/>
            </a:pPr>
            <a:r>
              <a:rPr lang="en-US" sz="2000" b="0" i="0" u="none" strike="noStrike" cap="none">
                <a:solidFill>
                  <a:schemeClr val="dk1"/>
                </a:solidFill>
                <a:latin typeface="Calibri"/>
                <a:ea typeface="Calibri"/>
                <a:cs typeface="Calibri"/>
                <a:sym typeface="Calibri"/>
              </a:rPr>
              <a:t>Partnerships and creative thinking </a:t>
            </a:r>
          </a:p>
          <a:p>
            <a:pPr marL="342900" marR="0" lvl="0" indent="-342900" algn="l" rtl="0">
              <a:lnSpc>
                <a:spcPct val="115000"/>
              </a:lnSpc>
              <a:spcBef>
                <a:spcPts val="0"/>
              </a:spcBef>
              <a:spcAft>
                <a:spcPts val="0"/>
              </a:spcAft>
              <a:buClr>
                <a:schemeClr val="accent1"/>
              </a:buClr>
              <a:buSzPct val="100000"/>
              <a:buFont typeface="Noto Sans Symbols"/>
              <a:buChar char="∙"/>
            </a:pPr>
            <a:r>
              <a:rPr lang="en-US" sz="2000" b="0" i="0" u="none" strike="noStrike" cap="none">
                <a:solidFill>
                  <a:schemeClr val="dk1"/>
                </a:solidFill>
                <a:latin typeface="Calibri"/>
                <a:ea typeface="Calibri"/>
                <a:cs typeface="Calibri"/>
                <a:sym typeface="Calibri"/>
              </a:rPr>
              <a:t>Regular needs assessment including community members</a:t>
            </a:r>
          </a:p>
        </p:txBody>
      </p:sp>
      <p:pic>
        <p:nvPicPr>
          <p:cNvPr id="291" name="Shape 291"/>
          <p:cNvPicPr preferRelativeResize="0"/>
          <p:nvPr/>
        </p:nvPicPr>
        <p:blipFill rotWithShape="1">
          <a:blip r:embed="rId3">
            <a:alphaModFix/>
          </a:blip>
          <a:srcRect/>
          <a:stretch/>
        </p:blipFill>
        <p:spPr>
          <a:xfrm>
            <a:off x="4898221" y="1786269"/>
            <a:ext cx="3488691" cy="2351888"/>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8" name="Title 7"/>
          <p:cNvSpPr>
            <a:spLocks noGrp="1"/>
          </p:cNvSpPr>
          <p:nvPr>
            <p:ph type="title"/>
          </p:nvPr>
        </p:nvSpPr>
        <p:spPr>
          <a:xfrm>
            <a:off x="822959" y="214953"/>
            <a:ext cx="7543800" cy="805979"/>
          </a:xfrm>
        </p:spPr>
        <p:txBody>
          <a:bodyPr/>
          <a:lstStyle/>
          <a:p>
            <a:pPr lvl="0">
              <a:lnSpc>
                <a:spcPct val="90000"/>
              </a:lnSpc>
            </a:pPr>
            <a:r>
              <a:rPr lang="en-US" sz="1800" b="1" dirty="0">
                <a:solidFill>
                  <a:srgbClr val="424456"/>
                </a:solidFill>
              </a:rPr>
              <a:t>SPECIFIC DATA COLLECTION ISSUES AND </a:t>
            </a:r>
            <a:r>
              <a:rPr lang="en-US" sz="1800" b="1" dirty="0" smtClean="0">
                <a:solidFill>
                  <a:srgbClr val="424456"/>
                </a:solidFill>
              </a:rPr>
              <a:t>SUGGESTIONS</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789830714"/>
              </p:ext>
            </p:extLst>
          </p:nvPr>
        </p:nvGraphicFramePr>
        <p:xfrm>
          <a:off x="669959" y="1432337"/>
          <a:ext cx="2197527" cy="2580370"/>
        </p:xfrm>
        <a:graphic>
          <a:graphicData uri="http://schemas.openxmlformats.org/drawingml/2006/table">
            <a:tbl>
              <a:tblPr firstRow="1" firstCol="1" bandRow="1"/>
              <a:tblGrid>
                <a:gridCol w="2197527">
                  <a:extLst>
                    <a:ext uri="{9D8B030D-6E8A-4147-A177-3AD203B41FA5}">
                      <a16:colId xmlns:a16="http://schemas.microsoft.com/office/drawing/2014/main" val="20000"/>
                    </a:ext>
                  </a:extLst>
                </a:gridCol>
              </a:tblGrid>
              <a:tr h="297402">
                <a:tc>
                  <a:txBody>
                    <a:bodyPr/>
                    <a:lstStyle/>
                    <a:p>
                      <a:pPr marL="0" marR="0" algn="ctr">
                        <a:lnSpc>
                          <a:spcPct val="115000"/>
                        </a:lnSpc>
                        <a:spcBef>
                          <a:spcPts val="0"/>
                        </a:spcBef>
                        <a:spcAft>
                          <a:spcPts val="0"/>
                        </a:spcAft>
                      </a:pPr>
                      <a:r>
                        <a:rPr lang="en-US" sz="1400" b="1" dirty="0">
                          <a:solidFill>
                            <a:srgbClr val="000000"/>
                          </a:solidFill>
                          <a:effectLst/>
                          <a:latin typeface="Cambria"/>
                          <a:ea typeface="Times New Roman"/>
                          <a:cs typeface="Times New Roman"/>
                        </a:rPr>
                        <a:t>CLINICS</a:t>
                      </a:r>
                      <a:endParaRPr lang="en-US" sz="1400" dirty="0">
                        <a:solidFill>
                          <a:srgbClr val="000000"/>
                        </a:solidFill>
                        <a:effectLst/>
                        <a:latin typeface="Calibri"/>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0"/>
                  </a:ext>
                </a:extLst>
              </a:tr>
              <a:tr h="594804">
                <a:tc>
                  <a:txBody>
                    <a:bodyPr/>
                    <a:lstStyle/>
                    <a:p>
                      <a:pPr marL="0" marR="0">
                        <a:lnSpc>
                          <a:spcPct val="115000"/>
                        </a:lnSpc>
                        <a:spcBef>
                          <a:spcPts val="0"/>
                        </a:spcBef>
                        <a:spcAft>
                          <a:spcPts val="0"/>
                        </a:spcAft>
                      </a:pPr>
                      <a:r>
                        <a:rPr lang="en-US" sz="1100" b="1" dirty="0">
                          <a:solidFill>
                            <a:srgbClr val="000000"/>
                          </a:solidFill>
                          <a:effectLst/>
                          <a:latin typeface="Calibri"/>
                          <a:ea typeface="Calibri"/>
                          <a:cs typeface="Times New Roman"/>
                        </a:rPr>
                        <a:t>Care coordination and tracking of attendance at appointments</a:t>
                      </a:r>
                      <a:endParaRPr lang="en-US" sz="1100" dirty="0">
                        <a:solidFill>
                          <a:srgbClr val="000000"/>
                        </a:solidFill>
                        <a:effectLst/>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extLst>
                  <a:ext uri="{0D108BD9-81ED-4DB2-BD59-A6C34878D82A}">
                    <a16:rowId xmlns:a16="http://schemas.microsoft.com/office/drawing/2014/main" val="10001"/>
                  </a:ext>
                </a:extLst>
              </a:tr>
              <a:tr h="297402">
                <a:tc>
                  <a:txBody>
                    <a:bodyPr/>
                    <a:lstStyle/>
                    <a:p>
                      <a:pPr marL="0" marR="0">
                        <a:lnSpc>
                          <a:spcPct val="115000"/>
                        </a:lnSpc>
                        <a:spcBef>
                          <a:spcPts val="0"/>
                        </a:spcBef>
                        <a:spcAft>
                          <a:spcPts val="0"/>
                        </a:spcAft>
                      </a:pPr>
                      <a:r>
                        <a:rPr lang="en-US" sz="1100" b="1" dirty="0">
                          <a:solidFill>
                            <a:srgbClr val="000000"/>
                          </a:solidFill>
                          <a:effectLst/>
                          <a:latin typeface="Calibri"/>
                          <a:ea typeface="Calibri"/>
                          <a:cs typeface="Times New Roman"/>
                        </a:rPr>
                        <a:t>Better follow up after delivery</a:t>
                      </a:r>
                      <a:endParaRPr lang="en-US" sz="1100" dirty="0">
                        <a:solidFill>
                          <a:srgbClr val="000000"/>
                        </a:solidFill>
                        <a:effectLst/>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2"/>
                  </a:ext>
                </a:extLst>
              </a:tr>
              <a:tr h="902490">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Times New Roman"/>
                        </a:rPr>
                        <a:t>Lost data on patients when mothers referred out for OB care, or when children attending private pediatric appointments </a:t>
                      </a:r>
                      <a:endParaRPr lang="en-US" sz="1100">
                        <a:solidFill>
                          <a:srgbClr val="000000"/>
                        </a:solidFill>
                        <a:effectLst/>
                        <a:latin typeface="Calibri"/>
                        <a:ea typeface="Calibri"/>
                        <a:cs typeface="Times New Roman"/>
                      </a:endParaRPr>
                    </a:p>
                  </a:txBody>
                  <a:tcPr marL="68580" marR="68580" marT="0" marB="0">
                    <a:lnL>
                      <a:noFill/>
                    </a:lnL>
                    <a:lnR>
                      <a:noFill/>
                    </a:lnR>
                    <a:lnT>
                      <a:noFill/>
                    </a:lnT>
                    <a:lnB>
                      <a:noFill/>
                    </a:lnB>
                    <a:solidFill>
                      <a:srgbClr val="D3DFEE"/>
                    </a:solidFill>
                  </a:tcPr>
                </a:tc>
                <a:extLst>
                  <a:ext uri="{0D108BD9-81ED-4DB2-BD59-A6C34878D82A}">
                    <a16:rowId xmlns:a16="http://schemas.microsoft.com/office/drawing/2014/main" val="10003"/>
                  </a:ext>
                </a:extLst>
              </a:tr>
              <a:tr h="488272">
                <a:tc>
                  <a:txBody>
                    <a:bodyPr/>
                    <a:lstStyle/>
                    <a:p>
                      <a:pPr marL="0" marR="0">
                        <a:lnSpc>
                          <a:spcPct val="115000"/>
                        </a:lnSpc>
                        <a:spcBef>
                          <a:spcPts val="0"/>
                        </a:spcBef>
                        <a:spcAft>
                          <a:spcPts val="0"/>
                        </a:spcAft>
                      </a:pPr>
                      <a:r>
                        <a:rPr lang="en-US" sz="1100" b="1" dirty="0">
                          <a:solidFill>
                            <a:srgbClr val="000000"/>
                          </a:solidFill>
                          <a:effectLst/>
                          <a:latin typeface="Calibri"/>
                          <a:ea typeface="Calibri"/>
                          <a:cs typeface="Times New Roman"/>
                        </a:rPr>
                        <a:t>Lack of data sharing between systems </a:t>
                      </a:r>
                      <a:endParaRPr lang="en-US" sz="1100" dirty="0">
                        <a:solidFill>
                          <a:srgbClr val="000000"/>
                        </a:solidFill>
                        <a:effectLst/>
                        <a:latin typeface="Calibri"/>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605793933"/>
              </p:ext>
            </p:extLst>
          </p:nvPr>
        </p:nvGraphicFramePr>
        <p:xfrm>
          <a:off x="3133818" y="1418214"/>
          <a:ext cx="2619912" cy="1875402"/>
        </p:xfrm>
        <a:graphic>
          <a:graphicData uri="http://schemas.openxmlformats.org/drawingml/2006/table">
            <a:tbl>
              <a:tblPr firstRow="1" firstCol="1" bandRow="1"/>
              <a:tblGrid>
                <a:gridCol w="2619912">
                  <a:extLst>
                    <a:ext uri="{9D8B030D-6E8A-4147-A177-3AD203B41FA5}">
                      <a16:colId xmlns:a16="http://schemas.microsoft.com/office/drawing/2014/main" val="20000"/>
                    </a:ext>
                  </a:extLst>
                </a:gridCol>
              </a:tblGrid>
              <a:tr h="312932">
                <a:tc>
                  <a:txBody>
                    <a:bodyPr/>
                    <a:lstStyle/>
                    <a:p>
                      <a:pPr marL="0" marR="0" algn="ctr">
                        <a:lnSpc>
                          <a:spcPct val="115000"/>
                        </a:lnSpc>
                        <a:spcBef>
                          <a:spcPts val="0"/>
                        </a:spcBef>
                        <a:spcAft>
                          <a:spcPts val="0"/>
                        </a:spcAft>
                      </a:pPr>
                      <a:r>
                        <a:rPr lang="en-US" sz="1400" b="1" dirty="0">
                          <a:solidFill>
                            <a:srgbClr val="000000"/>
                          </a:solidFill>
                          <a:effectLst/>
                          <a:latin typeface="Cambria"/>
                          <a:ea typeface="Times New Roman"/>
                          <a:cs typeface="Times New Roman"/>
                        </a:rPr>
                        <a:t>NPAIHB</a:t>
                      </a:r>
                      <a:endParaRPr lang="en-US" sz="1400" dirty="0">
                        <a:solidFill>
                          <a:srgbClr val="000000"/>
                        </a:solidFill>
                        <a:effectLst/>
                        <a:latin typeface="Calibri"/>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0"/>
                  </a:ext>
                </a:extLst>
              </a:tr>
              <a:tr h="497149">
                <a:tc>
                  <a:txBody>
                    <a:bodyPr/>
                    <a:lstStyle/>
                    <a:p>
                      <a:pPr marL="0" marR="0">
                        <a:lnSpc>
                          <a:spcPct val="115000"/>
                        </a:lnSpc>
                        <a:spcBef>
                          <a:spcPts val="0"/>
                        </a:spcBef>
                        <a:spcAft>
                          <a:spcPts val="0"/>
                        </a:spcAft>
                      </a:pPr>
                      <a:r>
                        <a:rPr lang="en-US" sz="1100" b="1" dirty="0">
                          <a:solidFill>
                            <a:srgbClr val="000000"/>
                          </a:solidFill>
                          <a:effectLst/>
                          <a:latin typeface="Calibri"/>
                          <a:ea typeface="Calibri"/>
                          <a:cs typeface="Times New Roman"/>
                        </a:rPr>
                        <a:t> Indicators to measure connection to culture or tradition </a:t>
                      </a:r>
                      <a:endParaRPr lang="en-US" sz="1100" dirty="0">
                        <a:solidFill>
                          <a:srgbClr val="000000"/>
                        </a:solidFill>
                        <a:effectLst/>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extLst>
                  <a:ext uri="{0D108BD9-81ED-4DB2-BD59-A6C34878D82A}">
                    <a16:rowId xmlns:a16="http://schemas.microsoft.com/office/drawing/2014/main" val="10001"/>
                  </a:ext>
                </a:extLst>
              </a:tr>
              <a:tr h="328474">
                <a:tc>
                  <a:txBody>
                    <a:bodyPr/>
                    <a:lstStyle/>
                    <a:p>
                      <a:pPr marL="0" marR="0">
                        <a:lnSpc>
                          <a:spcPct val="115000"/>
                        </a:lnSpc>
                        <a:spcBef>
                          <a:spcPts val="0"/>
                        </a:spcBef>
                        <a:spcAft>
                          <a:spcPts val="0"/>
                        </a:spcAft>
                      </a:pPr>
                      <a:r>
                        <a:rPr lang="en-US" sz="1100" b="1" dirty="0">
                          <a:solidFill>
                            <a:srgbClr val="000000"/>
                          </a:solidFill>
                          <a:effectLst/>
                          <a:latin typeface="Calibri"/>
                          <a:ea typeface="Calibri"/>
                          <a:cs typeface="Times New Roman"/>
                        </a:rPr>
                        <a:t>Qualitative data and story telling </a:t>
                      </a:r>
                      <a:endParaRPr lang="en-US" sz="1100" dirty="0">
                        <a:solidFill>
                          <a:srgbClr val="000000"/>
                        </a:solidFill>
                        <a:effectLst/>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2"/>
                  </a:ext>
                </a:extLst>
              </a:tr>
              <a:tr h="355107">
                <a:tc>
                  <a:txBody>
                    <a:bodyPr/>
                    <a:lstStyle/>
                    <a:p>
                      <a:pPr marL="0" marR="0">
                        <a:lnSpc>
                          <a:spcPct val="115000"/>
                        </a:lnSpc>
                        <a:spcBef>
                          <a:spcPts val="0"/>
                        </a:spcBef>
                        <a:spcAft>
                          <a:spcPts val="0"/>
                        </a:spcAft>
                      </a:pPr>
                      <a:r>
                        <a:rPr lang="en-US" sz="1100" b="1" dirty="0">
                          <a:solidFill>
                            <a:srgbClr val="000000"/>
                          </a:solidFill>
                          <a:effectLst/>
                          <a:latin typeface="Calibri"/>
                          <a:ea typeface="Calibri"/>
                          <a:cs typeface="Times New Roman"/>
                        </a:rPr>
                        <a:t>Data linkage across sectors </a:t>
                      </a:r>
                      <a:endParaRPr lang="en-US" sz="1100" dirty="0">
                        <a:solidFill>
                          <a:srgbClr val="000000"/>
                        </a:solidFill>
                        <a:effectLst/>
                        <a:latin typeface="Calibri"/>
                        <a:ea typeface="Calibri"/>
                        <a:cs typeface="Times New Roman"/>
                      </a:endParaRPr>
                    </a:p>
                  </a:txBody>
                  <a:tcPr marL="68580" marR="68580" marT="0" marB="0">
                    <a:lnL>
                      <a:noFill/>
                    </a:lnL>
                    <a:lnR>
                      <a:noFill/>
                    </a:lnR>
                    <a:lnT>
                      <a:noFill/>
                    </a:lnT>
                    <a:lnB>
                      <a:noFill/>
                    </a:lnB>
                    <a:solidFill>
                      <a:srgbClr val="D3DFEE"/>
                    </a:solidFill>
                  </a:tcPr>
                </a:tc>
                <a:extLst>
                  <a:ext uri="{0D108BD9-81ED-4DB2-BD59-A6C34878D82A}">
                    <a16:rowId xmlns:a16="http://schemas.microsoft.com/office/drawing/2014/main" val="10003"/>
                  </a:ext>
                </a:extLst>
              </a:tr>
              <a:tr h="381740">
                <a:tc>
                  <a:txBody>
                    <a:bodyPr/>
                    <a:lstStyle/>
                    <a:p>
                      <a:pPr marL="0" marR="0">
                        <a:lnSpc>
                          <a:spcPct val="115000"/>
                        </a:lnSpc>
                        <a:spcBef>
                          <a:spcPts val="0"/>
                        </a:spcBef>
                        <a:spcAft>
                          <a:spcPts val="0"/>
                        </a:spcAft>
                      </a:pPr>
                      <a:r>
                        <a:rPr lang="en-US" sz="1100" b="1" dirty="0">
                          <a:solidFill>
                            <a:srgbClr val="000000"/>
                          </a:solidFill>
                          <a:effectLst/>
                          <a:latin typeface="Calibri"/>
                          <a:ea typeface="Calibri"/>
                          <a:cs typeface="Times New Roman"/>
                        </a:rPr>
                        <a:t>Creating shared metrics </a:t>
                      </a:r>
                      <a:endParaRPr lang="en-US" sz="1100" dirty="0">
                        <a:solidFill>
                          <a:srgbClr val="000000"/>
                        </a:solidFill>
                        <a:effectLst/>
                        <a:latin typeface="Calibri"/>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705067328"/>
              </p:ext>
            </p:extLst>
          </p:nvPr>
        </p:nvGraphicFramePr>
        <p:xfrm>
          <a:off x="5951220" y="1420426"/>
          <a:ext cx="2740019" cy="1793291"/>
        </p:xfrm>
        <a:graphic>
          <a:graphicData uri="http://schemas.openxmlformats.org/drawingml/2006/table">
            <a:tbl>
              <a:tblPr firstRow="1" firstCol="1" bandRow="1"/>
              <a:tblGrid>
                <a:gridCol w="2740019">
                  <a:extLst>
                    <a:ext uri="{9D8B030D-6E8A-4147-A177-3AD203B41FA5}">
                      <a16:colId xmlns:a16="http://schemas.microsoft.com/office/drawing/2014/main" val="20000"/>
                    </a:ext>
                  </a:extLst>
                </a:gridCol>
              </a:tblGrid>
              <a:tr h="310720">
                <a:tc>
                  <a:txBody>
                    <a:bodyPr/>
                    <a:lstStyle/>
                    <a:p>
                      <a:pPr marL="0" marR="0" algn="ctr">
                        <a:lnSpc>
                          <a:spcPct val="115000"/>
                        </a:lnSpc>
                        <a:spcBef>
                          <a:spcPts val="0"/>
                        </a:spcBef>
                        <a:spcAft>
                          <a:spcPts val="0"/>
                        </a:spcAft>
                      </a:pPr>
                      <a:r>
                        <a:rPr lang="en-US" sz="1400" b="1" dirty="0">
                          <a:solidFill>
                            <a:srgbClr val="000000"/>
                          </a:solidFill>
                          <a:effectLst/>
                          <a:latin typeface="Cambria"/>
                          <a:ea typeface="Times New Roman"/>
                          <a:cs typeface="Times New Roman"/>
                        </a:rPr>
                        <a:t>COMMUNITY</a:t>
                      </a:r>
                      <a:endParaRPr lang="en-US" sz="1400" dirty="0">
                        <a:solidFill>
                          <a:srgbClr val="000000"/>
                        </a:solidFill>
                        <a:effectLst/>
                        <a:latin typeface="Calibri"/>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0"/>
                  </a:ext>
                </a:extLst>
              </a:tr>
              <a:tr h="497149">
                <a:tc>
                  <a:txBody>
                    <a:bodyPr/>
                    <a:lstStyle/>
                    <a:p>
                      <a:pPr marL="0" marR="0">
                        <a:lnSpc>
                          <a:spcPct val="115000"/>
                        </a:lnSpc>
                        <a:spcBef>
                          <a:spcPts val="0"/>
                        </a:spcBef>
                        <a:spcAft>
                          <a:spcPts val="0"/>
                        </a:spcAft>
                      </a:pPr>
                      <a:r>
                        <a:rPr lang="en-US" sz="1100" b="1" dirty="0">
                          <a:solidFill>
                            <a:srgbClr val="000000"/>
                          </a:solidFill>
                          <a:effectLst/>
                          <a:latin typeface="Calibri"/>
                          <a:ea typeface="Calibri"/>
                          <a:cs typeface="Times New Roman"/>
                        </a:rPr>
                        <a:t>Indicators to measure connection to culture or tradition </a:t>
                      </a:r>
                      <a:endParaRPr lang="en-US" sz="1100" dirty="0">
                        <a:solidFill>
                          <a:srgbClr val="000000"/>
                        </a:solidFill>
                        <a:effectLst/>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extLst>
                  <a:ext uri="{0D108BD9-81ED-4DB2-BD59-A6C34878D82A}">
                    <a16:rowId xmlns:a16="http://schemas.microsoft.com/office/drawing/2014/main" val="10001"/>
                  </a:ext>
                </a:extLst>
              </a:tr>
              <a:tr h="284086">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Times New Roman"/>
                        </a:rPr>
                        <a:t>Qualitative data and story telling </a:t>
                      </a:r>
                      <a:endParaRPr lang="en-US" sz="1100">
                        <a:solidFill>
                          <a:srgbClr val="000000"/>
                        </a:solidFill>
                        <a:effectLst/>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2"/>
                  </a:ext>
                </a:extLst>
              </a:tr>
              <a:tr h="337351">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Times New Roman"/>
                        </a:rPr>
                        <a:t>Data linkage across sectors </a:t>
                      </a:r>
                      <a:endParaRPr lang="en-US" sz="1100">
                        <a:solidFill>
                          <a:srgbClr val="000000"/>
                        </a:solidFill>
                        <a:effectLst/>
                        <a:latin typeface="Calibri"/>
                        <a:ea typeface="Calibri"/>
                        <a:cs typeface="Times New Roman"/>
                      </a:endParaRPr>
                    </a:p>
                  </a:txBody>
                  <a:tcPr marL="68580" marR="68580" marT="0" marB="0">
                    <a:lnL>
                      <a:noFill/>
                    </a:lnL>
                    <a:lnR>
                      <a:noFill/>
                    </a:lnR>
                    <a:lnT>
                      <a:noFill/>
                    </a:lnT>
                    <a:lnB>
                      <a:noFill/>
                    </a:lnB>
                    <a:solidFill>
                      <a:srgbClr val="D3DFEE"/>
                    </a:solidFill>
                  </a:tcPr>
                </a:tc>
                <a:extLst>
                  <a:ext uri="{0D108BD9-81ED-4DB2-BD59-A6C34878D82A}">
                    <a16:rowId xmlns:a16="http://schemas.microsoft.com/office/drawing/2014/main" val="10003"/>
                  </a:ext>
                </a:extLst>
              </a:tr>
              <a:tr h="363985">
                <a:tc>
                  <a:txBody>
                    <a:bodyPr/>
                    <a:lstStyle/>
                    <a:p>
                      <a:pPr marL="0" marR="0">
                        <a:lnSpc>
                          <a:spcPct val="115000"/>
                        </a:lnSpc>
                        <a:spcBef>
                          <a:spcPts val="0"/>
                        </a:spcBef>
                        <a:spcAft>
                          <a:spcPts val="0"/>
                        </a:spcAft>
                      </a:pPr>
                      <a:r>
                        <a:rPr lang="en-US" sz="1100" b="1" dirty="0">
                          <a:solidFill>
                            <a:srgbClr val="000000"/>
                          </a:solidFill>
                          <a:effectLst/>
                          <a:latin typeface="Calibri"/>
                          <a:ea typeface="Calibri"/>
                          <a:cs typeface="Times New Roman"/>
                        </a:rPr>
                        <a:t>Creating shared metrics </a:t>
                      </a:r>
                      <a:endParaRPr lang="en-US" sz="1100" dirty="0">
                        <a:solidFill>
                          <a:srgbClr val="000000"/>
                        </a:solidFill>
                        <a:effectLst/>
                        <a:latin typeface="Calibri"/>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09669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Text Placeholder 2"/>
          <p:cNvSpPr>
            <a:spLocks noGrp="1"/>
          </p:cNvSpPr>
          <p:nvPr>
            <p:ph type="body" idx="1"/>
          </p:nvPr>
        </p:nvSpPr>
        <p:spPr/>
        <p:txBody>
          <a:bodyPr/>
          <a:lstStyle/>
          <a:p>
            <a:r>
              <a:rPr lang="en-US" sz="2400" dirty="0" smtClean="0"/>
              <a:t>Do these themes resonate in the community(s) you serve?</a:t>
            </a:r>
          </a:p>
          <a:p>
            <a:r>
              <a:rPr lang="en-US" sz="2400" dirty="0" smtClean="0"/>
              <a:t>Is there anything about these topics that surprises you?</a:t>
            </a:r>
          </a:p>
          <a:p>
            <a:r>
              <a:rPr lang="en-US" sz="2400" dirty="0" smtClean="0"/>
              <a:t>Are topics we haven’t heard that you think are important?</a:t>
            </a:r>
          </a:p>
          <a:p>
            <a:r>
              <a:rPr lang="en-US" sz="2400" dirty="0" smtClean="0"/>
              <a:t>Are there other questions you think we should ask?</a:t>
            </a:r>
          </a:p>
          <a:p>
            <a:endParaRPr lang="en-US" dirty="0"/>
          </a:p>
        </p:txBody>
      </p:sp>
    </p:spTree>
    <p:extLst>
      <p:ext uri="{BB962C8B-B14F-4D97-AF65-F5344CB8AC3E}">
        <p14:creationId xmlns:p14="http://schemas.microsoft.com/office/powerpoint/2010/main" val="4191033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822959" y="214953"/>
            <a:ext cx="7543800" cy="1088068"/>
          </a:xfrm>
          <a:prstGeom prst="rect">
            <a:avLst/>
          </a:prstGeom>
          <a:noFill/>
          <a:ln>
            <a:noFill/>
          </a:ln>
        </p:spPr>
        <p:txBody>
          <a:bodyPr wrap="square"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3600" b="0" i="0" u="none" strike="noStrike" cap="none" dirty="0">
                <a:solidFill>
                  <a:srgbClr val="3F3F3F"/>
                </a:solidFill>
                <a:latin typeface="Calibri"/>
                <a:ea typeface="Calibri"/>
                <a:cs typeface="Calibri"/>
                <a:sym typeface="Calibri"/>
              </a:rPr>
              <a:t>Next Steps </a:t>
            </a:r>
          </a:p>
        </p:txBody>
      </p:sp>
      <p:sp>
        <p:nvSpPr>
          <p:cNvPr id="297" name="Shape 297"/>
          <p:cNvSpPr txBox="1">
            <a:spLocks noGrp="1"/>
          </p:cNvSpPr>
          <p:nvPr>
            <p:ph type="body" idx="1"/>
          </p:nvPr>
        </p:nvSpPr>
        <p:spPr>
          <a:xfrm>
            <a:off x="822958" y="1586200"/>
            <a:ext cx="7832100" cy="2907000"/>
          </a:xfrm>
          <a:prstGeom prst="rect">
            <a:avLst/>
          </a:prstGeom>
          <a:noFill/>
          <a:ln>
            <a:noFill/>
          </a:ln>
        </p:spPr>
        <p:txBody>
          <a:bodyPr wrap="square" lIns="0" tIns="45700" rIns="0" bIns="45700" anchor="t" anchorCtr="0">
            <a:noAutofit/>
          </a:bodyPr>
          <a:lstStyle/>
          <a:p>
            <a:pPr marL="0" marR="0" lvl="0" indent="0" algn="l" rtl="0">
              <a:lnSpc>
                <a:spcPct val="90000"/>
              </a:lnSpc>
              <a:spcBef>
                <a:spcPts val="0"/>
              </a:spcBef>
              <a:spcAft>
                <a:spcPts val="0"/>
              </a:spcAft>
              <a:buNone/>
            </a:pPr>
            <a:r>
              <a:rPr lang="en-US" sz="2000" b="0" i="0" u="none" strike="noStrike" cap="none" dirty="0">
                <a:solidFill>
                  <a:srgbClr val="3F3F3F"/>
                </a:solidFill>
                <a:latin typeface="Calibri"/>
                <a:ea typeface="Calibri"/>
                <a:cs typeface="Calibri"/>
                <a:sym typeface="Calibri"/>
              </a:rPr>
              <a:t>Facilitating opportunities for information sharing:</a:t>
            </a:r>
          </a:p>
          <a:p>
            <a:pPr marL="0" marR="0" lvl="0" indent="0" algn="l" rtl="0">
              <a:lnSpc>
                <a:spcPct val="90000"/>
              </a:lnSpc>
              <a:spcBef>
                <a:spcPts val="0"/>
              </a:spcBef>
              <a:spcAft>
                <a:spcPts val="0"/>
              </a:spcAft>
              <a:buNone/>
            </a:pPr>
            <a:endParaRPr sz="2000" dirty="0"/>
          </a:p>
          <a:p>
            <a:pPr marL="288036" marR="0" lvl="1" indent="-148336" algn="l" rtl="0">
              <a:lnSpc>
                <a:spcPct val="90000"/>
              </a:lnSpc>
              <a:spcBef>
                <a:spcPts val="300"/>
              </a:spcBef>
              <a:spcAft>
                <a:spcPts val="0"/>
              </a:spcAft>
              <a:buClr>
                <a:schemeClr val="accent1"/>
              </a:buClr>
              <a:buSzPct val="100000"/>
              <a:buFont typeface="Arial"/>
              <a:buChar char="•"/>
            </a:pPr>
            <a:r>
              <a:rPr lang="en-US" sz="1800" dirty="0"/>
              <a:t>Developed and publishing MCH Guiding Framework online </a:t>
            </a:r>
            <a:endParaRPr lang="en-US" sz="1800" dirty="0" smtClean="0"/>
          </a:p>
          <a:p>
            <a:pPr marL="288036" marR="0" lvl="1" indent="-148336" algn="l" rtl="0">
              <a:lnSpc>
                <a:spcPct val="90000"/>
              </a:lnSpc>
              <a:spcBef>
                <a:spcPts val="300"/>
              </a:spcBef>
              <a:spcAft>
                <a:spcPts val="0"/>
              </a:spcAft>
              <a:buClr>
                <a:schemeClr val="accent1"/>
              </a:buClr>
              <a:buSzPct val="100000"/>
              <a:buFont typeface="Arial"/>
              <a:buChar char="•"/>
            </a:pPr>
            <a:r>
              <a:rPr lang="en-US" sz="1800" dirty="0" smtClean="0"/>
              <a:t>Developing our Vision, Mission Statement, and Goals that blend with the NPAIHB Strategic Plan</a:t>
            </a:r>
            <a:endParaRPr lang="en-US" sz="1800" dirty="0"/>
          </a:p>
          <a:p>
            <a:pPr marL="288036" marR="0" lvl="1" indent="-148336" algn="l" rtl="0">
              <a:lnSpc>
                <a:spcPct val="90000"/>
              </a:lnSpc>
              <a:spcBef>
                <a:spcPts val="300"/>
              </a:spcBef>
              <a:spcAft>
                <a:spcPts val="0"/>
              </a:spcAft>
              <a:buClr>
                <a:schemeClr val="accent1"/>
              </a:buClr>
              <a:buSzPct val="100000"/>
              <a:buFont typeface="Arial"/>
              <a:buChar char="•"/>
            </a:pPr>
            <a:r>
              <a:rPr lang="en-US" sz="1800" dirty="0" smtClean="0"/>
              <a:t>Determining How Board Delegates would like to be engaged in the process</a:t>
            </a:r>
          </a:p>
          <a:p>
            <a:pPr lvl="1" indent="-148336">
              <a:spcBef>
                <a:spcPts val="300"/>
              </a:spcBef>
              <a:spcAft>
                <a:spcPts val="0"/>
              </a:spcAft>
              <a:buSzPct val="100000"/>
              <a:buFont typeface="Arial"/>
              <a:buChar char="•"/>
            </a:pPr>
            <a:r>
              <a:rPr lang="en-US" sz="1800" dirty="0" smtClean="0"/>
              <a:t>Deciding how NPAIHB </a:t>
            </a:r>
            <a:r>
              <a:rPr lang="en-US" sz="1800" dirty="0"/>
              <a:t>and  other </a:t>
            </a:r>
            <a:r>
              <a:rPr lang="en-US" sz="1800" dirty="0" smtClean="0"/>
              <a:t>organizations should </a:t>
            </a:r>
            <a:r>
              <a:rPr lang="en-US" sz="1800" dirty="0"/>
              <a:t>collaborate moving forward</a:t>
            </a:r>
            <a:endParaRPr lang="en-US" sz="1800" dirty="0" smtClean="0"/>
          </a:p>
          <a:p>
            <a:pPr marL="288036" marR="0" lvl="1" indent="-148336" algn="l" rtl="0">
              <a:lnSpc>
                <a:spcPct val="90000"/>
              </a:lnSpc>
              <a:spcBef>
                <a:spcPts val="300"/>
              </a:spcBef>
              <a:spcAft>
                <a:spcPts val="0"/>
              </a:spcAft>
              <a:buClr>
                <a:schemeClr val="accent1"/>
              </a:buClr>
              <a:buSzPct val="100000"/>
              <a:buFont typeface="Arial"/>
              <a:buChar char="•"/>
            </a:pPr>
            <a:endParaRPr lang="en-US" sz="1800" b="0" i="0" u="none" strike="noStrike" cap="none" dirty="0">
              <a:solidFill>
                <a:srgbClr val="3F3F3F"/>
              </a:solidFill>
              <a:latin typeface="Calibri"/>
              <a:ea typeface="Calibri"/>
              <a:cs typeface="Calibri"/>
              <a:sym typeface="Calibri"/>
            </a:endParaRPr>
          </a:p>
          <a:p>
            <a:pPr marL="288036" marR="0" lvl="1" indent="-148336" algn="l" rtl="0">
              <a:lnSpc>
                <a:spcPct val="90000"/>
              </a:lnSpc>
              <a:spcBef>
                <a:spcPts val="300"/>
              </a:spcBef>
              <a:spcAft>
                <a:spcPts val="0"/>
              </a:spcAft>
              <a:buClr>
                <a:schemeClr val="accent1"/>
              </a:buClr>
              <a:buSzPct val="100000"/>
              <a:buFont typeface="Arial"/>
              <a:buChar char="•"/>
            </a:pPr>
            <a:endParaRPr lang="en-US" sz="1800" b="0" i="0" u="none" strike="noStrike" cap="none" dirty="0">
              <a:solidFill>
                <a:srgbClr val="3F3F3F"/>
              </a:solidFill>
              <a:latin typeface="Calibri"/>
              <a:ea typeface="Calibri"/>
              <a:cs typeface="Calibri"/>
              <a:sym typeface="Calibri"/>
            </a:endParaRPr>
          </a:p>
          <a:p>
            <a:pPr marL="0" marR="0" lvl="0" indent="0" algn="l" rtl="0">
              <a:lnSpc>
                <a:spcPct val="90000"/>
              </a:lnSpc>
              <a:spcBef>
                <a:spcPts val="450"/>
              </a:spcBef>
              <a:spcAft>
                <a:spcPts val="0"/>
              </a:spcAft>
              <a:buNone/>
            </a:pPr>
            <a:endParaRPr dirty="0"/>
          </a:p>
          <a:p>
            <a:pPr marL="0" marR="0" lvl="0" indent="0" algn="l" rtl="0">
              <a:lnSpc>
                <a:spcPct val="90000"/>
              </a:lnSpc>
              <a:spcBef>
                <a:spcPts val="450"/>
              </a:spcBef>
              <a:spcAft>
                <a:spcPts val="0"/>
              </a:spcAft>
              <a:buNone/>
            </a:pPr>
            <a:endParaRP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Text Placeholder 2"/>
          <p:cNvSpPr>
            <a:spLocks noGrp="1"/>
          </p:cNvSpPr>
          <p:nvPr>
            <p:ph type="body" idx="1"/>
          </p:nvPr>
        </p:nvSpPr>
        <p:spPr/>
        <p:txBody>
          <a:bodyPr/>
          <a:lstStyle/>
          <a:p>
            <a:r>
              <a:rPr lang="en-US" sz="2400" dirty="0" smtClean="0"/>
              <a:t>Respondents</a:t>
            </a:r>
          </a:p>
          <a:p>
            <a:r>
              <a:rPr lang="en-US" sz="2400" dirty="0" smtClean="0"/>
              <a:t>HRSA Maternal Child Health Board Graduate Student Epidemiology Program</a:t>
            </a:r>
          </a:p>
          <a:p>
            <a:r>
              <a:rPr lang="en-US" sz="2400" dirty="0" smtClean="0"/>
              <a:t>Alyssa Bosold</a:t>
            </a:r>
          </a:p>
          <a:p>
            <a:endParaRPr lang="en-US" dirty="0"/>
          </a:p>
        </p:txBody>
      </p:sp>
    </p:spTree>
    <p:extLst>
      <p:ext uri="{BB962C8B-B14F-4D97-AF65-F5344CB8AC3E}">
        <p14:creationId xmlns:p14="http://schemas.microsoft.com/office/powerpoint/2010/main" val="40106193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832575" y="3856650"/>
            <a:ext cx="7512300" cy="1124400"/>
          </a:xfrm>
          <a:prstGeom prst="rect">
            <a:avLst/>
          </a:prstGeom>
          <a:noFill/>
          <a:ln>
            <a:noFill/>
          </a:ln>
        </p:spPr>
        <p:txBody>
          <a:bodyPr wrap="square" lIns="91425" tIns="0" rIns="91425" bIns="0" anchor="b" anchorCtr="0">
            <a:noAutofit/>
          </a:bodyPr>
          <a:lstStyle/>
          <a:p>
            <a:pPr marL="0" marR="0" lvl="0" indent="0" algn="l" rtl="0">
              <a:lnSpc>
                <a:spcPct val="85000"/>
              </a:lnSpc>
              <a:spcBef>
                <a:spcPts val="0"/>
              </a:spcBef>
              <a:buClr>
                <a:srgbClr val="FFFFFF"/>
              </a:buClr>
              <a:buSzPct val="25000"/>
              <a:buFont typeface="Calibri"/>
              <a:buNone/>
            </a:pPr>
            <a:r>
              <a:rPr lang="en-US" b="1" dirty="0"/>
              <a:t>Project Contact </a:t>
            </a:r>
          </a:p>
          <a:p>
            <a:pPr marL="0" marR="0" lvl="0" indent="0" algn="l" rtl="0">
              <a:lnSpc>
                <a:spcPct val="85000"/>
              </a:lnSpc>
              <a:spcBef>
                <a:spcPts val="0"/>
              </a:spcBef>
              <a:buClr>
                <a:srgbClr val="FFFFFF"/>
              </a:buClr>
              <a:buSzPct val="25000"/>
              <a:buFont typeface="Calibri"/>
              <a:buNone/>
            </a:pPr>
            <a:endParaRPr sz="800" dirty="0"/>
          </a:p>
          <a:p>
            <a:pPr marL="0" marR="0" lvl="0" indent="0" algn="l" rtl="0">
              <a:lnSpc>
                <a:spcPct val="85000"/>
              </a:lnSpc>
              <a:spcBef>
                <a:spcPts val="0"/>
              </a:spcBef>
              <a:buClr>
                <a:srgbClr val="FFFFFF"/>
              </a:buClr>
              <a:buSzPct val="25000"/>
              <a:buFont typeface="Calibri"/>
              <a:buNone/>
            </a:pPr>
            <a:r>
              <a:rPr lang="en-US" sz="1800" dirty="0" smtClean="0"/>
              <a:t>Tam Lutz			 Monika </a:t>
            </a:r>
            <a:r>
              <a:rPr lang="en-US" sz="1800" dirty="0"/>
              <a:t>Damron </a:t>
            </a:r>
          </a:p>
          <a:p>
            <a:pPr marL="0" marR="0" lvl="0" indent="0" algn="l" rtl="0">
              <a:lnSpc>
                <a:spcPct val="85000"/>
              </a:lnSpc>
              <a:spcBef>
                <a:spcPts val="0"/>
              </a:spcBef>
              <a:buClr>
                <a:srgbClr val="FFFFFF"/>
              </a:buClr>
              <a:buSzPct val="25000"/>
              <a:buFont typeface="Calibri"/>
              <a:buNone/>
            </a:pPr>
            <a:r>
              <a:rPr lang="en-US" sz="1800" dirty="0" smtClean="0"/>
              <a:t>tlutz@npaihb.org		</a:t>
            </a:r>
            <a:r>
              <a:rPr lang="en-US" sz="1800" dirty="0" err="1" smtClean="0"/>
              <a:t>mdamron</a:t>
            </a:r>
            <a:r>
              <a:rPr lang="en-US" sz="1800" dirty="0" smtClean="0"/>
              <a:t> </a:t>
            </a:r>
            <a:r>
              <a:rPr lang="en-US" sz="1800" dirty="0"/>
              <a:t>@npaihb.org </a:t>
            </a:r>
          </a:p>
        </p:txBody>
      </p:sp>
      <p:pic>
        <p:nvPicPr>
          <p:cNvPr id="303" name="Shape 303"/>
          <p:cNvPicPr preferRelativeResize="0">
            <a:picLocks noGrp="1"/>
          </p:cNvPicPr>
          <p:nvPr>
            <p:ph type="pic" idx="2"/>
          </p:nvPr>
        </p:nvPicPr>
        <p:blipFill rotWithShape="1">
          <a:blip r:embed="rId3">
            <a:alphaModFix/>
          </a:blip>
          <a:srcRect t="14100" b="14100"/>
          <a:stretch/>
        </p:blipFill>
        <p:spPr>
          <a:xfrm>
            <a:off x="0" y="0"/>
            <a:ext cx="9210300" cy="36864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6366" y="649805"/>
            <a:ext cx="4271268" cy="4061531"/>
          </a:xfrm>
          <a:prstGeom prst="rect">
            <a:avLst/>
          </a:prstGeom>
        </p:spPr>
      </p:pic>
      <p:pic>
        <p:nvPicPr>
          <p:cNvPr id="5" name="Picture 4"/>
          <p:cNvPicPr>
            <a:picLocks noChangeAspect="1"/>
          </p:cNvPicPr>
          <p:nvPr/>
        </p:nvPicPr>
        <p:blipFill>
          <a:blip r:embed="rId4"/>
          <a:stretch>
            <a:fillRect/>
          </a:stretch>
        </p:blipFill>
        <p:spPr>
          <a:xfrm>
            <a:off x="1179162" y="858811"/>
            <a:ext cx="925649" cy="844192"/>
          </a:xfrm>
          <a:prstGeom prst="rect">
            <a:avLst/>
          </a:prstGeom>
        </p:spPr>
      </p:pic>
      <p:pic>
        <p:nvPicPr>
          <p:cNvPr id="7" name="Picture 6"/>
          <p:cNvPicPr>
            <a:picLocks noChangeAspect="1"/>
          </p:cNvPicPr>
          <p:nvPr/>
        </p:nvPicPr>
        <p:blipFill>
          <a:blip r:embed="rId5"/>
          <a:stretch>
            <a:fillRect/>
          </a:stretch>
        </p:blipFill>
        <p:spPr>
          <a:xfrm>
            <a:off x="1245326" y="3974584"/>
            <a:ext cx="1927134" cy="594600"/>
          </a:xfrm>
          <a:prstGeom prst="rect">
            <a:avLst/>
          </a:prstGeom>
        </p:spPr>
      </p:pic>
      <p:pic>
        <p:nvPicPr>
          <p:cNvPr id="8" name="Picture 7"/>
          <p:cNvPicPr>
            <a:picLocks noChangeAspect="1"/>
          </p:cNvPicPr>
          <p:nvPr/>
        </p:nvPicPr>
        <p:blipFill>
          <a:blip r:embed="rId6"/>
          <a:stretch>
            <a:fillRect/>
          </a:stretch>
        </p:blipFill>
        <p:spPr>
          <a:xfrm>
            <a:off x="6036780" y="3974584"/>
            <a:ext cx="1471603" cy="613168"/>
          </a:xfrm>
          <a:prstGeom prst="rect">
            <a:avLst/>
          </a:prstGeom>
        </p:spPr>
      </p:pic>
      <p:pic>
        <p:nvPicPr>
          <p:cNvPr id="9" name="Picture 8"/>
          <p:cNvPicPr>
            <a:picLocks noChangeAspect="1"/>
          </p:cNvPicPr>
          <p:nvPr/>
        </p:nvPicPr>
        <p:blipFill>
          <a:blip r:embed="rId7"/>
          <a:stretch>
            <a:fillRect/>
          </a:stretch>
        </p:blipFill>
        <p:spPr>
          <a:xfrm>
            <a:off x="7140012" y="2821592"/>
            <a:ext cx="1635617" cy="78673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74043" y="858811"/>
            <a:ext cx="1801586" cy="1206934"/>
          </a:xfrm>
          <a:prstGeom prst="rect">
            <a:avLst/>
          </a:prstGeom>
        </p:spPr>
      </p:pic>
      <p:pic>
        <p:nvPicPr>
          <p:cNvPr id="11" name="Picture 10"/>
          <p:cNvPicPr>
            <a:picLocks noChangeAspect="1"/>
          </p:cNvPicPr>
          <p:nvPr/>
        </p:nvPicPr>
        <p:blipFill>
          <a:blip r:embed="rId9"/>
          <a:stretch>
            <a:fillRect/>
          </a:stretch>
        </p:blipFill>
        <p:spPr>
          <a:xfrm>
            <a:off x="451375" y="2459394"/>
            <a:ext cx="1389471" cy="1130417"/>
          </a:xfrm>
          <a:prstGeom prst="rect">
            <a:avLst/>
          </a:prstGeom>
        </p:spPr>
      </p:pic>
      <p:pic>
        <p:nvPicPr>
          <p:cNvPr id="6" name="Picture 5"/>
          <p:cNvPicPr>
            <a:picLocks noChangeAspect="1"/>
          </p:cNvPicPr>
          <p:nvPr/>
        </p:nvPicPr>
        <p:blipFill>
          <a:blip r:embed="rId10"/>
          <a:stretch>
            <a:fillRect/>
          </a:stretch>
        </p:blipFill>
        <p:spPr>
          <a:xfrm>
            <a:off x="7669173" y="1801171"/>
            <a:ext cx="659322" cy="658223"/>
          </a:xfrm>
          <a:prstGeom prst="rect">
            <a:avLst/>
          </a:prstGeom>
        </p:spPr>
      </p:pic>
      <p:pic>
        <p:nvPicPr>
          <p:cNvPr id="2" name="Picture 1"/>
          <p:cNvPicPr>
            <a:picLocks noChangeAspect="1"/>
          </p:cNvPicPr>
          <p:nvPr/>
        </p:nvPicPr>
        <p:blipFill rotWithShape="1">
          <a:blip r:embed="rId11"/>
          <a:srcRect r="70706" b="4333"/>
          <a:stretch/>
        </p:blipFill>
        <p:spPr>
          <a:xfrm>
            <a:off x="4323126" y="2388478"/>
            <a:ext cx="485543" cy="447439"/>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98115" y="2173324"/>
            <a:ext cx="935563" cy="231958"/>
          </a:xfrm>
          <a:prstGeom prst="rect">
            <a:avLst/>
          </a:prstGeom>
        </p:spPr>
      </p:pic>
    </p:spTree>
    <p:extLst>
      <p:ext uri="{BB962C8B-B14F-4D97-AF65-F5344CB8AC3E}">
        <p14:creationId xmlns:p14="http://schemas.microsoft.com/office/powerpoint/2010/main" val="7963216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813906" y="233060"/>
            <a:ext cx="7543800" cy="1088068"/>
          </a:xfrm>
          <a:prstGeom prst="rect">
            <a:avLst/>
          </a:prstGeom>
          <a:noFill/>
          <a:ln>
            <a:noFill/>
          </a:ln>
        </p:spPr>
        <p:txBody>
          <a:bodyPr wrap="square"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3600" b="0" i="0" u="none" strike="noStrike" cap="none" dirty="0">
                <a:solidFill>
                  <a:srgbClr val="3F3F3F"/>
                </a:solidFill>
                <a:latin typeface="Calibri"/>
                <a:ea typeface="Calibri"/>
                <a:cs typeface="Calibri"/>
                <a:sym typeface="Calibri"/>
              </a:rPr>
              <a:t>Purpose of the MCH </a:t>
            </a:r>
            <a:r>
              <a:rPr lang="en-US" sz="3600" b="0" i="0" u="none" strike="noStrike" cap="none" dirty="0" smtClean="0">
                <a:solidFill>
                  <a:srgbClr val="3F3F3F"/>
                </a:solidFill>
                <a:latin typeface="Calibri"/>
                <a:ea typeface="Calibri"/>
                <a:cs typeface="Calibri"/>
                <a:sym typeface="Calibri"/>
              </a:rPr>
              <a:t>Inquiry </a:t>
            </a:r>
            <a:endParaRPr lang="en-US" sz="3600" b="0" i="0" u="none" strike="noStrike" cap="none" dirty="0">
              <a:solidFill>
                <a:srgbClr val="3F3F3F"/>
              </a:solidFill>
              <a:latin typeface="Calibri"/>
              <a:ea typeface="Calibri"/>
              <a:cs typeface="Calibri"/>
              <a:sym typeface="Calibri"/>
            </a:endParaRPr>
          </a:p>
        </p:txBody>
      </p:sp>
      <p:sp>
        <p:nvSpPr>
          <p:cNvPr id="146" name="Shape 146"/>
          <p:cNvSpPr txBox="1">
            <a:spLocks noGrp="1"/>
          </p:cNvSpPr>
          <p:nvPr>
            <p:ph type="body" idx="1"/>
          </p:nvPr>
        </p:nvSpPr>
        <p:spPr>
          <a:xfrm>
            <a:off x="822959" y="1746440"/>
            <a:ext cx="7543800" cy="2345726"/>
          </a:xfrm>
          <a:prstGeom prst="rect">
            <a:avLst/>
          </a:prstGeom>
          <a:noFill/>
          <a:ln>
            <a:noFill/>
          </a:ln>
        </p:spPr>
        <p:txBody>
          <a:bodyPr wrap="square" lIns="0" tIns="45700" rIns="0" bIns="45700" anchor="t" anchorCtr="0">
            <a:noAutofit/>
          </a:bodyPr>
          <a:lstStyle/>
          <a:p>
            <a:pPr marL="288036" marR="0" lvl="1" indent="-148336" algn="l" rtl="0">
              <a:lnSpc>
                <a:spcPct val="90000"/>
              </a:lnSpc>
              <a:spcBef>
                <a:spcPts val="0"/>
              </a:spcBef>
              <a:spcAft>
                <a:spcPts val="0"/>
              </a:spcAft>
              <a:buClr>
                <a:schemeClr val="accent1"/>
              </a:buClr>
              <a:buSzPct val="100000"/>
              <a:buFont typeface="Arial"/>
              <a:buChar char="•"/>
            </a:pPr>
            <a:r>
              <a:rPr lang="en-US" sz="1400" b="0" i="0" u="none" strike="noStrike" cap="none" dirty="0">
                <a:solidFill>
                  <a:srgbClr val="3F3F3F"/>
                </a:solidFill>
                <a:latin typeface="Calibri"/>
                <a:ea typeface="Calibri"/>
                <a:cs typeface="Calibri"/>
                <a:sym typeface="Calibri"/>
              </a:rPr>
              <a:t>Identify priority areas in MCH for NPAIHB Tribal Epidemiology Center</a:t>
            </a:r>
          </a:p>
          <a:p>
            <a:pPr marL="150876" marR="0" lvl="1" indent="-11176" algn="l" rtl="0">
              <a:lnSpc>
                <a:spcPct val="90000"/>
              </a:lnSpc>
              <a:spcBef>
                <a:spcPts val="450"/>
              </a:spcBef>
              <a:spcAft>
                <a:spcPts val="0"/>
              </a:spcAft>
              <a:buClr>
                <a:schemeClr val="accent1"/>
              </a:buClr>
              <a:buSzPct val="25000"/>
              <a:buFont typeface="Calibri"/>
              <a:buNone/>
            </a:pPr>
            <a:endParaRPr sz="1600" b="0" i="0" u="none" strike="noStrike" cap="none" dirty="0">
              <a:solidFill>
                <a:srgbClr val="3F3F3F"/>
              </a:solidFill>
              <a:latin typeface="Calibri"/>
              <a:ea typeface="Calibri"/>
              <a:cs typeface="Calibri"/>
              <a:sym typeface="Calibri"/>
            </a:endParaRPr>
          </a:p>
          <a:p>
            <a:pPr marL="288036" marR="0" lvl="1" indent="-148336" algn="l" rtl="0">
              <a:lnSpc>
                <a:spcPct val="90000"/>
              </a:lnSpc>
              <a:spcBef>
                <a:spcPts val="450"/>
              </a:spcBef>
              <a:spcAft>
                <a:spcPts val="0"/>
              </a:spcAft>
              <a:buClr>
                <a:schemeClr val="accent1"/>
              </a:buClr>
              <a:buSzPct val="100000"/>
              <a:buFont typeface="Arial"/>
              <a:buChar char="•"/>
            </a:pPr>
            <a:r>
              <a:rPr lang="en-US" sz="1400" b="0" i="0" u="none" strike="noStrike" cap="none" dirty="0">
                <a:solidFill>
                  <a:srgbClr val="3F3F3F"/>
                </a:solidFill>
                <a:latin typeface="Calibri"/>
                <a:ea typeface="Calibri"/>
                <a:cs typeface="Calibri"/>
                <a:sym typeface="Calibri"/>
              </a:rPr>
              <a:t>Not comprehensive</a:t>
            </a:r>
          </a:p>
          <a:p>
            <a:pPr marL="150876" marR="0" lvl="1" indent="-11176" algn="l" rtl="0">
              <a:lnSpc>
                <a:spcPct val="90000"/>
              </a:lnSpc>
              <a:spcBef>
                <a:spcPts val="450"/>
              </a:spcBef>
              <a:spcAft>
                <a:spcPts val="0"/>
              </a:spcAft>
              <a:buClr>
                <a:schemeClr val="accent1"/>
              </a:buClr>
              <a:buSzPct val="25000"/>
              <a:buFont typeface="Calibri"/>
              <a:buNone/>
            </a:pPr>
            <a:endParaRPr sz="1400" b="0" i="0" u="none" strike="noStrike" cap="none" dirty="0">
              <a:solidFill>
                <a:srgbClr val="3F3F3F"/>
              </a:solidFill>
              <a:latin typeface="Calibri"/>
              <a:ea typeface="Calibri"/>
              <a:cs typeface="Calibri"/>
              <a:sym typeface="Calibri"/>
            </a:endParaRPr>
          </a:p>
          <a:p>
            <a:pPr marL="288036" marR="0" lvl="1" indent="-148336" algn="l" rtl="0">
              <a:lnSpc>
                <a:spcPct val="90000"/>
              </a:lnSpc>
              <a:spcBef>
                <a:spcPts val="450"/>
              </a:spcBef>
              <a:spcAft>
                <a:spcPts val="0"/>
              </a:spcAft>
              <a:buClr>
                <a:schemeClr val="accent1"/>
              </a:buClr>
              <a:buSzPct val="100000"/>
              <a:buFont typeface="Arial"/>
              <a:buChar char="•"/>
            </a:pPr>
            <a:r>
              <a:rPr lang="en-US" sz="1400" b="0" i="0" u="none" strike="noStrike" cap="none" dirty="0">
                <a:solidFill>
                  <a:srgbClr val="3F3F3F"/>
                </a:solidFill>
                <a:latin typeface="Calibri"/>
                <a:ea typeface="Calibri"/>
                <a:cs typeface="Calibri"/>
                <a:sym typeface="Calibri"/>
              </a:rPr>
              <a:t>Identifies key MCH issues and NPAIHB internal capacity</a:t>
            </a:r>
          </a:p>
          <a:p>
            <a:pPr marL="68580" marR="0" lvl="0" indent="-68580" algn="l" rtl="0">
              <a:lnSpc>
                <a:spcPct val="90000"/>
              </a:lnSpc>
              <a:spcBef>
                <a:spcPts val="1200"/>
              </a:spcBef>
              <a:spcAft>
                <a:spcPts val="0"/>
              </a:spcAft>
              <a:buClr>
                <a:schemeClr val="accent1"/>
              </a:buClr>
              <a:buSzPct val="100000"/>
              <a:buFont typeface="Arial"/>
              <a:buNone/>
            </a:pPr>
            <a:endParaRPr sz="1600" b="0" i="0" u="none" strike="noStrike" cap="none" dirty="0">
              <a:solidFill>
                <a:srgbClr val="3F3F3F"/>
              </a:solidFill>
              <a:latin typeface="Calibri"/>
              <a:ea typeface="Calibri"/>
              <a:cs typeface="Calibri"/>
              <a:sym typeface="Calibri"/>
            </a:endParaRPr>
          </a:p>
          <a:p>
            <a:pPr marL="288036" marR="0" lvl="1" indent="-148336" algn="l" rtl="0">
              <a:lnSpc>
                <a:spcPct val="90000"/>
              </a:lnSpc>
              <a:spcBef>
                <a:spcPts val="300"/>
              </a:spcBef>
              <a:spcAft>
                <a:spcPts val="0"/>
              </a:spcAft>
              <a:buClr>
                <a:schemeClr val="accent1"/>
              </a:buClr>
              <a:buSzPct val="100000"/>
              <a:buFont typeface="Arial"/>
              <a:buChar char="•"/>
            </a:pPr>
            <a:r>
              <a:rPr lang="en-US" sz="1400" dirty="0" smtClean="0"/>
              <a:t>Create r</a:t>
            </a:r>
            <a:r>
              <a:rPr lang="en-US" sz="1400" b="0" i="0" u="none" strike="noStrike" cap="none" dirty="0" smtClean="0">
                <a:solidFill>
                  <a:srgbClr val="3F3F3F"/>
                </a:solidFill>
                <a:latin typeface="Calibri"/>
                <a:ea typeface="Calibri"/>
                <a:cs typeface="Calibri"/>
                <a:sym typeface="Calibri"/>
              </a:rPr>
              <a:t>oad </a:t>
            </a:r>
            <a:r>
              <a:rPr lang="en-US" sz="1400" b="0" i="0" u="none" strike="noStrike" cap="none" dirty="0">
                <a:solidFill>
                  <a:srgbClr val="3F3F3F"/>
                </a:solidFill>
                <a:latin typeface="Calibri"/>
                <a:ea typeface="Calibri"/>
                <a:cs typeface="Calibri"/>
                <a:sym typeface="Calibri"/>
              </a:rPr>
              <a:t>map for NPAIHB MCH </a:t>
            </a:r>
            <a:r>
              <a:rPr lang="en-US" sz="1400" b="0" i="0" u="none" strike="noStrike" cap="none" dirty="0" smtClean="0">
                <a:solidFill>
                  <a:srgbClr val="3F3F3F"/>
                </a:solidFill>
                <a:latin typeface="Calibri"/>
                <a:ea typeface="Calibri"/>
                <a:cs typeface="Calibri"/>
                <a:sym typeface="Calibri"/>
              </a:rPr>
              <a:t>efforts</a:t>
            </a:r>
          </a:p>
          <a:p>
            <a:pPr marL="288036" marR="0" lvl="1" indent="-148336" algn="l" rtl="0">
              <a:lnSpc>
                <a:spcPct val="90000"/>
              </a:lnSpc>
              <a:spcBef>
                <a:spcPts val="300"/>
              </a:spcBef>
              <a:spcAft>
                <a:spcPts val="0"/>
              </a:spcAft>
              <a:buClr>
                <a:schemeClr val="accent1"/>
              </a:buClr>
              <a:buSzPct val="100000"/>
              <a:buFont typeface="Arial"/>
              <a:buChar char="•"/>
            </a:pPr>
            <a:endParaRPr lang="en-US" sz="1400" dirty="0"/>
          </a:p>
          <a:p>
            <a:pPr marL="288036" marR="0" lvl="1" indent="-148336" algn="l" rtl="0">
              <a:lnSpc>
                <a:spcPct val="90000"/>
              </a:lnSpc>
              <a:spcBef>
                <a:spcPts val="300"/>
              </a:spcBef>
              <a:spcAft>
                <a:spcPts val="0"/>
              </a:spcAft>
              <a:buClr>
                <a:schemeClr val="accent1"/>
              </a:buClr>
              <a:buSzPct val="100000"/>
              <a:buFont typeface="Arial"/>
              <a:buChar char="•"/>
            </a:pPr>
            <a:r>
              <a:rPr lang="en-US" sz="1400" b="0" i="0" u="none" strike="noStrike" cap="none" dirty="0" smtClean="0">
                <a:solidFill>
                  <a:srgbClr val="3F3F3F"/>
                </a:solidFill>
                <a:latin typeface="Calibri"/>
                <a:ea typeface="Calibri"/>
                <a:cs typeface="Calibri"/>
                <a:sym typeface="Calibri"/>
              </a:rPr>
              <a:t>Link to NPAIHB Strategic Plan</a:t>
            </a:r>
            <a:endParaRPr lang="en-US" sz="1400" b="0" i="0" u="none" strike="noStrike" cap="none" dirty="0">
              <a:solidFill>
                <a:srgbClr val="3F3F3F"/>
              </a:solidFill>
              <a:latin typeface="Calibri"/>
              <a:ea typeface="Calibri"/>
              <a:cs typeface="Calibri"/>
              <a:sym typeface="Calibri"/>
            </a:endParaRPr>
          </a:p>
          <a:p>
            <a:pPr marL="0" marR="0" lvl="0" indent="0" algn="l" rtl="0">
              <a:lnSpc>
                <a:spcPct val="90000"/>
              </a:lnSpc>
              <a:spcBef>
                <a:spcPts val="1200"/>
              </a:spcBef>
              <a:spcAft>
                <a:spcPts val="0"/>
              </a:spcAft>
              <a:buClr>
                <a:schemeClr val="accent1"/>
              </a:buClr>
              <a:buSzPct val="25000"/>
              <a:buFont typeface="Calibri"/>
              <a:buNone/>
            </a:pPr>
            <a:endParaRPr sz="1500" b="0" i="0" u="none" strike="noStrike" cap="none" dirty="0">
              <a:solidFill>
                <a:srgbClr val="3F3F3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822959" y="569214"/>
            <a:ext cx="7543800" cy="2674619"/>
          </a:xfrm>
          <a:prstGeom prst="rect">
            <a:avLst/>
          </a:prstGeom>
          <a:noFill/>
          <a:ln>
            <a:noFill/>
          </a:ln>
        </p:spPr>
        <p:txBody>
          <a:bodyPr wrap="square" lIns="91425" tIns="45700" rIns="91425" bIns="45700" anchor="b" anchorCtr="0">
            <a:noAutofit/>
          </a:bodyPr>
          <a:lstStyle/>
          <a:p>
            <a:pPr marL="0" marR="0" lvl="0" indent="0" algn="l" rtl="0">
              <a:lnSpc>
                <a:spcPct val="85000"/>
              </a:lnSpc>
              <a:spcBef>
                <a:spcPts val="0"/>
              </a:spcBef>
              <a:buClr>
                <a:srgbClr val="262626"/>
              </a:buClr>
              <a:buSzPct val="25000"/>
              <a:buFont typeface="Calibri"/>
              <a:buNone/>
            </a:pPr>
            <a:r>
              <a:rPr lang="en-US" sz="6000" b="0" i="0" u="none" strike="noStrike" cap="none">
                <a:solidFill>
                  <a:srgbClr val="262626"/>
                </a:solidFill>
                <a:latin typeface="Calibri"/>
                <a:ea typeface="Calibri"/>
                <a:cs typeface="Calibri"/>
                <a:sym typeface="Calibri"/>
              </a:rPr>
              <a:t>PROCESS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333845" y="156057"/>
            <a:ext cx="2400300" cy="1120481"/>
          </a:xfrm>
          <a:prstGeom prst="rect">
            <a:avLst/>
          </a:prstGeom>
          <a:noFill/>
          <a:ln>
            <a:noFill/>
          </a:ln>
        </p:spPr>
        <p:txBody>
          <a:bodyPr wrap="square" lIns="91425" tIns="45700" rIns="91425" bIns="45700" anchor="b" anchorCtr="0">
            <a:noAutofit/>
          </a:bodyPr>
          <a:lstStyle/>
          <a:p>
            <a:pPr marL="0" marR="0" lvl="0" indent="0" algn="l" rtl="0">
              <a:lnSpc>
                <a:spcPct val="85000"/>
              </a:lnSpc>
              <a:spcBef>
                <a:spcPts val="0"/>
              </a:spcBef>
              <a:buClr>
                <a:srgbClr val="FFFFFF"/>
              </a:buClr>
              <a:buSzPct val="25000"/>
              <a:buFont typeface="Calibri"/>
              <a:buNone/>
            </a:pPr>
            <a:r>
              <a:rPr lang="en-US" sz="2700" b="0" i="0" u="none" strike="noStrike" cap="none">
                <a:solidFill>
                  <a:srgbClr val="FFFFFF"/>
                </a:solidFill>
                <a:latin typeface="Calibri"/>
                <a:ea typeface="Calibri"/>
                <a:cs typeface="Calibri"/>
                <a:sym typeface="Calibri"/>
              </a:rPr>
              <a:t>Who did we speak with? </a:t>
            </a:r>
          </a:p>
        </p:txBody>
      </p:sp>
      <p:sp>
        <p:nvSpPr>
          <p:cNvPr id="157" name="Shape 157"/>
          <p:cNvSpPr txBox="1">
            <a:spLocks noGrp="1"/>
          </p:cNvSpPr>
          <p:nvPr>
            <p:ph type="body" idx="2"/>
          </p:nvPr>
        </p:nvSpPr>
        <p:spPr>
          <a:xfrm>
            <a:off x="288574" y="1528625"/>
            <a:ext cx="2445600" cy="3291600"/>
          </a:xfrm>
          <a:prstGeom prst="rect">
            <a:avLst/>
          </a:prstGeom>
          <a:noFill/>
          <a:ln>
            <a:noFill/>
          </a:ln>
        </p:spPr>
        <p:txBody>
          <a:bodyPr wrap="square" lIns="91425" tIns="45700" rIns="91425" bIns="45700" anchor="t" anchorCtr="0">
            <a:noAutofit/>
          </a:bodyPr>
          <a:lstStyle/>
          <a:p>
            <a:pPr marL="171450" marR="0" lvl="0" indent="-171450" algn="l" rtl="0">
              <a:lnSpc>
                <a:spcPct val="90000"/>
              </a:lnSpc>
              <a:spcBef>
                <a:spcPts val="0"/>
              </a:spcBef>
              <a:spcAft>
                <a:spcPts val="0"/>
              </a:spcAft>
              <a:buClr>
                <a:schemeClr val="accent1"/>
              </a:buClr>
              <a:buSzPct val="102272"/>
              <a:buFont typeface="Arial"/>
              <a:buChar char="•"/>
            </a:pPr>
            <a:r>
              <a:rPr lang="en-US" sz="1125" b="0" i="0" u="none" strike="noStrike" cap="none" dirty="0">
                <a:solidFill>
                  <a:srgbClr val="FFFFFF"/>
                </a:solidFill>
                <a:latin typeface="Calibri"/>
                <a:ea typeface="Calibri"/>
                <a:cs typeface="Calibri"/>
                <a:sym typeface="Calibri"/>
              </a:rPr>
              <a:t>Conversational, open-ended interviews </a:t>
            </a:r>
          </a:p>
          <a:p>
            <a:pPr marL="171450" marR="0" lvl="0" indent="-171450" algn="l" rtl="0">
              <a:lnSpc>
                <a:spcPct val="90000"/>
              </a:lnSpc>
              <a:spcBef>
                <a:spcPts val="1050"/>
              </a:spcBef>
              <a:spcAft>
                <a:spcPts val="0"/>
              </a:spcAft>
              <a:buClr>
                <a:schemeClr val="accent1"/>
              </a:buClr>
              <a:buSzPct val="102272"/>
              <a:buFont typeface="Arial"/>
              <a:buChar char="•"/>
            </a:pPr>
            <a:r>
              <a:rPr lang="en-US" sz="1125" b="0" i="0" u="none" strike="noStrike" cap="none" dirty="0">
                <a:solidFill>
                  <a:srgbClr val="FFFFFF"/>
                </a:solidFill>
                <a:latin typeface="Calibri"/>
                <a:ea typeface="Calibri"/>
                <a:cs typeface="Calibri"/>
                <a:sym typeface="Calibri"/>
              </a:rPr>
              <a:t>MCH definition, priorities, supporting wellness </a:t>
            </a:r>
          </a:p>
          <a:p>
            <a:pPr marL="171450" marR="0" lvl="0" indent="-171450" algn="l" rtl="0">
              <a:lnSpc>
                <a:spcPct val="90000"/>
              </a:lnSpc>
              <a:spcBef>
                <a:spcPts val="1050"/>
              </a:spcBef>
              <a:spcAft>
                <a:spcPts val="0"/>
              </a:spcAft>
              <a:buClr>
                <a:schemeClr val="accent1"/>
              </a:buClr>
              <a:buSzPct val="102272"/>
              <a:buFont typeface="Arial"/>
              <a:buChar char="•"/>
            </a:pPr>
            <a:r>
              <a:rPr lang="en-US" sz="1125" b="0" i="0" u="none" strike="noStrike" cap="none" dirty="0">
                <a:solidFill>
                  <a:srgbClr val="FFFFFF"/>
                </a:solidFill>
                <a:latin typeface="Calibri"/>
                <a:ea typeface="Calibri"/>
                <a:cs typeface="Calibri"/>
                <a:sym typeface="Calibri"/>
              </a:rPr>
              <a:t>23 interviews, 29 participants </a:t>
            </a:r>
          </a:p>
          <a:p>
            <a:pPr marL="171450" marR="0" lvl="0" indent="-171450" algn="l" rtl="0">
              <a:lnSpc>
                <a:spcPct val="90000"/>
              </a:lnSpc>
              <a:spcBef>
                <a:spcPts val="1050"/>
              </a:spcBef>
              <a:spcAft>
                <a:spcPts val="0"/>
              </a:spcAft>
              <a:buClr>
                <a:schemeClr val="accent1"/>
              </a:buClr>
              <a:buSzPct val="102272"/>
              <a:buFont typeface="Arial"/>
              <a:buChar char="•"/>
            </a:pPr>
            <a:r>
              <a:rPr lang="en-US" sz="1125" b="0" i="0" u="none" strike="noStrike" cap="none" dirty="0">
                <a:solidFill>
                  <a:srgbClr val="FFFFFF"/>
                </a:solidFill>
                <a:latin typeface="Calibri"/>
                <a:ea typeface="Calibri"/>
                <a:cs typeface="Calibri"/>
                <a:sym typeface="Calibri"/>
              </a:rPr>
              <a:t>17 organizations: NPAIHB, clinics (IHS, Tribal), tribal health and human services, community-based organizations in urban areas, state/regional level organizations</a:t>
            </a:r>
          </a:p>
          <a:p>
            <a:pPr marL="171450" marR="0" lvl="0" indent="-171450" algn="l" rtl="0">
              <a:lnSpc>
                <a:spcPct val="90000"/>
              </a:lnSpc>
              <a:spcBef>
                <a:spcPts val="1050"/>
              </a:spcBef>
              <a:spcAft>
                <a:spcPts val="0"/>
              </a:spcAft>
              <a:buClr>
                <a:schemeClr val="accent1"/>
              </a:buClr>
              <a:buSzPct val="102272"/>
              <a:buFont typeface="Arial"/>
              <a:buChar char="•"/>
            </a:pPr>
            <a:r>
              <a:rPr lang="en-US" sz="1125" b="0" i="0" u="none" strike="noStrike" cap="none" dirty="0">
                <a:solidFill>
                  <a:srgbClr val="FFFFFF"/>
                </a:solidFill>
                <a:latin typeface="Calibri"/>
                <a:ea typeface="Calibri"/>
                <a:cs typeface="Calibri"/>
                <a:sym typeface="Calibri"/>
              </a:rPr>
              <a:t>Feedback from a tribal clinic and the Native American Rehabilitation Association of the Northwest</a:t>
            </a:r>
          </a:p>
        </p:txBody>
      </p:sp>
      <p:pic>
        <p:nvPicPr>
          <p:cNvPr id="158" name="Shape 158"/>
          <p:cNvPicPr preferRelativeResize="0"/>
          <p:nvPr/>
        </p:nvPicPr>
        <p:blipFill rotWithShape="1">
          <a:blip r:embed="rId3">
            <a:alphaModFix/>
          </a:blip>
          <a:srcRect/>
          <a:stretch/>
        </p:blipFill>
        <p:spPr>
          <a:xfrm>
            <a:off x="3513925" y="365325"/>
            <a:ext cx="5235000" cy="4239900"/>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2598006073"/>
              </p:ext>
            </p:extLst>
          </p:nvPr>
        </p:nvGraphicFramePr>
        <p:xfrm>
          <a:off x="1056443" y="1482570"/>
          <a:ext cx="2077374" cy="2902998"/>
        </p:xfrm>
        <a:graphic>
          <a:graphicData uri="http://schemas.openxmlformats.org/drawingml/2006/table">
            <a:tbl>
              <a:tblPr firstRow="1" firstCol="1" bandRow="1"/>
              <a:tblGrid>
                <a:gridCol w="2077374">
                  <a:extLst>
                    <a:ext uri="{9D8B030D-6E8A-4147-A177-3AD203B41FA5}">
                      <a16:colId xmlns:a16="http://schemas.microsoft.com/office/drawing/2014/main" val="20000"/>
                    </a:ext>
                  </a:extLst>
                </a:gridCol>
              </a:tblGrid>
              <a:tr h="263909">
                <a:tc>
                  <a:txBody>
                    <a:bodyPr/>
                    <a:lstStyle/>
                    <a:p>
                      <a:pPr marL="0" marR="0" algn="ctr">
                        <a:lnSpc>
                          <a:spcPct val="115000"/>
                        </a:lnSpc>
                        <a:spcBef>
                          <a:spcPts val="0"/>
                        </a:spcBef>
                        <a:spcAft>
                          <a:spcPts val="0"/>
                        </a:spcAft>
                      </a:pPr>
                      <a:r>
                        <a:rPr lang="en-US" sz="1400" b="1" dirty="0">
                          <a:solidFill>
                            <a:srgbClr val="000000"/>
                          </a:solidFill>
                          <a:effectLst/>
                          <a:latin typeface="Cambria"/>
                          <a:ea typeface="Times New Roman"/>
                          <a:cs typeface="Times New Roman"/>
                        </a:rPr>
                        <a:t>Tribal Leaders</a:t>
                      </a:r>
                      <a:endParaRPr lang="en-US" sz="1400" dirty="0">
                        <a:solidFill>
                          <a:srgbClr val="000000"/>
                        </a:solidFill>
                        <a:effectLst/>
                        <a:latin typeface="Calibri"/>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0"/>
                  </a:ext>
                </a:extLst>
              </a:tr>
              <a:tr h="263909">
                <a:tc>
                  <a:txBody>
                    <a:bodyPr/>
                    <a:lstStyle/>
                    <a:p>
                      <a:pPr marL="0" marR="0">
                        <a:lnSpc>
                          <a:spcPct val="115000"/>
                        </a:lnSpc>
                        <a:spcBef>
                          <a:spcPts val="0"/>
                        </a:spcBef>
                        <a:spcAft>
                          <a:spcPts val="0"/>
                        </a:spcAft>
                      </a:pPr>
                      <a:r>
                        <a:rPr lang="en-US" sz="1100" b="1" dirty="0">
                          <a:solidFill>
                            <a:srgbClr val="000000"/>
                          </a:solidFill>
                          <a:effectLst/>
                          <a:latin typeface="Calibri"/>
                          <a:ea typeface="Calibri"/>
                          <a:cs typeface="Times New Roman"/>
                        </a:rPr>
                        <a:t>Background</a:t>
                      </a:r>
                      <a:endParaRPr lang="en-US" sz="1100" dirty="0">
                        <a:solidFill>
                          <a:srgbClr val="000000"/>
                        </a:solidFill>
                        <a:effectLst/>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extLst>
                  <a:ext uri="{0D108BD9-81ED-4DB2-BD59-A6C34878D82A}">
                    <a16:rowId xmlns:a16="http://schemas.microsoft.com/office/drawing/2014/main" val="10001"/>
                  </a:ext>
                </a:extLst>
              </a:tr>
              <a:tr h="263909">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Times New Roman"/>
                        </a:rPr>
                        <a:t>Population you serve</a:t>
                      </a:r>
                      <a:endParaRPr lang="en-US" sz="1100">
                        <a:solidFill>
                          <a:srgbClr val="000000"/>
                        </a:solidFill>
                        <a:effectLst/>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2"/>
                  </a:ext>
                </a:extLst>
              </a:tr>
              <a:tr h="527817">
                <a:tc>
                  <a:txBody>
                    <a:bodyPr/>
                    <a:lstStyle/>
                    <a:p>
                      <a:pPr marL="0" marR="0">
                        <a:lnSpc>
                          <a:spcPct val="115000"/>
                        </a:lnSpc>
                        <a:spcBef>
                          <a:spcPts val="0"/>
                        </a:spcBef>
                        <a:spcAft>
                          <a:spcPts val="0"/>
                        </a:spcAft>
                      </a:pPr>
                      <a:r>
                        <a:rPr lang="en-US" sz="1100" b="1" dirty="0">
                          <a:solidFill>
                            <a:srgbClr val="000000"/>
                          </a:solidFill>
                          <a:effectLst/>
                          <a:latin typeface="Calibri"/>
                          <a:ea typeface="Calibri"/>
                          <a:cs typeface="Times New Roman"/>
                        </a:rPr>
                        <a:t>What makes for healthy…</a:t>
                      </a:r>
                      <a:endParaRPr lang="en-US" sz="1100" dirty="0">
                        <a:solidFill>
                          <a:srgbClr val="000000"/>
                        </a:solidFill>
                        <a:effectLst/>
                        <a:latin typeface="Calibri"/>
                        <a:ea typeface="Calibri"/>
                        <a:cs typeface="Times New Roman"/>
                      </a:endParaRPr>
                    </a:p>
                  </a:txBody>
                  <a:tcPr marL="68580" marR="68580" marT="0" marB="0">
                    <a:lnL>
                      <a:noFill/>
                    </a:lnL>
                    <a:lnR>
                      <a:noFill/>
                    </a:lnR>
                    <a:lnT>
                      <a:noFill/>
                    </a:lnT>
                    <a:lnB>
                      <a:noFill/>
                    </a:lnB>
                    <a:solidFill>
                      <a:srgbClr val="D3DFEE"/>
                    </a:solidFill>
                  </a:tcPr>
                </a:tc>
                <a:extLst>
                  <a:ext uri="{0D108BD9-81ED-4DB2-BD59-A6C34878D82A}">
                    <a16:rowId xmlns:a16="http://schemas.microsoft.com/office/drawing/2014/main" val="10003"/>
                  </a:ext>
                </a:extLst>
              </a:tr>
              <a:tr h="263909">
                <a:tc>
                  <a:txBody>
                    <a:bodyPr/>
                    <a:lstStyle/>
                    <a:p>
                      <a:pPr marL="0" marR="0">
                        <a:lnSpc>
                          <a:spcPct val="115000"/>
                        </a:lnSpc>
                        <a:spcBef>
                          <a:spcPts val="0"/>
                        </a:spcBef>
                        <a:spcAft>
                          <a:spcPts val="0"/>
                        </a:spcAft>
                      </a:pPr>
                      <a:r>
                        <a:rPr lang="en-US" sz="1100" b="1" dirty="0">
                          <a:solidFill>
                            <a:srgbClr val="000000"/>
                          </a:solidFill>
                          <a:effectLst/>
                          <a:latin typeface="Calibri"/>
                          <a:ea typeface="Calibri"/>
                          <a:cs typeface="Times New Roman"/>
                        </a:rPr>
                        <a:t>What supports growth</a:t>
                      </a:r>
                      <a:endParaRPr lang="en-US" sz="1100" dirty="0">
                        <a:solidFill>
                          <a:srgbClr val="000000"/>
                        </a:solidFill>
                        <a:effectLst/>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4"/>
                  </a:ext>
                </a:extLst>
              </a:tr>
              <a:tr h="263909">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Times New Roman"/>
                        </a:rPr>
                        <a:t>Outside Influence</a:t>
                      </a:r>
                      <a:endParaRPr lang="en-US" sz="1100">
                        <a:solidFill>
                          <a:srgbClr val="000000"/>
                        </a:solidFill>
                        <a:effectLst/>
                        <a:latin typeface="Calibri"/>
                        <a:ea typeface="Calibri"/>
                        <a:cs typeface="Times New Roman"/>
                      </a:endParaRPr>
                    </a:p>
                  </a:txBody>
                  <a:tcPr marL="68580" marR="68580" marT="0" marB="0">
                    <a:lnL>
                      <a:noFill/>
                    </a:lnL>
                    <a:lnR>
                      <a:noFill/>
                    </a:lnR>
                    <a:lnT>
                      <a:noFill/>
                    </a:lnT>
                    <a:lnB>
                      <a:noFill/>
                    </a:lnB>
                    <a:solidFill>
                      <a:srgbClr val="D3DFEE"/>
                    </a:solidFill>
                  </a:tcPr>
                </a:tc>
                <a:extLst>
                  <a:ext uri="{0D108BD9-81ED-4DB2-BD59-A6C34878D82A}">
                    <a16:rowId xmlns:a16="http://schemas.microsoft.com/office/drawing/2014/main" val="10005"/>
                  </a:ext>
                </a:extLst>
              </a:tr>
              <a:tr h="263909">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Times New Roman"/>
                        </a:rPr>
                        <a:t>What you would do</a:t>
                      </a:r>
                      <a:endParaRPr lang="en-US" sz="1100">
                        <a:solidFill>
                          <a:srgbClr val="000000"/>
                        </a:solidFill>
                        <a:effectLst/>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6"/>
                  </a:ext>
                </a:extLst>
              </a:tr>
              <a:tr h="263909">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Times New Roman"/>
                        </a:rPr>
                        <a:t>Resource available</a:t>
                      </a:r>
                      <a:endParaRPr lang="en-US" sz="1100">
                        <a:solidFill>
                          <a:srgbClr val="000000"/>
                        </a:solidFill>
                        <a:effectLst/>
                        <a:latin typeface="Calibri"/>
                        <a:ea typeface="Calibri"/>
                        <a:cs typeface="Times New Roman"/>
                      </a:endParaRPr>
                    </a:p>
                  </a:txBody>
                  <a:tcPr marL="68580" marR="68580" marT="0" marB="0">
                    <a:lnL>
                      <a:noFill/>
                    </a:lnL>
                    <a:lnR>
                      <a:noFill/>
                    </a:lnR>
                    <a:lnT>
                      <a:noFill/>
                    </a:lnT>
                    <a:lnB>
                      <a:noFill/>
                    </a:lnB>
                    <a:solidFill>
                      <a:srgbClr val="D3DFEE"/>
                    </a:solidFill>
                  </a:tcPr>
                </a:tc>
                <a:extLst>
                  <a:ext uri="{0D108BD9-81ED-4DB2-BD59-A6C34878D82A}">
                    <a16:rowId xmlns:a16="http://schemas.microsoft.com/office/drawing/2014/main" val="10007"/>
                  </a:ext>
                </a:extLst>
              </a:tr>
              <a:tr h="263909">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Times New Roman"/>
                        </a:rPr>
                        <a:t>Challenges</a:t>
                      </a:r>
                      <a:endParaRPr lang="en-US" sz="1100">
                        <a:solidFill>
                          <a:srgbClr val="000000"/>
                        </a:solidFill>
                        <a:effectLst/>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8"/>
                  </a:ext>
                </a:extLst>
              </a:tr>
              <a:tr h="263909">
                <a:tc>
                  <a:txBody>
                    <a:bodyPr/>
                    <a:lstStyle/>
                    <a:p>
                      <a:pPr marL="0" marR="0">
                        <a:lnSpc>
                          <a:spcPct val="115000"/>
                        </a:lnSpc>
                        <a:spcBef>
                          <a:spcPts val="0"/>
                        </a:spcBef>
                        <a:spcAft>
                          <a:spcPts val="0"/>
                        </a:spcAft>
                      </a:pPr>
                      <a:r>
                        <a:rPr lang="en-US" sz="1100" b="1" dirty="0">
                          <a:solidFill>
                            <a:srgbClr val="000000"/>
                          </a:solidFill>
                          <a:effectLst/>
                          <a:latin typeface="Calibri"/>
                          <a:ea typeface="Calibri"/>
                          <a:cs typeface="Times New Roman"/>
                        </a:rPr>
                        <a:t>Key issues</a:t>
                      </a:r>
                      <a:endParaRPr lang="en-US" sz="1100" dirty="0">
                        <a:solidFill>
                          <a:srgbClr val="000000"/>
                        </a:solidFill>
                        <a:effectLst/>
                        <a:latin typeface="Calibri"/>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extLst>
                  <a:ext uri="{0D108BD9-81ED-4DB2-BD59-A6C34878D82A}">
                    <a16:rowId xmlns:a16="http://schemas.microsoft.com/office/drawing/2014/main" val="10009"/>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704496561"/>
              </p:ext>
            </p:extLst>
          </p:nvPr>
        </p:nvGraphicFramePr>
        <p:xfrm>
          <a:off x="3515558" y="1455939"/>
          <a:ext cx="2228294" cy="2547890"/>
        </p:xfrm>
        <a:graphic>
          <a:graphicData uri="http://schemas.openxmlformats.org/drawingml/2006/table">
            <a:tbl>
              <a:tblPr firstRow="1" firstCol="1" bandRow="1"/>
              <a:tblGrid>
                <a:gridCol w="2228294">
                  <a:extLst>
                    <a:ext uri="{9D8B030D-6E8A-4147-A177-3AD203B41FA5}">
                      <a16:colId xmlns:a16="http://schemas.microsoft.com/office/drawing/2014/main" val="20000"/>
                    </a:ext>
                  </a:extLst>
                </a:gridCol>
              </a:tblGrid>
              <a:tr h="292963">
                <a:tc>
                  <a:txBody>
                    <a:bodyPr/>
                    <a:lstStyle/>
                    <a:p>
                      <a:pPr marL="0" marR="0" algn="ctr">
                        <a:lnSpc>
                          <a:spcPct val="115000"/>
                        </a:lnSpc>
                        <a:spcBef>
                          <a:spcPts val="0"/>
                        </a:spcBef>
                        <a:spcAft>
                          <a:spcPts val="0"/>
                        </a:spcAft>
                      </a:pPr>
                      <a:r>
                        <a:rPr lang="en-US" sz="1400" b="1" dirty="0">
                          <a:solidFill>
                            <a:srgbClr val="000000"/>
                          </a:solidFill>
                          <a:effectLst/>
                          <a:latin typeface="Cambria"/>
                          <a:ea typeface="Times New Roman"/>
                          <a:cs typeface="Times New Roman"/>
                        </a:rPr>
                        <a:t>Board Members</a:t>
                      </a:r>
                      <a:endParaRPr lang="en-US" sz="1400" dirty="0">
                        <a:solidFill>
                          <a:srgbClr val="000000"/>
                        </a:solidFill>
                        <a:effectLst/>
                        <a:latin typeface="Calibri"/>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0"/>
                  </a:ext>
                </a:extLst>
              </a:tr>
              <a:tr h="292963">
                <a:tc>
                  <a:txBody>
                    <a:bodyPr/>
                    <a:lstStyle/>
                    <a:p>
                      <a:pPr marL="0" marR="0">
                        <a:lnSpc>
                          <a:spcPct val="115000"/>
                        </a:lnSpc>
                        <a:spcBef>
                          <a:spcPts val="0"/>
                        </a:spcBef>
                        <a:spcAft>
                          <a:spcPts val="0"/>
                        </a:spcAft>
                      </a:pPr>
                      <a:r>
                        <a:rPr lang="en-US" sz="1100" b="1" dirty="0">
                          <a:solidFill>
                            <a:srgbClr val="000000"/>
                          </a:solidFill>
                          <a:effectLst/>
                          <a:latin typeface="Calibri"/>
                          <a:ea typeface="Calibri"/>
                          <a:cs typeface="Times New Roman"/>
                        </a:rPr>
                        <a:t>Background</a:t>
                      </a:r>
                      <a:endParaRPr lang="en-US" sz="1100" dirty="0">
                        <a:solidFill>
                          <a:srgbClr val="000000"/>
                        </a:solidFill>
                        <a:effectLst/>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extLst>
                  <a:ext uri="{0D108BD9-81ED-4DB2-BD59-A6C34878D82A}">
                    <a16:rowId xmlns:a16="http://schemas.microsoft.com/office/drawing/2014/main" val="10001"/>
                  </a:ext>
                </a:extLst>
              </a:tr>
              <a:tr h="292963">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Times New Roman"/>
                        </a:rPr>
                        <a:t>MCH definition</a:t>
                      </a:r>
                      <a:endParaRPr lang="en-US" sz="1100">
                        <a:solidFill>
                          <a:srgbClr val="000000"/>
                        </a:solidFill>
                        <a:effectLst/>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2"/>
                  </a:ext>
                </a:extLst>
              </a:tr>
              <a:tr h="292963">
                <a:tc>
                  <a:txBody>
                    <a:bodyPr/>
                    <a:lstStyle/>
                    <a:p>
                      <a:pPr marL="0" marR="0">
                        <a:lnSpc>
                          <a:spcPct val="115000"/>
                        </a:lnSpc>
                        <a:spcBef>
                          <a:spcPts val="0"/>
                        </a:spcBef>
                        <a:spcAft>
                          <a:spcPts val="0"/>
                        </a:spcAft>
                      </a:pPr>
                      <a:r>
                        <a:rPr lang="en-US" sz="1100" b="1" dirty="0">
                          <a:solidFill>
                            <a:srgbClr val="000000"/>
                          </a:solidFill>
                          <a:effectLst/>
                          <a:latin typeface="Calibri"/>
                          <a:ea typeface="Calibri"/>
                          <a:cs typeface="Times New Roman"/>
                        </a:rPr>
                        <a:t>What make healthy…</a:t>
                      </a:r>
                      <a:endParaRPr lang="en-US" sz="1100" dirty="0">
                        <a:solidFill>
                          <a:srgbClr val="000000"/>
                        </a:solidFill>
                        <a:effectLst/>
                        <a:latin typeface="Calibri"/>
                        <a:ea typeface="Calibri"/>
                        <a:cs typeface="Times New Roman"/>
                      </a:endParaRPr>
                    </a:p>
                  </a:txBody>
                  <a:tcPr marL="68580" marR="68580" marT="0" marB="0">
                    <a:lnL>
                      <a:noFill/>
                    </a:lnL>
                    <a:lnR>
                      <a:noFill/>
                    </a:lnR>
                    <a:lnT>
                      <a:noFill/>
                    </a:lnT>
                    <a:lnB>
                      <a:noFill/>
                    </a:lnB>
                    <a:solidFill>
                      <a:srgbClr val="D3DFEE"/>
                    </a:solidFill>
                  </a:tcPr>
                </a:tc>
                <a:extLst>
                  <a:ext uri="{0D108BD9-81ED-4DB2-BD59-A6C34878D82A}">
                    <a16:rowId xmlns:a16="http://schemas.microsoft.com/office/drawing/2014/main" val="10003"/>
                  </a:ext>
                </a:extLst>
              </a:tr>
              <a:tr h="204186">
                <a:tc>
                  <a:txBody>
                    <a:bodyPr/>
                    <a:lstStyle/>
                    <a:p>
                      <a:pPr marL="0" marR="0">
                        <a:lnSpc>
                          <a:spcPct val="115000"/>
                        </a:lnSpc>
                        <a:spcBef>
                          <a:spcPts val="0"/>
                        </a:spcBef>
                        <a:spcAft>
                          <a:spcPts val="0"/>
                        </a:spcAft>
                      </a:pPr>
                      <a:r>
                        <a:rPr lang="en-US" sz="1100" b="1" dirty="0">
                          <a:solidFill>
                            <a:srgbClr val="000000"/>
                          </a:solidFill>
                          <a:effectLst/>
                          <a:latin typeface="Calibri"/>
                          <a:ea typeface="Calibri"/>
                          <a:cs typeface="Times New Roman"/>
                        </a:rPr>
                        <a:t>What does good health look like</a:t>
                      </a:r>
                      <a:endParaRPr lang="en-US" sz="1100" dirty="0">
                        <a:solidFill>
                          <a:srgbClr val="000000"/>
                        </a:solidFill>
                        <a:effectLst/>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4"/>
                  </a:ext>
                </a:extLst>
              </a:tr>
              <a:tr h="292963">
                <a:tc>
                  <a:txBody>
                    <a:bodyPr/>
                    <a:lstStyle/>
                    <a:p>
                      <a:pPr marL="0" marR="0">
                        <a:lnSpc>
                          <a:spcPct val="115000"/>
                        </a:lnSpc>
                        <a:spcBef>
                          <a:spcPts val="0"/>
                        </a:spcBef>
                        <a:spcAft>
                          <a:spcPts val="0"/>
                        </a:spcAft>
                      </a:pPr>
                      <a:r>
                        <a:rPr lang="en-US" sz="1100" b="1" dirty="0">
                          <a:solidFill>
                            <a:srgbClr val="000000"/>
                          </a:solidFill>
                          <a:effectLst/>
                          <a:latin typeface="Calibri"/>
                          <a:ea typeface="Calibri"/>
                          <a:cs typeface="Times New Roman"/>
                        </a:rPr>
                        <a:t>Strengths/assets</a:t>
                      </a:r>
                      <a:endParaRPr lang="en-US" sz="1100" dirty="0">
                        <a:solidFill>
                          <a:srgbClr val="000000"/>
                        </a:solidFill>
                        <a:effectLst/>
                        <a:latin typeface="Calibri"/>
                        <a:ea typeface="Calibri"/>
                        <a:cs typeface="Times New Roman"/>
                      </a:endParaRPr>
                    </a:p>
                  </a:txBody>
                  <a:tcPr marL="68580" marR="68580" marT="0" marB="0">
                    <a:lnL>
                      <a:noFill/>
                    </a:lnL>
                    <a:lnR>
                      <a:noFill/>
                    </a:lnR>
                    <a:lnT>
                      <a:noFill/>
                    </a:lnT>
                    <a:lnB>
                      <a:noFill/>
                    </a:lnB>
                    <a:solidFill>
                      <a:srgbClr val="D3DFEE"/>
                    </a:solidFill>
                  </a:tcPr>
                </a:tc>
                <a:extLst>
                  <a:ext uri="{0D108BD9-81ED-4DB2-BD59-A6C34878D82A}">
                    <a16:rowId xmlns:a16="http://schemas.microsoft.com/office/drawing/2014/main" val="10005"/>
                  </a:ext>
                </a:extLst>
              </a:tr>
              <a:tr h="292963">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Times New Roman"/>
                        </a:rPr>
                        <a:t>Challenges</a:t>
                      </a:r>
                      <a:endParaRPr lang="en-US" sz="1100">
                        <a:solidFill>
                          <a:srgbClr val="000000"/>
                        </a:solidFill>
                        <a:effectLst/>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6"/>
                  </a:ext>
                </a:extLst>
              </a:tr>
              <a:tr h="292963">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Times New Roman"/>
                        </a:rPr>
                        <a:t>Important Issues</a:t>
                      </a:r>
                      <a:endParaRPr lang="en-US" sz="1100">
                        <a:solidFill>
                          <a:srgbClr val="000000"/>
                        </a:solidFill>
                        <a:effectLst/>
                        <a:latin typeface="Calibri"/>
                        <a:ea typeface="Calibri"/>
                        <a:cs typeface="Times New Roman"/>
                      </a:endParaRPr>
                    </a:p>
                  </a:txBody>
                  <a:tcPr marL="68580" marR="68580" marT="0" marB="0">
                    <a:lnL>
                      <a:noFill/>
                    </a:lnL>
                    <a:lnR>
                      <a:noFill/>
                    </a:lnR>
                    <a:lnT>
                      <a:noFill/>
                    </a:lnT>
                    <a:lnB>
                      <a:noFill/>
                    </a:lnB>
                    <a:solidFill>
                      <a:srgbClr val="D3DFEE"/>
                    </a:solidFill>
                  </a:tcPr>
                </a:tc>
                <a:extLst>
                  <a:ext uri="{0D108BD9-81ED-4DB2-BD59-A6C34878D82A}">
                    <a16:rowId xmlns:a16="http://schemas.microsoft.com/office/drawing/2014/main" val="10007"/>
                  </a:ext>
                </a:extLst>
              </a:tr>
              <a:tr h="292963">
                <a:tc>
                  <a:txBody>
                    <a:bodyPr/>
                    <a:lstStyle/>
                    <a:p>
                      <a:pPr marL="0" marR="0">
                        <a:lnSpc>
                          <a:spcPct val="115000"/>
                        </a:lnSpc>
                        <a:spcBef>
                          <a:spcPts val="0"/>
                        </a:spcBef>
                        <a:spcAft>
                          <a:spcPts val="0"/>
                        </a:spcAft>
                      </a:pPr>
                      <a:r>
                        <a:rPr lang="en-US" sz="1100" b="1" dirty="0">
                          <a:solidFill>
                            <a:srgbClr val="000000"/>
                          </a:solidFill>
                          <a:effectLst/>
                          <a:latin typeface="Calibri"/>
                          <a:ea typeface="Calibri"/>
                          <a:cs typeface="Times New Roman"/>
                        </a:rPr>
                        <a:t>Available Resources</a:t>
                      </a:r>
                      <a:endParaRPr lang="en-US" sz="1100" dirty="0">
                        <a:solidFill>
                          <a:srgbClr val="000000"/>
                        </a:solidFill>
                        <a:effectLst/>
                        <a:latin typeface="Calibri"/>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6733405"/>
              </p:ext>
            </p:extLst>
          </p:nvPr>
        </p:nvGraphicFramePr>
        <p:xfrm>
          <a:off x="6026277" y="1472187"/>
          <a:ext cx="2194180" cy="2204157"/>
        </p:xfrm>
        <a:graphic>
          <a:graphicData uri="http://schemas.openxmlformats.org/drawingml/2006/table">
            <a:tbl>
              <a:tblPr firstRow="1" firstCol="1" bandRow="1"/>
              <a:tblGrid>
                <a:gridCol w="2194180">
                  <a:extLst>
                    <a:ext uri="{9D8B030D-6E8A-4147-A177-3AD203B41FA5}">
                      <a16:colId xmlns:a16="http://schemas.microsoft.com/office/drawing/2014/main" val="20000"/>
                    </a:ext>
                  </a:extLst>
                </a:gridCol>
              </a:tblGrid>
              <a:tr h="283461">
                <a:tc>
                  <a:txBody>
                    <a:bodyPr/>
                    <a:lstStyle/>
                    <a:p>
                      <a:pPr marL="0" marR="0" algn="ctr">
                        <a:lnSpc>
                          <a:spcPct val="115000"/>
                        </a:lnSpc>
                        <a:spcBef>
                          <a:spcPts val="0"/>
                        </a:spcBef>
                        <a:spcAft>
                          <a:spcPts val="0"/>
                        </a:spcAft>
                      </a:pPr>
                      <a:r>
                        <a:rPr lang="en-US" sz="1400" b="1" dirty="0">
                          <a:solidFill>
                            <a:srgbClr val="000000"/>
                          </a:solidFill>
                          <a:effectLst/>
                          <a:latin typeface="Cambria"/>
                          <a:ea typeface="Times New Roman"/>
                          <a:cs typeface="Times New Roman"/>
                        </a:rPr>
                        <a:t>Urban Organizations</a:t>
                      </a:r>
                      <a:endParaRPr lang="en-US" sz="1400" dirty="0">
                        <a:solidFill>
                          <a:srgbClr val="000000"/>
                        </a:solidFill>
                        <a:effectLst/>
                        <a:latin typeface="Calibri"/>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0"/>
                  </a:ext>
                </a:extLst>
              </a:tr>
              <a:tr h="287326">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Times New Roman"/>
                        </a:rPr>
                        <a:t>Background</a:t>
                      </a:r>
                      <a:endParaRPr lang="en-US" sz="1100">
                        <a:solidFill>
                          <a:srgbClr val="000000"/>
                        </a:solidFill>
                        <a:effectLst/>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extLst>
                  <a:ext uri="{0D108BD9-81ED-4DB2-BD59-A6C34878D82A}">
                    <a16:rowId xmlns:a16="http://schemas.microsoft.com/office/drawing/2014/main" val="10001"/>
                  </a:ext>
                </a:extLst>
              </a:tr>
              <a:tr h="287326">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Times New Roman"/>
                        </a:rPr>
                        <a:t>MCH Definition</a:t>
                      </a:r>
                      <a:endParaRPr lang="en-US" sz="1100">
                        <a:solidFill>
                          <a:srgbClr val="000000"/>
                        </a:solidFill>
                        <a:effectLst/>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2"/>
                  </a:ext>
                </a:extLst>
              </a:tr>
              <a:tr h="287326">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Times New Roman"/>
                        </a:rPr>
                        <a:t>Population you serve</a:t>
                      </a:r>
                      <a:endParaRPr lang="en-US" sz="1100">
                        <a:solidFill>
                          <a:srgbClr val="000000"/>
                        </a:solidFill>
                        <a:effectLst/>
                        <a:latin typeface="Calibri"/>
                        <a:ea typeface="Calibri"/>
                        <a:cs typeface="Times New Roman"/>
                      </a:endParaRPr>
                    </a:p>
                  </a:txBody>
                  <a:tcPr marL="68580" marR="68580" marT="0" marB="0">
                    <a:lnL>
                      <a:noFill/>
                    </a:lnL>
                    <a:lnR>
                      <a:noFill/>
                    </a:lnR>
                    <a:lnT>
                      <a:noFill/>
                    </a:lnT>
                    <a:lnB>
                      <a:noFill/>
                    </a:lnB>
                    <a:solidFill>
                      <a:srgbClr val="D3DFEE"/>
                    </a:solidFill>
                  </a:tcPr>
                </a:tc>
                <a:extLst>
                  <a:ext uri="{0D108BD9-81ED-4DB2-BD59-A6C34878D82A}">
                    <a16:rowId xmlns:a16="http://schemas.microsoft.com/office/drawing/2014/main" val="10003"/>
                  </a:ext>
                </a:extLst>
              </a:tr>
              <a:tr h="287326">
                <a:tc>
                  <a:txBody>
                    <a:bodyPr/>
                    <a:lstStyle/>
                    <a:p>
                      <a:pPr marL="0" marR="0">
                        <a:lnSpc>
                          <a:spcPct val="115000"/>
                        </a:lnSpc>
                        <a:spcBef>
                          <a:spcPts val="0"/>
                        </a:spcBef>
                        <a:spcAft>
                          <a:spcPts val="0"/>
                        </a:spcAft>
                      </a:pPr>
                      <a:r>
                        <a:rPr lang="en-US" sz="1100" b="1">
                          <a:solidFill>
                            <a:srgbClr val="000000"/>
                          </a:solidFill>
                          <a:effectLst/>
                          <a:latin typeface="Calibri"/>
                          <a:ea typeface="Calibri"/>
                          <a:cs typeface="Times New Roman"/>
                        </a:rPr>
                        <a:t>Priority Issues for NW</a:t>
                      </a:r>
                      <a:endParaRPr lang="en-US" sz="1100">
                        <a:solidFill>
                          <a:srgbClr val="000000"/>
                        </a:solidFill>
                        <a:effectLst/>
                        <a:latin typeface="Calibri"/>
                        <a:ea typeface="Calibri"/>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4"/>
                  </a:ext>
                </a:extLst>
              </a:tr>
              <a:tr h="487472">
                <a:tc>
                  <a:txBody>
                    <a:bodyPr/>
                    <a:lstStyle/>
                    <a:p>
                      <a:pPr marL="0" marR="0">
                        <a:lnSpc>
                          <a:spcPct val="115000"/>
                        </a:lnSpc>
                        <a:spcBef>
                          <a:spcPts val="0"/>
                        </a:spcBef>
                        <a:spcAft>
                          <a:spcPts val="0"/>
                        </a:spcAft>
                      </a:pPr>
                      <a:r>
                        <a:rPr lang="en-US" sz="1100" b="1" dirty="0">
                          <a:solidFill>
                            <a:srgbClr val="000000"/>
                          </a:solidFill>
                          <a:effectLst/>
                          <a:latin typeface="Calibri"/>
                          <a:ea typeface="Calibri"/>
                          <a:cs typeface="Times New Roman"/>
                        </a:rPr>
                        <a:t>Suggested Indicators to Measure Progress</a:t>
                      </a:r>
                      <a:endParaRPr lang="en-US" sz="1100" dirty="0">
                        <a:solidFill>
                          <a:srgbClr val="000000"/>
                        </a:solidFill>
                        <a:effectLst/>
                        <a:latin typeface="Calibri"/>
                        <a:ea typeface="Calibri"/>
                        <a:cs typeface="Times New Roman"/>
                      </a:endParaRPr>
                    </a:p>
                  </a:txBody>
                  <a:tcPr marL="68580" marR="68580" marT="0" marB="0">
                    <a:lnL>
                      <a:noFill/>
                    </a:lnL>
                    <a:lnR>
                      <a:noFill/>
                    </a:lnR>
                    <a:lnT>
                      <a:noFill/>
                    </a:lnT>
                    <a:lnB>
                      <a:noFill/>
                    </a:lnB>
                    <a:solidFill>
                      <a:srgbClr val="D3DFEE"/>
                    </a:solidFill>
                  </a:tcPr>
                </a:tc>
                <a:extLst>
                  <a:ext uri="{0D108BD9-81ED-4DB2-BD59-A6C34878D82A}">
                    <a16:rowId xmlns:a16="http://schemas.microsoft.com/office/drawing/2014/main" val="10005"/>
                  </a:ext>
                </a:extLst>
              </a:tr>
              <a:tr h="283920">
                <a:tc>
                  <a:txBody>
                    <a:bodyPr/>
                    <a:lstStyle/>
                    <a:p>
                      <a:pPr marL="0" marR="0">
                        <a:lnSpc>
                          <a:spcPct val="115000"/>
                        </a:lnSpc>
                        <a:spcBef>
                          <a:spcPts val="0"/>
                        </a:spcBef>
                        <a:spcAft>
                          <a:spcPts val="0"/>
                        </a:spcAft>
                      </a:pPr>
                      <a:r>
                        <a:rPr lang="en-US" sz="1100" b="1" dirty="0">
                          <a:solidFill>
                            <a:srgbClr val="000000"/>
                          </a:solidFill>
                          <a:effectLst/>
                          <a:latin typeface="Calibri"/>
                          <a:ea typeface="Calibri"/>
                          <a:cs typeface="Times New Roman"/>
                        </a:rPr>
                        <a:t>Key Issues</a:t>
                      </a:r>
                      <a:endParaRPr lang="en-US" sz="1100" dirty="0">
                        <a:solidFill>
                          <a:srgbClr val="000000"/>
                        </a:solidFill>
                        <a:effectLst/>
                        <a:latin typeface="Calibri"/>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3" name="Rectangle 1"/>
          <p:cNvSpPr>
            <a:spLocks noChangeArrowheads="1"/>
          </p:cNvSpPr>
          <p:nvPr/>
        </p:nvSpPr>
        <p:spPr bwMode="auto">
          <a:xfrm>
            <a:off x="3392488" y="21224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8136501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822959" y="569214"/>
            <a:ext cx="7543800" cy="2674619"/>
          </a:xfrm>
          <a:prstGeom prst="rect">
            <a:avLst/>
          </a:prstGeom>
          <a:noFill/>
          <a:ln>
            <a:noFill/>
          </a:ln>
        </p:spPr>
        <p:txBody>
          <a:bodyPr wrap="square" lIns="91425" tIns="45700" rIns="91425" bIns="45700" anchor="b" anchorCtr="0">
            <a:noAutofit/>
          </a:bodyPr>
          <a:lstStyle/>
          <a:p>
            <a:pPr marL="0" marR="0" lvl="0" indent="0" algn="l" rtl="0">
              <a:lnSpc>
                <a:spcPct val="85000"/>
              </a:lnSpc>
              <a:spcBef>
                <a:spcPts val="0"/>
              </a:spcBef>
              <a:buClr>
                <a:srgbClr val="262626"/>
              </a:buClr>
              <a:buSzPct val="25000"/>
              <a:buFont typeface="Calibri"/>
              <a:buNone/>
            </a:pPr>
            <a:r>
              <a:rPr lang="en-US" sz="6000" b="0" i="0" u="none" strike="noStrike" cap="none">
                <a:solidFill>
                  <a:srgbClr val="262626"/>
                </a:solidFill>
                <a:latin typeface="Calibri"/>
                <a:ea typeface="Calibri"/>
                <a:cs typeface="Calibri"/>
                <a:sym typeface="Calibri"/>
              </a:rPr>
              <a:t>FINDINGS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Urban">
      <a:dk1>
        <a:srgbClr val="000000"/>
      </a:dk1>
      <a:lt1>
        <a:srgbClr val="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1404</TotalTime>
  <Words>2651</Words>
  <Application>Microsoft Office PowerPoint</Application>
  <PresentationFormat>On-screen Show (16:9)</PresentationFormat>
  <Paragraphs>284</Paragraphs>
  <Slides>35</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Cambria</vt:lpstr>
      <vt:lpstr>Courier New</vt:lpstr>
      <vt:lpstr>Noto Sans Symbols</vt:lpstr>
      <vt:lpstr>Symbol</vt:lpstr>
      <vt:lpstr>Times New Roman</vt:lpstr>
      <vt:lpstr>Retrospect</vt:lpstr>
      <vt:lpstr>Maternal and Child Health Guiding Framework for the Northwest Portland Area Indian Health Board</vt:lpstr>
      <vt:lpstr>Overview</vt:lpstr>
      <vt:lpstr>A start</vt:lpstr>
      <vt:lpstr>PowerPoint Presentation</vt:lpstr>
      <vt:lpstr>Purpose of the MCH Inquiry </vt:lpstr>
      <vt:lpstr>PROCESS </vt:lpstr>
      <vt:lpstr>Who did we speak with? </vt:lpstr>
      <vt:lpstr>Questions</vt:lpstr>
      <vt:lpstr>FINDINGS </vt:lpstr>
      <vt:lpstr>What is MCH? </vt:lpstr>
      <vt:lpstr>What is MCH? </vt:lpstr>
      <vt:lpstr>Common MCH Topics</vt:lpstr>
      <vt:lpstr>Support </vt:lpstr>
      <vt:lpstr>Support: Quotes</vt:lpstr>
      <vt:lpstr>Support: Topics </vt:lpstr>
      <vt:lpstr>Education </vt:lpstr>
      <vt:lpstr>Education: Quotes </vt:lpstr>
      <vt:lpstr>Education: Topics </vt:lpstr>
      <vt:lpstr>Mental Health and Substance Use </vt:lpstr>
      <vt:lpstr>Mental Health &amp; Substance Abuse: Quotes  </vt:lpstr>
      <vt:lpstr>Mental Health &amp; Substance Abuse: Topics </vt:lpstr>
      <vt:lpstr>Connection to Culture &amp; Holistic Health </vt:lpstr>
      <vt:lpstr>Holistic Health: Quotes </vt:lpstr>
      <vt:lpstr>Holistic Health: Topics</vt:lpstr>
      <vt:lpstr>Culture: Quotes</vt:lpstr>
      <vt:lpstr>Culture: Topics</vt:lpstr>
      <vt:lpstr>Data Collection </vt:lpstr>
      <vt:lpstr>PowerPoint Presentation</vt:lpstr>
      <vt:lpstr>Suggestions &amp; Next Steps for NPAIHB </vt:lpstr>
      <vt:lpstr>Suggestions</vt:lpstr>
      <vt:lpstr>SPECIFIC DATA COLLECTION ISSUES AND SUGGESTIONS</vt:lpstr>
      <vt:lpstr>Discussion</vt:lpstr>
      <vt:lpstr>Next Steps </vt:lpstr>
      <vt:lpstr>Acknowledgements</vt:lpstr>
      <vt:lpstr>Project Contact   Tam Lutz    Monika Damron  tlutz@npaihb.org  mdamron @npaihb.org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Maternal and Child Health Guiding Framework for the Northwest Portland Area Indian Health Board</dc:title>
  <dc:creator>Alyssa</dc:creator>
  <cp:lastModifiedBy>Tam Lutz</cp:lastModifiedBy>
  <cp:revision>53</cp:revision>
  <dcterms:modified xsi:type="dcterms:W3CDTF">2018-01-16T21:03:23Z</dcterms:modified>
</cp:coreProperties>
</file>