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4" r:id="rId2"/>
    <p:sldId id="265" r:id="rId3"/>
    <p:sldId id="275" r:id="rId4"/>
    <p:sldId id="276" r:id="rId5"/>
    <p:sldId id="277" r:id="rId6"/>
    <p:sldId id="278" r:id="rId7"/>
    <p:sldId id="279" r:id="rId8"/>
    <p:sldId id="280" r:id="rId9"/>
    <p:sldId id="266" r:id="rId10"/>
    <p:sldId id="267" r:id="rId11"/>
    <p:sldId id="274" r:id="rId12"/>
    <p:sldId id="28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59"/>
    <p:restoredTop sz="94715"/>
  </p:normalViewPr>
  <p:slideViewPr>
    <p:cSldViewPr>
      <p:cViewPr varScale="1">
        <p:scale>
          <a:sx n="109" d="100"/>
          <a:sy n="109" d="100"/>
        </p:scale>
        <p:origin x="205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D7D990-566A-8E4B-8AA2-5621727BE84C}" type="doc">
      <dgm:prSet loTypeId="urn:microsoft.com/office/officeart/2005/8/layout/process4" loCatId="list" qsTypeId="urn:microsoft.com/office/officeart/2005/8/quickstyle/simple4" qsCatId="simple" csTypeId="urn:microsoft.com/office/officeart/2005/8/colors/colorful2" csCatId="colorful" phldr="1"/>
      <dgm:spPr/>
      <dgm:t>
        <a:bodyPr/>
        <a:lstStyle/>
        <a:p>
          <a:endParaRPr lang="en-US"/>
        </a:p>
      </dgm:t>
    </dgm:pt>
    <dgm:pt modelId="{03BDB368-FA32-4548-AB09-5C58A53EBC99}">
      <dgm:prSet/>
      <dgm:spPr/>
      <dgm:t>
        <a:bodyPr/>
        <a:lstStyle/>
        <a:p>
          <a:pPr rtl="0"/>
          <a:r>
            <a:rPr lang="en-US" smtClean="0"/>
            <a:t>Request from tribes for increased specialists</a:t>
          </a:r>
          <a:endParaRPr lang="en-US"/>
        </a:p>
      </dgm:t>
    </dgm:pt>
    <dgm:pt modelId="{D69F5FBE-A106-B84B-93B9-0270921F7748}" type="parTrans" cxnId="{4BAFE469-7E22-7440-AC41-F1CB93AEFD7B}">
      <dgm:prSet/>
      <dgm:spPr/>
      <dgm:t>
        <a:bodyPr/>
        <a:lstStyle/>
        <a:p>
          <a:endParaRPr lang="en-US"/>
        </a:p>
      </dgm:t>
    </dgm:pt>
    <dgm:pt modelId="{0E08113C-517E-6A49-93DE-B949497A1917}" type="sibTrans" cxnId="{4BAFE469-7E22-7440-AC41-F1CB93AEFD7B}">
      <dgm:prSet/>
      <dgm:spPr/>
      <dgm:t>
        <a:bodyPr/>
        <a:lstStyle/>
        <a:p>
          <a:endParaRPr lang="en-US"/>
        </a:p>
      </dgm:t>
    </dgm:pt>
    <dgm:pt modelId="{3B547CBE-9FF5-014A-BA47-E1B138F9438A}">
      <dgm:prSet/>
      <dgm:spPr/>
      <dgm:t>
        <a:bodyPr/>
        <a:lstStyle/>
        <a:p>
          <a:pPr rtl="0"/>
          <a:r>
            <a:rPr lang="en-US" dirty="0" smtClean="0"/>
            <a:t>Established model in PNW Tribal Clinics</a:t>
          </a:r>
          <a:endParaRPr lang="en-US" dirty="0"/>
        </a:p>
      </dgm:t>
    </dgm:pt>
    <dgm:pt modelId="{B66EC120-F279-5C42-893F-0D4C79ACE15C}" type="parTrans" cxnId="{1C0F6D30-EF26-AF4D-99DD-F28BCA5424DA}">
      <dgm:prSet/>
      <dgm:spPr/>
      <dgm:t>
        <a:bodyPr/>
        <a:lstStyle/>
        <a:p>
          <a:endParaRPr lang="en-US"/>
        </a:p>
      </dgm:t>
    </dgm:pt>
    <dgm:pt modelId="{AA474CE7-D242-AA49-AA60-93967719181D}" type="sibTrans" cxnId="{1C0F6D30-EF26-AF4D-99DD-F28BCA5424DA}">
      <dgm:prSet/>
      <dgm:spPr/>
      <dgm:t>
        <a:bodyPr/>
        <a:lstStyle/>
        <a:p>
          <a:endParaRPr lang="en-US"/>
        </a:p>
      </dgm:t>
    </dgm:pt>
    <dgm:pt modelId="{B88C3AE5-8D45-5849-BFDE-4F88B6783A3B}">
      <dgm:prSet/>
      <dgm:spPr/>
      <dgm:t>
        <a:bodyPr/>
        <a:lstStyle/>
        <a:p>
          <a:r>
            <a:rPr lang="en-US" dirty="0" smtClean="0"/>
            <a:t>Measure effectiveness of Tribal Endo Clinic</a:t>
          </a:r>
          <a:endParaRPr lang="en-US" dirty="0"/>
        </a:p>
      </dgm:t>
    </dgm:pt>
    <dgm:pt modelId="{880BDFBA-3142-414B-B273-DBF74B107B55}" type="parTrans" cxnId="{2006AFDB-B1B4-FC4B-8AAE-E9DE3E9375B5}">
      <dgm:prSet/>
      <dgm:spPr/>
      <dgm:t>
        <a:bodyPr/>
        <a:lstStyle/>
        <a:p>
          <a:endParaRPr lang="en-US"/>
        </a:p>
      </dgm:t>
    </dgm:pt>
    <dgm:pt modelId="{3F4D41F1-E924-F240-A4A3-478D76AA8D45}" type="sibTrans" cxnId="{2006AFDB-B1B4-FC4B-8AAE-E9DE3E9375B5}">
      <dgm:prSet/>
      <dgm:spPr/>
      <dgm:t>
        <a:bodyPr/>
        <a:lstStyle/>
        <a:p>
          <a:endParaRPr lang="en-US"/>
        </a:p>
      </dgm:t>
    </dgm:pt>
    <dgm:pt modelId="{F6B0C9CD-3CE6-F449-87EA-756FE916E3EF}">
      <dgm:prSet/>
      <dgm:spPr/>
      <dgm:t>
        <a:bodyPr/>
        <a:lstStyle/>
        <a:p>
          <a:r>
            <a:rPr lang="en-US" dirty="0" smtClean="0"/>
            <a:t>Build best practices</a:t>
          </a:r>
          <a:endParaRPr lang="en-US" dirty="0"/>
        </a:p>
      </dgm:t>
    </dgm:pt>
    <dgm:pt modelId="{D438B6F7-AACE-0847-927C-9A7833084F0A}" type="parTrans" cxnId="{2302A57C-0F04-4D4E-A950-C11AB07B9F5C}">
      <dgm:prSet/>
      <dgm:spPr/>
      <dgm:t>
        <a:bodyPr/>
        <a:lstStyle/>
        <a:p>
          <a:endParaRPr lang="en-US"/>
        </a:p>
      </dgm:t>
    </dgm:pt>
    <dgm:pt modelId="{8D7E82DF-F4CB-F044-8985-A9CD33FC40A1}" type="sibTrans" cxnId="{2302A57C-0F04-4D4E-A950-C11AB07B9F5C}">
      <dgm:prSet/>
      <dgm:spPr/>
      <dgm:t>
        <a:bodyPr/>
        <a:lstStyle/>
        <a:p>
          <a:endParaRPr lang="en-US"/>
        </a:p>
      </dgm:t>
    </dgm:pt>
    <dgm:pt modelId="{1D9B6B9D-7ED8-4A4A-B1C9-44BD91BF8CDA}">
      <dgm:prSet/>
      <dgm:spPr/>
      <dgm:t>
        <a:bodyPr/>
        <a:lstStyle/>
        <a:p>
          <a:r>
            <a:rPr lang="en-US" dirty="0" smtClean="0"/>
            <a:t>Launch with other Projects</a:t>
          </a:r>
          <a:endParaRPr lang="en-US" dirty="0"/>
        </a:p>
      </dgm:t>
    </dgm:pt>
    <dgm:pt modelId="{CC84B5ED-7995-4444-ACA5-000FC46D37CA}" type="parTrans" cxnId="{B4C42733-81A9-BB4E-97CE-DAA59F1C5255}">
      <dgm:prSet/>
      <dgm:spPr/>
      <dgm:t>
        <a:bodyPr/>
        <a:lstStyle/>
        <a:p>
          <a:endParaRPr lang="en-US"/>
        </a:p>
      </dgm:t>
    </dgm:pt>
    <dgm:pt modelId="{1F358E31-78FC-EC41-BA11-421F831E7759}" type="sibTrans" cxnId="{B4C42733-81A9-BB4E-97CE-DAA59F1C5255}">
      <dgm:prSet/>
      <dgm:spPr/>
      <dgm:t>
        <a:bodyPr/>
        <a:lstStyle/>
        <a:p>
          <a:endParaRPr lang="en-US"/>
        </a:p>
      </dgm:t>
    </dgm:pt>
    <dgm:pt modelId="{57CB7FD3-CBBB-B64E-9948-FBC8FA2A5B5D}" type="pres">
      <dgm:prSet presAssocID="{ABD7D990-566A-8E4B-8AA2-5621727BE84C}" presName="Name0" presStyleCnt="0">
        <dgm:presLayoutVars>
          <dgm:dir/>
          <dgm:animLvl val="lvl"/>
          <dgm:resizeHandles val="exact"/>
        </dgm:presLayoutVars>
      </dgm:prSet>
      <dgm:spPr/>
      <dgm:t>
        <a:bodyPr/>
        <a:lstStyle/>
        <a:p>
          <a:endParaRPr lang="en-US"/>
        </a:p>
      </dgm:t>
    </dgm:pt>
    <dgm:pt modelId="{8ACECFC3-764B-0C4B-87F4-2997FAA002E4}" type="pres">
      <dgm:prSet presAssocID="{1D9B6B9D-7ED8-4A4A-B1C9-44BD91BF8CDA}" presName="boxAndChildren" presStyleCnt="0"/>
      <dgm:spPr/>
    </dgm:pt>
    <dgm:pt modelId="{21908F47-E10F-AD47-8E25-742E5EB6AFB0}" type="pres">
      <dgm:prSet presAssocID="{1D9B6B9D-7ED8-4A4A-B1C9-44BD91BF8CDA}" presName="parentTextBox" presStyleLbl="node1" presStyleIdx="0" presStyleCnt="5"/>
      <dgm:spPr/>
      <dgm:t>
        <a:bodyPr/>
        <a:lstStyle/>
        <a:p>
          <a:endParaRPr lang="en-US"/>
        </a:p>
      </dgm:t>
    </dgm:pt>
    <dgm:pt modelId="{0FBED2E2-4295-C643-BE39-00F4CD97D025}" type="pres">
      <dgm:prSet presAssocID="{8D7E82DF-F4CB-F044-8985-A9CD33FC40A1}" presName="sp" presStyleCnt="0"/>
      <dgm:spPr/>
    </dgm:pt>
    <dgm:pt modelId="{DC8A7BA7-54E4-364C-91D8-3D4395AEDDE7}" type="pres">
      <dgm:prSet presAssocID="{F6B0C9CD-3CE6-F449-87EA-756FE916E3EF}" presName="arrowAndChildren" presStyleCnt="0"/>
      <dgm:spPr/>
    </dgm:pt>
    <dgm:pt modelId="{90EAC490-1E1D-374F-8942-84DD3BD56615}" type="pres">
      <dgm:prSet presAssocID="{F6B0C9CD-3CE6-F449-87EA-756FE916E3EF}" presName="parentTextArrow" presStyleLbl="node1" presStyleIdx="1" presStyleCnt="5"/>
      <dgm:spPr/>
      <dgm:t>
        <a:bodyPr/>
        <a:lstStyle/>
        <a:p>
          <a:endParaRPr lang="en-US"/>
        </a:p>
      </dgm:t>
    </dgm:pt>
    <dgm:pt modelId="{0C4691DF-0FE1-884B-9463-A68BB2540180}" type="pres">
      <dgm:prSet presAssocID="{3F4D41F1-E924-F240-A4A3-478D76AA8D45}" presName="sp" presStyleCnt="0"/>
      <dgm:spPr/>
    </dgm:pt>
    <dgm:pt modelId="{DA1EC98A-C817-DD43-A477-F23E2EDF8137}" type="pres">
      <dgm:prSet presAssocID="{B88C3AE5-8D45-5849-BFDE-4F88B6783A3B}" presName="arrowAndChildren" presStyleCnt="0"/>
      <dgm:spPr/>
    </dgm:pt>
    <dgm:pt modelId="{A3305B3E-C7F3-CA43-B93D-DA5A451BF92B}" type="pres">
      <dgm:prSet presAssocID="{B88C3AE5-8D45-5849-BFDE-4F88B6783A3B}" presName="parentTextArrow" presStyleLbl="node1" presStyleIdx="2" presStyleCnt="5"/>
      <dgm:spPr/>
      <dgm:t>
        <a:bodyPr/>
        <a:lstStyle/>
        <a:p>
          <a:endParaRPr lang="en-US"/>
        </a:p>
      </dgm:t>
    </dgm:pt>
    <dgm:pt modelId="{B24DD8E5-2D42-094E-83B6-0BD599B098B7}" type="pres">
      <dgm:prSet presAssocID="{AA474CE7-D242-AA49-AA60-93967719181D}" presName="sp" presStyleCnt="0"/>
      <dgm:spPr/>
    </dgm:pt>
    <dgm:pt modelId="{67A1E888-16A0-EA44-A13B-7F3892FE7265}" type="pres">
      <dgm:prSet presAssocID="{3B547CBE-9FF5-014A-BA47-E1B138F9438A}" presName="arrowAndChildren" presStyleCnt="0"/>
      <dgm:spPr/>
    </dgm:pt>
    <dgm:pt modelId="{35D41C61-A64C-B848-83D8-06BD9BB06EB4}" type="pres">
      <dgm:prSet presAssocID="{3B547CBE-9FF5-014A-BA47-E1B138F9438A}" presName="parentTextArrow" presStyleLbl="node1" presStyleIdx="3" presStyleCnt="5"/>
      <dgm:spPr/>
      <dgm:t>
        <a:bodyPr/>
        <a:lstStyle/>
        <a:p>
          <a:endParaRPr lang="en-US"/>
        </a:p>
      </dgm:t>
    </dgm:pt>
    <dgm:pt modelId="{683330D6-2734-2945-B2D8-7EA260B07BF6}" type="pres">
      <dgm:prSet presAssocID="{0E08113C-517E-6A49-93DE-B949497A1917}" presName="sp" presStyleCnt="0"/>
      <dgm:spPr/>
    </dgm:pt>
    <dgm:pt modelId="{C8754521-BCAD-3E41-82A1-B9C010C20EFF}" type="pres">
      <dgm:prSet presAssocID="{03BDB368-FA32-4548-AB09-5C58A53EBC99}" presName="arrowAndChildren" presStyleCnt="0"/>
      <dgm:spPr/>
    </dgm:pt>
    <dgm:pt modelId="{414B5810-2B77-B64A-B4DD-87AC91CCBC90}" type="pres">
      <dgm:prSet presAssocID="{03BDB368-FA32-4548-AB09-5C58A53EBC99}" presName="parentTextArrow" presStyleLbl="node1" presStyleIdx="4" presStyleCnt="5"/>
      <dgm:spPr/>
      <dgm:t>
        <a:bodyPr/>
        <a:lstStyle/>
        <a:p>
          <a:endParaRPr lang="en-US"/>
        </a:p>
      </dgm:t>
    </dgm:pt>
  </dgm:ptLst>
  <dgm:cxnLst>
    <dgm:cxn modelId="{1237C8C6-FD1C-5D49-A9F2-4CC031327EFA}" type="presOf" srcId="{3B547CBE-9FF5-014A-BA47-E1B138F9438A}" destId="{35D41C61-A64C-B848-83D8-06BD9BB06EB4}" srcOrd="0" destOrd="0" presId="urn:microsoft.com/office/officeart/2005/8/layout/process4"/>
    <dgm:cxn modelId="{B4C42733-81A9-BB4E-97CE-DAA59F1C5255}" srcId="{ABD7D990-566A-8E4B-8AA2-5621727BE84C}" destId="{1D9B6B9D-7ED8-4A4A-B1C9-44BD91BF8CDA}" srcOrd="4" destOrd="0" parTransId="{CC84B5ED-7995-4444-ACA5-000FC46D37CA}" sibTransId="{1F358E31-78FC-EC41-BA11-421F831E7759}"/>
    <dgm:cxn modelId="{4BAFE469-7E22-7440-AC41-F1CB93AEFD7B}" srcId="{ABD7D990-566A-8E4B-8AA2-5621727BE84C}" destId="{03BDB368-FA32-4548-AB09-5C58A53EBC99}" srcOrd="0" destOrd="0" parTransId="{D69F5FBE-A106-B84B-93B9-0270921F7748}" sibTransId="{0E08113C-517E-6A49-93DE-B949497A1917}"/>
    <dgm:cxn modelId="{1C0F6D30-EF26-AF4D-99DD-F28BCA5424DA}" srcId="{ABD7D990-566A-8E4B-8AA2-5621727BE84C}" destId="{3B547CBE-9FF5-014A-BA47-E1B138F9438A}" srcOrd="1" destOrd="0" parTransId="{B66EC120-F279-5C42-893F-0D4C79ACE15C}" sibTransId="{AA474CE7-D242-AA49-AA60-93967719181D}"/>
    <dgm:cxn modelId="{07B4FED0-DBAF-8F49-83EE-5B8AE868DD8E}" type="presOf" srcId="{03BDB368-FA32-4548-AB09-5C58A53EBC99}" destId="{414B5810-2B77-B64A-B4DD-87AC91CCBC90}" srcOrd="0" destOrd="0" presId="urn:microsoft.com/office/officeart/2005/8/layout/process4"/>
    <dgm:cxn modelId="{2006AFDB-B1B4-FC4B-8AAE-E9DE3E9375B5}" srcId="{ABD7D990-566A-8E4B-8AA2-5621727BE84C}" destId="{B88C3AE5-8D45-5849-BFDE-4F88B6783A3B}" srcOrd="2" destOrd="0" parTransId="{880BDFBA-3142-414B-B273-DBF74B107B55}" sibTransId="{3F4D41F1-E924-F240-A4A3-478D76AA8D45}"/>
    <dgm:cxn modelId="{F81FEC56-4F0B-144E-8F2C-56D775FF1256}" type="presOf" srcId="{B88C3AE5-8D45-5849-BFDE-4F88B6783A3B}" destId="{A3305B3E-C7F3-CA43-B93D-DA5A451BF92B}" srcOrd="0" destOrd="0" presId="urn:microsoft.com/office/officeart/2005/8/layout/process4"/>
    <dgm:cxn modelId="{63A53CC8-8765-0B48-A17C-459A798C355B}" type="presOf" srcId="{1D9B6B9D-7ED8-4A4A-B1C9-44BD91BF8CDA}" destId="{21908F47-E10F-AD47-8E25-742E5EB6AFB0}" srcOrd="0" destOrd="0" presId="urn:microsoft.com/office/officeart/2005/8/layout/process4"/>
    <dgm:cxn modelId="{43F17B9B-331F-AC4D-BE24-8F6C8BB8C830}" type="presOf" srcId="{F6B0C9CD-3CE6-F449-87EA-756FE916E3EF}" destId="{90EAC490-1E1D-374F-8942-84DD3BD56615}" srcOrd="0" destOrd="0" presId="urn:microsoft.com/office/officeart/2005/8/layout/process4"/>
    <dgm:cxn modelId="{8B9379F3-960E-9647-983C-B38E4C6B51FC}" type="presOf" srcId="{ABD7D990-566A-8E4B-8AA2-5621727BE84C}" destId="{57CB7FD3-CBBB-B64E-9948-FBC8FA2A5B5D}" srcOrd="0" destOrd="0" presId="urn:microsoft.com/office/officeart/2005/8/layout/process4"/>
    <dgm:cxn modelId="{2302A57C-0F04-4D4E-A950-C11AB07B9F5C}" srcId="{ABD7D990-566A-8E4B-8AA2-5621727BE84C}" destId="{F6B0C9CD-3CE6-F449-87EA-756FE916E3EF}" srcOrd="3" destOrd="0" parTransId="{D438B6F7-AACE-0847-927C-9A7833084F0A}" sibTransId="{8D7E82DF-F4CB-F044-8985-A9CD33FC40A1}"/>
    <dgm:cxn modelId="{86A8208C-89D9-9743-9328-C1A051B5F9E0}" type="presParOf" srcId="{57CB7FD3-CBBB-B64E-9948-FBC8FA2A5B5D}" destId="{8ACECFC3-764B-0C4B-87F4-2997FAA002E4}" srcOrd="0" destOrd="0" presId="urn:microsoft.com/office/officeart/2005/8/layout/process4"/>
    <dgm:cxn modelId="{C44DD66B-0112-C14C-A733-CF16B0D51773}" type="presParOf" srcId="{8ACECFC3-764B-0C4B-87F4-2997FAA002E4}" destId="{21908F47-E10F-AD47-8E25-742E5EB6AFB0}" srcOrd="0" destOrd="0" presId="urn:microsoft.com/office/officeart/2005/8/layout/process4"/>
    <dgm:cxn modelId="{C2CDED38-80DE-1343-8DEC-FC798BB1F4B7}" type="presParOf" srcId="{57CB7FD3-CBBB-B64E-9948-FBC8FA2A5B5D}" destId="{0FBED2E2-4295-C643-BE39-00F4CD97D025}" srcOrd="1" destOrd="0" presId="urn:microsoft.com/office/officeart/2005/8/layout/process4"/>
    <dgm:cxn modelId="{3ED6474C-2FFD-3440-83F5-57C2F2BE4D59}" type="presParOf" srcId="{57CB7FD3-CBBB-B64E-9948-FBC8FA2A5B5D}" destId="{DC8A7BA7-54E4-364C-91D8-3D4395AEDDE7}" srcOrd="2" destOrd="0" presId="urn:microsoft.com/office/officeart/2005/8/layout/process4"/>
    <dgm:cxn modelId="{53F1E6F8-BBCE-534F-B6D5-3D0FAC711047}" type="presParOf" srcId="{DC8A7BA7-54E4-364C-91D8-3D4395AEDDE7}" destId="{90EAC490-1E1D-374F-8942-84DD3BD56615}" srcOrd="0" destOrd="0" presId="urn:microsoft.com/office/officeart/2005/8/layout/process4"/>
    <dgm:cxn modelId="{10B7648C-C9DF-644D-A66D-00DAA46014FA}" type="presParOf" srcId="{57CB7FD3-CBBB-B64E-9948-FBC8FA2A5B5D}" destId="{0C4691DF-0FE1-884B-9463-A68BB2540180}" srcOrd="3" destOrd="0" presId="urn:microsoft.com/office/officeart/2005/8/layout/process4"/>
    <dgm:cxn modelId="{F0756A4B-390F-E443-BDBA-95ACD28B5759}" type="presParOf" srcId="{57CB7FD3-CBBB-B64E-9948-FBC8FA2A5B5D}" destId="{DA1EC98A-C817-DD43-A477-F23E2EDF8137}" srcOrd="4" destOrd="0" presId="urn:microsoft.com/office/officeart/2005/8/layout/process4"/>
    <dgm:cxn modelId="{DA4F9E6F-8DB9-6349-A99C-E86EE3D7B4BE}" type="presParOf" srcId="{DA1EC98A-C817-DD43-A477-F23E2EDF8137}" destId="{A3305B3E-C7F3-CA43-B93D-DA5A451BF92B}" srcOrd="0" destOrd="0" presId="urn:microsoft.com/office/officeart/2005/8/layout/process4"/>
    <dgm:cxn modelId="{3F2E725D-AD2D-674D-8041-7568000F9A69}" type="presParOf" srcId="{57CB7FD3-CBBB-B64E-9948-FBC8FA2A5B5D}" destId="{B24DD8E5-2D42-094E-83B6-0BD599B098B7}" srcOrd="5" destOrd="0" presId="urn:microsoft.com/office/officeart/2005/8/layout/process4"/>
    <dgm:cxn modelId="{30FA4370-E48A-F448-9598-52389E43EA3B}" type="presParOf" srcId="{57CB7FD3-CBBB-B64E-9948-FBC8FA2A5B5D}" destId="{67A1E888-16A0-EA44-A13B-7F3892FE7265}" srcOrd="6" destOrd="0" presId="urn:microsoft.com/office/officeart/2005/8/layout/process4"/>
    <dgm:cxn modelId="{DC944CE2-538C-E54C-BDEA-20B95282F14D}" type="presParOf" srcId="{67A1E888-16A0-EA44-A13B-7F3892FE7265}" destId="{35D41C61-A64C-B848-83D8-06BD9BB06EB4}" srcOrd="0" destOrd="0" presId="urn:microsoft.com/office/officeart/2005/8/layout/process4"/>
    <dgm:cxn modelId="{B4D9FED1-E368-5B4A-AE49-65C8037219DF}" type="presParOf" srcId="{57CB7FD3-CBBB-B64E-9948-FBC8FA2A5B5D}" destId="{683330D6-2734-2945-B2D8-7EA260B07BF6}" srcOrd="7" destOrd="0" presId="urn:microsoft.com/office/officeart/2005/8/layout/process4"/>
    <dgm:cxn modelId="{88AFC347-A726-0243-A92B-EF569882EE37}" type="presParOf" srcId="{57CB7FD3-CBBB-B64E-9948-FBC8FA2A5B5D}" destId="{C8754521-BCAD-3E41-82A1-B9C010C20EFF}" srcOrd="8" destOrd="0" presId="urn:microsoft.com/office/officeart/2005/8/layout/process4"/>
    <dgm:cxn modelId="{B220EB6B-D9E5-B344-A466-F3A9DFA47DB2}" type="presParOf" srcId="{C8754521-BCAD-3E41-82A1-B9C010C20EFF}" destId="{414B5810-2B77-B64A-B4DD-87AC91CCBC9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08F47-E10F-AD47-8E25-742E5EB6AFB0}">
      <dsp:nvSpPr>
        <dsp:cNvPr id="0" name=""/>
        <dsp:cNvSpPr/>
      </dsp:nvSpPr>
      <dsp:spPr>
        <a:xfrm>
          <a:off x="0" y="3886230"/>
          <a:ext cx="8229600" cy="63756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Launch with other Projects</a:t>
          </a:r>
          <a:endParaRPr lang="en-US" sz="2200" kern="1200" dirty="0"/>
        </a:p>
      </dsp:txBody>
      <dsp:txXfrm>
        <a:off x="0" y="3886230"/>
        <a:ext cx="8229600" cy="637568"/>
      </dsp:txXfrm>
    </dsp:sp>
    <dsp:sp modelId="{90EAC490-1E1D-374F-8942-84DD3BD56615}">
      <dsp:nvSpPr>
        <dsp:cNvPr id="0" name=""/>
        <dsp:cNvSpPr/>
      </dsp:nvSpPr>
      <dsp:spPr>
        <a:xfrm rot="10800000">
          <a:off x="0" y="2915214"/>
          <a:ext cx="8229600" cy="980580"/>
        </a:xfrm>
        <a:prstGeom prst="upArrowCallou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Build best practices</a:t>
          </a:r>
          <a:endParaRPr lang="en-US" sz="2200" kern="1200" dirty="0"/>
        </a:p>
      </dsp:txBody>
      <dsp:txXfrm rot="10800000">
        <a:off x="0" y="2915214"/>
        <a:ext cx="8229600" cy="637151"/>
      </dsp:txXfrm>
    </dsp:sp>
    <dsp:sp modelId="{A3305B3E-C7F3-CA43-B93D-DA5A451BF92B}">
      <dsp:nvSpPr>
        <dsp:cNvPr id="0" name=""/>
        <dsp:cNvSpPr/>
      </dsp:nvSpPr>
      <dsp:spPr>
        <a:xfrm rot="10800000">
          <a:off x="0" y="1944197"/>
          <a:ext cx="8229600" cy="980580"/>
        </a:xfrm>
        <a:prstGeom prst="upArrowCallou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Measure effectiveness of Tribal Endo Clinic</a:t>
          </a:r>
          <a:endParaRPr lang="en-US" sz="2200" kern="1200" dirty="0"/>
        </a:p>
      </dsp:txBody>
      <dsp:txXfrm rot="10800000">
        <a:off x="0" y="1944197"/>
        <a:ext cx="8229600" cy="637151"/>
      </dsp:txXfrm>
    </dsp:sp>
    <dsp:sp modelId="{35D41C61-A64C-B848-83D8-06BD9BB06EB4}">
      <dsp:nvSpPr>
        <dsp:cNvPr id="0" name=""/>
        <dsp:cNvSpPr/>
      </dsp:nvSpPr>
      <dsp:spPr>
        <a:xfrm rot="10800000">
          <a:off x="0" y="973180"/>
          <a:ext cx="8229600" cy="980580"/>
        </a:xfrm>
        <a:prstGeom prst="upArrowCallou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dirty="0" smtClean="0"/>
            <a:t>Established model in PNW Tribal Clinics</a:t>
          </a:r>
          <a:endParaRPr lang="en-US" sz="2200" kern="1200" dirty="0"/>
        </a:p>
      </dsp:txBody>
      <dsp:txXfrm rot="10800000">
        <a:off x="0" y="973180"/>
        <a:ext cx="8229600" cy="637151"/>
      </dsp:txXfrm>
    </dsp:sp>
    <dsp:sp modelId="{414B5810-2B77-B64A-B4DD-87AC91CCBC90}">
      <dsp:nvSpPr>
        <dsp:cNvPr id="0" name=""/>
        <dsp:cNvSpPr/>
      </dsp:nvSpPr>
      <dsp:spPr>
        <a:xfrm rot="10800000">
          <a:off x="0" y="2163"/>
          <a:ext cx="8229600" cy="980580"/>
        </a:xfrm>
        <a:prstGeom prst="upArrowCallou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smtClean="0"/>
            <a:t>Request from tribes for increased specialists</a:t>
          </a:r>
          <a:endParaRPr lang="en-US" sz="2200" kern="1200"/>
        </a:p>
      </dsp:txBody>
      <dsp:txXfrm rot="10800000">
        <a:off x="0" y="2163"/>
        <a:ext cx="8229600" cy="63715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ECF79F-6F27-3746-B9BE-00E8C8A56A36}" type="datetimeFigureOut">
              <a:rPr lang="en-US" smtClean="0"/>
              <a:t>1/15/2018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75324-D4B9-3449-83B9-9E82D585F941}" type="slidenum">
              <a:rPr lang="en-US" smtClean="0"/>
              <a:t>‹#›</a:t>
            </a:fld>
            <a:endParaRPr lang="en-US"/>
          </a:p>
        </p:txBody>
      </p:sp>
    </p:spTree>
    <p:extLst>
      <p:ext uri="{BB962C8B-B14F-4D97-AF65-F5344CB8AC3E}">
        <p14:creationId xmlns:p14="http://schemas.microsoft.com/office/powerpoint/2010/main" val="1881470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edicalnewstoday.com/info/diabet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cdc.gov/diabetes/pubs/statsreport14/national-diabetes-report-web.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 the use of video conferencing, education, and research, </a:t>
            </a:r>
            <a:endParaRPr lang="en-US" dirty="0"/>
          </a:p>
        </p:txBody>
      </p:sp>
      <p:sp>
        <p:nvSpPr>
          <p:cNvPr id="4" name="Slide Number Placeholder 3"/>
          <p:cNvSpPr>
            <a:spLocks noGrp="1"/>
          </p:cNvSpPr>
          <p:nvPr>
            <p:ph type="sldNum" sz="quarter" idx="10"/>
          </p:nvPr>
        </p:nvSpPr>
        <p:spPr/>
        <p:txBody>
          <a:bodyPr/>
          <a:lstStyle/>
          <a:p>
            <a:fld id="{10F75324-D4B9-3449-83B9-9E82D585F941}" type="slidenum">
              <a:rPr lang="en-US" smtClean="0"/>
              <a:t>2</a:t>
            </a:fld>
            <a:endParaRPr lang="en-US"/>
          </a:p>
        </p:txBody>
      </p:sp>
    </p:spTree>
    <p:extLst>
      <p:ext uri="{BB962C8B-B14F-4D97-AF65-F5344CB8AC3E}">
        <p14:creationId xmlns:p14="http://schemas.microsoft.com/office/powerpoint/2010/main" val="171487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F75324-D4B9-3449-83B9-9E82D585F941}" type="slidenum">
              <a:rPr lang="en-US" smtClean="0"/>
              <a:t>3</a:t>
            </a:fld>
            <a:endParaRPr lang="en-US"/>
          </a:p>
        </p:txBody>
      </p:sp>
    </p:spTree>
    <p:extLst>
      <p:ext uri="{BB962C8B-B14F-4D97-AF65-F5344CB8AC3E}">
        <p14:creationId xmlns:p14="http://schemas.microsoft.com/office/powerpoint/2010/main" val="1550276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Middle-aged and older adults are still at the highest risk for developing type 2 diabetes. </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Average age of onset for type 2 diabetes</a:t>
            </a:r>
          </a:p>
          <a:p>
            <a:r>
              <a:rPr lang="en-US" sz="1200" b="0" i="0" kern="1200" dirty="0" smtClean="0">
                <a:solidFill>
                  <a:schemeClr val="tx1"/>
                </a:solidFill>
                <a:effectLst/>
                <a:latin typeface="+mn-lt"/>
                <a:ea typeface="+mn-ea"/>
                <a:cs typeface="+mn-cs"/>
              </a:rPr>
              <a:t>Many people with diabetes do not know they have it, making regular screening tests important for those at risk.</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American Diabetes Association (ADA) recommend annual </a:t>
            </a:r>
            <a:r>
              <a:rPr lang="en-US" sz="1200" b="0" i="0" u="none" strike="noStrike" kern="1200" dirty="0" smtClean="0">
                <a:solidFill>
                  <a:schemeClr val="tx1"/>
                </a:solidFill>
                <a:effectLst/>
                <a:latin typeface="+mn-lt"/>
                <a:ea typeface="+mn-ea"/>
                <a:cs typeface="+mn-cs"/>
                <a:hlinkClick r:id="rId3" tooltip="What is Diabetes?"/>
              </a:rPr>
              <a:t>diabetes</a:t>
            </a:r>
            <a:r>
              <a:rPr lang="en-US" sz="1200" b="0" i="0" kern="1200" dirty="0" smtClean="0">
                <a:solidFill>
                  <a:schemeClr val="tx1"/>
                </a:solidFill>
                <a:effectLst/>
                <a:latin typeface="+mn-lt"/>
                <a:ea typeface="+mn-ea"/>
                <a:cs typeface="+mn-cs"/>
              </a:rPr>
              <a:t> screening tests after the age of 45. But the age at which someone develops the condition depends on too many differing factors to accurately predict.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 wide mix of individual health and lifestyle factors can influence the progression of the condition. Many people have diabetes for years before being diagnosed, causing a large variation between the age of onset and age of diagnosis.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Meanwhile, some estimates claim that nearly </a:t>
            </a:r>
            <a:r>
              <a:rPr lang="en-US" sz="1200" b="0" i="0" u="none" strike="noStrike" kern="1200" dirty="0" smtClean="0">
                <a:solidFill>
                  <a:schemeClr val="tx1"/>
                </a:solidFill>
                <a:effectLst/>
                <a:latin typeface="+mn-lt"/>
                <a:ea typeface="+mn-ea"/>
                <a:cs typeface="+mn-cs"/>
                <a:hlinkClick r:id="rId4"/>
              </a:rPr>
              <a:t>one-third</a:t>
            </a:r>
            <a:r>
              <a:rPr lang="en-US" sz="1200" b="0" i="0" kern="1200" dirty="0" smtClean="0">
                <a:solidFill>
                  <a:schemeClr val="tx1"/>
                </a:solidFill>
                <a:effectLst/>
                <a:latin typeface="+mn-lt"/>
                <a:ea typeface="+mn-ea"/>
                <a:cs typeface="+mn-cs"/>
              </a:rPr>
              <a:t> of those with diabetes do not know they have it, which further complicates estimates.</a:t>
            </a:r>
          </a:p>
          <a:p>
            <a:endParaRPr lang="en-US" dirty="0"/>
          </a:p>
        </p:txBody>
      </p:sp>
      <p:sp>
        <p:nvSpPr>
          <p:cNvPr id="4" name="Slide Number Placeholder 3"/>
          <p:cNvSpPr>
            <a:spLocks noGrp="1"/>
          </p:cNvSpPr>
          <p:nvPr>
            <p:ph type="sldNum" sz="quarter" idx="10"/>
          </p:nvPr>
        </p:nvSpPr>
        <p:spPr/>
        <p:txBody>
          <a:bodyPr/>
          <a:lstStyle/>
          <a:p>
            <a:fld id="{10F75324-D4B9-3449-83B9-9E82D585F941}" type="slidenum">
              <a:rPr lang="en-US" smtClean="0"/>
              <a:t>4</a:t>
            </a:fld>
            <a:endParaRPr lang="en-US"/>
          </a:p>
        </p:txBody>
      </p:sp>
    </p:spTree>
    <p:extLst>
      <p:ext uri="{BB962C8B-B14F-4D97-AF65-F5344CB8AC3E}">
        <p14:creationId xmlns:p14="http://schemas.microsoft.com/office/powerpoint/2010/main" val="2143002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general, people with</a:t>
            </a:r>
            <a:r>
              <a:rPr lang="en-US" sz="1200" b="0" i="0"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effectLst/>
                <a:latin typeface="+mn-lt"/>
                <a:ea typeface="+mn-ea"/>
                <a:cs typeface="+mn-cs"/>
              </a:rPr>
              <a:t>diabetes </a:t>
            </a:r>
            <a:r>
              <a:rPr lang="en-US" sz="1200" b="0" i="0" kern="1200" baseline="0" dirty="0" smtClean="0">
                <a:solidFill>
                  <a:schemeClr val="tx1"/>
                </a:solidFill>
                <a:effectLst/>
                <a:latin typeface="+mn-lt"/>
                <a:ea typeface="+mn-ea"/>
                <a:cs typeface="+mn-cs"/>
              </a:rPr>
              <a:t>either have a total lack of </a:t>
            </a:r>
            <a:r>
              <a:rPr lang="en-US" sz="1200" b="0" i="0" u="none" strike="noStrike" kern="1200" baseline="0" dirty="0" smtClean="0">
                <a:solidFill>
                  <a:schemeClr val="tx1"/>
                </a:solidFill>
                <a:effectLst/>
                <a:latin typeface="+mn-lt"/>
                <a:ea typeface="+mn-ea"/>
                <a:cs typeface="+mn-cs"/>
              </a:rPr>
              <a:t>insulin – Type 1 diabetes </a:t>
            </a:r>
            <a:r>
              <a:rPr lang="en-US" sz="1200" b="0" i="0" kern="1200" baseline="0" dirty="0" smtClean="0">
                <a:solidFill>
                  <a:schemeClr val="tx1"/>
                </a:solidFill>
                <a:effectLst/>
                <a:latin typeface="+mn-lt"/>
                <a:ea typeface="+mn-ea"/>
                <a:cs typeface="+mn-cs"/>
              </a:rPr>
              <a:t>or they have too little </a:t>
            </a:r>
            <a:r>
              <a:rPr lang="en-US" sz="1200" b="0" i="0" u="none" strike="noStrike" kern="1200" baseline="0" dirty="0" smtClean="0">
                <a:solidFill>
                  <a:schemeClr val="tx1"/>
                </a:solidFill>
                <a:effectLst/>
                <a:latin typeface="+mn-lt"/>
                <a:ea typeface="+mn-ea"/>
                <a:cs typeface="+mn-cs"/>
              </a:rPr>
              <a:t>insulin </a:t>
            </a:r>
            <a:r>
              <a:rPr lang="en-US" sz="1200" b="0" i="0" kern="1200" baseline="0" dirty="0" smtClean="0">
                <a:solidFill>
                  <a:schemeClr val="tx1"/>
                </a:solidFill>
                <a:effectLst/>
                <a:latin typeface="+mn-lt"/>
                <a:ea typeface="+mn-ea"/>
                <a:cs typeface="+mn-cs"/>
              </a:rPr>
              <a:t>or cannot use </a:t>
            </a:r>
            <a:r>
              <a:rPr lang="en-US" sz="1200" b="0" i="0" u="none" strike="noStrike" kern="1200" baseline="0" dirty="0" smtClean="0">
                <a:solidFill>
                  <a:schemeClr val="tx1"/>
                </a:solidFill>
                <a:effectLst/>
                <a:latin typeface="+mn-lt"/>
                <a:ea typeface="+mn-ea"/>
                <a:cs typeface="+mn-cs"/>
              </a:rPr>
              <a:t>insulin</a:t>
            </a:r>
            <a:r>
              <a:rPr lang="en-US" sz="1200" b="0" i="0" kern="1200" baseline="0" dirty="0" smtClean="0">
                <a:solidFill>
                  <a:schemeClr val="tx1"/>
                </a:solidFill>
                <a:effectLst/>
                <a:latin typeface="+mn-lt"/>
                <a:ea typeface="+mn-ea"/>
                <a:cs typeface="+mn-cs"/>
              </a:rPr>
              <a:t> effectively - T</a:t>
            </a:r>
            <a:r>
              <a:rPr lang="en-US" sz="1200" b="0" i="0" u="none" strike="noStrike" kern="1200" baseline="0" dirty="0" smtClean="0">
                <a:solidFill>
                  <a:schemeClr val="tx1"/>
                </a:solidFill>
                <a:effectLst/>
                <a:latin typeface="+mn-lt"/>
                <a:ea typeface="+mn-ea"/>
                <a:cs typeface="+mn-cs"/>
              </a:rPr>
              <a:t>ype 2 diabetes</a:t>
            </a:r>
            <a:r>
              <a:rPr lang="en-US" sz="1200" b="0" i="0" kern="1200" baseline="0" dirty="0" smtClean="0">
                <a:solidFill>
                  <a:schemeClr val="tx1"/>
                </a:solidFill>
                <a:effectLst/>
                <a:latin typeface="+mn-lt"/>
                <a:ea typeface="+mn-ea"/>
                <a:cs typeface="+mn-cs"/>
              </a:rPr>
              <a:t>.</a:t>
            </a:r>
            <a:endParaRPr lang="en-US" baseline="0" dirty="0">
              <a:solidFill>
                <a:schemeClr val="tx1"/>
              </a:solidFill>
            </a:endParaRPr>
          </a:p>
        </p:txBody>
      </p:sp>
      <p:sp>
        <p:nvSpPr>
          <p:cNvPr id="4" name="Slide Number Placeholder 3"/>
          <p:cNvSpPr>
            <a:spLocks noGrp="1"/>
          </p:cNvSpPr>
          <p:nvPr>
            <p:ph type="sldNum" sz="quarter" idx="10"/>
          </p:nvPr>
        </p:nvSpPr>
        <p:spPr/>
        <p:txBody>
          <a:bodyPr/>
          <a:lstStyle/>
          <a:p>
            <a:fld id="{10F75324-D4B9-3449-83B9-9E82D585F941}" type="slidenum">
              <a:rPr lang="en-US" smtClean="0"/>
              <a:t>5</a:t>
            </a:fld>
            <a:endParaRPr lang="en-US"/>
          </a:p>
        </p:txBody>
      </p:sp>
    </p:spTree>
    <p:extLst>
      <p:ext uri="{BB962C8B-B14F-4D97-AF65-F5344CB8AC3E}">
        <p14:creationId xmlns:p14="http://schemas.microsoft.com/office/powerpoint/2010/main" val="183597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Diabetes can be effectively</a:t>
            </a:r>
            <a:r>
              <a:rPr lang="en-US" sz="1200" b="0" i="0" kern="1200" baseline="0" dirty="0" smtClean="0">
                <a:solidFill>
                  <a:schemeClr val="tx1"/>
                </a:solidFill>
                <a:effectLst/>
                <a:latin typeface="+mn-lt"/>
                <a:ea typeface="+mn-ea"/>
                <a:cs typeface="+mn-cs"/>
              </a:rPr>
              <a:t> treated. </a:t>
            </a:r>
            <a:r>
              <a:rPr lang="en-US" sz="1200" b="0" i="0" kern="1200" dirty="0" smtClean="0">
                <a:solidFill>
                  <a:schemeClr val="tx1"/>
                </a:solidFill>
                <a:effectLst/>
                <a:latin typeface="+mn-lt"/>
                <a:ea typeface="+mn-ea"/>
                <a:cs typeface="+mn-cs"/>
              </a:rPr>
              <a:t>The goal of glucose management is to reduce long-term complications of diabetes.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is strong evidence for the benefits of tight glucose control </a:t>
            </a:r>
            <a:r>
              <a:rPr lang="en-US" sz="1200" b="1" i="0" kern="1200" dirty="0" smtClean="0">
                <a:solidFill>
                  <a:schemeClr val="tx1"/>
                </a:solidFill>
                <a:effectLst/>
                <a:latin typeface="+mn-lt"/>
                <a:ea typeface="+mn-ea"/>
                <a:cs typeface="+mn-cs"/>
              </a:rPr>
              <a:t>early</a:t>
            </a:r>
            <a:r>
              <a:rPr lang="en-US" sz="1200" b="0" i="0" kern="1200" dirty="0" smtClean="0">
                <a:solidFill>
                  <a:schemeClr val="tx1"/>
                </a:solidFill>
                <a:effectLst/>
                <a:latin typeface="+mn-lt"/>
                <a:ea typeface="+mn-ea"/>
                <a:cs typeface="+mn-cs"/>
              </a:rPr>
              <a:t> in the course of diabetes. While intensive glycemic control in newly diagnosed patients is beneficial, tight control in the general diabetes population has not demonstrated the same benefits.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It is important to achieve </a:t>
            </a:r>
            <a:r>
              <a:rPr lang="en-US" sz="1200" b="1" i="0" u="sng" kern="1200" dirty="0" smtClean="0">
                <a:solidFill>
                  <a:schemeClr val="tx1"/>
                </a:solidFill>
                <a:effectLst/>
                <a:latin typeface="+mn-lt"/>
                <a:ea typeface="+mn-ea"/>
                <a:cs typeface="+mn-cs"/>
              </a:rPr>
              <a:t>individualized glucose targets </a:t>
            </a:r>
            <a:r>
              <a:rPr lang="en-US" sz="1200" b="0" i="0" kern="1200" dirty="0" smtClean="0">
                <a:solidFill>
                  <a:schemeClr val="tx1"/>
                </a:solidFill>
                <a:effectLst/>
                <a:latin typeface="+mn-lt"/>
                <a:ea typeface="+mn-ea"/>
                <a:cs typeface="+mn-cs"/>
              </a:rPr>
              <a:t>and to avoid poor glycemic control.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Two primary measures are available for health providers and patients to assess the effectiveness of glycemic control: A1C and patient self-monitoring of blood glucose (SMBG).</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F75324-D4B9-3449-83B9-9E82D585F941}" type="slidenum">
              <a:rPr lang="en-US" smtClean="0"/>
              <a:t>6</a:t>
            </a:fld>
            <a:endParaRPr lang="en-US"/>
          </a:p>
        </p:txBody>
      </p:sp>
    </p:spTree>
    <p:extLst>
      <p:ext uri="{BB962C8B-B14F-4D97-AF65-F5344CB8AC3E}">
        <p14:creationId xmlns:p14="http://schemas.microsoft.com/office/powerpoint/2010/main" val="592681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Recommendations for Glycemic Control: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Perform A1C testing every 3 to 6 months in "stable" patients to monitor progress toward clinical targets and facilitate therapeutic decision-making:</a:t>
            </a:r>
          </a:p>
          <a:p>
            <a:pPr lvl="1"/>
            <a:r>
              <a:rPr lang="en-US" sz="1200" b="0" i="0" kern="1200" dirty="0" smtClean="0">
                <a:solidFill>
                  <a:schemeClr val="tx1"/>
                </a:solidFill>
                <a:effectLst/>
                <a:latin typeface="+mn-lt"/>
                <a:ea typeface="+mn-ea"/>
                <a:cs typeface="+mn-cs"/>
              </a:rPr>
              <a:t>A1C testing may be repeated as soon as 1 month later to assess response to initiation or a change in therapy.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b="0" i="0" kern="1200" dirty="0" smtClean="0">
                <a:solidFill>
                  <a:schemeClr val="tx1"/>
                </a:solidFill>
                <a:effectLst/>
                <a:latin typeface="+mn-lt"/>
                <a:ea typeface="+mn-ea"/>
                <a:cs typeface="+mn-cs"/>
              </a:rPr>
              <a:t>A1C Testing:</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A1C is a</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measure of glycemic control over the preceding 120 days. The more recent days contribute a greater percentage to the measure than the distant days. Specifically, the mean level of blood glucose in the 30 days immediately preceding the test contributes approximately 50% of the final result.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the United Kingdom Prospective Diabetes Study (UKPDS), each 1% reduction in mean A1C was associated with reductions in risk of 21% for any end point related to diabetes, 21% for deaths related to diabetes, 14% for myocardial infarction, and 37% for microvascular complications.</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dirty="0" smtClean="0"/>
          </a:p>
          <a:p>
            <a:r>
              <a:rPr lang="en-US" sz="1200" b="1" i="0" u="sng" kern="1200" dirty="0" smtClean="0">
                <a:solidFill>
                  <a:schemeClr val="tx1"/>
                </a:solidFill>
                <a:effectLst/>
                <a:latin typeface="+mn-lt"/>
                <a:ea typeface="+mn-ea"/>
                <a:cs typeface="+mn-cs"/>
              </a:rPr>
              <a:t>Correlation of A1C and Estimated Average Glucose (</a:t>
            </a:r>
            <a:r>
              <a:rPr lang="en-US" sz="1200" b="1" i="0" u="sng" kern="1200" dirty="0" err="1" smtClean="0">
                <a:solidFill>
                  <a:schemeClr val="tx1"/>
                </a:solidFill>
                <a:effectLst/>
                <a:latin typeface="+mn-lt"/>
                <a:ea typeface="+mn-ea"/>
                <a:cs typeface="+mn-cs"/>
              </a:rPr>
              <a:t>eAG</a:t>
            </a:r>
            <a:r>
              <a:rPr lang="en-US" sz="1200" b="1" i="0" u="sng" kern="1200" dirty="0" smtClean="0">
                <a:solidFill>
                  <a:schemeClr val="tx1"/>
                </a:solidFill>
                <a:effectLst/>
                <a:latin typeface="+mn-lt"/>
                <a:ea typeface="+mn-ea"/>
                <a:cs typeface="+mn-cs"/>
              </a:rPr>
              <a:t>) Results</a:t>
            </a:r>
          </a:p>
          <a:p>
            <a:endParaRPr lang="en-US" sz="1200" b="1" i="0" kern="1200" dirty="0" smtClean="0">
              <a:solidFill>
                <a:schemeClr val="tx1"/>
              </a:solidFill>
              <a:effectLst/>
              <a:latin typeface="+mn-lt"/>
              <a:ea typeface="+mn-ea"/>
              <a:cs typeface="+mn-cs"/>
            </a:endParaRPr>
          </a:p>
          <a:p>
            <a:r>
              <a:rPr lang="en-US" dirty="0" smtClean="0"/>
              <a:t>A1C %		</a:t>
            </a:r>
            <a:r>
              <a:rPr lang="en-US" dirty="0" err="1" smtClean="0"/>
              <a:t>eAG</a:t>
            </a:r>
            <a:r>
              <a:rPr lang="en-US" dirty="0" smtClean="0"/>
              <a:t> mg/</a:t>
            </a:r>
            <a:r>
              <a:rPr lang="en-US" dirty="0" err="1" smtClean="0"/>
              <a:t>dL</a:t>
            </a:r>
            <a:endParaRPr lang="en-US" dirty="0" smtClean="0"/>
          </a:p>
          <a:p>
            <a:pPr marL="228600" indent="-228600">
              <a:buAutoNum type="arabicPlain" startAt="6"/>
            </a:pPr>
            <a:r>
              <a:rPr lang="en-US" sz="1200" b="0" i="0" kern="1200" dirty="0" smtClean="0">
                <a:solidFill>
                  <a:schemeClr val="tx1"/>
                </a:solidFill>
                <a:effectLst/>
                <a:latin typeface="+mn-lt"/>
                <a:ea typeface="+mn-ea"/>
                <a:cs typeface="+mn-cs"/>
              </a:rPr>
              <a:t>                                       126</a:t>
            </a:r>
          </a:p>
          <a:p>
            <a:pPr marL="228600" indent="-228600">
              <a:buAutoNum type="arabicPlain" startAt="6"/>
            </a:pPr>
            <a:r>
              <a:rPr lang="en-US" sz="1200" b="0" i="0" kern="1200" dirty="0" smtClean="0">
                <a:solidFill>
                  <a:schemeClr val="tx1"/>
                </a:solidFill>
                <a:effectLst/>
                <a:latin typeface="+mn-lt"/>
                <a:ea typeface="+mn-ea"/>
                <a:cs typeface="+mn-cs"/>
              </a:rPr>
              <a:t>                                       154</a:t>
            </a:r>
          </a:p>
          <a:p>
            <a:pPr marL="228600" indent="-228600">
              <a:buAutoNum type="arabicPlain" startAt="6"/>
            </a:pPr>
            <a:r>
              <a:rPr lang="en-US" sz="1200" b="0" i="0" kern="1200" dirty="0" smtClean="0">
                <a:solidFill>
                  <a:schemeClr val="tx1"/>
                </a:solidFill>
                <a:effectLst/>
                <a:latin typeface="+mn-lt"/>
                <a:ea typeface="+mn-ea"/>
                <a:cs typeface="+mn-cs"/>
              </a:rPr>
              <a:t>                                       183</a:t>
            </a:r>
          </a:p>
          <a:p>
            <a:pPr marL="228600" indent="-228600">
              <a:buAutoNum type="arabicPlain" startAt="6"/>
            </a:pPr>
            <a:r>
              <a:rPr lang="en-US" sz="1200" b="0" i="0" kern="1200" dirty="0" smtClean="0">
                <a:solidFill>
                  <a:schemeClr val="tx1"/>
                </a:solidFill>
                <a:effectLst/>
                <a:latin typeface="+mn-lt"/>
                <a:ea typeface="+mn-ea"/>
                <a:cs typeface="+mn-cs"/>
              </a:rPr>
              <a:t>                                       212</a:t>
            </a:r>
          </a:p>
          <a:p>
            <a:pPr marL="228600" indent="-228600">
              <a:buAutoNum type="arabicPlain" startAt="6"/>
            </a:pPr>
            <a:r>
              <a:rPr lang="en-US" sz="1200" b="0" i="0" kern="1200" baseline="0" dirty="0" smtClean="0">
                <a:solidFill>
                  <a:schemeClr val="tx1"/>
                </a:solidFill>
                <a:effectLst/>
                <a:latin typeface="+mn-lt"/>
                <a:ea typeface="+mn-ea"/>
                <a:cs typeface="+mn-cs"/>
              </a:rPr>
              <a:t>                                       240</a:t>
            </a:r>
          </a:p>
          <a:p>
            <a:pPr marL="228600" indent="-228600">
              <a:buAutoNum type="arabicPlain" startAt="6"/>
            </a:pPr>
            <a:r>
              <a:rPr lang="en-US" sz="1200" b="0" i="0" kern="1200" baseline="0" dirty="0" smtClean="0">
                <a:solidFill>
                  <a:schemeClr val="tx1"/>
                </a:solidFill>
                <a:effectLst/>
                <a:latin typeface="+mn-lt"/>
                <a:ea typeface="+mn-ea"/>
                <a:cs typeface="+mn-cs"/>
              </a:rPr>
              <a:t>                                       269</a:t>
            </a:r>
          </a:p>
          <a:p>
            <a:pPr marL="228600" indent="-228600">
              <a:buAutoNum type="arabicPlain" startAt="6"/>
            </a:pPr>
            <a:r>
              <a:rPr lang="en-US" sz="1200" b="0" i="0" kern="1200" dirty="0" smtClean="0">
                <a:solidFill>
                  <a:schemeClr val="tx1"/>
                </a:solidFill>
                <a:effectLst/>
                <a:latin typeface="+mn-lt"/>
                <a:ea typeface="+mn-ea"/>
                <a:cs typeface="+mn-cs"/>
              </a:rPr>
              <a:t>                                       298</a:t>
            </a:r>
          </a:p>
          <a:p>
            <a:pPr marL="228600" indent="-228600">
              <a:buAutoNum type="arabicPlain" startAt="6"/>
            </a:pP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general, the A1C goal is &lt; 7%.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Consider:  </a:t>
            </a:r>
            <a:r>
              <a:rPr lang="en-US" sz="1200" b="1" i="0" kern="1200" dirty="0" smtClean="0">
                <a:solidFill>
                  <a:schemeClr val="tx1"/>
                </a:solidFill>
                <a:effectLst/>
                <a:latin typeface="+mn-lt"/>
                <a:ea typeface="+mn-ea"/>
                <a:cs typeface="+mn-cs"/>
              </a:rPr>
              <a:t>More stringent goals</a:t>
            </a:r>
            <a:r>
              <a:rPr lang="en-US" sz="1200" b="0" i="0" kern="1200" dirty="0" smtClean="0">
                <a:solidFill>
                  <a:schemeClr val="tx1"/>
                </a:solidFill>
                <a:effectLst/>
                <a:latin typeface="+mn-lt"/>
                <a:ea typeface="+mn-ea"/>
                <a:cs typeface="+mn-cs"/>
              </a:rPr>
              <a:t> (e.g., &lt; 6.5-7%) for younger, healthier patients</a:t>
            </a:r>
          </a:p>
          <a:p>
            <a:r>
              <a:rPr lang="en-US" sz="1200" b="1" i="0" kern="1200" dirty="0" smtClean="0">
                <a:solidFill>
                  <a:schemeClr val="tx1"/>
                </a:solidFill>
                <a:effectLst/>
                <a:latin typeface="+mn-lt"/>
                <a:ea typeface="+mn-ea"/>
                <a:cs typeface="+mn-cs"/>
              </a:rPr>
              <a:t>                 Less stringent goals</a:t>
            </a:r>
            <a:r>
              <a:rPr lang="en-US" sz="1200" b="0" i="0" kern="1200" dirty="0" smtClean="0">
                <a:solidFill>
                  <a:schemeClr val="tx1"/>
                </a:solidFill>
                <a:effectLst/>
                <a:latin typeface="+mn-lt"/>
                <a:ea typeface="+mn-ea"/>
                <a:cs typeface="+mn-cs"/>
              </a:rPr>
              <a:t> (e.g., 7-8%, 8-9%) for those with increased risks with tight control</a:t>
            </a:r>
          </a:p>
          <a:p>
            <a:pPr marL="0" indent="0">
              <a:buNone/>
            </a:pPr>
            <a:endParaRPr lang="en-US" sz="1200" b="0" i="0" kern="1200" baseline="0" dirty="0" smtClean="0">
              <a:solidFill>
                <a:schemeClr val="tx1"/>
              </a:solidFill>
              <a:effectLst/>
              <a:latin typeface="+mn-lt"/>
              <a:ea typeface="+mn-ea"/>
              <a:cs typeface="+mn-cs"/>
            </a:endParaRPr>
          </a:p>
          <a:p>
            <a:pPr marL="0" indent="0">
              <a:buNone/>
            </a:pPr>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Performance Indicators, Standards of Care, and Individualized Targets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It is important that providers distinguish between performance indicators, standards of care, and the need to individualize patient goals.</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Performance indicators</a:t>
            </a:r>
            <a:r>
              <a:rPr lang="en-US" sz="1200" b="0" i="0" kern="1200" dirty="0" smtClean="0">
                <a:solidFill>
                  <a:schemeClr val="tx1"/>
                </a:solidFill>
                <a:effectLst/>
                <a:latin typeface="+mn-lt"/>
                <a:ea typeface="+mn-ea"/>
                <a:cs typeface="+mn-cs"/>
              </a:rPr>
              <a:t> such as the Government Performance and Results Act (GPRA) are established by a government agency or other official entity to evaluate the clinical performance of providers. These indicators compare clinical measures (e.g., A1C or blood pressure) of patient panels against a benchmark.</a:t>
            </a:r>
          </a:p>
          <a:p>
            <a:r>
              <a:rPr lang="en-US" sz="1200" b="1" i="0" kern="1200" dirty="0" smtClean="0">
                <a:solidFill>
                  <a:schemeClr val="tx1"/>
                </a:solidFill>
                <a:effectLst/>
                <a:latin typeface="+mn-lt"/>
                <a:ea typeface="+mn-ea"/>
                <a:cs typeface="+mn-cs"/>
              </a:rPr>
              <a:t>Standards of care</a:t>
            </a:r>
            <a:r>
              <a:rPr lang="en-US" sz="1200" b="0" i="0" kern="1200" dirty="0" smtClean="0">
                <a:solidFill>
                  <a:schemeClr val="tx1"/>
                </a:solidFill>
                <a:effectLst/>
                <a:latin typeface="+mn-lt"/>
                <a:ea typeface="+mn-ea"/>
                <a:cs typeface="+mn-cs"/>
              </a:rPr>
              <a:t> refer to clinical goals set by professional organizations (e.g., ADA) based on the best science available at the time. The standards of care set the goals for patients, in general, as well as the standards by which clinical care should be judged.</a:t>
            </a:r>
          </a:p>
          <a:p>
            <a:r>
              <a:rPr lang="en-US" sz="1200" b="1" i="0" kern="1200" dirty="0" smtClean="0">
                <a:solidFill>
                  <a:schemeClr val="tx1"/>
                </a:solidFill>
                <a:effectLst/>
                <a:latin typeface="+mn-lt"/>
                <a:ea typeface="+mn-ea"/>
                <a:cs typeface="+mn-cs"/>
              </a:rPr>
              <a:t>Note:</a:t>
            </a:r>
            <a:r>
              <a:rPr lang="en-US" sz="1200" b="0" i="0" kern="1200" dirty="0" smtClean="0">
                <a:solidFill>
                  <a:schemeClr val="tx1"/>
                </a:solidFill>
                <a:effectLst/>
                <a:latin typeface="+mn-lt"/>
                <a:ea typeface="+mn-ea"/>
                <a:cs typeface="+mn-cs"/>
              </a:rPr>
              <a:t> However, neither performance indicators nor standards of care should be understood to dictate the clinical goals for a particular patient, especially those whose medical conditions make achieving such goals unwise or even unsafe.</a:t>
            </a:r>
          </a:p>
          <a:p>
            <a:pPr marL="0" indent="0">
              <a:buNone/>
            </a:pP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F75324-D4B9-3449-83B9-9E82D585F941}" type="slidenum">
              <a:rPr lang="en-US" smtClean="0"/>
              <a:t>7</a:t>
            </a:fld>
            <a:endParaRPr lang="en-US"/>
          </a:p>
        </p:txBody>
      </p:sp>
    </p:spTree>
    <p:extLst>
      <p:ext uri="{BB962C8B-B14F-4D97-AF65-F5344CB8AC3E}">
        <p14:creationId xmlns:p14="http://schemas.microsoft.com/office/powerpoint/2010/main" val="1153902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Caring for patients with diabetes is a challenge that requires cooperation across health care specialties. Evidence suggests that using a care team-based approach to diabetes management—incorporating clinician specialists across various disciplines—is a cost-effective way to provide high-quality, patient-centered diabetes care.</a:t>
            </a:r>
            <a:r>
              <a:rPr lang="en-US" sz="1200" b="0" i="0" kern="1200" baseline="30000" dirty="0" smtClean="0">
                <a:solidFill>
                  <a:schemeClr val="tx1"/>
                </a:solidFill>
                <a:effectLst/>
                <a:latin typeface="+mn-lt"/>
                <a:ea typeface="+mn-ea"/>
                <a:cs typeface="+mn-cs"/>
              </a:rPr>
              <a:t>1</a:t>
            </a:r>
            <a:endParaRPr lang="en-US" dirty="0"/>
          </a:p>
        </p:txBody>
      </p:sp>
      <p:sp>
        <p:nvSpPr>
          <p:cNvPr id="4" name="Slide Number Placeholder 3"/>
          <p:cNvSpPr>
            <a:spLocks noGrp="1"/>
          </p:cNvSpPr>
          <p:nvPr>
            <p:ph type="sldNum" sz="quarter" idx="10"/>
          </p:nvPr>
        </p:nvSpPr>
        <p:spPr/>
        <p:txBody>
          <a:bodyPr/>
          <a:lstStyle/>
          <a:p>
            <a:fld id="{10F75324-D4B9-3449-83B9-9E82D585F941}" type="slidenum">
              <a:rPr lang="en-US" smtClean="0"/>
              <a:t>8</a:t>
            </a:fld>
            <a:endParaRPr lang="en-US"/>
          </a:p>
        </p:txBody>
      </p:sp>
    </p:spTree>
    <p:extLst>
      <p:ext uri="{BB962C8B-B14F-4D97-AF65-F5344CB8AC3E}">
        <p14:creationId xmlns:p14="http://schemas.microsoft.com/office/powerpoint/2010/main" val="1674106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Diabetes prevalence in Native American Communities is greater than 2 times that of non-</a:t>
            </a:r>
            <a:r>
              <a:rPr lang="en-US" sz="1200" dirty="0" err="1" smtClean="0"/>
              <a:t>Hispan</a:t>
            </a:r>
            <a:r>
              <a:rPr lang="en-US" sz="1200" dirty="0" smtClean="0"/>
              <a:t>- </a:t>
            </a:r>
            <a:r>
              <a:rPr lang="en-US" sz="1200" dirty="0" err="1" smtClean="0"/>
              <a:t>ic</a:t>
            </a:r>
            <a:r>
              <a:rPr lang="en-US" sz="1200" dirty="0" smtClean="0"/>
              <a:t> whites. Despite the high prevalence, access to endocrinology in IHS and Tribal clinics is limited. Optimizing blood sugar control in tribal communities would improve patient outcomes and improve quality of life.</a:t>
            </a:r>
          </a:p>
          <a:p>
            <a:endParaRPr lang="en-US" dirty="0"/>
          </a:p>
        </p:txBody>
      </p:sp>
      <p:sp>
        <p:nvSpPr>
          <p:cNvPr id="4" name="Slide Number Placeholder 3"/>
          <p:cNvSpPr>
            <a:spLocks noGrp="1"/>
          </p:cNvSpPr>
          <p:nvPr>
            <p:ph type="sldNum" sz="quarter" idx="10"/>
          </p:nvPr>
        </p:nvSpPr>
        <p:spPr/>
        <p:txBody>
          <a:bodyPr/>
          <a:lstStyle/>
          <a:p>
            <a:fld id="{10F75324-D4B9-3449-83B9-9E82D585F941}" type="slidenum">
              <a:rPr lang="en-US" smtClean="0"/>
              <a:t>9</a:t>
            </a:fld>
            <a:endParaRPr lang="en-US"/>
          </a:p>
        </p:txBody>
      </p:sp>
    </p:spTree>
    <p:extLst>
      <p:ext uri="{BB962C8B-B14F-4D97-AF65-F5344CB8AC3E}">
        <p14:creationId xmlns:p14="http://schemas.microsoft.com/office/powerpoint/2010/main" val="720970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Type 1 &amp; Type 2 Diabetes</a:t>
            </a:r>
          </a:p>
          <a:p>
            <a:endParaRPr lang="en-US" dirty="0"/>
          </a:p>
        </p:txBody>
      </p:sp>
      <p:sp>
        <p:nvSpPr>
          <p:cNvPr id="4" name="Slide Number Placeholder 3"/>
          <p:cNvSpPr>
            <a:spLocks noGrp="1"/>
          </p:cNvSpPr>
          <p:nvPr>
            <p:ph type="sldNum" sz="quarter" idx="10"/>
          </p:nvPr>
        </p:nvSpPr>
        <p:spPr/>
        <p:txBody>
          <a:bodyPr/>
          <a:lstStyle/>
          <a:p>
            <a:fld id="{10F75324-D4B9-3449-83B9-9E82D585F941}" type="slidenum">
              <a:rPr lang="en-US" smtClean="0"/>
              <a:t>10</a:t>
            </a:fld>
            <a:endParaRPr lang="en-US"/>
          </a:p>
        </p:txBody>
      </p:sp>
    </p:spTree>
    <p:extLst>
      <p:ext uri="{BB962C8B-B14F-4D97-AF65-F5344CB8AC3E}">
        <p14:creationId xmlns:p14="http://schemas.microsoft.com/office/powerpoint/2010/main" val="1393316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509F13-20A3-4CBD-983F-681287FCFD72}"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4A46B-2D57-40D9-AFA0-E5F9663B5603}" type="slidenum">
              <a:rPr lang="en-US" smtClean="0"/>
              <a:t>‹#›</a:t>
            </a:fld>
            <a:endParaRPr lang="en-US"/>
          </a:p>
        </p:txBody>
      </p:sp>
    </p:spTree>
    <p:extLst>
      <p:ext uri="{BB962C8B-B14F-4D97-AF65-F5344CB8AC3E}">
        <p14:creationId xmlns:p14="http://schemas.microsoft.com/office/powerpoint/2010/main" val="647664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509F13-20A3-4CBD-983F-681287FCFD72}"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4A46B-2D57-40D9-AFA0-E5F9663B5603}" type="slidenum">
              <a:rPr lang="en-US" smtClean="0"/>
              <a:t>‹#›</a:t>
            </a:fld>
            <a:endParaRPr lang="en-US"/>
          </a:p>
        </p:txBody>
      </p:sp>
    </p:spTree>
    <p:extLst>
      <p:ext uri="{BB962C8B-B14F-4D97-AF65-F5344CB8AC3E}">
        <p14:creationId xmlns:p14="http://schemas.microsoft.com/office/powerpoint/2010/main" val="4018181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509F13-20A3-4CBD-983F-681287FCFD72}"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4A46B-2D57-40D9-AFA0-E5F9663B5603}" type="slidenum">
              <a:rPr lang="en-US" smtClean="0"/>
              <a:t>‹#›</a:t>
            </a:fld>
            <a:endParaRPr lang="en-US"/>
          </a:p>
        </p:txBody>
      </p:sp>
    </p:spTree>
    <p:extLst>
      <p:ext uri="{BB962C8B-B14F-4D97-AF65-F5344CB8AC3E}">
        <p14:creationId xmlns:p14="http://schemas.microsoft.com/office/powerpoint/2010/main" val="1657687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509F13-20A3-4CBD-983F-681287FCFD72}"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4A46B-2D57-40D9-AFA0-E5F9663B5603}" type="slidenum">
              <a:rPr lang="en-US" smtClean="0"/>
              <a:t>‹#›</a:t>
            </a:fld>
            <a:endParaRPr lang="en-US"/>
          </a:p>
        </p:txBody>
      </p:sp>
    </p:spTree>
    <p:extLst>
      <p:ext uri="{BB962C8B-B14F-4D97-AF65-F5344CB8AC3E}">
        <p14:creationId xmlns:p14="http://schemas.microsoft.com/office/powerpoint/2010/main" val="331493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509F13-20A3-4CBD-983F-681287FCFD72}"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4A46B-2D57-40D9-AFA0-E5F9663B5603}" type="slidenum">
              <a:rPr lang="en-US" smtClean="0"/>
              <a:t>‹#›</a:t>
            </a:fld>
            <a:endParaRPr lang="en-US"/>
          </a:p>
        </p:txBody>
      </p:sp>
    </p:spTree>
    <p:extLst>
      <p:ext uri="{BB962C8B-B14F-4D97-AF65-F5344CB8AC3E}">
        <p14:creationId xmlns:p14="http://schemas.microsoft.com/office/powerpoint/2010/main" val="4186480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509F13-20A3-4CBD-983F-681287FCFD72}"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4A46B-2D57-40D9-AFA0-E5F9663B5603}" type="slidenum">
              <a:rPr lang="en-US" smtClean="0"/>
              <a:t>‹#›</a:t>
            </a:fld>
            <a:endParaRPr lang="en-US"/>
          </a:p>
        </p:txBody>
      </p:sp>
    </p:spTree>
    <p:extLst>
      <p:ext uri="{BB962C8B-B14F-4D97-AF65-F5344CB8AC3E}">
        <p14:creationId xmlns:p14="http://schemas.microsoft.com/office/powerpoint/2010/main" val="4196977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509F13-20A3-4CBD-983F-681287FCFD72}" type="datetimeFigureOut">
              <a:rPr lang="en-US" smtClean="0"/>
              <a:t>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A4A46B-2D57-40D9-AFA0-E5F9663B5603}" type="slidenum">
              <a:rPr lang="en-US" smtClean="0"/>
              <a:t>‹#›</a:t>
            </a:fld>
            <a:endParaRPr lang="en-US"/>
          </a:p>
        </p:txBody>
      </p:sp>
    </p:spTree>
    <p:extLst>
      <p:ext uri="{BB962C8B-B14F-4D97-AF65-F5344CB8AC3E}">
        <p14:creationId xmlns:p14="http://schemas.microsoft.com/office/powerpoint/2010/main" val="1765583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509F13-20A3-4CBD-983F-681287FCFD72}" type="datetimeFigureOut">
              <a:rPr lang="en-US" smtClean="0"/>
              <a:t>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A4A46B-2D57-40D9-AFA0-E5F9663B5603}" type="slidenum">
              <a:rPr lang="en-US" smtClean="0"/>
              <a:t>‹#›</a:t>
            </a:fld>
            <a:endParaRPr lang="en-US"/>
          </a:p>
        </p:txBody>
      </p:sp>
    </p:spTree>
    <p:extLst>
      <p:ext uri="{BB962C8B-B14F-4D97-AF65-F5344CB8AC3E}">
        <p14:creationId xmlns:p14="http://schemas.microsoft.com/office/powerpoint/2010/main" val="1964050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09F13-20A3-4CBD-983F-681287FCFD72}" type="datetimeFigureOut">
              <a:rPr lang="en-US" smtClean="0"/>
              <a:t>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A4A46B-2D57-40D9-AFA0-E5F9663B5603}" type="slidenum">
              <a:rPr lang="en-US" smtClean="0"/>
              <a:t>‹#›</a:t>
            </a:fld>
            <a:endParaRPr lang="en-US"/>
          </a:p>
        </p:txBody>
      </p:sp>
    </p:spTree>
    <p:extLst>
      <p:ext uri="{BB962C8B-B14F-4D97-AF65-F5344CB8AC3E}">
        <p14:creationId xmlns:p14="http://schemas.microsoft.com/office/powerpoint/2010/main" val="1946056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509F13-20A3-4CBD-983F-681287FCFD72}"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4A46B-2D57-40D9-AFA0-E5F9663B5603}" type="slidenum">
              <a:rPr lang="en-US" smtClean="0"/>
              <a:t>‹#›</a:t>
            </a:fld>
            <a:endParaRPr lang="en-US"/>
          </a:p>
        </p:txBody>
      </p:sp>
    </p:spTree>
    <p:extLst>
      <p:ext uri="{BB962C8B-B14F-4D97-AF65-F5344CB8AC3E}">
        <p14:creationId xmlns:p14="http://schemas.microsoft.com/office/powerpoint/2010/main" val="2760645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509F13-20A3-4CBD-983F-681287FCFD72}"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4A46B-2D57-40D9-AFA0-E5F9663B5603}" type="slidenum">
              <a:rPr lang="en-US" smtClean="0"/>
              <a:t>‹#›</a:t>
            </a:fld>
            <a:endParaRPr lang="en-US"/>
          </a:p>
        </p:txBody>
      </p:sp>
    </p:spTree>
    <p:extLst>
      <p:ext uri="{BB962C8B-B14F-4D97-AF65-F5344CB8AC3E}">
        <p14:creationId xmlns:p14="http://schemas.microsoft.com/office/powerpoint/2010/main" val="3104629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09F13-20A3-4CBD-983F-681287FCFD72}" type="datetimeFigureOut">
              <a:rPr lang="en-US" smtClean="0"/>
              <a:t>1/15/2018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4A46B-2D57-40D9-AFA0-E5F9663B5603}" type="slidenum">
              <a:rPr lang="en-US" smtClean="0"/>
              <a:t>‹#›</a:t>
            </a:fld>
            <a:endParaRPr lang="en-US"/>
          </a:p>
        </p:txBody>
      </p:sp>
    </p:spTree>
    <p:extLst>
      <p:ext uri="{BB962C8B-B14F-4D97-AF65-F5344CB8AC3E}">
        <p14:creationId xmlns:p14="http://schemas.microsoft.com/office/powerpoint/2010/main" val="3422019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4471" y="685800"/>
            <a:ext cx="7772400" cy="1470025"/>
          </a:xfrm>
        </p:spPr>
        <p:txBody>
          <a:bodyPr/>
          <a:lstStyle/>
          <a:p>
            <a:r>
              <a:rPr lang="en-US" dirty="0" smtClean="0"/>
              <a:t>Tribal Endocrinology </a:t>
            </a:r>
            <a:br>
              <a:rPr lang="en-US" dirty="0" smtClean="0"/>
            </a:br>
            <a:r>
              <a:rPr lang="en-US" dirty="0" err="1" smtClean="0"/>
              <a:t>teleECHO</a:t>
            </a:r>
            <a:r>
              <a:rPr lang="en-US" dirty="0" smtClean="0"/>
              <a:t> Clinic Pilot 2018</a:t>
            </a:r>
            <a:endParaRPr lang="en-US" dirty="0"/>
          </a:p>
        </p:txBody>
      </p:sp>
      <p:sp>
        <p:nvSpPr>
          <p:cNvPr id="3" name="Subtitle 2"/>
          <p:cNvSpPr>
            <a:spLocks noGrp="1"/>
          </p:cNvSpPr>
          <p:nvPr>
            <p:ph type="subTitle" idx="1"/>
          </p:nvPr>
        </p:nvSpPr>
        <p:spPr>
          <a:xfrm>
            <a:off x="301804" y="5096933"/>
            <a:ext cx="8382000" cy="1752600"/>
          </a:xfrm>
        </p:spPr>
        <p:txBody>
          <a:bodyPr>
            <a:noAutofit/>
          </a:bodyPr>
          <a:lstStyle/>
          <a:p>
            <a:pPr algn="l">
              <a:spcBef>
                <a:spcPts val="0"/>
              </a:spcBef>
            </a:pPr>
            <a:endParaRPr lang="en-US" sz="2300" dirty="0" smtClean="0">
              <a:solidFill>
                <a:schemeClr val="tx1"/>
              </a:solidFill>
            </a:endParaRPr>
          </a:p>
          <a:p>
            <a:pPr algn="l">
              <a:spcBef>
                <a:spcPts val="0"/>
              </a:spcBef>
            </a:pPr>
            <a:r>
              <a:rPr lang="en-US" sz="2300" dirty="0" smtClean="0">
                <a:solidFill>
                  <a:schemeClr val="tx1"/>
                </a:solidFill>
              </a:rPr>
              <a:t>Presented by</a:t>
            </a:r>
          </a:p>
          <a:p>
            <a:pPr algn="l">
              <a:spcBef>
                <a:spcPts val="0"/>
              </a:spcBef>
            </a:pPr>
            <a:r>
              <a:rPr lang="en-US" sz="2300" dirty="0" smtClean="0">
                <a:solidFill>
                  <a:schemeClr val="tx1"/>
                </a:solidFill>
              </a:rPr>
              <a:t>Nanette Star, MPH (Project Director WEAVE-NW NPAIHB)</a:t>
            </a:r>
          </a:p>
          <a:p>
            <a:pPr algn="l">
              <a:spcBef>
                <a:spcPts val="0"/>
              </a:spcBef>
            </a:pPr>
            <a:r>
              <a:rPr lang="en-US" sz="2300" dirty="0" err="1" smtClean="0">
                <a:solidFill>
                  <a:schemeClr val="tx1"/>
                </a:solidFill>
              </a:rPr>
              <a:t>Kathi</a:t>
            </a:r>
            <a:r>
              <a:rPr lang="en-US" sz="2300" dirty="0" smtClean="0">
                <a:solidFill>
                  <a:schemeClr val="tx1"/>
                </a:solidFill>
              </a:rPr>
              <a:t> Murray MS, RDN, CDE (Portland Area IHS Diabetes Consultant)</a:t>
            </a:r>
            <a:endParaRPr lang="en-US" sz="23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1080" y="2667000"/>
            <a:ext cx="3203448" cy="2212848"/>
          </a:xfrm>
          <a:prstGeom prst="rect">
            <a:avLst/>
          </a:prstGeom>
        </p:spPr>
      </p:pic>
    </p:spTree>
    <p:extLst>
      <p:ext uri="{BB962C8B-B14F-4D97-AF65-F5344CB8AC3E}">
        <p14:creationId xmlns:p14="http://schemas.microsoft.com/office/powerpoint/2010/main" val="1011167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Tribal Endo ECHO Pilot: </a:t>
            </a:r>
            <a:br>
              <a:rPr lang="en-US" dirty="0" smtClean="0"/>
            </a:br>
            <a:r>
              <a:rPr lang="en-US" u="sng" dirty="0" smtClean="0"/>
              <a:t>Your Clinic’s Role</a:t>
            </a:r>
            <a:endParaRPr lang="en-US" u="sng" dirty="0"/>
          </a:p>
        </p:txBody>
      </p:sp>
      <p:sp>
        <p:nvSpPr>
          <p:cNvPr id="3" name="Content Placeholder 2"/>
          <p:cNvSpPr>
            <a:spLocks noGrp="1"/>
          </p:cNvSpPr>
          <p:nvPr>
            <p:ph idx="1"/>
          </p:nvPr>
        </p:nvSpPr>
        <p:spPr>
          <a:xfrm>
            <a:off x="228600" y="1600200"/>
            <a:ext cx="8763000" cy="5029199"/>
          </a:xfrm>
        </p:spPr>
        <p:txBody>
          <a:bodyPr>
            <a:normAutofit fontScale="70000" lnSpcReduction="20000"/>
          </a:bodyPr>
          <a:lstStyle/>
          <a:p>
            <a:pPr marL="514350" indent="-514350">
              <a:buFont typeface="+mj-lt"/>
              <a:buAutoNum type="arabicPeriod"/>
            </a:pPr>
            <a:r>
              <a:rPr lang="en-US" dirty="0" smtClean="0"/>
              <a:t>Submit a case</a:t>
            </a:r>
          </a:p>
          <a:p>
            <a:pPr marL="514350" indent="-514350">
              <a:buFont typeface="+mj-lt"/>
              <a:buAutoNum type="arabicPeriod"/>
            </a:pPr>
            <a:r>
              <a:rPr lang="en-US" dirty="0" smtClean="0"/>
              <a:t>Join our Endo ECHO as a participant or to </a:t>
            </a:r>
            <a:r>
              <a:rPr lang="en-US" smtClean="0"/>
              <a:t>learn more about ECHO</a:t>
            </a:r>
            <a:endParaRPr lang="en-US" dirty="0" smtClean="0"/>
          </a:p>
          <a:p>
            <a:pPr marL="0" indent="0">
              <a:buNone/>
            </a:pPr>
            <a:r>
              <a:rPr lang="en-US" b="1" dirty="0" smtClean="0"/>
              <a:t>	</a:t>
            </a:r>
            <a:r>
              <a:rPr lang="en-US" b="1" u="sng" dirty="0"/>
              <a:t> 2nd Thursday of every month April </a:t>
            </a:r>
            <a:r>
              <a:rPr lang="mr-IN" b="1" u="sng" dirty="0"/>
              <a:t>–</a:t>
            </a:r>
            <a:r>
              <a:rPr lang="en-US" b="1" u="sng" dirty="0"/>
              <a:t> October 2018</a:t>
            </a:r>
            <a:endParaRPr lang="en-US" b="1" u="sng" dirty="0" smtClean="0"/>
          </a:p>
          <a:p>
            <a:pPr marL="0" indent="0">
              <a:buNone/>
            </a:pPr>
            <a:r>
              <a:rPr lang="en-US" b="1" dirty="0" smtClean="0"/>
              <a:t>	</a:t>
            </a:r>
          </a:p>
          <a:p>
            <a:pPr lvl="1">
              <a:buFont typeface="Arial" charset="0"/>
              <a:buChar char="•"/>
            </a:pPr>
            <a:r>
              <a:rPr lang="en-US" b="1" dirty="0" smtClean="0"/>
              <a:t>Physicians</a:t>
            </a:r>
          </a:p>
          <a:p>
            <a:pPr lvl="1">
              <a:buFont typeface="Arial" charset="0"/>
              <a:buChar char="•"/>
            </a:pPr>
            <a:r>
              <a:rPr lang="en-US" b="1" dirty="0" smtClean="0"/>
              <a:t>Physician Assistants (PAs)</a:t>
            </a:r>
          </a:p>
          <a:p>
            <a:pPr lvl="1">
              <a:buFont typeface="Arial" charset="0"/>
              <a:buChar char="•"/>
            </a:pPr>
            <a:r>
              <a:rPr lang="en-US" b="1" dirty="0" smtClean="0"/>
              <a:t>Nurse Practitioners</a:t>
            </a:r>
          </a:p>
          <a:p>
            <a:pPr lvl="1">
              <a:buFont typeface="Arial" charset="0"/>
              <a:buChar char="•"/>
            </a:pPr>
            <a:r>
              <a:rPr lang="en-US" b="1" dirty="0" smtClean="0"/>
              <a:t>Registered Dieticians</a:t>
            </a:r>
          </a:p>
          <a:p>
            <a:pPr lvl="1">
              <a:buFont typeface="Arial" charset="0"/>
              <a:buChar char="•"/>
            </a:pPr>
            <a:r>
              <a:rPr lang="en-US" b="1" dirty="0" smtClean="0"/>
              <a:t>Medical Assistants</a:t>
            </a:r>
          </a:p>
          <a:p>
            <a:pPr lvl="1">
              <a:buFont typeface="Arial" charset="0"/>
              <a:buChar char="•"/>
            </a:pPr>
            <a:r>
              <a:rPr lang="en-US" b="1" dirty="0" smtClean="0"/>
              <a:t>Community Health Workers</a:t>
            </a:r>
          </a:p>
          <a:p>
            <a:pPr lvl="1">
              <a:buFont typeface="Arial" charset="0"/>
              <a:buChar char="•"/>
            </a:pPr>
            <a:r>
              <a:rPr lang="en-US" b="1" dirty="0" smtClean="0"/>
              <a:t>Other Health Providers</a:t>
            </a:r>
          </a:p>
          <a:p>
            <a:pPr lvl="1">
              <a:buFont typeface="Arial" charset="0"/>
              <a:buChar char="•"/>
            </a:pPr>
            <a:r>
              <a:rPr lang="en-US" b="1" dirty="0" smtClean="0"/>
              <a:t>SDPI Grantees</a:t>
            </a:r>
          </a:p>
          <a:p>
            <a:pPr lvl="1">
              <a:buFont typeface="Arial" charset="0"/>
              <a:buChar char="•"/>
            </a:pPr>
            <a:r>
              <a:rPr lang="en-US" b="1" dirty="0" smtClean="0"/>
              <a:t>Medicine Person/Tribal Leaders</a:t>
            </a:r>
          </a:p>
          <a:p>
            <a:pPr lvl="1">
              <a:buFont typeface="Arial" charset="0"/>
              <a:buChar char="•"/>
            </a:pPr>
            <a:r>
              <a:rPr lang="en-US" b="1" dirty="0" smtClean="0"/>
              <a:t>Behavioral Health Specialist</a:t>
            </a:r>
            <a:endParaRPr lang="en-US" b="1" dirty="0"/>
          </a:p>
          <a:p>
            <a:endParaRPr lang="en-US" dirty="0"/>
          </a:p>
        </p:txBody>
      </p:sp>
      <p:pic>
        <p:nvPicPr>
          <p:cNvPr id="4" name="Picture 3"/>
          <p:cNvPicPr>
            <a:picLocks noChangeAspect="1"/>
          </p:cNvPicPr>
          <p:nvPr/>
        </p:nvPicPr>
        <p:blipFill>
          <a:blip r:embed="rId3"/>
          <a:stretch>
            <a:fillRect/>
          </a:stretch>
        </p:blipFill>
        <p:spPr>
          <a:xfrm>
            <a:off x="5334000" y="3480795"/>
            <a:ext cx="3048000" cy="3116649"/>
          </a:xfrm>
          <a:prstGeom prst="rect">
            <a:avLst/>
          </a:prstGeom>
        </p:spPr>
      </p:pic>
    </p:spTree>
    <p:extLst>
      <p:ext uri="{BB962C8B-B14F-4D97-AF65-F5344CB8AC3E}">
        <p14:creationId xmlns:p14="http://schemas.microsoft.com/office/powerpoint/2010/main" val="463567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Tribal Endo ECHO Pilot</a:t>
            </a:r>
            <a:endParaRPr lang="en-US" dirty="0"/>
          </a:p>
        </p:txBody>
      </p:sp>
      <p:sp>
        <p:nvSpPr>
          <p:cNvPr id="3" name="Content Placeholder 2"/>
          <p:cNvSpPr>
            <a:spLocks noGrp="1"/>
          </p:cNvSpPr>
          <p:nvPr>
            <p:ph idx="1"/>
          </p:nvPr>
        </p:nvSpPr>
        <p:spPr>
          <a:xfrm>
            <a:off x="304800" y="1600200"/>
            <a:ext cx="8610600" cy="4525963"/>
          </a:xfrm>
        </p:spPr>
        <p:txBody>
          <a:bodyPr>
            <a:normAutofit fontScale="92500" lnSpcReduction="10000"/>
          </a:bodyPr>
          <a:lstStyle/>
          <a:p>
            <a:pPr marL="0" indent="0" algn="ctr">
              <a:buNone/>
            </a:pPr>
            <a:r>
              <a:rPr lang="en-US" b="1" u="sng" dirty="0"/>
              <a:t>2nd Thursday of every </a:t>
            </a:r>
            <a:r>
              <a:rPr lang="en-US" b="1" u="sng" dirty="0" smtClean="0"/>
              <a:t>month April </a:t>
            </a:r>
            <a:r>
              <a:rPr lang="mr-IN" b="1" u="sng" dirty="0"/>
              <a:t>–</a:t>
            </a:r>
            <a:r>
              <a:rPr lang="en-US" b="1" u="sng" dirty="0"/>
              <a:t> October </a:t>
            </a:r>
          </a:p>
          <a:p>
            <a:pPr marL="0" indent="0">
              <a:buNone/>
            </a:pPr>
            <a:r>
              <a:rPr lang="en-US" b="1" u="sng" dirty="0" smtClean="0"/>
              <a:t> </a:t>
            </a:r>
          </a:p>
          <a:p>
            <a:pPr marL="0" indent="0">
              <a:spcBef>
                <a:spcPts val="0"/>
              </a:spcBef>
              <a:buNone/>
            </a:pPr>
            <a:r>
              <a:rPr lang="en-US" dirty="0" smtClean="0"/>
              <a:t>First Clinic: </a:t>
            </a:r>
          </a:p>
          <a:p>
            <a:pPr>
              <a:spcBef>
                <a:spcPts val="0"/>
              </a:spcBef>
            </a:pPr>
            <a:r>
              <a:rPr lang="en-US" dirty="0" smtClean="0"/>
              <a:t>April </a:t>
            </a:r>
            <a:r>
              <a:rPr lang="en-US" dirty="0"/>
              <a:t>12, 2018 from 10-11am </a:t>
            </a:r>
            <a:r>
              <a:rPr lang="en-US" dirty="0" smtClean="0"/>
              <a:t>PST</a:t>
            </a:r>
          </a:p>
          <a:p>
            <a:pPr marL="0" indent="0">
              <a:spcBef>
                <a:spcPts val="0"/>
              </a:spcBef>
              <a:buNone/>
            </a:pPr>
            <a:endParaRPr lang="en-US" dirty="0" smtClean="0"/>
          </a:p>
          <a:p>
            <a:pPr marL="0" indent="0">
              <a:spcBef>
                <a:spcPts val="0"/>
              </a:spcBef>
              <a:buNone/>
            </a:pPr>
            <a:r>
              <a:rPr lang="en-US" dirty="0" smtClean="0"/>
              <a:t>Evaluation: </a:t>
            </a:r>
          </a:p>
          <a:p>
            <a:pPr>
              <a:spcBef>
                <a:spcPts val="0"/>
              </a:spcBef>
            </a:pPr>
            <a:r>
              <a:rPr lang="en-US" dirty="0" smtClean="0"/>
              <a:t>April </a:t>
            </a:r>
            <a:r>
              <a:rPr lang="mr-IN" dirty="0" smtClean="0"/>
              <a:t>–</a:t>
            </a:r>
            <a:r>
              <a:rPr lang="en-US" dirty="0" smtClean="0"/>
              <a:t> October 2018</a:t>
            </a:r>
          </a:p>
          <a:p>
            <a:pPr marL="0" indent="0">
              <a:spcBef>
                <a:spcPts val="0"/>
              </a:spcBef>
              <a:buNone/>
            </a:pPr>
            <a:r>
              <a:rPr lang="en-US" dirty="0" smtClean="0"/>
              <a:t>	Process Evaluation Results shared at each QBM</a:t>
            </a:r>
          </a:p>
          <a:p>
            <a:pPr marL="0" indent="0">
              <a:spcBef>
                <a:spcPts val="0"/>
              </a:spcBef>
              <a:buNone/>
            </a:pPr>
            <a:endParaRPr lang="en-US" dirty="0" smtClean="0"/>
          </a:p>
          <a:p>
            <a:pPr marL="0" indent="0">
              <a:spcBef>
                <a:spcPts val="0"/>
              </a:spcBef>
              <a:buNone/>
            </a:pPr>
            <a:r>
              <a:rPr lang="en-US" dirty="0" smtClean="0"/>
              <a:t>Final Report &amp; Continuation Plan: November 2018</a:t>
            </a:r>
          </a:p>
        </p:txBody>
      </p:sp>
    </p:spTree>
    <p:extLst>
      <p:ext uri="{BB962C8B-B14F-4D97-AF65-F5344CB8AC3E}">
        <p14:creationId xmlns:p14="http://schemas.microsoft.com/office/powerpoint/2010/main" val="1014001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819400"/>
            <a:ext cx="8229600" cy="3276600"/>
          </a:xfrm>
        </p:spPr>
        <p:txBody>
          <a:bodyPr>
            <a:normAutofit/>
          </a:bodyPr>
          <a:lstStyle/>
          <a:p>
            <a:r>
              <a:rPr lang="en-US" dirty="0" smtClean="0"/>
              <a:t>For more information </a:t>
            </a:r>
            <a:br>
              <a:rPr lang="en-US" dirty="0" smtClean="0"/>
            </a:br>
            <a:r>
              <a:rPr lang="en-US" dirty="0" smtClean="0"/>
              <a:t>or to submit a case please contact </a:t>
            </a:r>
            <a:r>
              <a:rPr lang="en-US" b="1" u="sng" dirty="0" err="1" smtClean="0"/>
              <a:t>weave@npaihb.org</a:t>
            </a:r>
            <a:r>
              <a:rPr lang="en-US" dirty="0" smtClean="0"/>
              <a:t/>
            </a:r>
            <a:br>
              <a:rPr lang="en-US" dirty="0" smtClean="0"/>
            </a:br>
            <a:r>
              <a:rPr lang="en-US" dirty="0" smtClean="0"/>
              <a:t>503.416.3254</a:t>
            </a:r>
            <a:endParaRPr lang="en-US" dirty="0"/>
          </a:p>
        </p:txBody>
      </p:sp>
      <p:pic>
        <p:nvPicPr>
          <p:cNvPr id="5" name="Picture 4"/>
          <p:cNvPicPr>
            <a:picLocks noChangeAspect="1"/>
          </p:cNvPicPr>
          <p:nvPr/>
        </p:nvPicPr>
        <p:blipFill>
          <a:blip r:embed="rId2"/>
          <a:stretch>
            <a:fillRect/>
          </a:stretch>
        </p:blipFill>
        <p:spPr>
          <a:xfrm>
            <a:off x="2082800" y="1524000"/>
            <a:ext cx="5130800" cy="1447800"/>
          </a:xfrm>
          <a:prstGeom prst="rect">
            <a:avLst/>
          </a:prstGeom>
        </p:spPr>
      </p:pic>
    </p:spTree>
    <p:extLst>
      <p:ext uri="{BB962C8B-B14F-4D97-AF65-F5344CB8AC3E}">
        <p14:creationId xmlns:p14="http://schemas.microsoft.com/office/powerpoint/2010/main" val="381269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Tribal Endo ECHO Project</a:t>
            </a:r>
            <a:endParaRPr lang="en-US" dirty="0"/>
          </a:p>
        </p:txBody>
      </p:sp>
      <p:sp>
        <p:nvSpPr>
          <p:cNvPr id="3" name="Content Placeholder 2"/>
          <p:cNvSpPr>
            <a:spLocks noGrp="1"/>
          </p:cNvSpPr>
          <p:nvPr>
            <p:ph idx="1"/>
          </p:nvPr>
        </p:nvSpPr>
        <p:spPr>
          <a:xfrm>
            <a:off x="304800" y="1600200"/>
            <a:ext cx="8610600" cy="4953000"/>
          </a:xfrm>
        </p:spPr>
        <p:txBody>
          <a:bodyPr>
            <a:normAutofit fontScale="85000" lnSpcReduction="20000"/>
          </a:bodyPr>
          <a:lstStyle/>
          <a:p>
            <a:pPr marL="0" indent="0">
              <a:buNone/>
            </a:pPr>
            <a:r>
              <a:rPr lang="en-US" dirty="0" smtClean="0"/>
              <a:t>ECHO is</a:t>
            </a:r>
            <a:r>
              <a:rPr lang="mr-IN" dirty="0" smtClean="0"/>
              <a:t>…</a:t>
            </a:r>
            <a:endParaRPr lang="en-US" dirty="0" smtClean="0"/>
          </a:p>
          <a:p>
            <a:pPr marL="0" indent="0">
              <a:buNone/>
            </a:pPr>
            <a:r>
              <a:rPr lang="en-US" b="1" dirty="0" smtClean="0"/>
              <a:t>E</a:t>
            </a:r>
            <a:r>
              <a:rPr lang="en-US" dirty="0" smtClean="0"/>
              <a:t>xtension </a:t>
            </a:r>
            <a:r>
              <a:rPr lang="en-US" dirty="0"/>
              <a:t>for </a:t>
            </a:r>
            <a:r>
              <a:rPr lang="en-US" b="1" dirty="0"/>
              <a:t>C</a:t>
            </a:r>
            <a:r>
              <a:rPr lang="en-US" dirty="0"/>
              <a:t>ommunity </a:t>
            </a:r>
            <a:r>
              <a:rPr lang="en-US" b="1" dirty="0"/>
              <a:t>H</a:t>
            </a:r>
            <a:r>
              <a:rPr lang="en-US" dirty="0"/>
              <a:t>ealthcare </a:t>
            </a:r>
            <a:r>
              <a:rPr lang="en-US" b="1" dirty="0" smtClean="0"/>
              <a:t>O</a:t>
            </a:r>
            <a:r>
              <a:rPr lang="en-US" dirty="0" smtClean="0"/>
              <a:t>utcomes</a:t>
            </a:r>
          </a:p>
          <a:p>
            <a:pPr marL="0" indent="0" algn="ctr">
              <a:buNone/>
            </a:pPr>
            <a:endParaRPr lang="en-US" u="sng" dirty="0" smtClean="0"/>
          </a:p>
          <a:p>
            <a:pPr marL="0" indent="0" algn="ctr">
              <a:buNone/>
            </a:pPr>
            <a:endParaRPr lang="en-US" u="sng" dirty="0" smtClean="0"/>
          </a:p>
          <a:p>
            <a:pPr marL="0" indent="0" algn="ctr">
              <a:buNone/>
            </a:pPr>
            <a:endParaRPr lang="en-US" u="sng" dirty="0"/>
          </a:p>
          <a:p>
            <a:pPr marL="0" indent="0" algn="ctr">
              <a:buNone/>
            </a:pPr>
            <a:endParaRPr lang="en-US" u="sng" dirty="0" smtClean="0"/>
          </a:p>
          <a:p>
            <a:pPr marL="0" indent="0">
              <a:buNone/>
            </a:pPr>
            <a:r>
              <a:rPr lang="en-US" u="sng" dirty="0" smtClean="0"/>
              <a:t>Purpose</a:t>
            </a:r>
            <a:endParaRPr lang="en-US" u="sng" dirty="0"/>
          </a:p>
          <a:p>
            <a:pPr lvl="0">
              <a:lnSpc>
                <a:spcPct val="110000"/>
              </a:lnSpc>
              <a:buFont typeface="Wingdings" charset="2"/>
              <a:buChar char="ü"/>
            </a:pPr>
            <a:r>
              <a:rPr lang="en-US" dirty="0" smtClean="0"/>
              <a:t>Improve </a:t>
            </a:r>
            <a:r>
              <a:rPr lang="en-US" dirty="0"/>
              <a:t>quality of clinical </a:t>
            </a:r>
            <a:r>
              <a:rPr lang="en-US" dirty="0" smtClean="0"/>
              <a:t>services</a:t>
            </a:r>
            <a:endParaRPr lang="en-US" dirty="0"/>
          </a:p>
          <a:p>
            <a:pPr lvl="0">
              <a:lnSpc>
                <a:spcPct val="110000"/>
              </a:lnSpc>
              <a:buFont typeface="Wingdings" charset="2"/>
              <a:buChar char="ü"/>
            </a:pPr>
            <a:r>
              <a:rPr lang="en-US" dirty="0"/>
              <a:t>Enhance community-clinical </a:t>
            </a:r>
            <a:r>
              <a:rPr lang="en-US" dirty="0" smtClean="0"/>
              <a:t>relationships</a:t>
            </a:r>
            <a:endParaRPr lang="en-US" dirty="0"/>
          </a:p>
          <a:p>
            <a:pPr lvl="0">
              <a:lnSpc>
                <a:spcPct val="110000"/>
              </a:lnSpc>
              <a:buFont typeface="Wingdings" charset="2"/>
              <a:buChar char="ü"/>
            </a:pPr>
            <a:r>
              <a:rPr lang="en-US" dirty="0" smtClean="0"/>
              <a:t>Increase </a:t>
            </a:r>
            <a:r>
              <a:rPr lang="en-US" dirty="0"/>
              <a:t>experts in the </a:t>
            </a:r>
            <a:r>
              <a:rPr lang="en-US" dirty="0" smtClean="0"/>
              <a:t>field</a:t>
            </a:r>
            <a:r>
              <a:rPr lang="en-US" dirty="0"/>
              <a:t> </a:t>
            </a:r>
            <a:endParaRPr lang="en-US" dirty="0" smtClean="0"/>
          </a:p>
          <a:p>
            <a:pPr lvl="0">
              <a:lnSpc>
                <a:spcPct val="110000"/>
              </a:lnSpc>
              <a:buFont typeface="Wingdings" charset="2"/>
              <a:buChar char="ü"/>
            </a:pPr>
            <a:r>
              <a:rPr lang="en-US" dirty="0" smtClean="0"/>
              <a:t>Adopt </a:t>
            </a:r>
            <a:r>
              <a:rPr lang="en-US" dirty="0"/>
              <a:t>cultural </a:t>
            </a:r>
            <a:r>
              <a:rPr lang="en-US" dirty="0" smtClean="0"/>
              <a:t>practices</a:t>
            </a:r>
            <a:endParaRPr lang="en-US" dirty="0"/>
          </a:p>
        </p:txBody>
      </p:sp>
      <p:pic>
        <p:nvPicPr>
          <p:cNvPr id="4" name="Picture 3"/>
          <p:cNvPicPr>
            <a:picLocks noChangeAspect="1"/>
          </p:cNvPicPr>
          <p:nvPr/>
        </p:nvPicPr>
        <p:blipFill>
          <a:blip r:embed="rId3"/>
          <a:stretch>
            <a:fillRect/>
          </a:stretch>
        </p:blipFill>
        <p:spPr>
          <a:xfrm>
            <a:off x="0" y="2725615"/>
            <a:ext cx="9144000" cy="1406769"/>
          </a:xfrm>
          <a:prstGeom prst="rect">
            <a:avLst/>
          </a:prstGeom>
        </p:spPr>
      </p:pic>
    </p:spTree>
    <p:extLst>
      <p:ext uri="{BB962C8B-B14F-4D97-AF65-F5344CB8AC3E}">
        <p14:creationId xmlns:p14="http://schemas.microsoft.com/office/powerpoint/2010/main" val="1649082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0"/>
            <a:ext cx="7467599"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81099" y="5960105"/>
            <a:ext cx="6934200" cy="338554"/>
          </a:xfrm>
          <a:prstGeom prst="rect">
            <a:avLst/>
          </a:prstGeom>
          <a:noFill/>
        </p:spPr>
        <p:txBody>
          <a:bodyPr wrap="square" rtlCol="0">
            <a:spAutoFit/>
          </a:bodyPr>
          <a:lstStyle/>
          <a:p>
            <a:r>
              <a:rPr lang="en-US" sz="1100" b="1" dirty="0" smtClean="0"/>
              <a:t>*</a:t>
            </a:r>
            <a:r>
              <a:rPr lang="en-US" sz="1600" b="1" dirty="0" smtClean="0"/>
              <a:t>Graphs generated by NPAIHB - Western Tribal Diabetes Project</a:t>
            </a:r>
            <a:r>
              <a:rPr lang="en-US" sz="1600" dirty="0" smtClean="0"/>
              <a:t>.</a:t>
            </a:r>
            <a:endParaRPr lang="en-US" sz="1600" dirty="0"/>
          </a:p>
        </p:txBody>
      </p:sp>
    </p:spTree>
    <p:extLst>
      <p:ext uri="{BB962C8B-B14F-4D97-AF65-F5344CB8AC3E}">
        <p14:creationId xmlns:p14="http://schemas.microsoft.com/office/powerpoint/2010/main" val="96305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71600"/>
            <a:ext cx="6778487"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90600" y="6400800"/>
            <a:ext cx="6778487" cy="369332"/>
          </a:xfrm>
          <a:prstGeom prst="rect">
            <a:avLst/>
          </a:prstGeom>
          <a:noFill/>
        </p:spPr>
        <p:txBody>
          <a:bodyPr wrap="square" rtlCol="0">
            <a:spAutoFit/>
          </a:bodyPr>
          <a:lstStyle/>
          <a:p>
            <a:r>
              <a:rPr lang="en-US" dirty="0" smtClean="0"/>
              <a:t>* Number of patients in 2017 diabetes audit report</a:t>
            </a:r>
            <a:endParaRPr lang="en-US" dirty="0"/>
          </a:p>
        </p:txBody>
      </p:sp>
    </p:spTree>
    <p:extLst>
      <p:ext uri="{BB962C8B-B14F-4D97-AF65-F5344CB8AC3E}">
        <p14:creationId xmlns:p14="http://schemas.microsoft.com/office/powerpoint/2010/main" val="80752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057400"/>
            <a:ext cx="6248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311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16742"/>
            <a:ext cx="6781800" cy="5031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 y="457200"/>
            <a:ext cx="7848600" cy="523220"/>
          </a:xfrm>
          <a:prstGeom prst="rect">
            <a:avLst/>
          </a:prstGeom>
          <a:noFill/>
        </p:spPr>
        <p:txBody>
          <a:bodyPr wrap="square" rtlCol="0">
            <a:spAutoFit/>
          </a:bodyPr>
          <a:lstStyle/>
          <a:p>
            <a:pPr algn="ctr"/>
            <a:r>
              <a:rPr lang="en-US" sz="2800" b="1" dirty="0" smtClean="0"/>
              <a:t>Portland Area</a:t>
            </a:r>
            <a:endParaRPr lang="en-US" sz="2800" b="1" dirty="0"/>
          </a:p>
        </p:txBody>
      </p:sp>
    </p:spTree>
    <p:extLst>
      <p:ext uri="{BB962C8B-B14F-4D97-AF65-F5344CB8AC3E}">
        <p14:creationId xmlns:p14="http://schemas.microsoft.com/office/powerpoint/2010/main" val="1944615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14400"/>
            <a:ext cx="7239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126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HS - Community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14600"/>
            <a:ext cx="7086600" cy="3352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4400" y="1524000"/>
            <a:ext cx="7315200" cy="523220"/>
          </a:xfrm>
          <a:prstGeom prst="rect">
            <a:avLst/>
          </a:prstGeom>
          <a:noFill/>
        </p:spPr>
        <p:txBody>
          <a:bodyPr wrap="square" rtlCol="0">
            <a:spAutoFit/>
          </a:bodyPr>
          <a:lstStyle/>
          <a:p>
            <a:pPr algn="ctr"/>
            <a:r>
              <a:rPr lang="en-US" sz="2800" b="1" dirty="0" smtClean="0"/>
              <a:t>Team Based Approach for Diabetes Care</a:t>
            </a:r>
            <a:endParaRPr lang="en-US" sz="2800" b="1" dirty="0"/>
          </a:p>
        </p:txBody>
      </p:sp>
    </p:spTree>
    <p:extLst>
      <p:ext uri="{BB962C8B-B14F-4D97-AF65-F5344CB8AC3E}">
        <p14:creationId xmlns:p14="http://schemas.microsoft.com/office/powerpoint/2010/main" val="1867632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Pilot Project?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007555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9074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TotalTime>
  <Words>549</Words>
  <Application>Microsoft Office PowerPoint</Application>
  <PresentationFormat>On-screen Show (4:3)</PresentationFormat>
  <Paragraphs>120</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Mangal</vt:lpstr>
      <vt:lpstr>Wingdings</vt:lpstr>
      <vt:lpstr>Office Theme</vt:lpstr>
      <vt:lpstr>Tribal Endocrinology  teleECHO Clinic Pilot 2018</vt:lpstr>
      <vt:lpstr>Tribal Endo ECHO Project</vt:lpstr>
      <vt:lpstr>PowerPoint Presentation</vt:lpstr>
      <vt:lpstr>PowerPoint Presentation</vt:lpstr>
      <vt:lpstr>PowerPoint Presentation</vt:lpstr>
      <vt:lpstr>PowerPoint Presentation</vt:lpstr>
      <vt:lpstr>PowerPoint Presentation</vt:lpstr>
      <vt:lpstr>PowerPoint Presentation</vt:lpstr>
      <vt:lpstr>Why a Pilot Project?</vt:lpstr>
      <vt:lpstr>Tribal Endo ECHO Pilot:  Your Clinic’s Role</vt:lpstr>
      <vt:lpstr>Tribal Endo ECHO Pilot</vt:lpstr>
      <vt:lpstr>For more information  or to submit a case please contact weave@npaihb.org 503.416.3254</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Murray, Kathi KMM (IHS/POR)</dc:creator>
  <cp:lastModifiedBy>Lisa Griggs</cp:lastModifiedBy>
  <cp:revision>30</cp:revision>
  <dcterms:created xsi:type="dcterms:W3CDTF">2018-01-11T17:52:11Z</dcterms:created>
  <dcterms:modified xsi:type="dcterms:W3CDTF">2018-01-15T20:18:58Z</dcterms:modified>
</cp:coreProperties>
</file>